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9" r:id="rId1"/>
  </p:sldMasterIdLst>
  <p:sldIdLst>
    <p:sldId id="291" r:id="rId2"/>
    <p:sldId id="257" r:id="rId3"/>
    <p:sldId id="258" r:id="rId4"/>
    <p:sldId id="273" r:id="rId5"/>
    <p:sldId id="261" r:id="rId6"/>
    <p:sldId id="262" r:id="rId7"/>
    <p:sldId id="276" r:id="rId8"/>
    <p:sldId id="265" r:id="rId9"/>
    <p:sldId id="292" r:id="rId10"/>
    <p:sldId id="266" r:id="rId11"/>
    <p:sldId id="293" r:id="rId12"/>
    <p:sldId id="269" r:id="rId13"/>
    <p:sldId id="270" r:id="rId14"/>
    <p:sldId id="271" r:id="rId15"/>
    <p:sldId id="294" r:id="rId16"/>
    <p:sldId id="277" r:id="rId17"/>
    <p:sldId id="278" r:id="rId18"/>
    <p:sldId id="279" r:id="rId19"/>
    <p:sldId id="280" r:id="rId20"/>
    <p:sldId id="281" r:id="rId21"/>
    <p:sldId id="282" r:id="rId22"/>
    <p:sldId id="283" r:id="rId23"/>
    <p:sldId id="284" r:id="rId24"/>
    <p:sldId id="295" r:id="rId25"/>
    <p:sldId id="285" r:id="rId26"/>
    <p:sldId id="286" r:id="rId27"/>
    <p:sldId id="298" r:id="rId28"/>
    <p:sldId id="287" r:id="rId29"/>
    <p:sldId id="288" r:id="rId30"/>
    <p:sldId id="289" r:id="rId31"/>
    <p:sldId id="307" r:id="rId32"/>
    <p:sldId id="308" r:id="rId33"/>
    <p:sldId id="297" r:id="rId34"/>
    <p:sldId id="319" r:id="rId35"/>
    <p:sldId id="299" r:id="rId36"/>
    <p:sldId id="303" r:id="rId37"/>
    <p:sldId id="304" r:id="rId38"/>
    <p:sldId id="309" r:id="rId39"/>
    <p:sldId id="313" r:id="rId40"/>
    <p:sldId id="314" r:id="rId41"/>
    <p:sldId id="315" r:id="rId42"/>
    <p:sldId id="311" r:id="rId43"/>
    <p:sldId id="312" r:id="rId44"/>
    <p:sldId id="310" r:id="rId45"/>
    <p:sldId id="317" r:id="rId46"/>
    <p:sldId id="318" r:id="rId47"/>
    <p:sldId id="320" r:id="rId48"/>
    <p:sldId id="290" r:id="rId49"/>
    <p:sldId id="316" r:id="rId50"/>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Rockwell"/>
        <a:ea typeface="+mn-ea"/>
        <a:cs typeface="Arial" charset="0"/>
      </a:defRPr>
    </a:lvl1pPr>
    <a:lvl2pPr marL="457200" algn="l" rtl="0" fontAlgn="base">
      <a:spcBef>
        <a:spcPct val="0"/>
      </a:spcBef>
      <a:spcAft>
        <a:spcPct val="0"/>
      </a:spcAft>
      <a:defRPr kern="1200">
        <a:solidFill>
          <a:schemeClr val="tx1"/>
        </a:solidFill>
        <a:latin typeface="Rockwell"/>
        <a:ea typeface="+mn-ea"/>
        <a:cs typeface="Arial" charset="0"/>
      </a:defRPr>
    </a:lvl2pPr>
    <a:lvl3pPr marL="914400" algn="l" rtl="0" fontAlgn="base">
      <a:spcBef>
        <a:spcPct val="0"/>
      </a:spcBef>
      <a:spcAft>
        <a:spcPct val="0"/>
      </a:spcAft>
      <a:defRPr kern="1200">
        <a:solidFill>
          <a:schemeClr val="tx1"/>
        </a:solidFill>
        <a:latin typeface="Rockwell"/>
        <a:ea typeface="+mn-ea"/>
        <a:cs typeface="Arial" charset="0"/>
      </a:defRPr>
    </a:lvl3pPr>
    <a:lvl4pPr marL="1371600" algn="l" rtl="0" fontAlgn="base">
      <a:spcBef>
        <a:spcPct val="0"/>
      </a:spcBef>
      <a:spcAft>
        <a:spcPct val="0"/>
      </a:spcAft>
      <a:defRPr kern="1200">
        <a:solidFill>
          <a:schemeClr val="tx1"/>
        </a:solidFill>
        <a:latin typeface="Rockwell"/>
        <a:ea typeface="+mn-ea"/>
        <a:cs typeface="Arial" charset="0"/>
      </a:defRPr>
    </a:lvl4pPr>
    <a:lvl5pPr marL="1828800" algn="l" rtl="0" fontAlgn="base">
      <a:spcBef>
        <a:spcPct val="0"/>
      </a:spcBef>
      <a:spcAft>
        <a:spcPct val="0"/>
      </a:spcAft>
      <a:defRPr kern="1200">
        <a:solidFill>
          <a:schemeClr val="tx1"/>
        </a:solidFill>
        <a:latin typeface="Rockwell"/>
        <a:ea typeface="+mn-ea"/>
        <a:cs typeface="Arial" charset="0"/>
      </a:defRPr>
    </a:lvl5pPr>
    <a:lvl6pPr marL="2286000" algn="l" defTabSz="914400" rtl="0" eaLnBrk="1" latinLnBrk="0" hangingPunct="1">
      <a:defRPr kern="1200">
        <a:solidFill>
          <a:schemeClr val="tx1"/>
        </a:solidFill>
        <a:latin typeface="Rockwell"/>
        <a:ea typeface="+mn-ea"/>
        <a:cs typeface="Arial" charset="0"/>
      </a:defRPr>
    </a:lvl6pPr>
    <a:lvl7pPr marL="2743200" algn="l" defTabSz="914400" rtl="0" eaLnBrk="1" latinLnBrk="0" hangingPunct="1">
      <a:defRPr kern="1200">
        <a:solidFill>
          <a:schemeClr val="tx1"/>
        </a:solidFill>
        <a:latin typeface="Rockwell"/>
        <a:ea typeface="+mn-ea"/>
        <a:cs typeface="Arial" charset="0"/>
      </a:defRPr>
    </a:lvl7pPr>
    <a:lvl8pPr marL="3200400" algn="l" defTabSz="914400" rtl="0" eaLnBrk="1" latinLnBrk="0" hangingPunct="1">
      <a:defRPr kern="1200">
        <a:solidFill>
          <a:schemeClr val="tx1"/>
        </a:solidFill>
        <a:latin typeface="Rockwell"/>
        <a:ea typeface="+mn-ea"/>
        <a:cs typeface="Arial" charset="0"/>
      </a:defRPr>
    </a:lvl8pPr>
    <a:lvl9pPr marL="3657600" algn="l" defTabSz="914400" rtl="0" eaLnBrk="1" latinLnBrk="0" hangingPunct="1">
      <a:defRPr kern="1200">
        <a:solidFill>
          <a:schemeClr val="tx1"/>
        </a:solidFill>
        <a:latin typeface="Rockwell"/>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99CCFF"/>
    <a:srgbClr val="33CC33"/>
    <a:srgbClr val="FF0066"/>
    <a:srgbClr val="FF0000"/>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21" autoAdjust="0"/>
    <p:restoredTop sz="94660"/>
  </p:normalViewPr>
  <p:slideViewPr>
    <p:cSldViewPr>
      <p:cViewPr varScale="1">
        <p:scale>
          <a:sx n="65" d="100"/>
          <a:sy n="65" d="100"/>
        </p:scale>
        <p:origin x="-1312" y="-6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1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202BB38E-604C-4058-9AE1-3CDC11548DC5}" type="datetimeFigureOut">
              <a:rPr lang="pt-BR"/>
              <a:pPr>
                <a:defRPr/>
              </a:pPr>
              <a:t>29/05/2020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CEC597B4-0866-439B-83A6-7615DB6154AA}" type="slidenum">
              <a:rPr lang="pt-BR" altLang="pt-BR"/>
              <a:pPr>
                <a:defRPr/>
              </a:pPr>
              <a:t>‹nº›</a:t>
            </a:fld>
            <a:endParaRPr lang="pt-BR" alt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grpSp>
        <p:nvGrpSpPr>
          <p:cNvPr id="4" name="Rectangle 6"/>
          <p:cNvGrpSpPr>
            <a:grpSpLocks/>
          </p:cNvGrpSpPr>
          <p:nvPr/>
        </p:nvGrpSpPr>
        <p:grpSpPr bwMode="auto">
          <a:xfrm>
            <a:off x="0" y="4919663"/>
            <a:ext cx="9144000" cy="1938337"/>
            <a:chOff x="0" y="3099"/>
            <a:chExt cx="5760" cy="1221"/>
          </a:xfrm>
        </p:grpSpPr>
        <p:pic>
          <p:nvPicPr>
            <p:cNvPr id="5" name="Rectangle 6"/>
            <p:cNvPicPr>
              <a:picLocks noChangeArrowheads="1"/>
            </p:cNvPicPr>
            <p:nvPr/>
          </p:nvPicPr>
          <p:blipFill>
            <a:blip r:embed="rId2"/>
            <a:srcRect/>
            <a:stretch>
              <a:fillRect/>
            </a:stretch>
          </p:blipFill>
          <p:spPr bwMode="auto">
            <a:xfrm>
              <a:off x="0" y="3099"/>
              <a:ext cx="5760" cy="1221"/>
            </a:xfrm>
            <a:prstGeom prst="rect">
              <a:avLst/>
            </a:prstGeom>
            <a:noFill/>
            <a:ln w="9525">
              <a:noFill/>
              <a:miter lim="800000"/>
              <a:headEnd/>
              <a:tailEnd/>
            </a:ln>
          </p:spPr>
        </p:pic>
        <p:sp>
          <p:nvSpPr>
            <p:cNvPr id="6" name="Text Box 3"/>
            <p:cNvSpPr txBox="1">
              <a:spLocks noChangeArrowheads="1"/>
            </p:cNvSpPr>
            <p:nvPr/>
          </p:nvSpPr>
          <p:spPr bwMode="auto">
            <a:xfrm>
              <a:off x="0" y="3098"/>
              <a:ext cx="5760" cy="1222"/>
            </a:xfrm>
            <a:prstGeom prst="rect">
              <a:avLst/>
            </a:prstGeom>
            <a:noFill/>
            <a:ln>
              <a:noFill/>
            </a:ln>
            <a:extLst/>
          </p:spPr>
          <p:txBody>
            <a:bodyPr/>
            <a:lstStyle/>
            <a:p>
              <a:pPr eaLnBrk="0" hangingPunct="0">
                <a:defRPr/>
              </a:pPr>
              <a:endParaRPr lang="pt-BR">
                <a:latin typeface="Rockwell" pitchFamily="18" charset="0"/>
                <a:cs typeface="Arial" pitchFamily="34" charset="0"/>
              </a:endParaRPr>
            </a:p>
          </p:txBody>
        </p:sp>
      </p:grpSp>
      <p:grpSp>
        <p:nvGrpSpPr>
          <p:cNvPr id="7" name="Group 7"/>
          <p:cNvGrpSpPr>
            <a:grpSpLocks noChangeAspect="1"/>
          </p:cNvGrpSpPr>
          <p:nvPr/>
        </p:nvGrpSpPr>
        <p:grpSpPr bwMode="auto">
          <a:xfrm>
            <a:off x="633413" y="2430463"/>
            <a:ext cx="914400" cy="914400"/>
            <a:chOff x="9685338" y="4460675"/>
            <a:chExt cx="1080904" cy="1080902"/>
          </a:xfrm>
        </p:grpSpPr>
        <p:grpSp>
          <p:nvGrpSpPr>
            <p:cNvPr id="8" name="Oval 8"/>
            <p:cNvGrpSpPr>
              <a:grpSpLocks/>
            </p:cNvGrpSpPr>
            <p:nvPr/>
          </p:nvGrpSpPr>
          <p:grpSpPr bwMode="auto">
            <a:xfrm>
              <a:off x="9686013" y="4462851"/>
              <a:ext cx="1080904" cy="1080902"/>
              <a:chOff x="633984" y="2432304"/>
              <a:chExt cx="914400" cy="914400"/>
            </a:xfrm>
          </p:grpSpPr>
          <p:pic>
            <p:nvPicPr>
              <p:cNvPr id="10" name="Oval 8"/>
              <p:cNvPicPr>
                <a:picLocks noChangeArrowheads="1"/>
              </p:cNvPicPr>
              <p:nvPr/>
            </p:nvPicPr>
            <p:blipFill>
              <a:blip r:embed="rId3"/>
              <a:srcRect/>
              <a:stretch>
                <a:fillRect/>
              </a:stretch>
            </p:blipFill>
            <p:spPr bwMode="auto">
              <a:xfrm>
                <a:off x="633984" y="2432304"/>
                <a:ext cx="914400" cy="914400"/>
              </a:xfrm>
              <a:prstGeom prst="rect">
                <a:avLst/>
              </a:prstGeom>
              <a:noFill/>
              <a:ln w="9525">
                <a:noFill/>
                <a:miter lim="800000"/>
                <a:headEnd/>
                <a:tailEnd/>
              </a:ln>
            </p:spPr>
          </p:pic>
          <p:sp>
            <p:nvSpPr>
              <p:cNvPr id="11" name="Text Box 12"/>
              <p:cNvSpPr txBox="1">
                <a:spLocks noChangeArrowheads="1"/>
              </p:cNvSpPr>
              <p:nvPr/>
            </p:nvSpPr>
            <p:spPr bwMode="auto">
              <a:xfrm>
                <a:off x="766763" y="2563813"/>
                <a:ext cx="646112" cy="646112"/>
              </a:xfrm>
              <a:prstGeom prst="rect">
                <a:avLst/>
              </a:prstGeom>
              <a:noFill/>
              <a:ln>
                <a:noFill/>
              </a:ln>
              <a:extLst/>
            </p:spPr>
            <p:txBody>
              <a:bodyPr/>
              <a:lstStyle/>
              <a:p>
                <a:pPr eaLnBrk="0" hangingPunct="0">
                  <a:defRPr/>
                </a:pPr>
                <a:endParaRPr lang="pt-BR">
                  <a:latin typeface="Rockwell" pitchFamily="18" charset="0"/>
                  <a:cs typeface="Arial" pitchFamily="34" charset="0"/>
                </a:endParaRPr>
              </a:p>
            </p:txBody>
          </p:sp>
        </p:grpSp>
        <p:sp>
          <p:nvSpPr>
            <p:cNvPr id="9" name="Oval 9"/>
            <p:cNvSpPr>
              <a:spLocks noChangeArrowheads="1"/>
            </p:cNvSpPr>
            <p:nvPr/>
          </p:nvSpPr>
          <p:spPr bwMode="auto">
            <a:xfrm>
              <a:off x="9794179" y="4569516"/>
              <a:ext cx="863222" cy="863220"/>
            </a:xfrm>
            <a:prstGeom prst="ellipse">
              <a:avLst/>
            </a:prstGeom>
            <a:noFill/>
            <a:ln w="25400" algn="ctr">
              <a:solidFill>
                <a:srgbClr val="FFFFFF"/>
              </a:solidFill>
              <a:round/>
              <a:headEnd/>
              <a:tailEnd/>
            </a:ln>
            <a:extLst/>
          </p:spPr>
          <p:txBody>
            <a:bodyPr/>
            <a:lstStyle/>
            <a:p>
              <a:pPr>
                <a:defRPr/>
              </a:pPr>
              <a:endParaRPr lang="pt-BR">
                <a:latin typeface="Rockwell" pitchFamily="18" charset="0"/>
                <a:cs typeface="Arial" pitchFamily="34" charset="0"/>
              </a:endParaRPr>
            </a:p>
          </p:txBody>
        </p:sp>
      </p:grpSp>
      <p:sp>
        <p:nvSpPr>
          <p:cNvPr id="2" name="Title 1"/>
          <p:cNvSpPr>
            <a:spLocks noGrp="1"/>
          </p:cNvSpPr>
          <p:nvPr>
            <p:ph type="title"/>
          </p:nvPr>
        </p:nvSpPr>
        <p:spPr>
          <a:xfrm>
            <a:off x="1625346" y="1225296"/>
            <a:ext cx="6960870" cy="3520440"/>
          </a:xfrm>
        </p:spPr>
        <p:txBody>
          <a:bodyPr/>
          <a:lstStyle>
            <a:lvl1pPr>
              <a:lnSpc>
                <a:spcPct val="80000"/>
              </a:lnSpc>
              <a:defRPr sz="6400" b="0"/>
            </a:lvl1pPr>
          </a:lstStyle>
          <a:p>
            <a:r>
              <a:rPr lang="pt-BR" smtClean="0"/>
              <a:t>Clique para editar o título mestre</a:t>
            </a:r>
            <a:endParaRPr lang="en-US" dirty="0"/>
          </a:p>
        </p:txBody>
      </p:sp>
      <p:sp>
        <p:nvSpPr>
          <p:cNvPr id="3" name="Text Placeholder 2"/>
          <p:cNvSpPr>
            <a:spLocks noGrp="1"/>
          </p:cNvSpPr>
          <p:nvPr>
            <p:ph type="body" idx="1"/>
          </p:nvPr>
        </p:nvSpPr>
        <p:spPr>
          <a:xfrm>
            <a:off x="1624330" y="5020056"/>
            <a:ext cx="6789420" cy="1066800"/>
          </a:xfrm>
        </p:spPr>
        <p:txBody>
          <a:bodyPr>
            <a:normAutofit/>
          </a:bodyPr>
          <a:lstStyle>
            <a:lvl1pPr marL="0" indent="0">
              <a:buNone/>
              <a:defRPr sz="1800" b="0">
                <a:solidFill>
                  <a:schemeClr val="accent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12" name="Date Placeholder 3"/>
          <p:cNvSpPr>
            <a:spLocks noGrp="1"/>
          </p:cNvSpPr>
          <p:nvPr>
            <p:ph type="dt" sz="half" idx="10"/>
          </p:nvPr>
        </p:nvSpPr>
        <p:spPr>
          <a:xfrm>
            <a:off x="6445250" y="6272213"/>
            <a:ext cx="1982788" cy="365125"/>
          </a:xfrm>
        </p:spPr>
        <p:txBody>
          <a:bodyPr/>
          <a:lstStyle>
            <a:lvl1pPr>
              <a:defRPr>
                <a:solidFill>
                  <a:schemeClr val="accent1">
                    <a:lumMod val="50000"/>
                  </a:schemeClr>
                </a:solidFill>
              </a:defRPr>
            </a:lvl1pPr>
          </a:lstStyle>
          <a:p>
            <a:pPr>
              <a:defRPr/>
            </a:pPr>
            <a:fld id="{4D62865F-F8D1-4C3C-BD3D-743126B0F563}" type="datetimeFigureOut">
              <a:rPr lang="pt-BR"/>
              <a:pPr>
                <a:defRPr/>
              </a:pPr>
              <a:t>29/05/2020</a:t>
            </a:fld>
            <a:endParaRPr lang="pt-BR"/>
          </a:p>
        </p:txBody>
      </p:sp>
      <p:sp>
        <p:nvSpPr>
          <p:cNvPr id="13" name="Footer Placeholder 4"/>
          <p:cNvSpPr>
            <a:spLocks noGrp="1"/>
          </p:cNvSpPr>
          <p:nvPr>
            <p:ph type="ftr" sz="quarter" idx="11"/>
          </p:nvPr>
        </p:nvSpPr>
        <p:spPr>
          <a:xfrm>
            <a:off x="1636713" y="6272213"/>
            <a:ext cx="4745037" cy="365125"/>
          </a:xfrm>
        </p:spPr>
        <p:txBody>
          <a:bodyPr/>
          <a:lstStyle>
            <a:lvl1pPr>
              <a:defRPr>
                <a:solidFill>
                  <a:schemeClr val="accent1">
                    <a:lumMod val="50000"/>
                  </a:schemeClr>
                </a:solidFill>
              </a:defRPr>
            </a:lvl1pPr>
          </a:lstStyle>
          <a:p>
            <a:pPr>
              <a:defRPr/>
            </a:pPr>
            <a:endParaRPr lang="pt-BR"/>
          </a:p>
        </p:txBody>
      </p:sp>
      <p:sp>
        <p:nvSpPr>
          <p:cNvPr id="14" name="Slide Number Placeholder 5"/>
          <p:cNvSpPr>
            <a:spLocks noGrp="1"/>
          </p:cNvSpPr>
          <p:nvPr>
            <p:ph type="sldNum" sz="quarter" idx="12"/>
          </p:nvPr>
        </p:nvSpPr>
        <p:spPr>
          <a:xfrm>
            <a:off x="646113" y="2508250"/>
            <a:ext cx="890587" cy="720725"/>
          </a:xfrm>
        </p:spPr>
        <p:txBody>
          <a:bodyPr/>
          <a:lstStyle>
            <a:lvl1pPr>
              <a:defRPr sz="2800"/>
            </a:lvl1pPr>
          </a:lstStyle>
          <a:p>
            <a:pPr>
              <a:defRPr/>
            </a:pPr>
            <a:fld id="{3EE16091-1C60-4A89-A7F1-C917E97FFC88}" type="slidenum">
              <a:rPr lang="pt-BR" altLang="pt-BR"/>
              <a:pPr>
                <a:defRPr/>
              </a:pPr>
              <a:t>‹nº›</a:t>
            </a:fld>
            <a:endParaRPr lang="pt-BR" alt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685800"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792218"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A59B48FF-AD26-4ED6-87AB-A0D615135F12}" type="datetimeFigureOut">
              <a:rPr lang="pt-BR"/>
              <a:pPr>
                <a:defRPr/>
              </a:pPr>
              <a:t>29/05/2020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F3D8D00C-12E2-4462-B7AF-13FE3E465416}" type="slidenum">
              <a:rPr lang="pt-BR" altLang="pt-BR"/>
              <a:pPr>
                <a:defRPr/>
              </a:pPr>
              <a:t>‹nº›</a:t>
            </a:fld>
            <a:endParaRPr lang="pt-BR" alt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685800"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Content Placeholder 3"/>
          <p:cNvSpPr>
            <a:spLocks noGrp="1"/>
          </p:cNvSpPr>
          <p:nvPr>
            <p:ph sz="half" idx="2"/>
          </p:nvPr>
        </p:nvSpPr>
        <p:spPr>
          <a:xfrm>
            <a:off x="685800"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820793"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Content Placeholder 5"/>
          <p:cNvSpPr>
            <a:spLocks noGrp="1"/>
          </p:cNvSpPr>
          <p:nvPr>
            <p:ph sz="quarter" idx="4"/>
          </p:nvPr>
        </p:nvSpPr>
        <p:spPr>
          <a:xfrm>
            <a:off x="4820793"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BFCE089A-7165-48C1-8AF9-2671647AB1B0}" type="datetimeFigureOut">
              <a:rPr lang="pt-BR"/>
              <a:pPr>
                <a:defRPr/>
              </a:pPr>
              <a:t>29/05/2020</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A1411F5C-FE92-4883-8C3E-6659B1FBF9BB}" type="slidenum">
              <a:rPr lang="pt-BR" altLang="pt-BR"/>
              <a:pPr>
                <a:defRPr/>
              </a:pPr>
              <a:t>‹nº›</a:t>
            </a:fld>
            <a:endParaRPr lang="pt-BR" alt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902875F2-BC0E-48D6-A93A-B3A8509E9F8D}" type="datetimeFigureOut">
              <a:rPr lang="pt-BR"/>
              <a:pPr>
                <a:defRPr/>
              </a:pPr>
              <a:t>29/05/2020</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95DB1738-5684-4C1A-950F-6BC3CFD34069}" type="slidenum">
              <a:rPr lang="pt-BR" altLang="pt-BR"/>
              <a:pPr>
                <a:defRPr/>
              </a:pPr>
              <a:t>‹nº›</a:t>
            </a:fld>
            <a:endParaRPr lang="pt-BR" alt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0DE9237-26BB-41FC-9ED5-FA0AC1B5F0C3}" type="datetimeFigureOut">
              <a:rPr lang="pt-BR"/>
              <a:pPr>
                <a:defRPr/>
              </a:pPr>
              <a:t>29/05/2020</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87671E3B-DFA6-41DC-A07E-338B93562E7A}" type="slidenum">
              <a:rPr lang="pt-BR" altLang="pt-BR"/>
              <a:pPr>
                <a:defRPr/>
              </a:pPr>
              <a:t>‹nº›</a:t>
            </a:fld>
            <a:endParaRPr lang="pt-BR" alt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7"/>
          <p:cNvSpPr/>
          <p:nvPr/>
        </p:nvSpPr>
        <p:spPr>
          <a:xfrm>
            <a:off x="6227806" y="1"/>
            <a:ext cx="2916194" cy="6857999"/>
          </a:xfrm>
          <a:prstGeom prst="rect">
            <a:avLst/>
          </a:prstGeom>
          <a:blipFill dpi="0" rotWithShape="1">
            <a:blip r:embed="rId2">
              <a:alphaModFix amt="60000"/>
              <a:lum bright="70000" contrast="-70000"/>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6" name="Group 11"/>
          <p:cNvGrpSpPr>
            <a:grpSpLocks/>
          </p:cNvGrpSpPr>
          <p:nvPr/>
        </p:nvGrpSpPr>
        <p:grpSpPr bwMode="auto">
          <a:xfrm>
            <a:off x="8523288" y="6254750"/>
            <a:ext cx="392112" cy="393700"/>
            <a:chOff x="8532189" y="5068824"/>
            <a:chExt cx="393192" cy="393192"/>
          </a:xfrm>
        </p:grpSpPr>
        <p:sp>
          <p:nvSpPr>
            <p:cNvPr id="7" name="Oval 12"/>
            <p:cNvSpPr>
              <a:spLocks noChangeAspect="1"/>
            </p:cNvSpPr>
            <p:nvPr/>
          </p:nvSpPr>
          <p:spPr>
            <a:xfrm>
              <a:off x="8532189" y="5068824"/>
              <a:ext cx="393192" cy="393192"/>
            </a:xfrm>
            <a:prstGeom prst="ellipse">
              <a:avLst/>
            </a:prstGeom>
            <a:blipFill dpi="0" rotWithShape="1">
              <a:blip r:embed="rId3">
                <a:duotone>
                  <a:schemeClr val="accent1">
                    <a:shade val="45000"/>
                    <a:satMod val="135000"/>
                  </a:schemeClr>
                  <a:prstClr val="white"/>
                </a:duotone>
                <a:extLst/>
              </a:blip>
              <a:srcRect/>
              <a:tile tx="50800" ty="0" sx="85000" sy="85000" flip="none" algn="tl"/>
            </a:blipFill>
            <a:ln w="25400" cap="flat" cmpd="sng" algn="ctr">
              <a:noFill/>
              <a:prstDash val="solid"/>
            </a:ln>
            <a:effectLst/>
          </p:spPr>
        </p:sp>
        <p:sp>
          <p:nvSpPr>
            <p:cNvPr id="8" name="Oval 13"/>
            <p:cNvSpPr>
              <a:spLocks noChangeAspect="1"/>
            </p:cNvSpPr>
            <p:nvPr/>
          </p:nvSpPr>
          <p:spPr bwMode="auto">
            <a:xfrm>
              <a:off x="8568802" y="5105290"/>
              <a:ext cx="319967" cy="320261"/>
            </a:xfrm>
            <a:prstGeom prst="ellipse">
              <a:avLst/>
            </a:prstGeom>
            <a:noFill/>
            <a:ln w="12700" algn="ctr">
              <a:solidFill>
                <a:srgbClr val="FFFFFF"/>
              </a:solidFill>
              <a:round/>
              <a:headEnd/>
              <a:tailEnd/>
            </a:ln>
            <a:extLst/>
          </p:spPr>
          <p:txBody>
            <a:bodyPr/>
            <a:lstStyle/>
            <a:p>
              <a:pPr>
                <a:defRPr/>
              </a:pPr>
              <a:endParaRPr lang="pt-BR">
                <a:latin typeface="Rockwell" pitchFamily="18" charset="0"/>
                <a:cs typeface="Arial" pitchFamily="34" charset="0"/>
              </a:endParaRPr>
            </a:p>
          </p:txBody>
        </p:sp>
      </p:grpSp>
      <p:sp>
        <p:nvSpPr>
          <p:cNvPr id="2" name="Title 1"/>
          <p:cNvSpPr>
            <a:spLocks noGrp="1"/>
          </p:cNvSpPr>
          <p:nvPr>
            <p:ph type="title"/>
          </p:nvPr>
        </p:nvSpPr>
        <p:spPr>
          <a:xfrm>
            <a:off x="6412230" y="685800"/>
            <a:ext cx="2400300" cy="1737360"/>
          </a:xfrm>
        </p:spPr>
        <p:txBody>
          <a:bodyPr anchor="b"/>
          <a:lstStyle>
            <a:lvl1pPr>
              <a:defRPr sz="2800" b="0"/>
            </a:lvl1pPr>
          </a:lstStyle>
          <a:p>
            <a:r>
              <a:rPr lang="pt-BR" smtClean="0"/>
              <a:t>Clique para editar o título mestre</a:t>
            </a:r>
            <a:endParaRPr lang="en-US" dirty="0"/>
          </a:p>
        </p:txBody>
      </p:sp>
      <p:sp>
        <p:nvSpPr>
          <p:cNvPr id="3" name="Content Placeholder 2"/>
          <p:cNvSpPr>
            <a:spLocks noGrp="1"/>
          </p:cNvSpPr>
          <p:nvPr>
            <p:ph idx="1"/>
          </p:nvPr>
        </p:nvSpPr>
        <p:spPr>
          <a:xfrm>
            <a:off x="628650" y="685800"/>
            <a:ext cx="5033772"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9" name="Date Placeholder 8"/>
          <p:cNvSpPr>
            <a:spLocks noGrp="1"/>
          </p:cNvSpPr>
          <p:nvPr>
            <p:ph type="dt" sz="half" idx="10"/>
          </p:nvPr>
        </p:nvSpPr>
        <p:spPr/>
        <p:txBody>
          <a:bodyPr/>
          <a:lstStyle>
            <a:lvl1pPr>
              <a:defRPr/>
            </a:lvl1pPr>
          </a:lstStyle>
          <a:p>
            <a:pPr>
              <a:defRPr/>
            </a:pPr>
            <a:fld id="{EAB19316-AD47-4318-8ACD-E8EBAAEAD580}" type="datetimeFigureOut">
              <a:rPr lang="pt-BR"/>
              <a:pPr>
                <a:defRPr/>
              </a:pPr>
              <a:t>29/05/2020</a:t>
            </a:fld>
            <a:endParaRPr lang="pt-BR"/>
          </a:p>
        </p:txBody>
      </p:sp>
      <p:sp>
        <p:nvSpPr>
          <p:cNvPr id="10" name="Footer Placeholder 9"/>
          <p:cNvSpPr>
            <a:spLocks noGrp="1"/>
          </p:cNvSpPr>
          <p:nvPr>
            <p:ph type="ftr" sz="quarter" idx="11"/>
          </p:nvPr>
        </p:nvSpPr>
        <p:spPr/>
        <p:txBody>
          <a:bodyPr/>
          <a:lstStyle>
            <a:lvl1pPr>
              <a:defRPr/>
            </a:lvl1pPr>
          </a:lstStyle>
          <a:p>
            <a:pPr>
              <a:defRPr/>
            </a:pPr>
            <a:endParaRPr lang="pt-BR"/>
          </a:p>
        </p:txBody>
      </p:sp>
      <p:sp>
        <p:nvSpPr>
          <p:cNvPr id="11" name="Slide Number Placeholder 10"/>
          <p:cNvSpPr>
            <a:spLocks noGrp="1"/>
          </p:cNvSpPr>
          <p:nvPr>
            <p:ph type="sldNum" sz="quarter" idx="12"/>
          </p:nvPr>
        </p:nvSpPr>
        <p:spPr/>
        <p:txBody>
          <a:bodyPr/>
          <a:lstStyle>
            <a:lvl1pPr>
              <a:defRPr/>
            </a:lvl1pPr>
          </a:lstStyle>
          <a:p>
            <a:pPr>
              <a:defRPr/>
            </a:pPr>
            <a:fld id="{BCDF47B0-CA7E-491D-8BED-DF993451545E}" type="slidenum">
              <a:rPr lang="pt-BR" altLang="pt-BR"/>
              <a:pPr>
                <a:defRPr/>
              </a:pPr>
              <a:t>‹nº›</a:t>
            </a:fld>
            <a:endParaRPr lang="pt-BR" alt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10"/>
          <p:cNvSpPr/>
          <p:nvPr/>
        </p:nvSpPr>
        <p:spPr>
          <a:xfrm>
            <a:off x="6227806" y="1"/>
            <a:ext cx="2916194" cy="6857999"/>
          </a:xfrm>
          <a:prstGeom prst="rect">
            <a:avLst/>
          </a:prstGeom>
          <a:blipFill dpi="0" rotWithShape="1">
            <a:blip r:embed="rId2">
              <a:alphaModFix amt="60000"/>
              <a:lum bright="70000" contrast="-70000"/>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6" name="Group 11"/>
          <p:cNvGrpSpPr>
            <a:grpSpLocks/>
          </p:cNvGrpSpPr>
          <p:nvPr/>
        </p:nvGrpSpPr>
        <p:grpSpPr bwMode="auto">
          <a:xfrm>
            <a:off x="8523288" y="6254750"/>
            <a:ext cx="392112" cy="393700"/>
            <a:chOff x="8532189" y="5068824"/>
            <a:chExt cx="393192" cy="393192"/>
          </a:xfrm>
        </p:grpSpPr>
        <p:sp>
          <p:nvSpPr>
            <p:cNvPr id="7" name="Oval 12"/>
            <p:cNvSpPr>
              <a:spLocks noChangeAspect="1"/>
            </p:cNvSpPr>
            <p:nvPr/>
          </p:nvSpPr>
          <p:spPr>
            <a:xfrm>
              <a:off x="8532189" y="5068824"/>
              <a:ext cx="393192" cy="393192"/>
            </a:xfrm>
            <a:prstGeom prst="ellipse">
              <a:avLst/>
            </a:prstGeom>
            <a:blipFill dpi="0" rotWithShape="1">
              <a:blip r:embed="rId3">
                <a:duotone>
                  <a:schemeClr val="accent1">
                    <a:shade val="45000"/>
                    <a:satMod val="135000"/>
                  </a:schemeClr>
                  <a:prstClr val="white"/>
                </a:duotone>
                <a:extLst/>
              </a:blip>
              <a:srcRect/>
              <a:tile tx="50800" ty="0" sx="85000" sy="85000" flip="none" algn="tl"/>
            </a:blipFill>
            <a:ln w="25400" cap="flat" cmpd="sng" algn="ctr">
              <a:noFill/>
              <a:prstDash val="solid"/>
            </a:ln>
            <a:effectLst/>
          </p:spPr>
        </p:sp>
        <p:sp>
          <p:nvSpPr>
            <p:cNvPr id="8" name="Oval 13"/>
            <p:cNvSpPr>
              <a:spLocks noChangeAspect="1"/>
            </p:cNvSpPr>
            <p:nvPr/>
          </p:nvSpPr>
          <p:spPr bwMode="auto">
            <a:xfrm>
              <a:off x="8568802" y="5105290"/>
              <a:ext cx="319967" cy="320261"/>
            </a:xfrm>
            <a:prstGeom prst="ellipse">
              <a:avLst/>
            </a:prstGeom>
            <a:noFill/>
            <a:ln w="12700" algn="ctr">
              <a:solidFill>
                <a:srgbClr val="FFFFFF"/>
              </a:solidFill>
              <a:round/>
              <a:headEnd/>
              <a:tailEnd/>
            </a:ln>
            <a:extLst/>
          </p:spPr>
          <p:txBody>
            <a:bodyPr/>
            <a:lstStyle/>
            <a:p>
              <a:pPr>
                <a:defRPr/>
              </a:pPr>
              <a:endParaRPr lang="pt-BR">
                <a:latin typeface="Rockwell" pitchFamily="18" charset="0"/>
                <a:cs typeface="Arial" pitchFamily="34" charset="0"/>
              </a:endParaRPr>
            </a:p>
          </p:txBody>
        </p:sp>
      </p:grpSp>
      <p:sp>
        <p:nvSpPr>
          <p:cNvPr id="2" name="Title 1"/>
          <p:cNvSpPr>
            <a:spLocks noGrp="1"/>
          </p:cNvSpPr>
          <p:nvPr>
            <p:ph type="title"/>
          </p:nvPr>
        </p:nvSpPr>
        <p:spPr>
          <a:xfrm>
            <a:off x="6412230" y="685800"/>
            <a:ext cx="2400300" cy="1737360"/>
          </a:xfrm>
        </p:spPr>
        <p:txBody>
          <a:bodyPr anchor="b"/>
          <a:lstStyle>
            <a:lvl1pPr>
              <a:defRPr sz="28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0" y="0"/>
            <a:ext cx="6227805" cy="6858000"/>
          </a:xfrm>
          <a:solidFill>
            <a:schemeClr val="tx2">
              <a:lumMod val="20000"/>
              <a:lumOff val="80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9" name="Date Placeholder 7"/>
          <p:cNvSpPr>
            <a:spLocks noGrp="1"/>
          </p:cNvSpPr>
          <p:nvPr>
            <p:ph type="dt" sz="half" idx="10"/>
          </p:nvPr>
        </p:nvSpPr>
        <p:spPr/>
        <p:txBody>
          <a:bodyPr/>
          <a:lstStyle>
            <a:lvl1pPr>
              <a:defRPr/>
            </a:lvl1pPr>
          </a:lstStyle>
          <a:p>
            <a:pPr>
              <a:defRPr/>
            </a:pPr>
            <a:fld id="{F1825722-8C36-4A01-81D9-5D7878C66F1D}" type="datetimeFigureOut">
              <a:rPr lang="pt-BR"/>
              <a:pPr>
                <a:defRPr/>
              </a:pPr>
              <a:t>29/05/2020</a:t>
            </a:fld>
            <a:endParaRPr lang="pt-BR"/>
          </a:p>
        </p:txBody>
      </p:sp>
      <p:sp>
        <p:nvSpPr>
          <p:cNvPr id="10" name="Slide Number Placeholder 9"/>
          <p:cNvSpPr>
            <a:spLocks noGrp="1"/>
          </p:cNvSpPr>
          <p:nvPr>
            <p:ph type="sldNum" sz="quarter" idx="11"/>
          </p:nvPr>
        </p:nvSpPr>
        <p:spPr/>
        <p:txBody>
          <a:bodyPr/>
          <a:lstStyle>
            <a:lvl1pPr>
              <a:defRPr/>
            </a:lvl1pPr>
          </a:lstStyle>
          <a:p>
            <a:pPr>
              <a:defRPr/>
            </a:pPr>
            <a:fld id="{D7FC69FA-839E-4661-8B39-50AE3724EE32}" type="slidenum">
              <a:rPr lang="pt-BR" altLang="pt-BR"/>
              <a:pPr>
                <a:defRPr/>
              </a:pPr>
              <a:t>‹nº›</a:t>
            </a:fld>
            <a:endParaRPr lang="pt-BR" alt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343AD6C7-C6F2-43D1-87EC-1955969C2795}" type="datetimeFigureOut">
              <a:rPr lang="pt-BR"/>
              <a:pPr>
                <a:defRPr/>
              </a:pPr>
              <a:t>29/05/2020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61638CCA-FA5A-4FB5-B703-B1CA618DEC66}" type="slidenum">
              <a:rPr lang="pt-BR" altLang="pt-BR"/>
              <a:pPr>
                <a:defRPr/>
              </a:pPr>
              <a:t>‹nº›</a:t>
            </a:fld>
            <a:endParaRPr lang="pt-BR" alt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33400"/>
            <a:ext cx="1914525" cy="5638800"/>
          </a:xfrm>
        </p:spPr>
        <p:txBody>
          <a:bodyPr vert="eaVert"/>
          <a:lstStyle>
            <a:lvl1pPr>
              <a:defRPr b="0"/>
            </a:lvl1pP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800100" y="533400"/>
            <a:ext cx="5629275" cy="5638800"/>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766DA5C3-1913-49E2-82D3-4514C704E5AD}" type="datetimeFigureOut">
              <a:rPr lang="pt-BR"/>
              <a:pPr>
                <a:defRPr/>
              </a:pPr>
              <a:t>29/05/2020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1FFBD58-9CFA-4381-91FA-6B402FAD314F}" type="slidenum">
              <a:rPr lang="pt-BR" altLang="pt-BR"/>
              <a:pPr>
                <a:defRPr/>
              </a:pPr>
              <a:t>‹nº›</a:t>
            </a:fld>
            <a:endParaRPr lang="pt-BR" alt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1"/>
          <p:cNvGrpSpPr>
            <a:grpSpLocks/>
          </p:cNvGrpSpPr>
          <p:nvPr/>
        </p:nvGrpSpPr>
        <p:grpSpPr bwMode="auto">
          <a:xfrm>
            <a:off x="8523288" y="6254750"/>
            <a:ext cx="392112" cy="393700"/>
            <a:chOff x="8532189" y="5068824"/>
            <a:chExt cx="393192" cy="393192"/>
          </a:xfrm>
        </p:grpSpPr>
        <p:sp>
          <p:nvSpPr>
            <p:cNvPr id="8" name="Oval 7"/>
            <p:cNvSpPr>
              <a:spLocks noChangeAspect="1"/>
            </p:cNvSpPr>
            <p:nvPr/>
          </p:nvSpPr>
          <p:spPr>
            <a:xfrm>
              <a:off x="8532189" y="5068824"/>
              <a:ext cx="393192" cy="393192"/>
            </a:xfrm>
            <a:prstGeom prst="ellipse">
              <a:avLst/>
            </a:prstGeom>
            <a:blipFill dpi="0" rotWithShape="1">
              <a:blip r:embed="rId12">
                <a:duotone>
                  <a:schemeClr val="accent1">
                    <a:shade val="45000"/>
                    <a:satMod val="135000"/>
                  </a:schemeClr>
                  <a:prstClr val="white"/>
                </a:duotone>
                <a:extLst/>
              </a:blip>
              <a:srcRect/>
              <a:tile tx="50800" ty="0" sx="85000" sy="85000" flip="none" algn="tl"/>
            </a:blipFill>
            <a:ln w="25400" cap="flat" cmpd="sng" algn="ctr">
              <a:noFill/>
              <a:prstDash val="solid"/>
            </a:ln>
            <a:effectLst/>
          </p:spPr>
        </p:sp>
        <p:sp>
          <p:nvSpPr>
            <p:cNvPr id="1035" name="Oval 8"/>
            <p:cNvSpPr>
              <a:spLocks noChangeAspect="1"/>
            </p:cNvSpPr>
            <p:nvPr/>
          </p:nvSpPr>
          <p:spPr bwMode="auto">
            <a:xfrm>
              <a:off x="8568802" y="5105290"/>
              <a:ext cx="319967" cy="320261"/>
            </a:xfrm>
            <a:prstGeom prst="ellipse">
              <a:avLst/>
            </a:prstGeom>
            <a:noFill/>
            <a:ln w="12700" algn="ctr">
              <a:solidFill>
                <a:srgbClr val="FFFFFF"/>
              </a:solidFill>
              <a:round/>
              <a:headEnd/>
              <a:tailEnd/>
            </a:ln>
            <a:extLst/>
          </p:spPr>
          <p:txBody>
            <a:bodyPr/>
            <a:lstStyle/>
            <a:p>
              <a:pPr>
                <a:defRPr/>
              </a:pPr>
              <a:endParaRPr lang="pt-BR">
                <a:latin typeface="Rockwell" pitchFamily="18" charset="0"/>
                <a:cs typeface="Arial" pitchFamily="34" charset="0"/>
              </a:endParaRPr>
            </a:p>
          </p:txBody>
        </p:sp>
      </p:grpSp>
      <p:sp>
        <p:nvSpPr>
          <p:cNvPr id="2" name="Title Placeholder 1"/>
          <p:cNvSpPr>
            <a:spLocks noGrp="1"/>
          </p:cNvSpPr>
          <p:nvPr>
            <p:ph type="title"/>
          </p:nvPr>
        </p:nvSpPr>
        <p:spPr>
          <a:xfrm>
            <a:off x="685800" y="484188"/>
            <a:ext cx="7772400" cy="1609725"/>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1028" name="Text Placeholder 2"/>
          <p:cNvSpPr>
            <a:spLocks noGrp="1"/>
          </p:cNvSpPr>
          <p:nvPr>
            <p:ph type="body" idx="1"/>
          </p:nvPr>
        </p:nvSpPr>
        <p:spPr bwMode="auto">
          <a:xfrm>
            <a:off x="685800" y="2120900"/>
            <a:ext cx="7772400" cy="40513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altLang="pt-BR" smtClean="0"/>
              <a:t>Editar estilos de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4" name="Date Placeholder 3"/>
          <p:cNvSpPr>
            <a:spLocks noGrp="1"/>
          </p:cNvSpPr>
          <p:nvPr>
            <p:ph type="dt" sz="half" idx="2"/>
          </p:nvPr>
        </p:nvSpPr>
        <p:spPr>
          <a:xfrm>
            <a:off x="5992813" y="6272213"/>
            <a:ext cx="2454275" cy="365125"/>
          </a:xfrm>
          <a:prstGeom prst="rect">
            <a:avLst/>
          </a:prstGeom>
        </p:spPr>
        <p:txBody>
          <a:bodyPr vert="horz" lIns="91440" tIns="45720" rIns="91440" bIns="45720" rtlCol="0" anchor="ctr"/>
          <a:lstStyle>
            <a:lvl1pPr algn="r" eaLnBrk="1" fontAlgn="auto" hangingPunct="1">
              <a:spcBef>
                <a:spcPts val="0"/>
              </a:spcBef>
              <a:spcAft>
                <a:spcPts val="0"/>
              </a:spcAft>
              <a:defRPr sz="1000">
                <a:solidFill>
                  <a:schemeClr val="accent1">
                    <a:lumMod val="50000"/>
                  </a:schemeClr>
                </a:solidFill>
                <a:latin typeface="+mn-lt"/>
                <a:cs typeface="+mn-cs"/>
              </a:defRPr>
            </a:lvl1pPr>
          </a:lstStyle>
          <a:p>
            <a:pPr>
              <a:defRPr/>
            </a:pPr>
            <a:fld id="{DB122587-0764-459F-BF0B-0D4D31CF2385}" type="datetimeFigureOut">
              <a:rPr lang="pt-BR"/>
              <a:pPr>
                <a:defRPr/>
              </a:pPr>
              <a:t>29/05/2020</a:t>
            </a:fld>
            <a:endParaRPr lang="pt-BR"/>
          </a:p>
        </p:txBody>
      </p:sp>
      <p:sp>
        <p:nvSpPr>
          <p:cNvPr id="5" name="Footer Placeholder 4"/>
          <p:cNvSpPr>
            <a:spLocks noGrp="1"/>
          </p:cNvSpPr>
          <p:nvPr>
            <p:ph type="ftr" sz="quarter" idx="3"/>
          </p:nvPr>
        </p:nvSpPr>
        <p:spPr>
          <a:xfrm>
            <a:off x="685800" y="6272213"/>
            <a:ext cx="4745038" cy="365125"/>
          </a:xfrm>
          <a:prstGeom prst="rect">
            <a:avLst/>
          </a:prstGeom>
        </p:spPr>
        <p:txBody>
          <a:bodyPr vert="horz" lIns="91440" tIns="45720" rIns="91440" bIns="45720" rtlCol="0" anchor="ctr"/>
          <a:lstStyle>
            <a:lvl1pPr algn="l" eaLnBrk="1" fontAlgn="auto" hangingPunct="1">
              <a:spcBef>
                <a:spcPts val="0"/>
              </a:spcBef>
              <a:spcAft>
                <a:spcPts val="0"/>
              </a:spcAft>
              <a:defRPr sz="1000">
                <a:solidFill>
                  <a:schemeClr val="accent1">
                    <a:lumMod val="50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8483600" y="6272213"/>
            <a:ext cx="479425"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100" b="1">
                <a:solidFill>
                  <a:srgbClr val="FFFFFF"/>
                </a:solidFill>
                <a:latin typeface="Rockwell" pitchFamily="18" charset="0"/>
                <a:cs typeface="Arial" charset="0"/>
              </a:defRPr>
            </a:lvl1pPr>
          </a:lstStyle>
          <a:p>
            <a:pPr>
              <a:defRPr/>
            </a:pPr>
            <a:fld id="{01AFD465-1511-41E6-B376-E7AC72B8A180}" type="slidenum">
              <a:rPr lang="pt-BR" altLang="pt-BR"/>
              <a:pPr>
                <a:defRPr/>
              </a:pPr>
              <a:t>‹nº›</a:t>
            </a:fld>
            <a:endParaRPr lang="pt-BR" altLang="pt-BR"/>
          </a:p>
        </p:txBody>
      </p:sp>
    </p:spTree>
  </p:cSld>
  <p:clrMap bg1="lt1" tx1="dk1" bg2="lt2" tx2="dk2" accent1="accent1" accent2="accent2" accent3="accent3" accent4="accent4" accent5="accent5" accent6="accent6" hlink="hlink" folHlink="folHlink"/>
  <p:sldLayoutIdLst>
    <p:sldLayoutId id="2147483793" r:id="rId1"/>
    <p:sldLayoutId id="2147483800" r:id="rId2"/>
    <p:sldLayoutId id="2147483794" r:id="rId3"/>
    <p:sldLayoutId id="2147483795" r:id="rId4"/>
    <p:sldLayoutId id="2147483796" r:id="rId5"/>
    <p:sldLayoutId id="2147483797" r:id="rId6"/>
    <p:sldLayoutId id="2147483801" r:id="rId7"/>
    <p:sldLayoutId id="2147483802" r:id="rId8"/>
    <p:sldLayoutId id="2147483798" r:id="rId9"/>
    <p:sldLayoutId id="2147483799" r:id="rId10"/>
  </p:sldLayoutIdLst>
  <p:txStyles>
    <p:titleStyle>
      <a:lvl1pPr algn="l" rtl="0" eaLnBrk="0" fontAlgn="base" hangingPunct="0">
        <a:lnSpc>
          <a:spcPct val="90000"/>
        </a:lnSpc>
        <a:spcBef>
          <a:spcPct val="0"/>
        </a:spcBef>
        <a:spcAft>
          <a:spcPct val="0"/>
        </a:spcAft>
        <a:defRPr sz="4200" kern="1200" cap="all">
          <a:blipFill>
            <a:blip r:embed="rId13">
              <a:extLst/>
            </a:blip>
            <a:tile tx="6350" ty="-127000" sx="65000" sy="64000" flip="none" algn="tl"/>
          </a:blipFill>
          <a:latin typeface="+mj-lt"/>
          <a:ea typeface="+mj-ea"/>
          <a:cs typeface="+mj-cs"/>
        </a:defRPr>
      </a:lvl1pPr>
      <a:lvl2pPr algn="l" rtl="0" eaLnBrk="0" fontAlgn="base" hangingPunct="0">
        <a:lnSpc>
          <a:spcPct val="90000"/>
        </a:lnSpc>
        <a:spcBef>
          <a:spcPct val="0"/>
        </a:spcBef>
        <a:spcAft>
          <a:spcPct val="0"/>
        </a:spcAft>
        <a:defRPr sz="4200">
          <a:solidFill>
            <a:schemeClr val="tx1"/>
          </a:solidFill>
          <a:latin typeface="Rockwell Condensed" panose="02060603050405020104" pitchFamily="18" charset="0"/>
        </a:defRPr>
      </a:lvl2pPr>
      <a:lvl3pPr algn="l" rtl="0" eaLnBrk="0" fontAlgn="base" hangingPunct="0">
        <a:lnSpc>
          <a:spcPct val="90000"/>
        </a:lnSpc>
        <a:spcBef>
          <a:spcPct val="0"/>
        </a:spcBef>
        <a:spcAft>
          <a:spcPct val="0"/>
        </a:spcAft>
        <a:defRPr sz="4200">
          <a:solidFill>
            <a:schemeClr val="tx1"/>
          </a:solidFill>
          <a:latin typeface="Rockwell Condensed" panose="02060603050405020104" pitchFamily="18" charset="0"/>
        </a:defRPr>
      </a:lvl3pPr>
      <a:lvl4pPr algn="l" rtl="0" eaLnBrk="0" fontAlgn="base" hangingPunct="0">
        <a:lnSpc>
          <a:spcPct val="90000"/>
        </a:lnSpc>
        <a:spcBef>
          <a:spcPct val="0"/>
        </a:spcBef>
        <a:spcAft>
          <a:spcPct val="0"/>
        </a:spcAft>
        <a:defRPr sz="4200">
          <a:solidFill>
            <a:schemeClr val="tx1"/>
          </a:solidFill>
          <a:latin typeface="Rockwell Condensed" panose="02060603050405020104" pitchFamily="18" charset="0"/>
        </a:defRPr>
      </a:lvl4pPr>
      <a:lvl5pPr algn="l" rtl="0" eaLnBrk="0" fontAlgn="base" hangingPunct="0">
        <a:lnSpc>
          <a:spcPct val="90000"/>
        </a:lnSpc>
        <a:spcBef>
          <a:spcPct val="0"/>
        </a:spcBef>
        <a:spcAft>
          <a:spcPct val="0"/>
        </a:spcAft>
        <a:defRPr sz="4200">
          <a:solidFill>
            <a:schemeClr val="tx1"/>
          </a:solidFill>
          <a:latin typeface="Rockwell Condensed" panose="02060603050405020104" pitchFamily="18" charset="0"/>
        </a:defRPr>
      </a:lvl5pPr>
      <a:lvl6pPr marL="457200" algn="l" rtl="0" fontAlgn="base">
        <a:lnSpc>
          <a:spcPct val="90000"/>
        </a:lnSpc>
        <a:spcBef>
          <a:spcPct val="0"/>
        </a:spcBef>
        <a:spcAft>
          <a:spcPct val="0"/>
        </a:spcAft>
        <a:defRPr sz="4200">
          <a:solidFill>
            <a:schemeClr val="tx1"/>
          </a:solidFill>
          <a:latin typeface="Rockwell Condensed" panose="02060603050405020104" pitchFamily="18" charset="0"/>
        </a:defRPr>
      </a:lvl6pPr>
      <a:lvl7pPr marL="914400" algn="l" rtl="0" fontAlgn="base">
        <a:lnSpc>
          <a:spcPct val="90000"/>
        </a:lnSpc>
        <a:spcBef>
          <a:spcPct val="0"/>
        </a:spcBef>
        <a:spcAft>
          <a:spcPct val="0"/>
        </a:spcAft>
        <a:defRPr sz="4200">
          <a:solidFill>
            <a:schemeClr val="tx1"/>
          </a:solidFill>
          <a:latin typeface="Rockwell Condensed" panose="02060603050405020104" pitchFamily="18" charset="0"/>
        </a:defRPr>
      </a:lvl7pPr>
      <a:lvl8pPr marL="1371600" algn="l" rtl="0" fontAlgn="base">
        <a:lnSpc>
          <a:spcPct val="90000"/>
        </a:lnSpc>
        <a:spcBef>
          <a:spcPct val="0"/>
        </a:spcBef>
        <a:spcAft>
          <a:spcPct val="0"/>
        </a:spcAft>
        <a:defRPr sz="4200">
          <a:solidFill>
            <a:schemeClr val="tx1"/>
          </a:solidFill>
          <a:latin typeface="Rockwell Condensed" panose="02060603050405020104" pitchFamily="18" charset="0"/>
        </a:defRPr>
      </a:lvl8pPr>
      <a:lvl9pPr marL="1828800" algn="l" rtl="0" fontAlgn="base">
        <a:lnSpc>
          <a:spcPct val="90000"/>
        </a:lnSpc>
        <a:spcBef>
          <a:spcPct val="0"/>
        </a:spcBef>
        <a:spcAft>
          <a:spcPct val="0"/>
        </a:spcAft>
        <a:defRPr sz="4200">
          <a:solidFill>
            <a:schemeClr val="tx1"/>
          </a:solidFill>
          <a:latin typeface="Rockwell Condensed" panose="02060603050405020104" pitchFamily="18" charset="0"/>
        </a:defRPr>
      </a:lvl9pPr>
    </p:titleStyle>
    <p:bodyStyle>
      <a:lvl1pPr marL="182563" indent="-182563" algn="l" rtl="0" eaLnBrk="0" fontAlgn="base" hangingPunct="0">
        <a:lnSpc>
          <a:spcPct val="90000"/>
        </a:lnSpc>
        <a:spcBef>
          <a:spcPts val="1200"/>
        </a:spcBef>
        <a:spcAft>
          <a:spcPct val="0"/>
        </a:spcAft>
        <a:buClr>
          <a:srgbClr val="9E3611"/>
        </a:buClr>
        <a:buSzPct val="85000"/>
        <a:buFont typeface="Wingdings" pitchFamily="2" charset="2"/>
        <a:buChar char="§"/>
        <a:defRPr sz="2000" kern="1200">
          <a:solidFill>
            <a:schemeClr val="tx1"/>
          </a:solidFill>
          <a:latin typeface="+mn-lt"/>
          <a:ea typeface="+mn-ea"/>
          <a:cs typeface="+mn-cs"/>
        </a:defRPr>
      </a:lvl1pPr>
      <a:lvl2pPr marL="457200" indent="-182563" algn="l" rtl="0" eaLnBrk="0" fontAlgn="base" hangingPunct="0">
        <a:lnSpc>
          <a:spcPct val="90000"/>
        </a:lnSpc>
        <a:spcBef>
          <a:spcPts val="400"/>
        </a:spcBef>
        <a:spcAft>
          <a:spcPts val="200"/>
        </a:spcAft>
        <a:buClr>
          <a:srgbClr val="9E3611"/>
        </a:buClr>
        <a:buSzPct val="85000"/>
        <a:buFont typeface="Wingdings" pitchFamily="2" charset="2"/>
        <a:buChar char="§"/>
        <a:defRPr kern="1200">
          <a:solidFill>
            <a:schemeClr val="tx1"/>
          </a:solidFill>
          <a:latin typeface="+mn-lt"/>
          <a:ea typeface="+mn-ea"/>
          <a:cs typeface="+mn-cs"/>
        </a:defRPr>
      </a:lvl2pPr>
      <a:lvl3pPr marL="730250" indent="-182563" algn="l" rtl="0" eaLnBrk="0" fontAlgn="base" hangingPunct="0">
        <a:lnSpc>
          <a:spcPct val="90000"/>
        </a:lnSpc>
        <a:spcBef>
          <a:spcPts val="400"/>
        </a:spcBef>
        <a:spcAft>
          <a:spcPts val="200"/>
        </a:spcAft>
        <a:buClr>
          <a:srgbClr val="9E3611"/>
        </a:buClr>
        <a:buSzPct val="85000"/>
        <a:buFont typeface="Wingdings" pitchFamily="2" charset="2"/>
        <a:buChar char="§"/>
        <a:defRPr sz="1600" kern="1200">
          <a:solidFill>
            <a:schemeClr val="tx1"/>
          </a:solidFill>
          <a:latin typeface="+mn-lt"/>
          <a:ea typeface="+mn-ea"/>
          <a:cs typeface="+mn-cs"/>
        </a:defRPr>
      </a:lvl3pPr>
      <a:lvl4pPr marL="1004888" indent="-182563" algn="l" rtl="0" eaLnBrk="0" fontAlgn="base" hangingPunct="0">
        <a:lnSpc>
          <a:spcPct val="90000"/>
        </a:lnSpc>
        <a:spcBef>
          <a:spcPts val="400"/>
        </a:spcBef>
        <a:spcAft>
          <a:spcPts val="200"/>
        </a:spcAft>
        <a:buClr>
          <a:srgbClr val="9E3611"/>
        </a:buClr>
        <a:buSzPct val="85000"/>
        <a:buFont typeface="Wingdings" pitchFamily="2" charset="2"/>
        <a:buChar char="§"/>
        <a:defRPr sz="1600" kern="1200">
          <a:solidFill>
            <a:schemeClr val="tx1"/>
          </a:solidFill>
          <a:latin typeface="+mn-lt"/>
          <a:ea typeface="+mn-ea"/>
          <a:cs typeface="+mn-cs"/>
        </a:defRPr>
      </a:lvl4pPr>
      <a:lvl5pPr marL="1279525" indent="-182563" algn="l" rtl="0" eaLnBrk="0" fontAlgn="base" hangingPunct="0">
        <a:lnSpc>
          <a:spcPct val="90000"/>
        </a:lnSpc>
        <a:spcBef>
          <a:spcPts val="400"/>
        </a:spcBef>
        <a:spcAft>
          <a:spcPts val="200"/>
        </a:spcAft>
        <a:buClr>
          <a:srgbClr val="9E3611"/>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hyperlink" Target="https://www.ncbi.nlm.nih.gov/pubmed/31243012" TargetMode="External"/><Relationship Id="rId7" Type="http://schemas.openxmlformats.org/officeDocument/2006/relationships/image" Target="../media/image9.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hyperlink" Target="https://www.ncbi.nlm.nih.gov/pubmed?linkname=pubmed_pubmed&amp;from_uid=31243012" TargetMode="External"/><Relationship Id="rId9" Type="http://schemas.openxmlformats.org/officeDocument/2006/relationships/image" Target="../media/image11.png"/></Relationships>
</file>

<file path=ppt/slides/_rels/slide2.xml.rels><?xml version="1.0" encoding="UTF-8" standalone="yes"?>
<Relationships xmlns="http://schemas.openxmlformats.org/package/2006/relationships"><Relationship Id="rId8" Type="http://schemas.openxmlformats.org/officeDocument/2006/relationships/hyperlink" Target="https://www.ncbi.nlm.nih.gov/pmc/articles/PMC6801127/#R14" TargetMode="External"/><Relationship Id="rId3" Type="http://schemas.openxmlformats.org/officeDocument/2006/relationships/hyperlink" Target="https://www.ncbi.nlm.nih.gov/pmc/articles/PMC6801127/#R2" TargetMode="External"/><Relationship Id="rId7" Type="http://schemas.openxmlformats.org/officeDocument/2006/relationships/hyperlink" Target="https://www.ncbi.nlm.nih.gov/pmc/articles/PMC6801127/#R13" TargetMode="External"/><Relationship Id="rId2" Type="http://schemas.openxmlformats.org/officeDocument/2006/relationships/hyperlink" Target="https://www.ncbi.nlm.nih.gov/pmc/articles/PMC6801127/#R1" TargetMode="External"/><Relationship Id="rId1" Type="http://schemas.openxmlformats.org/officeDocument/2006/relationships/slideLayout" Target="../slideLayouts/slideLayout1.xml"/><Relationship Id="rId6" Type="http://schemas.openxmlformats.org/officeDocument/2006/relationships/hyperlink" Target="https://www.ncbi.nlm.nih.gov/pmc/articles/PMC6801127/#R5" TargetMode="External"/><Relationship Id="rId5" Type="http://schemas.openxmlformats.org/officeDocument/2006/relationships/hyperlink" Target="https://www.ncbi.nlm.nih.gov/pmc/articles/PMC6801127/#R4" TargetMode="External"/><Relationship Id="rId4" Type="http://schemas.openxmlformats.org/officeDocument/2006/relationships/hyperlink" Target="https://www.ncbi.nlm.nih.gov/pmc/articles/PMC6801127/#R3" TargetMode="External"/><Relationship Id="rId9" Type="http://schemas.openxmlformats.org/officeDocument/2006/relationships/hyperlink" Target="https://www.ncbi.nlm.nih.gov/pmc/articles/PMC6801127/#R15" TargetMode="External"/></Relationships>
</file>

<file path=ppt/slides/_rels/slide3.xml.rels><?xml version="1.0" encoding="UTF-8" standalone="yes"?>
<Relationships xmlns="http://schemas.openxmlformats.org/package/2006/relationships"><Relationship Id="rId2" Type="http://schemas.openxmlformats.org/officeDocument/2006/relationships/hyperlink" Target="https://www.ncbi.nlm.nih.gov/pmc/articles/PMC6801127/#R17"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ncbi.nlm.nih.gov/pmc/articles/PMC6801127/#R18" TargetMode="External"/><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hyperlink" Target="https://www.ncbi.nlm.nih.gov/pmc/articles/PMC6801127/table/T2/"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hyperlink" Target="https://www.ncbi.nlm.nih.gov/pmc/articles/PMC6801127/table/T3/" TargetMode="External"/><Relationship Id="rId2" Type="http://schemas.openxmlformats.org/officeDocument/2006/relationships/hyperlink" Target="https://www.ncbi.nlm.nih.gov/pmc/articles/PMC6801127/figure/F1/" TargetMode="Externa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hyperlink" Target="https://www.ncbi.nlm.nih.gov/pmc/articles/PMC6801127/figure/F1/" TargetMode="Externa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hyperlink" Target="https://www.ncbi.nlm.nih.gov/pmc/articles/PMC6801127/figure/F2/" TargetMode="Externa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hyperlink" Target="https://www.ncbi.nlm.nih.gov/pmc/articles/PMC6801127/#R35" TargetMode="Externa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hyperlink" Target="https://www.ncbi.nlm.nih.gov/pmc/articles/PMC6801127/#R44" TargetMode="Externa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s://www.ncbi.nlm.nih.gov/pmc/articles/PMC6801127/#R25" TargetMode="External"/><Relationship Id="rId2" Type="http://schemas.openxmlformats.org/officeDocument/2006/relationships/hyperlink" Target="https://www.ncbi.nlm.nih.gov/pmc/articles/PMC6801127/#R46" TargetMode="External"/><Relationship Id="rId1" Type="http://schemas.openxmlformats.org/officeDocument/2006/relationships/slideLayout" Target="../slideLayouts/slideLayout1.xml"/><Relationship Id="rId4" Type="http://schemas.openxmlformats.org/officeDocument/2006/relationships/hyperlink" Target="https://www.ncbi.nlm.nih.gov/pmc/articles/PMC6801127/#R7" TargetMode="External"/></Relationships>
</file>

<file path=ppt/slides/_rels/slide19.xml.rels><?xml version="1.0" encoding="UTF-8" standalone="yes"?>
<Relationships xmlns="http://schemas.openxmlformats.org/package/2006/relationships"><Relationship Id="rId2" Type="http://schemas.openxmlformats.org/officeDocument/2006/relationships/hyperlink" Target="https://www.ncbi.nlm.nih.gov/pmc/articles/PMC6801127/#R52" TargetMode="Externa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s://www.ncbi.nlm.nih.gov/pmc/articles/PMC6801127/#R55" TargetMode="External"/><Relationship Id="rId2" Type="http://schemas.openxmlformats.org/officeDocument/2006/relationships/hyperlink" Target="https://www.ncbi.nlm.nih.gov/pmc/articles/PMC6801127/#R35" TargetMode="Externa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hyperlink" Target="https://www.ncbi.nlm.nih.gov/pmc/articles/PMC6801127/#R16" TargetMode="Externa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hyperlink" Target="https://www.ncbi.nlm.nih.gov/pmc/articles/PMC6801127/#R66" TargetMode="Externa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hyperlink" Target="mailto:pmargotto@gmail.com" TargetMode="External"/></Relationships>
</file>

<file path=ppt/slides/_rels/slide34.xml.rels><?xml version="1.0" encoding="UTF-8" standalone="yes"?>
<Relationships xmlns="http://schemas.openxmlformats.org/package/2006/relationships"><Relationship Id="rId2" Type="http://schemas.openxmlformats.org/officeDocument/2006/relationships/hyperlink" Target="https://pubmed.ncbi.nlm.nih.gov/27648460/?from_term=Duerden+EG&amp;from_page=2&amp;from_pos=7" TargetMode="Externa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hyperlink" Target="https://www.ncbi.nlm.nih.gov/pubmed?linkname=pubmed_pubmed&amp;from_uid=31605826" TargetMode="External"/><Relationship Id="rId2" Type="http://schemas.openxmlformats.org/officeDocument/2006/relationships/hyperlink" Target="https://www.ncbi.nlm.nih.gov/pubmed/31605826" TargetMode="Externa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hyperlink" Target="https://www.ncbi.nlm.nih.gov/pubmed?linkname=pubmed_pubmed&amp;from_uid=29890324" TargetMode="External"/><Relationship Id="rId2" Type="http://schemas.openxmlformats.org/officeDocument/2006/relationships/hyperlink" Target="https://www.ncbi.nlm.nih.gov/pubmed/29890324" TargetMode="Externa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hyperlink" Target="https://www.ncbi.nlm.nih.gov/pubmed?linkname=pubmed_pubmed&amp;from_uid=32060240" TargetMode="External"/><Relationship Id="rId2" Type="http://schemas.openxmlformats.org/officeDocument/2006/relationships/hyperlink" Target="https://www.ncbi.nlm.nih.gov/pubmed/32060240" TargetMode="Externa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paulomargotto.com.br/documentos/20434" TargetMode="Externa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3"/>
          <p:cNvSpPr>
            <a:spLocks noGrp="1"/>
          </p:cNvSpPr>
          <p:nvPr>
            <p:ph type="body" idx="1"/>
          </p:nvPr>
        </p:nvSpPr>
        <p:spPr>
          <a:xfrm>
            <a:off x="468313" y="3213100"/>
            <a:ext cx="8064500" cy="4051300"/>
          </a:xfrm>
        </p:spPr>
        <p:txBody>
          <a:bodyPr/>
          <a:lstStyle/>
          <a:p>
            <a:pPr algn="ctr">
              <a:buFont typeface="Wingdings" pitchFamily="2" charset="2"/>
              <a:buNone/>
            </a:pPr>
            <a:r>
              <a:rPr lang="pt-BR" smtClean="0"/>
              <a:t>Apresentação: André da Silva Simões (R4 de Neonatologia/HMIB/SES/DF</a:t>
            </a:r>
          </a:p>
          <a:p>
            <a:pPr algn="ctr">
              <a:buFont typeface="Wingdings" pitchFamily="2" charset="2"/>
              <a:buNone/>
            </a:pPr>
            <a:r>
              <a:rPr lang="pt-BR" smtClean="0"/>
              <a:t>                        Kelly Cris Souza dos Santos (R2 Pediatria HMIB/SES/DF</a:t>
            </a:r>
          </a:p>
          <a:p>
            <a:pPr algn="ctr">
              <a:buFont typeface="Wingdings" pitchFamily="2" charset="2"/>
              <a:buNone/>
            </a:pPr>
            <a:r>
              <a:rPr lang="pt-BR" smtClean="0"/>
              <a:t>  Coordenação:   Marta David Rocha de Moura</a:t>
            </a:r>
          </a:p>
          <a:p>
            <a:pPr algn="ctr">
              <a:buFont typeface="Wingdings" pitchFamily="2" charset="2"/>
              <a:buNone/>
            </a:pPr>
            <a:r>
              <a:rPr lang="pt-BR" smtClean="0"/>
              <a:t>                         Paulo R. Margotto</a:t>
            </a:r>
          </a:p>
          <a:p>
            <a:pPr algn="ctr">
              <a:buFont typeface="Wingdings" pitchFamily="2" charset="2"/>
              <a:buNone/>
            </a:pPr>
            <a:r>
              <a:rPr lang="pt-BR" smtClean="0">
                <a:hlinkClick r:id="rId2"/>
              </a:rPr>
              <a:t>www.paulomargotto.com.br</a:t>
            </a:r>
            <a:r>
              <a:rPr lang="pt-BR" smtClean="0"/>
              <a:t> </a:t>
            </a:r>
          </a:p>
          <a:p>
            <a:pPr algn="ctr">
              <a:buFont typeface="Wingdings" pitchFamily="2" charset="2"/>
              <a:buNone/>
            </a:pPr>
            <a:r>
              <a:rPr lang="pt-BR" smtClean="0"/>
              <a:t>Brasília, 30 de maio de 2020</a:t>
            </a:r>
          </a:p>
        </p:txBody>
      </p:sp>
      <p:sp>
        <p:nvSpPr>
          <p:cNvPr id="12290" name="Rectangle 4"/>
          <p:cNvSpPr>
            <a:spLocks noChangeArrowheads="1"/>
          </p:cNvSpPr>
          <p:nvPr/>
        </p:nvSpPr>
        <p:spPr bwMode="auto">
          <a:xfrm>
            <a:off x="250825" y="2133600"/>
            <a:ext cx="8893175" cy="1063625"/>
          </a:xfrm>
          <a:prstGeom prst="rect">
            <a:avLst/>
          </a:prstGeom>
          <a:solidFill>
            <a:srgbClr val="FFFFFF"/>
          </a:solidFill>
          <a:ln w="9525">
            <a:noFill/>
            <a:miter lim="800000"/>
            <a:headEnd/>
            <a:tailEnd/>
          </a:ln>
        </p:spPr>
        <p:txBody>
          <a:bodyPr lIns="0" tIns="0" rIns="71415" bIns="0" anchor="ctr">
            <a:spAutoFit/>
          </a:bodyPr>
          <a:lstStyle/>
          <a:p>
            <a:pPr algn="ctr" eaLnBrk="0" hangingPunct="0"/>
            <a:r>
              <a:rPr lang="pt-BR" sz="1400">
                <a:hlinkClick r:id="rId3"/>
              </a:rPr>
              <a:t>Neuroimaging findings in newborns with congenital heart disease prior to surgery: an observational study.</a:t>
            </a:r>
            <a:r>
              <a:rPr lang="pt-BR" sz="1400"/>
              <a:t>Kelly CJ, Arulkumaran S, Tristão Pereira C, Cordero-Grande L, Hughes EJ, Teixeira RPAG, Steinweg JK, Victor S, Pushparajah K, Hajnal JV, Simpson J, Edwards AD, Rutherford MA, Counsell SJ.Arch Dis Child. 2019 Nov;104(11):1042-1048. doi: 10.1136/archdischild-2018-314822. Epub 2019 Jun 26.PMID: 31243012. </a:t>
            </a:r>
          </a:p>
          <a:p>
            <a:pPr algn="ctr" eaLnBrk="0" hangingPunct="0"/>
            <a:r>
              <a:rPr lang="pt-BR" sz="1400" b="1">
                <a:hlinkClick r:id="rId3"/>
              </a:rPr>
              <a:t>Free PMC Article</a:t>
            </a:r>
            <a:r>
              <a:rPr lang="pt-BR" sz="1400" b="1"/>
              <a:t>.</a:t>
            </a:r>
            <a:r>
              <a:rPr lang="pt-BR" sz="1400" u="sng">
                <a:hlinkClick r:id="rId4"/>
              </a:rPr>
              <a:t>Similar articles</a:t>
            </a:r>
            <a:r>
              <a:rPr lang="pt-BR" sz="1400" u="sng"/>
              <a:t>. </a:t>
            </a:r>
            <a:r>
              <a:rPr lang="pt-BR" sz="1400" b="1">
                <a:solidFill>
                  <a:srgbClr val="3333FF"/>
                </a:solidFill>
              </a:rPr>
              <a:t>Artigo Livre!</a:t>
            </a:r>
          </a:p>
        </p:txBody>
      </p:sp>
      <p:sp>
        <p:nvSpPr>
          <p:cNvPr id="12291" name="Rectangle 5"/>
          <p:cNvSpPr>
            <a:spLocks noChangeArrowheads="1"/>
          </p:cNvSpPr>
          <p:nvPr/>
        </p:nvSpPr>
        <p:spPr bwMode="auto">
          <a:xfrm>
            <a:off x="0" y="1412875"/>
            <a:ext cx="9144000" cy="701675"/>
          </a:xfrm>
          <a:prstGeom prst="rect">
            <a:avLst/>
          </a:prstGeom>
          <a:noFill/>
          <a:ln w="9525">
            <a:noFill/>
            <a:miter lim="800000"/>
            <a:headEnd/>
            <a:tailEnd/>
          </a:ln>
        </p:spPr>
        <p:txBody>
          <a:bodyPr>
            <a:spAutoFit/>
          </a:bodyPr>
          <a:lstStyle/>
          <a:p>
            <a:pPr algn="ctr" eaLnBrk="0" hangingPunct="0"/>
            <a:r>
              <a:rPr lang="pt-BR" sz="2000" b="1">
                <a:solidFill>
                  <a:srgbClr val="3333FF"/>
                </a:solidFill>
              </a:rPr>
              <a:t>Achados de neuroimagem em recém-nascidos com cardiopatia congênita antes da cirurgia: um estudo observacional.</a:t>
            </a:r>
          </a:p>
        </p:txBody>
      </p:sp>
      <p:pic>
        <p:nvPicPr>
          <p:cNvPr id="12292" name="Imagem 4"/>
          <p:cNvPicPr>
            <a:picLocks noChangeAspect="1"/>
          </p:cNvPicPr>
          <p:nvPr/>
        </p:nvPicPr>
        <p:blipFill>
          <a:blip r:embed="rId5"/>
          <a:srcRect/>
          <a:stretch>
            <a:fillRect/>
          </a:stretch>
        </p:blipFill>
        <p:spPr bwMode="auto">
          <a:xfrm>
            <a:off x="0" y="4543425"/>
            <a:ext cx="1981200" cy="2314575"/>
          </a:xfrm>
          <a:prstGeom prst="rect">
            <a:avLst/>
          </a:prstGeom>
          <a:noFill/>
          <a:ln w="9525">
            <a:noFill/>
            <a:miter lim="800000"/>
            <a:headEnd/>
            <a:tailEnd/>
          </a:ln>
        </p:spPr>
      </p:pic>
      <p:pic>
        <p:nvPicPr>
          <p:cNvPr id="12293" name="Imagem 3"/>
          <p:cNvPicPr>
            <a:picLocks noChangeAspect="1"/>
          </p:cNvPicPr>
          <p:nvPr/>
        </p:nvPicPr>
        <p:blipFill>
          <a:blip r:embed="rId6"/>
          <a:srcRect/>
          <a:stretch>
            <a:fillRect/>
          </a:stretch>
        </p:blipFill>
        <p:spPr bwMode="auto">
          <a:xfrm>
            <a:off x="6553737" y="5100686"/>
            <a:ext cx="1998126" cy="1496666"/>
          </a:xfrm>
          <a:prstGeom prst="rect">
            <a:avLst/>
          </a:prstGeom>
          <a:noFill/>
          <a:ln w="9525">
            <a:noFill/>
            <a:miter lim="800000"/>
            <a:headEnd/>
            <a:tailEnd/>
          </a:ln>
        </p:spPr>
      </p:pic>
      <p:pic>
        <p:nvPicPr>
          <p:cNvPr id="12294" name="Espaço Reservado para Conteúdo 2"/>
          <p:cNvPicPr>
            <a:picLocks noChangeAspect="1"/>
          </p:cNvPicPr>
          <p:nvPr/>
        </p:nvPicPr>
        <p:blipFill>
          <a:blip r:embed="rId7"/>
          <a:srcRect/>
          <a:stretch>
            <a:fillRect/>
          </a:stretch>
        </p:blipFill>
        <p:spPr bwMode="auto">
          <a:xfrm>
            <a:off x="6786563" y="148431"/>
            <a:ext cx="1765300" cy="1169987"/>
          </a:xfrm>
          <a:prstGeom prst="rect">
            <a:avLst/>
          </a:prstGeom>
          <a:noFill/>
          <a:ln w="9525">
            <a:noFill/>
            <a:miter lim="800000"/>
            <a:headEnd/>
            <a:tailEnd/>
          </a:ln>
        </p:spPr>
      </p:pic>
      <p:pic>
        <p:nvPicPr>
          <p:cNvPr id="12295" name="Picture 6"/>
          <p:cNvPicPr>
            <a:picLocks noChangeAspect="1" noChangeArrowheads="1"/>
          </p:cNvPicPr>
          <p:nvPr/>
        </p:nvPicPr>
        <p:blipFill>
          <a:blip r:embed="rId8"/>
          <a:srcRect/>
          <a:stretch>
            <a:fillRect/>
          </a:stretch>
        </p:blipFill>
        <p:spPr bwMode="auto">
          <a:xfrm>
            <a:off x="2987675" y="0"/>
            <a:ext cx="3024188" cy="1466850"/>
          </a:xfrm>
          <a:prstGeom prst="rect">
            <a:avLst/>
          </a:prstGeom>
          <a:noFill/>
          <a:ln w="9525">
            <a:noFill/>
            <a:miter lim="800000"/>
            <a:headEnd/>
            <a:tailEnd/>
          </a:ln>
        </p:spPr>
      </p:pic>
      <p:pic>
        <p:nvPicPr>
          <p:cNvPr id="12296" name="Google Shape;38;p1"/>
          <p:cNvPicPr preferRelativeResize="0">
            <a:picLocks noChangeAspect="1" noChangeArrowheads="1"/>
          </p:cNvPicPr>
          <p:nvPr/>
        </p:nvPicPr>
        <p:blipFill>
          <a:blip r:embed="rId9"/>
          <a:srcRect/>
          <a:stretch>
            <a:fillRect/>
          </a:stretch>
        </p:blipFill>
        <p:spPr bwMode="auto">
          <a:xfrm>
            <a:off x="900113" y="115888"/>
            <a:ext cx="1331912" cy="1376362"/>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03263" y="113157"/>
            <a:ext cx="7772400" cy="1609344"/>
          </a:xfrm>
        </p:spPr>
        <p:txBody>
          <a:bodyPr/>
          <a:lstStyle/>
          <a:p>
            <a:pPr eaLnBrk="1" fontAlgn="auto" hangingPunct="1">
              <a:spcAft>
                <a:spcPts val="0"/>
              </a:spcAft>
              <a:defRPr/>
            </a:pPr>
            <a:r>
              <a:rPr lang="pt-BR" dirty="0" smtClean="0"/>
              <a:t>INTRODUÇÃO</a:t>
            </a:r>
            <a:endParaRPr lang="pt-BR" dirty="0"/>
          </a:p>
        </p:txBody>
      </p:sp>
      <p:sp>
        <p:nvSpPr>
          <p:cNvPr id="13314" name="Espaço Reservado para Conteúdo 2"/>
          <p:cNvSpPr>
            <a:spLocks noGrp="1"/>
          </p:cNvSpPr>
          <p:nvPr>
            <p:ph idx="1"/>
          </p:nvPr>
        </p:nvSpPr>
        <p:spPr/>
        <p:txBody>
          <a:bodyPr/>
          <a:lstStyle/>
          <a:p>
            <a:pPr marL="0" indent="0" algn="just" eaLnBrk="1" hangingPunct="1">
              <a:lnSpc>
                <a:spcPct val="80000"/>
              </a:lnSpc>
              <a:spcBef>
                <a:spcPct val="0"/>
              </a:spcBef>
              <a:buFont typeface="Wingdings" pitchFamily="2" charset="2"/>
              <a:buNone/>
            </a:pPr>
            <a:r>
              <a:rPr lang="pt-BR" sz="1900" smtClean="0">
                <a:latin typeface="Times New Roman" pitchFamily="18" charset="0"/>
              </a:rPr>
              <a:t>-</a:t>
            </a:r>
            <a:r>
              <a:rPr lang="pt-BR" sz="1900" smtClean="0">
                <a:solidFill>
                  <a:srgbClr val="FF0000"/>
                </a:solidFill>
                <a:latin typeface="Times New Roman" pitchFamily="18" charset="0"/>
              </a:rPr>
              <a:t>A doença cardíaca congênita (DCC)</a:t>
            </a:r>
            <a:r>
              <a:rPr lang="pt-BR" sz="1900" smtClean="0">
                <a:latin typeface="Times New Roman" pitchFamily="18" charset="0"/>
              </a:rPr>
              <a:t> é o defeito congênito mais comum, </a:t>
            </a:r>
            <a:r>
              <a:rPr lang="pt-BR" sz="1900" baseline="30000" smtClean="0">
                <a:latin typeface="Times New Roman" pitchFamily="18" charset="0"/>
                <a:hlinkClick r:id="rId2"/>
              </a:rPr>
              <a:t>1</a:t>
            </a:r>
            <a:r>
              <a:rPr lang="pt-BR" sz="1900" smtClean="0">
                <a:latin typeface="Times New Roman" pitchFamily="18" charset="0"/>
              </a:rPr>
              <a:t> afetando  </a:t>
            </a:r>
            <a:r>
              <a:rPr lang="pt-BR" sz="1900" b="1" smtClean="0">
                <a:solidFill>
                  <a:srgbClr val="FF0000"/>
                </a:solidFill>
                <a:latin typeface="Times New Roman" pitchFamily="18" charset="0"/>
              </a:rPr>
              <a:t>1% dos recém-nascidos. </a:t>
            </a:r>
            <a:r>
              <a:rPr lang="pt-BR" sz="1900" b="1" baseline="30000" smtClean="0">
                <a:solidFill>
                  <a:srgbClr val="FF0000"/>
                </a:solidFill>
                <a:latin typeface="Times New Roman" pitchFamily="18" charset="0"/>
                <a:hlinkClick r:id="rId3"/>
              </a:rPr>
              <a:t>2</a:t>
            </a:r>
            <a:r>
              <a:rPr lang="pt-BR" sz="1900" b="1" smtClean="0">
                <a:solidFill>
                  <a:srgbClr val="FF0000"/>
                </a:solidFill>
                <a:latin typeface="Times New Roman" pitchFamily="18" charset="0"/>
              </a:rPr>
              <a:t> </a:t>
            </a:r>
          </a:p>
          <a:p>
            <a:pPr marL="0" indent="0" algn="just" eaLnBrk="1" hangingPunct="1">
              <a:lnSpc>
                <a:spcPct val="80000"/>
              </a:lnSpc>
              <a:spcBef>
                <a:spcPct val="0"/>
              </a:spcBef>
              <a:buFont typeface="Wingdings" pitchFamily="2" charset="2"/>
              <a:buNone/>
            </a:pPr>
            <a:endParaRPr lang="pt-BR" sz="1900" b="1" smtClean="0">
              <a:solidFill>
                <a:srgbClr val="FF0000"/>
              </a:solidFill>
              <a:latin typeface="Times New Roman" pitchFamily="18" charset="0"/>
            </a:endParaRPr>
          </a:p>
          <a:p>
            <a:pPr marL="0" indent="0" algn="just" eaLnBrk="1" hangingPunct="1">
              <a:lnSpc>
                <a:spcPct val="80000"/>
              </a:lnSpc>
              <a:spcBef>
                <a:spcPct val="0"/>
              </a:spcBef>
              <a:buFont typeface="Wingdings" pitchFamily="2" charset="2"/>
              <a:buNone/>
            </a:pPr>
            <a:r>
              <a:rPr lang="pt-BR" sz="1900" smtClean="0">
                <a:latin typeface="Times New Roman" pitchFamily="18" charset="0"/>
              </a:rPr>
              <a:t>-Historicamente, poucos bebês nascidos com DCC importante sobreviveram à idade adulta, </a:t>
            </a:r>
            <a:r>
              <a:rPr lang="pt-BR" sz="1900" baseline="30000" smtClean="0">
                <a:latin typeface="Times New Roman" pitchFamily="18" charset="0"/>
                <a:hlinkClick r:id="rId4"/>
              </a:rPr>
              <a:t>3</a:t>
            </a:r>
            <a:r>
              <a:rPr lang="pt-BR" sz="1900" smtClean="0">
                <a:latin typeface="Times New Roman" pitchFamily="18" charset="0"/>
              </a:rPr>
              <a:t> mas os avanços nas técnicas de diagnóstico, intervenção e cirurgia nas últimas décadas levaram a aumentos dramáticos na sobrevida. </a:t>
            </a:r>
            <a:r>
              <a:rPr lang="pt-BR" sz="1900" baseline="30000" smtClean="0">
                <a:latin typeface="Times New Roman" pitchFamily="18" charset="0"/>
                <a:hlinkClick r:id="rId5"/>
              </a:rPr>
              <a:t>4</a:t>
            </a:r>
            <a:r>
              <a:rPr lang="pt-BR" sz="1900" smtClean="0">
                <a:latin typeface="Times New Roman" pitchFamily="18" charset="0"/>
              </a:rPr>
              <a:t> </a:t>
            </a:r>
          </a:p>
          <a:p>
            <a:pPr marL="0" indent="0" algn="just" eaLnBrk="1" hangingPunct="1">
              <a:lnSpc>
                <a:spcPct val="80000"/>
              </a:lnSpc>
              <a:spcBef>
                <a:spcPct val="0"/>
              </a:spcBef>
              <a:buFont typeface="Wingdings" pitchFamily="2" charset="2"/>
              <a:buNone/>
            </a:pPr>
            <a:endParaRPr lang="pt-BR" sz="1900" smtClean="0">
              <a:latin typeface="Times New Roman" pitchFamily="18" charset="0"/>
            </a:endParaRPr>
          </a:p>
          <a:p>
            <a:pPr marL="0" indent="0" algn="just" eaLnBrk="1" hangingPunct="1">
              <a:lnSpc>
                <a:spcPct val="80000"/>
              </a:lnSpc>
              <a:spcBef>
                <a:spcPct val="0"/>
              </a:spcBef>
              <a:buFont typeface="Wingdings" pitchFamily="2" charset="2"/>
              <a:buNone/>
            </a:pPr>
            <a:r>
              <a:rPr lang="pt-BR" sz="1900" smtClean="0">
                <a:latin typeface="Times New Roman" pitchFamily="18" charset="0"/>
              </a:rPr>
              <a:t>-No entanto, </a:t>
            </a:r>
            <a:r>
              <a:rPr lang="pt-BR" sz="1900" b="1" smtClean="0">
                <a:solidFill>
                  <a:srgbClr val="FF0000"/>
                </a:solidFill>
                <a:latin typeface="Times New Roman" pitchFamily="18" charset="0"/>
              </a:rPr>
              <a:t>crianças com DCC permanecem em risco de comprometimento do neurodesenvolvimento</a:t>
            </a:r>
            <a:r>
              <a:rPr lang="pt-BR" sz="1900" smtClean="0">
                <a:latin typeface="Times New Roman" pitchFamily="18" charset="0"/>
              </a:rPr>
              <a:t>, caracterizado por comprometimento cognitivo leve, habilidades sociais e de comunicação prejudicadas, desatenção e, posteriormente, déficits na função executiva. </a:t>
            </a:r>
            <a:r>
              <a:rPr lang="pt-BR" sz="1900" baseline="30000" smtClean="0">
                <a:latin typeface="Times New Roman" pitchFamily="18" charset="0"/>
                <a:hlinkClick r:id="rId6"/>
              </a:rPr>
              <a:t>5-12</a:t>
            </a:r>
            <a:endParaRPr lang="pt-BR" sz="1900" smtClean="0"/>
          </a:p>
          <a:p>
            <a:pPr marL="0" indent="0" algn="just" eaLnBrk="1" hangingPunct="1">
              <a:lnSpc>
                <a:spcPct val="80000"/>
              </a:lnSpc>
              <a:spcBef>
                <a:spcPct val="0"/>
              </a:spcBef>
              <a:buFont typeface="Wingdings" pitchFamily="2" charset="2"/>
              <a:buNone/>
            </a:pPr>
            <a:endParaRPr lang="pt-BR" sz="1900" smtClean="0"/>
          </a:p>
          <a:p>
            <a:pPr marL="0" indent="0" algn="just" eaLnBrk="1" hangingPunct="1">
              <a:lnSpc>
                <a:spcPct val="80000"/>
              </a:lnSpc>
              <a:spcBef>
                <a:spcPct val="0"/>
              </a:spcBef>
              <a:buFont typeface="Wingdings" pitchFamily="2" charset="2"/>
              <a:buNone/>
            </a:pPr>
            <a:r>
              <a:rPr lang="pt-BR" sz="1900" smtClean="0">
                <a:solidFill>
                  <a:srgbClr val="000000"/>
                </a:solidFill>
                <a:latin typeface="Times New Roman" pitchFamily="18" charset="0"/>
              </a:rPr>
              <a:t>-A etiologia do comprometimento do neurodesenvolvimento na DCC permanece pouco compreendida. </a:t>
            </a:r>
          </a:p>
          <a:p>
            <a:pPr marL="0" indent="0" algn="just" eaLnBrk="1" hangingPunct="1">
              <a:lnSpc>
                <a:spcPct val="80000"/>
              </a:lnSpc>
              <a:spcBef>
                <a:spcPct val="0"/>
              </a:spcBef>
              <a:buFont typeface="Wingdings" pitchFamily="2" charset="2"/>
              <a:buNone/>
            </a:pPr>
            <a:endParaRPr lang="pt-BR" sz="1900" smtClean="0">
              <a:solidFill>
                <a:srgbClr val="000000"/>
              </a:solidFill>
              <a:latin typeface="Times New Roman" pitchFamily="18" charset="0"/>
            </a:endParaRPr>
          </a:p>
          <a:p>
            <a:pPr marL="0" indent="0" algn="just" eaLnBrk="1" hangingPunct="1">
              <a:lnSpc>
                <a:spcPct val="80000"/>
              </a:lnSpc>
              <a:spcBef>
                <a:spcPct val="0"/>
              </a:spcBef>
              <a:buFont typeface="Wingdings" pitchFamily="2" charset="2"/>
              <a:buNone/>
            </a:pPr>
            <a:r>
              <a:rPr lang="pt-BR" sz="1900" smtClean="0">
                <a:solidFill>
                  <a:srgbClr val="000000"/>
                </a:solidFill>
                <a:latin typeface="Times New Roman" pitchFamily="18" charset="0"/>
              </a:rPr>
              <a:t>-Tornou-se claro que o </a:t>
            </a:r>
            <a:r>
              <a:rPr lang="pt-BR" sz="1900" b="1" smtClean="0">
                <a:solidFill>
                  <a:srgbClr val="FF0000"/>
                </a:solidFill>
                <a:latin typeface="Times New Roman" pitchFamily="18" charset="0"/>
              </a:rPr>
              <a:t>insulto neurológico na DCC começa antes da cirurgia</a:t>
            </a:r>
            <a:r>
              <a:rPr lang="pt-BR" sz="1900" smtClean="0">
                <a:solidFill>
                  <a:srgbClr val="000000"/>
                </a:solidFill>
                <a:latin typeface="Times New Roman" pitchFamily="18" charset="0"/>
              </a:rPr>
              <a:t>, com estado neurológico alterado no período neonatal, </a:t>
            </a:r>
            <a:r>
              <a:rPr lang="pt-BR" sz="1900" baseline="30000" smtClean="0">
                <a:solidFill>
                  <a:srgbClr val="642A8F"/>
                </a:solidFill>
                <a:latin typeface="Times New Roman" pitchFamily="18" charset="0"/>
                <a:hlinkClick r:id="rId7"/>
              </a:rPr>
              <a:t>13</a:t>
            </a:r>
            <a:r>
              <a:rPr lang="pt-BR" sz="1900" smtClean="0">
                <a:solidFill>
                  <a:srgbClr val="000000"/>
                </a:solidFill>
                <a:latin typeface="Times New Roman" pitchFamily="18" charset="0"/>
              </a:rPr>
              <a:t> redução do peso ao nascer e circunferência da cabeça </a:t>
            </a:r>
            <a:r>
              <a:rPr lang="pt-BR" sz="1900" baseline="30000" smtClean="0">
                <a:solidFill>
                  <a:srgbClr val="642A8F"/>
                </a:solidFill>
                <a:latin typeface="Times New Roman" pitchFamily="18" charset="0"/>
                <a:hlinkClick r:id="rId8"/>
              </a:rPr>
              <a:t>14</a:t>
            </a:r>
            <a:r>
              <a:rPr lang="pt-BR" sz="1900" smtClean="0">
                <a:solidFill>
                  <a:srgbClr val="000000"/>
                </a:solidFill>
                <a:latin typeface="Times New Roman" pitchFamily="18" charset="0"/>
              </a:rPr>
              <a:t> e estudos de imagem no útero mostrando uma trajetória de queda do  crescimento cerebral no terceiro trimestre . </a:t>
            </a:r>
            <a:r>
              <a:rPr lang="pt-BR" sz="1900" baseline="30000" smtClean="0">
                <a:solidFill>
                  <a:srgbClr val="642A8F"/>
                </a:solidFill>
                <a:latin typeface="Times New Roman" pitchFamily="18" charset="0"/>
                <a:hlinkClick r:id="rId9"/>
              </a:rPr>
              <a:t>15 16</a:t>
            </a:r>
            <a:endParaRPr lang="pt-BR" sz="190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03263" y="-318644"/>
            <a:ext cx="7772400" cy="1609345"/>
          </a:xfrm>
        </p:spPr>
        <p:txBody>
          <a:bodyPr/>
          <a:lstStyle/>
          <a:p>
            <a:pPr eaLnBrk="1" fontAlgn="auto" hangingPunct="1">
              <a:spcAft>
                <a:spcPts val="0"/>
              </a:spcAft>
              <a:defRPr/>
            </a:pPr>
            <a:r>
              <a:rPr lang="pt-BR" dirty="0" smtClean="0"/>
              <a:t>INTRODUÇÃO</a:t>
            </a:r>
            <a:endParaRPr lang="pt-BR" dirty="0"/>
          </a:p>
        </p:txBody>
      </p:sp>
      <p:sp>
        <p:nvSpPr>
          <p:cNvPr id="14338" name="Espaço Reservado para Conteúdo 2"/>
          <p:cNvSpPr>
            <a:spLocks noGrp="1"/>
          </p:cNvSpPr>
          <p:nvPr>
            <p:ph idx="1"/>
          </p:nvPr>
        </p:nvSpPr>
        <p:spPr>
          <a:xfrm>
            <a:off x="468313" y="836613"/>
            <a:ext cx="8362950" cy="4525962"/>
          </a:xfrm>
        </p:spPr>
        <p:txBody>
          <a:bodyPr/>
          <a:lstStyle/>
          <a:p>
            <a:pPr eaLnBrk="1" hangingPunct="1"/>
            <a:endParaRPr lang="pt-BR" altLang="pt-BR" smtClean="0"/>
          </a:p>
          <a:p>
            <a:pPr algn="just" eaLnBrk="1" hangingPunct="1"/>
            <a:r>
              <a:rPr lang="pt-BR" altLang="pt-BR" smtClean="0">
                <a:solidFill>
                  <a:srgbClr val="000000"/>
                </a:solidFill>
                <a:latin typeface="Times New Roman" pitchFamily="18" charset="0"/>
              </a:rPr>
              <a:t>Estudos de </a:t>
            </a:r>
            <a:r>
              <a:rPr lang="pt-BR" altLang="pt-BR" b="1" smtClean="0">
                <a:solidFill>
                  <a:srgbClr val="FF0000"/>
                </a:solidFill>
                <a:latin typeface="Times New Roman" pitchFamily="18" charset="0"/>
              </a:rPr>
              <a:t>lesão cerebral em recém-nascidos pré-cirúrgicos</a:t>
            </a:r>
            <a:r>
              <a:rPr lang="pt-BR" altLang="pt-BR" smtClean="0">
                <a:solidFill>
                  <a:srgbClr val="000000"/>
                </a:solidFill>
                <a:latin typeface="Times New Roman" pitchFamily="18" charset="0"/>
              </a:rPr>
              <a:t> relataram lesões, incluindo lesão da </a:t>
            </a:r>
            <a:r>
              <a:rPr lang="pt-BR" altLang="pt-BR" b="1" smtClean="0">
                <a:solidFill>
                  <a:srgbClr val="3333FF"/>
                </a:solidFill>
                <a:latin typeface="Times New Roman" pitchFamily="18" charset="0"/>
              </a:rPr>
              <a:t>substância branca </a:t>
            </a:r>
            <a:r>
              <a:rPr lang="pt-BR" altLang="pt-BR" smtClean="0">
                <a:solidFill>
                  <a:srgbClr val="000000"/>
                </a:solidFill>
                <a:latin typeface="Times New Roman" pitchFamily="18" charset="0"/>
              </a:rPr>
              <a:t>e acidente vascular cerebral, com uma prevalência que varia consideravelmente de </a:t>
            </a:r>
            <a:r>
              <a:rPr lang="pt-BR" altLang="pt-BR" b="1" smtClean="0">
                <a:solidFill>
                  <a:srgbClr val="FF0000"/>
                </a:solidFill>
                <a:latin typeface="Times New Roman" pitchFamily="18" charset="0"/>
              </a:rPr>
              <a:t>19% a 52%</a:t>
            </a:r>
            <a:r>
              <a:rPr lang="pt-BR" altLang="pt-BR" smtClean="0">
                <a:solidFill>
                  <a:srgbClr val="000000"/>
                </a:solidFill>
                <a:latin typeface="Times New Roman" pitchFamily="18" charset="0"/>
              </a:rPr>
              <a:t> dos casos. </a:t>
            </a:r>
            <a:r>
              <a:rPr lang="pt-BR" altLang="pt-BR" baseline="30000" smtClean="0">
                <a:solidFill>
                  <a:srgbClr val="642A8F"/>
                </a:solidFill>
                <a:latin typeface="Times New Roman" pitchFamily="18" charset="0"/>
                <a:hlinkClick r:id="rId2"/>
              </a:rPr>
              <a:t>17</a:t>
            </a:r>
            <a:r>
              <a:rPr lang="pt-BR" altLang="pt-BR" smtClean="0">
                <a:solidFill>
                  <a:srgbClr val="000000"/>
                </a:solidFill>
                <a:latin typeface="Times New Roman" pitchFamily="18" charset="0"/>
              </a:rPr>
              <a:t> </a:t>
            </a:r>
          </a:p>
          <a:p>
            <a:pPr algn="just" eaLnBrk="1" hangingPunct="1"/>
            <a:r>
              <a:rPr lang="pt-BR" altLang="pt-BR" smtClean="0">
                <a:solidFill>
                  <a:srgbClr val="000000"/>
                </a:solidFill>
                <a:latin typeface="Times New Roman" pitchFamily="18" charset="0"/>
              </a:rPr>
              <a:t>A causa dessa variação entre coortes permanece incerta e pode ser devido a diferenças na prática local, diferenças na representação da coorte de cada diagnóstico de DCC ou variabilidade nas definições de relatórios. </a:t>
            </a:r>
          </a:p>
          <a:p>
            <a:pPr algn="ctr" eaLnBrk="1" hangingPunct="1">
              <a:buFont typeface="Wingdings" pitchFamily="2" charset="2"/>
              <a:buNone/>
            </a:pPr>
            <a:r>
              <a:rPr lang="pt-BR" altLang="pt-BR" sz="2800" b="1" smtClean="0">
                <a:solidFill>
                  <a:srgbClr val="FF0066"/>
                </a:solidFill>
                <a:latin typeface="Arial Unicode MS" pitchFamily="34" charset="-128"/>
              </a:rPr>
              <a:t>O presente  estudo teve como objetivo </a:t>
            </a:r>
          </a:p>
          <a:p>
            <a:pPr algn="ctr" eaLnBrk="1" hangingPunct="1"/>
            <a:r>
              <a:rPr lang="pt-BR" altLang="pt-BR" b="1" smtClean="0">
                <a:solidFill>
                  <a:srgbClr val="3333FF"/>
                </a:solidFill>
                <a:latin typeface="Arial Unicode MS" pitchFamily="34" charset="-128"/>
              </a:rPr>
              <a:t>(1) caracterizar lesões cerebrais por ressonância magnética em uma coorte contemporânea do Reino Unido de recém-nascidos com DCC importante antes da cirurgia e</a:t>
            </a:r>
          </a:p>
          <a:p>
            <a:pPr algn="ctr" eaLnBrk="1" hangingPunct="1"/>
            <a:r>
              <a:rPr lang="pt-BR" altLang="pt-BR" b="1" smtClean="0">
                <a:solidFill>
                  <a:srgbClr val="3333FF"/>
                </a:solidFill>
                <a:latin typeface="Arial Unicode MS" pitchFamily="34" charset="-128"/>
              </a:rPr>
              <a:t> (2) avaliar quais fatores clínicos estão associados à lesão cerebral</a:t>
            </a:r>
            <a:r>
              <a:rPr lang="pt-BR" altLang="pt-BR" smtClean="0">
                <a:solidFill>
                  <a:srgbClr val="000000"/>
                </a:solidFill>
                <a:latin typeface="Times New Roman" pitchFamily="18" charset="0"/>
              </a:rPr>
              <a:t>.</a:t>
            </a:r>
            <a:endParaRPr lang="pt-BR" altLang="pt-BR" smtClean="0"/>
          </a:p>
          <a:p>
            <a:pPr eaLnBrk="1" hangingPunct="1"/>
            <a:endParaRPr lang="pt-BR" altLang="pt-BR" sz="1400" smtClean="0"/>
          </a:p>
        </p:txBody>
      </p:sp>
      <p:sp>
        <p:nvSpPr>
          <p:cNvPr id="14339" name="Rectangle 5"/>
          <p:cNvSpPr>
            <a:spLocks noChangeArrowheads="1"/>
          </p:cNvSpPr>
          <p:nvPr/>
        </p:nvSpPr>
        <p:spPr bwMode="auto">
          <a:xfrm>
            <a:off x="2411412" y="5589588"/>
            <a:ext cx="4896891" cy="923330"/>
          </a:xfrm>
          <a:prstGeom prst="rect">
            <a:avLst/>
          </a:prstGeom>
          <a:noFill/>
          <a:ln w="57150">
            <a:solidFill>
              <a:srgbClr val="FF0000"/>
            </a:solidFill>
            <a:miter lim="800000"/>
            <a:headEnd/>
            <a:tailEnd/>
          </a:ln>
        </p:spPr>
        <p:txBody>
          <a:bodyPr wrap="square">
            <a:spAutoFit/>
          </a:bodyPr>
          <a:lstStyle/>
          <a:p>
            <a:pPr algn="ctr" eaLnBrk="0" hangingPunct="0"/>
            <a:r>
              <a:rPr lang="pt-BR" dirty="0">
                <a:solidFill>
                  <a:srgbClr val="3333FF"/>
                </a:solidFill>
              </a:rPr>
              <a:t>Prevalência da lesão cerebral</a:t>
            </a:r>
          </a:p>
          <a:p>
            <a:pPr algn="ctr" eaLnBrk="0" hangingPunct="0"/>
            <a:r>
              <a:rPr lang="pt-BR" dirty="0">
                <a:solidFill>
                  <a:srgbClr val="3333FF"/>
                </a:solidFill>
              </a:rPr>
              <a:t>incluindo acidente vascular isquêmico, substância branca e hemorragia intracraniana</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Título 1"/>
          <p:cNvPicPr>
            <a:picLocks noGrp="1" noChangeArrowheads="1"/>
          </p:cNvPicPr>
          <p:nvPr>
            <p:ph type="title"/>
          </p:nvPr>
        </p:nvPicPr>
        <p:blipFill>
          <a:blip r:embed="rId2"/>
          <a:srcRect/>
          <a:stretch>
            <a:fillRect/>
          </a:stretch>
        </p:blipFill>
        <p:spPr bwMode="auto">
          <a:xfrm>
            <a:off x="450850" y="487363"/>
            <a:ext cx="8010525" cy="1609725"/>
          </a:xfrm>
        </p:spPr>
      </p:pic>
      <p:sp>
        <p:nvSpPr>
          <p:cNvPr id="15362" name="Espaço Reservado para Conteúdo 2"/>
          <p:cNvSpPr>
            <a:spLocks noGrp="1"/>
          </p:cNvSpPr>
          <p:nvPr>
            <p:ph idx="1"/>
          </p:nvPr>
        </p:nvSpPr>
        <p:spPr>
          <a:xfrm>
            <a:off x="457200" y="1600200"/>
            <a:ext cx="8362950" cy="4525963"/>
          </a:xfrm>
        </p:spPr>
        <p:txBody>
          <a:bodyPr/>
          <a:lstStyle/>
          <a:p>
            <a:pPr eaLnBrk="1" hangingPunct="1"/>
            <a:endParaRPr lang="pt-BR" altLang="pt-BR" smtClean="0"/>
          </a:p>
          <a:p>
            <a:pPr algn="just" eaLnBrk="1" hangingPunct="1"/>
            <a:endParaRPr lang="pt-BR" altLang="pt-BR" smtClean="0"/>
          </a:p>
          <a:p>
            <a:pPr eaLnBrk="1" hangingPunct="1"/>
            <a:endParaRPr lang="pt-BR" altLang="pt-BR" sz="1400" smtClean="0"/>
          </a:p>
        </p:txBody>
      </p:sp>
      <p:sp>
        <p:nvSpPr>
          <p:cNvPr id="4" name="Espaço Reservado para Conteúdo 2"/>
          <p:cNvSpPr txBox="1">
            <a:spLocks/>
          </p:cNvSpPr>
          <p:nvPr/>
        </p:nvSpPr>
        <p:spPr>
          <a:xfrm>
            <a:off x="395288" y="1628775"/>
            <a:ext cx="8640762" cy="5113338"/>
          </a:xfrm>
          <a:prstGeom prst="rect">
            <a:avLst/>
          </a:prstGeom>
        </p:spPr>
        <p:style>
          <a:lnRef idx="2">
            <a:schemeClr val="dk1"/>
          </a:lnRef>
          <a:fillRef idx="1">
            <a:schemeClr val="lt1"/>
          </a:fillRef>
          <a:effectRef idx="0">
            <a:schemeClr val="dk1"/>
          </a:effectRef>
          <a:fontRef idx="minor">
            <a:schemeClr val="dk1"/>
          </a:fontRef>
        </p:style>
        <p:txBody>
          <a:bodyPr>
            <a:normAutofit/>
          </a:bodyPr>
          <a:lstStyle>
            <a:lvl1pPr marL="342900" indent="-342900">
              <a:defRPr>
                <a:solidFill>
                  <a:schemeClr val="tx1"/>
                </a:solidFill>
                <a:latin typeface="Rockwell" pitchFamily="18" charset="0"/>
                <a:cs typeface="Arial" pitchFamily="34" charset="0"/>
              </a:defRPr>
            </a:lvl1pPr>
            <a:lvl2pPr marL="742950" indent="-285750">
              <a:defRPr>
                <a:solidFill>
                  <a:schemeClr val="tx1"/>
                </a:solidFill>
                <a:latin typeface="Rockwell" pitchFamily="18" charset="0"/>
                <a:cs typeface="Arial" pitchFamily="34" charset="0"/>
              </a:defRPr>
            </a:lvl2pPr>
            <a:lvl3pPr marL="1143000" indent="-228600">
              <a:defRPr>
                <a:solidFill>
                  <a:schemeClr val="tx1"/>
                </a:solidFill>
                <a:latin typeface="Rockwell" pitchFamily="18" charset="0"/>
                <a:cs typeface="Arial" pitchFamily="34" charset="0"/>
              </a:defRPr>
            </a:lvl3pPr>
            <a:lvl4pPr marL="1600200" indent="-228600">
              <a:defRPr>
                <a:solidFill>
                  <a:schemeClr val="tx1"/>
                </a:solidFill>
                <a:latin typeface="Rockwell" pitchFamily="18" charset="0"/>
                <a:cs typeface="Arial" pitchFamily="34" charset="0"/>
              </a:defRPr>
            </a:lvl4pPr>
            <a:lvl5pPr marL="2057400" indent="-228600">
              <a:defRPr>
                <a:solidFill>
                  <a:schemeClr val="tx1"/>
                </a:solidFill>
                <a:latin typeface="Rockwell" pitchFamily="18" charset="0"/>
                <a:cs typeface="Arial" pitchFamily="34" charset="0"/>
              </a:defRPr>
            </a:lvl5pPr>
            <a:lvl6pPr marL="2514600" indent="-228600" eaLnBrk="0" fontAlgn="base" hangingPunct="0">
              <a:spcBef>
                <a:spcPct val="0"/>
              </a:spcBef>
              <a:spcAft>
                <a:spcPct val="0"/>
              </a:spcAft>
              <a:defRPr>
                <a:solidFill>
                  <a:schemeClr val="tx1"/>
                </a:solidFill>
                <a:latin typeface="Rockwell" pitchFamily="18" charset="0"/>
                <a:cs typeface="Arial" pitchFamily="34" charset="0"/>
              </a:defRPr>
            </a:lvl6pPr>
            <a:lvl7pPr marL="2971800" indent="-228600" eaLnBrk="0" fontAlgn="base" hangingPunct="0">
              <a:spcBef>
                <a:spcPct val="0"/>
              </a:spcBef>
              <a:spcAft>
                <a:spcPct val="0"/>
              </a:spcAft>
              <a:defRPr>
                <a:solidFill>
                  <a:schemeClr val="tx1"/>
                </a:solidFill>
                <a:latin typeface="Rockwell" pitchFamily="18" charset="0"/>
                <a:cs typeface="Arial" pitchFamily="34" charset="0"/>
              </a:defRPr>
            </a:lvl7pPr>
            <a:lvl8pPr marL="3429000" indent="-228600" eaLnBrk="0" fontAlgn="base" hangingPunct="0">
              <a:spcBef>
                <a:spcPct val="0"/>
              </a:spcBef>
              <a:spcAft>
                <a:spcPct val="0"/>
              </a:spcAft>
              <a:defRPr>
                <a:solidFill>
                  <a:schemeClr val="tx1"/>
                </a:solidFill>
                <a:latin typeface="Rockwell" pitchFamily="18" charset="0"/>
                <a:cs typeface="Arial" pitchFamily="34" charset="0"/>
              </a:defRPr>
            </a:lvl8pPr>
            <a:lvl9pPr marL="3886200" indent="-228600" eaLnBrk="0" fontAlgn="base" hangingPunct="0">
              <a:spcBef>
                <a:spcPct val="0"/>
              </a:spcBef>
              <a:spcAft>
                <a:spcPct val="0"/>
              </a:spcAft>
              <a:defRPr>
                <a:solidFill>
                  <a:schemeClr val="tx1"/>
                </a:solidFill>
                <a:latin typeface="Rockwell" pitchFamily="18" charset="0"/>
                <a:cs typeface="Arial" pitchFamily="34" charset="0"/>
              </a:defRPr>
            </a:lvl9pPr>
          </a:lstStyle>
          <a:p>
            <a:pPr>
              <a:lnSpc>
                <a:spcPct val="80000"/>
              </a:lnSpc>
              <a:spcBef>
                <a:spcPct val="20000"/>
              </a:spcBef>
              <a:buFont typeface="Arial" pitchFamily="34" charset="0"/>
              <a:buChar char="•"/>
              <a:defRPr/>
            </a:pPr>
            <a:r>
              <a:rPr lang="pt-BR" sz="1900">
                <a:solidFill>
                  <a:srgbClr val="724128"/>
                </a:solidFill>
                <a:latin typeface="Arial" pitchFamily="34" charset="0"/>
              </a:rPr>
              <a:t>Desenho do estudo e participantes:</a:t>
            </a:r>
            <a:endParaRPr lang="pt-BR" sz="1900"/>
          </a:p>
          <a:p>
            <a:pPr algn="just">
              <a:lnSpc>
                <a:spcPct val="80000"/>
              </a:lnSpc>
              <a:spcBef>
                <a:spcPct val="20000"/>
              </a:spcBef>
              <a:buFont typeface="Arial" pitchFamily="34" charset="0"/>
              <a:buChar char="•"/>
              <a:defRPr/>
            </a:pPr>
            <a:r>
              <a:rPr lang="pt-BR" sz="1900">
                <a:solidFill>
                  <a:srgbClr val="000000"/>
                </a:solidFill>
                <a:latin typeface="Times New Roman" pitchFamily="18" charset="0"/>
              </a:rPr>
              <a:t>Recrutamos uma coorte prospectiva de </a:t>
            </a:r>
            <a:r>
              <a:rPr lang="pt-BR" sz="1900" b="1">
                <a:solidFill>
                  <a:srgbClr val="3333FF"/>
                </a:solidFill>
                <a:latin typeface="Times New Roman" pitchFamily="18" charset="0"/>
              </a:rPr>
              <a:t>70</a:t>
            </a:r>
            <a:r>
              <a:rPr lang="pt-BR" sz="1900">
                <a:solidFill>
                  <a:srgbClr val="000000"/>
                </a:solidFill>
                <a:latin typeface="Times New Roman" pitchFamily="18" charset="0"/>
              </a:rPr>
              <a:t> crianças com </a:t>
            </a:r>
            <a:r>
              <a:rPr lang="pt-BR" sz="1900" b="1">
                <a:solidFill>
                  <a:srgbClr val="FF0000"/>
                </a:solidFill>
                <a:latin typeface="Times New Roman" pitchFamily="18" charset="0"/>
              </a:rPr>
              <a:t>DCC grave ou crítica</a:t>
            </a:r>
            <a:r>
              <a:rPr lang="pt-BR" sz="1900">
                <a:solidFill>
                  <a:srgbClr val="000000"/>
                </a:solidFill>
                <a:latin typeface="Times New Roman" pitchFamily="18" charset="0"/>
              </a:rPr>
              <a:t>, nascida em setembro de 2014 a novembro de 2017, na Unidade de Terapia Intensiva Neonatal do Hospital St Thomas, Londres. </a:t>
            </a:r>
          </a:p>
          <a:p>
            <a:pPr algn="just">
              <a:lnSpc>
                <a:spcPct val="80000"/>
              </a:lnSpc>
              <a:spcBef>
                <a:spcPct val="20000"/>
              </a:spcBef>
              <a:buFont typeface="Arial" pitchFamily="34" charset="0"/>
              <a:buChar char="•"/>
              <a:defRPr/>
            </a:pPr>
            <a:r>
              <a:rPr lang="pt-BR" sz="1900">
                <a:solidFill>
                  <a:srgbClr val="000000"/>
                </a:solidFill>
                <a:latin typeface="Times New Roman" pitchFamily="18" charset="0"/>
              </a:rPr>
              <a:t>Após uma categorização do Reino Unido publicada anteriormente, </a:t>
            </a:r>
            <a:r>
              <a:rPr lang="pt-BR" sz="1900" baseline="30000">
                <a:solidFill>
                  <a:srgbClr val="642A8F"/>
                </a:solidFill>
                <a:latin typeface="Times New Roman" pitchFamily="18" charset="0"/>
                <a:hlinkClick r:id="rId3"/>
              </a:rPr>
              <a:t>18 19</a:t>
            </a:r>
            <a:r>
              <a:rPr lang="pt-BR" sz="1900">
                <a:solidFill>
                  <a:srgbClr val="000000"/>
                </a:solidFill>
                <a:latin typeface="Times New Roman" pitchFamily="18" charset="0"/>
              </a:rPr>
              <a:t>DCC </a:t>
            </a:r>
            <a:r>
              <a:rPr lang="pt-BR" sz="1900" b="1" i="1" u="sng">
                <a:solidFill>
                  <a:srgbClr val="FF0000"/>
                </a:solidFill>
                <a:latin typeface="Times New Roman" pitchFamily="18" charset="0"/>
              </a:rPr>
              <a:t>'crítica' </a:t>
            </a:r>
            <a:r>
              <a:rPr lang="pt-BR" sz="1900">
                <a:solidFill>
                  <a:srgbClr val="000000"/>
                </a:solidFill>
                <a:latin typeface="Times New Roman" pitchFamily="18" charset="0"/>
              </a:rPr>
              <a:t>foi definida como lactentes com síndrome do coração esquerdo hipoplásico (HLHS), atresia pulmonar com septo ventricular intacto, transposição simples das grandes artérias (TGA), interrupção do arco aórtico e todos os bebês que morrem ou necessitam de cirurgia nos primeiros 28 dias de vida com as seguintes condições: coarctação da aorta (CoA); estenose da valva aórtica; estenose valvar pulmonar; tetralogia de Fallot (TOF); atresia pulmonar com comunicação interventricular (VSD); conexão venosa pulmonar anômala total. </a:t>
            </a:r>
          </a:p>
          <a:p>
            <a:pPr algn="just">
              <a:lnSpc>
                <a:spcPct val="80000"/>
              </a:lnSpc>
              <a:spcBef>
                <a:spcPct val="20000"/>
              </a:spcBef>
              <a:buFont typeface="Arial" pitchFamily="34" charset="0"/>
              <a:buChar char="•"/>
              <a:defRPr/>
            </a:pPr>
            <a:r>
              <a:rPr lang="pt-BR" sz="1900">
                <a:solidFill>
                  <a:srgbClr val="000000"/>
                </a:solidFill>
                <a:latin typeface="Times New Roman" pitchFamily="18" charset="0"/>
              </a:rPr>
              <a:t>DCC </a:t>
            </a:r>
            <a:r>
              <a:rPr lang="pt-BR" sz="1900" b="1" i="1" u="sng">
                <a:solidFill>
                  <a:srgbClr val="92D050"/>
                </a:solidFill>
                <a:latin typeface="Times New Roman" pitchFamily="18" charset="0"/>
              </a:rPr>
              <a:t>'séria' </a:t>
            </a:r>
            <a:r>
              <a:rPr lang="pt-BR" sz="1900">
                <a:solidFill>
                  <a:srgbClr val="000000"/>
                </a:solidFill>
                <a:latin typeface="Times New Roman" pitchFamily="18" charset="0"/>
              </a:rPr>
              <a:t>foi definida como qualquer lesão cardíaca não definida como crítica, que requer intervenção (cateterismo cardíaco ou cirurgia) ou resulta em morte entre 1 mês e 1 ano de idade. </a:t>
            </a:r>
          </a:p>
          <a:p>
            <a:pPr algn="just">
              <a:lnSpc>
                <a:spcPct val="80000"/>
              </a:lnSpc>
              <a:spcBef>
                <a:spcPct val="20000"/>
              </a:spcBef>
              <a:buFont typeface="Arial" pitchFamily="34" charset="0"/>
              <a:buChar char="•"/>
              <a:defRPr/>
            </a:pPr>
            <a:r>
              <a:rPr lang="pt-BR" sz="1900">
                <a:solidFill>
                  <a:srgbClr val="000000"/>
                </a:solidFill>
                <a:latin typeface="Times New Roman" pitchFamily="18" charset="0"/>
              </a:rPr>
              <a:t>Os bebês foram excluídos se tivessem evidências clínicas de uma síndrome congênita ou malformação, uma suspeita ou anormalidade cromossômica importante confirmada (por exemplo, aneuploidia), qualquer cirurgia neonatal anterior ou com suspeita de infecção congênita.</a:t>
            </a:r>
            <a:endParaRPr lang="pt-BR" sz="1300"/>
          </a:p>
        </p:txBody>
      </p:sp>
      <p:sp>
        <p:nvSpPr>
          <p:cNvPr id="3" name="Espaço Reservado para Conteúdo 2"/>
          <p:cNvSpPr txBox="1">
            <a:spLocks/>
          </p:cNvSpPr>
          <p:nvPr/>
        </p:nvSpPr>
        <p:spPr>
          <a:xfrm>
            <a:off x="503238" y="1628775"/>
            <a:ext cx="8640762" cy="5113338"/>
          </a:xfrm>
          <a:prstGeom prst="rect">
            <a:avLst/>
          </a:prstGeom>
        </p:spPr>
        <p:style>
          <a:lnRef idx="2">
            <a:schemeClr val="dk1"/>
          </a:lnRef>
          <a:fillRef idx="1">
            <a:schemeClr val="lt1"/>
          </a:fillRef>
          <a:effectRef idx="0">
            <a:schemeClr val="dk1"/>
          </a:effectRef>
          <a:fontRef idx="minor">
            <a:schemeClr val="dk1"/>
          </a:fontRef>
        </p:style>
        <p:txBody>
          <a:bodyPr>
            <a:normAutofit/>
          </a:bodyPr>
          <a:lstStyle>
            <a:lvl1pPr marL="342900" indent="-342900">
              <a:defRPr>
                <a:solidFill>
                  <a:schemeClr val="tx1"/>
                </a:solidFill>
                <a:latin typeface="Rockwell" pitchFamily="18" charset="0"/>
                <a:cs typeface="Arial" pitchFamily="34" charset="0"/>
              </a:defRPr>
            </a:lvl1pPr>
            <a:lvl2pPr marL="742950" indent="-285750">
              <a:defRPr>
                <a:solidFill>
                  <a:schemeClr val="tx1"/>
                </a:solidFill>
                <a:latin typeface="Rockwell" pitchFamily="18" charset="0"/>
                <a:cs typeface="Arial" pitchFamily="34" charset="0"/>
              </a:defRPr>
            </a:lvl2pPr>
            <a:lvl3pPr marL="1143000" indent="-228600">
              <a:defRPr>
                <a:solidFill>
                  <a:schemeClr val="tx1"/>
                </a:solidFill>
                <a:latin typeface="Rockwell" pitchFamily="18" charset="0"/>
                <a:cs typeface="Arial" pitchFamily="34" charset="0"/>
              </a:defRPr>
            </a:lvl3pPr>
            <a:lvl4pPr marL="1600200" indent="-228600">
              <a:defRPr>
                <a:solidFill>
                  <a:schemeClr val="tx1"/>
                </a:solidFill>
                <a:latin typeface="Rockwell" pitchFamily="18" charset="0"/>
                <a:cs typeface="Arial" pitchFamily="34" charset="0"/>
              </a:defRPr>
            </a:lvl4pPr>
            <a:lvl5pPr marL="2057400" indent="-228600">
              <a:defRPr>
                <a:solidFill>
                  <a:schemeClr val="tx1"/>
                </a:solidFill>
                <a:latin typeface="Rockwell" pitchFamily="18" charset="0"/>
                <a:cs typeface="Arial" pitchFamily="34" charset="0"/>
              </a:defRPr>
            </a:lvl5pPr>
            <a:lvl6pPr marL="2514600" indent="-228600" eaLnBrk="0" fontAlgn="base" hangingPunct="0">
              <a:spcBef>
                <a:spcPct val="0"/>
              </a:spcBef>
              <a:spcAft>
                <a:spcPct val="0"/>
              </a:spcAft>
              <a:defRPr>
                <a:solidFill>
                  <a:schemeClr val="tx1"/>
                </a:solidFill>
                <a:latin typeface="Rockwell" pitchFamily="18" charset="0"/>
                <a:cs typeface="Arial" pitchFamily="34" charset="0"/>
              </a:defRPr>
            </a:lvl6pPr>
            <a:lvl7pPr marL="2971800" indent="-228600" eaLnBrk="0" fontAlgn="base" hangingPunct="0">
              <a:spcBef>
                <a:spcPct val="0"/>
              </a:spcBef>
              <a:spcAft>
                <a:spcPct val="0"/>
              </a:spcAft>
              <a:defRPr>
                <a:solidFill>
                  <a:schemeClr val="tx1"/>
                </a:solidFill>
                <a:latin typeface="Rockwell" pitchFamily="18" charset="0"/>
                <a:cs typeface="Arial" pitchFamily="34" charset="0"/>
              </a:defRPr>
            </a:lvl7pPr>
            <a:lvl8pPr marL="3429000" indent="-228600" eaLnBrk="0" fontAlgn="base" hangingPunct="0">
              <a:spcBef>
                <a:spcPct val="0"/>
              </a:spcBef>
              <a:spcAft>
                <a:spcPct val="0"/>
              </a:spcAft>
              <a:defRPr>
                <a:solidFill>
                  <a:schemeClr val="tx1"/>
                </a:solidFill>
                <a:latin typeface="Rockwell" pitchFamily="18" charset="0"/>
                <a:cs typeface="Arial" pitchFamily="34" charset="0"/>
              </a:defRPr>
            </a:lvl8pPr>
            <a:lvl9pPr marL="3886200" indent="-228600" eaLnBrk="0" fontAlgn="base" hangingPunct="0">
              <a:spcBef>
                <a:spcPct val="0"/>
              </a:spcBef>
              <a:spcAft>
                <a:spcPct val="0"/>
              </a:spcAft>
              <a:defRPr>
                <a:solidFill>
                  <a:schemeClr val="tx1"/>
                </a:solidFill>
                <a:latin typeface="Rockwell" pitchFamily="18" charset="0"/>
                <a:cs typeface="Arial" pitchFamily="34" charset="0"/>
              </a:defRPr>
            </a:lvl9pPr>
          </a:lstStyle>
          <a:p>
            <a:pPr>
              <a:lnSpc>
                <a:spcPct val="80000"/>
              </a:lnSpc>
              <a:spcBef>
                <a:spcPct val="20000"/>
              </a:spcBef>
              <a:buFont typeface="Arial" pitchFamily="34" charset="0"/>
              <a:buChar char="•"/>
              <a:defRPr/>
            </a:pPr>
            <a:r>
              <a:rPr lang="pt-BR" sz="1900">
                <a:solidFill>
                  <a:srgbClr val="724128"/>
                </a:solidFill>
                <a:latin typeface="Arial" pitchFamily="34" charset="0"/>
              </a:rPr>
              <a:t>Desenho do estudo e participantes:</a:t>
            </a:r>
            <a:endParaRPr lang="pt-BR" sz="1900"/>
          </a:p>
          <a:p>
            <a:pPr algn="just">
              <a:lnSpc>
                <a:spcPct val="80000"/>
              </a:lnSpc>
              <a:spcBef>
                <a:spcPct val="20000"/>
              </a:spcBef>
              <a:buFont typeface="Arial" pitchFamily="34" charset="0"/>
              <a:buChar char="•"/>
              <a:defRPr/>
            </a:pPr>
            <a:r>
              <a:rPr lang="pt-BR" sz="1900">
                <a:solidFill>
                  <a:srgbClr val="000000"/>
                </a:solidFill>
                <a:latin typeface="Times New Roman" pitchFamily="18" charset="0"/>
              </a:rPr>
              <a:t>Recrutamos uma coorte prospectiva de </a:t>
            </a:r>
            <a:r>
              <a:rPr lang="pt-BR" sz="1900" b="1">
                <a:solidFill>
                  <a:srgbClr val="3333FF"/>
                </a:solidFill>
                <a:latin typeface="Times New Roman" pitchFamily="18" charset="0"/>
              </a:rPr>
              <a:t>70</a:t>
            </a:r>
            <a:r>
              <a:rPr lang="pt-BR" sz="1900">
                <a:solidFill>
                  <a:srgbClr val="000000"/>
                </a:solidFill>
                <a:latin typeface="Times New Roman" pitchFamily="18" charset="0"/>
              </a:rPr>
              <a:t> crianças com </a:t>
            </a:r>
            <a:r>
              <a:rPr lang="pt-BR" sz="1900" b="1">
                <a:solidFill>
                  <a:srgbClr val="FF0000"/>
                </a:solidFill>
                <a:latin typeface="Times New Roman" pitchFamily="18" charset="0"/>
              </a:rPr>
              <a:t>DCC grave ou crítica</a:t>
            </a:r>
            <a:r>
              <a:rPr lang="pt-BR" sz="1900">
                <a:solidFill>
                  <a:srgbClr val="000000"/>
                </a:solidFill>
                <a:latin typeface="Times New Roman" pitchFamily="18" charset="0"/>
              </a:rPr>
              <a:t>, nascida em setembro de 2014 a novembro de 2017, na Unidade de Terapia Intensiva Neonatal do Hospital St Thomas, Londres. </a:t>
            </a:r>
          </a:p>
          <a:p>
            <a:pPr algn="just">
              <a:lnSpc>
                <a:spcPct val="80000"/>
              </a:lnSpc>
              <a:spcBef>
                <a:spcPct val="20000"/>
              </a:spcBef>
              <a:buFont typeface="Arial" pitchFamily="34" charset="0"/>
              <a:buChar char="•"/>
              <a:defRPr/>
            </a:pPr>
            <a:r>
              <a:rPr lang="pt-BR" sz="1900">
                <a:solidFill>
                  <a:srgbClr val="000000"/>
                </a:solidFill>
                <a:latin typeface="Times New Roman" pitchFamily="18" charset="0"/>
              </a:rPr>
              <a:t>Após uma categorização do Reino Unido publicada anteriormente, </a:t>
            </a:r>
            <a:r>
              <a:rPr lang="pt-BR" sz="1900" baseline="30000">
                <a:solidFill>
                  <a:srgbClr val="642A8F"/>
                </a:solidFill>
                <a:latin typeface="Times New Roman" pitchFamily="18" charset="0"/>
                <a:hlinkClick r:id="rId3"/>
              </a:rPr>
              <a:t>18 19</a:t>
            </a:r>
            <a:r>
              <a:rPr lang="pt-BR" sz="1900">
                <a:solidFill>
                  <a:srgbClr val="000000"/>
                </a:solidFill>
                <a:latin typeface="Times New Roman" pitchFamily="18" charset="0"/>
              </a:rPr>
              <a:t>DCC </a:t>
            </a:r>
            <a:r>
              <a:rPr lang="pt-BR" sz="1900" b="1" i="1" u="sng">
                <a:solidFill>
                  <a:srgbClr val="FF0000"/>
                </a:solidFill>
                <a:latin typeface="Times New Roman" pitchFamily="18" charset="0"/>
              </a:rPr>
              <a:t>'crítica' </a:t>
            </a:r>
            <a:r>
              <a:rPr lang="pt-BR" sz="1900">
                <a:solidFill>
                  <a:srgbClr val="000000"/>
                </a:solidFill>
                <a:latin typeface="Times New Roman" pitchFamily="18" charset="0"/>
              </a:rPr>
              <a:t>foi definida como lactentes com síndrome do coração esquerdo hipoplásico (HLHS), atresia pulmonar com septo ventricular intacto, transposição simples das grandes artérias (TGA), interrupção do arco aórtico e todos os bebês que morrem ou necessitam de cirurgia nos primeiros 28 dias de vida com as seguintes condições: coarctação da aorta (CoA); estenose da valva aórtica; estenose valvar pulmonar; tetralogia de Fallot (TOF); atresia pulmonar com comunicação interventricular (VSD); conexão venosa pulmonar anômala total. </a:t>
            </a:r>
          </a:p>
          <a:p>
            <a:pPr algn="just">
              <a:lnSpc>
                <a:spcPct val="80000"/>
              </a:lnSpc>
              <a:spcBef>
                <a:spcPct val="20000"/>
              </a:spcBef>
              <a:buFont typeface="Arial" pitchFamily="34" charset="0"/>
              <a:buChar char="•"/>
              <a:defRPr/>
            </a:pPr>
            <a:r>
              <a:rPr lang="pt-BR" sz="1900">
                <a:solidFill>
                  <a:srgbClr val="000000"/>
                </a:solidFill>
                <a:latin typeface="Times New Roman" pitchFamily="18" charset="0"/>
              </a:rPr>
              <a:t>DCC </a:t>
            </a:r>
            <a:r>
              <a:rPr lang="pt-BR" sz="1900" b="1" i="1" u="sng">
                <a:solidFill>
                  <a:srgbClr val="92D050"/>
                </a:solidFill>
                <a:latin typeface="Times New Roman" pitchFamily="18" charset="0"/>
              </a:rPr>
              <a:t>'séria' </a:t>
            </a:r>
            <a:r>
              <a:rPr lang="pt-BR" sz="1900">
                <a:solidFill>
                  <a:srgbClr val="000000"/>
                </a:solidFill>
                <a:latin typeface="Times New Roman" pitchFamily="18" charset="0"/>
              </a:rPr>
              <a:t>foi definida como qualquer lesão cardíaca não definida como crítica, que requer intervenção (cateterismo cardíaco ou cirurgia) ou resulta em morte entre 1 mês e 1 ano de idade. </a:t>
            </a:r>
          </a:p>
          <a:p>
            <a:pPr algn="just">
              <a:lnSpc>
                <a:spcPct val="80000"/>
              </a:lnSpc>
              <a:spcBef>
                <a:spcPct val="20000"/>
              </a:spcBef>
              <a:buFont typeface="Arial" pitchFamily="34" charset="0"/>
              <a:buChar char="•"/>
              <a:defRPr/>
            </a:pPr>
            <a:r>
              <a:rPr lang="pt-BR" sz="1900">
                <a:solidFill>
                  <a:srgbClr val="000000"/>
                </a:solidFill>
                <a:latin typeface="Times New Roman" pitchFamily="18" charset="0"/>
              </a:rPr>
              <a:t>Os bebês foram excluídos se tivessem evidências clínicas de uma síndrome congênita ou malformação, uma suspeita ou anormalidade cromossômica importante confirmada (por exemplo, aneuploidia), qualquer cirurgia neonatal anterior ou com suspeita de infecção congênita.</a:t>
            </a:r>
            <a:endParaRPr lang="pt-BR" sz="130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Título 1"/>
          <p:cNvPicPr>
            <a:picLocks noGrp="1" noChangeArrowheads="1"/>
          </p:cNvPicPr>
          <p:nvPr>
            <p:ph type="title"/>
          </p:nvPr>
        </p:nvPicPr>
        <p:blipFill>
          <a:blip r:embed="rId2"/>
          <a:srcRect/>
          <a:stretch>
            <a:fillRect/>
          </a:stretch>
        </p:blipFill>
        <p:spPr bwMode="auto">
          <a:xfrm>
            <a:off x="468313" y="0"/>
            <a:ext cx="8010525" cy="1609725"/>
          </a:xfrm>
        </p:spPr>
      </p:pic>
      <p:sp>
        <p:nvSpPr>
          <p:cNvPr id="16386" name="Espaço Reservado para Conteúdo 2"/>
          <p:cNvSpPr>
            <a:spLocks noGrp="1"/>
          </p:cNvSpPr>
          <p:nvPr>
            <p:ph idx="1"/>
          </p:nvPr>
        </p:nvSpPr>
        <p:spPr>
          <a:xfrm>
            <a:off x="611188" y="1268413"/>
            <a:ext cx="7772400" cy="4260850"/>
          </a:xfrm>
        </p:spPr>
        <p:txBody>
          <a:bodyPr/>
          <a:lstStyle/>
          <a:p>
            <a:pPr eaLnBrk="1" hangingPunct="1">
              <a:lnSpc>
                <a:spcPct val="70000"/>
              </a:lnSpc>
              <a:buFont typeface="Wingdings" pitchFamily="2" charset="2"/>
              <a:buNone/>
            </a:pPr>
            <a:r>
              <a:rPr lang="pt-BR" sz="2400" b="1" smtClean="0">
                <a:solidFill>
                  <a:srgbClr val="3333FF"/>
                </a:solidFill>
                <a:latin typeface="Arial" charset="0"/>
              </a:rPr>
              <a:t>                              Análise estatística</a:t>
            </a:r>
          </a:p>
          <a:p>
            <a:pPr eaLnBrk="1" hangingPunct="1">
              <a:lnSpc>
                <a:spcPct val="70000"/>
              </a:lnSpc>
            </a:pPr>
            <a:r>
              <a:rPr lang="pt-BR" sz="2200" smtClean="0">
                <a:solidFill>
                  <a:srgbClr val="000000"/>
                </a:solidFill>
                <a:latin typeface="Times New Roman" pitchFamily="18" charset="0"/>
              </a:rPr>
              <a:t>As variáveis ​​clínicas categóricas entre aqueles com e sem lesão de interesse foram comparadas usando os testes exatos de Fisher e foram calculados os intervalos de confianças (IC) para a magnitude da diferença , usando um teste de duas amostras para igualdade de proporções. </a:t>
            </a:r>
          </a:p>
          <a:p>
            <a:pPr eaLnBrk="1" hangingPunct="1">
              <a:lnSpc>
                <a:spcPct val="70000"/>
              </a:lnSpc>
            </a:pPr>
            <a:r>
              <a:rPr lang="pt-BR" sz="2200" smtClean="0">
                <a:solidFill>
                  <a:srgbClr val="000000"/>
                </a:solidFill>
                <a:latin typeface="Times New Roman" pitchFamily="18" charset="0"/>
              </a:rPr>
              <a:t>As variáveis ​​contínuas foram testadas quanto à normalidade pelo teste de Shapiro-Wilk. </a:t>
            </a:r>
          </a:p>
          <a:p>
            <a:pPr eaLnBrk="1" hangingPunct="1">
              <a:lnSpc>
                <a:spcPct val="70000"/>
              </a:lnSpc>
            </a:pPr>
            <a:r>
              <a:rPr lang="pt-BR" sz="2200" smtClean="0">
                <a:solidFill>
                  <a:srgbClr val="000000"/>
                </a:solidFill>
                <a:latin typeface="Times New Roman" pitchFamily="18" charset="0"/>
              </a:rPr>
              <a:t>Para variáveis ​​contínuas normalmente distribuídas, foram determinadas médias e DP para aqueles com e sem lesão e comparamos os grupos com o teste t de Student. </a:t>
            </a:r>
          </a:p>
          <a:p>
            <a:pPr eaLnBrk="1" hangingPunct="1">
              <a:lnSpc>
                <a:spcPct val="70000"/>
              </a:lnSpc>
            </a:pPr>
            <a:r>
              <a:rPr lang="pt-BR" sz="2200" smtClean="0">
                <a:solidFill>
                  <a:srgbClr val="000000"/>
                </a:solidFill>
                <a:latin typeface="Times New Roman" pitchFamily="18" charset="0"/>
              </a:rPr>
              <a:t>Para variáveis ​​contínuas e ordinais não normais, foram determinadas medianas e IQR para aqueles com e sem lesão e comparamos grupos usando o teste U de Mann-Whitney (os valores de p não foram relatados para tamanhos de amostra &lt;5), com os IC calculados usando os métodos de Wilson . </a:t>
            </a:r>
          </a:p>
          <a:p>
            <a:pPr eaLnBrk="1" hangingPunct="1">
              <a:lnSpc>
                <a:spcPct val="70000"/>
              </a:lnSpc>
            </a:pPr>
            <a:r>
              <a:rPr lang="pt-BR" sz="2200" smtClean="0">
                <a:solidFill>
                  <a:srgbClr val="000000"/>
                </a:solidFill>
                <a:latin typeface="Times New Roman" pitchFamily="18" charset="0"/>
              </a:rPr>
              <a:t>As análises foram realizadas usando o SPSS V.24 e R V.3.5.1</a:t>
            </a:r>
            <a:endParaRPr lang="pt-BR" sz="2200" smtClean="0">
              <a:latin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03263" y="-2731"/>
            <a:ext cx="7772400" cy="1609344"/>
          </a:xfrm>
        </p:spPr>
        <p:txBody>
          <a:bodyPr/>
          <a:lstStyle/>
          <a:p>
            <a:pPr eaLnBrk="1" fontAlgn="auto" hangingPunct="1">
              <a:spcAft>
                <a:spcPts val="0"/>
              </a:spcAft>
              <a:defRPr/>
            </a:pPr>
            <a:r>
              <a:rPr lang="pt-BR" dirty="0" smtClean="0"/>
              <a:t>RESULTADOS</a:t>
            </a:r>
            <a:endParaRPr lang="pt-BR" dirty="0"/>
          </a:p>
        </p:txBody>
      </p:sp>
      <p:sp>
        <p:nvSpPr>
          <p:cNvPr id="17410" name="Espaço Reservado para Conteúdo 2"/>
          <p:cNvSpPr>
            <a:spLocks noGrp="1"/>
          </p:cNvSpPr>
          <p:nvPr>
            <p:ph idx="1"/>
          </p:nvPr>
        </p:nvSpPr>
        <p:spPr>
          <a:xfrm>
            <a:off x="611560" y="1196752"/>
            <a:ext cx="7772400" cy="4051300"/>
          </a:xfrm>
        </p:spPr>
        <p:txBody>
          <a:bodyPr/>
          <a:lstStyle/>
          <a:p>
            <a:pPr algn="ctr" eaLnBrk="1" hangingPunct="1">
              <a:lnSpc>
                <a:spcPct val="80000"/>
              </a:lnSpc>
              <a:buFont typeface="Wingdings" pitchFamily="2" charset="2"/>
              <a:buNone/>
            </a:pPr>
            <a:r>
              <a:rPr lang="pt-BR" sz="2400" dirty="0" smtClean="0">
                <a:solidFill>
                  <a:srgbClr val="3333FF"/>
                </a:solidFill>
                <a:latin typeface="Arial" charset="0"/>
              </a:rPr>
              <a:t>Dados do estudo</a:t>
            </a:r>
          </a:p>
          <a:p>
            <a:pPr eaLnBrk="1" hangingPunct="1">
              <a:lnSpc>
                <a:spcPct val="80000"/>
              </a:lnSpc>
            </a:pPr>
            <a:r>
              <a:rPr lang="pt-BR" sz="2200" dirty="0" smtClean="0">
                <a:solidFill>
                  <a:srgbClr val="000000"/>
                </a:solidFill>
                <a:latin typeface="Times New Roman" pitchFamily="18" charset="0"/>
              </a:rPr>
              <a:t>Foram inscritos </a:t>
            </a:r>
            <a:r>
              <a:rPr lang="pt-BR" sz="2200" b="1" dirty="0" smtClean="0">
                <a:solidFill>
                  <a:srgbClr val="3333FF"/>
                </a:solidFill>
                <a:latin typeface="Times New Roman" pitchFamily="18" charset="0"/>
              </a:rPr>
              <a:t>70 bebês</a:t>
            </a:r>
            <a:r>
              <a:rPr lang="pt-BR" sz="2200" dirty="0" smtClean="0">
                <a:solidFill>
                  <a:srgbClr val="000000"/>
                </a:solidFill>
                <a:latin typeface="Times New Roman" pitchFamily="18" charset="0"/>
              </a:rPr>
              <a:t>, os quais foram digitalizados antes da cirurgia.  </a:t>
            </a:r>
          </a:p>
          <a:p>
            <a:pPr eaLnBrk="1" hangingPunct="1">
              <a:lnSpc>
                <a:spcPct val="80000"/>
              </a:lnSpc>
            </a:pPr>
            <a:r>
              <a:rPr lang="pt-BR" sz="2200" dirty="0" smtClean="0">
                <a:solidFill>
                  <a:srgbClr val="000000"/>
                </a:solidFill>
                <a:latin typeface="Times New Roman" pitchFamily="18" charset="0"/>
              </a:rPr>
              <a:t>A idade gestacional mediana (IG) ao nascimento foi de </a:t>
            </a:r>
            <a:r>
              <a:rPr lang="pt-BR" sz="2200" b="1" dirty="0" smtClean="0">
                <a:solidFill>
                  <a:srgbClr val="3333FF"/>
                </a:solidFill>
                <a:latin typeface="Times New Roman" pitchFamily="18" charset="0"/>
              </a:rPr>
              <a:t>38,3 semanas</a:t>
            </a:r>
            <a:r>
              <a:rPr lang="pt-BR" sz="2200" dirty="0" smtClean="0">
                <a:solidFill>
                  <a:srgbClr val="000000"/>
                </a:solidFill>
                <a:latin typeface="Times New Roman" pitchFamily="18" charset="0"/>
              </a:rPr>
              <a:t> (IQR 37,4-38,7) e na varredura foi de 39,0 semanas (IQR 38,4-39,7). </a:t>
            </a:r>
          </a:p>
          <a:p>
            <a:pPr eaLnBrk="1" hangingPunct="1">
              <a:lnSpc>
                <a:spcPct val="80000"/>
              </a:lnSpc>
            </a:pPr>
            <a:r>
              <a:rPr lang="pt-BR" sz="2200" dirty="0" smtClean="0">
                <a:solidFill>
                  <a:srgbClr val="000000"/>
                </a:solidFill>
                <a:latin typeface="Times New Roman" pitchFamily="18" charset="0"/>
              </a:rPr>
              <a:t>A idade média no exame foi de </a:t>
            </a:r>
            <a:r>
              <a:rPr lang="pt-BR" sz="2200" i="1" dirty="0" smtClean="0">
                <a:solidFill>
                  <a:srgbClr val="3333FF"/>
                </a:solidFill>
                <a:latin typeface="Times New Roman" pitchFamily="18" charset="0"/>
              </a:rPr>
              <a:t>5 dias</a:t>
            </a:r>
            <a:r>
              <a:rPr lang="pt-BR" sz="2200" dirty="0" smtClean="0">
                <a:solidFill>
                  <a:srgbClr val="000000"/>
                </a:solidFill>
                <a:latin typeface="Times New Roman" pitchFamily="18" charset="0"/>
              </a:rPr>
              <a:t> (IQR 2–7). </a:t>
            </a:r>
          </a:p>
          <a:p>
            <a:pPr eaLnBrk="1" hangingPunct="1">
              <a:lnSpc>
                <a:spcPct val="80000"/>
              </a:lnSpc>
            </a:pPr>
            <a:r>
              <a:rPr lang="pt-BR" sz="2200" dirty="0" smtClean="0">
                <a:solidFill>
                  <a:srgbClr val="000000"/>
                </a:solidFill>
                <a:latin typeface="Times New Roman" pitchFamily="18" charset="0"/>
              </a:rPr>
              <a:t>A idade média na intervenção (cateterismo cardíaco ou cirurgia) foi de </a:t>
            </a:r>
            <a:r>
              <a:rPr lang="pt-BR" sz="2200" b="1" dirty="0" smtClean="0">
                <a:solidFill>
                  <a:srgbClr val="3333FF"/>
                </a:solidFill>
                <a:latin typeface="Times New Roman" pitchFamily="18" charset="0"/>
              </a:rPr>
              <a:t>13,0 dias</a:t>
            </a:r>
            <a:r>
              <a:rPr lang="pt-BR" sz="2200" dirty="0" smtClean="0">
                <a:solidFill>
                  <a:srgbClr val="000000"/>
                </a:solidFill>
                <a:latin typeface="Times New Roman" pitchFamily="18" charset="0"/>
              </a:rPr>
              <a:t> (IQR 4,0-32,8). </a:t>
            </a:r>
          </a:p>
          <a:p>
            <a:pPr eaLnBrk="1" hangingPunct="1">
              <a:lnSpc>
                <a:spcPct val="80000"/>
              </a:lnSpc>
            </a:pPr>
            <a:r>
              <a:rPr lang="pt-BR" sz="2200" dirty="0" smtClean="0">
                <a:solidFill>
                  <a:srgbClr val="000000"/>
                </a:solidFill>
                <a:latin typeface="Times New Roman" pitchFamily="18" charset="0"/>
              </a:rPr>
              <a:t>A cirurgia cardíaca foi realizada com mediana de </a:t>
            </a:r>
            <a:r>
              <a:rPr lang="pt-BR" sz="2200" b="1" dirty="0" smtClean="0">
                <a:solidFill>
                  <a:srgbClr val="3333FF"/>
                </a:solidFill>
                <a:latin typeface="Times New Roman" pitchFamily="18" charset="0"/>
              </a:rPr>
              <a:t>10,0 dias</a:t>
            </a:r>
            <a:r>
              <a:rPr lang="pt-BR" sz="2200" dirty="0" smtClean="0">
                <a:solidFill>
                  <a:srgbClr val="000000"/>
                </a:solidFill>
                <a:latin typeface="Times New Roman" pitchFamily="18" charset="0"/>
              </a:rPr>
              <a:t> (IQR 6,0-40,0) após a varredura . </a:t>
            </a:r>
          </a:p>
          <a:p>
            <a:pPr eaLnBrk="1" hangingPunct="1">
              <a:lnSpc>
                <a:spcPct val="80000"/>
              </a:lnSpc>
            </a:pPr>
            <a:r>
              <a:rPr lang="pt-BR" sz="2200" dirty="0" smtClean="0">
                <a:solidFill>
                  <a:srgbClr val="000000"/>
                </a:solidFill>
                <a:latin typeface="Times New Roman" pitchFamily="18" charset="0"/>
              </a:rPr>
              <a:t>As variáveis ​​clínicas são apresentadas na </a:t>
            </a:r>
            <a:r>
              <a:rPr lang="pt-BR" sz="2200" dirty="0" smtClean="0">
                <a:solidFill>
                  <a:srgbClr val="642A8F"/>
                </a:solidFill>
                <a:latin typeface="Times New Roman" pitchFamily="18" charset="0"/>
                <a:hlinkClick r:id="rId2"/>
              </a:rPr>
              <a:t>tabela 2</a:t>
            </a:r>
            <a:r>
              <a:rPr lang="pt-BR" sz="2200" dirty="0" smtClean="0">
                <a:solidFill>
                  <a:srgbClr val="000000"/>
                </a:solidFill>
                <a:latin typeface="Times New Roman" pitchFamily="18" charset="0"/>
              </a:rPr>
              <a:t>. Nenhum paciente apresentou asfixia ao nascimento. O diagnóstico pré-natal de DCC foi realizado em 97% (n = 68), dos quais todos nasceram na  Instituição autores. Dois casos diagnosticados pós-natal eram de nascimento fora da Instituição.</a:t>
            </a:r>
          </a:p>
          <a:p>
            <a:pPr eaLnBrk="1" hangingPunct="1">
              <a:lnSpc>
                <a:spcPct val="80000"/>
              </a:lnSpc>
              <a:buFont typeface="Wingdings" pitchFamily="2" charset="2"/>
              <a:buNone/>
            </a:pPr>
            <a:endParaRPr lang="it-IT" sz="22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Título 1"/>
          <p:cNvPicPr>
            <a:picLocks noChangeArrowheads="1"/>
          </p:cNvPicPr>
          <p:nvPr/>
        </p:nvPicPr>
        <p:blipFill>
          <a:blip r:embed="rId2"/>
          <a:srcRect/>
          <a:stretch>
            <a:fillRect/>
          </a:stretch>
        </p:blipFill>
        <p:spPr bwMode="auto">
          <a:xfrm>
            <a:off x="539750" y="-531813"/>
            <a:ext cx="8010525" cy="1609726"/>
          </a:xfrm>
          <a:prstGeom prst="rect">
            <a:avLst/>
          </a:prstGeom>
          <a:noFill/>
          <a:ln w="9525">
            <a:noFill/>
            <a:miter lim="800000"/>
            <a:headEnd/>
            <a:tailEnd/>
          </a:ln>
        </p:spPr>
      </p:pic>
      <p:pic>
        <p:nvPicPr>
          <p:cNvPr id="18434" name="Picture 6"/>
          <p:cNvPicPr>
            <a:picLocks noChangeAspect="1" noChangeArrowheads="1"/>
          </p:cNvPicPr>
          <p:nvPr/>
        </p:nvPicPr>
        <p:blipFill>
          <a:blip r:embed="rId3"/>
          <a:srcRect/>
          <a:stretch>
            <a:fillRect/>
          </a:stretch>
        </p:blipFill>
        <p:spPr bwMode="auto">
          <a:xfrm>
            <a:off x="0" y="503238"/>
            <a:ext cx="4714875" cy="6354762"/>
          </a:xfrm>
          <a:prstGeom prst="rect">
            <a:avLst/>
          </a:prstGeom>
          <a:noFill/>
          <a:ln w="28575">
            <a:solidFill>
              <a:srgbClr val="FF0066"/>
            </a:solidFill>
            <a:miter lim="800000"/>
            <a:headEnd/>
            <a:tailEnd/>
          </a:ln>
        </p:spPr>
      </p:pic>
      <p:pic>
        <p:nvPicPr>
          <p:cNvPr id="18435" name="Picture 7"/>
          <p:cNvPicPr>
            <a:picLocks noChangeAspect="1" noChangeArrowheads="1"/>
          </p:cNvPicPr>
          <p:nvPr/>
        </p:nvPicPr>
        <p:blipFill>
          <a:blip r:embed="rId4"/>
          <a:srcRect/>
          <a:stretch>
            <a:fillRect/>
          </a:stretch>
        </p:blipFill>
        <p:spPr bwMode="auto">
          <a:xfrm>
            <a:off x="4716463" y="2420938"/>
            <a:ext cx="4284662" cy="2890837"/>
          </a:xfrm>
          <a:prstGeom prst="rect">
            <a:avLst/>
          </a:prstGeom>
          <a:noFill/>
          <a:ln w="28575">
            <a:solidFill>
              <a:srgbClr val="FF0066"/>
            </a:solid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03263" y="-318644"/>
            <a:ext cx="7772400" cy="1609345"/>
          </a:xfrm>
        </p:spPr>
        <p:txBody>
          <a:bodyPr/>
          <a:lstStyle/>
          <a:p>
            <a:pPr eaLnBrk="1" fontAlgn="auto" hangingPunct="1">
              <a:spcAft>
                <a:spcPts val="0"/>
              </a:spcAft>
              <a:defRPr/>
            </a:pPr>
            <a:r>
              <a:rPr lang="pt-BR" dirty="0" smtClean="0"/>
              <a:t>RESULTADOS</a:t>
            </a:r>
            <a:endParaRPr lang="pt-BR" dirty="0"/>
          </a:p>
        </p:txBody>
      </p:sp>
      <p:sp>
        <p:nvSpPr>
          <p:cNvPr id="19458" name="Espaço Reservado para Conteúdo 2"/>
          <p:cNvSpPr>
            <a:spLocks noGrp="1"/>
          </p:cNvSpPr>
          <p:nvPr>
            <p:ph idx="1"/>
          </p:nvPr>
        </p:nvSpPr>
        <p:spPr>
          <a:xfrm>
            <a:off x="684213" y="836613"/>
            <a:ext cx="7772400" cy="4260850"/>
          </a:xfrm>
        </p:spPr>
        <p:txBody>
          <a:bodyPr/>
          <a:lstStyle/>
          <a:p>
            <a:pPr algn="ctr" eaLnBrk="1" hangingPunct="1">
              <a:buFont typeface="Wingdings" pitchFamily="2" charset="2"/>
              <a:buNone/>
            </a:pPr>
            <a:r>
              <a:rPr lang="pt-BR" altLang="pt-BR" sz="2400" b="1" smtClean="0">
                <a:solidFill>
                  <a:srgbClr val="FF0000"/>
                </a:solidFill>
                <a:latin typeface="Arial" charset="0"/>
              </a:rPr>
              <a:t>Lesão cerebral pré-operatória na DCC</a:t>
            </a:r>
          </a:p>
          <a:p>
            <a:pPr eaLnBrk="1" hangingPunct="1"/>
            <a:r>
              <a:rPr lang="pt-BR" altLang="pt-BR" smtClean="0">
                <a:solidFill>
                  <a:srgbClr val="FF0066"/>
                </a:solidFill>
                <a:latin typeface="Times New Roman" pitchFamily="18" charset="0"/>
              </a:rPr>
              <a:t>Lesões cerebrais foram identificadas em 39%</a:t>
            </a:r>
            <a:r>
              <a:rPr lang="pt-BR" altLang="pt-BR" smtClean="0">
                <a:solidFill>
                  <a:srgbClr val="000000"/>
                </a:solidFill>
                <a:latin typeface="Times New Roman" pitchFamily="18" charset="0"/>
              </a:rPr>
              <a:t> (n = 27, IC95% 28% a 50%) dos casos, incluindo </a:t>
            </a:r>
            <a:r>
              <a:rPr lang="pt-BR" altLang="pt-BR" smtClean="0">
                <a:solidFill>
                  <a:srgbClr val="FF0066"/>
                </a:solidFill>
                <a:latin typeface="Times New Roman" pitchFamily="18" charset="0"/>
              </a:rPr>
              <a:t>lesão da substância  branca em 33</a:t>
            </a:r>
            <a:r>
              <a:rPr lang="pt-BR" altLang="pt-BR" smtClean="0">
                <a:solidFill>
                  <a:srgbClr val="000000"/>
                </a:solidFill>
                <a:latin typeface="Times New Roman" pitchFamily="18" charset="0"/>
              </a:rPr>
              <a:t>% (n = 23, IC95% 23% a 45%; </a:t>
            </a:r>
            <a:r>
              <a:rPr lang="pt-BR" altLang="pt-BR" smtClean="0">
                <a:solidFill>
                  <a:srgbClr val="642A8F"/>
                </a:solidFill>
                <a:latin typeface="Times New Roman" pitchFamily="18" charset="0"/>
                <a:hlinkClick r:id="rId2"/>
              </a:rPr>
              <a:t>figura 1A, B</a:t>
            </a:r>
            <a:r>
              <a:rPr lang="pt-BR" altLang="pt-BR" smtClean="0">
                <a:solidFill>
                  <a:srgbClr val="000000"/>
                </a:solidFill>
                <a:latin typeface="Times New Roman" pitchFamily="18" charset="0"/>
              </a:rPr>
              <a:t> ), hemorragia cerebelar em 9% (n = 6, IC 95% 4% a 18%; </a:t>
            </a:r>
            <a:r>
              <a:rPr lang="pt-BR" altLang="pt-BR" smtClean="0">
                <a:solidFill>
                  <a:srgbClr val="642A8F"/>
                </a:solidFill>
                <a:latin typeface="Times New Roman" pitchFamily="18" charset="0"/>
                <a:hlinkClick r:id="rId2"/>
              </a:rPr>
              <a:t>figura 1D</a:t>
            </a:r>
            <a:r>
              <a:rPr lang="pt-BR" altLang="pt-BR" smtClean="0">
                <a:solidFill>
                  <a:srgbClr val="000000"/>
                </a:solidFill>
                <a:latin typeface="Times New Roman" pitchFamily="18" charset="0"/>
              </a:rPr>
              <a:t> ) e AVC isquêmico em 4% (n = 3, IC 95% 1,5% a 12%; </a:t>
            </a:r>
            <a:r>
              <a:rPr lang="pt-BR" altLang="pt-BR" smtClean="0">
                <a:solidFill>
                  <a:srgbClr val="642A8F"/>
                </a:solidFill>
                <a:latin typeface="Times New Roman" pitchFamily="18" charset="0"/>
                <a:hlinkClick r:id="rId2"/>
              </a:rPr>
              <a:t>figura 1C</a:t>
            </a:r>
            <a:r>
              <a:rPr lang="pt-BR" altLang="pt-BR" smtClean="0">
                <a:solidFill>
                  <a:srgbClr val="000000"/>
                </a:solidFill>
                <a:latin typeface="Times New Roman" pitchFamily="18" charset="0"/>
              </a:rPr>
              <a:t> ). </a:t>
            </a:r>
          </a:p>
          <a:p>
            <a:pPr algn="ctr" eaLnBrk="1" hangingPunct="1">
              <a:buFont typeface="Wingdings" pitchFamily="2" charset="2"/>
              <a:buNone/>
            </a:pPr>
            <a:r>
              <a:rPr lang="pt-BR" altLang="pt-BR" b="1" smtClean="0">
                <a:solidFill>
                  <a:srgbClr val="3333FF"/>
                </a:solidFill>
                <a:latin typeface="Times New Roman" pitchFamily="18" charset="0"/>
              </a:rPr>
              <a:t>Um resumo das lesões observadas nesta coorte é apresentado na </a:t>
            </a:r>
            <a:r>
              <a:rPr lang="pt-BR" altLang="pt-BR" b="1" smtClean="0">
                <a:solidFill>
                  <a:srgbClr val="3333FF"/>
                </a:solidFill>
                <a:latin typeface="Times New Roman" pitchFamily="18" charset="0"/>
                <a:hlinkClick r:id="rId3"/>
              </a:rPr>
              <a:t>tabela 3</a:t>
            </a:r>
            <a:r>
              <a:rPr lang="pt-BR" altLang="pt-BR" b="1" smtClean="0">
                <a:solidFill>
                  <a:srgbClr val="3333FF"/>
                </a:solidFill>
                <a:latin typeface="Times New Roman" pitchFamily="18" charset="0"/>
              </a:rPr>
              <a:t>.</a:t>
            </a:r>
            <a:r>
              <a:rPr lang="pt-BR" altLang="pt-BR" smtClean="0">
                <a:solidFill>
                  <a:srgbClr val="000000"/>
                </a:solidFill>
                <a:latin typeface="Times New Roman" pitchFamily="18" charset="0"/>
              </a:rPr>
              <a:t> </a:t>
            </a:r>
          </a:p>
          <a:p>
            <a:pPr eaLnBrk="1" hangingPunct="1"/>
            <a:r>
              <a:rPr lang="pt-BR" altLang="pt-BR" smtClean="0">
                <a:solidFill>
                  <a:srgbClr val="000000"/>
                </a:solidFill>
                <a:latin typeface="Times New Roman" pitchFamily="18" charset="0"/>
              </a:rPr>
              <a:t>Lesão da substância banca leve foi observado em 20% (IC95% 12 a 31), moderado em 6% (IC95% 4 a 17) e grave em 1% (IC95% 0,3 a 8) dos casos. </a:t>
            </a:r>
          </a:p>
          <a:p>
            <a:pPr eaLnBrk="1" hangingPunct="1"/>
            <a:r>
              <a:rPr lang="pt-BR" altLang="pt-BR" smtClean="0">
                <a:solidFill>
                  <a:srgbClr val="000000"/>
                </a:solidFill>
                <a:latin typeface="Times New Roman" pitchFamily="18" charset="0"/>
              </a:rPr>
              <a:t>Quarenta e três crianças (61%, IC 95% 50% a 72%) não apresentaram evidências de lesões, enquanto sete (10%, IC 95% 5% a 19%) apresentaram mais de um tipo de lesão. </a:t>
            </a:r>
          </a:p>
          <a:p>
            <a:pPr eaLnBrk="1" hangingPunct="1"/>
            <a:r>
              <a:rPr lang="pt-BR" altLang="pt-BR" smtClean="0">
                <a:solidFill>
                  <a:srgbClr val="000000"/>
                </a:solidFill>
                <a:latin typeface="Times New Roman" pitchFamily="18" charset="0"/>
              </a:rPr>
              <a:t>Todos os casos de AVC isquêmico foram clinicamente silenciosos e localizados no território da artéria cerebral média esquerda. Não houve casos de trombose venosa sinusal.</a:t>
            </a:r>
          </a:p>
          <a:p>
            <a:pPr algn="just" eaLnBrk="1" hangingPunct="1"/>
            <a:endParaRPr lang="pt-BR" altLang="pt-BR"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4"/>
          <p:cNvPicPr>
            <a:picLocks noChangeAspect="1" noChangeArrowheads="1"/>
          </p:cNvPicPr>
          <p:nvPr/>
        </p:nvPicPr>
        <p:blipFill>
          <a:blip r:embed="rId2"/>
          <a:srcRect/>
          <a:stretch>
            <a:fillRect/>
          </a:stretch>
        </p:blipFill>
        <p:spPr bwMode="auto">
          <a:xfrm>
            <a:off x="0" y="1395413"/>
            <a:ext cx="9144000" cy="4041775"/>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85800" y="484632"/>
            <a:ext cx="7772400" cy="1609344"/>
          </a:xfrm>
        </p:spPr>
        <p:txBody>
          <a:bodyPr/>
          <a:lstStyle/>
          <a:p>
            <a:pPr eaLnBrk="1" fontAlgn="auto" hangingPunct="1">
              <a:spcAft>
                <a:spcPts val="0"/>
              </a:spcAft>
              <a:defRPr/>
            </a:pPr>
            <a:r>
              <a:rPr lang="pt-BR" dirty="0" smtClean="0"/>
              <a:t>RESULTADOS</a:t>
            </a:r>
            <a:endParaRPr lang="pt-BR" dirty="0"/>
          </a:p>
        </p:txBody>
      </p:sp>
      <p:sp>
        <p:nvSpPr>
          <p:cNvPr id="21506" name="Espaço Reservado para Conteúdo 2"/>
          <p:cNvSpPr>
            <a:spLocks noGrp="1"/>
          </p:cNvSpPr>
          <p:nvPr>
            <p:ph idx="1"/>
          </p:nvPr>
        </p:nvSpPr>
        <p:spPr/>
        <p:txBody>
          <a:bodyPr/>
          <a:lstStyle/>
          <a:p>
            <a:pPr marL="0" indent="0" algn="just" eaLnBrk="1" hangingPunct="1">
              <a:buFont typeface="Wingdings" pitchFamily="2" charset="2"/>
              <a:buNone/>
            </a:pPr>
            <a:r>
              <a:rPr lang="pt-BR" altLang="pt-BR" smtClean="0">
                <a:latin typeface="Times New Roman" pitchFamily="18" charset="0"/>
              </a:rPr>
              <a:t>-</a:t>
            </a:r>
            <a:r>
              <a:rPr lang="pt-BR" altLang="pt-BR" sz="2400" smtClean="0">
                <a:latin typeface="Times New Roman" pitchFamily="18" charset="0"/>
              </a:rPr>
              <a:t>Não houve casos de hemorragia intraventricular. Outros achados intracranianos incluíram hemorragia subdural sem efeito de massa em 33% (n = 23, IC 95% 23% a 44,5%, </a:t>
            </a:r>
            <a:r>
              <a:rPr lang="pt-BR" altLang="pt-BR" sz="2400" smtClean="0">
                <a:latin typeface="Times New Roman" pitchFamily="18" charset="0"/>
                <a:hlinkClick r:id="rId2"/>
              </a:rPr>
              <a:t>figura 1E</a:t>
            </a:r>
            <a:r>
              <a:rPr lang="pt-BR" altLang="pt-BR" sz="2400" smtClean="0">
                <a:latin typeface="Times New Roman" pitchFamily="18" charset="0"/>
              </a:rPr>
              <a:t>), cistos subependimários em 11% (n = 8, IC95% 6% a 21%), rotação do vermis cerebelar em 7% (n = 5, IC95% 3% a 16%) e hematoma extradural em 1% (n = 1, IC 95% 0,25% a 8%, </a:t>
            </a:r>
            <a:r>
              <a:rPr lang="pt-BR" altLang="pt-BR" sz="2400" smtClean="0">
                <a:latin typeface="Times New Roman" pitchFamily="18" charset="0"/>
                <a:hlinkClick r:id="rId2"/>
              </a:rPr>
              <a:t>figura 1F</a:t>
            </a:r>
            <a:r>
              <a:rPr lang="pt-BR" altLang="pt-BR" sz="2400" smtClean="0">
                <a:latin typeface="Times New Roman" pitchFamily="18" charset="0"/>
              </a:rPr>
              <a:t> ).</a:t>
            </a:r>
            <a:endParaRPr lang="pt-BR" altLang="pt-BR" sz="240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4"/>
          <p:cNvPicPr>
            <a:picLocks noChangeAspect="1" noChangeArrowheads="1"/>
          </p:cNvPicPr>
          <p:nvPr/>
        </p:nvPicPr>
        <p:blipFill>
          <a:blip r:embed="rId2"/>
          <a:srcRect/>
          <a:stretch>
            <a:fillRect/>
          </a:stretch>
        </p:blipFill>
        <p:spPr bwMode="auto">
          <a:xfrm>
            <a:off x="0" y="0"/>
            <a:ext cx="4538663" cy="6858000"/>
          </a:xfrm>
          <a:prstGeom prst="rect">
            <a:avLst/>
          </a:prstGeom>
          <a:noFill/>
          <a:ln w="9525">
            <a:noFill/>
            <a:miter lim="800000"/>
            <a:headEnd/>
            <a:tailEnd/>
          </a:ln>
        </p:spPr>
      </p:pic>
      <p:sp>
        <p:nvSpPr>
          <p:cNvPr id="22530" name="Rectangle 6"/>
          <p:cNvSpPr>
            <a:spLocks noChangeArrowheads="1"/>
          </p:cNvSpPr>
          <p:nvPr/>
        </p:nvSpPr>
        <p:spPr bwMode="auto">
          <a:xfrm>
            <a:off x="4572000" y="765175"/>
            <a:ext cx="4572000" cy="5035550"/>
          </a:xfrm>
          <a:prstGeom prst="rect">
            <a:avLst/>
          </a:prstGeom>
          <a:noFill/>
          <a:ln w="9525">
            <a:noFill/>
            <a:miter lim="800000"/>
            <a:headEnd/>
            <a:tailEnd/>
          </a:ln>
        </p:spPr>
        <p:txBody>
          <a:bodyPr>
            <a:spAutoFit/>
          </a:bodyPr>
          <a:lstStyle/>
          <a:p>
            <a:pPr eaLnBrk="0" hangingPunct="0"/>
            <a:r>
              <a:rPr lang="pt-BR" i="1"/>
              <a:t>Figura 1 Exemplos de lesões identificadas na coorte de DDC (A) Única lesão na substância branca posterior (TGA, digitalizada em 39 + 6); (B) maior lesão da substância branca na</a:t>
            </a:r>
          </a:p>
          <a:p>
            <a:pPr eaLnBrk="0" hangingPunct="0"/>
            <a:r>
              <a:rPr lang="pt-BR" i="1"/>
              <a:t>centrum semiovale (atresia pulmonar, escaneada em 37 + 2); (C)infarto  da artéria cerebral  média esquerda (TGA, digitalizado em 39 + 5); (D) hemorragia cerebelar</a:t>
            </a:r>
          </a:p>
          <a:p>
            <a:pPr eaLnBrk="0" hangingPunct="0"/>
            <a:r>
              <a:rPr lang="pt-BR" i="1"/>
              <a:t> (CoA, digitalizada em 39 + 3); (E) hemorragia subdural</a:t>
            </a:r>
          </a:p>
          <a:p>
            <a:pPr eaLnBrk="0" hangingPunct="0"/>
            <a:r>
              <a:rPr lang="pt-BR" i="1"/>
              <a:t>(TGA, digitalizado em 39 + 2); (F) hemorragia extradural (CoA, digitalizada</a:t>
            </a:r>
          </a:p>
          <a:p>
            <a:pPr eaLnBrk="0" hangingPunct="0"/>
            <a:r>
              <a:rPr lang="pt-BR" i="1"/>
              <a:t>39 + 3). </a:t>
            </a:r>
          </a:p>
          <a:p>
            <a:pPr eaLnBrk="0" hangingPunct="0"/>
            <a:r>
              <a:rPr lang="pt-BR" i="1"/>
              <a:t>ADC, coeficiente de difusão aparente; CoA, coarctação da</a:t>
            </a:r>
          </a:p>
          <a:p>
            <a:pPr eaLnBrk="0" hangingPunct="0"/>
            <a:r>
              <a:rPr lang="pt-BR" i="1"/>
              <a:t>aorta; SWI, </a:t>
            </a:r>
            <a:r>
              <a:rPr lang="pt-BR" i="1">
                <a:solidFill>
                  <a:srgbClr val="FF0066"/>
                </a:solidFill>
              </a:rPr>
              <a:t>imagem ponderada por suscetibilidadeVER</a:t>
            </a:r>
            <a:r>
              <a:rPr lang="pt-BR" i="1"/>
              <a:t>; TGA, transposição do</a:t>
            </a:r>
          </a:p>
          <a:p>
            <a:pPr eaLnBrk="0" hangingPunct="0"/>
            <a:r>
              <a:rPr lang="pt-BR" i="1"/>
              <a:t>grandes artérias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03263" y="-461519"/>
            <a:ext cx="7772400" cy="1609345"/>
          </a:xfrm>
        </p:spPr>
        <p:txBody>
          <a:bodyPr/>
          <a:lstStyle/>
          <a:p>
            <a:pPr eaLnBrk="1" fontAlgn="auto" hangingPunct="1">
              <a:spcAft>
                <a:spcPts val="0"/>
              </a:spcAft>
              <a:defRPr/>
            </a:pPr>
            <a:r>
              <a:rPr lang="pt-BR" dirty="0" smtClean="0"/>
              <a:t>RESULTADOS</a:t>
            </a:r>
            <a:endParaRPr lang="pt-BR" dirty="0"/>
          </a:p>
        </p:txBody>
      </p:sp>
      <p:sp>
        <p:nvSpPr>
          <p:cNvPr id="23554" name="Espaço Reservado para Conteúdo 2"/>
          <p:cNvSpPr>
            <a:spLocks noGrp="1"/>
          </p:cNvSpPr>
          <p:nvPr>
            <p:ph idx="1"/>
          </p:nvPr>
        </p:nvSpPr>
        <p:spPr>
          <a:xfrm>
            <a:off x="467544" y="692696"/>
            <a:ext cx="7772400" cy="4051300"/>
          </a:xfrm>
        </p:spPr>
        <p:txBody>
          <a:bodyPr/>
          <a:lstStyle/>
          <a:p>
            <a:pPr marL="0" indent="0" algn="just" eaLnBrk="1" hangingPunct="1">
              <a:lnSpc>
                <a:spcPct val="80000"/>
              </a:lnSpc>
              <a:buFont typeface="Wingdings" pitchFamily="2" charset="2"/>
              <a:buNone/>
            </a:pPr>
            <a:r>
              <a:rPr lang="pt-BR" sz="1700" dirty="0" smtClean="0"/>
              <a:t>. </a:t>
            </a:r>
            <a:r>
              <a:rPr lang="pt-BR" sz="2400" b="1" dirty="0" smtClean="0">
                <a:solidFill>
                  <a:srgbClr val="3333FF"/>
                </a:solidFill>
                <a:latin typeface="Arial" charset="0"/>
              </a:rPr>
              <a:t>Fatores </a:t>
            </a:r>
            <a:r>
              <a:rPr lang="pt-BR" sz="2400" b="1" dirty="0" smtClean="0">
                <a:solidFill>
                  <a:srgbClr val="3333FF"/>
                </a:solidFill>
                <a:latin typeface="Arial" charset="0"/>
              </a:rPr>
              <a:t>de risco para lesão cerebral pré-operatória</a:t>
            </a:r>
          </a:p>
          <a:p>
            <a:pPr marL="0" indent="0" eaLnBrk="1" hangingPunct="1">
              <a:lnSpc>
                <a:spcPct val="80000"/>
              </a:lnSpc>
            </a:pPr>
            <a:r>
              <a:rPr lang="pt-BR" sz="1800" dirty="0" smtClean="0">
                <a:solidFill>
                  <a:srgbClr val="000000"/>
                </a:solidFill>
                <a:latin typeface="Times New Roman" pitchFamily="18" charset="0"/>
              </a:rPr>
              <a:t>Não houve variáveis ​​clínicas associadas ao aumento do risco de lesão cerebral, seja na  substância branca, acidente vascular cerebral isquêmico ou hemorragia cerebelar . </a:t>
            </a:r>
          </a:p>
          <a:p>
            <a:pPr marL="0" indent="0" eaLnBrk="1" hangingPunct="1">
              <a:lnSpc>
                <a:spcPct val="80000"/>
              </a:lnSpc>
            </a:pPr>
            <a:r>
              <a:rPr lang="pt-BR" sz="1800" dirty="0" smtClean="0">
                <a:solidFill>
                  <a:srgbClr val="000000"/>
                </a:solidFill>
                <a:latin typeface="Times New Roman" pitchFamily="18" charset="0"/>
              </a:rPr>
              <a:t>No entanto, devido ao pequeno tamanho da amostra de subgrupo envolvido, diferenças potencialmente grandes não podem ser descontadas apenas deste estudo. </a:t>
            </a:r>
          </a:p>
          <a:p>
            <a:pPr marL="0" indent="0" eaLnBrk="1" hangingPunct="1">
              <a:lnSpc>
                <a:spcPct val="80000"/>
              </a:lnSpc>
            </a:pPr>
            <a:r>
              <a:rPr lang="pt-BR" sz="1800" dirty="0" smtClean="0">
                <a:solidFill>
                  <a:srgbClr val="000000"/>
                </a:solidFill>
                <a:latin typeface="Times New Roman" pitchFamily="18" charset="0"/>
              </a:rPr>
              <a:t>Não houve diferenças na idade gestacional (IG)no nascimento entre os bebês com e sem lesão cerebral (p = 0,45), substância branca (p = 0,32), AVC isquêmico (p = 0,51) ou hemorragia cerebelar (p = 0,63). </a:t>
            </a:r>
          </a:p>
          <a:p>
            <a:pPr marL="0" indent="0" eaLnBrk="1" hangingPunct="1">
              <a:lnSpc>
                <a:spcPct val="80000"/>
              </a:lnSpc>
            </a:pPr>
            <a:r>
              <a:rPr lang="pt-BR" sz="1800" dirty="0" smtClean="0">
                <a:solidFill>
                  <a:srgbClr val="000000"/>
                </a:solidFill>
                <a:latin typeface="Times New Roman" pitchFamily="18" charset="0"/>
              </a:rPr>
              <a:t>Não houve diferença entre aqueles com e sem lesão na substância branca para IG na varredura (39,0 </a:t>
            </a:r>
            <a:r>
              <a:rPr lang="pt-BR" sz="1800" dirty="0" err="1" smtClean="0">
                <a:solidFill>
                  <a:srgbClr val="000000"/>
                </a:solidFill>
                <a:latin typeface="Times New Roman" pitchFamily="18" charset="0"/>
              </a:rPr>
              <a:t>vs</a:t>
            </a:r>
            <a:r>
              <a:rPr lang="pt-BR" sz="1800" dirty="0" smtClean="0">
                <a:solidFill>
                  <a:srgbClr val="000000"/>
                </a:solidFill>
                <a:latin typeface="Times New Roman" pitchFamily="18" charset="0"/>
              </a:rPr>
              <a:t> 39,6 semanas; p = 0,14) ou idade pós-natal em dias (4 </a:t>
            </a:r>
            <a:r>
              <a:rPr lang="pt-BR" sz="1800" dirty="0" err="1" smtClean="0">
                <a:solidFill>
                  <a:srgbClr val="000000"/>
                </a:solidFill>
                <a:latin typeface="Times New Roman" pitchFamily="18" charset="0"/>
              </a:rPr>
              <a:t>vs</a:t>
            </a:r>
            <a:r>
              <a:rPr lang="pt-BR" sz="1800" dirty="0" smtClean="0">
                <a:solidFill>
                  <a:srgbClr val="000000"/>
                </a:solidFill>
                <a:latin typeface="Times New Roman" pitchFamily="18" charset="0"/>
              </a:rPr>
              <a:t> 6; p = 0,07). </a:t>
            </a:r>
          </a:p>
          <a:p>
            <a:pPr marL="0" indent="0" eaLnBrk="1" hangingPunct="1">
              <a:lnSpc>
                <a:spcPct val="80000"/>
              </a:lnSpc>
            </a:pPr>
            <a:r>
              <a:rPr lang="pt-BR" sz="1800" dirty="0" smtClean="0">
                <a:solidFill>
                  <a:srgbClr val="000000"/>
                </a:solidFill>
                <a:latin typeface="Times New Roman" pitchFamily="18" charset="0"/>
              </a:rPr>
              <a:t>Não houve diferenças na proporção de casos com ou sem qualquer lesão na substância branca com mistura anormal (por exemplo, TGA; n = 34), lesões do lado esquerdo (por exemplo, </a:t>
            </a:r>
            <a:r>
              <a:rPr lang="pt-BR" sz="1800" dirty="0" err="1" smtClean="0">
                <a:solidFill>
                  <a:srgbClr val="000000"/>
                </a:solidFill>
                <a:latin typeface="Times New Roman" pitchFamily="18" charset="0"/>
              </a:rPr>
              <a:t>hipoplasia</a:t>
            </a:r>
            <a:r>
              <a:rPr lang="pt-BR" sz="1800" dirty="0" smtClean="0">
                <a:solidFill>
                  <a:srgbClr val="000000"/>
                </a:solidFill>
                <a:latin typeface="Times New Roman" pitchFamily="18" charset="0"/>
              </a:rPr>
              <a:t> do coração esquerdo, </a:t>
            </a:r>
            <a:r>
              <a:rPr lang="pt-BR" sz="1800" dirty="0" err="1" smtClean="0">
                <a:solidFill>
                  <a:srgbClr val="000000"/>
                </a:solidFill>
                <a:latin typeface="Times New Roman" pitchFamily="18" charset="0"/>
              </a:rPr>
              <a:t>coactação</a:t>
            </a:r>
            <a:r>
              <a:rPr lang="pt-BR" sz="1800" dirty="0" smtClean="0">
                <a:solidFill>
                  <a:srgbClr val="000000"/>
                </a:solidFill>
                <a:latin typeface="Times New Roman" pitchFamily="18" charset="0"/>
              </a:rPr>
              <a:t> da aorta; n = 14) e lesões do lado direito (por exemplo, TOF, </a:t>
            </a:r>
            <a:r>
              <a:rPr lang="pt-BR" sz="1800" dirty="0" err="1" smtClean="0">
                <a:solidFill>
                  <a:srgbClr val="000000"/>
                </a:solidFill>
                <a:latin typeface="Times New Roman" pitchFamily="18" charset="0"/>
              </a:rPr>
              <a:t>atresia</a:t>
            </a:r>
            <a:r>
              <a:rPr lang="pt-BR" sz="1800" dirty="0" smtClean="0">
                <a:solidFill>
                  <a:srgbClr val="000000"/>
                </a:solidFill>
                <a:latin typeface="Times New Roman" pitchFamily="18" charset="0"/>
              </a:rPr>
              <a:t> pulmonar; n = 22).</a:t>
            </a:r>
          </a:p>
          <a:p>
            <a:pPr marL="0" indent="0" eaLnBrk="1" hangingPunct="1">
              <a:lnSpc>
                <a:spcPct val="80000"/>
              </a:lnSpc>
            </a:pPr>
            <a:r>
              <a:rPr lang="pt-BR" sz="1800" dirty="0" smtClean="0">
                <a:solidFill>
                  <a:srgbClr val="000000"/>
                </a:solidFill>
                <a:latin typeface="Times New Roman" pitchFamily="18" charset="0"/>
              </a:rPr>
              <a:t> Os únicos </a:t>
            </a:r>
            <a:r>
              <a:rPr lang="pt-BR" sz="1800" b="1" dirty="0" smtClean="0">
                <a:solidFill>
                  <a:srgbClr val="FF0000"/>
                </a:solidFill>
                <a:latin typeface="Times New Roman" pitchFamily="18" charset="0"/>
              </a:rPr>
              <a:t>infartos arteriais foram em bebês com TGA, os quais se seguiram à septostomia atrial por balão.</a:t>
            </a:r>
            <a:r>
              <a:rPr lang="pt-BR" sz="1800" dirty="0" smtClean="0">
                <a:solidFill>
                  <a:srgbClr val="000000"/>
                </a:solidFill>
                <a:latin typeface="Times New Roman" pitchFamily="18" charset="0"/>
              </a:rPr>
              <a:t> </a:t>
            </a:r>
          </a:p>
          <a:p>
            <a:pPr marL="0" indent="0" eaLnBrk="1" hangingPunct="1">
              <a:lnSpc>
                <a:spcPct val="80000"/>
              </a:lnSpc>
            </a:pPr>
            <a:r>
              <a:rPr lang="pt-BR" sz="1800" dirty="0" smtClean="0">
                <a:solidFill>
                  <a:srgbClr val="642A8F"/>
                </a:solidFill>
                <a:latin typeface="Times New Roman" pitchFamily="18" charset="0"/>
              </a:rPr>
              <a:t> </a:t>
            </a:r>
            <a:r>
              <a:rPr lang="pt-BR" sz="1800" dirty="0" smtClean="0">
                <a:solidFill>
                  <a:srgbClr val="000000"/>
                </a:solidFill>
                <a:latin typeface="Times New Roman" pitchFamily="18" charset="0"/>
              </a:rPr>
              <a:t> </a:t>
            </a:r>
            <a:r>
              <a:rPr lang="pt-BR" sz="1800" b="1" dirty="0" smtClean="0">
                <a:solidFill>
                  <a:srgbClr val="FF0000"/>
                </a:solidFill>
                <a:latin typeface="Times New Roman" pitchFamily="18" charset="0"/>
              </a:rPr>
              <a:t>AVC cerebral isquêmico ocorreu em 33%</a:t>
            </a:r>
            <a:r>
              <a:rPr lang="pt-BR" sz="1800" dirty="0" smtClean="0">
                <a:solidFill>
                  <a:srgbClr val="000000"/>
                </a:solidFill>
                <a:latin typeface="Times New Roman" pitchFamily="18" charset="0"/>
              </a:rPr>
              <a:t> (n = 2/6, IC 95% 10% a 70%) dos </a:t>
            </a:r>
            <a:r>
              <a:rPr lang="pt-BR" sz="1800" b="1" dirty="0" smtClean="0">
                <a:solidFill>
                  <a:srgbClr val="FF0000"/>
                </a:solidFill>
                <a:latin typeface="Times New Roman" pitchFamily="18" charset="0"/>
              </a:rPr>
              <a:t>lactentes com septostomia realizada pela veia umbilical</a:t>
            </a:r>
            <a:r>
              <a:rPr lang="pt-BR" sz="1800" dirty="0" smtClean="0">
                <a:solidFill>
                  <a:srgbClr val="000000"/>
                </a:solidFill>
                <a:latin typeface="Times New Roman" pitchFamily="18" charset="0"/>
              </a:rPr>
              <a:t>, em comparação com 14% (n = 1/7, IC 95% 3% a 51%) ) pela veia femoral.</a:t>
            </a:r>
            <a:endParaRPr lang="pt-BR" sz="1800"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30238" y="-245619"/>
            <a:ext cx="7772400" cy="1609345"/>
          </a:xfrm>
        </p:spPr>
        <p:txBody>
          <a:bodyPr/>
          <a:lstStyle/>
          <a:p>
            <a:pPr eaLnBrk="1" fontAlgn="auto" hangingPunct="1">
              <a:spcAft>
                <a:spcPts val="0"/>
              </a:spcAft>
              <a:defRPr/>
            </a:pPr>
            <a:r>
              <a:rPr lang="pt-BR" dirty="0" smtClean="0"/>
              <a:t>RESULTADOS</a:t>
            </a:r>
            <a:endParaRPr lang="pt-BR" dirty="0"/>
          </a:p>
        </p:txBody>
      </p:sp>
      <p:sp>
        <p:nvSpPr>
          <p:cNvPr id="24578" name="Espaço Reservado para Conteúdo 2"/>
          <p:cNvSpPr>
            <a:spLocks noGrp="1"/>
          </p:cNvSpPr>
          <p:nvPr>
            <p:ph idx="1"/>
          </p:nvPr>
        </p:nvSpPr>
        <p:spPr/>
        <p:txBody>
          <a:bodyPr/>
          <a:lstStyle/>
          <a:p>
            <a:pPr eaLnBrk="1" hangingPunct="1">
              <a:lnSpc>
                <a:spcPct val="80000"/>
              </a:lnSpc>
            </a:pPr>
            <a:r>
              <a:rPr lang="pt-BR" sz="2400" b="1" smtClean="0">
                <a:solidFill>
                  <a:srgbClr val="FF0000"/>
                </a:solidFill>
                <a:latin typeface="Times New Roman" pitchFamily="18" charset="0"/>
              </a:rPr>
              <a:t>Hemorragia subdural</a:t>
            </a:r>
            <a:r>
              <a:rPr lang="pt-BR" sz="2400" smtClean="0">
                <a:solidFill>
                  <a:srgbClr val="000000"/>
                </a:solidFill>
                <a:latin typeface="Times New Roman" pitchFamily="18" charset="0"/>
              </a:rPr>
              <a:t> ocorreu com maior frequência com indução do trabalho de parto (49% vs 10%; p &lt;0,001), parto normal (52% vs 21%; p = 0,01), parto prematuro (83% vs 28%; p = 0,013) e IG tardia ao nascimento (p = 0,005). </a:t>
            </a:r>
          </a:p>
          <a:p>
            <a:pPr eaLnBrk="1" hangingPunct="1">
              <a:lnSpc>
                <a:spcPct val="80000"/>
              </a:lnSpc>
            </a:pPr>
            <a:r>
              <a:rPr lang="pt-BR" sz="2400" smtClean="0">
                <a:solidFill>
                  <a:srgbClr val="000000"/>
                </a:solidFill>
                <a:latin typeface="Times New Roman" pitchFamily="18" charset="0"/>
              </a:rPr>
              <a:t>A cesariana de emergência foi associada a risco reduzido de hemorragia subdural (5% vs 43%; p = 0,003), com tendência semelhante observada na cesárea eletiva (8% vs 38%; p = 0,09). </a:t>
            </a:r>
          </a:p>
          <a:p>
            <a:pPr eaLnBrk="1" hangingPunct="1">
              <a:lnSpc>
                <a:spcPct val="80000"/>
              </a:lnSpc>
            </a:pPr>
            <a:r>
              <a:rPr lang="pt-BR" sz="2400" smtClean="0">
                <a:solidFill>
                  <a:srgbClr val="000000"/>
                </a:solidFill>
                <a:latin typeface="Times New Roman" pitchFamily="18" charset="0"/>
              </a:rPr>
              <a:t>O teste genético foi realizado como parte dos cuidados clínicos de rotina em 83% dos bebês (n = 58). O </a:t>
            </a:r>
            <a:r>
              <a:rPr lang="pt-BR" sz="2400" i="1" smtClean="0">
                <a:solidFill>
                  <a:srgbClr val="000000"/>
                </a:solidFill>
                <a:latin typeface="Times New Roman" pitchFamily="18" charset="0"/>
              </a:rPr>
              <a:t>microarray</a:t>
            </a:r>
            <a:r>
              <a:rPr lang="pt-BR" sz="2400" smtClean="0">
                <a:solidFill>
                  <a:srgbClr val="000000"/>
                </a:solidFill>
                <a:latin typeface="Times New Roman" pitchFamily="18" charset="0"/>
              </a:rPr>
              <a:t> era normal em 88% (51/58), com variante de cópia benigna em 7% (4/58) e deleção 22q11 em 5% (3/58). </a:t>
            </a:r>
            <a:r>
              <a:rPr lang="pt-BR" sz="2400" smtClean="0">
                <a:solidFill>
                  <a:srgbClr val="FF0000"/>
                </a:solidFill>
                <a:latin typeface="Times New Roman" pitchFamily="18" charset="0"/>
              </a:rPr>
              <a:t>Naqueles com 22q11, observou-se hemorragia cerebelar em 2/3, rotação do vermis cerebelar em 1/3 e WMI em 1/3.</a:t>
            </a:r>
          </a:p>
          <a:p>
            <a:pPr algn="just" eaLnBrk="1" hangingPunct="1">
              <a:lnSpc>
                <a:spcPct val="80000"/>
              </a:lnSpc>
              <a:buFont typeface="Wingdings" pitchFamily="2" charset="2"/>
              <a:buNone/>
            </a:pPr>
            <a:endParaRPr lang="pt-BR" sz="2400" smtClean="0">
              <a:solidFill>
                <a:srgbClr val="FF0000"/>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03263" y="-245619"/>
            <a:ext cx="7772400" cy="1609345"/>
          </a:xfrm>
        </p:spPr>
        <p:txBody>
          <a:bodyPr/>
          <a:lstStyle/>
          <a:p>
            <a:pPr eaLnBrk="1" fontAlgn="auto" hangingPunct="1">
              <a:spcAft>
                <a:spcPts val="0"/>
              </a:spcAft>
              <a:defRPr/>
            </a:pPr>
            <a:r>
              <a:rPr lang="pt-BR" dirty="0" smtClean="0"/>
              <a:t>resultados</a:t>
            </a:r>
            <a:endParaRPr lang="pt-BR" dirty="0"/>
          </a:p>
        </p:txBody>
      </p:sp>
      <p:sp>
        <p:nvSpPr>
          <p:cNvPr id="25602" name="Espaço Reservado para Conteúdo 2"/>
          <p:cNvSpPr>
            <a:spLocks noGrp="1"/>
          </p:cNvSpPr>
          <p:nvPr>
            <p:ph idx="1"/>
          </p:nvPr>
        </p:nvSpPr>
        <p:spPr>
          <a:xfrm>
            <a:off x="827088" y="1341438"/>
            <a:ext cx="7772400" cy="4051300"/>
          </a:xfrm>
        </p:spPr>
        <p:txBody>
          <a:bodyPr/>
          <a:lstStyle/>
          <a:p>
            <a:pPr algn="ctr" eaLnBrk="1" hangingPunct="1">
              <a:buFont typeface="Wingdings" pitchFamily="2" charset="2"/>
              <a:buNone/>
            </a:pPr>
            <a:r>
              <a:rPr lang="pt-BR" altLang="pt-BR" sz="2400" b="1" smtClean="0">
                <a:solidFill>
                  <a:srgbClr val="3333FF"/>
                </a:solidFill>
                <a:latin typeface="Arial" charset="0"/>
              </a:rPr>
              <a:t>Mapas quantitativos de lesões da substância branca</a:t>
            </a:r>
          </a:p>
          <a:p>
            <a:pPr eaLnBrk="1" hangingPunct="1"/>
            <a:r>
              <a:rPr lang="pt-BR" altLang="pt-BR" smtClean="0">
                <a:solidFill>
                  <a:srgbClr val="000000"/>
                </a:solidFill>
                <a:latin typeface="Times New Roman" pitchFamily="18" charset="0"/>
              </a:rPr>
              <a:t>Mapas quantitativos de lesão na substância branca foram gerados a partir de 22 casos (1 bebê excluído devido a movimento leve). </a:t>
            </a:r>
          </a:p>
          <a:p>
            <a:pPr eaLnBrk="1" hangingPunct="1"/>
            <a:r>
              <a:rPr lang="pt-BR" altLang="pt-BR" smtClean="0">
                <a:solidFill>
                  <a:srgbClr val="FF0000"/>
                </a:solidFill>
                <a:latin typeface="Times New Roman" pitchFamily="18" charset="0"/>
              </a:rPr>
              <a:t>A lesão da substância branca foi distribuída amplamente por todo o cérebro, envolvendo a substância branca frontal, radiações ópticas, </a:t>
            </a:r>
            <a:r>
              <a:rPr lang="pt-BR" altLang="pt-BR" i="1" smtClean="0">
                <a:solidFill>
                  <a:srgbClr val="FF0000"/>
                </a:solidFill>
                <a:latin typeface="Times New Roman" pitchFamily="18" charset="0"/>
              </a:rPr>
              <a:t>centrum semiovale</a:t>
            </a:r>
            <a:r>
              <a:rPr lang="pt-BR" altLang="pt-BR" smtClean="0">
                <a:solidFill>
                  <a:srgbClr val="FF0000"/>
                </a:solidFill>
                <a:latin typeface="Times New Roman" pitchFamily="18" charset="0"/>
              </a:rPr>
              <a:t> e </a:t>
            </a:r>
            <a:r>
              <a:rPr lang="pt-BR" altLang="pt-BR" i="1" smtClean="0">
                <a:solidFill>
                  <a:srgbClr val="FF0000"/>
                </a:solidFill>
                <a:latin typeface="Times New Roman" pitchFamily="18" charset="0"/>
              </a:rPr>
              <a:t>corona radiata</a:t>
            </a:r>
            <a:r>
              <a:rPr lang="pt-BR" altLang="pt-BR" smtClean="0">
                <a:solidFill>
                  <a:srgbClr val="000000"/>
                </a:solidFill>
                <a:latin typeface="Times New Roman" pitchFamily="18" charset="0"/>
              </a:rPr>
              <a:t> ( </a:t>
            </a:r>
            <a:r>
              <a:rPr lang="pt-BR" altLang="pt-BR" smtClean="0">
                <a:solidFill>
                  <a:srgbClr val="642A8F"/>
                </a:solidFill>
                <a:latin typeface="Times New Roman" pitchFamily="18" charset="0"/>
                <a:hlinkClick r:id="rId2"/>
              </a:rPr>
              <a:t>figura 2</a:t>
            </a:r>
            <a:r>
              <a:rPr lang="pt-BR" altLang="pt-BR" smtClean="0">
                <a:solidFill>
                  <a:srgbClr val="000000"/>
                </a:solidFill>
                <a:latin typeface="Times New Roman" pitchFamily="18" charset="0"/>
              </a:rPr>
              <a:t> ). </a:t>
            </a:r>
          </a:p>
          <a:p>
            <a:pPr eaLnBrk="1" hangingPunct="1"/>
            <a:r>
              <a:rPr lang="pt-BR" altLang="pt-BR" smtClean="0">
                <a:solidFill>
                  <a:srgbClr val="000000"/>
                </a:solidFill>
                <a:latin typeface="Times New Roman" pitchFamily="18" charset="0"/>
              </a:rPr>
              <a:t>As lesões da substância branca exibiram sinal restrito (48%) e normal (52%) nos mapas ADC, sem diferença significativa nos dias de idade na varredura entre os grupos (p = 0,35).</a:t>
            </a:r>
          </a:p>
          <a:p>
            <a:pPr eaLnBrk="1" hangingPunct="1"/>
            <a:r>
              <a:rPr lang="pt-BR" altLang="pt-BR" smtClean="0">
                <a:solidFill>
                  <a:srgbClr val="000000"/>
                </a:solidFill>
                <a:latin typeface="Times New Roman" pitchFamily="18" charset="0"/>
              </a:rPr>
              <a:t> Não houve casos de lesão hemorrágica na substância branca identificada  usando SWI. </a:t>
            </a:r>
          </a:p>
          <a:p>
            <a:pPr eaLnBrk="1" hangingPunct="1"/>
            <a:r>
              <a:rPr lang="pt-BR" altLang="pt-BR" smtClean="0">
                <a:solidFill>
                  <a:srgbClr val="000000"/>
                </a:solidFill>
                <a:latin typeface="Times New Roman" pitchFamily="18" charset="0"/>
              </a:rPr>
              <a:t>O volume da lesão da substância branca não se associou estatisticamente a nenhuma variável clínica, que persistiu após a remoção de dois </a:t>
            </a:r>
            <a:r>
              <a:rPr lang="pt-BR" altLang="pt-BR" i="1" smtClean="0">
                <a:solidFill>
                  <a:srgbClr val="000000"/>
                </a:solidFill>
                <a:latin typeface="Times New Roman" pitchFamily="18" charset="0"/>
              </a:rPr>
              <a:t>outliers </a:t>
            </a:r>
            <a:r>
              <a:rPr lang="pt-BR" altLang="pt-BR" smtClean="0">
                <a:solidFill>
                  <a:srgbClr val="000000"/>
                </a:solidFill>
                <a:latin typeface="Times New Roman" pitchFamily="18" charset="0"/>
              </a:rPr>
              <a:t>com grande lesão na substância branca(CoA n = 1, TGA n = 1). </a:t>
            </a:r>
            <a:endParaRPr lang="pt-BR" altLang="pt-BR"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4"/>
          <p:cNvPicPr>
            <a:picLocks noChangeAspect="1" noChangeArrowheads="1"/>
          </p:cNvPicPr>
          <p:nvPr/>
        </p:nvPicPr>
        <p:blipFill>
          <a:blip r:embed="rId2"/>
          <a:srcRect/>
          <a:stretch>
            <a:fillRect/>
          </a:stretch>
        </p:blipFill>
        <p:spPr bwMode="auto">
          <a:xfrm>
            <a:off x="2339752" y="188640"/>
            <a:ext cx="4998927" cy="5197083"/>
          </a:xfrm>
          <a:prstGeom prst="rect">
            <a:avLst/>
          </a:prstGeom>
          <a:noFill/>
          <a:ln w="9525">
            <a:noFill/>
            <a:miter lim="800000"/>
            <a:headEnd/>
            <a:tailEnd/>
          </a:ln>
        </p:spPr>
      </p:pic>
      <p:sp>
        <p:nvSpPr>
          <p:cNvPr id="26626" name="Rectangle 5"/>
          <p:cNvSpPr>
            <a:spLocks noChangeArrowheads="1"/>
          </p:cNvSpPr>
          <p:nvPr/>
        </p:nvSpPr>
        <p:spPr bwMode="auto">
          <a:xfrm>
            <a:off x="539750" y="5397100"/>
            <a:ext cx="8351838" cy="1190625"/>
          </a:xfrm>
          <a:prstGeom prst="rect">
            <a:avLst/>
          </a:prstGeom>
          <a:solidFill>
            <a:schemeClr val="bg1"/>
          </a:solidFill>
          <a:ln w="9525">
            <a:noFill/>
            <a:miter lim="800000"/>
            <a:headEnd/>
            <a:tailEnd/>
          </a:ln>
        </p:spPr>
        <p:txBody>
          <a:bodyPr>
            <a:spAutoFit/>
          </a:bodyPr>
          <a:lstStyle/>
          <a:p>
            <a:pPr algn="ctr" eaLnBrk="0" hangingPunct="0"/>
            <a:r>
              <a:rPr lang="pt-BR" i="1" dirty="0"/>
              <a:t>Figura 2 Mapa de probabilidade de lesão da substância branca (n = 22 incluído),sobreposta a um modelo de grupo ponderado em T1. Lesão na substância branca é Demonstrada em toda a substância branca, incluindo a substância branca frontal, radiações ópticas, </a:t>
            </a:r>
            <a:r>
              <a:rPr lang="pt-BR" i="1" dirty="0" err="1"/>
              <a:t>centrum</a:t>
            </a:r>
            <a:r>
              <a:rPr lang="pt-BR" i="1" dirty="0"/>
              <a:t> </a:t>
            </a:r>
            <a:r>
              <a:rPr lang="pt-BR" i="1" dirty="0" err="1"/>
              <a:t>semiovale</a:t>
            </a:r>
            <a:r>
              <a:rPr lang="pt-BR" i="1" dirty="0"/>
              <a:t> e corona </a:t>
            </a:r>
            <a:r>
              <a:rPr lang="pt-BR" i="1" dirty="0" err="1"/>
              <a:t>radiata</a:t>
            </a:r>
            <a:r>
              <a:rPr lang="pt-BR" i="1" dirty="0"/>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30238" y="-318644"/>
            <a:ext cx="7772400" cy="1609345"/>
          </a:xfrm>
        </p:spPr>
        <p:txBody>
          <a:bodyPr/>
          <a:lstStyle/>
          <a:p>
            <a:pPr eaLnBrk="1" fontAlgn="auto" hangingPunct="1">
              <a:spcAft>
                <a:spcPts val="0"/>
              </a:spcAft>
              <a:defRPr/>
            </a:pPr>
            <a:r>
              <a:rPr lang="pt-BR" dirty="0" smtClean="0"/>
              <a:t>Discussão </a:t>
            </a:r>
            <a:endParaRPr lang="pt-BR" dirty="0"/>
          </a:p>
        </p:txBody>
      </p:sp>
      <p:sp>
        <p:nvSpPr>
          <p:cNvPr id="27650" name="Espaço Reservado para Conteúdo 2"/>
          <p:cNvSpPr>
            <a:spLocks noGrp="1"/>
          </p:cNvSpPr>
          <p:nvPr>
            <p:ph idx="1"/>
          </p:nvPr>
        </p:nvSpPr>
        <p:spPr>
          <a:xfrm>
            <a:off x="395288" y="981075"/>
            <a:ext cx="7772400" cy="4051300"/>
          </a:xfrm>
        </p:spPr>
        <p:txBody>
          <a:bodyPr/>
          <a:lstStyle/>
          <a:p>
            <a:pPr algn="just" eaLnBrk="1" hangingPunct="1"/>
            <a:r>
              <a:rPr lang="pt-BR" altLang="pt-BR" sz="2400" smtClean="0"/>
              <a:t>Este é o primeiro estudo prospectivo de neuroimagem observacional no Reino Unido de bebês com DCC antes da cirurgia.</a:t>
            </a:r>
          </a:p>
          <a:p>
            <a:pPr algn="just" eaLnBrk="1" hangingPunct="1"/>
            <a:endParaRPr lang="pt-BR" altLang="pt-BR" sz="2400" smtClean="0"/>
          </a:p>
          <a:p>
            <a:pPr algn="just" eaLnBrk="1" hangingPunct="1"/>
            <a:r>
              <a:rPr lang="pt-BR" altLang="pt-BR" sz="2400" smtClean="0"/>
              <a:t>Foram encontradas  </a:t>
            </a:r>
            <a:r>
              <a:rPr lang="pt-BR" altLang="pt-BR" sz="2400" b="1" smtClean="0">
                <a:solidFill>
                  <a:srgbClr val="FF0000"/>
                </a:solidFill>
              </a:rPr>
              <a:t>lesões cerebrais em 39%</a:t>
            </a:r>
            <a:r>
              <a:rPr lang="pt-BR" altLang="pt-BR" sz="2400" smtClean="0"/>
              <a:t> (IC95% 28% a 50%) dos casos.</a:t>
            </a:r>
          </a:p>
          <a:p>
            <a:pPr algn="just" eaLnBrk="1" hangingPunct="1"/>
            <a:r>
              <a:rPr lang="pt-BR" altLang="pt-BR" sz="2400" smtClean="0"/>
              <a:t> A </a:t>
            </a:r>
            <a:r>
              <a:rPr lang="pt-BR" altLang="pt-BR" sz="2400" b="1" smtClean="0">
                <a:solidFill>
                  <a:srgbClr val="FF0000"/>
                </a:solidFill>
              </a:rPr>
              <a:t>lesão da substância branca</a:t>
            </a:r>
            <a:r>
              <a:rPr lang="pt-BR" altLang="pt-BR" sz="2400" smtClean="0"/>
              <a:t>  foi o tipo de lesão predominante, com poucos casos de Acidente vascular cerebral isquêmico. </a:t>
            </a:r>
          </a:p>
          <a:p>
            <a:r>
              <a:rPr lang="pt-BR" altLang="pt-BR" sz="2400" b="1" smtClean="0">
                <a:solidFill>
                  <a:srgbClr val="FF0000"/>
                </a:solidFill>
              </a:rPr>
              <a:t>A lesão da substância branca  ocorreu em uma taxa três vezes maior do que em bebês saudáveis na Instituição dos autores</a:t>
            </a:r>
            <a:r>
              <a:rPr lang="pt-BR" altLang="pt-BR" sz="2400" b="1" smtClean="0"/>
              <a:t> </a:t>
            </a:r>
            <a:r>
              <a:rPr lang="pt-BR" altLang="pt-BR" sz="2400" b="1" u="sng" baseline="30000" smtClean="0">
                <a:hlinkClick r:id="rId2"/>
              </a:rPr>
              <a:t>35</a:t>
            </a:r>
            <a:r>
              <a:rPr lang="pt-BR" altLang="pt-BR" sz="2400" b="1" smtClean="0"/>
              <a:t>  com ampla distribuição incluindo a substância branca frontal, radiações ópticas e corona radiata</a:t>
            </a:r>
          </a:p>
          <a:p>
            <a:pPr eaLnBrk="1" hangingPunct="1"/>
            <a:endParaRPr lang="pt-BR" altLang="pt-BR" sz="2400" b="1"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30238" y="-2731"/>
            <a:ext cx="7772400" cy="1609344"/>
          </a:xfrm>
        </p:spPr>
        <p:txBody>
          <a:bodyPr/>
          <a:lstStyle/>
          <a:p>
            <a:pPr eaLnBrk="1" fontAlgn="auto" hangingPunct="1">
              <a:spcAft>
                <a:spcPts val="0"/>
              </a:spcAft>
              <a:defRPr/>
            </a:pPr>
            <a:r>
              <a:rPr lang="pt-BR" dirty="0" smtClean="0"/>
              <a:t>discussão</a:t>
            </a:r>
            <a:endParaRPr lang="pt-BR" dirty="0"/>
          </a:p>
        </p:txBody>
      </p:sp>
      <p:sp>
        <p:nvSpPr>
          <p:cNvPr id="28674" name="Espaço Reservado para Conteúdo 2"/>
          <p:cNvSpPr>
            <a:spLocks noGrp="1"/>
          </p:cNvSpPr>
          <p:nvPr>
            <p:ph idx="1"/>
          </p:nvPr>
        </p:nvSpPr>
        <p:spPr>
          <a:xfrm>
            <a:off x="611188" y="1268413"/>
            <a:ext cx="8208962" cy="4051300"/>
          </a:xfrm>
        </p:spPr>
        <p:txBody>
          <a:bodyPr/>
          <a:lstStyle/>
          <a:p>
            <a:r>
              <a:rPr lang="pt-BR" altLang="pt-BR" sz="2200" smtClean="0"/>
              <a:t>Lesão na substância branca  pré-operatório em lactentes com doença cardíaca congênita foi relatado em vários estudos anteriores.</a:t>
            </a:r>
            <a:r>
              <a:rPr lang="pt-BR" altLang="pt-BR" sz="2200" baseline="30000" smtClean="0"/>
              <a:t>36–44</a:t>
            </a:r>
          </a:p>
          <a:p>
            <a:pPr algn="just" eaLnBrk="1" hangingPunct="1"/>
            <a:r>
              <a:rPr lang="pt-BR" altLang="pt-BR" sz="2200" smtClean="0"/>
              <a:t>As comparações entre coortes são complicadas pela heterogeneidade dos estudos.</a:t>
            </a:r>
          </a:p>
          <a:p>
            <a:pPr algn="just" eaLnBrk="1" hangingPunct="1"/>
            <a:r>
              <a:rPr lang="pt-BR" altLang="pt-BR" sz="2200" smtClean="0"/>
              <a:t> Em um estudo recente que examinou exclusivamente crianças com síndrome do coração esquerdo hipoplásico, no pré-operatório, a lesão da substância branca foi observado em </a:t>
            </a:r>
            <a:r>
              <a:rPr lang="pt-BR" altLang="pt-BR" sz="2200" b="1" smtClean="0">
                <a:solidFill>
                  <a:srgbClr val="FF0000"/>
                </a:solidFill>
              </a:rPr>
              <a:t>19%</a:t>
            </a:r>
            <a:r>
              <a:rPr lang="pt-BR" altLang="pt-BR" sz="2200" smtClean="0"/>
              <a:t> das crianças. </a:t>
            </a:r>
            <a:r>
              <a:rPr lang="pt-BR" altLang="pt-BR" sz="2200" u="sng" baseline="30000" smtClean="0">
                <a:hlinkClick r:id="rId2"/>
              </a:rPr>
              <a:t>44</a:t>
            </a:r>
            <a:r>
              <a:rPr lang="pt-BR" altLang="pt-BR" sz="2200" smtClean="0"/>
              <a:t> </a:t>
            </a:r>
          </a:p>
          <a:p>
            <a:pPr algn="just" eaLnBrk="1" hangingPunct="1"/>
            <a:r>
              <a:rPr lang="pt-BR" altLang="pt-BR" sz="2200" smtClean="0"/>
              <a:t>Andropoulos </a:t>
            </a:r>
            <a:r>
              <a:rPr lang="pt-BR" altLang="pt-BR" sz="2200" i="1" smtClean="0"/>
              <a:t>et al</a:t>
            </a:r>
            <a:r>
              <a:rPr lang="pt-BR" altLang="pt-BR" sz="2200" smtClean="0"/>
              <a:t> relataram a lesão da substância branca pré-operatório, infarto ou hemorragia em </a:t>
            </a:r>
            <a:r>
              <a:rPr lang="pt-BR" altLang="pt-BR" sz="2200" b="1" smtClean="0">
                <a:solidFill>
                  <a:srgbClr val="FF0000"/>
                </a:solidFill>
              </a:rPr>
              <a:t>28%</a:t>
            </a:r>
            <a:r>
              <a:rPr lang="pt-BR" altLang="pt-BR" sz="2200" smtClean="0"/>
              <a:t> de uma coorte de 69 pacientes com patologia de um e dois ventrículos, e observaram que não houve diferença significativa na lesão da substância branca pré-operatório entre pacientes com ventrículo único e 2 ventrículos (13% vs 19%, respectivamente).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74700" y="-2731"/>
            <a:ext cx="7772400" cy="1609344"/>
          </a:xfrm>
        </p:spPr>
        <p:txBody>
          <a:bodyPr/>
          <a:lstStyle/>
          <a:p>
            <a:pPr eaLnBrk="1" fontAlgn="auto" hangingPunct="1">
              <a:spcAft>
                <a:spcPts val="0"/>
              </a:spcAft>
              <a:defRPr/>
            </a:pPr>
            <a:r>
              <a:rPr lang="pt-BR" dirty="0" smtClean="0"/>
              <a:t>Discussão </a:t>
            </a:r>
            <a:endParaRPr lang="pt-BR" dirty="0"/>
          </a:p>
        </p:txBody>
      </p:sp>
      <p:sp>
        <p:nvSpPr>
          <p:cNvPr id="29698" name="Espaço Reservado para Conteúdo 2"/>
          <p:cNvSpPr>
            <a:spLocks noGrp="1"/>
          </p:cNvSpPr>
          <p:nvPr>
            <p:ph idx="1"/>
          </p:nvPr>
        </p:nvSpPr>
        <p:spPr>
          <a:xfrm>
            <a:off x="611560" y="1124744"/>
            <a:ext cx="7772400" cy="4051300"/>
          </a:xfrm>
        </p:spPr>
        <p:txBody>
          <a:bodyPr/>
          <a:lstStyle/>
          <a:p>
            <a:pPr algn="just" eaLnBrk="1" hangingPunct="1">
              <a:lnSpc>
                <a:spcPct val="70000"/>
              </a:lnSpc>
            </a:pPr>
            <a:r>
              <a:rPr lang="pt-BR" sz="2200" dirty="0" smtClean="0"/>
              <a:t>A </a:t>
            </a:r>
            <a:r>
              <a:rPr lang="pt-BR" sz="2200" dirty="0" smtClean="0"/>
              <a:t>consequência </a:t>
            </a:r>
            <a:r>
              <a:rPr lang="pt-BR" sz="2200" dirty="0" smtClean="0"/>
              <a:t>clínica da </a:t>
            </a:r>
            <a:r>
              <a:rPr lang="pt-BR" altLang="pt-BR" sz="2200" dirty="0" smtClean="0"/>
              <a:t>lesão da substância branca </a:t>
            </a:r>
            <a:r>
              <a:rPr lang="pt-BR" sz="2200" dirty="0" smtClean="0"/>
              <a:t>observada antes da cirurgia em lactentes DCC não é bem conhecida, mas parece estar relacionada à gravidade e localização das lesões. </a:t>
            </a:r>
          </a:p>
          <a:p>
            <a:pPr algn="just" eaLnBrk="1" hangingPunct="1">
              <a:lnSpc>
                <a:spcPct val="70000"/>
              </a:lnSpc>
            </a:pPr>
            <a:r>
              <a:rPr lang="pt-BR" altLang="pt-BR" sz="2200" dirty="0" smtClean="0"/>
              <a:t>A </a:t>
            </a:r>
            <a:r>
              <a:rPr lang="pt-BR" altLang="pt-BR" sz="2200" b="1" dirty="0" smtClean="0">
                <a:solidFill>
                  <a:srgbClr val="FF0000"/>
                </a:solidFill>
              </a:rPr>
              <a:t>lesão da substância branca </a:t>
            </a:r>
            <a:r>
              <a:rPr lang="pt-BR" sz="2200" b="1" dirty="0" smtClean="0">
                <a:solidFill>
                  <a:srgbClr val="FF0000"/>
                </a:solidFill>
              </a:rPr>
              <a:t>moderada a grave</a:t>
            </a:r>
            <a:r>
              <a:rPr lang="pt-BR" sz="2200" dirty="0" smtClean="0"/>
              <a:t> está associada </a:t>
            </a:r>
            <a:r>
              <a:rPr lang="pt-BR" sz="2200" dirty="0" smtClean="0">
                <a:solidFill>
                  <a:srgbClr val="FF0000"/>
                </a:solidFill>
              </a:rPr>
              <a:t>a escores cognitivos reduzidos aos 2 anos e menor QI em escala completa aos 6 anos</a:t>
            </a:r>
            <a:r>
              <a:rPr lang="pt-BR" sz="2200" dirty="0" smtClean="0"/>
              <a:t>, em comparação com lactentes com DCC sem </a:t>
            </a:r>
            <a:r>
              <a:rPr lang="pt-BR" altLang="pt-BR" sz="2200" dirty="0" smtClean="0"/>
              <a:t>a lesão da substância branca</a:t>
            </a:r>
            <a:r>
              <a:rPr lang="pt-BR" sz="2200" dirty="0" smtClean="0"/>
              <a:t>. </a:t>
            </a:r>
            <a:r>
              <a:rPr lang="pt-BR" sz="2200" u="sng" baseline="30000" dirty="0" smtClean="0">
                <a:hlinkClick r:id="rId2"/>
              </a:rPr>
              <a:t>46.</a:t>
            </a:r>
            <a:endParaRPr lang="pt-BR" sz="2200" u="sng" baseline="30000" dirty="0" smtClean="0"/>
          </a:p>
          <a:p>
            <a:pPr algn="just" eaLnBrk="1" hangingPunct="1">
              <a:lnSpc>
                <a:spcPct val="70000"/>
              </a:lnSpc>
            </a:pPr>
            <a:r>
              <a:rPr lang="pt-BR" sz="2200" dirty="0" smtClean="0"/>
              <a:t>A taxa de lesão da substância branca em bebês com TGA neste estudo é consistente com outras coortes, que variam de 14% a 38%. </a:t>
            </a:r>
            <a:r>
              <a:rPr lang="pt-BR" sz="2200" u="sng" baseline="30000" dirty="0" smtClean="0">
                <a:hlinkClick r:id="rId3"/>
              </a:rPr>
              <a:t>25 36–38 42 43 47–49</a:t>
            </a:r>
            <a:r>
              <a:rPr lang="pt-BR" sz="2200" dirty="0" smtClean="0"/>
              <a:t> A incidência de infartos arteriais em lactentes com TGA foi relatada entre 5% e 29%, </a:t>
            </a:r>
            <a:r>
              <a:rPr lang="pt-BR" sz="2200" u="sng" baseline="30000" dirty="0" smtClean="0">
                <a:hlinkClick r:id="rId4"/>
              </a:rPr>
              <a:t>7 25 36 43 49–51</a:t>
            </a:r>
            <a:r>
              <a:rPr lang="pt-BR" sz="2200" dirty="0" smtClean="0"/>
              <a:t>com a presente coorte na extremidade inferior desse intervalo. </a:t>
            </a:r>
          </a:p>
          <a:p>
            <a:pPr algn="just" eaLnBrk="1" hangingPunct="1">
              <a:lnSpc>
                <a:spcPct val="70000"/>
              </a:lnSpc>
            </a:pPr>
            <a:r>
              <a:rPr lang="pt-BR" sz="2200" dirty="0" smtClean="0"/>
              <a:t>A prevalência relativamente alta de lesão da substância branca nessa coorte como um todo pode ser explicada, pelo menos em parte, por uma resolução de escaneamento superior a muitos estudos comparáveis, potencialmente permitindo discernir lesões menores.</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03263" y="113157"/>
            <a:ext cx="7772400" cy="1609344"/>
          </a:xfrm>
        </p:spPr>
        <p:txBody>
          <a:bodyPr/>
          <a:lstStyle/>
          <a:p>
            <a:pPr eaLnBrk="1" fontAlgn="auto" hangingPunct="1">
              <a:spcAft>
                <a:spcPts val="0"/>
              </a:spcAft>
              <a:defRPr/>
            </a:pPr>
            <a:r>
              <a:rPr lang="pt-BR" dirty="0" smtClean="0"/>
              <a:t>Discussão </a:t>
            </a:r>
            <a:endParaRPr lang="pt-BR" dirty="0"/>
          </a:p>
        </p:txBody>
      </p:sp>
      <p:sp>
        <p:nvSpPr>
          <p:cNvPr id="30722" name="Espaço Reservado para Conteúdo 2"/>
          <p:cNvSpPr>
            <a:spLocks noGrp="1"/>
          </p:cNvSpPr>
          <p:nvPr>
            <p:ph idx="1"/>
          </p:nvPr>
        </p:nvSpPr>
        <p:spPr>
          <a:xfrm>
            <a:off x="539750" y="1557338"/>
            <a:ext cx="7772400" cy="4051300"/>
          </a:xfrm>
        </p:spPr>
        <p:txBody>
          <a:bodyPr/>
          <a:lstStyle/>
          <a:p>
            <a:pPr algn="just" eaLnBrk="1" hangingPunct="1"/>
            <a:r>
              <a:rPr lang="pt-BR" altLang="pt-BR" sz="2200" smtClean="0"/>
              <a:t>É importante notar que a maioria das lesões na substância branca  nessa coorte foi leve ou moderada, com apenas um bebê apresentando lesão grave. </a:t>
            </a:r>
          </a:p>
          <a:p>
            <a:pPr algn="just" eaLnBrk="1" hangingPunct="1"/>
            <a:r>
              <a:rPr lang="pt-BR" altLang="pt-BR" sz="2200" smtClean="0"/>
              <a:t>No entanto, isso não explicaria a baixa incidência de AVC isquêmico. Diferentes definições locais de acidente vascular cerebral, AVC focal, lesão a substância branca, leucomalácia periventricular e lesão da substância branca pontual pontual podem ser responsáveis, e comparações precisas são difíceis sem uma abordagem consistente entre as Instituições.</a:t>
            </a:r>
          </a:p>
          <a:p>
            <a:pPr algn="just" eaLnBrk="1" hangingPunct="1"/>
            <a:endParaRPr lang="pt-BR" altLang="pt-BR" sz="2200" smtClean="0"/>
          </a:p>
          <a:p>
            <a:pPr algn="just" eaLnBrk="1" hangingPunct="1"/>
            <a:r>
              <a:rPr lang="pt-BR" altLang="pt-BR" sz="2200" b="1" smtClean="0">
                <a:solidFill>
                  <a:srgbClr val="3333FF"/>
                </a:solidFill>
              </a:rPr>
              <a:t>Não foram encontrados casos de trombose do seio venoso</a:t>
            </a:r>
            <a:r>
              <a:rPr lang="pt-BR" altLang="pt-BR" sz="2200" smtClean="0"/>
              <a:t>. A colocação de cateteres venosos centrais na veia jugular interna tem sido associada ao aumento do risco de trombose do seio venoso. </a:t>
            </a:r>
            <a:r>
              <a:rPr lang="pt-BR" altLang="pt-BR" sz="2200" u="sng" baseline="30000" smtClean="0">
                <a:hlinkClick r:id="rId2"/>
              </a:rPr>
              <a:t>52</a:t>
            </a:r>
            <a:endParaRPr lang="pt-BR" altLang="pt-BR" sz="220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85800" y="484632"/>
            <a:ext cx="7772400" cy="1609344"/>
          </a:xfrm>
        </p:spPr>
        <p:txBody>
          <a:bodyPr/>
          <a:lstStyle/>
          <a:p>
            <a:pPr eaLnBrk="1" fontAlgn="auto" hangingPunct="1">
              <a:spcAft>
                <a:spcPts val="0"/>
              </a:spcAft>
              <a:defRPr/>
            </a:pPr>
            <a:r>
              <a:rPr lang="pt-BR" dirty="0" smtClean="0"/>
              <a:t>Discussão </a:t>
            </a:r>
            <a:endParaRPr lang="pt-BR" dirty="0"/>
          </a:p>
        </p:txBody>
      </p:sp>
      <p:sp>
        <p:nvSpPr>
          <p:cNvPr id="31746" name="Espaço Reservado para Conteúdo 2"/>
          <p:cNvSpPr>
            <a:spLocks noGrp="1"/>
          </p:cNvSpPr>
          <p:nvPr>
            <p:ph idx="1"/>
          </p:nvPr>
        </p:nvSpPr>
        <p:spPr/>
        <p:txBody>
          <a:bodyPr/>
          <a:lstStyle/>
          <a:p>
            <a:pPr marL="0" indent="0" eaLnBrk="1" hangingPunct="1">
              <a:buFont typeface="Wingdings" pitchFamily="2" charset="2"/>
              <a:buNone/>
            </a:pPr>
            <a:endParaRPr lang="pt-BR" smtClean="0"/>
          </a:p>
          <a:p>
            <a:pPr marL="0" indent="0" eaLnBrk="1" hangingPunct="1"/>
            <a:r>
              <a:rPr lang="pt-BR" sz="2800" smtClean="0"/>
              <a:t>Na avaliação dos parâmetros clínicos associados a lesões cerebrais, não foram encontradas variáveis ​​clínicas associadas a um risco aumentado de lesão na substância branca , AVC isquêmico ou hemorragia cerebelar.</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85800" y="484632"/>
            <a:ext cx="7772400" cy="1609344"/>
          </a:xfrm>
        </p:spPr>
        <p:txBody>
          <a:bodyPr/>
          <a:lstStyle/>
          <a:p>
            <a:pPr eaLnBrk="1" fontAlgn="auto" hangingPunct="1">
              <a:spcAft>
                <a:spcPts val="0"/>
              </a:spcAft>
              <a:defRPr/>
            </a:pPr>
            <a:r>
              <a:rPr lang="pt-BR" dirty="0" smtClean="0"/>
              <a:t>Discussão </a:t>
            </a:r>
            <a:endParaRPr lang="pt-BR" dirty="0"/>
          </a:p>
        </p:txBody>
      </p:sp>
      <p:sp>
        <p:nvSpPr>
          <p:cNvPr id="32770" name="Espaço Reservado para Conteúdo 2"/>
          <p:cNvSpPr>
            <a:spLocks noGrp="1"/>
          </p:cNvSpPr>
          <p:nvPr>
            <p:ph idx="1"/>
          </p:nvPr>
        </p:nvSpPr>
        <p:spPr/>
        <p:txBody>
          <a:bodyPr/>
          <a:lstStyle/>
          <a:p>
            <a:pPr marL="0" indent="0" eaLnBrk="1" hangingPunct="1">
              <a:buFont typeface="Wingdings" pitchFamily="2" charset="2"/>
              <a:buNone/>
            </a:pPr>
            <a:endParaRPr lang="pt-BR" u="sng" baseline="30000" smtClean="0"/>
          </a:p>
          <a:p>
            <a:pPr marL="0" indent="0" algn="just" eaLnBrk="1" hangingPunct="1"/>
            <a:r>
              <a:rPr lang="pt-BR" sz="2400" smtClean="0">
                <a:solidFill>
                  <a:srgbClr val="3333FF"/>
                </a:solidFill>
              </a:rPr>
              <a:t>O momento do parto é individualizado</a:t>
            </a:r>
            <a:r>
              <a:rPr lang="pt-BR" sz="2400" smtClean="0"/>
              <a:t>, levando em consideração fatores obstétricos, onde os pais moram e a necessidade potencial de intervenção precoce.</a:t>
            </a:r>
          </a:p>
          <a:p>
            <a:pPr marL="0" indent="0" algn="just" eaLnBrk="1" hangingPunct="1"/>
            <a:endParaRPr lang="pt-BR" sz="2400" smtClean="0"/>
          </a:p>
          <a:p>
            <a:pPr marL="0" indent="0" algn="just" eaLnBrk="1" hangingPunct="1"/>
            <a:r>
              <a:rPr lang="pt-BR" sz="2400" smtClean="0"/>
              <a:t>A </a:t>
            </a:r>
            <a:r>
              <a:rPr lang="pt-BR" sz="2400" b="1" smtClean="0">
                <a:solidFill>
                  <a:srgbClr val="FF0000"/>
                </a:solidFill>
              </a:rPr>
              <a:t>hemorragia subdural</a:t>
            </a:r>
            <a:r>
              <a:rPr lang="pt-BR" sz="2400" smtClean="0"/>
              <a:t> é comum durante o parto a termo, com uma incidência geral de 8% a 15%, </a:t>
            </a:r>
            <a:r>
              <a:rPr lang="pt-BR" sz="2400" u="sng" baseline="30000" smtClean="0">
                <a:hlinkClick r:id="rId2"/>
              </a:rPr>
              <a:t>35 55</a:t>
            </a:r>
            <a:r>
              <a:rPr lang="pt-BR" sz="2400" smtClean="0"/>
              <a:t> e até 28% em partos instrumentais complicados. </a:t>
            </a:r>
            <a:r>
              <a:rPr lang="pt-BR" sz="2400" u="sng" baseline="30000" smtClean="0">
                <a:hlinkClick r:id="rId3"/>
              </a:rPr>
              <a:t>55</a:t>
            </a:r>
            <a:r>
              <a:rPr lang="pt-BR" sz="2400" smtClean="0"/>
              <a:t> </a:t>
            </a:r>
          </a:p>
          <a:p>
            <a:pPr marL="0" indent="0" algn="ctr" eaLnBrk="1" hangingPunct="1"/>
            <a:r>
              <a:rPr lang="pt-BR" sz="2400" b="1" smtClean="0">
                <a:solidFill>
                  <a:srgbClr val="FF0000"/>
                </a:solidFill>
              </a:rPr>
              <a:t>Nessa coorte, a hemorragia subdural ocorreu 5 vezes mais frequentemente do que o relatado no parto normal e saudável e 10 vezes mais frequentemente no parto prematuro. </a:t>
            </a:r>
            <a:r>
              <a:rPr lang="pt-BR" sz="2400" b="1" u="sng" baseline="30000" smtClean="0">
                <a:solidFill>
                  <a:srgbClr val="FF0000"/>
                </a:solidFill>
                <a:hlinkClick r:id="rId3"/>
              </a:rPr>
              <a:t>55</a:t>
            </a:r>
            <a:endParaRPr lang="pt-BR" sz="2400" b="1" u="sng" baseline="30000" smtClean="0">
              <a:solidFill>
                <a:srgbClr val="FF0000"/>
              </a:solidFill>
            </a:endParaRPr>
          </a:p>
          <a:p>
            <a:pPr marL="0" indent="0" algn="ctr" eaLnBrk="1" hangingPunct="1"/>
            <a:endParaRPr lang="pt-BR" sz="2400" b="1" smtClean="0">
              <a:solidFill>
                <a:srgbClr val="FF0000"/>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03263" y="-2731"/>
            <a:ext cx="7772400" cy="1609344"/>
          </a:xfrm>
        </p:spPr>
        <p:txBody>
          <a:bodyPr/>
          <a:lstStyle/>
          <a:p>
            <a:pPr eaLnBrk="1" fontAlgn="auto" hangingPunct="1">
              <a:spcAft>
                <a:spcPts val="0"/>
              </a:spcAft>
              <a:defRPr/>
            </a:pPr>
            <a:r>
              <a:rPr lang="pt-BR" dirty="0" smtClean="0"/>
              <a:t>Discussão </a:t>
            </a:r>
            <a:endParaRPr lang="pt-BR" dirty="0"/>
          </a:p>
        </p:txBody>
      </p:sp>
      <p:sp>
        <p:nvSpPr>
          <p:cNvPr id="33794" name="Espaço Reservado para Conteúdo 2"/>
          <p:cNvSpPr>
            <a:spLocks noGrp="1"/>
          </p:cNvSpPr>
          <p:nvPr>
            <p:ph idx="1"/>
          </p:nvPr>
        </p:nvSpPr>
        <p:spPr>
          <a:xfrm>
            <a:off x="611188" y="1268413"/>
            <a:ext cx="7772400" cy="4051300"/>
          </a:xfrm>
        </p:spPr>
        <p:txBody>
          <a:bodyPr/>
          <a:lstStyle/>
          <a:p>
            <a:pPr algn="just" eaLnBrk="1" hangingPunct="1"/>
            <a:r>
              <a:rPr lang="pt-BR" altLang="pt-BR" sz="2200" smtClean="0"/>
              <a:t>O momento da lesão pré-operatória na DCC permanece incerto. Os estudos de RM fetal ainda não relataram derrames arteriais no útero, e poucos estudos identificaram anormalidades da substância branca no pré-natal. </a:t>
            </a:r>
            <a:r>
              <a:rPr lang="pt-BR" altLang="pt-BR" sz="2200" baseline="30000" smtClean="0">
                <a:hlinkClick r:id="rId2"/>
              </a:rPr>
              <a:t>16 57</a:t>
            </a:r>
            <a:r>
              <a:rPr lang="pt-BR" altLang="pt-BR" sz="2200" smtClean="0"/>
              <a:t> </a:t>
            </a:r>
          </a:p>
          <a:p>
            <a:r>
              <a:rPr lang="pt-BR" altLang="pt-BR" sz="2200" b="1" smtClean="0">
                <a:solidFill>
                  <a:srgbClr val="FF0000"/>
                </a:solidFill>
              </a:rPr>
              <a:t>No entanto, a lesão perinatal e pós-natal provavelmente é precedida por um período de desenvolvimento cerebral anormal no útero</a:t>
            </a:r>
            <a:r>
              <a:rPr lang="pt-BR" altLang="pt-BR" sz="2200" smtClean="0">
                <a:solidFill>
                  <a:srgbClr val="FF0000"/>
                </a:solidFill>
              </a:rPr>
              <a:t>, </a:t>
            </a:r>
            <a:r>
              <a:rPr lang="pt-BR" altLang="pt-BR" sz="2200" smtClean="0"/>
              <a:t>com redução de substrato cerebral </a:t>
            </a:r>
            <a:r>
              <a:rPr lang="pt-BR" altLang="pt-BR" sz="2200" baseline="30000" smtClean="0"/>
              <a:t>58</a:t>
            </a:r>
            <a:r>
              <a:rPr lang="pt-BR" altLang="pt-BR" sz="2200" smtClean="0"/>
              <a:t> e fornecimento de oxigênio, </a:t>
            </a:r>
            <a:r>
              <a:rPr lang="pt-BR" altLang="pt-BR" sz="2200" baseline="30000" smtClean="0"/>
              <a:t>59, 60 </a:t>
            </a:r>
            <a:r>
              <a:rPr lang="pt-BR" altLang="pt-BR" sz="2200" smtClean="0"/>
              <a:t>metabolismo alterado, </a:t>
            </a:r>
            <a:r>
              <a:rPr lang="pt-BR" altLang="pt-BR" sz="2200" baseline="30000" smtClean="0"/>
              <a:t>16</a:t>
            </a:r>
            <a:r>
              <a:rPr lang="pt-BR" altLang="pt-BR" sz="2200" smtClean="0"/>
              <a:t> e uma trajetória deficiente do desenvolvimento  do cérebro fetal no terceiro trimestre.15</a:t>
            </a:r>
            <a:r>
              <a:rPr lang="pt-BR" altLang="pt-BR" sz="2200" smtClean="0">
                <a:solidFill>
                  <a:srgbClr val="FF0000"/>
                </a:solidFill>
              </a:rPr>
              <a:t> </a:t>
            </a:r>
          </a:p>
          <a:p>
            <a:pPr eaLnBrk="1" hangingPunct="1"/>
            <a:endParaRPr lang="pt-BR" altLang="pt-BR" sz="2200" smtClean="0">
              <a:solidFill>
                <a:srgbClr val="FF0000"/>
              </a:solidFill>
            </a:endParaRPr>
          </a:p>
          <a:p>
            <a:pPr algn="just" eaLnBrk="1" hangingPunct="1"/>
            <a:r>
              <a:rPr lang="pt-BR" altLang="pt-BR" sz="2200" smtClean="0"/>
              <a:t>Esse comprometimento crônico pode aumentar a suscetibilidade a lesão isquêmica no momento do parto, uma linha do tempo que é apoiada pelo achado de que metade dos nossos casos exibia lesão a substância branca com difusão restrita.</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74700" y="-390081"/>
            <a:ext cx="7772400" cy="1609344"/>
          </a:xfrm>
        </p:spPr>
        <p:txBody>
          <a:bodyPr/>
          <a:lstStyle/>
          <a:p>
            <a:pPr eaLnBrk="1" fontAlgn="auto" hangingPunct="1">
              <a:spcAft>
                <a:spcPts val="0"/>
              </a:spcAft>
              <a:defRPr/>
            </a:pPr>
            <a:r>
              <a:rPr lang="pt-BR" dirty="0" smtClean="0"/>
              <a:t>Discussão </a:t>
            </a:r>
            <a:endParaRPr lang="pt-BR" dirty="0"/>
          </a:p>
        </p:txBody>
      </p:sp>
      <p:sp>
        <p:nvSpPr>
          <p:cNvPr id="34818" name="Espaço Reservado para Conteúdo 2"/>
          <p:cNvSpPr>
            <a:spLocks noGrp="1"/>
          </p:cNvSpPr>
          <p:nvPr>
            <p:ph idx="1"/>
          </p:nvPr>
        </p:nvSpPr>
        <p:spPr>
          <a:xfrm>
            <a:off x="395536" y="692696"/>
            <a:ext cx="8132440" cy="5688632"/>
          </a:xfrm>
        </p:spPr>
        <p:txBody>
          <a:bodyPr/>
          <a:lstStyle/>
          <a:p>
            <a:pPr eaLnBrk="1" hangingPunct="1"/>
            <a:r>
              <a:rPr lang="pt-BR" altLang="pt-BR" sz="1800" b="1" dirty="0" smtClean="0">
                <a:solidFill>
                  <a:srgbClr val="FF0000"/>
                </a:solidFill>
              </a:rPr>
              <a:t>A lesão da substância branca foi distribuído por toda a substância branca</a:t>
            </a:r>
            <a:r>
              <a:rPr lang="pt-BR" altLang="pt-BR" sz="1800" dirty="0" smtClean="0"/>
              <a:t>, em contraste com os prematuros, onde essa lesão  é predominantemente observado no centro </a:t>
            </a:r>
            <a:r>
              <a:rPr lang="pt-BR" altLang="pt-BR" sz="1800" dirty="0" err="1" smtClean="0"/>
              <a:t>semioval</a:t>
            </a:r>
            <a:r>
              <a:rPr lang="pt-BR" altLang="pt-BR" sz="1800" dirty="0" smtClean="0"/>
              <a:t> e no trato </a:t>
            </a:r>
            <a:r>
              <a:rPr lang="pt-BR" altLang="pt-BR" sz="1800" dirty="0" err="1" smtClean="0"/>
              <a:t>corticoespinhal</a:t>
            </a:r>
            <a:r>
              <a:rPr lang="pt-BR" altLang="pt-BR" sz="1800" dirty="0" smtClean="0"/>
              <a:t>. </a:t>
            </a:r>
            <a:r>
              <a:rPr lang="pt-BR" altLang="pt-BR" sz="1800" baseline="30000" dirty="0" smtClean="0">
                <a:hlinkClick r:id="rId2"/>
              </a:rPr>
              <a:t>66 67</a:t>
            </a:r>
            <a:r>
              <a:rPr lang="pt-BR" altLang="pt-BR" sz="1800" dirty="0" smtClean="0"/>
              <a:t> </a:t>
            </a:r>
          </a:p>
          <a:p>
            <a:r>
              <a:rPr lang="pt-BR" altLang="pt-BR" sz="1800" dirty="0" smtClean="0"/>
              <a:t>Embora a lesão inflamatória e </a:t>
            </a:r>
            <a:r>
              <a:rPr lang="pt-BR" altLang="pt-BR" sz="1800" dirty="0" err="1" smtClean="0"/>
              <a:t>hipóxico</a:t>
            </a:r>
            <a:r>
              <a:rPr lang="pt-BR" altLang="pt-BR" sz="1800" dirty="0" smtClean="0"/>
              <a:t>-isquêmica dos </a:t>
            </a:r>
            <a:r>
              <a:rPr lang="pt-BR" altLang="pt-BR" sz="1800" dirty="0" err="1" smtClean="0"/>
              <a:t>oligodendrócitos</a:t>
            </a:r>
            <a:r>
              <a:rPr lang="pt-BR" altLang="pt-BR" sz="1800" dirty="0" smtClean="0"/>
              <a:t> </a:t>
            </a:r>
            <a:r>
              <a:rPr lang="pt-BR" altLang="pt-BR" sz="1800" dirty="0" err="1" smtClean="0"/>
              <a:t>pré</a:t>
            </a:r>
            <a:r>
              <a:rPr lang="pt-BR" altLang="pt-BR" sz="1800" dirty="0" smtClean="0"/>
              <a:t>-mielinizáveis suscetíveis</a:t>
            </a:r>
            <a:r>
              <a:rPr lang="pt-BR" altLang="pt-BR" sz="1800" baseline="30000" dirty="0" smtClean="0"/>
              <a:t>68</a:t>
            </a:r>
            <a:r>
              <a:rPr lang="pt-BR" altLang="pt-BR" sz="1800" dirty="0" smtClean="0"/>
              <a:t> possam ser responsáveis em ambos os grupos, é possível que diferenças espaciais na distribuição das lesões reflitam diferenças de desenvolvimento na vulnerabilidade regional de </a:t>
            </a:r>
            <a:r>
              <a:rPr lang="pt-BR" altLang="pt-BR" sz="1800" dirty="0" err="1" smtClean="0"/>
              <a:t>oligodendrócitos</a:t>
            </a:r>
            <a:r>
              <a:rPr lang="pt-BR" altLang="pt-BR" sz="1800" dirty="0" smtClean="0"/>
              <a:t> </a:t>
            </a:r>
            <a:r>
              <a:rPr lang="pt-BR" altLang="pt-BR" sz="1800" dirty="0" err="1" smtClean="0"/>
              <a:t>pré-mielinizantes</a:t>
            </a:r>
            <a:r>
              <a:rPr lang="pt-BR" altLang="pt-BR" sz="1800" dirty="0" smtClean="0"/>
              <a:t> entre prematuros e termo com DCC.</a:t>
            </a:r>
          </a:p>
          <a:p>
            <a:r>
              <a:rPr lang="pt-BR" altLang="pt-BR" sz="1800" dirty="0" smtClean="0"/>
              <a:t>Essa vulnerabilidade pode ser agravada pela vulnerabilidade isquêmica devido à anatomia vascular </a:t>
            </a:r>
            <a:r>
              <a:rPr lang="pt-BR" altLang="pt-BR" sz="1800" dirty="0" err="1" smtClean="0"/>
              <a:t>periventricular</a:t>
            </a:r>
            <a:r>
              <a:rPr lang="pt-BR" altLang="pt-BR" sz="1800" dirty="0" smtClean="0"/>
              <a:t> ou por congestão vascular no trajeto das veias medulares, levando a pequenos infartos venosos, que podem ser responsáveis pelas  aparências de imagem nos dois bebês com maior lesões na substância branca. </a:t>
            </a:r>
          </a:p>
          <a:p>
            <a:pPr eaLnBrk="1" hangingPunct="1"/>
            <a:r>
              <a:rPr lang="pt-BR" altLang="pt-BR" sz="1800" b="1" dirty="0" smtClean="0">
                <a:solidFill>
                  <a:srgbClr val="FF0000"/>
                </a:solidFill>
              </a:rPr>
              <a:t>Interessante que todos os infartos arteriais no presente  estudo ocorreram após septostomia atrial por balão</a:t>
            </a:r>
            <a:r>
              <a:rPr lang="pt-BR" altLang="pt-BR" sz="1800" dirty="0" smtClean="0"/>
              <a:t>. No entanto, o tamanho das amostras era pequeno demais para formar conclusões fortes, e diferenças clinicamente importantes não podem ser descontadas apenas deste estudo.</a:t>
            </a:r>
          </a:p>
          <a:p>
            <a:pPr eaLnBrk="1" hangingPunct="1"/>
            <a:endParaRPr lang="pt-BR" altLang="pt-BR" sz="1800" dirty="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3"/>
          <p:cNvSpPr>
            <a:spLocks noGrp="1"/>
          </p:cNvSpPr>
          <p:nvPr>
            <p:ph type="body" idx="1"/>
          </p:nvPr>
        </p:nvSpPr>
        <p:spPr>
          <a:xfrm>
            <a:off x="0" y="1125538"/>
            <a:ext cx="9144000" cy="5732462"/>
          </a:xfrm>
        </p:spPr>
        <p:txBody>
          <a:bodyPr/>
          <a:lstStyle/>
          <a:p>
            <a:r>
              <a:rPr lang="pt-BR" b="1" smtClean="0">
                <a:solidFill>
                  <a:srgbClr val="FF0000"/>
                </a:solidFill>
              </a:rPr>
              <a:t>Septostomia</a:t>
            </a:r>
            <a:r>
              <a:rPr lang="pt-BR" smtClean="0"/>
              <a:t> tem sido associada a um risco aumentado de infarto cerebral em alguns estudos publicados</a:t>
            </a:r>
            <a:r>
              <a:rPr lang="pt-BR" baseline="30000" smtClean="0"/>
              <a:t>7 69</a:t>
            </a:r>
            <a:r>
              <a:rPr lang="pt-BR" smtClean="0"/>
              <a:t>, mas não em outros.</a:t>
            </a:r>
            <a:r>
              <a:rPr lang="pt-BR" baseline="30000" smtClean="0"/>
              <a:t>25 37 49</a:t>
            </a:r>
            <a:r>
              <a:rPr lang="pt-BR" smtClean="0"/>
              <a:t> </a:t>
            </a:r>
          </a:p>
          <a:p>
            <a:r>
              <a:rPr lang="pt-BR" smtClean="0"/>
              <a:t>Todos os três os infartos do presente estudo estavam no território da artéria cerebral média esquerda, consistente com achados anteriores.</a:t>
            </a:r>
            <a:r>
              <a:rPr lang="pt-BR" baseline="30000" smtClean="0"/>
              <a:t>25 50</a:t>
            </a:r>
            <a:r>
              <a:rPr lang="pt-BR" smtClean="0"/>
              <a:t> </a:t>
            </a:r>
          </a:p>
          <a:p>
            <a:r>
              <a:rPr lang="pt-BR" smtClean="0"/>
              <a:t>A previsão de hipoxemia pelo ecocardiograma pré-natal mostrou-se difícil, </a:t>
            </a:r>
            <a:r>
              <a:rPr lang="pt-BR" baseline="30000" smtClean="0"/>
              <a:t>70</a:t>
            </a:r>
            <a:r>
              <a:rPr lang="pt-BR" smtClean="0"/>
              <a:t> </a:t>
            </a:r>
          </a:p>
          <a:p>
            <a:r>
              <a:rPr lang="pt-BR" smtClean="0"/>
              <a:t>A necessidade de septostomia é geralmente avaliada pós-natal pela equipe clínica. Portanto, é </a:t>
            </a:r>
            <a:r>
              <a:rPr lang="pt-BR" b="1" smtClean="0">
                <a:solidFill>
                  <a:srgbClr val="FF0000"/>
                </a:solidFill>
              </a:rPr>
              <a:t>plausível que bebês que necessitem de septostomia tenham experimentado a maior carga de hipoxia e instabilidade cardiovascular</a:t>
            </a:r>
            <a:r>
              <a:rPr lang="pt-BR" smtClean="0"/>
              <a:t> após o nascimento e correm maior risco de lesão cerebral. </a:t>
            </a:r>
          </a:p>
          <a:p>
            <a:r>
              <a:rPr lang="pt-BR" b="1" smtClean="0">
                <a:solidFill>
                  <a:srgbClr val="FF0000"/>
                </a:solidFill>
              </a:rPr>
              <a:t>O uso da veia umbilical</a:t>
            </a:r>
            <a:r>
              <a:rPr lang="pt-BR" smtClean="0"/>
              <a:t> tem sido implicado no deslocamento do trombo pré-existente pelo ducto venoso    ou  veia hepática durante a septostomia, aumentando o risco de infarto embólico.</a:t>
            </a:r>
            <a:r>
              <a:rPr lang="pt-BR" baseline="30000" smtClean="0"/>
              <a:t>71</a:t>
            </a:r>
            <a:r>
              <a:rPr lang="pt-BR" smtClean="0"/>
              <a:t> </a:t>
            </a:r>
          </a:p>
          <a:p>
            <a:r>
              <a:rPr lang="pt-BR" smtClean="0"/>
              <a:t> </a:t>
            </a:r>
            <a:r>
              <a:rPr lang="pt-BR" b="1" smtClean="0">
                <a:solidFill>
                  <a:srgbClr val="FF0000"/>
                </a:solidFill>
              </a:rPr>
              <a:t>Neste estudo, a via umbilical foi associada a uma maior proporção de lesão da substância branca quando comparada à femoral</a:t>
            </a:r>
            <a:r>
              <a:rPr lang="pt-BR" smtClean="0"/>
              <a:t>, embora o tamanho das amostras fosse pequeno. </a:t>
            </a:r>
          </a:p>
          <a:p>
            <a:r>
              <a:rPr lang="pt-BR" smtClean="0"/>
              <a:t> Estudos anteriores não mostraram clara diferença entre o uso da veia femoral ou umbilical </a:t>
            </a:r>
            <a:r>
              <a:rPr lang="pt-BR" baseline="30000" smtClean="0"/>
              <a:t>7 69</a:t>
            </a:r>
          </a:p>
        </p:txBody>
      </p:sp>
      <p:pic>
        <p:nvPicPr>
          <p:cNvPr id="35842" name="Título 1"/>
          <p:cNvPicPr>
            <a:picLocks noChangeArrowheads="1"/>
          </p:cNvPicPr>
          <p:nvPr/>
        </p:nvPicPr>
        <p:blipFill>
          <a:blip r:embed="rId2"/>
          <a:srcRect/>
          <a:stretch>
            <a:fillRect/>
          </a:stretch>
        </p:blipFill>
        <p:spPr bwMode="auto">
          <a:xfrm>
            <a:off x="539750" y="-242888"/>
            <a:ext cx="8010525" cy="1609726"/>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11560" y="-531440"/>
            <a:ext cx="7772400" cy="1609344"/>
          </a:xfrm>
        </p:spPr>
        <p:txBody>
          <a:bodyPr/>
          <a:lstStyle/>
          <a:p>
            <a:pPr eaLnBrk="1" fontAlgn="auto" hangingPunct="1">
              <a:spcAft>
                <a:spcPts val="0"/>
              </a:spcAft>
              <a:defRPr/>
            </a:pPr>
            <a:r>
              <a:rPr lang="pt-BR" dirty="0" smtClean="0"/>
              <a:t>Discussão </a:t>
            </a:r>
            <a:endParaRPr lang="pt-BR" dirty="0"/>
          </a:p>
        </p:txBody>
      </p:sp>
      <p:sp>
        <p:nvSpPr>
          <p:cNvPr id="36866" name="Espaço Reservado para Conteúdo 2"/>
          <p:cNvSpPr>
            <a:spLocks noGrp="1"/>
          </p:cNvSpPr>
          <p:nvPr>
            <p:ph idx="1"/>
          </p:nvPr>
        </p:nvSpPr>
        <p:spPr>
          <a:xfrm>
            <a:off x="611560" y="620688"/>
            <a:ext cx="7772400" cy="4051300"/>
          </a:xfrm>
        </p:spPr>
        <p:txBody>
          <a:bodyPr/>
          <a:lstStyle/>
          <a:p>
            <a:pPr algn="just" eaLnBrk="1" hangingPunct="1">
              <a:buFont typeface="Wingdings" pitchFamily="2" charset="2"/>
              <a:buNone/>
            </a:pPr>
            <a:r>
              <a:rPr lang="pt-BR" altLang="pt-BR" b="1" dirty="0" smtClean="0">
                <a:solidFill>
                  <a:srgbClr val="FF0000"/>
                </a:solidFill>
              </a:rPr>
              <a:t>                                 </a:t>
            </a:r>
            <a:r>
              <a:rPr lang="pt-BR" altLang="pt-BR" sz="2800" b="1" dirty="0" smtClean="0">
                <a:solidFill>
                  <a:srgbClr val="FF0000"/>
                </a:solidFill>
              </a:rPr>
              <a:t>O estudo tem limitações</a:t>
            </a:r>
          </a:p>
          <a:p>
            <a:r>
              <a:rPr lang="pt-BR" altLang="pt-BR" sz="2400" dirty="0" smtClean="0"/>
              <a:t>A natureza heterogênea da amostra de coorte e tamanhos de amostra de subgrupos relativamente pequenos prejudicaram a capacidade dos autores de comparar fatores de risco entre os grupos.</a:t>
            </a:r>
          </a:p>
          <a:p>
            <a:pPr algn="just" eaLnBrk="1" hangingPunct="1"/>
            <a:r>
              <a:rPr lang="pt-BR" altLang="pt-BR" sz="2400" dirty="0" smtClean="0"/>
              <a:t>Embora este estudo adicione uma nova e valiosa coorte britânica à literatura, isoladamente, não avança muito as estimativas da prevalência da lesão na substância branca em relação às estimativas anteriores. </a:t>
            </a:r>
          </a:p>
          <a:p>
            <a:pPr algn="just" eaLnBrk="1" hangingPunct="1"/>
            <a:r>
              <a:rPr lang="pt-BR" altLang="pt-BR" sz="2400" dirty="0" smtClean="0"/>
              <a:t>Todos os bebês eram de um único Centro e quase todos tinham sido diagnosticados antes do nascimento e eram nascidos no  Centro.</a:t>
            </a:r>
          </a:p>
          <a:p>
            <a:r>
              <a:rPr lang="pt-BR" altLang="pt-BR" sz="2400" dirty="0" smtClean="0"/>
              <a:t>Coortes homogêneas com diagnósticos individuais são necessários para entender verdadeiramente o riscos de lesão</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Título 1"/>
          <p:cNvPicPr>
            <a:picLocks noGrp="1" noChangeArrowheads="1"/>
          </p:cNvPicPr>
          <p:nvPr>
            <p:ph type="title"/>
          </p:nvPr>
        </p:nvPicPr>
        <p:blipFill>
          <a:blip r:embed="rId2"/>
          <a:srcRect/>
          <a:stretch>
            <a:fillRect/>
          </a:stretch>
        </p:blipFill>
        <p:spPr bwMode="auto">
          <a:xfrm>
            <a:off x="611188" y="333375"/>
            <a:ext cx="8010525" cy="1609725"/>
          </a:xfrm>
        </p:spPr>
      </p:pic>
      <p:sp>
        <p:nvSpPr>
          <p:cNvPr id="37890" name="Espaço Reservado para Conteúdo 2"/>
          <p:cNvSpPr>
            <a:spLocks noGrp="1"/>
          </p:cNvSpPr>
          <p:nvPr>
            <p:ph idx="1"/>
          </p:nvPr>
        </p:nvSpPr>
        <p:spPr>
          <a:xfrm>
            <a:off x="685800" y="2120900"/>
            <a:ext cx="7772400" cy="1955800"/>
          </a:xfrm>
        </p:spPr>
        <p:txBody>
          <a:bodyPr/>
          <a:lstStyle/>
          <a:p>
            <a:pPr eaLnBrk="1" hangingPunct="1"/>
            <a:endParaRPr lang="pt-BR" altLang="pt-BR" smtClean="0"/>
          </a:p>
          <a:p>
            <a:pPr algn="ctr" eaLnBrk="1" hangingPunct="1"/>
            <a:r>
              <a:rPr lang="pt-BR" altLang="pt-BR" sz="3200" smtClean="0">
                <a:solidFill>
                  <a:srgbClr val="FF0000"/>
                </a:solidFill>
              </a:rPr>
              <a:t>Lesões cerebrais são comuns  em recém-nascidos com doença cardíaca congênita </a:t>
            </a:r>
            <a:r>
              <a:rPr lang="pt-BR" altLang="pt-BR" sz="3200" b="1" smtClean="0">
                <a:solidFill>
                  <a:srgbClr val="FF0000"/>
                </a:solidFill>
              </a:rPr>
              <a:t>antes</a:t>
            </a:r>
            <a:r>
              <a:rPr lang="pt-BR" altLang="pt-BR" sz="3200" smtClean="0">
                <a:solidFill>
                  <a:srgbClr val="FF0000"/>
                </a:solidFill>
              </a:rPr>
              <a:t> da cirurgia</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p:cNvSpPr>
          <p:nvPr>
            <p:ph type="title"/>
          </p:nvPr>
        </p:nvSpPr>
        <p:spPr bwMode="auto">
          <a:xfrm>
            <a:off x="1116013" y="-242888"/>
            <a:ext cx="7772400" cy="1609726"/>
          </a:xfrm>
        </p:spPr>
        <p:txBody>
          <a:bodyPr wrap="square" numCol="1" anchorCtr="0" compatLnSpc="1">
            <a:prstTxWarp prst="textNoShape">
              <a:avLst/>
            </a:prstTxWarp>
          </a:bodyPr>
          <a:lstStyle/>
          <a:p>
            <a:r>
              <a:rPr lang="pt-BR" sz="3600" i="1" cap="none" smtClean="0">
                <a:solidFill>
                  <a:srgbClr val="3333FF"/>
                </a:solidFill>
              </a:rPr>
              <a:t>ABSTRACT</a:t>
            </a:r>
          </a:p>
        </p:txBody>
      </p:sp>
      <p:pic>
        <p:nvPicPr>
          <p:cNvPr id="38914" name="Picture 4"/>
          <p:cNvPicPr>
            <a:picLocks noChangeAspect="1" noChangeArrowheads="1"/>
          </p:cNvPicPr>
          <p:nvPr/>
        </p:nvPicPr>
        <p:blipFill>
          <a:blip r:embed="rId2"/>
          <a:srcRect/>
          <a:stretch>
            <a:fillRect/>
          </a:stretch>
        </p:blipFill>
        <p:spPr bwMode="auto">
          <a:xfrm>
            <a:off x="4356100" y="260350"/>
            <a:ext cx="3933825" cy="6326188"/>
          </a:xfrm>
          <a:prstGeom prst="rect">
            <a:avLst/>
          </a:prstGeom>
          <a:noFill/>
          <a:ln w="38100">
            <a:solidFill>
              <a:srgbClr val="FF0066"/>
            </a:solidFill>
            <a:miter lim="800000"/>
            <a:headEnd/>
            <a:tailEnd/>
          </a:ln>
        </p:spPr>
      </p:pic>
      <p:pic>
        <p:nvPicPr>
          <p:cNvPr id="38915" name="Picture 5"/>
          <p:cNvPicPr>
            <a:picLocks noChangeAspect="1" noChangeArrowheads="1"/>
          </p:cNvPicPr>
          <p:nvPr/>
        </p:nvPicPr>
        <p:blipFill>
          <a:blip r:embed="rId3"/>
          <a:srcRect/>
          <a:stretch>
            <a:fillRect/>
          </a:stretch>
        </p:blipFill>
        <p:spPr bwMode="auto">
          <a:xfrm>
            <a:off x="1187450" y="908050"/>
            <a:ext cx="2000250" cy="5754688"/>
          </a:xfrm>
          <a:prstGeom prst="rect">
            <a:avLst/>
          </a:prstGeom>
          <a:noFill/>
          <a:ln w="28575">
            <a:solidFill>
              <a:srgbClr val="33CC33"/>
            </a:solid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Espaço Reservado para Conteúdo 2"/>
          <p:cNvSpPr>
            <a:spLocks noGrp="1"/>
          </p:cNvSpPr>
          <p:nvPr>
            <p:ph idx="1"/>
          </p:nvPr>
        </p:nvSpPr>
        <p:spPr>
          <a:xfrm>
            <a:off x="539552" y="1268760"/>
            <a:ext cx="8424863" cy="4051300"/>
          </a:xfrm>
        </p:spPr>
        <p:txBody>
          <a:bodyPr/>
          <a:lstStyle/>
          <a:p>
            <a:pPr eaLnBrk="1" hangingPunct="1"/>
            <a:r>
              <a:rPr lang="pt-BR" sz="1200" dirty="0" smtClean="0"/>
              <a:t>1. Hoffman JI, Kaplan S. The </a:t>
            </a:r>
            <a:r>
              <a:rPr lang="pt-BR" sz="1200" dirty="0" err="1" smtClean="0"/>
              <a:t>incidence</a:t>
            </a:r>
            <a:r>
              <a:rPr lang="pt-BR" sz="1200" dirty="0" smtClean="0"/>
              <a:t> </a:t>
            </a:r>
            <a:r>
              <a:rPr lang="pt-BR" sz="1200" dirty="0" err="1" smtClean="0"/>
              <a:t>of</a:t>
            </a:r>
            <a:r>
              <a:rPr lang="pt-BR" sz="1200" dirty="0" smtClean="0"/>
              <a:t> congenital </a:t>
            </a:r>
            <a:r>
              <a:rPr lang="pt-BR" sz="1200" dirty="0" err="1" smtClean="0"/>
              <a:t>heart</a:t>
            </a:r>
            <a:r>
              <a:rPr lang="pt-BR" sz="1200" dirty="0" smtClean="0"/>
              <a:t> </a:t>
            </a:r>
            <a:r>
              <a:rPr lang="pt-BR" sz="1200" dirty="0" err="1" smtClean="0"/>
              <a:t>disease</a:t>
            </a:r>
            <a:r>
              <a:rPr lang="pt-BR" sz="1200" dirty="0" smtClean="0"/>
              <a:t>. J </a:t>
            </a:r>
            <a:r>
              <a:rPr lang="pt-BR" sz="1200" dirty="0" err="1" smtClean="0"/>
              <a:t>Am</a:t>
            </a:r>
            <a:r>
              <a:rPr lang="pt-BR" sz="1200" dirty="0" smtClean="0"/>
              <a:t> Coll </a:t>
            </a:r>
            <a:r>
              <a:rPr lang="pt-BR" sz="1200" dirty="0" err="1" smtClean="0"/>
              <a:t>Cardiol</a:t>
            </a:r>
            <a:r>
              <a:rPr lang="pt-BR" sz="1200" dirty="0" smtClean="0"/>
              <a:t> 2002;39:1890–900. 10.1016/S0735-1097(02)01886-7 [</a:t>
            </a:r>
            <a:r>
              <a:rPr lang="pt-BR" sz="1200" dirty="0" err="1" smtClean="0"/>
              <a:t>PubMed</a:t>
            </a:r>
            <a:r>
              <a:rPr lang="pt-BR" sz="1200" dirty="0" smtClean="0"/>
              <a:t>] [</a:t>
            </a:r>
            <a:r>
              <a:rPr lang="pt-BR" sz="1200" dirty="0" err="1" smtClean="0"/>
              <a:t>CrossRef</a:t>
            </a:r>
            <a:r>
              <a:rPr lang="pt-BR" sz="1200" dirty="0" smtClean="0"/>
              <a:t>] [Google Scholar]</a:t>
            </a:r>
          </a:p>
          <a:p>
            <a:pPr eaLnBrk="1" hangingPunct="1"/>
            <a:r>
              <a:rPr lang="pt-BR" sz="1200" dirty="0" smtClean="0"/>
              <a:t>2. EUROCAT. </a:t>
            </a:r>
            <a:r>
              <a:rPr lang="pt-BR" sz="1200" dirty="0" err="1" smtClean="0"/>
              <a:t>Eurocat</a:t>
            </a:r>
            <a:r>
              <a:rPr lang="pt-BR" sz="1200" dirty="0" smtClean="0"/>
              <a:t> </a:t>
            </a:r>
            <a:r>
              <a:rPr lang="pt-BR" sz="1200" dirty="0" err="1" smtClean="0"/>
              <a:t>Prevalence</a:t>
            </a:r>
            <a:r>
              <a:rPr lang="pt-BR" sz="1200" dirty="0" smtClean="0"/>
              <a:t> </a:t>
            </a:r>
            <a:r>
              <a:rPr lang="pt-BR" sz="1200" dirty="0" err="1" smtClean="0"/>
              <a:t>Tables</a:t>
            </a:r>
            <a:r>
              <a:rPr lang="pt-BR" sz="1200" dirty="0" smtClean="0"/>
              <a:t>. 2015. http://www.eurocat-network.eu/accessprevalencedata/prevalencetables (</a:t>
            </a:r>
            <a:r>
              <a:rPr lang="pt-BR" sz="1200" dirty="0" err="1" smtClean="0"/>
              <a:t>Accessed</a:t>
            </a:r>
            <a:r>
              <a:rPr lang="pt-BR" sz="1200" dirty="0" smtClean="0"/>
              <a:t> 2 </a:t>
            </a:r>
            <a:r>
              <a:rPr lang="pt-BR" sz="1200" dirty="0" err="1" smtClean="0"/>
              <a:t>Nov</a:t>
            </a:r>
            <a:r>
              <a:rPr lang="pt-BR" sz="1200" dirty="0" smtClean="0"/>
              <a:t>, 2017).</a:t>
            </a:r>
          </a:p>
          <a:p>
            <a:pPr eaLnBrk="1" hangingPunct="1"/>
            <a:r>
              <a:rPr lang="pt-BR" sz="1200" dirty="0" smtClean="0"/>
              <a:t>3. Mitchell SC, </a:t>
            </a:r>
            <a:r>
              <a:rPr lang="pt-BR" sz="1200" dirty="0" err="1" smtClean="0"/>
              <a:t>Korones</a:t>
            </a:r>
            <a:r>
              <a:rPr lang="pt-BR" sz="1200" dirty="0" smtClean="0"/>
              <a:t> SB, </a:t>
            </a:r>
            <a:r>
              <a:rPr lang="pt-BR" sz="1200" dirty="0" err="1" smtClean="0"/>
              <a:t>Berendes</a:t>
            </a:r>
            <a:r>
              <a:rPr lang="pt-BR" sz="1200" dirty="0" smtClean="0"/>
              <a:t> HW. Congenital </a:t>
            </a:r>
            <a:r>
              <a:rPr lang="pt-BR" sz="1200" dirty="0" err="1" smtClean="0"/>
              <a:t>heart</a:t>
            </a:r>
            <a:r>
              <a:rPr lang="pt-BR" sz="1200" dirty="0" smtClean="0"/>
              <a:t> </a:t>
            </a:r>
            <a:r>
              <a:rPr lang="pt-BR" sz="1200" dirty="0" err="1" smtClean="0"/>
              <a:t>disease</a:t>
            </a:r>
            <a:r>
              <a:rPr lang="pt-BR" sz="1200" dirty="0" smtClean="0"/>
              <a:t> in 56,109 </a:t>
            </a:r>
            <a:r>
              <a:rPr lang="pt-BR" sz="1200" dirty="0" err="1" smtClean="0"/>
              <a:t>births</a:t>
            </a:r>
            <a:r>
              <a:rPr lang="pt-BR" sz="1200" dirty="0" smtClean="0"/>
              <a:t>. </a:t>
            </a:r>
            <a:r>
              <a:rPr lang="pt-BR" sz="1200" dirty="0" err="1" smtClean="0"/>
              <a:t>Incidence</a:t>
            </a:r>
            <a:r>
              <a:rPr lang="pt-BR" sz="1200" dirty="0" smtClean="0"/>
              <a:t> </a:t>
            </a:r>
            <a:r>
              <a:rPr lang="pt-BR" sz="1200" dirty="0" err="1" smtClean="0"/>
              <a:t>and</a:t>
            </a:r>
            <a:r>
              <a:rPr lang="pt-BR" sz="1200" dirty="0" smtClean="0"/>
              <a:t> natural </a:t>
            </a:r>
            <a:r>
              <a:rPr lang="pt-BR" sz="1200" dirty="0" err="1" smtClean="0"/>
              <a:t>history</a:t>
            </a:r>
            <a:r>
              <a:rPr lang="pt-BR" sz="1200" dirty="0" smtClean="0"/>
              <a:t>. </a:t>
            </a:r>
            <a:r>
              <a:rPr lang="pt-BR" sz="1200" dirty="0" err="1" smtClean="0"/>
              <a:t>Circulation</a:t>
            </a:r>
            <a:r>
              <a:rPr lang="pt-BR" sz="1200" dirty="0" smtClean="0"/>
              <a:t> 1971;43:323–32. 10.1161/01.CIR.43.3.323 [</a:t>
            </a:r>
            <a:r>
              <a:rPr lang="pt-BR" sz="1200" dirty="0" err="1" smtClean="0"/>
              <a:t>PubMed</a:t>
            </a:r>
            <a:r>
              <a:rPr lang="pt-BR" sz="1200" dirty="0" smtClean="0"/>
              <a:t>] [</a:t>
            </a:r>
            <a:r>
              <a:rPr lang="pt-BR" sz="1200" dirty="0" err="1" smtClean="0"/>
              <a:t>CrossRef</a:t>
            </a:r>
            <a:r>
              <a:rPr lang="pt-BR" sz="1200" dirty="0" smtClean="0"/>
              <a:t>] [Google Scholar]</a:t>
            </a:r>
          </a:p>
          <a:p>
            <a:pPr eaLnBrk="1" hangingPunct="1"/>
            <a:r>
              <a:rPr lang="pt-BR" sz="1200" dirty="0" smtClean="0"/>
              <a:t>4. </a:t>
            </a:r>
            <a:r>
              <a:rPr lang="pt-BR" sz="1200" dirty="0" err="1" smtClean="0"/>
              <a:t>Wren</a:t>
            </a:r>
            <a:r>
              <a:rPr lang="pt-BR" sz="1200" dirty="0" smtClean="0"/>
              <a:t> C, </a:t>
            </a:r>
            <a:r>
              <a:rPr lang="pt-BR" sz="1200" dirty="0" err="1" smtClean="0"/>
              <a:t>O’Sullivan</a:t>
            </a:r>
            <a:r>
              <a:rPr lang="pt-BR" sz="1200" dirty="0" smtClean="0"/>
              <a:t> JJ. </a:t>
            </a:r>
            <a:r>
              <a:rPr lang="pt-BR" sz="1200" dirty="0" err="1" smtClean="0"/>
              <a:t>Survival</a:t>
            </a:r>
            <a:r>
              <a:rPr lang="pt-BR" sz="1200" dirty="0" smtClean="0"/>
              <a:t> </a:t>
            </a:r>
            <a:r>
              <a:rPr lang="pt-BR" sz="1200" dirty="0" err="1" smtClean="0"/>
              <a:t>with</a:t>
            </a:r>
            <a:r>
              <a:rPr lang="pt-BR" sz="1200" dirty="0" smtClean="0"/>
              <a:t> congenital </a:t>
            </a:r>
            <a:r>
              <a:rPr lang="pt-BR" sz="1200" dirty="0" err="1" smtClean="0"/>
              <a:t>heart</a:t>
            </a:r>
            <a:r>
              <a:rPr lang="pt-BR" sz="1200" dirty="0" smtClean="0"/>
              <a:t> </a:t>
            </a:r>
            <a:r>
              <a:rPr lang="pt-BR" sz="1200" dirty="0" err="1" smtClean="0"/>
              <a:t>disease</a:t>
            </a:r>
            <a:r>
              <a:rPr lang="pt-BR" sz="1200" dirty="0" smtClean="0"/>
              <a:t> </a:t>
            </a:r>
            <a:r>
              <a:rPr lang="pt-BR" sz="1200" dirty="0" err="1" smtClean="0"/>
              <a:t>and</a:t>
            </a:r>
            <a:r>
              <a:rPr lang="pt-BR" sz="1200" dirty="0" smtClean="0"/>
              <a:t> </a:t>
            </a:r>
            <a:r>
              <a:rPr lang="pt-BR" sz="1200" dirty="0" err="1" smtClean="0"/>
              <a:t>need</a:t>
            </a:r>
            <a:r>
              <a:rPr lang="pt-BR" sz="1200" dirty="0" smtClean="0"/>
              <a:t> for </a:t>
            </a:r>
            <a:r>
              <a:rPr lang="pt-BR" sz="1200" dirty="0" err="1" smtClean="0"/>
              <a:t>follow</a:t>
            </a:r>
            <a:r>
              <a:rPr lang="pt-BR" sz="1200" dirty="0" smtClean="0"/>
              <a:t> </a:t>
            </a:r>
            <a:r>
              <a:rPr lang="pt-BR" sz="1200" dirty="0" err="1" smtClean="0"/>
              <a:t>up</a:t>
            </a:r>
            <a:r>
              <a:rPr lang="pt-BR" sz="1200" dirty="0" smtClean="0"/>
              <a:t> in </a:t>
            </a:r>
            <a:r>
              <a:rPr lang="pt-BR" sz="1200" dirty="0" err="1" smtClean="0"/>
              <a:t>adult</a:t>
            </a:r>
            <a:r>
              <a:rPr lang="pt-BR" sz="1200" dirty="0" smtClean="0"/>
              <a:t> </a:t>
            </a:r>
            <a:r>
              <a:rPr lang="pt-BR" sz="1200" dirty="0" err="1" smtClean="0"/>
              <a:t>life</a:t>
            </a:r>
            <a:r>
              <a:rPr lang="pt-BR" sz="1200" dirty="0" smtClean="0"/>
              <a:t>. Heart 2001;85:438–43. 10.1136/heart.85.4.438 [PMC </a:t>
            </a:r>
            <a:r>
              <a:rPr lang="pt-BR" sz="1200" dirty="0" err="1" smtClean="0"/>
              <a:t>free</a:t>
            </a:r>
            <a:r>
              <a:rPr lang="pt-BR" sz="1200" dirty="0" smtClean="0"/>
              <a:t> </a:t>
            </a:r>
            <a:r>
              <a:rPr lang="pt-BR" sz="1200" dirty="0" err="1" smtClean="0"/>
              <a:t>article</a:t>
            </a:r>
            <a:r>
              <a:rPr lang="pt-BR" sz="1200" dirty="0" smtClean="0"/>
              <a:t>] [</a:t>
            </a:r>
            <a:r>
              <a:rPr lang="pt-BR" sz="1200" dirty="0" err="1" smtClean="0"/>
              <a:t>PubMed</a:t>
            </a:r>
            <a:r>
              <a:rPr lang="pt-BR" sz="1200" dirty="0" smtClean="0"/>
              <a:t>] [</a:t>
            </a:r>
            <a:r>
              <a:rPr lang="pt-BR" sz="1200" dirty="0" err="1" smtClean="0"/>
              <a:t>CrossRef</a:t>
            </a:r>
            <a:r>
              <a:rPr lang="pt-BR" sz="1200" dirty="0" smtClean="0"/>
              <a:t>] [Google Scholar]</a:t>
            </a:r>
          </a:p>
          <a:p>
            <a:pPr eaLnBrk="1" hangingPunct="1"/>
            <a:r>
              <a:rPr lang="pt-BR" sz="1200" dirty="0" smtClean="0"/>
              <a:t>5. Marino BS, </a:t>
            </a:r>
            <a:r>
              <a:rPr lang="pt-BR" sz="1200" dirty="0" err="1" smtClean="0"/>
              <a:t>Lipkin</a:t>
            </a:r>
            <a:r>
              <a:rPr lang="pt-BR" sz="1200" dirty="0" smtClean="0"/>
              <a:t> PH, </a:t>
            </a:r>
            <a:r>
              <a:rPr lang="pt-BR" sz="1200" dirty="0" err="1" smtClean="0"/>
              <a:t>Newburger</a:t>
            </a:r>
            <a:r>
              <a:rPr lang="pt-BR" sz="1200" dirty="0" smtClean="0"/>
              <a:t> JW, et al. </a:t>
            </a:r>
            <a:r>
              <a:rPr lang="pt-BR" sz="1200" dirty="0" err="1" smtClean="0"/>
              <a:t>Neurodevelopmental</a:t>
            </a:r>
            <a:r>
              <a:rPr lang="pt-BR" sz="1200" dirty="0" smtClean="0"/>
              <a:t> </a:t>
            </a:r>
            <a:r>
              <a:rPr lang="pt-BR" sz="1200" dirty="0" err="1" smtClean="0"/>
              <a:t>outcomes</a:t>
            </a:r>
            <a:r>
              <a:rPr lang="pt-BR" sz="1200" dirty="0" smtClean="0"/>
              <a:t> in </a:t>
            </a:r>
            <a:r>
              <a:rPr lang="pt-BR" sz="1200" dirty="0" err="1" smtClean="0"/>
              <a:t>children</a:t>
            </a:r>
            <a:r>
              <a:rPr lang="pt-BR" sz="1200" dirty="0" smtClean="0"/>
              <a:t> </a:t>
            </a:r>
            <a:r>
              <a:rPr lang="pt-BR" sz="1200" dirty="0" err="1" smtClean="0"/>
              <a:t>with</a:t>
            </a:r>
            <a:r>
              <a:rPr lang="pt-BR" sz="1200" dirty="0" smtClean="0"/>
              <a:t> congenital </a:t>
            </a:r>
            <a:r>
              <a:rPr lang="pt-BR" sz="1200" dirty="0" err="1" smtClean="0"/>
              <a:t>heart</a:t>
            </a:r>
            <a:r>
              <a:rPr lang="pt-BR" sz="1200" dirty="0" smtClean="0"/>
              <a:t> </a:t>
            </a:r>
            <a:r>
              <a:rPr lang="pt-BR" sz="1200" dirty="0" err="1" smtClean="0"/>
              <a:t>disease</a:t>
            </a:r>
            <a:r>
              <a:rPr lang="pt-BR" sz="1200" dirty="0" smtClean="0"/>
              <a:t>: </a:t>
            </a:r>
            <a:r>
              <a:rPr lang="pt-BR" sz="1200" dirty="0" err="1" smtClean="0"/>
              <a:t>evaluation</a:t>
            </a:r>
            <a:r>
              <a:rPr lang="pt-BR" sz="1200" dirty="0" smtClean="0"/>
              <a:t> </a:t>
            </a:r>
            <a:r>
              <a:rPr lang="pt-BR" sz="1200" dirty="0" err="1" smtClean="0"/>
              <a:t>and</a:t>
            </a:r>
            <a:r>
              <a:rPr lang="pt-BR" sz="1200" dirty="0" smtClean="0"/>
              <a:t> management: a </a:t>
            </a:r>
            <a:r>
              <a:rPr lang="pt-BR" sz="1200" dirty="0" err="1" smtClean="0"/>
              <a:t>scientific</a:t>
            </a:r>
            <a:r>
              <a:rPr lang="pt-BR" sz="1200" dirty="0" smtClean="0"/>
              <a:t> </a:t>
            </a:r>
            <a:r>
              <a:rPr lang="pt-BR" sz="1200" dirty="0" err="1" smtClean="0"/>
              <a:t>statement</a:t>
            </a:r>
            <a:r>
              <a:rPr lang="pt-BR" sz="1200" dirty="0" smtClean="0"/>
              <a:t> </a:t>
            </a:r>
            <a:r>
              <a:rPr lang="pt-BR" sz="1200" dirty="0" err="1" smtClean="0"/>
              <a:t>from</a:t>
            </a:r>
            <a:r>
              <a:rPr lang="pt-BR" sz="1200" dirty="0" smtClean="0"/>
              <a:t> </a:t>
            </a:r>
            <a:r>
              <a:rPr lang="pt-BR" sz="1200" dirty="0" err="1" smtClean="0"/>
              <a:t>the</a:t>
            </a:r>
            <a:r>
              <a:rPr lang="pt-BR" sz="1200" dirty="0" smtClean="0"/>
              <a:t> American Heart </a:t>
            </a:r>
            <a:r>
              <a:rPr lang="pt-BR" sz="1200" dirty="0" err="1" smtClean="0"/>
              <a:t>Association</a:t>
            </a:r>
            <a:r>
              <a:rPr lang="pt-BR" sz="1200" dirty="0" smtClean="0"/>
              <a:t>. </a:t>
            </a:r>
            <a:r>
              <a:rPr lang="pt-BR" sz="1200" dirty="0" err="1" smtClean="0"/>
              <a:t>Circulation</a:t>
            </a:r>
            <a:r>
              <a:rPr lang="pt-BR" sz="1200" dirty="0" smtClean="0"/>
              <a:t> 2012;126:1143–72. 10.1161/CIR.0b013e318265ee8a [</a:t>
            </a:r>
            <a:r>
              <a:rPr lang="pt-BR" sz="1200" dirty="0" err="1" smtClean="0"/>
              <a:t>PubMed</a:t>
            </a:r>
            <a:r>
              <a:rPr lang="pt-BR" sz="1200" dirty="0" smtClean="0"/>
              <a:t>] [</a:t>
            </a:r>
            <a:r>
              <a:rPr lang="pt-BR" sz="1200" dirty="0" err="1" smtClean="0"/>
              <a:t>CrossRef</a:t>
            </a:r>
            <a:r>
              <a:rPr lang="pt-BR" sz="1200" dirty="0" smtClean="0"/>
              <a:t>] [Google Scholar]</a:t>
            </a:r>
          </a:p>
          <a:p>
            <a:pPr eaLnBrk="1" hangingPunct="1"/>
            <a:r>
              <a:rPr lang="pt-BR" sz="1200" dirty="0" smtClean="0"/>
              <a:t>6. </a:t>
            </a:r>
            <a:r>
              <a:rPr lang="pt-BR" sz="1200" dirty="0" err="1" smtClean="0"/>
              <a:t>Latal</a:t>
            </a:r>
            <a:r>
              <a:rPr lang="pt-BR" sz="1200" dirty="0" smtClean="0"/>
              <a:t> B. </a:t>
            </a:r>
            <a:r>
              <a:rPr lang="pt-BR" sz="1200" dirty="0" err="1" smtClean="0"/>
              <a:t>Neurodevelopmental</a:t>
            </a:r>
            <a:r>
              <a:rPr lang="pt-BR" sz="1200" dirty="0" smtClean="0"/>
              <a:t> </a:t>
            </a:r>
            <a:r>
              <a:rPr lang="pt-BR" sz="1200" dirty="0" err="1" smtClean="0"/>
              <a:t>Outcomes</a:t>
            </a:r>
            <a:r>
              <a:rPr lang="pt-BR" sz="1200" dirty="0" smtClean="0"/>
              <a:t> </a:t>
            </a:r>
            <a:r>
              <a:rPr lang="pt-BR" sz="1200" dirty="0" err="1" smtClean="0"/>
              <a:t>of</a:t>
            </a:r>
            <a:r>
              <a:rPr lang="pt-BR" sz="1200" dirty="0" smtClean="0"/>
              <a:t> </a:t>
            </a:r>
            <a:r>
              <a:rPr lang="pt-BR" sz="1200" dirty="0" err="1" smtClean="0"/>
              <a:t>the</a:t>
            </a:r>
            <a:r>
              <a:rPr lang="pt-BR" sz="1200" dirty="0" smtClean="0"/>
              <a:t> </a:t>
            </a:r>
            <a:r>
              <a:rPr lang="pt-BR" sz="1200" dirty="0" err="1" smtClean="0"/>
              <a:t>Child</a:t>
            </a:r>
            <a:r>
              <a:rPr lang="pt-BR" sz="1200" dirty="0" smtClean="0"/>
              <a:t> </a:t>
            </a:r>
            <a:r>
              <a:rPr lang="pt-BR" sz="1200" dirty="0" err="1" smtClean="0"/>
              <a:t>with</a:t>
            </a:r>
            <a:r>
              <a:rPr lang="pt-BR" sz="1200" dirty="0" smtClean="0"/>
              <a:t> Congenital Heart </a:t>
            </a:r>
            <a:r>
              <a:rPr lang="pt-BR" sz="1200" dirty="0" err="1" smtClean="0"/>
              <a:t>Disease</a:t>
            </a:r>
            <a:r>
              <a:rPr lang="pt-BR" sz="1200" dirty="0" smtClean="0"/>
              <a:t>. </a:t>
            </a:r>
            <a:r>
              <a:rPr lang="pt-BR" sz="1200" dirty="0" err="1" smtClean="0"/>
              <a:t>Clin</a:t>
            </a:r>
            <a:r>
              <a:rPr lang="pt-BR" sz="1200" dirty="0" smtClean="0"/>
              <a:t> </a:t>
            </a:r>
            <a:r>
              <a:rPr lang="pt-BR" sz="1200" dirty="0" err="1" smtClean="0"/>
              <a:t>Perinatol</a:t>
            </a:r>
            <a:r>
              <a:rPr lang="pt-BR" sz="1200" dirty="0" smtClean="0"/>
              <a:t> 2016;43:173–85. 10.1016/j.clp.2015.11.012 [</a:t>
            </a:r>
            <a:r>
              <a:rPr lang="pt-BR" sz="1200" dirty="0" err="1" smtClean="0"/>
              <a:t>PubMed</a:t>
            </a:r>
            <a:r>
              <a:rPr lang="pt-BR" sz="1200" dirty="0" smtClean="0"/>
              <a:t>] [</a:t>
            </a:r>
            <a:r>
              <a:rPr lang="pt-BR" sz="1200" dirty="0" err="1" smtClean="0"/>
              <a:t>CrossRef</a:t>
            </a:r>
            <a:r>
              <a:rPr lang="pt-BR" sz="1200" dirty="0" smtClean="0"/>
              <a:t>] [Google Scholar]</a:t>
            </a:r>
          </a:p>
          <a:p>
            <a:pPr eaLnBrk="1" hangingPunct="1"/>
            <a:r>
              <a:rPr lang="pt-BR" sz="1200" dirty="0" smtClean="0"/>
              <a:t>7. </a:t>
            </a:r>
            <a:r>
              <a:rPr lang="pt-BR" sz="1200" dirty="0" err="1" smtClean="0"/>
              <a:t>Dimitropoulos</a:t>
            </a:r>
            <a:r>
              <a:rPr lang="pt-BR" sz="1200" dirty="0" smtClean="0"/>
              <a:t> A, </a:t>
            </a:r>
            <a:r>
              <a:rPr lang="pt-BR" sz="1200" dirty="0" err="1" smtClean="0"/>
              <a:t>McQuillen</a:t>
            </a:r>
            <a:r>
              <a:rPr lang="pt-BR" sz="1200" dirty="0" smtClean="0"/>
              <a:t> PS, </a:t>
            </a:r>
            <a:r>
              <a:rPr lang="pt-BR" sz="1200" dirty="0" err="1" smtClean="0"/>
              <a:t>Sethi</a:t>
            </a:r>
            <a:r>
              <a:rPr lang="pt-BR" sz="1200" dirty="0" smtClean="0"/>
              <a:t> V, et al. </a:t>
            </a:r>
            <a:r>
              <a:rPr lang="pt-BR" sz="1200" dirty="0" err="1" smtClean="0"/>
              <a:t>Brain</a:t>
            </a:r>
            <a:r>
              <a:rPr lang="pt-BR" sz="1200" dirty="0" smtClean="0"/>
              <a:t> </a:t>
            </a:r>
            <a:r>
              <a:rPr lang="pt-BR" sz="1200" dirty="0" err="1" smtClean="0"/>
              <a:t>injury</a:t>
            </a:r>
            <a:r>
              <a:rPr lang="pt-BR" sz="1200" dirty="0" smtClean="0"/>
              <a:t> </a:t>
            </a:r>
            <a:r>
              <a:rPr lang="pt-BR" sz="1200" dirty="0" err="1" smtClean="0"/>
              <a:t>and</a:t>
            </a:r>
            <a:r>
              <a:rPr lang="pt-BR" sz="1200" dirty="0" smtClean="0"/>
              <a:t> </a:t>
            </a:r>
            <a:r>
              <a:rPr lang="pt-BR" sz="1200" dirty="0" err="1" smtClean="0"/>
              <a:t>development</a:t>
            </a:r>
            <a:r>
              <a:rPr lang="pt-BR" sz="1200" dirty="0" smtClean="0"/>
              <a:t> in </a:t>
            </a:r>
            <a:r>
              <a:rPr lang="pt-BR" sz="1200" dirty="0" err="1" smtClean="0"/>
              <a:t>newborns</a:t>
            </a:r>
            <a:r>
              <a:rPr lang="pt-BR" sz="1200" dirty="0" smtClean="0"/>
              <a:t> </a:t>
            </a:r>
            <a:r>
              <a:rPr lang="pt-BR" sz="1200" dirty="0" err="1" smtClean="0"/>
              <a:t>with</a:t>
            </a:r>
            <a:r>
              <a:rPr lang="pt-BR" sz="1200" dirty="0" smtClean="0"/>
              <a:t> </a:t>
            </a:r>
            <a:r>
              <a:rPr lang="pt-BR" sz="1200" dirty="0" err="1" smtClean="0"/>
              <a:t>critical</a:t>
            </a:r>
            <a:r>
              <a:rPr lang="pt-BR" sz="1200" dirty="0" smtClean="0"/>
              <a:t> congenital </a:t>
            </a:r>
            <a:r>
              <a:rPr lang="pt-BR" sz="1200" dirty="0" err="1" smtClean="0"/>
              <a:t>heart</a:t>
            </a:r>
            <a:r>
              <a:rPr lang="pt-BR" sz="1200" dirty="0" smtClean="0"/>
              <a:t> </a:t>
            </a:r>
            <a:r>
              <a:rPr lang="pt-BR" sz="1200" dirty="0" err="1" smtClean="0"/>
              <a:t>disease</a:t>
            </a:r>
            <a:r>
              <a:rPr lang="pt-BR" sz="1200" dirty="0" smtClean="0"/>
              <a:t>. </a:t>
            </a:r>
            <a:r>
              <a:rPr lang="pt-BR" sz="1200" dirty="0" err="1" smtClean="0"/>
              <a:t>Neurology</a:t>
            </a:r>
            <a:r>
              <a:rPr lang="pt-BR" sz="1200" dirty="0" smtClean="0"/>
              <a:t> 2013;81:241–8. 10.1212/WNL.0b013e31829bfdcf [PMC </a:t>
            </a:r>
            <a:r>
              <a:rPr lang="pt-BR" sz="1200" dirty="0" err="1" smtClean="0"/>
              <a:t>free</a:t>
            </a:r>
            <a:r>
              <a:rPr lang="pt-BR" sz="1200" dirty="0" smtClean="0"/>
              <a:t> </a:t>
            </a:r>
            <a:r>
              <a:rPr lang="pt-BR" sz="1200" dirty="0" err="1" smtClean="0"/>
              <a:t>article</a:t>
            </a:r>
            <a:r>
              <a:rPr lang="pt-BR" sz="1200" dirty="0" smtClean="0"/>
              <a:t>] [</a:t>
            </a:r>
            <a:r>
              <a:rPr lang="pt-BR" sz="1200" dirty="0" err="1" smtClean="0"/>
              <a:t>PubMed</a:t>
            </a:r>
            <a:r>
              <a:rPr lang="pt-BR" sz="1200" dirty="0" smtClean="0"/>
              <a:t>] [</a:t>
            </a:r>
            <a:r>
              <a:rPr lang="pt-BR" sz="1200" dirty="0" err="1" smtClean="0"/>
              <a:t>CrossRef</a:t>
            </a:r>
            <a:r>
              <a:rPr lang="pt-BR" sz="1200" dirty="0" smtClean="0"/>
              <a:t>] [Google Scholar]</a:t>
            </a:r>
          </a:p>
          <a:p>
            <a:pPr eaLnBrk="1" hangingPunct="1"/>
            <a:r>
              <a:rPr lang="pt-BR" sz="1200" dirty="0" smtClean="0"/>
              <a:t>8. Owen M, </a:t>
            </a:r>
            <a:r>
              <a:rPr lang="pt-BR" sz="1200" dirty="0" err="1" smtClean="0"/>
              <a:t>Shevell</a:t>
            </a:r>
            <a:r>
              <a:rPr lang="pt-BR" sz="1200" dirty="0" smtClean="0"/>
              <a:t> M, </a:t>
            </a:r>
            <a:r>
              <a:rPr lang="pt-BR" sz="1200" dirty="0" err="1" smtClean="0"/>
              <a:t>Donofrio</a:t>
            </a:r>
            <a:r>
              <a:rPr lang="pt-BR" sz="1200" dirty="0" smtClean="0"/>
              <a:t> M, et al. </a:t>
            </a:r>
            <a:r>
              <a:rPr lang="pt-BR" sz="1200" dirty="0" err="1" smtClean="0"/>
              <a:t>Brain</a:t>
            </a:r>
            <a:r>
              <a:rPr lang="pt-BR" sz="1200" dirty="0" smtClean="0"/>
              <a:t> volume </a:t>
            </a:r>
            <a:r>
              <a:rPr lang="pt-BR" sz="1200" dirty="0" err="1" smtClean="0"/>
              <a:t>and</a:t>
            </a:r>
            <a:r>
              <a:rPr lang="pt-BR" sz="1200" dirty="0" smtClean="0"/>
              <a:t> </a:t>
            </a:r>
            <a:r>
              <a:rPr lang="pt-BR" sz="1200" dirty="0" err="1" smtClean="0"/>
              <a:t>neurobehavior</a:t>
            </a:r>
            <a:r>
              <a:rPr lang="pt-BR" sz="1200" dirty="0" smtClean="0"/>
              <a:t> in </a:t>
            </a:r>
            <a:r>
              <a:rPr lang="pt-BR" sz="1200" dirty="0" err="1" smtClean="0"/>
              <a:t>newborns</a:t>
            </a:r>
            <a:r>
              <a:rPr lang="pt-BR" sz="1200" dirty="0" smtClean="0"/>
              <a:t> </a:t>
            </a:r>
            <a:r>
              <a:rPr lang="pt-BR" sz="1200" dirty="0" err="1" smtClean="0"/>
              <a:t>with</a:t>
            </a:r>
            <a:r>
              <a:rPr lang="pt-BR" sz="1200" dirty="0" smtClean="0"/>
              <a:t> </a:t>
            </a:r>
            <a:r>
              <a:rPr lang="pt-BR" sz="1200" dirty="0" err="1" smtClean="0"/>
              <a:t>complex</a:t>
            </a:r>
            <a:r>
              <a:rPr lang="pt-BR" sz="1200" dirty="0" smtClean="0"/>
              <a:t> congenital </a:t>
            </a:r>
            <a:r>
              <a:rPr lang="pt-BR" sz="1200" dirty="0" err="1" smtClean="0"/>
              <a:t>heart</a:t>
            </a:r>
            <a:r>
              <a:rPr lang="pt-BR" sz="1200" dirty="0" smtClean="0"/>
              <a:t> </a:t>
            </a:r>
            <a:r>
              <a:rPr lang="pt-BR" sz="1200" dirty="0" err="1" smtClean="0"/>
              <a:t>defects</a:t>
            </a:r>
            <a:r>
              <a:rPr lang="pt-BR" sz="1200" dirty="0" smtClean="0"/>
              <a:t>. J </a:t>
            </a:r>
            <a:r>
              <a:rPr lang="pt-BR" sz="1200" dirty="0" err="1" smtClean="0"/>
              <a:t>Pediatr</a:t>
            </a:r>
            <a:r>
              <a:rPr lang="pt-BR" sz="1200" dirty="0" smtClean="0"/>
              <a:t> 2014;164:1121–7. 10.1016/j.jpeds.2013.11.033 [PMC </a:t>
            </a:r>
            <a:r>
              <a:rPr lang="pt-BR" sz="1200" dirty="0" err="1" smtClean="0"/>
              <a:t>free</a:t>
            </a:r>
            <a:r>
              <a:rPr lang="pt-BR" sz="1200" dirty="0" smtClean="0"/>
              <a:t> </a:t>
            </a:r>
            <a:r>
              <a:rPr lang="pt-BR" sz="1200" dirty="0" err="1" smtClean="0"/>
              <a:t>article</a:t>
            </a:r>
            <a:r>
              <a:rPr lang="pt-BR" sz="1200" dirty="0" smtClean="0"/>
              <a:t>] [</a:t>
            </a:r>
            <a:r>
              <a:rPr lang="pt-BR" sz="1200" dirty="0" err="1" smtClean="0"/>
              <a:t>PubMed</a:t>
            </a:r>
            <a:r>
              <a:rPr lang="pt-BR" sz="1200" dirty="0" smtClean="0"/>
              <a:t>] [</a:t>
            </a:r>
            <a:r>
              <a:rPr lang="pt-BR" sz="1200" dirty="0" err="1" smtClean="0"/>
              <a:t>CrossRef</a:t>
            </a:r>
            <a:r>
              <a:rPr lang="pt-BR" sz="1200" dirty="0" smtClean="0"/>
              <a:t>] [Google Scholar]</a:t>
            </a:r>
          </a:p>
          <a:p>
            <a:pPr eaLnBrk="1" hangingPunct="1"/>
            <a:r>
              <a:rPr lang="pt-BR" sz="1200" dirty="0" smtClean="0"/>
              <a:t>9. </a:t>
            </a:r>
            <a:r>
              <a:rPr lang="pt-BR" sz="1200" dirty="0" err="1" smtClean="0"/>
              <a:t>Bellinger</a:t>
            </a:r>
            <a:r>
              <a:rPr lang="pt-BR" sz="1200" dirty="0" smtClean="0"/>
              <a:t> DC. Are </a:t>
            </a:r>
            <a:r>
              <a:rPr lang="pt-BR" sz="1200" dirty="0" err="1" smtClean="0"/>
              <a:t>children</a:t>
            </a:r>
            <a:r>
              <a:rPr lang="pt-BR" sz="1200" dirty="0" smtClean="0"/>
              <a:t> </a:t>
            </a:r>
            <a:r>
              <a:rPr lang="pt-BR" sz="1200" dirty="0" err="1" smtClean="0"/>
              <a:t>with</a:t>
            </a:r>
            <a:r>
              <a:rPr lang="pt-BR" sz="1200" dirty="0" smtClean="0"/>
              <a:t> congenital </a:t>
            </a:r>
            <a:r>
              <a:rPr lang="pt-BR" sz="1200" dirty="0" err="1" smtClean="0"/>
              <a:t>cardiac</a:t>
            </a:r>
            <a:r>
              <a:rPr lang="pt-BR" sz="1200" dirty="0" smtClean="0"/>
              <a:t> </a:t>
            </a:r>
            <a:r>
              <a:rPr lang="pt-BR" sz="1200" dirty="0" err="1" smtClean="0"/>
              <a:t>malformations</a:t>
            </a:r>
            <a:r>
              <a:rPr lang="pt-BR" sz="1200" dirty="0" smtClean="0"/>
              <a:t> </a:t>
            </a:r>
            <a:r>
              <a:rPr lang="pt-BR" sz="1200" dirty="0" err="1" smtClean="0"/>
              <a:t>at</a:t>
            </a:r>
            <a:r>
              <a:rPr lang="pt-BR" sz="1200" dirty="0" smtClean="0"/>
              <a:t> </a:t>
            </a:r>
            <a:r>
              <a:rPr lang="pt-BR" sz="1200" dirty="0" err="1" smtClean="0"/>
              <a:t>increased</a:t>
            </a:r>
            <a:r>
              <a:rPr lang="pt-BR" sz="1200" dirty="0" smtClean="0"/>
              <a:t> </a:t>
            </a:r>
            <a:r>
              <a:rPr lang="pt-BR" sz="1200" dirty="0" err="1" smtClean="0"/>
              <a:t>risk</a:t>
            </a:r>
            <a:r>
              <a:rPr lang="pt-BR" sz="1200" dirty="0" smtClean="0"/>
              <a:t> </a:t>
            </a:r>
            <a:r>
              <a:rPr lang="pt-BR" sz="1200" dirty="0" err="1" smtClean="0"/>
              <a:t>of</a:t>
            </a:r>
            <a:r>
              <a:rPr lang="pt-BR" sz="1200" dirty="0" smtClean="0"/>
              <a:t> </a:t>
            </a:r>
            <a:r>
              <a:rPr lang="pt-BR" sz="1200" dirty="0" err="1" smtClean="0"/>
              <a:t>deficits</a:t>
            </a:r>
            <a:r>
              <a:rPr lang="pt-BR" sz="1200" dirty="0" smtClean="0"/>
              <a:t> in social </a:t>
            </a:r>
            <a:r>
              <a:rPr lang="pt-BR" sz="1200" dirty="0" err="1" smtClean="0"/>
              <a:t>cognition</a:t>
            </a:r>
            <a:r>
              <a:rPr lang="pt-BR" sz="1200" dirty="0" smtClean="0"/>
              <a:t>? </a:t>
            </a:r>
            <a:r>
              <a:rPr lang="pt-BR" sz="1200" dirty="0" err="1" smtClean="0"/>
              <a:t>Cardiol</a:t>
            </a:r>
            <a:r>
              <a:rPr lang="pt-BR" sz="1200" dirty="0" smtClean="0"/>
              <a:t> Young 2008;18:3–9. 10.1017/S104795110700176X [</a:t>
            </a:r>
            <a:r>
              <a:rPr lang="pt-BR" sz="1200" dirty="0" err="1" smtClean="0"/>
              <a:t>PubMed</a:t>
            </a:r>
            <a:r>
              <a:rPr lang="pt-BR" sz="1200" dirty="0" smtClean="0"/>
              <a:t>] [</a:t>
            </a:r>
            <a:r>
              <a:rPr lang="pt-BR" sz="1200" dirty="0" err="1" smtClean="0"/>
              <a:t>CrossRef</a:t>
            </a:r>
            <a:r>
              <a:rPr lang="pt-BR" sz="1200" dirty="0" smtClean="0"/>
              <a:t>] [Google Scholar]</a:t>
            </a:r>
          </a:p>
          <a:p>
            <a:pPr eaLnBrk="1" hangingPunct="1"/>
            <a:r>
              <a:rPr lang="pt-BR" sz="1200" dirty="0" smtClean="0"/>
              <a:t>10. </a:t>
            </a:r>
            <a:r>
              <a:rPr lang="pt-BR" sz="1200" dirty="0" err="1" smtClean="0"/>
              <a:t>Brandlistuen</a:t>
            </a:r>
            <a:r>
              <a:rPr lang="pt-BR" sz="1200" dirty="0" smtClean="0"/>
              <a:t> RE, </a:t>
            </a:r>
            <a:r>
              <a:rPr lang="pt-BR" sz="1200" dirty="0" err="1" smtClean="0"/>
              <a:t>Stene-Larsen</a:t>
            </a:r>
            <a:r>
              <a:rPr lang="pt-BR" sz="1200" dirty="0" smtClean="0"/>
              <a:t> K, </a:t>
            </a:r>
            <a:r>
              <a:rPr lang="pt-BR" sz="1200" dirty="0" err="1" smtClean="0"/>
              <a:t>Holmstrom</a:t>
            </a:r>
            <a:r>
              <a:rPr lang="pt-BR" sz="1200" dirty="0" smtClean="0"/>
              <a:t> H, et al. Motor </a:t>
            </a:r>
            <a:r>
              <a:rPr lang="pt-BR" sz="1200" dirty="0" err="1" smtClean="0"/>
              <a:t>and</a:t>
            </a:r>
            <a:r>
              <a:rPr lang="pt-BR" sz="1200" dirty="0" smtClean="0"/>
              <a:t> social </a:t>
            </a:r>
            <a:r>
              <a:rPr lang="pt-BR" sz="1200" dirty="0" err="1" smtClean="0"/>
              <a:t>development</a:t>
            </a:r>
            <a:r>
              <a:rPr lang="pt-BR" sz="1200" dirty="0" smtClean="0"/>
              <a:t> in 6-month-old </a:t>
            </a:r>
            <a:r>
              <a:rPr lang="pt-BR" sz="1200" dirty="0" err="1" smtClean="0"/>
              <a:t>children</a:t>
            </a:r>
            <a:r>
              <a:rPr lang="pt-BR" sz="1200" dirty="0" smtClean="0"/>
              <a:t> </a:t>
            </a:r>
            <a:r>
              <a:rPr lang="pt-BR" sz="1200" dirty="0" err="1" smtClean="0"/>
              <a:t>with</a:t>
            </a:r>
            <a:r>
              <a:rPr lang="pt-BR" sz="1200" dirty="0" smtClean="0"/>
              <a:t> congenital </a:t>
            </a:r>
            <a:r>
              <a:rPr lang="pt-BR" sz="1200" dirty="0" err="1" smtClean="0"/>
              <a:t>heart</a:t>
            </a:r>
            <a:r>
              <a:rPr lang="pt-BR" sz="1200" dirty="0" smtClean="0"/>
              <a:t> </a:t>
            </a:r>
            <a:r>
              <a:rPr lang="pt-BR" sz="1200" dirty="0" err="1" smtClean="0"/>
              <a:t>defects</a:t>
            </a:r>
            <a:r>
              <a:rPr lang="pt-BR" sz="1200" dirty="0" smtClean="0"/>
              <a:t>. J </a:t>
            </a:r>
            <a:r>
              <a:rPr lang="pt-BR" sz="1200" dirty="0" err="1" smtClean="0"/>
              <a:t>Pediatr</a:t>
            </a:r>
            <a:r>
              <a:rPr lang="pt-BR" sz="1200" dirty="0" smtClean="0"/>
              <a:t> 2010;156:265–9. 10.1016/j.jpeds.2009.08.035 [</a:t>
            </a:r>
            <a:r>
              <a:rPr lang="pt-BR" sz="1200" dirty="0" err="1" smtClean="0"/>
              <a:t>PubMed</a:t>
            </a:r>
            <a:r>
              <a:rPr lang="pt-BR" sz="1200" dirty="0" smtClean="0"/>
              <a:t>] [</a:t>
            </a:r>
            <a:r>
              <a:rPr lang="pt-BR" sz="1200" dirty="0" err="1" smtClean="0"/>
              <a:t>CrossRef</a:t>
            </a:r>
            <a:r>
              <a:rPr lang="pt-BR" sz="1200" dirty="0" smtClean="0"/>
              <a:t>] [Google Scholar]</a:t>
            </a:r>
          </a:p>
        </p:txBody>
      </p:sp>
      <p:sp>
        <p:nvSpPr>
          <p:cNvPr id="39938" name="Rectangle 6"/>
          <p:cNvSpPr>
            <a:spLocks noChangeArrowheads="1"/>
          </p:cNvSpPr>
          <p:nvPr/>
        </p:nvSpPr>
        <p:spPr bwMode="auto">
          <a:xfrm>
            <a:off x="827088" y="549275"/>
            <a:ext cx="2978150" cy="641350"/>
          </a:xfrm>
          <a:prstGeom prst="rect">
            <a:avLst/>
          </a:prstGeom>
          <a:noFill/>
          <a:ln w="9525">
            <a:noFill/>
            <a:miter lim="800000"/>
            <a:headEnd/>
            <a:tailEnd/>
          </a:ln>
        </p:spPr>
        <p:txBody>
          <a:bodyPr wrap="none">
            <a:spAutoFit/>
          </a:bodyPr>
          <a:lstStyle/>
          <a:p>
            <a:pPr eaLnBrk="0" hangingPunct="0"/>
            <a:r>
              <a:rPr lang="pt-BR" sz="3600" i="1">
                <a:solidFill>
                  <a:srgbClr val="3333FF"/>
                </a:solidFill>
              </a:rPr>
              <a:t>REFERENCES</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Espaço Reservado para Conteúdo 2"/>
          <p:cNvSpPr>
            <a:spLocks noGrp="1"/>
          </p:cNvSpPr>
          <p:nvPr>
            <p:ph idx="1"/>
          </p:nvPr>
        </p:nvSpPr>
        <p:spPr>
          <a:xfrm>
            <a:off x="323850" y="836613"/>
            <a:ext cx="8820150" cy="5545137"/>
          </a:xfrm>
        </p:spPr>
        <p:txBody>
          <a:bodyPr/>
          <a:lstStyle/>
          <a:p>
            <a:pPr eaLnBrk="1" hangingPunct="1"/>
            <a:r>
              <a:rPr lang="pt-BR" sz="1100" smtClean="0"/>
              <a:t>11. Nattel SN, Adrianzen L, Kessler EC, et al. Congenital heart disease and neurodevelopment: clinical manifestations, genetics, mechanisms, and implications. Can J Cardiol 2017;33:1543–55. 10.1016/j.cjca.2017.09.020 [PubMed] [CrossRef] [Google Scholar]</a:t>
            </a:r>
          </a:p>
          <a:p>
            <a:pPr eaLnBrk="1" hangingPunct="1"/>
            <a:r>
              <a:rPr lang="pt-BR" sz="1100" smtClean="0"/>
              <a:t>12. Calderon J, Bellinger DC. Executive function deficits in congenital heart disease: why is intervention important? Cardiol Young 2015;25:1238–46. 10.1017/S1047951115001134 [PubMed] [CrossRef] [Google Scholar]</a:t>
            </a:r>
          </a:p>
          <a:p>
            <a:pPr eaLnBrk="1" hangingPunct="1"/>
            <a:r>
              <a:rPr lang="pt-BR" sz="1100" smtClean="0"/>
              <a:t>13. Limperopoulos C, Majnemer A, Shevell MI, et al. Neurologic status of newborns with congenital heart defects before open heart surgery. Pediatrics 1999;103:402–8. 10.1542/peds.103.2.402 [PubMed] [CrossRef] [Google Scholar]</a:t>
            </a:r>
          </a:p>
          <a:p>
            <a:pPr eaLnBrk="1" hangingPunct="1"/>
            <a:r>
              <a:rPr lang="pt-BR" sz="1100" smtClean="0"/>
              <a:t>14. Matthiesen NB, Henriksen TB, Gaynor JW, et al. Congenital heart defects and indices of fetal cerebral growth in a nationwide cohort of 924 422 liveborn infants. Circulation 2016;133:566–75. 10.1161/CIRCULATIONAHA.115.019089 [PubMed] [CrossRef] [Google Scholar]</a:t>
            </a:r>
          </a:p>
          <a:p>
            <a:pPr eaLnBrk="1" hangingPunct="1"/>
            <a:r>
              <a:rPr lang="pt-BR" sz="1100" smtClean="0"/>
              <a:t>15. Clouchoux C, du Plessis AJ, Bouyssi-Kobar M, et al. Delayed cortical development in fetuses with complex congenital heart disease. Cereb Cortex 2013;23:2932–43. 10.1093/cercor/bhs281 [PubMed] [CrossRef] [Google Scholar]</a:t>
            </a:r>
          </a:p>
          <a:p>
            <a:pPr eaLnBrk="1" hangingPunct="1"/>
            <a:r>
              <a:rPr lang="pt-BR" sz="1100" smtClean="0"/>
              <a:t>16. Limperopoulos C, Tworetzky W, McElhinney DB, et al. Brain volume and metabolism in fetuses with congenital heart disease: evaluation with quantitative magnetic resonance imaging and spectroscopy. Circulation 2010;121:26–33. 10.1161/CIRCULATIONAHA.109.865568 [PMC free article] [PubMed] [CrossRef] [Google Scholar]</a:t>
            </a:r>
          </a:p>
          <a:p>
            <a:pPr eaLnBrk="1" hangingPunct="1"/>
            <a:r>
              <a:rPr lang="pt-BR" sz="1100" smtClean="0"/>
              <a:t>17. Mebius MJ, Kooi EMW, Bilardo CM, et al. Brain Injury and Neurodevelopmental Outcome in Congenital Heart Disease: A Systematic Review. Pediatrics 2017;140:e20164055 10.1542/peds.2016-4055 [PubMed] [CrossRef] [Google Scholar]</a:t>
            </a:r>
          </a:p>
          <a:p>
            <a:pPr eaLnBrk="1" hangingPunct="1"/>
            <a:r>
              <a:rPr lang="pt-BR" sz="1100" smtClean="0"/>
              <a:t>18. Ewer AK, Middleton LJ, Furmston AT, et al. Pulse oximetry screening for congenital heart defects in newborn infants (PulseOx): a test accuracy study. Lancet 2011;378:785–94. 10.1016/S0140-6736(11)60753-8 [PubMed] [CrossRef] [Google Scholar]</a:t>
            </a:r>
          </a:p>
          <a:p>
            <a:pPr eaLnBrk="1" hangingPunct="1"/>
            <a:r>
              <a:rPr lang="pt-BR" sz="1100" smtClean="0"/>
              <a:t>19. Health Stat Q. Death Registrations in England and Wales, 2002: Causes 64, 2003. [Google Scholar]</a:t>
            </a:r>
          </a:p>
          <a:p>
            <a:pPr eaLnBrk="1" hangingPunct="1"/>
            <a:r>
              <a:rPr lang="pt-BR" sz="1100" smtClean="0"/>
              <a:t>20. Hughes EJ, Winchman T, Padormo F, et al. A dedicated neonatal brain imaging system. Magn Reson Med 2017;78:794–804. 10.1002/mrm.26462 [PMC free article] [PubMed] [CrossRef] [Google Scholar]</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Espaço Reservado para Conteúdo 2"/>
          <p:cNvSpPr>
            <a:spLocks noGrp="1"/>
          </p:cNvSpPr>
          <p:nvPr>
            <p:ph idx="1"/>
          </p:nvPr>
        </p:nvSpPr>
        <p:spPr>
          <a:xfrm>
            <a:off x="0" y="116632"/>
            <a:ext cx="8451850" cy="4051300"/>
          </a:xfrm>
        </p:spPr>
        <p:txBody>
          <a:bodyPr/>
          <a:lstStyle/>
          <a:p>
            <a:pPr eaLnBrk="1" hangingPunct="1"/>
            <a:r>
              <a:rPr lang="pt-BR" sz="1100" dirty="0" smtClean="0"/>
              <a:t>22. </a:t>
            </a:r>
            <a:r>
              <a:rPr lang="pt-BR" sz="1100" dirty="0" err="1" smtClean="0"/>
              <a:t>Cordero</a:t>
            </a:r>
            <a:r>
              <a:rPr lang="pt-BR" sz="1100" dirty="0" smtClean="0"/>
              <a:t>-Grande L, Hughes EJ, </a:t>
            </a:r>
            <a:r>
              <a:rPr lang="pt-BR" sz="1100" dirty="0" err="1" smtClean="0"/>
              <a:t>Hutter</a:t>
            </a:r>
            <a:r>
              <a:rPr lang="pt-BR" sz="1100" dirty="0" smtClean="0"/>
              <a:t> J, et al. </a:t>
            </a:r>
            <a:r>
              <a:rPr lang="pt-BR" sz="1100" dirty="0" err="1" smtClean="0"/>
              <a:t>Three</a:t>
            </a:r>
            <a:r>
              <a:rPr lang="pt-BR" sz="1100" dirty="0" smtClean="0"/>
              <a:t>-dimensional </a:t>
            </a:r>
            <a:r>
              <a:rPr lang="pt-BR" sz="1100" dirty="0" err="1" smtClean="0"/>
              <a:t>motion</a:t>
            </a:r>
            <a:r>
              <a:rPr lang="pt-BR" sz="1100" dirty="0" smtClean="0"/>
              <a:t> </a:t>
            </a:r>
            <a:r>
              <a:rPr lang="pt-BR" sz="1100" dirty="0" err="1" smtClean="0"/>
              <a:t>corrected</a:t>
            </a:r>
            <a:r>
              <a:rPr lang="pt-BR" sz="1100" dirty="0" smtClean="0"/>
              <a:t> </a:t>
            </a:r>
            <a:r>
              <a:rPr lang="pt-BR" sz="1100" dirty="0" err="1" smtClean="0"/>
              <a:t>sensitivity</a:t>
            </a:r>
            <a:r>
              <a:rPr lang="pt-BR" sz="1100" dirty="0" smtClean="0"/>
              <a:t> </a:t>
            </a:r>
            <a:r>
              <a:rPr lang="pt-BR" sz="1100" dirty="0" err="1" smtClean="0"/>
              <a:t>encoding</a:t>
            </a:r>
            <a:r>
              <a:rPr lang="pt-BR" sz="1100" dirty="0" smtClean="0"/>
              <a:t> </a:t>
            </a:r>
            <a:r>
              <a:rPr lang="pt-BR" sz="1100" dirty="0" err="1" smtClean="0"/>
              <a:t>reconstruction</a:t>
            </a:r>
            <a:r>
              <a:rPr lang="pt-BR" sz="1100" dirty="0" smtClean="0"/>
              <a:t> for </a:t>
            </a:r>
            <a:r>
              <a:rPr lang="pt-BR" sz="1100" dirty="0" err="1" smtClean="0"/>
              <a:t>multi-shot</a:t>
            </a:r>
            <a:r>
              <a:rPr lang="pt-BR" sz="1100" dirty="0" smtClean="0"/>
              <a:t> </a:t>
            </a:r>
            <a:r>
              <a:rPr lang="pt-BR" sz="1100" dirty="0" err="1" smtClean="0"/>
              <a:t>multi-slice</a:t>
            </a:r>
            <a:r>
              <a:rPr lang="pt-BR" sz="1100" dirty="0" smtClean="0"/>
              <a:t> MRI: </a:t>
            </a:r>
            <a:r>
              <a:rPr lang="pt-BR" sz="1100" dirty="0" err="1" smtClean="0"/>
              <a:t>Application</a:t>
            </a:r>
            <a:r>
              <a:rPr lang="pt-BR" sz="1100" dirty="0" smtClean="0"/>
              <a:t> </a:t>
            </a:r>
            <a:r>
              <a:rPr lang="pt-BR" sz="1100" dirty="0" err="1" smtClean="0"/>
              <a:t>to</a:t>
            </a:r>
            <a:r>
              <a:rPr lang="pt-BR" sz="1100" dirty="0" smtClean="0"/>
              <a:t> neonatal </a:t>
            </a:r>
            <a:r>
              <a:rPr lang="pt-BR" sz="1100" dirty="0" err="1" smtClean="0"/>
              <a:t>brain</a:t>
            </a:r>
            <a:r>
              <a:rPr lang="pt-BR" sz="1100" dirty="0" smtClean="0"/>
              <a:t> </a:t>
            </a:r>
            <a:r>
              <a:rPr lang="pt-BR" sz="1100" dirty="0" err="1" smtClean="0"/>
              <a:t>imaging</a:t>
            </a:r>
            <a:r>
              <a:rPr lang="pt-BR" sz="1100" dirty="0" smtClean="0"/>
              <a:t>. </a:t>
            </a:r>
            <a:r>
              <a:rPr lang="pt-BR" sz="1100" dirty="0" err="1" smtClean="0"/>
              <a:t>Magn</a:t>
            </a:r>
            <a:r>
              <a:rPr lang="pt-BR" sz="1100" dirty="0" smtClean="0"/>
              <a:t> </a:t>
            </a:r>
            <a:r>
              <a:rPr lang="pt-BR" sz="1100" dirty="0" err="1" smtClean="0"/>
              <a:t>Reson</a:t>
            </a:r>
            <a:r>
              <a:rPr lang="pt-BR" sz="1100" dirty="0" smtClean="0"/>
              <a:t> </a:t>
            </a:r>
            <a:r>
              <a:rPr lang="pt-BR" sz="1100" dirty="0" err="1" smtClean="0"/>
              <a:t>Med</a:t>
            </a:r>
            <a:r>
              <a:rPr lang="pt-BR" sz="1100" dirty="0" smtClean="0"/>
              <a:t> 2018;79:1365–76. 10.1002/mrm.26796 [PMC </a:t>
            </a:r>
            <a:r>
              <a:rPr lang="pt-BR" sz="1100" dirty="0" err="1" smtClean="0"/>
              <a:t>free</a:t>
            </a:r>
            <a:r>
              <a:rPr lang="pt-BR" sz="1100" dirty="0" smtClean="0"/>
              <a:t> </a:t>
            </a:r>
            <a:r>
              <a:rPr lang="pt-BR" sz="1100" dirty="0" err="1" smtClean="0"/>
              <a:t>article</a:t>
            </a:r>
            <a:r>
              <a:rPr lang="pt-BR" sz="1100" dirty="0" smtClean="0"/>
              <a:t>] [</a:t>
            </a:r>
            <a:r>
              <a:rPr lang="pt-BR" sz="1100" dirty="0" err="1" smtClean="0"/>
              <a:t>PubMed</a:t>
            </a:r>
            <a:r>
              <a:rPr lang="pt-BR" sz="1100" dirty="0" smtClean="0"/>
              <a:t>] [</a:t>
            </a:r>
            <a:r>
              <a:rPr lang="pt-BR" sz="1100" dirty="0" err="1" smtClean="0"/>
              <a:t>CrossRef</a:t>
            </a:r>
            <a:r>
              <a:rPr lang="pt-BR" sz="1100" dirty="0" smtClean="0"/>
              <a:t>] [Google Scholar]</a:t>
            </a:r>
          </a:p>
          <a:p>
            <a:pPr eaLnBrk="1" hangingPunct="1"/>
            <a:r>
              <a:rPr lang="pt-BR" sz="1100" dirty="0" smtClean="0"/>
              <a:t>23. </a:t>
            </a:r>
            <a:r>
              <a:rPr lang="pt-BR" sz="1100" dirty="0" err="1" smtClean="0"/>
              <a:t>Kuklisova-Murgasova</a:t>
            </a:r>
            <a:r>
              <a:rPr lang="pt-BR" sz="1100" dirty="0" smtClean="0"/>
              <a:t> M, </a:t>
            </a:r>
            <a:r>
              <a:rPr lang="pt-BR" sz="1100" dirty="0" err="1" smtClean="0"/>
              <a:t>Quaghebeur</a:t>
            </a:r>
            <a:r>
              <a:rPr lang="pt-BR" sz="1100" dirty="0" smtClean="0"/>
              <a:t> G, Rutherford MA, et al. </a:t>
            </a:r>
            <a:r>
              <a:rPr lang="pt-BR" sz="1100" dirty="0" err="1" smtClean="0"/>
              <a:t>Reconstruction</a:t>
            </a:r>
            <a:r>
              <a:rPr lang="pt-BR" sz="1100" dirty="0" smtClean="0"/>
              <a:t> </a:t>
            </a:r>
            <a:r>
              <a:rPr lang="pt-BR" sz="1100" dirty="0" err="1" smtClean="0"/>
              <a:t>of</a:t>
            </a:r>
            <a:r>
              <a:rPr lang="pt-BR" sz="1100" dirty="0" smtClean="0"/>
              <a:t> fetal </a:t>
            </a:r>
            <a:r>
              <a:rPr lang="pt-BR" sz="1100" dirty="0" err="1" smtClean="0"/>
              <a:t>brain</a:t>
            </a:r>
            <a:r>
              <a:rPr lang="pt-BR" sz="1100" dirty="0" smtClean="0"/>
              <a:t> MRI </a:t>
            </a:r>
            <a:r>
              <a:rPr lang="pt-BR" sz="1100" dirty="0" err="1" smtClean="0"/>
              <a:t>with</a:t>
            </a:r>
            <a:r>
              <a:rPr lang="pt-BR" sz="1100" dirty="0" smtClean="0"/>
              <a:t> </a:t>
            </a:r>
            <a:r>
              <a:rPr lang="pt-BR" sz="1100" dirty="0" err="1" smtClean="0"/>
              <a:t>intensity</a:t>
            </a:r>
            <a:r>
              <a:rPr lang="pt-BR" sz="1100" dirty="0" smtClean="0"/>
              <a:t> </a:t>
            </a:r>
            <a:r>
              <a:rPr lang="pt-BR" sz="1100" dirty="0" err="1" smtClean="0"/>
              <a:t>matching</a:t>
            </a:r>
            <a:r>
              <a:rPr lang="pt-BR" sz="1100" dirty="0" smtClean="0"/>
              <a:t> </a:t>
            </a:r>
            <a:r>
              <a:rPr lang="pt-BR" sz="1100" dirty="0" err="1" smtClean="0"/>
              <a:t>and</a:t>
            </a:r>
            <a:r>
              <a:rPr lang="pt-BR" sz="1100" dirty="0" smtClean="0"/>
              <a:t> complete </a:t>
            </a:r>
            <a:r>
              <a:rPr lang="pt-BR" sz="1100" dirty="0" err="1" smtClean="0"/>
              <a:t>outlier</a:t>
            </a:r>
            <a:r>
              <a:rPr lang="pt-BR" sz="1100" dirty="0" smtClean="0"/>
              <a:t> </a:t>
            </a:r>
            <a:r>
              <a:rPr lang="pt-BR" sz="1100" dirty="0" err="1" smtClean="0"/>
              <a:t>removal</a:t>
            </a:r>
            <a:r>
              <a:rPr lang="pt-BR" sz="1100" dirty="0" smtClean="0"/>
              <a:t>. </a:t>
            </a:r>
            <a:r>
              <a:rPr lang="pt-BR" sz="1100" dirty="0" err="1" smtClean="0"/>
              <a:t>Med</a:t>
            </a:r>
            <a:r>
              <a:rPr lang="pt-BR" sz="1100" dirty="0" smtClean="0"/>
              <a:t> </a:t>
            </a:r>
            <a:r>
              <a:rPr lang="pt-BR" sz="1100" dirty="0" err="1" smtClean="0"/>
              <a:t>Image</a:t>
            </a:r>
            <a:r>
              <a:rPr lang="pt-BR" sz="1100" dirty="0" smtClean="0"/>
              <a:t> Anal 2012;16:1550–64. 10.1016/j.media.2012.07.004 [PMC </a:t>
            </a:r>
            <a:r>
              <a:rPr lang="pt-BR" sz="1100" dirty="0" err="1" smtClean="0"/>
              <a:t>free</a:t>
            </a:r>
            <a:r>
              <a:rPr lang="pt-BR" sz="1100" dirty="0" smtClean="0"/>
              <a:t> </a:t>
            </a:r>
            <a:r>
              <a:rPr lang="pt-BR" sz="1100" dirty="0" err="1" smtClean="0"/>
              <a:t>article</a:t>
            </a:r>
            <a:r>
              <a:rPr lang="pt-BR" sz="1100" dirty="0" smtClean="0"/>
              <a:t>] [</a:t>
            </a:r>
            <a:r>
              <a:rPr lang="pt-BR" sz="1100" dirty="0" err="1" smtClean="0"/>
              <a:t>PubMed</a:t>
            </a:r>
            <a:r>
              <a:rPr lang="pt-BR" sz="1100" dirty="0" smtClean="0"/>
              <a:t>] [</a:t>
            </a:r>
            <a:r>
              <a:rPr lang="pt-BR" sz="1100" dirty="0" err="1" smtClean="0"/>
              <a:t>CrossRef</a:t>
            </a:r>
            <a:r>
              <a:rPr lang="pt-BR" sz="1100" dirty="0" smtClean="0"/>
              <a:t>] [Google Scholar]</a:t>
            </a:r>
          </a:p>
          <a:p>
            <a:pPr eaLnBrk="1" hangingPunct="1"/>
            <a:r>
              <a:rPr lang="pt-BR" sz="1100" dirty="0" smtClean="0"/>
              <a:t>24. Rutherford MA. MRI </a:t>
            </a:r>
            <a:r>
              <a:rPr lang="pt-BR" sz="1100" dirty="0" err="1" smtClean="0"/>
              <a:t>of</a:t>
            </a:r>
            <a:r>
              <a:rPr lang="pt-BR" sz="1100" dirty="0" smtClean="0"/>
              <a:t> </a:t>
            </a:r>
            <a:r>
              <a:rPr lang="pt-BR" sz="1100" dirty="0" err="1" smtClean="0"/>
              <a:t>the</a:t>
            </a:r>
            <a:r>
              <a:rPr lang="pt-BR" sz="1100" dirty="0" smtClean="0"/>
              <a:t> Neonatal </a:t>
            </a:r>
            <a:r>
              <a:rPr lang="pt-BR" sz="1100" dirty="0" err="1" smtClean="0"/>
              <a:t>Brain</a:t>
            </a:r>
            <a:r>
              <a:rPr lang="pt-BR" sz="1100" dirty="0" smtClean="0"/>
              <a:t>. Philadelphia: </a:t>
            </a:r>
            <a:r>
              <a:rPr lang="pt-BR" sz="1100" dirty="0" err="1" smtClean="0"/>
              <a:t>Saunders</a:t>
            </a:r>
            <a:r>
              <a:rPr lang="pt-BR" sz="1100" dirty="0" smtClean="0"/>
              <a:t> </a:t>
            </a:r>
            <a:r>
              <a:rPr lang="pt-BR" sz="1100" dirty="0" err="1" smtClean="0"/>
              <a:t>Ltd</a:t>
            </a:r>
            <a:r>
              <a:rPr lang="pt-BR" sz="1100" dirty="0" smtClean="0"/>
              <a:t>, 2001. [Google Scholar]</a:t>
            </a:r>
          </a:p>
          <a:p>
            <a:pPr eaLnBrk="1" hangingPunct="1"/>
            <a:r>
              <a:rPr lang="pt-BR" sz="1100" dirty="0" smtClean="0"/>
              <a:t>25. Beca J, </a:t>
            </a:r>
            <a:r>
              <a:rPr lang="pt-BR" sz="1100" dirty="0" err="1" smtClean="0"/>
              <a:t>Gunn</a:t>
            </a:r>
            <a:r>
              <a:rPr lang="pt-BR" sz="1100" dirty="0" smtClean="0"/>
              <a:t> J, Coleman L, et al. </a:t>
            </a:r>
            <a:r>
              <a:rPr lang="pt-BR" sz="1100" dirty="0" err="1" smtClean="0"/>
              <a:t>Pre-operative</a:t>
            </a:r>
            <a:r>
              <a:rPr lang="pt-BR" sz="1100" dirty="0" smtClean="0"/>
              <a:t> </a:t>
            </a:r>
            <a:r>
              <a:rPr lang="pt-BR" sz="1100" dirty="0" err="1" smtClean="0"/>
              <a:t>brain</a:t>
            </a:r>
            <a:r>
              <a:rPr lang="pt-BR" sz="1100" dirty="0" smtClean="0"/>
              <a:t> </a:t>
            </a:r>
            <a:r>
              <a:rPr lang="pt-BR" sz="1100" dirty="0" err="1" smtClean="0"/>
              <a:t>injury</a:t>
            </a:r>
            <a:r>
              <a:rPr lang="pt-BR" sz="1100" dirty="0" smtClean="0"/>
              <a:t> in </a:t>
            </a:r>
            <a:r>
              <a:rPr lang="pt-BR" sz="1100" dirty="0" err="1" smtClean="0"/>
              <a:t>newborn</a:t>
            </a:r>
            <a:r>
              <a:rPr lang="pt-BR" sz="1100" dirty="0" smtClean="0"/>
              <a:t> </a:t>
            </a:r>
            <a:r>
              <a:rPr lang="pt-BR" sz="1100" dirty="0" err="1" smtClean="0"/>
              <a:t>infants</a:t>
            </a:r>
            <a:r>
              <a:rPr lang="pt-BR" sz="1100" dirty="0" smtClean="0"/>
              <a:t> </a:t>
            </a:r>
            <a:r>
              <a:rPr lang="pt-BR" sz="1100" dirty="0" err="1" smtClean="0"/>
              <a:t>with</a:t>
            </a:r>
            <a:r>
              <a:rPr lang="pt-BR" sz="1100" dirty="0" smtClean="0"/>
              <a:t> </a:t>
            </a:r>
            <a:r>
              <a:rPr lang="pt-BR" sz="1100" dirty="0" err="1" smtClean="0"/>
              <a:t>transposition</a:t>
            </a:r>
            <a:r>
              <a:rPr lang="pt-BR" sz="1100" dirty="0" smtClean="0"/>
              <a:t> </a:t>
            </a:r>
            <a:r>
              <a:rPr lang="pt-BR" sz="1100" dirty="0" err="1" smtClean="0"/>
              <a:t>of</a:t>
            </a:r>
            <a:r>
              <a:rPr lang="pt-BR" sz="1100" dirty="0" smtClean="0"/>
              <a:t> </a:t>
            </a:r>
            <a:r>
              <a:rPr lang="pt-BR" sz="1100" dirty="0" err="1" smtClean="0"/>
              <a:t>the</a:t>
            </a:r>
            <a:r>
              <a:rPr lang="pt-BR" sz="1100" dirty="0" smtClean="0"/>
              <a:t> </a:t>
            </a:r>
            <a:r>
              <a:rPr lang="pt-BR" sz="1100" dirty="0" err="1" smtClean="0"/>
              <a:t>great</a:t>
            </a:r>
            <a:r>
              <a:rPr lang="pt-BR" sz="1100" dirty="0" smtClean="0"/>
              <a:t> </a:t>
            </a:r>
            <a:r>
              <a:rPr lang="pt-BR" sz="1100" dirty="0" err="1" smtClean="0"/>
              <a:t>arteries</a:t>
            </a:r>
            <a:r>
              <a:rPr lang="pt-BR" sz="1100" dirty="0" smtClean="0"/>
              <a:t> </a:t>
            </a:r>
            <a:r>
              <a:rPr lang="pt-BR" sz="1100" dirty="0" err="1" smtClean="0"/>
              <a:t>occurs</a:t>
            </a:r>
            <a:r>
              <a:rPr lang="pt-BR" sz="1100" dirty="0" smtClean="0"/>
              <a:t> </a:t>
            </a:r>
            <a:r>
              <a:rPr lang="pt-BR" sz="1100" dirty="0" err="1" smtClean="0"/>
              <a:t>at</a:t>
            </a:r>
            <a:r>
              <a:rPr lang="pt-BR" sz="1100" dirty="0" smtClean="0"/>
              <a:t> rates similar </a:t>
            </a:r>
            <a:r>
              <a:rPr lang="pt-BR" sz="1100" dirty="0" err="1" smtClean="0"/>
              <a:t>to</a:t>
            </a:r>
            <a:r>
              <a:rPr lang="pt-BR" sz="1100" dirty="0" smtClean="0"/>
              <a:t> </a:t>
            </a:r>
            <a:r>
              <a:rPr lang="pt-BR" sz="1100" dirty="0" err="1" smtClean="0"/>
              <a:t>other</a:t>
            </a:r>
            <a:r>
              <a:rPr lang="pt-BR" sz="1100" dirty="0" smtClean="0"/>
              <a:t> </a:t>
            </a:r>
            <a:r>
              <a:rPr lang="pt-BR" sz="1100" dirty="0" err="1" smtClean="0"/>
              <a:t>complex</a:t>
            </a:r>
            <a:r>
              <a:rPr lang="pt-BR" sz="1100" dirty="0" smtClean="0"/>
              <a:t> congenital </a:t>
            </a:r>
            <a:r>
              <a:rPr lang="pt-BR" sz="1100" dirty="0" err="1" smtClean="0"/>
              <a:t>heart</a:t>
            </a:r>
            <a:r>
              <a:rPr lang="pt-BR" sz="1100" dirty="0" smtClean="0"/>
              <a:t> </a:t>
            </a:r>
            <a:r>
              <a:rPr lang="pt-BR" sz="1100" dirty="0" err="1" smtClean="0"/>
              <a:t>disease</a:t>
            </a:r>
            <a:r>
              <a:rPr lang="pt-BR" sz="1100" dirty="0" smtClean="0"/>
              <a:t> </a:t>
            </a:r>
            <a:r>
              <a:rPr lang="pt-BR" sz="1100" dirty="0" err="1" smtClean="0"/>
              <a:t>and</a:t>
            </a:r>
            <a:r>
              <a:rPr lang="pt-BR" sz="1100" dirty="0" smtClean="0"/>
              <a:t> </a:t>
            </a:r>
            <a:r>
              <a:rPr lang="pt-BR" sz="1100" dirty="0" err="1" smtClean="0"/>
              <a:t>is</a:t>
            </a:r>
            <a:r>
              <a:rPr lang="pt-BR" sz="1100" dirty="0" smtClean="0"/>
              <a:t> </a:t>
            </a:r>
            <a:r>
              <a:rPr lang="pt-BR" sz="1100" dirty="0" err="1" smtClean="0"/>
              <a:t>not</a:t>
            </a:r>
            <a:r>
              <a:rPr lang="pt-BR" sz="1100" dirty="0" smtClean="0"/>
              <a:t> </a:t>
            </a:r>
            <a:r>
              <a:rPr lang="pt-BR" sz="1100" dirty="0" err="1" smtClean="0"/>
              <a:t>related</a:t>
            </a:r>
            <a:r>
              <a:rPr lang="pt-BR" sz="1100" dirty="0" smtClean="0"/>
              <a:t> </a:t>
            </a:r>
            <a:r>
              <a:rPr lang="pt-BR" sz="1100" dirty="0" err="1" smtClean="0"/>
              <a:t>to</a:t>
            </a:r>
            <a:r>
              <a:rPr lang="pt-BR" sz="1100" dirty="0" smtClean="0"/>
              <a:t> </a:t>
            </a:r>
            <a:r>
              <a:rPr lang="pt-BR" sz="1100" dirty="0" err="1" smtClean="0"/>
              <a:t>balloon</a:t>
            </a:r>
            <a:r>
              <a:rPr lang="pt-BR" sz="1100" dirty="0" smtClean="0"/>
              <a:t> atrial </a:t>
            </a:r>
            <a:r>
              <a:rPr lang="pt-BR" sz="1100" dirty="0" err="1" smtClean="0"/>
              <a:t>septostomy</a:t>
            </a:r>
            <a:r>
              <a:rPr lang="pt-BR" sz="1100" dirty="0" smtClean="0"/>
              <a:t>. J </a:t>
            </a:r>
            <a:r>
              <a:rPr lang="pt-BR" sz="1100" dirty="0" err="1" smtClean="0"/>
              <a:t>Am</a:t>
            </a:r>
            <a:r>
              <a:rPr lang="pt-BR" sz="1100" dirty="0" smtClean="0"/>
              <a:t> Coll </a:t>
            </a:r>
            <a:r>
              <a:rPr lang="pt-BR" sz="1100" dirty="0" err="1" smtClean="0"/>
              <a:t>Cardiol</a:t>
            </a:r>
            <a:r>
              <a:rPr lang="pt-BR" sz="1100" dirty="0" smtClean="0"/>
              <a:t> 2009;53:1807–11. 10.1016/j.jacc.2009.01.061 [</a:t>
            </a:r>
            <a:r>
              <a:rPr lang="pt-BR" sz="1100" dirty="0" err="1" smtClean="0"/>
              <a:t>PubMed</a:t>
            </a:r>
            <a:r>
              <a:rPr lang="pt-BR" sz="1100" dirty="0" smtClean="0"/>
              <a:t>] [</a:t>
            </a:r>
            <a:r>
              <a:rPr lang="pt-BR" sz="1100" dirty="0" err="1" smtClean="0"/>
              <a:t>CrossRef</a:t>
            </a:r>
            <a:r>
              <a:rPr lang="pt-BR" sz="1100" dirty="0" smtClean="0"/>
              <a:t>] [Google Scholar]</a:t>
            </a:r>
          </a:p>
          <a:p>
            <a:pPr eaLnBrk="1" hangingPunct="1"/>
            <a:r>
              <a:rPr lang="pt-BR" sz="1100" dirty="0" smtClean="0"/>
              <a:t>26. </a:t>
            </a:r>
            <a:r>
              <a:rPr lang="pt-BR" sz="1100" dirty="0" err="1" smtClean="0"/>
              <a:t>Yushkevich</a:t>
            </a:r>
            <a:r>
              <a:rPr lang="pt-BR" sz="1100" dirty="0" smtClean="0"/>
              <a:t> PA, </a:t>
            </a:r>
            <a:r>
              <a:rPr lang="pt-BR" sz="1100" dirty="0" err="1" smtClean="0"/>
              <a:t>Piven</a:t>
            </a:r>
            <a:r>
              <a:rPr lang="pt-BR" sz="1100" dirty="0" smtClean="0"/>
              <a:t> J, </a:t>
            </a:r>
            <a:r>
              <a:rPr lang="pt-BR" sz="1100" dirty="0" err="1" smtClean="0"/>
              <a:t>Hazlett</a:t>
            </a:r>
            <a:r>
              <a:rPr lang="pt-BR" sz="1100" dirty="0" smtClean="0"/>
              <a:t> HC, et al. </a:t>
            </a:r>
            <a:r>
              <a:rPr lang="pt-BR" sz="1100" dirty="0" err="1" smtClean="0"/>
              <a:t>User-guided</a:t>
            </a:r>
            <a:r>
              <a:rPr lang="pt-BR" sz="1100" dirty="0" smtClean="0"/>
              <a:t> 3D </a:t>
            </a:r>
            <a:r>
              <a:rPr lang="pt-BR" sz="1100" dirty="0" err="1" smtClean="0"/>
              <a:t>active</a:t>
            </a:r>
            <a:r>
              <a:rPr lang="pt-BR" sz="1100" dirty="0" smtClean="0"/>
              <a:t> </a:t>
            </a:r>
            <a:r>
              <a:rPr lang="pt-BR" sz="1100" dirty="0" err="1" smtClean="0"/>
              <a:t>contour</a:t>
            </a:r>
            <a:r>
              <a:rPr lang="pt-BR" sz="1100" dirty="0" smtClean="0"/>
              <a:t> </a:t>
            </a:r>
            <a:r>
              <a:rPr lang="pt-BR" sz="1100" dirty="0" err="1" smtClean="0"/>
              <a:t>segmentation</a:t>
            </a:r>
            <a:r>
              <a:rPr lang="pt-BR" sz="1100" dirty="0" smtClean="0"/>
              <a:t> </a:t>
            </a:r>
            <a:r>
              <a:rPr lang="pt-BR" sz="1100" dirty="0" err="1" smtClean="0"/>
              <a:t>of</a:t>
            </a:r>
            <a:r>
              <a:rPr lang="pt-BR" sz="1100" dirty="0" smtClean="0"/>
              <a:t> </a:t>
            </a:r>
            <a:r>
              <a:rPr lang="pt-BR" sz="1100" dirty="0" err="1" smtClean="0"/>
              <a:t>anatomical</a:t>
            </a:r>
            <a:r>
              <a:rPr lang="pt-BR" sz="1100" dirty="0" smtClean="0"/>
              <a:t> </a:t>
            </a:r>
            <a:r>
              <a:rPr lang="pt-BR" sz="1100" dirty="0" err="1" smtClean="0"/>
              <a:t>structures</a:t>
            </a:r>
            <a:r>
              <a:rPr lang="pt-BR" sz="1100" dirty="0" smtClean="0"/>
              <a:t>: </a:t>
            </a:r>
            <a:r>
              <a:rPr lang="pt-BR" sz="1100" dirty="0" err="1" smtClean="0"/>
              <a:t>significantly</a:t>
            </a:r>
            <a:r>
              <a:rPr lang="pt-BR" sz="1100" dirty="0" smtClean="0"/>
              <a:t> </a:t>
            </a:r>
            <a:r>
              <a:rPr lang="pt-BR" sz="1100" dirty="0" err="1" smtClean="0"/>
              <a:t>improved</a:t>
            </a:r>
            <a:r>
              <a:rPr lang="pt-BR" sz="1100" dirty="0" smtClean="0"/>
              <a:t> </a:t>
            </a:r>
            <a:r>
              <a:rPr lang="pt-BR" sz="1100" dirty="0" err="1" smtClean="0"/>
              <a:t>efficiency</a:t>
            </a:r>
            <a:r>
              <a:rPr lang="pt-BR" sz="1100" dirty="0" smtClean="0"/>
              <a:t> </a:t>
            </a:r>
            <a:r>
              <a:rPr lang="pt-BR" sz="1100" dirty="0" err="1" smtClean="0"/>
              <a:t>and</a:t>
            </a:r>
            <a:r>
              <a:rPr lang="pt-BR" sz="1100" dirty="0" smtClean="0"/>
              <a:t> </a:t>
            </a:r>
            <a:r>
              <a:rPr lang="pt-BR" sz="1100" dirty="0" err="1" smtClean="0"/>
              <a:t>reliability</a:t>
            </a:r>
            <a:r>
              <a:rPr lang="pt-BR" sz="1100" dirty="0" smtClean="0"/>
              <a:t>. </a:t>
            </a:r>
            <a:r>
              <a:rPr lang="pt-BR" sz="1100" dirty="0" err="1" smtClean="0"/>
              <a:t>Neuroimage</a:t>
            </a:r>
            <a:r>
              <a:rPr lang="pt-BR" sz="1100" dirty="0" smtClean="0"/>
              <a:t> 2006;31:1116–28. 10.1016/j.neuroimage.2006.01.015 [</a:t>
            </a:r>
            <a:r>
              <a:rPr lang="pt-BR" sz="1100" dirty="0" err="1" smtClean="0"/>
              <a:t>PubMed</a:t>
            </a:r>
            <a:r>
              <a:rPr lang="pt-BR" sz="1100" dirty="0" smtClean="0"/>
              <a:t>] [</a:t>
            </a:r>
            <a:r>
              <a:rPr lang="pt-BR" sz="1100" dirty="0" err="1" smtClean="0"/>
              <a:t>CrossRef</a:t>
            </a:r>
            <a:r>
              <a:rPr lang="pt-BR" sz="1100" dirty="0" smtClean="0"/>
              <a:t>] [Google Scholar]</a:t>
            </a:r>
          </a:p>
          <a:p>
            <a:pPr eaLnBrk="1" hangingPunct="1"/>
            <a:r>
              <a:rPr lang="pt-BR" sz="1100" dirty="0" smtClean="0"/>
              <a:t>27. Miller SP, </a:t>
            </a:r>
            <a:r>
              <a:rPr lang="pt-BR" sz="1100" dirty="0" err="1" smtClean="0"/>
              <a:t>Cozzio</a:t>
            </a:r>
            <a:r>
              <a:rPr lang="pt-BR" sz="1100" dirty="0" smtClean="0"/>
              <a:t> CC, Goldstein RB, et al. </a:t>
            </a:r>
            <a:r>
              <a:rPr lang="pt-BR" sz="1100" dirty="0" err="1" smtClean="0"/>
              <a:t>Comparing</a:t>
            </a:r>
            <a:r>
              <a:rPr lang="pt-BR" sz="1100" dirty="0" smtClean="0"/>
              <a:t> </a:t>
            </a:r>
            <a:r>
              <a:rPr lang="pt-BR" sz="1100" dirty="0" err="1" smtClean="0"/>
              <a:t>the</a:t>
            </a:r>
            <a:r>
              <a:rPr lang="pt-BR" sz="1100" dirty="0" smtClean="0"/>
              <a:t> </a:t>
            </a:r>
            <a:r>
              <a:rPr lang="pt-BR" sz="1100" dirty="0" err="1" smtClean="0"/>
              <a:t>diagnosis</a:t>
            </a:r>
            <a:r>
              <a:rPr lang="pt-BR" sz="1100" dirty="0" smtClean="0"/>
              <a:t> </a:t>
            </a:r>
            <a:r>
              <a:rPr lang="pt-BR" sz="1100" dirty="0" err="1" smtClean="0"/>
              <a:t>of</a:t>
            </a:r>
            <a:r>
              <a:rPr lang="pt-BR" sz="1100" dirty="0" smtClean="0"/>
              <a:t> </a:t>
            </a:r>
            <a:r>
              <a:rPr lang="pt-BR" sz="1100" dirty="0" err="1" smtClean="0"/>
              <a:t>white</a:t>
            </a:r>
            <a:r>
              <a:rPr lang="pt-BR" sz="1100" dirty="0" smtClean="0"/>
              <a:t> </a:t>
            </a:r>
            <a:r>
              <a:rPr lang="pt-BR" sz="1100" dirty="0" err="1" smtClean="0"/>
              <a:t>matter</a:t>
            </a:r>
            <a:r>
              <a:rPr lang="pt-BR" sz="1100" dirty="0" smtClean="0"/>
              <a:t> </a:t>
            </a:r>
            <a:r>
              <a:rPr lang="pt-BR" sz="1100" dirty="0" err="1" smtClean="0"/>
              <a:t>injury</a:t>
            </a:r>
            <a:r>
              <a:rPr lang="pt-BR" sz="1100" dirty="0" smtClean="0"/>
              <a:t> in </a:t>
            </a:r>
            <a:r>
              <a:rPr lang="pt-BR" sz="1100" dirty="0" err="1" smtClean="0"/>
              <a:t>premature</a:t>
            </a:r>
            <a:r>
              <a:rPr lang="pt-BR" sz="1100" dirty="0" smtClean="0"/>
              <a:t> </a:t>
            </a:r>
            <a:r>
              <a:rPr lang="pt-BR" sz="1100" dirty="0" err="1" smtClean="0"/>
              <a:t>newborns</a:t>
            </a:r>
            <a:r>
              <a:rPr lang="pt-BR" sz="1100" dirty="0" smtClean="0"/>
              <a:t> </a:t>
            </a:r>
            <a:r>
              <a:rPr lang="pt-BR" sz="1100" dirty="0" err="1" smtClean="0"/>
              <a:t>with</a:t>
            </a:r>
            <a:r>
              <a:rPr lang="pt-BR" sz="1100" dirty="0" smtClean="0"/>
              <a:t> serial MR </a:t>
            </a:r>
            <a:r>
              <a:rPr lang="pt-BR" sz="1100" dirty="0" err="1" smtClean="0"/>
              <a:t>imaging</a:t>
            </a:r>
            <a:r>
              <a:rPr lang="pt-BR" sz="1100" dirty="0" smtClean="0"/>
              <a:t> </a:t>
            </a:r>
            <a:r>
              <a:rPr lang="pt-BR" sz="1100" dirty="0" err="1" smtClean="0"/>
              <a:t>and</a:t>
            </a:r>
            <a:r>
              <a:rPr lang="pt-BR" sz="1100" dirty="0" smtClean="0"/>
              <a:t> </a:t>
            </a:r>
            <a:r>
              <a:rPr lang="pt-BR" sz="1100" dirty="0" err="1" smtClean="0"/>
              <a:t>transfontanel</a:t>
            </a:r>
            <a:r>
              <a:rPr lang="pt-BR" sz="1100" dirty="0" smtClean="0"/>
              <a:t> </a:t>
            </a:r>
            <a:r>
              <a:rPr lang="pt-BR" sz="1100" dirty="0" err="1" smtClean="0"/>
              <a:t>ultrasonography</a:t>
            </a:r>
            <a:r>
              <a:rPr lang="pt-BR" sz="1100" dirty="0" smtClean="0"/>
              <a:t> </a:t>
            </a:r>
            <a:r>
              <a:rPr lang="pt-BR" sz="1100" dirty="0" err="1" smtClean="0"/>
              <a:t>findings</a:t>
            </a:r>
            <a:r>
              <a:rPr lang="pt-BR" sz="1100" dirty="0" smtClean="0"/>
              <a:t>. AJNR </a:t>
            </a:r>
            <a:r>
              <a:rPr lang="pt-BR" sz="1100" dirty="0" err="1" smtClean="0"/>
              <a:t>Am</a:t>
            </a:r>
            <a:r>
              <a:rPr lang="pt-BR" sz="1100" dirty="0" smtClean="0"/>
              <a:t> J </a:t>
            </a:r>
            <a:r>
              <a:rPr lang="pt-BR" sz="1100" dirty="0" err="1" smtClean="0"/>
              <a:t>Neuroradiol</a:t>
            </a:r>
            <a:r>
              <a:rPr lang="pt-BR" sz="1100" dirty="0" smtClean="0"/>
              <a:t> 2003;24:1661–9. [</a:t>
            </a:r>
            <a:r>
              <a:rPr lang="pt-BR" sz="1100" dirty="0" err="1" smtClean="0"/>
              <a:t>PubMed</a:t>
            </a:r>
            <a:r>
              <a:rPr lang="pt-BR" sz="1100" dirty="0" smtClean="0"/>
              <a:t>] [Google Scholar]</a:t>
            </a:r>
          </a:p>
          <a:p>
            <a:pPr eaLnBrk="1" hangingPunct="1"/>
            <a:r>
              <a:rPr lang="pt-BR" sz="1100" dirty="0" smtClean="0"/>
              <a:t>28. </a:t>
            </a:r>
            <a:r>
              <a:rPr lang="pt-BR" sz="1100" dirty="0" err="1" smtClean="0"/>
              <a:t>Wagenaar</a:t>
            </a:r>
            <a:r>
              <a:rPr lang="pt-BR" sz="1100" dirty="0" smtClean="0"/>
              <a:t> N, </a:t>
            </a:r>
            <a:r>
              <a:rPr lang="pt-BR" sz="1100" dirty="0" err="1" smtClean="0"/>
              <a:t>Chau</a:t>
            </a:r>
            <a:r>
              <a:rPr lang="pt-BR" sz="1100" dirty="0" smtClean="0"/>
              <a:t> V, </a:t>
            </a:r>
            <a:r>
              <a:rPr lang="pt-BR" sz="1100" dirty="0" err="1" smtClean="0"/>
              <a:t>Groenendaal</a:t>
            </a:r>
            <a:r>
              <a:rPr lang="pt-BR" sz="1100" dirty="0" smtClean="0"/>
              <a:t> F, et al. </a:t>
            </a:r>
            <a:r>
              <a:rPr lang="pt-BR" sz="1100" dirty="0" err="1" smtClean="0"/>
              <a:t>Clinical</a:t>
            </a:r>
            <a:r>
              <a:rPr lang="pt-BR" sz="1100" dirty="0" smtClean="0"/>
              <a:t> </a:t>
            </a:r>
            <a:r>
              <a:rPr lang="pt-BR" sz="1100" dirty="0" err="1" smtClean="0"/>
              <a:t>Risk</a:t>
            </a:r>
            <a:r>
              <a:rPr lang="pt-BR" sz="1100" dirty="0" smtClean="0"/>
              <a:t> </a:t>
            </a:r>
            <a:r>
              <a:rPr lang="pt-BR" sz="1100" dirty="0" err="1" smtClean="0"/>
              <a:t>Factors</a:t>
            </a:r>
            <a:r>
              <a:rPr lang="pt-BR" sz="1100" dirty="0" smtClean="0"/>
              <a:t> for </a:t>
            </a:r>
            <a:r>
              <a:rPr lang="pt-BR" sz="1100" dirty="0" err="1" smtClean="0"/>
              <a:t>Punctate</a:t>
            </a:r>
            <a:r>
              <a:rPr lang="pt-BR" sz="1100" dirty="0" smtClean="0"/>
              <a:t> White </a:t>
            </a:r>
            <a:r>
              <a:rPr lang="pt-BR" sz="1100" dirty="0" err="1" smtClean="0"/>
              <a:t>Matter</a:t>
            </a:r>
            <a:r>
              <a:rPr lang="pt-BR" sz="1100" dirty="0" smtClean="0"/>
              <a:t> </a:t>
            </a:r>
            <a:r>
              <a:rPr lang="pt-BR" sz="1100" dirty="0" err="1" smtClean="0"/>
              <a:t>Lesions</a:t>
            </a:r>
            <a:r>
              <a:rPr lang="pt-BR" sz="1100" dirty="0" smtClean="0"/>
              <a:t> </a:t>
            </a:r>
            <a:r>
              <a:rPr lang="pt-BR" sz="1100" dirty="0" err="1" smtClean="0"/>
              <a:t>on</a:t>
            </a:r>
            <a:r>
              <a:rPr lang="pt-BR" sz="1100" dirty="0" smtClean="0"/>
              <a:t> </a:t>
            </a:r>
            <a:r>
              <a:rPr lang="pt-BR" sz="1100" dirty="0" err="1" smtClean="0"/>
              <a:t>Early</a:t>
            </a:r>
            <a:r>
              <a:rPr lang="pt-BR" sz="1100" dirty="0" smtClean="0"/>
              <a:t> </a:t>
            </a:r>
            <a:r>
              <a:rPr lang="pt-BR" sz="1100" dirty="0" err="1" smtClean="0"/>
              <a:t>Magnetic</a:t>
            </a:r>
            <a:r>
              <a:rPr lang="pt-BR" sz="1100" dirty="0" smtClean="0"/>
              <a:t> </a:t>
            </a:r>
            <a:r>
              <a:rPr lang="pt-BR" sz="1100" dirty="0" err="1" smtClean="0"/>
              <a:t>Resonance</a:t>
            </a:r>
            <a:r>
              <a:rPr lang="pt-BR" sz="1100" dirty="0" smtClean="0"/>
              <a:t> </a:t>
            </a:r>
            <a:r>
              <a:rPr lang="pt-BR" sz="1100" dirty="0" err="1" smtClean="0"/>
              <a:t>Imaging</a:t>
            </a:r>
            <a:r>
              <a:rPr lang="pt-BR" sz="1100" dirty="0" smtClean="0"/>
              <a:t> in </a:t>
            </a:r>
            <a:r>
              <a:rPr lang="pt-BR" sz="1100" dirty="0" err="1" smtClean="0"/>
              <a:t>Preterm</a:t>
            </a:r>
            <a:r>
              <a:rPr lang="pt-BR" sz="1100" dirty="0" smtClean="0"/>
              <a:t> </a:t>
            </a:r>
            <a:r>
              <a:rPr lang="pt-BR" sz="1100" dirty="0" err="1" smtClean="0"/>
              <a:t>Newborns</a:t>
            </a:r>
            <a:r>
              <a:rPr lang="pt-BR" sz="1100" dirty="0" smtClean="0"/>
              <a:t>. J </a:t>
            </a:r>
            <a:r>
              <a:rPr lang="pt-BR" sz="1100" dirty="0" err="1" smtClean="0"/>
              <a:t>Pediatr</a:t>
            </a:r>
            <a:r>
              <a:rPr lang="pt-BR" sz="1100" dirty="0" smtClean="0"/>
              <a:t> 2017;182:34–40. 10.1016/j.jpeds.2016.11.073 [</a:t>
            </a:r>
            <a:r>
              <a:rPr lang="pt-BR" sz="1100" dirty="0" err="1" smtClean="0"/>
              <a:t>PubMed</a:t>
            </a:r>
            <a:r>
              <a:rPr lang="pt-BR" sz="1100" dirty="0" smtClean="0"/>
              <a:t>] [</a:t>
            </a:r>
            <a:r>
              <a:rPr lang="pt-BR" sz="1100" dirty="0" err="1" smtClean="0"/>
              <a:t>CrossRef</a:t>
            </a:r>
            <a:r>
              <a:rPr lang="pt-BR" sz="1100" dirty="0" smtClean="0"/>
              <a:t>] [Google Scholar]</a:t>
            </a:r>
          </a:p>
          <a:p>
            <a:pPr eaLnBrk="1" hangingPunct="1"/>
            <a:r>
              <a:rPr lang="pt-BR" sz="1100" dirty="0" smtClean="0"/>
              <a:t>29. </a:t>
            </a:r>
            <a:r>
              <a:rPr lang="pt-BR" sz="1100" dirty="0" err="1" smtClean="0"/>
              <a:t>Kersbergen</a:t>
            </a:r>
            <a:r>
              <a:rPr lang="pt-BR" sz="1100" dirty="0" smtClean="0"/>
              <a:t> KJ, </a:t>
            </a:r>
            <a:r>
              <a:rPr lang="pt-BR" sz="1100" dirty="0" err="1" smtClean="0"/>
              <a:t>Benders</a:t>
            </a:r>
            <a:r>
              <a:rPr lang="pt-BR" sz="1100" dirty="0" smtClean="0"/>
              <a:t> MJ, </a:t>
            </a:r>
            <a:r>
              <a:rPr lang="pt-BR" sz="1100" dirty="0" err="1" smtClean="0"/>
              <a:t>Groenendaal</a:t>
            </a:r>
            <a:r>
              <a:rPr lang="pt-BR" sz="1100" dirty="0" smtClean="0"/>
              <a:t> F, et al. </a:t>
            </a:r>
            <a:r>
              <a:rPr lang="pt-BR" sz="1100" dirty="0" err="1" smtClean="0"/>
              <a:t>Different</a:t>
            </a:r>
            <a:r>
              <a:rPr lang="pt-BR" sz="1100" dirty="0" smtClean="0"/>
              <a:t> </a:t>
            </a:r>
            <a:r>
              <a:rPr lang="pt-BR" sz="1100" dirty="0" err="1" smtClean="0"/>
              <a:t>patterns</a:t>
            </a:r>
            <a:r>
              <a:rPr lang="pt-BR" sz="1100" dirty="0" smtClean="0"/>
              <a:t> </a:t>
            </a:r>
            <a:r>
              <a:rPr lang="pt-BR" sz="1100" dirty="0" err="1" smtClean="0"/>
              <a:t>of</a:t>
            </a:r>
            <a:r>
              <a:rPr lang="pt-BR" sz="1100" dirty="0" smtClean="0"/>
              <a:t> </a:t>
            </a:r>
            <a:r>
              <a:rPr lang="pt-BR" sz="1100" dirty="0" err="1" smtClean="0"/>
              <a:t>punctate</a:t>
            </a:r>
            <a:r>
              <a:rPr lang="pt-BR" sz="1100" dirty="0" smtClean="0"/>
              <a:t> </a:t>
            </a:r>
            <a:r>
              <a:rPr lang="pt-BR" sz="1100" dirty="0" err="1" smtClean="0"/>
              <a:t>white</a:t>
            </a:r>
            <a:r>
              <a:rPr lang="pt-BR" sz="1100" dirty="0" smtClean="0"/>
              <a:t> </a:t>
            </a:r>
            <a:r>
              <a:rPr lang="pt-BR" sz="1100" dirty="0" err="1" smtClean="0"/>
              <a:t>matter</a:t>
            </a:r>
            <a:r>
              <a:rPr lang="pt-BR" sz="1100" dirty="0" smtClean="0"/>
              <a:t> </a:t>
            </a:r>
            <a:r>
              <a:rPr lang="pt-BR" sz="1100" dirty="0" err="1" smtClean="0"/>
              <a:t>lesions</a:t>
            </a:r>
            <a:r>
              <a:rPr lang="pt-BR" sz="1100" dirty="0" smtClean="0"/>
              <a:t> in </a:t>
            </a:r>
            <a:r>
              <a:rPr lang="pt-BR" sz="1100" dirty="0" err="1" smtClean="0"/>
              <a:t>serially</a:t>
            </a:r>
            <a:r>
              <a:rPr lang="pt-BR" sz="1100" dirty="0" smtClean="0"/>
              <a:t> </a:t>
            </a:r>
            <a:r>
              <a:rPr lang="pt-BR" sz="1100" dirty="0" err="1" smtClean="0"/>
              <a:t>scanned</a:t>
            </a:r>
            <a:r>
              <a:rPr lang="pt-BR" sz="1100" dirty="0" smtClean="0"/>
              <a:t> </a:t>
            </a:r>
            <a:r>
              <a:rPr lang="pt-BR" sz="1100" dirty="0" err="1" smtClean="0"/>
              <a:t>preterm</a:t>
            </a:r>
            <a:r>
              <a:rPr lang="pt-BR" sz="1100" dirty="0" smtClean="0"/>
              <a:t> </a:t>
            </a:r>
            <a:r>
              <a:rPr lang="pt-BR" sz="1100" dirty="0" err="1" smtClean="0"/>
              <a:t>infants</a:t>
            </a:r>
            <a:r>
              <a:rPr lang="pt-BR" sz="1100" dirty="0" smtClean="0"/>
              <a:t>. </a:t>
            </a:r>
            <a:r>
              <a:rPr lang="pt-BR" sz="1100" dirty="0" err="1" smtClean="0"/>
              <a:t>PLoS</a:t>
            </a:r>
            <a:r>
              <a:rPr lang="pt-BR" sz="1100" dirty="0" smtClean="0"/>
              <a:t> </a:t>
            </a:r>
            <a:r>
              <a:rPr lang="pt-BR" sz="1100" dirty="0" err="1" smtClean="0"/>
              <a:t>One</a:t>
            </a:r>
            <a:r>
              <a:rPr lang="pt-BR" sz="1100" dirty="0" smtClean="0"/>
              <a:t> 2014;9:e108904 10.1371/journal.pone.0108904 [PMC </a:t>
            </a:r>
            <a:r>
              <a:rPr lang="pt-BR" sz="1100" dirty="0" err="1" smtClean="0"/>
              <a:t>free</a:t>
            </a:r>
            <a:r>
              <a:rPr lang="pt-BR" sz="1100" dirty="0" smtClean="0"/>
              <a:t> </a:t>
            </a:r>
            <a:r>
              <a:rPr lang="pt-BR" sz="1100" dirty="0" err="1" smtClean="0"/>
              <a:t>article</a:t>
            </a:r>
            <a:r>
              <a:rPr lang="pt-BR" sz="1100" dirty="0" smtClean="0"/>
              <a:t>] [</a:t>
            </a:r>
            <a:r>
              <a:rPr lang="pt-BR" sz="1100" dirty="0" err="1" smtClean="0"/>
              <a:t>PubMed</a:t>
            </a:r>
            <a:r>
              <a:rPr lang="pt-BR" sz="1100" dirty="0" smtClean="0"/>
              <a:t>] [</a:t>
            </a:r>
            <a:r>
              <a:rPr lang="pt-BR" sz="1100" dirty="0" err="1" smtClean="0"/>
              <a:t>CrossRef</a:t>
            </a:r>
            <a:r>
              <a:rPr lang="pt-BR" sz="1100" dirty="0" smtClean="0"/>
              <a:t>] [Google Scholar]</a:t>
            </a:r>
          </a:p>
          <a:p>
            <a:pPr eaLnBrk="1" hangingPunct="1"/>
            <a:r>
              <a:rPr lang="pt-BR" sz="1100" dirty="0" smtClean="0"/>
              <a:t>30. </a:t>
            </a:r>
            <a:r>
              <a:rPr lang="pt-BR" sz="1100" dirty="0" err="1" smtClean="0"/>
              <a:t>Jenkinson</a:t>
            </a:r>
            <a:r>
              <a:rPr lang="pt-BR" sz="1100" dirty="0" smtClean="0"/>
              <a:t> M, Smith S. A global </a:t>
            </a:r>
            <a:r>
              <a:rPr lang="pt-BR" sz="1100" dirty="0" err="1" smtClean="0"/>
              <a:t>optimisation</a:t>
            </a:r>
            <a:r>
              <a:rPr lang="pt-BR" sz="1100" dirty="0" smtClean="0"/>
              <a:t> </a:t>
            </a:r>
            <a:r>
              <a:rPr lang="pt-BR" sz="1100" dirty="0" err="1" smtClean="0"/>
              <a:t>method</a:t>
            </a:r>
            <a:r>
              <a:rPr lang="pt-BR" sz="1100" dirty="0" smtClean="0"/>
              <a:t> for </a:t>
            </a:r>
            <a:r>
              <a:rPr lang="pt-BR" sz="1100" dirty="0" err="1" smtClean="0"/>
              <a:t>robust</a:t>
            </a:r>
            <a:r>
              <a:rPr lang="pt-BR" sz="1100" dirty="0" smtClean="0"/>
              <a:t> </a:t>
            </a:r>
            <a:r>
              <a:rPr lang="pt-BR" sz="1100" dirty="0" err="1" smtClean="0"/>
              <a:t>affine</a:t>
            </a:r>
            <a:r>
              <a:rPr lang="pt-BR" sz="1100" dirty="0" smtClean="0"/>
              <a:t> </a:t>
            </a:r>
            <a:r>
              <a:rPr lang="pt-BR" sz="1100" dirty="0" err="1" smtClean="0"/>
              <a:t>registration</a:t>
            </a:r>
            <a:r>
              <a:rPr lang="pt-BR" sz="1100" dirty="0" smtClean="0"/>
              <a:t> </a:t>
            </a:r>
            <a:r>
              <a:rPr lang="pt-BR" sz="1100" dirty="0" err="1" smtClean="0"/>
              <a:t>of</a:t>
            </a:r>
            <a:r>
              <a:rPr lang="pt-BR" sz="1100" dirty="0" smtClean="0"/>
              <a:t> </a:t>
            </a:r>
            <a:r>
              <a:rPr lang="pt-BR" sz="1100" dirty="0" err="1" smtClean="0"/>
              <a:t>brain</a:t>
            </a:r>
            <a:r>
              <a:rPr lang="pt-BR" sz="1100" dirty="0" smtClean="0"/>
              <a:t> </a:t>
            </a:r>
            <a:r>
              <a:rPr lang="pt-BR" sz="1100" dirty="0" err="1" smtClean="0"/>
              <a:t>images</a:t>
            </a:r>
            <a:r>
              <a:rPr lang="pt-BR" sz="1100" dirty="0" smtClean="0"/>
              <a:t>. </a:t>
            </a:r>
            <a:r>
              <a:rPr lang="pt-BR" sz="1100" dirty="0" err="1" smtClean="0"/>
              <a:t>Med</a:t>
            </a:r>
            <a:r>
              <a:rPr lang="pt-BR" sz="1100" dirty="0" smtClean="0"/>
              <a:t> </a:t>
            </a:r>
            <a:r>
              <a:rPr lang="pt-BR" sz="1100" dirty="0" err="1" smtClean="0"/>
              <a:t>Image</a:t>
            </a:r>
            <a:r>
              <a:rPr lang="pt-BR" sz="1100" dirty="0" smtClean="0"/>
              <a:t> Anal 2001;5:143–56. 10.1016/S1361-8415(01)00036-6 [</a:t>
            </a:r>
            <a:r>
              <a:rPr lang="pt-BR" sz="1100" dirty="0" err="1" smtClean="0"/>
              <a:t>PubMed</a:t>
            </a:r>
            <a:r>
              <a:rPr lang="pt-BR" sz="1100" dirty="0" smtClean="0"/>
              <a:t>] [</a:t>
            </a:r>
            <a:r>
              <a:rPr lang="pt-BR" sz="1100" dirty="0" err="1" smtClean="0"/>
              <a:t>CrossRef</a:t>
            </a:r>
            <a:r>
              <a:rPr lang="pt-BR" sz="1100" dirty="0" smtClean="0"/>
              <a:t>] [Google Scholar]</a:t>
            </a:r>
          </a:p>
          <a:p>
            <a:pPr eaLnBrk="1" hangingPunct="1"/>
            <a:r>
              <a:rPr lang="pt-BR" sz="1100" dirty="0" smtClean="0"/>
              <a:t>31. </a:t>
            </a:r>
            <a:r>
              <a:rPr lang="pt-BR" sz="1100" dirty="0" err="1" smtClean="0"/>
              <a:t>Avants</a:t>
            </a:r>
            <a:r>
              <a:rPr lang="pt-BR" sz="1100" dirty="0" smtClean="0"/>
              <a:t> B, Duda JT, Kim J, et al. </a:t>
            </a:r>
            <a:r>
              <a:rPr lang="pt-BR" sz="1100" dirty="0" err="1" smtClean="0"/>
              <a:t>Multivariate</a:t>
            </a:r>
            <a:r>
              <a:rPr lang="pt-BR" sz="1100" dirty="0" smtClean="0"/>
              <a:t> </a:t>
            </a:r>
            <a:r>
              <a:rPr lang="pt-BR" sz="1100" dirty="0" err="1" smtClean="0"/>
              <a:t>analysis</a:t>
            </a:r>
            <a:r>
              <a:rPr lang="pt-BR" sz="1100" dirty="0" smtClean="0"/>
              <a:t> </a:t>
            </a:r>
            <a:r>
              <a:rPr lang="pt-BR" sz="1100" dirty="0" err="1" smtClean="0"/>
              <a:t>of</a:t>
            </a:r>
            <a:r>
              <a:rPr lang="pt-BR" sz="1100" dirty="0" smtClean="0"/>
              <a:t> </a:t>
            </a:r>
            <a:r>
              <a:rPr lang="pt-BR" sz="1100" dirty="0" err="1" smtClean="0"/>
              <a:t>structural</a:t>
            </a:r>
            <a:r>
              <a:rPr lang="pt-BR" sz="1100" dirty="0" smtClean="0"/>
              <a:t> </a:t>
            </a:r>
            <a:r>
              <a:rPr lang="pt-BR" sz="1100" dirty="0" err="1" smtClean="0"/>
              <a:t>and</a:t>
            </a:r>
            <a:r>
              <a:rPr lang="pt-BR" sz="1100" dirty="0" smtClean="0"/>
              <a:t> </a:t>
            </a:r>
            <a:r>
              <a:rPr lang="pt-BR" sz="1100" dirty="0" err="1" smtClean="0"/>
              <a:t>diffusion</a:t>
            </a:r>
            <a:r>
              <a:rPr lang="pt-BR" sz="1100" dirty="0" smtClean="0"/>
              <a:t> </a:t>
            </a:r>
            <a:r>
              <a:rPr lang="pt-BR" sz="1100" dirty="0" err="1" smtClean="0"/>
              <a:t>imaging</a:t>
            </a:r>
            <a:r>
              <a:rPr lang="pt-BR" sz="1100" dirty="0" smtClean="0"/>
              <a:t> in </a:t>
            </a:r>
            <a:r>
              <a:rPr lang="pt-BR" sz="1100" dirty="0" err="1" smtClean="0"/>
              <a:t>traumatic</a:t>
            </a:r>
            <a:r>
              <a:rPr lang="pt-BR" sz="1100" dirty="0" smtClean="0"/>
              <a:t> </a:t>
            </a:r>
            <a:r>
              <a:rPr lang="pt-BR" sz="1100" dirty="0" err="1" smtClean="0"/>
              <a:t>brain</a:t>
            </a:r>
            <a:r>
              <a:rPr lang="pt-BR" sz="1100" dirty="0" smtClean="0"/>
              <a:t> </a:t>
            </a:r>
            <a:r>
              <a:rPr lang="pt-BR" sz="1100" dirty="0" err="1" smtClean="0"/>
              <a:t>injury</a:t>
            </a:r>
            <a:r>
              <a:rPr lang="pt-BR" sz="1100" dirty="0" smtClean="0"/>
              <a:t>. </a:t>
            </a:r>
            <a:r>
              <a:rPr lang="pt-BR" sz="1100" dirty="0" err="1" smtClean="0"/>
              <a:t>Acad</a:t>
            </a:r>
            <a:r>
              <a:rPr lang="pt-BR" sz="1100" dirty="0" smtClean="0"/>
              <a:t> </a:t>
            </a:r>
            <a:r>
              <a:rPr lang="pt-BR" sz="1100" dirty="0" err="1" smtClean="0"/>
              <a:t>Radiol</a:t>
            </a:r>
            <a:r>
              <a:rPr lang="pt-BR" sz="1100" dirty="0" smtClean="0"/>
              <a:t> 2008;15:1360–75. 10.1016/j.acra.2008.07.007 [PMC </a:t>
            </a:r>
            <a:r>
              <a:rPr lang="pt-BR" sz="1100" dirty="0" err="1" smtClean="0"/>
              <a:t>free</a:t>
            </a:r>
            <a:r>
              <a:rPr lang="pt-BR" sz="1100" dirty="0" smtClean="0"/>
              <a:t> </a:t>
            </a:r>
            <a:r>
              <a:rPr lang="pt-BR" sz="1100" dirty="0" err="1" smtClean="0"/>
              <a:t>article</a:t>
            </a:r>
            <a:r>
              <a:rPr lang="pt-BR" sz="1100" dirty="0" smtClean="0"/>
              <a:t>] [</a:t>
            </a:r>
            <a:r>
              <a:rPr lang="pt-BR" sz="1100" dirty="0" err="1" smtClean="0"/>
              <a:t>PubMed</a:t>
            </a:r>
            <a:r>
              <a:rPr lang="pt-BR" sz="1100" dirty="0" smtClean="0"/>
              <a:t>] [</a:t>
            </a:r>
            <a:r>
              <a:rPr lang="pt-BR" sz="1100" dirty="0" err="1" smtClean="0"/>
              <a:t>CrossRef</a:t>
            </a:r>
            <a:r>
              <a:rPr lang="pt-BR" sz="1100" dirty="0" smtClean="0"/>
              <a:t>] [Google Scholar]</a:t>
            </a:r>
          </a:p>
          <a:p>
            <a:pPr eaLnBrk="1" hangingPunct="1"/>
            <a:r>
              <a:rPr lang="pt-BR" sz="1100" dirty="0" smtClean="0"/>
              <a:t>32. </a:t>
            </a:r>
            <a:r>
              <a:rPr lang="pt-BR" sz="1100" dirty="0" err="1" smtClean="0"/>
              <a:t>Tournier</a:t>
            </a:r>
            <a:r>
              <a:rPr lang="pt-BR" sz="1100" dirty="0" smtClean="0"/>
              <a:t> JD, </a:t>
            </a:r>
            <a:r>
              <a:rPr lang="pt-BR" sz="1100" dirty="0" err="1" smtClean="0"/>
              <a:t>Calamante</a:t>
            </a:r>
            <a:r>
              <a:rPr lang="pt-BR" sz="1100" dirty="0" smtClean="0"/>
              <a:t> F, Connelly A. </a:t>
            </a:r>
            <a:r>
              <a:rPr lang="pt-BR" sz="1100" dirty="0" err="1" smtClean="0"/>
              <a:t>MRtrix</a:t>
            </a:r>
            <a:r>
              <a:rPr lang="pt-BR" sz="1100" dirty="0" smtClean="0"/>
              <a:t>: </a:t>
            </a:r>
            <a:r>
              <a:rPr lang="pt-BR" sz="1100" dirty="0" err="1" smtClean="0"/>
              <a:t>Diffusion</a:t>
            </a:r>
            <a:r>
              <a:rPr lang="pt-BR" sz="1100" dirty="0" smtClean="0"/>
              <a:t> </a:t>
            </a:r>
            <a:r>
              <a:rPr lang="pt-BR" sz="1100" dirty="0" err="1" smtClean="0"/>
              <a:t>tractography</a:t>
            </a:r>
            <a:r>
              <a:rPr lang="pt-BR" sz="1100" dirty="0" smtClean="0"/>
              <a:t> in crossing </a:t>
            </a:r>
            <a:r>
              <a:rPr lang="pt-BR" sz="1100" dirty="0" err="1" smtClean="0"/>
              <a:t>fiber</a:t>
            </a:r>
            <a:r>
              <a:rPr lang="pt-BR" sz="1100" dirty="0" smtClean="0"/>
              <a:t> </a:t>
            </a:r>
            <a:r>
              <a:rPr lang="pt-BR" sz="1100" dirty="0" err="1" smtClean="0"/>
              <a:t>regions</a:t>
            </a:r>
            <a:r>
              <a:rPr lang="pt-BR" sz="1100" dirty="0" smtClean="0"/>
              <a:t>. </a:t>
            </a:r>
            <a:r>
              <a:rPr lang="pt-BR" sz="1100" dirty="0" err="1" smtClean="0"/>
              <a:t>Int</a:t>
            </a:r>
            <a:r>
              <a:rPr lang="pt-BR" sz="1100" dirty="0" smtClean="0"/>
              <a:t> J </a:t>
            </a:r>
            <a:r>
              <a:rPr lang="pt-BR" sz="1100" dirty="0" err="1" smtClean="0"/>
              <a:t>Imaging</a:t>
            </a:r>
            <a:r>
              <a:rPr lang="pt-BR" sz="1100" dirty="0" smtClean="0"/>
              <a:t> </a:t>
            </a:r>
            <a:r>
              <a:rPr lang="pt-BR" sz="1100" dirty="0" err="1" smtClean="0"/>
              <a:t>Syst</a:t>
            </a:r>
            <a:r>
              <a:rPr lang="pt-BR" sz="1100" dirty="0" smtClean="0"/>
              <a:t> </a:t>
            </a:r>
            <a:r>
              <a:rPr lang="pt-BR" sz="1100" dirty="0" err="1" smtClean="0"/>
              <a:t>Technol</a:t>
            </a:r>
            <a:r>
              <a:rPr lang="pt-BR" sz="1100" dirty="0" smtClean="0"/>
              <a:t> 2012;22:53–66. 10.1002/ima.22005 [</a:t>
            </a:r>
            <a:r>
              <a:rPr lang="pt-BR" sz="1100" dirty="0" err="1" smtClean="0"/>
              <a:t>CrossRef</a:t>
            </a:r>
            <a:r>
              <a:rPr lang="pt-BR" sz="1100" dirty="0" smtClean="0"/>
              <a:t>] [Google Scholar]</a:t>
            </a:r>
          </a:p>
          <a:p>
            <a:pPr eaLnBrk="1" hangingPunct="1"/>
            <a:r>
              <a:rPr lang="pt-BR" sz="1100" dirty="0" smtClean="0"/>
              <a:t>33. </a:t>
            </a:r>
            <a:r>
              <a:rPr lang="pt-BR" sz="1100" dirty="0" err="1" smtClean="0"/>
              <a:t>Makropoulos</a:t>
            </a:r>
            <a:r>
              <a:rPr lang="pt-BR" sz="1100" dirty="0" smtClean="0"/>
              <a:t> A, Robinson EC, </a:t>
            </a:r>
            <a:r>
              <a:rPr lang="pt-BR" sz="1100" dirty="0" err="1" smtClean="0"/>
              <a:t>Schuh</a:t>
            </a:r>
            <a:r>
              <a:rPr lang="pt-BR" sz="1100" dirty="0" smtClean="0"/>
              <a:t> A, et al. The </a:t>
            </a:r>
            <a:r>
              <a:rPr lang="pt-BR" sz="1100" dirty="0" err="1" smtClean="0"/>
              <a:t>developing</a:t>
            </a:r>
            <a:r>
              <a:rPr lang="pt-BR" sz="1100" dirty="0" smtClean="0"/>
              <a:t> </a:t>
            </a:r>
            <a:r>
              <a:rPr lang="pt-BR" sz="1100" dirty="0" err="1" smtClean="0"/>
              <a:t>human</a:t>
            </a:r>
            <a:r>
              <a:rPr lang="pt-BR" sz="1100" dirty="0" smtClean="0"/>
              <a:t> </a:t>
            </a:r>
            <a:r>
              <a:rPr lang="pt-BR" sz="1100" dirty="0" err="1" smtClean="0"/>
              <a:t>connectome</a:t>
            </a:r>
            <a:r>
              <a:rPr lang="pt-BR" sz="1100" dirty="0" smtClean="0"/>
              <a:t> </a:t>
            </a:r>
            <a:r>
              <a:rPr lang="pt-BR" sz="1100" dirty="0" err="1" smtClean="0"/>
              <a:t>project</a:t>
            </a:r>
            <a:r>
              <a:rPr lang="pt-BR" sz="1100" dirty="0" smtClean="0"/>
              <a:t>: A </a:t>
            </a:r>
            <a:r>
              <a:rPr lang="pt-BR" sz="1100" dirty="0" err="1" smtClean="0"/>
              <a:t>minimal</a:t>
            </a:r>
            <a:r>
              <a:rPr lang="pt-BR" sz="1100" dirty="0" smtClean="0"/>
              <a:t> </a:t>
            </a:r>
            <a:r>
              <a:rPr lang="pt-BR" sz="1100" dirty="0" err="1" smtClean="0"/>
              <a:t>processing</a:t>
            </a:r>
            <a:r>
              <a:rPr lang="pt-BR" sz="1100" dirty="0" smtClean="0"/>
              <a:t> pipeline for neonatal cortical </a:t>
            </a:r>
            <a:r>
              <a:rPr lang="pt-BR" sz="1100" dirty="0" err="1" smtClean="0"/>
              <a:t>surface</a:t>
            </a:r>
            <a:r>
              <a:rPr lang="pt-BR" sz="1100" dirty="0" smtClean="0"/>
              <a:t> </a:t>
            </a:r>
            <a:r>
              <a:rPr lang="pt-BR" sz="1100" dirty="0" err="1" smtClean="0"/>
              <a:t>reconstruction</a:t>
            </a:r>
            <a:r>
              <a:rPr lang="pt-BR" sz="1100" dirty="0" smtClean="0"/>
              <a:t>. </a:t>
            </a:r>
            <a:r>
              <a:rPr lang="pt-BR" sz="1100" dirty="0" err="1" smtClean="0"/>
              <a:t>Neuroimage</a:t>
            </a:r>
            <a:r>
              <a:rPr lang="pt-BR" sz="1100" dirty="0" smtClean="0"/>
              <a:t>. In Press 2018;173:88–112 https://doi.org/ 10.1016/j.neuroimage.2018.01.054 [PMC </a:t>
            </a:r>
            <a:r>
              <a:rPr lang="pt-BR" sz="1100" dirty="0" err="1" smtClean="0"/>
              <a:t>free</a:t>
            </a:r>
            <a:r>
              <a:rPr lang="pt-BR" sz="1100" dirty="0" smtClean="0"/>
              <a:t> </a:t>
            </a:r>
            <a:r>
              <a:rPr lang="pt-BR" sz="1100" dirty="0" err="1" smtClean="0"/>
              <a:t>article</a:t>
            </a:r>
            <a:r>
              <a:rPr lang="pt-BR" sz="1100" dirty="0" smtClean="0"/>
              <a:t>] [</a:t>
            </a:r>
            <a:r>
              <a:rPr lang="pt-BR" sz="1100" dirty="0" err="1" smtClean="0"/>
              <a:t>PubMed</a:t>
            </a:r>
            <a:r>
              <a:rPr lang="pt-BR" sz="1100" dirty="0" smtClean="0"/>
              <a:t>] [</a:t>
            </a:r>
            <a:r>
              <a:rPr lang="pt-BR" sz="1100" dirty="0" err="1" smtClean="0"/>
              <a:t>CrossRef</a:t>
            </a:r>
            <a:r>
              <a:rPr lang="pt-BR" sz="1100" dirty="0" smtClean="0"/>
              <a:t>] [Google Scholar]</a:t>
            </a:r>
          </a:p>
          <a:p>
            <a:pPr eaLnBrk="1" hangingPunct="1"/>
            <a:r>
              <a:rPr lang="pt-BR" sz="1100" dirty="0" smtClean="0"/>
              <a:t>34. </a:t>
            </a:r>
            <a:r>
              <a:rPr lang="pt-BR" sz="1100" dirty="0" err="1" smtClean="0"/>
              <a:t>Ayanzen</a:t>
            </a:r>
            <a:r>
              <a:rPr lang="pt-BR" sz="1100" dirty="0" smtClean="0"/>
              <a:t> RH, Bird CR, Keller PJ, et al. Cerebral MR </a:t>
            </a:r>
            <a:r>
              <a:rPr lang="pt-BR" sz="1100" dirty="0" err="1" smtClean="0"/>
              <a:t>venography</a:t>
            </a:r>
            <a:r>
              <a:rPr lang="pt-BR" sz="1100" dirty="0" smtClean="0"/>
              <a:t>: normal </a:t>
            </a:r>
            <a:r>
              <a:rPr lang="pt-BR" sz="1100" dirty="0" err="1" smtClean="0"/>
              <a:t>anatomy</a:t>
            </a:r>
            <a:r>
              <a:rPr lang="pt-BR" sz="1100" dirty="0" smtClean="0"/>
              <a:t> </a:t>
            </a:r>
            <a:r>
              <a:rPr lang="pt-BR" sz="1100" dirty="0" err="1" smtClean="0"/>
              <a:t>and</a:t>
            </a:r>
            <a:r>
              <a:rPr lang="pt-BR" sz="1100" dirty="0" smtClean="0"/>
              <a:t> </a:t>
            </a:r>
            <a:r>
              <a:rPr lang="pt-BR" sz="1100" dirty="0" err="1" smtClean="0"/>
              <a:t>potential</a:t>
            </a:r>
            <a:r>
              <a:rPr lang="pt-BR" sz="1100" dirty="0" smtClean="0"/>
              <a:t> </a:t>
            </a:r>
            <a:r>
              <a:rPr lang="pt-BR" sz="1100" dirty="0" err="1" smtClean="0"/>
              <a:t>diagnostic</a:t>
            </a:r>
            <a:r>
              <a:rPr lang="pt-BR" sz="1100" dirty="0" smtClean="0"/>
              <a:t> </a:t>
            </a:r>
            <a:r>
              <a:rPr lang="pt-BR" sz="1100" dirty="0" err="1" smtClean="0"/>
              <a:t>pitfalls</a:t>
            </a:r>
            <a:r>
              <a:rPr lang="pt-BR" sz="1100" dirty="0" smtClean="0"/>
              <a:t>. AJNR </a:t>
            </a:r>
            <a:r>
              <a:rPr lang="pt-BR" sz="1100" dirty="0" err="1" smtClean="0"/>
              <a:t>Am</a:t>
            </a:r>
            <a:r>
              <a:rPr lang="pt-BR" sz="1100" dirty="0" smtClean="0"/>
              <a:t> J </a:t>
            </a:r>
            <a:r>
              <a:rPr lang="pt-BR" sz="1100" dirty="0" err="1" smtClean="0"/>
              <a:t>Neuroradiol</a:t>
            </a:r>
            <a:r>
              <a:rPr lang="pt-BR" sz="1100" dirty="0" smtClean="0"/>
              <a:t> 2000;21:74–8. [</a:t>
            </a:r>
            <a:r>
              <a:rPr lang="pt-BR" sz="1100" dirty="0" err="1" smtClean="0"/>
              <a:t>PubMed</a:t>
            </a:r>
            <a:r>
              <a:rPr lang="pt-BR" sz="1100" dirty="0" smtClean="0"/>
              <a:t>] [Google Scholar]</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Picture 4"/>
          <p:cNvPicPr>
            <a:picLocks noChangeAspect="1" noChangeArrowheads="1"/>
          </p:cNvPicPr>
          <p:nvPr/>
        </p:nvPicPr>
        <p:blipFill>
          <a:blip r:embed="rId2"/>
          <a:srcRect/>
          <a:stretch>
            <a:fillRect/>
          </a:stretch>
        </p:blipFill>
        <p:spPr bwMode="auto">
          <a:xfrm>
            <a:off x="2700338" y="0"/>
            <a:ext cx="3733800" cy="2952750"/>
          </a:xfrm>
          <a:prstGeom prst="rect">
            <a:avLst/>
          </a:prstGeom>
          <a:noFill/>
          <a:ln w="38100">
            <a:solidFill>
              <a:srgbClr val="FF0066"/>
            </a:solidFill>
            <a:miter lim="800000"/>
            <a:headEnd/>
            <a:tailEnd/>
          </a:ln>
        </p:spPr>
      </p:pic>
      <p:sp>
        <p:nvSpPr>
          <p:cNvPr id="43010" name="Rectangle 5"/>
          <p:cNvSpPr>
            <a:spLocks noGrp="1"/>
          </p:cNvSpPr>
          <p:nvPr>
            <p:ph type="body" idx="1"/>
          </p:nvPr>
        </p:nvSpPr>
        <p:spPr>
          <a:xfrm>
            <a:off x="684213" y="2924175"/>
            <a:ext cx="7772400" cy="3816350"/>
          </a:xfrm>
          <a:solidFill>
            <a:srgbClr val="99CCFF"/>
          </a:solidFill>
          <a:ln w="57150">
            <a:solidFill>
              <a:srgbClr val="FF0066"/>
            </a:solidFill>
          </a:ln>
        </p:spPr>
        <p:txBody>
          <a:bodyPr/>
          <a:lstStyle/>
          <a:p>
            <a:pPr algn="ctr"/>
            <a:r>
              <a:rPr lang="pt-BR" b="1" smtClean="0">
                <a:solidFill>
                  <a:srgbClr val="FFFF00"/>
                </a:solidFill>
              </a:rPr>
              <a:t>O que já é conhecido sobre este assunto?</a:t>
            </a:r>
          </a:p>
          <a:p>
            <a:pPr>
              <a:buFont typeface="Wingdings" pitchFamily="2" charset="2"/>
              <a:buNone/>
            </a:pPr>
            <a:r>
              <a:rPr lang="pt-BR" sz="1800" smtClean="0"/>
              <a:t>► O comprometimento do desenvolvimento neurológico é uma comorbidade comum na grande doença cardíaca congênita, afetando até metade das crianças</a:t>
            </a:r>
          </a:p>
          <a:p>
            <a:pPr>
              <a:buFont typeface="Wingdings" pitchFamily="2" charset="2"/>
              <a:buNone/>
            </a:pPr>
            <a:endParaRPr lang="pt-BR" sz="1800" smtClean="0"/>
          </a:p>
          <a:p>
            <a:pPr>
              <a:buFont typeface="Wingdings" pitchFamily="2" charset="2"/>
              <a:buNone/>
            </a:pPr>
            <a:r>
              <a:rPr lang="pt-BR" sz="1800" smtClean="0"/>
              <a:t>► Estudos de imagem anteriores identificaram  lesões em recém-nascidos antes da cirurgia, com uma prevalência que varia entre 19% e 52% de casos.</a:t>
            </a:r>
          </a:p>
          <a:p>
            <a:pPr>
              <a:buFont typeface="Wingdings" pitchFamily="2" charset="2"/>
              <a:buNone/>
            </a:pPr>
            <a:endParaRPr lang="pt-BR" sz="1800" smtClean="0"/>
          </a:p>
          <a:p>
            <a:pPr>
              <a:buFont typeface="Wingdings" pitchFamily="2" charset="2"/>
              <a:buNone/>
            </a:pPr>
            <a:r>
              <a:rPr lang="pt-BR" sz="1800" smtClean="0"/>
              <a:t>O desenvolvimento cerebral anormal na DCC é observado no útero, com prejuízo no crescimento normal se tornando mais pronunciado no terceiro trimestre</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3"/>
          <p:cNvSpPr>
            <a:spLocks noGrp="1"/>
          </p:cNvSpPr>
          <p:nvPr>
            <p:ph type="body" idx="1"/>
          </p:nvPr>
        </p:nvSpPr>
        <p:spPr>
          <a:xfrm>
            <a:off x="684213" y="2997200"/>
            <a:ext cx="7772400" cy="2232025"/>
          </a:xfrm>
          <a:solidFill>
            <a:srgbClr val="99CCFF"/>
          </a:solidFill>
          <a:ln w="57150">
            <a:solidFill>
              <a:srgbClr val="FF0066"/>
            </a:solidFill>
          </a:ln>
        </p:spPr>
        <p:txBody>
          <a:bodyPr/>
          <a:lstStyle/>
          <a:p>
            <a:pPr>
              <a:lnSpc>
                <a:spcPct val="80000"/>
              </a:lnSpc>
              <a:buFont typeface="Wingdings" pitchFamily="2" charset="2"/>
              <a:buNone/>
            </a:pPr>
            <a:r>
              <a:rPr lang="pt-BR" b="1" smtClean="0">
                <a:solidFill>
                  <a:srgbClr val="3333FF"/>
                </a:solidFill>
              </a:rPr>
              <a:t>                      O que este estudo acrescenta?</a:t>
            </a:r>
          </a:p>
          <a:p>
            <a:pPr>
              <a:lnSpc>
                <a:spcPct val="80000"/>
              </a:lnSpc>
              <a:buFont typeface="Wingdings" pitchFamily="2" charset="2"/>
              <a:buNone/>
            </a:pPr>
            <a:r>
              <a:rPr lang="pt-BR" smtClean="0"/>
              <a:t>► Lesões cerebrais foram identificadas em 39% (IC95%</a:t>
            </a:r>
          </a:p>
          <a:p>
            <a:pPr>
              <a:lnSpc>
                <a:spcPct val="80000"/>
              </a:lnSpc>
              <a:buFont typeface="Wingdings" pitchFamily="2" charset="2"/>
              <a:buNone/>
            </a:pPr>
            <a:r>
              <a:rPr lang="pt-BR" smtClean="0"/>
              <a:t>28% a 50%) das crianças no pré-operatório com doença cardíaca congênita em uma coorte contemporânea do Reino Unido.</a:t>
            </a:r>
          </a:p>
          <a:p>
            <a:pPr>
              <a:lnSpc>
                <a:spcPct val="80000"/>
              </a:lnSpc>
              <a:buFont typeface="Wingdings" pitchFamily="2" charset="2"/>
              <a:buNone/>
            </a:pPr>
            <a:r>
              <a:rPr lang="pt-BR" smtClean="0"/>
              <a:t>► Lesão na substância branca foi o achado  mais comum , com uma ampla distribuição em todo o cérebro.</a:t>
            </a:r>
          </a:p>
        </p:txBody>
      </p:sp>
      <p:pic>
        <p:nvPicPr>
          <p:cNvPr id="44034" name="Picture 4"/>
          <p:cNvPicPr>
            <a:picLocks noChangeAspect="1" noChangeArrowheads="1"/>
          </p:cNvPicPr>
          <p:nvPr/>
        </p:nvPicPr>
        <p:blipFill>
          <a:blip r:embed="rId2"/>
          <a:srcRect/>
          <a:stretch>
            <a:fillRect/>
          </a:stretch>
        </p:blipFill>
        <p:spPr bwMode="auto">
          <a:xfrm>
            <a:off x="2124075" y="476250"/>
            <a:ext cx="4808538" cy="2362200"/>
          </a:xfrm>
          <a:prstGeom prst="rect">
            <a:avLst/>
          </a:prstGeom>
          <a:noFill/>
          <a:ln w="38100">
            <a:solidFill>
              <a:srgbClr val="FF0066"/>
            </a:solid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p:cNvSpPr>
            <a:spLocks noGrp="1"/>
          </p:cNvSpPr>
          <p:nvPr>
            <p:ph type="title"/>
          </p:nvPr>
        </p:nvSpPr>
        <p:spPr bwMode="auto">
          <a:xfrm>
            <a:off x="755650" y="-171450"/>
            <a:ext cx="7772400" cy="1609725"/>
          </a:xfrm>
        </p:spPr>
        <p:txBody>
          <a:bodyPr wrap="square" numCol="1" anchorCtr="0" compatLnSpc="1">
            <a:prstTxWarp prst="textNoShape">
              <a:avLst/>
            </a:prstTxWarp>
          </a:bodyPr>
          <a:lstStyle/>
          <a:p>
            <a:pPr algn="ctr"/>
            <a:r>
              <a:rPr lang="pt-BR" sz="2800" cap="none" smtClean="0">
                <a:solidFill>
                  <a:srgbClr val="FF0066"/>
                </a:solidFill>
              </a:rPr>
              <a:t>Nota do Editor da página neonatal </a:t>
            </a:r>
            <a:r>
              <a:rPr lang="pt-BR" sz="2800" cap="none" smtClean="0">
                <a:solidFill>
                  <a:srgbClr val="FF0066"/>
                </a:solidFill>
                <a:hlinkClick r:id="rId2"/>
              </a:rPr>
              <a:t>www.paulomargotto.com.br</a:t>
            </a:r>
            <a:r>
              <a:rPr lang="pt-BR" sz="2800" cap="none" smtClean="0">
                <a:solidFill>
                  <a:srgbClr val="FF0066"/>
                </a:solidFill>
              </a:rPr>
              <a:t>, Dr. Paulo R. Margotto. Consulte também! Aqui e Agora!</a:t>
            </a:r>
          </a:p>
        </p:txBody>
      </p:sp>
      <p:pic>
        <p:nvPicPr>
          <p:cNvPr id="45058" name="Picture 4" descr="20191004_110305"/>
          <p:cNvPicPr>
            <a:picLocks noChangeAspect="1" noChangeArrowheads="1"/>
          </p:cNvPicPr>
          <p:nvPr/>
        </p:nvPicPr>
        <p:blipFill>
          <a:blip r:embed="rId3"/>
          <a:srcRect/>
          <a:stretch>
            <a:fillRect/>
          </a:stretch>
        </p:blipFill>
        <p:spPr bwMode="auto">
          <a:xfrm>
            <a:off x="2627313" y="1341438"/>
            <a:ext cx="3101975" cy="5516562"/>
          </a:xfrm>
          <a:prstGeom prst="rect">
            <a:avLst/>
          </a:prstGeom>
          <a:noFill/>
          <a:ln w="38100">
            <a:solidFill>
              <a:srgbClr val="FFFF00"/>
            </a:solidFill>
            <a:miter lim="800000"/>
            <a:headEnd/>
            <a:tailEnd/>
          </a:ln>
        </p:spPr>
      </p:pic>
      <p:sp>
        <p:nvSpPr>
          <p:cNvPr id="45059" name="Text Box 5"/>
          <p:cNvSpPr txBox="1">
            <a:spLocks noChangeArrowheads="1"/>
          </p:cNvSpPr>
          <p:nvPr/>
        </p:nvSpPr>
        <p:spPr bwMode="auto">
          <a:xfrm>
            <a:off x="5775325" y="4891088"/>
            <a:ext cx="2363788" cy="366712"/>
          </a:xfrm>
          <a:prstGeom prst="rect">
            <a:avLst/>
          </a:prstGeom>
          <a:noFill/>
          <a:ln w="9525">
            <a:noFill/>
            <a:miter lim="800000"/>
            <a:headEnd/>
            <a:tailEnd/>
          </a:ln>
        </p:spPr>
        <p:txBody>
          <a:bodyPr wrap="none">
            <a:spAutoFit/>
          </a:bodyPr>
          <a:lstStyle/>
          <a:p>
            <a:pPr eaLnBrk="0" hangingPunct="0"/>
            <a:r>
              <a:rPr lang="pt-BR">
                <a:hlinkClick r:id="rId4"/>
              </a:rPr>
              <a:t>pmargotto@gmail.com</a:t>
            </a:r>
            <a:r>
              <a:rPr lang="pt-BR"/>
              <a:t> </a:t>
            </a:r>
          </a:p>
        </p:txBody>
      </p:sp>
      <p:sp>
        <p:nvSpPr>
          <p:cNvPr id="45060" name="Text Box 6"/>
          <p:cNvSpPr txBox="1">
            <a:spLocks noChangeArrowheads="1"/>
          </p:cNvSpPr>
          <p:nvPr/>
        </p:nvSpPr>
        <p:spPr bwMode="auto">
          <a:xfrm>
            <a:off x="6012160" y="5733256"/>
            <a:ext cx="2565400" cy="641350"/>
          </a:xfrm>
          <a:prstGeom prst="rect">
            <a:avLst/>
          </a:prstGeom>
          <a:noFill/>
          <a:ln w="9525">
            <a:noFill/>
            <a:miter lim="800000"/>
            <a:headEnd/>
            <a:tailEnd/>
          </a:ln>
        </p:spPr>
        <p:txBody>
          <a:bodyPr wrap="none">
            <a:spAutoFit/>
          </a:bodyPr>
          <a:lstStyle/>
          <a:p>
            <a:pPr algn="ctr" eaLnBrk="0" hangingPunct="0"/>
            <a:r>
              <a:rPr lang="pt-BR" dirty="0">
                <a:solidFill>
                  <a:srgbClr val="3333FF"/>
                </a:solidFill>
              </a:rPr>
              <a:t>UTI Neonatal do Hospital</a:t>
            </a:r>
          </a:p>
          <a:p>
            <a:pPr algn="ctr" eaLnBrk="0" hangingPunct="0"/>
            <a:r>
              <a:rPr lang="pt-BR" dirty="0">
                <a:solidFill>
                  <a:srgbClr val="3333FF"/>
                </a:solidFill>
              </a:rPr>
              <a:t>Santa Lúcia, Brasília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3"/>
          <p:cNvSpPr>
            <a:spLocks noGrp="1"/>
          </p:cNvSpPr>
          <p:nvPr>
            <p:ph type="body" idx="1"/>
          </p:nvPr>
        </p:nvSpPr>
        <p:spPr>
          <a:xfrm>
            <a:off x="250825" y="2120900"/>
            <a:ext cx="8642350" cy="4051300"/>
          </a:xfrm>
        </p:spPr>
        <p:txBody>
          <a:bodyPr/>
          <a:lstStyle/>
          <a:p>
            <a:r>
              <a:rPr lang="pt-BR" sz="1800" smtClean="0"/>
              <a:t>Os autores estudaram uma coorte prospectiva de 20 recém-nascidos com doença cardíaca congênita (DCC) que foram submetidos a monitoramento contínuo por EEG antes da cirurgia para avaliar a maturação funcional do cérebro e conectividade de rede, ressonância magnética estrutural para determinar a presença de lesão cerebral e desenvolvimento estrutural do cérebro e ressonância magnética do tensor de difusão para avaliar o desenvolvimento microestrutural do cérebro. </a:t>
            </a:r>
          </a:p>
          <a:p>
            <a:r>
              <a:rPr lang="pt-BR" sz="1800" smtClean="0"/>
              <a:t>Os autores demonstraram  que, mesmo antes da cirurgia cardíaca, </a:t>
            </a:r>
            <a:r>
              <a:rPr lang="pt-BR" sz="1800" b="1" smtClean="0">
                <a:solidFill>
                  <a:srgbClr val="FF0000"/>
                </a:solidFill>
              </a:rPr>
              <a:t>anormalidades estruturais e microestruturais do cérebro em neonatos com DCC se correlacionam com alterações significativas na função da rede neuronal, manifestando-se como um desequilíbrio entre a sincronização dependente da frequência e a dessincronização de conjuntos neurais locais e distribuídos</a:t>
            </a:r>
            <a:r>
              <a:rPr lang="pt-BR" sz="1800" smtClean="0"/>
              <a:t>. </a:t>
            </a:r>
          </a:p>
          <a:p>
            <a:pPr algn="ctr">
              <a:buFont typeface="Wingdings" pitchFamily="2" charset="2"/>
              <a:buNone/>
            </a:pPr>
            <a:r>
              <a:rPr lang="pt-BR" sz="1800" b="1" smtClean="0">
                <a:solidFill>
                  <a:srgbClr val="FF0066"/>
                </a:solidFill>
              </a:rPr>
              <a:t>Tais perturbações precoces do desenvolvimento de redes neuronais, se mantidas, podem ser responsáveis ​​pelo comprometimento neurocognitivo persistente prevalecente em adolescentes sobreviventes de DCC. </a:t>
            </a:r>
          </a:p>
        </p:txBody>
      </p:sp>
      <p:sp>
        <p:nvSpPr>
          <p:cNvPr id="46082" name="Rectangle 4"/>
          <p:cNvSpPr>
            <a:spLocks noChangeArrowheads="1"/>
          </p:cNvSpPr>
          <p:nvPr/>
        </p:nvSpPr>
        <p:spPr bwMode="auto">
          <a:xfrm>
            <a:off x="0" y="836613"/>
            <a:ext cx="9144000" cy="977900"/>
          </a:xfrm>
          <a:prstGeom prst="rect">
            <a:avLst/>
          </a:prstGeom>
          <a:solidFill>
            <a:srgbClr val="FFFFFF"/>
          </a:solidFill>
          <a:ln w="9525">
            <a:noFill/>
            <a:miter lim="800000"/>
            <a:headEnd/>
            <a:tailEnd/>
          </a:ln>
        </p:spPr>
        <p:txBody>
          <a:bodyPr lIns="0" tIns="0" rIns="0" bIns="0" anchor="ctr">
            <a:spAutoFit/>
          </a:bodyPr>
          <a:lstStyle/>
          <a:p>
            <a:pPr algn="ctr" eaLnBrk="0" hangingPunct="0"/>
            <a:r>
              <a:rPr lang="pt-BR" sz="1600">
                <a:hlinkClick r:id="rId2"/>
              </a:rPr>
              <a:t>Interplay of brain structure and function in neonatal congenital heart disease.</a:t>
            </a:r>
            <a:endParaRPr lang="pt-BR" sz="1600"/>
          </a:p>
          <a:p>
            <a:pPr algn="ctr" eaLnBrk="0" hangingPunct="0"/>
            <a:r>
              <a:rPr lang="pt-BR" sz="1600"/>
              <a:t>Birca A, Vakorin VA, Porayette P, Madathil S, Chau V, Seed M, Doesburg SM, Blaser S, Nita DA, Sharma R,</a:t>
            </a:r>
            <a:r>
              <a:rPr lang="pt-BR" sz="1600" b="1"/>
              <a:t> Duerden EG</a:t>
            </a:r>
            <a:r>
              <a:rPr lang="pt-BR" sz="1600"/>
              <a:t>, Hickey EJ, Miller SP, Hahn CD.Ann Clin Transl Neurol. 2016 Aug 14;3(9):708-22. doi: 10.1002/acn3.336. eCollection 2016 Sep.PMID: 27648460 </a:t>
            </a:r>
            <a:r>
              <a:rPr lang="pt-BR" sz="1600" b="1"/>
              <a:t>Free PMC article.</a:t>
            </a:r>
          </a:p>
        </p:txBody>
      </p:sp>
      <p:sp>
        <p:nvSpPr>
          <p:cNvPr id="46083" name="Rectangle 5"/>
          <p:cNvSpPr>
            <a:spLocks noChangeArrowheads="1"/>
          </p:cNvSpPr>
          <p:nvPr/>
        </p:nvSpPr>
        <p:spPr bwMode="auto">
          <a:xfrm>
            <a:off x="827088" y="188913"/>
            <a:ext cx="7505700" cy="641350"/>
          </a:xfrm>
          <a:prstGeom prst="rect">
            <a:avLst/>
          </a:prstGeom>
          <a:solidFill>
            <a:srgbClr val="FFFFFF"/>
          </a:solidFill>
          <a:ln w="9525">
            <a:noFill/>
            <a:miter lim="800000"/>
            <a:headEnd/>
            <a:tailEnd/>
          </a:ln>
        </p:spPr>
        <p:txBody>
          <a:bodyPr wrap="none" anchor="ctr">
            <a:spAutoFit/>
          </a:bodyPr>
          <a:lstStyle/>
          <a:p>
            <a:pPr eaLnBrk="0" hangingPunct="0"/>
            <a:r>
              <a:rPr lang="pt-BR" b="1">
                <a:solidFill>
                  <a:srgbClr val="3333FF"/>
                </a:solidFill>
              </a:rPr>
              <a:t>Interação da estrutura e função cerebral na cardiopatia congênita neonatal</a:t>
            </a:r>
          </a:p>
          <a:p>
            <a:pPr eaLnBrk="0" hangingPunct="0"/>
            <a:endParaRPr lang="pt-BR" b="1">
              <a:solidFill>
                <a:srgbClr val="3333FF"/>
              </a:solidFill>
            </a:endParaRPr>
          </a:p>
        </p:txBody>
      </p:sp>
      <p:sp>
        <p:nvSpPr>
          <p:cNvPr id="46084" name="Oval 6"/>
          <p:cNvSpPr>
            <a:spLocks noChangeArrowheads="1"/>
          </p:cNvSpPr>
          <p:nvPr/>
        </p:nvSpPr>
        <p:spPr bwMode="auto">
          <a:xfrm>
            <a:off x="250825" y="476250"/>
            <a:ext cx="755650" cy="554038"/>
          </a:xfrm>
          <a:prstGeom prst="ellipse">
            <a:avLst/>
          </a:prstGeom>
          <a:solidFill>
            <a:schemeClr val="accent1"/>
          </a:solidFill>
          <a:ln w="38100">
            <a:solidFill>
              <a:srgbClr val="FF0066"/>
            </a:solidFill>
            <a:round/>
            <a:headEnd/>
            <a:tailEnd/>
          </a:ln>
        </p:spPr>
        <p:txBody>
          <a:bodyPr wrap="none" anchor="ctr"/>
          <a:lstStyle/>
          <a:p>
            <a:pPr algn="ctr" eaLnBrk="0" hangingPunct="0"/>
            <a:r>
              <a:rPr lang="pt-BR" b="1">
                <a:solidFill>
                  <a:srgbClr val="FFFF00"/>
                </a:solidFill>
              </a:rPr>
              <a:t>2016</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3"/>
          <p:cNvSpPr>
            <a:spLocks noGrp="1"/>
          </p:cNvSpPr>
          <p:nvPr>
            <p:ph type="body" idx="1"/>
          </p:nvPr>
        </p:nvSpPr>
        <p:spPr>
          <a:xfrm>
            <a:off x="323850" y="2060575"/>
            <a:ext cx="8820150" cy="5084763"/>
          </a:xfrm>
        </p:spPr>
        <p:txBody>
          <a:bodyPr/>
          <a:lstStyle/>
          <a:p>
            <a:r>
              <a:rPr lang="pt-BR" smtClean="0"/>
              <a:t>Alterações da substância branca foram previamente demonstradas em adolescentes nascidos com cardiopatia congênita (DCC), utilizando imagem de tensor de difusão (DTI). </a:t>
            </a:r>
          </a:p>
          <a:p>
            <a:r>
              <a:rPr lang="pt-BR" smtClean="0"/>
              <a:t>No entanto, devido à natureza não específica das métricas de DTI, é difícil interpretar esses achados em termos de suas implicações microestruturais. </a:t>
            </a:r>
          </a:p>
          <a:p>
            <a:r>
              <a:rPr lang="pt-BR" smtClean="0"/>
              <a:t>Usando imagens de dispersão e densidade por orientação a neurites (NODDI) em jovens de 16 a 24 anos nascidos com DCC complexa e pares saudáveis os autores evidenciaram:</a:t>
            </a:r>
          </a:p>
          <a:p>
            <a:pPr algn="ctr">
              <a:buFont typeface="Wingdings" pitchFamily="2" charset="2"/>
              <a:buNone/>
            </a:pPr>
            <a:r>
              <a:rPr lang="pt-BR" b="1" smtClean="0">
                <a:solidFill>
                  <a:srgbClr val="FF0000"/>
                </a:solidFill>
              </a:rPr>
              <a:t>regiões generalizadas de menor índice de densidade média de neurites no trato (NDI) no grupo DCC em comparação com o grupo controle, particularmente dentro de longos tratos de associação e nas regiões do corpo caloso, acompanhados por volumes menores do trato de substância branca e aglomerados isolados de anisotropia fracionada mais baixa (FA).  </a:t>
            </a:r>
          </a:p>
        </p:txBody>
      </p:sp>
      <p:sp>
        <p:nvSpPr>
          <p:cNvPr id="47106" name="Rectangle 4"/>
          <p:cNvSpPr>
            <a:spLocks noChangeArrowheads="1"/>
          </p:cNvSpPr>
          <p:nvPr/>
        </p:nvSpPr>
        <p:spPr bwMode="auto">
          <a:xfrm>
            <a:off x="0" y="268288"/>
            <a:ext cx="9144000" cy="1098550"/>
          </a:xfrm>
          <a:prstGeom prst="rect">
            <a:avLst/>
          </a:prstGeom>
          <a:noFill/>
          <a:ln w="9525">
            <a:noFill/>
            <a:miter lim="800000"/>
            <a:headEnd/>
            <a:tailEnd/>
          </a:ln>
        </p:spPr>
        <p:txBody>
          <a:bodyPr lIns="0" tIns="0" rIns="0" bIns="0" anchor="ctr">
            <a:spAutoFit/>
          </a:bodyPr>
          <a:lstStyle/>
          <a:p>
            <a:pPr algn="ctr" eaLnBrk="0" hangingPunct="0"/>
            <a:r>
              <a:rPr lang="pt-BR" b="1">
                <a:solidFill>
                  <a:srgbClr val="3333FF"/>
                </a:solidFill>
              </a:rPr>
              <a:t>Quantificação da densidade aparente do axônio e dispersão da orientação na substância branca de jovens nascidos com cardiopatia congênita</a:t>
            </a:r>
          </a:p>
          <a:p>
            <a:pPr algn="ctr" eaLnBrk="0" hangingPunct="0"/>
            <a:endParaRPr lang="pt-BR" b="1">
              <a:solidFill>
                <a:srgbClr val="3333FF"/>
              </a:solidFill>
            </a:endParaRPr>
          </a:p>
          <a:p>
            <a:pPr algn="ctr" eaLnBrk="0" hangingPunct="0"/>
            <a:endParaRPr lang="pt-BR" b="1">
              <a:solidFill>
                <a:srgbClr val="3333FF"/>
              </a:solidFill>
            </a:endParaRPr>
          </a:p>
        </p:txBody>
      </p:sp>
      <p:sp>
        <p:nvSpPr>
          <p:cNvPr id="47107" name="Rectangle 5"/>
          <p:cNvSpPr>
            <a:spLocks noChangeArrowheads="1"/>
          </p:cNvSpPr>
          <p:nvPr/>
        </p:nvSpPr>
        <p:spPr bwMode="auto">
          <a:xfrm>
            <a:off x="179388" y="836613"/>
            <a:ext cx="8785225" cy="1063625"/>
          </a:xfrm>
          <a:prstGeom prst="rect">
            <a:avLst/>
          </a:prstGeom>
          <a:solidFill>
            <a:srgbClr val="FFFFFF"/>
          </a:solidFill>
          <a:ln w="9525">
            <a:noFill/>
            <a:miter lim="800000"/>
            <a:headEnd/>
            <a:tailEnd/>
          </a:ln>
        </p:spPr>
        <p:txBody>
          <a:bodyPr lIns="0" tIns="0" rIns="71415" bIns="0" anchor="ctr">
            <a:spAutoFit/>
          </a:bodyPr>
          <a:lstStyle/>
          <a:p>
            <a:pPr algn="ctr" eaLnBrk="0" hangingPunct="0"/>
            <a:r>
              <a:rPr lang="pt-BR" sz="1400">
                <a:hlinkClick r:id="rId2"/>
              </a:rPr>
              <a:t>Quantification of apparent axon density and orientation dispersion in the white matter of youth born with </a:t>
            </a:r>
            <a:r>
              <a:rPr lang="pt-BR" sz="1400" b="1">
                <a:hlinkClick r:id="rId2"/>
              </a:rPr>
              <a:t>congenital heart disease</a:t>
            </a:r>
            <a:r>
              <a:rPr lang="pt-BR" sz="1400">
                <a:hlinkClick r:id="rId2"/>
              </a:rPr>
              <a:t>.</a:t>
            </a:r>
            <a:r>
              <a:rPr lang="pt-BR" sz="1400"/>
              <a:t>Easson K, Rohlicek CV, Houde JC, Gilbert G, Saint-Martin C, Fontes K, Majnemer A, Marelli A, Wintermark P, Descoteaux M, Brossard-Racine M.Neuroimage. 2020 Jan 15;205:116255. doi: 10.1016/j.neuroimage.2019.116255. Epub 2019 Oct 9.PMID: 31605826.</a:t>
            </a:r>
            <a:r>
              <a:rPr lang="pt-BR" sz="1400" b="1">
                <a:hlinkClick r:id="rId2"/>
              </a:rPr>
              <a:t>Free Article</a:t>
            </a:r>
            <a:endParaRPr lang="pt-BR" sz="1400"/>
          </a:p>
          <a:p>
            <a:pPr algn="ctr" eaLnBrk="0" hangingPunct="0"/>
            <a:r>
              <a:rPr lang="pt-BR" sz="1400" u="sng">
                <a:hlinkClick r:id="rId3"/>
              </a:rPr>
              <a:t>Similar articles</a:t>
            </a:r>
            <a:endParaRPr lang="pt-BR" sz="1400" u="sng"/>
          </a:p>
        </p:txBody>
      </p:sp>
      <p:sp>
        <p:nvSpPr>
          <p:cNvPr id="47108" name="Oval 6"/>
          <p:cNvSpPr>
            <a:spLocks noChangeArrowheads="1"/>
          </p:cNvSpPr>
          <p:nvPr/>
        </p:nvSpPr>
        <p:spPr bwMode="auto">
          <a:xfrm>
            <a:off x="250825" y="1412875"/>
            <a:ext cx="755650" cy="554038"/>
          </a:xfrm>
          <a:prstGeom prst="ellipse">
            <a:avLst/>
          </a:prstGeom>
          <a:solidFill>
            <a:schemeClr val="accent1"/>
          </a:solidFill>
          <a:ln w="38100">
            <a:solidFill>
              <a:srgbClr val="FF0066"/>
            </a:solidFill>
            <a:round/>
            <a:headEnd/>
            <a:tailEnd/>
          </a:ln>
        </p:spPr>
        <p:txBody>
          <a:bodyPr wrap="none" anchor="ctr"/>
          <a:lstStyle/>
          <a:p>
            <a:pPr algn="ctr" eaLnBrk="0" hangingPunct="0"/>
            <a:r>
              <a:rPr lang="pt-BR" b="1">
                <a:solidFill>
                  <a:srgbClr val="FFFF00"/>
                </a:solidFill>
              </a:rPr>
              <a:t>2019</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3"/>
          <p:cNvSpPr>
            <a:spLocks noGrp="1"/>
          </p:cNvSpPr>
          <p:nvPr>
            <p:ph type="body" idx="1"/>
          </p:nvPr>
        </p:nvSpPr>
        <p:spPr>
          <a:xfrm>
            <a:off x="0" y="333375"/>
            <a:ext cx="9144000" cy="6524625"/>
          </a:xfrm>
        </p:spPr>
        <p:txBody>
          <a:bodyPr/>
          <a:lstStyle/>
          <a:p>
            <a:endParaRPr lang="pt-BR" smtClean="0"/>
          </a:p>
          <a:p>
            <a:r>
              <a:rPr lang="pt-BR" smtClean="0"/>
              <a:t>Esses achados sugerem que a </a:t>
            </a:r>
            <a:r>
              <a:rPr lang="pt-BR" b="1" smtClean="0">
                <a:solidFill>
                  <a:srgbClr val="FF0000"/>
                </a:solidFill>
              </a:rPr>
              <a:t>menor densidade de empacotamento axonal</a:t>
            </a:r>
            <a:r>
              <a:rPr lang="pt-BR" smtClean="0"/>
              <a:t>, em vez de alterações no alinhamento axonal, </a:t>
            </a:r>
            <a:r>
              <a:rPr lang="pt-BR" smtClean="0">
                <a:solidFill>
                  <a:srgbClr val="FF0000"/>
                </a:solidFill>
              </a:rPr>
              <a:t>é </a:t>
            </a:r>
            <a:r>
              <a:rPr lang="pt-BR" b="1" smtClean="0">
                <a:solidFill>
                  <a:srgbClr val="FF0000"/>
                </a:solidFill>
              </a:rPr>
              <a:t>um fator microestrutural predominante,</a:t>
            </a:r>
            <a:r>
              <a:rPr lang="pt-BR" smtClean="0"/>
              <a:t> contribuindo para as alterações inespecíficas da substância branca previamente detectadas nessa população usando DTI tradicional. </a:t>
            </a:r>
          </a:p>
          <a:p>
            <a:pPr>
              <a:buFont typeface="Wingdings" pitchFamily="2" charset="2"/>
              <a:buNone/>
            </a:pPr>
            <a:r>
              <a:rPr lang="pt-BR" smtClean="0"/>
              <a:t>       </a:t>
            </a:r>
            <a:r>
              <a:rPr lang="pt-BR" sz="2400" b="1" smtClean="0">
                <a:solidFill>
                  <a:srgbClr val="3333FF"/>
                </a:solidFill>
              </a:rPr>
              <a:t>Implicações clínicas do comprometimento do empacotamento axonal</a:t>
            </a:r>
          </a:p>
          <a:p>
            <a:r>
              <a:rPr lang="pt-BR" smtClean="0"/>
              <a:t>No geral, </a:t>
            </a:r>
            <a:r>
              <a:rPr lang="pt-BR" b="1" smtClean="0">
                <a:solidFill>
                  <a:srgbClr val="FF0000"/>
                </a:solidFill>
              </a:rPr>
              <a:t>até 60% dos sobreviventes de DCC apresentam uma constelação de déficits no desenvolvimento neurológico ao longo da adolescência e na idade adulta jovem,</a:t>
            </a:r>
            <a:r>
              <a:rPr lang="pt-BR" smtClean="0"/>
              <a:t> incluindo dificuldades cognitivas, como menor inteligência, déficits no funcionamento executivo, deficiências visuais espaciais e desempenho acadêmico reduzido, acompanhados por habilidades motoras finas e grosseiras deficiências, problemas comportamentais e uma variedade de limitações funcionais.</a:t>
            </a:r>
          </a:p>
          <a:p>
            <a:r>
              <a:rPr lang="pt-BR" smtClean="0"/>
              <a:t> Dado o papel crítico dos setores da substância branca em facilitar a comunicação eficiente entre regiões discretas da massa cinzenta com diferentes funções, </a:t>
            </a:r>
            <a:r>
              <a:rPr lang="pt-BR" b="1" smtClean="0">
                <a:solidFill>
                  <a:srgbClr val="FF0000"/>
                </a:solidFill>
              </a:rPr>
              <a:t>as reduções no aparente empacotamento axonal nos setores da substância branca observadas nessa amostra de DCC podem contribuir para algumas dessas dificuldades no desenvolvimento neurológico.</a:t>
            </a:r>
          </a:p>
          <a:p>
            <a:endParaRPr lang="pt-BR" b="1" smtClean="0">
              <a:solidFill>
                <a:srgbClr val="FF0000"/>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3"/>
          <p:cNvSpPr>
            <a:spLocks noGrp="1"/>
          </p:cNvSpPr>
          <p:nvPr>
            <p:ph type="body" idx="1"/>
          </p:nvPr>
        </p:nvSpPr>
        <p:spPr>
          <a:xfrm>
            <a:off x="0" y="0"/>
            <a:ext cx="9144000" cy="6858000"/>
          </a:xfrm>
        </p:spPr>
        <p:txBody>
          <a:bodyPr/>
          <a:lstStyle/>
          <a:p>
            <a:endParaRPr lang="pt-BR" smtClean="0"/>
          </a:p>
          <a:p>
            <a:endParaRPr lang="pt-BR" smtClean="0"/>
          </a:p>
          <a:p>
            <a:endParaRPr lang="pt-BR" smtClean="0"/>
          </a:p>
          <a:p>
            <a:endParaRPr lang="pt-BR" smtClean="0"/>
          </a:p>
          <a:p>
            <a:r>
              <a:rPr lang="pt-BR" smtClean="0"/>
              <a:t>Em particular, a maioria dos setores da substância branca nos quais foi observada redução da densidade aparente do axônio no presente estudo foram setores longos de associação, que foram implicados em uma variedade de funções cognitivas de ordem superior, incluindo </a:t>
            </a:r>
            <a:r>
              <a:rPr lang="pt-BR" b="1" smtClean="0">
                <a:solidFill>
                  <a:srgbClr val="FF0000"/>
                </a:solidFill>
              </a:rPr>
              <a:t>linguagem, aprendizado e memória, atenção e processamento espacial visual</a:t>
            </a:r>
            <a:r>
              <a:rPr lang="pt-BR" smtClean="0"/>
              <a:t>, com um papel adicional para o cíngulo e fascículo uncinado no processamento emocional. </a:t>
            </a:r>
          </a:p>
          <a:p>
            <a:r>
              <a:rPr lang="pt-BR" smtClean="0"/>
              <a:t>Além disso, os autores observaram uma </a:t>
            </a:r>
            <a:r>
              <a:rPr lang="pt-BR" b="1" smtClean="0">
                <a:solidFill>
                  <a:srgbClr val="FF0000"/>
                </a:solidFill>
              </a:rPr>
              <a:t>densidade aparente reduzida do axônio no corpo caloso,</a:t>
            </a:r>
            <a:r>
              <a:rPr lang="pt-BR" smtClean="0"/>
              <a:t> que tem sido associado a funções como raciocínio, percepção, atenção, linguagem e memória  </a:t>
            </a:r>
          </a:p>
          <a:p>
            <a:pPr algn="ctr">
              <a:buFont typeface="Wingdings" pitchFamily="2" charset="2"/>
              <a:buNone/>
            </a:pPr>
            <a:r>
              <a:rPr lang="pt-BR" b="1" smtClean="0">
                <a:solidFill>
                  <a:srgbClr val="FF0000"/>
                </a:solidFill>
              </a:rPr>
              <a:t>Portanto, a densidade aparente reduzida do axônio nesses setores de substância branca pode estar subjacente a algumas das dificuldades do desenvolvimento neurológico observadas em jovens nascidos com DCC.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3"/>
          <p:cNvSpPr>
            <a:spLocks noGrp="1"/>
          </p:cNvSpPr>
          <p:nvPr>
            <p:ph type="body" idx="1"/>
          </p:nvPr>
        </p:nvSpPr>
        <p:spPr>
          <a:xfrm>
            <a:off x="489923" y="2697567"/>
            <a:ext cx="7772400" cy="4051300"/>
          </a:xfrm>
        </p:spPr>
        <p:txBody>
          <a:bodyPr/>
          <a:lstStyle/>
          <a:p>
            <a:r>
              <a:rPr lang="pt-BR" sz="1800" dirty="0" smtClean="0"/>
              <a:t>A inesperada frequência de lesão na substância banca em recém-nascidos a termo com doença cardíaca congênita (DCC) sugeriu um </a:t>
            </a:r>
            <a:r>
              <a:rPr lang="pt-BR" sz="1800" b="1" dirty="0" smtClean="0">
                <a:solidFill>
                  <a:srgbClr val="FF0000"/>
                </a:solidFill>
              </a:rPr>
              <a:t>atraso na maturação do cérebro</a:t>
            </a:r>
            <a:r>
              <a:rPr lang="pt-BR" sz="1800" dirty="0" smtClean="0"/>
              <a:t> (isto é, </a:t>
            </a:r>
            <a:r>
              <a:rPr lang="pt-BR" sz="1800" b="1" dirty="0" err="1" smtClean="0"/>
              <a:t>dismaturação</a:t>
            </a:r>
            <a:r>
              <a:rPr lang="pt-BR" sz="1800" dirty="0" smtClean="0"/>
              <a:t>), de modo que esses neonatos a termo  respondam a um insulto cerebral com um padrão de lesão cerebral esperado em prematuros.</a:t>
            </a:r>
          </a:p>
          <a:p>
            <a:r>
              <a:rPr lang="pt-BR" sz="1800" dirty="0" smtClean="0"/>
              <a:t>  O alto risco de lesão pontual na substância branca em recém-nascidos a termo com DCC seria mais prevalente na substância branca anterior e posterior, do que na substância branca central. </a:t>
            </a:r>
          </a:p>
          <a:p>
            <a:pPr algn="ctr"/>
            <a:r>
              <a:rPr lang="pt-BR" sz="1800" b="1" i="1" dirty="0" smtClean="0">
                <a:solidFill>
                  <a:srgbClr val="FF0000"/>
                </a:solidFill>
              </a:rPr>
              <a:t>Os presentes achados  sugerem que a Corona </a:t>
            </a:r>
            <a:r>
              <a:rPr lang="pt-BR" sz="1800" b="1" i="1" dirty="0" err="1" smtClean="0">
                <a:solidFill>
                  <a:srgbClr val="FF0000"/>
                </a:solidFill>
              </a:rPr>
              <a:t>radiata</a:t>
            </a:r>
            <a:r>
              <a:rPr lang="pt-BR" sz="1800" b="1" i="1" dirty="0" smtClean="0">
                <a:solidFill>
                  <a:srgbClr val="FF0000"/>
                </a:solidFill>
              </a:rPr>
              <a:t> / </a:t>
            </a:r>
            <a:r>
              <a:rPr lang="pt-BR" sz="1800" b="1" i="1" dirty="0" err="1" smtClean="0">
                <a:solidFill>
                  <a:srgbClr val="FF0000"/>
                </a:solidFill>
              </a:rPr>
              <a:t>centrum</a:t>
            </a:r>
            <a:r>
              <a:rPr lang="pt-BR" sz="1800" b="1" i="1" dirty="0" smtClean="0">
                <a:solidFill>
                  <a:srgbClr val="FF0000"/>
                </a:solidFill>
              </a:rPr>
              <a:t> </a:t>
            </a:r>
            <a:r>
              <a:rPr lang="pt-BR" sz="1800" b="1" i="1" dirty="0" err="1" smtClean="0">
                <a:solidFill>
                  <a:srgbClr val="FF0000"/>
                </a:solidFill>
              </a:rPr>
              <a:t>semiovale</a:t>
            </a:r>
            <a:r>
              <a:rPr lang="pt-BR" sz="1800" b="1" i="1" dirty="0" smtClean="0">
                <a:solidFill>
                  <a:srgbClr val="FF0000"/>
                </a:solidFill>
              </a:rPr>
              <a:t> e a substância branca  </a:t>
            </a:r>
            <a:r>
              <a:rPr lang="pt-BR" sz="1800" b="1" i="1" dirty="0" err="1" smtClean="0">
                <a:solidFill>
                  <a:srgbClr val="FF0000"/>
                </a:solidFill>
              </a:rPr>
              <a:t>periventricular</a:t>
            </a:r>
            <a:r>
              <a:rPr lang="pt-BR" sz="1800" b="1" i="1" dirty="0" smtClean="0">
                <a:solidFill>
                  <a:srgbClr val="FF0000"/>
                </a:solidFill>
              </a:rPr>
              <a:t> posterior são as mais vulneráveis ​​à lesão da substância branca em recém-nascidos com DCC. </a:t>
            </a:r>
          </a:p>
        </p:txBody>
      </p:sp>
      <p:sp>
        <p:nvSpPr>
          <p:cNvPr id="50178" name="Rectangle 4"/>
          <p:cNvSpPr>
            <a:spLocks noChangeArrowheads="1"/>
          </p:cNvSpPr>
          <p:nvPr/>
        </p:nvSpPr>
        <p:spPr bwMode="auto">
          <a:xfrm>
            <a:off x="488956" y="1268760"/>
            <a:ext cx="8067675" cy="1222375"/>
          </a:xfrm>
          <a:prstGeom prst="rect">
            <a:avLst/>
          </a:prstGeom>
          <a:solidFill>
            <a:srgbClr val="FFFFFF"/>
          </a:solidFill>
          <a:ln w="9525">
            <a:noFill/>
            <a:miter lim="800000"/>
            <a:headEnd/>
            <a:tailEnd/>
          </a:ln>
        </p:spPr>
        <p:txBody>
          <a:bodyPr lIns="0" tIns="0" rIns="71415" bIns="0" anchor="ctr">
            <a:spAutoFit/>
          </a:bodyPr>
          <a:lstStyle/>
          <a:p>
            <a:pPr algn="ctr" eaLnBrk="0" hangingPunct="0"/>
            <a:r>
              <a:rPr lang="pt-BR" sz="1600" dirty="0">
                <a:hlinkClick r:id="rId2"/>
              </a:rPr>
              <a:t>White </a:t>
            </a:r>
            <a:r>
              <a:rPr lang="pt-BR" sz="1600" dirty="0" err="1">
                <a:hlinkClick r:id="rId2"/>
              </a:rPr>
              <a:t>matter</a:t>
            </a:r>
            <a:r>
              <a:rPr lang="pt-BR" sz="1600" dirty="0">
                <a:hlinkClick r:id="rId2"/>
              </a:rPr>
              <a:t> </a:t>
            </a:r>
            <a:r>
              <a:rPr lang="pt-BR" sz="1600" dirty="0" err="1">
                <a:hlinkClick r:id="rId2"/>
              </a:rPr>
              <a:t>injury</a:t>
            </a:r>
            <a:r>
              <a:rPr lang="pt-BR" sz="1600" dirty="0">
                <a:hlinkClick r:id="rId2"/>
              </a:rPr>
              <a:t> in </a:t>
            </a:r>
            <a:r>
              <a:rPr lang="pt-BR" sz="1600" dirty="0" err="1">
                <a:hlinkClick r:id="rId2"/>
              </a:rPr>
              <a:t>term</a:t>
            </a:r>
            <a:r>
              <a:rPr lang="pt-BR" sz="1600" dirty="0">
                <a:hlinkClick r:id="rId2"/>
              </a:rPr>
              <a:t> </a:t>
            </a:r>
            <a:r>
              <a:rPr lang="pt-BR" sz="1600" dirty="0" err="1">
                <a:hlinkClick r:id="rId2"/>
              </a:rPr>
              <a:t>neonates</a:t>
            </a:r>
            <a:r>
              <a:rPr lang="pt-BR" sz="1600" dirty="0">
                <a:hlinkClick r:id="rId2"/>
              </a:rPr>
              <a:t> </a:t>
            </a:r>
            <a:r>
              <a:rPr lang="pt-BR" sz="1600" dirty="0" err="1">
                <a:hlinkClick r:id="rId2"/>
              </a:rPr>
              <a:t>with</a:t>
            </a:r>
            <a:r>
              <a:rPr lang="pt-BR" sz="1600" dirty="0">
                <a:hlinkClick r:id="rId2"/>
              </a:rPr>
              <a:t> congenital </a:t>
            </a:r>
            <a:r>
              <a:rPr lang="pt-BR" sz="1600" dirty="0" err="1">
                <a:hlinkClick r:id="rId2"/>
              </a:rPr>
              <a:t>heart</a:t>
            </a:r>
            <a:r>
              <a:rPr lang="pt-BR" sz="1600" dirty="0">
                <a:hlinkClick r:id="rId2"/>
              </a:rPr>
              <a:t> </a:t>
            </a:r>
            <a:r>
              <a:rPr lang="pt-BR" sz="1600" dirty="0" err="1">
                <a:hlinkClick r:id="rId2"/>
              </a:rPr>
              <a:t>diseases</a:t>
            </a:r>
            <a:r>
              <a:rPr lang="pt-BR" sz="1600" dirty="0">
                <a:hlinkClick r:id="rId2"/>
              </a:rPr>
              <a:t>: </a:t>
            </a:r>
            <a:r>
              <a:rPr lang="pt-BR" sz="1600" dirty="0" err="1">
                <a:hlinkClick r:id="rId2"/>
              </a:rPr>
              <a:t>Topology</a:t>
            </a:r>
            <a:r>
              <a:rPr lang="pt-BR" sz="1600" dirty="0">
                <a:hlinkClick r:id="rId2"/>
              </a:rPr>
              <a:t> &amp; </a:t>
            </a:r>
            <a:r>
              <a:rPr lang="pt-BR" sz="1600" dirty="0" err="1">
                <a:hlinkClick r:id="rId2"/>
              </a:rPr>
              <a:t>comparison</a:t>
            </a:r>
            <a:r>
              <a:rPr lang="pt-BR" sz="1600" dirty="0">
                <a:hlinkClick r:id="rId2"/>
              </a:rPr>
              <a:t> </a:t>
            </a:r>
            <a:r>
              <a:rPr lang="pt-BR" sz="1600" dirty="0" err="1">
                <a:hlinkClick r:id="rId2"/>
              </a:rPr>
              <a:t>with</a:t>
            </a:r>
            <a:r>
              <a:rPr lang="pt-BR" sz="1600" dirty="0">
                <a:hlinkClick r:id="rId2"/>
              </a:rPr>
              <a:t> </a:t>
            </a:r>
            <a:r>
              <a:rPr lang="pt-BR" sz="1600" dirty="0" err="1">
                <a:hlinkClick r:id="rId2"/>
              </a:rPr>
              <a:t>preterm</a:t>
            </a:r>
            <a:r>
              <a:rPr lang="pt-BR" sz="1600" dirty="0">
                <a:hlinkClick r:id="rId2"/>
              </a:rPr>
              <a:t> </a:t>
            </a:r>
            <a:r>
              <a:rPr lang="pt-BR" sz="1600" dirty="0" err="1">
                <a:hlinkClick r:id="rId2"/>
              </a:rPr>
              <a:t>newborns</a:t>
            </a:r>
            <a:r>
              <a:rPr lang="pt-BR" sz="1600" dirty="0">
                <a:hlinkClick r:id="rId2"/>
              </a:rPr>
              <a:t>.</a:t>
            </a:r>
            <a:r>
              <a:rPr lang="pt-BR" sz="1600" dirty="0"/>
              <a:t> </a:t>
            </a:r>
            <a:r>
              <a:rPr lang="pt-BR" sz="1600" dirty="0" err="1"/>
              <a:t>Guo</a:t>
            </a:r>
            <a:r>
              <a:rPr lang="pt-BR" sz="1600" dirty="0"/>
              <a:t> T, </a:t>
            </a:r>
            <a:r>
              <a:rPr lang="pt-BR" sz="1600" dirty="0" err="1"/>
              <a:t>Chau</a:t>
            </a:r>
            <a:r>
              <a:rPr lang="pt-BR" sz="1600" dirty="0"/>
              <a:t> V, </a:t>
            </a:r>
            <a:r>
              <a:rPr lang="pt-BR" sz="1600" dirty="0" err="1"/>
              <a:t>Peyvandi</a:t>
            </a:r>
            <a:r>
              <a:rPr lang="pt-BR" sz="1600" dirty="0"/>
              <a:t> S, </a:t>
            </a:r>
            <a:r>
              <a:rPr lang="pt-BR" sz="1600" dirty="0" err="1"/>
              <a:t>Latal</a:t>
            </a:r>
            <a:r>
              <a:rPr lang="pt-BR" sz="1600" dirty="0"/>
              <a:t> B, </a:t>
            </a:r>
            <a:r>
              <a:rPr lang="pt-BR" sz="1600" dirty="0" err="1"/>
              <a:t>McQuillen</a:t>
            </a:r>
            <a:r>
              <a:rPr lang="pt-BR" sz="1600" dirty="0"/>
              <a:t> PS, </a:t>
            </a:r>
            <a:r>
              <a:rPr lang="pt-BR" sz="1600" dirty="0" err="1"/>
              <a:t>Knirsch</a:t>
            </a:r>
            <a:r>
              <a:rPr lang="pt-BR" sz="1600" dirty="0"/>
              <a:t> W, </a:t>
            </a:r>
            <a:r>
              <a:rPr lang="pt-BR" sz="1600" dirty="0" err="1"/>
              <a:t>Synnes</a:t>
            </a:r>
            <a:r>
              <a:rPr lang="pt-BR" sz="1600" dirty="0"/>
              <a:t> A, Feldmann M, </a:t>
            </a:r>
            <a:r>
              <a:rPr lang="pt-BR" sz="1600" dirty="0" err="1"/>
              <a:t>Naef</a:t>
            </a:r>
            <a:r>
              <a:rPr lang="pt-BR" sz="1600" dirty="0"/>
              <a:t> N, </a:t>
            </a:r>
            <a:r>
              <a:rPr lang="pt-BR" sz="1600" dirty="0" err="1"/>
              <a:t>Chakravarty</a:t>
            </a:r>
            <a:r>
              <a:rPr lang="pt-BR" sz="1600" dirty="0"/>
              <a:t> MM, De </a:t>
            </a:r>
            <a:r>
              <a:rPr lang="pt-BR" sz="1600" dirty="0" err="1"/>
              <a:t>Petrillo</a:t>
            </a:r>
            <a:r>
              <a:rPr lang="pt-BR" sz="1600" dirty="0"/>
              <a:t> A, </a:t>
            </a:r>
            <a:r>
              <a:rPr lang="pt-BR" sz="1600" dirty="0" err="1"/>
              <a:t>Duerden</a:t>
            </a:r>
            <a:r>
              <a:rPr lang="pt-BR" sz="1600" dirty="0"/>
              <a:t> EG, </a:t>
            </a:r>
            <a:r>
              <a:rPr lang="pt-BR" sz="1600" dirty="0" err="1"/>
              <a:t>Barkovich</a:t>
            </a:r>
            <a:r>
              <a:rPr lang="pt-BR" sz="1600" dirty="0"/>
              <a:t> AJ, Miller </a:t>
            </a:r>
            <a:r>
              <a:rPr lang="pt-BR" sz="1600" dirty="0" err="1"/>
              <a:t>SP.Neuroimage</a:t>
            </a:r>
            <a:r>
              <a:rPr lang="pt-BR" sz="1600" dirty="0"/>
              <a:t>. 2019 Jan 15;185:742-749. </a:t>
            </a:r>
            <a:r>
              <a:rPr lang="pt-BR" sz="1600" dirty="0" err="1"/>
              <a:t>doi</a:t>
            </a:r>
            <a:r>
              <a:rPr lang="pt-BR" sz="1600" dirty="0"/>
              <a:t>: 10.1016/j.neuroimage.2018.06.004. </a:t>
            </a:r>
            <a:r>
              <a:rPr lang="pt-BR" sz="1600" dirty="0" err="1"/>
              <a:t>Epub</a:t>
            </a:r>
            <a:r>
              <a:rPr lang="pt-BR" sz="1600" dirty="0"/>
              <a:t> 2018 </a:t>
            </a:r>
            <a:r>
              <a:rPr lang="pt-BR" sz="1600" dirty="0" err="1"/>
              <a:t>Jun</a:t>
            </a:r>
            <a:r>
              <a:rPr lang="pt-BR" sz="1600" dirty="0"/>
              <a:t> 15.PMID: 29890324. </a:t>
            </a:r>
            <a:r>
              <a:rPr lang="pt-BR" sz="1600" b="1" dirty="0" err="1">
                <a:hlinkClick r:id="rId2"/>
              </a:rPr>
              <a:t>Free</a:t>
            </a:r>
            <a:r>
              <a:rPr lang="pt-BR" sz="1600" b="1" dirty="0">
                <a:hlinkClick r:id="rId2"/>
              </a:rPr>
              <a:t> PMC </a:t>
            </a:r>
            <a:r>
              <a:rPr lang="pt-BR" sz="1600" b="1" dirty="0" err="1">
                <a:hlinkClick r:id="rId2"/>
              </a:rPr>
              <a:t>Article</a:t>
            </a:r>
            <a:r>
              <a:rPr lang="pt-BR" sz="1600" u="sng" dirty="0" err="1">
                <a:hlinkClick r:id="rId3"/>
              </a:rPr>
              <a:t>Similar</a:t>
            </a:r>
            <a:r>
              <a:rPr lang="pt-BR" sz="1600" u="sng" dirty="0">
                <a:hlinkClick r:id="rId3"/>
              </a:rPr>
              <a:t> </a:t>
            </a:r>
            <a:r>
              <a:rPr lang="pt-BR" sz="1600" u="sng" dirty="0" err="1">
                <a:hlinkClick r:id="rId3"/>
              </a:rPr>
              <a:t>articles</a:t>
            </a:r>
            <a:endParaRPr lang="pt-BR" sz="1600" u="sng" dirty="0"/>
          </a:p>
        </p:txBody>
      </p:sp>
      <p:sp>
        <p:nvSpPr>
          <p:cNvPr id="50179" name="Rectangle 5"/>
          <p:cNvSpPr>
            <a:spLocks noChangeArrowheads="1"/>
          </p:cNvSpPr>
          <p:nvPr/>
        </p:nvSpPr>
        <p:spPr bwMode="auto">
          <a:xfrm>
            <a:off x="863600" y="6379535"/>
            <a:ext cx="7253738" cy="369332"/>
          </a:xfrm>
          <a:prstGeom prst="rect">
            <a:avLst/>
          </a:prstGeom>
          <a:noFill/>
          <a:ln w="28575">
            <a:solidFill>
              <a:srgbClr val="33CC33"/>
            </a:solidFill>
            <a:miter lim="800000"/>
            <a:headEnd/>
            <a:tailEnd/>
          </a:ln>
        </p:spPr>
        <p:txBody>
          <a:bodyPr wrap="square" anchor="ctr">
            <a:spAutoFit/>
          </a:bodyPr>
          <a:lstStyle/>
          <a:p>
            <a:pPr eaLnBrk="0" hangingPunct="0"/>
            <a:r>
              <a:rPr lang="pt-BR"/>
              <a:t>as regiões centrais são menos vulneráveis ​​do que nos prematuros. </a:t>
            </a:r>
          </a:p>
        </p:txBody>
      </p:sp>
      <p:sp>
        <p:nvSpPr>
          <p:cNvPr id="50180" name="Rectangle 6"/>
          <p:cNvSpPr>
            <a:spLocks noChangeArrowheads="1"/>
          </p:cNvSpPr>
          <p:nvPr/>
        </p:nvSpPr>
        <p:spPr bwMode="auto">
          <a:xfrm>
            <a:off x="468313" y="404813"/>
            <a:ext cx="8515350" cy="641350"/>
          </a:xfrm>
          <a:prstGeom prst="rect">
            <a:avLst/>
          </a:prstGeom>
          <a:noFill/>
          <a:ln w="9525">
            <a:noFill/>
            <a:miter lim="800000"/>
            <a:headEnd/>
            <a:tailEnd/>
          </a:ln>
        </p:spPr>
        <p:txBody>
          <a:bodyPr>
            <a:spAutoFit/>
          </a:bodyPr>
          <a:lstStyle/>
          <a:p>
            <a:pPr algn="ctr" eaLnBrk="0" hangingPunct="0"/>
            <a:r>
              <a:rPr lang="pt-BR" b="1">
                <a:solidFill>
                  <a:srgbClr val="3333FF"/>
                </a:solidFill>
              </a:rPr>
              <a:t>Lesão da substância branca em recém-nascidos a termo com cardiopatias congênitas: topologia e comparação com recém-nascidos pré-termo</a:t>
            </a:r>
          </a:p>
        </p:txBody>
      </p:sp>
      <p:sp>
        <p:nvSpPr>
          <p:cNvPr id="50181" name="Oval 7"/>
          <p:cNvSpPr>
            <a:spLocks noChangeArrowheads="1"/>
          </p:cNvSpPr>
          <p:nvPr/>
        </p:nvSpPr>
        <p:spPr bwMode="auto">
          <a:xfrm>
            <a:off x="107950" y="765175"/>
            <a:ext cx="755650" cy="554038"/>
          </a:xfrm>
          <a:prstGeom prst="ellipse">
            <a:avLst/>
          </a:prstGeom>
          <a:solidFill>
            <a:schemeClr val="accent1"/>
          </a:solidFill>
          <a:ln w="38100">
            <a:solidFill>
              <a:srgbClr val="FF0066"/>
            </a:solidFill>
            <a:round/>
            <a:headEnd/>
            <a:tailEnd/>
          </a:ln>
        </p:spPr>
        <p:txBody>
          <a:bodyPr wrap="none" anchor="ctr"/>
          <a:lstStyle/>
          <a:p>
            <a:pPr algn="ctr" eaLnBrk="0" hangingPunct="0"/>
            <a:r>
              <a:rPr lang="pt-BR" b="1">
                <a:solidFill>
                  <a:srgbClr val="FFFF00"/>
                </a:solidFill>
              </a:rPr>
              <a:t>2019</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p:cNvSpPr>
          <p:nvPr>
            <p:ph type="body" idx="1"/>
          </p:nvPr>
        </p:nvSpPr>
        <p:spPr>
          <a:xfrm>
            <a:off x="107950" y="2349500"/>
            <a:ext cx="9036050" cy="4508500"/>
          </a:xfrm>
        </p:spPr>
        <p:txBody>
          <a:bodyPr/>
          <a:lstStyle/>
          <a:p>
            <a:r>
              <a:rPr lang="pt-BR" smtClean="0"/>
              <a:t>Este estudo retrospectivo investigou 103 bebês com DCC submetidos a cirurgia cardíaca entre janeiro de 2013 e fevereiro de 2016.</a:t>
            </a:r>
          </a:p>
          <a:p>
            <a:pPr algn="ctr">
              <a:buFont typeface="Wingdings" pitchFamily="2" charset="2"/>
              <a:buNone/>
            </a:pPr>
            <a:r>
              <a:rPr lang="pt-BR" b="1" smtClean="0">
                <a:solidFill>
                  <a:srgbClr val="3333FF"/>
                </a:solidFill>
              </a:rPr>
              <a:t>Objetivo:   identificar os fatores que influenciam lesão cerebral em crianças com congênita cardíaca doença (CHD) após cirurgia cardíaca </a:t>
            </a:r>
          </a:p>
          <a:p>
            <a:r>
              <a:rPr lang="pt-BR" smtClean="0"/>
              <a:t>Os registros de eletroencefalografia integrada por amplitude (aEEG) pré e pós - operatórios foram avaliados quanto ao padrão de fundo, padrão do ciclo de vigília e atividade convulsiva. </a:t>
            </a:r>
          </a:p>
          <a:p>
            <a:r>
              <a:rPr lang="pt-BR" smtClean="0"/>
              <a:t>O modelo de regressão logística foi utilizado para determinar os fatores de influência da lesão cerebral </a:t>
            </a:r>
          </a:p>
        </p:txBody>
      </p:sp>
      <p:sp>
        <p:nvSpPr>
          <p:cNvPr id="51202" name="Rectangle 3"/>
          <p:cNvSpPr>
            <a:spLocks noChangeArrowheads="1"/>
          </p:cNvSpPr>
          <p:nvPr/>
        </p:nvSpPr>
        <p:spPr bwMode="auto">
          <a:xfrm>
            <a:off x="0" y="765175"/>
            <a:ext cx="9144000" cy="977900"/>
          </a:xfrm>
          <a:prstGeom prst="rect">
            <a:avLst/>
          </a:prstGeom>
          <a:solidFill>
            <a:srgbClr val="FFFFFF"/>
          </a:solidFill>
          <a:ln w="9525">
            <a:noFill/>
            <a:miter lim="800000"/>
            <a:headEnd/>
            <a:tailEnd/>
          </a:ln>
        </p:spPr>
        <p:txBody>
          <a:bodyPr lIns="0" tIns="0" rIns="71415" bIns="0" anchor="ctr">
            <a:spAutoFit/>
          </a:bodyPr>
          <a:lstStyle/>
          <a:p>
            <a:pPr algn="ctr" eaLnBrk="0" hangingPunct="0"/>
            <a:r>
              <a:rPr lang="pt-BR" sz="1600">
                <a:hlinkClick r:id="rId2"/>
              </a:rPr>
              <a:t>Peri- and Post-operative Amplitude-integrated Electroencephalography in Infants with </a:t>
            </a:r>
            <a:r>
              <a:rPr lang="pt-BR" sz="1600" b="1">
                <a:hlinkClick r:id="rId2"/>
              </a:rPr>
              <a:t>Congenital Heart Disease</a:t>
            </a:r>
            <a:r>
              <a:rPr lang="pt-BR" sz="1600">
                <a:hlinkClick r:id="rId2"/>
              </a:rPr>
              <a:t>.</a:t>
            </a:r>
            <a:r>
              <a:rPr lang="pt-BR" sz="1600"/>
              <a:t>Gui J, He S, Zhuang J, Sun Y, Liu Y, Liang S, Chen C, Ren Y, Wang B, Chen J.</a:t>
            </a:r>
          </a:p>
          <a:p>
            <a:pPr algn="ctr" eaLnBrk="0" hangingPunct="0"/>
            <a:r>
              <a:rPr lang="pt-BR" sz="1600"/>
              <a:t>Indian Pediatr. 2020 Feb 15;57(2):133-137.PMID: 32060240.</a:t>
            </a:r>
          </a:p>
          <a:p>
            <a:pPr algn="ctr" eaLnBrk="0" hangingPunct="0"/>
            <a:r>
              <a:rPr lang="pt-BR" sz="1600" b="1">
                <a:hlinkClick r:id="rId2"/>
              </a:rPr>
              <a:t>Free Article</a:t>
            </a:r>
            <a:r>
              <a:rPr lang="pt-BR" sz="1600" b="1"/>
              <a:t>.</a:t>
            </a:r>
            <a:r>
              <a:rPr lang="pt-BR" sz="1600" u="sng">
                <a:hlinkClick r:id="rId3"/>
              </a:rPr>
              <a:t>Similar articles</a:t>
            </a:r>
            <a:endParaRPr lang="pt-BR" sz="1600" u="sng"/>
          </a:p>
        </p:txBody>
      </p:sp>
      <p:sp>
        <p:nvSpPr>
          <p:cNvPr id="51203" name="Rectangle 4"/>
          <p:cNvSpPr>
            <a:spLocks noChangeArrowheads="1"/>
          </p:cNvSpPr>
          <p:nvPr/>
        </p:nvSpPr>
        <p:spPr bwMode="auto">
          <a:xfrm>
            <a:off x="107950" y="0"/>
            <a:ext cx="9036050" cy="982663"/>
          </a:xfrm>
          <a:prstGeom prst="rect">
            <a:avLst/>
          </a:prstGeom>
          <a:solidFill>
            <a:srgbClr val="FFFFFF"/>
          </a:solidFill>
          <a:ln w="9525">
            <a:noFill/>
            <a:miter lim="800000"/>
            <a:headEnd/>
            <a:tailEnd/>
          </a:ln>
        </p:spPr>
        <p:txBody>
          <a:bodyPr lIns="0" tIns="79350" rIns="0" bIns="79350" anchor="ctr">
            <a:spAutoFit/>
          </a:bodyPr>
          <a:lstStyle/>
          <a:p>
            <a:pPr algn="ctr" eaLnBrk="0" hangingPunct="0"/>
            <a:r>
              <a:rPr lang="pt-BR" b="1">
                <a:solidFill>
                  <a:srgbClr val="3333FF"/>
                </a:solidFill>
              </a:rPr>
              <a:t>Peri - e pós-operatória Amplitude integrado Eletroencefalografia em Crianças com congênita Coração Disease</a:t>
            </a:r>
          </a:p>
          <a:p>
            <a:pPr eaLnBrk="0" hangingPunct="0"/>
            <a:endParaRPr lang="pt-BR">
              <a:solidFill>
                <a:srgbClr val="3333FF"/>
              </a:solidFill>
            </a:endParaRPr>
          </a:p>
        </p:txBody>
      </p:sp>
      <p:sp>
        <p:nvSpPr>
          <p:cNvPr id="51204" name="Oval 5"/>
          <p:cNvSpPr>
            <a:spLocks noChangeArrowheads="1"/>
          </p:cNvSpPr>
          <p:nvPr/>
        </p:nvSpPr>
        <p:spPr bwMode="auto">
          <a:xfrm>
            <a:off x="250825" y="1268413"/>
            <a:ext cx="755650" cy="554037"/>
          </a:xfrm>
          <a:prstGeom prst="ellipse">
            <a:avLst/>
          </a:prstGeom>
          <a:solidFill>
            <a:schemeClr val="accent1"/>
          </a:solidFill>
          <a:ln w="38100">
            <a:solidFill>
              <a:srgbClr val="FF0066"/>
            </a:solidFill>
            <a:round/>
            <a:headEnd/>
            <a:tailEnd/>
          </a:ln>
        </p:spPr>
        <p:txBody>
          <a:bodyPr wrap="none" anchor="ctr"/>
          <a:lstStyle/>
          <a:p>
            <a:pPr algn="ctr" eaLnBrk="0" hangingPunct="0"/>
            <a:r>
              <a:rPr lang="pt-BR" b="1">
                <a:solidFill>
                  <a:srgbClr val="FFFF00"/>
                </a:solidFill>
              </a:rPr>
              <a:t>2020</a:t>
            </a:r>
          </a:p>
        </p:txBody>
      </p:sp>
      <p:sp>
        <p:nvSpPr>
          <p:cNvPr id="51205" name="AutoShape 6"/>
          <p:cNvSpPr>
            <a:spLocks noChangeArrowheads="1"/>
          </p:cNvSpPr>
          <p:nvPr/>
        </p:nvSpPr>
        <p:spPr bwMode="auto">
          <a:xfrm>
            <a:off x="7956550" y="5445125"/>
            <a:ext cx="854075" cy="360363"/>
          </a:xfrm>
          <a:prstGeom prst="curvedDownArrow">
            <a:avLst>
              <a:gd name="adj1" fmla="val 47401"/>
              <a:gd name="adj2" fmla="val 94802"/>
              <a:gd name="adj3" fmla="val 33333"/>
            </a:avLst>
          </a:prstGeom>
          <a:solidFill>
            <a:srgbClr val="FFFF00"/>
          </a:solidFill>
          <a:ln w="38100">
            <a:solidFill>
              <a:srgbClr val="FF0066"/>
            </a:solidFill>
            <a:miter lim="800000"/>
            <a:headEnd/>
            <a:tailEnd/>
          </a:ln>
        </p:spPr>
        <p:txBody>
          <a:bodyPr wrap="none" anchor="ctr"/>
          <a:lstStyle/>
          <a:p>
            <a:pPr algn="ctr" eaLnBrk="0" hangingPunct="0"/>
            <a:endParaRPr lang="pt-BR">
              <a:solidFill>
                <a:srgbClr val="3333FF"/>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p:cNvSpPr>
          <p:nvPr>
            <p:ph type="body" idx="1"/>
          </p:nvPr>
        </p:nvSpPr>
        <p:spPr>
          <a:xfrm>
            <a:off x="179388" y="333375"/>
            <a:ext cx="8785225" cy="6408738"/>
          </a:xfrm>
        </p:spPr>
        <p:txBody>
          <a:bodyPr/>
          <a:lstStyle/>
          <a:p>
            <a:pPr>
              <a:buFont typeface="Wingdings" pitchFamily="2" charset="2"/>
              <a:buNone/>
            </a:pPr>
            <a:r>
              <a:rPr lang="pt-BR" smtClean="0">
                <a:solidFill>
                  <a:srgbClr val="3333FF"/>
                </a:solidFill>
              </a:rPr>
              <a:t>                                            </a:t>
            </a:r>
          </a:p>
          <a:p>
            <a:pPr>
              <a:buFont typeface="Wingdings" pitchFamily="2" charset="2"/>
              <a:buNone/>
            </a:pPr>
            <a:endParaRPr lang="pt-BR" smtClean="0">
              <a:solidFill>
                <a:srgbClr val="3333FF"/>
              </a:solidFill>
            </a:endParaRPr>
          </a:p>
          <a:p>
            <a:pPr>
              <a:buFont typeface="Wingdings" pitchFamily="2" charset="2"/>
              <a:buNone/>
            </a:pPr>
            <a:r>
              <a:rPr lang="pt-BR" smtClean="0">
                <a:solidFill>
                  <a:srgbClr val="3333FF"/>
                </a:solidFill>
              </a:rPr>
              <a:t>                                                        </a:t>
            </a:r>
            <a:r>
              <a:rPr lang="pt-BR" sz="2800" b="1" smtClean="0">
                <a:solidFill>
                  <a:srgbClr val="3333FF"/>
                </a:solidFill>
              </a:rPr>
              <a:t>Resultados</a:t>
            </a:r>
          </a:p>
          <a:p>
            <a:pPr>
              <a:buFont typeface="Wingdings" pitchFamily="2" charset="2"/>
              <a:buNone/>
            </a:pPr>
            <a:endParaRPr lang="pt-BR" sz="2800" b="1" smtClean="0"/>
          </a:p>
          <a:p>
            <a:r>
              <a:rPr lang="pt-BR" smtClean="0"/>
              <a:t>No </a:t>
            </a:r>
            <a:r>
              <a:rPr lang="pt-BR" smtClean="0">
                <a:solidFill>
                  <a:srgbClr val="FF0000"/>
                </a:solidFill>
              </a:rPr>
              <a:t>pré-operatório</a:t>
            </a:r>
            <a:r>
              <a:rPr lang="pt-BR" smtClean="0"/>
              <a:t>, a maioria das crianças nesse estudo exibiu um padrão de fundo normal, com </a:t>
            </a:r>
            <a:r>
              <a:rPr lang="pt-BR" smtClean="0">
                <a:solidFill>
                  <a:srgbClr val="FF0066"/>
                </a:solidFill>
              </a:rPr>
              <a:t>16,5%</a:t>
            </a:r>
            <a:r>
              <a:rPr lang="pt-BR" smtClean="0"/>
              <a:t> mostrando voltagem normal descontínua, enquanto esse padrão foi observado em apenas </a:t>
            </a:r>
            <a:r>
              <a:rPr lang="pt-BR" smtClean="0">
                <a:solidFill>
                  <a:srgbClr val="3333FF"/>
                </a:solidFill>
              </a:rPr>
              <a:t>7,8%</a:t>
            </a:r>
            <a:r>
              <a:rPr lang="pt-BR" smtClean="0"/>
              <a:t> das crianças no </a:t>
            </a:r>
            <a:r>
              <a:rPr lang="pt-BR" smtClean="0">
                <a:solidFill>
                  <a:srgbClr val="3333FF"/>
                </a:solidFill>
              </a:rPr>
              <a:t>pós-operatório</a:t>
            </a:r>
            <a:r>
              <a:rPr lang="pt-BR" smtClean="0"/>
              <a:t>. </a:t>
            </a:r>
          </a:p>
          <a:p>
            <a:pPr algn="ctr">
              <a:buFont typeface="Wingdings" pitchFamily="2" charset="2"/>
              <a:buNone/>
            </a:pPr>
            <a:r>
              <a:rPr lang="pt-BR" b="1" smtClean="0">
                <a:solidFill>
                  <a:srgbClr val="3333FF"/>
                </a:solidFill>
              </a:rPr>
              <a:t>A melhora no padrão de fundo após a cirurgia foi significativa (P &lt;0,05) em bebês ≤39 semanas de idade gestacional.</a:t>
            </a:r>
          </a:p>
          <a:p>
            <a:pPr algn="ctr">
              <a:buFont typeface="Wingdings" pitchFamily="2" charset="2"/>
              <a:buNone/>
            </a:pPr>
            <a:r>
              <a:rPr lang="pt-BR" smtClean="0"/>
              <a:t> </a:t>
            </a:r>
            <a:r>
              <a:rPr lang="pt-BR" b="1" smtClean="0">
                <a:solidFill>
                  <a:srgbClr val="FF0000"/>
                </a:solidFill>
              </a:rPr>
              <a:t>Lactentes com sepse pós-operatória ou infecção pós-operatória grave estavam propensos a apresentar um pior padrão de ciclo sono-vigília após cirurgia cardíaca . </a:t>
            </a:r>
          </a:p>
        </p:txBody>
      </p:sp>
      <p:sp>
        <p:nvSpPr>
          <p:cNvPr id="52226" name="AutoShape 3"/>
          <p:cNvSpPr>
            <a:spLocks noChangeArrowheads="1"/>
          </p:cNvSpPr>
          <p:nvPr/>
        </p:nvSpPr>
        <p:spPr bwMode="auto">
          <a:xfrm>
            <a:off x="7956550" y="5445125"/>
            <a:ext cx="854075" cy="360363"/>
          </a:xfrm>
          <a:prstGeom prst="curvedDownArrow">
            <a:avLst>
              <a:gd name="adj1" fmla="val 47401"/>
              <a:gd name="adj2" fmla="val 94802"/>
              <a:gd name="adj3" fmla="val 33333"/>
            </a:avLst>
          </a:prstGeom>
          <a:solidFill>
            <a:srgbClr val="FFFF00"/>
          </a:solidFill>
          <a:ln w="38100">
            <a:solidFill>
              <a:srgbClr val="FF0066"/>
            </a:solidFill>
            <a:miter lim="800000"/>
            <a:headEnd/>
            <a:tailEnd/>
          </a:ln>
        </p:spPr>
        <p:txBody>
          <a:bodyPr wrap="none" anchor="ctr"/>
          <a:lstStyle/>
          <a:p>
            <a:pPr algn="ctr" eaLnBrk="0" hangingPunct="0"/>
            <a:endParaRPr lang="pt-BR">
              <a:solidFill>
                <a:srgbClr val="3333FF"/>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p:cNvSpPr>
          <p:nvPr>
            <p:ph type="body" idx="1"/>
          </p:nvPr>
        </p:nvSpPr>
        <p:spPr/>
        <p:txBody>
          <a:bodyPr/>
          <a:lstStyle/>
          <a:p>
            <a:pPr algn="ctr">
              <a:buFont typeface="Wingdings" pitchFamily="2" charset="2"/>
              <a:buNone/>
            </a:pPr>
            <a:r>
              <a:rPr lang="pt-BR" sz="3200" b="1" smtClean="0">
                <a:solidFill>
                  <a:srgbClr val="3333FF"/>
                </a:solidFill>
              </a:rPr>
              <a:t>O que este estudo adiciona?</a:t>
            </a:r>
          </a:p>
          <a:p>
            <a:pPr>
              <a:buFont typeface="Wingdings" pitchFamily="2" charset="2"/>
              <a:buNone/>
            </a:pPr>
            <a:r>
              <a:rPr lang="pt-BR" smtClean="0"/>
              <a:t>   </a:t>
            </a:r>
            <a:r>
              <a:rPr lang="pt-BR" b="1" smtClean="0"/>
              <a:t>A idade gestacional e a infecção pós-operatória</a:t>
            </a:r>
            <a:r>
              <a:rPr lang="pt-BR" smtClean="0"/>
              <a:t> estão associadas a alterações na amplitude eletroencefalográfica em lactentes com cardiopatias congênitas que necessitam de cirurgia cardíaca.</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3"/>
          <p:cNvSpPr>
            <a:spLocks noGrp="1"/>
          </p:cNvSpPr>
          <p:nvPr>
            <p:ph type="body" idx="1"/>
          </p:nvPr>
        </p:nvSpPr>
        <p:spPr>
          <a:xfrm>
            <a:off x="395288" y="1700213"/>
            <a:ext cx="8748712" cy="5157787"/>
          </a:xfrm>
        </p:spPr>
        <p:txBody>
          <a:bodyPr/>
          <a:lstStyle/>
          <a:p>
            <a:pPr algn="ctr">
              <a:buFont typeface="Wingdings" pitchFamily="2" charset="2"/>
              <a:buNone/>
            </a:pPr>
            <a:r>
              <a:rPr lang="pt-BR" b="1" smtClean="0">
                <a:solidFill>
                  <a:srgbClr val="FF0000"/>
                </a:solidFill>
              </a:rPr>
              <a:t>À luz da ressonância magnética, mais da metade dos recém-nascidos portadores de cardiopatia congênita apresentam anormalidades neurológicas antes da cirurgia.</a:t>
            </a:r>
          </a:p>
          <a:p>
            <a:r>
              <a:rPr lang="pt-BR" sz="1800" smtClean="0"/>
              <a:t>Achados clínicos recentes indicam que o desenvolvimento </a:t>
            </a:r>
            <a:r>
              <a:rPr lang="pt-BR" sz="1800" b="1" smtClean="0"/>
              <a:t>cerebral alterado que ocorre na vida</a:t>
            </a:r>
            <a:r>
              <a:rPr lang="pt-BR" sz="1800" smtClean="0"/>
              <a:t> fetal é a principal causa do resultado neurocognitivo nessas crianças.</a:t>
            </a:r>
          </a:p>
          <a:p>
            <a:r>
              <a:rPr lang="pt-BR" sz="1800" smtClean="0"/>
              <a:t>Existem muitas semelhanças nas alterações cerebrais e nos resultados do desenvolvimento neurológico associados ao nascimento prematuro versus cardiopatia congênita</a:t>
            </a:r>
          </a:p>
          <a:p>
            <a:r>
              <a:rPr lang="pt-BR" sz="1800" b="1" smtClean="0">
                <a:solidFill>
                  <a:srgbClr val="FF0000"/>
                </a:solidFill>
              </a:rPr>
              <a:t>A lesão de substância branca é o padrão característico de lesão cerebral em recém-nascidos prematuros</a:t>
            </a:r>
            <a:r>
              <a:rPr lang="pt-BR" sz="1800" smtClean="0"/>
              <a:t>: bebês a termo com cardiopatia congênita têm uma incidência surpreendentemente alta de lesão da substância branca; recentemente evidenciou-se não haver diferenças significativas, quanto à lesões cerebrais, ente cardiopatia congênita crítica e cardiopatia congênita cianótica;</a:t>
            </a:r>
          </a:p>
        </p:txBody>
      </p:sp>
      <p:sp>
        <p:nvSpPr>
          <p:cNvPr id="54274" name="Rectangle 4"/>
          <p:cNvSpPr>
            <a:spLocks noChangeArrowheads="1"/>
          </p:cNvSpPr>
          <p:nvPr/>
        </p:nvSpPr>
        <p:spPr bwMode="auto">
          <a:xfrm>
            <a:off x="0" y="84138"/>
            <a:ext cx="8915400" cy="1463675"/>
          </a:xfrm>
          <a:prstGeom prst="rect">
            <a:avLst/>
          </a:prstGeom>
          <a:solidFill>
            <a:srgbClr val="FFFFFF"/>
          </a:solidFill>
          <a:ln w="9525">
            <a:noFill/>
            <a:miter lim="800000"/>
            <a:headEnd/>
            <a:tailEnd/>
          </a:ln>
        </p:spPr>
        <p:txBody>
          <a:bodyPr lIns="0" tIns="126960" rIns="0" bIns="25392" anchor="ctr">
            <a:spAutoFit/>
          </a:bodyPr>
          <a:lstStyle/>
          <a:p>
            <a:pPr algn="ctr" eaLnBrk="0" hangingPunct="0"/>
            <a:r>
              <a:rPr lang="pt-BR" sz="2700" b="1">
                <a:solidFill>
                  <a:srgbClr val="3333FF"/>
                </a:solidFill>
                <a:latin typeface="Lato" pitchFamily="34" charset="0"/>
              </a:rPr>
              <a:t>Artigo 5245 (7/3/2020): O C</a:t>
            </a:r>
            <a:r>
              <a:rPr lang="pt-BR" sz="2700" b="1">
                <a:solidFill>
                  <a:srgbClr val="3333FF"/>
                </a:solidFill>
              </a:rPr>
              <a:t>é</a:t>
            </a:r>
            <a:r>
              <a:rPr lang="pt-BR" sz="2700" b="1">
                <a:solidFill>
                  <a:srgbClr val="3333FF"/>
                </a:solidFill>
                <a:latin typeface="Lato" pitchFamily="34" charset="0"/>
              </a:rPr>
              <a:t>rebro do Rec</a:t>
            </a:r>
            <a:r>
              <a:rPr lang="pt-BR" sz="2700" b="1">
                <a:solidFill>
                  <a:srgbClr val="3333FF"/>
                </a:solidFill>
              </a:rPr>
              <a:t>é</a:t>
            </a:r>
            <a:r>
              <a:rPr lang="pt-BR" sz="2700" b="1">
                <a:solidFill>
                  <a:srgbClr val="3333FF"/>
                </a:solidFill>
                <a:latin typeface="Lato" pitchFamily="34" charset="0"/>
              </a:rPr>
              <a:t>m-Nascido com Cardiopatia Congênita</a:t>
            </a:r>
          </a:p>
          <a:p>
            <a:pPr algn="ctr" eaLnBrk="0" hangingPunct="0"/>
            <a:r>
              <a:rPr lang="pt-BR" sz="1600">
                <a:solidFill>
                  <a:srgbClr val="78909C"/>
                </a:solidFill>
                <a:latin typeface="Source Sans Pro"/>
              </a:rPr>
              <a:t>Paulo R. Margotto</a:t>
            </a:r>
          </a:p>
          <a:p>
            <a:pPr algn="ctr" eaLnBrk="0" hangingPunct="0"/>
            <a:r>
              <a:rPr lang="pt-BR" sz="1600">
                <a:solidFill>
                  <a:srgbClr val="78909C"/>
                </a:solidFill>
                <a:latin typeface="Source Sans Pro"/>
              </a:rPr>
              <a:t>Cap</a:t>
            </a:r>
            <a:r>
              <a:rPr lang="pt-BR" sz="1600">
                <a:solidFill>
                  <a:srgbClr val="78909C"/>
                </a:solidFill>
              </a:rPr>
              <a:t>í</a:t>
            </a:r>
            <a:r>
              <a:rPr lang="pt-BR" sz="1600">
                <a:solidFill>
                  <a:srgbClr val="78909C"/>
                </a:solidFill>
                <a:latin typeface="Source Sans Pro"/>
              </a:rPr>
              <a:t>tulo do livro Assistência ao Rec´m-Nscido de Risco, 4</a:t>
            </a:r>
            <a:r>
              <a:rPr lang="pt-BR" sz="1600">
                <a:solidFill>
                  <a:srgbClr val="78909C"/>
                </a:solidFill>
              </a:rPr>
              <a:t>ª</a:t>
            </a:r>
            <a:r>
              <a:rPr lang="pt-BR" sz="1600">
                <a:solidFill>
                  <a:srgbClr val="78909C"/>
                </a:solidFill>
                <a:latin typeface="Source Sans Pro"/>
              </a:rPr>
              <a:t> Edi</a:t>
            </a:r>
            <a:r>
              <a:rPr lang="pt-BR" sz="1600">
                <a:solidFill>
                  <a:srgbClr val="78909C"/>
                </a:solidFill>
              </a:rPr>
              <a:t>ç</a:t>
            </a:r>
            <a:r>
              <a:rPr lang="pt-BR" sz="1600">
                <a:solidFill>
                  <a:srgbClr val="78909C"/>
                </a:solidFill>
                <a:latin typeface="Source Sans Pro"/>
              </a:rPr>
              <a:t>ão, 2020, no Prelo</a:t>
            </a:r>
          </a:p>
        </p:txBody>
      </p:sp>
      <p:pic>
        <p:nvPicPr>
          <p:cNvPr id="54275" name="Picture 5" descr="doc">
            <a:hlinkClick r:id="rId2" tooltip="O CEREBRO DO RN COM CARDIOPATIA"/>
          </p:cNvPr>
          <p:cNvPicPr>
            <a:picLocks noChangeAspect="1" noChangeArrowheads="1"/>
          </p:cNvPicPr>
          <p:nvPr/>
        </p:nvPicPr>
        <p:blipFill>
          <a:blip r:embed="rId3"/>
          <a:srcRect/>
          <a:stretch>
            <a:fillRect/>
          </a:stretch>
        </p:blipFill>
        <p:spPr bwMode="auto">
          <a:xfrm>
            <a:off x="6659563" y="620713"/>
            <a:ext cx="457200" cy="457200"/>
          </a:xfrm>
          <a:prstGeom prst="rect">
            <a:avLst/>
          </a:prstGeom>
          <a:noFill/>
          <a:ln w="9525">
            <a:noFill/>
            <a:miter lim="800000"/>
            <a:headEnd/>
            <a:tailEnd/>
          </a:ln>
        </p:spPr>
      </p:pic>
      <p:sp>
        <p:nvSpPr>
          <p:cNvPr id="54276" name="Text Box 7"/>
          <p:cNvSpPr txBox="1">
            <a:spLocks noChangeArrowheads="1"/>
          </p:cNvSpPr>
          <p:nvPr/>
        </p:nvSpPr>
        <p:spPr bwMode="auto">
          <a:xfrm>
            <a:off x="201612" y="5898357"/>
            <a:ext cx="8713788" cy="1541462"/>
          </a:xfrm>
          <a:prstGeom prst="rect">
            <a:avLst/>
          </a:prstGeom>
          <a:noFill/>
          <a:ln w="76200">
            <a:solidFill>
              <a:srgbClr val="33CC33"/>
            </a:solidFill>
            <a:miter lim="800000"/>
            <a:headEnd/>
            <a:tailEnd/>
          </a:ln>
        </p:spPr>
        <p:txBody>
          <a:bodyPr>
            <a:spAutoFit/>
          </a:bodyPr>
          <a:lstStyle/>
          <a:p>
            <a:pPr algn="ctr" eaLnBrk="0" hangingPunct="0"/>
            <a:r>
              <a:rPr lang="pt-BR" b="1">
                <a:solidFill>
                  <a:srgbClr val="FF0066"/>
                </a:solidFill>
              </a:rPr>
              <a:t>recém-nascidos a termo com doença cardíaca congênita apresentam atraso no desenvolvimento cerebral de aproximadamente um mês, equivalente a um recém-nascido prematuro com IG entre 34 e 36 semanas</a:t>
            </a:r>
          </a:p>
          <a:p>
            <a:pPr eaLnBrk="0" hangingPunct="0"/>
            <a:r>
              <a:rPr lang="pt-BR" b="1"/>
              <a:t> </a:t>
            </a:r>
            <a:endParaRPr lang="pt-BR"/>
          </a:p>
          <a:p>
            <a:pPr eaLnBrk="0" hangingPunct="0"/>
            <a:endParaRPr lang="pt-BR"/>
          </a:p>
        </p:txBody>
      </p:sp>
      <p:sp>
        <p:nvSpPr>
          <p:cNvPr id="54277" name="Oval 8"/>
          <p:cNvSpPr>
            <a:spLocks noChangeArrowheads="1"/>
          </p:cNvSpPr>
          <p:nvPr/>
        </p:nvSpPr>
        <p:spPr bwMode="auto">
          <a:xfrm>
            <a:off x="250825" y="692150"/>
            <a:ext cx="755650" cy="554038"/>
          </a:xfrm>
          <a:prstGeom prst="ellipse">
            <a:avLst/>
          </a:prstGeom>
          <a:solidFill>
            <a:schemeClr val="accent1"/>
          </a:solidFill>
          <a:ln w="38100">
            <a:solidFill>
              <a:srgbClr val="FF0066"/>
            </a:solidFill>
            <a:round/>
            <a:headEnd/>
            <a:tailEnd/>
          </a:ln>
        </p:spPr>
        <p:txBody>
          <a:bodyPr wrap="none" anchor="ctr"/>
          <a:lstStyle/>
          <a:p>
            <a:pPr algn="ctr" eaLnBrk="0" hangingPunct="0"/>
            <a:r>
              <a:rPr lang="pt-BR" b="1">
                <a:solidFill>
                  <a:srgbClr val="FFFF00"/>
                </a:solidFill>
              </a:rPr>
              <a:t>2020</a:t>
            </a:r>
          </a:p>
        </p:txBody>
      </p:sp>
      <p:sp>
        <p:nvSpPr>
          <p:cNvPr id="54278" name="AutoShape 9"/>
          <p:cNvSpPr>
            <a:spLocks noChangeArrowheads="1"/>
          </p:cNvSpPr>
          <p:nvPr/>
        </p:nvSpPr>
        <p:spPr bwMode="auto">
          <a:xfrm>
            <a:off x="8094662" y="6488889"/>
            <a:ext cx="854075" cy="360363"/>
          </a:xfrm>
          <a:prstGeom prst="curvedDownArrow">
            <a:avLst>
              <a:gd name="adj1" fmla="val 47401"/>
              <a:gd name="adj2" fmla="val 94802"/>
              <a:gd name="adj3" fmla="val 33333"/>
            </a:avLst>
          </a:prstGeom>
          <a:solidFill>
            <a:srgbClr val="FFFF00"/>
          </a:solidFill>
          <a:ln w="38100">
            <a:solidFill>
              <a:srgbClr val="FF0066"/>
            </a:solidFill>
            <a:miter lim="800000"/>
            <a:headEnd/>
            <a:tailEnd/>
          </a:ln>
        </p:spPr>
        <p:txBody>
          <a:bodyPr wrap="none" anchor="ctr"/>
          <a:lstStyle/>
          <a:p>
            <a:pPr algn="ctr" eaLnBrk="0" hangingPunct="0"/>
            <a:endParaRPr lang="pt-BR">
              <a:solidFill>
                <a:srgbClr val="3333FF"/>
              </a:solidFil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3"/>
          <p:cNvSpPr>
            <a:spLocks noGrp="1"/>
          </p:cNvSpPr>
          <p:nvPr>
            <p:ph type="body" idx="1"/>
          </p:nvPr>
        </p:nvSpPr>
        <p:spPr>
          <a:xfrm>
            <a:off x="0" y="765175"/>
            <a:ext cx="9144000" cy="5903913"/>
          </a:xfrm>
        </p:spPr>
        <p:txBody>
          <a:bodyPr/>
          <a:lstStyle/>
          <a:p>
            <a:r>
              <a:rPr lang="pt-BR" smtClean="0"/>
              <a:t>Assim a imaturidade cerebral é o substrato sobre a qual outros insultos, como hipotensão e hipoxemia, levam à lesão por esse mecanismo.</a:t>
            </a:r>
          </a:p>
          <a:p>
            <a:r>
              <a:rPr lang="pt-BR" smtClean="0"/>
              <a:t> O impacto não se restringe apenas a substância branca, mas Também  ao </a:t>
            </a:r>
            <a:r>
              <a:rPr lang="pt-BR" b="1" smtClean="0">
                <a:solidFill>
                  <a:srgbClr val="FF0000"/>
                </a:solidFill>
              </a:rPr>
              <a:t>desenvolvimento cortical imaturo</a:t>
            </a:r>
            <a:r>
              <a:rPr lang="pt-BR" smtClean="0"/>
              <a:t>, hoje um grande desafio na cardiopatia congênita </a:t>
            </a:r>
          </a:p>
          <a:p>
            <a:r>
              <a:rPr lang="pt-BR" smtClean="0"/>
              <a:t>A atividade cerebral anormal foi o único fator de risco associado à nova lesão cerebral pós-operatória na análise de regressão logística multivariável (OR, 4,0; IC95%, 1,3-12,3; P = 0,02)</a:t>
            </a:r>
          </a:p>
          <a:p>
            <a:r>
              <a:rPr lang="pt-BR" smtClean="0"/>
              <a:t>  Quanto ao </a:t>
            </a:r>
            <a:r>
              <a:rPr lang="pt-BR" b="1" smtClean="0"/>
              <a:t>ultrassom (US) craniano:</a:t>
            </a:r>
            <a:r>
              <a:rPr lang="pt-BR" smtClean="0"/>
              <a:t> o </a:t>
            </a:r>
            <a:r>
              <a:rPr lang="pt-BR" b="1" smtClean="0">
                <a:solidFill>
                  <a:srgbClr val="FF0000"/>
                </a:solidFill>
              </a:rPr>
              <a:t> Índice de resistência (IR) mais alto</a:t>
            </a:r>
            <a:r>
              <a:rPr lang="pt-BR" smtClean="0"/>
              <a:t> nos principais vasos sanguíneos cerebrais após cirurgia cardíaca no período neonatal está associado a melhores resultados neurológicos com um ano após a cirurgia (indicativo de preservação da vasorreatividade normal e autorregulação devido à ausência de isquemia cerebral significativa). </a:t>
            </a:r>
          </a:p>
          <a:p>
            <a:pPr algn="ctr"/>
            <a:r>
              <a:rPr lang="pt-BR" b="1" smtClean="0">
                <a:solidFill>
                  <a:srgbClr val="3333FF"/>
                </a:solidFill>
              </a:rPr>
              <a:t>Portanto, esses achados alertam para a necessidade de estratégias intraútero para promover o desenvolvimento ideal do cérebro, bem como o potencial de intervenções clínicas visando à estabilidade hemodinâmica e a oxigenação ideal para reduzir o ônus das lesões cerebrais no pré e pós-operatório. </a:t>
            </a:r>
          </a:p>
          <a:p>
            <a:pPr algn="ctr"/>
            <a:endParaRPr lang="pt-BR" b="1" smtClean="0">
              <a:solidFill>
                <a:srgbClr val="3333FF"/>
              </a:solidFill>
            </a:endParaRPr>
          </a:p>
        </p:txBody>
      </p:sp>
      <p:sp>
        <p:nvSpPr>
          <p:cNvPr id="55298" name="AutoShape 4"/>
          <p:cNvSpPr>
            <a:spLocks noChangeArrowheads="1"/>
          </p:cNvSpPr>
          <p:nvPr/>
        </p:nvSpPr>
        <p:spPr bwMode="auto">
          <a:xfrm>
            <a:off x="7667625" y="6165850"/>
            <a:ext cx="854075" cy="360363"/>
          </a:xfrm>
          <a:prstGeom prst="curvedDownArrow">
            <a:avLst>
              <a:gd name="adj1" fmla="val 47401"/>
              <a:gd name="adj2" fmla="val 94802"/>
              <a:gd name="adj3" fmla="val 33333"/>
            </a:avLst>
          </a:prstGeom>
          <a:solidFill>
            <a:srgbClr val="FFFF00"/>
          </a:solidFill>
          <a:ln w="38100">
            <a:solidFill>
              <a:srgbClr val="FF0066"/>
            </a:solidFill>
            <a:miter lim="800000"/>
            <a:headEnd/>
            <a:tailEnd/>
          </a:ln>
        </p:spPr>
        <p:txBody>
          <a:bodyPr wrap="none" anchor="ctr"/>
          <a:lstStyle/>
          <a:p>
            <a:pPr algn="ctr" eaLnBrk="0" hangingPunct="0"/>
            <a:endParaRPr lang="pt-BR">
              <a:solidFill>
                <a:srgbClr val="3333FF"/>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3"/>
          <p:cNvSpPr>
            <a:spLocks noGrp="1"/>
          </p:cNvSpPr>
          <p:nvPr>
            <p:ph type="body" idx="1"/>
          </p:nvPr>
        </p:nvSpPr>
        <p:spPr>
          <a:xfrm>
            <a:off x="179388" y="620713"/>
            <a:ext cx="8278812" cy="5551487"/>
          </a:xfrm>
        </p:spPr>
        <p:txBody>
          <a:bodyPr/>
          <a:lstStyle/>
          <a:p>
            <a:r>
              <a:rPr lang="pt-BR" smtClean="0"/>
              <a:t>A lesão na substância branca  está emergindo como um forte preditor de resultados adversos no desenvolvimento neurológico aos 30 meses em recém-nascidos com DCC a termo e o aumento do volume da lesão da substância branca foi associado a piores resultados motores aos 18 meses em recém-nascidos prematuros</a:t>
            </a:r>
          </a:p>
          <a:p>
            <a:r>
              <a:rPr lang="pt-BR" smtClean="0"/>
              <a:t>  Como a lesão da substância branca ocorre em regiões que se sobrepõem a importantes fibras de projeção e associação, como o trato córtico-espinhal e fascículo longitudinal superior , não é de surpreender que a lesão na substância branca represente maior risco às funções do desenvolvimento neurológico que são primariamente subservidas por essas regiões. </a:t>
            </a:r>
          </a:p>
          <a:p>
            <a:pPr algn="ctr"/>
            <a:r>
              <a:rPr lang="pt-BR" smtClean="0"/>
              <a:t> </a:t>
            </a:r>
            <a:r>
              <a:rPr lang="pt-BR" b="1" smtClean="0">
                <a:solidFill>
                  <a:srgbClr val="3333FF"/>
                </a:solidFill>
              </a:rPr>
              <a:t>Em conclusão, os achados desse estudo  corroboram a hipótese de que a lesão na substância banca no neonato a termo com DCC ocorre em um substrato de maturação cerebral retardada e aponta para a necessidade urgente de estratégias preventivas dessa lesão cerebral prevalente. </a:t>
            </a:r>
          </a:p>
          <a:p>
            <a:endParaRPr lang="pt-BR" b="1" smtClean="0">
              <a:solidFill>
                <a:srgbClr val="3333FF"/>
              </a:solidFill>
            </a:endParaRPr>
          </a:p>
        </p:txBody>
      </p:sp>
      <p:sp>
        <p:nvSpPr>
          <p:cNvPr id="56322" name="AutoShape 5"/>
          <p:cNvSpPr>
            <a:spLocks noChangeArrowheads="1"/>
          </p:cNvSpPr>
          <p:nvPr/>
        </p:nvSpPr>
        <p:spPr bwMode="auto">
          <a:xfrm>
            <a:off x="7956550" y="5445125"/>
            <a:ext cx="854075" cy="360363"/>
          </a:xfrm>
          <a:prstGeom prst="curvedDownArrow">
            <a:avLst>
              <a:gd name="adj1" fmla="val 47401"/>
              <a:gd name="adj2" fmla="val 94802"/>
              <a:gd name="adj3" fmla="val 33333"/>
            </a:avLst>
          </a:prstGeom>
          <a:solidFill>
            <a:srgbClr val="FFFF00"/>
          </a:solidFill>
          <a:ln w="38100">
            <a:solidFill>
              <a:srgbClr val="FF0066"/>
            </a:solidFill>
            <a:miter lim="800000"/>
            <a:headEnd/>
            <a:tailEnd/>
          </a:ln>
        </p:spPr>
        <p:txBody>
          <a:bodyPr wrap="none" anchor="ctr"/>
          <a:lstStyle/>
          <a:p>
            <a:pPr algn="ctr" eaLnBrk="0" hangingPunct="0"/>
            <a:endParaRPr lang="pt-BR">
              <a:solidFill>
                <a:srgbClr val="3333FF"/>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4"/>
          <p:cNvSpPr>
            <a:spLocks noChangeArrowheads="1"/>
          </p:cNvSpPr>
          <p:nvPr/>
        </p:nvSpPr>
        <p:spPr bwMode="auto">
          <a:xfrm>
            <a:off x="4464050" y="115888"/>
            <a:ext cx="4679950" cy="2665412"/>
          </a:xfrm>
          <a:prstGeom prst="rect">
            <a:avLst/>
          </a:prstGeom>
          <a:solidFill>
            <a:srgbClr val="FFFFFF"/>
          </a:solidFill>
          <a:ln w="38100">
            <a:solidFill>
              <a:srgbClr val="0000FF"/>
            </a:solidFill>
            <a:miter lim="800000"/>
            <a:headEnd/>
            <a:tailEnd/>
          </a:ln>
        </p:spPr>
        <p:txBody>
          <a:bodyPr/>
          <a:lstStyle/>
          <a:p>
            <a:pPr algn="ctr" eaLnBrk="0" hangingPunct="0"/>
            <a:r>
              <a:rPr lang="pt-BR" sz="1400" b="1">
                <a:solidFill>
                  <a:srgbClr val="000000"/>
                </a:solidFill>
                <a:latin typeface="Times New Roman" pitchFamily="18" charset="0"/>
              </a:rPr>
              <a:t>É</a:t>
            </a:r>
            <a:r>
              <a:rPr lang="pt-BR" sz="1400" b="1">
                <a:solidFill>
                  <a:srgbClr val="000000"/>
                </a:solidFill>
                <a:latin typeface="Arial" charset="0"/>
              </a:rPr>
              <a:t> essencial o aumento da </a:t>
            </a:r>
          </a:p>
          <a:p>
            <a:pPr algn="ctr" eaLnBrk="0" hangingPunct="0"/>
            <a:r>
              <a:rPr lang="pt-BR" sz="1400" b="1">
                <a:solidFill>
                  <a:srgbClr val="000000"/>
                </a:solidFill>
                <a:latin typeface="Arial" charset="0"/>
              </a:rPr>
              <a:t>consci</a:t>
            </a:r>
            <a:r>
              <a:rPr lang="pt-BR" sz="1400" b="1">
                <a:solidFill>
                  <a:srgbClr val="000000"/>
                </a:solidFill>
                <a:latin typeface="Times New Roman" pitchFamily="18" charset="0"/>
              </a:rPr>
              <a:t>ê</a:t>
            </a:r>
            <a:r>
              <a:rPr lang="pt-BR" sz="1400" b="1">
                <a:solidFill>
                  <a:srgbClr val="000000"/>
                </a:solidFill>
                <a:latin typeface="Arial" charset="0"/>
              </a:rPr>
              <a:t>ncia da vulnerabilidade do jovem c</a:t>
            </a:r>
            <a:r>
              <a:rPr lang="pt-BR" sz="1400" b="1">
                <a:solidFill>
                  <a:srgbClr val="000000"/>
                </a:solidFill>
                <a:latin typeface="Times New Roman" pitchFamily="18" charset="0"/>
              </a:rPr>
              <a:t>é</a:t>
            </a:r>
            <a:r>
              <a:rPr lang="pt-BR" sz="1400" b="1">
                <a:solidFill>
                  <a:srgbClr val="000000"/>
                </a:solidFill>
                <a:latin typeface="Arial" charset="0"/>
              </a:rPr>
              <a:t>rebro em desenvolvimento de uma crian</a:t>
            </a:r>
            <a:r>
              <a:rPr lang="pt-BR" sz="1400" b="1">
                <a:solidFill>
                  <a:srgbClr val="000000"/>
                </a:solidFill>
                <a:latin typeface="Times New Roman" pitchFamily="18" charset="0"/>
              </a:rPr>
              <a:t>ç</a:t>
            </a:r>
            <a:r>
              <a:rPr lang="pt-BR" sz="1400" b="1">
                <a:solidFill>
                  <a:srgbClr val="000000"/>
                </a:solidFill>
                <a:latin typeface="Arial" charset="0"/>
              </a:rPr>
              <a:t>a com cardiopatia cong</a:t>
            </a:r>
            <a:r>
              <a:rPr lang="pt-BR" sz="1400" b="1">
                <a:solidFill>
                  <a:srgbClr val="000000"/>
                </a:solidFill>
                <a:latin typeface="Times New Roman" pitchFamily="18" charset="0"/>
              </a:rPr>
              <a:t>ê</a:t>
            </a:r>
            <a:r>
              <a:rPr lang="pt-BR" sz="1400" b="1">
                <a:solidFill>
                  <a:srgbClr val="000000"/>
                </a:solidFill>
                <a:latin typeface="Arial" charset="0"/>
              </a:rPr>
              <a:t>nita</a:t>
            </a:r>
          </a:p>
          <a:p>
            <a:pPr algn="ctr" eaLnBrk="0" hangingPunct="0"/>
            <a:r>
              <a:rPr lang="pt-BR" sz="1400" b="1">
                <a:solidFill>
                  <a:srgbClr val="000000"/>
                </a:solidFill>
                <a:latin typeface="Arial" charset="0"/>
              </a:rPr>
              <a:t>M</a:t>
            </a:r>
            <a:r>
              <a:rPr lang="pt-BR" sz="1400" b="1">
                <a:solidFill>
                  <a:srgbClr val="000000"/>
                </a:solidFill>
                <a:latin typeface="Times New Roman" pitchFamily="18" charset="0"/>
              </a:rPr>
              <a:t>é</a:t>
            </a:r>
            <a:r>
              <a:rPr lang="pt-BR" sz="1400" b="1">
                <a:solidFill>
                  <a:srgbClr val="000000"/>
                </a:solidFill>
                <a:latin typeface="Arial" charset="0"/>
              </a:rPr>
              <a:t>dicos e outros cuidadores devem estar mais cientes dessa vulnerabilidade e do poss</a:t>
            </a:r>
            <a:r>
              <a:rPr lang="pt-BR" sz="1400" b="1">
                <a:solidFill>
                  <a:srgbClr val="000000"/>
                </a:solidFill>
                <a:latin typeface="Times New Roman" pitchFamily="18" charset="0"/>
              </a:rPr>
              <a:t>í</a:t>
            </a:r>
            <a:r>
              <a:rPr lang="pt-BR" sz="1400" b="1">
                <a:solidFill>
                  <a:srgbClr val="000000"/>
                </a:solidFill>
                <a:latin typeface="Arial" charset="0"/>
              </a:rPr>
              <a:t>vel efeito repetidos de epis</a:t>
            </a:r>
            <a:r>
              <a:rPr lang="pt-BR" sz="1400" b="1">
                <a:solidFill>
                  <a:srgbClr val="000000"/>
                </a:solidFill>
                <a:latin typeface="Times New Roman" pitchFamily="18" charset="0"/>
              </a:rPr>
              <a:t>ó</a:t>
            </a:r>
            <a:r>
              <a:rPr lang="pt-BR" sz="1400" b="1">
                <a:solidFill>
                  <a:srgbClr val="000000"/>
                </a:solidFill>
                <a:latin typeface="Arial" charset="0"/>
              </a:rPr>
              <a:t>dios de hipoxia e / ou isquemia no in</a:t>
            </a:r>
            <a:r>
              <a:rPr lang="pt-BR" sz="1400" b="1">
                <a:solidFill>
                  <a:srgbClr val="000000"/>
                </a:solidFill>
                <a:latin typeface="Times New Roman" pitchFamily="18" charset="0"/>
              </a:rPr>
              <a:t>í</a:t>
            </a:r>
            <a:r>
              <a:rPr lang="pt-BR" sz="1400" b="1">
                <a:solidFill>
                  <a:srgbClr val="000000"/>
                </a:solidFill>
                <a:latin typeface="Arial" charset="0"/>
              </a:rPr>
              <a:t>cio da vida desses beb</a:t>
            </a:r>
            <a:r>
              <a:rPr lang="pt-BR" sz="1400" b="1">
                <a:solidFill>
                  <a:srgbClr val="000000"/>
                </a:solidFill>
                <a:latin typeface="Times New Roman" pitchFamily="18" charset="0"/>
              </a:rPr>
              <a:t>ê</a:t>
            </a:r>
            <a:r>
              <a:rPr lang="pt-BR" sz="1400" b="1">
                <a:solidFill>
                  <a:srgbClr val="000000"/>
                </a:solidFill>
                <a:latin typeface="Arial" charset="0"/>
              </a:rPr>
              <a:t>s </a:t>
            </a:r>
          </a:p>
          <a:p>
            <a:pPr algn="ctr" eaLnBrk="0" hangingPunct="0"/>
            <a:endParaRPr lang="pt-BR" sz="1400" b="1">
              <a:solidFill>
                <a:srgbClr val="000000"/>
              </a:solidFill>
              <a:latin typeface="Arial" charset="0"/>
            </a:endParaRPr>
          </a:p>
          <a:p>
            <a:pPr algn="ctr" eaLnBrk="0" hangingPunct="0"/>
            <a:endParaRPr lang="pt-BR" b="1">
              <a:solidFill>
                <a:srgbClr val="0033CC"/>
              </a:solidFill>
              <a:latin typeface="Arial" charset="0"/>
            </a:endParaRPr>
          </a:p>
          <a:p>
            <a:pPr algn="ctr" eaLnBrk="0" hangingPunct="0"/>
            <a:endParaRPr lang="pt-BR" b="1">
              <a:solidFill>
                <a:srgbClr val="0033CC"/>
              </a:solidFill>
              <a:latin typeface="Arial" charset="0"/>
            </a:endParaRPr>
          </a:p>
          <a:p>
            <a:pPr algn="ctr" eaLnBrk="0" hangingPunct="0"/>
            <a:endParaRPr lang="pt-BR" b="1">
              <a:solidFill>
                <a:srgbClr val="0033CC"/>
              </a:solidFill>
              <a:latin typeface="Arial" charset="0"/>
            </a:endParaRPr>
          </a:p>
          <a:p>
            <a:pPr algn="ctr" eaLnBrk="0" hangingPunct="0"/>
            <a:endParaRPr lang="pt-BR" b="1">
              <a:solidFill>
                <a:srgbClr val="0033CC"/>
              </a:solidFill>
              <a:latin typeface="Arial" charset="0"/>
            </a:endParaRPr>
          </a:p>
          <a:p>
            <a:pPr eaLnBrk="0" hangingPunct="0"/>
            <a:endParaRPr lang="pt-BR"/>
          </a:p>
        </p:txBody>
      </p:sp>
      <p:sp>
        <p:nvSpPr>
          <p:cNvPr id="57346" name="Rectangle 5"/>
          <p:cNvSpPr>
            <a:spLocks noChangeArrowheads="1"/>
          </p:cNvSpPr>
          <p:nvPr/>
        </p:nvSpPr>
        <p:spPr bwMode="auto">
          <a:xfrm>
            <a:off x="0" y="115888"/>
            <a:ext cx="4343400" cy="2628900"/>
          </a:xfrm>
          <a:prstGeom prst="rect">
            <a:avLst/>
          </a:prstGeom>
          <a:solidFill>
            <a:srgbClr val="FFFFFF"/>
          </a:solidFill>
          <a:ln w="38100">
            <a:solidFill>
              <a:srgbClr val="0000FF"/>
            </a:solidFill>
            <a:miter lim="800000"/>
            <a:headEnd/>
            <a:tailEnd/>
          </a:ln>
        </p:spPr>
        <p:txBody>
          <a:bodyPr/>
          <a:lstStyle/>
          <a:p>
            <a:pPr algn="ctr" eaLnBrk="0" hangingPunct="0"/>
            <a:r>
              <a:rPr lang="pt-BR" sz="1400">
                <a:solidFill>
                  <a:srgbClr val="000000"/>
                </a:solidFill>
                <a:latin typeface="Arial" charset="0"/>
              </a:rPr>
              <a:t>Crian</a:t>
            </a:r>
            <a:r>
              <a:rPr lang="pt-BR" sz="1400">
                <a:solidFill>
                  <a:srgbClr val="000000"/>
                </a:solidFill>
                <a:latin typeface="Times New Roman" pitchFamily="18" charset="0"/>
              </a:rPr>
              <a:t>ç</a:t>
            </a:r>
            <a:r>
              <a:rPr lang="pt-BR" sz="1400">
                <a:solidFill>
                  <a:srgbClr val="000000"/>
                </a:solidFill>
                <a:latin typeface="Arial" charset="0"/>
              </a:rPr>
              <a:t>as com cardiopatia cong</a:t>
            </a:r>
            <a:r>
              <a:rPr lang="pt-BR" sz="1400">
                <a:solidFill>
                  <a:srgbClr val="000000"/>
                </a:solidFill>
                <a:latin typeface="Times New Roman" pitchFamily="18" charset="0"/>
              </a:rPr>
              <a:t>ê</a:t>
            </a:r>
            <a:r>
              <a:rPr lang="pt-BR" sz="1400">
                <a:solidFill>
                  <a:srgbClr val="000000"/>
                </a:solidFill>
                <a:latin typeface="Arial" charset="0"/>
              </a:rPr>
              <a:t>nita complexa apresentaram progressivamente menor</a:t>
            </a:r>
          </a:p>
          <a:p>
            <a:pPr algn="ctr" eaLnBrk="0" hangingPunct="0"/>
            <a:r>
              <a:rPr lang="pt-BR" sz="1400">
                <a:solidFill>
                  <a:srgbClr val="000000"/>
                </a:solidFill>
                <a:latin typeface="Arial" charset="0"/>
              </a:rPr>
              <a:t>volume cerebral total (VCT) ao longo do tempo, resultando em um aumento de </a:t>
            </a:r>
            <a:r>
              <a:rPr lang="pt-BR" sz="1400" b="1">
                <a:solidFill>
                  <a:srgbClr val="000000"/>
                </a:solidFill>
                <a:latin typeface="Arial" charset="0"/>
              </a:rPr>
              <a:t>11,5 cm3</a:t>
            </a:r>
            <a:r>
              <a:rPr lang="pt-BR" sz="1400">
                <a:solidFill>
                  <a:srgbClr val="000000"/>
                </a:solidFill>
                <a:latin typeface="Arial" charset="0"/>
              </a:rPr>
              <a:t> no VCT</a:t>
            </a:r>
            <a:r>
              <a:rPr lang="pt-BR" sz="1400">
                <a:solidFill>
                  <a:srgbClr val="FF0000"/>
                </a:solidFill>
                <a:latin typeface="Arial" charset="0"/>
              </a:rPr>
              <a:t> por</a:t>
            </a:r>
          </a:p>
          <a:p>
            <a:pPr algn="ctr" eaLnBrk="0" hangingPunct="0"/>
            <a:r>
              <a:rPr lang="pt-BR" sz="1400">
                <a:solidFill>
                  <a:srgbClr val="FF0000"/>
                </a:solidFill>
                <a:latin typeface="Arial" charset="0"/>
              </a:rPr>
              <a:t>semana em lactentes com cardiopatia cong</a:t>
            </a:r>
            <a:r>
              <a:rPr lang="pt-BR" sz="1400">
                <a:solidFill>
                  <a:srgbClr val="FF0000"/>
                </a:solidFill>
                <a:latin typeface="Times New Roman" pitchFamily="18" charset="0"/>
              </a:rPr>
              <a:t>ê</a:t>
            </a:r>
            <a:r>
              <a:rPr lang="pt-BR" sz="1400">
                <a:solidFill>
                  <a:srgbClr val="FF0000"/>
                </a:solidFill>
                <a:latin typeface="Arial" charset="0"/>
              </a:rPr>
              <a:t>nita complexa, em compara</a:t>
            </a:r>
            <a:r>
              <a:rPr lang="pt-BR" sz="1400">
                <a:solidFill>
                  <a:srgbClr val="FF0000"/>
                </a:solidFill>
                <a:latin typeface="Times New Roman" pitchFamily="18" charset="0"/>
              </a:rPr>
              <a:t>çã</a:t>
            </a:r>
            <a:r>
              <a:rPr lang="pt-BR" sz="1400">
                <a:solidFill>
                  <a:srgbClr val="FF0000"/>
                </a:solidFill>
                <a:latin typeface="Arial" charset="0"/>
              </a:rPr>
              <a:t>o com um aumento de </a:t>
            </a:r>
            <a:r>
              <a:rPr lang="pt-BR" sz="1400" b="1">
                <a:solidFill>
                  <a:srgbClr val="FF00FF"/>
                </a:solidFill>
                <a:latin typeface="Arial" charset="0"/>
              </a:rPr>
              <a:t>16,7 cm3</a:t>
            </a:r>
            <a:r>
              <a:rPr lang="pt-BR" sz="1400">
                <a:solidFill>
                  <a:srgbClr val="FF0000"/>
                </a:solidFill>
                <a:latin typeface="Arial" charset="0"/>
              </a:rPr>
              <a:t> por semana em</a:t>
            </a:r>
          </a:p>
          <a:p>
            <a:pPr algn="ctr" eaLnBrk="0" hangingPunct="0"/>
            <a:r>
              <a:rPr lang="pt-BR" sz="1400">
                <a:solidFill>
                  <a:srgbClr val="FF0000"/>
                </a:solidFill>
                <a:latin typeface="Arial" charset="0"/>
              </a:rPr>
              <a:t>controles ap</a:t>
            </a:r>
            <a:r>
              <a:rPr lang="pt-BR" sz="1400">
                <a:solidFill>
                  <a:srgbClr val="FF0000"/>
                </a:solidFill>
                <a:latin typeface="Times New Roman" pitchFamily="18" charset="0"/>
              </a:rPr>
              <a:t>ó</a:t>
            </a:r>
            <a:r>
              <a:rPr lang="pt-BR" sz="1400">
                <a:solidFill>
                  <a:srgbClr val="FF0000"/>
                </a:solidFill>
                <a:latin typeface="Arial" charset="0"/>
              </a:rPr>
              <a:t>s ajuste para idade gestacional e peso ao nascer na resson</a:t>
            </a:r>
            <a:r>
              <a:rPr lang="pt-BR" sz="1400">
                <a:solidFill>
                  <a:srgbClr val="FF0000"/>
                </a:solidFill>
                <a:latin typeface="Times New Roman" pitchFamily="18" charset="0"/>
              </a:rPr>
              <a:t>â</a:t>
            </a:r>
            <a:r>
              <a:rPr lang="pt-BR" sz="1400">
                <a:solidFill>
                  <a:srgbClr val="FF0000"/>
                </a:solidFill>
                <a:latin typeface="Arial" charset="0"/>
              </a:rPr>
              <a:t>ncia magn</a:t>
            </a:r>
            <a:r>
              <a:rPr lang="pt-BR" sz="1400">
                <a:solidFill>
                  <a:srgbClr val="FF0000"/>
                </a:solidFill>
                <a:latin typeface="Times New Roman" pitchFamily="18" charset="0"/>
              </a:rPr>
              <a:t>é</a:t>
            </a:r>
            <a:r>
              <a:rPr lang="pt-BR" sz="1400">
                <a:solidFill>
                  <a:srgbClr val="FF0000"/>
                </a:solidFill>
                <a:latin typeface="Arial" charset="0"/>
              </a:rPr>
              <a:t>tica</a:t>
            </a:r>
            <a:endParaRPr lang="pt-BR"/>
          </a:p>
        </p:txBody>
      </p:sp>
      <p:sp>
        <p:nvSpPr>
          <p:cNvPr id="57347" name="Rectangle 6"/>
          <p:cNvSpPr>
            <a:spLocks noChangeArrowheads="1"/>
          </p:cNvSpPr>
          <p:nvPr/>
        </p:nvSpPr>
        <p:spPr bwMode="auto">
          <a:xfrm>
            <a:off x="1908175" y="2997200"/>
            <a:ext cx="5372100" cy="1431925"/>
          </a:xfrm>
          <a:prstGeom prst="rect">
            <a:avLst/>
          </a:prstGeom>
          <a:solidFill>
            <a:srgbClr val="FFFFFF"/>
          </a:solidFill>
          <a:ln w="57150">
            <a:solidFill>
              <a:srgbClr val="0000FF"/>
            </a:solidFill>
            <a:miter lim="800000"/>
            <a:headEnd/>
            <a:tailEnd/>
          </a:ln>
          <a:effectLst>
            <a:prstShdw prst="shdw12">
              <a:srgbClr val="808080">
                <a:alpha val="50000"/>
              </a:srgbClr>
            </a:prstShdw>
          </a:effectLst>
        </p:spPr>
        <p:txBody>
          <a:bodyPr/>
          <a:lstStyle/>
          <a:p>
            <a:pPr algn="ctr" eaLnBrk="0" hangingPunct="0"/>
            <a:r>
              <a:rPr lang="pt-BR" sz="1400" b="1">
                <a:solidFill>
                  <a:srgbClr val="000000"/>
                </a:solidFill>
                <a:latin typeface="Arial" charset="0"/>
              </a:rPr>
              <a:t>Adolescentes com cardiopatia cong</a:t>
            </a:r>
            <a:r>
              <a:rPr lang="pt-BR" sz="1400" b="1">
                <a:solidFill>
                  <a:srgbClr val="000000"/>
                </a:solidFill>
                <a:latin typeface="Times New Roman" pitchFamily="18" charset="0"/>
              </a:rPr>
              <a:t>ê</a:t>
            </a:r>
            <a:r>
              <a:rPr lang="pt-BR" sz="1400" b="1">
                <a:solidFill>
                  <a:srgbClr val="000000"/>
                </a:solidFill>
                <a:latin typeface="Arial" charset="0"/>
              </a:rPr>
              <a:t>nita corrigida no per</a:t>
            </a:r>
            <a:r>
              <a:rPr lang="pt-BR" sz="1400" b="1">
                <a:solidFill>
                  <a:srgbClr val="000000"/>
                </a:solidFill>
                <a:latin typeface="Times New Roman" pitchFamily="18" charset="0"/>
              </a:rPr>
              <a:t>í</a:t>
            </a:r>
            <a:r>
              <a:rPr lang="pt-BR" sz="1400" b="1">
                <a:solidFill>
                  <a:srgbClr val="000000"/>
                </a:solidFill>
                <a:latin typeface="Arial" charset="0"/>
              </a:rPr>
              <a:t>odo neonatal com anormalidades cerebrais apresentaram maior comprometimento na maioria dos dom</a:t>
            </a:r>
            <a:r>
              <a:rPr lang="pt-BR" sz="1400" b="1">
                <a:solidFill>
                  <a:srgbClr val="000000"/>
                </a:solidFill>
                <a:latin typeface="Times New Roman" pitchFamily="18" charset="0"/>
              </a:rPr>
              <a:t>í</a:t>
            </a:r>
            <a:r>
              <a:rPr lang="pt-BR" sz="1400" b="1">
                <a:solidFill>
                  <a:srgbClr val="000000"/>
                </a:solidFill>
                <a:latin typeface="Arial" charset="0"/>
              </a:rPr>
              <a:t>nios do desenvolvimento neurol</a:t>
            </a:r>
            <a:r>
              <a:rPr lang="pt-BR" sz="1400" b="1">
                <a:solidFill>
                  <a:srgbClr val="000000"/>
                </a:solidFill>
                <a:latin typeface="Times New Roman" pitchFamily="18" charset="0"/>
              </a:rPr>
              <a:t>ó</a:t>
            </a:r>
            <a:r>
              <a:rPr lang="pt-BR" sz="1400" b="1">
                <a:solidFill>
                  <a:srgbClr val="000000"/>
                </a:solidFill>
                <a:latin typeface="Arial" charset="0"/>
              </a:rPr>
              <a:t>gico em compara</a:t>
            </a:r>
            <a:r>
              <a:rPr lang="pt-BR" sz="1400" b="1">
                <a:solidFill>
                  <a:srgbClr val="000000"/>
                </a:solidFill>
                <a:latin typeface="Times New Roman" pitchFamily="18" charset="0"/>
              </a:rPr>
              <a:t>çã</a:t>
            </a:r>
            <a:r>
              <a:rPr lang="pt-BR" sz="1400" b="1">
                <a:solidFill>
                  <a:srgbClr val="000000"/>
                </a:solidFill>
                <a:latin typeface="Arial" charset="0"/>
              </a:rPr>
              <a:t>o com aqueles sem anormalidades cerebrais</a:t>
            </a:r>
          </a:p>
          <a:p>
            <a:pPr algn="ctr" eaLnBrk="0" hangingPunct="0"/>
            <a:r>
              <a:rPr lang="pt-BR" sz="1400" b="1">
                <a:solidFill>
                  <a:srgbClr val="000000"/>
                </a:solidFill>
                <a:latin typeface="Arial" charset="0"/>
              </a:rPr>
              <a:t>(anormalidades na subst</a:t>
            </a:r>
            <a:r>
              <a:rPr lang="pt-BR" sz="1400" b="1">
                <a:solidFill>
                  <a:srgbClr val="000000"/>
                </a:solidFill>
                <a:latin typeface="Times New Roman" pitchFamily="18" charset="0"/>
              </a:rPr>
              <a:t>â</a:t>
            </a:r>
            <a:r>
              <a:rPr lang="pt-BR" sz="1400" b="1">
                <a:solidFill>
                  <a:srgbClr val="000000"/>
                </a:solidFill>
                <a:latin typeface="Arial" charset="0"/>
              </a:rPr>
              <a:t>ncia branca e perda de volume) </a:t>
            </a:r>
            <a:endParaRPr lang="pt-BR"/>
          </a:p>
        </p:txBody>
      </p:sp>
      <p:sp>
        <p:nvSpPr>
          <p:cNvPr id="57348" name="Rectangle 7"/>
          <p:cNvSpPr>
            <a:spLocks noChangeArrowheads="1"/>
          </p:cNvSpPr>
          <p:nvPr/>
        </p:nvSpPr>
        <p:spPr bwMode="auto">
          <a:xfrm>
            <a:off x="1835150" y="5013325"/>
            <a:ext cx="5486400" cy="1454150"/>
          </a:xfrm>
          <a:prstGeom prst="rect">
            <a:avLst/>
          </a:prstGeom>
          <a:noFill/>
          <a:ln w="38100">
            <a:solidFill>
              <a:srgbClr val="0000FF"/>
            </a:solidFill>
            <a:miter lim="800000"/>
            <a:headEnd/>
            <a:tailEnd/>
          </a:ln>
        </p:spPr>
        <p:txBody>
          <a:bodyPr/>
          <a:lstStyle/>
          <a:p>
            <a:pPr algn="ctr" eaLnBrk="0" hangingPunct="0"/>
            <a:r>
              <a:rPr lang="pt-BR" sz="1400" b="1">
                <a:solidFill>
                  <a:srgbClr val="000000"/>
                </a:solidFill>
                <a:latin typeface="Arial" charset="0"/>
              </a:rPr>
              <a:t>Atividade cerebral anormal (nos primeiros 3 dias) </a:t>
            </a:r>
            <a:r>
              <a:rPr lang="pt-BR" sz="1400" b="1">
                <a:solidFill>
                  <a:srgbClr val="000000"/>
                </a:solidFill>
                <a:latin typeface="Times New Roman" pitchFamily="18" charset="0"/>
              </a:rPr>
              <a:t>é</a:t>
            </a:r>
            <a:r>
              <a:rPr lang="pt-BR" sz="1400" b="1">
                <a:solidFill>
                  <a:srgbClr val="000000"/>
                </a:solidFill>
                <a:latin typeface="Arial" charset="0"/>
              </a:rPr>
              <a:t> um marcador precoce de novas les</a:t>
            </a:r>
            <a:r>
              <a:rPr lang="pt-BR" sz="1400" b="1">
                <a:solidFill>
                  <a:srgbClr val="000000"/>
                </a:solidFill>
                <a:latin typeface="Times New Roman" pitchFamily="18" charset="0"/>
              </a:rPr>
              <a:t>õ</a:t>
            </a:r>
            <a:r>
              <a:rPr lang="pt-BR" sz="1400" b="1">
                <a:solidFill>
                  <a:srgbClr val="000000"/>
                </a:solidFill>
                <a:latin typeface="Arial" charset="0"/>
              </a:rPr>
              <a:t>es cerebrais em rec</a:t>
            </a:r>
            <a:r>
              <a:rPr lang="pt-BR" sz="1400" b="1">
                <a:solidFill>
                  <a:srgbClr val="000000"/>
                </a:solidFill>
                <a:latin typeface="Times New Roman" pitchFamily="18" charset="0"/>
              </a:rPr>
              <a:t>é</a:t>
            </a:r>
            <a:r>
              <a:rPr lang="pt-BR" sz="1400" b="1">
                <a:solidFill>
                  <a:srgbClr val="000000"/>
                </a:solidFill>
                <a:latin typeface="Arial" charset="0"/>
              </a:rPr>
              <a:t>m-nascidos submetidos </a:t>
            </a:r>
            <a:r>
              <a:rPr lang="pt-BR" sz="1400" b="1">
                <a:solidFill>
                  <a:srgbClr val="000000"/>
                </a:solidFill>
                <a:latin typeface="Times New Roman" pitchFamily="18" charset="0"/>
              </a:rPr>
              <a:t>à</a:t>
            </a:r>
            <a:r>
              <a:rPr lang="pt-BR" sz="1400" b="1">
                <a:solidFill>
                  <a:srgbClr val="000000"/>
                </a:solidFill>
                <a:latin typeface="Arial" charset="0"/>
              </a:rPr>
              <a:t> cirurgia. N</a:t>
            </a:r>
            <a:r>
              <a:rPr lang="pt-BR" sz="1400" b="1">
                <a:solidFill>
                  <a:srgbClr val="000000"/>
                </a:solidFill>
                <a:latin typeface="Times New Roman" pitchFamily="18" charset="0"/>
              </a:rPr>
              <a:t>ã</a:t>
            </a:r>
            <a:r>
              <a:rPr lang="pt-BR" sz="1400" b="1">
                <a:solidFill>
                  <a:srgbClr val="000000"/>
                </a:solidFill>
                <a:latin typeface="Arial" charset="0"/>
              </a:rPr>
              <a:t>o apenas as descargas ictais, mas tamb</a:t>
            </a:r>
            <a:r>
              <a:rPr lang="pt-BR" sz="1400" b="1">
                <a:solidFill>
                  <a:srgbClr val="000000"/>
                </a:solidFill>
                <a:latin typeface="Times New Roman" pitchFamily="18" charset="0"/>
              </a:rPr>
              <a:t>é</a:t>
            </a:r>
            <a:r>
              <a:rPr lang="pt-BR" sz="1400" b="1">
                <a:solidFill>
                  <a:srgbClr val="000000"/>
                </a:solidFill>
                <a:latin typeface="Arial" charset="0"/>
              </a:rPr>
              <a:t>m o EEG de fundo anormal, devem ser considerado um sinal claro de patologia cerebral subjacente.</a:t>
            </a:r>
            <a:endParaRPr lang="pt-B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3"/>
          <p:cNvSpPr>
            <a:spLocks noGrp="1"/>
          </p:cNvSpPr>
          <p:nvPr>
            <p:ph type="body" idx="1"/>
          </p:nvPr>
        </p:nvSpPr>
        <p:spPr>
          <a:xfrm>
            <a:off x="0" y="260350"/>
            <a:ext cx="8893175" cy="6408738"/>
          </a:xfrm>
        </p:spPr>
        <p:txBody>
          <a:bodyPr/>
          <a:lstStyle/>
          <a:p>
            <a:pPr>
              <a:buFont typeface="Wingdings" pitchFamily="2" charset="2"/>
              <a:buNone/>
            </a:pPr>
            <a:r>
              <a:rPr lang="pt-BR" sz="1800" b="1" smtClean="0">
                <a:solidFill>
                  <a:srgbClr val="3333FF"/>
                </a:solidFill>
              </a:rPr>
              <a:t>                                                         </a:t>
            </a:r>
            <a:r>
              <a:rPr lang="pt-BR" sz="2400" b="1" smtClean="0">
                <a:solidFill>
                  <a:srgbClr val="3333FF"/>
                </a:solidFill>
              </a:rPr>
              <a:t>Então</a:t>
            </a:r>
            <a:r>
              <a:rPr lang="pt-BR" sz="2400" smtClean="0">
                <a:solidFill>
                  <a:srgbClr val="3333FF"/>
                </a:solidFill>
              </a:rPr>
              <a:t>: </a:t>
            </a:r>
          </a:p>
          <a:p>
            <a:r>
              <a:rPr lang="pt-BR" sz="1800" smtClean="0"/>
              <a:t>1</a:t>
            </a:r>
            <a:r>
              <a:rPr lang="pt-BR" sz="1800" b="1" smtClean="0"/>
              <a:t>- diagnóstico pré-natal das cardiopatias congênitas críticas </a:t>
            </a:r>
          </a:p>
          <a:p>
            <a:r>
              <a:rPr lang="pt-BR" sz="1800" b="1" smtClean="0"/>
              <a:t>2 - nascimento em Centros Especializados (UTI Cardíaca) </a:t>
            </a:r>
          </a:p>
          <a:p>
            <a:r>
              <a:rPr lang="pt-BR" sz="1800" b="1" smtClean="0"/>
              <a:t> 3 - estabilidade hemodinâmica e a oxigenação ideal para reduzir o ônus das lesões cerebrais no pré e pós-operatório (evitar hipotensão sistólica na admissão na UTI Cardíaca no pós-operatório, menor pressão diastólica e menor PaO2 nas primeiras 48 horas.         </a:t>
            </a:r>
          </a:p>
          <a:p>
            <a:r>
              <a:rPr lang="pt-BR" sz="1800" b="1" smtClean="0"/>
              <a:t> 4 - estratégias para melhorar o fornecimento cerebral de oxigênio </a:t>
            </a:r>
          </a:p>
          <a:p>
            <a:r>
              <a:rPr lang="pt-BR" sz="1800" b="1" smtClean="0"/>
              <a:t> 5 - cateter na veia jugular deve ser evitado nesta população (risco de trombose venosa cerebral)</a:t>
            </a:r>
          </a:p>
          <a:p>
            <a:r>
              <a:rPr lang="pt-BR" sz="1800" b="1" smtClean="0"/>
              <a:t> 6 - monitorização eletroencefalográfica peri-operatória 24 horas por 3 dias, antes e após a cirurgia. </a:t>
            </a:r>
          </a:p>
          <a:p>
            <a:r>
              <a:rPr lang="pt-BR" sz="1800" b="1" smtClean="0"/>
              <a:t>  7 - realização do índice de Resistência (IR) pelo ultrassom craniano no pós-operatório</a:t>
            </a:r>
          </a:p>
          <a:p>
            <a:r>
              <a:rPr lang="pt-BR" sz="1800" b="1" smtClean="0"/>
              <a:t>  8 - ressonância magnética no pós-operatório</a:t>
            </a:r>
          </a:p>
          <a:p>
            <a:r>
              <a:rPr lang="pt-BR" sz="1800" b="1" smtClean="0"/>
              <a:t>  9 - alopurinol e nitroprussiato de sódio apresentam potenciais efeitos neuroprotetores</a:t>
            </a:r>
          </a:p>
          <a:p>
            <a:r>
              <a:rPr lang="pt-BR" sz="1800" b="1" smtClean="0"/>
              <a:t> 10-A neuroproteção não deve se concentrar apenas no período perioperatório, mas também no período perinatal, uma vez que lesão cerebral significativa já existe antes da cirurgia.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p:cNvSpPr>
          <p:nvPr>
            <p:ph type="title"/>
          </p:nvPr>
        </p:nvSpPr>
        <p:spPr bwMode="auto">
          <a:xfrm>
            <a:off x="684213" y="-458788"/>
            <a:ext cx="7772400" cy="1609726"/>
          </a:xfrm>
        </p:spPr>
        <p:txBody>
          <a:bodyPr wrap="square" numCol="1" anchorCtr="0" compatLnSpc="1">
            <a:prstTxWarp prst="textNoShape">
              <a:avLst/>
            </a:prstTxWarp>
          </a:bodyPr>
          <a:lstStyle/>
          <a:p>
            <a:r>
              <a:rPr lang="pt-BR" cap="none" smtClean="0">
                <a:solidFill>
                  <a:srgbClr val="3333FF"/>
                </a:solidFill>
              </a:rPr>
              <a:t>Portanto...</a:t>
            </a:r>
          </a:p>
        </p:txBody>
      </p:sp>
      <p:sp>
        <p:nvSpPr>
          <p:cNvPr id="59394" name="Rectangle 3"/>
          <p:cNvSpPr>
            <a:spLocks noGrp="1"/>
          </p:cNvSpPr>
          <p:nvPr>
            <p:ph type="body" idx="1"/>
          </p:nvPr>
        </p:nvSpPr>
        <p:spPr>
          <a:xfrm>
            <a:off x="0" y="620713"/>
            <a:ext cx="9144000" cy="6021387"/>
          </a:xfrm>
          <a:solidFill>
            <a:schemeClr val="bg1"/>
          </a:solidFill>
        </p:spPr>
        <p:txBody>
          <a:bodyPr/>
          <a:lstStyle/>
          <a:p>
            <a:pPr>
              <a:lnSpc>
                <a:spcPct val="80000"/>
              </a:lnSpc>
            </a:pPr>
            <a:r>
              <a:rPr lang="pt-BR" sz="1900" smtClean="0">
                <a:latin typeface="Times New Roman" pitchFamily="18" charset="0"/>
              </a:rPr>
              <a:t>Já é do nosso conhecimento que os recém-nascidos (RN) com doença cardíaca congênita crítica permanecem em risco de comprometimento do neurodesenvolvimento e que o insulto neurológico começa ates da cirurgia. Estudos de lesão cerebral em recém-nascidos pré-cirúrgicos relataram lesões, incluindo lesão da substância branca e acidente vascular cerebral, com uma prevalência que varia consideravelmente de 19% a 52% dos casos. Nesse estudo as lesões cerebrais ocorreram em 39% dos casos, sendo a lesão da substância branca a mais prevalente (3x mais em relação aos RN saudáveis nessa Instituição). A lesão da substância branca moderada a grave</a:t>
            </a:r>
            <a:r>
              <a:rPr lang="pt-BR" sz="1900" b="1" smtClean="0">
                <a:latin typeface="Times New Roman" pitchFamily="18" charset="0"/>
              </a:rPr>
              <a:t> </a:t>
            </a:r>
            <a:r>
              <a:rPr lang="pt-BR" sz="1900" smtClean="0">
                <a:latin typeface="Times New Roman" pitchFamily="18" charset="0"/>
              </a:rPr>
              <a:t>está associada a escores cognitivos reduzidos aos 2 anos e menor QI em escala completa aos 6 anos. Assim, os autores mostram que, com redução de substrato cerebral 58 e fornecimento de oxigênio, metabolismo alterado e uma trajetória deficiente do desenvolvimento do cérebro fetal no terceiro trimestre. Interessante que a lesão da substância branca foi distribuída por toda a substância branca, em contraste com os prematuros, onde essa lesão é predominantemente observada no centro semioval e no trato corticoespinhal e também interessante, é que todos os infartos arteriais no presente estudo ocorreram após septostomia atrial por balão. Não ocorreu trombose em seios venosos cerebrais, pois nesse estudo não foi colocado cateteres venosos centrais na veia jugular interna. Nos complementos, segundo Guo T et al,  A inesperada frequência de lesão na substância banca em recém-nascidos a termo com doença cardíaca congênita (DCC) sugeriu um </a:t>
            </a:r>
            <a:r>
              <a:rPr lang="pt-BR" sz="1900" b="1" smtClean="0">
                <a:latin typeface="Times New Roman" pitchFamily="18" charset="0"/>
              </a:rPr>
              <a:t>atraso na maturação do cérebro</a:t>
            </a:r>
            <a:r>
              <a:rPr lang="pt-BR" sz="1900" smtClean="0">
                <a:latin typeface="Times New Roman" pitchFamily="18" charset="0"/>
              </a:rPr>
              <a:t> (isto é, </a:t>
            </a:r>
            <a:r>
              <a:rPr lang="pt-BR" sz="1900" b="1" smtClean="0">
                <a:latin typeface="Times New Roman" pitchFamily="18" charset="0"/>
              </a:rPr>
              <a:t>dismaturação</a:t>
            </a:r>
            <a:r>
              <a:rPr lang="pt-BR" sz="1900" smtClean="0">
                <a:latin typeface="Times New Roman" pitchFamily="18" charset="0"/>
              </a:rPr>
              <a:t>), de modo que esses neonatos a termo  respondam a um insulto cerebral com um padrão de lesão cerebral esperado em prematuros. Lactentes com sepse pós-operatória ou infecção pós-operatória grave estavam propensos a apresentar um pior padrão de ciclo sono-vigília após cirurgia cardíaca. Ter em mente que os recém-nascidos a termo com doença cardíaca congênita apresentam atraso no desenvolvimento cerebral de aproximadamente um mês, equivalente a um recém-nascido prematuro com idade gestacional entre 34 e 36 semanas. </a:t>
            </a:r>
          </a:p>
        </p:txBody>
      </p:sp>
      <p:sp>
        <p:nvSpPr>
          <p:cNvPr id="59395" name="Text Box 4"/>
          <p:cNvSpPr txBox="1">
            <a:spLocks noChangeArrowheads="1"/>
          </p:cNvSpPr>
          <p:nvPr/>
        </p:nvSpPr>
        <p:spPr bwMode="auto">
          <a:xfrm>
            <a:off x="8018463" y="6613525"/>
            <a:ext cx="1125537" cy="244475"/>
          </a:xfrm>
          <a:prstGeom prst="rect">
            <a:avLst/>
          </a:prstGeom>
          <a:noFill/>
          <a:ln w="9525">
            <a:noFill/>
            <a:miter lim="800000"/>
            <a:headEnd/>
            <a:tailEnd/>
          </a:ln>
        </p:spPr>
        <p:txBody>
          <a:bodyPr wrap="none">
            <a:spAutoFit/>
          </a:bodyPr>
          <a:lstStyle/>
          <a:p>
            <a:pPr eaLnBrk="0" hangingPunct="0"/>
            <a:r>
              <a:rPr lang="pt-BR" sz="1000"/>
              <a:t>Paulo R. Margotto</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7" name="Título 1"/>
          <p:cNvPicPr>
            <a:picLocks noGrp="1" noChangeArrowheads="1"/>
          </p:cNvPicPr>
          <p:nvPr>
            <p:ph type="title"/>
          </p:nvPr>
        </p:nvPicPr>
        <p:blipFill>
          <a:blip r:embed="rId2"/>
          <a:srcRect/>
          <a:stretch>
            <a:fillRect/>
          </a:stretch>
        </p:blipFill>
        <p:spPr bwMode="auto">
          <a:xfrm>
            <a:off x="971550" y="-242888"/>
            <a:ext cx="7364413" cy="3522663"/>
          </a:xfrm>
        </p:spPr>
      </p:pic>
      <p:pic>
        <p:nvPicPr>
          <p:cNvPr id="60418" name="Imagem 3"/>
          <p:cNvPicPr>
            <a:picLocks noChangeAspect="1"/>
          </p:cNvPicPr>
          <p:nvPr/>
        </p:nvPicPr>
        <p:blipFill>
          <a:blip r:embed="rId3"/>
          <a:srcRect/>
          <a:stretch>
            <a:fillRect/>
          </a:stretch>
        </p:blipFill>
        <p:spPr bwMode="auto">
          <a:xfrm>
            <a:off x="2124075" y="1989138"/>
            <a:ext cx="4017963" cy="41830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1" name="Picture 4"/>
          <p:cNvPicPr>
            <a:picLocks noChangeAspect="1" noChangeArrowheads="1"/>
          </p:cNvPicPr>
          <p:nvPr/>
        </p:nvPicPr>
        <p:blipFill>
          <a:blip r:embed="rId2"/>
          <a:srcRect/>
          <a:stretch>
            <a:fillRect/>
          </a:stretch>
        </p:blipFill>
        <p:spPr bwMode="auto">
          <a:xfrm>
            <a:off x="323850" y="692150"/>
            <a:ext cx="8466138" cy="4762500"/>
          </a:xfrm>
          <a:prstGeom prst="rect">
            <a:avLst/>
          </a:prstGeom>
          <a:noFill/>
          <a:ln w="9525">
            <a:noFill/>
            <a:miter lim="800000"/>
            <a:headEnd/>
            <a:tailEnd/>
          </a:ln>
        </p:spPr>
      </p:pic>
      <p:sp>
        <p:nvSpPr>
          <p:cNvPr id="61442" name="Text Box 5"/>
          <p:cNvSpPr txBox="1">
            <a:spLocks noChangeArrowheads="1"/>
          </p:cNvSpPr>
          <p:nvPr/>
        </p:nvSpPr>
        <p:spPr bwMode="auto">
          <a:xfrm>
            <a:off x="1116013" y="5734050"/>
            <a:ext cx="6343650" cy="366713"/>
          </a:xfrm>
          <a:prstGeom prst="rect">
            <a:avLst/>
          </a:prstGeom>
          <a:noFill/>
          <a:ln w="9525">
            <a:noFill/>
            <a:miter lim="800000"/>
            <a:headEnd/>
            <a:tailEnd/>
          </a:ln>
        </p:spPr>
        <p:txBody>
          <a:bodyPr wrap="none">
            <a:spAutoFit/>
          </a:bodyPr>
          <a:lstStyle/>
          <a:p>
            <a:pPr eaLnBrk="0" hangingPunct="0"/>
            <a:r>
              <a:rPr lang="pt-BR">
                <a:solidFill>
                  <a:srgbClr val="3333FF"/>
                </a:solidFill>
              </a:rPr>
              <a:t>Residentes e Staffs da Unidade de Neonatologia do HMIB/SES/DF</a:t>
            </a:r>
          </a:p>
        </p:txBody>
      </p:sp>
      <p:sp>
        <p:nvSpPr>
          <p:cNvPr id="61443" name="Line 6"/>
          <p:cNvSpPr>
            <a:spLocks noChangeShapeType="1"/>
          </p:cNvSpPr>
          <p:nvPr/>
        </p:nvSpPr>
        <p:spPr bwMode="auto">
          <a:xfrm flipH="1">
            <a:off x="3348038" y="476250"/>
            <a:ext cx="287337" cy="647700"/>
          </a:xfrm>
          <a:prstGeom prst="line">
            <a:avLst/>
          </a:prstGeom>
          <a:noFill/>
          <a:ln w="28575">
            <a:solidFill>
              <a:srgbClr val="FF0066"/>
            </a:solidFill>
            <a:round/>
            <a:headEnd/>
            <a:tailEnd type="triangle" w="med" len="med"/>
          </a:ln>
        </p:spPr>
        <p:txBody>
          <a:bodyPr/>
          <a:lstStyle/>
          <a:p>
            <a:endParaRPr lang="pt-BR"/>
          </a:p>
        </p:txBody>
      </p:sp>
      <p:sp>
        <p:nvSpPr>
          <p:cNvPr id="61444" name="Text Box 7"/>
          <p:cNvSpPr txBox="1">
            <a:spLocks noChangeArrowheads="1"/>
          </p:cNvSpPr>
          <p:nvPr/>
        </p:nvSpPr>
        <p:spPr bwMode="auto">
          <a:xfrm>
            <a:off x="3563938" y="404813"/>
            <a:ext cx="1111250" cy="366712"/>
          </a:xfrm>
          <a:prstGeom prst="rect">
            <a:avLst/>
          </a:prstGeom>
          <a:noFill/>
          <a:ln w="9525">
            <a:noFill/>
            <a:miter lim="800000"/>
            <a:headEnd/>
            <a:tailEnd/>
          </a:ln>
        </p:spPr>
        <p:txBody>
          <a:bodyPr wrap="none">
            <a:spAutoFit/>
          </a:bodyPr>
          <a:lstStyle/>
          <a:p>
            <a:pPr eaLnBrk="0" hangingPunct="0"/>
            <a:r>
              <a:rPr lang="pt-BR">
                <a:solidFill>
                  <a:srgbClr val="3333FF"/>
                </a:solidFill>
              </a:rPr>
              <a:t>Dr. André</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ipo de Madeira">
  <a:themeElements>
    <a:clrScheme name="Tipo de Madeira">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Tipo de Madeira">
      <a:majorFont>
        <a:latin typeface="Rockwell Condensed"/>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ipo de Madeira">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xmlns=""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TM03090434[[fn=Tipo de Madeira]]</Template>
  <TotalTime>2015</TotalTime>
  <Words>4197</Words>
  <Application>Microsoft Office PowerPoint</Application>
  <PresentationFormat>Apresentação na tela (4:3)</PresentationFormat>
  <Paragraphs>295</Paragraphs>
  <Slides>49</Slides>
  <Notes>0</Notes>
  <HiddenSlides>0</HiddenSlides>
  <MMClips>0</MMClips>
  <ScaleCrop>false</ScaleCrop>
  <HeadingPairs>
    <vt:vector size="4" baseType="variant">
      <vt:variant>
        <vt:lpstr>Tema</vt:lpstr>
      </vt:variant>
      <vt:variant>
        <vt:i4>1</vt:i4>
      </vt:variant>
      <vt:variant>
        <vt:lpstr>Títulos de slides</vt:lpstr>
      </vt:variant>
      <vt:variant>
        <vt:i4>49</vt:i4>
      </vt:variant>
    </vt:vector>
  </HeadingPairs>
  <TitlesOfParts>
    <vt:vector size="50" baseType="lpstr">
      <vt:lpstr>Tipo de Madeira</vt:lpstr>
      <vt:lpstr>Apresentação do PowerPoint</vt:lpstr>
      <vt:lpstr>INTRODUÇÃO</vt:lpstr>
      <vt:lpstr>INTRODUÇÃO</vt:lpstr>
      <vt:lpstr>Apresentação do PowerPoint</vt:lpstr>
      <vt:lpstr>Apresentação do PowerPoint</vt:lpstr>
      <vt:lpstr>RESULTADOS</vt:lpstr>
      <vt:lpstr>Apresentação do PowerPoint</vt:lpstr>
      <vt:lpstr>RESULTADOS</vt:lpstr>
      <vt:lpstr>Apresentação do PowerPoint</vt:lpstr>
      <vt:lpstr>RESULTADOS</vt:lpstr>
      <vt:lpstr>Apresentação do PowerPoint</vt:lpstr>
      <vt:lpstr>RESULTADOS</vt:lpstr>
      <vt:lpstr>RESULTADOS</vt:lpstr>
      <vt:lpstr>resultados</vt:lpstr>
      <vt:lpstr>Apresentação do PowerPoint</vt:lpstr>
      <vt:lpstr>Discussão </vt:lpstr>
      <vt:lpstr>discussão</vt:lpstr>
      <vt:lpstr>Discussão </vt:lpstr>
      <vt:lpstr>Discussão </vt:lpstr>
      <vt:lpstr>Discussão </vt:lpstr>
      <vt:lpstr>Discussão </vt:lpstr>
      <vt:lpstr>Discussão </vt:lpstr>
      <vt:lpstr>Discussão </vt:lpstr>
      <vt:lpstr>Apresentação do PowerPoint</vt:lpstr>
      <vt:lpstr>Discussão </vt:lpstr>
      <vt:lpstr>Apresentação do PowerPoint</vt:lpstr>
      <vt:lpstr>ABSTRACT</vt:lpstr>
      <vt:lpstr>Apresentação do PowerPoint</vt:lpstr>
      <vt:lpstr>Apresentação do PowerPoint</vt:lpstr>
      <vt:lpstr>Apresentação do PowerPoint</vt:lpstr>
      <vt:lpstr>Apresentação do PowerPoint</vt:lpstr>
      <vt:lpstr>Apresentação do PowerPoint</vt:lpstr>
      <vt:lpstr>Nota do Editor da página neonatal www.paulomargotto.com.br, Dr. Paulo R. Margotto. Consulte também! Aqui e Agora!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Portanto...</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Felps</dc:creator>
  <cp:lastModifiedBy>Paulo</cp:lastModifiedBy>
  <cp:revision>68</cp:revision>
  <dcterms:created xsi:type="dcterms:W3CDTF">2018-09-16T16:32:18Z</dcterms:created>
  <dcterms:modified xsi:type="dcterms:W3CDTF">2020-05-30T01:08:09Z</dcterms:modified>
</cp:coreProperties>
</file>