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9" r:id="rId1"/>
  </p:sldMasterIdLst>
  <p:notesMasterIdLst>
    <p:notesMasterId r:id="rId31"/>
  </p:notesMasterIdLst>
  <p:sldIdLst>
    <p:sldId id="257" r:id="rId2"/>
    <p:sldId id="258" r:id="rId3"/>
    <p:sldId id="287" r:id="rId4"/>
    <p:sldId id="291" r:id="rId5"/>
    <p:sldId id="259" r:id="rId6"/>
    <p:sldId id="260" r:id="rId7"/>
    <p:sldId id="266" r:id="rId8"/>
    <p:sldId id="267" r:id="rId9"/>
    <p:sldId id="263" r:id="rId10"/>
    <p:sldId id="264" r:id="rId11"/>
    <p:sldId id="265" r:id="rId12"/>
    <p:sldId id="278" r:id="rId13"/>
    <p:sldId id="268" r:id="rId14"/>
    <p:sldId id="282" r:id="rId15"/>
    <p:sldId id="280" r:id="rId16"/>
    <p:sldId id="269" r:id="rId17"/>
    <p:sldId id="271" r:id="rId18"/>
    <p:sldId id="279" r:id="rId19"/>
    <p:sldId id="281" r:id="rId20"/>
    <p:sldId id="283" r:id="rId21"/>
    <p:sldId id="286" r:id="rId22"/>
    <p:sldId id="274" r:id="rId23"/>
    <p:sldId id="275" r:id="rId24"/>
    <p:sldId id="285" r:id="rId25"/>
    <p:sldId id="288" r:id="rId26"/>
    <p:sldId id="289" r:id="rId27"/>
    <p:sldId id="290" r:id="rId28"/>
    <p:sldId id="292" r:id="rId29"/>
    <p:sldId id="276" r:id="rId30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omara Amorim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9900"/>
    <a:srgbClr val="FF0000"/>
    <a:srgbClr val="FFFF00"/>
    <a:srgbClr val="0000FF"/>
    <a:srgbClr val="FF00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8350" autoAdjust="0"/>
  </p:normalViewPr>
  <p:slideViewPr>
    <p:cSldViewPr snapToGrid="0">
      <p:cViewPr>
        <p:scale>
          <a:sx n="56" d="100"/>
          <a:sy n="56" d="100"/>
        </p:scale>
        <p:origin x="-516" y="-16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6536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-23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9BFB7F-B9E0-4703-9851-8335A982B027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5D48AF0-DAB9-42C7-B1F9-06DABA23850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mc/articles/PMC3711743/#R34" TargetMode="External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Efeito do suporte pressórico versus respiração não assistida através de um colar de traqueostomia na duração do desmame em pacientes que necessitam de ventilação mecânica prolongada: um estudo randomizado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638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C38AE62-FD00-4CE8-9065-2EF30785E9D3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843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F270EE-4FE6-471B-BDC6-CC6EEFCF477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048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775012-8822-49C3-9B20-F0417012EB8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Acoplado fonte de O2 umidifaco pela traqueostomia e os que não desenvolveram angustia respiratória foram desmamado nesse periodo de 5 dias.  Os paciente que elegíveis que falhavam ao procedimento de triagem foram classificados em 2 grupos: conforme  tempo que demoraram para falhar na triagem: 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Grupo falha precoce : 0 - 12horas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Grupo falha tarde: 12 - 120 horas  --&gt; foram divididos aleatoriamente (forma cega) para o grupo PS X Colar traqueostomia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Dentro de cada grupo, os pacientes foram posteriormente estratificados em 1 de 4 categorias, de acordo com a doença subjacente.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253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FBB480-830F-4587-9F43-E60C9281FB5A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Foram examinados 2267 pacientes entre 2000 e 2010, dos quais 500 foram matriculados e 316 foram randomizados 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Quatro pacientes (3 no grupo de suporte de pressão, 1 no grupo de colarinho para traqueo- traqueostomia ) foram retirados antes de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iniciar o protocolo de desmame e foram excluídos das análises.  Dos 312 pacientes randomizados que entraram no protocolo de desmame, 56 no grupo colo de traqueostomia e 62 no grupo pressão- suporte morreram ou foram retirados ( </a:t>
            </a:r>
            <a:r>
              <a:rPr lang="pt-BR" i="1" smtClean="0"/>
              <a:t>P </a:t>
            </a:r>
            <a:r>
              <a:rPr lang="pt-BR" smtClean="0"/>
              <a:t>= 0,29). 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457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2881BB-703E-4A1E-BE94-B48038B6570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Todos os 312 pacientes foram incluídos na análise.  Os pacientes incluídos nos 2 grupos de estudo foram semelhantes em relação à demografia, variáveis fisiológicas , indicação de ventilação, duração do ventilador na randomização e tempo de randomização ( </a:t>
            </a:r>
            <a:r>
              <a:rPr lang="pt-BR" b="1" smtClean="0"/>
              <a:t>T ABLE 1 </a:t>
            </a:r>
            <a:r>
              <a:rPr lang="pt-BR" smtClean="0"/>
              <a:t>).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662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24667E-1A3D-4F5A-953D-118F46CE9760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072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AA4EA3-3BE2-46FD-9691-C4148D1E84A0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277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5777AC-A445-4276-BCE2-DDB2E11CB10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481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5A15C0-F133-41D7-A095-6B2EDCEE803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No gráfico mostra </a:t>
            </a:r>
            <a:r>
              <a:rPr lang="pt-PT" smtClean="0"/>
              <a:t>Proporção de pacientes dependentes de ventilador grupos de suporte de pressão e colarinho de traqueostomia que falharam na Triagem de 5 dias</a:t>
            </a: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O uso do colar de traqueostomia alcançou desmame mais rápido do que o suporte pressórico entre os pacientes que não toleraram o procedimento de triagem entre 12 e 120 horas. </a:t>
            </a:r>
          </a:p>
        </p:txBody>
      </p:sp>
      <p:sp>
        <p:nvSpPr>
          <p:cNvPr id="3789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546161-F45B-4FAF-9940-C58E5FE0C0B6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993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0477EDB-17DB-460D-96FE-04686B6C0AC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4198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8970EB-1306-4E09-BB35-66B73D135D6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4403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1ABFA83-E630-4301-B418-A176923D1B3A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4608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4E43E-69C7-4390-AFD1-C46CF3F4783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Quando este estudo foi iniciado, não havia consenso sobre a melhor forma de definir o sucesso do desmame entre os pacientes que necessitam de ventilação prolongada. Com base em estudos piloto , concluímos que a capacidade de sustentar 5 dias de respiração não assistida constituía uma definição pragmática do sucesso do desmame. Posteriormente, os participantes da conferência de consenso 27 definiram o desmame bem-sucedido como respiração sem assistência por 7 dias. Os dados foram reanalisados usando o critério de 7 dias. Os resultados foram equivalentes para os 7 dias e critérios de 5 dias . Como menos de 10% dos pacientes deste estudo necessitaram de reconexão com o ventilador após o desmame bem-sucedido (Tabela 2), cinco dias de respiração sem assistência parecem ser uma definição robusta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do sucesso do desmame em pacientes que necessitam de ventilação prolongada.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5017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C86FF6-3EBB-4A38-BE38-9D5FF273A311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A taxa de mortalidade (55%) do nosso estudo foi inferior à (69%) observada por Kahn et al.  que analisaram retrospectivamente os arquivos do Medicare de 11.695 pacientes ventilados transferidos de UTI para LTACHs. Mas não é possível comparações diretas devido à falta de pontuações de gravidade da doença no conjunto de dados do Medicare, além do estudo não ter incluído todos os pacientes na UTI, e provavelmente ter pacientes menos doentes do que na amostra nacional</a:t>
            </a:r>
          </a:p>
        </p:txBody>
      </p:sp>
      <p:sp>
        <p:nvSpPr>
          <p:cNvPr id="5222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081901-BA16-4FA3-BB93-2FB29908D49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A natureza das técnicas de desmame tornou impossível a ocultação do corpo clínico e do pessoal de pesquisa após a randomização. Para minimizar a subjetividade por parte da equipe, critérios rígidos de desmame foram empregados em cada ramo do estudo. 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Após a coleta de dados, os dois grupos foram codificados para que os investigadores que analisassem os dados fossem cegos para a atribuição aleatória. 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O estudo foi confinado a um único centro, o </a:t>
            </a:r>
            <a:r>
              <a:rPr lang="pt-BR" b="1" smtClean="0"/>
              <a:t>que poderia limitar a generalização (validade externa) de nossos achados. </a:t>
            </a:r>
            <a:r>
              <a:rPr lang="pt-BR" smtClean="0"/>
              <a:t>Um pré-requisito para generalização, no entanto, é uma validade interna sólida. </a:t>
            </a:r>
            <a:r>
              <a:rPr lang="pt-BR" baseline="30000" smtClean="0">
                <a:hlinkClick r:id="rId3"/>
              </a:rPr>
              <a:t>34</a:t>
            </a:r>
            <a:endParaRPr lang="pt-BR" baseline="30000" smtClean="0"/>
          </a:p>
          <a:p>
            <a:pPr eaLnBrk="1" hangingPunct="1">
              <a:spcBef>
                <a:spcPct val="0"/>
              </a:spcBef>
            </a:pPr>
            <a:r>
              <a:rPr lang="pt-BR" b="1" smtClean="0"/>
              <a:t>O principal obstáculo à validade interna é o erro sistemático, que pode ser controlado com mais cuidado em um único centro, onde a seleção e o atendimento ao paciente são uniformes.</a:t>
            </a:r>
          </a:p>
          <a:p>
            <a:pPr eaLnBrk="1" hangingPunct="1">
              <a:spcBef>
                <a:spcPct val="0"/>
              </a:spcBef>
            </a:pPr>
            <a:endParaRPr lang="pt-BR" b="1" smtClean="0"/>
          </a:p>
          <a:p>
            <a:pPr eaLnBrk="1" hangingPunct="1">
              <a:spcBef>
                <a:spcPct val="0"/>
              </a:spcBef>
            </a:pPr>
            <a:endParaRPr lang="pt-BR" b="1" smtClean="0"/>
          </a:p>
        </p:txBody>
      </p:sp>
      <p:sp>
        <p:nvSpPr>
          <p:cNvPr id="5427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D3FB545-E016-47B0-A98F-984EC8D7265A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5632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4DE0DF-F013-4D5E-A22F-9EB7F73C860F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BA586-941F-43B6-82A8-F33C32CE8BD6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F70FE-89F0-4F84-837D-CC9168459CD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981200" y="4021138"/>
            <a:ext cx="82296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1193B-3C68-4162-B7D0-226841EBAB06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599FD-74C5-4AF9-B995-4FB151F71C2C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1E9E9-623A-4692-A22B-10169644D0C6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22669-561A-4AED-A824-E5893814B9C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38777-8EC3-42C4-BDEA-FE0AD2DC80A7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F43D1-13AF-43E1-A2D6-D2DBD690141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572A2-FBE4-467D-BCDD-3417ADAFB483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9630C-846E-436F-879A-F6BF4532F1C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B7711-39A9-469F-90DD-97A5D679C822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E3DBA-73C4-4D46-9BC5-82DD63169EC6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F600E-D20C-414F-88D4-A9D56C37CB38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7D2B5-FD48-40A1-A78A-002FD96AC6E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1CEF5-483F-47AA-9FDE-5A395161A753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2B0A1-D644-42B4-9718-8A71218CEF2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66AC8-0DEB-4AC1-9DCC-BD9EABCB513A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A2196-2D7B-40E6-A38D-6E68479C8948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3D314-E28D-485E-8743-3641C177FCFA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98113-7E8C-4592-9DED-2A8BDC18410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775" y="244475"/>
            <a:ext cx="11723688" cy="6376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143000" y="609600"/>
            <a:ext cx="9875838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2057400"/>
            <a:ext cx="9872663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6224588"/>
            <a:ext cx="23288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F78279-857E-40DE-99EF-EEFB86EBDB5C}" type="datetimeFigureOut">
              <a:rPr lang="pt-BR"/>
              <a:pPr>
                <a:defRPr/>
              </a:pPr>
              <a:t>08/06/2020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700" y="6224588"/>
            <a:ext cx="47164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738" y="6224588"/>
            <a:ext cx="17065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C3D14F-9BA3-4679-A1AE-933C28C92F5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60" r:id="rId2"/>
    <p:sldLayoutId id="2147483958" r:id="rId3"/>
    <p:sldLayoutId id="2147483957" r:id="rId4"/>
    <p:sldLayoutId id="2147483956" r:id="rId5"/>
    <p:sldLayoutId id="2147483955" r:id="rId6"/>
    <p:sldLayoutId id="2147483954" r:id="rId7"/>
    <p:sldLayoutId id="2147483961" r:id="rId8"/>
    <p:sldLayoutId id="2147483953" r:id="rId9"/>
    <p:sldLayoutId id="2147483952" r:id="rId10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accent1"/>
          </a:solidFill>
          <a:latin typeface="Corbel" pitchFamily="34" charset="0"/>
        </a:defRPr>
      </a:lvl9pPr>
    </p:titleStyle>
    <p:bodyStyle>
      <a:lvl1pPr marL="228600" indent="-182563" algn="l" rtl="0" eaLnBrk="0" fontAlgn="base" hangingPunct="0">
        <a:lnSpc>
          <a:spcPct val="90000"/>
        </a:lnSpc>
        <a:spcBef>
          <a:spcPts val="1400"/>
        </a:spcBef>
        <a:spcAft>
          <a:spcPct val="0"/>
        </a:spcAft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0250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23340588/?from_term=Effect+of+pressure+support+vs+unassisted+and+Dubran+A&amp;from_pos=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141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ítulo 1"/>
          <p:cNvSpPr>
            <a:spLocks noGrp="1"/>
          </p:cNvSpPr>
          <p:nvPr>
            <p:ph type="title"/>
          </p:nvPr>
        </p:nvSpPr>
        <p:spPr>
          <a:xfrm>
            <a:off x="1244600" y="1330325"/>
            <a:ext cx="9853613" cy="1447800"/>
          </a:xfrm>
        </p:spPr>
        <p:txBody>
          <a:bodyPr/>
          <a:lstStyle/>
          <a:p>
            <a:pPr algn="ctr" eaLnBrk="1" hangingPunct="1"/>
            <a:r>
              <a:rPr lang="pt-BR" sz="2800" b="1" smtClean="0">
                <a:solidFill>
                  <a:srgbClr val="FF0066"/>
                </a:solidFill>
                <a:latin typeface="Times New Roman" pitchFamily="18" charset="0"/>
              </a:rPr>
              <a:t>Efeito do suporte pressórico versus respiração não assistida através de um colar de traqueostomia na duração do desmame em pacientes que necessitam de ventilação mecânica prolongada: um estudo randomizado</a:t>
            </a:r>
            <a:br>
              <a:rPr lang="pt-BR" sz="2800" b="1" smtClean="0">
                <a:solidFill>
                  <a:srgbClr val="FF0066"/>
                </a:solidFill>
                <a:latin typeface="Times New Roman" pitchFamily="18" charset="0"/>
              </a:rPr>
            </a:br>
            <a:r>
              <a:rPr lang="pt-BR" sz="4000" smtClean="0"/>
              <a:t/>
            </a:r>
            <a:br>
              <a:rPr lang="pt-BR" sz="4000" smtClean="0"/>
            </a:br>
            <a:r>
              <a:rPr lang="pt-BR" sz="2000" b="1" smtClean="0">
                <a:hlinkClick r:id="rId3"/>
              </a:rPr>
              <a:t>Effect</a:t>
            </a:r>
            <a:r>
              <a:rPr lang="pt-BR" sz="2000" smtClean="0">
                <a:hlinkClick r:id="rId3"/>
              </a:rPr>
              <a:t> of </a:t>
            </a:r>
            <a:r>
              <a:rPr lang="pt-BR" sz="2000" b="1" smtClean="0">
                <a:hlinkClick r:id="rId3"/>
              </a:rPr>
              <a:t>pressure</a:t>
            </a:r>
            <a:r>
              <a:rPr lang="pt-BR" sz="2000" smtClean="0">
                <a:hlinkClick r:id="rId3"/>
              </a:rPr>
              <a:t> </a:t>
            </a:r>
            <a:r>
              <a:rPr lang="pt-BR" sz="2000" b="1" smtClean="0">
                <a:hlinkClick r:id="rId3"/>
              </a:rPr>
              <a:t>support</a:t>
            </a:r>
            <a:r>
              <a:rPr lang="pt-BR" sz="2000" smtClean="0">
                <a:hlinkClick r:id="rId3"/>
              </a:rPr>
              <a:t> </a:t>
            </a:r>
            <a:r>
              <a:rPr lang="pt-BR" sz="2000" b="1" smtClean="0">
                <a:hlinkClick r:id="rId3"/>
              </a:rPr>
              <a:t>vs</a:t>
            </a:r>
            <a:r>
              <a:rPr lang="pt-BR" sz="2000" smtClean="0">
                <a:hlinkClick r:id="rId3"/>
              </a:rPr>
              <a:t> </a:t>
            </a:r>
            <a:r>
              <a:rPr lang="pt-BR" sz="2000" b="1" smtClean="0">
                <a:hlinkClick r:id="rId3"/>
              </a:rPr>
              <a:t>unassisted</a:t>
            </a:r>
            <a:r>
              <a:rPr lang="pt-BR" sz="2000" smtClean="0">
                <a:hlinkClick r:id="rId3"/>
              </a:rPr>
              <a:t> breathing through a tracheostomy collar on weaning duration in patients requiring prolonged mechanical ventilation: a randomized trial.</a:t>
            </a:r>
            <a:r>
              <a:rPr lang="pt-BR" sz="2000" smtClean="0"/>
              <a:t>Jubran A, Grant BJ, Duffner LA, Collins EG, Lanuza DM, Hoffman LA, Tobin MJ.JAMA. 2013 Feb 20;309(7):671-7. </a:t>
            </a:r>
            <a:r>
              <a:rPr lang="pt-BR" sz="2000" smtClean="0">
                <a:solidFill>
                  <a:srgbClr val="0000FF"/>
                </a:solidFill>
              </a:rPr>
              <a:t>doi: 10.1001/jama.2013.159</a:t>
            </a:r>
            <a:r>
              <a:rPr lang="pt-BR" sz="2000" smtClean="0"/>
              <a:t>. PMID: 23340588 </a:t>
            </a:r>
            <a:r>
              <a:rPr lang="pt-BR" sz="2000" b="1" smtClean="0"/>
              <a:t>Free PMC article.</a:t>
            </a:r>
            <a:r>
              <a:rPr lang="pt-BR" sz="2000" smtClean="0"/>
              <a:t> Clinical Trial.</a:t>
            </a:r>
          </a:p>
        </p:txBody>
      </p:sp>
      <p:sp>
        <p:nvSpPr>
          <p:cNvPr id="13314" name="Rectangle 5"/>
          <p:cNvSpPr>
            <a:spLocks noChangeArrowheads="1"/>
          </p:cNvSpPr>
          <p:nvPr/>
        </p:nvSpPr>
        <p:spPr bwMode="auto">
          <a:xfrm>
            <a:off x="5294313" y="3943350"/>
            <a:ext cx="6096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Apresentação: Leomara Amorim do Rosário</a:t>
            </a:r>
          </a:p>
          <a:p>
            <a:pPr defTabSz="914400"/>
            <a:r>
              <a:rPr lang="pt-BR">
                <a:solidFill>
                  <a:srgbClr val="0000FF"/>
                </a:solidFill>
              </a:rPr>
              <a:t>    PRM Medicina Intensiva Pediátrica HMIB</a:t>
            </a:r>
          </a:p>
          <a:p>
            <a:pPr defTabSz="914400"/>
            <a:r>
              <a:rPr lang="pt-BR">
                <a:solidFill>
                  <a:srgbClr val="0000FF"/>
                </a:solidFill>
              </a:rPr>
              <a:t>Coordenação: Alexandre Serafim</a:t>
            </a:r>
          </a:p>
        </p:txBody>
      </p:sp>
      <p:sp>
        <p:nvSpPr>
          <p:cNvPr id="13315" name="Text Box 6"/>
          <p:cNvSpPr txBox="1">
            <a:spLocks noChangeArrowheads="1"/>
          </p:cNvSpPr>
          <p:nvPr/>
        </p:nvSpPr>
        <p:spPr bwMode="auto">
          <a:xfrm>
            <a:off x="6015038" y="4924425"/>
            <a:ext cx="3155950" cy="915988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hlinkClick r:id="rId4"/>
              </a:rPr>
              <a:t>www.paulomargotto.com.br</a:t>
            </a:r>
            <a:endParaRPr lang="pt-BR"/>
          </a:p>
          <a:p>
            <a:pPr defTabSz="914400"/>
            <a:r>
              <a:rPr lang="pt-BR">
                <a:solidFill>
                  <a:srgbClr val="FFFF00"/>
                </a:solidFill>
              </a:rPr>
              <a:t>Brasília, 12 de junho de 2020</a:t>
            </a:r>
          </a:p>
          <a:p>
            <a:pPr defTabSz="914400"/>
            <a:r>
              <a:rPr lang="pt-BR"/>
              <a:t> 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6888" y="3817938"/>
            <a:ext cx="4883150" cy="274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1"/>
          <p:cNvSpPr>
            <a:spLocks noGrp="1"/>
          </p:cNvSpPr>
          <p:nvPr>
            <p:ph type="title"/>
          </p:nvPr>
        </p:nvSpPr>
        <p:spPr>
          <a:xfrm>
            <a:off x="963613" y="333375"/>
            <a:ext cx="10058400" cy="1073150"/>
          </a:xfrm>
        </p:spPr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1103313" y="1406525"/>
            <a:ext cx="8947150" cy="4841875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Pacientes que requerem ventilação mecânica (VM) prolongada ( maior ou igual a 21 dias) representam 37% custos de UTI </a:t>
            </a: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Devido as mudanças em políticas de reembolso nos EUA, esses pacientes são transferidos para hospitais de cuidados agudos a longo prazo (LTACHs)</a:t>
            </a: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1997 (192 LTACHs) </a:t>
            </a:r>
            <a:r>
              <a:rPr lang="pt-BR" smtClean="0">
                <a:solidFill>
                  <a:schemeClr val="tx1"/>
                </a:solidFill>
                <a:sym typeface="Wingdings" pitchFamily="2" charset="2"/>
              </a:rPr>
              <a:t> 408 em 2006 e aumento custos 267% </a:t>
            </a:r>
          </a:p>
          <a:p>
            <a:pPr eaLnBrk="1" hangingPunct="1"/>
            <a:r>
              <a:rPr lang="pt-BR" smtClean="0">
                <a:solidFill>
                  <a:schemeClr val="tx1"/>
                </a:solidFill>
                <a:sym typeface="Wingdings" pitchFamily="2" charset="2"/>
              </a:rPr>
              <a:t>Estudos em pacientes em UTI mostraram que a duração da ventilação mecânica é influenciada pelos métodos de desmame </a:t>
            </a:r>
          </a:p>
          <a:p>
            <a:pPr eaLnBrk="1" hangingPunct="1"/>
            <a:r>
              <a:rPr lang="pt-BR" smtClean="0">
                <a:solidFill>
                  <a:schemeClr val="tx1"/>
                </a:solidFill>
                <a:sym typeface="Wingdings" pitchFamily="2" charset="2"/>
              </a:rPr>
              <a:t>Os mais usados são Pressão suporte (PS) e Testes de respiração espontânea (TER) </a:t>
            </a:r>
          </a:p>
          <a:p>
            <a:pPr algn="ctr" eaLnBrk="1" hangingPunct="1"/>
            <a:endParaRPr lang="pt-BR" sz="2400" b="1" smtClean="0">
              <a:solidFill>
                <a:srgbClr val="FF0066"/>
              </a:solidFill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              OBJETIVOS DO ESTUDO</a:t>
            </a:r>
          </a:p>
        </p:txBody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ln w="57150">
            <a:solidFill>
              <a:srgbClr val="0000FF"/>
            </a:solidFill>
          </a:ln>
        </p:spPr>
        <p:txBody>
          <a:bodyPr/>
          <a:lstStyle/>
          <a:p>
            <a:pPr algn="ctr" eaLnBrk="1" hangingPunct="1"/>
            <a:r>
              <a:rPr lang="pt-BR" sz="2400" b="1" smtClean="0">
                <a:solidFill>
                  <a:srgbClr val="FF0066"/>
                </a:solidFill>
                <a:sym typeface="Wingdings" pitchFamily="2" charset="2"/>
              </a:rPr>
              <a:t>Nos  pacientes em ventilação prolongada, comparar o tempo de desmame em PS x Ventilação não assistida em pacientes traqueostomizados. </a:t>
            </a:r>
          </a:p>
          <a:p>
            <a:pPr algn="ctr" eaLnBrk="1" hangingPunct="1"/>
            <a:endParaRPr lang="pt-BR" sz="2400" b="1" smtClean="0">
              <a:solidFill>
                <a:srgbClr val="FF0066"/>
              </a:solidFill>
              <a:sym typeface="Wingdings" pitchFamily="2" charset="2"/>
            </a:endParaRPr>
          </a:p>
          <a:p>
            <a:pPr algn="ctr" eaLnBrk="1" hangingPunct="1"/>
            <a:r>
              <a:rPr lang="pt-BR" sz="2400" b="1" smtClean="0">
                <a:solidFill>
                  <a:srgbClr val="FF0066"/>
                </a:solidFill>
              </a:rPr>
              <a:t>Também determinaram os 6 e 12 meses de sobrevida dos pacientes transferidos   a um LTACH para desmame de ventilação prolongada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>
          <a:xfrm>
            <a:off x="1357313" y="0"/>
            <a:ext cx="9875837" cy="1355725"/>
          </a:xfrm>
        </p:spPr>
        <p:txBody>
          <a:bodyPr/>
          <a:lstStyle/>
          <a:p>
            <a:r>
              <a:rPr lang="pt-BR" smtClean="0"/>
              <a:t>                       </a:t>
            </a:r>
            <a:r>
              <a:rPr lang="pt-BR" smtClean="0">
                <a:solidFill>
                  <a:srgbClr val="FF0066"/>
                </a:solidFill>
              </a:rPr>
              <a:t>OBSERVAÇÃO!</a:t>
            </a:r>
          </a:p>
        </p:txBody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>
          <a:xfrm>
            <a:off x="1244600" y="1041400"/>
            <a:ext cx="9872663" cy="4038600"/>
          </a:xfrm>
        </p:spPr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Segundo os informou o  Dr. Alexandre Serafim, Coordenador da Residência em UTI Pediátrica do HMIB, a respeito do </a:t>
            </a:r>
            <a:r>
              <a:rPr lang="pt-BR" b="1" smtClean="0">
                <a:solidFill>
                  <a:srgbClr val="0000FF"/>
                </a:solidFill>
              </a:rPr>
              <a:t>colar de traqueostomia</a:t>
            </a:r>
            <a:r>
              <a:rPr lang="pt-BR" smtClean="0">
                <a:solidFill>
                  <a:srgbClr val="0000FF"/>
                </a:solidFill>
              </a:rPr>
              <a:t>:</a:t>
            </a:r>
          </a:p>
          <a:p>
            <a:r>
              <a:rPr lang="pt-BR" smtClean="0">
                <a:solidFill>
                  <a:srgbClr val="0000FF"/>
                </a:solidFill>
              </a:rPr>
              <a:t>“Na nossa unidade as Fisioterapeutas chamam de máscara traqueal - é como uma máscara de oxigênio que é colocada sobre a traqueostomia para fornecer O2 ou ar umidificada” </a:t>
            </a:r>
          </a:p>
        </p:txBody>
      </p:sp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7350" y="2562225"/>
            <a:ext cx="4608513" cy="38925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1"/>
          <p:cNvSpPr>
            <a:spLocks noGrp="1"/>
          </p:cNvSpPr>
          <p:nvPr>
            <p:ph type="title"/>
          </p:nvPr>
        </p:nvSpPr>
        <p:spPr>
          <a:xfrm>
            <a:off x="1069975" y="484188"/>
            <a:ext cx="10058400" cy="974725"/>
          </a:xfrm>
        </p:spPr>
        <p:txBody>
          <a:bodyPr/>
          <a:lstStyle/>
          <a:p>
            <a:pPr eaLnBrk="1" hangingPunct="1"/>
            <a:r>
              <a:rPr lang="pt-BR" smtClean="0"/>
              <a:t>Método</a:t>
            </a: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>
          <a:xfrm>
            <a:off x="488950" y="1458913"/>
            <a:ext cx="10058400" cy="4449762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O estudo foi realizado no RML Specialty Hospital, em Hinsdale, Illinois – LTACHs</a:t>
            </a:r>
          </a:p>
          <a:p>
            <a:pPr eaLnBrk="1" hangingPunct="1">
              <a:buFont typeface="Corbel" pitchFamily="34" charset="0"/>
              <a:buNone/>
            </a:pPr>
            <a:r>
              <a:rPr lang="pt-BR" smtClean="0">
                <a:solidFill>
                  <a:schemeClr val="tx1"/>
                </a:solidFill>
              </a:rPr>
              <a:t>- 90 leitos ( 62% são dedicados ao desmame do ventilador) </a:t>
            </a: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Os pacientes traqueostomizados transferidos ao hospital para desmame do ventilador no período de 2000 - 2010 foram rastreados</a:t>
            </a:r>
          </a:p>
          <a:p>
            <a:pPr eaLnBrk="1" hangingPunct="1"/>
            <a:r>
              <a:rPr lang="pt-BR" smtClean="0">
                <a:solidFill>
                  <a:srgbClr val="0000FF"/>
                </a:solidFill>
              </a:rPr>
              <a:t>Critérios elegibilidade: VM por pelo menos 21 dias. </a:t>
            </a: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Excluídos: instabilidade cardiopulmonar , déficits neurológicos profundos , lesão bilateral do nervo frênico, internação prévia no Hospital RML e expectativa de vida inferior a 3 meses.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ítulo 1"/>
          <p:cNvSpPr>
            <a:spLocks noGrp="1"/>
          </p:cNvSpPr>
          <p:nvPr>
            <p:ph type="title"/>
          </p:nvPr>
        </p:nvSpPr>
        <p:spPr>
          <a:xfrm>
            <a:off x="365125" y="273050"/>
            <a:ext cx="9883775" cy="1371600"/>
          </a:xfrm>
        </p:spPr>
        <p:txBody>
          <a:bodyPr/>
          <a:lstStyle/>
          <a:p>
            <a:pPr eaLnBrk="1" hangingPunct="1"/>
            <a:r>
              <a:rPr lang="pt-BR" smtClean="0"/>
              <a:t>Procedimento de Triagem </a:t>
            </a:r>
            <a:br>
              <a:rPr lang="pt-BR" smtClean="0"/>
            </a:br>
            <a:endParaRPr lang="pt-BR" smtClean="0"/>
          </a:p>
        </p:txBody>
      </p:sp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>
          <a:xfrm>
            <a:off x="242888" y="598488"/>
            <a:ext cx="10515600" cy="4351337"/>
          </a:xfrm>
        </p:spPr>
        <p:txBody>
          <a:bodyPr/>
          <a:lstStyle/>
          <a:p>
            <a:pPr eaLnBrk="1" hangingPunct="1"/>
            <a:endParaRPr lang="pt-BR" smtClean="0">
              <a:solidFill>
                <a:schemeClr val="tx1"/>
              </a:solidFill>
            </a:endParaRP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A VM foi interrompida por 1 minuto  e pacientes foram orientados a respirar espontaneamente : anotado frequência expiratória (FR), volume corrente (Vt). A VM foi reestituída para as  medidas de resistência e complacência. A pressão inspiratória máxima (Pimax ) foi medida como previamente escrito</a:t>
            </a: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Após medir as variáveis os pacientes foram submetidos a uma triagem  </a:t>
            </a:r>
            <a:r>
              <a:rPr lang="pt-BR" smtClean="0">
                <a:solidFill>
                  <a:schemeClr val="tx1"/>
                </a:solidFill>
                <a:sym typeface="Wingdings" pitchFamily="2" charset="2"/>
              </a:rPr>
              <a:t></a:t>
            </a:r>
            <a:r>
              <a:rPr lang="pt-BR" smtClean="0">
                <a:solidFill>
                  <a:schemeClr val="tx1"/>
                </a:solidFill>
              </a:rPr>
              <a:t> Respiração não assistida por 5 dias (120horas). </a:t>
            </a:r>
          </a:p>
          <a:p>
            <a:pPr eaLnBrk="1" hangingPunct="1"/>
            <a:endParaRPr lang="pt-BR" smtClean="0">
              <a:solidFill>
                <a:schemeClr val="tx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65125" y="3956050"/>
            <a:ext cx="3344863" cy="762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pt-BR" sz="2200">
                <a:latin typeface="Corbel" pitchFamily="34" charset="0"/>
              </a:rPr>
              <a:t>Fonte de O</a:t>
            </a:r>
            <a:r>
              <a:rPr lang="pt-BR" sz="2200" baseline="-25000">
                <a:latin typeface="Corbel" pitchFamily="34" charset="0"/>
              </a:rPr>
              <a:t>²</a:t>
            </a:r>
            <a:r>
              <a:rPr lang="pt-BR" sz="2200">
                <a:latin typeface="Corbel" pitchFamily="34" charset="0"/>
              </a:rPr>
              <a:t> umidificado na Traqueostomia (5 dias)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938713" y="4497388"/>
            <a:ext cx="5119687" cy="4302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>
                <a:latin typeface="+mn-lt"/>
                <a:cs typeface="+mn-cs"/>
              </a:rPr>
              <a:t>Angústia respiratória = </a:t>
            </a:r>
            <a:r>
              <a:rPr lang="pt-BR" sz="2200" b="1" dirty="0">
                <a:latin typeface="+mn-lt"/>
                <a:cs typeface="+mn-cs"/>
              </a:rPr>
              <a:t>ELEGÍVEIS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938713" y="3246438"/>
            <a:ext cx="5119687" cy="4302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+mn-lt"/>
                <a:cs typeface="+mn-cs"/>
              </a:rPr>
              <a:t>SEM</a:t>
            </a:r>
            <a:r>
              <a:rPr lang="pt-BR" dirty="0">
                <a:latin typeface="+mn-lt"/>
                <a:cs typeface="+mn-cs"/>
              </a:rPr>
              <a:t> </a:t>
            </a:r>
            <a:r>
              <a:rPr lang="pt-BR" sz="2200" dirty="0">
                <a:latin typeface="+mn-lt"/>
                <a:cs typeface="+mn-cs"/>
              </a:rPr>
              <a:t>Angústia</a:t>
            </a:r>
            <a:r>
              <a:rPr lang="pt-BR" dirty="0">
                <a:latin typeface="+mn-lt"/>
                <a:cs typeface="+mn-cs"/>
              </a:rPr>
              <a:t> respiratória = </a:t>
            </a:r>
            <a:r>
              <a:rPr lang="pt-BR" b="1" dirty="0">
                <a:latin typeface="+mn-lt"/>
                <a:cs typeface="+mn-cs"/>
              </a:rPr>
              <a:t>DESMAMADOS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2549525" y="5199063"/>
            <a:ext cx="3463925" cy="7699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>
                <a:solidFill>
                  <a:srgbClr val="FF0000"/>
                </a:solidFill>
                <a:latin typeface="+mn-lt"/>
                <a:cs typeface="+mn-cs"/>
              </a:rPr>
              <a:t>*</a:t>
            </a:r>
            <a:r>
              <a:rPr lang="pt-BR" sz="2200" dirty="0">
                <a:latin typeface="+mn-lt"/>
                <a:cs typeface="+mn-cs"/>
              </a:rPr>
              <a:t> Grupo falha precoce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>
                <a:latin typeface="+mn-lt"/>
                <a:cs typeface="+mn-cs"/>
              </a:rPr>
              <a:t>( 0 - 12horas)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8718550" y="5281613"/>
            <a:ext cx="2635250" cy="7699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>
                <a:solidFill>
                  <a:srgbClr val="FF0000"/>
                </a:solidFill>
                <a:latin typeface="+mn-lt"/>
                <a:cs typeface="+mn-cs"/>
              </a:rPr>
              <a:t>*</a:t>
            </a:r>
            <a:r>
              <a:rPr lang="pt-BR" sz="2200" dirty="0">
                <a:latin typeface="+mn-lt"/>
                <a:cs typeface="+mn-cs"/>
              </a:rPr>
              <a:t> Grupo falha tardia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dirty="0">
                <a:latin typeface="+mn-lt"/>
                <a:cs typeface="+mn-cs"/>
              </a:rPr>
              <a:t>( 12 - 120 horas)</a:t>
            </a:r>
          </a:p>
        </p:txBody>
      </p:sp>
      <p:sp>
        <p:nvSpPr>
          <p:cNvPr id="20488" name="CaixaDeTexto 8"/>
          <p:cNvSpPr txBox="1">
            <a:spLocks noChangeArrowheads="1"/>
          </p:cNvSpPr>
          <p:nvPr/>
        </p:nvSpPr>
        <p:spPr bwMode="auto">
          <a:xfrm>
            <a:off x="190500" y="6069013"/>
            <a:ext cx="122062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200">
                <a:solidFill>
                  <a:srgbClr val="FF0000"/>
                </a:solidFill>
                <a:latin typeface="Corbel" pitchFamily="34" charset="0"/>
              </a:rPr>
              <a:t>* Foram divididos aleatoriamente (forma cega) para o grupo PS X Colar traqueostomia</a:t>
            </a:r>
          </a:p>
          <a:p>
            <a:endParaRPr lang="pt-BR" sz="2200">
              <a:latin typeface="Corbel" pitchFamily="34" charset="0"/>
            </a:endParaRPr>
          </a:p>
        </p:txBody>
      </p:sp>
      <p:sp>
        <p:nvSpPr>
          <p:cNvPr id="10" name="Chave Esquerda 9"/>
          <p:cNvSpPr/>
          <p:nvPr/>
        </p:nvSpPr>
        <p:spPr>
          <a:xfrm>
            <a:off x="4343400" y="3246438"/>
            <a:ext cx="360363" cy="168116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Conteúdo 2"/>
          <p:cNvSpPr>
            <a:spLocks noGrp="1"/>
          </p:cNvSpPr>
          <p:nvPr>
            <p:ph idx="1"/>
          </p:nvPr>
        </p:nvSpPr>
        <p:spPr>
          <a:xfrm>
            <a:off x="8697913" y="1495425"/>
            <a:ext cx="3014662" cy="49053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mtClean="0">
                <a:solidFill>
                  <a:srgbClr val="0000FF"/>
                </a:solidFill>
              </a:rPr>
              <a:t>316 foram</a:t>
            </a:r>
            <a:r>
              <a:rPr lang="pt-BR" smtClean="0">
                <a:solidFill>
                  <a:schemeClr val="tx1"/>
                </a:solidFill>
              </a:rPr>
              <a:t> randomizados:</a:t>
            </a:r>
          </a:p>
          <a:p>
            <a:pPr eaLnBrk="1" hangingPunct="1">
              <a:lnSpc>
                <a:spcPct val="80000"/>
              </a:lnSpc>
              <a:buFont typeface="Corbel" pitchFamily="34" charset="0"/>
              <a:buNone/>
            </a:pPr>
            <a:r>
              <a:rPr lang="pt-BR" smtClean="0">
                <a:solidFill>
                  <a:schemeClr val="tx1"/>
                </a:solidFill>
              </a:rPr>
              <a:t>- 4 pacientes foram retirados antes de iniciar o protocolo de desmame e foram excluídos das análises.</a:t>
            </a:r>
          </a:p>
          <a:p>
            <a:pPr eaLnBrk="1" hangingPunct="1">
              <a:lnSpc>
                <a:spcPct val="80000"/>
              </a:lnSpc>
              <a:buFont typeface="Corbel" pitchFamily="34" charset="0"/>
              <a:buNone/>
            </a:pPr>
            <a:r>
              <a:rPr lang="pt-BR" smtClean="0">
                <a:solidFill>
                  <a:schemeClr val="tx1"/>
                </a:solidFill>
              </a:rPr>
              <a:t>-  Dos </a:t>
            </a:r>
            <a:r>
              <a:rPr lang="pt-BR" smtClean="0">
                <a:solidFill>
                  <a:srgbClr val="0000FF"/>
                </a:solidFill>
              </a:rPr>
              <a:t>312</a:t>
            </a:r>
            <a:r>
              <a:rPr lang="pt-BR" smtClean="0">
                <a:solidFill>
                  <a:schemeClr val="tx1"/>
                </a:solidFill>
              </a:rPr>
              <a:t> pacientes randomizados que entraram no protocolo de desmame, </a:t>
            </a:r>
            <a:r>
              <a:rPr lang="pt-BR" smtClean="0">
                <a:solidFill>
                  <a:srgbClr val="0000FF"/>
                </a:solidFill>
              </a:rPr>
              <a:t>56 no grupo colar</a:t>
            </a:r>
            <a:r>
              <a:rPr lang="pt-BR" smtClean="0">
                <a:solidFill>
                  <a:schemeClr val="tx1"/>
                </a:solidFill>
              </a:rPr>
              <a:t> de traqueostomia e </a:t>
            </a:r>
            <a:r>
              <a:rPr lang="pt-BR" smtClean="0">
                <a:solidFill>
                  <a:srgbClr val="0000FF"/>
                </a:solidFill>
              </a:rPr>
              <a:t>62 no grupo pressão suporte</a:t>
            </a:r>
            <a:r>
              <a:rPr lang="pt-BR" smtClean="0">
                <a:solidFill>
                  <a:schemeClr val="tx1"/>
                </a:solidFill>
              </a:rPr>
              <a:t> morreram ou foram retirados ( </a:t>
            </a:r>
            <a:r>
              <a:rPr lang="pt-BR" i="1" smtClean="0">
                <a:solidFill>
                  <a:schemeClr val="tx1"/>
                </a:solidFill>
              </a:rPr>
              <a:t>P </a:t>
            </a:r>
            <a:r>
              <a:rPr lang="pt-BR" smtClean="0">
                <a:solidFill>
                  <a:schemeClr val="tx1"/>
                </a:solidFill>
              </a:rPr>
              <a:t>= 0,29). </a:t>
            </a:r>
          </a:p>
          <a:p>
            <a:pPr eaLnBrk="1" hangingPunct="1">
              <a:lnSpc>
                <a:spcPct val="80000"/>
              </a:lnSpc>
            </a:pPr>
            <a:endParaRPr lang="pt-BR" sz="2000" smtClean="0">
              <a:solidFill>
                <a:schemeClr val="tx1"/>
              </a:solidFill>
            </a:endParaRPr>
          </a:p>
        </p:txBody>
      </p:sp>
      <p:pic>
        <p:nvPicPr>
          <p:cNvPr id="22530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1088" y="0"/>
            <a:ext cx="6346825" cy="661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4579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8" y="228600"/>
            <a:ext cx="10950575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0688" y="449263"/>
            <a:ext cx="9875837" cy="4968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Protocolo de desmame </a:t>
            </a:r>
            <a:endParaRPr lang="pt-BR" dirty="0"/>
          </a:p>
        </p:txBody>
      </p:sp>
      <p:graphicFrame>
        <p:nvGraphicFramePr>
          <p:cNvPr id="27662" name="Group 14"/>
          <p:cNvGraphicFramePr>
            <a:graphicFrameLocks noGrp="1"/>
          </p:cNvGraphicFramePr>
          <p:nvPr>
            <p:ph idx="1"/>
          </p:nvPr>
        </p:nvGraphicFramePr>
        <p:xfrm>
          <a:off x="420688" y="1185863"/>
          <a:ext cx="11466512" cy="5303837"/>
        </p:xfrm>
        <a:graphic>
          <a:graphicData uri="http://schemas.openxmlformats.org/drawingml/2006/table">
            <a:tbl>
              <a:tblPr/>
              <a:tblGrid>
                <a:gridCol w="5734050"/>
                <a:gridCol w="5732462"/>
              </a:tblGrid>
              <a:tr h="349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Grupo Pressão Suporte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Grupo Colar Traqueostomia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938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Avaliada a capacidade de tolerar a redução da PS 3x ao dia: 8h, 14h e 20h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- 1º dia: Titulado PS para atingir FR menor 30 irpm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- Pressão inicial 14 cmH2O (mediana interquatil 10 - 16 cmH20).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- Se o paciente não apresentasse desconforto respiratório durante as 6 horas seguintes --&gt; reduzido 2cm H20 na pressão (14h) ---&gt; as 20h se não apresentasse nenhum sinal de desconforto respiratório --&gt; redução de 2cm H20.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- Decréscimo máximo no suporte pressórico 6cmH20/dia.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- Quando o paciente tolerasse Pressão suporte 6 cm H20 por no mínimo 12h --&gt; iniciado processo de 5 dias de descontinuação do ventilador --&gt; paciente era desconectado da VM e permitido respirar sem assistência por no máximo 24h/dia.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6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-Desconectados do Ventilador e permitidos a respirar pela traqueostomia: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1º e 2º dia: 12 hora sem assistência --&gt; reconectado a VM- ventilação modo AC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- 3º dia em diante: iniciado o processo de cinco dias para interromper a VM  - podiam ficar desconectados da VM por máximo 24h/dia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1E6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838" cy="9953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Medidas da desfecho</a:t>
            </a:r>
            <a:endParaRPr lang="pt-BR" dirty="0"/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b="1" smtClean="0">
                <a:solidFill>
                  <a:srgbClr val="0000FF"/>
                </a:solidFill>
              </a:rPr>
              <a:t>DESFECHO PRIMÁRIO</a:t>
            </a:r>
            <a:r>
              <a:rPr lang="pt-BR" b="1" smtClean="0"/>
              <a:t>  = DURAÇÃO DO DESMAME </a:t>
            </a:r>
          </a:p>
          <a:p>
            <a:pPr eaLnBrk="1" hangingPunct="1">
              <a:buFont typeface="Corbel" pitchFamily="34" charset="0"/>
              <a:buNone/>
            </a:pPr>
            <a:r>
              <a:rPr lang="pt-BR" smtClean="0">
                <a:solidFill>
                  <a:schemeClr val="tx1"/>
                </a:solidFill>
              </a:rPr>
              <a:t>Duração do desmame  foi  definida desde o primeiro dia de randomização até o dia em que o paciente foi desmamado com sucesso. </a:t>
            </a:r>
          </a:p>
          <a:p>
            <a:pPr eaLnBrk="1" hangingPunct="1">
              <a:buFont typeface="Corbel" pitchFamily="34" charset="0"/>
              <a:buNone/>
            </a:pPr>
            <a:r>
              <a:rPr lang="pt-BR" smtClean="0">
                <a:solidFill>
                  <a:schemeClr val="tx1"/>
                </a:solidFill>
              </a:rPr>
              <a:t> O desmame foi considerado bem-sucedido quando os pacientes respiraram sem assistência ventilatória por pelo menos 5 dias .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b="1" smtClean="0">
                <a:solidFill>
                  <a:srgbClr val="0000FF"/>
                </a:solidFill>
              </a:rPr>
              <a:t>DESFECHO SECUNDÁRIO</a:t>
            </a:r>
            <a:r>
              <a:rPr lang="pt-BR" b="1" smtClean="0"/>
              <a:t> = MORTALIDADE AOS 6 E 12 MESES </a:t>
            </a:r>
          </a:p>
          <a:p>
            <a:pPr eaLnBrk="1" hangingPunct="1">
              <a:buFont typeface="Corbel" pitchFamily="34" charset="0"/>
              <a:buNone/>
            </a:pPr>
            <a:r>
              <a:rPr lang="pt-BR" smtClean="0">
                <a:solidFill>
                  <a:schemeClr val="tx1"/>
                </a:solidFill>
              </a:rPr>
              <a:t>Foi avaliado por meio de telefonemas, visitas domiciliares e pesquisas no Índice de Óbitos da Seguridade Social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ítulo 1"/>
          <p:cNvSpPr>
            <a:spLocks noGrp="1"/>
          </p:cNvSpPr>
          <p:nvPr>
            <p:ph type="title"/>
          </p:nvPr>
        </p:nvSpPr>
        <p:spPr>
          <a:xfrm>
            <a:off x="298450" y="204788"/>
            <a:ext cx="9875838" cy="868362"/>
          </a:xfrm>
        </p:spPr>
        <p:txBody>
          <a:bodyPr/>
          <a:lstStyle/>
          <a:p>
            <a:pPr eaLnBrk="1" hangingPunct="1"/>
            <a:r>
              <a:rPr lang="pt-BR" smtClean="0"/>
              <a:t>Análise estatística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92125" y="1073150"/>
            <a:ext cx="11096625" cy="5432425"/>
          </a:xfrm>
        </p:spPr>
        <p:txBody>
          <a:bodyPr>
            <a:normAutofit/>
          </a:bodyPr>
          <a:lstStyle/>
          <a:p>
            <a:pPr eaLnBrk="1" hangingPunct="1">
              <a:lnSpc>
                <a:spcPct val="70000"/>
              </a:lnSpc>
            </a:pPr>
            <a:r>
              <a:rPr lang="pt-BR" sz="2000" smtClean="0">
                <a:solidFill>
                  <a:schemeClr val="tx1"/>
                </a:solidFill>
              </a:rPr>
              <a:t>A duração da ventilação  para pacientes desmamados com sucesso foi estimada em 22 dias</a:t>
            </a:r>
            <a:r>
              <a:rPr lang="pt-BR" sz="2000" smtClean="0"/>
              <a:t>. </a:t>
            </a:r>
            <a:r>
              <a:rPr lang="pt-BR" sz="2000" smtClean="0">
                <a:solidFill>
                  <a:schemeClr val="tx1"/>
                </a:solidFill>
              </a:rPr>
              <a:t>Foi considerado </a:t>
            </a:r>
            <a:r>
              <a:rPr lang="pt-BR" sz="2000" b="1" smtClean="0">
                <a:solidFill>
                  <a:schemeClr val="tx1"/>
                </a:solidFill>
              </a:rPr>
              <a:t>clinicamente significativa uma diferença de 20% no tempo de desmame </a:t>
            </a:r>
            <a:r>
              <a:rPr lang="pt-BR" sz="2000" smtClean="0">
                <a:solidFill>
                  <a:schemeClr val="tx1"/>
                </a:solidFill>
              </a:rPr>
              <a:t>entre pressão de suporte x colar de traqueostomia 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b="1" smtClean="0">
                <a:solidFill>
                  <a:schemeClr val="tx1"/>
                </a:solidFill>
              </a:rPr>
              <a:t>Como a duração do desmame não pôde ter sido calculada para os pacientes que morreram ou foram retirados, o tempo foi calculado a partir da data que o paciente foi randomizado até o momento em que ele saiu do estudo</a:t>
            </a:r>
            <a:r>
              <a:rPr lang="pt-BR" sz="2000" smtClean="0">
                <a:solidFill>
                  <a:schemeClr val="tx1"/>
                </a:solidFill>
              </a:rPr>
              <a:t>. 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solidFill>
                  <a:schemeClr val="tx1"/>
                </a:solidFill>
              </a:rPr>
              <a:t>Variáveis categóricas --&gt; relatadas por porcentagem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solidFill>
                  <a:schemeClr val="tx1"/>
                </a:solidFill>
              </a:rPr>
              <a:t>Variáveis continuas --&gt; medianas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solidFill>
                  <a:schemeClr val="tx1"/>
                </a:solidFill>
              </a:rPr>
              <a:t>Comparação variáveis contínuas --&gt;Teste U Mann-Whitney 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solidFill>
                  <a:schemeClr val="tx1"/>
                </a:solidFill>
              </a:rPr>
              <a:t>Comparação variáveis categóricas -&gt; Teste X²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solidFill>
                  <a:schemeClr val="tx1"/>
                </a:solidFill>
              </a:rPr>
              <a:t>Comparação do tempo de desmame entre os métodos e a sobrevivência--&gt; </a:t>
            </a:r>
            <a:r>
              <a:rPr lang="pt-BR" sz="2000" smtClean="0">
                <a:solidFill>
                  <a:srgbClr val="0000FF"/>
                </a:solidFill>
              </a:rPr>
              <a:t>Teste de Log- rank</a:t>
            </a:r>
            <a:r>
              <a:rPr lang="pt-BR" sz="2000" smtClean="0">
                <a:solidFill>
                  <a:schemeClr val="tx1"/>
                </a:solidFill>
              </a:rPr>
              <a:t> 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solidFill>
                  <a:schemeClr val="tx1"/>
                </a:solidFill>
              </a:rPr>
              <a:t>Proporção dos pacientes que permaneceram dependentes do ventiladores avaliar a sobrevida aos 6 e 12 meses --&gt;estimativa de kaplan Meier 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solidFill>
                  <a:schemeClr val="tx1"/>
                </a:solidFill>
              </a:rPr>
              <a:t>Ajuste das características que poderiam influenciar o desmame --&gt; modelo de riscos proporcionais de </a:t>
            </a:r>
            <a:r>
              <a:rPr lang="pt-BR" sz="2000" smtClean="0">
                <a:solidFill>
                  <a:srgbClr val="0000FF"/>
                </a:solidFill>
              </a:rPr>
              <a:t>Cox 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b="1" smtClean="0">
                <a:solidFill>
                  <a:schemeClr val="tx1"/>
                </a:solidFill>
              </a:rPr>
              <a:t>Considerado estatisticamente significativo p &lt; 0,05. </a:t>
            </a:r>
          </a:p>
          <a:p>
            <a:pPr eaLnBrk="1" hangingPunct="1">
              <a:lnSpc>
                <a:spcPct val="70000"/>
              </a:lnSpc>
            </a:pPr>
            <a:endParaRPr lang="pt-BR" sz="2000" smtClean="0">
              <a:solidFill>
                <a:schemeClr val="tx1"/>
              </a:solidFill>
            </a:endParaRPr>
          </a:p>
        </p:txBody>
      </p:sp>
      <p:sp>
        <p:nvSpPr>
          <p:cNvPr id="28676" name="Oval 4"/>
          <p:cNvSpPr>
            <a:spLocks noChangeArrowheads="1"/>
          </p:cNvSpPr>
          <p:nvPr/>
        </p:nvSpPr>
        <p:spPr bwMode="auto">
          <a:xfrm>
            <a:off x="6827838" y="5700713"/>
            <a:ext cx="4437062" cy="7350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defTabSz="914400"/>
            <a:r>
              <a:rPr lang="pt-BR" b="1">
                <a:solidFill>
                  <a:srgbClr val="FF0066"/>
                </a:solidFill>
              </a:rPr>
              <a:t>Consultem o eslide 28!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838" cy="4289425"/>
          </a:xfrm>
        </p:spPr>
        <p:txBody>
          <a:bodyPr/>
          <a:lstStyle/>
          <a:p>
            <a:pPr eaLnBrk="1" hangingPunct="1"/>
            <a:r>
              <a:rPr lang="pt-BR" sz="6000" smtClean="0"/>
              <a:t>Resultados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3525" y="363538"/>
            <a:ext cx="9875838" cy="6556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Duração do desmame </a:t>
            </a:r>
            <a:endParaRPr lang="pt-BR" dirty="0"/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>
          <a:xfrm>
            <a:off x="9247188" y="1247775"/>
            <a:ext cx="2587625" cy="4672013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Entre os pacientes que completaram o estudo (n = 194), </a:t>
            </a:r>
            <a:r>
              <a:rPr lang="pt-BR" smtClean="0">
                <a:solidFill>
                  <a:srgbClr val="0000FF"/>
                </a:solidFill>
              </a:rPr>
              <a:t>o </a:t>
            </a:r>
            <a:r>
              <a:rPr lang="pt-BR" b="1" smtClean="0">
                <a:solidFill>
                  <a:srgbClr val="0000FF"/>
                </a:solidFill>
              </a:rPr>
              <a:t>tempo médio de desmame foi menor no grupo  colar de traqueostomia</a:t>
            </a:r>
            <a:r>
              <a:rPr lang="pt-BR" b="1" smtClean="0">
                <a:solidFill>
                  <a:schemeClr val="tx1"/>
                </a:solidFill>
              </a:rPr>
              <a:t> </a:t>
            </a:r>
            <a:r>
              <a:rPr lang="pt-BR" smtClean="0">
                <a:solidFill>
                  <a:schemeClr val="tx1"/>
                </a:solidFill>
              </a:rPr>
              <a:t>do que com suporte de pressão: </a:t>
            </a:r>
            <a:r>
              <a:rPr lang="pt-BR" b="1" smtClean="0">
                <a:solidFill>
                  <a:schemeClr val="tx1"/>
                </a:solidFill>
              </a:rPr>
              <a:t>13 dias </a:t>
            </a:r>
            <a:r>
              <a:rPr lang="pt-BR" smtClean="0">
                <a:solidFill>
                  <a:schemeClr val="tx1"/>
                </a:solidFill>
              </a:rPr>
              <a:t>( IQR, 8-30) </a:t>
            </a:r>
            <a:r>
              <a:rPr lang="pt-BR" b="1" smtClean="0">
                <a:solidFill>
                  <a:schemeClr val="tx1"/>
                </a:solidFill>
              </a:rPr>
              <a:t>vs 19 dias </a:t>
            </a:r>
            <a:r>
              <a:rPr lang="pt-BR" smtClean="0">
                <a:solidFill>
                  <a:schemeClr val="tx1"/>
                </a:solidFill>
              </a:rPr>
              <a:t>(12-43</a:t>
            </a:r>
            <a:r>
              <a:rPr lang="pt-BR" b="1" smtClean="0">
                <a:solidFill>
                  <a:schemeClr val="tx1"/>
                </a:solidFill>
              </a:rPr>
              <a:t>), </a:t>
            </a:r>
            <a:r>
              <a:rPr lang="pt-BR" b="1" i="1" smtClean="0">
                <a:solidFill>
                  <a:schemeClr val="tx1"/>
                </a:solidFill>
              </a:rPr>
              <a:t>P </a:t>
            </a:r>
            <a:r>
              <a:rPr lang="pt-BR" b="1" smtClean="0">
                <a:solidFill>
                  <a:schemeClr val="tx1"/>
                </a:solidFill>
              </a:rPr>
              <a:t>= 0,006.</a:t>
            </a:r>
          </a:p>
        </p:txBody>
      </p:sp>
      <p:pic>
        <p:nvPicPr>
          <p:cNvPr id="32771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650" y="1031875"/>
            <a:ext cx="8745538" cy="534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4818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8963" y="735013"/>
            <a:ext cx="10426700" cy="536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5843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288" y="609600"/>
            <a:ext cx="10820400" cy="564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Conteúdo 2"/>
          <p:cNvSpPr>
            <a:spLocks noGrp="1"/>
          </p:cNvSpPr>
          <p:nvPr>
            <p:ph idx="1"/>
          </p:nvPr>
        </p:nvSpPr>
        <p:spPr>
          <a:xfrm>
            <a:off x="720725" y="457200"/>
            <a:ext cx="9872663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mtClean="0">
                <a:solidFill>
                  <a:schemeClr val="tx1"/>
                </a:solidFill>
              </a:rPr>
              <a:t>Um modelo de riscos proporcionais de Cox foi realizado para </a:t>
            </a:r>
            <a:r>
              <a:rPr lang="pt-BR" b="1" smtClean="0">
                <a:solidFill>
                  <a:schemeClr val="tx1"/>
                </a:solidFill>
              </a:rPr>
              <a:t>determinar a influência das técnicas de desmame na duração do desmame.  </a:t>
            </a:r>
          </a:p>
          <a:p>
            <a:pPr eaLnBrk="1" hangingPunct="1">
              <a:lnSpc>
                <a:spcPct val="80000"/>
              </a:lnSpc>
            </a:pPr>
            <a:r>
              <a:rPr lang="pt-BR" b="1" smtClean="0">
                <a:solidFill>
                  <a:srgbClr val="0000FF"/>
                </a:solidFill>
              </a:rPr>
              <a:t>5 covariáveis associadas ao tempo necessário para desmame bem sucedido</a:t>
            </a:r>
            <a:r>
              <a:rPr lang="pt-BR" smtClean="0">
                <a:solidFill>
                  <a:schemeClr val="tx1"/>
                </a:solidFill>
              </a:rPr>
              <a:t>: 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pt-BR" smtClean="0">
                <a:solidFill>
                  <a:schemeClr val="tx1"/>
                </a:solidFill>
              </a:rPr>
              <a:t>Idade (HR  0,982; IC 95% ,0,969-0,995; </a:t>
            </a:r>
            <a:r>
              <a:rPr lang="pt-BR" b="1" smtClean="0">
                <a:solidFill>
                  <a:schemeClr val="tx1"/>
                </a:solidFill>
              </a:rPr>
              <a:t>p &lt; 0,005)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pt-BR" smtClean="0">
                <a:solidFill>
                  <a:schemeClr val="tx1"/>
                </a:solidFill>
              </a:rPr>
              <a:t>duração do ventilador antes da randomização (HR, 0,982; IC 95%, 0,97-0,993; </a:t>
            </a:r>
            <a:r>
              <a:rPr lang="pt-BR" b="1" smtClean="0">
                <a:solidFill>
                  <a:schemeClr val="tx1"/>
                </a:solidFill>
              </a:rPr>
              <a:t>p&lt;0,002)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pt-BR" smtClean="0">
                <a:solidFill>
                  <a:schemeClr val="tx1"/>
                </a:solidFill>
              </a:rPr>
              <a:t>FR / volume corrente (HR, 0,997; IC 95%, 0,995-0,999; </a:t>
            </a:r>
            <a:r>
              <a:rPr lang="pt-BR" b="1" smtClean="0">
                <a:solidFill>
                  <a:schemeClr val="tx1"/>
                </a:solidFill>
              </a:rPr>
              <a:t>p &lt;0,01)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pt-BR" smtClean="0">
                <a:solidFill>
                  <a:schemeClr val="tx1"/>
                </a:solidFill>
              </a:rPr>
              <a:t>Pimax (HR, 1,015; IC95%, 1,004-1,028; </a:t>
            </a:r>
            <a:r>
              <a:rPr lang="pt-BR" b="1" smtClean="0">
                <a:solidFill>
                  <a:schemeClr val="tx1"/>
                </a:solidFill>
              </a:rPr>
              <a:t>p&lt; 0.01)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pt-BR" smtClean="0">
                <a:solidFill>
                  <a:schemeClr val="tx1"/>
                </a:solidFill>
              </a:rPr>
              <a:t>Técnica de desmame (HR, 1,43; IC95% 1,03-1,98); </a:t>
            </a:r>
            <a:r>
              <a:rPr lang="pt-BR" b="1" smtClean="0">
                <a:solidFill>
                  <a:schemeClr val="tx1"/>
                </a:solidFill>
              </a:rPr>
              <a:t>p = 0,03)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BR" b="1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pt-BR" b="1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buFont typeface="Corbel" pitchFamily="34" charset="0"/>
              <a:buNone/>
            </a:pPr>
            <a:r>
              <a:rPr lang="pt-BR" smtClean="0">
                <a:solidFill>
                  <a:schemeClr val="tx1"/>
                </a:solidFill>
                <a:sym typeface="Wingdings" pitchFamily="2" charset="2"/>
              </a:rPr>
              <a:t> </a:t>
            </a:r>
            <a:r>
              <a:rPr lang="pt-BR" smtClean="0">
                <a:sym typeface="Wingdings" pitchFamily="2" charset="2"/>
              </a:rPr>
              <a:t>O</a:t>
            </a:r>
            <a:r>
              <a:rPr lang="pt-BR" smtClean="0"/>
              <a:t> efeito das covariáveis (momento da falha na triagem e o método de desmame) na duração do desmame não foi constante ao longo do tempo.</a:t>
            </a:r>
            <a:endParaRPr lang="pt-BR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Espaço Reservado para Conteúdo 2"/>
          <p:cNvSpPr>
            <a:spLocks noGrp="1"/>
          </p:cNvSpPr>
          <p:nvPr>
            <p:ph idx="1"/>
          </p:nvPr>
        </p:nvSpPr>
        <p:spPr>
          <a:xfrm>
            <a:off x="762000" y="561975"/>
            <a:ext cx="10253663" cy="5534025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Para o grupo com </a:t>
            </a:r>
            <a:r>
              <a:rPr lang="pt-BR" b="1" smtClean="0">
                <a:solidFill>
                  <a:schemeClr val="tx1"/>
                </a:solidFill>
              </a:rPr>
              <a:t>falha precoce, 4 </a:t>
            </a:r>
            <a:r>
              <a:rPr lang="pt-BR" b="1" smtClean="0">
                <a:solidFill>
                  <a:srgbClr val="0000FF"/>
                </a:solidFill>
              </a:rPr>
              <a:t>covariáveis foram associadas à duração do desmame </a:t>
            </a:r>
            <a:r>
              <a:rPr lang="pt-BR" smtClean="0">
                <a:solidFill>
                  <a:srgbClr val="0000FF"/>
                </a:solidFill>
              </a:rPr>
              <a:t>:</a:t>
            </a:r>
          </a:p>
          <a:p>
            <a:pPr eaLnBrk="1" hangingPunct="1">
              <a:buFontTx/>
              <a:buChar char="-"/>
            </a:pPr>
            <a:r>
              <a:rPr lang="pt-BR" smtClean="0">
                <a:solidFill>
                  <a:schemeClr val="tx1"/>
                </a:solidFill>
              </a:rPr>
              <a:t>idade (HR, 0,982; IC 95%, 0,968-0,995; </a:t>
            </a:r>
            <a:r>
              <a:rPr lang="pt-BR" b="1" smtClean="0">
                <a:solidFill>
                  <a:schemeClr val="tx1"/>
                </a:solidFill>
              </a:rPr>
              <a:t>p</a:t>
            </a:r>
            <a:r>
              <a:rPr lang="pt-BR" b="1" i="1" smtClean="0">
                <a:solidFill>
                  <a:schemeClr val="tx1"/>
                </a:solidFill>
              </a:rPr>
              <a:t> </a:t>
            </a:r>
            <a:r>
              <a:rPr lang="pt-BR" b="1" smtClean="0">
                <a:solidFill>
                  <a:schemeClr val="tx1"/>
                </a:solidFill>
              </a:rPr>
              <a:t>&lt; 0,01</a:t>
            </a:r>
            <a:r>
              <a:rPr lang="pt-BR" smtClean="0">
                <a:solidFill>
                  <a:schemeClr val="tx1"/>
                </a:solidFill>
              </a:rPr>
              <a:t>),</a:t>
            </a:r>
          </a:p>
          <a:p>
            <a:pPr eaLnBrk="1" hangingPunct="1">
              <a:buFontTx/>
              <a:buChar char="-"/>
            </a:pPr>
            <a:r>
              <a:rPr lang="pt-BR" smtClean="0">
                <a:solidFill>
                  <a:schemeClr val="tx1"/>
                </a:solidFill>
              </a:rPr>
              <a:t> duração do ventilador antes da randomização (HR, 0,976; IC 95%,0,961- 0,99; </a:t>
            </a:r>
            <a:r>
              <a:rPr lang="pt-BR" b="1" i="1" smtClean="0">
                <a:solidFill>
                  <a:schemeClr val="tx1"/>
                </a:solidFill>
              </a:rPr>
              <a:t>p </a:t>
            </a:r>
            <a:r>
              <a:rPr lang="pt-BR" b="1" smtClean="0">
                <a:solidFill>
                  <a:schemeClr val="tx1"/>
                </a:solidFill>
              </a:rPr>
              <a:t>&lt; 0,01</a:t>
            </a:r>
            <a:r>
              <a:rPr lang="pt-BR" smtClean="0">
                <a:solidFill>
                  <a:schemeClr val="tx1"/>
                </a:solidFill>
              </a:rPr>
              <a:t>),</a:t>
            </a:r>
          </a:p>
          <a:p>
            <a:pPr eaLnBrk="1" hangingPunct="1">
              <a:buFontTx/>
              <a:buChar char="-"/>
            </a:pPr>
            <a:r>
              <a:rPr lang="pt-BR" smtClean="0">
                <a:solidFill>
                  <a:schemeClr val="tx1"/>
                </a:solidFill>
              </a:rPr>
              <a:t>Frequência / volume corrente (HR, 0,997; IC 95%, 0,995-0,999; </a:t>
            </a:r>
            <a:r>
              <a:rPr lang="pt-BR" b="1" i="1" smtClean="0">
                <a:solidFill>
                  <a:schemeClr val="tx1"/>
                </a:solidFill>
              </a:rPr>
              <a:t>p&lt;</a:t>
            </a:r>
            <a:r>
              <a:rPr lang="pt-BR" b="1" smtClean="0">
                <a:solidFill>
                  <a:schemeClr val="tx1"/>
                </a:solidFill>
              </a:rPr>
              <a:t> 0,02</a:t>
            </a:r>
            <a:r>
              <a:rPr lang="pt-BR" smtClean="0">
                <a:solidFill>
                  <a:schemeClr val="tx1"/>
                </a:solidFill>
              </a:rPr>
              <a:t>) </a:t>
            </a:r>
          </a:p>
          <a:p>
            <a:pPr eaLnBrk="1" hangingPunct="1">
              <a:buFontTx/>
              <a:buChar char="-"/>
            </a:pPr>
            <a:r>
              <a:rPr lang="pt-BR" smtClean="0">
                <a:solidFill>
                  <a:schemeClr val="tx1"/>
                </a:solidFill>
              </a:rPr>
              <a:t>Pimax   (HR, 1,016; IC95%, 1,003-1,029</a:t>
            </a:r>
            <a:r>
              <a:rPr lang="pt-BR" b="1" smtClean="0">
                <a:solidFill>
                  <a:schemeClr val="tx1"/>
                </a:solidFill>
              </a:rPr>
              <a:t>; </a:t>
            </a:r>
            <a:r>
              <a:rPr lang="pt-BR" b="1" i="1" smtClean="0">
                <a:solidFill>
                  <a:schemeClr val="tx1"/>
                </a:solidFill>
              </a:rPr>
              <a:t>p </a:t>
            </a:r>
            <a:r>
              <a:rPr lang="pt-BR" b="1" smtClean="0">
                <a:solidFill>
                  <a:schemeClr val="tx1"/>
                </a:solidFill>
              </a:rPr>
              <a:t>&lt; 0,02</a:t>
            </a:r>
            <a:r>
              <a:rPr lang="pt-BR" smtClean="0">
                <a:solidFill>
                  <a:schemeClr val="tx1"/>
                </a:solidFill>
              </a:rPr>
              <a:t>)</a:t>
            </a:r>
          </a:p>
          <a:p>
            <a:pPr eaLnBrk="1" hangingPunct="1">
              <a:buFontTx/>
              <a:buChar char="-"/>
            </a:pPr>
            <a:endParaRPr lang="pt-BR" smtClean="0">
              <a:solidFill>
                <a:schemeClr val="tx1"/>
              </a:solidFill>
            </a:endParaRP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 Para o grupo com </a:t>
            </a:r>
            <a:r>
              <a:rPr lang="pt-BR" b="1" smtClean="0">
                <a:solidFill>
                  <a:srgbClr val="FF0066"/>
                </a:solidFill>
              </a:rPr>
              <a:t>falha tardia</a:t>
            </a:r>
            <a:r>
              <a:rPr lang="pt-BR" smtClean="0">
                <a:solidFill>
                  <a:schemeClr val="tx1"/>
                </a:solidFill>
              </a:rPr>
              <a:t>, o </a:t>
            </a:r>
            <a:r>
              <a:rPr lang="pt-BR" b="1" smtClean="0">
                <a:solidFill>
                  <a:srgbClr val="FF0066"/>
                </a:solidFill>
              </a:rPr>
              <a:t>método de desmame foi a único covariável associado à duração do desmame</a:t>
            </a:r>
            <a:r>
              <a:rPr lang="pt-BR" b="1" smtClean="0">
                <a:solidFill>
                  <a:schemeClr val="tx1"/>
                </a:solidFill>
              </a:rPr>
              <a:t> ( </a:t>
            </a:r>
            <a:r>
              <a:rPr lang="pt-BR" b="1" i="1" smtClean="0">
                <a:solidFill>
                  <a:schemeClr val="tx1"/>
                </a:solidFill>
              </a:rPr>
              <a:t>p </a:t>
            </a:r>
            <a:r>
              <a:rPr lang="pt-BR" b="1" smtClean="0">
                <a:solidFill>
                  <a:schemeClr val="tx1"/>
                </a:solidFill>
              </a:rPr>
              <a:t>=0,005) </a:t>
            </a:r>
            <a:r>
              <a:rPr lang="pt-BR" smtClean="0">
                <a:solidFill>
                  <a:schemeClr val="tx1"/>
                </a:solidFill>
              </a:rPr>
              <a:t>, e a taxa de risco (</a:t>
            </a:r>
            <a:r>
              <a:rPr lang="pt-BR" i="1" smtClean="0">
                <a:solidFill>
                  <a:schemeClr val="tx1"/>
                </a:solidFill>
              </a:rPr>
              <a:t>Hazard ratio-HR</a:t>
            </a:r>
            <a:r>
              <a:rPr lang="pt-BR" smtClean="0">
                <a:solidFill>
                  <a:schemeClr val="tx1"/>
                </a:solidFill>
              </a:rPr>
              <a:t>) ajustada para as covariáveis ​​basais para taxa de desmame bem-sucedida foi maior no grupo do colar de traqueostomia do que com no grupo de suporte pressórico (HR, 1,43; IC 95%, 1,03-1,98; P = 0,03).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ço Reservado para Conteúdo 2"/>
          <p:cNvSpPr>
            <a:spLocks noGrp="1"/>
          </p:cNvSpPr>
          <p:nvPr>
            <p:ph idx="1"/>
          </p:nvPr>
        </p:nvSpPr>
        <p:spPr>
          <a:xfrm>
            <a:off x="1143000" y="1093788"/>
            <a:ext cx="9872663" cy="5002212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No grupo com </a:t>
            </a:r>
            <a:r>
              <a:rPr lang="pt-BR" b="1" smtClean="0">
                <a:solidFill>
                  <a:srgbClr val="FF0066"/>
                </a:solidFill>
              </a:rPr>
              <a:t>falha tardia</a:t>
            </a:r>
            <a:r>
              <a:rPr lang="pt-BR" smtClean="0">
                <a:solidFill>
                  <a:schemeClr val="tx1"/>
                </a:solidFill>
              </a:rPr>
              <a:t>, </a:t>
            </a:r>
            <a:r>
              <a:rPr lang="pt-BR" smtClean="0">
                <a:solidFill>
                  <a:srgbClr val="FF0000"/>
                </a:solidFill>
              </a:rPr>
              <a:t>o cronograma foi 2,2 vezes mais longo no grupo de Pressão de suporte do que no grupo do colar de traqueostomia : </a:t>
            </a:r>
            <a:r>
              <a:rPr lang="pt-BR" b="1" smtClean="0">
                <a:solidFill>
                  <a:srgbClr val="FF0000"/>
                </a:solidFill>
              </a:rPr>
              <a:t>20 dias</a:t>
            </a:r>
            <a:r>
              <a:rPr lang="pt-BR" b="1" smtClean="0">
                <a:solidFill>
                  <a:schemeClr val="tx1"/>
                </a:solidFill>
              </a:rPr>
              <a:t> </a:t>
            </a:r>
            <a:r>
              <a:rPr lang="pt-BR" smtClean="0">
                <a:solidFill>
                  <a:schemeClr val="tx1"/>
                </a:solidFill>
              </a:rPr>
              <a:t>(IQR, 10-31) </a:t>
            </a:r>
            <a:r>
              <a:rPr lang="pt-BR" b="1" smtClean="0">
                <a:solidFill>
                  <a:schemeClr val="tx1"/>
                </a:solidFill>
              </a:rPr>
              <a:t>vs 9 dias </a:t>
            </a:r>
            <a:r>
              <a:rPr lang="pt-BR" smtClean="0">
                <a:solidFill>
                  <a:schemeClr val="tx1"/>
                </a:solidFill>
              </a:rPr>
              <a:t>(IQR, 7-19),</a:t>
            </a:r>
            <a:r>
              <a:rPr lang="pt-BR" b="1" smtClean="0">
                <a:solidFill>
                  <a:schemeClr val="tx1"/>
                </a:solidFill>
              </a:rPr>
              <a:t> </a:t>
            </a:r>
            <a:r>
              <a:rPr lang="pt-BR" b="1" i="1" smtClean="0">
                <a:solidFill>
                  <a:schemeClr val="tx1"/>
                </a:solidFill>
              </a:rPr>
              <a:t>P </a:t>
            </a:r>
            <a:r>
              <a:rPr lang="pt-BR" b="1" smtClean="0">
                <a:solidFill>
                  <a:schemeClr val="tx1"/>
                </a:solidFill>
              </a:rPr>
              <a:t>= 0,008</a:t>
            </a:r>
          </a:p>
          <a:p>
            <a:pPr eaLnBrk="1" hangingPunct="1">
              <a:buFont typeface="Corbel" pitchFamily="34" charset="0"/>
              <a:buNone/>
            </a:pPr>
            <a:endParaRPr lang="pt-BR" b="1" smtClean="0">
              <a:solidFill>
                <a:schemeClr val="tx1"/>
              </a:solidFill>
            </a:endParaRP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No grupo com </a:t>
            </a:r>
            <a:r>
              <a:rPr lang="pt-BR" b="1" smtClean="0">
                <a:solidFill>
                  <a:srgbClr val="FF0066"/>
                </a:solidFill>
              </a:rPr>
              <a:t>falha precoce</a:t>
            </a:r>
            <a:r>
              <a:rPr lang="pt-BR" smtClean="0">
                <a:solidFill>
                  <a:schemeClr val="tx1"/>
                </a:solidFill>
              </a:rPr>
              <a:t> não teve diferença no tempo de desmame os grupos: 19 dias no grupo PS(IQR, 12-31) vs 16 dias (9-30) no grupo colar traqueostomia. </a:t>
            </a:r>
            <a:r>
              <a:rPr lang="pt-BR" b="1" i="1" smtClean="0">
                <a:solidFill>
                  <a:schemeClr val="tx1"/>
                </a:solidFill>
              </a:rPr>
              <a:t>P </a:t>
            </a:r>
            <a:r>
              <a:rPr lang="pt-BR" b="1" smtClean="0">
                <a:solidFill>
                  <a:schemeClr val="tx1"/>
                </a:solidFill>
              </a:rPr>
              <a:t>= 0,058</a:t>
            </a:r>
            <a:endParaRPr lang="pt-BR" smtClean="0">
              <a:solidFill>
                <a:schemeClr val="tx1"/>
              </a:solidFill>
            </a:endParaRP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ítulo 1"/>
          <p:cNvSpPr>
            <a:spLocks noGrp="1"/>
          </p:cNvSpPr>
          <p:nvPr>
            <p:ph type="title"/>
          </p:nvPr>
        </p:nvSpPr>
        <p:spPr>
          <a:xfrm>
            <a:off x="762000" y="268288"/>
            <a:ext cx="9875838" cy="1357312"/>
          </a:xfrm>
        </p:spPr>
        <p:txBody>
          <a:bodyPr/>
          <a:lstStyle/>
          <a:p>
            <a:pPr eaLnBrk="1" hangingPunct="1"/>
            <a:r>
              <a:rPr lang="pt-BR" smtClean="0"/>
              <a:t>Sucesso do desmame </a:t>
            </a:r>
          </a:p>
        </p:txBody>
      </p:sp>
      <p:sp>
        <p:nvSpPr>
          <p:cNvPr id="44034" name="Espaço Reservado para Conteúdo 2"/>
          <p:cNvSpPr>
            <a:spLocks noGrp="1"/>
          </p:cNvSpPr>
          <p:nvPr>
            <p:ph idx="1"/>
          </p:nvPr>
        </p:nvSpPr>
        <p:spPr>
          <a:xfrm>
            <a:off x="762000" y="1776413"/>
            <a:ext cx="11015663" cy="4319587"/>
          </a:xfrm>
        </p:spPr>
        <p:txBody>
          <a:bodyPr/>
          <a:lstStyle/>
          <a:p>
            <a:pPr eaLnBrk="1" hangingPunct="1"/>
            <a:r>
              <a:rPr lang="pt-BR" smtClean="0"/>
              <a:t> </a:t>
            </a:r>
            <a:r>
              <a:rPr lang="pt-BR" b="1" smtClean="0">
                <a:solidFill>
                  <a:srgbClr val="0000FF"/>
                </a:solidFill>
              </a:rPr>
              <a:t>Mais pacientes foram desmamados no grupo de colar de traqueostomia</a:t>
            </a:r>
            <a:r>
              <a:rPr lang="pt-BR" smtClean="0">
                <a:solidFill>
                  <a:schemeClr val="tx1"/>
                </a:solidFill>
              </a:rPr>
              <a:t> do que no grupo de PS( 71,0% vs 38,5%; </a:t>
            </a:r>
            <a:r>
              <a:rPr lang="pt-BR" b="1" i="1" smtClean="0">
                <a:solidFill>
                  <a:schemeClr val="tx1"/>
                </a:solidFill>
              </a:rPr>
              <a:t>p </a:t>
            </a:r>
            <a:r>
              <a:rPr lang="pt-BR" b="1" smtClean="0">
                <a:solidFill>
                  <a:schemeClr val="tx1"/>
                </a:solidFill>
              </a:rPr>
              <a:t>= 0,01</a:t>
            </a:r>
            <a:r>
              <a:rPr lang="pt-BR" smtClean="0">
                <a:solidFill>
                  <a:schemeClr val="tx1"/>
                </a:solidFill>
              </a:rPr>
              <a:t>). </a:t>
            </a:r>
          </a:p>
          <a:p>
            <a:pPr eaLnBrk="1" hangingPunct="1"/>
            <a:endParaRPr lang="pt-BR" smtClean="0">
              <a:solidFill>
                <a:schemeClr val="tx1"/>
              </a:solidFill>
            </a:endParaRP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 E a porcentagem de  sucesso  dos pacientes desmamados e a sobrevida foram semelhantes nos 2 grupos . </a:t>
            </a:r>
          </a:p>
          <a:p>
            <a:pPr eaLnBrk="1" hangingPunct="1"/>
            <a:endParaRPr lang="pt-BR" smtClean="0">
              <a:solidFill>
                <a:schemeClr val="tx1"/>
              </a:solidFill>
            </a:endParaRP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A frequência de eventos adversos (novo episódio de pneumonia, arritmias, pneumotórax) foi semelhante nos 2 grupos . </a:t>
            </a:r>
          </a:p>
          <a:p>
            <a:pPr eaLnBrk="1" hangingPunct="1"/>
            <a:endParaRPr lang="pt-BR" smtClean="0">
              <a:solidFill>
                <a:schemeClr val="tx1"/>
              </a:solidFill>
            </a:endParaRP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ítulo 1"/>
          <p:cNvSpPr>
            <a:spLocks noGrp="1"/>
          </p:cNvSpPr>
          <p:nvPr>
            <p:ph type="title"/>
          </p:nvPr>
        </p:nvSpPr>
        <p:spPr>
          <a:xfrm>
            <a:off x="587375" y="365125"/>
            <a:ext cx="9875838" cy="1355725"/>
          </a:xfrm>
        </p:spPr>
        <p:txBody>
          <a:bodyPr/>
          <a:lstStyle/>
          <a:p>
            <a:pPr eaLnBrk="1" hangingPunct="1"/>
            <a:r>
              <a:rPr lang="pt-BR" smtClean="0"/>
              <a:t>Mortalidade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43000" y="1720850"/>
            <a:ext cx="9872663" cy="4625975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</a:rPr>
              <a:t>A mortalidade foi equivalente nos grupos de suporte de pressão e colar de traqueostomia </a:t>
            </a:r>
            <a:r>
              <a:rPr lang="pt-BR" sz="2000" b="1" dirty="0">
                <a:solidFill>
                  <a:schemeClr val="tx1"/>
                </a:solidFill>
              </a:rPr>
              <a:t>aos 6 meses </a:t>
            </a:r>
            <a:r>
              <a:rPr lang="pt-BR" sz="2000" dirty="0">
                <a:solidFill>
                  <a:schemeClr val="tx1"/>
                </a:solidFill>
              </a:rPr>
              <a:t>(</a:t>
            </a:r>
            <a:r>
              <a:rPr lang="pt-BR" sz="2000" b="1" dirty="0">
                <a:solidFill>
                  <a:schemeClr val="tx1"/>
                </a:solidFill>
              </a:rPr>
              <a:t>55,92% </a:t>
            </a:r>
            <a:r>
              <a:rPr lang="pt-BR" sz="2000" b="1" dirty="0" err="1">
                <a:solidFill>
                  <a:schemeClr val="tx1"/>
                </a:solidFill>
              </a:rPr>
              <a:t>vs</a:t>
            </a:r>
            <a:r>
              <a:rPr lang="pt-BR" sz="2000" b="1" dirty="0">
                <a:solidFill>
                  <a:schemeClr val="tx1"/>
                </a:solidFill>
              </a:rPr>
              <a:t> 51,25%; </a:t>
            </a:r>
            <a:r>
              <a:rPr lang="pt-BR" sz="2000" dirty="0">
                <a:solidFill>
                  <a:schemeClr val="tx1"/>
                </a:solidFill>
              </a:rPr>
              <a:t>diferença de 4,67%;  IC 95%, 6,4% a 15,7%) </a:t>
            </a:r>
            <a:r>
              <a:rPr lang="pt-BR" sz="2000" b="1" dirty="0">
                <a:solidFill>
                  <a:schemeClr val="tx1"/>
                </a:solidFill>
              </a:rPr>
              <a:t>e 12 meses (66,45% </a:t>
            </a:r>
            <a:r>
              <a:rPr lang="pt-BR" sz="2000" b="1" dirty="0" err="1">
                <a:solidFill>
                  <a:schemeClr val="tx1"/>
                </a:solidFill>
              </a:rPr>
              <a:t>vs</a:t>
            </a:r>
            <a:r>
              <a:rPr lang="pt-BR" sz="2000" b="1" dirty="0">
                <a:solidFill>
                  <a:schemeClr val="tx1"/>
                </a:solidFill>
              </a:rPr>
              <a:t> 60,00%; </a:t>
            </a:r>
            <a:r>
              <a:rPr lang="pt-BR" sz="2000" dirty="0">
                <a:solidFill>
                  <a:schemeClr val="tx1"/>
                </a:solidFill>
              </a:rPr>
              <a:t>diferença de 6,45% ;  IC95%, 4,2% a 17,1%).</a:t>
            </a:r>
          </a:p>
          <a:p>
            <a:pPr indent="-182880" eaLnBrk="1" fontAlgn="auto" hangingPunct="1"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</a:rPr>
              <a:t> Dos 500 pacientes inscritos , 230 (46%) morreram aos 6 meses e 275 (55%) morreram aos 12 meses.</a:t>
            </a:r>
          </a:p>
          <a:p>
            <a:pPr indent="-182880" eaLnBrk="1" fontAlgn="auto" hangingPunct="1"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</a:rPr>
              <a:t> A mortalidade foi maior entre os pacientes randomizados do que entre os não randomizados </a:t>
            </a:r>
          </a:p>
          <a:p>
            <a:pPr marL="45720" indent="0" eaLnBrk="1" fontAlgn="auto" hangingPunct="1">
              <a:spcAft>
                <a:spcPts val="0"/>
              </a:spcAft>
              <a:buFont typeface="Corbel" pitchFamily="34" charset="0"/>
              <a:buNone/>
              <a:defRPr/>
            </a:pPr>
            <a:r>
              <a:rPr lang="pt-BR" sz="2000" dirty="0">
                <a:solidFill>
                  <a:schemeClr val="tx1"/>
                </a:solidFill>
              </a:rPr>
              <a:t>- </a:t>
            </a:r>
            <a:r>
              <a:rPr lang="pt-BR" sz="2000" b="1" dirty="0">
                <a:solidFill>
                  <a:schemeClr val="tx1"/>
                </a:solidFill>
              </a:rPr>
              <a:t>Aos 6 meses </a:t>
            </a:r>
            <a:r>
              <a:rPr lang="pt-BR" sz="2000" dirty="0">
                <a:solidFill>
                  <a:schemeClr val="tx1"/>
                </a:solidFill>
              </a:rPr>
              <a:t>(53,5% </a:t>
            </a:r>
            <a:r>
              <a:rPr lang="pt-BR" sz="2000" dirty="0" err="1">
                <a:solidFill>
                  <a:schemeClr val="tx1"/>
                </a:solidFill>
              </a:rPr>
              <a:t>vs</a:t>
            </a:r>
            <a:r>
              <a:rPr lang="pt-BR" sz="2000" dirty="0">
                <a:solidFill>
                  <a:schemeClr val="tx1"/>
                </a:solidFill>
              </a:rPr>
              <a:t> 32,4%; diferença de 21,1%, IC 95%, 12,4% 29,8%, </a:t>
            </a:r>
            <a:r>
              <a:rPr lang="pt-BR" sz="2000" b="1" dirty="0">
                <a:solidFill>
                  <a:schemeClr val="tx1"/>
                </a:solidFill>
              </a:rPr>
              <a:t>P &lt;0,001) </a:t>
            </a:r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2000" b="1" dirty="0">
                <a:solidFill>
                  <a:schemeClr val="tx1"/>
                </a:solidFill>
              </a:rPr>
              <a:t>Aos  12 meses </a:t>
            </a:r>
            <a:r>
              <a:rPr lang="pt-BR" sz="2000" dirty="0">
                <a:solidFill>
                  <a:schemeClr val="tx1"/>
                </a:solidFill>
              </a:rPr>
              <a:t>(63,1% </a:t>
            </a:r>
            <a:r>
              <a:rPr lang="pt-BR" sz="2000" dirty="0" err="1">
                <a:solidFill>
                  <a:schemeClr val="tx1"/>
                </a:solidFill>
              </a:rPr>
              <a:t>vs</a:t>
            </a:r>
            <a:r>
              <a:rPr lang="pt-BR" sz="2000" dirty="0">
                <a:solidFill>
                  <a:schemeClr val="tx1"/>
                </a:solidFill>
              </a:rPr>
              <a:t> 41,5%; 21,7 % de diferença; IC95%, 12,8% a 30,5%; </a:t>
            </a:r>
            <a:r>
              <a:rPr lang="pt-BR" sz="2000" b="1" dirty="0">
                <a:solidFill>
                  <a:schemeClr val="tx1"/>
                </a:solidFill>
              </a:rPr>
              <a:t>P &lt; 0,001).</a:t>
            </a:r>
          </a:p>
          <a:p>
            <a:pPr indent="-182880"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Conclusão </a:t>
            </a:r>
          </a:p>
        </p:txBody>
      </p:sp>
      <p:sp>
        <p:nvSpPr>
          <p:cNvPr id="471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b="1" smtClean="0">
                <a:solidFill>
                  <a:srgbClr val="0000FF"/>
                </a:solidFill>
              </a:rPr>
              <a:t>Respiração não assistida</a:t>
            </a:r>
            <a:r>
              <a:rPr lang="pt-BR" smtClean="0">
                <a:solidFill>
                  <a:schemeClr val="tx1"/>
                </a:solidFill>
              </a:rPr>
              <a:t> resultou em desmame mais precoce do que o suporte pressórico em pacientes que necessitaram de ventilação mecânica prolongada. </a:t>
            </a: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A influência do método de desmame na taxa de desmame bem-sucedida estava relacionada ao tempo necessário para falhar no procedimento de triagem: o </a:t>
            </a:r>
            <a:r>
              <a:rPr lang="pt-BR" smtClean="0">
                <a:solidFill>
                  <a:srgbClr val="0000FF"/>
                </a:solidFill>
              </a:rPr>
              <a:t>desmame foi mais rápido do colar de traqueostomia</a:t>
            </a:r>
            <a:r>
              <a:rPr lang="pt-BR" smtClean="0">
                <a:solidFill>
                  <a:schemeClr val="tx1"/>
                </a:solidFill>
              </a:rPr>
              <a:t> do que  no grupo com suporte de pressão naqueles de falha tardia, mas não no grupo com falha  precoce. </a:t>
            </a: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 A mortalidade foi equivalente nos 2 grupos aos 6 e aos 12 meses.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Críticas ao método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43000" y="1649413"/>
            <a:ext cx="9872663" cy="4787900"/>
          </a:xfrm>
        </p:spPr>
        <p:txBody>
          <a:bodyPr rtlCol="0">
            <a:normAutofit lnSpcReduction="10000"/>
          </a:bodyPr>
          <a:lstStyle/>
          <a:p>
            <a:pPr indent="-182880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/>
                </a:solidFill>
              </a:rPr>
              <a:t>Início do trabalho não havia consenso sobre definição do sucesso de desmame em pacientes com VM prolongada </a:t>
            </a:r>
            <a:r>
              <a:rPr lang="pt-BR" dirty="0" smtClean="0">
                <a:solidFill>
                  <a:schemeClr val="tx1"/>
                </a:solidFill>
                <a:sym typeface="Wingdings" panose="05000000000000000000" pitchFamily="2" charset="2"/>
              </a:rPr>
              <a:t> Definido 5 dias</a:t>
            </a:r>
          </a:p>
          <a:p>
            <a:pPr indent="-182880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/>
                </a:solidFill>
                <a:sym typeface="Wingdings" panose="05000000000000000000" pitchFamily="2" charset="2"/>
              </a:rPr>
              <a:t>Posteriormente conferência  consenso 7 dias   reanalisaram dados pelo critério de 7 dias  resultados equivalentes (menos de 10% dos pacientes necessitaram de reconexão),logo 5 dias para ser uma definição robusta de sucesso no desmame</a:t>
            </a:r>
          </a:p>
          <a:p>
            <a:pPr indent="-182880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/>
                </a:solidFill>
                <a:sym typeface="Wingdings" panose="05000000000000000000" pitchFamily="2" charset="2"/>
              </a:rPr>
              <a:t>Além disso, o desmame no grupo do colar de traqueostomia foi iniciado quando esses pacientes conseguiam tolerar 12horas de respiração não assistida por 2 dias e no grupo pressão suporte era iniciado quando os pacientes toleravam uma PS de 6 cm H2o por 12 horas. Logo, nos pacientes que conseguissem o desmame de forma mais rápida nos dois grupos, ainda poderia haver uma diferença ainda de 1 dia entre o início do desmame. Essa diferença não foi apenas teórica, porque</a:t>
            </a:r>
            <a:r>
              <a:rPr lang="pt-BR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pt-BR" b="1" dirty="0" smtClean="0">
                <a:solidFill>
                  <a:schemeClr val="tx1"/>
                </a:solidFill>
              </a:rPr>
              <a:t>5</a:t>
            </a:r>
            <a:r>
              <a:rPr lang="pt-BR" b="1" dirty="0">
                <a:solidFill>
                  <a:schemeClr val="tx1"/>
                </a:solidFill>
              </a:rPr>
              <a:t>% dos pacientes no grupo do colar de </a:t>
            </a:r>
            <a:r>
              <a:rPr lang="pt-BR" b="1" dirty="0" smtClean="0">
                <a:solidFill>
                  <a:schemeClr val="tx1"/>
                </a:solidFill>
              </a:rPr>
              <a:t>traqueostomia tolerou </a:t>
            </a:r>
            <a:r>
              <a:rPr lang="pt-BR" b="1" dirty="0">
                <a:solidFill>
                  <a:schemeClr val="tx1"/>
                </a:solidFill>
              </a:rPr>
              <a:t>12 horas de respiração não assistida nos primeiros 2 dias após a randomização.</a:t>
            </a:r>
            <a:r>
              <a:rPr lang="pt-BR" dirty="0">
                <a:solidFill>
                  <a:schemeClr val="tx1"/>
                </a:solidFill>
              </a:rPr>
              <a:t> É provável que esses pacientes </a:t>
            </a:r>
            <a:r>
              <a:rPr lang="pt-BR" dirty="0" smtClean="0">
                <a:solidFill>
                  <a:schemeClr val="tx1"/>
                </a:solidFill>
              </a:rPr>
              <a:t>tenham iniciado </a:t>
            </a:r>
            <a:r>
              <a:rPr lang="pt-BR" dirty="0">
                <a:solidFill>
                  <a:schemeClr val="tx1"/>
                </a:solidFill>
              </a:rPr>
              <a:t>o processo de 5 dias de descontinuação do ventilador um dia antes.</a:t>
            </a:r>
            <a:endParaRPr lang="pt-BR" dirty="0" smtClean="0">
              <a:solidFill>
                <a:schemeClr val="tx1"/>
              </a:solidFill>
              <a:sym typeface="Wingdings" panose="05000000000000000000" pitchFamily="2" charset="2"/>
            </a:endParaRPr>
          </a:p>
          <a:p>
            <a:pPr indent="-182880" eaLnBrk="1" fontAlgn="auto" hangingPunct="1"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Espaço Reservado para Conteúdo 2"/>
          <p:cNvSpPr>
            <a:spLocks noGrp="1"/>
          </p:cNvSpPr>
          <p:nvPr>
            <p:ph idx="1"/>
          </p:nvPr>
        </p:nvSpPr>
        <p:spPr>
          <a:xfrm>
            <a:off x="604838" y="430213"/>
            <a:ext cx="10761662" cy="5754687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O </a:t>
            </a:r>
            <a:r>
              <a:rPr lang="pt-BR" b="1" smtClean="0">
                <a:solidFill>
                  <a:schemeClr val="tx1"/>
                </a:solidFill>
              </a:rPr>
              <a:t>ritmo mais rápido do desmame com o uso do colar de traqueostomia pode estar relacionado ao seu efeito na tomada de decisão clínica</a:t>
            </a:r>
            <a:r>
              <a:rPr lang="pt-BR" smtClean="0">
                <a:solidFill>
                  <a:schemeClr val="tx1"/>
                </a:solidFill>
              </a:rPr>
              <a:t>. Essa noção é confirmada pelos dados, que mostraram que a superioridade do grupo de colar de traqueostomia sobre o suporte pressórico era evidente nos primeiros dez dias. </a:t>
            </a:r>
          </a:p>
          <a:p>
            <a:pPr eaLnBrk="1" hangingPunct="1"/>
            <a:r>
              <a:rPr lang="pt-BR" b="1" smtClean="0">
                <a:solidFill>
                  <a:schemeClr val="tx1"/>
                </a:solidFill>
              </a:rPr>
              <a:t>A ausência da influência da técnica de desmame no grupo de falha precoce, pode estar associada a gravidade da doença</a:t>
            </a:r>
            <a:r>
              <a:rPr lang="pt-BR" smtClean="0">
                <a:solidFill>
                  <a:schemeClr val="tx1"/>
                </a:solidFill>
              </a:rPr>
              <a:t>. De fato a análise de Cox do grupo com falha precoce mostrou que o tempo de desmame foi determinado por fatores relacionados ao paciente (idade, duração do ventilador antes da randomização, relação freqüência / volume corrente e pressão inspiratória máxima) e não pelo método de desmame. </a:t>
            </a:r>
          </a:p>
          <a:p>
            <a:pPr eaLnBrk="1" hangingPunct="1"/>
            <a:r>
              <a:rPr lang="pt-BR" b="1" smtClean="0">
                <a:solidFill>
                  <a:schemeClr val="tx1"/>
                </a:solidFill>
              </a:rPr>
              <a:t>Como os pacientes do grupo com falha tardia estavam menos doentes, o método de desmame teve maior probabilidade de influenciar a duração do desmame do que o efeito da doença.</a:t>
            </a:r>
          </a:p>
          <a:p>
            <a:pPr eaLnBrk="1" hangingPunct="1"/>
            <a:r>
              <a:rPr lang="pt-BR" smtClean="0">
                <a:solidFill>
                  <a:schemeClr val="tx1"/>
                </a:solidFill>
              </a:rPr>
              <a:t>A taxa de mortalidade (55%) do estudo foi inferior à (69%) observada por Kahn et al.  que analisaram retrospectivamente os arquivos do Medicare. </a:t>
            </a:r>
            <a:endParaRPr lang="pt-BR" b="1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Limitação do método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indent="-182880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/>
                </a:solidFill>
              </a:rPr>
              <a:t>A natureza das técnicas de desmame tornou impossível </a:t>
            </a:r>
            <a:r>
              <a:rPr lang="pt-BR" dirty="0" smtClean="0">
                <a:solidFill>
                  <a:schemeClr val="tx1"/>
                </a:solidFill>
              </a:rPr>
              <a:t>ocultar os pacientes do estudo após randomização </a:t>
            </a:r>
          </a:p>
          <a:p>
            <a:pPr indent="-182880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tx1"/>
                </a:solidFill>
              </a:rPr>
              <a:t> Para minimizar a subjetividade por parte da equipe, critérios rígidos de desmame foram empregados em cada ramo do </a:t>
            </a:r>
            <a:r>
              <a:rPr lang="pt-BR" dirty="0" smtClean="0">
                <a:solidFill>
                  <a:schemeClr val="tx1"/>
                </a:solidFill>
              </a:rPr>
              <a:t>estudo e após </a:t>
            </a:r>
            <a:r>
              <a:rPr lang="pt-BR" dirty="0">
                <a:solidFill>
                  <a:schemeClr val="tx1"/>
                </a:solidFill>
              </a:rPr>
              <a:t>a coleta de dados, os dois grupos foram codificados para que os investigadores que analisassem os dados fossem cegos para a atribuição aleatória</a:t>
            </a:r>
            <a:r>
              <a:rPr lang="pt-BR" dirty="0" smtClean="0">
                <a:solidFill>
                  <a:schemeClr val="tx1"/>
                </a:solidFill>
              </a:rPr>
              <a:t>. </a:t>
            </a:r>
          </a:p>
          <a:p>
            <a:pPr indent="-182880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/>
                </a:solidFill>
              </a:rPr>
              <a:t>Estudo único centr0: validade externa x  validade interna (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 smtClean="0">
                <a:solidFill>
                  <a:schemeClr val="tx1"/>
                </a:solidFill>
              </a:rPr>
              <a:t>seleção e atendimento uniformes)</a:t>
            </a:r>
            <a:endParaRPr lang="pt-BR" dirty="0" smtClean="0">
              <a:solidFill>
                <a:schemeClr val="tx1"/>
              </a:solidFill>
            </a:endParaRPr>
          </a:p>
          <a:p>
            <a:pPr indent="-182880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/>
                </a:solidFill>
              </a:rPr>
              <a:t>Tempo do estudo x  influência dos resultados </a:t>
            </a:r>
          </a:p>
          <a:p>
            <a:pPr indent="-182880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/>
                </a:solidFill>
              </a:rPr>
              <a:t>Entretanto </a:t>
            </a:r>
            <a:r>
              <a:rPr lang="pt-BR" dirty="0">
                <a:solidFill>
                  <a:schemeClr val="tx1"/>
                </a:solidFill>
              </a:rPr>
              <a:t>os resultados  não permitem uma  extrapolação simples para pacientes que recebem ventilação prolongada em uma UTI, uma vez que a população do estudo eram pacientes com VM prolongada em unidades de cuidados agudos a longo prazo (</a:t>
            </a:r>
            <a:r>
              <a:rPr lang="pt-BR" dirty="0" err="1">
                <a:solidFill>
                  <a:schemeClr val="tx1"/>
                </a:solidFill>
              </a:rPr>
              <a:t>LTACHs</a:t>
            </a:r>
            <a:r>
              <a:rPr lang="pt-BR" dirty="0">
                <a:solidFill>
                  <a:schemeClr val="tx1"/>
                </a:solidFill>
              </a:rPr>
              <a:t>)</a:t>
            </a:r>
          </a:p>
          <a:p>
            <a:pPr indent="-182880" eaLnBrk="1" fontAlgn="auto" hangingPunct="1">
              <a:spcAft>
                <a:spcPts val="0"/>
              </a:spcAft>
              <a:defRPr/>
            </a:pPr>
            <a:endParaRPr lang="pt-BR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Portanto...</a:t>
            </a:r>
          </a:p>
        </p:txBody>
      </p:sp>
      <p:sp>
        <p:nvSpPr>
          <p:cNvPr id="54274" name="Rectangle 3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663" cy="2468563"/>
          </a:xfrm>
          <a:ln w="38100">
            <a:solidFill>
              <a:srgbClr val="FF0066"/>
            </a:solidFill>
          </a:ln>
        </p:spPr>
        <p:txBody>
          <a:bodyPr/>
          <a:lstStyle/>
          <a:p>
            <a:pPr eaLnBrk="1" hangingPunct="1"/>
            <a:r>
              <a:rPr lang="pt-BR" sz="3200" smtClean="0">
                <a:solidFill>
                  <a:srgbClr val="0000FF"/>
                </a:solidFill>
              </a:rPr>
              <a:t>Em conclusão, o tempo de desmame da ventilação prolongada em pacientes transferidos para um LTACH foi influenciada pelo método de desmame utilizado: o uso do colar de traqueostomia resultou em desmame mais precoce do que o suporte pressórico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76738" y="314325"/>
            <a:ext cx="6223000" cy="624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8" name="Text Box 5"/>
          <p:cNvSpPr txBox="1">
            <a:spLocks noChangeArrowheads="1"/>
          </p:cNvSpPr>
          <p:nvPr/>
        </p:nvSpPr>
        <p:spPr bwMode="auto">
          <a:xfrm>
            <a:off x="1184275" y="2595563"/>
            <a:ext cx="16732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3200">
                <a:solidFill>
                  <a:srgbClr val="0000FF"/>
                </a:solidFill>
              </a:rPr>
              <a:t>Abstract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7175" y="38100"/>
            <a:ext cx="8780463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/>
          </p:cNvSpPr>
          <p:nvPr>
            <p:ph type="title"/>
          </p:nvPr>
        </p:nvSpPr>
        <p:spPr>
          <a:xfrm>
            <a:off x="1109663" y="1839913"/>
            <a:ext cx="9875837" cy="1355725"/>
          </a:xfrm>
        </p:spPr>
        <p:txBody>
          <a:bodyPr/>
          <a:lstStyle/>
          <a:p>
            <a:pPr algn="ctr"/>
            <a:r>
              <a:rPr lang="pt-BR" sz="4000" smtClean="0"/>
              <a:t>Nota do Editor  do site </a:t>
            </a:r>
            <a:r>
              <a:rPr lang="pt-BR" sz="4000" smtClean="0">
                <a:hlinkClick r:id="rId2"/>
              </a:rPr>
              <a:t>www.paulomargotto.com.br</a:t>
            </a:r>
            <a:r>
              <a:rPr lang="pt-BR" sz="4000" smtClean="0"/>
              <a:t>  :</a:t>
            </a:r>
            <a:br>
              <a:rPr lang="pt-BR" sz="4000" smtClean="0"/>
            </a:br>
            <a:r>
              <a:rPr lang="pt-BR" sz="4000" smtClean="0"/>
              <a:t> </a:t>
            </a:r>
            <a:r>
              <a:rPr lang="pt-BR" sz="4000" smtClean="0">
                <a:solidFill>
                  <a:srgbClr val="FF0066"/>
                </a:solidFill>
              </a:rPr>
              <a:t>Entendendo a Curva de Kaplan Meier</a:t>
            </a:r>
            <a:br>
              <a:rPr lang="pt-BR" sz="4000" smtClean="0">
                <a:solidFill>
                  <a:srgbClr val="FF0066"/>
                </a:solidFill>
              </a:rPr>
            </a:br>
            <a:r>
              <a:rPr lang="pt-BR" sz="2800" smtClean="0">
                <a:solidFill>
                  <a:srgbClr val="FF0066"/>
                </a:solidFill>
              </a:rPr>
              <a:t>Logrank test</a:t>
            </a:r>
            <a:br>
              <a:rPr lang="pt-BR" sz="2800" smtClean="0">
                <a:solidFill>
                  <a:srgbClr val="FF0066"/>
                </a:solidFill>
              </a:rPr>
            </a:br>
            <a:r>
              <a:rPr lang="pt-BR" sz="2800" smtClean="0">
                <a:solidFill>
                  <a:srgbClr val="FF0066"/>
                </a:solidFill>
              </a:rPr>
              <a:t>Regressão de Cox</a:t>
            </a:r>
            <a:br>
              <a:rPr lang="pt-BR" sz="2800" smtClean="0">
                <a:solidFill>
                  <a:srgbClr val="FF0066"/>
                </a:solidFill>
              </a:rPr>
            </a:br>
            <a:r>
              <a:rPr lang="pt-BR" sz="2800" smtClean="0">
                <a:solidFill>
                  <a:srgbClr val="FF0066"/>
                </a:solidFill>
              </a:rPr>
              <a:t>Hazard ratio</a:t>
            </a:r>
            <a:br>
              <a:rPr lang="pt-BR" sz="2800" smtClean="0">
                <a:solidFill>
                  <a:srgbClr val="FF0066"/>
                </a:solidFill>
              </a:rPr>
            </a:br>
            <a:endParaRPr lang="pt-BR" sz="2800" smtClean="0">
              <a:solidFill>
                <a:srgbClr val="FF0066"/>
              </a:solidFill>
            </a:endParaRP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3902075" y="3871913"/>
            <a:ext cx="4319588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072A4D"/>
                </a:solidFill>
                <a:latin typeface="Lato" pitchFamily="34" charset="0"/>
              </a:rPr>
              <a:t>CURVA DE KAPLAN-MEIER</a:t>
            </a:r>
          </a:p>
          <a:p>
            <a:pPr algn="ctr" eaLnBrk="0" hangingPunct="0"/>
            <a:r>
              <a:rPr lang="en-US" sz="800" u="sng">
                <a:solidFill>
                  <a:srgbClr val="78909C"/>
                </a:solidFill>
              </a:rPr>
              <a:t>  </a:t>
            </a:r>
            <a:endParaRPr lang="en-US" u="sng">
              <a:solidFill>
                <a:srgbClr val="78909C"/>
              </a:solidFill>
            </a:endParaRPr>
          </a:p>
          <a:p>
            <a:pPr algn="ctr" eaLnBrk="0" hangingPunct="0"/>
            <a:endParaRPr lang="en-US" sz="900" b="1">
              <a:solidFill>
                <a:srgbClr val="989898"/>
              </a:solidFill>
              <a:latin typeface="Lato" pitchFamily="34" charset="0"/>
            </a:endParaRPr>
          </a:p>
          <a:p>
            <a:pPr algn="ctr" eaLnBrk="0" hangingPunct="0"/>
            <a:r>
              <a:rPr lang="en-US" sz="2400">
                <a:solidFill>
                  <a:srgbClr val="424242"/>
                </a:solidFill>
                <a:latin typeface="Source Sans Pro"/>
              </a:rPr>
              <a:t>Paulo R. Margotto.</a:t>
            </a:r>
            <a:endParaRPr lang="en-US" sz="2400">
              <a:solidFill>
                <a:srgbClr val="78909C"/>
              </a:solidFill>
            </a:endParaRPr>
          </a:p>
        </p:txBody>
      </p:sp>
      <p:pic>
        <p:nvPicPr>
          <p:cNvPr id="62469" name="Picture 5" descr="doc">
            <a:hlinkClick r:id="rId3" tooltip="Curva_Kaplan_Meier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45513" y="3760788"/>
            <a:ext cx="627062" cy="627062"/>
          </a:xfrm>
          <a:prstGeom prst="rect">
            <a:avLst/>
          </a:prstGeom>
          <a:noFill/>
        </p:spPr>
      </p:pic>
      <p:sp>
        <p:nvSpPr>
          <p:cNvPr id="62470" name="Line 6"/>
          <p:cNvSpPr>
            <a:spLocks noChangeShapeType="1"/>
          </p:cNvSpPr>
          <p:nvPr/>
        </p:nvSpPr>
        <p:spPr bwMode="auto">
          <a:xfrm flipH="1">
            <a:off x="9020175" y="3352800"/>
            <a:ext cx="574675" cy="384175"/>
          </a:xfrm>
          <a:prstGeom prst="line">
            <a:avLst/>
          </a:prstGeom>
          <a:noFill/>
          <a:ln w="57150">
            <a:solidFill>
              <a:srgbClr val="0099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9063038" y="2679700"/>
            <a:ext cx="2736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>
                <a:solidFill>
                  <a:srgbClr val="0000FF"/>
                </a:solidFill>
              </a:rPr>
              <a:t>Clique aqui com o eslide </a:t>
            </a:r>
          </a:p>
          <a:p>
            <a:pPr algn="ctr" defTabSz="914400"/>
            <a:r>
              <a:rPr lang="pt-BR">
                <a:solidFill>
                  <a:srgbClr val="0000FF"/>
                </a:solidFill>
              </a:rPr>
              <a:t>Em Apresentação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ítulo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838" cy="4321175"/>
          </a:xfrm>
        </p:spPr>
        <p:txBody>
          <a:bodyPr/>
          <a:lstStyle/>
          <a:p>
            <a:pPr eaLnBrk="1" hangingPunct="1"/>
            <a:r>
              <a:rPr lang="pt-BR" smtClean="0"/>
              <a:t>Obrigada! </a:t>
            </a:r>
          </a:p>
        </p:txBody>
      </p:sp>
      <p:pic>
        <p:nvPicPr>
          <p:cNvPr id="57346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8800" y="3314700"/>
            <a:ext cx="8907463" cy="15176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e">
  <a:themeElements>
    <a:clrScheme name="Base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e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TM03457444[[fn=Base]]</Template>
  <TotalTime>1072</TotalTime>
  <Words>2627</Words>
  <Application>Microsoft Office PowerPoint</Application>
  <PresentationFormat>Custom</PresentationFormat>
  <Paragraphs>177</Paragraphs>
  <Slides>29</Slides>
  <Notes>18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Modelo de design</vt:lpstr>
      </vt:variant>
      <vt:variant>
        <vt:i4>3</vt:i4>
      </vt:variant>
      <vt:variant>
        <vt:lpstr>Títulos de slides</vt:lpstr>
      </vt:variant>
      <vt:variant>
        <vt:i4>29</vt:i4>
      </vt:variant>
    </vt:vector>
  </HeadingPairs>
  <TitlesOfParts>
    <vt:vector size="39" baseType="lpstr">
      <vt:lpstr>Arial</vt:lpstr>
      <vt:lpstr>Corbel</vt:lpstr>
      <vt:lpstr>Calibri</vt:lpstr>
      <vt:lpstr>Times New Roman</vt:lpstr>
      <vt:lpstr>Wingdings</vt:lpstr>
      <vt:lpstr>Lato</vt:lpstr>
      <vt:lpstr>Source Sans Pro</vt:lpstr>
      <vt:lpstr>Base</vt:lpstr>
      <vt:lpstr>Base</vt:lpstr>
      <vt:lpstr>Base</vt:lpstr>
      <vt:lpstr>Efeito do suporte pressórico versus respiração não assistida através de um colar de traqueostomia na duração do desmame em pacientes que necessitam de ventilação mecânica prolongada: um estudo randomizado  Effect of pressure support vs unassisted breathing through a tracheostomy collar on weaning duration in patients requiring prolonged mechanical ventilation: a randomized trial.Jubran A, Grant BJ, Duffner LA, Collins EG, Lanuza DM, Hoffman LA, Tobin MJ.JAMA. 2013 Feb 20;309(7):671-7. doi: 10.1001/jama.2013.159. PMID: 23340588 Free PMC article. Clinical Trial.</vt:lpstr>
      <vt:lpstr>Introdução</vt:lpstr>
      <vt:lpstr>              OBJETIVOS DO ESTUDO</vt:lpstr>
      <vt:lpstr>                       OBSERVAÇÃO!</vt:lpstr>
      <vt:lpstr>Método</vt:lpstr>
      <vt:lpstr>Procedimento de Triagem  </vt:lpstr>
      <vt:lpstr>Slide 7</vt:lpstr>
      <vt:lpstr>Slide 8</vt:lpstr>
      <vt:lpstr>Protocolo de desmame </vt:lpstr>
      <vt:lpstr> Medidas da desfecho</vt:lpstr>
      <vt:lpstr>Análise estatística </vt:lpstr>
      <vt:lpstr>Resultados</vt:lpstr>
      <vt:lpstr>Duração do desmame </vt:lpstr>
      <vt:lpstr>Slide 14</vt:lpstr>
      <vt:lpstr>Slide 15</vt:lpstr>
      <vt:lpstr>Slide 16</vt:lpstr>
      <vt:lpstr>Slide 17</vt:lpstr>
      <vt:lpstr>Slide 18</vt:lpstr>
      <vt:lpstr>Sucesso do desmame </vt:lpstr>
      <vt:lpstr>Mortalidade</vt:lpstr>
      <vt:lpstr>Conclusão </vt:lpstr>
      <vt:lpstr>Críticas ao método </vt:lpstr>
      <vt:lpstr>Slide 23</vt:lpstr>
      <vt:lpstr>Limitação do método</vt:lpstr>
      <vt:lpstr>Portanto...</vt:lpstr>
      <vt:lpstr>Slide 26</vt:lpstr>
      <vt:lpstr>Slide 27</vt:lpstr>
      <vt:lpstr>Nota do Editor  do site www.paulomargotto.com.br  :  Entendendo a Curva de Kaplan Meier Logrank test Regressão de Cox Hazard ratio </vt:lpstr>
      <vt:lpstr>Obrigada!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Leomara Amorim</dc:creator>
  <cp:lastModifiedBy>Paulo</cp:lastModifiedBy>
  <cp:revision>101</cp:revision>
  <dcterms:created xsi:type="dcterms:W3CDTF">2020-05-15T22:12:54Z</dcterms:created>
  <dcterms:modified xsi:type="dcterms:W3CDTF">2020-06-08T17:29:04Z</dcterms:modified>
</cp:coreProperties>
</file>