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6" r:id="rId1"/>
  </p:sldMasterIdLst>
  <p:sldIdLst>
    <p:sldId id="263" r:id="rId2"/>
    <p:sldId id="259" r:id="rId3"/>
    <p:sldId id="262" r:id="rId4"/>
    <p:sldId id="273" r:id="rId5"/>
    <p:sldId id="257" r:id="rId6"/>
    <p:sldId id="269" r:id="rId7"/>
    <p:sldId id="270" r:id="rId8"/>
    <p:sldId id="260" r:id="rId9"/>
    <p:sldId id="261" r:id="rId10"/>
    <p:sldId id="268" r:id="rId11"/>
    <p:sldId id="264" r:id="rId12"/>
    <p:sldId id="265" r:id="rId13"/>
    <p:sldId id="266" r:id="rId14"/>
    <p:sldId id="267" r:id="rId15"/>
    <p:sldId id="271" r:id="rId16"/>
    <p:sldId id="277" r:id="rId17"/>
    <p:sldId id="272" r:id="rId18"/>
    <p:sldId id="278" r:id="rId19"/>
    <p:sldId id="279" r:id="rId20"/>
    <p:sldId id="280" r:id="rId21"/>
    <p:sldId id="281" r:id="rId22"/>
    <p:sldId id="275" r:id="rId23"/>
    <p:sldId id="276" r:id="rId24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2" autoAdjust="0"/>
    <p:restoredTop sz="94660"/>
  </p:normalViewPr>
  <p:slideViewPr>
    <p:cSldViewPr snapToGrid="0">
      <p:cViewPr>
        <p:scale>
          <a:sx n="76" d="100"/>
          <a:sy n="76" d="100"/>
        </p:scale>
        <p:origin x="-216" y="-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D4A63-3C15-44D0-82D8-10639D95CBC2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8F99A-D4F2-433C-AD94-287ABE035BD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24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317C6-268E-4532-BD3E-F432BC5015FF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1ED7C-2AAF-471E-B0AA-91A390403F3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09587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6F95B-4E1F-4797-8BCA-70D3A08ECD51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08889-DFAE-4849-A9FB-46CFC6FF6AD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068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91B3B-781F-4855-87B5-4B0C6B2BAAE6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A2CF3-A813-4503-91F1-0DC99F8F2A4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31555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9F262-DF16-4696-A97F-2B4DE4895E41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F68FF-8294-4981-BB1B-BDFB1ACDA99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30648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EA35F-D26B-44AD-91FB-2FB0F6CD1D1B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303C1-C0CE-4881-96D0-1590B504AA5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968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1C98A-0FFA-4568-8395-18B359783C17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B7CFD-DC24-44FD-9BA5-456685E20DB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955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76C7-2276-49C2-9CDB-D993D9DE11C1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E7198-D1C8-459C-A66F-40C98F59924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316751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DCA31-ABE5-4CD7-A254-982C5E79B975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B0894-F4D2-43F0-A666-C88C917FC2E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386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BA370-F6A6-4509-B846-0FAF166F1A09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9629A-6EE0-4573-93DD-FFD63CCECFC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72388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69D86-FDC3-4F53-B6E5-CE15F034A5C1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9F925-8099-4485-B28C-FB724692205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08624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98525" y="971550"/>
            <a:ext cx="801688" cy="195103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9329738" y="2613025"/>
            <a:ext cx="803275" cy="195103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6CA60-F268-4353-B5EC-56D63DD51AE3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9D2C8-F548-43D8-8822-5346D5ED215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0057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77674-9DE2-4C05-83EB-238C5BBC9851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326B4-7A48-419F-BF15-821F6290981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23222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6"/>
          <p:cNvCxnSpPr/>
          <p:nvPr/>
        </p:nvCxnSpPr>
        <p:spPr>
          <a:xfrm>
            <a:off x="3725863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"/>
          <p:cNvCxnSpPr/>
          <p:nvPr/>
        </p:nvCxnSpPr>
        <p:spPr>
          <a:xfrm>
            <a:off x="69627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69B24-5375-42EB-853E-6C1EC849BE24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EC66F-ED43-4B48-8F7B-905D899C5B9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52680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8"/>
          <p:cNvCxnSpPr/>
          <p:nvPr/>
        </p:nvCxnSpPr>
        <p:spPr>
          <a:xfrm>
            <a:off x="3725863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9"/>
          <p:cNvCxnSpPr/>
          <p:nvPr/>
        </p:nvCxnSpPr>
        <p:spPr>
          <a:xfrm>
            <a:off x="69627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8FCB0-E93C-4E6D-A36B-6EC7317ED3B0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16AED-FFD1-427C-8D23-81180C943B5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86202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16BD5-1EA2-43DE-8EFB-31539B049910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540FB-61F7-4E99-B208-44666995C9A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49874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508D9-CF7C-4AF9-8595-FE7AA06A40CB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9699F-7D93-43B3-880B-33B877302CD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9208652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FCA12-D22A-4301-BB64-77E72C6420A3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34B67-8A89-4B3C-81EB-BE8DD77A282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06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 bwMode="auto">
          <a:xfrm>
            <a:off x="0" y="2670175"/>
            <a:ext cx="4037013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6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 bwMode="auto">
          <a:xfrm>
            <a:off x="0" y="2892425"/>
            <a:ext cx="1522413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31" name="Picture 8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 bwMode="auto">
          <a:xfrm>
            <a:off x="7999413" y="0"/>
            <a:ext cx="160337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9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 bwMode="auto">
          <a:xfrm>
            <a:off x="8605838" y="6096000"/>
            <a:ext cx="9937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646113" y="452438"/>
            <a:ext cx="94043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03313" y="2052638"/>
            <a:ext cx="8947150" cy="419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238" y="1790700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0" i="0" smtClean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8921A3-4DA9-4C34-A5D6-243C050D4CB3}" type="datetimeFigureOut">
              <a:rPr lang="en-US"/>
              <a:pPr>
                <a:defRPr/>
              </a:pPr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118" y="3225007"/>
            <a:ext cx="3859213" cy="3048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0" i="0" dirty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2800" b="0" i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A57483-797E-4D95-86E4-EF3969DEAEA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2" r:id="rId1"/>
    <p:sldLayoutId id="2147483741" r:id="rId2"/>
    <p:sldLayoutId id="2147483740" r:id="rId3"/>
    <p:sldLayoutId id="2147483739" r:id="rId4"/>
    <p:sldLayoutId id="2147483738" r:id="rId5"/>
    <p:sldLayoutId id="2147483737" r:id="rId6"/>
    <p:sldLayoutId id="2147483736" r:id="rId7"/>
    <p:sldLayoutId id="2147483735" r:id="rId8"/>
    <p:sldLayoutId id="2147483734" r:id="rId9"/>
    <p:sldLayoutId id="2147483733" r:id="rId10"/>
    <p:sldLayoutId id="2147483732" r:id="rId11"/>
    <p:sldLayoutId id="2147483743" r:id="rId12"/>
    <p:sldLayoutId id="2147483731" r:id="rId13"/>
    <p:sldLayoutId id="2147483744" r:id="rId14"/>
    <p:sldLayoutId id="2147483745" r:id="rId15"/>
    <p:sldLayoutId id="2147483730" r:id="rId16"/>
    <p:sldLayoutId id="2147483729" r:id="rId17"/>
    <p:sldLayoutId id="2147483728" r:id="rId18"/>
  </p:sldLayoutIdLs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200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60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25" name="Título 3"/>
          <p:cNvSpPr>
            <a:spLocks noGrp="1"/>
          </p:cNvSpPr>
          <p:nvPr>
            <p:ph type="ctrTitle"/>
          </p:nvPr>
        </p:nvSpPr>
        <p:spPr>
          <a:xfrm>
            <a:off x="5002213" y="723900"/>
            <a:ext cx="5222875" cy="33289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5600" smtClean="0">
                <a:solidFill>
                  <a:srgbClr val="EBEBEB"/>
                </a:solidFill>
              </a:rPr>
              <a:t>ALOJAMENTO CONJUNTO EM TEMPOS DE COVID 19</a:t>
            </a:r>
          </a:p>
        </p:txBody>
      </p:sp>
      <p:sp>
        <p:nvSpPr>
          <p:cNvPr id="5" name="Subtítulo 4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72038" y="4776788"/>
            <a:ext cx="5222875" cy="170815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Clr>
                <a:srgbClr val="F7F7F7"/>
              </a:buClr>
            </a:pPr>
            <a:r>
              <a:rPr lang="pt-BR" b="1" cap="none" smtClean="0">
                <a:solidFill>
                  <a:srgbClr val="E6B729"/>
                </a:solidFill>
              </a:rPr>
              <a:t>CARLOS MORENO ZACONETA</a:t>
            </a:r>
          </a:p>
          <a:p>
            <a:pPr algn="ctr">
              <a:lnSpc>
                <a:spcPct val="90000"/>
              </a:lnSpc>
              <a:buClr>
                <a:srgbClr val="F7F7F7"/>
              </a:buClr>
            </a:pPr>
            <a:r>
              <a:rPr lang="pt-BR" b="1" cap="none" smtClean="0">
                <a:solidFill>
                  <a:srgbClr val="8AD0D6"/>
                </a:solidFill>
              </a:rPr>
              <a:t>SOCIEDADE DE PEDIATRIA DO DF</a:t>
            </a:r>
          </a:p>
          <a:p>
            <a:pPr algn="ctr">
              <a:lnSpc>
                <a:spcPct val="90000"/>
              </a:lnSpc>
              <a:buClr>
                <a:srgbClr val="F7F7F7"/>
              </a:buClr>
            </a:pPr>
            <a:r>
              <a:rPr lang="pt-BR" b="1" cap="none" smtClean="0">
                <a:solidFill>
                  <a:srgbClr val="8AD0D6"/>
                </a:solidFill>
              </a:rPr>
              <a:t>JUNHO 2020</a:t>
            </a:r>
          </a:p>
          <a:p>
            <a:pPr algn="ctr">
              <a:lnSpc>
                <a:spcPct val="90000"/>
              </a:lnSpc>
              <a:buClr>
                <a:srgbClr val="F7F7F7"/>
              </a:buClr>
            </a:pPr>
            <a:r>
              <a:rPr lang="pt-BR" b="1" cap="none" smtClean="0">
                <a:solidFill>
                  <a:srgbClr val="8AD0D6"/>
                </a:solidFill>
                <a:hlinkClick r:id="rId2"/>
              </a:rPr>
              <a:t>www.paulomargotto.com.br</a:t>
            </a:r>
            <a:r>
              <a:rPr lang="pt-BR" b="1" cap="none" smtClean="0">
                <a:solidFill>
                  <a:srgbClr val="8AD0D6"/>
                </a:solidFill>
              </a:rPr>
              <a:t>  </a:t>
            </a:r>
          </a:p>
        </p:txBody>
      </p:sp>
      <p:sp>
        <p:nvSpPr>
          <p:cNvPr id="5127" name="Freeform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auto">
          <a:xfrm flipH="1">
            <a:off x="4135438" y="0"/>
            <a:ext cx="560387" cy="3709988"/>
          </a:xfrm>
          <a:custGeom>
            <a:avLst/>
            <a:gdLst>
              <a:gd name="T0" fmla="*/ 0 w 559472"/>
              <a:gd name="T1" fmla="*/ 0 h 3709642"/>
              <a:gd name="T2" fmla="*/ 473952 w 559472"/>
              <a:gd name="T3" fmla="*/ 0 h 3709642"/>
              <a:gd name="T4" fmla="*/ 485840 w 559472"/>
              <a:gd name="T5" fmla="*/ 161194 h 3709642"/>
              <a:gd name="T6" fmla="*/ 523949 w 559472"/>
              <a:gd name="T7" fmla="*/ 3672197 h 3709642"/>
              <a:gd name="T8" fmla="*/ 454748 w 559472"/>
              <a:gd name="T9" fmla="*/ 3709642 h 3709642"/>
              <a:gd name="T10" fmla="*/ 448224 w 559472"/>
              <a:gd name="T11" fmla="*/ 3510471 h 3709642"/>
              <a:gd name="T12" fmla="*/ 443564 w 559472"/>
              <a:gd name="T13" fmla="*/ 3408563 h 3709642"/>
              <a:gd name="T14" fmla="*/ 438902 w 559472"/>
              <a:gd name="T15" fmla="*/ 3304407 h 3709642"/>
              <a:gd name="T16" fmla="*/ 433941 w 559472"/>
              <a:gd name="T17" fmla="*/ 3198777 h 3709642"/>
              <a:gd name="T18" fmla="*/ 427584 w 559472"/>
              <a:gd name="T19" fmla="*/ 3092510 h 3709642"/>
              <a:gd name="T20" fmla="*/ 420988 w 559472"/>
              <a:gd name="T21" fmla="*/ 2984390 h 3709642"/>
              <a:gd name="T22" fmla="*/ 414330 w 559472"/>
              <a:gd name="T23" fmla="*/ 2874401 h 3709642"/>
              <a:gd name="T24" fmla="*/ 406840 w 559472"/>
              <a:gd name="T25" fmla="*/ 2762980 h 3709642"/>
              <a:gd name="T26" fmla="*/ 397745 w 559472"/>
              <a:gd name="T27" fmla="*/ 2650566 h 3709642"/>
              <a:gd name="T28" fmla="*/ 389154 w 559472"/>
              <a:gd name="T29" fmla="*/ 2536612 h 3709642"/>
              <a:gd name="T30" fmla="*/ 379225 w 559472"/>
              <a:gd name="T31" fmla="*/ 2421642 h 3709642"/>
              <a:gd name="T32" fmla="*/ 368316 w 559472"/>
              <a:gd name="T33" fmla="*/ 2305627 h 3709642"/>
              <a:gd name="T34" fmla="*/ 357466 w 559472"/>
              <a:gd name="T35" fmla="*/ 2189233 h 3709642"/>
              <a:gd name="T36" fmla="*/ 344982 w 559472"/>
              <a:gd name="T37" fmla="*/ 2071473 h 3709642"/>
              <a:gd name="T38" fmla="*/ 332466 w 559472"/>
              <a:gd name="T39" fmla="*/ 1952216 h 3709642"/>
              <a:gd name="T40" fmla="*/ 319121 w 559472"/>
              <a:gd name="T41" fmla="*/ 1833776 h 3709642"/>
              <a:gd name="T42" fmla="*/ 304408 w 559472"/>
              <a:gd name="T43" fmla="*/ 1713948 h 3709642"/>
              <a:gd name="T44" fmla="*/ 288685 w 559472"/>
              <a:gd name="T45" fmla="*/ 1592703 h 3709642"/>
              <a:gd name="T46" fmla="*/ 273050 w 559472"/>
              <a:gd name="T47" fmla="*/ 1471451 h 3709642"/>
              <a:gd name="T48" fmla="*/ 255813 w 559472"/>
              <a:gd name="T49" fmla="*/ 1350328 h 3709642"/>
              <a:gd name="T50" fmla="*/ 237060 w 559472"/>
              <a:gd name="T51" fmla="*/ 1227080 h 3709642"/>
              <a:gd name="T52" fmla="*/ 218488 w 559472"/>
              <a:gd name="T53" fmla="*/ 1106065 h 3709642"/>
              <a:gd name="T54" fmla="*/ 198221 w 559472"/>
              <a:gd name="T55" fmla="*/ 982940 h 3709642"/>
              <a:gd name="T56" fmla="*/ 177152 w 559472"/>
              <a:gd name="T57" fmla="*/ 858755 h 3709642"/>
              <a:gd name="T58" fmla="*/ 155551 w 559472"/>
              <a:gd name="T59" fmla="*/ 736861 h 3709642"/>
              <a:gd name="T60" fmla="*/ 131782 w 559472"/>
              <a:gd name="T61" fmla="*/ 613645 h 3709642"/>
              <a:gd name="T62" fmla="*/ 107123 w 559472"/>
              <a:gd name="T63" fmla="*/ 490500 h 3709642"/>
              <a:gd name="T64" fmla="*/ 82552 w 559472"/>
              <a:gd name="T65" fmla="*/ 367348 h 3709642"/>
              <a:gd name="T66" fmla="*/ 55608 w 559472"/>
              <a:gd name="T67" fmla="*/ 244762 h 3709642"/>
              <a:gd name="T68" fmla="*/ 28130 w 559472"/>
              <a:gd name="T69" fmla="*/ 122220 h 3709642"/>
              <a:gd name="T70" fmla="*/ 0 w 559472"/>
              <a:gd name="T71" fmla="*/ 0 h 370964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pt-BR"/>
          </a:p>
        </p:txBody>
      </p:sp>
      <p:sp useBgFill="1">
        <p:nvSpPr>
          <p:cNvPr id="15" name="Freeform: Shape 1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481513" cy="6858000"/>
          </a:xfrm>
          <a:custGeom>
            <a:avLst/>
            <a:gdLst>
              <a:gd name="connsiteX0" fmla="*/ 3137249 w 4481964"/>
              <a:gd name="connsiteY0" fmla="*/ 0 h 6858000"/>
              <a:gd name="connsiteX1" fmla="*/ 4480787 w 4481964"/>
              <a:gd name="connsiteY1" fmla="*/ 0 h 6858000"/>
              <a:gd name="connsiteX2" fmla="*/ 4455742 w 4481964"/>
              <a:gd name="connsiteY2" fmla="*/ 155676 h 6858000"/>
              <a:gd name="connsiteX3" fmla="*/ 4431873 w 4481964"/>
              <a:gd name="connsiteY3" fmla="*/ 310667 h 6858000"/>
              <a:gd name="connsiteX4" fmla="*/ 4408509 w 4481964"/>
              <a:gd name="connsiteY4" fmla="*/ 466344 h 6858000"/>
              <a:gd name="connsiteX5" fmla="*/ 4388506 w 4481964"/>
              <a:gd name="connsiteY5" fmla="*/ 622706 h 6858000"/>
              <a:gd name="connsiteX6" fmla="*/ 4368335 w 4481964"/>
              <a:gd name="connsiteY6" fmla="*/ 778383 h 6858000"/>
              <a:gd name="connsiteX7" fmla="*/ 4349509 w 4481964"/>
              <a:gd name="connsiteY7" fmla="*/ 934745 h 6858000"/>
              <a:gd name="connsiteX8" fmla="*/ 4333373 w 4481964"/>
              <a:gd name="connsiteY8" fmla="*/ 1089050 h 6858000"/>
              <a:gd name="connsiteX9" fmla="*/ 4318077 w 4481964"/>
              <a:gd name="connsiteY9" fmla="*/ 1245413 h 6858000"/>
              <a:gd name="connsiteX10" fmla="*/ 4304125 w 4481964"/>
              <a:gd name="connsiteY10" fmla="*/ 1401089 h 6858000"/>
              <a:gd name="connsiteX11" fmla="*/ 4292023 w 4481964"/>
              <a:gd name="connsiteY11" fmla="*/ 1554023 h 6858000"/>
              <a:gd name="connsiteX12" fmla="*/ 4279920 w 4481964"/>
              <a:gd name="connsiteY12" fmla="*/ 1709013 h 6858000"/>
              <a:gd name="connsiteX13" fmla="*/ 4269835 w 4481964"/>
              <a:gd name="connsiteY13" fmla="*/ 1861947 h 6858000"/>
              <a:gd name="connsiteX14" fmla="*/ 4261935 w 4481964"/>
              <a:gd name="connsiteY14" fmla="*/ 2014880 h 6858000"/>
              <a:gd name="connsiteX15" fmla="*/ 4253698 w 4481964"/>
              <a:gd name="connsiteY15" fmla="*/ 2167128 h 6858000"/>
              <a:gd name="connsiteX16" fmla="*/ 4246807 w 4481964"/>
              <a:gd name="connsiteY16" fmla="*/ 2318004 h 6858000"/>
              <a:gd name="connsiteX17" fmla="*/ 4241932 w 4481964"/>
              <a:gd name="connsiteY17" fmla="*/ 2467508 h 6858000"/>
              <a:gd name="connsiteX18" fmla="*/ 4237730 w 4481964"/>
              <a:gd name="connsiteY18" fmla="*/ 2617013 h 6858000"/>
              <a:gd name="connsiteX19" fmla="*/ 4233696 w 4481964"/>
              <a:gd name="connsiteY19" fmla="*/ 2765145 h 6858000"/>
              <a:gd name="connsiteX20" fmla="*/ 4231847 w 4481964"/>
              <a:gd name="connsiteY20" fmla="*/ 2911221 h 6858000"/>
              <a:gd name="connsiteX21" fmla="*/ 4229830 w 4481964"/>
              <a:gd name="connsiteY21" fmla="*/ 3057296 h 6858000"/>
              <a:gd name="connsiteX22" fmla="*/ 4228821 w 4481964"/>
              <a:gd name="connsiteY22" fmla="*/ 3201314 h 6858000"/>
              <a:gd name="connsiteX23" fmla="*/ 4229830 w 4481964"/>
              <a:gd name="connsiteY23" fmla="*/ 3343960 h 6858000"/>
              <a:gd name="connsiteX24" fmla="*/ 4229830 w 4481964"/>
              <a:gd name="connsiteY24" fmla="*/ 3485235 h 6858000"/>
              <a:gd name="connsiteX25" fmla="*/ 4231847 w 4481964"/>
              <a:gd name="connsiteY25" fmla="*/ 3625138 h 6858000"/>
              <a:gd name="connsiteX26" fmla="*/ 4234872 w 4481964"/>
              <a:gd name="connsiteY26" fmla="*/ 3762298 h 6858000"/>
              <a:gd name="connsiteX27" fmla="*/ 4237730 w 4481964"/>
              <a:gd name="connsiteY27" fmla="*/ 3898087 h 6858000"/>
              <a:gd name="connsiteX28" fmla="*/ 4240924 w 4481964"/>
              <a:gd name="connsiteY28" fmla="*/ 4031132 h 6858000"/>
              <a:gd name="connsiteX29" fmla="*/ 4245798 w 4481964"/>
              <a:gd name="connsiteY29" fmla="*/ 4163491 h 6858000"/>
              <a:gd name="connsiteX30" fmla="*/ 4251009 w 4481964"/>
              <a:gd name="connsiteY30" fmla="*/ 4293793 h 6858000"/>
              <a:gd name="connsiteX31" fmla="*/ 4255715 w 4481964"/>
              <a:gd name="connsiteY31" fmla="*/ 4421352 h 6858000"/>
              <a:gd name="connsiteX32" fmla="*/ 4268995 w 4481964"/>
              <a:gd name="connsiteY32" fmla="*/ 4670298 h 6858000"/>
              <a:gd name="connsiteX33" fmla="*/ 4283114 w 4481964"/>
              <a:gd name="connsiteY33" fmla="*/ 4908956 h 6858000"/>
              <a:gd name="connsiteX34" fmla="*/ 4297906 w 4481964"/>
              <a:gd name="connsiteY34" fmla="*/ 5138013 h 6858000"/>
              <a:gd name="connsiteX35" fmla="*/ 4314211 w 4481964"/>
              <a:gd name="connsiteY35" fmla="*/ 5354726 h 6858000"/>
              <a:gd name="connsiteX36" fmla="*/ 4331188 w 4481964"/>
              <a:gd name="connsiteY36" fmla="*/ 5561838 h 6858000"/>
              <a:gd name="connsiteX37" fmla="*/ 4349509 w 4481964"/>
              <a:gd name="connsiteY37" fmla="*/ 5753862 h 6858000"/>
              <a:gd name="connsiteX38" fmla="*/ 4367495 w 4481964"/>
              <a:gd name="connsiteY38" fmla="*/ 5934227 h 6858000"/>
              <a:gd name="connsiteX39" fmla="*/ 4385480 w 4481964"/>
              <a:gd name="connsiteY39" fmla="*/ 6100191 h 6858000"/>
              <a:gd name="connsiteX40" fmla="*/ 4402457 w 4481964"/>
              <a:gd name="connsiteY40" fmla="*/ 6252438 h 6858000"/>
              <a:gd name="connsiteX41" fmla="*/ 4418594 w 4481964"/>
              <a:gd name="connsiteY41" fmla="*/ 6387541 h 6858000"/>
              <a:gd name="connsiteX42" fmla="*/ 4433890 w 4481964"/>
              <a:gd name="connsiteY42" fmla="*/ 6509613 h 6858000"/>
              <a:gd name="connsiteX43" fmla="*/ 4446665 w 4481964"/>
              <a:gd name="connsiteY43" fmla="*/ 6612483 h 6858000"/>
              <a:gd name="connsiteX44" fmla="*/ 4458767 w 4481964"/>
              <a:gd name="connsiteY44" fmla="*/ 6698894 h 6858000"/>
              <a:gd name="connsiteX45" fmla="*/ 4476081 w 4481964"/>
              <a:gd name="connsiteY45" fmla="*/ 6817538 h 6858000"/>
              <a:gd name="connsiteX46" fmla="*/ 4481964 w 4481964"/>
              <a:gd name="connsiteY46" fmla="*/ 6858000 h 6858000"/>
              <a:gd name="connsiteX47" fmla="*/ 3577807 w 4481964"/>
              <a:gd name="connsiteY47" fmla="*/ 6858000 h 6858000"/>
              <a:gd name="connsiteX48" fmla="*/ 3577807 w 4481964"/>
              <a:gd name="connsiteY48" fmla="*/ 6858000 h 6858000"/>
              <a:gd name="connsiteX49" fmla="*/ 0 w 4481964"/>
              <a:gd name="connsiteY49" fmla="*/ 6858000 h 6858000"/>
              <a:gd name="connsiteX50" fmla="*/ 0 w 4481964"/>
              <a:gd name="connsiteY50" fmla="*/ 0 h 6858000"/>
              <a:gd name="connsiteX51" fmla="*/ 3137249 w 448196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481964" h="6858000">
                <a:moveTo>
                  <a:pt x="3137249" y="0"/>
                </a:moveTo>
                <a:lnTo>
                  <a:pt x="4480787" y="0"/>
                </a:lnTo>
                <a:lnTo>
                  <a:pt x="4455742" y="155676"/>
                </a:lnTo>
                <a:lnTo>
                  <a:pt x="4431873" y="310667"/>
                </a:lnTo>
                <a:lnTo>
                  <a:pt x="4408509" y="466344"/>
                </a:lnTo>
                <a:lnTo>
                  <a:pt x="4388506" y="622706"/>
                </a:lnTo>
                <a:lnTo>
                  <a:pt x="4368335" y="778383"/>
                </a:lnTo>
                <a:lnTo>
                  <a:pt x="4349509" y="934745"/>
                </a:lnTo>
                <a:lnTo>
                  <a:pt x="4333373" y="1089050"/>
                </a:lnTo>
                <a:lnTo>
                  <a:pt x="4318077" y="1245413"/>
                </a:lnTo>
                <a:lnTo>
                  <a:pt x="4304125" y="1401089"/>
                </a:lnTo>
                <a:lnTo>
                  <a:pt x="4292023" y="1554023"/>
                </a:lnTo>
                <a:lnTo>
                  <a:pt x="4279920" y="1709013"/>
                </a:lnTo>
                <a:lnTo>
                  <a:pt x="4269835" y="1861947"/>
                </a:lnTo>
                <a:lnTo>
                  <a:pt x="4261935" y="2014880"/>
                </a:lnTo>
                <a:lnTo>
                  <a:pt x="4253698" y="2167128"/>
                </a:lnTo>
                <a:lnTo>
                  <a:pt x="4246807" y="2318004"/>
                </a:lnTo>
                <a:lnTo>
                  <a:pt x="4241932" y="2467508"/>
                </a:lnTo>
                <a:lnTo>
                  <a:pt x="4237730" y="2617013"/>
                </a:lnTo>
                <a:lnTo>
                  <a:pt x="4233696" y="2765145"/>
                </a:lnTo>
                <a:lnTo>
                  <a:pt x="4231847" y="2911221"/>
                </a:lnTo>
                <a:lnTo>
                  <a:pt x="4229830" y="3057296"/>
                </a:lnTo>
                <a:lnTo>
                  <a:pt x="4228821" y="3201314"/>
                </a:lnTo>
                <a:lnTo>
                  <a:pt x="4229830" y="3343960"/>
                </a:lnTo>
                <a:lnTo>
                  <a:pt x="4229830" y="3485235"/>
                </a:lnTo>
                <a:lnTo>
                  <a:pt x="4231847" y="3625138"/>
                </a:lnTo>
                <a:lnTo>
                  <a:pt x="4234872" y="3762298"/>
                </a:lnTo>
                <a:lnTo>
                  <a:pt x="4237730" y="3898087"/>
                </a:lnTo>
                <a:lnTo>
                  <a:pt x="4240924" y="4031132"/>
                </a:lnTo>
                <a:lnTo>
                  <a:pt x="4245798" y="4163491"/>
                </a:lnTo>
                <a:lnTo>
                  <a:pt x="4251009" y="4293793"/>
                </a:lnTo>
                <a:lnTo>
                  <a:pt x="4255715" y="4421352"/>
                </a:lnTo>
                <a:lnTo>
                  <a:pt x="4268995" y="4670298"/>
                </a:lnTo>
                <a:lnTo>
                  <a:pt x="4283114" y="4908956"/>
                </a:lnTo>
                <a:lnTo>
                  <a:pt x="4297906" y="5138013"/>
                </a:lnTo>
                <a:lnTo>
                  <a:pt x="4314211" y="5354726"/>
                </a:lnTo>
                <a:lnTo>
                  <a:pt x="4331188" y="5561838"/>
                </a:lnTo>
                <a:lnTo>
                  <a:pt x="4349509" y="5753862"/>
                </a:lnTo>
                <a:lnTo>
                  <a:pt x="4367495" y="5934227"/>
                </a:lnTo>
                <a:lnTo>
                  <a:pt x="4385480" y="6100191"/>
                </a:lnTo>
                <a:lnTo>
                  <a:pt x="4402457" y="6252438"/>
                </a:lnTo>
                <a:lnTo>
                  <a:pt x="4418594" y="6387541"/>
                </a:lnTo>
                <a:lnTo>
                  <a:pt x="4433890" y="6509613"/>
                </a:lnTo>
                <a:lnTo>
                  <a:pt x="4446665" y="6612483"/>
                </a:lnTo>
                <a:lnTo>
                  <a:pt x="4458767" y="6698894"/>
                </a:lnTo>
                <a:lnTo>
                  <a:pt x="4476081" y="6817538"/>
                </a:lnTo>
                <a:lnTo>
                  <a:pt x="4481964" y="6858000"/>
                </a:lnTo>
                <a:lnTo>
                  <a:pt x="3577807" y="6858000"/>
                </a:lnTo>
                <a:lnTo>
                  <a:pt x="3577807" y="6858000"/>
                </a:lnTo>
                <a:lnTo>
                  <a:pt x="0" y="6858000"/>
                </a:lnTo>
                <a:lnTo>
                  <a:pt x="0" y="0"/>
                </a:lnTo>
                <a:lnTo>
                  <a:pt x="313724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130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070100"/>
            <a:ext cx="2936875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0" y="1098550"/>
            <a:ext cx="9404350" cy="1400175"/>
          </a:xfrm>
        </p:spPr>
        <p:txBody>
          <a:bodyPr/>
          <a:lstStyle/>
          <a:p>
            <a:pPr algn="ctr"/>
            <a:r>
              <a:rPr lang="pt-BR" smtClean="0"/>
              <a:t>ALCON EM TEMPOS DE COVID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50863" y="2921000"/>
            <a:ext cx="10394950" cy="3311525"/>
          </a:xfrm>
        </p:spPr>
        <p:txBody>
          <a:bodyPr/>
          <a:lstStyle/>
          <a:p>
            <a:r>
              <a:rPr lang="pt-BR" smtClean="0"/>
              <a:t>Durante a gripe espanhola de 1918 menos de 3% dos médicos eram mulheres. A relação homem mulher era aproximadamente 32:1</a:t>
            </a:r>
          </a:p>
          <a:p>
            <a:endParaRPr lang="pt-BR" smtClean="0"/>
          </a:p>
          <a:p>
            <a:r>
              <a:rPr lang="pt-BR" smtClean="0"/>
              <a:t>Segundo relatório da SBP de 2018,  dos 40 mil pediatras brasileiros 74% são mulheres, a relação homem mulher é de 0,35.</a:t>
            </a:r>
          </a:p>
          <a:p>
            <a:endParaRPr lang="pt-BR" smtClean="0"/>
          </a:p>
          <a:p>
            <a:r>
              <a:rPr lang="pt-BR" smtClean="0"/>
              <a:t>Esse retrato demográfico tem implicâncias profundas.</a:t>
            </a:r>
          </a:p>
        </p:txBody>
      </p:sp>
      <p:pic>
        <p:nvPicPr>
          <p:cNvPr id="614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475" y="0"/>
            <a:ext cx="329247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88" y="628650"/>
            <a:ext cx="9251950" cy="1223963"/>
          </a:xfrm>
        </p:spPr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Characteristics of Health Care Personnel with COVID-19 — United States</a:t>
            </a:r>
            <a:br>
              <a:rPr lang="en-US" sz="20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</a:br>
            <a:r>
              <a:rPr lang="en-US" sz="2000" b="1" i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Weekly</a:t>
            </a:r>
            <a:r>
              <a:rPr lang="en-US" sz="20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 / April 17, 2020 / 69(15);477–481</a:t>
            </a:r>
            <a:r>
              <a:rPr lang="en-US" sz="2000" dirty="0"/>
              <a:t/>
            </a:r>
            <a:br>
              <a:rPr lang="en-US" sz="2000" dirty="0"/>
            </a:br>
            <a:endParaRPr lang="pt-BR" sz="2000" dirty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103313" y="2052638"/>
            <a:ext cx="5965825" cy="41957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900" smtClean="0"/>
              <a:t>Houve  92982 casos de Covid notificados entre profissionais de saúde nos estados unidos , de acordo com o CDC.</a:t>
            </a:r>
          </a:p>
          <a:p>
            <a:pPr>
              <a:lnSpc>
                <a:spcPct val="90000"/>
              </a:lnSpc>
            </a:pPr>
            <a:endParaRPr lang="pt-BR" sz="1900" smtClean="0"/>
          </a:p>
          <a:p>
            <a:pPr>
              <a:lnSpc>
                <a:spcPct val="90000"/>
              </a:lnSpc>
            </a:pPr>
            <a:r>
              <a:rPr lang="pt-BR" sz="1900" smtClean="0"/>
              <a:t> 73% dos casos eram do sexo feminino. </a:t>
            </a:r>
          </a:p>
          <a:p>
            <a:pPr>
              <a:lnSpc>
                <a:spcPct val="90000"/>
              </a:lnSpc>
            </a:pPr>
            <a:endParaRPr lang="pt-BR" sz="1900" smtClean="0"/>
          </a:p>
          <a:p>
            <a:pPr>
              <a:lnSpc>
                <a:spcPct val="90000"/>
              </a:lnSpc>
            </a:pPr>
            <a:r>
              <a:rPr lang="pt-BR" sz="1900" smtClean="0"/>
              <a:t>Mulheres doentes impactarão profundamente a dinâmica laboral e familiar.</a:t>
            </a:r>
          </a:p>
          <a:p>
            <a:pPr>
              <a:lnSpc>
                <a:spcPct val="90000"/>
              </a:lnSpc>
            </a:pPr>
            <a:endParaRPr lang="pt-BR" sz="1900" smtClean="0"/>
          </a:p>
          <a:p>
            <a:pPr>
              <a:lnSpc>
                <a:spcPct val="90000"/>
              </a:lnSpc>
            </a:pPr>
            <a:r>
              <a:rPr lang="pt-BR" sz="1900" smtClean="0"/>
              <a:t>Precisamos cuidar das super mulheres pediatras, enfermeiras, fisioterapeutas, nutricionistas, psicólogas, etc. </a:t>
            </a:r>
          </a:p>
        </p:txBody>
      </p:sp>
      <p:pic>
        <p:nvPicPr>
          <p:cNvPr id="4" name="Picture 2" descr="O Cantinho onde as mulheres partilham suas experiências… – SUPER ...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534275" y="2632075"/>
            <a:ext cx="4010025" cy="303530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 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970088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alão de Fala: Oval 3">
            <a:extLst>
              <a:ext uri="{FF2B5EF4-FFF2-40B4-BE49-F238E27FC236}"/>
            </a:extLst>
          </p:cNvPr>
          <p:cNvSpPr/>
          <p:nvPr/>
        </p:nvSpPr>
        <p:spPr>
          <a:xfrm>
            <a:off x="6257925" y="315913"/>
            <a:ext cx="6096000" cy="2614612"/>
          </a:xfrm>
          <a:prstGeom prst="wedgeEllipseCallout">
            <a:avLst>
              <a:gd name="adj1" fmla="val -59036"/>
              <a:gd name="adj2" fmla="val 81079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/>
              <a:t>Para que mesmo a gente fica no hospital depois do parto?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/>
              <a:t>ALOJAMENTO CONJUNTO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3313" y="2514600"/>
            <a:ext cx="4395787" cy="3741738"/>
          </a:xfrm>
        </p:spPr>
        <p:txBody>
          <a:bodyPr rtlCol="0"/>
          <a:lstStyle/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pt-BR" dirty="0"/>
          </a:p>
        </p:txBody>
      </p:sp>
      <p:sp>
        <p:nvSpPr>
          <p:cNvPr id="9220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692900" y="1852613"/>
            <a:ext cx="4395788" cy="3741737"/>
          </a:xfrm>
        </p:spPr>
        <p:txBody>
          <a:bodyPr/>
          <a:lstStyle/>
          <a:p>
            <a:r>
              <a:rPr lang="pt-BR" sz="2800" smtClean="0"/>
              <a:t>Sistema hospitalar em que a mãe e o RN se localizam na mesma área física , desde logo após o nascimento até a alta hospitalar.</a:t>
            </a:r>
          </a:p>
          <a:p>
            <a:endParaRPr lang="pt-BR" smtClean="0"/>
          </a:p>
        </p:txBody>
      </p:sp>
      <p:pic>
        <p:nvPicPr>
          <p:cNvPr id="9221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1712913"/>
            <a:ext cx="5016500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914900"/>
            <a:ext cx="25908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45" name="Título 6"/>
          <p:cNvSpPr>
            <a:spLocks noGrp="1"/>
          </p:cNvSpPr>
          <p:nvPr>
            <p:ph type="title"/>
          </p:nvPr>
        </p:nvSpPr>
        <p:spPr>
          <a:xfrm>
            <a:off x="649288" y="628650"/>
            <a:ext cx="6188075" cy="16224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3600" smtClean="0">
                <a:solidFill>
                  <a:srgbClr val="EBEBEB"/>
                </a:solidFill>
              </a:rPr>
              <a:t>OBJETIVOS DO ALOJAMENTO CONJUNTO</a:t>
            </a:r>
          </a:p>
        </p:txBody>
      </p:sp>
      <p:sp>
        <p:nvSpPr>
          <p:cNvPr id="8" name="Espaço Reservado para Conteúdo 7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49288" y="2438400"/>
            <a:ext cx="6188075" cy="3786188"/>
          </a:xfrm>
        </p:spPr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sz="1700">
                <a:solidFill>
                  <a:srgbClr val="FFFFFF"/>
                </a:solidFill>
              </a:rPr>
              <a:t>Fortalecer o vinculo mãe-pai-bebê.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pt-BR" sz="1700">
              <a:solidFill>
                <a:srgbClr val="FFFFFF"/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sz="1700">
                <a:solidFill>
                  <a:srgbClr val="FFFFFF"/>
                </a:solidFill>
              </a:rPr>
              <a:t>Promover o aleitamento materno.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sz="1700">
              <a:solidFill>
                <a:srgbClr val="FFFFFF"/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sz="1700">
                <a:solidFill>
                  <a:srgbClr val="FFFFFF"/>
                </a:solidFill>
              </a:rPr>
              <a:t>Auxiliar nos problemas mais frequentes relacionados à amamentação.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pt-BR" sz="1700">
              <a:solidFill>
                <a:srgbClr val="FFFFFF"/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sz="1700">
                <a:solidFill>
                  <a:srgbClr val="FFFFFF"/>
                </a:solidFill>
              </a:rPr>
              <a:t>Oferecer aos pais a possibilidade de aprender corretamente os cuidados necessários aos primeiros dias de vida do RN: cuidados com o umbigo, posição para dormir, transporte seguro, frequência das eliminações, etc.</a:t>
            </a:r>
          </a:p>
        </p:txBody>
      </p:sp>
      <p:sp>
        <p:nvSpPr>
          <p:cNvPr id="10247" name="Freeform 3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7016750" y="0"/>
            <a:ext cx="558800" cy="3709988"/>
          </a:xfrm>
          <a:custGeom>
            <a:avLst/>
            <a:gdLst>
              <a:gd name="T0" fmla="*/ 0 w 559472"/>
              <a:gd name="T1" fmla="*/ 0 h 3709642"/>
              <a:gd name="T2" fmla="*/ 473952 w 559472"/>
              <a:gd name="T3" fmla="*/ 0 h 3709642"/>
              <a:gd name="T4" fmla="*/ 485840 w 559472"/>
              <a:gd name="T5" fmla="*/ 161194 h 3709642"/>
              <a:gd name="T6" fmla="*/ 523949 w 559472"/>
              <a:gd name="T7" fmla="*/ 3672197 h 3709642"/>
              <a:gd name="T8" fmla="*/ 454748 w 559472"/>
              <a:gd name="T9" fmla="*/ 3709642 h 3709642"/>
              <a:gd name="T10" fmla="*/ 448224 w 559472"/>
              <a:gd name="T11" fmla="*/ 3510471 h 3709642"/>
              <a:gd name="T12" fmla="*/ 443564 w 559472"/>
              <a:gd name="T13" fmla="*/ 3408563 h 3709642"/>
              <a:gd name="T14" fmla="*/ 438902 w 559472"/>
              <a:gd name="T15" fmla="*/ 3304407 h 3709642"/>
              <a:gd name="T16" fmla="*/ 433941 w 559472"/>
              <a:gd name="T17" fmla="*/ 3198777 h 3709642"/>
              <a:gd name="T18" fmla="*/ 427584 w 559472"/>
              <a:gd name="T19" fmla="*/ 3092510 h 3709642"/>
              <a:gd name="T20" fmla="*/ 420988 w 559472"/>
              <a:gd name="T21" fmla="*/ 2984390 h 3709642"/>
              <a:gd name="T22" fmla="*/ 414330 w 559472"/>
              <a:gd name="T23" fmla="*/ 2874401 h 3709642"/>
              <a:gd name="T24" fmla="*/ 406840 w 559472"/>
              <a:gd name="T25" fmla="*/ 2762980 h 3709642"/>
              <a:gd name="T26" fmla="*/ 397745 w 559472"/>
              <a:gd name="T27" fmla="*/ 2650566 h 3709642"/>
              <a:gd name="T28" fmla="*/ 389154 w 559472"/>
              <a:gd name="T29" fmla="*/ 2536612 h 3709642"/>
              <a:gd name="T30" fmla="*/ 379225 w 559472"/>
              <a:gd name="T31" fmla="*/ 2421642 h 3709642"/>
              <a:gd name="T32" fmla="*/ 368316 w 559472"/>
              <a:gd name="T33" fmla="*/ 2305627 h 3709642"/>
              <a:gd name="T34" fmla="*/ 357466 w 559472"/>
              <a:gd name="T35" fmla="*/ 2189233 h 3709642"/>
              <a:gd name="T36" fmla="*/ 344982 w 559472"/>
              <a:gd name="T37" fmla="*/ 2071473 h 3709642"/>
              <a:gd name="T38" fmla="*/ 332466 w 559472"/>
              <a:gd name="T39" fmla="*/ 1952216 h 3709642"/>
              <a:gd name="T40" fmla="*/ 319121 w 559472"/>
              <a:gd name="T41" fmla="*/ 1833776 h 3709642"/>
              <a:gd name="T42" fmla="*/ 304408 w 559472"/>
              <a:gd name="T43" fmla="*/ 1713948 h 3709642"/>
              <a:gd name="T44" fmla="*/ 288685 w 559472"/>
              <a:gd name="T45" fmla="*/ 1592703 h 3709642"/>
              <a:gd name="T46" fmla="*/ 273050 w 559472"/>
              <a:gd name="T47" fmla="*/ 1471451 h 3709642"/>
              <a:gd name="T48" fmla="*/ 255813 w 559472"/>
              <a:gd name="T49" fmla="*/ 1350328 h 3709642"/>
              <a:gd name="T50" fmla="*/ 237060 w 559472"/>
              <a:gd name="T51" fmla="*/ 1227080 h 3709642"/>
              <a:gd name="T52" fmla="*/ 218488 w 559472"/>
              <a:gd name="T53" fmla="*/ 1106065 h 3709642"/>
              <a:gd name="T54" fmla="*/ 198221 w 559472"/>
              <a:gd name="T55" fmla="*/ 982940 h 3709642"/>
              <a:gd name="T56" fmla="*/ 177152 w 559472"/>
              <a:gd name="T57" fmla="*/ 858755 h 3709642"/>
              <a:gd name="T58" fmla="*/ 155551 w 559472"/>
              <a:gd name="T59" fmla="*/ 736861 h 3709642"/>
              <a:gd name="T60" fmla="*/ 131782 w 559472"/>
              <a:gd name="T61" fmla="*/ 613645 h 3709642"/>
              <a:gd name="T62" fmla="*/ 107123 w 559472"/>
              <a:gd name="T63" fmla="*/ 490500 h 3709642"/>
              <a:gd name="T64" fmla="*/ 82552 w 559472"/>
              <a:gd name="T65" fmla="*/ 367348 h 3709642"/>
              <a:gd name="T66" fmla="*/ 55608 w 559472"/>
              <a:gd name="T67" fmla="*/ 244762 h 3709642"/>
              <a:gd name="T68" fmla="*/ 28130 w 559472"/>
              <a:gd name="T69" fmla="*/ 122220 h 3709642"/>
              <a:gd name="T70" fmla="*/ 0 w 559472"/>
              <a:gd name="T71" fmla="*/ 0 h 370964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pt-BR"/>
          </a:p>
        </p:txBody>
      </p:sp>
      <p:pic>
        <p:nvPicPr>
          <p:cNvPr id="4" name="Picture 4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6" r="22505"/>
          <a:stretch/>
        </p:blipFill>
        <p:spPr bwMode="auto">
          <a:xfrm>
            <a:off x="7229175" y="1"/>
            <a:ext cx="4963245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6"/>
          <p:cNvSpPr>
            <a:spLocks noGrp="1"/>
          </p:cNvSpPr>
          <p:nvPr>
            <p:ph type="title"/>
          </p:nvPr>
        </p:nvSpPr>
        <p:spPr>
          <a:xfrm>
            <a:off x="646113" y="452438"/>
            <a:ext cx="10917237" cy="1400175"/>
          </a:xfrm>
        </p:spPr>
        <p:txBody>
          <a:bodyPr/>
          <a:lstStyle/>
          <a:p>
            <a:r>
              <a:rPr lang="pt-BR" smtClean="0"/>
              <a:t>OBJETIVOS DO ALOJAMENTO CONJUNTO</a:t>
            </a:r>
          </a:p>
        </p:txBody>
      </p:sp>
      <p:sp>
        <p:nvSpPr>
          <p:cNvPr id="8" name="Espaço Reservado para Conteúdo 7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400" smtClean="0"/>
              <a:t>Identificar por meio da anamnese e do exame físico, condições que coloquem em risco a mãe ou o bebê : malformações congênitas, </a:t>
            </a:r>
            <a:r>
              <a:rPr lang="pt-BR" smtClean="0"/>
              <a:t>icterícia, infecções, uso de drogas,  etc.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Realizar os testes de triagem para cardiopatias congênitas, perda auditiva, erros inatos do metabolismo, etc. Testes de alta sensibilidade,</a:t>
            </a:r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Interação com equipe multidisciplinar composto a principio por médico e enfermeira mas podendo incluir fonoaudiólogo, psicólogo, nutricionista, assistente social,  etc.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smtClean="0"/>
              <a:t>Aleitamento materno em tempos de Covid 19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646113" y="2898775"/>
            <a:ext cx="10394950" cy="3311525"/>
          </a:xfrm>
        </p:spPr>
        <p:txBody>
          <a:bodyPr/>
          <a:lstStyle/>
          <a:p>
            <a:r>
              <a:rPr lang="pt-BR" b="1" smtClean="0">
                <a:solidFill>
                  <a:srgbClr val="FFFF00"/>
                </a:solidFill>
              </a:rPr>
              <a:t>Até o momento não existe documentação de transmissão pelo leite materno</a:t>
            </a:r>
          </a:p>
          <a:p>
            <a:r>
              <a:rPr lang="pt-BR" smtClean="0"/>
              <a:t>Afim com o CDC norte americano e o RCOG de Londres, a SBP recomenda a amamentação em mães suspeitas ou infectadas e orienta   que  ao amamentar a mãe deve</a:t>
            </a:r>
          </a:p>
          <a:p>
            <a:pPr lvl="1"/>
            <a:r>
              <a:rPr lang="pt-BR" smtClean="0"/>
              <a:t>lavar AS MÃOS antes de tocar no bebê na hora da mamada</a:t>
            </a:r>
          </a:p>
          <a:p>
            <a:pPr lvl="1"/>
            <a:r>
              <a:rPr lang="pt-BR" smtClean="0"/>
              <a:t>USAR MÁSCARA FACIAL DURANTE A AMAMENTAÇÃO</a:t>
            </a:r>
          </a:p>
          <a:p>
            <a:r>
              <a:rPr lang="pt-BR" b="1" smtClean="0">
                <a:solidFill>
                  <a:srgbClr val="FFFF00"/>
                </a:solidFill>
              </a:rPr>
              <a:t>O Aleitamento Materno deve ser a primeira opção de alimentação para RN de mãe com suspeita ou confirmação de COVID 19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smtClean="0">
                <a:solidFill>
                  <a:srgbClr val="FFFF00"/>
                </a:solidFill>
              </a:rPr>
              <a:t>Breastfeeding and coronavirus disease-2019: Ad interim</a:t>
            </a:r>
            <a:br>
              <a:rPr lang="en-US" sz="2400" smtClean="0">
                <a:solidFill>
                  <a:srgbClr val="FFFF00"/>
                </a:solidFill>
              </a:rPr>
            </a:br>
            <a:r>
              <a:rPr lang="en-US" sz="2400" smtClean="0">
                <a:solidFill>
                  <a:srgbClr val="FFFF00"/>
                </a:solidFill>
              </a:rPr>
              <a:t>indications of the Italian Society of Neonatology endorsed by</a:t>
            </a:r>
            <a:br>
              <a:rPr lang="en-US" sz="2400" smtClean="0">
                <a:solidFill>
                  <a:srgbClr val="FFFF00"/>
                </a:solidFill>
              </a:rPr>
            </a:br>
            <a:r>
              <a:rPr lang="en-US" sz="2400" smtClean="0">
                <a:solidFill>
                  <a:srgbClr val="FFFF00"/>
                </a:solidFill>
              </a:rPr>
              <a:t>the Union of European Neonatal &amp; Perinatal Societies</a:t>
            </a: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13315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898525" y="2549525"/>
            <a:ext cx="10394950" cy="3311525"/>
          </a:xfrm>
        </p:spPr>
        <p:txBody>
          <a:bodyPr/>
          <a:lstStyle/>
          <a:p>
            <a:r>
              <a:rPr lang="pt-BR" sz="2400" smtClean="0"/>
              <a:t>CONSIDERANDO que as mães infectadas pelo coronavírus provavelmente já colonizaram seus bebês, a amamentação continuada tem o potencial de transmitir anticorpos maternos protetores ao bebê através do leite materno. Portanto, a amamentação deve continuar com a mãe praticando cuidadosamente a lavagem das mãos e o uso de uma máscara durante a amamentação, para minimizar a exposição viral adicional ao bebê</a:t>
            </a:r>
          </a:p>
        </p:txBody>
      </p:sp>
      <p:sp>
        <p:nvSpPr>
          <p:cNvPr id="13316" name="CaixaDeTexto 4"/>
          <p:cNvSpPr txBox="1">
            <a:spLocks noChangeArrowheads="1"/>
          </p:cNvSpPr>
          <p:nvPr/>
        </p:nvSpPr>
        <p:spPr bwMode="auto">
          <a:xfrm>
            <a:off x="6835775" y="5759450"/>
            <a:ext cx="3687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en-US" i="1"/>
              <a:t>Matern Child Nutr. </a:t>
            </a:r>
            <a:r>
              <a:rPr lang="en-US"/>
              <a:t>2020;e13010.</a:t>
            </a:r>
            <a:endParaRPr lang="pt-B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>
          <a:xfrm>
            <a:off x="646113" y="452438"/>
            <a:ext cx="10055225" cy="1400175"/>
          </a:xfrm>
        </p:spPr>
        <p:txBody>
          <a:bodyPr/>
          <a:lstStyle/>
          <a:p>
            <a:r>
              <a:rPr lang="pt-BR" smtClean="0"/>
              <a:t>Medicações e Aleitamento Materno</a:t>
            </a:r>
          </a:p>
        </p:txBody>
      </p:sp>
      <p:sp>
        <p:nvSpPr>
          <p:cNvPr id="14339" name="Espaço Reservado para Conteúdo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mundo está vivendo momentos de grandes incertezas. </a:t>
            </a:r>
          </a:p>
          <a:p>
            <a:r>
              <a:rPr lang="pt-BR" smtClean="0">
                <a:solidFill>
                  <a:srgbClr val="FFFF00"/>
                </a:solidFill>
              </a:rPr>
              <a:t>A SBP não recomenda o uso de cloroquina ou hidroxicloroquina, associada ou não a macrolideos no tratamento ou prevenção de COVID 19 em crianças (SBP 29/5/2020)</a:t>
            </a:r>
          </a:p>
          <a:p>
            <a:r>
              <a:rPr lang="pt-BR" smtClean="0"/>
              <a:t>Não existe consenso entre os médicos a respeito das indicações de medicação em adultos.</a:t>
            </a:r>
          </a:p>
          <a:p>
            <a:r>
              <a:rPr lang="pt-BR" smtClean="0"/>
              <a:t>Algumas pessoas optam por usar medicações mesmo sem prescrição médica.</a:t>
            </a:r>
          </a:p>
          <a:p>
            <a:r>
              <a:rPr lang="pt-BR" smtClean="0"/>
              <a:t>Mães que usam as medicações em investigação, podem manter a amamentação?  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134938" y="452438"/>
            <a:ext cx="11955462" cy="1400175"/>
          </a:xfrm>
        </p:spPr>
        <p:txBody>
          <a:bodyPr/>
          <a:lstStyle/>
          <a:p>
            <a:r>
              <a:rPr lang="pt-BR" smtClean="0"/>
              <a:t>Compativel </a:t>
            </a:r>
            <a:r>
              <a:rPr lang="pt-BR" b="1" smtClean="0">
                <a:solidFill>
                  <a:srgbClr val="009900"/>
                </a:solidFill>
              </a:rPr>
              <a:t>○</a:t>
            </a:r>
            <a:r>
              <a:rPr lang="pt-BR" smtClean="0"/>
              <a:t> Incompativel </a:t>
            </a:r>
            <a:r>
              <a:rPr lang="pt-BR" b="1" smtClean="0">
                <a:solidFill>
                  <a:srgbClr val="FF0000"/>
                </a:solidFill>
              </a:rPr>
              <a:t>○</a:t>
            </a:r>
            <a:r>
              <a:rPr lang="pt-BR" smtClean="0"/>
              <a:t>  Uso criterioso</a:t>
            </a:r>
            <a:r>
              <a:rPr lang="pt-BR" b="1" smtClean="0">
                <a:solidFill>
                  <a:srgbClr val="FF0000"/>
                </a:solidFill>
              </a:rPr>
              <a:t> </a:t>
            </a:r>
            <a:r>
              <a:rPr lang="pt-BR" b="1" smtClean="0">
                <a:solidFill>
                  <a:srgbClr val="FFFF00"/>
                </a:solidFill>
              </a:rPr>
              <a:t>○</a:t>
            </a:r>
            <a:endParaRPr lang="pt-BR" smtClean="0">
              <a:solidFill>
                <a:srgbClr val="FFFF0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2063750"/>
            <a:ext cx="10394950" cy="4597400"/>
          </a:xfrm>
        </p:spPr>
        <p:txBody>
          <a:bodyPr>
            <a:normAutofit/>
          </a:bodyPr>
          <a:lstStyle/>
          <a:p>
            <a:r>
              <a:rPr lang="pt-BR" smtClean="0"/>
              <a:t>Hidroxicloroquina.................................. Compatível com a amamentação</a:t>
            </a:r>
          </a:p>
          <a:p>
            <a:endParaRPr lang="pt-BR" smtClean="0"/>
          </a:p>
          <a:p>
            <a:r>
              <a:rPr lang="pt-BR" smtClean="0"/>
              <a:t>Azitromicina............................................. Compatível com a amamentação</a:t>
            </a:r>
          </a:p>
          <a:p>
            <a:pPr>
              <a:buFont typeface="Wingdings 3" pitchFamily="18" charset="2"/>
              <a:buNone/>
            </a:pPr>
            <a:endParaRPr lang="pt-BR" smtClean="0"/>
          </a:p>
          <a:p>
            <a:endParaRPr lang="pt-BR" smtClean="0"/>
          </a:p>
          <a:p>
            <a:r>
              <a:rPr lang="pt-BR" smtClean="0"/>
              <a:t>Ivermectina............................................. Uso criterioso durante a amamentação*</a:t>
            </a:r>
          </a:p>
          <a:p>
            <a:endParaRPr lang="pt-BR" smtClean="0"/>
          </a:p>
          <a:p>
            <a:endParaRPr lang="pt-BR" smtClean="0"/>
          </a:p>
          <a:p>
            <a:pPr>
              <a:buFont typeface="Wingdings 3" pitchFamily="18" charset="2"/>
              <a:buNone/>
            </a:pPr>
            <a:r>
              <a:rPr lang="pt-BR" smtClean="0"/>
              <a:t>* Não há efeitos adversos relatados em lactentes. Concentração muito pequena no leite materno entre 4 e 6 horas após o uso. </a:t>
            </a:r>
            <a:r>
              <a:rPr lang="pt-BR" b="1" smtClean="0">
                <a:solidFill>
                  <a:srgbClr val="FFFF00"/>
                </a:solidFill>
              </a:rPr>
              <a:t>Não contraindica a amamentação</a:t>
            </a:r>
            <a:r>
              <a:rPr lang="pt-BR" smtClean="0"/>
              <a:t>.</a:t>
            </a:r>
          </a:p>
          <a:p>
            <a:endParaRPr lang="pt-BR" smtClean="0"/>
          </a:p>
          <a:p>
            <a:endParaRPr lang="pt-BR" smtClean="0"/>
          </a:p>
        </p:txBody>
      </p:sp>
      <p:sp>
        <p:nvSpPr>
          <p:cNvPr id="15364" name="Retângulo 3"/>
          <p:cNvSpPr>
            <a:spLocks noChangeArrowheads="1"/>
          </p:cNvSpPr>
          <p:nvPr/>
        </p:nvSpPr>
        <p:spPr bwMode="auto">
          <a:xfrm>
            <a:off x="7429500" y="6405563"/>
            <a:ext cx="4616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</a:rPr>
              <a:t>Drugs and Lactation Database (LactMed)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b="1" smtClean="0"/>
              <a:t>A ALTA PRECOCE É MAIS SEGURA PARA O RECÉM NASCIDO EM TEMPOS DE COVID</a:t>
            </a:r>
            <a:r>
              <a:rPr lang="pt-BR" b="1" smtClean="0"/>
              <a:t>?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03313" y="2060575"/>
            <a:ext cx="4395787" cy="4195763"/>
          </a:xfrm>
        </p:spPr>
        <p:txBody>
          <a:bodyPr/>
          <a:lstStyle/>
          <a:p>
            <a:endParaRPr lang="pt-BR" smtClean="0"/>
          </a:p>
          <a:p>
            <a:endParaRPr lang="pt-BR" smtClean="0"/>
          </a:p>
        </p:txBody>
      </p:sp>
      <p:sp>
        <p:nvSpPr>
          <p:cNvPr id="16388" name="Espaço Reservado para Conteúdo 7"/>
          <p:cNvSpPr>
            <a:spLocks noGrp="1"/>
          </p:cNvSpPr>
          <p:nvPr>
            <p:ph sz="half" idx="2"/>
          </p:nvPr>
        </p:nvSpPr>
        <p:spPr>
          <a:xfrm>
            <a:off x="771525" y="2498725"/>
            <a:ext cx="4395788" cy="4200525"/>
          </a:xfrm>
        </p:spPr>
        <p:txBody>
          <a:bodyPr/>
          <a:lstStyle/>
          <a:p>
            <a:r>
              <a:rPr lang="pt-BR" sz="2400" smtClean="0"/>
              <a:t>A intenção da alta precoce (&lt; 48 horas) é de evitar que o RN fique exposto a aglomeração em ambiente hospitalar, aumentando o risco de adoecer.</a:t>
            </a:r>
          </a:p>
          <a:p>
            <a:endParaRPr lang="pt-BR" sz="2400" smtClean="0"/>
          </a:p>
          <a:p>
            <a:r>
              <a:rPr lang="pt-BR" sz="2400" smtClean="0"/>
              <a:t>A alta precoce não é isenta de riscos.</a:t>
            </a:r>
          </a:p>
          <a:p>
            <a:endParaRPr lang="pt-BR" smtClean="0"/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2257425"/>
            <a:ext cx="4438650" cy="332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Aleitamento Materno está bem estabelecido?</a:t>
            </a:r>
          </a:p>
          <a:p>
            <a:endParaRPr lang="pt-BR" smtClean="0"/>
          </a:p>
          <a:p>
            <a:r>
              <a:rPr lang="pt-BR" smtClean="0"/>
              <a:t>Tem fatores de risco para desidratação por baixa ingesta? Pesou na alta?</a:t>
            </a:r>
          </a:p>
          <a:p>
            <a:endParaRPr lang="pt-BR" smtClean="0"/>
          </a:p>
          <a:p>
            <a:r>
              <a:rPr lang="pt-BR" smtClean="0"/>
              <a:t>Tem risco de icterícia patológica?</a:t>
            </a:r>
          </a:p>
          <a:p>
            <a:endParaRPr lang="pt-BR" smtClean="0"/>
          </a:p>
          <a:p>
            <a:r>
              <a:rPr lang="pt-BR" smtClean="0"/>
              <a:t>Teste do coraçãozinho?</a:t>
            </a:r>
          </a:p>
          <a:p>
            <a:endParaRPr lang="pt-BR" smtClean="0"/>
          </a:p>
          <a:p>
            <a:r>
              <a:rPr lang="pt-BR" smtClean="0"/>
              <a:t>Teste do pezinho?</a:t>
            </a:r>
          </a:p>
        </p:txBody>
      </p:sp>
      <p:sp>
        <p:nvSpPr>
          <p:cNvPr id="1741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b="1" smtClean="0"/>
              <a:t>A ALTA PRECOCE É MAIS SEGURA PARA O RECÉM NASCIDO EM TEMPOS DE COVID</a:t>
            </a:r>
            <a:r>
              <a:rPr lang="pt-BR" b="1" smtClean="0"/>
              <a:t>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Tem risco infeccioso?</a:t>
            </a: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Tem risco de hipoglicemia ?</a:t>
            </a: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É prematuro tardio?</a:t>
            </a: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´Tem peso adequado para a idade gestacional?</a:t>
            </a: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b="1" dirty="0">
                <a:solidFill>
                  <a:srgbClr val="FFFF00"/>
                </a:solidFill>
              </a:rPr>
              <a:t>Quando será reavaliado?</a:t>
            </a: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b="1" dirty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b="1" dirty="0">
                <a:solidFill>
                  <a:srgbClr val="FFFF00"/>
                </a:solidFill>
              </a:rPr>
              <a:t>Qual será o serviço que procurará em caso de intercorrências?</a:t>
            </a:r>
          </a:p>
        </p:txBody>
      </p:sp>
      <p:sp>
        <p:nvSpPr>
          <p:cNvPr id="1843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b="1" smtClean="0"/>
              <a:t>A ALTA PRECOCE É MAIS SEGURA PARA O RECÉM NASCIDO EM TEMPOS DE COVID</a:t>
            </a:r>
            <a:r>
              <a:rPr lang="pt-BR" b="1" smtClean="0"/>
              <a:t>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/>
              <a:t>Triagem Neonatal de Cardiopatia Congênita Crítica</a:t>
            </a:r>
          </a:p>
        </p:txBody>
      </p:sp>
      <p:sp>
        <p:nvSpPr>
          <p:cNvPr id="5" name="Espaço Reservado para Conteúdo 4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3313" y="2514600"/>
            <a:ext cx="4395787" cy="3741738"/>
          </a:xfrm>
        </p:spPr>
        <p:txBody>
          <a:bodyPr/>
          <a:lstStyle/>
          <a:p>
            <a:r>
              <a:rPr lang="pt-BR" smtClean="0"/>
              <a:t>O teste do coraçãozinho deve ser realizado entre-24-48 horas de vida.</a:t>
            </a:r>
          </a:p>
          <a:p>
            <a:pPr>
              <a:buFont typeface="Wingdings 3" pitchFamily="18" charset="2"/>
              <a:buNone/>
            </a:pPr>
            <a:endParaRPr lang="pt-BR" smtClean="0"/>
          </a:p>
          <a:p>
            <a:r>
              <a:rPr lang="pt-BR" smtClean="0"/>
              <a:t>Deve ser realizado por médico ou enfermeira bem treinado.</a:t>
            </a:r>
          </a:p>
          <a:p>
            <a:endParaRPr lang="pt-BR" smtClean="0"/>
          </a:p>
          <a:p>
            <a:r>
              <a:rPr lang="pt-BR" smtClean="0"/>
              <a:t>Os casos que deram positivo mas não se sustentam no tempo devem avaliados individualmente.</a:t>
            </a:r>
          </a:p>
        </p:txBody>
      </p:sp>
      <p:pic>
        <p:nvPicPr>
          <p:cNvPr id="19462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75" y="2533650"/>
            <a:ext cx="5611813" cy="372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CaixaDeTexto 9"/>
          <p:cNvSpPr txBox="1">
            <a:spLocks noChangeArrowheads="1"/>
          </p:cNvSpPr>
          <p:nvPr/>
        </p:nvSpPr>
        <p:spPr bwMode="auto">
          <a:xfrm>
            <a:off x="9866313" y="6405563"/>
            <a:ext cx="1444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/>
              <a:t>SBP 2011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 bwMode="auto">
          <a:xfrm>
            <a:off x="0" y="2670175"/>
            <a:ext cx="4037013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1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 bwMode="auto">
          <a:xfrm>
            <a:off x="0" y="2892425"/>
            <a:ext cx="1522413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Oval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0487" name="Picture 1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 bwMode="auto">
          <a:xfrm>
            <a:off x="7999413" y="0"/>
            <a:ext cx="160337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 bwMode="auto">
          <a:xfrm>
            <a:off x="8605838" y="6096000"/>
            <a:ext cx="9937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1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Rectangle 2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493" name="Título 1"/>
          <p:cNvSpPr>
            <a:spLocks noGrp="1"/>
          </p:cNvSpPr>
          <p:nvPr>
            <p:ph type="title"/>
          </p:nvPr>
        </p:nvSpPr>
        <p:spPr>
          <a:xfrm>
            <a:off x="649288" y="628650"/>
            <a:ext cx="4165600" cy="16224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smtClean="0">
                <a:solidFill>
                  <a:srgbClr val="EBEBEB"/>
                </a:solidFill>
              </a:rPr>
              <a:t>Triagem Auditiva Neonatal Universal (TANU)</a:t>
            </a:r>
          </a:p>
        </p:txBody>
      </p:sp>
      <p:sp>
        <p:nvSpPr>
          <p:cNvPr id="20494" name="Freeform 3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994275" y="0"/>
            <a:ext cx="558800" cy="3709988"/>
          </a:xfrm>
          <a:custGeom>
            <a:avLst/>
            <a:gdLst>
              <a:gd name="T0" fmla="*/ 0 w 559472"/>
              <a:gd name="T1" fmla="*/ 0 h 3709642"/>
              <a:gd name="T2" fmla="*/ 473952 w 559472"/>
              <a:gd name="T3" fmla="*/ 0 h 3709642"/>
              <a:gd name="T4" fmla="*/ 485840 w 559472"/>
              <a:gd name="T5" fmla="*/ 161194 h 3709642"/>
              <a:gd name="T6" fmla="*/ 523949 w 559472"/>
              <a:gd name="T7" fmla="*/ 3672197 h 3709642"/>
              <a:gd name="T8" fmla="*/ 454748 w 559472"/>
              <a:gd name="T9" fmla="*/ 3709642 h 3709642"/>
              <a:gd name="T10" fmla="*/ 448224 w 559472"/>
              <a:gd name="T11" fmla="*/ 3510471 h 3709642"/>
              <a:gd name="T12" fmla="*/ 443564 w 559472"/>
              <a:gd name="T13" fmla="*/ 3408563 h 3709642"/>
              <a:gd name="T14" fmla="*/ 438902 w 559472"/>
              <a:gd name="T15" fmla="*/ 3304407 h 3709642"/>
              <a:gd name="T16" fmla="*/ 433941 w 559472"/>
              <a:gd name="T17" fmla="*/ 3198777 h 3709642"/>
              <a:gd name="T18" fmla="*/ 427584 w 559472"/>
              <a:gd name="T19" fmla="*/ 3092510 h 3709642"/>
              <a:gd name="T20" fmla="*/ 420988 w 559472"/>
              <a:gd name="T21" fmla="*/ 2984390 h 3709642"/>
              <a:gd name="T22" fmla="*/ 414330 w 559472"/>
              <a:gd name="T23" fmla="*/ 2874401 h 3709642"/>
              <a:gd name="T24" fmla="*/ 406840 w 559472"/>
              <a:gd name="T25" fmla="*/ 2762980 h 3709642"/>
              <a:gd name="T26" fmla="*/ 397745 w 559472"/>
              <a:gd name="T27" fmla="*/ 2650566 h 3709642"/>
              <a:gd name="T28" fmla="*/ 389154 w 559472"/>
              <a:gd name="T29" fmla="*/ 2536612 h 3709642"/>
              <a:gd name="T30" fmla="*/ 379225 w 559472"/>
              <a:gd name="T31" fmla="*/ 2421642 h 3709642"/>
              <a:gd name="T32" fmla="*/ 368316 w 559472"/>
              <a:gd name="T33" fmla="*/ 2305627 h 3709642"/>
              <a:gd name="T34" fmla="*/ 357466 w 559472"/>
              <a:gd name="T35" fmla="*/ 2189233 h 3709642"/>
              <a:gd name="T36" fmla="*/ 344982 w 559472"/>
              <a:gd name="T37" fmla="*/ 2071473 h 3709642"/>
              <a:gd name="T38" fmla="*/ 332466 w 559472"/>
              <a:gd name="T39" fmla="*/ 1952216 h 3709642"/>
              <a:gd name="T40" fmla="*/ 319121 w 559472"/>
              <a:gd name="T41" fmla="*/ 1833776 h 3709642"/>
              <a:gd name="T42" fmla="*/ 304408 w 559472"/>
              <a:gd name="T43" fmla="*/ 1713948 h 3709642"/>
              <a:gd name="T44" fmla="*/ 288685 w 559472"/>
              <a:gd name="T45" fmla="*/ 1592703 h 3709642"/>
              <a:gd name="T46" fmla="*/ 273050 w 559472"/>
              <a:gd name="T47" fmla="*/ 1471451 h 3709642"/>
              <a:gd name="T48" fmla="*/ 255813 w 559472"/>
              <a:gd name="T49" fmla="*/ 1350328 h 3709642"/>
              <a:gd name="T50" fmla="*/ 237060 w 559472"/>
              <a:gd name="T51" fmla="*/ 1227080 h 3709642"/>
              <a:gd name="T52" fmla="*/ 218488 w 559472"/>
              <a:gd name="T53" fmla="*/ 1106065 h 3709642"/>
              <a:gd name="T54" fmla="*/ 198221 w 559472"/>
              <a:gd name="T55" fmla="*/ 982940 h 3709642"/>
              <a:gd name="T56" fmla="*/ 177152 w 559472"/>
              <a:gd name="T57" fmla="*/ 858755 h 3709642"/>
              <a:gd name="T58" fmla="*/ 155551 w 559472"/>
              <a:gd name="T59" fmla="*/ 736861 h 3709642"/>
              <a:gd name="T60" fmla="*/ 131782 w 559472"/>
              <a:gd name="T61" fmla="*/ 613645 h 3709642"/>
              <a:gd name="T62" fmla="*/ 107123 w 559472"/>
              <a:gd name="T63" fmla="*/ 490500 h 3709642"/>
              <a:gd name="T64" fmla="*/ 82552 w 559472"/>
              <a:gd name="T65" fmla="*/ 367348 h 3709642"/>
              <a:gd name="T66" fmla="*/ 55608 w 559472"/>
              <a:gd name="T67" fmla="*/ 244762 h 3709642"/>
              <a:gd name="T68" fmla="*/ 28130 w 559472"/>
              <a:gd name="T69" fmla="*/ 122220 h 3709642"/>
              <a:gd name="T70" fmla="*/ 0 w 559472"/>
              <a:gd name="T71" fmla="*/ 0 h 370964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pt-BR"/>
          </a:p>
        </p:txBody>
      </p:sp>
      <p:sp useBgFill="1">
        <p:nvSpPr>
          <p:cNvPr id="20495" name="Freeform: Shape 2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gray">
          <a:xfrm rot="-5400000">
            <a:off x="5270500" y="-63500"/>
            <a:ext cx="6858000" cy="6985000"/>
          </a:xfrm>
          <a:custGeom>
            <a:avLst/>
            <a:gdLst>
              <a:gd name="T0" fmla="*/ 6858001 w 6858001"/>
              <a:gd name="T1" fmla="*/ 1177 h 6985200"/>
              <a:gd name="T2" fmla="*/ 6858001 w 6858001"/>
              <a:gd name="T3" fmla="*/ 1344715 h 6985200"/>
              <a:gd name="T4" fmla="*/ 6858000 w 6858001"/>
              <a:gd name="T5" fmla="*/ 1344715 h 6985200"/>
              <a:gd name="T6" fmla="*/ 6858000 w 6858001"/>
              <a:gd name="T7" fmla="*/ 6985200 h 6985200"/>
              <a:gd name="T8" fmla="*/ 0 w 6858001"/>
              <a:gd name="T9" fmla="*/ 6985199 h 6985200"/>
              <a:gd name="T10" fmla="*/ 0 w 6858001"/>
              <a:gd name="T11" fmla="*/ 886772 h 6985200"/>
              <a:gd name="T12" fmla="*/ 1 w 6858001"/>
              <a:gd name="T13" fmla="*/ 886772 h 6985200"/>
              <a:gd name="T14" fmla="*/ 1 w 6858001"/>
              <a:gd name="T15" fmla="*/ 0 h 6985200"/>
              <a:gd name="T16" fmla="*/ 40463 w 6858001"/>
              <a:gd name="T17" fmla="*/ 5883 h 6985200"/>
              <a:gd name="T18" fmla="*/ 159107 w 6858001"/>
              <a:gd name="T19" fmla="*/ 23196 h 6985200"/>
              <a:gd name="T20" fmla="*/ 245518 w 6858001"/>
              <a:gd name="T21" fmla="*/ 35299 h 6985200"/>
              <a:gd name="T22" fmla="*/ 348388 w 6858001"/>
              <a:gd name="T23" fmla="*/ 48073 h 6985200"/>
              <a:gd name="T24" fmla="*/ 470460 w 6858001"/>
              <a:gd name="T25" fmla="*/ 63369 h 6985200"/>
              <a:gd name="T26" fmla="*/ 605563 w 6858001"/>
              <a:gd name="T27" fmla="*/ 79506 h 6985200"/>
              <a:gd name="T28" fmla="*/ 757810 w 6858001"/>
              <a:gd name="T29" fmla="*/ 96483 h 6985200"/>
              <a:gd name="T30" fmla="*/ 923774 w 6858001"/>
              <a:gd name="T31" fmla="*/ 114469 h 6985200"/>
              <a:gd name="T32" fmla="*/ 1104139 w 6858001"/>
              <a:gd name="T33" fmla="*/ 132454 h 6985200"/>
              <a:gd name="T34" fmla="*/ 1296163 w 6858001"/>
              <a:gd name="T35" fmla="*/ 150776 h 6985200"/>
              <a:gd name="T36" fmla="*/ 1503275 w 6858001"/>
              <a:gd name="T37" fmla="*/ 167753 h 6985200"/>
              <a:gd name="T38" fmla="*/ 1719988 w 6858001"/>
              <a:gd name="T39" fmla="*/ 184058 h 6985200"/>
              <a:gd name="T40" fmla="*/ 1949045 w 6858001"/>
              <a:gd name="T41" fmla="*/ 198849 h 6985200"/>
              <a:gd name="T42" fmla="*/ 2187703 w 6858001"/>
              <a:gd name="T43" fmla="*/ 212969 h 6985200"/>
              <a:gd name="T44" fmla="*/ 2436649 w 6858001"/>
              <a:gd name="T45" fmla="*/ 226248 h 6985200"/>
              <a:gd name="T46" fmla="*/ 2564208 w 6858001"/>
              <a:gd name="T47" fmla="*/ 230955 h 6985200"/>
              <a:gd name="T48" fmla="*/ 2694509 w 6858001"/>
              <a:gd name="T49" fmla="*/ 236165 h 6985200"/>
              <a:gd name="T50" fmla="*/ 2826869 w 6858001"/>
              <a:gd name="T51" fmla="*/ 241040 h 6985200"/>
              <a:gd name="T52" fmla="*/ 2959914 w 6858001"/>
              <a:gd name="T53" fmla="*/ 244234 h 6985200"/>
              <a:gd name="T54" fmla="*/ 3095702 w 6858001"/>
              <a:gd name="T55" fmla="*/ 247091 h 6985200"/>
              <a:gd name="T56" fmla="*/ 3232862 w 6858001"/>
              <a:gd name="T57" fmla="*/ 250117 h 6985200"/>
              <a:gd name="T58" fmla="*/ 3372766 w 6858001"/>
              <a:gd name="T59" fmla="*/ 252134 h 6985200"/>
              <a:gd name="T60" fmla="*/ 3514040 w 6858001"/>
              <a:gd name="T61" fmla="*/ 252134 h 6985200"/>
              <a:gd name="T62" fmla="*/ 3656686 w 6858001"/>
              <a:gd name="T63" fmla="*/ 253142 h 6985200"/>
              <a:gd name="T64" fmla="*/ 3800705 w 6858001"/>
              <a:gd name="T65" fmla="*/ 252134 h 6985200"/>
              <a:gd name="T66" fmla="*/ 3946780 w 6858001"/>
              <a:gd name="T67" fmla="*/ 250117 h 6985200"/>
              <a:gd name="T68" fmla="*/ 4092856 w 6858001"/>
              <a:gd name="T69" fmla="*/ 248268 h 6985200"/>
              <a:gd name="T70" fmla="*/ 4240988 w 6858001"/>
              <a:gd name="T71" fmla="*/ 244234 h 6985200"/>
              <a:gd name="T72" fmla="*/ 4390492 w 6858001"/>
              <a:gd name="T73" fmla="*/ 240032 h 6985200"/>
              <a:gd name="T74" fmla="*/ 4539997 w 6858001"/>
              <a:gd name="T75" fmla="*/ 235157 h 6985200"/>
              <a:gd name="T76" fmla="*/ 4690873 w 6858001"/>
              <a:gd name="T77" fmla="*/ 228266 h 6985200"/>
              <a:gd name="T78" fmla="*/ 4843120 w 6858001"/>
              <a:gd name="T79" fmla="*/ 220029 h 6985200"/>
              <a:gd name="T80" fmla="*/ 4996054 w 6858001"/>
              <a:gd name="T81" fmla="*/ 212129 h 6985200"/>
              <a:gd name="T82" fmla="*/ 5148987 w 6858001"/>
              <a:gd name="T83" fmla="*/ 202044 h 6985200"/>
              <a:gd name="T84" fmla="*/ 5303978 w 6858001"/>
              <a:gd name="T85" fmla="*/ 189941 h 6985200"/>
              <a:gd name="T86" fmla="*/ 5456911 w 6858001"/>
              <a:gd name="T87" fmla="*/ 177839 h 6985200"/>
              <a:gd name="T88" fmla="*/ 5612588 w 6858001"/>
              <a:gd name="T89" fmla="*/ 163887 h 6985200"/>
              <a:gd name="T90" fmla="*/ 5768950 w 6858001"/>
              <a:gd name="T91" fmla="*/ 148591 h 6985200"/>
              <a:gd name="T92" fmla="*/ 5923255 w 6858001"/>
              <a:gd name="T93" fmla="*/ 132455 h 6985200"/>
              <a:gd name="T94" fmla="*/ 6079618 w 6858001"/>
              <a:gd name="T95" fmla="*/ 113629 h 6985200"/>
              <a:gd name="T96" fmla="*/ 6235294 w 6858001"/>
              <a:gd name="T97" fmla="*/ 93458 h 6985200"/>
              <a:gd name="T98" fmla="*/ 6391657 w 6858001"/>
              <a:gd name="T99" fmla="*/ 73455 h 6985200"/>
              <a:gd name="T100" fmla="*/ 6547333 w 6858001"/>
              <a:gd name="T101" fmla="*/ 50091 h 6985200"/>
              <a:gd name="T102" fmla="*/ 6702324 w 6858001"/>
              <a:gd name="T103" fmla="*/ 26222 h 698520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lnTo>
                  <a:pt x="6858001" y="1177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20496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3" y="1614488"/>
            <a:ext cx="544988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2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42575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498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49288" y="2438400"/>
            <a:ext cx="4165600" cy="3786188"/>
          </a:xfrm>
        </p:spPr>
        <p:txBody>
          <a:bodyPr/>
          <a:lstStyle/>
          <a:p>
            <a:pPr>
              <a:buClr>
                <a:srgbClr val="F7F7F7"/>
              </a:buClr>
            </a:pPr>
            <a:r>
              <a:rPr lang="en-US" smtClean="0">
                <a:solidFill>
                  <a:srgbClr val="EBEBEB"/>
                </a:solidFill>
              </a:rPr>
              <a:t>O teste da orelhinha é lei desde 2010</a:t>
            </a:r>
          </a:p>
          <a:p>
            <a:pPr>
              <a:buClr>
                <a:srgbClr val="F7F7F7"/>
              </a:buClr>
            </a:pPr>
            <a:r>
              <a:rPr lang="en-US" smtClean="0">
                <a:solidFill>
                  <a:srgbClr val="EBEBEB"/>
                </a:solidFill>
              </a:rPr>
              <a:t>Estima-se que a perda auditiva congênita seja 1,7/1000 nascimentos.</a:t>
            </a:r>
          </a:p>
          <a:p>
            <a:pPr>
              <a:buClr>
                <a:srgbClr val="F7F7F7"/>
              </a:buClr>
            </a:pPr>
            <a:endParaRPr lang="en-US" smtClean="0">
              <a:solidFill>
                <a:srgbClr val="EBEBEB"/>
              </a:solidFill>
            </a:endParaRPr>
          </a:p>
          <a:p>
            <a:pPr>
              <a:buClr>
                <a:srgbClr val="F7F7F7"/>
              </a:buClr>
            </a:pPr>
            <a:r>
              <a:rPr lang="en-US" smtClean="0">
                <a:solidFill>
                  <a:srgbClr val="EBEBEB"/>
                </a:solidFill>
              </a:rPr>
              <a:t>Se considerarmos os bebês com Indicadores de risco para deficiência auditiva auditiva (IRDA), aumenta em 10 vezes.</a:t>
            </a:r>
          </a:p>
          <a:p>
            <a:pPr>
              <a:buClr>
                <a:srgbClr val="F7F7F7"/>
              </a:buClr>
            </a:pPr>
            <a:endParaRPr lang="en-US" smtClean="0">
              <a:solidFill>
                <a:srgbClr val="EBEBEB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390525" y="352425"/>
            <a:ext cx="11344275" cy="1400175"/>
          </a:xfrm>
        </p:spPr>
        <p:txBody>
          <a:bodyPr/>
          <a:lstStyle/>
          <a:p>
            <a:pPr algn="ctr"/>
            <a:r>
              <a:rPr lang="pt-BR" smtClean="0"/>
              <a:t>Indicadores de risco para deficiência auditiva (IRDA)</a:t>
            </a:r>
          </a:p>
        </p:txBody>
      </p:sp>
      <p:sp>
        <p:nvSpPr>
          <p:cNvPr id="21507" name="Espaço Reservado para Conteúdo 6"/>
          <p:cNvSpPr>
            <a:spLocks noGrp="1"/>
          </p:cNvSpPr>
          <p:nvPr>
            <p:ph idx="1"/>
          </p:nvPr>
        </p:nvSpPr>
        <p:spPr>
          <a:xfrm>
            <a:off x="481013" y="1770063"/>
            <a:ext cx="10987087" cy="4789487"/>
          </a:xfrm>
        </p:spPr>
        <p:txBody>
          <a:bodyPr/>
          <a:lstStyle/>
          <a:p>
            <a:r>
              <a:rPr lang="pt-BR" smtClean="0"/>
              <a:t>História familiar de surdez permanente na infância.</a:t>
            </a:r>
          </a:p>
          <a:p>
            <a:r>
              <a:rPr lang="pt-BR" smtClean="0"/>
              <a:t>Hiperbilirrubinemia com exsanguineotransfusão </a:t>
            </a:r>
          </a:p>
          <a:p>
            <a:r>
              <a:rPr lang="pt-BR" smtClean="0"/>
              <a:t>Uso de aminoglicosídeos por mais de 5 dias</a:t>
            </a:r>
          </a:p>
          <a:p>
            <a:r>
              <a:rPr lang="pt-BR" smtClean="0"/>
              <a:t> Asfixia ou encefalopatia hipóxico-isquêmica</a:t>
            </a:r>
          </a:p>
          <a:p>
            <a:r>
              <a:rPr lang="pt-BR" smtClean="0"/>
              <a:t> Uso de oxigenação extracorpórea (ECMO)</a:t>
            </a:r>
          </a:p>
          <a:p>
            <a:r>
              <a:rPr lang="pt-BR" smtClean="0"/>
              <a:t> Infecções intraútero por TORCHS e meningite</a:t>
            </a:r>
          </a:p>
          <a:p>
            <a:r>
              <a:rPr lang="pt-BR" smtClean="0"/>
              <a:t>Malformações craniofaciais</a:t>
            </a:r>
          </a:p>
          <a:p>
            <a:r>
              <a:rPr lang="pt-BR" smtClean="0"/>
              <a:t>Microcefalia congênita</a:t>
            </a:r>
          </a:p>
          <a:p>
            <a:r>
              <a:rPr lang="pt-BR" smtClean="0"/>
              <a:t>Hidrocefalia congênita</a:t>
            </a:r>
          </a:p>
          <a:p>
            <a:r>
              <a:rPr lang="pt-BR" smtClean="0"/>
              <a:t>Anormalidades do osso temporal</a:t>
            </a:r>
          </a:p>
          <a:p>
            <a:r>
              <a:rPr lang="pt-BR" smtClean="0"/>
              <a:t>Síndromes que cursam com surdez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147638"/>
            <a:ext cx="7132637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725" y="1863725"/>
            <a:ext cx="5318125" cy="466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646113" y="452438"/>
            <a:ext cx="10529887" cy="1400175"/>
          </a:xfrm>
        </p:spPr>
        <p:txBody>
          <a:bodyPr/>
          <a:lstStyle/>
          <a:p>
            <a:pPr algn="ctr"/>
            <a:r>
              <a:rPr lang="en-US" sz="4400" smtClean="0">
                <a:solidFill>
                  <a:srgbClr val="EBEBEB"/>
                </a:solidFill>
              </a:rPr>
              <a:t>Triagem Auditiva Neonatal Universal (TANU)em tempos de COVID</a:t>
            </a:r>
            <a:endParaRPr lang="pt-BR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Recomenda-se realizar o teste sempre que possível, antes da alta</a:t>
            </a: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Caso alterado ou não realizado, não há urgência de realização logo após a alta, priorizar o isolamento.</a:t>
            </a:r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Nas consultas ambulatoriais , tentar atingir a meta 1-3-6.</a:t>
            </a:r>
          </a:p>
          <a:p>
            <a:pPr marL="0" indent="0"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pt-BR" dirty="0"/>
              <a:t>SBP, SBF, SOB  2020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7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 bwMode="auto">
          <a:xfrm>
            <a:off x="0" y="2670175"/>
            <a:ext cx="4037013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89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 bwMode="auto">
          <a:xfrm>
            <a:off x="0" y="2892425"/>
            <a:ext cx="1522413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" name="Oval 9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4583" name="Picture 93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 bwMode="auto">
          <a:xfrm>
            <a:off x="7999413" y="0"/>
            <a:ext cx="160337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95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 bwMode="auto">
          <a:xfrm>
            <a:off x="8605838" y="6096000"/>
            <a:ext cx="9937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Rectangle 9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586" name="Título 1"/>
          <p:cNvSpPr>
            <a:spLocks noGrp="1"/>
          </p:cNvSpPr>
          <p:nvPr>
            <p:ph type="title"/>
          </p:nvPr>
        </p:nvSpPr>
        <p:spPr>
          <a:xfrm>
            <a:off x="646113" y="609600"/>
            <a:ext cx="3325812" cy="167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smtClean="0"/>
              <a:t>TESTE DO REFLEXO VERMELHO</a:t>
            </a:r>
          </a:p>
        </p:txBody>
      </p:sp>
      <p:pic>
        <p:nvPicPr>
          <p:cNvPr id="9" name="Imagem 8" descr="Uma imagem contendo no interior, pessoa, pequeno, criança&#10;&#10;Descrição gerada automaticamente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7"/>
          <a:srcRect l="23746" r="4495"/>
          <a:stretch/>
        </p:blipFill>
        <p:spPr>
          <a:xfrm>
            <a:off x="4613275" y="609600"/>
            <a:ext cx="3409950" cy="5638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pic>
        <p:nvPicPr>
          <p:cNvPr id="6" name="Imagem 5" descr="Par de tênis azul&#10;&#10;Descrição gerada automaticamente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8"/>
          <a:srcRect r="1295"/>
          <a:stretch/>
        </p:blipFill>
        <p:spPr>
          <a:xfrm>
            <a:off x="8135938" y="609600"/>
            <a:ext cx="3408362" cy="5638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100" name="Rectangle 9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590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642938" y="2484438"/>
            <a:ext cx="3328987" cy="3763962"/>
          </a:xfrm>
        </p:spPr>
        <p:txBody>
          <a:bodyPr/>
          <a:lstStyle/>
          <a:p>
            <a:r>
              <a:rPr lang="en-US" smtClean="0"/>
              <a:t>Colocar o oftalmoscópio com a lente ajustada em “zero”</a:t>
            </a:r>
          </a:p>
          <a:p>
            <a:endParaRPr lang="en-US" smtClean="0"/>
          </a:p>
          <a:p>
            <a:r>
              <a:rPr lang="en-US" smtClean="0"/>
              <a:t>Colocar a luz a 50 centímetros</a:t>
            </a:r>
          </a:p>
          <a:p>
            <a:endParaRPr lang="en-US" smtClean="0"/>
          </a:p>
          <a:p>
            <a:r>
              <a:rPr lang="en-US" smtClean="0"/>
              <a:t>Iluminar as pupilas e olhar através do orifício do aparelho. 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6"/>
          <p:cNvSpPr>
            <a:spLocks noGrp="1"/>
          </p:cNvSpPr>
          <p:nvPr>
            <p:ph type="title"/>
          </p:nvPr>
        </p:nvSpPr>
        <p:spPr>
          <a:xfrm>
            <a:off x="646113" y="452438"/>
            <a:ext cx="11037887" cy="1400175"/>
          </a:xfrm>
        </p:spPr>
        <p:txBody>
          <a:bodyPr/>
          <a:lstStyle/>
          <a:p>
            <a:r>
              <a:rPr lang="pt-BR" smtClean="0"/>
              <a:t>Causas de Reflexo vermelho alterado</a:t>
            </a:r>
          </a:p>
        </p:txBody>
      </p:sp>
      <p:sp>
        <p:nvSpPr>
          <p:cNvPr id="25603" name="Espaço Reservado para Conteúdo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Catarata congênita</a:t>
            </a:r>
          </a:p>
          <a:p>
            <a:r>
              <a:rPr lang="pt-BR" smtClean="0"/>
              <a:t> Glaucoma congênito</a:t>
            </a:r>
          </a:p>
          <a:p>
            <a:r>
              <a:rPr lang="pt-BR" smtClean="0"/>
              <a:t> Retinoblastoma,</a:t>
            </a:r>
          </a:p>
          <a:p>
            <a:r>
              <a:rPr lang="pt-BR" smtClean="0"/>
              <a:t>Inflamações intraoculares</a:t>
            </a:r>
          </a:p>
          <a:p>
            <a:r>
              <a:rPr lang="pt-BR" smtClean="0"/>
              <a:t>Descolamento de retina</a:t>
            </a:r>
          </a:p>
          <a:p>
            <a:r>
              <a:rPr lang="pt-BR" smtClean="0"/>
              <a:t>Vascularização fetal persistente </a:t>
            </a:r>
          </a:p>
          <a:p>
            <a:r>
              <a:rPr lang="pt-BR" smtClean="0"/>
              <a:t> Hemorragia vítrea.</a:t>
            </a:r>
          </a:p>
          <a:p>
            <a:r>
              <a:rPr lang="pt-BR" smtClean="0"/>
              <a:t>Estrabismo</a:t>
            </a:r>
          </a:p>
          <a:p>
            <a:r>
              <a:rPr lang="pt-BR" smtClean="0"/>
              <a:t>Malformações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 bwMode="auto">
          <a:xfrm>
            <a:off x="0" y="2670175"/>
            <a:ext cx="4037013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1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 bwMode="auto">
          <a:xfrm>
            <a:off x="0" y="2892425"/>
            <a:ext cx="1522413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Oval 2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6631" name="Picture 2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 bwMode="auto">
          <a:xfrm>
            <a:off x="7999413" y="0"/>
            <a:ext cx="160337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2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 bwMode="auto">
          <a:xfrm>
            <a:off x="8605838" y="6096000"/>
            <a:ext cx="9937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634" name="Título 6"/>
          <p:cNvSpPr>
            <a:spLocks noGrp="1"/>
          </p:cNvSpPr>
          <p:nvPr>
            <p:ph type="title"/>
          </p:nvPr>
        </p:nvSpPr>
        <p:spPr>
          <a:xfrm>
            <a:off x="649288" y="628650"/>
            <a:ext cx="9251950" cy="1223963"/>
          </a:xfrm>
        </p:spPr>
        <p:txBody>
          <a:bodyPr/>
          <a:lstStyle/>
          <a:p>
            <a:r>
              <a:rPr lang="en-US" smtClean="0"/>
              <a:t>Se Você Acordou Agora...</a:t>
            </a:r>
          </a:p>
        </p:txBody>
      </p:sp>
      <p:sp>
        <p:nvSpPr>
          <p:cNvPr id="26635" name="Espaço Reservado para Conteúdo 8"/>
          <p:cNvSpPr>
            <a:spLocks noGrp="1"/>
          </p:cNvSpPr>
          <p:nvPr>
            <p:ph sz="half" idx="2"/>
          </p:nvPr>
        </p:nvSpPr>
        <p:spPr>
          <a:xfrm>
            <a:off x="1093788" y="1716088"/>
            <a:ext cx="4338637" cy="41957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 smtClean="0">
                <a:solidFill>
                  <a:srgbClr val="FFFF00"/>
                </a:solidFill>
              </a:rPr>
              <a:t>O aleitamento materno é a primeira opção para filhos de mulheres COVID +</a:t>
            </a:r>
          </a:p>
          <a:p>
            <a:pPr>
              <a:lnSpc>
                <a:spcPct val="90000"/>
              </a:lnSpc>
            </a:pPr>
            <a:r>
              <a:rPr lang="en-US" b="1" smtClean="0">
                <a:solidFill>
                  <a:srgbClr val="FFFF00"/>
                </a:solidFill>
              </a:rPr>
              <a:t>As medicações não contraindicam a amamentação.</a:t>
            </a:r>
          </a:p>
          <a:p>
            <a:pPr>
              <a:lnSpc>
                <a:spcPct val="90000"/>
              </a:lnSpc>
            </a:pPr>
            <a:r>
              <a:rPr lang="en-US" b="1" smtClean="0">
                <a:solidFill>
                  <a:srgbClr val="FFFF00"/>
                </a:solidFill>
              </a:rPr>
              <a:t>Não tenha pressa na Alta e não dê alta precoce  se não tem garantia de seguimento.</a:t>
            </a:r>
          </a:p>
          <a:p>
            <a:pPr>
              <a:lnSpc>
                <a:spcPct val="90000"/>
              </a:lnSpc>
            </a:pPr>
            <a:r>
              <a:rPr lang="en-US" b="1" smtClean="0">
                <a:solidFill>
                  <a:srgbClr val="FFFF00"/>
                </a:solidFill>
              </a:rPr>
              <a:t>Individualize os casos de teste do RV ou coração alterado.</a:t>
            </a:r>
          </a:p>
          <a:p>
            <a:pPr>
              <a:lnSpc>
                <a:spcPct val="90000"/>
              </a:lnSpc>
            </a:pPr>
            <a:r>
              <a:rPr lang="en-US" b="1" smtClean="0">
                <a:solidFill>
                  <a:srgbClr val="FFFF00"/>
                </a:solidFill>
              </a:rPr>
              <a:t>Cuide das suas profissionais também</a:t>
            </a:r>
          </a:p>
          <a:p>
            <a:pPr>
              <a:lnSpc>
                <a:spcPct val="90000"/>
              </a:lnSpc>
            </a:pPr>
            <a:r>
              <a:rPr lang="en-US" b="1" smtClean="0">
                <a:solidFill>
                  <a:srgbClr val="FFFF00"/>
                </a:solidFill>
              </a:rPr>
              <a:t>Não perca a oportunidade impar de EDUCAR PARA A VIDA NO ALCON.</a:t>
            </a:r>
          </a:p>
        </p:txBody>
      </p:sp>
      <p:pic>
        <p:nvPicPr>
          <p:cNvPr id="12" name="Imagem 11" descr="Pessoa posando para foto em frente a computador&#10;&#10;Descrição gerada automaticamente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1238" y="2609850"/>
            <a:ext cx="5453062" cy="30797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 bwMode="auto">
          <a:xfrm>
            <a:off x="0" y="2670175"/>
            <a:ext cx="4037013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14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 bwMode="auto">
          <a:xfrm>
            <a:off x="0" y="2892425"/>
            <a:ext cx="1522413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Oval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7655" name="Picture 18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 bwMode="auto">
          <a:xfrm>
            <a:off x="7999413" y="0"/>
            <a:ext cx="160337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2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 bwMode="auto">
          <a:xfrm>
            <a:off x="8605838" y="6096000"/>
            <a:ext cx="9937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658" name="Título 6"/>
          <p:cNvSpPr>
            <a:spLocks noGrp="1"/>
          </p:cNvSpPr>
          <p:nvPr>
            <p:ph type="title"/>
          </p:nvPr>
        </p:nvSpPr>
        <p:spPr>
          <a:xfrm>
            <a:off x="7554913" y="1331913"/>
            <a:ext cx="4637087" cy="3308350"/>
          </a:xfrm>
        </p:spPr>
        <p:txBody>
          <a:bodyPr anchor="b"/>
          <a:lstStyle/>
          <a:p>
            <a:pPr algn="ctr"/>
            <a:r>
              <a:rPr lang="en-US" sz="6000" smtClean="0"/>
              <a:t>MUITO OBRIGADO!</a:t>
            </a:r>
          </a:p>
        </p:txBody>
      </p:sp>
      <p:pic>
        <p:nvPicPr>
          <p:cNvPr id="8" name="Picture 2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 rotWithShape="1">
          <a:blip r:embed="rId7"/>
          <a:srcRect l="7609"/>
          <a:stretch/>
        </p:blipFill>
        <p:spPr bwMode="auto">
          <a:xfrm>
            <a:off x="608013" y="609600"/>
            <a:ext cx="6946900" cy="563880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">
  <a:themeElements>
    <a:clrScheme name="Í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Í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1137</Words>
  <Application>Microsoft Office PowerPoint</Application>
  <PresentationFormat>Personalizar</PresentationFormat>
  <Paragraphs>147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Century Gothic</vt:lpstr>
      <vt:lpstr>Arial</vt:lpstr>
      <vt:lpstr>Wingdings 3</vt:lpstr>
      <vt:lpstr>Calibri</vt:lpstr>
      <vt:lpstr>Íon</vt:lpstr>
      <vt:lpstr>ALOJAMENTO CONJUNTO EM TEMPOS DE COVID 19</vt:lpstr>
      <vt:lpstr>ALCON EM TEMPOS DE COVID</vt:lpstr>
      <vt:lpstr>Characteristics of Health Care Personnel with COVID-19 — United States Weekly / April 17, 2020 / 69(15);477–481 </vt:lpstr>
      <vt:lpstr> </vt:lpstr>
      <vt:lpstr>ALOJAMENTO CONJUNTO</vt:lpstr>
      <vt:lpstr>OBJETIVOS DO ALOJAMENTO CONJUNTO</vt:lpstr>
      <vt:lpstr>OBJETIVOS DO ALOJAMENTO CONJUNTO</vt:lpstr>
      <vt:lpstr>Aleitamento materno em tempos de Covid 19</vt:lpstr>
      <vt:lpstr>Breastfeeding and coronavirus disease-2019: Ad interim indications of the Italian Society of Neonatology endorsed by the Union of European Neonatal &amp; Perinatal Societies</vt:lpstr>
      <vt:lpstr>Medicações e Aleitamento Materno</vt:lpstr>
      <vt:lpstr>Compativel ○ Incompativel ○  Uso criterioso ○</vt:lpstr>
      <vt:lpstr>A ALTA PRECOCE É MAIS SEGURA PARA O RECÉM NASCIDO EM TEMPOS DE COVID?</vt:lpstr>
      <vt:lpstr>A ALTA PRECOCE É MAIS SEGURA PARA O RECÉM NASCIDO EM TEMPOS DE COVID?</vt:lpstr>
      <vt:lpstr>A ALTA PRECOCE É MAIS SEGURA PARA O RECÉM NASCIDO EM TEMPOS DE COVID?</vt:lpstr>
      <vt:lpstr>Triagem Neonatal de Cardiopatia Congênita Crítica</vt:lpstr>
      <vt:lpstr>Triagem Auditiva Neonatal Universal (TANU)</vt:lpstr>
      <vt:lpstr>Indicadores de risco para deficiência auditiva (IRDA)</vt:lpstr>
      <vt:lpstr>Apresentação do PowerPoint</vt:lpstr>
      <vt:lpstr>Triagem Auditiva Neonatal Universal (TANU)em tempos de COVID</vt:lpstr>
      <vt:lpstr>TESTE DO REFLEXO VERMELHO</vt:lpstr>
      <vt:lpstr>Causas de Reflexo vermelho alterado</vt:lpstr>
      <vt:lpstr>Se Você Acordou Agora...</vt:lpstr>
      <vt:lpstr>MUITO 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ALOJAMENTO CONJUNTO EM TEMPOS DE COVID 19</dc:title>
  <dc:creator>CARLOS ZACONETA</dc:creator>
  <cp:lastModifiedBy>Paulo</cp:lastModifiedBy>
  <cp:revision>5</cp:revision>
  <dcterms:created xsi:type="dcterms:W3CDTF">2020-06-08T22:44:12Z</dcterms:created>
  <dcterms:modified xsi:type="dcterms:W3CDTF">2020-06-10T21:48:09Z</dcterms:modified>
</cp:coreProperties>
</file>