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320" r:id="rId4"/>
    <p:sldId id="321" r:id="rId5"/>
    <p:sldId id="322" r:id="rId6"/>
    <p:sldId id="290" r:id="rId7"/>
    <p:sldId id="323" r:id="rId8"/>
    <p:sldId id="329" r:id="rId9"/>
    <p:sldId id="292" r:id="rId10"/>
    <p:sldId id="324" r:id="rId11"/>
    <p:sldId id="298" r:id="rId12"/>
    <p:sldId id="300" r:id="rId13"/>
    <p:sldId id="299" r:id="rId14"/>
    <p:sldId id="301" r:id="rId15"/>
    <p:sldId id="302" r:id="rId16"/>
    <p:sldId id="325" r:id="rId17"/>
    <p:sldId id="304" r:id="rId18"/>
    <p:sldId id="311" r:id="rId19"/>
    <p:sldId id="312" r:id="rId20"/>
    <p:sldId id="314" r:id="rId21"/>
    <p:sldId id="315" r:id="rId22"/>
    <p:sldId id="316" r:id="rId23"/>
    <p:sldId id="317" r:id="rId24"/>
    <p:sldId id="318" r:id="rId25"/>
    <p:sldId id="319" r:id="rId26"/>
    <p:sldId id="326" r:id="rId27"/>
    <p:sldId id="327" r:id="rId28"/>
    <p:sldId id="287" r:id="rId29"/>
    <p:sldId id="330" r:id="rId30"/>
    <p:sldId id="331" r:id="rId31"/>
    <p:sldId id="333" r:id="rId32"/>
    <p:sldId id="272" r:id="rId33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5" autoAdjust="0"/>
    <p:restoredTop sz="94660"/>
  </p:normalViewPr>
  <p:slideViewPr>
    <p:cSldViewPr snapToGrid="0">
      <p:cViewPr>
        <p:scale>
          <a:sx n="66" d="100"/>
          <a:sy n="66" d="100"/>
        </p:scale>
        <p:origin x="-312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6198EAE-DF09-4F28-B930-59D96F99B996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0F4C6-ADBA-4AF9-919A-DFD77F2E89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32193-A752-4BF6-8F79-4706B5F93619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C186A-0687-484F-A612-D6B558CDA28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47A55-C69D-4C1D-8919-4B27F848FA09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88B4F-A84F-4F3D-B4E2-2B827C28191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59092-AF90-425A-A3B9-4ADCB75F5E62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11FAA-EC47-4054-B176-40F7575429C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BE4C-FB27-4549-AFFF-E9B9F0EA116C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DA32C-14D3-484C-BB32-F7AB9E1C24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344A7-0AE4-4E54-8D0B-33ABF786FD7F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64825-3FD6-4F19-9ECE-1958455081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CF70-B752-4BAF-A223-E9774F27ED6E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FBD57-6648-441E-878F-43DC59E1B84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B3A0F-68FA-4BBE-AE0E-8F351006B628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59E79-B7E6-4193-9171-5F9CB1AAE14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0B5C3-0F51-481D-B9E4-09CA9EDF0C26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26601-8418-43EF-89AF-4CBD70B05D2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88FCF-1EAF-4B73-A5CB-46DB1F3B8C59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2D87D-6DBA-4E8E-A7FC-686610127B4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69C60-02B2-4364-872E-690C4161B887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73FC-463C-4689-B185-78A15029871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571F5-ADD3-4D92-8578-2943AB90EB2E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253D1-1479-482F-B264-4A5037B7BEE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CDF6A00B-FAD7-4ACC-8C87-45A9DB9C05D5}" type="datetimeFigureOut">
              <a:rPr lang="en-US"/>
              <a:pPr>
                <a:defRPr/>
              </a:pPr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CB0D32E9-3EDC-488F-8FE8-271BBFA37B4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4" r:id="rId3"/>
    <p:sldLayoutId id="2147483671" r:id="rId4"/>
    <p:sldLayoutId id="2147483670" r:id="rId5"/>
    <p:sldLayoutId id="2147483669" r:id="rId6"/>
    <p:sldLayoutId id="2147483675" r:id="rId7"/>
    <p:sldLayoutId id="2147483668" r:id="rId8"/>
    <p:sldLayoutId id="2147483676" r:id="rId9"/>
    <p:sldLayoutId id="2147483667" r:id="rId10"/>
    <p:sldLayoutId id="2147483677" r:id="rId11"/>
    <p:sldLayoutId id="2147483666" r:id="rId12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br/search?q=Hidropsia+fetal+n%C3%A3o+imune:+experi%C3%AAncia+de+duas+d%C3%A9cadas+num+hospital+universit%C3%A1rio&amp;spell=1&amp;sa=X&amp;ved=2ahUKEwjHlKSxr-vpAhVDIbkGHXOTBNgQBSgAegQIDBAs" TargetMode="External"/><Relationship Id="rId2" Type="http://schemas.openxmlformats.org/officeDocument/2006/relationships/hyperlink" Target="https://pubmed.ncbi.nlm.nih.gov/2294850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scielo.br/scielo.php?pid=S0100-72032012000700004&amp;script=sci_abstract&amp;tlng=pt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margotto@gmail.com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557883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s://www.ncbi.nlm.nih.gov/pubmed/2555788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3166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paulomargotto.com.br/documentos/3029" TargetMode="Externa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Freeform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10319" y="1275557"/>
            <a:ext cx="5570537" cy="4305300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29100" y="620713"/>
            <a:ext cx="7323138" cy="55927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4341" name="Subtitle 2"/>
          <p:cNvSpPr>
            <a:spLocks noGrp="1"/>
          </p:cNvSpPr>
          <p:nvPr>
            <p:ph type="subTitle" idx="1"/>
          </p:nvPr>
        </p:nvSpPr>
        <p:spPr>
          <a:xfrm>
            <a:off x="4713288" y="4297363"/>
            <a:ext cx="6353175" cy="1433512"/>
          </a:xfrm>
        </p:spPr>
        <p:txBody>
          <a:bodyPr anchor="t"/>
          <a:lstStyle/>
          <a:p>
            <a:pPr algn="ctr" eaLnBrk="1" hangingPunct="1">
              <a:spcBef>
                <a:spcPct val="0"/>
              </a:spcBef>
            </a:pPr>
            <a:r>
              <a:rPr lang="pt-BR" sz="1600" dirty="0" smtClean="0">
                <a:solidFill>
                  <a:srgbClr val="FFFFFF"/>
                </a:solidFill>
              </a:rPr>
              <a:t>Apresentação: Gustavo </a:t>
            </a:r>
            <a:r>
              <a:rPr lang="pt-BR" sz="1600" dirty="0" err="1" smtClean="0">
                <a:solidFill>
                  <a:srgbClr val="FFFFFF"/>
                </a:solidFill>
              </a:rPr>
              <a:t>Borela</a:t>
            </a:r>
            <a:r>
              <a:rPr lang="pt-BR" sz="1600" dirty="0" smtClean="0">
                <a:solidFill>
                  <a:srgbClr val="FFFFFF"/>
                </a:solidFill>
              </a:rPr>
              <a:t> Valente R4 Neonatologia HMIB/SES/DF</a:t>
            </a:r>
          </a:p>
          <a:p>
            <a:pPr algn="ctr" eaLnBrk="1" hangingPunct="1">
              <a:spcBef>
                <a:spcPct val="0"/>
              </a:spcBef>
            </a:pPr>
            <a:r>
              <a:rPr lang="pt-BR" sz="1600" dirty="0" smtClean="0">
                <a:solidFill>
                  <a:srgbClr val="FFFFFF"/>
                </a:solidFill>
              </a:rPr>
              <a:t>Coordenação: Nathalia </a:t>
            </a:r>
            <a:r>
              <a:rPr lang="pt-BR" sz="1600" dirty="0" err="1" smtClean="0">
                <a:solidFill>
                  <a:srgbClr val="FFFFFF"/>
                </a:solidFill>
              </a:rPr>
              <a:t>Bardal</a:t>
            </a:r>
            <a:r>
              <a:rPr lang="pt-BR" sz="1600" dirty="0" smtClean="0">
                <a:solidFill>
                  <a:srgbClr val="FFFFFF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</a:pPr>
            <a:r>
              <a:rPr lang="pt-BR" sz="1600" dirty="0" smtClean="0">
                <a:solidFill>
                  <a:srgbClr val="FFFFFF"/>
                </a:solidFill>
              </a:rPr>
              <a:t>Unidade  de Neonatologia do Hospital Materno Infantil de Brasília</a:t>
            </a:r>
          </a:p>
          <a:p>
            <a:pPr algn="ctr" eaLnBrk="1" hangingPunct="1">
              <a:spcBef>
                <a:spcPct val="0"/>
              </a:spcBef>
            </a:pPr>
            <a:r>
              <a:rPr lang="pt-BR" sz="1600" dirty="0" smtClean="0">
                <a:solidFill>
                  <a:srgbClr val="FFFFFF"/>
                </a:solidFill>
              </a:rPr>
              <a:t>Brasília, </a:t>
            </a:r>
            <a:r>
              <a:rPr lang="pt-BR" sz="1600" dirty="0" smtClean="0">
                <a:solidFill>
                  <a:srgbClr val="FFFFFF"/>
                </a:solidFill>
              </a:rPr>
              <a:t>12 de junho </a:t>
            </a:r>
            <a:r>
              <a:rPr lang="pt-BR" sz="1600" dirty="0" smtClean="0">
                <a:solidFill>
                  <a:srgbClr val="FFFFFF"/>
                </a:solidFill>
              </a:rPr>
              <a:t>de 2020</a:t>
            </a:r>
          </a:p>
        </p:txBody>
      </p:sp>
      <p:cxnSp>
        <p:nvCxnSpPr>
          <p:cNvPr id="14" name="Straight Connector 1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843463" y="4214813"/>
            <a:ext cx="5119687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64000" y="0"/>
            <a:ext cx="1651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4324350" y="2155825"/>
            <a:ext cx="7246938" cy="488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dirty="0">
                <a:hlinkClick r:id="rId2"/>
              </a:rPr>
              <a:t>[</a:t>
            </a:r>
            <a:r>
              <a:rPr lang="en-US" sz="1600" dirty="0" err="1">
                <a:hlinkClick r:id="rId2"/>
              </a:rPr>
              <a:t>Nonimmune</a:t>
            </a:r>
            <a:r>
              <a:rPr lang="en-US" sz="1600" dirty="0">
                <a:hlinkClick r:id="rId2"/>
              </a:rPr>
              <a:t> </a:t>
            </a:r>
            <a:r>
              <a:rPr lang="en-US" sz="1600" dirty="0" err="1">
                <a:hlinkClick r:id="rId2"/>
              </a:rPr>
              <a:t>hydrops</a:t>
            </a:r>
            <a:r>
              <a:rPr lang="en-US" sz="1600" dirty="0">
                <a:hlinkClick r:id="rId2"/>
              </a:rPr>
              <a:t> </a:t>
            </a:r>
            <a:r>
              <a:rPr lang="en-US" sz="1600" dirty="0" err="1">
                <a:hlinkClick r:id="rId2"/>
              </a:rPr>
              <a:t>fetalis</a:t>
            </a:r>
            <a:r>
              <a:rPr lang="en-US" sz="1600" dirty="0">
                <a:hlinkClick r:id="rId2"/>
              </a:rPr>
              <a:t>: two decades of experience in a university hospital].</a:t>
            </a:r>
            <a:endParaRPr lang="en-US" sz="1600" dirty="0"/>
          </a:p>
          <a:p>
            <a:pPr algn="ctr"/>
            <a:r>
              <a:rPr lang="en-US" sz="1600" dirty="0"/>
              <a:t>Fritsch A, et al. Rev Bras </a:t>
            </a:r>
            <a:r>
              <a:rPr lang="en-US" sz="1600" dirty="0" err="1"/>
              <a:t>Ginecol</a:t>
            </a:r>
            <a:r>
              <a:rPr lang="en-US" sz="1600" dirty="0"/>
              <a:t> Obstet. 2012. PMID: 22948503 Portuguese.</a:t>
            </a:r>
          </a:p>
        </p:txBody>
      </p:sp>
      <p:sp>
        <p:nvSpPr>
          <p:cNvPr id="14345" name="Rectangle 10"/>
          <p:cNvSpPr>
            <a:spLocks noChangeArrowheads="1"/>
          </p:cNvSpPr>
          <p:nvPr/>
        </p:nvSpPr>
        <p:spPr bwMode="auto">
          <a:xfrm>
            <a:off x="6021388" y="3321050"/>
            <a:ext cx="30686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/>
              <a:t>DOI: </a:t>
            </a:r>
            <a:r>
              <a:rPr lang="en-US">
                <a:solidFill>
                  <a:srgbClr val="FFFF00"/>
                </a:solidFill>
              </a:rPr>
              <a:t>10.1590/s0100-72032012000700004 </a:t>
            </a:r>
          </a:p>
        </p:txBody>
      </p:sp>
      <p:sp>
        <p:nvSpPr>
          <p:cNvPr id="14346" name="Rectangle 11"/>
          <p:cNvSpPr>
            <a:spLocks noChangeArrowheads="1"/>
          </p:cNvSpPr>
          <p:nvPr/>
        </p:nvSpPr>
        <p:spPr bwMode="auto">
          <a:xfrm>
            <a:off x="4308475" y="3328988"/>
            <a:ext cx="6731000" cy="784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-38088" anchor="ctr">
            <a:spAutoFit/>
          </a:bodyPr>
          <a:lstStyle/>
          <a:p>
            <a:pPr algn="ctr"/>
            <a:r>
              <a:rPr lang="en-US" dirty="0"/>
              <a:t> </a:t>
            </a:r>
            <a:r>
              <a:rPr lang="en-US" b="1" i="1" dirty="0" err="1">
                <a:hlinkClick r:id="rId3"/>
              </a:rPr>
              <a:t>Hidropsia</a:t>
            </a:r>
            <a:r>
              <a:rPr lang="en-US" dirty="0">
                <a:hlinkClick r:id="rId3"/>
              </a:rPr>
              <a:t> fetal </a:t>
            </a:r>
            <a:r>
              <a:rPr lang="en-US" dirty="0" err="1">
                <a:hlinkClick r:id="rId3"/>
              </a:rPr>
              <a:t>não</a:t>
            </a:r>
            <a:r>
              <a:rPr lang="en-US" dirty="0">
                <a:hlinkClick r:id="rId3"/>
              </a:rPr>
              <a:t> </a:t>
            </a:r>
            <a:r>
              <a:rPr lang="en-US" dirty="0" err="1">
                <a:hlinkClick r:id="rId3"/>
              </a:rPr>
              <a:t>imune</a:t>
            </a:r>
            <a:r>
              <a:rPr lang="en-US" dirty="0">
                <a:hlinkClick r:id="rId3"/>
              </a:rPr>
              <a:t>: </a:t>
            </a:r>
            <a:r>
              <a:rPr lang="en-US" dirty="0" err="1">
                <a:hlinkClick r:id="rId3"/>
              </a:rPr>
              <a:t>experiência</a:t>
            </a:r>
            <a:r>
              <a:rPr lang="en-US" dirty="0">
                <a:hlinkClick r:id="rId3"/>
              </a:rPr>
              <a:t> de </a:t>
            </a:r>
            <a:r>
              <a:rPr lang="en-US" dirty="0" err="1">
                <a:hlinkClick r:id="rId3"/>
              </a:rPr>
              <a:t>duas</a:t>
            </a:r>
            <a:r>
              <a:rPr lang="en-US" dirty="0">
                <a:hlinkClick r:id="rId3"/>
              </a:rPr>
              <a:t> </a:t>
            </a:r>
            <a:r>
              <a:rPr lang="en-US" dirty="0" err="1">
                <a:hlinkClick r:id="rId3"/>
              </a:rPr>
              <a:t>décadas</a:t>
            </a:r>
            <a:r>
              <a:rPr lang="en-US" dirty="0">
                <a:hlinkClick r:id="rId3"/>
              </a:rPr>
              <a:t> </a:t>
            </a:r>
            <a:r>
              <a:rPr lang="en-US" dirty="0" err="1">
                <a:hlinkClick r:id="rId3"/>
              </a:rPr>
              <a:t>num</a:t>
            </a:r>
            <a:r>
              <a:rPr lang="en-US" dirty="0">
                <a:hlinkClick r:id="rId3"/>
              </a:rPr>
              <a:t> hospital </a:t>
            </a:r>
            <a:r>
              <a:rPr lang="en-US" dirty="0" err="1">
                <a:hlinkClick r:id="rId3"/>
              </a:rPr>
              <a:t>universitário</a:t>
            </a:r>
            <a:endParaRPr lang="en-US" dirty="0"/>
          </a:p>
          <a:p>
            <a:pPr algn="ctr"/>
            <a:endParaRPr lang="en-US" dirty="0"/>
          </a:p>
          <a:p>
            <a:pPr algn="ctr"/>
            <a:endParaRPr lang="en-US" u="sng" dirty="0">
              <a:hlinkClick r:id="rId4"/>
            </a:endParaRPr>
          </a:p>
          <a:p>
            <a:pPr algn="ctr" eaLnBrk="0" hangingPunct="0"/>
            <a:endParaRPr lang="en-US" sz="1800" dirty="0">
              <a:latin typeface="Tw Cen MT"/>
            </a:endParaRPr>
          </a:p>
        </p:txBody>
      </p:sp>
      <p:sp>
        <p:nvSpPr>
          <p:cNvPr id="14347" name="Line 12"/>
          <p:cNvSpPr>
            <a:spLocks noChangeShapeType="1"/>
          </p:cNvSpPr>
          <p:nvPr/>
        </p:nvSpPr>
        <p:spPr bwMode="auto">
          <a:xfrm flipH="1" flipV="1">
            <a:off x="5226050" y="3570288"/>
            <a:ext cx="327025" cy="30797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348" name="Text Box 13"/>
          <p:cNvSpPr txBox="1">
            <a:spLocks noChangeArrowheads="1"/>
          </p:cNvSpPr>
          <p:nvPr/>
        </p:nvSpPr>
        <p:spPr bwMode="auto">
          <a:xfrm>
            <a:off x="5635625" y="3703638"/>
            <a:ext cx="33035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CLICAR AQUI PARA O ARTIGO INTEGRAL!)</a:t>
            </a:r>
          </a:p>
        </p:txBody>
      </p:sp>
      <p:sp>
        <p:nvSpPr>
          <p:cNvPr id="14349" name="Text Box 14"/>
          <p:cNvSpPr txBox="1">
            <a:spLocks noChangeArrowheads="1"/>
          </p:cNvSpPr>
          <p:nvPr/>
        </p:nvSpPr>
        <p:spPr bwMode="auto">
          <a:xfrm>
            <a:off x="4246563" y="542925"/>
            <a:ext cx="7319962" cy="1430338"/>
          </a:xfrm>
          <a:prstGeom prst="rect">
            <a:avLst/>
          </a:prstGeom>
          <a:noFill/>
          <a:ln w="5715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2800" dirty="0">
                <a:solidFill>
                  <a:srgbClr val="0000FF"/>
                </a:solidFill>
              </a:rPr>
              <a:t>Hidropisia fetal não imune: duas décadas de experiência em um</a:t>
            </a:r>
          </a:p>
          <a:p>
            <a:pPr algn="ctr" defTabSz="914400"/>
            <a:r>
              <a:rPr lang="pt-BR" sz="2800" dirty="0">
                <a:solidFill>
                  <a:srgbClr val="0000FF"/>
                </a:solidFill>
              </a:rPr>
              <a:t>Hospital Universitário</a:t>
            </a:r>
          </a:p>
        </p:txBody>
      </p:sp>
      <p:sp>
        <p:nvSpPr>
          <p:cNvPr id="14350" name="Rectangle 15"/>
          <p:cNvSpPr>
            <a:spLocks noChangeArrowheads="1"/>
          </p:cNvSpPr>
          <p:nvPr/>
        </p:nvSpPr>
        <p:spPr bwMode="auto">
          <a:xfrm>
            <a:off x="5614988" y="2746375"/>
            <a:ext cx="4549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800">
                <a:solidFill>
                  <a:srgbClr val="FF0066"/>
                </a:solidFill>
              </a:rPr>
              <a:t>DOI: 10.1590/s0100-72032012000700004</a:t>
            </a:r>
            <a:r>
              <a:rPr lang="en-US"/>
              <a:t>. </a:t>
            </a:r>
          </a:p>
        </p:txBody>
      </p:sp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238" y="2546350"/>
            <a:ext cx="3884612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6434138" y="5757863"/>
            <a:ext cx="3028950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1800"/>
              <a:t>www.paulomargotto.com.br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1023938" y="1816100"/>
            <a:ext cx="9720262" cy="4022725"/>
          </a:xfrm>
        </p:spPr>
        <p:txBody>
          <a:bodyPr/>
          <a:lstStyle/>
          <a:p>
            <a:pPr algn="just" eaLnBrk="1" hangingPunct="1"/>
            <a:r>
              <a:rPr lang="pt-BR" smtClean="0"/>
              <a:t>- A hidropisia fetal é o acúmulo anormal de líquido no espaço extravascular, nas partes moles e nas cavidades corporais do feto</a:t>
            </a:r>
            <a:r>
              <a:rPr lang="pt-BR" baseline="30000" smtClean="0"/>
              <a:t>1,2</a:t>
            </a:r>
            <a:r>
              <a:rPr lang="pt-BR" smtClean="0"/>
              <a:t>. </a:t>
            </a:r>
          </a:p>
          <a:p>
            <a:pPr algn="just" eaLnBrk="1" hangingPunct="1"/>
            <a:r>
              <a:rPr lang="pt-BR" smtClean="0"/>
              <a:t>- Embora alguns autores tenham definido hidropisia como a presença de edema de subcutâneo, com ou sem derrames nas serosas, e outros tenham baseado o diagnóstico na coleção anormal de líquido num único espaço corporal, a definição mais comumente aceita de hidropisia é edema com derrame em pelo menos uma cavidade corporal ou derrames em mais de um espaço corporal</a:t>
            </a:r>
            <a:r>
              <a:rPr lang="pt-BR" baseline="30000" smtClean="0"/>
              <a:t>3,4</a:t>
            </a:r>
            <a:r>
              <a:rPr lang="pt-BR" smtClean="0"/>
              <a:t>. </a:t>
            </a:r>
          </a:p>
          <a:p>
            <a:pPr algn="just" eaLnBrk="1" hangingPunct="1"/>
            <a:r>
              <a:rPr lang="pt-BR" smtClean="0"/>
              <a:t>- Mesmo sendo numerosos os desequilíbrios funcionais e as malformações anatômicas que levam ao desenvolvimento da hidropisia, esse achado no feto geralmente pode ser atribuído a algumas condições: anemia severa, disfunção hemodinâmica, hipoproteinemia e displasia linfática</a:t>
            </a:r>
            <a:r>
              <a:rPr lang="pt-BR" baseline="30000" smtClean="0"/>
              <a:t>4</a:t>
            </a:r>
            <a:r>
              <a:rPr lang="pt-BR" smtClean="0"/>
              <a:t> . Muitas vezes, a hidropisia fetal pode ser ocasionada pela combinação dessas quatro condições.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23938" y="1804988"/>
            <a:ext cx="9720262" cy="4024312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- A hidropisia fetal não imune (HFNI) compreende um subgrupo de etiologia diversa daquela causada pela isoimunização do antígeno eritrocitário como, por exemplo, Rh (D), Kell etc. </a:t>
            </a:r>
          </a:p>
          <a:p>
            <a:pPr algn="just" eaLnBrk="1" hangingPunct="1"/>
            <a:r>
              <a:rPr lang="pt-BR" sz="2400" smtClean="0"/>
              <a:t>- Essas hidropisias são indistinguíveis ao exame ultrassonográfico ou no exame clínico. O diagnóstico diferencial é feito por pesquisa de anticorpos eritrocitários no soro materno com um teste de Coombs indireto</a:t>
            </a:r>
            <a:r>
              <a:rPr lang="pt-BR" sz="2400" baseline="30000" smtClean="0"/>
              <a:t>3</a:t>
            </a:r>
            <a:r>
              <a:rPr lang="pt-BR" sz="2400" smtClean="0"/>
              <a:t> . Com uso generalizado de imunoglobulina Rh (D), a prevalência de isoimunização Rh foi reduzida drasticamente. </a:t>
            </a:r>
          </a:p>
          <a:p>
            <a:pPr algn="ctr" eaLnBrk="1" hangingPunct="1"/>
            <a:r>
              <a:rPr lang="pt-BR" sz="2400" b="1" smtClean="0">
                <a:solidFill>
                  <a:srgbClr val="FF0066"/>
                </a:solidFill>
              </a:rPr>
              <a:t>Como resultado, a HFNI agora representa quase 90% dos casos de hidropisia descritos na literatura mundial</a:t>
            </a:r>
            <a:r>
              <a:rPr lang="pt-BR" sz="2400" b="1" baseline="30000" smtClean="0">
                <a:solidFill>
                  <a:srgbClr val="FF0066"/>
                </a:solidFill>
              </a:rPr>
              <a:t>1,5,6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1023938" y="1816100"/>
            <a:ext cx="9720262" cy="4022725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- De maneira geral, as causas mais comuns de HFNI são alterações gênicas e cromossômicas, malformações cardíacas, distúrbios hematológicos, infecções congênitas e a transfusão feto-fetal em gestações gemelares. </a:t>
            </a:r>
          </a:p>
          <a:p>
            <a:pPr algn="just" eaLnBrk="1" hangingPunct="1"/>
            <a:r>
              <a:rPr lang="pt-BR" sz="2400" smtClean="0"/>
              <a:t>- Também estão associadas com fetos hidrópicos as malformações pulmonares, gastrintestinais, renais e alguns tumores. Ainda, muitos casos permanecem como causa desconhecida, sendo chamados de idiopáticos</a:t>
            </a:r>
            <a:r>
              <a:rPr lang="pt-BR" sz="2400" baseline="30000" smtClean="0"/>
              <a:t>1</a:t>
            </a:r>
            <a:r>
              <a:rPr lang="pt-BR" sz="2400" smtClean="0"/>
              <a:t>.</a:t>
            </a:r>
          </a:p>
          <a:p>
            <a:pPr algn="just" eaLnBrk="1" hangingPunct="1"/>
            <a:r>
              <a:rPr lang="pt-BR" sz="2400" smtClean="0"/>
              <a:t>- Quanto às manifestações clínicas, gestantes com feto hidrópico podem ter altura uterina aumentada para a idade gestacional, porém até </a:t>
            </a:r>
            <a:r>
              <a:rPr lang="pt-BR" sz="2400" smtClean="0">
                <a:solidFill>
                  <a:srgbClr val="FF0066"/>
                </a:solidFill>
              </a:rPr>
              <a:t>35%</a:t>
            </a:r>
            <a:r>
              <a:rPr lang="pt-BR" sz="2400" smtClean="0"/>
              <a:t> dos fetos hidrópicos são descobertos inesperadamente durante a ultrassonografia do pré-natal. </a:t>
            </a:r>
            <a:endParaRPr lang="pt-BR" sz="2400" baseline="300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1023938" y="1816100"/>
            <a:ext cx="9720262" cy="4022725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- O diagnóstico da hidropisia é baseado na ultrassonografia, seguido de exames séricos maternos e análise cromossômica fetal e reação em cadeia da polimerase (PCR) para infecções no líquido amniótico</a:t>
            </a:r>
            <a:r>
              <a:rPr lang="pt-BR" sz="2400" baseline="30000" smtClean="0"/>
              <a:t>1,7</a:t>
            </a:r>
            <a:r>
              <a:rPr lang="pt-BR" sz="2400" smtClean="0"/>
              <a:t>. </a:t>
            </a:r>
          </a:p>
          <a:p>
            <a:pPr algn="ctr" eaLnBrk="1" hangingPunct="1"/>
            <a:r>
              <a:rPr lang="pt-BR" sz="2400" b="1" smtClean="0">
                <a:solidFill>
                  <a:srgbClr val="0000FF"/>
                </a:solidFill>
              </a:rPr>
              <a:t>Nos casos de morte perinatal, é de suma importância a realização da necropsia e o exame anatomopatológico da placenta</a:t>
            </a:r>
            <a:r>
              <a:rPr lang="pt-BR" sz="2400" b="1" baseline="30000" smtClean="0">
                <a:solidFill>
                  <a:srgbClr val="0000FF"/>
                </a:solidFill>
              </a:rPr>
              <a:t>3</a:t>
            </a:r>
            <a:r>
              <a:rPr lang="pt-BR" sz="2400" b="1" smtClean="0">
                <a:solidFill>
                  <a:srgbClr val="0000FF"/>
                </a:solidFill>
              </a:rPr>
              <a:t> . </a:t>
            </a:r>
          </a:p>
          <a:p>
            <a:pPr algn="ctr" eaLnBrk="1" hangingPunct="1"/>
            <a:r>
              <a:rPr lang="pt-BR" sz="2400" smtClean="0">
                <a:solidFill>
                  <a:srgbClr val="FF0066"/>
                </a:solidFill>
              </a:rPr>
              <a:t>O objetivo principal do presente estudo foi descrever as causas de HFNI e o fluxograma de investigação diagnóstica utilizado nas últimas duas décadas em um hospital de referência terciária do Sul do Brasil. Foi estudada também a taxa de sobrevivência pós-natal até 40 dias de vida.</a:t>
            </a:r>
            <a:endParaRPr lang="pt-BR" sz="2400" baseline="30000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023938" y="1565275"/>
            <a:ext cx="10558462" cy="4957763"/>
          </a:xfrm>
        </p:spPr>
        <p:txBody>
          <a:bodyPr/>
          <a:lstStyle/>
          <a:p>
            <a:pPr algn="just" eaLnBrk="1" hangingPunct="1"/>
            <a:r>
              <a:rPr lang="pt-BR" smtClean="0"/>
              <a:t>- Foi realizado um estudo de </a:t>
            </a:r>
            <a:r>
              <a:rPr lang="pt-BR" smtClean="0">
                <a:solidFill>
                  <a:srgbClr val="0000FF"/>
                </a:solidFill>
              </a:rPr>
              <a:t>coorte retrospectivo entre março de 1992 e novembro de 2011,</a:t>
            </a:r>
            <a:r>
              <a:rPr lang="pt-BR" smtClean="0"/>
              <a:t> incluindo gestantes com </a:t>
            </a:r>
            <a:r>
              <a:rPr lang="pt-BR" smtClean="0">
                <a:solidFill>
                  <a:srgbClr val="0000FF"/>
                </a:solidFill>
              </a:rPr>
              <a:t>achado ultrassonográfico</a:t>
            </a:r>
            <a:r>
              <a:rPr lang="pt-BR" smtClean="0"/>
              <a:t> de hidropisia fetal e </a:t>
            </a:r>
            <a:r>
              <a:rPr lang="pt-BR" smtClean="0">
                <a:solidFill>
                  <a:srgbClr val="0000FF"/>
                </a:solidFill>
              </a:rPr>
              <a:t>teste de Coombs indireto negativo</a:t>
            </a:r>
            <a:r>
              <a:rPr lang="pt-BR" smtClean="0"/>
              <a:t> (caracterizando causa não imunológica), encaminhadas ao Setor de Medicina Fetal. </a:t>
            </a:r>
          </a:p>
          <a:p>
            <a:pPr algn="just" eaLnBrk="1" hangingPunct="1"/>
            <a:r>
              <a:rPr lang="pt-BR" smtClean="0"/>
              <a:t>- O critério diagnóstico confirmatório utilizado para definir HFNI foi a presença de </a:t>
            </a:r>
            <a:r>
              <a:rPr lang="pt-BR" b="1" smtClean="0">
                <a:solidFill>
                  <a:srgbClr val="FF0066"/>
                </a:solidFill>
              </a:rPr>
              <a:t>edema de subcutâneo fetal (≥5 mm)</a:t>
            </a:r>
            <a:r>
              <a:rPr lang="pt-BR" smtClean="0"/>
              <a:t> </a:t>
            </a:r>
            <a:r>
              <a:rPr lang="pt-BR" b="1" smtClean="0">
                <a:solidFill>
                  <a:srgbClr val="FF0066"/>
                </a:solidFill>
              </a:rPr>
              <a:t>com derrame em pelo menos uma cavidade serosa</a:t>
            </a:r>
            <a:r>
              <a:rPr lang="pt-BR" smtClean="0"/>
              <a:t> por meio da ultrassonografia obstétrica morfológica, realizada pelo mesmo examinador. Foram excluídas as gestações gemelares.</a:t>
            </a:r>
          </a:p>
          <a:p>
            <a:pPr algn="just" eaLnBrk="1" hangingPunct="1"/>
            <a:r>
              <a:rPr lang="pt-BR" smtClean="0"/>
              <a:t>- Para as pacientes incluídas no trabalho, foi aplicado o termo de consentimento livre e informado para utilização dos dados em prontuário sob a responsabilidade dos pesquisadores. De acordo com o protocolo utilizado na época da inclusão, foi oferecida a realização de amniocentese ou biópsia de vilosidades coriônicas conforme indicação clínica, para coleta de material com o intuito de realizar pesquisa citogenética (cariótipo), infecciosa (sífilis, parvovírus B19, toxoplasmose, rubéola, citomegalovírus, adenovírus e herpes simples), hematológica e metabólica (erros inatos).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1023938" y="1565275"/>
            <a:ext cx="10558462" cy="4957763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- Nos casos em que não foi realizada a amniocentese ou biópsia de vilo, a pesquisa foi feita somente no sangue materno e na coleta de material genético pós-natal. </a:t>
            </a:r>
          </a:p>
          <a:p>
            <a:pPr algn="just" eaLnBrk="1" hangingPunct="1"/>
            <a:r>
              <a:rPr lang="pt-BR" sz="2400" smtClean="0"/>
              <a:t>- As pesquisas de parvovírus B19 e erros inatos do metabolismo no líquido amniótico só começaram a ser feitas a partir de 1998. As pacientes foram encaminhadas à ecocardiografia fetal após a 18ª semana de gestação. Todos os casos foram seguidos na rotina do pré-natal de alto risco (</a:t>
            </a:r>
            <a:r>
              <a:rPr lang="pt-BR" sz="2400" smtClean="0">
                <a:solidFill>
                  <a:srgbClr val="0000FF"/>
                </a:solidFill>
              </a:rPr>
              <a:t>Figura 1</a:t>
            </a:r>
            <a:r>
              <a:rPr lang="pt-BR" sz="2400" smtClean="0"/>
              <a:t>). As gestantes foram aconselhadas a procurar o hospital em caso de trabalho de parto ou outras intercorrências. Nos casos de óbito fetal ou neonatal, foi sugerida a realização de necrópsia.</a:t>
            </a:r>
          </a:p>
          <a:p>
            <a:pPr algn="just" eaLnBrk="1" hangingPunct="1"/>
            <a:r>
              <a:rPr lang="pt-BR" sz="2400" smtClean="0"/>
              <a:t>- Todos os casos de hidropisia fetal tiveram sua etiologia definida e separada por categorias de acordo com a classificação utilizada pela </a:t>
            </a:r>
            <a:r>
              <a:rPr lang="pt-BR" sz="2400" smtClean="0">
                <a:solidFill>
                  <a:srgbClr val="0000FF"/>
                </a:solidFill>
              </a:rPr>
              <a:t>Fundação de Medicina Fetal de Londres</a:t>
            </a:r>
            <a:r>
              <a:rPr lang="pt-BR" sz="2400" baseline="30000" smtClean="0">
                <a:solidFill>
                  <a:srgbClr val="0000FF"/>
                </a:solidFill>
              </a:rPr>
              <a:t>8</a:t>
            </a:r>
            <a:r>
              <a:rPr lang="pt-BR" sz="2400" smtClean="0"/>
              <a:t> , com o objetivo de sistematizar o diagnóstico fetal (</a:t>
            </a:r>
            <a:r>
              <a:rPr lang="pt-BR" sz="2400" smtClean="0">
                <a:solidFill>
                  <a:srgbClr val="0000FF"/>
                </a:solidFill>
              </a:rPr>
              <a:t>Quadro 1</a:t>
            </a:r>
            <a:r>
              <a:rPr lang="pt-BR" sz="2400" smtClean="0"/>
              <a:t>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16" name="Straight Connector 15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00088" y="3765550"/>
            <a:ext cx="320040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0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4275" y="639763"/>
            <a:ext cx="6199188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0" name="Straight Connector 39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4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588" y="639763"/>
            <a:ext cx="3378200" cy="3035300"/>
          </a:xfrm>
        </p:spPr>
        <p:txBody>
          <a:bodyPr anchor="b"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4400" spc="20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</a:p>
        </p:txBody>
      </p:sp>
      <p:cxnSp>
        <p:nvCxnSpPr>
          <p:cNvPr id="44" name="Straight Connector 4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00088" y="3765550"/>
            <a:ext cx="320040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6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7988" y="639763"/>
            <a:ext cx="5230812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1023938" y="1565275"/>
            <a:ext cx="10558462" cy="4957763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- Em alguns casos, existia mais do que uma causa que explicasse a hidropisia fetal, sendo considerado o achado principal na categorização da etiologia. </a:t>
            </a:r>
          </a:p>
          <a:p>
            <a:pPr algn="just" eaLnBrk="1" hangingPunct="1"/>
            <a:r>
              <a:rPr lang="pt-BR" sz="2400" smtClean="0"/>
              <a:t>- Os dados foram digitados no banco de dados do programa Excel, posteriormente sendo analisados por meio do teste do χ2 para aderência, com o software R 2.11.1 (R Development Core Team (2010) - R: A language and environment for statistical computing. R Foundation for Statistical Computing, Vienna, Austria. ISBN 3-900051-07-0, URL http://www.R-project.org). </a:t>
            </a:r>
          </a:p>
          <a:p>
            <a:pPr algn="just" eaLnBrk="1" hangingPunct="1"/>
            <a:r>
              <a:rPr lang="pt-BR" sz="2400" smtClean="0"/>
              <a:t> - Os dados foram expressos em porcentagens. Este estudo foi aprovado pela comissão de pesquisa e ética em saúde do Hospital de Clínicas de Porto Alegre (HCPA), sob o número 02-005.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-288925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1100138" y="939800"/>
            <a:ext cx="10758487" cy="5054600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4000" smtClean="0"/>
              <a:t>- Foram diagnosticados e incluídos </a:t>
            </a:r>
            <a:r>
              <a:rPr lang="pt-BR" sz="4000" smtClean="0">
                <a:solidFill>
                  <a:srgbClr val="0000FF"/>
                </a:solidFill>
              </a:rPr>
              <a:t>116 casos de HFNI</a:t>
            </a:r>
            <a:r>
              <a:rPr lang="pt-BR" sz="40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4000" smtClean="0"/>
              <a:t>- Destes, 91 (</a:t>
            </a:r>
            <a:r>
              <a:rPr lang="pt-BR" sz="4000" smtClean="0">
                <a:solidFill>
                  <a:srgbClr val="FF0066"/>
                </a:solidFill>
              </a:rPr>
              <a:t>78,5%)</a:t>
            </a:r>
            <a:r>
              <a:rPr lang="pt-BR" sz="4000" smtClean="0"/>
              <a:t> tiveram a etiologia esclarecida e em 25 casos (</a:t>
            </a:r>
            <a:r>
              <a:rPr lang="pt-BR" sz="4000" smtClean="0">
                <a:solidFill>
                  <a:srgbClr val="FF0066"/>
                </a:solidFill>
              </a:rPr>
              <a:t>21,5%)</a:t>
            </a:r>
            <a:r>
              <a:rPr lang="pt-BR" sz="4000" smtClean="0"/>
              <a:t> não foi possível identificar uma causa predominante ou que pudesse explicar o quadro grave de HFNI.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4000" smtClean="0"/>
              <a:t>As etiologias da HFNI estão descritas na </a:t>
            </a:r>
            <a:r>
              <a:rPr lang="pt-BR" sz="4000" smtClean="0">
                <a:solidFill>
                  <a:srgbClr val="0000FF"/>
                </a:solidFill>
              </a:rPr>
              <a:t>Tabela 1.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8" name="Straight Connector 27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2" name="Rectangle 3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39655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39763"/>
            <a:ext cx="3903663" cy="3035300"/>
          </a:xfrm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r" eaLnBrk="1" hangingPunct="1">
              <a:defRPr/>
            </a:pPr>
            <a:r>
              <a:rPr lang="en-US" sz="3600" cap="none" smtClean="0">
                <a:solidFill>
                  <a:srgbClr val="FFFFFF"/>
                </a:solidFill>
              </a:rPr>
              <a:t>RESULTADOS</a:t>
            </a:r>
          </a:p>
        </p:txBody>
      </p:sp>
      <p:cxnSp>
        <p:nvCxnSpPr>
          <p:cNvPr id="34" name="Straight Connector 3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68350" y="3765550"/>
            <a:ext cx="2835275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9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7338" y="736600"/>
            <a:ext cx="3659187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6" name="Straight Connector 35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8094663" y="1963738"/>
            <a:ext cx="0" cy="2925762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11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0088" y="800100"/>
            <a:ext cx="3643312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1023938" y="1489075"/>
            <a:ext cx="10758487" cy="5054600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</a:t>
            </a:r>
            <a:r>
              <a:rPr lang="pt-BR" sz="2800" smtClean="0"/>
              <a:t>A </a:t>
            </a:r>
            <a:r>
              <a:rPr lang="pt-BR" sz="2800" smtClean="0">
                <a:solidFill>
                  <a:srgbClr val="FF0066"/>
                </a:solidFill>
              </a:rPr>
              <a:t>etiologia cromossômica</a:t>
            </a:r>
            <a:r>
              <a:rPr lang="pt-BR" sz="2800" smtClean="0"/>
              <a:t> foi a que apresentou maior número de casos, totalizando 26 (</a:t>
            </a:r>
            <a:r>
              <a:rPr lang="pt-BR" sz="2800" smtClean="0">
                <a:solidFill>
                  <a:srgbClr val="FF0066"/>
                </a:solidFill>
              </a:rPr>
              <a:t>22,4%).</a:t>
            </a:r>
            <a:r>
              <a:rPr lang="pt-BR" sz="2800" smtClean="0"/>
              <a:t>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Destes, a patologia mais encontrada foi a </a:t>
            </a:r>
            <a:r>
              <a:rPr lang="pt-BR" sz="2800" smtClean="0">
                <a:solidFill>
                  <a:srgbClr val="FF0066"/>
                </a:solidFill>
              </a:rPr>
              <a:t>síndrome de Turner</a:t>
            </a:r>
            <a:r>
              <a:rPr lang="pt-BR" sz="2800" smtClean="0"/>
              <a:t>, com nove casos. Nos casos classificados como de etiologia cromossômica, havia fetos com e sem cardiopatia, como pequenas comunicações interventriculares.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As </a:t>
            </a:r>
            <a:r>
              <a:rPr lang="pt-BR" sz="2800" smtClean="0">
                <a:solidFill>
                  <a:srgbClr val="FF0066"/>
                </a:solidFill>
              </a:rPr>
              <a:t>desordens linfáticas foram a segunda causa</a:t>
            </a:r>
            <a:r>
              <a:rPr lang="pt-BR" sz="2800" smtClean="0"/>
              <a:t> mais encontrada (15 casos – </a:t>
            </a:r>
            <a:r>
              <a:rPr lang="pt-BR" sz="2800" smtClean="0">
                <a:solidFill>
                  <a:srgbClr val="FF0066"/>
                </a:solidFill>
              </a:rPr>
              <a:t>12,9%,</a:t>
            </a:r>
            <a:r>
              <a:rPr lang="pt-BR" sz="2800" smtClean="0"/>
              <a:t> com 11 casos de higroma cístico e 4 casos de quilotórax).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Com relação aos casos de higroma cístico isolado aqui classificados, todos tinham cariótipo normal e o higroma se apresentava na região cervical.</a:t>
            </a:r>
            <a:endParaRPr lang="pt-BR" sz="26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1023938" y="1489075"/>
            <a:ext cx="10758487" cy="5054600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Em seguida, as causas mais encontradas foram as </a:t>
            </a:r>
            <a:r>
              <a:rPr lang="pt-BR" sz="2600" smtClean="0">
                <a:solidFill>
                  <a:srgbClr val="FF0066"/>
                </a:solidFill>
              </a:rPr>
              <a:t>alterações cardiovasculares e as infecções,</a:t>
            </a:r>
            <a:r>
              <a:rPr lang="pt-BR" sz="2600" smtClean="0"/>
              <a:t> com 14 casos cada (</a:t>
            </a:r>
            <a:r>
              <a:rPr lang="pt-BR" sz="2600" smtClean="0">
                <a:solidFill>
                  <a:srgbClr val="FF0066"/>
                </a:solidFill>
              </a:rPr>
              <a:t>12,1%).</a:t>
            </a:r>
            <a:r>
              <a:rPr lang="pt-BR" sz="2600" smtClean="0"/>
              <a:t> Todos os fetos incluídos nessas categorias apresentavam cariótipo normal.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Das causas cardiovasculares, a mais encontrada foi </a:t>
            </a:r>
            <a:r>
              <a:rPr lang="pt-BR" sz="2600" smtClean="0">
                <a:solidFill>
                  <a:srgbClr val="FF0066"/>
                </a:solidFill>
              </a:rPr>
              <a:t>defeito do septo atrioventricular</a:t>
            </a:r>
            <a:r>
              <a:rPr lang="pt-BR" sz="2600" smtClean="0"/>
              <a:t> desbalanceado com quatro casos e </a:t>
            </a:r>
            <a:r>
              <a:rPr lang="pt-BR" sz="2600" smtClean="0">
                <a:solidFill>
                  <a:srgbClr val="FF0066"/>
                </a:solidFill>
              </a:rPr>
              <a:t>atresia pulmonar com hipoplasia do ventrículo direito</a:t>
            </a:r>
            <a:r>
              <a:rPr lang="pt-BR" sz="2600" smtClean="0"/>
              <a:t> com três casos.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 Das causas infecciosas, o agente mais encontrado foi o </a:t>
            </a:r>
            <a:r>
              <a:rPr lang="pt-BR" sz="2600" smtClean="0">
                <a:solidFill>
                  <a:srgbClr val="FF0066"/>
                </a:solidFill>
              </a:rPr>
              <a:t>parvovírus do tipo B19</a:t>
            </a:r>
            <a:r>
              <a:rPr lang="pt-BR" sz="2600" smtClean="0"/>
              <a:t>, com seis casos. Salientamos que, antes do ano de 1998, não se dispunha de PCR para parvovírus B19, podendo haver, assim, uma subestimativa no número de casos.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 -Também foram diagnosticados fetos hidrópicos devido à infecção intraútero por </a:t>
            </a:r>
            <a:r>
              <a:rPr lang="pt-BR" sz="2600" smtClean="0">
                <a:solidFill>
                  <a:srgbClr val="FF0066"/>
                </a:solidFill>
              </a:rPr>
              <a:t>toxoplasmose</a:t>
            </a:r>
            <a:r>
              <a:rPr lang="pt-BR" sz="2600" smtClean="0"/>
              <a:t> (três casos), citomegalovírus (três casos), </a:t>
            </a:r>
            <a:r>
              <a:rPr lang="pt-BR" sz="2600" smtClean="0">
                <a:solidFill>
                  <a:srgbClr val="FF0066"/>
                </a:solidFill>
              </a:rPr>
              <a:t>herpes simples </a:t>
            </a:r>
            <a:r>
              <a:rPr lang="pt-BR" sz="2600" smtClean="0"/>
              <a:t>e</a:t>
            </a:r>
            <a:r>
              <a:rPr lang="pt-BR" sz="2600" smtClean="0">
                <a:solidFill>
                  <a:srgbClr val="FF0066"/>
                </a:solidFill>
              </a:rPr>
              <a:t> sífilis</a:t>
            </a:r>
            <a:r>
              <a:rPr lang="pt-BR" sz="2600" smtClean="0"/>
              <a:t> (um caso cada).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1023938" y="1681163"/>
            <a:ext cx="10758487" cy="5056187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Dentre as demais etiologias, vale destacar que a </a:t>
            </a:r>
            <a:r>
              <a:rPr lang="pt-BR" sz="2800" smtClean="0">
                <a:solidFill>
                  <a:srgbClr val="FF0066"/>
                </a:solidFill>
              </a:rPr>
              <a:t>doença adenomatosa cística pulmonar</a:t>
            </a:r>
            <a:r>
              <a:rPr lang="pt-BR" sz="2800" smtClean="0"/>
              <a:t> (etiologia torácica) foi encontrada em cinco casos, sendo dois casos do tipo I (formados por macrocistos de 3 a 10 cm de diâmetro), um caso do tipo II (formado por múltiplos cistos de 0,5 a 2 cm) e dois casos do tipo III (formados por diminutos cistos ou tipo sólido).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É importante ressaltar que, em alguns casos, existia mais do que uma causa que explicasse a hidropisia fetal, sendo considerado o achado principal na categorização da etiologia. Além disso, até 1998 alguns casos de parvovirose B19 e de erros inatos do metabolismo podem ter sido classificados como idiopáticos.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938213" y="1538288"/>
            <a:ext cx="10758487" cy="5056187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Na </a:t>
            </a:r>
            <a:r>
              <a:rPr lang="pt-BR" sz="2600" smtClean="0">
                <a:solidFill>
                  <a:srgbClr val="0000FF"/>
                </a:solidFill>
              </a:rPr>
              <a:t>Figura 1</a:t>
            </a:r>
            <a:r>
              <a:rPr lang="pt-BR" sz="2600" smtClean="0"/>
              <a:t>, apresentamos o fluxograma seguido no Setor de Medicina Fetal para investigação da HFNI e acompanhamento. No período pós-natal, foram seguidos 104 casos por até 40 dias de vida (12 casos tiveram morte fetal intrauterina). A sobrevida desses 104 bebês foi de 23,1% (24 sobreviveram e tiveram alta hospitalar nesse período). Entre os sobreviventes, a maioria foi de etiologia infecciosa; nos demais, a sobrevivência se relacionou mais com a gravidade da hidropisia do que com a patologia responsável.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Na análise estatística por meio do teste do χ2 para aderência, confirmou-se que as </a:t>
            </a:r>
            <a:r>
              <a:rPr lang="pt-BR" sz="2600" b="1" smtClean="0"/>
              <a:t>frequências das etiologias cromossômica e idiopática encontravam-se estatisticamente </a:t>
            </a:r>
            <a:r>
              <a:rPr lang="pt-BR" sz="2800" b="1" smtClean="0"/>
              <a:t>maiores que frequências</a:t>
            </a:r>
            <a:r>
              <a:rPr lang="pt-BR" sz="2800" smtClean="0"/>
              <a:t> das demais etiologias (diferença entre as frequências com p&lt;0,001).</a:t>
            </a:r>
            <a:endParaRPr lang="pt-BR" sz="26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588" y="639763"/>
            <a:ext cx="4157662" cy="3035300"/>
          </a:xfrm>
        </p:spPr>
        <p:txBody>
          <a:bodyPr anchor="b"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4400" spc="20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</a:p>
        </p:txBody>
      </p:sp>
      <p:cxnSp>
        <p:nvCxnSpPr>
          <p:cNvPr id="16" name="Straight Connector 15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00088" y="3765550"/>
            <a:ext cx="320040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28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4275" y="639763"/>
            <a:ext cx="6199188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803275" y="1681163"/>
            <a:ext cx="11206163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800" smtClean="0"/>
              <a:t>- A pesquisa das causas da HFNI é primordial para a determinação da gravidade da doença e do prognóstico gestacional. Diante da multiplicidade de etiologias possíveis, deve-se tentar a sistematização do diagnóstico. É especialmente importante para determinar se uma condição potencialmente tratável está presente e para esclarecimento adequado à família sobre o prognóstico da gestação atual e risco de recorrência em gestações futuras</a:t>
            </a:r>
            <a:r>
              <a:rPr lang="pt-BR" sz="2800" baseline="30000" smtClean="0"/>
              <a:t>8</a:t>
            </a:r>
            <a:r>
              <a:rPr lang="pt-BR" sz="2800" smtClean="0"/>
              <a:t>. </a:t>
            </a:r>
            <a:endParaRPr lang="pt-BR" sz="26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758825" y="1693863"/>
            <a:ext cx="10674350" cy="49688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Em uma metanálise realizada em 1989</a:t>
            </a:r>
            <a:r>
              <a:rPr lang="pt-BR" sz="2400" baseline="30000" smtClean="0"/>
              <a:t>9</a:t>
            </a:r>
            <a:r>
              <a:rPr lang="pt-BR" sz="2400" smtClean="0"/>
              <a:t> , foram revisados 1.414 casos de fetos hidrópicos, com o objetivo principal de eliminar os casos idiopáticos. Foi elaborado um detalhado protocolo de investigação: fetal, pós-natal e dados histopatológicos. Devido ao grande número de casos dessa metanálise, diretrizes foram criadas para diagnóstico e manejo pré-natal da hidropisia fetal.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O estudo também já havia mostrado, de maneira geral, que </a:t>
            </a:r>
            <a:r>
              <a:rPr lang="pt-BR" sz="2400" smtClean="0">
                <a:solidFill>
                  <a:srgbClr val="FF0066"/>
                </a:solidFill>
              </a:rPr>
              <a:t>63% dos casos de hidropisia tiveram como etiologia cinco processos principais: cardiovascular, cromossômico, torácico (com o linfático incluído), gemelidade e fatores anemiantes.</a:t>
            </a:r>
            <a:r>
              <a:rPr lang="pt-BR" sz="2400" smtClean="0"/>
              <a:t>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Mesmo assim, </a:t>
            </a:r>
            <a:r>
              <a:rPr lang="pt-BR" sz="2400" smtClean="0">
                <a:solidFill>
                  <a:srgbClr val="FF0066"/>
                </a:solidFill>
              </a:rPr>
              <a:t>22% dos casos ainda permaneceram indeterminados</a:t>
            </a:r>
            <a:r>
              <a:rPr lang="pt-BR" sz="2400" smtClean="0"/>
              <a:t> e esses casos geralmente têm um pior prognóstico. Essa meta-análise tem sido um dos artigos mais utilizados nos protocolos de etiologia da hidropisia</a:t>
            </a:r>
            <a:r>
              <a:rPr lang="pt-BR" sz="2400" baseline="30000" smtClean="0"/>
              <a:t>1</a:t>
            </a:r>
            <a:r>
              <a:rPr lang="pt-BR" sz="2400" smtClean="0"/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600" smtClean="0"/>
              <a:t>- </a:t>
            </a:r>
            <a:r>
              <a:rPr lang="pt-BR" sz="2400" smtClean="0"/>
              <a:t>Uma </a:t>
            </a:r>
            <a:r>
              <a:rPr lang="pt-BR" sz="2400" smtClean="0">
                <a:solidFill>
                  <a:srgbClr val="FF0066"/>
                </a:solidFill>
              </a:rPr>
              <a:t>revisão sistemática</a:t>
            </a:r>
            <a:r>
              <a:rPr lang="pt-BR" sz="2400" smtClean="0"/>
              <a:t> da literatura realizada em 2009 </a:t>
            </a:r>
            <a:r>
              <a:rPr lang="pt-BR" sz="2400" smtClean="0">
                <a:solidFill>
                  <a:srgbClr val="FF0066"/>
                </a:solidFill>
              </a:rPr>
              <a:t>sobre HFNI</a:t>
            </a:r>
            <a:r>
              <a:rPr lang="pt-BR" sz="2400" smtClean="0"/>
              <a:t> incluiu 51 artigos descrevendo um total de </a:t>
            </a:r>
            <a:r>
              <a:rPr lang="pt-BR" sz="2400" smtClean="0">
                <a:solidFill>
                  <a:srgbClr val="FF0066"/>
                </a:solidFill>
              </a:rPr>
              <a:t>5.437 casos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Esses pacientes foram subclassificados em 14 categorias diagnósticas, com os seguintes resultados: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>
                <a:solidFill>
                  <a:srgbClr val="FF0066"/>
                </a:solidFill>
              </a:rPr>
              <a:t>cardiovasculares (21,7%), hematológicas (10,4%), cromossômicas (13,4%), síndromes (4,4%), displasia linfática (5,7%), erros inatos do metabolismo (1,1%), infecções (6,7%), torácicas (6,0%), malformações urinárias (2,3%), tumores extratorácicos (0,7%), transfusão feto-fetal (5,6%), gastrintestinais (0,5%), outros (3,7%) e idiopática (17,8%)</a:t>
            </a:r>
            <a:r>
              <a:rPr lang="pt-BR" sz="2400" baseline="30000" smtClean="0">
                <a:solidFill>
                  <a:srgbClr val="FF0066"/>
                </a:solidFill>
              </a:rPr>
              <a:t>1</a:t>
            </a:r>
            <a:r>
              <a:rPr lang="pt-BR" sz="2400" smtClean="0">
                <a:solidFill>
                  <a:srgbClr val="FF0066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 Os casos de HFNI do nosso serviço também foram subclassificados de forma semelhante e as quatro causas mais comuns se confirmaram; porém </a:t>
            </a:r>
            <a:r>
              <a:rPr lang="pt-BR" sz="2400" smtClean="0">
                <a:solidFill>
                  <a:srgbClr val="FF0066"/>
                </a:solidFill>
              </a:rPr>
              <a:t>a causa cardiovascular</a:t>
            </a:r>
            <a:r>
              <a:rPr lang="pt-BR" sz="2400" smtClean="0"/>
              <a:t> apareceu nessa revisão com maior frequência.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De maneira geral, tivemos uma grande incidência de casos de </a:t>
            </a:r>
            <a:r>
              <a:rPr lang="pt-BR" sz="2400" smtClean="0">
                <a:solidFill>
                  <a:srgbClr val="FF0066"/>
                </a:solidFill>
              </a:rPr>
              <a:t>etiologia</a:t>
            </a:r>
            <a:r>
              <a:rPr lang="pt-BR" sz="2400" smtClean="0"/>
              <a:t> comprovadamente </a:t>
            </a:r>
            <a:r>
              <a:rPr lang="pt-BR" sz="2400" smtClean="0">
                <a:solidFill>
                  <a:srgbClr val="FF0066"/>
                </a:solidFill>
              </a:rPr>
              <a:t>genética</a:t>
            </a:r>
            <a:r>
              <a:rPr lang="pt-BR" sz="2400" smtClean="0"/>
              <a:t> (31%), acima do que o relatado na literatura</a:t>
            </a:r>
            <a:r>
              <a:rPr lang="pt-BR" sz="2400" baseline="30000" smtClean="0"/>
              <a:t>6,9</a:t>
            </a:r>
            <a:r>
              <a:rPr lang="pt-BR" sz="2400" smtClean="0"/>
              <a:t>, o que pode ser explicado pelo fato de o Serviço de Genética Médica do HCPA ser centro de referência e de diagnóstico na América Latina.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Constatamos também que 11 pacientes (</a:t>
            </a:r>
            <a:r>
              <a:rPr lang="pt-BR" sz="2400" smtClean="0">
                <a:solidFill>
                  <a:srgbClr val="FF0066"/>
                </a:solidFill>
              </a:rPr>
              <a:t>73,3% dos casos de etiologia linfática</a:t>
            </a:r>
            <a:r>
              <a:rPr lang="pt-BR" sz="2400" smtClean="0"/>
              <a:t>) apresentaram </a:t>
            </a:r>
            <a:r>
              <a:rPr lang="pt-BR" sz="2400" smtClean="0">
                <a:solidFill>
                  <a:srgbClr val="FF0066"/>
                </a:solidFill>
              </a:rPr>
              <a:t>higroma cístico</a:t>
            </a:r>
            <a:r>
              <a:rPr lang="pt-BR" sz="2400" smtClean="0"/>
              <a:t> como achado ecográfico isolado e com cariótipo normal. O higroma cístico está comumente associado à cromossomopatia e, quando isso ocorreu, os casos foram classificados como de etiologia cromossômica.</a:t>
            </a:r>
            <a:endParaRPr lang="pt-BR" sz="2400" baseline="30000" smtClean="0"/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pt-BR" sz="24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A porcentagem de </a:t>
            </a:r>
            <a:r>
              <a:rPr lang="pt-BR" sz="2400" smtClean="0">
                <a:solidFill>
                  <a:srgbClr val="FF0066"/>
                </a:solidFill>
              </a:rPr>
              <a:t>alterações cardiovasculares</a:t>
            </a:r>
            <a:r>
              <a:rPr lang="pt-BR" sz="2400" smtClean="0"/>
              <a:t> na </a:t>
            </a:r>
            <a:r>
              <a:rPr lang="pt-BR" sz="2400" smtClean="0">
                <a:solidFill>
                  <a:srgbClr val="FF0066"/>
                </a:solidFill>
              </a:rPr>
              <a:t>literatura</a:t>
            </a:r>
            <a:r>
              <a:rPr lang="pt-BR" sz="2400" smtClean="0"/>
              <a:t> é de aproximadamente </a:t>
            </a:r>
            <a:r>
              <a:rPr lang="pt-BR" sz="2400" smtClean="0">
                <a:solidFill>
                  <a:srgbClr val="FF0066"/>
                </a:solidFill>
              </a:rPr>
              <a:t>20%</a:t>
            </a:r>
            <a:r>
              <a:rPr lang="pt-BR" sz="2400" baseline="30000" smtClean="0"/>
              <a:t>1,8,9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Em nossa amostra, foi a </a:t>
            </a:r>
            <a:r>
              <a:rPr lang="pt-BR" sz="2400" smtClean="0">
                <a:solidFill>
                  <a:srgbClr val="FF0066"/>
                </a:solidFill>
              </a:rPr>
              <a:t>terceira patologia mais encontrada</a:t>
            </a:r>
            <a:r>
              <a:rPr lang="pt-BR" sz="2400" smtClean="0"/>
              <a:t>, juntamente das infecções, com 14 casos cada (12,1%).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  Avaliando-se todos os achados ecocardiográficos fetais, observa-se que alguns fetos apresentaram patologias cardíacas estruturais que podem ter contribuído para o desenvolvimento de hidropisia fetal.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Tem-se demonstrado que a disfunção miocárdica e a descompensação cardíaca são causas primárias da hidropisia nos fetos com defeitos cardíacos congênitos, da mesma forma que as arritmias cardíacas</a:t>
            </a:r>
            <a:r>
              <a:rPr lang="pt-BR" sz="2400" baseline="30000" smtClean="0"/>
              <a:t>3,9-12</a:t>
            </a:r>
            <a:r>
              <a:rPr lang="pt-BR" sz="2400" smtClean="0"/>
              <a:t>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A maioria dos casos de etiologia infecciosa que diagnosticamos foi relacionada ao </a:t>
            </a:r>
            <a:r>
              <a:rPr lang="pt-BR" sz="2400" smtClean="0">
                <a:solidFill>
                  <a:srgbClr val="FF0066"/>
                </a:solidFill>
              </a:rPr>
              <a:t>parvovírus B19 (42,9% dos casos infecciosos</a:t>
            </a:r>
            <a:r>
              <a:rPr lang="pt-BR" sz="2400" smtClean="0"/>
              <a:t>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A infecção por parvovírus na gestação é importante de ser diagnosticada, pois é uma das poucas causas de HFNI que é passível de tratamento intrauterino.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Geralmente, apresenta um prognóstico melhor do que as demais etiologias</a:t>
            </a:r>
            <a:r>
              <a:rPr lang="pt-BR" sz="2400" baseline="30000" smtClean="0"/>
              <a:t>13</a:t>
            </a:r>
            <a:r>
              <a:rPr lang="pt-BR" sz="2400" smtClean="0"/>
              <a:t>. Todas as infecções congênitas foram tratadas de acordo com os protocolos assistenciais.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Em relação aos casos de </a:t>
            </a:r>
            <a:r>
              <a:rPr lang="pt-BR" sz="2400" smtClean="0">
                <a:solidFill>
                  <a:srgbClr val="FF0066"/>
                </a:solidFill>
              </a:rPr>
              <a:t>etiologia desconhecida (21,5%),</a:t>
            </a:r>
            <a:r>
              <a:rPr lang="pt-BR" sz="2400" smtClean="0"/>
              <a:t> tivemos incidência semelhante a da literatura, na qual as taxas variam de 17 a 60% dos casos</a:t>
            </a:r>
            <a:r>
              <a:rPr lang="pt-BR" sz="2400" baseline="30000" smtClean="0"/>
              <a:t>1,5,9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Ainda há dificuldade de investigação completa desses fetos hidrópicos, porque muitos vão ao óbito antes da coleta de material ou da realização de exames fundamentais, como a ecocardiografia fetal.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Infelizmente, em alguns casos de morte fetal/neonatal, a necropsia não foi realizada por desejo familiar, influenciando também a incidência desses casos quando não haviam sido esclarecidos.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É interessante ressaltar que, com a inclusão de um protocolo específico para detecção de </a:t>
            </a:r>
            <a:r>
              <a:rPr lang="pt-BR" sz="2400" smtClean="0">
                <a:solidFill>
                  <a:srgbClr val="FF0066"/>
                </a:solidFill>
              </a:rPr>
              <a:t>erros inatos do metabolismo</a:t>
            </a:r>
            <a:r>
              <a:rPr lang="pt-BR" sz="2400" smtClean="0"/>
              <a:t> (EIM) na HFNI, dois casos foram identificados em nossa série: </a:t>
            </a:r>
            <a:r>
              <a:rPr lang="pt-BR" sz="2400" smtClean="0">
                <a:solidFill>
                  <a:srgbClr val="FF0066"/>
                </a:solidFill>
              </a:rPr>
              <a:t>mucolipidose II e sialidose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Por mais que essas sejam causas relativamente raras de HFNI, são particularmente importantes devido ao alto risco de recorrência, tendo a maioria delas um padrão autossômico recessivo e que muitos casos inexplicáveis podem ser secundários a doenças metabólicas.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Um estudo realizado no HCPA diagnosticou 15% de EIM em uma amostra de 33 pacientes com HFNI, incluindo casos do próprio hospital e casos externos com material encaminhado direto ao laboratório</a:t>
            </a:r>
            <a:r>
              <a:rPr lang="pt-BR" sz="2400" baseline="30000" smtClean="0"/>
              <a:t>14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A introdução de técnicas de imunoistoquímica específicas para diagnóstico de displasias linfáticas também deverá diminuir os casos de etiologia idiopática, podendo ser aplicadas em protocolos de necrópsia</a:t>
            </a:r>
            <a:r>
              <a:rPr lang="pt-BR" sz="2400" baseline="30000" smtClean="0"/>
              <a:t>15</a:t>
            </a:r>
            <a:r>
              <a:rPr lang="pt-BR" sz="2400" smtClean="0"/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25" y="-295275"/>
            <a:ext cx="9720263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830263" y="862013"/>
            <a:ext cx="11361737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</a:t>
            </a:r>
            <a:r>
              <a:rPr lang="pt-BR" sz="2400" smtClean="0">
                <a:solidFill>
                  <a:srgbClr val="FF0066"/>
                </a:solidFill>
              </a:rPr>
              <a:t>A HFNI</a:t>
            </a:r>
            <a:r>
              <a:rPr lang="pt-BR" sz="2400" smtClean="0"/>
              <a:t> está associada a uma </a:t>
            </a:r>
            <a:r>
              <a:rPr lang="pt-BR" sz="2400" smtClean="0">
                <a:solidFill>
                  <a:srgbClr val="FF0066"/>
                </a:solidFill>
              </a:rPr>
              <a:t>alta taxa de mortalidade perinatal de 50 a 98%</a:t>
            </a:r>
            <a:r>
              <a:rPr lang="pt-BR" sz="2400" baseline="30000" smtClean="0">
                <a:solidFill>
                  <a:srgbClr val="FF0066"/>
                </a:solidFill>
              </a:rPr>
              <a:t>5,16,17</a:t>
            </a:r>
            <a:r>
              <a:rPr lang="pt-BR" sz="2400" smtClean="0"/>
              <a:t>. Apesar dos avanços no diagnóstico e terapia fetal, a taxa de mortalidade não mudou muito nos últimos 15 anos. </a:t>
            </a:r>
            <a:r>
              <a:rPr lang="pt-BR" sz="2400" smtClean="0">
                <a:solidFill>
                  <a:srgbClr val="FF0066"/>
                </a:solidFill>
              </a:rPr>
              <a:t>Em nosso estudo, 23,1% sobreviveram até 40 dias após o nascimento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É importante salientar que, em uma grande revisão de dados, foi encontrada uma </a:t>
            </a:r>
            <a:r>
              <a:rPr lang="pt-BR" sz="2400" smtClean="0">
                <a:solidFill>
                  <a:srgbClr val="FF0066"/>
                </a:solidFill>
              </a:rPr>
              <a:t>taxa de mortalidade neonatal mais alta</a:t>
            </a:r>
            <a:r>
              <a:rPr lang="pt-BR" sz="2400" smtClean="0"/>
              <a:t> nos recém-nascidos </a:t>
            </a:r>
            <a:r>
              <a:rPr lang="pt-BR" sz="2400" smtClean="0">
                <a:solidFill>
                  <a:srgbClr val="FF0066"/>
                </a:solidFill>
              </a:rPr>
              <a:t>hidrópicos com anomalias congênitas</a:t>
            </a:r>
            <a:r>
              <a:rPr lang="pt-BR" sz="2400" baseline="30000" smtClean="0">
                <a:solidFill>
                  <a:srgbClr val="FF0066"/>
                </a:solidFill>
              </a:rPr>
              <a:t>18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Tem sido evidenciado também que a idade gestacional de início da hidropisia parece ser inversamente proporcional à mortalidade intrauterina e neonatal.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Em geral, os fetos com hidropisia transitória apresentam um melhor prognóstico neonatal e sobrevivem sem disfunções significativas ou consequências em longo prazo</a:t>
            </a:r>
            <a:r>
              <a:rPr lang="pt-BR" sz="2400" baseline="30000" smtClean="0"/>
              <a:t>19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Os </a:t>
            </a:r>
            <a:r>
              <a:rPr lang="pt-BR" sz="2400" smtClean="0">
                <a:solidFill>
                  <a:srgbClr val="FF0066"/>
                </a:solidFill>
              </a:rPr>
              <a:t>piores prognósticos</a:t>
            </a:r>
            <a:r>
              <a:rPr lang="pt-BR" sz="2400" smtClean="0"/>
              <a:t> têm sido associados à </a:t>
            </a:r>
            <a:r>
              <a:rPr lang="pt-BR" sz="2400" smtClean="0">
                <a:solidFill>
                  <a:srgbClr val="FF0066"/>
                </a:solidFill>
              </a:rPr>
              <a:t>prematuridade e à anemia fetal</a:t>
            </a:r>
            <a:r>
              <a:rPr lang="pt-BR" sz="2400" smtClean="0"/>
              <a:t>, além da gravidade da categoria etiológica</a:t>
            </a:r>
            <a:r>
              <a:rPr lang="pt-BR" sz="2400" baseline="30000" smtClean="0"/>
              <a:t>20</a:t>
            </a:r>
            <a:r>
              <a:rPr lang="pt-BR" sz="2400" smtClean="0"/>
              <a:t>. Em nosso estudo, os sobreviventes foram aqueles em que a hidropisia se apresentou com menor gravidade.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938" y="195263"/>
            <a:ext cx="9720262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647700" y="1681163"/>
            <a:ext cx="11361738" cy="4981575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</a:t>
            </a:r>
            <a:r>
              <a:rPr lang="pt-BR" sz="2400" smtClean="0">
                <a:solidFill>
                  <a:srgbClr val="FF0066"/>
                </a:solidFill>
              </a:rPr>
              <a:t>A investigação etiológica da hidropisia deve ser realizada, uma vez que está associada a um amplo espectro de doenças</a:t>
            </a:r>
            <a:r>
              <a:rPr lang="pt-BR" sz="2400" smtClean="0"/>
              <a:t>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É especialmente importante para determinar se uma condição potencialmente tratável está presente e para identificar doenças com risco de recorrência em futuras gestações (aconselhamento pré-concepcional).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O encaminhamento de pacientes com HFNI a Centros de atendimento de alta complexidade parece ser a melhor conduta no momento.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smtClean="0"/>
              <a:t>-  Nestes, o acompanhamento por uma equipe multidisciplinar, composta de obstetra, ultrassonografista experiente, geneticista, psicólogo e neonatologista, pode levar a um melhor entendimento das causas e à busca por novos procedimentos diagnósticos e terapêuticos.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3" name="Straight Connector 32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5" name="Rectangl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39763"/>
            <a:ext cx="4014788" cy="3035300"/>
          </a:xfrm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r" eaLnBrk="1" hangingPunct="1">
              <a:defRPr/>
            </a:pPr>
            <a:r>
              <a:rPr lang="en-US" sz="3200" cap="none" smtClean="0"/>
              <a:t>REFERÊNCIAS BIBLIOGRÁFICAS</a:t>
            </a:r>
          </a:p>
        </p:txBody>
      </p:sp>
      <p:cxnSp>
        <p:nvCxnSpPr>
          <p:cNvPr id="37" name="Straight Connector 36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00088" y="3765550"/>
            <a:ext cx="320040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99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4713" y="508000"/>
            <a:ext cx="6897687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4600" cap="none" smtClean="0"/>
              <a:t>Nota do Editor da página neonatal </a:t>
            </a:r>
            <a:r>
              <a:rPr lang="pt-BR" sz="4600" cap="none" smtClean="0">
                <a:hlinkClick r:id="rId2"/>
              </a:rPr>
              <a:t>www.paulomargotto.com.br</a:t>
            </a:r>
            <a:r>
              <a:rPr lang="pt-BR" sz="4600" cap="none" smtClean="0"/>
              <a:t/>
            </a:r>
            <a:br>
              <a:rPr lang="pt-BR" sz="4600" cap="none" smtClean="0"/>
            </a:br>
            <a:r>
              <a:rPr lang="pt-BR" sz="4600" cap="none" smtClean="0">
                <a:solidFill>
                  <a:srgbClr val="FF0066"/>
                </a:solidFill>
              </a:rPr>
              <a:t>Consultem também!</a:t>
            </a:r>
            <a:r>
              <a:rPr lang="pt-BR" sz="4600" cap="none" smtClean="0"/>
              <a:t>  </a:t>
            </a:r>
          </a:p>
        </p:txBody>
      </p:sp>
      <p:pic>
        <p:nvPicPr>
          <p:cNvPr id="43012" name="Picture 4" descr="20200228_1029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6025" y="2279650"/>
            <a:ext cx="6921500" cy="3892550"/>
          </a:xfrm>
          <a:prstGeom prst="rect">
            <a:avLst/>
          </a:prstGeom>
          <a:noFill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740275" y="6203950"/>
            <a:ext cx="3341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2400">
                <a:hlinkClick r:id="rId4"/>
              </a:rPr>
              <a:t>pmargotto@gmail.com</a:t>
            </a:r>
            <a:r>
              <a:rPr lang="pt-BR" sz="2400"/>
              <a:t>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1308100" y="295275"/>
            <a:ext cx="9285288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72A4D"/>
                </a:solidFill>
                <a:latin typeface="Lato" pitchFamily="34" charset="0"/>
              </a:rPr>
              <a:t>Hidropsia fetal não imune</a:t>
            </a:r>
          </a:p>
          <a:p>
            <a:pPr algn="ctr" eaLnBrk="0" hangingPunct="0"/>
            <a:r>
              <a:rPr lang="en-US" sz="800" u="sng">
                <a:solidFill>
                  <a:srgbClr val="78909C"/>
                </a:solidFill>
              </a:rPr>
              <a:t>  </a:t>
            </a:r>
            <a:endParaRPr lang="en-US" u="sng">
              <a:solidFill>
                <a:srgbClr val="78909C"/>
              </a:solidFill>
            </a:endParaRPr>
          </a:p>
          <a:p>
            <a:pPr algn="ctr" eaLnBrk="0" hangingPunct="0"/>
            <a:endParaRPr lang="en-US" sz="900" b="1">
              <a:solidFill>
                <a:srgbClr val="989898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1300" u="sng">
                <a:solidFill>
                  <a:srgbClr val="78909C"/>
                </a:solidFill>
                <a:latin typeface="Source Sans Pro"/>
                <a:hlinkClick r:id="rId2"/>
              </a:rPr>
              <a:t>Society for maternal-fetal medicine (SMFM) clinical guideline #7: nonimmune</a:t>
            </a:r>
            <a:r>
              <a:rPr lang="en-US" sz="1300" u="sng">
                <a:solidFill>
                  <a:srgbClr val="78909C"/>
                </a:solidFill>
                <a:hlinkClick r:id="rId2"/>
              </a:rPr>
              <a:t> </a:t>
            </a:r>
            <a:r>
              <a:rPr lang="en-US" sz="1300" b="1" u="sng">
                <a:solidFill>
                  <a:srgbClr val="78909C"/>
                </a:solidFill>
                <a:latin typeface="Source Sans Pro"/>
                <a:hlinkClick r:id="rId2"/>
              </a:rPr>
              <a:t>hydrops fetalis</a:t>
            </a:r>
            <a:r>
              <a:rPr lang="en-US" sz="1300" u="sng">
                <a:solidFill>
                  <a:srgbClr val="78909C"/>
                </a:solidFill>
                <a:latin typeface="Source Sans Pro"/>
                <a:hlinkClick r:id="rId2"/>
              </a:rPr>
              <a:t>.</a:t>
            </a:r>
            <a:endParaRPr lang="en-US" sz="1300">
              <a:solidFill>
                <a:srgbClr val="424242"/>
              </a:solidFill>
              <a:latin typeface="Source Sans Pro"/>
            </a:endParaRP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Society for Maternal-Fetal Medicine (SMFM),</a:t>
            </a:r>
            <a:r>
              <a:rPr lang="en-US" sz="1300">
                <a:solidFill>
                  <a:srgbClr val="424242"/>
                </a:solidFill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Norton ME, Chauhan SP, Dashe JS.</a:t>
            </a:r>
            <a:r>
              <a:rPr lang="en-US" sz="1300">
                <a:solidFill>
                  <a:srgbClr val="424242"/>
                </a:solidFill>
              </a:rPr>
              <a:t>       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 Am J Obstet Gynecol. 2015 Feb;212(2):127-39. doi: 10.1016/j.ajog.2014.12.018. Epub 2014 Dec 31. Review.PMID:</a:t>
            </a:r>
            <a:r>
              <a:rPr lang="en-US" sz="1300">
                <a:solidFill>
                  <a:srgbClr val="424242"/>
                </a:solidFill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25557883</a:t>
            </a:r>
            <a:r>
              <a:rPr lang="en-US" sz="1300">
                <a:solidFill>
                  <a:srgbClr val="424242"/>
                </a:solidFill>
              </a:rPr>
              <a:t> </a:t>
            </a:r>
            <a:r>
              <a:rPr lang="en-US" sz="1300">
                <a:solidFill>
                  <a:srgbClr val="78909C"/>
                </a:solidFill>
                <a:latin typeface="Source Sans Pro"/>
                <a:hlinkClick r:id="rId3"/>
              </a:rPr>
              <a:t>Similar articles.</a:t>
            </a:r>
            <a:endParaRPr lang="en-US">
              <a:solidFill>
                <a:srgbClr val="78909C"/>
              </a:solidFill>
            </a:endParaRPr>
          </a:p>
        </p:txBody>
      </p:sp>
      <p:pic>
        <p:nvPicPr>
          <p:cNvPr id="44035" name="Picture 5" descr="pptx">
            <a:hlinkClick r:id="rId4" tooltip="Hidropisia_fetal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69288" y="3413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7500" y="1825625"/>
            <a:ext cx="6794500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8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49313" y="1658938"/>
            <a:ext cx="4257675" cy="50831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/>
          <p:cNvSpPr>
            <a:spLocks noGrp="1"/>
          </p:cNvSpPr>
          <p:nvPr>
            <p:ph type="body" idx="4294967295"/>
          </p:nvPr>
        </p:nvSpPr>
        <p:spPr>
          <a:xfrm>
            <a:off x="1587500" y="1865313"/>
            <a:ext cx="9939338" cy="5111750"/>
          </a:xfrm>
        </p:spPr>
        <p:txBody>
          <a:bodyPr lIns="91440" rIns="91440"/>
          <a:lstStyle/>
          <a:p>
            <a:pPr marL="273050" indent="-273050">
              <a:lnSpc>
                <a:spcPct val="80000"/>
              </a:lnSpc>
            </a:pPr>
            <a:r>
              <a:rPr lang="pt-BR" sz="1500" smtClean="0"/>
              <a:t> </a:t>
            </a:r>
            <a:r>
              <a:rPr lang="pt-BR" sz="2000" smtClean="0">
                <a:latin typeface="Times New Roman" pitchFamily="18" charset="0"/>
              </a:rPr>
              <a:t>Com a melhora da terapia pré-natal, a hidropsia fetal devido à isoimunização Rh tornou-se menos comum (nas séries iniciais era 80% de 1976-1988, caiu para 20% e hoje, provavelmente seja mais baixa), evidenciando, portanto, a importância do conhecimento e manuseio de outras causas de hidropsia fetal (hidropsia não imune </a:t>
            </a:r>
          </a:p>
          <a:p>
            <a:pPr marL="273050" indent="-273050"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Entre as principais causas temos as  alterações cromossômicas (Síndrome de Turner é a mais comum), hipoplasia pulmonar, hérnia diafragmática, disfunção cardíaca, quilotórax fibrose cística do pâncreas, obstruções do trato urinário, síndrome nefrótica, doenças do metabolismo, hemoglobinopatias (a mais comum é a talassemia alfa homozigótica). Vários tipos de nanismo e infecções perinatais crônicas, como Doença de Chagas, Parvovirose B19, Citomegalovírus, Infecção pelo Zika virus (</a:t>
            </a:r>
            <a:r>
              <a:rPr lang="pt-PT" sz="2000" smtClean="0">
                <a:latin typeface="Times New Roman" pitchFamily="18" charset="0"/>
              </a:rPr>
              <a:t>A constatação de uma associação entre infecção pelo zika vírus  e hidropisia fetal sugere que o vírus pode provocar danos aos tecidos, para além do sistema nervoso central fetal; o mecanismo permanece especulativo)</a:t>
            </a:r>
            <a:r>
              <a:rPr lang="pt-BR" sz="2000" smtClean="0">
                <a:latin typeface="Times New Roman" pitchFamily="18" charset="0"/>
              </a:rPr>
              <a:t> podem levar a hidropsia. Anormalidades cardiovasculares e a alfa-talassemia homozigótica tem sido relatados como sendo as causas mais freqüentes, seguido de anormalidades cromossômicas. Em 44%  dos casos não se consegue determinar as causas. O prognóstico é ruim, principalmente se diagnosticada antes de 24 semanas de gestação e principalmente se associada com cariótipo anormal (cursa com uma mortalidade perinatal de 70 a 90%). Fukushima e cl, em uma série de 214 casos, avaliados em um período de 27 anos, relataram uma mortalidade de  41,4% e sobrevivência intacta de 50%.</a:t>
            </a:r>
          </a:p>
        </p:txBody>
      </p:sp>
      <p:sp>
        <p:nvSpPr>
          <p:cNvPr id="52227" name="Rectangle 5"/>
          <p:cNvSpPr>
            <a:spLocks noChangeArrowheads="1"/>
          </p:cNvSpPr>
          <p:nvPr/>
        </p:nvSpPr>
        <p:spPr bwMode="auto">
          <a:xfrm>
            <a:off x="1487488" y="404813"/>
            <a:ext cx="9121775" cy="1174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pPr defTabSz="914400" eaLnBrk="0" hangingPunct="0"/>
            <a:r>
              <a:rPr lang="pt-BR" sz="2200" b="1">
                <a:solidFill>
                  <a:srgbClr val="072A4D"/>
                </a:solidFill>
                <a:latin typeface="Lato" pitchFamily="34" charset="0"/>
              </a:rPr>
              <a:t>                                      HIDROPSIA FETAL </a:t>
            </a:r>
            <a:r>
              <a:rPr lang="pt-BR" sz="2200" b="1">
                <a:solidFill>
                  <a:srgbClr val="072A4D"/>
                </a:solidFill>
              </a:rPr>
              <a:t>–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</a:rPr>
              <a:t> 2020</a:t>
            </a:r>
          </a:p>
          <a:p>
            <a:pPr defTabSz="914400" eaLnBrk="0" hangingPunct="0"/>
            <a:r>
              <a:rPr lang="pt-BR" sz="1300">
                <a:solidFill>
                  <a:srgbClr val="2A6490"/>
                </a:solidFill>
                <a:latin typeface="Source Sans Pro"/>
              </a:rPr>
              <a:t>  </a:t>
            </a:r>
            <a:r>
              <a:rPr lang="pt-BR" sz="1300">
                <a:solidFill>
                  <a:srgbClr val="2A6490"/>
                </a:solidFill>
              </a:rPr>
              <a:t>       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/>
            </a:r>
            <a:br>
              <a:rPr lang="pt-BR" sz="1300">
                <a:solidFill>
                  <a:srgbClr val="424242"/>
                </a:solidFill>
                <a:latin typeface="Source Sans Pro"/>
              </a:rPr>
            </a:br>
            <a:endParaRPr lang="pt-BR" sz="600"/>
          </a:p>
          <a:p>
            <a:pPr defTabSz="914400" eaLnBrk="0" hangingPunct="0"/>
            <a:r>
              <a:rPr lang="pt-BR" sz="1300">
                <a:solidFill>
                  <a:srgbClr val="2A6490"/>
                </a:solidFill>
                <a:latin typeface="Source Sans Pro"/>
              </a:rPr>
              <a:t/>
            </a:r>
            <a:br>
              <a:rPr lang="pt-BR" sz="1300">
                <a:solidFill>
                  <a:srgbClr val="2A6490"/>
                </a:solidFill>
                <a:latin typeface="Source Sans Pro"/>
              </a:rPr>
            </a:br>
            <a:endParaRPr lang="pt-BR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52228" name="Picture 6" descr="doc">
            <a:hlinkClick r:id="rId2" tooltip="NOVO-HIDROPSIA FETAL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575" y="419100"/>
            <a:ext cx="6096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179638" y="957263"/>
            <a:ext cx="7924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800">
                <a:solidFill>
                  <a:srgbClr val="0000FF"/>
                </a:solidFill>
                <a:latin typeface="Times New Roman" pitchFamily="18" charset="0"/>
              </a:rPr>
              <a:t>Capítulo do livro Assistência ao Recém-Nascido de Risco, 4ª Edição, 2020, no Prelo</a:t>
            </a:r>
          </a:p>
          <a:p>
            <a:pPr algn="ctr" defTabSz="914400"/>
            <a:r>
              <a:rPr lang="pt-BR" sz="1800">
                <a:solidFill>
                  <a:srgbClr val="0000FF"/>
                </a:solidFill>
                <a:latin typeface="Times New Roman" pitchFamily="18" charset="0"/>
              </a:rPr>
              <a:t>Jefferson Guimarães Resende, Paulo R. Margotto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Oval 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95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959600" cy="1524000"/>
          </a:xfrm>
        </p:spPr>
        <p:txBody>
          <a:bodyPr wrap="square" numCol="1" anchor="b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sz="8000" cap="none" smtClean="0">
                <a:solidFill>
                  <a:srgbClr val="0000FF"/>
                </a:solidFill>
              </a:rPr>
              <a:t>OBRIGADO!!!</a:t>
            </a:r>
          </a:p>
        </p:txBody>
      </p:sp>
      <p:cxnSp>
        <p:nvCxnSpPr>
          <p:cNvPr id="16" name="Straight Connector 15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00088" y="3765550"/>
            <a:ext cx="320040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06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6213" y="1554163"/>
            <a:ext cx="89535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2516188" y="5972175"/>
            <a:ext cx="708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rgbClr val="0000FF"/>
                </a:solidFill>
                <a:latin typeface="Times New Roman" pitchFamily="18" charset="0"/>
              </a:rPr>
              <a:t>Staffs e Residentes em Neonatologia da Unidade de neonatologia do HMIB/SES/DF (27/5/2019)</a:t>
            </a: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 flipV="1">
            <a:off x="4129088" y="5091113"/>
            <a:ext cx="336550" cy="2413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3709988" y="5348288"/>
            <a:ext cx="15636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Dr. Gustavo Borela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2893</Words>
  <Application>Microsoft Office PowerPoint</Application>
  <PresentationFormat>Personalizar</PresentationFormat>
  <Paragraphs>127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Integral</vt:lpstr>
      <vt:lpstr>Apresentação do PowerPoint</vt:lpstr>
      <vt:lpstr>INTRODUÇÃO</vt:lpstr>
      <vt:lpstr>INTRODUÇÃO</vt:lpstr>
      <vt:lpstr>INTRODUÇÃO</vt:lpstr>
      <vt:lpstr>INTRODUÇÃO</vt:lpstr>
      <vt:lpstr>MÉTODOS</vt:lpstr>
      <vt:lpstr>MÉTODOS</vt:lpstr>
      <vt:lpstr>Apresentação do PowerPoint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REFERÊNCIAS BIBLIOGRÁFICAS</vt:lpstr>
      <vt:lpstr>Nota do Editor da página neonatal www.paulomargotto.com.br Consultem também!  </vt:lpstr>
      <vt:lpstr>Apresentação do PowerPoint</vt:lpstr>
      <vt:lpstr>Apresentação do PowerPoint</vt:lpstr>
      <vt:lpstr>OBRIGADO!!!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Gustavo Borela Valente</dc:creator>
  <cp:lastModifiedBy>Paulo</cp:lastModifiedBy>
  <cp:revision>13</cp:revision>
  <dcterms:created xsi:type="dcterms:W3CDTF">2020-02-20T19:32:57Z</dcterms:created>
  <dcterms:modified xsi:type="dcterms:W3CDTF">2020-06-12T11:26:40Z</dcterms:modified>
</cp:coreProperties>
</file>