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5"/>
  </p:notesMasterIdLst>
  <p:sldIdLst>
    <p:sldId id="293" r:id="rId2"/>
    <p:sldId id="294" r:id="rId3"/>
    <p:sldId id="435" r:id="rId4"/>
    <p:sldId id="436" r:id="rId5"/>
    <p:sldId id="437" r:id="rId6"/>
    <p:sldId id="443" r:id="rId7"/>
    <p:sldId id="444" r:id="rId8"/>
    <p:sldId id="438" r:id="rId9"/>
    <p:sldId id="439" r:id="rId10"/>
    <p:sldId id="440" r:id="rId11"/>
    <p:sldId id="442" r:id="rId12"/>
    <p:sldId id="445" r:id="rId13"/>
    <p:sldId id="446" r:id="rId14"/>
    <p:sldId id="447" r:id="rId15"/>
    <p:sldId id="449" r:id="rId16"/>
    <p:sldId id="450" r:id="rId17"/>
    <p:sldId id="451" r:id="rId18"/>
    <p:sldId id="454" r:id="rId19"/>
    <p:sldId id="452" r:id="rId20"/>
    <p:sldId id="453" r:id="rId21"/>
    <p:sldId id="462" r:id="rId22"/>
    <p:sldId id="464" r:id="rId23"/>
    <p:sldId id="458" r:id="rId24"/>
    <p:sldId id="459" r:id="rId25"/>
    <p:sldId id="463" r:id="rId26"/>
    <p:sldId id="460" r:id="rId27"/>
    <p:sldId id="461" r:id="rId28"/>
    <p:sldId id="448" r:id="rId29"/>
    <p:sldId id="465" r:id="rId30"/>
    <p:sldId id="466" r:id="rId31"/>
    <p:sldId id="467" r:id="rId32"/>
    <p:sldId id="468" r:id="rId33"/>
    <p:sldId id="469" r:id="rId34"/>
    <p:sldId id="470" r:id="rId35"/>
    <p:sldId id="473" r:id="rId36"/>
    <p:sldId id="471" r:id="rId37"/>
    <p:sldId id="472" r:id="rId38"/>
    <p:sldId id="475" r:id="rId39"/>
    <p:sldId id="476" r:id="rId40"/>
    <p:sldId id="477" r:id="rId41"/>
    <p:sldId id="489" r:id="rId42"/>
    <p:sldId id="491" r:id="rId43"/>
    <p:sldId id="493" r:id="rId44"/>
    <p:sldId id="479" r:id="rId45"/>
    <p:sldId id="480" r:id="rId46"/>
    <p:sldId id="494" r:id="rId47"/>
    <p:sldId id="481" r:id="rId48"/>
    <p:sldId id="482" r:id="rId49"/>
    <p:sldId id="483" r:id="rId50"/>
    <p:sldId id="484" r:id="rId51"/>
    <p:sldId id="485" r:id="rId52"/>
    <p:sldId id="486" r:id="rId53"/>
    <p:sldId id="487" r:id="rId5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663300"/>
    <a:srgbClr val="339933"/>
    <a:srgbClr val="0033CC"/>
    <a:srgbClr val="FF3300"/>
    <a:srgbClr val="FF9900"/>
    <a:srgbClr val="FF33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1" autoAdjust="0"/>
  </p:normalViewPr>
  <p:slideViewPr>
    <p:cSldViewPr>
      <p:cViewPr varScale="1">
        <p:scale>
          <a:sx n="61" d="100"/>
          <a:sy n="61" d="100"/>
        </p:scale>
        <p:origin x="-141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4DE7134C-A764-409D-B77C-EA38088BF40A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22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6C8C8E8B-6865-464E-AAA9-132F6A4227B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99692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2D557-2744-42EC-8D80-6C5EC3CF526E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F9316-3278-436D-B77A-AC666D423BA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353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E0CFC-A8DC-4E07-831D-BA399EB19D41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BF3E7-FB7B-4501-B1DD-107EF3795B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8887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97FBA-96ED-4749-BEF4-96554635DF88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DCF50-37B5-4476-AFAE-CB8F92FBF8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2168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9C762-7AA8-4573-B0D4-C5BE3F15F172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8CA3F-69A7-4E50-80EA-9BAB110C814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081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D63F0-C614-4CDF-97CC-6E6B49136941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4F8AD-2739-4931-ACFB-801D1F59544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7748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5283C-B920-443E-8359-A68CF9B98F6D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99E71-3F25-4650-819D-3D4CC3BF0A2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868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6FF37-5B0A-4BB9-95C3-9E55DAE99063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B37C6-FB5C-4B59-A5FF-92A0BD5D6FD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536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D2FE2-5F9C-4D6D-A9D7-D4894489A29A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D1CF5-095C-41DE-BFD3-C64C9968FE7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7000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6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7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8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2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3219F-72DD-40DE-967A-2A6AF4A44B42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90695-C878-416B-9947-F9E79F07CB2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87270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D90D9-984B-4B51-BD60-D60BC9C41C15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6BEAF-9BA1-4EE7-9B3F-5899D39FD7C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2832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735A8-97E5-49BE-A200-043B4F9B4878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35E1D-9DE1-44D5-BF87-8E0947464FD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714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18"/>
          <p:cNvGrpSpPr>
            <a:grpSpLocks/>
          </p:cNvGrpSpPr>
          <p:nvPr/>
        </p:nvGrpSpPr>
        <p:grpSpPr bwMode="auto">
          <a:xfrm>
            <a:off x="6557963" y="66675"/>
            <a:ext cx="2574925" cy="6796088"/>
            <a:chOff x="6558164" y="66319"/>
            <a:chExt cx="2575511" cy="6797067"/>
          </a:xfrm>
        </p:grpSpPr>
        <p:grpSp>
          <p:nvGrpSpPr>
            <p:cNvPr id="1032" name="Group 62"/>
            <p:cNvGrpSpPr>
              <a:grpSpLocks/>
            </p:cNvGrpSpPr>
            <p:nvPr/>
          </p:nvGrpSpPr>
          <p:grpSpPr bwMode="auto"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1040" name="Group 44"/>
              <p:cNvGrpSpPr>
                <a:grpSpLocks/>
              </p:cNvGrpSpPr>
              <p:nvPr/>
            </p:nvGrpSpPr>
            <p:grpSpPr bwMode="auto"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1" name="Group 50"/>
              <p:cNvGrpSpPr>
                <a:grpSpLocks/>
              </p:cNvGrpSpPr>
              <p:nvPr/>
            </p:nvGrpSpPr>
            <p:grpSpPr bwMode="auto"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5453" y="3308461"/>
                  <a:ext cx="492237" cy="560469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4480" y="887175"/>
                  <a:ext cx="384263" cy="439800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2" name="Group 56"/>
              <p:cNvGrpSpPr>
                <a:grpSpLocks/>
              </p:cNvGrpSpPr>
              <p:nvPr/>
            </p:nvGrpSpPr>
            <p:grpSpPr bwMode="auto"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3118" y="4921594"/>
                  <a:ext cx="1032110" cy="1181270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868" y="155232"/>
                  <a:ext cx="722477" cy="825619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738" y="3830825"/>
                  <a:ext cx="639908" cy="728767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8524" y="1798532"/>
                  <a:ext cx="765349" cy="870075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 dirty="0">
                    <a:latin typeface="+mn-lt"/>
                    <a:cs typeface="+mn-cs"/>
                  </a:endParaRPr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971" y="6307681"/>
              <a:ext cx="976534" cy="5509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dirty="0">
                <a:latin typeface="+mn-lt"/>
                <a:cs typeface="+mn-cs"/>
              </a:endParaRPr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8B201D-BD0C-4A2D-84C0-1DEDD5372DE0}" type="datetimeFigureOut">
              <a:rPr lang="pt-BR"/>
              <a:pPr>
                <a:defRPr/>
              </a:pPr>
              <a:t>21/06/2020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CBC03B-24E7-4810-89DF-BB3048A45AF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4" r:id="rId1"/>
    <p:sldLayoutId id="2147483753" r:id="rId2"/>
    <p:sldLayoutId id="2147483752" r:id="rId3"/>
    <p:sldLayoutId id="2147483751" r:id="rId4"/>
    <p:sldLayoutId id="2147483750" r:id="rId5"/>
    <p:sldLayoutId id="2147483749" r:id="rId6"/>
    <p:sldLayoutId id="2147483748" r:id="rId7"/>
    <p:sldLayoutId id="2147483747" r:id="rId8"/>
    <p:sldLayoutId id="2147483755" r:id="rId9"/>
    <p:sldLayoutId id="2147483746" r:id="rId10"/>
    <p:sldLayoutId id="2147483745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Ecocerebral-2012\Eco-filmes\061212-150355_____ADM\20120612151422.avi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0802830" TargetMode="External"/><Relationship Id="rId7" Type="http://schemas.openxmlformats.org/officeDocument/2006/relationships/hyperlink" Target="https://www.ncbi.nlm.nih.gov/pubmed?linkname=pubmed_pubmed&amp;from_uid=21237469" TargetMode="External"/><Relationship Id="rId2" Type="http://schemas.openxmlformats.org/officeDocument/2006/relationships/hyperlink" Target="https://www.ncbi.nlm.nih.gov/pubmed/1798938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21237469" TargetMode="External"/><Relationship Id="rId5" Type="http://schemas.openxmlformats.org/officeDocument/2006/relationships/hyperlink" Target="https://www.ncbi.nlm.nih.gov/pubmed/23885357" TargetMode="External"/><Relationship Id="rId4" Type="http://schemas.openxmlformats.org/officeDocument/2006/relationships/hyperlink" Target="https://www.ncbi.nlm.nih.gov/pubmed/19258059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4031043" TargetMode="External"/><Relationship Id="rId7" Type="http://schemas.openxmlformats.org/officeDocument/2006/relationships/hyperlink" Target="https://www.ncbi.nlm.nih.gov/pubmed/25838043" TargetMode="External"/><Relationship Id="rId2" Type="http://schemas.openxmlformats.org/officeDocument/2006/relationships/hyperlink" Target="https://www.ncbi.nlm.nih.gov/pubmed/2370314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25160542" TargetMode="External"/><Relationship Id="rId5" Type="http://schemas.openxmlformats.org/officeDocument/2006/relationships/hyperlink" Target="https://www.ncbi.nlm.nih.gov/pubmed/23407116" TargetMode="External"/><Relationship Id="rId4" Type="http://schemas.openxmlformats.org/officeDocument/2006/relationships/hyperlink" Target="https://www.ncbi.nlm.nih.gov/pubmed/23771484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939892" TargetMode="External"/><Relationship Id="rId7" Type="http://schemas.openxmlformats.org/officeDocument/2006/relationships/hyperlink" Target="https://www.ncbi.nlm.nih.gov/pubmed/29118365" TargetMode="External"/><Relationship Id="rId2" Type="http://schemas.openxmlformats.org/officeDocument/2006/relationships/hyperlink" Target="https://www.ncbi.nlm.nih.gov/pubmed/3014493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28634025" TargetMode="External"/><Relationship Id="rId5" Type="http://schemas.openxmlformats.org/officeDocument/2006/relationships/hyperlink" Target="https://www.ncbi.nlm.nih.gov/pubmed/28123074" TargetMode="External"/><Relationship Id="rId4" Type="http://schemas.openxmlformats.org/officeDocument/2006/relationships/hyperlink" Target="https://www.ncbi.nlm.nih.gov/pubmed/26902528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302742" TargetMode="External"/><Relationship Id="rId7" Type="http://schemas.openxmlformats.org/officeDocument/2006/relationships/hyperlink" Target="https://www.ncbi.nlm.nih.gov/pubmed/30076775" TargetMode="External"/><Relationship Id="rId2" Type="http://schemas.openxmlformats.org/officeDocument/2006/relationships/hyperlink" Target="https://www.ncbi.nlm.nih.gov/pubmed/2860720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30308377" TargetMode="External"/><Relationship Id="rId5" Type="http://schemas.openxmlformats.org/officeDocument/2006/relationships/hyperlink" Target="https://www.ncbi.nlm.nih.gov/pubmed/29034164" TargetMode="External"/><Relationship Id="rId4" Type="http://schemas.openxmlformats.org/officeDocument/2006/relationships/hyperlink" Target="https://www.ncbi.nlm.nih.gov/pubmed/28511778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31243012" TargetMode="External"/><Relationship Id="rId2" Type="http://schemas.openxmlformats.org/officeDocument/2006/relationships/hyperlink" Target="https://www.ncbi.nlm.nih.gov/pubmed/2989032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7991432" TargetMode="External"/><Relationship Id="rId5" Type="http://schemas.openxmlformats.org/officeDocument/2006/relationships/hyperlink" Target="https://www.ncbi.nlm.nih.gov/pubmed/2339047" TargetMode="External"/><Relationship Id="rId4" Type="http://schemas.openxmlformats.org/officeDocument/2006/relationships/hyperlink" Target="https://www.ncbi.nlm.nih.gov/pubmed/31451185" TargetMode="Externa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15001897" TargetMode="External"/><Relationship Id="rId3" Type="http://schemas.openxmlformats.org/officeDocument/2006/relationships/hyperlink" Target="https://www.ncbi.nlm.nih.gov/pubmed/8645386" TargetMode="External"/><Relationship Id="rId7" Type="http://schemas.openxmlformats.org/officeDocument/2006/relationships/hyperlink" Target="https://www.ncbi.nlm.nih.gov/pubmed/12084850" TargetMode="External"/><Relationship Id="rId2" Type="http://schemas.openxmlformats.org/officeDocument/2006/relationships/hyperlink" Target="https://www.ncbi.nlm.nih.gov/pubmed/779576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?linkname=pubmed_pubmed&amp;from_uid=16352496" TargetMode="External"/><Relationship Id="rId5" Type="http://schemas.openxmlformats.org/officeDocument/2006/relationships/hyperlink" Target="https://www.ncbi.nlm.nih.gov/pubmed/16352496" TargetMode="External"/><Relationship Id="rId4" Type="http://schemas.openxmlformats.org/officeDocument/2006/relationships/hyperlink" Target="https://www.ncbi.nlm.nih.gov/pubmed/22145295" TargetMode="Externa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31605826" TargetMode="External"/><Relationship Id="rId3" Type="http://schemas.openxmlformats.org/officeDocument/2006/relationships/hyperlink" Target="https://www.ncbi.nlm.nih.gov/pubmed/30144931" TargetMode="External"/><Relationship Id="rId7" Type="http://schemas.openxmlformats.org/officeDocument/2006/relationships/hyperlink" Target="https://www.ncbi.nlm.nih.gov/pubmed/31927802" TargetMode="External"/><Relationship Id="rId12" Type="http://schemas.openxmlformats.org/officeDocument/2006/relationships/hyperlink" Target="http://paulomargotto.com.br/documentos/20780" TargetMode="External"/><Relationship Id="rId2" Type="http://schemas.openxmlformats.org/officeDocument/2006/relationships/hyperlink" Target="https://www.ncbi.nlm.nih.gov/pubmed/1557306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aulomargotto.com.br/" TargetMode="External"/><Relationship Id="rId11" Type="http://schemas.openxmlformats.org/officeDocument/2006/relationships/image" Target="../media/image6.png"/><Relationship Id="rId5" Type="http://schemas.openxmlformats.org/officeDocument/2006/relationships/hyperlink" Target="https://www.ncbi.nlm.nih.gov/pubmed/30018590" TargetMode="External"/><Relationship Id="rId10" Type="http://schemas.openxmlformats.org/officeDocument/2006/relationships/hyperlink" Target="http://paulomargotto.com.br/documentos/19973" TargetMode="External"/><Relationship Id="rId4" Type="http://schemas.openxmlformats.org/officeDocument/2006/relationships/hyperlink" Target="https://www.ncbi.nlm.nih.gov/pubmed/29572821" TargetMode="External"/><Relationship Id="rId9" Type="http://schemas.openxmlformats.org/officeDocument/2006/relationships/hyperlink" Target="http://paulomargotto.com.br/artigo-5246-o-cerebro-do-recem-nascido-com-cardiopatia-congenit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2967038" y="641350"/>
            <a:ext cx="5349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3075" name="Text Box 9"/>
          <p:cNvSpPr txBox="1">
            <a:spLocks noChangeArrowheads="1"/>
          </p:cNvSpPr>
          <p:nvPr/>
        </p:nvSpPr>
        <p:spPr bwMode="auto">
          <a:xfrm>
            <a:off x="3635375" y="4652963"/>
            <a:ext cx="26797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pt-BR" altLang="pt-BR" sz="1600" b="1">
                <a:solidFill>
                  <a:srgbClr val="FFFF00"/>
                </a:solidFill>
                <a:latin typeface="Times New Roman" pitchFamily="18" charset="0"/>
                <a:hlinkClick r:id="rId2"/>
              </a:rPr>
              <a:t>www.paulomargotto.com.br</a:t>
            </a:r>
            <a:r>
              <a:rPr lang="pt-BR" altLang="pt-BR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 algn="ctr"/>
            <a:r>
              <a:rPr lang="pt-BR" altLang="pt-BR" sz="1600">
                <a:solidFill>
                  <a:srgbClr val="FFFF00"/>
                </a:solidFill>
                <a:latin typeface="Times New Roman" pitchFamily="18" charset="0"/>
                <a:hlinkClick r:id="rId3"/>
              </a:rPr>
              <a:t>pmargotto@gmail.com</a:t>
            </a:r>
            <a:endParaRPr lang="pt-BR" altLang="pt-BR" sz="16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076" name="Rectangle 10"/>
          <p:cNvSpPr>
            <a:spLocks noChangeArrowheads="1"/>
          </p:cNvSpPr>
          <p:nvPr/>
        </p:nvSpPr>
        <p:spPr bwMode="auto">
          <a:xfrm>
            <a:off x="468313" y="6921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eaLnBrk="0" hangingPunct="0"/>
            <a:r>
              <a:rPr lang="pt-BR" altLang="pt-BR" sz="3200" b="1" i="1">
                <a:solidFill>
                  <a:srgbClr val="FFFF00"/>
                </a:solidFill>
                <a:latin typeface="Arial Narrow" pitchFamily="34" charset="0"/>
              </a:rPr>
              <a:t>O</a:t>
            </a:r>
            <a:r>
              <a:rPr lang="pt-BR" altLang="pt-BR" sz="3200" b="1" i="1">
                <a:latin typeface="Arial Narrow" pitchFamily="34" charset="0"/>
              </a:rPr>
              <a:t> </a:t>
            </a:r>
            <a:r>
              <a:rPr lang="pt-BR" altLang="pt-BR" sz="3200" b="1" i="1">
                <a:solidFill>
                  <a:srgbClr val="FFFF00"/>
                </a:solidFill>
                <a:latin typeface="Arial Narrow" pitchFamily="34" charset="0"/>
              </a:rPr>
              <a:t>Cérebro do Recém-Nascido com Cardiopatia Congênita Crítica</a:t>
            </a:r>
          </a:p>
        </p:txBody>
      </p:sp>
      <p:sp>
        <p:nvSpPr>
          <p:cNvPr id="3077" name="Text Box 1030"/>
          <p:cNvSpPr txBox="1">
            <a:spLocks noChangeArrowheads="1"/>
          </p:cNvSpPr>
          <p:nvPr/>
        </p:nvSpPr>
        <p:spPr bwMode="auto">
          <a:xfrm>
            <a:off x="3276600" y="1700213"/>
            <a:ext cx="24431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pt-BR" altLang="pt-BR" sz="2400">
                <a:latin typeface="Times New Roman" pitchFamily="18" charset="0"/>
              </a:rPr>
              <a:t>Paulo R. Margotto</a:t>
            </a:r>
          </a:p>
          <a:p>
            <a:pPr algn="ctr"/>
            <a:endParaRPr lang="pt-BR" altLang="pt-BR" sz="2400">
              <a:latin typeface="Times New Roman" pitchFamily="18" charset="0"/>
            </a:endParaRPr>
          </a:p>
        </p:txBody>
      </p:sp>
      <p:pic>
        <p:nvPicPr>
          <p:cNvPr id="3078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781300"/>
            <a:ext cx="18351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4" descr="https://encrypted-tbn0.gstatic.com/images?q=tbn:ANd9GcQ9ueNFrui0PprOrjl5WNettZmwGSBCyxrLMhQ8Rtd9RMa3LAVsAQ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2" descr="http://doutissima.com.br/wp-content/uploads/2013/07/ginastica_cerebro1_611121726956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0"/>
            <a:ext cx="1050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781300"/>
            <a:ext cx="1836738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1511300" y="5589588"/>
            <a:ext cx="7632700" cy="9429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ja-JP" sz="1400">
                <a:solidFill>
                  <a:srgbClr val="0033CC"/>
                </a:solidFill>
                <a:ea typeface="MS PGothic" pitchFamily="34" charset="-128"/>
              </a:rPr>
              <a:t>Observamos que as lesões nesses recém-nascidos a termo cardíacos tinham imagens parecidas com a</a:t>
            </a:r>
            <a:r>
              <a:rPr lang="pt-BR" altLang="ja-JP" sz="1400">
                <a:ea typeface="MS PGothic" pitchFamily="34" charset="-128"/>
              </a:rPr>
              <a:t> </a:t>
            </a:r>
            <a:r>
              <a:rPr lang="pt-BR" altLang="ja-JP" sz="1400">
                <a:solidFill>
                  <a:srgbClr val="FF3300"/>
                </a:solidFill>
                <a:ea typeface="MS PGothic" pitchFamily="34" charset="-128"/>
              </a:rPr>
              <a:t>lesão da substância branca dos recém-nascidos prematuros.</a:t>
            </a:r>
            <a:r>
              <a:rPr lang="pt-BR" altLang="ja-JP" sz="1400">
                <a:ea typeface="MS PGothic" pitchFamily="34" charset="-128"/>
              </a:rPr>
              <a:t>. </a:t>
            </a:r>
            <a:r>
              <a:rPr lang="pt-BR" altLang="ja-JP" sz="1400">
                <a:solidFill>
                  <a:srgbClr val="0033CC"/>
                </a:solidFill>
                <a:ea typeface="MS PGothic" pitchFamily="34" charset="-128"/>
              </a:rPr>
              <a:t>O que vemos aqui é a ponta do iceberg, o topo, é um sinal de que há uma anomalia no desenvolvimento do cérebro (Donna Ferriero, 2019)</a:t>
            </a:r>
            <a:endParaRPr lang="pt-BR" sz="1400">
              <a:solidFill>
                <a:srgbClr val="0033CC"/>
              </a:solidFill>
            </a:endParaRPr>
          </a:p>
        </p:txBody>
      </p:sp>
      <p:sp>
        <p:nvSpPr>
          <p:cNvPr id="3086" name="AutoShape 14" descr="Para além da ponta do iceberg - Social Soma – Blo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090" name="Picture 18" descr="Para além da ponta do iceberg - Social Soma – Blo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373688"/>
            <a:ext cx="12668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doc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52292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1331913" y="2205038"/>
            <a:ext cx="66151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pt-BR" b="1">
                <a:solidFill>
                  <a:srgbClr val="0033CC"/>
                </a:solidFill>
              </a:rPr>
              <a:t>O recém – nascido portador de cardiopatia congênita</a:t>
            </a:r>
          </a:p>
        </p:txBody>
      </p:sp>
      <p:sp>
        <p:nvSpPr>
          <p:cNvPr id="3095" name="AutoShape 23" descr="60551663-e402-47ae-b79a-129a96743bbf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102" name="Picture 3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636838"/>
            <a:ext cx="3744912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03" name="Text Box 31"/>
          <p:cNvSpPr txBox="1">
            <a:spLocks noChangeArrowheads="1"/>
          </p:cNvSpPr>
          <p:nvPr/>
        </p:nvSpPr>
        <p:spPr bwMode="auto">
          <a:xfrm>
            <a:off x="3419475" y="3933825"/>
            <a:ext cx="25923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0033CC"/>
                </a:solidFill>
              </a:rPr>
              <a:t>Paulo R. Margotto (DF, </a:t>
            </a:r>
          </a:p>
          <a:p>
            <a:pPr algn="ctr"/>
            <a:r>
              <a:rPr lang="pt-BR" sz="1400">
                <a:solidFill>
                  <a:srgbClr val="0033CC"/>
                </a:solidFill>
              </a:rPr>
              <a:t>Jorge Afiune (DF) e Gabriel Variane (SP)</a:t>
            </a:r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6300788" y="4868863"/>
            <a:ext cx="23002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Brasília, 20/6/2020</a:t>
            </a:r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auto">
          <a:xfrm>
            <a:off x="-92075" y="4697413"/>
            <a:ext cx="34734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600"/>
              <a:t>Coordenação:Marta D. R. de Moura/</a:t>
            </a:r>
          </a:p>
          <a:p>
            <a:r>
              <a:rPr lang="pt-BR" sz="1600"/>
              <a:t>                           Sanda Lins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836613"/>
            <a:ext cx="8893175" cy="6021387"/>
          </a:xfrm>
        </p:spPr>
        <p:txBody>
          <a:bodyPr lIns="92075" tIns="46038" rIns="92075" bIns="46038" anchor="t"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800" b="1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pt-BR" sz="2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DCC no Mundo: nascem  1,3 milhões de bebês/ano e &gt;75% que sobrevivem no 1º ano de vida viverão na idade adulta (incluindo cardiopatias congênitas críticas</a:t>
            </a:r>
            <a:r>
              <a:rPr lang="pt-BR" sz="2800" b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pt-BR" sz="2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(Morton PD et al, 2015)</a:t>
            </a:r>
          </a:p>
          <a:p>
            <a:pPr>
              <a:lnSpc>
                <a:spcPct val="90000"/>
              </a:lnSpc>
            </a:pPr>
            <a:r>
              <a:rPr lang="pt-BR" sz="2800" smtClean="0"/>
              <a:t> </a:t>
            </a:r>
            <a:r>
              <a:rPr lang="pt-BR" sz="2800" b="1" smtClean="0">
                <a:latin typeface="Times New Roman" pitchFamily="18" charset="0"/>
              </a:rPr>
              <a:t>Nos EUA:30.000/ano (1/3 cardiopatia complexa)</a:t>
            </a:r>
          </a:p>
          <a:p>
            <a:pPr>
              <a:lnSpc>
                <a:spcPct val="90000"/>
              </a:lnSpc>
            </a:pPr>
            <a:r>
              <a:rPr lang="pt-BR" sz="2800" b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pt-BR" sz="2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As taxas de sobrevivência na adolescência melhoraram dramaticamente: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800" b="1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8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 comprometimento do desenvolvimento neurológico tornou-se a comorbidade mais importante (Kelly C J, 2017)</a:t>
            </a:r>
            <a:endParaRPr lang="pt-BR" sz="2800" b="1" smtClean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800" b="1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099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eaLnBrk="0" hangingPunct="0"/>
            <a:r>
              <a:rPr lang="pt-BR" altLang="pt-BR" sz="3200" b="1" i="1">
                <a:solidFill>
                  <a:srgbClr val="FF3399"/>
                </a:solidFill>
                <a:latin typeface="Arial Narrow" pitchFamily="34" charset="0"/>
              </a:rPr>
              <a:t>Introdução</a:t>
            </a:r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3132138" y="4508500"/>
            <a:ext cx="2079625" cy="360363"/>
          </a:xfrm>
          <a:prstGeom prst="curvedDownArrow">
            <a:avLst>
              <a:gd name="adj1" fmla="val 115418"/>
              <a:gd name="adj2" fmla="val 230837"/>
              <a:gd name="adj3" fmla="val 33333"/>
            </a:avLst>
          </a:prstGeom>
          <a:solidFill>
            <a:srgbClr val="339933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455738" y="4575175"/>
            <a:ext cx="1635125" cy="396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No entanto...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10"/>
          <p:cNvSpPr>
            <a:spLocks noChangeArrowheads="1"/>
          </p:cNvSpPr>
          <p:nvPr/>
        </p:nvSpPr>
        <p:spPr bwMode="auto">
          <a:xfrm>
            <a:off x="827088" y="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eaLnBrk="0" hangingPunct="0"/>
            <a:r>
              <a:rPr lang="pt-BR" altLang="pt-BR" sz="3200" b="1" i="1">
                <a:solidFill>
                  <a:srgbClr val="FF3399"/>
                </a:solidFill>
                <a:latin typeface="Arial Narrow" pitchFamily="34" charset="0"/>
              </a:rPr>
              <a:t>Introdução</a:t>
            </a:r>
          </a:p>
        </p:txBody>
      </p:sp>
      <p:sp>
        <p:nvSpPr>
          <p:cNvPr id="71686" name="Rectangle 10"/>
          <p:cNvSpPr>
            <a:spLocks noChangeArrowheads="1"/>
          </p:cNvSpPr>
          <p:nvPr>
            <p:ph type="body" idx="1"/>
          </p:nvPr>
        </p:nvSpPr>
        <p:spPr>
          <a:xfrm>
            <a:off x="250825" y="1196975"/>
            <a:ext cx="8569325" cy="5661025"/>
          </a:xfrm>
          <a:noFill/>
          <a:ln/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pt-BR" sz="2400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buFont typeface="Wingdings 2" pitchFamily="18" charset="2"/>
              <a:buNone/>
            </a:pPr>
            <a:r>
              <a:rPr lang="pt-BR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Até a metade dos sobreviventes da infância</a:t>
            </a:r>
          </a:p>
          <a:p>
            <a:pPr algn="ctr">
              <a:buFont typeface="Wingdings 2" pitchFamily="18" charset="2"/>
              <a:buNone/>
            </a:pPr>
            <a:r>
              <a:rPr lang="pt-BR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apresentam</a:t>
            </a:r>
          </a:p>
          <a:p>
            <a:pPr algn="just">
              <a:buFont typeface="Wingdings 2" pitchFamily="18" charset="2"/>
              <a:buNone/>
            </a:pPr>
            <a:endParaRPr lang="pt-BR" sz="1600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pt-BR" sz="280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déficits que comprometem de forma geral domínios do memória, atenção e habilidades linguísticas de ordem superior</a:t>
            </a:r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1692275" y="1052513"/>
            <a:ext cx="5616575" cy="12033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sz="2400" b="1">
                <a:solidFill>
                  <a:srgbClr val="FF3300"/>
                </a:solidFill>
              </a:rPr>
              <a:t>Dimensão do Problema:</a:t>
            </a:r>
            <a:endParaRPr lang="pt-BR" sz="2400" b="1">
              <a:solidFill>
                <a:srgbClr val="FF3300"/>
              </a:solidFill>
            </a:endParaRPr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323850" y="3068638"/>
            <a:ext cx="914400" cy="914400"/>
          </a:xfrm>
          <a:prstGeom prst="lightningBolt">
            <a:avLst/>
          </a:prstGeom>
          <a:solidFill>
            <a:srgbClr val="339933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1"/>
          </p:nvPr>
        </p:nvSpPr>
        <p:spPr>
          <a:xfrm>
            <a:off x="900113" y="476250"/>
            <a:ext cx="7124700" cy="4052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Estudos têm se concentrado amplamente em fatores relacionados à </a:t>
            </a:r>
            <a:r>
              <a:rPr lang="pt-BR" sz="2000" b="1" smtClean="0">
                <a:solidFill>
                  <a:srgbClr val="FFFF00"/>
                </a:solidFill>
              </a:rPr>
              <a:t>cirurgia e circulação extracorpórea,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                                   </a:t>
            </a:r>
            <a:r>
              <a:rPr lang="pt-BR" sz="2800" b="1" smtClean="0">
                <a:solidFill>
                  <a:srgbClr val="FF3399"/>
                </a:solidFill>
              </a:rPr>
              <a:t>No entanto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uma porcentagem substancial de crianças possui comprometimentos cognitivos, independentemente do tipo de tratamento com circulação extracorpórea. 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De fato, </a:t>
            </a:r>
            <a:r>
              <a:rPr lang="pt-BR" sz="2000" b="1" smtClean="0">
                <a:solidFill>
                  <a:srgbClr val="FF3399"/>
                </a:solidFill>
              </a:rPr>
              <a:t>mais da metade</a:t>
            </a:r>
            <a:r>
              <a:rPr lang="pt-BR" sz="2000" smtClean="0"/>
              <a:t> apresentam anormalidades neurológicas</a:t>
            </a:r>
            <a:r>
              <a:rPr lang="pt-BR" sz="2000" b="1" smtClean="0"/>
              <a:t> </a:t>
            </a:r>
            <a:r>
              <a:rPr lang="pt-BR" sz="2000" b="1" smtClean="0">
                <a:solidFill>
                  <a:srgbClr val="FF3399"/>
                </a:solidFill>
              </a:rPr>
              <a:t>antes</a:t>
            </a:r>
            <a:r>
              <a:rPr lang="pt-BR" sz="2000" smtClean="0"/>
              <a:t> da cirurgia          (Kelly CJ et al)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3399"/>
                </a:solidFill>
              </a:rPr>
              <a:t>O objetivo Apresentação:</a:t>
            </a:r>
            <a:endParaRPr lang="pt-BR" sz="2000" smtClean="0"/>
          </a:p>
        </p:txBody>
      </p:sp>
      <p:sp>
        <p:nvSpPr>
          <p:cNvPr id="73732" name="Rectangle 10"/>
          <p:cNvSpPr>
            <a:spLocks noChangeArrowheads="1"/>
          </p:cNvSpPr>
          <p:nvPr/>
        </p:nvSpPr>
        <p:spPr bwMode="auto">
          <a:xfrm>
            <a:off x="827088" y="-242888"/>
            <a:ext cx="7772400" cy="11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/>
          <a:p>
            <a:pPr algn="ctr" eaLnBrk="0" hangingPunct="0"/>
            <a:r>
              <a:rPr lang="pt-BR" altLang="pt-BR" sz="3200" b="1" i="1">
                <a:solidFill>
                  <a:srgbClr val="FF3399"/>
                </a:solidFill>
                <a:latin typeface="Arial Narrow" pitchFamily="34" charset="0"/>
              </a:rPr>
              <a:t>Introdução</a:t>
            </a:r>
          </a:p>
        </p:txBody>
      </p:sp>
      <p:sp>
        <p:nvSpPr>
          <p:cNvPr id="73733" name="AutoShape 5"/>
          <p:cNvSpPr>
            <a:spLocks noChangeArrowheads="1"/>
          </p:cNvSpPr>
          <p:nvPr/>
        </p:nvSpPr>
        <p:spPr bwMode="auto">
          <a:xfrm>
            <a:off x="0" y="3933825"/>
            <a:ext cx="9036050" cy="2924175"/>
          </a:xfrm>
          <a:prstGeom prst="irregularSeal1">
            <a:avLst/>
          </a:prstGeom>
          <a:solidFill>
            <a:schemeClr val="accent1"/>
          </a:solidFill>
          <a:ln w="38100">
            <a:solidFill>
              <a:srgbClr val="3399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</a:pPr>
            <a:r>
              <a:rPr lang="pt-BR"/>
              <a:t>             </a:t>
            </a: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</a:pPr>
            <a:r>
              <a:rPr lang="pt-BR" sz="1600">
                <a:solidFill>
                  <a:srgbClr val="0033CC"/>
                </a:solidFill>
              </a:rPr>
              <a:t>entender a maior ocorrência da lesão cerebral nessa </a:t>
            </a: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</a:pPr>
            <a:r>
              <a:rPr lang="pt-BR" sz="1600">
                <a:solidFill>
                  <a:srgbClr val="0033CC"/>
                </a:solidFill>
              </a:rPr>
              <a:t>população  e o que é possível fazer para minimizar os seus efeitos</a:t>
            </a:r>
          </a:p>
          <a:p>
            <a:pPr algn="ctr"/>
            <a:endParaRPr lang="pt-BR" sz="160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/>
          </p:cNvSpPr>
          <p:nvPr>
            <p:ph type="body" idx="1"/>
          </p:nvPr>
        </p:nvSpPr>
        <p:spPr>
          <a:xfrm>
            <a:off x="971550" y="1773238"/>
            <a:ext cx="7124700" cy="4052887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            </a:t>
            </a:r>
            <a:r>
              <a:rPr lang="pt-BR" sz="2000" b="1" smtClean="0">
                <a:solidFill>
                  <a:srgbClr val="0033CC"/>
                </a:solidFill>
              </a:rPr>
              <a:t>Desenvolvimento do cérebro humano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começa na </a:t>
            </a:r>
            <a:r>
              <a:rPr lang="pt-BR" sz="2000" b="1" smtClean="0"/>
              <a:t>3ª semana de gestação</a:t>
            </a:r>
            <a:r>
              <a:rPr lang="pt-BR" sz="2000" smtClean="0"/>
              <a:t> e continua até o início idade adulta.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Após o nascimento, o cérebro aumenta mais de 100% em volume no primeiro ano e outros 15% até o final do segundo ano de vida. </a:t>
            </a:r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0033CC"/>
                </a:solidFill>
              </a:rPr>
              <a:t>desenvolvimento cerebral alterado no período fetal: principal causa do resultado neurocognitivo nessas crianças</a:t>
            </a:r>
          </a:p>
          <a:p>
            <a:pPr>
              <a:lnSpc>
                <a:spcPct val="80000"/>
              </a:lnSpc>
            </a:pPr>
            <a:endParaRPr lang="pt-BR" sz="2000" b="1" smtClean="0">
              <a:solidFill>
                <a:srgbClr val="0033CC"/>
              </a:solidFill>
            </a:endParaRPr>
          </a:p>
        </p:txBody>
      </p:sp>
      <p:sp>
        <p:nvSpPr>
          <p:cNvPr id="74757" name="Rectangle 5"/>
          <p:cNvSpPr>
            <a:spLocks noGrp="1"/>
          </p:cNvSpPr>
          <p:nvPr>
            <p:ph type="title"/>
          </p:nvPr>
        </p:nvSpPr>
        <p:spPr>
          <a:xfrm>
            <a:off x="1042988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body" idx="1"/>
          </p:nvPr>
        </p:nvSpPr>
        <p:spPr>
          <a:xfrm>
            <a:off x="250825" y="1628775"/>
            <a:ext cx="8642350" cy="50403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O desenvolvimento do cérebro e do coração ocorre simultaneamente e se cruzam em vários níveis no feto com doença cardíaca congênita.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 organogênese do cérebro e coração ocorre simultaneamente no feto humano e invocam programas de desenvolvimento semelhantes.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Em estágios posteriores, após a conclusão do desenvolvimento morfológico geral em ambos os órgãos, </a:t>
            </a:r>
            <a:r>
              <a:rPr lang="pt-BR" sz="2000" b="1" smtClean="0">
                <a:solidFill>
                  <a:srgbClr val="FFFF00"/>
                </a:solidFill>
              </a:rPr>
              <a:t>o desenvolvimento do cérebro continua com um aumento dramático no seu tamanho</a:t>
            </a:r>
            <a:r>
              <a:rPr lang="pt-BR" sz="2000" smtClean="0"/>
              <a:t>.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b="1" smtClean="0"/>
              <a:t>devido à elaboração da microestrutura neuronal (por exemplo, dendritos, axônios e sinapses) e o início da mielinização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 formação e aperfeiçoamento de conexões no cérebro requerem atividade neuronal, levando a um aumento no metabolismo cerebral com </a:t>
            </a:r>
            <a:r>
              <a:rPr lang="pt-BR" sz="2000" b="1" smtClean="0">
                <a:solidFill>
                  <a:srgbClr val="FFFF00"/>
                </a:solidFill>
              </a:rPr>
              <a:t>dependência da função cardíaca para fornecimento de oxigênio e substrato.</a:t>
            </a:r>
          </a:p>
        </p:txBody>
      </p:sp>
      <p:sp>
        <p:nvSpPr>
          <p:cNvPr id="80899" name="Rectangle 3"/>
          <p:cNvSpPr>
            <a:spLocks noGrp="1"/>
          </p:cNvSpPr>
          <p:nvPr>
            <p:ph type="title"/>
          </p:nvPr>
        </p:nvSpPr>
        <p:spPr>
          <a:xfrm>
            <a:off x="1042988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6227763" y="6537325"/>
            <a:ext cx="21367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/>
              <a:t>McQuillen PS et al, 2010</a:t>
            </a:r>
          </a:p>
        </p:txBody>
      </p:sp>
      <p:sp>
        <p:nvSpPr>
          <p:cNvPr id="80901" name="AutoShape 5"/>
          <p:cNvSpPr>
            <a:spLocks noChangeArrowheads="1"/>
          </p:cNvSpPr>
          <p:nvPr/>
        </p:nvSpPr>
        <p:spPr bwMode="auto">
          <a:xfrm>
            <a:off x="2411413" y="4292600"/>
            <a:ext cx="2079625" cy="360363"/>
          </a:xfrm>
          <a:prstGeom prst="curvedDownArrow">
            <a:avLst>
              <a:gd name="adj1" fmla="val 115418"/>
              <a:gd name="adj2" fmla="val 230837"/>
              <a:gd name="adj3" fmla="val 33333"/>
            </a:avLst>
          </a:prstGeom>
          <a:solidFill>
            <a:srgbClr val="339933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1"/>
          </p:nvPr>
        </p:nvSpPr>
        <p:spPr>
          <a:xfrm>
            <a:off x="323850" y="476250"/>
            <a:ext cx="8820150" cy="4052888"/>
          </a:xfrm>
        </p:spPr>
        <p:txBody>
          <a:bodyPr/>
          <a:lstStyle/>
          <a:p>
            <a:r>
              <a:rPr lang="pt-BR" sz="1800" smtClean="0"/>
              <a:t>A circulação fetal desordenada coloca o cérebro em risco de perturbações no crescimento e desenvolvimento .</a:t>
            </a:r>
            <a:endParaRPr lang="pt-BR" sz="1800" b="1" smtClean="0">
              <a:solidFill>
                <a:srgbClr val="FFFF00"/>
              </a:solidFill>
            </a:endParaRPr>
          </a:p>
        </p:txBody>
      </p:sp>
      <p:sp>
        <p:nvSpPr>
          <p:cNvPr id="81924" name="Rectangle 4"/>
          <p:cNvSpPr>
            <a:spLocks noGrp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pic>
        <p:nvPicPr>
          <p:cNvPr id="819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852738"/>
            <a:ext cx="5472113" cy="382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/>
          </p:cNvSpPr>
          <p:nvPr>
            <p:ph type="body" idx="1"/>
          </p:nvPr>
        </p:nvSpPr>
        <p:spPr>
          <a:xfrm>
            <a:off x="468313" y="1806575"/>
            <a:ext cx="7666037" cy="50514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b="1" smtClean="0"/>
              <a:t>A função cognitiva de ordem superior</a:t>
            </a:r>
            <a:r>
              <a:rPr lang="pt-BR" sz="2000" smtClean="0"/>
              <a:t> requer conectividade e comunicação adequadas entre os neurônios local e distalmente em todo o cérebro. 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O corpo caloso</a:t>
            </a:r>
            <a:r>
              <a:rPr lang="pt-BR" sz="2000" smtClean="0"/>
              <a:t>, por exemplo, é o maior trato de substância branca no cérebro e conecta os hemisférios cerebrais esquerdo e direito, permitindo comunicação inter-hemisféricos essencial para a integração adequada da informação motora, sensorial e cognitiva.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>
                <a:solidFill>
                  <a:srgbClr val="FFFF00"/>
                </a:solidFill>
              </a:rPr>
              <a:t>(Axônios mielinizados são um constituinte primário do corpo caloso, e a mielina permite rápida comunicação de informações)</a:t>
            </a:r>
            <a:r>
              <a:rPr lang="pt-BR" sz="2000" smtClean="0"/>
              <a:t> </a:t>
            </a:r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663300"/>
                </a:solidFill>
              </a:rPr>
              <a:t>O desenvolvimento da substância branca é um prolongado processo e a mielinização começa próximo à metade da gestação no cérebro do ser humano </a:t>
            </a:r>
          </a:p>
        </p:txBody>
      </p:sp>
      <p:sp>
        <p:nvSpPr>
          <p:cNvPr id="75780" name="Rectangle 4"/>
          <p:cNvSpPr>
            <a:spLocks noGrp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/>
          </p:cNvSpPr>
          <p:nvPr>
            <p:ph type="body" idx="1"/>
          </p:nvPr>
        </p:nvSpPr>
        <p:spPr>
          <a:xfrm>
            <a:off x="395288" y="1773238"/>
            <a:ext cx="7772400" cy="4968875"/>
          </a:xfrm>
        </p:spPr>
        <p:txBody>
          <a:bodyPr/>
          <a:lstStyle/>
          <a:p>
            <a:r>
              <a:rPr lang="pt-BR" b="1" smtClean="0">
                <a:solidFill>
                  <a:srgbClr val="FF3399"/>
                </a:solidFill>
              </a:rPr>
              <a:t>A dismaturação da substância branca</a:t>
            </a:r>
            <a:r>
              <a:rPr lang="pt-BR" smtClean="0"/>
              <a:t> é uma lesão é comum nos bebês com cardiopatia congênita.</a:t>
            </a:r>
          </a:p>
          <a:p>
            <a:r>
              <a:rPr lang="pt-BR" smtClean="0"/>
              <a:t> Hemorragias intracranianas e lesões hipóxico-isquêmicas, como leucomalácia periventricular, necrose de tronco cerebral foram lesões adquiridas identificáveis. </a:t>
            </a:r>
          </a:p>
        </p:txBody>
      </p:sp>
      <p:sp>
        <p:nvSpPr>
          <p:cNvPr id="76804" name="Rectangle 4"/>
          <p:cNvSpPr>
            <a:spLocks noGrp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250825" y="1844675"/>
            <a:ext cx="8640763" cy="405288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Semelhanças nas alterações cerebrais e nos resultados do desenvolvimento neurológico associados ao nascimento prematuro versus cardiopatia congênita</a:t>
            </a:r>
            <a:r>
              <a:rPr lang="pt-BR" sz="2400" smtClean="0">
                <a:solidFill>
                  <a:srgbClr val="FF9900"/>
                </a:solidFill>
              </a:rPr>
              <a:t>.</a:t>
            </a:r>
          </a:p>
          <a:p>
            <a:r>
              <a:rPr lang="pt-BR" sz="2000" smtClean="0"/>
              <a:t>deficiências motoras, habilidades cognitivas, comportamentais, de atenção, linguagem, executiva e social. </a:t>
            </a:r>
          </a:p>
          <a:p>
            <a:r>
              <a:rPr lang="pt-BR" sz="2000" smtClean="0"/>
              <a:t>reduções nos volumes da substância branca e cinzenta cortical</a:t>
            </a:r>
          </a:p>
          <a:p>
            <a:endParaRPr lang="pt-BR" sz="2000" smtClean="0"/>
          </a:p>
        </p:txBody>
      </p:sp>
      <p:sp>
        <p:nvSpPr>
          <p:cNvPr id="77828" name="Rectangle 4"/>
          <p:cNvSpPr>
            <a:spLocks noGrp="1"/>
          </p:cNvSpPr>
          <p:nvPr>
            <p:ph type="title"/>
          </p:nvPr>
        </p:nvSpPr>
        <p:spPr>
          <a:xfrm>
            <a:off x="1042988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4"/>
          <p:cNvSpPr>
            <a:spLocks noGrp="1"/>
          </p:cNvSpPr>
          <p:nvPr>
            <p:ph type="title"/>
          </p:nvPr>
        </p:nvSpPr>
        <p:spPr>
          <a:xfrm>
            <a:off x="1042988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1547813" y="1628775"/>
            <a:ext cx="6119812" cy="1655763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ffectLst>
            <a:outerShdw sy="50000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</a:extLst>
        </p:spPr>
        <p:txBody>
          <a:bodyPr/>
          <a:lstStyle/>
          <a:p>
            <a:pPr algn="ctr"/>
            <a:r>
              <a:rPr lang="pt-BR" b="1"/>
              <a:t>Portanto, RN a termo com doen</a:t>
            </a:r>
            <a:r>
              <a:rPr lang="pt-BR" b="1">
                <a:latin typeface="Times New Roman" pitchFamily="18" charset="0"/>
              </a:rPr>
              <a:t>ç</a:t>
            </a:r>
            <a:r>
              <a:rPr lang="pt-BR" b="1"/>
              <a:t>a card</a:t>
            </a:r>
            <a:r>
              <a:rPr lang="pt-BR" b="1">
                <a:latin typeface="Times New Roman" pitchFamily="18" charset="0"/>
              </a:rPr>
              <a:t>í</a:t>
            </a:r>
            <a:r>
              <a:rPr lang="pt-BR" b="1"/>
              <a:t>aca cong</a:t>
            </a:r>
            <a:r>
              <a:rPr lang="pt-BR" b="1">
                <a:latin typeface="Times New Roman" pitchFamily="18" charset="0"/>
              </a:rPr>
              <a:t>ê</a:t>
            </a:r>
            <a:r>
              <a:rPr lang="pt-BR" b="1"/>
              <a:t>nita apresentam um atraso no desenvolvimento cerebral de aproximadamente um m</a:t>
            </a:r>
            <a:r>
              <a:rPr lang="pt-BR" b="1">
                <a:latin typeface="Times New Roman" pitchFamily="18" charset="0"/>
              </a:rPr>
              <a:t>ê</a:t>
            </a:r>
            <a:r>
              <a:rPr lang="pt-BR" b="1"/>
              <a:t>s, equivalente a um rec</a:t>
            </a:r>
            <a:r>
              <a:rPr lang="pt-BR" b="1">
                <a:latin typeface="Times New Roman" pitchFamily="18" charset="0"/>
              </a:rPr>
              <a:t>é</a:t>
            </a:r>
            <a:r>
              <a:rPr lang="pt-BR" b="1"/>
              <a:t>m-nascido prematuro entre 34 e 36 semanas</a:t>
            </a:r>
            <a:endParaRPr lang="pt-BR"/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1692275" y="3860800"/>
            <a:ext cx="6048375" cy="2305050"/>
          </a:xfrm>
          <a:prstGeom prst="rect">
            <a:avLst/>
          </a:prstGeom>
          <a:solidFill>
            <a:srgbClr val="339933"/>
          </a:solidFill>
          <a:ln w="57150">
            <a:solidFill>
              <a:srgbClr val="0000FF"/>
            </a:solidFill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algn="ctr"/>
            <a:r>
              <a:rPr lang="pt-BR" sz="2800" b="1"/>
              <a:t>A</a:t>
            </a:r>
            <a:r>
              <a:rPr lang="pt-BR" sz="1600" b="1"/>
              <a:t> </a:t>
            </a:r>
            <a:r>
              <a:rPr lang="pt-BR" sz="2800" b="1"/>
              <a:t>imaturidade cerebral </a:t>
            </a:r>
            <a:r>
              <a:rPr lang="pt-BR" sz="2800" b="1">
                <a:latin typeface="Times New Roman" pitchFamily="18" charset="0"/>
              </a:rPr>
              <a:t>é</a:t>
            </a:r>
            <a:r>
              <a:rPr lang="pt-BR" sz="2800" b="1"/>
              <a:t> o substrato sobre o qual outros insultos, como hipotens</a:t>
            </a:r>
            <a:r>
              <a:rPr lang="pt-BR" sz="2800" b="1">
                <a:latin typeface="Times New Roman" pitchFamily="18" charset="0"/>
              </a:rPr>
              <a:t>ã</a:t>
            </a:r>
            <a:r>
              <a:rPr lang="pt-BR" sz="2800" b="1"/>
              <a:t>o e hipoxemia, levam </a:t>
            </a:r>
            <a:r>
              <a:rPr lang="pt-BR" sz="2800" b="1">
                <a:latin typeface="Times New Roman" pitchFamily="18" charset="0"/>
              </a:rPr>
              <a:t>à</a:t>
            </a:r>
            <a:r>
              <a:rPr lang="pt-BR" sz="2800" b="1"/>
              <a:t> les</a:t>
            </a:r>
            <a:r>
              <a:rPr lang="pt-BR" sz="2800" b="1">
                <a:latin typeface="Times New Roman" pitchFamily="18" charset="0"/>
              </a:rPr>
              <a:t>ã</a:t>
            </a:r>
            <a:r>
              <a:rPr lang="pt-BR" sz="2800" b="1"/>
              <a:t>o por esse mecanismo</a:t>
            </a:r>
            <a:r>
              <a:rPr lang="pt-BR" sz="2800"/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4"/>
          <p:cNvSpPr>
            <a:spLocks noGrp="1"/>
          </p:cNvSpPr>
          <p:nvPr>
            <p:ph type="title"/>
          </p:nvPr>
        </p:nvSpPr>
        <p:spPr>
          <a:xfrm>
            <a:off x="971550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2949" name="Rectangle 5"/>
          <p:cNvSpPr>
            <a:spLocks noGrp="1"/>
          </p:cNvSpPr>
          <p:nvPr>
            <p:ph type="body" idx="1"/>
          </p:nvPr>
        </p:nvSpPr>
        <p:spPr>
          <a:xfrm>
            <a:off x="323850" y="2105025"/>
            <a:ext cx="8351838" cy="4752975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800" smtClean="0"/>
              <a:t>A</a:t>
            </a:r>
            <a:r>
              <a:rPr lang="pt-BR" sz="2800" b="1" smtClean="0"/>
              <a:t> </a:t>
            </a:r>
            <a:r>
              <a:rPr lang="pt-BR" sz="2800" smtClean="0">
                <a:latin typeface="Times New Roman" pitchFamily="18" charset="0"/>
              </a:rPr>
              <a:t>substância branca  representa 50% do volume do cérebro humano, sendo constituída primariamente pela mielina. 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latin typeface="Times New Roman" pitchFamily="18" charset="0"/>
              </a:rPr>
              <a:t>A integridade da mielina é crucial para estabilidade cognitiva adequada.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latin typeface="Times New Roman" pitchFamily="18" charset="0"/>
              </a:rPr>
              <a:t>Nos seres humanos, o início da mielinização  o ocorre próxima ao meio da gestação que persiste até segundo ano de vida 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latin typeface="Times New Roman" pitchFamily="18" charset="0"/>
              </a:rPr>
              <a:t>Desenvolvimento  da substância branca e manutenção continuam ao longo da vida adulta</a:t>
            </a:r>
          </a:p>
        </p:txBody>
      </p:sp>
      <p:sp>
        <p:nvSpPr>
          <p:cNvPr id="82950" name="Oval 6"/>
          <p:cNvSpPr>
            <a:spLocks noChangeArrowheads="1"/>
          </p:cNvSpPr>
          <p:nvPr/>
        </p:nvSpPr>
        <p:spPr bwMode="auto">
          <a:xfrm>
            <a:off x="3132138" y="1484313"/>
            <a:ext cx="2786062" cy="914400"/>
          </a:xfrm>
          <a:prstGeom prst="ellipse">
            <a:avLst/>
          </a:prstGeom>
          <a:solidFill>
            <a:srgbClr val="3399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Substância banca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6588125" y="6359525"/>
            <a:ext cx="20177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/>
              <a:t>McQuillen P et al, 2010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1"/>
          </p:nvPr>
        </p:nvSpPr>
        <p:spPr>
          <a:xfrm>
            <a:off x="323850" y="1412875"/>
            <a:ext cx="8820150" cy="5445125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9900"/>
                </a:solidFill>
              </a:rPr>
              <a:t>A lesão da substância branca é o padrão de lesão cerebral mais consistentemente identificado no termo neonatos com doença cardíaca (</a:t>
            </a:r>
            <a:r>
              <a:rPr lang="pt-BR" sz="2400" b="1" smtClean="0">
                <a:solidFill>
                  <a:srgbClr val="FFFF00"/>
                </a:solidFill>
              </a:rPr>
              <a:t>19-52% antes da cirurgia!)</a:t>
            </a:r>
          </a:p>
          <a:p>
            <a:pPr algn="ctr">
              <a:buFont typeface="Wingdings 2" pitchFamily="18" charset="2"/>
              <a:buNone/>
            </a:pPr>
            <a:r>
              <a:rPr lang="pt-BR" sz="2400" smtClean="0"/>
              <a:t>Apresenta uma padrão característico de volume e distribuição no cérebro:</a:t>
            </a:r>
          </a:p>
          <a:p>
            <a:pPr algn="ctr">
              <a:buFont typeface="Wingdings 2" pitchFamily="18" charset="2"/>
              <a:buNone/>
            </a:pPr>
            <a:r>
              <a:rPr lang="pt-BR" sz="2400" smtClean="0"/>
              <a:t>      -Predileção para a substância branca posterior e anterior</a:t>
            </a:r>
          </a:p>
          <a:p>
            <a:r>
              <a:rPr lang="pt-BR" sz="2400" b="1" smtClean="0"/>
              <a:t>Já o pré-termo: predileção central</a:t>
            </a:r>
          </a:p>
        </p:txBody>
      </p:sp>
      <p:sp>
        <p:nvSpPr>
          <p:cNvPr id="83972" name="Rectangle 4"/>
          <p:cNvSpPr>
            <a:spLocks noGrp="1"/>
          </p:cNvSpPr>
          <p:nvPr>
            <p:ph type="title"/>
          </p:nvPr>
        </p:nvSpPr>
        <p:spPr>
          <a:xfrm>
            <a:off x="1187450" y="188913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3973" name="AutoShape 5"/>
          <p:cNvSpPr>
            <a:spLocks noChangeArrowheads="1"/>
          </p:cNvSpPr>
          <p:nvPr/>
        </p:nvSpPr>
        <p:spPr bwMode="auto">
          <a:xfrm>
            <a:off x="3492500" y="836613"/>
            <a:ext cx="2736850" cy="1296987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branca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534988" y="6021388"/>
            <a:ext cx="82661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FF00"/>
                </a:solidFill>
              </a:rPr>
              <a:t>Por quê isso? os pré-oligodendrócitos  centrais amadurecem antes das 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regiões anteriores e posteriores</a:t>
            </a:r>
          </a:p>
        </p:txBody>
      </p:sp>
      <p:sp>
        <p:nvSpPr>
          <p:cNvPr id="83976" name="AutoShape 8"/>
          <p:cNvSpPr>
            <a:spLocks noChangeArrowheads="1"/>
          </p:cNvSpPr>
          <p:nvPr/>
        </p:nvSpPr>
        <p:spPr bwMode="auto">
          <a:xfrm>
            <a:off x="6877050" y="5661025"/>
            <a:ext cx="373063" cy="503238"/>
          </a:xfrm>
          <a:prstGeom prst="curvedLeftArrow">
            <a:avLst>
              <a:gd name="adj1" fmla="val 26979"/>
              <a:gd name="adj2" fmla="val 53957"/>
              <a:gd name="adj3" fmla="val 33333"/>
            </a:avLst>
          </a:prstGeom>
          <a:solidFill>
            <a:srgbClr val="339933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6227763" y="6553200"/>
            <a:ext cx="27559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/>
              <a:t>Guo T et al, 2019; Kely CJ, 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>
            <a:off x="3492500" y="836613"/>
            <a:ext cx="2736850" cy="936625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branca</a:t>
            </a:r>
          </a:p>
        </p:txBody>
      </p:sp>
      <p:sp>
        <p:nvSpPr>
          <p:cNvPr id="85002" name="Rectangle 10"/>
          <p:cNvSpPr>
            <a:spLocks noChangeArrowheads="1"/>
          </p:cNvSpPr>
          <p:nvPr/>
        </p:nvSpPr>
        <p:spPr bwMode="auto">
          <a:xfrm>
            <a:off x="358775" y="2276475"/>
            <a:ext cx="8785225" cy="758825"/>
          </a:xfrm>
          <a:prstGeom prst="rect">
            <a:avLst/>
          </a:prstGeom>
          <a:noFill/>
          <a:ln w="57150" cap="rnd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Portanto:há vínculo entre maturação cerebral retardada e lesão da substância branca   no neonato com DCC.</a:t>
            </a:r>
          </a:p>
        </p:txBody>
      </p:sp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1042988" y="3213100"/>
            <a:ext cx="6985000" cy="9461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800" i="1">
                <a:solidFill>
                  <a:srgbClr val="FF3399"/>
                </a:solidFill>
              </a:rPr>
              <a:t>Lesão da substância branca  está emergindo como um forte preditor de resultados adversos no desenvolvimento neurológico aos 30 meses em recém-nascidos com DCC a termo </a:t>
            </a:r>
            <a:r>
              <a:rPr lang="pt-BR">
                <a:solidFill>
                  <a:srgbClr val="FF3399"/>
                </a:solidFill>
              </a:rPr>
              <a:t> </a:t>
            </a: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2627313" y="1844675"/>
            <a:ext cx="45989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Padrão prematuro de lesão cerebral!</a:t>
            </a: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468313" y="4365625"/>
            <a:ext cx="80327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1800" b="1"/>
              <a:t>Resultados funcionais que estão fortemente ligados às regiões anterior </a:t>
            </a:r>
          </a:p>
          <a:p>
            <a:pPr algn="ctr"/>
            <a:r>
              <a:rPr lang="pt-BR" sz="1800" b="1"/>
              <a:t>(por exemplo, função executiva, planejamento motor)</a:t>
            </a:r>
          </a:p>
          <a:p>
            <a:pPr algn="ctr"/>
            <a:r>
              <a:rPr lang="pt-BR" sz="1800" b="1"/>
              <a:t> e posterior do cérebro (por exemplo, visão, reconhecimento facial). </a:t>
            </a:r>
          </a:p>
        </p:txBody>
      </p:sp>
      <p:sp>
        <p:nvSpPr>
          <p:cNvPr id="85006" name="Rectangle 14"/>
          <p:cNvSpPr>
            <a:spLocks noChangeArrowheads="1"/>
          </p:cNvSpPr>
          <p:nvPr/>
        </p:nvSpPr>
        <p:spPr bwMode="auto">
          <a:xfrm>
            <a:off x="179388" y="5453063"/>
            <a:ext cx="89646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800"/>
              <a:t>Em conclusão, os achados corroboram a hipótese de que lesão na substância branca no termo neonato com DCC ocorre em um substrato de </a:t>
            </a:r>
            <a:r>
              <a:rPr lang="pt-BR" sz="1800" b="1">
                <a:solidFill>
                  <a:srgbClr val="FFFF00"/>
                </a:solidFill>
              </a:rPr>
              <a:t>maturação cerebral retardada</a:t>
            </a:r>
            <a:r>
              <a:rPr lang="pt-BR" sz="1800"/>
              <a:t> e aponta para a necessidade </a:t>
            </a:r>
            <a:r>
              <a:rPr lang="pt-BR" sz="1800">
                <a:solidFill>
                  <a:srgbClr val="FFFF00"/>
                </a:solidFill>
              </a:rPr>
              <a:t>urgente de estratégias preventivas dessa lesão cerebral prevalente. </a:t>
            </a:r>
          </a:p>
        </p:txBody>
      </p:sp>
      <p:sp>
        <p:nvSpPr>
          <p:cNvPr id="85007" name="Text Box 15"/>
          <p:cNvSpPr txBox="1">
            <a:spLocks noChangeArrowheads="1"/>
          </p:cNvSpPr>
          <p:nvPr/>
        </p:nvSpPr>
        <p:spPr bwMode="auto">
          <a:xfrm>
            <a:off x="6711950" y="6451600"/>
            <a:ext cx="155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/>
              <a:t>Guo T et al, 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8820150" cy="5445125"/>
          </a:xfrm>
        </p:spPr>
        <p:txBody>
          <a:bodyPr/>
          <a:lstStyle/>
          <a:p>
            <a:r>
              <a:rPr lang="pt-BR" sz="2000" smtClean="0"/>
              <a:t>A inesperada frequência de lesão na substância banca em recém-nascidos a termo com doença cardíaca congênita (DCC) sugeriu um </a:t>
            </a:r>
            <a:r>
              <a:rPr lang="pt-BR" sz="2000" b="1" smtClean="0">
                <a:solidFill>
                  <a:srgbClr val="FFFF00"/>
                </a:solidFill>
              </a:rPr>
              <a:t>atraso na maturação do cérebro</a:t>
            </a:r>
            <a:r>
              <a:rPr lang="pt-BR" sz="2000" smtClean="0"/>
              <a:t> (isto é, </a:t>
            </a:r>
            <a:r>
              <a:rPr lang="pt-BR" sz="2000" b="1" smtClean="0"/>
              <a:t>dismaturação</a:t>
            </a:r>
            <a:r>
              <a:rPr lang="pt-BR" sz="2000" smtClean="0"/>
              <a:t>), de modo que esses neonatos a termo  respondam a um insulto cerebral com um padrão de lesão cerebral esperado em prematuros.</a:t>
            </a:r>
          </a:p>
          <a:p>
            <a:endParaRPr lang="pt-BR" sz="2000" smtClean="0"/>
          </a:p>
          <a:p>
            <a:endParaRPr lang="pt-BR" sz="2000" smtClean="0"/>
          </a:p>
          <a:p>
            <a:r>
              <a:rPr lang="pt-BR" sz="1800" b="1" i="1" smtClean="0">
                <a:solidFill>
                  <a:srgbClr val="FFFF00"/>
                </a:solidFill>
              </a:rPr>
              <a:t>Os presentes achados  sugerem que a Corona radiata / centrum semiovale e a substância branca  periventricular posterior são as mais vulneráveis ​​à lesão da substância branca em recém-nascidos com DCC</a:t>
            </a:r>
            <a:endParaRPr lang="pt-BR" sz="1800" smtClean="0">
              <a:solidFill>
                <a:srgbClr val="FFFF00"/>
              </a:solidFill>
            </a:endParaRPr>
          </a:p>
          <a:p>
            <a:endParaRPr lang="pt-BR" sz="1800" smtClean="0">
              <a:solidFill>
                <a:srgbClr val="FFFF00"/>
              </a:solidFill>
            </a:endParaRPr>
          </a:p>
        </p:txBody>
      </p:sp>
      <p:sp>
        <p:nvSpPr>
          <p:cNvPr id="87043" name="Rectangle 3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7044" name="AutoShape 4"/>
          <p:cNvSpPr>
            <a:spLocks noChangeArrowheads="1"/>
          </p:cNvSpPr>
          <p:nvPr/>
        </p:nvSpPr>
        <p:spPr bwMode="auto">
          <a:xfrm>
            <a:off x="3492500" y="836613"/>
            <a:ext cx="2736850" cy="1296987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branca</a:t>
            </a: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0" y="3860800"/>
            <a:ext cx="8890000" cy="381000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900" b="1">
                <a:solidFill>
                  <a:srgbClr val="FFFF00"/>
                </a:solidFill>
              </a:rPr>
              <a:t>Portanto:vínculo entre maturação cerebral retardada no neonato com DCC.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8820150" cy="5445125"/>
          </a:xfrm>
        </p:spPr>
        <p:txBody>
          <a:bodyPr/>
          <a:lstStyle/>
          <a:p>
            <a:endParaRPr lang="pt-BR" sz="2000" smtClean="0">
              <a:latin typeface="Times New Roman" pitchFamily="18" charset="0"/>
            </a:endParaRPr>
          </a:p>
          <a:p>
            <a:r>
              <a:rPr lang="pt-BR" sz="2000" smtClean="0">
                <a:latin typeface="Times New Roman" pitchFamily="18" charset="0"/>
              </a:rPr>
              <a:t>O impacto não se restringe apenas a substância branca, mas também  ao </a:t>
            </a:r>
            <a:r>
              <a:rPr lang="pt-BR" sz="2000" b="1" smtClean="0">
                <a:solidFill>
                  <a:srgbClr val="FFFF00"/>
                </a:solidFill>
                <a:latin typeface="Times New Roman" pitchFamily="18" charset="0"/>
              </a:rPr>
              <a:t>desenvolvimento cortical imaturo</a:t>
            </a:r>
            <a:r>
              <a:rPr lang="pt-BR" sz="2000" smtClean="0">
                <a:latin typeface="Times New Roman" pitchFamily="18" charset="0"/>
              </a:rPr>
              <a:t>, hoje um grande desafio na cardiopatia congênita</a:t>
            </a:r>
          </a:p>
          <a:p>
            <a:r>
              <a:rPr lang="pt-BR" sz="2000" smtClean="0">
                <a:latin typeface="Times New Roman" pitchFamily="18" charset="0"/>
              </a:rPr>
              <a:t>A zona subventricular representa o maior nicho pós-natal de células tronco neurais / progenitores neurais </a:t>
            </a:r>
          </a:p>
          <a:p>
            <a:endParaRPr lang="pt-BR" sz="2000" smtClean="0">
              <a:latin typeface="Times New Roman" pitchFamily="18" charset="0"/>
            </a:endParaRPr>
          </a:p>
          <a:p>
            <a:endParaRPr lang="pt-BR" sz="2000" smtClean="0">
              <a:latin typeface="Times New Roman" pitchFamily="18" charset="0"/>
            </a:endParaRPr>
          </a:p>
          <a:p>
            <a:endParaRPr lang="pt-BR" sz="1800" smtClean="0">
              <a:latin typeface="Times New Roman" pitchFamily="18" charset="0"/>
            </a:endParaRPr>
          </a:p>
          <a:p>
            <a:r>
              <a:rPr lang="pt-BR" sz="2000" smtClean="0"/>
              <a:t>o deficiente fornecimento de oxigênio em bebês com cardiopatia congênita, principalmente aqueles com </a:t>
            </a:r>
            <a:r>
              <a:rPr lang="pt-BR" sz="2000" b="1" smtClean="0">
                <a:solidFill>
                  <a:srgbClr val="FFFF00"/>
                </a:solidFill>
              </a:rPr>
              <a:t>transposição das grandes artérias e lesões no lado esquerdo do coração</a:t>
            </a:r>
            <a:r>
              <a:rPr lang="pt-BR" sz="2000" smtClean="0"/>
              <a:t>, seja a causa do </a:t>
            </a:r>
            <a:r>
              <a:rPr lang="pt-BR" sz="2000" b="1" smtClean="0">
                <a:solidFill>
                  <a:srgbClr val="FFFF00"/>
                </a:solidFill>
              </a:rPr>
              <a:t>comprometimento do desenvolvimento cortical</a:t>
            </a:r>
            <a:r>
              <a:rPr lang="pt-BR" sz="2000" smtClean="0">
                <a:solidFill>
                  <a:srgbClr val="FFFF00"/>
                </a:solidFill>
              </a:rPr>
              <a:t>.</a:t>
            </a:r>
            <a:endParaRPr lang="pt-BR" sz="2000" smtClean="0">
              <a:solidFill>
                <a:srgbClr val="FFFF00"/>
              </a:solidFill>
              <a:latin typeface="Times New Roman" pitchFamily="18" charset="0"/>
            </a:endParaRPr>
          </a:p>
          <a:p>
            <a:endParaRPr lang="pt-BR" sz="2000" smtClean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88067" name="Rectangle 3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8068" name="AutoShape 4"/>
          <p:cNvSpPr>
            <a:spLocks noChangeArrowheads="1"/>
          </p:cNvSpPr>
          <p:nvPr/>
        </p:nvSpPr>
        <p:spPr bwMode="auto">
          <a:xfrm>
            <a:off x="3492500" y="765175"/>
            <a:ext cx="2736850" cy="1008063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cinzenta</a:t>
            </a:r>
          </a:p>
        </p:txBody>
      </p:sp>
      <p:sp>
        <p:nvSpPr>
          <p:cNvPr id="88071" name="Rectangle 7"/>
          <p:cNvSpPr>
            <a:spLocks noChangeArrowheads="1"/>
          </p:cNvSpPr>
          <p:nvPr/>
        </p:nvSpPr>
        <p:spPr bwMode="auto">
          <a:xfrm>
            <a:off x="1692275" y="3573463"/>
            <a:ext cx="5327650" cy="935037"/>
          </a:xfrm>
          <a:prstGeom prst="rect">
            <a:avLst/>
          </a:prstGeom>
          <a:solidFill>
            <a:schemeClr val="tx2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800">
                <a:solidFill>
                  <a:srgbClr val="FF3300"/>
                </a:solidFill>
              </a:rPr>
              <a:t>A hipoxia reduz a prolifera</a:t>
            </a:r>
            <a:r>
              <a:rPr lang="pt-BR" sz="1800">
                <a:solidFill>
                  <a:srgbClr val="FF3300"/>
                </a:solidFill>
                <a:latin typeface="Times New Roman" pitchFamily="18" charset="0"/>
              </a:rPr>
              <a:t>çã</a:t>
            </a:r>
            <a:r>
              <a:rPr lang="pt-BR" sz="1800">
                <a:solidFill>
                  <a:srgbClr val="FF3300"/>
                </a:solidFill>
              </a:rPr>
              <a:t>o e neurog</a:t>
            </a:r>
            <a:r>
              <a:rPr lang="pt-BR" sz="1800">
                <a:solidFill>
                  <a:srgbClr val="FF3300"/>
                </a:solidFill>
                <a:latin typeface="Times New Roman" pitchFamily="18" charset="0"/>
              </a:rPr>
              <a:t>ê</a:t>
            </a:r>
            <a:r>
              <a:rPr lang="pt-BR" sz="1800">
                <a:solidFill>
                  <a:srgbClr val="FF3300"/>
                </a:solidFill>
              </a:rPr>
              <a:t>nese na zona subventricular com conseq</a:t>
            </a:r>
            <a:r>
              <a:rPr lang="pt-BR" sz="1800">
                <a:solidFill>
                  <a:srgbClr val="FF3300"/>
                </a:solidFill>
                <a:latin typeface="Times New Roman" pitchFamily="18" charset="0"/>
              </a:rPr>
              <a:t>ü</a:t>
            </a:r>
            <a:r>
              <a:rPr lang="pt-BR" sz="1800">
                <a:solidFill>
                  <a:srgbClr val="FF3300"/>
                </a:solidFill>
              </a:rPr>
              <a:t>ente redu</a:t>
            </a:r>
            <a:r>
              <a:rPr lang="pt-BR" sz="1800">
                <a:solidFill>
                  <a:srgbClr val="FF3300"/>
                </a:solidFill>
                <a:latin typeface="Times New Roman" pitchFamily="18" charset="0"/>
              </a:rPr>
              <a:t>çã</a:t>
            </a:r>
            <a:r>
              <a:rPr lang="pt-BR" sz="1800">
                <a:solidFill>
                  <a:srgbClr val="FF3300"/>
                </a:solidFill>
              </a:rPr>
              <a:t>o do crescimento cortical</a:t>
            </a:r>
            <a:r>
              <a:rPr lang="pt-BR" sz="1400">
                <a:solidFill>
                  <a:srgbClr val="000000"/>
                </a:solidFill>
              </a:rPr>
              <a:t> </a:t>
            </a:r>
            <a:endParaRPr lang="pt-BR" sz="1800">
              <a:latin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8820150" cy="5445125"/>
          </a:xfrm>
        </p:spPr>
        <p:txBody>
          <a:bodyPr/>
          <a:lstStyle/>
          <a:p>
            <a:r>
              <a:rPr lang="pt-BR" sz="2000" smtClean="0"/>
              <a:t>Kelly CJ,2017.compararam o córtex de 30 RN com cardiopatia congênita antes da cirurgia versus 30 lactentes controles saudáveis </a:t>
            </a:r>
          </a:p>
          <a:p>
            <a:pPr lvl="4"/>
            <a:r>
              <a:rPr lang="pt-BR" smtClean="0"/>
              <a:t>avaliando a dobragem cortical, volumes da substância cortical cinzenta e fluxo sanguíneo cerebral calculado a partir de imagens de ressonância magnética (RM) de alta resolução.</a:t>
            </a:r>
          </a:p>
          <a:p>
            <a:pPr lvl="4"/>
            <a:endParaRPr lang="pt-BR" sz="800" smtClean="0">
              <a:latin typeface="Times New Roman" pitchFamily="18" charset="0"/>
            </a:endParaRPr>
          </a:p>
          <a:p>
            <a:endParaRPr lang="pt-BR" sz="2000" smtClean="0">
              <a:latin typeface="Times New Roman" pitchFamily="18" charset="0"/>
            </a:endParaRPr>
          </a:p>
        </p:txBody>
      </p:sp>
      <p:sp>
        <p:nvSpPr>
          <p:cNvPr id="89091" name="Rectangle 3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3059113" y="1052513"/>
            <a:ext cx="3170237" cy="1511300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cinzenta</a:t>
            </a:r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179388" y="4868863"/>
            <a:ext cx="8820150" cy="1387475"/>
          </a:xfrm>
          <a:prstGeom prst="rect">
            <a:avLst/>
          </a:prstGeom>
          <a:solidFill>
            <a:schemeClr val="bg2"/>
          </a:solidFill>
          <a:ln w="76200">
            <a:solidFill>
              <a:srgbClr val="FF3399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Os autores relataram prejuízos no volume de substância cinzenta cortical e do índice de girificação nos RN com cardiopatia congênita complexa e houve uma relação linear com a redução da oferta cerebral de oxigênio.</a:t>
            </a:r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3851275" y="4365625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33CC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3419475" y="6461125"/>
            <a:ext cx="4978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Morton PD et al, 2017; Kelly CJ e tal, 2017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8820150" cy="5445125"/>
          </a:xfrm>
        </p:spPr>
        <p:txBody>
          <a:bodyPr/>
          <a:lstStyle/>
          <a:p>
            <a:r>
              <a:rPr lang="pt-BR" sz="2000" smtClean="0"/>
              <a:t>Kelly CJ et al,2019 mediram as propriedades macro e microestrutural do córtex de 48 RN com cardiopatia congênita versus 30 lactentes controles saudáveis </a:t>
            </a:r>
          </a:p>
          <a:p>
            <a:pPr lvl="4"/>
            <a:r>
              <a:rPr lang="pt-BR" smtClean="0"/>
              <a:t>avaliando a volumes da substância cortical cinzenta e girificação calculado a partir de imagens de ressonância magnética (RM) de alta resolução.</a:t>
            </a:r>
          </a:p>
          <a:p>
            <a:pPr lvl="4"/>
            <a:endParaRPr lang="pt-BR" sz="800" smtClean="0">
              <a:latin typeface="Times New Roman" pitchFamily="18" charset="0"/>
            </a:endParaRPr>
          </a:p>
          <a:p>
            <a:endParaRPr lang="pt-BR" sz="2000" smtClean="0">
              <a:latin typeface="Times New Roman" pitchFamily="18" charset="0"/>
            </a:endParaRPr>
          </a:p>
        </p:txBody>
      </p:sp>
      <p:sp>
        <p:nvSpPr>
          <p:cNvPr id="92163" name="Rectangle 3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92164" name="AutoShape 4"/>
          <p:cNvSpPr>
            <a:spLocks noChangeArrowheads="1"/>
          </p:cNvSpPr>
          <p:nvPr/>
        </p:nvSpPr>
        <p:spPr bwMode="auto">
          <a:xfrm>
            <a:off x="3059113" y="1052513"/>
            <a:ext cx="3170237" cy="1511300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cinzenta</a:t>
            </a: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179388" y="4868863"/>
            <a:ext cx="8820150" cy="1387475"/>
          </a:xfrm>
          <a:prstGeom prst="rect">
            <a:avLst/>
          </a:prstGeom>
          <a:solidFill>
            <a:schemeClr val="bg2"/>
          </a:solidFill>
          <a:ln w="76200">
            <a:solidFill>
              <a:srgbClr val="FF3399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/>
              <a:t>Os autores sugere que o componente primário da dismaturação do córtex cerebral na DCC seja devido a deficiente arborização dentrídica e que o grau de comprometimento está relacionado à redução da oferta cerebral de oxigênio</a:t>
            </a:r>
            <a:r>
              <a:rPr lang="pt-BR" b="1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92166" name="AutoShape 6"/>
          <p:cNvSpPr>
            <a:spLocks noChangeArrowheads="1"/>
          </p:cNvSpPr>
          <p:nvPr/>
        </p:nvSpPr>
        <p:spPr bwMode="auto">
          <a:xfrm>
            <a:off x="3851275" y="4365625"/>
            <a:ext cx="485775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33CC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3419475" y="6461125"/>
            <a:ext cx="2371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Kelly CJ e tal, 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18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90116" name="AutoShape 4"/>
          <p:cNvSpPr>
            <a:spLocks noChangeArrowheads="1"/>
          </p:cNvSpPr>
          <p:nvPr/>
        </p:nvSpPr>
        <p:spPr bwMode="auto">
          <a:xfrm>
            <a:off x="3059113" y="836613"/>
            <a:ext cx="3170237" cy="1511300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cinzenta</a:t>
            </a: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3419475" y="6461125"/>
            <a:ext cx="2371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Kelly CJ e tal, 2017</a:t>
            </a:r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auto">
          <a:xfrm>
            <a:off x="468313" y="2492375"/>
            <a:ext cx="8137525" cy="2881313"/>
          </a:xfrm>
          <a:prstGeom prst="rect">
            <a:avLst/>
          </a:prstGeom>
          <a:solidFill>
            <a:srgbClr val="FFFFFF"/>
          </a:solidFill>
          <a:ln w="762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b="1">
                <a:solidFill>
                  <a:srgbClr val="0033CC"/>
                </a:solidFill>
                <a:latin typeface="Times New Roman" pitchFamily="18" charset="0"/>
              </a:rPr>
              <a:t>Esses achados sugerem que :</a:t>
            </a:r>
          </a:p>
          <a:p>
            <a:pPr algn="ctr"/>
            <a:r>
              <a:rPr lang="pt-BR" sz="180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estratégias para melhorar o fornecimento cerebral de oxigênio</a:t>
            </a:r>
            <a:r>
              <a:rPr lang="pt-BR" sz="1800">
                <a:solidFill>
                  <a:srgbClr val="000000"/>
                </a:solidFill>
                <a:latin typeface="Times New Roman" pitchFamily="18" charset="0"/>
              </a:rPr>
              <a:t> podem ajuda a reduzir a dismaturação cerebral em recém-nascidos com cardiopatia congênita</a:t>
            </a:r>
          </a:p>
          <a:p>
            <a:pPr algn="ctr"/>
            <a:r>
              <a:rPr lang="pt-BR" sz="1800">
                <a:solidFill>
                  <a:srgbClr val="000000"/>
                </a:solidFill>
                <a:latin typeface="Times New Roman" pitchFamily="18" charset="0"/>
              </a:rPr>
              <a:t>-essa redução do fornecimento de oxigênio cerebral pode ser de maior importância para </a:t>
            </a:r>
            <a:r>
              <a:rPr lang="pt-BR" sz="1800" b="1">
                <a:solidFill>
                  <a:srgbClr val="FF3300"/>
                </a:solidFill>
                <a:latin typeface="Times New Roman" pitchFamily="18" charset="0"/>
              </a:rPr>
              <a:t>crianças com cardiopatia congênita  cujos defeitos cardíacos permanecem inalterados por longos períodos de tempo após o nascimento</a:t>
            </a:r>
            <a:r>
              <a:rPr lang="pt-BR" sz="1800">
                <a:solidFill>
                  <a:srgbClr val="000000"/>
                </a:solidFill>
                <a:latin typeface="Times New Roman" pitchFamily="18" charset="0"/>
              </a:rPr>
              <a:t>, exacerbando déficits de oxigênio e outros fornecimentos de substrato metabólico que pode ter ocorrido durante o período pré-natal e levando a reduções adicionais no crescimento e desenvolvimento do cérebro após o nascimento.</a:t>
            </a:r>
            <a:endParaRPr lang="pt-BR" sz="1800">
              <a:latin typeface="Times New Roman" pitchFamily="18" charset="0"/>
            </a:endParaRPr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258763" y="5445125"/>
            <a:ext cx="8885237" cy="1063625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O fornecimento de oxigênio suplementar para mães durante a gravidez 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podem permitir ao feto  restauração da PaO2 aos níveis necessários 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para prevenir ou reverter corticogênese anormal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1116013" y="2997200"/>
            <a:ext cx="6985000" cy="3384550"/>
          </a:xfrm>
          <a:prstGeom prst="rect">
            <a:avLst/>
          </a:prstGeom>
          <a:solidFill>
            <a:srgbClr val="FFFFFF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É</a:t>
            </a:r>
            <a:r>
              <a:rPr lang="pt-BR" sz="2400" b="1">
                <a:solidFill>
                  <a:srgbClr val="0033CC"/>
                </a:solidFill>
              </a:rPr>
              <a:t> essencial o aumento da </a:t>
            </a:r>
          </a:p>
          <a:p>
            <a:pPr algn="ctr"/>
            <a:r>
              <a:rPr lang="pt-BR" sz="2400" b="1">
                <a:solidFill>
                  <a:srgbClr val="0033CC"/>
                </a:solidFill>
              </a:rPr>
              <a:t>consci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ê</a:t>
            </a:r>
            <a:r>
              <a:rPr lang="pt-BR" sz="2400" b="1">
                <a:solidFill>
                  <a:srgbClr val="0033CC"/>
                </a:solidFill>
              </a:rPr>
              <a:t>ncia da vulnerabilidade do jovem c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é</a:t>
            </a:r>
            <a:r>
              <a:rPr lang="pt-BR" sz="2400" b="1">
                <a:solidFill>
                  <a:srgbClr val="0033CC"/>
                </a:solidFill>
              </a:rPr>
              <a:t>rebro em desenvolvimento de uma crian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ç</a:t>
            </a:r>
            <a:r>
              <a:rPr lang="pt-BR" sz="2400" b="1">
                <a:solidFill>
                  <a:srgbClr val="0033CC"/>
                </a:solidFill>
              </a:rPr>
              <a:t>a com cardiopatia cong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ê</a:t>
            </a:r>
            <a:r>
              <a:rPr lang="pt-BR" sz="2400" b="1">
                <a:solidFill>
                  <a:srgbClr val="0033CC"/>
                </a:solidFill>
              </a:rPr>
              <a:t>nita</a:t>
            </a:r>
          </a:p>
          <a:p>
            <a:pPr algn="ctr"/>
            <a:r>
              <a:rPr lang="pt-BR" sz="2400" b="1">
                <a:solidFill>
                  <a:srgbClr val="0033CC"/>
                </a:solidFill>
              </a:rPr>
              <a:t>M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é</a:t>
            </a:r>
            <a:r>
              <a:rPr lang="pt-BR" sz="2400" b="1">
                <a:solidFill>
                  <a:srgbClr val="0033CC"/>
                </a:solidFill>
              </a:rPr>
              <a:t>dicos e outros cuidadores devem estar mais cientes dessa vulnerabilidade e do poss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í</a:t>
            </a:r>
            <a:r>
              <a:rPr lang="pt-BR" sz="2400" b="1">
                <a:solidFill>
                  <a:srgbClr val="0033CC"/>
                </a:solidFill>
              </a:rPr>
              <a:t>vel efeito repetidos de epis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ó</a:t>
            </a:r>
            <a:r>
              <a:rPr lang="pt-BR" sz="2400" b="1">
                <a:solidFill>
                  <a:srgbClr val="0033CC"/>
                </a:solidFill>
              </a:rPr>
              <a:t>dios de hipoxia e / ou isquemia no in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í</a:t>
            </a:r>
            <a:r>
              <a:rPr lang="pt-BR" sz="2400" b="1">
                <a:solidFill>
                  <a:srgbClr val="0033CC"/>
                </a:solidFill>
              </a:rPr>
              <a:t>cio da vida desses beb</a:t>
            </a:r>
            <a:r>
              <a:rPr lang="pt-BR" sz="2400" b="1">
                <a:solidFill>
                  <a:srgbClr val="0033CC"/>
                </a:solidFill>
                <a:latin typeface="Times New Roman" pitchFamily="18" charset="0"/>
              </a:rPr>
              <a:t>ê</a:t>
            </a:r>
            <a:r>
              <a:rPr lang="pt-BR" sz="2400" b="1">
                <a:solidFill>
                  <a:srgbClr val="0033CC"/>
                </a:solidFill>
              </a:rPr>
              <a:t>s </a:t>
            </a:r>
          </a:p>
          <a:p>
            <a:pPr algn="ctr"/>
            <a:endParaRPr lang="pt-BR" sz="2400" b="1">
              <a:solidFill>
                <a:srgbClr val="0033CC"/>
              </a:solidFill>
            </a:endParaRPr>
          </a:p>
          <a:p>
            <a:pPr algn="ctr"/>
            <a:endParaRPr lang="pt-BR" sz="1800" b="1">
              <a:solidFill>
                <a:srgbClr val="0033CC"/>
              </a:solidFill>
            </a:endParaRPr>
          </a:p>
          <a:p>
            <a:pPr algn="ctr"/>
            <a:endParaRPr lang="pt-BR" sz="1800" b="1">
              <a:solidFill>
                <a:srgbClr val="FFFF00"/>
              </a:solidFill>
            </a:endParaRPr>
          </a:p>
          <a:p>
            <a:pPr algn="ctr"/>
            <a:endParaRPr lang="pt-BR" sz="1800" b="1">
              <a:solidFill>
                <a:srgbClr val="FFFF00"/>
              </a:solidFill>
            </a:endParaRPr>
          </a:p>
          <a:p>
            <a:pPr algn="ctr"/>
            <a:endParaRPr lang="pt-BR" sz="1800" b="1">
              <a:solidFill>
                <a:srgbClr val="FFFF00"/>
              </a:solidFill>
            </a:endParaRPr>
          </a:p>
          <a:p>
            <a:endParaRPr lang="pt-BR">
              <a:solidFill>
                <a:srgbClr val="FFFF00"/>
              </a:solidFill>
            </a:endParaRPr>
          </a:p>
        </p:txBody>
      </p:sp>
      <p:sp>
        <p:nvSpPr>
          <p:cNvPr id="91141" name="Rectangle 5"/>
          <p:cNvSpPr>
            <a:spLocks noGrp="1"/>
          </p:cNvSpPr>
          <p:nvPr>
            <p:ph type="title"/>
          </p:nvPr>
        </p:nvSpPr>
        <p:spPr>
          <a:xfrm>
            <a:off x="971550" y="26035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000" b="1" smtClean="0">
                <a:solidFill>
                  <a:srgbClr val="FFFF00"/>
                </a:solidFill>
              </a:rPr>
              <a:t>Patogênese das Lesões cerebrais nos recém-nascidos com cardiopatia congênita</a:t>
            </a:r>
          </a:p>
        </p:txBody>
      </p:sp>
      <p:sp>
        <p:nvSpPr>
          <p:cNvPr id="91142" name="AutoShape 6"/>
          <p:cNvSpPr>
            <a:spLocks noChangeArrowheads="1"/>
          </p:cNvSpPr>
          <p:nvPr/>
        </p:nvSpPr>
        <p:spPr bwMode="auto">
          <a:xfrm>
            <a:off x="4211638" y="1268413"/>
            <a:ext cx="3170237" cy="1511300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cinzenta</a:t>
            </a:r>
          </a:p>
        </p:txBody>
      </p:sp>
      <p:sp>
        <p:nvSpPr>
          <p:cNvPr id="91143" name="AutoShape 7"/>
          <p:cNvSpPr>
            <a:spLocks noChangeArrowheads="1"/>
          </p:cNvSpPr>
          <p:nvPr/>
        </p:nvSpPr>
        <p:spPr bwMode="auto">
          <a:xfrm>
            <a:off x="1187450" y="1341438"/>
            <a:ext cx="2736850" cy="1296987"/>
          </a:xfrm>
          <a:prstGeom prst="star24">
            <a:avLst>
              <a:gd name="adj" fmla="val 37500"/>
            </a:avLst>
          </a:prstGeom>
          <a:solidFill>
            <a:schemeClr val="accent1"/>
          </a:solidFill>
          <a:ln w="76200">
            <a:solidFill>
              <a:srgbClr val="FF33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/>
              <a:t>Substância</a:t>
            </a:r>
          </a:p>
          <a:p>
            <a:pPr algn="ctr"/>
            <a:r>
              <a:rPr lang="pt-BR" b="1"/>
              <a:t>branca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1187450" y="-100013"/>
            <a:ext cx="7124700" cy="923926"/>
          </a:xfrm>
        </p:spPr>
        <p:txBody>
          <a:bodyPr/>
          <a:lstStyle/>
          <a:p>
            <a:r>
              <a:rPr lang="pt-BR" smtClean="0"/>
              <a:t>         </a:t>
            </a:r>
            <a:r>
              <a:rPr lang="pt-BR" b="1" smtClean="0">
                <a:solidFill>
                  <a:srgbClr val="FFFF00"/>
                </a:solidFill>
              </a:rPr>
              <a:t>Fatores pós-natais</a:t>
            </a:r>
          </a:p>
        </p:txBody>
      </p:sp>
      <p:sp>
        <p:nvSpPr>
          <p:cNvPr id="100355" name="Rectangle 3"/>
          <p:cNvSpPr>
            <a:spLocks noGrp="1"/>
          </p:cNvSpPr>
          <p:nvPr>
            <p:ph type="body" idx="1"/>
          </p:nvPr>
        </p:nvSpPr>
        <p:spPr>
          <a:xfrm>
            <a:off x="395288" y="-819150"/>
            <a:ext cx="8497887" cy="405288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z="2000" smtClean="0"/>
              <a:t>                   </a:t>
            </a:r>
            <a:r>
              <a:rPr lang="pt-BR" sz="2400" smtClean="0"/>
              <a:t>Claessens NHP et al, 2019:</a:t>
            </a:r>
          </a:p>
          <a:p>
            <a:pPr algn="ctr"/>
            <a:r>
              <a:rPr lang="pt-BR" sz="2400" smtClean="0"/>
              <a:t> Prevalência de fatores de risco (2 Hospitais canadenses)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1403350" y="1916113"/>
            <a:ext cx="6553200" cy="4176712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800" b="1">
                <a:solidFill>
                  <a:srgbClr val="0033CC"/>
                </a:solidFill>
              </a:rPr>
              <a:t>Os resultados confirmam </a:t>
            </a:r>
          </a:p>
          <a:p>
            <a:pPr algn="ctr">
              <a:buFontTx/>
              <a:buChar char="-"/>
            </a:pPr>
            <a:r>
              <a:rPr lang="pt-BR" sz="1800" b="1">
                <a:solidFill>
                  <a:srgbClr val="FF3399"/>
                </a:solidFill>
              </a:rPr>
              <a:t>alta preval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ê</a:t>
            </a:r>
            <a:r>
              <a:rPr lang="pt-BR" sz="1800" b="1">
                <a:solidFill>
                  <a:srgbClr val="FF3399"/>
                </a:solidFill>
              </a:rPr>
              <a:t>ncia de les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ã</a:t>
            </a:r>
            <a:r>
              <a:rPr lang="pt-BR" sz="1800" b="1">
                <a:solidFill>
                  <a:srgbClr val="FF3399"/>
                </a:solidFill>
              </a:rPr>
              <a:t>o cerebral nos dois hospitais e se       relacionam com as abordagens pr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á</a:t>
            </a:r>
            <a:r>
              <a:rPr lang="pt-BR" sz="1800" b="1">
                <a:solidFill>
                  <a:srgbClr val="FF3399"/>
                </a:solidFill>
              </a:rPr>
              <a:t>ticas. </a:t>
            </a:r>
          </a:p>
          <a:p>
            <a:pPr algn="ctr"/>
            <a:r>
              <a:rPr lang="pt-BR" sz="1800" b="1">
                <a:solidFill>
                  <a:srgbClr val="FF3399"/>
                </a:solidFill>
              </a:rPr>
              <a:t>(de 69% e 60%)</a:t>
            </a:r>
            <a:r>
              <a:rPr lang="pt-BR" sz="1800">
                <a:solidFill>
                  <a:srgbClr val="FF3399"/>
                </a:solidFill>
              </a:rPr>
              <a:t> </a:t>
            </a:r>
            <a:endParaRPr lang="pt-BR" sz="1800" b="1">
              <a:solidFill>
                <a:srgbClr val="FF3399"/>
              </a:solidFill>
            </a:endParaRPr>
          </a:p>
          <a:p>
            <a:pPr>
              <a:buFontTx/>
              <a:buChar char="-"/>
            </a:pPr>
            <a:r>
              <a:rPr lang="pt-BR" b="1">
                <a:solidFill>
                  <a:srgbClr val="FF3300"/>
                </a:solidFill>
              </a:rPr>
              <a:t>Lesões cerebrais focais</a:t>
            </a:r>
            <a:r>
              <a:rPr lang="pt-BR" b="1">
                <a:solidFill>
                  <a:srgbClr val="0033CC"/>
                </a:solidFill>
              </a:rPr>
              <a:t> (83% vs 53%; P = 0,01) </a:t>
            </a:r>
            <a:r>
              <a:rPr lang="pt-BR" sz="1800" b="1">
                <a:solidFill>
                  <a:srgbClr val="0033CC"/>
                </a:solidFill>
              </a:rPr>
              <a:t>associadas a</a:t>
            </a:r>
            <a:r>
              <a:rPr lang="pt-BR" b="1">
                <a:solidFill>
                  <a:srgbClr val="0033CC"/>
                </a:solidFill>
              </a:rPr>
              <a:t> </a:t>
            </a:r>
            <a:r>
              <a:rPr lang="pt-BR"/>
              <a:t> s</a:t>
            </a:r>
            <a:r>
              <a:rPr lang="pt-BR" sz="1800" b="1">
                <a:solidFill>
                  <a:srgbClr val="FF3300"/>
                </a:solidFill>
              </a:rPr>
              <a:t>eptostomia atrial por bal</a:t>
            </a:r>
            <a:r>
              <a:rPr lang="pt-BR" sz="1800" b="1">
                <a:solidFill>
                  <a:srgbClr val="FF3300"/>
                </a:solidFill>
                <a:latin typeface="Times New Roman" pitchFamily="18" charset="0"/>
              </a:rPr>
              <a:t>ã</a:t>
            </a:r>
            <a:r>
              <a:rPr lang="pt-BR" sz="1800" b="1">
                <a:solidFill>
                  <a:srgbClr val="FF3300"/>
                </a:solidFill>
              </a:rPr>
              <a:t>o</a:t>
            </a:r>
            <a:r>
              <a:rPr lang="pt-BR" sz="1800" b="1">
                <a:solidFill>
                  <a:srgbClr val="0033CC"/>
                </a:solidFill>
              </a:rPr>
              <a:t> (na transposição das grandes artérias) cuja preval</a:t>
            </a:r>
            <a:r>
              <a:rPr lang="pt-BR" sz="1800" b="1">
                <a:solidFill>
                  <a:srgbClr val="0033CC"/>
                </a:solidFill>
                <a:latin typeface="Times New Roman" pitchFamily="18" charset="0"/>
              </a:rPr>
              <a:t>ê</a:t>
            </a:r>
            <a:r>
              <a:rPr lang="pt-BR" sz="1800" b="1">
                <a:solidFill>
                  <a:srgbClr val="0033CC"/>
                </a:solidFill>
              </a:rPr>
              <a:t>ncia foi diferente nos 2 hospitais </a:t>
            </a:r>
          </a:p>
          <a:p>
            <a:pPr>
              <a:buFontTx/>
              <a:buChar char="-"/>
            </a:pPr>
            <a:r>
              <a:rPr lang="pt-BR" b="1">
                <a:solidFill>
                  <a:srgbClr val="FF3300"/>
                </a:solidFill>
              </a:rPr>
              <a:t>Lesão multifocal</a:t>
            </a:r>
            <a:r>
              <a:rPr lang="pt-BR" sz="1800" b="1">
                <a:solidFill>
                  <a:srgbClr val="0033CC"/>
                </a:solidFill>
              </a:rPr>
              <a:t>: síndrome de baixo débito pré-operatório (OR=4,6) em ambos Hospitais</a:t>
            </a:r>
            <a:r>
              <a:rPr lang="pt-BR" sz="1800">
                <a:solidFill>
                  <a:srgbClr val="0033CC"/>
                </a:solidFill>
              </a:rPr>
              <a:t> </a:t>
            </a:r>
          </a:p>
          <a:p>
            <a:pPr>
              <a:buFontTx/>
              <a:buChar char="-"/>
            </a:pPr>
            <a:r>
              <a:rPr lang="pt-BR" sz="1800" b="1">
                <a:solidFill>
                  <a:srgbClr val="FF3300"/>
                </a:solidFill>
              </a:rPr>
              <a:t>Nova lesão multifocal: </a:t>
            </a:r>
            <a:r>
              <a:rPr lang="pt-BR" sz="1800" b="1">
                <a:solidFill>
                  <a:srgbClr val="0033CC"/>
                </a:solidFill>
              </a:rPr>
              <a:t>síndrome de baixo débito pós-operatório (30% em ambos os Hospitais)</a:t>
            </a:r>
          </a:p>
          <a:p>
            <a:pPr algn="ctr"/>
            <a:r>
              <a:rPr lang="pt-BR" sz="1800" b="1">
                <a:solidFill>
                  <a:srgbClr val="FF3399"/>
                </a:solidFill>
              </a:rPr>
              <a:t>Este estudo confirma que a alta preval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ê</a:t>
            </a:r>
            <a:r>
              <a:rPr lang="pt-BR" sz="1800" b="1">
                <a:solidFill>
                  <a:srgbClr val="FF3399"/>
                </a:solidFill>
              </a:rPr>
              <a:t>ncia de les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ã</a:t>
            </a:r>
            <a:r>
              <a:rPr lang="pt-BR" sz="1800" b="1">
                <a:solidFill>
                  <a:srgbClr val="FF3399"/>
                </a:solidFill>
              </a:rPr>
              <a:t>o cerebral na cardiopatia cr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í</a:t>
            </a:r>
            <a:r>
              <a:rPr lang="pt-BR" sz="1800" b="1">
                <a:solidFill>
                  <a:srgbClr val="FF3399"/>
                </a:solidFill>
              </a:rPr>
              <a:t>tica 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é</a:t>
            </a:r>
            <a:r>
              <a:rPr lang="pt-BR" sz="1800" b="1">
                <a:solidFill>
                  <a:srgbClr val="FF3399"/>
                </a:solidFill>
              </a:rPr>
              <a:t> uma preocupa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çã</a:t>
            </a:r>
            <a:r>
              <a:rPr lang="pt-BR" sz="1800" b="1">
                <a:solidFill>
                  <a:srgbClr val="FF3399"/>
                </a:solidFill>
              </a:rPr>
              <a:t>o cl</a:t>
            </a:r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í</a:t>
            </a:r>
            <a:r>
              <a:rPr lang="pt-BR" sz="1800" b="1">
                <a:solidFill>
                  <a:srgbClr val="FF3399"/>
                </a:solidFill>
              </a:rPr>
              <a:t>nica</a:t>
            </a:r>
            <a:r>
              <a:rPr lang="pt-BR" sz="1800" b="1">
                <a:solidFill>
                  <a:srgbClr val="0033CC"/>
                </a:solidFill>
              </a:rPr>
              <a:t>. </a:t>
            </a:r>
          </a:p>
          <a:p>
            <a:pPr algn="ctr"/>
            <a:endParaRPr lang="pt-BR" sz="1800">
              <a:solidFill>
                <a:srgbClr val="0033CC"/>
              </a:solidFill>
            </a:endParaRPr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539750" y="6092825"/>
            <a:ext cx="8108950" cy="5810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0033CC"/>
                </a:solidFill>
              </a:rPr>
              <a:t>Pelo risco de trombose em seio venoso: evitar cateter em jugular (Kelly JC, 2019).</a:t>
            </a:r>
          </a:p>
          <a:p>
            <a:pPr algn="ctr"/>
            <a:r>
              <a:rPr lang="pt-BR" sz="1600" b="1">
                <a:solidFill>
                  <a:srgbClr val="0033CC"/>
                </a:solidFill>
              </a:rPr>
              <a:t> Se o fizer, fazê-lo no máximo por 7 dias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/>
          </p:cNvSpPr>
          <p:nvPr>
            <p:ph type="title"/>
          </p:nvPr>
        </p:nvSpPr>
        <p:spPr>
          <a:xfrm>
            <a:off x="1042988" y="188913"/>
            <a:ext cx="7124700" cy="923925"/>
          </a:xfrm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Importância do diagnóstico pré-natal</a:t>
            </a:r>
          </a:p>
        </p:txBody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>
          <a:xfrm>
            <a:off x="468313" y="1052513"/>
            <a:ext cx="8351837" cy="5040312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mtClean="0"/>
              <a:t>Peyvandi S et al (2016):</a:t>
            </a:r>
          </a:p>
          <a:p>
            <a:pPr algn="ctr">
              <a:buFont typeface="Wingdings 2" pitchFamily="18" charset="2"/>
              <a:buNone/>
            </a:pPr>
            <a:r>
              <a:rPr lang="pt-BR" sz="2000" b="1" smtClean="0"/>
              <a:t>153 pacientes: 96 RN com transposição das grandes artérias e 57 RN com fisiologia do ventrículo único </a:t>
            </a:r>
            <a:r>
              <a:rPr lang="pt-BR" sz="2000" b="1" smtClean="0">
                <a:solidFill>
                  <a:srgbClr val="0033CC"/>
                </a:solidFill>
              </a:rPr>
              <a:t>LESÃO CEREBRAL: ocorreu mais NO DIAGNÓSTICO PÓS-NATAL X PRÉ-NATAL</a:t>
            </a:r>
            <a:r>
              <a:rPr lang="pt-BR" sz="2000" b="1" smtClean="0"/>
              <a:t> </a:t>
            </a:r>
          </a:p>
          <a:p>
            <a:r>
              <a:rPr lang="pt-BR" sz="2000" b="1" smtClean="0">
                <a:solidFill>
                  <a:srgbClr val="0033CC"/>
                </a:solidFill>
              </a:rPr>
              <a:t>Os pacientes com diagnóstico pré-natal demonstraram maior rapidez no desenvolvimento cerebral</a:t>
            </a:r>
          </a:p>
        </p:txBody>
      </p:sp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179388" y="1125538"/>
            <a:ext cx="8964612" cy="82232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FF00"/>
                </a:solidFill>
              </a:rPr>
              <a:t>relação do diagnóstico pré-natal de cardiopatia congênita crítica com lesão cerebral e desenvolvimento cerebral </a:t>
            </a:r>
          </a:p>
        </p:txBody>
      </p:sp>
      <p:sp>
        <p:nvSpPr>
          <p:cNvPr id="102405" name="Rectangle 5"/>
          <p:cNvSpPr>
            <a:spLocks noChangeArrowheads="1"/>
          </p:cNvSpPr>
          <p:nvPr/>
        </p:nvSpPr>
        <p:spPr bwMode="auto">
          <a:xfrm>
            <a:off x="1619250" y="5157788"/>
            <a:ext cx="6192838" cy="1511300"/>
          </a:xfrm>
          <a:prstGeom prst="rect">
            <a:avLst/>
          </a:prstGeom>
          <a:solidFill>
            <a:srgbClr val="FFFFFF"/>
          </a:solidFill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Diagnóstico pré-natal de cardiopatia congênita crítica</a:t>
            </a:r>
          </a:p>
          <a:p>
            <a:pPr algn="ctr"/>
            <a:r>
              <a:rPr lang="pt-BR" sz="1800" b="1">
                <a:solidFill>
                  <a:srgbClr val="FF3399"/>
                </a:solidFill>
                <a:latin typeface="Times New Roman" pitchFamily="18" charset="0"/>
              </a:rPr>
              <a:t>parece ser protetor contra lesões cerebrais e associa-se a desenvolvimento cerebral microestrutural mais robusto, provavelmente secundário a um melhor estado hemodinâmico</a:t>
            </a:r>
            <a:endParaRPr lang="pt-BR" sz="1800">
              <a:solidFill>
                <a:srgbClr val="FF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/>
          </p:cNvSpPr>
          <p:nvPr>
            <p:ph type="body" idx="1"/>
          </p:nvPr>
        </p:nvSpPr>
        <p:spPr>
          <a:xfrm>
            <a:off x="900113" y="188913"/>
            <a:ext cx="7810500" cy="5051425"/>
          </a:xfrm>
        </p:spPr>
        <p:txBody>
          <a:bodyPr/>
          <a:lstStyle/>
          <a:p>
            <a:r>
              <a:rPr lang="pt-BR" sz="1800" smtClean="0"/>
              <a:t>Ortinau CM et al,2018    avaliaram, com a</a:t>
            </a:r>
            <a:r>
              <a:rPr lang="pt-BR" smtClean="0"/>
              <a:t> </a:t>
            </a:r>
            <a:r>
              <a:rPr lang="pt-BR" sz="1600" smtClean="0"/>
              <a:t>RM, a trajetória de crescimento cerebral em uma coorte de pacientes com cardiopatia congênita complexa (n=16) e controles saudáveis (n=15) </a:t>
            </a:r>
          </a:p>
          <a:p>
            <a:pPr>
              <a:buFont typeface="Wingdings 2" pitchFamily="18" charset="2"/>
              <a:buNone/>
            </a:pPr>
            <a:r>
              <a:rPr lang="pt-BR" sz="1600" smtClean="0"/>
              <a:t>   (</a:t>
            </a:r>
            <a:r>
              <a:rPr lang="pt-BR" sz="1600" b="1" smtClean="0">
                <a:solidFill>
                  <a:srgbClr val="FFFF00"/>
                </a:solidFill>
              </a:rPr>
              <a:t>pré-natal (32 sem), ao nascer, pós-operatório e aos 3 meses</a:t>
            </a:r>
            <a:r>
              <a:rPr lang="pt-BR" sz="1600" smtClean="0"/>
              <a:t>) </a:t>
            </a:r>
          </a:p>
          <a:p>
            <a:pPr algn="ctr">
              <a:buFont typeface="Wingdings 2" pitchFamily="18" charset="2"/>
              <a:buNone/>
            </a:pPr>
            <a:r>
              <a:rPr lang="pt-BR" sz="1600" smtClean="0"/>
              <a:t>(</a:t>
            </a:r>
            <a:r>
              <a:rPr lang="pt-BR" sz="1600" b="1" smtClean="0"/>
              <a:t>síndrome do coração esquerdo hipoplásico, dextro-transposição das grandes artérias, atresia pulmonar, tetralogia de Fallot, dupla saída de ventrículo direito, </a:t>
            </a:r>
            <a:r>
              <a:rPr lang="pt-BR" sz="1600" b="1" i="1" smtClean="0"/>
              <a:t>truncus arteriosus </a:t>
            </a:r>
            <a:r>
              <a:rPr lang="pt-BR" sz="1600" b="1" smtClean="0"/>
              <a:t>e fisiologia de ventrículo único</a:t>
            </a:r>
            <a:r>
              <a:rPr lang="pt-BR" sz="1600" smtClean="0"/>
              <a:t>)                                       0</a:t>
            </a:r>
          </a:p>
          <a:p>
            <a:endParaRPr lang="pt-BR" sz="1600" smtClean="0"/>
          </a:p>
        </p:txBody>
      </p:sp>
      <p:sp>
        <p:nvSpPr>
          <p:cNvPr id="96260" name="Rectangle 4"/>
          <p:cNvSpPr>
            <a:spLocks noGrp="1"/>
          </p:cNvSpPr>
          <p:nvPr>
            <p:ph type="title"/>
          </p:nvPr>
        </p:nvSpPr>
        <p:spPr>
          <a:xfrm>
            <a:off x="971550" y="0"/>
            <a:ext cx="7124700" cy="936625"/>
          </a:xfrm>
          <a:noFill/>
          <a:ln/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Consequências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2268538" y="908050"/>
            <a:ext cx="4170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9900"/>
                </a:solidFill>
              </a:rPr>
              <a:t>PERDA DO VOLUME CEREBRAL</a:t>
            </a:r>
          </a:p>
        </p:txBody>
      </p:sp>
      <p:sp>
        <p:nvSpPr>
          <p:cNvPr id="96262" name="Rectangle 6"/>
          <p:cNvSpPr>
            <a:spLocks noChangeArrowheads="1"/>
          </p:cNvSpPr>
          <p:nvPr/>
        </p:nvSpPr>
        <p:spPr bwMode="auto">
          <a:xfrm>
            <a:off x="2484438" y="3933825"/>
            <a:ext cx="4608512" cy="2447925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400">
                <a:solidFill>
                  <a:srgbClr val="000000"/>
                </a:solidFill>
              </a:rPr>
              <a:t>Crian</a:t>
            </a:r>
            <a:r>
              <a:rPr lang="pt-BR" sz="1400">
                <a:solidFill>
                  <a:srgbClr val="000000"/>
                </a:solidFill>
                <a:latin typeface="Times New Roman" pitchFamily="18" charset="0"/>
              </a:rPr>
              <a:t>ç</a:t>
            </a:r>
            <a:r>
              <a:rPr lang="pt-BR" sz="1400">
                <a:solidFill>
                  <a:srgbClr val="000000"/>
                </a:solidFill>
              </a:rPr>
              <a:t>as com cardiopatia cong</a:t>
            </a:r>
            <a:r>
              <a:rPr lang="pt-BR" sz="1400">
                <a:solidFill>
                  <a:srgbClr val="000000"/>
                </a:solidFill>
                <a:latin typeface="Times New Roman" pitchFamily="18" charset="0"/>
              </a:rPr>
              <a:t>ê</a:t>
            </a:r>
            <a:r>
              <a:rPr lang="pt-BR" sz="1400">
                <a:solidFill>
                  <a:srgbClr val="000000"/>
                </a:solidFill>
              </a:rPr>
              <a:t>nita complexa apresentaram progressivamente menor</a:t>
            </a:r>
          </a:p>
          <a:p>
            <a:pPr algn="ctr"/>
            <a:r>
              <a:rPr lang="pt-BR" sz="1400">
                <a:solidFill>
                  <a:srgbClr val="000000"/>
                </a:solidFill>
              </a:rPr>
              <a:t>volume cerebral total (VCT) ao longo do tempo, resultando em um aumento de </a:t>
            </a:r>
            <a:r>
              <a:rPr lang="pt-BR" sz="1400" b="1">
                <a:solidFill>
                  <a:srgbClr val="FF3300"/>
                </a:solidFill>
              </a:rPr>
              <a:t>11,5 cm3</a:t>
            </a:r>
            <a:r>
              <a:rPr lang="pt-BR" sz="1400">
                <a:solidFill>
                  <a:srgbClr val="000000"/>
                </a:solidFill>
              </a:rPr>
              <a:t> no VCT</a:t>
            </a:r>
            <a:r>
              <a:rPr lang="pt-BR" sz="1400">
                <a:solidFill>
                  <a:srgbClr val="FF0000"/>
                </a:solidFill>
              </a:rPr>
              <a:t> por</a:t>
            </a:r>
          </a:p>
          <a:p>
            <a:pPr algn="ctr"/>
            <a:r>
              <a:rPr lang="pt-BR" sz="1400">
                <a:solidFill>
                  <a:srgbClr val="FF0000"/>
                </a:solidFill>
              </a:rPr>
              <a:t>semana em lactentes com cardiopatia cong</a:t>
            </a:r>
            <a:r>
              <a:rPr lang="pt-BR" sz="1400">
                <a:solidFill>
                  <a:srgbClr val="FF0000"/>
                </a:solidFill>
                <a:latin typeface="Times New Roman" pitchFamily="18" charset="0"/>
              </a:rPr>
              <a:t>ê</a:t>
            </a:r>
            <a:r>
              <a:rPr lang="pt-BR" sz="1400">
                <a:solidFill>
                  <a:srgbClr val="FF0000"/>
                </a:solidFill>
              </a:rPr>
              <a:t>nita complexa, em compara</a:t>
            </a:r>
            <a:r>
              <a:rPr lang="pt-BR" sz="1400">
                <a:solidFill>
                  <a:srgbClr val="FF0000"/>
                </a:solidFill>
                <a:latin typeface="Times New Roman" pitchFamily="18" charset="0"/>
              </a:rPr>
              <a:t>çã</a:t>
            </a:r>
            <a:r>
              <a:rPr lang="pt-BR" sz="1400">
                <a:solidFill>
                  <a:srgbClr val="FF0000"/>
                </a:solidFill>
              </a:rPr>
              <a:t>o com um aumento de </a:t>
            </a:r>
            <a:r>
              <a:rPr lang="pt-BR" sz="1400" b="1">
                <a:solidFill>
                  <a:srgbClr val="FF00FF"/>
                </a:solidFill>
              </a:rPr>
              <a:t>16,7 cm3</a:t>
            </a:r>
            <a:r>
              <a:rPr lang="pt-BR" sz="1400">
                <a:solidFill>
                  <a:srgbClr val="FF0000"/>
                </a:solidFill>
              </a:rPr>
              <a:t> por semana em</a:t>
            </a:r>
          </a:p>
          <a:p>
            <a:pPr algn="ctr"/>
            <a:r>
              <a:rPr lang="pt-BR" sz="1400">
                <a:solidFill>
                  <a:srgbClr val="FF0000"/>
                </a:solidFill>
              </a:rPr>
              <a:t>controles ap</a:t>
            </a:r>
            <a:r>
              <a:rPr lang="pt-BR" sz="1400">
                <a:solidFill>
                  <a:srgbClr val="FF0000"/>
                </a:solidFill>
                <a:latin typeface="Times New Roman" pitchFamily="18" charset="0"/>
              </a:rPr>
              <a:t>ó</a:t>
            </a:r>
            <a:r>
              <a:rPr lang="pt-BR" sz="1400">
                <a:solidFill>
                  <a:srgbClr val="FF0000"/>
                </a:solidFill>
              </a:rPr>
              <a:t>s ajuste para idade gestacional e peso ao nascer na resson</a:t>
            </a:r>
            <a:r>
              <a:rPr lang="pt-BR" sz="1400">
                <a:solidFill>
                  <a:srgbClr val="FF0000"/>
                </a:solidFill>
                <a:latin typeface="Times New Roman" pitchFamily="18" charset="0"/>
              </a:rPr>
              <a:t>â</a:t>
            </a:r>
            <a:r>
              <a:rPr lang="pt-BR" sz="1400">
                <a:solidFill>
                  <a:srgbClr val="FF0000"/>
                </a:solidFill>
              </a:rPr>
              <a:t>ncia magn</a:t>
            </a:r>
            <a:r>
              <a:rPr lang="pt-BR" sz="1400">
                <a:solidFill>
                  <a:srgbClr val="FF0000"/>
                </a:solidFill>
                <a:latin typeface="Times New Roman" pitchFamily="18" charset="0"/>
              </a:rPr>
              <a:t>é</a:t>
            </a:r>
            <a:r>
              <a:rPr lang="pt-BR" sz="1400">
                <a:solidFill>
                  <a:srgbClr val="FF0000"/>
                </a:solidFill>
              </a:rPr>
              <a:t>tica</a:t>
            </a: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Rectangle 3"/>
          <p:cNvSpPr>
            <a:spLocks noGrp="1"/>
          </p:cNvSpPr>
          <p:nvPr>
            <p:ph type="title"/>
          </p:nvPr>
        </p:nvSpPr>
        <p:spPr>
          <a:xfrm>
            <a:off x="971550" y="26035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Consequências</a:t>
            </a:r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2268538" y="1268413"/>
            <a:ext cx="4170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9900"/>
                </a:solidFill>
              </a:rPr>
              <a:t>PERDA DO VOLUME CEREBRAL</a:t>
            </a:r>
          </a:p>
        </p:txBody>
      </p:sp>
      <p:sp>
        <p:nvSpPr>
          <p:cNvPr id="97286" name="Rectangle 6"/>
          <p:cNvSpPr>
            <a:spLocks noChangeArrowheads="1"/>
          </p:cNvSpPr>
          <p:nvPr/>
        </p:nvSpPr>
        <p:spPr bwMode="auto">
          <a:xfrm>
            <a:off x="755650" y="3068638"/>
            <a:ext cx="7200900" cy="2265362"/>
          </a:xfrm>
          <a:prstGeom prst="rect">
            <a:avLst/>
          </a:prstGeom>
          <a:solidFill>
            <a:srgbClr val="0033CC"/>
          </a:solidFill>
          <a:ln w="38100">
            <a:solidFill>
              <a:srgbClr val="0033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3300"/>
                </a:solidFill>
              </a:rPr>
              <a:t>O </a:t>
            </a:r>
            <a:r>
              <a:rPr lang="pt-BR" sz="2800" b="1">
                <a:solidFill>
                  <a:srgbClr val="FF3300"/>
                </a:solidFill>
              </a:rPr>
              <a:t>presente estudo enfatiza a natureza global do crescimento perturbado do cérebro pré-natal até a primeira infância nessas crianças, mesmo excluindo as crianças com lesão cerebral.</a:t>
            </a:r>
          </a:p>
        </p:txBody>
      </p:sp>
      <p:sp>
        <p:nvSpPr>
          <p:cNvPr id="97287" name="Rectangle 7"/>
          <p:cNvSpPr>
            <a:spLocks noChangeArrowheads="1"/>
          </p:cNvSpPr>
          <p:nvPr/>
        </p:nvSpPr>
        <p:spPr bwMode="auto">
          <a:xfrm>
            <a:off x="1331913" y="1773238"/>
            <a:ext cx="27352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Ortinau CM et al,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>
          <a:xfrm>
            <a:off x="287338" y="1196975"/>
            <a:ext cx="8856662" cy="405288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z="2400" b="1" smtClean="0"/>
              <a:t>Claessens NHP et al, 2018 relatam</a:t>
            </a:r>
          </a:p>
          <a:p>
            <a:r>
              <a:rPr lang="pt-BR" sz="1800" smtClean="0"/>
              <a:t> </a:t>
            </a:r>
            <a:r>
              <a:rPr lang="pt-BR" sz="2400" smtClean="0"/>
              <a:t>resultados desfavoráveis ​​na idade escolar nas crianças (n=34) com cardiopatia congênita crítica que tiveram </a:t>
            </a:r>
            <a:r>
              <a:rPr lang="pt-BR" sz="2400" smtClean="0">
                <a:solidFill>
                  <a:srgbClr val="FFFF00"/>
                </a:solidFill>
              </a:rPr>
              <a:t>lesão na substância branca</a:t>
            </a:r>
            <a:r>
              <a:rPr lang="pt-BR" sz="2400" smtClean="0"/>
              <a:t> na RM neonatal.</a:t>
            </a:r>
          </a:p>
          <a:p>
            <a:pPr algn="ctr"/>
            <a:r>
              <a:rPr lang="pt-BR" sz="2400" smtClean="0"/>
              <a:t>problemas de atenção</a:t>
            </a:r>
          </a:p>
          <a:p>
            <a:pPr algn="ctr"/>
            <a:r>
              <a:rPr lang="pt-BR" sz="2400" smtClean="0"/>
              <a:t> problemas motores</a:t>
            </a:r>
          </a:p>
          <a:p>
            <a:pPr algn="ctr"/>
            <a:r>
              <a:rPr lang="pt-BR" sz="2400" smtClean="0"/>
              <a:t>  menores volumes dos núcleos da base e tálamo e tronco cerebral: associado com menores QIs </a:t>
            </a:r>
          </a:p>
        </p:txBody>
      </p:sp>
      <p:sp>
        <p:nvSpPr>
          <p:cNvPr id="101380" name="Rectangle 4"/>
          <p:cNvSpPr>
            <a:spLocks noGrp="1"/>
          </p:cNvSpPr>
          <p:nvPr>
            <p:ph type="title"/>
          </p:nvPr>
        </p:nvSpPr>
        <p:spPr>
          <a:xfrm>
            <a:off x="971550" y="26035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Consequências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/>
          </p:cNvSpPr>
          <p:nvPr>
            <p:ph type="body" idx="1"/>
          </p:nvPr>
        </p:nvSpPr>
        <p:spPr>
          <a:xfrm>
            <a:off x="0" y="1268413"/>
            <a:ext cx="9144000" cy="5589587"/>
          </a:xfrm>
        </p:spPr>
        <p:txBody>
          <a:bodyPr/>
          <a:lstStyle/>
          <a:p>
            <a:pPr lvl="1">
              <a:buFont typeface="Wingdings 2" pitchFamily="18" charset="2"/>
              <a:buNone/>
              <a:tabLst>
                <a:tab pos="625475" algn="l"/>
              </a:tabLst>
            </a:pPr>
            <a:endParaRPr lang="pt-BR" sz="1800" smtClean="0"/>
          </a:p>
          <a:p>
            <a:pPr algn="ctr">
              <a:buFont typeface="Wingdings 2" pitchFamily="18" charset="2"/>
              <a:buNone/>
              <a:tabLst>
                <a:tab pos="625475" algn="l"/>
              </a:tabLst>
            </a:pPr>
            <a:r>
              <a:rPr lang="pt-BR" sz="1600" b="1" smtClean="0"/>
              <a:t>      </a:t>
            </a:r>
            <a:r>
              <a:rPr lang="pt-BR" sz="1800" b="1" smtClean="0"/>
              <a:t>Quantificação da densidade aparente do axônio e dispersão da orientação na substância branca de jovens (16-24 anos) nascidos com cardiopatia congênita usando</a:t>
            </a:r>
            <a:r>
              <a:rPr lang="pt-BR" sz="1800" smtClean="0"/>
              <a:t> imagens de dispersão e densidade por orientação a neurites</a:t>
            </a:r>
            <a:r>
              <a:rPr lang="pt-BR" sz="1600" smtClean="0"/>
              <a:t> </a:t>
            </a:r>
            <a:endParaRPr lang="pt-BR" sz="1600" b="1" smtClean="0"/>
          </a:p>
          <a:p>
            <a:pPr>
              <a:tabLst>
                <a:tab pos="625475" algn="l"/>
              </a:tabLst>
            </a:pPr>
            <a:r>
              <a:rPr lang="pt-BR" sz="1600" b="1" smtClean="0">
                <a:solidFill>
                  <a:srgbClr val="FFFF00"/>
                </a:solidFill>
              </a:rPr>
              <a:t>menor índice de densidade média de neurites no trato no grupo de DCC</a:t>
            </a:r>
            <a:r>
              <a:rPr lang="pt-BR" sz="1600" smtClean="0"/>
              <a:t> em comparação com o grupo controle, particularmente dentro de </a:t>
            </a:r>
            <a:r>
              <a:rPr lang="pt-BR" sz="1600" b="1" smtClean="0"/>
              <a:t>longos tratos de associação</a:t>
            </a:r>
            <a:r>
              <a:rPr lang="pt-BR" sz="1600" smtClean="0"/>
              <a:t> e nas regiões do </a:t>
            </a:r>
            <a:r>
              <a:rPr lang="pt-BR" sz="1600" b="1" smtClean="0"/>
              <a:t>corpo caloso</a:t>
            </a:r>
            <a:r>
              <a:rPr lang="pt-BR" sz="1600" smtClean="0"/>
              <a:t>, acompanhados por </a:t>
            </a:r>
            <a:r>
              <a:rPr lang="pt-BR" sz="1600" b="1" smtClean="0">
                <a:solidFill>
                  <a:srgbClr val="FF3300"/>
                </a:solidFill>
              </a:rPr>
              <a:t>menores volumes do trato da substância branca.</a:t>
            </a:r>
          </a:p>
          <a:p>
            <a:pPr>
              <a:tabLst>
                <a:tab pos="625475" algn="l"/>
              </a:tabLst>
            </a:pPr>
            <a:r>
              <a:rPr lang="pt-BR" sz="1600" b="1" smtClean="0">
                <a:solidFill>
                  <a:srgbClr val="FFFF00"/>
                </a:solidFill>
              </a:rPr>
              <a:t>MENOR DENSIDADE DO EMPACOTAMENTO AXONAL</a:t>
            </a:r>
            <a:r>
              <a:rPr lang="pt-BR" sz="1600" smtClean="0"/>
              <a:t> </a:t>
            </a:r>
          </a:p>
          <a:p>
            <a:pPr algn="ctr">
              <a:tabLst>
                <a:tab pos="625475" algn="l"/>
              </a:tabLst>
            </a:pPr>
            <a:r>
              <a:rPr lang="pt-BR" sz="1800" b="1" smtClean="0">
                <a:solidFill>
                  <a:srgbClr val="FF9900"/>
                </a:solidFill>
              </a:rPr>
              <a:t>Implicações:</a:t>
            </a:r>
          </a:p>
          <a:p>
            <a:pPr>
              <a:buFont typeface="Wingdings 2" pitchFamily="18" charset="2"/>
              <a:buNone/>
              <a:tabLst>
                <a:tab pos="625475" algn="l"/>
              </a:tabLst>
            </a:pPr>
            <a:r>
              <a:rPr lang="pt-BR" sz="1600" smtClean="0"/>
              <a:t>    -</a:t>
            </a:r>
            <a:r>
              <a:rPr lang="pt-BR" sz="1800" smtClean="0"/>
              <a:t>em uma variedade de funções cognitivas de ordem superior, incluindo </a:t>
            </a:r>
            <a:r>
              <a:rPr lang="pt-BR" sz="1800" b="1" smtClean="0">
                <a:solidFill>
                  <a:srgbClr val="FF0000"/>
                </a:solidFill>
              </a:rPr>
              <a:t>linguagem, aprendizado e memória, atenção e processamento espacial visual</a:t>
            </a:r>
          </a:p>
          <a:p>
            <a:pPr>
              <a:buFont typeface="Wingdings 2" pitchFamily="18" charset="2"/>
              <a:buNone/>
              <a:tabLst>
                <a:tab pos="625475" algn="l"/>
              </a:tabLst>
            </a:pPr>
            <a:r>
              <a:rPr lang="pt-BR" sz="1800" b="1" smtClean="0"/>
              <a:t>     -</a:t>
            </a:r>
            <a:r>
              <a:rPr lang="pt-BR" sz="1800" b="1" smtClean="0">
                <a:solidFill>
                  <a:srgbClr val="FF0000"/>
                </a:solidFill>
              </a:rPr>
              <a:t>densidade aparente reduzida do axônio no corpo caloso,</a:t>
            </a:r>
            <a:r>
              <a:rPr lang="pt-BR" sz="1800" smtClean="0"/>
              <a:t> que tem sido associado a funções como raciocínio, percepção, atenção, linguagem e memória  </a:t>
            </a:r>
          </a:p>
          <a:p>
            <a:pPr>
              <a:tabLst>
                <a:tab pos="625475" algn="l"/>
              </a:tabLst>
            </a:pPr>
            <a:endParaRPr lang="pt-BR" sz="1800" b="1" smtClean="0"/>
          </a:p>
          <a:p>
            <a:pPr>
              <a:tabLst>
                <a:tab pos="625475" algn="l"/>
              </a:tabLst>
            </a:pPr>
            <a:endParaRPr lang="pt-BR" sz="1800" smtClean="0"/>
          </a:p>
        </p:txBody>
      </p:sp>
      <p:sp>
        <p:nvSpPr>
          <p:cNvPr id="98308" name="Rectangle 4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Consequências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611188" y="765175"/>
            <a:ext cx="2181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400" b="1">
                <a:solidFill>
                  <a:srgbClr val="FF3399"/>
                </a:solidFill>
              </a:rPr>
              <a:t>Adolescência</a:t>
            </a:r>
          </a:p>
        </p:txBody>
      </p:sp>
      <p:sp>
        <p:nvSpPr>
          <p:cNvPr id="98310" name="Rectangle 6"/>
          <p:cNvSpPr>
            <a:spLocks noChangeArrowheads="1"/>
          </p:cNvSpPr>
          <p:nvPr/>
        </p:nvSpPr>
        <p:spPr bwMode="auto">
          <a:xfrm>
            <a:off x="6372225" y="6092825"/>
            <a:ext cx="2525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Easson K et al, 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/>
          </p:cNvSpPr>
          <p:nvPr>
            <p:ph type="body" idx="1"/>
          </p:nvPr>
        </p:nvSpPr>
        <p:spPr>
          <a:xfrm>
            <a:off x="179388" y="908050"/>
            <a:ext cx="8785225" cy="6408738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von Rhein M et al,2011: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53 adolescentes (aos 14 anos) com DCC crítica  período neonatal: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(</a:t>
            </a:r>
            <a:r>
              <a:rPr lang="pt-BR" sz="2400" smtClean="0"/>
              <a:t> cirurgia cardíaca aberta com circulação extracorpórea durante a infância) </a:t>
            </a:r>
            <a:endParaRPr lang="pt-BR" sz="2000" b="1" smtClean="0">
              <a:solidFill>
                <a:srgbClr val="FF99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FFFF00"/>
                </a:solidFill>
              </a:rPr>
              <a:t>-anormalidades na substância branca com redução de volume (11/53:21%) em relação aos controles (41)</a:t>
            </a:r>
          </a:p>
          <a:p>
            <a:pPr algn="ctr">
              <a:lnSpc>
                <a:spcPct val="80000"/>
              </a:lnSpc>
            </a:pPr>
            <a:endParaRPr lang="pt-BR" sz="2000" b="1" smtClean="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</a:pPr>
            <a:endParaRPr lang="pt-BR" sz="2000" b="1" smtClean="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400" b="1" smtClean="0">
                <a:solidFill>
                  <a:srgbClr val="FFFF00"/>
                </a:solidFill>
              </a:rPr>
              <a:t>déficits no desenvolvimento neurológico nessa idade: funções neuromotoras, intelectuais e executivas, além de percepção e integração visuomotoras.</a:t>
            </a:r>
          </a:p>
          <a:p>
            <a:pPr algn="ctr">
              <a:lnSpc>
                <a:spcPct val="80000"/>
              </a:lnSpc>
            </a:pPr>
            <a:endParaRPr lang="pt-BR" sz="24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endParaRPr lang="pt-BR" sz="24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pt-BR" sz="1200" smtClean="0"/>
          </a:p>
          <a:p>
            <a:pPr>
              <a:lnSpc>
                <a:spcPct val="80000"/>
              </a:lnSpc>
            </a:pPr>
            <a:endParaRPr lang="pt-BR" sz="12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2400" smtClean="0"/>
              <a:t>  </a:t>
            </a:r>
          </a:p>
        </p:txBody>
      </p:sp>
      <p:sp>
        <p:nvSpPr>
          <p:cNvPr id="99332" name="Rectangle 4"/>
          <p:cNvSpPr>
            <a:spLocks noGrp="1"/>
          </p:cNvSpPr>
          <p:nvPr>
            <p:ph type="title"/>
          </p:nvPr>
        </p:nvSpPr>
        <p:spPr>
          <a:xfrm>
            <a:off x="900113" y="0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Consequências</a:t>
            </a:r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auto">
          <a:xfrm>
            <a:off x="-107950" y="2924175"/>
            <a:ext cx="827088" cy="1727200"/>
          </a:xfrm>
          <a:prstGeom prst="curvedRightArrow">
            <a:avLst>
              <a:gd name="adj1" fmla="val 41766"/>
              <a:gd name="adj2" fmla="val 83532"/>
              <a:gd name="adj3" fmla="val 33333"/>
            </a:avLst>
          </a:prstGeom>
          <a:solidFill>
            <a:srgbClr val="FF3399"/>
          </a:solidFill>
          <a:ln w="57150">
            <a:solidFill>
              <a:srgbClr val="0033CC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179388" y="549275"/>
            <a:ext cx="2181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400" b="1">
                <a:solidFill>
                  <a:srgbClr val="FF3399"/>
                </a:solidFill>
              </a:rPr>
              <a:t>Adolescência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O Papel da Placenta</a:t>
            </a:r>
          </a:p>
        </p:txBody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>
          <a:xfrm>
            <a:off x="0" y="2349500"/>
            <a:ext cx="9144000" cy="5229225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Rychik J et al (2018): caracterizou placenta na cardiopatia congênita e investigou distinções com base no tipo de malformação presente. </a:t>
            </a:r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b="1" smtClean="0">
                <a:solidFill>
                  <a:srgbClr val="FF3399"/>
                </a:solidFill>
              </a:rPr>
              <a:t>120 RN únicos&gt;37 sem 37 semanas; 4 categorias de DCC</a:t>
            </a:r>
            <a:endParaRPr lang="pt-BR" sz="2400" b="1" smtClean="0"/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  -</a:t>
            </a:r>
            <a:r>
              <a:rPr lang="pt-BR" sz="2400" smtClean="0">
                <a:solidFill>
                  <a:srgbClr val="FFFF00"/>
                </a:solidFill>
              </a:rPr>
              <a:t>obstrução ventrículo-aórtica única, </a:t>
            </a:r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FFFF00"/>
                </a:solidFill>
              </a:rPr>
              <a:t>  -obstrução ventrículo-pulmonar única,</a:t>
            </a:r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FFFF00"/>
                </a:solidFill>
              </a:rPr>
              <a:t>  -anomalias de dois ventrículos </a:t>
            </a:r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>
                <a:solidFill>
                  <a:srgbClr val="FFFF00"/>
                </a:solidFill>
              </a:rPr>
              <a:t>   -transposição das grandes artérias 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-114300" y="1628775"/>
            <a:ext cx="9109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/>
              <a:t>O papel da placenta na cardiopatia congênita, defeito de nascimento mais</a:t>
            </a:r>
          </a:p>
          <a:p>
            <a:pPr algn="ctr"/>
            <a:r>
              <a:rPr lang="pt-BR" b="1"/>
              <a:t> comum no ser humano, é pouco conhecido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/>
          </p:cNvSpPr>
          <p:nvPr>
            <p:ph type="body" idx="1"/>
          </p:nvPr>
        </p:nvSpPr>
        <p:spPr>
          <a:xfrm>
            <a:off x="323850" y="836613"/>
            <a:ext cx="8569325" cy="405288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/>
              <a:t>                        </a:t>
            </a:r>
            <a:r>
              <a:rPr lang="pt-BR" smtClean="0">
                <a:solidFill>
                  <a:srgbClr val="FF3399"/>
                </a:solidFill>
              </a:rPr>
              <a:t>Achados</a:t>
            </a:r>
          </a:p>
          <a:p>
            <a:r>
              <a:rPr lang="pt-BR" smtClean="0"/>
              <a:t> </a:t>
            </a:r>
            <a:r>
              <a:rPr lang="pt-BR" sz="2000" smtClean="0"/>
              <a:t>Os índices peso da placenta/peso ao nascer foram &lt;percentil 10 para 77% e &lt;percentil 3 para 49%  dos casos. </a:t>
            </a:r>
          </a:p>
          <a:p>
            <a:r>
              <a:rPr lang="pt-BR" sz="2000" smtClean="0"/>
              <a:t>Os autores relataram anormalidades como corangiose-aumento da densidade capilar por tecido placentário (18%), vilosidade hipomaturas (15%), trombose (41%) e infarto (17%).</a:t>
            </a:r>
          </a:p>
        </p:txBody>
      </p:sp>
      <p:sp>
        <p:nvSpPr>
          <p:cNvPr id="103428" name="Rectangle 4"/>
          <p:cNvSpPr>
            <a:spLocks noGrp="1"/>
          </p:cNvSpPr>
          <p:nvPr>
            <p:ph type="title"/>
          </p:nvPr>
        </p:nvSpPr>
        <p:spPr>
          <a:xfrm>
            <a:off x="971550" y="115888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O Papel da Placenta</a:t>
            </a: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1403350" y="4365625"/>
            <a:ext cx="6202363" cy="1920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449263" algn="ctr" eaLnBrk="0" hangingPunct="0"/>
            <a:r>
              <a:rPr lang="pt-BR">
                <a:solidFill>
                  <a:srgbClr val="0033CC"/>
                </a:solidFill>
              </a:rPr>
              <a:t>Placentas de recém-nascidos com cardiopatia congênita são menores que o esperado (Figura) e manifestam uma série de anormalidades vasculares, sendo as mais proeminentes na transposição das grandes artérias. </a:t>
            </a:r>
          </a:p>
          <a:p>
            <a:pPr indent="449263" eaLnBrk="0" hangingPunct="0"/>
            <a:endParaRPr lang="pt-BR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Grp="1"/>
          </p:cNvSpPr>
          <p:nvPr>
            <p:ph type="title"/>
          </p:nvPr>
        </p:nvSpPr>
        <p:spPr>
          <a:xfrm>
            <a:off x="971550" y="115888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O Papel da Placenta</a:t>
            </a:r>
          </a:p>
        </p:txBody>
      </p:sp>
      <p:pic>
        <p:nvPicPr>
          <p:cNvPr id="1044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908050"/>
            <a:ext cx="4305300" cy="1938338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827088" y="2997200"/>
            <a:ext cx="76327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 b="1" i="1"/>
              <a:t>Índice placentário relativo (peso placenta/peso nascimento) de 120 recém-nascidos com cardiopatia congênita. A linha vermelha sólida representa a média esperada normal e o vermelho pontilhado limita os limites de confiança superior e inferior de 95%%.</a:t>
            </a:r>
            <a:r>
              <a:rPr lang="pt-BR" sz="1600"/>
              <a:t> </a:t>
            </a:r>
          </a:p>
        </p:txBody>
      </p:sp>
      <p:sp>
        <p:nvSpPr>
          <p:cNvPr id="104455" name="Rectangle 7"/>
          <p:cNvSpPr>
            <a:spLocks noChangeArrowheads="1"/>
          </p:cNvSpPr>
          <p:nvPr/>
        </p:nvSpPr>
        <p:spPr bwMode="auto">
          <a:xfrm>
            <a:off x="1403350" y="4149725"/>
            <a:ext cx="6481763" cy="2400300"/>
          </a:xfrm>
          <a:prstGeom prst="rect">
            <a:avLst/>
          </a:prstGeom>
          <a:solidFill>
            <a:srgbClr val="0033CC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600">
                <a:solidFill>
                  <a:srgbClr val="FFFF00"/>
                </a:solidFill>
              </a:rPr>
              <a:t>Embora seja especulativo no momento, vale a pena considerar a possibilidade de que </a:t>
            </a:r>
            <a:r>
              <a:rPr lang="pt-BR" sz="1600" b="1">
                <a:solidFill>
                  <a:srgbClr val="FFFF00"/>
                </a:solidFill>
              </a:rPr>
              <a:t>o atraso no desenvolvimento neurol</a:t>
            </a:r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ó</a:t>
            </a:r>
            <a:r>
              <a:rPr lang="pt-BR" sz="1600" b="1">
                <a:solidFill>
                  <a:srgbClr val="FFFF00"/>
                </a:solidFill>
              </a:rPr>
              <a:t>gico observado na transposi</a:t>
            </a:r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çã</a:t>
            </a:r>
            <a:r>
              <a:rPr lang="pt-BR" sz="1600" b="1">
                <a:solidFill>
                  <a:srgbClr val="FFFF00"/>
                </a:solidFill>
              </a:rPr>
              <a:t>o das grandes art</a:t>
            </a:r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é</a:t>
            </a:r>
            <a:r>
              <a:rPr lang="pt-BR" sz="1600" b="1">
                <a:solidFill>
                  <a:srgbClr val="FFFF00"/>
                </a:solidFill>
              </a:rPr>
              <a:t>rias e outras formas de cardiopatia cong</a:t>
            </a:r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ê</a:t>
            </a:r>
            <a:r>
              <a:rPr lang="pt-BR" sz="1600" b="1">
                <a:solidFill>
                  <a:srgbClr val="FFFF00"/>
                </a:solidFill>
              </a:rPr>
              <a:t>nita</a:t>
            </a:r>
            <a:r>
              <a:rPr lang="pt-BR" sz="1600" b="1">
                <a:solidFill>
                  <a:srgbClr val="FF3399"/>
                </a:solidFill>
              </a:rPr>
              <a:t>, como a s</a:t>
            </a:r>
            <a:r>
              <a:rPr lang="pt-BR" sz="1600" b="1">
                <a:solidFill>
                  <a:srgbClr val="FF3399"/>
                </a:solidFill>
                <a:latin typeface="Times New Roman" pitchFamily="18" charset="0"/>
              </a:rPr>
              <a:t>í</a:t>
            </a:r>
            <a:r>
              <a:rPr lang="pt-BR" sz="1600" b="1">
                <a:solidFill>
                  <a:srgbClr val="FF3399"/>
                </a:solidFill>
              </a:rPr>
              <a:t>ndrome do cora</a:t>
            </a:r>
            <a:r>
              <a:rPr lang="pt-BR" sz="1600" b="1">
                <a:solidFill>
                  <a:srgbClr val="FF3399"/>
                </a:solidFill>
                <a:latin typeface="Times New Roman" pitchFamily="18" charset="0"/>
              </a:rPr>
              <a:t>çã</a:t>
            </a:r>
            <a:r>
              <a:rPr lang="pt-BR" sz="1600" b="1">
                <a:solidFill>
                  <a:srgbClr val="FF3399"/>
                </a:solidFill>
              </a:rPr>
              <a:t>o esquerdo hipopl</a:t>
            </a:r>
            <a:r>
              <a:rPr lang="pt-BR" sz="1600" b="1">
                <a:solidFill>
                  <a:srgbClr val="FF3399"/>
                </a:solidFill>
                <a:latin typeface="Times New Roman" pitchFamily="18" charset="0"/>
              </a:rPr>
              <a:t>á</a:t>
            </a:r>
            <a:r>
              <a:rPr lang="pt-BR" sz="1600" b="1">
                <a:solidFill>
                  <a:srgbClr val="FF3399"/>
                </a:solidFill>
              </a:rPr>
              <a:t>sico, </a:t>
            </a:r>
            <a:r>
              <a:rPr lang="pt-BR" b="1">
                <a:solidFill>
                  <a:srgbClr val="FFFF00"/>
                </a:solidFill>
              </a:rPr>
              <a:t>pode em parte ter origem na vida fetal</a:t>
            </a:r>
            <a:r>
              <a:rPr lang="pt-BR" sz="1600">
                <a:solidFill>
                  <a:srgbClr val="FFFF00"/>
                </a:solidFill>
              </a:rPr>
              <a:t> devido a anormalidades placent</a:t>
            </a:r>
            <a:r>
              <a:rPr lang="pt-BR" sz="1600">
                <a:solidFill>
                  <a:srgbClr val="FFFF00"/>
                </a:solidFill>
                <a:latin typeface="Times New Roman" pitchFamily="18" charset="0"/>
              </a:rPr>
              <a:t>á</a:t>
            </a:r>
            <a:r>
              <a:rPr lang="pt-BR" sz="1600">
                <a:solidFill>
                  <a:srgbClr val="FFFF00"/>
                </a:solidFill>
              </a:rPr>
              <a:t>rias, como pequeno tamanho da placenta, m</a:t>
            </a:r>
            <a:r>
              <a:rPr lang="pt-BR" sz="1600">
                <a:solidFill>
                  <a:srgbClr val="FFFF00"/>
                </a:solidFill>
                <a:latin typeface="Times New Roman" pitchFamily="18" charset="0"/>
              </a:rPr>
              <a:t>á</a:t>
            </a:r>
            <a:r>
              <a:rPr lang="pt-BR" sz="1600">
                <a:solidFill>
                  <a:srgbClr val="FFFF00"/>
                </a:solidFill>
              </a:rPr>
              <a:t> vasculariza</a:t>
            </a:r>
            <a:r>
              <a:rPr lang="pt-BR" sz="1600">
                <a:solidFill>
                  <a:srgbClr val="FFFF00"/>
                </a:solidFill>
                <a:latin typeface="Times New Roman" pitchFamily="18" charset="0"/>
              </a:rPr>
              <a:t>çã</a:t>
            </a:r>
            <a:r>
              <a:rPr lang="pt-BR" sz="1600">
                <a:solidFill>
                  <a:srgbClr val="FFFF00"/>
                </a:solidFill>
              </a:rPr>
              <a:t>o ou trombose.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Monitorização Eletroencefalográfica na Cardiopatia Congênita</a:t>
            </a:r>
          </a:p>
        </p:txBody>
      </p:sp>
      <p:sp>
        <p:nvSpPr>
          <p:cNvPr id="105475" name="Rectangle 3"/>
          <p:cNvSpPr>
            <a:spLocks noGrp="1"/>
          </p:cNvSpPr>
          <p:nvPr>
            <p:ph type="body" idx="1"/>
          </p:nvPr>
        </p:nvSpPr>
        <p:spPr>
          <a:xfrm>
            <a:off x="1187450" y="836613"/>
            <a:ext cx="7124700" cy="4052887"/>
          </a:xfrm>
        </p:spPr>
        <p:txBody>
          <a:bodyPr/>
          <a:lstStyle/>
          <a:p>
            <a:r>
              <a:rPr lang="pt-BR" smtClean="0"/>
              <a:t>Será abordada pelo D. Gabriel Variane (São Paulo)</a:t>
            </a:r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1403350" y="3933825"/>
            <a:ext cx="6408738" cy="2374900"/>
          </a:xfrm>
          <a:prstGeom prst="rect">
            <a:avLst/>
          </a:prstGeom>
          <a:solidFill>
            <a:srgbClr val="0033CC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b="1">
                <a:solidFill>
                  <a:srgbClr val="FF3300"/>
                </a:solidFill>
              </a:rPr>
              <a:t>Atividade cerebral anormal (nos primeiros 3 dias) </a:t>
            </a:r>
            <a:r>
              <a:rPr lang="pt-BR" b="1">
                <a:solidFill>
                  <a:srgbClr val="FF3300"/>
                </a:solidFill>
                <a:latin typeface="Times New Roman" pitchFamily="18" charset="0"/>
              </a:rPr>
              <a:t>é</a:t>
            </a:r>
            <a:r>
              <a:rPr lang="pt-BR" b="1">
                <a:solidFill>
                  <a:srgbClr val="FF3300"/>
                </a:solidFill>
              </a:rPr>
              <a:t> um marcador precoce de novas les</a:t>
            </a:r>
            <a:r>
              <a:rPr lang="pt-BR" b="1">
                <a:solidFill>
                  <a:srgbClr val="FF3300"/>
                </a:solidFill>
                <a:latin typeface="Times New Roman" pitchFamily="18" charset="0"/>
              </a:rPr>
              <a:t>õ</a:t>
            </a:r>
            <a:r>
              <a:rPr lang="pt-BR" b="1">
                <a:solidFill>
                  <a:srgbClr val="FF3300"/>
                </a:solidFill>
              </a:rPr>
              <a:t>es cerebrais em rec</a:t>
            </a:r>
            <a:r>
              <a:rPr lang="pt-BR" b="1">
                <a:solidFill>
                  <a:srgbClr val="FF3300"/>
                </a:solidFill>
                <a:latin typeface="Times New Roman" pitchFamily="18" charset="0"/>
              </a:rPr>
              <a:t>é</a:t>
            </a:r>
            <a:r>
              <a:rPr lang="pt-BR" b="1">
                <a:solidFill>
                  <a:srgbClr val="FF3300"/>
                </a:solidFill>
              </a:rPr>
              <a:t>m-nascidos submetidos </a:t>
            </a:r>
            <a:r>
              <a:rPr lang="pt-BR" b="1">
                <a:solidFill>
                  <a:srgbClr val="FF3300"/>
                </a:solidFill>
                <a:latin typeface="Times New Roman" pitchFamily="18" charset="0"/>
              </a:rPr>
              <a:t>à</a:t>
            </a:r>
            <a:r>
              <a:rPr lang="pt-BR" b="1">
                <a:solidFill>
                  <a:srgbClr val="FF3300"/>
                </a:solidFill>
              </a:rPr>
              <a:t> cirurgia. N</a:t>
            </a:r>
            <a:r>
              <a:rPr lang="pt-BR" b="1">
                <a:solidFill>
                  <a:srgbClr val="FF3300"/>
                </a:solidFill>
                <a:latin typeface="Times New Roman" pitchFamily="18" charset="0"/>
              </a:rPr>
              <a:t>ã</a:t>
            </a:r>
            <a:r>
              <a:rPr lang="pt-BR" b="1">
                <a:solidFill>
                  <a:srgbClr val="FF3300"/>
                </a:solidFill>
              </a:rPr>
              <a:t>o apenas as descargas ictais, mas tamb</a:t>
            </a:r>
            <a:r>
              <a:rPr lang="pt-BR" b="1">
                <a:solidFill>
                  <a:srgbClr val="FF3300"/>
                </a:solidFill>
                <a:latin typeface="Times New Roman" pitchFamily="18" charset="0"/>
              </a:rPr>
              <a:t>é</a:t>
            </a:r>
            <a:r>
              <a:rPr lang="pt-BR" b="1">
                <a:solidFill>
                  <a:srgbClr val="FF3300"/>
                </a:solidFill>
              </a:rPr>
              <a:t>m o EEG de fundo anormal, devem ser considerado um sinal claro de patologia cerebral subjacente.</a:t>
            </a:r>
            <a:endParaRPr lang="pt-BR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/>
          </p:cNvSpPr>
          <p:nvPr>
            <p:ph type="title"/>
          </p:nvPr>
        </p:nvSpPr>
        <p:spPr>
          <a:xfrm>
            <a:off x="395288" y="188913"/>
            <a:ext cx="7883525" cy="923925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>
          <a:xfrm>
            <a:off x="611188" y="1268413"/>
            <a:ext cx="8280400" cy="4862512"/>
          </a:xfrm>
        </p:spPr>
        <p:txBody>
          <a:bodyPr/>
          <a:lstStyle/>
          <a:p>
            <a:r>
              <a:rPr lang="pt-BR" sz="2400" smtClean="0"/>
              <a:t>Morton PD et al,2015</a:t>
            </a:r>
          </a:p>
          <a:p>
            <a:r>
              <a:rPr lang="pt-BR" sz="2400" smtClean="0"/>
              <a:t>a aquisição de um US craniano é mais comum entre os Centros:</a:t>
            </a:r>
          </a:p>
          <a:p>
            <a:pPr>
              <a:buFont typeface="Wingdings 2" pitchFamily="18" charset="2"/>
              <a:buNone/>
            </a:pPr>
            <a:r>
              <a:rPr lang="pt-BR" sz="2400" smtClean="0"/>
              <a:t>          -é menos oneroso, </a:t>
            </a:r>
          </a:p>
          <a:p>
            <a:pPr>
              <a:buFont typeface="Wingdings 2" pitchFamily="18" charset="2"/>
              <a:buNone/>
            </a:pPr>
            <a:r>
              <a:rPr lang="pt-BR" sz="2400" smtClean="0"/>
              <a:t>          -é mais rápido e </a:t>
            </a:r>
          </a:p>
          <a:p>
            <a:pPr>
              <a:buFont typeface="Wingdings 2" pitchFamily="18" charset="2"/>
              <a:buNone/>
            </a:pPr>
            <a:r>
              <a:rPr lang="pt-BR" sz="2400" smtClean="0"/>
              <a:t>          -pode identificar anormalidades estruturais importantes no cérebro que podem piorar após cirurgia cardíaca</a:t>
            </a:r>
          </a:p>
          <a:p>
            <a:pPr>
              <a:buFont typeface="Wingdings 2" pitchFamily="18" charset="2"/>
              <a:buNone/>
            </a:pPr>
            <a:endParaRPr lang="pt-BR" sz="1800" smtClean="0"/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468313" y="5589588"/>
            <a:ext cx="8428037" cy="758825"/>
          </a:xfrm>
          <a:prstGeom prst="rect">
            <a:avLst/>
          </a:prstGeom>
          <a:solidFill>
            <a:srgbClr val="FFFF00"/>
          </a:solidFill>
          <a:ln w="57150">
            <a:solidFill>
              <a:srgbClr val="3399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3399"/>
                </a:solidFill>
              </a:rPr>
              <a:t>No entanto: o US craniano na detecção do amplo espectro de anormalidades estruturais do cérebro é limitado</a:t>
            </a:r>
          </a:p>
        </p:txBody>
      </p:sp>
      <p:pic>
        <p:nvPicPr>
          <p:cNvPr id="106502" name="Picture 6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636838"/>
            <a:ext cx="1979613" cy="1389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6503" name="Rectangle 7"/>
          <p:cNvSpPr>
            <a:spLocks noChangeArrowheads="1"/>
          </p:cNvSpPr>
          <p:nvPr/>
        </p:nvSpPr>
        <p:spPr bwMode="auto">
          <a:xfrm>
            <a:off x="7451725" y="3644900"/>
            <a:ext cx="13795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Marba S, Netto</a:t>
            </a:r>
            <a:r>
              <a:rPr lang="pt-BR"/>
              <a:t> </a:t>
            </a:r>
            <a:r>
              <a:rPr lang="pt-BR" sz="1200"/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/>
          </p:cNvSpPr>
          <p:nvPr>
            <p:ph type="body" idx="1"/>
          </p:nvPr>
        </p:nvSpPr>
        <p:spPr>
          <a:xfrm>
            <a:off x="179388" y="1844675"/>
            <a:ext cx="8459787" cy="4862513"/>
          </a:xfrm>
        </p:spPr>
        <p:txBody>
          <a:bodyPr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sz="2400" b="1" smtClean="0"/>
              <a:t>Por outro lado, a </a:t>
            </a:r>
            <a:r>
              <a:rPr lang="pt-BR" sz="2400" b="1" smtClean="0">
                <a:solidFill>
                  <a:srgbClr val="FFFF00"/>
                </a:solidFill>
              </a:rPr>
              <a:t>imagem Doppler pelo US</a:t>
            </a:r>
            <a:r>
              <a:rPr lang="pt-BR" sz="2400" b="1" smtClean="0"/>
              <a:t> ainda é uma ferramenta útil:</a:t>
            </a:r>
          </a:p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sz="2400" b="1" smtClean="0"/>
          </a:p>
          <a:p>
            <a:pPr algn="just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sz="1800" smtClean="0"/>
              <a:t> </a:t>
            </a:r>
            <a:r>
              <a:rPr lang="pt-BR" sz="2200" smtClean="0"/>
              <a:t>-para medir o fluxo sanguíneo cerebral fetal. 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pt-BR" sz="2200" smtClean="0"/>
              <a:t> -monitoramento intraoperatório para padronizar o fornecimento cerebral de oxigênio para cada paciente.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pt-BR" sz="2200" smtClean="0"/>
          </a:p>
          <a:p>
            <a:r>
              <a:rPr lang="pt-BR" sz="2200" smtClean="0"/>
              <a:t>Jenks CL et al, 2017)  avaliaram se o índice de resistência (</a:t>
            </a:r>
            <a:r>
              <a:rPr lang="pt-BR" sz="2200" smtClean="0">
                <a:solidFill>
                  <a:srgbClr val="FFFF00"/>
                </a:solidFill>
              </a:rPr>
              <a:t>IR</a:t>
            </a:r>
            <a:r>
              <a:rPr lang="pt-BR" sz="2200" smtClean="0"/>
              <a:t>) associa-se a melhores  resultados do desenvolvimento neurológico com 1 </a:t>
            </a:r>
            <a:r>
              <a:rPr lang="pt-BR" sz="2200" smtClean="0">
                <a:solidFill>
                  <a:srgbClr val="FFFF00"/>
                </a:solidFill>
              </a:rPr>
              <a:t>ano após a cirurgia cardíaca</a:t>
            </a:r>
            <a:r>
              <a:rPr lang="pt-BR" sz="2200" smtClean="0"/>
              <a:t> pediátrica em 16 pacientes.</a:t>
            </a:r>
          </a:p>
        </p:txBody>
      </p:sp>
      <p:sp>
        <p:nvSpPr>
          <p:cNvPr id="107525" name="Rectangle 5"/>
          <p:cNvSpPr>
            <a:spLocks noGrp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/>
          <p:cNvSpPr>
            <a:spLocks noGrp="1"/>
          </p:cNvSpPr>
          <p:nvPr>
            <p:ph type="body" idx="1"/>
          </p:nvPr>
        </p:nvSpPr>
        <p:spPr>
          <a:xfrm>
            <a:off x="250825" y="1989138"/>
            <a:ext cx="8713788" cy="48688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O uso da tecnologia de </a:t>
            </a:r>
            <a:r>
              <a:rPr lang="pt-BR" sz="2000" smtClean="0">
                <a:solidFill>
                  <a:srgbClr val="FFFF00"/>
                </a:solidFill>
              </a:rPr>
              <a:t>ultrassom para prever resultados do desenvolvimento neurológico</a:t>
            </a:r>
            <a:r>
              <a:rPr lang="pt-BR" sz="2000" smtClean="0"/>
              <a:t> na população neonatal seria ideal, pois é portátil, repetível, não invasivo e seus custos são relativamente baixo quando comparado a outras modalidades de imagem.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Não requer anestesia que recentemente tem sido demonstrada deletéria aos resultados neurológicos.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 maioria dos estudos comparou resultado neurológico e tecnologia de US na encefalopatia hipóxico-isquêmica perinatal (EHI).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Em alguns estudos, o IR de grandes artérias cerebrais anteriores e médias proximais correlacionaram-se bem com os resultados neurológicos na EHI, mas faltam evidências em pacientes com cardiopatia congênita.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	</a:t>
            </a:r>
            <a:r>
              <a:rPr lang="pt-BR" sz="2000" b="1" smtClean="0">
                <a:solidFill>
                  <a:srgbClr val="FFFF00"/>
                </a:solidFill>
              </a:rPr>
              <a:t>O IR é uma medida robusta útil na avaliação seriada da resistência vascular cerebral</a:t>
            </a:r>
            <a:r>
              <a:rPr lang="pt-BR" sz="2000" smtClean="0"/>
              <a:t>.</a:t>
            </a:r>
          </a:p>
        </p:txBody>
      </p:sp>
      <p:sp>
        <p:nvSpPr>
          <p:cNvPr id="108548" name="Rectangle 4"/>
          <p:cNvSpPr>
            <a:spLocks noGrp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Grp="1"/>
          </p:cNvSpPr>
          <p:nvPr>
            <p:ph type="title"/>
          </p:nvPr>
        </p:nvSpPr>
        <p:spPr>
          <a:xfrm>
            <a:off x="1187450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0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pic>
        <p:nvPicPr>
          <p:cNvPr id="6153" name="20120612151422.avi">
            <a:hlinkClick r:id="" action="ppaction://media"/>
          </p:cNvPr>
          <p:cNvPicPr>
            <a:picLocks noRot="1" noChangeAspect="1" noChangeArrowheads="1"/>
          </p:cNvPicPr>
          <p:nvPr>
            <p:ph idx="1"/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24075" y="2205038"/>
            <a:ext cx="2032000" cy="1524000"/>
          </a:xfrm>
          <a:ln/>
        </p:spPr>
      </p:pic>
      <p:sp>
        <p:nvSpPr>
          <p:cNvPr id="111623" name="Line 12"/>
          <p:cNvSpPr>
            <a:spLocks noChangeShapeType="1"/>
          </p:cNvSpPr>
          <p:nvPr/>
        </p:nvSpPr>
        <p:spPr bwMode="auto">
          <a:xfrm>
            <a:off x="2195513" y="2133600"/>
            <a:ext cx="647700" cy="3603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116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6434138" cy="280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1626" name="Oval 10"/>
          <p:cNvSpPr>
            <a:spLocks noChangeArrowheads="1"/>
          </p:cNvSpPr>
          <p:nvPr/>
        </p:nvSpPr>
        <p:spPr bwMode="auto">
          <a:xfrm>
            <a:off x="2627313" y="1341438"/>
            <a:ext cx="4176712" cy="625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3399"/>
                </a:solidFill>
              </a:rPr>
              <a:t>Encefalopatia hipóxico-isquêmica</a:t>
            </a:r>
          </a:p>
        </p:txBody>
      </p:sp>
      <p:pic>
        <p:nvPicPr>
          <p:cNvPr id="11162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276475"/>
            <a:ext cx="4048125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629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221163"/>
            <a:ext cx="2427287" cy="1649412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1630" name="Text Box 14"/>
          <p:cNvSpPr txBox="1">
            <a:spLocks noChangeArrowheads="1"/>
          </p:cNvSpPr>
          <p:nvPr/>
        </p:nvSpPr>
        <p:spPr bwMode="auto">
          <a:xfrm>
            <a:off x="7164388" y="5949950"/>
            <a:ext cx="10795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IR=0,52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1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153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>
          <a:xfrm>
            <a:off x="179388" y="1806575"/>
            <a:ext cx="8569325" cy="47910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smtClean="0"/>
              <a:t>Não houve correlações significativas do IR entre o período anterior à cirurgia e antes da alta e com resultados do desenvolvimento neurológico. 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 	</a:t>
            </a:r>
            <a:r>
              <a:rPr lang="pt-BR" sz="2400" b="1" smtClean="0">
                <a:solidFill>
                  <a:srgbClr val="FFFF00"/>
                </a:solidFill>
              </a:rPr>
              <a:t>No entanto</a:t>
            </a:r>
            <a:r>
              <a:rPr lang="pt-BR" sz="2400" smtClean="0"/>
              <a:t> </a:t>
            </a:r>
            <a:r>
              <a:rPr lang="pt-BR" sz="2400" b="1" smtClean="0"/>
              <a:t>o </a:t>
            </a:r>
            <a:r>
              <a:rPr lang="pt-BR" sz="2400" b="1" smtClean="0">
                <a:solidFill>
                  <a:srgbClr val="FFFF00"/>
                </a:solidFill>
              </a:rPr>
              <a:t>IR pós-operatório imediato</a:t>
            </a:r>
            <a:r>
              <a:rPr lang="pt-BR" sz="2400" smtClean="0"/>
              <a:t> demonstrou uma </a:t>
            </a:r>
            <a:r>
              <a:rPr lang="pt-BR" sz="2400" b="1" smtClean="0">
                <a:solidFill>
                  <a:srgbClr val="FFFF00"/>
                </a:solidFill>
              </a:rPr>
              <a:t>forte correlação positiva com o resultado das medidas padronizadas do desenvolvimento neurológico</a:t>
            </a:r>
            <a:r>
              <a:rPr lang="pt-BR" sz="2400" b="1" smtClean="0">
                <a:solidFill>
                  <a:srgbClr val="FF3399"/>
                </a:solidFill>
              </a:rPr>
              <a:t> </a:t>
            </a:r>
          </a:p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  </a:t>
            </a:r>
            <a:r>
              <a:rPr lang="pt-BR" sz="2400" b="1" smtClean="0">
                <a:solidFill>
                  <a:srgbClr val="0033CC"/>
                </a:solidFill>
              </a:rPr>
              <a:t>Um IR mais alto nos principais vasos sanguíneos cerebrais após cirurgia cardíaca no período neonatal está associado à melhores resultados neurológicos com um ano após a cirurgia.</a:t>
            </a:r>
          </a:p>
        </p:txBody>
      </p:sp>
      <p:sp>
        <p:nvSpPr>
          <p:cNvPr id="109572" name="Rectangle 4"/>
          <p:cNvSpPr>
            <a:spLocks noGrp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>
          <a:xfrm>
            <a:off x="179388" y="1806575"/>
            <a:ext cx="8640762" cy="4052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É possível que </a:t>
            </a:r>
            <a:r>
              <a:rPr lang="pt-BR" sz="2000" b="1" i="1" smtClean="0">
                <a:solidFill>
                  <a:srgbClr val="FF9900"/>
                </a:solidFill>
              </a:rPr>
              <a:t>um baixo IR após cirurgia cardíaca</a:t>
            </a:r>
            <a:r>
              <a:rPr lang="pt-BR" sz="2000" smtClean="0"/>
              <a:t> seja </a:t>
            </a:r>
            <a:r>
              <a:rPr lang="pt-BR" sz="2000" b="1" smtClean="0">
                <a:solidFill>
                  <a:srgbClr val="FF9900"/>
                </a:solidFill>
              </a:rPr>
              <a:t>indicativo de:</a:t>
            </a:r>
          </a:p>
          <a:p>
            <a:pPr>
              <a:lnSpc>
                <a:spcPct val="80000"/>
              </a:lnSpc>
            </a:pPr>
            <a:endParaRPr lang="pt-BR" sz="2000" b="1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0033CC"/>
                </a:solidFill>
              </a:rPr>
              <a:t>O maior IR demonstrado pode ser indicativo de</a:t>
            </a:r>
          </a:p>
          <a:p>
            <a:pPr algn="ctr">
              <a:lnSpc>
                <a:spcPct val="80000"/>
              </a:lnSpc>
            </a:pPr>
            <a:endParaRPr lang="pt-BR" sz="2000" b="1" smtClean="0">
              <a:solidFill>
                <a:srgbClr val="0033CC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0033CC"/>
                </a:solidFill>
              </a:rPr>
              <a:t> </a:t>
            </a:r>
            <a:endParaRPr lang="pt-BR" sz="1600" b="1" smtClean="0">
              <a:solidFill>
                <a:srgbClr val="0033CC"/>
              </a:solidFill>
            </a:endParaRPr>
          </a:p>
        </p:txBody>
      </p:sp>
      <p:sp>
        <p:nvSpPr>
          <p:cNvPr id="110596" name="Rectangle 4"/>
          <p:cNvSpPr>
            <a:spLocks noGrp="1"/>
          </p:cNvSpPr>
          <p:nvPr>
            <p:ph type="title"/>
          </p:nvPr>
        </p:nvSpPr>
        <p:spPr>
          <a:xfrm>
            <a:off x="900113" y="5492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10597" name="Rectangle 5"/>
          <p:cNvSpPr>
            <a:spLocks/>
          </p:cNvSpPr>
          <p:nvPr/>
        </p:nvSpPr>
        <p:spPr bwMode="auto">
          <a:xfrm>
            <a:off x="1547813" y="2708275"/>
            <a:ext cx="5688012" cy="1223963"/>
          </a:xfrm>
          <a:prstGeom prst="rect">
            <a:avLst/>
          </a:prstGeom>
          <a:solidFill>
            <a:srgbClr val="FFFF00"/>
          </a:solidFill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endParaRPr lang="pt-BR" sz="1600" b="1">
              <a:solidFill>
                <a:srgbClr val="FF3300"/>
              </a:solidFill>
              <a:latin typeface="Verdana" pitchFamily="34" charset="0"/>
            </a:endParaRPr>
          </a:p>
          <a:p>
            <a:pPr marL="342900" indent="-342900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r>
              <a:rPr lang="pt-BR" sz="1600" b="1">
                <a:solidFill>
                  <a:srgbClr val="FF3300"/>
                </a:solidFill>
                <a:latin typeface="Verdana" pitchFamily="34" charset="0"/>
              </a:rPr>
              <a:t>perda de vasorreatividade normal </a:t>
            </a:r>
            <a:r>
              <a:rPr lang="pt-BR" sz="1600">
                <a:solidFill>
                  <a:srgbClr val="FF3300"/>
                </a:solidFill>
                <a:latin typeface="Verdana" pitchFamily="34" charset="0"/>
              </a:rPr>
              <a:t>e</a:t>
            </a:r>
          </a:p>
          <a:p>
            <a:pPr marL="342900" indent="-342900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r>
              <a:rPr lang="pt-BR" sz="16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pt-BR" sz="1600" b="1">
                <a:solidFill>
                  <a:srgbClr val="FF3300"/>
                </a:solidFill>
                <a:latin typeface="Verdana" pitchFamily="34" charset="0"/>
              </a:rPr>
              <a:t>hiperemia devido à hipoperfusão cerebral operatória</a:t>
            </a:r>
          </a:p>
          <a:p>
            <a:pPr marL="342900" indent="-342900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endParaRPr lang="pt-BR" sz="1600">
              <a:solidFill>
                <a:srgbClr val="FF3300"/>
              </a:solidFill>
              <a:latin typeface="Verdana" pitchFamily="34" charset="0"/>
            </a:endParaRPr>
          </a:p>
        </p:txBody>
      </p:sp>
      <p:sp>
        <p:nvSpPr>
          <p:cNvPr id="110598" name="Rectangle 6"/>
          <p:cNvSpPr>
            <a:spLocks/>
          </p:cNvSpPr>
          <p:nvPr/>
        </p:nvSpPr>
        <p:spPr bwMode="auto">
          <a:xfrm>
            <a:off x="1619250" y="5013325"/>
            <a:ext cx="5689600" cy="1655763"/>
          </a:xfrm>
          <a:prstGeom prst="rect">
            <a:avLst/>
          </a:prstGeom>
          <a:solidFill>
            <a:srgbClr val="FFFF00"/>
          </a:solidFill>
          <a:ln w="76200">
            <a:solidFill>
              <a:srgbClr val="FF3399"/>
            </a:solidFill>
            <a:miter lim="800000"/>
            <a:headEnd/>
            <a:tailEnd/>
          </a:ln>
        </p:spPr>
        <p:txBody>
          <a:bodyPr anchor="ctr"/>
          <a:lstStyle/>
          <a:p>
            <a:pPr marL="342900" indent="-342900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endParaRPr lang="pt-BR" sz="800" b="1">
              <a:solidFill>
                <a:srgbClr val="FF3300"/>
              </a:solidFill>
              <a:latin typeface="Verdana" pitchFamily="34" charset="0"/>
            </a:endParaRPr>
          </a:p>
          <a:p>
            <a:pPr marL="342900" indent="-342900" algn="ctr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endParaRPr lang="pt-BR" sz="1600" b="1">
              <a:solidFill>
                <a:srgbClr val="0033CC"/>
              </a:solidFill>
              <a:latin typeface="Verdana" pitchFamily="34" charset="0"/>
            </a:endParaRPr>
          </a:p>
          <a:p>
            <a:pPr marL="342900" indent="-342900" algn="ctr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r>
              <a:rPr lang="pt-BR" sz="1600" b="1">
                <a:solidFill>
                  <a:srgbClr val="0033CC"/>
                </a:solidFill>
                <a:latin typeface="Verdana" pitchFamily="34" charset="0"/>
              </a:rPr>
              <a:t>preservação da vasorreatividade normal e</a:t>
            </a:r>
          </a:p>
          <a:p>
            <a:pPr marL="342900" indent="-342900" algn="ctr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r>
              <a:rPr lang="pt-BR" sz="1600" b="1">
                <a:solidFill>
                  <a:srgbClr val="0033CC"/>
                </a:solidFill>
                <a:latin typeface="Verdana" pitchFamily="34" charset="0"/>
              </a:rPr>
              <a:t> autorregulação devido à ausência de isquemia cerebral significativa e </a:t>
            </a:r>
          </a:p>
          <a:p>
            <a:pPr marL="342900" indent="-342900" algn="ctr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r>
              <a:rPr lang="pt-BR" sz="1600" b="1">
                <a:solidFill>
                  <a:srgbClr val="0033CC"/>
                </a:solidFill>
                <a:latin typeface="Verdana" pitchFamily="34" charset="0"/>
              </a:rPr>
              <a:t>se correlacionaria com melhores resultados neurológicos a curto prazo demonstrados neste estudo.</a:t>
            </a:r>
          </a:p>
          <a:p>
            <a:pPr marL="342900" indent="-342900" algn="ctr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endParaRPr lang="pt-BR" sz="1600" b="1">
              <a:solidFill>
                <a:srgbClr val="0033CC"/>
              </a:solidFill>
              <a:latin typeface="Verdana" pitchFamily="34" charset="0"/>
            </a:endParaRPr>
          </a:p>
          <a:p>
            <a:pPr marL="342900" indent="-342900" defTabSz="457200"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"/>
            </a:pPr>
            <a:endParaRPr lang="pt-BR" sz="1600">
              <a:solidFill>
                <a:srgbClr val="FF33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/>
          </p:cNvSpPr>
          <p:nvPr>
            <p:ph type="body" idx="1"/>
          </p:nvPr>
        </p:nvSpPr>
        <p:spPr>
          <a:xfrm>
            <a:off x="323850" y="2276475"/>
            <a:ext cx="8640763" cy="4052888"/>
          </a:xfrm>
        </p:spPr>
        <p:txBody>
          <a:bodyPr/>
          <a:lstStyle/>
          <a:p>
            <a:r>
              <a:rPr lang="pt-BR" sz="1600" smtClean="0"/>
              <a:t>RN  de 38 semanas, com restrição do crescimento intrauterino,  parto cesáreo (5/3/2020), Apgar de 8/9.</a:t>
            </a:r>
          </a:p>
          <a:p>
            <a:pPr algn="ctr"/>
            <a:r>
              <a:rPr lang="pt-BR" sz="1600" b="1" smtClean="0">
                <a:solidFill>
                  <a:srgbClr val="FFFF00"/>
                </a:solidFill>
              </a:rPr>
              <a:t>Ecocardiografia:Atresia pulmonar com CIV + PCA + estenose aórtica                     (iniciado Prostaglandina)</a:t>
            </a:r>
          </a:p>
          <a:p>
            <a:pPr algn="ctr"/>
            <a:r>
              <a:rPr lang="pt-BR" sz="1600" smtClean="0"/>
              <a:t>Aos 28 dias vida:</a:t>
            </a:r>
            <a:r>
              <a:rPr lang="pt-BR" sz="1600" b="1" smtClean="0"/>
              <a:t>Blalock Taussig</a:t>
            </a:r>
            <a:r>
              <a:rPr lang="pt-BR" sz="1600" smtClean="0"/>
              <a:t>, com necessidade de drogas vasoativas no pós-operatório. Anasarca </a:t>
            </a:r>
          </a:p>
          <a:p>
            <a:r>
              <a:rPr lang="pt-BR" sz="1600" smtClean="0"/>
              <a:t>4 dias após:fechamento da caixa torácica </a:t>
            </a:r>
          </a:p>
          <a:p>
            <a:r>
              <a:rPr lang="pt-BR" sz="1600" smtClean="0"/>
              <a:t>Na evolução: dois episódios de sepse com hemoculturas positivas e trombo cardíaco</a:t>
            </a:r>
          </a:p>
          <a:p>
            <a:r>
              <a:rPr lang="pt-BR" sz="1600" smtClean="0"/>
              <a:t>US cranianos iniciais:cistos em plexos coróides, hemorragia periventricular (grau I),  IR normais</a:t>
            </a:r>
          </a:p>
          <a:p>
            <a:pPr algn="ctr"/>
            <a:r>
              <a:rPr lang="pt-BR" sz="1600" smtClean="0"/>
              <a:t> </a:t>
            </a:r>
          </a:p>
        </p:txBody>
      </p:sp>
      <p:sp>
        <p:nvSpPr>
          <p:cNvPr id="115716" name="Rectangle 4"/>
          <p:cNvSpPr>
            <a:spLocks noGrp="1"/>
          </p:cNvSpPr>
          <p:nvPr>
            <p:ph type="title"/>
          </p:nvPr>
        </p:nvSpPr>
        <p:spPr>
          <a:xfrm>
            <a:off x="971550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15717" name="Text Box 5"/>
          <p:cNvSpPr txBox="1">
            <a:spLocks noChangeArrowheads="1"/>
          </p:cNvSpPr>
          <p:nvPr/>
        </p:nvSpPr>
        <p:spPr bwMode="auto">
          <a:xfrm>
            <a:off x="3851275" y="1557338"/>
            <a:ext cx="1933575" cy="39687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9900"/>
                </a:solidFill>
              </a:rPr>
              <a:t>Caso Clínico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Rectangle 3"/>
          <p:cNvSpPr>
            <a:spLocks noGrp="1"/>
          </p:cNvSpPr>
          <p:nvPr>
            <p:ph type="body" idx="1"/>
          </p:nvPr>
        </p:nvSpPr>
        <p:spPr>
          <a:xfrm>
            <a:off x="0" y="-315913"/>
            <a:ext cx="9144000" cy="6597651"/>
          </a:xfrm>
        </p:spPr>
        <p:txBody>
          <a:bodyPr/>
          <a:lstStyle/>
          <a:p>
            <a:r>
              <a:rPr lang="pt-BR" sz="1600" smtClean="0">
                <a:latin typeface="Times New Roman" pitchFamily="18" charset="0"/>
              </a:rPr>
              <a:t>Aos 46 dias:focos hiperecogênicos frontais + dilatação biventricular  que não existia antes: VD=6,4 mm e VE=8,5 mm).</a:t>
            </a:r>
          </a:p>
          <a:p>
            <a:endParaRPr lang="pt-BR" sz="1600" smtClean="0">
              <a:latin typeface="Times New Roman" pitchFamily="18" charset="0"/>
            </a:endParaRPr>
          </a:p>
          <a:p>
            <a:endParaRPr lang="pt-BR" sz="1600" smtClean="0"/>
          </a:p>
          <a:p>
            <a:endParaRPr lang="pt-BR" sz="1600" smtClean="0"/>
          </a:p>
          <a:p>
            <a:endParaRPr lang="pt-BR" sz="1600" smtClean="0"/>
          </a:p>
          <a:p>
            <a:endParaRPr lang="pt-BR" sz="1600" smtClean="0"/>
          </a:p>
          <a:p>
            <a:r>
              <a:rPr lang="pt-BR" sz="1600" smtClean="0">
                <a:latin typeface="Times New Roman" pitchFamily="18" charset="0"/>
              </a:rPr>
              <a:t>Aos </a:t>
            </a:r>
            <a:r>
              <a:rPr lang="pt-BR" sz="1800" smtClean="0">
                <a:latin typeface="Times New Roman" pitchFamily="18" charset="0"/>
              </a:rPr>
              <a:t>85 dias de vida (1/6): dilatação biventricular (VD=12,5 mm e VE-11,1 mm) + afastamento da cisura inter-hemisférica (7,1 mm) + espessamento giral  e próximos aos ventrículos, sugerindo </a:t>
            </a:r>
            <a:r>
              <a:rPr lang="pt-BR" sz="1800" b="1" smtClean="0">
                <a:solidFill>
                  <a:srgbClr val="FFFF00"/>
                </a:solidFill>
                <a:latin typeface="Times New Roman" pitchFamily="18" charset="0"/>
              </a:rPr>
              <a:t>lesão difusa da substância branca.</a:t>
            </a:r>
            <a:r>
              <a:rPr lang="pt-BR" sz="1800" smtClean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16740" name="Rectangle 4"/>
          <p:cNvSpPr>
            <a:spLocks noGrp="1"/>
          </p:cNvSpPr>
          <p:nvPr>
            <p:ph type="title"/>
          </p:nvPr>
        </p:nvSpPr>
        <p:spPr>
          <a:xfrm>
            <a:off x="1116013" y="188913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0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pic>
        <p:nvPicPr>
          <p:cNvPr id="11674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916113"/>
            <a:ext cx="7669212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75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97425"/>
            <a:ext cx="7373937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/>
          </p:cNvSpPr>
          <p:nvPr>
            <p:ph type="title"/>
          </p:nvPr>
        </p:nvSpPr>
        <p:spPr>
          <a:xfrm>
            <a:off x="1116013" y="188913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0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250825" y="908050"/>
            <a:ext cx="85693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0" hangingPunct="0"/>
            <a:endParaRPr lang="pt-BR" sz="1800" b="1">
              <a:solidFill>
                <a:srgbClr val="FF3300"/>
              </a:solidFill>
            </a:endParaRPr>
          </a:p>
          <a:p>
            <a:pPr algn="just" eaLnBrk="0" hangingPunct="0"/>
            <a:endParaRPr lang="pt-BR" sz="1800" b="1">
              <a:solidFill>
                <a:srgbClr val="FF3300"/>
              </a:solidFill>
            </a:endParaRPr>
          </a:p>
          <a:p>
            <a:pPr algn="just" eaLnBrk="0" hangingPunct="0"/>
            <a:r>
              <a:rPr lang="pt-BR" sz="1800" b="1">
                <a:solidFill>
                  <a:srgbClr val="FF3300"/>
                </a:solidFill>
              </a:rPr>
              <a:t>-Realizada TC </a:t>
            </a:r>
            <a:r>
              <a:rPr lang="pt-BR" sz="1800"/>
              <a:t>no mesmo dia</a:t>
            </a:r>
            <a:r>
              <a:rPr lang="pt-BR" sz="1800" b="1"/>
              <a:t> de crânio</a:t>
            </a:r>
            <a:r>
              <a:rPr lang="pt-BR" sz="1800"/>
              <a:t> nesse dia que mostrou sinais de microcefalia, dilatação compensatória dos ventrículos laterais e sem alterações na densidade do parênquima.</a:t>
            </a:r>
          </a:p>
          <a:p>
            <a:pPr algn="just" eaLnBrk="0" hangingPunct="0"/>
            <a:endParaRPr lang="pt-BR" sz="1800"/>
          </a:p>
          <a:p>
            <a:pPr algn="just" eaLnBrk="0" hangingPunct="0"/>
            <a:r>
              <a:rPr lang="pt-BR" sz="1800" b="1">
                <a:solidFill>
                  <a:srgbClr val="0033CC"/>
                </a:solidFill>
              </a:rPr>
              <a:t>-Realizada a RM</a:t>
            </a:r>
            <a:r>
              <a:rPr lang="pt-BR" sz="1800"/>
              <a:t> no dia seguinte (aos 86 dias de vida)</a:t>
            </a:r>
          </a:p>
          <a:p>
            <a:pPr algn="just" eaLnBrk="0" hangingPunct="0"/>
            <a:endParaRPr lang="pt-BR" sz="1800"/>
          </a:p>
          <a:p>
            <a:pPr algn="just" eaLnBrk="0" hangingPunct="0"/>
            <a:endParaRPr lang="pt-BR" sz="1800"/>
          </a:p>
          <a:p>
            <a:pPr algn="just" eaLnBrk="0" hangingPunct="0"/>
            <a:endParaRPr lang="pt-BR" sz="1800"/>
          </a:p>
        </p:txBody>
      </p:sp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1042988" y="3284538"/>
            <a:ext cx="6481762" cy="2232025"/>
          </a:xfrm>
          <a:prstGeom prst="rect">
            <a:avLst/>
          </a:prstGeom>
          <a:solidFill>
            <a:srgbClr val="FFFF00"/>
          </a:solidFill>
          <a:ln w="57150">
            <a:solidFill>
              <a:srgbClr val="FF33CC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pt-BR" sz="1600" b="1" i="1">
                <a:solidFill>
                  <a:srgbClr val="0000FF"/>
                </a:solidFill>
              </a:rPr>
              <a:t>-redu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çã</a:t>
            </a:r>
            <a:r>
              <a:rPr lang="pt-BR" sz="1600" b="1" i="1">
                <a:solidFill>
                  <a:srgbClr val="0000FF"/>
                </a:solidFill>
              </a:rPr>
              <a:t>o volum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é</a:t>
            </a:r>
            <a:r>
              <a:rPr lang="pt-BR" sz="1600" b="1" i="1">
                <a:solidFill>
                  <a:srgbClr val="0000FF"/>
                </a:solidFill>
              </a:rPr>
              <a:t>trica encef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á</a:t>
            </a:r>
            <a:r>
              <a:rPr lang="pt-BR" sz="1600" b="1" i="1">
                <a:solidFill>
                  <a:srgbClr val="0000FF"/>
                </a:solidFill>
              </a:rPr>
              <a:t>lica global</a:t>
            </a:r>
            <a:r>
              <a:rPr lang="pt-BR" sz="1600" i="1">
                <a:solidFill>
                  <a:srgbClr val="0000FF"/>
                </a:solidFill>
              </a:rPr>
              <a:t> </a:t>
            </a:r>
            <a:r>
              <a:rPr lang="pt-BR" sz="1600" b="1" i="1">
                <a:solidFill>
                  <a:srgbClr val="0000FF"/>
                </a:solidFill>
              </a:rPr>
              <a:t>discretamente mais acentuada em situa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çã</a:t>
            </a:r>
            <a:r>
              <a:rPr lang="pt-BR" sz="1600" b="1" i="1">
                <a:solidFill>
                  <a:srgbClr val="0000FF"/>
                </a:solidFill>
              </a:rPr>
              <a:t>o frontoparietal</a:t>
            </a:r>
            <a:r>
              <a:rPr lang="pt-BR" sz="1600" i="1">
                <a:solidFill>
                  <a:srgbClr val="0000FF"/>
                </a:solidFill>
              </a:rPr>
              <a:t>, </a:t>
            </a:r>
          </a:p>
          <a:p>
            <a:pPr>
              <a:spcAft>
                <a:spcPts val="1000"/>
              </a:spcAft>
            </a:pPr>
            <a:r>
              <a:rPr lang="pt-BR" sz="1600" i="1">
                <a:solidFill>
                  <a:srgbClr val="0000FF"/>
                </a:solidFill>
              </a:rPr>
              <a:t>-Na proje</a:t>
            </a:r>
            <a:r>
              <a:rPr lang="pt-BR" sz="1600" i="1">
                <a:solidFill>
                  <a:srgbClr val="0000FF"/>
                </a:solidFill>
                <a:latin typeface="Calibri" pitchFamily="34" charset="0"/>
              </a:rPr>
              <a:t>çã</a:t>
            </a:r>
            <a:r>
              <a:rPr lang="pt-BR" sz="1600" i="1">
                <a:solidFill>
                  <a:srgbClr val="0000FF"/>
                </a:solidFill>
              </a:rPr>
              <a:t>o do </a:t>
            </a:r>
            <a:r>
              <a:rPr lang="pt-BR" sz="1600" b="1" i="1">
                <a:solidFill>
                  <a:srgbClr val="0000FF"/>
                </a:solidFill>
              </a:rPr>
              <a:t>giro do c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í</a:t>
            </a:r>
            <a:r>
              <a:rPr lang="pt-BR" sz="1600" b="1" i="1">
                <a:solidFill>
                  <a:srgbClr val="0000FF"/>
                </a:solidFill>
              </a:rPr>
              <a:t>ngulo a direita </a:t>
            </a:r>
            <a:r>
              <a:rPr lang="pt-BR" sz="1600" i="1">
                <a:solidFill>
                  <a:srgbClr val="0000FF"/>
                </a:solidFill>
              </a:rPr>
              <a:t>h</a:t>
            </a:r>
            <a:r>
              <a:rPr lang="pt-BR" sz="1600" i="1">
                <a:solidFill>
                  <a:srgbClr val="0000FF"/>
                </a:solidFill>
                <a:latin typeface="Calibri" pitchFamily="34" charset="0"/>
              </a:rPr>
              <a:t>á</a:t>
            </a:r>
            <a:r>
              <a:rPr lang="pt-BR" sz="1600" i="1">
                <a:solidFill>
                  <a:srgbClr val="0000FF"/>
                </a:solidFill>
              </a:rPr>
              <a:t> pequena les</a:t>
            </a:r>
            <a:r>
              <a:rPr lang="pt-BR" sz="1600" i="1">
                <a:solidFill>
                  <a:srgbClr val="0000FF"/>
                </a:solidFill>
                <a:latin typeface="Calibri" pitchFamily="34" charset="0"/>
              </a:rPr>
              <a:t>ã</a:t>
            </a:r>
            <a:r>
              <a:rPr lang="pt-BR" sz="1600" i="1">
                <a:solidFill>
                  <a:srgbClr val="0000FF"/>
                </a:solidFill>
              </a:rPr>
              <a:t>o possivelmente sequelar caracterizada por </a:t>
            </a:r>
            <a:r>
              <a:rPr lang="pt-BR" sz="1600" b="1" i="1">
                <a:solidFill>
                  <a:srgbClr val="0000FF"/>
                </a:solidFill>
              </a:rPr>
              <a:t>foco de leucomal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á</a:t>
            </a:r>
            <a:r>
              <a:rPr lang="pt-BR" sz="1600" b="1" i="1">
                <a:solidFill>
                  <a:srgbClr val="0000FF"/>
                </a:solidFill>
              </a:rPr>
              <a:t>cia </a:t>
            </a:r>
            <a:r>
              <a:rPr lang="pt-BR" sz="1600" i="1">
                <a:solidFill>
                  <a:srgbClr val="0000FF"/>
                </a:solidFill>
              </a:rPr>
              <a:t>que pode estar associada </a:t>
            </a:r>
            <a:r>
              <a:rPr lang="pt-BR" sz="1600" i="1">
                <a:solidFill>
                  <a:srgbClr val="0000FF"/>
                </a:solidFill>
                <a:latin typeface="Calibri" pitchFamily="34" charset="0"/>
              </a:rPr>
              <a:t>à</a:t>
            </a:r>
            <a:r>
              <a:rPr lang="pt-BR" sz="1600" i="1">
                <a:solidFill>
                  <a:srgbClr val="0000FF"/>
                </a:solidFill>
              </a:rPr>
              <a:t> inj</a:t>
            </a:r>
            <a:r>
              <a:rPr lang="pt-BR" sz="1600" i="1">
                <a:solidFill>
                  <a:srgbClr val="0000FF"/>
                </a:solidFill>
                <a:latin typeface="Calibri" pitchFamily="34" charset="0"/>
              </a:rPr>
              <a:t>ú</a:t>
            </a:r>
            <a:r>
              <a:rPr lang="pt-BR" sz="1600" i="1">
                <a:solidFill>
                  <a:srgbClr val="0000FF"/>
                </a:solidFill>
              </a:rPr>
              <a:t>ria perinatal. </a:t>
            </a:r>
          </a:p>
          <a:p>
            <a:pPr>
              <a:spcAft>
                <a:spcPts val="1000"/>
              </a:spcAft>
            </a:pPr>
            <a:r>
              <a:rPr lang="pt-BR" sz="1600" i="1">
                <a:solidFill>
                  <a:srgbClr val="0000FF"/>
                </a:solidFill>
              </a:rPr>
              <a:t>-O </a:t>
            </a:r>
            <a:r>
              <a:rPr lang="pt-BR" sz="1600" b="1" i="1">
                <a:solidFill>
                  <a:srgbClr val="0000FF"/>
                </a:solidFill>
              </a:rPr>
              <a:t>sistema ventricular</a:t>
            </a:r>
            <a:r>
              <a:rPr lang="pt-BR" sz="1600" i="1">
                <a:solidFill>
                  <a:srgbClr val="0000FF"/>
                </a:solidFill>
              </a:rPr>
              <a:t> apresenta morfologia habitual com </a:t>
            </a:r>
            <a:r>
              <a:rPr lang="pt-BR" sz="1600" b="1" i="1">
                <a:solidFill>
                  <a:srgbClr val="0000FF"/>
                </a:solidFill>
              </a:rPr>
              <a:t>aumento compensat</a:t>
            </a:r>
            <a:r>
              <a:rPr lang="pt-BR" sz="1600" b="1" i="1">
                <a:solidFill>
                  <a:srgbClr val="0000FF"/>
                </a:solidFill>
                <a:latin typeface="Calibri" pitchFamily="34" charset="0"/>
              </a:rPr>
              <a:t>ó</a:t>
            </a:r>
            <a:r>
              <a:rPr lang="pt-BR" sz="1600" b="1" i="1">
                <a:solidFill>
                  <a:srgbClr val="0000FF"/>
                </a:solidFill>
              </a:rPr>
              <a:t>rio</a:t>
            </a:r>
            <a:r>
              <a:rPr lang="pt-BR" sz="1600" i="1">
                <a:solidFill>
                  <a:srgbClr val="0000FF"/>
                </a:solidFill>
              </a:rPr>
              <a:t> de suas dimens</a:t>
            </a:r>
            <a:r>
              <a:rPr lang="pt-BR" sz="1600" i="1">
                <a:solidFill>
                  <a:srgbClr val="0000FF"/>
                </a:solidFill>
                <a:latin typeface="Calibri" pitchFamily="34" charset="0"/>
              </a:rPr>
              <a:t>õ</a:t>
            </a:r>
            <a:r>
              <a:rPr lang="pt-BR" sz="1600" i="1">
                <a:solidFill>
                  <a:srgbClr val="0000FF"/>
                </a:solidFill>
              </a:rPr>
              <a:t>es. </a:t>
            </a:r>
            <a:endParaRPr lang="pt-BR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/>
          </p:cNvSpPr>
          <p:nvPr>
            <p:ph type="body" idx="1"/>
          </p:nvPr>
        </p:nvSpPr>
        <p:spPr>
          <a:xfrm>
            <a:off x="323850" y="2276475"/>
            <a:ext cx="8640763" cy="4052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RN  de 38 semanas 5 dias, 3840g, parto cesáreo (26/2/2020), Apgar de 9/9.</a:t>
            </a:r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FFFF00"/>
                </a:solidFill>
              </a:rPr>
              <a:t>Ecocardiografia: Origem anômala da artéria pulmonar direita da aorta descendente, Hipertensão pulmonar grave,  PCA de grande calibre, Forame oval patente (iniciado Prostaglandina)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Aos 3 dias vida cirurgia com unificação de artérias pulmonares com ampliação da artéria pulmonar direita, istmoplastia aórtica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Na evolução: aneurisma de tronco pulmonar, paresia frênica esquerda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US cranianos inicial: 1º dia de vida: Norma (IR=0.69)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                                   </a:t>
            </a:r>
          </a:p>
        </p:txBody>
      </p:sp>
      <p:sp>
        <p:nvSpPr>
          <p:cNvPr id="130051" name="Rectangle 3"/>
          <p:cNvSpPr>
            <a:spLocks noGrp="1"/>
          </p:cNvSpPr>
          <p:nvPr>
            <p:ph type="title"/>
          </p:nvPr>
        </p:nvSpPr>
        <p:spPr>
          <a:xfrm>
            <a:off x="971550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3851275" y="1557338"/>
            <a:ext cx="1933575" cy="39687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9900"/>
                </a:solidFill>
              </a:rPr>
              <a:t>Caso Clínico 2</a:t>
            </a:r>
          </a:p>
        </p:txBody>
      </p:sp>
      <p:sp>
        <p:nvSpPr>
          <p:cNvPr id="130053" name="AutoShape 5"/>
          <p:cNvSpPr>
            <a:spLocks noChangeArrowheads="1"/>
          </p:cNvSpPr>
          <p:nvPr/>
        </p:nvSpPr>
        <p:spPr bwMode="auto">
          <a:xfrm>
            <a:off x="6084888" y="5949950"/>
            <a:ext cx="341312" cy="255588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130054" name="Rectangle 6"/>
          <p:cNvSpPr>
            <a:spLocks noChangeArrowheads="1"/>
          </p:cNvSpPr>
          <p:nvPr/>
        </p:nvSpPr>
        <p:spPr bwMode="auto">
          <a:xfrm>
            <a:off x="3348038" y="5876925"/>
            <a:ext cx="3281362" cy="33655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None/>
            </a:pPr>
            <a:r>
              <a:rPr lang="pt-BR">
                <a:solidFill>
                  <a:srgbClr val="FF3399"/>
                </a:solidFill>
              </a:rPr>
              <a:t>Pós cirurgia: IR – 0,47 (     )</a:t>
            </a:r>
          </a:p>
        </p:txBody>
      </p:sp>
      <p:sp>
        <p:nvSpPr>
          <p:cNvPr id="130055" name="AutoShape 7"/>
          <p:cNvSpPr>
            <a:spLocks noChangeArrowheads="1"/>
          </p:cNvSpPr>
          <p:nvPr/>
        </p:nvSpPr>
        <p:spPr bwMode="auto">
          <a:xfrm>
            <a:off x="6156325" y="5949950"/>
            <a:ext cx="269875" cy="255588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3276600" y="6308725"/>
            <a:ext cx="3667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/>
              <a:t>Sugeri RM tão logo possível!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/>
          </p:cNvSpPr>
          <p:nvPr>
            <p:ph type="body" idx="1"/>
          </p:nvPr>
        </p:nvSpPr>
        <p:spPr>
          <a:xfrm>
            <a:off x="323850" y="1989138"/>
            <a:ext cx="8640763" cy="4052887"/>
          </a:xfrm>
        </p:spPr>
        <p:txBody>
          <a:bodyPr/>
          <a:lstStyle/>
          <a:p>
            <a:r>
              <a:rPr lang="pt-BR" sz="1600" smtClean="0"/>
              <a:t>US craniano aos </a:t>
            </a:r>
            <a:r>
              <a:rPr lang="pt-BR" sz="1600" smtClean="0">
                <a:solidFill>
                  <a:srgbClr val="FFFF00"/>
                </a:solidFill>
              </a:rPr>
              <a:t>8 dias vida</a:t>
            </a:r>
            <a:r>
              <a:rPr lang="pt-BR" sz="1600" smtClean="0"/>
              <a:t>: Hemorragia intraventricular grau (HIV) II a direita. IR=0,65</a:t>
            </a:r>
          </a:p>
          <a:p>
            <a:endParaRPr lang="pt-BR" sz="1600" smtClean="0"/>
          </a:p>
          <a:p>
            <a:endParaRPr lang="pt-BR" smtClean="0"/>
          </a:p>
          <a:p>
            <a:endParaRPr lang="pt-BR" smtClean="0"/>
          </a:p>
          <a:p>
            <a:r>
              <a:rPr lang="pt-BR" sz="1600" smtClean="0"/>
              <a:t>US aos </a:t>
            </a:r>
            <a:r>
              <a:rPr lang="pt-BR" sz="1600" smtClean="0">
                <a:solidFill>
                  <a:srgbClr val="FFFF00"/>
                </a:solidFill>
              </a:rPr>
              <a:t>15 dias vida</a:t>
            </a:r>
            <a:r>
              <a:rPr lang="pt-BR" sz="1600" smtClean="0"/>
              <a:t>: Dilatação biventricular (VD=9,0mm/VE=9,9mm) com resolução da HIV</a:t>
            </a:r>
          </a:p>
          <a:p>
            <a:pPr algn="ctr"/>
            <a:endParaRPr lang="pt-BR" sz="1600" b="1" smtClean="0">
              <a:solidFill>
                <a:srgbClr val="FFFF00"/>
              </a:solidFill>
            </a:endParaRPr>
          </a:p>
        </p:txBody>
      </p:sp>
      <p:sp>
        <p:nvSpPr>
          <p:cNvPr id="132099" name="Rectangle 3"/>
          <p:cNvSpPr>
            <a:spLocks noGrp="1"/>
          </p:cNvSpPr>
          <p:nvPr>
            <p:ph type="title"/>
          </p:nvPr>
        </p:nvSpPr>
        <p:spPr>
          <a:xfrm>
            <a:off x="971550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3851275" y="1557338"/>
            <a:ext cx="1933575" cy="39687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9900"/>
                </a:solidFill>
              </a:rPr>
              <a:t>Caso Clínico 2</a:t>
            </a:r>
          </a:p>
        </p:txBody>
      </p:sp>
      <p:pic>
        <p:nvPicPr>
          <p:cNvPr id="13210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924175"/>
            <a:ext cx="3871912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10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5229225"/>
            <a:ext cx="3500438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/>
          </p:cNvSpPr>
          <p:nvPr>
            <p:ph type="body" idx="1"/>
          </p:nvPr>
        </p:nvSpPr>
        <p:spPr>
          <a:xfrm>
            <a:off x="323850" y="2276475"/>
            <a:ext cx="8640763" cy="4052888"/>
          </a:xfrm>
        </p:spPr>
        <p:txBody>
          <a:bodyPr/>
          <a:lstStyle/>
          <a:p>
            <a:r>
              <a:rPr lang="pt-BR" smtClean="0"/>
              <a:t>US craniano aos </a:t>
            </a:r>
            <a:r>
              <a:rPr lang="pt-BR" smtClean="0">
                <a:solidFill>
                  <a:srgbClr val="FFFF00"/>
                </a:solidFill>
              </a:rPr>
              <a:t>22 dias vida</a:t>
            </a:r>
            <a:r>
              <a:rPr lang="pt-BR" smtClean="0"/>
              <a:t>: (</a:t>
            </a:r>
            <a:r>
              <a:rPr lang="pt-BR" smtClean="0">
                <a:solidFill>
                  <a:srgbClr val="FFFF00"/>
                </a:solidFill>
              </a:rPr>
              <a:t>VD=12,1 mm e VE=12,2 mm</a:t>
            </a:r>
            <a:r>
              <a:rPr lang="pt-BR" smtClean="0"/>
              <a:t>)</a:t>
            </a:r>
          </a:p>
          <a:p>
            <a:r>
              <a:rPr lang="pt-BR" smtClean="0"/>
              <a:t>Enviado para a UTI Pediátrica e último contato, aos 106 dias: será marcada consulta com a Neurologia e fará a RM!</a:t>
            </a:r>
          </a:p>
          <a:p>
            <a:endParaRPr lang="pt-BR" smtClean="0"/>
          </a:p>
          <a:p>
            <a:pPr>
              <a:buFont typeface="Wingdings 2" pitchFamily="18" charset="2"/>
              <a:buNone/>
            </a:pPr>
            <a:endParaRPr lang="pt-BR" smtClean="0"/>
          </a:p>
          <a:p>
            <a:pPr algn="ctr"/>
            <a:endParaRPr lang="pt-BR" b="1" smtClean="0">
              <a:solidFill>
                <a:srgbClr val="FFFF00"/>
              </a:solidFill>
            </a:endParaRPr>
          </a:p>
        </p:txBody>
      </p:sp>
      <p:sp>
        <p:nvSpPr>
          <p:cNvPr id="134147" name="Rectangle 3"/>
          <p:cNvSpPr>
            <a:spLocks noGrp="1"/>
          </p:cNvSpPr>
          <p:nvPr>
            <p:ph type="title"/>
          </p:nvPr>
        </p:nvSpPr>
        <p:spPr>
          <a:xfrm>
            <a:off x="971550" y="333375"/>
            <a:ext cx="7124700" cy="923925"/>
          </a:xfrm>
          <a:noFill/>
          <a:ln/>
        </p:spPr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Uso do Ultrassom (US) craniano nos Recém-Nascidos com Cardiopatia Congênita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3851275" y="1557338"/>
            <a:ext cx="1933575" cy="396875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9900"/>
                </a:solidFill>
              </a:rPr>
              <a:t>Caso Clínico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Drogas Neuroprotetoras</a:t>
            </a:r>
            <a:r>
              <a:rPr lang="pt-BR" smtClean="0"/>
              <a:t> </a:t>
            </a:r>
          </a:p>
        </p:txBody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>
          <a:xfrm>
            <a:off x="179388" y="765175"/>
            <a:ext cx="8713787" cy="4052888"/>
          </a:xfrm>
        </p:spPr>
        <p:txBody>
          <a:bodyPr/>
          <a:lstStyle/>
          <a:p>
            <a:r>
              <a:rPr lang="pt-BR" sz="1800" smtClean="0"/>
              <a:t>Stegeman R et al, 2019: revisão sistemática sobre os efeitos de drogas neuroprotetoras na lesão cerebral e neurodesenvolvimental em crianças com cardiopatia congênita que necessitam de cirurgia com circulação extracorpórea.</a:t>
            </a:r>
          </a:p>
          <a:p>
            <a:r>
              <a:rPr lang="pt-BR" sz="1800" smtClean="0"/>
              <a:t>A pesquisa identificou 293 estudos, dos quais 6 foram incluídos. No total 527pacientes com várias cardiopatias congênitas participaram com uma média de 88bebês por estudo </a:t>
            </a:r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1116013" y="4076700"/>
            <a:ext cx="6408737" cy="2592388"/>
          </a:xfrm>
          <a:prstGeom prst="rect">
            <a:avLst/>
          </a:prstGeom>
          <a:solidFill>
            <a:srgbClr val="FFFF00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sz="1800">
                <a:solidFill>
                  <a:srgbClr val="FF3399"/>
                </a:solidFill>
              </a:rPr>
              <a:t>Nitroprussiato de s</a:t>
            </a:r>
            <a:r>
              <a:rPr lang="pt-BR" sz="1800">
                <a:solidFill>
                  <a:srgbClr val="FF3399"/>
                </a:solidFill>
                <a:latin typeface="Times New Roman" pitchFamily="18" charset="0"/>
              </a:rPr>
              <a:t>ó</a:t>
            </a:r>
            <a:r>
              <a:rPr lang="pt-BR" sz="1800">
                <a:solidFill>
                  <a:srgbClr val="FF3399"/>
                </a:solidFill>
              </a:rPr>
              <a:t>dio</a:t>
            </a:r>
            <a:r>
              <a:rPr lang="pt-BR" sz="1800">
                <a:solidFill>
                  <a:srgbClr val="0033CC"/>
                </a:solidFill>
              </a:rPr>
              <a:t> e </a:t>
            </a:r>
            <a:r>
              <a:rPr lang="pt-BR" sz="1800">
                <a:solidFill>
                  <a:srgbClr val="FF3399"/>
                </a:solidFill>
              </a:rPr>
              <a:t>Alopurinol</a:t>
            </a:r>
            <a:r>
              <a:rPr lang="pt-BR" sz="1800">
                <a:solidFill>
                  <a:srgbClr val="0033CC"/>
                </a:solidFill>
              </a:rPr>
              <a:t> mostraram potenciais efeitos neuroprotetores. </a:t>
            </a:r>
          </a:p>
          <a:p>
            <a:pPr algn="ctr"/>
            <a:r>
              <a:rPr lang="pt-BR" sz="1800">
                <a:solidFill>
                  <a:srgbClr val="0033CC"/>
                </a:solidFill>
              </a:rPr>
              <a:t>Eritropoietina , ketamina e dextrometorfano n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ã</a:t>
            </a:r>
            <a:r>
              <a:rPr lang="pt-BR" sz="1800">
                <a:solidFill>
                  <a:srgbClr val="0033CC"/>
                </a:solidFill>
              </a:rPr>
              <a:t>o mostraram efeitos. </a:t>
            </a:r>
          </a:p>
          <a:p>
            <a:pPr algn="ctr"/>
            <a:r>
              <a:rPr lang="pt-BR" sz="1800">
                <a:solidFill>
                  <a:srgbClr val="0033CC"/>
                </a:solidFill>
              </a:rPr>
              <a:t>Estudos neuroprotetores futuros em crian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ç</a:t>
            </a:r>
            <a:r>
              <a:rPr lang="pt-BR" sz="1800">
                <a:solidFill>
                  <a:srgbClr val="0033CC"/>
                </a:solidFill>
              </a:rPr>
              <a:t>as com cardiopatia cong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ê</a:t>
            </a:r>
            <a:r>
              <a:rPr lang="pt-BR" sz="1800">
                <a:solidFill>
                  <a:srgbClr val="0033CC"/>
                </a:solidFill>
              </a:rPr>
              <a:t>nita n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ã</a:t>
            </a:r>
            <a:r>
              <a:rPr lang="pt-BR" sz="1800">
                <a:solidFill>
                  <a:srgbClr val="0033CC"/>
                </a:solidFill>
              </a:rPr>
              <a:t>o deve se concentrar apenas no per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í</a:t>
            </a:r>
            <a:r>
              <a:rPr lang="pt-BR" sz="1800">
                <a:solidFill>
                  <a:srgbClr val="0033CC"/>
                </a:solidFill>
              </a:rPr>
              <a:t>odo perioperat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ó</a:t>
            </a:r>
            <a:r>
              <a:rPr lang="pt-BR" sz="1800">
                <a:solidFill>
                  <a:srgbClr val="0033CC"/>
                </a:solidFill>
              </a:rPr>
              <a:t>rio, mas tamb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é</a:t>
            </a:r>
            <a:r>
              <a:rPr lang="pt-BR" sz="1800">
                <a:solidFill>
                  <a:srgbClr val="0033CC"/>
                </a:solidFill>
              </a:rPr>
              <a:t>m no </a:t>
            </a:r>
            <a:r>
              <a:rPr lang="pt-BR" sz="1800">
                <a:solidFill>
                  <a:srgbClr val="FF3399"/>
                </a:solidFill>
              </a:rPr>
              <a:t>per</a:t>
            </a:r>
            <a:r>
              <a:rPr lang="pt-BR" sz="1800">
                <a:solidFill>
                  <a:srgbClr val="FF3399"/>
                </a:solidFill>
                <a:latin typeface="Times New Roman" pitchFamily="18" charset="0"/>
              </a:rPr>
              <a:t>í</a:t>
            </a:r>
            <a:r>
              <a:rPr lang="pt-BR" sz="1800">
                <a:solidFill>
                  <a:srgbClr val="FF3399"/>
                </a:solidFill>
              </a:rPr>
              <a:t>odo perinatal</a:t>
            </a:r>
            <a:r>
              <a:rPr lang="pt-BR" sz="1800">
                <a:solidFill>
                  <a:srgbClr val="0033CC"/>
                </a:solidFill>
              </a:rPr>
              <a:t>, j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á</a:t>
            </a:r>
            <a:r>
              <a:rPr lang="pt-BR" sz="1800">
                <a:solidFill>
                  <a:srgbClr val="0033CC"/>
                </a:solidFill>
              </a:rPr>
              <a:t> que uma les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ã</a:t>
            </a:r>
            <a:r>
              <a:rPr lang="pt-BR" sz="1800">
                <a:solidFill>
                  <a:srgbClr val="0033CC"/>
                </a:solidFill>
              </a:rPr>
              <a:t>o cerebral significativa j</a:t>
            </a:r>
            <a:r>
              <a:rPr lang="pt-BR" sz="1800">
                <a:solidFill>
                  <a:srgbClr val="0033CC"/>
                </a:solidFill>
                <a:latin typeface="Times New Roman" pitchFamily="18" charset="0"/>
              </a:rPr>
              <a:t>á</a:t>
            </a:r>
            <a:r>
              <a:rPr lang="pt-BR" sz="1800">
                <a:solidFill>
                  <a:srgbClr val="0033CC"/>
                </a:solidFill>
              </a:rPr>
              <a:t> existe antes da cirurgia.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/>
          </p:cNvSpPr>
          <p:nvPr>
            <p:ph type="title"/>
          </p:nvPr>
        </p:nvSpPr>
        <p:spPr>
          <a:xfrm>
            <a:off x="1187450" y="188913"/>
            <a:ext cx="7124700" cy="923925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           Conclusões</a:t>
            </a:r>
          </a:p>
        </p:txBody>
      </p:sp>
      <p:sp>
        <p:nvSpPr>
          <p:cNvPr id="120837" name="Rectangle 5"/>
          <p:cNvSpPr>
            <a:spLocks noGrp="1"/>
          </p:cNvSpPr>
          <p:nvPr>
            <p:ph type="body" idx="1"/>
          </p:nvPr>
        </p:nvSpPr>
        <p:spPr>
          <a:xfrm>
            <a:off x="468313" y="1052513"/>
            <a:ext cx="8207375" cy="5545137"/>
          </a:xfrm>
          <a:solidFill>
            <a:srgbClr val="FFFF00"/>
          </a:solidFill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smtClean="0"/>
              <a:t> </a:t>
            </a:r>
            <a:r>
              <a:rPr lang="pt-BR" sz="1600" b="1" smtClean="0">
                <a:solidFill>
                  <a:srgbClr val="0033CC"/>
                </a:solidFill>
              </a:rPr>
              <a:t>1- diagnóstico pré-natal das cardiopatias congênitas críticas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2 - nascimento em Centros Especializados (UTI Cardíaca)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3 - estabilidade hemodinâmica e a oxigenação ideal para reduzir o ônus das lesões cerebrais no pré e pós-operatório (evitar hipotensão sistólica na admissão na UTI Cardíaca no pós-operatório, menor pressão diastólica e menor PaO2 nas primeiras 48 horas.        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4 - estratégias para melhorar o fornecimento cerebral de oxigênio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5 - cateter na veia jugular deve ser evitado nesta população (risco de trombose venosa cerebral). Se o fizer, no máximo 7 dias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 6 - monitorização eletroencefalográfica peri-operatória 24 horas por 3 dias, antes e após a cirurgia. 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 7 - realização do índice de Resistência (IR) pelo ultrassom craniano no pós-operatório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 8 - ressonância magnética no pós-operatório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 9 - alopurinol e nitroprussiato de sódio apresentam potenciais efeitos neuroprotetores</a:t>
            </a:r>
          </a:p>
          <a:p>
            <a:pPr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   10-A neuroproteção não deve se concentrar apenas no período perioperatório, mas também no período perinatal, uma vez que lesão cerebral significativa já existe antes da cirurgia.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/>
          </p:cNvSpPr>
          <p:nvPr>
            <p:ph type="body" idx="1"/>
          </p:nvPr>
        </p:nvSpPr>
        <p:spPr>
          <a:xfrm>
            <a:off x="250825" y="-1684338"/>
            <a:ext cx="7810500" cy="516731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pt-BR" smtClean="0">
                <a:solidFill>
                  <a:srgbClr val="FFFF00"/>
                </a:solidFill>
              </a:rPr>
              <a:t>MUITO OBRIGADO!</a:t>
            </a:r>
          </a:p>
        </p:txBody>
      </p:sp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0" y="5445125"/>
            <a:ext cx="89995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Drs. Sandra Lins, Paulo R. Margotto e Marta David R. de Moura</a:t>
            </a:r>
          </a:p>
          <a:p>
            <a:r>
              <a:rPr lang="pt-BR" b="1">
                <a:solidFill>
                  <a:srgbClr val="FF3399"/>
                </a:solidFill>
              </a:rPr>
              <a:t>  </a:t>
            </a:r>
            <a:r>
              <a:rPr lang="pt-BR" b="1">
                <a:solidFill>
                  <a:srgbClr val="FFFF00"/>
                </a:solidFill>
              </a:rPr>
              <a:t>Fundadora do Instituto de Pesquisa em Neonatologia Paulo R. Margotto</a:t>
            </a:r>
          </a:p>
          <a:p>
            <a:r>
              <a:rPr lang="pt-BR" b="1">
                <a:solidFill>
                  <a:srgbClr val="FFFF00"/>
                </a:solidFill>
              </a:rPr>
              <a:t>                                                        (IPN-PRM)</a:t>
            </a:r>
          </a:p>
        </p:txBody>
      </p:sp>
      <p:pic>
        <p:nvPicPr>
          <p:cNvPr id="137220" name="Picture 4"/>
          <p:cNvPicPr>
            <a:picLocks noChangeAspect="1" noChangeArrowheads="1"/>
          </p:cNvPicPr>
          <p:nvPr/>
        </p:nvPicPr>
        <p:blipFill>
          <a:blip r:embed="rId2" cstate="print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84313"/>
            <a:ext cx="6913562" cy="38877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/>
          </p:cNvSpPr>
          <p:nvPr>
            <p:ph type="title"/>
          </p:nvPr>
        </p:nvSpPr>
        <p:spPr>
          <a:xfrm>
            <a:off x="1187450" y="115888"/>
            <a:ext cx="7124700" cy="923925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Leituras sugeridas</a:t>
            </a:r>
          </a:p>
        </p:txBody>
      </p:sp>
      <p:sp>
        <p:nvSpPr>
          <p:cNvPr id="121860" name="Rectangle 4"/>
          <p:cNvSpPr>
            <a:spLocks noGrp="1"/>
          </p:cNvSpPr>
          <p:nvPr>
            <p:ph type="body" idx="1"/>
          </p:nvPr>
        </p:nvSpPr>
        <p:spPr>
          <a:xfrm>
            <a:off x="0" y="1341438"/>
            <a:ext cx="9144000" cy="5516562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/>
              <a:t>Miller SP, McQuillen PS, Hamrick S et al. </a:t>
            </a:r>
            <a:r>
              <a:rPr lang="en-US" sz="2000" smtClean="0">
                <a:hlinkClick r:id="rId2"/>
              </a:rPr>
              <a:t>Abnormal brain development in newborns with congenital heart disease.</a:t>
            </a:r>
            <a:r>
              <a:rPr lang="en-US" sz="2000" smtClean="0"/>
              <a:t>.N Engl J Med 357:1928,2007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-McQuillen PS, Goff DA, Licht DJ. </a:t>
            </a:r>
            <a:r>
              <a:rPr lang="en-US" sz="2000" smtClean="0">
                <a:hlinkClick r:id="rId3"/>
              </a:rPr>
              <a:t>Effects of congenital heart disease on brain development.</a:t>
            </a:r>
            <a:r>
              <a:rPr lang="en-US" sz="2000" smtClean="0"/>
              <a:t>.Prog Pediatr Cardiol 29:79, 2010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-Licht DJ, Shera DM, Clancy RR et al. </a:t>
            </a:r>
            <a:r>
              <a:rPr lang="en-US" sz="2000" smtClean="0">
                <a:hlinkClick r:id="rId4"/>
              </a:rPr>
              <a:t>Brain maturation is delayed in infants with complex congenital heart defects.</a:t>
            </a:r>
            <a:r>
              <a:rPr lang="en-US" sz="2000" smtClean="0"/>
              <a:t> A.J Thorac Cardiovasc Surg 137:529, 2009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-Rios DR, Welty SE, Gunn JK et al.  </a:t>
            </a:r>
            <a:r>
              <a:rPr lang="en-US" sz="2000" smtClean="0">
                <a:hlinkClick r:id="rId5"/>
              </a:rPr>
              <a:t>Usefulness of routine head ultrasound scans before surgery for congenital heart disease.</a:t>
            </a:r>
            <a:r>
              <a:rPr lang="en-US" sz="2000" smtClean="0"/>
              <a:t> Pediatrics 131:e1765, 2013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-von Rhein M, Scheer I, Loenneker T. </a:t>
            </a:r>
            <a:r>
              <a:rPr lang="en-US" sz="2000" smtClean="0">
                <a:hlinkClick r:id="rId6"/>
              </a:rPr>
              <a:t>Structural brain lesions in adolescents with congenital heart disease.</a:t>
            </a:r>
            <a:r>
              <a:rPr lang="en-US" sz="2000" smtClean="0"/>
              <a:t> Pediatrb158 984, 2011 10.1016/j.jpeds.2010.11.040. Epub 2011 Jan 14.PMID:21237469.</a:t>
            </a:r>
            <a:r>
              <a:rPr lang="en-US" sz="2000" smtClean="0">
                <a:hlinkClick r:id="rId7"/>
              </a:rPr>
              <a:t>Similar articles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Grp="1"/>
          </p:cNvSpPr>
          <p:nvPr>
            <p:ph type="body" idx="1"/>
          </p:nvPr>
        </p:nvSpPr>
        <p:spPr>
          <a:xfrm>
            <a:off x="179388" y="620713"/>
            <a:ext cx="8785225" cy="623728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/>
              <a:t>-Paquette LB, Wisnowski JL, Ceschin R </a:t>
            </a:r>
            <a:r>
              <a:rPr lang="en-US" sz="2000" smtClean="0">
                <a:hlinkClick r:id="rId2"/>
              </a:rPr>
              <a:t>Abnormal cerebral microstructure in premature neonates with congenital heart disease.</a:t>
            </a:r>
            <a:r>
              <a:rPr lang="en-US" sz="2000" smtClean="0"/>
              <a:t> Am J Neuroradiol. 34:2026, 2013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 Bertholdt S, Latal B, Liamlahi R et al.</a:t>
            </a:r>
            <a:r>
              <a:rPr lang="en-US" sz="2000" smtClean="0">
                <a:hlinkClick r:id="rId3"/>
              </a:rPr>
              <a:t>Cerebral lesions on magnetic resonance imaging correlate with preoperative neurological status in neonates undergoing cardiopulmonary bypass surgery.</a:t>
            </a:r>
            <a:r>
              <a:rPr lang="en-US" sz="2000" smtClean="0"/>
              <a:t> Eur J Cardiothorac Surg 45:625,2014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-Dimitropoulos A, McQuillen PS, Sethi V  et al. </a:t>
            </a:r>
            <a:r>
              <a:rPr lang="en-US" sz="2000" smtClean="0">
                <a:hlinkClick r:id="rId4"/>
              </a:rPr>
              <a:t>Brain injury and development in newborns with critical congenital heart disease.</a:t>
            </a:r>
            <a:r>
              <a:rPr lang="en-US" sz="2000" smtClean="0"/>
              <a:t> Neurology 81:241, 2013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-Sethi V, Tabbutt S, Dimitropoulos A,</a:t>
            </a:r>
            <a:r>
              <a:rPr lang="en-US" sz="2000" smtClean="0">
                <a:hlinkClick r:id="rId5"/>
              </a:rPr>
              <a:t>Single-ventricle anatomy predicts delayed microstructural brain development.</a:t>
            </a:r>
            <a:r>
              <a:rPr lang="en-US" sz="2000" smtClean="0"/>
              <a:t>.Pediatr Res 73:661,2013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-Mulkey SB, Ou X, Ramakrishnaiah RH et al. </a:t>
            </a:r>
            <a:r>
              <a:rPr lang="en-US" sz="2000" smtClean="0">
                <a:hlinkClick r:id="rId6"/>
              </a:rPr>
              <a:t>White matter injury in newborns with congenital heart disease: a diffusion tensor imaging study.</a:t>
            </a:r>
            <a:r>
              <a:rPr lang="en-US" sz="2000" smtClean="0"/>
              <a:t> Pediatr Neurol. 51:377,2014. 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-Mulkey SB, Yap VL, Bai S </a:t>
            </a:r>
            <a:r>
              <a:rPr lang="en-US" sz="2000" smtClean="0">
                <a:hlinkClick r:id="rId7"/>
              </a:rPr>
              <a:t>Amplitude-integrated EEG in newborns with critical congenital heart disease predicts preoperative brain magnetic resonance imaging findings.</a:t>
            </a:r>
            <a:r>
              <a:rPr lang="en-US" sz="2000" smtClean="0"/>
              <a:t>Pediatr Neurol 52:599, 2015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Rectangle 3"/>
          <p:cNvSpPr>
            <a:spLocks noGrp="1"/>
          </p:cNvSpPr>
          <p:nvPr>
            <p:ph type="body" idx="1"/>
          </p:nvPr>
        </p:nvSpPr>
        <p:spPr>
          <a:xfrm>
            <a:off x="250825" y="549275"/>
            <a:ext cx="8675688" cy="5805488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800" smtClean="0"/>
              <a:t>-Claessens NHP, Noorlag L, Weeke LC et al. </a:t>
            </a:r>
            <a:r>
              <a:rPr lang="en-US" sz="1800" smtClean="0">
                <a:hlinkClick r:id="rId2"/>
              </a:rPr>
              <a:t>Amplitude-Integrated Electroencephalography for Early Recognition of Brain Injury in Neonates with Critical Congenital Heart Disease.</a:t>
            </a:r>
            <a:r>
              <a:rPr lang="en-US" sz="1800" smtClean="0"/>
              <a:t> J Pediatr 202:199, 2018</a:t>
            </a:r>
          </a:p>
          <a:p>
            <a:pPr>
              <a:lnSpc>
                <a:spcPct val="80000"/>
              </a:lnSpc>
            </a:pPr>
            <a:r>
              <a:rPr lang="en-US" sz="1800" smtClean="0"/>
              <a:t>-Morton PD, Ishibashi N, Jonas RA et al  </a:t>
            </a:r>
            <a:r>
              <a:rPr lang="en-US" sz="1800" smtClean="0">
                <a:hlinkClick r:id="rId3"/>
              </a:rPr>
              <a:t>Congenital cardiac anomalies and white matter injury.</a:t>
            </a:r>
            <a:r>
              <a:rPr lang="en-US" sz="1800" smtClean="0"/>
              <a:t> </a:t>
            </a:r>
            <a:r>
              <a:rPr lang="pt-BR" sz="1800" smtClean="0"/>
              <a:t>Trends Neurosci38:353, 2015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-Peyvandi S, De Santiago V, Chakkarapani E et al. </a:t>
            </a:r>
            <a:r>
              <a:rPr lang="en-US" sz="1800" smtClean="0">
                <a:hlinkClick r:id="rId4"/>
              </a:rPr>
              <a:t>Association of Prenatal Diagnosis of Critical Congenital Heart Disease With Postnatal Brain Development and the Risk of Brain Injury.</a:t>
            </a:r>
            <a:r>
              <a:rPr lang="en-US" sz="1800" smtClean="0"/>
              <a:t> </a:t>
            </a:r>
            <a:r>
              <a:rPr lang="pt-BR" sz="1800" smtClean="0"/>
              <a:t>Pediatr. 2016 Apr;170(4):e154450, 2016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-Morton PD, Korotcova L, Lewis BK et al.  </a:t>
            </a:r>
            <a:r>
              <a:rPr lang="en-US" sz="1800" smtClean="0">
                <a:hlinkClick r:id="rId5"/>
              </a:rPr>
              <a:t>Abnormal neurogenesis and cortical growth in congenital heart disease.</a:t>
            </a:r>
            <a:r>
              <a:rPr lang="en-US" sz="1800" smtClean="0"/>
              <a:t> Sci Transl Med. 25;9(374),2017. </a:t>
            </a:r>
          </a:p>
          <a:p>
            <a:pPr>
              <a:lnSpc>
                <a:spcPct val="80000"/>
              </a:lnSpc>
            </a:pPr>
            <a:r>
              <a:rPr lang="en-US" sz="1800" smtClean="0"/>
              <a:t>-Votava-Smith JK, Statile CJ, Taylor MD et al </a:t>
            </a:r>
            <a:r>
              <a:rPr lang="en-US" sz="1800" smtClean="0">
                <a:hlinkClick r:id="rId6"/>
              </a:rPr>
              <a:t>Impaired cerebral autoregulation in preoperative newborn infants with congenital heart disease.</a:t>
            </a:r>
            <a:r>
              <a:rPr lang="en-US" sz="1800" smtClean="0"/>
              <a:t> Thorac Cardiovasc Surg. 154:1038, </a:t>
            </a:r>
          </a:p>
          <a:p>
            <a:pPr>
              <a:lnSpc>
                <a:spcPct val="80000"/>
              </a:lnSpc>
            </a:pPr>
            <a:r>
              <a:rPr lang="en-US" sz="1800" smtClean="0"/>
              <a:t>-Kelly CJ, Makropoulos A, Cordero-Grande L, Hutter J et al</a:t>
            </a:r>
            <a:r>
              <a:rPr lang="en-US" sz="1800" smtClean="0">
                <a:hlinkClick r:id="rId7"/>
              </a:rPr>
              <a:t>Impaired development of the cerebral cortex in infants with congenital heart disease is correlated to reduced cerebral oxygen delivery.</a:t>
            </a:r>
            <a:r>
              <a:rPr lang="en-US" sz="1800" smtClean="0"/>
              <a:t> Counsell SJ.Sci Rep 7:15088., 2017 </a:t>
            </a: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1" name="Rectangle 3"/>
          <p:cNvSpPr>
            <a:spLocks noGrp="1"/>
          </p:cNvSpPr>
          <p:nvPr>
            <p:ph type="body" idx="1"/>
          </p:nvPr>
        </p:nvSpPr>
        <p:spPr>
          <a:xfrm>
            <a:off x="107950" y="404813"/>
            <a:ext cx="8856663" cy="63373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/>
              <a:t>-Mebius MJ, Kooi EMW, Bilardo CM et al.  </a:t>
            </a:r>
            <a:r>
              <a:rPr lang="en-US" sz="2000" smtClean="0">
                <a:hlinkClick r:id="rId2"/>
              </a:rPr>
              <a:t>Brain Injury and Neurodevelopmental Outcome in Congenital Heart Disease: A Systematic Review.</a:t>
            </a:r>
            <a:r>
              <a:rPr lang="en-US" sz="2000" smtClean="0"/>
              <a:t>.Pediatrics 140(1), 2017 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-Morton PD, Ishibashi N, Jonas RA. </a:t>
            </a:r>
            <a:r>
              <a:rPr lang="en-US" sz="2000" smtClean="0">
                <a:hlinkClick r:id="rId3"/>
              </a:rPr>
              <a:t>Neurodevelopmental Abnormalities and Congenital Heart Disease: Insights Into Altered Brain Maturation.</a:t>
            </a:r>
            <a:r>
              <a:rPr lang="en-US" sz="2000" smtClean="0"/>
              <a:t>.Circ Res 120:960, 2017 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-Jenks CL, Hernandez A, Stavinoha PL et al. </a:t>
            </a:r>
            <a:r>
              <a:rPr lang="en-US" sz="2000" smtClean="0">
                <a:hlinkClick r:id="rId4"/>
              </a:rPr>
              <a:t>Elevated cranial ultrasound resistive indices are associated with improved neurodevelopmental outcomes one year after pediatric cardiac surgery: A single center pilot study.</a:t>
            </a:r>
            <a:r>
              <a:rPr lang="en-US" sz="2000" smtClean="0"/>
              <a:t> J.Heart Lung. 46:251, 2017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-De Asis-Cruz J, Donofrio MT, Vezina G et al.  </a:t>
            </a:r>
            <a:r>
              <a:rPr lang="en-US" sz="2000" smtClean="0">
                <a:hlinkClick r:id="rId5"/>
              </a:rPr>
              <a:t>Aberrant brain functional connectivity in newborns with congenital heart disease before cardiac surgery.</a:t>
            </a:r>
            <a:r>
              <a:rPr lang="en-US" sz="2000" smtClean="0"/>
              <a:t>Neuroimage Clin. 28;17:31, 2017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 Ortinau CM, Mangin-Heimos K, Moen Jet al. </a:t>
            </a:r>
            <a:r>
              <a:rPr lang="en-US" sz="2000" smtClean="0">
                <a:hlinkClick r:id="rId6"/>
              </a:rPr>
              <a:t>Prenatal to postnatal trajectory of brain growth in complex congenital heart disease.</a:t>
            </a:r>
            <a:r>
              <a:rPr lang="en-US" sz="2000" smtClean="0"/>
              <a:t> Neuroimage Clin 20:913, 2018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-. Schmithorst VJ, Votava-Smith JK, Tran N et al. </a:t>
            </a:r>
            <a:r>
              <a:rPr lang="en-US" sz="2000" smtClean="0">
                <a:hlinkClick r:id="rId7"/>
              </a:rPr>
              <a:t>Structural network topology correlates of microstructural brain dysmaturation in term infants with congenital heart disease.</a:t>
            </a:r>
            <a:r>
              <a:rPr lang="en-US" sz="2000" smtClean="0"/>
              <a:t> Hum Brain Mapp 39:4593, 2018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>
          <a:xfrm>
            <a:off x="0" y="260350"/>
            <a:ext cx="8893175" cy="659765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/>
              <a:t>- Guo T, Chau V, Peyvandi S, Latal B et al. </a:t>
            </a:r>
            <a:r>
              <a:rPr lang="en-US" sz="2000" smtClean="0">
                <a:hlinkClick r:id="rId2"/>
              </a:rPr>
              <a:t>White matter injury in term neonates with congenital heart diseases: Topology &amp; comparison with preterm newborns.</a:t>
            </a:r>
            <a:r>
              <a:rPr lang="en-US" sz="2000" smtClean="0"/>
              <a:t>.Neuroimage. 185:742, 2019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 Rychik J, Goff D, McKay E, Mott A et al. Characterization of the Placenta in the Newborn with Congenital Heart Disease: Distinctions Based on Type of Cardiac Malformation..Pediatr Cardiol 39:1165, 2018</a:t>
            </a: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-Kelly CJ, Arulkumaran S, Tristão Pereira C et al.  </a:t>
            </a:r>
            <a:r>
              <a:rPr lang="en-US" sz="2000" smtClean="0">
                <a:hlinkClick r:id="rId3"/>
              </a:rPr>
              <a:t>Neuroimaging findings in newborns with congenital heart disease prior to surgery: an observational study.</a:t>
            </a:r>
            <a:r>
              <a:rPr lang="en-US" sz="2000" smtClean="0"/>
              <a:t>.Arch Dis Child. 104:1042, 2019</a:t>
            </a: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-Claessens NHP, Chau V, de Vries LS et al. </a:t>
            </a:r>
            <a:r>
              <a:rPr lang="en-US" sz="2000" smtClean="0">
                <a:hlinkClick r:id="rId4"/>
              </a:rPr>
              <a:t>Brain Injury in Infants with Critical Congenital Heart Disease: Insights from Two Clinical Cohorts with Different Practice Approaches.</a:t>
            </a:r>
            <a:r>
              <a:rPr lang="en-US" sz="2000" smtClean="0"/>
              <a:t> </a:t>
            </a:r>
            <a:r>
              <a:rPr lang="pt-BR" sz="2000" smtClean="0"/>
              <a:t>J Pediatr 215:75, 2019</a:t>
            </a:r>
            <a:endParaRPr lang="en-US" sz="20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en-US" sz="2000" smtClean="0"/>
              <a:t>- Glauser TA, Rorke LB, Weinberg PM et al. </a:t>
            </a:r>
            <a:r>
              <a:rPr lang="en-US" sz="2000" smtClean="0">
                <a:hlinkClick r:id="rId5"/>
              </a:rPr>
              <a:t>Congenital brain anomalies associated with the hypoplastic left heart syndrome.</a:t>
            </a:r>
            <a:r>
              <a:rPr lang="en-US" sz="2000" smtClean="0"/>
              <a:t>.Pediatrics 85:984, 1990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 Krull F, Latta K, Hoyer PF et al. </a:t>
            </a:r>
            <a:r>
              <a:rPr lang="en-US" sz="2000" smtClean="0">
                <a:hlinkClick r:id="rId6"/>
              </a:rPr>
              <a:t>Cerebral ultrasonography before and after cardiac surgery in infants.</a:t>
            </a:r>
            <a:r>
              <a:rPr lang="en-US" sz="2000" smtClean="0"/>
              <a:t> Pediatr Cardiol 15:159, 1994</a:t>
            </a:r>
          </a:p>
          <a:p>
            <a:pPr>
              <a:lnSpc>
                <a:spcPct val="80000"/>
              </a:lnSpc>
            </a:pPr>
            <a:r>
              <a:rPr lang="fr-FR" sz="2000" smtClean="0"/>
              <a:t>-Guo T, Chau V, Peyvandi S et al. </a:t>
            </a:r>
            <a:r>
              <a:rPr lang="en-US" sz="2000" smtClean="0">
                <a:hlinkClick r:id="rId2"/>
              </a:rPr>
              <a:t>White matter injury in term neonates with congenital heart diseases: Topology &amp; comparison with preterm newborns.</a:t>
            </a:r>
            <a:r>
              <a:rPr lang="en-US" sz="2000" smtClean="0"/>
              <a:t> Neuroimage 185:742, 2019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>
          <a:xfrm>
            <a:off x="250825" y="476250"/>
            <a:ext cx="8642350" cy="6265863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/>
              <a:t>-Miller G, Eggli KD, Contant C et al. </a:t>
            </a:r>
            <a:r>
              <a:rPr lang="en-US" sz="2000" smtClean="0">
                <a:hlinkClick r:id="rId2"/>
              </a:rPr>
              <a:t>Postoperative neurologic complications after open heart surgery on young infants.</a:t>
            </a:r>
            <a:r>
              <a:rPr lang="en-US" sz="2000" smtClean="0"/>
              <a:t> Arch Pediatr Adolesc Med 149:764, 1995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 -van Houten JP, Rothman A, Bejar R </a:t>
            </a:r>
            <a:r>
              <a:rPr lang="en-US" sz="2000" smtClean="0">
                <a:hlinkClick r:id="rId3"/>
              </a:rPr>
              <a:t>High incidence of cranial utrasound abnormalities in full-term infants with congenital heart disease.</a:t>
            </a:r>
            <a:r>
              <a:rPr lang="en-US" sz="2000" smtClean="0"/>
              <a:t>.Am J Perinatol 47, 1996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-Rosti L, Giamberti A, Chessa M, Butera G et al. </a:t>
            </a:r>
            <a:r>
              <a:rPr lang="en-US" sz="2000" smtClean="0">
                <a:hlinkClick r:id="rId4"/>
              </a:rPr>
              <a:t>Pattern of cerebral ultrasound in neonatal heart surgery.</a:t>
            </a:r>
            <a:endParaRPr lang="en-US" sz="2000" smtClean="0"/>
          </a:p>
          <a:p>
            <a:pPr>
              <a:lnSpc>
                <a:spcPct val="80000"/>
              </a:lnSpc>
            </a:pPr>
            <a:r>
              <a:rPr lang="en-US" sz="2000" smtClean="0"/>
              <a:t>Pediatr Med Chir 33:124, 2011</a:t>
            </a: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-Te Pas AB, van Wezel-Meijler G, Bökenkamp-Gramann R et al. </a:t>
            </a:r>
            <a:r>
              <a:rPr lang="en-US" sz="2000" smtClean="0">
                <a:hlinkClick r:id="rId5"/>
              </a:rPr>
              <a:t>Preoperative cranial ultrasound findings in infants with major congenital heart disease.</a:t>
            </a:r>
            <a:r>
              <a:rPr lang="en-US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Acta Paediatr 94:1597-603.PMID: 16352496.</a:t>
            </a:r>
            <a:r>
              <a:rPr lang="en-US" sz="2000" smtClean="0">
                <a:hlinkClick r:id="rId6"/>
              </a:rPr>
              <a:t>Similar articles</a:t>
            </a:r>
            <a:endParaRPr lang="en-US" sz="2000" smtClean="0"/>
          </a:p>
          <a:p>
            <a:pPr>
              <a:lnSpc>
                <a:spcPct val="80000"/>
              </a:lnSpc>
            </a:pPr>
            <a:r>
              <a:rPr lang="en-US" sz="2000" smtClean="0"/>
              <a:t>- Miller SP, Newton N, Ferriero DM et al. </a:t>
            </a:r>
            <a:r>
              <a:rPr lang="en-US" sz="2000" smtClean="0">
                <a:hlinkClick r:id="rId7"/>
              </a:rPr>
              <a:t>Predictors of 30-month outcome after perinatal depression: role of proton MRS and socioeconomic factors.</a:t>
            </a:r>
            <a:r>
              <a:rPr lang="en-US" sz="2000" smtClean="0"/>
              <a:t> Pediatr Res 52:71, 2002</a:t>
            </a:r>
          </a:p>
          <a:p>
            <a:pPr>
              <a:lnSpc>
                <a:spcPct val="80000"/>
              </a:lnSpc>
            </a:pPr>
            <a:r>
              <a:rPr lang="en-US" sz="2000" smtClean="0"/>
              <a:t>- Galli KK, Zimmerman RA, Jarvik GP, Wernovsky G  et al. </a:t>
            </a:r>
            <a:r>
              <a:rPr lang="en-US" sz="2000" smtClean="0">
                <a:hlinkClick r:id="rId8"/>
              </a:rPr>
              <a:t>Periventricular leukomalacia is common after neonatal cardiac surgery.</a:t>
            </a:r>
            <a:r>
              <a:rPr lang="en-US" sz="2000" smtClean="0"/>
              <a:t>.J Thorac Cardiovasc Surg 127:692, 2004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>
          <a:xfrm>
            <a:off x="250825" y="188913"/>
            <a:ext cx="8640763" cy="640873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600" smtClean="0"/>
              <a:t>Licht DJ, Wang J, Silvestre DW, Nicolson SC  et al. </a:t>
            </a:r>
            <a:r>
              <a:rPr lang="en-US" sz="1600" smtClean="0">
                <a:hlinkClick r:id="rId2"/>
              </a:rPr>
              <a:t>Preoperative cerebral blood flow is diminished in neonates with severe congenital heart defects.</a:t>
            </a:r>
            <a:r>
              <a:rPr lang="en-US" sz="1600" smtClean="0"/>
              <a:t> J Thorac Cardiovasc Surg 128:841, 2004</a:t>
            </a:r>
            <a:r>
              <a:rPr lang="pt-BR" sz="1600" smtClean="0"/>
              <a:t> 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- Claessens NHP, Noorlag L, Weeke LC </a:t>
            </a:r>
            <a:r>
              <a:rPr lang="en-US" sz="1600" smtClean="0">
                <a:hlinkClick r:id="rId3"/>
              </a:rPr>
              <a:t>Amplitude-Integrated Electroencephalography for Early Recognition of Brain Injury in Neonates with Critical Congenital Heart Disease.</a:t>
            </a:r>
            <a:r>
              <a:rPr lang="en-US" sz="1600" smtClean="0"/>
              <a:t>J Pediatr 202:199, 2018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- Claessens NHP, Algra SO, Ouwehand TL et al. </a:t>
            </a:r>
            <a:r>
              <a:rPr lang="en-US" sz="1600" smtClean="0">
                <a:hlinkClick r:id="rId4"/>
              </a:rPr>
              <a:t>Perioperative neonatal brain injury is associated with worse school-age neurodevelopment in children with critical congenital heart disease.</a:t>
            </a:r>
            <a:r>
              <a:rPr lang="en-US" sz="1600" smtClean="0"/>
              <a:t>.Dev Med Child Neurol 60:1052, 2018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- Stegeman R, Lamur KD, van den Hoogen A et al.  </a:t>
            </a:r>
            <a:r>
              <a:rPr lang="en-US" sz="1600" smtClean="0">
                <a:hlinkClick r:id="rId5"/>
              </a:rPr>
              <a:t>Neuroprotective Drugs in Infants With Severe Congenital Heart Disease: A Systematic Review.</a:t>
            </a:r>
            <a:r>
              <a:rPr lang="en-US" sz="1600" smtClean="0"/>
              <a:t> Front Neuro9:521, 2018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BR" sz="1600" smtClean="0"/>
              <a:t>-Ferriero D. Protegendo o cérebro do recém- nascido: coquetéis e gelo (Protecting the newborn brain: cocktails and ice). 22º Simpósio Internacional de Neonatologia do Santa Joana, São Paulo, 11-14 de setembro de 2019.Realizado por Paulo R. Margotto. Disponível em </a:t>
            </a:r>
            <a:r>
              <a:rPr lang="pt-BR" sz="1600" smtClean="0">
                <a:hlinkClick r:id="rId6"/>
              </a:rPr>
              <a:t>www.paulomargotto.com.br</a:t>
            </a:r>
            <a:r>
              <a:rPr lang="pt-BR" sz="1600" smtClean="0"/>
              <a:t>; Acesso em 20/1/2020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-Weissmann-Brenner A, Mitlin A, Hoffman C et al. </a:t>
            </a:r>
            <a:r>
              <a:rPr lang="en-US" sz="1600" smtClean="0">
                <a:hlinkClick r:id="rId7"/>
              </a:rPr>
              <a:t>Assessment of the Association Between Congenital Heart Defects and Brain Injury in Fetuses through Magnetic Resonance Imaging.</a:t>
            </a:r>
            <a:r>
              <a:rPr lang="en-US" sz="1600" smtClean="0"/>
              <a:t> Isr Med Assoc J 22:27, 2020</a:t>
            </a:r>
          </a:p>
          <a:p>
            <a:pPr>
              <a:lnSpc>
                <a:spcPct val="80000"/>
              </a:lnSpc>
            </a:pPr>
            <a:r>
              <a:rPr lang="en-US" sz="1600" smtClean="0"/>
              <a:t>-Easson K, Rohlicek CV, Houde JC  et al.</a:t>
            </a:r>
            <a:r>
              <a:rPr lang="en-US" sz="1600" smtClean="0">
                <a:hlinkClick r:id="rId8"/>
              </a:rPr>
              <a:t>Quantification of apparent axon density and orientation dispersion in the white matter of youth born with </a:t>
            </a:r>
            <a:r>
              <a:rPr lang="en-US" sz="1600" b="1" smtClean="0">
                <a:hlinkClick r:id="rId8"/>
              </a:rPr>
              <a:t>congenital heart disease</a:t>
            </a:r>
            <a:r>
              <a:rPr lang="en-US" sz="1600" smtClean="0">
                <a:hlinkClick r:id="rId8"/>
              </a:rPr>
              <a:t>.</a:t>
            </a:r>
            <a:r>
              <a:rPr lang="en-US" sz="1600" smtClean="0"/>
              <a:t> M.Neuroimage 205:116255, 2020.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en-US" sz="1600" smtClean="0"/>
              <a:t>E consultem também:Margoto PR. </a:t>
            </a:r>
            <a:r>
              <a:rPr lang="pt-BR" sz="1600" b="1" smtClean="0">
                <a:hlinkClick r:id="rId9"/>
              </a:rPr>
              <a:t>Artigo 5245 (7/3/2020): O Cérebro do Recém-Nascido com Cardiopatia Congênita</a:t>
            </a:r>
            <a:r>
              <a:rPr lang="pt-BR" sz="1600" b="1" smtClean="0"/>
              <a:t>.</a:t>
            </a:r>
          </a:p>
          <a:p>
            <a:pPr algn="ctr">
              <a:lnSpc>
                <a:spcPct val="80000"/>
              </a:lnSpc>
            </a:pPr>
            <a:endParaRPr lang="pt-BR" sz="1600" smtClean="0"/>
          </a:p>
        </p:txBody>
      </p:sp>
      <p:sp>
        <p:nvSpPr>
          <p:cNvPr id="128010" name="AutoShape 10" descr="60551663-e402-47ae-b79a-129a96743bbf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28012" name="Picture 12" descr="doc">
            <a:hlinkClick r:id="rId10" tooltip="Neuroproteção-Donna Ferriero-USA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7893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14" name="Picture 14" descr="doc">
            <a:hlinkClick r:id="rId12" tooltip="NOVO-O CEREBRO DO RN COM CARDIOPATIA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TC102455519[[fn=Inverno]]</Template>
  <TotalTime>3634</TotalTime>
  <Words>4605</Words>
  <Application>Microsoft Office PowerPoint</Application>
  <PresentationFormat>Apresentação na tela (4:3)</PresentationFormat>
  <Paragraphs>393</Paragraphs>
  <Slides>53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53</vt:i4>
      </vt:variant>
    </vt:vector>
  </HeadingPairs>
  <TitlesOfParts>
    <vt:vector size="62" baseType="lpstr">
      <vt:lpstr>Arial</vt:lpstr>
      <vt:lpstr>Verdana</vt:lpstr>
      <vt:lpstr>Wingdings 2</vt:lpstr>
      <vt:lpstr>Calibri</vt:lpstr>
      <vt:lpstr>Times New Roman</vt:lpstr>
      <vt:lpstr>Arial Narrow</vt:lpstr>
      <vt:lpstr>MS PGothic</vt:lpstr>
      <vt:lpstr>Rockwell</vt:lpstr>
      <vt:lpstr>Winter</vt:lpstr>
      <vt:lpstr>Apresentação do PowerPoint</vt:lpstr>
      <vt:lpstr>Apresentação do PowerPoint</vt:lpstr>
      <vt:lpstr>Apresentação do PowerPoint</vt:lpstr>
      <vt:lpstr>Apresentação do PowerPoint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Patogênese das Lesões cerebrais nos recém-nascidos com cardiopatia congênita</vt:lpstr>
      <vt:lpstr>         Fatores pós-natais</vt:lpstr>
      <vt:lpstr>Importância do diagnóstico pré-natal</vt:lpstr>
      <vt:lpstr>Consequências</vt:lpstr>
      <vt:lpstr>Consequências</vt:lpstr>
      <vt:lpstr>Consequências</vt:lpstr>
      <vt:lpstr>Consequências</vt:lpstr>
      <vt:lpstr>Consequências</vt:lpstr>
      <vt:lpstr>O Papel da Placenta</vt:lpstr>
      <vt:lpstr>O Papel da Placenta</vt:lpstr>
      <vt:lpstr>O Papel da Placenta</vt:lpstr>
      <vt:lpstr>Monitorização Eletroencefalográfica na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Uso do Ultrassom (US) craniano nos Recém-Nascidos com Cardiopatia Congênita</vt:lpstr>
      <vt:lpstr>Drogas Neuroprotetoras </vt:lpstr>
      <vt:lpstr>           Conclusões</vt:lpstr>
      <vt:lpstr>Apresentação do PowerPoint</vt:lpstr>
      <vt:lpstr>Leituras sugeridas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particular</dc:creator>
  <cp:lastModifiedBy>Paulo</cp:lastModifiedBy>
  <cp:revision>88</cp:revision>
  <dcterms:created xsi:type="dcterms:W3CDTF">2014-06-24T00:03:21Z</dcterms:created>
  <dcterms:modified xsi:type="dcterms:W3CDTF">2020-06-21T16:35:11Z</dcterms:modified>
</cp:coreProperties>
</file>