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4"/>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3" r:id="rId47"/>
    <p:sldId id="304" r:id="rId48"/>
    <p:sldId id="305" r:id="rId49"/>
    <p:sldId id="306" r:id="rId50"/>
    <p:sldId id="307" r:id="rId51"/>
    <p:sldId id="308" r:id="rId52"/>
    <p:sldId id="309" r:id="rId53"/>
    <p:sldId id="310" r:id="rId54"/>
    <p:sldId id="311" r:id="rId55"/>
    <p:sldId id="312" r:id="rId56"/>
    <p:sldId id="313" r:id="rId57"/>
    <p:sldId id="314" r:id="rId58"/>
    <p:sldId id="315" r:id="rId59"/>
    <p:sldId id="316" r:id="rId60"/>
    <p:sldId id="329" r:id="rId61"/>
    <p:sldId id="317" r:id="rId62"/>
    <p:sldId id="326" r:id="rId63"/>
    <p:sldId id="327" r:id="rId64"/>
    <p:sldId id="328" r:id="rId65"/>
    <p:sldId id="319" r:id="rId66"/>
    <p:sldId id="320" r:id="rId67"/>
    <p:sldId id="321" r:id="rId68"/>
    <p:sldId id="325" r:id="rId69"/>
    <p:sldId id="322" r:id="rId70"/>
    <p:sldId id="323" r:id="rId71"/>
    <p:sldId id="324" r:id="rId72"/>
    <p:sldId id="318" r:id="rId73"/>
  </p:sldIdLst>
  <p:sldSz cx="13004800" cy="9753600"/>
  <p:notesSz cx="6858000" cy="9144000"/>
  <p:defaultTextStyle>
    <a:defPPr>
      <a:defRPr lang="pt-BR"/>
    </a:defPPr>
    <a:lvl1pPr algn="l" defTabSz="584200" rtl="0" fontAlgn="base">
      <a:spcBef>
        <a:spcPct val="0"/>
      </a:spcBef>
      <a:spcAft>
        <a:spcPct val="0"/>
      </a:spcAft>
      <a:defRPr sz="4000" kern="1200">
        <a:solidFill>
          <a:srgbClr val="858585"/>
        </a:solidFill>
        <a:latin typeface="Marker Felt"/>
        <a:ea typeface="Marker Felt"/>
        <a:cs typeface="Marker Felt"/>
        <a:sym typeface="Marker Felt"/>
      </a:defRPr>
    </a:lvl1pPr>
    <a:lvl2pPr marL="457200" indent="-228600" algn="l" defTabSz="584200" rtl="0" fontAlgn="base">
      <a:spcBef>
        <a:spcPct val="0"/>
      </a:spcBef>
      <a:spcAft>
        <a:spcPct val="0"/>
      </a:spcAft>
      <a:defRPr sz="4000" kern="1200">
        <a:solidFill>
          <a:srgbClr val="858585"/>
        </a:solidFill>
        <a:latin typeface="Marker Felt"/>
        <a:ea typeface="Marker Felt"/>
        <a:cs typeface="Marker Felt"/>
        <a:sym typeface="Marker Felt"/>
      </a:defRPr>
    </a:lvl2pPr>
    <a:lvl3pPr marL="914400" indent="-457200" algn="l" defTabSz="584200" rtl="0" fontAlgn="base">
      <a:spcBef>
        <a:spcPct val="0"/>
      </a:spcBef>
      <a:spcAft>
        <a:spcPct val="0"/>
      </a:spcAft>
      <a:defRPr sz="4000" kern="1200">
        <a:solidFill>
          <a:srgbClr val="858585"/>
        </a:solidFill>
        <a:latin typeface="Marker Felt"/>
        <a:ea typeface="Marker Felt"/>
        <a:cs typeface="Marker Felt"/>
        <a:sym typeface="Marker Felt"/>
      </a:defRPr>
    </a:lvl3pPr>
    <a:lvl4pPr marL="1371600" indent="-685800" algn="l" defTabSz="584200" rtl="0" fontAlgn="base">
      <a:spcBef>
        <a:spcPct val="0"/>
      </a:spcBef>
      <a:spcAft>
        <a:spcPct val="0"/>
      </a:spcAft>
      <a:defRPr sz="4000" kern="1200">
        <a:solidFill>
          <a:srgbClr val="858585"/>
        </a:solidFill>
        <a:latin typeface="Marker Felt"/>
        <a:ea typeface="Marker Felt"/>
        <a:cs typeface="Marker Felt"/>
        <a:sym typeface="Marker Felt"/>
      </a:defRPr>
    </a:lvl4pPr>
    <a:lvl5pPr marL="1828800" indent="-914400" algn="l" defTabSz="584200" rtl="0" fontAlgn="base">
      <a:spcBef>
        <a:spcPct val="0"/>
      </a:spcBef>
      <a:spcAft>
        <a:spcPct val="0"/>
      </a:spcAft>
      <a:defRPr sz="4000" kern="1200">
        <a:solidFill>
          <a:srgbClr val="858585"/>
        </a:solidFill>
        <a:latin typeface="Marker Felt"/>
        <a:ea typeface="Marker Felt"/>
        <a:cs typeface="Marker Felt"/>
        <a:sym typeface="Marker Felt"/>
      </a:defRPr>
    </a:lvl5pPr>
    <a:lvl6pPr marL="2286000" algn="l" defTabSz="914400" rtl="0" eaLnBrk="1" latinLnBrk="0" hangingPunct="1">
      <a:defRPr sz="4000" kern="1200">
        <a:solidFill>
          <a:srgbClr val="858585"/>
        </a:solidFill>
        <a:latin typeface="Marker Felt"/>
        <a:ea typeface="Marker Felt"/>
        <a:cs typeface="Marker Felt"/>
        <a:sym typeface="Marker Felt"/>
      </a:defRPr>
    </a:lvl6pPr>
    <a:lvl7pPr marL="2743200" algn="l" defTabSz="914400" rtl="0" eaLnBrk="1" latinLnBrk="0" hangingPunct="1">
      <a:defRPr sz="4000" kern="1200">
        <a:solidFill>
          <a:srgbClr val="858585"/>
        </a:solidFill>
        <a:latin typeface="Marker Felt"/>
        <a:ea typeface="Marker Felt"/>
        <a:cs typeface="Marker Felt"/>
        <a:sym typeface="Marker Felt"/>
      </a:defRPr>
    </a:lvl7pPr>
    <a:lvl8pPr marL="3200400" algn="l" defTabSz="914400" rtl="0" eaLnBrk="1" latinLnBrk="0" hangingPunct="1">
      <a:defRPr sz="4000" kern="1200">
        <a:solidFill>
          <a:srgbClr val="858585"/>
        </a:solidFill>
        <a:latin typeface="Marker Felt"/>
        <a:ea typeface="Marker Felt"/>
        <a:cs typeface="Marker Felt"/>
        <a:sym typeface="Marker Felt"/>
      </a:defRPr>
    </a:lvl8pPr>
    <a:lvl9pPr marL="3657600" algn="l" defTabSz="914400" rtl="0" eaLnBrk="1" latinLnBrk="0" hangingPunct="1">
      <a:defRPr sz="4000" kern="1200">
        <a:solidFill>
          <a:srgbClr val="858585"/>
        </a:solidFill>
        <a:latin typeface="Marker Felt"/>
        <a:ea typeface="Marker Felt"/>
        <a:cs typeface="Marker Felt"/>
        <a:sym typeface="Marker Felt"/>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858585"/>
        </a:fontRef>
        <a:srgbClr val="858585"/>
      </a:tcTxStyle>
      <a:tcStyle>
        <a:tcBdr>
          <a:left>
            <a:ln w="12700" cap="flat">
              <a:solidFill>
                <a:srgbClr val="4780AA"/>
              </a:solidFill>
              <a:prstDash val="solid"/>
              <a:miter lim="400000"/>
            </a:ln>
          </a:left>
          <a:right>
            <a:ln w="12700" cap="flat">
              <a:solidFill>
                <a:srgbClr val="4780AA"/>
              </a:solidFill>
              <a:prstDash val="solid"/>
              <a:miter lim="400000"/>
            </a:ln>
          </a:right>
          <a:top>
            <a:ln w="12700" cap="flat">
              <a:solidFill>
                <a:srgbClr val="4780AA"/>
              </a:solidFill>
              <a:prstDash val="solid"/>
              <a:miter lim="400000"/>
            </a:ln>
          </a:top>
          <a:bottom>
            <a:ln w="12700" cap="flat">
              <a:solidFill>
                <a:srgbClr val="4780AA"/>
              </a:solidFill>
              <a:prstDash val="solid"/>
              <a:miter lim="400000"/>
            </a:ln>
          </a:bottom>
          <a:insideH>
            <a:ln w="12700" cap="flat">
              <a:solidFill>
                <a:srgbClr val="4780AA"/>
              </a:solidFill>
              <a:prstDash val="solid"/>
              <a:miter lim="400000"/>
            </a:ln>
          </a:insideH>
          <a:insideV>
            <a:ln w="12700" cap="flat">
              <a:solidFill>
                <a:srgbClr val="4780AA"/>
              </a:solidFill>
              <a:prstDash val="solid"/>
              <a:miter lim="400000"/>
            </a:ln>
          </a:insideV>
        </a:tcBdr>
        <a:fill>
          <a:noFill/>
        </a:fill>
      </a:tcStyle>
    </a:wholeTbl>
    <a:band2H>
      <a:tcTxStyle/>
      <a:tcStyle>
        <a:tcBdr/>
        <a:fill>
          <a:solidFill>
            <a:srgbClr val="B9C4C8">
              <a:alpha val="30000"/>
            </a:srgbClr>
          </a:solidFill>
        </a:fill>
      </a:tcStyle>
    </a:band2H>
    <a:firstCol>
      <a:tcTxStyle b="off" i="off">
        <a:fontRef idx="minor">
          <a:srgbClr val="FFFFFF"/>
        </a:fontRef>
        <a:srgbClr val="FFFFFF"/>
      </a:tcTxStyle>
      <a:tcStyle>
        <a:tcBdr>
          <a:left>
            <a:ln w="12700" cap="flat">
              <a:solidFill>
                <a:srgbClr val="4780AA"/>
              </a:solidFill>
              <a:prstDash val="solid"/>
              <a:miter lim="400000"/>
            </a:ln>
          </a:left>
          <a:right>
            <a:ln w="12700" cap="flat">
              <a:solidFill>
                <a:srgbClr val="4780AA"/>
              </a:solidFill>
              <a:prstDash val="solid"/>
              <a:miter lim="400000"/>
            </a:ln>
          </a:right>
          <a:top>
            <a:ln w="12700" cap="flat">
              <a:solidFill>
                <a:srgbClr val="4780AA"/>
              </a:solidFill>
              <a:prstDash val="solid"/>
              <a:miter lim="400000"/>
            </a:ln>
          </a:top>
          <a:bottom>
            <a:ln w="12700" cap="flat">
              <a:solidFill>
                <a:srgbClr val="4780AA"/>
              </a:solidFill>
              <a:prstDash val="solid"/>
              <a:miter lim="400000"/>
            </a:ln>
          </a:bottom>
          <a:insideH>
            <a:ln w="12700" cap="flat">
              <a:solidFill>
                <a:srgbClr val="4780AA"/>
              </a:solidFill>
              <a:prstDash val="solid"/>
              <a:miter lim="400000"/>
            </a:ln>
          </a:insideH>
          <a:insideV>
            <a:ln w="12700" cap="flat">
              <a:solidFill>
                <a:srgbClr val="4780AA"/>
              </a:solidFill>
              <a:prstDash val="solid"/>
              <a:miter lim="400000"/>
            </a:ln>
          </a:insideV>
        </a:tcBdr>
        <a:fill>
          <a:solidFill>
            <a:schemeClr val="accent1">
              <a:hueOff val="-313507"/>
              <a:satOff val="34334"/>
              <a:lumOff val="-8266"/>
              <a:alpha val="62000"/>
            </a:schemeClr>
          </a:solidFill>
        </a:fill>
      </a:tcStyle>
    </a:firstCol>
    <a:lastRow>
      <a:tcTxStyle b="off" i="off">
        <a:fontRef idx="minor">
          <a:srgbClr val="45A7DE"/>
        </a:fontRef>
        <a:srgbClr val="45A7DE"/>
      </a:tcTxStyle>
      <a:tcStyle>
        <a:tcBdr>
          <a:left>
            <a:ln w="12700" cap="flat">
              <a:solidFill>
                <a:srgbClr val="4780AA"/>
              </a:solidFill>
              <a:prstDash val="solid"/>
              <a:miter lim="400000"/>
            </a:ln>
          </a:left>
          <a:right>
            <a:ln w="12700" cap="flat">
              <a:solidFill>
                <a:srgbClr val="4780AA"/>
              </a:solidFill>
              <a:prstDash val="solid"/>
              <a:miter lim="400000"/>
            </a:ln>
          </a:right>
          <a:top>
            <a:ln w="25400" cap="flat">
              <a:solidFill>
                <a:srgbClr val="4780AA"/>
              </a:solidFill>
              <a:prstDash val="solid"/>
              <a:miter lim="400000"/>
            </a:ln>
          </a:top>
          <a:bottom>
            <a:ln w="12700" cap="flat">
              <a:solidFill>
                <a:srgbClr val="4780AA"/>
              </a:solidFill>
              <a:prstDash val="solid"/>
              <a:miter lim="400000"/>
            </a:ln>
          </a:bottom>
          <a:insideH>
            <a:ln w="12700" cap="flat">
              <a:solidFill>
                <a:srgbClr val="4780AA"/>
              </a:solidFill>
              <a:prstDash val="solid"/>
              <a:miter lim="400000"/>
            </a:ln>
          </a:insideH>
          <a:insideV>
            <a:ln w="12700" cap="flat">
              <a:solidFill>
                <a:srgbClr val="4780AA"/>
              </a:solidFill>
              <a:prstDash val="solid"/>
              <a:miter lim="400000"/>
            </a:ln>
          </a:insideV>
        </a:tcBdr>
        <a:fill>
          <a:noFill/>
        </a:fill>
      </a:tcStyle>
    </a:lastRow>
    <a:firstRow>
      <a:tcTxStyle b="off" i="off">
        <a:fontRef idx="minor">
          <a:srgbClr val="FFFFFF"/>
        </a:fontRef>
        <a:srgbClr val="FFFFFF"/>
      </a:tcTxStyle>
      <a:tcStyle>
        <a:tcBdr>
          <a:left>
            <a:ln w="12700" cap="flat">
              <a:solidFill>
                <a:srgbClr val="4780AA"/>
              </a:solidFill>
              <a:prstDash val="solid"/>
              <a:miter lim="400000"/>
            </a:ln>
          </a:left>
          <a:right>
            <a:ln w="12700" cap="flat">
              <a:solidFill>
                <a:srgbClr val="4780AA"/>
              </a:solidFill>
              <a:prstDash val="solid"/>
              <a:miter lim="400000"/>
            </a:ln>
          </a:right>
          <a:top>
            <a:ln w="12700" cap="flat">
              <a:solidFill>
                <a:srgbClr val="4780AA"/>
              </a:solidFill>
              <a:prstDash val="solid"/>
              <a:miter lim="400000"/>
            </a:ln>
          </a:top>
          <a:bottom>
            <a:ln w="12700" cap="flat">
              <a:solidFill>
                <a:srgbClr val="4780AA"/>
              </a:solidFill>
              <a:prstDash val="solid"/>
              <a:miter lim="400000"/>
            </a:ln>
          </a:bottom>
          <a:insideH>
            <a:ln w="12700" cap="flat">
              <a:solidFill>
                <a:srgbClr val="4780AA"/>
              </a:solidFill>
              <a:prstDash val="solid"/>
              <a:miter lim="400000"/>
            </a:ln>
          </a:insideH>
          <a:insideV>
            <a:ln w="12700" cap="flat">
              <a:solidFill>
                <a:srgbClr val="4780AA"/>
              </a:solidFill>
              <a:prstDash val="solid"/>
              <a:miter lim="400000"/>
            </a:ln>
          </a:insideV>
        </a:tcBdr>
        <a:fill>
          <a:solidFill>
            <a:schemeClr val="accent1">
              <a:hueOff val="-313507"/>
              <a:satOff val="34334"/>
              <a:lumOff val="-8266"/>
              <a:alpha val="62000"/>
            </a:schemeClr>
          </a:solidFill>
        </a:fill>
      </a:tcStyle>
    </a:firstRow>
  </a:tblStyle>
  <a:tblStyle styleId="{C7B018BB-80A7-4F77-B60F-C8B233D01FF8}" styleName="">
    <a:tblBg/>
    <a:wholeTbl>
      <a:tcTxStyle b="off" i="off">
        <a:fontRef idx="minor">
          <a:srgbClr val="858585"/>
        </a:fontRef>
        <a:srgbClr val="858585"/>
      </a:tcTxStyle>
      <a:tcStyle>
        <a:tcBdr>
          <a:left>
            <a:ln w="12700" cap="flat">
              <a:noFill/>
              <a:miter lim="400000"/>
            </a:ln>
          </a:left>
          <a:right>
            <a:ln w="12700" cap="flat">
              <a:noFill/>
              <a:miter lim="400000"/>
            </a:ln>
          </a:right>
          <a:top>
            <a:ln w="25400" cap="flat">
              <a:solidFill>
                <a:schemeClr val="accent1">
                  <a:hueOff val="-313507"/>
                  <a:satOff val="34334"/>
                  <a:lumOff val="-8266"/>
                  <a:alpha val="62000"/>
                </a:schemeClr>
              </a:solidFill>
              <a:prstDash val="solid"/>
              <a:miter lim="400000"/>
            </a:ln>
          </a:top>
          <a:bottom>
            <a:ln w="25400" cap="flat">
              <a:solidFill>
                <a:schemeClr val="accent1">
                  <a:hueOff val="-313507"/>
                  <a:satOff val="34334"/>
                  <a:lumOff val="-8266"/>
                  <a:alpha val="62000"/>
                </a:schemeClr>
              </a:solidFill>
              <a:prstDash val="solid"/>
              <a:miter lim="400000"/>
            </a:ln>
          </a:bottom>
          <a:insideH>
            <a:ln w="25400" cap="flat">
              <a:solidFill>
                <a:schemeClr val="accent1">
                  <a:hueOff val="-313507"/>
                  <a:satOff val="34334"/>
                  <a:lumOff val="-8266"/>
                  <a:alpha val="62000"/>
                </a:schemeClr>
              </a:solidFill>
              <a:prstDash val="solid"/>
              <a:miter lim="400000"/>
            </a:ln>
          </a:insideH>
          <a:insideV>
            <a:ln w="12700" cap="flat">
              <a:noFill/>
              <a:miter lim="400000"/>
            </a:ln>
          </a:insideV>
        </a:tcBdr>
        <a:fill>
          <a:noFill/>
        </a:fill>
      </a:tcStyle>
    </a:wholeTbl>
    <a:band2H>
      <a:tcTxStyle/>
      <a:tcStyle>
        <a:tcBdr/>
        <a:fill>
          <a:solidFill>
            <a:schemeClr val="accent1">
              <a:hueOff val="-313507"/>
              <a:satOff val="34334"/>
              <a:lumOff val="-8266"/>
              <a:alpha val="10000"/>
            </a:schemeClr>
          </a:solidFill>
        </a:fill>
      </a:tcStyle>
    </a:band2H>
    <a:firstCol>
      <a:tcTxStyle b="off" i="off">
        <a:fontRef idx="minor">
          <a:srgbClr val="FFFFFF"/>
        </a:fontRef>
        <a:srgbClr val="FFFFFF"/>
      </a:tcTxStyle>
      <a:tcStyle>
        <a:tcBdr>
          <a:left>
            <a:ln w="12700" cap="flat">
              <a:noFill/>
              <a:miter lim="400000"/>
            </a:ln>
          </a:left>
          <a:right>
            <a:ln w="12700" cap="flat">
              <a:noFill/>
              <a:miter lim="400000"/>
            </a:ln>
          </a:right>
          <a:top>
            <a:ln w="25400" cap="flat">
              <a:solidFill>
                <a:schemeClr val="accent1">
                  <a:hueOff val="-313507"/>
                  <a:satOff val="34334"/>
                  <a:lumOff val="-8266"/>
                  <a:alpha val="62000"/>
                </a:schemeClr>
              </a:solidFill>
              <a:prstDash val="solid"/>
              <a:miter lim="400000"/>
            </a:ln>
          </a:top>
          <a:bottom>
            <a:ln w="25400" cap="flat">
              <a:solidFill>
                <a:schemeClr val="accent1">
                  <a:hueOff val="-313507"/>
                  <a:satOff val="34334"/>
                  <a:lumOff val="-8266"/>
                  <a:alpha val="62000"/>
                </a:schemeClr>
              </a:solidFill>
              <a:prstDash val="solid"/>
              <a:miter lim="400000"/>
            </a:ln>
          </a:bottom>
          <a:insideH>
            <a:ln w="25400" cap="flat">
              <a:solidFill>
                <a:schemeClr val="accent1">
                  <a:hueOff val="-313507"/>
                  <a:satOff val="34334"/>
                  <a:lumOff val="-8266"/>
                  <a:alpha val="62000"/>
                </a:schemeClr>
              </a:solidFill>
              <a:prstDash val="solid"/>
              <a:miter lim="400000"/>
            </a:ln>
          </a:insideH>
          <a:insideV>
            <a:ln w="12700" cap="flat">
              <a:noFill/>
              <a:miter lim="400000"/>
            </a:ln>
          </a:insideV>
        </a:tcBdr>
        <a:fill>
          <a:solidFill>
            <a:schemeClr val="accent6">
              <a:hueOff val="-254308"/>
              <a:satOff val="57261"/>
              <a:lumOff val="12765"/>
              <a:alpha val="62000"/>
            </a:scheme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chemeClr val="accent1">
                  <a:hueOff val="-313507"/>
                  <a:satOff val="34334"/>
                  <a:lumOff val="-8266"/>
                  <a:alpha val="62000"/>
                </a:schemeClr>
              </a:solidFill>
              <a:prstDash val="solid"/>
              <a:miter lim="400000"/>
            </a:ln>
          </a:insideH>
          <a:insideV>
            <a:ln w="12700" cap="flat">
              <a:noFill/>
              <a:miter lim="400000"/>
            </a:ln>
          </a:insideV>
        </a:tcBdr>
        <a:fill>
          <a:solidFill>
            <a:schemeClr val="accent6">
              <a:hueOff val="137185"/>
              <a:satOff val="27043"/>
              <a:lumOff val="-11337"/>
              <a:alpha val="80000"/>
            </a:schemeClr>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25400" cap="flat">
              <a:solidFill>
                <a:schemeClr val="accent1">
                  <a:hueOff val="-313507"/>
                  <a:satOff val="34334"/>
                  <a:lumOff val="-8266"/>
                  <a:alpha val="62000"/>
                </a:schemeClr>
              </a:solidFill>
              <a:prstDash val="solid"/>
              <a:miter lim="400000"/>
            </a:ln>
          </a:insideH>
          <a:insideV>
            <a:ln w="12700" cap="flat">
              <a:noFill/>
              <a:miter lim="400000"/>
            </a:ln>
          </a:insideV>
        </a:tcBdr>
        <a:fill>
          <a:solidFill>
            <a:schemeClr val="accent6">
              <a:hueOff val="137185"/>
              <a:satOff val="27043"/>
              <a:lumOff val="-11337"/>
              <a:alpha val="80000"/>
            </a:schemeClr>
          </a:solidFill>
        </a:fill>
      </a:tcStyle>
    </a:firstRow>
  </a:tblStyle>
  <a:tblStyle styleId="{EEE7283C-3CF3-47DC-8721-378D4A62B228}" styleName="">
    <a:tblBg/>
    <a:wholeTbl>
      <a:tcTxStyle b="off" i="off">
        <a:fontRef idx="minor">
          <a:srgbClr val="858585"/>
        </a:fontRef>
        <a:srgbClr val="858585"/>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noFill/>
        </a:fill>
      </a:tcStyle>
    </a:wholeTbl>
    <a:band2H>
      <a:tcTxStyle/>
      <a:tcStyle>
        <a:tcBdr/>
        <a:fill>
          <a:solidFill>
            <a:srgbClr val="C4C4C4">
              <a:alpha val="30000"/>
            </a:srgbClr>
          </a:solidFill>
        </a:fill>
      </a:tcStyle>
    </a:band2H>
    <a:firstCol>
      <a:tcTxStyle b="off" i="off">
        <a:fontRef idx="minor">
          <a:srgbClr val="FFFFFF"/>
        </a:fontRef>
        <a:srgbClr val="FFFFFF"/>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BABABA">
              <a:alpha val="70000"/>
            </a:srgbClr>
          </a:solidFill>
        </a:fill>
      </a:tcStyle>
    </a:firstCol>
    <a:lastRow>
      <a:tcTxStyle b="off" i="off">
        <a:fontRef idx="minor">
          <a:srgbClr val="858585"/>
        </a:fontRef>
        <a:srgbClr val="858585"/>
      </a:tcTxStyle>
      <a:tcStyle>
        <a:tcBdr>
          <a:left>
            <a:ln w="12700" cap="flat">
              <a:solidFill>
                <a:srgbClr val="B8B8B8"/>
              </a:solidFill>
              <a:prstDash val="solid"/>
              <a:miter lim="400000"/>
            </a:ln>
          </a:left>
          <a:right>
            <a:ln w="12700" cap="flat">
              <a:solidFill>
                <a:srgbClr val="B8B8B8"/>
              </a:solidFill>
              <a:prstDash val="solid"/>
              <a:miter lim="400000"/>
            </a:ln>
          </a:right>
          <a:top>
            <a:ln w="25400" cap="flat">
              <a:solidFill>
                <a:srgbClr val="4B4B4B"/>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noFill/>
        </a:fill>
      </a:tcStyle>
    </a:lastRow>
    <a:firstRow>
      <a:tcTxStyle b="off" i="off">
        <a:fontRef idx="minor">
          <a:srgbClr val="FFFFFF"/>
        </a:fontRef>
        <a:srgbClr val="FFFFFF"/>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chemeClr val="accent2">
              <a:hueOff val="-739060"/>
              <a:satOff val="51948"/>
              <a:lumOff val="-8454"/>
              <a:alpha val="62000"/>
            </a:schemeClr>
          </a:solidFill>
        </a:fill>
      </a:tcStyle>
    </a:firstRow>
  </a:tblStyle>
  <a:tblStyle styleId="{CF821DB8-F4EB-4A41-A1BA-3FCAFE7338EE}" styleName="">
    <a:tblBg/>
    <a:wholeTbl>
      <a:tcTxStyle b="off" i="off">
        <a:fontRef idx="minor">
          <a:srgbClr val="858585"/>
        </a:fontRef>
        <a:srgbClr val="858585"/>
      </a:tcTxStyle>
      <a:tcStyle>
        <a:tcBdr>
          <a:left>
            <a:ln w="12700" cap="flat">
              <a:noFill/>
              <a:miter lim="400000"/>
            </a:ln>
          </a:left>
          <a:right>
            <a:ln w="12700" cap="flat">
              <a:noFill/>
              <a:miter lim="400000"/>
            </a:ln>
          </a:right>
          <a:top>
            <a:ln w="12700" cap="flat">
              <a:solidFill>
                <a:srgbClr val="868685"/>
              </a:solidFill>
              <a:prstDash val="solid"/>
              <a:miter lim="400000"/>
            </a:ln>
          </a:top>
          <a:bottom>
            <a:ln w="12700" cap="flat">
              <a:solidFill>
                <a:srgbClr val="868685"/>
              </a:solidFill>
              <a:prstDash val="solid"/>
              <a:miter lim="400000"/>
            </a:ln>
          </a:bottom>
          <a:insideH>
            <a:ln w="12700" cap="flat">
              <a:solidFill>
                <a:srgbClr val="868685"/>
              </a:solidFill>
              <a:prstDash val="solid"/>
              <a:miter lim="400000"/>
            </a:ln>
          </a:insideH>
          <a:insideV>
            <a:ln w="12700" cap="flat">
              <a:noFill/>
              <a:miter lim="400000"/>
            </a:ln>
          </a:insideV>
        </a:tcBdr>
        <a:fill>
          <a:solidFill>
            <a:srgbClr val="FFFFFF">
              <a:alpha val="50000"/>
            </a:srgbClr>
          </a:solidFill>
        </a:fill>
      </a:tcStyle>
    </a:wholeTbl>
    <a:band2H>
      <a:tcTxStyle/>
      <a:tcStyle>
        <a:tcBdr/>
        <a:fill>
          <a:solidFill>
            <a:srgbClr val="D5CBC0">
              <a:alpha val="39000"/>
            </a:srgbClr>
          </a:solidFill>
        </a:fill>
      </a:tcStyle>
    </a:band2H>
    <a:firstCol>
      <a:tcTxStyle b="off" i="off">
        <a:fontRef idx="minor">
          <a:srgbClr val="858585"/>
        </a:fontRef>
        <a:srgbClr val="858585"/>
      </a:tcTxStyle>
      <a:tcStyle>
        <a:tcBdr>
          <a:left>
            <a:ln w="12700" cap="flat">
              <a:solidFill>
                <a:srgbClr val="868685"/>
              </a:solidFill>
              <a:prstDash val="solid"/>
              <a:miter lim="400000"/>
            </a:ln>
          </a:left>
          <a:right>
            <a:ln w="12700" cap="flat">
              <a:solidFill>
                <a:srgbClr val="868685"/>
              </a:solidFill>
              <a:prstDash val="solid"/>
              <a:miter lim="400000"/>
            </a:ln>
          </a:right>
          <a:top>
            <a:ln w="12700" cap="flat">
              <a:solidFill>
                <a:srgbClr val="868685"/>
              </a:solidFill>
              <a:prstDash val="solid"/>
              <a:miter lim="400000"/>
            </a:ln>
          </a:top>
          <a:bottom>
            <a:ln w="12700" cap="flat">
              <a:solidFill>
                <a:srgbClr val="868685"/>
              </a:solidFill>
              <a:prstDash val="solid"/>
              <a:miter lim="400000"/>
            </a:ln>
          </a:bottom>
          <a:insideH>
            <a:ln w="12700" cap="flat">
              <a:solidFill>
                <a:srgbClr val="868685"/>
              </a:solidFill>
              <a:prstDash val="solid"/>
              <a:miter lim="400000"/>
            </a:ln>
          </a:insideH>
          <a:insideV>
            <a:ln w="12700" cap="flat">
              <a:noFill/>
              <a:miter lim="400000"/>
            </a:ln>
          </a:insideV>
        </a:tcBdr>
        <a:fill>
          <a:solidFill>
            <a:srgbClr val="FFFFFF">
              <a:alpha val="50000"/>
            </a:srgbClr>
          </a:solidFill>
        </a:fill>
      </a:tcStyle>
    </a:firstCol>
    <a:la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9A3C00"/>
              </a:solidFill>
              <a:prstDash val="solid"/>
              <a:miter lim="400000"/>
            </a:ln>
          </a:top>
          <a:bottom>
            <a:ln w="12700" cap="flat">
              <a:solidFill>
                <a:srgbClr val="9A3C00"/>
              </a:solidFill>
              <a:prstDash val="solid"/>
              <a:miter lim="400000"/>
            </a:ln>
          </a:bottom>
          <a:insideH>
            <a:ln w="12700" cap="flat">
              <a:solidFill>
                <a:srgbClr val="9A3C00"/>
              </a:solidFill>
              <a:prstDash val="solid"/>
              <a:miter lim="400000"/>
            </a:ln>
          </a:insideH>
          <a:insideV>
            <a:ln w="12700" cap="flat">
              <a:noFill/>
              <a:miter lim="400000"/>
            </a:ln>
          </a:insideV>
        </a:tcBdr>
        <a:fill>
          <a:solidFill>
            <a:srgbClr val="DE5F00">
              <a:alpha val="80000"/>
            </a:srgbClr>
          </a:solidFill>
        </a:fill>
      </a:tcStyle>
    </a:lastRow>
    <a:firstRow>
      <a:tcTxStyle b="off" i="off">
        <a:fontRef idx="minor">
          <a:srgbClr val="FFFFFF"/>
        </a:fontRef>
        <a:srgbClr val="FFFFFF"/>
      </a:tcTxStyle>
      <a:tcStyle>
        <a:tcBdr>
          <a:left>
            <a:ln w="12700" cap="flat">
              <a:noFill/>
              <a:miter lim="400000"/>
            </a:ln>
          </a:left>
          <a:right>
            <a:ln w="12700" cap="flat">
              <a:noFill/>
              <a:miter lim="400000"/>
            </a:ln>
          </a:right>
          <a:top>
            <a:ln w="12700" cap="flat">
              <a:solidFill>
                <a:srgbClr val="9A3C00"/>
              </a:solidFill>
              <a:prstDash val="solid"/>
              <a:miter lim="400000"/>
            </a:ln>
          </a:top>
          <a:bottom>
            <a:ln w="12700" cap="flat">
              <a:solidFill>
                <a:srgbClr val="9A3C00"/>
              </a:solidFill>
              <a:prstDash val="solid"/>
              <a:miter lim="400000"/>
            </a:ln>
          </a:bottom>
          <a:insideH>
            <a:ln w="12700" cap="flat">
              <a:solidFill>
                <a:srgbClr val="9A3C00"/>
              </a:solidFill>
              <a:prstDash val="solid"/>
              <a:miter lim="400000"/>
            </a:ln>
          </a:insideH>
          <a:insideV>
            <a:ln w="12700" cap="flat">
              <a:noFill/>
              <a:miter lim="400000"/>
            </a:ln>
          </a:insideV>
        </a:tcBdr>
        <a:fill>
          <a:solidFill>
            <a:srgbClr val="DE5F00">
              <a:alpha val="80000"/>
            </a:srgbClr>
          </a:solidFill>
        </a:fill>
      </a:tcStyle>
    </a:firstRow>
  </a:tblStyle>
  <a:tblStyle styleId="{33BA23B1-9221-436E-865A-0063620EA4FD}" styleName="">
    <a:tblBg/>
    <a:wholeTbl>
      <a:tcTxStyle b="off" i="off">
        <a:fontRef idx="minor">
          <a:srgbClr val="858585"/>
        </a:fontRef>
        <a:srgbClr val="858585"/>
      </a:tcTxStyle>
      <a:tcStyle>
        <a:tcBdr>
          <a:left>
            <a:ln w="25400" cap="flat">
              <a:solidFill>
                <a:srgbClr val="685948">
                  <a:alpha val="62000"/>
                </a:srgbClr>
              </a:solidFill>
              <a:prstDash val="solid"/>
              <a:miter lim="400000"/>
            </a:ln>
          </a:left>
          <a:right>
            <a:ln w="25400" cap="flat">
              <a:solidFill>
                <a:srgbClr val="685948">
                  <a:alpha val="62000"/>
                </a:srgbClr>
              </a:solidFill>
              <a:prstDash val="solid"/>
              <a:miter lim="400000"/>
            </a:ln>
          </a:right>
          <a:top>
            <a:ln w="25400" cap="flat">
              <a:solidFill>
                <a:srgbClr val="685948">
                  <a:alpha val="62000"/>
                </a:srgbClr>
              </a:solidFill>
              <a:prstDash val="solid"/>
              <a:miter lim="400000"/>
            </a:ln>
          </a:top>
          <a:bottom>
            <a:ln w="25400" cap="flat">
              <a:solidFill>
                <a:srgbClr val="685948">
                  <a:alpha val="62000"/>
                </a:srgbClr>
              </a:solidFill>
              <a:prstDash val="solid"/>
              <a:miter lim="400000"/>
            </a:ln>
          </a:bottom>
          <a:insideH>
            <a:ln w="25400" cap="flat">
              <a:solidFill>
                <a:srgbClr val="685948">
                  <a:alpha val="62000"/>
                </a:srgbClr>
              </a:solidFill>
              <a:prstDash val="solid"/>
              <a:miter lim="400000"/>
            </a:ln>
          </a:insideH>
          <a:insideV>
            <a:ln w="25400" cap="flat">
              <a:solidFill>
                <a:srgbClr val="685948">
                  <a:alpha val="62000"/>
                </a:srgbClr>
              </a:solidFill>
              <a:prstDash val="solid"/>
              <a:miter lim="400000"/>
            </a:ln>
          </a:insideV>
        </a:tcBdr>
        <a:fill>
          <a:noFill/>
        </a:fill>
      </a:tcStyle>
    </a:wholeTbl>
    <a:band2H>
      <a:tcTxStyle/>
      <a:tcStyle>
        <a:tcBdr/>
        <a:fill>
          <a:solidFill>
            <a:srgbClr val="685948">
              <a:alpha val="15000"/>
            </a:srgbClr>
          </a:solidFill>
        </a:fill>
      </a:tcStyle>
    </a:band2H>
    <a:firstCol>
      <a:tcTxStyle b="off" i="off">
        <a:fontRef idx="minor">
          <a:srgbClr val="FFFFFF"/>
        </a:fontRef>
        <a:srgbClr val="FFFFFF"/>
      </a:tcTxStyle>
      <a:tcStyle>
        <a:tcBdr>
          <a:left>
            <a:ln w="25400" cap="flat">
              <a:solidFill>
                <a:srgbClr val="685948">
                  <a:alpha val="62000"/>
                </a:srgbClr>
              </a:solidFill>
              <a:prstDash val="solid"/>
              <a:miter lim="400000"/>
            </a:ln>
          </a:left>
          <a:right>
            <a:ln w="25400" cap="flat">
              <a:solidFill>
                <a:srgbClr val="685948">
                  <a:alpha val="62000"/>
                </a:srgbClr>
              </a:solidFill>
              <a:prstDash val="solid"/>
              <a:miter lim="400000"/>
            </a:ln>
          </a:right>
          <a:top>
            <a:ln w="25400" cap="flat">
              <a:solidFill>
                <a:srgbClr val="160F02">
                  <a:alpha val="70000"/>
                </a:srgbClr>
              </a:solidFill>
              <a:prstDash val="solid"/>
              <a:miter lim="400000"/>
            </a:ln>
          </a:top>
          <a:bottom>
            <a:ln w="25400" cap="flat">
              <a:solidFill>
                <a:srgbClr val="160F02">
                  <a:alpha val="70000"/>
                </a:srgbClr>
              </a:solidFill>
              <a:prstDash val="solid"/>
              <a:miter lim="400000"/>
            </a:ln>
          </a:bottom>
          <a:insideH>
            <a:ln w="25400" cap="flat">
              <a:solidFill>
                <a:srgbClr val="160F02">
                  <a:alpha val="70000"/>
                </a:srgbClr>
              </a:solidFill>
              <a:prstDash val="solid"/>
              <a:miter lim="400000"/>
            </a:ln>
          </a:insideH>
          <a:insideV>
            <a:ln w="25400" cap="flat">
              <a:solidFill>
                <a:srgbClr val="160F02">
                  <a:alpha val="70000"/>
                </a:srgbClr>
              </a:solidFill>
              <a:prstDash val="solid"/>
              <a:miter lim="400000"/>
            </a:ln>
          </a:insideV>
        </a:tcBdr>
        <a:fill>
          <a:solidFill>
            <a:srgbClr val="685948">
              <a:alpha val="62000"/>
            </a:srgbClr>
          </a:solidFill>
        </a:fill>
      </a:tcStyle>
    </a:firstCol>
    <a:lastRow>
      <a:tcTxStyle b="off" i="off">
        <a:fontRef idx="minor">
          <a:srgbClr val="FFFFFF"/>
        </a:fontRef>
        <a:srgbClr val="FFFFFF"/>
      </a:tcTxStyle>
      <a:tcStyle>
        <a:tcBdr>
          <a:left>
            <a:ln w="25400" cap="flat">
              <a:solidFill>
                <a:srgbClr val="685948">
                  <a:alpha val="62000"/>
                </a:srgbClr>
              </a:solidFill>
              <a:prstDash val="solid"/>
              <a:miter lim="400000"/>
            </a:ln>
          </a:left>
          <a:right>
            <a:ln w="25400" cap="flat">
              <a:solidFill>
                <a:srgbClr val="685948">
                  <a:alpha val="62000"/>
                </a:srgbClr>
              </a:solidFill>
              <a:prstDash val="solid"/>
              <a:miter lim="400000"/>
            </a:ln>
          </a:right>
          <a:top>
            <a:ln w="25400" cap="flat">
              <a:solidFill>
                <a:srgbClr val="685948">
                  <a:alpha val="62000"/>
                </a:srgbClr>
              </a:solidFill>
              <a:prstDash val="solid"/>
              <a:miter lim="400000"/>
            </a:ln>
          </a:top>
          <a:bottom>
            <a:ln w="25400" cap="flat">
              <a:solidFill>
                <a:srgbClr val="685948">
                  <a:alpha val="62000"/>
                </a:srgbClr>
              </a:solidFill>
              <a:prstDash val="solid"/>
              <a:miter lim="400000"/>
            </a:ln>
          </a:bottom>
          <a:insideH>
            <a:ln w="25400" cap="flat">
              <a:solidFill>
                <a:srgbClr val="685948">
                  <a:alpha val="62000"/>
                </a:srgbClr>
              </a:solidFill>
              <a:prstDash val="solid"/>
              <a:miter lim="400000"/>
            </a:ln>
          </a:insideH>
          <a:insideV>
            <a:ln w="25400" cap="flat">
              <a:solidFill>
                <a:srgbClr val="685948">
                  <a:alpha val="62000"/>
                </a:srgbClr>
              </a:solidFill>
              <a:prstDash val="solid"/>
              <a:miter lim="400000"/>
            </a:ln>
          </a:insideV>
        </a:tcBdr>
        <a:fill>
          <a:solidFill>
            <a:srgbClr val="000000">
              <a:alpha val="70000"/>
            </a:srgbClr>
          </a:solidFill>
        </a:fill>
      </a:tcStyle>
    </a:lastRow>
    <a:firstRow>
      <a:tcTxStyle b="off" i="off">
        <a:fontRef idx="minor">
          <a:srgbClr val="FFFFFF"/>
        </a:fontRef>
        <a:srgbClr val="FFFFFF"/>
      </a:tcTxStyle>
      <a:tcStyle>
        <a:tcBdr>
          <a:left>
            <a:ln w="25400" cap="flat">
              <a:solidFill>
                <a:srgbClr val="685948">
                  <a:alpha val="62000"/>
                </a:srgbClr>
              </a:solidFill>
              <a:prstDash val="solid"/>
              <a:miter lim="400000"/>
            </a:ln>
          </a:left>
          <a:right>
            <a:ln w="25400" cap="flat">
              <a:solidFill>
                <a:srgbClr val="685948">
                  <a:alpha val="62000"/>
                </a:srgbClr>
              </a:solidFill>
              <a:prstDash val="solid"/>
              <a:miter lim="400000"/>
            </a:ln>
          </a:right>
          <a:top>
            <a:ln w="25400" cap="flat">
              <a:solidFill>
                <a:srgbClr val="685948">
                  <a:alpha val="62000"/>
                </a:srgbClr>
              </a:solidFill>
              <a:prstDash val="solid"/>
              <a:miter lim="400000"/>
            </a:ln>
          </a:top>
          <a:bottom>
            <a:ln w="25400" cap="flat">
              <a:solidFill>
                <a:srgbClr val="685948">
                  <a:alpha val="62000"/>
                </a:srgbClr>
              </a:solidFill>
              <a:prstDash val="solid"/>
              <a:miter lim="400000"/>
            </a:ln>
          </a:bottom>
          <a:insideH>
            <a:ln w="25400" cap="flat">
              <a:solidFill>
                <a:srgbClr val="685948">
                  <a:alpha val="62000"/>
                </a:srgbClr>
              </a:solidFill>
              <a:prstDash val="solid"/>
              <a:miter lim="400000"/>
            </a:ln>
          </a:insideH>
          <a:insideV>
            <a:ln w="25400" cap="flat">
              <a:solidFill>
                <a:srgbClr val="685948">
                  <a:alpha val="62000"/>
                </a:srgbClr>
              </a:solidFill>
              <a:prstDash val="solid"/>
              <a:miter lim="400000"/>
            </a:ln>
          </a:insideV>
        </a:tcBdr>
        <a:fill>
          <a:solidFill>
            <a:srgbClr val="000000">
              <a:alpha val="70000"/>
            </a:srgbClr>
          </a:solidFill>
        </a:fill>
      </a:tcStyle>
    </a:firstRow>
  </a:tblStyle>
  <a:tblStyle styleId="{2708684C-4D16-4618-839F-0558EEFCDFE6}" styleName="">
    <a:tblBg/>
    <a:wholeTbl>
      <a:tcTxStyle b="off" i="off">
        <a:fontRef idx="minor">
          <a:srgbClr val="858585"/>
        </a:fontRef>
        <a:srgbClr val="858585"/>
      </a:tcTxStyle>
      <a:tcStyle>
        <a:tcBdr>
          <a:left>
            <a:ln w="12700" cap="flat">
              <a:noFill/>
              <a:miter lim="400000"/>
            </a:ln>
          </a:left>
          <a:right>
            <a:ln w="12700" cap="flat">
              <a:noFill/>
              <a:miter lim="400000"/>
            </a:ln>
          </a:right>
          <a:top>
            <a:ln w="12700" cap="flat">
              <a:solidFill>
                <a:schemeClr val="accent1">
                  <a:hueOff val="-313507"/>
                  <a:satOff val="34334"/>
                  <a:lumOff val="-8266"/>
                  <a:alpha val="62000"/>
                </a:schemeClr>
              </a:solidFill>
              <a:prstDash val="solid"/>
              <a:miter lim="400000"/>
            </a:ln>
          </a:top>
          <a:bottom>
            <a:ln w="12700" cap="flat">
              <a:solidFill>
                <a:schemeClr val="accent1">
                  <a:hueOff val="-313507"/>
                  <a:satOff val="34334"/>
                  <a:lumOff val="-8266"/>
                  <a:alpha val="62000"/>
                </a:schemeClr>
              </a:solidFill>
              <a:prstDash val="solid"/>
              <a:miter lim="400000"/>
            </a:ln>
          </a:bottom>
          <a:insideH>
            <a:ln w="12700" cap="flat">
              <a:solidFill>
                <a:schemeClr val="accent1">
                  <a:hueOff val="-313507"/>
                  <a:satOff val="34334"/>
                  <a:lumOff val="-8266"/>
                  <a:alpha val="62000"/>
                </a:schemeClr>
              </a:solidFill>
              <a:prstDash val="solid"/>
              <a:miter lim="400000"/>
            </a:ln>
          </a:insideH>
          <a:insideV>
            <a:ln w="12700" cap="flat">
              <a:noFill/>
              <a:miter lim="400000"/>
            </a:ln>
          </a:insideV>
        </a:tcBdr>
        <a:fill>
          <a:solidFill>
            <a:srgbClr val="FFFFFF">
              <a:alpha val="50000"/>
            </a:srgbClr>
          </a:solidFill>
        </a:fill>
      </a:tcStyle>
    </a:wholeTbl>
    <a:band2H>
      <a:tcTxStyle/>
      <a:tcStyle>
        <a:tcBdr/>
        <a:fill>
          <a:solidFill>
            <a:srgbClr val="FEFEE0">
              <a:alpha val="55000"/>
            </a:srgbClr>
          </a:solidFill>
        </a:fill>
      </a:tcStyle>
    </a:band2H>
    <a:firstCol>
      <a:tcTxStyle b="off" i="off">
        <a:fontRef idx="minor">
          <a:srgbClr val="45A7DE"/>
        </a:fontRef>
        <a:srgbClr val="45A7DE"/>
      </a:tcTxStyle>
      <a:tcStyle>
        <a:tcBdr>
          <a:left>
            <a:ln w="12700" cap="flat">
              <a:noFill/>
              <a:miter lim="400000"/>
            </a:ln>
          </a:left>
          <a:right>
            <a:ln w="31750" cap="flat">
              <a:solidFill>
                <a:schemeClr val="accent5">
                  <a:hueOff val="61010"/>
                  <a:satOff val="20460"/>
                  <a:lumOff val="-2197"/>
                  <a:alpha val="62000"/>
                </a:schemeClr>
              </a:solidFill>
              <a:prstDash val="solid"/>
              <a:miter lim="400000"/>
            </a:ln>
          </a:right>
          <a:top>
            <a:ln w="12700" cap="flat">
              <a:solidFill>
                <a:schemeClr val="accent1">
                  <a:hueOff val="-313507"/>
                  <a:satOff val="34334"/>
                  <a:lumOff val="-8266"/>
                  <a:alpha val="62000"/>
                </a:schemeClr>
              </a:solidFill>
              <a:prstDash val="solid"/>
              <a:miter lim="400000"/>
            </a:ln>
          </a:top>
          <a:bottom>
            <a:ln w="12700" cap="flat">
              <a:solidFill>
                <a:schemeClr val="accent1">
                  <a:hueOff val="-313507"/>
                  <a:satOff val="34334"/>
                  <a:lumOff val="-8266"/>
                  <a:alpha val="62000"/>
                </a:schemeClr>
              </a:solidFill>
              <a:prstDash val="solid"/>
              <a:miter lim="400000"/>
            </a:ln>
          </a:bottom>
          <a:insideH>
            <a:ln w="12700" cap="flat">
              <a:solidFill>
                <a:schemeClr val="accent1">
                  <a:hueOff val="-313507"/>
                  <a:satOff val="34334"/>
                  <a:lumOff val="-8266"/>
                  <a:alpha val="62000"/>
                </a:schemeClr>
              </a:solidFill>
              <a:prstDash val="solid"/>
              <a:miter lim="400000"/>
            </a:ln>
          </a:insideH>
          <a:insideV>
            <a:ln w="12700" cap="flat">
              <a:noFill/>
              <a:miter lim="400000"/>
            </a:ln>
          </a:insideV>
        </a:tcBdr>
        <a:fill>
          <a:solidFill>
            <a:srgbClr val="FFFFFF">
              <a:alpha val="50000"/>
            </a:srgbClr>
          </a:solidFill>
        </a:fill>
      </a:tcStyle>
    </a:firstCol>
    <a:lastRow>
      <a:tcTxStyle b="off" i="off">
        <a:fontRef idx="minor">
          <a:srgbClr val="45A7DE"/>
        </a:fontRef>
        <a:srgbClr val="45A7DE"/>
      </a:tcTxStyle>
      <a:tcStyle>
        <a:tcBdr>
          <a:left>
            <a:ln w="12700" cap="flat">
              <a:noFill/>
              <a:miter lim="400000"/>
            </a:ln>
          </a:left>
          <a:right>
            <a:ln w="12700" cap="flat">
              <a:noFill/>
              <a:miter lim="400000"/>
            </a:ln>
          </a:right>
          <a:top>
            <a:ln w="25400" cap="flat">
              <a:solidFill>
                <a:schemeClr val="accent1">
                  <a:hueOff val="-313507"/>
                  <a:satOff val="34334"/>
                  <a:lumOff val="-8266"/>
                  <a:alpha val="62000"/>
                </a:schemeClr>
              </a:solidFill>
              <a:prstDash val="solid"/>
              <a:miter lim="400000"/>
            </a:ln>
          </a:top>
          <a:bottom>
            <a:ln w="12700" cap="flat">
              <a:noFill/>
              <a:miter lim="400000"/>
            </a:ln>
          </a:bottom>
          <a:insideH>
            <a:ln w="12700" cap="flat">
              <a:solidFill>
                <a:schemeClr val="accent1">
                  <a:hueOff val="-313507"/>
                  <a:satOff val="34334"/>
                  <a:lumOff val="-8266"/>
                  <a:alpha val="62000"/>
                </a:schemeClr>
              </a:solidFill>
              <a:prstDash val="solid"/>
              <a:miter lim="400000"/>
            </a:ln>
          </a:insideH>
          <a:insideV>
            <a:ln w="12700" cap="flat">
              <a:noFill/>
              <a:miter lim="400000"/>
            </a:ln>
          </a:insideV>
        </a:tcBdr>
        <a:fill>
          <a:solidFill>
            <a:srgbClr val="FFFFFF">
              <a:alpha val="50000"/>
            </a:srgbClr>
          </a:solidFill>
        </a:fill>
      </a:tcStyle>
    </a:lastRow>
    <a:firstRow>
      <a:tcTxStyle b="off" i="off">
        <a:fontRef idx="minor">
          <a:srgbClr val="45A7DE"/>
        </a:fontRef>
        <a:srgbClr val="45A7DE"/>
      </a:tcTxStyle>
      <a:tcStyle>
        <a:tcBdr>
          <a:left>
            <a:ln w="12700" cap="flat">
              <a:noFill/>
              <a:miter lim="400000"/>
            </a:ln>
          </a:left>
          <a:right>
            <a:ln w="12700" cap="flat">
              <a:noFill/>
              <a:miter lim="400000"/>
            </a:ln>
          </a:right>
          <a:top>
            <a:ln w="12700" cap="flat">
              <a:noFill/>
              <a:miter lim="400000"/>
            </a:ln>
          </a:top>
          <a:bottom>
            <a:ln w="25400" cap="flat">
              <a:solidFill>
                <a:schemeClr val="accent1">
                  <a:hueOff val="-313507"/>
                  <a:satOff val="34334"/>
                  <a:lumOff val="-8266"/>
                  <a:alpha val="62000"/>
                </a:schemeClr>
              </a:solidFill>
              <a:prstDash val="solid"/>
              <a:miter lim="400000"/>
            </a:ln>
          </a:bottom>
          <a:insideH>
            <a:ln w="12700" cap="flat">
              <a:solidFill>
                <a:schemeClr val="accent1">
                  <a:hueOff val="-313507"/>
                  <a:satOff val="34334"/>
                  <a:lumOff val="-8266"/>
                  <a:alpha val="62000"/>
                </a:schemeClr>
              </a:solidFill>
              <a:prstDash val="solid"/>
              <a:miter lim="400000"/>
            </a:ln>
          </a:insideH>
          <a:insideV>
            <a:ln w="12700" cap="flat">
              <a:noFill/>
              <a:miter lim="400000"/>
            </a:ln>
          </a:insideV>
        </a:tcBdr>
        <a:fill>
          <a:solidFill>
            <a:srgbClr val="FFFFFF">
              <a:alpha val="5000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50"/>
    <p:restoredTop sz="94669"/>
  </p:normalViewPr>
  <p:slideViewPr>
    <p:cSldViewPr snapToGrid="0" snapToObjects="1">
      <p:cViewPr>
        <p:scale>
          <a:sx n="40" d="100"/>
          <a:sy n="40" d="100"/>
        </p:scale>
        <p:origin x="-1528" y="-228"/>
      </p:cViewPr>
      <p:guideLst>
        <p:guide orient="horz" pos="3072"/>
        <p:guide pos="409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6562" name="Shape 116"/>
          <p:cNvSpPr>
            <a:spLocks noGrp="1" noRot="1" noChangeAspect="1"/>
          </p:cNvSpPr>
          <p:nvPr>
            <p:ph type="sldImg"/>
          </p:nvPr>
        </p:nvSpPr>
        <p:spPr bwMode="auto">
          <a:xfrm>
            <a:off x="1143000" y="685800"/>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p>
      <p:sp>
        <p:nvSpPr>
          <p:cNvPr id="66563" name="Shape 117"/>
          <p:cNvSpPr>
            <a:spLocks noGrp="1"/>
          </p:cNvSpPr>
          <p:nvPr>
            <p:ph type="body" sz="quarter" idx="1"/>
          </p:nvPr>
        </p:nvSpPr>
        <p:spPr bwMode="auto">
          <a:xfrm>
            <a:off x="914400" y="4343400"/>
            <a:ext cx="50292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endParaRPr lang="pt-BR" smtClean="0">
              <a:sym typeface="Helvetica Neue"/>
            </a:endParaRPr>
          </a:p>
        </p:txBody>
      </p:sp>
    </p:spTree>
    <p:extLst>
      <p:ext uri="{BB962C8B-B14F-4D97-AF65-F5344CB8AC3E}">
        <p14:creationId xmlns:p14="http://schemas.microsoft.com/office/powerpoint/2010/main" val="2567898918"/>
      </p:ext>
    </p:extLst>
  </p:cSld>
  <p:clrMap bg1="lt1" tx1="dk1" bg2="lt2" tx2="dk2" accent1="accent1" accent2="accent2" accent3="accent3" accent4="accent4" accent5="accent5" accent6="accent6" hlink="hlink" folHlink="folHlink"/>
  <p:notesStyle>
    <a:lvl1pPr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1pPr>
    <a:lvl2pPr marL="742950" indent="-28575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2pPr>
    <a:lvl3pPr marL="11430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3pPr>
    <a:lvl4pPr marL="16002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4pPr>
    <a:lvl5pPr marL="2057400" indent="-228600" algn="l" defTabSz="457200" rtl="0" eaLnBrk="0" fontAlgn="base" hangingPunct="0">
      <a:lnSpc>
        <a:spcPct val="118000"/>
      </a:lnSpc>
      <a:spcBef>
        <a:spcPct val="30000"/>
      </a:spcBef>
      <a:spcAft>
        <a:spcPct val="0"/>
      </a:spcAft>
      <a:defRPr sz="2200">
        <a:solidFill>
          <a:schemeClr val="tx1"/>
        </a:solidFill>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ítulo e Subtítulo">
    <p:spTree>
      <p:nvGrpSpPr>
        <p:cNvPr id="1" name=""/>
        <p:cNvGrpSpPr/>
        <p:nvPr/>
      </p:nvGrpSpPr>
      <p:grpSpPr>
        <a:xfrm>
          <a:off x="0" y="0"/>
          <a:ext cx="0" cy="0"/>
          <a:chOff x="0" y="0"/>
          <a:chExt cx="0" cy="0"/>
        </a:xfrm>
      </p:grpSpPr>
      <p:sp>
        <p:nvSpPr>
          <p:cNvPr id="11" name="Shape 11"/>
          <p:cNvSpPr>
            <a:spLocks noGrp="1"/>
          </p:cNvSpPr>
          <p:nvPr>
            <p:ph type="title"/>
          </p:nvPr>
        </p:nvSpPr>
        <p:spPr>
          <a:xfrm>
            <a:off x="1270000" y="1917700"/>
            <a:ext cx="10464800" cy="2794000"/>
          </a:xfrm>
          <a:prstGeom prst="rect">
            <a:avLst/>
          </a:prstGeom>
        </p:spPr>
        <p:txBody>
          <a:bodyPr anchor="b"/>
          <a:lstStyle>
            <a:lvl1pPr>
              <a:defRPr sz="9500"/>
            </a:lvl1pPr>
          </a:lstStyle>
          <a:p>
            <a:r>
              <a:t>Texto do Título</a:t>
            </a:r>
          </a:p>
        </p:txBody>
      </p:sp>
      <p:sp>
        <p:nvSpPr>
          <p:cNvPr id="12" name="Shape 12"/>
          <p:cNvSpPr>
            <a:spLocks noGrp="1"/>
          </p:cNvSpPr>
          <p:nvPr>
            <p:ph type="body" sz="quarter" idx="1"/>
          </p:nvPr>
        </p:nvSpPr>
        <p:spPr>
          <a:xfrm>
            <a:off x="1270000" y="5016500"/>
            <a:ext cx="10464800" cy="1270000"/>
          </a:xfrm>
          <a:prstGeom prst="rect">
            <a:avLst/>
          </a:prstGeom>
        </p:spPr>
        <p:txBody>
          <a:bodyPr anchor="t"/>
          <a:lstStyle>
            <a:lvl1pPr marL="0" indent="0" algn="ctr">
              <a:spcBef>
                <a:spcPts val="0"/>
              </a:spcBef>
              <a:buSzTx/>
              <a:buNone/>
              <a:defRPr sz="4000"/>
            </a:lvl1pPr>
            <a:lvl2pPr marL="0" indent="228600" algn="ctr">
              <a:spcBef>
                <a:spcPts val="0"/>
              </a:spcBef>
              <a:buSzTx/>
              <a:buNone/>
              <a:defRPr sz="4000"/>
            </a:lvl2pPr>
            <a:lvl3pPr marL="0" indent="457200" algn="ctr">
              <a:spcBef>
                <a:spcPts val="0"/>
              </a:spcBef>
              <a:buSzTx/>
              <a:buNone/>
              <a:defRPr sz="4000"/>
            </a:lvl3pPr>
            <a:lvl4pPr marL="0" indent="685800" algn="ctr">
              <a:spcBef>
                <a:spcPts val="0"/>
              </a:spcBef>
              <a:buSzTx/>
              <a:buNone/>
              <a:defRPr sz="4000"/>
            </a:lvl4pPr>
            <a:lvl5pPr marL="0" indent="914400" algn="ctr">
              <a:spcBef>
                <a:spcPts val="0"/>
              </a:spcBef>
              <a:buSzTx/>
              <a:buNone/>
              <a:defRPr sz="40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4" name="Shape 4"/>
          <p:cNvSpPr>
            <a:spLocks noGrp="1"/>
          </p:cNvSpPr>
          <p:nvPr>
            <p:ph type="sldNum" sz="quarter" idx="10"/>
          </p:nvPr>
        </p:nvSpPr>
        <p:spPr>
          <a:ln/>
        </p:spPr>
        <p:txBody>
          <a:bodyPr/>
          <a:lstStyle>
            <a:lvl1pPr>
              <a:defRPr/>
            </a:lvl1pPr>
          </a:lstStyle>
          <a:p>
            <a:pPr>
              <a:defRPr/>
            </a:pPr>
            <a:fld id="{38688F26-D023-4D70-8D7D-6A007C1EBA8F}" type="slidenum">
              <a:rPr lang="pt-BR"/>
              <a:pPr>
                <a:defRPr/>
              </a:pPr>
              <a:t>‹nº›</a:t>
            </a:fld>
            <a:endParaRPr lang="pt-BR"/>
          </a:p>
        </p:txBody>
      </p:sp>
    </p:spTree>
    <p:extLst>
      <p:ext uri="{BB962C8B-B14F-4D97-AF65-F5344CB8AC3E}">
        <p14:creationId xmlns:p14="http://schemas.microsoft.com/office/powerpoint/2010/main" val="320032152"/>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Foto - Horizontal">
    <p:spTree>
      <p:nvGrpSpPr>
        <p:cNvPr id="1" name=""/>
        <p:cNvGrpSpPr/>
        <p:nvPr/>
      </p:nvGrpSpPr>
      <p:grpSpPr>
        <a:xfrm>
          <a:off x="0" y="0"/>
          <a:ext cx="0" cy="0"/>
          <a:chOff x="0" y="0"/>
          <a:chExt cx="0" cy="0"/>
        </a:xfrm>
      </p:grpSpPr>
      <p:sp>
        <p:nvSpPr>
          <p:cNvPr id="20" name="Shape 20"/>
          <p:cNvSpPr>
            <a:spLocks noGrp="1"/>
          </p:cNvSpPr>
          <p:nvPr>
            <p:ph type="pic" idx="13"/>
          </p:nvPr>
        </p:nvSpPr>
        <p:spPr>
          <a:xfrm>
            <a:off x="1307138" y="649152"/>
            <a:ext cx="10401301" cy="5856302"/>
          </a:xfrm>
          <a:prstGeom prst="rect">
            <a:avLst/>
          </a:prstGeom>
          <a:ln w="9525">
            <a:round/>
          </a:ln>
        </p:spPr>
        <p:txBody>
          <a:bodyPr lIns="91439" tIns="45719" rIns="91439" bIns="45719" anchor="t">
            <a:noAutofit/>
          </a:bodyPr>
          <a:lstStyle/>
          <a:p>
            <a:pPr lvl="0"/>
            <a:endParaRPr noProof="0">
              <a:sym typeface="Marker Felt"/>
            </a:endParaRPr>
          </a:p>
        </p:txBody>
      </p:sp>
      <p:sp>
        <p:nvSpPr>
          <p:cNvPr id="21" name="Shape 21"/>
          <p:cNvSpPr>
            <a:spLocks noGrp="1"/>
          </p:cNvSpPr>
          <p:nvPr>
            <p:ph type="title"/>
          </p:nvPr>
        </p:nvSpPr>
        <p:spPr>
          <a:xfrm>
            <a:off x="1270000" y="6604000"/>
            <a:ext cx="10464800" cy="1651000"/>
          </a:xfrm>
          <a:prstGeom prst="rect">
            <a:avLst/>
          </a:prstGeom>
        </p:spPr>
        <p:txBody>
          <a:bodyPr anchor="b"/>
          <a:lstStyle>
            <a:lvl1pPr>
              <a:defRPr sz="9500"/>
            </a:lvl1pPr>
          </a:lstStyle>
          <a:p>
            <a:r>
              <a:t>Texto do Título</a:t>
            </a:r>
          </a:p>
        </p:txBody>
      </p:sp>
      <p:sp>
        <p:nvSpPr>
          <p:cNvPr id="22" name="Shape 22"/>
          <p:cNvSpPr>
            <a:spLocks noGrp="1"/>
          </p:cNvSpPr>
          <p:nvPr>
            <p:ph type="body" sz="quarter" idx="1"/>
          </p:nvPr>
        </p:nvSpPr>
        <p:spPr>
          <a:xfrm>
            <a:off x="1270000" y="8331200"/>
            <a:ext cx="10464800" cy="1270000"/>
          </a:xfrm>
          <a:prstGeom prst="rect">
            <a:avLst/>
          </a:prstGeom>
        </p:spPr>
        <p:txBody>
          <a:bodyPr anchor="t"/>
          <a:lstStyle>
            <a:lvl1pPr marL="0" indent="0" algn="ctr">
              <a:spcBef>
                <a:spcPts val="0"/>
              </a:spcBef>
              <a:buSzTx/>
              <a:buNone/>
              <a:defRPr sz="4000"/>
            </a:lvl1pPr>
            <a:lvl2pPr marL="0" indent="228600" algn="ctr">
              <a:spcBef>
                <a:spcPts val="0"/>
              </a:spcBef>
              <a:buSzTx/>
              <a:buNone/>
              <a:defRPr sz="4000"/>
            </a:lvl2pPr>
            <a:lvl3pPr marL="0" indent="457200" algn="ctr">
              <a:spcBef>
                <a:spcPts val="0"/>
              </a:spcBef>
              <a:buSzTx/>
              <a:buNone/>
              <a:defRPr sz="4000"/>
            </a:lvl3pPr>
            <a:lvl4pPr marL="0" indent="685800" algn="ctr">
              <a:spcBef>
                <a:spcPts val="0"/>
              </a:spcBef>
              <a:buSzTx/>
              <a:buNone/>
              <a:defRPr sz="4000"/>
            </a:lvl4pPr>
            <a:lvl5pPr marL="0" indent="914400" algn="ctr">
              <a:spcBef>
                <a:spcPts val="0"/>
              </a:spcBef>
              <a:buSzTx/>
              <a:buNone/>
              <a:defRPr sz="40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Shape 4"/>
          <p:cNvSpPr>
            <a:spLocks noGrp="1"/>
          </p:cNvSpPr>
          <p:nvPr>
            <p:ph type="sldNum" sz="quarter" idx="14"/>
          </p:nvPr>
        </p:nvSpPr>
        <p:spPr>
          <a:ln/>
        </p:spPr>
        <p:txBody>
          <a:bodyPr/>
          <a:lstStyle>
            <a:lvl1pPr>
              <a:defRPr/>
            </a:lvl1pPr>
          </a:lstStyle>
          <a:p>
            <a:pPr>
              <a:defRPr/>
            </a:pPr>
            <a:fld id="{EBA63A99-4CA8-4C03-B972-0446E081C14B}" type="slidenum">
              <a:rPr lang="pt-BR"/>
              <a:pPr>
                <a:defRPr/>
              </a:pPr>
              <a:t>‹nº›</a:t>
            </a:fld>
            <a:endParaRPr lang="pt-BR"/>
          </a:p>
        </p:txBody>
      </p:sp>
    </p:spTree>
    <p:extLst>
      <p:ext uri="{BB962C8B-B14F-4D97-AF65-F5344CB8AC3E}">
        <p14:creationId xmlns:p14="http://schemas.microsoft.com/office/powerpoint/2010/main" val="1302338218"/>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ítulo - Centro">
    <p:spTree>
      <p:nvGrpSpPr>
        <p:cNvPr id="1" name=""/>
        <p:cNvGrpSpPr/>
        <p:nvPr/>
      </p:nvGrpSpPr>
      <p:grpSpPr>
        <a:xfrm>
          <a:off x="0" y="0"/>
          <a:ext cx="0" cy="0"/>
          <a:chOff x="0" y="0"/>
          <a:chExt cx="0" cy="0"/>
        </a:xfrm>
      </p:grpSpPr>
      <p:sp>
        <p:nvSpPr>
          <p:cNvPr id="30" name="Shape 30"/>
          <p:cNvSpPr>
            <a:spLocks noGrp="1"/>
          </p:cNvSpPr>
          <p:nvPr>
            <p:ph type="title"/>
          </p:nvPr>
        </p:nvSpPr>
        <p:spPr>
          <a:xfrm>
            <a:off x="1270000" y="2844800"/>
            <a:ext cx="10464800" cy="4064000"/>
          </a:xfrm>
          <a:prstGeom prst="rect">
            <a:avLst/>
          </a:prstGeom>
        </p:spPr>
        <p:txBody>
          <a:bodyPr/>
          <a:lstStyle>
            <a:lvl1pPr>
              <a:defRPr sz="9500"/>
            </a:lvl1pPr>
          </a:lstStyle>
          <a:p>
            <a:r>
              <a:t>Texto do Título</a:t>
            </a:r>
          </a:p>
        </p:txBody>
      </p:sp>
      <p:sp>
        <p:nvSpPr>
          <p:cNvPr id="3" name="Shape 4"/>
          <p:cNvSpPr>
            <a:spLocks noGrp="1"/>
          </p:cNvSpPr>
          <p:nvPr>
            <p:ph type="sldNum" sz="quarter" idx="10"/>
          </p:nvPr>
        </p:nvSpPr>
        <p:spPr>
          <a:ln/>
        </p:spPr>
        <p:txBody>
          <a:bodyPr/>
          <a:lstStyle>
            <a:lvl1pPr>
              <a:defRPr/>
            </a:lvl1pPr>
          </a:lstStyle>
          <a:p>
            <a:pPr>
              <a:defRPr/>
            </a:pPr>
            <a:fld id="{1B9CF52D-5A00-4D2F-90CC-35D4010EA3C8}" type="slidenum">
              <a:rPr lang="pt-BR"/>
              <a:pPr>
                <a:defRPr/>
              </a:pPr>
              <a:t>‹nº›</a:t>
            </a:fld>
            <a:endParaRPr lang="pt-BR"/>
          </a:p>
        </p:txBody>
      </p:sp>
    </p:spTree>
    <p:extLst>
      <p:ext uri="{BB962C8B-B14F-4D97-AF65-F5344CB8AC3E}">
        <p14:creationId xmlns:p14="http://schemas.microsoft.com/office/powerpoint/2010/main" val="2490256263"/>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Foto - Vertical">
    <p:spTree>
      <p:nvGrpSpPr>
        <p:cNvPr id="1" name=""/>
        <p:cNvGrpSpPr/>
        <p:nvPr/>
      </p:nvGrpSpPr>
      <p:grpSpPr>
        <a:xfrm>
          <a:off x="0" y="0"/>
          <a:ext cx="0" cy="0"/>
          <a:chOff x="0" y="0"/>
          <a:chExt cx="0" cy="0"/>
        </a:xfrm>
      </p:grpSpPr>
      <p:sp>
        <p:nvSpPr>
          <p:cNvPr id="38" name="Shape 38"/>
          <p:cNvSpPr>
            <a:spLocks noGrp="1"/>
          </p:cNvSpPr>
          <p:nvPr>
            <p:ph type="pic" sz="half" idx="13"/>
          </p:nvPr>
        </p:nvSpPr>
        <p:spPr>
          <a:xfrm>
            <a:off x="6572250" y="812800"/>
            <a:ext cx="5753100" cy="7670800"/>
          </a:xfrm>
          <a:prstGeom prst="rect">
            <a:avLst/>
          </a:prstGeom>
          <a:ln w="9525">
            <a:round/>
          </a:ln>
        </p:spPr>
        <p:txBody>
          <a:bodyPr lIns="91439" tIns="45719" rIns="91439" bIns="45719" anchor="t">
            <a:noAutofit/>
          </a:bodyPr>
          <a:lstStyle/>
          <a:p>
            <a:pPr lvl="0"/>
            <a:endParaRPr noProof="0">
              <a:sym typeface="Marker Felt"/>
            </a:endParaRPr>
          </a:p>
        </p:txBody>
      </p:sp>
      <p:sp>
        <p:nvSpPr>
          <p:cNvPr id="39" name="Shape 39"/>
          <p:cNvSpPr>
            <a:spLocks noGrp="1"/>
          </p:cNvSpPr>
          <p:nvPr>
            <p:ph type="title"/>
          </p:nvPr>
        </p:nvSpPr>
        <p:spPr>
          <a:xfrm>
            <a:off x="381000" y="1409700"/>
            <a:ext cx="5867400" cy="3302000"/>
          </a:xfrm>
          <a:prstGeom prst="rect">
            <a:avLst/>
          </a:prstGeom>
        </p:spPr>
        <p:txBody>
          <a:bodyPr anchor="b"/>
          <a:lstStyle/>
          <a:p>
            <a:r>
              <a:t>Texto do Título</a:t>
            </a:r>
          </a:p>
        </p:txBody>
      </p:sp>
      <p:sp>
        <p:nvSpPr>
          <p:cNvPr id="40" name="Shape 40"/>
          <p:cNvSpPr>
            <a:spLocks noGrp="1"/>
          </p:cNvSpPr>
          <p:nvPr>
            <p:ph type="body" sz="quarter" idx="1"/>
          </p:nvPr>
        </p:nvSpPr>
        <p:spPr>
          <a:xfrm>
            <a:off x="381000" y="4787900"/>
            <a:ext cx="5867400" cy="3721100"/>
          </a:xfrm>
          <a:prstGeom prst="rect">
            <a:avLst/>
          </a:prstGeom>
        </p:spPr>
        <p:txBody>
          <a:bodyPr anchor="t"/>
          <a:lstStyle>
            <a:lvl1pPr marL="0" indent="0" algn="ctr">
              <a:spcBef>
                <a:spcPts val="0"/>
              </a:spcBef>
              <a:buSzTx/>
              <a:buNone/>
              <a:defRPr sz="4000"/>
            </a:lvl1pPr>
            <a:lvl2pPr marL="0" indent="228600" algn="ctr">
              <a:spcBef>
                <a:spcPts val="0"/>
              </a:spcBef>
              <a:buSzTx/>
              <a:buNone/>
              <a:defRPr sz="4000"/>
            </a:lvl2pPr>
            <a:lvl3pPr marL="0" indent="457200" algn="ctr">
              <a:spcBef>
                <a:spcPts val="0"/>
              </a:spcBef>
              <a:buSzTx/>
              <a:buNone/>
              <a:defRPr sz="4000"/>
            </a:lvl3pPr>
            <a:lvl4pPr marL="0" indent="685800" algn="ctr">
              <a:spcBef>
                <a:spcPts val="0"/>
              </a:spcBef>
              <a:buSzTx/>
              <a:buNone/>
              <a:defRPr sz="4000"/>
            </a:lvl4pPr>
            <a:lvl5pPr marL="0" indent="914400" algn="ctr">
              <a:spcBef>
                <a:spcPts val="0"/>
              </a:spcBef>
              <a:buSzTx/>
              <a:buNone/>
              <a:defRPr sz="40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Shape 4"/>
          <p:cNvSpPr>
            <a:spLocks noGrp="1"/>
          </p:cNvSpPr>
          <p:nvPr>
            <p:ph type="sldNum" sz="quarter" idx="14"/>
          </p:nvPr>
        </p:nvSpPr>
        <p:spPr>
          <a:ln/>
        </p:spPr>
        <p:txBody>
          <a:bodyPr/>
          <a:lstStyle>
            <a:lvl1pPr>
              <a:defRPr/>
            </a:lvl1pPr>
          </a:lstStyle>
          <a:p>
            <a:pPr>
              <a:defRPr/>
            </a:pPr>
            <a:fld id="{11CEF2E7-EDA7-4649-B8E0-A20431C28C16}" type="slidenum">
              <a:rPr lang="pt-BR"/>
              <a:pPr>
                <a:defRPr/>
              </a:pPr>
              <a:t>‹nº›</a:t>
            </a:fld>
            <a:endParaRPr lang="pt-BR"/>
          </a:p>
        </p:txBody>
      </p:sp>
    </p:spTree>
    <p:extLst>
      <p:ext uri="{BB962C8B-B14F-4D97-AF65-F5344CB8AC3E}">
        <p14:creationId xmlns:p14="http://schemas.microsoft.com/office/powerpoint/2010/main" val="2093472177"/>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ítulo - Superior">
    <p:spTree>
      <p:nvGrpSpPr>
        <p:cNvPr id="1" name=""/>
        <p:cNvGrpSpPr/>
        <p:nvPr/>
      </p:nvGrpSpPr>
      <p:grpSpPr>
        <a:xfrm>
          <a:off x="0" y="0"/>
          <a:ext cx="0" cy="0"/>
          <a:chOff x="0" y="0"/>
          <a:chExt cx="0" cy="0"/>
        </a:xfrm>
      </p:grpSpPr>
      <p:sp>
        <p:nvSpPr>
          <p:cNvPr id="48" name="Shape 48"/>
          <p:cNvSpPr>
            <a:spLocks noGrp="1"/>
          </p:cNvSpPr>
          <p:nvPr>
            <p:ph type="title"/>
          </p:nvPr>
        </p:nvSpPr>
        <p:spPr>
          <a:prstGeom prst="rect">
            <a:avLst/>
          </a:prstGeom>
        </p:spPr>
        <p:txBody>
          <a:bodyPr/>
          <a:lstStyle/>
          <a:p>
            <a:r>
              <a:t>Texto do Título</a:t>
            </a:r>
          </a:p>
        </p:txBody>
      </p:sp>
      <p:sp>
        <p:nvSpPr>
          <p:cNvPr id="3" name="Shape 4"/>
          <p:cNvSpPr>
            <a:spLocks noGrp="1"/>
          </p:cNvSpPr>
          <p:nvPr>
            <p:ph type="sldNum" sz="quarter" idx="10"/>
          </p:nvPr>
        </p:nvSpPr>
        <p:spPr>
          <a:ln/>
        </p:spPr>
        <p:txBody>
          <a:bodyPr/>
          <a:lstStyle>
            <a:lvl1pPr>
              <a:defRPr/>
            </a:lvl1pPr>
          </a:lstStyle>
          <a:p>
            <a:pPr>
              <a:defRPr/>
            </a:pPr>
            <a:fld id="{80245F58-E17D-4717-8446-D693FE720634}" type="slidenum">
              <a:rPr lang="pt-BR"/>
              <a:pPr>
                <a:defRPr/>
              </a:pPr>
              <a:t>‹nº›</a:t>
            </a:fld>
            <a:endParaRPr lang="pt-BR"/>
          </a:p>
        </p:txBody>
      </p:sp>
    </p:spTree>
    <p:extLst>
      <p:ext uri="{BB962C8B-B14F-4D97-AF65-F5344CB8AC3E}">
        <p14:creationId xmlns:p14="http://schemas.microsoft.com/office/powerpoint/2010/main" val="3496993601"/>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ítulo e Marcadore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Texto do Título</a:t>
            </a:r>
          </a:p>
        </p:txBody>
      </p:sp>
      <p:sp>
        <p:nvSpPr>
          <p:cNvPr id="57" name="Shape 57"/>
          <p:cNvSpPr>
            <a:spLocks noGrp="1"/>
          </p:cNvSpPr>
          <p:nvPr>
            <p:ph type="body" idx="1"/>
          </p:nvPr>
        </p:nvSpPr>
        <p:spPr>
          <a:xfrm>
            <a:off x="1270000" y="2768600"/>
            <a:ext cx="10464800" cy="5715000"/>
          </a:xfrm>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4" name="Shape 4"/>
          <p:cNvSpPr>
            <a:spLocks noGrp="1"/>
          </p:cNvSpPr>
          <p:nvPr>
            <p:ph type="sldNum" sz="quarter" idx="10"/>
          </p:nvPr>
        </p:nvSpPr>
        <p:spPr>
          <a:ln/>
        </p:spPr>
        <p:txBody>
          <a:bodyPr/>
          <a:lstStyle>
            <a:lvl1pPr>
              <a:defRPr/>
            </a:lvl1pPr>
          </a:lstStyle>
          <a:p>
            <a:pPr>
              <a:defRPr/>
            </a:pPr>
            <a:fld id="{EABD7598-5387-4C64-AAD1-166F7A317D59}" type="slidenum">
              <a:rPr lang="pt-BR"/>
              <a:pPr>
                <a:defRPr/>
              </a:pPr>
              <a:t>‹nº›</a:t>
            </a:fld>
            <a:endParaRPr lang="pt-BR"/>
          </a:p>
        </p:txBody>
      </p:sp>
    </p:spTree>
    <p:extLst>
      <p:ext uri="{BB962C8B-B14F-4D97-AF65-F5344CB8AC3E}">
        <p14:creationId xmlns:p14="http://schemas.microsoft.com/office/powerpoint/2010/main" val="531329192"/>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ítulo, Marcadores e Foto">
    <p:spTree>
      <p:nvGrpSpPr>
        <p:cNvPr id="1" name=""/>
        <p:cNvGrpSpPr/>
        <p:nvPr/>
      </p:nvGrpSpPr>
      <p:grpSpPr>
        <a:xfrm>
          <a:off x="0" y="0"/>
          <a:ext cx="0" cy="0"/>
          <a:chOff x="0" y="0"/>
          <a:chExt cx="0" cy="0"/>
        </a:xfrm>
      </p:grpSpPr>
      <p:sp>
        <p:nvSpPr>
          <p:cNvPr id="65" name="Shape 65"/>
          <p:cNvSpPr>
            <a:spLocks noGrp="1"/>
          </p:cNvSpPr>
          <p:nvPr>
            <p:ph type="pic" sz="half" idx="13"/>
          </p:nvPr>
        </p:nvSpPr>
        <p:spPr>
          <a:xfrm>
            <a:off x="7277100" y="2578100"/>
            <a:ext cx="4457700" cy="5943600"/>
          </a:xfrm>
          <a:prstGeom prst="rect">
            <a:avLst/>
          </a:prstGeom>
          <a:ln w="9525">
            <a:round/>
          </a:ln>
        </p:spPr>
        <p:txBody>
          <a:bodyPr lIns="91439" tIns="45719" rIns="91439" bIns="45719" anchor="t">
            <a:noAutofit/>
          </a:bodyPr>
          <a:lstStyle/>
          <a:p>
            <a:pPr lvl="0"/>
            <a:endParaRPr noProof="0">
              <a:sym typeface="Marker Felt"/>
            </a:endParaRPr>
          </a:p>
        </p:txBody>
      </p:sp>
      <p:sp>
        <p:nvSpPr>
          <p:cNvPr id="66" name="Shape 66"/>
          <p:cNvSpPr>
            <a:spLocks noGrp="1"/>
          </p:cNvSpPr>
          <p:nvPr>
            <p:ph type="title"/>
          </p:nvPr>
        </p:nvSpPr>
        <p:spPr>
          <a:prstGeom prst="rect">
            <a:avLst/>
          </a:prstGeom>
        </p:spPr>
        <p:txBody>
          <a:bodyPr/>
          <a:lstStyle/>
          <a:p>
            <a:r>
              <a:t>Texto do Título</a:t>
            </a:r>
          </a:p>
        </p:txBody>
      </p:sp>
      <p:sp>
        <p:nvSpPr>
          <p:cNvPr id="67" name="Shape 67"/>
          <p:cNvSpPr>
            <a:spLocks noGrp="1"/>
          </p:cNvSpPr>
          <p:nvPr>
            <p:ph type="body" sz="half" idx="1"/>
          </p:nvPr>
        </p:nvSpPr>
        <p:spPr>
          <a:xfrm>
            <a:off x="1270000" y="2768600"/>
            <a:ext cx="5461000" cy="5715000"/>
          </a:xfrm>
          <a:prstGeom prst="rect">
            <a:avLst/>
          </a:prstGeom>
        </p:spPr>
        <p:txBody>
          <a:bodyPr/>
          <a:lstStyle>
            <a:lvl1pPr marL="444500" indent="-444500">
              <a:spcBef>
                <a:spcPts val="3800"/>
              </a:spcBef>
              <a:buSzPct val="50000"/>
              <a:buBlip>
                <a:blip r:embed="rId2"/>
              </a:buBlip>
              <a:defRPr sz="3600"/>
            </a:lvl1pPr>
            <a:lvl2pPr marL="889000" indent="-444500">
              <a:spcBef>
                <a:spcPts val="3800"/>
              </a:spcBef>
              <a:buSzPct val="50000"/>
              <a:buBlip>
                <a:blip r:embed="rId2"/>
              </a:buBlip>
              <a:defRPr sz="3600"/>
            </a:lvl2pPr>
            <a:lvl3pPr marL="1333500" indent="-444500">
              <a:spcBef>
                <a:spcPts val="3800"/>
              </a:spcBef>
              <a:buSzPct val="50000"/>
              <a:buBlip>
                <a:blip r:embed="rId2"/>
              </a:buBlip>
              <a:defRPr sz="3600"/>
            </a:lvl3pPr>
            <a:lvl4pPr marL="1778000" indent="-444500">
              <a:spcBef>
                <a:spcPts val="3800"/>
              </a:spcBef>
              <a:buSzPct val="50000"/>
              <a:buBlip>
                <a:blip r:embed="rId2"/>
              </a:buBlip>
              <a:defRPr sz="3600"/>
            </a:lvl4pPr>
            <a:lvl5pPr marL="2222500" indent="-444500">
              <a:spcBef>
                <a:spcPts val="3800"/>
              </a:spcBef>
              <a:buSzPct val="50000"/>
              <a:buBlip>
                <a:blip r:embed="rId2"/>
              </a:buBlip>
              <a:defRPr sz="3600"/>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5" name="Shape 4"/>
          <p:cNvSpPr>
            <a:spLocks noGrp="1"/>
          </p:cNvSpPr>
          <p:nvPr>
            <p:ph type="sldNum" sz="quarter" idx="14"/>
          </p:nvPr>
        </p:nvSpPr>
        <p:spPr>
          <a:ln/>
        </p:spPr>
        <p:txBody>
          <a:bodyPr/>
          <a:lstStyle>
            <a:lvl1pPr>
              <a:defRPr/>
            </a:lvl1pPr>
          </a:lstStyle>
          <a:p>
            <a:pPr>
              <a:defRPr/>
            </a:pPr>
            <a:fld id="{F51BD101-FB6D-4A01-B9D4-12D0887D27FE}" type="slidenum">
              <a:rPr lang="pt-BR"/>
              <a:pPr>
                <a:defRPr/>
              </a:pPr>
              <a:t>‹nº›</a:t>
            </a:fld>
            <a:endParaRPr lang="pt-BR"/>
          </a:p>
        </p:txBody>
      </p:sp>
    </p:spTree>
    <p:extLst>
      <p:ext uri="{BB962C8B-B14F-4D97-AF65-F5344CB8AC3E}">
        <p14:creationId xmlns:p14="http://schemas.microsoft.com/office/powerpoint/2010/main" val="3261873453"/>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Marcadores">
    <p:spTree>
      <p:nvGrpSpPr>
        <p:cNvPr id="1" name=""/>
        <p:cNvGrpSpPr/>
        <p:nvPr/>
      </p:nvGrpSpPr>
      <p:grpSpPr>
        <a:xfrm>
          <a:off x="0" y="0"/>
          <a:ext cx="0" cy="0"/>
          <a:chOff x="0" y="0"/>
          <a:chExt cx="0" cy="0"/>
        </a:xfrm>
      </p:grpSpPr>
      <p:sp>
        <p:nvSpPr>
          <p:cNvPr id="75" name="Shape 75"/>
          <p:cNvSpPr>
            <a:spLocks noGrp="1"/>
          </p:cNvSpPr>
          <p:nvPr>
            <p:ph type="body" idx="1"/>
          </p:nvPr>
        </p:nvSpPr>
        <p:spPr>
          <a:prstGeom prst="rect">
            <a:avLst/>
          </a:prstGeom>
        </p:spPr>
        <p:txBody>
          <a:bodyPr/>
          <a:lstStyle>
            <a:lvl1pPr>
              <a:buBlip>
                <a:blip r:embed="rId2"/>
              </a:buBlip>
            </a:lvl1pPr>
            <a:lvl2pPr>
              <a:buBlip>
                <a:blip r:embed="rId2"/>
              </a:buBlip>
            </a:lvl2pPr>
            <a:lvl3pPr>
              <a:buBlip>
                <a:blip r:embed="rId2"/>
              </a:buBlip>
            </a:lvl3pPr>
            <a:lvl4pPr>
              <a:buBlip>
                <a:blip r:embed="rId2"/>
              </a:buBlip>
            </a:lvl4pPr>
            <a:lvl5pPr>
              <a:buBlip>
                <a:blip r:embed="rId2"/>
              </a:buBlip>
            </a:lvl5pPr>
          </a:lstStyle>
          <a:p>
            <a:r>
              <a:t>Nível de Corpo Um</a:t>
            </a:r>
          </a:p>
          <a:p>
            <a:pPr lvl="1"/>
            <a:r>
              <a:t>Nível de Corpo Dois</a:t>
            </a:r>
          </a:p>
          <a:p>
            <a:pPr lvl="2"/>
            <a:r>
              <a:t>Nível de Corpo Três</a:t>
            </a:r>
          </a:p>
          <a:p>
            <a:pPr lvl="3"/>
            <a:r>
              <a:t>Nível de Corpo Quatro</a:t>
            </a:r>
          </a:p>
          <a:p>
            <a:pPr lvl="4"/>
            <a:r>
              <a:t>Nível de Corpo Cinco</a:t>
            </a:r>
          </a:p>
        </p:txBody>
      </p:sp>
      <p:sp>
        <p:nvSpPr>
          <p:cNvPr id="3" name="Shape 4"/>
          <p:cNvSpPr>
            <a:spLocks noGrp="1"/>
          </p:cNvSpPr>
          <p:nvPr>
            <p:ph type="sldNum" sz="quarter" idx="10"/>
          </p:nvPr>
        </p:nvSpPr>
        <p:spPr>
          <a:ln/>
        </p:spPr>
        <p:txBody>
          <a:bodyPr/>
          <a:lstStyle>
            <a:lvl1pPr>
              <a:defRPr/>
            </a:lvl1pPr>
          </a:lstStyle>
          <a:p>
            <a:pPr>
              <a:defRPr/>
            </a:pPr>
            <a:fld id="{694C9195-7C6E-41DB-A568-BE2821E77552}" type="slidenum">
              <a:rPr lang="pt-BR"/>
              <a:pPr>
                <a:defRPr/>
              </a:pPr>
              <a:t>‹nº›</a:t>
            </a:fld>
            <a:endParaRPr lang="pt-BR"/>
          </a:p>
        </p:txBody>
      </p:sp>
    </p:spTree>
    <p:extLst>
      <p:ext uri="{BB962C8B-B14F-4D97-AF65-F5344CB8AC3E}">
        <p14:creationId xmlns:p14="http://schemas.microsoft.com/office/powerpoint/2010/main" val="4056374947"/>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Três Fotos">
    <p:spTree>
      <p:nvGrpSpPr>
        <p:cNvPr id="1" name=""/>
        <p:cNvGrpSpPr/>
        <p:nvPr/>
      </p:nvGrpSpPr>
      <p:grpSpPr>
        <a:xfrm>
          <a:off x="0" y="0"/>
          <a:ext cx="0" cy="0"/>
          <a:chOff x="0" y="0"/>
          <a:chExt cx="0" cy="0"/>
        </a:xfrm>
      </p:grpSpPr>
      <p:sp>
        <p:nvSpPr>
          <p:cNvPr id="83" name="Shape 83"/>
          <p:cNvSpPr>
            <a:spLocks noGrp="1"/>
          </p:cNvSpPr>
          <p:nvPr>
            <p:ph type="pic" sz="quarter" idx="13"/>
          </p:nvPr>
        </p:nvSpPr>
        <p:spPr>
          <a:xfrm rot="21600000">
            <a:off x="7063543" y="473144"/>
            <a:ext cx="5554134" cy="4165601"/>
          </a:xfrm>
          <a:prstGeom prst="rect">
            <a:avLst/>
          </a:prstGeom>
          <a:ln w="9525">
            <a:round/>
          </a:ln>
        </p:spPr>
        <p:txBody>
          <a:bodyPr lIns="91439" tIns="45719" rIns="91439" bIns="45719" anchor="t">
            <a:noAutofit/>
          </a:bodyPr>
          <a:lstStyle/>
          <a:p>
            <a:pPr lvl="0"/>
            <a:endParaRPr noProof="0">
              <a:sym typeface="Marker Felt"/>
            </a:endParaRPr>
          </a:p>
        </p:txBody>
      </p:sp>
      <p:sp>
        <p:nvSpPr>
          <p:cNvPr id="84" name="Shape 84"/>
          <p:cNvSpPr>
            <a:spLocks noGrp="1"/>
          </p:cNvSpPr>
          <p:nvPr>
            <p:ph type="pic" sz="quarter" idx="14"/>
          </p:nvPr>
        </p:nvSpPr>
        <p:spPr>
          <a:xfrm rot="21600000">
            <a:off x="7095370" y="5018682"/>
            <a:ext cx="5520268" cy="4140201"/>
          </a:xfrm>
          <a:prstGeom prst="rect">
            <a:avLst/>
          </a:prstGeom>
          <a:ln w="9525">
            <a:round/>
          </a:ln>
        </p:spPr>
        <p:txBody>
          <a:bodyPr lIns="91439" tIns="45719" rIns="91439" bIns="45719" anchor="t">
            <a:noAutofit/>
          </a:bodyPr>
          <a:lstStyle/>
          <a:p>
            <a:pPr lvl="0"/>
            <a:endParaRPr noProof="0">
              <a:sym typeface="Marker Felt"/>
            </a:endParaRPr>
          </a:p>
        </p:txBody>
      </p:sp>
      <p:sp>
        <p:nvSpPr>
          <p:cNvPr id="85" name="Shape 85"/>
          <p:cNvSpPr>
            <a:spLocks noGrp="1"/>
          </p:cNvSpPr>
          <p:nvPr>
            <p:ph type="pic" idx="15"/>
          </p:nvPr>
        </p:nvSpPr>
        <p:spPr>
          <a:xfrm>
            <a:off x="266700" y="482600"/>
            <a:ext cx="6502400" cy="8669867"/>
          </a:xfrm>
          <a:prstGeom prst="rect">
            <a:avLst/>
          </a:prstGeom>
          <a:ln w="9525">
            <a:round/>
          </a:ln>
        </p:spPr>
        <p:txBody>
          <a:bodyPr lIns="91439" tIns="45719" rIns="91439" bIns="45719" anchor="t">
            <a:noAutofit/>
          </a:bodyPr>
          <a:lstStyle/>
          <a:p>
            <a:pPr lvl="0"/>
            <a:endParaRPr noProof="0">
              <a:sym typeface="Marker Felt"/>
            </a:endParaRPr>
          </a:p>
        </p:txBody>
      </p:sp>
      <p:sp>
        <p:nvSpPr>
          <p:cNvPr id="5" name="Shape 4"/>
          <p:cNvSpPr>
            <a:spLocks noGrp="1"/>
          </p:cNvSpPr>
          <p:nvPr>
            <p:ph type="sldNum" sz="quarter" idx="16"/>
          </p:nvPr>
        </p:nvSpPr>
        <p:spPr>
          <a:ln/>
        </p:spPr>
        <p:txBody>
          <a:bodyPr/>
          <a:lstStyle>
            <a:lvl1pPr>
              <a:defRPr/>
            </a:lvl1pPr>
          </a:lstStyle>
          <a:p>
            <a:pPr>
              <a:defRPr/>
            </a:pPr>
            <a:fld id="{B88BB750-B3CF-44A6-9757-8F51B679EB60}" type="slidenum">
              <a:rPr lang="pt-BR"/>
              <a:pPr>
                <a:defRPr/>
              </a:pPr>
              <a:t>‹nº›</a:t>
            </a:fld>
            <a:endParaRPr lang="pt-BR"/>
          </a:p>
        </p:txBody>
      </p:sp>
    </p:spTree>
    <p:extLst>
      <p:ext uri="{BB962C8B-B14F-4D97-AF65-F5344CB8AC3E}">
        <p14:creationId xmlns:p14="http://schemas.microsoft.com/office/powerpoint/2010/main" val="1911059664"/>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Citação">
    <p:spTree>
      <p:nvGrpSpPr>
        <p:cNvPr id="1" name=""/>
        <p:cNvGrpSpPr/>
        <p:nvPr/>
      </p:nvGrpSpPr>
      <p:grpSpPr>
        <a:xfrm>
          <a:off x="0" y="0"/>
          <a:ext cx="0" cy="0"/>
          <a:chOff x="0" y="0"/>
          <a:chExt cx="0" cy="0"/>
        </a:xfrm>
      </p:grpSpPr>
      <p:sp>
        <p:nvSpPr>
          <p:cNvPr id="93" name="Shape 93"/>
          <p:cNvSpPr>
            <a:spLocks noGrp="1"/>
          </p:cNvSpPr>
          <p:nvPr>
            <p:ph type="body" sz="quarter" idx="13"/>
          </p:nvPr>
        </p:nvSpPr>
        <p:spPr>
          <a:xfrm>
            <a:off x="1270000" y="4279900"/>
            <a:ext cx="10464800" cy="660400"/>
          </a:xfrm>
          <a:prstGeom prst="rect">
            <a:avLst/>
          </a:prstGeom>
        </p:spPr>
        <p:txBody>
          <a:bodyPr>
            <a:spAutoFit/>
          </a:bodyPr>
          <a:lstStyle>
            <a:lvl1pPr marL="0" indent="0" algn="ctr">
              <a:spcBef>
                <a:spcPts val="0"/>
              </a:spcBef>
              <a:buSzTx/>
              <a:buNone/>
              <a:defRPr sz="4000">
                <a:solidFill>
                  <a:srgbClr val="45A7DE"/>
                </a:solidFill>
              </a:defRPr>
            </a:lvl1pPr>
          </a:lstStyle>
          <a:p>
            <a:r>
              <a:t>“Digite uma citação aqui.”</a:t>
            </a:r>
          </a:p>
        </p:txBody>
      </p:sp>
      <p:sp>
        <p:nvSpPr>
          <p:cNvPr id="94" name="Shape 94"/>
          <p:cNvSpPr>
            <a:spLocks noGrp="1"/>
          </p:cNvSpPr>
          <p:nvPr>
            <p:ph type="body" sz="quarter" idx="14"/>
          </p:nvPr>
        </p:nvSpPr>
        <p:spPr>
          <a:xfrm>
            <a:off x="1270000" y="6362700"/>
            <a:ext cx="10464800" cy="596900"/>
          </a:xfrm>
          <a:prstGeom prst="rect">
            <a:avLst/>
          </a:prstGeom>
        </p:spPr>
        <p:txBody>
          <a:bodyPr anchor="t">
            <a:spAutoFit/>
          </a:bodyPr>
          <a:lstStyle>
            <a:lvl1pPr marL="0" indent="0" algn="ctr">
              <a:spcBef>
                <a:spcPts val="0"/>
              </a:spcBef>
              <a:buSzTx/>
              <a:buNone/>
              <a:defRPr sz="3600"/>
            </a:lvl1pPr>
          </a:lstStyle>
          <a:p>
            <a:r>
              <a:t>–Jaime Silveira</a:t>
            </a:r>
          </a:p>
        </p:txBody>
      </p:sp>
      <p:sp>
        <p:nvSpPr>
          <p:cNvPr id="4" name="Shape 4"/>
          <p:cNvSpPr>
            <a:spLocks noGrp="1"/>
          </p:cNvSpPr>
          <p:nvPr>
            <p:ph type="sldNum" sz="quarter" idx="15"/>
          </p:nvPr>
        </p:nvSpPr>
        <p:spPr>
          <a:ln/>
        </p:spPr>
        <p:txBody>
          <a:bodyPr/>
          <a:lstStyle>
            <a:lvl1pPr>
              <a:defRPr/>
            </a:lvl1pPr>
          </a:lstStyle>
          <a:p>
            <a:pPr>
              <a:defRPr/>
            </a:pPr>
            <a:fld id="{555EC92C-8AC3-46D1-B493-E3E6BB26DC81}" type="slidenum">
              <a:rPr lang="pt-BR"/>
              <a:pPr>
                <a:defRPr/>
              </a:pPr>
              <a:t>‹nº›</a:t>
            </a:fld>
            <a:endParaRPr lang="pt-BR"/>
          </a:p>
        </p:txBody>
      </p:sp>
    </p:spTree>
    <p:extLst>
      <p:ext uri="{BB962C8B-B14F-4D97-AF65-F5344CB8AC3E}">
        <p14:creationId xmlns:p14="http://schemas.microsoft.com/office/powerpoint/2010/main" val="697496825"/>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Foto">
    <p:spTree>
      <p:nvGrpSpPr>
        <p:cNvPr id="1" name=""/>
        <p:cNvGrpSpPr/>
        <p:nvPr/>
      </p:nvGrpSpPr>
      <p:grpSpPr>
        <a:xfrm>
          <a:off x="0" y="0"/>
          <a:ext cx="0" cy="0"/>
          <a:chOff x="0" y="0"/>
          <a:chExt cx="0" cy="0"/>
        </a:xfrm>
      </p:grpSpPr>
      <p:sp>
        <p:nvSpPr>
          <p:cNvPr id="102" name="Shape 102"/>
          <p:cNvSpPr>
            <a:spLocks noGrp="1"/>
          </p:cNvSpPr>
          <p:nvPr>
            <p:ph type="pic" idx="13"/>
          </p:nvPr>
        </p:nvSpPr>
        <p:spPr>
          <a:xfrm>
            <a:off x="0" y="0"/>
            <a:ext cx="13004800" cy="9753600"/>
          </a:xfrm>
          <a:prstGeom prst="rect">
            <a:avLst/>
          </a:prstGeom>
        </p:spPr>
        <p:txBody>
          <a:bodyPr lIns="91439" tIns="45719" rIns="91439" bIns="45719" anchor="t">
            <a:noAutofit/>
          </a:bodyPr>
          <a:lstStyle/>
          <a:p>
            <a:pPr lvl="0"/>
            <a:endParaRPr noProof="0">
              <a:sym typeface="Marker Felt"/>
            </a:endParaRPr>
          </a:p>
        </p:txBody>
      </p:sp>
      <p:sp>
        <p:nvSpPr>
          <p:cNvPr id="3" name="Shape 4"/>
          <p:cNvSpPr>
            <a:spLocks noGrp="1"/>
          </p:cNvSpPr>
          <p:nvPr>
            <p:ph type="sldNum" sz="quarter" idx="14"/>
          </p:nvPr>
        </p:nvSpPr>
        <p:spPr>
          <a:ln/>
        </p:spPr>
        <p:txBody>
          <a:bodyPr/>
          <a:lstStyle>
            <a:lvl1pPr>
              <a:defRPr/>
            </a:lvl1pPr>
          </a:lstStyle>
          <a:p>
            <a:pPr>
              <a:defRPr/>
            </a:pPr>
            <a:fld id="{3E2D8CC2-2DD0-4D18-8746-5BEE5735DFE0}" type="slidenum">
              <a:rPr lang="pt-BR"/>
              <a:pPr>
                <a:defRPr/>
              </a:pPr>
              <a:t>‹nº›</a:t>
            </a:fld>
            <a:endParaRPr lang="pt-BR"/>
          </a:p>
        </p:txBody>
      </p:sp>
    </p:spTree>
    <p:extLst>
      <p:ext uri="{BB962C8B-B14F-4D97-AF65-F5344CB8AC3E}">
        <p14:creationId xmlns:p14="http://schemas.microsoft.com/office/powerpoint/2010/main" val="337127396"/>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Em Branco">
    <p:spTree>
      <p:nvGrpSpPr>
        <p:cNvPr id="1" name=""/>
        <p:cNvGrpSpPr/>
        <p:nvPr/>
      </p:nvGrpSpPr>
      <p:grpSpPr>
        <a:xfrm>
          <a:off x="0" y="0"/>
          <a:ext cx="0" cy="0"/>
          <a:chOff x="0" y="0"/>
          <a:chExt cx="0" cy="0"/>
        </a:xfrm>
      </p:grpSpPr>
      <p:sp>
        <p:nvSpPr>
          <p:cNvPr id="2" name="Shape 4"/>
          <p:cNvSpPr>
            <a:spLocks noGrp="1"/>
          </p:cNvSpPr>
          <p:nvPr>
            <p:ph type="sldNum" sz="quarter" idx="10"/>
          </p:nvPr>
        </p:nvSpPr>
        <p:spPr>
          <a:ln/>
        </p:spPr>
        <p:txBody>
          <a:bodyPr/>
          <a:lstStyle>
            <a:lvl1pPr>
              <a:defRPr/>
            </a:lvl1pPr>
          </a:lstStyle>
          <a:p>
            <a:pPr>
              <a:defRPr/>
            </a:pPr>
            <a:fld id="{4D238172-6386-4E44-B56E-ED1F2326CDD4}" type="slidenum">
              <a:rPr lang="pt-BR"/>
              <a:pPr>
                <a:defRPr/>
              </a:pPr>
              <a:t>‹nº›</a:t>
            </a:fld>
            <a:endParaRPr lang="pt-BR"/>
          </a:p>
        </p:txBody>
      </p:sp>
    </p:spTree>
    <p:extLst>
      <p:ext uri="{BB962C8B-B14F-4D97-AF65-F5344CB8AC3E}">
        <p14:creationId xmlns:p14="http://schemas.microsoft.com/office/powerpoint/2010/main" val="2662748011"/>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270000" y="254000"/>
            <a:ext cx="10464800" cy="2438400"/>
          </a:xfrm>
        </p:spPr>
        <p:txBody>
          <a:bodyPr/>
          <a:lstStyle/>
          <a:p>
            <a:r>
              <a:rPr lang="pt-BR" smtClean="0"/>
              <a:t>Clique para editar o título mestre</a:t>
            </a:r>
            <a:endParaRPr lang="pt-BR"/>
          </a:p>
        </p:txBody>
      </p:sp>
      <p:sp>
        <p:nvSpPr>
          <p:cNvPr id="3" name="Espaço Reservado para Conteúdo 2"/>
          <p:cNvSpPr>
            <a:spLocks noGrp="1"/>
          </p:cNvSpPr>
          <p:nvPr>
            <p:ph idx="1"/>
          </p:nvPr>
        </p:nvSpPr>
        <p:spPr>
          <a:xfrm>
            <a:off x="1270000" y="1270000"/>
            <a:ext cx="10464800" cy="72136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Número de Slide 3"/>
          <p:cNvSpPr>
            <a:spLocks noGrp="1"/>
          </p:cNvSpPr>
          <p:nvPr>
            <p:ph type="sldNum" sz="quarter" idx="10"/>
          </p:nvPr>
        </p:nvSpPr>
        <p:spPr>
          <a:xfrm>
            <a:off x="6267450" y="9271000"/>
            <a:ext cx="465138" cy="376238"/>
          </a:xfrm>
        </p:spPr>
        <p:txBody>
          <a:bodyPr/>
          <a:lstStyle>
            <a:lvl1pPr>
              <a:defRPr smtClean="0"/>
            </a:lvl1pPr>
          </a:lstStyle>
          <a:p>
            <a:pPr>
              <a:defRPr/>
            </a:pPr>
            <a:fld id="{EC2800F2-3034-4DA7-8DE8-54CBF759762D}" type="slidenum">
              <a:rPr lang="pt-BR"/>
              <a:pPr>
                <a:defRPr/>
              </a:pPr>
              <a:t>‹nº›</a:t>
            </a:fld>
            <a:endParaRPr lang="pt-BR"/>
          </a:p>
        </p:txBody>
      </p:sp>
    </p:spTree>
    <p:extLst>
      <p:ext uri="{BB962C8B-B14F-4D97-AF65-F5344CB8AC3E}">
        <p14:creationId xmlns:p14="http://schemas.microsoft.com/office/powerpoint/2010/main" val="562123990"/>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Título, texto e conteúdo">
    <p:spTree>
      <p:nvGrpSpPr>
        <p:cNvPr id="1" name=""/>
        <p:cNvGrpSpPr/>
        <p:nvPr/>
      </p:nvGrpSpPr>
      <p:grpSpPr>
        <a:xfrm>
          <a:off x="0" y="0"/>
          <a:ext cx="0" cy="0"/>
          <a:chOff x="0" y="0"/>
          <a:chExt cx="0" cy="0"/>
        </a:xfrm>
      </p:grpSpPr>
      <p:sp>
        <p:nvSpPr>
          <p:cNvPr id="2" name="Título 1"/>
          <p:cNvSpPr>
            <a:spLocks noGrp="1"/>
          </p:cNvSpPr>
          <p:nvPr>
            <p:ph type="title"/>
          </p:nvPr>
        </p:nvSpPr>
        <p:spPr>
          <a:xfrm>
            <a:off x="1270000" y="254000"/>
            <a:ext cx="10464800" cy="2438400"/>
          </a:xfrm>
        </p:spPr>
        <p:txBody>
          <a:bodyPr/>
          <a:lstStyle/>
          <a:p>
            <a:r>
              <a:rPr lang="pt-BR" smtClean="0"/>
              <a:t>Clique para editar o título mestre</a:t>
            </a:r>
            <a:endParaRPr lang="pt-BR"/>
          </a:p>
        </p:txBody>
      </p:sp>
      <p:sp>
        <p:nvSpPr>
          <p:cNvPr id="3" name="Espaço Reservado para Texto 2"/>
          <p:cNvSpPr>
            <a:spLocks noGrp="1"/>
          </p:cNvSpPr>
          <p:nvPr>
            <p:ph type="body" sz="half" idx="1"/>
          </p:nvPr>
        </p:nvSpPr>
        <p:spPr>
          <a:xfrm>
            <a:off x="1270000" y="1270000"/>
            <a:ext cx="5156200" cy="72136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6578600" y="1270000"/>
            <a:ext cx="5156200" cy="72136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Número de Slide 4"/>
          <p:cNvSpPr>
            <a:spLocks noGrp="1"/>
          </p:cNvSpPr>
          <p:nvPr>
            <p:ph type="sldNum" sz="quarter" idx="10"/>
          </p:nvPr>
        </p:nvSpPr>
        <p:spPr>
          <a:xfrm>
            <a:off x="6267450" y="9271000"/>
            <a:ext cx="465138" cy="376238"/>
          </a:xfrm>
        </p:spPr>
        <p:txBody>
          <a:bodyPr/>
          <a:lstStyle>
            <a:lvl1pPr>
              <a:defRPr smtClean="0"/>
            </a:lvl1pPr>
          </a:lstStyle>
          <a:p>
            <a:pPr>
              <a:defRPr/>
            </a:pPr>
            <a:fld id="{8E9A47DF-EFAC-4575-9CBA-2128FE5E0041}" type="slidenum">
              <a:rPr lang="pt-BR"/>
              <a:pPr>
                <a:defRPr/>
              </a:pPr>
              <a:t>‹nº›</a:t>
            </a:fld>
            <a:endParaRPr lang="pt-BR"/>
          </a:p>
        </p:txBody>
      </p:sp>
    </p:spTree>
    <p:extLst>
      <p:ext uri="{BB962C8B-B14F-4D97-AF65-F5344CB8AC3E}">
        <p14:creationId xmlns:p14="http://schemas.microsoft.com/office/powerpoint/2010/main" val="670089870"/>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sp>
        <p:nvSpPr>
          <p:cNvPr id="1026" name="Shape 2"/>
          <p:cNvSpPr>
            <a:spLocks noGrp="1"/>
          </p:cNvSpPr>
          <p:nvPr>
            <p:ph type="body" idx="1"/>
          </p:nvPr>
        </p:nvSpPr>
        <p:spPr bwMode="auto">
          <a:xfrm>
            <a:off x="1270000" y="1270000"/>
            <a:ext cx="10464800" cy="721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pt-BR" smtClean="0">
                <a:sym typeface="Marker Felt"/>
              </a:rPr>
              <a:t>Nível de Corpo Um</a:t>
            </a:r>
          </a:p>
          <a:p>
            <a:pPr lvl="1"/>
            <a:r>
              <a:rPr lang="pt-BR" smtClean="0">
                <a:sym typeface="Marker Felt"/>
              </a:rPr>
              <a:t>Nível de Corpo Dois</a:t>
            </a:r>
          </a:p>
          <a:p>
            <a:pPr lvl="2"/>
            <a:r>
              <a:rPr lang="pt-BR" smtClean="0">
                <a:sym typeface="Marker Felt"/>
              </a:rPr>
              <a:t>Nível de Corpo Três</a:t>
            </a:r>
          </a:p>
          <a:p>
            <a:pPr lvl="3"/>
            <a:r>
              <a:rPr lang="pt-BR" smtClean="0">
                <a:sym typeface="Marker Felt"/>
              </a:rPr>
              <a:t>Nível de Corpo Quatro</a:t>
            </a:r>
          </a:p>
          <a:p>
            <a:pPr lvl="4"/>
            <a:r>
              <a:rPr lang="pt-BR" smtClean="0">
                <a:sym typeface="Marker Felt"/>
              </a:rPr>
              <a:t>Nível de Corpo Cinco</a:t>
            </a:r>
          </a:p>
        </p:txBody>
      </p:sp>
      <p:sp>
        <p:nvSpPr>
          <p:cNvPr id="1027" name="Shape 3"/>
          <p:cNvSpPr>
            <a:spLocks noGrp="1"/>
          </p:cNvSpPr>
          <p:nvPr>
            <p:ph type="title"/>
          </p:nvPr>
        </p:nvSpPr>
        <p:spPr bwMode="auto">
          <a:xfrm>
            <a:off x="1270000" y="254000"/>
            <a:ext cx="104648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50800" tIns="50800" rIns="50800" bIns="50800" numCol="1" anchor="ctr" anchorCtr="0" compatLnSpc="1">
            <a:prstTxWarp prst="textNoShape">
              <a:avLst/>
            </a:prstTxWarp>
          </a:bodyPr>
          <a:lstStyle/>
          <a:p>
            <a:pPr lvl="0"/>
            <a:r>
              <a:rPr lang="pt-BR" smtClean="0">
                <a:sym typeface="Marker Felt"/>
              </a:rPr>
              <a:t>Texto do Título</a:t>
            </a:r>
          </a:p>
        </p:txBody>
      </p:sp>
      <p:sp>
        <p:nvSpPr>
          <p:cNvPr id="1028" name="Shape 4"/>
          <p:cNvSpPr>
            <a:spLocks noGrp="1"/>
          </p:cNvSpPr>
          <p:nvPr>
            <p:ph type="sldNum" sz="quarter" idx="2"/>
          </p:nvPr>
        </p:nvSpPr>
        <p:spPr bwMode="auto">
          <a:xfrm>
            <a:off x="6267450" y="9271000"/>
            <a:ext cx="465138" cy="37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none" lIns="50800" tIns="50800" rIns="50800" bIns="50800" numCol="1" anchor="t" anchorCtr="0" compatLnSpc="1">
            <a:prstTxWarp prst="textNoShape">
              <a:avLst/>
            </a:prstTxWarp>
            <a:spAutoFit/>
          </a:bodyPr>
          <a:lstStyle>
            <a:lvl1pPr algn="ctr" hangingPunct="0">
              <a:defRPr sz="1800">
                <a:solidFill>
                  <a:srgbClr val="868686"/>
                </a:solidFill>
              </a:defRPr>
            </a:lvl1pPr>
          </a:lstStyle>
          <a:p>
            <a:pPr>
              <a:defRPr/>
            </a:pPr>
            <a:fld id="{6BCEC880-7EF9-40D8-82F6-ECC634DA9B5C}"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spd="med"/>
  <p:txStyles>
    <p:titleStyle>
      <a:lvl1pPr algn="ctr" defTabSz="584200" rtl="0" eaLnBrk="0" fontAlgn="base" hangingPunct="0">
        <a:spcBef>
          <a:spcPct val="0"/>
        </a:spcBef>
        <a:spcAft>
          <a:spcPct val="0"/>
        </a:spcAft>
        <a:defRPr sz="8000">
          <a:solidFill>
            <a:srgbClr val="45A7DE"/>
          </a:solidFill>
          <a:latin typeface="+mn-lt"/>
          <a:ea typeface="+mn-ea"/>
          <a:cs typeface="+mn-cs"/>
          <a:sym typeface="Marker Felt"/>
        </a:defRPr>
      </a:lvl1pPr>
      <a:lvl2pPr algn="ctr" defTabSz="584200" rtl="0" eaLnBrk="0" fontAlgn="base" hangingPunct="0">
        <a:spcBef>
          <a:spcPct val="0"/>
        </a:spcBef>
        <a:spcAft>
          <a:spcPct val="0"/>
        </a:spcAft>
        <a:defRPr sz="8000">
          <a:solidFill>
            <a:srgbClr val="45A7DE"/>
          </a:solidFill>
          <a:latin typeface="+mn-lt"/>
          <a:ea typeface="+mn-ea"/>
          <a:cs typeface="+mn-cs"/>
          <a:sym typeface="Marker Felt"/>
        </a:defRPr>
      </a:lvl2pPr>
      <a:lvl3pPr algn="ctr" defTabSz="584200" rtl="0" eaLnBrk="0" fontAlgn="base" hangingPunct="0">
        <a:spcBef>
          <a:spcPct val="0"/>
        </a:spcBef>
        <a:spcAft>
          <a:spcPct val="0"/>
        </a:spcAft>
        <a:defRPr sz="8000">
          <a:solidFill>
            <a:srgbClr val="45A7DE"/>
          </a:solidFill>
          <a:latin typeface="+mn-lt"/>
          <a:ea typeface="+mn-ea"/>
          <a:cs typeface="+mn-cs"/>
          <a:sym typeface="Marker Felt"/>
        </a:defRPr>
      </a:lvl3pPr>
      <a:lvl4pPr algn="ctr" defTabSz="584200" rtl="0" eaLnBrk="0" fontAlgn="base" hangingPunct="0">
        <a:spcBef>
          <a:spcPct val="0"/>
        </a:spcBef>
        <a:spcAft>
          <a:spcPct val="0"/>
        </a:spcAft>
        <a:defRPr sz="8000">
          <a:solidFill>
            <a:srgbClr val="45A7DE"/>
          </a:solidFill>
          <a:latin typeface="+mn-lt"/>
          <a:ea typeface="+mn-ea"/>
          <a:cs typeface="+mn-cs"/>
          <a:sym typeface="Marker Felt"/>
        </a:defRPr>
      </a:lvl4pPr>
      <a:lvl5pPr algn="ctr" defTabSz="584200" rtl="0" eaLnBrk="0" fontAlgn="base" hangingPunct="0">
        <a:spcBef>
          <a:spcPct val="0"/>
        </a:spcBef>
        <a:spcAft>
          <a:spcPct val="0"/>
        </a:spcAft>
        <a:defRPr sz="8000">
          <a:solidFill>
            <a:srgbClr val="45A7DE"/>
          </a:solidFill>
          <a:latin typeface="+mn-lt"/>
          <a:ea typeface="+mn-ea"/>
          <a:cs typeface="+mn-cs"/>
          <a:sym typeface="Marker Felt"/>
        </a:defRPr>
      </a:lvl5pPr>
      <a:lvl6pPr marL="0" marR="0" indent="11430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45A7DE"/>
          </a:solidFill>
          <a:uFillTx/>
          <a:latin typeface="+mn-lt"/>
          <a:ea typeface="+mn-ea"/>
          <a:cs typeface="+mn-cs"/>
          <a:sym typeface="Marker Felt"/>
        </a:defRPr>
      </a:lvl6pPr>
      <a:lvl7pPr marL="0" marR="0" indent="13716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45A7DE"/>
          </a:solidFill>
          <a:uFillTx/>
          <a:latin typeface="+mn-lt"/>
          <a:ea typeface="+mn-ea"/>
          <a:cs typeface="+mn-cs"/>
          <a:sym typeface="Marker Felt"/>
        </a:defRPr>
      </a:lvl7pPr>
      <a:lvl8pPr marL="0" marR="0" indent="16002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45A7DE"/>
          </a:solidFill>
          <a:uFillTx/>
          <a:latin typeface="+mn-lt"/>
          <a:ea typeface="+mn-ea"/>
          <a:cs typeface="+mn-cs"/>
          <a:sym typeface="Marker Felt"/>
        </a:defRPr>
      </a:lvl8pPr>
      <a:lvl9pPr marL="0" marR="0" indent="1828800" algn="ctr" defTabSz="584200" rtl="0" latinLnBrk="0">
        <a:lnSpc>
          <a:spcPct val="100000"/>
        </a:lnSpc>
        <a:spcBef>
          <a:spcPts val="0"/>
        </a:spcBef>
        <a:spcAft>
          <a:spcPts val="0"/>
        </a:spcAft>
        <a:buClrTx/>
        <a:buSzTx/>
        <a:buFontTx/>
        <a:buNone/>
        <a:tabLst/>
        <a:defRPr sz="8000" b="0" i="0" u="none" strike="noStrike" cap="none" spc="0" baseline="0">
          <a:ln>
            <a:noFill/>
          </a:ln>
          <a:solidFill>
            <a:srgbClr val="45A7DE"/>
          </a:solidFill>
          <a:uFillTx/>
          <a:latin typeface="+mn-lt"/>
          <a:ea typeface="+mn-ea"/>
          <a:cs typeface="+mn-cs"/>
          <a:sym typeface="Marker Felt"/>
        </a:defRPr>
      </a:lvl9pPr>
    </p:titleStyle>
    <p:bodyStyle>
      <a:lvl1pPr marL="635000" indent="-635000" algn="l" defTabSz="584200" rtl="0" eaLnBrk="0" fontAlgn="base" hangingPunct="0">
        <a:spcBef>
          <a:spcPts val="4200"/>
        </a:spcBef>
        <a:spcAft>
          <a:spcPct val="0"/>
        </a:spcAft>
        <a:buSzPct val="47000"/>
        <a:buBlip>
          <a:blip r:embed="rId17"/>
        </a:buBlip>
        <a:defRPr sz="4600">
          <a:solidFill>
            <a:srgbClr val="858585"/>
          </a:solidFill>
          <a:latin typeface="+mn-lt"/>
          <a:ea typeface="+mn-ea"/>
          <a:cs typeface="+mn-cs"/>
          <a:sym typeface="Marker Felt"/>
        </a:defRPr>
      </a:lvl1pPr>
      <a:lvl2pPr marL="1270000" indent="-635000" algn="l" defTabSz="584200" rtl="0" eaLnBrk="0" fontAlgn="base" hangingPunct="0">
        <a:spcBef>
          <a:spcPts val="4200"/>
        </a:spcBef>
        <a:spcAft>
          <a:spcPct val="0"/>
        </a:spcAft>
        <a:buSzPct val="47000"/>
        <a:buBlip>
          <a:blip r:embed="rId17"/>
        </a:buBlip>
        <a:defRPr sz="4600">
          <a:solidFill>
            <a:srgbClr val="858585"/>
          </a:solidFill>
          <a:latin typeface="+mn-lt"/>
          <a:ea typeface="+mn-ea"/>
          <a:cs typeface="+mn-cs"/>
          <a:sym typeface="Marker Felt"/>
        </a:defRPr>
      </a:lvl2pPr>
      <a:lvl3pPr marL="1905000" indent="-635000" algn="l" defTabSz="584200" rtl="0" eaLnBrk="0" fontAlgn="base" hangingPunct="0">
        <a:spcBef>
          <a:spcPts val="4200"/>
        </a:spcBef>
        <a:spcAft>
          <a:spcPct val="0"/>
        </a:spcAft>
        <a:buSzPct val="47000"/>
        <a:buBlip>
          <a:blip r:embed="rId17"/>
        </a:buBlip>
        <a:defRPr sz="4600">
          <a:solidFill>
            <a:srgbClr val="858585"/>
          </a:solidFill>
          <a:latin typeface="+mn-lt"/>
          <a:ea typeface="+mn-ea"/>
          <a:cs typeface="+mn-cs"/>
          <a:sym typeface="Marker Felt"/>
        </a:defRPr>
      </a:lvl3pPr>
      <a:lvl4pPr marL="2540000" indent="-635000" algn="l" defTabSz="584200" rtl="0" eaLnBrk="0" fontAlgn="base" hangingPunct="0">
        <a:spcBef>
          <a:spcPts val="4200"/>
        </a:spcBef>
        <a:spcAft>
          <a:spcPct val="0"/>
        </a:spcAft>
        <a:buSzPct val="47000"/>
        <a:buBlip>
          <a:blip r:embed="rId17"/>
        </a:buBlip>
        <a:defRPr sz="4600">
          <a:solidFill>
            <a:srgbClr val="858585"/>
          </a:solidFill>
          <a:latin typeface="+mn-lt"/>
          <a:ea typeface="+mn-ea"/>
          <a:cs typeface="+mn-cs"/>
          <a:sym typeface="Marker Felt"/>
        </a:defRPr>
      </a:lvl4pPr>
      <a:lvl5pPr marL="3175000" indent="-635000" algn="l" defTabSz="584200" rtl="0" eaLnBrk="0" fontAlgn="base" hangingPunct="0">
        <a:spcBef>
          <a:spcPts val="4200"/>
        </a:spcBef>
        <a:spcAft>
          <a:spcPct val="0"/>
        </a:spcAft>
        <a:buSzPct val="47000"/>
        <a:buBlip>
          <a:blip r:embed="rId17"/>
        </a:buBlip>
        <a:defRPr sz="4600">
          <a:solidFill>
            <a:srgbClr val="858585"/>
          </a:solidFill>
          <a:latin typeface="+mn-lt"/>
          <a:ea typeface="+mn-ea"/>
          <a:cs typeface="+mn-cs"/>
          <a:sym typeface="Marker Felt"/>
        </a:defRPr>
      </a:lvl5pPr>
      <a:lvl6pPr marL="3810000" marR="0" indent="-635000" algn="l" defTabSz="584200" rtl="0" latinLnBrk="0">
        <a:lnSpc>
          <a:spcPct val="100000"/>
        </a:lnSpc>
        <a:spcBef>
          <a:spcPts val="4200"/>
        </a:spcBef>
        <a:spcAft>
          <a:spcPts val="0"/>
        </a:spcAft>
        <a:buClrTx/>
        <a:buSzPct val="47000"/>
        <a:buFontTx/>
        <a:buBlip>
          <a:blip r:embed="rId17"/>
        </a:buBlip>
        <a:tabLst/>
        <a:defRPr sz="4600" b="0" i="0" u="none" strike="noStrike" cap="none" spc="0" baseline="0">
          <a:ln>
            <a:noFill/>
          </a:ln>
          <a:solidFill>
            <a:srgbClr val="858585"/>
          </a:solidFill>
          <a:uFillTx/>
          <a:latin typeface="+mn-lt"/>
          <a:ea typeface="+mn-ea"/>
          <a:cs typeface="+mn-cs"/>
          <a:sym typeface="Marker Felt"/>
        </a:defRPr>
      </a:lvl6pPr>
      <a:lvl7pPr marL="4445000" marR="0" indent="-635000" algn="l" defTabSz="584200" rtl="0" latinLnBrk="0">
        <a:lnSpc>
          <a:spcPct val="100000"/>
        </a:lnSpc>
        <a:spcBef>
          <a:spcPts val="4200"/>
        </a:spcBef>
        <a:spcAft>
          <a:spcPts val="0"/>
        </a:spcAft>
        <a:buClrTx/>
        <a:buSzPct val="47000"/>
        <a:buFontTx/>
        <a:buBlip>
          <a:blip r:embed="rId17"/>
        </a:buBlip>
        <a:tabLst/>
        <a:defRPr sz="4600" b="0" i="0" u="none" strike="noStrike" cap="none" spc="0" baseline="0">
          <a:ln>
            <a:noFill/>
          </a:ln>
          <a:solidFill>
            <a:srgbClr val="858585"/>
          </a:solidFill>
          <a:uFillTx/>
          <a:latin typeface="+mn-lt"/>
          <a:ea typeface="+mn-ea"/>
          <a:cs typeface="+mn-cs"/>
          <a:sym typeface="Marker Felt"/>
        </a:defRPr>
      </a:lvl7pPr>
      <a:lvl8pPr marL="5080000" marR="0" indent="-635000" algn="l" defTabSz="584200" rtl="0" latinLnBrk="0">
        <a:lnSpc>
          <a:spcPct val="100000"/>
        </a:lnSpc>
        <a:spcBef>
          <a:spcPts val="4200"/>
        </a:spcBef>
        <a:spcAft>
          <a:spcPts val="0"/>
        </a:spcAft>
        <a:buClrTx/>
        <a:buSzPct val="47000"/>
        <a:buFontTx/>
        <a:buBlip>
          <a:blip r:embed="rId17"/>
        </a:buBlip>
        <a:tabLst/>
        <a:defRPr sz="4600" b="0" i="0" u="none" strike="noStrike" cap="none" spc="0" baseline="0">
          <a:ln>
            <a:noFill/>
          </a:ln>
          <a:solidFill>
            <a:srgbClr val="858585"/>
          </a:solidFill>
          <a:uFillTx/>
          <a:latin typeface="+mn-lt"/>
          <a:ea typeface="+mn-ea"/>
          <a:cs typeface="+mn-cs"/>
          <a:sym typeface="Marker Felt"/>
        </a:defRPr>
      </a:lvl8pPr>
      <a:lvl9pPr marL="5715000" marR="0" indent="-635000" algn="l" defTabSz="584200" rtl="0" latinLnBrk="0">
        <a:lnSpc>
          <a:spcPct val="100000"/>
        </a:lnSpc>
        <a:spcBef>
          <a:spcPts val="4200"/>
        </a:spcBef>
        <a:spcAft>
          <a:spcPts val="0"/>
        </a:spcAft>
        <a:buClrTx/>
        <a:buSzPct val="47000"/>
        <a:buFontTx/>
        <a:buBlip>
          <a:blip r:embed="rId17"/>
        </a:buBlip>
        <a:tabLst/>
        <a:defRPr sz="4600" b="0" i="0" u="none" strike="noStrike" cap="none" spc="0" baseline="0">
          <a:ln>
            <a:noFill/>
          </a:ln>
          <a:solidFill>
            <a:srgbClr val="858585"/>
          </a:solidFill>
          <a:uFillTx/>
          <a:latin typeface="+mn-lt"/>
          <a:ea typeface="+mn-ea"/>
          <a:cs typeface="+mn-cs"/>
          <a:sym typeface="Marker Felt"/>
        </a:defRPr>
      </a:lvl9pPr>
    </p:bodyStyle>
    <p:otherStyle>
      <a:lvl1pPr marL="0" marR="0" indent="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1pPr>
      <a:lvl2pPr marL="0" marR="0" indent="2286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2pPr>
      <a:lvl3pPr marL="0" marR="0" indent="4572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3pPr>
      <a:lvl4pPr marL="0" marR="0" indent="6858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4pPr>
      <a:lvl5pPr marL="0" marR="0" indent="9144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5pPr>
      <a:lvl6pPr marL="0" marR="0" indent="11430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6pPr>
      <a:lvl7pPr marL="0" marR="0" indent="13716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7pPr>
      <a:lvl8pPr marL="0" marR="0" indent="16002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8pPr>
      <a:lvl9pPr marL="0" marR="0" indent="1828800" algn="ctr" defTabSz="584200" latinLnBrk="0">
        <a:lnSpc>
          <a:spcPct val="100000"/>
        </a:lnSpc>
        <a:spcBef>
          <a:spcPts val="0"/>
        </a:spcBef>
        <a:spcAft>
          <a:spcPts val="0"/>
        </a:spcAft>
        <a:buClrTx/>
        <a:buSzTx/>
        <a:buFontTx/>
        <a:buNone/>
        <a:tabLst/>
        <a:defRPr sz="1800" b="0" i="0" u="none" strike="noStrike" cap="none" spc="0" baseline="0">
          <a:ln>
            <a:noFill/>
          </a:ln>
          <a:solidFill>
            <a:schemeClr val="tx1"/>
          </a:solidFill>
          <a:uFillTx/>
          <a:latin typeface="+mn-lt"/>
          <a:ea typeface="+mn-ea"/>
          <a:cs typeface="+mn-cs"/>
          <a:sym typeface="Marker Felt"/>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25714477/" TargetMode="Externa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0.png"/><Relationship Id="rId1" Type="http://schemas.openxmlformats.org/officeDocument/2006/relationships/slideLayout" Target="../slideLayouts/slideLayout6.xml"/><Relationship Id="rId4" Type="http://schemas.openxmlformats.org/officeDocument/2006/relationships/image" Target="../media/image19.png"/></Relationships>
</file>

<file path=ppt/slides/_rels/slide4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32.png"/></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3.png"/><Relationship Id="rId1" Type="http://schemas.openxmlformats.org/officeDocument/2006/relationships/slideLayout" Target="../slideLayouts/slideLayout6.xml"/><Relationship Id="rId4" Type="http://schemas.openxmlformats.org/officeDocument/2006/relationships/image" Target="../media/image34.png"/></Relationships>
</file>

<file path=ppt/slides/_rels/slide4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3.png"/><Relationship Id="rId1" Type="http://schemas.openxmlformats.org/officeDocument/2006/relationships/slideLayout" Target="../slideLayouts/slideLayout6.xml"/><Relationship Id="rId4" Type="http://schemas.openxmlformats.org/officeDocument/2006/relationships/image" Target="../media/image34.png"/></Relationships>
</file>

<file path=ppt/slides/_rels/slide4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3.png"/><Relationship Id="rId1" Type="http://schemas.openxmlformats.org/officeDocument/2006/relationships/slideLayout" Target="../slideLayouts/slideLayout6.xml"/><Relationship Id="rId4" Type="http://schemas.openxmlformats.org/officeDocument/2006/relationships/image" Target="../media/image34.png"/></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3.png"/><Relationship Id="rId1" Type="http://schemas.openxmlformats.org/officeDocument/2006/relationships/slideLayout" Target="../slideLayouts/slideLayout6.xml"/><Relationship Id="rId4" Type="http://schemas.openxmlformats.org/officeDocument/2006/relationships/image" Target="../media/image34.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hyperlink" Target="http://www.paulomargotto.com.br/" TargetMode="External"/><Relationship Id="rId1" Type="http://schemas.openxmlformats.org/officeDocument/2006/relationships/slideLayout" Target="../slideLayouts/slideLayout14.xml"/></Relationships>
</file>

<file path=ppt/slides/_rels/slide6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paulomargotto.com.br/documentos/16028" TargetMode="External"/><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hyperlink" Target="http://paulomargotto.com.br/documentos/10796" TargetMode="External"/><Relationship Id="rId1" Type="http://schemas.openxmlformats.org/officeDocument/2006/relationships/slideLayout" Target="../slideLayouts/slideLayout13.xml"/><Relationship Id="rId4" Type="http://schemas.openxmlformats.org/officeDocument/2006/relationships/hyperlink" Target="http://www.ncbi.nlm.nih.gov/pubmed/21487057" TargetMode="External"/></Relationships>
</file>

<file path=ppt/slides/_rels/slide6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hyperlink" Target="http://paulomargotto.com.br/documentos/10790" TargetMode="External"/><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hyperlink" Target="http://paulomargotto.com.br/documentos/18124" TargetMode="External"/><Relationship Id="rId1" Type="http://schemas.openxmlformats.org/officeDocument/2006/relationships/slideLayout" Target="../slideLayouts/slideLayout13.xml"/><Relationship Id="rId6" Type="http://schemas.openxmlformats.org/officeDocument/2006/relationships/image" Target="../media/image47.png"/><Relationship Id="rId5" Type="http://schemas.openxmlformats.org/officeDocument/2006/relationships/hyperlink" Target="https://www.ncbi.nlm.nih.gov/pubmed?linkname=pubmed_pubmed&amp;from_uid=29954604" TargetMode="External"/><Relationship Id="rId4" Type="http://schemas.openxmlformats.org/officeDocument/2006/relationships/hyperlink" Target="https://www.ncbi.nlm.nih.gov/pubmed/29954604" TargetMode="Externa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050" name="Captura de Tela 2020-05-05 às 15.06.59.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5600" y="-711309"/>
            <a:ext cx="13716000" cy="137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2054" name="Shape 130"/>
          <p:cNvSpPr>
            <a:spLocks noChangeArrowheads="1"/>
          </p:cNvSpPr>
          <p:nvPr/>
        </p:nvSpPr>
        <p:spPr bwMode="auto">
          <a:xfrm>
            <a:off x="-355600" y="1816100"/>
            <a:ext cx="12969875" cy="2297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4800" b="1" dirty="0">
                <a:solidFill>
                  <a:schemeClr val="folHlink"/>
                </a:solidFill>
                <a:latin typeface="American Typewriter"/>
                <a:ea typeface="American Typewriter"/>
                <a:cs typeface="American Typewriter"/>
                <a:sym typeface="American Typewriter"/>
              </a:rPr>
              <a:t>Fatores de risco associados com transtornos respiratórios em </a:t>
            </a:r>
            <a:r>
              <a:rPr lang="pt-BR" sz="4800" b="1" dirty="0" err="1">
                <a:solidFill>
                  <a:schemeClr val="folHlink"/>
                </a:solidFill>
                <a:latin typeface="American Typewriter"/>
                <a:ea typeface="American Typewriter"/>
                <a:cs typeface="American Typewriter"/>
                <a:sym typeface="American Typewriter"/>
              </a:rPr>
              <a:t>pré</a:t>
            </a:r>
            <a:r>
              <a:rPr lang="pt-BR" sz="4800" b="1" dirty="0">
                <a:solidFill>
                  <a:schemeClr val="folHlink"/>
                </a:solidFill>
                <a:latin typeface="American Typewriter"/>
                <a:ea typeface="American Typewriter"/>
                <a:cs typeface="American Typewriter"/>
                <a:sym typeface="American Typewriter"/>
              </a:rPr>
              <a:t>-termos tardios</a:t>
            </a:r>
          </a:p>
        </p:txBody>
      </p:sp>
      <p:sp>
        <p:nvSpPr>
          <p:cNvPr id="2055" name="Rectangle 7"/>
          <p:cNvSpPr>
            <a:spLocks noChangeArrowheads="1"/>
          </p:cNvSpPr>
          <p:nvPr/>
        </p:nvSpPr>
        <p:spPr bwMode="auto">
          <a:xfrm>
            <a:off x="-34925" y="4113213"/>
            <a:ext cx="13004800" cy="213518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sz="2800" b="1" dirty="0" err="1">
                <a:hlinkClick r:id="rId3"/>
              </a:rPr>
              <a:t>Risk</a:t>
            </a:r>
            <a:r>
              <a:rPr lang="pt-BR" sz="2800" dirty="0">
                <a:hlinkClick r:id="rId3"/>
              </a:rPr>
              <a:t> </a:t>
            </a:r>
            <a:r>
              <a:rPr lang="pt-BR" sz="2800" b="1" dirty="0" err="1">
                <a:hlinkClick r:id="rId3"/>
              </a:rPr>
              <a:t>factors</a:t>
            </a:r>
            <a:r>
              <a:rPr lang="pt-BR" sz="2800" dirty="0">
                <a:hlinkClick r:id="rId3"/>
              </a:rPr>
              <a:t> </a:t>
            </a:r>
            <a:r>
              <a:rPr lang="pt-BR" sz="2800" b="1" dirty="0" err="1">
                <a:hlinkClick r:id="rId3"/>
              </a:rPr>
              <a:t>associated</a:t>
            </a:r>
            <a:r>
              <a:rPr lang="pt-BR" sz="2800" dirty="0">
                <a:hlinkClick r:id="rId3"/>
              </a:rPr>
              <a:t> </a:t>
            </a:r>
            <a:r>
              <a:rPr lang="pt-BR" sz="2800" dirty="0" err="1">
                <a:hlinkClick r:id="rId3"/>
              </a:rPr>
              <a:t>with</a:t>
            </a:r>
            <a:r>
              <a:rPr lang="pt-BR" sz="2800" dirty="0">
                <a:hlinkClick r:id="rId3"/>
              </a:rPr>
              <a:t> </a:t>
            </a:r>
            <a:r>
              <a:rPr lang="pt-BR" sz="2800" b="1" dirty="0" err="1">
                <a:hlinkClick r:id="rId3"/>
              </a:rPr>
              <a:t>respiratory</a:t>
            </a:r>
            <a:r>
              <a:rPr lang="pt-BR" sz="2800" dirty="0">
                <a:hlinkClick r:id="rId3"/>
              </a:rPr>
              <a:t> </a:t>
            </a:r>
            <a:r>
              <a:rPr lang="pt-BR" sz="2800" b="1" dirty="0" err="1">
                <a:hlinkClick r:id="rId3"/>
              </a:rPr>
              <a:t>disorders</a:t>
            </a:r>
            <a:r>
              <a:rPr lang="pt-BR" sz="2800" dirty="0">
                <a:hlinkClick r:id="rId3"/>
              </a:rPr>
              <a:t> in </a:t>
            </a:r>
            <a:r>
              <a:rPr lang="pt-BR" sz="2800" b="1" dirty="0">
                <a:hlinkClick r:id="rId3"/>
              </a:rPr>
              <a:t>late</a:t>
            </a:r>
            <a:r>
              <a:rPr lang="pt-BR" sz="2800" dirty="0">
                <a:hlinkClick r:id="rId3"/>
              </a:rPr>
              <a:t> </a:t>
            </a:r>
            <a:r>
              <a:rPr lang="pt-BR" sz="2800" b="1" dirty="0" err="1">
                <a:hlinkClick r:id="rId3"/>
              </a:rPr>
              <a:t>preterm</a:t>
            </a:r>
            <a:r>
              <a:rPr lang="pt-BR" sz="2800" dirty="0">
                <a:hlinkClick r:id="rId3"/>
              </a:rPr>
              <a:t> </a:t>
            </a:r>
            <a:r>
              <a:rPr lang="pt-BR" sz="2800" b="1" dirty="0" err="1">
                <a:hlinkClick r:id="rId3"/>
              </a:rPr>
              <a:t>infants</a:t>
            </a:r>
            <a:r>
              <a:rPr lang="pt-BR" sz="2800" dirty="0">
                <a:hlinkClick r:id="rId3"/>
              </a:rPr>
              <a:t>.</a:t>
            </a:r>
            <a:endParaRPr lang="pt-BR" sz="2800" dirty="0"/>
          </a:p>
          <a:p>
            <a:pPr algn="ctr"/>
            <a:r>
              <a:rPr lang="pt-BR" sz="2800" dirty="0"/>
              <a:t>Suga S, </a:t>
            </a:r>
            <a:r>
              <a:rPr lang="pt-BR" sz="2800" dirty="0" err="1"/>
              <a:t>Yasuhi</a:t>
            </a:r>
            <a:r>
              <a:rPr lang="pt-BR" sz="2800" dirty="0"/>
              <a:t> I, </a:t>
            </a:r>
            <a:r>
              <a:rPr lang="pt-BR" sz="2800" dirty="0" err="1"/>
              <a:t>Aoki</a:t>
            </a:r>
            <a:r>
              <a:rPr lang="pt-BR" sz="2800" dirty="0"/>
              <a:t> M, </a:t>
            </a:r>
            <a:r>
              <a:rPr lang="pt-BR" sz="2800" dirty="0" err="1"/>
              <a:t>Nomiyama</a:t>
            </a:r>
            <a:r>
              <a:rPr lang="pt-BR" sz="2800" dirty="0"/>
              <a:t> M, </a:t>
            </a:r>
            <a:r>
              <a:rPr lang="pt-BR" sz="2800" dirty="0" err="1"/>
              <a:t>Kubo</a:t>
            </a:r>
            <a:r>
              <a:rPr lang="pt-BR" sz="2800" dirty="0"/>
              <a:t> N, </a:t>
            </a:r>
            <a:r>
              <a:rPr lang="pt-BR" sz="2800" dirty="0" err="1"/>
              <a:t>Kawakami</a:t>
            </a:r>
            <a:r>
              <a:rPr lang="pt-BR" sz="2800" dirty="0"/>
              <a:t> K, </a:t>
            </a:r>
            <a:r>
              <a:rPr lang="pt-BR" sz="2800" dirty="0" err="1"/>
              <a:t>Okura</a:t>
            </a:r>
            <a:r>
              <a:rPr lang="pt-BR" sz="2800" dirty="0"/>
              <a:t> N, </a:t>
            </a:r>
            <a:r>
              <a:rPr lang="pt-BR" sz="2800" dirty="0" err="1"/>
              <a:t>Okazaki</a:t>
            </a:r>
            <a:r>
              <a:rPr lang="pt-BR" sz="2800" dirty="0"/>
              <a:t> K, Ota A, </a:t>
            </a:r>
            <a:r>
              <a:rPr lang="pt-BR" sz="2800" dirty="0" err="1"/>
              <a:t>Kawada</a:t>
            </a:r>
            <a:r>
              <a:rPr lang="pt-BR" sz="2800" dirty="0"/>
              <a:t> K.J </a:t>
            </a:r>
            <a:r>
              <a:rPr lang="pt-BR" sz="2800" dirty="0" err="1"/>
              <a:t>Matern</a:t>
            </a:r>
            <a:r>
              <a:rPr lang="pt-BR" sz="2800" dirty="0"/>
              <a:t> Fetal Neonatal Med. 2016;29(3):447-51. </a:t>
            </a:r>
            <a:r>
              <a:rPr lang="pt-BR" sz="2800" dirty="0" err="1"/>
              <a:t>doi</a:t>
            </a:r>
            <a:r>
              <a:rPr lang="pt-BR" sz="2800" dirty="0"/>
              <a:t>: 10.3109/14767058.2014.1003804. </a:t>
            </a:r>
            <a:r>
              <a:rPr lang="pt-BR" sz="2800" dirty="0" err="1"/>
              <a:t>Epub</a:t>
            </a:r>
            <a:r>
              <a:rPr lang="pt-BR" sz="2800" dirty="0"/>
              <a:t> 2015 </a:t>
            </a:r>
            <a:r>
              <a:rPr lang="pt-BR" sz="2800" dirty="0" err="1"/>
              <a:t>Feb</a:t>
            </a:r>
            <a:r>
              <a:rPr lang="pt-BR" sz="2800" dirty="0"/>
              <a:t> 25.PMID: 25714477 </a:t>
            </a:r>
            <a:r>
              <a:rPr lang="pt-BR" sz="2800" dirty="0" err="1"/>
              <a:t>Clinical</a:t>
            </a:r>
            <a:r>
              <a:rPr lang="pt-BR" sz="2800" dirty="0"/>
              <a:t> </a:t>
            </a:r>
            <a:r>
              <a:rPr lang="pt-BR" sz="2800" dirty="0" err="1"/>
              <a:t>Trial</a:t>
            </a:r>
            <a:endParaRPr lang="pt-BR" sz="2800" dirty="0"/>
          </a:p>
        </p:txBody>
      </p:sp>
      <p:sp>
        <p:nvSpPr>
          <p:cNvPr id="2056" name="Rectangle 8"/>
          <p:cNvSpPr>
            <a:spLocks noChangeArrowheads="1"/>
          </p:cNvSpPr>
          <p:nvPr/>
        </p:nvSpPr>
        <p:spPr bwMode="auto">
          <a:xfrm>
            <a:off x="655638" y="6248400"/>
            <a:ext cx="11085022"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a:r>
              <a:rPr lang="pt-BR" sz="3600" b="1" dirty="0">
                <a:solidFill>
                  <a:schemeClr val="accent1"/>
                </a:solidFill>
                <a:sym typeface="American Typewriter"/>
              </a:rPr>
              <a:t>   </a:t>
            </a:r>
            <a:r>
              <a:rPr lang="pt-BR" sz="3600" b="1" dirty="0" err="1" smtClean="0">
                <a:solidFill>
                  <a:schemeClr val="accent1"/>
                </a:solidFill>
                <a:sym typeface="American Typewriter"/>
              </a:rPr>
              <a:t>Apresentação:Tatiana</a:t>
            </a:r>
            <a:r>
              <a:rPr lang="pt-BR" sz="3600" b="1" dirty="0" smtClean="0">
                <a:solidFill>
                  <a:schemeClr val="accent1"/>
                </a:solidFill>
                <a:sym typeface="American Typewriter"/>
              </a:rPr>
              <a:t> </a:t>
            </a:r>
            <a:r>
              <a:rPr lang="pt-BR" sz="3600" b="1" dirty="0">
                <a:solidFill>
                  <a:schemeClr val="accent1"/>
                </a:solidFill>
                <a:sym typeface="American Typewriter"/>
              </a:rPr>
              <a:t>Beleza MR3 Neonatologia</a:t>
            </a:r>
          </a:p>
          <a:p>
            <a:pPr defTabSz="914400"/>
            <a:r>
              <a:rPr lang="pt-BR" sz="3600" b="1" dirty="0">
                <a:solidFill>
                  <a:schemeClr val="accent1"/>
                </a:solidFill>
                <a:sym typeface="American Typewriter"/>
              </a:rPr>
              <a:t>        Coordenação: Marta D.R de Moura</a:t>
            </a:r>
          </a:p>
          <a:p>
            <a:pPr defTabSz="914400"/>
            <a:endParaRPr lang="pt-BR" sz="3600" b="1" dirty="0">
              <a:solidFill>
                <a:schemeClr val="accent1"/>
              </a:solidFill>
              <a:sym typeface="American Typewriter"/>
            </a:endParaRPr>
          </a:p>
        </p:txBody>
      </p:sp>
      <p:sp>
        <p:nvSpPr>
          <p:cNvPr id="2057" name="Text Box 9"/>
          <p:cNvSpPr txBox="1">
            <a:spLocks noChangeArrowheads="1"/>
          </p:cNvSpPr>
          <p:nvPr/>
        </p:nvSpPr>
        <p:spPr bwMode="auto">
          <a:xfrm>
            <a:off x="3014663" y="7731125"/>
            <a:ext cx="67945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000">
                <a:solidFill>
                  <a:srgbClr val="858585"/>
                </a:solidFill>
                <a:latin typeface="Marker Felt"/>
                <a:ea typeface="Marker Felt"/>
                <a:cs typeface="Marker Felt"/>
                <a:sym typeface="Marker Felt"/>
              </a:defRPr>
            </a:lvl1pPr>
            <a:lvl2pPr eaLnBrk="0" hangingPunct="0">
              <a:defRPr sz="4000">
                <a:solidFill>
                  <a:srgbClr val="858585"/>
                </a:solidFill>
                <a:latin typeface="Marker Felt"/>
                <a:ea typeface="Marker Felt"/>
                <a:cs typeface="Marker Felt"/>
                <a:sym typeface="Marker Felt"/>
              </a:defRPr>
            </a:lvl2pPr>
            <a:lvl3pPr eaLnBrk="0" hangingPunct="0">
              <a:defRPr sz="4000">
                <a:solidFill>
                  <a:srgbClr val="858585"/>
                </a:solidFill>
                <a:latin typeface="Marker Felt"/>
                <a:ea typeface="Marker Felt"/>
                <a:cs typeface="Marker Felt"/>
                <a:sym typeface="Marker Felt"/>
              </a:defRPr>
            </a:lvl3pPr>
            <a:lvl4pPr eaLnBrk="0" hangingPunct="0">
              <a:defRPr sz="4000">
                <a:solidFill>
                  <a:srgbClr val="858585"/>
                </a:solidFill>
                <a:latin typeface="Marker Felt"/>
                <a:ea typeface="Marker Felt"/>
                <a:cs typeface="Marker Felt"/>
                <a:sym typeface="Marker Felt"/>
              </a:defRPr>
            </a:lvl4pPr>
            <a:lvl5pPr eaLnBrk="0" hangingPunct="0">
              <a:defRPr sz="4000">
                <a:solidFill>
                  <a:srgbClr val="858585"/>
                </a:solidFill>
                <a:latin typeface="Marker Felt"/>
                <a:ea typeface="Marker Felt"/>
                <a:cs typeface="Marker Felt"/>
                <a:sym typeface="Marker Felt"/>
              </a:defRPr>
            </a:lvl5pPr>
            <a:lvl6pPr indent="-914400" eaLnBrk="0" fontAlgn="base" hangingPunct="0">
              <a:spcBef>
                <a:spcPct val="0"/>
              </a:spcBef>
              <a:spcAft>
                <a:spcPct val="0"/>
              </a:spcAft>
              <a:defRPr sz="4000">
                <a:solidFill>
                  <a:srgbClr val="858585"/>
                </a:solidFill>
                <a:latin typeface="Marker Felt"/>
                <a:ea typeface="Marker Felt"/>
                <a:cs typeface="Marker Felt"/>
                <a:sym typeface="Marker Felt"/>
              </a:defRPr>
            </a:lvl6pPr>
            <a:lvl7pPr indent="-914400" eaLnBrk="0" fontAlgn="base" hangingPunct="0">
              <a:spcBef>
                <a:spcPct val="0"/>
              </a:spcBef>
              <a:spcAft>
                <a:spcPct val="0"/>
              </a:spcAft>
              <a:defRPr sz="4000">
                <a:solidFill>
                  <a:srgbClr val="858585"/>
                </a:solidFill>
                <a:latin typeface="Marker Felt"/>
                <a:ea typeface="Marker Felt"/>
                <a:cs typeface="Marker Felt"/>
                <a:sym typeface="Marker Felt"/>
              </a:defRPr>
            </a:lvl7pPr>
            <a:lvl8pPr indent="-914400" eaLnBrk="0" fontAlgn="base" hangingPunct="0">
              <a:spcBef>
                <a:spcPct val="0"/>
              </a:spcBef>
              <a:spcAft>
                <a:spcPct val="0"/>
              </a:spcAft>
              <a:defRPr sz="4000">
                <a:solidFill>
                  <a:srgbClr val="858585"/>
                </a:solidFill>
                <a:latin typeface="Marker Felt"/>
                <a:ea typeface="Marker Felt"/>
                <a:cs typeface="Marker Felt"/>
                <a:sym typeface="Marker Felt"/>
              </a:defRPr>
            </a:lvl8pPr>
            <a:lvl9pPr indent="-914400" eaLnBrk="0" fontAlgn="base" hangingPunct="0">
              <a:spcBef>
                <a:spcPct val="0"/>
              </a:spcBef>
              <a:spcAft>
                <a:spcPct val="0"/>
              </a:spcAft>
              <a:defRPr sz="4000">
                <a:solidFill>
                  <a:srgbClr val="858585"/>
                </a:solidFill>
                <a:latin typeface="Marker Felt"/>
                <a:ea typeface="Marker Felt"/>
                <a:cs typeface="Marker Felt"/>
                <a:sym typeface="Marker Felt"/>
              </a:defRPr>
            </a:lvl9pPr>
          </a:lstStyle>
          <a:p>
            <a:pPr defTabSz="914400" eaLnBrk="1" hangingPunct="1"/>
            <a:r>
              <a:rPr lang="pt-BR">
                <a:hlinkClick r:id="rId4"/>
              </a:rPr>
              <a:t>www.paulomargotto.com.br</a:t>
            </a:r>
            <a:r>
              <a:rPr lang="pt-BR"/>
              <a:t> </a:t>
            </a:r>
          </a:p>
          <a:p>
            <a:pPr defTabSz="914400" eaLnBrk="1" hangingPunct="1"/>
            <a:r>
              <a:rPr lang="pt-BR"/>
              <a:t>Brasília, 23 de junho de 2020</a:t>
            </a:r>
          </a:p>
        </p:txBody>
      </p:sp>
      <p:sp>
        <p:nvSpPr>
          <p:cNvPr id="2058" name="Oval 10"/>
          <p:cNvSpPr>
            <a:spLocks noChangeArrowheads="1"/>
          </p:cNvSpPr>
          <p:nvPr/>
        </p:nvSpPr>
        <p:spPr bwMode="auto">
          <a:xfrm>
            <a:off x="265113" y="9296400"/>
            <a:ext cx="12349162" cy="914400"/>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sz="3200">
                <a:solidFill>
                  <a:schemeClr val="folHlink"/>
                </a:solidFill>
              </a:rPr>
              <a:t>Discussão do Uso de esteroide antenatal nos prematuros tardios</a:t>
            </a:r>
          </a:p>
        </p:txBody>
      </p:sp>
      <p:pic>
        <p:nvPicPr>
          <p:cNvPr id="2059"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24900" y="-285750"/>
            <a:ext cx="3889375" cy="214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0" name="Picture 1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5100" y="74613"/>
            <a:ext cx="1951038" cy="158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2" name="Shape 133"/>
          <p:cNvSpPr>
            <a:spLocks noGrp="1"/>
          </p:cNvSpPr>
          <p:nvPr>
            <p:ph type="title"/>
          </p:nvPr>
        </p:nvSpPr>
        <p:spPr>
          <a:xfrm>
            <a:off x="1270000" y="-185738"/>
            <a:ext cx="10464800" cy="2438401"/>
          </a:xfrm>
        </p:spPr>
        <p:txBody>
          <a:bodyPr/>
          <a:lstStyle/>
          <a:p>
            <a:pPr eaLnBrk="1" hangingPunct="1"/>
            <a:r>
              <a:rPr lang="pt-BR" sz="7000" b="1" smtClean="0">
                <a:latin typeface="American Typewriter"/>
                <a:ea typeface="American Typewriter"/>
                <a:cs typeface="American Typewriter"/>
                <a:sym typeface="American Typewriter"/>
              </a:rPr>
              <a:t>INTRODUÇÃO</a:t>
            </a:r>
          </a:p>
        </p:txBody>
      </p:sp>
      <p:sp>
        <p:nvSpPr>
          <p:cNvPr id="5123" name="Shape 134"/>
          <p:cNvSpPr>
            <a:spLocks noChangeArrowheads="1"/>
          </p:cNvSpPr>
          <p:nvPr/>
        </p:nvSpPr>
        <p:spPr bwMode="auto">
          <a:xfrm>
            <a:off x="884238" y="2286000"/>
            <a:ext cx="432752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Pré-termos tardios</a:t>
            </a:r>
          </a:p>
        </p:txBody>
      </p:sp>
      <p:sp>
        <p:nvSpPr>
          <p:cNvPr id="135" name="Shape 135"/>
          <p:cNvSpPr/>
          <p:nvPr/>
        </p:nvSpPr>
        <p:spPr>
          <a:xfrm flipV="1">
            <a:off x="4895850" y="2981325"/>
            <a:ext cx="2403475" cy="1104900"/>
          </a:xfrm>
          <a:prstGeom prst="line">
            <a:avLst/>
          </a:prstGeom>
          <a:ln w="88900">
            <a:solidFill>
              <a:schemeClr val="accent1">
                <a:hueOff val="550649"/>
                <a:satOff val="22840"/>
                <a:lumOff val="-37254"/>
              </a:schemeClr>
            </a:solidFill>
            <a:miter lim="400000"/>
            <a:tailEnd type="triangle"/>
          </a:ln>
        </p:spPr>
        <p:txBody>
          <a:bodyPr lIns="50800" tIns="50800" rIns="50800" bIns="50800" anchor="ctr"/>
          <a:lstStyle/>
          <a:p>
            <a:pPr algn="ctr" fontAlgn="auto" hangingPunct="0">
              <a:spcBef>
                <a:spcPts val="0"/>
              </a:spcBef>
              <a:spcAft>
                <a:spcPts val="0"/>
              </a:spcAft>
              <a:defRPr sz="3600"/>
            </a:pPr>
            <a:endParaRPr sz="3600" kern="0">
              <a:latin typeface="+mn-lt"/>
              <a:ea typeface="+mn-ea"/>
              <a:cs typeface="+mn-cs"/>
            </a:endParaRPr>
          </a:p>
        </p:txBody>
      </p:sp>
      <p:sp>
        <p:nvSpPr>
          <p:cNvPr id="136" name="Shape 136"/>
          <p:cNvSpPr/>
          <p:nvPr/>
        </p:nvSpPr>
        <p:spPr>
          <a:xfrm>
            <a:off x="4897438" y="4297363"/>
            <a:ext cx="2405062" cy="1412875"/>
          </a:xfrm>
          <a:prstGeom prst="line">
            <a:avLst/>
          </a:prstGeom>
          <a:ln w="88900">
            <a:solidFill>
              <a:schemeClr val="accent1">
                <a:hueOff val="550649"/>
                <a:satOff val="22840"/>
                <a:lumOff val="-37254"/>
              </a:schemeClr>
            </a:solidFill>
            <a:miter lim="400000"/>
            <a:tailEnd type="triangle"/>
          </a:ln>
        </p:spPr>
        <p:txBody>
          <a:bodyPr lIns="50800" tIns="50800" rIns="50800" bIns="50800" anchor="ctr"/>
          <a:lstStyle/>
          <a:p>
            <a:pPr algn="ctr" fontAlgn="auto" hangingPunct="0">
              <a:spcBef>
                <a:spcPts val="0"/>
              </a:spcBef>
              <a:spcAft>
                <a:spcPts val="0"/>
              </a:spcAft>
              <a:defRPr sz="3600"/>
            </a:pPr>
            <a:endParaRPr sz="3600" kern="0">
              <a:latin typeface="+mn-lt"/>
              <a:ea typeface="+mn-ea"/>
              <a:cs typeface="+mn-cs"/>
            </a:endParaRPr>
          </a:p>
        </p:txBody>
      </p:sp>
      <p:sp>
        <p:nvSpPr>
          <p:cNvPr id="5126" name="Shape 137"/>
          <p:cNvSpPr>
            <a:spLocks noChangeArrowheads="1"/>
          </p:cNvSpPr>
          <p:nvPr/>
        </p:nvSpPr>
        <p:spPr bwMode="auto">
          <a:xfrm>
            <a:off x="639763" y="5843588"/>
            <a:ext cx="4443412" cy="46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2500" b="1">
                <a:solidFill>
                  <a:srgbClr val="861240"/>
                </a:solidFill>
              </a:rPr>
              <a:t>“Bebês de curto prazo”</a:t>
            </a:r>
          </a:p>
        </p:txBody>
      </p:sp>
      <p:sp>
        <p:nvSpPr>
          <p:cNvPr id="5127" name="Shape 138"/>
          <p:cNvSpPr>
            <a:spLocks noChangeArrowheads="1"/>
          </p:cNvSpPr>
          <p:nvPr/>
        </p:nvSpPr>
        <p:spPr bwMode="auto">
          <a:xfrm>
            <a:off x="1119188" y="7126288"/>
            <a:ext cx="3857625"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Características patológicas</a:t>
            </a:r>
          </a:p>
        </p:txBody>
      </p:sp>
      <p:sp>
        <p:nvSpPr>
          <p:cNvPr id="139" name="Shape 139"/>
          <p:cNvSpPr/>
          <p:nvPr/>
        </p:nvSpPr>
        <p:spPr>
          <a:xfrm>
            <a:off x="5256213" y="8235950"/>
            <a:ext cx="1663700" cy="0"/>
          </a:xfrm>
          <a:prstGeom prst="line">
            <a:avLst/>
          </a:prstGeom>
          <a:ln w="50800">
            <a:solidFill>
              <a:schemeClr val="accent5">
                <a:satOff val="19674"/>
                <a:lumOff val="-24274"/>
              </a:schemeClr>
            </a:solidFill>
            <a:miter lim="400000"/>
            <a:tailEnd type="triangle"/>
          </a:ln>
        </p:spPr>
        <p:txBody>
          <a:bodyPr lIns="50800" tIns="50800" rIns="50800" bIns="50800" anchor="ctr"/>
          <a:lstStyle/>
          <a:p>
            <a:pPr algn="ctr" fontAlgn="auto" hangingPunct="0">
              <a:spcBef>
                <a:spcPts val="0"/>
              </a:spcBef>
              <a:spcAft>
                <a:spcPts val="0"/>
              </a:spcAft>
              <a:defRPr sz="3600"/>
            </a:pPr>
            <a:endParaRPr sz="3600" kern="0">
              <a:latin typeface="+mn-lt"/>
              <a:ea typeface="+mn-ea"/>
              <a:cs typeface="+mn-cs"/>
            </a:endParaRPr>
          </a:p>
        </p:txBody>
      </p:sp>
      <p:sp>
        <p:nvSpPr>
          <p:cNvPr id="140" name="Shape 140"/>
          <p:cNvSpPr/>
          <p:nvPr/>
        </p:nvSpPr>
        <p:spPr>
          <a:xfrm>
            <a:off x="5256213" y="7221538"/>
            <a:ext cx="1663700" cy="0"/>
          </a:xfrm>
          <a:prstGeom prst="line">
            <a:avLst/>
          </a:prstGeom>
          <a:ln w="50800">
            <a:solidFill>
              <a:schemeClr val="accent5">
                <a:satOff val="19674"/>
                <a:lumOff val="-24274"/>
              </a:schemeClr>
            </a:solidFill>
            <a:miter lim="400000"/>
            <a:tailEnd type="triangle"/>
          </a:ln>
        </p:spPr>
        <p:txBody>
          <a:bodyPr lIns="50800" tIns="50800" rIns="50800" bIns="50800" anchor="ctr"/>
          <a:lstStyle/>
          <a:p>
            <a:pPr algn="ctr" fontAlgn="auto" hangingPunct="0">
              <a:spcBef>
                <a:spcPts val="0"/>
              </a:spcBef>
              <a:spcAft>
                <a:spcPts val="0"/>
              </a:spcAft>
              <a:defRPr sz="3600"/>
            </a:pPr>
            <a:endParaRPr sz="3600" kern="0">
              <a:latin typeface="+mn-lt"/>
              <a:ea typeface="+mn-ea"/>
              <a:cs typeface="+mn-cs"/>
            </a:endParaRPr>
          </a:p>
        </p:txBody>
      </p:sp>
      <p:sp>
        <p:nvSpPr>
          <p:cNvPr id="5130" name="Shape 141"/>
          <p:cNvSpPr>
            <a:spLocks noChangeArrowheads="1"/>
          </p:cNvSpPr>
          <p:nvPr/>
        </p:nvSpPr>
        <p:spPr bwMode="auto">
          <a:xfrm>
            <a:off x="7686675" y="2489200"/>
            <a:ext cx="32194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70% dos partos prematuros</a:t>
            </a:r>
          </a:p>
        </p:txBody>
      </p:sp>
      <p:sp>
        <p:nvSpPr>
          <p:cNvPr id="5131" name="Shape 142"/>
          <p:cNvSpPr>
            <a:spLocks noChangeArrowheads="1"/>
          </p:cNvSpPr>
          <p:nvPr/>
        </p:nvSpPr>
        <p:spPr bwMode="auto">
          <a:xfrm>
            <a:off x="8147050" y="5464175"/>
            <a:ext cx="229870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8,3%/100%</a:t>
            </a:r>
          </a:p>
        </p:txBody>
      </p:sp>
      <p:sp>
        <p:nvSpPr>
          <p:cNvPr id="5132" name="Shape 143"/>
          <p:cNvSpPr>
            <a:spLocks noChangeArrowheads="1"/>
          </p:cNvSpPr>
          <p:nvPr/>
        </p:nvSpPr>
        <p:spPr bwMode="auto">
          <a:xfrm>
            <a:off x="7597775" y="6764338"/>
            <a:ext cx="4192588"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2600" b="1">
                <a:solidFill>
                  <a:srgbClr val="000000"/>
                </a:solidFill>
                <a:latin typeface="American Typewriter"/>
                <a:ea typeface="American Typewriter"/>
                <a:cs typeface="American Typewriter"/>
                <a:sym typeface="American Typewriter"/>
              </a:rPr>
              <a:t>Síndrome do desconforto respiratório</a:t>
            </a:r>
          </a:p>
        </p:txBody>
      </p:sp>
      <p:sp>
        <p:nvSpPr>
          <p:cNvPr id="5133" name="Shape 144"/>
          <p:cNvSpPr>
            <a:spLocks noChangeArrowheads="1"/>
          </p:cNvSpPr>
          <p:nvPr/>
        </p:nvSpPr>
        <p:spPr bwMode="auto">
          <a:xfrm>
            <a:off x="7437438" y="7981950"/>
            <a:ext cx="4976812"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2600" b="1">
                <a:solidFill>
                  <a:srgbClr val="000000"/>
                </a:solidFill>
                <a:latin typeface="American Typewriter"/>
                <a:ea typeface="American Typewriter"/>
                <a:cs typeface="American Typewriter"/>
                <a:sym typeface="American Typewriter"/>
              </a:rPr>
              <a:t>Taquipneia transitória do RN</a:t>
            </a:r>
          </a:p>
        </p:txBody>
      </p:sp>
      <p:pic>
        <p:nvPicPr>
          <p:cNvPr id="5134" name="pasted-image.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47813" y="3511550"/>
            <a:ext cx="2355850" cy="235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5135" name="pasted-image.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49338" y="2968625"/>
            <a:ext cx="1517650" cy="151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146"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01250" y="4244975"/>
            <a:ext cx="2257425" cy="22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6147" name="pasted-image.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12850" y="2860675"/>
            <a:ext cx="173990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6148" name="pasted-image.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19275" y="3698875"/>
            <a:ext cx="2355850" cy="235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6149" name="Shape 151"/>
          <p:cNvSpPr>
            <a:spLocks noChangeShapeType="1"/>
          </p:cNvSpPr>
          <p:nvPr/>
        </p:nvSpPr>
        <p:spPr bwMode="auto">
          <a:xfrm flipV="1">
            <a:off x="4270375" y="1825625"/>
            <a:ext cx="2405063" cy="1104900"/>
          </a:xfrm>
          <a:prstGeom prst="line">
            <a:avLst/>
          </a:prstGeom>
          <a:noFill/>
          <a:ln w="88900">
            <a:solidFill>
              <a:srgbClr val="CC0C23"/>
            </a:solidFill>
            <a:miter lim="400000"/>
            <a:headEnd/>
            <a:tailEnd type="triangle" w="med" len="med"/>
          </a:ln>
          <a:extLst>
            <a:ext uri="{909E8E84-426E-40DD-AFC4-6F175D3DCCD1}">
              <a14:hiddenFill xmlns:a14="http://schemas.microsoft.com/office/drawing/2010/main">
                <a:noFill/>
              </a14:hiddenFill>
            </a:ext>
          </a:extLst>
        </p:spPr>
        <p:txBody>
          <a:bodyPr lIns="50800" tIns="50800" rIns="50800" bIns="50800" anchor="ctr"/>
          <a:lstStyle/>
          <a:p>
            <a:endParaRPr lang="pt-BR"/>
          </a:p>
        </p:txBody>
      </p:sp>
      <p:sp>
        <p:nvSpPr>
          <p:cNvPr id="6150" name="Shape 152"/>
          <p:cNvSpPr>
            <a:spLocks noChangeShapeType="1"/>
          </p:cNvSpPr>
          <p:nvPr/>
        </p:nvSpPr>
        <p:spPr bwMode="auto">
          <a:xfrm>
            <a:off x="4556125" y="4562475"/>
            <a:ext cx="2654300" cy="0"/>
          </a:xfrm>
          <a:prstGeom prst="line">
            <a:avLst/>
          </a:prstGeom>
          <a:noFill/>
          <a:ln w="88900">
            <a:solidFill>
              <a:srgbClr val="CC0C23"/>
            </a:solidFill>
            <a:miter lim="400000"/>
            <a:headEnd/>
            <a:tailEnd type="triangle" w="med" len="med"/>
          </a:ln>
          <a:extLst>
            <a:ext uri="{909E8E84-426E-40DD-AFC4-6F175D3DCCD1}">
              <a14:hiddenFill xmlns:a14="http://schemas.microsoft.com/office/drawing/2010/main">
                <a:noFill/>
              </a14:hiddenFill>
            </a:ext>
          </a:extLst>
        </p:spPr>
        <p:txBody>
          <a:bodyPr lIns="50800" tIns="50800" rIns="50800" bIns="50800" anchor="ctr"/>
          <a:lstStyle/>
          <a:p>
            <a:endParaRPr lang="pt-BR"/>
          </a:p>
        </p:txBody>
      </p:sp>
      <p:sp>
        <p:nvSpPr>
          <p:cNvPr id="6151" name="Shape 153"/>
          <p:cNvSpPr>
            <a:spLocks noChangeArrowheads="1"/>
          </p:cNvSpPr>
          <p:nvPr/>
        </p:nvSpPr>
        <p:spPr bwMode="auto">
          <a:xfrm>
            <a:off x="7615238" y="590550"/>
            <a:ext cx="3779837"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2900" b="1">
                <a:solidFill>
                  <a:srgbClr val="000000"/>
                </a:solidFill>
                <a:latin typeface="American Typewriter"/>
                <a:ea typeface="American Typewriter"/>
                <a:cs typeface="American Typewriter"/>
                <a:sym typeface="American Typewriter"/>
              </a:rPr>
              <a:t>RNPT &lt; 34 semanas</a:t>
            </a:r>
          </a:p>
        </p:txBody>
      </p:sp>
      <p:sp>
        <p:nvSpPr>
          <p:cNvPr id="6152" name="Shape 154"/>
          <p:cNvSpPr>
            <a:spLocks noChangeArrowheads="1"/>
          </p:cNvSpPr>
          <p:nvPr/>
        </p:nvSpPr>
        <p:spPr bwMode="auto">
          <a:xfrm>
            <a:off x="8107363" y="3581400"/>
            <a:ext cx="2551112"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2900" b="1">
                <a:solidFill>
                  <a:srgbClr val="000000"/>
                </a:solidFill>
                <a:latin typeface="American Typewriter"/>
                <a:ea typeface="American Typewriter"/>
                <a:cs typeface="American Typewriter"/>
                <a:sym typeface="American Typewriter"/>
              </a:rPr>
              <a:t>RNPT tardio </a:t>
            </a:r>
          </a:p>
        </p:txBody>
      </p:sp>
      <p:pic>
        <p:nvPicPr>
          <p:cNvPr id="6153" name="pasted-image.pn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656638" y="1331913"/>
            <a:ext cx="1454150"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6154" name="pasted-image.pn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389938" y="4379913"/>
            <a:ext cx="1987550" cy="198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6155" name="Shape 157"/>
          <p:cNvSpPr>
            <a:spLocks noChangeShapeType="1"/>
          </p:cNvSpPr>
          <p:nvPr/>
        </p:nvSpPr>
        <p:spPr bwMode="auto">
          <a:xfrm>
            <a:off x="4210050" y="6189663"/>
            <a:ext cx="2230438" cy="1704975"/>
          </a:xfrm>
          <a:prstGeom prst="line">
            <a:avLst/>
          </a:prstGeom>
          <a:noFill/>
          <a:ln w="88900">
            <a:solidFill>
              <a:srgbClr val="CC0C23"/>
            </a:solidFill>
            <a:miter lim="400000"/>
            <a:headEnd/>
            <a:tailEnd type="triangle" w="med" len="med"/>
          </a:ln>
          <a:extLst>
            <a:ext uri="{909E8E84-426E-40DD-AFC4-6F175D3DCCD1}">
              <a14:hiddenFill xmlns:a14="http://schemas.microsoft.com/office/drawing/2010/main">
                <a:noFill/>
              </a14:hiddenFill>
            </a:ext>
          </a:extLst>
        </p:spPr>
        <p:txBody>
          <a:bodyPr lIns="50800" tIns="50800" rIns="50800" bIns="50800" anchor="ctr"/>
          <a:lstStyle/>
          <a:p>
            <a:endParaRPr lang="pt-BR"/>
          </a:p>
        </p:txBody>
      </p:sp>
      <p:pic>
        <p:nvPicPr>
          <p:cNvPr id="6156" name="pasted-image.pn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8326438" y="7332663"/>
            <a:ext cx="2355850" cy="235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6157" name="Shape 159"/>
          <p:cNvSpPr>
            <a:spLocks noChangeArrowheads="1"/>
          </p:cNvSpPr>
          <p:nvPr/>
        </p:nvSpPr>
        <p:spPr bwMode="auto">
          <a:xfrm>
            <a:off x="7853363" y="7126288"/>
            <a:ext cx="306070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2900" b="1">
                <a:solidFill>
                  <a:srgbClr val="D5A530"/>
                </a:solidFill>
                <a:latin typeface="American Typewriter"/>
                <a:ea typeface="American Typewriter"/>
                <a:cs typeface="American Typewriter"/>
                <a:sym typeface="American Typewriter"/>
              </a:rPr>
              <a:t>Fatores de risco</a:t>
            </a:r>
          </a:p>
        </p:txBody>
      </p:sp>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170" name="Shape 161"/>
          <p:cNvSpPr>
            <a:spLocks noChangeArrowheads="1"/>
          </p:cNvSpPr>
          <p:nvPr/>
        </p:nvSpPr>
        <p:spPr bwMode="auto">
          <a:xfrm>
            <a:off x="2008188" y="733425"/>
            <a:ext cx="9971087"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6000" b="1">
                <a:solidFill>
                  <a:srgbClr val="45A7DE"/>
                </a:solidFill>
                <a:latin typeface="American Typewriter"/>
                <a:ea typeface="American Typewriter"/>
                <a:cs typeface="American Typewriter"/>
                <a:sym typeface="American Typewriter"/>
              </a:rPr>
              <a:t>MATERIAIS E MÉTODOS</a:t>
            </a:r>
          </a:p>
        </p:txBody>
      </p:sp>
      <p:sp>
        <p:nvSpPr>
          <p:cNvPr id="162" name="Shape 162"/>
          <p:cNvSpPr/>
          <p:nvPr/>
        </p:nvSpPr>
        <p:spPr>
          <a:xfrm>
            <a:off x="2827338" y="2195513"/>
            <a:ext cx="6175375" cy="6183312"/>
          </a:xfrm>
          <a:prstGeom prst="ellipse">
            <a:avLst/>
          </a:prstGeom>
          <a:solidFill>
            <a:schemeClr val="accent1">
              <a:hueOff val="-313507"/>
              <a:satOff val="34334"/>
              <a:lumOff val="-8266"/>
              <a:alpha val="62000"/>
            </a:schemeClr>
          </a:solidFill>
          <a:ln w="12700">
            <a:miter lim="400000"/>
          </a:ln>
        </p:spPr>
        <p:txBody>
          <a:bodyPr lIns="50800" tIns="50800" rIns="50800" bIns="50800" anchor="ctr"/>
          <a:lstStyle/>
          <a:p>
            <a:pPr algn="ctr" fontAlgn="auto" hangingPunct="0">
              <a:spcBef>
                <a:spcPts val="0"/>
              </a:spcBef>
              <a:spcAft>
                <a:spcPts val="0"/>
              </a:spcAft>
              <a:defRPr sz="3600">
                <a:solidFill>
                  <a:schemeClr val="accent1"/>
                </a:solidFill>
              </a:defRPr>
            </a:pPr>
            <a:endParaRPr sz="3600" kern="0">
              <a:solidFill>
                <a:schemeClr val="accent1"/>
              </a:solidFill>
              <a:latin typeface="+mn-lt"/>
              <a:ea typeface="+mn-ea"/>
              <a:cs typeface="+mn-cs"/>
            </a:endParaRPr>
          </a:p>
        </p:txBody>
      </p:sp>
      <p:sp>
        <p:nvSpPr>
          <p:cNvPr id="7172" name="Shape 163"/>
          <p:cNvSpPr>
            <a:spLocks noChangeArrowheads="1"/>
          </p:cNvSpPr>
          <p:nvPr/>
        </p:nvSpPr>
        <p:spPr bwMode="auto">
          <a:xfrm>
            <a:off x="4686300" y="3081338"/>
            <a:ext cx="31908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Retrospectivo </a:t>
            </a:r>
          </a:p>
        </p:txBody>
      </p:sp>
      <p:sp>
        <p:nvSpPr>
          <p:cNvPr id="7173" name="Shape 164"/>
          <p:cNvSpPr>
            <a:spLocks noChangeArrowheads="1"/>
          </p:cNvSpPr>
          <p:nvPr/>
        </p:nvSpPr>
        <p:spPr bwMode="auto">
          <a:xfrm>
            <a:off x="4706938" y="4057650"/>
            <a:ext cx="2992437"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Multicêntrico </a:t>
            </a:r>
          </a:p>
        </p:txBody>
      </p:sp>
      <p:sp>
        <p:nvSpPr>
          <p:cNvPr id="7174" name="Shape 165"/>
          <p:cNvSpPr>
            <a:spLocks noChangeArrowheads="1"/>
          </p:cNvSpPr>
          <p:nvPr/>
        </p:nvSpPr>
        <p:spPr bwMode="auto">
          <a:xfrm>
            <a:off x="3794125" y="5335588"/>
            <a:ext cx="4083050" cy="1335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2700" b="1">
                <a:solidFill>
                  <a:srgbClr val="000000"/>
                </a:solidFill>
                <a:latin typeface="American Typewriter"/>
                <a:ea typeface="American Typewriter"/>
                <a:cs typeface="American Typewriter"/>
                <a:sym typeface="American Typewriter"/>
              </a:rPr>
              <a:t>5 Hospitais da Organização Nacional de Saúde do Japão</a:t>
            </a:r>
          </a:p>
        </p:txBody>
      </p:sp>
    </p:spTree>
  </p:cSld>
  <p:clrMapOvr>
    <a:masterClrMapping/>
  </p:clrMapOvr>
  <p:transition spd="slow"/>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4" name="Shape 167"/>
          <p:cNvSpPr>
            <a:spLocks noChangeArrowheads="1"/>
          </p:cNvSpPr>
          <p:nvPr/>
        </p:nvSpPr>
        <p:spPr bwMode="auto">
          <a:xfrm>
            <a:off x="2008188" y="733425"/>
            <a:ext cx="9971087"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6000" b="1">
                <a:solidFill>
                  <a:srgbClr val="45A7DE"/>
                </a:solidFill>
                <a:latin typeface="American Typewriter"/>
                <a:ea typeface="American Typewriter"/>
                <a:cs typeface="American Typewriter"/>
                <a:sym typeface="American Typewriter"/>
              </a:rPr>
              <a:t>MATERIAIS E MÉTODOS</a:t>
            </a:r>
          </a:p>
        </p:txBody>
      </p:sp>
      <p:sp>
        <p:nvSpPr>
          <p:cNvPr id="168" name="Shape 168"/>
          <p:cNvSpPr/>
          <p:nvPr/>
        </p:nvSpPr>
        <p:spPr>
          <a:xfrm>
            <a:off x="3087688" y="3043238"/>
            <a:ext cx="6175375" cy="6183312"/>
          </a:xfrm>
          <a:prstGeom prst="ellipse">
            <a:avLst/>
          </a:prstGeom>
          <a:solidFill>
            <a:schemeClr val="accent1">
              <a:hueOff val="-313507"/>
              <a:satOff val="34334"/>
              <a:lumOff val="-8266"/>
              <a:alpha val="62000"/>
            </a:schemeClr>
          </a:solidFill>
          <a:ln w="12700">
            <a:miter lim="400000"/>
          </a:ln>
        </p:spPr>
        <p:txBody>
          <a:bodyPr lIns="50800" tIns="50800" rIns="50800" bIns="50800" anchor="ctr"/>
          <a:lstStyle/>
          <a:p>
            <a:pPr algn="ctr" fontAlgn="auto" hangingPunct="0">
              <a:spcBef>
                <a:spcPts val="0"/>
              </a:spcBef>
              <a:spcAft>
                <a:spcPts val="0"/>
              </a:spcAft>
              <a:defRPr sz="3600">
                <a:solidFill>
                  <a:schemeClr val="accent1"/>
                </a:solidFill>
              </a:defRPr>
            </a:pPr>
            <a:endParaRPr sz="3600" kern="0">
              <a:solidFill>
                <a:schemeClr val="accent1"/>
              </a:solidFill>
              <a:latin typeface="+mn-lt"/>
              <a:ea typeface="+mn-ea"/>
              <a:cs typeface="+mn-cs"/>
            </a:endParaRPr>
          </a:p>
        </p:txBody>
      </p:sp>
      <p:sp>
        <p:nvSpPr>
          <p:cNvPr id="8196" name="Shape 169"/>
          <p:cNvSpPr>
            <a:spLocks noChangeArrowheads="1"/>
          </p:cNvSpPr>
          <p:nvPr/>
        </p:nvSpPr>
        <p:spPr bwMode="auto">
          <a:xfrm>
            <a:off x="4646613" y="3895725"/>
            <a:ext cx="31908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Retrospectivo </a:t>
            </a:r>
          </a:p>
        </p:txBody>
      </p:sp>
      <p:sp>
        <p:nvSpPr>
          <p:cNvPr id="8197" name="Shape 170"/>
          <p:cNvSpPr>
            <a:spLocks noChangeArrowheads="1"/>
          </p:cNvSpPr>
          <p:nvPr/>
        </p:nvSpPr>
        <p:spPr bwMode="auto">
          <a:xfrm>
            <a:off x="4268788" y="4951413"/>
            <a:ext cx="2992437"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Multicêntrico </a:t>
            </a:r>
          </a:p>
        </p:txBody>
      </p:sp>
      <p:sp>
        <p:nvSpPr>
          <p:cNvPr id="8198" name="Shape 171"/>
          <p:cNvSpPr>
            <a:spLocks noChangeArrowheads="1"/>
          </p:cNvSpPr>
          <p:nvPr/>
        </p:nvSpPr>
        <p:spPr bwMode="auto">
          <a:xfrm>
            <a:off x="3754438" y="6051550"/>
            <a:ext cx="4083050" cy="133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2700" b="1">
                <a:solidFill>
                  <a:srgbClr val="000000"/>
                </a:solidFill>
                <a:latin typeface="American Typewriter"/>
                <a:ea typeface="American Typewriter"/>
                <a:cs typeface="American Typewriter"/>
                <a:sym typeface="American Typewriter"/>
              </a:rPr>
              <a:t>5 Hospitais da Organização Nacional de Saúde do Japão</a:t>
            </a:r>
          </a:p>
        </p:txBody>
      </p:sp>
      <p:sp>
        <p:nvSpPr>
          <p:cNvPr id="8199" name="Shape 172"/>
          <p:cNvSpPr>
            <a:spLocks noChangeArrowheads="1"/>
          </p:cNvSpPr>
          <p:nvPr/>
        </p:nvSpPr>
        <p:spPr bwMode="auto">
          <a:xfrm>
            <a:off x="1851025" y="2379663"/>
            <a:ext cx="981075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RN vivos únicos entre 34 + 0/7 e 36 + 6/7 semanas</a:t>
            </a:r>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 name="Shape 174"/>
          <p:cNvSpPr/>
          <p:nvPr/>
        </p:nvSpPr>
        <p:spPr>
          <a:xfrm>
            <a:off x="2490788" y="3721100"/>
            <a:ext cx="6175375" cy="6183313"/>
          </a:xfrm>
          <a:prstGeom prst="ellipse">
            <a:avLst/>
          </a:prstGeom>
          <a:solidFill>
            <a:schemeClr val="accent1">
              <a:hueOff val="-313507"/>
              <a:satOff val="34334"/>
              <a:lumOff val="-8266"/>
              <a:alpha val="62000"/>
            </a:schemeClr>
          </a:solidFill>
          <a:ln w="12700">
            <a:miter lim="400000"/>
          </a:ln>
        </p:spPr>
        <p:txBody>
          <a:bodyPr lIns="50800" tIns="50800" rIns="50800" bIns="50800" anchor="ctr"/>
          <a:lstStyle/>
          <a:p>
            <a:pPr algn="ctr" fontAlgn="auto" hangingPunct="0">
              <a:spcBef>
                <a:spcPts val="0"/>
              </a:spcBef>
              <a:spcAft>
                <a:spcPts val="0"/>
              </a:spcAft>
              <a:defRPr sz="3600">
                <a:solidFill>
                  <a:schemeClr val="accent1"/>
                </a:solidFill>
              </a:defRPr>
            </a:pPr>
            <a:endParaRPr sz="3600" kern="0">
              <a:solidFill>
                <a:schemeClr val="accent1"/>
              </a:solidFill>
              <a:latin typeface="+mn-lt"/>
              <a:ea typeface="+mn-ea"/>
              <a:cs typeface="+mn-cs"/>
            </a:endParaRPr>
          </a:p>
        </p:txBody>
      </p:sp>
      <p:sp>
        <p:nvSpPr>
          <p:cNvPr id="9219" name="Shape 175"/>
          <p:cNvSpPr>
            <a:spLocks noChangeArrowheads="1"/>
          </p:cNvSpPr>
          <p:nvPr/>
        </p:nvSpPr>
        <p:spPr bwMode="auto">
          <a:xfrm>
            <a:off x="4168775" y="4572000"/>
            <a:ext cx="31908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Retrospectivo </a:t>
            </a:r>
          </a:p>
        </p:txBody>
      </p:sp>
      <p:sp>
        <p:nvSpPr>
          <p:cNvPr id="9220" name="Shape 176"/>
          <p:cNvSpPr>
            <a:spLocks noChangeArrowheads="1"/>
          </p:cNvSpPr>
          <p:nvPr/>
        </p:nvSpPr>
        <p:spPr bwMode="auto">
          <a:xfrm>
            <a:off x="4189413" y="5468938"/>
            <a:ext cx="2992437"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Multicêntrico </a:t>
            </a:r>
          </a:p>
        </p:txBody>
      </p:sp>
      <p:sp>
        <p:nvSpPr>
          <p:cNvPr id="9221" name="Shape 177"/>
          <p:cNvSpPr>
            <a:spLocks noChangeArrowheads="1"/>
          </p:cNvSpPr>
          <p:nvPr/>
        </p:nvSpPr>
        <p:spPr bwMode="auto">
          <a:xfrm>
            <a:off x="3276600" y="6462713"/>
            <a:ext cx="4083050" cy="1335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2700" b="1">
                <a:solidFill>
                  <a:srgbClr val="000000"/>
                </a:solidFill>
                <a:latin typeface="American Typewriter"/>
                <a:ea typeface="American Typewriter"/>
                <a:cs typeface="American Typewriter"/>
                <a:sym typeface="American Typewriter"/>
              </a:rPr>
              <a:t>5 Hospitais da Organização Nacional de Saúde do Japão</a:t>
            </a:r>
          </a:p>
        </p:txBody>
      </p:sp>
      <p:sp>
        <p:nvSpPr>
          <p:cNvPr id="9222" name="Shape 178"/>
          <p:cNvSpPr>
            <a:spLocks noChangeArrowheads="1"/>
          </p:cNvSpPr>
          <p:nvPr/>
        </p:nvSpPr>
        <p:spPr bwMode="auto">
          <a:xfrm>
            <a:off x="1851025" y="2379663"/>
            <a:ext cx="981075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RN vivos únicos entre 34 + 0/7 e 36 + 6/7 semanas</a:t>
            </a:r>
          </a:p>
        </p:txBody>
      </p:sp>
      <p:sp>
        <p:nvSpPr>
          <p:cNvPr id="179" name="Shape 179"/>
          <p:cNvSpPr/>
          <p:nvPr/>
        </p:nvSpPr>
        <p:spPr>
          <a:xfrm rot="19560000">
            <a:off x="4594225" y="2284413"/>
            <a:ext cx="2157413" cy="749300"/>
          </a:xfrm>
          <a:prstGeom prst="rect">
            <a:avLst/>
          </a:prstGeom>
          <a:solidFill>
            <a:schemeClr val="accent5">
              <a:satOff val="19674"/>
              <a:lumOff val="-24274"/>
            </a:schemeClr>
          </a:solidFill>
          <a:ln w="12700">
            <a:miter lim="400000"/>
          </a:ln>
          <a:extLst>
            <a:ext uri="{C572A759-6A51-4108-AA02-DFA0A04FC94B}"/>
          </a:extLst>
        </p:spPr>
        <p:txBody>
          <a:bodyPr lIns="50800" tIns="50800" rIns="50800" bIns="50800" anchor="ctr"/>
          <a:lstStyle>
            <a:lvl1pPr>
              <a:defRPr sz="3600" b="1">
                <a:solidFill>
                  <a:srgbClr val="FFFFFF"/>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DUM</a:t>
            </a:r>
          </a:p>
        </p:txBody>
      </p:sp>
      <p:sp>
        <p:nvSpPr>
          <p:cNvPr id="180" name="Shape 180"/>
          <p:cNvSpPr/>
          <p:nvPr/>
        </p:nvSpPr>
        <p:spPr>
          <a:xfrm rot="19560000">
            <a:off x="8378825" y="2284413"/>
            <a:ext cx="2157413" cy="749300"/>
          </a:xfrm>
          <a:prstGeom prst="rect">
            <a:avLst/>
          </a:prstGeom>
          <a:solidFill>
            <a:schemeClr val="accent5">
              <a:satOff val="19674"/>
              <a:lumOff val="-24274"/>
            </a:schemeClr>
          </a:solidFill>
          <a:ln w="12700">
            <a:miter lim="400000"/>
          </a:ln>
          <a:extLst>
            <a:ext uri="{C572A759-6A51-4108-AA02-DFA0A04FC94B}"/>
          </a:extLst>
        </p:spPr>
        <p:txBody>
          <a:bodyPr lIns="50800" tIns="50800" rIns="50800" bIns="50800" anchor="ctr"/>
          <a:lstStyle>
            <a:lvl1pPr>
              <a:defRPr sz="3600" b="1">
                <a:solidFill>
                  <a:srgbClr val="FFFFFF"/>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CCN</a:t>
            </a:r>
          </a:p>
        </p:txBody>
      </p:sp>
      <p:sp>
        <p:nvSpPr>
          <p:cNvPr id="9225" name="Shape 181"/>
          <p:cNvSpPr>
            <a:spLocks noChangeArrowheads="1"/>
          </p:cNvSpPr>
          <p:nvPr/>
        </p:nvSpPr>
        <p:spPr bwMode="auto">
          <a:xfrm>
            <a:off x="2008188" y="733425"/>
            <a:ext cx="9971087"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6000" b="1">
                <a:solidFill>
                  <a:srgbClr val="45A7DE"/>
                </a:solidFill>
                <a:latin typeface="American Typewriter"/>
                <a:ea typeface="American Typewriter"/>
                <a:cs typeface="American Typewriter"/>
                <a:sym typeface="American Typewriter"/>
              </a:rPr>
              <a:t>MATERIAIS E MÉTODOS</a:t>
            </a:r>
          </a:p>
        </p:txBody>
      </p:sp>
      <p:sp>
        <p:nvSpPr>
          <p:cNvPr id="182" name="Shape 182"/>
          <p:cNvSpPr/>
          <p:nvPr/>
        </p:nvSpPr>
        <p:spPr>
          <a:xfrm flipH="1" flipV="1">
            <a:off x="9731375" y="3208338"/>
            <a:ext cx="3348038" cy="0"/>
          </a:xfrm>
          <a:prstGeom prst="line">
            <a:avLst/>
          </a:prstGeom>
          <a:ln w="88900">
            <a:solidFill>
              <a:schemeClr val="accent1">
                <a:hueOff val="550649"/>
                <a:satOff val="22840"/>
                <a:lumOff val="-37254"/>
              </a:schemeClr>
            </a:solidFill>
            <a:miter lim="400000"/>
            <a:tailEnd type="triangle"/>
          </a:ln>
        </p:spPr>
        <p:txBody>
          <a:bodyPr lIns="50800" tIns="50800" rIns="50800" bIns="50800" anchor="ctr"/>
          <a:lstStyle/>
          <a:p>
            <a:pPr algn="ctr" fontAlgn="auto" hangingPunct="0">
              <a:spcBef>
                <a:spcPts val="0"/>
              </a:spcBef>
              <a:spcAft>
                <a:spcPts val="0"/>
              </a:spcAft>
              <a:defRPr sz="3600"/>
            </a:pPr>
            <a:endParaRPr sz="3600" kern="0">
              <a:latin typeface="+mn-lt"/>
              <a:ea typeface="+mn-ea"/>
              <a:cs typeface="+mn-cs"/>
            </a:endParaRPr>
          </a:p>
        </p:txBody>
      </p:sp>
      <p:sp>
        <p:nvSpPr>
          <p:cNvPr id="9227" name="Shape 183"/>
          <p:cNvSpPr>
            <a:spLocks noChangeArrowheads="1"/>
          </p:cNvSpPr>
          <p:nvPr/>
        </p:nvSpPr>
        <p:spPr bwMode="auto">
          <a:xfrm>
            <a:off x="10040938" y="2824163"/>
            <a:ext cx="2992437"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1800" b="1">
                <a:solidFill>
                  <a:srgbClr val="861240"/>
                </a:solidFill>
                <a:latin typeface="American Typewriter"/>
                <a:ea typeface="American Typewriter"/>
                <a:cs typeface="American Typewriter"/>
                <a:sym typeface="American Typewriter"/>
              </a:rPr>
              <a:t>Se diferença &gt; ou = 5 dias</a:t>
            </a:r>
          </a:p>
        </p:txBody>
      </p:sp>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5" name="Shape 185"/>
          <p:cNvSpPr/>
          <p:nvPr/>
        </p:nvSpPr>
        <p:spPr>
          <a:xfrm>
            <a:off x="2995613" y="4368800"/>
            <a:ext cx="6175375" cy="5384800"/>
          </a:xfrm>
          <a:prstGeom prst="ellipse">
            <a:avLst/>
          </a:prstGeom>
          <a:solidFill>
            <a:schemeClr val="accent1">
              <a:hueOff val="-313507"/>
              <a:satOff val="34334"/>
              <a:lumOff val="-8266"/>
              <a:alpha val="62000"/>
            </a:schemeClr>
          </a:solidFill>
          <a:ln w="12700">
            <a:miter lim="400000"/>
          </a:ln>
        </p:spPr>
        <p:txBody>
          <a:bodyPr lIns="50800" tIns="50800" rIns="50800" bIns="50800" anchor="ctr"/>
          <a:lstStyle/>
          <a:p>
            <a:pPr algn="ctr" fontAlgn="auto" hangingPunct="0">
              <a:spcBef>
                <a:spcPts val="0"/>
              </a:spcBef>
              <a:spcAft>
                <a:spcPts val="0"/>
              </a:spcAft>
              <a:defRPr sz="3600">
                <a:solidFill>
                  <a:schemeClr val="accent1"/>
                </a:solidFill>
              </a:defRPr>
            </a:pPr>
            <a:endParaRPr sz="3600" kern="0">
              <a:solidFill>
                <a:schemeClr val="accent1"/>
              </a:solidFill>
              <a:latin typeface="+mn-lt"/>
              <a:ea typeface="+mn-ea"/>
              <a:cs typeface="+mn-cs"/>
            </a:endParaRPr>
          </a:p>
        </p:txBody>
      </p:sp>
      <p:sp>
        <p:nvSpPr>
          <p:cNvPr id="10243" name="Shape 186"/>
          <p:cNvSpPr>
            <a:spLocks noChangeArrowheads="1"/>
          </p:cNvSpPr>
          <p:nvPr/>
        </p:nvSpPr>
        <p:spPr bwMode="auto">
          <a:xfrm>
            <a:off x="4510088" y="4929188"/>
            <a:ext cx="31908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Retrospectivo </a:t>
            </a:r>
          </a:p>
        </p:txBody>
      </p:sp>
      <p:sp>
        <p:nvSpPr>
          <p:cNvPr id="10244" name="Shape 187"/>
          <p:cNvSpPr>
            <a:spLocks noChangeArrowheads="1"/>
          </p:cNvSpPr>
          <p:nvPr/>
        </p:nvSpPr>
        <p:spPr bwMode="auto">
          <a:xfrm>
            <a:off x="4394200" y="5570538"/>
            <a:ext cx="2992438"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Multicêntrico </a:t>
            </a:r>
          </a:p>
        </p:txBody>
      </p:sp>
      <p:sp>
        <p:nvSpPr>
          <p:cNvPr id="10245" name="Shape 188"/>
          <p:cNvSpPr>
            <a:spLocks noChangeArrowheads="1"/>
          </p:cNvSpPr>
          <p:nvPr/>
        </p:nvSpPr>
        <p:spPr bwMode="auto">
          <a:xfrm>
            <a:off x="3617913" y="6805613"/>
            <a:ext cx="4083050" cy="1335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2700" b="1">
                <a:solidFill>
                  <a:srgbClr val="000000"/>
                </a:solidFill>
                <a:latin typeface="American Typewriter"/>
                <a:ea typeface="American Typewriter"/>
                <a:cs typeface="American Typewriter"/>
                <a:sym typeface="American Typewriter"/>
              </a:rPr>
              <a:t>5 Hospitais da Organização Nacional de Saúde do Japão</a:t>
            </a:r>
          </a:p>
        </p:txBody>
      </p:sp>
      <p:sp>
        <p:nvSpPr>
          <p:cNvPr id="10246" name="Shape 189"/>
          <p:cNvSpPr>
            <a:spLocks noChangeArrowheads="1"/>
          </p:cNvSpPr>
          <p:nvPr/>
        </p:nvSpPr>
        <p:spPr bwMode="auto">
          <a:xfrm>
            <a:off x="1851025" y="2379663"/>
            <a:ext cx="981075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RN vivos únicos entre 34 + 0/7 e 36 + 6/7 semanas</a:t>
            </a:r>
          </a:p>
        </p:txBody>
      </p:sp>
      <p:sp>
        <p:nvSpPr>
          <p:cNvPr id="10247" name="Shape 190"/>
          <p:cNvSpPr>
            <a:spLocks noChangeArrowheads="1"/>
          </p:cNvSpPr>
          <p:nvPr/>
        </p:nvSpPr>
        <p:spPr bwMode="auto">
          <a:xfrm>
            <a:off x="3705225" y="3605213"/>
            <a:ext cx="23780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1/1/2007</a:t>
            </a:r>
          </a:p>
        </p:txBody>
      </p:sp>
      <p:sp>
        <p:nvSpPr>
          <p:cNvPr id="10248" name="Shape 191"/>
          <p:cNvSpPr>
            <a:spLocks noChangeArrowheads="1"/>
          </p:cNvSpPr>
          <p:nvPr/>
        </p:nvSpPr>
        <p:spPr bwMode="auto">
          <a:xfrm>
            <a:off x="7700963" y="3605213"/>
            <a:ext cx="291941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31/12/2009</a:t>
            </a:r>
          </a:p>
        </p:txBody>
      </p:sp>
      <p:pic>
        <p:nvPicPr>
          <p:cNvPr id="10249" name="Imagem 191"/>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6218238" y="3752850"/>
            <a:ext cx="1346200"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 name="Shape 194"/>
          <p:cNvSpPr/>
          <p:nvPr/>
        </p:nvSpPr>
        <p:spPr>
          <a:xfrm rot="19560000">
            <a:off x="4594225" y="2284413"/>
            <a:ext cx="2157413" cy="749300"/>
          </a:xfrm>
          <a:prstGeom prst="rect">
            <a:avLst/>
          </a:prstGeom>
          <a:solidFill>
            <a:schemeClr val="accent5">
              <a:satOff val="19674"/>
              <a:lumOff val="-24274"/>
            </a:schemeClr>
          </a:solidFill>
          <a:ln w="12700">
            <a:miter lim="400000"/>
          </a:ln>
          <a:extLst>
            <a:ext uri="{C572A759-6A51-4108-AA02-DFA0A04FC94B}"/>
          </a:extLst>
        </p:spPr>
        <p:txBody>
          <a:bodyPr lIns="50800" tIns="50800" rIns="50800" bIns="50800" anchor="ctr"/>
          <a:lstStyle>
            <a:lvl1pPr>
              <a:defRPr sz="3600" b="1">
                <a:solidFill>
                  <a:srgbClr val="FFFFFF"/>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DUM</a:t>
            </a:r>
          </a:p>
        </p:txBody>
      </p:sp>
      <p:sp>
        <p:nvSpPr>
          <p:cNvPr id="195" name="Shape 195"/>
          <p:cNvSpPr/>
          <p:nvPr/>
        </p:nvSpPr>
        <p:spPr>
          <a:xfrm rot="19560000">
            <a:off x="8378825" y="2284413"/>
            <a:ext cx="2157413" cy="749300"/>
          </a:xfrm>
          <a:prstGeom prst="rect">
            <a:avLst/>
          </a:prstGeom>
          <a:solidFill>
            <a:schemeClr val="accent5">
              <a:satOff val="19674"/>
              <a:lumOff val="-24274"/>
            </a:schemeClr>
          </a:solidFill>
          <a:ln w="12700">
            <a:miter lim="400000"/>
          </a:ln>
          <a:extLst>
            <a:ext uri="{C572A759-6A51-4108-AA02-DFA0A04FC94B}"/>
          </a:extLst>
        </p:spPr>
        <p:txBody>
          <a:bodyPr lIns="50800" tIns="50800" rIns="50800" bIns="50800" anchor="ctr"/>
          <a:lstStyle>
            <a:lvl1pPr>
              <a:defRPr sz="3600" b="1">
                <a:solidFill>
                  <a:srgbClr val="FFFFFF"/>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CCN</a:t>
            </a:r>
          </a:p>
        </p:txBody>
      </p:sp>
      <p:sp>
        <p:nvSpPr>
          <p:cNvPr id="10252" name="Shape 196"/>
          <p:cNvSpPr>
            <a:spLocks noChangeArrowheads="1"/>
          </p:cNvSpPr>
          <p:nvPr/>
        </p:nvSpPr>
        <p:spPr bwMode="auto">
          <a:xfrm>
            <a:off x="2008188" y="733425"/>
            <a:ext cx="9971087"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6000" b="1">
                <a:solidFill>
                  <a:srgbClr val="45A7DE"/>
                </a:solidFill>
                <a:latin typeface="American Typewriter"/>
                <a:ea typeface="American Typewriter"/>
                <a:cs typeface="American Typewriter"/>
                <a:sym typeface="American Typewriter"/>
              </a:rPr>
              <a:t>MATERIAIS E MÉTODOS</a:t>
            </a: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8" name="Shape 198"/>
          <p:cNvSpPr/>
          <p:nvPr/>
        </p:nvSpPr>
        <p:spPr>
          <a:xfrm rot="19740000">
            <a:off x="7508875" y="7042150"/>
            <a:ext cx="1466850" cy="460375"/>
          </a:xfrm>
          <a:prstGeom prst="rect">
            <a:avLst/>
          </a:prstGeom>
          <a:solidFill>
            <a:schemeClr val="accent1">
              <a:hueOff val="-313507"/>
              <a:satOff val="34334"/>
              <a:lumOff val="-8266"/>
              <a:alpha val="62000"/>
            </a:schemeClr>
          </a:solidFill>
          <a:ln w="12700">
            <a:miter lim="400000"/>
          </a:ln>
        </p:spPr>
        <p:txBody>
          <a:bodyPr lIns="50800" tIns="50800" rIns="50800" bIns="50800" anchor="ctr"/>
          <a:lstStyle/>
          <a:p>
            <a:pPr algn="ctr" fontAlgn="auto" hangingPunct="0">
              <a:spcBef>
                <a:spcPts val="0"/>
              </a:spcBef>
              <a:spcAft>
                <a:spcPts val="0"/>
              </a:spcAft>
              <a:defRPr sz="3600">
                <a:solidFill>
                  <a:srgbClr val="FFFFFF"/>
                </a:solidFill>
              </a:defRPr>
            </a:pPr>
            <a:endParaRPr sz="3600" kern="0">
              <a:solidFill>
                <a:srgbClr val="FFFFFF"/>
              </a:solidFill>
              <a:latin typeface="+mn-lt"/>
              <a:ea typeface="+mn-ea"/>
              <a:cs typeface="+mn-cs"/>
            </a:endParaRPr>
          </a:p>
        </p:txBody>
      </p:sp>
      <p:sp>
        <p:nvSpPr>
          <p:cNvPr id="199" name="Shape 199"/>
          <p:cNvSpPr/>
          <p:nvPr/>
        </p:nvSpPr>
        <p:spPr>
          <a:xfrm>
            <a:off x="-104775" y="4105275"/>
            <a:ext cx="6175375" cy="5121275"/>
          </a:xfrm>
          <a:prstGeom prst="ellipse">
            <a:avLst/>
          </a:prstGeom>
          <a:solidFill>
            <a:schemeClr val="accent1">
              <a:hueOff val="-313507"/>
              <a:satOff val="34334"/>
              <a:lumOff val="-8266"/>
              <a:alpha val="62000"/>
            </a:schemeClr>
          </a:solidFill>
          <a:ln w="12700">
            <a:miter lim="400000"/>
          </a:ln>
        </p:spPr>
        <p:txBody>
          <a:bodyPr lIns="50800" tIns="50800" rIns="50800" bIns="50800" anchor="ctr"/>
          <a:lstStyle/>
          <a:p>
            <a:pPr algn="ctr" fontAlgn="auto" hangingPunct="0">
              <a:spcBef>
                <a:spcPts val="0"/>
              </a:spcBef>
              <a:spcAft>
                <a:spcPts val="0"/>
              </a:spcAft>
              <a:defRPr sz="3600">
                <a:solidFill>
                  <a:schemeClr val="accent1"/>
                </a:solidFill>
              </a:defRPr>
            </a:pPr>
            <a:endParaRPr sz="3600" kern="0">
              <a:solidFill>
                <a:schemeClr val="accent1"/>
              </a:solidFill>
              <a:latin typeface="+mn-lt"/>
              <a:ea typeface="+mn-ea"/>
              <a:cs typeface="+mn-cs"/>
            </a:endParaRPr>
          </a:p>
        </p:txBody>
      </p:sp>
      <p:sp>
        <p:nvSpPr>
          <p:cNvPr id="11268" name="Shape 200"/>
          <p:cNvSpPr>
            <a:spLocks noChangeArrowheads="1"/>
          </p:cNvSpPr>
          <p:nvPr/>
        </p:nvSpPr>
        <p:spPr bwMode="auto">
          <a:xfrm>
            <a:off x="1323975" y="4978400"/>
            <a:ext cx="31908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Retrospectivo </a:t>
            </a:r>
          </a:p>
        </p:txBody>
      </p:sp>
      <p:sp>
        <p:nvSpPr>
          <p:cNvPr id="11269" name="Shape 201"/>
          <p:cNvSpPr>
            <a:spLocks noChangeArrowheads="1"/>
          </p:cNvSpPr>
          <p:nvPr/>
        </p:nvSpPr>
        <p:spPr bwMode="auto">
          <a:xfrm>
            <a:off x="1344613" y="5916613"/>
            <a:ext cx="2992437"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Multicêntrico </a:t>
            </a:r>
          </a:p>
        </p:txBody>
      </p:sp>
      <p:sp>
        <p:nvSpPr>
          <p:cNvPr id="11270" name="Shape 202"/>
          <p:cNvSpPr>
            <a:spLocks noChangeArrowheads="1"/>
          </p:cNvSpPr>
          <p:nvPr/>
        </p:nvSpPr>
        <p:spPr bwMode="auto">
          <a:xfrm>
            <a:off x="784225" y="7054850"/>
            <a:ext cx="4083050" cy="1335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2700" b="1">
                <a:solidFill>
                  <a:srgbClr val="000000"/>
                </a:solidFill>
                <a:latin typeface="American Typewriter"/>
                <a:ea typeface="American Typewriter"/>
                <a:cs typeface="American Typewriter"/>
                <a:sym typeface="American Typewriter"/>
              </a:rPr>
              <a:t>5 Hospitais da Organização Nacional de Saúde do Japão</a:t>
            </a:r>
          </a:p>
        </p:txBody>
      </p:sp>
      <p:sp>
        <p:nvSpPr>
          <p:cNvPr id="11271" name="Shape 203"/>
          <p:cNvSpPr>
            <a:spLocks noChangeArrowheads="1"/>
          </p:cNvSpPr>
          <p:nvPr/>
        </p:nvSpPr>
        <p:spPr bwMode="auto">
          <a:xfrm>
            <a:off x="1851025" y="2379663"/>
            <a:ext cx="981075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RN vivos únicos entre 34 + 0/7 e 36 + 6/7 semanas</a:t>
            </a:r>
          </a:p>
        </p:txBody>
      </p:sp>
      <p:sp>
        <p:nvSpPr>
          <p:cNvPr id="11272" name="Shape 204"/>
          <p:cNvSpPr>
            <a:spLocks noChangeArrowheads="1"/>
          </p:cNvSpPr>
          <p:nvPr/>
        </p:nvSpPr>
        <p:spPr bwMode="auto">
          <a:xfrm>
            <a:off x="3705225" y="3605213"/>
            <a:ext cx="23780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1/1/2007</a:t>
            </a:r>
          </a:p>
        </p:txBody>
      </p:sp>
      <p:sp>
        <p:nvSpPr>
          <p:cNvPr id="11273" name="Shape 205"/>
          <p:cNvSpPr>
            <a:spLocks noChangeArrowheads="1"/>
          </p:cNvSpPr>
          <p:nvPr/>
        </p:nvSpPr>
        <p:spPr bwMode="auto">
          <a:xfrm>
            <a:off x="7700963" y="3605213"/>
            <a:ext cx="291941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31/12/2009</a:t>
            </a:r>
          </a:p>
        </p:txBody>
      </p:sp>
      <p:pic>
        <p:nvPicPr>
          <p:cNvPr id="11274" name="Imagem 205"/>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6218238" y="3752850"/>
            <a:ext cx="1346200"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8" name="Shape 208"/>
          <p:cNvSpPr/>
          <p:nvPr/>
        </p:nvSpPr>
        <p:spPr>
          <a:xfrm rot="19560000">
            <a:off x="4594225" y="2284413"/>
            <a:ext cx="2157413" cy="749300"/>
          </a:xfrm>
          <a:prstGeom prst="rect">
            <a:avLst/>
          </a:prstGeom>
          <a:solidFill>
            <a:schemeClr val="accent5">
              <a:satOff val="19674"/>
              <a:lumOff val="-24274"/>
            </a:schemeClr>
          </a:solidFill>
          <a:ln w="12700">
            <a:miter lim="400000"/>
          </a:ln>
          <a:extLst>
            <a:ext uri="{C572A759-6A51-4108-AA02-DFA0A04FC94B}"/>
          </a:extLst>
        </p:spPr>
        <p:txBody>
          <a:bodyPr lIns="50800" tIns="50800" rIns="50800" bIns="50800" anchor="ctr"/>
          <a:lstStyle>
            <a:lvl1pPr>
              <a:defRPr sz="3600" b="1">
                <a:solidFill>
                  <a:srgbClr val="FFFFFF"/>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DUM</a:t>
            </a:r>
          </a:p>
        </p:txBody>
      </p:sp>
      <p:sp>
        <p:nvSpPr>
          <p:cNvPr id="209" name="Shape 209"/>
          <p:cNvSpPr/>
          <p:nvPr/>
        </p:nvSpPr>
        <p:spPr>
          <a:xfrm rot="19560000">
            <a:off x="8378825" y="2284413"/>
            <a:ext cx="2157413" cy="749300"/>
          </a:xfrm>
          <a:prstGeom prst="rect">
            <a:avLst/>
          </a:prstGeom>
          <a:solidFill>
            <a:schemeClr val="accent5">
              <a:satOff val="19674"/>
              <a:lumOff val="-24274"/>
            </a:schemeClr>
          </a:solidFill>
          <a:ln w="12700">
            <a:miter lim="400000"/>
          </a:ln>
          <a:extLst>
            <a:ext uri="{C572A759-6A51-4108-AA02-DFA0A04FC94B}"/>
          </a:extLst>
        </p:spPr>
        <p:txBody>
          <a:bodyPr lIns="50800" tIns="50800" rIns="50800" bIns="50800" anchor="ctr"/>
          <a:lstStyle>
            <a:lvl1pPr>
              <a:defRPr sz="3600" b="1">
                <a:solidFill>
                  <a:srgbClr val="FFFFFF"/>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CCN</a:t>
            </a:r>
          </a:p>
        </p:txBody>
      </p:sp>
      <p:pic>
        <p:nvPicPr>
          <p:cNvPr id="11277" name="pasted-image.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70600" y="6005513"/>
            <a:ext cx="1371600"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1278" name="pasted-image.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510338" y="7874000"/>
            <a:ext cx="1373187"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1279" name="pasted-image.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58075" y="4972050"/>
            <a:ext cx="1373188"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1280" name="pasted-image.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042400" y="5910263"/>
            <a:ext cx="1371600" cy="1306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1281" name="pasted-image.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593138" y="7874000"/>
            <a:ext cx="1373187"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11282" name="Shape 215"/>
          <p:cNvSpPr>
            <a:spLocks noChangeArrowheads="1"/>
          </p:cNvSpPr>
          <p:nvPr/>
        </p:nvSpPr>
        <p:spPr bwMode="auto">
          <a:xfrm rot="-1860000">
            <a:off x="7377113" y="7024688"/>
            <a:ext cx="173037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2500" b="1">
                <a:solidFill>
                  <a:srgbClr val="000000"/>
                </a:solidFill>
                <a:latin typeface="American Typewriter"/>
                <a:ea typeface="American Typewriter"/>
                <a:cs typeface="American Typewriter"/>
                <a:sym typeface="American Typewriter"/>
              </a:rPr>
              <a:t>Revisão</a:t>
            </a:r>
          </a:p>
        </p:txBody>
      </p:sp>
      <p:sp>
        <p:nvSpPr>
          <p:cNvPr id="11283" name="Shape 216"/>
          <p:cNvSpPr>
            <a:spLocks noChangeArrowheads="1"/>
          </p:cNvSpPr>
          <p:nvPr/>
        </p:nvSpPr>
        <p:spPr bwMode="auto">
          <a:xfrm>
            <a:off x="2008188" y="733425"/>
            <a:ext cx="9971087"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6000" b="1">
                <a:solidFill>
                  <a:srgbClr val="45A7DE"/>
                </a:solidFill>
                <a:latin typeface="American Typewriter"/>
                <a:ea typeface="American Typewriter"/>
                <a:cs typeface="American Typewriter"/>
                <a:sym typeface="American Typewriter"/>
              </a:rPr>
              <a:t>MATERIAIS E MÉTODOS</a:t>
            </a:r>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2290" name="pasted-image.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8175" y="739775"/>
            <a:ext cx="958850"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12291" name="Shape 219"/>
          <p:cNvSpPr>
            <a:spLocks noChangeArrowheads="1"/>
          </p:cNvSpPr>
          <p:nvPr/>
        </p:nvSpPr>
        <p:spPr bwMode="auto">
          <a:xfrm>
            <a:off x="1779588" y="635000"/>
            <a:ext cx="10756900"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Ausência de ultrassonografiA (USG) no primeiro trimestre</a:t>
            </a:r>
          </a:p>
        </p:txBody>
      </p:sp>
      <p:sp>
        <p:nvSpPr>
          <p:cNvPr id="12292" name="Shape 220"/>
          <p:cNvSpPr>
            <a:spLocks noChangeArrowheads="1"/>
          </p:cNvSpPr>
          <p:nvPr/>
        </p:nvSpPr>
        <p:spPr bwMode="auto">
          <a:xfrm>
            <a:off x="1928813" y="7512050"/>
            <a:ext cx="504983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Anomalias congênitas</a:t>
            </a:r>
          </a:p>
        </p:txBody>
      </p:sp>
      <p:sp>
        <p:nvSpPr>
          <p:cNvPr id="12293" name="Shape 221"/>
          <p:cNvSpPr>
            <a:spLocks noChangeArrowheads="1"/>
          </p:cNvSpPr>
          <p:nvPr/>
        </p:nvSpPr>
        <p:spPr bwMode="auto">
          <a:xfrm>
            <a:off x="1779588" y="3930650"/>
            <a:ext cx="9852025" cy="119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Nascidos em outras clínicas privadas com transferência neonatal</a:t>
            </a:r>
          </a:p>
        </p:txBody>
      </p:sp>
      <p:pic>
        <p:nvPicPr>
          <p:cNvPr id="12294" name="pasted-image.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8175" y="3881438"/>
            <a:ext cx="958850"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2295" name="pasted-image.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8175" y="7356475"/>
            <a:ext cx="958850"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5" name="Shape 225"/>
          <p:cNvSpPr/>
          <p:nvPr/>
        </p:nvSpPr>
        <p:spPr>
          <a:xfrm>
            <a:off x="2049463" y="2730500"/>
            <a:ext cx="8542337" cy="1651000"/>
          </a:xfrm>
          <a:prstGeom prst="rect">
            <a:avLst/>
          </a:prstGeom>
          <a:ln w="12700">
            <a:miter lim="400000"/>
          </a:ln>
          <a:extLst>
            <a:ext uri="{C572A759-6A51-4108-AA02-DFA0A04FC94B}"/>
          </a:extLst>
        </p:spPr>
        <p:txBody>
          <a:bodyPr lIns="50800" tIns="50800" rIns="50800" bIns="50800" anchor="ctr">
            <a:spAutoFit/>
          </a:bodyPr>
          <a:lstStyle/>
          <a:p>
            <a:pPr algn="ctr" fontAlgn="auto" hangingPunct="0">
              <a:spcBef>
                <a:spcPts val="0"/>
              </a:spcBef>
              <a:spcAft>
                <a:spcPts val="0"/>
              </a:spcAft>
              <a:defRPr sz="5000" b="1">
                <a:solidFill>
                  <a:srgbClr val="000000"/>
                </a:solidFill>
                <a:latin typeface="American Typewriter"/>
                <a:ea typeface="American Typewriter"/>
                <a:cs typeface="American Typewriter"/>
                <a:sym typeface="American Typewriter"/>
              </a:defRPr>
            </a:pPr>
            <a:r>
              <a:rPr sz="5000" b="1" kern="0">
                <a:solidFill>
                  <a:srgbClr val="000000"/>
                </a:solidFill>
                <a:latin typeface="American Typewriter"/>
                <a:ea typeface="American Typewriter"/>
                <a:cs typeface="American Typewriter"/>
                <a:sym typeface="American Typewriter"/>
              </a:rPr>
              <a:t>Incidência de </a:t>
            </a:r>
            <a:r>
              <a:rPr sz="5000" b="1" kern="0">
                <a:solidFill>
                  <a:schemeClr val="accent5">
                    <a:satOff val="19674"/>
                    <a:lumOff val="-24274"/>
                  </a:schemeClr>
                </a:solidFill>
                <a:latin typeface="American Typewriter"/>
                <a:ea typeface="American Typewriter"/>
                <a:cs typeface="American Typewriter"/>
                <a:sym typeface="American Typewriter"/>
              </a:rPr>
              <a:t>d</a:t>
            </a:r>
            <a:r>
              <a:rPr sz="5000" b="1" kern="0">
                <a:solidFill>
                  <a:srgbClr val="000000"/>
                </a:solidFill>
                <a:latin typeface="American Typewriter"/>
                <a:ea typeface="American Typewriter"/>
                <a:cs typeface="American Typewriter"/>
                <a:sym typeface="American Typewriter"/>
              </a:rPr>
              <a:t>istúrbios </a:t>
            </a:r>
            <a:r>
              <a:rPr sz="5000" b="1" kern="0">
                <a:solidFill>
                  <a:schemeClr val="accent5">
                    <a:satOff val="19674"/>
                    <a:lumOff val="-24274"/>
                  </a:schemeClr>
                </a:solidFill>
                <a:latin typeface="American Typewriter"/>
                <a:ea typeface="American Typewriter"/>
                <a:cs typeface="American Typewriter"/>
                <a:sym typeface="American Typewriter"/>
              </a:rPr>
              <a:t>r</a:t>
            </a:r>
            <a:r>
              <a:rPr sz="5000" b="1" kern="0">
                <a:solidFill>
                  <a:srgbClr val="000000"/>
                </a:solidFill>
                <a:latin typeface="American Typewriter"/>
                <a:ea typeface="American Typewriter"/>
                <a:cs typeface="American Typewriter"/>
                <a:sym typeface="American Typewriter"/>
              </a:rPr>
              <a:t>espiratórios </a:t>
            </a:r>
            <a:r>
              <a:rPr sz="5000" b="1" kern="0">
                <a:solidFill>
                  <a:schemeClr val="accent5">
                    <a:satOff val="19674"/>
                    <a:lumOff val="-24274"/>
                  </a:schemeClr>
                </a:solidFill>
                <a:latin typeface="American Typewriter"/>
                <a:ea typeface="American Typewriter"/>
                <a:cs typeface="American Typewriter"/>
                <a:sym typeface="American Typewriter"/>
              </a:rPr>
              <a:t>n</a:t>
            </a:r>
            <a:r>
              <a:rPr sz="5000" b="1" kern="0">
                <a:solidFill>
                  <a:srgbClr val="000000"/>
                </a:solidFill>
                <a:latin typeface="American Typewriter"/>
                <a:ea typeface="American Typewriter"/>
                <a:cs typeface="American Typewriter"/>
                <a:sym typeface="American Typewriter"/>
              </a:rPr>
              <a:t>eonatais</a:t>
            </a:r>
          </a:p>
        </p:txBody>
      </p:sp>
      <p:sp>
        <p:nvSpPr>
          <p:cNvPr id="13315" name="Shape 226"/>
          <p:cNvSpPr>
            <a:spLocks noChangeArrowheads="1"/>
          </p:cNvSpPr>
          <p:nvPr/>
        </p:nvSpPr>
        <p:spPr bwMode="auto">
          <a:xfrm>
            <a:off x="3759200" y="773113"/>
            <a:ext cx="512445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5000" b="1">
                <a:solidFill>
                  <a:srgbClr val="861240"/>
                </a:solidFill>
              </a:rPr>
              <a:t>Desfecho Primário</a:t>
            </a:r>
          </a:p>
        </p:txBody>
      </p:sp>
      <p:pic>
        <p:nvPicPr>
          <p:cNvPr id="13316"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6484938"/>
            <a:ext cx="3587750" cy="3211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9" name="Shape 229"/>
          <p:cNvSpPr/>
          <p:nvPr/>
        </p:nvSpPr>
        <p:spPr>
          <a:xfrm>
            <a:off x="2049463" y="2679700"/>
            <a:ext cx="8542337" cy="1651000"/>
          </a:xfrm>
          <a:prstGeom prst="rect">
            <a:avLst/>
          </a:prstGeom>
          <a:ln w="12700">
            <a:miter lim="400000"/>
          </a:ln>
          <a:extLst>
            <a:ext uri="{C572A759-6A51-4108-AA02-DFA0A04FC94B}"/>
          </a:extLst>
        </p:spPr>
        <p:txBody>
          <a:bodyPr lIns="50800" tIns="50800" rIns="50800" bIns="50800" anchor="ctr">
            <a:spAutoFit/>
          </a:bodyPr>
          <a:lstStyle/>
          <a:p>
            <a:pPr algn="ctr" fontAlgn="auto" hangingPunct="0">
              <a:spcBef>
                <a:spcPts val="0"/>
              </a:spcBef>
              <a:spcAft>
                <a:spcPts val="0"/>
              </a:spcAft>
              <a:defRPr sz="5000" b="1">
                <a:solidFill>
                  <a:srgbClr val="000000"/>
                </a:solidFill>
                <a:latin typeface="American Typewriter"/>
                <a:ea typeface="American Typewriter"/>
                <a:cs typeface="American Typewriter"/>
                <a:sym typeface="American Typewriter"/>
              </a:defRPr>
            </a:pPr>
            <a:r>
              <a:rPr sz="5000" b="1" kern="0">
                <a:solidFill>
                  <a:srgbClr val="000000"/>
                </a:solidFill>
                <a:latin typeface="American Typewriter"/>
                <a:ea typeface="American Typewriter"/>
                <a:cs typeface="American Typewriter"/>
                <a:sym typeface="American Typewriter"/>
              </a:rPr>
              <a:t>Incidência de </a:t>
            </a:r>
            <a:r>
              <a:rPr sz="5000" b="1" kern="0">
                <a:solidFill>
                  <a:schemeClr val="accent5">
                    <a:satOff val="19674"/>
                    <a:lumOff val="-24274"/>
                  </a:schemeClr>
                </a:solidFill>
                <a:latin typeface="American Typewriter"/>
                <a:ea typeface="American Typewriter"/>
                <a:cs typeface="American Typewriter"/>
                <a:sym typeface="American Typewriter"/>
              </a:rPr>
              <a:t>d</a:t>
            </a:r>
            <a:r>
              <a:rPr sz="5000" b="1" kern="0">
                <a:solidFill>
                  <a:srgbClr val="000000"/>
                </a:solidFill>
                <a:latin typeface="American Typewriter"/>
                <a:ea typeface="American Typewriter"/>
                <a:cs typeface="American Typewriter"/>
                <a:sym typeface="American Typewriter"/>
              </a:rPr>
              <a:t>istúrbios </a:t>
            </a:r>
            <a:r>
              <a:rPr sz="5000" b="1" kern="0">
                <a:solidFill>
                  <a:schemeClr val="accent5">
                    <a:satOff val="19674"/>
                    <a:lumOff val="-24274"/>
                  </a:schemeClr>
                </a:solidFill>
                <a:latin typeface="American Typewriter"/>
                <a:ea typeface="American Typewriter"/>
                <a:cs typeface="American Typewriter"/>
                <a:sym typeface="American Typewriter"/>
              </a:rPr>
              <a:t>r</a:t>
            </a:r>
            <a:r>
              <a:rPr sz="5000" b="1" kern="0">
                <a:solidFill>
                  <a:srgbClr val="000000"/>
                </a:solidFill>
                <a:latin typeface="American Typewriter"/>
                <a:ea typeface="American Typewriter"/>
                <a:cs typeface="American Typewriter"/>
                <a:sym typeface="American Typewriter"/>
              </a:rPr>
              <a:t>espiratórios </a:t>
            </a:r>
            <a:r>
              <a:rPr sz="5000" b="1" kern="0">
                <a:solidFill>
                  <a:schemeClr val="accent5">
                    <a:satOff val="19674"/>
                    <a:lumOff val="-24274"/>
                  </a:schemeClr>
                </a:solidFill>
                <a:latin typeface="American Typewriter"/>
                <a:ea typeface="American Typewriter"/>
                <a:cs typeface="American Typewriter"/>
                <a:sym typeface="American Typewriter"/>
              </a:rPr>
              <a:t>n</a:t>
            </a:r>
            <a:r>
              <a:rPr sz="5000" b="1" kern="0">
                <a:solidFill>
                  <a:srgbClr val="000000"/>
                </a:solidFill>
                <a:latin typeface="American Typewriter"/>
                <a:ea typeface="American Typewriter"/>
                <a:cs typeface="American Typewriter"/>
                <a:sym typeface="American Typewriter"/>
              </a:rPr>
              <a:t>eonatais</a:t>
            </a:r>
          </a:p>
        </p:txBody>
      </p:sp>
      <p:sp>
        <p:nvSpPr>
          <p:cNvPr id="14339" name="Shape 230"/>
          <p:cNvSpPr>
            <a:spLocks noChangeArrowheads="1"/>
          </p:cNvSpPr>
          <p:nvPr/>
        </p:nvSpPr>
        <p:spPr bwMode="auto">
          <a:xfrm>
            <a:off x="3759200" y="773113"/>
            <a:ext cx="512445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5000" b="1">
                <a:solidFill>
                  <a:srgbClr val="861240"/>
                </a:solidFill>
              </a:rPr>
              <a:t>Desfecho Primário</a:t>
            </a:r>
          </a:p>
        </p:txBody>
      </p:sp>
      <p:sp>
        <p:nvSpPr>
          <p:cNvPr id="231" name="Shape 231"/>
          <p:cNvSpPr/>
          <p:nvPr/>
        </p:nvSpPr>
        <p:spPr>
          <a:xfrm>
            <a:off x="923925" y="6205538"/>
            <a:ext cx="11156950" cy="2743200"/>
          </a:xfrm>
          <a:prstGeom prst="rect">
            <a:avLst/>
          </a:prstGeom>
          <a:solidFill>
            <a:schemeClr val="accent5">
              <a:satOff val="19674"/>
              <a:lumOff val="-24274"/>
            </a:schemeClr>
          </a:solidFill>
          <a:ln w="12700">
            <a:miter lim="400000"/>
          </a:ln>
          <a:extLst>
            <a:ext uri="{C572A759-6A51-4108-AA02-DFA0A04FC94B}"/>
          </a:extLst>
        </p:spPr>
        <p:txBody>
          <a:bodyPr lIns="50800" tIns="50800" rIns="50800" bIns="50800" anchor="ctr"/>
          <a:lstStyle/>
          <a:p>
            <a:pPr algn="ctr" hangingPunct="0"/>
            <a:r>
              <a:rPr lang="pt-BR">
                <a:solidFill>
                  <a:srgbClr val="FFFFFF"/>
                </a:solidFill>
              </a:rPr>
              <a:t>Combinação da necessidade de VENTILAÇÃO MECÂNICA (VM) ou </a:t>
            </a:r>
          </a:p>
          <a:p>
            <a:pPr algn="ctr" hangingPunct="0"/>
            <a:r>
              <a:rPr lang="pt-BR">
                <a:solidFill>
                  <a:srgbClr val="FFFFFF"/>
                </a:solidFill>
              </a:rPr>
              <a:t>do uso de pressão positiva </a:t>
            </a:r>
          </a:p>
          <a:p>
            <a:pPr algn="ctr" hangingPunct="0"/>
            <a:r>
              <a:rPr lang="pt-BR">
                <a:solidFill>
                  <a:srgbClr val="FFFFFF"/>
                </a:solidFill>
              </a:rPr>
              <a:t>nas vias aéreas nasais</a:t>
            </a:r>
          </a:p>
        </p:txBody>
      </p:sp>
      <p:sp>
        <p:nvSpPr>
          <p:cNvPr id="14341" name="Shape 232"/>
          <p:cNvSpPr>
            <a:spLocks noChangeArrowheads="1"/>
          </p:cNvSpPr>
          <p:nvPr/>
        </p:nvSpPr>
        <p:spPr bwMode="auto">
          <a:xfrm>
            <a:off x="5972175" y="4254500"/>
            <a:ext cx="1060450" cy="223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14600" b="1">
                <a:solidFill>
                  <a:srgbClr val="570828"/>
                </a:solidFill>
              </a:rPr>
              <a:t>=</a:t>
            </a: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BF1F1"/>
        </a:solidFill>
        <a:effectLst/>
      </p:bgPr>
    </p:bg>
    <p:spTree>
      <p:nvGrpSpPr>
        <p:cNvPr id="1" name=""/>
        <p:cNvGrpSpPr/>
        <p:nvPr/>
      </p:nvGrpSpPr>
      <p:grpSpPr>
        <a:xfrm>
          <a:off x="0" y="0"/>
          <a:ext cx="0" cy="0"/>
          <a:chOff x="0" y="0"/>
          <a:chExt cx="0" cy="0"/>
        </a:xfrm>
      </p:grpSpPr>
      <p:pic>
        <p:nvPicPr>
          <p:cNvPr id="15362"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955800"/>
            <a:ext cx="13004800" cy="779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15363" name="Shape 235"/>
          <p:cNvSpPr>
            <a:spLocks noChangeArrowheads="1"/>
          </p:cNvSpPr>
          <p:nvPr/>
        </p:nvSpPr>
        <p:spPr bwMode="auto">
          <a:xfrm>
            <a:off x="952500" y="846138"/>
            <a:ext cx="7926388" cy="31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hangingPunct="0"/>
            <a:r>
              <a:rPr lang="pt-BR" b="1">
                <a:solidFill>
                  <a:srgbClr val="000000"/>
                </a:solidFill>
                <a:latin typeface="American Typewriter"/>
                <a:ea typeface="American Typewriter"/>
                <a:cs typeface="American Typewriter"/>
                <a:sym typeface="American Typewriter"/>
              </a:rPr>
              <a:t>Associações entre as características maternas e clínicas como variáveis preditivas e a incidência de desconforto respiratório (DRN)</a:t>
            </a:r>
          </a:p>
        </p:txBody>
      </p:sp>
      <p:sp>
        <p:nvSpPr>
          <p:cNvPr id="15364" name="Shape 236"/>
          <p:cNvSpPr>
            <a:spLocks noChangeArrowheads="1"/>
          </p:cNvSpPr>
          <p:nvPr/>
        </p:nvSpPr>
        <p:spPr bwMode="auto">
          <a:xfrm>
            <a:off x="1404938" y="6669088"/>
            <a:ext cx="5927725"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hangingPunct="0"/>
            <a:r>
              <a:rPr lang="pt-BR" b="1">
                <a:solidFill>
                  <a:srgbClr val="000000"/>
                </a:solidFill>
                <a:latin typeface="American Typewriter"/>
                <a:ea typeface="American Typewriter"/>
                <a:cs typeface="American Typewriter"/>
                <a:sym typeface="American Typewriter"/>
              </a:rPr>
              <a:t>Associações entre os fatores de risco e o uso de VM</a:t>
            </a:r>
          </a:p>
        </p:txBody>
      </p:sp>
      <p:pic>
        <p:nvPicPr>
          <p:cNvPr id="15365" name="pasted-image.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4188" y="933450"/>
            <a:ext cx="468312"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15366" name="pasted-image.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4050" y="6764338"/>
            <a:ext cx="468313"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Shape 240"/>
          <p:cNvSpPr>
            <a:spLocks noChangeArrowheads="1"/>
          </p:cNvSpPr>
          <p:nvPr/>
        </p:nvSpPr>
        <p:spPr bwMode="auto">
          <a:xfrm>
            <a:off x="2306638" y="296863"/>
            <a:ext cx="83915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Tabela 1: Variáveis preditivas  examinadas</a:t>
            </a:r>
          </a:p>
        </p:txBody>
      </p:sp>
      <p:pic>
        <p:nvPicPr>
          <p:cNvPr id="16387" name="Captura de Tela 2020-05-05 às 19.43.50.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988" y="1595438"/>
            <a:ext cx="12696825" cy="626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7410" name="Captura de Tela 2020-05-05 às 19.43.50.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988" y="1595438"/>
            <a:ext cx="12696825" cy="626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17411" name="Shape 244"/>
          <p:cNvSpPr>
            <a:spLocks noChangeArrowheads="1"/>
          </p:cNvSpPr>
          <p:nvPr/>
        </p:nvSpPr>
        <p:spPr bwMode="auto">
          <a:xfrm>
            <a:off x="2930525" y="322263"/>
            <a:ext cx="7469188" cy="9109075"/>
          </a:xfrm>
          <a:prstGeom prst="rect">
            <a:avLst/>
          </a:prstGeom>
          <a:solidFill>
            <a:srgbClr val="EEE4A5"/>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algn="ctr" hangingPunct="0"/>
            <a:r>
              <a:rPr lang="pt-BR" sz="3300" b="1">
                <a:solidFill>
                  <a:srgbClr val="000000"/>
                </a:solidFill>
                <a:latin typeface="American Typewriter"/>
                <a:ea typeface="American Typewriter"/>
                <a:cs typeface="American Typewriter"/>
                <a:sym typeface="American Typewriter"/>
              </a:rPr>
              <a:t>Idade materna</a:t>
            </a:r>
          </a:p>
          <a:p>
            <a:pPr algn="ctr" hangingPunct="0"/>
            <a:r>
              <a:rPr lang="pt-BR" sz="3300" b="1">
                <a:solidFill>
                  <a:srgbClr val="000000"/>
                </a:solidFill>
                <a:latin typeface="American Typewriter"/>
                <a:ea typeface="American Typewriter"/>
                <a:cs typeface="American Typewriter"/>
                <a:sym typeface="American Typewriter"/>
              </a:rPr>
              <a:t>Nuliparidade</a:t>
            </a:r>
          </a:p>
          <a:p>
            <a:pPr algn="ctr" hangingPunct="0"/>
            <a:r>
              <a:rPr lang="pt-BR" sz="3300" b="1">
                <a:solidFill>
                  <a:srgbClr val="000000"/>
                </a:solidFill>
                <a:latin typeface="American Typewriter"/>
                <a:ea typeface="American Typewriter"/>
                <a:cs typeface="American Typewriter"/>
                <a:sym typeface="American Typewriter"/>
              </a:rPr>
              <a:t>Gestação prévia</a:t>
            </a:r>
          </a:p>
          <a:p>
            <a:pPr algn="ctr" hangingPunct="0"/>
            <a:r>
              <a:rPr lang="pt-BR" sz="3300" b="1">
                <a:solidFill>
                  <a:srgbClr val="000000"/>
                </a:solidFill>
                <a:latin typeface="American Typewriter"/>
                <a:ea typeface="American Typewriter"/>
                <a:cs typeface="American Typewriter"/>
                <a:sym typeface="American Typewriter"/>
              </a:rPr>
              <a:t>Hospitalização de emergência</a:t>
            </a:r>
          </a:p>
          <a:p>
            <a:pPr algn="ctr" hangingPunct="0"/>
            <a:r>
              <a:rPr lang="pt-BR" sz="3300" b="1">
                <a:solidFill>
                  <a:srgbClr val="000000"/>
                </a:solidFill>
                <a:latin typeface="American Typewriter"/>
                <a:ea typeface="American Typewriter"/>
                <a:cs typeface="American Typewriter"/>
                <a:sym typeface="American Typewriter"/>
              </a:rPr>
              <a:t>ROPREMA</a:t>
            </a:r>
          </a:p>
          <a:p>
            <a:pPr algn="ctr" hangingPunct="0"/>
            <a:r>
              <a:rPr lang="pt-BR" sz="3300" b="1">
                <a:solidFill>
                  <a:srgbClr val="000000"/>
                </a:solidFill>
                <a:latin typeface="American Typewriter"/>
                <a:ea typeface="American Typewriter"/>
                <a:cs typeface="American Typewriter"/>
                <a:sym typeface="American Typewriter"/>
              </a:rPr>
              <a:t>Doença hipertensiva da gestação</a:t>
            </a:r>
          </a:p>
          <a:p>
            <a:pPr algn="ctr" hangingPunct="0"/>
            <a:r>
              <a:rPr lang="pt-BR" sz="3300" b="1">
                <a:solidFill>
                  <a:srgbClr val="000000"/>
                </a:solidFill>
                <a:latin typeface="American Typewriter"/>
                <a:ea typeface="American Typewriter"/>
                <a:cs typeface="American Typewriter"/>
                <a:sym typeface="American Typewriter"/>
              </a:rPr>
              <a:t>DMG</a:t>
            </a:r>
          </a:p>
          <a:p>
            <a:pPr algn="ctr" hangingPunct="0"/>
            <a:r>
              <a:rPr lang="pt-BR" sz="3300" b="1">
                <a:solidFill>
                  <a:srgbClr val="000000"/>
                </a:solidFill>
                <a:latin typeface="American Typewriter"/>
                <a:ea typeface="American Typewriter"/>
                <a:cs typeface="American Typewriter"/>
                <a:sym typeface="American Typewriter"/>
              </a:rPr>
              <a:t>CIUR</a:t>
            </a:r>
          </a:p>
          <a:p>
            <a:pPr algn="ctr" hangingPunct="0"/>
            <a:r>
              <a:rPr lang="pt-BR" sz="3300" b="1">
                <a:solidFill>
                  <a:srgbClr val="000000"/>
                </a:solidFill>
                <a:latin typeface="American Typewriter"/>
                <a:ea typeface="American Typewriter"/>
                <a:cs typeface="American Typewriter"/>
                <a:sym typeface="American Typewriter"/>
              </a:rPr>
              <a:t>Corticoide antenatal</a:t>
            </a:r>
          </a:p>
          <a:p>
            <a:pPr algn="ctr" hangingPunct="0"/>
            <a:r>
              <a:rPr lang="pt-BR" sz="3300" b="1">
                <a:solidFill>
                  <a:srgbClr val="000000"/>
                </a:solidFill>
                <a:latin typeface="American Typewriter"/>
                <a:ea typeface="American Typewriter"/>
                <a:cs typeface="American Typewriter"/>
                <a:sym typeface="American Typewriter"/>
              </a:rPr>
              <a:t>Tocolítico</a:t>
            </a:r>
          </a:p>
          <a:p>
            <a:pPr algn="ctr" hangingPunct="0"/>
            <a:r>
              <a:rPr lang="pt-BR" sz="3300" b="1">
                <a:solidFill>
                  <a:srgbClr val="000000"/>
                </a:solidFill>
                <a:latin typeface="American Typewriter"/>
                <a:ea typeface="American Typewriter"/>
                <a:cs typeface="American Typewriter"/>
                <a:sym typeface="American Typewriter"/>
              </a:rPr>
              <a:t>Antibioticoterapia antenatal</a:t>
            </a:r>
          </a:p>
          <a:p>
            <a:pPr algn="ctr" hangingPunct="0"/>
            <a:r>
              <a:rPr lang="pt-BR" sz="3300" b="1">
                <a:solidFill>
                  <a:srgbClr val="000000"/>
                </a:solidFill>
                <a:latin typeface="American Typewriter"/>
                <a:ea typeface="American Typewriter"/>
                <a:cs typeface="American Typewriter"/>
                <a:sym typeface="American Typewriter"/>
              </a:rPr>
              <a:t>Cesariana</a:t>
            </a:r>
          </a:p>
          <a:p>
            <a:pPr algn="ctr" hangingPunct="0"/>
            <a:r>
              <a:rPr lang="pt-BR" sz="3300" b="1">
                <a:solidFill>
                  <a:srgbClr val="000000"/>
                </a:solidFill>
                <a:latin typeface="American Typewriter"/>
                <a:ea typeface="American Typewriter"/>
                <a:cs typeface="American Typewriter"/>
                <a:sym typeface="American Typewriter"/>
              </a:rPr>
              <a:t>Peso de nascimento</a:t>
            </a:r>
          </a:p>
          <a:p>
            <a:pPr algn="ctr" hangingPunct="0"/>
            <a:r>
              <a:rPr lang="pt-BR" sz="3300" b="1">
                <a:solidFill>
                  <a:srgbClr val="000000"/>
                </a:solidFill>
                <a:latin typeface="American Typewriter"/>
                <a:ea typeface="American Typewriter"/>
                <a:cs typeface="American Typewriter"/>
                <a:sym typeface="American Typewriter"/>
              </a:rPr>
              <a:t>Masculino</a:t>
            </a:r>
          </a:p>
          <a:p>
            <a:pPr algn="ctr" hangingPunct="0"/>
            <a:r>
              <a:rPr lang="pt-BR" sz="3300" b="1">
                <a:solidFill>
                  <a:srgbClr val="000000"/>
                </a:solidFill>
                <a:latin typeface="American Typewriter"/>
                <a:ea typeface="American Typewriter"/>
                <a:cs typeface="American Typewriter"/>
                <a:sym typeface="American Typewriter"/>
              </a:rPr>
              <a:t>Apgar (1 min) &lt; 7</a:t>
            </a:r>
          </a:p>
          <a:p>
            <a:pPr algn="ctr" hangingPunct="0"/>
            <a:r>
              <a:rPr lang="pt-BR" sz="3300" b="1">
                <a:solidFill>
                  <a:srgbClr val="000000"/>
                </a:solidFill>
                <a:latin typeface="American Typewriter"/>
                <a:ea typeface="American Typewriter"/>
                <a:cs typeface="American Typewriter"/>
                <a:sym typeface="American Typewriter"/>
              </a:rPr>
              <a:t>Apgar (5 min) &lt; 7</a:t>
            </a:r>
          </a:p>
          <a:p>
            <a:pPr algn="ctr" hangingPunct="0"/>
            <a:r>
              <a:rPr lang="pt-BR" sz="3500" b="1">
                <a:solidFill>
                  <a:srgbClr val="000000"/>
                </a:solidFill>
                <a:latin typeface="American Typewriter"/>
                <a:ea typeface="American Typewriter"/>
                <a:cs typeface="American Typewriter"/>
                <a:sym typeface="American Typewriter"/>
              </a:rPr>
              <a:t>PIG</a:t>
            </a: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Shape 246"/>
          <p:cNvSpPr>
            <a:spLocks noChangeArrowheads="1"/>
          </p:cNvSpPr>
          <p:nvPr/>
        </p:nvSpPr>
        <p:spPr bwMode="auto">
          <a:xfrm>
            <a:off x="2306638" y="296863"/>
            <a:ext cx="83915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Tabela 1: Variáveis preditivas  examinadas</a:t>
            </a:r>
          </a:p>
        </p:txBody>
      </p:sp>
      <p:pic>
        <p:nvPicPr>
          <p:cNvPr id="18435" name="Captura de Tela 2020-05-05 às 19.43.50.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988" y="1595438"/>
            <a:ext cx="12696825" cy="626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248" name="Shape 248"/>
          <p:cNvSpPr/>
          <p:nvPr/>
        </p:nvSpPr>
        <p:spPr>
          <a:xfrm>
            <a:off x="5099050" y="2447925"/>
            <a:ext cx="6673850" cy="2546350"/>
          </a:xfrm>
          <a:prstGeom prst="rect">
            <a:avLst/>
          </a:prstGeom>
          <a:solidFill>
            <a:schemeClr val="accent3">
              <a:satOff val="22240"/>
              <a:lumOff val="14705"/>
            </a:schemeClr>
          </a:solidFill>
          <a:ln w="12700">
            <a:miter lim="400000"/>
          </a:ln>
          <a:extLst>
            <a:ext uri="{C572A759-6A51-4108-AA02-DFA0A04FC94B}"/>
          </a:extLst>
        </p:spPr>
        <p:txBody>
          <a:bodyPr lIns="50800" tIns="50800" rIns="50800" bIns="50800" anchor="ctr"/>
          <a:lstStyle>
            <a:lvl1pPr>
              <a:defRPr sz="3000" b="1">
                <a:solidFill>
                  <a:srgbClr val="000000"/>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Necessidade de hospitalização de emergência por transferência materna do consultório ou outra clínica/hospital</a:t>
            </a:r>
          </a:p>
        </p:txBody>
      </p:sp>
      <p:sp>
        <p:nvSpPr>
          <p:cNvPr id="18437" name="Shape 249"/>
          <p:cNvSpPr>
            <a:spLocks noChangeArrowheads="1"/>
          </p:cNvSpPr>
          <p:nvPr/>
        </p:nvSpPr>
        <p:spPr bwMode="auto">
          <a:xfrm>
            <a:off x="109538" y="3030538"/>
            <a:ext cx="3186112" cy="381000"/>
          </a:xfrm>
          <a:prstGeom prst="ellipse">
            <a:avLst/>
          </a:prstGeom>
          <a:noFill/>
          <a:ln w="88900">
            <a:solidFill>
              <a:srgbClr val="DA1D31"/>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p>
            <a:pPr algn="ctr" hangingPunct="0"/>
            <a:endParaRPr lang="pt-BR" sz="3600"/>
          </a:p>
        </p:txBody>
      </p:sp>
    </p:spTree>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Shape 251"/>
          <p:cNvSpPr>
            <a:spLocks noChangeArrowheads="1"/>
          </p:cNvSpPr>
          <p:nvPr/>
        </p:nvSpPr>
        <p:spPr bwMode="auto">
          <a:xfrm>
            <a:off x="2306638" y="296863"/>
            <a:ext cx="83915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Tabela 1: Variáveis preditivas  examinadas</a:t>
            </a:r>
          </a:p>
        </p:txBody>
      </p:sp>
      <p:pic>
        <p:nvPicPr>
          <p:cNvPr id="19459" name="Captura de Tela 2020-05-05 às 19.43.50.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988" y="1595438"/>
            <a:ext cx="12696825" cy="626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19460" name="Shape 253"/>
          <p:cNvSpPr>
            <a:spLocks noChangeArrowheads="1"/>
          </p:cNvSpPr>
          <p:nvPr/>
        </p:nvSpPr>
        <p:spPr bwMode="auto">
          <a:xfrm>
            <a:off x="93663" y="3551238"/>
            <a:ext cx="885825" cy="358775"/>
          </a:xfrm>
          <a:prstGeom prst="ellipse">
            <a:avLst/>
          </a:prstGeom>
          <a:noFill/>
          <a:ln w="88900">
            <a:solidFill>
              <a:srgbClr val="DA1D31"/>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p>
            <a:pPr algn="ctr" hangingPunct="0"/>
            <a:endParaRPr lang="pt-BR" sz="3600"/>
          </a:p>
        </p:txBody>
      </p:sp>
      <p:sp>
        <p:nvSpPr>
          <p:cNvPr id="254" name="Shape 254"/>
          <p:cNvSpPr/>
          <p:nvPr/>
        </p:nvSpPr>
        <p:spPr>
          <a:xfrm>
            <a:off x="4725988" y="2457450"/>
            <a:ext cx="6673850" cy="2546350"/>
          </a:xfrm>
          <a:prstGeom prst="rect">
            <a:avLst/>
          </a:prstGeom>
          <a:solidFill>
            <a:schemeClr val="accent3">
              <a:satOff val="22240"/>
              <a:lumOff val="14705"/>
            </a:schemeClr>
          </a:solidFill>
          <a:ln w="12700">
            <a:miter lim="400000"/>
          </a:ln>
          <a:extLst>
            <a:ext uri="{C572A759-6A51-4108-AA02-DFA0A04FC94B}"/>
          </a:extLst>
        </p:spPr>
        <p:txBody>
          <a:bodyPr lIns="50800" tIns="50800" rIns="50800" bIns="50800" anchor="ctr"/>
          <a:lstStyle/>
          <a:p>
            <a:pPr algn="ctr" hangingPunct="0"/>
            <a:r>
              <a:rPr lang="pt-BR" sz="3000" b="1">
                <a:solidFill>
                  <a:srgbClr val="000000"/>
                </a:solidFill>
                <a:latin typeface="American Typewriter"/>
                <a:ea typeface="American Typewriter"/>
                <a:cs typeface="American Typewriter"/>
                <a:sym typeface="American Typewriter"/>
              </a:rPr>
              <a:t>Aumento sustentado da PAS 140 mmHg ou PAD 90 mmHg após 20 semanas de IDADE GESTACIONAL (IG</a:t>
            </a:r>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Shape 256"/>
          <p:cNvSpPr>
            <a:spLocks noChangeArrowheads="1"/>
          </p:cNvSpPr>
          <p:nvPr/>
        </p:nvSpPr>
        <p:spPr bwMode="auto">
          <a:xfrm>
            <a:off x="2306638" y="296863"/>
            <a:ext cx="83915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Tabela 1: Variáveis preditivas  examinadas</a:t>
            </a:r>
          </a:p>
        </p:txBody>
      </p:sp>
      <p:pic>
        <p:nvPicPr>
          <p:cNvPr id="20483" name="Captura de Tela 2020-05-05 às 19.43.50.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988" y="1595438"/>
            <a:ext cx="12696825" cy="626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20484" name="Shape 258"/>
          <p:cNvSpPr>
            <a:spLocks noChangeArrowheads="1"/>
          </p:cNvSpPr>
          <p:nvPr/>
        </p:nvSpPr>
        <p:spPr bwMode="auto">
          <a:xfrm>
            <a:off x="144463" y="4059238"/>
            <a:ext cx="885825" cy="358775"/>
          </a:xfrm>
          <a:prstGeom prst="ellipse">
            <a:avLst/>
          </a:prstGeom>
          <a:noFill/>
          <a:ln w="88900">
            <a:solidFill>
              <a:srgbClr val="DA1D31"/>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p>
            <a:pPr algn="ctr" hangingPunct="0"/>
            <a:endParaRPr lang="pt-BR" sz="3600"/>
          </a:p>
        </p:txBody>
      </p:sp>
      <p:sp>
        <p:nvSpPr>
          <p:cNvPr id="259" name="Shape 259"/>
          <p:cNvSpPr/>
          <p:nvPr/>
        </p:nvSpPr>
        <p:spPr>
          <a:xfrm>
            <a:off x="4505325" y="2441575"/>
            <a:ext cx="6673850" cy="2546350"/>
          </a:xfrm>
          <a:prstGeom prst="rect">
            <a:avLst/>
          </a:prstGeom>
          <a:solidFill>
            <a:schemeClr val="accent3">
              <a:satOff val="22240"/>
              <a:lumOff val="14705"/>
            </a:schemeClr>
          </a:solidFill>
          <a:ln w="12700">
            <a:miter lim="400000"/>
          </a:ln>
          <a:extLst>
            <a:ext uri="{C572A759-6A51-4108-AA02-DFA0A04FC94B}"/>
          </a:extLst>
        </p:spPr>
        <p:txBody>
          <a:bodyPr lIns="50800" tIns="50800" rIns="50800" bIns="50800" anchor="ctr"/>
          <a:lstStyle/>
          <a:p>
            <a:pPr algn="ctr" fontAlgn="auto" hangingPunct="0">
              <a:spcBef>
                <a:spcPts val="0"/>
              </a:spcBef>
              <a:spcAft>
                <a:spcPts val="0"/>
              </a:spcAft>
              <a:defRPr sz="3000" b="1">
                <a:solidFill>
                  <a:srgbClr val="000000"/>
                </a:solidFill>
                <a:latin typeface="American Typewriter"/>
                <a:ea typeface="American Typewriter"/>
                <a:cs typeface="American Typewriter"/>
                <a:sym typeface="American Typewriter"/>
              </a:defRPr>
            </a:pPr>
            <a:r>
              <a:rPr sz="3000" b="1" kern="0">
                <a:solidFill>
                  <a:srgbClr val="000000"/>
                </a:solidFill>
                <a:latin typeface="American Typewriter"/>
                <a:ea typeface="American Typewriter"/>
                <a:cs typeface="American Typewriter"/>
                <a:sym typeface="American Typewriter"/>
              </a:rPr>
              <a:t>1 semana antes do parto foi realizado USG para medidas de crescimento fetal para determinar CIUR</a:t>
            </a:r>
          </a:p>
          <a:p>
            <a:pPr algn="ctr" fontAlgn="auto" hangingPunct="0">
              <a:spcBef>
                <a:spcPts val="0"/>
              </a:spcBef>
              <a:spcAft>
                <a:spcPts val="0"/>
              </a:spcAft>
              <a:defRPr sz="3000" b="1">
                <a:solidFill>
                  <a:srgbClr val="000000"/>
                </a:solidFill>
                <a:latin typeface="American Typewriter"/>
                <a:ea typeface="American Typewriter"/>
                <a:cs typeface="American Typewriter"/>
                <a:sym typeface="American Typewriter"/>
              </a:defRPr>
            </a:pPr>
            <a:r>
              <a:rPr sz="3000" b="1" kern="0">
                <a:solidFill>
                  <a:srgbClr val="000000"/>
                </a:solidFill>
                <a:latin typeface="American Typewriter"/>
                <a:ea typeface="American Typewriter"/>
                <a:cs typeface="American Typewriter"/>
                <a:sym typeface="American Typewriter"/>
              </a:rPr>
              <a:t>p &lt; 10</a:t>
            </a:r>
          </a:p>
        </p:txBody>
      </p:sp>
    </p:spTree>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Shape 261"/>
          <p:cNvSpPr>
            <a:spLocks noChangeArrowheads="1"/>
          </p:cNvSpPr>
          <p:nvPr/>
        </p:nvSpPr>
        <p:spPr bwMode="auto">
          <a:xfrm>
            <a:off x="2306638" y="296863"/>
            <a:ext cx="83915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Tabela 1: Variáveis preditivas  examinadas</a:t>
            </a:r>
          </a:p>
        </p:txBody>
      </p:sp>
      <p:pic>
        <p:nvPicPr>
          <p:cNvPr id="21507" name="Captura de Tela 2020-05-05 às 19.43.50.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988" y="1609725"/>
            <a:ext cx="12696825" cy="626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21508" name="Shape 263"/>
          <p:cNvSpPr>
            <a:spLocks noChangeArrowheads="1"/>
          </p:cNvSpPr>
          <p:nvPr/>
        </p:nvSpPr>
        <p:spPr bwMode="auto">
          <a:xfrm>
            <a:off x="228600" y="4279900"/>
            <a:ext cx="3397250" cy="469900"/>
          </a:xfrm>
          <a:prstGeom prst="ellipse">
            <a:avLst/>
          </a:prstGeom>
          <a:noFill/>
          <a:ln w="88900">
            <a:solidFill>
              <a:srgbClr val="DA1D31"/>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p>
            <a:pPr algn="ctr" hangingPunct="0"/>
            <a:endParaRPr lang="pt-BR" sz="3600"/>
          </a:p>
        </p:txBody>
      </p:sp>
      <p:sp>
        <p:nvSpPr>
          <p:cNvPr id="264" name="Shape 264"/>
          <p:cNvSpPr/>
          <p:nvPr/>
        </p:nvSpPr>
        <p:spPr>
          <a:xfrm>
            <a:off x="4725988" y="2457450"/>
            <a:ext cx="6673850" cy="2546350"/>
          </a:xfrm>
          <a:prstGeom prst="rect">
            <a:avLst/>
          </a:prstGeom>
          <a:solidFill>
            <a:schemeClr val="accent3">
              <a:satOff val="22240"/>
              <a:lumOff val="14705"/>
            </a:schemeClr>
          </a:solidFill>
          <a:ln w="12700">
            <a:miter lim="400000"/>
          </a:ln>
          <a:extLst>
            <a:ext uri="{C572A759-6A51-4108-AA02-DFA0A04FC94B}"/>
          </a:extLst>
        </p:spPr>
        <p:txBody>
          <a:bodyPr lIns="50800" tIns="50800" rIns="50800" bIns="50800" anchor="ctr"/>
          <a:lstStyle/>
          <a:p>
            <a:pPr algn="ctr" fontAlgn="auto" hangingPunct="0">
              <a:spcBef>
                <a:spcPts val="0"/>
              </a:spcBef>
              <a:spcAft>
                <a:spcPts val="0"/>
              </a:spcAft>
              <a:defRPr sz="3100" b="1" u="sng">
                <a:solidFill>
                  <a:schemeClr val="accent4">
                    <a:hueOff val="-150042"/>
                    <a:satOff val="7353"/>
                    <a:lumOff val="-19999"/>
                  </a:schemeClr>
                </a:solidFill>
                <a:latin typeface="American Typewriter"/>
                <a:ea typeface="American Typewriter"/>
                <a:cs typeface="American Typewriter"/>
                <a:sym typeface="American Typewriter"/>
              </a:defRPr>
            </a:pPr>
            <a:r>
              <a:rPr sz="3100" b="1" u="sng" kern="0">
                <a:solidFill>
                  <a:schemeClr val="accent4">
                    <a:hueOff val="-150042"/>
                    <a:satOff val="7353"/>
                    <a:lumOff val="-19999"/>
                  </a:schemeClr>
                </a:solidFill>
                <a:latin typeface="American Typewriter"/>
                <a:ea typeface="American Typewriter"/>
                <a:cs typeface="American Typewriter"/>
                <a:sym typeface="American Typewriter"/>
              </a:rPr>
              <a:t>Protocolo Liggins:</a:t>
            </a:r>
          </a:p>
          <a:p>
            <a:pPr algn="ctr" fontAlgn="auto" hangingPunct="0">
              <a:spcBef>
                <a:spcPts val="0"/>
              </a:spcBef>
              <a:spcAft>
                <a:spcPts val="0"/>
              </a:spcAft>
              <a:defRPr sz="3000" b="1">
                <a:solidFill>
                  <a:srgbClr val="000000"/>
                </a:solidFill>
                <a:latin typeface="American Typewriter"/>
                <a:ea typeface="American Typewriter"/>
                <a:cs typeface="American Typewriter"/>
                <a:sym typeface="American Typewriter"/>
              </a:defRPr>
            </a:pPr>
            <a:endParaRPr sz="3000" b="1" kern="0">
              <a:solidFill>
                <a:srgbClr val="000000"/>
              </a:solidFill>
              <a:latin typeface="American Typewriter"/>
              <a:ea typeface="American Typewriter"/>
              <a:cs typeface="American Typewriter"/>
              <a:sym typeface="American Typewriter"/>
            </a:endParaRPr>
          </a:p>
          <a:p>
            <a:pPr algn="ctr" fontAlgn="auto" hangingPunct="0">
              <a:spcBef>
                <a:spcPts val="0"/>
              </a:spcBef>
              <a:spcAft>
                <a:spcPts val="0"/>
              </a:spcAft>
              <a:defRPr sz="3000" b="1">
                <a:solidFill>
                  <a:srgbClr val="000000"/>
                </a:solidFill>
                <a:latin typeface="American Typewriter"/>
                <a:ea typeface="American Typewriter"/>
                <a:cs typeface="American Typewriter"/>
                <a:sym typeface="American Typewriter"/>
              </a:defRPr>
            </a:pPr>
            <a:r>
              <a:rPr sz="3000" b="1" kern="0">
                <a:solidFill>
                  <a:srgbClr val="000000"/>
                </a:solidFill>
                <a:latin typeface="American Typewriter"/>
                <a:ea typeface="American Typewriter"/>
                <a:cs typeface="American Typewriter"/>
                <a:sym typeface="American Typewriter"/>
              </a:rPr>
              <a:t>Betametasona 12 mg IM 24/24h 2x</a:t>
            </a:r>
          </a:p>
        </p:txBody>
      </p:sp>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530" name="Shape 266"/>
          <p:cNvSpPr>
            <a:spLocks noChangeArrowheads="1"/>
          </p:cNvSpPr>
          <p:nvPr/>
        </p:nvSpPr>
        <p:spPr bwMode="auto">
          <a:xfrm>
            <a:off x="2306638" y="296863"/>
            <a:ext cx="83915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Tabela 1: Variáveis preditivas  examinadas</a:t>
            </a:r>
          </a:p>
        </p:txBody>
      </p:sp>
      <p:pic>
        <p:nvPicPr>
          <p:cNvPr id="22531" name="Captura de Tela 2020-05-05 às 19.43.50.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988" y="1595438"/>
            <a:ext cx="12696825" cy="626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22532" name="Shape 268"/>
          <p:cNvSpPr>
            <a:spLocks noChangeArrowheads="1"/>
          </p:cNvSpPr>
          <p:nvPr/>
        </p:nvSpPr>
        <p:spPr bwMode="auto">
          <a:xfrm>
            <a:off x="93663" y="4862513"/>
            <a:ext cx="2538412" cy="361950"/>
          </a:xfrm>
          <a:prstGeom prst="ellipse">
            <a:avLst/>
          </a:prstGeom>
          <a:noFill/>
          <a:ln w="88900">
            <a:solidFill>
              <a:srgbClr val="DA1D31"/>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p>
            <a:pPr algn="ctr" hangingPunct="0"/>
            <a:endParaRPr lang="pt-BR" sz="3600"/>
          </a:p>
        </p:txBody>
      </p:sp>
      <p:sp>
        <p:nvSpPr>
          <p:cNvPr id="269" name="Shape 269"/>
          <p:cNvSpPr/>
          <p:nvPr/>
        </p:nvSpPr>
        <p:spPr>
          <a:xfrm>
            <a:off x="4725988" y="2457450"/>
            <a:ext cx="6673850" cy="2546350"/>
          </a:xfrm>
          <a:prstGeom prst="rect">
            <a:avLst/>
          </a:prstGeom>
          <a:solidFill>
            <a:schemeClr val="accent3">
              <a:satOff val="22240"/>
              <a:lumOff val="14705"/>
            </a:schemeClr>
          </a:solidFill>
          <a:ln w="12700">
            <a:miter lim="400000"/>
          </a:ln>
          <a:extLst>
            <a:ext uri="{C572A759-6A51-4108-AA02-DFA0A04FC94B}"/>
          </a:extLst>
        </p:spPr>
        <p:txBody>
          <a:bodyPr lIns="50800" tIns="50800" rIns="50800" bIns="50800" anchor="ctr"/>
          <a:lstStyle>
            <a:lvl1pPr>
              <a:defRPr sz="3000" b="1">
                <a:solidFill>
                  <a:srgbClr val="000000"/>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Profilaxia: EGB ou ruptura prematura de membranas</a:t>
            </a: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Shape 271"/>
          <p:cNvSpPr>
            <a:spLocks noChangeArrowheads="1"/>
          </p:cNvSpPr>
          <p:nvPr/>
        </p:nvSpPr>
        <p:spPr bwMode="auto">
          <a:xfrm>
            <a:off x="2306638" y="296863"/>
            <a:ext cx="83915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Tabela 1: Variáveis preditivas  examinadas</a:t>
            </a:r>
          </a:p>
        </p:txBody>
      </p:sp>
      <p:pic>
        <p:nvPicPr>
          <p:cNvPr id="23555" name="Captura de Tela 2020-05-05 às 19.43.50.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988" y="1595438"/>
            <a:ext cx="12696825" cy="626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23556" name="Shape 273"/>
          <p:cNvSpPr>
            <a:spLocks noChangeArrowheads="1"/>
          </p:cNvSpPr>
          <p:nvPr/>
        </p:nvSpPr>
        <p:spPr bwMode="auto">
          <a:xfrm>
            <a:off x="195263" y="5387975"/>
            <a:ext cx="1585912" cy="325438"/>
          </a:xfrm>
          <a:prstGeom prst="ellipse">
            <a:avLst/>
          </a:prstGeom>
          <a:noFill/>
          <a:ln w="88900">
            <a:solidFill>
              <a:srgbClr val="DA1D31"/>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p>
            <a:pPr algn="ctr" hangingPunct="0"/>
            <a:endParaRPr lang="pt-BR" sz="3600"/>
          </a:p>
        </p:txBody>
      </p:sp>
      <p:sp>
        <p:nvSpPr>
          <p:cNvPr id="274" name="Shape 274"/>
          <p:cNvSpPr/>
          <p:nvPr/>
        </p:nvSpPr>
        <p:spPr>
          <a:xfrm>
            <a:off x="4505325" y="2441575"/>
            <a:ext cx="6673850" cy="2546350"/>
          </a:xfrm>
          <a:prstGeom prst="rect">
            <a:avLst/>
          </a:prstGeom>
          <a:solidFill>
            <a:schemeClr val="accent3">
              <a:satOff val="22240"/>
              <a:lumOff val="14705"/>
            </a:schemeClr>
          </a:solidFill>
          <a:ln w="12700">
            <a:miter lim="400000"/>
          </a:ln>
          <a:extLst>
            <a:ext uri="{C572A759-6A51-4108-AA02-DFA0A04FC94B}"/>
          </a:extLst>
        </p:spPr>
        <p:txBody>
          <a:bodyPr lIns="50800" tIns="50800" rIns="50800" bIns="50800" anchor="ctr"/>
          <a:lstStyle/>
          <a:p>
            <a:pPr algn="ctr" fontAlgn="auto" hangingPunct="0">
              <a:spcBef>
                <a:spcPts val="0"/>
              </a:spcBef>
              <a:spcAft>
                <a:spcPts val="0"/>
              </a:spcAft>
              <a:defRPr sz="3000" b="1">
                <a:solidFill>
                  <a:srgbClr val="000000"/>
                </a:solidFill>
                <a:latin typeface="American Typewriter"/>
                <a:ea typeface="American Typewriter"/>
                <a:cs typeface="American Typewriter"/>
                <a:sym typeface="American Typewriter"/>
              </a:defRPr>
            </a:pPr>
            <a:r>
              <a:rPr sz="3000" b="1" kern="0">
                <a:solidFill>
                  <a:srgbClr val="000000"/>
                </a:solidFill>
                <a:latin typeface="American Typewriter"/>
                <a:ea typeface="American Typewriter"/>
                <a:cs typeface="American Typewriter"/>
                <a:sym typeface="American Typewriter"/>
              </a:rPr>
              <a:t>Curva de peso ao nascer japonesa</a:t>
            </a:r>
          </a:p>
          <a:p>
            <a:pPr algn="ctr" fontAlgn="auto" hangingPunct="0">
              <a:spcBef>
                <a:spcPts val="0"/>
              </a:spcBef>
              <a:spcAft>
                <a:spcPts val="0"/>
              </a:spcAft>
              <a:defRPr sz="3000" b="1">
                <a:solidFill>
                  <a:srgbClr val="000000"/>
                </a:solidFill>
                <a:latin typeface="American Typewriter"/>
                <a:ea typeface="American Typewriter"/>
                <a:cs typeface="American Typewriter"/>
                <a:sym typeface="American Typewriter"/>
              </a:defRPr>
            </a:pPr>
            <a:endParaRPr sz="3000" b="1" kern="0">
              <a:solidFill>
                <a:srgbClr val="000000"/>
              </a:solidFill>
              <a:latin typeface="American Typewriter"/>
              <a:ea typeface="American Typewriter"/>
              <a:cs typeface="American Typewriter"/>
              <a:sym typeface="American Typewriter"/>
            </a:endParaRPr>
          </a:p>
          <a:p>
            <a:pPr algn="ctr" fontAlgn="auto" hangingPunct="0">
              <a:spcBef>
                <a:spcPts val="0"/>
              </a:spcBef>
              <a:spcAft>
                <a:spcPts val="0"/>
              </a:spcAft>
              <a:defRPr sz="3000" b="1">
                <a:solidFill>
                  <a:srgbClr val="000000"/>
                </a:solidFill>
                <a:latin typeface="American Typewriter"/>
                <a:ea typeface="American Typewriter"/>
                <a:cs typeface="American Typewriter"/>
                <a:sym typeface="American Typewriter"/>
              </a:defRPr>
            </a:pPr>
            <a:r>
              <a:rPr sz="3000" b="1" kern="0">
                <a:solidFill>
                  <a:srgbClr val="000000"/>
                </a:solidFill>
                <a:latin typeface="American Typewriter"/>
                <a:ea typeface="American Typewriter"/>
                <a:cs typeface="American Typewriter"/>
                <a:sym typeface="American Typewriter"/>
              </a:rPr>
              <a:t>PIG = &lt; p10</a:t>
            </a: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Shape 276"/>
          <p:cNvSpPr>
            <a:spLocks noChangeArrowheads="1"/>
          </p:cNvSpPr>
          <p:nvPr/>
        </p:nvSpPr>
        <p:spPr bwMode="auto">
          <a:xfrm>
            <a:off x="2306638" y="296863"/>
            <a:ext cx="83915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Tabela 1: Variáveis preditivas  examinadas</a:t>
            </a:r>
          </a:p>
        </p:txBody>
      </p:sp>
      <p:pic>
        <p:nvPicPr>
          <p:cNvPr id="24579" name="Captura de Tela 2020-05-05 às 19.43.50.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988" y="1595438"/>
            <a:ext cx="12696825" cy="626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24580" name="Shape 278"/>
          <p:cNvSpPr>
            <a:spLocks noChangeArrowheads="1"/>
          </p:cNvSpPr>
          <p:nvPr/>
        </p:nvSpPr>
        <p:spPr bwMode="auto">
          <a:xfrm>
            <a:off x="93663" y="5759450"/>
            <a:ext cx="2776537" cy="822325"/>
          </a:xfrm>
          <a:prstGeom prst="ellipse">
            <a:avLst/>
          </a:prstGeom>
          <a:noFill/>
          <a:ln w="88900">
            <a:solidFill>
              <a:srgbClr val="DA1D31"/>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p>
            <a:pPr algn="ctr" hangingPunct="0"/>
            <a:endParaRPr lang="pt-BR" sz="3600"/>
          </a:p>
        </p:txBody>
      </p:sp>
      <p:sp>
        <p:nvSpPr>
          <p:cNvPr id="279" name="Shape 279"/>
          <p:cNvSpPr/>
          <p:nvPr/>
        </p:nvSpPr>
        <p:spPr>
          <a:xfrm>
            <a:off x="4505325" y="2441575"/>
            <a:ext cx="6673850" cy="2546350"/>
          </a:xfrm>
          <a:prstGeom prst="rect">
            <a:avLst/>
          </a:prstGeom>
          <a:solidFill>
            <a:schemeClr val="accent3">
              <a:satOff val="22240"/>
              <a:lumOff val="14705"/>
            </a:schemeClr>
          </a:solidFill>
          <a:ln w="12700">
            <a:miter lim="400000"/>
          </a:ln>
          <a:extLst>
            <a:ext uri="{C572A759-6A51-4108-AA02-DFA0A04FC94B}"/>
          </a:extLst>
        </p:spPr>
        <p:txBody>
          <a:bodyPr lIns="50800" tIns="50800" rIns="50800" bIns="50800" anchor="ctr"/>
          <a:lstStyle/>
          <a:p>
            <a:pPr algn="ctr" fontAlgn="auto" hangingPunct="0">
              <a:spcBef>
                <a:spcPts val="0"/>
              </a:spcBef>
              <a:spcAft>
                <a:spcPts val="0"/>
              </a:spcAft>
              <a:defRPr sz="3000" b="1">
                <a:solidFill>
                  <a:srgbClr val="000000"/>
                </a:solidFill>
                <a:latin typeface="American Typewriter"/>
                <a:ea typeface="American Typewriter"/>
                <a:cs typeface="American Typewriter"/>
                <a:sym typeface="American Typewriter"/>
              </a:defRPr>
            </a:pPr>
            <a:endParaRPr sz="3000" b="1" kern="0">
              <a:solidFill>
                <a:srgbClr val="000000"/>
              </a:solidFill>
              <a:latin typeface="American Typewriter"/>
              <a:ea typeface="American Typewriter"/>
              <a:cs typeface="American Typewriter"/>
              <a:sym typeface="American Typewriter"/>
            </a:endParaRPr>
          </a:p>
          <a:p>
            <a:pPr algn="ctr" fontAlgn="auto" hangingPunct="0">
              <a:spcBef>
                <a:spcPts val="0"/>
              </a:spcBef>
              <a:spcAft>
                <a:spcPts val="0"/>
              </a:spcAft>
              <a:defRPr sz="3000" b="1">
                <a:solidFill>
                  <a:srgbClr val="000000"/>
                </a:solidFill>
                <a:latin typeface="American Typewriter"/>
                <a:ea typeface="American Typewriter"/>
                <a:cs typeface="American Typewriter"/>
                <a:sym typeface="American Typewriter"/>
              </a:defRPr>
            </a:pPr>
            <a:r>
              <a:rPr sz="3000" b="1" kern="0">
                <a:solidFill>
                  <a:srgbClr val="000000"/>
                </a:solidFill>
                <a:latin typeface="American Typewriter"/>
                <a:ea typeface="American Typewriter"/>
                <a:cs typeface="American Typewriter"/>
                <a:sym typeface="American Typewriter"/>
              </a:rPr>
              <a:t>Apgar baixo foi aquele &lt;  7 no 1 ou 5 minuto</a:t>
            </a:r>
          </a:p>
        </p:txBody>
      </p:sp>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Shape 281"/>
          <p:cNvSpPr>
            <a:spLocks noChangeArrowheads="1"/>
          </p:cNvSpPr>
          <p:nvPr/>
        </p:nvSpPr>
        <p:spPr bwMode="auto">
          <a:xfrm>
            <a:off x="2230438" y="376238"/>
            <a:ext cx="8543925"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5000" b="1">
                <a:solidFill>
                  <a:srgbClr val="000000"/>
                </a:solidFill>
                <a:latin typeface="American Typewriter"/>
                <a:ea typeface="American Typewriter"/>
                <a:cs typeface="American Typewriter"/>
                <a:sym typeface="American Typewriter"/>
              </a:rPr>
              <a:t>Síndrome do desconforto precoce neonatal</a:t>
            </a:r>
          </a:p>
        </p:txBody>
      </p:sp>
      <p:sp>
        <p:nvSpPr>
          <p:cNvPr id="282" name="Shape 282"/>
          <p:cNvSpPr/>
          <p:nvPr/>
        </p:nvSpPr>
        <p:spPr>
          <a:xfrm>
            <a:off x="923925" y="5430838"/>
            <a:ext cx="11156950" cy="2744787"/>
          </a:xfrm>
          <a:prstGeom prst="rect">
            <a:avLst/>
          </a:prstGeom>
          <a:solidFill>
            <a:schemeClr val="accent5">
              <a:satOff val="19674"/>
              <a:lumOff val="-24274"/>
            </a:schemeClr>
          </a:solidFill>
          <a:ln w="12700">
            <a:miter lim="400000"/>
          </a:ln>
          <a:extLst>
            <a:ext uri="{C572A759-6A51-4108-AA02-DFA0A04FC94B}"/>
          </a:extLst>
        </p:spPr>
        <p:txBody>
          <a:bodyPr lIns="50800" tIns="50800" rIns="50800" bIns="50800" anchor="ctr"/>
          <a:lstStyle/>
          <a:p>
            <a:pPr algn="ctr" fontAlgn="auto" hangingPunct="0">
              <a:spcBef>
                <a:spcPts val="0"/>
              </a:spcBef>
              <a:spcAft>
                <a:spcPts val="0"/>
              </a:spcAft>
              <a:defRPr>
                <a:solidFill>
                  <a:srgbClr val="FFFFFF"/>
                </a:solidFill>
              </a:defRPr>
            </a:pPr>
            <a:r>
              <a:rPr kern="0">
                <a:solidFill>
                  <a:srgbClr val="FFFFFF"/>
                </a:solidFill>
                <a:latin typeface="+mn-lt"/>
                <a:ea typeface="+mn-ea"/>
                <a:cs typeface="+mn-cs"/>
              </a:rPr>
              <a:t>Início precoce de taquipneia, retrações ou necessidade de O2 por &gt; 24h</a:t>
            </a:r>
          </a:p>
          <a:p>
            <a:pPr algn="ctr" fontAlgn="auto" hangingPunct="0">
              <a:spcBef>
                <a:spcPts val="0"/>
              </a:spcBef>
              <a:spcAft>
                <a:spcPts val="0"/>
              </a:spcAft>
              <a:defRPr>
                <a:solidFill>
                  <a:srgbClr val="FFFFFF"/>
                </a:solidFill>
              </a:defRPr>
            </a:pPr>
            <a:r>
              <a:rPr kern="0">
                <a:solidFill>
                  <a:srgbClr val="FFFFFF"/>
                </a:solidFill>
                <a:latin typeface="+mn-lt"/>
                <a:ea typeface="+mn-ea"/>
                <a:cs typeface="+mn-cs"/>
              </a:rPr>
              <a:t>ou</a:t>
            </a:r>
          </a:p>
          <a:p>
            <a:pPr algn="ctr" fontAlgn="auto" hangingPunct="0">
              <a:spcBef>
                <a:spcPts val="0"/>
              </a:spcBef>
              <a:spcAft>
                <a:spcPts val="0"/>
              </a:spcAft>
              <a:defRPr>
                <a:solidFill>
                  <a:srgbClr val="FFFFFF"/>
                </a:solidFill>
              </a:defRPr>
            </a:pPr>
            <a:r>
              <a:rPr kern="0">
                <a:solidFill>
                  <a:srgbClr val="FFFFFF"/>
                </a:solidFill>
                <a:latin typeface="+mn-lt"/>
                <a:ea typeface="+mn-ea"/>
                <a:cs typeface="+mn-cs"/>
              </a:rPr>
              <a:t>VM com confirmação radiografica</a:t>
            </a:r>
          </a:p>
        </p:txBody>
      </p:sp>
      <p:sp>
        <p:nvSpPr>
          <p:cNvPr id="25604" name="Shape 283"/>
          <p:cNvSpPr>
            <a:spLocks noChangeArrowheads="1"/>
          </p:cNvSpPr>
          <p:nvPr/>
        </p:nvSpPr>
        <p:spPr bwMode="auto">
          <a:xfrm>
            <a:off x="5700713" y="2611438"/>
            <a:ext cx="1060450" cy="223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14600" b="1">
                <a:solidFill>
                  <a:srgbClr val="570828"/>
                </a:solidFill>
              </a:rPr>
              <a:t>=</a:t>
            </a:r>
          </a:p>
        </p:txBody>
      </p: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6626" name="Group 287"/>
          <p:cNvGrpSpPr>
            <a:grpSpLocks/>
          </p:cNvGrpSpPr>
          <p:nvPr/>
        </p:nvGrpSpPr>
        <p:grpSpPr bwMode="auto">
          <a:xfrm>
            <a:off x="844550" y="227013"/>
            <a:ext cx="5002213" cy="5273675"/>
            <a:chOff x="0" y="0"/>
            <a:chExt cx="4751189" cy="4744177"/>
          </a:xfrm>
        </p:grpSpPr>
        <p:sp>
          <p:nvSpPr>
            <p:cNvPr id="286" name="Shape 286"/>
            <p:cNvSpPr/>
            <p:nvPr/>
          </p:nvSpPr>
          <p:spPr>
            <a:xfrm>
              <a:off x="69360" y="69977"/>
              <a:ext cx="4612468" cy="4604222"/>
            </a:xfrm>
            <a:prstGeom prst="ellipse">
              <a:avLst/>
            </a:prstGeom>
            <a:noFill/>
            <a:ln>
              <a:noFill/>
            </a:ln>
            <a:effectLst/>
            <a:extLst>
              <a:ext uri="{C572A759-6A51-4108-AA02-DFA0A04FC94B}"/>
            </a:extLst>
          </p:spPr>
          <p:txBody>
            <a:bodyPr lIns="50800" tIns="50800" rIns="50800" bIns="50800" anchor="ctr"/>
            <a:lstStyle/>
            <a:p>
              <a:pPr marL="636104" indent="-636104" algn="ctr" fontAlgn="auto" hangingPunct="0">
                <a:spcBef>
                  <a:spcPts val="0"/>
                </a:spcBef>
                <a:spcAft>
                  <a:spcPts val="0"/>
                </a:spcAft>
                <a:buSzPct val="100000"/>
                <a:buFontTx/>
                <a:buAutoNum type="arabicPeriod"/>
                <a:defRPr sz="2800">
                  <a:solidFill>
                    <a:srgbClr val="000000"/>
                  </a:solidFill>
                </a:defRPr>
              </a:pPr>
              <a:r>
                <a:rPr sz="2800" kern="0">
                  <a:solidFill>
                    <a:srgbClr val="000000"/>
                  </a:solidFill>
                  <a:latin typeface="+mn-lt"/>
                  <a:ea typeface="+mn-ea"/>
                  <a:cs typeface="+mn-cs"/>
                </a:rPr>
                <a:t>Examinado a associação entre cada variável e a incidência do DRN</a:t>
              </a:r>
            </a:p>
            <a:p>
              <a:pPr algn="ctr" fontAlgn="auto" hangingPunct="0">
                <a:spcBef>
                  <a:spcPts val="0"/>
                </a:spcBef>
                <a:spcAft>
                  <a:spcPts val="0"/>
                </a:spcAft>
                <a:defRPr sz="2800">
                  <a:solidFill>
                    <a:srgbClr val="000000"/>
                  </a:solidFill>
                </a:defRPr>
              </a:pPr>
              <a:endParaRPr sz="2800" kern="0">
                <a:solidFill>
                  <a:srgbClr val="000000"/>
                </a:solidFill>
                <a:latin typeface="+mn-lt"/>
                <a:ea typeface="+mn-ea"/>
                <a:cs typeface="+mn-cs"/>
              </a:endParaRPr>
            </a:p>
            <a:p>
              <a:pPr algn="ctr" fontAlgn="auto" hangingPunct="0">
                <a:spcBef>
                  <a:spcPts val="0"/>
                </a:spcBef>
                <a:spcAft>
                  <a:spcPts val="0"/>
                </a:spcAft>
                <a:defRPr sz="2800">
                  <a:solidFill>
                    <a:srgbClr val="000000"/>
                  </a:solidFill>
                </a:defRPr>
              </a:pPr>
              <a:endParaRPr sz="2800" kern="0">
                <a:solidFill>
                  <a:srgbClr val="000000"/>
                </a:solidFill>
                <a:latin typeface="+mn-lt"/>
                <a:ea typeface="+mn-ea"/>
                <a:cs typeface="+mn-cs"/>
              </a:endParaRPr>
            </a:p>
            <a:p>
              <a:pPr algn="ctr" fontAlgn="auto" hangingPunct="0">
                <a:spcBef>
                  <a:spcPts val="0"/>
                </a:spcBef>
                <a:spcAft>
                  <a:spcPts val="0"/>
                </a:spcAft>
                <a:defRPr sz="2800">
                  <a:solidFill>
                    <a:srgbClr val="000000"/>
                  </a:solidFill>
                </a:defRPr>
              </a:pPr>
              <a:endParaRPr sz="2800" kern="0">
                <a:solidFill>
                  <a:srgbClr val="000000"/>
                </a:solidFill>
                <a:latin typeface="+mn-lt"/>
                <a:ea typeface="+mn-ea"/>
                <a:cs typeface="+mn-cs"/>
              </a:endParaRPr>
            </a:p>
            <a:p>
              <a:pPr algn="ctr" fontAlgn="auto" hangingPunct="0">
                <a:spcBef>
                  <a:spcPts val="0"/>
                </a:spcBef>
                <a:spcAft>
                  <a:spcPts val="0"/>
                </a:spcAft>
                <a:defRPr sz="2800">
                  <a:solidFill>
                    <a:srgbClr val="000000"/>
                  </a:solidFill>
                </a:defRPr>
              </a:pPr>
              <a:r>
                <a:rPr sz="2800" kern="0">
                  <a:solidFill>
                    <a:srgbClr val="000000"/>
                  </a:solidFill>
                  <a:latin typeface="+mn-lt"/>
                  <a:ea typeface="+mn-ea"/>
                  <a:cs typeface="+mn-cs"/>
                </a:rPr>
                <a:t>Regressão logística univariada</a:t>
              </a:r>
            </a:p>
          </p:txBody>
        </p:sp>
        <p:pic>
          <p:nvPicPr>
            <p:cNvPr id="26629" name="Imagem 284"/>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751191" cy="4744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6627" name="Imagem 287"/>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2832100" y="2492375"/>
            <a:ext cx="776288" cy="102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7650" name="Group 293"/>
          <p:cNvGrpSpPr>
            <a:grpSpLocks/>
          </p:cNvGrpSpPr>
          <p:nvPr/>
        </p:nvGrpSpPr>
        <p:grpSpPr bwMode="auto">
          <a:xfrm>
            <a:off x="554038" y="4970463"/>
            <a:ext cx="5041900" cy="4781550"/>
            <a:chOff x="0" y="0"/>
            <a:chExt cx="4751189" cy="4744177"/>
          </a:xfrm>
        </p:grpSpPr>
        <p:sp>
          <p:nvSpPr>
            <p:cNvPr id="27656" name="Shape 292"/>
            <p:cNvSpPr>
              <a:spLocks noChangeArrowheads="1"/>
            </p:cNvSpPr>
            <p:nvPr/>
          </p:nvSpPr>
          <p:spPr bwMode="auto">
            <a:xfrm>
              <a:off x="69850" y="69850"/>
              <a:ext cx="4611490" cy="4604478"/>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2800">
                  <a:solidFill>
                    <a:srgbClr val="000000"/>
                  </a:solidFill>
                </a:rPr>
                <a:t>2. Foram selecionadas variáveis com um valor de p &lt; 0,2 </a:t>
              </a:r>
            </a:p>
            <a:p>
              <a:pPr algn="ctr" hangingPunct="0"/>
              <a:endParaRPr lang="pt-BR" sz="2800">
                <a:solidFill>
                  <a:srgbClr val="000000"/>
                </a:solidFill>
              </a:endParaRPr>
            </a:p>
            <a:p>
              <a:pPr algn="ctr" hangingPunct="0"/>
              <a:endParaRPr lang="pt-BR" sz="2800">
                <a:solidFill>
                  <a:srgbClr val="000000"/>
                </a:solidFill>
              </a:endParaRPr>
            </a:p>
            <a:p>
              <a:pPr algn="ctr" hangingPunct="0"/>
              <a:endParaRPr lang="pt-BR" sz="2800">
                <a:solidFill>
                  <a:srgbClr val="000000"/>
                </a:solidFill>
              </a:endParaRPr>
            </a:p>
            <a:p>
              <a:pPr algn="ctr" hangingPunct="0"/>
              <a:r>
                <a:rPr lang="pt-BR" sz="2800">
                  <a:solidFill>
                    <a:srgbClr val="000000"/>
                  </a:solidFill>
                </a:rPr>
                <a:t>candidatas a modelos de regressão logística multivariada </a:t>
              </a:r>
            </a:p>
          </p:txBody>
        </p:sp>
        <p:pic>
          <p:nvPicPr>
            <p:cNvPr id="27657" name="Imagem 290"/>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751191" cy="4744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7651" name="Group 296"/>
          <p:cNvGrpSpPr>
            <a:grpSpLocks/>
          </p:cNvGrpSpPr>
          <p:nvPr/>
        </p:nvGrpSpPr>
        <p:grpSpPr bwMode="auto">
          <a:xfrm>
            <a:off x="554038" y="-179388"/>
            <a:ext cx="5041900" cy="5149851"/>
            <a:chOff x="0" y="0"/>
            <a:chExt cx="4751189" cy="4744177"/>
          </a:xfrm>
        </p:grpSpPr>
        <p:sp>
          <p:nvSpPr>
            <p:cNvPr id="295" name="Shape 295"/>
            <p:cNvSpPr/>
            <p:nvPr/>
          </p:nvSpPr>
          <p:spPr>
            <a:xfrm>
              <a:off x="70310" y="70197"/>
              <a:ext cx="4610568" cy="4603782"/>
            </a:xfrm>
            <a:prstGeom prst="ellipse">
              <a:avLst/>
            </a:prstGeom>
            <a:noFill/>
            <a:ln>
              <a:noFill/>
            </a:ln>
            <a:effectLst/>
            <a:extLst>
              <a:ext uri="{C572A759-6A51-4108-AA02-DFA0A04FC94B}"/>
            </a:extLst>
          </p:spPr>
          <p:txBody>
            <a:bodyPr lIns="50800" tIns="50800" rIns="50800" bIns="50800" anchor="ctr"/>
            <a:lstStyle/>
            <a:p>
              <a:pPr marL="636104" indent="-636104" algn="ctr" fontAlgn="auto" hangingPunct="0">
                <a:spcBef>
                  <a:spcPts val="0"/>
                </a:spcBef>
                <a:spcAft>
                  <a:spcPts val="0"/>
                </a:spcAft>
                <a:buSzPct val="100000"/>
                <a:buFontTx/>
                <a:buAutoNum type="arabicPeriod"/>
                <a:defRPr sz="2800">
                  <a:solidFill>
                    <a:srgbClr val="000000"/>
                  </a:solidFill>
                </a:defRPr>
              </a:pPr>
              <a:r>
                <a:rPr sz="2800" kern="0">
                  <a:solidFill>
                    <a:srgbClr val="000000"/>
                  </a:solidFill>
                  <a:latin typeface="+mn-lt"/>
                  <a:ea typeface="+mn-ea"/>
                  <a:cs typeface="+mn-cs"/>
                </a:rPr>
                <a:t>Examinado a associação entre cada variável e a incidência do DRN</a:t>
              </a:r>
            </a:p>
            <a:p>
              <a:pPr algn="ctr" fontAlgn="auto" hangingPunct="0">
                <a:spcBef>
                  <a:spcPts val="0"/>
                </a:spcBef>
                <a:spcAft>
                  <a:spcPts val="0"/>
                </a:spcAft>
                <a:defRPr sz="2800">
                  <a:solidFill>
                    <a:srgbClr val="000000"/>
                  </a:solidFill>
                </a:defRPr>
              </a:pPr>
              <a:endParaRPr sz="2800" kern="0">
                <a:solidFill>
                  <a:srgbClr val="000000"/>
                </a:solidFill>
                <a:latin typeface="+mn-lt"/>
                <a:ea typeface="+mn-ea"/>
                <a:cs typeface="+mn-cs"/>
              </a:endParaRPr>
            </a:p>
            <a:p>
              <a:pPr algn="ctr" fontAlgn="auto" hangingPunct="0">
                <a:spcBef>
                  <a:spcPts val="0"/>
                </a:spcBef>
                <a:spcAft>
                  <a:spcPts val="0"/>
                </a:spcAft>
                <a:defRPr sz="2800">
                  <a:solidFill>
                    <a:srgbClr val="000000"/>
                  </a:solidFill>
                </a:defRPr>
              </a:pPr>
              <a:endParaRPr sz="2800" kern="0">
                <a:solidFill>
                  <a:srgbClr val="000000"/>
                </a:solidFill>
                <a:latin typeface="+mn-lt"/>
                <a:ea typeface="+mn-ea"/>
                <a:cs typeface="+mn-cs"/>
              </a:endParaRPr>
            </a:p>
            <a:p>
              <a:pPr algn="ctr" fontAlgn="auto" hangingPunct="0">
                <a:spcBef>
                  <a:spcPts val="0"/>
                </a:spcBef>
                <a:spcAft>
                  <a:spcPts val="0"/>
                </a:spcAft>
                <a:defRPr sz="2800">
                  <a:solidFill>
                    <a:srgbClr val="000000"/>
                  </a:solidFill>
                </a:defRPr>
              </a:pPr>
              <a:endParaRPr sz="2800" kern="0">
                <a:solidFill>
                  <a:srgbClr val="000000"/>
                </a:solidFill>
                <a:latin typeface="+mn-lt"/>
                <a:ea typeface="+mn-ea"/>
                <a:cs typeface="+mn-cs"/>
              </a:endParaRPr>
            </a:p>
            <a:p>
              <a:pPr algn="ctr" fontAlgn="auto" hangingPunct="0">
                <a:spcBef>
                  <a:spcPts val="0"/>
                </a:spcBef>
                <a:spcAft>
                  <a:spcPts val="0"/>
                </a:spcAft>
                <a:defRPr sz="2800">
                  <a:solidFill>
                    <a:srgbClr val="000000"/>
                  </a:solidFill>
                </a:defRPr>
              </a:pPr>
              <a:r>
                <a:rPr sz="2800" kern="0">
                  <a:solidFill>
                    <a:srgbClr val="000000"/>
                  </a:solidFill>
                  <a:latin typeface="+mn-lt"/>
                  <a:ea typeface="+mn-ea"/>
                  <a:cs typeface="+mn-cs"/>
                </a:rPr>
                <a:t>Regressão logística univariada</a:t>
              </a:r>
            </a:p>
          </p:txBody>
        </p:sp>
        <p:pic>
          <p:nvPicPr>
            <p:cNvPr id="27655" name="Imagem 293"/>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751191" cy="4744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7652" name="Imagem 296"/>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2832100" y="7105650"/>
            <a:ext cx="776288" cy="102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3" name="Imagem 298"/>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2832100" y="2492375"/>
            <a:ext cx="776288" cy="102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8674" name="Group 304"/>
          <p:cNvGrpSpPr>
            <a:grpSpLocks/>
          </p:cNvGrpSpPr>
          <p:nvPr/>
        </p:nvGrpSpPr>
        <p:grpSpPr bwMode="auto">
          <a:xfrm>
            <a:off x="7253288" y="2360613"/>
            <a:ext cx="4751387" cy="4743450"/>
            <a:chOff x="0" y="0"/>
            <a:chExt cx="4751189" cy="4744177"/>
          </a:xfrm>
        </p:grpSpPr>
        <p:sp>
          <p:nvSpPr>
            <p:cNvPr id="303" name="Shape 303"/>
            <p:cNvSpPr/>
            <p:nvPr/>
          </p:nvSpPr>
          <p:spPr>
            <a:xfrm>
              <a:off x="69847" y="69861"/>
              <a:ext cx="4611495" cy="4604456"/>
            </a:xfrm>
            <a:prstGeom prst="ellipse">
              <a:avLst/>
            </a:prstGeom>
            <a:noFill/>
            <a:ln>
              <a:noFill/>
            </a:ln>
            <a:effectLst/>
            <a:extLst>
              <a:ext uri="{C572A759-6A51-4108-AA02-DFA0A04FC94B}"/>
            </a:extLst>
          </p:spPr>
          <p:txBody>
            <a:bodyPr lIns="50800" tIns="50800" rIns="50800" bIns="50800" anchor="ctr"/>
            <a:lstStyle/>
            <a:p>
              <a:pPr algn="ctr" fontAlgn="auto" hangingPunct="0">
                <a:spcBef>
                  <a:spcPts val="0"/>
                </a:spcBef>
                <a:spcAft>
                  <a:spcPts val="0"/>
                </a:spcAft>
                <a:defRPr sz="3600">
                  <a:solidFill>
                    <a:srgbClr val="000000"/>
                  </a:solidFill>
                </a:defRPr>
              </a:pPr>
              <a:r>
                <a:rPr sz="3600" kern="0">
                  <a:solidFill>
                    <a:srgbClr val="000000"/>
                  </a:solidFill>
                  <a:latin typeface="+mn-lt"/>
                  <a:ea typeface="+mn-ea"/>
                  <a:cs typeface="+mn-cs"/>
                </a:rPr>
                <a:t>p &lt; 0, 05</a:t>
              </a:r>
            </a:p>
            <a:p>
              <a:pPr algn="ctr" fontAlgn="auto" hangingPunct="0">
                <a:spcBef>
                  <a:spcPts val="0"/>
                </a:spcBef>
                <a:spcAft>
                  <a:spcPts val="0"/>
                </a:spcAft>
                <a:defRPr sz="3600"/>
              </a:pPr>
              <a:endParaRPr sz="3600" kern="0">
                <a:latin typeface="+mn-lt"/>
                <a:ea typeface="+mn-ea"/>
                <a:cs typeface="+mn-cs"/>
              </a:endParaRPr>
            </a:p>
            <a:p>
              <a:pPr algn="ctr" fontAlgn="auto" hangingPunct="0">
                <a:spcBef>
                  <a:spcPts val="0"/>
                </a:spcBef>
                <a:spcAft>
                  <a:spcPts val="0"/>
                </a:spcAft>
                <a:defRPr sz="3600" b="1">
                  <a:solidFill>
                    <a:schemeClr val="accent2">
                      <a:hueOff val="482672"/>
                      <a:satOff val="36570"/>
                      <a:lumOff val="-31512"/>
                    </a:schemeClr>
                  </a:solidFill>
                </a:defRPr>
              </a:pPr>
              <a:r>
                <a:rPr sz="3600" b="1" kern="0">
                  <a:solidFill>
                    <a:schemeClr val="accent2">
                      <a:hueOff val="482672"/>
                      <a:satOff val="36570"/>
                      <a:lumOff val="-31512"/>
                    </a:schemeClr>
                  </a:solidFill>
                  <a:latin typeface="+mn-lt"/>
                  <a:ea typeface="+mn-ea"/>
                  <a:cs typeface="+mn-cs"/>
                </a:rPr>
                <a:t>Estatisticamente significantes</a:t>
              </a:r>
            </a:p>
          </p:txBody>
        </p:sp>
        <p:pic>
          <p:nvPicPr>
            <p:cNvPr id="28685" name="Imagem 301"/>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751191" cy="4744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8675" name="Group 307"/>
          <p:cNvGrpSpPr>
            <a:grpSpLocks/>
          </p:cNvGrpSpPr>
          <p:nvPr/>
        </p:nvGrpSpPr>
        <p:grpSpPr bwMode="auto">
          <a:xfrm>
            <a:off x="844550" y="5006975"/>
            <a:ext cx="4751388" cy="4745038"/>
            <a:chOff x="0" y="0"/>
            <a:chExt cx="4751189" cy="4744177"/>
          </a:xfrm>
        </p:grpSpPr>
        <p:sp>
          <p:nvSpPr>
            <p:cNvPr id="28682" name="Shape 306"/>
            <p:cNvSpPr>
              <a:spLocks noChangeArrowheads="1"/>
            </p:cNvSpPr>
            <p:nvPr/>
          </p:nvSpPr>
          <p:spPr bwMode="auto">
            <a:xfrm>
              <a:off x="69850" y="69850"/>
              <a:ext cx="4611490" cy="4604478"/>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2800">
                  <a:solidFill>
                    <a:srgbClr val="000000"/>
                  </a:solidFill>
                </a:rPr>
                <a:t>2. Foram selecionadas variáveis com um valor de p &lt; 0,2 </a:t>
              </a:r>
            </a:p>
            <a:p>
              <a:pPr algn="ctr" hangingPunct="0"/>
              <a:endParaRPr lang="pt-BR" sz="2800">
                <a:solidFill>
                  <a:srgbClr val="000000"/>
                </a:solidFill>
              </a:endParaRPr>
            </a:p>
            <a:p>
              <a:pPr algn="ctr" hangingPunct="0"/>
              <a:endParaRPr lang="pt-BR" sz="2800">
                <a:solidFill>
                  <a:srgbClr val="000000"/>
                </a:solidFill>
              </a:endParaRPr>
            </a:p>
            <a:p>
              <a:pPr algn="ctr" hangingPunct="0"/>
              <a:endParaRPr lang="pt-BR" sz="2800">
                <a:solidFill>
                  <a:srgbClr val="000000"/>
                </a:solidFill>
              </a:endParaRPr>
            </a:p>
            <a:p>
              <a:pPr algn="ctr" hangingPunct="0"/>
              <a:r>
                <a:rPr lang="pt-BR" sz="2800">
                  <a:solidFill>
                    <a:srgbClr val="000000"/>
                  </a:solidFill>
                </a:rPr>
                <a:t>candidatas a modelos de regressão logística multivariada </a:t>
              </a:r>
            </a:p>
          </p:txBody>
        </p:sp>
        <p:pic>
          <p:nvPicPr>
            <p:cNvPr id="28683" name="Imagem 304"/>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751191" cy="4744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8676" name="Group 310"/>
          <p:cNvGrpSpPr>
            <a:grpSpLocks/>
          </p:cNvGrpSpPr>
          <p:nvPr/>
        </p:nvGrpSpPr>
        <p:grpSpPr bwMode="auto">
          <a:xfrm>
            <a:off x="844550" y="227013"/>
            <a:ext cx="4751388" cy="4743450"/>
            <a:chOff x="0" y="0"/>
            <a:chExt cx="4751189" cy="4744177"/>
          </a:xfrm>
        </p:grpSpPr>
        <p:sp>
          <p:nvSpPr>
            <p:cNvPr id="309" name="Shape 309"/>
            <p:cNvSpPr/>
            <p:nvPr/>
          </p:nvSpPr>
          <p:spPr>
            <a:xfrm>
              <a:off x="69847" y="69861"/>
              <a:ext cx="4611495" cy="4604456"/>
            </a:xfrm>
            <a:prstGeom prst="ellipse">
              <a:avLst/>
            </a:prstGeom>
            <a:noFill/>
            <a:ln>
              <a:noFill/>
            </a:ln>
            <a:effectLst/>
            <a:extLst>
              <a:ext uri="{C572A759-6A51-4108-AA02-DFA0A04FC94B}"/>
            </a:extLst>
          </p:spPr>
          <p:txBody>
            <a:bodyPr lIns="50800" tIns="50800" rIns="50800" bIns="50800" anchor="ctr"/>
            <a:lstStyle/>
            <a:p>
              <a:pPr marL="636104" indent="-636104" algn="ctr" fontAlgn="auto" hangingPunct="0">
                <a:spcBef>
                  <a:spcPts val="0"/>
                </a:spcBef>
                <a:spcAft>
                  <a:spcPts val="0"/>
                </a:spcAft>
                <a:buSzPct val="100000"/>
                <a:buFontTx/>
                <a:buAutoNum type="arabicPeriod"/>
                <a:defRPr sz="2800">
                  <a:solidFill>
                    <a:srgbClr val="000000"/>
                  </a:solidFill>
                </a:defRPr>
              </a:pPr>
              <a:r>
                <a:rPr sz="2800" kern="0">
                  <a:solidFill>
                    <a:srgbClr val="000000"/>
                  </a:solidFill>
                  <a:latin typeface="+mn-lt"/>
                  <a:ea typeface="+mn-ea"/>
                  <a:cs typeface="+mn-cs"/>
                </a:rPr>
                <a:t>Examinado a associação entre cada variável e a incidência do DRN</a:t>
              </a:r>
            </a:p>
            <a:p>
              <a:pPr algn="ctr" fontAlgn="auto" hangingPunct="0">
                <a:spcBef>
                  <a:spcPts val="0"/>
                </a:spcBef>
                <a:spcAft>
                  <a:spcPts val="0"/>
                </a:spcAft>
                <a:defRPr sz="2800">
                  <a:solidFill>
                    <a:srgbClr val="000000"/>
                  </a:solidFill>
                </a:defRPr>
              </a:pPr>
              <a:endParaRPr sz="2800" kern="0">
                <a:solidFill>
                  <a:srgbClr val="000000"/>
                </a:solidFill>
                <a:latin typeface="+mn-lt"/>
                <a:ea typeface="+mn-ea"/>
                <a:cs typeface="+mn-cs"/>
              </a:endParaRPr>
            </a:p>
            <a:p>
              <a:pPr algn="ctr" fontAlgn="auto" hangingPunct="0">
                <a:spcBef>
                  <a:spcPts val="0"/>
                </a:spcBef>
                <a:spcAft>
                  <a:spcPts val="0"/>
                </a:spcAft>
                <a:defRPr sz="2800">
                  <a:solidFill>
                    <a:srgbClr val="000000"/>
                  </a:solidFill>
                </a:defRPr>
              </a:pPr>
              <a:endParaRPr sz="2800" kern="0">
                <a:solidFill>
                  <a:srgbClr val="000000"/>
                </a:solidFill>
                <a:latin typeface="+mn-lt"/>
                <a:ea typeface="+mn-ea"/>
                <a:cs typeface="+mn-cs"/>
              </a:endParaRPr>
            </a:p>
            <a:p>
              <a:pPr algn="ctr" fontAlgn="auto" hangingPunct="0">
                <a:spcBef>
                  <a:spcPts val="0"/>
                </a:spcBef>
                <a:spcAft>
                  <a:spcPts val="0"/>
                </a:spcAft>
                <a:defRPr sz="2800">
                  <a:solidFill>
                    <a:srgbClr val="000000"/>
                  </a:solidFill>
                </a:defRPr>
              </a:pPr>
              <a:endParaRPr sz="2800" kern="0">
                <a:solidFill>
                  <a:srgbClr val="000000"/>
                </a:solidFill>
                <a:latin typeface="+mn-lt"/>
                <a:ea typeface="+mn-ea"/>
                <a:cs typeface="+mn-cs"/>
              </a:endParaRPr>
            </a:p>
            <a:p>
              <a:pPr algn="ctr" fontAlgn="auto" hangingPunct="0">
                <a:spcBef>
                  <a:spcPts val="0"/>
                </a:spcBef>
                <a:spcAft>
                  <a:spcPts val="0"/>
                </a:spcAft>
                <a:defRPr sz="2800">
                  <a:solidFill>
                    <a:srgbClr val="000000"/>
                  </a:solidFill>
                </a:defRPr>
              </a:pPr>
              <a:r>
                <a:rPr sz="2800" kern="0">
                  <a:solidFill>
                    <a:srgbClr val="000000"/>
                  </a:solidFill>
                  <a:latin typeface="+mn-lt"/>
                  <a:ea typeface="+mn-ea"/>
                  <a:cs typeface="+mn-cs"/>
                </a:rPr>
                <a:t>Regressão logística univariada</a:t>
              </a:r>
            </a:p>
          </p:txBody>
        </p:sp>
        <p:pic>
          <p:nvPicPr>
            <p:cNvPr id="28681" name="Imagem 307"/>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751191" cy="4744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8677" name="Imagem 310"/>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2832100" y="7105650"/>
            <a:ext cx="776288" cy="102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Imagem 312"/>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2832100" y="2492375"/>
            <a:ext cx="776288" cy="102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9" name="Shape 315"/>
          <p:cNvSpPr>
            <a:spLocks noChangeArrowheads="1"/>
          </p:cNvSpPr>
          <p:nvPr/>
        </p:nvSpPr>
        <p:spPr bwMode="auto">
          <a:xfrm rot="-1560000">
            <a:off x="4056063" y="6503988"/>
            <a:ext cx="4521200" cy="633412"/>
          </a:xfrm>
          <a:prstGeom prst="roundRect">
            <a:avLst>
              <a:gd name="adj" fmla="val 30065"/>
            </a:avLst>
          </a:prstGeom>
          <a:solidFill>
            <a:srgbClr val="EEE4A5"/>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algn="ctr" hangingPunct="0"/>
            <a:r>
              <a:rPr lang="pt-BR" sz="1600" b="1">
                <a:solidFill>
                  <a:srgbClr val="1A5288"/>
                </a:solidFill>
                <a:latin typeface="American Typewriter"/>
                <a:ea typeface="American Typewriter"/>
                <a:cs typeface="American Typewriter"/>
                <a:sym typeface="American Typewriter"/>
              </a:rPr>
              <a:t>para examinar a independência das associações</a:t>
            </a:r>
          </a:p>
        </p:txBody>
      </p: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Shape 317"/>
          <p:cNvSpPr>
            <a:spLocks noChangeArrowheads="1"/>
          </p:cNvSpPr>
          <p:nvPr/>
        </p:nvSpPr>
        <p:spPr bwMode="auto">
          <a:xfrm>
            <a:off x="3259138" y="663575"/>
            <a:ext cx="6486525"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7000" b="1">
                <a:solidFill>
                  <a:srgbClr val="45A7DE"/>
                </a:solidFill>
                <a:latin typeface="American Typewriter"/>
                <a:ea typeface="American Typewriter"/>
                <a:cs typeface="American Typewriter"/>
                <a:sym typeface="American Typewriter"/>
              </a:rPr>
              <a:t>RESULTADOS</a:t>
            </a:r>
          </a:p>
        </p:txBody>
      </p:sp>
      <p:sp>
        <p:nvSpPr>
          <p:cNvPr id="318" name="Shape 318"/>
          <p:cNvSpPr/>
          <p:nvPr/>
        </p:nvSpPr>
        <p:spPr>
          <a:xfrm>
            <a:off x="3414713" y="2701925"/>
            <a:ext cx="6175375" cy="6015038"/>
          </a:xfrm>
          <a:prstGeom prst="ellipse">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fontAlgn="auto" hangingPunct="0">
              <a:spcBef>
                <a:spcPts val="0"/>
              </a:spcBef>
              <a:spcAft>
                <a:spcPts val="0"/>
              </a:spcAft>
              <a:defRPr sz="3500" b="1">
                <a:solidFill>
                  <a:srgbClr val="FFFFFF"/>
                </a:solidFill>
                <a:latin typeface="American Typewriter"/>
                <a:ea typeface="American Typewriter"/>
                <a:cs typeface="American Typewriter"/>
                <a:sym typeface="American Typewriter"/>
              </a:defRPr>
            </a:pPr>
            <a:r>
              <a:rPr sz="3500" b="1" kern="0">
                <a:solidFill>
                  <a:srgbClr val="FFFFFF"/>
                </a:solidFill>
                <a:latin typeface="American Typewriter"/>
                <a:ea typeface="American Typewriter"/>
                <a:cs typeface="American Typewriter"/>
                <a:sym typeface="American Typewriter"/>
              </a:rPr>
              <a:t>INCLUÍDOS:</a:t>
            </a:r>
          </a:p>
          <a:p>
            <a:pPr algn="ctr" fontAlgn="auto" hangingPunct="0">
              <a:spcBef>
                <a:spcPts val="0"/>
              </a:spcBef>
              <a:spcAft>
                <a:spcPts val="0"/>
              </a:spcAft>
              <a:defRPr sz="3500" b="1">
                <a:solidFill>
                  <a:srgbClr val="FFFFFF"/>
                </a:solidFill>
                <a:latin typeface="American Typewriter"/>
                <a:ea typeface="American Typewriter"/>
                <a:cs typeface="American Typewriter"/>
                <a:sym typeface="American Typewriter"/>
              </a:defRPr>
            </a:pPr>
            <a:r>
              <a:rPr sz="3500" b="1" kern="0">
                <a:solidFill>
                  <a:srgbClr val="EEE4A5"/>
                </a:solidFill>
                <a:latin typeface="American Typewriter"/>
                <a:ea typeface="American Typewriter"/>
                <a:cs typeface="American Typewriter"/>
                <a:sym typeface="American Typewriter"/>
              </a:rPr>
              <a:t>683</a:t>
            </a:r>
            <a:r>
              <a:rPr sz="3500" b="1" kern="0">
                <a:solidFill>
                  <a:srgbClr val="FFFFFF"/>
                </a:solidFill>
                <a:latin typeface="American Typewriter"/>
                <a:ea typeface="American Typewriter"/>
                <a:cs typeface="American Typewriter"/>
                <a:sym typeface="American Typewriter"/>
              </a:rPr>
              <a:t> bebês</a:t>
            </a:r>
          </a:p>
        </p:txBody>
      </p:sp>
    </p:spTree>
  </p:cSld>
  <p:clrMapOvr>
    <a:masterClrMapping/>
  </p:clrMapOvr>
  <p:transition spd="slow"/>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0722" name="Captura de Tela 2020-05-05 às 19.43.50-enhance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988" y="2103438"/>
            <a:ext cx="12696825" cy="626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30723" name="Shape 321"/>
          <p:cNvSpPr>
            <a:spLocks noChangeArrowheads="1"/>
          </p:cNvSpPr>
          <p:nvPr/>
        </p:nvSpPr>
        <p:spPr bwMode="auto">
          <a:xfrm>
            <a:off x="5964238" y="2224088"/>
            <a:ext cx="2286000" cy="596900"/>
          </a:xfrm>
          <a:prstGeom prst="ellipse">
            <a:avLst/>
          </a:prstGeom>
          <a:noFill/>
          <a:ln w="88900">
            <a:solidFill>
              <a:srgbClr val="DA1D31"/>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p>
            <a:pPr algn="ctr" hangingPunct="0"/>
            <a:endParaRPr lang="pt-BR" sz="3600"/>
          </a:p>
        </p:txBody>
      </p:sp>
      <p:sp>
        <p:nvSpPr>
          <p:cNvPr id="322" name="Shape 322"/>
          <p:cNvSpPr/>
          <p:nvPr/>
        </p:nvSpPr>
        <p:spPr>
          <a:xfrm>
            <a:off x="8648700" y="3792538"/>
            <a:ext cx="1662113" cy="1011237"/>
          </a:xfrm>
          <a:prstGeom prst="rect">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600" b="1">
                <a:solidFill>
                  <a:srgbClr val="FFFFFF"/>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32,5%</a:t>
            </a:r>
          </a:p>
        </p:txBody>
      </p:sp>
      <p:sp>
        <p:nvSpPr>
          <p:cNvPr id="30725" name="Shape 323"/>
          <p:cNvSpPr>
            <a:spLocks noChangeArrowheads="1"/>
          </p:cNvSpPr>
          <p:nvPr/>
        </p:nvSpPr>
        <p:spPr bwMode="auto">
          <a:xfrm>
            <a:off x="8237538" y="2224088"/>
            <a:ext cx="2182812" cy="596900"/>
          </a:xfrm>
          <a:prstGeom prst="ellipse">
            <a:avLst/>
          </a:prstGeom>
          <a:noFill/>
          <a:ln w="88900">
            <a:solidFill>
              <a:srgbClr val="DA1D31"/>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p>
            <a:pPr algn="ctr" hangingPunct="0"/>
            <a:endParaRPr lang="pt-BR" sz="3600"/>
          </a:p>
        </p:txBody>
      </p:sp>
      <p:sp>
        <p:nvSpPr>
          <p:cNvPr id="30726" name="Shape 324"/>
          <p:cNvSpPr>
            <a:spLocks noChangeArrowheads="1"/>
          </p:cNvSpPr>
          <p:nvPr/>
        </p:nvSpPr>
        <p:spPr bwMode="auto">
          <a:xfrm>
            <a:off x="10409238" y="2224088"/>
            <a:ext cx="2286000" cy="596900"/>
          </a:xfrm>
          <a:prstGeom prst="ellipse">
            <a:avLst/>
          </a:prstGeom>
          <a:noFill/>
          <a:ln w="88900">
            <a:solidFill>
              <a:srgbClr val="DA1D31"/>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p>
            <a:pPr algn="ctr" hangingPunct="0"/>
            <a:endParaRPr lang="pt-BR" sz="3600"/>
          </a:p>
        </p:txBody>
      </p:sp>
      <p:sp>
        <p:nvSpPr>
          <p:cNvPr id="325" name="Shape 325"/>
          <p:cNvSpPr/>
          <p:nvPr/>
        </p:nvSpPr>
        <p:spPr>
          <a:xfrm flipV="1">
            <a:off x="11552238" y="2768600"/>
            <a:ext cx="0" cy="1193800"/>
          </a:xfrm>
          <a:prstGeom prst="line">
            <a:avLst/>
          </a:prstGeom>
          <a:ln w="127000">
            <a:solidFill>
              <a:schemeClr val="accent3"/>
            </a:solidFill>
            <a:miter lim="400000"/>
          </a:ln>
        </p:spPr>
        <p:txBody>
          <a:bodyPr lIns="50800" tIns="50800" rIns="50800" bIns="50800" anchor="ctr"/>
          <a:lstStyle/>
          <a:p>
            <a:pPr algn="ctr" fontAlgn="auto" hangingPunct="0">
              <a:spcBef>
                <a:spcPts val="0"/>
              </a:spcBef>
              <a:spcAft>
                <a:spcPts val="0"/>
              </a:spcAft>
              <a:defRPr sz="3600"/>
            </a:pPr>
            <a:endParaRPr sz="3600" kern="0">
              <a:latin typeface="+mn-lt"/>
              <a:ea typeface="+mn-ea"/>
              <a:cs typeface="+mn-cs"/>
            </a:endParaRPr>
          </a:p>
        </p:txBody>
      </p:sp>
      <p:sp>
        <p:nvSpPr>
          <p:cNvPr id="326" name="Shape 326"/>
          <p:cNvSpPr/>
          <p:nvPr/>
        </p:nvSpPr>
        <p:spPr>
          <a:xfrm flipV="1">
            <a:off x="7107238" y="2768600"/>
            <a:ext cx="0" cy="1193800"/>
          </a:xfrm>
          <a:prstGeom prst="line">
            <a:avLst/>
          </a:prstGeom>
          <a:ln w="127000">
            <a:solidFill>
              <a:schemeClr val="accent1">
                <a:hueOff val="550649"/>
                <a:satOff val="22840"/>
                <a:lumOff val="-37254"/>
              </a:schemeClr>
            </a:solidFill>
            <a:miter lim="400000"/>
          </a:ln>
        </p:spPr>
        <p:txBody>
          <a:bodyPr lIns="50800" tIns="50800" rIns="50800" bIns="50800" anchor="ctr"/>
          <a:lstStyle/>
          <a:p>
            <a:pPr algn="ctr" fontAlgn="auto" hangingPunct="0">
              <a:spcBef>
                <a:spcPts val="0"/>
              </a:spcBef>
              <a:spcAft>
                <a:spcPts val="0"/>
              </a:spcAft>
              <a:defRPr sz="3600"/>
            </a:pPr>
            <a:endParaRPr sz="3600" kern="0">
              <a:latin typeface="+mn-lt"/>
              <a:ea typeface="+mn-ea"/>
              <a:cs typeface="+mn-cs"/>
            </a:endParaRPr>
          </a:p>
        </p:txBody>
      </p:sp>
      <p:sp>
        <p:nvSpPr>
          <p:cNvPr id="327" name="Shape 327"/>
          <p:cNvSpPr/>
          <p:nvPr/>
        </p:nvSpPr>
        <p:spPr>
          <a:xfrm>
            <a:off x="10720388" y="3792538"/>
            <a:ext cx="1662112" cy="1011237"/>
          </a:xfrm>
          <a:prstGeom prst="rect">
            <a:avLst/>
          </a:prstGeom>
          <a:solidFill>
            <a:schemeClr val="accent3"/>
          </a:solidFill>
          <a:ln w="12700">
            <a:miter lim="400000"/>
          </a:ln>
          <a:extLst>
            <a:ext uri="{C572A759-6A51-4108-AA02-DFA0A04FC94B}"/>
          </a:extLst>
        </p:spPr>
        <p:txBody>
          <a:bodyPr lIns="50800" tIns="50800" rIns="50800" bIns="50800" anchor="ctr"/>
          <a:lstStyle>
            <a:lvl1pPr>
              <a:defRPr sz="3600" b="1">
                <a:solidFill>
                  <a:srgbClr val="FFFFFF"/>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39,7%</a:t>
            </a:r>
          </a:p>
        </p:txBody>
      </p:sp>
      <p:sp>
        <p:nvSpPr>
          <p:cNvPr id="328" name="Shape 328"/>
          <p:cNvSpPr/>
          <p:nvPr/>
        </p:nvSpPr>
        <p:spPr>
          <a:xfrm>
            <a:off x="6397625" y="3792538"/>
            <a:ext cx="1662113" cy="1011237"/>
          </a:xfrm>
          <a:prstGeom prst="rect">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600" b="1">
                <a:solidFill>
                  <a:srgbClr val="FFFFFF"/>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27,8%</a:t>
            </a:r>
          </a:p>
        </p:txBody>
      </p:sp>
      <p:sp>
        <p:nvSpPr>
          <p:cNvPr id="329" name="Shape 329"/>
          <p:cNvSpPr/>
          <p:nvPr/>
        </p:nvSpPr>
        <p:spPr>
          <a:xfrm flipV="1">
            <a:off x="9480550" y="2768600"/>
            <a:ext cx="0" cy="1193800"/>
          </a:xfrm>
          <a:prstGeom prst="line">
            <a:avLst/>
          </a:prstGeom>
          <a:ln w="127000">
            <a:solidFill>
              <a:schemeClr val="accent1">
                <a:hueOff val="550649"/>
                <a:satOff val="22840"/>
                <a:lumOff val="-37254"/>
              </a:schemeClr>
            </a:solidFill>
            <a:miter lim="400000"/>
          </a:ln>
        </p:spPr>
        <p:txBody>
          <a:bodyPr lIns="50800" tIns="50800" rIns="50800" bIns="50800" anchor="ctr"/>
          <a:lstStyle/>
          <a:p>
            <a:pPr algn="ctr" fontAlgn="auto" hangingPunct="0">
              <a:spcBef>
                <a:spcPts val="0"/>
              </a:spcBef>
              <a:spcAft>
                <a:spcPts val="0"/>
              </a:spcAft>
              <a:defRPr sz="3600"/>
            </a:pPr>
            <a:endParaRPr sz="3600" kern="0">
              <a:latin typeface="+mn-lt"/>
              <a:ea typeface="+mn-ea"/>
              <a:cs typeface="+mn-cs"/>
            </a:endParaRPr>
          </a:p>
        </p:txBody>
      </p:sp>
      <p:sp>
        <p:nvSpPr>
          <p:cNvPr id="30732" name="Shape 330"/>
          <p:cNvSpPr>
            <a:spLocks noChangeArrowheads="1"/>
          </p:cNvSpPr>
          <p:nvPr/>
        </p:nvSpPr>
        <p:spPr bwMode="auto">
          <a:xfrm>
            <a:off x="3259138" y="663575"/>
            <a:ext cx="6486525"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7000" b="1">
                <a:solidFill>
                  <a:srgbClr val="45A7DE"/>
                </a:solidFill>
                <a:latin typeface="American Typewriter"/>
                <a:ea typeface="American Typewriter"/>
                <a:cs typeface="American Typewriter"/>
                <a:sym typeface="American Typewriter"/>
              </a:rPr>
              <a:t>RESULTADOS</a:t>
            </a:r>
          </a:p>
        </p:txBody>
      </p:sp>
      <p:sp>
        <p:nvSpPr>
          <p:cNvPr id="30733" name="Shape 331"/>
          <p:cNvSpPr>
            <a:spLocks noChangeArrowheads="1"/>
          </p:cNvSpPr>
          <p:nvPr/>
        </p:nvSpPr>
        <p:spPr bwMode="auto">
          <a:xfrm>
            <a:off x="306388" y="8621713"/>
            <a:ext cx="83915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Tabela 1: Variáveis preditivas  examinadas</a:t>
            </a:r>
          </a:p>
        </p:txBody>
      </p:sp>
    </p:spTree>
  </p:cSld>
  <p:clrMapOvr>
    <a:masterClrMapping/>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Shape 333"/>
          <p:cNvSpPr>
            <a:spLocks noChangeArrowheads="1"/>
          </p:cNvSpPr>
          <p:nvPr/>
        </p:nvSpPr>
        <p:spPr bwMode="auto">
          <a:xfrm>
            <a:off x="661988" y="2127250"/>
            <a:ext cx="10969625"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IG média à admissão: 35,5+/- 0,9 semanas </a:t>
            </a:r>
          </a:p>
        </p:txBody>
      </p:sp>
      <p:sp>
        <p:nvSpPr>
          <p:cNvPr id="31747" name="Shape 334"/>
          <p:cNvSpPr>
            <a:spLocks noChangeArrowheads="1"/>
          </p:cNvSpPr>
          <p:nvPr/>
        </p:nvSpPr>
        <p:spPr bwMode="auto">
          <a:xfrm>
            <a:off x="703263" y="3770313"/>
            <a:ext cx="10345737"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Taxa de admissão na emergência: 44,7%</a:t>
            </a:r>
          </a:p>
        </p:txBody>
      </p:sp>
      <p:sp>
        <p:nvSpPr>
          <p:cNvPr id="31748" name="Shape 335"/>
          <p:cNvSpPr>
            <a:spLocks noChangeArrowheads="1"/>
          </p:cNvSpPr>
          <p:nvPr/>
        </p:nvSpPr>
        <p:spPr bwMode="auto">
          <a:xfrm>
            <a:off x="774700" y="5411788"/>
            <a:ext cx="7358063"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Registros no hospital: 55,3%</a:t>
            </a:r>
          </a:p>
        </p:txBody>
      </p:sp>
      <p:sp>
        <p:nvSpPr>
          <p:cNvPr id="31749" name="Shape 336"/>
          <p:cNvSpPr>
            <a:spLocks noChangeArrowheads="1"/>
          </p:cNvSpPr>
          <p:nvPr/>
        </p:nvSpPr>
        <p:spPr bwMode="auto">
          <a:xfrm>
            <a:off x="715963" y="7054850"/>
            <a:ext cx="8491537"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Idade média materna: 35,5 anos </a:t>
            </a:r>
          </a:p>
        </p:txBody>
      </p:sp>
      <p:sp>
        <p:nvSpPr>
          <p:cNvPr id="31750" name="Shape 337"/>
          <p:cNvSpPr>
            <a:spLocks noChangeArrowheads="1"/>
          </p:cNvSpPr>
          <p:nvPr/>
        </p:nvSpPr>
        <p:spPr bwMode="auto">
          <a:xfrm>
            <a:off x="752475" y="8697913"/>
            <a:ext cx="428625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ROPREMA: 35%</a:t>
            </a:r>
          </a:p>
        </p:txBody>
      </p:sp>
      <p:sp>
        <p:nvSpPr>
          <p:cNvPr id="31751" name="Shape 338"/>
          <p:cNvSpPr>
            <a:spLocks noChangeArrowheads="1"/>
          </p:cNvSpPr>
          <p:nvPr/>
        </p:nvSpPr>
        <p:spPr bwMode="auto">
          <a:xfrm>
            <a:off x="730250" y="414338"/>
            <a:ext cx="9351963" cy="1016000"/>
          </a:xfrm>
          <a:prstGeom prst="roundRect">
            <a:avLst>
              <a:gd name="adj" fmla="val 18750"/>
            </a:avLst>
          </a:prstGeom>
          <a:solidFill>
            <a:srgbClr val="EEE4A5"/>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algn="ctr" hangingPunct="0"/>
            <a:r>
              <a:rPr lang="pt-BR" sz="4500" b="1">
                <a:solidFill>
                  <a:srgbClr val="052452"/>
                </a:solidFill>
                <a:latin typeface="American Typewriter"/>
                <a:ea typeface="American Typewriter"/>
                <a:cs typeface="American Typewriter"/>
                <a:sym typeface="American Typewriter"/>
              </a:rPr>
              <a:t>Variáveis independentes</a:t>
            </a:r>
          </a:p>
        </p:txBody>
      </p:sp>
    </p:spTree>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Shape 340"/>
          <p:cNvSpPr>
            <a:spLocks noChangeArrowheads="1"/>
          </p:cNvSpPr>
          <p:nvPr/>
        </p:nvSpPr>
        <p:spPr bwMode="auto">
          <a:xfrm>
            <a:off x="4808538" y="958850"/>
            <a:ext cx="2630487"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Tocolítico</a:t>
            </a:r>
          </a:p>
        </p:txBody>
      </p:sp>
      <p:sp>
        <p:nvSpPr>
          <p:cNvPr id="32771" name="Shape 341"/>
          <p:cNvSpPr>
            <a:spLocks noChangeArrowheads="1"/>
          </p:cNvSpPr>
          <p:nvPr/>
        </p:nvSpPr>
        <p:spPr bwMode="auto">
          <a:xfrm>
            <a:off x="177800" y="958850"/>
            <a:ext cx="404653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Corticosteroide</a:t>
            </a:r>
          </a:p>
        </p:txBody>
      </p:sp>
      <p:sp>
        <p:nvSpPr>
          <p:cNvPr id="32772" name="Shape 342"/>
          <p:cNvSpPr>
            <a:spLocks noChangeArrowheads="1"/>
          </p:cNvSpPr>
          <p:nvPr/>
        </p:nvSpPr>
        <p:spPr bwMode="auto">
          <a:xfrm>
            <a:off x="8023225" y="958850"/>
            <a:ext cx="4849813"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Antibioticoterapia</a:t>
            </a:r>
          </a:p>
        </p:txBody>
      </p:sp>
      <p:sp>
        <p:nvSpPr>
          <p:cNvPr id="32773" name="Shape 343"/>
          <p:cNvSpPr>
            <a:spLocks noChangeArrowheads="1"/>
          </p:cNvSpPr>
          <p:nvPr/>
        </p:nvSpPr>
        <p:spPr bwMode="auto">
          <a:xfrm>
            <a:off x="692150" y="2516188"/>
            <a:ext cx="340995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000000"/>
                </a:solidFill>
                <a:latin typeface="American Typewriter"/>
                <a:ea typeface="American Typewriter"/>
                <a:cs typeface="American Typewriter"/>
                <a:sym typeface="American Typewriter"/>
              </a:rPr>
              <a:t>15,2% (104)</a:t>
            </a:r>
          </a:p>
        </p:txBody>
      </p:sp>
      <p:sp>
        <p:nvSpPr>
          <p:cNvPr id="32774" name="Shape 344"/>
          <p:cNvSpPr>
            <a:spLocks noChangeArrowheads="1"/>
          </p:cNvSpPr>
          <p:nvPr/>
        </p:nvSpPr>
        <p:spPr bwMode="auto">
          <a:xfrm>
            <a:off x="5281613" y="2516188"/>
            <a:ext cx="1685925"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000000"/>
                </a:solidFill>
                <a:latin typeface="American Typewriter"/>
                <a:ea typeface="American Typewriter"/>
                <a:cs typeface="American Typewriter"/>
                <a:sym typeface="American Typewriter"/>
              </a:rPr>
              <a:t>34,3%</a:t>
            </a:r>
          </a:p>
        </p:txBody>
      </p:sp>
      <p:sp>
        <p:nvSpPr>
          <p:cNvPr id="32775" name="Shape 345"/>
          <p:cNvSpPr>
            <a:spLocks noChangeArrowheads="1"/>
          </p:cNvSpPr>
          <p:nvPr/>
        </p:nvSpPr>
        <p:spPr bwMode="auto">
          <a:xfrm>
            <a:off x="9204325" y="2516188"/>
            <a:ext cx="1685925"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000000"/>
                </a:solidFill>
                <a:latin typeface="American Typewriter"/>
                <a:ea typeface="American Typewriter"/>
                <a:cs typeface="American Typewriter"/>
                <a:sym typeface="American Typewriter"/>
              </a:rPr>
              <a:t>23,9%</a:t>
            </a:r>
          </a:p>
        </p:txBody>
      </p:sp>
      <p:sp>
        <p:nvSpPr>
          <p:cNvPr id="32776" name="Shape 346"/>
          <p:cNvSpPr>
            <a:spLocks noChangeArrowheads="1"/>
          </p:cNvSpPr>
          <p:nvPr/>
        </p:nvSpPr>
        <p:spPr bwMode="auto">
          <a:xfrm>
            <a:off x="-47625" y="6256338"/>
            <a:ext cx="497205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20,5% (39) com IG 34 semanas</a:t>
            </a:r>
          </a:p>
        </p:txBody>
      </p:sp>
      <p:sp>
        <p:nvSpPr>
          <p:cNvPr id="32777" name="Shape 347"/>
          <p:cNvSpPr>
            <a:spLocks noChangeArrowheads="1"/>
          </p:cNvSpPr>
          <p:nvPr/>
        </p:nvSpPr>
        <p:spPr bwMode="auto">
          <a:xfrm>
            <a:off x="196850" y="8407400"/>
            <a:ext cx="44831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8,4% (16) 7 dias antes do parto</a:t>
            </a:r>
          </a:p>
        </p:txBody>
      </p:sp>
      <p:pic>
        <p:nvPicPr>
          <p:cNvPr id="32778" name="Imagem 347"/>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2051050" y="3844925"/>
            <a:ext cx="774700"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9" name="Imagem 349"/>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2024063" y="7618413"/>
            <a:ext cx="74612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33794" name="Captura de Tela 2020-05-07 às 22.28.08-enhance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44638" y="2479675"/>
            <a:ext cx="9915525" cy="4794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33795" name="Shape 354"/>
          <p:cNvSpPr>
            <a:spLocks noChangeArrowheads="1"/>
          </p:cNvSpPr>
          <p:nvPr/>
        </p:nvSpPr>
        <p:spPr bwMode="auto">
          <a:xfrm>
            <a:off x="2211388" y="863600"/>
            <a:ext cx="88360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Tabela 2: Morbidades respiratórias neonatais</a:t>
            </a:r>
          </a:p>
        </p:txBody>
      </p:sp>
      <p:sp>
        <p:nvSpPr>
          <p:cNvPr id="33796" name="Shape 355"/>
          <p:cNvSpPr>
            <a:spLocks noChangeArrowheads="1"/>
          </p:cNvSpPr>
          <p:nvPr/>
        </p:nvSpPr>
        <p:spPr bwMode="auto">
          <a:xfrm>
            <a:off x="1277938" y="4524375"/>
            <a:ext cx="1576387" cy="360363"/>
          </a:xfrm>
          <a:prstGeom prst="ellipse">
            <a:avLst/>
          </a:prstGeom>
          <a:noFill/>
          <a:ln w="88900">
            <a:solidFill>
              <a:srgbClr val="DA1D31"/>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p>
            <a:pPr algn="ctr" hangingPunct="0"/>
            <a:endParaRPr lang="pt-BR" sz="3600"/>
          </a:p>
        </p:txBody>
      </p:sp>
      <p:sp>
        <p:nvSpPr>
          <p:cNvPr id="33797" name="Shape 356"/>
          <p:cNvSpPr>
            <a:spLocks noChangeArrowheads="1"/>
          </p:cNvSpPr>
          <p:nvPr/>
        </p:nvSpPr>
        <p:spPr bwMode="auto">
          <a:xfrm>
            <a:off x="3917950" y="4524375"/>
            <a:ext cx="1812925" cy="360363"/>
          </a:xfrm>
          <a:prstGeom prst="ellipse">
            <a:avLst/>
          </a:prstGeom>
          <a:noFill/>
          <a:ln w="88900">
            <a:solidFill>
              <a:srgbClr val="DA1D31"/>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p>
            <a:pPr algn="ctr" hangingPunct="0"/>
            <a:endParaRPr lang="pt-BR" sz="3600"/>
          </a:p>
        </p:txBody>
      </p:sp>
      <p:sp>
        <p:nvSpPr>
          <p:cNvPr id="33798" name="Shape 357"/>
          <p:cNvSpPr>
            <a:spLocks noChangeArrowheads="1"/>
          </p:cNvSpPr>
          <p:nvPr/>
        </p:nvSpPr>
        <p:spPr bwMode="auto">
          <a:xfrm>
            <a:off x="5942013" y="4524375"/>
            <a:ext cx="1905000" cy="360363"/>
          </a:xfrm>
          <a:prstGeom prst="ellipse">
            <a:avLst/>
          </a:prstGeom>
          <a:noFill/>
          <a:ln w="88900">
            <a:solidFill>
              <a:srgbClr val="DA1D31"/>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p>
            <a:pPr algn="ctr" hangingPunct="0"/>
            <a:endParaRPr lang="pt-BR" sz="3600"/>
          </a:p>
        </p:txBody>
      </p:sp>
      <p:sp>
        <p:nvSpPr>
          <p:cNvPr id="358" name="Shape 358"/>
          <p:cNvSpPr/>
          <p:nvPr/>
        </p:nvSpPr>
        <p:spPr>
          <a:xfrm>
            <a:off x="6107113" y="2770188"/>
            <a:ext cx="1576387" cy="560387"/>
          </a:xfrm>
          <a:prstGeom prst="ellipse">
            <a:avLst/>
          </a:prstGeom>
          <a:ln w="88900">
            <a:solidFill>
              <a:schemeClr val="accent2">
                <a:hueOff val="61260"/>
                <a:satOff val="12850"/>
                <a:lumOff val="-19215"/>
              </a:schemeClr>
            </a:solidFill>
            <a:miter lim="400000"/>
          </a:ln>
        </p:spPr>
        <p:txBody>
          <a:bodyPr lIns="50800" tIns="50800" rIns="50800" bIns="50800" anchor="ctr"/>
          <a:lstStyle/>
          <a:p>
            <a:pPr algn="ctr" fontAlgn="auto" hangingPunct="0">
              <a:spcBef>
                <a:spcPts val="0"/>
              </a:spcBef>
              <a:spcAft>
                <a:spcPts val="0"/>
              </a:spcAft>
              <a:defRPr sz="3600"/>
            </a:pPr>
            <a:endParaRPr sz="3600" kern="0">
              <a:latin typeface="+mn-lt"/>
              <a:ea typeface="+mn-ea"/>
              <a:cs typeface="+mn-cs"/>
            </a:endParaRPr>
          </a:p>
        </p:txBody>
      </p:sp>
    </p:spTree>
  </p:cSld>
  <p:clrMapOvr>
    <a:masterClrMapping/>
  </p:clrMapOvr>
  <p:transition spd="slow"/>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Shape 360"/>
          <p:cNvSpPr>
            <a:spLocks noChangeArrowheads="1"/>
          </p:cNvSpPr>
          <p:nvPr/>
        </p:nvSpPr>
        <p:spPr bwMode="auto">
          <a:xfrm>
            <a:off x="5330825" y="693738"/>
            <a:ext cx="190182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5900" b="1">
                <a:solidFill>
                  <a:srgbClr val="E77B74"/>
                </a:solidFill>
                <a:latin typeface="American Typewriter"/>
                <a:ea typeface="American Typewriter"/>
                <a:cs typeface="American Typewriter"/>
                <a:sym typeface="American Typewriter"/>
              </a:rPr>
              <a:t>DRN</a:t>
            </a:r>
          </a:p>
        </p:txBody>
      </p:sp>
      <p:sp>
        <p:nvSpPr>
          <p:cNvPr id="34819" name="Shape 361"/>
          <p:cNvSpPr>
            <a:spLocks noChangeArrowheads="1"/>
          </p:cNvSpPr>
          <p:nvPr/>
        </p:nvSpPr>
        <p:spPr bwMode="auto">
          <a:xfrm>
            <a:off x="5135563" y="2178050"/>
            <a:ext cx="2293937"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000000"/>
                </a:solidFill>
                <a:latin typeface="American Typewriter"/>
                <a:ea typeface="American Typewriter"/>
                <a:cs typeface="American Typewriter"/>
                <a:sym typeface="American Typewriter"/>
              </a:rPr>
              <a:t>7% (48)</a:t>
            </a:r>
          </a:p>
        </p:txBody>
      </p:sp>
      <p:sp>
        <p:nvSpPr>
          <p:cNvPr id="34820" name="Shape 362"/>
          <p:cNvSpPr>
            <a:spLocks noChangeArrowheads="1"/>
          </p:cNvSpPr>
          <p:nvPr/>
        </p:nvSpPr>
        <p:spPr bwMode="auto">
          <a:xfrm>
            <a:off x="3795713" y="4900613"/>
            <a:ext cx="4973637"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2500" b="1">
                <a:solidFill>
                  <a:srgbClr val="000000"/>
                </a:solidFill>
                <a:latin typeface="American Typewriter"/>
                <a:ea typeface="American Typewriter"/>
                <a:cs typeface="American Typewriter"/>
                <a:sym typeface="American Typewriter"/>
              </a:rPr>
              <a:t>13,7%(26) com IG 34 semanas</a:t>
            </a:r>
          </a:p>
        </p:txBody>
      </p:sp>
      <p:sp>
        <p:nvSpPr>
          <p:cNvPr id="34821" name="Shape 363"/>
          <p:cNvSpPr>
            <a:spLocks noChangeArrowheads="1"/>
          </p:cNvSpPr>
          <p:nvPr/>
        </p:nvSpPr>
        <p:spPr bwMode="auto">
          <a:xfrm>
            <a:off x="4446588" y="8526463"/>
            <a:ext cx="36703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2500" b="1">
                <a:solidFill>
                  <a:srgbClr val="000000"/>
                </a:solidFill>
                <a:latin typeface="American Typewriter"/>
                <a:ea typeface="American Typewriter"/>
                <a:cs typeface="American Typewriter"/>
                <a:sym typeface="American Typewriter"/>
              </a:rPr>
              <a:t>46% necessitou de VM</a:t>
            </a:r>
          </a:p>
        </p:txBody>
      </p:sp>
      <p:pic>
        <p:nvPicPr>
          <p:cNvPr id="34822" name="Imagem 363"/>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5894388" y="3548063"/>
            <a:ext cx="776287" cy="102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3" name="Imagem 365"/>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5894388" y="6402388"/>
            <a:ext cx="776287" cy="1020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Shape 369"/>
          <p:cNvSpPr>
            <a:spLocks noChangeArrowheads="1"/>
          </p:cNvSpPr>
          <p:nvPr/>
        </p:nvSpPr>
        <p:spPr bwMode="auto">
          <a:xfrm>
            <a:off x="787400" y="703263"/>
            <a:ext cx="11430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000" b="1">
                <a:solidFill>
                  <a:srgbClr val="E77B74"/>
                </a:solidFill>
                <a:latin typeface="American Typewriter"/>
                <a:ea typeface="American Typewriter"/>
                <a:cs typeface="American Typewriter"/>
                <a:sym typeface="American Typewriter"/>
              </a:rPr>
              <a:t>Não houve diferença significativa na incidência de DRN entre os centros perinatais</a:t>
            </a:r>
          </a:p>
        </p:txBody>
      </p:sp>
      <p:sp>
        <p:nvSpPr>
          <p:cNvPr id="35843" name="Shape 370"/>
          <p:cNvSpPr>
            <a:spLocks noChangeArrowheads="1"/>
          </p:cNvSpPr>
          <p:nvPr/>
        </p:nvSpPr>
        <p:spPr bwMode="auto">
          <a:xfrm>
            <a:off x="2616200" y="2306638"/>
            <a:ext cx="7788275"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E77B74"/>
                </a:solidFill>
                <a:latin typeface="American Typewriter"/>
                <a:ea typeface="American Typewriter"/>
                <a:cs typeface="American Typewriter"/>
                <a:sym typeface="American Typewriter"/>
              </a:rPr>
              <a:t>Diabetes mellitus gestacional (DMG)</a:t>
            </a:r>
          </a:p>
        </p:txBody>
      </p:sp>
      <p:sp>
        <p:nvSpPr>
          <p:cNvPr id="35844" name="Shape 371"/>
          <p:cNvSpPr>
            <a:spLocks noChangeArrowheads="1"/>
          </p:cNvSpPr>
          <p:nvPr/>
        </p:nvSpPr>
        <p:spPr bwMode="auto">
          <a:xfrm>
            <a:off x="1238250" y="4440238"/>
            <a:ext cx="105283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E77B74"/>
                </a:solidFill>
                <a:latin typeface="American Typewriter"/>
                <a:ea typeface="American Typewriter"/>
                <a:cs typeface="American Typewriter"/>
                <a:sym typeface="American Typewriter"/>
              </a:rPr>
              <a:t>As terapias (Esteroide, tocolítico, antibiótico)</a:t>
            </a:r>
          </a:p>
        </p:txBody>
      </p:sp>
      <p:pic>
        <p:nvPicPr>
          <p:cNvPr id="35845" name="Imagem 371"/>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6115050" y="5535613"/>
            <a:ext cx="774700" cy="206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6" name="Shape 374"/>
          <p:cNvSpPr>
            <a:spLocks noChangeArrowheads="1"/>
          </p:cNvSpPr>
          <p:nvPr/>
        </p:nvSpPr>
        <p:spPr bwMode="auto">
          <a:xfrm>
            <a:off x="6169025" y="3095625"/>
            <a:ext cx="666750"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9900">
                <a:solidFill>
                  <a:srgbClr val="052452"/>
                </a:solidFill>
              </a:rPr>
              <a:t>+</a:t>
            </a:r>
          </a:p>
        </p:txBody>
      </p:sp>
      <p:sp>
        <p:nvSpPr>
          <p:cNvPr id="375" name="Shape 375"/>
          <p:cNvSpPr/>
          <p:nvPr/>
        </p:nvSpPr>
        <p:spPr>
          <a:xfrm>
            <a:off x="898525" y="7927975"/>
            <a:ext cx="11207750" cy="723900"/>
          </a:xfrm>
          <a:prstGeom prst="roundRect">
            <a:avLst>
              <a:gd name="adj" fmla="val 26316"/>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000" b="1">
                <a:solidFill>
                  <a:srgbClr val="FFFFFF"/>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Sem associação significativa com a incidência de DRN</a:t>
            </a:r>
          </a:p>
        </p:txBody>
      </p:sp>
    </p:spTree>
  </p:cSld>
  <p:clrMapOvr>
    <a:masterClrMapping/>
  </p:clrMapOvr>
  <p:transition spd="slow"/>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2" name="Shape 382"/>
          <p:cNvSpPr/>
          <p:nvPr/>
        </p:nvSpPr>
        <p:spPr>
          <a:xfrm>
            <a:off x="1735138" y="2182813"/>
            <a:ext cx="3584575" cy="2933700"/>
          </a:xfrm>
          <a:custGeom>
            <a:avLst/>
            <a:gdLst/>
            <a:ahLst/>
            <a:cxnLst>
              <a:cxn ang="0">
                <a:pos x="wd2" y="hd2"/>
              </a:cxn>
              <a:cxn ang="5400000">
                <a:pos x="wd2" y="hd2"/>
              </a:cxn>
              <a:cxn ang="10800000">
                <a:pos x="wd2" y="hd2"/>
              </a:cxn>
              <a:cxn ang="16200000">
                <a:pos x="wd2" y="hd2"/>
              </a:cxn>
            </a:cxnLst>
            <a:rect l="0" t="0" r="r" b="b"/>
            <a:pathLst>
              <a:path w="20636" h="20714" extrusionOk="0">
                <a:moveTo>
                  <a:pt x="109" y="20714"/>
                </a:moveTo>
                <a:cubicBezTo>
                  <a:pt x="-964" y="5988"/>
                  <a:pt x="5878" y="-886"/>
                  <a:pt x="20636" y="91"/>
                </a:cubicBezTo>
              </a:path>
            </a:pathLst>
          </a:custGeom>
          <a:ln w="38100">
            <a:solidFill>
              <a:schemeClr val="accent5">
                <a:satOff val="19674"/>
                <a:lumOff val="-24274"/>
              </a:schemeClr>
            </a:solidFill>
            <a:custDash>
              <a:ds d="200000" sp="200000"/>
            </a:custDash>
            <a:miter lim="400000"/>
            <a:tailEnd type="triangle"/>
          </a:ln>
        </p:spPr>
        <p:txBody>
          <a:bodyPr/>
          <a:lstStyle/>
          <a:p>
            <a:pPr algn="ctr" fontAlgn="auto" hangingPunct="0">
              <a:spcBef>
                <a:spcPts val="0"/>
              </a:spcBef>
              <a:spcAft>
                <a:spcPts val="0"/>
              </a:spcAft>
              <a:defRPr/>
            </a:pPr>
            <a:endParaRPr kern="0">
              <a:latin typeface="+mn-lt"/>
              <a:ea typeface="+mn-ea"/>
              <a:cs typeface="+mn-cs"/>
            </a:endParaRPr>
          </a:p>
        </p:txBody>
      </p:sp>
      <p:pic>
        <p:nvPicPr>
          <p:cNvPr id="36867" name="Captura de Tela 2020-05-08 às 11.13.38-enhance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3850" y="5254625"/>
            <a:ext cx="12357100" cy="3633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379" name="Shape 379"/>
          <p:cNvSpPr/>
          <p:nvPr/>
        </p:nvSpPr>
        <p:spPr>
          <a:xfrm>
            <a:off x="5494338" y="1387475"/>
            <a:ext cx="3046412" cy="2857500"/>
          </a:xfrm>
          <a:prstGeom prst="roundRect">
            <a:avLst>
              <a:gd name="adj" fmla="val 6701"/>
            </a:avLst>
          </a:prstGeom>
          <a:solidFill>
            <a:srgbClr val="EEE4A5"/>
          </a:solidFill>
          <a:ln w="12700">
            <a:miter lim="400000"/>
          </a:ln>
          <a:extLst>
            <a:ext uri="{C572A759-6A51-4108-AA02-DFA0A04FC94B}"/>
          </a:extLst>
        </p:spPr>
        <p:txBody>
          <a:bodyPr lIns="50800" tIns="50800" rIns="50800" bIns="50800" anchor="ctr"/>
          <a:lstStyle/>
          <a:p>
            <a:pPr algn="ctr" fontAlgn="auto" hangingPunct="0">
              <a:spcBef>
                <a:spcPts val="0"/>
              </a:spcBef>
              <a:spcAft>
                <a:spcPts val="0"/>
              </a:spcAft>
              <a:defRPr sz="2300" b="1">
                <a:solidFill>
                  <a:schemeClr val="accent1">
                    <a:hueOff val="550649"/>
                    <a:satOff val="22840"/>
                    <a:lumOff val="-37254"/>
                  </a:schemeClr>
                </a:solidFill>
                <a:latin typeface="American Typewriter"/>
                <a:ea typeface="American Typewriter"/>
                <a:cs typeface="American Typewriter"/>
                <a:sym typeface="American Typewriter"/>
              </a:defRPr>
            </a:pPr>
            <a:r>
              <a:rPr sz="2300" b="1" kern="0">
                <a:solidFill>
                  <a:schemeClr val="accent1">
                    <a:hueOff val="550649"/>
                    <a:satOff val="22840"/>
                    <a:lumOff val="-37254"/>
                  </a:schemeClr>
                </a:solidFill>
                <a:latin typeface="American Typewriter"/>
                <a:ea typeface="American Typewriter"/>
                <a:cs typeface="American Typewriter"/>
                <a:sym typeface="American Typewriter"/>
              </a:rPr>
              <a:t>IG do nascimento</a:t>
            </a:r>
          </a:p>
          <a:p>
            <a:pPr algn="ctr" fontAlgn="auto" hangingPunct="0">
              <a:spcBef>
                <a:spcPts val="0"/>
              </a:spcBef>
              <a:spcAft>
                <a:spcPts val="0"/>
              </a:spcAft>
              <a:defRPr sz="2300" b="1">
                <a:solidFill>
                  <a:schemeClr val="accent1">
                    <a:hueOff val="550649"/>
                    <a:satOff val="22840"/>
                    <a:lumOff val="-37254"/>
                  </a:schemeClr>
                </a:solidFill>
                <a:latin typeface="American Typewriter"/>
                <a:ea typeface="American Typewriter"/>
                <a:cs typeface="American Typewriter"/>
                <a:sym typeface="American Typewriter"/>
              </a:defRPr>
            </a:pPr>
            <a:r>
              <a:rPr sz="2300" b="1" kern="0">
                <a:solidFill>
                  <a:schemeClr val="accent1">
                    <a:hueOff val="550649"/>
                    <a:satOff val="22840"/>
                    <a:lumOff val="-37254"/>
                  </a:schemeClr>
                </a:solidFill>
                <a:latin typeface="American Typewriter"/>
                <a:ea typeface="American Typewriter"/>
                <a:cs typeface="American Typewriter"/>
                <a:sym typeface="American Typewriter"/>
              </a:rPr>
              <a:t>Peso de nascimento</a:t>
            </a:r>
          </a:p>
          <a:p>
            <a:pPr algn="ctr" fontAlgn="auto" hangingPunct="0">
              <a:spcBef>
                <a:spcPts val="0"/>
              </a:spcBef>
              <a:spcAft>
                <a:spcPts val="0"/>
              </a:spcAft>
              <a:defRPr sz="2300" b="1">
                <a:solidFill>
                  <a:schemeClr val="accent1">
                    <a:hueOff val="550649"/>
                    <a:satOff val="22840"/>
                    <a:lumOff val="-37254"/>
                  </a:schemeClr>
                </a:solidFill>
                <a:latin typeface="American Typewriter"/>
                <a:ea typeface="American Typewriter"/>
                <a:cs typeface="American Typewriter"/>
                <a:sym typeface="American Typewriter"/>
              </a:defRPr>
            </a:pPr>
            <a:r>
              <a:rPr sz="2300" b="1" kern="0">
                <a:solidFill>
                  <a:schemeClr val="accent1">
                    <a:hueOff val="550649"/>
                    <a:satOff val="22840"/>
                    <a:lumOff val="-37254"/>
                  </a:schemeClr>
                </a:solidFill>
                <a:latin typeface="American Typewriter"/>
                <a:ea typeface="American Typewriter"/>
                <a:cs typeface="American Typewriter"/>
                <a:sym typeface="American Typewriter"/>
              </a:rPr>
              <a:t>Sexo masculino</a:t>
            </a:r>
          </a:p>
          <a:p>
            <a:pPr algn="ctr" fontAlgn="auto" hangingPunct="0">
              <a:spcBef>
                <a:spcPts val="0"/>
              </a:spcBef>
              <a:spcAft>
                <a:spcPts val="0"/>
              </a:spcAft>
              <a:defRPr sz="2300" b="1">
                <a:solidFill>
                  <a:schemeClr val="accent1">
                    <a:hueOff val="550649"/>
                    <a:satOff val="22840"/>
                    <a:lumOff val="-37254"/>
                  </a:schemeClr>
                </a:solidFill>
                <a:latin typeface="American Typewriter"/>
                <a:ea typeface="American Typewriter"/>
                <a:cs typeface="American Typewriter"/>
                <a:sym typeface="American Typewriter"/>
              </a:defRPr>
            </a:pPr>
            <a:r>
              <a:rPr sz="2300" b="1" kern="0">
                <a:solidFill>
                  <a:schemeClr val="accent1">
                    <a:hueOff val="550649"/>
                    <a:satOff val="22840"/>
                    <a:lumOff val="-37254"/>
                  </a:schemeClr>
                </a:solidFill>
                <a:latin typeface="American Typewriter"/>
                <a:ea typeface="American Typewriter"/>
                <a:cs typeface="American Typewriter"/>
                <a:sym typeface="American Typewriter"/>
              </a:rPr>
              <a:t>Cesariana</a:t>
            </a:r>
          </a:p>
          <a:p>
            <a:pPr algn="ctr" fontAlgn="auto" hangingPunct="0">
              <a:spcBef>
                <a:spcPts val="0"/>
              </a:spcBef>
              <a:spcAft>
                <a:spcPts val="0"/>
              </a:spcAft>
              <a:defRPr sz="2300" b="1">
                <a:solidFill>
                  <a:schemeClr val="accent1">
                    <a:hueOff val="550649"/>
                    <a:satOff val="22840"/>
                    <a:lumOff val="-37254"/>
                  </a:schemeClr>
                </a:solidFill>
                <a:latin typeface="American Typewriter"/>
                <a:ea typeface="American Typewriter"/>
                <a:cs typeface="American Typewriter"/>
                <a:sym typeface="American Typewriter"/>
              </a:defRPr>
            </a:pPr>
            <a:r>
              <a:rPr sz="2300" b="1" kern="0">
                <a:solidFill>
                  <a:schemeClr val="accent1">
                    <a:hueOff val="550649"/>
                    <a:satOff val="22840"/>
                    <a:lumOff val="-37254"/>
                  </a:schemeClr>
                </a:solidFill>
                <a:latin typeface="American Typewriter"/>
                <a:ea typeface="American Typewriter"/>
                <a:cs typeface="American Typewriter"/>
                <a:sym typeface="American Typewriter"/>
              </a:rPr>
              <a:t>Apgar 1 min &lt; 7</a:t>
            </a:r>
          </a:p>
          <a:p>
            <a:pPr algn="ctr" fontAlgn="auto" hangingPunct="0">
              <a:spcBef>
                <a:spcPts val="0"/>
              </a:spcBef>
              <a:spcAft>
                <a:spcPts val="0"/>
              </a:spcAft>
              <a:defRPr sz="2300" b="1">
                <a:solidFill>
                  <a:schemeClr val="accent1">
                    <a:hueOff val="550649"/>
                    <a:satOff val="22840"/>
                    <a:lumOff val="-37254"/>
                  </a:schemeClr>
                </a:solidFill>
                <a:latin typeface="American Typewriter"/>
                <a:ea typeface="American Typewriter"/>
                <a:cs typeface="American Typewriter"/>
                <a:sym typeface="American Typewriter"/>
              </a:defRPr>
            </a:pPr>
            <a:r>
              <a:rPr sz="2300" b="1" kern="0">
                <a:solidFill>
                  <a:schemeClr val="accent1">
                    <a:hueOff val="550649"/>
                    <a:satOff val="22840"/>
                    <a:lumOff val="-37254"/>
                  </a:schemeClr>
                </a:solidFill>
                <a:latin typeface="American Typewriter"/>
                <a:ea typeface="American Typewriter"/>
                <a:cs typeface="American Typewriter"/>
                <a:sym typeface="American Typewriter"/>
              </a:rPr>
              <a:t>Apgar 5 min &lt; 7</a:t>
            </a:r>
          </a:p>
        </p:txBody>
      </p:sp>
      <p:sp>
        <p:nvSpPr>
          <p:cNvPr id="36869" name="Shape 380"/>
          <p:cNvSpPr>
            <a:spLocks noChangeArrowheads="1"/>
          </p:cNvSpPr>
          <p:nvPr/>
        </p:nvSpPr>
        <p:spPr bwMode="auto">
          <a:xfrm>
            <a:off x="168275" y="4679950"/>
            <a:ext cx="1266825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1900" b="1">
                <a:solidFill>
                  <a:srgbClr val="000000"/>
                </a:solidFill>
                <a:latin typeface="American Typewriter"/>
                <a:ea typeface="American Typewriter"/>
                <a:cs typeface="American Typewriter"/>
                <a:sym typeface="American Typewriter"/>
              </a:rPr>
              <a:t>Tabela 3: Resultados da regressão multivariada com associações entre fatores de risco perinatais e DRN</a:t>
            </a:r>
          </a:p>
        </p:txBody>
      </p:sp>
      <p:sp>
        <p:nvSpPr>
          <p:cNvPr id="36870" name="Shape 381"/>
          <p:cNvSpPr>
            <a:spLocks noChangeArrowheads="1"/>
          </p:cNvSpPr>
          <p:nvPr/>
        </p:nvSpPr>
        <p:spPr bwMode="auto">
          <a:xfrm>
            <a:off x="1408113" y="169863"/>
            <a:ext cx="10594975" cy="1016000"/>
          </a:xfrm>
          <a:prstGeom prst="roundRect">
            <a:avLst>
              <a:gd name="adj" fmla="val 18750"/>
            </a:avLst>
          </a:prstGeom>
          <a:solidFill>
            <a:srgbClr val="EEE4A5"/>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algn="ctr" hangingPunct="0"/>
            <a:r>
              <a:rPr lang="pt-BR" sz="4500" b="1">
                <a:solidFill>
                  <a:srgbClr val="052452"/>
                </a:solidFill>
                <a:latin typeface="American Typewriter"/>
                <a:ea typeface="American Typewriter"/>
                <a:cs typeface="American Typewriter"/>
                <a:sym typeface="American Typewriter"/>
              </a:rPr>
              <a:t>Regressão logística multivariada</a:t>
            </a:r>
          </a:p>
        </p:txBody>
      </p:sp>
    </p:spTree>
  </p:cSld>
  <p:clrMapOvr>
    <a:masterClrMapping/>
  </p:clrMapOvr>
  <p:transition spd="slow"/>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Shape 384"/>
          <p:cNvSpPr>
            <a:spLocks noChangeShapeType="1"/>
          </p:cNvSpPr>
          <p:nvPr/>
        </p:nvSpPr>
        <p:spPr bwMode="auto">
          <a:xfrm flipV="1">
            <a:off x="10707688" y="2103438"/>
            <a:ext cx="0" cy="792162"/>
          </a:xfrm>
          <a:prstGeom prst="line">
            <a:avLst/>
          </a:prstGeom>
          <a:noFill/>
          <a:ln w="127000">
            <a:solidFill>
              <a:srgbClr val="EEE4A5"/>
            </a:solidFill>
            <a:miter lim="400000"/>
            <a:headEnd/>
            <a:tailEnd/>
          </a:ln>
          <a:extLst>
            <a:ext uri="{909E8E84-426E-40DD-AFC4-6F175D3DCCD1}">
              <a14:hiddenFill xmlns:a14="http://schemas.microsoft.com/office/drawing/2010/main">
                <a:noFill/>
              </a14:hiddenFill>
            </a:ext>
          </a:extLst>
        </p:spPr>
        <p:txBody>
          <a:bodyPr lIns="50800" tIns="50800" rIns="50800" bIns="50800" anchor="ctr"/>
          <a:lstStyle/>
          <a:p>
            <a:endParaRPr lang="pt-BR"/>
          </a:p>
        </p:txBody>
      </p:sp>
      <p:pic>
        <p:nvPicPr>
          <p:cNvPr id="37891" name="Captura de Tela 2020-05-08 às 11.13.38-enhanced.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6250" y="2771775"/>
            <a:ext cx="12357100" cy="3633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37892" name="Shape 386"/>
          <p:cNvSpPr>
            <a:spLocks noChangeArrowheads="1"/>
          </p:cNvSpPr>
          <p:nvPr/>
        </p:nvSpPr>
        <p:spPr bwMode="auto">
          <a:xfrm>
            <a:off x="5156200" y="2971800"/>
            <a:ext cx="1576388" cy="304800"/>
          </a:xfrm>
          <a:prstGeom prst="ellipse">
            <a:avLst/>
          </a:prstGeom>
          <a:noFill/>
          <a:ln w="88900">
            <a:solidFill>
              <a:srgbClr val="E77B74"/>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p>
            <a:pPr algn="ctr" hangingPunct="0"/>
            <a:endParaRPr lang="pt-BR" sz="3600"/>
          </a:p>
        </p:txBody>
      </p:sp>
      <p:sp>
        <p:nvSpPr>
          <p:cNvPr id="37893" name="Shape 387"/>
          <p:cNvSpPr>
            <a:spLocks noChangeArrowheads="1"/>
          </p:cNvSpPr>
          <p:nvPr/>
        </p:nvSpPr>
        <p:spPr bwMode="auto">
          <a:xfrm>
            <a:off x="8461375" y="2816225"/>
            <a:ext cx="4492625" cy="2535238"/>
          </a:xfrm>
          <a:prstGeom prst="ellipse">
            <a:avLst/>
          </a:prstGeom>
          <a:noFill/>
          <a:ln w="88900">
            <a:solidFill>
              <a:srgbClr val="E77B74"/>
            </a:solidFill>
            <a:miter lim="400000"/>
            <a:headEnd/>
            <a:tailEnd/>
          </a:ln>
          <a:extLst>
            <a:ext uri="{909E8E84-426E-40DD-AFC4-6F175D3DCCD1}">
              <a14:hiddenFill xmlns:a14="http://schemas.microsoft.com/office/drawing/2010/main">
                <a:solidFill>
                  <a:srgbClr val="FFFFFF"/>
                </a:solidFill>
              </a14:hiddenFill>
            </a:ext>
          </a:extLst>
        </p:spPr>
        <p:txBody>
          <a:bodyPr lIns="50800" tIns="50800" rIns="50800" bIns="50800" anchor="ctr"/>
          <a:lstStyle/>
          <a:p>
            <a:pPr algn="ctr" hangingPunct="0"/>
            <a:endParaRPr lang="pt-BR" sz="3600"/>
          </a:p>
        </p:txBody>
      </p:sp>
      <p:sp>
        <p:nvSpPr>
          <p:cNvPr id="37894" name="Shape 388"/>
          <p:cNvSpPr>
            <a:spLocks noChangeArrowheads="1"/>
          </p:cNvSpPr>
          <p:nvPr/>
        </p:nvSpPr>
        <p:spPr bwMode="auto">
          <a:xfrm>
            <a:off x="8788400" y="233363"/>
            <a:ext cx="3838575" cy="2022475"/>
          </a:xfrm>
          <a:prstGeom prst="roundRect">
            <a:avLst>
              <a:gd name="adj" fmla="val 9417"/>
            </a:avLst>
          </a:prstGeom>
          <a:solidFill>
            <a:srgbClr val="EEE4A5"/>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algn="ctr" hangingPunct="0"/>
            <a:r>
              <a:rPr lang="pt-BR" sz="2200" b="1">
                <a:solidFill>
                  <a:srgbClr val="052452"/>
                </a:solidFill>
                <a:latin typeface="American Typewriter"/>
                <a:ea typeface="American Typewriter"/>
                <a:cs typeface="American Typewriter"/>
                <a:sym typeface="American Typewriter"/>
              </a:rPr>
              <a:t>Apgar &lt; 7 1 e 5 min excluídos para verificar se a asfixia poderia afetar o resultados das outras variáveis</a:t>
            </a:r>
          </a:p>
        </p:txBody>
      </p:sp>
      <p:sp>
        <p:nvSpPr>
          <p:cNvPr id="37895" name="Shape 389"/>
          <p:cNvSpPr>
            <a:spLocks noChangeArrowheads="1"/>
          </p:cNvSpPr>
          <p:nvPr/>
        </p:nvSpPr>
        <p:spPr bwMode="auto">
          <a:xfrm>
            <a:off x="168275" y="6921500"/>
            <a:ext cx="12668250"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1900" b="1">
                <a:solidFill>
                  <a:srgbClr val="000000"/>
                </a:solidFill>
                <a:latin typeface="American Typewriter"/>
                <a:ea typeface="American Typewriter"/>
                <a:cs typeface="American Typewriter"/>
                <a:sym typeface="American Typewriter"/>
              </a:rPr>
              <a:t>Tabela 3: Resultados da regressão multivariada com associações entre fatores de risco perinatais e DRN</a:t>
            </a:r>
          </a:p>
        </p:txBody>
      </p:sp>
      <p:sp>
        <p:nvSpPr>
          <p:cNvPr id="37896" name="Shape 390"/>
          <p:cNvSpPr>
            <a:spLocks noChangeArrowheads="1"/>
          </p:cNvSpPr>
          <p:nvPr/>
        </p:nvSpPr>
        <p:spPr bwMode="auto">
          <a:xfrm>
            <a:off x="4173538" y="233363"/>
            <a:ext cx="3838575" cy="2022475"/>
          </a:xfrm>
          <a:prstGeom prst="roundRect">
            <a:avLst>
              <a:gd name="adj" fmla="val 9417"/>
            </a:avLst>
          </a:prstGeom>
          <a:solidFill>
            <a:srgbClr val="EEE4A5"/>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algn="ctr" hangingPunct="0"/>
            <a:r>
              <a:rPr lang="pt-BR" sz="2300" b="1">
                <a:solidFill>
                  <a:srgbClr val="052452"/>
                </a:solidFill>
                <a:latin typeface="American Typewriter"/>
                <a:ea typeface="American Typewriter"/>
                <a:cs typeface="American Typewriter"/>
                <a:sym typeface="American Typewriter"/>
              </a:rPr>
              <a:t>Variáveis que foram consideradas significativas no modelo univariado</a:t>
            </a:r>
          </a:p>
        </p:txBody>
      </p:sp>
      <p:sp>
        <p:nvSpPr>
          <p:cNvPr id="37897" name="Shape 391"/>
          <p:cNvSpPr>
            <a:spLocks noChangeShapeType="1"/>
          </p:cNvSpPr>
          <p:nvPr/>
        </p:nvSpPr>
        <p:spPr bwMode="auto">
          <a:xfrm flipV="1">
            <a:off x="5945188" y="2103438"/>
            <a:ext cx="0" cy="792162"/>
          </a:xfrm>
          <a:prstGeom prst="line">
            <a:avLst/>
          </a:prstGeom>
          <a:noFill/>
          <a:ln w="127000">
            <a:solidFill>
              <a:srgbClr val="EEE4A5"/>
            </a:solidFill>
            <a:miter lim="400000"/>
            <a:headEnd/>
            <a:tailEnd/>
          </a:ln>
          <a:extLst>
            <a:ext uri="{909E8E84-426E-40DD-AFC4-6F175D3DCCD1}">
              <a14:hiddenFill xmlns:a14="http://schemas.microsoft.com/office/drawing/2010/main">
                <a:noFill/>
              </a14:hiddenFill>
            </a:ext>
          </a:extLst>
        </p:spPr>
        <p:txBody>
          <a:bodyPr lIns="50800" tIns="50800" rIns="50800" bIns="50800" anchor="ctr"/>
          <a:lstStyle/>
          <a:p>
            <a:endParaRPr lang="pt-BR"/>
          </a:p>
        </p:txBody>
      </p:sp>
    </p:spTree>
  </p:cSld>
  <p:clrMapOvr>
    <a:masterClrMapping/>
  </p:clrMapOvr>
  <p:transition spd="slow"/>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Shape 393"/>
          <p:cNvSpPr>
            <a:spLocks noChangeArrowheads="1"/>
          </p:cNvSpPr>
          <p:nvPr/>
        </p:nvSpPr>
        <p:spPr bwMode="auto">
          <a:xfrm>
            <a:off x="1204913" y="627063"/>
            <a:ext cx="10594975" cy="1016000"/>
          </a:xfrm>
          <a:prstGeom prst="roundRect">
            <a:avLst>
              <a:gd name="adj" fmla="val 18750"/>
            </a:avLst>
          </a:prstGeom>
          <a:solidFill>
            <a:srgbClr val="EEE4A5"/>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algn="ctr" hangingPunct="0"/>
            <a:r>
              <a:rPr lang="pt-BR" sz="4500" b="1">
                <a:solidFill>
                  <a:srgbClr val="052452"/>
                </a:solidFill>
                <a:latin typeface="American Typewriter"/>
                <a:ea typeface="American Typewriter"/>
                <a:cs typeface="American Typewriter"/>
                <a:sym typeface="American Typewriter"/>
              </a:rPr>
              <a:t>Regressão logística multivariada</a:t>
            </a:r>
          </a:p>
        </p:txBody>
      </p:sp>
      <p:sp>
        <p:nvSpPr>
          <p:cNvPr id="38915" name="Shape 394"/>
          <p:cNvSpPr>
            <a:spLocks noChangeArrowheads="1"/>
          </p:cNvSpPr>
          <p:nvPr/>
        </p:nvSpPr>
        <p:spPr bwMode="auto">
          <a:xfrm>
            <a:off x="4991100" y="2190750"/>
            <a:ext cx="264953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861240"/>
                </a:solidFill>
                <a:latin typeface="American Typewriter"/>
                <a:ea typeface="American Typewriter"/>
                <a:cs typeface="American Typewriter"/>
                <a:sym typeface="American Typewriter"/>
              </a:rPr>
              <a:t>Cesariana</a:t>
            </a:r>
          </a:p>
        </p:txBody>
      </p:sp>
      <p:sp>
        <p:nvSpPr>
          <p:cNvPr id="38916" name="Shape 395"/>
          <p:cNvSpPr>
            <a:spLocks noChangeArrowheads="1"/>
          </p:cNvSpPr>
          <p:nvPr/>
        </p:nvSpPr>
        <p:spPr bwMode="auto">
          <a:xfrm>
            <a:off x="28575" y="2133600"/>
            <a:ext cx="4192588"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b="1">
                <a:solidFill>
                  <a:srgbClr val="861240"/>
                </a:solidFill>
                <a:latin typeface="American Typewriter"/>
                <a:ea typeface="American Typewriter"/>
                <a:cs typeface="American Typewriter"/>
                <a:sym typeface="American Typewriter"/>
              </a:rPr>
              <a:t>IG no momento do parto </a:t>
            </a:r>
          </a:p>
        </p:txBody>
      </p:sp>
      <p:sp>
        <p:nvSpPr>
          <p:cNvPr id="38917" name="Shape 396"/>
          <p:cNvSpPr>
            <a:spLocks noChangeArrowheads="1"/>
          </p:cNvSpPr>
          <p:nvPr/>
        </p:nvSpPr>
        <p:spPr bwMode="auto">
          <a:xfrm>
            <a:off x="8783638" y="2133600"/>
            <a:ext cx="4011612"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b="1">
                <a:solidFill>
                  <a:srgbClr val="861240"/>
                </a:solidFill>
                <a:latin typeface="American Typewriter"/>
                <a:ea typeface="American Typewriter"/>
                <a:cs typeface="American Typewriter"/>
                <a:sym typeface="American Typewriter"/>
              </a:rPr>
              <a:t>Apgar baixo no 1 e 5 minutos</a:t>
            </a:r>
          </a:p>
        </p:txBody>
      </p:sp>
      <p:sp>
        <p:nvSpPr>
          <p:cNvPr id="38918" name="Shape 397"/>
          <p:cNvSpPr>
            <a:spLocks noChangeArrowheads="1"/>
          </p:cNvSpPr>
          <p:nvPr/>
        </p:nvSpPr>
        <p:spPr bwMode="auto">
          <a:xfrm>
            <a:off x="1163638" y="3683000"/>
            <a:ext cx="192405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OR = 0,35</a:t>
            </a:r>
          </a:p>
        </p:txBody>
      </p:sp>
      <p:sp>
        <p:nvSpPr>
          <p:cNvPr id="38919" name="Shape 398"/>
          <p:cNvSpPr>
            <a:spLocks noChangeArrowheads="1"/>
          </p:cNvSpPr>
          <p:nvPr/>
        </p:nvSpPr>
        <p:spPr bwMode="auto">
          <a:xfrm>
            <a:off x="2092325" y="8939213"/>
            <a:ext cx="882015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(associações não foram afetados pela asfixia)</a:t>
            </a:r>
          </a:p>
        </p:txBody>
      </p:sp>
      <p:pic>
        <p:nvPicPr>
          <p:cNvPr id="38920" name="Imagem 398"/>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6115050" y="5754688"/>
            <a:ext cx="774700" cy="206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1" name="Shape 401"/>
          <p:cNvSpPr>
            <a:spLocks noChangeArrowheads="1"/>
          </p:cNvSpPr>
          <p:nvPr/>
        </p:nvSpPr>
        <p:spPr bwMode="auto">
          <a:xfrm>
            <a:off x="5354638" y="3711575"/>
            <a:ext cx="192405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OR = 3,79</a:t>
            </a:r>
          </a:p>
        </p:txBody>
      </p:sp>
      <p:sp>
        <p:nvSpPr>
          <p:cNvPr id="38922" name="Shape 402"/>
          <p:cNvSpPr>
            <a:spLocks noChangeArrowheads="1"/>
          </p:cNvSpPr>
          <p:nvPr/>
        </p:nvSpPr>
        <p:spPr bwMode="auto">
          <a:xfrm>
            <a:off x="9196388" y="3994150"/>
            <a:ext cx="31845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OR = 3,48 e 12,7</a:t>
            </a:r>
          </a:p>
        </p:txBody>
      </p:sp>
      <p:pic>
        <p:nvPicPr>
          <p:cNvPr id="38923" name="Imagem 402"/>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736725" y="5754688"/>
            <a:ext cx="776288" cy="206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4" name="Imagem 404"/>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0401300" y="5754688"/>
            <a:ext cx="776288" cy="206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25" name="Shape 407"/>
          <p:cNvSpPr>
            <a:spLocks noChangeArrowheads="1"/>
          </p:cNvSpPr>
          <p:nvPr/>
        </p:nvSpPr>
        <p:spPr bwMode="auto">
          <a:xfrm>
            <a:off x="2044700" y="4303713"/>
            <a:ext cx="108267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0,42 </a:t>
            </a:r>
          </a:p>
        </p:txBody>
      </p:sp>
      <p:sp>
        <p:nvSpPr>
          <p:cNvPr id="38926" name="Shape 408"/>
          <p:cNvSpPr>
            <a:spLocks noChangeArrowheads="1"/>
          </p:cNvSpPr>
          <p:nvPr/>
        </p:nvSpPr>
        <p:spPr bwMode="auto">
          <a:xfrm>
            <a:off x="6276975" y="4303713"/>
            <a:ext cx="9874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4,80</a:t>
            </a:r>
          </a:p>
        </p:txBody>
      </p:sp>
      <p:sp>
        <p:nvSpPr>
          <p:cNvPr id="38927" name="Shape 409"/>
          <p:cNvSpPr>
            <a:spLocks noChangeArrowheads="1"/>
          </p:cNvSpPr>
          <p:nvPr/>
        </p:nvSpPr>
        <p:spPr bwMode="auto">
          <a:xfrm>
            <a:off x="922338" y="5065713"/>
            <a:ext cx="2454275"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2200" b="1">
                <a:solidFill>
                  <a:srgbClr val="000000"/>
                </a:solidFill>
                <a:latin typeface="American Typewriter"/>
                <a:ea typeface="American Typewriter"/>
                <a:cs typeface="American Typewriter"/>
                <a:sym typeface="American Typewriter"/>
              </a:rPr>
              <a:t>(p &lt; 0,0001)</a:t>
            </a:r>
          </a:p>
        </p:txBody>
      </p:sp>
      <p:sp>
        <p:nvSpPr>
          <p:cNvPr id="38928" name="Shape 410"/>
          <p:cNvSpPr>
            <a:spLocks noChangeArrowheads="1"/>
          </p:cNvSpPr>
          <p:nvPr/>
        </p:nvSpPr>
        <p:spPr bwMode="auto">
          <a:xfrm>
            <a:off x="5364163" y="5065713"/>
            <a:ext cx="19050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2200" b="1">
                <a:solidFill>
                  <a:srgbClr val="000000"/>
                </a:solidFill>
                <a:latin typeface="American Typewriter"/>
                <a:ea typeface="American Typewriter"/>
                <a:cs typeface="American Typewriter"/>
                <a:sym typeface="American Typewriter"/>
              </a:rPr>
              <a:t>(p &lt; 0,0001)</a:t>
            </a:r>
          </a:p>
        </p:txBody>
      </p:sp>
      <p:sp>
        <p:nvSpPr>
          <p:cNvPr id="38929" name="Shape 411"/>
          <p:cNvSpPr>
            <a:spLocks noChangeArrowheads="1"/>
          </p:cNvSpPr>
          <p:nvPr/>
        </p:nvSpPr>
        <p:spPr bwMode="auto">
          <a:xfrm>
            <a:off x="9255125" y="5065713"/>
            <a:ext cx="306705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2200" b="1">
                <a:solidFill>
                  <a:srgbClr val="000000"/>
                </a:solidFill>
                <a:latin typeface="American Typewriter"/>
                <a:ea typeface="American Typewriter"/>
                <a:cs typeface="American Typewriter"/>
                <a:sym typeface="American Typewriter"/>
              </a:rPr>
              <a:t>(p &lt; 0,05 e = 0,0004)</a:t>
            </a:r>
          </a:p>
        </p:txBody>
      </p:sp>
      <p:sp>
        <p:nvSpPr>
          <p:cNvPr id="412" name="Shape 412"/>
          <p:cNvSpPr/>
          <p:nvPr/>
        </p:nvSpPr>
        <p:spPr>
          <a:xfrm>
            <a:off x="898525" y="7902575"/>
            <a:ext cx="11207750" cy="723900"/>
          </a:xfrm>
          <a:prstGeom prst="roundRect">
            <a:avLst>
              <a:gd name="adj" fmla="val 26316"/>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000" b="1">
                <a:solidFill>
                  <a:srgbClr val="FFFFFF"/>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Associação significativa e independente com DRN</a:t>
            </a:r>
          </a:p>
        </p:txBody>
      </p:sp>
    </p:spTree>
  </p:cSld>
  <p:clrMapOvr>
    <a:masterClrMapping/>
  </p:clrMapOvr>
  <p:transition spd="slow"/>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4" name="Shape 414"/>
          <p:cNvSpPr/>
          <p:nvPr/>
        </p:nvSpPr>
        <p:spPr>
          <a:xfrm>
            <a:off x="2216150" y="7504113"/>
            <a:ext cx="8174038" cy="723900"/>
          </a:xfrm>
          <a:prstGeom prst="roundRect">
            <a:avLst>
              <a:gd name="adj" fmla="val 26316"/>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000" b="1">
                <a:solidFill>
                  <a:srgbClr val="FFFFFF"/>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Sem associação significativa com DRN</a:t>
            </a:r>
          </a:p>
        </p:txBody>
      </p:sp>
      <p:sp>
        <p:nvSpPr>
          <p:cNvPr id="39939" name="Shape 415"/>
          <p:cNvSpPr>
            <a:spLocks noChangeArrowheads="1"/>
          </p:cNvSpPr>
          <p:nvPr/>
        </p:nvSpPr>
        <p:spPr bwMode="auto">
          <a:xfrm>
            <a:off x="120650" y="2290763"/>
            <a:ext cx="617220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861240"/>
                </a:solidFill>
                <a:latin typeface="American Typewriter"/>
                <a:ea typeface="American Typewriter"/>
                <a:cs typeface="American Typewriter"/>
                <a:sym typeface="American Typewriter"/>
              </a:rPr>
              <a:t>Sexo infantil masculino</a:t>
            </a:r>
          </a:p>
        </p:txBody>
      </p:sp>
      <p:sp>
        <p:nvSpPr>
          <p:cNvPr id="39940" name="Shape 416"/>
          <p:cNvSpPr>
            <a:spLocks noChangeArrowheads="1"/>
          </p:cNvSpPr>
          <p:nvPr/>
        </p:nvSpPr>
        <p:spPr bwMode="auto">
          <a:xfrm>
            <a:off x="7573963" y="2290763"/>
            <a:ext cx="5108575"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861240"/>
                </a:solidFill>
                <a:latin typeface="American Typewriter"/>
                <a:ea typeface="American Typewriter"/>
                <a:cs typeface="American Typewriter"/>
                <a:sym typeface="American Typewriter"/>
              </a:rPr>
              <a:t>Peso de nascimento</a:t>
            </a:r>
          </a:p>
        </p:txBody>
      </p:sp>
      <p:pic>
        <p:nvPicPr>
          <p:cNvPr id="39941" name="Imagem 416"/>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2819400" y="5097463"/>
            <a:ext cx="774700" cy="206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2" name="Imagem 418"/>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9297988" y="5097463"/>
            <a:ext cx="776287" cy="206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3" name="Shape 421"/>
          <p:cNvSpPr>
            <a:spLocks noChangeArrowheads="1"/>
          </p:cNvSpPr>
          <p:nvPr/>
        </p:nvSpPr>
        <p:spPr bwMode="auto">
          <a:xfrm>
            <a:off x="2247900" y="3005138"/>
            <a:ext cx="191770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OR = 1,80</a:t>
            </a:r>
          </a:p>
        </p:txBody>
      </p:sp>
      <p:sp>
        <p:nvSpPr>
          <p:cNvPr id="39944" name="Shape 422"/>
          <p:cNvSpPr>
            <a:spLocks noChangeArrowheads="1"/>
          </p:cNvSpPr>
          <p:nvPr/>
        </p:nvSpPr>
        <p:spPr bwMode="auto">
          <a:xfrm>
            <a:off x="3017838" y="3621088"/>
            <a:ext cx="12033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01,53</a:t>
            </a:r>
          </a:p>
        </p:txBody>
      </p:sp>
      <p:sp>
        <p:nvSpPr>
          <p:cNvPr id="39945" name="Shape 423"/>
          <p:cNvSpPr>
            <a:spLocks noChangeArrowheads="1"/>
          </p:cNvSpPr>
          <p:nvPr/>
        </p:nvSpPr>
        <p:spPr bwMode="auto">
          <a:xfrm>
            <a:off x="8320088" y="3005138"/>
            <a:ext cx="192405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OR = 0,35</a:t>
            </a:r>
          </a:p>
        </p:txBody>
      </p:sp>
      <p:sp>
        <p:nvSpPr>
          <p:cNvPr id="39946" name="Shape 424"/>
          <p:cNvSpPr>
            <a:spLocks noChangeArrowheads="1"/>
          </p:cNvSpPr>
          <p:nvPr/>
        </p:nvSpPr>
        <p:spPr bwMode="auto">
          <a:xfrm>
            <a:off x="9191625" y="3621088"/>
            <a:ext cx="9874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0,42</a:t>
            </a:r>
          </a:p>
        </p:txBody>
      </p:sp>
      <p:sp>
        <p:nvSpPr>
          <p:cNvPr id="39947" name="Shape 425"/>
          <p:cNvSpPr>
            <a:spLocks noChangeArrowheads="1"/>
          </p:cNvSpPr>
          <p:nvPr/>
        </p:nvSpPr>
        <p:spPr bwMode="auto">
          <a:xfrm>
            <a:off x="1973263" y="4438650"/>
            <a:ext cx="2466975"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2200" b="1">
                <a:solidFill>
                  <a:srgbClr val="000000"/>
                </a:solidFill>
                <a:latin typeface="American Typewriter"/>
                <a:ea typeface="American Typewriter"/>
                <a:cs typeface="American Typewriter"/>
                <a:sym typeface="American Typewriter"/>
              </a:rPr>
              <a:t>(p = 0,15 e 0,20)</a:t>
            </a:r>
          </a:p>
        </p:txBody>
      </p:sp>
      <p:sp>
        <p:nvSpPr>
          <p:cNvPr id="39948" name="Shape 426"/>
          <p:cNvSpPr>
            <a:spLocks noChangeArrowheads="1"/>
          </p:cNvSpPr>
          <p:nvPr/>
        </p:nvSpPr>
        <p:spPr bwMode="auto">
          <a:xfrm>
            <a:off x="8455025" y="4479925"/>
            <a:ext cx="2462213"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2200" b="1">
                <a:solidFill>
                  <a:srgbClr val="000000"/>
                </a:solidFill>
                <a:latin typeface="American Typewriter"/>
                <a:ea typeface="American Typewriter"/>
                <a:cs typeface="American Typewriter"/>
                <a:sym typeface="American Typewriter"/>
              </a:rPr>
              <a:t>(p = 0,10 e 0,83)</a:t>
            </a:r>
          </a:p>
        </p:txBody>
      </p:sp>
    </p:spTree>
  </p:cSld>
  <p:clrMapOvr>
    <a:masterClrMapping/>
  </p:clrMapOvr>
  <p:transition spd="slow"/>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Shape 428"/>
          <p:cNvSpPr>
            <a:spLocks noChangeArrowheads="1"/>
          </p:cNvSpPr>
          <p:nvPr/>
        </p:nvSpPr>
        <p:spPr bwMode="auto">
          <a:xfrm>
            <a:off x="1204913" y="627063"/>
            <a:ext cx="10594975" cy="1016000"/>
          </a:xfrm>
          <a:prstGeom prst="roundRect">
            <a:avLst>
              <a:gd name="adj" fmla="val 18750"/>
            </a:avLst>
          </a:prstGeom>
          <a:solidFill>
            <a:srgbClr val="EEE4A5">
              <a:alpha val="27843"/>
            </a:srgbClr>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algn="ctr" hangingPunct="0"/>
            <a:r>
              <a:rPr lang="pt-BR" sz="4500" b="1">
                <a:solidFill>
                  <a:srgbClr val="052452"/>
                </a:solidFill>
                <a:latin typeface="American Typewriter"/>
                <a:ea typeface="American Typewriter"/>
                <a:cs typeface="American Typewriter"/>
                <a:sym typeface="American Typewriter"/>
              </a:rPr>
              <a:t>Regressão logística multivariada</a:t>
            </a:r>
          </a:p>
        </p:txBody>
      </p:sp>
      <p:sp>
        <p:nvSpPr>
          <p:cNvPr id="40963" name="Shape 429"/>
          <p:cNvSpPr>
            <a:spLocks noChangeArrowheads="1"/>
          </p:cNvSpPr>
          <p:nvPr/>
        </p:nvSpPr>
        <p:spPr bwMode="auto">
          <a:xfrm>
            <a:off x="4991100" y="2190750"/>
            <a:ext cx="264953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861240"/>
                </a:solidFill>
                <a:latin typeface="American Typewriter"/>
                <a:ea typeface="American Typewriter"/>
                <a:cs typeface="American Typewriter"/>
                <a:sym typeface="American Typewriter"/>
              </a:rPr>
              <a:t>Cesariana</a:t>
            </a:r>
          </a:p>
        </p:txBody>
      </p:sp>
      <p:sp>
        <p:nvSpPr>
          <p:cNvPr id="40964" name="Shape 430"/>
          <p:cNvSpPr>
            <a:spLocks noChangeArrowheads="1"/>
          </p:cNvSpPr>
          <p:nvPr/>
        </p:nvSpPr>
        <p:spPr bwMode="auto">
          <a:xfrm>
            <a:off x="28575" y="2133600"/>
            <a:ext cx="4192588"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b="1">
                <a:solidFill>
                  <a:srgbClr val="861240"/>
                </a:solidFill>
                <a:latin typeface="American Typewriter"/>
                <a:ea typeface="American Typewriter"/>
                <a:cs typeface="American Typewriter"/>
                <a:sym typeface="American Typewriter"/>
              </a:rPr>
              <a:t>IG no momento do parto </a:t>
            </a:r>
          </a:p>
        </p:txBody>
      </p:sp>
      <p:sp>
        <p:nvSpPr>
          <p:cNvPr id="40965" name="Shape 431"/>
          <p:cNvSpPr>
            <a:spLocks noChangeArrowheads="1"/>
          </p:cNvSpPr>
          <p:nvPr/>
        </p:nvSpPr>
        <p:spPr bwMode="auto">
          <a:xfrm>
            <a:off x="8783638" y="2133600"/>
            <a:ext cx="4011612"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b="1">
                <a:solidFill>
                  <a:srgbClr val="861240"/>
                </a:solidFill>
                <a:latin typeface="American Typewriter"/>
                <a:ea typeface="American Typewriter"/>
                <a:cs typeface="American Typewriter"/>
                <a:sym typeface="American Typewriter"/>
              </a:rPr>
              <a:t>Apgar baixo no 1 e 5 minutos</a:t>
            </a:r>
          </a:p>
        </p:txBody>
      </p:sp>
      <p:sp>
        <p:nvSpPr>
          <p:cNvPr id="40966" name="Shape 432"/>
          <p:cNvSpPr>
            <a:spLocks noChangeArrowheads="1"/>
          </p:cNvSpPr>
          <p:nvPr/>
        </p:nvSpPr>
        <p:spPr bwMode="auto">
          <a:xfrm>
            <a:off x="1163638" y="3683000"/>
            <a:ext cx="192405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OR = 0,35</a:t>
            </a:r>
          </a:p>
        </p:txBody>
      </p:sp>
      <p:sp>
        <p:nvSpPr>
          <p:cNvPr id="40967" name="Shape 433"/>
          <p:cNvSpPr>
            <a:spLocks noChangeArrowheads="1"/>
          </p:cNvSpPr>
          <p:nvPr/>
        </p:nvSpPr>
        <p:spPr bwMode="auto">
          <a:xfrm>
            <a:off x="1328738" y="8104188"/>
            <a:ext cx="10264775" cy="148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Associação significativa e independente com DRN</a:t>
            </a:r>
          </a:p>
          <a:p>
            <a:pPr algn="ctr" hangingPunct="0"/>
            <a:r>
              <a:rPr lang="pt-BR" sz="3000" b="1">
                <a:solidFill>
                  <a:srgbClr val="000000"/>
                </a:solidFill>
                <a:latin typeface="American Typewriter"/>
                <a:ea typeface="American Typewriter"/>
                <a:cs typeface="American Typewriter"/>
                <a:sym typeface="American Typewriter"/>
              </a:rPr>
              <a:t>(possível verificar que as associações não foram afetados pela asfixia)</a:t>
            </a:r>
          </a:p>
        </p:txBody>
      </p:sp>
      <p:pic>
        <p:nvPicPr>
          <p:cNvPr id="40968" name="Imagem 433"/>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6115050" y="5754688"/>
            <a:ext cx="774700" cy="206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9" name="Shape 436"/>
          <p:cNvSpPr>
            <a:spLocks noChangeArrowheads="1"/>
          </p:cNvSpPr>
          <p:nvPr/>
        </p:nvSpPr>
        <p:spPr bwMode="auto">
          <a:xfrm>
            <a:off x="5354638" y="3711575"/>
            <a:ext cx="192405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OR = 3,79</a:t>
            </a:r>
          </a:p>
        </p:txBody>
      </p:sp>
      <p:sp>
        <p:nvSpPr>
          <p:cNvPr id="40970" name="Shape 437"/>
          <p:cNvSpPr>
            <a:spLocks noChangeArrowheads="1"/>
          </p:cNvSpPr>
          <p:nvPr/>
        </p:nvSpPr>
        <p:spPr bwMode="auto">
          <a:xfrm>
            <a:off x="9196388" y="3994150"/>
            <a:ext cx="31845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OR = 3,48 e 12,7</a:t>
            </a:r>
          </a:p>
        </p:txBody>
      </p:sp>
      <p:pic>
        <p:nvPicPr>
          <p:cNvPr id="40971" name="Imagem 437"/>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736725" y="5754688"/>
            <a:ext cx="776288" cy="206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72" name="Imagem 439"/>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0401300" y="5754688"/>
            <a:ext cx="776288" cy="206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73" name="Shape 442"/>
          <p:cNvSpPr>
            <a:spLocks noChangeArrowheads="1"/>
          </p:cNvSpPr>
          <p:nvPr/>
        </p:nvSpPr>
        <p:spPr bwMode="auto">
          <a:xfrm>
            <a:off x="2044700" y="4303713"/>
            <a:ext cx="108267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0,42 </a:t>
            </a:r>
          </a:p>
        </p:txBody>
      </p:sp>
      <p:sp>
        <p:nvSpPr>
          <p:cNvPr id="40974" name="Shape 443"/>
          <p:cNvSpPr>
            <a:spLocks noChangeArrowheads="1"/>
          </p:cNvSpPr>
          <p:nvPr/>
        </p:nvSpPr>
        <p:spPr bwMode="auto">
          <a:xfrm>
            <a:off x="6276975" y="4303713"/>
            <a:ext cx="9874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4,80</a:t>
            </a:r>
          </a:p>
        </p:txBody>
      </p:sp>
      <p:sp>
        <p:nvSpPr>
          <p:cNvPr id="40975" name="Shape 444"/>
          <p:cNvSpPr>
            <a:spLocks noChangeArrowheads="1"/>
          </p:cNvSpPr>
          <p:nvPr/>
        </p:nvSpPr>
        <p:spPr bwMode="auto">
          <a:xfrm>
            <a:off x="922338" y="5065713"/>
            <a:ext cx="2454275"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2200" b="1">
                <a:solidFill>
                  <a:srgbClr val="000000"/>
                </a:solidFill>
                <a:latin typeface="American Typewriter"/>
                <a:ea typeface="American Typewriter"/>
                <a:cs typeface="American Typewriter"/>
                <a:sym typeface="American Typewriter"/>
              </a:rPr>
              <a:t>(p &lt; 0,0001)</a:t>
            </a:r>
          </a:p>
        </p:txBody>
      </p:sp>
      <p:sp>
        <p:nvSpPr>
          <p:cNvPr id="40976" name="Shape 445"/>
          <p:cNvSpPr>
            <a:spLocks noChangeArrowheads="1"/>
          </p:cNvSpPr>
          <p:nvPr/>
        </p:nvSpPr>
        <p:spPr bwMode="auto">
          <a:xfrm>
            <a:off x="5364163" y="5065713"/>
            <a:ext cx="19050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2200" b="1">
                <a:solidFill>
                  <a:srgbClr val="000000"/>
                </a:solidFill>
                <a:latin typeface="American Typewriter"/>
                <a:ea typeface="American Typewriter"/>
                <a:cs typeface="American Typewriter"/>
                <a:sym typeface="American Typewriter"/>
              </a:rPr>
              <a:t>(p &lt; 0,0001)</a:t>
            </a:r>
          </a:p>
        </p:txBody>
      </p:sp>
      <p:sp>
        <p:nvSpPr>
          <p:cNvPr id="40977" name="Shape 446"/>
          <p:cNvSpPr>
            <a:spLocks noChangeArrowheads="1"/>
          </p:cNvSpPr>
          <p:nvPr/>
        </p:nvSpPr>
        <p:spPr bwMode="auto">
          <a:xfrm>
            <a:off x="9255125" y="5065713"/>
            <a:ext cx="306705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2200" b="1">
                <a:solidFill>
                  <a:srgbClr val="000000"/>
                </a:solidFill>
                <a:latin typeface="American Typewriter"/>
                <a:ea typeface="American Typewriter"/>
                <a:cs typeface="American Typewriter"/>
                <a:sym typeface="American Typewriter"/>
              </a:rPr>
              <a:t>(p &lt; 0,05 e = 0,0004)</a:t>
            </a:r>
          </a:p>
        </p:txBody>
      </p:sp>
      <p:sp>
        <p:nvSpPr>
          <p:cNvPr id="447" name="Shape 447"/>
          <p:cNvSpPr/>
          <p:nvPr/>
        </p:nvSpPr>
        <p:spPr>
          <a:xfrm>
            <a:off x="2233613" y="2654300"/>
            <a:ext cx="8537575" cy="5265738"/>
          </a:xfrm>
          <a:prstGeom prst="roundRect">
            <a:avLst>
              <a:gd name="adj" fmla="val 2746"/>
            </a:avLst>
          </a:prstGeom>
          <a:solidFill>
            <a:srgbClr val="EEE4A5"/>
          </a:solidFill>
          <a:ln w="12700">
            <a:miter lim="400000"/>
          </a:ln>
          <a:extLst>
            <a:ext uri="{C572A759-6A51-4108-AA02-DFA0A04FC94B}"/>
          </a:extLst>
        </p:spPr>
        <p:txBody>
          <a:bodyPr lIns="50800" tIns="50800" rIns="50800" bIns="50800" anchor="ctr"/>
          <a:lstStyle/>
          <a:p>
            <a:pPr algn="ctr" fontAlgn="auto" hangingPunct="0">
              <a:spcBef>
                <a:spcPts val="0"/>
              </a:spcBef>
              <a:spcAft>
                <a:spcPts val="0"/>
              </a:spcAft>
              <a:defRPr b="1">
                <a:solidFill>
                  <a:schemeClr val="accent1">
                    <a:hueOff val="550649"/>
                    <a:satOff val="22840"/>
                    <a:lumOff val="-37254"/>
                  </a:schemeClr>
                </a:solidFill>
                <a:latin typeface="American Typewriter"/>
                <a:ea typeface="American Typewriter"/>
                <a:cs typeface="American Typewriter"/>
                <a:sym typeface="American Typewriter"/>
              </a:defRPr>
            </a:pPr>
            <a:r>
              <a:rPr b="1" kern="0">
                <a:solidFill>
                  <a:schemeClr val="accent1">
                    <a:hueOff val="550649"/>
                    <a:satOff val="22840"/>
                    <a:lumOff val="-37254"/>
                  </a:schemeClr>
                </a:solidFill>
                <a:latin typeface="American Typewriter"/>
                <a:ea typeface="American Typewriter"/>
                <a:cs typeface="American Typewriter"/>
                <a:sym typeface="American Typewriter"/>
              </a:rPr>
              <a:t>Também foram avaliados a associação desses fatores de risco com o </a:t>
            </a:r>
            <a:r>
              <a:rPr sz="4500" b="1" kern="0">
                <a:solidFill>
                  <a:schemeClr val="accent5">
                    <a:satOff val="19674"/>
                    <a:lumOff val="-24274"/>
                  </a:schemeClr>
                </a:solidFill>
                <a:latin typeface="American Typewriter"/>
                <a:ea typeface="American Typewriter"/>
                <a:cs typeface="American Typewriter"/>
                <a:sym typeface="American Typewriter"/>
              </a:rPr>
              <a:t>uso de VM</a:t>
            </a:r>
            <a:r>
              <a:rPr b="1" kern="0">
                <a:solidFill>
                  <a:schemeClr val="accent1">
                    <a:hueOff val="550649"/>
                    <a:satOff val="22840"/>
                    <a:lumOff val="-37254"/>
                  </a:schemeClr>
                </a:solidFill>
                <a:latin typeface="American Typewriter"/>
                <a:ea typeface="American Typewriter"/>
                <a:cs typeface="American Typewriter"/>
                <a:sym typeface="American Typewriter"/>
              </a:rPr>
              <a:t> (DRN mais graves) após o ajuste para fatores de confusão</a:t>
            </a:r>
          </a:p>
        </p:txBody>
      </p:sp>
    </p:spTree>
  </p:cSld>
  <p:clrMapOvr>
    <a:masterClrMapping/>
  </p:clrMapOvr>
  <p:transition spd="slow"/>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Shape 449"/>
          <p:cNvSpPr>
            <a:spLocks noChangeArrowheads="1"/>
          </p:cNvSpPr>
          <p:nvPr/>
        </p:nvSpPr>
        <p:spPr bwMode="auto">
          <a:xfrm>
            <a:off x="1204913" y="627063"/>
            <a:ext cx="10594975" cy="1016000"/>
          </a:xfrm>
          <a:prstGeom prst="roundRect">
            <a:avLst>
              <a:gd name="adj" fmla="val 18750"/>
            </a:avLst>
          </a:prstGeom>
          <a:solidFill>
            <a:srgbClr val="EEE4A5"/>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algn="ctr" hangingPunct="0"/>
            <a:r>
              <a:rPr lang="pt-BR" sz="4500" b="1">
                <a:solidFill>
                  <a:srgbClr val="052452"/>
                </a:solidFill>
                <a:latin typeface="American Typewriter"/>
                <a:ea typeface="American Typewriter"/>
                <a:cs typeface="American Typewriter"/>
                <a:sym typeface="American Typewriter"/>
              </a:rPr>
              <a:t>Regressão logística multivariada</a:t>
            </a:r>
          </a:p>
        </p:txBody>
      </p:sp>
      <p:sp>
        <p:nvSpPr>
          <p:cNvPr id="41987" name="Shape 450"/>
          <p:cNvSpPr>
            <a:spLocks noChangeArrowheads="1"/>
          </p:cNvSpPr>
          <p:nvPr/>
        </p:nvSpPr>
        <p:spPr bwMode="auto">
          <a:xfrm>
            <a:off x="4991100" y="2190750"/>
            <a:ext cx="264953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861240"/>
                </a:solidFill>
                <a:latin typeface="American Typewriter"/>
                <a:ea typeface="American Typewriter"/>
                <a:cs typeface="American Typewriter"/>
                <a:sym typeface="American Typewriter"/>
              </a:rPr>
              <a:t>Cesariana</a:t>
            </a:r>
          </a:p>
        </p:txBody>
      </p:sp>
      <p:sp>
        <p:nvSpPr>
          <p:cNvPr id="41988" name="Shape 451"/>
          <p:cNvSpPr>
            <a:spLocks noChangeArrowheads="1"/>
          </p:cNvSpPr>
          <p:nvPr/>
        </p:nvSpPr>
        <p:spPr bwMode="auto">
          <a:xfrm>
            <a:off x="28575" y="2133600"/>
            <a:ext cx="4192588"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b="1">
                <a:solidFill>
                  <a:srgbClr val="861240"/>
                </a:solidFill>
                <a:latin typeface="American Typewriter"/>
                <a:ea typeface="American Typewriter"/>
                <a:cs typeface="American Typewriter"/>
                <a:sym typeface="American Typewriter"/>
              </a:rPr>
              <a:t>IG no momento do parto </a:t>
            </a:r>
          </a:p>
        </p:txBody>
      </p:sp>
      <p:sp>
        <p:nvSpPr>
          <p:cNvPr id="41989" name="Shape 452"/>
          <p:cNvSpPr>
            <a:spLocks noChangeArrowheads="1"/>
          </p:cNvSpPr>
          <p:nvPr/>
        </p:nvSpPr>
        <p:spPr bwMode="auto">
          <a:xfrm>
            <a:off x="8783638" y="2133600"/>
            <a:ext cx="4011612"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b="1">
                <a:solidFill>
                  <a:srgbClr val="861240"/>
                </a:solidFill>
                <a:latin typeface="American Typewriter"/>
                <a:ea typeface="American Typewriter"/>
                <a:cs typeface="American Typewriter"/>
                <a:sym typeface="American Typewriter"/>
              </a:rPr>
              <a:t>Apgar baixo no 1 e 5 minutos</a:t>
            </a:r>
          </a:p>
        </p:txBody>
      </p:sp>
      <p:sp>
        <p:nvSpPr>
          <p:cNvPr id="41990" name="Shape 453"/>
          <p:cNvSpPr>
            <a:spLocks noChangeArrowheads="1"/>
          </p:cNvSpPr>
          <p:nvPr/>
        </p:nvSpPr>
        <p:spPr bwMode="auto">
          <a:xfrm>
            <a:off x="1163638" y="3994150"/>
            <a:ext cx="192405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OR = 0,54</a:t>
            </a:r>
          </a:p>
        </p:txBody>
      </p:sp>
      <p:pic>
        <p:nvPicPr>
          <p:cNvPr id="41991" name="Imagem 453"/>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6115050" y="5754688"/>
            <a:ext cx="774700" cy="206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2" name="Shape 456"/>
          <p:cNvSpPr>
            <a:spLocks noChangeArrowheads="1"/>
          </p:cNvSpPr>
          <p:nvPr/>
        </p:nvSpPr>
        <p:spPr bwMode="auto">
          <a:xfrm>
            <a:off x="5362575" y="3994150"/>
            <a:ext cx="190817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OR = 15,2</a:t>
            </a:r>
          </a:p>
        </p:txBody>
      </p:sp>
      <p:sp>
        <p:nvSpPr>
          <p:cNvPr id="41993" name="Shape 457"/>
          <p:cNvSpPr>
            <a:spLocks noChangeArrowheads="1"/>
          </p:cNvSpPr>
          <p:nvPr/>
        </p:nvSpPr>
        <p:spPr bwMode="auto">
          <a:xfrm>
            <a:off x="9191625" y="3994150"/>
            <a:ext cx="3195638"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OR = 5,83 e 40,8</a:t>
            </a:r>
          </a:p>
        </p:txBody>
      </p:sp>
      <p:pic>
        <p:nvPicPr>
          <p:cNvPr id="41994" name="Imagem 457"/>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10401300" y="5754688"/>
            <a:ext cx="776288" cy="206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5" name="Shape 460"/>
          <p:cNvSpPr>
            <a:spLocks noChangeArrowheads="1"/>
          </p:cNvSpPr>
          <p:nvPr/>
        </p:nvSpPr>
        <p:spPr bwMode="auto">
          <a:xfrm>
            <a:off x="922338" y="5065713"/>
            <a:ext cx="2454275"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2200" b="1">
                <a:solidFill>
                  <a:srgbClr val="000000"/>
                </a:solidFill>
                <a:latin typeface="American Typewriter"/>
                <a:ea typeface="American Typewriter"/>
                <a:cs typeface="American Typewriter"/>
                <a:sym typeface="American Typewriter"/>
              </a:rPr>
              <a:t>(p = 0,066)</a:t>
            </a:r>
          </a:p>
        </p:txBody>
      </p:sp>
      <p:sp>
        <p:nvSpPr>
          <p:cNvPr id="41996" name="Shape 461"/>
          <p:cNvSpPr>
            <a:spLocks noChangeArrowheads="1"/>
          </p:cNvSpPr>
          <p:nvPr/>
        </p:nvSpPr>
        <p:spPr bwMode="auto">
          <a:xfrm>
            <a:off x="5364163" y="5065713"/>
            <a:ext cx="19050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2200" b="1">
                <a:solidFill>
                  <a:srgbClr val="000000"/>
                </a:solidFill>
                <a:latin typeface="American Typewriter"/>
                <a:ea typeface="American Typewriter"/>
                <a:cs typeface="American Typewriter"/>
                <a:sym typeface="American Typewriter"/>
              </a:rPr>
              <a:t>(p &lt; 0,0001)</a:t>
            </a:r>
          </a:p>
        </p:txBody>
      </p:sp>
      <p:sp>
        <p:nvSpPr>
          <p:cNvPr id="41997" name="Shape 462"/>
          <p:cNvSpPr>
            <a:spLocks noChangeArrowheads="1"/>
          </p:cNvSpPr>
          <p:nvPr/>
        </p:nvSpPr>
        <p:spPr bwMode="auto">
          <a:xfrm>
            <a:off x="9183688" y="5065713"/>
            <a:ext cx="3211512"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2200" b="1">
                <a:solidFill>
                  <a:srgbClr val="000000"/>
                </a:solidFill>
                <a:latin typeface="American Typewriter"/>
                <a:ea typeface="American Typewriter"/>
                <a:cs typeface="American Typewriter"/>
                <a:sym typeface="American Typewriter"/>
              </a:rPr>
              <a:t>(p &lt; 0,001 e &lt; 0,0001)</a:t>
            </a:r>
          </a:p>
        </p:txBody>
      </p:sp>
      <p:sp>
        <p:nvSpPr>
          <p:cNvPr id="463" name="Shape 463"/>
          <p:cNvSpPr/>
          <p:nvPr/>
        </p:nvSpPr>
        <p:spPr>
          <a:xfrm>
            <a:off x="898525" y="8242300"/>
            <a:ext cx="11207750" cy="1016000"/>
          </a:xfrm>
          <a:prstGeom prst="roundRect">
            <a:avLst>
              <a:gd name="adj" fmla="val 18750"/>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000" b="1">
                <a:solidFill>
                  <a:srgbClr val="FFFFFF"/>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Fatores de risco independentes que tiveram associação aos casos mais severos de DRN</a:t>
            </a:r>
          </a:p>
        </p:txBody>
      </p:sp>
      <p:pic>
        <p:nvPicPr>
          <p:cNvPr id="41999" name="pasted-image.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98588" y="6145213"/>
            <a:ext cx="1636712" cy="163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cSld>
  <p:clrMapOvr>
    <a:masterClrMapping/>
  </p:clrMapOvr>
  <p:transition spd="slow"/>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3010"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7050" y="6088063"/>
            <a:ext cx="3970338" cy="297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43011" name="Shape 467"/>
          <p:cNvSpPr>
            <a:spLocks noChangeArrowheads="1"/>
          </p:cNvSpPr>
          <p:nvPr/>
        </p:nvSpPr>
        <p:spPr bwMode="auto">
          <a:xfrm>
            <a:off x="3763963" y="663575"/>
            <a:ext cx="5476875"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7000" b="1">
                <a:solidFill>
                  <a:srgbClr val="45A7DE"/>
                </a:solidFill>
                <a:latin typeface="American Typewriter"/>
                <a:ea typeface="American Typewriter"/>
                <a:cs typeface="American Typewriter"/>
                <a:sym typeface="American Typewriter"/>
              </a:rPr>
              <a:t>DISCUSSÃO</a:t>
            </a:r>
          </a:p>
        </p:txBody>
      </p:sp>
      <p:sp>
        <p:nvSpPr>
          <p:cNvPr id="43012" name="Shape 468"/>
          <p:cNvSpPr>
            <a:spLocks noChangeArrowheads="1"/>
          </p:cNvSpPr>
          <p:nvPr/>
        </p:nvSpPr>
        <p:spPr bwMode="auto">
          <a:xfrm>
            <a:off x="4656138" y="2216150"/>
            <a:ext cx="7543800" cy="25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b="1">
                <a:solidFill>
                  <a:srgbClr val="000000"/>
                </a:solidFill>
                <a:latin typeface="American Typewriter"/>
                <a:ea typeface="American Typewriter"/>
                <a:cs typeface="American Typewriter"/>
                <a:sym typeface="American Typewriter"/>
              </a:rPr>
              <a:t>Fatores de risco independentes associados a DRN em recém-nascidos prematuros (RNP) tardios:</a:t>
            </a:r>
          </a:p>
        </p:txBody>
      </p:sp>
      <p:sp>
        <p:nvSpPr>
          <p:cNvPr id="469" name="Shape 469"/>
          <p:cNvSpPr/>
          <p:nvPr/>
        </p:nvSpPr>
        <p:spPr>
          <a:xfrm>
            <a:off x="638175" y="1622425"/>
            <a:ext cx="3749675" cy="3725863"/>
          </a:xfrm>
          <a:prstGeom prst="ellipse">
            <a:avLst/>
          </a:prstGeom>
          <a:solidFill>
            <a:schemeClr val="accent5">
              <a:hueOff val="-33904"/>
              <a:satOff val="26304"/>
              <a:lumOff val="-35446"/>
            </a:schemeClr>
          </a:solidFill>
          <a:ln w="12700">
            <a:miter lim="400000"/>
          </a:ln>
          <a:extLst>
            <a:ext uri="{C572A759-6A51-4108-AA02-DFA0A04FC94B}"/>
          </a:extLst>
        </p:spPr>
        <p:txBody>
          <a:bodyPr lIns="50800" tIns="50800" rIns="50800" bIns="50800" anchor="ctr"/>
          <a:lstStyle>
            <a:lvl1pPr>
              <a:defRPr sz="3900" b="1">
                <a:solidFill>
                  <a:srgbClr val="FFFFFF"/>
                </a:solidFill>
                <a:latin typeface="American Typewriter"/>
                <a:ea typeface="American Typewriter"/>
                <a:cs typeface="American Typewriter"/>
                <a:sym typeface="American Typewriter"/>
              </a:defRPr>
            </a:lvl1pPr>
          </a:lstStyle>
          <a:p>
            <a:pPr algn="ctr" fontAlgn="auto" hangingPunct="0">
              <a:spcBef>
                <a:spcPts val="0"/>
              </a:spcBef>
              <a:spcAft>
                <a:spcPts val="0"/>
              </a:spcAft>
              <a:defRPr/>
            </a:pPr>
            <a:r>
              <a:rPr kern="0"/>
              <a:t>7% dos lactentes tinham DRN</a:t>
            </a:r>
          </a:p>
        </p:txBody>
      </p:sp>
      <p:sp>
        <p:nvSpPr>
          <p:cNvPr id="43014" name="Shape 470"/>
          <p:cNvSpPr>
            <a:spLocks noChangeArrowheads="1"/>
          </p:cNvSpPr>
          <p:nvPr/>
        </p:nvSpPr>
        <p:spPr bwMode="auto">
          <a:xfrm>
            <a:off x="6442075" y="5302250"/>
            <a:ext cx="39703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IG ao nascimento</a:t>
            </a:r>
          </a:p>
        </p:txBody>
      </p:sp>
      <p:sp>
        <p:nvSpPr>
          <p:cNvPr id="43015" name="Shape 471"/>
          <p:cNvSpPr>
            <a:spLocks noChangeArrowheads="1"/>
          </p:cNvSpPr>
          <p:nvPr/>
        </p:nvSpPr>
        <p:spPr bwMode="auto">
          <a:xfrm>
            <a:off x="7261225" y="6784975"/>
            <a:ext cx="2332038"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Cesariana</a:t>
            </a:r>
          </a:p>
        </p:txBody>
      </p:sp>
      <p:sp>
        <p:nvSpPr>
          <p:cNvPr id="43016" name="Shape 472"/>
          <p:cNvSpPr>
            <a:spLocks noChangeArrowheads="1"/>
          </p:cNvSpPr>
          <p:nvPr/>
        </p:nvSpPr>
        <p:spPr bwMode="auto">
          <a:xfrm>
            <a:off x="5894388" y="8412163"/>
            <a:ext cx="531653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Baixo índice de APGAR</a:t>
            </a:r>
          </a:p>
        </p:txBody>
      </p:sp>
      <p:pic>
        <p:nvPicPr>
          <p:cNvPr id="43017" name="pasted-image.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68988" y="5302250"/>
            <a:ext cx="468312"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43018" name="pasted-image.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73850" y="6873875"/>
            <a:ext cx="468313"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43019" name="pasted-image.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02250" y="8502650"/>
            <a:ext cx="468313"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Tree>
  </p:cSld>
  <p:clrMapOvr>
    <a:masterClrMapping/>
  </p:clrMapOvr>
  <p:transition spd="slow"/>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7" name="Shape 477"/>
          <p:cNvSpPr/>
          <p:nvPr/>
        </p:nvSpPr>
        <p:spPr>
          <a:xfrm flipV="1">
            <a:off x="5726113" y="908050"/>
            <a:ext cx="2403475" cy="1103313"/>
          </a:xfrm>
          <a:prstGeom prst="line">
            <a:avLst/>
          </a:prstGeom>
          <a:ln w="88900">
            <a:solidFill>
              <a:schemeClr val="accent1">
                <a:hueOff val="550649"/>
                <a:satOff val="22840"/>
                <a:lumOff val="-37254"/>
              </a:schemeClr>
            </a:solidFill>
            <a:miter lim="400000"/>
            <a:tailEnd type="triangle"/>
          </a:ln>
        </p:spPr>
        <p:txBody>
          <a:bodyPr lIns="50800" tIns="50800" rIns="50800" bIns="50800" anchor="ctr"/>
          <a:lstStyle/>
          <a:p>
            <a:pPr algn="ctr" fontAlgn="auto" hangingPunct="0">
              <a:spcBef>
                <a:spcPts val="0"/>
              </a:spcBef>
              <a:spcAft>
                <a:spcPts val="0"/>
              </a:spcAft>
              <a:defRPr sz="3600"/>
            </a:pPr>
            <a:endParaRPr sz="3600" kern="0">
              <a:latin typeface="+mn-lt"/>
              <a:ea typeface="+mn-ea"/>
              <a:cs typeface="+mn-cs"/>
            </a:endParaRPr>
          </a:p>
        </p:txBody>
      </p:sp>
      <p:sp>
        <p:nvSpPr>
          <p:cNvPr id="478" name="Shape 478"/>
          <p:cNvSpPr/>
          <p:nvPr/>
        </p:nvSpPr>
        <p:spPr>
          <a:xfrm>
            <a:off x="5727700" y="2655888"/>
            <a:ext cx="2405063" cy="1412875"/>
          </a:xfrm>
          <a:prstGeom prst="line">
            <a:avLst/>
          </a:prstGeom>
          <a:ln w="88900">
            <a:solidFill>
              <a:schemeClr val="accent1">
                <a:hueOff val="550649"/>
                <a:satOff val="22840"/>
                <a:lumOff val="-37254"/>
              </a:schemeClr>
            </a:solidFill>
            <a:miter lim="400000"/>
            <a:tailEnd type="triangle"/>
          </a:ln>
        </p:spPr>
        <p:txBody>
          <a:bodyPr lIns="50800" tIns="50800" rIns="50800" bIns="50800" anchor="ctr"/>
          <a:lstStyle/>
          <a:p>
            <a:pPr algn="ctr" fontAlgn="auto" hangingPunct="0">
              <a:spcBef>
                <a:spcPts val="0"/>
              </a:spcBef>
              <a:spcAft>
                <a:spcPts val="0"/>
              </a:spcAft>
              <a:defRPr sz="3600"/>
            </a:pPr>
            <a:endParaRPr sz="3600" kern="0">
              <a:latin typeface="+mn-lt"/>
              <a:ea typeface="+mn-ea"/>
              <a:cs typeface="+mn-cs"/>
            </a:endParaRPr>
          </a:p>
        </p:txBody>
      </p:sp>
      <p:sp>
        <p:nvSpPr>
          <p:cNvPr id="44036" name="Shape 479"/>
          <p:cNvSpPr>
            <a:spLocks noChangeArrowheads="1"/>
          </p:cNvSpPr>
          <p:nvPr/>
        </p:nvSpPr>
        <p:spPr bwMode="auto">
          <a:xfrm>
            <a:off x="7654925" y="6834188"/>
            <a:ext cx="3859213"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Preparo do ambiente de recepção desse RN</a:t>
            </a:r>
          </a:p>
        </p:txBody>
      </p:sp>
      <p:sp>
        <p:nvSpPr>
          <p:cNvPr id="44037" name="Shape 480"/>
          <p:cNvSpPr>
            <a:spLocks noChangeArrowheads="1"/>
          </p:cNvSpPr>
          <p:nvPr/>
        </p:nvSpPr>
        <p:spPr bwMode="auto">
          <a:xfrm>
            <a:off x="8566150" y="457200"/>
            <a:ext cx="322103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Medicina reprodutiva</a:t>
            </a:r>
          </a:p>
        </p:txBody>
      </p:sp>
      <p:sp>
        <p:nvSpPr>
          <p:cNvPr id="44038" name="Shape 481"/>
          <p:cNvSpPr>
            <a:spLocks noChangeArrowheads="1"/>
          </p:cNvSpPr>
          <p:nvPr/>
        </p:nvSpPr>
        <p:spPr bwMode="auto">
          <a:xfrm>
            <a:off x="9147175" y="3652838"/>
            <a:ext cx="2471738"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RNP tardios</a:t>
            </a:r>
          </a:p>
        </p:txBody>
      </p:sp>
      <p:pic>
        <p:nvPicPr>
          <p:cNvPr id="44039" name="pasted-image.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44700" y="1343025"/>
            <a:ext cx="2355850" cy="235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44040" name="pasted-image.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43063" y="595313"/>
            <a:ext cx="1517650" cy="151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484" name="Shape 484"/>
          <p:cNvSpPr/>
          <p:nvPr/>
        </p:nvSpPr>
        <p:spPr>
          <a:xfrm flipV="1">
            <a:off x="1041400" y="1484313"/>
            <a:ext cx="0" cy="1636712"/>
          </a:xfrm>
          <a:prstGeom prst="line">
            <a:avLst/>
          </a:prstGeom>
          <a:ln w="88900">
            <a:solidFill>
              <a:schemeClr val="accent1">
                <a:hueOff val="550649"/>
                <a:satOff val="22840"/>
                <a:lumOff val="-37254"/>
              </a:schemeClr>
            </a:solidFill>
            <a:miter lim="400000"/>
            <a:tailEnd type="triangle"/>
          </a:ln>
        </p:spPr>
        <p:txBody>
          <a:bodyPr lIns="50800" tIns="50800" rIns="50800" bIns="50800" anchor="ctr"/>
          <a:lstStyle/>
          <a:p>
            <a:pPr algn="ctr" fontAlgn="auto" hangingPunct="0">
              <a:spcBef>
                <a:spcPts val="0"/>
              </a:spcBef>
              <a:spcAft>
                <a:spcPts val="0"/>
              </a:spcAft>
              <a:defRPr sz="3600"/>
            </a:pPr>
            <a:endParaRPr sz="3600" kern="0">
              <a:latin typeface="+mn-lt"/>
              <a:ea typeface="+mn-ea"/>
              <a:cs typeface="+mn-cs"/>
            </a:endParaRPr>
          </a:p>
        </p:txBody>
      </p:sp>
      <p:sp>
        <p:nvSpPr>
          <p:cNvPr id="44042" name="Shape 485"/>
          <p:cNvSpPr>
            <a:spLocks noChangeArrowheads="1"/>
          </p:cNvSpPr>
          <p:nvPr/>
        </p:nvSpPr>
        <p:spPr bwMode="auto">
          <a:xfrm>
            <a:off x="1371600" y="3886200"/>
            <a:ext cx="3703638"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52452"/>
                </a:solidFill>
                <a:latin typeface="American Typewriter"/>
                <a:ea typeface="American Typewriter"/>
                <a:cs typeface="American Typewriter"/>
                <a:sym typeface="American Typewriter"/>
              </a:rPr>
              <a:t>Partos prematuros</a:t>
            </a:r>
          </a:p>
        </p:txBody>
      </p:sp>
      <p:sp>
        <p:nvSpPr>
          <p:cNvPr id="486" name="Shape 486"/>
          <p:cNvSpPr/>
          <p:nvPr/>
        </p:nvSpPr>
        <p:spPr>
          <a:xfrm>
            <a:off x="8688388" y="4313238"/>
            <a:ext cx="3390900" cy="1727200"/>
          </a:xfrm>
          <a:prstGeom prst="rect">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p>
            <a:pPr algn="ctr" fontAlgn="auto" hangingPunct="0">
              <a:spcBef>
                <a:spcPts val="0"/>
              </a:spcBef>
              <a:spcAft>
                <a:spcPts val="0"/>
              </a:spcAft>
              <a:defRPr sz="3000">
                <a:solidFill>
                  <a:srgbClr val="FFFFFF"/>
                </a:solidFill>
              </a:defRPr>
            </a:pPr>
            <a:r>
              <a:rPr sz="3000" kern="0">
                <a:solidFill>
                  <a:srgbClr val="FFFFFF"/>
                </a:solidFill>
                <a:latin typeface="+mn-lt"/>
                <a:ea typeface="+mn-ea"/>
                <a:cs typeface="+mn-cs"/>
              </a:rPr>
              <a:t>Taxa de morbidade</a:t>
            </a:r>
          </a:p>
          <a:p>
            <a:pPr algn="ctr" fontAlgn="auto" hangingPunct="0">
              <a:spcBef>
                <a:spcPts val="0"/>
              </a:spcBef>
              <a:spcAft>
                <a:spcPts val="0"/>
              </a:spcAft>
              <a:defRPr sz="3000">
                <a:solidFill>
                  <a:srgbClr val="FFFFFF"/>
                </a:solidFill>
              </a:defRPr>
            </a:pPr>
            <a:endParaRPr sz="3000" kern="0">
              <a:solidFill>
                <a:srgbClr val="FFFFFF"/>
              </a:solidFill>
              <a:latin typeface="+mn-lt"/>
              <a:ea typeface="+mn-ea"/>
              <a:cs typeface="+mn-cs"/>
            </a:endParaRPr>
          </a:p>
          <a:p>
            <a:pPr algn="ctr" fontAlgn="auto" hangingPunct="0">
              <a:spcBef>
                <a:spcPts val="0"/>
              </a:spcBef>
              <a:spcAft>
                <a:spcPts val="0"/>
              </a:spcAft>
              <a:defRPr sz="2200">
                <a:solidFill>
                  <a:srgbClr val="FFFFFF"/>
                </a:solidFill>
              </a:defRPr>
            </a:pPr>
            <a:r>
              <a:rPr sz="2200" kern="0">
                <a:solidFill>
                  <a:srgbClr val="FFFFFF"/>
                </a:solidFill>
                <a:latin typeface="+mn-lt"/>
                <a:ea typeface="+mn-ea"/>
                <a:cs typeface="+mn-cs"/>
              </a:rPr>
              <a:t>(especialmente respiratórias)</a:t>
            </a:r>
          </a:p>
        </p:txBody>
      </p:sp>
      <p:sp>
        <p:nvSpPr>
          <p:cNvPr id="44044" name="Shape 487"/>
          <p:cNvSpPr>
            <a:spLocks noChangeArrowheads="1"/>
          </p:cNvSpPr>
          <p:nvPr/>
        </p:nvSpPr>
        <p:spPr bwMode="auto">
          <a:xfrm>
            <a:off x="1549400" y="7258050"/>
            <a:ext cx="3703638"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500" b="1">
                <a:solidFill>
                  <a:srgbClr val="000000"/>
                </a:solidFill>
                <a:latin typeface="American Typewriter"/>
                <a:ea typeface="American Typewriter"/>
                <a:cs typeface="American Typewriter"/>
                <a:sym typeface="American Typewriter"/>
              </a:rPr>
              <a:t>Conhecimento dos fatores de risco</a:t>
            </a:r>
          </a:p>
        </p:txBody>
      </p:sp>
      <p:pic>
        <p:nvPicPr>
          <p:cNvPr id="44045" name="Imagem 487"/>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5659438" y="7588250"/>
            <a:ext cx="1590675" cy="77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5058"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67313" y="4057650"/>
            <a:ext cx="3038475"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nvGrpSpPr>
          <p:cNvPr id="45059" name="Group 494"/>
          <p:cNvGrpSpPr>
            <a:grpSpLocks/>
          </p:cNvGrpSpPr>
          <p:nvPr/>
        </p:nvGrpSpPr>
        <p:grpSpPr bwMode="auto">
          <a:xfrm>
            <a:off x="4899025" y="39688"/>
            <a:ext cx="3773488" cy="3473450"/>
            <a:chOff x="0" y="0"/>
            <a:chExt cx="3575579" cy="3473979"/>
          </a:xfrm>
        </p:grpSpPr>
        <p:sp>
          <p:nvSpPr>
            <p:cNvPr id="45062" name="Shape 493"/>
            <p:cNvSpPr>
              <a:spLocks noChangeArrowheads="1"/>
            </p:cNvSpPr>
            <p:nvPr/>
          </p:nvSpPr>
          <p:spPr bwMode="auto">
            <a:xfrm>
              <a:off x="69850" y="69850"/>
              <a:ext cx="3435880" cy="33342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3300" b="1">
                  <a:solidFill>
                    <a:schemeClr val="accent1"/>
                  </a:solidFill>
                </a:rPr>
                <a:t>Fatores importantes para o manejo </a:t>
              </a:r>
            </a:p>
          </p:txBody>
        </p:sp>
        <p:pic>
          <p:nvPicPr>
            <p:cNvPr id="45063" name="Imagem 491"/>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3575580" cy="347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95" name="Shape 495"/>
          <p:cNvSpPr/>
          <p:nvPr/>
        </p:nvSpPr>
        <p:spPr>
          <a:xfrm>
            <a:off x="1870075" y="471488"/>
            <a:ext cx="3351213" cy="2498725"/>
          </a:xfrm>
          <a:prstGeom prst="ellipse">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600">
                <a:solidFill>
                  <a:srgbClr val="FFFFFF"/>
                </a:solidFill>
              </a:defRPr>
            </a:lvl1pPr>
          </a:lstStyle>
          <a:p>
            <a:pPr algn="ctr" fontAlgn="auto" hangingPunct="0">
              <a:spcBef>
                <a:spcPts val="0"/>
              </a:spcBef>
              <a:spcAft>
                <a:spcPts val="0"/>
              </a:spcAft>
              <a:defRPr/>
            </a:pPr>
            <a:r>
              <a:rPr kern="0">
                <a:latin typeface="+mn-lt"/>
                <a:ea typeface="+mn-ea"/>
                <a:cs typeface="+mn-cs"/>
              </a:rPr>
              <a:t>FATORES DE RISCO</a:t>
            </a:r>
          </a:p>
        </p:txBody>
      </p:sp>
      <p:sp>
        <p:nvSpPr>
          <p:cNvPr id="496" name="Shape 496"/>
          <p:cNvSpPr/>
          <p:nvPr/>
        </p:nvSpPr>
        <p:spPr>
          <a:xfrm>
            <a:off x="8059738" y="722313"/>
            <a:ext cx="3009900" cy="2247900"/>
          </a:xfrm>
          <a:prstGeom prst="ellipse">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000">
                <a:solidFill>
                  <a:srgbClr val="FFFFFF"/>
                </a:solidFill>
              </a:defRPr>
            </a:lvl1pPr>
          </a:lstStyle>
          <a:p>
            <a:pPr algn="ctr" fontAlgn="auto" hangingPunct="0">
              <a:spcBef>
                <a:spcPts val="0"/>
              </a:spcBef>
              <a:spcAft>
                <a:spcPts val="0"/>
              </a:spcAft>
              <a:defRPr/>
            </a:pPr>
            <a:r>
              <a:rPr kern="0">
                <a:latin typeface="+mn-lt"/>
                <a:ea typeface="+mn-ea"/>
                <a:cs typeface="+mn-cs"/>
              </a:rPr>
              <a:t>TOMADA DE DECISÃO</a:t>
            </a:r>
          </a:p>
        </p:txBody>
      </p:sp>
    </p:spTree>
  </p:cSld>
  <p:clrMapOvr>
    <a:masterClrMapping/>
  </p:clrMapOvr>
  <p:transition spd="slow"/>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6082"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67313" y="4057650"/>
            <a:ext cx="3038475"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nvGrpSpPr>
          <p:cNvPr id="46083" name="Group 501"/>
          <p:cNvGrpSpPr>
            <a:grpSpLocks/>
          </p:cNvGrpSpPr>
          <p:nvPr/>
        </p:nvGrpSpPr>
        <p:grpSpPr bwMode="auto">
          <a:xfrm>
            <a:off x="244475" y="2598738"/>
            <a:ext cx="4410075" cy="3473450"/>
            <a:chOff x="0" y="0"/>
            <a:chExt cx="3575579" cy="3473979"/>
          </a:xfrm>
        </p:grpSpPr>
        <p:sp>
          <p:nvSpPr>
            <p:cNvPr id="46089" name="Shape 500"/>
            <p:cNvSpPr>
              <a:spLocks noChangeArrowheads="1"/>
            </p:cNvSpPr>
            <p:nvPr/>
          </p:nvSpPr>
          <p:spPr bwMode="auto">
            <a:xfrm>
              <a:off x="69850" y="69850"/>
              <a:ext cx="3435880" cy="33342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3600" b="1">
                  <a:solidFill>
                    <a:srgbClr val="052452"/>
                  </a:solidFill>
                </a:rPr>
                <a:t>Equipamento sala de parto</a:t>
              </a:r>
            </a:p>
          </p:txBody>
        </p:sp>
        <p:pic>
          <p:nvPicPr>
            <p:cNvPr id="46090" name="Imagem 498"/>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3575580" cy="347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6084" name="Group 504"/>
          <p:cNvGrpSpPr>
            <a:grpSpLocks/>
          </p:cNvGrpSpPr>
          <p:nvPr/>
        </p:nvGrpSpPr>
        <p:grpSpPr bwMode="auto">
          <a:xfrm>
            <a:off x="4899025" y="109538"/>
            <a:ext cx="3857625" cy="3473450"/>
            <a:chOff x="0" y="0"/>
            <a:chExt cx="3575579" cy="3473979"/>
          </a:xfrm>
        </p:grpSpPr>
        <p:sp>
          <p:nvSpPr>
            <p:cNvPr id="46087" name="Shape 503"/>
            <p:cNvSpPr>
              <a:spLocks noChangeArrowheads="1"/>
            </p:cNvSpPr>
            <p:nvPr/>
          </p:nvSpPr>
          <p:spPr bwMode="auto">
            <a:xfrm>
              <a:off x="69850" y="69850"/>
              <a:ext cx="3435880" cy="33342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3300" b="1">
                  <a:solidFill>
                    <a:schemeClr val="accent1"/>
                  </a:solidFill>
                </a:rPr>
                <a:t>Fatores importantes para o manejo </a:t>
              </a:r>
            </a:p>
          </p:txBody>
        </p:sp>
        <p:pic>
          <p:nvPicPr>
            <p:cNvPr id="46088" name="Imagem 501"/>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0" y="-1"/>
              <a:ext cx="3575580" cy="347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05" name="Shape 505"/>
          <p:cNvSpPr/>
          <p:nvPr/>
        </p:nvSpPr>
        <p:spPr>
          <a:xfrm>
            <a:off x="1192213" y="179388"/>
            <a:ext cx="4029075" cy="2790825"/>
          </a:xfrm>
          <a:prstGeom prst="ellipse">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600">
                <a:solidFill>
                  <a:srgbClr val="FFFFFF"/>
                </a:solidFill>
              </a:defRPr>
            </a:lvl1pPr>
          </a:lstStyle>
          <a:p>
            <a:pPr algn="ctr" fontAlgn="auto" hangingPunct="0">
              <a:spcBef>
                <a:spcPts val="0"/>
              </a:spcBef>
              <a:spcAft>
                <a:spcPts val="0"/>
              </a:spcAft>
              <a:defRPr/>
            </a:pPr>
            <a:r>
              <a:rPr kern="0">
                <a:latin typeface="+mn-lt"/>
                <a:ea typeface="+mn-ea"/>
                <a:cs typeface="+mn-cs"/>
              </a:rPr>
              <a:t>FATORES DE RISCO</a:t>
            </a:r>
          </a:p>
        </p:txBody>
      </p:sp>
      <p:sp>
        <p:nvSpPr>
          <p:cNvPr id="506" name="Shape 506"/>
          <p:cNvSpPr/>
          <p:nvPr/>
        </p:nvSpPr>
        <p:spPr>
          <a:xfrm>
            <a:off x="8059738" y="722313"/>
            <a:ext cx="3106737" cy="2247900"/>
          </a:xfrm>
          <a:prstGeom prst="ellipse">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000">
                <a:solidFill>
                  <a:srgbClr val="FFFFFF"/>
                </a:solidFill>
              </a:defRPr>
            </a:lvl1pPr>
          </a:lstStyle>
          <a:p>
            <a:pPr algn="ctr" fontAlgn="auto" hangingPunct="0">
              <a:spcBef>
                <a:spcPts val="0"/>
              </a:spcBef>
              <a:spcAft>
                <a:spcPts val="0"/>
              </a:spcAft>
              <a:defRPr/>
            </a:pPr>
            <a:r>
              <a:rPr kern="0">
                <a:latin typeface="+mn-lt"/>
                <a:ea typeface="+mn-ea"/>
                <a:cs typeface="+mn-cs"/>
              </a:rPr>
              <a:t>TOMADA DE DECISÃO</a:t>
            </a:r>
          </a:p>
        </p:txBody>
      </p:sp>
    </p:spTree>
  </p:cSld>
  <p:clrMapOvr>
    <a:masterClrMapping/>
  </p:clrMapOvr>
  <p:transition spd="slow"/>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7106"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67313" y="4057650"/>
            <a:ext cx="3038475"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nvGrpSpPr>
          <p:cNvPr id="47107" name="Group 511"/>
          <p:cNvGrpSpPr>
            <a:grpSpLocks/>
          </p:cNvGrpSpPr>
          <p:nvPr/>
        </p:nvGrpSpPr>
        <p:grpSpPr bwMode="auto">
          <a:xfrm>
            <a:off x="244475" y="2598738"/>
            <a:ext cx="3576638" cy="3473450"/>
            <a:chOff x="0" y="0"/>
            <a:chExt cx="3575579" cy="3473979"/>
          </a:xfrm>
        </p:grpSpPr>
        <p:sp>
          <p:nvSpPr>
            <p:cNvPr id="47116" name="Shape 510"/>
            <p:cNvSpPr>
              <a:spLocks noChangeArrowheads="1"/>
            </p:cNvSpPr>
            <p:nvPr/>
          </p:nvSpPr>
          <p:spPr bwMode="auto">
            <a:xfrm>
              <a:off x="69850" y="69850"/>
              <a:ext cx="3435880" cy="33342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3600" b="1">
                  <a:solidFill>
                    <a:srgbClr val="052452"/>
                  </a:solidFill>
                </a:rPr>
                <a:t>Equipamento sala de parto</a:t>
              </a:r>
            </a:p>
          </p:txBody>
        </p:sp>
        <p:pic>
          <p:nvPicPr>
            <p:cNvPr id="47117" name="Imagem 508"/>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3575580" cy="347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7108" name="Group 514"/>
          <p:cNvGrpSpPr>
            <a:grpSpLocks/>
          </p:cNvGrpSpPr>
          <p:nvPr/>
        </p:nvGrpSpPr>
        <p:grpSpPr bwMode="auto">
          <a:xfrm>
            <a:off x="2055813" y="6254750"/>
            <a:ext cx="3575050" cy="3473450"/>
            <a:chOff x="0" y="0"/>
            <a:chExt cx="3575579" cy="3473979"/>
          </a:xfrm>
        </p:grpSpPr>
        <p:sp>
          <p:nvSpPr>
            <p:cNvPr id="47114" name="Shape 513"/>
            <p:cNvSpPr>
              <a:spLocks noChangeArrowheads="1"/>
            </p:cNvSpPr>
            <p:nvPr/>
          </p:nvSpPr>
          <p:spPr bwMode="auto">
            <a:xfrm>
              <a:off x="69850" y="69850"/>
              <a:ext cx="3435880" cy="33342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5000" b="1">
                  <a:solidFill>
                    <a:srgbClr val="052452"/>
                  </a:solidFill>
                </a:rPr>
                <a:t>UTIN</a:t>
              </a:r>
            </a:p>
          </p:txBody>
        </p:sp>
        <p:pic>
          <p:nvPicPr>
            <p:cNvPr id="47115" name="Imagem 511"/>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3575580" cy="347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7109" name="Group 517"/>
          <p:cNvGrpSpPr>
            <a:grpSpLocks/>
          </p:cNvGrpSpPr>
          <p:nvPr/>
        </p:nvGrpSpPr>
        <p:grpSpPr bwMode="auto">
          <a:xfrm>
            <a:off x="4899025" y="109538"/>
            <a:ext cx="3870325" cy="3473450"/>
            <a:chOff x="0" y="0"/>
            <a:chExt cx="3575579" cy="3473979"/>
          </a:xfrm>
        </p:grpSpPr>
        <p:sp>
          <p:nvSpPr>
            <p:cNvPr id="47112" name="Shape 516"/>
            <p:cNvSpPr>
              <a:spLocks noChangeArrowheads="1"/>
            </p:cNvSpPr>
            <p:nvPr/>
          </p:nvSpPr>
          <p:spPr bwMode="auto">
            <a:xfrm>
              <a:off x="69850" y="69850"/>
              <a:ext cx="3435880" cy="33342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3300" b="1">
                  <a:solidFill>
                    <a:schemeClr val="accent1"/>
                  </a:solidFill>
                </a:rPr>
                <a:t>Fatores importantes para o manejo </a:t>
              </a:r>
            </a:p>
          </p:txBody>
        </p:sp>
        <p:pic>
          <p:nvPicPr>
            <p:cNvPr id="47113" name="Imagem 514"/>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0" y="-1"/>
              <a:ext cx="3575580" cy="347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18" name="Shape 518"/>
          <p:cNvSpPr/>
          <p:nvPr/>
        </p:nvSpPr>
        <p:spPr>
          <a:xfrm>
            <a:off x="1717675" y="722313"/>
            <a:ext cx="3449638" cy="2247900"/>
          </a:xfrm>
          <a:prstGeom prst="ellipse">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600">
                <a:solidFill>
                  <a:srgbClr val="FFFFFF"/>
                </a:solidFill>
              </a:defRPr>
            </a:lvl1pPr>
          </a:lstStyle>
          <a:p>
            <a:pPr algn="ctr" fontAlgn="auto" hangingPunct="0">
              <a:spcBef>
                <a:spcPts val="0"/>
              </a:spcBef>
              <a:spcAft>
                <a:spcPts val="0"/>
              </a:spcAft>
              <a:defRPr/>
            </a:pPr>
            <a:r>
              <a:rPr kern="0">
                <a:latin typeface="+mn-lt"/>
                <a:ea typeface="+mn-ea"/>
                <a:cs typeface="+mn-cs"/>
              </a:rPr>
              <a:t>FATORES DE RISCO</a:t>
            </a:r>
          </a:p>
        </p:txBody>
      </p:sp>
      <p:sp>
        <p:nvSpPr>
          <p:cNvPr id="519" name="Shape 519"/>
          <p:cNvSpPr/>
          <p:nvPr/>
        </p:nvSpPr>
        <p:spPr>
          <a:xfrm>
            <a:off x="8059738" y="722313"/>
            <a:ext cx="3135312" cy="2247900"/>
          </a:xfrm>
          <a:prstGeom prst="ellipse">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000">
                <a:solidFill>
                  <a:srgbClr val="FFFFFF"/>
                </a:solidFill>
              </a:defRPr>
            </a:lvl1pPr>
          </a:lstStyle>
          <a:p>
            <a:pPr algn="ctr" fontAlgn="auto" hangingPunct="0">
              <a:spcBef>
                <a:spcPts val="0"/>
              </a:spcBef>
              <a:spcAft>
                <a:spcPts val="0"/>
              </a:spcAft>
              <a:defRPr/>
            </a:pPr>
            <a:r>
              <a:rPr kern="0">
                <a:latin typeface="+mn-lt"/>
                <a:ea typeface="+mn-ea"/>
                <a:cs typeface="+mn-cs"/>
              </a:rPr>
              <a:t>TOMADA DE DECISÃO</a:t>
            </a:r>
          </a:p>
        </p:txBody>
      </p:sp>
    </p:spTree>
  </p:cSld>
  <p:clrMapOvr>
    <a:masterClrMapping/>
  </p:clrMapOvr>
  <p:transition spd="slow"/>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8130"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67313" y="4057650"/>
            <a:ext cx="3038475"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nvGrpSpPr>
          <p:cNvPr id="48131" name="Group 524"/>
          <p:cNvGrpSpPr>
            <a:grpSpLocks/>
          </p:cNvGrpSpPr>
          <p:nvPr/>
        </p:nvGrpSpPr>
        <p:grpSpPr bwMode="auto">
          <a:xfrm>
            <a:off x="6664325" y="6254750"/>
            <a:ext cx="5430838" cy="3473450"/>
            <a:chOff x="0" y="0"/>
            <a:chExt cx="3575579" cy="3473979"/>
          </a:xfrm>
        </p:grpSpPr>
        <p:sp>
          <p:nvSpPr>
            <p:cNvPr id="48143" name="Shape 523"/>
            <p:cNvSpPr>
              <a:spLocks noChangeArrowheads="1"/>
            </p:cNvSpPr>
            <p:nvPr/>
          </p:nvSpPr>
          <p:spPr bwMode="auto">
            <a:xfrm>
              <a:off x="69850" y="69850"/>
              <a:ext cx="3435880" cy="33342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3600" b="1">
                  <a:solidFill>
                    <a:srgbClr val="052452"/>
                  </a:solidFill>
                </a:rPr>
                <a:t>Acesso a ressuscitação </a:t>
              </a:r>
            </a:p>
          </p:txBody>
        </p:sp>
        <p:pic>
          <p:nvPicPr>
            <p:cNvPr id="48144" name="Imagem 521"/>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3575580" cy="347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8132" name="Group 527"/>
          <p:cNvGrpSpPr>
            <a:grpSpLocks/>
          </p:cNvGrpSpPr>
          <p:nvPr/>
        </p:nvGrpSpPr>
        <p:grpSpPr bwMode="auto">
          <a:xfrm>
            <a:off x="244475" y="2598738"/>
            <a:ext cx="4730750" cy="3473450"/>
            <a:chOff x="0" y="0"/>
            <a:chExt cx="3575579" cy="3473979"/>
          </a:xfrm>
        </p:grpSpPr>
        <p:sp>
          <p:nvSpPr>
            <p:cNvPr id="48141" name="Shape 526"/>
            <p:cNvSpPr>
              <a:spLocks noChangeArrowheads="1"/>
            </p:cNvSpPr>
            <p:nvPr/>
          </p:nvSpPr>
          <p:spPr bwMode="auto">
            <a:xfrm>
              <a:off x="69850" y="69850"/>
              <a:ext cx="3435880" cy="33342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3600" b="1">
                  <a:solidFill>
                    <a:srgbClr val="052452"/>
                  </a:solidFill>
                </a:rPr>
                <a:t>Equipamento sala de parto</a:t>
              </a:r>
            </a:p>
          </p:txBody>
        </p:sp>
        <p:pic>
          <p:nvPicPr>
            <p:cNvPr id="48142" name="Imagem 524"/>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3575580" cy="347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8133" name="Group 530"/>
          <p:cNvGrpSpPr>
            <a:grpSpLocks/>
          </p:cNvGrpSpPr>
          <p:nvPr/>
        </p:nvGrpSpPr>
        <p:grpSpPr bwMode="auto">
          <a:xfrm>
            <a:off x="2055813" y="6254750"/>
            <a:ext cx="3575050" cy="3473450"/>
            <a:chOff x="0" y="0"/>
            <a:chExt cx="3575579" cy="3473979"/>
          </a:xfrm>
        </p:grpSpPr>
        <p:sp>
          <p:nvSpPr>
            <p:cNvPr id="48139" name="Shape 529"/>
            <p:cNvSpPr>
              <a:spLocks noChangeArrowheads="1"/>
            </p:cNvSpPr>
            <p:nvPr/>
          </p:nvSpPr>
          <p:spPr bwMode="auto">
            <a:xfrm>
              <a:off x="69850" y="69850"/>
              <a:ext cx="3435880" cy="33342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5000" b="1">
                  <a:solidFill>
                    <a:srgbClr val="052452"/>
                  </a:solidFill>
                </a:rPr>
                <a:t>UTIN</a:t>
              </a:r>
            </a:p>
          </p:txBody>
        </p:sp>
        <p:pic>
          <p:nvPicPr>
            <p:cNvPr id="48140" name="Imagem 527"/>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3575580" cy="347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8134" name="Group 533"/>
          <p:cNvGrpSpPr>
            <a:grpSpLocks/>
          </p:cNvGrpSpPr>
          <p:nvPr/>
        </p:nvGrpSpPr>
        <p:grpSpPr bwMode="auto">
          <a:xfrm>
            <a:off x="4899025" y="109538"/>
            <a:ext cx="3884613" cy="3473450"/>
            <a:chOff x="0" y="0"/>
            <a:chExt cx="3575579" cy="3473979"/>
          </a:xfrm>
        </p:grpSpPr>
        <p:sp>
          <p:nvSpPr>
            <p:cNvPr id="48137" name="Shape 532"/>
            <p:cNvSpPr>
              <a:spLocks noChangeArrowheads="1"/>
            </p:cNvSpPr>
            <p:nvPr/>
          </p:nvSpPr>
          <p:spPr bwMode="auto">
            <a:xfrm>
              <a:off x="69850" y="69850"/>
              <a:ext cx="3435880" cy="33342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3300" b="1">
                  <a:solidFill>
                    <a:schemeClr val="accent1"/>
                  </a:solidFill>
                </a:rPr>
                <a:t>Fatores importantes para o manejo </a:t>
              </a:r>
            </a:p>
          </p:txBody>
        </p:sp>
        <p:pic>
          <p:nvPicPr>
            <p:cNvPr id="48138" name="Imagem 530"/>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0" y="-1"/>
              <a:ext cx="3575580" cy="347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34" name="Shape 534"/>
          <p:cNvSpPr/>
          <p:nvPr/>
        </p:nvSpPr>
        <p:spPr>
          <a:xfrm>
            <a:off x="1497013" y="401638"/>
            <a:ext cx="3724275" cy="2568575"/>
          </a:xfrm>
          <a:prstGeom prst="ellipse">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600">
                <a:solidFill>
                  <a:srgbClr val="FFFFFF"/>
                </a:solidFill>
              </a:defRPr>
            </a:lvl1pPr>
          </a:lstStyle>
          <a:p>
            <a:pPr algn="ctr" fontAlgn="auto" hangingPunct="0">
              <a:spcBef>
                <a:spcPts val="0"/>
              </a:spcBef>
              <a:spcAft>
                <a:spcPts val="0"/>
              </a:spcAft>
              <a:defRPr/>
            </a:pPr>
            <a:r>
              <a:rPr kern="0">
                <a:latin typeface="+mn-lt"/>
                <a:ea typeface="+mn-ea"/>
                <a:cs typeface="+mn-cs"/>
              </a:rPr>
              <a:t>FATORES DE RISCO</a:t>
            </a:r>
          </a:p>
        </p:txBody>
      </p:sp>
      <p:sp>
        <p:nvSpPr>
          <p:cNvPr id="535" name="Shape 535"/>
          <p:cNvSpPr/>
          <p:nvPr/>
        </p:nvSpPr>
        <p:spPr>
          <a:xfrm>
            <a:off x="8059738" y="722313"/>
            <a:ext cx="3038475" cy="2247900"/>
          </a:xfrm>
          <a:prstGeom prst="ellipse">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000">
                <a:solidFill>
                  <a:srgbClr val="FFFFFF"/>
                </a:solidFill>
              </a:defRPr>
            </a:lvl1pPr>
          </a:lstStyle>
          <a:p>
            <a:pPr algn="ctr" fontAlgn="auto" hangingPunct="0">
              <a:spcBef>
                <a:spcPts val="0"/>
              </a:spcBef>
              <a:spcAft>
                <a:spcPts val="0"/>
              </a:spcAft>
              <a:defRPr/>
            </a:pPr>
            <a:r>
              <a:rPr kern="0">
                <a:latin typeface="+mn-lt"/>
                <a:ea typeface="+mn-ea"/>
                <a:cs typeface="+mn-cs"/>
              </a:rPr>
              <a:t>TOMADA DE DECISÃO</a:t>
            </a:r>
          </a:p>
        </p:txBody>
      </p:sp>
    </p:spTree>
  </p:cSld>
  <p:clrMapOvr>
    <a:masterClrMapping/>
  </p:clrMapOvr>
  <p:transition spd="slow"/>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9154"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67313" y="4057650"/>
            <a:ext cx="3038475"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grpSp>
        <p:nvGrpSpPr>
          <p:cNvPr id="49155" name="Group 540"/>
          <p:cNvGrpSpPr>
            <a:grpSpLocks/>
          </p:cNvGrpSpPr>
          <p:nvPr/>
        </p:nvGrpSpPr>
        <p:grpSpPr bwMode="auto">
          <a:xfrm>
            <a:off x="7662863" y="6254750"/>
            <a:ext cx="4667250" cy="3473450"/>
            <a:chOff x="0" y="0"/>
            <a:chExt cx="3575579" cy="3473979"/>
          </a:xfrm>
        </p:grpSpPr>
        <p:sp>
          <p:nvSpPr>
            <p:cNvPr id="49170" name="Shape 539"/>
            <p:cNvSpPr>
              <a:spLocks noChangeArrowheads="1"/>
            </p:cNvSpPr>
            <p:nvPr/>
          </p:nvSpPr>
          <p:spPr bwMode="auto">
            <a:xfrm>
              <a:off x="69850" y="69850"/>
              <a:ext cx="3435880" cy="33342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3600" b="1">
                  <a:solidFill>
                    <a:srgbClr val="052452"/>
                  </a:solidFill>
                </a:rPr>
                <a:t>Acesso a ressuscitação </a:t>
              </a:r>
            </a:p>
          </p:txBody>
        </p:sp>
        <p:pic>
          <p:nvPicPr>
            <p:cNvPr id="49171" name="Imagem 537"/>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3575580" cy="347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9156" name="Group 543"/>
          <p:cNvGrpSpPr>
            <a:grpSpLocks/>
          </p:cNvGrpSpPr>
          <p:nvPr/>
        </p:nvGrpSpPr>
        <p:grpSpPr bwMode="auto">
          <a:xfrm>
            <a:off x="244475" y="2598738"/>
            <a:ext cx="4654550" cy="3473450"/>
            <a:chOff x="0" y="0"/>
            <a:chExt cx="3575579" cy="3473979"/>
          </a:xfrm>
        </p:grpSpPr>
        <p:sp>
          <p:nvSpPr>
            <p:cNvPr id="49168" name="Shape 542"/>
            <p:cNvSpPr>
              <a:spLocks noChangeArrowheads="1"/>
            </p:cNvSpPr>
            <p:nvPr/>
          </p:nvSpPr>
          <p:spPr bwMode="auto">
            <a:xfrm>
              <a:off x="69850" y="69850"/>
              <a:ext cx="3435880" cy="33342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3600" b="1">
                  <a:solidFill>
                    <a:srgbClr val="052452"/>
                  </a:solidFill>
                </a:rPr>
                <a:t>Equipamento sala de parto</a:t>
              </a:r>
            </a:p>
          </p:txBody>
        </p:sp>
        <p:pic>
          <p:nvPicPr>
            <p:cNvPr id="49169" name="Imagem 540"/>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3575580" cy="347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9157" name="Group 546"/>
          <p:cNvGrpSpPr>
            <a:grpSpLocks/>
          </p:cNvGrpSpPr>
          <p:nvPr/>
        </p:nvGrpSpPr>
        <p:grpSpPr bwMode="auto">
          <a:xfrm>
            <a:off x="8115300" y="2527300"/>
            <a:ext cx="4889500" cy="3475038"/>
            <a:chOff x="0" y="0"/>
            <a:chExt cx="3575579" cy="3473979"/>
          </a:xfrm>
        </p:grpSpPr>
        <p:sp>
          <p:nvSpPr>
            <p:cNvPr id="49166" name="Shape 545"/>
            <p:cNvSpPr>
              <a:spLocks noChangeArrowheads="1"/>
            </p:cNvSpPr>
            <p:nvPr/>
          </p:nvSpPr>
          <p:spPr bwMode="auto">
            <a:xfrm>
              <a:off x="69850" y="69850"/>
              <a:ext cx="3435880" cy="33342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3500" b="1">
                  <a:solidFill>
                    <a:srgbClr val="052452"/>
                  </a:solidFill>
                </a:rPr>
                <a:t>Neonatologista</a:t>
              </a:r>
            </a:p>
          </p:txBody>
        </p:sp>
        <p:pic>
          <p:nvPicPr>
            <p:cNvPr id="49167" name="Imagem 543"/>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3575580" cy="347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9158" name="Group 549"/>
          <p:cNvGrpSpPr>
            <a:grpSpLocks/>
          </p:cNvGrpSpPr>
          <p:nvPr/>
        </p:nvGrpSpPr>
        <p:grpSpPr bwMode="auto">
          <a:xfrm>
            <a:off x="2055813" y="6254750"/>
            <a:ext cx="3575050" cy="3473450"/>
            <a:chOff x="0" y="0"/>
            <a:chExt cx="3575579" cy="3473979"/>
          </a:xfrm>
        </p:grpSpPr>
        <p:sp>
          <p:nvSpPr>
            <p:cNvPr id="49164" name="Shape 548"/>
            <p:cNvSpPr>
              <a:spLocks noChangeArrowheads="1"/>
            </p:cNvSpPr>
            <p:nvPr/>
          </p:nvSpPr>
          <p:spPr bwMode="auto">
            <a:xfrm>
              <a:off x="69850" y="69850"/>
              <a:ext cx="3435880" cy="33342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5000" b="1">
                  <a:solidFill>
                    <a:srgbClr val="052452"/>
                  </a:solidFill>
                </a:rPr>
                <a:t>UTIN</a:t>
              </a:r>
            </a:p>
          </p:txBody>
        </p:sp>
        <p:pic>
          <p:nvPicPr>
            <p:cNvPr id="49165" name="Imagem 546"/>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3575580" cy="347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9159" name="Group 552"/>
          <p:cNvGrpSpPr>
            <a:grpSpLocks/>
          </p:cNvGrpSpPr>
          <p:nvPr/>
        </p:nvGrpSpPr>
        <p:grpSpPr bwMode="auto">
          <a:xfrm>
            <a:off x="4899025" y="109538"/>
            <a:ext cx="3995738" cy="3473450"/>
            <a:chOff x="0" y="0"/>
            <a:chExt cx="3575579" cy="3473979"/>
          </a:xfrm>
        </p:grpSpPr>
        <p:sp>
          <p:nvSpPr>
            <p:cNvPr id="49162" name="Shape 551"/>
            <p:cNvSpPr>
              <a:spLocks noChangeArrowheads="1"/>
            </p:cNvSpPr>
            <p:nvPr/>
          </p:nvSpPr>
          <p:spPr bwMode="auto">
            <a:xfrm>
              <a:off x="69850" y="69850"/>
              <a:ext cx="3435880" cy="33342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p>
              <a:pPr algn="ctr" hangingPunct="0"/>
              <a:r>
                <a:rPr lang="pt-BR" sz="3300" b="1">
                  <a:solidFill>
                    <a:schemeClr val="accent1"/>
                  </a:solidFill>
                </a:rPr>
                <a:t>Fatores importantes para o manejo </a:t>
              </a:r>
            </a:p>
          </p:txBody>
        </p:sp>
        <p:pic>
          <p:nvPicPr>
            <p:cNvPr id="49163" name="Imagem 549"/>
            <p:cNvPicPr>
              <a:picLocks/>
            </p:cNvPicPr>
            <p:nvPr/>
          </p:nvPicPr>
          <p:blipFill>
            <a:blip r:embed="rId4">
              <a:extLst>
                <a:ext uri="{28A0092B-C50C-407E-A947-70E740481C1C}">
                  <a14:useLocalDpi xmlns:a14="http://schemas.microsoft.com/office/drawing/2010/main" val="0"/>
                </a:ext>
              </a:extLst>
            </a:blip>
            <a:srcRect/>
            <a:stretch>
              <a:fillRect/>
            </a:stretch>
          </p:blipFill>
          <p:spPr bwMode="auto">
            <a:xfrm>
              <a:off x="0" y="-1"/>
              <a:ext cx="3575580" cy="3473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53" name="Shape 553"/>
          <p:cNvSpPr/>
          <p:nvPr/>
        </p:nvSpPr>
        <p:spPr>
          <a:xfrm>
            <a:off x="1702677" y="722313"/>
            <a:ext cx="3518612" cy="2247900"/>
          </a:xfrm>
          <a:prstGeom prst="ellipse">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600">
                <a:solidFill>
                  <a:srgbClr val="FFFFFF"/>
                </a:solidFill>
              </a:defRPr>
            </a:lvl1pPr>
          </a:lstStyle>
          <a:p>
            <a:pPr algn="ctr" fontAlgn="auto" hangingPunct="0">
              <a:spcBef>
                <a:spcPts val="0"/>
              </a:spcBef>
              <a:spcAft>
                <a:spcPts val="0"/>
              </a:spcAft>
              <a:defRPr/>
            </a:pPr>
            <a:r>
              <a:rPr kern="0">
                <a:latin typeface="+mn-lt"/>
                <a:ea typeface="+mn-ea"/>
                <a:cs typeface="+mn-cs"/>
              </a:rPr>
              <a:t>FATORES DE RISCO</a:t>
            </a:r>
          </a:p>
        </p:txBody>
      </p:sp>
      <p:sp>
        <p:nvSpPr>
          <p:cNvPr id="554" name="Shape 554"/>
          <p:cNvSpPr/>
          <p:nvPr/>
        </p:nvSpPr>
        <p:spPr>
          <a:xfrm>
            <a:off x="8713788" y="722313"/>
            <a:ext cx="3255962" cy="2247900"/>
          </a:xfrm>
          <a:prstGeom prst="ellipse">
            <a:avLst/>
          </a:prstGeom>
          <a:solidFill>
            <a:schemeClr val="accent1">
              <a:hueOff val="550649"/>
              <a:satOff val="22840"/>
              <a:lumOff val="-37254"/>
            </a:schemeClr>
          </a:solidFill>
          <a:ln w="12700">
            <a:miter lim="400000"/>
          </a:ln>
          <a:extLst>
            <a:ext uri="{C572A759-6A51-4108-AA02-DFA0A04FC94B}"/>
          </a:extLst>
        </p:spPr>
        <p:txBody>
          <a:bodyPr lIns="50800" tIns="50800" rIns="50800" bIns="50800" anchor="ctr"/>
          <a:lstStyle>
            <a:lvl1pPr>
              <a:defRPr sz="3000">
                <a:solidFill>
                  <a:srgbClr val="FFFFFF"/>
                </a:solidFill>
              </a:defRPr>
            </a:lvl1pPr>
          </a:lstStyle>
          <a:p>
            <a:pPr algn="ctr" fontAlgn="auto" hangingPunct="0">
              <a:spcBef>
                <a:spcPts val="0"/>
              </a:spcBef>
              <a:spcAft>
                <a:spcPts val="0"/>
              </a:spcAft>
              <a:defRPr/>
            </a:pPr>
            <a:r>
              <a:rPr kern="0">
                <a:latin typeface="+mn-lt"/>
                <a:ea typeface="+mn-ea"/>
                <a:cs typeface="+mn-cs"/>
              </a:rPr>
              <a:t>TOMADA DE DECISÃO</a:t>
            </a:r>
          </a:p>
        </p:txBody>
      </p:sp>
    </p:spTree>
  </p:cSld>
  <p:clrMapOvr>
    <a:masterClrMapping/>
  </p:clrMapOvr>
  <p:transition spd="slow"/>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sp>
        <p:nvSpPr>
          <p:cNvPr id="50178" name="Shape 556"/>
          <p:cNvSpPr>
            <a:spLocks noChangeArrowheads="1"/>
          </p:cNvSpPr>
          <p:nvPr/>
        </p:nvSpPr>
        <p:spPr bwMode="auto">
          <a:xfrm>
            <a:off x="354013" y="373063"/>
            <a:ext cx="6099175"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4500" b="1">
                <a:solidFill>
                  <a:srgbClr val="000000"/>
                </a:solidFill>
                <a:latin typeface="American Typewriter"/>
                <a:ea typeface="American Typewriter"/>
                <a:cs typeface="American Typewriter"/>
                <a:sym typeface="American Typewriter"/>
              </a:rPr>
              <a:t>OUTROS ESTUDOS…</a:t>
            </a:r>
          </a:p>
        </p:txBody>
      </p:sp>
      <p:sp>
        <p:nvSpPr>
          <p:cNvPr id="50179" name="Shape 557"/>
          <p:cNvSpPr>
            <a:spLocks noChangeArrowheads="1"/>
          </p:cNvSpPr>
          <p:nvPr/>
        </p:nvSpPr>
        <p:spPr bwMode="auto">
          <a:xfrm>
            <a:off x="3709988" y="1625600"/>
            <a:ext cx="5584825" cy="246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Fatores de risco independentes para taquipneia transitória do recém-nascido (TTRN) em RNP tardios</a:t>
            </a:r>
          </a:p>
        </p:txBody>
      </p:sp>
    </p:spTree>
  </p:cSld>
  <p:clrMapOvr>
    <a:masterClrMapping/>
  </p:clrMapOvr>
  <p:transition spd="slow"/>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sp>
        <p:nvSpPr>
          <p:cNvPr id="51202" name="Shape 559"/>
          <p:cNvSpPr>
            <a:spLocks noChangeArrowheads="1"/>
          </p:cNvSpPr>
          <p:nvPr/>
        </p:nvSpPr>
        <p:spPr bwMode="auto">
          <a:xfrm>
            <a:off x="354013" y="373063"/>
            <a:ext cx="6099175"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4500" b="1">
                <a:solidFill>
                  <a:srgbClr val="000000"/>
                </a:solidFill>
                <a:latin typeface="American Typewriter"/>
                <a:ea typeface="American Typewriter"/>
                <a:cs typeface="American Typewriter"/>
                <a:sym typeface="American Typewriter"/>
              </a:rPr>
              <a:t>OUTROS ESTUDOS…</a:t>
            </a:r>
          </a:p>
        </p:txBody>
      </p:sp>
      <p:sp>
        <p:nvSpPr>
          <p:cNvPr id="51203" name="Shape 560"/>
          <p:cNvSpPr>
            <a:spLocks noChangeArrowheads="1"/>
          </p:cNvSpPr>
          <p:nvPr/>
        </p:nvSpPr>
        <p:spPr bwMode="auto">
          <a:xfrm>
            <a:off x="3709988" y="2084388"/>
            <a:ext cx="5584825"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Fatores de risco independentes para TTRN em RNP tardios</a:t>
            </a:r>
          </a:p>
        </p:txBody>
      </p:sp>
      <p:sp>
        <p:nvSpPr>
          <p:cNvPr id="51204" name="Shape 561"/>
          <p:cNvSpPr>
            <a:spLocks noChangeArrowheads="1"/>
          </p:cNvSpPr>
          <p:nvPr/>
        </p:nvSpPr>
        <p:spPr bwMode="auto">
          <a:xfrm>
            <a:off x="5162550" y="3998913"/>
            <a:ext cx="2679700"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Menor IG</a:t>
            </a:r>
          </a:p>
        </p:txBody>
      </p:sp>
    </p:spTree>
  </p:cSld>
  <p:clrMapOvr>
    <a:masterClrMapping/>
  </p:clrMapOvr>
  <p:transition spd="slow"/>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sp>
        <p:nvSpPr>
          <p:cNvPr id="52226" name="Shape 563"/>
          <p:cNvSpPr>
            <a:spLocks noChangeArrowheads="1"/>
          </p:cNvSpPr>
          <p:nvPr/>
        </p:nvSpPr>
        <p:spPr bwMode="auto">
          <a:xfrm>
            <a:off x="354013" y="373063"/>
            <a:ext cx="6099175"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4500" b="1">
                <a:solidFill>
                  <a:srgbClr val="000000"/>
                </a:solidFill>
                <a:latin typeface="American Typewriter"/>
                <a:ea typeface="American Typewriter"/>
                <a:cs typeface="American Typewriter"/>
                <a:sym typeface="American Typewriter"/>
              </a:rPr>
              <a:t>OUTROS ESTUDOS…</a:t>
            </a:r>
          </a:p>
        </p:txBody>
      </p:sp>
      <p:sp>
        <p:nvSpPr>
          <p:cNvPr id="52227" name="Shape 564"/>
          <p:cNvSpPr>
            <a:spLocks noChangeArrowheads="1"/>
          </p:cNvSpPr>
          <p:nvPr/>
        </p:nvSpPr>
        <p:spPr bwMode="auto">
          <a:xfrm>
            <a:off x="3709988" y="2084388"/>
            <a:ext cx="5584825"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Fatores de risco independentes para TTRN em RNP tardios</a:t>
            </a:r>
          </a:p>
        </p:txBody>
      </p:sp>
      <p:sp>
        <p:nvSpPr>
          <p:cNvPr id="52228" name="Shape 565"/>
          <p:cNvSpPr>
            <a:spLocks noChangeArrowheads="1"/>
          </p:cNvSpPr>
          <p:nvPr/>
        </p:nvSpPr>
        <p:spPr bwMode="auto">
          <a:xfrm>
            <a:off x="5162550" y="3998913"/>
            <a:ext cx="2679700"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Menor IG</a:t>
            </a:r>
          </a:p>
        </p:txBody>
      </p:sp>
      <p:sp>
        <p:nvSpPr>
          <p:cNvPr id="52229" name="Shape 566"/>
          <p:cNvSpPr>
            <a:spLocks noChangeArrowheads="1"/>
          </p:cNvSpPr>
          <p:nvPr/>
        </p:nvSpPr>
        <p:spPr bwMode="auto">
          <a:xfrm>
            <a:off x="5178425" y="5708650"/>
            <a:ext cx="264795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Cesariana</a:t>
            </a:r>
          </a:p>
        </p:txBody>
      </p:sp>
    </p:spTree>
  </p:cSld>
  <p:clrMapOvr>
    <a:masterClrMapping/>
  </p:clrMapOvr>
  <p:transition spd="slow"/>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sp>
        <p:nvSpPr>
          <p:cNvPr id="53250" name="Shape 568"/>
          <p:cNvSpPr>
            <a:spLocks noChangeArrowheads="1"/>
          </p:cNvSpPr>
          <p:nvPr/>
        </p:nvSpPr>
        <p:spPr bwMode="auto">
          <a:xfrm>
            <a:off x="354013" y="373063"/>
            <a:ext cx="6099175"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4500" b="1">
                <a:solidFill>
                  <a:srgbClr val="000000"/>
                </a:solidFill>
                <a:latin typeface="American Typewriter"/>
                <a:ea typeface="American Typewriter"/>
                <a:cs typeface="American Typewriter"/>
                <a:sym typeface="American Typewriter"/>
              </a:rPr>
              <a:t>OUTROS ESTUDOS…</a:t>
            </a:r>
          </a:p>
        </p:txBody>
      </p:sp>
      <p:sp>
        <p:nvSpPr>
          <p:cNvPr id="53251" name="Shape 569"/>
          <p:cNvSpPr>
            <a:spLocks noChangeArrowheads="1"/>
          </p:cNvSpPr>
          <p:nvPr/>
        </p:nvSpPr>
        <p:spPr bwMode="auto">
          <a:xfrm>
            <a:off x="3709988" y="2084388"/>
            <a:ext cx="5584825"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Fatores de risco independentes para TTRN em RNP tardios</a:t>
            </a:r>
          </a:p>
        </p:txBody>
      </p:sp>
      <p:sp>
        <p:nvSpPr>
          <p:cNvPr id="53252" name="Shape 570"/>
          <p:cNvSpPr>
            <a:spLocks noChangeArrowheads="1"/>
          </p:cNvSpPr>
          <p:nvPr/>
        </p:nvSpPr>
        <p:spPr bwMode="auto">
          <a:xfrm>
            <a:off x="5162550" y="3998913"/>
            <a:ext cx="2679700"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Menor IG</a:t>
            </a:r>
          </a:p>
        </p:txBody>
      </p:sp>
      <p:sp>
        <p:nvSpPr>
          <p:cNvPr id="53253" name="Shape 571"/>
          <p:cNvSpPr>
            <a:spLocks noChangeArrowheads="1"/>
          </p:cNvSpPr>
          <p:nvPr/>
        </p:nvSpPr>
        <p:spPr bwMode="auto">
          <a:xfrm>
            <a:off x="5178425" y="5708650"/>
            <a:ext cx="264795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Cesariana</a:t>
            </a:r>
          </a:p>
        </p:txBody>
      </p:sp>
      <p:sp>
        <p:nvSpPr>
          <p:cNvPr id="53254" name="Shape 572"/>
          <p:cNvSpPr>
            <a:spLocks noChangeArrowheads="1"/>
          </p:cNvSpPr>
          <p:nvPr/>
        </p:nvSpPr>
        <p:spPr bwMode="auto">
          <a:xfrm>
            <a:off x="2568575" y="7758113"/>
            <a:ext cx="7867650"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Ausência de  trabalho de parto</a:t>
            </a:r>
          </a:p>
        </p:txBody>
      </p:sp>
    </p:spTree>
  </p:cSld>
  <p:clrMapOvr>
    <a:masterClrMapping/>
  </p:clrMapOvr>
  <p:transition spd="slow"/>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pic>
        <p:nvPicPr>
          <p:cNvPr id="54274"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863" y="1122363"/>
            <a:ext cx="5164137" cy="398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54275" name="Shape 575"/>
          <p:cNvSpPr>
            <a:spLocks noChangeArrowheads="1"/>
          </p:cNvSpPr>
          <p:nvPr/>
        </p:nvSpPr>
        <p:spPr bwMode="auto">
          <a:xfrm>
            <a:off x="354013" y="373063"/>
            <a:ext cx="6099175"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4500" b="1">
                <a:solidFill>
                  <a:srgbClr val="000000"/>
                </a:solidFill>
                <a:latin typeface="American Typewriter"/>
                <a:ea typeface="American Typewriter"/>
                <a:cs typeface="American Typewriter"/>
                <a:sym typeface="American Typewriter"/>
              </a:rPr>
              <a:t>OUTROS ESTUDOS…</a:t>
            </a:r>
          </a:p>
        </p:txBody>
      </p:sp>
      <p:sp>
        <p:nvSpPr>
          <p:cNvPr id="54276" name="Shape 576"/>
          <p:cNvSpPr>
            <a:spLocks noChangeArrowheads="1"/>
          </p:cNvSpPr>
          <p:nvPr/>
        </p:nvSpPr>
        <p:spPr bwMode="auto">
          <a:xfrm>
            <a:off x="4606925" y="2578100"/>
            <a:ext cx="5586413"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Fatores de risco associados  a morbidades respiratórias, incluindo VM e CPAP</a:t>
            </a:r>
          </a:p>
        </p:txBody>
      </p:sp>
      <p:sp>
        <p:nvSpPr>
          <p:cNvPr id="54277" name="Shape 577"/>
          <p:cNvSpPr>
            <a:spLocks noChangeArrowheads="1"/>
          </p:cNvSpPr>
          <p:nvPr/>
        </p:nvSpPr>
        <p:spPr bwMode="auto">
          <a:xfrm>
            <a:off x="1014413" y="2843213"/>
            <a:ext cx="321945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2800" b="1">
                <a:solidFill>
                  <a:srgbClr val="000000"/>
                </a:solidFill>
                <a:latin typeface="American Typewriter"/>
                <a:ea typeface="American Typewriter"/>
                <a:cs typeface="American Typewriter"/>
                <a:sym typeface="American Typewriter"/>
              </a:rPr>
              <a:t>(Carreno et.al)</a:t>
            </a:r>
          </a:p>
        </p:txBody>
      </p:sp>
    </p:spTree>
  </p:cSld>
  <p:clrMapOvr>
    <a:masterClrMapping/>
  </p:clrMapOvr>
  <p:transition spd="slow"/>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pic>
        <p:nvPicPr>
          <p:cNvPr id="55298"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863" y="1122363"/>
            <a:ext cx="5164137" cy="398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55299" name="Shape 580"/>
          <p:cNvSpPr>
            <a:spLocks noChangeArrowheads="1"/>
          </p:cNvSpPr>
          <p:nvPr/>
        </p:nvSpPr>
        <p:spPr bwMode="auto">
          <a:xfrm>
            <a:off x="354013" y="373063"/>
            <a:ext cx="6099175"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4500" b="1">
                <a:solidFill>
                  <a:srgbClr val="000000"/>
                </a:solidFill>
                <a:latin typeface="American Typewriter"/>
                <a:ea typeface="American Typewriter"/>
                <a:cs typeface="American Typewriter"/>
                <a:sym typeface="American Typewriter"/>
              </a:rPr>
              <a:t>OUTROS ESTUDOS…</a:t>
            </a:r>
          </a:p>
        </p:txBody>
      </p:sp>
      <p:sp>
        <p:nvSpPr>
          <p:cNvPr id="55300" name="Shape 581"/>
          <p:cNvSpPr>
            <a:spLocks noChangeArrowheads="1"/>
          </p:cNvSpPr>
          <p:nvPr/>
        </p:nvSpPr>
        <p:spPr bwMode="auto">
          <a:xfrm>
            <a:off x="4606925" y="2578100"/>
            <a:ext cx="5586413"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Fatores de risco associados  a morbidades respiratórias, incluindo VM e CPAP</a:t>
            </a:r>
          </a:p>
        </p:txBody>
      </p:sp>
      <p:sp>
        <p:nvSpPr>
          <p:cNvPr id="55301" name="Shape 582"/>
          <p:cNvSpPr>
            <a:spLocks noChangeArrowheads="1"/>
          </p:cNvSpPr>
          <p:nvPr/>
        </p:nvSpPr>
        <p:spPr bwMode="auto">
          <a:xfrm>
            <a:off x="1284288" y="5792788"/>
            <a:ext cx="10436225"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Baixa IG (única variável independente)</a:t>
            </a:r>
          </a:p>
        </p:txBody>
      </p:sp>
      <p:sp>
        <p:nvSpPr>
          <p:cNvPr id="55302" name="Shape 583"/>
          <p:cNvSpPr>
            <a:spLocks noChangeArrowheads="1"/>
          </p:cNvSpPr>
          <p:nvPr/>
        </p:nvSpPr>
        <p:spPr bwMode="auto">
          <a:xfrm>
            <a:off x="1014413" y="2843213"/>
            <a:ext cx="3219450" cy="54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2800" b="1">
                <a:solidFill>
                  <a:srgbClr val="000000"/>
                </a:solidFill>
                <a:latin typeface="American Typewriter"/>
                <a:ea typeface="American Typewriter"/>
                <a:cs typeface="American Typewriter"/>
                <a:sym typeface="American Typewriter"/>
              </a:rPr>
              <a:t>(Carreno et.al)</a:t>
            </a:r>
          </a:p>
        </p:txBody>
      </p:sp>
    </p:spTree>
  </p:cSld>
  <p:clrMapOvr>
    <a:masterClrMapping/>
  </p:clrMapOvr>
  <p:transition spd="slow"/>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pic>
        <p:nvPicPr>
          <p:cNvPr id="56322"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1663" y="-266700"/>
            <a:ext cx="5165726"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56323" name="Shape 586"/>
          <p:cNvSpPr>
            <a:spLocks noChangeArrowheads="1"/>
          </p:cNvSpPr>
          <p:nvPr/>
        </p:nvSpPr>
        <p:spPr bwMode="auto">
          <a:xfrm>
            <a:off x="4454525" y="952500"/>
            <a:ext cx="5586413"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Fatores de risco associados  a morbidades respiratórias</a:t>
            </a:r>
          </a:p>
        </p:txBody>
      </p:sp>
      <p:sp>
        <p:nvSpPr>
          <p:cNvPr id="56324" name="Shape 587"/>
          <p:cNvSpPr>
            <a:spLocks noChangeArrowheads="1"/>
          </p:cNvSpPr>
          <p:nvPr/>
        </p:nvSpPr>
        <p:spPr bwMode="auto">
          <a:xfrm>
            <a:off x="550863" y="1435100"/>
            <a:ext cx="28606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(Yoder et. al)</a:t>
            </a:r>
          </a:p>
        </p:txBody>
      </p:sp>
    </p:spTree>
  </p:cSld>
  <p:clrMapOvr>
    <a:masterClrMapping/>
  </p:clrMapOvr>
  <p:transition spd="slow"/>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pic>
        <p:nvPicPr>
          <p:cNvPr id="57346"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1663" y="-266700"/>
            <a:ext cx="5165726"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57347" name="Shape 590"/>
          <p:cNvSpPr>
            <a:spLocks noChangeArrowheads="1"/>
          </p:cNvSpPr>
          <p:nvPr/>
        </p:nvSpPr>
        <p:spPr bwMode="auto">
          <a:xfrm>
            <a:off x="4454525" y="952500"/>
            <a:ext cx="5586413"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Fatores de risco associados  a morbidades respiratórias</a:t>
            </a:r>
          </a:p>
        </p:txBody>
      </p:sp>
      <p:sp>
        <p:nvSpPr>
          <p:cNvPr id="57348" name="Shape 591"/>
          <p:cNvSpPr>
            <a:spLocks noChangeArrowheads="1"/>
          </p:cNvSpPr>
          <p:nvPr/>
        </p:nvSpPr>
        <p:spPr bwMode="auto">
          <a:xfrm>
            <a:off x="5791200" y="2617788"/>
            <a:ext cx="2911475"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IG precoce </a:t>
            </a:r>
          </a:p>
        </p:txBody>
      </p:sp>
      <p:sp>
        <p:nvSpPr>
          <p:cNvPr id="57349" name="Shape 592"/>
          <p:cNvSpPr>
            <a:spLocks noChangeArrowheads="1"/>
          </p:cNvSpPr>
          <p:nvPr/>
        </p:nvSpPr>
        <p:spPr bwMode="auto">
          <a:xfrm>
            <a:off x="550863" y="1435100"/>
            <a:ext cx="28606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(Yoder et. al)</a:t>
            </a:r>
          </a:p>
        </p:txBody>
      </p:sp>
    </p:spTree>
  </p:cSld>
  <p:clrMapOvr>
    <a:masterClrMapping/>
  </p:clrMapOvr>
  <p:transition spd="slow"/>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pic>
        <p:nvPicPr>
          <p:cNvPr id="58370"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1663" y="-266700"/>
            <a:ext cx="5165726"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58371" name="Shape 595"/>
          <p:cNvSpPr>
            <a:spLocks noChangeArrowheads="1"/>
          </p:cNvSpPr>
          <p:nvPr/>
        </p:nvSpPr>
        <p:spPr bwMode="auto">
          <a:xfrm>
            <a:off x="4454525" y="952500"/>
            <a:ext cx="5586413"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Fatores de risco associados  a morbidades respiratórias</a:t>
            </a:r>
          </a:p>
        </p:txBody>
      </p:sp>
      <p:sp>
        <p:nvSpPr>
          <p:cNvPr id="58372" name="Shape 596"/>
          <p:cNvSpPr>
            <a:spLocks noChangeArrowheads="1"/>
          </p:cNvSpPr>
          <p:nvPr/>
        </p:nvSpPr>
        <p:spPr bwMode="auto">
          <a:xfrm>
            <a:off x="5791200" y="2617788"/>
            <a:ext cx="2911475"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IG precoce </a:t>
            </a:r>
          </a:p>
        </p:txBody>
      </p:sp>
      <p:sp>
        <p:nvSpPr>
          <p:cNvPr id="58373" name="Shape 597"/>
          <p:cNvSpPr>
            <a:spLocks noChangeArrowheads="1"/>
          </p:cNvSpPr>
          <p:nvPr/>
        </p:nvSpPr>
        <p:spPr bwMode="auto">
          <a:xfrm>
            <a:off x="3111500" y="4227513"/>
            <a:ext cx="854233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Cesariana  (urgente ou repetida)</a:t>
            </a:r>
          </a:p>
        </p:txBody>
      </p:sp>
      <p:sp>
        <p:nvSpPr>
          <p:cNvPr id="58374" name="Shape 598"/>
          <p:cNvSpPr>
            <a:spLocks noChangeArrowheads="1"/>
          </p:cNvSpPr>
          <p:nvPr/>
        </p:nvSpPr>
        <p:spPr bwMode="auto">
          <a:xfrm>
            <a:off x="550863" y="1435100"/>
            <a:ext cx="28606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(Yoder et. al)</a:t>
            </a:r>
          </a:p>
        </p:txBody>
      </p:sp>
    </p:spTree>
  </p:cSld>
  <p:clrMapOvr>
    <a:masterClrMapping/>
  </p:clrMapOvr>
  <p:transition spd="slow"/>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pic>
        <p:nvPicPr>
          <p:cNvPr id="59394"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1663" y="-266700"/>
            <a:ext cx="5165726"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59395" name="Shape 601"/>
          <p:cNvSpPr>
            <a:spLocks noChangeArrowheads="1"/>
          </p:cNvSpPr>
          <p:nvPr/>
        </p:nvSpPr>
        <p:spPr bwMode="auto">
          <a:xfrm>
            <a:off x="4454525" y="952500"/>
            <a:ext cx="5586413"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Fatores de risco associados  a morbidades respiratórias</a:t>
            </a:r>
          </a:p>
        </p:txBody>
      </p:sp>
      <p:sp>
        <p:nvSpPr>
          <p:cNvPr id="59396" name="Shape 602"/>
          <p:cNvSpPr>
            <a:spLocks noChangeArrowheads="1"/>
          </p:cNvSpPr>
          <p:nvPr/>
        </p:nvSpPr>
        <p:spPr bwMode="auto">
          <a:xfrm>
            <a:off x="5791200" y="2617788"/>
            <a:ext cx="2911475"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IG precoce </a:t>
            </a:r>
          </a:p>
        </p:txBody>
      </p:sp>
      <p:sp>
        <p:nvSpPr>
          <p:cNvPr id="59397" name="Shape 603"/>
          <p:cNvSpPr>
            <a:spLocks noChangeArrowheads="1"/>
          </p:cNvSpPr>
          <p:nvPr/>
        </p:nvSpPr>
        <p:spPr bwMode="auto">
          <a:xfrm>
            <a:off x="3111500" y="4227513"/>
            <a:ext cx="854233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Cesariana  (urgente ou repetida)</a:t>
            </a:r>
          </a:p>
        </p:txBody>
      </p:sp>
      <p:sp>
        <p:nvSpPr>
          <p:cNvPr id="59398" name="Shape 604"/>
          <p:cNvSpPr>
            <a:spLocks noChangeArrowheads="1"/>
          </p:cNvSpPr>
          <p:nvPr/>
        </p:nvSpPr>
        <p:spPr bwMode="auto">
          <a:xfrm>
            <a:off x="5845175" y="5788025"/>
            <a:ext cx="2805113"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Masculino</a:t>
            </a:r>
          </a:p>
        </p:txBody>
      </p:sp>
      <p:sp>
        <p:nvSpPr>
          <p:cNvPr id="59399" name="Shape 605"/>
          <p:cNvSpPr>
            <a:spLocks noChangeArrowheads="1"/>
          </p:cNvSpPr>
          <p:nvPr/>
        </p:nvSpPr>
        <p:spPr bwMode="auto">
          <a:xfrm>
            <a:off x="550863" y="1435100"/>
            <a:ext cx="28606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(Yoder et. al)</a:t>
            </a:r>
          </a:p>
        </p:txBody>
      </p:sp>
    </p:spTree>
  </p:cSld>
  <p:clrMapOvr>
    <a:masterClrMapping/>
  </p:clrMapOvr>
  <p:transition spd="slow"/>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pic>
        <p:nvPicPr>
          <p:cNvPr id="60418"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1663" y="-266700"/>
            <a:ext cx="5165726"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60419" name="Shape 608"/>
          <p:cNvSpPr>
            <a:spLocks noChangeArrowheads="1"/>
          </p:cNvSpPr>
          <p:nvPr/>
        </p:nvSpPr>
        <p:spPr bwMode="auto">
          <a:xfrm>
            <a:off x="4454525" y="952500"/>
            <a:ext cx="5586413"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Fatores de risco associados  a morbidades respiratórias</a:t>
            </a:r>
          </a:p>
        </p:txBody>
      </p:sp>
      <p:sp>
        <p:nvSpPr>
          <p:cNvPr id="60420" name="Shape 609"/>
          <p:cNvSpPr>
            <a:spLocks noChangeArrowheads="1"/>
          </p:cNvSpPr>
          <p:nvPr/>
        </p:nvSpPr>
        <p:spPr bwMode="auto">
          <a:xfrm>
            <a:off x="5791200" y="2617788"/>
            <a:ext cx="2911475"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IG precoce </a:t>
            </a:r>
          </a:p>
        </p:txBody>
      </p:sp>
      <p:sp>
        <p:nvSpPr>
          <p:cNvPr id="60421" name="Shape 610"/>
          <p:cNvSpPr>
            <a:spLocks noChangeArrowheads="1"/>
          </p:cNvSpPr>
          <p:nvPr/>
        </p:nvSpPr>
        <p:spPr bwMode="auto">
          <a:xfrm>
            <a:off x="3111500" y="4227513"/>
            <a:ext cx="854233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Cesariana  (urgente ou repetida)</a:t>
            </a:r>
          </a:p>
        </p:txBody>
      </p:sp>
      <p:sp>
        <p:nvSpPr>
          <p:cNvPr id="60422" name="Shape 611"/>
          <p:cNvSpPr>
            <a:spLocks noChangeArrowheads="1"/>
          </p:cNvSpPr>
          <p:nvPr/>
        </p:nvSpPr>
        <p:spPr bwMode="auto">
          <a:xfrm>
            <a:off x="5845175" y="5788025"/>
            <a:ext cx="2805113"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Masculino</a:t>
            </a:r>
          </a:p>
        </p:txBody>
      </p:sp>
      <p:sp>
        <p:nvSpPr>
          <p:cNvPr id="60423" name="Shape 612"/>
          <p:cNvSpPr>
            <a:spLocks noChangeArrowheads="1"/>
          </p:cNvSpPr>
          <p:nvPr/>
        </p:nvSpPr>
        <p:spPr bwMode="auto">
          <a:xfrm>
            <a:off x="0" y="7050088"/>
            <a:ext cx="13004800"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b="1">
                <a:solidFill>
                  <a:srgbClr val="E77B74"/>
                </a:solidFill>
                <a:sym typeface="American Typewriter"/>
              </a:rPr>
              <a:t>Frequência cardíaca fetal não tranquilizadora</a:t>
            </a:r>
            <a:r>
              <a:rPr lang="pt-BR">
                <a:sym typeface="American Typewriter"/>
              </a:rPr>
              <a:t> (</a:t>
            </a:r>
            <a:r>
              <a:rPr lang="pt-BR" b="1">
                <a:solidFill>
                  <a:srgbClr val="E77B74"/>
                </a:solidFill>
                <a:latin typeface="American Typewriter"/>
                <a:ea typeface="American Typewriter"/>
                <a:cs typeface="American Typewriter"/>
                <a:sym typeface="American Typewriter"/>
              </a:rPr>
              <a:t>FCF) não tranquilizadora </a:t>
            </a:r>
          </a:p>
        </p:txBody>
      </p:sp>
      <p:sp>
        <p:nvSpPr>
          <p:cNvPr id="60424" name="Shape 613"/>
          <p:cNvSpPr>
            <a:spLocks noChangeArrowheads="1"/>
          </p:cNvSpPr>
          <p:nvPr/>
        </p:nvSpPr>
        <p:spPr bwMode="auto">
          <a:xfrm>
            <a:off x="550863" y="1435100"/>
            <a:ext cx="28606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(Yoder et. al)</a:t>
            </a:r>
          </a:p>
        </p:txBody>
      </p:sp>
    </p:spTree>
  </p:cSld>
  <p:clrMapOvr>
    <a:masterClrMapping/>
  </p:clrMapOvr>
  <p:transition spd="slow"/>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pic>
        <p:nvPicPr>
          <p:cNvPr id="61442"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1663" y="-266700"/>
            <a:ext cx="5165726" cy="398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61443" name="Shape 616"/>
          <p:cNvSpPr>
            <a:spLocks noChangeArrowheads="1"/>
          </p:cNvSpPr>
          <p:nvPr/>
        </p:nvSpPr>
        <p:spPr bwMode="auto">
          <a:xfrm>
            <a:off x="4454525" y="952500"/>
            <a:ext cx="5586413"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Fatores de risco associados  a morbidades respiratórias</a:t>
            </a:r>
          </a:p>
        </p:txBody>
      </p:sp>
      <p:sp>
        <p:nvSpPr>
          <p:cNvPr id="61444" name="Shape 617"/>
          <p:cNvSpPr>
            <a:spLocks noChangeArrowheads="1"/>
          </p:cNvSpPr>
          <p:nvPr/>
        </p:nvSpPr>
        <p:spPr bwMode="auto">
          <a:xfrm>
            <a:off x="5791200" y="2617788"/>
            <a:ext cx="2911475"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IG precoce </a:t>
            </a:r>
          </a:p>
        </p:txBody>
      </p:sp>
      <p:sp>
        <p:nvSpPr>
          <p:cNvPr id="61445" name="Shape 618"/>
          <p:cNvSpPr>
            <a:spLocks noChangeArrowheads="1"/>
          </p:cNvSpPr>
          <p:nvPr/>
        </p:nvSpPr>
        <p:spPr bwMode="auto">
          <a:xfrm>
            <a:off x="3111500" y="4227513"/>
            <a:ext cx="8542338"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Cesariana  (urgente ou repetida)</a:t>
            </a:r>
          </a:p>
        </p:txBody>
      </p:sp>
      <p:sp>
        <p:nvSpPr>
          <p:cNvPr id="61446" name="Shape 619"/>
          <p:cNvSpPr>
            <a:spLocks noChangeArrowheads="1"/>
          </p:cNvSpPr>
          <p:nvPr/>
        </p:nvSpPr>
        <p:spPr bwMode="auto">
          <a:xfrm>
            <a:off x="5845175" y="5788025"/>
            <a:ext cx="2805113"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Masculino</a:t>
            </a:r>
          </a:p>
        </p:txBody>
      </p:sp>
      <p:sp>
        <p:nvSpPr>
          <p:cNvPr id="61447" name="Shape 620"/>
          <p:cNvSpPr>
            <a:spLocks noChangeArrowheads="1"/>
          </p:cNvSpPr>
          <p:nvPr/>
        </p:nvSpPr>
        <p:spPr bwMode="auto">
          <a:xfrm>
            <a:off x="5829300" y="7354888"/>
            <a:ext cx="1228725"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FCF </a:t>
            </a:r>
          </a:p>
        </p:txBody>
      </p:sp>
      <p:sp>
        <p:nvSpPr>
          <p:cNvPr id="61448" name="Shape 621"/>
          <p:cNvSpPr>
            <a:spLocks noChangeArrowheads="1"/>
          </p:cNvSpPr>
          <p:nvPr/>
        </p:nvSpPr>
        <p:spPr bwMode="auto">
          <a:xfrm>
            <a:off x="4827588" y="8958263"/>
            <a:ext cx="4840287" cy="72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b="1">
                <a:solidFill>
                  <a:srgbClr val="E77B74"/>
                </a:solidFill>
                <a:latin typeface="American Typewriter"/>
                <a:ea typeface="American Typewriter"/>
                <a:cs typeface="American Typewriter"/>
                <a:sym typeface="American Typewriter"/>
              </a:rPr>
              <a:t>Apgar de 5 min &lt; 7</a:t>
            </a:r>
          </a:p>
        </p:txBody>
      </p:sp>
      <p:sp>
        <p:nvSpPr>
          <p:cNvPr id="61449" name="Shape 622"/>
          <p:cNvSpPr>
            <a:spLocks noChangeArrowheads="1"/>
          </p:cNvSpPr>
          <p:nvPr/>
        </p:nvSpPr>
        <p:spPr bwMode="auto">
          <a:xfrm>
            <a:off x="550863" y="1435100"/>
            <a:ext cx="28606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100" b="1">
                <a:solidFill>
                  <a:srgbClr val="000000"/>
                </a:solidFill>
                <a:latin typeface="American Typewriter"/>
                <a:ea typeface="American Typewriter"/>
                <a:cs typeface="American Typewriter"/>
                <a:sym typeface="American Typewriter"/>
              </a:rPr>
              <a:t>(Yoder et. al)</a:t>
            </a:r>
          </a:p>
        </p:txBody>
      </p:sp>
    </p:spTree>
  </p:cSld>
  <p:clrMapOvr>
    <a:masterClrMapping/>
  </p:clrMapOvr>
  <p:transition spd="slow"/>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Shape 624"/>
          <p:cNvSpPr>
            <a:spLocks noChangeShapeType="1"/>
          </p:cNvSpPr>
          <p:nvPr/>
        </p:nvSpPr>
        <p:spPr bwMode="auto">
          <a:xfrm flipV="1">
            <a:off x="9753600" y="1168400"/>
            <a:ext cx="0" cy="1292225"/>
          </a:xfrm>
          <a:prstGeom prst="line">
            <a:avLst/>
          </a:prstGeom>
          <a:noFill/>
          <a:ln w="101600">
            <a:solidFill>
              <a:srgbClr val="4DABCA"/>
            </a:solidFill>
            <a:miter lim="400000"/>
            <a:headEnd/>
            <a:tailEnd/>
          </a:ln>
          <a:extLst>
            <a:ext uri="{909E8E84-426E-40DD-AFC4-6F175D3DCCD1}">
              <a14:hiddenFill xmlns:a14="http://schemas.microsoft.com/office/drawing/2010/main">
                <a:noFill/>
              </a14:hiddenFill>
            </a:ext>
          </a:extLst>
        </p:spPr>
        <p:txBody>
          <a:bodyPr lIns="50800" tIns="50800" rIns="50800" bIns="50800" anchor="ctr"/>
          <a:lstStyle/>
          <a:p>
            <a:endParaRPr lang="pt-BR"/>
          </a:p>
        </p:txBody>
      </p:sp>
      <p:pic>
        <p:nvPicPr>
          <p:cNvPr id="62467" name="Captura de Tela 2020-05-07 às 21.19.59.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670050"/>
            <a:ext cx="6389688" cy="371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62468" name="Shape 626"/>
          <p:cNvSpPr>
            <a:spLocks noChangeArrowheads="1"/>
          </p:cNvSpPr>
          <p:nvPr/>
        </p:nvSpPr>
        <p:spPr bwMode="auto">
          <a:xfrm>
            <a:off x="-185738" y="609600"/>
            <a:ext cx="7064376"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4500" b="1">
                <a:solidFill>
                  <a:srgbClr val="000000"/>
                </a:solidFill>
                <a:latin typeface="American Typewriter"/>
                <a:ea typeface="American Typewriter"/>
                <a:cs typeface="American Typewriter"/>
                <a:sym typeface="American Typewriter"/>
              </a:rPr>
              <a:t>NESSE ESTUDO…</a:t>
            </a:r>
          </a:p>
        </p:txBody>
      </p:sp>
      <p:sp>
        <p:nvSpPr>
          <p:cNvPr id="62469" name="Shape 627"/>
          <p:cNvSpPr>
            <a:spLocks noChangeArrowheads="1"/>
          </p:cNvSpPr>
          <p:nvPr/>
        </p:nvSpPr>
        <p:spPr bwMode="auto">
          <a:xfrm>
            <a:off x="8251825" y="609600"/>
            <a:ext cx="3001963"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Sexo masculino</a:t>
            </a:r>
          </a:p>
        </p:txBody>
      </p:sp>
      <p:sp>
        <p:nvSpPr>
          <p:cNvPr id="62470" name="Shape 628"/>
          <p:cNvSpPr>
            <a:spLocks noChangeArrowheads="1"/>
          </p:cNvSpPr>
          <p:nvPr/>
        </p:nvSpPr>
        <p:spPr bwMode="auto">
          <a:xfrm>
            <a:off x="7681913" y="3770313"/>
            <a:ext cx="4143375" cy="1611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300" b="1">
                <a:solidFill>
                  <a:srgbClr val="000000"/>
                </a:solidFill>
                <a:latin typeface="American Typewriter"/>
                <a:ea typeface="American Typewriter"/>
                <a:cs typeface="American Typewriter"/>
                <a:sym typeface="American Typewriter"/>
              </a:rPr>
              <a:t>Uso de corticosteroide antenatal </a:t>
            </a:r>
          </a:p>
        </p:txBody>
      </p:sp>
      <p:sp>
        <p:nvSpPr>
          <p:cNvPr id="62471" name="Shape 629"/>
          <p:cNvSpPr>
            <a:spLocks noChangeArrowheads="1"/>
          </p:cNvSpPr>
          <p:nvPr/>
        </p:nvSpPr>
        <p:spPr bwMode="auto">
          <a:xfrm>
            <a:off x="7286625" y="2614613"/>
            <a:ext cx="4933950" cy="812800"/>
          </a:xfrm>
          <a:prstGeom prst="roundRect">
            <a:avLst>
              <a:gd name="adj" fmla="val 23440"/>
            </a:avLst>
          </a:prstGeom>
          <a:solidFill>
            <a:srgbClr val="58B9D3"/>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algn="ctr" hangingPunct="0"/>
            <a:r>
              <a:rPr lang="pt-BR" sz="3000" b="1">
                <a:solidFill>
                  <a:srgbClr val="000000"/>
                </a:solidFill>
                <a:latin typeface="American Typewriter"/>
                <a:ea typeface="American Typewriter"/>
                <a:cs typeface="American Typewriter"/>
                <a:sym typeface="American Typewriter"/>
              </a:rPr>
              <a:t>Incidência de DRN</a:t>
            </a:r>
          </a:p>
        </p:txBody>
      </p:sp>
      <p:sp>
        <p:nvSpPr>
          <p:cNvPr id="62472" name="Shape 630"/>
          <p:cNvSpPr>
            <a:spLocks noChangeArrowheads="1"/>
          </p:cNvSpPr>
          <p:nvPr/>
        </p:nvSpPr>
        <p:spPr bwMode="auto">
          <a:xfrm>
            <a:off x="7272338" y="6923088"/>
            <a:ext cx="4933950" cy="812800"/>
          </a:xfrm>
          <a:prstGeom prst="roundRect">
            <a:avLst>
              <a:gd name="adj" fmla="val 23440"/>
            </a:avLst>
          </a:prstGeom>
          <a:solidFill>
            <a:srgbClr val="4DABCA"/>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algn="ctr" hangingPunct="0"/>
            <a:r>
              <a:rPr lang="pt-BR" sz="2300" b="1">
                <a:solidFill>
                  <a:srgbClr val="000000"/>
                </a:solidFill>
                <a:latin typeface="American Typewriter"/>
                <a:ea typeface="American Typewriter"/>
                <a:cs typeface="American Typewriter"/>
                <a:sym typeface="American Typewriter"/>
              </a:rPr>
              <a:t>Efeitos positivos na prevenção*</a:t>
            </a:r>
          </a:p>
        </p:txBody>
      </p:sp>
      <p:sp>
        <p:nvSpPr>
          <p:cNvPr id="62473" name="Shape 631"/>
          <p:cNvSpPr>
            <a:spLocks noChangeShapeType="1"/>
          </p:cNvSpPr>
          <p:nvPr/>
        </p:nvSpPr>
        <p:spPr bwMode="auto">
          <a:xfrm flipV="1">
            <a:off x="9739313" y="5381625"/>
            <a:ext cx="0" cy="1292225"/>
          </a:xfrm>
          <a:prstGeom prst="line">
            <a:avLst/>
          </a:prstGeom>
          <a:noFill/>
          <a:ln w="101600">
            <a:solidFill>
              <a:srgbClr val="4DABCA"/>
            </a:solidFill>
            <a:miter lim="400000"/>
            <a:headEnd/>
            <a:tailEnd/>
          </a:ln>
          <a:extLst>
            <a:ext uri="{909E8E84-426E-40DD-AFC4-6F175D3DCCD1}">
              <a14:hiddenFill xmlns:a14="http://schemas.microsoft.com/office/drawing/2010/main">
                <a:noFill/>
              </a14:hiddenFill>
            </a:ext>
          </a:extLst>
        </p:spPr>
        <p:txBody>
          <a:bodyPr lIns="50800" tIns="50800" rIns="50800" bIns="50800" anchor="ctr"/>
          <a:lstStyle/>
          <a:p>
            <a:endParaRPr lang="pt-BR"/>
          </a:p>
        </p:txBody>
      </p:sp>
      <p:pic>
        <p:nvPicPr>
          <p:cNvPr id="62474" name="pasted-image.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1513" y="2951163"/>
            <a:ext cx="8128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62475" name="pasted-image.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21513" y="7554913"/>
            <a:ext cx="812800"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62476" name="Rectangle 12"/>
          <p:cNvSpPr>
            <a:spLocks noChangeArrowheads="1"/>
          </p:cNvSpPr>
          <p:nvPr/>
        </p:nvSpPr>
        <p:spPr bwMode="auto">
          <a:xfrm>
            <a:off x="376238" y="5797550"/>
            <a:ext cx="6502400" cy="30130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sz="2400">
                <a:solidFill>
                  <a:schemeClr val="hlink"/>
                </a:solidFill>
              </a:rPr>
              <a:t>Embora um estudo anterior tenha relatado</a:t>
            </a:r>
          </a:p>
          <a:p>
            <a:pPr algn="ctr" defTabSz="914400"/>
            <a:r>
              <a:rPr lang="pt-BR" sz="2400">
                <a:solidFill>
                  <a:schemeClr val="hlink"/>
                </a:solidFill>
              </a:rPr>
              <a:t>que a administração de corticosteroides antenal antes das 34 semanas de gestação</a:t>
            </a:r>
          </a:p>
          <a:p>
            <a:pPr algn="ctr" defTabSz="914400"/>
            <a:r>
              <a:rPr lang="pt-BR" sz="2400">
                <a:solidFill>
                  <a:schemeClr val="hlink"/>
                </a:solidFill>
              </a:rPr>
              <a:t>ajudou a prevenir o DRN [19], os presentes autores  não encontraram nenhum efeito positivo dessa terapia na prevenção do DRN, semelhante ao achados de estudos anteriores</a:t>
            </a:r>
          </a:p>
          <a:p>
            <a:pPr algn="ctr" defTabSz="914400"/>
            <a:r>
              <a:rPr lang="pt-BR" sz="2400">
                <a:solidFill>
                  <a:schemeClr val="hlink"/>
                </a:solidFill>
              </a:rPr>
              <a:t>(18,20,21)</a:t>
            </a:r>
          </a:p>
        </p:txBody>
      </p:sp>
    </p:spTree>
  </p:cSld>
  <p:clrMapOvr>
    <a:masterClrMapping/>
  </p:clrMapOvr>
  <p:transition spd="slow"/>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Shape 635"/>
          <p:cNvSpPr>
            <a:spLocks noChangeArrowheads="1"/>
          </p:cNvSpPr>
          <p:nvPr/>
        </p:nvSpPr>
        <p:spPr bwMode="auto">
          <a:xfrm>
            <a:off x="103188" y="427038"/>
            <a:ext cx="4637087"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5000" b="1">
                <a:solidFill>
                  <a:schemeClr val="accent1"/>
                </a:solidFill>
                <a:latin typeface="American Typewriter"/>
                <a:ea typeface="American Typewriter"/>
                <a:cs typeface="American Typewriter"/>
                <a:sym typeface="American Typewriter"/>
              </a:rPr>
              <a:t>LIMITAÇÕES</a:t>
            </a:r>
          </a:p>
        </p:txBody>
      </p:sp>
      <p:sp>
        <p:nvSpPr>
          <p:cNvPr id="63491" name="Shape 636"/>
          <p:cNvSpPr>
            <a:spLocks noChangeArrowheads="1"/>
          </p:cNvSpPr>
          <p:nvPr/>
        </p:nvSpPr>
        <p:spPr bwMode="auto">
          <a:xfrm>
            <a:off x="2870200" y="2641600"/>
            <a:ext cx="7264400"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Estudo retrospectivo  e multicêntrico</a:t>
            </a:r>
          </a:p>
        </p:txBody>
      </p:sp>
      <p:sp>
        <p:nvSpPr>
          <p:cNvPr id="63492" name="Shape 637"/>
          <p:cNvSpPr>
            <a:spLocks noChangeArrowheads="1"/>
          </p:cNvSpPr>
          <p:nvPr/>
        </p:nvSpPr>
        <p:spPr bwMode="auto">
          <a:xfrm>
            <a:off x="1493838" y="4116388"/>
            <a:ext cx="10017125"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Não foram comparados RNP tardios com RN termos</a:t>
            </a:r>
          </a:p>
        </p:txBody>
      </p:sp>
      <p:sp>
        <p:nvSpPr>
          <p:cNvPr id="63493" name="Shape 638"/>
          <p:cNvSpPr>
            <a:spLocks noChangeArrowheads="1"/>
          </p:cNvSpPr>
          <p:nvPr/>
        </p:nvSpPr>
        <p:spPr bwMode="auto">
          <a:xfrm>
            <a:off x="569913" y="5762625"/>
            <a:ext cx="122205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Não há investigação se os RNP tardios continuavam com alto risco de DRN </a:t>
            </a:r>
          </a:p>
        </p:txBody>
      </p:sp>
      <p:sp>
        <p:nvSpPr>
          <p:cNvPr id="63494" name="Shape 639"/>
          <p:cNvSpPr>
            <a:spLocks noChangeArrowheads="1"/>
          </p:cNvSpPr>
          <p:nvPr/>
        </p:nvSpPr>
        <p:spPr bwMode="auto">
          <a:xfrm>
            <a:off x="957263" y="7591425"/>
            <a:ext cx="11090275"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3000" b="1">
                <a:solidFill>
                  <a:srgbClr val="000000"/>
                </a:solidFill>
                <a:latin typeface="American Typewriter"/>
                <a:ea typeface="American Typewriter"/>
                <a:cs typeface="American Typewriter"/>
                <a:sym typeface="American Typewriter"/>
              </a:rPr>
              <a:t>Não foram abordadas morbidades a longo prazo </a:t>
            </a:r>
          </a:p>
          <a:p>
            <a:pPr algn="ctr" hangingPunct="0"/>
            <a:r>
              <a:rPr lang="pt-BR" sz="3000" b="1">
                <a:solidFill>
                  <a:srgbClr val="000000"/>
                </a:solidFill>
                <a:latin typeface="American Typewriter"/>
                <a:ea typeface="American Typewriter"/>
                <a:cs typeface="American Typewriter"/>
                <a:sym typeface="American Typewriter"/>
              </a:rPr>
              <a:t>(ex: comprometimento no desenvolvimento neurológico)</a:t>
            </a:r>
          </a:p>
        </p:txBody>
      </p:sp>
      <p:sp>
        <p:nvSpPr>
          <p:cNvPr id="63495" name="Shape 640"/>
          <p:cNvSpPr>
            <a:spLocks noChangeArrowheads="1"/>
          </p:cNvSpPr>
          <p:nvPr/>
        </p:nvSpPr>
        <p:spPr bwMode="auto">
          <a:xfrm>
            <a:off x="6967538" y="912813"/>
            <a:ext cx="5143500" cy="1120775"/>
          </a:xfrm>
          <a:prstGeom prst="roundRect">
            <a:avLst>
              <a:gd name="adj" fmla="val 17019"/>
            </a:avLst>
          </a:prstGeom>
          <a:solidFill>
            <a:srgbClr val="EEE4A5"/>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algn="ctr" hangingPunct="0"/>
            <a:r>
              <a:rPr lang="pt-BR" sz="2200" b="1">
                <a:solidFill>
                  <a:srgbClr val="000000"/>
                </a:solidFill>
                <a:latin typeface="American Typewriter"/>
                <a:ea typeface="American Typewriter"/>
                <a:cs typeface="American Typewriter"/>
                <a:sym typeface="American Typewriter"/>
              </a:rPr>
              <a:t>Definições para o diagnóstico de DRN não muito estritas</a:t>
            </a:r>
          </a:p>
        </p:txBody>
      </p:sp>
      <p:pic>
        <p:nvPicPr>
          <p:cNvPr id="63496" name="pasted-image.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0775" y="2687638"/>
            <a:ext cx="468313"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63497" name="pasted-image.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9650" y="4162425"/>
            <a:ext cx="468313"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63498" name="pasted-image.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450" y="5748338"/>
            <a:ext cx="468313" cy="46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pic>
        <p:nvPicPr>
          <p:cNvPr id="63499" name="pasted-image.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1913" y="7594600"/>
            <a:ext cx="468312" cy="46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646" name="Shape 646"/>
          <p:cNvSpPr/>
          <p:nvPr/>
        </p:nvSpPr>
        <p:spPr>
          <a:xfrm>
            <a:off x="5756275" y="1411288"/>
            <a:ext cx="973138" cy="1146175"/>
          </a:xfrm>
          <a:custGeom>
            <a:avLst/>
            <a:gdLst/>
            <a:ahLst/>
            <a:cxnLst>
              <a:cxn ang="0">
                <a:pos x="wd2" y="hd2"/>
              </a:cxn>
              <a:cxn ang="5400000">
                <a:pos x="wd2" y="hd2"/>
              </a:cxn>
              <a:cxn ang="10800000">
                <a:pos x="wd2" y="hd2"/>
              </a:cxn>
              <a:cxn ang="16200000">
                <a:pos x="wd2" y="hd2"/>
              </a:cxn>
            </a:cxnLst>
            <a:rect l="0" t="0" r="r" b="b"/>
            <a:pathLst>
              <a:path w="20433" h="20275" extrusionOk="0">
                <a:moveTo>
                  <a:pt x="165" y="20275"/>
                </a:moveTo>
                <a:cubicBezTo>
                  <a:pt x="-1167" y="5361"/>
                  <a:pt x="5589" y="-1325"/>
                  <a:pt x="20433" y="217"/>
                </a:cubicBezTo>
              </a:path>
            </a:pathLst>
          </a:custGeom>
          <a:ln w="38100">
            <a:solidFill>
              <a:schemeClr val="accent5">
                <a:satOff val="19674"/>
                <a:lumOff val="-24274"/>
              </a:schemeClr>
            </a:solidFill>
            <a:custDash>
              <a:ds d="200000" sp="200000"/>
            </a:custDash>
            <a:miter lim="400000"/>
            <a:tailEnd type="triangle"/>
          </a:ln>
        </p:spPr>
        <p:txBody>
          <a:bodyPr/>
          <a:lstStyle/>
          <a:p>
            <a:pPr algn="ctr" fontAlgn="auto" hangingPunct="0">
              <a:spcBef>
                <a:spcPts val="0"/>
              </a:spcBef>
              <a:spcAft>
                <a:spcPts val="0"/>
              </a:spcAft>
              <a:defRPr/>
            </a:pPr>
            <a:endParaRPr kern="0">
              <a:latin typeface="+mn-lt"/>
              <a:ea typeface="+mn-ea"/>
              <a:cs typeface="+mn-cs"/>
            </a:endParaRPr>
          </a:p>
        </p:txBody>
      </p:sp>
    </p:spTree>
  </p:cSld>
  <p:clrMapOvr>
    <a:masterClrMapping/>
  </p:clrMapOvr>
  <p:transition spd="slow"/>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type="title"/>
          </p:nvPr>
        </p:nvSpPr>
        <p:spPr>
          <a:xfrm>
            <a:off x="1504950" y="0"/>
            <a:ext cx="10464800" cy="2438400"/>
          </a:xfrm>
        </p:spPr>
        <p:txBody>
          <a:bodyPr/>
          <a:lstStyle/>
          <a:p>
            <a:r>
              <a:rPr lang="pt-BR" smtClean="0">
                <a:solidFill>
                  <a:schemeClr val="hlink"/>
                </a:solidFill>
              </a:rPr>
              <a:t>PORTANTO...</a:t>
            </a:r>
          </a:p>
        </p:txBody>
      </p:sp>
      <p:sp>
        <p:nvSpPr>
          <p:cNvPr id="92163" name="Rectangle 3"/>
          <p:cNvSpPr>
            <a:spLocks noGrp="1"/>
          </p:cNvSpPr>
          <p:nvPr>
            <p:ph type="body" idx="1"/>
          </p:nvPr>
        </p:nvSpPr>
        <p:spPr>
          <a:xfrm>
            <a:off x="1270000" y="1922463"/>
            <a:ext cx="10464800" cy="7213600"/>
          </a:xfrm>
          <a:solidFill>
            <a:srgbClr val="FFFF00"/>
          </a:solidFill>
          <a:ln w="76200">
            <a:solidFill>
              <a:schemeClr val="hlink"/>
            </a:solidFill>
            <a:miter lim="400000"/>
            <a:headEnd/>
            <a:tailEnd/>
          </a:ln>
        </p:spPr>
        <p:txBody>
          <a:bodyPr/>
          <a:lstStyle/>
          <a:p>
            <a:pPr algn="ctr">
              <a:lnSpc>
                <a:spcPct val="90000"/>
              </a:lnSpc>
              <a:buFontTx/>
              <a:buNone/>
            </a:pPr>
            <a:r>
              <a:rPr lang="pt-BR" sz="4200" smtClean="0">
                <a:solidFill>
                  <a:schemeClr val="folHlink"/>
                </a:solidFill>
              </a:rPr>
              <a:t>A análise  multivariadas de regressão logística ajustando para fatores de confusão, a idade gestacional (IG) ao nascimento (odds ratio ajustada 0,40 por semana [intervalo </a:t>
            </a:r>
            <a:r>
              <a:rPr lang="pt-BR" sz="4200" smtClean="0">
                <a:solidFill>
                  <a:schemeClr val="hlink"/>
                </a:solidFill>
              </a:rPr>
              <a:t>de</a:t>
            </a:r>
            <a:r>
              <a:rPr lang="pt-BR" sz="4200" smtClean="0">
                <a:solidFill>
                  <a:schemeClr val="folHlink"/>
                </a:solidFill>
              </a:rPr>
              <a:t> confiança de 95%, 0,25-0,61]), parto cesáreo (4,18 [2.11–8.84]) e um baixo índice de Apgar (33,3 [9,93–121,3]) foram fatores de risco independentes associados com desconforto respiratório nos prematuros tardios</a:t>
            </a:r>
          </a:p>
        </p:txBody>
      </p:sp>
    </p:spTree>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F4EEE1"/>
        </a:solidFill>
        <a:effectLst/>
      </p:bgPr>
    </p:bg>
    <p:spTree>
      <p:nvGrpSpPr>
        <p:cNvPr id="1" name=""/>
        <p:cNvGrpSpPr/>
        <p:nvPr/>
      </p:nvGrpSpPr>
      <p:grpSpPr>
        <a:xfrm>
          <a:off x="0" y="0"/>
          <a:ext cx="0" cy="0"/>
          <a:chOff x="0" y="0"/>
          <a:chExt cx="0" cy="0"/>
        </a:xfrm>
      </p:grpSpPr>
      <p:pic>
        <p:nvPicPr>
          <p:cNvPr id="64514"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6400" y="5764213"/>
            <a:ext cx="2635250" cy="385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64515" name="Shape 649"/>
          <p:cNvSpPr>
            <a:spLocks noChangeArrowheads="1"/>
          </p:cNvSpPr>
          <p:nvPr/>
        </p:nvSpPr>
        <p:spPr bwMode="auto">
          <a:xfrm>
            <a:off x="1914525" y="2420938"/>
            <a:ext cx="9683750" cy="436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spAutoFit/>
          </a:bodyPr>
          <a:lstStyle/>
          <a:p>
            <a:pPr algn="ctr" hangingPunct="0"/>
            <a:r>
              <a:rPr lang="pt-BR" b="1">
                <a:solidFill>
                  <a:srgbClr val="9CA189"/>
                </a:solidFill>
                <a:latin typeface="American Typewriter"/>
                <a:ea typeface="American Typewriter"/>
                <a:cs typeface="American Typewriter"/>
                <a:sym typeface="American Typewriter"/>
              </a:rPr>
              <a:t>Pacientes com partos prematuros tardios associados a IG baixa, cesariana, Apgar baixo devem ser tratados em ambiente de parto intensivo e a transferência materna para um Centro Materno Perinatal deve ser considerada</a:t>
            </a:r>
          </a:p>
        </p:txBody>
      </p:sp>
      <p:sp>
        <p:nvSpPr>
          <p:cNvPr id="64516" name="Shape 650"/>
          <p:cNvSpPr>
            <a:spLocks noChangeArrowheads="1"/>
          </p:cNvSpPr>
          <p:nvPr/>
        </p:nvSpPr>
        <p:spPr bwMode="auto">
          <a:xfrm>
            <a:off x="3711575" y="611188"/>
            <a:ext cx="5853113"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wrap="none" lIns="50800" tIns="50800" rIns="50800" bIns="50800" anchor="ctr">
            <a:spAutoFit/>
          </a:bodyPr>
          <a:lstStyle/>
          <a:p>
            <a:pPr algn="ctr" hangingPunct="0"/>
            <a:r>
              <a:rPr lang="pt-BR" sz="7000" b="1">
                <a:solidFill>
                  <a:srgbClr val="E77B74"/>
                </a:solidFill>
                <a:latin typeface="American Typewriter"/>
                <a:ea typeface="American Typewriter"/>
                <a:cs typeface="American Typewriter"/>
                <a:sym typeface="American Typewriter"/>
              </a:rPr>
              <a:t>CONCLUSÃO</a:t>
            </a:r>
          </a:p>
        </p:txBody>
      </p:sp>
    </p:spTree>
  </p:cSld>
  <p:clrMapOvr>
    <a:masterClrMapping/>
  </p:clrMapOvr>
  <p:transition spd="slow"/>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title"/>
          </p:nvPr>
        </p:nvSpPr>
        <p:spPr/>
        <p:txBody>
          <a:bodyPr/>
          <a:lstStyle/>
          <a:p>
            <a:r>
              <a:rPr lang="pt-BR" smtClean="0"/>
              <a:t>ABSTRACT</a:t>
            </a:r>
          </a:p>
        </p:txBody>
      </p:sp>
      <p:pic>
        <p:nvPicPr>
          <p:cNvPr id="8909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688" y="2160588"/>
            <a:ext cx="12609512" cy="708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p:cNvSpPr>
          <p:nvPr>
            <p:ph type="title"/>
          </p:nvPr>
        </p:nvSpPr>
        <p:spPr>
          <a:xfrm>
            <a:off x="1270000" y="0"/>
            <a:ext cx="10464800" cy="2438400"/>
          </a:xfrm>
        </p:spPr>
        <p:txBody>
          <a:bodyPr/>
          <a:lstStyle/>
          <a:p>
            <a:r>
              <a:rPr lang="pt-BR" smtClean="0"/>
              <a:t>REFERENCES</a:t>
            </a:r>
          </a:p>
        </p:txBody>
      </p:sp>
      <p:pic>
        <p:nvPicPr>
          <p:cNvPr id="9011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4338" y="1647825"/>
            <a:ext cx="7710487" cy="7745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5"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838" y="996950"/>
            <a:ext cx="12339637" cy="6769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p:cNvSpPr>
          <p:nvPr>
            <p:ph type="title"/>
          </p:nvPr>
        </p:nvSpPr>
        <p:spPr/>
        <p:txBody>
          <a:bodyPr/>
          <a:lstStyle/>
          <a:p>
            <a:r>
              <a:rPr lang="pt-BR" sz="4000" smtClean="0"/>
              <a:t>Nota do Editor da página neonatal </a:t>
            </a:r>
            <a:r>
              <a:rPr lang="pt-BR" sz="4000" smtClean="0">
                <a:hlinkClick r:id="rId2"/>
              </a:rPr>
              <a:t>www.paulomargotto.com.br</a:t>
            </a:r>
            <a:r>
              <a:rPr lang="pt-BR" sz="4000" smtClean="0"/>
              <a:t> . Consultem também!</a:t>
            </a:r>
          </a:p>
        </p:txBody>
      </p:sp>
      <p:sp>
        <p:nvSpPr>
          <p:cNvPr id="80904" name="Text Box 8"/>
          <p:cNvSpPr txBox="1">
            <a:spLocks noChangeArrowheads="1"/>
          </p:cNvSpPr>
          <p:nvPr/>
        </p:nvSpPr>
        <p:spPr bwMode="auto">
          <a:xfrm>
            <a:off x="609600" y="8483600"/>
            <a:ext cx="1163002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000">
                <a:solidFill>
                  <a:srgbClr val="858585"/>
                </a:solidFill>
                <a:latin typeface="Marker Felt"/>
                <a:ea typeface="Marker Felt"/>
                <a:cs typeface="Marker Felt"/>
                <a:sym typeface="Marker Felt"/>
              </a:defRPr>
            </a:lvl1pPr>
            <a:lvl2pPr eaLnBrk="0" hangingPunct="0">
              <a:defRPr sz="4000">
                <a:solidFill>
                  <a:srgbClr val="858585"/>
                </a:solidFill>
                <a:latin typeface="Marker Felt"/>
                <a:ea typeface="Marker Felt"/>
                <a:cs typeface="Marker Felt"/>
                <a:sym typeface="Marker Felt"/>
              </a:defRPr>
            </a:lvl2pPr>
            <a:lvl3pPr eaLnBrk="0" hangingPunct="0">
              <a:defRPr sz="4000">
                <a:solidFill>
                  <a:srgbClr val="858585"/>
                </a:solidFill>
                <a:latin typeface="Marker Felt"/>
                <a:ea typeface="Marker Felt"/>
                <a:cs typeface="Marker Felt"/>
                <a:sym typeface="Marker Felt"/>
              </a:defRPr>
            </a:lvl3pPr>
            <a:lvl4pPr eaLnBrk="0" hangingPunct="0">
              <a:defRPr sz="4000">
                <a:solidFill>
                  <a:srgbClr val="858585"/>
                </a:solidFill>
                <a:latin typeface="Marker Felt"/>
                <a:ea typeface="Marker Felt"/>
                <a:cs typeface="Marker Felt"/>
                <a:sym typeface="Marker Felt"/>
              </a:defRPr>
            </a:lvl4pPr>
            <a:lvl5pPr eaLnBrk="0" hangingPunct="0">
              <a:defRPr sz="4000">
                <a:solidFill>
                  <a:srgbClr val="858585"/>
                </a:solidFill>
                <a:latin typeface="Marker Felt"/>
                <a:ea typeface="Marker Felt"/>
                <a:cs typeface="Marker Felt"/>
                <a:sym typeface="Marker Felt"/>
              </a:defRPr>
            </a:lvl5pPr>
            <a:lvl6pPr indent="-914400" eaLnBrk="0" fontAlgn="base" hangingPunct="0">
              <a:spcBef>
                <a:spcPct val="0"/>
              </a:spcBef>
              <a:spcAft>
                <a:spcPct val="0"/>
              </a:spcAft>
              <a:defRPr sz="4000">
                <a:solidFill>
                  <a:srgbClr val="858585"/>
                </a:solidFill>
                <a:latin typeface="Marker Felt"/>
                <a:ea typeface="Marker Felt"/>
                <a:cs typeface="Marker Felt"/>
                <a:sym typeface="Marker Felt"/>
              </a:defRPr>
            </a:lvl6pPr>
            <a:lvl7pPr indent="-914400" eaLnBrk="0" fontAlgn="base" hangingPunct="0">
              <a:spcBef>
                <a:spcPct val="0"/>
              </a:spcBef>
              <a:spcAft>
                <a:spcPct val="0"/>
              </a:spcAft>
              <a:defRPr sz="4000">
                <a:solidFill>
                  <a:srgbClr val="858585"/>
                </a:solidFill>
                <a:latin typeface="Marker Felt"/>
                <a:ea typeface="Marker Felt"/>
                <a:cs typeface="Marker Felt"/>
                <a:sym typeface="Marker Felt"/>
              </a:defRPr>
            </a:lvl7pPr>
            <a:lvl8pPr indent="-914400" eaLnBrk="0" fontAlgn="base" hangingPunct="0">
              <a:spcBef>
                <a:spcPct val="0"/>
              </a:spcBef>
              <a:spcAft>
                <a:spcPct val="0"/>
              </a:spcAft>
              <a:defRPr sz="4000">
                <a:solidFill>
                  <a:srgbClr val="858585"/>
                </a:solidFill>
                <a:latin typeface="Marker Felt"/>
                <a:ea typeface="Marker Felt"/>
                <a:cs typeface="Marker Felt"/>
                <a:sym typeface="Marker Felt"/>
              </a:defRPr>
            </a:lvl8pPr>
            <a:lvl9pPr indent="-914400" eaLnBrk="0" fontAlgn="base" hangingPunct="0">
              <a:spcBef>
                <a:spcPct val="0"/>
              </a:spcBef>
              <a:spcAft>
                <a:spcPct val="0"/>
              </a:spcAft>
              <a:defRPr sz="4000">
                <a:solidFill>
                  <a:srgbClr val="858585"/>
                </a:solidFill>
                <a:latin typeface="Marker Felt"/>
                <a:ea typeface="Marker Felt"/>
                <a:cs typeface="Marker Felt"/>
                <a:sym typeface="Marker Felt"/>
              </a:defRPr>
            </a:lvl9pPr>
          </a:lstStyle>
          <a:p>
            <a:pPr algn="ctr" defTabSz="914400" eaLnBrk="1" hangingPunct="1"/>
            <a:r>
              <a:rPr lang="pt-BR" sz="2800">
                <a:solidFill>
                  <a:schemeClr val="hlink"/>
                </a:solidFill>
              </a:rPr>
              <a:t>Drs. Sandra Lins, Marta David. Rocha de Moura e</a:t>
            </a:r>
          </a:p>
          <a:p>
            <a:pPr algn="ctr" defTabSz="914400" eaLnBrk="1" hangingPunct="1"/>
            <a:r>
              <a:rPr lang="pt-BR" sz="2800">
                <a:solidFill>
                  <a:schemeClr val="hlink"/>
                </a:solidFill>
              </a:rPr>
              <a:t> Paulo R. Margotto na</a:t>
            </a:r>
            <a:r>
              <a:rPr lang="pt-BR" sz="2800" i="1">
                <a:solidFill>
                  <a:schemeClr val="hlink"/>
                </a:solidFill>
              </a:rPr>
              <a:t> live</a:t>
            </a:r>
            <a:r>
              <a:rPr lang="pt-BR" sz="2800">
                <a:solidFill>
                  <a:schemeClr val="hlink"/>
                </a:solidFill>
              </a:rPr>
              <a:t> o Recém Portador de  Cardiopatia Congênita)</a:t>
            </a:r>
          </a:p>
        </p:txBody>
      </p:sp>
      <p:sp>
        <p:nvSpPr>
          <p:cNvPr id="80905" name="Text Box 9"/>
          <p:cNvSpPr txBox="1">
            <a:spLocks noChangeArrowheads="1"/>
          </p:cNvSpPr>
          <p:nvPr/>
        </p:nvSpPr>
        <p:spPr bwMode="auto">
          <a:xfrm>
            <a:off x="11431588" y="7866063"/>
            <a:ext cx="15414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000">
                <a:solidFill>
                  <a:srgbClr val="858585"/>
                </a:solidFill>
                <a:latin typeface="Marker Felt"/>
                <a:ea typeface="Marker Felt"/>
                <a:cs typeface="Marker Felt"/>
                <a:sym typeface="Marker Felt"/>
              </a:defRPr>
            </a:lvl1pPr>
            <a:lvl2pPr eaLnBrk="0" hangingPunct="0">
              <a:defRPr sz="4000">
                <a:solidFill>
                  <a:srgbClr val="858585"/>
                </a:solidFill>
                <a:latin typeface="Marker Felt"/>
                <a:ea typeface="Marker Felt"/>
                <a:cs typeface="Marker Felt"/>
                <a:sym typeface="Marker Felt"/>
              </a:defRPr>
            </a:lvl2pPr>
            <a:lvl3pPr eaLnBrk="0" hangingPunct="0">
              <a:defRPr sz="4000">
                <a:solidFill>
                  <a:srgbClr val="858585"/>
                </a:solidFill>
                <a:latin typeface="Marker Felt"/>
                <a:ea typeface="Marker Felt"/>
                <a:cs typeface="Marker Felt"/>
                <a:sym typeface="Marker Felt"/>
              </a:defRPr>
            </a:lvl3pPr>
            <a:lvl4pPr eaLnBrk="0" hangingPunct="0">
              <a:defRPr sz="4000">
                <a:solidFill>
                  <a:srgbClr val="858585"/>
                </a:solidFill>
                <a:latin typeface="Marker Felt"/>
                <a:ea typeface="Marker Felt"/>
                <a:cs typeface="Marker Felt"/>
                <a:sym typeface="Marker Felt"/>
              </a:defRPr>
            </a:lvl4pPr>
            <a:lvl5pPr eaLnBrk="0" hangingPunct="0">
              <a:defRPr sz="4000">
                <a:solidFill>
                  <a:srgbClr val="858585"/>
                </a:solidFill>
                <a:latin typeface="Marker Felt"/>
                <a:ea typeface="Marker Felt"/>
                <a:cs typeface="Marker Felt"/>
                <a:sym typeface="Marker Felt"/>
              </a:defRPr>
            </a:lvl5pPr>
            <a:lvl6pPr indent="-914400" eaLnBrk="0" fontAlgn="base" hangingPunct="0">
              <a:spcBef>
                <a:spcPct val="0"/>
              </a:spcBef>
              <a:spcAft>
                <a:spcPct val="0"/>
              </a:spcAft>
              <a:defRPr sz="4000">
                <a:solidFill>
                  <a:srgbClr val="858585"/>
                </a:solidFill>
                <a:latin typeface="Marker Felt"/>
                <a:ea typeface="Marker Felt"/>
                <a:cs typeface="Marker Felt"/>
                <a:sym typeface="Marker Felt"/>
              </a:defRPr>
            </a:lvl6pPr>
            <a:lvl7pPr indent="-914400" eaLnBrk="0" fontAlgn="base" hangingPunct="0">
              <a:spcBef>
                <a:spcPct val="0"/>
              </a:spcBef>
              <a:spcAft>
                <a:spcPct val="0"/>
              </a:spcAft>
              <a:defRPr sz="4000">
                <a:solidFill>
                  <a:srgbClr val="858585"/>
                </a:solidFill>
                <a:latin typeface="Marker Felt"/>
                <a:ea typeface="Marker Felt"/>
                <a:cs typeface="Marker Felt"/>
                <a:sym typeface="Marker Felt"/>
              </a:defRPr>
            </a:lvl7pPr>
            <a:lvl8pPr indent="-914400" eaLnBrk="0" fontAlgn="base" hangingPunct="0">
              <a:spcBef>
                <a:spcPct val="0"/>
              </a:spcBef>
              <a:spcAft>
                <a:spcPct val="0"/>
              </a:spcAft>
              <a:defRPr sz="4000">
                <a:solidFill>
                  <a:srgbClr val="858585"/>
                </a:solidFill>
                <a:latin typeface="Marker Felt"/>
                <a:ea typeface="Marker Felt"/>
                <a:cs typeface="Marker Felt"/>
                <a:sym typeface="Marker Felt"/>
              </a:defRPr>
            </a:lvl8pPr>
            <a:lvl9pPr indent="-914400" eaLnBrk="0" fontAlgn="base" hangingPunct="0">
              <a:spcBef>
                <a:spcPct val="0"/>
              </a:spcBef>
              <a:spcAft>
                <a:spcPct val="0"/>
              </a:spcAft>
              <a:defRPr sz="4000">
                <a:solidFill>
                  <a:srgbClr val="858585"/>
                </a:solidFill>
                <a:latin typeface="Marker Felt"/>
                <a:ea typeface="Marker Felt"/>
                <a:cs typeface="Marker Felt"/>
                <a:sym typeface="Marker Felt"/>
              </a:defRPr>
            </a:lvl9pPr>
          </a:lstStyle>
          <a:p>
            <a:pPr defTabSz="914400" eaLnBrk="1" hangingPunct="1"/>
            <a:r>
              <a:rPr lang="pt-BR" sz="2400"/>
              <a:t>2</a:t>
            </a:r>
            <a:r>
              <a:rPr lang="pt-BR" sz="2400">
                <a:solidFill>
                  <a:schemeClr val="hlink"/>
                </a:solidFill>
              </a:rPr>
              <a:t>0/6/2020</a:t>
            </a:r>
          </a:p>
        </p:txBody>
      </p:sp>
      <p:pic>
        <p:nvPicPr>
          <p:cNvPr id="80906"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19225" y="2692400"/>
            <a:ext cx="10012363" cy="5630863"/>
          </a:xfrm>
          <a:prstGeom prst="rect">
            <a:avLst/>
          </a:prstGeom>
          <a:noFill/>
          <a:ln w="38100">
            <a:solidFill>
              <a:schemeClr val="folHlink"/>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3" name="Rectangle 3"/>
          <p:cNvSpPr>
            <a:spLocks noGrp="1"/>
          </p:cNvSpPr>
          <p:nvPr>
            <p:ph type="body" idx="1"/>
          </p:nvPr>
        </p:nvSpPr>
        <p:spPr>
          <a:xfrm>
            <a:off x="228600" y="3630613"/>
            <a:ext cx="12776200" cy="5716587"/>
          </a:xfrm>
        </p:spPr>
        <p:txBody>
          <a:bodyPr/>
          <a:lstStyle/>
          <a:p>
            <a:pPr>
              <a:lnSpc>
                <a:spcPct val="80000"/>
              </a:lnSpc>
            </a:pPr>
            <a:r>
              <a:rPr lang="pt-BR" sz="3200" smtClean="0"/>
              <a:t>Os RN prematuros tardios apresentam maior morbidade em  relação aos RN a termo na Unidade de Neonatologia, maior  número de readmissões hospitalares no primeiro ano de vida, maior incidência de paralisia cerebral do que o RN de termo. É IMPORTANTE QUE O PEDIATRA GERAL não olhe para o prematuro tardio como se ele fosse apenas um RN próximo do termo, pois os prematuros tardios tem muito mais morbidade e seqüelas que os RN a termo </a:t>
            </a:r>
          </a:p>
        </p:txBody>
      </p:sp>
      <p:sp>
        <p:nvSpPr>
          <p:cNvPr id="81924" name="Rectangle 4"/>
          <p:cNvSpPr>
            <a:spLocks noChangeArrowheads="1"/>
          </p:cNvSpPr>
          <p:nvPr/>
        </p:nvSpPr>
        <p:spPr bwMode="auto">
          <a:xfrm>
            <a:off x="0" y="866775"/>
            <a:ext cx="13004800" cy="182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eaLnBrk="0" hangingPunct="0"/>
            <a:r>
              <a:rPr lang="pt-BR" sz="2400" b="1">
                <a:solidFill>
                  <a:schemeClr val="hlink"/>
                </a:solidFill>
                <a:latin typeface="Lato" pitchFamily="34" charset="0"/>
              </a:rPr>
              <a:t>PREMATUROS TARDIOS EPIDEMIOLOGIA E PROBLEMAS MAIS COMUNS NOS PREMATUROS TARDIOS</a:t>
            </a:r>
          </a:p>
          <a:p>
            <a:pPr algn="ctr" eaLnBrk="0" hangingPunct="0"/>
            <a:r>
              <a:rPr lang="pt-BR" sz="2400" u="sng">
                <a:solidFill>
                  <a:srgbClr val="424242"/>
                </a:solidFill>
                <a:latin typeface="Source Sans Pro"/>
              </a:rPr>
              <a:t>Renato Procianoy (RS).</a:t>
            </a:r>
          </a:p>
          <a:p>
            <a:pPr algn="ctr" eaLnBrk="0" hangingPunct="0"/>
            <a:r>
              <a:rPr lang="pt-BR" sz="2400" u="sng">
                <a:solidFill>
                  <a:srgbClr val="424242"/>
                </a:solidFill>
                <a:latin typeface="Source Sans Pro"/>
              </a:rPr>
              <a:t>34</a:t>
            </a:r>
            <a:r>
              <a:rPr lang="pt-BR" sz="2400" u="sng">
                <a:solidFill>
                  <a:srgbClr val="424242"/>
                </a:solidFill>
              </a:rPr>
              <a:t>º</a:t>
            </a:r>
            <a:r>
              <a:rPr lang="pt-BR" sz="2400" u="sng">
                <a:solidFill>
                  <a:srgbClr val="424242"/>
                </a:solidFill>
                <a:latin typeface="Source Sans Pro"/>
              </a:rPr>
              <a:t> Congresso Brasileiro de Pediatria, 8-12 de outubro, 2009 Bras</a:t>
            </a:r>
            <a:r>
              <a:rPr lang="pt-BR" sz="2400" u="sng">
                <a:solidFill>
                  <a:srgbClr val="424242"/>
                </a:solidFill>
              </a:rPr>
              <a:t>í</a:t>
            </a:r>
            <a:r>
              <a:rPr lang="pt-BR" sz="2400" u="sng">
                <a:solidFill>
                  <a:srgbClr val="424242"/>
                </a:solidFill>
                <a:latin typeface="Source Sans Pro"/>
              </a:rPr>
              <a:t>lia.</a:t>
            </a:r>
          </a:p>
          <a:p>
            <a:pPr algn="ctr" eaLnBrk="0" hangingPunct="0"/>
            <a:r>
              <a:rPr lang="pt-BR" sz="2400" u="sng">
                <a:solidFill>
                  <a:srgbClr val="424242"/>
                </a:solidFill>
                <a:latin typeface="Source Sans Pro"/>
              </a:rPr>
              <a:t>Realizado por Paulo R. Margotto</a:t>
            </a:r>
            <a:endParaRPr lang="pt-BR" sz="2400" u="sng">
              <a:solidFill>
                <a:srgbClr val="78909C"/>
              </a:solidFill>
            </a:endParaRPr>
          </a:p>
        </p:txBody>
      </p:sp>
      <p:pic>
        <p:nvPicPr>
          <p:cNvPr id="81925" name="Picture 5" descr="doc">
            <a:hlinkClick r:id="rId2" tooltip="Prematuro tardio-2009"/>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47125" y="1303338"/>
            <a:ext cx="692150" cy="692150"/>
          </a:xfrm>
          <a:prstGeom prst="rect">
            <a:avLst/>
          </a:prstGeom>
          <a:noFill/>
          <a:extLst>
            <a:ext uri="{909E8E84-426E-40DD-AFC4-6F175D3DCCD1}">
              <a14:hiddenFill xmlns:a14="http://schemas.microsoft.com/office/drawing/2010/main">
                <a:solidFill>
                  <a:srgbClr val="FFFFFF"/>
                </a:solidFill>
              </a14:hiddenFill>
            </a:ext>
          </a:extLst>
        </p:spPr>
      </p:pic>
      <p:sp>
        <p:nvSpPr>
          <p:cNvPr id="81926" name="Rectangle 6"/>
          <p:cNvSpPr>
            <a:spLocks noChangeArrowheads="1"/>
          </p:cNvSpPr>
          <p:nvPr/>
        </p:nvSpPr>
        <p:spPr bwMode="auto">
          <a:xfrm>
            <a:off x="228600" y="2901950"/>
            <a:ext cx="127762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eaLnBrk="0" hangingPunct="0"/>
            <a:r>
              <a:rPr lang="pt-BR" sz="2800">
                <a:solidFill>
                  <a:schemeClr val="folHlink"/>
                </a:solidFill>
              </a:rPr>
              <a:t>O conceito de prematuros tardios são aqueles recém-nascidos com idade gestacional entre </a:t>
            </a:r>
            <a:r>
              <a:rPr lang="pt-BR" sz="2800" b="1">
                <a:solidFill>
                  <a:schemeClr val="folHlink"/>
                </a:solidFill>
              </a:rPr>
              <a:t>34 semanas e 36 semans e 6 dias</a:t>
            </a:r>
            <a:r>
              <a:rPr lang="pt-BR" sz="2800">
                <a:solidFill>
                  <a:schemeClr val="folHlink"/>
                </a:solidFill>
              </a:rPr>
              <a:t>; ocorrem em torno de 9% dos nascimentos e por volta de 70% dos prematuros são prematuros tardios, nos Estados Unidos </a:t>
            </a:r>
          </a:p>
        </p:txBody>
      </p:sp>
      <p:sp>
        <p:nvSpPr>
          <p:cNvPr id="81927" name="Oval 7"/>
          <p:cNvSpPr>
            <a:spLocks noChangeArrowheads="1"/>
          </p:cNvSpPr>
          <p:nvPr/>
        </p:nvSpPr>
        <p:spPr bwMode="auto">
          <a:xfrm>
            <a:off x="425450" y="1949450"/>
            <a:ext cx="914400" cy="914400"/>
          </a:xfrm>
          <a:prstGeom prst="ellipse">
            <a:avLst/>
          </a:prstGeom>
          <a:solidFill>
            <a:srgbClr val="FFFF00"/>
          </a:solidFill>
          <a:ln w="2857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sz="2400">
                <a:solidFill>
                  <a:schemeClr val="folHlink"/>
                </a:solidFill>
              </a:rPr>
              <a:t>2009</a:t>
            </a:r>
          </a:p>
        </p:txBody>
      </p:sp>
    </p:spTree>
  </p:cSld>
  <p:clrMapOvr>
    <a:masterClrMapping/>
  </p:clrMapOvr>
  <p:transition spd="med"/>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7" name="Rectangle 3"/>
          <p:cNvSpPr>
            <a:spLocks noGrp="1"/>
          </p:cNvSpPr>
          <p:nvPr>
            <p:ph type="body" idx="1"/>
          </p:nvPr>
        </p:nvSpPr>
        <p:spPr>
          <a:xfrm>
            <a:off x="1066800" y="4578350"/>
            <a:ext cx="10464800" cy="7213600"/>
          </a:xfrm>
        </p:spPr>
        <p:txBody>
          <a:bodyPr/>
          <a:lstStyle/>
          <a:p>
            <a:pPr>
              <a:lnSpc>
                <a:spcPct val="80000"/>
              </a:lnSpc>
            </a:pPr>
            <a:r>
              <a:rPr lang="pt-PT" sz="2400" smtClean="0"/>
              <a:t>Desde os anos 1990 o corticoide ajuda bastante a reduzir as consequências da prematuridade”, diz Melania, atenta para a eficácia desse tipo de medicamento desde o doutorado, concluído em 1998. “Achávamos que seria efetivo também para os prematuros tardios, mas infelizmente não foi. É indiferente dar ou não dar. O corticoide não vai melhorar o desconforto respiratório. Temos de pensar outra estratégia para enfrentar esse problema.” Embora ineficaz, o corticoide, por causa da dosagem baixa, segundo a pesquisadora, não deve prejudicar o sistema imune – em adultos, corticoides podem às vezes enfraquecer as defesas do organismo contra microrganismos e tumores.</a:t>
            </a:r>
            <a:br>
              <a:rPr lang="pt-PT" sz="2400" smtClean="0"/>
            </a:br>
            <a:r>
              <a:rPr lang="pt-PT" sz="2400" smtClean="0"/>
              <a:t/>
            </a:r>
            <a:br>
              <a:rPr lang="pt-PT" sz="2400" smtClean="0"/>
            </a:br>
            <a:endParaRPr lang="pt-BR" sz="2400" smtClean="0"/>
          </a:p>
        </p:txBody>
      </p:sp>
      <p:sp>
        <p:nvSpPr>
          <p:cNvPr id="82948" name="Rectangle 4"/>
          <p:cNvSpPr>
            <a:spLocks noChangeArrowheads="1"/>
          </p:cNvSpPr>
          <p:nvPr/>
        </p:nvSpPr>
        <p:spPr bwMode="auto">
          <a:xfrm>
            <a:off x="333375" y="1179513"/>
            <a:ext cx="12671425" cy="1238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80918" rIns="0" bIns="36501" anchor="ctr">
            <a:spAutoFit/>
          </a:bodyPr>
          <a:lstStyle/>
          <a:p>
            <a:pPr algn="ctr" eaLnBrk="0" hangingPunct="0"/>
            <a:r>
              <a:rPr lang="pt-BR" sz="2700" b="1">
                <a:solidFill>
                  <a:schemeClr val="hlink"/>
                </a:solidFill>
                <a:latin typeface="Lato" pitchFamily="34" charset="0"/>
              </a:rPr>
              <a:t>Rem</a:t>
            </a:r>
            <a:r>
              <a:rPr lang="pt-BR" sz="2700" b="1">
                <a:solidFill>
                  <a:schemeClr val="hlink"/>
                </a:solidFill>
              </a:rPr>
              <a:t>é</a:t>
            </a:r>
            <a:r>
              <a:rPr lang="pt-BR" sz="2700" b="1">
                <a:solidFill>
                  <a:schemeClr val="hlink"/>
                </a:solidFill>
                <a:latin typeface="Lato" pitchFamily="34" charset="0"/>
              </a:rPr>
              <a:t>dio ineficaz </a:t>
            </a:r>
            <a:r>
              <a:rPr lang="pt-BR" sz="2700" b="1">
                <a:solidFill>
                  <a:schemeClr val="hlink"/>
                </a:solidFill>
              </a:rPr>
              <a:t>–</a:t>
            </a:r>
            <a:r>
              <a:rPr lang="pt-BR" sz="2700" b="1">
                <a:solidFill>
                  <a:schemeClr val="hlink"/>
                </a:solidFill>
                <a:latin typeface="Lato" pitchFamily="34" charset="0"/>
              </a:rPr>
              <a:t> Corticoide não trata problemas respirat</a:t>
            </a:r>
            <a:r>
              <a:rPr lang="pt-BR" sz="2700" b="1">
                <a:solidFill>
                  <a:schemeClr val="hlink"/>
                </a:solidFill>
              </a:rPr>
              <a:t>ó</a:t>
            </a:r>
            <a:r>
              <a:rPr lang="pt-BR" sz="2700" b="1">
                <a:solidFill>
                  <a:schemeClr val="hlink"/>
                </a:solidFill>
                <a:latin typeface="Lato" pitchFamily="34" charset="0"/>
              </a:rPr>
              <a:t>rios em prematuros tardios</a:t>
            </a:r>
          </a:p>
          <a:p>
            <a:pPr eaLnBrk="0" hangingPunct="0"/>
            <a:r>
              <a:rPr lang="pt-BR" sz="1300" u="sng">
                <a:solidFill>
                  <a:srgbClr val="78909C"/>
                </a:solidFill>
                <a:latin typeface="Source Sans Pro"/>
              </a:rPr>
              <a:t> </a:t>
            </a:r>
          </a:p>
        </p:txBody>
      </p:sp>
      <p:pic>
        <p:nvPicPr>
          <p:cNvPr id="82949" name="Picture 5" descr="doc">
            <a:hlinkClick r:id="rId2" tooltip="Corticoide_ineficaz_premat-tardi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5413" y="1741488"/>
            <a:ext cx="692150" cy="692150"/>
          </a:xfrm>
          <a:prstGeom prst="rect">
            <a:avLst/>
          </a:prstGeom>
          <a:noFill/>
          <a:extLst>
            <a:ext uri="{909E8E84-426E-40DD-AFC4-6F175D3DCCD1}">
              <a14:hiddenFill xmlns:a14="http://schemas.microsoft.com/office/drawing/2010/main">
                <a:solidFill>
                  <a:srgbClr val="FFFFFF"/>
                </a:solidFill>
              </a14:hiddenFill>
            </a:ext>
          </a:extLst>
        </p:spPr>
      </p:pic>
      <p:sp>
        <p:nvSpPr>
          <p:cNvPr id="82950" name="Rectangle 6"/>
          <p:cNvSpPr>
            <a:spLocks noChangeArrowheads="1"/>
          </p:cNvSpPr>
          <p:nvPr/>
        </p:nvSpPr>
        <p:spPr bwMode="auto">
          <a:xfrm>
            <a:off x="0" y="3763963"/>
            <a:ext cx="13179425" cy="222726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en-US" sz="2800">
                <a:hlinkClick r:id="rId4"/>
              </a:rPr>
              <a:t>Effectiveness of antenatal corticosteroids in reducing respiratory disorders in late preterm infants: randomised clinical trial.</a:t>
            </a:r>
            <a:r>
              <a:rPr lang="en-US" sz="2800"/>
              <a:t> Porto AM, Coutinho IC, Correia JB, Amorim. MM.BMJ. 2011 Apr 12;342:d1696. doi: 10.1136/bmj.d1696.PMID:21487057[PubMed - indexed for MEDLINE] </a:t>
            </a:r>
            <a:r>
              <a:rPr lang="en-US" sz="2800" b="1"/>
              <a:t>Free PMC Article. ARTIGO INTEGRAL</a:t>
            </a:r>
          </a:p>
        </p:txBody>
      </p:sp>
      <p:sp>
        <p:nvSpPr>
          <p:cNvPr id="82951" name="Text Box 7"/>
          <p:cNvSpPr txBox="1">
            <a:spLocks noChangeArrowheads="1"/>
          </p:cNvSpPr>
          <p:nvPr/>
        </p:nvSpPr>
        <p:spPr bwMode="auto">
          <a:xfrm>
            <a:off x="2606675" y="2692400"/>
            <a:ext cx="67659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4000">
                <a:solidFill>
                  <a:srgbClr val="858585"/>
                </a:solidFill>
                <a:latin typeface="Marker Felt"/>
                <a:ea typeface="Marker Felt"/>
                <a:cs typeface="Marker Felt"/>
                <a:sym typeface="Marker Felt"/>
              </a:defRPr>
            </a:lvl1pPr>
            <a:lvl2pPr eaLnBrk="0" hangingPunct="0">
              <a:defRPr sz="4000">
                <a:solidFill>
                  <a:srgbClr val="858585"/>
                </a:solidFill>
                <a:latin typeface="Marker Felt"/>
                <a:ea typeface="Marker Felt"/>
                <a:cs typeface="Marker Felt"/>
                <a:sym typeface="Marker Felt"/>
              </a:defRPr>
            </a:lvl2pPr>
            <a:lvl3pPr eaLnBrk="0" hangingPunct="0">
              <a:defRPr sz="4000">
                <a:solidFill>
                  <a:srgbClr val="858585"/>
                </a:solidFill>
                <a:latin typeface="Marker Felt"/>
                <a:ea typeface="Marker Felt"/>
                <a:cs typeface="Marker Felt"/>
                <a:sym typeface="Marker Felt"/>
              </a:defRPr>
            </a:lvl3pPr>
            <a:lvl4pPr eaLnBrk="0" hangingPunct="0">
              <a:defRPr sz="4000">
                <a:solidFill>
                  <a:srgbClr val="858585"/>
                </a:solidFill>
                <a:latin typeface="Marker Felt"/>
                <a:ea typeface="Marker Felt"/>
                <a:cs typeface="Marker Felt"/>
                <a:sym typeface="Marker Felt"/>
              </a:defRPr>
            </a:lvl4pPr>
            <a:lvl5pPr eaLnBrk="0" hangingPunct="0">
              <a:defRPr sz="4000">
                <a:solidFill>
                  <a:srgbClr val="858585"/>
                </a:solidFill>
                <a:latin typeface="Marker Felt"/>
                <a:ea typeface="Marker Felt"/>
                <a:cs typeface="Marker Felt"/>
                <a:sym typeface="Marker Felt"/>
              </a:defRPr>
            </a:lvl5pPr>
            <a:lvl6pPr indent="-914400" eaLnBrk="0" fontAlgn="base" hangingPunct="0">
              <a:spcBef>
                <a:spcPct val="0"/>
              </a:spcBef>
              <a:spcAft>
                <a:spcPct val="0"/>
              </a:spcAft>
              <a:defRPr sz="4000">
                <a:solidFill>
                  <a:srgbClr val="858585"/>
                </a:solidFill>
                <a:latin typeface="Marker Felt"/>
                <a:ea typeface="Marker Felt"/>
                <a:cs typeface="Marker Felt"/>
                <a:sym typeface="Marker Felt"/>
              </a:defRPr>
            </a:lvl6pPr>
            <a:lvl7pPr indent="-914400" eaLnBrk="0" fontAlgn="base" hangingPunct="0">
              <a:spcBef>
                <a:spcPct val="0"/>
              </a:spcBef>
              <a:spcAft>
                <a:spcPct val="0"/>
              </a:spcAft>
              <a:defRPr sz="4000">
                <a:solidFill>
                  <a:srgbClr val="858585"/>
                </a:solidFill>
                <a:latin typeface="Marker Felt"/>
                <a:ea typeface="Marker Felt"/>
                <a:cs typeface="Marker Felt"/>
                <a:sym typeface="Marker Felt"/>
              </a:defRPr>
            </a:lvl7pPr>
            <a:lvl8pPr indent="-914400" eaLnBrk="0" fontAlgn="base" hangingPunct="0">
              <a:spcBef>
                <a:spcPct val="0"/>
              </a:spcBef>
              <a:spcAft>
                <a:spcPct val="0"/>
              </a:spcAft>
              <a:defRPr sz="4000">
                <a:solidFill>
                  <a:srgbClr val="858585"/>
                </a:solidFill>
                <a:latin typeface="Marker Felt"/>
                <a:ea typeface="Marker Felt"/>
                <a:cs typeface="Marker Felt"/>
                <a:sym typeface="Marker Felt"/>
              </a:defRPr>
            </a:lvl8pPr>
            <a:lvl9pPr indent="-914400" eaLnBrk="0" fontAlgn="base" hangingPunct="0">
              <a:spcBef>
                <a:spcPct val="0"/>
              </a:spcBef>
              <a:spcAft>
                <a:spcPct val="0"/>
              </a:spcAft>
              <a:defRPr sz="4000">
                <a:solidFill>
                  <a:srgbClr val="858585"/>
                </a:solidFill>
                <a:latin typeface="Marker Felt"/>
                <a:ea typeface="Marker Felt"/>
                <a:cs typeface="Marker Felt"/>
                <a:sym typeface="Marker Felt"/>
              </a:defRPr>
            </a:lvl9pPr>
          </a:lstStyle>
          <a:p>
            <a:pPr defTabSz="914400" eaLnBrk="1" hangingPunct="1"/>
            <a:r>
              <a:rPr lang="pt-BR">
                <a:solidFill>
                  <a:schemeClr val="folHlink"/>
                </a:solidFill>
              </a:rPr>
              <a:t>Consulte esse artigo integral!</a:t>
            </a:r>
          </a:p>
        </p:txBody>
      </p:sp>
      <p:sp>
        <p:nvSpPr>
          <p:cNvPr id="82952" name="Oval 8"/>
          <p:cNvSpPr>
            <a:spLocks noChangeArrowheads="1"/>
          </p:cNvSpPr>
          <p:nvPr/>
        </p:nvSpPr>
        <p:spPr bwMode="auto">
          <a:xfrm>
            <a:off x="425450" y="1949450"/>
            <a:ext cx="914400" cy="914400"/>
          </a:xfrm>
          <a:prstGeom prst="ellipse">
            <a:avLst/>
          </a:prstGeom>
          <a:solidFill>
            <a:srgbClr val="FFFF00"/>
          </a:solidFill>
          <a:ln w="2857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sz="2400">
                <a:solidFill>
                  <a:schemeClr val="folHlink"/>
                </a:solidFill>
              </a:rPr>
              <a:t>2011</a:t>
            </a:r>
          </a:p>
        </p:txBody>
      </p:sp>
    </p:spTree>
  </p:cSld>
  <p:clrMapOvr>
    <a:masterClrMapping/>
  </p:clrMapOvr>
  <p:transition spd="med"/>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7" name="Rectangle 3"/>
          <p:cNvSpPr>
            <a:spLocks noGrp="1"/>
          </p:cNvSpPr>
          <p:nvPr>
            <p:ph type="body" idx="1"/>
          </p:nvPr>
        </p:nvSpPr>
        <p:spPr>
          <a:xfrm>
            <a:off x="493713" y="1749425"/>
            <a:ext cx="11241087" cy="8316913"/>
          </a:xfrm>
        </p:spPr>
        <p:txBody>
          <a:bodyPr/>
          <a:lstStyle/>
          <a:p>
            <a:pPr>
              <a:lnSpc>
                <a:spcPct val="80000"/>
              </a:lnSpc>
              <a:buFontTx/>
              <a:buNone/>
            </a:pPr>
            <a:r>
              <a:rPr lang="pt-BR" sz="2500" dirty="0" smtClean="0"/>
              <a:t>       Os prematuros tardios (34 semanas a 36 semanas e 6dias) apresentam importantes morbidades (risco de 25 vezes mais de internação na UTI Neonatal), com maior risco de mortalidade (inclusive na idade de 18-36 anos-30% a mais) em relação aos RN a termo. Estudo recente(2016) do Colégio Americano de Obstetrícia e Ginecologia mostrou, com o uso de </a:t>
            </a:r>
            <a:r>
              <a:rPr lang="pt-BR" sz="2500" dirty="0" err="1" smtClean="0"/>
              <a:t>esteróide</a:t>
            </a:r>
            <a:r>
              <a:rPr lang="pt-BR" sz="2500" dirty="0" smtClean="0"/>
              <a:t> pré-natal,  nos prematuros tardio, significante redução respiratório. Quanto ao cérebro: 34 a 36, 6 semanas de IG é período crítico para o desenvolvimento do </a:t>
            </a:r>
            <a:r>
              <a:rPr lang="pt-BR" sz="2500" dirty="0" err="1" smtClean="0"/>
              <a:t>cérebro;com</a:t>
            </a:r>
            <a:r>
              <a:rPr lang="pt-BR" sz="2500" dirty="0" smtClean="0"/>
              <a:t> 34 semanas, o peso cerebral é de apenas 65% de um RN a termo, os giros e sulcos cerebrais ainda estão incompletos; entre 34 e 40 semanas de gestação, o volume cortical aumenta entre 25% e 50%; há nessa fase o desenvolvimento do </a:t>
            </a:r>
            <a:r>
              <a:rPr lang="pt-BR" sz="2500" dirty="0" err="1" smtClean="0"/>
              <a:t>cerebelo.Stuchfield</a:t>
            </a:r>
            <a:r>
              <a:rPr lang="pt-BR" sz="2500" dirty="0" smtClean="0"/>
              <a:t> et al, nos RN a termo que receberam </a:t>
            </a:r>
            <a:r>
              <a:rPr lang="pt-BR" sz="2500" dirty="0" err="1" smtClean="0"/>
              <a:t>esteróide</a:t>
            </a:r>
            <a:r>
              <a:rPr lang="pt-BR" sz="2500" dirty="0" smtClean="0"/>
              <a:t> pré-natal antes da cesariana da TTRN (</a:t>
            </a:r>
            <a:r>
              <a:rPr lang="pt-BR" sz="2500" dirty="0" err="1" smtClean="0"/>
              <a:t>taquipnéia</a:t>
            </a:r>
            <a:r>
              <a:rPr lang="pt-BR" sz="2500" dirty="0" smtClean="0"/>
              <a:t> transitória do RN) necessidade de surfactante e severo desconforto, observaram que embora não existissem diferenças de comportamento e saúde para crianças de 8 a 15 anos de idade, foi notado uma maior incidência de  mal desempenho escolar no grupo que usou </a:t>
            </a:r>
            <a:r>
              <a:rPr lang="pt-BR" sz="2500" dirty="0" err="1" smtClean="0"/>
              <a:t>betametasona</a:t>
            </a:r>
            <a:r>
              <a:rPr lang="pt-BR" sz="2500" dirty="0" smtClean="0"/>
              <a:t> (17,7% </a:t>
            </a:r>
            <a:r>
              <a:rPr lang="pt-BR" sz="2500" dirty="0" err="1" smtClean="0"/>
              <a:t>vs</a:t>
            </a:r>
            <a:r>
              <a:rPr lang="pt-BR" sz="2500" dirty="0" smtClean="0"/>
              <a:t> 8,5%) -p &lt; 0,03. E então? Informações de 2017 mostram que  a evidência é insuficiente para justificar uma   recomendação de </a:t>
            </a:r>
            <a:r>
              <a:rPr lang="pt-BR" sz="2500" dirty="0" err="1" smtClean="0"/>
              <a:t>esteróide</a:t>
            </a:r>
            <a:r>
              <a:rPr lang="pt-BR" sz="2500" dirty="0" smtClean="0"/>
              <a:t> pré-natal após 34 semanas, mas no entanto um curso deste tratamento pode ser indicado em situações clínicas associadas com alto risco de severa síndrome do desconforto respiratório, principalmente nos caso de um nascimento por cesariana planejada (apenas um curso),  com atenção no pós-natal para hipoglicemia, icterícia, hipotermia e dificuldade de </a:t>
            </a:r>
            <a:r>
              <a:rPr lang="pt-BR" sz="2500" dirty="0" err="1" smtClean="0"/>
              <a:t>digestibilidade</a:t>
            </a:r>
            <a:r>
              <a:rPr lang="pt-BR" sz="2500" dirty="0" smtClean="0"/>
              <a:t>. </a:t>
            </a:r>
          </a:p>
        </p:txBody>
      </p:sp>
      <p:sp>
        <p:nvSpPr>
          <p:cNvPr id="88068" name="Rectangle 4"/>
          <p:cNvSpPr>
            <a:spLocks noChangeArrowheads="1"/>
          </p:cNvSpPr>
          <p:nvPr/>
        </p:nvSpPr>
        <p:spPr bwMode="auto">
          <a:xfrm>
            <a:off x="493713" y="301625"/>
            <a:ext cx="12511087"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eaLnBrk="0" hangingPunct="0"/>
            <a:r>
              <a:rPr lang="pt-BR" sz="2700" b="1">
                <a:solidFill>
                  <a:schemeClr val="hlink"/>
                </a:solidFill>
                <a:latin typeface="Lato" pitchFamily="34" charset="0"/>
              </a:rPr>
              <a:t>Uso de corticoide ap</a:t>
            </a:r>
            <a:r>
              <a:rPr lang="pt-BR" sz="2700" b="1">
                <a:solidFill>
                  <a:schemeClr val="hlink"/>
                </a:solidFill>
              </a:rPr>
              <a:t>ó</a:t>
            </a:r>
            <a:r>
              <a:rPr lang="pt-BR" sz="2700" b="1">
                <a:solidFill>
                  <a:schemeClr val="hlink"/>
                </a:solidFill>
                <a:latin typeface="Lato" pitchFamily="34" charset="0"/>
              </a:rPr>
              <a:t>s 34 semanas: as evidências mostram benef</a:t>
            </a:r>
            <a:r>
              <a:rPr lang="pt-BR" sz="2700" b="1">
                <a:solidFill>
                  <a:schemeClr val="hlink"/>
                </a:solidFill>
              </a:rPr>
              <a:t>í</a:t>
            </a:r>
            <a:r>
              <a:rPr lang="pt-BR" sz="2700" b="1">
                <a:solidFill>
                  <a:schemeClr val="hlink"/>
                </a:solidFill>
                <a:latin typeface="Lato" pitchFamily="34" charset="0"/>
              </a:rPr>
              <a:t>cio perinatal?</a:t>
            </a:r>
          </a:p>
          <a:p>
            <a:pPr algn="ctr" eaLnBrk="0" hangingPunct="0"/>
            <a:r>
              <a:rPr lang="pt-BR" sz="800" u="sng">
                <a:solidFill>
                  <a:srgbClr val="78909C"/>
                </a:solidFill>
                <a:hlinkClick r:id="rId2" tooltip="Cortic_após_34sem_evid_2017"/>
              </a:rPr>
              <a:t>  </a:t>
            </a:r>
            <a:r>
              <a:rPr lang="pt-BR" sz="2800" u="sng">
                <a:solidFill>
                  <a:srgbClr val="78909C"/>
                </a:solidFill>
              </a:rPr>
              <a:t> </a:t>
            </a:r>
            <a:r>
              <a:rPr lang="pt-BR" sz="2000">
                <a:solidFill>
                  <a:srgbClr val="424242"/>
                </a:solidFill>
                <a:latin typeface="Source Sans Pro"/>
              </a:rPr>
              <a:t>Marta D Rocha de Moura -Neonatologista do HMIB.</a:t>
            </a:r>
            <a:r>
              <a:rPr lang="pt-BR" sz="2000">
                <a:solidFill>
                  <a:srgbClr val="424242"/>
                </a:solidFill>
              </a:rPr>
              <a:t> </a:t>
            </a:r>
            <a:r>
              <a:rPr lang="pt-BR" sz="2000">
                <a:solidFill>
                  <a:srgbClr val="424242"/>
                </a:solidFill>
                <a:latin typeface="Source Sans Pro"/>
              </a:rPr>
              <a:t>Mestre em Ginecologia e Obstetr</a:t>
            </a:r>
            <a:r>
              <a:rPr lang="pt-BR" sz="2000">
                <a:solidFill>
                  <a:srgbClr val="424242"/>
                </a:solidFill>
              </a:rPr>
              <a:t>í</a:t>
            </a:r>
            <a:r>
              <a:rPr lang="pt-BR" sz="2000">
                <a:solidFill>
                  <a:srgbClr val="424242"/>
                </a:solidFill>
                <a:latin typeface="Source Sans Pro"/>
              </a:rPr>
              <a:t>cia pela Unifesp </a:t>
            </a:r>
            <a:r>
              <a:rPr lang="pt-BR" sz="2000">
                <a:solidFill>
                  <a:srgbClr val="424242"/>
                </a:solidFill>
              </a:rPr>
              <a:t>–</a:t>
            </a:r>
            <a:r>
              <a:rPr lang="pt-BR" sz="2000">
                <a:solidFill>
                  <a:srgbClr val="424242"/>
                </a:solidFill>
                <a:latin typeface="Source Sans Pro"/>
              </a:rPr>
              <a:t> Botucatu.Docente do Curso de Medicina da ESCS/UniCeub.</a:t>
            </a:r>
            <a:r>
              <a:rPr lang="pt-BR" sz="2000">
                <a:solidFill>
                  <a:srgbClr val="424242"/>
                </a:solidFill>
              </a:rPr>
              <a:t> </a:t>
            </a:r>
            <a:endParaRPr lang="pt-BR" sz="2000">
              <a:solidFill>
                <a:srgbClr val="424242"/>
              </a:solidFill>
              <a:latin typeface="Source Sans Pro"/>
            </a:endParaRPr>
          </a:p>
          <a:p>
            <a:pPr algn="ctr" eaLnBrk="0" hangingPunct="0"/>
            <a:r>
              <a:rPr lang="pt-BR" sz="2000">
                <a:solidFill>
                  <a:srgbClr val="424242"/>
                </a:solidFill>
                <a:latin typeface="Source Sans Pro"/>
              </a:rPr>
              <a:t>49</a:t>
            </a:r>
            <a:r>
              <a:rPr lang="pt-BR" sz="2000">
                <a:solidFill>
                  <a:srgbClr val="424242"/>
                </a:solidFill>
              </a:rPr>
              <a:t>º</a:t>
            </a:r>
            <a:r>
              <a:rPr lang="pt-BR" sz="2000">
                <a:solidFill>
                  <a:srgbClr val="424242"/>
                </a:solidFill>
                <a:latin typeface="Source Sans Pro"/>
              </a:rPr>
              <a:t> Congresso de Ginecologia e Obstetr</a:t>
            </a:r>
            <a:r>
              <a:rPr lang="pt-BR" sz="2000">
                <a:solidFill>
                  <a:srgbClr val="424242"/>
                </a:solidFill>
              </a:rPr>
              <a:t>í</a:t>
            </a:r>
            <a:r>
              <a:rPr lang="pt-BR" sz="2000">
                <a:solidFill>
                  <a:srgbClr val="424242"/>
                </a:solidFill>
                <a:latin typeface="Source Sans Pro"/>
              </a:rPr>
              <a:t>cia do Distrito Federal, 14 a 16/6/2017).</a:t>
            </a:r>
            <a:endParaRPr lang="pt-BR" sz="2000">
              <a:solidFill>
                <a:srgbClr val="78909C"/>
              </a:solidFill>
            </a:endParaRPr>
          </a:p>
        </p:txBody>
      </p:sp>
      <p:pic>
        <p:nvPicPr>
          <p:cNvPr id="88069" name="Picture 5" descr="ppt">
            <a:hlinkClick r:id="rId2" tooltip="Cortic_após_34sem_evid_2017"/>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34800" y="1103313"/>
            <a:ext cx="827088" cy="827087"/>
          </a:xfrm>
          <a:prstGeom prst="rect">
            <a:avLst/>
          </a:prstGeom>
          <a:noFill/>
          <a:extLst>
            <a:ext uri="{909E8E84-426E-40DD-AFC4-6F175D3DCCD1}">
              <a14:hiddenFill xmlns:a14="http://schemas.microsoft.com/office/drawing/2010/main">
                <a:solidFill>
                  <a:srgbClr val="FFFFFF"/>
                </a:solidFill>
              </a14:hiddenFill>
            </a:ext>
          </a:extLst>
        </p:spPr>
      </p:pic>
      <p:sp>
        <p:nvSpPr>
          <p:cNvPr id="88071" name="Oval 7"/>
          <p:cNvSpPr>
            <a:spLocks noChangeArrowheads="1"/>
          </p:cNvSpPr>
          <p:nvPr/>
        </p:nvSpPr>
        <p:spPr bwMode="auto">
          <a:xfrm>
            <a:off x="355600" y="1103313"/>
            <a:ext cx="914400" cy="914400"/>
          </a:xfrm>
          <a:prstGeom prst="ellipse">
            <a:avLst/>
          </a:prstGeom>
          <a:solidFill>
            <a:srgbClr val="FFFF00"/>
          </a:solidFill>
          <a:ln w="57150">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sz="2400">
                <a:solidFill>
                  <a:schemeClr val="folHlink"/>
                </a:solidFill>
              </a:rPr>
              <a:t>2017</a:t>
            </a:r>
          </a:p>
        </p:txBody>
      </p:sp>
    </p:spTree>
  </p:cSld>
  <p:clrMapOvr>
    <a:masterClrMapping/>
  </p:clrMapOvr>
  <p:transition spd="med"/>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p:cNvSpPr>
          <p:nvPr>
            <p:ph type="body" idx="1"/>
          </p:nvPr>
        </p:nvSpPr>
        <p:spPr>
          <a:xfrm>
            <a:off x="425450" y="3565525"/>
            <a:ext cx="12579350" cy="8483600"/>
          </a:xfrm>
        </p:spPr>
        <p:txBody>
          <a:bodyPr/>
          <a:lstStyle/>
          <a:p>
            <a:pPr>
              <a:lnSpc>
                <a:spcPct val="80000"/>
              </a:lnSpc>
            </a:pPr>
            <a:r>
              <a:rPr lang="pt-BR" sz="2800" smtClean="0"/>
              <a:t>Embora os prematuros tardios aparentem ter bom desenvolvimento e boa maturação pulmonar, evidências mostram que esses bebês apresentam maior mortalidade e morbidade associada à síndrome do desconforto e taquipneia transitória do recém-nascido, além de gerarem um grande impacto na utilização de recursos relacionados aos cuidados de saúde em comparação com bebês nascidos a termo. Estudos recentes tem relatado redução na taxa de complicações respiratórias neonatais nas crianças cujas mães receberam corticosteroides entre 34-36 semanas e 6 dias de gestação com avaliação de melhora da função pulmonar. </a:t>
            </a:r>
            <a:endParaRPr lang="pt-BR" sz="3300" smtClean="0"/>
          </a:p>
        </p:txBody>
      </p:sp>
      <p:sp>
        <p:nvSpPr>
          <p:cNvPr id="83972" name="Rectangle 4"/>
          <p:cNvSpPr>
            <a:spLocks noChangeArrowheads="1"/>
          </p:cNvSpPr>
          <p:nvPr/>
        </p:nvSpPr>
        <p:spPr bwMode="auto">
          <a:xfrm>
            <a:off x="0" y="650875"/>
            <a:ext cx="13004800" cy="1238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80918" rIns="0" bIns="36501" anchor="ctr">
            <a:spAutoFit/>
          </a:bodyPr>
          <a:lstStyle/>
          <a:p>
            <a:pPr algn="ctr" eaLnBrk="0" hangingPunct="0"/>
            <a:r>
              <a:rPr lang="pt-BR" sz="2700" b="1">
                <a:solidFill>
                  <a:schemeClr val="hlink"/>
                </a:solidFill>
                <a:latin typeface="Lato" pitchFamily="34" charset="0"/>
              </a:rPr>
              <a:t>Complacência respirat</a:t>
            </a:r>
            <a:r>
              <a:rPr lang="pt-BR" sz="2700" b="1">
                <a:solidFill>
                  <a:schemeClr val="hlink"/>
                </a:solidFill>
              </a:rPr>
              <a:t>ó</a:t>
            </a:r>
            <a:r>
              <a:rPr lang="pt-BR" sz="2700" b="1">
                <a:solidFill>
                  <a:schemeClr val="hlink"/>
                </a:solidFill>
                <a:latin typeface="Lato" pitchFamily="34" charset="0"/>
              </a:rPr>
              <a:t>ria nos rec</a:t>
            </a:r>
            <a:r>
              <a:rPr lang="pt-BR" sz="2700" b="1">
                <a:solidFill>
                  <a:schemeClr val="hlink"/>
                </a:solidFill>
              </a:rPr>
              <a:t>é</a:t>
            </a:r>
            <a:r>
              <a:rPr lang="pt-BR" sz="2700" b="1">
                <a:solidFill>
                  <a:schemeClr val="hlink"/>
                </a:solidFill>
                <a:latin typeface="Lato" pitchFamily="34" charset="0"/>
              </a:rPr>
              <a:t>m-nascidos prematuros tardios (340/7-346/7 semanas) ap</a:t>
            </a:r>
            <a:r>
              <a:rPr lang="pt-BR" sz="2700" b="1">
                <a:solidFill>
                  <a:schemeClr val="hlink"/>
                </a:solidFill>
              </a:rPr>
              <a:t>ó</a:t>
            </a:r>
            <a:r>
              <a:rPr lang="pt-BR" sz="2700" b="1">
                <a:solidFill>
                  <a:schemeClr val="hlink"/>
                </a:solidFill>
                <a:latin typeface="Lato" pitchFamily="34" charset="0"/>
              </a:rPr>
              <a:t>s terapia com esteroide pr</a:t>
            </a:r>
            <a:r>
              <a:rPr lang="pt-BR" sz="2700" b="1">
                <a:solidFill>
                  <a:schemeClr val="hlink"/>
                </a:solidFill>
              </a:rPr>
              <a:t>é</a:t>
            </a:r>
            <a:r>
              <a:rPr lang="pt-BR" sz="2700" b="1">
                <a:solidFill>
                  <a:schemeClr val="hlink"/>
                </a:solidFill>
                <a:latin typeface="Lato" pitchFamily="34" charset="0"/>
              </a:rPr>
              <a:t>-natal</a:t>
            </a:r>
          </a:p>
          <a:p>
            <a:pPr eaLnBrk="0" hangingPunct="0"/>
            <a:r>
              <a:rPr lang="pt-BR" sz="1300" u="sng">
                <a:solidFill>
                  <a:srgbClr val="78909C"/>
                </a:solidFill>
                <a:latin typeface="Source Sans Pro"/>
              </a:rPr>
              <a:t> </a:t>
            </a:r>
          </a:p>
        </p:txBody>
      </p:sp>
      <p:pic>
        <p:nvPicPr>
          <p:cNvPr id="83973" name="Picture 5" descr="pptx">
            <a:hlinkClick r:id="rId2" tooltip="Corticoide_Premat_tardio_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87025" y="1270000"/>
            <a:ext cx="679450" cy="679450"/>
          </a:xfrm>
          <a:prstGeom prst="rect">
            <a:avLst/>
          </a:prstGeom>
          <a:noFill/>
          <a:extLst>
            <a:ext uri="{909E8E84-426E-40DD-AFC4-6F175D3DCCD1}">
              <a14:hiddenFill xmlns:a14="http://schemas.microsoft.com/office/drawing/2010/main">
                <a:solidFill>
                  <a:srgbClr val="FFFFFF"/>
                </a:solidFill>
              </a14:hiddenFill>
            </a:ext>
          </a:extLst>
        </p:spPr>
      </p:pic>
      <p:sp>
        <p:nvSpPr>
          <p:cNvPr id="83974" name="Rectangle 6"/>
          <p:cNvSpPr>
            <a:spLocks noChangeArrowheads="1"/>
          </p:cNvSpPr>
          <p:nvPr/>
        </p:nvSpPr>
        <p:spPr bwMode="auto">
          <a:xfrm>
            <a:off x="2370138" y="1949450"/>
            <a:ext cx="8116887"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sz="2000">
                <a:hlinkClick r:id="rId4"/>
              </a:rPr>
              <a:t>Respiratory Compliance in Late Preterm Infants (340/7-346/7 Weeks) after Antenatal Steroid Therapy.</a:t>
            </a:r>
            <a:endParaRPr lang="pt-BR" sz="2000"/>
          </a:p>
          <a:p>
            <a:pPr algn="ctr"/>
            <a:r>
              <a:rPr lang="pt-BR" sz="2000"/>
              <a:t>Go M, Schilling D, Nguyen T, Durand M, McEvoy CT.J Pediatr. 2018 Oct;201:21-26. doi: 10.1016/j.jpeds.2018.05.037. Epub 2018 Jun 25.PMID: 29954604.</a:t>
            </a:r>
            <a:r>
              <a:rPr lang="pt-BR" sz="2000" u="sng">
                <a:hlinkClick r:id="rId5"/>
              </a:rPr>
              <a:t>Similar articles</a:t>
            </a:r>
            <a:endParaRPr lang="pt-BR" sz="2000" u="sng"/>
          </a:p>
        </p:txBody>
      </p:sp>
      <p:sp>
        <p:nvSpPr>
          <p:cNvPr id="83975" name="Rectangle 7"/>
          <p:cNvSpPr>
            <a:spLocks noChangeArrowheads="1"/>
          </p:cNvSpPr>
          <p:nvPr/>
        </p:nvSpPr>
        <p:spPr bwMode="auto">
          <a:xfrm>
            <a:off x="2043113" y="3643313"/>
            <a:ext cx="9123362"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sz="2400"/>
              <a:t>Apresentação: Carolina Colaço, Rodolfo Raposo, Samara Dallana</a:t>
            </a:r>
          </a:p>
          <a:p>
            <a:pPr algn="ctr"/>
            <a:r>
              <a:rPr lang="pt-BR" sz="2400"/>
              <a:t>Coordenação: Paulo R. Margotto</a:t>
            </a:r>
          </a:p>
        </p:txBody>
      </p:sp>
      <p:pic>
        <p:nvPicPr>
          <p:cNvPr id="83976"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57825" y="4465638"/>
            <a:ext cx="2366963" cy="1704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3978" name="Oval 10"/>
          <p:cNvSpPr>
            <a:spLocks noChangeArrowheads="1"/>
          </p:cNvSpPr>
          <p:nvPr/>
        </p:nvSpPr>
        <p:spPr bwMode="auto">
          <a:xfrm>
            <a:off x="425450" y="1949450"/>
            <a:ext cx="914400" cy="914400"/>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r>
              <a:rPr lang="pt-BR" sz="2400">
                <a:solidFill>
                  <a:schemeClr val="folHlink"/>
                </a:solidFill>
              </a:rPr>
              <a:t>2018</a:t>
            </a:r>
          </a:p>
        </p:txBody>
      </p:sp>
      <p:sp>
        <p:nvSpPr>
          <p:cNvPr id="83980" name="AutoShape 12"/>
          <p:cNvSpPr>
            <a:spLocks noChangeArrowheads="1"/>
          </p:cNvSpPr>
          <p:nvPr/>
        </p:nvSpPr>
        <p:spPr bwMode="auto">
          <a:xfrm>
            <a:off x="11817350" y="9047163"/>
            <a:ext cx="976313" cy="485775"/>
          </a:xfrm>
          <a:prstGeom prst="rightArrow">
            <a:avLst>
              <a:gd name="adj1" fmla="val 50000"/>
              <a:gd name="adj2" fmla="val 50245"/>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5" name="Rectangle 3"/>
          <p:cNvSpPr>
            <a:spLocks noGrp="1"/>
          </p:cNvSpPr>
          <p:nvPr>
            <p:ph type="body" idx="1"/>
          </p:nvPr>
        </p:nvSpPr>
        <p:spPr>
          <a:xfrm>
            <a:off x="706438" y="346075"/>
            <a:ext cx="11845925" cy="9407525"/>
          </a:xfrm>
        </p:spPr>
        <p:txBody>
          <a:bodyPr/>
          <a:lstStyle/>
          <a:p>
            <a:pPr>
              <a:lnSpc>
                <a:spcPct val="80000"/>
              </a:lnSpc>
            </a:pPr>
            <a:r>
              <a:rPr lang="pt-BR" sz="2900" smtClean="0"/>
              <a:t>No presente estudo os recém-nascidos prematuros (34-34 sem 6 dias) que receberam esteroides pré-natais aumentaram a complacência respiratória de forma significativa (25% superior aos controles- P=0,016), provavelmente devido à diminuição da Síndrome do desconforto respiratório e / ou taquipneia transitória do recém-nascido (pelo aumento d reabsorção do fluido pelo pulmão). No entanto, sem diferença na capacidade funcional residual entre os grupos. Houve uma diferença significativa na necessidade do uso de CPAP, com 16% no grupo tratado vs 68% no grupo não tratado (12% dos pacientes tratados necessitaram de oxigênio nas primeiras 24 horas vs 48% do grupo controle). Embora o estudo na seja randomizado, os resultados proveem suporte fisiológico para possíveis efeitos  benéficos do esteroide pré-natal nos prematuros tardio. Nos links trouxemos uma pequena trajetória sobre o tema, desde 2005 quando se evidenciou benefício em recém-nascidos acima de 37 semanas, no entanto, o seguimento mostrou na idade de 8ª 15 anos, uma maior incidência de mal desempenho escolar no grupo do esteroide (17,7% x 8,5%-P&lt;0,03).Entre 34-36s em6 dias é um período crítico no desenvolvimento cerebral (com 34 semanas, o peso cerebral é de apenas 65% de um RN a termo, os giros e sulcos cerebrais ainda estão incompletos. Entre 34 e 40 semanas de gestação, o volume cortical aumenta entre 25% e 50% e há  nessa fase o desenvolvimento do cerebelo). </a:t>
            </a:r>
          </a:p>
        </p:txBody>
      </p:sp>
      <p:sp>
        <p:nvSpPr>
          <p:cNvPr id="84996" name="AutoShape 4"/>
          <p:cNvSpPr>
            <a:spLocks noChangeArrowheads="1"/>
          </p:cNvSpPr>
          <p:nvPr/>
        </p:nvSpPr>
        <p:spPr bwMode="auto">
          <a:xfrm>
            <a:off x="11817350" y="9047163"/>
            <a:ext cx="976313" cy="485775"/>
          </a:xfrm>
          <a:prstGeom prst="rightArrow">
            <a:avLst>
              <a:gd name="adj1" fmla="val 50000"/>
              <a:gd name="adj2" fmla="val 50245"/>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pt-BR"/>
          </a:p>
        </p:txBody>
      </p:sp>
    </p:spTree>
  </p:cSld>
  <p:clrMapOvr>
    <a:masterClrMapping/>
  </p:clrMapOvr>
  <p:transition spd="med"/>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p:cNvSpPr>
            <a:spLocks noGrp="1"/>
          </p:cNvSpPr>
          <p:nvPr>
            <p:ph type="body" idx="1"/>
          </p:nvPr>
        </p:nvSpPr>
        <p:spPr>
          <a:xfrm>
            <a:off x="484188" y="527050"/>
            <a:ext cx="12109450" cy="8894763"/>
          </a:xfrm>
        </p:spPr>
        <p:txBody>
          <a:bodyPr/>
          <a:lstStyle/>
          <a:p>
            <a:pPr>
              <a:lnSpc>
                <a:spcPct val="80000"/>
              </a:lnSpc>
            </a:pPr>
            <a:r>
              <a:rPr lang="pt-BR" sz="3800" smtClean="0"/>
              <a:t>Atenção deve ser dada à ocorrência de hipoglicemia (nesses bebês cujas mães receberam o esteroide pré-natal, o risco relativo para esta ocorrência foi de 1,60; IC 95%, 1,37 a 1,87; P &lt;0,001).Portanto, Informações de 2017 mostram que  a evidência é insuficiente para justificar uma   recomendação de esteroide pré-natal após 34 semanas, mas no entanto </a:t>
            </a:r>
            <a:r>
              <a:rPr lang="pt-BR" sz="3800" b="1" smtClean="0"/>
              <a:t>um curso deste tratamento pode ser indicado em situações clínicas associadas com alto risco de severa síndrome do desconforto respiratório, principalmente nos caso de um nascimento por cesariana planejada (apenas um curso)</a:t>
            </a:r>
            <a:r>
              <a:rPr lang="pt-BR" sz="3800" smtClean="0"/>
              <a:t>,  com atenção no pós-natal para hipoglicemia, icterícia, hipotermia e dificuldade de digestibilidade. Mais pesquisas são necessárias para determinar quem são as candidatas apropriadas e como otimizar gestão após a administração de esteroides para prematuro tardio </a:t>
            </a:r>
          </a:p>
        </p:txBody>
      </p:sp>
    </p:spTree>
  </p:cSld>
  <p:clrMapOvr>
    <a:masterClrMapping/>
  </p:clrMapOvr>
  <p:transition spd="med"/>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65538" name="pasted-imag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79475" y="-622300"/>
            <a:ext cx="14763750" cy="1047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pic>
      <p:sp>
        <p:nvSpPr>
          <p:cNvPr id="65539" name="Shape 653"/>
          <p:cNvSpPr>
            <a:spLocks noChangeArrowheads="1"/>
          </p:cNvSpPr>
          <p:nvPr/>
        </p:nvSpPr>
        <p:spPr bwMode="auto">
          <a:xfrm>
            <a:off x="147638" y="76200"/>
            <a:ext cx="6380162" cy="1270000"/>
          </a:xfrm>
          <a:prstGeom prst="rect">
            <a:avLst/>
          </a:prstGeom>
          <a:solidFill>
            <a:srgbClr val="EEE4A5"/>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50800" tIns="50800" rIns="50800" bIns="50800" anchor="ctr"/>
          <a:lstStyle/>
          <a:p>
            <a:pPr algn="ctr" hangingPunct="0"/>
            <a:r>
              <a:rPr lang="pt-BR" b="1">
                <a:solidFill>
                  <a:schemeClr val="folHlink"/>
                </a:solidFill>
                <a:latin typeface="American Typewriter"/>
                <a:ea typeface="American Typewriter"/>
                <a:cs typeface="American Typewriter"/>
                <a:sym typeface="American Typewriter"/>
              </a:rPr>
              <a:t>Um bom dia a todos !</a:t>
            </a:r>
          </a:p>
        </p:txBody>
      </p:sp>
    </p:spTree>
  </p:cSld>
  <p:clrMapOvr>
    <a:masterClrMapping/>
  </p:clrMapOvr>
  <p:transition spd="slow"/>
</p:sld>
</file>

<file path=ppt/theme/theme1.xml><?xml version="1.0" encoding="utf-8"?>
<a:theme xmlns:a="http://schemas.openxmlformats.org/drawingml/2006/main" name="GraphPaper">
  <a:themeElements>
    <a:clrScheme name="GraphPaper">
      <a:dk1>
        <a:srgbClr val="008585"/>
      </a:dk1>
      <a:lt1>
        <a:srgbClr val="858585"/>
      </a:lt1>
      <a:dk2>
        <a:srgbClr val="5A554C"/>
      </a:dk2>
      <a:lt2>
        <a:srgbClr val="D8D7D7"/>
      </a:lt2>
      <a:accent1>
        <a:srgbClr val="3E93D7"/>
      </a:accent1>
      <a:accent2>
        <a:srgbClr val="67AB3C"/>
      </a:accent2>
      <a:accent3>
        <a:srgbClr val="D5A530"/>
      </a:accent3>
      <a:accent4>
        <a:srgbClr val="E17B2E"/>
      </a:accent4>
      <a:accent5>
        <a:srgbClr val="CC487C"/>
      </a:accent5>
      <a:accent6>
        <a:srgbClr val="4D45AC"/>
      </a:accent6>
      <a:hlink>
        <a:srgbClr val="0000FF"/>
      </a:hlink>
      <a:folHlink>
        <a:srgbClr val="FF00FF"/>
      </a:folHlink>
    </a:clrScheme>
    <a:fontScheme name="GraphPaper">
      <a:majorFont>
        <a:latin typeface="Marker Felt"/>
        <a:ea typeface="Marker Felt"/>
        <a:cs typeface="Marker Felt"/>
      </a:majorFont>
      <a:minorFont>
        <a:latin typeface="Marker Felt"/>
        <a:ea typeface="Marker Felt"/>
        <a:cs typeface="Marker Felt"/>
      </a:minorFont>
    </a:fontScheme>
    <a:fmtScheme name="GraphPape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hueOff val="-313507"/>
            <a:satOff val="34334"/>
            <a:lumOff val="-8266"/>
            <a:alpha val="62000"/>
          </a:schemeClr>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Marker Fel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75B1D4"/>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858585"/>
            </a:solidFill>
            <a:effectLst/>
            <a:uFillTx/>
            <a:latin typeface="+mn-lt"/>
            <a:ea typeface="+mn-ea"/>
            <a:cs typeface="+mn-cs"/>
            <a:sym typeface="Marker Fel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GraphPaper">
  <a:themeElements>
    <a:clrScheme name="GraphPaper">
      <a:dk1>
        <a:srgbClr val="000000"/>
      </a:dk1>
      <a:lt1>
        <a:srgbClr val="FFFFFF"/>
      </a:lt1>
      <a:dk2>
        <a:srgbClr val="5A554C"/>
      </a:dk2>
      <a:lt2>
        <a:srgbClr val="D8D7D7"/>
      </a:lt2>
      <a:accent1>
        <a:srgbClr val="3E93D7"/>
      </a:accent1>
      <a:accent2>
        <a:srgbClr val="67AB3C"/>
      </a:accent2>
      <a:accent3>
        <a:srgbClr val="D5A530"/>
      </a:accent3>
      <a:accent4>
        <a:srgbClr val="E17B2E"/>
      </a:accent4>
      <a:accent5>
        <a:srgbClr val="CC487C"/>
      </a:accent5>
      <a:accent6>
        <a:srgbClr val="4D45AC"/>
      </a:accent6>
      <a:hlink>
        <a:srgbClr val="0000FF"/>
      </a:hlink>
      <a:folHlink>
        <a:srgbClr val="FF00FF"/>
      </a:folHlink>
    </a:clrScheme>
    <a:fontScheme name="GraphPaper">
      <a:majorFont>
        <a:latin typeface="Marker Felt"/>
        <a:ea typeface="Marker Felt"/>
        <a:cs typeface="Marker Felt"/>
      </a:majorFont>
      <a:minorFont>
        <a:latin typeface="Marker Felt"/>
        <a:ea typeface="Marker Felt"/>
        <a:cs typeface="Marker Felt"/>
      </a:minorFont>
    </a:fontScheme>
    <a:fmtScheme name="GraphPape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hueOff val="-313507"/>
            <a:satOff val="34334"/>
            <a:lumOff val="-8266"/>
            <a:alpha val="62000"/>
          </a:schemeClr>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rgbClr val="FFFFFF"/>
            </a:solidFill>
            <a:effectLst/>
            <a:uFillTx/>
            <a:latin typeface="+mn-lt"/>
            <a:ea typeface="+mn-ea"/>
            <a:cs typeface="+mn-cs"/>
            <a:sym typeface="Marker Fel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75B1D4"/>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0" hangingPunct="0">
          <a:lnSpc>
            <a:spcPct val="100000"/>
          </a:lnSpc>
          <a:spcBef>
            <a:spcPts val="0"/>
          </a:spcBef>
          <a:spcAft>
            <a:spcPts val="0"/>
          </a:spcAft>
          <a:buClrTx/>
          <a:buSzTx/>
          <a:buFontTx/>
          <a:buNone/>
          <a:tabLst/>
          <a:defRPr kumimoji="0" sz="4000" b="0" i="0" u="none" strike="noStrike" cap="none" spc="0" normalizeH="0" baseline="0">
            <a:ln>
              <a:noFill/>
            </a:ln>
            <a:solidFill>
              <a:srgbClr val="858585"/>
            </a:solidFill>
            <a:effectLst/>
            <a:uFillTx/>
            <a:latin typeface="+mn-lt"/>
            <a:ea typeface="+mn-ea"/>
            <a:cs typeface="+mn-cs"/>
            <a:sym typeface="Marker Felt"/>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270</TotalTime>
  <Words>2436</Words>
  <Application>Microsoft Office PowerPoint</Application>
  <PresentationFormat>Personalizar</PresentationFormat>
  <Paragraphs>374</Paragraphs>
  <Slides>72</Slides>
  <Notes>0</Notes>
  <HiddenSlides>0</HiddenSlides>
  <MMClips>0</MMClips>
  <ScaleCrop>false</ScaleCrop>
  <HeadingPairs>
    <vt:vector size="4" baseType="variant">
      <vt:variant>
        <vt:lpstr>Tema</vt:lpstr>
      </vt:variant>
      <vt:variant>
        <vt:i4>1</vt:i4>
      </vt:variant>
      <vt:variant>
        <vt:lpstr>Títulos de slides</vt:lpstr>
      </vt:variant>
      <vt:variant>
        <vt:i4>72</vt:i4>
      </vt:variant>
    </vt:vector>
  </HeadingPairs>
  <TitlesOfParts>
    <vt:vector size="73" baseType="lpstr">
      <vt:lpstr>GraphPaper</vt:lpstr>
      <vt:lpstr>Apresentação do PowerPoint</vt:lpstr>
      <vt:lpstr>INTRODUÇÃO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PORTANTO...</vt:lpstr>
      <vt:lpstr>Apresentação do PowerPoint</vt:lpstr>
      <vt:lpstr>ABSTRACT</vt:lpstr>
      <vt:lpstr>REFERENCES</vt:lpstr>
      <vt:lpstr>Apresentação do PowerPoint</vt:lpstr>
      <vt:lpstr>Nota do Editor da página neonatal www.paulomargotto.com.br . Consultem também!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Residência Médica em Neonatologia - HMIB</dc:title>
  <dc:creator>Paulo</dc:creator>
  <cp:lastModifiedBy>Paulo</cp:lastModifiedBy>
  <cp:revision>14</cp:revision>
  <dcterms:modified xsi:type="dcterms:W3CDTF">2020-06-26T16:21:26Z</dcterms:modified>
</cp:coreProperties>
</file>