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40" r:id="rId1"/>
  </p:sldMasterIdLst>
  <p:notesMasterIdLst>
    <p:notesMasterId r:id="rId68"/>
  </p:notesMasterIdLst>
  <p:sldIdLst>
    <p:sldId id="256" r:id="rId2"/>
    <p:sldId id="258" r:id="rId3"/>
    <p:sldId id="389" r:id="rId4"/>
    <p:sldId id="449" r:id="rId5"/>
    <p:sldId id="448" r:id="rId6"/>
    <p:sldId id="450" r:id="rId7"/>
    <p:sldId id="338" r:id="rId8"/>
    <p:sldId id="478" r:id="rId9"/>
    <p:sldId id="477" r:id="rId10"/>
    <p:sldId id="451" r:id="rId11"/>
    <p:sldId id="479" r:id="rId12"/>
    <p:sldId id="481" r:id="rId13"/>
    <p:sldId id="480" r:id="rId14"/>
    <p:sldId id="452" r:id="rId15"/>
    <p:sldId id="482" r:id="rId16"/>
    <p:sldId id="483" r:id="rId17"/>
    <p:sldId id="484" r:id="rId18"/>
    <p:sldId id="485" r:id="rId19"/>
    <p:sldId id="486" r:id="rId20"/>
    <p:sldId id="487" r:id="rId21"/>
    <p:sldId id="488" r:id="rId22"/>
    <p:sldId id="489" r:id="rId23"/>
    <p:sldId id="490" r:id="rId24"/>
    <p:sldId id="412" r:id="rId25"/>
    <p:sldId id="491" r:id="rId26"/>
    <p:sldId id="492" r:id="rId27"/>
    <p:sldId id="493" r:id="rId28"/>
    <p:sldId id="494" r:id="rId29"/>
    <p:sldId id="495" r:id="rId30"/>
    <p:sldId id="496" r:id="rId31"/>
    <p:sldId id="497" r:id="rId32"/>
    <p:sldId id="498" r:id="rId33"/>
    <p:sldId id="499" r:id="rId34"/>
    <p:sldId id="500" r:id="rId35"/>
    <p:sldId id="501" r:id="rId36"/>
    <p:sldId id="502" r:id="rId37"/>
    <p:sldId id="503" r:id="rId38"/>
    <p:sldId id="474" r:id="rId39"/>
    <p:sldId id="475" r:id="rId40"/>
    <p:sldId id="514" r:id="rId41"/>
    <p:sldId id="279" r:id="rId42"/>
    <p:sldId id="411" r:id="rId43"/>
    <p:sldId id="372" r:id="rId44"/>
    <p:sldId id="504" r:id="rId45"/>
    <p:sldId id="505" r:id="rId46"/>
    <p:sldId id="506" r:id="rId47"/>
    <p:sldId id="507" r:id="rId48"/>
    <p:sldId id="508" r:id="rId49"/>
    <p:sldId id="509" r:id="rId50"/>
    <p:sldId id="510" r:id="rId51"/>
    <p:sldId id="511" r:id="rId52"/>
    <p:sldId id="512" r:id="rId53"/>
    <p:sldId id="513" r:id="rId54"/>
    <p:sldId id="515" r:id="rId55"/>
    <p:sldId id="516" r:id="rId56"/>
    <p:sldId id="525" r:id="rId57"/>
    <p:sldId id="526" r:id="rId58"/>
    <p:sldId id="527" r:id="rId59"/>
    <p:sldId id="528" r:id="rId60"/>
    <p:sldId id="529" r:id="rId61"/>
    <p:sldId id="521" r:id="rId62"/>
    <p:sldId id="522" r:id="rId63"/>
    <p:sldId id="523" r:id="rId64"/>
    <p:sldId id="524" r:id="rId65"/>
    <p:sldId id="531" r:id="rId66"/>
    <p:sldId id="530" r:id="rId67"/>
  </p:sldIdLst>
  <p:sldSz cx="9144000" cy="6858000" type="screen4x3"/>
  <p:notesSz cx="6858000" cy="9144000"/>
  <p:defaultTextStyle>
    <a:defPPr>
      <a:defRPr lang="pt-BR"/>
    </a:defPPr>
    <a:lvl1pPr algn="l" rtl="0" fontAlgn="base">
      <a:spcBef>
        <a:spcPct val="0"/>
      </a:spcBef>
      <a:spcAft>
        <a:spcPct val="0"/>
      </a:spcAft>
      <a:defRPr kern="1200">
        <a:solidFill>
          <a:schemeClr val="tx1"/>
        </a:solidFill>
        <a:latin typeface="Calibri" pitchFamily="34" charset="0"/>
        <a:ea typeface="+mn-ea"/>
        <a:cs typeface="Arial" pitchFamily="34" charset="0"/>
      </a:defRPr>
    </a:lvl1pPr>
    <a:lvl2pPr marL="457200" algn="l" rtl="0" fontAlgn="base">
      <a:spcBef>
        <a:spcPct val="0"/>
      </a:spcBef>
      <a:spcAft>
        <a:spcPct val="0"/>
      </a:spcAft>
      <a:defRPr kern="1200">
        <a:solidFill>
          <a:schemeClr val="tx1"/>
        </a:solidFill>
        <a:latin typeface="Calibri" pitchFamily="34" charset="0"/>
        <a:ea typeface="+mn-ea"/>
        <a:cs typeface="Arial" pitchFamily="34" charset="0"/>
      </a:defRPr>
    </a:lvl2pPr>
    <a:lvl3pPr marL="914400" algn="l" rtl="0" fontAlgn="base">
      <a:spcBef>
        <a:spcPct val="0"/>
      </a:spcBef>
      <a:spcAft>
        <a:spcPct val="0"/>
      </a:spcAft>
      <a:defRPr kern="1200">
        <a:solidFill>
          <a:schemeClr val="tx1"/>
        </a:solidFill>
        <a:latin typeface="Calibri" pitchFamily="34" charset="0"/>
        <a:ea typeface="+mn-ea"/>
        <a:cs typeface="Arial" pitchFamily="34" charset="0"/>
      </a:defRPr>
    </a:lvl3pPr>
    <a:lvl4pPr marL="1371600" algn="l" rtl="0" fontAlgn="base">
      <a:spcBef>
        <a:spcPct val="0"/>
      </a:spcBef>
      <a:spcAft>
        <a:spcPct val="0"/>
      </a:spcAft>
      <a:defRPr kern="1200">
        <a:solidFill>
          <a:schemeClr val="tx1"/>
        </a:solidFill>
        <a:latin typeface="Calibri" pitchFamily="34" charset="0"/>
        <a:ea typeface="+mn-ea"/>
        <a:cs typeface="Arial" pitchFamily="34" charset="0"/>
      </a:defRPr>
    </a:lvl4pPr>
    <a:lvl5pPr marL="1828800" algn="l" rtl="0" fontAlgn="base">
      <a:spcBef>
        <a:spcPct val="0"/>
      </a:spcBef>
      <a:spcAft>
        <a:spcPct val="0"/>
      </a:spcAft>
      <a:defRPr kern="1200">
        <a:solidFill>
          <a:schemeClr val="tx1"/>
        </a:solidFill>
        <a:latin typeface="Calibri" pitchFamily="34" charset="0"/>
        <a:ea typeface="+mn-ea"/>
        <a:cs typeface="Arial" pitchFamily="34" charset="0"/>
      </a:defRPr>
    </a:lvl5pPr>
    <a:lvl6pPr marL="2286000" algn="l" defTabSz="914400" rtl="0" eaLnBrk="1" latinLnBrk="0" hangingPunct="1">
      <a:defRPr kern="1200">
        <a:solidFill>
          <a:schemeClr val="tx1"/>
        </a:solidFill>
        <a:latin typeface="Calibri" pitchFamily="34" charset="0"/>
        <a:ea typeface="+mn-ea"/>
        <a:cs typeface="Arial" pitchFamily="34" charset="0"/>
      </a:defRPr>
    </a:lvl6pPr>
    <a:lvl7pPr marL="2743200" algn="l" defTabSz="914400" rtl="0" eaLnBrk="1" latinLnBrk="0" hangingPunct="1">
      <a:defRPr kern="1200">
        <a:solidFill>
          <a:schemeClr val="tx1"/>
        </a:solidFill>
        <a:latin typeface="Calibri" pitchFamily="34" charset="0"/>
        <a:ea typeface="+mn-ea"/>
        <a:cs typeface="Arial" pitchFamily="34" charset="0"/>
      </a:defRPr>
    </a:lvl7pPr>
    <a:lvl8pPr marL="3200400" algn="l" defTabSz="914400" rtl="0" eaLnBrk="1" latinLnBrk="0" hangingPunct="1">
      <a:defRPr kern="1200">
        <a:solidFill>
          <a:schemeClr val="tx1"/>
        </a:solidFill>
        <a:latin typeface="Calibri" pitchFamily="34" charset="0"/>
        <a:ea typeface="+mn-ea"/>
        <a:cs typeface="Arial" pitchFamily="34" charset="0"/>
      </a:defRPr>
    </a:lvl8pPr>
    <a:lvl9pPr marL="3657600" algn="l" defTabSz="914400" rtl="0" eaLnBrk="1" latinLnBrk="0" hangingPunct="1">
      <a:defRPr kern="1200">
        <a:solidFill>
          <a:schemeClr val="tx1"/>
        </a:solidFill>
        <a:latin typeface="Calibri" pitchFamily="34"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FF"/>
    <a:srgbClr val="FF0000"/>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5" d="100"/>
          <a:sy n="65" d="100"/>
        </p:scale>
        <p:origin x="-1296" y="-6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notesMaster" Target="notesMasters/notesMaster1.xml"/><Relationship Id="rId7" Type="http://schemas.openxmlformats.org/officeDocument/2006/relationships/slide" Target="slides/slide6.xml"/><Relationship Id="rId71"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pt-BR"/>
          </a:p>
        </p:txBody>
      </p:sp>
      <p:sp>
        <p:nvSpPr>
          <p:cNvPr id="3" name="Espaço Reservado para Data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3290C0A0-8A48-4A3E-B098-E291F716FE7B}" type="datetimeFigureOut">
              <a:rPr lang="pt-BR"/>
              <a:pPr>
                <a:defRPr/>
              </a:pPr>
              <a:t>25/06/2020</a:t>
            </a:fld>
            <a:endParaRPr lang="pt-BR"/>
          </a:p>
        </p:txBody>
      </p:sp>
      <p:sp>
        <p:nvSpPr>
          <p:cNvPr id="4" name="Espaço Reservado para Imagem de Slide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pt-BR" noProof="0"/>
          </a:p>
        </p:txBody>
      </p:sp>
      <p:sp>
        <p:nvSpPr>
          <p:cNvPr id="5" name="Espaço Reservado para Anotaçõ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pt-BR" noProof="0"/>
              <a:t>Clique para editar os estilos do texto mestre</a:t>
            </a:r>
          </a:p>
          <a:p>
            <a:pPr lvl="1"/>
            <a:r>
              <a:rPr lang="pt-BR" noProof="0"/>
              <a:t>Segundo nível</a:t>
            </a:r>
          </a:p>
          <a:p>
            <a:pPr lvl="2"/>
            <a:r>
              <a:rPr lang="pt-BR" noProof="0"/>
              <a:t>Terceiro nível</a:t>
            </a:r>
          </a:p>
          <a:p>
            <a:pPr lvl="3"/>
            <a:r>
              <a:rPr lang="pt-BR" noProof="0"/>
              <a:t>Quarto nível</a:t>
            </a:r>
          </a:p>
          <a:p>
            <a:pPr lvl="4"/>
            <a:r>
              <a:rPr lang="pt-BR" noProof="0"/>
              <a:t>Quinto nível</a:t>
            </a:r>
          </a:p>
        </p:txBody>
      </p:sp>
      <p:sp>
        <p:nvSpPr>
          <p:cNvPr id="6" name="Espaço Reservado para Rodapé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pt-BR"/>
          </a:p>
        </p:txBody>
      </p:sp>
      <p:sp>
        <p:nvSpPr>
          <p:cNvPr id="7" name="Espaço Reservado para Número de Slid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a:latin typeface="+mn-lt"/>
                <a:cs typeface="+mn-cs"/>
              </a:defRPr>
            </a:lvl1pPr>
          </a:lstStyle>
          <a:p>
            <a:pPr>
              <a:defRPr/>
            </a:pPr>
            <a:fld id="{578DF5E9-83DA-482B-9C40-197297000003}" type="slidenum">
              <a:rPr lang="pt-BR"/>
              <a:pPr>
                <a:defRPr/>
              </a:pPr>
              <a:t>‹nº›</a:t>
            </a:fld>
            <a:endParaRPr lang="pt-BR"/>
          </a:p>
        </p:txBody>
      </p:sp>
    </p:spTree>
    <p:extLst>
      <p:ext uri="{BB962C8B-B14F-4D97-AF65-F5344CB8AC3E}">
        <p14:creationId xmlns:p14="http://schemas.microsoft.com/office/powerpoint/2010/main" val="2365845043"/>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1683"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pt-BR" smtClean="0"/>
          </a:p>
        </p:txBody>
      </p:sp>
      <p:sp>
        <p:nvSpPr>
          <p:cNvPr id="56324" name="Espaço Reservado para Número de Slide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DBD4217A-0B5F-4C5B-8A9B-E03A03E059AE}" type="slidenum">
              <a:rPr lang="pt-BR"/>
              <a:pPr fontAlgn="base">
                <a:spcBef>
                  <a:spcPct val="0"/>
                </a:spcBef>
                <a:spcAft>
                  <a:spcPct val="0"/>
                </a:spcAft>
                <a:defRPr/>
              </a:pPr>
              <a:t>2</a:t>
            </a:fld>
            <a:endParaRPr lang="pt-B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2707"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pt-BR" smtClean="0"/>
          </a:p>
        </p:txBody>
      </p:sp>
      <p:sp>
        <p:nvSpPr>
          <p:cNvPr id="57348" name="Espaço Reservado para Número de Slide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E23E4C4E-A8CF-47BD-89BB-385E96C26F18}" type="slidenum">
              <a:rPr lang="pt-BR"/>
              <a:pPr fontAlgn="base">
                <a:spcBef>
                  <a:spcPct val="0"/>
                </a:spcBef>
                <a:spcAft>
                  <a:spcPct val="0"/>
                </a:spcAft>
                <a:defRPr/>
              </a:pPr>
              <a:t>3</a:t>
            </a:fld>
            <a:endParaRPr lang="pt-B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3731"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pt-BR" smtClean="0"/>
          </a:p>
        </p:txBody>
      </p:sp>
      <p:sp>
        <p:nvSpPr>
          <p:cNvPr id="58372" name="Espaço Reservado para Número de Slide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EC5A2065-071B-4FAF-A51D-31A064A7A3E6}" type="slidenum">
              <a:rPr lang="pt-BR"/>
              <a:pPr fontAlgn="base">
                <a:spcBef>
                  <a:spcPct val="0"/>
                </a:spcBef>
                <a:spcAft>
                  <a:spcPct val="0"/>
                </a:spcAft>
                <a:defRPr/>
              </a:pPr>
              <a:t>4</a:t>
            </a:fld>
            <a:endParaRPr lang="pt-B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4755"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pt-BR" smtClean="0"/>
          </a:p>
        </p:txBody>
      </p:sp>
      <p:sp>
        <p:nvSpPr>
          <p:cNvPr id="59396" name="Espaço Reservado para Número de Slide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7E1C80E2-A26F-407C-9D98-84A398D8F3D7}" type="slidenum">
              <a:rPr lang="pt-BR"/>
              <a:pPr fontAlgn="base">
                <a:spcBef>
                  <a:spcPct val="0"/>
                </a:spcBef>
                <a:spcAft>
                  <a:spcPct val="0"/>
                </a:spcAft>
                <a:defRPr/>
              </a:pPr>
              <a:t>5</a:t>
            </a:fld>
            <a:endParaRPr lang="pt-B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5779"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pt-BR" smtClean="0"/>
          </a:p>
        </p:txBody>
      </p:sp>
      <p:sp>
        <p:nvSpPr>
          <p:cNvPr id="60420" name="Espaço Reservado para Número de Slide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F1EEC39C-1F6F-4819-B442-F1F3F3021B86}" type="slidenum">
              <a:rPr lang="pt-BR"/>
              <a:pPr fontAlgn="base">
                <a:spcBef>
                  <a:spcPct val="0"/>
                </a:spcBef>
                <a:spcAft>
                  <a:spcPct val="0"/>
                </a:spcAft>
                <a:defRPr/>
              </a:pPr>
              <a:t>6</a:t>
            </a:fld>
            <a:endParaRPr lang="pt-B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6803"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pt-BR" smtClean="0"/>
          </a:p>
        </p:txBody>
      </p:sp>
      <p:sp>
        <p:nvSpPr>
          <p:cNvPr id="61444" name="Espaço Reservado para Número de Slide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EBB73BD8-64B9-4740-82DF-6F2B4EF5E687}" type="slidenum">
              <a:rPr lang="pt-BR"/>
              <a:pPr fontAlgn="base">
                <a:spcBef>
                  <a:spcPct val="0"/>
                </a:spcBef>
                <a:spcAft>
                  <a:spcPct val="0"/>
                </a:spcAft>
                <a:defRPr/>
              </a:pPr>
              <a:t>7</a:t>
            </a:fld>
            <a:endParaRPr lang="pt-B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7827"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pt-BR" smtClean="0"/>
          </a:p>
        </p:txBody>
      </p:sp>
      <p:sp>
        <p:nvSpPr>
          <p:cNvPr id="62468" name="Espaço Reservado para Número de Slide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F23097F6-3E5F-4B60-88C6-F2EC31B13610}" type="slidenum">
              <a:rPr lang="pt-BR"/>
              <a:pPr fontAlgn="base">
                <a:spcBef>
                  <a:spcPct val="0"/>
                </a:spcBef>
                <a:spcAft>
                  <a:spcPct val="0"/>
                </a:spcAft>
                <a:defRPr/>
              </a:pPr>
              <a:t>8</a:t>
            </a:fld>
            <a:endParaRPr lang="pt-B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8851"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pt-BR" smtClean="0"/>
          </a:p>
        </p:txBody>
      </p:sp>
      <p:sp>
        <p:nvSpPr>
          <p:cNvPr id="63492" name="Espaço Reservado para Número de Slide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BE5BD6DC-57D0-4BFA-AAB2-3E61E4EC3C2E}" type="slidenum">
              <a:rPr lang="pt-BR"/>
              <a:pPr fontAlgn="base">
                <a:spcBef>
                  <a:spcPct val="0"/>
                </a:spcBef>
                <a:spcAft>
                  <a:spcPct val="0"/>
                </a:spcAft>
                <a:defRPr/>
              </a:pPr>
              <a:t>9</a:t>
            </a:fld>
            <a:endParaRPr lang="pt-B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9875"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pt-BR" smtClean="0"/>
          </a:p>
        </p:txBody>
      </p:sp>
      <p:sp>
        <p:nvSpPr>
          <p:cNvPr id="64516" name="Espaço Reservado para Número de Slide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804A6958-805A-47D8-B996-8015BD6FDD73}" type="slidenum">
              <a:rPr lang="pt-BR"/>
              <a:pPr fontAlgn="base">
                <a:spcBef>
                  <a:spcPct val="0"/>
                </a:spcBef>
                <a:spcAft>
                  <a:spcPct val="0"/>
                </a:spcAft>
                <a:defRPr/>
              </a:pPr>
              <a:t>10</a:t>
            </a:fld>
            <a:endParaRPr lang="pt-B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0899"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pt-BR" smtClean="0"/>
          </a:p>
        </p:txBody>
      </p:sp>
      <p:sp>
        <p:nvSpPr>
          <p:cNvPr id="65540" name="Espaço Reservado para Número de Slide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144CF068-3FC0-4C53-8018-B5479BEB2782}" type="slidenum">
              <a:rPr lang="pt-BR"/>
              <a:pPr fontAlgn="base">
                <a:spcBef>
                  <a:spcPct val="0"/>
                </a:spcBef>
                <a:spcAft>
                  <a:spcPct val="0"/>
                </a:spcAft>
                <a:defRPr/>
              </a:pPr>
              <a:t>11</a:t>
            </a:fld>
            <a:endParaRPr lang="pt-B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1923"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pt-BR" smtClean="0"/>
          </a:p>
        </p:txBody>
      </p:sp>
      <p:sp>
        <p:nvSpPr>
          <p:cNvPr id="66564" name="Espaço Reservado para Número de Slide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CBB57FF2-9E60-4DDE-A790-E91F046A4372}" type="slidenum">
              <a:rPr lang="pt-BR"/>
              <a:pPr fontAlgn="base">
                <a:spcBef>
                  <a:spcPct val="0"/>
                </a:spcBef>
                <a:spcAft>
                  <a:spcPct val="0"/>
                </a:spcAft>
                <a:defRPr/>
              </a:pPr>
              <a:t>12</a:t>
            </a:fld>
            <a:endParaRPr lang="pt-B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2947"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pt-BR" smtClean="0"/>
          </a:p>
        </p:txBody>
      </p:sp>
      <p:sp>
        <p:nvSpPr>
          <p:cNvPr id="67588" name="Espaço Reservado para Número de Slide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B218AF5F-A606-4AD7-BA4F-42656CC855FD}" type="slidenum">
              <a:rPr lang="pt-BR"/>
              <a:pPr fontAlgn="base">
                <a:spcBef>
                  <a:spcPct val="0"/>
                </a:spcBef>
                <a:spcAft>
                  <a:spcPct val="0"/>
                </a:spcAft>
                <a:defRPr/>
              </a:pPr>
              <a:t>13</a:t>
            </a:fld>
            <a:endParaRPr lang="pt-B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3971"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pt-BR" smtClean="0"/>
          </a:p>
        </p:txBody>
      </p:sp>
      <p:sp>
        <p:nvSpPr>
          <p:cNvPr id="68612" name="Espaço Reservado para Número de Slide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61DEB75E-4AEB-4CB8-86EA-1C76FAFEE092}" type="slidenum">
              <a:rPr lang="pt-BR"/>
              <a:pPr fontAlgn="base">
                <a:spcBef>
                  <a:spcPct val="0"/>
                </a:spcBef>
                <a:spcAft>
                  <a:spcPct val="0"/>
                </a:spcAft>
                <a:defRPr/>
              </a:pPr>
              <a:t>14</a:t>
            </a:fld>
            <a:endParaRPr lang="pt-B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4995"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pt-BR" smtClean="0"/>
          </a:p>
        </p:txBody>
      </p:sp>
      <p:sp>
        <p:nvSpPr>
          <p:cNvPr id="69636" name="Espaço Reservado para Número de Slide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8458B756-1B62-47F5-A375-5EACE5DA72D0}" type="slidenum">
              <a:rPr lang="pt-BR"/>
              <a:pPr fontAlgn="base">
                <a:spcBef>
                  <a:spcPct val="0"/>
                </a:spcBef>
                <a:spcAft>
                  <a:spcPct val="0"/>
                </a:spcAft>
                <a:defRPr/>
              </a:pPr>
              <a:t>15</a:t>
            </a:fld>
            <a:endParaRPr lang="pt-B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6019"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pt-BR" smtClean="0"/>
          </a:p>
        </p:txBody>
      </p:sp>
      <p:sp>
        <p:nvSpPr>
          <p:cNvPr id="70660" name="Espaço Reservado para Número de Slide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9F8FC6AB-6E68-44B5-B795-2BB35B777B8A}" type="slidenum">
              <a:rPr lang="pt-BR"/>
              <a:pPr fontAlgn="base">
                <a:spcBef>
                  <a:spcPct val="0"/>
                </a:spcBef>
                <a:spcAft>
                  <a:spcPct val="0"/>
                </a:spcAft>
                <a:defRPr/>
              </a:pPr>
              <a:t>16</a:t>
            </a:fld>
            <a:endParaRPr lang="pt-B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7043"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pt-BR" smtClean="0"/>
          </a:p>
        </p:txBody>
      </p:sp>
      <p:sp>
        <p:nvSpPr>
          <p:cNvPr id="71684" name="Espaço Reservado para Número de Slide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57A7A961-034A-4DFE-AA00-680CD9F9DBF2}" type="slidenum">
              <a:rPr lang="pt-BR"/>
              <a:pPr fontAlgn="base">
                <a:spcBef>
                  <a:spcPct val="0"/>
                </a:spcBef>
                <a:spcAft>
                  <a:spcPct val="0"/>
                </a:spcAft>
                <a:defRPr/>
              </a:pPr>
              <a:t>17</a:t>
            </a:fld>
            <a:endParaRPr lang="pt-B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8067"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pt-BR" smtClean="0"/>
          </a:p>
        </p:txBody>
      </p:sp>
      <p:sp>
        <p:nvSpPr>
          <p:cNvPr id="72708" name="Espaço Reservado para Número de Slide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4B95F83F-0F47-413F-B86D-2B569F0FC7D4}" type="slidenum">
              <a:rPr lang="pt-BR"/>
              <a:pPr fontAlgn="base">
                <a:spcBef>
                  <a:spcPct val="0"/>
                </a:spcBef>
                <a:spcAft>
                  <a:spcPct val="0"/>
                </a:spcAft>
                <a:defRPr/>
              </a:pPr>
              <a:t>18</a:t>
            </a:fld>
            <a:endParaRPr lang="pt-B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9091"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pt-BR" smtClean="0"/>
          </a:p>
        </p:txBody>
      </p:sp>
      <p:sp>
        <p:nvSpPr>
          <p:cNvPr id="73732" name="Espaço Reservado para Número de Slide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AD4FA96F-F4F5-4887-B0BF-B8E9A13D422E}" type="slidenum">
              <a:rPr lang="pt-BR"/>
              <a:pPr fontAlgn="base">
                <a:spcBef>
                  <a:spcPct val="0"/>
                </a:spcBef>
                <a:spcAft>
                  <a:spcPct val="0"/>
                </a:spcAft>
                <a:defRPr/>
              </a:pPr>
              <a:t>19</a:t>
            </a:fld>
            <a:endParaRPr lang="pt-B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0115"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pt-BR" smtClean="0"/>
          </a:p>
        </p:txBody>
      </p:sp>
      <p:sp>
        <p:nvSpPr>
          <p:cNvPr id="74756" name="Espaço Reservado para Número de Slide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FEF43F10-1B26-49D5-8E58-A42CD657BC93}" type="slidenum">
              <a:rPr lang="pt-BR"/>
              <a:pPr fontAlgn="base">
                <a:spcBef>
                  <a:spcPct val="0"/>
                </a:spcBef>
                <a:spcAft>
                  <a:spcPct val="0"/>
                </a:spcAft>
                <a:defRPr/>
              </a:pPr>
              <a:t>20</a:t>
            </a:fld>
            <a:endParaRPr lang="pt-B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1139"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pt-BR" smtClean="0"/>
          </a:p>
        </p:txBody>
      </p:sp>
      <p:sp>
        <p:nvSpPr>
          <p:cNvPr id="75780" name="Espaço Reservado para Número de Slide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D71BF8B9-2B55-4490-BA6C-A87068066712}" type="slidenum">
              <a:rPr lang="pt-BR"/>
              <a:pPr fontAlgn="base">
                <a:spcBef>
                  <a:spcPct val="0"/>
                </a:spcBef>
                <a:spcAft>
                  <a:spcPct val="0"/>
                </a:spcAft>
                <a:defRPr/>
              </a:pPr>
              <a:t>21</a:t>
            </a:fld>
            <a:endParaRPr lang="pt-B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2163"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pt-BR" smtClean="0"/>
          </a:p>
        </p:txBody>
      </p:sp>
      <p:sp>
        <p:nvSpPr>
          <p:cNvPr id="76804" name="Espaço Reservado para Número de Slide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3AEAA3C2-F027-4A9A-9FE3-6349C75E367F}" type="slidenum">
              <a:rPr lang="pt-BR"/>
              <a:pPr fontAlgn="base">
                <a:spcBef>
                  <a:spcPct val="0"/>
                </a:spcBef>
                <a:spcAft>
                  <a:spcPct val="0"/>
                </a:spcAft>
                <a:defRPr/>
              </a:pPr>
              <a:t>22</a:t>
            </a:fld>
            <a:endParaRPr lang="pt-B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3187"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pt-BR" smtClean="0"/>
          </a:p>
        </p:txBody>
      </p:sp>
      <p:sp>
        <p:nvSpPr>
          <p:cNvPr id="77828" name="Espaço Reservado para Número de Slide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4B86985E-1B2B-4C33-ABD6-331781A737BD}" type="slidenum">
              <a:rPr lang="pt-BR"/>
              <a:pPr fontAlgn="base">
                <a:spcBef>
                  <a:spcPct val="0"/>
                </a:spcBef>
                <a:spcAft>
                  <a:spcPct val="0"/>
                </a:spcAft>
                <a:defRPr/>
              </a:pPr>
              <a:t>23</a:t>
            </a:fld>
            <a:endParaRPr lang="pt-B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4211"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pt-BR" smtClean="0"/>
          </a:p>
        </p:txBody>
      </p:sp>
      <p:sp>
        <p:nvSpPr>
          <p:cNvPr id="78852" name="Espaço Reservado para Número de Slide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43838228-5956-4541-BD19-5B20441356C7}" type="slidenum">
              <a:rPr lang="pt-BR"/>
              <a:pPr fontAlgn="base">
                <a:spcBef>
                  <a:spcPct val="0"/>
                </a:spcBef>
                <a:spcAft>
                  <a:spcPct val="0"/>
                </a:spcAft>
                <a:defRPr/>
              </a:pPr>
              <a:t>24</a:t>
            </a:fld>
            <a:endParaRPr lang="pt-B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5235"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pt-BR" smtClean="0"/>
          </a:p>
        </p:txBody>
      </p:sp>
      <p:sp>
        <p:nvSpPr>
          <p:cNvPr id="79876" name="Espaço Reservado para Número de Slide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BF37DE08-CBB2-4BB8-8D83-683E1A3EEAEF}" type="slidenum">
              <a:rPr lang="pt-BR"/>
              <a:pPr fontAlgn="base">
                <a:spcBef>
                  <a:spcPct val="0"/>
                </a:spcBef>
                <a:spcAft>
                  <a:spcPct val="0"/>
                </a:spcAft>
                <a:defRPr/>
              </a:pPr>
              <a:t>25</a:t>
            </a:fld>
            <a:endParaRPr lang="pt-B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6259"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pt-BR" smtClean="0"/>
          </a:p>
        </p:txBody>
      </p:sp>
      <p:sp>
        <p:nvSpPr>
          <p:cNvPr id="80900" name="Espaço Reservado para Número de Slide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88155DAF-E9C3-486F-81F7-5830F9C32420}" type="slidenum">
              <a:rPr lang="pt-BR"/>
              <a:pPr fontAlgn="base">
                <a:spcBef>
                  <a:spcPct val="0"/>
                </a:spcBef>
                <a:spcAft>
                  <a:spcPct val="0"/>
                </a:spcAft>
                <a:defRPr/>
              </a:pPr>
              <a:t>26</a:t>
            </a:fld>
            <a:endParaRPr lang="pt-B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7283"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pt-BR" smtClean="0"/>
          </a:p>
        </p:txBody>
      </p:sp>
      <p:sp>
        <p:nvSpPr>
          <p:cNvPr id="81924" name="Espaço Reservado para Número de Slide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D10B742A-8B9C-4F32-B210-4D609C0711E0}" type="slidenum">
              <a:rPr lang="pt-BR"/>
              <a:pPr fontAlgn="base">
                <a:spcBef>
                  <a:spcPct val="0"/>
                </a:spcBef>
                <a:spcAft>
                  <a:spcPct val="0"/>
                </a:spcAft>
                <a:defRPr/>
              </a:pPr>
              <a:t>27</a:t>
            </a:fld>
            <a:endParaRPr lang="pt-B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8307"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pt-BR" smtClean="0"/>
          </a:p>
        </p:txBody>
      </p:sp>
      <p:sp>
        <p:nvSpPr>
          <p:cNvPr id="82948" name="Espaço Reservado para Número de Slide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B89FA087-3947-41C1-9CFF-39E219EEDF99}" type="slidenum">
              <a:rPr lang="pt-BR"/>
              <a:pPr fontAlgn="base">
                <a:spcBef>
                  <a:spcPct val="0"/>
                </a:spcBef>
                <a:spcAft>
                  <a:spcPct val="0"/>
                </a:spcAft>
                <a:defRPr/>
              </a:pPr>
              <a:t>28</a:t>
            </a:fld>
            <a:endParaRPr lang="pt-B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9331"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pt-BR" smtClean="0"/>
          </a:p>
        </p:txBody>
      </p:sp>
      <p:sp>
        <p:nvSpPr>
          <p:cNvPr id="83972" name="Espaço Reservado para Número de Slide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33A81C9F-EA46-4963-A51C-4A72950A024B}" type="slidenum">
              <a:rPr lang="pt-BR"/>
              <a:pPr fontAlgn="base">
                <a:spcBef>
                  <a:spcPct val="0"/>
                </a:spcBef>
                <a:spcAft>
                  <a:spcPct val="0"/>
                </a:spcAft>
                <a:defRPr/>
              </a:pPr>
              <a:t>29</a:t>
            </a:fld>
            <a:endParaRPr lang="pt-B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0355"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pt-BR" smtClean="0"/>
          </a:p>
        </p:txBody>
      </p:sp>
      <p:sp>
        <p:nvSpPr>
          <p:cNvPr id="84996" name="Espaço Reservado para Número de Slide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0C21972F-9CA7-435E-B3BA-68A32B538930}" type="slidenum">
              <a:rPr lang="pt-BR"/>
              <a:pPr fontAlgn="base">
                <a:spcBef>
                  <a:spcPct val="0"/>
                </a:spcBef>
                <a:spcAft>
                  <a:spcPct val="0"/>
                </a:spcAft>
                <a:defRPr/>
              </a:pPr>
              <a:t>30</a:t>
            </a:fld>
            <a:endParaRPr lang="pt-B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1379"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pt-BR" smtClean="0"/>
          </a:p>
        </p:txBody>
      </p:sp>
      <p:sp>
        <p:nvSpPr>
          <p:cNvPr id="86020" name="Espaço Reservado para Número de Slide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9B33FF3B-6086-4A63-AA4E-E2290FB2E5D7}" type="slidenum">
              <a:rPr lang="pt-BR"/>
              <a:pPr fontAlgn="base">
                <a:spcBef>
                  <a:spcPct val="0"/>
                </a:spcBef>
                <a:spcAft>
                  <a:spcPct val="0"/>
                </a:spcAft>
                <a:defRPr/>
              </a:pPr>
              <a:t>31</a:t>
            </a:fld>
            <a:endParaRPr lang="pt-B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2403"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pt-BR" smtClean="0"/>
          </a:p>
        </p:txBody>
      </p:sp>
      <p:sp>
        <p:nvSpPr>
          <p:cNvPr id="87044" name="Espaço Reservado para Número de Slide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E3542865-896B-4367-8C5A-32034E6FA465}" type="slidenum">
              <a:rPr lang="pt-BR"/>
              <a:pPr fontAlgn="base">
                <a:spcBef>
                  <a:spcPct val="0"/>
                </a:spcBef>
                <a:spcAft>
                  <a:spcPct val="0"/>
                </a:spcAft>
                <a:defRPr/>
              </a:pPr>
              <a:t>32</a:t>
            </a:fld>
            <a:endParaRPr lang="pt-B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3427"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pt-BR" smtClean="0"/>
          </a:p>
        </p:txBody>
      </p:sp>
      <p:sp>
        <p:nvSpPr>
          <p:cNvPr id="88068" name="Espaço Reservado para Número de Slide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C4CBF508-EA6D-4F3B-9AB3-21B3F3225182}" type="slidenum">
              <a:rPr lang="pt-BR"/>
              <a:pPr fontAlgn="base">
                <a:spcBef>
                  <a:spcPct val="0"/>
                </a:spcBef>
                <a:spcAft>
                  <a:spcPct val="0"/>
                </a:spcAft>
                <a:defRPr/>
              </a:pPr>
              <a:t>33</a:t>
            </a:fld>
            <a:endParaRPr lang="pt-B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4451"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pt-BR" smtClean="0"/>
          </a:p>
        </p:txBody>
      </p:sp>
      <p:sp>
        <p:nvSpPr>
          <p:cNvPr id="89092" name="Espaço Reservado para Número de Slide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129B34E8-199B-4125-A588-CDBB2187C58C}" type="slidenum">
              <a:rPr lang="pt-BR"/>
              <a:pPr fontAlgn="base">
                <a:spcBef>
                  <a:spcPct val="0"/>
                </a:spcBef>
                <a:spcAft>
                  <a:spcPct val="0"/>
                </a:spcAft>
                <a:defRPr/>
              </a:pPr>
              <a:t>34</a:t>
            </a:fld>
            <a:endParaRPr lang="pt-B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5475"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pt-BR" smtClean="0"/>
          </a:p>
        </p:txBody>
      </p:sp>
      <p:sp>
        <p:nvSpPr>
          <p:cNvPr id="90116" name="Espaço Reservado para Número de Slide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C2A5075D-B076-4AC5-BE50-E88314791CD1}" type="slidenum">
              <a:rPr lang="pt-BR"/>
              <a:pPr fontAlgn="base">
                <a:spcBef>
                  <a:spcPct val="0"/>
                </a:spcBef>
                <a:spcAft>
                  <a:spcPct val="0"/>
                </a:spcAft>
                <a:defRPr/>
              </a:pPr>
              <a:t>35</a:t>
            </a:fld>
            <a:endParaRPr lang="pt-B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6499"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pt-BR" smtClean="0"/>
          </a:p>
        </p:txBody>
      </p:sp>
      <p:sp>
        <p:nvSpPr>
          <p:cNvPr id="91140" name="Espaço Reservado para Número de Slide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E000DB73-7CAA-4B95-9746-2BE4FB3B6B45}" type="slidenum">
              <a:rPr lang="pt-BR"/>
              <a:pPr fontAlgn="base">
                <a:spcBef>
                  <a:spcPct val="0"/>
                </a:spcBef>
                <a:spcAft>
                  <a:spcPct val="0"/>
                </a:spcAft>
                <a:defRPr/>
              </a:pPr>
              <a:t>36</a:t>
            </a:fld>
            <a:endParaRPr lang="pt-B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7523"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pt-BR" smtClean="0"/>
          </a:p>
        </p:txBody>
      </p:sp>
      <p:sp>
        <p:nvSpPr>
          <p:cNvPr id="92164" name="Espaço Reservado para Número de Slide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0C5C2C0B-C791-4EAD-8FF8-3288514F2ED8}" type="slidenum">
              <a:rPr lang="pt-BR"/>
              <a:pPr fontAlgn="base">
                <a:spcBef>
                  <a:spcPct val="0"/>
                </a:spcBef>
                <a:spcAft>
                  <a:spcPct val="0"/>
                </a:spcAft>
                <a:defRPr/>
              </a:pPr>
              <a:t>37</a:t>
            </a:fld>
            <a:endParaRPr lang="pt-B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8547"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pt-BR" smtClean="0"/>
          </a:p>
        </p:txBody>
      </p:sp>
      <p:sp>
        <p:nvSpPr>
          <p:cNvPr id="93188" name="Espaço Reservado para Número de Slide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1C21767B-CCEE-4125-A444-0161C5ADBBC0}" type="slidenum">
              <a:rPr lang="pt-BR"/>
              <a:pPr fontAlgn="base">
                <a:spcBef>
                  <a:spcPct val="0"/>
                </a:spcBef>
                <a:spcAft>
                  <a:spcPct val="0"/>
                </a:spcAft>
                <a:defRPr/>
              </a:pPr>
              <a:t>38</a:t>
            </a:fld>
            <a:endParaRPr lang="pt-B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9571"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pt-BR" smtClean="0"/>
          </a:p>
        </p:txBody>
      </p:sp>
      <p:sp>
        <p:nvSpPr>
          <p:cNvPr id="94212" name="Espaço Reservado para Número de Slide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B50E03BB-9519-4F98-A030-FFBD5048E6B1}" type="slidenum">
              <a:rPr lang="pt-BR"/>
              <a:pPr fontAlgn="base">
                <a:spcBef>
                  <a:spcPct val="0"/>
                </a:spcBef>
                <a:spcAft>
                  <a:spcPct val="0"/>
                </a:spcAft>
                <a:defRPr/>
              </a:pPr>
              <a:t>39</a:t>
            </a:fld>
            <a:endParaRPr lang="pt-B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685800" y="2130425"/>
            <a:ext cx="7772400" cy="1470025"/>
          </a:xfrm>
        </p:spPr>
        <p:txBody>
          <a:bodyPr/>
          <a:lstStyle/>
          <a:p>
            <a:r>
              <a:rPr lang="pt-BR"/>
              <a:t>Clique para editar o estilo do título mestre</a:t>
            </a:r>
          </a:p>
        </p:txBody>
      </p:sp>
      <p:sp>
        <p:nvSpPr>
          <p:cNvPr id="3" name="Subtítu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a:t>Clique para editar o estilo do subtítulo mestre</a:t>
            </a:r>
          </a:p>
        </p:txBody>
      </p:sp>
      <p:sp>
        <p:nvSpPr>
          <p:cNvPr id="4" name="Espaço Reservado para Data 3"/>
          <p:cNvSpPr>
            <a:spLocks noGrp="1"/>
          </p:cNvSpPr>
          <p:nvPr>
            <p:ph type="dt" sz="half" idx="10"/>
          </p:nvPr>
        </p:nvSpPr>
        <p:spPr/>
        <p:txBody>
          <a:bodyPr/>
          <a:lstStyle>
            <a:lvl1pPr>
              <a:defRPr/>
            </a:lvl1pPr>
          </a:lstStyle>
          <a:p>
            <a:pPr>
              <a:defRPr/>
            </a:pPr>
            <a:fld id="{7D61364D-D384-4B2B-A1B5-DAA76615676B}" type="datetimeFigureOut">
              <a:rPr lang="pt-BR"/>
              <a:pPr>
                <a:defRPr/>
              </a:pPr>
              <a:t>25/06/2020</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FE57F39E-3C0C-4E2C-8E8D-693ED7BCC2A2}" type="slidenum">
              <a:rPr lang="pt-BR"/>
              <a:pPr>
                <a:defRPr/>
              </a:pPr>
              <a:t>‹nº›</a:t>
            </a:fld>
            <a:endParaRPr lang="pt-BR"/>
          </a:p>
        </p:txBody>
      </p:sp>
    </p:spTree>
    <p:extLst>
      <p:ext uri="{BB962C8B-B14F-4D97-AF65-F5344CB8AC3E}">
        <p14:creationId xmlns:p14="http://schemas.microsoft.com/office/powerpoint/2010/main" val="28301981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estilo do título mestre</a:t>
            </a:r>
          </a:p>
        </p:txBody>
      </p:sp>
      <p:sp>
        <p:nvSpPr>
          <p:cNvPr id="3" name="Espaço Reservado para Conteúdo 2"/>
          <p:cNvSpPr>
            <a:spLocks noGrp="1"/>
          </p:cNvSpPr>
          <p:nvPr>
            <p:ph idx="1"/>
          </p:nvPr>
        </p:nvSpPr>
        <p:spPr/>
        <p:txBody>
          <a:bodyPr/>
          <a:lstStyle/>
          <a:p>
            <a:pPr lvl="0"/>
            <a:r>
              <a:rPr lang="pt-BR"/>
              <a:t>Clique para editar os estilos do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p:cNvSpPr>
            <a:spLocks noGrp="1"/>
          </p:cNvSpPr>
          <p:nvPr>
            <p:ph type="dt" sz="half" idx="10"/>
          </p:nvPr>
        </p:nvSpPr>
        <p:spPr/>
        <p:txBody>
          <a:bodyPr/>
          <a:lstStyle>
            <a:lvl1pPr>
              <a:defRPr/>
            </a:lvl1pPr>
          </a:lstStyle>
          <a:p>
            <a:pPr>
              <a:defRPr/>
            </a:pPr>
            <a:fld id="{FAD60581-898D-445C-964A-C7C54D37AAF2}" type="datetimeFigureOut">
              <a:rPr lang="pt-BR"/>
              <a:pPr>
                <a:defRPr/>
              </a:pPr>
              <a:t>25/06/2020</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26E9E5FD-4D86-46F4-A914-43D7D9A7AFC7}" type="slidenum">
              <a:rPr lang="pt-BR"/>
              <a:pPr>
                <a:defRPr/>
              </a:pPr>
              <a:t>‹nº›</a:t>
            </a:fld>
            <a:endParaRPr lang="pt-BR"/>
          </a:p>
        </p:txBody>
      </p:sp>
    </p:spTree>
    <p:extLst>
      <p:ext uri="{BB962C8B-B14F-4D97-AF65-F5344CB8AC3E}">
        <p14:creationId xmlns:p14="http://schemas.microsoft.com/office/powerpoint/2010/main" val="41823015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722313" y="4406900"/>
            <a:ext cx="7772400" cy="1362075"/>
          </a:xfrm>
        </p:spPr>
        <p:txBody>
          <a:bodyPr anchor="t"/>
          <a:lstStyle>
            <a:lvl1pPr algn="l">
              <a:defRPr sz="4000" b="1" cap="all"/>
            </a:lvl1pPr>
          </a:lstStyle>
          <a:p>
            <a:r>
              <a:rPr lang="pt-BR"/>
              <a:t>Clique para editar o estilo do título mestre</a:t>
            </a:r>
          </a:p>
        </p:txBody>
      </p:sp>
      <p:sp>
        <p:nvSpPr>
          <p:cNvPr id="3" name="Espaço Reservado para Tex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a:t>Clique para editar os estilos do texto mestre</a:t>
            </a:r>
          </a:p>
        </p:txBody>
      </p:sp>
      <p:sp>
        <p:nvSpPr>
          <p:cNvPr id="4" name="Espaço Reservado para Data 3"/>
          <p:cNvSpPr>
            <a:spLocks noGrp="1"/>
          </p:cNvSpPr>
          <p:nvPr>
            <p:ph type="dt" sz="half" idx="10"/>
          </p:nvPr>
        </p:nvSpPr>
        <p:spPr/>
        <p:txBody>
          <a:bodyPr/>
          <a:lstStyle>
            <a:lvl1pPr>
              <a:defRPr/>
            </a:lvl1pPr>
          </a:lstStyle>
          <a:p>
            <a:pPr>
              <a:defRPr/>
            </a:pPr>
            <a:fld id="{C87FB5CB-8C2F-4BB3-B3C8-7E695E79830D}" type="datetimeFigureOut">
              <a:rPr lang="pt-BR"/>
              <a:pPr>
                <a:defRPr/>
              </a:pPr>
              <a:t>25/06/2020</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69A1BAD1-7537-45A8-878F-626373445419}" type="slidenum">
              <a:rPr lang="pt-BR"/>
              <a:pPr>
                <a:defRPr/>
              </a:pPr>
              <a:t>‹nº›</a:t>
            </a:fld>
            <a:endParaRPr lang="pt-BR"/>
          </a:p>
        </p:txBody>
      </p:sp>
    </p:spTree>
    <p:extLst>
      <p:ext uri="{BB962C8B-B14F-4D97-AF65-F5344CB8AC3E}">
        <p14:creationId xmlns:p14="http://schemas.microsoft.com/office/powerpoint/2010/main" val="10735466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estilo do título mestre</a:t>
            </a:r>
          </a:p>
        </p:txBody>
      </p:sp>
      <p:sp>
        <p:nvSpPr>
          <p:cNvPr id="3" name="Espaço Reservado para Conteúd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a:t>Clique para editar os estilos do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Conteúd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a:t>Clique para editar os estilos do texto mestre</a:t>
            </a:r>
          </a:p>
          <a:p>
            <a:pPr lvl="1"/>
            <a:r>
              <a:rPr lang="pt-BR"/>
              <a:t>Segundo nível</a:t>
            </a:r>
          </a:p>
          <a:p>
            <a:pPr lvl="2"/>
            <a:r>
              <a:rPr lang="pt-BR"/>
              <a:t>Terceiro nível</a:t>
            </a:r>
          </a:p>
          <a:p>
            <a:pPr lvl="3"/>
            <a:r>
              <a:rPr lang="pt-BR"/>
              <a:t>Quarto nível</a:t>
            </a:r>
          </a:p>
          <a:p>
            <a:pPr lvl="4"/>
            <a:r>
              <a:rPr lang="pt-BR"/>
              <a:t>Quinto nível</a:t>
            </a:r>
          </a:p>
        </p:txBody>
      </p:sp>
      <p:sp>
        <p:nvSpPr>
          <p:cNvPr id="5" name="Espaço Reservado para Data 3"/>
          <p:cNvSpPr>
            <a:spLocks noGrp="1"/>
          </p:cNvSpPr>
          <p:nvPr>
            <p:ph type="dt" sz="half" idx="10"/>
          </p:nvPr>
        </p:nvSpPr>
        <p:spPr/>
        <p:txBody>
          <a:bodyPr/>
          <a:lstStyle>
            <a:lvl1pPr>
              <a:defRPr/>
            </a:lvl1pPr>
          </a:lstStyle>
          <a:p>
            <a:pPr>
              <a:defRPr/>
            </a:pPr>
            <a:fld id="{7216CD9F-9DC3-4787-AFC1-C77B834065EF}" type="datetimeFigureOut">
              <a:rPr lang="pt-BR"/>
              <a:pPr>
                <a:defRPr/>
              </a:pPr>
              <a:t>25/06/2020</a:t>
            </a:fld>
            <a:endParaRPr lang="pt-BR"/>
          </a:p>
        </p:txBody>
      </p:sp>
      <p:sp>
        <p:nvSpPr>
          <p:cNvPr id="6" name="Espaço Reservado para Rodapé 4"/>
          <p:cNvSpPr>
            <a:spLocks noGrp="1"/>
          </p:cNvSpPr>
          <p:nvPr>
            <p:ph type="ftr" sz="quarter" idx="11"/>
          </p:nvPr>
        </p:nvSpPr>
        <p:spPr/>
        <p:txBody>
          <a:bodyPr/>
          <a:lstStyle>
            <a:lvl1pPr>
              <a:defRPr/>
            </a:lvl1pPr>
          </a:lstStyle>
          <a:p>
            <a:pPr>
              <a:defRPr/>
            </a:pPr>
            <a:endParaRPr lang="pt-BR"/>
          </a:p>
        </p:txBody>
      </p:sp>
      <p:sp>
        <p:nvSpPr>
          <p:cNvPr id="7" name="Espaço Reservado para Número de Slide 5"/>
          <p:cNvSpPr>
            <a:spLocks noGrp="1"/>
          </p:cNvSpPr>
          <p:nvPr>
            <p:ph type="sldNum" sz="quarter" idx="12"/>
          </p:nvPr>
        </p:nvSpPr>
        <p:spPr/>
        <p:txBody>
          <a:bodyPr/>
          <a:lstStyle>
            <a:lvl1pPr>
              <a:defRPr/>
            </a:lvl1pPr>
          </a:lstStyle>
          <a:p>
            <a:pPr>
              <a:defRPr/>
            </a:pPr>
            <a:fld id="{E0898D98-CBC7-44A8-B592-89F5543C8989}" type="slidenum">
              <a:rPr lang="pt-BR"/>
              <a:pPr>
                <a:defRPr/>
              </a:pPr>
              <a:t>‹nº›</a:t>
            </a:fld>
            <a:endParaRPr lang="pt-BR"/>
          </a:p>
        </p:txBody>
      </p:sp>
    </p:spTree>
    <p:extLst>
      <p:ext uri="{BB962C8B-B14F-4D97-AF65-F5344CB8AC3E}">
        <p14:creationId xmlns:p14="http://schemas.microsoft.com/office/powerpoint/2010/main" val="23614240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lvl1pPr>
              <a:defRPr/>
            </a:lvl1pPr>
          </a:lstStyle>
          <a:p>
            <a:r>
              <a:rPr lang="pt-BR"/>
              <a:t>Clique para editar o estilo do título mestre</a:t>
            </a:r>
          </a:p>
        </p:txBody>
      </p:sp>
      <p:sp>
        <p:nvSpPr>
          <p:cNvPr id="3" name="Espaço Reservado para Tex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os estilos do texto mestre</a:t>
            </a:r>
          </a:p>
        </p:txBody>
      </p:sp>
      <p:sp>
        <p:nvSpPr>
          <p:cNvPr id="4" name="Espaço Reservado para Conteúd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a:t>Clique para editar os estilos do texto mestre</a:t>
            </a:r>
          </a:p>
          <a:p>
            <a:pPr lvl="1"/>
            <a:r>
              <a:rPr lang="pt-BR"/>
              <a:t>Segundo nível</a:t>
            </a:r>
          </a:p>
          <a:p>
            <a:pPr lvl="2"/>
            <a:r>
              <a:rPr lang="pt-BR"/>
              <a:t>Terceiro nível</a:t>
            </a:r>
          </a:p>
          <a:p>
            <a:pPr lvl="3"/>
            <a:r>
              <a:rPr lang="pt-BR"/>
              <a:t>Quarto nível</a:t>
            </a:r>
          </a:p>
          <a:p>
            <a:pPr lvl="4"/>
            <a:r>
              <a:rPr lang="pt-BR"/>
              <a:t>Quinto nível</a:t>
            </a:r>
          </a:p>
        </p:txBody>
      </p:sp>
      <p:sp>
        <p:nvSpPr>
          <p:cNvPr id="5" name="Espaço Reservado para Tex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os estilos do texto mestre</a:t>
            </a:r>
          </a:p>
        </p:txBody>
      </p:sp>
      <p:sp>
        <p:nvSpPr>
          <p:cNvPr id="6" name="Espaço Reservado para Conteúd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a:t>Clique para editar os estilos do texto mestre</a:t>
            </a:r>
          </a:p>
          <a:p>
            <a:pPr lvl="1"/>
            <a:r>
              <a:rPr lang="pt-BR"/>
              <a:t>Segundo nível</a:t>
            </a:r>
          </a:p>
          <a:p>
            <a:pPr lvl="2"/>
            <a:r>
              <a:rPr lang="pt-BR"/>
              <a:t>Terceiro nível</a:t>
            </a:r>
          </a:p>
          <a:p>
            <a:pPr lvl="3"/>
            <a:r>
              <a:rPr lang="pt-BR"/>
              <a:t>Quarto nível</a:t>
            </a:r>
          </a:p>
          <a:p>
            <a:pPr lvl="4"/>
            <a:r>
              <a:rPr lang="pt-BR"/>
              <a:t>Quinto nível</a:t>
            </a:r>
          </a:p>
        </p:txBody>
      </p:sp>
      <p:sp>
        <p:nvSpPr>
          <p:cNvPr id="7" name="Espaço Reservado para Data 3"/>
          <p:cNvSpPr>
            <a:spLocks noGrp="1"/>
          </p:cNvSpPr>
          <p:nvPr>
            <p:ph type="dt" sz="half" idx="10"/>
          </p:nvPr>
        </p:nvSpPr>
        <p:spPr/>
        <p:txBody>
          <a:bodyPr/>
          <a:lstStyle>
            <a:lvl1pPr>
              <a:defRPr/>
            </a:lvl1pPr>
          </a:lstStyle>
          <a:p>
            <a:pPr>
              <a:defRPr/>
            </a:pPr>
            <a:fld id="{DC0C2814-0E81-4507-9569-C2F52ADCEA67}" type="datetimeFigureOut">
              <a:rPr lang="pt-BR"/>
              <a:pPr>
                <a:defRPr/>
              </a:pPr>
              <a:t>25/06/2020</a:t>
            </a:fld>
            <a:endParaRPr lang="pt-BR"/>
          </a:p>
        </p:txBody>
      </p:sp>
      <p:sp>
        <p:nvSpPr>
          <p:cNvPr id="8" name="Espaço Reservado para Rodapé 4"/>
          <p:cNvSpPr>
            <a:spLocks noGrp="1"/>
          </p:cNvSpPr>
          <p:nvPr>
            <p:ph type="ftr" sz="quarter" idx="11"/>
          </p:nvPr>
        </p:nvSpPr>
        <p:spPr/>
        <p:txBody>
          <a:bodyPr/>
          <a:lstStyle>
            <a:lvl1pPr>
              <a:defRPr/>
            </a:lvl1pPr>
          </a:lstStyle>
          <a:p>
            <a:pPr>
              <a:defRPr/>
            </a:pPr>
            <a:endParaRPr lang="pt-BR"/>
          </a:p>
        </p:txBody>
      </p:sp>
      <p:sp>
        <p:nvSpPr>
          <p:cNvPr id="9" name="Espaço Reservado para Número de Slide 5"/>
          <p:cNvSpPr>
            <a:spLocks noGrp="1"/>
          </p:cNvSpPr>
          <p:nvPr>
            <p:ph type="sldNum" sz="quarter" idx="12"/>
          </p:nvPr>
        </p:nvSpPr>
        <p:spPr/>
        <p:txBody>
          <a:bodyPr/>
          <a:lstStyle>
            <a:lvl1pPr>
              <a:defRPr/>
            </a:lvl1pPr>
          </a:lstStyle>
          <a:p>
            <a:pPr>
              <a:defRPr/>
            </a:pPr>
            <a:fld id="{497E0163-87B5-4652-923C-9F10068B7286}" type="slidenum">
              <a:rPr lang="pt-BR"/>
              <a:pPr>
                <a:defRPr/>
              </a:pPr>
              <a:t>‹nº›</a:t>
            </a:fld>
            <a:endParaRPr lang="pt-BR"/>
          </a:p>
        </p:txBody>
      </p:sp>
    </p:spTree>
    <p:extLst>
      <p:ext uri="{BB962C8B-B14F-4D97-AF65-F5344CB8AC3E}">
        <p14:creationId xmlns:p14="http://schemas.microsoft.com/office/powerpoint/2010/main" val="17359688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estilo do título mestre</a:t>
            </a:r>
          </a:p>
        </p:txBody>
      </p:sp>
      <p:sp>
        <p:nvSpPr>
          <p:cNvPr id="3" name="Espaço Reservado para Data 3"/>
          <p:cNvSpPr>
            <a:spLocks noGrp="1"/>
          </p:cNvSpPr>
          <p:nvPr>
            <p:ph type="dt" sz="half" idx="10"/>
          </p:nvPr>
        </p:nvSpPr>
        <p:spPr/>
        <p:txBody>
          <a:bodyPr/>
          <a:lstStyle>
            <a:lvl1pPr>
              <a:defRPr/>
            </a:lvl1pPr>
          </a:lstStyle>
          <a:p>
            <a:pPr>
              <a:defRPr/>
            </a:pPr>
            <a:fld id="{FD191DB7-5F1F-4994-BA11-A6E9E906D61C}" type="datetimeFigureOut">
              <a:rPr lang="pt-BR"/>
              <a:pPr>
                <a:defRPr/>
              </a:pPr>
              <a:t>25/06/2020</a:t>
            </a:fld>
            <a:endParaRPr lang="pt-BR"/>
          </a:p>
        </p:txBody>
      </p:sp>
      <p:sp>
        <p:nvSpPr>
          <p:cNvPr id="4" name="Espaço Reservado para Rodapé 4"/>
          <p:cNvSpPr>
            <a:spLocks noGrp="1"/>
          </p:cNvSpPr>
          <p:nvPr>
            <p:ph type="ftr" sz="quarter" idx="11"/>
          </p:nvPr>
        </p:nvSpPr>
        <p:spPr/>
        <p:txBody>
          <a:bodyPr/>
          <a:lstStyle>
            <a:lvl1pPr>
              <a:defRPr/>
            </a:lvl1pPr>
          </a:lstStyle>
          <a:p>
            <a:pPr>
              <a:defRPr/>
            </a:pPr>
            <a:endParaRPr lang="pt-BR"/>
          </a:p>
        </p:txBody>
      </p:sp>
      <p:sp>
        <p:nvSpPr>
          <p:cNvPr id="5" name="Espaço Reservado para Número de Slide 5"/>
          <p:cNvSpPr>
            <a:spLocks noGrp="1"/>
          </p:cNvSpPr>
          <p:nvPr>
            <p:ph type="sldNum" sz="quarter" idx="12"/>
          </p:nvPr>
        </p:nvSpPr>
        <p:spPr/>
        <p:txBody>
          <a:bodyPr/>
          <a:lstStyle>
            <a:lvl1pPr>
              <a:defRPr/>
            </a:lvl1pPr>
          </a:lstStyle>
          <a:p>
            <a:pPr>
              <a:defRPr/>
            </a:pPr>
            <a:fld id="{4ADCEA1F-FC90-4FEA-BF2D-F1AB79A1CE6A}" type="slidenum">
              <a:rPr lang="pt-BR"/>
              <a:pPr>
                <a:defRPr/>
              </a:pPr>
              <a:t>‹nº›</a:t>
            </a:fld>
            <a:endParaRPr lang="pt-BR"/>
          </a:p>
        </p:txBody>
      </p:sp>
    </p:spTree>
    <p:extLst>
      <p:ext uri="{BB962C8B-B14F-4D97-AF65-F5344CB8AC3E}">
        <p14:creationId xmlns:p14="http://schemas.microsoft.com/office/powerpoint/2010/main" val="8729308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3"/>
          <p:cNvSpPr>
            <a:spLocks noGrp="1"/>
          </p:cNvSpPr>
          <p:nvPr>
            <p:ph type="dt" sz="half" idx="10"/>
          </p:nvPr>
        </p:nvSpPr>
        <p:spPr/>
        <p:txBody>
          <a:bodyPr/>
          <a:lstStyle>
            <a:lvl1pPr>
              <a:defRPr/>
            </a:lvl1pPr>
          </a:lstStyle>
          <a:p>
            <a:pPr>
              <a:defRPr/>
            </a:pPr>
            <a:fld id="{CC0843B9-91E0-4028-8D8C-36105EDA306E}" type="datetimeFigureOut">
              <a:rPr lang="pt-BR"/>
              <a:pPr>
                <a:defRPr/>
              </a:pPr>
              <a:t>25/06/2020</a:t>
            </a:fld>
            <a:endParaRPr lang="pt-BR"/>
          </a:p>
        </p:txBody>
      </p:sp>
      <p:sp>
        <p:nvSpPr>
          <p:cNvPr id="3" name="Espaço Reservado para Rodapé 4"/>
          <p:cNvSpPr>
            <a:spLocks noGrp="1"/>
          </p:cNvSpPr>
          <p:nvPr>
            <p:ph type="ftr" sz="quarter" idx="11"/>
          </p:nvPr>
        </p:nvSpPr>
        <p:spPr/>
        <p:txBody>
          <a:bodyPr/>
          <a:lstStyle>
            <a:lvl1pPr>
              <a:defRPr/>
            </a:lvl1pPr>
          </a:lstStyle>
          <a:p>
            <a:pPr>
              <a:defRPr/>
            </a:pPr>
            <a:endParaRPr lang="pt-BR"/>
          </a:p>
        </p:txBody>
      </p:sp>
      <p:sp>
        <p:nvSpPr>
          <p:cNvPr id="4" name="Espaço Reservado para Número de Slide 5"/>
          <p:cNvSpPr>
            <a:spLocks noGrp="1"/>
          </p:cNvSpPr>
          <p:nvPr>
            <p:ph type="sldNum" sz="quarter" idx="12"/>
          </p:nvPr>
        </p:nvSpPr>
        <p:spPr/>
        <p:txBody>
          <a:bodyPr/>
          <a:lstStyle>
            <a:lvl1pPr>
              <a:defRPr/>
            </a:lvl1pPr>
          </a:lstStyle>
          <a:p>
            <a:pPr>
              <a:defRPr/>
            </a:pPr>
            <a:fld id="{C9C89F05-67B6-4B59-ACD9-49419E7F6C4D}" type="slidenum">
              <a:rPr lang="pt-BR"/>
              <a:pPr>
                <a:defRPr/>
              </a:pPr>
              <a:t>‹nº›</a:t>
            </a:fld>
            <a:endParaRPr lang="pt-BR"/>
          </a:p>
        </p:txBody>
      </p:sp>
    </p:spTree>
    <p:extLst>
      <p:ext uri="{BB962C8B-B14F-4D97-AF65-F5344CB8AC3E}">
        <p14:creationId xmlns:p14="http://schemas.microsoft.com/office/powerpoint/2010/main" val="31593439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3050"/>
            <a:ext cx="3008313" cy="1162050"/>
          </a:xfrm>
        </p:spPr>
        <p:txBody>
          <a:bodyPr anchor="b"/>
          <a:lstStyle>
            <a:lvl1pPr algn="l">
              <a:defRPr sz="2000" b="1"/>
            </a:lvl1pPr>
          </a:lstStyle>
          <a:p>
            <a:r>
              <a:rPr lang="pt-BR"/>
              <a:t>Clique para editar o estilo do título mestre</a:t>
            </a:r>
          </a:p>
        </p:txBody>
      </p:sp>
      <p:sp>
        <p:nvSpPr>
          <p:cNvPr id="3" name="Espaço Reservado para Conteúd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a:t>Clique para editar os estilos do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Tex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Clique para editar os estilos do texto mestre</a:t>
            </a:r>
          </a:p>
        </p:txBody>
      </p:sp>
      <p:sp>
        <p:nvSpPr>
          <p:cNvPr id="5" name="Espaço Reservado para Data 3"/>
          <p:cNvSpPr>
            <a:spLocks noGrp="1"/>
          </p:cNvSpPr>
          <p:nvPr>
            <p:ph type="dt" sz="half" idx="10"/>
          </p:nvPr>
        </p:nvSpPr>
        <p:spPr/>
        <p:txBody>
          <a:bodyPr/>
          <a:lstStyle>
            <a:lvl1pPr>
              <a:defRPr/>
            </a:lvl1pPr>
          </a:lstStyle>
          <a:p>
            <a:pPr>
              <a:defRPr/>
            </a:pPr>
            <a:fld id="{A79FA53A-F1AA-4171-9248-B525051CC6F5}" type="datetimeFigureOut">
              <a:rPr lang="pt-BR"/>
              <a:pPr>
                <a:defRPr/>
              </a:pPr>
              <a:t>25/06/2020</a:t>
            </a:fld>
            <a:endParaRPr lang="pt-BR"/>
          </a:p>
        </p:txBody>
      </p:sp>
      <p:sp>
        <p:nvSpPr>
          <p:cNvPr id="6" name="Espaço Reservado para Rodapé 4"/>
          <p:cNvSpPr>
            <a:spLocks noGrp="1"/>
          </p:cNvSpPr>
          <p:nvPr>
            <p:ph type="ftr" sz="quarter" idx="11"/>
          </p:nvPr>
        </p:nvSpPr>
        <p:spPr/>
        <p:txBody>
          <a:bodyPr/>
          <a:lstStyle>
            <a:lvl1pPr>
              <a:defRPr/>
            </a:lvl1pPr>
          </a:lstStyle>
          <a:p>
            <a:pPr>
              <a:defRPr/>
            </a:pPr>
            <a:endParaRPr lang="pt-BR"/>
          </a:p>
        </p:txBody>
      </p:sp>
      <p:sp>
        <p:nvSpPr>
          <p:cNvPr id="7" name="Espaço Reservado para Número de Slide 5"/>
          <p:cNvSpPr>
            <a:spLocks noGrp="1"/>
          </p:cNvSpPr>
          <p:nvPr>
            <p:ph type="sldNum" sz="quarter" idx="12"/>
          </p:nvPr>
        </p:nvSpPr>
        <p:spPr/>
        <p:txBody>
          <a:bodyPr/>
          <a:lstStyle>
            <a:lvl1pPr>
              <a:defRPr/>
            </a:lvl1pPr>
          </a:lstStyle>
          <a:p>
            <a:pPr>
              <a:defRPr/>
            </a:pPr>
            <a:fld id="{16739FD5-757D-46EF-B788-01C59FAF7C78}" type="slidenum">
              <a:rPr lang="pt-BR"/>
              <a:pPr>
                <a:defRPr/>
              </a:pPr>
              <a:t>‹nº›</a:t>
            </a:fld>
            <a:endParaRPr lang="pt-BR"/>
          </a:p>
        </p:txBody>
      </p:sp>
    </p:spTree>
    <p:extLst>
      <p:ext uri="{BB962C8B-B14F-4D97-AF65-F5344CB8AC3E}">
        <p14:creationId xmlns:p14="http://schemas.microsoft.com/office/powerpoint/2010/main" val="39045316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1792288" y="4800600"/>
            <a:ext cx="5486400" cy="566738"/>
          </a:xfrm>
        </p:spPr>
        <p:txBody>
          <a:bodyPr anchor="b"/>
          <a:lstStyle>
            <a:lvl1pPr algn="l">
              <a:defRPr sz="2000" b="1"/>
            </a:lvl1pPr>
          </a:lstStyle>
          <a:p>
            <a:r>
              <a:rPr lang="pt-BR"/>
              <a:t>Clique para editar o estilo do título mestre</a:t>
            </a:r>
          </a:p>
        </p:txBody>
      </p:sp>
      <p:sp>
        <p:nvSpPr>
          <p:cNvPr id="3" name="Espaço Reservado para Imagem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pt-BR" noProof="0"/>
          </a:p>
        </p:txBody>
      </p:sp>
      <p:sp>
        <p:nvSpPr>
          <p:cNvPr id="4" name="Espaço Reservado para Tex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Clique para editar os estilos do texto mestre</a:t>
            </a:r>
          </a:p>
        </p:txBody>
      </p:sp>
      <p:sp>
        <p:nvSpPr>
          <p:cNvPr id="5" name="Espaço Reservado para Data 3"/>
          <p:cNvSpPr>
            <a:spLocks noGrp="1"/>
          </p:cNvSpPr>
          <p:nvPr>
            <p:ph type="dt" sz="half" idx="10"/>
          </p:nvPr>
        </p:nvSpPr>
        <p:spPr/>
        <p:txBody>
          <a:bodyPr/>
          <a:lstStyle>
            <a:lvl1pPr>
              <a:defRPr/>
            </a:lvl1pPr>
          </a:lstStyle>
          <a:p>
            <a:pPr>
              <a:defRPr/>
            </a:pPr>
            <a:fld id="{602595F9-6CCB-4F0C-9E94-91314D4B3705}" type="datetimeFigureOut">
              <a:rPr lang="pt-BR"/>
              <a:pPr>
                <a:defRPr/>
              </a:pPr>
              <a:t>25/06/2020</a:t>
            </a:fld>
            <a:endParaRPr lang="pt-BR"/>
          </a:p>
        </p:txBody>
      </p:sp>
      <p:sp>
        <p:nvSpPr>
          <p:cNvPr id="6" name="Espaço Reservado para Rodapé 4"/>
          <p:cNvSpPr>
            <a:spLocks noGrp="1"/>
          </p:cNvSpPr>
          <p:nvPr>
            <p:ph type="ftr" sz="quarter" idx="11"/>
          </p:nvPr>
        </p:nvSpPr>
        <p:spPr/>
        <p:txBody>
          <a:bodyPr/>
          <a:lstStyle>
            <a:lvl1pPr>
              <a:defRPr/>
            </a:lvl1pPr>
          </a:lstStyle>
          <a:p>
            <a:pPr>
              <a:defRPr/>
            </a:pPr>
            <a:endParaRPr lang="pt-BR"/>
          </a:p>
        </p:txBody>
      </p:sp>
      <p:sp>
        <p:nvSpPr>
          <p:cNvPr id="7" name="Espaço Reservado para Número de Slide 5"/>
          <p:cNvSpPr>
            <a:spLocks noGrp="1"/>
          </p:cNvSpPr>
          <p:nvPr>
            <p:ph type="sldNum" sz="quarter" idx="12"/>
          </p:nvPr>
        </p:nvSpPr>
        <p:spPr/>
        <p:txBody>
          <a:bodyPr/>
          <a:lstStyle>
            <a:lvl1pPr>
              <a:defRPr/>
            </a:lvl1pPr>
          </a:lstStyle>
          <a:p>
            <a:pPr>
              <a:defRPr/>
            </a:pPr>
            <a:fld id="{E9AE9CD6-F6F1-43AF-AAB4-1002F44FBB00}" type="slidenum">
              <a:rPr lang="pt-BR"/>
              <a:pPr>
                <a:defRPr/>
              </a:pPr>
              <a:t>‹nº›</a:t>
            </a:fld>
            <a:endParaRPr lang="pt-BR"/>
          </a:p>
        </p:txBody>
      </p:sp>
    </p:spTree>
    <p:extLst>
      <p:ext uri="{BB962C8B-B14F-4D97-AF65-F5344CB8AC3E}">
        <p14:creationId xmlns:p14="http://schemas.microsoft.com/office/powerpoint/2010/main" val="89286823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estilo do título mestre</a:t>
            </a:r>
          </a:p>
        </p:txBody>
      </p:sp>
      <p:sp>
        <p:nvSpPr>
          <p:cNvPr id="3" name="Espaço Reservado para Texto Vertical 2"/>
          <p:cNvSpPr>
            <a:spLocks noGrp="1"/>
          </p:cNvSpPr>
          <p:nvPr>
            <p:ph type="body" orient="vert" idx="1"/>
          </p:nvPr>
        </p:nvSpPr>
        <p:spPr/>
        <p:txBody>
          <a:bodyPr vert="eaVert"/>
          <a:lstStyle/>
          <a:p>
            <a:pPr lvl="0"/>
            <a:r>
              <a:rPr lang="pt-BR"/>
              <a:t>Clique para editar os estilos do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p:cNvSpPr>
            <a:spLocks noGrp="1"/>
          </p:cNvSpPr>
          <p:nvPr>
            <p:ph type="dt" sz="half" idx="10"/>
          </p:nvPr>
        </p:nvSpPr>
        <p:spPr/>
        <p:txBody>
          <a:bodyPr/>
          <a:lstStyle>
            <a:lvl1pPr>
              <a:defRPr/>
            </a:lvl1pPr>
          </a:lstStyle>
          <a:p>
            <a:pPr>
              <a:defRPr/>
            </a:pPr>
            <a:fld id="{7123AC73-9A13-4063-84D9-D8CE4395E30A}" type="datetimeFigureOut">
              <a:rPr lang="pt-BR"/>
              <a:pPr>
                <a:defRPr/>
              </a:pPr>
              <a:t>25/06/2020</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64F24568-40AA-43CB-A5BD-93347770CDE6}" type="slidenum">
              <a:rPr lang="pt-BR"/>
              <a:pPr>
                <a:defRPr/>
              </a:pPr>
              <a:t>‹nº›</a:t>
            </a:fld>
            <a:endParaRPr lang="pt-BR"/>
          </a:p>
        </p:txBody>
      </p:sp>
    </p:spTree>
    <p:extLst>
      <p:ext uri="{BB962C8B-B14F-4D97-AF65-F5344CB8AC3E}">
        <p14:creationId xmlns:p14="http://schemas.microsoft.com/office/powerpoint/2010/main" val="18082900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74638"/>
            <a:ext cx="2057400" cy="5851525"/>
          </a:xfrm>
        </p:spPr>
        <p:txBody>
          <a:bodyPr vert="eaVert"/>
          <a:lstStyle/>
          <a:p>
            <a:r>
              <a:rPr lang="pt-BR"/>
              <a:t>Clique para editar o estilo do título mestre</a:t>
            </a:r>
          </a:p>
        </p:txBody>
      </p:sp>
      <p:sp>
        <p:nvSpPr>
          <p:cNvPr id="3" name="Espaço Reservado para Texto Vertical 2"/>
          <p:cNvSpPr>
            <a:spLocks noGrp="1"/>
          </p:cNvSpPr>
          <p:nvPr>
            <p:ph type="body" orient="vert" idx="1"/>
          </p:nvPr>
        </p:nvSpPr>
        <p:spPr>
          <a:xfrm>
            <a:off x="457200" y="274638"/>
            <a:ext cx="6019800" cy="5851525"/>
          </a:xfrm>
        </p:spPr>
        <p:txBody>
          <a:bodyPr vert="eaVert"/>
          <a:lstStyle/>
          <a:p>
            <a:pPr lvl="0"/>
            <a:r>
              <a:rPr lang="pt-BR"/>
              <a:t>Clique para editar os estilos do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p:cNvSpPr>
            <a:spLocks noGrp="1"/>
          </p:cNvSpPr>
          <p:nvPr>
            <p:ph type="dt" sz="half" idx="10"/>
          </p:nvPr>
        </p:nvSpPr>
        <p:spPr/>
        <p:txBody>
          <a:bodyPr/>
          <a:lstStyle>
            <a:lvl1pPr>
              <a:defRPr/>
            </a:lvl1pPr>
          </a:lstStyle>
          <a:p>
            <a:pPr>
              <a:defRPr/>
            </a:pPr>
            <a:fld id="{ECCB2F2F-502B-4EB0-81F7-FA7667F50275}" type="datetimeFigureOut">
              <a:rPr lang="pt-BR"/>
              <a:pPr>
                <a:defRPr/>
              </a:pPr>
              <a:t>25/06/2020</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801F294F-9BFC-4363-BB2C-98D80B40B21E}" type="slidenum">
              <a:rPr lang="pt-BR"/>
              <a:pPr>
                <a:defRPr/>
              </a:pPr>
              <a:t>‹nº›</a:t>
            </a:fld>
            <a:endParaRPr lang="pt-BR"/>
          </a:p>
        </p:txBody>
      </p:sp>
    </p:spTree>
    <p:extLst>
      <p:ext uri="{BB962C8B-B14F-4D97-AF65-F5344CB8AC3E}">
        <p14:creationId xmlns:p14="http://schemas.microsoft.com/office/powerpoint/2010/main" val="28226773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Espaço Reservado para Título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pt-BR" smtClean="0"/>
              <a:t>Clique para editar o estilo do título mestre</a:t>
            </a:r>
          </a:p>
        </p:txBody>
      </p:sp>
      <p:sp>
        <p:nvSpPr>
          <p:cNvPr id="1027" name="Espaço Reservado para Texto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p>
        </p:txBody>
      </p:sp>
      <p:sp>
        <p:nvSpPr>
          <p:cNvPr id="4" name="Espaço Reservado para Data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B90F9B26-E60C-4749-8373-0106818B26D0}" type="datetimeFigureOut">
              <a:rPr lang="pt-BR"/>
              <a:pPr>
                <a:defRPr/>
              </a:pPr>
              <a:t>25/06/2020</a:t>
            </a:fld>
            <a:endParaRPr lang="pt-BR"/>
          </a:p>
        </p:txBody>
      </p:sp>
      <p:sp>
        <p:nvSpPr>
          <p:cNvPr id="5" name="Espaço Reservado para Rodapé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pt-BR"/>
          </a:p>
        </p:txBody>
      </p:sp>
      <p:sp>
        <p:nvSpPr>
          <p:cNvPr id="6" name="Espaço Reservado para Número de Slid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8AC40F5A-A94F-4A17-853B-0CB0E0C4FEEF}" type="slidenum">
              <a:rPr lang="pt-BR"/>
              <a:pPr>
                <a:defRPr/>
              </a:pPr>
              <a:t>‹nº›</a:t>
            </a:fld>
            <a:endParaRPr lang="pt-BR"/>
          </a:p>
        </p:txBody>
      </p:sp>
    </p:spTree>
  </p:cSld>
  <p:clrMap bg1="lt1" tx1="dk1" bg2="lt2" tx2="dk2" accent1="accent1" accent2="accent2" accent3="accent3" accent4="accent4" accent5="accent5" accent6="accent6" hlink="hlink" folHlink="folHlink"/>
  <p:sldLayoutIdLst>
    <p:sldLayoutId id="2147483841" r:id="rId1"/>
    <p:sldLayoutId id="2147483842" r:id="rId2"/>
    <p:sldLayoutId id="2147483843" r:id="rId3"/>
    <p:sldLayoutId id="2147483844" r:id="rId4"/>
    <p:sldLayoutId id="2147483845" r:id="rId5"/>
    <p:sldLayoutId id="2147483846" r:id="rId6"/>
    <p:sldLayoutId id="2147483847" r:id="rId7"/>
    <p:sldLayoutId id="2147483848" r:id="rId8"/>
    <p:sldLayoutId id="2147483849" r:id="rId9"/>
    <p:sldLayoutId id="2147483850" r:id="rId10"/>
    <p:sldLayoutId id="2147483851"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pubmed.ncbi.nlm.nih.gov/25604489/" TargetMode="External"/><Relationship Id="rId2" Type="http://schemas.openxmlformats.org/officeDocument/2006/relationships/hyperlink" Target="http://www.paulomargotto.com.br/" TargetMode="Externa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hyperlink" Target="http://www.paulomargotto.com.br/" TargetMode="External"/><Relationship Id="rId1" Type="http://schemas.openxmlformats.org/officeDocument/2006/relationships/slideLayout" Target="../slideLayouts/slideLayout2.xml"/><Relationship Id="rId4" Type="http://schemas.openxmlformats.org/officeDocument/2006/relationships/hyperlink" Target="mailto:pmargotto@gmail.com" TargetMode="External"/></Relationships>
</file>

<file path=ppt/slides/_rels/slide55.xml.rels><?xml version="1.0" encoding="UTF-8" standalone="yes"?>
<Relationships xmlns="http://schemas.openxmlformats.org/package/2006/relationships"><Relationship Id="rId3" Type="http://schemas.openxmlformats.org/officeDocument/2006/relationships/hyperlink" Target="https://www.scielo.br/scielo.php?pid=S0021-75572020000700080&amp;script=sci_arttext&amp;tlng=pt" TargetMode="External"/><Relationship Id="rId2" Type="http://schemas.openxmlformats.org/officeDocument/2006/relationships/hyperlink" Target="https://pubmed.ncbi.nlm.nih.gov/31747556/" TargetMode="Externa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hyperlink" Target="https://pubmed.ncbi.nlm.nih.gov/27066927/" TargetMode="External"/><Relationship Id="rId2" Type="http://schemas.openxmlformats.org/officeDocument/2006/relationships/hyperlink" Target="https://pubmed.ncbi.nlm.nih.gov/22025590/" TargetMode="Externa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hyperlink" Target="https://pubmed.ncbi.nlm.nih.gov/29275925/" TargetMode="External"/><Relationship Id="rId2" Type="http://schemas.openxmlformats.org/officeDocument/2006/relationships/hyperlink" Target="https://pubmed.ncbi.nlm.nih.gov/29666161/" TargetMode="External"/><Relationship Id="rId1" Type="http://schemas.openxmlformats.org/officeDocument/2006/relationships/slideLayout" Target="../slideLayouts/slideLayout2.xml"/><Relationship Id="rId5" Type="http://schemas.openxmlformats.org/officeDocument/2006/relationships/hyperlink" Target="https://pubmed.ncbi.nlm.nih.gov/28241253/" TargetMode="External"/><Relationship Id="rId4" Type="http://schemas.openxmlformats.org/officeDocument/2006/relationships/hyperlink" Target="https://pubmed.ncbi.nlm.nih.gov/29514161/" TargetMode="External"/></Relationships>
</file>

<file path=ppt/slides/_rels/slide59.xml.rels><?xml version="1.0" encoding="UTF-8" standalone="yes"?>
<Relationships xmlns="http://schemas.openxmlformats.org/package/2006/relationships"><Relationship Id="rId2" Type="http://schemas.openxmlformats.org/officeDocument/2006/relationships/hyperlink" Target="https://pubmed.ncbi.nlm.nih.gov/25034325/" TargetMode="Externa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hyperlink" Target="https://pubmed.ncbi.nlm.nih.gov/30455342/" TargetMode="Externa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hyperlink" Target="https://pubmed.ncbi.nlm.nih.gov/22371459/" TargetMode="External"/><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8" Type="http://schemas.openxmlformats.org/officeDocument/2006/relationships/hyperlink" Target="https://pubmed.ncbi.nlm.nih.gov/?term=Gong+X&amp;cauthor_id=28196365" TargetMode="External"/><Relationship Id="rId3" Type="http://schemas.openxmlformats.org/officeDocument/2006/relationships/hyperlink" Target="https://pubmed.ncbi.nlm.nih.gov/28196365/#affiliation-1" TargetMode="External"/><Relationship Id="rId7" Type="http://schemas.openxmlformats.org/officeDocument/2006/relationships/hyperlink" Target="https://pubmed.ncbi.nlm.nih.gov/?term=Qiu+G&amp;cauthor_id=28196365" TargetMode="External"/><Relationship Id="rId2" Type="http://schemas.openxmlformats.org/officeDocument/2006/relationships/hyperlink" Target="https://pubmed.ncbi.nlm.nih.gov/?term=Dermyshi+E&amp;cauthor_id=28196365" TargetMode="External"/><Relationship Id="rId1" Type="http://schemas.openxmlformats.org/officeDocument/2006/relationships/slideLayout" Target="../slideLayouts/slideLayout2.xml"/><Relationship Id="rId6" Type="http://schemas.openxmlformats.org/officeDocument/2006/relationships/hyperlink" Target="https://pubmed.ncbi.nlm.nih.gov/?term=Hong+W&amp;cauthor_id=28196365" TargetMode="External"/><Relationship Id="rId11" Type="http://schemas.openxmlformats.org/officeDocument/2006/relationships/hyperlink" Target="https://pubmed.ncbi.nlm.nih.gov/29222137/" TargetMode="External"/><Relationship Id="rId5" Type="http://schemas.openxmlformats.org/officeDocument/2006/relationships/hyperlink" Target="https://pubmed.ncbi.nlm.nih.gov/?term=Yan+C&amp;cauthor_id=28196365" TargetMode="External"/><Relationship Id="rId10" Type="http://schemas.openxmlformats.org/officeDocument/2006/relationships/hyperlink" Target="https://doi.org/10.1159/000454668" TargetMode="External"/><Relationship Id="rId4" Type="http://schemas.openxmlformats.org/officeDocument/2006/relationships/hyperlink" Target="https://pubmed.ncbi.nlm.nih.gov/?term=Wang+Y&amp;cauthor_id=28196365" TargetMode="External"/><Relationship Id="rId9" Type="http://schemas.openxmlformats.org/officeDocument/2006/relationships/hyperlink" Target="https://pubmed.ncbi.nlm.nih.gov/?term=Zhang+T&amp;cauthor_id=28196365" TargetMode="External"/></Relationships>
</file>

<file path=ppt/slides/_rels/slide63.xml.rels><?xml version="1.0" encoding="UTF-8" standalone="yes"?>
<Relationships xmlns="http://schemas.openxmlformats.org/package/2006/relationships"><Relationship Id="rId2" Type="http://schemas.openxmlformats.org/officeDocument/2006/relationships/hyperlink" Target="https://pubmed.ncbi.nlm.nih.gov/19809023/" TargetMode="External"/><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hyperlink" Target="https://pubmed.ncbi.nlm.nih.gov/30635141/" TargetMode="External"/><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http://paulomargotto.com.br/documentos/19451" TargetMode="External"/><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050" name="Título 1"/>
          <p:cNvSpPr>
            <a:spLocks noGrp="1"/>
          </p:cNvSpPr>
          <p:nvPr>
            <p:ph type="ctrTitle"/>
          </p:nvPr>
        </p:nvSpPr>
        <p:spPr>
          <a:xfrm>
            <a:off x="0" y="404813"/>
            <a:ext cx="7875588" cy="2565400"/>
          </a:xfrm>
        </p:spPr>
        <p:txBody>
          <a:bodyPr/>
          <a:lstStyle/>
          <a:p>
            <a:pPr eaLnBrk="1" hangingPunct="1"/>
            <a:r>
              <a:rPr lang="en-US" smtClean="0"/>
              <a:t/>
            </a:r>
            <a:br>
              <a:rPr lang="en-US" smtClean="0"/>
            </a:br>
            <a:endParaRPr lang="pt-BR" smtClean="0"/>
          </a:p>
        </p:txBody>
      </p:sp>
      <p:sp>
        <p:nvSpPr>
          <p:cNvPr id="2051" name="Subtítulo 2"/>
          <p:cNvSpPr>
            <a:spLocks noGrp="1"/>
          </p:cNvSpPr>
          <p:nvPr>
            <p:ph type="subTitle" idx="1"/>
          </p:nvPr>
        </p:nvSpPr>
        <p:spPr>
          <a:xfrm>
            <a:off x="1071563" y="3176588"/>
            <a:ext cx="7286625" cy="2928937"/>
          </a:xfrm>
        </p:spPr>
        <p:txBody>
          <a:bodyPr/>
          <a:lstStyle/>
          <a:p>
            <a:pPr eaLnBrk="1" hangingPunct="1">
              <a:lnSpc>
                <a:spcPct val="90000"/>
              </a:lnSpc>
            </a:pPr>
            <a:r>
              <a:rPr lang="pt-BR" sz="2400" b="1" smtClean="0">
                <a:solidFill>
                  <a:srgbClr val="898989"/>
                </a:solidFill>
                <a:latin typeface="Times New Roman" pitchFamily="18" charset="0"/>
              </a:rPr>
              <a:t>Apresentação: Antonio Thiago de Souza Coelho</a:t>
            </a:r>
          </a:p>
          <a:p>
            <a:pPr eaLnBrk="1" hangingPunct="1">
              <a:lnSpc>
                <a:spcPct val="90000"/>
              </a:lnSpc>
            </a:pPr>
            <a:r>
              <a:rPr lang="pt-BR" sz="2400" b="1" smtClean="0">
                <a:solidFill>
                  <a:srgbClr val="898989"/>
                </a:solidFill>
                <a:latin typeface="Times New Roman" pitchFamily="18" charset="0"/>
              </a:rPr>
              <a:t>(R4 em Neonatologia no HMIB/SES/DF)</a:t>
            </a:r>
          </a:p>
          <a:p>
            <a:pPr eaLnBrk="1" hangingPunct="1">
              <a:lnSpc>
                <a:spcPct val="90000"/>
              </a:lnSpc>
            </a:pPr>
            <a:r>
              <a:rPr lang="pt-BR" sz="2400" b="1" smtClean="0">
                <a:solidFill>
                  <a:srgbClr val="898989"/>
                </a:solidFill>
                <a:latin typeface="Times New Roman" pitchFamily="18" charset="0"/>
              </a:rPr>
              <a:t>Coordenação: Diogo Pedroso</a:t>
            </a:r>
          </a:p>
          <a:p>
            <a:pPr eaLnBrk="1" hangingPunct="1">
              <a:lnSpc>
                <a:spcPct val="90000"/>
              </a:lnSpc>
            </a:pPr>
            <a:r>
              <a:rPr lang="pt-BR" sz="2400" b="1" smtClean="0">
                <a:solidFill>
                  <a:srgbClr val="898989"/>
                </a:solidFill>
                <a:latin typeface="Times New Roman" pitchFamily="18" charset="0"/>
              </a:rPr>
              <a:t>Unidade de Neonatologia do Hospital Materno Infantil de Brasília</a:t>
            </a:r>
          </a:p>
          <a:p>
            <a:pPr eaLnBrk="1" hangingPunct="1">
              <a:lnSpc>
                <a:spcPct val="90000"/>
              </a:lnSpc>
            </a:pPr>
            <a:r>
              <a:rPr lang="pt-BR" sz="2400" b="1" smtClean="0">
                <a:solidFill>
                  <a:srgbClr val="898989"/>
                </a:solidFill>
                <a:latin typeface="Times New Roman" pitchFamily="18" charset="0"/>
                <a:hlinkClick r:id="rId2"/>
              </a:rPr>
              <a:t>www.paulomargotto.com.br</a:t>
            </a:r>
            <a:r>
              <a:rPr lang="pt-BR" sz="2400" b="1" smtClean="0">
                <a:solidFill>
                  <a:srgbClr val="898989"/>
                </a:solidFill>
                <a:latin typeface="Times New Roman" pitchFamily="18" charset="0"/>
              </a:rPr>
              <a:t> </a:t>
            </a:r>
          </a:p>
          <a:p>
            <a:pPr eaLnBrk="1" hangingPunct="1">
              <a:lnSpc>
                <a:spcPct val="90000"/>
              </a:lnSpc>
            </a:pPr>
            <a:r>
              <a:rPr lang="pt-BR" sz="2400" b="1" smtClean="0">
                <a:solidFill>
                  <a:srgbClr val="898989"/>
                </a:solidFill>
                <a:latin typeface="Times New Roman" pitchFamily="18" charset="0"/>
              </a:rPr>
              <a:t>Brasília, 2 de unho de 2020</a:t>
            </a:r>
          </a:p>
          <a:p>
            <a:pPr eaLnBrk="1" hangingPunct="1">
              <a:lnSpc>
                <a:spcPct val="90000"/>
              </a:lnSpc>
            </a:pPr>
            <a:endParaRPr lang="pt-BR" sz="2400" b="1" smtClean="0">
              <a:solidFill>
                <a:srgbClr val="898989"/>
              </a:solidFill>
              <a:latin typeface="Times New Roman" pitchFamily="18" charset="0"/>
            </a:endParaRPr>
          </a:p>
        </p:txBody>
      </p:sp>
      <p:sp>
        <p:nvSpPr>
          <p:cNvPr id="2052" name="Rectangle 5"/>
          <p:cNvSpPr>
            <a:spLocks noChangeArrowheads="1"/>
          </p:cNvSpPr>
          <p:nvPr/>
        </p:nvSpPr>
        <p:spPr bwMode="auto">
          <a:xfrm>
            <a:off x="107950" y="1989138"/>
            <a:ext cx="9036050" cy="823912"/>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ctr"/>
            <a:r>
              <a:rPr lang="pt-BR" b="1">
                <a:hlinkClick r:id="rId3"/>
              </a:rPr>
              <a:t>Challenges</a:t>
            </a:r>
            <a:r>
              <a:rPr lang="pt-BR">
                <a:hlinkClick r:id="rId3"/>
              </a:rPr>
              <a:t> in the </a:t>
            </a:r>
            <a:r>
              <a:rPr lang="pt-BR" b="1">
                <a:hlinkClick r:id="rId3"/>
              </a:rPr>
              <a:t>diagnosis</a:t>
            </a:r>
            <a:r>
              <a:rPr lang="pt-BR">
                <a:hlinkClick r:id="rId3"/>
              </a:rPr>
              <a:t> and management of neonatal sepsis.</a:t>
            </a:r>
            <a:endParaRPr lang="pt-BR"/>
          </a:p>
          <a:p>
            <a:pPr algn="ctr"/>
            <a:r>
              <a:rPr lang="pt-BR" b="1"/>
              <a:t>Zea-Vera A</a:t>
            </a:r>
            <a:r>
              <a:rPr lang="pt-BR"/>
              <a:t>, Ochoa TJ.J Trop Pediatr. 2015 Feb;61(1):1-13. doi: 10.1093/tropej/fmu079. Epub 2015 Jan 20.PMID: 25604489 </a:t>
            </a:r>
            <a:r>
              <a:rPr lang="pt-BR" b="1"/>
              <a:t>Free PMC article.</a:t>
            </a:r>
            <a:r>
              <a:rPr lang="pt-BR"/>
              <a:t> Review. </a:t>
            </a:r>
            <a:r>
              <a:rPr lang="pt-BR" b="1">
                <a:solidFill>
                  <a:schemeClr val="hlink"/>
                </a:solidFill>
              </a:rPr>
              <a:t>Artigo Livre!</a:t>
            </a:r>
          </a:p>
        </p:txBody>
      </p:sp>
      <p:sp>
        <p:nvSpPr>
          <p:cNvPr id="2053" name="Oval 7"/>
          <p:cNvSpPr>
            <a:spLocks noChangeArrowheads="1"/>
          </p:cNvSpPr>
          <p:nvPr/>
        </p:nvSpPr>
        <p:spPr bwMode="auto">
          <a:xfrm>
            <a:off x="233363" y="620713"/>
            <a:ext cx="8677275" cy="936625"/>
          </a:xfrm>
          <a:prstGeom prst="ellipse">
            <a:avLst/>
          </a:prstGeom>
          <a:solidFill>
            <a:schemeClr val="accent1"/>
          </a:solidFill>
          <a:ln w="57150">
            <a:solidFill>
              <a:srgbClr val="FF00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pt-BR" sz="2800" b="1">
                <a:solidFill>
                  <a:srgbClr val="FFFF00"/>
                </a:solidFill>
              </a:rPr>
              <a:t>Desafios no diagnóstico e manejo da sepse neonatal</a:t>
            </a:r>
          </a:p>
        </p:txBody>
      </p:sp>
      <p:pic>
        <p:nvPicPr>
          <p:cNvPr id="2054" name="Imagem 6" descr="Imagem 6"/>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95288" y="4868863"/>
            <a:ext cx="1965325" cy="1944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074" name="Título 1"/>
          <p:cNvSpPr>
            <a:spLocks noGrp="1"/>
          </p:cNvSpPr>
          <p:nvPr>
            <p:ph type="title"/>
          </p:nvPr>
        </p:nvSpPr>
        <p:spPr/>
        <p:txBody>
          <a:bodyPr/>
          <a:lstStyle/>
          <a:p>
            <a:pPr eaLnBrk="1" hangingPunct="1"/>
            <a:r>
              <a:rPr lang="pt-BR" smtClean="0"/>
              <a:t>Introdução</a:t>
            </a:r>
          </a:p>
        </p:txBody>
      </p:sp>
      <p:sp>
        <p:nvSpPr>
          <p:cNvPr id="3075" name="Espaço Reservado para Conteúdo 2"/>
          <p:cNvSpPr>
            <a:spLocks noGrp="1"/>
          </p:cNvSpPr>
          <p:nvPr>
            <p:ph idx="1"/>
          </p:nvPr>
        </p:nvSpPr>
        <p:spPr>
          <a:xfrm>
            <a:off x="357188" y="1214438"/>
            <a:ext cx="8501062" cy="5357812"/>
          </a:xfrm>
        </p:spPr>
        <p:txBody>
          <a:bodyPr/>
          <a:lstStyle/>
          <a:p>
            <a:pPr algn="just" eaLnBrk="1" hangingPunct="1"/>
            <a:r>
              <a:rPr lang="pt-BR" sz="2400" smtClean="0"/>
              <a:t>Nos últimos anos, uma redução significativa na mortalidade infantil foi alcançada em todo o mundo [ 1 ].</a:t>
            </a:r>
          </a:p>
          <a:p>
            <a:pPr algn="just" eaLnBrk="1" hangingPunct="1"/>
            <a:r>
              <a:rPr lang="pt-BR" sz="2400" smtClean="0"/>
              <a:t>A mortalidade neonatal diminuiu a taxas muito mais baixas e atualmente representa 40% de toda a mortalidade infantil [ 1 , 2].</a:t>
            </a:r>
          </a:p>
          <a:p>
            <a:pPr algn="just" eaLnBrk="1" hangingPunct="1"/>
            <a:r>
              <a:rPr lang="pt-BR" sz="2400" smtClean="0"/>
              <a:t>Todos os anos, 2,6 milhões de neonatos morrem; três quartos dessas mortes ocorrem na primeira semana de vida e quase todas (99%) em países de baixa e média renda [ 1 , 3 ].</a:t>
            </a:r>
          </a:p>
          <a:p>
            <a:pPr algn="just" eaLnBrk="1" hangingPunct="1"/>
            <a:r>
              <a:rPr lang="pt-BR" sz="2400" smtClean="0">
                <a:solidFill>
                  <a:srgbClr val="FF0000"/>
                </a:solidFill>
              </a:rPr>
              <a:t>A sepse neonatal é a terceira principal causa de mortalidade neonatal</a:t>
            </a:r>
            <a:r>
              <a:rPr lang="pt-BR" sz="2400" smtClean="0"/>
              <a:t>, atrás da prematuridade e complicações relacionadas ao parto (ou asfixia do perinatal) [ 2 ].</a:t>
            </a:r>
          </a:p>
          <a:p>
            <a:pPr algn="just" eaLnBrk="1" hangingPunct="1"/>
            <a:r>
              <a:rPr lang="pt-BR" sz="2400" smtClean="0"/>
              <a:t>É responsável por </a:t>
            </a:r>
            <a:r>
              <a:rPr lang="pt-BR" sz="2400" smtClean="0">
                <a:solidFill>
                  <a:srgbClr val="FF0000"/>
                </a:solidFill>
              </a:rPr>
              <a:t>13% de toda a mortalidade neonatal e 42% das mortes na primeira semana de vida</a:t>
            </a:r>
            <a:r>
              <a:rPr lang="pt-BR" sz="2400" smtClean="0"/>
              <a:t> [ 2 , 3 ].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098" name="Título 1"/>
          <p:cNvSpPr>
            <a:spLocks noGrp="1"/>
          </p:cNvSpPr>
          <p:nvPr>
            <p:ph type="title"/>
          </p:nvPr>
        </p:nvSpPr>
        <p:spPr/>
        <p:txBody>
          <a:bodyPr/>
          <a:lstStyle/>
          <a:p>
            <a:pPr eaLnBrk="1" hangingPunct="1"/>
            <a:r>
              <a:rPr lang="pt-BR" smtClean="0"/>
              <a:t>Introdução</a:t>
            </a:r>
          </a:p>
        </p:txBody>
      </p:sp>
      <p:sp>
        <p:nvSpPr>
          <p:cNvPr id="4099" name="Espaço Reservado para Conteúdo 2"/>
          <p:cNvSpPr>
            <a:spLocks noGrp="1"/>
          </p:cNvSpPr>
          <p:nvPr>
            <p:ph idx="1"/>
          </p:nvPr>
        </p:nvSpPr>
        <p:spPr>
          <a:xfrm>
            <a:off x="357188" y="1214438"/>
            <a:ext cx="8501062" cy="5357812"/>
          </a:xfrm>
        </p:spPr>
        <p:txBody>
          <a:bodyPr/>
          <a:lstStyle/>
          <a:p>
            <a:pPr algn="just" eaLnBrk="1" hangingPunct="1"/>
            <a:r>
              <a:rPr lang="pt-BR" sz="2400" smtClean="0"/>
              <a:t>Os países em desenvolvimento carecem de um sistema de vigilância e uma alta proporção de recém-nascidos nesses países morre em casa antes de serem registrados. </a:t>
            </a:r>
          </a:p>
          <a:p>
            <a:pPr algn="just" eaLnBrk="1" hangingPunct="1"/>
            <a:r>
              <a:rPr lang="pt-BR" sz="2400" smtClean="0"/>
              <a:t>A sepse neonatal provavelmente é subnotificada nesses países, sugerindo que seu impacto na mortalidade pode ser ainda maior [ 4 ].</a:t>
            </a:r>
          </a:p>
          <a:p>
            <a:pPr algn="just" eaLnBrk="1" hangingPunct="1"/>
            <a:r>
              <a:rPr lang="pt-BR" sz="2400" smtClean="0"/>
              <a:t>Os recém-nascidos, especialmente os prematuros, são mais suscetíveis a infecções do que as crianças em qualquer outra faixa etária [ 5 ].</a:t>
            </a:r>
          </a:p>
          <a:p>
            <a:pPr algn="just" eaLnBrk="1" hangingPunct="1"/>
            <a:r>
              <a:rPr lang="pt-BR" sz="2400" smtClean="0"/>
              <a:t>A imunidade inata é afetada pela produção diminuída de citocinas, diminuição da expressão de moléculas de adesão em neutrófilos e uma resposta reduzida a fatores quimiotáticos [ 6 ]. </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122" name="Título 1"/>
          <p:cNvSpPr>
            <a:spLocks noGrp="1"/>
          </p:cNvSpPr>
          <p:nvPr>
            <p:ph type="title"/>
          </p:nvPr>
        </p:nvSpPr>
        <p:spPr/>
        <p:txBody>
          <a:bodyPr/>
          <a:lstStyle/>
          <a:p>
            <a:pPr eaLnBrk="1" hangingPunct="1"/>
            <a:r>
              <a:rPr lang="pt-BR" smtClean="0"/>
              <a:t>Introdução</a:t>
            </a:r>
          </a:p>
        </p:txBody>
      </p:sp>
      <p:sp>
        <p:nvSpPr>
          <p:cNvPr id="5123" name="Espaço Reservado para Conteúdo 2"/>
          <p:cNvSpPr>
            <a:spLocks noGrp="1"/>
          </p:cNvSpPr>
          <p:nvPr>
            <p:ph idx="1"/>
          </p:nvPr>
        </p:nvSpPr>
        <p:spPr>
          <a:xfrm>
            <a:off x="357188" y="1214438"/>
            <a:ext cx="8501062" cy="5357812"/>
          </a:xfrm>
        </p:spPr>
        <p:txBody>
          <a:bodyPr/>
          <a:lstStyle/>
          <a:p>
            <a:pPr algn="just" eaLnBrk="1" hangingPunct="1"/>
            <a:r>
              <a:rPr lang="pt-BR" sz="2400" smtClean="0"/>
              <a:t>A passagem transplacentária de anticorpos começa durante o segundo trimestre e atinge sua velocidade máxima durante o terceiro trimestre.</a:t>
            </a:r>
          </a:p>
          <a:p>
            <a:pPr algn="just" eaLnBrk="1" hangingPunct="1"/>
            <a:r>
              <a:rPr lang="pt-BR" sz="2400" smtClean="0"/>
              <a:t>A maioria dos recém-nascidos prematuros possui as respostas humorais reduzidas [ 7 ].</a:t>
            </a:r>
          </a:p>
          <a:p>
            <a:pPr algn="just" eaLnBrk="1" hangingPunct="1"/>
            <a:r>
              <a:rPr lang="pt-BR" sz="2400" smtClean="0"/>
              <a:t>A atividade das células T citotóxicas também é prejudicada durante o período do recém-nascido [ 5 ]. </a:t>
            </a:r>
          </a:p>
          <a:p>
            <a:pPr algn="just" eaLnBrk="1" hangingPunct="1"/>
            <a:r>
              <a:rPr lang="pt-BR" sz="2400" smtClean="0"/>
              <a:t>As múltiplas punções cutâneas e procedimentos invasivos que os recém-nascidos prematuros geralmente sofrem aumentam o risco de infecções nessa população.</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146" name="Título 1"/>
          <p:cNvSpPr>
            <a:spLocks noGrp="1"/>
          </p:cNvSpPr>
          <p:nvPr>
            <p:ph type="title"/>
          </p:nvPr>
        </p:nvSpPr>
        <p:spPr/>
        <p:txBody>
          <a:bodyPr/>
          <a:lstStyle/>
          <a:p>
            <a:pPr eaLnBrk="1" hangingPunct="1"/>
            <a:r>
              <a:rPr lang="pt-BR" smtClean="0"/>
              <a:t>Introdução</a:t>
            </a:r>
          </a:p>
        </p:txBody>
      </p:sp>
      <p:sp>
        <p:nvSpPr>
          <p:cNvPr id="6147" name="Espaço Reservado para Conteúdo 2"/>
          <p:cNvSpPr>
            <a:spLocks noGrp="1"/>
          </p:cNvSpPr>
          <p:nvPr>
            <p:ph idx="1"/>
          </p:nvPr>
        </p:nvSpPr>
        <p:spPr>
          <a:xfrm>
            <a:off x="357188" y="1214438"/>
            <a:ext cx="8501062" cy="5357812"/>
          </a:xfrm>
        </p:spPr>
        <p:txBody>
          <a:bodyPr/>
          <a:lstStyle/>
          <a:p>
            <a:pPr algn="just" eaLnBrk="1" hangingPunct="1"/>
            <a:r>
              <a:rPr lang="pt-BR" sz="2200" smtClean="0"/>
              <a:t>Os avanços na terapia intensiva perinatal e neonatal reduziram a taxa de mortalidade de prematuros, mas as melhorias na sobrevida não foram acompanhadas por reduções proporcionais na incidência de incapacidades nessa população [ 8 ].</a:t>
            </a:r>
          </a:p>
          <a:p>
            <a:pPr algn="just" eaLnBrk="1" hangingPunct="1"/>
            <a:r>
              <a:rPr lang="pt-BR" sz="2200" smtClean="0"/>
              <a:t> Nos </a:t>
            </a:r>
            <a:r>
              <a:rPr lang="pt-BR" sz="2200" smtClean="0">
                <a:solidFill>
                  <a:srgbClr val="FF0000"/>
                </a:solidFill>
              </a:rPr>
              <a:t>países em desenvolvimento</a:t>
            </a:r>
            <a:r>
              <a:rPr lang="pt-BR" sz="2200" smtClean="0"/>
              <a:t>, a </a:t>
            </a:r>
            <a:r>
              <a:rPr lang="pt-BR" sz="2200" smtClean="0">
                <a:solidFill>
                  <a:srgbClr val="FF0000"/>
                </a:solidFill>
              </a:rPr>
              <a:t>sepse c</a:t>
            </a:r>
            <a:r>
              <a:rPr lang="pt-BR" sz="2200" b="1" smtClean="0">
                <a:solidFill>
                  <a:srgbClr val="FF0000"/>
                </a:solidFill>
              </a:rPr>
              <a:t>linicamente</a:t>
            </a:r>
            <a:r>
              <a:rPr lang="pt-BR" sz="2200" smtClean="0">
                <a:solidFill>
                  <a:srgbClr val="FF0000"/>
                </a:solidFill>
              </a:rPr>
              <a:t> diagnosticada está presente em </a:t>
            </a:r>
            <a:r>
              <a:rPr lang="pt-BR" sz="2200" b="1" smtClean="0">
                <a:solidFill>
                  <a:srgbClr val="FF0000"/>
                </a:solidFill>
              </a:rPr>
              <a:t>49–170 por 1000 nascidos vivos</a:t>
            </a:r>
            <a:r>
              <a:rPr lang="pt-BR" sz="2200" smtClean="0">
                <a:solidFill>
                  <a:srgbClr val="FF0000"/>
                </a:solidFill>
              </a:rPr>
              <a:t>, sepse c</a:t>
            </a:r>
            <a:r>
              <a:rPr lang="pt-BR" sz="2200" i="1" smtClean="0">
                <a:solidFill>
                  <a:srgbClr val="FF0000"/>
                </a:solidFill>
              </a:rPr>
              <a:t>omprovada</a:t>
            </a:r>
            <a:r>
              <a:rPr lang="pt-BR" sz="2200" smtClean="0">
                <a:solidFill>
                  <a:srgbClr val="FF0000"/>
                </a:solidFill>
              </a:rPr>
              <a:t> por cultura em </a:t>
            </a:r>
            <a:r>
              <a:rPr lang="pt-BR" sz="2200" b="1" smtClean="0">
                <a:solidFill>
                  <a:srgbClr val="FF0000"/>
                </a:solidFill>
              </a:rPr>
              <a:t>16 por 1000 nascidos vivos</a:t>
            </a:r>
            <a:r>
              <a:rPr lang="pt-BR" sz="2200" smtClean="0">
                <a:solidFill>
                  <a:srgbClr val="FF0000"/>
                </a:solidFill>
              </a:rPr>
              <a:t> e </a:t>
            </a:r>
            <a:r>
              <a:rPr lang="pt-BR" sz="2200" b="1" smtClean="0">
                <a:solidFill>
                  <a:srgbClr val="FF0000"/>
                </a:solidFill>
              </a:rPr>
              <a:t>meningite neonatal</a:t>
            </a:r>
            <a:r>
              <a:rPr lang="pt-BR" sz="2200" smtClean="0">
                <a:solidFill>
                  <a:srgbClr val="FF0000"/>
                </a:solidFill>
              </a:rPr>
              <a:t> em </a:t>
            </a:r>
            <a:r>
              <a:rPr lang="pt-BR" sz="2200" b="1" smtClean="0">
                <a:solidFill>
                  <a:srgbClr val="FF0000"/>
                </a:solidFill>
              </a:rPr>
              <a:t>0,8–6,1 por 1000 nascidos vivos</a:t>
            </a:r>
            <a:r>
              <a:rPr lang="pt-BR" sz="2200" smtClean="0"/>
              <a:t> [ 4 ].</a:t>
            </a:r>
          </a:p>
          <a:p>
            <a:pPr algn="just" eaLnBrk="1" hangingPunct="1"/>
            <a:r>
              <a:rPr lang="pt-BR" sz="2200" smtClean="0"/>
              <a:t>Lactentes com </a:t>
            </a:r>
            <a:r>
              <a:rPr lang="pt-BR" sz="2200" b="1" smtClean="0">
                <a:solidFill>
                  <a:srgbClr val="FF0000"/>
                </a:solidFill>
              </a:rPr>
              <a:t>infecções neonatais</a:t>
            </a:r>
            <a:r>
              <a:rPr lang="pt-BR" sz="2200" smtClean="0"/>
              <a:t> são </a:t>
            </a:r>
            <a:r>
              <a:rPr lang="pt-BR" sz="2200" b="1" smtClean="0">
                <a:solidFill>
                  <a:srgbClr val="FF0000"/>
                </a:solidFill>
              </a:rPr>
              <a:t>mais propensos a ter resultados adversos no desenvolvimento neurológico</a:t>
            </a:r>
            <a:r>
              <a:rPr lang="pt-BR" sz="2200" smtClean="0"/>
              <a:t>, incluindo paralisia cerebral, escores mais baixos no índice de desenvolvimento mental e psicomotor, deficiência visual e crescimento prejudicado [ 8 , 9 ].</a:t>
            </a:r>
          </a:p>
          <a:p>
            <a:pPr algn="just" eaLnBrk="1" hangingPunct="1"/>
            <a:r>
              <a:rPr lang="pt-BR" sz="2200" smtClean="0"/>
              <a:t>Isso aumenta a carga social e econômica dessa condição em ambientes já pobres.</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170" name="Título 1"/>
          <p:cNvSpPr>
            <a:spLocks noGrp="1"/>
          </p:cNvSpPr>
          <p:nvPr>
            <p:ph type="title"/>
          </p:nvPr>
        </p:nvSpPr>
        <p:spPr/>
        <p:txBody>
          <a:bodyPr/>
          <a:lstStyle/>
          <a:p>
            <a:pPr eaLnBrk="1" hangingPunct="1"/>
            <a:r>
              <a:rPr lang="pt-BR" smtClean="0"/>
              <a:t>Introdução</a:t>
            </a:r>
          </a:p>
        </p:txBody>
      </p:sp>
      <p:sp>
        <p:nvSpPr>
          <p:cNvPr id="7171" name="Espaço Reservado para Conteúdo 2"/>
          <p:cNvSpPr>
            <a:spLocks noGrp="1"/>
          </p:cNvSpPr>
          <p:nvPr>
            <p:ph idx="1"/>
          </p:nvPr>
        </p:nvSpPr>
        <p:spPr>
          <a:xfrm>
            <a:off x="357188" y="1214438"/>
            <a:ext cx="8501062" cy="5357812"/>
          </a:xfrm>
        </p:spPr>
        <p:txBody>
          <a:bodyPr/>
          <a:lstStyle/>
          <a:p>
            <a:pPr algn="just" eaLnBrk="1" hangingPunct="1">
              <a:lnSpc>
                <a:spcPct val="90000"/>
              </a:lnSpc>
            </a:pPr>
            <a:r>
              <a:rPr lang="pt-BR" sz="2200" smtClean="0"/>
              <a:t>Apesar do alto ônus da sepse neonatal, faltam evidências de alta qualidade no diagnóstico e tratamento. </a:t>
            </a:r>
          </a:p>
          <a:p>
            <a:pPr algn="just" eaLnBrk="1" hangingPunct="1">
              <a:lnSpc>
                <a:spcPct val="90000"/>
              </a:lnSpc>
            </a:pPr>
            <a:r>
              <a:rPr lang="pt-BR" sz="2200" smtClean="0"/>
              <a:t>A suscetibilidade da população, a falta de consenso nas definições e a variabilidade entre as regiões dificultam o desenvolvimento de ensaios clínicos e recomendações globais [ 10 ]. </a:t>
            </a:r>
          </a:p>
          <a:p>
            <a:pPr algn="just" eaLnBrk="1" hangingPunct="1">
              <a:lnSpc>
                <a:spcPct val="90000"/>
              </a:lnSpc>
            </a:pPr>
            <a:r>
              <a:rPr lang="pt-BR" sz="2200" smtClean="0"/>
              <a:t>Os médicos que cuidam de recém-nascidos infectados enfrentam vários desafios nas decisões de diagnóstico e tratamento. A situação nos países em desenvolvimento é ainda mais complicada pela falta de sistemas de vigilância confiáveis ​​e alta proporção de partos domiciliares [ 4 ]. </a:t>
            </a:r>
          </a:p>
          <a:p>
            <a:pPr algn="just" eaLnBrk="1" hangingPunct="1">
              <a:lnSpc>
                <a:spcPct val="90000"/>
              </a:lnSpc>
            </a:pPr>
            <a:r>
              <a:rPr lang="pt-BR" sz="2200" smtClean="0"/>
              <a:t>Alguns países de baixa e média renda, que estão implementando centros de atendimento terciário, também estão enfrentando os desafios dos países desenvolvidos [ 11 ]. </a:t>
            </a:r>
          </a:p>
          <a:p>
            <a:pPr algn="ctr" eaLnBrk="1" hangingPunct="1">
              <a:lnSpc>
                <a:spcPct val="90000"/>
              </a:lnSpc>
              <a:buFont typeface="Arial" pitchFamily="34" charset="0"/>
              <a:buNone/>
            </a:pPr>
            <a:r>
              <a:rPr lang="pt-BR" sz="2200" b="1" smtClean="0">
                <a:solidFill>
                  <a:schemeClr val="hlink"/>
                </a:solidFill>
              </a:rPr>
              <a:t>Nesta revisão, abrdam perguntas mais frequentes sobre o diagnóstico e tratamento da sepse neonatal, com foco nos países em desenvolvimento.</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194" name="Título 1"/>
          <p:cNvSpPr>
            <a:spLocks noGrp="1"/>
          </p:cNvSpPr>
          <p:nvPr>
            <p:ph type="title"/>
          </p:nvPr>
        </p:nvSpPr>
        <p:spPr>
          <a:xfrm>
            <a:off x="457200" y="201613"/>
            <a:ext cx="8229600" cy="1143000"/>
          </a:xfrm>
        </p:spPr>
        <p:txBody>
          <a:bodyPr/>
          <a:lstStyle/>
          <a:p>
            <a:pPr eaLnBrk="1" hangingPunct="1"/>
            <a:r>
              <a:rPr lang="pt-BR" sz="3200" b="1" smtClean="0">
                <a:solidFill>
                  <a:schemeClr val="hlink"/>
                </a:solidFill>
              </a:rPr>
              <a:t>QUAIS SÃO AS CAUSAS MAIS COMUNS DA SEPSE NEONATAL EM PAÍSES DESENVOLVIDOS</a:t>
            </a:r>
            <a:r>
              <a:rPr lang="pt-BR" sz="3200" smtClean="0"/>
              <a:t>?</a:t>
            </a:r>
          </a:p>
        </p:txBody>
      </p:sp>
      <p:sp>
        <p:nvSpPr>
          <p:cNvPr id="8195" name="Espaço Reservado para Conteúdo 2"/>
          <p:cNvSpPr>
            <a:spLocks noGrp="1"/>
          </p:cNvSpPr>
          <p:nvPr>
            <p:ph idx="1"/>
          </p:nvPr>
        </p:nvSpPr>
        <p:spPr>
          <a:xfrm>
            <a:off x="357188" y="1214438"/>
            <a:ext cx="8501062" cy="5357812"/>
          </a:xfrm>
        </p:spPr>
        <p:txBody>
          <a:bodyPr/>
          <a:lstStyle/>
          <a:p>
            <a:pPr algn="just" eaLnBrk="1" hangingPunct="1"/>
            <a:r>
              <a:rPr lang="pt-BR" sz="2400" smtClean="0"/>
              <a:t>A incidência de sepse neonatal de início precoce nos países desenvolvidos é de </a:t>
            </a:r>
            <a:r>
              <a:rPr lang="pt-BR" sz="2400" smtClean="0">
                <a:solidFill>
                  <a:srgbClr val="FF0000"/>
                </a:solidFill>
              </a:rPr>
              <a:t>0,9 a 1,5 por 1.000 nascidos vivos</a:t>
            </a:r>
            <a:r>
              <a:rPr lang="pt-BR" sz="2400" smtClean="0"/>
              <a:t> [ 15 , 16 ]. </a:t>
            </a:r>
          </a:p>
          <a:p>
            <a:pPr algn="just" eaLnBrk="1" hangingPunct="1"/>
            <a:r>
              <a:rPr lang="pt-BR" sz="2400" smtClean="0"/>
              <a:t>A causa mais comum de sepse precoce é o estreptococo do grupo B (EGB), isolado na metade dos episódios, seguido por </a:t>
            </a:r>
            <a:r>
              <a:rPr lang="pt-BR" sz="2400" i="1" smtClean="0">
                <a:solidFill>
                  <a:srgbClr val="FF0000"/>
                </a:solidFill>
              </a:rPr>
              <a:t>Escherichia coli</a:t>
            </a:r>
            <a:r>
              <a:rPr lang="pt-BR" sz="2400" smtClean="0"/>
              <a:t> , isolado em um quarto dos episódios [ 15 , 16 ]. </a:t>
            </a:r>
          </a:p>
          <a:p>
            <a:pPr algn="just" eaLnBrk="1" hangingPunct="1"/>
            <a:r>
              <a:rPr lang="pt-BR" sz="2400" smtClean="0"/>
              <a:t>Os demais casos de sepse precoce são causados ​​por </a:t>
            </a:r>
            <a:r>
              <a:rPr lang="pt-BR" sz="2400" i="1" smtClean="0"/>
              <a:t>Staphylococcus aureus , Staphylococcus</a:t>
            </a:r>
            <a:r>
              <a:rPr lang="pt-BR" sz="2400" smtClean="0"/>
              <a:t> coagulase-negativo (CoNS), </a:t>
            </a:r>
            <a:r>
              <a:rPr lang="pt-BR" sz="2400" i="1" smtClean="0"/>
              <a:t>Listeria monocytogenes</a:t>
            </a:r>
            <a:r>
              <a:rPr lang="pt-BR" sz="2400" smtClean="0"/>
              <a:t> e outras bactérias gram-negativas [ 15 , 16 ]. </a:t>
            </a:r>
          </a:p>
          <a:p>
            <a:pPr algn="just" eaLnBrk="1" hangingPunct="1"/>
            <a:r>
              <a:rPr lang="pt-BR" sz="2400" b="1" smtClean="0">
                <a:solidFill>
                  <a:srgbClr val="FF0000"/>
                </a:solidFill>
              </a:rPr>
              <a:t>Em recém-nascidos de muito baixo peso ao nascer (&lt;1500 g), </a:t>
            </a:r>
            <a:r>
              <a:rPr lang="pt-BR" sz="2400" b="1" i="1" smtClean="0">
                <a:solidFill>
                  <a:srgbClr val="FF0000"/>
                </a:solidFill>
              </a:rPr>
              <a:t>E. coli</a:t>
            </a:r>
            <a:r>
              <a:rPr lang="pt-BR" sz="2400" b="1" smtClean="0">
                <a:solidFill>
                  <a:srgbClr val="FF0000"/>
                </a:solidFill>
              </a:rPr>
              <a:t> é mais comum que GBS [ 16 ]. </a:t>
            </a:r>
            <a:endParaRPr lang="pt-BR" sz="2400" b="1" baseline="30000" smtClean="0">
              <a:solidFill>
                <a:srgbClr val="FF0000"/>
              </a:solidFil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218" name="Título 1"/>
          <p:cNvSpPr>
            <a:spLocks noGrp="1"/>
          </p:cNvSpPr>
          <p:nvPr>
            <p:ph type="title"/>
          </p:nvPr>
        </p:nvSpPr>
        <p:spPr>
          <a:xfrm>
            <a:off x="457200" y="201613"/>
            <a:ext cx="8229600" cy="1143000"/>
          </a:xfrm>
        </p:spPr>
        <p:txBody>
          <a:bodyPr/>
          <a:lstStyle/>
          <a:p>
            <a:pPr eaLnBrk="1" hangingPunct="1"/>
            <a:r>
              <a:rPr lang="pt-BR" sz="3200" b="1" smtClean="0">
                <a:solidFill>
                  <a:schemeClr val="hlink"/>
                </a:solidFill>
              </a:rPr>
              <a:t>QUAIS SÃO AS CAUSAS MAIS COMUNS DA SEPSE NEONATAL EM PAÍSES DESENVOLVIDOS?</a:t>
            </a:r>
          </a:p>
        </p:txBody>
      </p:sp>
      <p:sp>
        <p:nvSpPr>
          <p:cNvPr id="9219" name="Espaço Reservado para Conteúdo 2"/>
          <p:cNvSpPr>
            <a:spLocks noGrp="1"/>
          </p:cNvSpPr>
          <p:nvPr>
            <p:ph idx="1"/>
          </p:nvPr>
        </p:nvSpPr>
        <p:spPr>
          <a:xfrm>
            <a:off x="357188" y="1214438"/>
            <a:ext cx="8501062" cy="5357812"/>
          </a:xfrm>
        </p:spPr>
        <p:txBody>
          <a:bodyPr/>
          <a:lstStyle/>
          <a:p>
            <a:pPr algn="just" eaLnBrk="1" hangingPunct="1"/>
            <a:r>
              <a:rPr lang="pt-BR" sz="2400" smtClean="0"/>
              <a:t>A </a:t>
            </a:r>
            <a:r>
              <a:rPr lang="pt-BR" sz="2400" smtClean="0">
                <a:solidFill>
                  <a:srgbClr val="FF0000"/>
                </a:solidFill>
              </a:rPr>
              <a:t>sepse tardia</a:t>
            </a:r>
            <a:r>
              <a:rPr lang="pt-BR" sz="2400" smtClean="0"/>
              <a:t> se apresenta principalmente em </a:t>
            </a:r>
            <a:r>
              <a:rPr lang="pt-BR" sz="2400" smtClean="0">
                <a:solidFill>
                  <a:srgbClr val="FF0000"/>
                </a:solidFill>
              </a:rPr>
              <a:t>bebês com muito baixo peso ao nascer</a:t>
            </a:r>
            <a:r>
              <a:rPr lang="pt-BR" sz="2400" smtClean="0"/>
              <a:t>. Sua incidência nos países desenvolvidos é de </a:t>
            </a:r>
            <a:r>
              <a:rPr lang="pt-BR" sz="2400" smtClean="0">
                <a:solidFill>
                  <a:srgbClr val="FF0000"/>
                </a:solidFill>
              </a:rPr>
              <a:t>3 a 3,7 por 1.000 nascidos vivos</a:t>
            </a:r>
            <a:r>
              <a:rPr lang="pt-BR" sz="2400" smtClean="0"/>
              <a:t> [ 15 ]. </a:t>
            </a:r>
          </a:p>
          <a:p>
            <a:pPr algn="just" eaLnBrk="1" hangingPunct="1"/>
            <a:r>
              <a:rPr lang="pt-BR" sz="2400" smtClean="0"/>
              <a:t>O </a:t>
            </a:r>
            <a:r>
              <a:rPr lang="pt-BR" sz="2400" smtClean="0">
                <a:solidFill>
                  <a:srgbClr val="FF0000"/>
                </a:solidFill>
              </a:rPr>
              <a:t>principal patógeno é o CoNS</a:t>
            </a:r>
            <a:r>
              <a:rPr lang="pt-BR" sz="2400" smtClean="0"/>
              <a:t>, responsável por metade dos episódios. Outros agentes etiológicos importantes são </a:t>
            </a:r>
            <a:r>
              <a:rPr lang="pt-BR" sz="2400" i="1" smtClean="0"/>
              <a:t>E. coli, Klebsiella sp e Candida sp</a:t>
            </a:r>
            <a:r>
              <a:rPr lang="pt-BR" sz="2400" smtClean="0"/>
              <a:t>. Juntos, eles causam um terço dos episódios. </a:t>
            </a:r>
          </a:p>
          <a:p>
            <a:pPr algn="just" eaLnBrk="1" hangingPunct="1"/>
            <a:r>
              <a:rPr lang="pt-BR" sz="2400" smtClean="0"/>
              <a:t>As causas menos comuns de sepse tardia incluem </a:t>
            </a:r>
            <a:r>
              <a:rPr lang="pt-BR" sz="2400" i="1" smtClean="0"/>
              <a:t>S. aureus, Enterococcus sp e Pseudomonas aeruginosa</a:t>
            </a:r>
            <a:r>
              <a:rPr lang="pt-BR" sz="2400" smtClean="0"/>
              <a:t> [ 14 , 15 ]. </a:t>
            </a:r>
          </a:p>
          <a:p>
            <a:pPr algn="just" eaLnBrk="1" hangingPunct="1"/>
            <a:r>
              <a:rPr lang="pt-BR" sz="2400" smtClean="0"/>
              <a:t>Patógenos de início tardio são mais resistentes a antibióticos do que patógenos de início precoce [ 17 ].</a:t>
            </a:r>
          </a:p>
          <a:p>
            <a:pPr algn="just" eaLnBrk="1" hangingPunct="1">
              <a:buFont typeface="Arial" pitchFamily="34" charset="0"/>
              <a:buNone/>
            </a:pPr>
            <a:r>
              <a:rPr lang="pt-BR" sz="2400" smtClean="0"/>
              <a:t>                                                  </a:t>
            </a:r>
            <a:r>
              <a:rPr lang="pt-BR" sz="2400" smtClean="0">
                <a:solidFill>
                  <a:schemeClr val="hlink"/>
                </a:solidFill>
              </a:rPr>
              <a:t>Tabela 1</a:t>
            </a:r>
            <a:endParaRPr lang="pt-BR" sz="2400" baseline="30000" smtClean="0">
              <a:solidFill>
                <a:schemeClr val="hlink"/>
              </a:solidFil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242" name="Título 1"/>
          <p:cNvSpPr>
            <a:spLocks noGrp="1"/>
          </p:cNvSpPr>
          <p:nvPr>
            <p:ph type="title"/>
          </p:nvPr>
        </p:nvSpPr>
        <p:spPr>
          <a:xfrm>
            <a:off x="457200" y="201613"/>
            <a:ext cx="8229600" cy="1143000"/>
          </a:xfrm>
        </p:spPr>
        <p:txBody>
          <a:bodyPr/>
          <a:lstStyle/>
          <a:p>
            <a:pPr eaLnBrk="1" hangingPunct="1"/>
            <a:r>
              <a:rPr lang="pt-BR" sz="3200" smtClean="0">
                <a:solidFill>
                  <a:schemeClr val="hlink"/>
                </a:solidFill>
              </a:rPr>
              <a:t>QUAIS SÃO AS CAUSAS MAIS COMUNS DA SEPSE NEONATAL EM PAÍSES DESENVOLVIDOS?</a:t>
            </a:r>
          </a:p>
        </p:txBody>
      </p:sp>
      <p:pic>
        <p:nvPicPr>
          <p:cNvPr id="10243" name="Espaço Reservado para Conteúdo 4"/>
          <p:cNvPicPr>
            <a:picLocks noGrp="1" noChangeAspect="1"/>
          </p:cNvPicPr>
          <p:nvPr>
            <p:ph idx="1"/>
          </p:nvPr>
        </p:nvPicPr>
        <p:blipFill>
          <a:blip r:embed="rId3">
            <a:extLst>
              <a:ext uri="{28A0092B-C50C-407E-A947-70E740481C1C}">
                <a14:useLocalDpi xmlns:a14="http://schemas.microsoft.com/office/drawing/2010/main" val="0"/>
              </a:ext>
            </a:extLst>
          </a:blip>
          <a:srcRect/>
          <a:stretch>
            <a:fillRect/>
          </a:stretch>
        </p:blipFill>
        <p:spPr>
          <a:xfrm>
            <a:off x="323850" y="2060575"/>
            <a:ext cx="8501063" cy="3608388"/>
          </a:xfrm>
          <a:ln w="38100">
            <a:solidFill>
              <a:srgbClr val="FF00FF"/>
            </a:solidFill>
            <a:miter lim="800000"/>
            <a:headEnd/>
            <a:tailEnd/>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266" name="Título 1"/>
          <p:cNvSpPr>
            <a:spLocks noGrp="1"/>
          </p:cNvSpPr>
          <p:nvPr>
            <p:ph type="title"/>
          </p:nvPr>
        </p:nvSpPr>
        <p:spPr>
          <a:xfrm>
            <a:off x="493713" y="131763"/>
            <a:ext cx="8229600" cy="1143000"/>
          </a:xfrm>
        </p:spPr>
        <p:txBody>
          <a:bodyPr/>
          <a:lstStyle/>
          <a:p>
            <a:pPr eaLnBrk="1" hangingPunct="1"/>
            <a:r>
              <a:rPr lang="pt-BR" sz="3200" b="1" smtClean="0">
                <a:solidFill>
                  <a:schemeClr val="hlink"/>
                </a:solidFill>
              </a:rPr>
              <a:t>QUAIS SÃO AS CAUSAS MAIS COMUNS DA SEPSE NEONATAL NOS PAÍSES EM DESENVOLVIMENTO?</a:t>
            </a:r>
          </a:p>
        </p:txBody>
      </p:sp>
      <p:sp>
        <p:nvSpPr>
          <p:cNvPr id="11267" name="Espaço Reservado para Conteúdo 2"/>
          <p:cNvSpPr>
            <a:spLocks noGrp="1"/>
          </p:cNvSpPr>
          <p:nvPr>
            <p:ph idx="1"/>
          </p:nvPr>
        </p:nvSpPr>
        <p:spPr>
          <a:xfrm>
            <a:off x="323850" y="1341438"/>
            <a:ext cx="8501063" cy="5357812"/>
          </a:xfrm>
        </p:spPr>
        <p:txBody>
          <a:bodyPr/>
          <a:lstStyle/>
          <a:p>
            <a:pPr algn="just" eaLnBrk="1" hangingPunct="1"/>
            <a:r>
              <a:rPr lang="pt-BR" sz="2400" smtClean="0"/>
              <a:t>Nos países em desenvolvimento, a </a:t>
            </a:r>
            <a:r>
              <a:rPr lang="pt-BR" sz="2400" smtClean="0">
                <a:solidFill>
                  <a:srgbClr val="FF0000"/>
                </a:solidFill>
              </a:rPr>
              <a:t>maioria dos patógenos isolados no ambiente hospitalar antes das 72 horas de vida é semelhante aos isolados posteriormente;</a:t>
            </a:r>
            <a:r>
              <a:rPr lang="pt-BR" sz="2400" smtClean="0"/>
              <a:t> é provável que práticas de parto altamente impuras levem a infecções com agentes nosocomiais muito cedo na vida [ 18 ]. </a:t>
            </a:r>
          </a:p>
          <a:p>
            <a:pPr algn="just" eaLnBrk="1" hangingPunct="1"/>
            <a:r>
              <a:rPr lang="pt-BR" sz="2400" smtClean="0"/>
              <a:t>A maioria dos recém-nascidos que nascem em casa, podem ser infectada com </a:t>
            </a:r>
            <a:r>
              <a:rPr lang="pt-BR" sz="2400" smtClean="0">
                <a:solidFill>
                  <a:schemeClr val="hlink"/>
                </a:solidFill>
              </a:rPr>
              <a:t>patógenos adquiridos na comunidade, mesmo após 72 horas</a:t>
            </a:r>
            <a:r>
              <a:rPr lang="pt-BR" sz="2400" smtClean="0"/>
              <a:t> [ 11 ]. </a:t>
            </a:r>
          </a:p>
          <a:p>
            <a:pPr algn="just" eaLnBrk="1" hangingPunct="1"/>
            <a:r>
              <a:rPr lang="pt-BR" sz="2400" smtClean="0"/>
              <a:t>Como resultado, vários autores classificaram a sepse neonatal nos países em desenvolvimento como adquirida na comunidade e em hospital, em vez de início precoce e tardio.</a:t>
            </a:r>
            <a:endParaRPr lang="pt-BR" sz="2400" baseline="30000" smtClean="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2290" name="Título 1"/>
          <p:cNvSpPr>
            <a:spLocks noGrp="1"/>
          </p:cNvSpPr>
          <p:nvPr>
            <p:ph type="title"/>
          </p:nvPr>
        </p:nvSpPr>
        <p:spPr>
          <a:xfrm>
            <a:off x="493713" y="131763"/>
            <a:ext cx="8229600" cy="1143000"/>
          </a:xfrm>
        </p:spPr>
        <p:txBody>
          <a:bodyPr/>
          <a:lstStyle/>
          <a:p>
            <a:pPr eaLnBrk="1" hangingPunct="1"/>
            <a:r>
              <a:rPr lang="pt-BR" sz="3200" b="1" smtClean="0">
                <a:solidFill>
                  <a:schemeClr val="hlink"/>
                </a:solidFill>
              </a:rPr>
              <a:t>QUAIS SÃO AS CAUSAS MAIS COMUNS DA SEPSE NEONATAL NOS PAÍSES EM DESENVOLVIMENTO?</a:t>
            </a:r>
          </a:p>
        </p:txBody>
      </p:sp>
      <p:sp>
        <p:nvSpPr>
          <p:cNvPr id="12291" name="Espaço Reservado para Conteúdo 2"/>
          <p:cNvSpPr>
            <a:spLocks noGrp="1"/>
          </p:cNvSpPr>
          <p:nvPr>
            <p:ph idx="1"/>
          </p:nvPr>
        </p:nvSpPr>
        <p:spPr>
          <a:xfrm>
            <a:off x="250825" y="1628775"/>
            <a:ext cx="8501063" cy="5357813"/>
          </a:xfrm>
        </p:spPr>
        <p:txBody>
          <a:bodyPr/>
          <a:lstStyle/>
          <a:p>
            <a:pPr algn="just" eaLnBrk="1" hangingPunct="1"/>
            <a:r>
              <a:rPr lang="pt-BR" sz="2400" smtClean="0"/>
              <a:t>As </a:t>
            </a:r>
            <a:r>
              <a:rPr lang="pt-BR" sz="2400" smtClean="0">
                <a:solidFill>
                  <a:srgbClr val="FF0000"/>
                </a:solidFill>
              </a:rPr>
              <a:t>bactérias gram-negativas</a:t>
            </a:r>
            <a:r>
              <a:rPr lang="pt-BR" sz="2400" smtClean="0"/>
              <a:t> dominam a sepse adquirida na comunidade, exceto em algumas partes da África [ 19 ]. </a:t>
            </a:r>
          </a:p>
          <a:p>
            <a:pPr algn="just" eaLnBrk="1" hangingPunct="1"/>
            <a:r>
              <a:rPr lang="pt-BR" sz="2400" smtClean="0"/>
              <a:t>Os patógenos mais comuns são </a:t>
            </a:r>
            <a:r>
              <a:rPr lang="pt-BR" sz="2400" i="1" smtClean="0">
                <a:solidFill>
                  <a:srgbClr val="FF0000"/>
                </a:solidFill>
              </a:rPr>
              <a:t>Klebsiella sp, E. coli e S. aureus</a:t>
            </a:r>
            <a:r>
              <a:rPr lang="pt-BR" sz="2400" smtClean="0"/>
              <a:t> [19, 20]. O </a:t>
            </a:r>
            <a:r>
              <a:rPr lang="pt-BR" sz="2400" smtClean="0">
                <a:solidFill>
                  <a:schemeClr val="hlink"/>
                </a:solidFill>
              </a:rPr>
              <a:t>EGB,</a:t>
            </a:r>
            <a:r>
              <a:rPr lang="pt-BR" sz="2400" smtClean="0"/>
              <a:t> o patógeno mais comum nos países desenvolvidos, é responsável por apenas </a:t>
            </a:r>
            <a:r>
              <a:rPr lang="pt-BR" sz="2400" b="1" smtClean="0">
                <a:solidFill>
                  <a:schemeClr val="hlink"/>
                </a:solidFill>
              </a:rPr>
              <a:t>2 a 8% dos casos nos países em desenvolvimento</a:t>
            </a:r>
            <a:r>
              <a:rPr lang="pt-BR" sz="2400" smtClean="0"/>
              <a:t> [19, 20]. </a:t>
            </a:r>
          </a:p>
          <a:p>
            <a:pPr algn="just" eaLnBrk="1" hangingPunct="1"/>
            <a:r>
              <a:rPr lang="pt-BR" sz="2400" smtClean="0">
                <a:solidFill>
                  <a:srgbClr val="FF0000"/>
                </a:solidFill>
              </a:rPr>
              <a:t>É possível que bebês com infecção por EGB sejam subnotificados</a:t>
            </a:r>
            <a:r>
              <a:rPr lang="pt-BR" sz="2400" smtClean="0"/>
              <a:t>, pois esse patógeno geralmente se apresenta muito cedo na vida, e recém-nascidos infectados podem morrer antes de procurar atendimento médico [ 11 ].</a:t>
            </a:r>
            <a:endParaRPr lang="pt-BR" sz="2400" baseline="3000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3314" name="Título 1"/>
          <p:cNvSpPr>
            <a:spLocks noGrp="1"/>
          </p:cNvSpPr>
          <p:nvPr>
            <p:ph type="title"/>
          </p:nvPr>
        </p:nvSpPr>
        <p:spPr>
          <a:xfrm>
            <a:off x="493713" y="131763"/>
            <a:ext cx="8229600" cy="1143000"/>
          </a:xfrm>
        </p:spPr>
        <p:txBody>
          <a:bodyPr/>
          <a:lstStyle/>
          <a:p>
            <a:pPr eaLnBrk="1" hangingPunct="1"/>
            <a:r>
              <a:rPr lang="pt-BR" sz="3200" b="1" smtClean="0">
                <a:solidFill>
                  <a:schemeClr val="hlink"/>
                </a:solidFill>
              </a:rPr>
              <a:t>QUAIS SÃO AS CAUSAS MAIS COMUNS DA SEPSE NEONATAL NOS PAÍSES EM DESENVOLVIMENTO?</a:t>
            </a:r>
          </a:p>
        </p:txBody>
      </p:sp>
      <p:sp>
        <p:nvSpPr>
          <p:cNvPr id="13315" name="Espaço Reservado para Conteúdo 2"/>
          <p:cNvSpPr>
            <a:spLocks noGrp="1"/>
          </p:cNvSpPr>
          <p:nvPr>
            <p:ph idx="1"/>
          </p:nvPr>
        </p:nvSpPr>
        <p:spPr>
          <a:xfrm>
            <a:off x="323850" y="1628775"/>
            <a:ext cx="8501063" cy="5357813"/>
          </a:xfrm>
        </p:spPr>
        <p:txBody>
          <a:bodyPr/>
          <a:lstStyle/>
          <a:p>
            <a:pPr algn="just" eaLnBrk="1" hangingPunct="1"/>
            <a:r>
              <a:rPr lang="pt-BR" sz="2400" smtClean="0">
                <a:solidFill>
                  <a:srgbClr val="FF0000"/>
                </a:solidFill>
              </a:rPr>
              <a:t>Bactérias gram-negativas, principalmente </a:t>
            </a:r>
            <a:r>
              <a:rPr lang="pt-BR" sz="2400" i="1" smtClean="0">
                <a:solidFill>
                  <a:srgbClr val="FF0000"/>
                </a:solidFill>
              </a:rPr>
              <a:t>Klebsiella sp e E. coli</a:t>
            </a:r>
            <a:r>
              <a:rPr lang="pt-BR" sz="2400" smtClean="0">
                <a:solidFill>
                  <a:srgbClr val="FF0000"/>
                </a:solidFill>
              </a:rPr>
              <a:t> e </a:t>
            </a:r>
            <a:r>
              <a:rPr lang="pt-BR" sz="2400" i="1" smtClean="0">
                <a:solidFill>
                  <a:srgbClr val="FF0000"/>
                </a:solidFill>
              </a:rPr>
              <a:t>S. aureus</a:t>
            </a:r>
            <a:r>
              <a:rPr lang="pt-BR" sz="2400" smtClean="0">
                <a:solidFill>
                  <a:srgbClr val="FF0000"/>
                </a:solidFill>
              </a:rPr>
              <a:t> são os patógenos mais comumente isolados em infecções adquiridas em hospitais [ 18 ]. </a:t>
            </a:r>
          </a:p>
          <a:p>
            <a:pPr algn="just" eaLnBrk="1" hangingPunct="1"/>
            <a:r>
              <a:rPr lang="pt-BR" sz="2400" smtClean="0"/>
              <a:t>Ao contrário dos países de alta renda, </a:t>
            </a:r>
            <a:r>
              <a:rPr lang="pt-BR" sz="2400" smtClean="0">
                <a:solidFill>
                  <a:srgbClr val="FF0000"/>
                </a:solidFill>
              </a:rPr>
              <a:t>o CoNS</a:t>
            </a:r>
            <a:r>
              <a:rPr lang="pt-BR" sz="2400" smtClean="0"/>
              <a:t> é responsável por uma menor proporção de infecções adquiridas em hospitais; No geral, apenas </a:t>
            </a:r>
            <a:r>
              <a:rPr lang="pt-BR" sz="2400" smtClean="0">
                <a:solidFill>
                  <a:srgbClr val="FF0000"/>
                </a:solidFill>
              </a:rPr>
              <a:t>12% da sepse adquirida</a:t>
            </a:r>
            <a:r>
              <a:rPr lang="pt-BR" sz="2400" smtClean="0"/>
              <a:t> no hospital é causada por CoNS. </a:t>
            </a:r>
          </a:p>
          <a:p>
            <a:pPr algn="just" eaLnBrk="1" hangingPunct="1"/>
            <a:r>
              <a:rPr lang="pt-BR" sz="2400" smtClean="0"/>
              <a:t>Nos países da América Latina e do Sudeste Asiático que estão implementando </a:t>
            </a:r>
            <a:r>
              <a:rPr lang="pt-BR" sz="2400" smtClean="0">
                <a:solidFill>
                  <a:srgbClr val="FF0000"/>
                </a:solidFill>
              </a:rPr>
              <a:t>sofisticadas Unidades Neonatais terciárias, a prevalência de CoNS aumentou para 28% [ 18 ].</a:t>
            </a:r>
          </a:p>
          <a:p>
            <a:pPr algn="just" eaLnBrk="1" hangingPunct="1">
              <a:buFont typeface="Arial" pitchFamily="34" charset="0"/>
              <a:buNone/>
            </a:pPr>
            <a:r>
              <a:rPr lang="pt-BR" sz="2400" smtClean="0">
                <a:solidFill>
                  <a:srgbClr val="FF0000"/>
                </a:solidFill>
              </a:rPr>
              <a:t>                                              </a:t>
            </a:r>
            <a:r>
              <a:rPr lang="pt-BR" sz="2400" smtClean="0">
                <a:solidFill>
                  <a:schemeClr val="hlink"/>
                </a:solidFill>
              </a:rPr>
              <a:t>Tabela 2</a:t>
            </a:r>
            <a:endParaRPr lang="pt-BR" sz="2400" baseline="30000" smtClean="0">
              <a:solidFill>
                <a:schemeClr val="hlink"/>
              </a:solidFill>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4338" name="Título 1"/>
          <p:cNvSpPr>
            <a:spLocks noGrp="1"/>
          </p:cNvSpPr>
          <p:nvPr>
            <p:ph type="title"/>
          </p:nvPr>
        </p:nvSpPr>
        <p:spPr>
          <a:xfrm>
            <a:off x="493713" y="131763"/>
            <a:ext cx="8229600" cy="1143000"/>
          </a:xfrm>
        </p:spPr>
        <p:txBody>
          <a:bodyPr/>
          <a:lstStyle/>
          <a:p>
            <a:pPr eaLnBrk="1" hangingPunct="1"/>
            <a:r>
              <a:rPr lang="pt-BR" sz="3200" smtClean="0"/>
              <a:t>QUAIS SÃO AS CAUSAS MAIS COMUNS DA SEPSE NEONATAL NOS PAÍSES EM DESENVOLVIMENTO?</a:t>
            </a:r>
          </a:p>
        </p:txBody>
      </p:sp>
      <p:pic>
        <p:nvPicPr>
          <p:cNvPr id="14339" name="Espaço Reservado para Conteúdo 4"/>
          <p:cNvPicPr>
            <a:picLocks noGrp="1" noChangeAspect="1"/>
          </p:cNvPicPr>
          <p:nvPr>
            <p:ph idx="1"/>
          </p:nvPr>
        </p:nvPicPr>
        <p:blipFill>
          <a:blip r:embed="rId3">
            <a:extLst>
              <a:ext uri="{28A0092B-C50C-407E-A947-70E740481C1C}">
                <a14:useLocalDpi xmlns:a14="http://schemas.microsoft.com/office/drawing/2010/main" val="0"/>
              </a:ext>
            </a:extLst>
          </a:blip>
          <a:srcRect/>
          <a:stretch>
            <a:fillRect/>
          </a:stretch>
        </p:blipFill>
        <p:spPr>
          <a:xfrm>
            <a:off x="323850" y="1844675"/>
            <a:ext cx="8501063" cy="3402013"/>
          </a:xfrm>
          <a:ln w="38100">
            <a:solidFill>
              <a:srgbClr val="FF00FF"/>
            </a:solidFill>
            <a:miter lim="800000"/>
            <a:headEnd/>
            <a:tailEnd/>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5362" name="Título 1"/>
          <p:cNvSpPr>
            <a:spLocks noGrp="1"/>
          </p:cNvSpPr>
          <p:nvPr>
            <p:ph type="title"/>
          </p:nvPr>
        </p:nvSpPr>
        <p:spPr>
          <a:xfrm>
            <a:off x="493713" y="131763"/>
            <a:ext cx="8229600" cy="1143000"/>
          </a:xfrm>
        </p:spPr>
        <p:txBody>
          <a:bodyPr/>
          <a:lstStyle/>
          <a:p>
            <a:pPr eaLnBrk="1" hangingPunct="1"/>
            <a:r>
              <a:rPr lang="pt-BR" b="1" smtClean="0">
                <a:solidFill>
                  <a:schemeClr val="hlink"/>
                </a:solidFill>
              </a:rPr>
              <a:t>Diagnóstico</a:t>
            </a:r>
          </a:p>
        </p:txBody>
      </p:sp>
      <p:sp>
        <p:nvSpPr>
          <p:cNvPr id="15363" name="Espaço Reservado para Conteúdo 2"/>
          <p:cNvSpPr>
            <a:spLocks noGrp="1"/>
          </p:cNvSpPr>
          <p:nvPr>
            <p:ph idx="1"/>
          </p:nvPr>
        </p:nvSpPr>
        <p:spPr>
          <a:xfrm>
            <a:off x="357188" y="1214438"/>
            <a:ext cx="8501062" cy="5357812"/>
          </a:xfrm>
        </p:spPr>
        <p:txBody>
          <a:bodyPr/>
          <a:lstStyle/>
          <a:p>
            <a:pPr algn="just" eaLnBrk="1" hangingPunct="1"/>
            <a:r>
              <a:rPr lang="pt-BR" sz="2400" smtClean="0"/>
              <a:t>Uma das maiores dificuldades no manejo da sepse neonatal é obter um diagnóstico preciso. Ao contrário dos pacientes mais velhos, os recém-nascidos têm apresentações muito sutis e várias condições se assemelham à sepse neonatal [ 5 ]. </a:t>
            </a:r>
          </a:p>
          <a:p>
            <a:pPr algn="just" eaLnBrk="1" hangingPunct="1"/>
            <a:r>
              <a:rPr lang="pt-BR" sz="2400" smtClean="0"/>
              <a:t>Os testes auxiliares têm valor limitado e são difíceis de interpretar devido à baixa sensibilidade e alteração da faixa normal durante o período neonatal [ 5 ]. As hemoculturas também não têm sensibilidade devido a características específicas da população neonatal [ 5 ]. </a:t>
            </a:r>
          </a:p>
          <a:p>
            <a:pPr algn="just" eaLnBrk="1" hangingPunct="1"/>
            <a:r>
              <a:rPr lang="pt-BR" sz="2400" smtClean="0"/>
              <a:t>Como resultado, </a:t>
            </a:r>
            <a:r>
              <a:rPr lang="pt-BR" sz="2400" b="1" smtClean="0">
                <a:solidFill>
                  <a:schemeClr val="hlink"/>
                </a:solidFill>
              </a:rPr>
              <a:t>é necessária uma combinação de achados para fornecer um diagnóstico correto de sepse neonatal</a:t>
            </a:r>
            <a:r>
              <a:rPr lang="pt-BR" sz="2400" smtClean="0"/>
              <a:t>. A decisão de como incorporar esses testes está sob grande controvérsia.</a:t>
            </a:r>
            <a:endParaRPr lang="pt-BR" sz="2400" baseline="30000" smtClean="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ítulo 1"/>
          <p:cNvSpPr>
            <a:spLocks noGrp="1"/>
          </p:cNvSpPr>
          <p:nvPr>
            <p:ph type="title"/>
          </p:nvPr>
        </p:nvSpPr>
        <p:spPr>
          <a:xfrm>
            <a:off x="493713" y="131763"/>
            <a:ext cx="8229600" cy="1143000"/>
          </a:xfrm>
        </p:spPr>
        <p:txBody>
          <a:bodyPr>
            <a:normAutofit fontScale="90000"/>
          </a:bodyPr>
          <a:lstStyle/>
          <a:p>
            <a:pPr eaLnBrk="1" hangingPunct="1">
              <a:defRPr/>
            </a:pPr>
            <a:r>
              <a:rPr lang="pt-BR" sz="4000" b="1" smtClean="0">
                <a:solidFill>
                  <a:schemeClr val="hlink"/>
                </a:solidFill>
              </a:rPr>
              <a:t>Quais são os principais sinais clínicos da sepse neonatal?</a:t>
            </a:r>
          </a:p>
        </p:txBody>
      </p:sp>
      <p:sp>
        <p:nvSpPr>
          <p:cNvPr id="3" name="Espaço Reservado para Conteúdo 2"/>
          <p:cNvSpPr>
            <a:spLocks noGrp="1"/>
          </p:cNvSpPr>
          <p:nvPr>
            <p:ph idx="1"/>
          </p:nvPr>
        </p:nvSpPr>
        <p:spPr>
          <a:xfrm>
            <a:off x="323850" y="1500188"/>
            <a:ext cx="8501063" cy="5357812"/>
          </a:xfrm>
        </p:spPr>
        <p:txBody>
          <a:bodyPr rtlCol="0">
            <a:normAutofit lnSpcReduction="10000"/>
          </a:bodyPr>
          <a:lstStyle/>
          <a:p>
            <a:pPr algn="just" eaLnBrk="1" fontAlgn="auto" hangingPunct="1">
              <a:spcAft>
                <a:spcPts val="0"/>
              </a:spcAft>
              <a:defRPr/>
            </a:pPr>
            <a:r>
              <a:rPr lang="pt-BR" sz="2400" dirty="0"/>
              <a:t>Os testes auxiliares são fundamentais para o diagnóstico, mas o acesso a exames laboratoriais nos países em desenvolvimento é limitado [ 12 ]. </a:t>
            </a:r>
          </a:p>
          <a:p>
            <a:pPr algn="just" eaLnBrk="1" fontAlgn="auto" hangingPunct="1">
              <a:spcAft>
                <a:spcPts val="0"/>
              </a:spcAft>
              <a:defRPr/>
            </a:pPr>
            <a:r>
              <a:rPr lang="pt-BR" sz="2400" dirty="0"/>
              <a:t>A Organização Mundial da Saúde identificou sete sinais clínicos - dificuldade de alimentação, convulsões, movimento somente quando estimulado, frequência respiratória&gt; 60 por min, desconforto respiratório e temperatura axilar&gt; 37,5 ° C ou &lt;35,5 ° C - que deveriam levar o paciente neonatal para um hospital [21 ]. Outros autores também incluíram cianose e </a:t>
            </a:r>
            <a:r>
              <a:rPr lang="pt-BR" sz="2400" dirty="0" err="1"/>
              <a:t>gemência</a:t>
            </a:r>
            <a:r>
              <a:rPr lang="pt-BR" sz="2400" dirty="0"/>
              <a:t> [22]. </a:t>
            </a:r>
          </a:p>
          <a:p>
            <a:pPr algn="just" eaLnBrk="1" fontAlgn="auto" hangingPunct="1">
              <a:spcAft>
                <a:spcPts val="0"/>
              </a:spcAft>
              <a:defRPr/>
            </a:pPr>
            <a:r>
              <a:rPr lang="pt-BR" sz="2400" dirty="0"/>
              <a:t>O treinamento de agentes comunitários de saúde para identificar bebês doentes usando esses sinais e encaminhá-los ao hospital reduz significativamente a mortalidade neonatal [23, 24].</a:t>
            </a:r>
            <a:endParaRPr lang="pt-BR" sz="2400" baseline="30000"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ítulo 1"/>
          <p:cNvSpPr>
            <a:spLocks noGrp="1"/>
          </p:cNvSpPr>
          <p:nvPr>
            <p:ph type="title"/>
          </p:nvPr>
        </p:nvSpPr>
        <p:spPr>
          <a:xfrm>
            <a:off x="493713" y="131763"/>
            <a:ext cx="8229600" cy="1143000"/>
          </a:xfrm>
        </p:spPr>
        <p:txBody>
          <a:bodyPr>
            <a:normAutofit fontScale="90000"/>
          </a:bodyPr>
          <a:lstStyle/>
          <a:p>
            <a:pPr eaLnBrk="1" hangingPunct="1">
              <a:defRPr/>
            </a:pPr>
            <a:r>
              <a:rPr lang="pt-BR" sz="4000" b="1" smtClean="0">
                <a:solidFill>
                  <a:schemeClr val="hlink"/>
                </a:solidFill>
              </a:rPr>
              <a:t>Quais são os principais sinais clínicos da sepse neonatal?</a:t>
            </a:r>
          </a:p>
        </p:txBody>
      </p:sp>
      <p:sp>
        <p:nvSpPr>
          <p:cNvPr id="17411" name="Espaço Reservado para Conteúdo 2"/>
          <p:cNvSpPr>
            <a:spLocks noGrp="1"/>
          </p:cNvSpPr>
          <p:nvPr>
            <p:ph idx="1"/>
          </p:nvPr>
        </p:nvSpPr>
        <p:spPr>
          <a:xfrm>
            <a:off x="395288" y="1500188"/>
            <a:ext cx="8501062" cy="5357812"/>
          </a:xfrm>
        </p:spPr>
        <p:txBody>
          <a:bodyPr/>
          <a:lstStyle/>
          <a:p>
            <a:pPr algn="just" eaLnBrk="1" hangingPunct="1">
              <a:lnSpc>
                <a:spcPct val="90000"/>
              </a:lnSpc>
            </a:pPr>
            <a:r>
              <a:rPr lang="pt-BR" sz="2000" smtClean="0"/>
              <a:t>A </a:t>
            </a:r>
            <a:r>
              <a:rPr lang="pt-BR" sz="2000" b="1" smtClean="0">
                <a:solidFill>
                  <a:schemeClr val="hlink"/>
                </a:solidFill>
              </a:rPr>
              <a:t>hemocultura é o padrão-ouro</a:t>
            </a:r>
            <a:r>
              <a:rPr lang="pt-BR" sz="2000" smtClean="0"/>
              <a:t> para o diagnóstico de sepse neonatal. No entanto, sua taxa de positividade é baixa e é afetada pelo volume sanguíneo inoculado, uso de antibióticos pré-natal, nível de bacteremia e capacidade laboratorial [ 5 ]. </a:t>
            </a:r>
          </a:p>
          <a:p>
            <a:pPr algn="just" eaLnBrk="1" hangingPunct="1">
              <a:lnSpc>
                <a:spcPct val="90000"/>
              </a:lnSpc>
            </a:pPr>
            <a:r>
              <a:rPr lang="pt-BR" sz="2000" smtClean="0">
                <a:solidFill>
                  <a:srgbClr val="FF0000"/>
                </a:solidFill>
              </a:rPr>
              <a:t>Nos países em desenvolvimento, a sepse com cultura negativa é responsável pela maioria dos episódios</a:t>
            </a:r>
            <a:r>
              <a:rPr lang="pt-BR" sz="2000" smtClean="0"/>
              <a:t> [ 4 ]. Atualmente, o </a:t>
            </a:r>
            <a:r>
              <a:rPr lang="pt-BR" sz="2000" b="1" smtClean="0">
                <a:solidFill>
                  <a:schemeClr val="hlink"/>
                </a:solidFill>
              </a:rPr>
              <a:t>volume mínimo de sangue recomendado para culturas em recém-nascidos é de 1 ml</a:t>
            </a:r>
            <a:r>
              <a:rPr lang="pt-BR" sz="2000" smtClean="0"/>
              <a:t>, mas a maioria das amostras coletadas é inferior a 0,5 ml [ 25 ]. </a:t>
            </a:r>
          </a:p>
          <a:p>
            <a:pPr algn="just" eaLnBrk="1" hangingPunct="1">
              <a:lnSpc>
                <a:spcPct val="90000"/>
              </a:lnSpc>
            </a:pPr>
            <a:r>
              <a:rPr lang="pt-BR" sz="2000" smtClean="0"/>
              <a:t>Um estudo clássico, com foco na infecção por </a:t>
            </a:r>
            <a:r>
              <a:rPr lang="pt-BR" sz="2000" i="1" smtClean="0"/>
              <a:t>E. coli</a:t>
            </a:r>
            <a:r>
              <a:rPr lang="pt-BR" sz="2000" smtClean="0"/>
              <a:t> , descobriu que os recém-nascidos têm bacteremia com alta contagem de colônias [ 26 ]. No entanto, um estudo mais recente, incluindo outros patógenos comuns da sepse neonatal, constatou que 68% dos bebês sépticos têm bacteremia de baixo nível (≤10 unidades formadoras de colônias (UFC) / ml) e 42% têm contagens ≤1 UFC / ml [ 27 ] .</a:t>
            </a:r>
          </a:p>
          <a:p>
            <a:pPr algn="just" eaLnBrk="1" hangingPunct="1">
              <a:lnSpc>
                <a:spcPct val="90000"/>
              </a:lnSpc>
            </a:pPr>
            <a:r>
              <a:rPr lang="pt-BR" sz="2000" smtClean="0">
                <a:solidFill>
                  <a:srgbClr val="FF0000"/>
                </a:solidFill>
              </a:rPr>
              <a:t>Na bacteremia com baixa contagem de colônias, até 60% das culturas serão falsamente negativas com volumes de amostra de 0,5 ml</a:t>
            </a:r>
            <a:r>
              <a:rPr lang="pt-BR" sz="2000" smtClean="0"/>
              <a:t> [ 28 ]. Várias hemoculturas podem ajudar a aumentar o rendimento desse teste, mas estudos no período neonatal mostraram resultados conflitantes [ 29 , 30 ].</a:t>
            </a:r>
            <a:endParaRPr lang="pt-BR" sz="2000" baseline="30000" smtClean="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ítulo 1"/>
          <p:cNvSpPr>
            <a:spLocks noGrp="1"/>
          </p:cNvSpPr>
          <p:nvPr>
            <p:ph type="title"/>
          </p:nvPr>
        </p:nvSpPr>
        <p:spPr>
          <a:xfrm>
            <a:off x="493713" y="131763"/>
            <a:ext cx="8229600" cy="1143000"/>
          </a:xfrm>
        </p:spPr>
        <p:txBody>
          <a:bodyPr>
            <a:normAutofit fontScale="90000"/>
          </a:bodyPr>
          <a:lstStyle/>
          <a:p>
            <a:pPr eaLnBrk="1" hangingPunct="1">
              <a:defRPr/>
            </a:pPr>
            <a:r>
              <a:rPr lang="pt-BR" sz="4000" b="1" smtClean="0">
                <a:solidFill>
                  <a:schemeClr val="hlink"/>
                </a:solidFill>
              </a:rPr>
              <a:t>Quais são os principais sinais clínicos da sepse neonatal</a:t>
            </a:r>
            <a:r>
              <a:rPr lang="pt-BR" sz="4000" smtClean="0"/>
              <a:t>?</a:t>
            </a:r>
          </a:p>
        </p:txBody>
      </p:sp>
      <p:sp>
        <p:nvSpPr>
          <p:cNvPr id="18435" name="Espaço Reservado para Conteúdo 2"/>
          <p:cNvSpPr>
            <a:spLocks noGrp="1"/>
          </p:cNvSpPr>
          <p:nvPr>
            <p:ph idx="1"/>
          </p:nvPr>
        </p:nvSpPr>
        <p:spPr>
          <a:xfrm>
            <a:off x="395288" y="1341438"/>
            <a:ext cx="8501062" cy="5357812"/>
          </a:xfrm>
        </p:spPr>
        <p:txBody>
          <a:bodyPr/>
          <a:lstStyle/>
          <a:p>
            <a:pPr algn="just" eaLnBrk="1" hangingPunct="1"/>
            <a:r>
              <a:rPr lang="pt-BR" sz="2400" smtClean="0"/>
              <a:t>Avanços importantes foram feitos no diagnóstico molecular para a identificação de patógenos, incluindo reação em cadeia da polimerase (PCR), PCR em tempo real, pirosequenciamento, uso de tecnologia microfluídica, como no cartão de matriz TaqMan e outros dispositivos </a:t>
            </a:r>
            <a:r>
              <a:rPr lang="pt-BR" sz="2400" i="1" smtClean="0"/>
              <a:t>'lab on a chip</a:t>
            </a:r>
            <a:r>
              <a:rPr lang="pt-BR" sz="2400" smtClean="0"/>
              <a:t>' [ 31 ]. </a:t>
            </a:r>
          </a:p>
          <a:p>
            <a:pPr algn="just" eaLnBrk="1" hangingPunct="1"/>
            <a:r>
              <a:rPr lang="pt-BR" sz="2400" smtClean="0"/>
              <a:t>Uma metanálise de 23 estudos sobre diagnóstico molecular de sepse neonatal constatou que os </a:t>
            </a:r>
            <a:r>
              <a:rPr lang="pt-BR" sz="2400" b="1" smtClean="0"/>
              <a:t>testes de PCR em tempo real</a:t>
            </a:r>
            <a:r>
              <a:rPr lang="pt-BR" sz="2400" smtClean="0"/>
              <a:t> tiveram o melhor desempenho, com </a:t>
            </a:r>
            <a:r>
              <a:rPr lang="pt-BR" sz="2400" b="1" smtClean="0">
                <a:solidFill>
                  <a:schemeClr val="hlink"/>
                </a:solidFill>
              </a:rPr>
              <a:t>sensibilidade de 96% e especificidade de 96%</a:t>
            </a:r>
            <a:r>
              <a:rPr lang="pt-BR" sz="2400" smtClean="0"/>
              <a:t> [ 32 ]. </a:t>
            </a:r>
          </a:p>
          <a:p>
            <a:pPr algn="just" eaLnBrk="1" hangingPunct="1"/>
            <a:r>
              <a:rPr lang="pt-BR" sz="2400" smtClean="0"/>
              <a:t>Esses novos ensaios requerem laboratórios avançados de biologia molecular e equipamentos especiais, que não estão disponíveis em muitos ambientes hospitalares.</a:t>
            </a:r>
            <a:endParaRPr lang="pt-BR" sz="2400" baseline="30000" smtClean="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9458" name="Título 1"/>
          <p:cNvSpPr>
            <a:spLocks noGrp="1"/>
          </p:cNvSpPr>
          <p:nvPr>
            <p:ph type="title"/>
          </p:nvPr>
        </p:nvSpPr>
        <p:spPr>
          <a:xfrm>
            <a:off x="493713" y="131763"/>
            <a:ext cx="8229600" cy="1143000"/>
          </a:xfrm>
        </p:spPr>
        <p:txBody>
          <a:bodyPr/>
          <a:lstStyle/>
          <a:p>
            <a:pPr eaLnBrk="1" hangingPunct="1"/>
            <a:r>
              <a:rPr lang="pt-BR" sz="3200" b="1" smtClean="0">
                <a:solidFill>
                  <a:schemeClr val="hlink"/>
                </a:solidFill>
              </a:rPr>
              <a:t>Quais exames laboratoriais são úteis na avaliação de um recém-nascido com sinais de infecção?</a:t>
            </a:r>
          </a:p>
        </p:txBody>
      </p:sp>
      <p:sp>
        <p:nvSpPr>
          <p:cNvPr id="19459" name="Espaço Reservado para Conteúdo 2"/>
          <p:cNvSpPr>
            <a:spLocks noGrp="1"/>
          </p:cNvSpPr>
          <p:nvPr>
            <p:ph idx="1"/>
          </p:nvPr>
        </p:nvSpPr>
        <p:spPr>
          <a:xfrm>
            <a:off x="357188" y="1341438"/>
            <a:ext cx="8501062" cy="5357812"/>
          </a:xfrm>
        </p:spPr>
        <p:txBody>
          <a:bodyPr/>
          <a:lstStyle/>
          <a:p>
            <a:pPr algn="just" eaLnBrk="1" hangingPunct="1">
              <a:lnSpc>
                <a:spcPct val="90000"/>
              </a:lnSpc>
            </a:pPr>
            <a:r>
              <a:rPr lang="pt-BR" sz="2400" smtClean="0"/>
              <a:t>A contagem completa de células sanguíneas é difícil de interpretar no período neonatal, pois varia significativamente com o dia de vida e a idade gestacional [ 5 ]. </a:t>
            </a:r>
          </a:p>
          <a:p>
            <a:pPr algn="just" eaLnBrk="1" hangingPunct="1">
              <a:lnSpc>
                <a:spcPct val="90000"/>
              </a:lnSpc>
            </a:pPr>
            <a:r>
              <a:rPr lang="pt-BR" sz="2400" b="1" smtClean="0">
                <a:solidFill>
                  <a:srgbClr val="FF0000"/>
                </a:solidFill>
              </a:rPr>
              <a:t>Um único valor da proteína C reativa (PCR) apresenta baixa sensibilidade, especialmente durante os estágios iniciais da infecção</a:t>
            </a:r>
            <a:r>
              <a:rPr lang="pt-BR" sz="2400" smtClean="0"/>
              <a:t> [ 36 , 37 ]. </a:t>
            </a:r>
          </a:p>
          <a:p>
            <a:pPr algn="just" eaLnBrk="1" hangingPunct="1">
              <a:lnSpc>
                <a:spcPct val="90000"/>
              </a:lnSpc>
            </a:pPr>
            <a:r>
              <a:rPr lang="pt-BR" sz="2400" smtClean="0"/>
              <a:t>Diferentes pontos de corte foram utilizados, variando de 0,2 a 95 mg / l; o ponto de corte mais comumente usado é 10 mg / l [38 ]. </a:t>
            </a:r>
          </a:p>
          <a:p>
            <a:pPr algn="just" eaLnBrk="1" hangingPunct="1">
              <a:lnSpc>
                <a:spcPct val="90000"/>
              </a:lnSpc>
            </a:pPr>
            <a:r>
              <a:rPr lang="pt-BR" sz="2400" smtClean="0"/>
              <a:t>Como a </a:t>
            </a:r>
            <a:r>
              <a:rPr lang="pt-BR" sz="2400" b="1" smtClean="0">
                <a:solidFill>
                  <a:schemeClr val="hlink"/>
                </a:solidFill>
              </a:rPr>
              <a:t>PCR sofre um aumento fisiológico de três dias após o nascimento e é menor em prematuros</a:t>
            </a:r>
            <a:r>
              <a:rPr lang="pt-BR" sz="2400" b="1" smtClean="0"/>
              <a:t>,</a:t>
            </a:r>
            <a:r>
              <a:rPr lang="pt-BR" sz="2400" smtClean="0"/>
              <a:t> o uso de um valor único para todos os recém-nascidos pode ser abaixo do ideal. </a:t>
            </a:r>
          </a:p>
          <a:p>
            <a:pPr algn="just" eaLnBrk="1" hangingPunct="1">
              <a:lnSpc>
                <a:spcPct val="90000"/>
              </a:lnSpc>
            </a:pPr>
            <a:r>
              <a:rPr lang="pt-BR" sz="2400" b="1" smtClean="0">
                <a:solidFill>
                  <a:schemeClr val="hlink"/>
                </a:solidFill>
              </a:rPr>
              <a:t>Os valores da PCR também são afetados pela ruptura prematura das membranas, febre materna, aspiração de mecônio, sofrimento fetal e etiologia da infecção</a:t>
            </a:r>
            <a:r>
              <a:rPr lang="pt-BR" sz="2400" smtClean="0">
                <a:solidFill>
                  <a:schemeClr val="hlink"/>
                </a:solidFill>
              </a:rPr>
              <a:t> [ 37 , 40 ].</a:t>
            </a:r>
          </a:p>
          <a:p>
            <a:pPr algn="just" eaLnBrk="1" hangingPunct="1">
              <a:lnSpc>
                <a:spcPct val="90000"/>
              </a:lnSpc>
            </a:pPr>
            <a:endParaRPr lang="pt-BR" sz="2400" baseline="30000" smtClean="0">
              <a:solidFill>
                <a:schemeClr val="hlink"/>
              </a:solidFill>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0482" name="Título 1"/>
          <p:cNvSpPr>
            <a:spLocks noGrp="1"/>
          </p:cNvSpPr>
          <p:nvPr>
            <p:ph type="title"/>
          </p:nvPr>
        </p:nvSpPr>
        <p:spPr>
          <a:xfrm>
            <a:off x="493713" y="131763"/>
            <a:ext cx="8229600" cy="1143000"/>
          </a:xfrm>
        </p:spPr>
        <p:txBody>
          <a:bodyPr/>
          <a:lstStyle/>
          <a:p>
            <a:pPr eaLnBrk="1" hangingPunct="1"/>
            <a:r>
              <a:rPr lang="pt-BR" sz="3200" b="1" smtClean="0">
                <a:solidFill>
                  <a:schemeClr val="hlink"/>
                </a:solidFill>
              </a:rPr>
              <a:t>Quais exames laboratoriais são úteis na avaliação de um recém-nascido com sinais de infecção?</a:t>
            </a:r>
          </a:p>
        </p:txBody>
      </p:sp>
      <p:sp>
        <p:nvSpPr>
          <p:cNvPr id="20483" name="Espaço Reservado para Conteúdo 2"/>
          <p:cNvSpPr>
            <a:spLocks noGrp="1"/>
          </p:cNvSpPr>
          <p:nvPr>
            <p:ph idx="1"/>
          </p:nvPr>
        </p:nvSpPr>
        <p:spPr>
          <a:xfrm>
            <a:off x="357188" y="1341438"/>
            <a:ext cx="8501062" cy="5357812"/>
          </a:xfrm>
        </p:spPr>
        <p:txBody>
          <a:bodyPr/>
          <a:lstStyle/>
          <a:p>
            <a:pPr algn="just" eaLnBrk="1" hangingPunct="1"/>
            <a:r>
              <a:rPr lang="pt-BR" sz="2400" smtClean="0"/>
              <a:t>A </a:t>
            </a:r>
            <a:r>
              <a:rPr lang="pt-BR" sz="2400" b="1" smtClean="0">
                <a:solidFill>
                  <a:schemeClr val="hlink"/>
                </a:solidFill>
              </a:rPr>
              <a:t>procalcitonina</a:t>
            </a:r>
            <a:r>
              <a:rPr lang="pt-BR" sz="2400" smtClean="0"/>
              <a:t> aumenta mais rapidamente que a PCR, tornando-o um biomarcador muito atraente [ 5 ]. </a:t>
            </a:r>
          </a:p>
          <a:p>
            <a:pPr algn="just" eaLnBrk="1" hangingPunct="1"/>
            <a:r>
              <a:rPr lang="pt-BR" sz="2400" smtClean="0"/>
              <a:t>Sua </a:t>
            </a:r>
            <a:r>
              <a:rPr lang="pt-BR" sz="2400" b="1" smtClean="0"/>
              <a:t>sensibilidade geral é de 81% e a especificidade é de 79% [41]. </a:t>
            </a:r>
          </a:p>
          <a:p>
            <a:pPr algn="just" eaLnBrk="1" hangingPunct="1"/>
            <a:r>
              <a:rPr lang="pt-BR" sz="2400" smtClean="0"/>
              <a:t>Na sepse de início precoce, sua sensibilidade é de 70 a 77%, mas os </a:t>
            </a:r>
            <a:r>
              <a:rPr lang="pt-BR" sz="2400" b="1" smtClean="0">
                <a:solidFill>
                  <a:srgbClr val="FF0000"/>
                </a:solidFill>
              </a:rPr>
              <a:t>valores obtidos logo após o nascimento têm uma sensibilidade de apenas 49%</a:t>
            </a:r>
            <a:r>
              <a:rPr lang="pt-BR" sz="2400" smtClean="0"/>
              <a:t> [ 41 ]. </a:t>
            </a:r>
          </a:p>
          <a:p>
            <a:pPr algn="just" eaLnBrk="1" hangingPunct="1"/>
            <a:r>
              <a:rPr lang="pt-BR" sz="2400" smtClean="0"/>
              <a:t>Na </a:t>
            </a:r>
            <a:r>
              <a:rPr lang="pt-BR" sz="2400" b="1" smtClean="0">
                <a:solidFill>
                  <a:srgbClr val="FF0000"/>
                </a:solidFill>
              </a:rPr>
              <a:t>sepse de início tardio, a procalcitonina é mais sensível que a PCR, atingindo uma sensibilidade de 82 a 90%</a:t>
            </a:r>
            <a:r>
              <a:rPr lang="pt-BR" sz="2400" smtClean="0"/>
              <a:t> [ 41 ]. </a:t>
            </a:r>
          </a:p>
          <a:p>
            <a:pPr algn="just" eaLnBrk="1" hangingPunct="1"/>
            <a:r>
              <a:rPr lang="pt-BR" sz="2400" smtClean="0"/>
              <a:t>Como a PCR, a procalcitonina é significativamente afetada pelo dia de vida e pela idade gestacional, e esses fatores devem ser considerados para interpretar seus valores [ 39 ].</a:t>
            </a:r>
            <a:endParaRPr lang="pt-BR" sz="2400" baseline="30000" smtClean="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1506" name="Título 1"/>
          <p:cNvSpPr>
            <a:spLocks noGrp="1"/>
          </p:cNvSpPr>
          <p:nvPr>
            <p:ph type="title"/>
          </p:nvPr>
        </p:nvSpPr>
        <p:spPr>
          <a:xfrm>
            <a:off x="493713" y="131763"/>
            <a:ext cx="8229600" cy="1143000"/>
          </a:xfrm>
        </p:spPr>
        <p:txBody>
          <a:bodyPr/>
          <a:lstStyle/>
          <a:p>
            <a:pPr eaLnBrk="1" hangingPunct="1"/>
            <a:r>
              <a:rPr lang="pt-BR" sz="3200" b="1" smtClean="0">
                <a:solidFill>
                  <a:schemeClr val="hlink"/>
                </a:solidFill>
              </a:rPr>
              <a:t>Como interpretar os resultados de vários testes?</a:t>
            </a:r>
          </a:p>
        </p:txBody>
      </p:sp>
      <p:sp>
        <p:nvSpPr>
          <p:cNvPr id="21507" name="Espaço Reservado para Conteúdo 2"/>
          <p:cNvSpPr>
            <a:spLocks noGrp="1"/>
          </p:cNvSpPr>
          <p:nvPr>
            <p:ph idx="1"/>
          </p:nvPr>
        </p:nvSpPr>
        <p:spPr>
          <a:xfrm>
            <a:off x="357188" y="1341438"/>
            <a:ext cx="8501062" cy="5357812"/>
          </a:xfrm>
        </p:spPr>
        <p:txBody>
          <a:bodyPr/>
          <a:lstStyle/>
          <a:p>
            <a:pPr algn="just" eaLnBrk="1" hangingPunct="1">
              <a:lnSpc>
                <a:spcPct val="90000"/>
              </a:lnSpc>
            </a:pPr>
            <a:r>
              <a:rPr lang="pt-BR" sz="2200" smtClean="0"/>
              <a:t>Um dos maiores contratempos para o manejo, vigilância e pesquisa em sepse neonatal é a falta de definições de casos aceitos globalmente [ 10 , 43 ]. </a:t>
            </a:r>
          </a:p>
          <a:p>
            <a:pPr algn="just" eaLnBrk="1" hangingPunct="1">
              <a:lnSpc>
                <a:spcPct val="90000"/>
              </a:lnSpc>
            </a:pPr>
            <a:r>
              <a:rPr lang="pt-BR" sz="2200" smtClean="0"/>
              <a:t>Nos adultos, a sepse é definida pela presença de uma </a:t>
            </a:r>
            <a:r>
              <a:rPr lang="pt-BR" sz="2200" b="1" smtClean="0">
                <a:solidFill>
                  <a:srgbClr val="FF0000"/>
                </a:solidFill>
              </a:rPr>
              <a:t>resposta inflamatória sistêmica mais um foco infeccioso</a:t>
            </a:r>
            <a:r>
              <a:rPr lang="pt-BR" sz="2200" smtClean="0"/>
              <a:t>. </a:t>
            </a:r>
            <a:r>
              <a:rPr lang="pt-BR" sz="2200" b="1" smtClean="0">
                <a:solidFill>
                  <a:srgbClr val="FF0000"/>
                </a:solidFill>
              </a:rPr>
              <a:t>Essa definição não pode ser aplicada a recém-nascidos</a:t>
            </a:r>
            <a:r>
              <a:rPr lang="pt-BR" sz="2200" smtClean="0"/>
              <a:t> devido a sinais clínicos inespecíficos, patologias comuns que se assemelham à sepse e à baixa taxa de positividade das culturas. </a:t>
            </a:r>
          </a:p>
          <a:p>
            <a:pPr algn="just" eaLnBrk="1" hangingPunct="1">
              <a:lnSpc>
                <a:spcPct val="90000"/>
              </a:lnSpc>
            </a:pPr>
            <a:r>
              <a:rPr lang="pt-BR" sz="2200" smtClean="0"/>
              <a:t>Os testes auxiliares não possuem sensibilidade e especificidade suficientes para serem utilizados isoladamente [ 43 ]. Critérios específicos para sepse neonatal, usando informações clínicas e laboratoriais, foram publicados [ 10 , 43 ]. </a:t>
            </a:r>
          </a:p>
          <a:p>
            <a:pPr algn="just" eaLnBrk="1" hangingPunct="1">
              <a:lnSpc>
                <a:spcPct val="90000"/>
              </a:lnSpc>
            </a:pPr>
            <a:r>
              <a:rPr lang="pt-BR" sz="2200" smtClean="0"/>
              <a:t>Esses critérios classificam os episódios de acordo com a certeza do diagnóstico em </a:t>
            </a:r>
            <a:r>
              <a:rPr lang="pt-BR" sz="2200" smtClean="0">
                <a:solidFill>
                  <a:schemeClr val="hlink"/>
                </a:solidFill>
              </a:rPr>
              <a:t>sepse comprovada por cultura, provável e possível</a:t>
            </a:r>
            <a:r>
              <a:rPr lang="pt-BR" sz="2200" smtClean="0"/>
              <a:t> [43]] ( Quadro 1 ). Infelizmente, nenhuma dessas classificações foi amplamente adotada.</a:t>
            </a:r>
            <a:endParaRPr lang="pt-BR" sz="2200" baseline="30000" smtClean="0"/>
          </a:p>
        </p:txBody>
      </p:sp>
      <p:sp>
        <p:nvSpPr>
          <p:cNvPr id="21508" name="Text Box 5"/>
          <p:cNvSpPr txBox="1">
            <a:spLocks noChangeArrowheads="1"/>
          </p:cNvSpPr>
          <p:nvPr/>
        </p:nvSpPr>
        <p:spPr bwMode="auto">
          <a:xfrm>
            <a:off x="3832225" y="6337300"/>
            <a:ext cx="746125"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eaLnBrk="1" hangingPunct="1"/>
            <a:r>
              <a:rPr lang="pt-BR">
                <a:solidFill>
                  <a:schemeClr val="hlink"/>
                </a:solidFill>
              </a:rPr>
              <a:t>BOX 1</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2530" name="Título 1"/>
          <p:cNvSpPr>
            <a:spLocks noGrp="1"/>
          </p:cNvSpPr>
          <p:nvPr>
            <p:ph type="title"/>
          </p:nvPr>
        </p:nvSpPr>
        <p:spPr>
          <a:xfrm>
            <a:off x="468313" y="115888"/>
            <a:ext cx="8229600" cy="1143000"/>
          </a:xfrm>
        </p:spPr>
        <p:txBody>
          <a:bodyPr/>
          <a:lstStyle/>
          <a:p>
            <a:pPr eaLnBrk="1" hangingPunct="1"/>
            <a:r>
              <a:rPr lang="pt-BR" sz="3200" b="1" smtClean="0">
                <a:solidFill>
                  <a:schemeClr val="hlink"/>
                </a:solidFill>
              </a:rPr>
              <a:t>Como interpretar os resultados de vários testes?</a:t>
            </a:r>
          </a:p>
        </p:txBody>
      </p:sp>
      <p:pic>
        <p:nvPicPr>
          <p:cNvPr id="22531" name="Espaço Reservado para Conteúdo 4"/>
          <p:cNvPicPr>
            <a:picLocks noGrp="1" noChangeAspect="1"/>
          </p:cNvPicPr>
          <p:nvPr>
            <p:ph idx="1"/>
          </p:nvPr>
        </p:nvPicPr>
        <p:blipFill>
          <a:blip r:embed="rId3">
            <a:extLst>
              <a:ext uri="{28A0092B-C50C-407E-A947-70E740481C1C}">
                <a14:useLocalDpi xmlns:a14="http://schemas.microsoft.com/office/drawing/2010/main" val="0"/>
              </a:ext>
            </a:extLst>
          </a:blip>
          <a:srcRect/>
          <a:stretch>
            <a:fillRect/>
          </a:stretch>
        </p:blipFill>
        <p:spPr>
          <a:xfrm>
            <a:off x="2051050" y="1196975"/>
            <a:ext cx="4679950" cy="5373688"/>
          </a:xfrm>
          <a:ln w="57150">
            <a:solidFill>
              <a:srgbClr val="FF00FF"/>
            </a:solidFill>
            <a:miter lim="800000"/>
            <a:headEnd/>
            <a:tailEnd/>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3554" name="Título 1"/>
          <p:cNvSpPr>
            <a:spLocks noGrp="1"/>
          </p:cNvSpPr>
          <p:nvPr>
            <p:ph type="title"/>
          </p:nvPr>
        </p:nvSpPr>
        <p:spPr>
          <a:xfrm>
            <a:off x="493713" y="131763"/>
            <a:ext cx="8229600" cy="1143000"/>
          </a:xfrm>
        </p:spPr>
        <p:txBody>
          <a:bodyPr/>
          <a:lstStyle/>
          <a:p>
            <a:pPr eaLnBrk="1" hangingPunct="1"/>
            <a:r>
              <a:rPr lang="pt-BR" sz="3200" b="1" smtClean="0">
                <a:solidFill>
                  <a:schemeClr val="hlink"/>
                </a:solidFill>
              </a:rPr>
              <a:t>Como diferenciar infecção CoNS de contaminação?</a:t>
            </a:r>
          </a:p>
        </p:txBody>
      </p:sp>
      <p:sp>
        <p:nvSpPr>
          <p:cNvPr id="23555" name="Espaço Reservado para Conteúdo 2"/>
          <p:cNvSpPr>
            <a:spLocks noGrp="1"/>
          </p:cNvSpPr>
          <p:nvPr>
            <p:ph idx="1"/>
          </p:nvPr>
        </p:nvSpPr>
        <p:spPr>
          <a:xfrm>
            <a:off x="357188" y="1341438"/>
            <a:ext cx="8501062" cy="5357812"/>
          </a:xfrm>
        </p:spPr>
        <p:txBody>
          <a:bodyPr/>
          <a:lstStyle/>
          <a:p>
            <a:pPr algn="just" eaLnBrk="1" hangingPunct="1">
              <a:lnSpc>
                <a:spcPct val="90000"/>
              </a:lnSpc>
            </a:pPr>
            <a:r>
              <a:rPr lang="pt-BR" sz="2400" smtClean="0"/>
              <a:t>O CoNS é a causa mais comum de sepse tardia, mas também faz parte da flora da pele e é um contaminante comum. Diferenciar infecção verdadeira de contaminação é muito desafiador [ 45 ]. </a:t>
            </a:r>
          </a:p>
          <a:p>
            <a:pPr algn="just" eaLnBrk="1" hangingPunct="1">
              <a:lnSpc>
                <a:spcPct val="90000"/>
              </a:lnSpc>
            </a:pPr>
            <a:r>
              <a:rPr lang="pt-BR" sz="2400" smtClean="0"/>
              <a:t>A Rede de Pesquisa Neonatal do Instituto Nacional de Saúde Infantil e Desenvolvimento Humano (NICHD) publicou critérios específicos para definir a sepse de CoNS. </a:t>
            </a:r>
            <a:r>
              <a:rPr lang="pt-BR" sz="2400" smtClean="0">
                <a:solidFill>
                  <a:schemeClr val="hlink"/>
                </a:solidFill>
              </a:rPr>
              <a:t>São necessárias duas hemoculturas positivas ou uma hemocultura positiva mais uma PCR positiva para diagnosticar sepse. </a:t>
            </a:r>
          </a:p>
          <a:p>
            <a:pPr algn="just" eaLnBrk="1" hangingPunct="1">
              <a:lnSpc>
                <a:spcPct val="90000"/>
              </a:lnSpc>
            </a:pPr>
            <a:r>
              <a:rPr lang="pt-BR" sz="2400" smtClean="0">
                <a:solidFill>
                  <a:schemeClr val="hlink"/>
                </a:solidFill>
              </a:rPr>
              <a:t>Se essas condições não forem atendidas, mas o paciente recebeu mais de 5 dias de terapia anti-estafilocócica, o episódio é considerado provável sepse</a:t>
            </a:r>
            <a:r>
              <a:rPr lang="pt-BR" sz="2400" smtClean="0"/>
              <a:t> [ 14 ]. </a:t>
            </a:r>
          </a:p>
          <a:p>
            <a:pPr algn="just" eaLnBrk="1" hangingPunct="1">
              <a:lnSpc>
                <a:spcPct val="90000"/>
              </a:lnSpc>
            </a:pPr>
            <a:r>
              <a:rPr lang="pt-BR" sz="2400" smtClean="0"/>
              <a:t>Outros critérios também foram publicados; a maioria deles concorda que duas culturas positivas são necessárias para diagnosticar uma infecção por CoNS [ 46 ].</a:t>
            </a:r>
            <a:endParaRPr lang="pt-BR" sz="2400" baseline="30000" smtClean="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4578" name="Título 1"/>
          <p:cNvSpPr>
            <a:spLocks noGrp="1"/>
          </p:cNvSpPr>
          <p:nvPr>
            <p:ph type="title"/>
          </p:nvPr>
        </p:nvSpPr>
        <p:spPr>
          <a:xfrm>
            <a:off x="493713" y="131763"/>
            <a:ext cx="8229600" cy="1143000"/>
          </a:xfrm>
        </p:spPr>
        <p:txBody>
          <a:bodyPr/>
          <a:lstStyle/>
          <a:p>
            <a:pPr eaLnBrk="1" hangingPunct="1"/>
            <a:r>
              <a:rPr lang="pt-BR" sz="3200" b="1" smtClean="0">
                <a:solidFill>
                  <a:schemeClr val="hlink"/>
                </a:solidFill>
              </a:rPr>
              <a:t>As punções lombares são necessárias na avaliação de um recém-nascido para sepse</a:t>
            </a:r>
            <a:r>
              <a:rPr lang="pt-BR" sz="3200" smtClean="0"/>
              <a:t>?</a:t>
            </a:r>
          </a:p>
        </p:txBody>
      </p:sp>
      <p:sp>
        <p:nvSpPr>
          <p:cNvPr id="24579" name="Espaço Reservado para Conteúdo 2"/>
          <p:cNvSpPr>
            <a:spLocks noGrp="1"/>
          </p:cNvSpPr>
          <p:nvPr>
            <p:ph idx="1"/>
          </p:nvPr>
        </p:nvSpPr>
        <p:spPr>
          <a:xfrm>
            <a:off x="357188" y="1341438"/>
            <a:ext cx="8501062" cy="5357812"/>
          </a:xfrm>
        </p:spPr>
        <p:txBody>
          <a:bodyPr/>
          <a:lstStyle/>
          <a:p>
            <a:pPr algn="just" eaLnBrk="1" hangingPunct="1">
              <a:lnSpc>
                <a:spcPct val="90000"/>
              </a:lnSpc>
            </a:pPr>
            <a:r>
              <a:rPr lang="pt-BR" sz="2000" smtClean="0"/>
              <a:t>O uso da punção lombar na avaliação da sepse neonatal é controverso e varia significativamente entre os centros [ 47 ]. </a:t>
            </a:r>
          </a:p>
          <a:p>
            <a:pPr algn="just" eaLnBrk="1" hangingPunct="1">
              <a:lnSpc>
                <a:spcPct val="90000"/>
              </a:lnSpc>
            </a:pPr>
            <a:r>
              <a:rPr lang="pt-BR" sz="2000" smtClean="0">
                <a:solidFill>
                  <a:srgbClr val="FF0000"/>
                </a:solidFill>
              </a:rPr>
              <a:t>A incidência de meningite neonatal é de 0,27 a 0,44 por 1.000 nascidos vivos e aumenta para 6,5 ​​a 14 por 1000 em recém-nascidos de muito baixo peso [48].</a:t>
            </a:r>
          </a:p>
          <a:p>
            <a:pPr algn="just" eaLnBrk="1" hangingPunct="1">
              <a:lnSpc>
                <a:spcPct val="90000"/>
              </a:lnSpc>
            </a:pPr>
            <a:r>
              <a:rPr lang="pt-BR" sz="2000" smtClean="0"/>
              <a:t> </a:t>
            </a:r>
            <a:r>
              <a:rPr lang="pt-BR" sz="2000" b="1" smtClean="0"/>
              <a:t>A </a:t>
            </a:r>
            <a:r>
              <a:rPr lang="pt-BR" sz="2000" b="1" smtClean="0">
                <a:solidFill>
                  <a:srgbClr val="FF0000"/>
                </a:solidFill>
              </a:rPr>
              <a:t>meningite é mais comum em bebês avaliados para sepse de início tardio do que para sepse de início precoce</a:t>
            </a:r>
            <a:r>
              <a:rPr lang="pt-BR" sz="2000" smtClean="0"/>
              <a:t> [ 48 ]. </a:t>
            </a:r>
            <a:r>
              <a:rPr lang="pt-BR" sz="2000" b="1" smtClean="0"/>
              <a:t>Um terço dos casos e dois terços da meningite por candida - têm hemoculturas negativas</a:t>
            </a:r>
            <a:r>
              <a:rPr lang="pt-BR" sz="2000" smtClean="0"/>
              <a:t> [ 49 , 50 ]. </a:t>
            </a:r>
          </a:p>
          <a:p>
            <a:pPr algn="just" eaLnBrk="1" hangingPunct="1">
              <a:lnSpc>
                <a:spcPct val="90000"/>
              </a:lnSpc>
            </a:pPr>
            <a:r>
              <a:rPr lang="pt-BR" sz="2000" smtClean="0"/>
              <a:t>Apesar dos efeitos adversos relatados, Stoll et al. descobriram que a punção lombar não estava associada ao aumento da mortalidade, enquanto a meningite a aumentou significativamente [ 49 ]. </a:t>
            </a:r>
          </a:p>
          <a:p>
            <a:pPr algn="ctr" eaLnBrk="1" hangingPunct="1">
              <a:lnSpc>
                <a:spcPct val="90000"/>
              </a:lnSpc>
              <a:buFont typeface="Arial" pitchFamily="34" charset="0"/>
              <a:buNone/>
            </a:pPr>
            <a:r>
              <a:rPr lang="pt-BR" sz="2000" b="1" smtClean="0">
                <a:solidFill>
                  <a:schemeClr val="hlink"/>
                </a:solidFill>
              </a:rPr>
              <a:t>Em recém-nascidos assintomáticos avaliados para sepse de início precoce apenas devido a fatores de risco maternos, a incidência de meningite é nula; nesses bebês, uma punção lombar pode ser adiada</a:t>
            </a:r>
            <a:r>
              <a:rPr lang="pt-BR" sz="2000" smtClean="0"/>
              <a:t> [ 51 ]. </a:t>
            </a:r>
          </a:p>
          <a:p>
            <a:pPr algn="ctr" eaLnBrk="1" hangingPunct="1">
              <a:lnSpc>
                <a:spcPct val="90000"/>
              </a:lnSpc>
              <a:buFont typeface="Arial" pitchFamily="34" charset="0"/>
              <a:buNone/>
            </a:pPr>
            <a:r>
              <a:rPr lang="pt-BR" sz="2000" b="1" smtClean="0">
                <a:solidFill>
                  <a:srgbClr val="FF0000"/>
                </a:solidFill>
              </a:rPr>
              <a:t>Em todo recém-nascido sintomático avaliado para sepse, uma punção lombar deve ser realizada, independentemente do tempo de apresentação. Todos os neonatos com bacteremia, especialmente com bastonetes gram-negativos, devem fazer uma punção lombar.</a:t>
            </a:r>
            <a:endParaRPr lang="pt-BR" sz="2000" b="1" baseline="30000" smtClean="0">
              <a:solidFill>
                <a:srgbClr val="FF0000"/>
              </a:solidFill>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5602" name="Título 1"/>
          <p:cNvSpPr>
            <a:spLocks noGrp="1"/>
          </p:cNvSpPr>
          <p:nvPr>
            <p:ph type="title"/>
          </p:nvPr>
        </p:nvSpPr>
        <p:spPr>
          <a:xfrm>
            <a:off x="1116013" y="0"/>
            <a:ext cx="8229600" cy="1143000"/>
          </a:xfrm>
        </p:spPr>
        <p:txBody>
          <a:bodyPr/>
          <a:lstStyle/>
          <a:p>
            <a:pPr eaLnBrk="1" hangingPunct="1"/>
            <a:r>
              <a:rPr lang="pt-BR" smtClean="0">
                <a:solidFill>
                  <a:schemeClr val="hlink"/>
                </a:solidFill>
              </a:rPr>
              <a:t>GESTÃO</a:t>
            </a:r>
          </a:p>
        </p:txBody>
      </p:sp>
      <p:sp>
        <p:nvSpPr>
          <p:cNvPr id="25603" name="Espaço Reservado para Conteúdo 2"/>
          <p:cNvSpPr>
            <a:spLocks noGrp="1"/>
          </p:cNvSpPr>
          <p:nvPr>
            <p:ph idx="1"/>
          </p:nvPr>
        </p:nvSpPr>
        <p:spPr>
          <a:xfrm>
            <a:off x="320675" y="1196975"/>
            <a:ext cx="8502650" cy="5446713"/>
          </a:xfrm>
        </p:spPr>
        <p:txBody>
          <a:bodyPr/>
          <a:lstStyle/>
          <a:p>
            <a:pPr algn="just" eaLnBrk="1" hangingPunct="1">
              <a:lnSpc>
                <a:spcPct val="80000"/>
              </a:lnSpc>
            </a:pPr>
            <a:r>
              <a:rPr lang="pt-BR" sz="2700" smtClean="0"/>
              <a:t>O manejo da sepse neonatal é altamente heterogêneo [ 52 ]. Os ensaios clínicos que avaliam o tratamento da sepse neonatal são escassos e falharam em encontrar um regime antibiótico ideal [ 10 ]. </a:t>
            </a:r>
          </a:p>
          <a:p>
            <a:pPr algn="just" eaLnBrk="1" hangingPunct="1">
              <a:lnSpc>
                <a:spcPct val="80000"/>
              </a:lnSpc>
            </a:pPr>
            <a:r>
              <a:rPr lang="pt-BR" sz="2700" smtClean="0"/>
              <a:t>A falta de uma definição aceita de sepse em neonatos é um dos principais obstáculos para a realização desses ensaios. </a:t>
            </a:r>
          </a:p>
          <a:p>
            <a:pPr algn="just" eaLnBrk="1" hangingPunct="1">
              <a:lnSpc>
                <a:spcPct val="80000"/>
              </a:lnSpc>
            </a:pPr>
            <a:r>
              <a:rPr lang="pt-BR" sz="2700" smtClean="0"/>
              <a:t>A inclusão apenas de sepse comprovada por cultura resultaria na exclusão de sepse negativa em cultura que ainda requer antibioticoterapia. </a:t>
            </a:r>
          </a:p>
          <a:p>
            <a:pPr algn="ctr" eaLnBrk="1" hangingPunct="1">
              <a:lnSpc>
                <a:spcPct val="80000"/>
              </a:lnSpc>
              <a:buFont typeface="Arial" pitchFamily="34" charset="0"/>
              <a:buNone/>
            </a:pPr>
            <a:r>
              <a:rPr lang="pt-BR" sz="2700" b="1" smtClean="0">
                <a:solidFill>
                  <a:schemeClr val="hlink"/>
                </a:solidFill>
              </a:rPr>
              <a:t>Na ausência de ensaios clínicos, o conhecimento dos patógenos mais comuns e seus padrões de resistência a antibióticos deve orientar o tratamento da sepse neonatal</a:t>
            </a:r>
            <a:r>
              <a:rPr lang="pt-BR" sz="2700" smtClean="0"/>
              <a:t> [53].</a:t>
            </a:r>
            <a:endParaRPr lang="pt-BR" sz="2700" baseline="30000" smtClean="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ítulo 1"/>
          <p:cNvSpPr>
            <a:spLocks noGrp="1"/>
          </p:cNvSpPr>
          <p:nvPr>
            <p:ph type="title"/>
          </p:nvPr>
        </p:nvSpPr>
        <p:spPr>
          <a:xfrm>
            <a:off x="493713" y="131763"/>
            <a:ext cx="8229600" cy="1143000"/>
          </a:xfrm>
        </p:spPr>
        <p:txBody>
          <a:bodyPr>
            <a:normAutofit fontScale="90000"/>
          </a:bodyPr>
          <a:lstStyle/>
          <a:p>
            <a:pPr eaLnBrk="1" hangingPunct="1">
              <a:defRPr/>
            </a:pPr>
            <a:r>
              <a:rPr lang="pt-BR" sz="4000" b="1" smtClean="0">
                <a:solidFill>
                  <a:schemeClr val="hlink"/>
                </a:solidFill>
              </a:rPr>
              <a:t>Quais são as consequências do uso excessivo de antibióticos?</a:t>
            </a:r>
          </a:p>
        </p:txBody>
      </p:sp>
      <p:sp>
        <p:nvSpPr>
          <p:cNvPr id="26627" name="Espaço Reservado para Conteúdo 2"/>
          <p:cNvSpPr>
            <a:spLocks noGrp="1"/>
          </p:cNvSpPr>
          <p:nvPr>
            <p:ph idx="1"/>
          </p:nvPr>
        </p:nvSpPr>
        <p:spPr>
          <a:xfrm>
            <a:off x="250825" y="1411288"/>
            <a:ext cx="8502650" cy="5446712"/>
          </a:xfrm>
        </p:spPr>
        <p:txBody>
          <a:bodyPr/>
          <a:lstStyle/>
          <a:p>
            <a:pPr algn="ctr" eaLnBrk="1" hangingPunct="1">
              <a:lnSpc>
                <a:spcPct val="90000"/>
              </a:lnSpc>
              <a:buFont typeface="Arial" pitchFamily="34" charset="0"/>
              <a:buNone/>
            </a:pPr>
            <a:r>
              <a:rPr lang="pt-BR" sz="2700" b="1" smtClean="0">
                <a:solidFill>
                  <a:schemeClr val="hlink"/>
                </a:solidFill>
              </a:rPr>
              <a:t>O uso inadequado de antibióticos está associado ao desenvolvimento e à disseminação de patógenos resistentes nas UTIN</a:t>
            </a:r>
            <a:r>
              <a:rPr lang="pt-BR" sz="2700" b="1" smtClean="0"/>
              <a:t> [ 57 ].</a:t>
            </a:r>
            <a:r>
              <a:rPr lang="pt-BR" sz="2700" smtClean="0"/>
              <a:t> </a:t>
            </a:r>
          </a:p>
          <a:p>
            <a:pPr algn="just" eaLnBrk="1" hangingPunct="1">
              <a:lnSpc>
                <a:spcPct val="90000"/>
              </a:lnSpc>
            </a:pPr>
            <a:r>
              <a:rPr lang="pt-BR" sz="2700" smtClean="0"/>
              <a:t>Um estudo comparou amoxicilina mais cefotaxima versus penicilina mais tobramicina para suspeita de sepse precoce. Os autores descobriram que a </a:t>
            </a:r>
            <a:r>
              <a:rPr lang="pt-BR" sz="2700" smtClean="0">
                <a:solidFill>
                  <a:srgbClr val="FF0000"/>
                </a:solidFill>
              </a:rPr>
              <a:t>amoxicilina mais a cefotaxima aumentaram em 18 vezes o risco de colonização por patógenos resistentes [ 58 ]. </a:t>
            </a:r>
          </a:p>
          <a:p>
            <a:pPr algn="just" eaLnBrk="1" hangingPunct="1">
              <a:lnSpc>
                <a:spcPct val="90000"/>
              </a:lnSpc>
            </a:pPr>
            <a:r>
              <a:rPr lang="pt-BR" sz="2700" smtClean="0"/>
              <a:t>Um estudo de infecções adquiridas em hospitais, comparando cefotaxima versus tobramicina, descobriu que os </a:t>
            </a:r>
            <a:r>
              <a:rPr lang="pt-BR" sz="2700" smtClean="0">
                <a:solidFill>
                  <a:srgbClr val="FF0000"/>
                </a:solidFill>
              </a:rPr>
              <a:t>recém-nascidos que receberam cefotaxima nos 30 dias anteriores tinham 33 vezes mais chances de desenvolver uma infecção por beta-lactamase de espectro estendido</a:t>
            </a:r>
            <a:r>
              <a:rPr lang="pt-BR" sz="2700" smtClean="0"/>
              <a:t> [ 59 ].</a:t>
            </a:r>
            <a:endParaRPr lang="pt-BR" sz="2700" baseline="30000" smtClean="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ítulo 1"/>
          <p:cNvSpPr>
            <a:spLocks noGrp="1"/>
          </p:cNvSpPr>
          <p:nvPr>
            <p:ph type="title"/>
          </p:nvPr>
        </p:nvSpPr>
        <p:spPr>
          <a:xfrm>
            <a:off x="493713" y="131763"/>
            <a:ext cx="8229600" cy="1143000"/>
          </a:xfrm>
        </p:spPr>
        <p:txBody>
          <a:bodyPr>
            <a:normAutofit fontScale="90000"/>
          </a:bodyPr>
          <a:lstStyle/>
          <a:p>
            <a:pPr eaLnBrk="1" hangingPunct="1">
              <a:defRPr/>
            </a:pPr>
            <a:r>
              <a:rPr lang="pt-BR" sz="4000" smtClean="0">
                <a:solidFill>
                  <a:schemeClr val="hlink"/>
                </a:solidFill>
              </a:rPr>
              <a:t>Qual é a melhor terapia empírica para sepse neonatal?</a:t>
            </a:r>
          </a:p>
        </p:txBody>
      </p:sp>
      <p:sp>
        <p:nvSpPr>
          <p:cNvPr id="27651" name="Espaço Reservado para Conteúdo 2"/>
          <p:cNvSpPr>
            <a:spLocks noGrp="1"/>
          </p:cNvSpPr>
          <p:nvPr>
            <p:ph idx="1"/>
          </p:nvPr>
        </p:nvSpPr>
        <p:spPr>
          <a:xfrm>
            <a:off x="320675" y="1196975"/>
            <a:ext cx="8502650" cy="5446713"/>
          </a:xfrm>
        </p:spPr>
        <p:txBody>
          <a:bodyPr/>
          <a:lstStyle/>
          <a:p>
            <a:pPr algn="just" eaLnBrk="1" hangingPunct="1"/>
            <a:r>
              <a:rPr lang="pt-BR" sz="3000" smtClean="0"/>
              <a:t>Os neonatos com fatores de risco para sepse precoce ou condição clínica compatível devem receber antibioticoterapia empírica imediata [ 53 ]. </a:t>
            </a:r>
          </a:p>
          <a:p>
            <a:pPr algn="just" eaLnBrk="1" hangingPunct="1"/>
            <a:r>
              <a:rPr lang="pt-BR" sz="3000" smtClean="0"/>
              <a:t>Como a resistência aos antibióticos relatada na combinação de </a:t>
            </a:r>
            <a:r>
              <a:rPr lang="pt-BR" sz="3000" b="1" smtClean="0">
                <a:solidFill>
                  <a:schemeClr val="hlink"/>
                </a:solidFill>
              </a:rPr>
              <a:t>ampicilina e aminoglicosídeos</a:t>
            </a:r>
            <a:r>
              <a:rPr lang="pt-BR" sz="3000" smtClean="0"/>
              <a:t> nos últimos 10 anos permaneceu em menos de 10%, essa deve ser a terapia inicial para suspeita de sepse de início precoce [ 16 , 17 ]. </a:t>
            </a:r>
          </a:p>
          <a:p>
            <a:pPr algn="just" eaLnBrk="1" hangingPunct="1"/>
            <a:r>
              <a:rPr lang="pt-BR" sz="3000" smtClean="0"/>
              <a:t>Este regime tem a vantagem adicional de ter atividade sinérgica contra EGB e </a:t>
            </a:r>
            <a:r>
              <a:rPr lang="pt-BR" sz="3000" i="1" smtClean="0"/>
              <a:t>Listeria monocytogenes</a:t>
            </a:r>
            <a:r>
              <a:rPr lang="pt-BR" sz="3000" smtClean="0"/>
              <a:t> [ 53 ].</a:t>
            </a:r>
            <a:endParaRPr lang="pt-BR" sz="3000" baseline="30000" smtClean="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ítulo 1"/>
          <p:cNvSpPr>
            <a:spLocks noGrp="1"/>
          </p:cNvSpPr>
          <p:nvPr>
            <p:ph type="title"/>
          </p:nvPr>
        </p:nvSpPr>
        <p:spPr>
          <a:xfrm>
            <a:off x="468313" y="0"/>
            <a:ext cx="8229600" cy="1143000"/>
          </a:xfrm>
        </p:spPr>
        <p:txBody>
          <a:bodyPr>
            <a:normAutofit fontScale="90000"/>
          </a:bodyPr>
          <a:lstStyle/>
          <a:p>
            <a:pPr eaLnBrk="1" hangingPunct="1">
              <a:defRPr/>
            </a:pPr>
            <a:r>
              <a:rPr lang="pt-BR" sz="4000" smtClean="0">
                <a:solidFill>
                  <a:schemeClr val="hlink"/>
                </a:solidFill>
              </a:rPr>
              <a:t>Qual é a melhor terapia empírica para sepse neonatal?</a:t>
            </a:r>
          </a:p>
        </p:txBody>
      </p:sp>
      <p:sp>
        <p:nvSpPr>
          <p:cNvPr id="28675" name="Espaço Reservado para Conteúdo 2"/>
          <p:cNvSpPr>
            <a:spLocks noGrp="1"/>
          </p:cNvSpPr>
          <p:nvPr>
            <p:ph idx="1"/>
          </p:nvPr>
        </p:nvSpPr>
        <p:spPr>
          <a:xfrm>
            <a:off x="320675" y="1196975"/>
            <a:ext cx="8715375" cy="5446713"/>
          </a:xfrm>
        </p:spPr>
        <p:txBody>
          <a:bodyPr/>
          <a:lstStyle/>
          <a:p>
            <a:pPr algn="just" eaLnBrk="1" hangingPunct="1">
              <a:lnSpc>
                <a:spcPct val="80000"/>
              </a:lnSpc>
            </a:pPr>
            <a:r>
              <a:rPr lang="pt-BR" sz="2200" smtClean="0"/>
              <a:t>Todo neonato com sinais de sepse tardia deve receber antibioticoterapia empírica [ 53 ]. Nos países desenvolvidos, quase três quartos dos CoNS isolados são resistentes à meticilina. Além disso, um quarto dos patógenos gram-negativos são resistentes às cefalosporinas de terceira geração, mas apenas 10% são resistentes aos aminoglicosídeos [ 15 , 17 ]. </a:t>
            </a:r>
          </a:p>
          <a:p>
            <a:pPr algn="just" eaLnBrk="1" hangingPunct="1">
              <a:lnSpc>
                <a:spcPct val="80000"/>
              </a:lnSpc>
            </a:pPr>
            <a:r>
              <a:rPr lang="pt-BR" sz="2200" smtClean="0"/>
              <a:t>Considerando a alta resistência à meticilina, alguns especialistas recomendam o uso de </a:t>
            </a:r>
            <a:r>
              <a:rPr lang="pt-BR" sz="2200" b="1" smtClean="0">
                <a:solidFill>
                  <a:schemeClr val="hlink"/>
                </a:solidFill>
              </a:rPr>
              <a:t>vancomicina mais um aminoglicosídeo</a:t>
            </a:r>
            <a:r>
              <a:rPr lang="pt-BR" sz="2200" smtClean="0"/>
              <a:t> como terapia empírica para sepse de início tardio [ 53 ]. </a:t>
            </a:r>
          </a:p>
          <a:p>
            <a:pPr algn="just" eaLnBrk="1" hangingPunct="1">
              <a:lnSpc>
                <a:spcPct val="80000"/>
              </a:lnSpc>
            </a:pPr>
            <a:r>
              <a:rPr lang="pt-BR" sz="2200" smtClean="0"/>
              <a:t>As infecções por </a:t>
            </a:r>
            <a:r>
              <a:rPr lang="pt-BR" sz="2200" smtClean="0">
                <a:solidFill>
                  <a:schemeClr val="hlink"/>
                </a:solidFill>
              </a:rPr>
              <a:t>CoNS</a:t>
            </a:r>
            <a:r>
              <a:rPr lang="pt-BR" sz="2200" smtClean="0"/>
              <a:t> raramente são fulminantes e o início da terapia com uma </a:t>
            </a:r>
            <a:r>
              <a:rPr lang="pt-BR" sz="2200" b="1" smtClean="0"/>
              <a:t>penicilina anti-estafilocócica mais um aminoglicosídeo</a:t>
            </a:r>
            <a:r>
              <a:rPr lang="pt-BR" sz="2200" smtClean="0"/>
              <a:t> é uma opção segura. </a:t>
            </a:r>
          </a:p>
          <a:p>
            <a:pPr algn="just" eaLnBrk="1" hangingPunct="1">
              <a:lnSpc>
                <a:spcPct val="80000"/>
              </a:lnSpc>
            </a:pPr>
            <a:r>
              <a:rPr lang="pt-BR" sz="2200" b="1" smtClean="0">
                <a:solidFill>
                  <a:schemeClr val="hlink"/>
                </a:solidFill>
              </a:rPr>
              <a:t>A vancomicina deve ser reservada para casos confirmados de patógenos resistentes à meticilina</a:t>
            </a:r>
            <a:r>
              <a:rPr lang="pt-BR" sz="2200" smtClean="0"/>
              <a:t> [ 14 , 65 ]. </a:t>
            </a:r>
          </a:p>
          <a:p>
            <a:pPr algn="ctr" eaLnBrk="1" hangingPunct="1">
              <a:lnSpc>
                <a:spcPct val="80000"/>
              </a:lnSpc>
              <a:buFont typeface="Arial" pitchFamily="34" charset="0"/>
              <a:buNone/>
            </a:pPr>
            <a:r>
              <a:rPr lang="pt-BR" sz="2200" b="1" smtClean="0">
                <a:solidFill>
                  <a:schemeClr val="hlink"/>
                </a:solidFill>
              </a:rPr>
              <a:t>Recém-nascido com fatores de risco para sepse por </a:t>
            </a:r>
            <a:r>
              <a:rPr lang="pt-BR" sz="2200" b="1" i="1" smtClean="0">
                <a:solidFill>
                  <a:schemeClr val="hlink"/>
                </a:solidFill>
              </a:rPr>
              <a:t>Candida </a:t>
            </a:r>
            <a:r>
              <a:rPr lang="pt-BR" sz="2200" b="1" smtClean="0">
                <a:solidFill>
                  <a:schemeClr val="hlink"/>
                </a:solidFill>
              </a:rPr>
              <a:t>- acesso vascular central, intubação endotraqueal, trombocitopenia, exposição a cefalosporinas de amplo espectro ou carbapenêmicos e prematuridade extrema - deve receber terapia empírica fúngica</a:t>
            </a:r>
            <a:r>
              <a:rPr lang="pt-BR" sz="2200" smtClean="0"/>
              <a:t> [ 66 ].</a:t>
            </a:r>
            <a:endParaRPr lang="pt-BR" sz="2200" baseline="30000" smtClean="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9698" name="Título 1"/>
          <p:cNvSpPr>
            <a:spLocks noGrp="1"/>
          </p:cNvSpPr>
          <p:nvPr>
            <p:ph type="title"/>
          </p:nvPr>
        </p:nvSpPr>
        <p:spPr>
          <a:xfrm>
            <a:off x="493713" y="131763"/>
            <a:ext cx="8229600" cy="1143000"/>
          </a:xfrm>
        </p:spPr>
        <p:txBody>
          <a:bodyPr/>
          <a:lstStyle/>
          <a:p>
            <a:pPr eaLnBrk="1" hangingPunct="1"/>
            <a:r>
              <a:rPr lang="pt-BR" sz="3200" b="1" smtClean="0">
                <a:solidFill>
                  <a:schemeClr val="hlink"/>
                </a:solidFill>
              </a:rPr>
              <a:t>Quando parar de antibióticos em recém-nascidos com hemocultura negativa?</a:t>
            </a:r>
          </a:p>
        </p:txBody>
      </p:sp>
      <p:sp>
        <p:nvSpPr>
          <p:cNvPr id="29699" name="Espaço Reservado para Conteúdo 2"/>
          <p:cNvSpPr>
            <a:spLocks noGrp="1"/>
          </p:cNvSpPr>
          <p:nvPr>
            <p:ph idx="1"/>
          </p:nvPr>
        </p:nvSpPr>
        <p:spPr>
          <a:xfrm>
            <a:off x="320675" y="1196975"/>
            <a:ext cx="8502650" cy="5446713"/>
          </a:xfrm>
        </p:spPr>
        <p:txBody>
          <a:bodyPr/>
          <a:lstStyle/>
          <a:p>
            <a:pPr algn="ctr" eaLnBrk="1" hangingPunct="1">
              <a:lnSpc>
                <a:spcPct val="80000"/>
              </a:lnSpc>
              <a:buFont typeface="Arial" pitchFamily="34" charset="0"/>
              <a:buNone/>
            </a:pPr>
            <a:r>
              <a:rPr lang="pt-BR" sz="3000" b="1" smtClean="0">
                <a:solidFill>
                  <a:schemeClr val="hlink"/>
                </a:solidFill>
              </a:rPr>
              <a:t>Os antibióticos podem ser interrompidos com segurança entre 48 e 72 h em neonatos com hemoculturas negativas e clinicamente estáveis</a:t>
            </a:r>
            <a:r>
              <a:rPr lang="pt-BR" sz="3000" smtClean="0"/>
              <a:t> ​​[53]. </a:t>
            </a:r>
          </a:p>
          <a:p>
            <a:pPr algn="ctr" eaLnBrk="1" hangingPunct="1">
              <a:lnSpc>
                <a:spcPct val="80000"/>
              </a:lnSpc>
            </a:pPr>
            <a:r>
              <a:rPr lang="pt-BR" sz="3000" b="1" smtClean="0">
                <a:solidFill>
                  <a:schemeClr val="hlink"/>
                </a:solidFill>
              </a:rPr>
              <a:t>Cerca de 90% das hemoculturas positivas crescem 48 horas e 97% 72 horas. A maioria das culturas que se tornam positivas após 72 h são contaminantes [ 67</a:t>
            </a:r>
            <a:r>
              <a:rPr lang="pt-BR" sz="3000" smtClean="0"/>
              <a:t> ]. </a:t>
            </a:r>
          </a:p>
          <a:p>
            <a:pPr algn="just" eaLnBrk="1" hangingPunct="1">
              <a:lnSpc>
                <a:spcPct val="80000"/>
              </a:lnSpc>
            </a:pPr>
            <a:r>
              <a:rPr lang="pt-BR" sz="3000" smtClean="0"/>
              <a:t>A administração de antibióticos por mais de 7 dias versus a interrupção após 3 dias em recém-nascidos de peso extremamente baixo (&lt;1000 g) com hemoculturas negativas aumentou a duração da hospitalização, mas não teve efeito na sobrevida [ 69 ].</a:t>
            </a:r>
            <a:endParaRPr lang="pt-BR" sz="3000" baseline="30000" smtClean="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0722" name="Título 1"/>
          <p:cNvSpPr>
            <a:spLocks noGrp="1"/>
          </p:cNvSpPr>
          <p:nvPr>
            <p:ph type="title"/>
          </p:nvPr>
        </p:nvSpPr>
        <p:spPr>
          <a:xfrm>
            <a:off x="493713" y="131763"/>
            <a:ext cx="8229600" cy="1143000"/>
          </a:xfrm>
        </p:spPr>
        <p:txBody>
          <a:bodyPr/>
          <a:lstStyle/>
          <a:p>
            <a:pPr eaLnBrk="1" hangingPunct="1"/>
            <a:r>
              <a:rPr lang="pt-BR" sz="3200" b="1" smtClean="0">
                <a:solidFill>
                  <a:schemeClr val="hlink"/>
                </a:solidFill>
              </a:rPr>
              <a:t>Quando parar de antibióticos em recém-nascidos com hemocultura negativa?</a:t>
            </a:r>
          </a:p>
        </p:txBody>
      </p:sp>
      <p:sp>
        <p:nvSpPr>
          <p:cNvPr id="30723" name="Espaço Reservado para Conteúdo 2"/>
          <p:cNvSpPr>
            <a:spLocks noGrp="1"/>
          </p:cNvSpPr>
          <p:nvPr>
            <p:ph idx="1"/>
          </p:nvPr>
        </p:nvSpPr>
        <p:spPr>
          <a:xfrm>
            <a:off x="320675" y="1196975"/>
            <a:ext cx="8502650" cy="5446713"/>
          </a:xfrm>
        </p:spPr>
        <p:txBody>
          <a:bodyPr/>
          <a:lstStyle/>
          <a:p>
            <a:pPr algn="just" eaLnBrk="1" hangingPunct="1">
              <a:lnSpc>
                <a:spcPct val="80000"/>
              </a:lnSpc>
            </a:pPr>
            <a:r>
              <a:rPr lang="pt-BR" sz="3000" smtClean="0"/>
              <a:t>A </a:t>
            </a:r>
            <a:r>
              <a:rPr lang="pt-BR" sz="3000" b="1" smtClean="0">
                <a:solidFill>
                  <a:schemeClr val="hlink"/>
                </a:solidFill>
              </a:rPr>
              <a:t>PCR</a:t>
            </a:r>
            <a:r>
              <a:rPr lang="pt-BR" sz="3000" smtClean="0"/>
              <a:t> surgiu como uma ferramenta valiosa para orientar e reduzir a duração da antibioticoterapia [ 53 ]. Valores únicos e seriais obtidos após 24 horas do início dos sintomas têm um alto valor preditivo negativo (98 a 100 %) [ 70 ]. </a:t>
            </a:r>
          </a:p>
          <a:p>
            <a:pPr algn="just" eaLnBrk="1" hangingPunct="1">
              <a:lnSpc>
                <a:spcPct val="80000"/>
              </a:lnSpc>
            </a:pPr>
            <a:r>
              <a:rPr lang="pt-BR" sz="3000" smtClean="0"/>
              <a:t>No entanto, um estudo recente descobriu que a PCR tem um valor preditivo negativo de apenas 86% em 48 horas [ 71 ]. </a:t>
            </a:r>
          </a:p>
          <a:p>
            <a:pPr algn="just" eaLnBrk="1" hangingPunct="1">
              <a:lnSpc>
                <a:spcPct val="80000"/>
              </a:lnSpc>
            </a:pPr>
            <a:r>
              <a:rPr lang="pt-BR" sz="3000" smtClean="0"/>
              <a:t>A proporção de neutrófilos imaturos / totais e procalcitonina também foram testadas para orientar a terapia com resultados encorajadores, mas estudos maiores precisam ser realizados antes que possam ser utilizados para essa indicação [ 72 , 73 ].</a:t>
            </a:r>
            <a:endParaRPr lang="pt-BR" sz="3000" baseline="30000" smtClean="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1746" name="Título 1"/>
          <p:cNvSpPr>
            <a:spLocks noGrp="1"/>
          </p:cNvSpPr>
          <p:nvPr>
            <p:ph type="title"/>
          </p:nvPr>
        </p:nvSpPr>
        <p:spPr>
          <a:xfrm>
            <a:off x="493713" y="131763"/>
            <a:ext cx="8229600" cy="1143000"/>
          </a:xfrm>
        </p:spPr>
        <p:txBody>
          <a:bodyPr/>
          <a:lstStyle/>
          <a:p>
            <a:pPr eaLnBrk="1" hangingPunct="1"/>
            <a:r>
              <a:rPr lang="pt-BR" sz="3200" b="1" smtClean="0">
                <a:solidFill>
                  <a:schemeClr val="hlink"/>
                </a:solidFill>
              </a:rPr>
              <a:t>Por quanto tempo tratar um recém-nascido com sepse comprovada por cultura?</a:t>
            </a:r>
          </a:p>
        </p:txBody>
      </p:sp>
      <p:sp>
        <p:nvSpPr>
          <p:cNvPr id="31747" name="Espaço Reservado para Conteúdo 2"/>
          <p:cNvSpPr>
            <a:spLocks noGrp="1"/>
          </p:cNvSpPr>
          <p:nvPr>
            <p:ph idx="1"/>
          </p:nvPr>
        </p:nvSpPr>
        <p:spPr>
          <a:xfrm>
            <a:off x="320675" y="1196975"/>
            <a:ext cx="8502650" cy="5446713"/>
          </a:xfrm>
        </p:spPr>
        <p:txBody>
          <a:bodyPr/>
          <a:lstStyle/>
          <a:p>
            <a:pPr algn="just" eaLnBrk="1" hangingPunct="1">
              <a:lnSpc>
                <a:spcPct val="80000"/>
              </a:lnSpc>
            </a:pPr>
            <a:r>
              <a:rPr lang="pt-BR" sz="2000" smtClean="0"/>
              <a:t>Um estudo comparando 10 vs. 14 dias de terapia descobriu que não havia diferença no tratamento se o neonato fosse assintomático e com PCR normal no sétimo dia, mas o grupo de 10 dias teve hospitalizações significativamente mais curtas [ 74 ]. </a:t>
            </a:r>
          </a:p>
          <a:p>
            <a:pPr algn="just" eaLnBrk="1" hangingPunct="1">
              <a:lnSpc>
                <a:spcPct val="80000"/>
              </a:lnSpc>
            </a:pPr>
            <a:r>
              <a:rPr lang="pt-BR" sz="2000" smtClean="0"/>
              <a:t>Outro teste de teste 7 vs. 14 dias de terapia, em recém-nascidos assintomáticos no 7º dia, encontrou uma tendência não significativa em direção a maior falha do tratamento no braço de curta duração [ 75 ]. Ambos os ensaios tiveram amostras pequenas e foram realizados em neonatos com idade gestacional&gt; 32 semanas e peso ao nascer&gt; 1500 g. </a:t>
            </a:r>
          </a:p>
          <a:p>
            <a:pPr algn="just" eaLnBrk="1" hangingPunct="1">
              <a:lnSpc>
                <a:spcPct val="80000"/>
              </a:lnSpc>
            </a:pPr>
            <a:r>
              <a:rPr lang="pt-BR" sz="2000" b="1" smtClean="0">
                <a:solidFill>
                  <a:schemeClr val="hlink"/>
                </a:solidFill>
              </a:rPr>
              <a:t>A duração ideal também pode depender do patógeno. Na infecção por S. aureus, um ciclo curto de antibiótico (7 x 14 dias) está significativamente associado a maiores falhas no tratamento [ 75 ]. Por outro lado, tratamentos de apenas 3 dias foram eficazes na sepse de CoNS</a:t>
            </a:r>
            <a:r>
              <a:rPr lang="pt-BR" sz="2000" smtClean="0"/>
              <a:t> [ 76 ]. </a:t>
            </a:r>
          </a:p>
          <a:p>
            <a:pPr algn="just" eaLnBrk="1" hangingPunct="1">
              <a:lnSpc>
                <a:spcPct val="80000"/>
              </a:lnSpc>
            </a:pPr>
            <a:r>
              <a:rPr lang="pt-BR" sz="2000" smtClean="0"/>
              <a:t>Os recém-nascidos com sepse comprovada por cultura devem receber um curso completo de antibióticos por 10 a 14 dias. Em casos selecionados (&gt; 32 semanas de idade gestacional,&gt; 1500 g de peso ao nascer e não infecção por S. aureus), um curso de 7 a 10 dias pode ser suficiente [ 53 ].</a:t>
            </a:r>
            <a:endParaRPr lang="pt-BR" sz="2000" baseline="30000" smtClean="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2770" name="Título 1"/>
          <p:cNvSpPr>
            <a:spLocks noGrp="1"/>
          </p:cNvSpPr>
          <p:nvPr>
            <p:ph type="title"/>
          </p:nvPr>
        </p:nvSpPr>
        <p:spPr>
          <a:xfrm>
            <a:off x="493713" y="131763"/>
            <a:ext cx="8229600" cy="1143000"/>
          </a:xfrm>
        </p:spPr>
        <p:txBody>
          <a:bodyPr/>
          <a:lstStyle/>
          <a:p>
            <a:pPr eaLnBrk="1" hangingPunct="1"/>
            <a:r>
              <a:rPr lang="pt-BR" sz="3200" b="1" smtClean="0">
                <a:solidFill>
                  <a:schemeClr val="hlink"/>
                </a:solidFill>
              </a:rPr>
              <a:t>Como tratar a meningite neonatal?</a:t>
            </a:r>
          </a:p>
        </p:txBody>
      </p:sp>
      <p:sp>
        <p:nvSpPr>
          <p:cNvPr id="32771" name="Espaço Reservado para Conteúdo 2"/>
          <p:cNvSpPr>
            <a:spLocks noGrp="1"/>
          </p:cNvSpPr>
          <p:nvPr>
            <p:ph idx="1"/>
          </p:nvPr>
        </p:nvSpPr>
        <p:spPr>
          <a:xfrm>
            <a:off x="320675" y="1196975"/>
            <a:ext cx="8502650" cy="5446713"/>
          </a:xfrm>
        </p:spPr>
        <p:txBody>
          <a:bodyPr/>
          <a:lstStyle/>
          <a:p>
            <a:pPr algn="just" eaLnBrk="1" hangingPunct="1">
              <a:lnSpc>
                <a:spcPct val="80000"/>
              </a:lnSpc>
            </a:pPr>
            <a:r>
              <a:rPr lang="pt-BR" sz="2200" smtClean="0"/>
              <a:t>O manejo da meningite neonatal é baseado em recomendações de especialistas; nenhum ensaio clínico avaliou a escolha e a duração da antibioticoterapia [ 53 ]. </a:t>
            </a:r>
          </a:p>
          <a:p>
            <a:pPr algn="just" eaLnBrk="1" hangingPunct="1">
              <a:lnSpc>
                <a:spcPct val="80000"/>
              </a:lnSpc>
            </a:pPr>
            <a:r>
              <a:rPr lang="pt-BR" sz="2200" smtClean="0"/>
              <a:t>Em um neonato com </a:t>
            </a:r>
            <a:r>
              <a:rPr lang="pt-BR" sz="2200" b="1" smtClean="0">
                <a:solidFill>
                  <a:schemeClr val="hlink"/>
                </a:solidFill>
              </a:rPr>
              <a:t>meningite de início precoce (&lt;72 h), recomenda-se ampicilina associada a cefotaxima ou ampicilina associada a um aminoglicosídeo</a:t>
            </a:r>
            <a:r>
              <a:rPr lang="pt-BR" sz="2200" smtClean="0"/>
              <a:t> [ 77 ]. No caso de </a:t>
            </a:r>
            <a:r>
              <a:rPr lang="pt-BR" sz="2200" b="1" smtClean="0"/>
              <a:t>meningite de início tardio, deve-se usar vancomicina mais uma cefalosporina de terceira geração [ 53 ]. </a:t>
            </a:r>
          </a:p>
          <a:p>
            <a:pPr algn="just" eaLnBrk="1" hangingPunct="1">
              <a:lnSpc>
                <a:spcPct val="80000"/>
              </a:lnSpc>
            </a:pPr>
            <a:r>
              <a:rPr lang="pt-BR" sz="2200" b="1" smtClean="0">
                <a:solidFill>
                  <a:schemeClr val="hlink"/>
                </a:solidFill>
              </a:rPr>
              <a:t>A duração recomendada da terapia é de 14 dias para meningite gram-positiva, 21 dias para meningite gram-negativa e&gt; 21 dias para meningite por </a:t>
            </a:r>
            <a:r>
              <a:rPr lang="pt-BR" sz="2200" b="1" i="1" smtClean="0">
                <a:solidFill>
                  <a:schemeClr val="hlink"/>
                </a:solidFill>
              </a:rPr>
              <a:t>L. monocitogenes</a:t>
            </a:r>
            <a:r>
              <a:rPr lang="pt-BR" sz="2200" smtClean="0"/>
              <a:t> [ 77 ]. </a:t>
            </a:r>
          </a:p>
          <a:p>
            <a:pPr algn="just" eaLnBrk="1" hangingPunct="1">
              <a:lnSpc>
                <a:spcPct val="80000"/>
              </a:lnSpc>
            </a:pPr>
            <a:r>
              <a:rPr lang="pt-BR" sz="2200" b="1" smtClean="0">
                <a:solidFill>
                  <a:schemeClr val="hlink"/>
                </a:solidFill>
              </a:rPr>
              <a:t>Todos os neonatos com meningite devem ter imagens do sistema nervoso central (ultrassonografia ou tomografia computadorizada) para descartar complicações; alguns patógenos têm maior probabilidade de estar associados a abscesso cerebral (ie, Serratia , Citrobacter, Enterobacter).</a:t>
            </a:r>
            <a:r>
              <a:rPr lang="pt-BR" sz="2200" smtClean="0"/>
              <a:t> Os recém-nascidos com meningite complicada necessitaram de antibioticoterapia prolongada [ 53 , 77 ].</a:t>
            </a:r>
            <a:endParaRPr lang="pt-BR" sz="2200" baseline="30000" smtClean="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3794" name="Título 1"/>
          <p:cNvSpPr>
            <a:spLocks noGrp="1"/>
          </p:cNvSpPr>
          <p:nvPr>
            <p:ph type="title"/>
          </p:nvPr>
        </p:nvSpPr>
        <p:spPr>
          <a:xfrm>
            <a:off x="493713" y="131763"/>
            <a:ext cx="8229600" cy="1143000"/>
          </a:xfrm>
        </p:spPr>
        <p:txBody>
          <a:bodyPr/>
          <a:lstStyle/>
          <a:p>
            <a:pPr eaLnBrk="1" hangingPunct="1"/>
            <a:r>
              <a:rPr lang="pt-BR" sz="3200" b="1" smtClean="0">
                <a:solidFill>
                  <a:schemeClr val="hlink"/>
                </a:solidFill>
              </a:rPr>
              <a:t>Como tratar a meningite neonatal?</a:t>
            </a:r>
          </a:p>
        </p:txBody>
      </p:sp>
      <p:sp>
        <p:nvSpPr>
          <p:cNvPr id="33795" name="Espaço Reservado para Conteúdo 2"/>
          <p:cNvSpPr>
            <a:spLocks noGrp="1"/>
          </p:cNvSpPr>
          <p:nvPr>
            <p:ph idx="1"/>
          </p:nvPr>
        </p:nvSpPr>
        <p:spPr>
          <a:xfrm>
            <a:off x="320675" y="1196975"/>
            <a:ext cx="8502650" cy="5446713"/>
          </a:xfrm>
        </p:spPr>
        <p:txBody>
          <a:bodyPr/>
          <a:lstStyle/>
          <a:p>
            <a:pPr algn="just" eaLnBrk="1" hangingPunct="1">
              <a:lnSpc>
                <a:spcPct val="80000"/>
              </a:lnSpc>
            </a:pPr>
            <a:r>
              <a:rPr lang="pt-BR" sz="3000" smtClean="0"/>
              <a:t>Um estudo testando o uso adjuvante de dexametasona em 52 neonatos não mostrou diferença na mortalidade, déficits neurológicos ou deficiência auditiva aos 2 anos de idade [ 78 ]. </a:t>
            </a:r>
          </a:p>
          <a:p>
            <a:pPr algn="just" eaLnBrk="1" hangingPunct="1">
              <a:lnSpc>
                <a:spcPct val="80000"/>
              </a:lnSpc>
            </a:pPr>
            <a:r>
              <a:rPr lang="pt-BR" sz="3000" smtClean="0"/>
              <a:t>Um estudo mais recente descobriu que a dexametasona diminuiu a mortalidade e a deficiência auditiva, mas esse estudo tem várias limitações [ 79 ]. </a:t>
            </a:r>
          </a:p>
          <a:p>
            <a:pPr algn="just" eaLnBrk="1" hangingPunct="1">
              <a:lnSpc>
                <a:spcPct val="80000"/>
              </a:lnSpc>
            </a:pPr>
            <a:r>
              <a:rPr lang="pt-BR" sz="3000" smtClean="0"/>
              <a:t>Considerando a falta de evidências de alta qualidade e a baixa compreensão do efeito dos esteróides no cérebro em desenvolvimento, </a:t>
            </a:r>
            <a:r>
              <a:rPr lang="pt-BR" sz="3000" b="1" smtClean="0">
                <a:solidFill>
                  <a:schemeClr val="hlink"/>
                </a:solidFill>
              </a:rPr>
              <a:t>a dexametasona adjuvante não é recomendada na meningite neonatal [ 77 ].</a:t>
            </a:r>
            <a:endParaRPr lang="pt-BR" sz="3000" b="1" baseline="30000" smtClean="0">
              <a:solidFill>
                <a:schemeClr val="hlink"/>
              </a:solidFill>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4818" name="Título 1"/>
          <p:cNvSpPr>
            <a:spLocks noGrp="1"/>
          </p:cNvSpPr>
          <p:nvPr>
            <p:ph type="title"/>
          </p:nvPr>
        </p:nvSpPr>
        <p:spPr>
          <a:xfrm>
            <a:off x="493713" y="131763"/>
            <a:ext cx="8229600" cy="1143000"/>
          </a:xfrm>
        </p:spPr>
        <p:txBody>
          <a:bodyPr/>
          <a:lstStyle/>
          <a:p>
            <a:pPr eaLnBrk="1" hangingPunct="1"/>
            <a:r>
              <a:rPr lang="pt-BR" sz="2900" b="1" smtClean="0">
                <a:solidFill>
                  <a:schemeClr val="hlink"/>
                </a:solidFill>
              </a:rPr>
              <a:t>Existem considerações especiais sobre o tratamento da sepse neonatal nos países em desenvolvimento?</a:t>
            </a:r>
          </a:p>
        </p:txBody>
      </p:sp>
      <p:sp>
        <p:nvSpPr>
          <p:cNvPr id="34819" name="Espaço Reservado para Conteúdo 2"/>
          <p:cNvSpPr>
            <a:spLocks noGrp="1"/>
          </p:cNvSpPr>
          <p:nvPr>
            <p:ph idx="1"/>
          </p:nvPr>
        </p:nvSpPr>
        <p:spPr>
          <a:xfrm>
            <a:off x="320675" y="1196975"/>
            <a:ext cx="8502650" cy="5446713"/>
          </a:xfrm>
        </p:spPr>
        <p:txBody>
          <a:bodyPr/>
          <a:lstStyle/>
          <a:p>
            <a:pPr algn="just" eaLnBrk="1" hangingPunct="1">
              <a:lnSpc>
                <a:spcPct val="80000"/>
              </a:lnSpc>
            </a:pPr>
            <a:r>
              <a:rPr lang="pt-BR" sz="2500" smtClean="0"/>
              <a:t>Nos </a:t>
            </a:r>
            <a:r>
              <a:rPr lang="pt-BR" sz="2500" smtClean="0">
                <a:solidFill>
                  <a:srgbClr val="FF0000"/>
                </a:solidFill>
              </a:rPr>
              <a:t>países em desenvolvimento, a resistência a antibióticos de infecções adquiridas na comunidade aumentou significativamente nos últimos 20 anos</a:t>
            </a:r>
            <a:r>
              <a:rPr lang="pt-BR" sz="2500" smtClean="0"/>
              <a:t> [ 80 ]. </a:t>
            </a:r>
          </a:p>
          <a:p>
            <a:pPr algn="ctr" eaLnBrk="1" hangingPunct="1">
              <a:lnSpc>
                <a:spcPct val="80000"/>
              </a:lnSpc>
              <a:buFont typeface="Arial" pitchFamily="34" charset="0"/>
              <a:buNone/>
            </a:pPr>
            <a:r>
              <a:rPr lang="pt-BR" sz="2500" b="1" i="1" smtClean="0">
                <a:solidFill>
                  <a:srgbClr val="FF0000"/>
                </a:solidFill>
              </a:rPr>
              <a:t>Klebsiella sp</a:t>
            </a:r>
            <a:r>
              <a:rPr lang="pt-BR" sz="2500" b="1" smtClean="0"/>
              <a:t>. </a:t>
            </a:r>
            <a:r>
              <a:rPr lang="pt-BR" sz="2500" b="1" smtClean="0">
                <a:solidFill>
                  <a:srgbClr val="FF0000"/>
                </a:solidFill>
              </a:rPr>
              <a:t>resistente a gentamicina é de 60 a 72%, a Amicacina é de 43% e as cefalosporinas de terceira geração é de 57 a 66%. </a:t>
            </a:r>
          </a:p>
          <a:p>
            <a:pPr algn="just" eaLnBrk="1" hangingPunct="1">
              <a:lnSpc>
                <a:spcPct val="80000"/>
              </a:lnSpc>
            </a:pPr>
            <a:r>
              <a:rPr lang="pt-BR" sz="2500" i="1" smtClean="0">
                <a:solidFill>
                  <a:srgbClr val="FF0000"/>
                </a:solidFill>
              </a:rPr>
              <a:t>A resistência de Escherichia coli a Gentamicina é de 13 a 48%, a Amicacina é de 15% e as cefalosporinas de terceira geração são de 19 a 64%. No caso de S. aureus, 4% são resistentes a meticilina</a:t>
            </a:r>
            <a:r>
              <a:rPr lang="pt-BR" sz="2500" smtClean="0"/>
              <a:t> [ 20 , 80 ]. </a:t>
            </a:r>
          </a:p>
          <a:p>
            <a:pPr algn="just" eaLnBrk="1" hangingPunct="1">
              <a:lnSpc>
                <a:spcPct val="80000"/>
              </a:lnSpc>
            </a:pPr>
            <a:r>
              <a:rPr lang="pt-BR" sz="2500" smtClean="0"/>
              <a:t>Apesar desses níveis de resistência, as recomendações atuais afirmam que </a:t>
            </a:r>
            <a:r>
              <a:rPr lang="pt-BR" sz="2500" smtClean="0">
                <a:solidFill>
                  <a:schemeClr val="hlink"/>
                </a:solidFill>
              </a:rPr>
              <a:t>um recém-nascido com suspeita de sepse deve ser hospitalizado e tratado com Ampicilina e Gentamicina</a:t>
            </a:r>
            <a:r>
              <a:rPr lang="pt-BR" sz="2500" smtClean="0"/>
              <a:t>. No entanto, os médicos devem </a:t>
            </a:r>
            <a:r>
              <a:rPr lang="pt-BR" sz="2500" b="1" smtClean="0">
                <a:solidFill>
                  <a:schemeClr val="hlink"/>
                </a:solidFill>
              </a:rPr>
              <a:t>ter em mente os padrões locais de resistência ao decidir a terapia empírica</a:t>
            </a:r>
            <a:r>
              <a:rPr lang="pt-BR" sz="2500" smtClean="0"/>
              <a:t> [ 80 ].</a:t>
            </a:r>
            <a:endParaRPr lang="pt-BR" sz="2500" baseline="30000" smtClean="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5842" name="Título 1"/>
          <p:cNvSpPr>
            <a:spLocks noGrp="1"/>
          </p:cNvSpPr>
          <p:nvPr>
            <p:ph type="title"/>
          </p:nvPr>
        </p:nvSpPr>
        <p:spPr>
          <a:xfrm>
            <a:off x="493713" y="131763"/>
            <a:ext cx="8229600" cy="1143000"/>
          </a:xfrm>
        </p:spPr>
        <p:txBody>
          <a:bodyPr/>
          <a:lstStyle/>
          <a:p>
            <a:pPr eaLnBrk="1" hangingPunct="1"/>
            <a:r>
              <a:rPr lang="pt-BR" sz="2900" b="1" smtClean="0">
                <a:solidFill>
                  <a:schemeClr val="hlink"/>
                </a:solidFill>
              </a:rPr>
              <a:t>Existem considerações especiais sobre o tratamento da sepse neonatal nos países em desenvolvimento?</a:t>
            </a:r>
          </a:p>
        </p:txBody>
      </p:sp>
      <p:sp>
        <p:nvSpPr>
          <p:cNvPr id="35843" name="Espaço Reservado para Conteúdo 2"/>
          <p:cNvSpPr>
            <a:spLocks noGrp="1"/>
          </p:cNvSpPr>
          <p:nvPr>
            <p:ph idx="1"/>
          </p:nvPr>
        </p:nvSpPr>
        <p:spPr>
          <a:xfrm>
            <a:off x="323850" y="1411288"/>
            <a:ext cx="8820150" cy="5446712"/>
          </a:xfrm>
        </p:spPr>
        <p:txBody>
          <a:bodyPr/>
          <a:lstStyle/>
          <a:p>
            <a:pPr algn="just" eaLnBrk="1" hangingPunct="1">
              <a:lnSpc>
                <a:spcPct val="80000"/>
              </a:lnSpc>
            </a:pPr>
            <a:r>
              <a:rPr lang="pt-BR" sz="2500" smtClean="0"/>
              <a:t>A resistência de infecções adquiridas em hospitais também é muito alta nos países em desenvolvimento [ 18 ]. </a:t>
            </a:r>
          </a:p>
          <a:p>
            <a:pPr algn="just" eaLnBrk="1" hangingPunct="1">
              <a:lnSpc>
                <a:spcPct val="80000"/>
              </a:lnSpc>
            </a:pPr>
            <a:r>
              <a:rPr lang="pt-BR" sz="2500" smtClean="0"/>
              <a:t>Cerca de </a:t>
            </a:r>
            <a:r>
              <a:rPr lang="pt-BR" sz="2500" b="1" smtClean="0">
                <a:solidFill>
                  <a:srgbClr val="FF0000"/>
                </a:solidFill>
              </a:rPr>
              <a:t>30 a 90% de </a:t>
            </a:r>
            <a:r>
              <a:rPr lang="pt-BR" sz="2500" b="1" i="1" smtClean="0">
                <a:solidFill>
                  <a:srgbClr val="FF0000"/>
                </a:solidFill>
              </a:rPr>
              <a:t>Klebsiella sp</a:t>
            </a:r>
            <a:r>
              <a:rPr lang="pt-BR" sz="2500" b="1" smtClean="0">
                <a:solidFill>
                  <a:srgbClr val="FF0000"/>
                </a:solidFill>
              </a:rPr>
              <a:t> isolados em ambientes hospitalares são resistentes a antibióticos comumente usados ​​contra bactérias gram-negativas, e as taxas de resistência são assustadoramente altas no Sudeste Asiático</a:t>
            </a:r>
            <a:r>
              <a:rPr lang="pt-BR" sz="2500" smtClean="0"/>
              <a:t>. </a:t>
            </a:r>
          </a:p>
          <a:p>
            <a:pPr algn="just" eaLnBrk="1" hangingPunct="1">
              <a:lnSpc>
                <a:spcPct val="80000"/>
              </a:lnSpc>
            </a:pPr>
            <a:r>
              <a:rPr lang="pt-BR" sz="2500" smtClean="0"/>
              <a:t>As taxas de resistência da </a:t>
            </a:r>
            <a:r>
              <a:rPr lang="pt-BR" sz="2500" i="1" smtClean="0"/>
              <a:t>Escherichia coli</a:t>
            </a:r>
            <a:r>
              <a:rPr lang="pt-BR" sz="2500" smtClean="0"/>
              <a:t> são um pouco mais baixas, mas ainda são muito altas. A </a:t>
            </a:r>
            <a:r>
              <a:rPr lang="pt-BR" sz="2500" b="1" smtClean="0">
                <a:solidFill>
                  <a:srgbClr val="FF0000"/>
                </a:solidFill>
              </a:rPr>
              <a:t>resistência geral de S. aureus a meticilina é de 38% nos países em desenvolvimento, mas aumenta para 56% no sul da Ásia</a:t>
            </a:r>
            <a:r>
              <a:rPr lang="pt-BR" sz="2500" smtClean="0"/>
              <a:t> [ 18 ]. </a:t>
            </a:r>
          </a:p>
          <a:p>
            <a:pPr algn="just" eaLnBrk="1" hangingPunct="1">
              <a:lnSpc>
                <a:spcPct val="80000"/>
              </a:lnSpc>
            </a:pPr>
            <a:r>
              <a:rPr lang="pt-BR" sz="2500" smtClean="0"/>
              <a:t>Altos níveis de resistência forçam os médicos a usar antibióticos de amplo espectro, como carbapenêmicos e Vancomicina, como esquemas de primeira linha. </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6866" name="Título 1"/>
          <p:cNvSpPr>
            <a:spLocks noGrp="1"/>
          </p:cNvSpPr>
          <p:nvPr>
            <p:ph type="title"/>
          </p:nvPr>
        </p:nvSpPr>
        <p:spPr>
          <a:xfrm>
            <a:off x="493713" y="131763"/>
            <a:ext cx="8229600" cy="1143000"/>
          </a:xfrm>
        </p:spPr>
        <p:txBody>
          <a:bodyPr/>
          <a:lstStyle/>
          <a:p>
            <a:pPr eaLnBrk="1" hangingPunct="1"/>
            <a:r>
              <a:rPr lang="pt-BR" sz="3200" b="1" smtClean="0">
                <a:solidFill>
                  <a:schemeClr val="hlink"/>
                </a:solidFill>
              </a:rPr>
              <a:t>Como tratar recém-nascidos infectados que não podem ser hospitalizados?</a:t>
            </a:r>
          </a:p>
        </p:txBody>
      </p:sp>
      <p:sp>
        <p:nvSpPr>
          <p:cNvPr id="36867" name="Espaço Reservado para Conteúdo 2"/>
          <p:cNvSpPr>
            <a:spLocks noGrp="1"/>
          </p:cNvSpPr>
          <p:nvPr>
            <p:ph idx="1"/>
          </p:nvPr>
        </p:nvSpPr>
        <p:spPr>
          <a:xfrm>
            <a:off x="320675" y="1196975"/>
            <a:ext cx="8502650" cy="5446713"/>
          </a:xfrm>
        </p:spPr>
        <p:txBody>
          <a:bodyPr/>
          <a:lstStyle/>
          <a:p>
            <a:pPr algn="just" eaLnBrk="1" hangingPunct="1">
              <a:lnSpc>
                <a:spcPct val="80000"/>
              </a:lnSpc>
            </a:pPr>
            <a:r>
              <a:rPr lang="pt-BR" sz="2200" smtClean="0"/>
              <a:t>Algumas mães se recusam a hospitalizar seus filhos, ou os hospitais podem não estar disponíveis nos países em desenvolvimento [ 81 ]. Nesses casos, o manejo comunitário da sepse neonatal, incluindo antibioticoterapia em casa, reduz significativamente a mortalidade [ 23 , 24 ]. </a:t>
            </a:r>
          </a:p>
          <a:p>
            <a:pPr algn="just" eaLnBrk="1" hangingPunct="1">
              <a:lnSpc>
                <a:spcPct val="80000"/>
              </a:lnSpc>
            </a:pPr>
            <a:r>
              <a:rPr lang="pt-BR" sz="2200" smtClean="0"/>
              <a:t>O manejo comunitário inclui várias intervenções, mas um estudo estimou que apenas os antibióticos em casa reduzem as mortes em 35% [ 82 ]. Regimes de antibióticos simplificados estão sendo desenvolvidos para viabilizar o gerenciamento doméstico [ 81 , 83 ]. Gentamicina intramuscular, Penicilina procaína e Ceftriaxona oferecem ampla cobertura e podem ser facilmente administradas uma vez ao dia [ 83 ]. </a:t>
            </a:r>
          </a:p>
          <a:p>
            <a:pPr algn="just" eaLnBrk="1" hangingPunct="1">
              <a:lnSpc>
                <a:spcPct val="80000"/>
              </a:lnSpc>
            </a:pPr>
            <a:r>
              <a:rPr lang="pt-BR" sz="2200" smtClean="0"/>
              <a:t>Antibióticos orais como Cotrimoxazol, Cefuroxima e Amoxicilina também são opções em potencial na comunidade [ 81 ]. O tratamento domiciliar com Penicilina procaína intramuscular mais Gentamicina intramuscular, Ceftriaxona intramuscular isolada e Cotrimoxazol oral mais Gentamicina intramuscular reduziram significativamente a mortalidade neonatal nas comunidades rurais. </a:t>
            </a:r>
          </a:p>
          <a:p>
            <a:pPr algn="just" eaLnBrk="1" hangingPunct="1">
              <a:lnSpc>
                <a:spcPct val="80000"/>
              </a:lnSpc>
              <a:buFont typeface="Arial" pitchFamily="34" charset="0"/>
              <a:buNone/>
            </a:pPr>
            <a:endParaRPr lang="pt-BR" sz="2200" smtClean="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7890" name="Título 1"/>
          <p:cNvSpPr>
            <a:spLocks noGrp="1"/>
          </p:cNvSpPr>
          <p:nvPr>
            <p:ph type="title"/>
          </p:nvPr>
        </p:nvSpPr>
        <p:spPr>
          <a:xfrm>
            <a:off x="493713" y="131763"/>
            <a:ext cx="8229600" cy="1143000"/>
          </a:xfrm>
        </p:spPr>
        <p:txBody>
          <a:bodyPr/>
          <a:lstStyle/>
          <a:p>
            <a:pPr eaLnBrk="1" hangingPunct="1"/>
            <a:r>
              <a:rPr lang="pt-BR" sz="3200" smtClean="0"/>
              <a:t>Quais são as estratégias mais eficazes para prevenir a sepse neonatal?</a:t>
            </a:r>
          </a:p>
        </p:txBody>
      </p:sp>
      <p:sp>
        <p:nvSpPr>
          <p:cNvPr id="37891" name="Espaço Reservado para Conteúdo 2"/>
          <p:cNvSpPr>
            <a:spLocks noGrp="1"/>
          </p:cNvSpPr>
          <p:nvPr>
            <p:ph idx="1"/>
          </p:nvPr>
        </p:nvSpPr>
        <p:spPr>
          <a:xfrm>
            <a:off x="320675" y="1196975"/>
            <a:ext cx="8502650" cy="5446713"/>
          </a:xfrm>
        </p:spPr>
        <p:txBody>
          <a:bodyPr/>
          <a:lstStyle/>
          <a:p>
            <a:pPr algn="just" eaLnBrk="1" hangingPunct="1">
              <a:lnSpc>
                <a:spcPct val="80000"/>
              </a:lnSpc>
            </a:pPr>
            <a:r>
              <a:rPr lang="pt-BR" sz="2000" smtClean="0"/>
              <a:t>Várias intervenções preventivas foram projetadas para diminuir as taxas de sepse em neonatos. As </a:t>
            </a:r>
            <a:r>
              <a:rPr lang="pt-BR" sz="2000" b="1" smtClean="0">
                <a:solidFill>
                  <a:schemeClr val="hlink"/>
                </a:solidFill>
              </a:rPr>
              <a:t>práticas de lavagem das mãos</a:t>
            </a:r>
            <a:r>
              <a:rPr lang="pt-BR" sz="2000" smtClean="0"/>
              <a:t> e de limpeza durante o parto e depois reduzem significativamente a sepse neonatal [ 85 ]. </a:t>
            </a:r>
          </a:p>
          <a:p>
            <a:pPr algn="just" eaLnBrk="1" hangingPunct="1">
              <a:lnSpc>
                <a:spcPct val="80000"/>
              </a:lnSpc>
            </a:pPr>
            <a:r>
              <a:rPr lang="pt-BR" sz="2000" smtClean="0"/>
              <a:t>Intervenções para aumentar as taxas de lavagem das mãos foram bem-sucedidas; no entanto, vários hospitais em áreas em desenvolvimento carecem das instalações básicas para implementá-los. </a:t>
            </a:r>
          </a:p>
          <a:p>
            <a:pPr algn="just" eaLnBrk="1" hangingPunct="1">
              <a:lnSpc>
                <a:spcPct val="80000"/>
              </a:lnSpc>
            </a:pPr>
            <a:r>
              <a:rPr lang="pt-BR" sz="2000" smtClean="0"/>
              <a:t>Uso de clorexidina em lavagens vaginais durante o trabalho de parto, para limpar o coto do cordão umbilical ou como antissepsia da pele do neonato também reduziu a incidência de sepse neonatal nos países em desenvolvimento [ 86 ]. </a:t>
            </a:r>
          </a:p>
          <a:p>
            <a:pPr algn="just" eaLnBrk="1" hangingPunct="1">
              <a:lnSpc>
                <a:spcPct val="80000"/>
              </a:lnSpc>
            </a:pPr>
            <a:r>
              <a:rPr lang="pt-BR" sz="2000" smtClean="0"/>
              <a:t>A </a:t>
            </a:r>
            <a:r>
              <a:rPr lang="pt-BR" sz="2000" b="1" smtClean="0">
                <a:solidFill>
                  <a:schemeClr val="hlink"/>
                </a:solidFill>
              </a:rPr>
              <a:t>amamentação</a:t>
            </a:r>
            <a:r>
              <a:rPr lang="pt-BR" sz="2000" smtClean="0"/>
              <a:t> é outra estratégia eficaz em bebês prematuros e a termo que melhora as habilidades cognitivas e comportamentais e diminui as taxas de infecção [ 87 , 88 ]. </a:t>
            </a:r>
          </a:p>
          <a:p>
            <a:pPr algn="just" eaLnBrk="1" hangingPunct="1">
              <a:lnSpc>
                <a:spcPct val="80000"/>
              </a:lnSpc>
            </a:pPr>
            <a:r>
              <a:rPr lang="pt-BR" sz="2000" smtClean="0"/>
              <a:t>A suplementação oral com lactoferrina bovina reduziu significativamente a incidência de sepse tardia em um estudo italiano e em um segundo estudo na Turquia [ 90 , 91 ]. Em um estudo piloto no Peru, o grupo desses autores encontrou uma redução não significativa da sepse no grupo lactoferrina; no entanto, o tamanho da amostra era pequeno.</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8914" name="Título 1"/>
          <p:cNvSpPr>
            <a:spLocks noGrp="1"/>
          </p:cNvSpPr>
          <p:nvPr>
            <p:ph type="title"/>
          </p:nvPr>
        </p:nvSpPr>
        <p:spPr>
          <a:xfrm>
            <a:off x="493713" y="131763"/>
            <a:ext cx="8229600" cy="1143000"/>
          </a:xfrm>
        </p:spPr>
        <p:txBody>
          <a:bodyPr/>
          <a:lstStyle/>
          <a:p>
            <a:pPr eaLnBrk="1" hangingPunct="1"/>
            <a:r>
              <a:rPr lang="pt-BR" sz="3200" b="1" smtClean="0">
                <a:solidFill>
                  <a:schemeClr val="hlink"/>
                </a:solidFill>
              </a:rPr>
              <a:t>Quais são as estratégias mais eficazes para prevenir a sepse neonatal?</a:t>
            </a:r>
          </a:p>
        </p:txBody>
      </p:sp>
      <p:sp>
        <p:nvSpPr>
          <p:cNvPr id="38915" name="Espaço Reservado para Conteúdo 2"/>
          <p:cNvSpPr>
            <a:spLocks noGrp="1"/>
          </p:cNvSpPr>
          <p:nvPr>
            <p:ph idx="1"/>
          </p:nvPr>
        </p:nvSpPr>
        <p:spPr>
          <a:xfrm>
            <a:off x="320675" y="1196975"/>
            <a:ext cx="8502650" cy="5446713"/>
          </a:xfrm>
        </p:spPr>
        <p:txBody>
          <a:bodyPr/>
          <a:lstStyle/>
          <a:p>
            <a:pPr algn="just" eaLnBrk="1" hangingPunct="1">
              <a:lnSpc>
                <a:spcPct val="80000"/>
              </a:lnSpc>
            </a:pPr>
            <a:r>
              <a:rPr lang="pt-BR" sz="3000" smtClean="0"/>
              <a:t>A quimioprofilaxia também tem sido usada para prevenir a sepse neonatal. A triagem de EGB e a profilaxia antibiótica intraparto reduziram significativamente a sepse neonatal de início precoce nos países desenvolvidos. </a:t>
            </a:r>
          </a:p>
          <a:p>
            <a:pPr algn="just" eaLnBrk="1" hangingPunct="1">
              <a:lnSpc>
                <a:spcPct val="80000"/>
              </a:lnSpc>
            </a:pPr>
            <a:r>
              <a:rPr lang="pt-BR" sz="3000" smtClean="0"/>
              <a:t>A profilaxia fúngica com fluconazol demonstrou eficácia na redução de infecções invasivas por Candida em neonatos com peso ao nascer extremamente baixo (&lt;1000 g) [ 93 ].</a:t>
            </a:r>
          </a:p>
          <a:p>
            <a:pPr algn="ctr" eaLnBrk="1" hangingPunct="1">
              <a:lnSpc>
                <a:spcPct val="80000"/>
              </a:lnSpc>
            </a:pPr>
            <a:r>
              <a:rPr lang="pt-BR" sz="3000" b="1" smtClean="0">
                <a:solidFill>
                  <a:schemeClr val="hlink"/>
                </a:solidFill>
              </a:rPr>
              <a:t>Um estudo recente não encontrou uma redução no resultado composto de candidíase invasiva e morte, levantando questões sobre o uso universal de fluconazol profilático [ 94 ].</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9938" name="Título 1"/>
          <p:cNvSpPr>
            <a:spLocks noGrp="1"/>
          </p:cNvSpPr>
          <p:nvPr>
            <p:ph type="title"/>
          </p:nvPr>
        </p:nvSpPr>
        <p:spPr/>
        <p:txBody>
          <a:bodyPr/>
          <a:lstStyle/>
          <a:p>
            <a:pPr eaLnBrk="1" hangingPunct="1"/>
            <a:r>
              <a:rPr lang="pt-BR" smtClean="0"/>
              <a:t>Conclusão</a:t>
            </a:r>
          </a:p>
        </p:txBody>
      </p:sp>
      <p:sp>
        <p:nvSpPr>
          <p:cNvPr id="39939" name="Espaço Reservado para Conteúdo 2"/>
          <p:cNvSpPr>
            <a:spLocks noGrp="1"/>
          </p:cNvSpPr>
          <p:nvPr>
            <p:ph idx="1"/>
          </p:nvPr>
        </p:nvSpPr>
        <p:spPr>
          <a:xfrm>
            <a:off x="357188" y="1214438"/>
            <a:ext cx="8501062" cy="5357812"/>
          </a:xfrm>
        </p:spPr>
        <p:txBody>
          <a:bodyPr/>
          <a:lstStyle/>
          <a:p>
            <a:pPr algn="just" eaLnBrk="1" hangingPunct="1"/>
            <a:r>
              <a:rPr lang="pt-BR" sz="2400" smtClean="0"/>
              <a:t>A sepse neonatal é um grande problema de saúde pública, especialmente nos países em desenvolvimento. </a:t>
            </a:r>
          </a:p>
          <a:p>
            <a:pPr algn="just" eaLnBrk="1" hangingPunct="1"/>
            <a:r>
              <a:rPr lang="pt-BR" sz="2400" smtClean="0"/>
              <a:t>A suscetibilidade dessa população, a falta de consenso nas definições e na variabilidade de patógenos entre diferentes regiões dificultam o desenvolvimento de ensaios clínicos e diretrizes de prática. </a:t>
            </a:r>
          </a:p>
          <a:p>
            <a:pPr algn="just" eaLnBrk="1" hangingPunct="1"/>
            <a:r>
              <a:rPr lang="pt-BR" sz="2400" smtClean="0"/>
              <a:t>Os médicos que cuidam desses pacientes enfrentam várias perguntas ao tomar decisões de diagnóstico e tratamento. A maioria deles se sente pressionada a tratar agressivamente todos os recém-nascidos com suspeita de sepse. </a:t>
            </a:r>
          </a:p>
          <a:p>
            <a:pPr algn="just" eaLnBrk="1" hangingPunct="1"/>
            <a:r>
              <a:rPr lang="pt-BR" sz="2400" smtClean="0"/>
              <a:t>Como resultado, </a:t>
            </a:r>
            <a:r>
              <a:rPr lang="pt-BR" sz="2400" b="1" smtClean="0">
                <a:solidFill>
                  <a:srgbClr val="FF0000"/>
                </a:solidFill>
              </a:rPr>
              <a:t>muitos recém-nascidos recebem terapias antibióticas prolongadas sem considerar os efeitos adversos de tais regimes. </a:t>
            </a:r>
            <a:endParaRPr lang="pt-PT" sz="2400" b="1" smtClean="0">
              <a:solidFill>
                <a:srgbClr val="FF0000"/>
              </a:solidFill>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0962" name="Título 1"/>
          <p:cNvSpPr>
            <a:spLocks noGrp="1"/>
          </p:cNvSpPr>
          <p:nvPr>
            <p:ph type="title"/>
          </p:nvPr>
        </p:nvSpPr>
        <p:spPr/>
        <p:txBody>
          <a:bodyPr/>
          <a:lstStyle/>
          <a:p>
            <a:pPr eaLnBrk="1" hangingPunct="1"/>
            <a:r>
              <a:rPr lang="pt-BR" smtClean="0"/>
              <a:t>Conclusão</a:t>
            </a:r>
          </a:p>
        </p:txBody>
      </p:sp>
      <p:sp>
        <p:nvSpPr>
          <p:cNvPr id="40963" name="Espaço Reservado para Conteúdo 2"/>
          <p:cNvSpPr>
            <a:spLocks noGrp="1"/>
          </p:cNvSpPr>
          <p:nvPr>
            <p:ph idx="1"/>
          </p:nvPr>
        </p:nvSpPr>
        <p:spPr>
          <a:xfrm>
            <a:off x="357188" y="1214438"/>
            <a:ext cx="8501062" cy="5357812"/>
          </a:xfrm>
        </p:spPr>
        <p:txBody>
          <a:bodyPr/>
          <a:lstStyle/>
          <a:p>
            <a:pPr algn="just" eaLnBrk="1" hangingPunct="1">
              <a:lnSpc>
                <a:spcPct val="90000"/>
              </a:lnSpc>
            </a:pPr>
            <a:r>
              <a:rPr lang="pt-BR" sz="2400" b="1" smtClean="0">
                <a:solidFill>
                  <a:srgbClr val="FF0000"/>
                </a:solidFill>
              </a:rPr>
              <a:t>O manejo da sepse neonatal nos países em desenvolvimento é agravado pelo aumento dos níveis de resistência a antibióticos, escassez de pessoal médico e alto número de partos domiciliares.</a:t>
            </a:r>
            <a:r>
              <a:rPr lang="pt-BR" sz="2400" b="1" smtClean="0"/>
              <a:t> </a:t>
            </a:r>
          </a:p>
          <a:p>
            <a:pPr algn="just" eaLnBrk="1" hangingPunct="1">
              <a:lnSpc>
                <a:spcPct val="90000"/>
              </a:lnSpc>
            </a:pPr>
            <a:r>
              <a:rPr lang="pt-BR" sz="2400" smtClean="0"/>
              <a:t>Alguns países em desenvolvimento começaram a implementar unidades de atendimento terciário e agora estão enfrentando os desafios dos países desenvolvidos. </a:t>
            </a:r>
          </a:p>
          <a:p>
            <a:pPr algn="just" eaLnBrk="1" hangingPunct="1">
              <a:lnSpc>
                <a:spcPct val="90000"/>
              </a:lnSpc>
            </a:pPr>
            <a:r>
              <a:rPr lang="pt-BR" sz="2400" smtClean="0"/>
              <a:t>Dada a alta incidência e alta morbimortalidade da sepse em prematuros, os esforços para reduzir as taxas de infecção nessa população vulnerável são uma das intervenções mais importantes no cuidado neonatal. </a:t>
            </a:r>
          </a:p>
          <a:p>
            <a:pPr algn="ctr" eaLnBrk="1" hangingPunct="1">
              <a:lnSpc>
                <a:spcPct val="90000"/>
              </a:lnSpc>
            </a:pPr>
            <a:r>
              <a:rPr lang="pt-BR" sz="2400" b="1" smtClean="0">
                <a:solidFill>
                  <a:schemeClr val="hlink"/>
                </a:solidFill>
              </a:rPr>
              <a:t>Entre essas intervenções preventivas, a amamentação precoce e exclusiva é uma das intervenções mais importantes para reduzir a sepse neonatal e a mortalidade geral.</a:t>
            </a:r>
            <a:endParaRPr lang="pt-PT" sz="2400" b="1" smtClean="0">
              <a:solidFill>
                <a:schemeClr val="hlink"/>
              </a:solidFill>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1550" y="1844675"/>
            <a:ext cx="7489825" cy="3492500"/>
          </a:xfrm>
          <a:prstGeom prst="rect">
            <a:avLst/>
          </a:prstGeom>
          <a:noFill/>
          <a:ln w="38100">
            <a:solidFill>
              <a:srgbClr val="FF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3010" name="Título 1"/>
          <p:cNvSpPr>
            <a:spLocks noGrp="1"/>
          </p:cNvSpPr>
          <p:nvPr>
            <p:ph type="title"/>
          </p:nvPr>
        </p:nvSpPr>
        <p:spPr/>
        <p:txBody>
          <a:bodyPr/>
          <a:lstStyle/>
          <a:p>
            <a:pPr eaLnBrk="1" hangingPunct="1"/>
            <a:r>
              <a:rPr lang="pt-BR" smtClean="0"/>
              <a:t>Referências Bibliográficas</a:t>
            </a:r>
          </a:p>
        </p:txBody>
      </p:sp>
      <p:sp>
        <p:nvSpPr>
          <p:cNvPr id="3" name="Espaço Reservado para Conteúdo 2"/>
          <p:cNvSpPr>
            <a:spLocks noGrp="1"/>
          </p:cNvSpPr>
          <p:nvPr>
            <p:ph idx="1"/>
          </p:nvPr>
        </p:nvSpPr>
        <p:spPr>
          <a:xfrm>
            <a:off x="357188" y="1500188"/>
            <a:ext cx="8286750" cy="5357812"/>
          </a:xfrm>
        </p:spPr>
        <p:txBody>
          <a:bodyPr rtlCol="0">
            <a:normAutofit lnSpcReduction="10000"/>
          </a:bodyPr>
          <a:lstStyle/>
          <a:p>
            <a:pPr eaLnBrk="1" fontAlgn="auto" hangingPunct="1">
              <a:spcAft>
                <a:spcPts val="0"/>
              </a:spcAft>
              <a:buFont typeface="Arial" pitchFamily="34" charset="0"/>
              <a:buAutoNum type="arabicPeriod"/>
              <a:defRPr/>
            </a:pPr>
            <a:r>
              <a:rPr lang="en-US" sz="1800" dirty="0"/>
              <a:t>Wang H, Liddell CA, Coates MM, et al. Global, regional, and national levels of neonatal, infant, and under-5 mortality during 1990-2013: a systematic analysis for the Global Burden of Disease Study 2013. Lancet 2014; 384:957–79.</a:t>
            </a:r>
          </a:p>
          <a:p>
            <a:pPr eaLnBrk="1" fontAlgn="auto" hangingPunct="1">
              <a:spcAft>
                <a:spcPts val="0"/>
              </a:spcAft>
              <a:buFont typeface="Arial" pitchFamily="34" charset="0"/>
              <a:buAutoNum type="arabicPeriod"/>
              <a:defRPr/>
            </a:pPr>
            <a:r>
              <a:rPr lang="en-US" sz="1800" dirty="0"/>
              <a:t> Liu L, Johnson HL, Cousens S, et al. Global, regional, and national causes of child mortality: an updated systematic analysis for 2010 with time trends since 2000. Lancet 2012;379:2151–61. </a:t>
            </a:r>
          </a:p>
          <a:p>
            <a:pPr eaLnBrk="1" fontAlgn="auto" hangingPunct="1">
              <a:spcAft>
                <a:spcPts val="0"/>
              </a:spcAft>
              <a:buFont typeface="Arial" pitchFamily="34" charset="0"/>
              <a:buAutoNum type="arabicPeriod"/>
              <a:defRPr/>
            </a:pPr>
            <a:r>
              <a:rPr lang="en-US" sz="1800" dirty="0"/>
              <a:t>Lawn JE, Cousens S, Zupan J, et al. 4 million neonatal deaths: when? Where? Why? Lancet 2005;365:891–900. </a:t>
            </a:r>
          </a:p>
          <a:p>
            <a:pPr eaLnBrk="1" fontAlgn="auto" hangingPunct="1">
              <a:spcAft>
                <a:spcPts val="0"/>
              </a:spcAft>
              <a:buFont typeface="Arial" pitchFamily="34" charset="0"/>
              <a:buAutoNum type="arabicPeriod"/>
              <a:defRPr/>
            </a:pPr>
            <a:r>
              <a:rPr lang="en-US" sz="1800" dirty="0" err="1"/>
              <a:t>Thaver</a:t>
            </a:r>
            <a:r>
              <a:rPr lang="en-US" sz="1800" dirty="0"/>
              <a:t> D, Zaidi AKM. Burden of neonatal infections in developing countries: a review of evidence from community-based studies. </a:t>
            </a:r>
            <a:r>
              <a:rPr lang="en-US" sz="1800" dirty="0" err="1"/>
              <a:t>Pediatr</a:t>
            </a:r>
            <a:r>
              <a:rPr lang="en-US" sz="1800" dirty="0"/>
              <a:t> Infect Dis J 2009;28(1 Suppl):S3–9.</a:t>
            </a:r>
          </a:p>
          <a:p>
            <a:pPr eaLnBrk="1" fontAlgn="auto" hangingPunct="1">
              <a:spcAft>
                <a:spcPts val="0"/>
              </a:spcAft>
              <a:buFont typeface="Arial" pitchFamily="34" charset="0"/>
              <a:buAutoNum type="arabicPeriod"/>
              <a:defRPr/>
            </a:pPr>
            <a:r>
              <a:rPr lang="en-US" sz="1800" dirty="0"/>
              <a:t>Camacho-Gonzalez A, Spearman PW, Stoll BJ. Neonatal infectious diseases: evaluation of neonatal sepsis. </a:t>
            </a:r>
            <a:r>
              <a:rPr lang="en-US" sz="1800" dirty="0" err="1"/>
              <a:t>Pediatr</a:t>
            </a:r>
            <a:r>
              <a:rPr lang="en-US" sz="1800" dirty="0"/>
              <a:t> Clin North Am 2013;60:367–89.</a:t>
            </a:r>
          </a:p>
          <a:p>
            <a:pPr eaLnBrk="1" fontAlgn="auto" hangingPunct="1">
              <a:spcAft>
                <a:spcPts val="0"/>
              </a:spcAft>
              <a:buFont typeface="Arial" pitchFamily="34" charset="0"/>
              <a:buAutoNum type="arabicPeriod"/>
              <a:defRPr/>
            </a:pPr>
            <a:r>
              <a:rPr lang="en-US" sz="1800" dirty="0"/>
              <a:t>Levy O. Innate immunity of the newborn: basic mechanisms and clinical correlates. Nat Rev Immunol 2007;7:379–90.</a:t>
            </a:r>
          </a:p>
          <a:p>
            <a:pPr eaLnBrk="1" fontAlgn="auto" hangingPunct="1">
              <a:spcAft>
                <a:spcPts val="0"/>
              </a:spcAft>
              <a:buFont typeface="Arial" pitchFamily="34" charset="0"/>
              <a:buAutoNum type="arabicPeriod"/>
              <a:defRPr/>
            </a:pPr>
            <a:r>
              <a:rPr lang="pt-BR" sz="1800" dirty="0" err="1"/>
              <a:t>Malek</a:t>
            </a:r>
            <a:r>
              <a:rPr lang="pt-BR" sz="1800" dirty="0"/>
              <a:t> A, </a:t>
            </a:r>
            <a:r>
              <a:rPr lang="pt-BR" sz="1800" dirty="0" err="1"/>
              <a:t>Sager</a:t>
            </a:r>
            <a:r>
              <a:rPr lang="pt-BR" sz="1800" dirty="0"/>
              <a:t> R, Kuhn P, et al. Evolution </a:t>
            </a:r>
            <a:r>
              <a:rPr lang="pt-BR" sz="1800" dirty="0" err="1"/>
              <a:t>of</a:t>
            </a:r>
            <a:r>
              <a:rPr lang="pt-BR" sz="1800" dirty="0"/>
              <a:t> </a:t>
            </a:r>
            <a:r>
              <a:rPr lang="pt-BR" sz="1800" dirty="0" err="1"/>
              <a:t>maternofetal</a:t>
            </a:r>
            <a:r>
              <a:rPr lang="pt-BR" sz="1800" dirty="0"/>
              <a:t> </a:t>
            </a:r>
            <a:r>
              <a:rPr lang="pt-BR" sz="1800" dirty="0" err="1"/>
              <a:t>transport</a:t>
            </a:r>
            <a:r>
              <a:rPr lang="pt-BR" sz="1800" dirty="0"/>
              <a:t> </a:t>
            </a:r>
            <a:r>
              <a:rPr lang="pt-BR" sz="1800" dirty="0" err="1"/>
              <a:t>of</a:t>
            </a:r>
            <a:r>
              <a:rPr lang="pt-BR" sz="1800" dirty="0"/>
              <a:t> </a:t>
            </a:r>
            <a:r>
              <a:rPr lang="pt-BR" sz="1800" dirty="0" err="1"/>
              <a:t>immunoglobulins</a:t>
            </a:r>
            <a:r>
              <a:rPr lang="pt-BR" sz="1800" dirty="0"/>
              <a:t> </a:t>
            </a:r>
            <a:r>
              <a:rPr lang="pt-BR" sz="1800" dirty="0" err="1"/>
              <a:t>during</a:t>
            </a:r>
            <a:r>
              <a:rPr lang="pt-BR" sz="1800" dirty="0"/>
              <a:t> </a:t>
            </a:r>
            <a:r>
              <a:rPr lang="pt-BR" sz="1800" dirty="0" err="1"/>
              <a:t>human</a:t>
            </a:r>
            <a:r>
              <a:rPr lang="pt-BR" sz="1800" dirty="0"/>
              <a:t> </a:t>
            </a:r>
            <a:r>
              <a:rPr lang="pt-BR" sz="1800" dirty="0" err="1"/>
              <a:t>pregnancy</a:t>
            </a:r>
            <a:r>
              <a:rPr lang="pt-BR" sz="1800" dirty="0"/>
              <a:t>. </a:t>
            </a:r>
            <a:r>
              <a:rPr lang="pt-BR" sz="1800" dirty="0" err="1"/>
              <a:t>Am</a:t>
            </a:r>
            <a:r>
              <a:rPr lang="pt-BR" sz="1800" dirty="0"/>
              <a:t> J </a:t>
            </a:r>
            <a:r>
              <a:rPr lang="pt-BR" sz="1800" dirty="0" err="1"/>
              <a:t>Reprod</a:t>
            </a:r>
            <a:r>
              <a:rPr lang="pt-BR" sz="1800" dirty="0"/>
              <a:t> </a:t>
            </a:r>
            <a:r>
              <a:rPr lang="pt-BR" sz="1800" dirty="0" err="1"/>
              <a:t>Immunol</a:t>
            </a:r>
            <a:r>
              <a:rPr lang="pt-BR" sz="1800" dirty="0"/>
              <a:t> 1996;36:248–55. </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4034" name="Título 1"/>
          <p:cNvSpPr>
            <a:spLocks noGrp="1"/>
          </p:cNvSpPr>
          <p:nvPr>
            <p:ph type="title"/>
          </p:nvPr>
        </p:nvSpPr>
        <p:spPr/>
        <p:txBody>
          <a:bodyPr/>
          <a:lstStyle/>
          <a:p>
            <a:pPr eaLnBrk="1" hangingPunct="1"/>
            <a:r>
              <a:rPr lang="pt-BR" smtClean="0"/>
              <a:t>Referências Bibliográficas</a:t>
            </a:r>
          </a:p>
        </p:txBody>
      </p:sp>
      <p:sp>
        <p:nvSpPr>
          <p:cNvPr id="44035" name="Espaço Reservado para Conteúdo 2"/>
          <p:cNvSpPr>
            <a:spLocks noGrp="1"/>
          </p:cNvSpPr>
          <p:nvPr>
            <p:ph idx="1"/>
          </p:nvPr>
        </p:nvSpPr>
        <p:spPr>
          <a:xfrm>
            <a:off x="357188" y="1500188"/>
            <a:ext cx="8286750" cy="5357812"/>
          </a:xfrm>
        </p:spPr>
        <p:txBody>
          <a:bodyPr/>
          <a:lstStyle/>
          <a:p>
            <a:pPr eaLnBrk="1" hangingPunct="1">
              <a:buFont typeface="Calibri" pitchFamily="34" charset="0"/>
              <a:buAutoNum type="arabicPeriod" startAt="8"/>
            </a:pPr>
            <a:r>
              <a:rPr lang="en-US" sz="1800" smtClean="0"/>
              <a:t>Stephens BE, Vohr BR. Neurodevelopmental outcome of the premature infant. Pediatr Clin North Am 2009;56:631–46.</a:t>
            </a:r>
          </a:p>
          <a:p>
            <a:pPr eaLnBrk="1" hangingPunct="1">
              <a:buFont typeface="Calibri" pitchFamily="34" charset="0"/>
              <a:buAutoNum type="arabicPeriod" startAt="8"/>
            </a:pPr>
            <a:r>
              <a:rPr lang="en-US" sz="1800" smtClean="0"/>
              <a:t>Stoll BJ, Hansen NI, Adams-Chapman I, et al. Neurodevelopmental and growth impairment among extremely low-birth-weight infants with neonatal infection. JAMA 2004;292:2357–65. </a:t>
            </a:r>
          </a:p>
          <a:p>
            <a:pPr eaLnBrk="1" hangingPunct="1">
              <a:buFont typeface="Calibri" pitchFamily="34" charset="0"/>
              <a:buAutoNum type="arabicPeriod" startAt="8"/>
            </a:pPr>
            <a:r>
              <a:rPr lang="fr-FR" sz="1800" smtClean="0"/>
              <a:t>Oeser C, Lutsar I, Metsvaht T, et al. Clinical trials in neonatal sepsis. J Antimicrob Chemother 2013;68:2733–45.</a:t>
            </a:r>
          </a:p>
          <a:p>
            <a:pPr eaLnBrk="1" hangingPunct="1">
              <a:buFont typeface="Calibri" pitchFamily="34" charset="0"/>
              <a:buAutoNum type="arabicPeriod" startAt="8"/>
            </a:pPr>
            <a:r>
              <a:rPr lang="en-US" sz="1800" smtClean="0"/>
              <a:t>Ganatra HA, Zaidi AKM. Neonatal infections in the developing world. Semin Perinatol 2010;34:416–25. </a:t>
            </a:r>
          </a:p>
          <a:p>
            <a:pPr eaLnBrk="1" hangingPunct="1">
              <a:buFont typeface="Calibri" pitchFamily="34" charset="0"/>
              <a:buAutoNum type="arabicPeriod" startAt="8"/>
            </a:pPr>
            <a:r>
              <a:rPr lang="en-US" sz="1800" smtClean="0"/>
              <a:t> Shane AL, Stoll BJ. Neonatal sepsis: progress towards improved outcomes. J Infect 2014;68:S24–32.</a:t>
            </a:r>
          </a:p>
          <a:p>
            <a:pPr eaLnBrk="1" hangingPunct="1">
              <a:buFont typeface="Calibri" pitchFamily="34" charset="0"/>
              <a:buAutoNum type="arabicPeriod" startAt="8"/>
            </a:pPr>
            <a:r>
              <a:rPr lang="en-US" sz="1800" smtClean="0"/>
              <a:t>Puopolo KM, Draper D, Wi S, et al. Estimating the probability of neonatal early-onset infection on the basis of maternal risk factors. Pediatrics 2011;128:e1155–63.</a:t>
            </a:r>
          </a:p>
          <a:p>
            <a:pPr eaLnBrk="1" hangingPunct="1">
              <a:buFont typeface="Calibri" pitchFamily="34" charset="0"/>
              <a:buAutoNum type="arabicPeriod" startAt="8"/>
            </a:pPr>
            <a:r>
              <a:rPr lang="en-US" sz="1800" smtClean="0"/>
              <a:t>Stoll BJ, Hansen N, Fanaroff AA, et al. Late-onset sepsis in very low birth weight neonates: the experience of the NICHD Neonatal Research Network. Pediatrics 2002;110:285–91.</a:t>
            </a:r>
            <a:endParaRPr lang="pt-BR" sz="1800" smtClean="0"/>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5058" name="Título 1"/>
          <p:cNvSpPr>
            <a:spLocks noGrp="1"/>
          </p:cNvSpPr>
          <p:nvPr>
            <p:ph type="title"/>
          </p:nvPr>
        </p:nvSpPr>
        <p:spPr/>
        <p:txBody>
          <a:bodyPr/>
          <a:lstStyle/>
          <a:p>
            <a:pPr eaLnBrk="1" hangingPunct="1"/>
            <a:r>
              <a:rPr lang="pt-BR" smtClean="0"/>
              <a:t>Referências Bibliográficas</a:t>
            </a:r>
          </a:p>
        </p:txBody>
      </p:sp>
      <p:sp>
        <p:nvSpPr>
          <p:cNvPr id="45059" name="Espaço Reservado para Conteúdo 2"/>
          <p:cNvSpPr>
            <a:spLocks noGrp="1"/>
          </p:cNvSpPr>
          <p:nvPr>
            <p:ph idx="1"/>
          </p:nvPr>
        </p:nvSpPr>
        <p:spPr>
          <a:xfrm>
            <a:off x="285750" y="1143000"/>
            <a:ext cx="8286750" cy="5357813"/>
          </a:xfrm>
        </p:spPr>
        <p:txBody>
          <a:bodyPr/>
          <a:lstStyle/>
          <a:p>
            <a:pPr eaLnBrk="1" hangingPunct="1">
              <a:buFont typeface="Calibri" pitchFamily="34" charset="0"/>
              <a:buAutoNum type="arabicPeriod" startAt="15"/>
            </a:pPr>
            <a:r>
              <a:rPr lang="pt-BR" sz="1800" smtClean="0"/>
              <a:t>Vergnano S, Menson E, Kennea N, et al. Neonatal infections in England: the NeonIN surveillance network. Arch Dis Child Fetal Neonatal Ed 2011;96:F9–14.</a:t>
            </a:r>
          </a:p>
          <a:p>
            <a:pPr eaLnBrk="1" hangingPunct="1">
              <a:buFont typeface="Calibri" pitchFamily="34" charset="0"/>
              <a:buAutoNum type="arabicPeriod" startAt="15"/>
            </a:pPr>
            <a:r>
              <a:rPr lang="pt-BR" sz="1800" smtClean="0"/>
              <a:t>Stoll BJ, Hansen NI, Sánchez PJ, et al. Early onset neonatal sepsis: the burden of group B Streptococcal and E. coli disease continues. Pediatrics 2011;127:817–26.</a:t>
            </a:r>
          </a:p>
          <a:p>
            <a:pPr eaLnBrk="1" hangingPunct="1">
              <a:buFont typeface="Calibri" pitchFamily="34" charset="0"/>
              <a:buAutoNum type="arabicPeriod" startAt="15"/>
            </a:pPr>
            <a:r>
              <a:rPr lang="en-US" sz="1800" smtClean="0"/>
              <a:t>Muller-Pebody B, Johnson AP, Heath PT, et al. Empirical treatment of neonatal sepsis: are the current guidelines adequate? Arch Dis Child Fetal Neonatal Ed 2011;96:F4–8.</a:t>
            </a:r>
          </a:p>
          <a:p>
            <a:pPr eaLnBrk="1" hangingPunct="1">
              <a:buFont typeface="Calibri" pitchFamily="34" charset="0"/>
              <a:buAutoNum type="arabicPeriod" startAt="15"/>
            </a:pPr>
            <a:r>
              <a:rPr lang="en-US" sz="1800" smtClean="0"/>
              <a:t>Zaidi AKM, Huskins WC, Thaver D, et al. Hospital-acquired neonatal infections in developing countries. Lancet 2005;365:1175–88.</a:t>
            </a:r>
          </a:p>
          <a:p>
            <a:pPr eaLnBrk="1" hangingPunct="1">
              <a:buFont typeface="Calibri" pitchFamily="34" charset="0"/>
              <a:buAutoNum type="arabicPeriod" startAt="15"/>
            </a:pPr>
            <a:r>
              <a:rPr lang="en-US" sz="1800" smtClean="0"/>
              <a:t>Zaidi AKM, Thaver D, Ali SA, et al. Pathogens associated with sepsis in newborns and young infants in developing countries. Pediatr Infect Dis J 2009;28(1 Suppl):S10–8.</a:t>
            </a:r>
          </a:p>
          <a:p>
            <a:pPr eaLnBrk="1" hangingPunct="1">
              <a:buFont typeface="Calibri" pitchFamily="34" charset="0"/>
              <a:buAutoNum type="arabicPeriod" startAt="15"/>
            </a:pPr>
            <a:r>
              <a:rPr lang="en-US" sz="1800" smtClean="0"/>
              <a:t>Downie L, Armiento R, Subhi R, et al. Community-acquired neonatal and infant sepsis in developing countries: efficacy of WHO’s currently recommended antibiotics–systematic review and meta-analysis. Arch Dis Child 2013;98:146–54.</a:t>
            </a:r>
          </a:p>
          <a:p>
            <a:pPr eaLnBrk="1" hangingPunct="1">
              <a:buFont typeface="Calibri" pitchFamily="34" charset="0"/>
              <a:buAutoNum type="arabicPeriod" startAt="15"/>
            </a:pPr>
            <a:r>
              <a:rPr lang="en-US" sz="1800" smtClean="0"/>
              <a:t>Young Infants Clinical Signs Study Group. Clinical signs that predict severe illness in children under age 2 months: a multicentre study. Lancet 2008;371:135–42.</a:t>
            </a:r>
            <a:endParaRPr lang="pt-BR" sz="1800" smtClean="0"/>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6082" name="Título 1"/>
          <p:cNvSpPr>
            <a:spLocks noGrp="1"/>
          </p:cNvSpPr>
          <p:nvPr>
            <p:ph type="title"/>
          </p:nvPr>
        </p:nvSpPr>
        <p:spPr/>
        <p:txBody>
          <a:bodyPr/>
          <a:lstStyle/>
          <a:p>
            <a:pPr eaLnBrk="1" hangingPunct="1"/>
            <a:r>
              <a:rPr lang="pt-BR" smtClean="0"/>
              <a:t>Referências Bibliográficas</a:t>
            </a:r>
          </a:p>
        </p:txBody>
      </p:sp>
      <p:sp>
        <p:nvSpPr>
          <p:cNvPr id="3" name="Espaço Reservado para Conteúdo 2"/>
          <p:cNvSpPr>
            <a:spLocks noGrp="1"/>
          </p:cNvSpPr>
          <p:nvPr>
            <p:ph idx="1"/>
          </p:nvPr>
        </p:nvSpPr>
        <p:spPr>
          <a:xfrm>
            <a:off x="285750" y="1143000"/>
            <a:ext cx="8286750" cy="5357813"/>
          </a:xfrm>
        </p:spPr>
        <p:txBody>
          <a:bodyPr rtlCol="0">
            <a:normAutofit lnSpcReduction="10000"/>
          </a:bodyPr>
          <a:lstStyle/>
          <a:p>
            <a:pPr marL="0" indent="0" eaLnBrk="1" fontAlgn="auto" hangingPunct="1">
              <a:spcAft>
                <a:spcPts val="0"/>
              </a:spcAft>
              <a:buFont typeface="Arial" pitchFamily="34" charset="0"/>
              <a:buNone/>
              <a:defRPr/>
            </a:pPr>
            <a:r>
              <a:rPr lang="pt-BR" sz="1800" dirty="0"/>
              <a:t>22. </a:t>
            </a:r>
            <a:r>
              <a:rPr lang="en-US" sz="1800" dirty="0"/>
              <a:t>Opiyo N, English M. What clinical signs best identify severe illness in young infants aged 0-59 days in developing countries? A systematic review. Arch Dis Child 2011;96:1052–9.</a:t>
            </a:r>
          </a:p>
          <a:p>
            <a:pPr marL="0" indent="0" eaLnBrk="1" fontAlgn="auto" hangingPunct="1">
              <a:spcAft>
                <a:spcPts val="0"/>
              </a:spcAft>
              <a:buFont typeface="Arial" pitchFamily="34" charset="0"/>
              <a:buNone/>
              <a:defRPr/>
            </a:pPr>
            <a:r>
              <a:rPr lang="en-US" sz="1800" dirty="0"/>
              <a:t>23. </a:t>
            </a:r>
            <a:r>
              <a:rPr lang="en-US" sz="1800" dirty="0" err="1"/>
              <a:t>Baqui</a:t>
            </a:r>
            <a:r>
              <a:rPr lang="en-US" sz="1800" dirty="0"/>
              <a:t> AH, El-</a:t>
            </a:r>
            <a:r>
              <a:rPr lang="en-US" sz="1800" dirty="0" err="1"/>
              <a:t>Arifeen</a:t>
            </a:r>
            <a:r>
              <a:rPr lang="en-US" sz="1800" dirty="0"/>
              <a:t> S, Darmstadt GL, et al. Effect of community-based newborn-care intervention package implemented through two service-delivery strategies in Sylhet district, Bangladesh: a cluster-</a:t>
            </a:r>
            <a:r>
              <a:rPr lang="en-US" sz="1800" dirty="0" err="1"/>
              <a:t>randomised</a:t>
            </a:r>
            <a:r>
              <a:rPr lang="en-US" sz="1800" dirty="0"/>
              <a:t> controlled trial. Lancet 2008;371:1936–44. </a:t>
            </a:r>
          </a:p>
          <a:p>
            <a:pPr marL="0" indent="0" eaLnBrk="1" fontAlgn="auto" hangingPunct="1">
              <a:spcAft>
                <a:spcPts val="0"/>
              </a:spcAft>
              <a:buFont typeface="Arial" pitchFamily="34" charset="0"/>
              <a:buNone/>
              <a:defRPr/>
            </a:pPr>
            <a:r>
              <a:rPr lang="en-US" sz="1800" dirty="0"/>
              <a:t>24. Bang AT, Bang RA, </a:t>
            </a:r>
            <a:r>
              <a:rPr lang="en-US" sz="1800" dirty="0" err="1"/>
              <a:t>Baitule</a:t>
            </a:r>
            <a:r>
              <a:rPr lang="en-US" sz="1800" dirty="0"/>
              <a:t> SB, et al. Effect of home-based neonatal care and management of sepsis on neonatal mortality: field trial in rural India. Lancet 1999;354:1955–61.</a:t>
            </a:r>
          </a:p>
          <a:p>
            <a:pPr marL="0" indent="0" eaLnBrk="1" fontAlgn="auto" hangingPunct="1">
              <a:spcAft>
                <a:spcPts val="0"/>
              </a:spcAft>
              <a:buFont typeface="Arial" pitchFamily="34" charset="0"/>
              <a:buNone/>
              <a:defRPr/>
            </a:pPr>
            <a:r>
              <a:rPr lang="en-US" sz="1800" dirty="0"/>
              <a:t>25. Neal PR, Kleiman MB, Reynolds JK, et al. Volume of blood submitted for culture from neonates. J Clin Microbiol 1986;24:353–6.</a:t>
            </a:r>
          </a:p>
          <a:p>
            <a:pPr marL="0" indent="0" eaLnBrk="1" fontAlgn="auto" hangingPunct="1">
              <a:spcAft>
                <a:spcPts val="0"/>
              </a:spcAft>
              <a:buFont typeface="Arial" pitchFamily="34" charset="0"/>
              <a:buNone/>
              <a:defRPr/>
            </a:pPr>
            <a:r>
              <a:rPr lang="en-US" sz="1800" dirty="0"/>
              <a:t>26. </a:t>
            </a:r>
            <a:r>
              <a:rPr lang="en-US" sz="1800" dirty="0" err="1"/>
              <a:t>Dietzman</a:t>
            </a:r>
            <a:r>
              <a:rPr lang="en-US" sz="1800" dirty="0"/>
              <a:t> DE, Fischer GW, </a:t>
            </a:r>
            <a:r>
              <a:rPr lang="en-US" sz="1800" dirty="0" err="1"/>
              <a:t>Schoenknecht</a:t>
            </a:r>
            <a:r>
              <a:rPr lang="en-US" sz="1800" dirty="0"/>
              <a:t> FD. Neonatal Escherichia coli septicemia–bacterial counts in blood. J </a:t>
            </a:r>
            <a:r>
              <a:rPr lang="en-US" sz="1800" dirty="0" err="1"/>
              <a:t>Pediatr</a:t>
            </a:r>
            <a:r>
              <a:rPr lang="en-US" sz="1800" dirty="0"/>
              <a:t> 1974;85:128–30.</a:t>
            </a:r>
          </a:p>
          <a:p>
            <a:pPr marL="0" indent="0" eaLnBrk="1" fontAlgn="auto" hangingPunct="1">
              <a:spcAft>
                <a:spcPts val="0"/>
              </a:spcAft>
              <a:buFont typeface="Arial" pitchFamily="34" charset="0"/>
              <a:buNone/>
              <a:defRPr/>
            </a:pPr>
            <a:r>
              <a:rPr lang="en-US" sz="1800" dirty="0"/>
              <a:t>27. Kellogg JA, </a:t>
            </a:r>
            <a:r>
              <a:rPr lang="en-US" sz="1800" dirty="0" err="1"/>
              <a:t>Ferrentino</a:t>
            </a:r>
            <a:r>
              <a:rPr lang="en-US" sz="1800" dirty="0"/>
              <a:t> FL, Goodstein MH, et al. Frequency of low level bacteremia in infants from birth to two months of age. </a:t>
            </a:r>
            <a:r>
              <a:rPr lang="en-US" sz="1800" dirty="0" err="1"/>
              <a:t>Pediatr</a:t>
            </a:r>
            <a:r>
              <a:rPr lang="en-US" sz="1800" dirty="0"/>
              <a:t> Infect Dis J 1997;16:381–5.</a:t>
            </a:r>
          </a:p>
          <a:p>
            <a:pPr marL="0" indent="0" eaLnBrk="1" fontAlgn="auto" hangingPunct="1">
              <a:spcAft>
                <a:spcPts val="0"/>
              </a:spcAft>
              <a:buFont typeface="Arial" pitchFamily="34" charset="0"/>
              <a:buNone/>
              <a:defRPr/>
            </a:pPr>
            <a:r>
              <a:rPr lang="en-US" sz="1800" dirty="0"/>
              <a:t>28. </a:t>
            </a:r>
            <a:r>
              <a:rPr lang="en-US" sz="1800" dirty="0" err="1"/>
              <a:t>Schelonka</a:t>
            </a:r>
            <a:r>
              <a:rPr lang="en-US" sz="1800" dirty="0"/>
              <a:t> RL, Chai MK, Yoder BA, et al. Volume of blood required to detect common neonatal pathogens. J </a:t>
            </a:r>
            <a:r>
              <a:rPr lang="en-US" sz="1800" dirty="0" err="1"/>
              <a:t>Pediatr</a:t>
            </a:r>
            <a:r>
              <a:rPr lang="en-US" sz="1800" dirty="0"/>
              <a:t> 1996;129:275–8.  </a:t>
            </a:r>
            <a:endParaRPr lang="pt-BR" sz="1800" dirty="0"/>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7106" name="Título 1"/>
          <p:cNvSpPr>
            <a:spLocks noGrp="1"/>
          </p:cNvSpPr>
          <p:nvPr>
            <p:ph type="title"/>
          </p:nvPr>
        </p:nvSpPr>
        <p:spPr/>
        <p:txBody>
          <a:bodyPr/>
          <a:lstStyle/>
          <a:p>
            <a:pPr eaLnBrk="1" hangingPunct="1"/>
            <a:r>
              <a:rPr lang="pt-BR" smtClean="0"/>
              <a:t>Referências Bibliográficas</a:t>
            </a:r>
          </a:p>
        </p:txBody>
      </p:sp>
      <p:sp>
        <p:nvSpPr>
          <p:cNvPr id="3" name="Espaço Reservado para Conteúdo 2"/>
          <p:cNvSpPr>
            <a:spLocks noGrp="1"/>
          </p:cNvSpPr>
          <p:nvPr>
            <p:ph idx="1"/>
          </p:nvPr>
        </p:nvSpPr>
        <p:spPr>
          <a:xfrm>
            <a:off x="285750" y="1143000"/>
            <a:ext cx="8286750" cy="5357813"/>
          </a:xfrm>
        </p:spPr>
        <p:txBody>
          <a:bodyPr rtlCol="0">
            <a:normAutofit lnSpcReduction="10000"/>
          </a:bodyPr>
          <a:lstStyle/>
          <a:p>
            <a:pPr marL="0" indent="0" eaLnBrk="1" fontAlgn="auto" hangingPunct="1">
              <a:spcAft>
                <a:spcPts val="0"/>
              </a:spcAft>
              <a:buFont typeface="Arial" pitchFamily="34" charset="0"/>
              <a:buNone/>
              <a:defRPr/>
            </a:pPr>
            <a:r>
              <a:rPr lang="pt-BR" sz="1800" dirty="0"/>
              <a:t>29. </a:t>
            </a:r>
            <a:r>
              <a:rPr lang="en-US" sz="1800" dirty="0" err="1"/>
              <a:t>Wiswell</a:t>
            </a:r>
            <a:r>
              <a:rPr lang="en-US" sz="1800" dirty="0"/>
              <a:t> TE, </a:t>
            </a:r>
            <a:r>
              <a:rPr lang="en-US" sz="1800" dirty="0" err="1"/>
              <a:t>Hachey</a:t>
            </a:r>
            <a:r>
              <a:rPr lang="en-US" sz="1800" dirty="0"/>
              <a:t> WE. Multiple site blood cultures in the initial evaluation for neonatal sepsis during the first week of life. </a:t>
            </a:r>
            <a:r>
              <a:rPr lang="en-US" sz="1800" dirty="0" err="1"/>
              <a:t>Pediatr</a:t>
            </a:r>
            <a:r>
              <a:rPr lang="en-US" sz="1800" dirty="0"/>
              <a:t> Infect Dis J 1991;10:365–9. </a:t>
            </a:r>
          </a:p>
          <a:p>
            <a:pPr marL="0" indent="0" eaLnBrk="1" fontAlgn="auto" hangingPunct="1">
              <a:spcAft>
                <a:spcPts val="0"/>
              </a:spcAft>
              <a:buFont typeface="Arial" pitchFamily="34" charset="0"/>
              <a:buNone/>
              <a:defRPr/>
            </a:pPr>
            <a:r>
              <a:rPr lang="en-US" sz="1800" dirty="0"/>
              <a:t>30. Sarkar S, Bhagat I, </a:t>
            </a:r>
            <a:r>
              <a:rPr lang="en-US" sz="1800" dirty="0" err="1"/>
              <a:t>DeCristofaro</a:t>
            </a:r>
            <a:r>
              <a:rPr lang="en-US" sz="1800" dirty="0"/>
              <a:t> JD, et al. A study of the role of multiple site blood cultures in the evaluation of neonatal sepsis. J </a:t>
            </a:r>
            <a:r>
              <a:rPr lang="en-US" sz="1800" dirty="0" err="1"/>
              <a:t>Perinatol</a:t>
            </a:r>
            <a:r>
              <a:rPr lang="en-US" sz="1800" dirty="0"/>
              <a:t> 2005;26:18–22.</a:t>
            </a:r>
          </a:p>
          <a:p>
            <a:pPr marL="0" indent="0" eaLnBrk="1" fontAlgn="auto" hangingPunct="1">
              <a:spcAft>
                <a:spcPts val="0"/>
              </a:spcAft>
              <a:buFont typeface="Arial" pitchFamily="34" charset="0"/>
              <a:buNone/>
              <a:defRPr/>
            </a:pPr>
            <a:r>
              <a:rPr lang="en-US" sz="1800" dirty="0"/>
              <a:t>31. </a:t>
            </a:r>
            <a:r>
              <a:rPr lang="en-US" sz="1800" dirty="0" err="1"/>
              <a:t>Yager</a:t>
            </a:r>
            <a:r>
              <a:rPr lang="en-US" sz="1800" dirty="0"/>
              <a:t> P, Edwards T, Fu E, et al. Microfluidic diagnostic technologies for global public health. Nature 2006;442:412–8.</a:t>
            </a:r>
          </a:p>
          <a:p>
            <a:pPr marL="0" indent="0" eaLnBrk="1" fontAlgn="auto" hangingPunct="1">
              <a:spcAft>
                <a:spcPts val="0"/>
              </a:spcAft>
              <a:buFont typeface="Arial" pitchFamily="34" charset="0"/>
              <a:buNone/>
              <a:defRPr/>
            </a:pPr>
            <a:r>
              <a:rPr lang="en-US" sz="1800" dirty="0"/>
              <a:t>32. </a:t>
            </a:r>
            <a:r>
              <a:rPr lang="en-US" sz="1800" dirty="0" err="1"/>
              <a:t>Pammi</a:t>
            </a:r>
            <a:r>
              <a:rPr lang="en-US" sz="1800" dirty="0"/>
              <a:t> M, Flores A, </a:t>
            </a:r>
            <a:r>
              <a:rPr lang="en-US" sz="1800" dirty="0" err="1"/>
              <a:t>Leeflang</a:t>
            </a:r>
            <a:r>
              <a:rPr lang="en-US" sz="1800" dirty="0"/>
              <a:t> M, et al. Molecular assays in the diagnosis of neonatal sepsis: a systematic review and meta-analysis. Pediatrics 2011;128:e973–85.</a:t>
            </a:r>
          </a:p>
          <a:p>
            <a:pPr marL="0" indent="0" eaLnBrk="1" fontAlgn="auto" hangingPunct="1">
              <a:spcAft>
                <a:spcPts val="0"/>
              </a:spcAft>
              <a:buFont typeface="Arial" pitchFamily="34" charset="0"/>
              <a:buNone/>
              <a:defRPr/>
            </a:pPr>
            <a:r>
              <a:rPr lang="en-US" sz="1800" dirty="0"/>
              <a:t>33. Liu CL, Ai HW, Wang WP, et al. Comparison of 16S rRNA gene PCR and blood culture for diagnosis of neonatal sepsis. Arch </a:t>
            </a:r>
            <a:r>
              <a:rPr lang="en-US" sz="1800" dirty="0" err="1"/>
              <a:t>Pediatr</a:t>
            </a:r>
            <a:r>
              <a:rPr lang="en-US" sz="1800" dirty="0"/>
              <a:t> 2014;21:162–9.</a:t>
            </a:r>
          </a:p>
          <a:p>
            <a:pPr marL="0" indent="0" eaLnBrk="1" fontAlgn="auto" hangingPunct="1">
              <a:spcAft>
                <a:spcPts val="0"/>
              </a:spcAft>
              <a:buFont typeface="Arial" pitchFamily="34" charset="0"/>
              <a:buNone/>
              <a:defRPr/>
            </a:pPr>
            <a:r>
              <a:rPr lang="en-US" sz="1800" dirty="0"/>
              <a:t>34. </a:t>
            </a:r>
            <a:r>
              <a:rPr lang="en-US" sz="1800" dirty="0" err="1"/>
              <a:t>Hornik</a:t>
            </a:r>
            <a:r>
              <a:rPr lang="en-US" sz="1800" dirty="0"/>
              <a:t> CP, Benjamin DK, Becker KC, et al. Use of the complete blood cell count in early-onset neonatal sepsis. </a:t>
            </a:r>
            <a:r>
              <a:rPr lang="en-US" sz="1800" dirty="0" err="1"/>
              <a:t>Pediatr</a:t>
            </a:r>
            <a:r>
              <a:rPr lang="en-US" sz="1800" dirty="0"/>
              <a:t> Infect Dis J 2012;31:799–802.</a:t>
            </a:r>
          </a:p>
          <a:p>
            <a:pPr marL="0" indent="0" eaLnBrk="1" fontAlgn="auto" hangingPunct="1">
              <a:spcAft>
                <a:spcPts val="0"/>
              </a:spcAft>
              <a:buFont typeface="Arial" pitchFamily="34" charset="0"/>
              <a:buNone/>
              <a:defRPr/>
            </a:pPr>
            <a:r>
              <a:rPr lang="en-US" sz="1800" dirty="0"/>
              <a:t>35. </a:t>
            </a:r>
            <a:r>
              <a:rPr lang="en-US" sz="1800" dirty="0" err="1"/>
              <a:t>Hornik</a:t>
            </a:r>
            <a:r>
              <a:rPr lang="en-US" sz="1800" dirty="0"/>
              <a:t> CP, Benjamin DK, Becker KC, et al. Use of the complete blood cell count in late-onset neonatal sepsis. </a:t>
            </a:r>
            <a:r>
              <a:rPr lang="en-US" sz="1800" dirty="0" err="1"/>
              <a:t>Pediatr</a:t>
            </a:r>
            <a:r>
              <a:rPr lang="en-US" sz="1800" dirty="0"/>
              <a:t> Infect Dis J 2012;31:803–7.</a:t>
            </a:r>
          </a:p>
          <a:p>
            <a:pPr marL="0" indent="0" eaLnBrk="1" fontAlgn="auto" hangingPunct="1">
              <a:spcAft>
                <a:spcPts val="0"/>
              </a:spcAft>
              <a:buFont typeface="Arial" pitchFamily="34" charset="0"/>
              <a:buNone/>
              <a:defRPr/>
            </a:pPr>
            <a:r>
              <a:rPr lang="en-US" sz="1800" dirty="0"/>
              <a:t>36. </a:t>
            </a:r>
            <a:r>
              <a:rPr lang="en-US" sz="1800" dirty="0" err="1"/>
              <a:t>Benitz</a:t>
            </a:r>
            <a:r>
              <a:rPr lang="en-US" sz="1800" dirty="0"/>
              <a:t> WE, Han MY, Madan A, et al. Serial serum C-reactive protein levels in the diagnosis of neonatal infection. Pediatrics 1998;102:E41.</a:t>
            </a:r>
          </a:p>
          <a:p>
            <a:pPr marL="0" indent="0" eaLnBrk="1" fontAlgn="auto" hangingPunct="1">
              <a:spcAft>
                <a:spcPts val="0"/>
              </a:spcAft>
              <a:buFont typeface="Arial" pitchFamily="34" charset="0"/>
              <a:buNone/>
              <a:defRPr/>
            </a:pPr>
            <a:r>
              <a:rPr lang="en-US" sz="1800" dirty="0"/>
              <a:t>37. </a:t>
            </a:r>
            <a:r>
              <a:rPr lang="en-US" sz="1800" dirty="0" err="1"/>
              <a:t>Pourcyrous</a:t>
            </a:r>
            <a:r>
              <a:rPr lang="en-US" sz="1800" dirty="0"/>
              <a:t> M, Bada HS, </a:t>
            </a:r>
            <a:r>
              <a:rPr lang="en-US" sz="1800" dirty="0" err="1"/>
              <a:t>Korones</a:t>
            </a:r>
            <a:r>
              <a:rPr lang="en-US" sz="1800" dirty="0"/>
              <a:t> SB, et al. Significance of serial C-reactive protein responses in neonatal infection and other disorders. Pediatrics 1993;92:431–5.</a:t>
            </a:r>
            <a:endParaRPr lang="pt-BR" sz="1800" dirty="0"/>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8130" name="Título 1"/>
          <p:cNvSpPr>
            <a:spLocks noGrp="1"/>
          </p:cNvSpPr>
          <p:nvPr>
            <p:ph type="title"/>
          </p:nvPr>
        </p:nvSpPr>
        <p:spPr/>
        <p:txBody>
          <a:bodyPr/>
          <a:lstStyle/>
          <a:p>
            <a:pPr eaLnBrk="1" hangingPunct="1"/>
            <a:r>
              <a:rPr lang="pt-BR" smtClean="0"/>
              <a:t>Referências Bibliográficas</a:t>
            </a:r>
          </a:p>
        </p:txBody>
      </p:sp>
      <p:sp>
        <p:nvSpPr>
          <p:cNvPr id="3" name="Espaço Reservado para Conteúdo 2"/>
          <p:cNvSpPr>
            <a:spLocks noGrp="1"/>
          </p:cNvSpPr>
          <p:nvPr>
            <p:ph idx="1"/>
          </p:nvPr>
        </p:nvSpPr>
        <p:spPr>
          <a:xfrm>
            <a:off x="285750" y="1143000"/>
            <a:ext cx="8286750" cy="5357813"/>
          </a:xfrm>
        </p:spPr>
        <p:txBody>
          <a:bodyPr rtlCol="0">
            <a:normAutofit lnSpcReduction="10000"/>
          </a:bodyPr>
          <a:lstStyle/>
          <a:p>
            <a:pPr marL="0" indent="0" eaLnBrk="1" fontAlgn="auto" hangingPunct="1">
              <a:spcAft>
                <a:spcPts val="0"/>
              </a:spcAft>
              <a:buFont typeface="Arial" pitchFamily="34" charset="0"/>
              <a:buNone/>
              <a:defRPr/>
            </a:pPr>
            <a:r>
              <a:rPr lang="pt-BR" sz="1800" dirty="0"/>
              <a:t>38. </a:t>
            </a:r>
            <a:r>
              <a:rPr lang="en-US" sz="1800" dirty="0" err="1"/>
              <a:t>Meem</a:t>
            </a:r>
            <a:r>
              <a:rPr lang="en-US" sz="1800" dirty="0"/>
              <a:t> M, </a:t>
            </a:r>
            <a:r>
              <a:rPr lang="en-US" sz="1800" dirty="0" err="1"/>
              <a:t>Modak</a:t>
            </a:r>
            <a:r>
              <a:rPr lang="en-US" sz="1800" dirty="0"/>
              <a:t> JK, </a:t>
            </a:r>
            <a:r>
              <a:rPr lang="en-US" sz="1800" dirty="0" err="1"/>
              <a:t>Mortuza</a:t>
            </a:r>
            <a:r>
              <a:rPr lang="en-US" sz="1800" dirty="0"/>
              <a:t> R, et al. Biomarkers for diagnosis of neonatal infections: A systematic analysis of their potential as a point-of-care diagnostics. J Glob Health 2011;1:201–9. </a:t>
            </a:r>
          </a:p>
          <a:p>
            <a:pPr marL="0" indent="0" eaLnBrk="1" fontAlgn="auto" hangingPunct="1">
              <a:spcAft>
                <a:spcPts val="0"/>
              </a:spcAft>
              <a:buFont typeface="Arial" pitchFamily="34" charset="0"/>
              <a:buNone/>
              <a:defRPr/>
            </a:pPr>
            <a:r>
              <a:rPr lang="en-US" sz="1800" dirty="0"/>
              <a:t>39. Chiesa C, Natale F, </a:t>
            </a:r>
            <a:r>
              <a:rPr lang="en-US" sz="1800" dirty="0" err="1"/>
              <a:t>Pascone</a:t>
            </a:r>
            <a:r>
              <a:rPr lang="en-US" sz="1800" dirty="0"/>
              <a:t> R, et al. C reactive protein and procalcitonin: reference intervals for preterm and term newborns during the early neonatal period. Clin </a:t>
            </a:r>
            <a:r>
              <a:rPr lang="en-US" sz="1800" dirty="0" err="1"/>
              <a:t>Chim</a:t>
            </a:r>
            <a:r>
              <a:rPr lang="en-US" sz="1800" dirty="0"/>
              <a:t> Acta 2011;412:1053–9.</a:t>
            </a:r>
          </a:p>
          <a:p>
            <a:pPr marL="0" indent="0" eaLnBrk="1" fontAlgn="auto" hangingPunct="1">
              <a:spcAft>
                <a:spcPts val="0"/>
              </a:spcAft>
              <a:buFont typeface="Arial" pitchFamily="34" charset="0"/>
              <a:buNone/>
              <a:defRPr/>
            </a:pPr>
            <a:r>
              <a:rPr lang="en-US" sz="1800" dirty="0"/>
              <a:t>40. Hofer N, Müller W, Resch B. Non-infectious conditions and gestational age influence C-reactive protein values in newborns during the first 3 days of life. Clin Chem Lab Med 2011;49:297–302.</a:t>
            </a:r>
          </a:p>
          <a:p>
            <a:pPr marL="0" indent="0" eaLnBrk="1" fontAlgn="auto" hangingPunct="1">
              <a:spcAft>
                <a:spcPts val="0"/>
              </a:spcAft>
              <a:buFont typeface="Arial" pitchFamily="34" charset="0"/>
              <a:buNone/>
              <a:defRPr/>
            </a:pPr>
            <a:r>
              <a:rPr lang="en-US" sz="1800" dirty="0"/>
              <a:t>41. </a:t>
            </a:r>
            <a:r>
              <a:rPr lang="en-US" sz="1800" dirty="0" err="1"/>
              <a:t>Vouloumanou</a:t>
            </a:r>
            <a:r>
              <a:rPr lang="en-US" sz="1800" dirty="0"/>
              <a:t> EK, </a:t>
            </a:r>
            <a:r>
              <a:rPr lang="en-US" sz="1800" dirty="0" err="1"/>
              <a:t>Plessa</a:t>
            </a:r>
            <a:r>
              <a:rPr lang="en-US" sz="1800" dirty="0"/>
              <a:t> E, </a:t>
            </a:r>
            <a:r>
              <a:rPr lang="en-US" sz="1800" dirty="0" err="1"/>
              <a:t>Karageorgopoulos</a:t>
            </a:r>
            <a:r>
              <a:rPr lang="en-US" sz="1800" dirty="0"/>
              <a:t> DE, et al. Serum procalcitonin as a diagnostic marker for neonatal sepsis: a systematic review and meta-analysis. Intensive Care Med 2011;37:747–62.</a:t>
            </a:r>
          </a:p>
          <a:p>
            <a:pPr marL="0" indent="0" eaLnBrk="1" fontAlgn="auto" hangingPunct="1">
              <a:spcAft>
                <a:spcPts val="0"/>
              </a:spcAft>
              <a:buFont typeface="Arial" pitchFamily="34" charset="0"/>
              <a:buNone/>
              <a:defRPr/>
            </a:pPr>
            <a:r>
              <a:rPr lang="en-US" sz="1800" dirty="0"/>
              <a:t>42. Du J, Li L, Dou Y, et al. Diagnostic utility of neutrophil CD64 as a marker for early-onset sepsis in preterm neonates. </a:t>
            </a:r>
            <a:r>
              <a:rPr lang="en-US" sz="1800" dirty="0" err="1"/>
              <a:t>PloS</a:t>
            </a:r>
            <a:r>
              <a:rPr lang="en-US" sz="1800" dirty="0"/>
              <a:t> One 2014;9:e102647.</a:t>
            </a:r>
          </a:p>
          <a:p>
            <a:pPr marL="0" indent="0" eaLnBrk="1" fontAlgn="auto" hangingPunct="1">
              <a:spcAft>
                <a:spcPts val="0"/>
              </a:spcAft>
              <a:buFont typeface="Arial" pitchFamily="34" charset="0"/>
              <a:buNone/>
              <a:defRPr/>
            </a:pPr>
            <a:r>
              <a:rPr lang="en-US" sz="1800" dirty="0"/>
              <a:t>43. Haque KN. Definitions of bloodstream infection in the newborn. </a:t>
            </a:r>
            <a:r>
              <a:rPr lang="en-US" sz="1800" dirty="0" err="1"/>
              <a:t>Pediatr</a:t>
            </a:r>
            <a:r>
              <a:rPr lang="en-US" sz="1800" dirty="0"/>
              <a:t> </a:t>
            </a:r>
            <a:r>
              <a:rPr lang="en-US" sz="1800" dirty="0" err="1"/>
              <a:t>Crit</a:t>
            </a:r>
            <a:r>
              <a:rPr lang="en-US" sz="1800" dirty="0"/>
              <a:t> Care Med 2005;6(3 Suppl):S45–9.</a:t>
            </a:r>
          </a:p>
          <a:p>
            <a:pPr marL="0" indent="0" eaLnBrk="1" fontAlgn="auto" hangingPunct="1">
              <a:spcAft>
                <a:spcPts val="0"/>
              </a:spcAft>
              <a:buFont typeface="Arial" pitchFamily="34" charset="0"/>
              <a:buNone/>
              <a:defRPr/>
            </a:pPr>
            <a:r>
              <a:rPr lang="en-US" sz="1800" dirty="0"/>
              <a:t>44. </a:t>
            </a:r>
            <a:r>
              <a:rPr lang="en-US" sz="1800" dirty="0" err="1"/>
              <a:t>Zea</a:t>
            </a:r>
            <a:r>
              <a:rPr lang="en-US" sz="1800" dirty="0"/>
              <a:t>-Vera A, Turin CG, Ochoa TJ. Unifying criteria for late neonatal sepsis: proposal for an algorithm of diagnostic surveillance [in Spanish]. Rev Peru Med Exp </a:t>
            </a:r>
            <a:r>
              <a:rPr lang="en-US" sz="1800" dirty="0" err="1"/>
              <a:t>Salud</a:t>
            </a:r>
            <a:r>
              <a:rPr lang="en-US" sz="1800" dirty="0"/>
              <a:t> </a:t>
            </a:r>
            <a:r>
              <a:rPr lang="en-US" sz="1800" dirty="0" err="1"/>
              <a:t>Pública</a:t>
            </a:r>
            <a:r>
              <a:rPr lang="en-US" sz="1800" dirty="0"/>
              <a:t> 2014;31:358–63.</a:t>
            </a:r>
            <a:endParaRPr lang="pt-BR" sz="1800" dirty="0"/>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9154" name="Título 1"/>
          <p:cNvSpPr>
            <a:spLocks noGrp="1"/>
          </p:cNvSpPr>
          <p:nvPr>
            <p:ph type="title"/>
          </p:nvPr>
        </p:nvSpPr>
        <p:spPr/>
        <p:txBody>
          <a:bodyPr/>
          <a:lstStyle/>
          <a:p>
            <a:pPr eaLnBrk="1" hangingPunct="1"/>
            <a:r>
              <a:rPr lang="pt-BR" smtClean="0"/>
              <a:t>Referências Bibliográficas</a:t>
            </a:r>
          </a:p>
        </p:txBody>
      </p:sp>
      <p:sp>
        <p:nvSpPr>
          <p:cNvPr id="3" name="Espaço Reservado para Conteúdo 2"/>
          <p:cNvSpPr>
            <a:spLocks noGrp="1"/>
          </p:cNvSpPr>
          <p:nvPr>
            <p:ph idx="1"/>
          </p:nvPr>
        </p:nvSpPr>
        <p:spPr>
          <a:xfrm>
            <a:off x="285750" y="1143000"/>
            <a:ext cx="8286750" cy="5357813"/>
          </a:xfrm>
        </p:spPr>
        <p:txBody>
          <a:bodyPr rtlCol="0">
            <a:normAutofit lnSpcReduction="10000"/>
          </a:bodyPr>
          <a:lstStyle/>
          <a:p>
            <a:pPr marL="0" indent="0" eaLnBrk="1" fontAlgn="auto" hangingPunct="1">
              <a:spcAft>
                <a:spcPts val="0"/>
              </a:spcAft>
              <a:buFont typeface="Arial" pitchFamily="34" charset="0"/>
              <a:buNone/>
              <a:defRPr/>
            </a:pPr>
            <a:r>
              <a:rPr lang="pt-BR" sz="1800" dirty="0"/>
              <a:t>45. </a:t>
            </a:r>
            <a:r>
              <a:rPr lang="pt-BR" sz="1800" dirty="0" err="1"/>
              <a:t>Marchant</a:t>
            </a:r>
            <a:r>
              <a:rPr lang="pt-BR" sz="1800" dirty="0"/>
              <a:t> EA, </a:t>
            </a:r>
            <a:r>
              <a:rPr lang="pt-BR" sz="1800" dirty="0" err="1"/>
              <a:t>Boyce</a:t>
            </a:r>
            <a:r>
              <a:rPr lang="pt-BR" sz="1800" dirty="0"/>
              <a:t> GK, </a:t>
            </a:r>
            <a:r>
              <a:rPr lang="pt-BR" sz="1800" dirty="0" err="1"/>
              <a:t>Sadarangani</a:t>
            </a:r>
            <a:r>
              <a:rPr lang="pt-BR" sz="1800" dirty="0"/>
              <a:t> M, et al. Neonatal </a:t>
            </a:r>
            <a:r>
              <a:rPr lang="pt-BR" sz="1800" dirty="0" err="1"/>
              <a:t>sepsis</a:t>
            </a:r>
            <a:r>
              <a:rPr lang="pt-BR" sz="1800" dirty="0"/>
              <a:t> </a:t>
            </a:r>
            <a:r>
              <a:rPr lang="pt-BR" sz="1800" dirty="0" err="1"/>
              <a:t>due</a:t>
            </a:r>
            <a:r>
              <a:rPr lang="pt-BR" sz="1800" dirty="0"/>
              <a:t> </a:t>
            </a:r>
            <a:r>
              <a:rPr lang="pt-BR" sz="1800" dirty="0" err="1"/>
              <a:t>to</a:t>
            </a:r>
            <a:r>
              <a:rPr lang="pt-BR" sz="1800" dirty="0"/>
              <a:t> </a:t>
            </a:r>
            <a:r>
              <a:rPr lang="pt-BR" sz="1800" dirty="0" err="1"/>
              <a:t>coagulase</a:t>
            </a:r>
            <a:r>
              <a:rPr lang="pt-BR" sz="1800" dirty="0"/>
              <a:t>-negative </a:t>
            </a:r>
            <a:r>
              <a:rPr lang="pt-BR" sz="1800" dirty="0" err="1"/>
              <a:t>staphylococci</a:t>
            </a:r>
            <a:r>
              <a:rPr lang="pt-BR" sz="1800" dirty="0"/>
              <a:t>. </a:t>
            </a:r>
            <a:r>
              <a:rPr lang="pt-BR" sz="1800" dirty="0" err="1"/>
              <a:t>Clin</a:t>
            </a:r>
            <a:r>
              <a:rPr lang="pt-BR" sz="1800" dirty="0"/>
              <a:t> </a:t>
            </a:r>
            <a:r>
              <a:rPr lang="pt-BR" sz="1800" dirty="0" err="1"/>
              <a:t>Dev</a:t>
            </a:r>
            <a:r>
              <a:rPr lang="pt-BR" sz="1800" dirty="0"/>
              <a:t> </a:t>
            </a:r>
            <a:r>
              <a:rPr lang="pt-BR" sz="1800" dirty="0" err="1"/>
              <a:t>Immunol</a:t>
            </a:r>
            <a:r>
              <a:rPr lang="pt-BR" sz="1800" dirty="0"/>
              <a:t> 2013;2013:586076.</a:t>
            </a:r>
          </a:p>
          <a:p>
            <a:pPr marL="0" indent="0" eaLnBrk="1" fontAlgn="auto" hangingPunct="1">
              <a:spcAft>
                <a:spcPts val="0"/>
              </a:spcAft>
              <a:buFont typeface="Arial" pitchFamily="34" charset="0"/>
              <a:buNone/>
              <a:defRPr/>
            </a:pPr>
            <a:r>
              <a:rPr lang="pt-BR" sz="1800" dirty="0"/>
              <a:t>46. </a:t>
            </a:r>
            <a:r>
              <a:rPr lang="pt-BR" sz="1800" dirty="0" err="1"/>
              <a:t>Healy</a:t>
            </a:r>
            <a:r>
              <a:rPr lang="pt-BR" sz="1800" dirty="0"/>
              <a:t> CM, Baker CJ, </a:t>
            </a:r>
            <a:r>
              <a:rPr lang="pt-BR" sz="1800" dirty="0" err="1"/>
              <a:t>Palazzi</a:t>
            </a:r>
            <a:r>
              <a:rPr lang="pt-BR" sz="1800" dirty="0"/>
              <a:t> DL, et al. </a:t>
            </a:r>
            <a:r>
              <a:rPr lang="pt-BR" sz="1800" dirty="0" err="1"/>
              <a:t>Distinguishing</a:t>
            </a:r>
            <a:r>
              <a:rPr lang="pt-BR" sz="1800" dirty="0"/>
              <a:t> </a:t>
            </a:r>
            <a:r>
              <a:rPr lang="pt-BR" sz="1800" dirty="0" err="1"/>
              <a:t>true</a:t>
            </a:r>
            <a:r>
              <a:rPr lang="pt-BR" sz="1800" dirty="0"/>
              <a:t> </a:t>
            </a:r>
            <a:r>
              <a:rPr lang="pt-BR" sz="1800" dirty="0" err="1"/>
              <a:t>coagulase</a:t>
            </a:r>
            <a:r>
              <a:rPr lang="pt-BR" sz="1800" dirty="0"/>
              <a:t>-negative </a:t>
            </a:r>
            <a:r>
              <a:rPr lang="pt-BR" sz="1800" dirty="0" err="1"/>
              <a:t>Staphylococcus</a:t>
            </a:r>
            <a:r>
              <a:rPr lang="pt-BR" sz="1800" dirty="0"/>
              <a:t> </a:t>
            </a:r>
            <a:r>
              <a:rPr lang="pt-BR" sz="1800" dirty="0" err="1"/>
              <a:t>infections</a:t>
            </a:r>
            <a:r>
              <a:rPr lang="pt-BR" sz="1800" dirty="0"/>
              <a:t> </a:t>
            </a:r>
            <a:r>
              <a:rPr lang="pt-BR" sz="1800" dirty="0" err="1"/>
              <a:t>from</a:t>
            </a:r>
            <a:r>
              <a:rPr lang="pt-BR" sz="1800" dirty="0"/>
              <a:t> </a:t>
            </a:r>
            <a:r>
              <a:rPr lang="pt-BR" sz="1800" dirty="0" err="1"/>
              <a:t>contaminants</a:t>
            </a:r>
            <a:r>
              <a:rPr lang="pt-BR" sz="1800" dirty="0"/>
              <a:t> in </a:t>
            </a:r>
            <a:r>
              <a:rPr lang="pt-BR" sz="1800" dirty="0" err="1"/>
              <a:t>the</a:t>
            </a:r>
            <a:r>
              <a:rPr lang="pt-BR" sz="1800" dirty="0"/>
              <a:t> neonatal </a:t>
            </a:r>
            <a:r>
              <a:rPr lang="pt-BR" sz="1800" dirty="0" err="1"/>
              <a:t>intensive</a:t>
            </a:r>
            <a:r>
              <a:rPr lang="pt-BR" sz="1800" dirty="0"/>
              <a:t> </a:t>
            </a:r>
            <a:r>
              <a:rPr lang="pt-BR" sz="1800" dirty="0" err="1"/>
              <a:t>care</a:t>
            </a:r>
            <a:r>
              <a:rPr lang="pt-BR" sz="1800" dirty="0"/>
              <a:t> </a:t>
            </a:r>
            <a:r>
              <a:rPr lang="pt-BR" sz="1800" dirty="0" err="1"/>
              <a:t>unit</a:t>
            </a:r>
            <a:r>
              <a:rPr lang="pt-BR" sz="1800" dirty="0"/>
              <a:t>. J </a:t>
            </a:r>
            <a:r>
              <a:rPr lang="pt-BR" sz="1800" dirty="0" err="1"/>
              <a:t>Perinatol</a:t>
            </a:r>
            <a:r>
              <a:rPr lang="pt-BR" sz="1800" dirty="0"/>
              <a:t> 2013;33:52–8.</a:t>
            </a:r>
          </a:p>
          <a:p>
            <a:pPr marL="0" indent="0" eaLnBrk="1" fontAlgn="auto" hangingPunct="1">
              <a:spcAft>
                <a:spcPts val="0"/>
              </a:spcAft>
              <a:buFont typeface="Arial" pitchFamily="34" charset="0"/>
              <a:buNone/>
              <a:defRPr/>
            </a:pPr>
            <a:r>
              <a:rPr lang="pt-BR" sz="1800" dirty="0"/>
              <a:t>47. Patrick SW, Schumacher RE, Davis MM. </a:t>
            </a:r>
            <a:r>
              <a:rPr lang="pt-BR" sz="1800" dirty="0" err="1"/>
              <a:t>Variation</a:t>
            </a:r>
            <a:r>
              <a:rPr lang="pt-BR" sz="1800" dirty="0"/>
              <a:t> in </a:t>
            </a:r>
            <a:r>
              <a:rPr lang="pt-BR" sz="1800" dirty="0" err="1"/>
              <a:t>lumbar</a:t>
            </a:r>
            <a:r>
              <a:rPr lang="pt-BR" sz="1800" dirty="0"/>
              <a:t> </a:t>
            </a:r>
            <a:r>
              <a:rPr lang="pt-BR" sz="1800" dirty="0" err="1"/>
              <a:t>punctures</a:t>
            </a:r>
            <a:r>
              <a:rPr lang="pt-BR" sz="1800" dirty="0"/>
              <a:t> for </a:t>
            </a:r>
            <a:r>
              <a:rPr lang="pt-BR" sz="1800" dirty="0" err="1"/>
              <a:t>early</a:t>
            </a:r>
            <a:r>
              <a:rPr lang="pt-BR" sz="1800" dirty="0"/>
              <a:t> </a:t>
            </a:r>
            <a:r>
              <a:rPr lang="pt-BR" sz="1800" dirty="0" err="1"/>
              <a:t>onset</a:t>
            </a:r>
            <a:r>
              <a:rPr lang="pt-BR" sz="1800" dirty="0"/>
              <a:t> neonatal </a:t>
            </a:r>
            <a:r>
              <a:rPr lang="pt-BR" sz="1800" dirty="0" err="1"/>
              <a:t>sepsis</a:t>
            </a:r>
            <a:r>
              <a:rPr lang="pt-BR" sz="1800" dirty="0"/>
              <a:t>: a </a:t>
            </a:r>
            <a:r>
              <a:rPr lang="pt-BR" sz="1800" dirty="0" err="1"/>
              <a:t>nationally</a:t>
            </a:r>
            <a:r>
              <a:rPr lang="pt-BR" sz="1800" dirty="0"/>
              <a:t> </a:t>
            </a:r>
            <a:r>
              <a:rPr lang="pt-BR" sz="1800" dirty="0" err="1"/>
              <a:t>representative</a:t>
            </a:r>
            <a:r>
              <a:rPr lang="pt-BR" sz="1800" dirty="0"/>
              <a:t> serial </a:t>
            </a:r>
            <a:r>
              <a:rPr lang="pt-BR" sz="1800" dirty="0" err="1"/>
              <a:t>cross-sectional</a:t>
            </a:r>
            <a:r>
              <a:rPr lang="pt-BR" sz="1800" dirty="0"/>
              <a:t> </a:t>
            </a:r>
            <a:r>
              <a:rPr lang="pt-BR" sz="1800" dirty="0" err="1"/>
              <a:t>analysis</a:t>
            </a:r>
            <a:r>
              <a:rPr lang="pt-BR" sz="1800" dirty="0"/>
              <a:t>, 2003-2009. BMC </a:t>
            </a:r>
            <a:r>
              <a:rPr lang="pt-BR" sz="1800" dirty="0" err="1"/>
              <a:t>Pediatr</a:t>
            </a:r>
            <a:r>
              <a:rPr lang="pt-BR" sz="1800" dirty="0"/>
              <a:t> 2012;12:134.</a:t>
            </a:r>
          </a:p>
          <a:p>
            <a:pPr marL="0" indent="0" eaLnBrk="1" fontAlgn="auto" hangingPunct="1">
              <a:spcAft>
                <a:spcPts val="0"/>
              </a:spcAft>
              <a:buFont typeface="Arial" pitchFamily="34" charset="0"/>
              <a:buNone/>
              <a:defRPr/>
            </a:pPr>
            <a:r>
              <a:rPr lang="pt-BR" sz="1800" dirty="0"/>
              <a:t>48. </a:t>
            </a:r>
            <a:r>
              <a:rPr lang="en-US" sz="1800" dirty="0" err="1"/>
              <a:t>MacMahon</a:t>
            </a:r>
            <a:r>
              <a:rPr lang="en-US" sz="1800" dirty="0"/>
              <a:t> P, </a:t>
            </a:r>
            <a:r>
              <a:rPr lang="en-US" sz="1800" dirty="0" err="1"/>
              <a:t>Jewes</a:t>
            </a:r>
            <a:r>
              <a:rPr lang="en-US" sz="1800" dirty="0"/>
              <a:t> L, de </a:t>
            </a:r>
            <a:r>
              <a:rPr lang="en-US" sz="1800" dirty="0" err="1"/>
              <a:t>Louvois</a:t>
            </a:r>
            <a:r>
              <a:rPr lang="en-US" sz="1800" dirty="0"/>
              <a:t> J. Routine lumbar punctures in the newborn–are they justified? Eur J </a:t>
            </a:r>
            <a:r>
              <a:rPr lang="en-US" sz="1800" dirty="0" err="1"/>
              <a:t>Pediatr</a:t>
            </a:r>
            <a:r>
              <a:rPr lang="en-US" sz="1800" dirty="0"/>
              <a:t> 1990;149:797–9.</a:t>
            </a:r>
          </a:p>
          <a:p>
            <a:pPr marL="0" indent="0" eaLnBrk="1" fontAlgn="auto" hangingPunct="1">
              <a:spcAft>
                <a:spcPts val="0"/>
              </a:spcAft>
              <a:buFont typeface="Arial" pitchFamily="34" charset="0"/>
              <a:buNone/>
              <a:defRPr/>
            </a:pPr>
            <a:r>
              <a:rPr lang="en-US" sz="1800" dirty="0"/>
              <a:t>49. Stoll BJ, Hansen N, </a:t>
            </a:r>
            <a:r>
              <a:rPr lang="en-US" sz="1800" dirty="0" err="1"/>
              <a:t>Fanaroff</a:t>
            </a:r>
            <a:r>
              <a:rPr lang="en-US" sz="1800" dirty="0"/>
              <a:t> AA, et al. To tap or not to tap: high likelihood of meningitis without sepsis among very low birth weight infants. Pediatrics 2004;113:1181–6.</a:t>
            </a:r>
          </a:p>
          <a:p>
            <a:pPr marL="0" indent="0" eaLnBrk="1" fontAlgn="auto" hangingPunct="1">
              <a:spcAft>
                <a:spcPts val="0"/>
              </a:spcAft>
              <a:buFont typeface="Arial" pitchFamily="34" charset="0"/>
              <a:buNone/>
              <a:defRPr/>
            </a:pPr>
            <a:r>
              <a:rPr lang="en-US" sz="1800" dirty="0"/>
              <a:t>50. Cohen-</a:t>
            </a:r>
            <a:r>
              <a:rPr lang="en-US" sz="1800" dirty="0" err="1"/>
              <a:t>Wolkowiez</a:t>
            </a:r>
            <a:r>
              <a:rPr lang="en-US" sz="1800" dirty="0"/>
              <a:t> M, Smith PB, Mangum B, et al. Neonatal Candida meningitis: significance of cerebrospinal fluid parameters and blood cultures. J </a:t>
            </a:r>
            <a:r>
              <a:rPr lang="en-US" sz="1800" dirty="0" err="1"/>
              <a:t>Perinatol</a:t>
            </a:r>
            <a:r>
              <a:rPr lang="en-US" sz="1800" dirty="0"/>
              <a:t> 2007;27:97–100.</a:t>
            </a:r>
          </a:p>
          <a:p>
            <a:pPr marL="0" indent="0" eaLnBrk="1" fontAlgn="auto" hangingPunct="1">
              <a:spcAft>
                <a:spcPts val="0"/>
              </a:spcAft>
              <a:buFont typeface="Arial" pitchFamily="34" charset="0"/>
              <a:buNone/>
              <a:defRPr/>
            </a:pPr>
            <a:r>
              <a:rPr lang="en-US" sz="1800" dirty="0"/>
              <a:t>51. </a:t>
            </a:r>
            <a:r>
              <a:rPr lang="en-US" sz="1800" dirty="0" err="1"/>
              <a:t>Fielkow</a:t>
            </a:r>
            <a:r>
              <a:rPr lang="en-US" sz="1800" dirty="0"/>
              <a:t> S, Reuter S, </a:t>
            </a:r>
            <a:r>
              <a:rPr lang="en-US" sz="1800" dirty="0" err="1"/>
              <a:t>Gotoff</a:t>
            </a:r>
            <a:r>
              <a:rPr lang="en-US" sz="1800" dirty="0"/>
              <a:t> SP. Cerebrospinal fluid examination in symptom-free infants with risk factors for infection. J </a:t>
            </a:r>
            <a:r>
              <a:rPr lang="en-US" sz="1800" dirty="0" err="1"/>
              <a:t>Pediatr</a:t>
            </a:r>
            <a:r>
              <a:rPr lang="en-US" sz="1800" dirty="0"/>
              <a:t> 1991;119:971–3.</a:t>
            </a:r>
            <a:endParaRPr lang="pt-BR" sz="1800" dirty="0"/>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0178" name="Título 1"/>
          <p:cNvSpPr>
            <a:spLocks noGrp="1"/>
          </p:cNvSpPr>
          <p:nvPr>
            <p:ph type="title"/>
          </p:nvPr>
        </p:nvSpPr>
        <p:spPr/>
        <p:txBody>
          <a:bodyPr/>
          <a:lstStyle/>
          <a:p>
            <a:pPr eaLnBrk="1" hangingPunct="1"/>
            <a:r>
              <a:rPr lang="pt-BR" smtClean="0"/>
              <a:t>Referências Bibliográficas</a:t>
            </a:r>
          </a:p>
        </p:txBody>
      </p:sp>
      <p:sp>
        <p:nvSpPr>
          <p:cNvPr id="50179" name="Espaço Reservado para Conteúdo 2"/>
          <p:cNvSpPr>
            <a:spLocks noGrp="1"/>
          </p:cNvSpPr>
          <p:nvPr>
            <p:ph idx="1"/>
          </p:nvPr>
        </p:nvSpPr>
        <p:spPr>
          <a:xfrm>
            <a:off x="285750" y="1143000"/>
            <a:ext cx="8286750" cy="5357813"/>
          </a:xfrm>
        </p:spPr>
        <p:txBody>
          <a:bodyPr/>
          <a:lstStyle/>
          <a:p>
            <a:pPr marL="0" indent="0" eaLnBrk="1" hangingPunct="1">
              <a:buFont typeface="Arial" pitchFamily="34" charset="0"/>
              <a:buNone/>
            </a:pPr>
            <a:r>
              <a:rPr lang="pt-BR" sz="1800" smtClean="0"/>
              <a:t>52. Rubin LG, Sánchez PJ, Siegel J, et al. Evaluation and treatment of neonates with suspected late-onset sepsis: a survey of neonatologists’ practices. Pediatrics 2002;110:e42.</a:t>
            </a:r>
          </a:p>
          <a:p>
            <a:pPr marL="0" indent="0" eaLnBrk="1" hangingPunct="1">
              <a:buFont typeface="Arial" pitchFamily="34" charset="0"/>
              <a:buNone/>
            </a:pPr>
            <a:r>
              <a:rPr lang="pt-BR" sz="1800" smtClean="0"/>
              <a:t>53. Sivanandan S, Soraisham AS, Swarnam K. Choice and duration of antimicrobial therapy for neonatal sepsis and meningitis. Int J Pediatr 2011;2011:712150.</a:t>
            </a:r>
          </a:p>
          <a:p>
            <a:pPr marL="0" indent="0" eaLnBrk="1" hangingPunct="1">
              <a:buFont typeface="Arial" pitchFamily="34" charset="0"/>
              <a:buNone/>
            </a:pPr>
            <a:r>
              <a:rPr lang="pt-BR" sz="1800" smtClean="0"/>
              <a:t>54. </a:t>
            </a:r>
            <a:r>
              <a:rPr lang="en-US" sz="1800" smtClean="0"/>
              <a:t>Clark RH, Bloom BT, Spitzer AR, et al. Reported medication use in the neonatal intensive care unit: data from a large national data set. Pediatrics 2006;117:1979–87.</a:t>
            </a:r>
          </a:p>
          <a:p>
            <a:pPr marL="0" indent="0" eaLnBrk="1" hangingPunct="1">
              <a:buFont typeface="Arial" pitchFamily="34" charset="0"/>
              <a:buNone/>
            </a:pPr>
            <a:r>
              <a:rPr lang="en-US" sz="1800" smtClean="0"/>
              <a:t>55. Cantey JB, Wozniak PS, Sánchez PJ. Prospective surveillance of antibiotic use in the neonatal intensive care unit: results from the SCOUT study. Pediatr Infect Dis J 2014. (Epub ahead of print).</a:t>
            </a:r>
          </a:p>
          <a:p>
            <a:pPr marL="0" indent="0" eaLnBrk="1" hangingPunct="1">
              <a:buFont typeface="Arial" pitchFamily="34" charset="0"/>
              <a:buNone/>
            </a:pPr>
            <a:r>
              <a:rPr lang="en-US" sz="1800" smtClean="0"/>
              <a:t>56. Patel SJ, Oshodi A, Prasad P, et al. Antibiotic use in neonatal intensive care units and adherence with Centers for Disease Control and Prevention 12 Step Campaign to Prevent Antimicrobial Resistance. Pediatr Infect Dis J 2009;28:1047–51.</a:t>
            </a:r>
          </a:p>
          <a:p>
            <a:pPr marL="0" indent="0" eaLnBrk="1" hangingPunct="1">
              <a:buFont typeface="Arial" pitchFamily="34" charset="0"/>
              <a:buNone/>
            </a:pPr>
            <a:r>
              <a:rPr lang="en-US" sz="1800" smtClean="0"/>
              <a:t>57. Tzialla C, Borghesi A, Perotti GF, et al. Use and misuse of antibiotics in the neonatal intensive care unit. J Matern Fetal Neonatal Med 2012;25(Suppl 4):35–7.</a:t>
            </a:r>
          </a:p>
          <a:p>
            <a:pPr marL="0" indent="0" eaLnBrk="1" hangingPunct="1">
              <a:buFont typeface="Arial" pitchFamily="34" charset="0"/>
              <a:buNone/>
            </a:pPr>
            <a:r>
              <a:rPr lang="en-US" sz="1800" smtClean="0"/>
              <a:t>58. De Man P, Verhoeven BA, Verbrugh HA, et al. An antibiotic policy to prevent emergence of resistant bacilli. Lancet 2000;355:973–8.</a:t>
            </a:r>
            <a:endParaRPr lang="pt-BR" sz="1800" smtClean="0"/>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1202" name="Título 1"/>
          <p:cNvSpPr>
            <a:spLocks noGrp="1"/>
          </p:cNvSpPr>
          <p:nvPr>
            <p:ph type="title"/>
          </p:nvPr>
        </p:nvSpPr>
        <p:spPr/>
        <p:txBody>
          <a:bodyPr/>
          <a:lstStyle/>
          <a:p>
            <a:pPr eaLnBrk="1" hangingPunct="1"/>
            <a:r>
              <a:rPr lang="pt-BR" smtClean="0"/>
              <a:t>Referências Bibliográficas</a:t>
            </a:r>
          </a:p>
        </p:txBody>
      </p:sp>
      <p:sp>
        <p:nvSpPr>
          <p:cNvPr id="3" name="Espaço Reservado para Conteúdo 2"/>
          <p:cNvSpPr>
            <a:spLocks noGrp="1"/>
          </p:cNvSpPr>
          <p:nvPr>
            <p:ph idx="1"/>
          </p:nvPr>
        </p:nvSpPr>
        <p:spPr>
          <a:xfrm>
            <a:off x="285750" y="1143000"/>
            <a:ext cx="8286750" cy="5357813"/>
          </a:xfrm>
        </p:spPr>
        <p:txBody>
          <a:bodyPr rtlCol="0">
            <a:normAutofit fontScale="92500" lnSpcReduction="10000"/>
          </a:bodyPr>
          <a:lstStyle/>
          <a:p>
            <a:pPr marL="0" indent="0" eaLnBrk="1" fontAlgn="auto" hangingPunct="1">
              <a:spcAft>
                <a:spcPts val="0"/>
              </a:spcAft>
              <a:buFont typeface="Arial" pitchFamily="34" charset="0"/>
              <a:buNone/>
              <a:defRPr/>
            </a:pPr>
            <a:r>
              <a:rPr lang="pt-BR" sz="1800" dirty="0"/>
              <a:t>59. Le J, </a:t>
            </a:r>
            <a:r>
              <a:rPr lang="pt-BR" sz="1800" dirty="0" err="1"/>
              <a:t>Nguyen</a:t>
            </a:r>
            <a:r>
              <a:rPr lang="pt-BR" sz="1800" dirty="0"/>
              <a:t> T, Okamoto M, et al. </a:t>
            </a:r>
            <a:r>
              <a:rPr lang="pt-BR" sz="1800" dirty="0" err="1"/>
              <a:t>Impact</a:t>
            </a:r>
            <a:r>
              <a:rPr lang="pt-BR" sz="1800" dirty="0"/>
              <a:t> </a:t>
            </a:r>
            <a:r>
              <a:rPr lang="pt-BR" sz="1800" dirty="0" err="1"/>
              <a:t>of</a:t>
            </a:r>
            <a:r>
              <a:rPr lang="pt-BR" sz="1800" dirty="0"/>
              <a:t> </a:t>
            </a:r>
            <a:r>
              <a:rPr lang="pt-BR" sz="1800" dirty="0" err="1"/>
              <a:t>empiric</a:t>
            </a:r>
            <a:r>
              <a:rPr lang="pt-BR" sz="1800" dirty="0"/>
              <a:t> </a:t>
            </a:r>
            <a:r>
              <a:rPr lang="pt-BR" sz="1800" dirty="0" err="1"/>
              <a:t>antibiotic</a:t>
            </a:r>
            <a:r>
              <a:rPr lang="pt-BR" sz="1800" dirty="0"/>
              <a:t> use </a:t>
            </a:r>
            <a:r>
              <a:rPr lang="pt-BR" sz="1800" dirty="0" err="1"/>
              <a:t>on</a:t>
            </a:r>
            <a:r>
              <a:rPr lang="pt-BR" sz="1800" dirty="0"/>
              <a:t> </a:t>
            </a:r>
            <a:r>
              <a:rPr lang="pt-BR" sz="1800" dirty="0" err="1"/>
              <a:t>development</a:t>
            </a:r>
            <a:r>
              <a:rPr lang="pt-BR" sz="1800" dirty="0"/>
              <a:t> </a:t>
            </a:r>
            <a:r>
              <a:rPr lang="pt-BR" sz="1800" dirty="0" err="1"/>
              <a:t>of</a:t>
            </a:r>
            <a:r>
              <a:rPr lang="pt-BR" sz="1800" dirty="0"/>
              <a:t> </a:t>
            </a:r>
            <a:r>
              <a:rPr lang="pt-BR" sz="1800" dirty="0" err="1"/>
              <a:t>infections</a:t>
            </a:r>
            <a:r>
              <a:rPr lang="pt-BR" sz="1800" dirty="0"/>
              <a:t> </a:t>
            </a:r>
            <a:r>
              <a:rPr lang="pt-BR" sz="1800" dirty="0" err="1"/>
              <a:t>caused</a:t>
            </a:r>
            <a:r>
              <a:rPr lang="pt-BR" sz="1800" dirty="0"/>
              <a:t> </a:t>
            </a:r>
            <a:r>
              <a:rPr lang="pt-BR" sz="1800" dirty="0" err="1"/>
              <a:t>by</a:t>
            </a:r>
            <a:r>
              <a:rPr lang="pt-BR" sz="1800" dirty="0"/>
              <a:t> </a:t>
            </a:r>
            <a:r>
              <a:rPr lang="pt-BR" sz="1800" dirty="0" err="1"/>
              <a:t>extended-spectrum</a:t>
            </a:r>
            <a:r>
              <a:rPr lang="pt-BR" sz="1800" dirty="0"/>
              <a:t> beta-</a:t>
            </a:r>
            <a:r>
              <a:rPr lang="pt-BR" sz="1800" dirty="0" err="1"/>
              <a:t>lactamase</a:t>
            </a:r>
            <a:r>
              <a:rPr lang="pt-BR" sz="1800" dirty="0"/>
              <a:t> </a:t>
            </a:r>
            <a:r>
              <a:rPr lang="pt-BR" sz="1800" dirty="0" err="1"/>
              <a:t>bacteria</a:t>
            </a:r>
            <a:r>
              <a:rPr lang="pt-BR" sz="1800" dirty="0"/>
              <a:t> in a neonatal </a:t>
            </a:r>
            <a:r>
              <a:rPr lang="pt-BR" sz="1800" dirty="0" err="1"/>
              <a:t>intensive</a:t>
            </a:r>
            <a:r>
              <a:rPr lang="pt-BR" sz="1800" dirty="0"/>
              <a:t> </a:t>
            </a:r>
            <a:r>
              <a:rPr lang="pt-BR" sz="1800" dirty="0" err="1"/>
              <a:t>care</a:t>
            </a:r>
            <a:r>
              <a:rPr lang="pt-BR" sz="1800" dirty="0"/>
              <a:t> </a:t>
            </a:r>
            <a:r>
              <a:rPr lang="pt-BR" sz="1800" dirty="0" err="1"/>
              <a:t>unit</a:t>
            </a:r>
            <a:r>
              <a:rPr lang="pt-BR" sz="1800" dirty="0"/>
              <a:t>. </a:t>
            </a:r>
            <a:r>
              <a:rPr lang="pt-BR" sz="1800" dirty="0" err="1"/>
              <a:t>Pediatr</a:t>
            </a:r>
            <a:r>
              <a:rPr lang="pt-BR" sz="1800" dirty="0"/>
              <a:t> </a:t>
            </a:r>
            <a:r>
              <a:rPr lang="pt-BR" sz="1800" dirty="0" err="1"/>
              <a:t>Infect</a:t>
            </a:r>
            <a:r>
              <a:rPr lang="pt-BR" sz="1800" dirty="0"/>
              <a:t> </a:t>
            </a:r>
            <a:r>
              <a:rPr lang="pt-BR" sz="1800" dirty="0" err="1"/>
              <a:t>Dis</a:t>
            </a:r>
            <a:r>
              <a:rPr lang="pt-BR" sz="1800" dirty="0"/>
              <a:t> J 2008;27:314–8.</a:t>
            </a:r>
          </a:p>
          <a:p>
            <a:pPr marL="0" indent="0" eaLnBrk="1" fontAlgn="auto" hangingPunct="1">
              <a:spcAft>
                <a:spcPts val="0"/>
              </a:spcAft>
              <a:buFont typeface="Arial" pitchFamily="34" charset="0"/>
              <a:buNone/>
              <a:defRPr/>
            </a:pPr>
            <a:r>
              <a:rPr lang="pt-BR" sz="1800" dirty="0"/>
              <a:t>60. </a:t>
            </a:r>
            <a:r>
              <a:rPr lang="en-US" sz="1800" dirty="0" err="1"/>
              <a:t>Cotten</a:t>
            </a:r>
            <a:r>
              <a:rPr lang="en-US" sz="1800" dirty="0"/>
              <a:t> CM, McDonald S, Stoll B, et al. The association of third-generation cephalosporin use and invasive candidiasis in extremely low birth-weight infants. Pediatrics 2006;118:717–22.</a:t>
            </a:r>
          </a:p>
          <a:p>
            <a:pPr marL="0" indent="0" eaLnBrk="1" fontAlgn="auto" hangingPunct="1">
              <a:spcAft>
                <a:spcPts val="0"/>
              </a:spcAft>
              <a:buFont typeface="Arial" pitchFamily="34" charset="0"/>
              <a:buNone/>
              <a:defRPr/>
            </a:pPr>
            <a:r>
              <a:rPr lang="en-US" sz="1800" dirty="0"/>
              <a:t>61. Clark RH, Bloom BT, Spitzer AR, et al. Empiric use of ampicillin and cefotaxime, compared with ampicillin and gentamicin, for neonates at risk for sepsis is associated with an increased risk of neonatal death. Pediatrics 2006;117:67–74.</a:t>
            </a:r>
          </a:p>
          <a:p>
            <a:pPr marL="0" indent="0" eaLnBrk="1" fontAlgn="auto" hangingPunct="1">
              <a:spcAft>
                <a:spcPts val="0"/>
              </a:spcAft>
              <a:buFont typeface="Arial" pitchFamily="34" charset="0"/>
              <a:buNone/>
              <a:defRPr/>
            </a:pPr>
            <a:r>
              <a:rPr lang="en-US" sz="1800" dirty="0"/>
              <a:t>62. </a:t>
            </a:r>
            <a:r>
              <a:rPr lang="en-US" sz="1800" dirty="0" err="1"/>
              <a:t>Kuppala</a:t>
            </a:r>
            <a:r>
              <a:rPr lang="en-US" sz="1800" dirty="0"/>
              <a:t> VS, </a:t>
            </a:r>
            <a:r>
              <a:rPr lang="en-US" sz="1800" dirty="0" err="1"/>
              <a:t>Meinzen-Derr</a:t>
            </a:r>
            <a:r>
              <a:rPr lang="en-US" sz="1800" dirty="0"/>
              <a:t> J, Morrow AL, et al. Prolonged initial empirical antibiotic treatment is associated with adverse outcomes in premature infants. J </a:t>
            </a:r>
            <a:r>
              <a:rPr lang="en-US" sz="1800" dirty="0" err="1"/>
              <a:t>Pediatr</a:t>
            </a:r>
            <a:r>
              <a:rPr lang="en-US" sz="1800" dirty="0"/>
              <a:t> 2011;159:720–5.</a:t>
            </a:r>
          </a:p>
          <a:p>
            <a:pPr marL="0" indent="0" eaLnBrk="1" fontAlgn="auto" hangingPunct="1">
              <a:spcAft>
                <a:spcPts val="0"/>
              </a:spcAft>
              <a:buFont typeface="Arial" pitchFamily="34" charset="0"/>
              <a:buNone/>
              <a:defRPr/>
            </a:pPr>
            <a:r>
              <a:rPr lang="en-US" sz="1800" dirty="0"/>
              <a:t>63. </a:t>
            </a:r>
            <a:r>
              <a:rPr lang="en-US" sz="1800" dirty="0" err="1"/>
              <a:t>Cotten</a:t>
            </a:r>
            <a:r>
              <a:rPr lang="en-US" sz="1800" dirty="0"/>
              <a:t> CM, Taylor S, Stoll B, et al. Prolonged duration of initial empirical antibiotic treatment is associated with increased rates of necrotizing enterocolitis and death for extremely low birth weight infants. Pediatrics 2009;123:58–66.</a:t>
            </a:r>
          </a:p>
          <a:p>
            <a:pPr marL="0" indent="0" eaLnBrk="1" fontAlgn="auto" hangingPunct="1">
              <a:spcAft>
                <a:spcPts val="0"/>
              </a:spcAft>
              <a:buFont typeface="Arial" pitchFamily="34" charset="0"/>
              <a:buNone/>
              <a:defRPr/>
            </a:pPr>
            <a:r>
              <a:rPr lang="en-US" sz="1800" dirty="0"/>
              <a:t>64. </a:t>
            </a:r>
            <a:r>
              <a:rPr lang="en-US" sz="1800" dirty="0" err="1"/>
              <a:t>Alm</a:t>
            </a:r>
            <a:r>
              <a:rPr lang="en-US" sz="1800" dirty="0"/>
              <a:t> B, </a:t>
            </a:r>
            <a:r>
              <a:rPr lang="en-US" sz="1800" dirty="0" err="1"/>
              <a:t>Erdes</a:t>
            </a:r>
            <a:r>
              <a:rPr lang="en-US" sz="1800" dirty="0"/>
              <a:t> L, </a:t>
            </a:r>
            <a:r>
              <a:rPr lang="en-US" sz="1800" dirty="0" err="1"/>
              <a:t>Möllborg</a:t>
            </a:r>
            <a:r>
              <a:rPr lang="en-US" sz="1800" dirty="0"/>
              <a:t> P, et al. Neonatal antibiotic treatment is a risk factor for early wheezing. Pediatrics 2008;121:697–702.</a:t>
            </a:r>
          </a:p>
          <a:p>
            <a:pPr marL="0" indent="0" eaLnBrk="1" fontAlgn="auto" hangingPunct="1">
              <a:spcAft>
                <a:spcPts val="0"/>
              </a:spcAft>
              <a:buFont typeface="Arial" pitchFamily="34" charset="0"/>
              <a:buNone/>
              <a:defRPr/>
            </a:pPr>
            <a:r>
              <a:rPr lang="en-US" sz="1800" dirty="0"/>
              <a:t>65. Lawrence SL, Roth V, Slinger R, et al. Cloxacillin versus vancomycin for presumed late-onset sepsis in the Neonatal Intensive Care Unit and the impact upon outcome of coagulase negative staphylococcal bacteremia: a retrospective cohort study. BMC </a:t>
            </a:r>
            <a:r>
              <a:rPr lang="en-US" sz="1800" dirty="0" err="1"/>
              <a:t>Pediatr</a:t>
            </a:r>
            <a:r>
              <a:rPr lang="en-US" sz="1800" dirty="0"/>
              <a:t> 2005;5:49.</a:t>
            </a:r>
            <a:endParaRPr lang="pt-BR" sz="1800" dirty="0"/>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2226" name="Título 1"/>
          <p:cNvSpPr>
            <a:spLocks noGrp="1"/>
          </p:cNvSpPr>
          <p:nvPr>
            <p:ph type="title"/>
          </p:nvPr>
        </p:nvSpPr>
        <p:spPr/>
        <p:txBody>
          <a:bodyPr/>
          <a:lstStyle/>
          <a:p>
            <a:pPr eaLnBrk="1" hangingPunct="1"/>
            <a:r>
              <a:rPr lang="pt-BR" smtClean="0"/>
              <a:t>Referências Bibliográficas</a:t>
            </a:r>
          </a:p>
        </p:txBody>
      </p:sp>
      <p:sp>
        <p:nvSpPr>
          <p:cNvPr id="3" name="Espaço Reservado para Conteúdo 2"/>
          <p:cNvSpPr>
            <a:spLocks noGrp="1"/>
          </p:cNvSpPr>
          <p:nvPr>
            <p:ph idx="1"/>
          </p:nvPr>
        </p:nvSpPr>
        <p:spPr>
          <a:xfrm>
            <a:off x="285750" y="1143000"/>
            <a:ext cx="8286750" cy="5357813"/>
          </a:xfrm>
        </p:spPr>
        <p:txBody>
          <a:bodyPr rtlCol="0">
            <a:normAutofit lnSpcReduction="10000"/>
          </a:bodyPr>
          <a:lstStyle/>
          <a:p>
            <a:pPr marL="0" indent="0" eaLnBrk="1" fontAlgn="auto" hangingPunct="1">
              <a:spcAft>
                <a:spcPts val="0"/>
              </a:spcAft>
              <a:buFont typeface="Arial" pitchFamily="34" charset="0"/>
              <a:buNone/>
              <a:defRPr/>
            </a:pPr>
            <a:r>
              <a:rPr lang="pt-BR" sz="1800" dirty="0"/>
              <a:t>66. Hsieh E, Smith PB, </a:t>
            </a:r>
            <a:r>
              <a:rPr lang="pt-BR" sz="1800" dirty="0" err="1"/>
              <a:t>Jacqz-Aigrain</a:t>
            </a:r>
            <a:r>
              <a:rPr lang="pt-BR" sz="1800" dirty="0"/>
              <a:t> E, et al. Neonatal </a:t>
            </a:r>
            <a:r>
              <a:rPr lang="pt-BR" sz="1800" dirty="0" err="1"/>
              <a:t>fungal</a:t>
            </a:r>
            <a:r>
              <a:rPr lang="pt-BR" sz="1800" dirty="0"/>
              <a:t> </a:t>
            </a:r>
            <a:r>
              <a:rPr lang="pt-BR" sz="1800" dirty="0" err="1"/>
              <a:t>infections</a:t>
            </a:r>
            <a:r>
              <a:rPr lang="pt-BR" sz="1800" dirty="0"/>
              <a:t>: </a:t>
            </a:r>
            <a:r>
              <a:rPr lang="pt-BR" sz="1800" dirty="0" err="1"/>
              <a:t>when</a:t>
            </a:r>
            <a:r>
              <a:rPr lang="pt-BR" sz="1800" dirty="0"/>
              <a:t> </a:t>
            </a:r>
            <a:r>
              <a:rPr lang="pt-BR" sz="1800" dirty="0" err="1"/>
              <a:t>to</a:t>
            </a:r>
            <a:r>
              <a:rPr lang="pt-BR" sz="1800" dirty="0"/>
              <a:t> </a:t>
            </a:r>
            <a:r>
              <a:rPr lang="pt-BR" sz="1800" dirty="0" err="1"/>
              <a:t>treat</a:t>
            </a:r>
            <a:r>
              <a:rPr lang="pt-BR" sz="1800" dirty="0"/>
              <a:t>? </a:t>
            </a:r>
            <a:r>
              <a:rPr lang="pt-BR" sz="1800" dirty="0" err="1"/>
              <a:t>Early</a:t>
            </a:r>
            <a:r>
              <a:rPr lang="pt-BR" sz="1800" dirty="0"/>
              <a:t> Hum </a:t>
            </a:r>
            <a:r>
              <a:rPr lang="pt-BR" sz="1800" dirty="0" err="1"/>
              <a:t>Dev</a:t>
            </a:r>
            <a:r>
              <a:rPr lang="pt-BR" sz="1800" dirty="0"/>
              <a:t> 2012;88(</a:t>
            </a:r>
            <a:r>
              <a:rPr lang="pt-BR" sz="1800" dirty="0" err="1"/>
              <a:t>Suppl</a:t>
            </a:r>
            <a:r>
              <a:rPr lang="pt-BR" sz="1800" dirty="0"/>
              <a:t> 2):S6–10.</a:t>
            </a:r>
          </a:p>
          <a:p>
            <a:pPr marL="0" indent="0" eaLnBrk="1" fontAlgn="auto" hangingPunct="1">
              <a:spcAft>
                <a:spcPts val="0"/>
              </a:spcAft>
              <a:buFont typeface="Arial" pitchFamily="34" charset="0"/>
              <a:buNone/>
              <a:defRPr/>
            </a:pPr>
            <a:r>
              <a:rPr lang="pt-BR" sz="1800" dirty="0"/>
              <a:t>67. Garcia-</a:t>
            </a:r>
            <a:r>
              <a:rPr lang="pt-BR" sz="1800" dirty="0" err="1"/>
              <a:t>Prats</a:t>
            </a:r>
            <a:r>
              <a:rPr lang="pt-BR" sz="1800" dirty="0"/>
              <a:t> JA, Cooper TR, Schneider VF, et al. </a:t>
            </a:r>
            <a:r>
              <a:rPr lang="pt-BR" sz="1800" dirty="0" err="1"/>
              <a:t>Rapid</a:t>
            </a:r>
            <a:r>
              <a:rPr lang="pt-BR" sz="1800" dirty="0"/>
              <a:t> </a:t>
            </a:r>
            <a:r>
              <a:rPr lang="pt-BR" sz="1800" dirty="0" err="1"/>
              <a:t>detection</a:t>
            </a:r>
            <a:r>
              <a:rPr lang="pt-BR" sz="1800" dirty="0"/>
              <a:t> </a:t>
            </a:r>
            <a:r>
              <a:rPr lang="pt-BR" sz="1800" dirty="0" err="1"/>
              <a:t>of</a:t>
            </a:r>
            <a:r>
              <a:rPr lang="pt-BR" sz="1800" dirty="0"/>
              <a:t> </a:t>
            </a:r>
            <a:r>
              <a:rPr lang="pt-BR" sz="1800" dirty="0" err="1"/>
              <a:t>microorganisms</a:t>
            </a:r>
            <a:r>
              <a:rPr lang="pt-BR" sz="1800" dirty="0"/>
              <a:t> in </a:t>
            </a:r>
            <a:r>
              <a:rPr lang="pt-BR" sz="1800" dirty="0" err="1"/>
              <a:t>blood</a:t>
            </a:r>
            <a:r>
              <a:rPr lang="pt-BR" sz="1800" dirty="0"/>
              <a:t> </a:t>
            </a:r>
            <a:r>
              <a:rPr lang="pt-BR" sz="1800" dirty="0" err="1"/>
              <a:t>cultures</a:t>
            </a:r>
            <a:r>
              <a:rPr lang="pt-BR" sz="1800" dirty="0"/>
              <a:t> </a:t>
            </a:r>
            <a:r>
              <a:rPr lang="pt-BR" sz="1800" dirty="0" err="1"/>
              <a:t>of</a:t>
            </a:r>
            <a:r>
              <a:rPr lang="pt-BR" sz="1800" dirty="0"/>
              <a:t> </a:t>
            </a:r>
            <a:r>
              <a:rPr lang="pt-BR" sz="1800" dirty="0" err="1"/>
              <a:t>newborn</a:t>
            </a:r>
            <a:r>
              <a:rPr lang="pt-BR" sz="1800" dirty="0"/>
              <a:t> </a:t>
            </a:r>
            <a:r>
              <a:rPr lang="pt-BR" sz="1800" dirty="0" err="1"/>
              <a:t>infants</a:t>
            </a:r>
            <a:r>
              <a:rPr lang="pt-BR" sz="1800" dirty="0"/>
              <a:t> </a:t>
            </a:r>
            <a:r>
              <a:rPr lang="pt-BR" sz="1800" dirty="0" err="1"/>
              <a:t>utilizing</a:t>
            </a:r>
            <a:r>
              <a:rPr lang="pt-BR" sz="1800" dirty="0"/>
              <a:t> </a:t>
            </a:r>
            <a:r>
              <a:rPr lang="pt-BR" sz="1800" dirty="0" err="1"/>
              <a:t>an</a:t>
            </a:r>
            <a:r>
              <a:rPr lang="pt-BR" sz="1800" dirty="0"/>
              <a:t> </a:t>
            </a:r>
            <a:r>
              <a:rPr lang="pt-BR" sz="1800" dirty="0" err="1"/>
              <a:t>automated</a:t>
            </a:r>
            <a:r>
              <a:rPr lang="pt-BR" sz="1800" dirty="0"/>
              <a:t> </a:t>
            </a:r>
            <a:r>
              <a:rPr lang="pt-BR" sz="1800" dirty="0" err="1"/>
              <a:t>blood</a:t>
            </a:r>
            <a:r>
              <a:rPr lang="pt-BR" sz="1800" dirty="0"/>
              <a:t> </a:t>
            </a:r>
            <a:r>
              <a:rPr lang="pt-BR" sz="1800" dirty="0" err="1"/>
              <a:t>culture</a:t>
            </a:r>
            <a:r>
              <a:rPr lang="pt-BR" sz="1800" dirty="0"/>
              <a:t> system. </a:t>
            </a:r>
            <a:r>
              <a:rPr lang="pt-BR" sz="1800" dirty="0" err="1"/>
              <a:t>Pediatrics</a:t>
            </a:r>
            <a:r>
              <a:rPr lang="pt-BR" sz="1800" dirty="0"/>
              <a:t> 2000;105(3 </a:t>
            </a:r>
            <a:r>
              <a:rPr lang="pt-BR" sz="1800" dirty="0" err="1"/>
              <a:t>Pt</a:t>
            </a:r>
            <a:r>
              <a:rPr lang="pt-BR" sz="1800" dirty="0"/>
              <a:t> 1):523–7.</a:t>
            </a:r>
          </a:p>
          <a:p>
            <a:pPr marL="0" indent="0" eaLnBrk="1" fontAlgn="auto" hangingPunct="1">
              <a:spcAft>
                <a:spcPts val="0"/>
              </a:spcAft>
              <a:buFont typeface="Arial" pitchFamily="34" charset="0"/>
              <a:buNone/>
              <a:defRPr/>
            </a:pPr>
            <a:r>
              <a:rPr lang="pt-BR" sz="1800" dirty="0"/>
              <a:t>68. </a:t>
            </a:r>
            <a:r>
              <a:rPr lang="pt-BR" sz="1800" dirty="0" err="1"/>
              <a:t>Saini</a:t>
            </a:r>
            <a:r>
              <a:rPr lang="pt-BR" sz="1800" dirty="0"/>
              <a:t> SS, </a:t>
            </a:r>
            <a:r>
              <a:rPr lang="pt-BR" sz="1800" dirty="0" err="1"/>
              <a:t>Dutta</a:t>
            </a:r>
            <a:r>
              <a:rPr lang="pt-BR" sz="1800" dirty="0"/>
              <a:t> S, Ray P, et al. Short </a:t>
            </a:r>
            <a:r>
              <a:rPr lang="pt-BR" sz="1800" dirty="0" err="1"/>
              <a:t>course</a:t>
            </a:r>
            <a:r>
              <a:rPr lang="pt-BR" sz="1800" dirty="0"/>
              <a:t> versus 7-day </a:t>
            </a:r>
            <a:r>
              <a:rPr lang="pt-BR" sz="1800" dirty="0" err="1"/>
              <a:t>course</a:t>
            </a:r>
            <a:r>
              <a:rPr lang="pt-BR" sz="1800" dirty="0"/>
              <a:t> </a:t>
            </a:r>
            <a:r>
              <a:rPr lang="pt-BR" sz="1800" dirty="0" err="1"/>
              <a:t>of</a:t>
            </a:r>
            <a:r>
              <a:rPr lang="pt-BR" sz="1800" dirty="0"/>
              <a:t> </a:t>
            </a:r>
            <a:r>
              <a:rPr lang="pt-BR" sz="1800" dirty="0" err="1"/>
              <a:t>intravenous</a:t>
            </a:r>
            <a:r>
              <a:rPr lang="pt-BR" sz="1800" dirty="0"/>
              <a:t> </a:t>
            </a:r>
            <a:r>
              <a:rPr lang="pt-BR" sz="1800" dirty="0" err="1"/>
              <a:t>antibiotics</a:t>
            </a:r>
            <a:r>
              <a:rPr lang="pt-BR" sz="1800" dirty="0"/>
              <a:t> for </a:t>
            </a:r>
            <a:r>
              <a:rPr lang="pt-BR" sz="1800" dirty="0" err="1"/>
              <a:t>probable</a:t>
            </a:r>
            <a:r>
              <a:rPr lang="pt-BR" sz="1800" dirty="0"/>
              <a:t> neonatal septicemia: a </a:t>
            </a:r>
            <a:r>
              <a:rPr lang="pt-BR" sz="1800" dirty="0" err="1"/>
              <a:t>pilot</a:t>
            </a:r>
            <a:r>
              <a:rPr lang="pt-BR" sz="1800" dirty="0"/>
              <a:t>, open-</a:t>
            </a:r>
            <a:r>
              <a:rPr lang="pt-BR" sz="1800" dirty="0" err="1"/>
              <a:t>label</a:t>
            </a:r>
            <a:r>
              <a:rPr lang="pt-BR" sz="1800" dirty="0"/>
              <a:t>, </a:t>
            </a:r>
            <a:r>
              <a:rPr lang="pt-BR" sz="1800" dirty="0" err="1"/>
              <a:t>randomized</a:t>
            </a:r>
            <a:r>
              <a:rPr lang="pt-BR" sz="1800" dirty="0"/>
              <a:t> </a:t>
            </a:r>
            <a:r>
              <a:rPr lang="pt-BR" sz="1800" dirty="0" err="1"/>
              <a:t>controlled</a:t>
            </a:r>
            <a:r>
              <a:rPr lang="pt-BR" sz="1800" dirty="0"/>
              <a:t> </a:t>
            </a:r>
            <a:r>
              <a:rPr lang="pt-BR" sz="1800" dirty="0" err="1"/>
              <a:t>trial</a:t>
            </a:r>
            <a:r>
              <a:rPr lang="pt-BR" sz="1800" dirty="0"/>
              <a:t>. </a:t>
            </a:r>
            <a:r>
              <a:rPr lang="pt-BR" sz="1800" dirty="0" err="1"/>
              <a:t>Indian</a:t>
            </a:r>
            <a:r>
              <a:rPr lang="pt-BR" sz="1800" dirty="0"/>
              <a:t> </a:t>
            </a:r>
            <a:r>
              <a:rPr lang="pt-BR" sz="1800" dirty="0" err="1"/>
              <a:t>Pediatr</a:t>
            </a:r>
            <a:r>
              <a:rPr lang="pt-BR" sz="1800" dirty="0"/>
              <a:t> 2011;48:19–24.</a:t>
            </a:r>
          </a:p>
          <a:p>
            <a:pPr marL="0" indent="0" eaLnBrk="1" fontAlgn="auto" hangingPunct="1">
              <a:spcAft>
                <a:spcPts val="0"/>
              </a:spcAft>
              <a:buFont typeface="Arial" pitchFamily="34" charset="0"/>
              <a:buNone/>
              <a:defRPr/>
            </a:pPr>
            <a:r>
              <a:rPr lang="pt-BR" sz="1800" dirty="0"/>
              <a:t>69. </a:t>
            </a:r>
            <a:r>
              <a:rPr lang="en-US" sz="1800" dirty="0"/>
              <a:t>Cordero L, Ayers LW. Duration of empiric antibiotics for suspected early-onset sepsis in extremely low birth weight infants. Infect Control Hosp Epidemiol 2003;24:662–6.</a:t>
            </a:r>
          </a:p>
          <a:p>
            <a:pPr marL="0" indent="0" eaLnBrk="1" fontAlgn="auto" hangingPunct="1">
              <a:spcAft>
                <a:spcPts val="0"/>
              </a:spcAft>
              <a:buFont typeface="Arial" pitchFamily="34" charset="0"/>
              <a:buNone/>
              <a:defRPr/>
            </a:pPr>
            <a:r>
              <a:rPr lang="en-US" sz="1800" dirty="0"/>
              <a:t>70. </a:t>
            </a:r>
            <a:r>
              <a:rPr lang="en-US" sz="1800" dirty="0" err="1"/>
              <a:t>Ehl</a:t>
            </a:r>
            <a:r>
              <a:rPr lang="en-US" sz="1800" dirty="0"/>
              <a:t> S, Gering B, </a:t>
            </a:r>
            <a:r>
              <a:rPr lang="en-US" sz="1800" dirty="0" err="1"/>
              <a:t>Bartmann</a:t>
            </a:r>
            <a:r>
              <a:rPr lang="en-US" sz="1800" dirty="0"/>
              <a:t> P, et al. C-reactive protein is a useful marker for guiding duration of antibiotic therapy in suspected neonatal bacterial infection. Pediatrics 1997;99:216–21.</a:t>
            </a:r>
          </a:p>
          <a:p>
            <a:pPr marL="0" indent="0" eaLnBrk="1" fontAlgn="auto" hangingPunct="1">
              <a:spcAft>
                <a:spcPts val="0"/>
              </a:spcAft>
              <a:buFont typeface="Arial" pitchFamily="34" charset="0"/>
              <a:buNone/>
              <a:defRPr/>
            </a:pPr>
            <a:r>
              <a:rPr lang="en-US" sz="1800" dirty="0"/>
              <a:t>71. Al-</a:t>
            </a:r>
            <a:r>
              <a:rPr lang="en-US" sz="1800" dirty="0" err="1"/>
              <a:t>Zwaini</a:t>
            </a:r>
            <a:r>
              <a:rPr lang="en-US" sz="1800" dirty="0"/>
              <a:t> EJ. C-reactive protein: a useful marker for guiding duration of antibiotic therapy in suspected neonatal </a:t>
            </a:r>
            <a:r>
              <a:rPr lang="en-US" sz="1800" dirty="0" err="1"/>
              <a:t>septicaemia</a:t>
            </a:r>
            <a:r>
              <a:rPr lang="en-US" sz="1800" dirty="0"/>
              <a:t>? East </a:t>
            </a:r>
            <a:r>
              <a:rPr lang="en-US" sz="1800" dirty="0" err="1"/>
              <a:t>Mediterr</a:t>
            </a:r>
            <a:r>
              <a:rPr lang="en-US" sz="1800" dirty="0"/>
              <a:t> Health J 2009;15:269–75.</a:t>
            </a:r>
          </a:p>
          <a:p>
            <a:pPr marL="0" indent="0" eaLnBrk="1" fontAlgn="auto" hangingPunct="1">
              <a:spcAft>
                <a:spcPts val="0"/>
              </a:spcAft>
              <a:buFont typeface="Arial" pitchFamily="34" charset="0"/>
              <a:buNone/>
              <a:defRPr/>
            </a:pPr>
            <a:r>
              <a:rPr lang="en-US" sz="1800" dirty="0"/>
              <a:t>72. Stocker M, Fontana M, El </a:t>
            </a:r>
            <a:r>
              <a:rPr lang="en-US" sz="1800" dirty="0" err="1"/>
              <a:t>Helou</a:t>
            </a:r>
            <a:r>
              <a:rPr lang="en-US" sz="1800" dirty="0"/>
              <a:t> S, et al. Use of procalcitonin-guided decision-making to shorten antibiotic therapy in suspected neonatal early-onset sepsis: prospective randomized intervention trial. Neonatology 2010;97:165–74.</a:t>
            </a:r>
            <a:endParaRPr lang="pt-BR" sz="1800" dirty="0"/>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3250" name="Título 1"/>
          <p:cNvSpPr>
            <a:spLocks noGrp="1"/>
          </p:cNvSpPr>
          <p:nvPr>
            <p:ph type="title"/>
          </p:nvPr>
        </p:nvSpPr>
        <p:spPr/>
        <p:txBody>
          <a:bodyPr/>
          <a:lstStyle/>
          <a:p>
            <a:pPr eaLnBrk="1" hangingPunct="1"/>
            <a:r>
              <a:rPr lang="pt-BR" smtClean="0"/>
              <a:t>Referências Bibliográficas</a:t>
            </a:r>
          </a:p>
        </p:txBody>
      </p:sp>
      <p:sp>
        <p:nvSpPr>
          <p:cNvPr id="53251" name="Espaço Reservado para Conteúdo 2"/>
          <p:cNvSpPr>
            <a:spLocks noGrp="1"/>
          </p:cNvSpPr>
          <p:nvPr>
            <p:ph idx="1"/>
          </p:nvPr>
        </p:nvSpPr>
        <p:spPr>
          <a:xfrm>
            <a:off x="285750" y="1143000"/>
            <a:ext cx="8286750" cy="5357813"/>
          </a:xfrm>
        </p:spPr>
        <p:txBody>
          <a:bodyPr/>
          <a:lstStyle/>
          <a:p>
            <a:pPr marL="0" indent="0" eaLnBrk="1" hangingPunct="1">
              <a:buFont typeface="Arial" pitchFamily="34" charset="0"/>
              <a:buNone/>
            </a:pPr>
            <a:r>
              <a:rPr lang="pt-BR" sz="1800" smtClean="0"/>
              <a:t>73. </a:t>
            </a:r>
            <a:r>
              <a:rPr lang="en-US" sz="1800" smtClean="0"/>
              <a:t>Murphy K, Weiner J. Use of leukocyte counts in evaluation of early-onset neonatal sepsis. Pediatr Infect Dis J 2012;31:16–9.</a:t>
            </a:r>
          </a:p>
          <a:p>
            <a:pPr marL="0" indent="0" eaLnBrk="1" hangingPunct="1">
              <a:buFont typeface="Arial" pitchFamily="34" charset="0"/>
              <a:buNone/>
            </a:pPr>
            <a:r>
              <a:rPr lang="en-US" sz="1800" smtClean="0"/>
              <a:t>74. Gathwala G, Sindwani A, Singh J, et al. Ten days vs. 14 days antibiotic therapy in culture-proven neonatal sepsis. J Trop Pediatr 2010;56:433–5.</a:t>
            </a:r>
          </a:p>
          <a:p>
            <a:pPr marL="0" indent="0" eaLnBrk="1" hangingPunct="1">
              <a:buFont typeface="Arial" pitchFamily="34" charset="0"/>
              <a:buNone/>
            </a:pPr>
            <a:r>
              <a:rPr lang="en-US" sz="1800" smtClean="0"/>
              <a:t>75. Chowdhary G, Dutta S, Narang A. Randomized controlled trial of 7-Day vs. 14-Day antibiotics for neonatal sepsis. J Trop Pediatr 2006;52:427–32.</a:t>
            </a:r>
          </a:p>
          <a:p>
            <a:pPr marL="0" indent="0" eaLnBrk="1" hangingPunct="1">
              <a:buFont typeface="Arial" pitchFamily="34" charset="0"/>
              <a:buNone/>
            </a:pPr>
            <a:r>
              <a:rPr lang="en-US" sz="1800" smtClean="0"/>
              <a:t>76. Hemels MAC, van den Hoogen A, Verboon-Maciolek MA, et al. Shortening the antibiotic course for the treatment of neonatal coagulase-negative staphylococcal sepsis: fine with three days? Neonatology 2012;101:101–5. </a:t>
            </a:r>
          </a:p>
          <a:p>
            <a:pPr marL="0" indent="0" eaLnBrk="1" hangingPunct="1">
              <a:buFont typeface="Arial" pitchFamily="34" charset="0"/>
              <a:buNone/>
            </a:pPr>
            <a:r>
              <a:rPr lang="en-US" sz="1800" smtClean="0"/>
              <a:t>77. Tunkel AR, Hartman BJ, Kaplan SL, et al. Practice guidelines for the management of bacterial meningitis. Clin Infect Dis 2004;39:1267–84.</a:t>
            </a:r>
          </a:p>
          <a:p>
            <a:pPr marL="0" indent="0" eaLnBrk="1" hangingPunct="1">
              <a:buFont typeface="Arial" pitchFamily="34" charset="0"/>
              <a:buNone/>
            </a:pPr>
            <a:r>
              <a:rPr lang="en-US" sz="1800" smtClean="0"/>
              <a:t>78. Daoud AS, Batieha A, Al-Sheyyab M, et al. Lack of effectiveness of dexamethasone in neonatal bacterial meningitis. Eur J Pediatr 1999;158:230–3.</a:t>
            </a:r>
          </a:p>
          <a:p>
            <a:pPr marL="0" indent="0" eaLnBrk="1" hangingPunct="1">
              <a:buFont typeface="Arial" pitchFamily="34" charset="0"/>
              <a:buNone/>
            </a:pPr>
            <a:r>
              <a:rPr lang="en-US" sz="1800" smtClean="0"/>
              <a:t>79. Mathur NB, Garg A, Mishra TK. Role of dexamethasone in neonatal meningitis: a randomized controlled trial. Indian J Pediatr 2013;80:102–7.</a:t>
            </a:r>
          </a:p>
          <a:p>
            <a:pPr marL="0" indent="0" eaLnBrk="1" hangingPunct="1">
              <a:buFont typeface="Arial" pitchFamily="34" charset="0"/>
              <a:buNone/>
            </a:pPr>
            <a:r>
              <a:rPr lang="en-US" sz="1800" smtClean="0"/>
              <a:t>80. Thaver D, Ali SA, Zaidi AKM. Antimicrobial resistance among neonatal pathogens in developing countries. Pediatr Infect Dis J 2009;28(1 Suppl):S19–21.</a:t>
            </a:r>
            <a:r>
              <a:rPr lang="pt-BR" sz="1800" smtClean="0"/>
              <a:t> </a:t>
            </a: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4274" name="Título 1"/>
          <p:cNvSpPr>
            <a:spLocks noGrp="1"/>
          </p:cNvSpPr>
          <p:nvPr>
            <p:ph type="title"/>
          </p:nvPr>
        </p:nvSpPr>
        <p:spPr/>
        <p:txBody>
          <a:bodyPr/>
          <a:lstStyle/>
          <a:p>
            <a:pPr eaLnBrk="1" hangingPunct="1"/>
            <a:r>
              <a:rPr lang="pt-BR" smtClean="0"/>
              <a:t>Referências Bibliográficas</a:t>
            </a:r>
          </a:p>
        </p:txBody>
      </p:sp>
      <p:sp>
        <p:nvSpPr>
          <p:cNvPr id="3" name="Espaço Reservado para Conteúdo 2"/>
          <p:cNvSpPr>
            <a:spLocks noGrp="1"/>
          </p:cNvSpPr>
          <p:nvPr>
            <p:ph idx="1"/>
          </p:nvPr>
        </p:nvSpPr>
        <p:spPr>
          <a:xfrm>
            <a:off x="285750" y="1143000"/>
            <a:ext cx="8286750" cy="5357813"/>
          </a:xfrm>
        </p:spPr>
        <p:txBody>
          <a:bodyPr rtlCol="0">
            <a:normAutofit fontScale="92500" lnSpcReduction="10000"/>
          </a:bodyPr>
          <a:lstStyle/>
          <a:p>
            <a:pPr marL="0" indent="0" eaLnBrk="1" fontAlgn="auto" hangingPunct="1">
              <a:spcAft>
                <a:spcPts val="0"/>
              </a:spcAft>
              <a:buFont typeface="Arial" pitchFamily="34" charset="0"/>
              <a:buNone/>
              <a:defRPr/>
            </a:pPr>
            <a:r>
              <a:rPr lang="pt-BR" sz="1800" dirty="0"/>
              <a:t>81. </a:t>
            </a:r>
            <a:r>
              <a:rPr lang="en-US" sz="1800" dirty="0"/>
              <a:t>Darmstadt GL, Batra M, Zaidi AKM. Oral antibiotics in the management of serious neonatal bacterial infections in developing country communities. </a:t>
            </a:r>
            <a:r>
              <a:rPr lang="en-US" sz="1800" dirty="0" err="1"/>
              <a:t>Pediatr</a:t>
            </a:r>
            <a:r>
              <a:rPr lang="en-US" sz="1800" dirty="0"/>
              <a:t> Infect Dis J 2009;28(1 Suppl):S31–6.</a:t>
            </a:r>
          </a:p>
          <a:p>
            <a:pPr marL="0" indent="0" eaLnBrk="1" fontAlgn="auto" hangingPunct="1">
              <a:spcAft>
                <a:spcPts val="0"/>
              </a:spcAft>
              <a:buFont typeface="Arial" pitchFamily="34" charset="0"/>
              <a:buNone/>
              <a:defRPr/>
            </a:pPr>
            <a:r>
              <a:rPr lang="en-US" sz="1800" dirty="0"/>
              <a:t>82. Bang AT, Reddy HM, Deshmukh MD, et al. Neonatal and infant mortality in the ten years (1993 to 2003) of the </a:t>
            </a:r>
            <a:r>
              <a:rPr lang="en-US" sz="1800" dirty="0" err="1"/>
              <a:t>Gadchiroli</a:t>
            </a:r>
            <a:r>
              <a:rPr lang="en-US" sz="1800" dirty="0"/>
              <a:t> field trial: effect of home-based neonatal care. J </a:t>
            </a:r>
            <a:r>
              <a:rPr lang="en-US" sz="1800" dirty="0" err="1"/>
              <a:t>Perinatol</a:t>
            </a:r>
            <a:r>
              <a:rPr lang="en-US" sz="1800" dirty="0"/>
              <a:t> 2005;25(Suppl 1):S92–107.</a:t>
            </a:r>
          </a:p>
          <a:p>
            <a:pPr marL="0" indent="0" eaLnBrk="1" fontAlgn="auto" hangingPunct="1">
              <a:spcAft>
                <a:spcPts val="0"/>
              </a:spcAft>
              <a:buFont typeface="Arial" pitchFamily="34" charset="0"/>
              <a:buNone/>
              <a:defRPr/>
            </a:pPr>
            <a:r>
              <a:rPr lang="en-US" sz="1800" dirty="0"/>
              <a:t>83. Darmstadt GL, Batra M, Zaidi AKM. Parenteral antibiotics for the treatment of serious neonatal bacterial infections in developing country settings. </a:t>
            </a:r>
            <a:r>
              <a:rPr lang="en-US" sz="1800" dirty="0" err="1"/>
              <a:t>Pediatr</a:t>
            </a:r>
            <a:r>
              <a:rPr lang="en-US" sz="1800" dirty="0"/>
              <a:t> Infect Dis J 2009;28(1 Suppl):S37–42.</a:t>
            </a:r>
          </a:p>
          <a:p>
            <a:pPr marL="0" indent="0" eaLnBrk="1" fontAlgn="auto" hangingPunct="1">
              <a:spcAft>
                <a:spcPts val="0"/>
              </a:spcAft>
              <a:buFont typeface="Arial" pitchFamily="34" charset="0"/>
              <a:buNone/>
              <a:defRPr/>
            </a:pPr>
            <a:r>
              <a:rPr lang="en-US" sz="1800" dirty="0"/>
              <a:t>84. Zaidi AKM, </a:t>
            </a:r>
            <a:r>
              <a:rPr lang="en-US" sz="1800" dirty="0" err="1"/>
              <a:t>Tikmani</a:t>
            </a:r>
            <a:r>
              <a:rPr lang="en-US" sz="1800" dirty="0"/>
              <a:t> SS, </a:t>
            </a:r>
            <a:r>
              <a:rPr lang="en-US" sz="1800" dirty="0" err="1"/>
              <a:t>Warraich</a:t>
            </a:r>
            <a:r>
              <a:rPr lang="en-US" sz="1800" dirty="0"/>
              <a:t> HJ, et al. Community-based treatment of serious bacterial infections in newborns and young infants: a randomized controlled trial assessing three antibiotic regimens. </a:t>
            </a:r>
            <a:r>
              <a:rPr lang="en-US" sz="1800" dirty="0" err="1"/>
              <a:t>Pediatr</a:t>
            </a:r>
            <a:r>
              <a:rPr lang="en-US" sz="1800" dirty="0"/>
              <a:t> Infect Dis J 2012;31:667–72.</a:t>
            </a:r>
          </a:p>
          <a:p>
            <a:pPr marL="0" indent="0" eaLnBrk="1" fontAlgn="auto" hangingPunct="1">
              <a:spcAft>
                <a:spcPts val="0"/>
              </a:spcAft>
              <a:buFont typeface="Arial" pitchFamily="34" charset="0"/>
              <a:buNone/>
              <a:defRPr/>
            </a:pPr>
            <a:r>
              <a:rPr lang="en-US" sz="1800" dirty="0"/>
              <a:t>85. Rhee V, </a:t>
            </a:r>
            <a:r>
              <a:rPr lang="en-US" sz="1800" dirty="0" err="1"/>
              <a:t>Mullany</a:t>
            </a:r>
            <a:r>
              <a:rPr lang="en-US" sz="1800" dirty="0"/>
              <a:t> LC, </a:t>
            </a:r>
            <a:r>
              <a:rPr lang="en-US" sz="1800" dirty="0" err="1"/>
              <a:t>Khatry</a:t>
            </a:r>
            <a:r>
              <a:rPr lang="en-US" sz="1800" dirty="0"/>
              <a:t> SK, et al. Maternal and birth attendant hand washing and neonatal mortality in southern Nepal. Arch </a:t>
            </a:r>
            <a:r>
              <a:rPr lang="en-US" sz="1800" dirty="0" err="1"/>
              <a:t>Pediatr</a:t>
            </a:r>
            <a:r>
              <a:rPr lang="en-US" sz="1800" dirty="0"/>
              <a:t> </a:t>
            </a:r>
            <a:r>
              <a:rPr lang="en-US" sz="1800" dirty="0" err="1"/>
              <a:t>Adolesc</a:t>
            </a:r>
            <a:r>
              <a:rPr lang="en-US" sz="1800" dirty="0"/>
              <a:t> Med 2008;162:603–8.</a:t>
            </a:r>
          </a:p>
          <a:p>
            <a:pPr marL="0" indent="0" eaLnBrk="1" fontAlgn="auto" hangingPunct="1">
              <a:spcAft>
                <a:spcPts val="0"/>
              </a:spcAft>
              <a:buFont typeface="Arial" pitchFamily="34" charset="0"/>
              <a:buNone/>
              <a:defRPr/>
            </a:pPr>
            <a:r>
              <a:rPr lang="en-US" sz="1800" dirty="0"/>
              <a:t>86. </a:t>
            </a:r>
            <a:r>
              <a:rPr lang="en-US" sz="1800" dirty="0" err="1"/>
              <a:t>Mullany</a:t>
            </a:r>
            <a:r>
              <a:rPr lang="en-US" sz="1800" dirty="0"/>
              <a:t> LC, Darmstadt GL, </a:t>
            </a:r>
            <a:r>
              <a:rPr lang="en-US" sz="1800" dirty="0" err="1"/>
              <a:t>Tielsch</a:t>
            </a:r>
            <a:r>
              <a:rPr lang="en-US" sz="1800" dirty="0"/>
              <a:t> JM. Safety and impact of chlorhexidine antisepsis interventions for improving neonatal health in developing countries. </a:t>
            </a:r>
            <a:r>
              <a:rPr lang="en-US" sz="1800" dirty="0" err="1"/>
              <a:t>Pediatr</a:t>
            </a:r>
            <a:r>
              <a:rPr lang="en-US" sz="1800" dirty="0"/>
              <a:t> Infect Dis J 2006;25:665–75.</a:t>
            </a:r>
          </a:p>
          <a:p>
            <a:pPr marL="0" indent="0" eaLnBrk="1" fontAlgn="auto" hangingPunct="1">
              <a:spcAft>
                <a:spcPts val="0"/>
              </a:spcAft>
              <a:buFont typeface="Arial" pitchFamily="34" charset="0"/>
              <a:buNone/>
              <a:defRPr/>
            </a:pPr>
            <a:r>
              <a:rPr lang="en-US" sz="1800" dirty="0"/>
              <a:t>87. </a:t>
            </a:r>
            <a:r>
              <a:rPr lang="en-US" sz="1800" dirty="0" err="1"/>
              <a:t>Vohr</a:t>
            </a:r>
            <a:r>
              <a:rPr lang="en-US" sz="1800" dirty="0"/>
              <a:t> BR, Poindexter BB, </a:t>
            </a:r>
            <a:r>
              <a:rPr lang="en-US" sz="1800" dirty="0" err="1"/>
              <a:t>Dusick</a:t>
            </a:r>
            <a:r>
              <a:rPr lang="en-US" sz="1800" dirty="0"/>
              <a:t> AM, et al. Persistent beneficial effects of breast milk ingested in the neonatal intensive care unit on outcomes of extremely low birth weight infants at 30 months of age. Pediatrics 2007;120:e953–9.</a:t>
            </a:r>
            <a:endParaRPr lang="pt-BR" sz="1800" dirty="0"/>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5298" name="Título 1"/>
          <p:cNvSpPr>
            <a:spLocks noGrp="1"/>
          </p:cNvSpPr>
          <p:nvPr>
            <p:ph type="title"/>
          </p:nvPr>
        </p:nvSpPr>
        <p:spPr/>
        <p:txBody>
          <a:bodyPr/>
          <a:lstStyle/>
          <a:p>
            <a:pPr eaLnBrk="1" hangingPunct="1"/>
            <a:r>
              <a:rPr lang="pt-BR" smtClean="0"/>
              <a:t>Referências Bibliográficas</a:t>
            </a:r>
          </a:p>
        </p:txBody>
      </p:sp>
      <p:sp>
        <p:nvSpPr>
          <p:cNvPr id="3" name="Espaço Reservado para Conteúdo 2"/>
          <p:cNvSpPr>
            <a:spLocks noGrp="1"/>
          </p:cNvSpPr>
          <p:nvPr>
            <p:ph idx="1"/>
          </p:nvPr>
        </p:nvSpPr>
        <p:spPr>
          <a:xfrm>
            <a:off x="285750" y="1143000"/>
            <a:ext cx="8286750" cy="5357813"/>
          </a:xfrm>
        </p:spPr>
        <p:txBody>
          <a:bodyPr rtlCol="0">
            <a:normAutofit lnSpcReduction="10000"/>
          </a:bodyPr>
          <a:lstStyle/>
          <a:p>
            <a:pPr marL="0" indent="0" eaLnBrk="1" fontAlgn="auto" hangingPunct="1">
              <a:spcAft>
                <a:spcPts val="0"/>
              </a:spcAft>
              <a:buFont typeface="Arial" pitchFamily="34" charset="0"/>
              <a:buNone/>
              <a:defRPr/>
            </a:pPr>
            <a:r>
              <a:rPr lang="pt-BR" sz="1800" dirty="0"/>
              <a:t>88. </a:t>
            </a:r>
            <a:r>
              <a:rPr lang="en-US" sz="1800" dirty="0"/>
              <a:t>Howie PW, Forsyth JS, </a:t>
            </a:r>
            <a:r>
              <a:rPr lang="en-US" sz="1800" dirty="0" err="1"/>
              <a:t>Ogston</a:t>
            </a:r>
            <a:r>
              <a:rPr lang="en-US" sz="1800" dirty="0"/>
              <a:t> SA, et al. Protective effect of breast feeding against infection. BMJ 1990;300:11–6.</a:t>
            </a:r>
          </a:p>
          <a:p>
            <a:pPr marL="0" indent="0" eaLnBrk="1" fontAlgn="auto" hangingPunct="1">
              <a:spcAft>
                <a:spcPts val="0"/>
              </a:spcAft>
              <a:buFont typeface="Arial" pitchFamily="34" charset="0"/>
              <a:buNone/>
              <a:defRPr/>
            </a:pPr>
            <a:r>
              <a:rPr lang="en-US" sz="1800" dirty="0"/>
              <a:t>89. Turin CG, </a:t>
            </a:r>
            <a:r>
              <a:rPr lang="en-US" sz="1800" dirty="0" err="1"/>
              <a:t>Zea</a:t>
            </a:r>
            <a:r>
              <a:rPr lang="en-US" sz="1800" dirty="0"/>
              <a:t>-Vera A, Pezo A, et al. Lactoferrin for prevention of neonatal sepsis. </a:t>
            </a:r>
            <a:r>
              <a:rPr lang="en-US" sz="1800" dirty="0" err="1"/>
              <a:t>Biometals</a:t>
            </a:r>
            <a:r>
              <a:rPr lang="en-US" sz="1800" dirty="0"/>
              <a:t> 2014;27:1007–16.</a:t>
            </a:r>
          </a:p>
          <a:p>
            <a:pPr marL="0" indent="0" eaLnBrk="1" fontAlgn="auto" hangingPunct="1">
              <a:spcAft>
                <a:spcPts val="0"/>
              </a:spcAft>
              <a:buFont typeface="Arial" pitchFamily="34" charset="0"/>
              <a:buNone/>
              <a:defRPr/>
            </a:pPr>
            <a:r>
              <a:rPr lang="en-US" sz="1800" dirty="0"/>
              <a:t>90. Manzoni P, Rinaldi M, </a:t>
            </a:r>
            <a:r>
              <a:rPr lang="en-US" sz="1800" dirty="0" err="1"/>
              <a:t>Cattani</a:t>
            </a:r>
            <a:r>
              <a:rPr lang="en-US" sz="1800" dirty="0"/>
              <a:t> S, et al. Bovine lactoferrin supplementation for prevention of late-onset sepsis in very low-birth-weight neonates: a randomized trial. JAMA 2009;302:1421–8.</a:t>
            </a:r>
          </a:p>
          <a:p>
            <a:pPr marL="0" indent="0" eaLnBrk="1" fontAlgn="auto" hangingPunct="1">
              <a:spcAft>
                <a:spcPts val="0"/>
              </a:spcAft>
              <a:buFont typeface="Arial" pitchFamily="34" charset="0"/>
              <a:buNone/>
              <a:defRPr/>
            </a:pPr>
            <a:r>
              <a:rPr lang="en-US" sz="1800" dirty="0"/>
              <a:t>91. Akin IM, </a:t>
            </a:r>
            <a:r>
              <a:rPr lang="en-US" sz="1800" dirty="0" err="1"/>
              <a:t>Atasay</a:t>
            </a:r>
            <a:r>
              <a:rPr lang="en-US" sz="1800" dirty="0"/>
              <a:t> B, </a:t>
            </a:r>
            <a:r>
              <a:rPr lang="en-US" sz="1800" dirty="0" err="1"/>
              <a:t>Dogu</a:t>
            </a:r>
            <a:r>
              <a:rPr lang="en-US" sz="1800" dirty="0"/>
              <a:t> F, et al. Oral lactoferrin to prevent nosocomial sepsis and necrotizing enterocolitis of premature neonates and effect on T-regulatory cells. Am J </a:t>
            </a:r>
            <a:r>
              <a:rPr lang="en-US" sz="1800" dirty="0" err="1"/>
              <a:t>Perinatol</a:t>
            </a:r>
            <a:r>
              <a:rPr lang="en-US" sz="1800" dirty="0"/>
              <a:t> 2014;31:1111–20.</a:t>
            </a:r>
          </a:p>
          <a:p>
            <a:pPr marL="0" indent="0" eaLnBrk="1" fontAlgn="auto" hangingPunct="1">
              <a:spcAft>
                <a:spcPts val="0"/>
              </a:spcAft>
              <a:buFont typeface="Arial" pitchFamily="34" charset="0"/>
              <a:buNone/>
              <a:defRPr/>
            </a:pPr>
            <a:r>
              <a:rPr lang="en-US" sz="1800" dirty="0"/>
              <a:t>92. </a:t>
            </a:r>
            <a:r>
              <a:rPr lang="en-US" sz="1800" dirty="0" err="1"/>
              <a:t>Verani</a:t>
            </a:r>
            <a:r>
              <a:rPr lang="en-US" sz="1800" dirty="0"/>
              <a:t> JR, McGee L, </a:t>
            </a:r>
            <a:r>
              <a:rPr lang="en-US" sz="1800" dirty="0" err="1"/>
              <a:t>Schrag</a:t>
            </a:r>
            <a:r>
              <a:rPr lang="en-US" sz="1800" dirty="0"/>
              <a:t> SJ, et al. Prevention of perinatal group B streptococcal disease–revised guidelines from CDC, 2010. MMWR </a:t>
            </a:r>
            <a:r>
              <a:rPr lang="en-US" sz="1800" dirty="0" err="1"/>
              <a:t>Recomm</a:t>
            </a:r>
            <a:r>
              <a:rPr lang="en-US" sz="1800" dirty="0"/>
              <a:t> Rep 2010;59(RR-10):1–36.</a:t>
            </a:r>
          </a:p>
          <a:p>
            <a:pPr marL="0" indent="0" eaLnBrk="1" fontAlgn="auto" hangingPunct="1">
              <a:spcAft>
                <a:spcPts val="0"/>
              </a:spcAft>
              <a:buFont typeface="Arial" pitchFamily="34" charset="0"/>
              <a:buNone/>
              <a:defRPr/>
            </a:pPr>
            <a:r>
              <a:rPr lang="en-US" sz="1800" dirty="0"/>
              <a:t>93. Kaufman DA. Fluconazole prophylaxis: can we eliminate invasive Candida infections in the neonatal ICU? </a:t>
            </a:r>
            <a:r>
              <a:rPr lang="en-US" sz="1800" dirty="0" err="1"/>
              <a:t>Curr</a:t>
            </a:r>
            <a:r>
              <a:rPr lang="en-US" sz="1800" dirty="0"/>
              <a:t> </a:t>
            </a:r>
            <a:r>
              <a:rPr lang="en-US" sz="1800" dirty="0" err="1"/>
              <a:t>Opin</a:t>
            </a:r>
            <a:r>
              <a:rPr lang="en-US" sz="1800" dirty="0"/>
              <a:t> </a:t>
            </a:r>
            <a:r>
              <a:rPr lang="en-US" sz="1800" dirty="0" err="1"/>
              <a:t>Pediatr</a:t>
            </a:r>
            <a:r>
              <a:rPr lang="en-US" sz="1800" dirty="0"/>
              <a:t> 2008;20:332–40.</a:t>
            </a:r>
          </a:p>
          <a:p>
            <a:pPr marL="0" indent="0" eaLnBrk="1" fontAlgn="auto" hangingPunct="1">
              <a:spcAft>
                <a:spcPts val="0"/>
              </a:spcAft>
              <a:buFont typeface="Arial" pitchFamily="34" charset="0"/>
              <a:buNone/>
              <a:defRPr/>
            </a:pPr>
            <a:r>
              <a:rPr lang="en-US" sz="1800" dirty="0"/>
              <a:t>94. Benjamin DK, Hudak ML, </a:t>
            </a:r>
            <a:r>
              <a:rPr lang="en-US" sz="1800" dirty="0" err="1"/>
              <a:t>Duara</a:t>
            </a:r>
            <a:r>
              <a:rPr lang="en-US" sz="1800" dirty="0"/>
              <a:t> S, et al. Effect of fluconazole prophylaxis on candidiasis and mortality in premature infants: a randomized clinical trial. JAMA 2014;311:1742–9.</a:t>
            </a:r>
            <a:endParaRPr lang="pt-BR" sz="1800" dirty="0"/>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p:cNvSpPr>
          <p:nvPr>
            <p:ph type="title"/>
          </p:nvPr>
        </p:nvSpPr>
        <p:spPr>
          <a:xfrm>
            <a:off x="468313" y="692150"/>
            <a:ext cx="8229600" cy="1143000"/>
          </a:xfrm>
        </p:spPr>
        <p:txBody>
          <a:bodyPr/>
          <a:lstStyle/>
          <a:p>
            <a:pPr eaLnBrk="1" hangingPunct="1"/>
            <a:r>
              <a:rPr lang="pt-BR" sz="4000" smtClean="0">
                <a:solidFill>
                  <a:srgbClr val="FF00FF"/>
                </a:solidFill>
              </a:rPr>
              <a:t>Nota do Editor da página neonatal</a:t>
            </a:r>
            <a:r>
              <a:rPr lang="pt-BR" sz="4000" smtClean="0"/>
              <a:t> </a:t>
            </a:r>
            <a:r>
              <a:rPr lang="pt-BR" sz="4000" smtClean="0">
                <a:hlinkClick r:id="rId2"/>
              </a:rPr>
              <a:t>www.paulomargotto.com.br</a:t>
            </a:r>
            <a:r>
              <a:rPr lang="pt-BR" sz="4000" smtClean="0"/>
              <a:t> </a:t>
            </a:r>
            <a:br>
              <a:rPr lang="pt-BR" sz="4000" smtClean="0"/>
            </a:br>
            <a:r>
              <a:rPr lang="pt-BR" sz="4000" smtClean="0">
                <a:solidFill>
                  <a:srgbClr val="FF00FF"/>
                </a:solidFill>
              </a:rPr>
              <a:t>Consultem também! Estudando Juntos!</a:t>
            </a:r>
          </a:p>
        </p:txBody>
      </p:sp>
      <p:pic>
        <p:nvPicPr>
          <p:cNvPr id="56323" name="Picture 2" descr="Marinic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27313" y="2420938"/>
            <a:ext cx="3622675" cy="3705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6324" name="Retângulo 1"/>
          <p:cNvSpPr>
            <a:spLocks noChangeArrowheads="1"/>
          </p:cNvSpPr>
          <p:nvPr/>
        </p:nvSpPr>
        <p:spPr bwMode="auto">
          <a:xfrm>
            <a:off x="2152650" y="6138863"/>
            <a:ext cx="457200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it-IT" b="1">
                <a:solidFill>
                  <a:srgbClr val="0070C0"/>
                </a:solidFill>
              </a:rPr>
              <a:t>Drs. Paulo R. Margotto e Dra. </a:t>
            </a:r>
            <a:r>
              <a:rPr lang="pt-BR" b="1">
                <a:solidFill>
                  <a:srgbClr val="0070C0"/>
                </a:solidFill>
              </a:rPr>
              <a:t>Marinice Midlej Joaquim, João Pessoa, 1988</a:t>
            </a:r>
            <a:endParaRPr lang="pt-BR">
              <a:solidFill>
                <a:srgbClr val="0070C0"/>
              </a:solidFill>
            </a:endParaRPr>
          </a:p>
        </p:txBody>
      </p:sp>
      <p:sp>
        <p:nvSpPr>
          <p:cNvPr id="56325" name="CaixaDeTexto 2"/>
          <p:cNvSpPr txBox="1">
            <a:spLocks noChangeArrowheads="1"/>
          </p:cNvSpPr>
          <p:nvPr/>
        </p:nvSpPr>
        <p:spPr bwMode="auto">
          <a:xfrm>
            <a:off x="6249988" y="5373688"/>
            <a:ext cx="240665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eaLnBrk="1" hangingPunct="1"/>
            <a:r>
              <a:rPr lang="pt-BR">
                <a:hlinkClick r:id="rId4"/>
              </a:rPr>
              <a:t>pmargotto@gmail.com</a:t>
            </a:r>
            <a:r>
              <a:rPr lang="pt-BR"/>
              <a:t> </a:t>
            </a: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3"/>
          <p:cNvSpPr>
            <a:spLocks noGrp="1"/>
          </p:cNvSpPr>
          <p:nvPr>
            <p:ph type="body" idx="1"/>
          </p:nvPr>
        </p:nvSpPr>
        <p:spPr>
          <a:xfrm>
            <a:off x="684213" y="2332038"/>
            <a:ext cx="8229600" cy="4525962"/>
          </a:xfrm>
        </p:spPr>
        <p:txBody>
          <a:bodyPr/>
          <a:lstStyle/>
          <a:p>
            <a:pPr eaLnBrk="1" hangingPunct="1">
              <a:lnSpc>
                <a:spcPct val="80000"/>
              </a:lnSpc>
            </a:pPr>
            <a:r>
              <a:rPr lang="pt-BR" sz="2000" smtClean="0"/>
              <a:t>O manejo da sepse neonatal é sempre um desafio. A sepse neonatal é uma causa frequente de morbimortalidade neonatal, principalmente em países em desenvolvimento. O seu diagnóstico é difícil, uma vez que os sinais clínicos são inespecíficos e os exames complementares têm baixa acurácia. A observação contínua do paciente, saber valorizar sinais clínicos e observar os fatores de risco são fundamentais para uma suspeição diagnóstica. Quando suspeitar de sepse neonatal, sempre coletar exames bacteriológicos antes do início do tratamento empírico. A decisão de iniciar a antibioticoterapia empírica e saber escolher qual o esquema mais apropriado é fundamental. Não usar, rotineiramente, vancomicina no esquema empírico de antibiótico na sepse neonatal tardia é importante para evitar resistência bacteriana e infecções fúngicas invasivas. Os principais mecanismos protetores da sepse neonatal são a lavagem de mão e o uso do leite materno. </a:t>
            </a:r>
          </a:p>
        </p:txBody>
      </p:sp>
      <p:sp>
        <p:nvSpPr>
          <p:cNvPr id="57347" name="Rectangle 4"/>
          <p:cNvSpPr>
            <a:spLocks noChangeArrowheads="1"/>
          </p:cNvSpPr>
          <p:nvPr/>
        </p:nvSpPr>
        <p:spPr bwMode="auto">
          <a:xfrm>
            <a:off x="0" y="995363"/>
            <a:ext cx="9144000" cy="1373187"/>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ctr"/>
            <a:r>
              <a:rPr lang="pt-BR">
                <a:hlinkClick r:id="rId2"/>
              </a:rPr>
              <a:t>The </a:t>
            </a:r>
            <a:r>
              <a:rPr lang="pt-BR" b="1">
                <a:hlinkClick r:id="rId2"/>
              </a:rPr>
              <a:t>challenges</a:t>
            </a:r>
            <a:r>
              <a:rPr lang="pt-BR">
                <a:hlinkClick r:id="rId2"/>
              </a:rPr>
              <a:t> of </a:t>
            </a:r>
            <a:r>
              <a:rPr lang="pt-BR" b="1">
                <a:hlinkClick r:id="rId2"/>
              </a:rPr>
              <a:t>neonatal</a:t>
            </a:r>
            <a:r>
              <a:rPr lang="pt-BR">
                <a:hlinkClick r:id="rId2"/>
              </a:rPr>
              <a:t> </a:t>
            </a:r>
            <a:r>
              <a:rPr lang="pt-BR" b="1">
                <a:hlinkClick r:id="rId2"/>
              </a:rPr>
              <a:t>sepsis</a:t>
            </a:r>
            <a:r>
              <a:rPr lang="pt-BR">
                <a:hlinkClick r:id="rId2"/>
              </a:rPr>
              <a:t> </a:t>
            </a:r>
            <a:r>
              <a:rPr lang="pt-BR" b="1">
                <a:hlinkClick r:id="rId2"/>
              </a:rPr>
              <a:t>management</a:t>
            </a:r>
            <a:r>
              <a:rPr lang="pt-BR">
                <a:hlinkClick r:id="rId2"/>
              </a:rPr>
              <a:t>.</a:t>
            </a:r>
            <a:endParaRPr lang="pt-BR"/>
          </a:p>
          <a:p>
            <a:pPr algn="ctr"/>
            <a:r>
              <a:rPr lang="pt-BR"/>
              <a:t>Procianoy RS, Silveira RC.J Pediatr (Rio J). 2020 Mar-Apr;96 Suppl 1:80-86. doi: 10.1016/j.jped.2019.10.004. Epub 2019 Nov 17.PMID: 31747556 </a:t>
            </a:r>
            <a:r>
              <a:rPr lang="pt-BR" b="1"/>
              <a:t>Free article.</a:t>
            </a:r>
            <a:r>
              <a:rPr lang="pt-BR"/>
              <a:t> Review.</a:t>
            </a:r>
          </a:p>
          <a:p>
            <a:r>
              <a:rPr lang="pt-BR" u="sng"/>
              <a:t>                                  </a:t>
            </a:r>
            <a:r>
              <a:rPr lang="pt-BR" u="sng">
                <a:hlinkClick r:id="rId3"/>
              </a:rPr>
              <a:t>Os desafios no manejo da sepse neonatal – SciELO. Artigo Livre em Português!</a:t>
            </a:r>
          </a:p>
          <a:p>
            <a:pPr algn="ctr"/>
            <a:endParaRPr lang="pt-BR"/>
          </a:p>
        </p:txBody>
      </p:sp>
      <p:sp>
        <p:nvSpPr>
          <p:cNvPr id="57348" name="Rectangle 5"/>
          <p:cNvSpPr>
            <a:spLocks noChangeArrowheads="1"/>
          </p:cNvSpPr>
          <p:nvPr/>
        </p:nvSpPr>
        <p:spPr bwMode="auto">
          <a:xfrm>
            <a:off x="2411413" y="333375"/>
            <a:ext cx="3843337" cy="752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101568" rIns="0" bIns="101568" anchor="ctr">
            <a:spAutoFit/>
          </a:bodyPr>
          <a:lstStyle/>
          <a:p>
            <a:r>
              <a:rPr lang="pt-PT">
                <a:solidFill>
                  <a:srgbClr val="FF00FF"/>
                </a:solidFill>
              </a:rPr>
              <a:t>Os desafios no manejo da sepse neonatal</a:t>
            </a:r>
            <a:endParaRPr lang="pt-BR">
              <a:solidFill>
                <a:srgbClr val="FF00FF"/>
              </a:solidFill>
            </a:endParaRPr>
          </a:p>
          <a:p>
            <a:pPr eaLnBrk="0" hangingPunct="0"/>
            <a:endParaRPr lang="pt-B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p:cNvSpPr>
            <a:spLocks noGrp="1"/>
          </p:cNvSpPr>
          <p:nvPr>
            <p:ph type="title"/>
          </p:nvPr>
        </p:nvSpPr>
        <p:spPr/>
        <p:txBody>
          <a:bodyPr/>
          <a:lstStyle/>
          <a:p>
            <a:pPr eaLnBrk="1" hangingPunct="1"/>
            <a:r>
              <a:rPr lang="pt-BR" smtClean="0">
                <a:solidFill>
                  <a:srgbClr val="FF00FF"/>
                </a:solidFill>
              </a:rPr>
              <a:t>Calculadora de Puopolo</a:t>
            </a:r>
          </a:p>
        </p:txBody>
      </p:sp>
      <p:sp>
        <p:nvSpPr>
          <p:cNvPr id="58371" name="Rectangle 3"/>
          <p:cNvSpPr>
            <a:spLocks noGrp="1"/>
          </p:cNvSpPr>
          <p:nvPr>
            <p:ph type="body" idx="1"/>
          </p:nvPr>
        </p:nvSpPr>
        <p:spPr/>
        <p:txBody>
          <a:bodyPr/>
          <a:lstStyle/>
          <a:p>
            <a:pPr eaLnBrk="1" hangingPunct="1">
              <a:lnSpc>
                <a:spcPct val="90000"/>
              </a:lnSpc>
            </a:pPr>
            <a:r>
              <a:rPr lang="pt-BR" sz="2400" smtClean="0"/>
              <a:t>Preocupado com a solicitação excessiva de exames para</a:t>
            </a:r>
            <a:br>
              <a:rPr lang="pt-BR" sz="2400" smtClean="0"/>
            </a:br>
            <a:r>
              <a:rPr lang="pt-BR" sz="2400" smtClean="0"/>
              <a:t>afastar sepse neonatal e o uso excessivo de antibióticos por</a:t>
            </a:r>
            <a:br>
              <a:rPr lang="pt-BR" sz="2400" smtClean="0"/>
            </a:br>
            <a:r>
              <a:rPr lang="pt-BR" sz="2400" smtClean="0"/>
              <a:t>suspeita de sepse neonatal precoce, o grupo da </a:t>
            </a:r>
            <a:r>
              <a:rPr lang="pt-BR" sz="2400" i="1" smtClean="0"/>
              <a:t>Kaiser Permanent Northern California</a:t>
            </a:r>
            <a:r>
              <a:rPr lang="pt-BR" sz="2400" smtClean="0"/>
              <a:t>, que engloba 14 hospitais com</a:t>
            </a:r>
            <a:br>
              <a:rPr lang="pt-BR" sz="2400" smtClean="0"/>
            </a:br>
            <a:r>
              <a:rPr lang="pt-BR" sz="2400" smtClean="0"/>
              <a:t>atendimento obstétrico e neonatal, criou uma </a:t>
            </a:r>
            <a:r>
              <a:rPr lang="pt-BR" sz="2400" b="1" smtClean="0">
                <a:solidFill>
                  <a:srgbClr val="FF00FF"/>
                </a:solidFill>
              </a:rPr>
              <a:t>calculadora</a:t>
            </a:r>
            <a:br>
              <a:rPr lang="pt-BR" sz="2400" b="1" smtClean="0">
                <a:solidFill>
                  <a:srgbClr val="FF00FF"/>
                </a:solidFill>
              </a:rPr>
            </a:br>
            <a:r>
              <a:rPr lang="pt-BR" sz="2400" b="1" smtClean="0">
                <a:solidFill>
                  <a:srgbClr val="FF00FF"/>
                </a:solidFill>
              </a:rPr>
              <a:t>para recém-nascidos com idade gestacional igual ou maior</a:t>
            </a:r>
            <a:br>
              <a:rPr lang="pt-BR" sz="2400" b="1" smtClean="0">
                <a:solidFill>
                  <a:srgbClr val="FF00FF"/>
                </a:solidFill>
              </a:rPr>
            </a:br>
            <a:r>
              <a:rPr lang="pt-BR" sz="2400" b="1" smtClean="0">
                <a:solidFill>
                  <a:srgbClr val="FF00FF"/>
                </a:solidFill>
              </a:rPr>
              <a:t>do que 34 semanas</a:t>
            </a:r>
            <a:r>
              <a:rPr lang="pt-BR" sz="2400" smtClean="0"/>
              <a:t> que levava em consideração a idade gestacional, o tempo de bolsa rota, a temperatura materna, a</a:t>
            </a:r>
            <a:br>
              <a:rPr lang="pt-BR" sz="2400" smtClean="0"/>
            </a:br>
            <a:r>
              <a:rPr lang="pt-BR" sz="2400" smtClean="0"/>
              <a:t>presença ou não de colonização por </a:t>
            </a:r>
            <a:r>
              <a:rPr lang="pt-BR" sz="2400" i="1" smtClean="0"/>
              <a:t>Streptococcus agalactiae </a:t>
            </a:r>
            <a:r>
              <a:rPr lang="pt-BR" sz="2400" smtClean="0"/>
              <a:t>e uso ou não de antibiótico no período imediatamente</a:t>
            </a:r>
            <a:br>
              <a:rPr lang="pt-BR" sz="2400" smtClean="0"/>
            </a:br>
            <a:r>
              <a:rPr lang="pt-BR" sz="2400" smtClean="0"/>
              <a:t>anterior ao parto para determinar a probabilidade de um</a:t>
            </a:r>
            <a:br>
              <a:rPr lang="pt-BR" sz="2400" smtClean="0"/>
            </a:br>
            <a:r>
              <a:rPr lang="pt-BR" sz="2400" smtClean="0"/>
              <a:t>recém-nascido ter sepse neonatal precoce </a:t>
            </a:r>
            <a:br>
              <a:rPr lang="pt-BR" sz="2400" smtClean="0"/>
            </a:br>
            <a:endParaRPr lang="pt-BR" sz="2400" smtClean="0"/>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p:cNvSpPr>
          <p:nvPr>
            <p:ph type="title"/>
          </p:nvPr>
        </p:nvSpPr>
        <p:spPr>
          <a:xfrm>
            <a:off x="468313" y="0"/>
            <a:ext cx="8229600" cy="1143000"/>
          </a:xfrm>
        </p:spPr>
        <p:txBody>
          <a:bodyPr/>
          <a:lstStyle/>
          <a:p>
            <a:pPr eaLnBrk="1" hangingPunct="1"/>
            <a:r>
              <a:rPr lang="pt-BR" smtClean="0">
                <a:solidFill>
                  <a:srgbClr val="FF00FF"/>
                </a:solidFill>
              </a:rPr>
              <a:t>Calculadora de Puopolo</a:t>
            </a:r>
          </a:p>
        </p:txBody>
      </p:sp>
      <p:sp>
        <p:nvSpPr>
          <p:cNvPr id="59395" name="Rectangle 3"/>
          <p:cNvSpPr>
            <a:spLocks noGrp="1"/>
          </p:cNvSpPr>
          <p:nvPr>
            <p:ph type="body" idx="1"/>
          </p:nvPr>
        </p:nvSpPr>
        <p:spPr>
          <a:xfrm>
            <a:off x="636588" y="1125538"/>
            <a:ext cx="8507412" cy="4525962"/>
          </a:xfrm>
        </p:spPr>
        <p:txBody>
          <a:bodyPr/>
          <a:lstStyle/>
          <a:p>
            <a:pPr eaLnBrk="1" hangingPunct="1"/>
            <a:r>
              <a:rPr lang="pt-BR" sz="2400" smtClean="0"/>
              <a:t>Considerando a importância de alguns sinais clínicos, especialmente os de origem respiratória, a calculadora foi aprimorada, foram acrescentados os sinais clínicos do recém-nascido nas primeiras 24 horas de vida. Essa calculadora está disponível gratuitamente (</a:t>
            </a:r>
            <a:r>
              <a:rPr lang="pt-BR" sz="2400" i="1" smtClean="0"/>
              <a:t>EOS Calculator</a:t>
            </a:r>
            <a:r>
              <a:rPr lang="pt-BR" sz="2400" smtClean="0"/>
              <a:t>, tanto para iPhone como para</a:t>
            </a:r>
            <a:br>
              <a:rPr lang="pt-BR" sz="2400" smtClean="0"/>
            </a:br>
            <a:r>
              <a:rPr lang="pt-BR" sz="2400" smtClean="0"/>
              <a:t>Android) </a:t>
            </a:r>
            <a:br>
              <a:rPr lang="pt-BR" sz="2400" smtClean="0"/>
            </a:br>
            <a:endParaRPr lang="pt-BR" sz="2400" smtClean="0"/>
          </a:p>
        </p:txBody>
      </p:sp>
      <p:sp>
        <p:nvSpPr>
          <p:cNvPr id="59396" name="Rectangle 4"/>
          <p:cNvSpPr>
            <a:spLocks noChangeArrowheads="1"/>
          </p:cNvSpPr>
          <p:nvPr/>
        </p:nvSpPr>
        <p:spPr bwMode="auto">
          <a:xfrm>
            <a:off x="0" y="3789363"/>
            <a:ext cx="9144000" cy="109855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ctr"/>
            <a:r>
              <a:rPr lang="pt-BR" b="1">
                <a:hlinkClick r:id="rId2"/>
              </a:rPr>
              <a:t>Estimating</a:t>
            </a:r>
            <a:r>
              <a:rPr lang="pt-BR">
                <a:hlinkClick r:id="rId2"/>
              </a:rPr>
              <a:t> the </a:t>
            </a:r>
            <a:r>
              <a:rPr lang="pt-BR" b="1">
                <a:hlinkClick r:id="rId2"/>
              </a:rPr>
              <a:t>probability</a:t>
            </a:r>
            <a:r>
              <a:rPr lang="pt-BR">
                <a:hlinkClick r:id="rId2"/>
              </a:rPr>
              <a:t> of </a:t>
            </a:r>
            <a:r>
              <a:rPr lang="pt-BR" b="1">
                <a:hlinkClick r:id="rId2"/>
              </a:rPr>
              <a:t>neonatal</a:t>
            </a:r>
            <a:r>
              <a:rPr lang="pt-BR">
                <a:hlinkClick r:id="rId2"/>
              </a:rPr>
              <a:t> </a:t>
            </a:r>
            <a:r>
              <a:rPr lang="pt-BR" b="1">
                <a:hlinkClick r:id="rId2"/>
              </a:rPr>
              <a:t>early</a:t>
            </a:r>
            <a:r>
              <a:rPr lang="pt-BR">
                <a:hlinkClick r:id="rId2"/>
              </a:rPr>
              <a:t>-</a:t>
            </a:r>
            <a:r>
              <a:rPr lang="pt-BR" b="1">
                <a:hlinkClick r:id="rId2"/>
              </a:rPr>
              <a:t>onset</a:t>
            </a:r>
            <a:r>
              <a:rPr lang="pt-BR">
                <a:hlinkClick r:id="rId2"/>
              </a:rPr>
              <a:t> </a:t>
            </a:r>
            <a:r>
              <a:rPr lang="pt-BR" b="1">
                <a:hlinkClick r:id="rId2"/>
              </a:rPr>
              <a:t>infection</a:t>
            </a:r>
            <a:r>
              <a:rPr lang="pt-BR">
                <a:hlinkClick r:id="rId2"/>
              </a:rPr>
              <a:t> on the basis of maternal risk factors.</a:t>
            </a:r>
            <a:endParaRPr lang="pt-BR"/>
          </a:p>
          <a:p>
            <a:pPr algn="ctr"/>
            <a:r>
              <a:rPr lang="pt-BR"/>
              <a:t>Puopolo KM, Draper D, Wi S, Newman TB, Zupancic J, Lieberman E, Smith M, Escobar GJ.Pediatrics. 2011 Nov;128(5):e1155-63. doi: 10.1542/peds.2010-3464. Epub 2011 Oct 24.PMID: 22025590 </a:t>
            </a:r>
            <a:r>
              <a:rPr lang="pt-BR" b="1"/>
              <a:t>Free PMC article</a:t>
            </a:r>
          </a:p>
        </p:txBody>
      </p:sp>
      <p:sp>
        <p:nvSpPr>
          <p:cNvPr id="59397" name="Rectangle 5"/>
          <p:cNvSpPr>
            <a:spLocks noChangeArrowheads="1"/>
          </p:cNvSpPr>
          <p:nvPr/>
        </p:nvSpPr>
        <p:spPr bwMode="auto">
          <a:xfrm>
            <a:off x="0" y="5229225"/>
            <a:ext cx="9144000" cy="109855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ctr"/>
            <a:r>
              <a:rPr lang="pt-BR">
                <a:hlinkClick r:id="rId3"/>
              </a:rPr>
              <a:t>Development and </a:t>
            </a:r>
            <a:r>
              <a:rPr lang="pt-BR" b="1">
                <a:hlinkClick r:id="rId3"/>
              </a:rPr>
              <a:t>Implementation</a:t>
            </a:r>
            <a:r>
              <a:rPr lang="pt-BR">
                <a:hlinkClick r:id="rId3"/>
              </a:rPr>
              <a:t> of an </a:t>
            </a:r>
            <a:r>
              <a:rPr lang="pt-BR" b="1">
                <a:hlinkClick r:id="rId3"/>
              </a:rPr>
              <a:t>Early</a:t>
            </a:r>
            <a:r>
              <a:rPr lang="pt-BR">
                <a:hlinkClick r:id="rId3"/>
              </a:rPr>
              <a:t>-</a:t>
            </a:r>
            <a:r>
              <a:rPr lang="pt-BR" b="1">
                <a:hlinkClick r:id="rId3"/>
              </a:rPr>
              <a:t>Onset</a:t>
            </a:r>
            <a:r>
              <a:rPr lang="pt-BR">
                <a:hlinkClick r:id="rId3"/>
              </a:rPr>
              <a:t> </a:t>
            </a:r>
            <a:r>
              <a:rPr lang="pt-BR" b="1">
                <a:hlinkClick r:id="rId3"/>
              </a:rPr>
              <a:t>Sepsis</a:t>
            </a:r>
            <a:r>
              <a:rPr lang="pt-BR">
                <a:hlinkClick r:id="rId3"/>
              </a:rPr>
              <a:t> Calculator to Guide Antibiotic Management in Late Preterm and Term Neonates.</a:t>
            </a:r>
            <a:endParaRPr lang="pt-BR"/>
          </a:p>
          <a:p>
            <a:pPr algn="ctr"/>
            <a:r>
              <a:rPr lang="pt-BR"/>
              <a:t>Kuzniewicz MW, Walsh EM, Li S, Fischer A, Escobar GJ.Jt Comm J Qual Patient Saf. 2016 May;42(5):232-9. doi: 10.1016/s1553-7250(16)42030-1.PMID: 27066927 No abstract available</a:t>
            </a: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3"/>
          <p:cNvSpPr>
            <a:spLocks noGrp="1"/>
          </p:cNvSpPr>
          <p:nvPr>
            <p:ph type="body" idx="1"/>
          </p:nvPr>
        </p:nvSpPr>
        <p:spPr>
          <a:xfrm>
            <a:off x="457200" y="404813"/>
            <a:ext cx="8229600" cy="4525962"/>
          </a:xfrm>
        </p:spPr>
        <p:txBody>
          <a:bodyPr/>
          <a:lstStyle/>
          <a:p>
            <a:pPr eaLnBrk="1" hangingPunct="1"/>
            <a:endParaRPr lang="pt-BR" sz="2800" smtClean="0"/>
          </a:p>
          <a:p>
            <a:pPr eaLnBrk="1" hangingPunct="1"/>
            <a:r>
              <a:rPr lang="pt-BR" sz="2000" smtClean="0"/>
              <a:t>Estudos que usaram dados retrospectivos ou dados prospectivos foram feitos com o objetivo de aferir a utilidade e a acurácia da calculadora. Tem sido mostrado que o uso da  calculadora diminui o uso de antibióticos em recém-nascidos  pré-termos tardios ou de termo sob risco de sepse em torno de 40%, </a:t>
            </a:r>
            <a:r>
              <a:rPr lang="pt-BR" sz="2800" smtClean="0"/>
              <a:t>sem aumentar o risco de falsos negativos </a:t>
            </a:r>
            <a:br>
              <a:rPr lang="pt-BR" sz="2800" smtClean="0"/>
            </a:br>
            <a:endParaRPr lang="pt-BR" sz="2800" smtClean="0"/>
          </a:p>
        </p:txBody>
      </p:sp>
      <p:sp>
        <p:nvSpPr>
          <p:cNvPr id="60419" name="Rectangle 4"/>
          <p:cNvSpPr>
            <a:spLocks noChangeArrowheads="1"/>
          </p:cNvSpPr>
          <p:nvPr/>
        </p:nvSpPr>
        <p:spPr bwMode="auto">
          <a:xfrm>
            <a:off x="141288" y="2806700"/>
            <a:ext cx="9002712" cy="221615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ctr"/>
            <a:r>
              <a:rPr lang="pt-BR" b="1">
                <a:hlinkClick r:id="rId2"/>
              </a:rPr>
              <a:t>Implementation</a:t>
            </a:r>
            <a:r>
              <a:rPr lang="pt-BR">
                <a:hlinkClick r:id="rId2"/>
              </a:rPr>
              <a:t> of the </a:t>
            </a:r>
            <a:r>
              <a:rPr lang="pt-BR" b="1">
                <a:hlinkClick r:id="rId2"/>
              </a:rPr>
              <a:t>Sepsis</a:t>
            </a:r>
            <a:r>
              <a:rPr lang="pt-BR">
                <a:hlinkClick r:id="rId2"/>
              </a:rPr>
              <a:t> </a:t>
            </a:r>
            <a:r>
              <a:rPr lang="pt-BR" b="1">
                <a:hlinkClick r:id="rId2"/>
              </a:rPr>
              <a:t>Risk</a:t>
            </a:r>
            <a:r>
              <a:rPr lang="pt-BR">
                <a:hlinkClick r:id="rId2"/>
              </a:rPr>
              <a:t> </a:t>
            </a:r>
            <a:r>
              <a:rPr lang="pt-BR" b="1">
                <a:hlinkClick r:id="rId2"/>
              </a:rPr>
              <a:t>Calculator</a:t>
            </a:r>
            <a:r>
              <a:rPr lang="pt-BR">
                <a:hlinkClick r:id="rId2"/>
              </a:rPr>
              <a:t> at an Academic Birth Hospital.</a:t>
            </a:r>
            <a:endParaRPr lang="pt-BR"/>
          </a:p>
          <a:p>
            <a:pPr algn="ctr"/>
            <a:r>
              <a:rPr lang="pt-BR"/>
              <a:t>Dhudasia MB, Mukhopadhyay S, Puopolo KM.Hosp Pediatr. 2018 May;8(5):243-250. doi: 10.1542/hpeds.2017-0180.PMID: 29666161 </a:t>
            </a:r>
            <a:r>
              <a:rPr lang="pt-BR" b="1"/>
              <a:t>Free article. </a:t>
            </a:r>
            <a:r>
              <a:rPr lang="pt-BR" b="1">
                <a:solidFill>
                  <a:srgbClr val="FF00FF"/>
                </a:solidFill>
              </a:rPr>
              <a:t>Artigo Livre!</a:t>
            </a:r>
          </a:p>
          <a:p>
            <a:pPr algn="ctr"/>
            <a:endParaRPr lang="pt-BR" b="1">
              <a:solidFill>
                <a:srgbClr val="FF00FF"/>
              </a:solidFill>
            </a:endParaRPr>
          </a:p>
          <a:p>
            <a:pPr algn="ctr"/>
            <a:endParaRPr lang="pt-BR" b="1">
              <a:solidFill>
                <a:srgbClr val="FF00FF"/>
              </a:solidFill>
            </a:endParaRPr>
          </a:p>
          <a:p>
            <a:pPr algn="ctr"/>
            <a:endParaRPr lang="pt-BR" b="1">
              <a:solidFill>
                <a:srgbClr val="FF00FF"/>
              </a:solidFill>
            </a:endParaRPr>
          </a:p>
          <a:p>
            <a:pPr algn="ctr"/>
            <a:endParaRPr lang="pt-BR" b="1">
              <a:solidFill>
                <a:srgbClr val="FF00FF"/>
              </a:solidFill>
            </a:endParaRPr>
          </a:p>
          <a:p>
            <a:pPr algn="ctr"/>
            <a:endParaRPr lang="pt-BR" b="1">
              <a:solidFill>
                <a:srgbClr val="FF00FF"/>
              </a:solidFill>
            </a:endParaRPr>
          </a:p>
        </p:txBody>
      </p:sp>
      <p:sp>
        <p:nvSpPr>
          <p:cNvPr id="60420" name="Rectangle 7"/>
          <p:cNvSpPr>
            <a:spLocks noChangeArrowheads="1"/>
          </p:cNvSpPr>
          <p:nvPr/>
        </p:nvSpPr>
        <p:spPr bwMode="auto">
          <a:xfrm>
            <a:off x="107950" y="3660775"/>
            <a:ext cx="9036050" cy="1108075"/>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ctr"/>
            <a:r>
              <a:rPr lang="pt-BR" b="1">
                <a:hlinkClick r:id="rId3"/>
              </a:rPr>
              <a:t>Utility</a:t>
            </a:r>
            <a:r>
              <a:rPr lang="pt-BR">
                <a:hlinkClick r:id="rId3"/>
              </a:rPr>
              <a:t> of </a:t>
            </a:r>
            <a:r>
              <a:rPr lang="pt-BR" b="1">
                <a:hlinkClick r:id="rId3"/>
              </a:rPr>
              <a:t>Early</a:t>
            </a:r>
            <a:r>
              <a:rPr lang="pt-BR">
                <a:hlinkClick r:id="rId3"/>
              </a:rPr>
              <a:t>-</a:t>
            </a:r>
            <a:r>
              <a:rPr lang="pt-BR" b="1">
                <a:hlinkClick r:id="rId3"/>
              </a:rPr>
              <a:t>Onset</a:t>
            </a:r>
            <a:r>
              <a:rPr lang="pt-BR">
                <a:hlinkClick r:id="rId3"/>
              </a:rPr>
              <a:t> </a:t>
            </a:r>
            <a:r>
              <a:rPr lang="pt-BR" b="1">
                <a:hlinkClick r:id="rId3"/>
              </a:rPr>
              <a:t>Sepsis</a:t>
            </a:r>
            <a:r>
              <a:rPr lang="pt-BR">
                <a:hlinkClick r:id="rId3"/>
              </a:rPr>
              <a:t> </a:t>
            </a:r>
            <a:r>
              <a:rPr lang="pt-BR" b="1">
                <a:hlinkClick r:id="rId3"/>
              </a:rPr>
              <a:t>Risk</a:t>
            </a:r>
            <a:r>
              <a:rPr lang="pt-BR">
                <a:hlinkClick r:id="rId3"/>
              </a:rPr>
              <a:t> </a:t>
            </a:r>
            <a:r>
              <a:rPr lang="pt-BR" b="1">
                <a:hlinkClick r:id="rId3"/>
              </a:rPr>
              <a:t>Calculator</a:t>
            </a:r>
            <a:r>
              <a:rPr lang="pt-BR">
                <a:hlinkClick r:id="rId3"/>
              </a:rPr>
              <a:t> for Neonates Born to Mothers with Chorioamnionitis.</a:t>
            </a:r>
            <a:endParaRPr lang="pt-BR"/>
          </a:p>
          <a:p>
            <a:pPr algn="ctr"/>
            <a:r>
              <a:rPr lang="pt-BR"/>
              <a:t>Carola D, Vasconcellos M, Sloane A, McElwee D, Edwards C, Greenspan J, Aghai ZH.J Pediatr. 2018 Apr;195:48-52.e1. doi: 10.1016/j.jpeds.2017.11.045. Epub 2017 Dec 22.PMID: 29275925</a:t>
            </a:r>
          </a:p>
        </p:txBody>
      </p:sp>
      <p:sp>
        <p:nvSpPr>
          <p:cNvPr id="60421" name="Rectangle 8"/>
          <p:cNvSpPr>
            <a:spLocks noChangeArrowheads="1"/>
          </p:cNvSpPr>
          <p:nvPr/>
        </p:nvSpPr>
        <p:spPr bwMode="auto">
          <a:xfrm>
            <a:off x="0" y="4546600"/>
            <a:ext cx="9144000" cy="109855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ctr"/>
            <a:r>
              <a:rPr lang="pt-BR"/>
              <a:t> </a:t>
            </a:r>
          </a:p>
          <a:p>
            <a:pPr algn="ctr"/>
            <a:r>
              <a:rPr lang="pt-BR" b="1">
                <a:hlinkClick r:id="rId4"/>
              </a:rPr>
              <a:t>Implementation</a:t>
            </a:r>
            <a:r>
              <a:rPr lang="pt-BR">
                <a:hlinkClick r:id="rId4"/>
              </a:rPr>
              <a:t> of the </a:t>
            </a:r>
            <a:r>
              <a:rPr lang="pt-BR" b="1">
                <a:hlinkClick r:id="rId4"/>
              </a:rPr>
              <a:t>Neonatal</a:t>
            </a:r>
            <a:r>
              <a:rPr lang="pt-BR">
                <a:hlinkClick r:id="rId4"/>
              </a:rPr>
              <a:t> </a:t>
            </a:r>
            <a:r>
              <a:rPr lang="pt-BR" b="1">
                <a:hlinkClick r:id="rId4"/>
              </a:rPr>
              <a:t>Sepsis</a:t>
            </a:r>
            <a:r>
              <a:rPr lang="pt-BR">
                <a:hlinkClick r:id="rId4"/>
              </a:rPr>
              <a:t> </a:t>
            </a:r>
            <a:r>
              <a:rPr lang="pt-BR" b="1">
                <a:hlinkClick r:id="rId4"/>
              </a:rPr>
              <a:t>Calculator</a:t>
            </a:r>
            <a:r>
              <a:rPr lang="pt-BR">
                <a:hlinkClick r:id="rId4"/>
              </a:rPr>
              <a:t> in an Australian Tertiary Perinatal Centre.</a:t>
            </a:r>
            <a:endParaRPr lang="pt-BR"/>
          </a:p>
          <a:p>
            <a:pPr algn="ctr"/>
            <a:r>
              <a:rPr lang="pt-BR"/>
              <a:t>Strunk T, Buchiboyina A, Sharp M, Nathan E, Doherty D, Patole S.Neonatology. 2018;113(4):379-382. doi: 10.1159/000487298. Epub 2018 Mar 7.PMID: 29514161 </a:t>
            </a:r>
          </a:p>
        </p:txBody>
      </p:sp>
      <p:sp>
        <p:nvSpPr>
          <p:cNvPr id="60422" name="Rectangle 9"/>
          <p:cNvSpPr>
            <a:spLocks noChangeArrowheads="1"/>
          </p:cNvSpPr>
          <p:nvPr/>
        </p:nvSpPr>
        <p:spPr bwMode="auto">
          <a:xfrm>
            <a:off x="0" y="5805488"/>
            <a:ext cx="9144000" cy="823912"/>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ctr"/>
            <a:r>
              <a:rPr lang="pt-BR">
                <a:hlinkClick r:id="rId5"/>
              </a:rPr>
              <a:t>A </a:t>
            </a:r>
            <a:r>
              <a:rPr lang="pt-BR" b="1">
                <a:hlinkClick r:id="rId5"/>
              </a:rPr>
              <a:t>Quantitative</a:t>
            </a:r>
            <a:r>
              <a:rPr lang="pt-BR">
                <a:hlinkClick r:id="rId5"/>
              </a:rPr>
              <a:t>, </a:t>
            </a:r>
            <a:r>
              <a:rPr lang="pt-BR" b="1">
                <a:hlinkClick r:id="rId5"/>
              </a:rPr>
              <a:t>Risk</a:t>
            </a:r>
            <a:r>
              <a:rPr lang="pt-BR">
                <a:hlinkClick r:id="rId5"/>
              </a:rPr>
              <a:t>-</a:t>
            </a:r>
            <a:r>
              <a:rPr lang="pt-BR" b="1">
                <a:hlinkClick r:id="rId5"/>
              </a:rPr>
              <a:t>Based</a:t>
            </a:r>
            <a:r>
              <a:rPr lang="pt-BR">
                <a:hlinkClick r:id="rId5"/>
              </a:rPr>
              <a:t> </a:t>
            </a:r>
            <a:r>
              <a:rPr lang="pt-BR" b="1">
                <a:hlinkClick r:id="rId5"/>
              </a:rPr>
              <a:t>Approach</a:t>
            </a:r>
            <a:r>
              <a:rPr lang="pt-BR">
                <a:hlinkClick r:id="rId5"/>
              </a:rPr>
              <a:t> to the Management of Neonatal Early-Onset Sepsis.</a:t>
            </a:r>
            <a:endParaRPr lang="pt-BR"/>
          </a:p>
          <a:p>
            <a:pPr algn="ctr"/>
            <a:r>
              <a:rPr lang="pt-BR"/>
              <a:t>Kuzniewicz MW, Puopolo KM, Fischer A, Walsh EM, Li S, Newman TB, Kipnis P, Escobar GJ.JAMA Pediatr. 2017 Apr 1;171(4):365-371. doi: 10.1001/jamapediatrics.2016.4678.PMID: 28241253</a:t>
            </a:r>
          </a:p>
        </p:txBody>
      </p:sp>
      <p:sp>
        <p:nvSpPr>
          <p:cNvPr id="60423" name="Rectangle 10"/>
          <p:cNvSpPr>
            <a:spLocks noGrp="1"/>
          </p:cNvSpPr>
          <p:nvPr>
            <p:ph type="title"/>
          </p:nvPr>
        </p:nvSpPr>
        <p:spPr>
          <a:xfrm>
            <a:off x="539750" y="0"/>
            <a:ext cx="8229600" cy="1143000"/>
          </a:xfrm>
        </p:spPr>
        <p:txBody>
          <a:bodyPr/>
          <a:lstStyle/>
          <a:p>
            <a:pPr eaLnBrk="1" hangingPunct="1"/>
            <a:r>
              <a:rPr lang="pt-BR" smtClean="0">
                <a:solidFill>
                  <a:srgbClr val="FF00FF"/>
                </a:solidFill>
              </a:rPr>
              <a:t>Calculadora de Puopolo</a:t>
            </a:r>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3"/>
          <p:cNvSpPr>
            <a:spLocks noGrp="1"/>
          </p:cNvSpPr>
          <p:nvPr>
            <p:ph type="body" idx="1"/>
          </p:nvPr>
        </p:nvSpPr>
        <p:spPr/>
        <p:txBody>
          <a:bodyPr/>
          <a:lstStyle/>
          <a:p>
            <a:pPr eaLnBrk="1" hangingPunct="1">
              <a:lnSpc>
                <a:spcPct val="90000"/>
              </a:lnSpc>
            </a:pPr>
            <a:r>
              <a:rPr lang="pt-BR" sz="2400" smtClean="0"/>
              <a:t>Outra estratégia que tem sido usada na tentativa de</a:t>
            </a:r>
            <a:br>
              <a:rPr lang="pt-BR" sz="2400" smtClean="0"/>
            </a:br>
            <a:r>
              <a:rPr lang="pt-BR" sz="2400" smtClean="0"/>
              <a:t>diminuir o uso de antibióticos e a solicitação de exames</a:t>
            </a:r>
            <a:br>
              <a:rPr lang="pt-BR" sz="2400" smtClean="0"/>
            </a:br>
            <a:r>
              <a:rPr lang="pt-BR" sz="2400" smtClean="0"/>
              <a:t>laboratoriais complementares é a valorização da observaão</a:t>
            </a:r>
            <a:br>
              <a:rPr lang="pt-BR" sz="2400" smtClean="0"/>
            </a:br>
            <a:r>
              <a:rPr lang="pt-BR" sz="2400" smtClean="0"/>
              <a:t>atenta e frequente dos sinais clínicos do recém-nascido</a:t>
            </a:r>
            <a:br>
              <a:rPr lang="pt-BR" sz="2400" smtClean="0"/>
            </a:br>
            <a:r>
              <a:rPr lang="pt-BR" sz="2400" smtClean="0"/>
              <a:t>em risco de sepse neonatal precoce. Estudo europeu que</a:t>
            </a:r>
            <a:br>
              <a:rPr lang="pt-BR" sz="2400" smtClean="0"/>
            </a:br>
            <a:r>
              <a:rPr lang="pt-BR" sz="2400" smtClean="0"/>
              <a:t>observou atentamente os sinais clínicos mostrou que houve</a:t>
            </a:r>
            <a:br>
              <a:rPr lang="pt-BR" sz="2400" smtClean="0"/>
            </a:br>
            <a:r>
              <a:rPr lang="pt-BR" sz="2400" smtClean="0"/>
              <a:t>diminuião do uso de antibiótico e diminuição do tempo de</a:t>
            </a:r>
            <a:br>
              <a:rPr lang="pt-BR" sz="2400" smtClean="0"/>
            </a:br>
            <a:r>
              <a:rPr lang="pt-BR" sz="2400" smtClean="0"/>
              <a:t>internação.</a:t>
            </a:r>
          </a:p>
          <a:p>
            <a:pPr eaLnBrk="1" hangingPunct="1">
              <a:lnSpc>
                <a:spcPct val="90000"/>
              </a:lnSpc>
            </a:pPr>
            <a:r>
              <a:rPr lang="pt-BR" sz="2400" smtClean="0"/>
              <a:t> </a:t>
            </a:r>
            <a:br>
              <a:rPr lang="pt-BR" sz="2400" smtClean="0"/>
            </a:br>
            <a:r>
              <a:rPr lang="pt-BR" sz="2400" smtClean="0">
                <a:hlinkClick r:id="rId2"/>
              </a:rPr>
              <a:t>Safety of physical examination alone for managing well-appearing neonates ≥ 35 weeks' gestation at risk for early-onset sepsis.</a:t>
            </a:r>
            <a:r>
              <a:rPr lang="pt-BR" sz="2400" smtClean="0"/>
              <a:t>Berardi A, et al. J Matern Fetal Neonatal Med. 2015. PMID: 25034325</a:t>
            </a:r>
          </a:p>
        </p:txBody>
      </p:sp>
      <p:sp>
        <p:nvSpPr>
          <p:cNvPr id="61443" name="Rectangle 4"/>
          <p:cNvSpPr>
            <a:spLocks noGrp="1"/>
          </p:cNvSpPr>
          <p:nvPr>
            <p:ph type="title"/>
          </p:nvPr>
        </p:nvSpPr>
        <p:spPr/>
        <p:txBody>
          <a:bodyPr/>
          <a:lstStyle/>
          <a:p>
            <a:pPr eaLnBrk="1" hangingPunct="1"/>
            <a:r>
              <a:rPr lang="pt-BR" smtClean="0">
                <a:solidFill>
                  <a:srgbClr val="FF00FF"/>
                </a:solidFill>
              </a:rPr>
              <a:t>Calculadora de Puopolo</a:t>
            </a:r>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3"/>
          <p:cNvSpPr>
            <a:spLocks noGrp="1"/>
          </p:cNvSpPr>
          <p:nvPr>
            <p:ph type="body" idx="1"/>
          </p:nvPr>
        </p:nvSpPr>
        <p:spPr/>
        <p:txBody>
          <a:bodyPr/>
          <a:lstStyle/>
          <a:p>
            <a:pPr eaLnBrk="1" hangingPunct="1"/>
            <a:r>
              <a:rPr lang="pt-BR" sz="2400" smtClean="0"/>
              <a:t>Em recente publicação, a Academia Americana de Pediatria sugere que </a:t>
            </a:r>
            <a:r>
              <a:rPr lang="pt-BR" sz="2400" b="1" smtClean="0">
                <a:solidFill>
                  <a:srgbClr val="0070C0"/>
                </a:solidFill>
              </a:rPr>
              <a:t>a observação clínica atenta nas primeiras 48 horas possa ser mais eficaz </a:t>
            </a:r>
            <a:r>
              <a:rPr lang="pt-BR" sz="2400" smtClean="0"/>
              <a:t>do que a </a:t>
            </a:r>
            <a:r>
              <a:rPr lang="pt-BR" sz="2400" i="1" smtClean="0"/>
              <a:t>EOS Calculator </a:t>
            </a:r>
            <a:r>
              <a:rPr lang="pt-BR" sz="2400" smtClean="0"/>
              <a:t>em determinar o recém-nascido pré-termo tardio e de termo com sepse neonatal precoce. </a:t>
            </a:r>
            <a:br>
              <a:rPr lang="pt-BR" sz="2400" smtClean="0"/>
            </a:br>
            <a:endParaRPr lang="pt-BR" sz="2400" smtClean="0"/>
          </a:p>
        </p:txBody>
      </p:sp>
      <p:sp>
        <p:nvSpPr>
          <p:cNvPr id="62467" name="Rectangle 4"/>
          <p:cNvSpPr>
            <a:spLocks noChangeArrowheads="1"/>
          </p:cNvSpPr>
          <p:nvPr/>
        </p:nvSpPr>
        <p:spPr bwMode="auto">
          <a:xfrm>
            <a:off x="0" y="3213100"/>
            <a:ext cx="9144000" cy="1373188"/>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ctr"/>
            <a:r>
              <a:rPr lang="pt-BR" b="1">
                <a:hlinkClick r:id="rId2"/>
              </a:rPr>
              <a:t>Management</a:t>
            </a:r>
            <a:r>
              <a:rPr lang="pt-BR">
                <a:hlinkClick r:id="rId2"/>
              </a:rPr>
              <a:t> of </a:t>
            </a:r>
            <a:r>
              <a:rPr lang="pt-BR" b="1">
                <a:hlinkClick r:id="rId2"/>
              </a:rPr>
              <a:t>Neonates</a:t>
            </a:r>
            <a:r>
              <a:rPr lang="pt-BR">
                <a:hlinkClick r:id="rId2"/>
              </a:rPr>
              <a:t> </a:t>
            </a:r>
            <a:r>
              <a:rPr lang="pt-BR" b="1">
                <a:hlinkClick r:id="rId2"/>
              </a:rPr>
              <a:t>Born</a:t>
            </a:r>
            <a:r>
              <a:rPr lang="pt-BR">
                <a:hlinkClick r:id="rId2"/>
              </a:rPr>
              <a:t> at ≥35 </a:t>
            </a:r>
            <a:r>
              <a:rPr lang="pt-BR" b="1">
                <a:hlinkClick r:id="rId2"/>
              </a:rPr>
              <a:t>0</a:t>
            </a:r>
            <a:r>
              <a:rPr lang="pt-BR">
                <a:hlinkClick r:id="rId2"/>
              </a:rPr>
              <a:t>/</a:t>
            </a:r>
            <a:r>
              <a:rPr lang="pt-BR" b="1">
                <a:hlinkClick r:id="rId2"/>
              </a:rPr>
              <a:t>7</a:t>
            </a:r>
            <a:r>
              <a:rPr lang="pt-BR">
                <a:hlinkClick r:id="rId2"/>
              </a:rPr>
              <a:t> </a:t>
            </a:r>
            <a:r>
              <a:rPr lang="pt-BR" b="1">
                <a:hlinkClick r:id="rId2"/>
              </a:rPr>
              <a:t>Weeks</a:t>
            </a:r>
            <a:r>
              <a:rPr lang="pt-BR">
                <a:hlinkClick r:id="rId2"/>
              </a:rPr>
              <a:t>' Gestation With Suspected or Proven Early-Onset Bacterial Sepsis.</a:t>
            </a:r>
            <a:endParaRPr lang="pt-BR"/>
          </a:p>
          <a:p>
            <a:pPr algn="ctr"/>
            <a:r>
              <a:rPr lang="pt-BR"/>
              <a:t>Puopolo KM, Benitz WE, Zaoutis TE; COMMITTEE ON FETUS AND NEWBORN; COMMITTEE ON INFECTIOUS DISEASES.Pediatrics. 2018 Dec;142(6):e20182894. doi: 10.1542/peds.2018-2894.PMID: 30455342 </a:t>
            </a:r>
            <a:r>
              <a:rPr lang="pt-BR" b="1"/>
              <a:t>Free article.</a:t>
            </a:r>
            <a:r>
              <a:rPr lang="pt-BR"/>
              <a:t> Review.</a:t>
            </a:r>
          </a:p>
        </p:txBody>
      </p:sp>
      <p:sp>
        <p:nvSpPr>
          <p:cNvPr id="62468" name="Rectangle 5"/>
          <p:cNvSpPr>
            <a:spLocks noGrp="1"/>
          </p:cNvSpPr>
          <p:nvPr>
            <p:ph type="title"/>
          </p:nvPr>
        </p:nvSpPr>
        <p:spPr/>
        <p:txBody>
          <a:bodyPr/>
          <a:lstStyle/>
          <a:p>
            <a:pPr eaLnBrk="1" hangingPunct="1"/>
            <a:r>
              <a:rPr lang="pt-BR" smtClean="0">
                <a:solidFill>
                  <a:srgbClr val="FF00FF"/>
                </a:solidFill>
              </a:rPr>
              <a:t>Calculadora de Puopolo</a:t>
            </a:r>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Grp="1"/>
          </p:cNvSpPr>
          <p:nvPr>
            <p:ph type="title"/>
          </p:nvPr>
        </p:nvSpPr>
        <p:spPr/>
        <p:txBody>
          <a:bodyPr/>
          <a:lstStyle/>
          <a:p>
            <a:pPr eaLnBrk="1" hangingPunct="1"/>
            <a:r>
              <a:rPr lang="pt-BR" smtClean="0">
                <a:solidFill>
                  <a:srgbClr val="FF00FF"/>
                </a:solidFill>
              </a:rPr>
              <a:t>Sepse tardia em RN a termo</a:t>
            </a:r>
          </a:p>
        </p:txBody>
      </p:sp>
      <p:sp>
        <p:nvSpPr>
          <p:cNvPr id="63491" name="Rectangle 3"/>
          <p:cNvSpPr>
            <a:spLocks noGrp="1"/>
          </p:cNvSpPr>
          <p:nvPr>
            <p:ph type="body" idx="1"/>
          </p:nvPr>
        </p:nvSpPr>
        <p:spPr/>
        <p:txBody>
          <a:bodyPr/>
          <a:lstStyle/>
          <a:p>
            <a:pPr eaLnBrk="1" hangingPunct="1">
              <a:lnSpc>
                <a:spcPct val="90000"/>
              </a:lnSpc>
            </a:pPr>
            <a:r>
              <a:rPr lang="pt-BR" sz="2400" smtClean="0"/>
              <a:t>É importante salientar que a sepse tardia também</a:t>
            </a:r>
            <a:br>
              <a:rPr lang="pt-BR" sz="2400" smtClean="0"/>
            </a:br>
            <a:r>
              <a:rPr lang="pt-BR" sz="2400" smtClean="0"/>
              <a:t>ocorre em recém-nascidos de termo normais pós-alta.</a:t>
            </a:r>
            <a:br>
              <a:rPr lang="pt-BR" sz="2400" smtClean="0"/>
            </a:br>
            <a:r>
              <a:rPr lang="pt-BR" sz="2400" smtClean="0"/>
              <a:t>Estudo feito nos Estados Unidos, que analisou 4.255 hemoculturas coletadas de 160.818 recém-nascidos de termo</a:t>
            </a:r>
            <a:br>
              <a:rPr lang="pt-BR" sz="2400" smtClean="0"/>
            </a:br>
            <a:r>
              <a:rPr lang="pt-BR" sz="2400" smtClean="0"/>
              <a:t>normais que retornaram à emergência com idade entre</a:t>
            </a:r>
            <a:br>
              <a:rPr lang="pt-BR" sz="2400" smtClean="0"/>
            </a:br>
            <a:r>
              <a:rPr lang="pt-BR" sz="2400" smtClean="0"/>
              <a:t>uma semana e três meses, mostrou uma positividade</a:t>
            </a:r>
            <a:br>
              <a:rPr lang="pt-BR" sz="2400" smtClean="0"/>
            </a:br>
            <a:r>
              <a:rPr lang="pt-BR" sz="2400" smtClean="0"/>
              <a:t>de 0,57 por 1.000 nascidos, o germe mais encontrado</a:t>
            </a:r>
            <a:br>
              <a:rPr lang="pt-BR" sz="2400" smtClean="0"/>
            </a:br>
            <a:r>
              <a:rPr lang="pt-BR" sz="2400" smtClean="0"/>
              <a:t>foi a </a:t>
            </a:r>
            <a:r>
              <a:rPr lang="pt-BR" sz="2400" i="1" smtClean="0"/>
              <a:t>Escherichia coli</a:t>
            </a:r>
            <a:r>
              <a:rPr lang="pt-BR" sz="2400" smtClean="0"/>
              <a:t>. A fonte inicial da infecção nesses pacientes foi infecção urinária. A pesquisa de</a:t>
            </a:r>
            <a:br>
              <a:rPr lang="pt-BR" sz="2400" smtClean="0"/>
            </a:br>
            <a:r>
              <a:rPr lang="pt-BR" sz="2400" smtClean="0"/>
              <a:t>infecção urinária em sepse neonatal tardia deve ser sempre</a:t>
            </a:r>
            <a:br>
              <a:rPr lang="pt-BR" sz="2400" smtClean="0"/>
            </a:br>
            <a:r>
              <a:rPr lang="pt-BR" sz="2400" smtClean="0"/>
              <a:t>feita. </a:t>
            </a:r>
            <a:br>
              <a:rPr lang="pt-BR" sz="2400" smtClean="0"/>
            </a:br>
            <a:endParaRPr lang="pt-BR" sz="2400" smtClean="0"/>
          </a:p>
        </p:txBody>
      </p:sp>
      <p:sp>
        <p:nvSpPr>
          <p:cNvPr id="63492" name="Rectangle 5"/>
          <p:cNvSpPr>
            <a:spLocks noChangeArrowheads="1"/>
          </p:cNvSpPr>
          <p:nvPr/>
        </p:nvSpPr>
        <p:spPr bwMode="auto">
          <a:xfrm>
            <a:off x="107950" y="5516563"/>
            <a:ext cx="9036050" cy="823912"/>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ctr"/>
            <a:r>
              <a:rPr lang="pt-BR" b="1">
                <a:hlinkClick r:id="rId2"/>
              </a:rPr>
              <a:t>Changing</a:t>
            </a:r>
            <a:r>
              <a:rPr lang="pt-BR">
                <a:hlinkClick r:id="rId2"/>
              </a:rPr>
              <a:t> </a:t>
            </a:r>
            <a:r>
              <a:rPr lang="pt-BR" b="1">
                <a:hlinkClick r:id="rId2"/>
              </a:rPr>
              <a:t>epidemiology</a:t>
            </a:r>
            <a:r>
              <a:rPr lang="pt-BR">
                <a:hlinkClick r:id="rId2"/>
              </a:rPr>
              <a:t> of </a:t>
            </a:r>
            <a:r>
              <a:rPr lang="pt-BR" b="1">
                <a:hlinkClick r:id="rId2"/>
              </a:rPr>
              <a:t>bacteremia</a:t>
            </a:r>
            <a:r>
              <a:rPr lang="pt-BR">
                <a:hlinkClick r:id="rId2"/>
              </a:rPr>
              <a:t> in </a:t>
            </a:r>
            <a:r>
              <a:rPr lang="pt-BR" b="1">
                <a:hlinkClick r:id="rId2"/>
              </a:rPr>
              <a:t>infants</a:t>
            </a:r>
            <a:r>
              <a:rPr lang="pt-BR">
                <a:hlinkClick r:id="rId2"/>
              </a:rPr>
              <a:t> </a:t>
            </a:r>
            <a:r>
              <a:rPr lang="pt-BR" b="1">
                <a:hlinkClick r:id="rId2"/>
              </a:rPr>
              <a:t>aged</a:t>
            </a:r>
            <a:r>
              <a:rPr lang="pt-BR">
                <a:hlinkClick r:id="rId2"/>
              </a:rPr>
              <a:t> 1 week to 3 months.</a:t>
            </a:r>
            <a:endParaRPr lang="pt-BR"/>
          </a:p>
          <a:p>
            <a:pPr algn="ctr"/>
            <a:r>
              <a:rPr lang="pt-BR"/>
              <a:t>Greenhow TL, Hung YY, Herz AM.Pediatrics. 2012 Mar;129(3):e590-6. doi: 10.1542/peds.2011-1546. Epub 2012 Feb 27.PMID: 22371459</a:t>
            </a:r>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2"/>
          <p:cNvSpPr>
            <a:spLocks noGrp="1"/>
          </p:cNvSpPr>
          <p:nvPr>
            <p:ph type="title"/>
          </p:nvPr>
        </p:nvSpPr>
        <p:spPr>
          <a:xfrm>
            <a:off x="539750" y="0"/>
            <a:ext cx="8229600" cy="1143000"/>
          </a:xfrm>
        </p:spPr>
        <p:txBody>
          <a:bodyPr/>
          <a:lstStyle/>
          <a:p>
            <a:pPr eaLnBrk="1" hangingPunct="1"/>
            <a:r>
              <a:rPr lang="pt-BR" smtClean="0">
                <a:solidFill>
                  <a:srgbClr val="FF00FF"/>
                </a:solidFill>
              </a:rPr>
              <a:t>Uso de Probióticos</a:t>
            </a:r>
          </a:p>
        </p:txBody>
      </p:sp>
      <p:sp>
        <p:nvSpPr>
          <p:cNvPr id="64515" name="Rectangle 3"/>
          <p:cNvSpPr>
            <a:spLocks noGrp="1"/>
          </p:cNvSpPr>
          <p:nvPr>
            <p:ph type="body" idx="1"/>
          </p:nvPr>
        </p:nvSpPr>
        <p:spPr>
          <a:xfrm>
            <a:off x="539750" y="1196975"/>
            <a:ext cx="8229600" cy="4525963"/>
          </a:xfrm>
        </p:spPr>
        <p:txBody>
          <a:bodyPr/>
          <a:lstStyle/>
          <a:p>
            <a:pPr eaLnBrk="1" hangingPunct="1">
              <a:lnSpc>
                <a:spcPct val="90000"/>
              </a:lnSpc>
            </a:pPr>
            <a:r>
              <a:rPr lang="pt-BR" sz="2400" smtClean="0"/>
              <a:t>Embora existam metanálises que mostrem</a:t>
            </a:r>
            <a:br>
              <a:rPr lang="pt-BR" sz="2400" smtClean="0"/>
            </a:br>
            <a:r>
              <a:rPr lang="pt-BR" sz="2400" smtClean="0"/>
              <a:t>que o uso de probióticos pode ser útil na prevenção da sepse neonatal tardia, ainda existem muitos questionamentos quanto ao seu uso rotineiro. Os estudos foram</a:t>
            </a:r>
            <a:br>
              <a:rPr lang="pt-BR" sz="2400" smtClean="0"/>
            </a:br>
            <a:r>
              <a:rPr lang="pt-BR" sz="2400" smtClean="0"/>
              <a:t>feitos com diferentes tipos de probióticos, distintas dosagens e tempos de tratamento muito variáveis, o que torna</a:t>
            </a:r>
            <a:br>
              <a:rPr lang="pt-BR" sz="2400" smtClean="0"/>
            </a:br>
            <a:r>
              <a:rPr lang="pt-BR" sz="2400" smtClean="0"/>
              <a:t>muito difícil a generalização dos resultados .</a:t>
            </a:r>
            <a:br>
              <a:rPr lang="pt-BR" sz="2400" smtClean="0"/>
            </a:br>
            <a:endParaRPr lang="pt-BR" sz="2400" smtClean="0"/>
          </a:p>
        </p:txBody>
      </p:sp>
      <p:sp>
        <p:nvSpPr>
          <p:cNvPr id="64516" name="Rectangle 5"/>
          <p:cNvSpPr>
            <a:spLocks noChangeArrowheads="1"/>
          </p:cNvSpPr>
          <p:nvPr/>
        </p:nvSpPr>
        <p:spPr bwMode="auto">
          <a:xfrm>
            <a:off x="107950" y="5373688"/>
            <a:ext cx="9036050" cy="131445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r>
              <a:rPr lang="en-US" sz="1600"/>
              <a:t>The "Golden Age" of Probiotics: A Systematic Review and Meta-Analysis of Randomized and Observational Studies in Preterm Infants</a:t>
            </a:r>
            <a:r>
              <a:rPr lang="en-US" sz="1600" b="1"/>
              <a:t>. </a:t>
            </a:r>
            <a:r>
              <a:rPr lang="pt-BR" sz="1600" b="1">
                <a:hlinkClick r:id="rId2"/>
              </a:rPr>
              <a:t>Elda Dermyshi</a:t>
            </a:r>
            <a:r>
              <a:rPr lang="pt-BR" sz="1600" b="1"/>
              <a:t> </a:t>
            </a:r>
            <a:r>
              <a:rPr lang="pt-BR" sz="1600" b="1">
                <a:hlinkClick r:id="rId3"/>
              </a:rPr>
              <a:t>1</a:t>
            </a:r>
            <a:r>
              <a:rPr lang="pt-BR" sz="1600" b="1"/>
              <a:t>, </a:t>
            </a:r>
            <a:r>
              <a:rPr lang="pt-BR" sz="1600" b="1">
                <a:hlinkClick r:id="rId4"/>
              </a:rPr>
              <a:t>Yizhong Wang</a:t>
            </a:r>
            <a:r>
              <a:rPr lang="pt-BR" sz="1600" b="1"/>
              <a:t>, </a:t>
            </a:r>
            <a:r>
              <a:rPr lang="pt-BR" sz="1600" b="1">
                <a:hlinkClick r:id="rId5"/>
              </a:rPr>
              <a:t>Chongbin Yan</a:t>
            </a:r>
            <a:r>
              <a:rPr lang="pt-BR" sz="1600" b="1"/>
              <a:t>, </a:t>
            </a:r>
            <a:r>
              <a:rPr lang="pt-BR" sz="1600" b="1">
                <a:hlinkClick r:id="rId6"/>
              </a:rPr>
              <a:t>Wenchao Hong</a:t>
            </a:r>
            <a:r>
              <a:rPr lang="pt-BR" sz="1600" b="1"/>
              <a:t>, </a:t>
            </a:r>
            <a:r>
              <a:rPr lang="pt-BR" sz="1600" b="1">
                <a:hlinkClick r:id="rId7"/>
              </a:rPr>
              <a:t>Gang Qiu</a:t>
            </a:r>
            <a:r>
              <a:rPr lang="pt-BR" sz="1600" b="1"/>
              <a:t>, </a:t>
            </a:r>
            <a:r>
              <a:rPr lang="pt-BR" sz="1600" b="1">
                <a:hlinkClick r:id="rId8"/>
              </a:rPr>
              <a:t>Xiaohui Gong</a:t>
            </a:r>
            <a:r>
              <a:rPr lang="pt-BR" sz="1600" b="1"/>
              <a:t>, </a:t>
            </a:r>
            <a:r>
              <a:rPr lang="pt-BR" sz="1600" b="1">
                <a:hlinkClick r:id="rId9"/>
              </a:rPr>
              <a:t>Ting Zhang</a:t>
            </a:r>
            <a:r>
              <a:rPr lang="pt-BR" sz="1600" b="1"/>
              <a:t>. Neonatology 112(1):9-23.  doi: 10.1159/000454668. Epub 2017 Feb 15. PMID: 28196365. DOI: </a:t>
            </a:r>
            <a:r>
              <a:rPr lang="pt-BR" sz="1600" b="1">
                <a:hlinkClick r:id="rId10"/>
              </a:rPr>
              <a:t>10.1159/000454668</a:t>
            </a:r>
            <a:r>
              <a:rPr lang="pt-BR" sz="1600" b="1"/>
              <a:t>. </a:t>
            </a:r>
            <a:r>
              <a:rPr lang="pt-BR" sz="1600"/>
              <a:t>Free article</a:t>
            </a:r>
            <a:r>
              <a:rPr lang="pt-BR" sz="1600" b="1"/>
              <a:t>.  </a:t>
            </a:r>
            <a:r>
              <a:rPr lang="pt-BR" sz="1600" b="1">
                <a:solidFill>
                  <a:srgbClr val="FF00FF"/>
                </a:solidFill>
              </a:rPr>
              <a:t>Artigo Livre!</a:t>
            </a:r>
          </a:p>
          <a:p>
            <a:pPr eaLnBrk="0" hangingPunct="0"/>
            <a:endParaRPr lang="pt-BR" sz="1600">
              <a:solidFill>
                <a:srgbClr val="FF00FF"/>
              </a:solidFill>
            </a:endParaRPr>
          </a:p>
        </p:txBody>
      </p:sp>
      <p:sp>
        <p:nvSpPr>
          <p:cNvPr id="64517" name="Rectangle 6"/>
          <p:cNvSpPr>
            <a:spLocks noChangeArrowheads="1"/>
          </p:cNvSpPr>
          <p:nvPr/>
        </p:nvSpPr>
        <p:spPr bwMode="auto">
          <a:xfrm>
            <a:off x="0" y="3860800"/>
            <a:ext cx="9144000" cy="109855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ctr"/>
            <a:r>
              <a:rPr lang="pt-BR" b="1">
                <a:hlinkClick r:id="rId11"/>
              </a:rPr>
              <a:t>Benefits</a:t>
            </a:r>
            <a:r>
              <a:rPr lang="pt-BR">
                <a:hlinkClick r:id="rId11"/>
              </a:rPr>
              <a:t> of </a:t>
            </a:r>
            <a:r>
              <a:rPr lang="pt-BR" b="1">
                <a:hlinkClick r:id="rId11"/>
              </a:rPr>
              <a:t>probiotics</a:t>
            </a:r>
            <a:r>
              <a:rPr lang="pt-BR">
                <a:hlinkClick r:id="rId11"/>
              </a:rPr>
              <a:t> in </a:t>
            </a:r>
            <a:r>
              <a:rPr lang="pt-BR" b="1">
                <a:hlinkClick r:id="rId11"/>
              </a:rPr>
              <a:t>preterm</a:t>
            </a:r>
            <a:r>
              <a:rPr lang="pt-BR">
                <a:hlinkClick r:id="rId11"/>
              </a:rPr>
              <a:t> </a:t>
            </a:r>
            <a:r>
              <a:rPr lang="pt-BR" b="1">
                <a:hlinkClick r:id="rId11"/>
              </a:rPr>
              <a:t>neonates</a:t>
            </a:r>
            <a:r>
              <a:rPr lang="pt-BR">
                <a:hlinkClick r:id="rId11"/>
              </a:rPr>
              <a:t> in </a:t>
            </a:r>
            <a:r>
              <a:rPr lang="pt-BR" b="1">
                <a:hlinkClick r:id="rId11"/>
              </a:rPr>
              <a:t>low</a:t>
            </a:r>
            <a:r>
              <a:rPr lang="pt-BR">
                <a:hlinkClick r:id="rId11"/>
              </a:rPr>
              <a:t>-</a:t>
            </a:r>
            <a:r>
              <a:rPr lang="pt-BR" b="1">
                <a:hlinkClick r:id="rId11"/>
              </a:rPr>
              <a:t>income</a:t>
            </a:r>
            <a:r>
              <a:rPr lang="pt-BR">
                <a:hlinkClick r:id="rId11"/>
              </a:rPr>
              <a:t> and medium-</a:t>
            </a:r>
            <a:r>
              <a:rPr lang="pt-BR" b="1">
                <a:hlinkClick r:id="rId11"/>
              </a:rPr>
              <a:t>income</a:t>
            </a:r>
            <a:r>
              <a:rPr lang="pt-BR">
                <a:hlinkClick r:id="rId11"/>
              </a:rPr>
              <a:t> countries: a systematic review of randomised controlled trials.</a:t>
            </a:r>
            <a:endParaRPr lang="pt-BR"/>
          </a:p>
          <a:p>
            <a:pPr algn="ctr"/>
            <a:r>
              <a:rPr lang="pt-BR"/>
              <a:t>Deshpande G, Jape G, Rao S, Patole S.BMJ Open. 2017 Dec 7;7(12):e017638. doi: 10.1136/bmjopen-2017-017638.PMID: 29222137 </a:t>
            </a:r>
            <a:r>
              <a:rPr lang="pt-BR" b="1"/>
              <a:t>Free PMC article.</a:t>
            </a:r>
            <a:r>
              <a:rPr lang="pt-BR"/>
              <a:t> Review. </a:t>
            </a:r>
            <a:r>
              <a:rPr lang="pt-BR" b="1">
                <a:solidFill>
                  <a:srgbClr val="FF00FF"/>
                </a:solidFill>
              </a:rPr>
              <a:t>Artigo Livre!</a:t>
            </a:r>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p:cNvSpPr>
            <a:spLocks noGrp="1"/>
          </p:cNvSpPr>
          <p:nvPr>
            <p:ph type="title"/>
          </p:nvPr>
        </p:nvSpPr>
        <p:spPr>
          <a:xfrm>
            <a:off x="539750" y="0"/>
            <a:ext cx="8229600" cy="1143000"/>
          </a:xfrm>
        </p:spPr>
        <p:txBody>
          <a:bodyPr/>
          <a:lstStyle/>
          <a:p>
            <a:pPr eaLnBrk="1" hangingPunct="1"/>
            <a:r>
              <a:rPr lang="pt-BR" smtClean="0">
                <a:solidFill>
                  <a:srgbClr val="FF00FF"/>
                </a:solidFill>
              </a:rPr>
              <a:t>Lactoferrina</a:t>
            </a:r>
          </a:p>
        </p:txBody>
      </p:sp>
      <p:sp>
        <p:nvSpPr>
          <p:cNvPr id="65539" name="Rectangle 3"/>
          <p:cNvSpPr>
            <a:spLocks noGrp="1"/>
          </p:cNvSpPr>
          <p:nvPr>
            <p:ph type="body" idx="1"/>
          </p:nvPr>
        </p:nvSpPr>
        <p:spPr>
          <a:xfrm>
            <a:off x="611188" y="1052513"/>
            <a:ext cx="8435975" cy="4525962"/>
          </a:xfrm>
        </p:spPr>
        <p:txBody>
          <a:bodyPr/>
          <a:lstStyle/>
          <a:p>
            <a:pPr eaLnBrk="1" hangingPunct="1">
              <a:lnSpc>
                <a:spcPct val="80000"/>
              </a:lnSpc>
            </a:pPr>
            <a:r>
              <a:rPr lang="pt-BR" sz="2000" smtClean="0"/>
              <a:t>Há estudos conflitantes quanto ao papel da lactoferrina como fator protetor de sepse neonatal tardia. </a:t>
            </a:r>
          </a:p>
          <a:p>
            <a:pPr eaLnBrk="1" hangingPunct="1">
              <a:lnSpc>
                <a:spcPct val="80000"/>
              </a:lnSpc>
            </a:pPr>
            <a:r>
              <a:rPr lang="pt-BR" sz="2000" smtClean="0"/>
              <a:t>Ensaio clínico randomizado colaborativo italiano incluiu 472 recém-nascidos de muito baixo peso: grupo lactoferrina com 153 pacientes, grupo com lactoferrina e  probiótico com 151 pacientes e grupo placebo (glicose 5%) com 168 pacientes foram tratados desde o nascimento até 30 dias de vida. A sepse tardia foi significantemente menor nos grupos que receberam lactoferrina.</a:t>
            </a:r>
          </a:p>
          <a:p>
            <a:pPr eaLnBrk="1" hangingPunct="1">
              <a:lnSpc>
                <a:spcPct val="80000"/>
              </a:lnSpc>
            </a:pPr>
            <a:endParaRPr lang="pt-BR" sz="2000" smtClean="0"/>
          </a:p>
          <a:p>
            <a:pPr algn="ctr" eaLnBrk="1" hangingPunct="1">
              <a:lnSpc>
                <a:spcPct val="80000"/>
              </a:lnSpc>
            </a:pPr>
            <a:endParaRPr lang="pt-BR" sz="2000" smtClean="0"/>
          </a:p>
          <a:p>
            <a:pPr eaLnBrk="1" hangingPunct="1">
              <a:lnSpc>
                <a:spcPct val="80000"/>
              </a:lnSpc>
            </a:pPr>
            <a:endParaRPr lang="pt-BR" sz="2000" smtClean="0"/>
          </a:p>
        </p:txBody>
      </p:sp>
      <p:sp>
        <p:nvSpPr>
          <p:cNvPr id="65540" name="Rectangle 5"/>
          <p:cNvSpPr>
            <a:spLocks noChangeArrowheads="1"/>
          </p:cNvSpPr>
          <p:nvPr/>
        </p:nvSpPr>
        <p:spPr bwMode="auto">
          <a:xfrm>
            <a:off x="0" y="4581525"/>
            <a:ext cx="9144000" cy="823913"/>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ctr"/>
            <a:r>
              <a:rPr lang="pt-BR">
                <a:hlinkClick r:id="rId2"/>
              </a:rPr>
              <a:t>Bovine lactoferrin supplementation for prevention of late-onset sepsis in very low-birth-weight neonates: a randomized trial.</a:t>
            </a:r>
            <a:endParaRPr lang="pt-BR"/>
          </a:p>
          <a:p>
            <a:pPr algn="ctr"/>
            <a:r>
              <a:rPr lang="pt-BR"/>
              <a:t>Manzoni P, et al. JAMA. 2009;302:1421-8 PMID: 19809023 </a:t>
            </a:r>
          </a:p>
        </p:txBody>
      </p:sp>
      <p:sp>
        <p:nvSpPr>
          <p:cNvPr id="65541" name="AutoShape 6"/>
          <p:cNvSpPr>
            <a:spLocks noChangeArrowheads="1"/>
          </p:cNvSpPr>
          <p:nvPr/>
        </p:nvSpPr>
        <p:spPr bwMode="auto">
          <a:xfrm>
            <a:off x="395288" y="3789363"/>
            <a:ext cx="576262" cy="720725"/>
          </a:xfrm>
          <a:prstGeom prst="lightningBolt">
            <a:avLst/>
          </a:prstGeom>
          <a:solidFill>
            <a:srgbClr val="FFFF00"/>
          </a:solidFill>
          <a:ln w="76200">
            <a:solidFill>
              <a:srgbClr val="FF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3"/>
          <p:cNvSpPr>
            <a:spLocks noGrp="1"/>
          </p:cNvSpPr>
          <p:nvPr>
            <p:ph type="body" idx="1"/>
          </p:nvPr>
        </p:nvSpPr>
        <p:spPr>
          <a:xfrm>
            <a:off x="468313" y="1125538"/>
            <a:ext cx="8229600" cy="4525962"/>
          </a:xfrm>
        </p:spPr>
        <p:txBody>
          <a:bodyPr/>
          <a:lstStyle/>
          <a:p>
            <a:pPr eaLnBrk="1" hangingPunct="1">
              <a:lnSpc>
                <a:spcPct val="90000"/>
              </a:lnSpc>
            </a:pPr>
            <a:r>
              <a:rPr lang="pt-BR" sz="2400" smtClean="0"/>
              <a:t>Entretanto, recentemente, foi publicado um ensaio clínico randomizado colaborativo feito no Reino Unido com 2.203 recém-nascidos de idade gestacional &lt; 32 semanas: 1.099 no grupo tratado com lactoferrina até 34 semanas de idade gestacional corrigida e 1.104 no grupo controle que recebeu sacarose até 34 semanas de idade corrigida.  </a:t>
            </a:r>
            <a:r>
              <a:rPr lang="pt-BR" sz="2400" b="1" smtClean="0"/>
              <a:t>Não houve diferença ¸ significativa na incidência de sepse tardia. </a:t>
            </a:r>
          </a:p>
          <a:p>
            <a:pPr algn="ctr" eaLnBrk="1" hangingPunct="1">
              <a:lnSpc>
                <a:spcPct val="90000"/>
              </a:lnSpc>
              <a:buFont typeface="Arial" pitchFamily="34" charset="0"/>
              <a:buNone/>
            </a:pPr>
            <a:r>
              <a:rPr lang="pt-BR" sz="2400" b="1" smtClean="0">
                <a:solidFill>
                  <a:schemeClr val="hlink"/>
                </a:solidFill>
              </a:rPr>
              <a:t>Neste momento, a indicação do uso de lactoferrina como medida preventiva de sepse neonatal tardia ainda está em avaliação </a:t>
            </a:r>
            <a:br>
              <a:rPr lang="pt-BR" sz="2400" b="1" smtClean="0">
                <a:solidFill>
                  <a:schemeClr val="hlink"/>
                </a:solidFill>
              </a:rPr>
            </a:br>
            <a:endParaRPr lang="pt-BR" sz="2400" b="1" smtClean="0">
              <a:solidFill>
                <a:schemeClr val="hlink"/>
              </a:solidFill>
            </a:endParaRPr>
          </a:p>
          <a:p>
            <a:pPr eaLnBrk="1" hangingPunct="1">
              <a:lnSpc>
                <a:spcPct val="90000"/>
              </a:lnSpc>
            </a:pPr>
            <a:endParaRPr lang="pt-BR" sz="2400" smtClean="0"/>
          </a:p>
        </p:txBody>
      </p:sp>
      <p:sp>
        <p:nvSpPr>
          <p:cNvPr id="66563" name="Rectangle 5"/>
          <p:cNvSpPr>
            <a:spLocks noGrp="1"/>
          </p:cNvSpPr>
          <p:nvPr>
            <p:ph type="title"/>
          </p:nvPr>
        </p:nvSpPr>
        <p:spPr>
          <a:xfrm>
            <a:off x="539750" y="0"/>
            <a:ext cx="8229600" cy="1143000"/>
          </a:xfrm>
        </p:spPr>
        <p:txBody>
          <a:bodyPr/>
          <a:lstStyle/>
          <a:p>
            <a:pPr eaLnBrk="1" hangingPunct="1"/>
            <a:r>
              <a:rPr lang="pt-BR" smtClean="0">
                <a:solidFill>
                  <a:srgbClr val="FF00FF"/>
                </a:solidFill>
              </a:rPr>
              <a:t>Lactoferrina</a:t>
            </a:r>
          </a:p>
        </p:txBody>
      </p:sp>
      <p:sp>
        <p:nvSpPr>
          <p:cNvPr id="66564" name="Rectangle 6"/>
          <p:cNvSpPr>
            <a:spLocks noChangeArrowheads="1"/>
          </p:cNvSpPr>
          <p:nvPr/>
        </p:nvSpPr>
        <p:spPr bwMode="auto">
          <a:xfrm>
            <a:off x="0" y="4876800"/>
            <a:ext cx="9144000" cy="1647825"/>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ctr"/>
            <a:r>
              <a:rPr lang="pt-BR" b="1">
                <a:hlinkClick r:id="rId2"/>
              </a:rPr>
              <a:t/>
            </a:r>
            <a:br>
              <a:rPr lang="pt-BR" b="1">
                <a:hlinkClick r:id="rId2"/>
              </a:rPr>
            </a:br>
            <a:r>
              <a:rPr lang="pt-BR" b="1">
                <a:hlinkClick r:id="rId2"/>
              </a:rPr>
              <a:t>Enteral</a:t>
            </a:r>
            <a:r>
              <a:rPr lang="pt-BR">
                <a:hlinkClick r:id="rId2"/>
              </a:rPr>
              <a:t> </a:t>
            </a:r>
            <a:r>
              <a:rPr lang="pt-BR" b="1">
                <a:hlinkClick r:id="rId2"/>
              </a:rPr>
              <a:t>lactoferrin</a:t>
            </a:r>
            <a:r>
              <a:rPr lang="pt-BR">
                <a:hlinkClick r:id="rId2"/>
              </a:rPr>
              <a:t> </a:t>
            </a:r>
            <a:r>
              <a:rPr lang="pt-BR" b="1">
                <a:hlinkClick r:id="rId2"/>
              </a:rPr>
              <a:t>supplementation</a:t>
            </a:r>
            <a:r>
              <a:rPr lang="pt-BR">
                <a:hlinkClick r:id="rId2"/>
              </a:rPr>
              <a:t> for very </a:t>
            </a:r>
            <a:r>
              <a:rPr lang="pt-BR" b="1">
                <a:hlinkClick r:id="rId2"/>
              </a:rPr>
              <a:t>preterm</a:t>
            </a:r>
            <a:r>
              <a:rPr lang="pt-BR">
                <a:hlinkClick r:id="rId2"/>
              </a:rPr>
              <a:t> </a:t>
            </a:r>
            <a:r>
              <a:rPr lang="pt-BR" b="1">
                <a:hlinkClick r:id="rId2"/>
              </a:rPr>
              <a:t>infants</a:t>
            </a:r>
            <a:r>
              <a:rPr lang="pt-BR">
                <a:hlinkClick r:id="rId2"/>
              </a:rPr>
              <a:t>: a </a:t>
            </a:r>
            <a:r>
              <a:rPr lang="pt-BR" b="1">
                <a:hlinkClick r:id="rId2"/>
              </a:rPr>
              <a:t>randomised</a:t>
            </a:r>
            <a:r>
              <a:rPr lang="pt-BR">
                <a:hlinkClick r:id="rId2"/>
              </a:rPr>
              <a:t> </a:t>
            </a:r>
            <a:r>
              <a:rPr lang="pt-BR" b="1">
                <a:hlinkClick r:id="rId2"/>
              </a:rPr>
              <a:t>placebo</a:t>
            </a:r>
            <a:r>
              <a:rPr lang="pt-BR">
                <a:hlinkClick r:id="rId2"/>
              </a:rPr>
              <a:t>-</a:t>
            </a:r>
            <a:r>
              <a:rPr lang="pt-BR" b="1">
                <a:hlinkClick r:id="rId2"/>
              </a:rPr>
              <a:t>controlled</a:t>
            </a:r>
            <a:r>
              <a:rPr lang="pt-BR">
                <a:hlinkClick r:id="rId2"/>
              </a:rPr>
              <a:t> </a:t>
            </a:r>
            <a:r>
              <a:rPr lang="pt-BR" b="1">
                <a:hlinkClick r:id="rId2"/>
              </a:rPr>
              <a:t>trial</a:t>
            </a:r>
            <a:r>
              <a:rPr lang="pt-BR">
                <a:hlinkClick r:id="rId2"/>
              </a:rPr>
              <a:t>.</a:t>
            </a:r>
            <a:endParaRPr lang="pt-BR"/>
          </a:p>
          <a:p>
            <a:pPr algn="ctr"/>
            <a:r>
              <a:rPr lang="pt-BR"/>
              <a:t>ELFIN trial investigators group.Lancet. 2019 Feb 2;393(10170):423-433. doi: 10.1016/S0140-6736(18)32221-9. Epub 2019 Jan 8.PMID: 30635141 </a:t>
            </a:r>
            <a:r>
              <a:rPr lang="pt-BR" b="1"/>
              <a:t>Free PMC article.</a:t>
            </a:r>
            <a:r>
              <a:rPr lang="pt-BR"/>
              <a:t> Clinical Trial.</a:t>
            </a:r>
          </a:p>
          <a:p>
            <a:pPr algn="ctr"/>
            <a:r>
              <a:rPr lang="pt-BR" b="1">
                <a:solidFill>
                  <a:srgbClr val="FF00FF"/>
                </a:solidFill>
              </a:rPr>
              <a:t>Artigo Livre!</a:t>
            </a:r>
          </a:p>
        </p:txBody>
      </p:sp>
      <p:sp>
        <p:nvSpPr>
          <p:cNvPr id="66565" name="AutoShape 7"/>
          <p:cNvSpPr>
            <a:spLocks noChangeArrowheads="1"/>
          </p:cNvSpPr>
          <p:nvPr/>
        </p:nvSpPr>
        <p:spPr bwMode="auto">
          <a:xfrm>
            <a:off x="323850" y="4292600"/>
            <a:ext cx="576263" cy="720725"/>
          </a:xfrm>
          <a:prstGeom prst="lightningBolt">
            <a:avLst/>
          </a:prstGeom>
          <a:solidFill>
            <a:srgbClr val="FFFF00"/>
          </a:solidFill>
          <a:ln w="76200">
            <a:solidFill>
              <a:srgbClr val="FF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9" name="Rectangle 3"/>
          <p:cNvSpPr>
            <a:spLocks noGrp="1"/>
          </p:cNvSpPr>
          <p:nvPr>
            <p:ph type="body" idx="1"/>
          </p:nvPr>
        </p:nvSpPr>
        <p:spPr>
          <a:xfrm>
            <a:off x="250825" y="1412875"/>
            <a:ext cx="8662988" cy="5040313"/>
          </a:xfrm>
        </p:spPr>
        <p:txBody>
          <a:bodyPr/>
          <a:lstStyle/>
          <a:p>
            <a:r>
              <a:rPr lang="pt-BR" sz="2800" smtClean="0"/>
              <a:t>Constitui principal causa de admissão na UTI Neonatal e de morbimortalidade (países desenvolvidos e subdesenvolvidos). Afeta 12-40,5/1000 nascidos vivos, com mortalidade de 1,5% (RN a termo)  e 40%(RN muito baixo peso), sendo  responsável por 50% das mortes após 2 semanas de vida.</a:t>
            </a:r>
          </a:p>
          <a:p>
            <a:pPr algn="ctr"/>
            <a:r>
              <a:rPr lang="pt-BR" sz="2800" smtClean="0"/>
              <a:t>             </a:t>
            </a:r>
            <a:r>
              <a:rPr lang="pt-BR" sz="2800" smtClean="0">
                <a:solidFill>
                  <a:srgbClr val="FF0000"/>
                </a:solidFill>
              </a:rPr>
              <a:t>Na ausência de marcadores específicos, muitos RN são tratados desnecessariamente: 100% nos RN &lt;1000g!(culturas negativas!). A maior preocupação é a  antibioticoterapia profilática (93% usam por 5 dias; 27-85%≥5dias!!!). </a:t>
            </a:r>
          </a:p>
        </p:txBody>
      </p:sp>
      <p:sp>
        <p:nvSpPr>
          <p:cNvPr id="111621" name="Rectangle 5"/>
          <p:cNvSpPr>
            <a:spLocks noChangeArrowheads="1"/>
          </p:cNvSpPr>
          <p:nvPr/>
        </p:nvSpPr>
        <p:spPr bwMode="auto">
          <a:xfrm>
            <a:off x="1258888" y="128588"/>
            <a:ext cx="6742112" cy="1219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ctr" eaLnBrk="0" hangingPunct="0"/>
            <a:r>
              <a:rPr lang="pt-BR" sz="2700" b="1">
                <a:solidFill>
                  <a:schemeClr val="hlink"/>
                </a:solidFill>
                <a:latin typeface="Lato" pitchFamily="34" charset="0"/>
              </a:rPr>
              <a:t>Infec</a:t>
            </a:r>
            <a:r>
              <a:rPr lang="pt-BR" sz="2700" b="1">
                <a:solidFill>
                  <a:schemeClr val="hlink"/>
                </a:solidFill>
                <a:latin typeface="Calibri"/>
              </a:rPr>
              <a:t>ç</a:t>
            </a:r>
            <a:r>
              <a:rPr lang="pt-BR" sz="2700" b="1">
                <a:solidFill>
                  <a:schemeClr val="hlink"/>
                </a:solidFill>
                <a:latin typeface="Lato" pitchFamily="34" charset="0"/>
              </a:rPr>
              <a:t>ões Bacterianas </a:t>
            </a:r>
            <a:r>
              <a:rPr lang="pt-BR" sz="2700" b="1">
                <a:solidFill>
                  <a:schemeClr val="hlink"/>
                </a:solidFill>
                <a:latin typeface="Calibri"/>
              </a:rPr>
              <a:t>–</a:t>
            </a:r>
            <a:r>
              <a:rPr lang="pt-BR" sz="2700" b="1">
                <a:solidFill>
                  <a:schemeClr val="hlink"/>
                </a:solidFill>
                <a:latin typeface="Lato" pitchFamily="34" charset="0"/>
              </a:rPr>
              <a:t> 2020</a:t>
            </a:r>
          </a:p>
          <a:p>
            <a:pPr algn="ctr" eaLnBrk="0" hangingPunct="0"/>
            <a:endParaRPr lang="pt-BR" sz="2700" b="1">
              <a:solidFill>
                <a:schemeClr val="hlink"/>
              </a:solidFill>
              <a:latin typeface="Lato" pitchFamily="34" charset="0"/>
            </a:endParaRPr>
          </a:p>
          <a:p>
            <a:pPr eaLnBrk="0" hangingPunct="0"/>
            <a:r>
              <a:rPr lang="pt-BR" sz="1300">
                <a:solidFill>
                  <a:srgbClr val="424242"/>
                </a:solidFill>
                <a:latin typeface="Source Sans Pro"/>
              </a:rPr>
              <a:t>Cap</a:t>
            </a:r>
            <a:r>
              <a:rPr lang="pt-BR" sz="1300">
                <a:solidFill>
                  <a:srgbClr val="424242"/>
                </a:solidFill>
                <a:latin typeface="Calibri"/>
              </a:rPr>
              <a:t>í</a:t>
            </a:r>
            <a:r>
              <a:rPr lang="pt-BR" sz="1300">
                <a:solidFill>
                  <a:srgbClr val="424242"/>
                </a:solidFill>
                <a:latin typeface="Source Sans Pro"/>
              </a:rPr>
              <a:t>tulo de autoria dos Drs. Paulo R. Margotto e Marta David Rocha de Moura, do Livro Assistência ao Rec</a:t>
            </a:r>
            <a:r>
              <a:rPr lang="pt-BR" sz="1300">
                <a:solidFill>
                  <a:srgbClr val="424242"/>
                </a:solidFill>
                <a:latin typeface="Calibri"/>
              </a:rPr>
              <a:t>é</a:t>
            </a:r>
            <a:r>
              <a:rPr lang="pt-BR" sz="1300">
                <a:solidFill>
                  <a:srgbClr val="424242"/>
                </a:solidFill>
                <a:latin typeface="Source Sans Pro"/>
              </a:rPr>
              <a:t>m-Nascido de Risco, 4a Edi</a:t>
            </a:r>
            <a:r>
              <a:rPr lang="pt-BR" sz="1300">
                <a:solidFill>
                  <a:srgbClr val="424242"/>
                </a:solidFill>
                <a:latin typeface="Calibri"/>
              </a:rPr>
              <a:t>ç</a:t>
            </a:r>
            <a:r>
              <a:rPr lang="pt-BR" sz="1300">
                <a:solidFill>
                  <a:srgbClr val="424242"/>
                </a:solidFill>
                <a:latin typeface="Source Sans Pro"/>
              </a:rPr>
              <a:t>ão,2020, em prepara</a:t>
            </a:r>
            <a:r>
              <a:rPr lang="pt-BR" sz="1300">
                <a:solidFill>
                  <a:srgbClr val="424242"/>
                </a:solidFill>
                <a:latin typeface="Calibri"/>
              </a:rPr>
              <a:t>ç</a:t>
            </a:r>
            <a:r>
              <a:rPr lang="pt-BR" sz="1300">
                <a:solidFill>
                  <a:srgbClr val="424242"/>
                </a:solidFill>
                <a:latin typeface="Source Sans Pro"/>
              </a:rPr>
              <a:t>ão.</a:t>
            </a:r>
            <a:endParaRPr lang="pt-BR">
              <a:solidFill>
                <a:srgbClr val="78909C"/>
              </a:solidFill>
            </a:endParaRPr>
          </a:p>
        </p:txBody>
      </p:sp>
      <p:pic>
        <p:nvPicPr>
          <p:cNvPr id="111622" name="Picture 6" descr="doc">
            <a:hlinkClick r:id="rId2" tooltip="NOVO-INFECÇOES BACTERIANAS"/>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64388" y="115888"/>
            <a:ext cx="457200" cy="4572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Rectangle 2"/>
          <p:cNvSpPr>
            <a:spLocks noGrp="1"/>
          </p:cNvSpPr>
          <p:nvPr>
            <p:ph type="title"/>
          </p:nvPr>
        </p:nvSpPr>
        <p:spPr/>
        <p:txBody>
          <a:bodyPr/>
          <a:lstStyle/>
          <a:p>
            <a:r>
              <a:rPr lang="pt-BR" smtClean="0">
                <a:solidFill>
                  <a:schemeClr val="hlink"/>
                </a:solidFill>
              </a:rPr>
              <a:t>OBRIGADO!</a:t>
            </a:r>
          </a:p>
        </p:txBody>
      </p:sp>
      <p:pic>
        <p:nvPicPr>
          <p:cNvPr id="110596" name="Picture 4"/>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692275" y="1196975"/>
            <a:ext cx="5175250" cy="5175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0597" name="Rectangle 5"/>
          <p:cNvSpPr>
            <a:spLocks noChangeArrowheads="1"/>
          </p:cNvSpPr>
          <p:nvPr/>
        </p:nvSpPr>
        <p:spPr bwMode="auto">
          <a:xfrm>
            <a:off x="1116013" y="6381750"/>
            <a:ext cx="63309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b="1">
                <a:solidFill>
                  <a:srgbClr val="898989"/>
                </a:solidFill>
              </a:rPr>
              <a:t>Dr. Antonio Thiago de Souza Coelho (R4 em Neonatologia/HMIB)</a:t>
            </a:r>
          </a:p>
        </p:txBody>
      </p:sp>
    </p:spTree>
  </p:cSld>
  <p:clrMapOvr>
    <a:masterClrMapping/>
  </p:clrMapOvr>
</p:sld>
</file>

<file path=ppt/theme/theme1.xml><?xml version="1.0" encoding="utf-8"?>
<a:theme xmlns:a="http://schemas.openxmlformats.org/drawingml/2006/main" name="Design padrão">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6593</TotalTime>
  <Words>8704</Words>
  <Application>Microsoft Office PowerPoint</Application>
  <PresentationFormat>Apresentação na tela (4:3)</PresentationFormat>
  <Paragraphs>397</Paragraphs>
  <Slides>66</Slides>
  <Notes>38</Notes>
  <HiddenSlides>0</HiddenSlides>
  <MMClips>0</MMClips>
  <ScaleCrop>false</ScaleCrop>
  <HeadingPairs>
    <vt:vector size="6" baseType="variant">
      <vt:variant>
        <vt:lpstr>Fontes usadas</vt:lpstr>
      </vt:variant>
      <vt:variant>
        <vt:i4>5</vt:i4>
      </vt:variant>
      <vt:variant>
        <vt:lpstr>Tema</vt:lpstr>
      </vt:variant>
      <vt:variant>
        <vt:i4>1</vt:i4>
      </vt:variant>
      <vt:variant>
        <vt:lpstr>Títulos de slides</vt:lpstr>
      </vt:variant>
      <vt:variant>
        <vt:i4>66</vt:i4>
      </vt:variant>
    </vt:vector>
  </HeadingPairs>
  <TitlesOfParts>
    <vt:vector size="72" baseType="lpstr">
      <vt:lpstr>Calibri</vt:lpstr>
      <vt:lpstr>Arial</vt:lpstr>
      <vt:lpstr>Times New Roman</vt:lpstr>
      <vt:lpstr>Lato</vt:lpstr>
      <vt:lpstr>Source Sans Pro</vt:lpstr>
      <vt:lpstr>Design padrão</vt:lpstr>
      <vt:lpstr> </vt:lpstr>
      <vt:lpstr>Introdução</vt:lpstr>
      <vt:lpstr>Introdução</vt:lpstr>
      <vt:lpstr>Introdução</vt:lpstr>
      <vt:lpstr>Introdução</vt:lpstr>
      <vt:lpstr>Introdução</vt:lpstr>
      <vt:lpstr>QUAIS SÃO AS CAUSAS MAIS COMUNS DA SEPSE NEONATAL EM PAÍSES DESENVOLVIDOS?</vt:lpstr>
      <vt:lpstr>QUAIS SÃO AS CAUSAS MAIS COMUNS DA SEPSE NEONATAL EM PAÍSES DESENVOLVIDOS?</vt:lpstr>
      <vt:lpstr>QUAIS SÃO AS CAUSAS MAIS COMUNS DA SEPSE NEONATAL EM PAÍSES DESENVOLVIDOS?</vt:lpstr>
      <vt:lpstr>QUAIS SÃO AS CAUSAS MAIS COMUNS DA SEPSE NEONATAL NOS PAÍSES EM DESENVOLVIMENTO?</vt:lpstr>
      <vt:lpstr>QUAIS SÃO AS CAUSAS MAIS COMUNS DA SEPSE NEONATAL NOS PAÍSES EM DESENVOLVIMENTO?</vt:lpstr>
      <vt:lpstr>QUAIS SÃO AS CAUSAS MAIS COMUNS DA SEPSE NEONATAL NOS PAÍSES EM DESENVOLVIMENTO?</vt:lpstr>
      <vt:lpstr>QUAIS SÃO AS CAUSAS MAIS COMUNS DA SEPSE NEONATAL NOS PAÍSES EM DESENVOLVIMENTO?</vt:lpstr>
      <vt:lpstr>Diagnóstico</vt:lpstr>
      <vt:lpstr>Quais são os principais sinais clínicos da sepse neonatal?</vt:lpstr>
      <vt:lpstr>Quais são os principais sinais clínicos da sepse neonatal?</vt:lpstr>
      <vt:lpstr>Quais são os principais sinais clínicos da sepse neonatal?</vt:lpstr>
      <vt:lpstr>Quais exames laboratoriais são úteis na avaliação de um recém-nascido com sinais de infecção?</vt:lpstr>
      <vt:lpstr>Quais exames laboratoriais são úteis na avaliação de um recém-nascido com sinais de infecção?</vt:lpstr>
      <vt:lpstr>Como interpretar os resultados de vários testes?</vt:lpstr>
      <vt:lpstr>Como interpretar os resultados de vários testes?</vt:lpstr>
      <vt:lpstr>Como diferenciar infecção CoNS de contaminação?</vt:lpstr>
      <vt:lpstr>As punções lombares são necessárias na avaliação de um recém-nascido para sepse?</vt:lpstr>
      <vt:lpstr>GESTÃO</vt:lpstr>
      <vt:lpstr>Quais são as consequências do uso excessivo de antibióticos?</vt:lpstr>
      <vt:lpstr>Qual é a melhor terapia empírica para sepse neonatal?</vt:lpstr>
      <vt:lpstr>Qual é a melhor terapia empírica para sepse neonatal?</vt:lpstr>
      <vt:lpstr>Quando parar de antibióticos em recém-nascidos com hemocultura negativa?</vt:lpstr>
      <vt:lpstr>Quando parar de antibióticos em recém-nascidos com hemocultura negativa?</vt:lpstr>
      <vt:lpstr>Por quanto tempo tratar um recém-nascido com sepse comprovada por cultura?</vt:lpstr>
      <vt:lpstr>Como tratar a meningite neonatal?</vt:lpstr>
      <vt:lpstr>Como tratar a meningite neonatal?</vt:lpstr>
      <vt:lpstr>Existem considerações especiais sobre o tratamento da sepse neonatal nos países em desenvolvimento?</vt:lpstr>
      <vt:lpstr>Existem considerações especiais sobre o tratamento da sepse neonatal nos países em desenvolvimento?</vt:lpstr>
      <vt:lpstr>Como tratar recém-nascidos infectados que não podem ser hospitalizados?</vt:lpstr>
      <vt:lpstr>Quais são as estratégias mais eficazes para prevenir a sepse neonatal?</vt:lpstr>
      <vt:lpstr>Quais são as estratégias mais eficazes para prevenir a sepse neonatal?</vt:lpstr>
      <vt:lpstr>Conclusão</vt:lpstr>
      <vt:lpstr>Conclusão</vt:lpstr>
      <vt:lpstr>Apresentação do PowerPoint</vt:lpstr>
      <vt:lpstr>Referências Bibliográficas</vt:lpstr>
      <vt:lpstr>Referências Bibliográficas</vt:lpstr>
      <vt:lpstr>Referências Bibliográficas</vt:lpstr>
      <vt:lpstr>Referências Bibliográficas</vt:lpstr>
      <vt:lpstr>Referências Bibliográficas</vt:lpstr>
      <vt:lpstr>Referências Bibliográficas</vt:lpstr>
      <vt:lpstr>Referências Bibliográficas</vt:lpstr>
      <vt:lpstr>Referências Bibliográficas</vt:lpstr>
      <vt:lpstr>Referências Bibliográficas</vt:lpstr>
      <vt:lpstr>Referências Bibliográficas</vt:lpstr>
      <vt:lpstr>Referências Bibliográficas</vt:lpstr>
      <vt:lpstr>Referências Bibliográficas</vt:lpstr>
      <vt:lpstr>Referências Bibliográficas</vt:lpstr>
      <vt:lpstr>Nota do Editor da página neonatal www.paulomargotto.com.br  Consultem também! Estudando Juntos!</vt:lpstr>
      <vt:lpstr>Apresentação do PowerPoint</vt:lpstr>
      <vt:lpstr>Calculadora de Puopolo</vt:lpstr>
      <vt:lpstr>Calculadora de Puopolo</vt:lpstr>
      <vt:lpstr>Calculadora de Puopolo</vt:lpstr>
      <vt:lpstr>Calculadora de Puopolo</vt:lpstr>
      <vt:lpstr>Calculadora de Puopolo</vt:lpstr>
      <vt:lpstr>Sepse tardia em RN a termo</vt:lpstr>
      <vt:lpstr>Uso de Probióticos</vt:lpstr>
      <vt:lpstr>Lactoferrina</vt:lpstr>
      <vt:lpstr>Lactoferrina</vt:lpstr>
      <vt:lpstr>Apresentação do PowerPoint</vt:lpstr>
      <vt:lpstr>OBRIGADO!</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CASA</dc:creator>
  <cp:lastModifiedBy>Paulo</cp:lastModifiedBy>
  <cp:revision>422</cp:revision>
  <dcterms:created xsi:type="dcterms:W3CDTF">2019-03-31T14:37:35Z</dcterms:created>
  <dcterms:modified xsi:type="dcterms:W3CDTF">2020-06-26T00:08:09Z</dcterms:modified>
</cp:coreProperties>
</file>