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7" r:id="rId2"/>
    <p:sldId id="258" r:id="rId3"/>
    <p:sldId id="259" r:id="rId4"/>
    <p:sldId id="260" r:id="rId5"/>
    <p:sldId id="261" r:id="rId6"/>
    <p:sldId id="262" r:id="rId7"/>
    <p:sldId id="263" r:id="rId8"/>
    <p:sldId id="264" r:id="rId9"/>
    <p:sldId id="265" r:id="rId10"/>
    <p:sldId id="290" r:id="rId11"/>
    <p:sldId id="266" r:id="rId12"/>
    <p:sldId id="267" r:id="rId13"/>
    <p:sldId id="291" r:id="rId14"/>
    <p:sldId id="292" r:id="rId15"/>
    <p:sldId id="294" r:id="rId16"/>
    <p:sldId id="268" r:id="rId17"/>
    <p:sldId id="269" r:id="rId18"/>
    <p:sldId id="295" r:id="rId19"/>
    <p:sldId id="270" r:id="rId20"/>
    <p:sldId id="271" r:id="rId21"/>
    <p:sldId id="272" r:id="rId22"/>
    <p:sldId id="273" r:id="rId23"/>
    <p:sldId id="296" r:id="rId24"/>
    <p:sldId id="276" r:id="rId25"/>
    <p:sldId id="277" r:id="rId26"/>
    <p:sldId id="278" r:id="rId27"/>
    <p:sldId id="279" r:id="rId28"/>
    <p:sldId id="297" r:id="rId29"/>
    <p:sldId id="280" r:id="rId30"/>
    <p:sldId id="282" r:id="rId31"/>
    <p:sldId id="283" r:id="rId32"/>
    <p:sldId id="284" r:id="rId33"/>
    <p:sldId id="285" r:id="rId34"/>
    <p:sldId id="286" r:id="rId35"/>
    <p:sldId id="287" r:id="rId36"/>
    <p:sldId id="288" r:id="rId37"/>
    <p:sldId id="299" r:id="rId38"/>
    <p:sldId id="298" r:id="rId39"/>
    <p:sldId id="300" r:id="rId40"/>
    <p:sldId id="301" r:id="rId41"/>
    <p:sldId id="302" r:id="rId42"/>
    <p:sldId id="303" r:id="rId43"/>
    <p:sldId id="304" r:id="rId44"/>
    <p:sldId id="305" r:id="rId45"/>
    <p:sldId id="306" r:id="rId46"/>
    <p:sldId id="307" r:id="rId47"/>
    <p:sldId id="312" r:id="rId48"/>
    <p:sldId id="313" r:id="rId49"/>
    <p:sldId id="325" r:id="rId50"/>
    <p:sldId id="311" r:id="rId51"/>
    <p:sldId id="323" r:id="rId52"/>
    <p:sldId id="324" r:id="rId53"/>
    <p:sldId id="314" r:id="rId54"/>
    <p:sldId id="315" r:id="rId55"/>
    <p:sldId id="316" r:id="rId56"/>
    <p:sldId id="317" r:id="rId57"/>
    <p:sldId id="318" r:id="rId58"/>
    <p:sldId id="319" r:id="rId59"/>
    <p:sldId id="320" r:id="rId60"/>
    <p:sldId id="321" r:id="rId61"/>
    <p:sldId id="322" r:id="rId62"/>
    <p:sldId id="326" r:id="rId63"/>
    <p:sldId id="327" r:id="rId64"/>
    <p:sldId id="289" r:id="rId65"/>
  </p:sldIdLst>
  <p:sldSz cx="12192000" cy="6858000"/>
  <p:notesSz cx="6858000" cy="9144000"/>
  <p:defaultTextStyle>
    <a:defPPr>
      <a:defRPr lang="pt-BR"/>
    </a:defPPr>
    <a:lvl1pPr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1pPr>
    <a:lvl2pPr marL="4572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2pPr>
    <a:lvl3pPr marL="9144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3pPr>
    <a:lvl4pPr marL="13716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4pPr>
    <a:lvl5pPr marL="1828800" algn="l" defTabSz="457200" rtl="0" fontAlgn="base">
      <a:spcBef>
        <a:spcPct val="0"/>
      </a:spcBef>
      <a:spcAft>
        <a:spcPct val="0"/>
      </a:spcAft>
      <a:defRPr sz="2200" kern="1200">
        <a:solidFill>
          <a:srgbClr val="000000"/>
        </a:solidFill>
        <a:latin typeface="Arial" charset="0"/>
        <a:ea typeface="+mn-ea"/>
        <a:cs typeface="Helvetica" pitchFamily="34" charset="0"/>
        <a:sym typeface="Arial" charset="0"/>
      </a:defRPr>
    </a:lvl5pPr>
    <a:lvl6pPr marL="2286000" algn="l" defTabSz="914400" rtl="0" eaLnBrk="1" latinLnBrk="0" hangingPunct="1">
      <a:defRPr sz="2200" kern="1200">
        <a:solidFill>
          <a:srgbClr val="000000"/>
        </a:solidFill>
        <a:latin typeface="Arial" charset="0"/>
        <a:ea typeface="+mn-ea"/>
        <a:cs typeface="Helvetica" pitchFamily="34" charset="0"/>
        <a:sym typeface="Arial" charset="0"/>
      </a:defRPr>
    </a:lvl6pPr>
    <a:lvl7pPr marL="2743200" algn="l" defTabSz="914400" rtl="0" eaLnBrk="1" latinLnBrk="0" hangingPunct="1">
      <a:defRPr sz="2200" kern="1200">
        <a:solidFill>
          <a:srgbClr val="000000"/>
        </a:solidFill>
        <a:latin typeface="Arial" charset="0"/>
        <a:ea typeface="+mn-ea"/>
        <a:cs typeface="Helvetica" pitchFamily="34" charset="0"/>
        <a:sym typeface="Arial" charset="0"/>
      </a:defRPr>
    </a:lvl7pPr>
    <a:lvl8pPr marL="3200400" algn="l" defTabSz="914400" rtl="0" eaLnBrk="1" latinLnBrk="0" hangingPunct="1">
      <a:defRPr sz="2200" kern="1200">
        <a:solidFill>
          <a:srgbClr val="000000"/>
        </a:solidFill>
        <a:latin typeface="Arial" charset="0"/>
        <a:ea typeface="+mn-ea"/>
        <a:cs typeface="Helvetica" pitchFamily="34" charset="0"/>
        <a:sym typeface="Arial" charset="0"/>
      </a:defRPr>
    </a:lvl8pPr>
    <a:lvl9pPr marL="3657600" algn="l" defTabSz="914400" rtl="0" eaLnBrk="1" latinLnBrk="0" hangingPunct="1">
      <a:defRPr sz="2200" kern="1200">
        <a:solidFill>
          <a:srgbClr val="000000"/>
        </a:solidFill>
        <a:latin typeface="Arial" charset="0"/>
        <a:ea typeface="+mn-ea"/>
        <a:cs typeface="Helvetica" pitchFamily="34"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C0066"/>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FF0DA"/>
          </a:solidFill>
        </a:fill>
      </a:tcStyle>
    </a:wholeTbl>
    <a:band2H>
      <a:tcTxStyle/>
      <a:tcStyle>
        <a:tcBdr/>
        <a:fill>
          <a:solidFill>
            <a:srgbClr val="F0F7ED"/>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E2ED"/>
          </a:solidFill>
        </a:fill>
      </a:tcStyle>
    </a:wholeTbl>
    <a:band2H>
      <a:tcTxStyle/>
      <a:tcStyle>
        <a:tcBdr/>
        <a:fill>
          <a:solidFill>
            <a:srgbClr val="E8F1F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AE8E9"/>
          </a:solidFill>
        </a:fill>
      </a:tcStyle>
    </a:wholeTbl>
    <a:band2H>
      <a:tcTxStyle/>
      <a:tcStyle>
        <a:tcBdr/>
        <a:fill>
          <a:solidFill>
            <a:schemeClr val="accent6">
              <a:satOff val="-3304"/>
              <a:lumOff val="28736"/>
            </a:schemeClr>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1" autoAdjust="0"/>
    <p:restoredTop sz="94660"/>
  </p:normalViewPr>
  <p:slideViewPr>
    <p:cSldViewPr>
      <p:cViewPr>
        <p:scale>
          <a:sx n="50" d="100"/>
          <a:sy n="50" d="100"/>
        </p:scale>
        <p:origin x="-1468" y="-3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42" name="Shape 117"/>
          <p:cNvSpPr>
            <a:spLocks noGrp="1" noRot="1" noChangeAspect="1"/>
          </p:cNvSpPr>
          <p:nvPr>
            <p:ph type="sldImg"/>
          </p:nvPr>
        </p:nvSpPr>
        <p:spPr bwMode="auto">
          <a:xfrm>
            <a:off x="1143000" y="685800"/>
            <a:ext cx="4572000" cy="3429000"/>
          </a:xfrm>
          <a:prstGeom prst="rect">
            <a:avLst/>
          </a:prstGeom>
          <a:noFill/>
          <a:ln w="9525">
            <a:noFill/>
            <a:miter lim="800000"/>
            <a:headEnd/>
            <a:tailEnd/>
          </a:ln>
        </p:spPr>
      </p:sp>
      <p:sp>
        <p:nvSpPr>
          <p:cNvPr id="72707" name="Shape 118"/>
          <p:cNvSpPr>
            <a:spLocks noGrp="1"/>
          </p:cNvSpPr>
          <p:nvPr>
            <p:ph type="body" sz="quarter" idx="1"/>
          </p:nvPr>
        </p:nvSpPr>
        <p:spPr bwMode="auto">
          <a:xfrm>
            <a:off x="914400" y="4343400"/>
            <a:ext cx="5029200" cy="4114800"/>
          </a:xfrm>
          <a:prstGeom prst="rect">
            <a:avLst/>
          </a:prstGeom>
          <a:noFill/>
          <a:ln>
            <a:noFill/>
          </a:ln>
          <a:extLst/>
        </p:spPr>
        <p:txBody>
          <a:bodyPr vert="horz" wrap="square" lIns="91440" tIns="45720" rIns="91440" bIns="45720" numCol="1" anchor="t" anchorCtr="0" compatLnSpc="1">
            <a:prstTxWarp prst="textNoShape">
              <a:avLst/>
            </a:prstTxWarp>
          </a:bodyPr>
          <a:lstStyle/>
          <a:p>
            <a:pPr lvl="0"/>
            <a:endParaRPr lang="pt-BR" noProof="0" smtClean="0">
              <a:sym typeface="Arial" charset="0"/>
            </a:endParaRPr>
          </a:p>
        </p:txBody>
      </p:sp>
    </p:spTree>
    <p:extLst>
      <p:ext uri="{BB962C8B-B14F-4D97-AF65-F5344CB8AC3E}">
        <p14:creationId xmlns:p14="http://schemas.microsoft.com/office/powerpoint/2010/main" val="1038797281"/>
      </p:ext>
    </p:extLst>
  </p:cSld>
  <p:clrMap bg1="dk1" tx1="lt1" bg2="dk2" tx2="lt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a:solidFill>
          <a:srgbClr val="FFFFFF"/>
        </a:solidFill>
        <a:latin typeface="+mj-lt"/>
        <a:ea typeface="+mj-ea"/>
        <a:cs typeface="+mj-cs"/>
        <a:sym typeface="Arial" charset="0"/>
      </a:defRPr>
    </a:lvl1pPr>
    <a:lvl2pPr marL="742950" indent="-285750" algn="l" defTabSz="457200" rtl="0" eaLnBrk="0" fontAlgn="base" hangingPunct="0">
      <a:spcBef>
        <a:spcPct val="30000"/>
      </a:spcBef>
      <a:spcAft>
        <a:spcPct val="0"/>
      </a:spcAft>
      <a:defRPr sz="1200">
        <a:solidFill>
          <a:srgbClr val="FFFFFF"/>
        </a:solidFill>
        <a:latin typeface="+mj-lt"/>
        <a:ea typeface="+mj-ea"/>
        <a:cs typeface="+mj-cs"/>
        <a:sym typeface="Arial" charset="0"/>
      </a:defRPr>
    </a:lvl2pPr>
    <a:lvl3pPr marL="1143000" indent="-228600" algn="l" defTabSz="457200" rtl="0" eaLnBrk="0" fontAlgn="base" hangingPunct="0">
      <a:spcBef>
        <a:spcPct val="30000"/>
      </a:spcBef>
      <a:spcAft>
        <a:spcPct val="0"/>
      </a:spcAft>
      <a:defRPr sz="1200">
        <a:solidFill>
          <a:srgbClr val="FFFFFF"/>
        </a:solidFill>
        <a:latin typeface="+mj-lt"/>
        <a:ea typeface="+mj-ea"/>
        <a:cs typeface="+mj-cs"/>
        <a:sym typeface="Arial" charset="0"/>
      </a:defRPr>
    </a:lvl3pPr>
    <a:lvl4pPr marL="1600200" indent="-228600" algn="l" defTabSz="457200" rtl="0" eaLnBrk="0" fontAlgn="base" hangingPunct="0">
      <a:spcBef>
        <a:spcPct val="30000"/>
      </a:spcBef>
      <a:spcAft>
        <a:spcPct val="0"/>
      </a:spcAft>
      <a:defRPr sz="1200">
        <a:solidFill>
          <a:srgbClr val="FFFFFF"/>
        </a:solidFill>
        <a:latin typeface="+mj-lt"/>
        <a:ea typeface="+mj-ea"/>
        <a:cs typeface="+mj-cs"/>
        <a:sym typeface="Arial" charset="0"/>
      </a:defRPr>
    </a:lvl4pPr>
    <a:lvl5pPr marL="2057400" indent="-228600" algn="l" defTabSz="457200" rtl="0" eaLnBrk="0" fontAlgn="base" hangingPunct="0">
      <a:spcBef>
        <a:spcPct val="30000"/>
      </a:spcBef>
      <a:spcAft>
        <a:spcPct val="0"/>
      </a:spcAft>
      <a:defRPr sz="1200">
        <a:solidFill>
          <a:srgbClr val="FFFFFF"/>
        </a:solidFill>
        <a:latin typeface="+mj-lt"/>
        <a:ea typeface="+mj-ea"/>
        <a:cs typeface="+mj-cs"/>
        <a:sym typeface="Arial" charset="0"/>
      </a:defRPr>
    </a:lvl5pPr>
    <a:lvl6pPr indent="1143000" defTabSz="457200" latinLnBrk="0">
      <a:defRPr sz="1200">
        <a:solidFill>
          <a:srgbClr val="FFFFFF"/>
        </a:solidFill>
        <a:latin typeface="+mj-lt"/>
        <a:ea typeface="+mj-ea"/>
        <a:cs typeface="+mj-cs"/>
        <a:sym typeface="Arial"/>
      </a:defRPr>
    </a:lvl6pPr>
    <a:lvl7pPr indent="1371600" defTabSz="457200" latinLnBrk="0">
      <a:defRPr sz="1200">
        <a:solidFill>
          <a:srgbClr val="FFFFFF"/>
        </a:solidFill>
        <a:latin typeface="+mj-lt"/>
        <a:ea typeface="+mj-ea"/>
        <a:cs typeface="+mj-cs"/>
        <a:sym typeface="Arial"/>
      </a:defRPr>
    </a:lvl7pPr>
    <a:lvl8pPr indent="1600200" defTabSz="457200" latinLnBrk="0">
      <a:defRPr sz="1200">
        <a:solidFill>
          <a:srgbClr val="FFFFFF"/>
        </a:solidFill>
        <a:latin typeface="+mj-lt"/>
        <a:ea typeface="+mj-ea"/>
        <a:cs typeface="+mj-cs"/>
        <a:sym typeface="Arial"/>
      </a:defRPr>
    </a:lvl8pPr>
    <a:lvl9pPr indent="1828800" defTabSz="457200" latinLnBrk="0">
      <a:defRPr sz="1200">
        <a:solidFill>
          <a:srgbClr val="FFFFFF"/>
        </a:solidFill>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4" name="TextBox 6"/>
          <p:cNvSpPr txBox="1">
            <a:spLocks noChangeArrowheads="1"/>
          </p:cNvSpPr>
          <p:nvPr/>
        </p:nvSpPr>
        <p:spPr bwMode="auto">
          <a:xfrm>
            <a:off x="2239963" y="641350"/>
            <a:ext cx="325437" cy="358775"/>
          </a:xfrm>
          <a:prstGeom prst="rect">
            <a:avLst/>
          </a:prstGeom>
          <a:noFill/>
          <a:ln>
            <a:noFill/>
          </a:ln>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33" name="Texto do Título"/>
          <p:cNvSpPr txBox="1">
            <a:spLocks noGrp="1"/>
          </p:cNvSpPr>
          <p:nvPr>
            <p:ph type="title"/>
          </p:nvPr>
        </p:nvSpPr>
        <p:spPr>
          <a:xfrm>
            <a:off x="2611808" y="808056"/>
            <a:ext cx="7958332" cy="1077230"/>
          </a:xfrm>
          <a:prstGeom prst="rect">
            <a:avLst/>
          </a:prstGeom>
        </p:spPr>
        <p:txBody>
          <a:bodyPr/>
          <a:lstStyle/>
          <a:p>
            <a:r>
              <a:t>Texto do Título</a:t>
            </a:r>
          </a:p>
        </p:txBody>
      </p:sp>
      <p:sp>
        <p:nvSpPr>
          <p:cNvPr id="34" name="Nível de Corpo Um…"/>
          <p:cNvSpPr txBox="1">
            <a:spLocks noGrp="1"/>
          </p:cNvSpPr>
          <p:nvPr>
            <p:ph type="body" sz="half" idx="1"/>
          </p:nvPr>
        </p:nvSpPr>
        <p:spPr>
          <a:xfrm>
            <a:off x="2773598" y="2052116"/>
            <a:ext cx="7796542" cy="3997829"/>
          </a:xfrm>
          <a:prstGeom prst="rect">
            <a:avLst/>
          </a:prstGeom>
        </p:spPr>
        <p:txBody>
          <a:bodyPr anchor="ct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0"/>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C57D81B7-8A54-4F29-A86B-5156FBB5F521}" type="slidenum">
              <a:rPr lang="pt-BR"/>
              <a:pPr>
                <a:defRPr/>
              </a:pPr>
              <a:t>‹nº›</a:t>
            </a:fld>
            <a:endParaRPr lang="pt-B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4" name="TextBox 10"/>
          <p:cNvSpPr txBox="1">
            <a:spLocks noChangeArrowheads="1"/>
          </p:cNvSpPr>
          <p:nvPr/>
        </p:nvSpPr>
        <p:spPr bwMode="auto">
          <a:xfrm>
            <a:off x="2236788" y="2962275"/>
            <a:ext cx="325437" cy="358775"/>
          </a:xfrm>
          <a:prstGeom prst="rect">
            <a:avLst/>
          </a:prstGeom>
          <a:noFill/>
          <a:ln>
            <a:noFill/>
          </a:ln>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44" name="Texto do Título"/>
          <p:cNvSpPr txBox="1">
            <a:spLocks noGrp="1"/>
          </p:cNvSpPr>
          <p:nvPr>
            <p:ph type="title"/>
          </p:nvPr>
        </p:nvSpPr>
        <p:spPr>
          <a:xfrm>
            <a:off x="2609873" y="3147254"/>
            <a:ext cx="7956561" cy="1424746"/>
          </a:xfrm>
          <a:prstGeom prst="rect">
            <a:avLst/>
          </a:prstGeom>
        </p:spPr>
        <p:txBody>
          <a:bodyPr/>
          <a:lstStyle>
            <a:lvl1pPr>
              <a:defRPr sz="3200"/>
            </a:lvl1pPr>
          </a:lstStyle>
          <a:p>
            <a:r>
              <a:t>Texto do Título</a:t>
            </a:r>
          </a:p>
        </p:txBody>
      </p:sp>
      <p:sp>
        <p:nvSpPr>
          <p:cNvPr id="45" name="Nível de Corpo Um…"/>
          <p:cNvSpPr txBox="1">
            <a:spLocks noGrp="1"/>
          </p:cNvSpPr>
          <p:nvPr>
            <p:ph type="body" sz="quarter" idx="1"/>
          </p:nvPr>
        </p:nvSpPr>
        <p:spPr>
          <a:xfrm>
            <a:off x="2773968" y="2268785"/>
            <a:ext cx="7791932" cy="878469"/>
          </a:xfrm>
          <a:prstGeom prst="rect">
            <a:avLst/>
          </a:prstGeom>
        </p:spPr>
        <p:txBody>
          <a:bodyPr lIns="0" tIns="0" rIns="0" bIns="0" anchor="b"/>
          <a:lstStyle>
            <a:lvl1pPr marL="0" indent="0" algn="r">
              <a:buClrTx/>
              <a:buSzTx/>
              <a:buNone/>
              <a:defRPr sz="1800"/>
            </a:lvl1pPr>
            <a:lvl2pPr marL="0" indent="457200" algn="r">
              <a:buClrTx/>
              <a:buSzTx/>
              <a:buNone/>
              <a:defRPr sz="1800"/>
            </a:lvl2pPr>
            <a:lvl3pPr marL="0" indent="914400" algn="r">
              <a:buClrTx/>
              <a:buSzTx/>
              <a:buNone/>
              <a:defRPr sz="1800"/>
            </a:lvl3pPr>
            <a:lvl4pPr marL="0" indent="1371600" algn="r">
              <a:buClrTx/>
              <a:buSzTx/>
              <a:buNone/>
              <a:defRPr sz="1800"/>
            </a:lvl4pPr>
            <a:lvl5pPr marL="0" indent="1828800" algn="r">
              <a:buClrTx/>
              <a:buSzTx/>
              <a:buNone/>
              <a:defRPr sz="18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0"/>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05F13027-4024-41F2-8497-81CA8EBF30A1}" type="slidenum">
              <a:rPr lang="pt-BR"/>
              <a:pPr>
                <a:defRPr/>
              </a:pPr>
              <a:t>‹nº›</a:t>
            </a:fld>
            <a:endParaRPr lang="pt-B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4" name="TextBox 9"/>
          <p:cNvSpPr txBox="1">
            <a:spLocks noChangeArrowheads="1"/>
          </p:cNvSpPr>
          <p:nvPr/>
        </p:nvSpPr>
        <p:spPr bwMode="auto">
          <a:xfrm>
            <a:off x="2241550" y="641350"/>
            <a:ext cx="323850" cy="358775"/>
          </a:xfrm>
          <a:prstGeom prst="rect">
            <a:avLst/>
          </a:prstGeom>
          <a:noFill/>
          <a:ln>
            <a:noFill/>
          </a:ln>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53" name="Texto do Título"/>
          <p:cNvSpPr txBox="1">
            <a:spLocks noGrp="1"/>
          </p:cNvSpPr>
          <p:nvPr>
            <p:ph type="title"/>
          </p:nvPr>
        </p:nvSpPr>
        <p:spPr>
          <a:xfrm>
            <a:off x="2609873" y="805816"/>
            <a:ext cx="7950984" cy="1081706"/>
          </a:xfrm>
          <a:prstGeom prst="rect">
            <a:avLst/>
          </a:prstGeom>
        </p:spPr>
        <p:txBody>
          <a:bodyPr/>
          <a:lstStyle/>
          <a:p>
            <a:r>
              <a:t>Texto do Título</a:t>
            </a:r>
          </a:p>
        </p:txBody>
      </p:sp>
      <p:sp>
        <p:nvSpPr>
          <p:cNvPr id="54" name="Nível de Corpo Um…"/>
          <p:cNvSpPr txBox="1">
            <a:spLocks noGrp="1"/>
          </p:cNvSpPr>
          <p:nvPr>
            <p:ph type="body" sz="quarter" idx="1"/>
          </p:nvPr>
        </p:nvSpPr>
        <p:spPr>
          <a:xfrm>
            <a:off x="2605373" y="2052116"/>
            <a:ext cx="3891962" cy="3997829"/>
          </a:xfrm>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10"/>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A44FF7FC-847A-4833-968F-116294E8B745}" type="slidenum">
              <a:rPr lang="pt-BR"/>
              <a:pPr>
                <a:defRPr/>
              </a:pPr>
              <a:t>‹nº›</a:t>
            </a:fld>
            <a:endParaRPr lang="pt-B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2239963" y="636588"/>
            <a:ext cx="323850" cy="357187"/>
          </a:xfrm>
          <a:prstGeom prst="rect">
            <a:avLst/>
          </a:prstGeom>
          <a:noFill/>
          <a:ln>
            <a:noFill/>
          </a:ln>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64" name="Texto do Título"/>
          <p:cNvSpPr txBox="1">
            <a:spLocks noGrp="1"/>
          </p:cNvSpPr>
          <p:nvPr>
            <p:ph type="title"/>
          </p:nvPr>
        </p:nvSpPr>
        <p:spPr>
          <a:xfrm>
            <a:off x="2609873" y="805818"/>
            <a:ext cx="7956561" cy="1078349"/>
          </a:xfrm>
          <a:prstGeom prst="rect">
            <a:avLst/>
          </a:prstGeom>
        </p:spPr>
        <p:txBody>
          <a:bodyPr/>
          <a:lstStyle/>
          <a:p>
            <a:r>
              <a:t>Texto do Título</a:t>
            </a:r>
          </a:p>
        </p:txBody>
      </p:sp>
      <p:sp>
        <p:nvSpPr>
          <p:cNvPr id="65" name="Nível de Corpo Um…"/>
          <p:cNvSpPr txBox="1">
            <a:spLocks noGrp="1"/>
          </p:cNvSpPr>
          <p:nvPr>
            <p:ph type="body" sz="quarter" idx="1"/>
          </p:nvPr>
        </p:nvSpPr>
        <p:spPr>
          <a:xfrm>
            <a:off x="2609284" y="2052115"/>
            <a:ext cx="3896468" cy="713819"/>
          </a:xfrm>
          <a:prstGeom prst="rect">
            <a:avLst/>
          </a:prstGeom>
        </p:spPr>
        <p:txBody>
          <a:bodyPr anchor="b"/>
          <a:lstStyle>
            <a:lvl1pPr marL="0" indent="0">
              <a:lnSpc>
                <a:spcPct val="100000"/>
              </a:lnSpc>
              <a:buClrTx/>
              <a:buSzTx/>
              <a:buNone/>
              <a:defRPr sz="2200">
                <a:solidFill>
                  <a:schemeClr val="accent6"/>
                </a:solidFill>
              </a:defRPr>
            </a:lvl1pPr>
            <a:lvl2pPr marL="0" indent="457200">
              <a:lnSpc>
                <a:spcPct val="100000"/>
              </a:lnSpc>
              <a:buClrTx/>
              <a:buSzTx/>
              <a:buNone/>
              <a:defRPr sz="2200">
                <a:solidFill>
                  <a:schemeClr val="accent6"/>
                </a:solidFill>
              </a:defRPr>
            </a:lvl2pPr>
            <a:lvl3pPr marL="0" indent="914400">
              <a:lnSpc>
                <a:spcPct val="100000"/>
              </a:lnSpc>
              <a:buClrTx/>
              <a:buSzTx/>
              <a:buNone/>
              <a:defRPr sz="2200">
                <a:solidFill>
                  <a:schemeClr val="accent6"/>
                </a:solidFill>
              </a:defRPr>
            </a:lvl3pPr>
            <a:lvl4pPr marL="0" indent="1371600">
              <a:lnSpc>
                <a:spcPct val="100000"/>
              </a:lnSpc>
              <a:buClrTx/>
              <a:buSzTx/>
              <a:buNone/>
              <a:defRPr sz="2200">
                <a:solidFill>
                  <a:schemeClr val="accent6"/>
                </a:solidFill>
              </a:defRPr>
            </a:lvl4pPr>
            <a:lvl5pPr marL="0" indent="1828800">
              <a:lnSpc>
                <a:spcPct val="100000"/>
              </a:lnSpc>
              <a:buClrTx/>
              <a:buSzTx/>
              <a:buNone/>
              <a:defRPr sz="2200">
                <a:solidFill>
                  <a:schemeClr val="accent6"/>
                </a:solidFill>
              </a:defRPr>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66" name="Text Placeholder 4"/>
          <p:cNvSpPr>
            <a:spLocks noGrp="1"/>
          </p:cNvSpPr>
          <p:nvPr>
            <p:ph type="body" sz="quarter" idx="13"/>
          </p:nvPr>
        </p:nvSpPr>
        <p:spPr>
          <a:xfrm>
            <a:off x="6666634" y="2052115"/>
            <a:ext cx="3899799" cy="713819"/>
          </a:xfrm>
          <a:prstGeom prst="rect">
            <a:avLst/>
          </a:prstGeom>
        </p:spPr>
        <p:txBody>
          <a:bodyPr anchor="b"/>
          <a:lstStyle/>
          <a:p>
            <a:endParaRPr/>
          </a:p>
        </p:txBody>
      </p:sp>
      <p:sp>
        <p:nvSpPr>
          <p:cNvPr id="6" name="Número do Slide"/>
          <p:cNvSpPr txBox="1">
            <a:spLocks noGrp="1"/>
          </p:cNvSpPr>
          <p:nvPr>
            <p:ph type="sldNum" sz="quarter" idx="14"/>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8E8D2398-8573-4ACA-9803-43AFA4EC1569}" type="slidenum">
              <a:rPr lang="pt-BR"/>
              <a:pPr>
                <a:defRPr/>
              </a:pPr>
              <a:t>‹nº›</a:t>
            </a:fld>
            <a:endParaRPr lang="pt-B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pic>
        <p:nvPicPr>
          <p:cNvPr id="3" name="Picture 17" descr="Picture 17"/>
          <p:cNvPicPr>
            <a:picLocks noChangeAspect="1"/>
          </p:cNvPicPr>
          <p:nvPr/>
        </p:nvPicPr>
        <p:blipFill>
          <a:blip r:embed="rId2"/>
          <a:srcRect/>
          <a:stretch>
            <a:fillRect/>
          </a:stretch>
        </p:blipFill>
        <p:spPr bwMode="auto">
          <a:xfrm>
            <a:off x="2832100" y="2105025"/>
            <a:ext cx="9359900" cy="4752975"/>
          </a:xfrm>
          <a:prstGeom prst="rect">
            <a:avLst/>
          </a:prstGeom>
          <a:noFill/>
          <a:ln w="9525">
            <a:noFill/>
            <a:miter lim="800000"/>
            <a:headEnd/>
            <a:tailEnd/>
          </a:ln>
        </p:spPr>
      </p:pic>
      <p:pic>
        <p:nvPicPr>
          <p:cNvPr id="4" name="Picture 14" descr="Picture 14"/>
          <p:cNvPicPr>
            <a:picLocks noChangeAspect="1"/>
          </p:cNvPicPr>
          <p:nvPr/>
        </p:nvPicPr>
        <p:blipFill>
          <a:blip r:embed="rId3"/>
          <a:srcRect/>
          <a:stretch>
            <a:fillRect/>
          </a:stretch>
        </p:blipFill>
        <p:spPr bwMode="auto">
          <a:xfrm>
            <a:off x="0" y="0"/>
            <a:ext cx="12190413" cy="6858000"/>
          </a:xfrm>
          <a:prstGeom prst="rect">
            <a:avLst/>
          </a:prstGeom>
          <a:noFill/>
          <a:ln w="9525">
            <a:noFill/>
            <a:miter lim="800000"/>
            <a:headEnd/>
            <a:tailEnd/>
          </a:ln>
        </p:spPr>
      </p:pic>
      <p:sp>
        <p:nvSpPr>
          <p:cNvPr id="5" name="Rectangle 7"/>
          <p:cNvSpPr>
            <a:spLocks noChangeArrowheads="1"/>
          </p:cNvSpPr>
          <p:nvPr/>
        </p:nvSpPr>
        <p:spPr bwMode="auto">
          <a:xfrm>
            <a:off x="0" y="0"/>
            <a:ext cx="963613" cy="6858000"/>
          </a:xfrm>
          <a:prstGeom prst="rect">
            <a:avLst/>
          </a:prstGeom>
          <a:solidFill>
            <a:srgbClr val="1F2D29"/>
          </a:solidFill>
          <a:ln>
            <a:noFill/>
          </a:ln>
          <a:extLst/>
        </p:spPr>
        <p:txBody>
          <a:bodyPr lIns="45719" rIns="45719"/>
          <a:lstStyle/>
          <a:p>
            <a:pPr hangingPunct="0">
              <a:defRPr/>
            </a:pPr>
            <a:endParaRPr lang="pt-BR" sz="1800">
              <a:solidFill>
                <a:srgbClr val="FFFFFF"/>
              </a:solidFill>
            </a:endParaRPr>
          </a:p>
        </p:txBody>
      </p:sp>
      <p:sp>
        <p:nvSpPr>
          <p:cNvPr id="6" name="Rectangle 56"/>
          <p:cNvSpPr/>
          <p:nvPr/>
        </p:nvSpPr>
        <p:spPr>
          <a:xfrm>
            <a:off x="962025" y="0"/>
            <a:ext cx="46038" cy="6858000"/>
          </a:xfrm>
          <a:prstGeom prst="rect">
            <a:avLst/>
          </a:prstGeom>
          <a:solidFill>
            <a:schemeClr val="accent6"/>
          </a:solidFill>
          <a:ln w="12700">
            <a:miter lim="400000"/>
          </a:ln>
        </p:spPr>
        <p:txBody>
          <a:bodyPr lIns="45719" rIns="45719"/>
          <a:lstStyle/>
          <a:p>
            <a:pPr fontAlgn="auto" hangingPunct="0">
              <a:spcBef>
                <a:spcPts val="0"/>
              </a:spcBef>
              <a:spcAft>
                <a:spcPts val="0"/>
              </a:spcAft>
              <a:defRPr>
                <a:solidFill>
                  <a:srgbClr val="FFFFFF"/>
                </a:solidFill>
              </a:defRPr>
            </a:pPr>
            <a:endParaRPr sz="1800" kern="0">
              <a:solidFill>
                <a:srgbClr val="FFFFFF"/>
              </a:solidFill>
              <a:latin typeface="+mj-lt"/>
              <a:ea typeface="+mj-ea"/>
              <a:cs typeface="+mj-cs"/>
              <a:sym typeface="Arial"/>
            </a:endParaRPr>
          </a:p>
        </p:txBody>
      </p:sp>
      <p:sp>
        <p:nvSpPr>
          <p:cNvPr id="7" name="Rectangle 12"/>
          <p:cNvSpPr>
            <a:spLocks noChangeArrowheads="1"/>
          </p:cNvSpPr>
          <p:nvPr/>
        </p:nvSpPr>
        <p:spPr bwMode="auto">
          <a:xfrm>
            <a:off x="1004888" y="0"/>
            <a:ext cx="10371137" cy="6858000"/>
          </a:xfrm>
          <a:prstGeom prst="rect">
            <a:avLst/>
          </a:prstGeom>
          <a:solidFill>
            <a:srgbClr val="1F2D29">
              <a:alpha val="92155"/>
            </a:srgbClr>
          </a:solidFill>
          <a:ln>
            <a:noFill/>
          </a:ln>
          <a:extLst/>
        </p:spPr>
        <p:txBody>
          <a:bodyPr lIns="45719" rIns="45719"/>
          <a:lstStyle/>
          <a:p>
            <a:pPr hangingPunct="0">
              <a:defRPr/>
            </a:pPr>
            <a:endParaRPr lang="pt-BR" sz="1800">
              <a:solidFill>
                <a:srgbClr val="FFFFFF"/>
              </a:solidFill>
            </a:endParaRPr>
          </a:p>
        </p:txBody>
      </p:sp>
      <p:sp>
        <p:nvSpPr>
          <p:cNvPr id="8" name="Rectangle 13"/>
          <p:cNvSpPr/>
          <p:nvPr/>
        </p:nvSpPr>
        <p:spPr>
          <a:xfrm>
            <a:off x="11377613" y="0"/>
            <a:ext cx="26987" cy="6858000"/>
          </a:xfrm>
          <a:prstGeom prst="rect">
            <a:avLst/>
          </a:prstGeom>
          <a:solidFill>
            <a:schemeClr val="accent6"/>
          </a:solidFill>
          <a:ln w="12700">
            <a:miter lim="400000"/>
          </a:ln>
        </p:spPr>
        <p:txBody>
          <a:bodyPr lIns="45719" rIns="45719"/>
          <a:lstStyle/>
          <a:p>
            <a:pPr fontAlgn="auto" hangingPunct="0">
              <a:spcBef>
                <a:spcPts val="0"/>
              </a:spcBef>
              <a:spcAft>
                <a:spcPts val="0"/>
              </a:spcAft>
              <a:defRPr>
                <a:solidFill>
                  <a:srgbClr val="FFFFFF"/>
                </a:solidFill>
              </a:defRPr>
            </a:pPr>
            <a:endParaRPr sz="1800" kern="0">
              <a:solidFill>
                <a:srgbClr val="FFFFFF"/>
              </a:solidFill>
              <a:latin typeface="+mj-lt"/>
              <a:ea typeface="+mj-ea"/>
              <a:cs typeface="+mj-cs"/>
              <a:sym typeface="Arial"/>
            </a:endParaRPr>
          </a:p>
        </p:txBody>
      </p:sp>
      <p:sp>
        <p:nvSpPr>
          <p:cNvPr id="9" name="TextBox 7"/>
          <p:cNvSpPr txBox="1">
            <a:spLocks noChangeArrowheads="1"/>
          </p:cNvSpPr>
          <p:nvPr/>
        </p:nvSpPr>
        <p:spPr bwMode="auto">
          <a:xfrm>
            <a:off x="2241550" y="641350"/>
            <a:ext cx="323850" cy="358775"/>
          </a:xfrm>
          <a:prstGeom prst="rect">
            <a:avLst/>
          </a:prstGeom>
          <a:noFill/>
          <a:ln>
            <a:noFill/>
          </a:ln>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80" name="Texto do Título"/>
          <p:cNvSpPr txBox="1">
            <a:spLocks noGrp="1"/>
          </p:cNvSpPr>
          <p:nvPr>
            <p:ph type="title"/>
          </p:nvPr>
        </p:nvSpPr>
        <p:spPr>
          <a:xfrm>
            <a:off x="2611808" y="808056"/>
            <a:ext cx="7958332" cy="1077230"/>
          </a:xfrm>
          <a:prstGeom prst="rect">
            <a:avLst/>
          </a:prstGeom>
        </p:spPr>
        <p:txBody>
          <a:bodyPr/>
          <a:lstStyle/>
          <a:p>
            <a:r>
              <a:t>Texto do Título</a:t>
            </a:r>
          </a:p>
        </p:txBody>
      </p:sp>
      <p:sp>
        <p:nvSpPr>
          <p:cNvPr id="10" name="Número do Slide"/>
          <p:cNvSpPr txBox="1">
            <a:spLocks noGrp="1"/>
          </p:cNvSpPr>
          <p:nvPr>
            <p:ph type="sldNum" sz="quarter" idx="10"/>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243E36D6-9F43-4BDB-BF8D-39A83A95F546}" type="slidenum">
              <a:rPr lang="pt-BR"/>
              <a:pPr>
                <a:defRPr/>
              </a:pPr>
              <a:t>‹nº›</a:t>
            </a:fld>
            <a:endParaRPr lang="pt-B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pPr>
              <a:defRPr/>
            </a:pPr>
            <a:fld id="{7B2B7830-9ECD-4E6D-A3D9-DC2B2C0D5E98}" type="slidenum">
              <a:rPr lang="pt-BR"/>
              <a:pPr>
                <a:defRPr/>
              </a:pPr>
              <a:t>‹nº›</a:t>
            </a:fld>
            <a:endParaRPr lang="pt-B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5" name="TextBox 9"/>
          <p:cNvSpPr txBox="1">
            <a:spLocks noChangeArrowheads="1"/>
          </p:cNvSpPr>
          <p:nvPr/>
        </p:nvSpPr>
        <p:spPr bwMode="auto">
          <a:xfrm>
            <a:off x="1600200" y="1127125"/>
            <a:ext cx="323850" cy="358775"/>
          </a:xfrm>
          <a:prstGeom prst="rect">
            <a:avLst/>
          </a:prstGeom>
          <a:noFill/>
          <a:ln>
            <a:noFill/>
          </a:ln>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97" name="Texto do Título"/>
          <p:cNvSpPr txBox="1">
            <a:spLocks noGrp="1"/>
          </p:cNvSpPr>
          <p:nvPr>
            <p:ph type="title"/>
          </p:nvPr>
        </p:nvSpPr>
        <p:spPr>
          <a:xfrm>
            <a:off x="1970322" y="1282450"/>
            <a:ext cx="2664362" cy="1903242"/>
          </a:xfrm>
          <a:prstGeom prst="rect">
            <a:avLst/>
          </a:prstGeom>
        </p:spPr>
        <p:txBody>
          <a:bodyPr anchor="b"/>
          <a:lstStyle>
            <a:lvl1pPr algn="l">
              <a:defRPr sz="2400"/>
            </a:lvl1pPr>
          </a:lstStyle>
          <a:p>
            <a:r>
              <a:t>Texto do Título</a:t>
            </a:r>
          </a:p>
        </p:txBody>
      </p:sp>
      <p:sp>
        <p:nvSpPr>
          <p:cNvPr id="98" name="Nível de Corpo Um…"/>
          <p:cNvSpPr txBox="1">
            <a:spLocks noGrp="1"/>
          </p:cNvSpPr>
          <p:nvPr>
            <p:ph type="body" sz="half" idx="1"/>
          </p:nvPr>
        </p:nvSpPr>
        <p:spPr>
          <a:xfrm>
            <a:off x="5120154" y="805818"/>
            <a:ext cx="5446279" cy="5244127"/>
          </a:xfrm>
          <a:prstGeom prst="rect">
            <a:avLst/>
          </a:prstGeom>
        </p:spPr>
        <p:txBody>
          <a:bodyPr anchor="ctr"/>
          <a:lstStyle/>
          <a:p>
            <a:r>
              <a:t>Nível de Corpo Um</a:t>
            </a:r>
          </a:p>
          <a:p>
            <a:pPr lvl="1"/>
            <a:r>
              <a:t>Nível de Corpo Dois</a:t>
            </a:r>
          </a:p>
          <a:p>
            <a:pPr lvl="2"/>
            <a:r>
              <a:t>Nível de Corpo Três</a:t>
            </a:r>
          </a:p>
          <a:p>
            <a:pPr lvl="3"/>
            <a:r>
              <a:t>Nível de Corpo Quatro</a:t>
            </a:r>
          </a:p>
          <a:p>
            <a:pPr lvl="4"/>
            <a:r>
              <a:t>Nível de Corpo Cinco</a:t>
            </a:r>
          </a:p>
        </p:txBody>
      </p:sp>
      <p:sp>
        <p:nvSpPr>
          <p:cNvPr id="99" name="Text Placeholder 3"/>
          <p:cNvSpPr>
            <a:spLocks noGrp="1"/>
          </p:cNvSpPr>
          <p:nvPr>
            <p:ph type="body" sz="quarter" idx="13"/>
          </p:nvPr>
        </p:nvSpPr>
        <p:spPr>
          <a:xfrm>
            <a:off x="1970321" y="3186153"/>
            <a:ext cx="2664362" cy="2386398"/>
          </a:xfrm>
          <a:prstGeom prst="rect">
            <a:avLst/>
          </a:prstGeom>
        </p:spPr>
        <p:txBody>
          <a:bodyPr/>
          <a:lstStyle/>
          <a:p>
            <a:endParaRPr/>
          </a:p>
        </p:txBody>
      </p:sp>
      <p:sp>
        <p:nvSpPr>
          <p:cNvPr id="6" name="Número do Slide"/>
          <p:cNvSpPr txBox="1">
            <a:spLocks noGrp="1"/>
          </p:cNvSpPr>
          <p:nvPr>
            <p:ph type="sldNum" sz="quarter" idx="14"/>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72C02EB5-D0AD-40C3-89C9-DC53F6AC616C}" type="slidenum">
              <a:rPr lang="pt-BR"/>
              <a:pPr>
                <a:defRPr/>
              </a:pPr>
              <a:t>‹nº›</a:t>
            </a:fld>
            <a:endParaRPr lang="pt-B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5" name="TextBox 9"/>
          <p:cNvSpPr txBox="1">
            <a:spLocks noChangeArrowheads="1"/>
          </p:cNvSpPr>
          <p:nvPr/>
        </p:nvSpPr>
        <p:spPr bwMode="auto">
          <a:xfrm>
            <a:off x="1600200" y="1127125"/>
            <a:ext cx="323850" cy="358775"/>
          </a:xfrm>
          <a:prstGeom prst="rect">
            <a:avLst/>
          </a:prstGeom>
          <a:noFill/>
          <a:ln>
            <a:noFill/>
          </a:ln>
          <a:extLst/>
        </p:spPr>
        <p:txBody>
          <a:bodyPr lIns="45719" rIns="45719">
            <a:spAutoFit/>
          </a:bodyPr>
          <a:lstStyle>
            <a:lvl1pPr eaLnBrk="0" hangingPunct="0">
              <a:defRPr>
                <a:solidFill>
                  <a:srgbClr val="000000"/>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lgn="r" eaLnBrk="1">
              <a:defRPr/>
            </a:pPr>
            <a:r>
              <a:rPr lang="pt-BR" sz="1800" smtClean="0">
                <a:solidFill>
                  <a:srgbClr val="8EC0C1"/>
                </a:solidFill>
                <a:latin typeface="Wingdings 3" pitchFamily="18" charset="2"/>
                <a:sym typeface="Wingdings 3" pitchFamily="18" charset="2"/>
              </a:rPr>
              <a:t></a:t>
            </a:r>
          </a:p>
        </p:txBody>
      </p:sp>
      <p:sp>
        <p:nvSpPr>
          <p:cNvPr id="107" name="Picture Placeholder 2"/>
          <p:cNvSpPr>
            <a:spLocks noGrp="1"/>
          </p:cNvSpPr>
          <p:nvPr>
            <p:ph type="pic" sz="half" idx="13"/>
          </p:nvPr>
        </p:nvSpPr>
        <p:spPr>
          <a:xfrm>
            <a:off x="6747061" y="3228"/>
            <a:ext cx="4629735" cy="6858001"/>
          </a:xfrm>
          <a:prstGeom prst="rect">
            <a:avLst/>
          </a:prstGeom>
        </p:spPr>
        <p:txBody>
          <a:bodyPr lIns="91439" rIns="91439">
            <a:noAutofit/>
          </a:bodyPr>
          <a:lstStyle/>
          <a:p>
            <a:pPr lvl="0"/>
            <a:endParaRPr noProof="0">
              <a:sym typeface="Arial"/>
            </a:endParaRPr>
          </a:p>
        </p:txBody>
      </p:sp>
      <p:sp>
        <p:nvSpPr>
          <p:cNvPr id="109" name="Texto do Título"/>
          <p:cNvSpPr txBox="1">
            <a:spLocks noGrp="1"/>
          </p:cNvSpPr>
          <p:nvPr>
            <p:ph type="title"/>
          </p:nvPr>
        </p:nvSpPr>
        <p:spPr>
          <a:xfrm>
            <a:off x="1971240" y="1282451"/>
            <a:ext cx="3970987" cy="1900474"/>
          </a:xfrm>
          <a:prstGeom prst="rect">
            <a:avLst/>
          </a:prstGeom>
        </p:spPr>
        <p:txBody>
          <a:bodyPr anchor="b"/>
          <a:lstStyle>
            <a:lvl1pPr algn="l">
              <a:defRPr sz="3200"/>
            </a:lvl1pPr>
          </a:lstStyle>
          <a:p>
            <a:r>
              <a:t>Texto do Título</a:t>
            </a:r>
          </a:p>
        </p:txBody>
      </p:sp>
      <p:sp>
        <p:nvSpPr>
          <p:cNvPr id="110" name="Nível de Corpo Um…"/>
          <p:cNvSpPr txBox="1">
            <a:spLocks noGrp="1"/>
          </p:cNvSpPr>
          <p:nvPr>
            <p:ph type="body" sz="quarter" idx="1"/>
          </p:nvPr>
        </p:nvSpPr>
        <p:spPr>
          <a:xfrm>
            <a:off x="1970321" y="3182928"/>
            <a:ext cx="3971875" cy="2386395"/>
          </a:xfrm>
          <a:prstGeom prst="rect">
            <a:avLst/>
          </a:prstGeom>
        </p:spPr>
        <p:txBody>
          <a:bodyP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6" name="Número do Slide"/>
          <p:cNvSpPr txBox="1">
            <a:spLocks noGrp="1"/>
          </p:cNvSpPr>
          <p:nvPr>
            <p:ph type="sldNum" sz="quarter" idx="14"/>
          </p:nvPr>
        </p:nvSpPr>
        <p:spPr/>
        <p:txBody>
          <a:bodyPr/>
          <a:lstStyle>
            <a:lvl1pPr eaLnBrk="1" hangingPunct="0">
              <a:defRPr>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2BEF2476-8902-406A-BFF4-8129120F3575}" type="slidenum">
              <a:rPr lang="pt-BR"/>
              <a:pPr>
                <a:defRPr/>
              </a:pPr>
              <a:t>‹nº›</a:t>
            </a:fld>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srcRect/>
          <a:stretch>
            <a:fillRect/>
          </a:stretch>
        </a:blipFill>
        <a:effectLst/>
      </p:bgPr>
    </p:bg>
    <p:spTree>
      <p:nvGrpSpPr>
        <p:cNvPr id="1" name=""/>
        <p:cNvGrpSpPr/>
        <p:nvPr/>
      </p:nvGrpSpPr>
      <p:grpSpPr>
        <a:xfrm>
          <a:off x="0" y="0"/>
          <a:ext cx="0" cy="0"/>
          <a:chOff x="0" y="0"/>
          <a:chExt cx="0" cy="0"/>
        </a:xfrm>
      </p:grpSpPr>
      <p:pic>
        <p:nvPicPr>
          <p:cNvPr id="1026" name="Picture 17" descr="Picture 17"/>
          <p:cNvPicPr>
            <a:picLocks noChangeAspect="1"/>
          </p:cNvPicPr>
          <p:nvPr/>
        </p:nvPicPr>
        <p:blipFill>
          <a:blip r:embed="rId11"/>
          <a:srcRect/>
          <a:stretch>
            <a:fillRect/>
          </a:stretch>
        </p:blipFill>
        <p:spPr bwMode="auto">
          <a:xfrm>
            <a:off x="2832100" y="2105025"/>
            <a:ext cx="9359900" cy="4752975"/>
          </a:xfrm>
          <a:prstGeom prst="rect">
            <a:avLst/>
          </a:prstGeom>
          <a:noFill/>
          <a:ln w="9525">
            <a:noFill/>
            <a:miter lim="800000"/>
            <a:headEnd/>
            <a:tailEnd/>
          </a:ln>
        </p:spPr>
      </p:pic>
      <p:pic>
        <p:nvPicPr>
          <p:cNvPr id="1027" name="Picture 14" descr="Picture 14"/>
          <p:cNvPicPr>
            <a:picLocks noChangeAspect="1"/>
          </p:cNvPicPr>
          <p:nvPr/>
        </p:nvPicPr>
        <p:blipFill>
          <a:blip r:embed="rId12"/>
          <a:srcRect/>
          <a:stretch>
            <a:fillRect/>
          </a:stretch>
        </p:blipFill>
        <p:spPr bwMode="auto">
          <a:xfrm>
            <a:off x="0" y="0"/>
            <a:ext cx="12190413" cy="6858000"/>
          </a:xfrm>
          <a:prstGeom prst="rect">
            <a:avLst/>
          </a:prstGeom>
          <a:noFill/>
          <a:ln w="9525">
            <a:noFill/>
            <a:miter lim="800000"/>
            <a:headEnd/>
            <a:tailEnd/>
          </a:ln>
        </p:spPr>
      </p:pic>
      <p:sp>
        <p:nvSpPr>
          <p:cNvPr id="1028" name="Rectangle 7"/>
          <p:cNvSpPr>
            <a:spLocks noChangeArrowheads="1"/>
          </p:cNvSpPr>
          <p:nvPr/>
        </p:nvSpPr>
        <p:spPr bwMode="auto">
          <a:xfrm>
            <a:off x="0" y="0"/>
            <a:ext cx="963613" cy="6858000"/>
          </a:xfrm>
          <a:prstGeom prst="rect">
            <a:avLst/>
          </a:prstGeom>
          <a:solidFill>
            <a:srgbClr val="1F2D29"/>
          </a:solidFill>
          <a:ln>
            <a:noFill/>
          </a:ln>
          <a:extLst/>
        </p:spPr>
        <p:txBody>
          <a:bodyPr lIns="45719" rIns="45719"/>
          <a:lstStyle/>
          <a:p>
            <a:pPr hangingPunct="0">
              <a:defRPr/>
            </a:pPr>
            <a:endParaRPr lang="pt-BR" sz="1800">
              <a:solidFill>
                <a:srgbClr val="FFFFFF"/>
              </a:solidFill>
            </a:endParaRPr>
          </a:p>
        </p:txBody>
      </p:sp>
      <p:sp>
        <p:nvSpPr>
          <p:cNvPr id="5" name="Rectangle 56"/>
          <p:cNvSpPr/>
          <p:nvPr/>
        </p:nvSpPr>
        <p:spPr>
          <a:xfrm>
            <a:off x="962025" y="0"/>
            <a:ext cx="46038" cy="6858000"/>
          </a:xfrm>
          <a:prstGeom prst="rect">
            <a:avLst/>
          </a:prstGeom>
          <a:solidFill>
            <a:schemeClr val="accent6"/>
          </a:solidFill>
          <a:ln w="12700">
            <a:miter lim="400000"/>
          </a:ln>
        </p:spPr>
        <p:txBody>
          <a:bodyPr lIns="45719" rIns="45719"/>
          <a:lstStyle/>
          <a:p>
            <a:pPr fontAlgn="auto" hangingPunct="0">
              <a:spcBef>
                <a:spcPts val="0"/>
              </a:spcBef>
              <a:spcAft>
                <a:spcPts val="0"/>
              </a:spcAft>
              <a:defRPr>
                <a:solidFill>
                  <a:srgbClr val="FFFFFF"/>
                </a:solidFill>
              </a:defRPr>
            </a:pPr>
            <a:endParaRPr sz="1800" kern="0">
              <a:solidFill>
                <a:srgbClr val="FFFFFF"/>
              </a:solidFill>
              <a:latin typeface="+mj-lt"/>
              <a:ea typeface="+mj-ea"/>
              <a:cs typeface="+mj-cs"/>
              <a:sym typeface="Arial"/>
            </a:endParaRPr>
          </a:p>
        </p:txBody>
      </p:sp>
      <p:sp>
        <p:nvSpPr>
          <p:cNvPr id="1030" name="Rectangle 11"/>
          <p:cNvSpPr>
            <a:spLocks noChangeArrowheads="1"/>
          </p:cNvSpPr>
          <p:nvPr/>
        </p:nvSpPr>
        <p:spPr bwMode="auto">
          <a:xfrm>
            <a:off x="1004888" y="0"/>
            <a:ext cx="10371137" cy="6858000"/>
          </a:xfrm>
          <a:prstGeom prst="rect">
            <a:avLst/>
          </a:prstGeom>
          <a:solidFill>
            <a:srgbClr val="1F2D29">
              <a:alpha val="92155"/>
            </a:srgbClr>
          </a:solidFill>
          <a:ln>
            <a:noFill/>
          </a:ln>
          <a:extLst/>
        </p:spPr>
        <p:txBody>
          <a:bodyPr lIns="45719" rIns="45719"/>
          <a:lstStyle/>
          <a:p>
            <a:pPr hangingPunct="0">
              <a:defRPr/>
            </a:pPr>
            <a:endParaRPr lang="pt-BR" sz="1800">
              <a:solidFill>
                <a:srgbClr val="FFFFFF"/>
              </a:solidFill>
            </a:endParaRPr>
          </a:p>
        </p:txBody>
      </p:sp>
      <p:sp>
        <p:nvSpPr>
          <p:cNvPr id="7" name="Rectangle 12"/>
          <p:cNvSpPr/>
          <p:nvPr/>
        </p:nvSpPr>
        <p:spPr>
          <a:xfrm>
            <a:off x="11377613" y="0"/>
            <a:ext cx="26987" cy="6858000"/>
          </a:xfrm>
          <a:prstGeom prst="rect">
            <a:avLst/>
          </a:prstGeom>
          <a:solidFill>
            <a:schemeClr val="accent6"/>
          </a:solidFill>
          <a:ln w="12700">
            <a:miter lim="400000"/>
          </a:ln>
        </p:spPr>
        <p:txBody>
          <a:bodyPr lIns="45719" rIns="45719"/>
          <a:lstStyle/>
          <a:p>
            <a:pPr fontAlgn="auto" hangingPunct="0">
              <a:spcBef>
                <a:spcPts val="0"/>
              </a:spcBef>
              <a:spcAft>
                <a:spcPts val="0"/>
              </a:spcAft>
              <a:defRPr>
                <a:solidFill>
                  <a:srgbClr val="FFFFFF"/>
                </a:solidFill>
              </a:defRPr>
            </a:pPr>
            <a:endParaRPr sz="1800" kern="0">
              <a:solidFill>
                <a:srgbClr val="FFFFFF"/>
              </a:solidFill>
              <a:latin typeface="+mj-lt"/>
              <a:ea typeface="+mj-ea"/>
              <a:cs typeface="+mj-cs"/>
              <a:sym typeface="Arial"/>
            </a:endParaRPr>
          </a:p>
        </p:txBody>
      </p:sp>
      <p:sp>
        <p:nvSpPr>
          <p:cNvPr id="1032" name="Texto do Título"/>
          <p:cNvSpPr txBox="1">
            <a:spLocks noGrp="1"/>
          </p:cNvSpPr>
          <p:nvPr>
            <p:ph type="title"/>
          </p:nvPr>
        </p:nvSpPr>
        <p:spPr bwMode="auto">
          <a:xfrm>
            <a:off x="609600" y="274638"/>
            <a:ext cx="10972800" cy="1325562"/>
          </a:xfrm>
          <a:prstGeom prst="rect">
            <a:avLst/>
          </a:prstGeom>
          <a:noFill/>
          <a:ln w="9525">
            <a:noFill/>
            <a:miter lim="800000"/>
            <a:headEnd/>
            <a:tailEnd/>
          </a:ln>
        </p:spPr>
        <p:txBody>
          <a:bodyPr vert="horz" wrap="square" lIns="45719" tIns="45720" rIns="45719" bIns="45720" numCol="1" anchor="t" anchorCtr="0" compatLnSpc="1">
            <a:prstTxWarp prst="textNoShape">
              <a:avLst/>
            </a:prstTxWarp>
          </a:bodyPr>
          <a:lstStyle/>
          <a:p>
            <a:pPr lvl="0"/>
            <a:r>
              <a:rPr lang="pt-BR" smtClean="0">
                <a:sym typeface="Arial" charset="0"/>
              </a:rPr>
              <a:t>Texto do Título</a:t>
            </a:r>
          </a:p>
        </p:txBody>
      </p:sp>
      <p:sp>
        <p:nvSpPr>
          <p:cNvPr id="1033" name="Nível de Corpo Um…"/>
          <p:cNvSpPr txBox="1">
            <a:spLocks noGrp="1"/>
          </p:cNvSpPr>
          <p:nvPr>
            <p:ph type="body" idx="1"/>
          </p:nvPr>
        </p:nvSpPr>
        <p:spPr bwMode="auto">
          <a:xfrm>
            <a:off x="609600" y="1600200"/>
            <a:ext cx="10972800" cy="5257800"/>
          </a:xfrm>
          <a:prstGeom prst="rect">
            <a:avLst/>
          </a:prstGeom>
          <a:noFill/>
          <a:ln w="9525">
            <a:noFill/>
            <a:miter lim="800000"/>
            <a:headEnd/>
            <a:tailEnd/>
          </a:ln>
        </p:spPr>
        <p:txBody>
          <a:bodyPr vert="horz" wrap="square" lIns="45719" tIns="45720" rIns="45719" bIns="45720" numCol="1" anchor="t" anchorCtr="0" compatLnSpc="1">
            <a:prstTxWarp prst="textNoShape">
              <a:avLst/>
            </a:prstTxWarp>
          </a:bodyPr>
          <a:lstStyle/>
          <a:p>
            <a:pPr lvl="0"/>
            <a:r>
              <a:rPr lang="pt-BR" smtClean="0">
                <a:sym typeface="Arial" charset="0"/>
              </a:rPr>
              <a:t>Nível de Corpo Um</a:t>
            </a:r>
          </a:p>
          <a:p>
            <a:pPr lvl="1"/>
            <a:r>
              <a:rPr lang="pt-BR" smtClean="0">
                <a:sym typeface="Arial" charset="0"/>
              </a:rPr>
              <a:t>Nível de Corpo Dois</a:t>
            </a:r>
          </a:p>
          <a:p>
            <a:pPr lvl="2"/>
            <a:r>
              <a:rPr lang="pt-BR" smtClean="0">
                <a:sym typeface="Arial" charset="0"/>
              </a:rPr>
              <a:t>Nível de Corpo Três</a:t>
            </a:r>
          </a:p>
          <a:p>
            <a:pPr lvl="3"/>
            <a:r>
              <a:rPr lang="pt-BR" smtClean="0">
                <a:sym typeface="Arial" charset="0"/>
              </a:rPr>
              <a:t>Nível de Corpo Quatro</a:t>
            </a:r>
          </a:p>
          <a:p>
            <a:pPr lvl="4"/>
            <a:r>
              <a:rPr lang="pt-BR" smtClean="0">
                <a:sym typeface="Arial" charset="0"/>
              </a:rPr>
              <a:t>Nível de Corpo Cinco</a:t>
            </a:r>
          </a:p>
        </p:txBody>
      </p:sp>
      <p:sp>
        <p:nvSpPr>
          <p:cNvPr id="1034" name="Número do Slide"/>
          <p:cNvSpPr txBox="1">
            <a:spLocks noGrp="1"/>
          </p:cNvSpPr>
          <p:nvPr>
            <p:ph type="sldNum" sz="quarter" idx="2"/>
          </p:nvPr>
        </p:nvSpPr>
        <p:spPr bwMode="auto">
          <a:xfrm>
            <a:off x="339725" y="142875"/>
            <a:ext cx="455613" cy="366713"/>
          </a:xfrm>
          <a:prstGeom prst="rect">
            <a:avLst/>
          </a:prstGeom>
          <a:noFill/>
          <a:ln>
            <a:noFill/>
          </a:ln>
          <a:extLst/>
        </p:spPr>
        <p:txBody>
          <a:bodyPr vert="horz" wrap="none" lIns="45719" tIns="45720" rIns="45719" bIns="45720" numCol="1" anchor="ctr" anchorCtr="0" compatLnSpc="1">
            <a:prstTxWarp prst="textNoShape">
              <a:avLst/>
            </a:prstTxWarp>
            <a:spAutoFit/>
          </a:bodyPr>
          <a:lstStyle>
            <a:lvl1pPr algn="r" eaLnBrk="1" hangingPunct="0">
              <a:defRPr sz="1800">
                <a:solidFill>
                  <a:srgbClr val="FFFFFF"/>
                </a:solidFill>
                <a:latin typeface="Arial" charset="0"/>
                <a:cs typeface="Arial" charset="0"/>
                <a:sym typeface="Arial" charset="0"/>
              </a:defRPr>
            </a:lvl1pPr>
            <a:lvl2pPr marL="742950" indent="-285750" eaLnBrk="0" hangingPunct="0">
              <a:defRPr>
                <a:solidFill>
                  <a:srgbClr val="000000"/>
                </a:solidFill>
                <a:latin typeface="Arial" charset="0"/>
                <a:cs typeface="Arial" charset="0"/>
                <a:sym typeface="Arial" charset="0"/>
              </a:defRPr>
            </a:lvl2pPr>
            <a:lvl3pPr marL="1143000" indent="-228600" eaLnBrk="0" hangingPunct="0">
              <a:defRPr>
                <a:solidFill>
                  <a:srgbClr val="000000"/>
                </a:solidFill>
                <a:latin typeface="Arial" charset="0"/>
                <a:cs typeface="Arial" charset="0"/>
                <a:sym typeface="Arial" charset="0"/>
              </a:defRPr>
            </a:lvl3pPr>
            <a:lvl4pPr marL="1600200" indent="-228600" eaLnBrk="0" hangingPunct="0">
              <a:defRPr>
                <a:solidFill>
                  <a:srgbClr val="000000"/>
                </a:solidFill>
                <a:latin typeface="Arial" charset="0"/>
                <a:cs typeface="Arial" charset="0"/>
                <a:sym typeface="Arial" charset="0"/>
              </a:defRPr>
            </a:lvl4pPr>
            <a:lvl5pPr marL="2057400" indent="-228600" eaLnBrk="0" hangingPunct="0">
              <a:defRPr>
                <a:solidFill>
                  <a:srgbClr val="000000"/>
                </a:solidFill>
                <a:latin typeface="Arial" charset="0"/>
                <a:cs typeface="Arial" charset="0"/>
                <a:sym typeface="Arial" charset="0"/>
              </a:defRPr>
            </a:lvl5pPr>
            <a:lvl6pPr marL="2514600" indent="-228600" defTabSz="457200" eaLnBrk="0" fontAlgn="base" hangingPunct="0">
              <a:spcBef>
                <a:spcPct val="0"/>
              </a:spcBef>
              <a:spcAft>
                <a:spcPct val="0"/>
              </a:spcAft>
              <a:defRPr>
                <a:solidFill>
                  <a:srgbClr val="000000"/>
                </a:solidFill>
                <a:latin typeface="Arial" charset="0"/>
                <a:cs typeface="Arial" charset="0"/>
                <a:sym typeface="Arial" charset="0"/>
              </a:defRPr>
            </a:lvl6pPr>
            <a:lvl7pPr marL="2971800" indent="-228600" defTabSz="457200" eaLnBrk="0" fontAlgn="base" hangingPunct="0">
              <a:spcBef>
                <a:spcPct val="0"/>
              </a:spcBef>
              <a:spcAft>
                <a:spcPct val="0"/>
              </a:spcAft>
              <a:defRPr>
                <a:solidFill>
                  <a:srgbClr val="000000"/>
                </a:solidFill>
                <a:latin typeface="Arial" charset="0"/>
                <a:cs typeface="Arial" charset="0"/>
                <a:sym typeface="Arial" charset="0"/>
              </a:defRPr>
            </a:lvl7pPr>
            <a:lvl8pPr marL="3429000" indent="-228600" defTabSz="457200" eaLnBrk="0" fontAlgn="base" hangingPunct="0">
              <a:spcBef>
                <a:spcPct val="0"/>
              </a:spcBef>
              <a:spcAft>
                <a:spcPct val="0"/>
              </a:spcAft>
              <a:defRPr>
                <a:solidFill>
                  <a:srgbClr val="000000"/>
                </a:solidFill>
                <a:latin typeface="Arial" charset="0"/>
                <a:cs typeface="Arial" charset="0"/>
                <a:sym typeface="Arial" charset="0"/>
              </a:defRPr>
            </a:lvl8pPr>
            <a:lvl9pPr marL="3886200" indent="-228600" defTabSz="457200" eaLnBrk="0" fontAlgn="base" hangingPunct="0">
              <a:spcBef>
                <a:spcPct val="0"/>
              </a:spcBef>
              <a:spcAft>
                <a:spcPct val="0"/>
              </a:spcAft>
              <a:defRPr>
                <a:solidFill>
                  <a:srgbClr val="000000"/>
                </a:solidFill>
                <a:latin typeface="Arial" charset="0"/>
                <a:cs typeface="Arial" charset="0"/>
                <a:sym typeface="Arial" charset="0"/>
              </a:defRPr>
            </a:lvl9pPr>
          </a:lstStyle>
          <a:p>
            <a:pPr>
              <a:defRPr/>
            </a:pPr>
            <a:fld id="{8096BC51-C7FF-48AE-8755-6FA018E5C687}"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56" r:id="rId6"/>
    <p:sldLayoutId id="2147483662" r:id="rId7"/>
    <p:sldLayoutId id="2147483663" r:id="rId8"/>
  </p:sldLayoutIdLst>
  <p:transition spd="med"/>
  <p:txStyles>
    <p:titleStyle>
      <a:lvl1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1pPr>
      <a:lvl2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2pPr>
      <a:lvl3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3pPr>
      <a:lvl4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4pPr>
      <a:lvl5pPr algn="r" rtl="0" eaLnBrk="0" fontAlgn="base" hangingPunct="0">
        <a:lnSpc>
          <a:spcPct val="90000"/>
        </a:lnSpc>
        <a:spcBef>
          <a:spcPct val="0"/>
        </a:spcBef>
        <a:spcAft>
          <a:spcPct val="0"/>
        </a:spcAft>
        <a:defRPr sz="3400">
          <a:solidFill>
            <a:srgbClr val="FFFFFF"/>
          </a:solidFill>
          <a:latin typeface="+mj-lt"/>
          <a:ea typeface="+mj-ea"/>
          <a:cs typeface="+mj-cs"/>
          <a:sym typeface="Arial" charset="0"/>
        </a:defRPr>
      </a:lvl5pPr>
      <a:lvl6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6pPr>
      <a:lvl7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7pPr>
      <a:lvl8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8pPr>
      <a:lvl9pPr marL="0" marR="0" indent="0" algn="r" defTabSz="914400" rtl="0" latinLnBrk="0">
        <a:lnSpc>
          <a:spcPct val="90000"/>
        </a:lnSpc>
        <a:spcBef>
          <a:spcPts val="0"/>
        </a:spcBef>
        <a:spcAft>
          <a:spcPts val="0"/>
        </a:spcAft>
        <a:buClrTx/>
        <a:buSzTx/>
        <a:buFontTx/>
        <a:buNone/>
        <a:tabLst/>
        <a:defRPr sz="3400" b="0" i="0" u="none" strike="noStrike" cap="none" spc="0" baseline="0">
          <a:solidFill>
            <a:srgbClr val="FFFFFF"/>
          </a:solidFill>
          <a:uFillTx/>
          <a:latin typeface="+mj-lt"/>
          <a:ea typeface="+mj-ea"/>
          <a:cs typeface="+mj-cs"/>
          <a:sym typeface="Arial"/>
        </a:defRPr>
      </a:lvl9pPr>
    </p:titleStyle>
    <p:bodyStyle>
      <a:lvl1pPr marL="342900" indent="-342900"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1pPr>
      <a:lvl2pPr marL="831850" indent="-374650"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2pPr>
      <a:lvl3pPr marL="1344613" indent="-430213"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3pPr>
      <a:lvl4pPr marL="1854200" indent="-482600"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4pPr>
      <a:lvl5pPr marL="2401888" indent="-573088" algn="l" rtl="0" eaLnBrk="0" fontAlgn="base" hangingPunct="0">
        <a:lnSpc>
          <a:spcPct val="120000"/>
        </a:lnSpc>
        <a:spcBef>
          <a:spcPts val="1000"/>
        </a:spcBef>
        <a:spcAft>
          <a:spcPct val="0"/>
        </a:spcAft>
        <a:buClr>
          <a:srgbClr val="8EC0C1"/>
        </a:buClr>
        <a:buSzPct val="90000"/>
        <a:buChar char="▪"/>
        <a:defRPr sz="2000">
          <a:solidFill>
            <a:srgbClr val="FFFFFF"/>
          </a:solidFill>
          <a:latin typeface="+mj-lt"/>
          <a:ea typeface="+mj-ea"/>
          <a:cs typeface="+mj-cs"/>
          <a:sym typeface="Arial" charset="0"/>
        </a:defRPr>
      </a:lvl5pPr>
      <a:lvl6pPr marL="2868167" marR="0" indent="-563879"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6pPr>
      <a:lvl7pPr marL="3334511" marR="0" indent="-563879"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7pPr>
      <a:lvl8pPr marL="3800855" marR="0" indent="-563880"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8pPr>
      <a:lvl9pPr marL="4267200" marR="0" indent="-563880" algn="l" defTabSz="914400" rtl="0" latinLnBrk="0">
        <a:lnSpc>
          <a:spcPct val="120000"/>
        </a:lnSpc>
        <a:spcBef>
          <a:spcPts val="1000"/>
        </a:spcBef>
        <a:spcAft>
          <a:spcPts val="0"/>
        </a:spcAft>
        <a:buClr>
          <a:schemeClr val="accent6"/>
        </a:buClr>
        <a:buSzPct val="90000"/>
        <a:buFontTx/>
        <a:buChar char="▪"/>
        <a:tabLst/>
        <a:defRPr sz="2000" b="0" i="0" u="none" strike="noStrike" cap="none" spc="0" baseline="0">
          <a:solidFill>
            <a:srgbClr val="FFFFFF"/>
          </a:solidFill>
          <a:uFillTx/>
          <a:latin typeface="+mj-lt"/>
          <a:ea typeface="+mj-ea"/>
          <a:cs typeface="+mj-cs"/>
          <a:sym typeface="Arial"/>
        </a:defRPr>
      </a:lvl9pPr>
    </p:bodyStyle>
    <p:otherStyle>
      <a:lvl1pPr marL="0" marR="0" indent="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1pPr>
      <a:lvl2pPr marL="0" marR="0" indent="4572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2pPr>
      <a:lvl3pPr marL="0" marR="0" indent="9144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3pPr>
      <a:lvl4pPr marL="0" marR="0" indent="13716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4pPr>
      <a:lvl5pPr marL="0" marR="0" indent="18288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5pPr>
      <a:lvl6pPr marL="0" marR="0" indent="22860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6pPr>
      <a:lvl7pPr marL="0" marR="0" indent="27432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7pPr>
      <a:lvl8pPr marL="0" marR="0" indent="32004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8pPr>
      <a:lvl9pPr marL="0" marR="0" indent="3657600" algn="r" defTabSz="457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gotto.com.br/" TargetMode="External"/><Relationship Id="rId2" Type="http://schemas.openxmlformats.org/officeDocument/2006/relationships/hyperlink" Target="https://pubmed.ncbi.nlm.nih.gov/31034045/" TargetMode="Externa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hyperlink" Target="https://www.ncbi.nlm.nih.gov/pmc/articles/PMC6547072/table/poi190017t1/"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hyperlink" Target="https://www.ncbi.nlm.nih.gov/pmc/articles/PMC5323492/" TargetMode="External"/><Relationship Id="rId13" Type="http://schemas.openxmlformats.org/officeDocument/2006/relationships/hyperlink" Target="https://dx.doi.org/10.1111/nicc.12304" TargetMode="External"/><Relationship Id="rId18" Type="http://schemas.openxmlformats.org/officeDocument/2006/relationships/hyperlink" Target="https://www.ncbi.nlm.nih.gov/pubmed/14702446" TargetMode="External"/><Relationship Id="rId26" Type="http://schemas.openxmlformats.org/officeDocument/2006/relationships/hyperlink" Target="https://dx.doi.org/10.1097/MPG.0b013e31817b6dbe" TargetMode="External"/><Relationship Id="rId3" Type="http://schemas.openxmlformats.org/officeDocument/2006/relationships/hyperlink" Target="https://dx.doi.org/10.1177/0148607115621863" TargetMode="External"/><Relationship Id="rId21" Type="http://schemas.openxmlformats.org/officeDocument/2006/relationships/hyperlink" Target="https://www.ncbi.nlm.nih.gov/pmc/articles/PMC3628622/" TargetMode="External"/><Relationship Id="rId7" Type="http://schemas.openxmlformats.org/officeDocument/2006/relationships/hyperlink" Target="https://scholar.google.com/scholar_lookup?journal=JPEN+J+Parenter+Enteral+Nutr&amp;title=Guidelines+for+the+provision+and+assessment+of+nutrition+support+therapy+in+the+pediatric+critically+ill+patient:+Society+of+Critical+Care+Medicine+and+American+Society+for+Parenteral+and+Enteral+Nutrition&amp;volume=41&amp;issue=5&amp;publication_year=2017&amp;pages=706-742&amp;pmid=28686844&amp;doi=10.1177/0148607117711387&amp;" TargetMode="External"/><Relationship Id="rId12" Type="http://schemas.openxmlformats.org/officeDocument/2006/relationships/hyperlink" Target="https://www.ncbi.nlm.nih.gov/pubmed/28640510" TargetMode="External"/><Relationship Id="rId17" Type="http://schemas.openxmlformats.org/officeDocument/2006/relationships/hyperlink" Target="https://scholar.google.com/scholar_lookup?journal=Intensive+Crit+Care+Nurs&amp;title=The+reasons+for+insufficient+enteral+feeding+in+an+intensive+care+unit:+a+prospective+observational+study&amp;volume=31&amp;issue=5&amp;publication_year=2015&amp;pages=309-314&amp;pmid=25864368&amp;doi=10.1016/j.iccn.2015.03.001&amp;" TargetMode="External"/><Relationship Id="rId25" Type="http://schemas.openxmlformats.org/officeDocument/2006/relationships/hyperlink" Target="https://www.ncbi.nlm.nih.gov/pubmed/19330932" TargetMode="External"/><Relationship Id="rId33" Type="http://schemas.openxmlformats.org/officeDocument/2006/relationships/hyperlink" Target="https://scholar.google.com/scholar_lookup?journal=JAMA&amp;title=Effect+of+not+monitoring+residual+gastric+volume+on+risk+of+ventilator-associated+pneumonia+in+adults+receiving+mechanical+ventilation+and+early+enteral+feeding:+a+randomized+controlled+trial&amp;volume=309&amp;issue=3&amp;publication_year=2013&amp;pages=249-256&amp;pmid=23321763&amp;doi=10.1001/jama.2012.196377&amp;" TargetMode="External"/><Relationship Id="rId2" Type="http://schemas.openxmlformats.org/officeDocument/2006/relationships/hyperlink" Target="https://www.ncbi.nlm.nih.gov/pubmed/26773077" TargetMode="External"/><Relationship Id="rId16" Type="http://schemas.openxmlformats.org/officeDocument/2006/relationships/hyperlink" Target="https://dx.doi.org/10.1016/j.iccn.2015.03.001" TargetMode="External"/><Relationship Id="rId20" Type="http://schemas.openxmlformats.org/officeDocument/2006/relationships/hyperlink" Target="https://scholar.google.com/scholar_lookup?journal=Pediatrics&amp;title=Gastric+residuals+and+their+relationship+to+necrotizing+enterocolitis+in+very+low+birth+weight+infants&amp;volume=113&amp;issue=1,+pt+1&amp;publication_year=2004&amp;pages=50-53&amp;pmid=14702446&amp;doi=10.1542/peds.113.1.50&amp;" TargetMode="External"/><Relationship Id="rId29" Type="http://schemas.openxmlformats.org/officeDocument/2006/relationships/hyperlink" Target="https://dx.doi.org/10.1007/s00134-010-1856-y" TargetMode="External"/><Relationship Id="rId1" Type="http://schemas.openxmlformats.org/officeDocument/2006/relationships/slideLayout" Target="../slideLayouts/slideLayout1.xml"/><Relationship Id="rId6" Type="http://schemas.openxmlformats.org/officeDocument/2006/relationships/hyperlink" Target="https://dx.doi.org/10.1177/0148607117711387" TargetMode="External"/><Relationship Id="rId11" Type="http://schemas.openxmlformats.org/officeDocument/2006/relationships/hyperlink" Target="https://scholar.google.com/scholar_lookup?journal=Intensive+Care+Med&amp;title=Early+enteral+nutrition+in+critically+ill+patients:+ESICM+clinical+practice+guidelines&amp;volume=43&amp;issue=3&amp;publication_year=2017&amp;pages=380-398&amp;pmid=28168570&amp;doi=10.1007/s00134-016-4665-0&amp;" TargetMode="External"/><Relationship Id="rId24" Type="http://schemas.openxmlformats.org/officeDocument/2006/relationships/hyperlink" Target="https://scholar.google.com/scholar_lookup?journal=N+Engl+J+Med&amp;title=Necrotizing+enterocolitis&amp;volume=364&amp;issue=3&amp;publication_year=2011&amp;pages=255-264&amp;pmid=21247316&amp;doi=10.1056/NEJMra1005408&amp;" TargetMode="External"/><Relationship Id="rId32" Type="http://schemas.openxmlformats.org/officeDocument/2006/relationships/hyperlink" Target="https://dx.doi.org/10.1001/jama.2012.196377" TargetMode="External"/><Relationship Id="rId5" Type="http://schemas.openxmlformats.org/officeDocument/2006/relationships/hyperlink" Target="https://www.ncbi.nlm.nih.gov/pubmed/28686844" TargetMode="External"/><Relationship Id="rId15" Type="http://schemas.openxmlformats.org/officeDocument/2006/relationships/hyperlink" Target="https://www.ncbi.nlm.nih.gov/pubmed/25864368" TargetMode="External"/><Relationship Id="rId23" Type="http://schemas.openxmlformats.org/officeDocument/2006/relationships/hyperlink" Target="https://dx.doi.org/10.1056/NEJMra1005408" TargetMode="External"/><Relationship Id="rId28" Type="http://schemas.openxmlformats.org/officeDocument/2006/relationships/hyperlink" Target="https://www.ncbi.nlm.nih.gov/pubmed/20232036" TargetMode="External"/><Relationship Id="rId10" Type="http://schemas.openxmlformats.org/officeDocument/2006/relationships/hyperlink" Target="https://dx.doi.org/10.1007/s00134-016-4665-0" TargetMode="External"/><Relationship Id="rId19" Type="http://schemas.openxmlformats.org/officeDocument/2006/relationships/hyperlink" Target="https://dx.doi.org/10.1542/peds.113.1.50" TargetMode="External"/><Relationship Id="rId31" Type="http://schemas.openxmlformats.org/officeDocument/2006/relationships/hyperlink" Target="https://www.ncbi.nlm.nih.gov/pubmed/23321763" TargetMode="External"/><Relationship Id="rId4" Type="http://schemas.openxmlformats.org/officeDocument/2006/relationships/hyperlink" Target="https://scholar.google.com/scholar_lookup?journal=JPEN+J+Parenter+Enteral+Nutr&amp;title=Guidelines+for+the+provision+and+assessment+of+nutrition+support+therapy+in+the+adult+critically+ill+patient:+Society+of+Critical+Care+Medicine+(SCCM)+and+American+Society+for+Parenteral+and+Enteral+Nutrition+(A.S.P.E.N.)&amp;volume=40&amp;issue=2&amp;publication_year=2016&amp;pages=159-211&amp;pmid=26773077&amp;doi=10.1177/0148607115621863&amp;" TargetMode="External"/><Relationship Id="rId9" Type="http://schemas.openxmlformats.org/officeDocument/2006/relationships/hyperlink" Target="https://www.ncbi.nlm.nih.gov/pubmed/28168570" TargetMode="External"/><Relationship Id="rId14" Type="http://schemas.openxmlformats.org/officeDocument/2006/relationships/hyperlink" Target="https://scholar.google.com/scholar_lookup?journal=Nurs+Crit+Care&amp;title=Paediatric+intensive+care+nurses%E2%80%99+decision-making+around+gastric+residual+volume+measurement&amp;volume=22&amp;issue=5&amp;publication_year=2017&amp;pages=293-297&amp;pmid=28640510&amp;doi=10.1111/nicc.12304&amp;" TargetMode="External"/><Relationship Id="rId22" Type="http://schemas.openxmlformats.org/officeDocument/2006/relationships/hyperlink" Target="https://www.ncbi.nlm.nih.gov/pubmed/21247316" TargetMode="External"/><Relationship Id="rId27" Type="http://schemas.openxmlformats.org/officeDocument/2006/relationships/hyperlink" Target="https://scholar.google.com/scholar_lookup?journal=J+Pediatr+Gastroenterol+Nutr&amp;title=Necrotizing+enterocolitis:+risk+factor+analysis+and+role+of+gastric+residuals+in+very+low+birth+weight+infants&amp;volume=48&amp;issue=4&amp;publication_year=2009&amp;pages=437-442&amp;pmid=19330932&amp;doi=10.1097/MPG.0b013e31817b6dbe&amp;" TargetMode="External"/><Relationship Id="rId30" Type="http://schemas.openxmlformats.org/officeDocument/2006/relationships/hyperlink" Target="https://scholar.google.com/scholar_lookup?journal=Intensive+Care+Med&amp;title=Gastric+residual+volume+during+enteral+nutrition+in+ICU+patients:+the+REGANE+study&amp;volume=36&amp;issue=8&amp;publication_year=2010&amp;pages=1386-1393&amp;pmid=20232036&amp;doi=10.1007/s00134-010-1856-y&amp;"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s://scholar.google.com/scholar_lookup?journal=Int+J+Nurs+Stud&amp;title=Effects+of+prone+and+supine+positioning+on+gastric+residuals+in+preterm+infants:+a+time+series+with+cross-over+study&amp;volume=50&amp;issue=11&amp;publication_year=2013&amp;pages=1459-1467&amp;pmid=23537895&amp;doi=10.1016/j.ijnurstu.2013.02.009&amp;" TargetMode="External"/><Relationship Id="rId13" Type="http://schemas.openxmlformats.org/officeDocument/2006/relationships/hyperlink" Target="https://scholar.google.com/scholar_lookup?journal=J+Neonatal+Nurs&amp;title=Outcomes+of+gastric+residuals+whilst+feeding+preterm+infants+in+various+body+positions&amp;volume=19&amp;issue=6&amp;publication_year=2013&amp;pages=337-341&amp;doi=10.1016/j.jnn.2012.12.003&amp;" TargetMode="External"/><Relationship Id="rId18" Type="http://schemas.openxmlformats.org/officeDocument/2006/relationships/hyperlink" Target="https://dx.doi.org/10.1177/0148607109344745" TargetMode="External"/><Relationship Id="rId26" Type="http://schemas.openxmlformats.org/officeDocument/2006/relationships/hyperlink" Target="https://scholar.google.com/scholar_lookup?journal=J+Pediatr&amp;title=The+impact+of+routine+evaluation+of+gastric+residual+volumes+on+the+time+to+achieve+full+enteral+feeding+in+preterm+infants&amp;volume=189&amp;publication_year=2017&amp;pages=128-134&amp;pmid=28625498&amp;doi=10.1016/j.jpeds.2017.05.054&amp;" TargetMode="External"/><Relationship Id="rId3" Type="http://schemas.openxmlformats.org/officeDocument/2006/relationships/hyperlink" Target="https://www.ncbi.nlm.nih.gov/pubmed/25166623" TargetMode="External"/><Relationship Id="rId21" Type="http://schemas.openxmlformats.org/officeDocument/2006/relationships/hyperlink" Target="https://www.ncbi.nlm.nih.gov/pubmed/28921175" TargetMode="External"/><Relationship Id="rId34" Type="http://schemas.openxmlformats.org/officeDocument/2006/relationships/hyperlink" Target="https://www.ncbi.nlm.nih.gov/pubmed/26791183" TargetMode="External"/><Relationship Id="rId7" Type="http://schemas.openxmlformats.org/officeDocument/2006/relationships/hyperlink" Target="https://dx.doi.org/10.1016/j.ijnurstu.2013.02.009" TargetMode="External"/><Relationship Id="rId12" Type="http://schemas.openxmlformats.org/officeDocument/2006/relationships/hyperlink" Target="https://dx.doi.org/10.1016/j.jnn.2012.12.003" TargetMode="External"/><Relationship Id="rId17" Type="http://schemas.openxmlformats.org/officeDocument/2006/relationships/hyperlink" Target="https://www.ncbi.nlm.nih.gov/pubmed/19861528" TargetMode="External"/><Relationship Id="rId25" Type="http://schemas.openxmlformats.org/officeDocument/2006/relationships/hyperlink" Target="https://dx.doi.org/10.1016/j.jpeds.2017.05.054" TargetMode="External"/><Relationship Id="rId33" Type="http://schemas.openxmlformats.org/officeDocument/2006/relationships/hyperlink" Target="https://www.ncbi.nlm.nih.gov/pmc/articles/PMC4733254/" TargetMode="External"/><Relationship Id="rId2" Type="http://schemas.openxmlformats.org/officeDocument/2006/relationships/hyperlink" Target="https://www.ncbi.nlm.nih.gov/pmc/articles/PMC5446673/" TargetMode="External"/><Relationship Id="rId16" Type="http://schemas.openxmlformats.org/officeDocument/2006/relationships/hyperlink" Target="https://scholar.google.com/scholar_lookup?journal=Am+J+Crit+Care&amp;title=Monitoring+for+intolerance+to+gastric+tube+feedings:+a+national+survey&amp;volume=21&amp;issue=2&amp;publication_year=2012&amp;pages=e33-e40&amp;pmid=22381994&amp;doi=10.4037/ajcc2012647&amp;" TargetMode="External"/><Relationship Id="rId20" Type="http://schemas.openxmlformats.org/officeDocument/2006/relationships/hyperlink" Target="https://www.ncbi.nlm.nih.gov/pmc/articles/PMC5682857/" TargetMode="External"/><Relationship Id="rId29" Type="http://schemas.openxmlformats.org/officeDocument/2006/relationships/hyperlink" Target="https://scholar.google.com/scholar_lookup?journal=J+Pediatr+Gastroenterol+Nutr&amp;title=Abdominal+circumference+or+gastric+residual+volume+as+measure+of+feed+intolerance+in+VLBW+infants&amp;volume=60&amp;issue=2&amp;publication_year=2015&amp;pages=259-263&amp;pmid=25238118&amp;doi=10.1097/MPG.0000000000000576&amp;" TargetMode="External"/><Relationship Id="rId1" Type="http://schemas.openxmlformats.org/officeDocument/2006/relationships/slideLayout" Target="../slideLayouts/slideLayout1.xml"/><Relationship Id="rId6" Type="http://schemas.openxmlformats.org/officeDocument/2006/relationships/hyperlink" Target="https://www.ncbi.nlm.nih.gov/pubmed/23537895" TargetMode="External"/><Relationship Id="rId11" Type="http://schemas.openxmlformats.org/officeDocument/2006/relationships/hyperlink" Target="https://scholar.google.com/scholar_lookup?journal=JPEN+J+Parenter+Enteral+Nutr&amp;title=Effect+of+feeding-tube+properties+on+residual+volume+measurements+in+tube-fed+patients&amp;volume=29&amp;issue=3&amp;publication_year=2005&amp;pages=192-197&amp;pmid=15837779&amp;doi=10.1177/0148607105029003192&amp;" TargetMode="External"/><Relationship Id="rId24" Type="http://schemas.openxmlformats.org/officeDocument/2006/relationships/hyperlink" Target="https://www.ncbi.nlm.nih.gov/pubmed/28625498" TargetMode="External"/><Relationship Id="rId32" Type="http://schemas.openxmlformats.org/officeDocument/2006/relationships/hyperlink" Target="https://scholar.google.com/scholar_lookup?journal=Arch+Dis+Child+Fetal+Neonatal+Ed&amp;title=Two-hourly+versus+3-hourly+feeding+for+very+low+birthweight+infants:+a+randomised+controlled+trial&amp;volume=102&amp;issue=3&amp;publication_year=2017&amp;pages=F225-F229&amp;pmid=27671836&amp;doi=10.1136/archdischild-2015-310246&amp;" TargetMode="External"/><Relationship Id="rId5" Type="http://schemas.openxmlformats.org/officeDocument/2006/relationships/hyperlink" Target="https://scholar.google.com/scholar_lookup?journal=J+Perinatol&amp;title=The+value+of+routine+evaluation+of+gastric+residuals+in+very+low+birth+weight+infants&amp;volume=35&amp;issue=1&amp;publication_year=2015&amp;pages=57-60&amp;pmid=25166623&amp;doi=10.1038/jp.2014.147&amp;" TargetMode="External"/><Relationship Id="rId15" Type="http://schemas.openxmlformats.org/officeDocument/2006/relationships/hyperlink" Target="https://dx.doi.org/10.4037/ajcc2012647" TargetMode="External"/><Relationship Id="rId23" Type="http://schemas.openxmlformats.org/officeDocument/2006/relationships/hyperlink" Target="https://scholar.google.com/scholar_lookup?journal=Eur+J+Pediatr&amp;title=Routine+gastric+residual+volume+measurement+and+energy+target+achievement+in+the+PICU:+a+comparison+study&amp;volume=176&amp;issue=12&amp;publication_year=2017&amp;pages=1637-1644&amp;pmid=28921175&amp;doi=10.1007/s00431-017-3015-8&amp;" TargetMode="External"/><Relationship Id="rId28" Type="http://schemas.openxmlformats.org/officeDocument/2006/relationships/hyperlink" Target="https://dx.doi.org/10.1097/MPG.0000000000000576" TargetMode="External"/><Relationship Id="rId36" Type="http://schemas.openxmlformats.org/officeDocument/2006/relationships/hyperlink" Target="https://scholar.google.com/scholar_lookup?journal=Am+J+Clin+Nutr&amp;title=Development+of+infant+oral+feeding+skills:+what+do+we+know?&amp;volume=103&amp;issue=2&amp;publication_year=2016&amp;pages=616S-621S&amp;pmid=26791183&amp;doi=10.3945/ajcn.115.109603&amp;" TargetMode="External"/><Relationship Id="rId10" Type="http://schemas.openxmlformats.org/officeDocument/2006/relationships/hyperlink" Target="https://dx.doi.org/10.1177/0148607105029003192" TargetMode="External"/><Relationship Id="rId19" Type="http://schemas.openxmlformats.org/officeDocument/2006/relationships/hyperlink" Target="https://scholar.google.com/scholar_lookup?journal=JPEN+J+Parenter+Enteral+Nutr&amp;title=Impact+of+not+measuring+residual+gastric+volume+in+mechanically+ventilated+patients+receiving+early+enteral+feeding:+a+prospective+before-after+study&amp;volume=34&amp;issue=2&amp;publication_year=2010&amp;pages=125-130&amp;pmid=19861528&amp;doi=10.1177/0148607109344745&amp;" TargetMode="External"/><Relationship Id="rId31" Type="http://schemas.openxmlformats.org/officeDocument/2006/relationships/hyperlink" Target="https://dx.doi.org/10.1136/archdischild-2015-310246" TargetMode="External"/><Relationship Id="rId4" Type="http://schemas.openxmlformats.org/officeDocument/2006/relationships/hyperlink" Target="https://dx.doi.org/10.1038/jp.2014.147" TargetMode="External"/><Relationship Id="rId9" Type="http://schemas.openxmlformats.org/officeDocument/2006/relationships/hyperlink" Target="https://www.ncbi.nlm.nih.gov/pubmed/15837779" TargetMode="External"/><Relationship Id="rId14" Type="http://schemas.openxmlformats.org/officeDocument/2006/relationships/hyperlink" Target="https://www.ncbi.nlm.nih.gov/pubmed/22381994" TargetMode="External"/><Relationship Id="rId22" Type="http://schemas.openxmlformats.org/officeDocument/2006/relationships/hyperlink" Target="https://dx.doi.org/10.1007/s00431-017-3015-8" TargetMode="External"/><Relationship Id="rId27" Type="http://schemas.openxmlformats.org/officeDocument/2006/relationships/hyperlink" Target="https://www.ncbi.nlm.nih.gov/pubmed/25238118" TargetMode="External"/><Relationship Id="rId30" Type="http://schemas.openxmlformats.org/officeDocument/2006/relationships/hyperlink" Target="https://www.ncbi.nlm.nih.gov/pubmed/27671836" TargetMode="External"/><Relationship Id="rId35" Type="http://schemas.openxmlformats.org/officeDocument/2006/relationships/hyperlink" Target="https://dx.doi.org/10.3945/ajcn.115.109603" TargetMode="External"/></Relationships>
</file>

<file path=ppt/slides/_rels/slide42.xml.rels><?xml version="1.0" encoding="UTF-8" standalone="yes"?>
<Relationships xmlns="http://schemas.openxmlformats.org/package/2006/relationships"><Relationship Id="rId8" Type="http://schemas.openxmlformats.org/officeDocument/2006/relationships/hyperlink" Target="https://scholar.google.com/scholar_lookup?title=Statistical+Power+Analysis+for+the+Behavioral+Sciences&amp;publication_year=1988&amp;" TargetMode="External"/><Relationship Id="rId13" Type="http://schemas.openxmlformats.org/officeDocument/2006/relationships/hyperlink" Target="https://dx.doi.org/10.1016/j.jpeds.2018.04.072" TargetMode="External"/><Relationship Id="rId18" Type="http://schemas.openxmlformats.org/officeDocument/2006/relationships/hyperlink" Target="https://www.ncbi.nlm.nih.gov/pubmed/21730906" TargetMode="External"/><Relationship Id="rId3" Type="http://schemas.openxmlformats.org/officeDocument/2006/relationships/hyperlink" Target="https://scholar.google.com/scholar_lookup?journal=J+Perinatol&amp;title=Orogastric+tube+insertion+length+in+very+low+birth+weight+infants&amp;volume=13&amp;issue=2&amp;publication_year=1993&amp;pages=128-131&amp;pmid=8515305&amp;" TargetMode="External"/><Relationship Id="rId21" Type="http://schemas.openxmlformats.org/officeDocument/2006/relationships/hyperlink" Target="https://www.ncbi.nlm.nih.gov/pmc/articles/PMC3214900/" TargetMode="External"/><Relationship Id="rId7" Type="http://schemas.openxmlformats.org/officeDocument/2006/relationships/hyperlink" Target="https://scholar.google.com/scholar_lookup?journal=J+Obstet+Gynecol+Neonatal+Nurs&amp;title=Predicting+the+insertion+length+for+gastric+tube+placement+in+neonates&amp;volume=40&amp;issue=4&amp;publication_year=2011&amp;pages=412-421&amp;pmid=21639864&amp;doi=10.1111/j.1552-6909.2011.01255.x&amp;" TargetMode="External"/><Relationship Id="rId12" Type="http://schemas.openxmlformats.org/officeDocument/2006/relationships/hyperlink" Target="https://www.ncbi.nlm.nih.gov/pubmed/29866595" TargetMode="External"/><Relationship Id="rId17" Type="http://schemas.openxmlformats.org/officeDocument/2006/relationships/hyperlink" Target="https://scholar.google.com/scholar_lookup?journal=Nutr+Clin+Pract&amp;title=Gastric+residual+volume+in+critically+ill+patients:+a+dead+marker+or+still+alive?&amp;volume=30&amp;issue=1&amp;publication_year=2015&amp;pages=59-71&amp;pmid=25524884&amp;doi=10.1177/0884533614562841&amp;" TargetMode="External"/><Relationship Id="rId2" Type="http://schemas.openxmlformats.org/officeDocument/2006/relationships/hyperlink" Target="https://www.ncbi.nlm.nih.gov/pubmed/8515305" TargetMode="External"/><Relationship Id="rId16" Type="http://schemas.openxmlformats.org/officeDocument/2006/relationships/hyperlink" Target="https://dx.doi.org/10.1177/0884533614562841" TargetMode="External"/><Relationship Id="rId20" Type="http://schemas.openxmlformats.org/officeDocument/2006/relationships/hyperlink" Target="https://scholar.google.com/scholar_lookup?journal=Adv+Neonatal+Care&amp;title=Feeding+intolerance:+a+concept+analysis&amp;volume=11&amp;issue=3&amp;publication_year=2011&amp;pages=149-154&amp;pmid=21730906&amp;doi=10.1097/ANC.0b013e31821ba28e&amp;" TargetMode="External"/><Relationship Id="rId1" Type="http://schemas.openxmlformats.org/officeDocument/2006/relationships/slideLayout" Target="../slideLayouts/slideLayout1.xml"/><Relationship Id="rId6" Type="http://schemas.openxmlformats.org/officeDocument/2006/relationships/hyperlink" Target="https://dx.doi.org/10.1111/j.1552-6909.2011.01255.x" TargetMode="External"/><Relationship Id="rId11" Type="http://schemas.openxmlformats.org/officeDocument/2006/relationships/hyperlink" Target="https://scholar.google.com/scholar_lookup?title=Modeling+Survival+Data:+Extending+the+Cox+Model&amp;publication_year=2000&amp;" TargetMode="External"/><Relationship Id="rId24" Type="http://schemas.openxmlformats.org/officeDocument/2006/relationships/hyperlink" Target="https://scholar.google.com/scholar_lookup?journal=Neonatology&amp;title=Evaluation+of+potential+factors+predicting+attainment+of+full+gavage+feedings+in+preterm+infants&amp;volume=99&amp;issue=1&amp;publication_year=2011&amp;pages=38-44&amp;pmid=20588069&amp;doi=10.1159/000302020&amp;" TargetMode="External"/><Relationship Id="rId5" Type="http://schemas.openxmlformats.org/officeDocument/2006/relationships/hyperlink" Target="https://www.ncbi.nlm.nih.gov/pubmed/21639864" TargetMode="External"/><Relationship Id="rId15" Type="http://schemas.openxmlformats.org/officeDocument/2006/relationships/hyperlink" Target="https://www.ncbi.nlm.nih.gov/pubmed/25524884" TargetMode="External"/><Relationship Id="rId23" Type="http://schemas.openxmlformats.org/officeDocument/2006/relationships/hyperlink" Target="https://dx.doi.org/10.1159/000302020" TargetMode="External"/><Relationship Id="rId10" Type="http://schemas.openxmlformats.org/officeDocument/2006/relationships/hyperlink" Target="https://dx.doi.org/10.1007/978-1-4757-3294-8" TargetMode="External"/><Relationship Id="rId19" Type="http://schemas.openxmlformats.org/officeDocument/2006/relationships/hyperlink" Target="https://dx.doi.org/10.1097/ANC.0b013e31821ba28e" TargetMode="External"/><Relationship Id="rId4" Type="http://schemas.openxmlformats.org/officeDocument/2006/relationships/hyperlink" Target="https://www.ncbi.nlm.nih.gov/pmc/articles/PMC3140585/" TargetMode="External"/><Relationship Id="rId9" Type="http://schemas.openxmlformats.org/officeDocument/2006/relationships/hyperlink" Target="https://scholar.google.com/scholar_lookup?title=SAS/STAT+14.1+User%E2%80%99s+Guide&amp;publication_year=2015&amp;" TargetMode="External"/><Relationship Id="rId14" Type="http://schemas.openxmlformats.org/officeDocument/2006/relationships/hyperlink" Target="https://scholar.google.com/scholar_lookup?journal=J+Pediatr&amp;title=Gastric+residual+volume+in+feeding+advancement+in+preterm+infants+(GRIP+Study):+a+randomized+trial&amp;volume=200&amp;issue=Jun&amp;publication_year=2018&amp;pages=79-83.e1&amp;pmid=29866595&amp;doi=10.1016/j.jpeds.2018.04.072&amp;" TargetMode="External"/><Relationship Id="rId22" Type="http://schemas.openxmlformats.org/officeDocument/2006/relationships/hyperlink" Target="https://www.ncbi.nlm.nih.gov/pubmed/20588069"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s://www.ncbi.nlm.nih.gov/pmc/articles/PMC6147835/" TargetMode="External"/><Relationship Id="rId13" Type="http://schemas.openxmlformats.org/officeDocument/2006/relationships/hyperlink" Target="https://www.ncbi.nlm.nih.gov/pubmed/28376891" TargetMode="External"/><Relationship Id="rId18" Type="http://schemas.openxmlformats.org/officeDocument/2006/relationships/hyperlink" Target="https://www.ncbi.nlm.nih.gov/pubmed/15899538" TargetMode="External"/><Relationship Id="rId26" Type="http://schemas.openxmlformats.org/officeDocument/2006/relationships/hyperlink" Target="https://scholar.google.com/scholar_lookup?journal=Pediatrics&amp;title=Nutrient+intake+in+the+first+two+weeks+of+life+and+brain+growth+in+preterm+neonates&amp;volume=141&amp;issue=3&amp;publication_year=2018&amp;pages=e20172169&amp;pmid=29440285&amp;doi=10.1542/peds.2017-2169&amp;" TargetMode="External"/><Relationship Id="rId3" Type="http://schemas.openxmlformats.org/officeDocument/2006/relationships/hyperlink" Target="https://dx.doi.org/10.1542/peds.109.3.457" TargetMode="External"/><Relationship Id="rId21" Type="http://schemas.openxmlformats.org/officeDocument/2006/relationships/hyperlink" Target="https://www.ncbi.nlm.nih.gov/pubmed/28953525" TargetMode="External"/><Relationship Id="rId7" Type="http://schemas.openxmlformats.org/officeDocument/2006/relationships/hyperlink" Target="https://scholar.google.com/scholar_lookup?journal=Early+Hum+Dev&amp;title=Risk+factors+of+metabolic+bone+disease+of+prematurity&amp;volume=112&amp;publication_year=2017&amp;pages=29-34&amp;pmid=28683339&amp;doi=10.1016/j.earlhumdev.2017.06.010&amp;" TargetMode="External"/><Relationship Id="rId12" Type="http://schemas.openxmlformats.org/officeDocument/2006/relationships/hyperlink" Target="https://www.ncbi.nlm.nih.gov/pmc/articles/PMC5381090/" TargetMode="External"/><Relationship Id="rId17" Type="http://schemas.openxmlformats.org/officeDocument/2006/relationships/hyperlink" Target="https://scholar.google.com/scholar_lookup?journal=JPEN+J+Parenter+Enteral+Nutr&amp;title=Early+protein+inadequacy+is+associated+with+longer+intensive+care+unit+stay+and+fewer+ventilator-free+days:+a+retrospective+analysis+of+patients+with+prolonged+surgical+intensive+care+unit+stay&amp;volume=42&amp;issue=1&amp;publication_year=2018&amp;pages=212-218&amp;pmid=29505152&amp;" TargetMode="External"/><Relationship Id="rId25" Type="http://schemas.openxmlformats.org/officeDocument/2006/relationships/hyperlink" Target="https://dx.doi.org/10.1542/peds.2017-2169" TargetMode="External"/><Relationship Id="rId2" Type="http://schemas.openxmlformats.org/officeDocument/2006/relationships/hyperlink" Target="https://www.ncbi.nlm.nih.gov/pubmed/11875141" TargetMode="External"/><Relationship Id="rId16" Type="http://schemas.openxmlformats.org/officeDocument/2006/relationships/hyperlink" Target="https://www.ncbi.nlm.nih.gov/pubmed/29505152" TargetMode="External"/><Relationship Id="rId20" Type="http://schemas.openxmlformats.org/officeDocument/2006/relationships/hyperlink" Target="https://scholar.google.com/scholar_lookup?journal=Clin+Nutr&amp;title=Negative+impact+of+hypocaloric+feeding+and+energy+balance+on+clinical+outcome+in+ICU+patients&amp;volume=24&amp;issue=4&amp;publication_year=2005&amp;pages=502-509&amp;pmid=15899538&amp;doi=10.1016/j.clnu.2005.03.006&amp;" TargetMode="External"/><Relationship Id="rId29" Type="http://schemas.openxmlformats.org/officeDocument/2006/relationships/hyperlink" Target="https://dx.doi.org/10.1371/journal.pone.0185632" TargetMode="External"/><Relationship Id="rId1" Type="http://schemas.openxmlformats.org/officeDocument/2006/relationships/slideLayout" Target="../slideLayouts/slideLayout1.xml"/><Relationship Id="rId6" Type="http://schemas.openxmlformats.org/officeDocument/2006/relationships/hyperlink" Target="https://dx.doi.org/10.1016/j.earlhumdev.2017.06.010" TargetMode="External"/><Relationship Id="rId11" Type="http://schemas.openxmlformats.org/officeDocument/2006/relationships/hyperlink" Target="https://scholar.google.com/scholar_lookup?journal=Ann+Saudi+Med&amp;title=Thyrotoxic+periodic+paralysis:+an+overview&amp;volume=24&amp;issue=6&amp;publication_year=2004&amp;pages=418-422&amp;pmid=15646156&amp;doi=10.5144/0256-4947.2004.418&amp;" TargetMode="External"/><Relationship Id="rId24" Type="http://schemas.openxmlformats.org/officeDocument/2006/relationships/hyperlink" Target="https://www.ncbi.nlm.nih.gov/pubmed/29440285" TargetMode="External"/><Relationship Id="rId5" Type="http://schemas.openxmlformats.org/officeDocument/2006/relationships/hyperlink" Target="https://www.ncbi.nlm.nih.gov/pubmed/28683339" TargetMode="External"/><Relationship Id="rId15" Type="http://schemas.openxmlformats.org/officeDocument/2006/relationships/hyperlink" Target="https://scholar.google.com/scholar_lookup?journal=BMC+Pediatr&amp;title=Prevention+of+neonatal+late-onset+sepsis:+a+randomised+controlled+trial&amp;volume=17&amp;issue=1&amp;publication_year=2017&amp;pages=98-105&amp;pmid=28376891&amp;doi=10.1186/s12887-017-0855-3&amp;" TargetMode="External"/><Relationship Id="rId23" Type="http://schemas.openxmlformats.org/officeDocument/2006/relationships/hyperlink" Target="https://scholar.google.com/scholar_lookup?journal=J+Pediatr+Gastroenterol+Nutr&amp;title=Nutrition+practices+and+predictors+of+postnatal+growth+in+preterm+infants+during+hospitalization:+a+longitudinal+study&amp;volume=66&amp;issue=2&amp;publication_year=2018&amp;pages=312-317&amp;pmid=28953525&amp;doi=10.1097/MPG.0000000000001747&amp;" TargetMode="External"/><Relationship Id="rId28" Type="http://schemas.openxmlformats.org/officeDocument/2006/relationships/hyperlink" Target="https://www.ncbi.nlm.nih.gov/pubmed/28957424" TargetMode="External"/><Relationship Id="rId10" Type="http://schemas.openxmlformats.org/officeDocument/2006/relationships/hyperlink" Target="https://dx.doi.org/10.5144/0256-4947.2004.418" TargetMode="External"/><Relationship Id="rId19" Type="http://schemas.openxmlformats.org/officeDocument/2006/relationships/hyperlink" Target="https://dx.doi.org/10.1016/j.clnu.2005.03.006" TargetMode="External"/><Relationship Id="rId4" Type="http://schemas.openxmlformats.org/officeDocument/2006/relationships/hyperlink" Target="https://scholar.google.com/scholar_lookup?journal=Pediatrics&amp;title=The+significance+of+gastric+residuals+in+the+early+enteral+feeding+advancement+of+extremely+low+birth+weight+infants&amp;volume=109&amp;issue=3&amp;publication_year=2002&amp;pages=457-459&amp;pmid=11875141&amp;doi=10.1542/peds.109.3.457&amp;" TargetMode="External"/><Relationship Id="rId9" Type="http://schemas.openxmlformats.org/officeDocument/2006/relationships/hyperlink" Target="https://www.ncbi.nlm.nih.gov/pubmed/15646156" TargetMode="External"/><Relationship Id="rId14" Type="http://schemas.openxmlformats.org/officeDocument/2006/relationships/hyperlink" Target="https://dx.doi.org/10.1186/s12887-017-0855-3" TargetMode="External"/><Relationship Id="rId22" Type="http://schemas.openxmlformats.org/officeDocument/2006/relationships/hyperlink" Target="https://dx.doi.org/10.1097/MPG.0000000000001747" TargetMode="External"/><Relationship Id="rId27" Type="http://schemas.openxmlformats.org/officeDocument/2006/relationships/hyperlink" Target="https://www.ncbi.nlm.nih.gov/pmc/articles/PMC5619810/" TargetMode="External"/><Relationship Id="rId30" Type="http://schemas.openxmlformats.org/officeDocument/2006/relationships/hyperlink" Target="https://scholar.google.com/scholar_lookup?journal=PLoS+One&amp;title=Nutrition+after+preterm+birth+and+adult+neurocognitive+outcomes&amp;volume=12&amp;issue=9&amp;publication_year=2017&amp;pages=e0185632&amp;pmid=28957424&amp;doi=10.1371/journal.pone.0185632&amp;"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www.ncbi.nlm.nih.gov/pubmed/14989446" TargetMode="External"/><Relationship Id="rId13" Type="http://schemas.openxmlformats.org/officeDocument/2006/relationships/hyperlink" Target="https://scholar.google.com/scholar_lookup?journal=Crit+Care+Med&amp;title=Poor+validity+of+residual+volumes+as+a+marker+for+risk+of+aspiration+in+critically+ill+patients&amp;volume=33&amp;issue=2&amp;publication_year=2005&amp;pages=324-330&amp;pmid=15699835&amp;doi=10.1097/01.CCM.0000153413.46627.3A&amp;" TargetMode="External"/><Relationship Id="rId18" Type="http://schemas.openxmlformats.org/officeDocument/2006/relationships/hyperlink" Target="https://dx.doi.org/10.1097/CCM.0000000000003136" TargetMode="External"/><Relationship Id="rId3" Type="http://schemas.openxmlformats.org/officeDocument/2006/relationships/hyperlink" Target="https://dx.doi.org/10.1542/peds.2005-1368" TargetMode="External"/><Relationship Id="rId21" Type="http://schemas.openxmlformats.org/officeDocument/2006/relationships/hyperlink" Target="https://www.ncbi.nlm.nih.gov/pubmed/24647523" TargetMode="External"/><Relationship Id="rId7" Type="http://schemas.openxmlformats.org/officeDocument/2006/relationships/hyperlink" Target="https://scholar.google.com/scholar_lookup?journal=Nutrition&amp;title=Use+of+gastric+residual+volume+to+guide+enteral+nutrition+in+critically+ill+patients:+a+brief+systematic+review+of+clinical+studies&amp;volume=29&amp;issue=9&amp;publication_year=2013&amp;pages=1075-1079&amp;pmid=23756283&amp;doi=10.1016/j.nut.2013.01.025&amp;" TargetMode="External"/><Relationship Id="rId12" Type="http://schemas.openxmlformats.org/officeDocument/2006/relationships/hyperlink" Target="https://dx.doi.org/10.1097/01.CCM.0000153413.46627.3A" TargetMode="External"/><Relationship Id="rId17" Type="http://schemas.openxmlformats.org/officeDocument/2006/relationships/hyperlink" Target="https://www.ncbi.nlm.nih.gov/pubmed/29629985" TargetMode="External"/><Relationship Id="rId2" Type="http://schemas.openxmlformats.org/officeDocument/2006/relationships/hyperlink" Target="https://www.ncbi.nlm.nih.gov/pubmed/16585322" TargetMode="External"/><Relationship Id="rId16" Type="http://schemas.openxmlformats.org/officeDocument/2006/relationships/hyperlink" Target="https://scholar.google.com/scholar_lookup?journal=J+Pediatr+Gastroenterol+Nutr&amp;title=Pepsin,+a+reliable+marker+of+gastric+aspiration,+is+frequently+detected+in+tracheal+aspirates+from+premature+ventilated+neonates:+relationship+with+feeding+and+methylxanthine+therapy&amp;volume=43&amp;issue=3&amp;publication_year=2006&amp;pages=336-341&amp;pmid=16954956&amp;doi=10.1097/01.mpg.0000232015.56155.03&amp;" TargetMode="External"/><Relationship Id="rId20" Type="http://schemas.openxmlformats.org/officeDocument/2006/relationships/hyperlink" Target="https://www.ncbi.nlm.nih.gov/pmc/articles/PMC3960219/" TargetMode="External"/><Relationship Id="rId1" Type="http://schemas.openxmlformats.org/officeDocument/2006/relationships/slideLayout" Target="../slideLayouts/slideLayout1.xml"/><Relationship Id="rId6" Type="http://schemas.openxmlformats.org/officeDocument/2006/relationships/hyperlink" Target="https://dx.doi.org/10.1016/j.nut.2013.01.025" TargetMode="External"/><Relationship Id="rId11" Type="http://schemas.openxmlformats.org/officeDocument/2006/relationships/hyperlink" Target="https://www.ncbi.nlm.nih.gov/pubmed/15699835" TargetMode="External"/><Relationship Id="rId5" Type="http://schemas.openxmlformats.org/officeDocument/2006/relationships/hyperlink" Target="https://www.ncbi.nlm.nih.gov/pubmed/23756283" TargetMode="External"/><Relationship Id="rId15" Type="http://schemas.openxmlformats.org/officeDocument/2006/relationships/hyperlink" Target="https://dx.doi.org/10.1097/01.mpg.0000232015.56155.03" TargetMode="External"/><Relationship Id="rId23" Type="http://schemas.openxmlformats.org/officeDocument/2006/relationships/hyperlink" Target="https://scholar.google.com/scholar_lookup?journal=PLoS+One&amp;title=Predictors+of+full+enteral+feeding+achievement+in+very+low+birth+weight+infants&amp;volume=9&amp;issue=3&amp;publication_year=2014&amp;pages=e92235&amp;pmid=24647523&amp;doi=10.1371/journal.pone.0092235&amp;" TargetMode="External"/><Relationship Id="rId10" Type="http://schemas.openxmlformats.org/officeDocument/2006/relationships/hyperlink" Target="https://scholar.google.com/scholar_lookup?journal=Acta+Paediatr&amp;title=Diagnosis+and+management+of+gastro-oesophageal+reflux+in+preterm+infants+in+neonatal+intensive+care+units&amp;volume=93&amp;issue=1&amp;publication_year=2004&amp;pages=88-93&amp;pmid=14989446&amp;doi=10.1111/j.1651-2227.2004.tb00680.x&amp;" TargetMode="External"/><Relationship Id="rId19" Type="http://schemas.openxmlformats.org/officeDocument/2006/relationships/hyperlink" Target="https://scholar.google.com/scholar_lookup?journal=Crit+Care+Med&amp;title=Ventilator+bundle+and+its+effects+on+mortality+among+ICU+patients:+a+meta-analysis&amp;volume=46&amp;issue=7&amp;publication_year=2018&amp;pages=1167-1174&amp;pmid=29629985&amp;doi=10.1097/CCM.0000000000003136&amp;" TargetMode="External"/><Relationship Id="rId4" Type="http://schemas.openxmlformats.org/officeDocument/2006/relationships/hyperlink" Target="https://scholar.google.com/scholar_lookup?journal=Pediatrics&amp;title=Growth+in+the+neonatal+intensive+care+unit+influences+neurodevelopmental+and+growth+outcomes+of+extremely+low+birth+weight+infants&amp;volume=117&amp;issue=4&amp;publication_year=2006&amp;pages=1253-1261&amp;pmid=16585322&amp;doi=10.1542/peds.2005-1368&amp;" TargetMode="External"/><Relationship Id="rId9" Type="http://schemas.openxmlformats.org/officeDocument/2006/relationships/hyperlink" Target="https://dx.doi.org/10.1111/j.1651-2227.2004.tb00680.x" TargetMode="External"/><Relationship Id="rId14" Type="http://schemas.openxmlformats.org/officeDocument/2006/relationships/hyperlink" Target="https://www.ncbi.nlm.nih.gov/pubmed/16954956" TargetMode="External"/><Relationship Id="rId22" Type="http://schemas.openxmlformats.org/officeDocument/2006/relationships/hyperlink" Target="https://dx.doi.org/10.1371/journal.pone.0092235"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mailto:pmargotto@gmail.com" TargetMode="External"/></Relationships>
</file>

<file path=ppt/slides/_rels/slide46.xml.rels><?xml version="1.0" encoding="UTF-8" standalone="yes"?>
<Relationships xmlns="http://schemas.openxmlformats.org/package/2006/relationships"><Relationship Id="rId2" Type="http://schemas.openxmlformats.org/officeDocument/2006/relationships/hyperlink" Target="https://pubmed.ncbi.nlm.nih.gov/31757473/" TargetMode="Externa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hyperlink" Target="https://doi.org/10.5935/medicalexpress.2017.03.03" TargetMode="Externa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6"/>
          <p:cNvSpPr>
            <a:spLocks noChangeArrowheads="1"/>
          </p:cNvSpPr>
          <p:nvPr/>
        </p:nvSpPr>
        <p:spPr bwMode="auto">
          <a:xfrm>
            <a:off x="982663" y="2744788"/>
            <a:ext cx="10442575" cy="1373187"/>
          </a:xfrm>
          <a:prstGeom prst="rect">
            <a:avLst/>
          </a:prstGeom>
          <a:solidFill>
            <a:srgbClr val="FFFFFF"/>
          </a:solidFill>
          <a:ln w="9525">
            <a:noFill/>
            <a:miter lim="800000"/>
            <a:headEnd/>
            <a:tailEnd/>
          </a:ln>
        </p:spPr>
        <p:txBody>
          <a:bodyPr lIns="0" tIns="0" rIns="0" bIns="0" anchor="ctr">
            <a:spAutoFit/>
          </a:bodyPr>
          <a:lstStyle/>
          <a:p>
            <a:pPr algn="ctr"/>
            <a:r>
              <a:rPr lang="pt-BR" sz="1800" b="1" dirty="0" err="1">
                <a:hlinkClick r:id="rId2"/>
              </a:rPr>
              <a:t>Effect</a:t>
            </a:r>
            <a:r>
              <a:rPr lang="pt-BR" sz="1800" dirty="0">
                <a:hlinkClick r:id="rId2"/>
              </a:rPr>
              <a:t> </a:t>
            </a:r>
            <a:r>
              <a:rPr lang="pt-BR" sz="1800" dirty="0" err="1">
                <a:hlinkClick r:id="rId2"/>
              </a:rPr>
              <a:t>of</a:t>
            </a:r>
            <a:r>
              <a:rPr lang="pt-BR" sz="1800" dirty="0">
                <a:hlinkClick r:id="rId2"/>
              </a:rPr>
              <a:t> </a:t>
            </a:r>
            <a:r>
              <a:rPr lang="pt-BR" sz="1800" b="1" dirty="0" err="1">
                <a:hlinkClick r:id="rId2"/>
              </a:rPr>
              <a:t>Gastric</a:t>
            </a:r>
            <a:r>
              <a:rPr lang="pt-BR" sz="1800" dirty="0">
                <a:hlinkClick r:id="rId2"/>
              </a:rPr>
              <a:t> </a:t>
            </a:r>
            <a:r>
              <a:rPr lang="pt-BR" sz="1800" b="1" dirty="0">
                <a:hlinkClick r:id="rId2"/>
              </a:rPr>
              <a:t>Residual</a:t>
            </a:r>
            <a:r>
              <a:rPr lang="pt-BR" sz="1800" dirty="0">
                <a:hlinkClick r:id="rId2"/>
              </a:rPr>
              <a:t> </a:t>
            </a:r>
            <a:r>
              <a:rPr lang="pt-BR" sz="1800" dirty="0" err="1">
                <a:hlinkClick r:id="rId2"/>
              </a:rPr>
              <a:t>Evaluation</a:t>
            </a:r>
            <a:r>
              <a:rPr lang="pt-BR" sz="1800" dirty="0">
                <a:hlinkClick r:id="rId2"/>
              </a:rPr>
              <a:t> </a:t>
            </a:r>
            <a:r>
              <a:rPr lang="pt-BR" sz="1800" dirty="0" err="1">
                <a:hlinkClick r:id="rId2"/>
              </a:rPr>
              <a:t>on</a:t>
            </a:r>
            <a:r>
              <a:rPr lang="pt-BR" sz="1800" dirty="0">
                <a:hlinkClick r:id="rId2"/>
              </a:rPr>
              <a:t> Enteral </a:t>
            </a:r>
            <a:r>
              <a:rPr lang="pt-BR" sz="1800" dirty="0" err="1">
                <a:hlinkClick r:id="rId2"/>
              </a:rPr>
              <a:t>Intake</a:t>
            </a:r>
            <a:r>
              <a:rPr lang="pt-BR" sz="1800" dirty="0">
                <a:hlinkClick r:id="rId2"/>
              </a:rPr>
              <a:t> in </a:t>
            </a:r>
            <a:r>
              <a:rPr lang="pt-BR" sz="1800" dirty="0" err="1">
                <a:hlinkClick r:id="rId2"/>
              </a:rPr>
              <a:t>Extremely</a:t>
            </a:r>
            <a:r>
              <a:rPr lang="pt-BR" sz="1800" dirty="0">
                <a:hlinkClick r:id="rId2"/>
              </a:rPr>
              <a:t> </a:t>
            </a:r>
            <a:r>
              <a:rPr lang="pt-BR" sz="1800" dirty="0" err="1">
                <a:hlinkClick r:id="rId2"/>
              </a:rPr>
              <a:t>Preterm</a:t>
            </a:r>
            <a:r>
              <a:rPr lang="pt-BR" sz="1800" dirty="0">
                <a:hlinkClick r:id="rId2"/>
              </a:rPr>
              <a:t> </a:t>
            </a:r>
            <a:r>
              <a:rPr lang="pt-BR" sz="1800" dirty="0" err="1">
                <a:hlinkClick r:id="rId2"/>
              </a:rPr>
              <a:t>Infants</a:t>
            </a:r>
            <a:r>
              <a:rPr lang="pt-BR" sz="1800" dirty="0">
                <a:hlinkClick r:id="rId2"/>
              </a:rPr>
              <a:t>: A </a:t>
            </a:r>
            <a:r>
              <a:rPr lang="pt-BR" sz="1800" dirty="0" err="1">
                <a:hlinkClick r:id="rId2"/>
              </a:rPr>
              <a:t>Randomized</a:t>
            </a:r>
            <a:r>
              <a:rPr lang="pt-BR" sz="1800" dirty="0">
                <a:hlinkClick r:id="rId2"/>
              </a:rPr>
              <a:t> </a:t>
            </a:r>
            <a:r>
              <a:rPr lang="pt-BR" sz="1800" dirty="0" err="1">
                <a:hlinkClick r:id="rId2"/>
              </a:rPr>
              <a:t>Clinical</a:t>
            </a:r>
            <a:r>
              <a:rPr lang="pt-BR" sz="1800" dirty="0">
                <a:hlinkClick r:id="rId2"/>
              </a:rPr>
              <a:t> </a:t>
            </a:r>
            <a:r>
              <a:rPr lang="pt-BR" sz="1800" dirty="0" err="1">
                <a:hlinkClick r:id="rId2"/>
              </a:rPr>
              <a:t>Trial</a:t>
            </a:r>
            <a:r>
              <a:rPr lang="pt-BR" sz="1800" dirty="0">
                <a:hlinkClick r:id="rId2"/>
              </a:rPr>
              <a:t>.</a:t>
            </a:r>
            <a:endParaRPr lang="pt-BR" sz="1800" dirty="0"/>
          </a:p>
          <a:p>
            <a:pPr algn="ctr"/>
            <a:r>
              <a:rPr lang="pt-BR" sz="1800" dirty="0"/>
              <a:t>Parker LA, Weaver M, </a:t>
            </a:r>
            <a:r>
              <a:rPr lang="pt-BR" sz="1800" dirty="0" err="1"/>
              <a:t>Murgas</a:t>
            </a:r>
            <a:r>
              <a:rPr lang="pt-BR" sz="1800" dirty="0"/>
              <a:t> </a:t>
            </a:r>
            <a:r>
              <a:rPr lang="pt-BR" sz="1800" dirty="0" err="1"/>
              <a:t>Torrazza</a:t>
            </a:r>
            <a:r>
              <a:rPr lang="pt-BR" sz="1800" dirty="0"/>
              <a:t> RJ, </a:t>
            </a:r>
            <a:r>
              <a:rPr lang="pt-BR" sz="1800" dirty="0" err="1"/>
              <a:t>Shuster</a:t>
            </a:r>
            <a:r>
              <a:rPr lang="pt-BR" sz="1800" dirty="0"/>
              <a:t> J, Li N, Krueger C, </a:t>
            </a:r>
            <a:r>
              <a:rPr lang="pt-BR" sz="1800" dirty="0" err="1"/>
              <a:t>Neu</a:t>
            </a:r>
            <a:r>
              <a:rPr lang="pt-BR" sz="1800" dirty="0"/>
              <a:t> J.JAMA </a:t>
            </a:r>
            <a:r>
              <a:rPr lang="pt-BR" sz="1800" dirty="0" err="1"/>
              <a:t>Pediatr</a:t>
            </a:r>
            <a:r>
              <a:rPr lang="pt-BR" sz="1800" dirty="0"/>
              <a:t>. 2019 </a:t>
            </a:r>
            <a:r>
              <a:rPr lang="pt-BR" sz="1800" dirty="0" err="1"/>
              <a:t>Jun</a:t>
            </a:r>
            <a:r>
              <a:rPr lang="pt-BR" sz="1800" dirty="0"/>
              <a:t> 1;173(6):534-543. </a:t>
            </a:r>
            <a:r>
              <a:rPr lang="pt-BR" sz="1800" dirty="0" err="1"/>
              <a:t>doi</a:t>
            </a:r>
            <a:r>
              <a:rPr lang="pt-BR" sz="1800" dirty="0"/>
              <a:t>: 10.1001/jamapediatrics.2019.0800.PMID: 31034045 </a:t>
            </a:r>
            <a:r>
              <a:rPr lang="pt-BR" sz="1800" b="1" dirty="0" err="1"/>
              <a:t>Free</a:t>
            </a:r>
            <a:r>
              <a:rPr lang="pt-BR" sz="1800" b="1" dirty="0"/>
              <a:t> PMC </a:t>
            </a:r>
            <a:r>
              <a:rPr lang="pt-BR" sz="1800" b="1" dirty="0" err="1"/>
              <a:t>article</a:t>
            </a:r>
            <a:r>
              <a:rPr lang="pt-BR" sz="1800" b="1" dirty="0"/>
              <a:t>.</a:t>
            </a:r>
            <a:r>
              <a:rPr lang="pt-BR" sz="1800" dirty="0"/>
              <a:t> </a:t>
            </a:r>
            <a:r>
              <a:rPr lang="pt-BR" sz="1800" dirty="0" err="1"/>
              <a:t>Clinical</a:t>
            </a:r>
            <a:r>
              <a:rPr lang="pt-BR" sz="1800" dirty="0"/>
              <a:t> </a:t>
            </a:r>
            <a:r>
              <a:rPr lang="pt-BR" sz="1800" dirty="0" err="1"/>
              <a:t>Trial</a:t>
            </a:r>
            <a:r>
              <a:rPr lang="pt-BR" sz="1800" dirty="0"/>
              <a:t>. </a:t>
            </a:r>
            <a:r>
              <a:rPr lang="pt-BR" sz="1800" b="1" dirty="0">
                <a:solidFill>
                  <a:schemeClr val="hlink"/>
                </a:solidFill>
              </a:rPr>
              <a:t>ARTIGO LIVRE</a:t>
            </a:r>
            <a:r>
              <a:rPr lang="pt-BR" sz="1800" b="1" dirty="0"/>
              <a:t>!</a:t>
            </a:r>
          </a:p>
        </p:txBody>
      </p:sp>
      <p:sp>
        <p:nvSpPr>
          <p:cNvPr id="11266" name="Rectangle 7"/>
          <p:cNvSpPr>
            <a:spLocks noChangeArrowheads="1"/>
          </p:cNvSpPr>
          <p:nvPr/>
        </p:nvSpPr>
        <p:spPr bwMode="auto">
          <a:xfrm>
            <a:off x="1055688" y="549275"/>
            <a:ext cx="10369550" cy="1373188"/>
          </a:xfrm>
          <a:prstGeom prst="rect">
            <a:avLst/>
          </a:prstGeom>
          <a:solidFill>
            <a:srgbClr val="FFFF00"/>
          </a:solidFill>
          <a:ln w="9525">
            <a:noFill/>
            <a:miter lim="800000"/>
            <a:headEnd/>
            <a:tailEnd/>
          </a:ln>
        </p:spPr>
        <p:txBody>
          <a:bodyPr>
            <a:spAutoFit/>
          </a:bodyPr>
          <a:lstStyle/>
          <a:p>
            <a:pPr algn="ctr" defTabSz="914400"/>
            <a:r>
              <a:rPr lang="pt-BR" sz="2800" b="1" dirty="0">
                <a:solidFill>
                  <a:schemeClr val="hlink"/>
                </a:solidFill>
              </a:rPr>
              <a:t>Efeito da Avaliação Residual Gástrica na ingesta</a:t>
            </a:r>
            <a:br>
              <a:rPr lang="pt-BR" sz="2800" b="1" dirty="0">
                <a:solidFill>
                  <a:schemeClr val="hlink"/>
                </a:solidFill>
              </a:rPr>
            </a:br>
            <a:r>
              <a:rPr lang="pt-BR" sz="2800" b="1" dirty="0">
                <a:solidFill>
                  <a:schemeClr val="hlink"/>
                </a:solidFill>
              </a:rPr>
              <a:t>enteral em bebês prematuros extremos: Um ensaio clínico randomizado</a:t>
            </a:r>
          </a:p>
        </p:txBody>
      </p:sp>
      <p:sp>
        <p:nvSpPr>
          <p:cNvPr id="11267" name="Rectangle 8"/>
          <p:cNvSpPr>
            <a:spLocks noChangeArrowheads="1"/>
          </p:cNvSpPr>
          <p:nvPr/>
        </p:nvSpPr>
        <p:spPr bwMode="auto">
          <a:xfrm>
            <a:off x="839788" y="4292600"/>
            <a:ext cx="10772775" cy="1550168"/>
          </a:xfrm>
          <a:prstGeom prst="rect">
            <a:avLst/>
          </a:prstGeom>
          <a:noFill/>
          <a:ln w="9525">
            <a:noFill/>
            <a:miter lim="800000"/>
            <a:headEnd/>
            <a:tailEnd/>
          </a:ln>
        </p:spPr>
        <p:txBody>
          <a:bodyPr>
            <a:spAutoFit/>
          </a:bodyPr>
          <a:lstStyle/>
          <a:p>
            <a:pPr algn="ctr" defTabSz="914400">
              <a:lnSpc>
                <a:spcPct val="120000"/>
              </a:lnSpc>
              <a:spcBef>
                <a:spcPts val="1000"/>
              </a:spcBef>
            </a:pPr>
            <a:r>
              <a:rPr lang="pt-BR" sz="2400" dirty="0">
                <a:solidFill>
                  <a:srgbClr val="FFFFFF"/>
                </a:solidFill>
              </a:rPr>
              <a:t>Apresentação: Marcus Vinicius Batista Machado  (R3 Neonatologia </a:t>
            </a:r>
            <a:r>
              <a:rPr lang="pt-BR" sz="2400" dirty="0" smtClean="0">
                <a:solidFill>
                  <a:srgbClr val="FFFFFF"/>
                </a:solidFill>
              </a:rPr>
              <a:t>HMIB/SES/DF)</a:t>
            </a:r>
            <a:endParaRPr lang="pt-BR" sz="2400" dirty="0">
              <a:solidFill>
                <a:srgbClr val="FFFFFF"/>
              </a:solidFill>
            </a:endParaRPr>
          </a:p>
          <a:p>
            <a:pPr algn="ctr" defTabSz="914400">
              <a:lnSpc>
                <a:spcPct val="120000"/>
              </a:lnSpc>
              <a:spcBef>
                <a:spcPts val="1000"/>
              </a:spcBef>
            </a:pPr>
            <a:r>
              <a:rPr lang="pt-BR" sz="2400" dirty="0">
                <a:solidFill>
                  <a:srgbClr val="FFFFFF"/>
                </a:solidFill>
              </a:rPr>
              <a:t>Coordenação: Marta David Rocha de Moura</a:t>
            </a:r>
          </a:p>
        </p:txBody>
      </p:sp>
      <p:sp>
        <p:nvSpPr>
          <p:cNvPr id="11268" name="Text Box 9"/>
          <p:cNvSpPr txBox="1">
            <a:spLocks noChangeArrowheads="1"/>
          </p:cNvSpPr>
          <p:nvPr/>
        </p:nvSpPr>
        <p:spPr bwMode="auto">
          <a:xfrm>
            <a:off x="2927350" y="5805488"/>
            <a:ext cx="5473700" cy="822325"/>
          </a:xfrm>
          <a:prstGeom prst="rect">
            <a:avLst/>
          </a:prstGeom>
          <a:noFill/>
          <a:ln w="9525">
            <a:noFill/>
            <a:miter lim="800000"/>
            <a:headEnd/>
            <a:tailEnd/>
          </a:ln>
        </p:spPr>
        <p:txBody>
          <a:bodyPr>
            <a:spAutoFit/>
          </a:bodyPr>
          <a:lstStyle/>
          <a:p>
            <a:pPr defTabSz="914400"/>
            <a:r>
              <a:rPr lang="pt-BR" sz="2400"/>
              <a:t>         </a:t>
            </a:r>
            <a:r>
              <a:rPr lang="pt-BR" sz="2400">
                <a:hlinkClick r:id="rId3"/>
              </a:rPr>
              <a:t>www.paulomagotto.com.br</a:t>
            </a:r>
            <a:r>
              <a:rPr lang="pt-BR" sz="2400"/>
              <a:t> </a:t>
            </a:r>
          </a:p>
          <a:p>
            <a:pPr defTabSz="914400"/>
            <a:r>
              <a:rPr lang="pt-BR" sz="2400">
                <a:solidFill>
                  <a:schemeClr val="bg1"/>
                </a:solidFill>
              </a:rPr>
              <a:t>          Brasília, 27 de junho de 2020</a:t>
            </a:r>
          </a:p>
        </p:txBody>
      </p:sp>
      <p:pic>
        <p:nvPicPr>
          <p:cNvPr id="11269" name="Imagem 6" descr="Imagem 6"/>
          <p:cNvPicPr>
            <a:picLocks noChangeAspect="1"/>
          </p:cNvPicPr>
          <p:nvPr/>
        </p:nvPicPr>
        <p:blipFill>
          <a:blip r:embed="rId4"/>
          <a:srcRect/>
          <a:stretch>
            <a:fillRect/>
          </a:stretch>
        </p:blipFill>
        <p:spPr bwMode="auto">
          <a:xfrm>
            <a:off x="1055688" y="4879975"/>
            <a:ext cx="1998662" cy="1978025"/>
          </a:xfrm>
          <a:prstGeom prst="rect">
            <a:avLst/>
          </a:prstGeom>
          <a:noFill/>
          <a:ln w="9525">
            <a:noFill/>
            <a:miter lim="800000"/>
            <a:headEnd/>
            <a:tailEnd/>
          </a:ln>
        </p:spPr>
      </p:pic>
      <p:pic>
        <p:nvPicPr>
          <p:cNvPr id="11270" name="Imagem 7" descr="Imagem 7"/>
          <p:cNvPicPr>
            <a:picLocks noChangeAspect="1"/>
          </p:cNvPicPr>
          <p:nvPr/>
        </p:nvPicPr>
        <p:blipFill>
          <a:blip r:embed="rId5"/>
          <a:srcRect/>
          <a:stretch>
            <a:fillRect/>
          </a:stretch>
        </p:blipFill>
        <p:spPr bwMode="auto">
          <a:xfrm>
            <a:off x="9551988" y="5026025"/>
            <a:ext cx="2640012" cy="1831975"/>
          </a:xfrm>
          <a:prstGeom prst="rect">
            <a:avLst/>
          </a:prstGeom>
          <a:noFill/>
          <a:ln w="9525">
            <a:noFill/>
            <a:miter lim="800000"/>
            <a:headEnd/>
            <a:tailEnd/>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ítulo 1"/>
          <p:cNvSpPr txBox="1">
            <a:spLocks noGrp="1"/>
          </p:cNvSpPr>
          <p:nvPr>
            <p:ph type="title"/>
          </p:nvPr>
        </p:nvSpPr>
        <p:spPr>
          <a:xfrm>
            <a:off x="2640013" y="836613"/>
            <a:ext cx="7958137" cy="1077912"/>
          </a:xfrm>
        </p:spPr>
        <p:txBody>
          <a:bodyPr/>
          <a:lstStyle/>
          <a:p>
            <a:pPr eaLnBrk="1" hangingPunct="1"/>
            <a:r>
              <a:rPr lang="pt-BR" smtClean="0">
                <a:solidFill>
                  <a:schemeClr val="folHlink"/>
                </a:solidFill>
              </a:rPr>
              <a:t>INTRODUÇÃO</a:t>
            </a:r>
          </a:p>
        </p:txBody>
      </p:sp>
      <p:sp>
        <p:nvSpPr>
          <p:cNvPr id="12290" name="Espaço Reservado para Conteúdo 2"/>
          <p:cNvSpPr txBox="1">
            <a:spLocks noGrp="1"/>
          </p:cNvSpPr>
          <p:nvPr>
            <p:ph type="body" sz="half" idx="1"/>
          </p:nvPr>
        </p:nvSpPr>
        <p:spPr>
          <a:xfrm>
            <a:off x="1703388" y="1557338"/>
            <a:ext cx="9288462" cy="4967287"/>
          </a:xfrm>
        </p:spPr>
        <p:txBody>
          <a:bodyPr/>
          <a:lstStyle/>
          <a:p>
            <a:pPr algn="just" eaLnBrk="1" hangingPunct="1"/>
            <a:r>
              <a:rPr lang="pt-BR" sz="2800" smtClean="0"/>
              <a:t>Fornecer nutrição enteral suficiente para pacientes criticamente doentes reduz complicações e melhora os resultados na saúde. 1-3 </a:t>
            </a:r>
          </a:p>
          <a:p>
            <a:pPr algn="just" eaLnBrk="1" hangingPunct="1"/>
            <a:r>
              <a:rPr lang="pt-BR" sz="2800" smtClean="0"/>
              <a:t>Infelizmente, os objetivos de alimentação dos pacientes que recebem alimentação através de alimentação oro-nasogástrica raramente são atingidos, sendo a barreira mais importante os grandes resíduos gástricos. 4,5</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ítulo 1"/>
          <p:cNvSpPr txBox="1">
            <a:spLocks noGrp="1"/>
          </p:cNvSpPr>
          <p:nvPr>
            <p:ph type="title"/>
          </p:nvPr>
        </p:nvSpPr>
        <p:spPr>
          <a:xfrm>
            <a:off x="2611438" y="808038"/>
            <a:ext cx="7958137" cy="1077912"/>
          </a:xfrm>
        </p:spPr>
        <p:txBody>
          <a:bodyPr/>
          <a:lstStyle/>
          <a:p>
            <a:pPr eaLnBrk="1" hangingPunct="1"/>
            <a:r>
              <a:rPr lang="pt-BR" smtClean="0"/>
              <a:t>INTRODUÇÃO</a:t>
            </a:r>
          </a:p>
        </p:txBody>
      </p:sp>
      <p:sp>
        <p:nvSpPr>
          <p:cNvPr id="13314" name="Espaço Reservado para Conteúdo 2"/>
          <p:cNvSpPr txBox="1">
            <a:spLocks noGrp="1"/>
          </p:cNvSpPr>
          <p:nvPr>
            <p:ph type="body" sz="half" idx="1"/>
          </p:nvPr>
        </p:nvSpPr>
        <p:spPr>
          <a:xfrm>
            <a:off x="1631950" y="1052513"/>
            <a:ext cx="9504363" cy="5545137"/>
          </a:xfrm>
        </p:spPr>
        <p:txBody>
          <a:bodyPr/>
          <a:lstStyle/>
          <a:p>
            <a:pPr eaLnBrk="1" hangingPunct="1">
              <a:lnSpc>
                <a:spcPct val="110000"/>
              </a:lnSpc>
            </a:pPr>
            <a:r>
              <a:rPr lang="pt-BR" sz="2400" dirty="0" smtClean="0"/>
              <a:t>A avaliação dos resíduos gástricos foi considerada cuidado padrão por décadas sem evidência de apoio substancial. Grande resíduo gástrico tradicionalmente assume-se que representa: </a:t>
            </a:r>
          </a:p>
          <a:p>
            <a:pPr eaLnBrk="1" hangingPunct="1">
              <a:lnSpc>
                <a:spcPct val="110000"/>
              </a:lnSpc>
              <a:buSzTx/>
              <a:buFont typeface="Wingdings" pitchFamily="2" charset="2"/>
              <a:buNone/>
            </a:pPr>
            <a:r>
              <a:rPr lang="pt-BR" sz="2400" dirty="0" smtClean="0"/>
              <a:t>(1) intolerância alimentar; </a:t>
            </a:r>
          </a:p>
          <a:p>
            <a:pPr eaLnBrk="1" hangingPunct="1">
              <a:lnSpc>
                <a:spcPct val="110000"/>
              </a:lnSpc>
              <a:buSzTx/>
              <a:buFont typeface="Wingdings" pitchFamily="2" charset="2"/>
              <a:buNone/>
            </a:pPr>
            <a:r>
              <a:rPr lang="pt-BR" sz="2400" dirty="0" smtClean="0"/>
              <a:t>(2) risco de aspiração e pneumonia associada à ventilação mecânica (PAVM); </a:t>
            </a:r>
          </a:p>
          <a:p>
            <a:pPr eaLnBrk="1" hangingPunct="1">
              <a:lnSpc>
                <a:spcPct val="110000"/>
              </a:lnSpc>
              <a:buSzTx/>
              <a:buFont typeface="Wingdings" pitchFamily="2" charset="2"/>
              <a:buNone/>
            </a:pPr>
            <a:r>
              <a:rPr lang="pt-BR" sz="2400" dirty="0" smtClean="0"/>
              <a:t>(3) em prematuros extremos, um sinal precoce de enterocolite necrosante (ECN)-  7% a 14% de bebês nascidos com muito baixo peso ao nascer.</a:t>
            </a:r>
          </a:p>
        </p:txBody>
      </p:sp>
      <p:sp>
        <p:nvSpPr>
          <p:cNvPr id="13315" name="Título 1"/>
          <p:cNvSpPr txBox="1">
            <a:spLocks/>
          </p:cNvSpPr>
          <p:nvPr/>
        </p:nvSpPr>
        <p:spPr bwMode="auto">
          <a:xfrm>
            <a:off x="2566988" y="836613"/>
            <a:ext cx="7958137" cy="1077912"/>
          </a:xfrm>
          <a:prstGeom prst="rect">
            <a:avLst/>
          </a:prstGeom>
          <a:noFill/>
          <a:ln w="9525">
            <a:noFill/>
            <a:miter lim="800000"/>
            <a:headEnd/>
            <a:tailEnd/>
          </a:ln>
        </p:spPr>
        <p:txBody>
          <a:bodyPr lIns="45719" rIns="45719"/>
          <a:lstStyle/>
          <a:p>
            <a:pPr algn="r" defTabSz="914400">
              <a:lnSpc>
                <a:spcPct val="90000"/>
              </a:lnSpc>
            </a:pPr>
            <a:r>
              <a:rPr lang="pt-BR" sz="3400">
                <a:solidFill>
                  <a:schemeClr val="folHlink"/>
                </a:solidFill>
              </a:rPr>
              <a:t>INTRODUÇÃO</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txBox="1">
            <a:spLocks noGrp="1"/>
          </p:cNvSpPr>
          <p:nvPr>
            <p:ph type="title"/>
          </p:nvPr>
        </p:nvSpPr>
        <p:spPr>
          <a:xfrm>
            <a:off x="2611438" y="808038"/>
            <a:ext cx="7958137" cy="1077912"/>
          </a:xfrm>
        </p:spPr>
        <p:txBody>
          <a:bodyPr/>
          <a:lstStyle/>
          <a:p>
            <a:pPr eaLnBrk="1" hangingPunct="1"/>
            <a:r>
              <a:rPr lang="pt-BR" smtClean="0">
                <a:solidFill>
                  <a:schemeClr val="folHlink"/>
                </a:solidFill>
              </a:rPr>
              <a:t>INTRODUÇÃO</a:t>
            </a:r>
          </a:p>
        </p:txBody>
      </p:sp>
      <p:sp>
        <p:nvSpPr>
          <p:cNvPr id="14338" name="Espaço Reservado para Conteúdo 2"/>
          <p:cNvSpPr txBox="1">
            <a:spLocks noGrp="1"/>
          </p:cNvSpPr>
          <p:nvPr>
            <p:ph type="body" sz="half" idx="1"/>
          </p:nvPr>
        </p:nvSpPr>
        <p:spPr>
          <a:xfrm>
            <a:off x="1919288" y="1484313"/>
            <a:ext cx="9290050" cy="5373687"/>
          </a:xfrm>
        </p:spPr>
        <p:txBody>
          <a:bodyPr/>
          <a:lstStyle/>
          <a:p>
            <a:pPr algn="just" eaLnBrk="1" hangingPunct="1"/>
            <a:r>
              <a:rPr lang="pt-BR" sz="2400" smtClean="0">
                <a:solidFill>
                  <a:srgbClr val="FFFF00"/>
                </a:solidFill>
              </a:rPr>
              <a:t>Existe pouca evidência para indicar que a avaliação dos resíduos gástricos melhora os resultados do paciente e se omitir esta avaliação pode causar danos</a:t>
            </a:r>
            <a:r>
              <a:rPr lang="pt-BR" sz="2400" smtClean="0"/>
              <a:t>. 10,11 </a:t>
            </a:r>
          </a:p>
          <a:p>
            <a:pPr algn="just" eaLnBrk="1" hangingPunct="1"/>
            <a:r>
              <a:rPr lang="pt-BR" sz="2400" smtClean="0"/>
              <a:t>Além disso, a variação na definição de grandes resíduos gástricos, a falta de evidências no manejo de resíduos gástricos anormais e potencial variação no volume residual gástrico devido ao tipo de tubo de alimentação e tamanho, bem como posição do paciente e técnica de aspiração limitam ainda mais a utilidade clínica dessa avaliação. 12-14</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txBox="1">
            <a:spLocks noGrp="1"/>
          </p:cNvSpPr>
          <p:nvPr>
            <p:ph type="title"/>
          </p:nvPr>
        </p:nvSpPr>
        <p:spPr>
          <a:xfrm>
            <a:off x="2611438" y="808038"/>
            <a:ext cx="7958137" cy="1077912"/>
          </a:xfrm>
        </p:spPr>
        <p:txBody>
          <a:bodyPr/>
          <a:lstStyle/>
          <a:p>
            <a:pPr eaLnBrk="1" hangingPunct="1"/>
            <a:r>
              <a:rPr lang="pt-BR" smtClean="0">
                <a:solidFill>
                  <a:schemeClr val="folHlink"/>
                </a:solidFill>
              </a:rPr>
              <a:t>INTRODUÇÃO</a:t>
            </a:r>
          </a:p>
        </p:txBody>
      </p:sp>
      <p:sp>
        <p:nvSpPr>
          <p:cNvPr id="15362" name="Espaço Reservado para Conteúdo 2"/>
          <p:cNvSpPr txBox="1">
            <a:spLocks noGrp="1"/>
          </p:cNvSpPr>
          <p:nvPr>
            <p:ph type="body" sz="half" idx="1"/>
          </p:nvPr>
        </p:nvSpPr>
        <p:spPr>
          <a:xfrm>
            <a:off x="2063750" y="1412875"/>
            <a:ext cx="9072563" cy="5445125"/>
          </a:xfrm>
        </p:spPr>
        <p:txBody>
          <a:bodyPr/>
          <a:lstStyle/>
          <a:p>
            <a:pPr algn="just" eaLnBrk="1" hangingPunct="1"/>
            <a:r>
              <a:rPr lang="pt-BR" sz="2400" smtClean="0"/>
              <a:t>Os resíduos gástricos pré-alimentação são avaliados em mais de 97% dos enfermeiros da Unidade de Terapia Intensiva Neonatal (UTIN) 15 , mas evidências sugerem que essa avaliação pode ser desnecessária. 11,16 </a:t>
            </a:r>
          </a:p>
          <a:p>
            <a:pPr algn="just" eaLnBrk="1" hangingPunct="1"/>
            <a:r>
              <a:rPr lang="pt-BR" sz="2400" smtClean="0">
                <a:solidFill>
                  <a:srgbClr val="FFFF00"/>
                </a:solidFill>
              </a:rPr>
              <a:t>Omitir a avaliação do resíduo gástrico mostrou melhorar a nutrição enteral em adultos e crianças sem aumentar a intolerância alimentar ou PAVM</a:t>
            </a:r>
            <a:r>
              <a:rPr lang="pt-BR" sz="2400" smtClean="0"/>
              <a:t>. 10,16,17 </a:t>
            </a:r>
          </a:p>
          <a:p>
            <a:pPr algn="just" eaLnBrk="1" hangingPunct="1"/>
            <a:r>
              <a:rPr lang="pt-BR" sz="2400" smtClean="0"/>
              <a:t>Além disso, em vários </a:t>
            </a:r>
            <a:r>
              <a:rPr lang="pt-BR" sz="2400" b="1" smtClean="0"/>
              <a:t>estudos pequenos</a:t>
            </a:r>
            <a:r>
              <a:rPr lang="pt-BR" sz="2400" smtClean="0"/>
              <a:t>, </a:t>
            </a:r>
            <a:r>
              <a:rPr lang="pt-BR" sz="2400" smtClean="0">
                <a:solidFill>
                  <a:srgbClr val="FFFF00"/>
                </a:solidFill>
              </a:rPr>
              <a:t>prematuros que não realizaram avaliação residual gástrica melhoraram os resultados nutricionais</a:t>
            </a:r>
            <a:r>
              <a:rPr lang="pt-BR" sz="2400" smtClean="0"/>
              <a:t>. 11,18,19</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txBox="1">
            <a:spLocks noGrp="1"/>
          </p:cNvSpPr>
          <p:nvPr>
            <p:ph type="title"/>
          </p:nvPr>
        </p:nvSpPr>
        <p:spPr>
          <a:xfrm>
            <a:off x="2611438" y="808038"/>
            <a:ext cx="7958137" cy="1077912"/>
          </a:xfrm>
        </p:spPr>
        <p:txBody>
          <a:bodyPr/>
          <a:lstStyle/>
          <a:p>
            <a:pPr eaLnBrk="1" hangingPunct="1"/>
            <a:r>
              <a:rPr lang="pt-BR" smtClean="0">
                <a:solidFill>
                  <a:schemeClr val="folHlink"/>
                </a:solidFill>
              </a:rPr>
              <a:t>INTRODUÇÃO</a:t>
            </a:r>
          </a:p>
        </p:txBody>
      </p:sp>
      <p:sp>
        <p:nvSpPr>
          <p:cNvPr id="16386" name="Espaço Reservado para Conteúdo 2"/>
          <p:cNvSpPr txBox="1">
            <a:spLocks noGrp="1"/>
          </p:cNvSpPr>
          <p:nvPr>
            <p:ph type="body" sz="half" idx="1"/>
          </p:nvPr>
        </p:nvSpPr>
        <p:spPr>
          <a:xfrm>
            <a:off x="1847850" y="1412875"/>
            <a:ext cx="9217025" cy="5256213"/>
          </a:xfrm>
        </p:spPr>
        <p:txBody>
          <a:bodyPr/>
          <a:lstStyle/>
          <a:p>
            <a:pPr algn="just" eaLnBrk="1" hangingPunct="1"/>
            <a:r>
              <a:rPr lang="pt-BR" sz="2400" smtClean="0"/>
              <a:t>Assim, para o conhecimento desses autores, </a:t>
            </a:r>
            <a:r>
              <a:rPr lang="pt-BR" sz="2400" smtClean="0">
                <a:solidFill>
                  <a:srgbClr val="FFFF00"/>
                </a:solidFill>
              </a:rPr>
              <a:t>este ensaio clínico randomizado é o primeiro para determinar os riscos e benefícios da omissão da avaliação residual gástrica em crianças e muito baixo peso, a população com maior risco de resultados nutricionais adversos com avaliação dos resíduos gástricos. </a:t>
            </a:r>
          </a:p>
          <a:p>
            <a:pPr algn="just" eaLnBrk="1" hangingPunct="1"/>
            <a:r>
              <a:rPr lang="pt-BR" sz="2400" smtClean="0"/>
              <a:t>Esses bebês não são apenas vulneráveis, mas também requerem alimentação frequente (a cada 2-3 horas) e, devido à sua prematuridade e nível de acuidade, requerem um tubo de alimentação por semanas. 20,21</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txBox="1">
            <a:spLocks noGrp="1"/>
          </p:cNvSpPr>
          <p:nvPr>
            <p:ph type="title"/>
          </p:nvPr>
        </p:nvSpPr>
        <p:spPr>
          <a:xfrm>
            <a:off x="2640013" y="333375"/>
            <a:ext cx="7958137" cy="1077913"/>
          </a:xfrm>
        </p:spPr>
        <p:txBody>
          <a:bodyPr/>
          <a:lstStyle/>
          <a:p>
            <a:pPr algn="ctr" eaLnBrk="1" hangingPunct="1"/>
            <a:r>
              <a:rPr lang="pt-BR" b="1" smtClean="0">
                <a:solidFill>
                  <a:schemeClr val="folHlink"/>
                </a:solidFill>
              </a:rPr>
              <a:t>OBJETIVO PRIMÁRIO</a:t>
            </a:r>
          </a:p>
        </p:txBody>
      </p:sp>
      <p:sp>
        <p:nvSpPr>
          <p:cNvPr id="17410" name="Espaço Reservado para Conteúdo 2"/>
          <p:cNvSpPr txBox="1">
            <a:spLocks noGrp="1"/>
          </p:cNvSpPr>
          <p:nvPr>
            <p:ph type="body" sz="half" idx="1"/>
          </p:nvPr>
        </p:nvSpPr>
        <p:spPr>
          <a:xfrm>
            <a:off x="1703388" y="1052513"/>
            <a:ext cx="9432925" cy="5616575"/>
          </a:xfrm>
          <a:ln w="76200">
            <a:solidFill>
              <a:schemeClr val="folHlink"/>
            </a:solidFill>
            <a:miter lim="400000"/>
          </a:ln>
        </p:spPr>
        <p:txBody>
          <a:bodyPr/>
          <a:lstStyle/>
          <a:p>
            <a:pPr algn="ctr" eaLnBrk="1" hangingPunct="1"/>
            <a:r>
              <a:rPr lang="pt-BR" sz="2400" smtClean="0">
                <a:solidFill>
                  <a:srgbClr val="FFFF00"/>
                </a:solidFill>
              </a:rPr>
              <a:t>O objetivo primário deste ensaio clínico randomizado foi determinar o efeito de omitir pré-avaliação gástrica residual sobre a quantidade de nutrição enteral fornecida aos bebês prematuros de muito baixo peso por 6 semanas após o nascimento.</a:t>
            </a:r>
          </a:p>
          <a:p>
            <a:pPr algn="ctr" eaLnBrk="1" hangingPunct="1"/>
            <a:r>
              <a:rPr lang="pt-BR" sz="2400" b="1" smtClean="0">
                <a:solidFill>
                  <a:schemeClr val="folHlink"/>
                </a:solidFill>
              </a:rPr>
              <a:t>Os autores levantam a hipótese de que os recém-nascidos não submetidos à avaliação do resíduo gástrico aumentaram a ingestão enteral semanalmente.</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txBox="1">
            <a:spLocks noGrp="1"/>
          </p:cNvSpPr>
          <p:nvPr>
            <p:ph type="title"/>
          </p:nvPr>
        </p:nvSpPr>
        <p:spPr>
          <a:xfrm>
            <a:off x="1703388" y="765175"/>
            <a:ext cx="7958137" cy="1077913"/>
          </a:xfrm>
        </p:spPr>
        <p:txBody>
          <a:bodyPr/>
          <a:lstStyle/>
          <a:p>
            <a:pPr eaLnBrk="1" hangingPunct="1"/>
            <a:r>
              <a:rPr lang="pt-BR" b="1" smtClean="0">
                <a:solidFill>
                  <a:schemeClr val="folHlink"/>
                </a:solidFill>
              </a:rPr>
              <a:t>OBJETIVOS SECUNDÁRIOS</a:t>
            </a:r>
          </a:p>
        </p:txBody>
      </p:sp>
      <p:sp>
        <p:nvSpPr>
          <p:cNvPr id="18434" name="Espaço Reservado para Conteúdo 2"/>
          <p:cNvSpPr txBox="1">
            <a:spLocks noGrp="1"/>
          </p:cNvSpPr>
          <p:nvPr>
            <p:ph type="body" sz="half" idx="1"/>
          </p:nvPr>
        </p:nvSpPr>
        <p:spPr>
          <a:xfrm>
            <a:off x="1847850" y="1412875"/>
            <a:ext cx="9288463" cy="5445125"/>
          </a:xfrm>
        </p:spPr>
        <p:txBody>
          <a:bodyPr/>
          <a:lstStyle/>
          <a:p>
            <a:pPr eaLnBrk="1" hangingPunct="1"/>
            <a:endParaRPr lang="pt-BR" smtClean="0"/>
          </a:p>
          <a:p>
            <a:pPr eaLnBrk="1" hangingPunct="1"/>
            <a:r>
              <a:rPr lang="pt-BR" sz="2800" smtClean="0"/>
              <a:t>Os objetivos secundários incluem: o efeito da avaliação do resíduo gástrico nos resultados nutricionais e infantis, bem como no risco de aspiração de conteúdo gástrico e PAVM.</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Espaço Reservado para Conteúdo 2"/>
          <p:cNvSpPr txBox="1">
            <a:spLocks noGrp="1"/>
          </p:cNvSpPr>
          <p:nvPr>
            <p:ph type="body" idx="1"/>
          </p:nvPr>
        </p:nvSpPr>
        <p:spPr>
          <a:xfrm>
            <a:off x="1127125" y="981075"/>
            <a:ext cx="9177338" cy="5394325"/>
          </a:xfrm>
        </p:spPr>
        <p:txBody>
          <a:bodyPr/>
          <a:lstStyle/>
          <a:p>
            <a:pPr algn="just" eaLnBrk="1" hangingPunct="1">
              <a:lnSpc>
                <a:spcPct val="96000"/>
              </a:lnSpc>
            </a:pPr>
            <a:r>
              <a:rPr lang="pt-BR" sz="2400" smtClean="0"/>
              <a:t>Este ensaio clínico randomizado de um único Centro comparou a omissão da avaliação do resíduo gástrico com avaliação do resíduo gástrico prévia à alimentação. Bebês foram recrutados de uma Unidade de Cuidados Intensivos Neonatais de nível 4 e foram inscritos a partir de 17 de outubro de 2013 a 8 de outubro de 2016 e, em seguida, acompanhados por 6 semanas após o nascimento.</a:t>
            </a:r>
          </a:p>
          <a:p>
            <a:pPr algn="just" eaLnBrk="1" hangingPunct="1">
              <a:lnSpc>
                <a:spcPct val="96000"/>
              </a:lnSpc>
            </a:pPr>
            <a:r>
              <a:rPr lang="pt-BR" sz="2400" smtClean="0"/>
              <a:t>Participantes elegíveis foram crianças nascidas com </a:t>
            </a:r>
            <a:r>
              <a:rPr lang="pt-BR" sz="2400" smtClean="0">
                <a:solidFill>
                  <a:srgbClr val="FFFF00"/>
                </a:solidFill>
              </a:rPr>
              <a:t>32 semanas</a:t>
            </a:r>
            <a:r>
              <a:rPr lang="pt-BR" sz="2400" smtClean="0"/>
              <a:t> </a:t>
            </a:r>
            <a:r>
              <a:rPr lang="pt-BR" sz="2400" smtClean="0">
                <a:solidFill>
                  <a:srgbClr val="FFFF00"/>
                </a:solidFill>
              </a:rPr>
              <a:t>ou</a:t>
            </a:r>
            <a:r>
              <a:rPr lang="pt-BR" sz="2400" smtClean="0"/>
              <a:t> </a:t>
            </a:r>
            <a:r>
              <a:rPr lang="pt-BR" sz="2400" smtClean="0">
                <a:solidFill>
                  <a:srgbClr val="FFFF00"/>
                </a:solidFill>
              </a:rPr>
              <a:t>menos</a:t>
            </a:r>
            <a:r>
              <a:rPr lang="pt-BR" sz="2400" smtClean="0"/>
              <a:t> de gestação com peso ao nascer de </a:t>
            </a:r>
            <a:r>
              <a:rPr lang="pt-BR" sz="2400" smtClean="0">
                <a:solidFill>
                  <a:srgbClr val="FFFF00"/>
                </a:solidFill>
              </a:rPr>
              <a:t>1250 g ou menos</a:t>
            </a:r>
            <a:r>
              <a:rPr lang="pt-BR" sz="2400" smtClean="0"/>
              <a:t>; eles foram inscritos no prazo de 72 horas após o nascimento e dentro de 24 horas após o início da alimentação. Todos participantes (n = 143) foram incluídos na análise de intenção de tratar modificada, que foi realizado de março a julho de 2018.</a:t>
            </a:r>
          </a:p>
          <a:p>
            <a:pPr algn="just" eaLnBrk="1" hangingPunct="1">
              <a:lnSpc>
                <a:spcPct val="96000"/>
              </a:lnSpc>
            </a:pPr>
            <a:r>
              <a:rPr lang="pt-BR" sz="2400" smtClean="0"/>
              <a:t>As decisões de alimentação foram tomadas de acordo com as diretrizes nutricionais e os bebês receberam apenas leite humano</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 Box 3"/>
          <p:cNvSpPr txBox="1">
            <a:spLocks noGrp="1"/>
          </p:cNvSpPr>
          <p:nvPr>
            <p:ph type="body" idx="4294967295"/>
          </p:nvPr>
        </p:nvSpPr>
        <p:spPr>
          <a:xfrm>
            <a:off x="1271588" y="1600200"/>
            <a:ext cx="9864725" cy="4997450"/>
          </a:xfrm>
        </p:spPr>
        <p:txBody>
          <a:bodyPr/>
          <a:lstStyle/>
          <a:p>
            <a:r>
              <a:rPr lang="pt-BR" sz="2400" smtClean="0"/>
              <a:t>Depois que os pais ou responsáveis ​​assinaram o termo de consentimento informado, os bebês foram randomizados para 1 de 2 grupos por uma sequência gerada por computador com blocos de tamanhos permutados de tamanho aleatório (4, 6 ou 8) para manter um equilíbrio aproximado de atribuições para cada tratamento grupo. </a:t>
            </a:r>
          </a:p>
          <a:p>
            <a:r>
              <a:rPr lang="pt-BR" sz="2400" smtClean="0"/>
              <a:t>Os bebês foram randomizados para </a:t>
            </a:r>
            <a:r>
              <a:rPr lang="pt-BR" sz="2400" smtClean="0">
                <a:solidFill>
                  <a:srgbClr val="FFFF00"/>
                </a:solidFill>
              </a:rPr>
              <a:t>avaliação residual gástrica (grupo residual</a:t>
            </a:r>
            <a:r>
              <a:rPr lang="pt-BR" sz="2400" smtClean="0"/>
              <a:t>) ou </a:t>
            </a:r>
            <a:r>
              <a:rPr lang="pt-BR" sz="2400" smtClean="0">
                <a:solidFill>
                  <a:srgbClr val="FFFF00"/>
                </a:solidFill>
              </a:rPr>
              <a:t>avaliação residual gástrica omitida (sem grupo residual)</a:t>
            </a:r>
            <a:r>
              <a:rPr lang="pt-BR" sz="2400" smtClean="0"/>
              <a:t> (</a:t>
            </a:r>
            <a:r>
              <a:rPr lang="pt-BR" sz="2400" smtClean="0">
                <a:solidFill>
                  <a:srgbClr val="FFFF00"/>
                </a:solidFill>
              </a:rPr>
              <a:t>Figura</a:t>
            </a:r>
            <a:r>
              <a:rPr lang="pt-BR" sz="2400" smtClean="0"/>
              <a:t>) A randomização foi ocultada até a intervenção ser designada. </a:t>
            </a:r>
          </a:p>
        </p:txBody>
      </p:sp>
      <p:sp>
        <p:nvSpPr>
          <p:cNvPr id="20482" name="Título 1"/>
          <p:cNvSpPr txBox="1">
            <a:spLocks/>
          </p:cNvSpPr>
          <p:nvPr/>
        </p:nvSpPr>
        <p:spPr bwMode="auto">
          <a:xfrm>
            <a:off x="2135188" y="765175"/>
            <a:ext cx="7958137" cy="1077913"/>
          </a:xfrm>
          <a:prstGeom prst="rect">
            <a:avLst/>
          </a:prstGeom>
          <a:noFill/>
          <a:ln w="9525">
            <a:noFill/>
            <a:miter lim="800000"/>
            <a:headEnd/>
            <a:tailEnd/>
          </a:ln>
        </p:spPr>
        <p:txBody>
          <a:bodyPr lIns="45719" rIns="45719"/>
          <a:lstStyle/>
          <a:p>
            <a:pPr algn="r" defTabSz="914400">
              <a:lnSpc>
                <a:spcPct val="90000"/>
              </a:lnSpc>
            </a:pPr>
            <a:r>
              <a:rPr lang="pt-BR" sz="3400">
                <a:solidFill>
                  <a:schemeClr val="folHlink"/>
                </a:solidFill>
              </a:rPr>
              <a:t>PROJETO, LOCAL E PARTICIPANTES</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5"/>
          <p:cNvSpPr>
            <a:spLocks noChangeArrowheads="1"/>
          </p:cNvSpPr>
          <p:nvPr/>
        </p:nvSpPr>
        <p:spPr bwMode="auto">
          <a:xfrm>
            <a:off x="6816725" y="4365625"/>
            <a:ext cx="4079875" cy="641350"/>
          </a:xfrm>
          <a:prstGeom prst="rect">
            <a:avLst/>
          </a:prstGeom>
          <a:solidFill>
            <a:srgbClr val="FFFCF0"/>
          </a:solidFill>
          <a:ln w="9525">
            <a:noFill/>
            <a:miter lim="800000"/>
            <a:headEnd/>
            <a:tailEnd/>
          </a:ln>
        </p:spPr>
        <p:txBody>
          <a:bodyPr anchor="ctr">
            <a:spAutoFit/>
          </a:bodyPr>
          <a:lstStyle/>
          <a:p>
            <a:pPr eaLnBrk="0" hangingPunct="0"/>
            <a:r>
              <a:rPr lang="pt-BR" sz="1800" dirty="0"/>
              <a:t>NEC indica enterocolite necrosante; </a:t>
            </a:r>
          </a:p>
          <a:p>
            <a:pPr eaLnBrk="0" hangingPunct="0"/>
            <a:r>
              <a:rPr lang="pt-BR" sz="1800" dirty="0"/>
              <a:t>SIP: perfuração intestinal espontânea </a:t>
            </a:r>
          </a:p>
        </p:txBody>
      </p:sp>
      <p:pic>
        <p:nvPicPr>
          <p:cNvPr id="21506" name="Picture 6"/>
          <p:cNvPicPr>
            <a:picLocks noChangeAspect="1" noChangeArrowheads="1"/>
          </p:cNvPicPr>
          <p:nvPr/>
        </p:nvPicPr>
        <p:blipFill>
          <a:blip r:embed="rId2"/>
          <a:srcRect/>
          <a:stretch>
            <a:fillRect/>
          </a:stretch>
        </p:blipFill>
        <p:spPr bwMode="auto">
          <a:xfrm>
            <a:off x="0" y="0"/>
            <a:ext cx="6372225" cy="6858000"/>
          </a:xfrm>
          <a:prstGeom prst="rect">
            <a:avLst/>
          </a:prstGeom>
          <a:noFill/>
          <a:ln w="9525">
            <a:noFill/>
            <a:miter lim="800000"/>
            <a:headEnd/>
            <a:tailEnd/>
          </a:ln>
        </p:spPr>
      </p:pic>
      <p:sp>
        <p:nvSpPr>
          <p:cNvPr id="21507" name="Text Box 7"/>
          <p:cNvSpPr txBox="1">
            <a:spLocks noChangeArrowheads="1"/>
          </p:cNvSpPr>
          <p:nvPr/>
        </p:nvSpPr>
        <p:spPr bwMode="auto">
          <a:xfrm>
            <a:off x="6364288" y="6329363"/>
            <a:ext cx="831850" cy="366712"/>
          </a:xfrm>
          <a:prstGeom prst="rect">
            <a:avLst/>
          </a:prstGeom>
          <a:noFill/>
          <a:ln w="9525">
            <a:noFill/>
            <a:miter lim="800000"/>
            <a:headEnd/>
            <a:tailEnd/>
          </a:ln>
        </p:spPr>
        <p:txBody>
          <a:bodyPr wrap="none">
            <a:spAutoFit/>
          </a:bodyPr>
          <a:lstStyle/>
          <a:p>
            <a:pPr defTabSz="914400"/>
            <a:r>
              <a:rPr lang="pt-BR" sz="1800">
                <a:solidFill>
                  <a:srgbClr val="FFFF00"/>
                </a:solidFill>
              </a:rPr>
              <a:t>Figura</a:t>
            </a:r>
          </a:p>
        </p:txBody>
      </p:sp>
      <p:sp>
        <p:nvSpPr>
          <p:cNvPr id="21508" name="Rectangle 8"/>
          <p:cNvSpPr txBox="1">
            <a:spLocks noGrp="1"/>
          </p:cNvSpPr>
          <p:nvPr>
            <p:ph type="title" idx="4294967295"/>
          </p:nvPr>
        </p:nvSpPr>
        <p:spPr/>
        <p:txBody>
          <a:bodyPr/>
          <a:lstStyle/>
          <a:p>
            <a:endParaRPr lang="pt-BR" smtClean="0"/>
          </a:p>
        </p:txBody>
      </p:sp>
      <p:sp>
        <p:nvSpPr>
          <p:cNvPr id="21509" name="Rectangle 9"/>
          <p:cNvSpPr txBox="1">
            <a:spLocks noGrp="1"/>
          </p:cNvSpPr>
          <p:nvPr>
            <p:ph type="body" idx="4294967295"/>
          </p:nvPr>
        </p:nvSpPr>
        <p:spPr/>
        <p:txBody>
          <a:bodyPr/>
          <a:lstStyle/>
          <a:p>
            <a:endParaRPr lang="pt-BR" smtClean="0"/>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txBox="1">
            <a:spLocks noGrp="1"/>
          </p:cNvSpPr>
          <p:nvPr>
            <p:ph type="title"/>
          </p:nvPr>
        </p:nvSpPr>
        <p:spPr>
          <a:xfrm>
            <a:off x="2611438" y="808038"/>
            <a:ext cx="7958137" cy="1077912"/>
          </a:xfrm>
        </p:spPr>
        <p:txBody>
          <a:bodyPr/>
          <a:lstStyle/>
          <a:p>
            <a:pPr algn="ctr" eaLnBrk="1" hangingPunct="1"/>
            <a:r>
              <a:rPr lang="pt-BR" smtClean="0">
                <a:solidFill>
                  <a:schemeClr val="folHlink"/>
                </a:solidFill>
              </a:rPr>
              <a:t>PRINCIPAIS RESULTADOS E MEDIDAS</a:t>
            </a:r>
          </a:p>
        </p:txBody>
      </p:sp>
      <p:sp>
        <p:nvSpPr>
          <p:cNvPr id="22530" name="Espaço Reservado para Conteúdo 2"/>
          <p:cNvSpPr txBox="1">
            <a:spLocks noGrp="1"/>
          </p:cNvSpPr>
          <p:nvPr>
            <p:ph type="body" sz="half" idx="1"/>
          </p:nvPr>
        </p:nvSpPr>
        <p:spPr>
          <a:xfrm>
            <a:off x="2773363" y="2052638"/>
            <a:ext cx="7796212" cy="3997325"/>
          </a:xfrm>
        </p:spPr>
        <p:txBody>
          <a:bodyPr/>
          <a:lstStyle/>
          <a:p>
            <a:pPr marL="0" indent="0" eaLnBrk="1" hangingPunct="1">
              <a:buSzTx/>
              <a:buFont typeface="Wingdings" pitchFamily="2" charset="2"/>
              <a:buNone/>
            </a:pPr>
            <a:endParaRPr lang="pt-BR" smtClean="0"/>
          </a:p>
          <a:p>
            <a:pPr marL="0" indent="0" algn="ctr" eaLnBrk="1" hangingPunct="1"/>
            <a:r>
              <a:rPr lang="pt-BR" sz="2400" smtClean="0">
                <a:solidFill>
                  <a:srgbClr val="FFFF00"/>
                </a:solidFill>
              </a:rPr>
              <a:t>O DESFECHO PRIMÁRIO foi a ingestão nutricional enteral semanal em mL / kg durante 6 semanas após o nascimento.</a:t>
            </a:r>
          </a:p>
          <a:p>
            <a:pPr marL="0" indent="0" algn="ctr" eaLnBrk="1" hangingPunct="1"/>
            <a:endParaRPr lang="pt-BR" sz="2400" smtClean="0">
              <a:solidFill>
                <a:srgbClr val="FFFF00"/>
              </a:solidFill>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3"/>
          <p:cNvSpPr txBox="1">
            <a:spLocks noGrp="1"/>
          </p:cNvSpPr>
          <p:nvPr>
            <p:ph type="body" idx="4294967295"/>
          </p:nvPr>
        </p:nvSpPr>
        <p:spPr>
          <a:xfrm>
            <a:off x="1343025" y="1052513"/>
            <a:ext cx="10133013" cy="5257800"/>
          </a:xfrm>
        </p:spPr>
        <p:txBody>
          <a:bodyPr/>
          <a:lstStyle/>
          <a:p>
            <a:r>
              <a:rPr lang="pt-BR" sz="2400" b="1" smtClean="0">
                <a:solidFill>
                  <a:srgbClr val="FFFF00"/>
                </a:solidFill>
              </a:rPr>
              <a:t>Os desfechos secundários</a:t>
            </a:r>
            <a:r>
              <a:rPr lang="pt-BR" sz="2400" smtClean="0"/>
              <a:t> pré-especificados incluíram dias para A </a:t>
            </a:r>
            <a:r>
              <a:rPr lang="pt-BR" sz="2400" smtClean="0">
                <a:solidFill>
                  <a:schemeClr val="folHlink"/>
                </a:solidFill>
              </a:rPr>
              <a:t>NUTRIÇÃO ENTERAL PLENA</a:t>
            </a:r>
            <a:r>
              <a:rPr lang="pt-BR" sz="2400" smtClean="0"/>
              <a:t> (120 mL / kg / d), </a:t>
            </a:r>
            <a:r>
              <a:rPr lang="pt-BR" sz="2400" smtClean="0">
                <a:solidFill>
                  <a:schemeClr val="folHlink"/>
                </a:solidFill>
              </a:rPr>
              <a:t>horas de Nutrição Parenteral</a:t>
            </a:r>
            <a:r>
              <a:rPr lang="pt-BR" sz="2400" smtClean="0"/>
              <a:t>  (NP), </a:t>
            </a:r>
            <a:r>
              <a:rPr lang="pt-BR" sz="2400" smtClean="0">
                <a:solidFill>
                  <a:schemeClr val="folHlink"/>
                </a:solidFill>
              </a:rPr>
              <a:t>horas com linha central</a:t>
            </a:r>
            <a:r>
              <a:rPr lang="pt-BR" sz="2400" smtClean="0"/>
              <a:t>, evidência de doença hepática associada à NP (PNALD) (isto é, </a:t>
            </a:r>
            <a:r>
              <a:rPr lang="pt-BR" sz="2400" smtClean="0">
                <a:solidFill>
                  <a:schemeClr val="folHlink"/>
                </a:solidFill>
              </a:rPr>
              <a:t>nível de bilirrubina direta</a:t>
            </a:r>
            <a:r>
              <a:rPr lang="pt-BR" sz="2400" smtClean="0"/>
              <a:t> [BD] e </a:t>
            </a:r>
            <a:r>
              <a:rPr lang="pt-BR" sz="2400" smtClean="0">
                <a:solidFill>
                  <a:schemeClr val="folHlink"/>
                </a:solidFill>
              </a:rPr>
              <a:t>nível de fosfatase alcalina</a:t>
            </a:r>
            <a:r>
              <a:rPr lang="pt-BR" sz="2400" smtClean="0"/>
              <a:t> (DB e níveis de fosfato alcalino foram avaliados com testes laboratoriais clinicamente solicitados), </a:t>
            </a:r>
            <a:r>
              <a:rPr lang="pt-BR" sz="2400" smtClean="0">
                <a:solidFill>
                  <a:schemeClr val="folHlink"/>
                </a:solidFill>
              </a:rPr>
              <a:t>índices de crescimento</a:t>
            </a:r>
            <a:r>
              <a:rPr lang="pt-BR" sz="2400" smtClean="0"/>
              <a:t> (peso semanal, perímetro cefálico e comprimento), dias para alta, </a:t>
            </a:r>
            <a:r>
              <a:rPr lang="pt-BR" sz="2400" smtClean="0">
                <a:solidFill>
                  <a:schemeClr val="folHlink"/>
                </a:solidFill>
              </a:rPr>
              <a:t>evidência de intolerância alimentar</a:t>
            </a:r>
            <a:r>
              <a:rPr lang="pt-BR" sz="2400" smtClean="0"/>
              <a:t> (episódios de êmese e episódios de aumento da circunferência abdominal por&gt; 2 cm durante o ensaio de 6 semanas), </a:t>
            </a:r>
            <a:r>
              <a:rPr lang="pt-BR" sz="2400" smtClean="0">
                <a:solidFill>
                  <a:schemeClr val="folHlink"/>
                </a:solidFill>
              </a:rPr>
              <a:t>episódios de sepse presumida</a:t>
            </a:r>
            <a:r>
              <a:rPr lang="pt-BR" sz="2400" smtClean="0"/>
              <a:t> (tratada com antibióticos por ≥5 dias) ou </a:t>
            </a:r>
            <a:r>
              <a:rPr lang="pt-BR" sz="2400" smtClean="0">
                <a:solidFill>
                  <a:schemeClr val="folHlink"/>
                </a:solidFill>
              </a:rPr>
              <a:t>sepse tardia</a:t>
            </a:r>
            <a:r>
              <a:rPr lang="pt-BR" sz="2400" smtClean="0"/>
              <a:t> comprovada por cultura (ocorrendo ≥3 dias de vida) e </a:t>
            </a:r>
            <a:r>
              <a:rPr lang="pt-BR" sz="2400" smtClean="0">
                <a:solidFill>
                  <a:schemeClr val="folHlink"/>
                </a:solidFill>
              </a:rPr>
              <a:t>evidência de ECN em estágio II ou superior.</a:t>
            </a:r>
            <a:r>
              <a:rPr lang="pt-BR" sz="2400" smtClean="0"/>
              <a:t>  </a:t>
            </a:r>
          </a:p>
        </p:txBody>
      </p:sp>
      <p:sp>
        <p:nvSpPr>
          <p:cNvPr id="23554" name="Título 1"/>
          <p:cNvSpPr txBox="1">
            <a:spLocks/>
          </p:cNvSpPr>
          <p:nvPr/>
        </p:nvSpPr>
        <p:spPr bwMode="auto">
          <a:xfrm>
            <a:off x="2711450" y="0"/>
            <a:ext cx="7958138" cy="1077913"/>
          </a:xfrm>
          <a:prstGeom prst="rect">
            <a:avLst/>
          </a:prstGeom>
          <a:noFill/>
          <a:ln w="9525">
            <a:noFill/>
            <a:miter lim="800000"/>
            <a:headEnd/>
            <a:tailEnd/>
          </a:ln>
        </p:spPr>
        <p:txBody>
          <a:bodyPr lIns="45719" rIns="45719"/>
          <a:lstStyle/>
          <a:p>
            <a:pPr algn="ctr" defTabSz="914400">
              <a:lnSpc>
                <a:spcPct val="90000"/>
              </a:lnSpc>
            </a:pPr>
            <a:r>
              <a:rPr lang="pt-BR" sz="3400">
                <a:solidFill>
                  <a:schemeClr val="folHlink"/>
                </a:solidFill>
              </a:rPr>
              <a:t>PRINCIPAIS RESULTADOS E MEDIDAS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2"/>
          <p:cNvSpPr txBox="1">
            <a:spLocks noGrp="1"/>
          </p:cNvSpPr>
          <p:nvPr>
            <p:ph type="title" idx="4294967295"/>
          </p:nvPr>
        </p:nvSpPr>
        <p:spPr>
          <a:xfrm>
            <a:off x="-312738" y="476250"/>
            <a:ext cx="10972801" cy="1325563"/>
          </a:xfrm>
        </p:spPr>
        <p:txBody>
          <a:bodyPr/>
          <a:lstStyle/>
          <a:p>
            <a:pPr algn="ctr"/>
            <a:r>
              <a:rPr lang="pt-BR" smtClean="0">
                <a:solidFill>
                  <a:schemeClr val="folHlink"/>
                </a:solidFill>
              </a:rPr>
              <a:t>Tamanho da Amostra</a:t>
            </a:r>
          </a:p>
        </p:txBody>
      </p:sp>
      <p:sp>
        <p:nvSpPr>
          <p:cNvPr id="24578" name="Text Box 3"/>
          <p:cNvSpPr txBox="1">
            <a:spLocks noGrp="1"/>
          </p:cNvSpPr>
          <p:nvPr>
            <p:ph type="body" idx="4294967295"/>
          </p:nvPr>
        </p:nvSpPr>
        <p:spPr>
          <a:xfrm>
            <a:off x="1200150" y="1600200"/>
            <a:ext cx="10009188" cy="5257800"/>
          </a:xfrm>
        </p:spPr>
        <p:txBody>
          <a:bodyPr/>
          <a:lstStyle/>
          <a:p>
            <a:r>
              <a:rPr lang="pt-BR" sz="2800" smtClean="0"/>
              <a:t>Em um estudo preliminar, 40 recém-nascidos pré-termo  apresentaram uma ingestão enteral média (DP) aos 14 dias de 72 (65) mL / kg / d. Para detectar uma melhora de 50% (Cohen </a:t>
            </a:r>
            <a:r>
              <a:rPr lang="pt-BR" sz="2800" i="1" smtClean="0"/>
              <a:t>d</a:t>
            </a:r>
            <a:r>
              <a:rPr lang="pt-BR" sz="2800" smtClean="0"/>
              <a:t>  = 0,55), </a:t>
            </a:r>
            <a:r>
              <a:rPr lang="pt-BR" sz="2800" smtClean="0">
                <a:solidFill>
                  <a:srgbClr val="FFFF00"/>
                </a:solidFill>
              </a:rPr>
              <a:t>104 bebês foram solicitados a atingir 80% de potência nos dois lados </a:t>
            </a:r>
            <a:r>
              <a:rPr lang="pt-BR" sz="2800" i="1" smtClean="0">
                <a:solidFill>
                  <a:srgbClr val="FFFF00"/>
                </a:solidFill>
              </a:rPr>
              <a:t>P</a:t>
            </a:r>
            <a:r>
              <a:rPr lang="pt-BR" sz="2800" smtClean="0">
                <a:solidFill>
                  <a:srgbClr val="FFFF00"/>
                </a:solidFill>
              </a:rPr>
              <a:t>  = 0,05 para o resultado primário da ingestão enteral semanal. </a:t>
            </a:r>
            <a:r>
              <a:rPr lang="pt-BR" sz="2800" smtClean="0"/>
              <a:t> </a:t>
            </a:r>
          </a:p>
          <a:p>
            <a:endParaRPr lang="pt-BR" sz="2800" smtClean="0"/>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3"/>
          <p:cNvSpPr txBox="1">
            <a:spLocks noGrp="1"/>
          </p:cNvSpPr>
          <p:nvPr>
            <p:ph type="body" idx="4294967295"/>
          </p:nvPr>
        </p:nvSpPr>
        <p:spPr>
          <a:xfrm>
            <a:off x="1055688" y="1600200"/>
            <a:ext cx="10080625" cy="5257800"/>
          </a:xfrm>
        </p:spPr>
        <p:txBody>
          <a:bodyPr/>
          <a:lstStyle/>
          <a:p>
            <a:r>
              <a:rPr lang="pt-BR" sz="2800" smtClean="0"/>
              <a:t>Os dois grupos foram semelhantes em sexo, modo de parto, parto múltiplo, exposição a esteróides pré-natais, pontuação Apgar ou SNAP (Pontuação para Fisiologia Aguda Neonatal) II e tipo de alimentação (leite da mãe versus leite humano doador).</a:t>
            </a:r>
          </a:p>
          <a:p>
            <a:r>
              <a:rPr lang="pt-BR" sz="2800" smtClean="0"/>
              <a:t> No entanto, os bebês no grupo sem resíduos em comparação com o grupo residual tinham quase duas vezes mais chances de serem afro-americanos (39 de 69 bebês [56,5%] vs 22 de 74 bebês [29,7%];</a:t>
            </a:r>
            <a:r>
              <a:rPr lang="pt-BR" sz="2800" smtClean="0">
                <a:hlinkClick r:id="rId2"/>
              </a:rPr>
              <a:t>tabela 1</a:t>
            </a:r>
            <a:r>
              <a:rPr lang="pt-BR" sz="2800" smtClean="0"/>
              <a:t>) </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Imagem 4" descr="Imagem 4"/>
          <p:cNvPicPr>
            <a:picLocks noChangeAspect="1"/>
          </p:cNvPicPr>
          <p:nvPr/>
        </p:nvPicPr>
        <p:blipFill>
          <a:blip r:embed="rId2"/>
          <a:srcRect/>
          <a:stretch>
            <a:fillRect/>
          </a:stretch>
        </p:blipFill>
        <p:spPr bwMode="auto">
          <a:xfrm>
            <a:off x="2035175" y="96838"/>
            <a:ext cx="7489825" cy="6657975"/>
          </a:xfrm>
          <a:prstGeom prst="rect">
            <a:avLst/>
          </a:prstGeom>
          <a:noFill/>
          <a:ln w="9525">
            <a:noFill/>
            <a:miter lim="800000"/>
            <a:headEnd/>
            <a:tailEnd/>
          </a:ln>
        </p:spPr>
      </p:pic>
      <p:sp>
        <p:nvSpPr>
          <p:cNvPr id="26626" name="Line 4"/>
          <p:cNvSpPr>
            <a:spLocks noChangeShapeType="1"/>
          </p:cNvSpPr>
          <p:nvPr/>
        </p:nvSpPr>
        <p:spPr bwMode="auto">
          <a:xfrm flipH="1">
            <a:off x="7967663" y="1989138"/>
            <a:ext cx="360362" cy="215900"/>
          </a:xfrm>
          <a:prstGeom prst="line">
            <a:avLst/>
          </a:prstGeom>
          <a:noFill/>
          <a:ln w="57150">
            <a:solidFill>
              <a:schemeClr val="folHlink"/>
            </a:solidFill>
            <a:round/>
            <a:headEnd/>
            <a:tailEnd type="triangle" w="med" len="med"/>
          </a:ln>
        </p:spPr>
        <p:txBody>
          <a:bodyPr/>
          <a:lstStyle/>
          <a:p>
            <a:endParaRPr lang="pt-B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txBox="1">
            <a:spLocks noGrp="1"/>
          </p:cNvSpPr>
          <p:nvPr>
            <p:ph type="title"/>
          </p:nvPr>
        </p:nvSpPr>
        <p:spPr>
          <a:xfrm>
            <a:off x="2495550" y="188913"/>
            <a:ext cx="7958138" cy="1077912"/>
          </a:xfrm>
        </p:spPr>
        <p:txBody>
          <a:bodyPr/>
          <a:lstStyle/>
          <a:p>
            <a:pPr algn="ctr" eaLnBrk="1" hangingPunct="1"/>
            <a:r>
              <a:rPr lang="pt-BR" b="1" smtClean="0">
                <a:solidFill>
                  <a:schemeClr val="folHlink"/>
                </a:solidFill>
              </a:rPr>
              <a:t>RESULTADOS</a:t>
            </a:r>
          </a:p>
        </p:txBody>
      </p:sp>
      <p:sp>
        <p:nvSpPr>
          <p:cNvPr id="27650" name="Espaço Reservado para Conteúdo 2"/>
          <p:cNvSpPr txBox="1">
            <a:spLocks noGrp="1"/>
          </p:cNvSpPr>
          <p:nvPr>
            <p:ph type="body" sz="half" idx="1"/>
          </p:nvPr>
        </p:nvSpPr>
        <p:spPr>
          <a:xfrm>
            <a:off x="1558925" y="836613"/>
            <a:ext cx="9577388" cy="6021387"/>
          </a:xfrm>
        </p:spPr>
        <p:txBody>
          <a:bodyPr/>
          <a:lstStyle/>
          <a:p>
            <a:pPr eaLnBrk="1" hangingPunct="1"/>
            <a:r>
              <a:rPr lang="pt-BR" sz="2800" smtClean="0"/>
              <a:t>No total, </a:t>
            </a:r>
            <a:r>
              <a:rPr lang="pt-BR" sz="2800" smtClean="0">
                <a:solidFill>
                  <a:srgbClr val="FFFF00"/>
                </a:solidFill>
              </a:rPr>
              <a:t>143 lactentes foram incluídos no estudo</a:t>
            </a:r>
            <a:r>
              <a:rPr lang="pt-BR" sz="2800" smtClean="0"/>
              <a:t>; 309 foram elegíveis para inclusão e 163 foram excluídos ou os pais recusaram o consentimento. </a:t>
            </a:r>
          </a:p>
          <a:p>
            <a:pPr eaLnBrk="1" hangingPunct="1"/>
            <a:r>
              <a:rPr lang="pt-BR" sz="2800" smtClean="0"/>
              <a:t>Dos 143 lactentes, </a:t>
            </a:r>
            <a:r>
              <a:rPr lang="pt-BR" sz="2800" smtClean="0">
                <a:solidFill>
                  <a:srgbClr val="FFFF00"/>
                </a:solidFill>
              </a:rPr>
              <a:t>74 (51,7%) foram randomizados submeter-se a avaliação residual gástrica (grupo residual)</a:t>
            </a:r>
            <a:r>
              <a:rPr lang="pt-BR" sz="2800" smtClean="0"/>
              <a:t> e </a:t>
            </a:r>
            <a:r>
              <a:rPr lang="pt-BR" sz="2800" smtClean="0">
                <a:solidFill>
                  <a:srgbClr val="FFFF00"/>
                </a:solidFill>
              </a:rPr>
              <a:t>69 (48,3%) foram randomizados para avaliação residual gástrica omitida (sem grupo residual)</a:t>
            </a:r>
            <a:r>
              <a:rPr lang="pt-BR" sz="2800" smtClean="0"/>
              <a:t> </a:t>
            </a:r>
            <a:r>
              <a:rPr lang="pt-BR" sz="2800" smtClean="0">
                <a:solidFill>
                  <a:srgbClr val="FFFF00"/>
                </a:solidFill>
              </a:rPr>
              <a:t>(Figura</a:t>
            </a:r>
            <a:r>
              <a:rPr lang="pt-BR" sz="2800" smtClean="0"/>
              <a:t>).</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ChangeArrowheads="1"/>
          </p:cNvSpPr>
          <p:nvPr/>
        </p:nvSpPr>
        <p:spPr bwMode="auto">
          <a:xfrm>
            <a:off x="6816725" y="4365625"/>
            <a:ext cx="4079875" cy="641350"/>
          </a:xfrm>
          <a:prstGeom prst="rect">
            <a:avLst/>
          </a:prstGeom>
          <a:solidFill>
            <a:srgbClr val="FFFCF0"/>
          </a:solidFill>
          <a:ln w="9525">
            <a:noFill/>
            <a:miter lim="800000"/>
            <a:headEnd/>
            <a:tailEnd/>
          </a:ln>
        </p:spPr>
        <p:txBody>
          <a:bodyPr anchor="ctr">
            <a:spAutoFit/>
          </a:bodyPr>
          <a:lstStyle/>
          <a:p>
            <a:pPr eaLnBrk="0" hangingPunct="0"/>
            <a:r>
              <a:rPr lang="pt-BR" sz="1800" dirty="0"/>
              <a:t>NEC indica enterocolite necrosante; </a:t>
            </a:r>
          </a:p>
          <a:p>
            <a:pPr eaLnBrk="0" hangingPunct="0"/>
            <a:r>
              <a:rPr lang="pt-BR" sz="1800" dirty="0"/>
              <a:t>SIP: perfuração intestinal espontânea </a:t>
            </a:r>
          </a:p>
        </p:txBody>
      </p:sp>
      <p:pic>
        <p:nvPicPr>
          <p:cNvPr id="28674" name="Picture 3"/>
          <p:cNvPicPr>
            <a:picLocks noChangeAspect="1" noChangeArrowheads="1"/>
          </p:cNvPicPr>
          <p:nvPr/>
        </p:nvPicPr>
        <p:blipFill>
          <a:blip r:embed="rId2"/>
          <a:srcRect/>
          <a:stretch>
            <a:fillRect/>
          </a:stretch>
        </p:blipFill>
        <p:spPr bwMode="auto">
          <a:xfrm>
            <a:off x="0" y="0"/>
            <a:ext cx="6372225" cy="6858000"/>
          </a:xfrm>
          <a:prstGeom prst="rect">
            <a:avLst/>
          </a:prstGeom>
          <a:noFill/>
          <a:ln w="9525">
            <a:noFill/>
            <a:miter lim="800000"/>
            <a:headEnd/>
            <a:tailEnd/>
          </a:ln>
        </p:spPr>
      </p:pic>
      <p:sp>
        <p:nvSpPr>
          <p:cNvPr id="28675" name="Text Box 4"/>
          <p:cNvSpPr txBox="1">
            <a:spLocks noChangeArrowheads="1"/>
          </p:cNvSpPr>
          <p:nvPr/>
        </p:nvSpPr>
        <p:spPr bwMode="auto">
          <a:xfrm>
            <a:off x="6364288" y="6329363"/>
            <a:ext cx="831850" cy="366712"/>
          </a:xfrm>
          <a:prstGeom prst="rect">
            <a:avLst/>
          </a:prstGeom>
          <a:noFill/>
          <a:ln w="9525">
            <a:noFill/>
            <a:miter lim="800000"/>
            <a:headEnd/>
            <a:tailEnd/>
          </a:ln>
        </p:spPr>
        <p:txBody>
          <a:bodyPr wrap="none">
            <a:spAutoFit/>
          </a:bodyPr>
          <a:lstStyle/>
          <a:p>
            <a:pPr defTabSz="914400"/>
            <a:r>
              <a:rPr lang="pt-BR" sz="1800">
                <a:solidFill>
                  <a:srgbClr val="FFFF00"/>
                </a:solidFill>
              </a:rPr>
              <a:t>Figura</a:t>
            </a:r>
          </a:p>
        </p:txBody>
      </p:sp>
      <p:sp>
        <p:nvSpPr>
          <p:cNvPr id="28676" name="Título 1"/>
          <p:cNvSpPr txBox="1">
            <a:spLocks/>
          </p:cNvSpPr>
          <p:nvPr/>
        </p:nvSpPr>
        <p:spPr bwMode="auto">
          <a:xfrm>
            <a:off x="4008438" y="260350"/>
            <a:ext cx="7958137" cy="1077913"/>
          </a:xfrm>
          <a:prstGeom prst="rect">
            <a:avLst/>
          </a:prstGeom>
          <a:noFill/>
          <a:ln w="9525">
            <a:noFill/>
            <a:miter lim="800000"/>
            <a:headEnd/>
            <a:tailEnd/>
          </a:ln>
        </p:spPr>
        <p:txBody>
          <a:bodyPr lIns="45719" rIns="45719"/>
          <a:lstStyle/>
          <a:p>
            <a:pPr algn="ctr" defTabSz="914400">
              <a:lnSpc>
                <a:spcPct val="90000"/>
              </a:lnSpc>
            </a:pPr>
            <a:r>
              <a:rPr lang="pt-BR" sz="3400" b="1">
                <a:solidFill>
                  <a:schemeClr val="folHlink"/>
                </a:solidFill>
              </a:rPr>
              <a:t>RESULTADOS</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txBox="1">
            <a:spLocks noGrp="1"/>
          </p:cNvSpPr>
          <p:nvPr>
            <p:ph type="title"/>
          </p:nvPr>
        </p:nvSpPr>
        <p:spPr>
          <a:xfrm>
            <a:off x="609600" y="274638"/>
            <a:ext cx="10972800" cy="1325562"/>
          </a:xfrm>
        </p:spPr>
        <p:txBody>
          <a:bodyPr/>
          <a:lstStyle/>
          <a:p>
            <a:pPr algn="ctr" eaLnBrk="1" hangingPunct="1"/>
            <a:r>
              <a:rPr lang="pt-BR" b="1" smtClean="0">
                <a:solidFill>
                  <a:schemeClr val="folHlink"/>
                </a:solidFill>
              </a:rPr>
              <a:t>RESULTADOS</a:t>
            </a:r>
          </a:p>
        </p:txBody>
      </p:sp>
      <p:sp>
        <p:nvSpPr>
          <p:cNvPr id="29698" name="Espaço Reservado para Conteúdo 2"/>
          <p:cNvSpPr txBox="1">
            <a:spLocks noGrp="1"/>
          </p:cNvSpPr>
          <p:nvPr>
            <p:ph type="body" sz="half" idx="1"/>
          </p:nvPr>
        </p:nvSpPr>
        <p:spPr>
          <a:xfrm>
            <a:off x="1558925" y="765175"/>
            <a:ext cx="9721850" cy="5876925"/>
          </a:xfrm>
        </p:spPr>
        <p:txBody>
          <a:bodyPr/>
          <a:lstStyle/>
          <a:p>
            <a:pPr eaLnBrk="1" hangingPunct="1"/>
            <a:r>
              <a:rPr lang="pt-BR" sz="2400" smtClean="0"/>
              <a:t>As idades gestacionais médias de ambos os grupos foi de </a:t>
            </a:r>
            <a:r>
              <a:rPr lang="pt-BR" sz="2400" smtClean="0">
                <a:solidFill>
                  <a:schemeClr val="folHlink"/>
                </a:solidFill>
              </a:rPr>
              <a:t>27 semanas</a:t>
            </a:r>
            <a:r>
              <a:rPr lang="pt-BR" sz="2400" smtClean="0"/>
              <a:t> com peso ao nascer médio de </a:t>
            </a:r>
            <a:r>
              <a:rPr lang="pt-BR" sz="2400" smtClean="0">
                <a:solidFill>
                  <a:schemeClr val="folHlink"/>
                </a:solidFill>
              </a:rPr>
              <a:t>888,8 gamas (grupo residual</a:t>
            </a:r>
            <a:r>
              <a:rPr lang="pt-BR" sz="2400" smtClean="0"/>
              <a:t>) e </a:t>
            </a:r>
            <a:r>
              <a:rPr lang="pt-BR" sz="2400" smtClean="0">
                <a:solidFill>
                  <a:schemeClr val="folHlink"/>
                </a:solidFill>
              </a:rPr>
              <a:t>915,2 gramas (grupo não residual)</a:t>
            </a:r>
            <a:r>
              <a:rPr lang="pt-BR" sz="2400" smtClean="0"/>
              <a:t>. </a:t>
            </a:r>
          </a:p>
          <a:p>
            <a:pPr eaLnBrk="1" hangingPunct="1"/>
            <a:r>
              <a:rPr lang="pt-BR" sz="2400" smtClean="0"/>
              <a:t>Dezoito lactentes (26,1%) no grupo não residual tinham 1 ou mais resíduos gástricos avaliados, inadvertidamente ou quando ordenada, para sintomas de disfunção gastrointestinal.</a:t>
            </a:r>
          </a:p>
          <a:p>
            <a:pPr eaLnBrk="1" hangingPunct="1"/>
            <a:r>
              <a:rPr lang="pt-BR" sz="2400" smtClean="0"/>
              <a:t>Quatro lactentes (5,8%) foram retirados devido à ECN e nenhum lactente apresentou resíduos avaliados por mais de 1 dia.</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txBox="1">
            <a:spLocks noGrp="1"/>
          </p:cNvSpPr>
          <p:nvPr>
            <p:ph type="title"/>
          </p:nvPr>
        </p:nvSpPr>
        <p:spPr>
          <a:xfrm>
            <a:off x="2611438" y="808038"/>
            <a:ext cx="7958137" cy="1077912"/>
          </a:xfrm>
        </p:spPr>
        <p:txBody>
          <a:bodyPr/>
          <a:lstStyle/>
          <a:p>
            <a:pPr eaLnBrk="1" hangingPunct="1"/>
            <a:r>
              <a:rPr lang="pt-BR" smtClean="0">
                <a:solidFill>
                  <a:srgbClr val="CC0066"/>
                </a:solidFill>
              </a:rPr>
              <a:t>RESULTADOS</a:t>
            </a:r>
          </a:p>
        </p:txBody>
      </p:sp>
      <p:sp>
        <p:nvSpPr>
          <p:cNvPr id="30722" name="Espaço Reservado para Conteúdo 2"/>
          <p:cNvSpPr txBox="1">
            <a:spLocks noGrp="1"/>
          </p:cNvSpPr>
          <p:nvPr>
            <p:ph type="body" sz="half" idx="1"/>
          </p:nvPr>
        </p:nvSpPr>
        <p:spPr>
          <a:xfrm>
            <a:off x="1416050" y="1341438"/>
            <a:ext cx="9153525" cy="4708525"/>
          </a:xfrm>
        </p:spPr>
        <p:txBody>
          <a:bodyPr/>
          <a:lstStyle/>
          <a:p>
            <a:pPr eaLnBrk="1" hangingPunct="1"/>
            <a:r>
              <a:rPr lang="pt-BR" sz="2400" smtClean="0">
                <a:solidFill>
                  <a:schemeClr val="bg1"/>
                </a:solidFill>
              </a:rPr>
              <a:t>Os 2 grupos foram semelhante no sexo, modo de parto, nascimento múltiplo, exposição aos esteroides pré-natal Apgar, Escore SNAP (Score for Neonatal Acute Physiology) II e tipo de alimentação (leite próprio da mãe vs leite humano de doadora).</a:t>
            </a:r>
          </a:p>
          <a:p>
            <a:pPr eaLnBrk="1" hangingPunct="1"/>
            <a:r>
              <a:rPr lang="pt-BR" sz="2400" smtClean="0">
                <a:solidFill>
                  <a:schemeClr val="bg1"/>
                </a:solidFill>
              </a:rPr>
              <a:t>No entanto, as crianças do grupo não residual em relação ao grupo residual era quase duas vezes mais prováveis de serem afro-americanas (56,5%) vs (29,7%).</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txBox="1">
            <a:spLocks noGrp="1"/>
          </p:cNvSpPr>
          <p:nvPr>
            <p:ph type="title"/>
          </p:nvPr>
        </p:nvSpPr>
        <p:spPr>
          <a:xfrm>
            <a:off x="2611438" y="808038"/>
            <a:ext cx="7958137" cy="1077912"/>
          </a:xfrm>
        </p:spPr>
        <p:txBody>
          <a:bodyPr/>
          <a:lstStyle/>
          <a:p>
            <a:pPr algn="ctr" eaLnBrk="1" hangingPunct="1"/>
            <a:r>
              <a:rPr lang="pt-BR" b="1" smtClean="0">
                <a:solidFill>
                  <a:schemeClr val="folHlink"/>
                </a:solidFill>
              </a:rPr>
              <a:t>Resultado primário</a:t>
            </a:r>
          </a:p>
        </p:txBody>
      </p:sp>
      <p:sp>
        <p:nvSpPr>
          <p:cNvPr id="31746" name="Espaço Reservado para Conteúdo 2"/>
          <p:cNvSpPr txBox="1">
            <a:spLocks noGrp="1"/>
          </p:cNvSpPr>
          <p:nvPr>
            <p:ph type="body" sz="half" idx="1"/>
          </p:nvPr>
        </p:nvSpPr>
        <p:spPr>
          <a:xfrm>
            <a:off x="2135188" y="1484313"/>
            <a:ext cx="8929687" cy="5184775"/>
          </a:xfrm>
        </p:spPr>
        <p:txBody>
          <a:bodyPr/>
          <a:lstStyle/>
          <a:p>
            <a:pPr eaLnBrk="1" hangingPunct="1"/>
            <a:r>
              <a:rPr lang="pt-BR" sz="2400" smtClean="0"/>
              <a:t>Comparando a nutrição enteral entre grupos ao longo do estudo de 6 semanas, a </a:t>
            </a:r>
            <a:r>
              <a:rPr lang="pt-BR" sz="2400" smtClean="0">
                <a:solidFill>
                  <a:srgbClr val="FFFF00"/>
                </a:solidFill>
              </a:rPr>
              <a:t>mudança na nutrição enteral ao longo do tempo</a:t>
            </a:r>
            <a:r>
              <a:rPr lang="pt-BR" sz="2400" smtClean="0"/>
              <a:t> diferiu entre os grupos. </a:t>
            </a:r>
          </a:p>
          <a:p>
            <a:pPr eaLnBrk="1" hangingPunct="1"/>
            <a:r>
              <a:rPr lang="pt-BR" sz="2400" smtClean="0"/>
              <a:t>Ambos os grupos aumentaram ao longo do tempo, mas </a:t>
            </a:r>
            <a:r>
              <a:rPr lang="pt-BR" sz="2400" b="1" smtClean="0">
                <a:solidFill>
                  <a:srgbClr val="FFFF00"/>
                </a:solidFill>
              </a:rPr>
              <a:t>o grupo não residual exibiu um aumento mais acentuado em comparação com o grupo residual</a:t>
            </a:r>
            <a:r>
              <a:rPr lang="pt-BR" sz="2400" smtClean="0"/>
              <a:t> (média de aumento semanal, 20,7mL / kg / d x  17,9mL / kg / d; P = 0,02) e </a:t>
            </a:r>
            <a:r>
              <a:rPr lang="pt-BR" sz="2400" smtClean="0">
                <a:solidFill>
                  <a:srgbClr val="FFFF00"/>
                </a:solidFill>
              </a:rPr>
              <a:t>consumiu mais leite nas semanas 5</a:t>
            </a:r>
            <a:r>
              <a:rPr lang="pt-BR" sz="2400" smtClean="0"/>
              <a:t> (137,2 [95% CI, 128,6-145,8]; P = 0,03) </a:t>
            </a:r>
            <a:r>
              <a:rPr lang="pt-BR" sz="2400" smtClean="0">
                <a:solidFill>
                  <a:srgbClr val="FFFF00"/>
                </a:solidFill>
              </a:rPr>
              <a:t>e 6</a:t>
            </a:r>
            <a:r>
              <a:rPr lang="pt-BR" sz="2400" smtClean="0"/>
              <a:t> (141,6 [95% CI, 133,2-150,0]; P = 0,03).</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txBox="1">
            <a:spLocks noGrp="1"/>
          </p:cNvSpPr>
          <p:nvPr>
            <p:ph type="title"/>
          </p:nvPr>
        </p:nvSpPr>
        <p:spPr>
          <a:xfrm>
            <a:off x="2611438" y="808038"/>
            <a:ext cx="7958137" cy="1077912"/>
          </a:xfrm>
        </p:spPr>
        <p:txBody>
          <a:bodyPr/>
          <a:lstStyle/>
          <a:p>
            <a:pPr algn="ctr" eaLnBrk="1" hangingPunct="1"/>
            <a:r>
              <a:rPr lang="pt-BR" b="1" smtClean="0">
                <a:solidFill>
                  <a:schemeClr val="folHlink"/>
                </a:solidFill>
              </a:rPr>
              <a:t>Resultados Secundários</a:t>
            </a:r>
          </a:p>
        </p:txBody>
      </p:sp>
      <p:sp>
        <p:nvSpPr>
          <p:cNvPr id="32770" name="Espaço Reservado para Conteúdo 2"/>
          <p:cNvSpPr txBox="1">
            <a:spLocks noGrp="1"/>
          </p:cNvSpPr>
          <p:nvPr>
            <p:ph type="body" sz="half" idx="1"/>
          </p:nvPr>
        </p:nvSpPr>
        <p:spPr>
          <a:xfrm>
            <a:off x="1271588" y="1628775"/>
            <a:ext cx="10009187" cy="5040313"/>
          </a:xfrm>
        </p:spPr>
        <p:txBody>
          <a:bodyPr/>
          <a:lstStyle/>
          <a:p>
            <a:pPr eaLnBrk="1" hangingPunct="1"/>
            <a:r>
              <a:rPr lang="pt-BR" sz="2800" dirty="0" smtClean="0"/>
              <a:t>Entre os </a:t>
            </a:r>
            <a:r>
              <a:rPr lang="pt-BR" sz="2800" dirty="0" smtClean="0">
                <a:solidFill>
                  <a:schemeClr val="folHlink"/>
                </a:solidFill>
              </a:rPr>
              <a:t>desfechos secundários</a:t>
            </a:r>
            <a:r>
              <a:rPr lang="pt-BR" sz="2800" dirty="0" smtClean="0"/>
              <a:t>, o </a:t>
            </a:r>
            <a:r>
              <a:rPr lang="pt-BR" sz="2800" dirty="0" smtClean="0">
                <a:solidFill>
                  <a:srgbClr val="FFFF00"/>
                </a:solidFill>
              </a:rPr>
              <a:t>grupo sem avaliação de resíduo gástrico apresentou maior estimativa de peso, tiveram menos episódios de distensão abdominal e tiveram alta 8 dias antes. </a:t>
            </a:r>
          </a:p>
          <a:p>
            <a:pPr algn="ctr" eaLnBrk="1" hangingPunct="1"/>
            <a:r>
              <a:rPr lang="pt-BR" sz="2800" dirty="0" smtClean="0">
                <a:solidFill>
                  <a:schemeClr val="folHlink"/>
                </a:solidFill>
              </a:rPr>
              <a:t>Chances para enterocolite necrosante, óbito, sepse e pneumonia associada à ventilação mecânica foram semelhantes entre os grupos.</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 Box 2"/>
          <p:cNvSpPr txBox="1">
            <a:spLocks noGrp="1"/>
          </p:cNvSpPr>
          <p:nvPr>
            <p:ph type="title" idx="4294967295"/>
          </p:nvPr>
        </p:nvSpPr>
        <p:spPr/>
        <p:txBody>
          <a:bodyPr/>
          <a:lstStyle/>
          <a:p>
            <a:pPr algn="ctr"/>
            <a:r>
              <a:rPr lang="pt-BR" smtClean="0">
                <a:solidFill>
                  <a:schemeClr val="folHlink"/>
                </a:solidFill>
              </a:rPr>
              <a:t>Outros Resultados</a:t>
            </a:r>
          </a:p>
        </p:txBody>
      </p:sp>
      <p:sp>
        <p:nvSpPr>
          <p:cNvPr id="33794" name="Text Box 3"/>
          <p:cNvSpPr txBox="1">
            <a:spLocks noGrp="1"/>
          </p:cNvSpPr>
          <p:nvPr>
            <p:ph type="body" idx="4294967295"/>
          </p:nvPr>
        </p:nvSpPr>
        <p:spPr>
          <a:xfrm>
            <a:off x="1200150" y="1600200"/>
            <a:ext cx="10382250" cy="5257800"/>
          </a:xfrm>
        </p:spPr>
        <p:txBody>
          <a:bodyPr/>
          <a:lstStyle/>
          <a:p>
            <a:pPr>
              <a:buFontTx/>
              <a:buNone/>
            </a:pPr>
            <a:r>
              <a:rPr lang="pt-BR" dirty="0" smtClean="0">
                <a:solidFill>
                  <a:srgbClr val="FFFF00"/>
                </a:solidFill>
              </a:rPr>
              <a:t>                               </a:t>
            </a:r>
            <a:r>
              <a:rPr lang="pt-BR" sz="2400" dirty="0" smtClean="0">
                <a:solidFill>
                  <a:srgbClr val="FFFF00"/>
                </a:solidFill>
              </a:rPr>
              <a:t>Sem diferenças  entre os grupos quanto à:</a:t>
            </a:r>
          </a:p>
          <a:p>
            <a:r>
              <a:rPr lang="pt-BR" dirty="0" smtClean="0"/>
              <a:t>-</a:t>
            </a:r>
            <a:r>
              <a:rPr lang="pt-BR" sz="2400" dirty="0" smtClean="0"/>
              <a:t>Pneumonia associada a ventilação</a:t>
            </a:r>
          </a:p>
          <a:p>
            <a:r>
              <a:rPr lang="pt-BR" sz="2400" dirty="0" smtClean="0"/>
              <a:t>Uso de suporte respiratório</a:t>
            </a:r>
          </a:p>
          <a:p>
            <a:r>
              <a:rPr lang="pt-BR" sz="2400" dirty="0" smtClean="0"/>
              <a:t>Tempo de ventilação</a:t>
            </a:r>
          </a:p>
          <a:p>
            <a:r>
              <a:rPr lang="pt-BR" sz="2400" dirty="0" smtClean="0"/>
              <a:t>-Enterocolite necrosante</a:t>
            </a:r>
          </a:p>
          <a:p>
            <a:r>
              <a:rPr lang="pt-BR" sz="2400" dirty="0" smtClean="0"/>
              <a:t>-Displasia broncopulmonar</a:t>
            </a:r>
          </a:p>
          <a:p>
            <a:r>
              <a:rPr lang="pt-BR" sz="2400" dirty="0" smtClean="0"/>
              <a:t>-Óbito</a:t>
            </a:r>
          </a:p>
          <a:p>
            <a:r>
              <a:rPr lang="pt-BR" sz="2400" dirty="0" smtClean="0"/>
              <a:t>-Sepse tardia</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txBox="1">
            <a:spLocks noGrp="1"/>
          </p:cNvSpPr>
          <p:nvPr>
            <p:ph type="title"/>
          </p:nvPr>
        </p:nvSpPr>
        <p:spPr>
          <a:xfrm>
            <a:off x="2711450" y="188913"/>
            <a:ext cx="7958138" cy="1077912"/>
          </a:xfrm>
        </p:spPr>
        <p:txBody>
          <a:bodyPr/>
          <a:lstStyle/>
          <a:p>
            <a:pPr algn="ctr" eaLnBrk="1" hangingPunct="1"/>
            <a:r>
              <a:rPr lang="pt-BR" smtClean="0">
                <a:solidFill>
                  <a:schemeClr val="folHlink"/>
                </a:solidFill>
              </a:rPr>
              <a:t>DISCUSSÃO</a:t>
            </a:r>
          </a:p>
        </p:txBody>
      </p:sp>
      <p:sp>
        <p:nvSpPr>
          <p:cNvPr id="34818" name="Espaço Reservado para Conteúdo 2"/>
          <p:cNvSpPr txBox="1">
            <a:spLocks noGrp="1"/>
          </p:cNvSpPr>
          <p:nvPr>
            <p:ph type="body" sz="half" idx="1"/>
          </p:nvPr>
        </p:nvSpPr>
        <p:spPr>
          <a:xfrm>
            <a:off x="1200150" y="981075"/>
            <a:ext cx="10153650" cy="5373688"/>
          </a:xfrm>
        </p:spPr>
        <p:txBody>
          <a:bodyPr/>
          <a:lstStyle/>
          <a:p>
            <a:pPr eaLnBrk="1" hangingPunct="1">
              <a:lnSpc>
                <a:spcPct val="108000"/>
              </a:lnSpc>
            </a:pPr>
            <a:r>
              <a:rPr lang="pt-BR" sz="2800" smtClean="0"/>
              <a:t>Os autores relatam que as </a:t>
            </a:r>
            <a:r>
              <a:rPr lang="pt-BR" sz="2800" smtClean="0">
                <a:solidFill>
                  <a:srgbClr val="FFFF00"/>
                </a:solidFill>
              </a:rPr>
              <a:t>crianças que não foram submetidas à avaliação de resíduo gástrico receberam consideravelmente mais nutrição enteral sem um aumento nos resultados adversos da saúde</a:t>
            </a:r>
            <a:r>
              <a:rPr lang="pt-BR" sz="2800" smtClean="0"/>
              <a:t>. </a:t>
            </a:r>
            <a:r>
              <a:rPr lang="pt-BR" sz="2800" smtClean="0">
                <a:solidFill>
                  <a:srgbClr val="FFFF00"/>
                </a:solidFill>
              </a:rPr>
              <a:t>Quando a avaliação do resíduo gástrico foi omitida, a dieta avançou mais rapidamente</a:t>
            </a:r>
            <a:r>
              <a:rPr lang="pt-BR" sz="2800" smtClean="0"/>
              <a:t> com maior consumo de leite nas semanas 5 e 6 após o nascimento.</a:t>
            </a:r>
          </a:p>
          <a:p>
            <a:pPr eaLnBrk="1" hangingPunct="1">
              <a:lnSpc>
                <a:spcPct val="108000"/>
              </a:lnSpc>
            </a:pPr>
            <a:endParaRPr lang="pt-BR" sz="2800" smtClean="0"/>
          </a:p>
          <a:p>
            <a:pPr eaLnBrk="1" hangingPunct="1">
              <a:lnSpc>
                <a:spcPct val="108000"/>
              </a:lnSpc>
            </a:pPr>
            <a:r>
              <a:rPr lang="pt-BR" sz="2800" smtClean="0"/>
              <a:t>Esses achados são consistentes com outros estudos que encontraram aumento da ingestão enteral quando as avaliações residuais gástricas foram omitidas.</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txBox="1">
            <a:spLocks noGrp="1"/>
          </p:cNvSpPr>
          <p:nvPr>
            <p:ph type="title"/>
          </p:nvPr>
        </p:nvSpPr>
        <p:spPr>
          <a:xfrm>
            <a:off x="2640013" y="333375"/>
            <a:ext cx="7958137" cy="1077913"/>
          </a:xfrm>
        </p:spPr>
        <p:txBody>
          <a:bodyPr/>
          <a:lstStyle/>
          <a:p>
            <a:pPr algn="ctr" eaLnBrk="1" hangingPunct="1"/>
            <a:r>
              <a:rPr lang="pt-BR" smtClean="0">
                <a:solidFill>
                  <a:schemeClr val="folHlink"/>
                </a:solidFill>
              </a:rPr>
              <a:t>DISCUSSÃO</a:t>
            </a:r>
          </a:p>
        </p:txBody>
      </p:sp>
      <p:sp>
        <p:nvSpPr>
          <p:cNvPr id="35842" name="Espaço Reservado para Conteúdo 2"/>
          <p:cNvSpPr txBox="1">
            <a:spLocks noGrp="1"/>
          </p:cNvSpPr>
          <p:nvPr>
            <p:ph type="body" sz="half" idx="1"/>
          </p:nvPr>
        </p:nvSpPr>
        <p:spPr>
          <a:xfrm>
            <a:off x="1919288" y="1557338"/>
            <a:ext cx="9217025" cy="5040312"/>
          </a:xfrm>
        </p:spPr>
        <p:txBody>
          <a:bodyPr/>
          <a:lstStyle/>
          <a:p>
            <a:pPr eaLnBrk="1" hangingPunct="1"/>
            <a:r>
              <a:rPr lang="pt-BR" sz="2800" smtClean="0"/>
              <a:t>No ensaio clínico randomizado de 61 crianças de muito baixo peso ao nascer, Torrazza et al 11 relataram que, quando </a:t>
            </a:r>
            <a:r>
              <a:rPr lang="pt-BR" sz="2800" smtClean="0">
                <a:solidFill>
                  <a:srgbClr val="FFFF00"/>
                </a:solidFill>
              </a:rPr>
              <a:t>avaliações residuais gástricas foram omitidas</a:t>
            </a:r>
            <a:r>
              <a:rPr lang="pt-BR" sz="2800" smtClean="0"/>
              <a:t>, os lactentes </a:t>
            </a:r>
            <a:r>
              <a:rPr lang="pt-BR" sz="2800" smtClean="0">
                <a:solidFill>
                  <a:srgbClr val="FFFF00"/>
                </a:solidFill>
              </a:rPr>
              <a:t>atingiram a nutrição enteral plena</a:t>
            </a:r>
            <a:r>
              <a:rPr lang="pt-BR" sz="2800" smtClean="0"/>
              <a:t> (150 mL/kg) quase </a:t>
            </a:r>
            <a:r>
              <a:rPr lang="pt-BR" sz="2800" smtClean="0">
                <a:solidFill>
                  <a:srgbClr val="FFFF00"/>
                </a:solidFill>
              </a:rPr>
              <a:t>6 dias antes</a:t>
            </a:r>
            <a:r>
              <a:rPr lang="pt-BR" sz="2800" smtClean="0"/>
              <a:t>. </a:t>
            </a:r>
          </a:p>
          <a:p>
            <a:pPr eaLnBrk="1" hangingPunct="1"/>
            <a:r>
              <a:rPr lang="pt-BR" sz="2800" smtClean="0"/>
              <a:t>Embora não estatisticamente significativos, esses achados podem ser clinicamente importantes nos prematuros com risco substancial de complicações associadas com nutrição enteral sub-ótima. 11</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txBox="1">
            <a:spLocks noGrp="1"/>
          </p:cNvSpPr>
          <p:nvPr>
            <p:ph type="title"/>
          </p:nvPr>
        </p:nvSpPr>
        <p:spPr>
          <a:xfrm>
            <a:off x="2495550" y="404813"/>
            <a:ext cx="7958138" cy="1077912"/>
          </a:xfrm>
        </p:spPr>
        <p:txBody>
          <a:bodyPr/>
          <a:lstStyle/>
          <a:p>
            <a:pPr algn="ctr" eaLnBrk="1" hangingPunct="1"/>
            <a:r>
              <a:rPr lang="pt-BR" b="1" smtClean="0">
                <a:solidFill>
                  <a:schemeClr val="folHlink"/>
                </a:solidFill>
              </a:rPr>
              <a:t>DISCUSSÃO</a:t>
            </a:r>
          </a:p>
        </p:txBody>
      </p:sp>
      <p:sp>
        <p:nvSpPr>
          <p:cNvPr id="36866" name="Espaço Reservado para Conteúdo 2"/>
          <p:cNvSpPr txBox="1">
            <a:spLocks noGrp="1"/>
          </p:cNvSpPr>
          <p:nvPr>
            <p:ph type="body" sz="half" idx="1"/>
          </p:nvPr>
        </p:nvSpPr>
        <p:spPr>
          <a:xfrm>
            <a:off x="1343025" y="836613"/>
            <a:ext cx="9793288" cy="5832475"/>
          </a:xfrm>
        </p:spPr>
        <p:txBody>
          <a:bodyPr/>
          <a:lstStyle/>
          <a:p>
            <a:pPr eaLnBrk="1" hangingPunct="1">
              <a:lnSpc>
                <a:spcPct val="96000"/>
              </a:lnSpc>
            </a:pPr>
            <a:r>
              <a:rPr lang="pt-BR" sz="2400" smtClean="0"/>
              <a:t>Em outro estudo após uma mudança de prática que omitiu avaliação residual gástrica, lactentes com 34 semanas de gestação ou mais jovens atingiram a dieta enteral plena (150 mL/kg/ d) 1 dia antes.18 Quando foi usada a </a:t>
            </a:r>
            <a:r>
              <a:rPr lang="pt-BR" sz="2400" smtClean="0">
                <a:solidFill>
                  <a:srgbClr val="FFFF00"/>
                </a:solidFill>
              </a:rPr>
              <a:t>circunferências abdominal em vez da avaliação do resíduo gástrico</a:t>
            </a:r>
            <a:r>
              <a:rPr lang="pt-BR" sz="2400" smtClean="0"/>
              <a:t> em um estudo, os recém-nascidos de muito baixo peso sofreram menos interrupções de alimentação (0 vs 2; P &amp;lt;0,001) e </a:t>
            </a:r>
            <a:r>
              <a:rPr lang="pt-BR" sz="2400" smtClean="0">
                <a:solidFill>
                  <a:srgbClr val="FFFF00"/>
                </a:solidFill>
              </a:rPr>
              <a:t>menos tempo para alcançar nutrição enteral plena (10 vs 14 dias; P &amp;lt;.001). </a:t>
            </a:r>
            <a:r>
              <a:rPr lang="pt-BR" sz="2400" smtClean="0">
                <a:solidFill>
                  <a:schemeClr val="bg1"/>
                </a:solidFill>
              </a:rPr>
              <a:t>19</a:t>
            </a:r>
          </a:p>
          <a:p>
            <a:pPr eaLnBrk="1" hangingPunct="1">
              <a:lnSpc>
                <a:spcPct val="96000"/>
              </a:lnSpc>
            </a:pPr>
            <a:r>
              <a:rPr lang="pt-BR" sz="2400" smtClean="0"/>
              <a:t>Por outro lado, Singh et al 28 , em ensaio clínico randomizado de lactentes com um peso ao nascer entre 1500 e 2000 g, não encontraram diferença em dias para atingir alimentação total (120 mL/kg/ d).</a:t>
            </a: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txBox="1">
            <a:spLocks noGrp="1"/>
          </p:cNvSpPr>
          <p:nvPr>
            <p:ph type="title"/>
          </p:nvPr>
        </p:nvSpPr>
        <p:spPr>
          <a:xfrm>
            <a:off x="2640013" y="188913"/>
            <a:ext cx="7958137" cy="1077912"/>
          </a:xfrm>
        </p:spPr>
        <p:txBody>
          <a:bodyPr/>
          <a:lstStyle/>
          <a:p>
            <a:pPr algn="ctr" eaLnBrk="1" hangingPunct="1"/>
            <a:r>
              <a:rPr lang="pt-BR" b="1" smtClean="0">
                <a:solidFill>
                  <a:schemeClr val="folHlink"/>
                </a:solidFill>
              </a:rPr>
              <a:t>DISCUSSÃO</a:t>
            </a:r>
          </a:p>
        </p:txBody>
      </p:sp>
      <p:sp>
        <p:nvSpPr>
          <p:cNvPr id="37890" name="Espaço Reservado para Conteúdo 2"/>
          <p:cNvSpPr txBox="1">
            <a:spLocks noGrp="1"/>
          </p:cNvSpPr>
          <p:nvPr>
            <p:ph type="body" sz="half" idx="1"/>
          </p:nvPr>
        </p:nvSpPr>
        <p:spPr>
          <a:xfrm>
            <a:off x="1703388" y="836613"/>
            <a:ext cx="9577387" cy="6021387"/>
          </a:xfrm>
        </p:spPr>
        <p:txBody>
          <a:bodyPr/>
          <a:lstStyle/>
          <a:p>
            <a:pPr eaLnBrk="1" hangingPunct="1"/>
            <a:r>
              <a:rPr lang="pt-BR" sz="2800" dirty="0" smtClean="0"/>
              <a:t>Faltam evidências de que </a:t>
            </a:r>
            <a:r>
              <a:rPr lang="pt-BR" sz="2800" dirty="0" smtClean="0">
                <a:solidFill>
                  <a:srgbClr val="FFFF00"/>
                </a:solidFill>
              </a:rPr>
              <a:t>grandes resíduos gástricos</a:t>
            </a:r>
            <a:r>
              <a:rPr lang="pt-BR" sz="2800" dirty="0" smtClean="0"/>
              <a:t> indiquem intolerância alimentar 16,29 e, </a:t>
            </a:r>
            <a:r>
              <a:rPr lang="pt-BR" sz="2800" dirty="0" smtClean="0">
                <a:solidFill>
                  <a:srgbClr val="FFFF00"/>
                </a:solidFill>
              </a:rPr>
              <a:t>em recém-nascidos prematuros extremos, pode ser normal</a:t>
            </a:r>
            <a:r>
              <a:rPr lang="pt-BR" sz="2800" dirty="0" smtClean="0"/>
              <a:t> devido à </a:t>
            </a:r>
            <a:r>
              <a:rPr lang="pt-BR" sz="2800" dirty="0" smtClean="0"/>
              <a:t>imaturidade </a:t>
            </a:r>
            <a:r>
              <a:rPr lang="pt-BR" sz="2800" dirty="0" smtClean="0"/>
              <a:t>gastrointestinal e motilidade reduzida. 30</a:t>
            </a:r>
          </a:p>
          <a:p>
            <a:pPr eaLnBrk="1" hangingPunct="1"/>
            <a:r>
              <a:rPr lang="pt-BR" sz="2800" dirty="0" smtClean="0"/>
              <a:t>Os presentes autores relatam que, </a:t>
            </a:r>
            <a:r>
              <a:rPr lang="pt-BR" sz="2800" dirty="0" smtClean="0">
                <a:solidFill>
                  <a:srgbClr val="FFFF00"/>
                </a:solidFill>
              </a:rPr>
              <a:t>quando a avaliação residual gástrica foi omitida, os lactentes experimentaram menos episódios de distensão</a:t>
            </a:r>
            <a:r>
              <a:rPr lang="pt-BR" sz="2800" dirty="0" smtClean="0"/>
              <a:t> e, embora não estatisticamente significante, exigiu menos radiografia abdominal.</a:t>
            </a: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 Box 2"/>
          <p:cNvSpPr txBox="1">
            <a:spLocks noGrp="1"/>
          </p:cNvSpPr>
          <p:nvPr>
            <p:ph type="title" idx="4294967295"/>
          </p:nvPr>
        </p:nvSpPr>
        <p:spPr>
          <a:xfrm>
            <a:off x="623888" y="260350"/>
            <a:ext cx="10972800" cy="1325563"/>
          </a:xfrm>
        </p:spPr>
        <p:txBody>
          <a:bodyPr/>
          <a:lstStyle/>
          <a:p>
            <a:pPr algn="ctr"/>
            <a:r>
              <a:rPr lang="pt-BR" smtClean="0">
                <a:solidFill>
                  <a:schemeClr val="folHlink"/>
                </a:solidFill>
              </a:rPr>
              <a:t>DISCUSSÃO</a:t>
            </a:r>
          </a:p>
        </p:txBody>
      </p:sp>
      <p:sp>
        <p:nvSpPr>
          <p:cNvPr id="38914" name="Text Box 3"/>
          <p:cNvSpPr txBox="1">
            <a:spLocks noGrp="1"/>
          </p:cNvSpPr>
          <p:nvPr>
            <p:ph type="body" idx="4294967295"/>
          </p:nvPr>
        </p:nvSpPr>
        <p:spPr>
          <a:xfrm>
            <a:off x="1055688" y="1412875"/>
            <a:ext cx="10310812" cy="4941888"/>
          </a:xfrm>
        </p:spPr>
        <p:txBody>
          <a:bodyPr/>
          <a:lstStyle/>
          <a:p>
            <a:r>
              <a:rPr lang="pt-BR" sz="2400" smtClean="0">
                <a:solidFill>
                  <a:schemeClr val="bg1"/>
                </a:solidFill>
              </a:rPr>
              <a:t>Da mesma forma, Shulman et al 31em um estudo prospectivo de 50 bebês prematuros, </a:t>
            </a:r>
            <a:r>
              <a:rPr lang="pt-BR" sz="2400" smtClean="0">
                <a:solidFill>
                  <a:srgbClr val="FFFF00"/>
                </a:solidFill>
              </a:rPr>
              <a:t>não foi encontrada associação entre intolerância à alimentação</a:t>
            </a:r>
            <a:r>
              <a:rPr lang="pt-BR" sz="2400" smtClean="0">
                <a:solidFill>
                  <a:schemeClr val="bg1"/>
                </a:solidFill>
              </a:rPr>
              <a:t> (maior tempo para alimentação completa e / ou diminuição da alimentação) e </a:t>
            </a:r>
            <a:r>
              <a:rPr lang="pt-BR" sz="2400" smtClean="0">
                <a:solidFill>
                  <a:srgbClr val="FFFF00"/>
                </a:solidFill>
              </a:rPr>
              <a:t>grandes resíduos gástricos</a:t>
            </a:r>
            <a:r>
              <a:rPr lang="pt-BR" sz="2400" smtClean="0">
                <a:solidFill>
                  <a:schemeClr val="bg1"/>
                </a:solidFill>
              </a:rPr>
              <a:t> (&gt; 50% e / ou&gt; 2 mL / kg) e resíduos gástricos até 2 a 3 mL / kg não demonstraram intolerância alimentar (menos mamadas aos 14 dias de vida) em prematuros. 32</a:t>
            </a:r>
          </a:p>
          <a:p>
            <a:r>
              <a:rPr lang="pt-BR" sz="2400" smtClean="0">
                <a:solidFill>
                  <a:schemeClr val="bg1"/>
                </a:solidFill>
              </a:rPr>
              <a:t> </a:t>
            </a:r>
            <a:r>
              <a:rPr lang="pt-BR" sz="2400" smtClean="0"/>
              <a:t>Ao contrário dos resultados de estudos anteriores, os presentes autores não encontraram  diferenças no período de tempo em que a NP ou uma linha central era necessária, nem na incidência de PNALD ou doença óssea metabólica</a:t>
            </a:r>
            <a:r>
              <a:rPr lang="pt-BR" sz="1800" smtClean="0"/>
              <a:t> </a:t>
            </a: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txBox="1">
            <a:spLocks noGrp="1"/>
          </p:cNvSpPr>
          <p:nvPr>
            <p:ph type="title"/>
          </p:nvPr>
        </p:nvSpPr>
        <p:spPr>
          <a:xfrm>
            <a:off x="2424113" y="188913"/>
            <a:ext cx="7958137" cy="1077912"/>
          </a:xfrm>
        </p:spPr>
        <p:txBody>
          <a:bodyPr/>
          <a:lstStyle/>
          <a:p>
            <a:pPr algn="ctr" eaLnBrk="1" hangingPunct="1"/>
            <a:r>
              <a:rPr lang="pt-BR" b="1" smtClean="0">
                <a:solidFill>
                  <a:schemeClr val="folHlink"/>
                </a:solidFill>
              </a:rPr>
              <a:t>DISCUSSÃO</a:t>
            </a:r>
          </a:p>
        </p:txBody>
      </p:sp>
      <p:sp>
        <p:nvSpPr>
          <p:cNvPr id="39938" name="Espaço Reservado para Conteúdo 2"/>
          <p:cNvSpPr txBox="1">
            <a:spLocks noGrp="1"/>
          </p:cNvSpPr>
          <p:nvPr>
            <p:ph type="body" sz="half" idx="1"/>
          </p:nvPr>
        </p:nvSpPr>
        <p:spPr>
          <a:xfrm>
            <a:off x="1416050" y="765175"/>
            <a:ext cx="9575800" cy="5688013"/>
          </a:xfrm>
        </p:spPr>
        <p:txBody>
          <a:bodyPr/>
          <a:lstStyle/>
          <a:p>
            <a:pPr eaLnBrk="1" hangingPunct="1"/>
            <a:r>
              <a:rPr lang="pt-BR" sz="2500" smtClean="0"/>
              <a:t>Quando as </a:t>
            </a:r>
            <a:r>
              <a:rPr lang="pt-BR" sz="2500" smtClean="0">
                <a:solidFill>
                  <a:srgbClr val="FFFF00"/>
                </a:solidFill>
              </a:rPr>
              <a:t>dietas são interrompidas ou diminuídas</a:t>
            </a:r>
            <a:r>
              <a:rPr lang="pt-BR" sz="2500" smtClean="0"/>
              <a:t>, a </a:t>
            </a:r>
            <a:r>
              <a:rPr lang="pt-BR" sz="2500" smtClean="0">
                <a:solidFill>
                  <a:srgbClr val="FFFF00"/>
                </a:solidFill>
              </a:rPr>
              <a:t>nutrição parenteral é necessária</a:t>
            </a:r>
            <a:r>
              <a:rPr lang="pt-BR" sz="2500" smtClean="0"/>
              <a:t> em quantidades e / ou por períodos mais longos, aumentando assim o </a:t>
            </a:r>
            <a:r>
              <a:rPr lang="pt-BR" sz="2500" smtClean="0">
                <a:solidFill>
                  <a:srgbClr val="FFFF00"/>
                </a:solidFill>
              </a:rPr>
              <a:t>risco para doença hepática</a:t>
            </a:r>
            <a:r>
              <a:rPr lang="pt-BR" sz="2500" smtClean="0"/>
              <a:t> associada à nutrição parenteral, maior </a:t>
            </a:r>
            <a:r>
              <a:rPr lang="pt-BR" sz="2500" smtClean="0">
                <a:solidFill>
                  <a:srgbClr val="FFFF00"/>
                </a:solidFill>
              </a:rPr>
              <a:t>necessidade de acesso venoso central</a:t>
            </a:r>
            <a:r>
              <a:rPr lang="pt-BR" sz="2500" smtClean="0"/>
              <a:t> e </a:t>
            </a:r>
            <a:r>
              <a:rPr lang="pt-BR" sz="2500" smtClean="0">
                <a:solidFill>
                  <a:srgbClr val="FFFF00"/>
                </a:solidFill>
              </a:rPr>
              <a:t>maior risco de doença metabólica</a:t>
            </a:r>
            <a:r>
              <a:rPr lang="pt-BR" sz="2500" smtClean="0"/>
              <a:t>. 33-35</a:t>
            </a:r>
          </a:p>
          <a:p>
            <a:pPr eaLnBrk="1" hangingPunct="1"/>
            <a:endParaRPr lang="pt-BR" sz="2500" smtClean="0"/>
          </a:p>
          <a:p>
            <a:pPr eaLnBrk="1" hangingPunct="1"/>
            <a:r>
              <a:rPr lang="pt-BR" sz="2500" smtClean="0"/>
              <a:t>Torrazza et al 11 verificaram que os </a:t>
            </a:r>
            <a:r>
              <a:rPr lang="pt-BR" sz="2500" smtClean="0">
                <a:solidFill>
                  <a:srgbClr val="FFFF00"/>
                </a:solidFill>
              </a:rPr>
              <a:t>lactentes que não passaram por avaliação de resíduo gástrico exigiram acesso venoso central 6 dias a menos e mais de 1 dia a menos em nutrição parenteral</a:t>
            </a:r>
            <a:r>
              <a:rPr lang="pt-BR" sz="2500" smtClean="0"/>
              <a:t>, embora esses achados não foram estatisticamente significantes.</a:t>
            </a: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txBox="1">
            <a:spLocks noGrp="1"/>
          </p:cNvSpPr>
          <p:nvPr>
            <p:ph type="title"/>
          </p:nvPr>
        </p:nvSpPr>
        <p:spPr>
          <a:xfrm>
            <a:off x="2640013" y="188913"/>
            <a:ext cx="7958137" cy="1077912"/>
          </a:xfrm>
        </p:spPr>
        <p:txBody>
          <a:bodyPr/>
          <a:lstStyle/>
          <a:p>
            <a:pPr algn="ctr" eaLnBrk="1" hangingPunct="1"/>
            <a:r>
              <a:rPr lang="pt-BR" b="1" smtClean="0">
                <a:solidFill>
                  <a:schemeClr val="folHlink"/>
                </a:solidFill>
              </a:rPr>
              <a:t>DISCUSSÃO</a:t>
            </a:r>
          </a:p>
        </p:txBody>
      </p:sp>
      <p:sp>
        <p:nvSpPr>
          <p:cNvPr id="40962" name="Espaço Reservado para Conteúdo 2"/>
          <p:cNvSpPr txBox="1">
            <a:spLocks noGrp="1"/>
          </p:cNvSpPr>
          <p:nvPr>
            <p:ph type="body" sz="half" idx="1"/>
          </p:nvPr>
        </p:nvSpPr>
        <p:spPr>
          <a:xfrm>
            <a:off x="2063750" y="1052513"/>
            <a:ext cx="9145588" cy="5616575"/>
          </a:xfrm>
        </p:spPr>
        <p:txBody>
          <a:bodyPr/>
          <a:lstStyle/>
          <a:p>
            <a:pPr eaLnBrk="1" hangingPunct="1"/>
            <a:r>
              <a:rPr lang="pt-BR" sz="2800" smtClean="0"/>
              <a:t>Dois adicionais pequenos estudos relataram que, quando a </a:t>
            </a:r>
            <a:r>
              <a:rPr lang="pt-BR" sz="2800" smtClean="0">
                <a:solidFill>
                  <a:srgbClr val="FFFF00"/>
                </a:solidFill>
              </a:rPr>
              <a:t>avaliação residual gástrica foi omitida</a:t>
            </a:r>
            <a:r>
              <a:rPr lang="pt-BR" sz="2800" smtClean="0"/>
              <a:t>, os bebês precisaram de </a:t>
            </a:r>
            <a:r>
              <a:rPr lang="pt-BR" sz="2800" smtClean="0">
                <a:solidFill>
                  <a:srgbClr val="FFFF00"/>
                </a:solidFill>
              </a:rPr>
              <a:t>menos dias de nutrição parenteral,</a:t>
            </a:r>
            <a:r>
              <a:rPr lang="pt-BR" sz="2800" smtClean="0"/>
              <a:t> mas as diferenças no momento da iniciação da alimentação e inclusão de bebês mais de 32 semanas de gestação podem ter afetado os resultados.</a:t>
            </a:r>
          </a:p>
          <a:p>
            <a:pPr eaLnBrk="1" hangingPunct="1"/>
            <a:r>
              <a:rPr lang="pt-BR" sz="2800" smtClean="0"/>
              <a:t>Nenhum estudo incluiu o número de dias de acesso venoso central ou taxa de incidência de doença hepática associada à nutrição parenteral. 18,19</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txBox="1">
            <a:spLocks noGrp="1"/>
          </p:cNvSpPr>
          <p:nvPr>
            <p:ph type="title"/>
          </p:nvPr>
        </p:nvSpPr>
        <p:spPr>
          <a:xfrm>
            <a:off x="1631950" y="188913"/>
            <a:ext cx="7958138" cy="1077912"/>
          </a:xfrm>
        </p:spPr>
        <p:txBody>
          <a:bodyPr/>
          <a:lstStyle/>
          <a:p>
            <a:pPr algn="ctr" eaLnBrk="1" hangingPunct="1"/>
            <a:r>
              <a:rPr lang="pt-BR" b="1" smtClean="0">
                <a:solidFill>
                  <a:schemeClr val="folHlink"/>
                </a:solidFill>
              </a:rPr>
              <a:t>DISCUSSÃO</a:t>
            </a:r>
          </a:p>
        </p:txBody>
      </p:sp>
      <p:sp>
        <p:nvSpPr>
          <p:cNvPr id="41986" name="Espaço Reservado para Conteúdo 2"/>
          <p:cNvSpPr txBox="1">
            <a:spLocks noGrp="1"/>
          </p:cNvSpPr>
          <p:nvPr>
            <p:ph type="body" sz="half" idx="1"/>
          </p:nvPr>
        </p:nvSpPr>
        <p:spPr>
          <a:xfrm>
            <a:off x="1343025" y="981075"/>
            <a:ext cx="9866313" cy="5876925"/>
          </a:xfrm>
        </p:spPr>
        <p:txBody>
          <a:bodyPr/>
          <a:lstStyle/>
          <a:p>
            <a:pPr eaLnBrk="1" hangingPunct="1">
              <a:lnSpc>
                <a:spcPct val="108000"/>
              </a:lnSpc>
            </a:pPr>
            <a:r>
              <a:rPr lang="pt-BR" sz="2800" smtClean="0"/>
              <a:t>Além disso, esses autores relataram que </a:t>
            </a:r>
            <a:r>
              <a:rPr lang="pt-BR" sz="2800" smtClean="0">
                <a:solidFill>
                  <a:srgbClr val="FFFF00"/>
                </a:solidFill>
              </a:rPr>
              <a:t>as crianças que não tiveram avaliação de resíduo gástrico tiveram alta para casa oito dias antes.</a:t>
            </a:r>
            <a:r>
              <a:rPr lang="pt-BR" sz="2800" smtClean="0"/>
              <a:t> Esses achados são consistentes com pesquisas em adultos e crianças indicando que </a:t>
            </a:r>
            <a:r>
              <a:rPr lang="pt-BR" sz="2800" smtClean="0">
                <a:solidFill>
                  <a:srgbClr val="FFFF00"/>
                </a:solidFill>
              </a:rPr>
              <a:t>a nutrição enteral melhorada reduz tanto a internação na Unidade de Terapia Intensiva como a internação hospitalar 4,36,37</a:t>
            </a:r>
            <a:r>
              <a:rPr lang="pt-BR" sz="2800" smtClean="0"/>
              <a:t> mas nos prematuros não indicou diferenças de tempo de internação na UTI Neonatal. 19</a:t>
            </a:r>
          </a:p>
          <a:p>
            <a:pPr eaLnBrk="1" hangingPunct="1">
              <a:lnSpc>
                <a:spcPct val="108000"/>
              </a:lnSpc>
            </a:pPr>
            <a:r>
              <a:rPr lang="pt-BR" sz="2800" smtClean="0"/>
              <a:t>Além disso, quando as </a:t>
            </a:r>
            <a:r>
              <a:rPr lang="pt-BR" sz="2800" smtClean="0">
                <a:solidFill>
                  <a:srgbClr val="FFFF00"/>
                </a:solidFill>
              </a:rPr>
              <a:t>avaliações residuais gástricas foram omitidas, foi observado melhor ganho de peso em lactentes,</a:t>
            </a:r>
            <a:r>
              <a:rPr lang="pt-BR" sz="2800" smtClean="0"/>
              <a:t> mas não há diferenças substanciais na circunferência da cabeça ou comprimento.</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txBox="1">
            <a:spLocks noGrp="1"/>
          </p:cNvSpPr>
          <p:nvPr>
            <p:ph type="title"/>
          </p:nvPr>
        </p:nvSpPr>
        <p:spPr>
          <a:xfrm>
            <a:off x="2611438" y="808038"/>
            <a:ext cx="7958137" cy="1077912"/>
          </a:xfrm>
        </p:spPr>
        <p:txBody>
          <a:bodyPr/>
          <a:lstStyle/>
          <a:p>
            <a:pPr algn="ctr" eaLnBrk="1" hangingPunct="1"/>
            <a:r>
              <a:rPr lang="pt-BR" b="1" smtClean="0">
                <a:solidFill>
                  <a:schemeClr val="folHlink"/>
                </a:solidFill>
              </a:rPr>
              <a:t>DISCUSSÃO</a:t>
            </a:r>
          </a:p>
        </p:txBody>
      </p:sp>
      <p:sp>
        <p:nvSpPr>
          <p:cNvPr id="43010" name="Espaço Reservado para Conteúdo 2"/>
          <p:cNvSpPr txBox="1">
            <a:spLocks noGrp="1"/>
          </p:cNvSpPr>
          <p:nvPr>
            <p:ph type="body" sz="half" idx="1"/>
          </p:nvPr>
        </p:nvSpPr>
        <p:spPr>
          <a:xfrm>
            <a:off x="1847850" y="1412875"/>
            <a:ext cx="9432925" cy="5445125"/>
          </a:xfrm>
        </p:spPr>
        <p:txBody>
          <a:bodyPr/>
          <a:lstStyle/>
          <a:p>
            <a:pPr eaLnBrk="1" hangingPunct="1"/>
            <a:r>
              <a:rPr lang="pt-BR" sz="2400" b="1" smtClean="0">
                <a:solidFill>
                  <a:srgbClr val="FFFF00"/>
                </a:solidFill>
              </a:rPr>
              <a:t>Quando as dietas são interrompidas ou diminuídas devido a grandes resíduos gástricos, o crescimento pode ser negativamente afetado</a:t>
            </a:r>
            <a:r>
              <a:rPr lang="pt-BR" sz="2400" smtClean="0"/>
              <a:t>. 38 </a:t>
            </a:r>
          </a:p>
          <a:p>
            <a:pPr eaLnBrk="1" hangingPunct="1"/>
            <a:r>
              <a:rPr lang="pt-BR" sz="2400" smtClean="0"/>
              <a:t>Por causa da associação entre adequado crescimento e melhoria do desenvolvimento neurológico em prematuros, esses achados podem ser particularmente importantes. 39-41</a:t>
            </a:r>
          </a:p>
          <a:p>
            <a:pPr eaLnBrk="1" hangingPunct="1"/>
            <a:r>
              <a:rPr lang="pt-BR" sz="2400" smtClean="0"/>
              <a:t>Os grandes resíduos gástricos têm sido tradicionalmente considerados um sintoma precoce da ECN, 6 mas </a:t>
            </a:r>
            <a:r>
              <a:rPr lang="pt-BR" sz="2400" smtClean="0">
                <a:solidFill>
                  <a:srgbClr val="FFFF00"/>
                </a:solidFill>
              </a:rPr>
              <a:t>os presentes autores não encontraram diferenças na incidência de ECN entre os bebês que tiveram avaliação do resíduo gástrico e os que tiveram.</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txBox="1">
            <a:spLocks noGrp="1"/>
          </p:cNvSpPr>
          <p:nvPr>
            <p:ph type="title"/>
          </p:nvPr>
        </p:nvSpPr>
        <p:spPr>
          <a:xfrm>
            <a:off x="2782888" y="0"/>
            <a:ext cx="7958137" cy="1077913"/>
          </a:xfrm>
        </p:spPr>
        <p:txBody>
          <a:bodyPr/>
          <a:lstStyle/>
          <a:p>
            <a:pPr algn="ctr" eaLnBrk="1" hangingPunct="1"/>
            <a:r>
              <a:rPr lang="pt-BR" b="1" smtClean="0">
                <a:solidFill>
                  <a:schemeClr val="folHlink"/>
                </a:solidFill>
              </a:rPr>
              <a:t>DISCUSSÃO</a:t>
            </a:r>
          </a:p>
        </p:txBody>
      </p:sp>
      <p:sp>
        <p:nvSpPr>
          <p:cNvPr id="44034" name="Espaço Reservado para Conteúdo 2"/>
          <p:cNvSpPr txBox="1">
            <a:spLocks noGrp="1"/>
          </p:cNvSpPr>
          <p:nvPr>
            <p:ph type="body" sz="half" idx="1"/>
          </p:nvPr>
        </p:nvSpPr>
        <p:spPr>
          <a:xfrm>
            <a:off x="1631950" y="692150"/>
            <a:ext cx="9432925" cy="6165850"/>
          </a:xfrm>
        </p:spPr>
        <p:txBody>
          <a:bodyPr/>
          <a:lstStyle/>
          <a:p>
            <a:pPr eaLnBrk="1" hangingPunct="1">
              <a:lnSpc>
                <a:spcPct val="108000"/>
              </a:lnSpc>
            </a:pPr>
            <a:r>
              <a:rPr lang="pt-BR" sz="2400" smtClean="0"/>
              <a:t>Dois estudos retrospectivos de caso-controle sugeriram que volume residual gástrico pode ser maior em lactentes que desenvolvem ECN, 6,8 , mas os achados do presente são consistentes com outros estudos de prematuros em que </a:t>
            </a:r>
            <a:r>
              <a:rPr lang="pt-BR" sz="2400" smtClean="0">
                <a:solidFill>
                  <a:srgbClr val="FFFF00"/>
                </a:solidFill>
              </a:rPr>
              <a:t>a omissão da avaliação dos resíduos gástricos não foi associada a um aumento da incidência de ECN</a:t>
            </a:r>
            <a:r>
              <a:rPr lang="pt-BR" sz="2400" smtClean="0"/>
              <a:t>. 11,18,19,28</a:t>
            </a:r>
          </a:p>
          <a:p>
            <a:pPr eaLnBrk="1" hangingPunct="1">
              <a:lnSpc>
                <a:spcPct val="108000"/>
              </a:lnSpc>
            </a:pPr>
            <a:r>
              <a:rPr lang="pt-BR" sz="2400" smtClean="0"/>
              <a:t>Grandes resíduos gástricos têm sido tradicionalmente acreditados aumentar o risco de emese e aspiração, aumentando assim o risco de PAVM, mas faltam evidências para apoiar esta suposição. 10,42 </a:t>
            </a:r>
          </a:p>
          <a:p>
            <a:pPr eaLnBrk="1" hangingPunct="1">
              <a:lnSpc>
                <a:spcPct val="108000"/>
              </a:lnSpc>
            </a:pPr>
            <a:r>
              <a:rPr lang="pt-BR" sz="2400" smtClean="0"/>
              <a:t>Os prematuros têm um risco aumentado de PAVM devido ao uso de tubos endotraqueais sem balão, redução da imunocompetência, diminuição do tônus do esfíncter esofágico inferior e diminuição da motilidade gastrointestinal. 43</a:t>
            </a: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txBox="1">
            <a:spLocks noGrp="1"/>
          </p:cNvSpPr>
          <p:nvPr>
            <p:ph type="title"/>
          </p:nvPr>
        </p:nvSpPr>
        <p:spPr>
          <a:xfrm>
            <a:off x="2782888" y="0"/>
            <a:ext cx="7958137" cy="1077913"/>
          </a:xfrm>
        </p:spPr>
        <p:txBody>
          <a:bodyPr/>
          <a:lstStyle/>
          <a:p>
            <a:pPr algn="ctr" eaLnBrk="1" hangingPunct="1"/>
            <a:r>
              <a:rPr lang="pt-BR" b="1" smtClean="0">
                <a:solidFill>
                  <a:schemeClr val="folHlink"/>
                </a:solidFill>
              </a:rPr>
              <a:t>DISCUSSÃO</a:t>
            </a:r>
          </a:p>
        </p:txBody>
      </p:sp>
      <p:sp>
        <p:nvSpPr>
          <p:cNvPr id="45058" name="Espaço Reservado para Conteúdo 2"/>
          <p:cNvSpPr txBox="1">
            <a:spLocks noGrp="1"/>
          </p:cNvSpPr>
          <p:nvPr>
            <p:ph type="body" sz="half" idx="1"/>
          </p:nvPr>
        </p:nvSpPr>
        <p:spPr>
          <a:xfrm>
            <a:off x="1487488" y="908050"/>
            <a:ext cx="9721850" cy="5949950"/>
          </a:xfrm>
        </p:spPr>
        <p:txBody>
          <a:bodyPr/>
          <a:lstStyle/>
          <a:p>
            <a:pPr eaLnBrk="1" hangingPunct="1">
              <a:lnSpc>
                <a:spcPct val="108000"/>
              </a:lnSpc>
            </a:pPr>
            <a:r>
              <a:rPr lang="pt-BR" sz="2400" dirty="0" smtClean="0"/>
              <a:t>Pesquisas anteriores sugerem que a avaliação dos resíduos gástricos não protege contra a PAVM em adultos e crianças 4,16,44 mas o presente estudo, para  conhecimento desses autores, </a:t>
            </a:r>
            <a:r>
              <a:rPr lang="pt-BR" sz="2400" dirty="0" smtClean="0">
                <a:solidFill>
                  <a:srgbClr val="FFFF00"/>
                </a:solidFill>
              </a:rPr>
              <a:t>é o primeiro a abordar o efeito de omitir a avaliação residual gástrica na incidência de PAVM em prematuros extremos</a:t>
            </a:r>
            <a:r>
              <a:rPr lang="pt-BR" sz="2400" dirty="0" smtClean="0"/>
              <a:t>. Usando determinantes objetivos da PAVM, incluindo níveis de pepsina na </a:t>
            </a:r>
            <a:r>
              <a:rPr lang="pt-BR" sz="2400" dirty="0" err="1" smtClean="0"/>
              <a:t>traquéia</a:t>
            </a:r>
            <a:r>
              <a:rPr lang="pt-BR" sz="2400" dirty="0" smtClean="0"/>
              <a:t>, culturas endotraqueais e evidência radiográfica, </a:t>
            </a:r>
            <a:r>
              <a:rPr lang="pt-BR" sz="2400" dirty="0" smtClean="0">
                <a:solidFill>
                  <a:srgbClr val="FFFF00"/>
                </a:solidFill>
              </a:rPr>
              <a:t>esses autores não encontraram aumento da incidência de PAVM quando a avaliações foram omitidas. </a:t>
            </a:r>
          </a:p>
          <a:p>
            <a:pPr eaLnBrk="1" hangingPunct="1">
              <a:lnSpc>
                <a:spcPct val="108000"/>
              </a:lnSpc>
            </a:pPr>
            <a:r>
              <a:rPr lang="pt-BR" sz="2400" dirty="0" smtClean="0"/>
              <a:t>Embora a PAVM tenha sido associada com morbidade, incluindo aumento do risco de displasia broncopulmonar (DBP) em prematuros 45,46 </a:t>
            </a:r>
            <a:r>
              <a:rPr lang="pt-BR" sz="2400" dirty="0" smtClean="0">
                <a:solidFill>
                  <a:srgbClr val="FFFF00"/>
                </a:solidFill>
              </a:rPr>
              <a:t>não foram encontradas diferenças na incidência de DBP, necessidade para suporte respiratório ou dias que exigem ventilação invasiva entre os dois grupos neste estudo.</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txBox="1">
            <a:spLocks noGrp="1"/>
          </p:cNvSpPr>
          <p:nvPr>
            <p:ph type="title"/>
          </p:nvPr>
        </p:nvSpPr>
        <p:spPr>
          <a:xfrm>
            <a:off x="2424113" y="188913"/>
            <a:ext cx="7958137" cy="1077912"/>
          </a:xfrm>
        </p:spPr>
        <p:txBody>
          <a:bodyPr/>
          <a:lstStyle/>
          <a:p>
            <a:pPr algn="ctr" eaLnBrk="1" hangingPunct="1"/>
            <a:r>
              <a:rPr lang="pt-BR" b="1" smtClean="0">
                <a:solidFill>
                  <a:schemeClr val="folHlink"/>
                </a:solidFill>
              </a:rPr>
              <a:t>Pontos Fortes e Limitações</a:t>
            </a:r>
          </a:p>
        </p:txBody>
      </p:sp>
      <p:sp>
        <p:nvSpPr>
          <p:cNvPr id="46082" name="Espaço Reservado para Conteúdo 2"/>
          <p:cNvSpPr txBox="1">
            <a:spLocks noGrp="1"/>
          </p:cNvSpPr>
          <p:nvPr>
            <p:ph type="body" sz="half" idx="1"/>
          </p:nvPr>
        </p:nvSpPr>
        <p:spPr>
          <a:xfrm>
            <a:off x="1558925" y="1196975"/>
            <a:ext cx="9361488" cy="5300663"/>
          </a:xfrm>
        </p:spPr>
        <p:txBody>
          <a:bodyPr/>
          <a:lstStyle/>
          <a:p>
            <a:pPr eaLnBrk="1" hangingPunct="1">
              <a:lnSpc>
                <a:spcPct val="108000"/>
              </a:lnSpc>
            </a:pPr>
            <a:r>
              <a:rPr lang="pt-BR" sz="2400" smtClean="0"/>
              <a:t>Os pontos fortes deste estudo incluem a omissão da avaliação da aspiração de resíduos gástricos para verificar a colocação do tubo de alimentação, limitando assim qualquer interrupção potencial na digestão. Além do que, todos os bebês foram alimentados apenas com leite humano para minimizar a diferenças no esvaziamento gástrico e na intolerância alimentar que pode ocorrer com alimentação de fórmula. 47</a:t>
            </a:r>
          </a:p>
          <a:p>
            <a:pPr eaLnBrk="1" hangingPunct="1">
              <a:lnSpc>
                <a:spcPct val="108000"/>
              </a:lnSpc>
            </a:pPr>
            <a:r>
              <a:rPr lang="pt-BR" sz="2400" smtClean="0">
                <a:solidFill>
                  <a:srgbClr val="FF0000"/>
                </a:solidFill>
              </a:rPr>
              <a:t>Este ensaio tem várias limitações</a:t>
            </a:r>
            <a:r>
              <a:rPr lang="pt-BR" sz="2400" smtClean="0"/>
              <a:t>. Devido à informação sobre avaliação residual gástrica está incluída nos registros médicos e monitorada por médicos, a cegueira era impossível. Assim sendo, uma mudança no comportamento clínico resultante da atribuição de grupo não pode ser completamente excluído. Além disso, o estudo não teve poder quanto a preocupações de segurança, incluindo o risco para ECN.</a:t>
            </a: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txBox="1">
            <a:spLocks noGrp="1"/>
          </p:cNvSpPr>
          <p:nvPr>
            <p:ph type="title"/>
          </p:nvPr>
        </p:nvSpPr>
        <p:spPr>
          <a:xfrm>
            <a:off x="2640013" y="188913"/>
            <a:ext cx="7958137" cy="1077912"/>
          </a:xfrm>
        </p:spPr>
        <p:txBody>
          <a:bodyPr/>
          <a:lstStyle/>
          <a:p>
            <a:pPr algn="ctr" eaLnBrk="1" hangingPunct="1"/>
            <a:r>
              <a:rPr lang="pt-BR" b="1" smtClean="0">
                <a:solidFill>
                  <a:schemeClr val="folHlink"/>
                </a:solidFill>
              </a:rPr>
              <a:t>Conclusões</a:t>
            </a:r>
          </a:p>
        </p:txBody>
      </p:sp>
      <p:sp>
        <p:nvSpPr>
          <p:cNvPr id="47106" name="Espaço Reservado para Conteúdo 2"/>
          <p:cNvSpPr txBox="1">
            <a:spLocks noGrp="1"/>
          </p:cNvSpPr>
          <p:nvPr>
            <p:ph type="body" sz="half" idx="1"/>
          </p:nvPr>
        </p:nvSpPr>
        <p:spPr>
          <a:xfrm>
            <a:off x="1343025" y="836613"/>
            <a:ext cx="9864725" cy="5589587"/>
          </a:xfrm>
          <a:ln w="57150">
            <a:solidFill>
              <a:schemeClr val="hlink"/>
            </a:solidFill>
            <a:miter lim="400000"/>
          </a:ln>
        </p:spPr>
        <p:txBody>
          <a:bodyPr/>
          <a:lstStyle/>
          <a:p>
            <a:pPr eaLnBrk="1" hangingPunct="1">
              <a:lnSpc>
                <a:spcPct val="108000"/>
              </a:lnSpc>
            </a:pPr>
            <a:r>
              <a:rPr lang="pt-BR" sz="2800" smtClean="0">
                <a:solidFill>
                  <a:srgbClr val="FFFF00"/>
                </a:solidFill>
              </a:rPr>
              <a:t>Os resultados deste estudo sugerem que a avaliação dos resíduos gástricos é desnecessária e pode diminuir a oferta de nutrição enteral para prematuros extremos.</a:t>
            </a:r>
          </a:p>
          <a:p>
            <a:pPr eaLnBrk="1" hangingPunct="1">
              <a:lnSpc>
                <a:spcPct val="108000"/>
              </a:lnSpc>
            </a:pPr>
            <a:r>
              <a:rPr lang="pt-BR" sz="2800" smtClean="0">
                <a:solidFill>
                  <a:srgbClr val="FFFF00"/>
                </a:solidFill>
              </a:rPr>
              <a:t>Limitando a avaliação do resíduo gástrico para lactentes com sintomas de disfunção gastrointestinal (incluindo distensão abdominal ou sensibilidade, emese, e descompensação clínica ou fezes com sangue) pode aumentar nutrição enteral nessa população vulnerável. </a:t>
            </a:r>
          </a:p>
          <a:p>
            <a:pPr eaLnBrk="1" hangingPunct="1">
              <a:lnSpc>
                <a:spcPct val="108000"/>
              </a:lnSpc>
            </a:pPr>
            <a:r>
              <a:rPr lang="pt-BR" sz="2800" smtClean="0">
                <a:solidFill>
                  <a:srgbClr val="FFFF00"/>
                </a:solidFill>
              </a:rPr>
              <a:t>Esses achados podem ser traduzidos em prática baseada em evidências no cuidado de bebês de muito baixo peso.</a:t>
            </a: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4"/>
          <p:cNvPicPr>
            <a:picLocks noChangeAspect="1" noChangeArrowheads="1"/>
          </p:cNvPicPr>
          <p:nvPr/>
        </p:nvPicPr>
        <p:blipFill>
          <a:blip r:embed="rId2"/>
          <a:srcRect/>
          <a:stretch>
            <a:fillRect/>
          </a:stretch>
        </p:blipFill>
        <p:spPr bwMode="auto">
          <a:xfrm>
            <a:off x="2279650" y="981075"/>
            <a:ext cx="7488238" cy="4832350"/>
          </a:xfrm>
          <a:prstGeom prst="rect">
            <a:avLst/>
          </a:prstGeom>
          <a:noFill/>
          <a:ln w="76200">
            <a:solidFill>
              <a:srgbClr val="FFFF00"/>
            </a:solidFill>
            <a:miter lim="800000"/>
            <a:headEnd/>
            <a:tailEnd/>
          </a:ln>
        </p:spPr>
      </p:pic>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ext Box 2"/>
          <p:cNvSpPr txBox="1">
            <a:spLocks noGrp="1"/>
          </p:cNvSpPr>
          <p:nvPr>
            <p:ph type="title" idx="4294967295"/>
          </p:nvPr>
        </p:nvSpPr>
        <p:spPr/>
        <p:txBody>
          <a:bodyPr/>
          <a:lstStyle/>
          <a:p>
            <a:pPr algn="ctr"/>
            <a:r>
              <a:rPr lang="pt-BR" b="1" smtClean="0">
                <a:solidFill>
                  <a:schemeClr val="folHlink"/>
                </a:solidFill>
              </a:rPr>
              <a:t>Pontos Chaves</a:t>
            </a:r>
          </a:p>
        </p:txBody>
      </p:sp>
      <p:sp>
        <p:nvSpPr>
          <p:cNvPr id="49154" name="Text Box 3"/>
          <p:cNvSpPr txBox="1">
            <a:spLocks noGrp="1"/>
          </p:cNvSpPr>
          <p:nvPr>
            <p:ph type="body" idx="4294967295"/>
          </p:nvPr>
        </p:nvSpPr>
        <p:spPr>
          <a:xfrm>
            <a:off x="1200150" y="1600200"/>
            <a:ext cx="9936163" cy="5257800"/>
          </a:xfrm>
        </p:spPr>
        <p:txBody>
          <a:bodyPr/>
          <a:lstStyle/>
          <a:p>
            <a:pPr>
              <a:buFontTx/>
              <a:buNone/>
            </a:pPr>
            <a:r>
              <a:rPr lang="pt-BR" smtClean="0"/>
              <a:t>                                                               </a:t>
            </a:r>
            <a:r>
              <a:rPr lang="pt-BR" b="1" smtClean="0">
                <a:solidFill>
                  <a:srgbClr val="FFFF00"/>
                </a:solidFill>
              </a:rPr>
              <a:t>Questão</a:t>
            </a:r>
          </a:p>
          <a:p>
            <a:pPr algn="ctr">
              <a:buFontTx/>
              <a:buNone/>
            </a:pPr>
            <a:r>
              <a:rPr lang="pt-BR" smtClean="0">
                <a:solidFill>
                  <a:schemeClr val="folHlink"/>
                </a:solidFill>
              </a:rPr>
              <a:t>Qual é o efeito de omitir a avaliação de resíduos gástricos pré-alimentados nos resultados nutricionais em bebês extremamente prematuros?</a:t>
            </a:r>
          </a:p>
          <a:p>
            <a:pPr>
              <a:buFontTx/>
              <a:buNone/>
            </a:pPr>
            <a:r>
              <a:rPr lang="pt-BR" smtClean="0"/>
              <a:t>                                                           </a:t>
            </a:r>
            <a:r>
              <a:rPr lang="pt-BR" b="1" smtClean="0">
                <a:solidFill>
                  <a:srgbClr val="FFFF00"/>
                </a:solidFill>
              </a:rPr>
              <a:t>Constatações</a:t>
            </a:r>
          </a:p>
          <a:p>
            <a:r>
              <a:rPr lang="pt-BR" smtClean="0"/>
              <a:t>Neste ensaio clínico randomizado de 143 recém-nascidos prematuros de muito baixo peso ao nascer, aqueles que não foram submetidos à avaliação residual gástrica avançaram com mais rapidez e consumiram mais nutrição enteral nas semanas 5 e 6 após o nascimento.</a:t>
            </a:r>
          </a:p>
          <a:p>
            <a:pPr>
              <a:buFontTx/>
              <a:buNone/>
            </a:pPr>
            <a:r>
              <a:rPr lang="pt-BR" smtClean="0"/>
              <a:t>                                                          </a:t>
            </a:r>
            <a:r>
              <a:rPr lang="pt-BR" b="1" smtClean="0">
                <a:solidFill>
                  <a:srgbClr val="FFFF00"/>
                </a:solidFill>
              </a:rPr>
              <a:t>Significado</a:t>
            </a:r>
          </a:p>
          <a:p>
            <a:r>
              <a:rPr lang="pt-BR" smtClean="0"/>
              <a:t>Entre os prematuros extremos, a omissão da avaliação do resíduo gástrico foi segura e aumentou a oferta de nutrição enteral.</a:t>
            </a: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4"/>
          <p:cNvPicPr>
            <a:picLocks noChangeAspect="1" noChangeArrowheads="1"/>
          </p:cNvPicPr>
          <p:nvPr/>
        </p:nvPicPr>
        <p:blipFill>
          <a:blip r:embed="rId2"/>
          <a:srcRect/>
          <a:stretch>
            <a:fillRect/>
          </a:stretch>
        </p:blipFill>
        <p:spPr bwMode="auto">
          <a:xfrm>
            <a:off x="3886200" y="60325"/>
            <a:ext cx="4419600" cy="6735763"/>
          </a:xfrm>
          <a:prstGeom prst="rect">
            <a:avLst/>
          </a:prstGeom>
          <a:noFill/>
          <a:ln w="9525">
            <a:noFill/>
            <a:miter lim="800000"/>
            <a:headEnd/>
            <a:tailEnd/>
          </a:ln>
        </p:spPr>
      </p:pic>
      <p:sp>
        <p:nvSpPr>
          <p:cNvPr id="50178" name="Text Box 5"/>
          <p:cNvSpPr txBox="1">
            <a:spLocks noChangeArrowheads="1"/>
          </p:cNvSpPr>
          <p:nvPr/>
        </p:nvSpPr>
        <p:spPr bwMode="auto">
          <a:xfrm>
            <a:off x="1682750" y="2316163"/>
            <a:ext cx="2141538" cy="519112"/>
          </a:xfrm>
          <a:prstGeom prst="rect">
            <a:avLst/>
          </a:prstGeom>
          <a:noFill/>
          <a:ln w="9525">
            <a:noFill/>
            <a:miter lim="800000"/>
            <a:headEnd/>
            <a:tailEnd/>
          </a:ln>
        </p:spPr>
        <p:txBody>
          <a:bodyPr wrap="none">
            <a:spAutoFit/>
          </a:bodyPr>
          <a:lstStyle/>
          <a:p>
            <a:pPr defTabSz="914400"/>
            <a:r>
              <a:rPr lang="pt-BR" sz="2800" b="1">
                <a:solidFill>
                  <a:schemeClr val="folHlink"/>
                </a:solidFill>
              </a:rPr>
              <a:t>ABSTRACT</a:t>
            </a:r>
          </a:p>
        </p:txBody>
      </p:sp>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ext Box 3"/>
          <p:cNvSpPr txBox="1">
            <a:spLocks noGrp="1"/>
          </p:cNvSpPr>
          <p:nvPr>
            <p:ph type="body" idx="4294967295"/>
          </p:nvPr>
        </p:nvSpPr>
        <p:spPr>
          <a:xfrm>
            <a:off x="0" y="549275"/>
            <a:ext cx="11999913" cy="6983413"/>
          </a:xfrm>
          <a:solidFill>
            <a:schemeClr val="tx2"/>
          </a:solidFill>
        </p:spPr>
        <p:txBody>
          <a:bodyPr/>
          <a:lstStyle/>
          <a:p>
            <a:pPr>
              <a:lnSpc>
                <a:spcPct val="100000"/>
              </a:lnSpc>
            </a:pPr>
            <a:r>
              <a:rPr lang="pt-BR" sz="1400" smtClean="0"/>
              <a:t>1. McClave SA, Taylor BE, Martindale RG, et al. ; Society of Critical Care Medicine; American Society for Parenteral and Enteral Nutrition . Guidelines for the provision and assessment of nutrition support therapy in the adult critically ill patient: Society of Critical Care Medicine (SCCM) and American Society for Parenteral and Enteral Nutrition (A.S.P.E.N.). JPEN J Parenter Enteral Nutr. 2016;40(2):159-211. doi:10.1177/0148607115621863 [</a:t>
            </a:r>
            <a:r>
              <a:rPr lang="pt-BR" sz="1400" smtClean="0">
                <a:hlinkClick r:id="rId2"/>
              </a:rPr>
              <a:t>PubMed</a:t>
            </a:r>
            <a:r>
              <a:rPr lang="pt-BR" sz="1400" smtClean="0"/>
              <a:t>] [</a:t>
            </a:r>
            <a:r>
              <a:rPr lang="pt-BR" sz="1400" smtClean="0">
                <a:hlinkClick r:id="rId3"/>
              </a:rPr>
              <a:t>CrossRef</a:t>
            </a:r>
            <a:r>
              <a:rPr lang="pt-BR" sz="1400" smtClean="0"/>
              <a:t>] [</a:t>
            </a:r>
            <a:r>
              <a:rPr lang="pt-BR" sz="1400" smtClean="0">
                <a:hlinkClick r:id="rId4"/>
              </a:rPr>
              <a:t>Google Scholar</a:t>
            </a:r>
            <a:r>
              <a:rPr lang="pt-BR" sz="1400" smtClean="0"/>
              <a:t>]</a:t>
            </a:r>
          </a:p>
          <a:p>
            <a:pPr>
              <a:lnSpc>
                <a:spcPct val="100000"/>
              </a:lnSpc>
            </a:pPr>
            <a:r>
              <a:rPr lang="pt-BR" sz="1400" smtClean="0"/>
              <a:t>2. Mehta NM, Skillman HE, Irving SY, et al. . Guidelines for the provision and assessment of nutrition support therapy in the pediatric critically ill patient: Society of Critical Care Medicine and American Society for Parenteral and Enteral Nutrition. JPEN J Parenter Enteral Nutr. 2017;41(5):706-742. doi:10.1177/0148607117711387 [</a:t>
            </a:r>
            <a:r>
              <a:rPr lang="pt-BR" sz="1400" smtClean="0">
                <a:hlinkClick r:id="rId5"/>
              </a:rPr>
              <a:t>PubMed</a:t>
            </a:r>
            <a:r>
              <a:rPr lang="pt-BR" sz="1400" smtClean="0"/>
              <a:t>] [</a:t>
            </a:r>
            <a:r>
              <a:rPr lang="pt-BR" sz="1400" smtClean="0">
                <a:hlinkClick r:id="rId6"/>
              </a:rPr>
              <a:t>CrossRef</a:t>
            </a:r>
            <a:r>
              <a:rPr lang="pt-BR" sz="1400" smtClean="0"/>
              <a:t>] [</a:t>
            </a:r>
            <a:r>
              <a:rPr lang="pt-BR" sz="1400" smtClean="0">
                <a:hlinkClick r:id="rId7"/>
              </a:rPr>
              <a:t>Google Scholar</a:t>
            </a:r>
            <a:r>
              <a:rPr lang="pt-BR" sz="1400" smtClean="0"/>
              <a:t>]</a:t>
            </a:r>
          </a:p>
          <a:p>
            <a:pPr>
              <a:lnSpc>
                <a:spcPct val="100000"/>
              </a:lnSpc>
            </a:pPr>
            <a:r>
              <a:rPr lang="pt-BR" sz="1400" smtClean="0"/>
              <a:t>3. Reintam Blaser A, Starkopf J, Alhazzani W, et al. ; ESICM Working Group on Gastrointestinal Function . Early enteral nutrition in critically ill patients: ESICM clinical practice guidelines. Intensive Care Med. 2017;43(3):380-398. doi:10.1007/s00134-016-4665-0 [</a:t>
            </a:r>
            <a:r>
              <a:rPr lang="pt-BR" sz="1400" smtClean="0">
                <a:hlinkClick r:id="rId8"/>
              </a:rPr>
              <a:t>PMC free article</a:t>
            </a:r>
            <a:r>
              <a:rPr lang="pt-BR" sz="1400" smtClean="0"/>
              <a:t>] [</a:t>
            </a:r>
            <a:r>
              <a:rPr lang="pt-BR" sz="1400" smtClean="0">
                <a:hlinkClick r:id="rId9"/>
              </a:rPr>
              <a:t>PubMed</a:t>
            </a:r>
            <a:r>
              <a:rPr lang="pt-BR" sz="1400" smtClean="0"/>
              <a:t>] [</a:t>
            </a:r>
            <a:r>
              <a:rPr lang="pt-BR" sz="1400" smtClean="0">
                <a:hlinkClick r:id="rId10"/>
              </a:rPr>
              <a:t>CrossRef</a:t>
            </a:r>
            <a:r>
              <a:rPr lang="pt-BR" sz="1400" smtClean="0"/>
              <a:t>] [</a:t>
            </a:r>
            <a:r>
              <a:rPr lang="pt-BR" sz="1400" smtClean="0">
                <a:hlinkClick r:id="rId11"/>
              </a:rPr>
              <a:t>Google Scholar</a:t>
            </a:r>
            <a:r>
              <a:rPr lang="pt-BR" sz="1400" smtClean="0"/>
              <a:t>]</a:t>
            </a:r>
          </a:p>
          <a:p>
            <a:pPr>
              <a:lnSpc>
                <a:spcPct val="100000"/>
              </a:lnSpc>
            </a:pPr>
            <a:r>
              <a:rPr lang="pt-BR" sz="1400" smtClean="0"/>
              <a:t>4. Tume LN, Latten L, Kenworthy L. Paediatric intensive care nurses’ decision-making around gastric residual volume measurement. Nurs Crit Care. 2017;22(5):293-297. doi:10.1111/nicc.12304 [</a:t>
            </a:r>
            <a:r>
              <a:rPr lang="pt-BR" sz="1400" smtClean="0">
                <a:hlinkClick r:id="rId12"/>
              </a:rPr>
              <a:t>PubMed</a:t>
            </a:r>
            <a:r>
              <a:rPr lang="pt-BR" sz="1400" smtClean="0"/>
              <a:t>] [</a:t>
            </a:r>
            <a:r>
              <a:rPr lang="pt-BR" sz="1400" smtClean="0">
                <a:hlinkClick r:id="rId13"/>
              </a:rPr>
              <a:t>CrossRef</a:t>
            </a:r>
            <a:r>
              <a:rPr lang="pt-BR" sz="1400" smtClean="0"/>
              <a:t>] [</a:t>
            </a:r>
            <a:r>
              <a:rPr lang="pt-BR" sz="1400" smtClean="0">
                <a:hlinkClick r:id="rId14"/>
              </a:rPr>
              <a:t>Google Scholar</a:t>
            </a:r>
            <a:r>
              <a:rPr lang="pt-BR" sz="1400" smtClean="0"/>
              <a:t>]</a:t>
            </a:r>
          </a:p>
          <a:p>
            <a:pPr>
              <a:lnSpc>
                <a:spcPct val="100000"/>
              </a:lnSpc>
            </a:pPr>
            <a:r>
              <a:rPr lang="pt-BR" sz="1400" smtClean="0"/>
              <a:t>5. Kuslapuu M, Jõgela K, Starkopf J, Reintam Blaser A. The reasons for insufficient enteral feeding in an intensive care unit: a prospective observational study. Intensive Crit Care Nurs. 2015;31(5):309-314. doi:10.1016/j.iccn.2015.03.001 [</a:t>
            </a:r>
            <a:r>
              <a:rPr lang="pt-BR" sz="1400" smtClean="0">
                <a:hlinkClick r:id="rId15"/>
              </a:rPr>
              <a:t>PubMed</a:t>
            </a:r>
            <a:r>
              <a:rPr lang="pt-BR" sz="1400" smtClean="0"/>
              <a:t>] [</a:t>
            </a:r>
            <a:r>
              <a:rPr lang="pt-BR" sz="1400" smtClean="0">
                <a:hlinkClick r:id="rId16"/>
              </a:rPr>
              <a:t>CrossRef</a:t>
            </a:r>
            <a:r>
              <a:rPr lang="pt-BR" sz="1400" smtClean="0"/>
              <a:t>] [</a:t>
            </a:r>
            <a:r>
              <a:rPr lang="pt-BR" sz="1400" smtClean="0">
                <a:hlinkClick r:id="rId17"/>
              </a:rPr>
              <a:t>Google Scholar</a:t>
            </a:r>
            <a:r>
              <a:rPr lang="pt-BR" sz="1400" smtClean="0"/>
              <a:t>]</a:t>
            </a:r>
          </a:p>
          <a:p>
            <a:pPr>
              <a:lnSpc>
                <a:spcPct val="100000"/>
              </a:lnSpc>
            </a:pPr>
            <a:r>
              <a:rPr lang="pt-BR" sz="1400" smtClean="0"/>
              <a:t>6. Cobb BA, Carlo WA, Ambalavanan N. Gastric residuals and their relationship to necrotizing enterocolitis in very low birth weight infants. Pediatrics. 2004;113(1, pt 1):50-53. doi:10.1542/peds.113.1.50 [</a:t>
            </a:r>
            <a:r>
              <a:rPr lang="pt-BR" sz="1400" smtClean="0">
                <a:hlinkClick r:id="rId18"/>
              </a:rPr>
              <a:t>PubMed</a:t>
            </a:r>
            <a:r>
              <a:rPr lang="pt-BR" sz="1400" smtClean="0"/>
              <a:t>] [</a:t>
            </a:r>
            <a:r>
              <a:rPr lang="pt-BR" sz="1400" smtClean="0">
                <a:hlinkClick r:id="rId19"/>
              </a:rPr>
              <a:t>CrossRef</a:t>
            </a:r>
            <a:r>
              <a:rPr lang="pt-BR" sz="1400" smtClean="0"/>
              <a:t>] [</a:t>
            </a:r>
            <a:r>
              <a:rPr lang="pt-BR" sz="1400" smtClean="0">
                <a:hlinkClick r:id="rId20"/>
              </a:rPr>
              <a:t>Google Scholar</a:t>
            </a:r>
            <a:r>
              <a:rPr lang="pt-BR" sz="1400" smtClean="0"/>
              <a:t>]</a:t>
            </a:r>
          </a:p>
          <a:p>
            <a:pPr>
              <a:lnSpc>
                <a:spcPct val="100000"/>
              </a:lnSpc>
            </a:pPr>
            <a:r>
              <a:rPr lang="pt-BR" sz="1400" smtClean="0"/>
              <a:t>7. Neu J, Walker WA. Necrotizing enterocolitis. N Engl J Med. 2011;364(3):255-264. doi:10.1056/NEJMra1005408 [</a:t>
            </a:r>
            <a:r>
              <a:rPr lang="pt-BR" sz="1400" smtClean="0">
                <a:hlinkClick r:id="rId21"/>
              </a:rPr>
              <a:t>PMC free article</a:t>
            </a:r>
            <a:r>
              <a:rPr lang="pt-BR" sz="1400" smtClean="0"/>
              <a:t>] [</a:t>
            </a:r>
            <a:r>
              <a:rPr lang="pt-BR" sz="1400" smtClean="0">
                <a:hlinkClick r:id="rId22"/>
              </a:rPr>
              <a:t>PubMed</a:t>
            </a:r>
            <a:r>
              <a:rPr lang="pt-BR" sz="1400" smtClean="0"/>
              <a:t>] [</a:t>
            </a:r>
            <a:r>
              <a:rPr lang="pt-BR" sz="1400" smtClean="0">
                <a:hlinkClick r:id="rId23"/>
              </a:rPr>
              <a:t>CrossRef</a:t>
            </a:r>
            <a:r>
              <a:rPr lang="pt-BR" sz="1400" smtClean="0"/>
              <a:t>] [</a:t>
            </a:r>
            <a:r>
              <a:rPr lang="pt-BR" sz="1400" smtClean="0">
                <a:hlinkClick r:id="rId24"/>
              </a:rPr>
              <a:t>Google Scholar</a:t>
            </a:r>
            <a:r>
              <a:rPr lang="pt-BR" sz="1400" smtClean="0"/>
              <a:t>]</a:t>
            </a:r>
          </a:p>
          <a:p>
            <a:pPr>
              <a:lnSpc>
                <a:spcPct val="100000"/>
              </a:lnSpc>
            </a:pPr>
            <a:r>
              <a:rPr lang="pt-BR" sz="1400" smtClean="0"/>
              <a:t>8. Bertino E, Giuliani F, Prandi G, Coscia A, Martano C, Fabris C. Necrotizing enterocolitis: risk factor analysis and role of gastric residuals in very low birth weight infants. J Pediatr Gastroenterol Nutr. 2009;48(4):437-442. doi:10.1097/MPG.0b013e31817b6dbe [</a:t>
            </a:r>
            <a:r>
              <a:rPr lang="pt-BR" sz="1400" smtClean="0">
                <a:hlinkClick r:id="rId25"/>
              </a:rPr>
              <a:t>PubMed</a:t>
            </a:r>
            <a:r>
              <a:rPr lang="pt-BR" sz="1400" smtClean="0"/>
              <a:t>] [</a:t>
            </a:r>
            <a:r>
              <a:rPr lang="pt-BR" sz="1400" smtClean="0">
                <a:hlinkClick r:id="rId26"/>
              </a:rPr>
              <a:t>CrossRef</a:t>
            </a:r>
            <a:r>
              <a:rPr lang="pt-BR" sz="1400" smtClean="0"/>
              <a:t>] [</a:t>
            </a:r>
            <a:r>
              <a:rPr lang="pt-BR" sz="1400" smtClean="0">
                <a:hlinkClick r:id="rId27"/>
              </a:rPr>
              <a:t>Google Scholar</a:t>
            </a:r>
            <a:r>
              <a:rPr lang="pt-BR" sz="1400" smtClean="0"/>
              <a:t>]</a:t>
            </a:r>
          </a:p>
          <a:p>
            <a:pPr>
              <a:lnSpc>
                <a:spcPct val="100000"/>
              </a:lnSpc>
            </a:pPr>
            <a:r>
              <a:rPr lang="pt-BR" sz="1400" smtClean="0"/>
              <a:t>9. Montejo JC, Miñambres E, Bordejé L, et al. . Gastric residual volume during enteral nutrition in ICU patients: the REGANE study. Intensive Care Med. 2010;36(8):1386-1393. doi:10.1007/s00134-010-1856-y [</a:t>
            </a:r>
            <a:r>
              <a:rPr lang="pt-BR" sz="1400" smtClean="0">
                <a:hlinkClick r:id="rId28"/>
              </a:rPr>
              <a:t>PubMed</a:t>
            </a:r>
            <a:r>
              <a:rPr lang="pt-BR" sz="1400" smtClean="0"/>
              <a:t>] [</a:t>
            </a:r>
            <a:r>
              <a:rPr lang="pt-BR" sz="1400" smtClean="0">
                <a:hlinkClick r:id="rId29"/>
              </a:rPr>
              <a:t>CrossRef</a:t>
            </a:r>
            <a:r>
              <a:rPr lang="pt-BR" sz="1400" smtClean="0"/>
              <a:t>] [</a:t>
            </a:r>
            <a:r>
              <a:rPr lang="pt-BR" sz="1400" smtClean="0">
                <a:hlinkClick r:id="rId30"/>
              </a:rPr>
              <a:t>Google Scholar</a:t>
            </a:r>
            <a:r>
              <a:rPr lang="pt-BR" sz="1400" smtClean="0"/>
              <a:t>]</a:t>
            </a:r>
          </a:p>
          <a:p>
            <a:pPr>
              <a:lnSpc>
                <a:spcPct val="100000"/>
              </a:lnSpc>
            </a:pPr>
            <a:r>
              <a:rPr lang="pt-BR" sz="1400" smtClean="0"/>
              <a:t>10. Reignier J, Mercier E, Le Gouge A, et al. ; Clinical Research in Intensive Care and Sepsis (CRICS) Group . Effect of not monitoring residual gastric volume on risk of ventilator-associated pneumonia in adults receiving mechanical ventilation and early enteral feeding: a randomized controlled trial. JAMA. 2013;309(3):249-256. doi:10.1001/jama.2012.196377 [</a:t>
            </a:r>
            <a:r>
              <a:rPr lang="pt-BR" sz="1400" smtClean="0">
                <a:hlinkClick r:id="rId31"/>
              </a:rPr>
              <a:t>PubMed</a:t>
            </a:r>
            <a:r>
              <a:rPr lang="pt-BR" sz="1400" smtClean="0"/>
              <a:t>] [</a:t>
            </a:r>
            <a:r>
              <a:rPr lang="pt-BR" sz="1400" smtClean="0">
                <a:hlinkClick r:id="rId32"/>
              </a:rPr>
              <a:t>CrossRef</a:t>
            </a:r>
            <a:r>
              <a:rPr lang="pt-BR" sz="1400" smtClean="0"/>
              <a:t>] [</a:t>
            </a:r>
            <a:r>
              <a:rPr lang="pt-BR" sz="1400" smtClean="0">
                <a:hlinkClick r:id="rId33"/>
              </a:rPr>
              <a:t>Google Scholar</a:t>
            </a:r>
            <a:r>
              <a:rPr lang="pt-BR" sz="1400" smtClean="0"/>
              <a:t>]</a:t>
            </a:r>
          </a:p>
        </p:txBody>
      </p:sp>
      <p:sp>
        <p:nvSpPr>
          <p:cNvPr id="51202" name="Text Box 5"/>
          <p:cNvSpPr txBox="1">
            <a:spLocks noChangeArrowheads="1"/>
          </p:cNvSpPr>
          <p:nvPr/>
        </p:nvSpPr>
        <p:spPr bwMode="auto">
          <a:xfrm>
            <a:off x="4924425" y="12700"/>
            <a:ext cx="2732088" cy="519113"/>
          </a:xfrm>
          <a:prstGeom prst="rect">
            <a:avLst/>
          </a:prstGeom>
          <a:noFill/>
          <a:ln w="9525">
            <a:noFill/>
            <a:miter lim="800000"/>
            <a:headEnd/>
            <a:tailEnd/>
          </a:ln>
        </p:spPr>
        <p:txBody>
          <a:bodyPr wrap="none">
            <a:spAutoFit/>
          </a:bodyPr>
          <a:lstStyle/>
          <a:p>
            <a:pPr defTabSz="914400"/>
            <a:r>
              <a:rPr lang="pt-BR" sz="2800" b="1">
                <a:solidFill>
                  <a:schemeClr val="folHlink"/>
                </a:solidFill>
              </a:rPr>
              <a:t>REFERÊNCIAS</a:t>
            </a:r>
          </a:p>
        </p:txBody>
      </p:sp>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 Box 3"/>
          <p:cNvSpPr txBox="1">
            <a:spLocks noGrp="1"/>
          </p:cNvSpPr>
          <p:nvPr>
            <p:ph type="body" idx="4294967295"/>
          </p:nvPr>
        </p:nvSpPr>
        <p:spPr>
          <a:xfrm>
            <a:off x="192088" y="188913"/>
            <a:ext cx="11999912" cy="6669087"/>
          </a:xfrm>
          <a:solidFill>
            <a:schemeClr val="tx2"/>
          </a:solidFill>
        </p:spPr>
        <p:txBody>
          <a:bodyPr/>
          <a:lstStyle/>
          <a:p>
            <a:pPr>
              <a:lnSpc>
                <a:spcPct val="100000"/>
              </a:lnSpc>
            </a:pPr>
            <a:r>
              <a:rPr lang="pt-BR" sz="1400" smtClean="0"/>
              <a:t>11. Torrazza RM, Parker LA, Li Y, Talaga E, Shuster J, Neu J. The value of routine evaluation of gastric residuals in very low birth weight infants. J Perinatol. 2015;35(1):57-60. doi:10.1038/jp.2014.147 [</a:t>
            </a:r>
            <a:r>
              <a:rPr lang="pt-BR" sz="1400" smtClean="0">
                <a:hlinkClick r:id="rId2"/>
              </a:rPr>
              <a:t>PMC free article</a:t>
            </a:r>
            <a:r>
              <a:rPr lang="pt-BR" sz="1400" smtClean="0"/>
              <a:t>] [</a:t>
            </a:r>
            <a:r>
              <a:rPr lang="pt-BR" sz="1400" smtClean="0">
                <a:hlinkClick r:id="rId3"/>
              </a:rPr>
              <a:t>PubMed</a:t>
            </a:r>
            <a:r>
              <a:rPr lang="pt-BR" sz="1400" smtClean="0"/>
              <a:t>] [</a:t>
            </a:r>
            <a:r>
              <a:rPr lang="pt-BR" sz="1400" smtClean="0">
                <a:hlinkClick r:id="rId4"/>
              </a:rPr>
              <a:t>CrossRef</a:t>
            </a:r>
            <a:r>
              <a:rPr lang="pt-BR" sz="1400" smtClean="0"/>
              <a:t>] [</a:t>
            </a:r>
            <a:r>
              <a:rPr lang="pt-BR" sz="1400" smtClean="0">
                <a:hlinkClick r:id="rId5"/>
              </a:rPr>
              <a:t>Google Scholar</a:t>
            </a:r>
            <a:r>
              <a:rPr lang="pt-BR" sz="1400" smtClean="0"/>
              <a:t>]</a:t>
            </a:r>
          </a:p>
          <a:p>
            <a:pPr>
              <a:lnSpc>
                <a:spcPct val="100000"/>
              </a:lnSpc>
            </a:pPr>
            <a:r>
              <a:rPr lang="pt-BR" sz="1400" smtClean="0"/>
              <a:t>12. Chen SS, Tzeng YL, Gau BS, Kuo PC, Chen JY. Effects of prone and supine positioning on gastric residuals in preterm infants: a time series with cross-over study. Int J Nurs Stud. 2013;50(11):1459-1467. doi:10.1016/j.ijnurstu.2013.02.009 [</a:t>
            </a:r>
            <a:r>
              <a:rPr lang="pt-BR" sz="1400" smtClean="0">
                <a:hlinkClick r:id="rId6"/>
              </a:rPr>
              <a:t>PubMed</a:t>
            </a:r>
            <a:r>
              <a:rPr lang="pt-BR" sz="1400" smtClean="0"/>
              <a:t>] [</a:t>
            </a:r>
            <a:r>
              <a:rPr lang="pt-BR" sz="1400" smtClean="0">
                <a:hlinkClick r:id="rId7"/>
              </a:rPr>
              <a:t>CrossRef</a:t>
            </a:r>
            <a:r>
              <a:rPr lang="pt-BR" sz="1400" smtClean="0"/>
              <a:t>] [</a:t>
            </a:r>
            <a:r>
              <a:rPr lang="pt-BR" sz="1400" smtClean="0">
                <a:hlinkClick r:id="rId8"/>
              </a:rPr>
              <a:t>Google Scholar</a:t>
            </a:r>
            <a:r>
              <a:rPr lang="pt-BR" sz="1400" smtClean="0"/>
              <a:t>]</a:t>
            </a:r>
          </a:p>
          <a:p>
            <a:pPr>
              <a:lnSpc>
                <a:spcPct val="100000"/>
              </a:lnSpc>
            </a:pPr>
            <a:r>
              <a:rPr lang="pt-BR" sz="1400" smtClean="0"/>
              <a:t>13. Metheny NA, Stewart J, Nuetzel G, Oliver D, Clouse RE. Effect of feeding-tube properties on residual volume measurements in tube-fed patients. JPEN J Parenter Enteral Nutr. 2005;29(3):192-197. doi:10.1177/0148607105029003192 [</a:t>
            </a:r>
            <a:r>
              <a:rPr lang="pt-BR" sz="1400" smtClean="0">
                <a:hlinkClick r:id="rId9"/>
              </a:rPr>
              <a:t>PubMed</a:t>
            </a:r>
            <a:r>
              <a:rPr lang="pt-BR" sz="1400" smtClean="0"/>
              <a:t>] [</a:t>
            </a:r>
            <a:r>
              <a:rPr lang="pt-BR" sz="1400" smtClean="0">
                <a:hlinkClick r:id="rId10"/>
              </a:rPr>
              <a:t>CrossRef</a:t>
            </a:r>
            <a:r>
              <a:rPr lang="pt-BR" sz="1400" smtClean="0"/>
              <a:t>] [</a:t>
            </a:r>
            <a:r>
              <a:rPr lang="pt-BR" sz="1400" smtClean="0">
                <a:hlinkClick r:id="rId11"/>
              </a:rPr>
              <a:t>Google Scholar</a:t>
            </a:r>
            <a:r>
              <a:rPr lang="pt-BR" sz="1400" smtClean="0"/>
              <a:t>]</a:t>
            </a:r>
          </a:p>
          <a:p>
            <a:pPr>
              <a:lnSpc>
                <a:spcPct val="100000"/>
              </a:lnSpc>
            </a:pPr>
            <a:r>
              <a:rPr lang="pt-BR" sz="1400" smtClean="0"/>
              <a:t>14. Sangers H, de Jong PM, Mulder SE, et al. . Outcomes of gastric residuals whilst feeding preterm infants in various body positions. J Neonatal Nurs. 2013;19(6):337-341. doi:10.1016/j.jnn.2012.12.003 [</a:t>
            </a:r>
            <a:r>
              <a:rPr lang="pt-BR" sz="1400" smtClean="0">
                <a:hlinkClick r:id="rId12"/>
              </a:rPr>
              <a:t>CrossRef</a:t>
            </a:r>
            <a:r>
              <a:rPr lang="pt-BR" sz="1400" smtClean="0"/>
              <a:t>] [</a:t>
            </a:r>
            <a:r>
              <a:rPr lang="pt-BR" sz="1400" smtClean="0">
                <a:hlinkClick r:id="rId13"/>
              </a:rPr>
              <a:t>Google Scholar</a:t>
            </a:r>
            <a:r>
              <a:rPr lang="pt-BR" sz="1400" smtClean="0"/>
              <a:t>]</a:t>
            </a:r>
          </a:p>
          <a:p>
            <a:pPr>
              <a:lnSpc>
                <a:spcPct val="100000"/>
              </a:lnSpc>
            </a:pPr>
            <a:r>
              <a:rPr lang="pt-BR" sz="1400" smtClean="0"/>
              <a:t>15. Metheny NA, Mills AC, Stewart BJ. Monitoring for intolerance to gastric tube feedings: a national survey. Am J Crit Care. 2012;21(2):e33-e40. doi:10.4037/ajcc2012647 [</a:t>
            </a:r>
            <a:r>
              <a:rPr lang="pt-BR" sz="1400" smtClean="0">
                <a:hlinkClick r:id="rId14"/>
              </a:rPr>
              <a:t>PubMed</a:t>
            </a:r>
            <a:r>
              <a:rPr lang="pt-BR" sz="1400" smtClean="0"/>
              <a:t>] [</a:t>
            </a:r>
            <a:r>
              <a:rPr lang="pt-BR" sz="1400" smtClean="0">
                <a:hlinkClick r:id="rId15"/>
              </a:rPr>
              <a:t>CrossRef</a:t>
            </a:r>
            <a:r>
              <a:rPr lang="pt-BR" sz="1400" smtClean="0"/>
              <a:t>] [</a:t>
            </a:r>
            <a:r>
              <a:rPr lang="pt-BR" sz="1400" smtClean="0">
                <a:hlinkClick r:id="rId16"/>
              </a:rPr>
              <a:t>Google Scholar</a:t>
            </a:r>
            <a:r>
              <a:rPr lang="pt-BR" sz="1400" smtClean="0"/>
              <a:t>]</a:t>
            </a:r>
          </a:p>
          <a:p>
            <a:pPr>
              <a:lnSpc>
                <a:spcPct val="100000"/>
              </a:lnSpc>
            </a:pPr>
            <a:r>
              <a:rPr lang="pt-BR" sz="1400" smtClean="0"/>
              <a:t>16. Poulard F, Dimet J, Martin-Lefevre L, et al. . Impact of not measuring residual gastric volume in mechanically ventilated patients receiving early enteral feeding: a prospective before-after study. JPEN J Parenter Enteral Nutr. 2010;34(2):125-130. doi:10.1177/0148607109344745 [</a:t>
            </a:r>
            <a:r>
              <a:rPr lang="pt-BR" sz="1400" smtClean="0">
                <a:hlinkClick r:id="rId17"/>
              </a:rPr>
              <a:t>PubMed</a:t>
            </a:r>
            <a:r>
              <a:rPr lang="pt-BR" sz="1400" smtClean="0"/>
              <a:t>] [</a:t>
            </a:r>
            <a:r>
              <a:rPr lang="pt-BR" sz="1400" smtClean="0">
                <a:hlinkClick r:id="rId18"/>
              </a:rPr>
              <a:t>CrossRef</a:t>
            </a:r>
            <a:r>
              <a:rPr lang="pt-BR" sz="1400" smtClean="0"/>
              <a:t>] [</a:t>
            </a:r>
            <a:r>
              <a:rPr lang="pt-BR" sz="1400" smtClean="0">
                <a:hlinkClick r:id="rId19"/>
              </a:rPr>
              <a:t>Google Scholar</a:t>
            </a:r>
            <a:r>
              <a:rPr lang="pt-BR" sz="1400" smtClean="0"/>
              <a:t>]</a:t>
            </a:r>
          </a:p>
          <a:p>
            <a:pPr>
              <a:lnSpc>
                <a:spcPct val="100000"/>
              </a:lnSpc>
            </a:pPr>
            <a:r>
              <a:rPr lang="pt-BR" sz="1400" smtClean="0"/>
              <a:t>17. Tume LN, Bickerdike A, Latten L, et al. . Routine gastric residual volume measurement and energy target achievement in the PICU: a comparison study. Eur J Pediatr. 2017;176(12):1637-1644. doi:10.1007/s00431-017-3015-8 [</a:t>
            </a:r>
            <a:r>
              <a:rPr lang="pt-BR" sz="1400" smtClean="0">
                <a:hlinkClick r:id="rId20"/>
              </a:rPr>
              <a:t>PMC free article</a:t>
            </a:r>
            <a:r>
              <a:rPr lang="pt-BR" sz="1400" smtClean="0"/>
              <a:t>] [</a:t>
            </a:r>
            <a:r>
              <a:rPr lang="pt-BR" sz="1400" smtClean="0">
                <a:hlinkClick r:id="rId21"/>
              </a:rPr>
              <a:t>PubMed</a:t>
            </a:r>
            <a:r>
              <a:rPr lang="pt-BR" sz="1400" smtClean="0"/>
              <a:t>] [</a:t>
            </a:r>
            <a:r>
              <a:rPr lang="pt-BR" sz="1400" smtClean="0">
                <a:hlinkClick r:id="rId22"/>
              </a:rPr>
              <a:t>CrossRef</a:t>
            </a:r>
            <a:r>
              <a:rPr lang="pt-BR" sz="1400" smtClean="0"/>
              <a:t>] [</a:t>
            </a:r>
            <a:r>
              <a:rPr lang="pt-BR" sz="1400" smtClean="0">
                <a:hlinkClick r:id="rId23"/>
              </a:rPr>
              <a:t>Google Scholar</a:t>
            </a:r>
            <a:r>
              <a:rPr lang="pt-BR" sz="1400" smtClean="0"/>
              <a:t>]</a:t>
            </a:r>
          </a:p>
          <a:p>
            <a:pPr>
              <a:lnSpc>
                <a:spcPct val="100000"/>
              </a:lnSpc>
            </a:pPr>
            <a:r>
              <a:rPr lang="pt-BR" sz="1400" smtClean="0"/>
              <a:t>18. Riskin A, Cohen K, Kugelman A, Toropine A, Said W, Bader D. The impact of routine evaluation of gastric residual volumes on the time to achieve full enteral feeding in preterm infants. J Pediatr. 2017;189:128-134. doi:10.1016/j.jpeds.2017.05.054 [</a:t>
            </a:r>
            <a:r>
              <a:rPr lang="pt-BR" sz="1400" smtClean="0">
                <a:hlinkClick r:id="rId24"/>
              </a:rPr>
              <a:t>PubMed</a:t>
            </a:r>
            <a:r>
              <a:rPr lang="pt-BR" sz="1400" smtClean="0"/>
              <a:t>] [</a:t>
            </a:r>
            <a:r>
              <a:rPr lang="pt-BR" sz="1400" smtClean="0">
                <a:hlinkClick r:id="rId25"/>
              </a:rPr>
              <a:t>CrossRef</a:t>
            </a:r>
            <a:r>
              <a:rPr lang="pt-BR" sz="1400" smtClean="0"/>
              <a:t>] [</a:t>
            </a:r>
            <a:r>
              <a:rPr lang="pt-BR" sz="1400" smtClean="0">
                <a:hlinkClick r:id="rId26"/>
              </a:rPr>
              <a:t>Google Scholar</a:t>
            </a:r>
            <a:r>
              <a:rPr lang="pt-BR" sz="1400" smtClean="0"/>
              <a:t>]</a:t>
            </a:r>
          </a:p>
          <a:p>
            <a:pPr>
              <a:lnSpc>
                <a:spcPct val="100000"/>
              </a:lnSpc>
            </a:pPr>
            <a:r>
              <a:rPr lang="pt-BR" sz="1400" smtClean="0"/>
              <a:t>19. Kaur A, Kler N, Saluja S, et al. . Abdominal circumference or gastric residual volume as measure of feed intolerance in VLBW infants. J Pediatr Gastroenterol Nutr. 2015;60(2):259-263. doi:10.1097/MPG.0000000000000576 [</a:t>
            </a:r>
            <a:r>
              <a:rPr lang="pt-BR" sz="1400" smtClean="0">
                <a:hlinkClick r:id="rId27"/>
              </a:rPr>
              <a:t>PubMed</a:t>
            </a:r>
            <a:r>
              <a:rPr lang="pt-BR" sz="1400" smtClean="0"/>
              <a:t>] [</a:t>
            </a:r>
            <a:r>
              <a:rPr lang="pt-BR" sz="1400" smtClean="0">
                <a:hlinkClick r:id="rId28"/>
              </a:rPr>
              <a:t>CrossRef</a:t>
            </a:r>
            <a:r>
              <a:rPr lang="pt-BR" sz="1400" smtClean="0"/>
              <a:t>] [</a:t>
            </a:r>
            <a:r>
              <a:rPr lang="pt-BR" sz="1400" smtClean="0">
                <a:hlinkClick r:id="rId29"/>
              </a:rPr>
              <a:t>Google Scholar</a:t>
            </a:r>
            <a:r>
              <a:rPr lang="pt-BR" sz="1400" smtClean="0"/>
              <a:t>]</a:t>
            </a:r>
          </a:p>
          <a:p>
            <a:pPr>
              <a:lnSpc>
                <a:spcPct val="100000"/>
              </a:lnSpc>
            </a:pPr>
            <a:r>
              <a:rPr lang="pt-BR" sz="1400" smtClean="0"/>
              <a:t>20. Ibrahim NR, Kheng TH, Nasir A, et al. . Two-hourly versus 3-hourly feeding for very low birthweight infants: a randomised controlled trial. Arch Dis Child Fetal Neonatal Ed. 2017;102(3):F225-F229. doi:10.1136/archdischild-2015-310246 [</a:t>
            </a:r>
            <a:r>
              <a:rPr lang="pt-BR" sz="1400" smtClean="0">
                <a:hlinkClick r:id="rId30"/>
              </a:rPr>
              <a:t>PubMed</a:t>
            </a:r>
            <a:r>
              <a:rPr lang="pt-BR" sz="1400" smtClean="0"/>
              <a:t>] [</a:t>
            </a:r>
            <a:r>
              <a:rPr lang="pt-BR" sz="1400" smtClean="0">
                <a:hlinkClick r:id="rId31"/>
              </a:rPr>
              <a:t>CrossRef</a:t>
            </a:r>
            <a:r>
              <a:rPr lang="pt-BR" sz="1400" smtClean="0"/>
              <a:t>] [</a:t>
            </a:r>
            <a:r>
              <a:rPr lang="pt-BR" sz="1400" smtClean="0">
                <a:hlinkClick r:id="rId32"/>
              </a:rPr>
              <a:t>Google Scholar</a:t>
            </a:r>
            <a:r>
              <a:rPr lang="pt-BR" sz="1400" smtClean="0"/>
              <a:t>]</a:t>
            </a:r>
          </a:p>
          <a:p>
            <a:pPr>
              <a:lnSpc>
                <a:spcPct val="100000"/>
              </a:lnSpc>
            </a:pPr>
            <a:r>
              <a:rPr lang="pt-BR" sz="1400" smtClean="0"/>
              <a:t>21. Lau C. Development of infant oral feeding skills: what do we know? Am J Clin Nutr. 2016;103(2):616S-621S. doi:10.3945/ajcn.115.109603 [</a:t>
            </a:r>
            <a:r>
              <a:rPr lang="pt-BR" sz="1400" smtClean="0">
                <a:hlinkClick r:id="rId33"/>
              </a:rPr>
              <a:t>PMC free article</a:t>
            </a:r>
            <a:r>
              <a:rPr lang="pt-BR" sz="1400" smtClean="0"/>
              <a:t>] [</a:t>
            </a:r>
            <a:r>
              <a:rPr lang="pt-BR" sz="1400" smtClean="0">
                <a:hlinkClick r:id="rId34"/>
              </a:rPr>
              <a:t>PubMed</a:t>
            </a:r>
            <a:r>
              <a:rPr lang="pt-BR" sz="1400" smtClean="0"/>
              <a:t>] [</a:t>
            </a:r>
            <a:r>
              <a:rPr lang="pt-BR" sz="1400" smtClean="0">
                <a:hlinkClick r:id="rId35"/>
              </a:rPr>
              <a:t>CrossRef</a:t>
            </a:r>
            <a:r>
              <a:rPr lang="pt-BR" sz="1400" smtClean="0"/>
              <a:t>] [</a:t>
            </a:r>
            <a:r>
              <a:rPr lang="pt-BR" sz="1400" smtClean="0">
                <a:hlinkClick r:id="rId36"/>
              </a:rPr>
              <a:t>Google Scholar</a:t>
            </a:r>
            <a:r>
              <a:rPr lang="pt-BR" sz="1400" smtClean="0"/>
              <a:t>]</a:t>
            </a: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ext Box 3"/>
          <p:cNvSpPr txBox="1">
            <a:spLocks noGrp="1"/>
          </p:cNvSpPr>
          <p:nvPr>
            <p:ph type="body" idx="4294967295"/>
          </p:nvPr>
        </p:nvSpPr>
        <p:spPr>
          <a:xfrm>
            <a:off x="192088" y="188913"/>
            <a:ext cx="11999912" cy="7127875"/>
          </a:xfrm>
          <a:solidFill>
            <a:schemeClr val="tx2"/>
          </a:solidFill>
        </p:spPr>
        <p:txBody>
          <a:bodyPr/>
          <a:lstStyle/>
          <a:p>
            <a:pPr>
              <a:lnSpc>
                <a:spcPct val="110000"/>
              </a:lnSpc>
            </a:pPr>
            <a:r>
              <a:rPr lang="pt-BR" sz="1600" smtClean="0"/>
              <a:t>22. Gallaher KJ, Cashwell S, Hall V, Lowe W, Ciszek T. Orogastric tube insertion length in very low birth weight infants. J Perinatol. 1993;13(2):128-131. [</a:t>
            </a:r>
            <a:r>
              <a:rPr lang="pt-BR" sz="1600" smtClean="0">
                <a:hlinkClick r:id="rId2"/>
              </a:rPr>
              <a:t>PubMed</a:t>
            </a:r>
            <a:r>
              <a:rPr lang="pt-BR" sz="1600" smtClean="0"/>
              <a:t>] [</a:t>
            </a:r>
            <a:r>
              <a:rPr lang="pt-BR" sz="1600" smtClean="0">
                <a:hlinkClick r:id="rId3"/>
              </a:rPr>
              <a:t>Google Scholar</a:t>
            </a:r>
            <a:r>
              <a:rPr lang="pt-BR" sz="1600" smtClean="0"/>
              <a:t>]</a:t>
            </a:r>
          </a:p>
          <a:p>
            <a:pPr>
              <a:lnSpc>
                <a:spcPct val="110000"/>
              </a:lnSpc>
            </a:pPr>
            <a:r>
              <a:rPr lang="pt-BR" sz="1600" smtClean="0"/>
              <a:t>23. Cirgin Ellett ML, Cohen MD, Perkins SM, Smith CE, Lane KA, Austin JK. Predicting the insertion length for gastric tube placement in neonates. J Obstet Gynecol Neonatal Nurs. 2011;40(4):412-421. doi:10.1111/j.1552-6909.2011.01255.x [</a:t>
            </a:r>
            <a:r>
              <a:rPr lang="pt-BR" sz="1600" smtClean="0">
                <a:hlinkClick r:id="rId4"/>
              </a:rPr>
              <a:t>PMC free article</a:t>
            </a:r>
            <a:r>
              <a:rPr lang="pt-BR" sz="1600" smtClean="0"/>
              <a:t>] [</a:t>
            </a:r>
            <a:r>
              <a:rPr lang="pt-BR" sz="1600" smtClean="0">
                <a:hlinkClick r:id="rId5"/>
              </a:rPr>
              <a:t>PubMed</a:t>
            </a:r>
            <a:r>
              <a:rPr lang="pt-BR" sz="1600" smtClean="0"/>
              <a:t>] [</a:t>
            </a:r>
            <a:r>
              <a:rPr lang="pt-BR" sz="1600" smtClean="0">
                <a:hlinkClick r:id="rId6"/>
              </a:rPr>
              <a:t>CrossRef</a:t>
            </a:r>
            <a:r>
              <a:rPr lang="pt-BR" sz="1600" smtClean="0"/>
              <a:t>] [</a:t>
            </a:r>
            <a:r>
              <a:rPr lang="pt-BR" sz="1600" smtClean="0">
                <a:hlinkClick r:id="rId7"/>
              </a:rPr>
              <a:t>Google Scholar</a:t>
            </a:r>
            <a:r>
              <a:rPr lang="pt-BR" sz="1600" smtClean="0"/>
              <a:t>]</a:t>
            </a:r>
          </a:p>
          <a:p>
            <a:pPr>
              <a:lnSpc>
                <a:spcPct val="110000"/>
              </a:lnSpc>
            </a:pPr>
            <a:r>
              <a:rPr lang="pt-BR" sz="1600" smtClean="0"/>
              <a:t>24. Cohen J. Statistical Power Analysis for the Behavioral Sciences. Hillsdale, NJ: Lawrence Erlbaum Associates, Inc; 1988. [</a:t>
            </a:r>
            <a:r>
              <a:rPr lang="pt-BR" sz="1600" smtClean="0">
                <a:hlinkClick r:id="rId8"/>
              </a:rPr>
              <a:t>Google Scholar</a:t>
            </a:r>
            <a:r>
              <a:rPr lang="pt-BR" sz="1600" smtClean="0"/>
              <a:t>]</a:t>
            </a:r>
          </a:p>
          <a:p>
            <a:pPr>
              <a:lnSpc>
                <a:spcPct val="110000"/>
              </a:lnSpc>
            </a:pPr>
            <a:r>
              <a:rPr lang="pt-BR" sz="1600" smtClean="0"/>
              <a:t>25. </a:t>
            </a:r>
            <a:r>
              <a:rPr lang="pt-BR" sz="1600" i="1" smtClean="0"/>
              <a:t>PASS 15 Power Analysis and Sample Size Software</a:t>
            </a:r>
            <a:r>
              <a:rPr lang="pt-BR" sz="1600" smtClean="0"/>
              <a:t> [computer program]. Kaysville, UT: NCSS Statistical Software; 2017.</a:t>
            </a:r>
          </a:p>
          <a:p>
            <a:pPr>
              <a:lnSpc>
                <a:spcPct val="110000"/>
              </a:lnSpc>
            </a:pPr>
            <a:r>
              <a:rPr lang="pt-BR" sz="1600" smtClean="0"/>
              <a:t>26. SAS Institute Inc SAS/STAT 14.1 User’s Guide. Cary, NC: SAS Institute Inc; 2015. [</a:t>
            </a:r>
            <a:r>
              <a:rPr lang="pt-BR" sz="1600" smtClean="0">
                <a:hlinkClick r:id="rId9"/>
              </a:rPr>
              <a:t>Google Scholar</a:t>
            </a:r>
            <a:r>
              <a:rPr lang="pt-BR" sz="1600" smtClean="0"/>
              <a:t>]</a:t>
            </a:r>
          </a:p>
          <a:p>
            <a:pPr>
              <a:lnSpc>
                <a:spcPct val="110000"/>
              </a:lnSpc>
            </a:pPr>
            <a:r>
              <a:rPr lang="pt-BR" sz="1600" smtClean="0"/>
              <a:t>27. Therneau T, Grambsch P. Modeling Survival Data: Extending the Cox Model. New York, NY: Springer; 2000. doi:10.1007/978-1-4757-3294-8 [</a:t>
            </a:r>
            <a:r>
              <a:rPr lang="pt-BR" sz="1600" smtClean="0">
                <a:hlinkClick r:id="rId10"/>
              </a:rPr>
              <a:t>CrossRef</a:t>
            </a:r>
            <a:r>
              <a:rPr lang="pt-BR" sz="1600" smtClean="0"/>
              <a:t>] [</a:t>
            </a:r>
            <a:r>
              <a:rPr lang="pt-BR" sz="1600" smtClean="0">
                <a:hlinkClick r:id="rId11"/>
              </a:rPr>
              <a:t>Google Scholar</a:t>
            </a:r>
            <a:r>
              <a:rPr lang="pt-BR" sz="1600" smtClean="0"/>
              <a:t>]</a:t>
            </a:r>
          </a:p>
          <a:p>
            <a:pPr>
              <a:lnSpc>
                <a:spcPct val="110000"/>
              </a:lnSpc>
            </a:pPr>
            <a:r>
              <a:rPr lang="pt-BR" sz="1600" smtClean="0"/>
              <a:t>28. Singh B, Rochow N, Chessell L, et al. . Gastric residual volume in feeding advancement in preterm infants (GRIP Study): a randomized trial. J Pediatr. 2018;200(Jun):79-83.e1. doi:10.1016/j.jpeds.2018.04.072 [</a:t>
            </a:r>
            <a:r>
              <a:rPr lang="pt-BR" sz="1600" smtClean="0">
                <a:hlinkClick r:id="rId12"/>
              </a:rPr>
              <a:t>PubMed</a:t>
            </a:r>
            <a:r>
              <a:rPr lang="pt-BR" sz="1600" smtClean="0"/>
              <a:t>] [</a:t>
            </a:r>
            <a:r>
              <a:rPr lang="pt-BR" sz="1600" smtClean="0">
                <a:hlinkClick r:id="rId13"/>
              </a:rPr>
              <a:t>CrossRef</a:t>
            </a:r>
            <a:r>
              <a:rPr lang="pt-BR" sz="1600" smtClean="0"/>
              <a:t>] [</a:t>
            </a:r>
            <a:r>
              <a:rPr lang="pt-BR" sz="1600" smtClean="0">
                <a:hlinkClick r:id="rId14"/>
              </a:rPr>
              <a:t>Google Scholar</a:t>
            </a:r>
            <a:r>
              <a:rPr lang="pt-BR" sz="1600" smtClean="0"/>
              <a:t>]</a:t>
            </a:r>
          </a:p>
          <a:p>
            <a:pPr>
              <a:lnSpc>
                <a:spcPct val="110000"/>
              </a:lnSpc>
            </a:pPr>
            <a:r>
              <a:rPr lang="pt-BR" sz="1600" smtClean="0"/>
              <a:t>29. Elke G, Felbinger TW, Heyland DK. Gastric residual volume in critically ill patients: a dead marker or still alive? Nutr Clin Pract. 2015;30(1):59-71. doi:10.1177/0884533614562841 [</a:t>
            </a:r>
            <a:r>
              <a:rPr lang="pt-BR" sz="1600" smtClean="0">
                <a:hlinkClick r:id="rId15"/>
              </a:rPr>
              <a:t>PubMed</a:t>
            </a:r>
            <a:r>
              <a:rPr lang="pt-BR" sz="1600" smtClean="0"/>
              <a:t>] [</a:t>
            </a:r>
            <a:r>
              <a:rPr lang="pt-BR" sz="1600" smtClean="0">
                <a:hlinkClick r:id="rId16"/>
              </a:rPr>
              <a:t>CrossRef</a:t>
            </a:r>
            <a:r>
              <a:rPr lang="pt-BR" sz="1600" smtClean="0"/>
              <a:t>] [</a:t>
            </a:r>
            <a:r>
              <a:rPr lang="pt-BR" sz="1600" smtClean="0">
                <a:hlinkClick r:id="rId17"/>
              </a:rPr>
              <a:t>Google Scholar</a:t>
            </a:r>
            <a:r>
              <a:rPr lang="pt-BR" sz="1600" smtClean="0"/>
              <a:t>]</a:t>
            </a:r>
          </a:p>
          <a:p>
            <a:pPr>
              <a:lnSpc>
                <a:spcPct val="110000"/>
              </a:lnSpc>
            </a:pPr>
            <a:r>
              <a:rPr lang="pt-BR" sz="1600" smtClean="0"/>
              <a:t>30. Moore TA, Wilson ME. Feeding intolerance: a concept analysis. Adv Neonatal Care. 2011;11(3):149-154. doi:10.1097/ANC.0b013e31821ba28e [</a:t>
            </a:r>
            <a:r>
              <a:rPr lang="pt-BR" sz="1600" smtClean="0">
                <a:hlinkClick r:id="rId18"/>
              </a:rPr>
              <a:t>PubMed</a:t>
            </a:r>
            <a:r>
              <a:rPr lang="pt-BR" sz="1600" smtClean="0"/>
              <a:t>] [</a:t>
            </a:r>
            <a:r>
              <a:rPr lang="pt-BR" sz="1600" smtClean="0">
                <a:hlinkClick r:id="rId19"/>
              </a:rPr>
              <a:t>CrossRef</a:t>
            </a:r>
            <a:r>
              <a:rPr lang="pt-BR" sz="1600" smtClean="0"/>
              <a:t>] [</a:t>
            </a:r>
            <a:r>
              <a:rPr lang="pt-BR" sz="1600" smtClean="0">
                <a:hlinkClick r:id="rId20"/>
              </a:rPr>
              <a:t>Google Scholar</a:t>
            </a:r>
            <a:r>
              <a:rPr lang="pt-BR" sz="1600" smtClean="0"/>
              <a:t>]</a:t>
            </a:r>
          </a:p>
          <a:p>
            <a:pPr>
              <a:lnSpc>
                <a:spcPct val="110000"/>
              </a:lnSpc>
            </a:pPr>
            <a:r>
              <a:rPr lang="pt-BR" sz="1600" smtClean="0"/>
              <a:t>31. Shulman RJ, Ou CN, Smith EO. Evaluation of potential factors predicting attainment of full gavage feedings in preterm infants. Neonatology. 2011;99(1):38-44. doi:10.1159/000302020 [</a:t>
            </a:r>
            <a:r>
              <a:rPr lang="pt-BR" sz="1600" smtClean="0">
                <a:hlinkClick r:id="rId21"/>
              </a:rPr>
              <a:t>PMC free article</a:t>
            </a:r>
            <a:r>
              <a:rPr lang="pt-BR" sz="1600" smtClean="0"/>
              <a:t>] [</a:t>
            </a:r>
            <a:r>
              <a:rPr lang="pt-BR" sz="1600" smtClean="0">
                <a:hlinkClick r:id="rId22"/>
              </a:rPr>
              <a:t>PubMed</a:t>
            </a:r>
            <a:r>
              <a:rPr lang="pt-BR" sz="1600" smtClean="0"/>
              <a:t>] [</a:t>
            </a:r>
            <a:r>
              <a:rPr lang="pt-BR" sz="1600" smtClean="0">
                <a:hlinkClick r:id="rId23"/>
              </a:rPr>
              <a:t>CrossRef</a:t>
            </a:r>
            <a:r>
              <a:rPr lang="pt-BR" sz="1600" smtClean="0"/>
              <a:t>] [</a:t>
            </a:r>
            <a:r>
              <a:rPr lang="pt-BR" sz="1600" smtClean="0">
                <a:hlinkClick r:id="rId24"/>
              </a:rPr>
              <a:t>Google Scholar</a:t>
            </a:r>
            <a:r>
              <a:rPr lang="pt-BR" sz="1600" smtClean="0"/>
              <a:t>]</a:t>
            </a:r>
          </a:p>
        </p:txBody>
      </p:sp>
    </p:spTree>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ext Box 3"/>
          <p:cNvSpPr txBox="1">
            <a:spLocks noGrp="1"/>
          </p:cNvSpPr>
          <p:nvPr>
            <p:ph type="body" idx="4294967295"/>
          </p:nvPr>
        </p:nvSpPr>
        <p:spPr>
          <a:xfrm>
            <a:off x="334963" y="260350"/>
            <a:ext cx="11857037" cy="6597650"/>
          </a:xfrm>
          <a:solidFill>
            <a:schemeClr val="tx2"/>
          </a:solidFill>
        </p:spPr>
        <p:txBody>
          <a:bodyPr/>
          <a:lstStyle/>
          <a:p>
            <a:pPr>
              <a:lnSpc>
                <a:spcPct val="100000"/>
              </a:lnSpc>
            </a:pPr>
            <a:r>
              <a:rPr lang="pt-BR" sz="1600" smtClean="0"/>
              <a:t>32. Mihatsch WA, von Schoenaich P, Fahnenstich H, et al. . The significance of gastric residuals in the early enteral feeding advancement of extremely low birth weight infants. Pediatrics. 2002;109(3):457-459. doi:10.1542/peds.109.3.457 [</a:t>
            </a:r>
            <a:r>
              <a:rPr lang="pt-BR" sz="1600" smtClean="0">
                <a:hlinkClick r:id="rId2"/>
              </a:rPr>
              <a:t>PubMed</a:t>
            </a:r>
            <a:r>
              <a:rPr lang="pt-BR" sz="1600" smtClean="0"/>
              <a:t>] [</a:t>
            </a:r>
            <a:r>
              <a:rPr lang="pt-BR" sz="1600" smtClean="0">
                <a:hlinkClick r:id="rId3"/>
              </a:rPr>
              <a:t>CrossRef</a:t>
            </a:r>
            <a:r>
              <a:rPr lang="pt-BR" sz="1600" smtClean="0"/>
              <a:t>] [</a:t>
            </a:r>
            <a:r>
              <a:rPr lang="pt-BR" sz="1600" smtClean="0">
                <a:hlinkClick r:id="rId4"/>
              </a:rPr>
              <a:t>Google Scholar</a:t>
            </a:r>
            <a:r>
              <a:rPr lang="pt-BR" sz="1600" smtClean="0"/>
              <a:t>]</a:t>
            </a:r>
          </a:p>
          <a:p>
            <a:pPr>
              <a:lnSpc>
                <a:spcPct val="100000"/>
              </a:lnSpc>
            </a:pPr>
            <a:r>
              <a:rPr lang="pt-BR" sz="1600" smtClean="0"/>
              <a:t>33. Ukarapong S, Venkatarayappa SKB, Navarrete C, Berkovitz G. Risk factors of metabolic bone disease of prematurity. Early Hum Dev. 2017;112:29-34. doi:10.1016/j.earlhumdev.2017.06.010 [</a:t>
            </a:r>
            <a:r>
              <a:rPr lang="pt-BR" sz="1600" smtClean="0">
                <a:hlinkClick r:id="rId5"/>
              </a:rPr>
              <a:t>PubMed</a:t>
            </a:r>
            <a:r>
              <a:rPr lang="pt-BR" sz="1600" smtClean="0"/>
              <a:t>] [</a:t>
            </a:r>
            <a:r>
              <a:rPr lang="pt-BR" sz="1600" smtClean="0">
                <a:hlinkClick r:id="rId6"/>
              </a:rPr>
              <a:t>CrossRef</a:t>
            </a:r>
            <a:r>
              <a:rPr lang="pt-BR" sz="1600" smtClean="0"/>
              <a:t>] [</a:t>
            </a:r>
            <a:r>
              <a:rPr lang="pt-BR" sz="1600" smtClean="0">
                <a:hlinkClick r:id="rId7"/>
              </a:rPr>
              <a:t>Google Scholar</a:t>
            </a:r>
            <a:r>
              <a:rPr lang="pt-BR" sz="1600" smtClean="0"/>
              <a:t>]</a:t>
            </a:r>
          </a:p>
          <a:p>
            <a:pPr>
              <a:lnSpc>
                <a:spcPct val="100000"/>
              </a:lnSpc>
            </a:pPr>
            <a:r>
              <a:rPr lang="pt-BR" sz="1600" smtClean="0"/>
              <a:t>34. Hsieh CH, Kuo SW, Pei D, et al. . Thyrotoxic periodic paralysis: an overview. Ann Saudi Med. 2004;24(6):418-422. doi:10.5144/0256-4947.2004.418 [</a:t>
            </a:r>
            <a:r>
              <a:rPr lang="pt-BR" sz="1600" smtClean="0">
                <a:hlinkClick r:id="rId8"/>
              </a:rPr>
              <a:t>PMC free article</a:t>
            </a:r>
            <a:r>
              <a:rPr lang="pt-BR" sz="1600" smtClean="0"/>
              <a:t>] [</a:t>
            </a:r>
            <a:r>
              <a:rPr lang="pt-BR" sz="1600" smtClean="0">
                <a:hlinkClick r:id="rId9"/>
              </a:rPr>
              <a:t>PubMed</a:t>
            </a:r>
            <a:r>
              <a:rPr lang="pt-BR" sz="1600" smtClean="0"/>
              <a:t>] [</a:t>
            </a:r>
            <a:r>
              <a:rPr lang="pt-BR" sz="1600" smtClean="0">
                <a:hlinkClick r:id="rId10"/>
              </a:rPr>
              <a:t>CrossRef</a:t>
            </a:r>
            <a:r>
              <a:rPr lang="pt-BR" sz="1600" smtClean="0"/>
              <a:t>] [</a:t>
            </a:r>
            <a:r>
              <a:rPr lang="pt-BR" sz="1600" smtClean="0">
                <a:hlinkClick r:id="rId11"/>
              </a:rPr>
              <a:t>Google Scholar</a:t>
            </a:r>
            <a:r>
              <a:rPr lang="pt-BR" sz="1600" smtClean="0"/>
              <a:t>]</a:t>
            </a:r>
          </a:p>
          <a:p>
            <a:pPr>
              <a:lnSpc>
                <a:spcPct val="100000"/>
              </a:lnSpc>
            </a:pPr>
            <a:r>
              <a:rPr lang="pt-BR" sz="1600" smtClean="0"/>
              <a:t>35. Alcock G, Liley HG, Cooke L, Gray PH. Prevention of neonatal late-onset sepsis: a randomised controlled trial. BMC Pediatr. 2017;17(1):98-105. doi:10.1186/s12887-017-0855-3 [</a:t>
            </a:r>
            <a:r>
              <a:rPr lang="pt-BR" sz="1600" smtClean="0">
                <a:hlinkClick r:id="rId12"/>
              </a:rPr>
              <a:t>PMC free article</a:t>
            </a:r>
            <a:r>
              <a:rPr lang="pt-BR" sz="1600" smtClean="0"/>
              <a:t>] [</a:t>
            </a:r>
            <a:r>
              <a:rPr lang="pt-BR" sz="1600" smtClean="0">
                <a:hlinkClick r:id="rId13"/>
              </a:rPr>
              <a:t>PubMed</a:t>
            </a:r>
            <a:r>
              <a:rPr lang="pt-BR" sz="1600" smtClean="0"/>
              <a:t>] [</a:t>
            </a:r>
            <a:r>
              <a:rPr lang="pt-BR" sz="1600" smtClean="0">
                <a:hlinkClick r:id="rId14"/>
              </a:rPr>
              <a:t>CrossRef</a:t>
            </a:r>
            <a:r>
              <a:rPr lang="pt-BR" sz="1600" smtClean="0"/>
              <a:t>] [</a:t>
            </a:r>
            <a:r>
              <a:rPr lang="pt-BR" sz="1600" smtClean="0">
                <a:hlinkClick r:id="rId15"/>
              </a:rPr>
              <a:t>Google Scholar</a:t>
            </a:r>
            <a:r>
              <a:rPr lang="pt-BR" sz="1600" smtClean="0"/>
              <a:t>]</a:t>
            </a:r>
          </a:p>
          <a:p>
            <a:pPr>
              <a:lnSpc>
                <a:spcPct val="100000"/>
              </a:lnSpc>
            </a:pPr>
            <a:r>
              <a:rPr lang="pt-BR" sz="1600" smtClean="0"/>
              <a:t>36. Yeh DD, Fuentes E, Quraishi SA, et al. . Early protein inadequacy is associated with longer intensive care unit stay and fewer ventilator-free days: a retrospective analysis of patients with prolonged surgical intensive care unit stay. JPEN J Parenter Enteral Nutr. 2018;42(1):212-218. [</a:t>
            </a:r>
            <a:r>
              <a:rPr lang="pt-BR" sz="1600" smtClean="0">
                <a:hlinkClick r:id="rId16"/>
              </a:rPr>
              <a:t>PubMed</a:t>
            </a:r>
            <a:r>
              <a:rPr lang="pt-BR" sz="1600" smtClean="0"/>
              <a:t>] [</a:t>
            </a:r>
            <a:r>
              <a:rPr lang="pt-BR" sz="1600" smtClean="0">
                <a:hlinkClick r:id="rId17"/>
              </a:rPr>
              <a:t>Google Scholar</a:t>
            </a:r>
            <a:r>
              <a:rPr lang="pt-BR" sz="1600" smtClean="0"/>
              <a:t>]</a:t>
            </a:r>
          </a:p>
          <a:p>
            <a:pPr>
              <a:lnSpc>
                <a:spcPct val="100000"/>
              </a:lnSpc>
            </a:pPr>
            <a:r>
              <a:rPr lang="pt-BR" sz="1600" smtClean="0"/>
              <a:t>37. Villet S, Chiolero RL, Bollmann MD, et al. . Negative impact of hypocaloric feeding and energy balance on clinical outcome in ICU patients. Clin Nutr. 2005;24(4):502-509. doi:10.1016/j.clnu.2005.03.006 [</a:t>
            </a:r>
            <a:r>
              <a:rPr lang="pt-BR" sz="1600" smtClean="0">
                <a:hlinkClick r:id="rId18"/>
              </a:rPr>
              <a:t>PubMed</a:t>
            </a:r>
            <a:r>
              <a:rPr lang="pt-BR" sz="1600" smtClean="0"/>
              <a:t>] [</a:t>
            </a:r>
            <a:r>
              <a:rPr lang="pt-BR" sz="1600" smtClean="0">
                <a:hlinkClick r:id="rId19"/>
              </a:rPr>
              <a:t>CrossRef</a:t>
            </a:r>
            <a:r>
              <a:rPr lang="pt-BR" sz="1600" smtClean="0"/>
              <a:t>] [</a:t>
            </a:r>
            <a:r>
              <a:rPr lang="pt-BR" sz="1600" smtClean="0">
                <a:hlinkClick r:id="rId20"/>
              </a:rPr>
              <a:t>Google Scholar</a:t>
            </a:r>
            <a:r>
              <a:rPr lang="pt-BR" sz="1600" smtClean="0"/>
              <a:t>]</a:t>
            </a:r>
          </a:p>
          <a:p>
            <a:pPr>
              <a:lnSpc>
                <a:spcPct val="100000"/>
              </a:lnSpc>
            </a:pPr>
            <a:r>
              <a:rPr lang="pt-BR" sz="1600" smtClean="0"/>
              <a:t>38. McKenzie BL, Edmonds L, Thomson R, Haszard JJ, Houghton LA. Nutrition practices and predictors of postnatal growth in preterm infants during hospitalization: a longitudinal study. J Pediatr Gastroenterol Nutr. 2018;66(2):312-317. doi:10.1097/MPG.0000000000001747 [</a:t>
            </a:r>
            <a:r>
              <a:rPr lang="pt-BR" sz="1600" smtClean="0">
                <a:hlinkClick r:id="rId21"/>
              </a:rPr>
              <a:t>PubMed</a:t>
            </a:r>
            <a:r>
              <a:rPr lang="pt-BR" sz="1600" smtClean="0"/>
              <a:t>] [</a:t>
            </a:r>
            <a:r>
              <a:rPr lang="pt-BR" sz="1600" smtClean="0">
                <a:hlinkClick r:id="rId22"/>
              </a:rPr>
              <a:t>CrossRef</a:t>
            </a:r>
            <a:r>
              <a:rPr lang="pt-BR" sz="1600" smtClean="0"/>
              <a:t>] [</a:t>
            </a:r>
            <a:r>
              <a:rPr lang="pt-BR" sz="1600" smtClean="0">
                <a:hlinkClick r:id="rId23"/>
              </a:rPr>
              <a:t>Google Scholar</a:t>
            </a:r>
            <a:r>
              <a:rPr lang="pt-BR" sz="1600" smtClean="0"/>
              <a:t>]</a:t>
            </a:r>
          </a:p>
          <a:p>
            <a:pPr>
              <a:lnSpc>
                <a:spcPct val="100000"/>
              </a:lnSpc>
            </a:pPr>
            <a:r>
              <a:rPr lang="pt-BR" sz="1600" smtClean="0"/>
              <a:t>39. Schneider J, Fischer Fumeaux CJ, Duerden EG, et al. . Nutrient intake in the first two weeks of life and brain growth in preterm neonates. Pediatrics. 2018;141(3): e20172169. doi:10.1542/peds.2017-2169 [</a:t>
            </a:r>
            <a:r>
              <a:rPr lang="pt-BR" sz="1600" smtClean="0">
                <a:hlinkClick r:id="rId24"/>
              </a:rPr>
              <a:t>PubMed</a:t>
            </a:r>
            <a:r>
              <a:rPr lang="pt-BR" sz="1600" smtClean="0"/>
              <a:t>] [</a:t>
            </a:r>
            <a:r>
              <a:rPr lang="pt-BR" sz="1600" smtClean="0">
                <a:hlinkClick r:id="rId25"/>
              </a:rPr>
              <a:t>CrossRef</a:t>
            </a:r>
            <a:r>
              <a:rPr lang="pt-BR" sz="1600" smtClean="0"/>
              <a:t>] [</a:t>
            </a:r>
            <a:r>
              <a:rPr lang="pt-BR" sz="1600" smtClean="0">
                <a:hlinkClick r:id="rId26"/>
              </a:rPr>
              <a:t>Google Scholar</a:t>
            </a:r>
            <a:r>
              <a:rPr lang="pt-BR" sz="1600" smtClean="0"/>
              <a:t>]</a:t>
            </a:r>
          </a:p>
          <a:p>
            <a:pPr>
              <a:lnSpc>
                <a:spcPct val="100000"/>
              </a:lnSpc>
            </a:pPr>
            <a:r>
              <a:rPr lang="pt-BR" sz="1600" smtClean="0"/>
              <a:t>40. Sammallahti S, Kajantie E, Matinolli HM, et al. . Nutrition after preterm birth and adult neurocognitive outcomes. PLoS One. 2017;12(9):e0185632. doi:10.1371/journal.pone.0185632 [</a:t>
            </a:r>
            <a:r>
              <a:rPr lang="pt-BR" sz="1600" smtClean="0">
                <a:hlinkClick r:id="rId27"/>
              </a:rPr>
              <a:t>PMC free article</a:t>
            </a:r>
            <a:r>
              <a:rPr lang="pt-BR" sz="1600" smtClean="0"/>
              <a:t>] [</a:t>
            </a:r>
            <a:r>
              <a:rPr lang="pt-BR" sz="1600" smtClean="0">
                <a:hlinkClick r:id="rId28"/>
              </a:rPr>
              <a:t>PubMed</a:t>
            </a:r>
            <a:r>
              <a:rPr lang="pt-BR" sz="1600" smtClean="0"/>
              <a:t>] [</a:t>
            </a:r>
            <a:r>
              <a:rPr lang="pt-BR" sz="1600" smtClean="0">
                <a:hlinkClick r:id="rId29"/>
              </a:rPr>
              <a:t>CrossRef</a:t>
            </a:r>
            <a:r>
              <a:rPr lang="pt-BR" sz="1600" smtClean="0"/>
              <a:t>] [</a:t>
            </a:r>
            <a:r>
              <a:rPr lang="pt-BR" sz="1600" smtClean="0">
                <a:hlinkClick r:id="rId30"/>
              </a:rPr>
              <a:t>Google Scholar</a:t>
            </a:r>
            <a:r>
              <a:rPr lang="pt-BR" sz="1600" smtClean="0"/>
              <a:t>]</a:t>
            </a: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ext Box 3"/>
          <p:cNvSpPr txBox="1">
            <a:spLocks noGrp="1"/>
          </p:cNvSpPr>
          <p:nvPr>
            <p:ph type="body" idx="4294967295"/>
          </p:nvPr>
        </p:nvSpPr>
        <p:spPr>
          <a:xfrm>
            <a:off x="0" y="115888"/>
            <a:ext cx="11999913" cy="6858000"/>
          </a:xfrm>
          <a:solidFill>
            <a:schemeClr val="tx2"/>
          </a:solidFill>
        </p:spPr>
        <p:txBody>
          <a:bodyPr/>
          <a:lstStyle/>
          <a:p>
            <a:pPr>
              <a:lnSpc>
                <a:spcPct val="110000"/>
              </a:lnSpc>
            </a:pPr>
            <a:r>
              <a:rPr lang="pt-BR" sz="1600" smtClean="0"/>
              <a:t>41. Ehrenkranz RA, Dusick AM, Vohr BR, Wright LL, Wrage LA, Poole WK. Growth in the neonatal intensive care unit influences neurodevelopmental and growth outcomes of extremely low birth weight infants. Pediatrics. 2006;117(4):1253-1261. doi:10.1542/peds.2005-1368 [</a:t>
            </a:r>
            <a:r>
              <a:rPr lang="pt-BR" sz="1600" smtClean="0">
                <a:hlinkClick r:id="rId2"/>
              </a:rPr>
              <a:t>PubMed</a:t>
            </a:r>
            <a:r>
              <a:rPr lang="pt-BR" sz="1600" smtClean="0"/>
              <a:t>] [</a:t>
            </a:r>
            <a:r>
              <a:rPr lang="pt-BR" sz="1600" smtClean="0">
                <a:hlinkClick r:id="rId3"/>
              </a:rPr>
              <a:t>CrossRef</a:t>
            </a:r>
            <a:r>
              <a:rPr lang="pt-BR" sz="1600" smtClean="0"/>
              <a:t>] [</a:t>
            </a:r>
            <a:r>
              <a:rPr lang="pt-BR" sz="1600" smtClean="0">
                <a:hlinkClick r:id="rId4"/>
              </a:rPr>
              <a:t>Google Scholar</a:t>
            </a:r>
            <a:r>
              <a:rPr lang="pt-BR" sz="1600" smtClean="0"/>
              <a:t>]</a:t>
            </a:r>
          </a:p>
          <a:p>
            <a:pPr>
              <a:lnSpc>
                <a:spcPct val="110000"/>
              </a:lnSpc>
            </a:pPr>
            <a:r>
              <a:rPr lang="pt-BR" sz="1600" smtClean="0"/>
              <a:t>42. Kuppinger DD, Rittler P, Hartl WH, Rüttinger D. Use of gastric residual volume to guide enteral nutrition in critically ill patients: a brief systematic review of clinical studies. Nutrition. 2013;29(9):1075-1079. doi:10.1016/j.nut.2013.01.025 [</a:t>
            </a:r>
            <a:r>
              <a:rPr lang="pt-BR" sz="1600" smtClean="0">
                <a:hlinkClick r:id="rId5"/>
              </a:rPr>
              <a:t>PubMed</a:t>
            </a:r>
            <a:r>
              <a:rPr lang="pt-BR" sz="1600" smtClean="0"/>
              <a:t>] [</a:t>
            </a:r>
            <a:r>
              <a:rPr lang="pt-BR" sz="1600" smtClean="0">
                <a:hlinkClick r:id="rId6"/>
              </a:rPr>
              <a:t>CrossRef</a:t>
            </a:r>
            <a:r>
              <a:rPr lang="pt-BR" sz="1600" smtClean="0"/>
              <a:t>] [</a:t>
            </a:r>
            <a:r>
              <a:rPr lang="pt-BR" sz="1600" smtClean="0">
                <a:hlinkClick r:id="rId7"/>
              </a:rPr>
              <a:t>Google Scholar</a:t>
            </a:r>
            <a:r>
              <a:rPr lang="pt-BR" sz="1600" smtClean="0"/>
              <a:t>]</a:t>
            </a:r>
          </a:p>
          <a:p>
            <a:pPr>
              <a:lnSpc>
                <a:spcPct val="110000"/>
              </a:lnSpc>
            </a:pPr>
            <a:r>
              <a:rPr lang="pt-BR" sz="1600" smtClean="0"/>
              <a:t>43. Dhillon AS, Ewer AK. Diagnosis and management of gastro-oesophageal reflux in preterm infants in neonatal intensive care units. Acta Paediatr. 2004;93(1):88-93. doi:10.1111/j.1651-2227.2004.tb00680.x [</a:t>
            </a:r>
            <a:r>
              <a:rPr lang="pt-BR" sz="1600" smtClean="0">
                <a:hlinkClick r:id="rId8"/>
              </a:rPr>
              <a:t>PubMed</a:t>
            </a:r>
            <a:r>
              <a:rPr lang="pt-BR" sz="1600" smtClean="0"/>
              <a:t>] [</a:t>
            </a:r>
            <a:r>
              <a:rPr lang="pt-BR" sz="1600" smtClean="0">
                <a:hlinkClick r:id="rId9"/>
              </a:rPr>
              <a:t>CrossRef</a:t>
            </a:r>
            <a:r>
              <a:rPr lang="pt-BR" sz="1600" smtClean="0"/>
              <a:t>] [</a:t>
            </a:r>
            <a:r>
              <a:rPr lang="pt-BR" sz="1600" smtClean="0">
                <a:hlinkClick r:id="rId10"/>
              </a:rPr>
              <a:t>Google Scholar</a:t>
            </a:r>
            <a:r>
              <a:rPr lang="pt-BR" sz="1600" smtClean="0"/>
              <a:t>]</a:t>
            </a:r>
          </a:p>
          <a:p>
            <a:pPr>
              <a:lnSpc>
                <a:spcPct val="110000"/>
              </a:lnSpc>
            </a:pPr>
            <a:r>
              <a:rPr lang="pt-BR" sz="1600" smtClean="0"/>
              <a:t>44. McClave SA, Lukan JK, Stefater JA, et al. . Poor validity of residual volumes as a marker for risk of aspiration in critically ill patients. Crit Care Med. 2005;33(2):324-330. doi:10.1097/01.CCM.0000153413.46627.3A [</a:t>
            </a:r>
            <a:r>
              <a:rPr lang="pt-BR" sz="1600" smtClean="0">
                <a:hlinkClick r:id="rId11"/>
              </a:rPr>
              <a:t>PubMed</a:t>
            </a:r>
            <a:r>
              <a:rPr lang="pt-BR" sz="1600" smtClean="0"/>
              <a:t>] [</a:t>
            </a:r>
            <a:r>
              <a:rPr lang="pt-BR" sz="1600" smtClean="0">
                <a:hlinkClick r:id="rId12"/>
              </a:rPr>
              <a:t>CrossRef</a:t>
            </a:r>
            <a:r>
              <a:rPr lang="pt-BR" sz="1600" smtClean="0"/>
              <a:t>] [</a:t>
            </a:r>
            <a:r>
              <a:rPr lang="pt-BR" sz="1600" smtClean="0">
                <a:hlinkClick r:id="rId13"/>
              </a:rPr>
              <a:t>Google Scholar</a:t>
            </a:r>
            <a:r>
              <a:rPr lang="pt-BR" sz="1600" smtClean="0"/>
              <a:t>]</a:t>
            </a:r>
          </a:p>
          <a:p>
            <a:pPr>
              <a:lnSpc>
                <a:spcPct val="110000"/>
              </a:lnSpc>
            </a:pPr>
            <a:r>
              <a:rPr lang="pt-BR" sz="1600" smtClean="0"/>
              <a:t>45. Farhath S, Aghai ZH, Nakhla T, et al. . Pepsin, a reliable marker of gastric aspiration, is frequently detected in tracheal aspirates from premature ventilated neonates: relationship with feeding and methylxanthine therapy. J Pediatr Gastroenterol Nutr. 2006;43(3):336-341. doi:10.1097/01.mpg.0000232015.56155.03 [</a:t>
            </a:r>
            <a:r>
              <a:rPr lang="pt-BR" sz="1600" smtClean="0">
                <a:hlinkClick r:id="rId14"/>
              </a:rPr>
              <a:t>PubMed</a:t>
            </a:r>
            <a:r>
              <a:rPr lang="pt-BR" sz="1600" smtClean="0"/>
              <a:t>] [</a:t>
            </a:r>
            <a:r>
              <a:rPr lang="pt-BR" sz="1600" smtClean="0">
                <a:hlinkClick r:id="rId15"/>
              </a:rPr>
              <a:t>CrossRef</a:t>
            </a:r>
            <a:r>
              <a:rPr lang="pt-BR" sz="1600" smtClean="0"/>
              <a:t>] [</a:t>
            </a:r>
            <a:r>
              <a:rPr lang="pt-BR" sz="1600" smtClean="0">
                <a:hlinkClick r:id="rId16"/>
              </a:rPr>
              <a:t>Google Scholar</a:t>
            </a:r>
            <a:r>
              <a:rPr lang="pt-BR" sz="1600" smtClean="0"/>
              <a:t>]</a:t>
            </a:r>
          </a:p>
          <a:p>
            <a:pPr>
              <a:lnSpc>
                <a:spcPct val="110000"/>
              </a:lnSpc>
            </a:pPr>
            <a:r>
              <a:rPr lang="pt-BR" sz="1600" smtClean="0"/>
              <a:t>46. Pileggi C, Mascaro V, Bianco A, Nobile CGA, Pavia M. Ventilator bundle and its effects on mortality among ICU patients: a meta-analysis. Crit Care Med. 2018;46(7):1167-1174. doi:10.1097/CCM.0000000000003136 [</a:t>
            </a:r>
            <a:r>
              <a:rPr lang="pt-BR" sz="1600" smtClean="0">
                <a:hlinkClick r:id="rId17"/>
              </a:rPr>
              <a:t>PubMed</a:t>
            </a:r>
            <a:r>
              <a:rPr lang="pt-BR" sz="1600" smtClean="0"/>
              <a:t>] [</a:t>
            </a:r>
            <a:r>
              <a:rPr lang="pt-BR" sz="1600" smtClean="0">
                <a:hlinkClick r:id="rId18"/>
              </a:rPr>
              <a:t>CrossRef</a:t>
            </a:r>
            <a:r>
              <a:rPr lang="pt-BR" sz="1600" smtClean="0"/>
              <a:t>] [</a:t>
            </a:r>
            <a:r>
              <a:rPr lang="pt-BR" sz="1600" smtClean="0">
                <a:hlinkClick r:id="rId19"/>
              </a:rPr>
              <a:t>Google Scholar</a:t>
            </a:r>
            <a:r>
              <a:rPr lang="pt-BR" sz="1600" smtClean="0"/>
              <a:t>]</a:t>
            </a:r>
          </a:p>
          <a:p>
            <a:pPr>
              <a:lnSpc>
                <a:spcPct val="110000"/>
              </a:lnSpc>
            </a:pPr>
            <a:r>
              <a:rPr lang="pt-BR" sz="1600" smtClean="0"/>
              <a:t>47. Corvaglia L, Fantini MP, Aceti A, et al. ; “Emilia Romagna Perinatal Network” . Predictors of full enteral feeding achievement in very low birth weight infants. PLoS One. 2014;9(3):e92235. doi:10.1371/journal.pone.0092235 [</a:t>
            </a:r>
            <a:r>
              <a:rPr lang="pt-BR" sz="1600" smtClean="0">
                <a:hlinkClick r:id="rId20"/>
              </a:rPr>
              <a:t>PMC free article</a:t>
            </a:r>
            <a:r>
              <a:rPr lang="pt-BR" sz="1600" smtClean="0"/>
              <a:t>] [</a:t>
            </a:r>
            <a:r>
              <a:rPr lang="pt-BR" sz="1600" smtClean="0">
                <a:hlinkClick r:id="rId21"/>
              </a:rPr>
              <a:t>PubMed</a:t>
            </a:r>
            <a:r>
              <a:rPr lang="pt-BR" sz="1600" smtClean="0"/>
              <a:t>] [</a:t>
            </a:r>
            <a:r>
              <a:rPr lang="pt-BR" sz="1600" smtClean="0">
                <a:hlinkClick r:id="rId22"/>
              </a:rPr>
              <a:t>CrossRef</a:t>
            </a:r>
            <a:r>
              <a:rPr lang="pt-BR" sz="1600" smtClean="0"/>
              <a:t>] [</a:t>
            </a:r>
            <a:r>
              <a:rPr lang="pt-BR" sz="1600" smtClean="0">
                <a:hlinkClick r:id="rId23"/>
              </a:rPr>
              <a:t>Google Scholar</a:t>
            </a:r>
            <a:r>
              <a:rPr lang="pt-BR" sz="1600" smtClean="0"/>
              <a:t>]</a:t>
            </a: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 Box 2"/>
          <p:cNvSpPr txBox="1">
            <a:spLocks noGrp="1"/>
          </p:cNvSpPr>
          <p:nvPr>
            <p:ph type="title" idx="4294967295"/>
          </p:nvPr>
        </p:nvSpPr>
        <p:spPr>
          <a:xfrm>
            <a:off x="1127125" y="260350"/>
            <a:ext cx="10153650" cy="1325563"/>
          </a:xfrm>
        </p:spPr>
        <p:txBody>
          <a:bodyPr/>
          <a:lstStyle/>
          <a:p>
            <a:pPr algn="ctr"/>
            <a:r>
              <a:rPr lang="pt-BR" sz="3000" smtClean="0">
                <a:solidFill>
                  <a:schemeClr val="folHlink"/>
                </a:solidFill>
              </a:rPr>
              <a:t>Nota da Editor da página neonatal </a:t>
            </a:r>
            <a:r>
              <a:rPr lang="pt-BR" sz="3000" smtClean="0">
                <a:solidFill>
                  <a:schemeClr val="folHlink"/>
                </a:solidFill>
                <a:hlinkClick r:id="rId2"/>
              </a:rPr>
              <a:t>www.paulomargotto.com.br</a:t>
            </a:r>
            <a:r>
              <a:rPr lang="pt-BR" sz="3000" smtClean="0">
                <a:solidFill>
                  <a:schemeClr val="folHlink"/>
                </a:solidFill>
              </a:rPr>
              <a:t> , Dr. Paulo R. Margotto</a:t>
            </a:r>
            <a:br>
              <a:rPr lang="pt-BR" sz="3000" smtClean="0">
                <a:solidFill>
                  <a:schemeClr val="folHlink"/>
                </a:solidFill>
              </a:rPr>
            </a:br>
            <a:r>
              <a:rPr lang="pt-BR" sz="3000" smtClean="0">
                <a:solidFill>
                  <a:schemeClr val="folHlink"/>
                </a:solidFill>
              </a:rPr>
              <a:t>Consultem também! Online Sempre!Estudando Juntos!</a:t>
            </a:r>
          </a:p>
        </p:txBody>
      </p:sp>
      <p:pic>
        <p:nvPicPr>
          <p:cNvPr id="56322" name="Picture 4" descr="Paulo-24-12-Unimed"/>
          <p:cNvPicPr>
            <a:picLocks noChangeAspect="1" noChangeArrowheads="1"/>
          </p:cNvPicPr>
          <p:nvPr/>
        </p:nvPicPr>
        <p:blipFill>
          <a:blip r:embed="rId3"/>
          <a:srcRect/>
          <a:stretch>
            <a:fillRect/>
          </a:stretch>
        </p:blipFill>
        <p:spPr bwMode="auto">
          <a:xfrm>
            <a:off x="2495550" y="1700213"/>
            <a:ext cx="6092825" cy="4572000"/>
          </a:xfrm>
          <a:prstGeom prst="rect">
            <a:avLst/>
          </a:prstGeom>
          <a:noFill/>
          <a:ln w="9525">
            <a:noFill/>
            <a:miter lim="800000"/>
            <a:headEnd/>
            <a:tailEnd/>
          </a:ln>
        </p:spPr>
      </p:pic>
      <p:sp>
        <p:nvSpPr>
          <p:cNvPr id="56323" name="Rectangle 5"/>
          <p:cNvSpPr>
            <a:spLocks noChangeArrowheads="1"/>
          </p:cNvSpPr>
          <p:nvPr/>
        </p:nvSpPr>
        <p:spPr bwMode="auto">
          <a:xfrm>
            <a:off x="0" y="6142038"/>
            <a:ext cx="12192000" cy="762000"/>
          </a:xfrm>
          <a:prstGeom prst="rect">
            <a:avLst/>
          </a:prstGeom>
          <a:solidFill>
            <a:schemeClr val="bg1"/>
          </a:solidFill>
          <a:ln w="9525">
            <a:noFill/>
            <a:miter lim="800000"/>
            <a:headEnd/>
            <a:tailEnd/>
          </a:ln>
        </p:spPr>
        <p:txBody>
          <a:bodyPr anchor="ctr">
            <a:spAutoFit/>
          </a:bodyPr>
          <a:lstStyle/>
          <a:p>
            <a:pPr algn="ctr" eaLnBrk="0" hangingPunct="0"/>
            <a:r>
              <a:rPr lang="pt-BR" altLang="ja-JP" b="1">
                <a:solidFill>
                  <a:schemeClr val="hlink"/>
                </a:solidFill>
                <a:ea typeface="ＭＳ Ｐゴシック" pitchFamily="34" charset="-128"/>
              </a:rPr>
              <a:t>Dr. Paulo R. Margotto-UTI Neonatal com um RN de 25sem e 670g-Hospital Unimed-24/12/2007</a:t>
            </a:r>
          </a:p>
        </p:txBody>
      </p:sp>
      <p:sp>
        <p:nvSpPr>
          <p:cNvPr id="56324" name="Text Box 6"/>
          <p:cNvSpPr txBox="1">
            <a:spLocks noChangeArrowheads="1"/>
          </p:cNvSpPr>
          <p:nvPr/>
        </p:nvSpPr>
        <p:spPr bwMode="auto">
          <a:xfrm>
            <a:off x="8596313" y="5006975"/>
            <a:ext cx="2809875" cy="396875"/>
          </a:xfrm>
          <a:prstGeom prst="rect">
            <a:avLst/>
          </a:prstGeom>
          <a:noFill/>
          <a:ln w="9525">
            <a:noFill/>
            <a:miter lim="800000"/>
            <a:headEnd/>
            <a:tailEnd/>
          </a:ln>
        </p:spPr>
        <p:txBody>
          <a:bodyPr wrap="none">
            <a:spAutoFit/>
          </a:bodyPr>
          <a:lstStyle/>
          <a:p>
            <a:pPr defTabSz="914400"/>
            <a:r>
              <a:rPr lang="pt-BR" sz="2000">
                <a:hlinkClick r:id="rId4"/>
              </a:rPr>
              <a:t>pmargotto@gmail.com</a:t>
            </a:r>
            <a:r>
              <a:rPr lang="pt-BR" sz="2000"/>
              <a:t> </a:t>
            </a: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ext Box 3"/>
          <p:cNvSpPr txBox="1">
            <a:spLocks noGrp="1"/>
          </p:cNvSpPr>
          <p:nvPr>
            <p:ph type="body" idx="4294967295"/>
          </p:nvPr>
        </p:nvSpPr>
        <p:spPr>
          <a:xfrm>
            <a:off x="1055688" y="2708275"/>
            <a:ext cx="10541000" cy="5257800"/>
          </a:xfrm>
        </p:spPr>
        <p:txBody>
          <a:bodyPr/>
          <a:lstStyle/>
          <a:p>
            <a:r>
              <a:rPr lang="pt-BR" sz="2200" smtClean="0"/>
              <a:t>O contato próximo da ponta do tubo de alimentação com a delicada mucosa gástrica, bem como a pressão negativa necessária para retirar conteúdo gástrico, pode causar danos e sangramento na mucosa gástrica.</a:t>
            </a:r>
          </a:p>
          <a:p>
            <a:r>
              <a:rPr lang="pt-BR" sz="2200" smtClean="0"/>
              <a:t> Além disso, os enfermeiros neonatais freqüentemente descartam resíduos gástricos aspirados, uma decisão que geralmente é deixada ao julgamento individual e não aos protocolos específicos da UTI Neonatal.</a:t>
            </a:r>
          </a:p>
          <a:p>
            <a:endParaRPr lang="pt-BR" smtClean="0"/>
          </a:p>
        </p:txBody>
      </p:sp>
      <p:sp>
        <p:nvSpPr>
          <p:cNvPr id="57346" name="Rectangle 4"/>
          <p:cNvSpPr>
            <a:spLocks noChangeArrowheads="1"/>
          </p:cNvSpPr>
          <p:nvPr/>
        </p:nvSpPr>
        <p:spPr bwMode="auto">
          <a:xfrm>
            <a:off x="982663" y="1557338"/>
            <a:ext cx="10514012" cy="1098550"/>
          </a:xfrm>
          <a:prstGeom prst="rect">
            <a:avLst/>
          </a:prstGeom>
          <a:solidFill>
            <a:srgbClr val="FFFFFF"/>
          </a:solidFill>
          <a:ln w="9525">
            <a:noFill/>
            <a:miter lim="800000"/>
            <a:headEnd/>
            <a:tailEnd/>
          </a:ln>
        </p:spPr>
        <p:txBody>
          <a:bodyPr lIns="0" tIns="0" rIns="0" bIns="0" anchor="ctr">
            <a:spAutoFit/>
          </a:bodyPr>
          <a:lstStyle/>
          <a:p>
            <a:pPr algn="ctr"/>
            <a:r>
              <a:rPr lang="pt-BR" sz="1800">
                <a:hlinkClick r:id="rId2"/>
              </a:rPr>
              <a:t>Effect of Aspiration and </a:t>
            </a:r>
            <a:r>
              <a:rPr lang="pt-BR" sz="1800" b="1">
                <a:hlinkClick r:id="rId2"/>
              </a:rPr>
              <a:t>Evaluation</a:t>
            </a:r>
            <a:r>
              <a:rPr lang="pt-BR" sz="1800">
                <a:hlinkClick r:id="rId2"/>
              </a:rPr>
              <a:t> of </a:t>
            </a:r>
            <a:r>
              <a:rPr lang="pt-BR" sz="1800" b="1">
                <a:hlinkClick r:id="rId2"/>
              </a:rPr>
              <a:t>Gastric</a:t>
            </a:r>
            <a:r>
              <a:rPr lang="pt-BR" sz="1800">
                <a:hlinkClick r:id="rId2"/>
              </a:rPr>
              <a:t> </a:t>
            </a:r>
            <a:r>
              <a:rPr lang="pt-BR" sz="1800" b="1">
                <a:hlinkClick r:id="rId2"/>
              </a:rPr>
              <a:t>Residuals</a:t>
            </a:r>
            <a:r>
              <a:rPr lang="pt-BR" sz="1800">
                <a:hlinkClick r:id="rId2"/>
              </a:rPr>
              <a:t> on Intestinal Inflammation, Bleeding, and Gastrointestinal Peptide Level.</a:t>
            </a:r>
            <a:r>
              <a:rPr lang="pt-BR" sz="1800"/>
              <a:t>Parker LA, Weaver M, Murgas Torrazza RJ, Shuster J, Li N, Krueger C, Neu J.J Pediatr. 2020 Feb;217:165-171.e2. doi: 10.1016/j.jpeds.2019.10.036. Epub 2019 Nov 19.PMID: 31757473</a:t>
            </a:r>
          </a:p>
        </p:txBody>
      </p:sp>
      <p:sp>
        <p:nvSpPr>
          <p:cNvPr id="57347" name="Rectangle 5"/>
          <p:cNvSpPr>
            <a:spLocks noChangeArrowheads="1"/>
          </p:cNvSpPr>
          <p:nvPr/>
        </p:nvSpPr>
        <p:spPr bwMode="auto">
          <a:xfrm>
            <a:off x="1127125" y="0"/>
            <a:ext cx="10080625" cy="1373188"/>
          </a:xfrm>
          <a:prstGeom prst="rect">
            <a:avLst/>
          </a:prstGeom>
          <a:solidFill>
            <a:schemeClr val="tx2"/>
          </a:solidFill>
          <a:ln w="9525">
            <a:noFill/>
            <a:miter lim="800000"/>
            <a:headEnd/>
            <a:tailEnd/>
          </a:ln>
        </p:spPr>
        <p:txBody>
          <a:bodyPr>
            <a:spAutoFit/>
          </a:bodyPr>
          <a:lstStyle/>
          <a:p>
            <a:pPr algn="ctr" defTabSz="914400"/>
            <a:r>
              <a:rPr lang="pt-BR" sz="2800" b="1">
                <a:solidFill>
                  <a:srgbClr val="FFFF00"/>
                </a:solidFill>
              </a:rPr>
              <a:t>Efeito da aspiração e avaliação de resíduos gástricos no nível de inflamação intestinal, sangramento e peptídeo gastrointestinal</a:t>
            </a:r>
          </a:p>
        </p:txBody>
      </p:sp>
      <p:sp>
        <p:nvSpPr>
          <p:cNvPr id="57348" name="Oval 6"/>
          <p:cNvSpPr>
            <a:spLocks noChangeArrowheads="1"/>
          </p:cNvSpPr>
          <p:nvPr/>
        </p:nvSpPr>
        <p:spPr bwMode="auto">
          <a:xfrm>
            <a:off x="0" y="260350"/>
            <a:ext cx="914400" cy="914400"/>
          </a:xfrm>
          <a:prstGeom prst="ellipse">
            <a:avLst/>
          </a:prstGeom>
          <a:solidFill>
            <a:schemeClr val="accent1"/>
          </a:solidFill>
          <a:ln w="9525">
            <a:solidFill>
              <a:schemeClr val="tx1"/>
            </a:solidFill>
            <a:round/>
            <a:headEnd/>
            <a:tailEnd/>
          </a:ln>
        </p:spPr>
        <p:txBody>
          <a:bodyPr wrap="none" anchor="ctr"/>
          <a:lstStyle/>
          <a:p>
            <a:pPr algn="ctr" defTabSz="914400"/>
            <a:r>
              <a:rPr lang="pt-BR" b="1">
                <a:solidFill>
                  <a:schemeClr val="folHlink"/>
                </a:solidFill>
              </a:rPr>
              <a:t>2020</a:t>
            </a: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ext Box 3"/>
          <p:cNvSpPr txBox="1">
            <a:spLocks noGrp="1"/>
          </p:cNvSpPr>
          <p:nvPr>
            <p:ph type="body" idx="4294967295"/>
          </p:nvPr>
        </p:nvSpPr>
        <p:spPr>
          <a:xfrm>
            <a:off x="911225" y="908050"/>
            <a:ext cx="10612438" cy="6337300"/>
          </a:xfrm>
        </p:spPr>
        <p:txBody>
          <a:bodyPr/>
          <a:lstStyle/>
          <a:p>
            <a:r>
              <a:rPr lang="pt-BR" sz="2200" smtClean="0"/>
              <a:t>Descartando os resíduos gástricos aspirados, elementos importantes como o </a:t>
            </a:r>
            <a:r>
              <a:rPr lang="pt-BR" sz="2200" smtClean="0">
                <a:solidFill>
                  <a:srgbClr val="FFFF00"/>
                </a:solidFill>
              </a:rPr>
              <a:t>ácido clorídrico</a:t>
            </a:r>
            <a:r>
              <a:rPr lang="pt-BR" sz="2200" smtClean="0"/>
              <a:t> podem ser perdidos. O ácido clorídrico é essencial na limitação do crescimento bacteriano intestinal; assim, descartá-lo pode permitir a </a:t>
            </a:r>
            <a:r>
              <a:rPr lang="pt-BR" sz="2200" b="1" smtClean="0">
                <a:solidFill>
                  <a:srgbClr val="FFFF00"/>
                </a:solidFill>
              </a:rPr>
              <a:t>proliferação bacteriana intestinal</a:t>
            </a:r>
            <a:r>
              <a:rPr lang="pt-BR" sz="2200" smtClean="0"/>
              <a:t> e, finalmente, causar inflamação no bebê.</a:t>
            </a:r>
          </a:p>
          <a:p>
            <a:r>
              <a:rPr lang="pt-BR" sz="2200" smtClean="0"/>
              <a:t> Finalmente, porque a aspiração e avaliação de grandes resíduos gástricos frequentemente causam atrasos ou interrupção da alimentação enteral, a </a:t>
            </a:r>
            <a:r>
              <a:rPr lang="pt-BR" sz="2200" b="1" smtClean="0"/>
              <a:t>secreção de peptídeo gastrointestinal também pode ser alterada, afetando negativamente o desenvolvimento e a função gastrointestinal do bebê</a:t>
            </a:r>
          </a:p>
          <a:p>
            <a:endParaRPr lang="pt-BR" smtClean="0"/>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 Box 3"/>
          <p:cNvSpPr txBox="1">
            <a:spLocks noGrp="1"/>
          </p:cNvSpPr>
          <p:nvPr>
            <p:ph type="body" idx="4294967295"/>
          </p:nvPr>
        </p:nvSpPr>
        <p:spPr>
          <a:xfrm>
            <a:off x="1127125" y="260350"/>
            <a:ext cx="10382250" cy="6121400"/>
          </a:xfrm>
        </p:spPr>
        <p:txBody>
          <a:bodyPr/>
          <a:lstStyle/>
          <a:p>
            <a:r>
              <a:rPr lang="pt-BR" sz="2400" dirty="0" smtClean="0"/>
              <a:t>Existe uma escassez de informações sobre os possíveis riscos fisiológicos e benefícios da aspiração e avaliação de resíduos gástricos em recém-nascidos frágeis com muito baixo peso ao nascer. </a:t>
            </a:r>
          </a:p>
          <a:p>
            <a:pPr algn="ctr"/>
            <a:r>
              <a:rPr lang="pt-BR" sz="2400" b="1" dirty="0" smtClean="0">
                <a:solidFill>
                  <a:srgbClr val="FFFF00"/>
                </a:solidFill>
              </a:rPr>
              <a:t>Portanto, o objetivo deste estudo randomizado e controlado foi determinar o efeito da aspiração e avaliação dos resíduos gástricos na função gastrointestinal, inflamação intestinal e sangramento da mucosa gastrointestinal.</a:t>
            </a:r>
            <a:r>
              <a:rPr lang="pt-BR" sz="2400" dirty="0" smtClean="0"/>
              <a:t> </a:t>
            </a:r>
          </a:p>
          <a:p>
            <a:r>
              <a:rPr lang="pt-BR" sz="2400" dirty="0" smtClean="0"/>
              <a:t>A</a:t>
            </a:r>
            <a:r>
              <a:rPr lang="pt-BR" sz="2400" b="1" dirty="0" smtClean="0">
                <a:solidFill>
                  <a:srgbClr val="FFFF00"/>
                </a:solidFill>
              </a:rPr>
              <a:t> hipótese</a:t>
            </a:r>
            <a:r>
              <a:rPr lang="pt-BR" sz="2400" dirty="0" smtClean="0"/>
              <a:t> desses autores  foi que, quando omitida a avaliação e aspiração residual gástrica, os bebês teriam aumento dos níveis séricos de peptídeo gastrointestinal (gastrina e motilina), menos inflamação intestinal e menos fezes positivas para o sangue oculto durante as primeiras 6 semanas de vida.</a:t>
            </a:r>
          </a:p>
          <a:p>
            <a:endParaRPr lang="pt-BR" dirty="0" smtClean="0"/>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Text Box 3"/>
          <p:cNvSpPr txBox="1">
            <a:spLocks noGrp="1"/>
          </p:cNvSpPr>
          <p:nvPr>
            <p:ph type="body" idx="4294967295"/>
          </p:nvPr>
        </p:nvSpPr>
        <p:spPr>
          <a:xfrm>
            <a:off x="982663" y="115888"/>
            <a:ext cx="10369550" cy="6481762"/>
          </a:xfrm>
        </p:spPr>
        <p:txBody>
          <a:bodyPr/>
          <a:lstStyle/>
          <a:p>
            <a:pPr marL="0" indent="0">
              <a:buFontTx/>
              <a:buNone/>
              <a:defRPr/>
            </a:pPr>
            <a:r>
              <a:rPr lang="pt-BR" sz="2400" b="1" dirty="0" smtClean="0">
                <a:solidFill>
                  <a:srgbClr val="0070C0"/>
                </a:solidFill>
              </a:rPr>
              <a:t>                                        NOTA DO EDITOR</a:t>
            </a:r>
          </a:p>
          <a:p>
            <a:pPr>
              <a:defRPr/>
            </a:pPr>
            <a:r>
              <a:rPr lang="pt-BR" sz="2400" dirty="0" smtClean="0"/>
              <a:t>O </a:t>
            </a:r>
            <a:r>
              <a:rPr lang="pt-BR" sz="2400" dirty="0"/>
              <a:t>Fecal </a:t>
            </a:r>
            <a:r>
              <a:rPr lang="pt-BR" sz="2400" b="1" dirty="0">
                <a:solidFill>
                  <a:srgbClr val="FF0000"/>
                </a:solidFill>
              </a:rPr>
              <a:t>S100A12</a:t>
            </a:r>
            <a:r>
              <a:rPr lang="pt-BR" sz="2400" dirty="0"/>
              <a:t> funciona como um marcador de triagem excepcional para crianças com doença inflamatória intestinal É secretado por neutrófilos ativados e promove a inflamação através da ativação de receptores extracelulares para a proteína de ligação de produtos finais de </a:t>
            </a:r>
            <a:r>
              <a:rPr lang="pt-BR" sz="2400" dirty="0" err="1"/>
              <a:t>glicação</a:t>
            </a:r>
            <a:r>
              <a:rPr lang="pt-BR" sz="2400" dirty="0"/>
              <a:t> avançada. O influxo de neutrófilos na mucosa intestinal está intimamente relacionado à atividade da doença </a:t>
            </a:r>
            <a:r>
              <a:rPr lang="pt-BR" sz="2400" dirty="0" err="1"/>
              <a:t>infIamatória</a:t>
            </a:r>
            <a:r>
              <a:rPr lang="pt-BR" sz="2400" dirty="0"/>
              <a:t> intestinal, especialmente durante as fases iniciais da inflamação. A excreção da proteína no lúmen intestinal pode refletir o número de neutrófilos que se infiltram na mucosa, bem como seu status de ativação. S100A12 fecal pode ser um excelente marcador não invasivo da atividade da doença da doença inflamatória intestina.</a:t>
            </a:r>
          </a:p>
          <a:p>
            <a:pPr>
              <a:defRPr/>
            </a:pPr>
            <a:r>
              <a:rPr lang="pt-BR" sz="2400" dirty="0">
                <a:solidFill>
                  <a:srgbClr val="FF0000"/>
                </a:solidFill>
              </a:rPr>
              <a:t>Calprotectina fecal </a:t>
            </a:r>
            <a:r>
              <a:rPr lang="pt-BR" sz="2400" dirty="0"/>
              <a:t>funciona como um bom marcador de inflamação </a:t>
            </a:r>
            <a:r>
              <a:rPr lang="pt-BR" sz="2400" dirty="0" smtClean="0"/>
              <a:t>intestinal                                                   </a:t>
            </a:r>
            <a:r>
              <a:rPr lang="pt-BR" sz="1800" b="1" dirty="0" err="1" smtClean="0"/>
              <a:t>Fengming</a:t>
            </a:r>
            <a:r>
              <a:rPr lang="pt-BR" sz="1800" b="1" dirty="0"/>
              <a:t> </a:t>
            </a:r>
            <a:r>
              <a:rPr lang="pt-BR" sz="1800" b="1" dirty="0" smtClean="0"/>
              <a:t>Y et al, 2017</a:t>
            </a:r>
            <a:endParaRPr lang="pt-BR" sz="1800" b="1" dirty="0"/>
          </a:p>
          <a:p>
            <a:pPr>
              <a:defRPr/>
            </a:pPr>
            <a:endParaRPr lang="pt-BR" sz="2400" dirty="0" smtClean="0"/>
          </a:p>
          <a:p>
            <a:pPr>
              <a:defRPr/>
            </a:pPr>
            <a:endParaRPr lang="pt-BR" sz="2400" dirty="0"/>
          </a:p>
          <a:p>
            <a:pPr>
              <a:defRPr/>
            </a:pPr>
            <a:endParaRPr lang="pt-BR" sz="2400" dirty="0" smtClean="0"/>
          </a:p>
          <a:p>
            <a:pPr>
              <a:defRPr/>
            </a:pPr>
            <a:endParaRPr lang="pt-BR" dirty="0" smtClean="0"/>
          </a:p>
        </p:txBody>
      </p:sp>
      <p:sp>
        <p:nvSpPr>
          <p:cNvPr id="60418" name="Retângulo 1"/>
          <p:cNvSpPr>
            <a:spLocks noChangeArrowheads="1"/>
          </p:cNvSpPr>
          <p:nvPr/>
        </p:nvSpPr>
        <p:spPr bwMode="auto">
          <a:xfrm>
            <a:off x="5232400" y="6480175"/>
            <a:ext cx="6096000" cy="307975"/>
          </a:xfrm>
          <a:prstGeom prst="rect">
            <a:avLst/>
          </a:prstGeom>
          <a:noFill/>
          <a:ln w="9525">
            <a:noFill/>
            <a:miter lim="800000"/>
            <a:headEnd/>
            <a:tailEnd/>
          </a:ln>
        </p:spPr>
        <p:txBody>
          <a:bodyPr>
            <a:spAutoFit/>
          </a:bodyPr>
          <a:lstStyle/>
          <a:p>
            <a:r>
              <a:rPr lang="pt-BR" sz="1400">
                <a:hlinkClick r:id="rId2"/>
              </a:rPr>
              <a:t>https://doi.org/10.5935/medicalexpress.2017.03.03</a:t>
            </a:r>
            <a:r>
              <a:rPr lang="pt-BR" sz="1400"/>
              <a:t> </a:t>
            </a:r>
          </a:p>
        </p:txBody>
      </p:sp>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ext Box 4"/>
          <p:cNvSpPr txBox="1">
            <a:spLocks noGrp="1"/>
          </p:cNvSpPr>
          <p:nvPr>
            <p:ph type="body" idx="4294967295"/>
          </p:nvPr>
        </p:nvSpPr>
        <p:spPr>
          <a:xfrm>
            <a:off x="1200150" y="1125538"/>
            <a:ext cx="10382250" cy="5257800"/>
          </a:xfrm>
        </p:spPr>
        <p:txBody>
          <a:bodyPr/>
          <a:lstStyle/>
          <a:p>
            <a:r>
              <a:rPr lang="pt-BR" sz="2800" dirty="0" smtClean="0">
                <a:solidFill>
                  <a:srgbClr val="FFFF00"/>
                </a:solidFill>
              </a:rPr>
              <a:t>Desenho do estudo</a:t>
            </a:r>
            <a:r>
              <a:rPr lang="pt-BR" sz="2800" dirty="0" smtClean="0"/>
              <a:t>: Este estudo randomizado, de Centro único, comparou a omissão de resíduos gástricos versus resíduos gástricos </a:t>
            </a:r>
            <a:r>
              <a:rPr lang="pt-BR" sz="2800" dirty="0" err="1" smtClean="0"/>
              <a:t>pré</a:t>
            </a:r>
            <a:r>
              <a:rPr lang="pt-BR" sz="2800" dirty="0" smtClean="0"/>
              <a:t>-alimentados em 143 bebês ≤ 32 semanas de gestação com um peso de nascimento ≤1250 g por 6 semanas após o nascimento. Os níveis séricos de gastrina e motilina foram coletados entre 14 e 21 dias de vida. As fezes foram coletadas às 3 e 6 semanas de idade e analisadas quanto aos níveis de calprotectina e S100A12. Todas as fezes foram testadas quanto ao sangue oculto por 6 semanas.</a:t>
            </a:r>
          </a:p>
        </p:txBody>
      </p:sp>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ext Box 3"/>
          <p:cNvSpPr txBox="1">
            <a:spLocks noGrp="1"/>
          </p:cNvSpPr>
          <p:nvPr>
            <p:ph type="body" idx="4294967295"/>
          </p:nvPr>
        </p:nvSpPr>
        <p:spPr>
          <a:xfrm>
            <a:off x="1127125" y="1700213"/>
            <a:ext cx="10614025" cy="6858000"/>
          </a:xfrm>
        </p:spPr>
        <p:txBody>
          <a:bodyPr/>
          <a:lstStyle/>
          <a:p>
            <a:r>
              <a:rPr lang="pt-BR" sz="2800" dirty="0" err="1" smtClean="0">
                <a:solidFill>
                  <a:srgbClr val="FFFF00"/>
                </a:solidFill>
              </a:rPr>
              <a:t>Resultados:</a:t>
            </a:r>
            <a:r>
              <a:rPr lang="pt-BR" sz="2800" dirty="0" err="1" smtClean="0"/>
              <a:t>As</a:t>
            </a:r>
            <a:r>
              <a:rPr lang="pt-BR" sz="2800" dirty="0" smtClean="0"/>
              <a:t> médias de gastrina (P = 0,999) e motilina (P = 0,694) foram semelhantes entre os grupos e não houve diferenças estatisticamente significativas nas médias ajustadas para calprotectina transformada (P = 0,580) e S100A12 (P = 0,212). Tanto a calprotectina (P = 0,003) quanto a S100A12 (P = 0,002) aumentaram da semana 3 para a semana 6. A porcentagem média de fezes positivas para sangue oculto (P = 0,888) foram semelhantes entre os grupos</a:t>
            </a:r>
          </a:p>
        </p:txBody>
      </p:sp>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ext Box 3"/>
          <p:cNvSpPr txBox="1">
            <a:spLocks noGrp="1"/>
          </p:cNvSpPr>
          <p:nvPr>
            <p:ph type="body" idx="4294967295"/>
          </p:nvPr>
        </p:nvSpPr>
        <p:spPr>
          <a:xfrm>
            <a:off x="3287713" y="2276475"/>
            <a:ext cx="10972800" cy="5257800"/>
          </a:xfrm>
        </p:spPr>
        <p:txBody>
          <a:bodyPr/>
          <a:lstStyle/>
          <a:p>
            <a:r>
              <a:rPr lang="pt-BR" sz="3600" smtClean="0">
                <a:solidFill>
                  <a:srgbClr val="FFFF00"/>
                </a:solidFill>
              </a:rPr>
              <a:t>DISCUSSÃO</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ext Box 3"/>
          <p:cNvSpPr txBox="1">
            <a:spLocks noGrp="1"/>
          </p:cNvSpPr>
          <p:nvPr>
            <p:ph type="body" idx="4294967295"/>
          </p:nvPr>
        </p:nvSpPr>
        <p:spPr>
          <a:xfrm>
            <a:off x="982663" y="260350"/>
            <a:ext cx="10298112" cy="6597650"/>
          </a:xfrm>
        </p:spPr>
        <p:txBody>
          <a:bodyPr/>
          <a:lstStyle/>
          <a:p>
            <a:pPr>
              <a:lnSpc>
                <a:spcPct val="110000"/>
              </a:lnSpc>
            </a:pPr>
            <a:r>
              <a:rPr lang="pt-BR" dirty="0" smtClean="0"/>
              <a:t>Comparado com bebês nascidos prematuros com muito baixo peso que tiveram omissão e avaliação residuais gástricas, aqueles submetidos à aspiração e avaliação de resíduos gástricos antes de cada alimentação não apresentaram aumento da inflamação gastrointestinal, sangramento ou diminuição dos  níveis  de peptídeo gástrico . </a:t>
            </a:r>
          </a:p>
          <a:p>
            <a:pPr>
              <a:lnSpc>
                <a:spcPct val="110000"/>
              </a:lnSpc>
            </a:pPr>
            <a:r>
              <a:rPr lang="pt-BR" b="1" dirty="0" smtClean="0">
                <a:solidFill>
                  <a:srgbClr val="FFFF00"/>
                </a:solidFill>
              </a:rPr>
              <a:t>Omitir aspiração e avaliação residual gástrica antes de cada alimentação não alterava os níveis de gastrina e motilina 3 semanas após o nascimento</a:t>
            </a:r>
            <a:r>
              <a:rPr lang="pt-BR" dirty="0" smtClean="0"/>
              <a:t>. Os peptídeos gástricos são importantes para o desenvolvimento estrutural e funcional do sistema gastrintestinal neonatal . </a:t>
            </a:r>
          </a:p>
          <a:p>
            <a:pPr>
              <a:lnSpc>
                <a:spcPct val="110000"/>
              </a:lnSpc>
            </a:pPr>
            <a:r>
              <a:rPr lang="pt-BR" dirty="0" smtClean="0"/>
              <a:t>A gastrina é secretada pelas células G no antro do estômago, duodeno e pâncreas e é trófico para o sistema gastrointestinal imaturo, o que significa potencialmente poderia diminuir o risco de intolerância alimentar. Além disso, a gastrina desencadeia a liberação de ácido clorídrico, que mantém a acidez gástrica e é, portanto, um componente importante da imunidade da criança.</a:t>
            </a:r>
          </a:p>
          <a:p>
            <a:pPr>
              <a:lnSpc>
                <a:spcPct val="110000"/>
              </a:lnSpc>
            </a:pPr>
            <a:r>
              <a:rPr lang="pt-BR" dirty="0" smtClean="0"/>
              <a:t> Secretada por </a:t>
            </a:r>
            <a:r>
              <a:rPr lang="pt-BR" dirty="0" err="1" smtClean="0"/>
              <a:t>endocrinócitos</a:t>
            </a:r>
            <a:r>
              <a:rPr lang="pt-BR" dirty="0" smtClean="0"/>
              <a:t> na mucosa da região proximal intestino delgado, a motilina acelera o esvaziamento gástrico e regula a motilidade gastrointestinal, diminuindo assim o risco de atraso no esvaziamento gástrico e diminuição da motilidade intestinal, o que contribui para a tolerância alimentar em bebês prematuros.</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ext Box 3"/>
          <p:cNvSpPr txBox="1">
            <a:spLocks noGrp="1"/>
          </p:cNvSpPr>
          <p:nvPr>
            <p:ph type="body" idx="4294967295"/>
          </p:nvPr>
        </p:nvSpPr>
        <p:spPr>
          <a:xfrm>
            <a:off x="1127125" y="404813"/>
            <a:ext cx="10252075" cy="6453187"/>
          </a:xfrm>
        </p:spPr>
        <p:txBody>
          <a:bodyPr/>
          <a:lstStyle/>
          <a:p>
            <a:r>
              <a:rPr lang="pt-BR" dirty="0" smtClean="0"/>
              <a:t>Como a secreção de peptídeo gastrointestinal é estimulada pela  alimentação enteral e avaliação de resíduos gástricos associados à diminuição da ingestão enteral, os autores </a:t>
            </a:r>
            <a:r>
              <a:rPr lang="pt-BR" b="1" dirty="0" smtClean="0"/>
              <a:t>levantaram  a hipótese de que aspirar e avaliar resíduos gástricos diminui os níveis de gastrina e motilina dos bebês.</a:t>
            </a:r>
          </a:p>
          <a:p>
            <a:r>
              <a:rPr lang="pt-BR" dirty="0" smtClean="0"/>
              <a:t>Embora não tenham encontrado  diferenças nos níveis de gastrina ou motilina entre os dois grupos, os </a:t>
            </a:r>
            <a:r>
              <a:rPr lang="pt-BR" dirty="0" smtClean="0">
                <a:solidFill>
                  <a:srgbClr val="FFFF00"/>
                </a:solidFill>
              </a:rPr>
              <a:t>bebês do grupo que tiveram aspiração e avaliação gástrica residual omitidas tiveram menos dietas retidas ou descontinuadas na pesquisa anterior desses autores</a:t>
            </a:r>
            <a:r>
              <a:rPr lang="pt-BR" dirty="0" smtClean="0"/>
              <a:t>, </a:t>
            </a:r>
            <a:r>
              <a:rPr lang="pt-BR" dirty="0" smtClean="0">
                <a:solidFill>
                  <a:srgbClr val="FFFF00"/>
                </a:solidFill>
              </a:rPr>
              <a:t>as alimentações foram avançadas mais rapidamente, o que possivelmente indica melhora da função gastrointestinal.</a:t>
            </a:r>
          </a:p>
          <a:p>
            <a:r>
              <a:rPr lang="pt-BR" dirty="0" smtClean="0"/>
              <a:t>Os autores especulam  que, se os níveis de peptídeo gástrico foram medidos com mais frequência a cada 3 semanas, diferenças nos níveis entre os 2 grupos pode ter sido mais aparente.</a:t>
            </a:r>
          </a:p>
          <a:p>
            <a:r>
              <a:rPr lang="pt-BR" dirty="0" smtClean="0"/>
              <a:t>Embora os níveis gastrina e motilina aumentam em prematuros a termo e tardios após serem alimentados,  pouco se sabe sobre a secreção de peptídeo gástrico em recém-nascido de muito baixo peso.</a:t>
            </a: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ext Box 3"/>
          <p:cNvSpPr txBox="1">
            <a:spLocks noGrp="1"/>
          </p:cNvSpPr>
          <p:nvPr>
            <p:ph type="body" idx="4294967295"/>
          </p:nvPr>
        </p:nvSpPr>
        <p:spPr>
          <a:xfrm>
            <a:off x="1200150" y="188913"/>
            <a:ext cx="10325100" cy="6669087"/>
          </a:xfrm>
        </p:spPr>
        <p:txBody>
          <a:bodyPr/>
          <a:lstStyle/>
          <a:p>
            <a:r>
              <a:rPr lang="pt-BR" sz="2400" dirty="0" smtClean="0"/>
              <a:t>Os resultados da análise exploratória constataram que os bebês que consumiram uma proporção maior de alimentos constituídos por leite materno apresentaram níveis mais altos de gastrina. </a:t>
            </a:r>
          </a:p>
          <a:p>
            <a:r>
              <a:rPr lang="pt-BR" sz="2400" dirty="0" smtClean="0"/>
              <a:t>Pesquisas anteriores sobre como o regime alimentar afeta os níveis de gastrina em bebês a termo variam. Embora </a:t>
            </a:r>
            <a:r>
              <a:rPr lang="pt-BR" sz="2400" dirty="0" err="1" smtClean="0"/>
              <a:t>Hanekamp</a:t>
            </a:r>
            <a:r>
              <a:rPr lang="pt-BR" sz="2400" dirty="0" smtClean="0"/>
              <a:t> et al descobriram que os níveis médios de gastrina eram mais baixos em 24 lactentes gravemente enfermos alimentados com leite materno, outros pesquisadores não encontraram correlação entre o regime alimentar e os níveis de gastrina. Mais uma vez, pouco se sabe sobre os determinantes da secreção de peptídeos gastrointestinais em lactentes de muito baixo peso. </a:t>
            </a:r>
          </a:p>
          <a:p>
            <a:pPr algn="ctr"/>
            <a:r>
              <a:rPr lang="pt-BR" sz="2400" dirty="0" smtClean="0">
                <a:solidFill>
                  <a:srgbClr val="FFFF00"/>
                </a:solidFill>
              </a:rPr>
              <a:t>É possível que níveis mais altos de proteínas e ácidos graxos presentes no leite materno de mães que tiveram filhos prematuros tenham estimulado mais secreção de gastrina</a:t>
            </a: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ext Box 3"/>
          <p:cNvSpPr txBox="1">
            <a:spLocks noGrp="1"/>
          </p:cNvSpPr>
          <p:nvPr>
            <p:ph type="body" idx="4294967295"/>
          </p:nvPr>
        </p:nvSpPr>
        <p:spPr>
          <a:xfrm>
            <a:off x="1271588" y="260350"/>
            <a:ext cx="10080625" cy="6858000"/>
          </a:xfrm>
        </p:spPr>
        <p:txBody>
          <a:bodyPr/>
          <a:lstStyle/>
          <a:p>
            <a:r>
              <a:rPr lang="pt-BR" sz="2400" dirty="0" smtClean="0"/>
              <a:t>A calprotectina e a S100A12 estão envolvidas na regulação inflamatória e são consideradas marcadores de inflamação gastrointestinal, incluindo enterocolite necrosante.</a:t>
            </a:r>
          </a:p>
          <a:p>
            <a:r>
              <a:rPr lang="pt-BR" sz="2400" dirty="0" smtClean="0"/>
              <a:t> Esses autores determinaram  que em bebês que não foram submetidos a aspiração e avaliação residual gástrica antes de cada alimentação não exibirem evidências aumentadas de inflamação intestinal, incluindo aumento da calprotectina ou S100A12 em 3 e 6 semanas após o nascimento. </a:t>
            </a:r>
          </a:p>
          <a:p>
            <a:r>
              <a:rPr lang="pt-BR" sz="2400" dirty="0" smtClean="0"/>
              <a:t>No entanto, embora não sejam estatisticamente significantes, </a:t>
            </a:r>
            <a:r>
              <a:rPr lang="pt-BR" sz="2400" b="1" dirty="0" smtClean="0">
                <a:solidFill>
                  <a:srgbClr val="FF0000"/>
                </a:solidFill>
              </a:rPr>
              <a:t>os lactentes submetidos à avaliação residual gástrica apresentaram níveis mais elevados de calprotectina e S100A12, que podem ser clinicamente importantes em lactentes nascidos com muito baixo peso e com risco de intolerância alimentar e doenças inflamatórias intestinais</a:t>
            </a:r>
            <a:r>
              <a:rPr lang="pt-BR" sz="2400" dirty="0" smtClean="0"/>
              <a:t>, </a:t>
            </a:r>
            <a:r>
              <a:rPr lang="pt-BR" sz="2400" dirty="0" smtClean="0">
                <a:solidFill>
                  <a:srgbClr val="FF0000"/>
                </a:solidFill>
              </a:rPr>
              <a:t>como enterocolite necrosante</a:t>
            </a:r>
            <a:r>
              <a:rPr lang="pt-BR" sz="2400" dirty="0" smtClean="0"/>
              <a:t>.</a:t>
            </a: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ext Box 3"/>
          <p:cNvSpPr txBox="1">
            <a:spLocks noGrp="1"/>
          </p:cNvSpPr>
          <p:nvPr>
            <p:ph type="body" idx="4294967295"/>
          </p:nvPr>
        </p:nvSpPr>
        <p:spPr>
          <a:xfrm>
            <a:off x="982663" y="188913"/>
            <a:ext cx="10298112" cy="6669087"/>
          </a:xfrm>
        </p:spPr>
        <p:txBody>
          <a:bodyPr/>
          <a:lstStyle/>
          <a:p>
            <a:r>
              <a:rPr lang="pt-BR" sz="1900" dirty="0" smtClean="0"/>
              <a:t>Uma análise exploratória constatou que o consumo de leite materno da sua própria mãe estava associado a níveis mais altos de S100A12 nas fezes, mas a níveis mais baixos de calprotectina. Esses achados são consistentes com pesquisas anteriores que mostraram discrepâncias nos efeitos dos regimes alimentares na inflamação intestinal em bebês a termo e prematuros. Embora tenham sido relatados níveis mais altos de calprotectina fecal em lactentes a termo amamentados exclusivamente, a amamentação também tem sido correlacionada com os níveis similares; essas discrepâncias também são evidentes em recém-nascidos prematuros e de muito baixo peso. </a:t>
            </a:r>
          </a:p>
          <a:p>
            <a:r>
              <a:rPr lang="pt-BR" sz="1900" dirty="0" err="1" smtClean="0"/>
              <a:t>Groer</a:t>
            </a:r>
            <a:r>
              <a:rPr lang="pt-BR" sz="1900" dirty="0" smtClean="0"/>
              <a:t> et al descobriram que 75 bebês prematuros de muito baixo peso que consumiam uma dieta exclusivamente com leite materno da sua própria mãe tiveram aumentos significativos na calprotectina fecal durante as primeiras 6 semanas de vida em comparação com aqueles alimentados com fórmula, leite humano doador ou dieta mista. </a:t>
            </a:r>
          </a:p>
          <a:p>
            <a:r>
              <a:rPr lang="pt-BR" sz="1900" dirty="0" smtClean="0"/>
              <a:t>Por outro lado, Yang et al em uma pequena amostra de 14 crianças com muito baixo peso, não encontraram relação entre calprotectina fecal e regime alimentar.</a:t>
            </a:r>
          </a:p>
          <a:p>
            <a:r>
              <a:rPr lang="pt-BR" sz="1900" dirty="0" smtClean="0"/>
              <a:t>O leite materno da própria mãe contém microbiota e </a:t>
            </a:r>
            <a:r>
              <a:rPr lang="pt-BR" sz="1900" dirty="0" err="1" smtClean="0"/>
              <a:t>citocinas</a:t>
            </a:r>
            <a:r>
              <a:rPr lang="pt-BR" sz="1900" dirty="0" smtClean="0"/>
              <a:t>, que podem ser responsáveis por elevações da calprotectina fecal e, portanto, níveis relativamente mais altos podem ser indicativos de maturação e adaptação intestinal saudável.</a:t>
            </a: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ext Box 3"/>
          <p:cNvSpPr txBox="1">
            <a:spLocks noGrp="1"/>
          </p:cNvSpPr>
          <p:nvPr>
            <p:ph type="body" idx="4294967295"/>
          </p:nvPr>
        </p:nvSpPr>
        <p:spPr>
          <a:xfrm>
            <a:off x="1127125" y="476250"/>
            <a:ext cx="10153650" cy="6858000"/>
          </a:xfrm>
        </p:spPr>
        <p:txBody>
          <a:bodyPr/>
          <a:lstStyle/>
          <a:p>
            <a:r>
              <a:rPr lang="pt-BR" sz="2400" dirty="0" smtClean="0"/>
              <a:t>Bebês de idades gestacionais mais avançadas apresentaram evidências de aumento da inflamação intestinal. No entanto, embora os níveis de calprotectina tenham sido mais altos na semana 3 e na semana 6 em bebês nascidos mais maduros, apenas o aumento na S100A12 entre a semana 3 e a semana 6 se correlacionou com a idade gestacional. </a:t>
            </a:r>
          </a:p>
          <a:p>
            <a:r>
              <a:rPr lang="pt-BR" sz="2400" dirty="0" smtClean="0"/>
              <a:t>Pesquisas anteriores sugerem que, para bebês nascidos com menos de 35 semanas de gestação, a idade gestacional não afeta os níveis de calprotectina fecal. </a:t>
            </a:r>
          </a:p>
          <a:p>
            <a:r>
              <a:rPr lang="pt-BR" sz="2400" dirty="0" smtClean="0"/>
              <a:t>Embora o efeito da idade gestacional sobre os níveis de calprotectina fecal em bebês nascidos </a:t>
            </a:r>
            <a:r>
              <a:rPr lang="pt-BR" sz="2400" dirty="0" err="1" smtClean="0"/>
              <a:t>pré</a:t>
            </a:r>
            <a:r>
              <a:rPr lang="pt-BR" sz="2400" dirty="0" smtClean="0"/>
              <a:t>-termo e de muito baixo peso varie, níveis mais altos de ambos calprotectina e S100A12 foram relatados em bebês nascidos mais maduros.</a:t>
            </a:r>
          </a:p>
        </p:txBody>
      </p:sp>
    </p:spTree>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ext Box 3"/>
          <p:cNvSpPr txBox="1">
            <a:spLocks noGrp="1"/>
          </p:cNvSpPr>
          <p:nvPr>
            <p:ph type="body" idx="4294967295"/>
          </p:nvPr>
        </p:nvSpPr>
        <p:spPr>
          <a:xfrm>
            <a:off x="1271588" y="549275"/>
            <a:ext cx="10133012" cy="6481763"/>
          </a:xfrm>
        </p:spPr>
        <p:txBody>
          <a:bodyPr/>
          <a:lstStyle/>
          <a:p>
            <a:r>
              <a:rPr lang="pt-BR" sz="2300" smtClean="0"/>
              <a:t>A omissão da aspiração e avaliação residual gástrica não afeta a porcentagem de fezes positivas para o sangue oculto.</a:t>
            </a:r>
          </a:p>
          <a:p>
            <a:r>
              <a:rPr lang="pt-BR" sz="2300" smtClean="0"/>
              <a:t>Como&gt; 46% das fezes dos bebês apresentaram heme positivo durante as primeiras 6 semanas após o parto, é provável que as fezes contenham sangue por outras razões que não a aspiração residual gástrica (por exemplo, a criança engoliu sangue durante a inserção do tubo de alimentação ou a aspiração rotineira do nariz e boca). </a:t>
            </a:r>
          </a:p>
          <a:p>
            <a:r>
              <a:rPr lang="pt-BR" sz="2300" smtClean="0"/>
              <a:t>No geral, a porcentagem de fezes positivas para o sangue oculto aumentou significativamente da semana 1 para a semana 2 e permaneceu superior à semana 1 durante as 5 semanas restantes do estudo.</a:t>
            </a:r>
          </a:p>
          <a:p>
            <a:r>
              <a:rPr lang="pt-BR" sz="2300" smtClean="0"/>
              <a:t>Este  achado sugere que procedimentos após o nascimento dos bebês podem levaram à ingestão de sangue e fezes hemepositivas subsequentes</a:t>
            </a: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ext Box 3"/>
          <p:cNvSpPr txBox="1">
            <a:spLocks noGrp="1"/>
          </p:cNvSpPr>
          <p:nvPr>
            <p:ph type="body" idx="4294967295"/>
          </p:nvPr>
        </p:nvSpPr>
        <p:spPr>
          <a:xfrm>
            <a:off x="982663" y="0"/>
            <a:ext cx="10369550" cy="6858000"/>
          </a:xfrm>
        </p:spPr>
        <p:txBody>
          <a:bodyPr/>
          <a:lstStyle/>
          <a:p>
            <a:r>
              <a:rPr lang="pt-BR" sz="1800" dirty="0" smtClean="0">
                <a:solidFill>
                  <a:srgbClr val="FF0000"/>
                </a:solidFill>
              </a:rPr>
              <a:t>Houve limitações deste estudo</a:t>
            </a:r>
            <a:r>
              <a:rPr lang="pt-BR" sz="1800" dirty="0" smtClean="0"/>
              <a:t>. Como as informações sobre a aspiração e avaliação residual gástrica foram registradas nos prontuários dos bebês, a cegueira era impossível. Assim, uma mudança no comportamento do médico devido à atribuição do grupo não pode ser completamente excluída. </a:t>
            </a:r>
          </a:p>
          <a:p>
            <a:r>
              <a:rPr lang="pt-BR" sz="1800" dirty="0" smtClean="0"/>
              <a:t>Além disso, porque fatores, incluindo regime e volume de alimentação, pode afetar os níveis de calprotectina e S100A12, a sensibilidade e a especificidade desses </a:t>
            </a:r>
            <a:r>
              <a:rPr lang="pt-BR" sz="1800" dirty="0" err="1" smtClean="0"/>
              <a:t>biomarcadores</a:t>
            </a:r>
            <a:r>
              <a:rPr lang="pt-BR" sz="1800" dirty="0" smtClean="0"/>
              <a:t> para prever inflamação intestinal podem ser limitadas. </a:t>
            </a:r>
          </a:p>
          <a:p>
            <a:r>
              <a:rPr lang="pt-BR" sz="1800" dirty="0" smtClean="0"/>
              <a:t>Além disso, numerosos peptídeos e hormônios estão envolvidos nos processos gastrointestinais e é possível que a inclusão de apenas gastrina e motilina possa não refletir totalmente a função gastrointestinal. </a:t>
            </a:r>
          </a:p>
          <a:p>
            <a:r>
              <a:rPr lang="pt-BR" sz="1800" dirty="0" smtClean="0"/>
              <a:t>Como os níveis séricos de gastrina e motilina foram coletados em conjunto com uma coleta de sangue de rotina, as possíveis variações diurnas e diferenças com base no tempo desde a última alimentação do bebê, bem como no volume de alimentação, podem ter afetado os resultados.</a:t>
            </a:r>
          </a:p>
          <a:p>
            <a:r>
              <a:rPr lang="pt-BR" sz="1800" dirty="0" smtClean="0"/>
              <a:t> Além disso, as fezes provavelmente eram heme positivas por outras razões que não a aspiração de resíduos gástricos, indicando que seu uso pode não ter sido uma medida confiável dos danos da mucosa gástrica. </a:t>
            </a:r>
          </a:p>
          <a:p>
            <a:r>
              <a:rPr lang="pt-BR" sz="1800" dirty="0" smtClean="0"/>
              <a:t>Finalmente, um erro do tipo II é sempre uma possibilidade de não rejeitar uma hipótese que possa ter afetado os resultados.</a:t>
            </a: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ext Box 3"/>
          <p:cNvSpPr txBox="1">
            <a:spLocks noGrp="1"/>
          </p:cNvSpPr>
          <p:nvPr>
            <p:ph type="body" idx="4294967295"/>
          </p:nvPr>
        </p:nvSpPr>
        <p:spPr>
          <a:xfrm>
            <a:off x="982663" y="692150"/>
            <a:ext cx="10369550" cy="6858000"/>
          </a:xfrm>
        </p:spPr>
        <p:txBody>
          <a:bodyPr/>
          <a:lstStyle/>
          <a:p>
            <a:pPr algn="ctr"/>
            <a:r>
              <a:rPr lang="pt-BR" sz="2400" b="1" smtClean="0">
                <a:solidFill>
                  <a:srgbClr val="FFFF00"/>
                </a:solidFill>
              </a:rPr>
              <a:t>Os presentes resultados sugerem que a omissão da prática comum de aspirar e avaliar resíduos gástricos antes de cada a alimentação não diminui a secreção do peptídeo gastrointestinal dos bebês, não aumentam o risco de inflamação intestinal ou não aumentam o sangramento gastrointestinal.</a:t>
            </a:r>
          </a:p>
          <a:p>
            <a:r>
              <a:rPr lang="pt-BR" sz="2400" smtClean="0"/>
              <a:t> Pesquisas anteriores que sugerem avaliar rotineiramente os resíduos gástricos pode limitar a nutrição enteral e impactar negativamente os resultados nutricionais em bebês nascidos prematuros e de muito baixo peso. </a:t>
            </a:r>
          </a:p>
          <a:p>
            <a:pPr algn="ctr"/>
            <a:r>
              <a:rPr lang="pt-BR" sz="2400" b="1" smtClean="0">
                <a:solidFill>
                  <a:srgbClr val="FFFF00"/>
                </a:solidFill>
              </a:rPr>
              <a:t>.</a:t>
            </a:r>
          </a:p>
        </p:txBody>
      </p:sp>
      <p:sp>
        <p:nvSpPr>
          <p:cNvPr id="72706" name="Text Box 4"/>
          <p:cNvSpPr txBox="1">
            <a:spLocks noChangeArrowheads="1"/>
          </p:cNvSpPr>
          <p:nvPr/>
        </p:nvSpPr>
        <p:spPr bwMode="auto">
          <a:xfrm>
            <a:off x="1127125" y="5157788"/>
            <a:ext cx="10153650" cy="1096962"/>
          </a:xfrm>
          <a:prstGeom prst="rect">
            <a:avLst/>
          </a:prstGeom>
          <a:solidFill>
            <a:schemeClr val="accent1"/>
          </a:solidFill>
          <a:ln w="9525">
            <a:noFill/>
            <a:miter lim="800000"/>
            <a:headEnd/>
            <a:tailEnd/>
          </a:ln>
        </p:spPr>
        <p:txBody>
          <a:bodyPr>
            <a:spAutoFit/>
          </a:bodyPr>
          <a:lstStyle/>
          <a:p>
            <a:pPr algn="ctr" defTabSz="914400"/>
            <a:r>
              <a:rPr lang="pt-BR" b="1">
                <a:solidFill>
                  <a:schemeClr val="folHlink"/>
                </a:solidFill>
              </a:rPr>
              <a:t>Este estudo fornece evidências adicionais para mostrar que avaliar rotineiramente os resíduos gástricos dos bebês antes de cada mamada pode ser desnecessário</a:t>
            </a: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2"/>
          <p:cNvSpPr txBox="1">
            <a:spLocks noGrp="1"/>
          </p:cNvSpPr>
          <p:nvPr>
            <p:ph type="title" idx="4294967295"/>
          </p:nvPr>
        </p:nvSpPr>
        <p:spPr>
          <a:xfrm>
            <a:off x="-2833688" y="0"/>
            <a:ext cx="10972801" cy="1325563"/>
          </a:xfrm>
        </p:spPr>
        <p:txBody>
          <a:bodyPr/>
          <a:lstStyle/>
          <a:p>
            <a:r>
              <a:rPr lang="pt-BR" smtClean="0">
                <a:solidFill>
                  <a:schemeClr val="folHlink"/>
                </a:solidFill>
              </a:rPr>
              <a:t>Portanto...</a:t>
            </a:r>
          </a:p>
        </p:txBody>
      </p:sp>
      <p:sp>
        <p:nvSpPr>
          <p:cNvPr id="81923" name="Text Box 3"/>
          <p:cNvSpPr txBox="1">
            <a:spLocks noGrp="1"/>
          </p:cNvSpPr>
          <p:nvPr>
            <p:ph type="body" idx="4294967295"/>
          </p:nvPr>
        </p:nvSpPr>
        <p:spPr>
          <a:xfrm>
            <a:off x="0" y="620713"/>
            <a:ext cx="12192000" cy="6237287"/>
          </a:xfrm>
          <a:solidFill>
            <a:schemeClr val="accent2"/>
          </a:solidFill>
        </p:spPr>
        <p:txBody>
          <a:bodyPr/>
          <a:lstStyle/>
          <a:p>
            <a:r>
              <a:rPr lang="pt-BR" sz="1800" dirty="0" smtClean="0">
                <a:solidFill>
                  <a:schemeClr val="tx1"/>
                </a:solidFill>
              </a:rPr>
              <a:t>A avaliação dos resíduos gástricos (97% dos Enfermeiros UTI Neonatal o fazem) foi considerada cuidado padrão por décadas sem evidência de apoio substancial. Grande resíduo gástrico tradicionalmente assume-se que representa: intolerância alimentar; risco de aspiração e pneumonia associada à ventilação mecânica (PAVM); em prematuros extremos, um sinal precoce de enterocolite necrosante.  Existe pouca evidência para indicar que a avaliação dos resíduos gástricos melhora os resultados do paciente e se omitir esta avaliação pode causar danos. As evidências sugerem que essa avaliação pode ser desnecessária. Em 143 recém-nascidos (RN) com idade gestacional média de 27 sem foram subdivididos em dois grupos (74 com peso médio de 888,8 g com e 69 com peso médio de 915,2 g sem avaliação de resíduos gástricos). Quanto à ingestão enteral diária, observou-se que o grupo não residual exibiu um aumento mais acentuado em comparação com o grupo residual (atingiu a dieta enteral plena 6 dias antes!) e consumiu mais leite nas semanas 5 e 6, além de apresentarem maior estimativa de peso, menos episódios de distensão abdominal e alta 8 dias antes. Não houve diferença </a:t>
            </a:r>
            <a:r>
              <a:rPr lang="pt-BR" sz="1800" dirty="0" smtClean="0">
                <a:solidFill>
                  <a:schemeClr val="tx1"/>
                </a:solidFill>
              </a:rPr>
              <a:t>entre </a:t>
            </a:r>
            <a:r>
              <a:rPr lang="pt-BR" sz="1800" dirty="0" smtClean="0">
                <a:solidFill>
                  <a:schemeClr val="tx1"/>
                </a:solidFill>
              </a:rPr>
              <a:t>os grupos quanto a enterocolite necrosante, PAVM, sepse, displasia broncopulmonar, tempo de ventilação e óbito. Em recém-nascidos prematuros extremos, grandes resíduos pode ser normal devido à </a:t>
            </a:r>
            <a:r>
              <a:rPr lang="pt-BR" sz="1800" b="1" dirty="0" smtClean="0">
                <a:solidFill>
                  <a:schemeClr val="tx1"/>
                </a:solidFill>
              </a:rPr>
              <a:t>imaturidade </a:t>
            </a:r>
            <a:r>
              <a:rPr lang="pt-BR" sz="1800" b="1" dirty="0" smtClean="0">
                <a:solidFill>
                  <a:schemeClr val="tx1"/>
                </a:solidFill>
              </a:rPr>
              <a:t>gastrointestinal e motilidade reduzida</a:t>
            </a:r>
            <a:r>
              <a:rPr lang="pt-BR" sz="1800" dirty="0" smtClean="0">
                <a:solidFill>
                  <a:schemeClr val="tx1"/>
                </a:solidFill>
              </a:rPr>
              <a:t>. Estudos têm mostrado que ao omitir a avaliação do resíduo gástrico, os bebês saíram do acesso venoso central 6 dias antes!</a:t>
            </a:r>
            <a:r>
              <a:rPr lang="pt-BR" sz="1800" b="1" dirty="0" smtClean="0">
                <a:solidFill>
                  <a:schemeClr val="tx1"/>
                </a:solidFill>
              </a:rPr>
              <a:t> </a:t>
            </a:r>
            <a:r>
              <a:rPr lang="pt-BR" sz="1800" dirty="0" smtClean="0">
                <a:solidFill>
                  <a:schemeClr val="tx1"/>
                </a:solidFill>
              </a:rPr>
              <a:t>Quando as dietas são interrompidas ou diminuídas devido a grandes resíduos gástricos, o crescimento pode ser negativamente afetado. Esses achados podem ser traduzidos em prática baseada em evidências no cuidado de bebês de muito baixo peso. </a:t>
            </a: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Grp="1"/>
          </p:cNvSpPr>
          <p:nvPr>
            <p:ph type="title" idx="4294967295"/>
          </p:nvPr>
        </p:nvSpPr>
        <p:spPr>
          <a:xfrm>
            <a:off x="-3121025" y="404813"/>
            <a:ext cx="10972800" cy="1325562"/>
          </a:xfrm>
        </p:spPr>
        <p:txBody>
          <a:bodyPr/>
          <a:lstStyle/>
          <a:p>
            <a:r>
              <a:rPr lang="pt-BR" smtClean="0">
                <a:solidFill>
                  <a:schemeClr val="folHlink"/>
                </a:solidFill>
              </a:rPr>
              <a:t>Portanto...</a:t>
            </a:r>
          </a:p>
        </p:txBody>
      </p:sp>
      <p:sp>
        <p:nvSpPr>
          <p:cNvPr id="82947" name="Text Box 3"/>
          <p:cNvSpPr txBox="1">
            <a:spLocks noGrp="1"/>
          </p:cNvSpPr>
          <p:nvPr>
            <p:ph type="body" idx="4294967295"/>
          </p:nvPr>
        </p:nvSpPr>
        <p:spPr>
          <a:xfrm>
            <a:off x="-168275" y="1341438"/>
            <a:ext cx="12192000" cy="5516562"/>
          </a:xfrm>
          <a:solidFill>
            <a:schemeClr val="accent2"/>
          </a:solidFill>
        </p:spPr>
        <p:txBody>
          <a:bodyPr/>
          <a:lstStyle/>
          <a:p>
            <a:r>
              <a:rPr lang="pt-BR" dirty="0" smtClean="0"/>
              <a:t>Nos complementos, estudo de 2020, o efeito da aspiração e avaliação de resíduos gástricos no nível de inflamação intestinal, sangramento e peptídeo gastrointestinal: interessante que omitir aspiração e avaliação residual gástrica antes de cada alimentação não alterava os níveis de gastrina e motilina 3 semanas após o nascimento. Embora não significativo, os lactentes submetidos à avaliação residual gástrica apresentaram níveis mais elevados de calprotectina e S100A12 (marcadores de inflamação intestinal), que podem ser clinicamente importantes em lactentes nascidos com muito baixo peso e com risco de intolerância alimentar e doenças inflamatórias intestinais, como enterocolite necrosante. </a:t>
            </a:r>
          </a:p>
          <a:p>
            <a:pPr algn="ctr"/>
            <a:r>
              <a:rPr lang="pt-BR" sz="2400" b="1" dirty="0" smtClean="0">
                <a:solidFill>
                  <a:schemeClr val="folHlink"/>
                </a:solidFill>
              </a:rPr>
              <a:t>Assim, esse estudo fornece evidências adicionais para mostrar que avaliar rotineiramente os resíduos gástricos dos bebês antes de cada mamada pode ser desnecessário </a:t>
            </a: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ítulo 1"/>
          <p:cNvSpPr txBox="1">
            <a:spLocks noGrp="1"/>
          </p:cNvSpPr>
          <p:nvPr>
            <p:ph type="title"/>
          </p:nvPr>
        </p:nvSpPr>
        <p:spPr>
          <a:xfrm>
            <a:off x="2611438" y="808038"/>
            <a:ext cx="7958137" cy="1077912"/>
          </a:xfrm>
        </p:spPr>
        <p:txBody>
          <a:bodyPr/>
          <a:lstStyle/>
          <a:p>
            <a:pPr eaLnBrk="1" hangingPunct="1"/>
            <a:r>
              <a:rPr lang="pt-BR" smtClean="0"/>
              <a:t>MUITO OBRIGADO!!!!</a:t>
            </a:r>
          </a:p>
        </p:txBody>
      </p:sp>
      <p:pic>
        <p:nvPicPr>
          <p:cNvPr id="73730" name="Imagem 3" descr="Imagem 3"/>
          <p:cNvPicPr>
            <a:picLocks noChangeAspect="1"/>
          </p:cNvPicPr>
          <p:nvPr/>
        </p:nvPicPr>
        <p:blipFill>
          <a:blip r:embed="rId2"/>
          <a:srcRect/>
          <a:stretch>
            <a:fillRect/>
          </a:stretch>
        </p:blipFill>
        <p:spPr bwMode="auto">
          <a:xfrm>
            <a:off x="454025" y="1349375"/>
            <a:ext cx="5345113" cy="2994025"/>
          </a:xfrm>
          <a:prstGeom prst="rect">
            <a:avLst/>
          </a:prstGeom>
          <a:noFill/>
          <a:ln w="9525">
            <a:noFill/>
            <a:miter lim="800000"/>
            <a:headEnd/>
            <a:tailEnd/>
          </a:ln>
        </p:spPr>
      </p:pic>
      <p:pic>
        <p:nvPicPr>
          <p:cNvPr id="73731" name="Imagem 4" descr="Imagem 4"/>
          <p:cNvPicPr>
            <a:picLocks noChangeAspect="1"/>
          </p:cNvPicPr>
          <p:nvPr/>
        </p:nvPicPr>
        <p:blipFill>
          <a:blip r:embed="rId3"/>
          <a:srcRect/>
          <a:stretch>
            <a:fillRect/>
          </a:stretch>
        </p:blipFill>
        <p:spPr bwMode="auto">
          <a:xfrm>
            <a:off x="6765925" y="1395413"/>
            <a:ext cx="5245100" cy="2944812"/>
          </a:xfrm>
          <a:prstGeom prst="rect">
            <a:avLst/>
          </a:prstGeom>
          <a:noFill/>
          <a:ln w="9525">
            <a:noFill/>
            <a:miter lim="800000"/>
            <a:headEnd/>
            <a:tailEnd/>
          </a:ln>
        </p:spPr>
      </p:pic>
      <p:pic>
        <p:nvPicPr>
          <p:cNvPr id="73732" name="Imagem 5" descr="Imagem 5"/>
          <p:cNvPicPr>
            <a:picLocks noChangeAspect="1"/>
          </p:cNvPicPr>
          <p:nvPr/>
        </p:nvPicPr>
        <p:blipFill>
          <a:blip r:embed="rId4"/>
          <a:srcRect/>
          <a:stretch>
            <a:fillRect/>
          </a:stretch>
        </p:blipFill>
        <p:spPr bwMode="auto">
          <a:xfrm>
            <a:off x="454025" y="4216400"/>
            <a:ext cx="3576638" cy="2378075"/>
          </a:xfrm>
          <a:prstGeom prst="rect">
            <a:avLst/>
          </a:prstGeom>
          <a:noFill/>
          <a:ln w="9525">
            <a:noFill/>
            <a:miter lim="800000"/>
            <a:headEnd/>
            <a:tailEnd/>
          </a:ln>
        </p:spPr>
      </p:pic>
      <p:pic>
        <p:nvPicPr>
          <p:cNvPr id="73733" name="Imagem 6" descr="Imagem 6"/>
          <p:cNvPicPr>
            <a:picLocks noChangeAspect="1"/>
          </p:cNvPicPr>
          <p:nvPr/>
        </p:nvPicPr>
        <p:blipFill>
          <a:blip r:embed="rId5"/>
          <a:srcRect/>
          <a:stretch>
            <a:fillRect/>
          </a:stretch>
        </p:blipFill>
        <p:spPr bwMode="auto">
          <a:xfrm>
            <a:off x="4249738" y="3505200"/>
            <a:ext cx="4167187" cy="2779713"/>
          </a:xfrm>
          <a:prstGeom prst="rect">
            <a:avLst/>
          </a:prstGeom>
          <a:noFill/>
          <a:ln w="9525">
            <a:noFill/>
            <a:miter lim="800000"/>
            <a:headEnd/>
            <a:tailEnd/>
          </a:ln>
        </p:spPr>
      </p:pic>
      <p:pic>
        <p:nvPicPr>
          <p:cNvPr id="73734" name="Imagem 7" descr="Imagem 7"/>
          <p:cNvPicPr>
            <a:picLocks noChangeAspect="1"/>
          </p:cNvPicPr>
          <p:nvPr/>
        </p:nvPicPr>
        <p:blipFill>
          <a:blip r:embed="rId6"/>
          <a:srcRect/>
          <a:stretch>
            <a:fillRect/>
          </a:stretch>
        </p:blipFill>
        <p:spPr bwMode="auto">
          <a:xfrm>
            <a:off x="8204200" y="3906838"/>
            <a:ext cx="3906838" cy="271145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Madison">
  <a:themeElements>
    <a:clrScheme name="Madison">
      <a:dk1>
        <a:srgbClr val="000000"/>
      </a:dk1>
      <a:lt1>
        <a:srgbClr val="FFFFFF"/>
      </a:lt1>
      <a:dk2>
        <a:srgbClr val="A7A7A7"/>
      </a:dk2>
      <a:lt2>
        <a:srgbClr val="535353"/>
      </a:lt2>
      <a:accent1>
        <a:srgbClr val="A1D68B"/>
      </a:accent1>
      <a:accent2>
        <a:srgbClr val="5EC795"/>
      </a:accent2>
      <a:accent3>
        <a:srgbClr val="4DADCF"/>
      </a:accent3>
      <a:accent4>
        <a:srgbClr val="CDB756"/>
      </a:accent4>
      <a:accent5>
        <a:srgbClr val="E29C36"/>
      </a:accent5>
      <a:accent6>
        <a:srgbClr val="8EC0C1"/>
      </a:accent6>
      <a:hlink>
        <a:srgbClr val="0000FF"/>
      </a:hlink>
      <a:folHlink>
        <a:srgbClr val="FF00FF"/>
      </a:folHlink>
    </a:clrScheme>
    <a:fontScheme name="Madison">
      <a:majorFont>
        <a:latin typeface="Arial"/>
        <a:ea typeface="Arial"/>
        <a:cs typeface="Arial"/>
      </a:majorFont>
      <a:minorFont>
        <a:latin typeface="Helvetica"/>
        <a:ea typeface="Helvetica"/>
        <a:cs typeface="Helvetica"/>
      </a:minorFont>
    </a:fontScheme>
    <a:fmtScheme name="Madiso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5875" cap="flat">
          <a:solidFill>
            <a:schemeClr val="accent1"/>
          </a:solidFill>
          <a:prstDash val="solid"/>
          <a:round/>
        </a:ln>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5875"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Madison">
  <a:themeElements>
    <a:clrScheme name="Madison">
      <a:dk1>
        <a:srgbClr val="000000"/>
      </a:dk1>
      <a:lt1>
        <a:srgbClr val="FFFFFF"/>
      </a:lt1>
      <a:dk2>
        <a:srgbClr val="A7A7A7"/>
      </a:dk2>
      <a:lt2>
        <a:srgbClr val="535353"/>
      </a:lt2>
      <a:accent1>
        <a:srgbClr val="A1D68B"/>
      </a:accent1>
      <a:accent2>
        <a:srgbClr val="5EC795"/>
      </a:accent2>
      <a:accent3>
        <a:srgbClr val="4DADCF"/>
      </a:accent3>
      <a:accent4>
        <a:srgbClr val="CDB756"/>
      </a:accent4>
      <a:accent5>
        <a:srgbClr val="E29C36"/>
      </a:accent5>
      <a:accent6>
        <a:srgbClr val="8EC0C1"/>
      </a:accent6>
      <a:hlink>
        <a:srgbClr val="0000FF"/>
      </a:hlink>
      <a:folHlink>
        <a:srgbClr val="FF00FF"/>
      </a:folHlink>
    </a:clrScheme>
    <a:fontScheme name="Madison">
      <a:majorFont>
        <a:latin typeface="Arial"/>
        <a:ea typeface="Arial"/>
        <a:cs typeface="Arial"/>
      </a:majorFont>
      <a:minorFont>
        <a:latin typeface="Helvetica"/>
        <a:ea typeface="Helvetica"/>
        <a:cs typeface="Helvetica"/>
      </a:minorFont>
    </a:fontScheme>
    <a:fmtScheme name="Madiso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5875" cap="flat">
          <a:solidFill>
            <a:schemeClr val="accent1"/>
          </a:solidFill>
          <a:prstDash val="solid"/>
          <a:round/>
        </a:ln>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5875"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591</TotalTime>
  <Words>3005</Words>
  <Application>Microsoft Office PowerPoint</Application>
  <PresentationFormat>Personalizar</PresentationFormat>
  <Paragraphs>242</Paragraphs>
  <Slides>64</Slides>
  <Notes>0</Notes>
  <HiddenSlides>0</HiddenSlides>
  <MMClips>0</MMClips>
  <ScaleCrop>false</ScaleCrop>
  <HeadingPairs>
    <vt:vector size="4" baseType="variant">
      <vt:variant>
        <vt:lpstr>Tema</vt:lpstr>
      </vt:variant>
      <vt:variant>
        <vt:i4>1</vt:i4>
      </vt:variant>
      <vt:variant>
        <vt:lpstr>Títulos de slides</vt:lpstr>
      </vt:variant>
      <vt:variant>
        <vt:i4>64</vt:i4>
      </vt:variant>
    </vt:vector>
  </HeadingPairs>
  <TitlesOfParts>
    <vt:vector size="65" baseType="lpstr">
      <vt:lpstr>Madison</vt:lpstr>
      <vt:lpstr>Apresentação do PowerPoint</vt:lpstr>
      <vt:lpstr>INTRODUÇÃO</vt:lpstr>
      <vt:lpstr>INTRODUÇÃO</vt:lpstr>
      <vt:lpstr>INTRODUÇÃO</vt:lpstr>
      <vt:lpstr>INTRODUÇÃO</vt:lpstr>
      <vt:lpstr>INTRODUÇÃO</vt:lpstr>
      <vt:lpstr>OBJETIVO PRIMÁRIO</vt:lpstr>
      <vt:lpstr>OBJETIVOS SECUNDÁRIOS</vt:lpstr>
      <vt:lpstr>Apresentação do PowerPoint</vt:lpstr>
      <vt:lpstr>Apresentação do PowerPoint</vt:lpstr>
      <vt:lpstr>Apresentação do PowerPoint</vt:lpstr>
      <vt:lpstr>PRINCIPAIS RESULTADOS E MEDIDAS</vt:lpstr>
      <vt:lpstr>Apresentação do PowerPoint</vt:lpstr>
      <vt:lpstr>Tamanho da Amostra</vt:lpstr>
      <vt:lpstr>Apresentação do PowerPoint</vt:lpstr>
      <vt:lpstr>Apresentação do PowerPoint</vt:lpstr>
      <vt:lpstr>RESULTADOS</vt:lpstr>
      <vt:lpstr>Apresentação do PowerPoint</vt:lpstr>
      <vt:lpstr>RESULTADOS</vt:lpstr>
      <vt:lpstr>RESULTADOS</vt:lpstr>
      <vt:lpstr>Resultado primário</vt:lpstr>
      <vt:lpstr>Resultados Secundários</vt:lpstr>
      <vt:lpstr>Outros 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Pontos Fortes e Limitações</vt:lpstr>
      <vt:lpstr>Conclusões</vt:lpstr>
      <vt:lpstr>Apresentação do PowerPoint</vt:lpstr>
      <vt:lpstr>Pontos Chaves</vt:lpstr>
      <vt:lpstr>Apresentação do PowerPoint</vt:lpstr>
      <vt:lpstr>Apresentação do PowerPoint</vt:lpstr>
      <vt:lpstr>Apresentação do PowerPoint</vt:lpstr>
      <vt:lpstr>Apresentação do PowerPoint</vt:lpstr>
      <vt:lpstr>Apresentação do PowerPoint</vt:lpstr>
      <vt:lpstr>Apresentação do PowerPoint</vt:lpstr>
      <vt:lpstr>Nota da Editor da página neonatal www.paulomargotto.com.br , Dr. Paulo R. Margotto Consultem também! Online Sempre!Estudando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Portanto...</vt:lpstr>
      <vt:lpstr>MUITO 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Efeito da Avaliação Residual Gástrica n a Ingestão Enteral em bebês prematuros extremos: Um ensaio clínico randomizado</dc:title>
  <dc:creator>Paulo</dc:creator>
  <cp:lastModifiedBy>Paulo</cp:lastModifiedBy>
  <cp:revision>19</cp:revision>
  <dcterms:modified xsi:type="dcterms:W3CDTF">2020-06-27T21:01:01Z</dcterms:modified>
</cp:coreProperties>
</file>