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1" r:id="rId6"/>
    <p:sldId id="262" r:id="rId7"/>
    <p:sldId id="264" r:id="rId8"/>
    <p:sldId id="265" r:id="rId9"/>
    <p:sldId id="268" r:id="rId10"/>
    <p:sldId id="269" r:id="rId11"/>
    <p:sldId id="273" r:id="rId12"/>
    <p:sldId id="276" r:id="rId13"/>
    <p:sldId id="277" r:id="rId14"/>
    <p:sldId id="278" r:id="rId15"/>
    <p:sldId id="280" r:id="rId16"/>
    <p:sldId id="281" r:id="rId17"/>
    <p:sldId id="282" r:id="rId18"/>
    <p:sldId id="283" r:id="rId19"/>
    <p:sldId id="284" r:id="rId20"/>
    <p:sldId id="287" r:id="rId21"/>
    <p:sldId id="289" r:id="rId22"/>
    <p:sldId id="296" r:id="rId23"/>
    <p:sldId id="292" r:id="rId24"/>
    <p:sldId id="293" r:id="rId25"/>
    <p:sldId id="294" r:id="rId26"/>
    <p:sldId id="295" r:id="rId27"/>
    <p:sldId id="297" r:id="rId2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édio 2 - Ênfas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Estilo Médio 2 - Ênfas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Estilo Médio 2 - Ênfas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0" autoAdjust="0"/>
    <p:restoredTop sz="86924" autoAdjust="0"/>
  </p:normalViewPr>
  <p:slideViewPr>
    <p:cSldViewPr snapToGrid="0">
      <p:cViewPr>
        <p:scale>
          <a:sx n="66" d="100"/>
          <a:sy n="66" d="100"/>
        </p:scale>
        <p:origin x="-480" y="-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25CBDAB-1E8F-4DF1-A70A-87EA17F86D63}" type="doc">
      <dgm:prSet loTypeId="urn:microsoft.com/office/officeart/2005/8/layout/cycle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A12A0D0D-5D3B-4922-A47C-00FCB0EA39CB}">
      <dgm:prSet phldrT="[Texto]" custT="1"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pt-BR" sz="1800" dirty="0">
              <a:latin typeface="Arial" panose="020B0604020202020204" pitchFamily="34" charset="0"/>
              <a:cs typeface="Arial" panose="020B0604020202020204" pitchFamily="34" charset="0"/>
            </a:rPr>
            <a:t>Oxigenação deficiente: DMH, pneumonia, atelectasia, DBP, PCA, anemia, hipovolemia</a:t>
          </a:r>
          <a:r>
            <a:rPr lang="pt-BR" sz="1700" dirty="0">
              <a:latin typeface="Arial" panose="020B0604020202020204" pitchFamily="34" charset="0"/>
              <a:cs typeface="Arial" panose="020B0604020202020204" pitchFamily="34" charset="0"/>
            </a:rPr>
            <a:t>;</a:t>
          </a:r>
          <a:endParaRPr lang="pt-BR" sz="1700" dirty="0"/>
        </a:p>
      </dgm:t>
    </dgm:pt>
    <dgm:pt modelId="{80A4235A-22D3-4832-94BF-FA3A9CE6AEF6}" type="parTrans" cxnId="{AD0F0FD7-9E64-44B3-BF1B-754A778A9E32}">
      <dgm:prSet/>
      <dgm:spPr/>
      <dgm:t>
        <a:bodyPr/>
        <a:lstStyle/>
        <a:p>
          <a:endParaRPr lang="pt-BR"/>
        </a:p>
      </dgm:t>
    </dgm:pt>
    <dgm:pt modelId="{CE414681-6486-4080-9BB0-A109CB4B7D2E}" type="sibTrans" cxnId="{AD0F0FD7-9E64-44B3-BF1B-754A778A9E32}">
      <dgm:prSet/>
      <dgm:spPr/>
      <dgm:t>
        <a:bodyPr/>
        <a:lstStyle/>
        <a:p>
          <a:endParaRPr lang="pt-BR"/>
        </a:p>
      </dgm:t>
    </dgm:pt>
    <dgm:pt modelId="{1D7DE209-032A-40C3-A8B6-98FE2984D9A6}">
      <dgm:prSet phldrT="[Texto]" custT="1"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pt-BR" sz="1800" dirty="0">
              <a:latin typeface="Arial" panose="020B0604020202020204" pitchFamily="34" charset="0"/>
              <a:cs typeface="Arial" panose="020B0604020202020204" pitchFamily="34" charset="0"/>
            </a:rPr>
            <a:t>Distúrbios metabólicos e </a:t>
          </a:r>
          <a:r>
            <a:rPr lang="pt-BR" sz="1800" dirty="0" err="1">
              <a:latin typeface="Arial" panose="020B0604020202020204" pitchFamily="34" charset="0"/>
              <a:cs typeface="Arial" panose="020B0604020202020204" pitchFamily="34" charset="0"/>
            </a:rPr>
            <a:t>hidreletrolíticos</a:t>
          </a:r>
          <a:r>
            <a:rPr lang="pt-BR" sz="18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pt-BR" sz="1800" dirty="0" err="1">
              <a:latin typeface="Arial" panose="020B0604020202020204" pitchFamily="34" charset="0"/>
              <a:cs typeface="Arial" panose="020B0604020202020204" pitchFamily="34" charset="0"/>
            </a:rPr>
            <a:t>hipoK</a:t>
          </a:r>
          <a:r>
            <a:rPr lang="pt-BR" sz="18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pt-BR" sz="1800" dirty="0" err="1">
              <a:latin typeface="Arial" panose="020B0604020202020204" pitchFamily="34" charset="0"/>
              <a:cs typeface="Arial" panose="020B0604020202020204" pitchFamily="34" charset="0"/>
            </a:rPr>
            <a:t>hipoMg</a:t>
          </a:r>
          <a:r>
            <a:rPr lang="pt-BR" sz="18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pt-BR" sz="1800" dirty="0" err="1">
              <a:latin typeface="Arial" panose="020B0604020202020204" pitchFamily="34" charset="0"/>
              <a:cs typeface="Arial" panose="020B0604020202020204" pitchFamily="34" charset="0"/>
            </a:rPr>
            <a:t>hipo</a:t>
          </a:r>
          <a:r>
            <a:rPr lang="pt-BR" sz="1800" dirty="0">
              <a:latin typeface="Arial" panose="020B0604020202020204" pitchFamily="34" charset="0"/>
              <a:cs typeface="Arial" panose="020B0604020202020204" pitchFamily="34" charset="0"/>
            </a:rPr>
            <a:t> e </a:t>
          </a:r>
          <a:r>
            <a:rPr lang="pt-BR" sz="1800" dirty="0" err="1">
              <a:latin typeface="Arial" panose="020B0604020202020204" pitchFamily="34" charset="0"/>
              <a:cs typeface="Arial" panose="020B0604020202020204" pitchFamily="34" charset="0"/>
            </a:rPr>
            <a:t>hiperNa</a:t>
          </a:r>
          <a:r>
            <a:rPr lang="pt-BR" sz="1800" dirty="0">
              <a:latin typeface="Arial" panose="020B0604020202020204" pitchFamily="34" charset="0"/>
              <a:cs typeface="Arial" panose="020B0604020202020204" pitchFamily="34" charset="0"/>
            </a:rPr>
            <a:t>, EIM</a:t>
          </a:r>
          <a:endParaRPr lang="pt-BR" sz="1800" dirty="0"/>
        </a:p>
      </dgm:t>
    </dgm:pt>
    <dgm:pt modelId="{8269E9EB-7D4C-433C-B616-9D9FD957DC56}" type="parTrans" cxnId="{F293D6D9-F42C-45A3-A0DD-736F359BCC0A}">
      <dgm:prSet/>
      <dgm:spPr/>
      <dgm:t>
        <a:bodyPr/>
        <a:lstStyle/>
        <a:p>
          <a:endParaRPr lang="pt-BR"/>
        </a:p>
      </dgm:t>
    </dgm:pt>
    <dgm:pt modelId="{097F8DC2-2126-4108-8688-10ACE0AFBDAD}" type="sibTrans" cxnId="{F293D6D9-F42C-45A3-A0DD-736F359BCC0A}">
      <dgm:prSet/>
      <dgm:spPr/>
      <dgm:t>
        <a:bodyPr/>
        <a:lstStyle/>
        <a:p>
          <a:endParaRPr lang="pt-BR"/>
        </a:p>
      </dgm:t>
    </dgm:pt>
    <dgm:pt modelId="{C6D89605-82A6-4602-8F49-5A0FD2C89E37}">
      <dgm:prSet phldrT="[Texto]" custT="1"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pt-BR" sz="1800" dirty="0">
              <a:latin typeface="Arial" panose="020B0604020202020204" pitchFamily="34" charset="0"/>
              <a:cs typeface="Arial" panose="020B0604020202020204" pitchFamily="34" charset="0"/>
            </a:rPr>
            <a:t>Infecções: sepse, meningite, </a:t>
          </a:r>
          <a:r>
            <a:rPr lang="pt-BR" sz="1800" dirty="0" err="1">
              <a:latin typeface="Arial" panose="020B0604020202020204" pitchFamily="34" charset="0"/>
              <a:cs typeface="Arial" panose="020B0604020202020204" pitchFamily="34" charset="0"/>
            </a:rPr>
            <a:t>enterocolite</a:t>
          </a:r>
          <a:r>
            <a:rPr lang="pt-BR" sz="1800" dirty="0">
              <a:latin typeface="Arial" panose="020B0604020202020204" pitchFamily="34" charset="0"/>
              <a:cs typeface="Arial" panose="020B0604020202020204" pitchFamily="34" charset="0"/>
            </a:rPr>
            <a:t> necrosante;</a:t>
          </a:r>
          <a:endParaRPr lang="pt-BR" sz="1800" dirty="0"/>
        </a:p>
      </dgm:t>
    </dgm:pt>
    <dgm:pt modelId="{2E912105-2A04-4BD6-A6D3-2405A4A839A9}" type="parTrans" cxnId="{F1834DC8-F051-4E92-90C3-55ACF5F2E254}">
      <dgm:prSet/>
      <dgm:spPr/>
      <dgm:t>
        <a:bodyPr/>
        <a:lstStyle/>
        <a:p>
          <a:endParaRPr lang="pt-BR"/>
        </a:p>
      </dgm:t>
    </dgm:pt>
    <dgm:pt modelId="{D0B62CD8-033E-4F8D-A1D8-C66EA0F712B5}" type="sibTrans" cxnId="{F1834DC8-F051-4E92-90C3-55ACF5F2E254}">
      <dgm:prSet/>
      <dgm:spPr/>
      <dgm:t>
        <a:bodyPr/>
        <a:lstStyle/>
        <a:p>
          <a:endParaRPr lang="pt-BR"/>
        </a:p>
      </dgm:t>
    </dgm:pt>
    <dgm:pt modelId="{B2427E0E-CBC2-43F4-8FE9-F5B7251D0A4D}">
      <dgm:prSet phldrT="[Texto]" custT="1"/>
      <dgm:spPr/>
      <dgm:t>
        <a:bodyPr/>
        <a:lstStyle/>
        <a:p>
          <a:r>
            <a:rPr lang="pt-BR" sz="1800" dirty="0">
              <a:latin typeface="Arial" panose="020B0604020202020204" pitchFamily="34" charset="0"/>
              <a:cs typeface="Arial" panose="020B0604020202020204" pitchFamily="34" charset="0"/>
            </a:rPr>
            <a:t>Condições neurológicas: EIH, hemorragia intracraniana, malformações cerebrais, encefalopatia </a:t>
          </a:r>
          <a:r>
            <a:rPr lang="pt-BR" sz="1800" dirty="0" err="1">
              <a:latin typeface="Arial" panose="020B0604020202020204" pitchFamily="34" charset="0"/>
              <a:cs typeface="Arial" panose="020B0604020202020204" pitchFamily="34" charset="0"/>
            </a:rPr>
            <a:t>bilirrubínica</a:t>
          </a:r>
          <a:r>
            <a:rPr lang="pt-BR" sz="1800" dirty="0">
              <a:latin typeface="Arial" panose="020B0604020202020204" pitchFamily="34" charset="0"/>
              <a:cs typeface="Arial" panose="020B0604020202020204" pitchFamily="34" charset="0"/>
            </a:rPr>
            <a:t>, doenças </a:t>
          </a:r>
          <a:r>
            <a:rPr lang="pt-BR" sz="1800" dirty="0" err="1">
              <a:latin typeface="Arial" panose="020B0604020202020204" pitchFamily="34" charset="0"/>
              <a:cs typeface="Arial" panose="020B0604020202020204" pitchFamily="34" charset="0"/>
            </a:rPr>
            <a:t>neuromusculares,convulsões</a:t>
          </a:r>
          <a:endParaRPr lang="pt-BR" sz="1800" dirty="0"/>
        </a:p>
      </dgm:t>
    </dgm:pt>
    <dgm:pt modelId="{8917A289-1BED-4ECD-AD57-06C69D5665EB}" type="parTrans" cxnId="{3398AE30-1C9A-40EA-A32C-E0D817B7475B}">
      <dgm:prSet/>
      <dgm:spPr/>
      <dgm:t>
        <a:bodyPr/>
        <a:lstStyle/>
        <a:p>
          <a:endParaRPr lang="pt-BR"/>
        </a:p>
      </dgm:t>
    </dgm:pt>
    <dgm:pt modelId="{A2A4D749-29B7-49E7-8F5C-4BEDED286944}" type="sibTrans" cxnId="{3398AE30-1C9A-40EA-A32C-E0D817B7475B}">
      <dgm:prSet/>
      <dgm:spPr/>
      <dgm:t>
        <a:bodyPr/>
        <a:lstStyle/>
        <a:p>
          <a:endParaRPr lang="pt-BR"/>
        </a:p>
      </dgm:t>
    </dgm:pt>
    <dgm:pt modelId="{FDCA201E-F932-4416-8AFA-892C7E52E23E}">
      <dgm:prSet phldrT="[Texto]" custT="1"/>
      <dgm:spPr/>
      <dgm:t>
        <a:bodyPr/>
        <a:lstStyle/>
        <a:p>
          <a:r>
            <a:rPr lang="pt-BR" sz="1800" dirty="0">
              <a:latin typeface="Arial" panose="020B0604020202020204" pitchFamily="34" charset="0"/>
              <a:cs typeface="Arial" panose="020B0604020202020204" pitchFamily="34" charset="0"/>
            </a:rPr>
            <a:t>Refluxo gastresofágico (RGE)* </a:t>
          </a:r>
          <a:endParaRPr lang="pt-BR" sz="1800" dirty="0"/>
        </a:p>
      </dgm:t>
    </dgm:pt>
    <dgm:pt modelId="{02C70197-9A8B-40B9-80D9-E210CB4D1C5F}" type="parTrans" cxnId="{32E23AA6-7820-45E9-9FF4-AC3E5A5EE3DD}">
      <dgm:prSet/>
      <dgm:spPr/>
      <dgm:t>
        <a:bodyPr/>
        <a:lstStyle/>
        <a:p>
          <a:endParaRPr lang="pt-BR"/>
        </a:p>
      </dgm:t>
    </dgm:pt>
    <dgm:pt modelId="{2DD8F4A1-5642-4F8F-9393-B8BF138AE5E9}" type="sibTrans" cxnId="{32E23AA6-7820-45E9-9FF4-AC3E5A5EE3DD}">
      <dgm:prSet/>
      <dgm:spPr/>
      <dgm:t>
        <a:bodyPr/>
        <a:lstStyle/>
        <a:p>
          <a:endParaRPr lang="pt-BR"/>
        </a:p>
      </dgm:t>
    </dgm:pt>
    <dgm:pt modelId="{477FF0C7-425C-4D77-A41A-7C60A171DC74}" type="pres">
      <dgm:prSet presAssocID="{325CBDAB-1E8F-4DF1-A70A-87EA17F86D6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F46EA122-A3D0-4932-9FEE-1F1F8CB67924}" type="pres">
      <dgm:prSet presAssocID="{A12A0D0D-5D3B-4922-A47C-00FCB0EA39CB}" presName="node" presStyleLbl="node1" presStyleIdx="0" presStyleCnt="5" custScaleX="198275" custScaleY="14664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E186E8C-3A93-4512-A32C-9E65D0F5C285}" type="pres">
      <dgm:prSet presAssocID="{A12A0D0D-5D3B-4922-A47C-00FCB0EA39CB}" presName="spNode" presStyleCnt="0"/>
      <dgm:spPr/>
    </dgm:pt>
    <dgm:pt modelId="{06E47488-C676-4B11-8236-B865506026AF}" type="pres">
      <dgm:prSet presAssocID="{CE414681-6486-4080-9BB0-A109CB4B7D2E}" presName="sibTrans" presStyleLbl="sibTrans1D1" presStyleIdx="0" presStyleCnt="5"/>
      <dgm:spPr/>
      <dgm:t>
        <a:bodyPr/>
        <a:lstStyle/>
        <a:p>
          <a:endParaRPr lang="pt-BR"/>
        </a:p>
      </dgm:t>
    </dgm:pt>
    <dgm:pt modelId="{70A080EA-A8A2-45E3-9F17-7FF50FE9DEE3}" type="pres">
      <dgm:prSet presAssocID="{1D7DE209-032A-40C3-A8B6-98FE2984D9A6}" presName="node" presStyleLbl="node1" presStyleIdx="1" presStyleCnt="5" custScaleX="187540" custScaleY="144108" custRadScaleRad="101788" custRadScaleInc="5298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A5C9017-FDCE-447A-ADA0-DD794444BFF7}" type="pres">
      <dgm:prSet presAssocID="{1D7DE209-032A-40C3-A8B6-98FE2984D9A6}" presName="spNode" presStyleCnt="0"/>
      <dgm:spPr/>
    </dgm:pt>
    <dgm:pt modelId="{909517B7-74A9-41E9-A764-74564C0C61CA}" type="pres">
      <dgm:prSet presAssocID="{097F8DC2-2126-4108-8688-10ACE0AFBDAD}" presName="sibTrans" presStyleLbl="sibTrans1D1" presStyleIdx="1" presStyleCnt="5"/>
      <dgm:spPr/>
      <dgm:t>
        <a:bodyPr/>
        <a:lstStyle/>
        <a:p>
          <a:endParaRPr lang="pt-BR"/>
        </a:p>
      </dgm:t>
    </dgm:pt>
    <dgm:pt modelId="{7AB6899D-6D74-44C7-8F74-3239BEF47513}" type="pres">
      <dgm:prSet presAssocID="{C6D89605-82A6-4602-8F49-5A0FD2C89E37}" presName="node" presStyleLbl="node1" presStyleIdx="2" presStyleCnt="5" custScaleX="188613" custScaleY="82011" custRadScaleRad="102266" custRadScaleInc="-4568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7FFF5DC-76E8-41B2-A5B2-4A942E67572E}" type="pres">
      <dgm:prSet presAssocID="{C6D89605-82A6-4602-8F49-5A0FD2C89E37}" presName="spNode" presStyleCnt="0"/>
      <dgm:spPr/>
    </dgm:pt>
    <dgm:pt modelId="{E0AAD020-FB45-4822-A6BA-671E69877426}" type="pres">
      <dgm:prSet presAssocID="{D0B62CD8-033E-4F8D-A1D8-C66EA0F712B5}" presName="sibTrans" presStyleLbl="sibTrans1D1" presStyleIdx="2" presStyleCnt="5"/>
      <dgm:spPr/>
      <dgm:t>
        <a:bodyPr/>
        <a:lstStyle/>
        <a:p>
          <a:endParaRPr lang="pt-BR"/>
        </a:p>
      </dgm:t>
    </dgm:pt>
    <dgm:pt modelId="{823481D7-3079-484A-9989-006C0B3B7F44}" type="pres">
      <dgm:prSet presAssocID="{B2427E0E-CBC2-43F4-8FE9-F5B7251D0A4D}" presName="node" presStyleLbl="node1" presStyleIdx="3" presStyleCnt="5" custScaleX="187015" custScaleY="191438" custRadScaleRad="105944" custRadScaleInc="7917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5BA51EA-548A-4E0A-872D-E640B35913E1}" type="pres">
      <dgm:prSet presAssocID="{B2427E0E-CBC2-43F4-8FE9-F5B7251D0A4D}" presName="spNode" presStyleCnt="0"/>
      <dgm:spPr/>
    </dgm:pt>
    <dgm:pt modelId="{22F1FD1F-1EB9-49EC-97A1-6B98A6B8AA67}" type="pres">
      <dgm:prSet presAssocID="{A2A4D749-29B7-49E7-8F5C-4BEDED286944}" presName="sibTrans" presStyleLbl="sibTrans1D1" presStyleIdx="3" presStyleCnt="5"/>
      <dgm:spPr/>
      <dgm:t>
        <a:bodyPr/>
        <a:lstStyle/>
        <a:p>
          <a:endParaRPr lang="pt-BR"/>
        </a:p>
      </dgm:t>
    </dgm:pt>
    <dgm:pt modelId="{6C054DA4-B680-44A0-B39A-168ACD26E63A}" type="pres">
      <dgm:prSet presAssocID="{FDCA201E-F932-4416-8AFA-892C7E52E23E}" presName="node" presStyleLbl="node1" presStyleIdx="4" presStyleCnt="5" custScaleX="189439" custScaleY="94495" custRadScaleRad="103976" custRadScaleInc="712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7A8ED97-4FA0-42DD-93D4-A27FB395113A}" type="pres">
      <dgm:prSet presAssocID="{FDCA201E-F932-4416-8AFA-892C7E52E23E}" presName="spNode" presStyleCnt="0"/>
      <dgm:spPr/>
    </dgm:pt>
    <dgm:pt modelId="{0000B02B-9AE7-4521-B822-E97137DC19AB}" type="pres">
      <dgm:prSet presAssocID="{2DD8F4A1-5642-4F8F-9393-B8BF138AE5E9}" presName="sibTrans" presStyleLbl="sibTrans1D1" presStyleIdx="4" presStyleCnt="5"/>
      <dgm:spPr/>
      <dgm:t>
        <a:bodyPr/>
        <a:lstStyle/>
        <a:p>
          <a:endParaRPr lang="pt-BR"/>
        </a:p>
      </dgm:t>
    </dgm:pt>
  </dgm:ptLst>
  <dgm:cxnLst>
    <dgm:cxn modelId="{E8D613E0-B2BA-4424-9BBF-D7CB5858A87D}" type="presOf" srcId="{C6D89605-82A6-4602-8F49-5A0FD2C89E37}" destId="{7AB6899D-6D74-44C7-8F74-3239BEF47513}" srcOrd="0" destOrd="0" presId="urn:microsoft.com/office/officeart/2005/8/layout/cycle6"/>
    <dgm:cxn modelId="{26D272AE-2C1B-4440-AC40-2D9F528DDB58}" type="presOf" srcId="{A2A4D749-29B7-49E7-8F5C-4BEDED286944}" destId="{22F1FD1F-1EB9-49EC-97A1-6B98A6B8AA67}" srcOrd="0" destOrd="0" presId="urn:microsoft.com/office/officeart/2005/8/layout/cycle6"/>
    <dgm:cxn modelId="{945AFBB2-8336-4F3F-8EB5-2206EC2CDC18}" type="presOf" srcId="{D0B62CD8-033E-4F8D-A1D8-C66EA0F712B5}" destId="{E0AAD020-FB45-4822-A6BA-671E69877426}" srcOrd="0" destOrd="0" presId="urn:microsoft.com/office/officeart/2005/8/layout/cycle6"/>
    <dgm:cxn modelId="{1C2920B9-4A3A-406A-9B46-F171FB08ED75}" type="presOf" srcId="{B2427E0E-CBC2-43F4-8FE9-F5B7251D0A4D}" destId="{823481D7-3079-484A-9989-006C0B3B7F44}" srcOrd="0" destOrd="0" presId="urn:microsoft.com/office/officeart/2005/8/layout/cycle6"/>
    <dgm:cxn modelId="{F1834DC8-F051-4E92-90C3-55ACF5F2E254}" srcId="{325CBDAB-1E8F-4DF1-A70A-87EA17F86D63}" destId="{C6D89605-82A6-4602-8F49-5A0FD2C89E37}" srcOrd="2" destOrd="0" parTransId="{2E912105-2A04-4BD6-A6D3-2405A4A839A9}" sibTransId="{D0B62CD8-033E-4F8D-A1D8-C66EA0F712B5}"/>
    <dgm:cxn modelId="{AD0F0FD7-9E64-44B3-BF1B-754A778A9E32}" srcId="{325CBDAB-1E8F-4DF1-A70A-87EA17F86D63}" destId="{A12A0D0D-5D3B-4922-A47C-00FCB0EA39CB}" srcOrd="0" destOrd="0" parTransId="{80A4235A-22D3-4832-94BF-FA3A9CE6AEF6}" sibTransId="{CE414681-6486-4080-9BB0-A109CB4B7D2E}"/>
    <dgm:cxn modelId="{3016DF23-84DD-4810-A382-37289F8B9738}" type="presOf" srcId="{325CBDAB-1E8F-4DF1-A70A-87EA17F86D63}" destId="{477FF0C7-425C-4D77-A41A-7C60A171DC74}" srcOrd="0" destOrd="0" presId="urn:microsoft.com/office/officeart/2005/8/layout/cycle6"/>
    <dgm:cxn modelId="{EDA2EB1A-296A-4874-92AE-9E04CAE97E62}" type="presOf" srcId="{CE414681-6486-4080-9BB0-A109CB4B7D2E}" destId="{06E47488-C676-4B11-8236-B865506026AF}" srcOrd="0" destOrd="0" presId="urn:microsoft.com/office/officeart/2005/8/layout/cycle6"/>
    <dgm:cxn modelId="{3398AE30-1C9A-40EA-A32C-E0D817B7475B}" srcId="{325CBDAB-1E8F-4DF1-A70A-87EA17F86D63}" destId="{B2427E0E-CBC2-43F4-8FE9-F5B7251D0A4D}" srcOrd="3" destOrd="0" parTransId="{8917A289-1BED-4ECD-AD57-06C69D5665EB}" sibTransId="{A2A4D749-29B7-49E7-8F5C-4BEDED286944}"/>
    <dgm:cxn modelId="{F293D6D9-F42C-45A3-A0DD-736F359BCC0A}" srcId="{325CBDAB-1E8F-4DF1-A70A-87EA17F86D63}" destId="{1D7DE209-032A-40C3-A8B6-98FE2984D9A6}" srcOrd="1" destOrd="0" parTransId="{8269E9EB-7D4C-433C-B616-9D9FD957DC56}" sibTransId="{097F8DC2-2126-4108-8688-10ACE0AFBDAD}"/>
    <dgm:cxn modelId="{6D48B4CD-9FF6-4A78-AD0C-EADEA4CC842A}" type="presOf" srcId="{FDCA201E-F932-4416-8AFA-892C7E52E23E}" destId="{6C054DA4-B680-44A0-B39A-168ACD26E63A}" srcOrd="0" destOrd="0" presId="urn:microsoft.com/office/officeart/2005/8/layout/cycle6"/>
    <dgm:cxn modelId="{1A527ACC-133C-44B1-9333-DC217549FEEA}" type="presOf" srcId="{A12A0D0D-5D3B-4922-A47C-00FCB0EA39CB}" destId="{F46EA122-A3D0-4932-9FEE-1F1F8CB67924}" srcOrd="0" destOrd="0" presId="urn:microsoft.com/office/officeart/2005/8/layout/cycle6"/>
    <dgm:cxn modelId="{32E23AA6-7820-45E9-9FF4-AC3E5A5EE3DD}" srcId="{325CBDAB-1E8F-4DF1-A70A-87EA17F86D63}" destId="{FDCA201E-F932-4416-8AFA-892C7E52E23E}" srcOrd="4" destOrd="0" parTransId="{02C70197-9A8B-40B9-80D9-E210CB4D1C5F}" sibTransId="{2DD8F4A1-5642-4F8F-9393-B8BF138AE5E9}"/>
    <dgm:cxn modelId="{F390A20D-93A8-43AC-9880-0ED3A475F0D4}" type="presOf" srcId="{1D7DE209-032A-40C3-A8B6-98FE2984D9A6}" destId="{70A080EA-A8A2-45E3-9F17-7FF50FE9DEE3}" srcOrd="0" destOrd="0" presId="urn:microsoft.com/office/officeart/2005/8/layout/cycle6"/>
    <dgm:cxn modelId="{30331FC5-73FB-47B3-BCEA-911842E777EA}" type="presOf" srcId="{2DD8F4A1-5642-4F8F-9393-B8BF138AE5E9}" destId="{0000B02B-9AE7-4521-B822-E97137DC19AB}" srcOrd="0" destOrd="0" presId="urn:microsoft.com/office/officeart/2005/8/layout/cycle6"/>
    <dgm:cxn modelId="{D4388669-5D90-4E35-8412-8082727AA196}" type="presOf" srcId="{097F8DC2-2126-4108-8688-10ACE0AFBDAD}" destId="{909517B7-74A9-41E9-A764-74564C0C61CA}" srcOrd="0" destOrd="0" presId="urn:microsoft.com/office/officeart/2005/8/layout/cycle6"/>
    <dgm:cxn modelId="{720FC6CD-2FF4-4266-8E86-89E666C5D71C}" type="presParOf" srcId="{477FF0C7-425C-4D77-A41A-7C60A171DC74}" destId="{F46EA122-A3D0-4932-9FEE-1F1F8CB67924}" srcOrd="0" destOrd="0" presId="urn:microsoft.com/office/officeart/2005/8/layout/cycle6"/>
    <dgm:cxn modelId="{EB6E5FC6-2E1E-435D-B703-7C1783E493F3}" type="presParOf" srcId="{477FF0C7-425C-4D77-A41A-7C60A171DC74}" destId="{6E186E8C-3A93-4512-A32C-9E65D0F5C285}" srcOrd="1" destOrd="0" presId="urn:microsoft.com/office/officeart/2005/8/layout/cycle6"/>
    <dgm:cxn modelId="{3FC2DF1B-057A-4876-A166-5413835AEA16}" type="presParOf" srcId="{477FF0C7-425C-4D77-A41A-7C60A171DC74}" destId="{06E47488-C676-4B11-8236-B865506026AF}" srcOrd="2" destOrd="0" presId="urn:microsoft.com/office/officeart/2005/8/layout/cycle6"/>
    <dgm:cxn modelId="{0E437076-064C-4400-9092-42D24588664C}" type="presParOf" srcId="{477FF0C7-425C-4D77-A41A-7C60A171DC74}" destId="{70A080EA-A8A2-45E3-9F17-7FF50FE9DEE3}" srcOrd="3" destOrd="0" presId="urn:microsoft.com/office/officeart/2005/8/layout/cycle6"/>
    <dgm:cxn modelId="{19CE203B-6D3C-42C0-9FCE-DFC057C6181F}" type="presParOf" srcId="{477FF0C7-425C-4D77-A41A-7C60A171DC74}" destId="{6A5C9017-FDCE-447A-ADA0-DD794444BFF7}" srcOrd="4" destOrd="0" presId="urn:microsoft.com/office/officeart/2005/8/layout/cycle6"/>
    <dgm:cxn modelId="{E4AE742B-A3E7-4E08-9EDA-8B1ECD6FB939}" type="presParOf" srcId="{477FF0C7-425C-4D77-A41A-7C60A171DC74}" destId="{909517B7-74A9-41E9-A764-74564C0C61CA}" srcOrd="5" destOrd="0" presId="urn:microsoft.com/office/officeart/2005/8/layout/cycle6"/>
    <dgm:cxn modelId="{B3FB9B8C-4899-4642-B6B2-1F22E05C1576}" type="presParOf" srcId="{477FF0C7-425C-4D77-A41A-7C60A171DC74}" destId="{7AB6899D-6D74-44C7-8F74-3239BEF47513}" srcOrd="6" destOrd="0" presId="urn:microsoft.com/office/officeart/2005/8/layout/cycle6"/>
    <dgm:cxn modelId="{1AB4E4CE-39FA-45C2-9C4E-0248C1A2A280}" type="presParOf" srcId="{477FF0C7-425C-4D77-A41A-7C60A171DC74}" destId="{D7FFF5DC-76E8-41B2-A5B2-4A942E67572E}" srcOrd="7" destOrd="0" presId="urn:microsoft.com/office/officeart/2005/8/layout/cycle6"/>
    <dgm:cxn modelId="{64C9CCC2-056B-4122-B875-D63A988B9CE0}" type="presParOf" srcId="{477FF0C7-425C-4D77-A41A-7C60A171DC74}" destId="{E0AAD020-FB45-4822-A6BA-671E69877426}" srcOrd="8" destOrd="0" presId="urn:microsoft.com/office/officeart/2005/8/layout/cycle6"/>
    <dgm:cxn modelId="{395D589B-BAFF-4B16-8A1E-6490B8F142CB}" type="presParOf" srcId="{477FF0C7-425C-4D77-A41A-7C60A171DC74}" destId="{823481D7-3079-484A-9989-006C0B3B7F44}" srcOrd="9" destOrd="0" presId="urn:microsoft.com/office/officeart/2005/8/layout/cycle6"/>
    <dgm:cxn modelId="{EB0B62E2-6D92-4A83-988A-36F28B1E61DF}" type="presParOf" srcId="{477FF0C7-425C-4D77-A41A-7C60A171DC74}" destId="{C5BA51EA-548A-4E0A-872D-E640B35913E1}" srcOrd="10" destOrd="0" presId="urn:microsoft.com/office/officeart/2005/8/layout/cycle6"/>
    <dgm:cxn modelId="{D3BF9E81-E32A-43E6-BAC9-FC3FF65B9057}" type="presParOf" srcId="{477FF0C7-425C-4D77-A41A-7C60A171DC74}" destId="{22F1FD1F-1EB9-49EC-97A1-6B98A6B8AA67}" srcOrd="11" destOrd="0" presId="urn:microsoft.com/office/officeart/2005/8/layout/cycle6"/>
    <dgm:cxn modelId="{2E9D704F-FE92-45A1-954E-0B58E2D51606}" type="presParOf" srcId="{477FF0C7-425C-4D77-A41A-7C60A171DC74}" destId="{6C054DA4-B680-44A0-B39A-168ACD26E63A}" srcOrd="12" destOrd="0" presId="urn:microsoft.com/office/officeart/2005/8/layout/cycle6"/>
    <dgm:cxn modelId="{82985C5B-9D8B-4FE9-9106-4F5BB2501D4E}" type="presParOf" srcId="{477FF0C7-425C-4D77-A41A-7C60A171DC74}" destId="{27A8ED97-4FA0-42DD-93D4-A27FB395113A}" srcOrd="13" destOrd="0" presId="urn:microsoft.com/office/officeart/2005/8/layout/cycle6"/>
    <dgm:cxn modelId="{DCE5ADA9-EC29-4644-9662-CE6667EA2D3A}" type="presParOf" srcId="{477FF0C7-425C-4D77-A41A-7C60A171DC74}" destId="{0000B02B-9AE7-4521-B822-E97137DC19AB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25CBDAB-1E8F-4DF1-A70A-87EA17F86D63}" type="doc">
      <dgm:prSet loTypeId="urn:microsoft.com/office/officeart/2005/8/layout/cycle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A12A0D0D-5D3B-4922-A47C-00FCB0EA39CB}">
      <dgm:prSet phldrT="[Texto]" custT="1"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pt-BR" sz="1800" dirty="0"/>
            <a:t>Instabilidade térmica: </a:t>
          </a:r>
          <a:r>
            <a:rPr lang="pt-BR" sz="1800" dirty="0" err="1"/>
            <a:t>hipo</a:t>
          </a:r>
          <a:r>
            <a:rPr lang="pt-BR" sz="1800" dirty="0"/>
            <a:t> ou hipertermia;</a:t>
          </a:r>
          <a:endParaRPr lang="pt-BR" sz="1700" dirty="0"/>
        </a:p>
      </dgm:t>
    </dgm:pt>
    <dgm:pt modelId="{80A4235A-22D3-4832-94BF-FA3A9CE6AEF6}" type="parTrans" cxnId="{AD0F0FD7-9E64-44B3-BF1B-754A778A9E32}">
      <dgm:prSet/>
      <dgm:spPr/>
      <dgm:t>
        <a:bodyPr/>
        <a:lstStyle/>
        <a:p>
          <a:endParaRPr lang="pt-BR"/>
        </a:p>
      </dgm:t>
    </dgm:pt>
    <dgm:pt modelId="{CE414681-6486-4080-9BB0-A109CB4B7D2E}" type="sibTrans" cxnId="{AD0F0FD7-9E64-44B3-BF1B-754A778A9E32}">
      <dgm:prSet/>
      <dgm:spPr/>
      <dgm:t>
        <a:bodyPr/>
        <a:lstStyle/>
        <a:p>
          <a:endParaRPr lang="pt-BR"/>
        </a:p>
      </dgm:t>
    </dgm:pt>
    <dgm:pt modelId="{1D7DE209-032A-40C3-A8B6-98FE2984D9A6}">
      <dgm:prSet phldrT="[Texto]" custT="1"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pt-BR" sz="1800" dirty="0"/>
            <a:t>Drogas: uso materno de </a:t>
          </a:r>
          <a:r>
            <a:rPr lang="pt-BR" sz="1800" dirty="0" err="1"/>
            <a:t>opióides</a:t>
          </a:r>
          <a:r>
            <a:rPr lang="pt-BR" sz="1800" dirty="0"/>
            <a:t> ou uso neonatal de drogas depressoras do centro respiratório</a:t>
          </a:r>
        </a:p>
      </dgm:t>
    </dgm:pt>
    <dgm:pt modelId="{8269E9EB-7D4C-433C-B616-9D9FD957DC56}" type="parTrans" cxnId="{F293D6D9-F42C-45A3-A0DD-736F359BCC0A}">
      <dgm:prSet/>
      <dgm:spPr/>
      <dgm:t>
        <a:bodyPr/>
        <a:lstStyle/>
        <a:p>
          <a:endParaRPr lang="pt-BR"/>
        </a:p>
      </dgm:t>
    </dgm:pt>
    <dgm:pt modelId="{097F8DC2-2126-4108-8688-10ACE0AFBDAD}" type="sibTrans" cxnId="{F293D6D9-F42C-45A3-A0DD-736F359BCC0A}">
      <dgm:prSet/>
      <dgm:spPr/>
      <dgm:t>
        <a:bodyPr/>
        <a:lstStyle/>
        <a:p>
          <a:endParaRPr lang="pt-BR"/>
        </a:p>
      </dgm:t>
    </dgm:pt>
    <dgm:pt modelId="{C6D89605-82A6-4602-8F49-5A0FD2C89E37}">
      <dgm:prSet phldrT="[Texto]" custT="1"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pt-BR" sz="1800" dirty="0"/>
            <a:t>Pós-imunização: resposta inflamatória geral</a:t>
          </a:r>
        </a:p>
      </dgm:t>
    </dgm:pt>
    <dgm:pt modelId="{2E912105-2A04-4BD6-A6D3-2405A4A839A9}" type="parTrans" cxnId="{F1834DC8-F051-4E92-90C3-55ACF5F2E254}">
      <dgm:prSet/>
      <dgm:spPr/>
      <dgm:t>
        <a:bodyPr/>
        <a:lstStyle/>
        <a:p>
          <a:endParaRPr lang="pt-BR"/>
        </a:p>
      </dgm:t>
    </dgm:pt>
    <dgm:pt modelId="{D0B62CD8-033E-4F8D-A1D8-C66EA0F712B5}" type="sibTrans" cxnId="{F1834DC8-F051-4E92-90C3-55ACF5F2E254}">
      <dgm:prSet/>
      <dgm:spPr/>
      <dgm:t>
        <a:bodyPr/>
        <a:lstStyle/>
        <a:p>
          <a:endParaRPr lang="pt-BR"/>
        </a:p>
      </dgm:t>
    </dgm:pt>
    <dgm:pt modelId="{B2427E0E-CBC2-43F4-8FE9-F5B7251D0A4D}">
      <dgm:prSet phldrT="[Texto]" custT="1"/>
      <dgm:spPr/>
      <dgm:t>
        <a:bodyPr/>
        <a:lstStyle/>
        <a:p>
          <a:r>
            <a:rPr lang="pt-BR" sz="1800" dirty="0"/>
            <a:t>Pós-anestésico: diminuição tônus  das vias aéreas </a:t>
          </a:r>
        </a:p>
      </dgm:t>
    </dgm:pt>
    <dgm:pt modelId="{8917A289-1BED-4ECD-AD57-06C69D5665EB}" type="parTrans" cxnId="{3398AE30-1C9A-40EA-A32C-E0D817B7475B}">
      <dgm:prSet/>
      <dgm:spPr/>
      <dgm:t>
        <a:bodyPr/>
        <a:lstStyle/>
        <a:p>
          <a:endParaRPr lang="pt-BR"/>
        </a:p>
      </dgm:t>
    </dgm:pt>
    <dgm:pt modelId="{A2A4D749-29B7-49E7-8F5C-4BEDED286944}" type="sibTrans" cxnId="{3398AE30-1C9A-40EA-A32C-E0D817B7475B}">
      <dgm:prSet/>
      <dgm:spPr/>
      <dgm:t>
        <a:bodyPr/>
        <a:lstStyle/>
        <a:p>
          <a:endParaRPr lang="pt-BR"/>
        </a:p>
      </dgm:t>
    </dgm:pt>
    <dgm:pt modelId="{477FF0C7-425C-4D77-A41A-7C60A171DC74}" type="pres">
      <dgm:prSet presAssocID="{325CBDAB-1E8F-4DF1-A70A-87EA17F86D6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F46EA122-A3D0-4932-9FEE-1F1F8CB67924}" type="pres">
      <dgm:prSet presAssocID="{A12A0D0D-5D3B-4922-A47C-00FCB0EA39CB}" presName="node" presStyleLbl="node1" presStyleIdx="0" presStyleCnt="4" custScaleX="198275" custScaleY="14664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E186E8C-3A93-4512-A32C-9E65D0F5C285}" type="pres">
      <dgm:prSet presAssocID="{A12A0D0D-5D3B-4922-A47C-00FCB0EA39CB}" presName="spNode" presStyleCnt="0"/>
      <dgm:spPr/>
    </dgm:pt>
    <dgm:pt modelId="{06E47488-C676-4B11-8236-B865506026AF}" type="pres">
      <dgm:prSet presAssocID="{CE414681-6486-4080-9BB0-A109CB4B7D2E}" presName="sibTrans" presStyleLbl="sibTrans1D1" presStyleIdx="0" presStyleCnt="4"/>
      <dgm:spPr/>
      <dgm:t>
        <a:bodyPr/>
        <a:lstStyle/>
        <a:p>
          <a:endParaRPr lang="pt-BR"/>
        </a:p>
      </dgm:t>
    </dgm:pt>
    <dgm:pt modelId="{70A080EA-A8A2-45E3-9F17-7FF50FE9DEE3}" type="pres">
      <dgm:prSet presAssocID="{1D7DE209-032A-40C3-A8B6-98FE2984D9A6}" presName="node" presStyleLbl="node1" presStyleIdx="1" presStyleCnt="4" custScaleX="187540" custScaleY="144108" custRadScaleRad="143964" custRadScaleInc="156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A5C9017-FDCE-447A-ADA0-DD794444BFF7}" type="pres">
      <dgm:prSet presAssocID="{1D7DE209-032A-40C3-A8B6-98FE2984D9A6}" presName="spNode" presStyleCnt="0"/>
      <dgm:spPr/>
    </dgm:pt>
    <dgm:pt modelId="{909517B7-74A9-41E9-A764-74564C0C61CA}" type="pres">
      <dgm:prSet presAssocID="{097F8DC2-2126-4108-8688-10ACE0AFBDAD}" presName="sibTrans" presStyleLbl="sibTrans1D1" presStyleIdx="1" presStyleCnt="4"/>
      <dgm:spPr/>
      <dgm:t>
        <a:bodyPr/>
        <a:lstStyle/>
        <a:p>
          <a:endParaRPr lang="pt-BR"/>
        </a:p>
      </dgm:t>
    </dgm:pt>
    <dgm:pt modelId="{7AB6899D-6D74-44C7-8F74-3239BEF47513}" type="pres">
      <dgm:prSet presAssocID="{C6D89605-82A6-4602-8F49-5A0FD2C89E37}" presName="node" presStyleLbl="node1" presStyleIdx="2" presStyleCnt="4" custScaleX="188613" custScaleY="82011" custRadScaleRad="97858" custRadScaleInc="-745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7FFF5DC-76E8-41B2-A5B2-4A942E67572E}" type="pres">
      <dgm:prSet presAssocID="{C6D89605-82A6-4602-8F49-5A0FD2C89E37}" presName="spNode" presStyleCnt="0"/>
      <dgm:spPr/>
    </dgm:pt>
    <dgm:pt modelId="{E0AAD020-FB45-4822-A6BA-671E69877426}" type="pres">
      <dgm:prSet presAssocID="{D0B62CD8-033E-4F8D-A1D8-C66EA0F712B5}" presName="sibTrans" presStyleLbl="sibTrans1D1" presStyleIdx="2" presStyleCnt="4"/>
      <dgm:spPr/>
      <dgm:t>
        <a:bodyPr/>
        <a:lstStyle/>
        <a:p>
          <a:endParaRPr lang="pt-BR"/>
        </a:p>
      </dgm:t>
    </dgm:pt>
    <dgm:pt modelId="{823481D7-3079-484A-9989-006C0B3B7F44}" type="pres">
      <dgm:prSet presAssocID="{B2427E0E-CBC2-43F4-8FE9-F5B7251D0A4D}" presName="node" presStyleLbl="node1" presStyleIdx="3" presStyleCnt="4" custScaleX="164999" custScaleY="111586" custRadScaleRad="103251" custRadScaleInc="50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5BA51EA-548A-4E0A-872D-E640B35913E1}" type="pres">
      <dgm:prSet presAssocID="{B2427E0E-CBC2-43F4-8FE9-F5B7251D0A4D}" presName="spNode" presStyleCnt="0"/>
      <dgm:spPr/>
    </dgm:pt>
    <dgm:pt modelId="{22F1FD1F-1EB9-49EC-97A1-6B98A6B8AA67}" type="pres">
      <dgm:prSet presAssocID="{A2A4D749-29B7-49E7-8F5C-4BEDED286944}" presName="sibTrans" presStyleLbl="sibTrans1D1" presStyleIdx="3" presStyleCnt="4"/>
      <dgm:spPr/>
      <dgm:t>
        <a:bodyPr/>
        <a:lstStyle/>
        <a:p>
          <a:endParaRPr lang="pt-BR"/>
        </a:p>
      </dgm:t>
    </dgm:pt>
  </dgm:ptLst>
  <dgm:cxnLst>
    <dgm:cxn modelId="{6E1824D3-2C82-4D46-97D9-847C215A4AB7}" type="presOf" srcId="{1D7DE209-032A-40C3-A8B6-98FE2984D9A6}" destId="{70A080EA-A8A2-45E3-9F17-7FF50FE9DEE3}" srcOrd="0" destOrd="0" presId="urn:microsoft.com/office/officeart/2005/8/layout/cycle6"/>
    <dgm:cxn modelId="{7B1DB6F6-80C2-41D8-AA52-DC453246E1FC}" type="presOf" srcId="{C6D89605-82A6-4602-8F49-5A0FD2C89E37}" destId="{7AB6899D-6D74-44C7-8F74-3239BEF47513}" srcOrd="0" destOrd="0" presId="urn:microsoft.com/office/officeart/2005/8/layout/cycle6"/>
    <dgm:cxn modelId="{9ECDE735-9AC6-493E-B5D5-0C58C8784D14}" type="presOf" srcId="{D0B62CD8-033E-4F8D-A1D8-C66EA0F712B5}" destId="{E0AAD020-FB45-4822-A6BA-671E69877426}" srcOrd="0" destOrd="0" presId="urn:microsoft.com/office/officeart/2005/8/layout/cycle6"/>
    <dgm:cxn modelId="{3117A1FA-70EC-4DCA-B32F-D4A862FB8984}" type="presOf" srcId="{CE414681-6486-4080-9BB0-A109CB4B7D2E}" destId="{06E47488-C676-4B11-8236-B865506026AF}" srcOrd="0" destOrd="0" presId="urn:microsoft.com/office/officeart/2005/8/layout/cycle6"/>
    <dgm:cxn modelId="{9AEB978B-1B71-4022-8C51-10A7143397D2}" type="presOf" srcId="{A2A4D749-29B7-49E7-8F5C-4BEDED286944}" destId="{22F1FD1F-1EB9-49EC-97A1-6B98A6B8AA67}" srcOrd="0" destOrd="0" presId="urn:microsoft.com/office/officeart/2005/8/layout/cycle6"/>
    <dgm:cxn modelId="{F1834DC8-F051-4E92-90C3-55ACF5F2E254}" srcId="{325CBDAB-1E8F-4DF1-A70A-87EA17F86D63}" destId="{C6D89605-82A6-4602-8F49-5A0FD2C89E37}" srcOrd="2" destOrd="0" parTransId="{2E912105-2A04-4BD6-A6D3-2405A4A839A9}" sibTransId="{D0B62CD8-033E-4F8D-A1D8-C66EA0F712B5}"/>
    <dgm:cxn modelId="{EC98066C-0BAD-4520-8993-00D498730DBF}" type="presOf" srcId="{A12A0D0D-5D3B-4922-A47C-00FCB0EA39CB}" destId="{F46EA122-A3D0-4932-9FEE-1F1F8CB67924}" srcOrd="0" destOrd="0" presId="urn:microsoft.com/office/officeart/2005/8/layout/cycle6"/>
    <dgm:cxn modelId="{9BBA0790-5187-483F-8712-094A1FE7B388}" type="presOf" srcId="{097F8DC2-2126-4108-8688-10ACE0AFBDAD}" destId="{909517B7-74A9-41E9-A764-74564C0C61CA}" srcOrd="0" destOrd="0" presId="urn:microsoft.com/office/officeart/2005/8/layout/cycle6"/>
    <dgm:cxn modelId="{AD0F0FD7-9E64-44B3-BF1B-754A778A9E32}" srcId="{325CBDAB-1E8F-4DF1-A70A-87EA17F86D63}" destId="{A12A0D0D-5D3B-4922-A47C-00FCB0EA39CB}" srcOrd="0" destOrd="0" parTransId="{80A4235A-22D3-4832-94BF-FA3A9CE6AEF6}" sibTransId="{CE414681-6486-4080-9BB0-A109CB4B7D2E}"/>
    <dgm:cxn modelId="{C0D042AA-6008-466A-BEA6-22ECAB757BB6}" type="presOf" srcId="{B2427E0E-CBC2-43F4-8FE9-F5B7251D0A4D}" destId="{823481D7-3079-484A-9989-006C0B3B7F44}" srcOrd="0" destOrd="0" presId="urn:microsoft.com/office/officeart/2005/8/layout/cycle6"/>
    <dgm:cxn modelId="{3398AE30-1C9A-40EA-A32C-E0D817B7475B}" srcId="{325CBDAB-1E8F-4DF1-A70A-87EA17F86D63}" destId="{B2427E0E-CBC2-43F4-8FE9-F5B7251D0A4D}" srcOrd="3" destOrd="0" parTransId="{8917A289-1BED-4ECD-AD57-06C69D5665EB}" sibTransId="{A2A4D749-29B7-49E7-8F5C-4BEDED286944}"/>
    <dgm:cxn modelId="{5070D789-6B45-427B-8992-70324BC77BE4}" type="presOf" srcId="{325CBDAB-1E8F-4DF1-A70A-87EA17F86D63}" destId="{477FF0C7-425C-4D77-A41A-7C60A171DC74}" srcOrd="0" destOrd="0" presId="urn:microsoft.com/office/officeart/2005/8/layout/cycle6"/>
    <dgm:cxn modelId="{F293D6D9-F42C-45A3-A0DD-736F359BCC0A}" srcId="{325CBDAB-1E8F-4DF1-A70A-87EA17F86D63}" destId="{1D7DE209-032A-40C3-A8B6-98FE2984D9A6}" srcOrd="1" destOrd="0" parTransId="{8269E9EB-7D4C-433C-B616-9D9FD957DC56}" sibTransId="{097F8DC2-2126-4108-8688-10ACE0AFBDAD}"/>
    <dgm:cxn modelId="{F4200B42-4F7D-4532-9CC0-4B69A4B42448}" type="presParOf" srcId="{477FF0C7-425C-4D77-A41A-7C60A171DC74}" destId="{F46EA122-A3D0-4932-9FEE-1F1F8CB67924}" srcOrd="0" destOrd="0" presId="urn:microsoft.com/office/officeart/2005/8/layout/cycle6"/>
    <dgm:cxn modelId="{1B50AAD4-1BDC-4E10-8736-45048043FAAE}" type="presParOf" srcId="{477FF0C7-425C-4D77-A41A-7C60A171DC74}" destId="{6E186E8C-3A93-4512-A32C-9E65D0F5C285}" srcOrd="1" destOrd="0" presId="urn:microsoft.com/office/officeart/2005/8/layout/cycle6"/>
    <dgm:cxn modelId="{568F818D-857D-4B5D-B7C6-FF9C632BB1C0}" type="presParOf" srcId="{477FF0C7-425C-4D77-A41A-7C60A171DC74}" destId="{06E47488-C676-4B11-8236-B865506026AF}" srcOrd="2" destOrd="0" presId="urn:microsoft.com/office/officeart/2005/8/layout/cycle6"/>
    <dgm:cxn modelId="{CB124EDE-E361-4EAC-AF8C-D856190C4992}" type="presParOf" srcId="{477FF0C7-425C-4D77-A41A-7C60A171DC74}" destId="{70A080EA-A8A2-45E3-9F17-7FF50FE9DEE3}" srcOrd="3" destOrd="0" presId="urn:microsoft.com/office/officeart/2005/8/layout/cycle6"/>
    <dgm:cxn modelId="{06C3E291-09FC-4D98-AC50-FC0384B87E8C}" type="presParOf" srcId="{477FF0C7-425C-4D77-A41A-7C60A171DC74}" destId="{6A5C9017-FDCE-447A-ADA0-DD794444BFF7}" srcOrd="4" destOrd="0" presId="urn:microsoft.com/office/officeart/2005/8/layout/cycle6"/>
    <dgm:cxn modelId="{CC40055F-3168-4390-B1FB-30FD1D622BB3}" type="presParOf" srcId="{477FF0C7-425C-4D77-A41A-7C60A171DC74}" destId="{909517B7-74A9-41E9-A764-74564C0C61CA}" srcOrd="5" destOrd="0" presId="urn:microsoft.com/office/officeart/2005/8/layout/cycle6"/>
    <dgm:cxn modelId="{2A36DEFF-1BCE-48D0-9F90-8D2B0A52F48F}" type="presParOf" srcId="{477FF0C7-425C-4D77-A41A-7C60A171DC74}" destId="{7AB6899D-6D74-44C7-8F74-3239BEF47513}" srcOrd="6" destOrd="0" presId="urn:microsoft.com/office/officeart/2005/8/layout/cycle6"/>
    <dgm:cxn modelId="{45219A4E-D2DB-4165-AF0E-042B2F61FCB7}" type="presParOf" srcId="{477FF0C7-425C-4D77-A41A-7C60A171DC74}" destId="{D7FFF5DC-76E8-41B2-A5B2-4A942E67572E}" srcOrd="7" destOrd="0" presId="urn:microsoft.com/office/officeart/2005/8/layout/cycle6"/>
    <dgm:cxn modelId="{E170C987-E797-4C45-B7B6-AD9C1972AB08}" type="presParOf" srcId="{477FF0C7-425C-4D77-A41A-7C60A171DC74}" destId="{E0AAD020-FB45-4822-A6BA-671E69877426}" srcOrd="8" destOrd="0" presId="urn:microsoft.com/office/officeart/2005/8/layout/cycle6"/>
    <dgm:cxn modelId="{BF4E9A71-904E-4837-A760-C31778F4391D}" type="presParOf" srcId="{477FF0C7-425C-4D77-A41A-7C60A171DC74}" destId="{823481D7-3079-484A-9989-006C0B3B7F44}" srcOrd="9" destOrd="0" presId="urn:microsoft.com/office/officeart/2005/8/layout/cycle6"/>
    <dgm:cxn modelId="{43EA35D2-C76E-44E0-B62D-09759FD515FD}" type="presParOf" srcId="{477FF0C7-425C-4D77-A41A-7C60A171DC74}" destId="{C5BA51EA-548A-4E0A-872D-E640B35913E1}" srcOrd="10" destOrd="0" presId="urn:microsoft.com/office/officeart/2005/8/layout/cycle6"/>
    <dgm:cxn modelId="{819E9A83-CB18-4FF1-A4BA-798BB515B51A}" type="presParOf" srcId="{477FF0C7-425C-4D77-A41A-7C60A171DC74}" destId="{22F1FD1F-1EB9-49EC-97A1-6B98A6B8AA67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6EA122-A3D0-4932-9FEE-1F1F8CB67924}">
      <dsp:nvSpPr>
        <dsp:cNvPr id="0" name=""/>
        <dsp:cNvSpPr/>
      </dsp:nvSpPr>
      <dsp:spPr>
        <a:xfrm>
          <a:off x="2307818" y="-358085"/>
          <a:ext cx="3529264" cy="169664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§"/>
          </a:pPr>
          <a:r>
            <a:rPr lang="pt-BR" sz="1800" kern="1200" dirty="0">
              <a:latin typeface="Arial" panose="020B0604020202020204" pitchFamily="34" charset="0"/>
              <a:cs typeface="Arial" panose="020B0604020202020204" pitchFamily="34" charset="0"/>
            </a:rPr>
            <a:t>Oxigenação deficiente: DMH, pneumonia, atelectasia, DBP, PCA, anemia, hipovolemia</a:t>
          </a:r>
          <a:r>
            <a:rPr lang="pt-BR" sz="1700" kern="1200" dirty="0">
              <a:latin typeface="Arial" panose="020B0604020202020204" pitchFamily="34" charset="0"/>
              <a:cs typeface="Arial" panose="020B0604020202020204" pitchFamily="34" charset="0"/>
            </a:rPr>
            <a:t>;</a:t>
          </a:r>
          <a:endParaRPr lang="pt-BR" sz="1700" kern="1200" dirty="0"/>
        </a:p>
      </dsp:txBody>
      <dsp:txXfrm>
        <a:off x="2390641" y="-275262"/>
        <a:ext cx="3363618" cy="1530998"/>
      </dsp:txXfrm>
    </dsp:sp>
    <dsp:sp modelId="{06E47488-C676-4B11-8236-B865506026AF}">
      <dsp:nvSpPr>
        <dsp:cNvPr id="0" name=""/>
        <dsp:cNvSpPr/>
      </dsp:nvSpPr>
      <dsp:spPr>
        <a:xfrm>
          <a:off x="1879343" y="618621"/>
          <a:ext cx="4620252" cy="4620252"/>
        </a:xfrm>
        <a:custGeom>
          <a:avLst/>
          <a:gdLst/>
          <a:ahLst/>
          <a:cxnLst/>
          <a:rect l="0" t="0" r="0" b="0"/>
          <a:pathLst>
            <a:path>
              <a:moveTo>
                <a:pt x="3961632" y="694821"/>
              </a:moveTo>
              <a:arcTo wR="2310126" hR="2310126" stAng="18938094" swAng="813039"/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A080EA-A8A2-45E3-9F17-7FF50FE9DEE3}">
      <dsp:nvSpPr>
        <dsp:cNvPr id="0" name=""/>
        <dsp:cNvSpPr/>
      </dsp:nvSpPr>
      <dsp:spPr>
        <a:xfrm>
          <a:off x="4744796" y="1750142"/>
          <a:ext cx="3338182" cy="166731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§"/>
          </a:pPr>
          <a:r>
            <a:rPr lang="pt-BR" sz="1800" kern="1200" dirty="0">
              <a:latin typeface="Arial" panose="020B0604020202020204" pitchFamily="34" charset="0"/>
              <a:cs typeface="Arial" panose="020B0604020202020204" pitchFamily="34" charset="0"/>
            </a:rPr>
            <a:t>Distúrbios metabólicos e </a:t>
          </a:r>
          <a:r>
            <a:rPr lang="pt-BR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hidreletrolíticos</a:t>
          </a:r>
          <a:r>
            <a:rPr lang="pt-BR" sz="1800" kern="12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pt-BR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hipoK</a:t>
          </a:r>
          <a:r>
            <a:rPr lang="pt-BR" sz="18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pt-BR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hipoMg</a:t>
          </a:r>
          <a:r>
            <a:rPr lang="pt-BR" sz="18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pt-BR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hipo</a:t>
          </a:r>
          <a:r>
            <a:rPr lang="pt-BR" sz="1800" kern="1200" dirty="0">
              <a:latin typeface="Arial" panose="020B0604020202020204" pitchFamily="34" charset="0"/>
              <a:cs typeface="Arial" panose="020B0604020202020204" pitchFamily="34" charset="0"/>
            </a:rPr>
            <a:t> e </a:t>
          </a:r>
          <a:r>
            <a:rPr lang="pt-BR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hiperNa</a:t>
          </a:r>
          <a:r>
            <a:rPr lang="pt-BR" sz="1800" kern="1200" dirty="0">
              <a:latin typeface="Arial" panose="020B0604020202020204" pitchFamily="34" charset="0"/>
              <a:cs typeface="Arial" panose="020B0604020202020204" pitchFamily="34" charset="0"/>
            </a:rPr>
            <a:t>, EIM</a:t>
          </a:r>
          <a:endParaRPr lang="pt-BR" sz="1800" kern="1200" dirty="0"/>
        </a:p>
      </dsp:txBody>
      <dsp:txXfrm>
        <a:off x="4826188" y="1831534"/>
        <a:ext cx="3175398" cy="1504530"/>
      </dsp:txXfrm>
    </dsp:sp>
    <dsp:sp modelId="{909517B7-74A9-41E9-A764-74564C0C61CA}">
      <dsp:nvSpPr>
        <dsp:cNvPr id="0" name=""/>
        <dsp:cNvSpPr/>
      </dsp:nvSpPr>
      <dsp:spPr>
        <a:xfrm>
          <a:off x="1789321" y="550513"/>
          <a:ext cx="4620252" cy="4620252"/>
        </a:xfrm>
        <a:custGeom>
          <a:avLst/>
          <a:gdLst/>
          <a:ahLst/>
          <a:cxnLst/>
          <a:rect l="0" t="0" r="0" b="0"/>
          <a:pathLst>
            <a:path>
              <a:moveTo>
                <a:pt x="4550792" y="2872351"/>
              </a:moveTo>
              <a:arcTo wR="2310126" hR="2310126" stAng="845147" swAng="814789"/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B6899D-6D74-44C7-8F74-3239BEF47513}">
      <dsp:nvSpPr>
        <dsp:cNvPr id="0" name=""/>
        <dsp:cNvSpPr/>
      </dsp:nvSpPr>
      <dsp:spPr>
        <a:xfrm>
          <a:off x="4120632" y="3938187"/>
          <a:ext cx="3357281" cy="94885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§"/>
          </a:pPr>
          <a:r>
            <a:rPr lang="pt-BR" sz="1800" kern="1200" dirty="0">
              <a:latin typeface="Arial" panose="020B0604020202020204" pitchFamily="34" charset="0"/>
              <a:cs typeface="Arial" panose="020B0604020202020204" pitchFamily="34" charset="0"/>
            </a:rPr>
            <a:t>Infecções: sepse, meningite, </a:t>
          </a:r>
          <a:r>
            <a:rPr lang="pt-BR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enterocolite</a:t>
          </a:r>
          <a:r>
            <a:rPr lang="pt-BR" sz="1800" kern="1200" dirty="0">
              <a:latin typeface="Arial" panose="020B0604020202020204" pitchFamily="34" charset="0"/>
              <a:cs typeface="Arial" panose="020B0604020202020204" pitchFamily="34" charset="0"/>
            </a:rPr>
            <a:t> necrosante;</a:t>
          </a:r>
          <a:endParaRPr lang="pt-BR" sz="1800" kern="1200" dirty="0"/>
        </a:p>
      </dsp:txBody>
      <dsp:txXfrm>
        <a:off x="4166951" y="3984506"/>
        <a:ext cx="3264643" cy="856220"/>
      </dsp:txXfrm>
    </dsp:sp>
    <dsp:sp modelId="{E0AAD020-FB45-4822-A6BA-671E69877426}">
      <dsp:nvSpPr>
        <dsp:cNvPr id="0" name=""/>
        <dsp:cNvSpPr/>
      </dsp:nvSpPr>
      <dsp:spPr>
        <a:xfrm>
          <a:off x="1650269" y="615072"/>
          <a:ext cx="4620252" cy="4620252"/>
        </a:xfrm>
        <a:custGeom>
          <a:avLst/>
          <a:gdLst/>
          <a:ahLst/>
          <a:cxnLst/>
          <a:rect l="0" t="0" r="0" b="0"/>
          <a:pathLst>
            <a:path>
              <a:moveTo>
                <a:pt x="3517242" y="4279783"/>
              </a:moveTo>
              <a:arcTo wR="2310126" hR="2310126" stAng="3509862" swAng="2208474"/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3481D7-3079-484A-9989-006C0B3B7F44}">
      <dsp:nvSpPr>
        <dsp:cNvPr id="0" name=""/>
        <dsp:cNvSpPr/>
      </dsp:nvSpPr>
      <dsp:spPr>
        <a:xfrm>
          <a:off x="403145" y="3096610"/>
          <a:ext cx="3328837" cy="221491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>
              <a:latin typeface="Arial" panose="020B0604020202020204" pitchFamily="34" charset="0"/>
              <a:cs typeface="Arial" panose="020B0604020202020204" pitchFamily="34" charset="0"/>
            </a:rPr>
            <a:t>Condições neurológicas: EIH, hemorragia intracraniana, malformações cerebrais, encefalopatia </a:t>
          </a:r>
          <a:r>
            <a:rPr lang="pt-BR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bilirrubínica</a:t>
          </a:r>
          <a:r>
            <a:rPr lang="pt-BR" sz="1800" kern="1200" dirty="0">
              <a:latin typeface="Arial" panose="020B0604020202020204" pitchFamily="34" charset="0"/>
              <a:cs typeface="Arial" panose="020B0604020202020204" pitchFamily="34" charset="0"/>
            </a:rPr>
            <a:t>, doenças </a:t>
          </a:r>
          <a:r>
            <a:rPr lang="pt-BR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neuromusculares,convulsões</a:t>
          </a:r>
          <a:endParaRPr lang="pt-BR" sz="1800" kern="1200" dirty="0"/>
        </a:p>
      </dsp:txBody>
      <dsp:txXfrm>
        <a:off x="511268" y="3204733"/>
        <a:ext cx="3112591" cy="1998672"/>
      </dsp:txXfrm>
    </dsp:sp>
    <dsp:sp modelId="{22F1FD1F-1EB9-49EC-97A1-6B98A6B8AA67}">
      <dsp:nvSpPr>
        <dsp:cNvPr id="0" name=""/>
        <dsp:cNvSpPr/>
      </dsp:nvSpPr>
      <dsp:spPr>
        <a:xfrm>
          <a:off x="1640459" y="678045"/>
          <a:ext cx="4620252" cy="4620252"/>
        </a:xfrm>
        <a:custGeom>
          <a:avLst/>
          <a:gdLst/>
          <a:ahLst/>
          <a:cxnLst/>
          <a:rect l="0" t="0" r="0" b="0"/>
          <a:pathLst>
            <a:path>
              <a:moveTo>
                <a:pt x="2289" y="2412958"/>
              </a:moveTo>
              <a:arcTo wR="2310126" hR="2310126" stAng="10646923" swAng="820641"/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054DA4-B680-44A0-B39A-168ACD26E63A}">
      <dsp:nvSpPr>
        <dsp:cNvPr id="0" name=""/>
        <dsp:cNvSpPr/>
      </dsp:nvSpPr>
      <dsp:spPr>
        <a:xfrm>
          <a:off x="125222" y="1443586"/>
          <a:ext cx="3371984" cy="1093297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>
              <a:latin typeface="Arial" panose="020B0604020202020204" pitchFamily="34" charset="0"/>
              <a:cs typeface="Arial" panose="020B0604020202020204" pitchFamily="34" charset="0"/>
            </a:rPr>
            <a:t>Refluxo gastresofágico (RGE)* </a:t>
          </a:r>
          <a:endParaRPr lang="pt-BR" sz="1800" kern="1200" dirty="0"/>
        </a:p>
      </dsp:txBody>
      <dsp:txXfrm>
        <a:off x="178592" y="1496956"/>
        <a:ext cx="3265244" cy="986557"/>
      </dsp:txXfrm>
    </dsp:sp>
    <dsp:sp modelId="{0000B02B-9AE7-4521-B822-E97137DC19AB}">
      <dsp:nvSpPr>
        <dsp:cNvPr id="0" name=""/>
        <dsp:cNvSpPr/>
      </dsp:nvSpPr>
      <dsp:spPr>
        <a:xfrm>
          <a:off x="1099805" y="1029623"/>
          <a:ext cx="4620252" cy="4620252"/>
        </a:xfrm>
        <a:custGeom>
          <a:avLst/>
          <a:gdLst/>
          <a:ahLst/>
          <a:cxnLst/>
          <a:rect l="0" t="0" r="0" b="0"/>
          <a:pathLst>
            <a:path>
              <a:moveTo>
                <a:pt x="992660" y="412504"/>
              </a:moveTo>
              <a:arcTo wR="2310126" hR="2310126" stAng="14113731" swAng="372779"/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6EA122-A3D0-4932-9FEE-1F1F8CB67924}">
      <dsp:nvSpPr>
        <dsp:cNvPr id="0" name=""/>
        <dsp:cNvSpPr/>
      </dsp:nvSpPr>
      <dsp:spPr>
        <a:xfrm>
          <a:off x="2034813" y="-89947"/>
          <a:ext cx="3840091" cy="18460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§"/>
          </a:pPr>
          <a:r>
            <a:rPr lang="pt-BR" sz="1800" kern="1200" dirty="0"/>
            <a:t>Instabilidade térmica: </a:t>
          </a:r>
          <a:r>
            <a:rPr lang="pt-BR" sz="1800" kern="1200" dirty="0" err="1"/>
            <a:t>hipo</a:t>
          </a:r>
          <a:r>
            <a:rPr lang="pt-BR" sz="1800" kern="1200" dirty="0"/>
            <a:t> ou hipertermia;</a:t>
          </a:r>
          <a:endParaRPr lang="pt-BR" sz="1700" kern="1200" dirty="0"/>
        </a:p>
      </dsp:txBody>
      <dsp:txXfrm>
        <a:off x="2124931" y="171"/>
        <a:ext cx="3659855" cy="1665834"/>
      </dsp:txXfrm>
    </dsp:sp>
    <dsp:sp modelId="{06E47488-C676-4B11-8236-B865506026AF}">
      <dsp:nvSpPr>
        <dsp:cNvPr id="0" name=""/>
        <dsp:cNvSpPr/>
      </dsp:nvSpPr>
      <dsp:spPr>
        <a:xfrm>
          <a:off x="1684482" y="1357293"/>
          <a:ext cx="4159314" cy="4159314"/>
        </a:xfrm>
        <a:custGeom>
          <a:avLst/>
          <a:gdLst/>
          <a:ahLst/>
          <a:cxnLst/>
          <a:rect l="0" t="0" r="0" b="0"/>
          <a:pathLst>
            <a:path>
              <a:moveTo>
                <a:pt x="3307641" y="401256"/>
              </a:moveTo>
              <a:arcTo wR="2079657" hR="2079657" stAng="18371441" swAng="667888"/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A080EA-A8A2-45E3-9F17-7FF50FE9DEE3}">
      <dsp:nvSpPr>
        <dsp:cNvPr id="0" name=""/>
        <dsp:cNvSpPr/>
      </dsp:nvSpPr>
      <dsp:spPr>
        <a:xfrm>
          <a:off x="4495819" y="2030230"/>
          <a:ext cx="3632180" cy="1814157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§"/>
          </a:pPr>
          <a:r>
            <a:rPr lang="pt-BR" sz="1800" kern="1200" dirty="0"/>
            <a:t>Drogas: uso materno de </a:t>
          </a:r>
          <a:r>
            <a:rPr lang="pt-BR" sz="1800" kern="1200" dirty="0" err="1"/>
            <a:t>opióides</a:t>
          </a:r>
          <a:r>
            <a:rPr lang="pt-BR" sz="1800" kern="1200" dirty="0"/>
            <a:t> ou uso neonatal de drogas depressoras do centro respiratório</a:t>
          </a:r>
        </a:p>
      </dsp:txBody>
      <dsp:txXfrm>
        <a:off x="4584379" y="2118790"/>
        <a:ext cx="3455060" cy="1637037"/>
      </dsp:txXfrm>
    </dsp:sp>
    <dsp:sp modelId="{909517B7-74A9-41E9-A764-74564C0C61CA}">
      <dsp:nvSpPr>
        <dsp:cNvPr id="0" name=""/>
        <dsp:cNvSpPr/>
      </dsp:nvSpPr>
      <dsp:spPr>
        <a:xfrm>
          <a:off x="1527710" y="533687"/>
          <a:ext cx="4159314" cy="4159314"/>
        </a:xfrm>
        <a:custGeom>
          <a:avLst/>
          <a:gdLst/>
          <a:ahLst/>
          <a:cxnLst/>
          <a:rect l="0" t="0" r="0" b="0"/>
          <a:pathLst>
            <a:path>
              <a:moveTo>
                <a:pt x="3750559" y="3317825"/>
              </a:moveTo>
              <a:arcTo wR="2079657" hR="2079657" stAng="2192347" swAng="1445664"/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B6899D-6D74-44C7-8F74-3239BEF47513}">
      <dsp:nvSpPr>
        <dsp:cNvPr id="0" name=""/>
        <dsp:cNvSpPr/>
      </dsp:nvSpPr>
      <dsp:spPr>
        <a:xfrm>
          <a:off x="2207765" y="4430093"/>
          <a:ext cx="3652962" cy="103242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§"/>
          </a:pPr>
          <a:r>
            <a:rPr lang="pt-BR" sz="1800" kern="1200" dirty="0"/>
            <a:t>Pós-imunização: resposta inflamatória geral</a:t>
          </a:r>
        </a:p>
      </dsp:txBody>
      <dsp:txXfrm>
        <a:off x="2258164" y="4480492"/>
        <a:ext cx="3552164" cy="931628"/>
      </dsp:txXfrm>
    </dsp:sp>
    <dsp:sp modelId="{E0AAD020-FB45-4822-A6BA-671E69877426}">
      <dsp:nvSpPr>
        <dsp:cNvPr id="0" name=""/>
        <dsp:cNvSpPr/>
      </dsp:nvSpPr>
      <dsp:spPr>
        <a:xfrm>
          <a:off x="2286217" y="473346"/>
          <a:ext cx="4159314" cy="4159314"/>
        </a:xfrm>
        <a:custGeom>
          <a:avLst/>
          <a:gdLst/>
          <a:ahLst/>
          <a:cxnLst/>
          <a:rect l="0" t="0" r="0" b="0"/>
          <a:pathLst>
            <a:path>
              <a:moveTo>
                <a:pt x="1173435" y="3951484"/>
              </a:moveTo>
              <a:arcTo wR="2079657" hR="2079657" stAng="6950002" swAng="1998216"/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3481D7-3079-484A-9989-006C0B3B7F44}">
      <dsp:nvSpPr>
        <dsp:cNvPr id="0" name=""/>
        <dsp:cNvSpPr/>
      </dsp:nvSpPr>
      <dsp:spPr>
        <a:xfrm>
          <a:off x="209791" y="2204650"/>
          <a:ext cx="3195618" cy="140474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/>
            <a:t>Pós-anestésico: diminuição tônus  das vias aéreas </a:t>
          </a:r>
        </a:p>
      </dsp:txBody>
      <dsp:txXfrm>
        <a:off x="278365" y="2273224"/>
        <a:ext cx="3058470" cy="1267594"/>
      </dsp:txXfrm>
    </dsp:sp>
    <dsp:sp modelId="{22F1FD1F-1EB9-49EC-97A1-6B98A6B8AA67}">
      <dsp:nvSpPr>
        <dsp:cNvPr id="0" name=""/>
        <dsp:cNvSpPr/>
      </dsp:nvSpPr>
      <dsp:spPr>
        <a:xfrm>
          <a:off x="2114605" y="1378456"/>
          <a:ext cx="4159314" cy="4159314"/>
        </a:xfrm>
        <a:custGeom>
          <a:avLst/>
          <a:gdLst/>
          <a:ahLst/>
          <a:cxnLst/>
          <a:rect l="0" t="0" r="0" b="0"/>
          <a:pathLst>
            <a:path>
              <a:moveTo>
                <a:pt x="424097" y="821048"/>
              </a:moveTo>
              <a:arcTo wR="2079657" hR="2079657" stAng="13034595" swAng="1050229"/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A36D765-56A4-40DF-BE86-976EEA73975E}" type="datetimeFigureOut">
              <a:rPr lang="pt-BR"/>
              <a:pPr>
                <a:defRPr/>
              </a:pPr>
              <a:t>08/07/2020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Clique para editar os estilos de texto Mestres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5EE0826-A976-46F0-9209-5229CFBC5CE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57773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vias aéreas mais finas e propensas ao colabamento; caixa torácica mais complacente; diafragma com maior número de fibras sensíveis a fadiga; não apresentam boa coordenação entre os músculos respiratórios e os músculos que controlam a permeabilidade das vias aéreas superiores.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3482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2AC3AE-3089-4EE6-9062-B8B447171ED8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A relação entre RGE e apneia em prematuros ainda é controversa</a:t>
            </a:r>
          </a:p>
        </p:txBody>
      </p:sp>
      <p:sp>
        <p:nvSpPr>
          <p:cNvPr id="358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0ED15C2-B20A-44D9-9F69-8D25E4F1769C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Estes resultados sugerem fortemente que a neurotoxicidade induzida por bilirrubina </a:t>
            </a:r>
          </a:p>
        </p:txBody>
      </p:sp>
      <p:sp>
        <p:nvSpPr>
          <p:cNvPr id="368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6BA55D6-3F59-4858-947A-08D5061F833B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3789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4556222-3667-4A9B-A5B4-EACDC5E2A3C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E4609-0E76-4D7F-A88B-F1E3A210570D}" type="datetimeFigureOut">
              <a:rPr lang="pt-BR"/>
              <a:pPr>
                <a:defRPr/>
              </a:pPr>
              <a:t>08/07/2020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7E240-113F-45B1-BE33-C825C31BE2C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6912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983C8-69FF-48CB-8B68-C4718C2612DC}" type="datetimeFigureOut">
              <a:rPr lang="pt-BR"/>
              <a:pPr>
                <a:defRPr/>
              </a:pPr>
              <a:t>08/07/2020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0A09F-B941-4940-BBC8-72C9327350A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2884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3B46A-A5BE-46E0-8BA8-B5FF78049B70}" type="datetimeFigureOut">
              <a:rPr lang="pt-BR"/>
              <a:pPr>
                <a:defRPr/>
              </a:pPr>
              <a:t>08/07/2020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81919-3628-4F99-BF98-871EAA18564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1857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8EF16-A53B-4521-AFDA-5E0129B985EE}" type="datetimeFigureOut">
              <a:rPr lang="pt-BR"/>
              <a:pPr>
                <a:defRPr/>
              </a:pPr>
              <a:t>08/07/2020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3BCE6-B148-484E-A9AA-EF6F5ADE96B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9983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0007C-A1DA-4BD8-AD48-09D28E927494}" type="datetimeFigureOut">
              <a:rPr lang="pt-BR"/>
              <a:pPr>
                <a:defRPr/>
              </a:pPr>
              <a:t>08/07/2020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0938A-6D4E-4FCD-B3A3-09693EAA719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9871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9F8F9-DBC0-4C70-A69F-3B7304B694DA}" type="datetimeFigureOut">
              <a:rPr lang="pt-BR"/>
              <a:pPr>
                <a:defRPr/>
              </a:pPr>
              <a:t>08/07/2020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35150-B84A-429A-8D55-B451AAC4327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545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Rectangle 5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D35C7-D537-48E8-9EA1-719BD188F5E3}" type="datetimeFigureOut">
              <a:rPr lang="pt-BR"/>
              <a:pPr>
                <a:defRPr/>
              </a:pPr>
              <a:t>08/07/2020</a:t>
            </a:fld>
            <a:endParaRPr lang="pt-BR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B262C-D3FD-4C04-A7D2-9883BE3D3F5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7356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465138" y="6459538"/>
            <a:ext cx="2619375" cy="365125"/>
          </a:xfrm>
        </p:spPr>
        <p:txBody>
          <a:bodyPr/>
          <a:lstStyle>
            <a:lvl1pPr algn="l">
              <a:defRPr smtClean="0"/>
            </a:lvl1pPr>
          </a:lstStyle>
          <a:p>
            <a:pPr>
              <a:defRPr/>
            </a:pPr>
            <a:fld id="{8536754E-841C-404E-AA49-1D7C625A113E}" type="datetimeFigureOut">
              <a:rPr lang="pt-BR"/>
              <a:pPr>
                <a:defRPr/>
              </a:pPr>
              <a:t>08/07/2020</a:t>
            </a:fld>
            <a:endParaRPr lang="pt-BR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538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8FF6BAA-AB6E-4868-86E2-7ED94EF1CD0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74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0" y="4914900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88E77-EEFB-40E6-B2B8-51AE4C08CC0C}" type="datetimeFigureOut">
              <a:rPr lang="pt-BR"/>
              <a:pPr>
                <a:defRPr/>
              </a:pPr>
              <a:t>08/07/2020</a:t>
            </a:fld>
            <a:endParaRPr lang="pt-BR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D2E94-BAE9-41AF-B675-A9F19512866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0965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B5FD8-162C-4FE0-93F2-295241C7FBBA}" type="datetimeFigureOut">
              <a:rPr lang="pt-BR"/>
              <a:pPr>
                <a:defRPr/>
              </a:pPr>
              <a:t>08/07/2020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890D4-00D8-4A05-8B43-E730EB2432E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6820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4F6E8-7FC8-4CDA-9482-F7F0F7B3E0E3}" type="datetimeFigureOut">
              <a:rPr lang="pt-BR"/>
              <a:pPr>
                <a:defRPr/>
              </a:pPr>
              <a:t>08/07/2020</a:t>
            </a:fld>
            <a:endParaRPr lang="pt-BR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80A1F-AF90-482F-85F2-49F1427067F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7237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125"/>
            <a:ext cx="12192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963" y="287338"/>
            <a:ext cx="10058400" cy="14493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96963" y="1846263"/>
            <a:ext cx="100584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25A3EBA-B2B4-47E7-8887-2AFAE4391423}" type="datetimeFigureOut">
              <a:rPr lang="pt-BR"/>
              <a:pPr>
                <a:defRPr/>
              </a:pPr>
              <a:t>08/07/2020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 cap="all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C70C43-D44E-4980-9A7E-502356E5152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800" y="1738313"/>
            <a:ext cx="996632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67" r:id="rId2"/>
    <p:sldLayoutId id="2147483773" r:id="rId3"/>
    <p:sldLayoutId id="2147483768" r:id="rId4"/>
    <p:sldLayoutId id="2147483769" r:id="rId5"/>
    <p:sldLayoutId id="2147483770" r:id="rId6"/>
    <p:sldLayoutId id="2147483774" r:id="rId7"/>
    <p:sldLayoutId id="2147483775" r:id="rId8"/>
    <p:sldLayoutId id="2147483776" r:id="rId9"/>
    <p:sldLayoutId id="2147483771" r:id="rId10"/>
    <p:sldLayoutId id="2147483777" r:id="rId11"/>
  </p:sldLayoutIdLst>
  <p:txStyles>
    <p:titleStyle>
      <a:lvl1pPr algn="l" rtl="0" fontAlgn="base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2pPr>
      <a:lvl3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3pPr>
      <a:lvl4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4pPr>
      <a:lvl5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9pPr>
    </p:titleStyle>
    <p:bodyStyle>
      <a:lvl1pPr marL="90488" indent="-90488" algn="l" rtl="0" fontAlgn="base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ern="120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?term=Tramonte+JJ&amp;cauthor_id=15306828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paulomargotto.com.br/" TargetMode="External"/><Relationship Id="rId4" Type="http://schemas.openxmlformats.org/officeDocument/2006/relationships/hyperlink" Target="https://pubmed.ncbi.nlm.nih.gov/?term=Goodkin+HP&amp;cauthor_id=15306828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28749480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paulomargotto.com.br/apneia-da-prematuridade-2018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7313" y="180975"/>
            <a:ext cx="10058400" cy="35655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6600" b="1" smtClean="0">
                <a:solidFill>
                  <a:srgbClr val="0000FF"/>
                </a:solidFill>
              </a:rPr>
              <a:t>APNEIA NEONATAL 	</a:t>
            </a: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5700" y="4000500"/>
            <a:ext cx="10058400" cy="1143000"/>
          </a:xfrm>
        </p:spPr>
        <p:txBody>
          <a:bodyPr rtlCol="0">
            <a:normAutofit fontScale="85000" lnSpcReduction="20000"/>
          </a:bodyPr>
          <a:lstStyle/>
          <a:p>
            <a:pPr algn="ctr" fontAlgn="auto">
              <a:defRPr/>
            </a:pPr>
            <a:r>
              <a:rPr lang="pt-BR" dirty="0" smtClean="0"/>
              <a:t>Apresentação: Larissa Araújo Dutra da Silveira</a:t>
            </a:r>
          </a:p>
          <a:p>
            <a:pPr algn="ctr" fontAlgn="auto">
              <a:defRPr/>
            </a:pPr>
            <a:r>
              <a:rPr lang="pt-BR" dirty="0" smtClean="0"/>
              <a:t>R3 Neonatologia-</a:t>
            </a:r>
            <a:r>
              <a:rPr lang="pt-BR" dirty="0" err="1" smtClean="0"/>
              <a:t>hmib</a:t>
            </a:r>
            <a:r>
              <a:rPr lang="pt-BR" dirty="0" smtClean="0"/>
              <a:t>/</a:t>
            </a:r>
            <a:r>
              <a:rPr lang="pt-BR" dirty="0" err="1" smtClean="0"/>
              <a:t>ses</a:t>
            </a:r>
            <a:r>
              <a:rPr lang="pt-BR" dirty="0" smtClean="0"/>
              <a:t>/</a:t>
            </a:r>
            <a:r>
              <a:rPr lang="pt-BR" dirty="0" err="1" smtClean="0"/>
              <a:t>df</a:t>
            </a:r>
            <a:endParaRPr lang="pt-BR" dirty="0" smtClean="0"/>
          </a:p>
          <a:p>
            <a:pPr algn="ctr" fontAlgn="auto">
              <a:defRPr/>
            </a:pPr>
            <a:r>
              <a:rPr lang="pt-BR" dirty="0" smtClean="0"/>
              <a:t>Coordenação: </a:t>
            </a:r>
            <a:r>
              <a:rPr lang="pt-BR" smtClean="0"/>
              <a:t>Paulo </a:t>
            </a:r>
            <a:r>
              <a:rPr lang="pt-BR" smtClean="0"/>
              <a:t>R. </a:t>
            </a:r>
            <a:r>
              <a:rPr lang="pt-BR" dirty="0" smtClean="0"/>
              <a:t>Margotto</a:t>
            </a:r>
          </a:p>
          <a:p>
            <a:pPr fontAlgn="auto">
              <a:defRPr/>
            </a:pPr>
            <a:endParaRPr lang="pt-BR" dirty="0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729038" y="5254625"/>
            <a:ext cx="41624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defTabSz="914400"/>
            <a:r>
              <a:rPr lang="pt-BR" sz="2400">
                <a:hlinkClick r:id="rId2"/>
              </a:rPr>
              <a:t>www.paulomargotto.com.br</a:t>
            </a:r>
            <a:endParaRPr lang="pt-BR" sz="2400"/>
          </a:p>
          <a:p>
            <a:pPr algn="ctr" defTabSz="914400"/>
            <a:r>
              <a:rPr lang="pt-BR" sz="2400"/>
              <a:t>Brasília, 7 de julho de 2020</a:t>
            </a: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2105025"/>
            <a:ext cx="1951038" cy="158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925" y="377825"/>
            <a:ext cx="3889375" cy="214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4663" y="2166938"/>
            <a:ext cx="2652712" cy="149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APNEIA </a:t>
            </a:r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>
          <a:xfrm>
            <a:off x="963613" y="2573338"/>
            <a:ext cx="5548312" cy="2927350"/>
          </a:xfrm>
        </p:spPr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Interrupção do fluxo de ar nas vias respiratórias ≥ 20 segundos;</a:t>
            </a:r>
          </a:p>
          <a:p>
            <a:pPr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Período de menor duração, se acompanhado de bradicardia, cianose ou palidez.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636588" y="1485900"/>
            <a:ext cx="5875337" cy="4305300"/>
          </a:xfrm>
        </p:spPr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Apneia da prematuridade: imaturidade do controle respiratório.</a:t>
            </a:r>
          </a:p>
          <a:p>
            <a:pPr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Geralmente se resolve com idade gestacional pós-concepção 36 a 37 semanas em recém nascidos ≥ 28 semanas de gestação. </a:t>
            </a:r>
          </a:p>
          <a:p>
            <a:pPr lvl="1" algn="just"/>
            <a:r>
              <a:rPr lang="pt-BR" sz="2000" smtClean="0">
                <a:latin typeface="Arial" charset="0"/>
                <a:cs typeface="Arial" charset="0"/>
              </a:rPr>
              <a:t>Os recém-nascidos em &lt; 28 semanas de gestação podem ter apneia que persiste até ou além da gravidez a termo.</a:t>
            </a:r>
          </a:p>
          <a:p>
            <a:pPr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Sem dados que correlacionam apneia da prematuridade com risco aumentado de síndrome morte súbita infantil (SMSI)</a:t>
            </a:r>
          </a:p>
          <a:p>
            <a:pPr lvl="1"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RNPT tem maior risco de SMSI, porém sem nexo de causalidade com apneia da prematuridade.</a:t>
            </a:r>
          </a:p>
        </p:txBody>
      </p:sp>
      <p:pic>
        <p:nvPicPr>
          <p:cNvPr id="10243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225" y="1571625"/>
            <a:ext cx="4719638" cy="295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Retângulo 4"/>
          <p:cNvSpPr>
            <a:spLocks noChangeArrowheads="1"/>
          </p:cNvSpPr>
          <p:nvPr/>
        </p:nvSpPr>
        <p:spPr bwMode="auto">
          <a:xfrm>
            <a:off x="6788150" y="4464050"/>
            <a:ext cx="47386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sz="900"/>
              <a:t>https://www.saude.ce.gov.br/wp-content/uploads/sites/9/2020/05/banner_site_hrn_bebe_prematura1.png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4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2032000" y="1398588"/>
          <a:ext cx="8128000" cy="32054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0145">
                  <a:extLst>
                    <a:ext uri="{9D8B030D-6E8A-4147-A177-3AD203B41FA5}"/>
                  </a:extLst>
                </a:gridCol>
                <a:gridCol w="4077855">
                  <a:extLst>
                    <a:ext uri="{9D8B030D-6E8A-4147-A177-3AD203B41FA5}"/>
                  </a:extLst>
                </a:gridCol>
              </a:tblGrid>
              <a:tr h="370803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APNEIA </a:t>
                      </a:r>
                    </a:p>
                  </a:txBody>
                  <a:tcPr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RESPIRAÇÃO PERIÓDICA</a:t>
                      </a:r>
                    </a:p>
                  </a:txBody>
                  <a:tcPr marT="45715" marB="45715" anchor="ctr"/>
                </a:tc>
                <a:extLst>
                  <a:ext uri="{0D108BD9-81ED-4DB2-BD59-A6C34878D82A}"/>
                </a:extLst>
              </a:tr>
              <a:tr h="2834359">
                <a:tc>
                  <a:txBody>
                    <a:bodyPr/>
                    <a:lstStyle/>
                    <a:p>
                      <a:pPr algn="just"/>
                      <a:r>
                        <a:rPr lang="pt-B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Interrupção do fluxo de ar nas vias respiratórias por um período igual ou superior a 20 segundos, ou por período de menor duração, se acompanhado de bradicardia, cianose ou palidez.</a:t>
                      </a:r>
                    </a:p>
                  </a:txBody>
                  <a:tcPr marT="45715" marB="45715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B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Movimentos respiratórios por um período de 10 a 15 segundos, intercalados por pausa respiratória de 5 a 10 segundos, sem cianose ou</a:t>
                      </a:r>
                    </a:p>
                    <a:p>
                      <a:pPr algn="just"/>
                      <a:r>
                        <a:rPr lang="pt-B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bradicardia. </a:t>
                      </a:r>
                    </a:p>
                    <a:p>
                      <a:pPr algn="just"/>
                      <a:r>
                        <a:rPr lang="pt-B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respiração periódica ocorre em cerca de 25% dos recém-nascidos prematuros e em 2 a 6% dos bebês a termo. Tem bom prognóstico e não necessita de tratamento específico.</a:t>
                      </a:r>
                    </a:p>
                  </a:txBody>
                  <a:tcPr marT="45715" marB="45715" anchor="ctr"/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CLASSIFICAÇÃO</a:t>
            </a:r>
          </a:p>
        </p:txBody>
      </p:sp>
      <p:graphicFrame>
        <p:nvGraphicFramePr>
          <p:cNvPr id="4" name="Tabela 4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1255713" y="2090738"/>
          <a:ext cx="9828212" cy="265588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828212">
                  <a:extLst>
                    <a:ext uri="{9D8B030D-6E8A-4147-A177-3AD203B41FA5}"/>
                  </a:extLst>
                </a:gridCol>
              </a:tblGrid>
              <a:tr h="8532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Apneia Central: </a:t>
                      </a:r>
                      <a:r>
                        <a:rPr lang="pt-BR" sz="20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interrupção do fluxo aéreo e do esforço respiratório simultaneamente (10 a 25% dos casos)</a:t>
                      </a:r>
                    </a:p>
                  </a:txBody>
                  <a:tcPr marL="91447" marR="91447" marT="45740" marB="45740"/>
                </a:tc>
                <a:extLst>
                  <a:ext uri="{0D108BD9-81ED-4DB2-BD59-A6C34878D82A}"/>
                </a:extLst>
              </a:tr>
              <a:tr h="9494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000" b="1" dirty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Apneia Obstrutiva: </a:t>
                      </a:r>
                      <a:r>
                        <a:rPr lang="pt-BR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interrupção do fluxo de gases por obstrução das vias aéreas com movimentos respiratórios ativos (10 a 20%)</a:t>
                      </a:r>
                    </a:p>
                  </a:txBody>
                  <a:tcPr marL="91447" marR="91447" marT="45740" marB="45740"/>
                </a:tc>
                <a:extLst>
                  <a:ext uri="{0D108BD9-81ED-4DB2-BD59-A6C34878D82A}"/>
                </a:extLst>
              </a:tr>
              <a:tr h="853232">
                <a:tc>
                  <a:txBody>
                    <a:bodyPr/>
                    <a:lstStyle/>
                    <a:p>
                      <a:r>
                        <a:rPr lang="pt-BR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Apneia Mista:</a:t>
                      </a:r>
                      <a:r>
                        <a:rPr lang="pt-BR" sz="2000" dirty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t-BR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apneia central, seguida de episódio obstrutivo ou vice-versa (50 a 75% dos casos).</a:t>
                      </a:r>
                    </a:p>
                  </a:txBody>
                  <a:tcPr marL="91447" marR="91447" marT="45740" marB="45740"/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442913" y="1171575"/>
            <a:ext cx="7856537" cy="4022725"/>
          </a:xfrm>
        </p:spPr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Incidência e severidade são inversamente proporcionais à idade gestacional:</a:t>
            </a:r>
          </a:p>
          <a:p>
            <a:pPr lvl="1" algn="just"/>
            <a:r>
              <a:rPr lang="pt-BR" sz="2000" smtClean="0">
                <a:latin typeface="Arial" charset="0"/>
                <a:cs typeface="Arial" charset="0"/>
              </a:rPr>
              <a:t>84% dos recém pré-termos (RNPT) com peso menor que 1000g;</a:t>
            </a:r>
          </a:p>
          <a:p>
            <a:pPr lvl="1" algn="just"/>
            <a:r>
              <a:rPr lang="pt-BR" sz="2000" smtClean="0">
                <a:latin typeface="Arial" charset="0"/>
                <a:cs typeface="Arial" charset="0"/>
              </a:rPr>
              <a:t>50% dos RNPT com peso entre 1000g-1500g</a:t>
            </a:r>
          </a:p>
          <a:p>
            <a:pPr lvl="1" algn="just"/>
            <a:r>
              <a:rPr lang="pt-BR" sz="2000" smtClean="0">
                <a:latin typeface="Arial" charset="0"/>
                <a:cs typeface="Arial" charset="0"/>
              </a:rPr>
              <a:t>25% dos RNPT com peso entre 1500 g-2500g</a:t>
            </a:r>
          </a:p>
          <a:p>
            <a:pPr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Geralmente se inicia no 2º ao 7º dia de vida. É rara no 1º dia</a:t>
            </a:r>
          </a:p>
          <a:p>
            <a:pPr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Cessam por volta de 34 a 36 idade gestacional pós-concepção (IGPc), podendo persistir até ou após o termo, especialmente nos prematuros extremos.</a:t>
            </a:r>
          </a:p>
          <a:p>
            <a:pPr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Apneia em RNT é sempre secundária a alguma patologia de base.</a:t>
            </a:r>
          </a:p>
        </p:txBody>
      </p:sp>
      <p:pic>
        <p:nvPicPr>
          <p:cNvPr id="13315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1863" y="1154113"/>
            <a:ext cx="2998787" cy="199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0275" y="3444875"/>
            <a:ext cx="2935288" cy="194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663" y="1936750"/>
            <a:ext cx="4029075" cy="223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356" name="Group 20"/>
          <p:cNvGraphicFramePr>
            <a:graphicFrameLocks noGrp="1"/>
          </p:cNvGraphicFramePr>
          <p:nvPr/>
        </p:nvGraphicFramePr>
        <p:xfrm>
          <a:off x="203200" y="1057275"/>
          <a:ext cx="7640638" cy="4011931"/>
        </p:xfrm>
        <a:graphic>
          <a:graphicData uri="http://schemas.openxmlformats.org/drawingml/2006/table">
            <a:tbl>
              <a:tblPr/>
              <a:tblGrid>
                <a:gridCol w="7640638"/>
              </a:tblGrid>
              <a:tr h="868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 Imaturidade do SNC do RNPT:     sinapses neuronais e mielinização incompleta             retardo na propagação do estímulo nervoso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Inibição centro respiratório durante hipoxia = Depressão respiratória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189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Influência do sono: O RNPT dorme cerca de 80% do tempo. Sono REM: irregularidades no padrão respiratório, diminuição do tônus da musculatura intercostal e menor atividade diafragmática.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831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Características anatômicas: VA mais fina; caixa torácica mais complacente; incoordenação de músculos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Bases genéticas: pais consaguíneos / gemelaridade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cxnSp>
        <p:nvCxnSpPr>
          <p:cNvPr id="13" name="Conector de Seta Reta 12">
            <a:extLst>
              <a:ext uri="{FF2B5EF4-FFF2-40B4-BE49-F238E27FC236}"/>
            </a:extLst>
          </p:cNvPr>
          <p:cNvCxnSpPr/>
          <p:nvPr/>
        </p:nvCxnSpPr>
        <p:spPr>
          <a:xfrm>
            <a:off x="3738563" y="1090613"/>
            <a:ext cx="0" cy="288925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de Seta Reta 14">
            <a:extLst>
              <a:ext uri="{FF2B5EF4-FFF2-40B4-BE49-F238E27FC236}"/>
            </a:extLst>
          </p:cNvPr>
          <p:cNvCxnSpPr/>
          <p:nvPr/>
        </p:nvCxnSpPr>
        <p:spPr>
          <a:xfrm>
            <a:off x="1620838" y="1539875"/>
            <a:ext cx="449262" cy="0"/>
          </a:xfrm>
          <a:prstGeom prst="straightConnector1">
            <a:avLst/>
          </a:prstGeom>
          <a:ln w="5715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CAUSAS 	</a:t>
            </a:r>
          </a:p>
        </p:txBody>
      </p:sp>
      <p:graphicFrame>
        <p:nvGraphicFramePr>
          <p:cNvPr id="4" name="Diagrama 3">
            <a:extLst>
              <a:ext uri="{FF2B5EF4-FFF2-40B4-BE49-F238E27FC236}"/>
            </a:extLst>
          </p:cNvPr>
          <p:cNvGraphicFramePr/>
          <p:nvPr/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CAUSAS </a:t>
            </a:r>
          </a:p>
        </p:txBody>
      </p:sp>
      <p:graphicFrame>
        <p:nvGraphicFramePr>
          <p:cNvPr id="5" name="Diagrama 4">
            <a:extLst>
              <a:ext uri="{FF2B5EF4-FFF2-40B4-BE49-F238E27FC236}"/>
            </a:extLst>
          </p:cNvPr>
          <p:cNvGraphicFramePr/>
          <p:nvPr/>
        </p:nvGraphicFramePr>
        <p:xfrm>
          <a:off x="2032000" y="506185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CAUSAS </a:t>
            </a:r>
          </a:p>
        </p:txBody>
      </p:sp>
      <p:graphicFrame>
        <p:nvGraphicFramePr>
          <p:cNvPr id="17420" name="Group 12"/>
          <p:cNvGraphicFramePr>
            <a:graphicFrameLocks noGrp="1"/>
          </p:cNvGraphicFramePr>
          <p:nvPr/>
        </p:nvGraphicFramePr>
        <p:xfrm>
          <a:off x="1216025" y="2222500"/>
          <a:ext cx="9380538" cy="1403350"/>
        </p:xfrm>
        <a:graphic>
          <a:graphicData uri="http://schemas.openxmlformats.org/drawingml/2006/table">
            <a:tbl>
              <a:tblPr/>
              <a:tblGrid>
                <a:gridCol w="9380538"/>
              </a:tblGrid>
              <a:tr h="70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Anemia: probabilidade futura de apneia foi inversamente proporcional ao hematócrito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</a:tr>
              <a:tr h="70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Hiperbilirrubinemia livre: associada com a ocorrência e frequência de apneia central (neurotoxicidade)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DC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3600" smtClean="0">
                <a:latin typeface="Arial" charset="0"/>
                <a:cs typeface="Arial" charset="0"/>
              </a:rPr>
              <a:t>APNEIA NO RECÉM-NASCIDO A TERMO</a:t>
            </a:r>
          </a:p>
        </p:txBody>
      </p:sp>
      <p:sp>
        <p:nvSpPr>
          <p:cNvPr id="18435" name="Espaço Reservado para Conteúdo 2"/>
          <p:cNvSpPr>
            <a:spLocks noGrp="1"/>
          </p:cNvSpPr>
          <p:nvPr>
            <p:ph idx="1"/>
          </p:nvPr>
        </p:nvSpPr>
        <p:spPr>
          <a:xfrm>
            <a:off x="1162050" y="1281113"/>
            <a:ext cx="10058400" cy="4024312"/>
          </a:xfrm>
        </p:spPr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Apneia pode ser a única manifestação de uma convulsão</a:t>
            </a:r>
          </a:p>
          <a:p>
            <a:pPr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Tramonte e Goodkin: RNT, APGAR 9/9, com 6h de vida iniciou com quadros de apneia</a:t>
            </a:r>
          </a:p>
          <a:p>
            <a:pPr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Cada convulsão no EEG era acompanhada por manifestações clínicas de apneia e diminuição da saturação de O 2 . Nenhuma atividade clínica convulsiva foi notada durante a observação direta</a:t>
            </a:r>
          </a:p>
          <a:p>
            <a:pPr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Suspeita de convulsões associadas à apneia poderia ser aventada em recém-nascido a termo quando outras causas de apnEia tivessem sido excluídas. Assim, no recém-nascido a termo, episódios de apneia devem ser vistos como uma manifestação potencial de convulsão e adequadamente avaliadas.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1731963" y="4792663"/>
            <a:ext cx="7920037" cy="137318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/>
          </a:p>
          <a:p>
            <a:pPr algn="ctr"/>
            <a:r>
              <a:rPr lang="en-US"/>
              <a:t>J Perinatol. 2004 Nov;24(11):726-9.</a:t>
            </a:r>
          </a:p>
          <a:p>
            <a:pPr algn="ctr"/>
            <a:r>
              <a:rPr lang="en-US"/>
              <a:t> doi: 10.1038/sj.jp.7211181.</a:t>
            </a:r>
            <a:endParaRPr lang="en-US" b="1"/>
          </a:p>
          <a:p>
            <a:pPr algn="ctr"/>
            <a:r>
              <a:rPr lang="en-US" b="1"/>
              <a:t>Temporal Lobe Hemorrhage in the Full-Term Neonate Presenting as Apneic Seizures</a:t>
            </a:r>
          </a:p>
          <a:p>
            <a:pPr algn="ctr"/>
            <a:r>
              <a:rPr lang="en-US">
                <a:hlinkClick r:id="rId3"/>
              </a:rPr>
              <a:t>Jeffrey J Tramonte</a:t>
            </a:r>
            <a:r>
              <a:rPr lang="en-US"/>
              <a:t> , </a:t>
            </a:r>
            <a:r>
              <a:rPr lang="en-US">
                <a:hlinkClick r:id="rId4"/>
              </a:rPr>
              <a:t>Howard P Goodkin</a:t>
            </a:r>
            <a:endParaRPr lang="en-US"/>
          </a:p>
        </p:txBody>
      </p:sp>
      <p:sp>
        <p:nvSpPr>
          <p:cNvPr id="18438" name="Line 6"/>
          <p:cNvSpPr>
            <a:spLocks noChangeShapeType="1"/>
          </p:cNvSpPr>
          <p:nvPr/>
        </p:nvSpPr>
        <p:spPr bwMode="auto">
          <a:xfrm>
            <a:off x="847725" y="4803775"/>
            <a:ext cx="903288" cy="538163"/>
          </a:xfrm>
          <a:prstGeom prst="line">
            <a:avLst/>
          </a:prstGeom>
          <a:noFill/>
          <a:ln w="7620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1227138" y="4581525"/>
            <a:ext cx="2625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/>
            <a:r>
              <a:rPr lang="pt-BR">
                <a:solidFill>
                  <a:srgbClr val="0000FF"/>
                </a:solidFill>
              </a:rPr>
              <a:t>Consultem artigo Integral!</a:t>
            </a:r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4433888" y="4594225"/>
            <a:ext cx="68865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>
              <a:tabLst>
                <a:tab pos="457200" algn="l"/>
              </a:tabLst>
            </a:pPr>
            <a:r>
              <a:rPr lang="pt-BR"/>
              <a:t>Disponível em </a:t>
            </a:r>
            <a:r>
              <a:rPr lang="pt-BR">
                <a:hlinkClick r:id="rId5"/>
              </a:rPr>
              <a:t>www.paulomargotto.com.br</a:t>
            </a:r>
            <a:r>
              <a:rPr lang="pt-BR"/>
              <a:t>  em Distúrbios Respiratórios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INVESTIGAÇÃO DIAGNÓSTICA</a:t>
            </a:r>
          </a:p>
        </p:txBody>
      </p:sp>
      <p:graphicFrame>
        <p:nvGraphicFramePr>
          <p:cNvPr id="19481" name="Group 25"/>
          <p:cNvGraphicFramePr>
            <a:graphicFrameLocks noGrp="1"/>
          </p:cNvGraphicFramePr>
          <p:nvPr/>
        </p:nvGraphicFramePr>
        <p:xfrm>
          <a:off x="1590675" y="2794000"/>
          <a:ext cx="8128000" cy="2125980"/>
        </p:xfrm>
        <a:graphic>
          <a:graphicData uri="http://schemas.openxmlformats.org/drawingml/2006/table">
            <a:tbl>
              <a:tblPr/>
              <a:tblGrid>
                <a:gridCol w="4064000"/>
                <a:gridCol w="40640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Anamnese materna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Glicemia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Exame clínico detalhado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Gasometria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Condições ambientais: posicionamento do RN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USTF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Ecocardiograma – se suspeita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HMG; PCR; Eletrolitos; bilirrubinas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EEG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Radiografia de tórax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19479" name="CaixaDeTexto 8"/>
          <p:cNvSpPr txBox="1">
            <a:spLocks noChangeArrowheads="1"/>
          </p:cNvSpPr>
          <p:nvPr/>
        </p:nvSpPr>
        <p:spPr bwMode="auto">
          <a:xfrm>
            <a:off x="1616075" y="1976438"/>
            <a:ext cx="66135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sz="2000">
                <a:latin typeface="Arial" charset="0"/>
              </a:rPr>
              <a:t>RNPT: Investigar se 2 ou mais episódios em 24h</a:t>
            </a:r>
          </a:p>
          <a:p>
            <a:r>
              <a:rPr lang="pt-BR" sz="2000">
                <a:latin typeface="Arial" charset="0"/>
              </a:rPr>
              <a:t>RNT: TODOS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TRATAMENTO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96963" y="1846263"/>
            <a:ext cx="6430962" cy="4022725"/>
          </a:xfrm>
        </p:spPr>
        <p:txBody>
          <a:bodyPr rtlCol="0">
            <a:normAutofit/>
          </a:bodyPr>
          <a:lstStyle/>
          <a:p>
            <a:pPr marL="0" indent="0" algn="just" fontAlgn="auto">
              <a:buFont typeface="Calibri" panose="020F0502020204030204" pitchFamily="34" charset="0"/>
              <a:buNone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A) Medidas gerais:</a:t>
            </a:r>
          </a:p>
          <a:p>
            <a:pPr marL="0" indent="0" algn="just" fontAlgn="auto">
              <a:buFont typeface="Calibri" panose="020F0502020204030204" pitchFamily="34" charset="0"/>
              <a:buNone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 Tratamento da causa subjacente (hipoglicemia, tratamento de infecção...). </a:t>
            </a:r>
          </a:p>
          <a:p>
            <a:pPr marL="0" indent="0" algn="just" fontAlgn="auto">
              <a:buFont typeface="Calibri" panose="020F0502020204030204" pitchFamily="34" charset="0"/>
              <a:buNone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 Em geral, manter saturação de O 2 entre 90-95%. </a:t>
            </a:r>
          </a:p>
          <a:p>
            <a:pPr marL="91440" indent="-91440" algn="just" fontAlgn="auto"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hipoxia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leva a liberação de adenosina ocasionando depressão do SNC.</a:t>
            </a:r>
          </a:p>
        </p:txBody>
      </p:sp>
      <p:pic>
        <p:nvPicPr>
          <p:cNvPr id="2048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8438" y="2022475"/>
            <a:ext cx="3635375" cy="326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algn="just" fontAlgn="auto">
              <a:buFont typeface="Calibri" panose="020F0502020204030204" pitchFamily="34" charset="0"/>
              <a:buNone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3- Posicionamento:</a:t>
            </a:r>
          </a:p>
          <a:p>
            <a:pPr marL="91440" indent="-91440" algn="just" fontAlgn="auto"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corrigir posicionamento do pescoço – evitar a hiperextensão acentuada e a flexão</a:t>
            </a:r>
          </a:p>
          <a:p>
            <a:pPr marL="91440" indent="-91440" algn="just" fontAlgn="auto"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prona (barriga para baixo): favorece a estabilização da caixa torácica, a sincronia dos movimentos respiratórios, o aumento da resposta ventilatória à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hipercapnia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o aumento da proporção de sono não-REM com melhora no controle do ritmo respiratório e da mecânica ventilatória. </a:t>
            </a:r>
          </a:p>
          <a:p>
            <a:pPr marL="0" indent="0" fontAlgn="auto">
              <a:buFont typeface="Calibri" panose="020F0502020204030204" pitchFamily="34" charset="0"/>
              <a:buNone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4- Evitar aspirações vigorosas de orofaringe</a:t>
            </a:r>
          </a:p>
          <a:p>
            <a:pPr marL="0" indent="0" fontAlgn="auto">
              <a:buFont typeface="Calibri" panose="020F0502020204030204" pitchFamily="34" charset="0"/>
              <a:buNone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5- Manter temperatura ambiente em zona térmica neutra</a:t>
            </a:r>
          </a:p>
          <a:p>
            <a:pPr marL="0" indent="0" fontAlgn="auto">
              <a:buFont typeface="Calibri" panose="020F0502020204030204" pitchFamily="34" charset="0"/>
              <a:buNone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6- Correção da anemia</a:t>
            </a:r>
          </a:p>
          <a:p>
            <a:pPr marL="0" indent="0" fontAlgn="auto">
              <a:buFont typeface="Calibri" panose="020F0502020204030204" pitchFamily="34" charset="0"/>
              <a:buNone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7- Nutrição adequada</a:t>
            </a:r>
          </a:p>
          <a:p>
            <a:pPr marL="91440" indent="-91440" algn="just" fontAlgn="auto">
              <a:buFont typeface="Arial" panose="020B0604020202020204" pitchFamily="34" charset="0"/>
              <a:buChar char="•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Font typeface="Calibri" panose="020F0502020204030204" pitchFamily="34" charset="0"/>
              <a:buNone/>
            </a:pPr>
            <a:r>
              <a:rPr lang="pt-BR" b="1" smtClean="0">
                <a:latin typeface="Arial" charset="0"/>
                <a:cs typeface="Arial" charset="0"/>
              </a:rPr>
              <a:t>B) Tratamento medicamentoso:</a:t>
            </a:r>
          </a:p>
          <a:p>
            <a:pPr marL="0" indent="0" algn="just">
              <a:buFont typeface="Calibri" panose="020F0502020204030204" pitchFamily="34" charset="0"/>
              <a:buNone/>
            </a:pPr>
            <a:r>
              <a:rPr lang="pt-BR" smtClean="0">
                <a:latin typeface="Arial" charset="0"/>
                <a:cs typeface="Arial" charset="0"/>
              </a:rPr>
              <a:t>1) Metilxantinas:</a:t>
            </a:r>
          </a:p>
          <a:p>
            <a:pPr marL="0" indent="0" algn="just">
              <a:buFont typeface="Arial" charset="0"/>
              <a:buChar char="•"/>
            </a:pPr>
            <a:r>
              <a:rPr lang="pt-BR" smtClean="0">
                <a:latin typeface="Arial" charset="0"/>
                <a:cs typeface="Arial" charset="0"/>
              </a:rPr>
              <a:t> Reduz os de episódios de apneia e a necessidade de VM através da estimulação do centro respiratório, da inibição da adenosina (secretado durante a hipoxia) e da fosfodiesterase (elevando os níveis de AMPc, estimulando o centro respiratório) e melhora da contratilidade diafragmática. </a:t>
            </a:r>
          </a:p>
          <a:p>
            <a:pPr marL="0" indent="0" algn="just">
              <a:buFont typeface="Arial" charset="0"/>
              <a:buChar char="•"/>
            </a:pPr>
            <a:r>
              <a:rPr lang="pt-BR" smtClean="0">
                <a:latin typeface="Arial" charset="0"/>
                <a:cs typeface="Arial" charset="0"/>
              </a:rPr>
              <a:t> Tem sido utilizada na prevenção de apneia nos RN com peso abaixo de 1500g.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66763" y="914400"/>
            <a:ext cx="8785225" cy="1519238"/>
          </a:xfrm>
        </p:spPr>
        <p:txBody>
          <a:bodyPr rtlCol="0">
            <a:normAutofit/>
          </a:bodyPr>
          <a:lstStyle/>
          <a:p>
            <a:pPr marL="91440" indent="-91440" fontAlgn="auto">
              <a:defRPr/>
            </a:pPr>
            <a:r>
              <a:rPr lang="pt-BR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Aminofilina</a:t>
            </a:r>
            <a:r>
              <a:rPr lang="pt-BR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384048" lvl="1" indent="-182880" fontAlgn="auto">
              <a:defRPr/>
            </a:pP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Ataque: 4 a 6mgkg EV em 30 minutos</a:t>
            </a:r>
          </a:p>
          <a:p>
            <a:pPr marL="384048" lvl="1" indent="-182880" fontAlgn="auto">
              <a:defRPr/>
            </a:pP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Manutenção: 1,5 a 3mgkg EV ou VO a cada 8 a 12h</a:t>
            </a:r>
          </a:p>
          <a:p>
            <a:pPr marL="201168" lvl="1" indent="0" fontAlgn="auto">
              <a:buFont typeface="Calibri" pitchFamily="34" charset="0"/>
              <a:buNone/>
              <a:defRPr/>
            </a:pPr>
            <a:endParaRPr lang="pt-BR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555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225" y="2487613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CaixaDeTexto 4"/>
          <p:cNvSpPr txBox="1">
            <a:spLocks noChangeArrowheads="1"/>
          </p:cNvSpPr>
          <p:nvPr/>
        </p:nvSpPr>
        <p:spPr bwMode="auto">
          <a:xfrm>
            <a:off x="4408488" y="2662238"/>
            <a:ext cx="6384925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r>
              <a:rPr lang="pt-BR" sz="2000">
                <a:latin typeface="Arial" charset="0"/>
              </a:rPr>
              <a:t>Efeitos colaterais: Taquicardia, sinais de disfunção gastrintestinal (intolerância alimentar, vômitos, distensão abdominal), irritabilidade, tremores, convulsões, hiperglicemia. Pode estar associada a calcificações renais quando associada à furosemida e/ou dexametasona. Aumenta a incidência de refluxo gastresofágico. Promove aumento do débito cardíaco Há diminuição do fluxo sanguíneo cerebral após administração de aminofilina.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Espaço Reservado para Conteúdo 2"/>
          <p:cNvSpPr>
            <a:spLocks noGrp="1"/>
          </p:cNvSpPr>
          <p:nvPr>
            <p:ph idx="1"/>
          </p:nvPr>
        </p:nvSpPr>
        <p:spPr>
          <a:xfrm>
            <a:off x="1096963" y="1846263"/>
            <a:ext cx="5418137" cy="4022725"/>
          </a:xfrm>
        </p:spPr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pt-BR" b="1" smtClean="0">
                <a:latin typeface="Arial" charset="0"/>
                <a:cs typeface="Arial" charset="0"/>
              </a:rPr>
              <a:t> Cafeína: </a:t>
            </a:r>
          </a:p>
          <a:p>
            <a:pPr algn="just">
              <a:buFont typeface="Wingdings" pitchFamily="2" charset="2"/>
              <a:buChar char="§"/>
            </a:pPr>
            <a:r>
              <a:rPr lang="pt-BR" b="1" smtClean="0">
                <a:latin typeface="Arial" charset="0"/>
                <a:cs typeface="Arial" charset="0"/>
              </a:rPr>
              <a:t> </a:t>
            </a:r>
            <a:r>
              <a:rPr lang="pt-BR" smtClean="0">
                <a:latin typeface="Arial" charset="0"/>
                <a:cs typeface="Arial" charset="0"/>
              </a:rPr>
              <a:t>Meia-vida mais longa, maior índice terapêutico e não há necessidade de monitorização de nível de droga. </a:t>
            </a:r>
          </a:p>
          <a:p>
            <a:pPr lvl="1"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Atua como inibidor não específico dos receptores de adenosina (A1 e A2a,A2b e A3) que quando ativados controlam a excitabilidade neuronal, neuroprotetor durante hipoxia e isquemia (estudos em animais tem evidenciado que a cafeína é neuroprotetora para a substância branca e encefalopatia hipóxico-isquêmcia).</a:t>
            </a:r>
          </a:p>
        </p:txBody>
      </p:sp>
      <p:pic>
        <p:nvPicPr>
          <p:cNvPr id="24580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952500"/>
            <a:ext cx="4310063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Font typeface="Calibri" panose="020F0502020204030204" pitchFamily="34" charset="0"/>
              <a:buNone/>
            </a:pPr>
            <a:r>
              <a:rPr lang="pt-BR" b="1" smtClean="0">
                <a:solidFill>
                  <a:srgbClr val="002060"/>
                </a:solidFill>
                <a:latin typeface="Arial" charset="0"/>
                <a:cs typeface="Arial" charset="0"/>
              </a:rPr>
              <a:t>Citrato de Cafeína</a:t>
            </a:r>
          </a:p>
          <a:p>
            <a:pPr marL="0" indent="0">
              <a:buFont typeface="Wingdings" pitchFamily="2" charset="2"/>
              <a:buChar char="§"/>
            </a:pPr>
            <a:r>
              <a:rPr lang="pt-BR" b="1" smtClean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pt-BR" smtClean="0">
                <a:latin typeface="Arial" charset="0"/>
                <a:cs typeface="Arial" charset="0"/>
              </a:rPr>
              <a:t>Ataque: 20mg/kg VO </a:t>
            </a:r>
          </a:p>
          <a:p>
            <a:pPr marL="0" indent="0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Manutenção: 5mg/kg 1x ao dia, podendo aumentar pra 10 mg/kg se apneia persistente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QUANDO INICIAR</a:t>
            </a: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O melhor momento para o início da cafeína em bebês de risco para apneia ainda é controverso. Estudos demonstram que quanto mais precoce, menor taxa de VM, DBP e PCA</a:t>
            </a:r>
          </a:p>
          <a:p>
            <a:pPr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A cafeína também foi recomendada na extubação de bebês com SDR e para bebês com suporte não invasivo para reduzir o risco de apneia. O consenso europeu sobre o manejo da síndrome do desconforto respiratório recomenda que a cafeína deve ser usada para facilitar o desmame da ventilação mecânica (VM). </a:t>
            </a:r>
          </a:p>
          <a:p>
            <a:pPr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A administração precoce deve ser considerada para todos os bebês com alto risco de necessitar de VM, como aqueles com peso gestacional &lt; 1.250 g, que são tratados com suporte respiratório não invasivo.</a:t>
            </a:r>
          </a:p>
          <a:p>
            <a:pPr>
              <a:buFont typeface="Wingdings" pitchFamily="2" charset="2"/>
              <a:buChar char="§"/>
            </a:pPr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363" y="41275"/>
            <a:ext cx="10058400" cy="14509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INDICAÇÕES </a:t>
            </a:r>
          </a:p>
        </p:txBody>
      </p:sp>
      <p:graphicFrame>
        <p:nvGraphicFramePr>
          <p:cNvPr id="4" name="Tabela 4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1290638" y="2139950"/>
          <a:ext cx="8931275" cy="2474912"/>
        </p:xfrm>
        <a:graphic>
          <a:graphicData uri="http://schemas.openxmlformats.org/drawingml/2006/table">
            <a:tbl>
              <a:tblPr bandRow="1">
                <a:tableStyleId>{F5AB1C69-6EDB-4FF4-983F-18BD219EF322}</a:tableStyleId>
              </a:tblPr>
              <a:tblGrid>
                <a:gridCol w="8931275">
                  <a:extLst>
                    <a:ext uri="{9D8B030D-6E8A-4147-A177-3AD203B41FA5}"/>
                  </a:extLst>
                </a:gridCol>
              </a:tblGrid>
              <a:tr h="7012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Prematuros menores de 30 sem ou com peso de nascimento inferior a 1250g;</a:t>
                      </a:r>
                    </a:p>
                  </a:txBody>
                  <a:tcPr marL="91435" marR="91435" marT="45733" marB="45733"/>
                </a:tc>
                <a:extLst>
                  <a:ext uri="{0D108BD9-81ED-4DB2-BD59-A6C34878D82A}"/>
                </a:extLst>
              </a:tr>
              <a:tr h="1261901">
                <a:tc>
                  <a:txBody>
                    <a:bodyPr/>
                    <a:lstStyle/>
                    <a:p>
                      <a:r>
                        <a:rPr lang="pt-BR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Prematuros de 30 a 32 semanas: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pt-BR" sz="2000" b="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em suporte não invasivo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pt-BR" sz="2000" b="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24 horas antes da extubação</a:t>
                      </a:r>
                    </a:p>
                  </a:txBody>
                  <a:tcPr marL="91435" marR="91435" marT="45733" marB="45733"/>
                </a:tc>
                <a:extLst>
                  <a:ext uri="{0D108BD9-81ED-4DB2-BD59-A6C34878D82A}"/>
                </a:extLst>
              </a:tr>
              <a:tr h="5117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Prematuros entre 32 a 34 semanas: se sintomáticos (apneia)</a:t>
                      </a:r>
                    </a:p>
                  </a:txBody>
                  <a:tcPr marL="91435" marR="91435" marT="45733" marB="45733"/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7661" name="Retângulo 5"/>
          <p:cNvSpPr>
            <a:spLocks noChangeArrowheads="1"/>
          </p:cNvSpPr>
          <p:nvPr/>
        </p:nvSpPr>
        <p:spPr bwMode="auto">
          <a:xfrm>
            <a:off x="1169988" y="4967288"/>
            <a:ext cx="94440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sz="2000">
                <a:latin typeface="Arial" charset="0"/>
              </a:rPr>
              <a:t>Vantagens da cafeína: maior efeito estimulante do centro respiratório, efeitos colaterais menos intensos, maior limiar entre nível terapêutico e tóxico, administração mais fácil (VO 1x ao dia).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Hipoxia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intermitente do prematuro</a:t>
            </a:r>
          </a:p>
        </p:txBody>
      </p:sp>
      <p:sp>
        <p:nvSpPr>
          <p:cNvPr id="28675" name="Espaço Reservado para Conteúdo 2"/>
          <p:cNvSpPr>
            <a:spLocks noGrp="1"/>
          </p:cNvSpPr>
          <p:nvPr>
            <p:ph idx="1"/>
          </p:nvPr>
        </p:nvSpPr>
        <p:spPr>
          <a:xfrm>
            <a:off x="1068388" y="1192213"/>
            <a:ext cx="10058400" cy="4022725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Apneia e controle respiratório imaturo em recém-nascidos pré-termo (PT) resulta em hipoxia intermitente (IH).</a:t>
            </a:r>
          </a:p>
          <a:p>
            <a:pPr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Ciclos breves e repetitivos de diminuição da saturação de oxigênio a partir de uma linha de base normóxica seguido de reoxigenação e retorno à normoxia, e pode afetar negativamente os resultados.</a:t>
            </a:r>
          </a:p>
          <a:p>
            <a:pPr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Anteriormente foi demonstrado que IH correu com freqüência após a interrupção da rotina de cafeína nos bebês que nasceram de prematuros e que o tratamento prolongado com citrato de cafeína em 6mg/kg/dia diminuiu a frequência e gravidade do IH com 35 a 36 semanas de idade pós-gestacional (IGPc).</a:t>
            </a:r>
          </a:p>
          <a:p>
            <a:pPr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</a:t>
            </a:r>
            <a:r>
              <a:rPr lang="pt-PT" smtClean="0"/>
              <a:t>Dobson NR et al, recentemente especularam que a falta de redução na IH após 36 semanas de idade pós-concepçãol provavelmente foi causada por insuficiência de concentrações de cafeína devido ao aumento progressivo do metabolismo da cafeína após 36 semanas de IGPc</a:t>
            </a:r>
            <a:r>
              <a:rPr lang="pt-BR" smtClean="0"/>
              <a:t>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/>
          </p:cNvSpPr>
          <p:nvPr>
            <p:ph type="body" idx="1"/>
          </p:nvPr>
        </p:nvSpPr>
        <p:spPr>
          <a:xfrm>
            <a:off x="1096963" y="1836738"/>
            <a:ext cx="10058400" cy="4022725"/>
          </a:xfrm>
        </p:spPr>
        <p:txBody>
          <a:bodyPr/>
          <a:lstStyle/>
          <a:p>
            <a:r>
              <a:rPr lang="pt-PT" smtClean="0"/>
              <a:t>Os autores concluíram que doses de cafeína de </a:t>
            </a:r>
            <a:r>
              <a:rPr lang="pt-PT" smtClean="0">
                <a:solidFill>
                  <a:srgbClr val="0000FF"/>
                </a:solidFill>
              </a:rPr>
              <a:t>14 a 20 mg/kg/dia (2 vezes ao dia</a:t>
            </a:r>
            <a:r>
              <a:rPr lang="pt-PT" smtClean="0"/>
              <a:t>) foram suficientes para manter as concentrações de cafeína &gt;20 μg/ ml  e reduzir IH em prematuros de 36 a 38 semanas de IGpc sem doença pulmonar crônica , indicando que IH nestes recém-nascidos foi devido à  imaturidade do padrão respiratório</a:t>
            </a:r>
          </a:p>
          <a:p>
            <a:pPr algn="ctr"/>
            <a:r>
              <a:rPr lang="pt-PT" smtClean="0"/>
              <a:t>	</a:t>
            </a:r>
            <a:r>
              <a:rPr lang="pt-PT" b="1" smtClean="0"/>
              <a:t>Portanto, o presente estudo sugere o aumento da dose e tempo da cafeína devido a provavelmente insuficiência de concentrações de cafeína devido ao aumento progressivo do metabolismo da cafeína após 36 semanas de idade gestacional pós-concepção, indicando que estes episódio de hipoxia intermitentes sejam devidos a imaturidade do sistema respiratório.</a:t>
            </a:r>
            <a:endParaRPr lang="pt-BR" b="1" smtClean="0"/>
          </a:p>
          <a:p>
            <a:pPr algn="ctr">
              <a:buFont typeface="Wingdings" pitchFamily="2" charset="2"/>
              <a:buChar char="§"/>
            </a:pPr>
            <a:endParaRPr lang="pt-BR" b="1" smtClean="0"/>
          </a:p>
          <a:p>
            <a:endParaRPr lang="pt-BR" b="1" smtClean="0"/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1203325" y="-331788"/>
            <a:ext cx="10058400" cy="144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defTabSz="914400" fontAlgn="auto">
              <a:lnSpc>
                <a:spcPct val="85000"/>
              </a:lnSpc>
              <a:spcAft>
                <a:spcPts val="0"/>
              </a:spcAft>
              <a:defRPr/>
            </a:pPr>
            <a:r>
              <a:rPr lang="pt-BR" sz="4800" spc="-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Hipoxia</a:t>
            </a:r>
            <a:r>
              <a:rPr lang="pt-BR" sz="48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intermitente do prematuro</a:t>
            </a: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1366838" y="4824413"/>
            <a:ext cx="9439275" cy="1098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b="1">
                <a:hlinkClick r:id="rId2"/>
              </a:rPr>
              <a:t>Caffeine</a:t>
            </a:r>
            <a:r>
              <a:rPr lang="en-US">
                <a:hlinkClick r:id="rId2"/>
              </a:rPr>
              <a:t> decreases </a:t>
            </a:r>
            <a:r>
              <a:rPr lang="en-US" b="1">
                <a:hlinkClick r:id="rId2"/>
              </a:rPr>
              <a:t>intermittent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hypoxia</a:t>
            </a:r>
            <a:r>
              <a:rPr lang="en-US">
                <a:hlinkClick r:id="rId2"/>
              </a:rPr>
              <a:t> in </a:t>
            </a:r>
            <a:r>
              <a:rPr lang="en-US" b="1">
                <a:hlinkClick r:id="rId2"/>
              </a:rPr>
              <a:t>preterm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infants</a:t>
            </a:r>
            <a:r>
              <a:rPr lang="en-US">
                <a:hlinkClick r:id="rId2"/>
              </a:rPr>
              <a:t> nearing term-equivalent age.</a:t>
            </a:r>
            <a:endParaRPr lang="en-US"/>
          </a:p>
          <a:p>
            <a:pPr algn="ctr"/>
            <a:r>
              <a:rPr lang="en-US"/>
              <a:t>Dobson NR, Rhein LM, Darnall RA, Corwin MJ, Heeren TC, Eichenwald E, James LP, McEntire BL, Hunt CE; Caffeine Study Group.J Perinatol. 2017 Oct;37(10):1135-1140. doi: 10.1038/jp.2017.82. Epub 2017 Jul 27.PMID: 28749480 </a:t>
            </a: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1063625" y="4330700"/>
            <a:ext cx="12573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/>
            <a:r>
              <a:rPr lang="pt-BR">
                <a:solidFill>
                  <a:srgbClr val="FF00FF"/>
                </a:solidFill>
              </a:rPr>
              <a:t>Consultem!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QUANDO SUSPENDER</a:t>
            </a:r>
          </a:p>
        </p:txBody>
      </p:sp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>
          <a:xfrm>
            <a:off x="1096963" y="1846263"/>
            <a:ext cx="6496050" cy="4022725"/>
          </a:xfrm>
        </p:spPr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A medicação é suspensa com 34 semanas IGPc ou após 7 dias após o último episódio de apneia (se IGPc &gt;34semanas). </a:t>
            </a:r>
          </a:p>
          <a:p>
            <a:pPr algn="just"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No entanto, este período pode ser maior para os prematuros extremos: 9 dias para os nascidos em 27 a 28 semanas de gestação e 13 dias para os recém-nascidos &lt; 26 semanas de gestação.</a:t>
            </a:r>
          </a:p>
        </p:txBody>
      </p:sp>
      <p:pic>
        <p:nvPicPr>
          <p:cNvPr id="29700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4138" y="2227263"/>
            <a:ext cx="3709987" cy="277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>
                <a:latin typeface="Arial" charset="0"/>
                <a:cs typeface="Arial" charset="0"/>
              </a:rPr>
              <a:t>2) Doxapran: uso restrito. </a:t>
            </a:r>
          </a:p>
          <a:p>
            <a:pPr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Estimulante respiratório que pode reduzir os episódios de apneia se o tratamento com metilxantinas e CPAP nasal falhar. Atua tanto ao nível dos quimiorreceptores periféricos quanto no SNC. Iniciar com 0,5mg/kg/h e aumentar 0,5mg/kg/h a cada 12h até 2,5mg/kg/h. O efeito mais importante e potencialmente perigoso consiste na redução do fluxo sanguíneo cerebral. Isso pode resultar em má perfusão com danos ao cérebro em desenvolvimento levando a um atraso no desenvolvimento a longo prazo. Ainda faltam de evidências de segurança para seu uso.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28700" y="1846263"/>
            <a:ext cx="6073775" cy="4276725"/>
          </a:xfrm>
        </p:spPr>
        <p:txBody>
          <a:bodyPr rtlCol="0">
            <a:normAutofit/>
          </a:bodyPr>
          <a:lstStyle/>
          <a:p>
            <a:pPr marL="0" indent="0" algn="just" fontAlgn="auto">
              <a:buFont typeface="Calibri" panose="020F0502020204030204" pitchFamily="34" charset="0"/>
              <a:buNone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Suporte ventilatório:</a:t>
            </a:r>
          </a:p>
          <a:p>
            <a:pPr marL="91440" indent="-91440" algn="just" fontAlgn="auto">
              <a:buFont typeface="Wingdings" panose="05000000000000000000" pitchFamily="2" charset="2"/>
              <a:buChar char="§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CPAP nasal: previne intubações traqueais, mantendo a permeabilidade das vias aéreas, regularizando o ritmo respiratório, estabilizando a caixa torácica e aumentando a capacidade residual funcional. Seu uso está indicado nas apneias obstrutivas e mistas. </a:t>
            </a:r>
          </a:p>
          <a:p>
            <a:pPr marL="91440" indent="-91440" algn="just" fontAlgn="auto">
              <a:buFont typeface="Wingdings" panose="05000000000000000000" pitchFamily="2" charset="2"/>
              <a:buChar char="§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Ventilação mecânica: é indicada quando todas as medidas anteriores falham. Deve-se lembrar que a mecânica ventilatória usualmente está preservada. Usar parâmetros mínimos com o objetivo de diminuir o risco de displasia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broncopulmonar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retinopatia da prematuridade.</a:t>
            </a:r>
          </a:p>
        </p:txBody>
      </p:sp>
      <p:pic>
        <p:nvPicPr>
          <p:cNvPr id="31748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9338" y="2427288"/>
            <a:ext cx="4106862" cy="273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GRAVAR... (AAP)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310188" y="1943100"/>
            <a:ext cx="6135687" cy="402431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A apneia da prematuridade reflete imaturidade do controle respiratório;</a:t>
            </a:r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Ela geralmente se resolve com IGPc 36 a 37 semanas em recém nascidos ≥ 28 semanas de gestação;</a:t>
            </a:r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Os recém-nascidos &lt; 28 semanas de gestação podem ter apneia que persiste até ou além da gravidez a termo;</a:t>
            </a:r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pt-BR" smtClean="0">
                <a:latin typeface="Arial" charset="0"/>
                <a:cs typeface="Arial" charset="0"/>
              </a:rPr>
              <a:t> Cafeína é um tratamento seguro e eficaz da apneia de prematuridade</a:t>
            </a:r>
          </a:p>
          <a:p>
            <a:pPr lvl="1">
              <a:lnSpc>
                <a:spcPct val="80000"/>
              </a:lnSpc>
              <a:buFont typeface="Wingdings" pitchFamily="2" charset="2"/>
              <a:buChar char="§"/>
            </a:pPr>
            <a:r>
              <a:rPr lang="pt-BR" sz="2000" smtClean="0">
                <a:latin typeface="Arial" charset="0"/>
                <a:cs typeface="Arial" charset="0"/>
              </a:rPr>
              <a:t>Resposta positiva durante 5 a 7 dias ou idade gestacional pós- concepção de 33 a 34 semanas, o que ocorrer primeiro.</a:t>
            </a:r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endParaRPr lang="pt-BR" smtClean="0">
              <a:latin typeface="Arial" charset="0"/>
              <a:cs typeface="Arial" charset="0"/>
            </a:endParaRPr>
          </a:p>
        </p:txBody>
      </p:sp>
      <p:pic>
        <p:nvPicPr>
          <p:cNvPr id="32772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975" y="2433638"/>
            <a:ext cx="4010025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619125" y="2728913"/>
            <a:ext cx="11572875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/>
          <a:p>
            <a:pPr algn="ctr"/>
            <a:r>
              <a:rPr lang="en-US" sz="2400" b="1">
                <a:hlinkClick r:id="rId2"/>
              </a:rPr>
              <a:t>Apneia Neonatal-2020</a:t>
            </a:r>
            <a:endParaRPr lang="en-US" sz="2400" b="1"/>
          </a:p>
          <a:p>
            <a:pPr algn="ctr"/>
            <a:r>
              <a:rPr lang="en-US" sz="2400"/>
              <a:t>Adriana Kawaguchi, Paulo R. Margotto Capítulo do livro Asisstência ao Recém-Nascido de Risco, Hospital de Ensino Materno Infantil de Brasília, 4a Edição, 2020, Em Preparação</a:t>
            </a:r>
          </a:p>
        </p:txBody>
      </p:sp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1968500" y="409575"/>
            <a:ext cx="2387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/>
            <a:r>
              <a:rPr lang="pt-BR" sz="3600">
                <a:solidFill>
                  <a:srgbClr val="FF00FF"/>
                </a:solidFill>
              </a:rPr>
              <a:t>OBRIGADO!</a:t>
            </a:r>
          </a:p>
        </p:txBody>
      </p:sp>
      <p:sp>
        <p:nvSpPr>
          <p:cNvPr id="39944" name="Oval 8"/>
          <p:cNvSpPr>
            <a:spLocks noChangeArrowheads="1"/>
          </p:cNvSpPr>
          <p:nvPr/>
        </p:nvSpPr>
        <p:spPr bwMode="auto">
          <a:xfrm>
            <a:off x="2174875" y="2039938"/>
            <a:ext cx="2079625" cy="9731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/>
            <a:r>
              <a:rPr lang="pt-BR" sz="2000" b="1">
                <a:solidFill>
                  <a:srgbClr val="FFFF00"/>
                </a:solidFill>
              </a:rPr>
              <a:t>REFERÊNCIA</a:t>
            </a:r>
            <a:endParaRPr lang="pt-BR" sz="2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iva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Retrospectiva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854</TotalTime>
  <Words>1989</Words>
  <Application>Microsoft Office PowerPoint</Application>
  <PresentationFormat>Personalizar</PresentationFormat>
  <Paragraphs>149</Paragraphs>
  <Slides>27</Slides>
  <Notes>4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2" baseType="lpstr">
      <vt:lpstr>Calibri</vt:lpstr>
      <vt:lpstr>Arial</vt:lpstr>
      <vt:lpstr>Calibri Light</vt:lpstr>
      <vt:lpstr>Wingdings</vt:lpstr>
      <vt:lpstr>Retrospectiva</vt:lpstr>
      <vt:lpstr>APNEIA NEONATAL  </vt:lpstr>
      <vt:lpstr>APNEIA </vt:lpstr>
      <vt:lpstr>Apresentação do PowerPoint</vt:lpstr>
      <vt:lpstr>Apresentação do PowerPoint</vt:lpstr>
      <vt:lpstr>CLASSIFICAÇÃO</vt:lpstr>
      <vt:lpstr>Apresentação do PowerPoint</vt:lpstr>
      <vt:lpstr>Apresentação do PowerPoint</vt:lpstr>
      <vt:lpstr>CAUSAS  </vt:lpstr>
      <vt:lpstr>CAUSAS </vt:lpstr>
      <vt:lpstr>CAUSAS </vt:lpstr>
      <vt:lpstr>APNEIA NO RECÉM-NASCIDO A TERMO</vt:lpstr>
      <vt:lpstr>INVESTIGAÇÃO DIAGNÓSTICA</vt:lpstr>
      <vt:lpstr>TRATAMENTO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QUANDO INICIAR</vt:lpstr>
      <vt:lpstr>INDICAÇÕES </vt:lpstr>
      <vt:lpstr>Hipoxia intermitente do prematuro</vt:lpstr>
      <vt:lpstr>Apresentação do PowerPoint</vt:lpstr>
      <vt:lpstr>QUANDO SUSPENDER</vt:lpstr>
      <vt:lpstr>Apresentação do PowerPoint</vt:lpstr>
      <vt:lpstr>Apresentação do PowerPoint</vt:lpstr>
      <vt:lpstr>PARA GRAVAR... (AAP)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APNEIA NEONATAL</dc:title>
  <dc:creator>Cleber Fabio</dc:creator>
  <cp:lastModifiedBy>Paulo</cp:lastModifiedBy>
  <cp:revision>36</cp:revision>
  <dcterms:created xsi:type="dcterms:W3CDTF">2020-06-30T20:43:53Z</dcterms:created>
  <dcterms:modified xsi:type="dcterms:W3CDTF">2020-07-08T11:01:41Z</dcterms:modified>
</cp:coreProperties>
</file>