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8"/>
  </p:notesMasterIdLst>
  <p:sldIdLst>
    <p:sldId id="256" r:id="rId2"/>
    <p:sldId id="318" r:id="rId3"/>
    <p:sldId id="336" r:id="rId4"/>
    <p:sldId id="319" r:id="rId5"/>
    <p:sldId id="320" r:id="rId6"/>
    <p:sldId id="322" r:id="rId7"/>
    <p:sldId id="321" r:id="rId8"/>
    <p:sldId id="323" r:id="rId9"/>
    <p:sldId id="324" r:id="rId10"/>
    <p:sldId id="325" r:id="rId11"/>
    <p:sldId id="326" r:id="rId12"/>
    <p:sldId id="327" r:id="rId13"/>
    <p:sldId id="328" r:id="rId14"/>
    <p:sldId id="329" r:id="rId15"/>
    <p:sldId id="330" r:id="rId16"/>
    <p:sldId id="331" r:id="rId17"/>
    <p:sldId id="332" r:id="rId18"/>
    <p:sldId id="333" r:id="rId19"/>
    <p:sldId id="334" r:id="rId20"/>
    <p:sldId id="335" r:id="rId21"/>
    <p:sldId id="337" r:id="rId22"/>
    <p:sldId id="338" r:id="rId23"/>
    <p:sldId id="339" r:id="rId24"/>
    <p:sldId id="340" r:id="rId25"/>
    <p:sldId id="341" r:id="rId26"/>
    <p:sldId id="342" r:id="rId27"/>
    <p:sldId id="343" r:id="rId28"/>
    <p:sldId id="344" r:id="rId29"/>
    <p:sldId id="345" r:id="rId30"/>
    <p:sldId id="346" r:id="rId31"/>
    <p:sldId id="347" r:id="rId32"/>
    <p:sldId id="348" r:id="rId33"/>
    <p:sldId id="349" r:id="rId34"/>
    <p:sldId id="350" r:id="rId35"/>
    <p:sldId id="351" r:id="rId36"/>
    <p:sldId id="352" r:id="rId37"/>
    <p:sldId id="353" r:id="rId38"/>
    <p:sldId id="354" r:id="rId39"/>
    <p:sldId id="355" r:id="rId40"/>
    <p:sldId id="356" r:id="rId41"/>
    <p:sldId id="357" r:id="rId42"/>
    <p:sldId id="358" r:id="rId43"/>
    <p:sldId id="359" r:id="rId44"/>
    <p:sldId id="360" r:id="rId45"/>
    <p:sldId id="361" r:id="rId46"/>
    <p:sldId id="297" r:id="rId47"/>
    <p:sldId id="362" r:id="rId48"/>
    <p:sldId id="363" r:id="rId49"/>
    <p:sldId id="364" r:id="rId50"/>
    <p:sldId id="365" r:id="rId51"/>
    <p:sldId id="366" r:id="rId52"/>
    <p:sldId id="367" r:id="rId53"/>
    <p:sldId id="368" r:id="rId54"/>
    <p:sldId id="369" r:id="rId55"/>
    <p:sldId id="371" r:id="rId56"/>
    <p:sldId id="370" r:id="rId57"/>
  </p:sldIdLst>
  <p:sldSz cx="9144000" cy="6858000" type="screen4x3"/>
  <p:notesSz cx="6858000" cy="9144000"/>
  <p:custDataLst>
    <p:tags r:id="rId59"/>
  </p:custDataLst>
  <p:defaultTextStyle>
    <a:defPPr>
      <a:defRPr lang="pt-BR"/>
    </a:defPPr>
    <a:lvl1pPr algn="l" rtl="0" fontAlgn="base">
      <a:spcBef>
        <a:spcPct val="0"/>
      </a:spcBef>
      <a:spcAft>
        <a:spcPct val="0"/>
      </a:spcAft>
      <a:defRPr sz="1400" kern="1200">
        <a:solidFill>
          <a:schemeClr val="tx1"/>
        </a:solidFill>
        <a:latin typeface="Arial" charset="0"/>
        <a:ea typeface="+mn-ea"/>
        <a:cs typeface="Arial" charset="0"/>
      </a:defRPr>
    </a:lvl1pPr>
    <a:lvl2pPr marL="457200" algn="l" rtl="0" fontAlgn="base">
      <a:spcBef>
        <a:spcPct val="0"/>
      </a:spcBef>
      <a:spcAft>
        <a:spcPct val="0"/>
      </a:spcAft>
      <a:defRPr sz="1400" kern="1200">
        <a:solidFill>
          <a:schemeClr val="tx1"/>
        </a:solidFill>
        <a:latin typeface="Arial" charset="0"/>
        <a:ea typeface="+mn-ea"/>
        <a:cs typeface="Arial" charset="0"/>
      </a:defRPr>
    </a:lvl2pPr>
    <a:lvl3pPr marL="914400" algn="l" rtl="0" fontAlgn="base">
      <a:spcBef>
        <a:spcPct val="0"/>
      </a:spcBef>
      <a:spcAft>
        <a:spcPct val="0"/>
      </a:spcAft>
      <a:defRPr sz="1400" kern="1200">
        <a:solidFill>
          <a:schemeClr val="tx1"/>
        </a:solidFill>
        <a:latin typeface="Arial" charset="0"/>
        <a:ea typeface="+mn-ea"/>
        <a:cs typeface="Arial" charset="0"/>
      </a:defRPr>
    </a:lvl3pPr>
    <a:lvl4pPr marL="1371600" algn="l" rtl="0" fontAlgn="base">
      <a:spcBef>
        <a:spcPct val="0"/>
      </a:spcBef>
      <a:spcAft>
        <a:spcPct val="0"/>
      </a:spcAft>
      <a:defRPr sz="1400" kern="1200">
        <a:solidFill>
          <a:schemeClr val="tx1"/>
        </a:solidFill>
        <a:latin typeface="Arial" charset="0"/>
        <a:ea typeface="+mn-ea"/>
        <a:cs typeface="Arial" charset="0"/>
      </a:defRPr>
    </a:lvl4pPr>
    <a:lvl5pPr marL="1828800" algn="l" rtl="0" fontAlgn="base">
      <a:spcBef>
        <a:spcPct val="0"/>
      </a:spcBef>
      <a:spcAft>
        <a:spcPct val="0"/>
      </a:spcAft>
      <a:defRPr sz="1400" kern="1200">
        <a:solidFill>
          <a:schemeClr val="tx1"/>
        </a:solidFill>
        <a:latin typeface="Arial" charset="0"/>
        <a:ea typeface="+mn-ea"/>
        <a:cs typeface="Arial" charset="0"/>
      </a:defRPr>
    </a:lvl5pPr>
    <a:lvl6pPr marL="2286000" algn="l" defTabSz="914400" rtl="0" eaLnBrk="1" latinLnBrk="0" hangingPunct="1">
      <a:defRPr sz="1400" kern="1200">
        <a:solidFill>
          <a:schemeClr val="tx1"/>
        </a:solidFill>
        <a:latin typeface="Arial" charset="0"/>
        <a:ea typeface="+mn-ea"/>
        <a:cs typeface="Arial" charset="0"/>
      </a:defRPr>
    </a:lvl6pPr>
    <a:lvl7pPr marL="2743200" algn="l" defTabSz="914400" rtl="0" eaLnBrk="1" latinLnBrk="0" hangingPunct="1">
      <a:defRPr sz="1400" kern="1200">
        <a:solidFill>
          <a:schemeClr val="tx1"/>
        </a:solidFill>
        <a:latin typeface="Arial" charset="0"/>
        <a:ea typeface="+mn-ea"/>
        <a:cs typeface="Arial" charset="0"/>
      </a:defRPr>
    </a:lvl7pPr>
    <a:lvl8pPr marL="3200400" algn="l" defTabSz="914400" rtl="0" eaLnBrk="1" latinLnBrk="0" hangingPunct="1">
      <a:defRPr sz="1400" kern="1200">
        <a:solidFill>
          <a:schemeClr val="tx1"/>
        </a:solidFill>
        <a:latin typeface="Arial" charset="0"/>
        <a:ea typeface="+mn-ea"/>
        <a:cs typeface="Arial" charset="0"/>
      </a:defRPr>
    </a:lvl8pPr>
    <a:lvl9pPr marL="3657600" algn="l" defTabSz="914400" rtl="0" eaLnBrk="1" latinLnBrk="0" hangingPunct="1">
      <a:defRPr sz="1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30" autoAdjust="0"/>
    <p:restoredTop sz="92280" autoAdjust="0"/>
  </p:normalViewPr>
  <p:slideViewPr>
    <p:cSldViewPr>
      <p:cViewPr>
        <p:scale>
          <a:sx n="66" d="100"/>
          <a:sy n="66" d="100"/>
        </p:scale>
        <p:origin x="-1352" y="-48"/>
      </p:cViewPr>
      <p:guideLst>
        <p:guide orient="horz" pos="2160"/>
        <p:guide pos="2880"/>
      </p:guideLst>
    </p:cSldViewPr>
  </p:slideViewPr>
  <p:outlineViewPr>
    <p:cViewPr>
      <p:scale>
        <a:sx n="33" d="100"/>
        <a:sy n="33" d="100"/>
      </p:scale>
      <p:origin x="54" y="55062"/>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AB6E0D3-DB48-4907-848B-4E4E9B115EB3}" type="datetimeFigureOut">
              <a:rPr lang="pt-BR"/>
              <a:pPr>
                <a:defRPr/>
              </a:pPr>
              <a:t>01/07/2020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0130D6F-D571-4BBA-B91B-8679ACA00FA3}" type="slidenum">
              <a:rPr lang="pt-BR"/>
              <a:pPr>
                <a:defRPr/>
              </a:pPr>
              <a:t>‹nº›</a:t>
            </a:fld>
            <a:endParaRPr lang="pt-BR"/>
          </a:p>
        </p:txBody>
      </p:sp>
    </p:spTree>
    <p:extLst>
      <p:ext uri="{BB962C8B-B14F-4D97-AF65-F5344CB8AC3E}">
        <p14:creationId xmlns:p14="http://schemas.microsoft.com/office/powerpoint/2010/main" val="1826784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2"/>
      </p:bgRef>
    </p:bg>
    <p:spTree>
      <p:nvGrpSpPr>
        <p:cNvPr id="1" name=""/>
        <p:cNvGrpSpPr/>
        <p:nvPr/>
      </p:nvGrpSpPr>
      <p:grpSpPr>
        <a:xfrm>
          <a:off x="0" y="0"/>
          <a:ext cx="0" cy="0"/>
          <a:chOff x="0" y="0"/>
          <a:chExt cx="0" cy="0"/>
        </a:xfrm>
      </p:grpSpPr>
      <p:sp>
        <p:nvSpPr>
          <p:cNvPr id="4" name="Retângulo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 name="Retângulo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Retângulo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8" name="Título 7"/>
          <p:cNvSpPr>
            <a:spLocks noGrp="1"/>
          </p:cNvSpPr>
          <p:nvPr>
            <p:ph type="ctrTitle"/>
          </p:nvPr>
        </p:nvSpPr>
        <p:spPr>
          <a:xfrm>
            <a:off x="2362200" y="4038600"/>
            <a:ext cx="6477000" cy="1828800"/>
          </a:xfrm>
        </p:spPr>
        <p:txBody>
          <a:bodyPr anchor="b"/>
          <a:lstStyle>
            <a:lvl1pPr>
              <a:defRPr cap="all" baseline="0"/>
            </a:lvl1pPr>
          </a:lstStyle>
          <a:p>
            <a:r>
              <a:rPr lang="pt-BR" smtClean="0"/>
              <a:t>Clique para editar o estilo do título mestre</a:t>
            </a:r>
            <a:endParaRPr lang="en-US"/>
          </a:p>
        </p:txBody>
      </p:sp>
      <p:sp>
        <p:nvSpPr>
          <p:cNvPr id="9" name="Subtítulo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7" name="Espaço Reservado para Data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A6778005-DE86-4C5A-9E3F-BF6C314D2507}" type="datetimeFigureOut">
              <a:rPr lang="pt-BR"/>
              <a:pPr>
                <a:defRPr/>
              </a:pPr>
              <a:t>01/07/2020</a:t>
            </a:fld>
            <a:endParaRPr lang="pt-BR"/>
          </a:p>
        </p:txBody>
      </p:sp>
      <p:sp>
        <p:nvSpPr>
          <p:cNvPr id="10" name="Espaço Reservado para Rodapé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pt-BR"/>
          </a:p>
        </p:txBody>
      </p:sp>
      <p:sp>
        <p:nvSpPr>
          <p:cNvPr id="11" name="Espaço Reservado para Número de Slide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4D41CF51-ABE0-45B4-9122-AF881CC143D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12648" y="228600"/>
            <a:ext cx="8153400" cy="990600"/>
          </a:xfrm>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612648" y="1600200"/>
            <a:ext cx="8153400" cy="4495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FFC61BC9-6C9F-4F2D-AD0D-6E2BC7C29C4B}" type="datetimeFigureOut">
              <a:rPr lang="pt-BR"/>
              <a:pPr>
                <a:defRPr/>
              </a:pPr>
              <a:t>01/07/2020</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400E92AC-ACAA-41CC-9C97-FA34B9F9A22A}"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tângulo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 name="Retângulo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Retângulo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3" name="Espaço Reservado para Texto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 name="Título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pt-BR" smtClean="0"/>
              <a:t>Clique para editar o estilo do título mestre</a:t>
            </a:r>
            <a:endParaRPr lang="en-US"/>
          </a:p>
        </p:txBody>
      </p:sp>
      <p:sp>
        <p:nvSpPr>
          <p:cNvPr id="7" name="Espaço Reservado para Data 11"/>
          <p:cNvSpPr>
            <a:spLocks noGrp="1"/>
          </p:cNvSpPr>
          <p:nvPr>
            <p:ph type="dt" sz="half" idx="10"/>
          </p:nvPr>
        </p:nvSpPr>
        <p:spPr/>
        <p:txBody>
          <a:bodyPr/>
          <a:lstStyle>
            <a:lvl1pPr>
              <a:defRPr/>
            </a:lvl1pPr>
          </a:lstStyle>
          <a:p>
            <a:pPr>
              <a:defRPr/>
            </a:pPr>
            <a:fld id="{E274E9BD-9682-4008-8290-B56CEA34A0A6}" type="datetimeFigureOut">
              <a:rPr lang="pt-BR"/>
              <a:pPr>
                <a:defRPr/>
              </a:pPr>
              <a:t>01/07/2020</a:t>
            </a:fld>
            <a:endParaRPr lang="pt-BR"/>
          </a:p>
        </p:txBody>
      </p:sp>
      <p:sp>
        <p:nvSpPr>
          <p:cNvPr id="8" name="Espaço Reservado para Número de Slide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F375A8FE-7969-4794-B58C-5EA712E06439}" type="slidenum">
              <a:rPr lang="pt-BR"/>
              <a:pPr>
                <a:defRPr/>
              </a:pPr>
              <a:t>‹nº›</a:t>
            </a:fld>
            <a:endParaRPr lang="pt-BR"/>
          </a:p>
        </p:txBody>
      </p:sp>
      <p:sp>
        <p:nvSpPr>
          <p:cNvPr id="9" name="Espaço Reservado para Rodapé 13"/>
          <p:cNvSpPr>
            <a:spLocks noGrp="1"/>
          </p:cNvSpPr>
          <p:nvPr>
            <p:ph type="ftr" sz="quarter" idx="12"/>
          </p:nvPr>
        </p:nvSpPr>
        <p:spPr/>
        <p:txBody>
          <a:bodyPr/>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609600"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844901"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7"/>
          <p:cNvSpPr>
            <a:spLocks noGrp="1"/>
          </p:cNvSpPr>
          <p:nvPr>
            <p:ph type="dt" sz="half" idx="10"/>
          </p:nvPr>
        </p:nvSpPr>
        <p:spPr/>
        <p:txBody>
          <a:bodyPr rtlCol="0"/>
          <a:lstStyle>
            <a:lvl1pPr>
              <a:defRPr/>
            </a:lvl1pPr>
          </a:lstStyle>
          <a:p>
            <a:pPr>
              <a:defRPr/>
            </a:pPr>
            <a:fld id="{00B89AE9-FDAC-405D-9558-F648D1A3C743}" type="datetimeFigureOut">
              <a:rPr lang="pt-BR"/>
              <a:pPr>
                <a:defRPr/>
              </a:pPr>
              <a:t>01/07/2020</a:t>
            </a:fld>
            <a:endParaRPr lang="pt-BR"/>
          </a:p>
        </p:txBody>
      </p:sp>
      <p:sp>
        <p:nvSpPr>
          <p:cNvPr id="6" name="Espaço Reservado para Número de Slide 9"/>
          <p:cNvSpPr>
            <a:spLocks noGrp="1"/>
          </p:cNvSpPr>
          <p:nvPr>
            <p:ph type="sldNum" sz="quarter" idx="11"/>
          </p:nvPr>
        </p:nvSpPr>
        <p:spPr/>
        <p:txBody>
          <a:bodyPr rtlCol="0"/>
          <a:lstStyle>
            <a:lvl1pPr>
              <a:defRPr/>
            </a:lvl1pPr>
          </a:lstStyle>
          <a:p>
            <a:pPr>
              <a:defRPr/>
            </a:pPr>
            <a:fld id="{AE2A50B7-49EF-42F8-A97B-032C4AB3490E}" type="slidenum">
              <a:rPr lang="pt-BR"/>
              <a:pPr>
                <a:defRPr/>
              </a:pPr>
              <a:t>‹nº›</a:t>
            </a:fld>
            <a:endParaRPr lang="pt-BR"/>
          </a:p>
        </p:txBody>
      </p:sp>
      <p:sp>
        <p:nvSpPr>
          <p:cNvPr id="7" name="Espaço Reservado para Rodapé 11"/>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33400" y="273050"/>
            <a:ext cx="8153400" cy="86995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609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800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6" name="Espaço Reservado para Texto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15" name="Espaço Reservado para Texto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9"/>
          <p:cNvSpPr>
            <a:spLocks noGrp="1"/>
          </p:cNvSpPr>
          <p:nvPr>
            <p:ph type="dt" sz="half" idx="10"/>
          </p:nvPr>
        </p:nvSpPr>
        <p:spPr/>
        <p:txBody>
          <a:bodyPr rtlCol="0"/>
          <a:lstStyle>
            <a:lvl1pPr>
              <a:defRPr/>
            </a:lvl1pPr>
          </a:lstStyle>
          <a:p>
            <a:pPr>
              <a:defRPr/>
            </a:pPr>
            <a:fld id="{20C2E3DD-B93C-417C-96CB-0A81453EC496}" type="datetimeFigureOut">
              <a:rPr lang="pt-BR"/>
              <a:pPr>
                <a:defRPr/>
              </a:pPr>
              <a:t>01/07/2020</a:t>
            </a:fld>
            <a:endParaRPr lang="pt-BR"/>
          </a:p>
        </p:txBody>
      </p:sp>
      <p:sp>
        <p:nvSpPr>
          <p:cNvPr id="8" name="Espaço Reservado para Número de Slide 11"/>
          <p:cNvSpPr>
            <a:spLocks noGrp="1"/>
          </p:cNvSpPr>
          <p:nvPr>
            <p:ph type="sldNum" sz="quarter" idx="11"/>
          </p:nvPr>
        </p:nvSpPr>
        <p:spPr/>
        <p:txBody>
          <a:bodyPr rtlCol="0"/>
          <a:lstStyle>
            <a:lvl1pPr>
              <a:defRPr/>
            </a:lvl1pPr>
          </a:lstStyle>
          <a:p>
            <a:pPr>
              <a:defRPr/>
            </a:pPr>
            <a:fld id="{9D7BE27D-7ABF-4FBA-93DC-83FDBC195765}" type="slidenum">
              <a:rPr lang="pt-BR"/>
              <a:pPr>
                <a:defRPr/>
              </a:pPr>
              <a:t>‹nº›</a:t>
            </a:fld>
            <a:endParaRPr lang="pt-BR"/>
          </a:p>
        </p:txBody>
      </p:sp>
      <p:sp>
        <p:nvSpPr>
          <p:cNvPr id="9" name="Espaço Reservado para Rodapé 13"/>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20BFEACD-EB1B-4262-BA91-DD513FF98513}" type="datetimeFigureOut">
              <a:rPr lang="pt-BR"/>
              <a:pPr>
                <a:defRPr/>
              </a:pPr>
              <a:t>01/07/2020</a:t>
            </a:fld>
            <a:endParaRPr lang="pt-BR"/>
          </a:p>
        </p:txBody>
      </p:sp>
      <p:sp>
        <p:nvSpPr>
          <p:cNvPr id="4" name="Espaço Reservado para Rodapé 2"/>
          <p:cNvSpPr>
            <a:spLocks noGrp="1"/>
          </p:cNvSpPr>
          <p:nvPr>
            <p:ph type="ftr" sz="quarter" idx="11"/>
          </p:nvPr>
        </p:nvSpPr>
        <p:spPr/>
        <p:txBody>
          <a:bodyPr/>
          <a:lstStyle>
            <a:lvl1pPr>
              <a:defRPr/>
            </a:lvl1pPr>
          </a:lstStyle>
          <a:p>
            <a:pPr>
              <a:defRPr/>
            </a:pPr>
            <a:endParaRPr lang="pt-BR"/>
          </a:p>
        </p:txBody>
      </p:sp>
      <p:sp>
        <p:nvSpPr>
          <p:cNvPr id="5" name="Espaço Reservado para Número de Slide 22"/>
          <p:cNvSpPr>
            <a:spLocks noGrp="1"/>
          </p:cNvSpPr>
          <p:nvPr>
            <p:ph type="sldNum" sz="quarter" idx="12"/>
          </p:nvPr>
        </p:nvSpPr>
        <p:spPr/>
        <p:txBody>
          <a:bodyPr/>
          <a:lstStyle>
            <a:lvl1pPr>
              <a:defRPr/>
            </a:lvl1pPr>
          </a:lstStyle>
          <a:p>
            <a:pPr>
              <a:defRPr/>
            </a:pPr>
            <a:fld id="{D188775E-643A-43DE-90CC-DF4C300D877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16028BF1-D329-4431-AFE0-AAFD9BA12B72}" type="datetimeFigureOut">
              <a:rPr lang="pt-BR"/>
              <a:pPr>
                <a:defRPr/>
              </a:pPr>
              <a:t>01/07/2020</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4F6E8F9E-E049-4878-BFD6-76B99031638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8077200" cy="869950"/>
          </a:xfrm>
        </p:spPr>
        <p:txBody>
          <a:bodyPr/>
          <a:lstStyle>
            <a:lvl1pPr algn="l">
              <a:buNone/>
              <a:defRPr sz="4400" b="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9" name="Espaço Reservado para Conteúdo 8"/>
          <p:cNvSpPr>
            <a:spLocks noGrp="1"/>
          </p:cNvSpPr>
          <p:nvPr>
            <p:ph sz="quarter" idx="1"/>
          </p:nvPr>
        </p:nvSpPr>
        <p:spPr>
          <a:xfrm>
            <a:off x="2362200" y="1752600"/>
            <a:ext cx="6400800" cy="4419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7EE55211-0A92-48CF-B6EB-CE4E667FB580}" type="datetimeFigureOut">
              <a:rPr lang="pt-BR"/>
              <a:pPr>
                <a:defRPr/>
              </a:pPr>
              <a:t>01/07/2020</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6EF3F4BA-75A2-4757-AB76-4EB00F258AD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tângulo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Retângulo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 name="Retângulo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8" name="Retângulo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4" name="Espaço Reservado para Texto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pt-BR" smtClean="0"/>
              <a:t>Clique para editar os estilos do texto mestre</a:t>
            </a:r>
          </a:p>
        </p:txBody>
      </p:sp>
      <p:sp>
        <p:nvSpPr>
          <p:cNvPr id="2" name="Título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9" name="Espaço Reservado para Data 11"/>
          <p:cNvSpPr>
            <a:spLocks noGrp="1"/>
          </p:cNvSpPr>
          <p:nvPr>
            <p:ph type="dt" sz="half" idx="10"/>
          </p:nvPr>
        </p:nvSpPr>
        <p:spPr>
          <a:xfrm>
            <a:off x="6248400" y="6248400"/>
            <a:ext cx="2667000" cy="365125"/>
          </a:xfrm>
        </p:spPr>
        <p:txBody>
          <a:bodyPr rtlCol="0"/>
          <a:lstStyle>
            <a:lvl1pPr>
              <a:defRPr/>
            </a:lvl1pPr>
          </a:lstStyle>
          <a:p>
            <a:pPr>
              <a:defRPr/>
            </a:pPr>
            <a:fld id="{BF953FE5-47B6-400B-B8B7-72D56CE92732}" type="datetimeFigureOut">
              <a:rPr lang="pt-BR"/>
              <a:pPr>
                <a:defRPr/>
              </a:pPr>
              <a:t>01/07/2020</a:t>
            </a:fld>
            <a:endParaRPr lang="pt-BR"/>
          </a:p>
        </p:txBody>
      </p:sp>
      <p:sp>
        <p:nvSpPr>
          <p:cNvPr id="10" name="Espaço Reservado para Número de Slide 12"/>
          <p:cNvSpPr>
            <a:spLocks noGrp="1"/>
          </p:cNvSpPr>
          <p:nvPr>
            <p:ph type="sldNum" sz="quarter" idx="11"/>
          </p:nvPr>
        </p:nvSpPr>
        <p:spPr>
          <a:xfrm>
            <a:off x="0" y="4667250"/>
            <a:ext cx="1447800" cy="663575"/>
          </a:xfrm>
        </p:spPr>
        <p:txBody>
          <a:bodyPr rtlCol="0"/>
          <a:lstStyle>
            <a:lvl1pPr>
              <a:defRPr sz="2800"/>
            </a:lvl1pPr>
          </a:lstStyle>
          <a:p>
            <a:pPr>
              <a:defRPr/>
            </a:pPr>
            <a:fld id="{309892E6-72F4-4EA5-9825-D162B1CA019A}" type="slidenum">
              <a:rPr lang="pt-BR"/>
              <a:pPr>
                <a:defRPr/>
              </a:pPr>
              <a:t>‹nº›</a:t>
            </a:fld>
            <a:endParaRPr lang="pt-BR"/>
          </a:p>
        </p:txBody>
      </p:sp>
      <p:sp>
        <p:nvSpPr>
          <p:cNvPr id="11" name="Espaço Reservado para Rodapé 13"/>
          <p:cNvSpPr>
            <a:spLocks noGrp="1"/>
          </p:cNvSpPr>
          <p:nvPr>
            <p:ph type="ftr" sz="quarter" idx="12"/>
          </p:nvPr>
        </p:nvSpPr>
        <p:spPr>
          <a:xfrm>
            <a:off x="1600200" y="6248400"/>
            <a:ext cx="4572000" cy="365125"/>
          </a:xfrm>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E6BFADF5-6E7C-478D-AE33-81A3131B71A2}" type="datetimeFigureOut">
              <a:rPr lang="pt-BR"/>
              <a:pPr>
                <a:defRPr/>
              </a:pPr>
              <a:t>01/07/2020</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6C1E5DCD-5351-4E9C-9CFF-34EB8741C76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 name="Retângulo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Retângulo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 name="Título Vertical 1"/>
          <p:cNvSpPr>
            <a:spLocks noGrp="1"/>
          </p:cNvSpPr>
          <p:nvPr>
            <p:ph type="title" orient="vert"/>
          </p:nvPr>
        </p:nvSpPr>
        <p:spPr>
          <a:xfrm>
            <a:off x="6553200" y="609600"/>
            <a:ext cx="2057400" cy="5516563"/>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609600"/>
            <a:ext cx="5562600" cy="551656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a:xfrm>
            <a:off x="6553200" y="6248400"/>
            <a:ext cx="2209800" cy="365125"/>
          </a:xfrm>
        </p:spPr>
        <p:txBody>
          <a:bodyPr/>
          <a:lstStyle>
            <a:lvl1pPr>
              <a:defRPr/>
            </a:lvl1pPr>
          </a:lstStyle>
          <a:p>
            <a:pPr>
              <a:defRPr/>
            </a:pPr>
            <a:fld id="{E7BD14E8-2EFC-48A6-B448-3004E4C46AF8}" type="datetimeFigureOut">
              <a:rPr lang="pt-BR"/>
              <a:pPr>
                <a:defRPr/>
              </a:pPr>
              <a:t>01/07/2020</a:t>
            </a:fld>
            <a:endParaRPr lang="pt-BR"/>
          </a:p>
        </p:txBody>
      </p:sp>
      <p:sp>
        <p:nvSpPr>
          <p:cNvPr id="8" name="Espaço Reservado para Rodapé 4"/>
          <p:cNvSpPr>
            <a:spLocks noGrp="1"/>
          </p:cNvSpPr>
          <p:nvPr>
            <p:ph type="ftr" sz="quarter" idx="11"/>
          </p:nvPr>
        </p:nvSpPr>
        <p:spPr>
          <a:xfrm>
            <a:off x="457200" y="6248400"/>
            <a:ext cx="5573713" cy="365125"/>
          </a:xfrm>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a:xfrm rot="5400000">
            <a:off x="5989638" y="144462"/>
            <a:ext cx="533400" cy="244475"/>
          </a:xfrm>
        </p:spPr>
        <p:txBody>
          <a:bodyPr/>
          <a:lstStyle>
            <a:lvl1pPr>
              <a:defRPr/>
            </a:lvl1pPr>
          </a:lstStyle>
          <a:p>
            <a:pPr>
              <a:defRPr/>
            </a:pPr>
            <a:fld id="{A7A6A2C9-2A69-47E2-BD84-690FDF3BF889}"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803A8A09-016D-4F16-9070-33492D536D7F}" type="datetimeFigureOut">
              <a:rPr lang="pt-BR"/>
              <a:pPr>
                <a:defRPr/>
              </a:pPr>
              <a:t>01/07/2020</a:t>
            </a:fld>
            <a:endParaRPr lang="pt-BR"/>
          </a:p>
        </p:txBody>
      </p:sp>
      <p:sp>
        <p:nvSpPr>
          <p:cNvPr id="3" name="Espaço Reservado para Rodapé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7" name="Retângulo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8" name="Retângulo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9" name="Retângulo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3" name="Espaço Reservado para Número de Slide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C0013162-B47B-4E0F-929D-25FF140E36C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72" r:id="rId1"/>
    <p:sldLayoutId id="2147483668" r:id="rId2"/>
    <p:sldLayoutId id="2147483673" r:id="rId3"/>
    <p:sldLayoutId id="2147483674" r:id="rId4"/>
    <p:sldLayoutId id="2147483675" r:id="rId5"/>
    <p:sldLayoutId id="2147483669" r:id="rId6"/>
    <p:sldLayoutId id="2147483676" r:id="rId7"/>
    <p:sldLayoutId id="2147483670" r:id="rId8"/>
    <p:sldLayoutId id="2147483677" r:id="rId9"/>
    <p:sldLayoutId id="2147483671" r:id="rId10"/>
    <p:sldLayoutId id="2147483678"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B32C16"/>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F5CD2D"/>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pubmed.ncbi.nlm.nih.gov/31249823/#affiliation-3" TargetMode="External"/><Relationship Id="rId13" Type="http://schemas.openxmlformats.org/officeDocument/2006/relationships/hyperlink" Target="https://pubmed.ncbi.nlm.nih.gov/?term=Santamaria+F&amp;cauthor_id=31249823" TargetMode="External"/><Relationship Id="rId3" Type="http://schemas.openxmlformats.org/officeDocument/2006/relationships/hyperlink" Target="https://pubmed.ncbi.nlm.nih.gov/?term=Annunziata+F&amp;cauthor_id=31249823" TargetMode="External"/><Relationship Id="rId7" Type="http://schemas.openxmlformats.org/officeDocument/2006/relationships/hyperlink" Target="https://pubmed.ncbi.nlm.nih.gov/?term=Borgia+F&amp;cauthor_id=31249823" TargetMode="External"/><Relationship Id="rId12" Type="http://schemas.openxmlformats.org/officeDocument/2006/relationships/hyperlink" Target="https://pubmed.ncbi.nlm.nih.gov/?term=Borrelli+M&amp;cauthor_id=31249823" TargetMode="External"/><Relationship Id="rId2" Type="http://schemas.openxmlformats.org/officeDocument/2006/relationships/hyperlink" Target="http://www.paulomargotto.com.br/" TargetMode="External"/><Relationship Id="rId16"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pubmed.ncbi.nlm.nih.gov/31249823/#affiliation-2" TargetMode="External"/><Relationship Id="rId11" Type="http://schemas.openxmlformats.org/officeDocument/2006/relationships/hyperlink" Target="https://pubmed.ncbi.nlm.nih.gov/?term=Poeta+M&amp;cauthor_id=31249823" TargetMode="External"/><Relationship Id="rId5" Type="http://schemas.openxmlformats.org/officeDocument/2006/relationships/hyperlink" Target="https://pubmed.ncbi.nlm.nih.gov/?term=Bush+A&amp;cauthor_id=31249823" TargetMode="External"/><Relationship Id="rId15" Type="http://schemas.openxmlformats.org/officeDocument/2006/relationships/hyperlink" Target="https://doi.org/10.3389/fped.2019.00239" TargetMode="External"/><Relationship Id="rId10" Type="http://schemas.openxmlformats.org/officeDocument/2006/relationships/hyperlink" Target="https://pubmed.ncbi.nlm.nih.gov/?term=Montella+S&amp;cauthor_id=31249823" TargetMode="External"/><Relationship Id="rId4" Type="http://schemas.openxmlformats.org/officeDocument/2006/relationships/hyperlink" Target="https://pubmed.ncbi.nlm.nih.gov/31249823/#affiliation-1" TargetMode="External"/><Relationship Id="rId9" Type="http://schemas.openxmlformats.org/officeDocument/2006/relationships/hyperlink" Target="https://pubmed.ncbi.nlm.nih.gov/?term=Raimondi+F&amp;cauthor_id=31249823" TargetMode="External"/><Relationship Id="rId14" Type="http://schemas.openxmlformats.org/officeDocument/2006/relationships/hyperlink" Target="http://www.ncbi.nlm.nih.gov/pmc/articles/pmc6584787/"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paulomargotto.com.br/documentos/20529" TargetMode="External"/><Relationship Id="rId2" Type="http://schemas.openxmlformats.org/officeDocument/2006/relationships/hyperlink" Target="http://paulomargotto.com.br/perfil-dos-pacientes-internados-na-uti-neonatal-de-referencia-do-distrito-federal-com-patologias-cirurgicas-do-torax/"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19660" TargetMode="External"/><Relationship Id="rId2" Type="http://schemas.openxmlformats.org/officeDocument/2006/relationships/hyperlink" Target="http://paulomargotto.com.br/causas-do-desconfoto-respiratorio-no-recem-nascido/"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ctrTitle"/>
          </p:nvPr>
        </p:nvSpPr>
        <p:spPr>
          <a:xfrm>
            <a:off x="0" y="3068638"/>
            <a:ext cx="8640763" cy="839787"/>
          </a:xfrm>
        </p:spPr>
        <p:txBody>
          <a:bodyPr/>
          <a:lstStyle/>
          <a:p>
            <a:pPr algn="ctr" eaLnBrk="1" hangingPunct="1"/>
            <a:r>
              <a:rPr lang="pt-BR" sz="2400" cap="none" smtClean="0">
                <a:solidFill>
                  <a:srgbClr val="FFFF00"/>
                </a:solidFill>
              </a:rPr>
              <a:t>MALFORMAÇÕES CONGÊNITAS</a:t>
            </a:r>
            <a:br>
              <a:rPr lang="pt-BR" sz="2400" cap="none" smtClean="0">
                <a:solidFill>
                  <a:srgbClr val="FFFF00"/>
                </a:solidFill>
              </a:rPr>
            </a:br>
            <a:r>
              <a:rPr lang="pt-BR" sz="2400" cap="none" smtClean="0">
                <a:solidFill>
                  <a:srgbClr val="FFFF00"/>
                </a:solidFill>
              </a:rPr>
              <a:t>DO PULMÃO: PROBLEMAS NÃO RESOLVIDOS E QUESTÕES NÃO RESPONDIDAS</a:t>
            </a:r>
            <a:r>
              <a:rPr lang="pt-BR" sz="3200" cap="none" smtClean="0">
                <a:solidFill>
                  <a:srgbClr val="FFFF00"/>
                </a:solidFill>
              </a:rPr>
              <a:t/>
            </a:r>
            <a:br>
              <a:rPr lang="pt-BR" sz="3200" cap="none" smtClean="0">
                <a:solidFill>
                  <a:srgbClr val="FFFF00"/>
                </a:solidFill>
              </a:rPr>
            </a:br>
            <a:r>
              <a:rPr lang="pt-BR" sz="4100" cap="none" smtClean="0"/>
              <a:t/>
            </a:r>
            <a:br>
              <a:rPr lang="pt-BR" sz="4100" cap="none" smtClean="0"/>
            </a:br>
            <a:endParaRPr lang="pt-BR" sz="2000" cap="none" smtClean="0"/>
          </a:p>
        </p:txBody>
      </p:sp>
      <p:sp>
        <p:nvSpPr>
          <p:cNvPr id="14338" name="Subtítulo 2"/>
          <p:cNvSpPr>
            <a:spLocks noGrp="1"/>
          </p:cNvSpPr>
          <p:nvPr>
            <p:ph type="subTitle" idx="1"/>
          </p:nvPr>
        </p:nvSpPr>
        <p:spPr>
          <a:xfrm>
            <a:off x="1476375" y="5949950"/>
            <a:ext cx="6705600" cy="685800"/>
          </a:xfrm>
        </p:spPr>
        <p:txBody>
          <a:bodyPr/>
          <a:lstStyle/>
          <a:p>
            <a:pPr eaLnBrk="1" hangingPunct="1"/>
            <a:r>
              <a:rPr lang="pt-BR" smtClean="0"/>
              <a:t>                   Brasília, 04 de julho de 2020</a:t>
            </a:r>
          </a:p>
        </p:txBody>
      </p:sp>
      <p:sp>
        <p:nvSpPr>
          <p:cNvPr id="14339" name="Subtítulo 2"/>
          <p:cNvSpPr txBox="1">
            <a:spLocks/>
          </p:cNvSpPr>
          <p:nvPr/>
        </p:nvSpPr>
        <p:spPr bwMode="auto">
          <a:xfrm>
            <a:off x="1331913" y="5013325"/>
            <a:ext cx="6705600" cy="685800"/>
          </a:xfrm>
          <a:prstGeom prst="rect">
            <a:avLst/>
          </a:prstGeom>
          <a:noFill/>
          <a:ln w="9525">
            <a:noFill/>
            <a:miter lim="800000"/>
            <a:headEnd/>
            <a:tailEnd/>
          </a:ln>
        </p:spPr>
        <p:txBody>
          <a:bodyPr anchor="ctr"/>
          <a:lstStyle/>
          <a:p>
            <a:pPr algn="ctr">
              <a:spcBef>
                <a:spcPts val="700"/>
              </a:spcBef>
              <a:buClr>
                <a:schemeClr val="accent2"/>
              </a:buClr>
              <a:buSzPct val="60000"/>
              <a:buFont typeface="Wingdings" pitchFamily="2" charset="2"/>
              <a:buNone/>
            </a:pPr>
            <a:r>
              <a:rPr lang="pt-BR" sz="1800">
                <a:solidFill>
                  <a:schemeClr val="tx2"/>
                </a:solidFill>
                <a:latin typeface="Tw Cen MT"/>
              </a:rPr>
              <a:t>    Apresentação: Maria Eduarda Canellas – R4 Neonatologia HMIB/SES/DF</a:t>
            </a:r>
          </a:p>
          <a:p>
            <a:pPr algn="ctr">
              <a:spcBef>
                <a:spcPts val="700"/>
              </a:spcBef>
              <a:buClr>
                <a:schemeClr val="accent2"/>
              </a:buClr>
              <a:buSzPct val="60000"/>
              <a:buFont typeface="Wingdings" pitchFamily="2" charset="2"/>
              <a:buNone/>
            </a:pPr>
            <a:r>
              <a:rPr lang="pt-BR" sz="1800">
                <a:solidFill>
                  <a:schemeClr val="tx2"/>
                </a:solidFill>
                <a:latin typeface="Tw Cen MT"/>
              </a:rPr>
              <a:t>Coordenação: Dr. Carlos Zaconeta</a:t>
            </a:r>
          </a:p>
          <a:p>
            <a:pPr algn="ctr">
              <a:spcBef>
                <a:spcPts val="700"/>
              </a:spcBef>
              <a:buClr>
                <a:schemeClr val="accent2"/>
              </a:buClr>
              <a:buSzPct val="60000"/>
              <a:buFont typeface="Wingdings" pitchFamily="2" charset="2"/>
              <a:buNone/>
            </a:pPr>
            <a:r>
              <a:rPr lang="pt-BR" sz="2200">
                <a:solidFill>
                  <a:schemeClr val="tx2"/>
                </a:solidFill>
                <a:latin typeface="Tw Cen MT"/>
                <a:hlinkClick r:id="rId2"/>
              </a:rPr>
              <a:t>www.paulomargotto.com.br</a:t>
            </a:r>
            <a:r>
              <a:rPr lang="pt-BR" sz="2200">
                <a:solidFill>
                  <a:schemeClr val="tx2"/>
                </a:solidFill>
                <a:latin typeface="Tw Cen MT"/>
              </a:rPr>
              <a:t> </a:t>
            </a:r>
          </a:p>
        </p:txBody>
      </p:sp>
      <p:sp>
        <p:nvSpPr>
          <p:cNvPr id="14340" name="Rectangle 4"/>
          <p:cNvSpPr>
            <a:spLocks noChangeArrowheads="1"/>
          </p:cNvSpPr>
          <p:nvPr/>
        </p:nvSpPr>
        <p:spPr bwMode="auto">
          <a:xfrm>
            <a:off x="0" y="2960688"/>
            <a:ext cx="9144000" cy="1763712"/>
          </a:xfrm>
          <a:prstGeom prst="rect">
            <a:avLst/>
          </a:prstGeom>
          <a:solidFill>
            <a:srgbClr val="FFFFFF"/>
          </a:solidFill>
          <a:ln w="9525">
            <a:noFill/>
            <a:miter lim="800000"/>
            <a:headEnd/>
            <a:tailEnd/>
          </a:ln>
        </p:spPr>
        <p:txBody>
          <a:bodyPr lIns="0" tIns="0" rIns="0" bIns="0" anchor="ctr">
            <a:spAutoFit/>
          </a:bodyPr>
          <a:lstStyle/>
          <a:p>
            <a:pPr algn="ctr"/>
            <a:endParaRPr lang="pt-BR" b="1">
              <a:solidFill>
                <a:schemeClr val="bg1"/>
              </a:solidFill>
            </a:endParaRPr>
          </a:p>
          <a:p>
            <a:pPr algn="ctr"/>
            <a:r>
              <a:rPr lang="pt-BR" b="1">
                <a:solidFill>
                  <a:schemeClr val="bg1"/>
                </a:solidFill>
              </a:rPr>
              <a:t>Congenital Lung Malformations: Unresolved Issues and Unanswered Questions</a:t>
            </a:r>
          </a:p>
          <a:p>
            <a:pPr algn="ctr"/>
            <a:r>
              <a:rPr lang="pt-BR">
                <a:solidFill>
                  <a:schemeClr val="bg1"/>
                </a:solidFill>
                <a:hlinkClick r:id="rId3"/>
              </a:rPr>
              <a:t>Federica Annunziata</a:t>
            </a:r>
            <a:r>
              <a:rPr lang="pt-BR">
                <a:solidFill>
                  <a:schemeClr val="bg1"/>
                </a:solidFill>
              </a:rPr>
              <a:t> </a:t>
            </a:r>
            <a:r>
              <a:rPr lang="pt-BR">
                <a:solidFill>
                  <a:schemeClr val="bg1"/>
                </a:solidFill>
                <a:hlinkClick r:id="rId4"/>
              </a:rPr>
              <a:t>1</a:t>
            </a:r>
            <a:r>
              <a:rPr lang="pt-BR">
                <a:solidFill>
                  <a:schemeClr val="bg1"/>
                </a:solidFill>
              </a:rPr>
              <a:t>, </a:t>
            </a:r>
            <a:r>
              <a:rPr lang="pt-BR">
                <a:solidFill>
                  <a:schemeClr val="bg1"/>
                </a:solidFill>
                <a:hlinkClick r:id="rId5"/>
              </a:rPr>
              <a:t>Andrew Bush</a:t>
            </a:r>
            <a:r>
              <a:rPr lang="pt-BR">
                <a:solidFill>
                  <a:schemeClr val="bg1"/>
                </a:solidFill>
              </a:rPr>
              <a:t> </a:t>
            </a:r>
            <a:r>
              <a:rPr lang="pt-BR">
                <a:solidFill>
                  <a:schemeClr val="bg1"/>
                </a:solidFill>
                <a:hlinkClick r:id="rId6"/>
              </a:rPr>
              <a:t>2</a:t>
            </a:r>
            <a:r>
              <a:rPr lang="pt-BR">
                <a:solidFill>
                  <a:schemeClr val="bg1"/>
                </a:solidFill>
              </a:rPr>
              <a:t>, </a:t>
            </a:r>
            <a:r>
              <a:rPr lang="pt-BR">
                <a:solidFill>
                  <a:schemeClr val="bg1"/>
                </a:solidFill>
                <a:hlinkClick r:id="rId7"/>
              </a:rPr>
              <a:t>Francesco Borgia</a:t>
            </a:r>
            <a:r>
              <a:rPr lang="pt-BR">
                <a:solidFill>
                  <a:schemeClr val="bg1"/>
                </a:solidFill>
              </a:rPr>
              <a:t> </a:t>
            </a:r>
            <a:r>
              <a:rPr lang="pt-BR">
                <a:solidFill>
                  <a:schemeClr val="bg1"/>
                </a:solidFill>
                <a:hlinkClick r:id="rId8"/>
              </a:rPr>
              <a:t>3</a:t>
            </a:r>
            <a:r>
              <a:rPr lang="pt-BR">
                <a:solidFill>
                  <a:schemeClr val="bg1"/>
                </a:solidFill>
              </a:rPr>
              <a:t>, </a:t>
            </a:r>
            <a:r>
              <a:rPr lang="pt-BR">
                <a:solidFill>
                  <a:schemeClr val="bg1"/>
                </a:solidFill>
                <a:hlinkClick r:id="rId9"/>
              </a:rPr>
              <a:t>Francesco Raimondi</a:t>
            </a:r>
            <a:r>
              <a:rPr lang="pt-BR">
                <a:solidFill>
                  <a:schemeClr val="bg1"/>
                </a:solidFill>
              </a:rPr>
              <a:t> </a:t>
            </a:r>
            <a:r>
              <a:rPr lang="pt-BR">
                <a:solidFill>
                  <a:schemeClr val="bg1"/>
                </a:solidFill>
                <a:hlinkClick r:id="rId4"/>
              </a:rPr>
              <a:t>1</a:t>
            </a:r>
            <a:r>
              <a:rPr lang="pt-BR">
                <a:solidFill>
                  <a:schemeClr val="bg1"/>
                </a:solidFill>
              </a:rPr>
              <a:t>, </a:t>
            </a:r>
            <a:r>
              <a:rPr lang="pt-BR">
                <a:solidFill>
                  <a:schemeClr val="bg1"/>
                </a:solidFill>
                <a:hlinkClick r:id="rId10"/>
              </a:rPr>
              <a:t>Silvia Montella</a:t>
            </a:r>
            <a:r>
              <a:rPr lang="pt-BR">
                <a:solidFill>
                  <a:schemeClr val="bg1"/>
                </a:solidFill>
              </a:rPr>
              <a:t> </a:t>
            </a:r>
            <a:r>
              <a:rPr lang="pt-BR">
                <a:solidFill>
                  <a:schemeClr val="bg1"/>
                </a:solidFill>
                <a:hlinkClick r:id="rId4"/>
              </a:rPr>
              <a:t>1</a:t>
            </a:r>
            <a:r>
              <a:rPr lang="pt-BR">
                <a:solidFill>
                  <a:schemeClr val="bg1"/>
                </a:solidFill>
              </a:rPr>
              <a:t>, </a:t>
            </a:r>
            <a:r>
              <a:rPr lang="pt-BR">
                <a:solidFill>
                  <a:schemeClr val="bg1"/>
                </a:solidFill>
                <a:hlinkClick r:id="rId11"/>
              </a:rPr>
              <a:t>Marco Poeta</a:t>
            </a:r>
            <a:r>
              <a:rPr lang="pt-BR">
                <a:solidFill>
                  <a:schemeClr val="bg1"/>
                </a:solidFill>
              </a:rPr>
              <a:t> </a:t>
            </a:r>
            <a:r>
              <a:rPr lang="pt-BR">
                <a:solidFill>
                  <a:schemeClr val="bg1"/>
                </a:solidFill>
                <a:hlinkClick r:id="rId4"/>
              </a:rPr>
              <a:t>1</a:t>
            </a:r>
            <a:r>
              <a:rPr lang="pt-BR">
                <a:solidFill>
                  <a:schemeClr val="bg1"/>
                </a:solidFill>
              </a:rPr>
              <a:t>, </a:t>
            </a:r>
            <a:r>
              <a:rPr lang="pt-BR">
                <a:solidFill>
                  <a:schemeClr val="bg1"/>
                </a:solidFill>
                <a:hlinkClick r:id="rId12"/>
              </a:rPr>
              <a:t>Melissa Borrelli</a:t>
            </a:r>
            <a:r>
              <a:rPr lang="pt-BR">
                <a:solidFill>
                  <a:schemeClr val="bg1"/>
                </a:solidFill>
              </a:rPr>
              <a:t> </a:t>
            </a:r>
            <a:r>
              <a:rPr lang="pt-BR">
                <a:solidFill>
                  <a:schemeClr val="bg1"/>
                </a:solidFill>
                <a:hlinkClick r:id="rId4"/>
              </a:rPr>
              <a:t>1</a:t>
            </a:r>
            <a:r>
              <a:rPr lang="pt-BR">
                <a:solidFill>
                  <a:schemeClr val="bg1"/>
                </a:solidFill>
              </a:rPr>
              <a:t>, </a:t>
            </a:r>
            <a:r>
              <a:rPr lang="pt-BR">
                <a:solidFill>
                  <a:schemeClr val="bg1"/>
                </a:solidFill>
                <a:hlinkClick r:id="rId13"/>
              </a:rPr>
              <a:t>Francesca Santamaria</a:t>
            </a:r>
            <a:r>
              <a:rPr lang="pt-BR">
                <a:solidFill>
                  <a:schemeClr val="bg1"/>
                </a:solidFill>
              </a:rPr>
              <a:t> </a:t>
            </a:r>
            <a:r>
              <a:rPr lang="pt-BR">
                <a:solidFill>
                  <a:schemeClr val="bg1"/>
                </a:solidFill>
                <a:hlinkClick r:id="rId4"/>
              </a:rPr>
              <a:t>1</a:t>
            </a:r>
            <a:endParaRPr lang="pt-BR">
              <a:solidFill>
                <a:schemeClr val="bg1"/>
              </a:solidFill>
            </a:endParaRPr>
          </a:p>
          <a:p>
            <a:pPr algn="ctr"/>
            <a:r>
              <a:rPr lang="pt-BR">
                <a:solidFill>
                  <a:schemeClr val="bg1"/>
                </a:solidFill>
              </a:rPr>
              <a:t>Affiliations PMID: 31249823 </a:t>
            </a:r>
          </a:p>
          <a:p>
            <a:pPr algn="ctr"/>
            <a:r>
              <a:rPr lang="pt-BR">
                <a:solidFill>
                  <a:schemeClr val="bg1"/>
                </a:solidFill>
              </a:rPr>
              <a:t>PMCID: </a:t>
            </a:r>
            <a:r>
              <a:rPr lang="pt-BR">
                <a:solidFill>
                  <a:schemeClr val="bg1"/>
                </a:solidFill>
                <a:hlinkClick r:id="rId14"/>
              </a:rPr>
              <a:t>PMC6584787</a:t>
            </a:r>
            <a:r>
              <a:rPr lang="pt-BR">
                <a:solidFill>
                  <a:schemeClr val="bg1"/>
                </a:solidFill>
              </a:rPr>
              <a:t> </a:t>
            </a:r>
          </a:p>
          <a:p>
            <a:pPr algn="ctr"/>
            <a:r>
              <a:rPr lang="pt-BR">
                <a:solidFill>
                  <a:schemeClr val="bg1"/>
                </a:solidFill>
              </a:rPr>
              <a:t>DOI: </a:t>
            </a:r>
            <a:r>
              <a:rPr lang="pt-BR">
                <a:solidFill>
                  <a:schemeClr val="bg1"/>
                </a:solidFill>
                <a:hlinkClick r:id="rId15"/>
              </a:rPr>
              <a:t>10.3389/fped.2019.00239</a:t>
            </a:r>
            <a:r>
              <a:rPr lang="pt-BR">
                <a:solidFill>
                  <a:schemeClr val="bg1"/>
                </a:solidFill>
              </a:rPr>
              <a:t>. </a:t>
            </a:r>
            <a:r>
              <a:rPr lang="pt-BR" b="1">
                <a:solidFill>
                  <a:srgbClr val="FF00FF"/>
                </a:solidFill>
              </a:rPr>
              <a:t>Artigo Livre!</a:t>
            </a:r>
          </a:p>
          <a:p>
            <a:pPr algn="ctr" eaLnBrk="0" hangingPunct="0"/>
            <a:endParaRPr lang="pt-BR" sz="1800">
              <a:solidFill>
                <a:schemeClr val="bg1"/>
              </a:solidFill>
              <a:latin typeface="Tw Cen MT"/>
            </a:endParaRPr>
          </a:p>
        </p:txBody>
      </p:sp>
      <p:pic>
        <p:nvPicPr>
          <p:cNvPr id="14341" name="Picture 8"/>
          <p:cNvPicPr>
            <a:picLocks noChangeAspect="1" noChangeArrowheads="1"/>
          </p:cNvPicPr>
          <p:nvPr/>
        </p:nvPicPr>
        <p:blipFill>
          <a:blip r:embed="rId16">
            <a:lum bright="24000" contrast="36000"/>
          </a:blip>
          <a:srcRect/>
          <a:stretch>
            <a:fillRect/>
          </a:stretch>
        </p:blipFill>
        <p:spPr bwMode="auto">
          <a:xfrm>
            <a:off x="0" y="0"/>
            <a:ext cx="9144000" cy="1852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15362"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2400" smtClean="0"/>
              <a:t>CTM: Malformações torácicas congênitas</a:t>
            </a:r>
          </a:p>
          <a:p>
            <a:pPr algn="just" eaLnBrk="1" hangingPunct="1">
              <a:lnSpc>
                <a:spcPct val="150000"/>
              </a:lnSpc>
            </a:pPr>
            <a:r>
              <a:rPr lang="pt-PT" sz="2400" smtClean="0"/>
              <a:t>CCAM: Malformação adenomatoide cística congênita</a:t>
            </a:r>
          </a:p>
          <a:p>
            <a:pPr algn="just" eaLnBrk="1" hangingPunct="1">
              <a:lnSpc>
                <a:spcPct val="150000"/>
              </a:lnSpc>
            </a:pPr>
            <a:r>
              <a:rPr lang="pt-PT" sz="2400" smtClean="0"/>
              <a:t>PPB: Blastoma pleuropulmonar</a:t>
            </a:r>
          </a:p>
          <a:p>
            <a:pPr algn="just" eaLnBrk="1" hangingPunct="1">
              <a:lnSpc>
                <a:spcPct val="150000"/>
              </a:lnSpc>
            </a:pPr>
            <a:r>
              <a:rPr lang="pt-PT" sz="2400" smtClean="0"/>
              <a:t>CPAM: Malformação congênita das vias aéreas pulmonares</a:t>
            </a:r>
          </a:p>
          <a:p>
            <a:pPr algn="just" eaLnBrk="1" hangingPunct="1">
              <a:lnSpc>
                <a:spcPct val="150000"/>
              </a:lnSpc>
            </a:pPr>
            <a:r>
              <a:rPr lang="pt-PT" sz="2400" smtClean="0"/>
              <a:t>PS: sequestro pulmonar</a:t>
            </a:r>
          </a:p>
          <a:p>
            <a:pPr algn="just" eaLnBrk="1" hangingPunct="1">
              <a:lnSpc>
                <a:spcPct val="150000"/>
              </a:lnSpc>
            </a:pPr>
            <a:r>
              <a:rPr lang="pt-PT" sz="2400" smtClean="0"/>
              <a:t>CLHL: Lobo hiperlucente grande congênito</a:t>
            </a:r>
          </a:p>
          <a:p>
            <a:pPr algn="just" eaLnBrk="1" hangingPunct="1">
              <a:lnSpc>
                <a:spcPct val="150000"/>
              </a:lnSpc>
            </a:pPr>
            <a:r>
              <a:rPr lang="pt-PT" sz="2400" smtClean="0"/>
              <a:t>RNM: Ressonância magnética</a:t>
            </a:r>
            <a:endParaRPr lang="pt-BR" sz="2300" smtClean="0"/>
          </a:p>
        </p:txBody>
      </p:sp>
      <p:sp>
        <p:nvSpPr>
          <p:cNvPr id="15363"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1638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16387" name="Espaço Reservado para Conteúdo 5"/>
          <p:cNvSpPr>
            <a:spLocks noGrp="1"/>
          </p:cNvSpPr>
          <p:nvPr>
            <p:ph sz="quarter" idx="1"/>
          </p:nvPr>
        </p:nvSpPr>
        <p:spPr>
          <a:xfrm>
            <a:off x="571500" y="1600200"/>
            <a:ext cx="8215313" cy="4867275"/>
          </a:xfrm>
        </p:spPr>
        <p:txBody>
          <a:bodyPr/>
          <a:lstStyle/>
          <a:p>
            <a:pPr algn="just" eaLnBrk="1" hangingPunct="1">
              <a:lnSpc>
                <a:spcPct val="130000"/>
              </a:lnSpc>
            </a:pPr>
            <a:r>
              <a:rPr lang="pt-PT" sz="1900" smtClean="0"/>
              <a:t>O termo malformação congênita do pulmão (CTM) cobre uma ampla gama de distúrbios, que incluem a entidade anteriormente conhecida como </a:t>
            </a:r>
            <a:r>
              <a:rPr lang="pt-PT" sz="1900" smtClean="0">
                <a:solidFill>
                  <a:srgbClr val="0000FF"/>
                </a:solidFill>
              </a:rPr>
              <a:t>malformação adenomatóide cística congênita (CCAM), sequestro pulmonar intra e extra-lobar (PS), cistos broncogênicos, lobo hiperlucente grande congênito (CLHL, também relatado como superdistensão alveolar congênita, anteriormente conhecida como enfisema lobar congênito) e atresia brônquica. </a:t>
            </a:r>
          </a:p>
          <a:p>
            <a:pPr algn="just" eaLnBrk="1" hangingPunct="1">
              <a:lnSpc>
                <a:spcPct val="130000"/>
              </a:lnSpc>
            </a:pPr>
            <a:r>
              <a:rPr lang="pt-PT" sz="1900" smtClean="0"/>
              <a:t>Na literatura internacional, o termo “Malformações torácicas congênitas” (CTM) foi introduzido para descrever clinicamente as entidades acima (1, 2). Classificações claramente mais sofisticadas devem ser usadas por patologistas examinando peças de CTM. Usaremos essa terminologia em todo o texto.</a:t>
            </a:r>
            <a:endParaRPr lang="pt-BR" sz="1800" smtClean="0"/>
          </a:p>
        </p:txBody>
      </p:sp>
      <p:sp>
        <p:nvSpPr>
          <p:cNvPr id="1638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1741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17411"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As CTM representam 5 a 18% de todas as anormalidades congênitas, têm uma incidência cumulativa de 30 a 42 casos por 100.000 indivíduos (3) e, portanto, são considerados distúrbios raros (4). </a:t>
            </a:r>
          </a:p>
          <a:p>
            <a:pPr algn="just" eaLnBrk="1" hangingPunct="1">
              <a:lnSpc>
                <a:spcPct val="150000"/>
              </a:lnSpc>
            </a:pPr>
            <a:r>
              <a:rPr lang="pt-PT" sz="1800" smtClean="0"/>
              <a:t>A prevalência pode ser subestimada já que um número desconhecido dessas lesões é detectado após o nascimento por acaso (5). </a:t>
            </a:r>
          </a:p>
          <a:p>
            <a:pPr algn="just" eaLnBrk="1" hangingPunct="1">
              <a:lnSpc>
                <a:spcPct val="150000"/>
              </a:lnSpc>
            </a:pPr>
            <a:r>
              <a:rPr lang="pt-PT" sz="1800" smtClean="0"/>
              <a:t>As complicações das CTMs foram relatadas pela primeira vez na década de 1970 (6). Nas últimas duas décadas, o diagnóstico pré-natal tem sido a regra, e imagens pós-natais melhoradas melhoraram a detecção (5). </a:t>
            </a:r>
          </a:p>
        </p:txBody>
      </p:sp>
      <p:sp>
        <p:nvSpPr>
          <p:cNvPr id="1741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1843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18435"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CTM são consideradas no diagnóstico diferencial de pneumonia de repetição ocorrendo no mesmo local em crianças (7). </a:t>
            </a:r>
          </a:p>
          <a:p>
            <a:pPr algn="just" eaLnBrk="1" hangingPunct="1">
              <a:lnSpc>
                <a:spcPct val="150000"/>
              </a:lnSpc>
            </a:pPr>
            <a:r>
              <a:rPr lang="pt-PT" sz="1800" smtClean="0"/>
              <a:t>Apesar de várias publicações sobre o tema, atualmente não existem </a:t>
            </a:r>
            <a:r>
              <a:rPr lang="pt-PT" sz="1800" i="1" smtClean="0"/>
              <a:t>guidelines</a:t>
            </a:r>
            <a:r>
              <a:rPr lang="pt-PT" sz="1800" smtClean="0"/>
              <a:t> para condução, e o manejo difere acentuadamente entre os centros (8–16). </a:t>
            </a:r>
          </a:p>
          <a:p>
            <a:pPr algn="just" eaLnBrk="1" hangingPunct="1">
              <a:lnSpc>
                <a:spcPct val="150000"/>
              </a:lnSpc>
            </a:pPr>
            <a:r>
              <a:rPr lang="pt-PT" sz="1800" smtClean="0"/>
              <a:t>Essa deficiência dificulta muito o aconselhamento dos pais, incluindo decisões de gravidez e planejamento cirúrgico.</a:t>
            </a:r>
          </a:p>
          <a:p>
            <a:pPr algn="just" eaLnBrk="1" hangingPunct="1">
              <a:lnSpc>
                <a:spcPct val="150000"/>
              </a:lnSpc>
            </a:pPr>
            <a:endParaRPr lang="pt-BR" sz="2300" smtClean="0"/>
          </a:p>
        </p:txBody>
      </p:sp>
      <p:sp>
        <p:nvSpPr>
          <p:cNvPr id="1843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1945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19459"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Foi revisada a literatura existente sobre CTM. </a:t>
            </a:r>
          </a:p>
          <a:p>
            <a:pPr algn="just" eaLnBrk="1" hangingPunct="1">
              <a:lnSpc>
                <a:spcPct val="150000"/>
              </a:lnSpc>
            </a:pPr>
            <a:r>
              <a:rPr lang="pt-PT" sz="1800" smtClean="0"/>
              <a:t>Principais objetivos eram (i) resumir sua etiologia e classificação, (ii) descrever sua apresentação clínica e complicações associadas, (iii) revisar as evidências sobre a abordagem diagnóstica e estratégias terapêuticas; e (iv) para destacar questões de manejo não respondidas. </a:t>
            </a:r>
          </a:p>
          <a:p>
            <a:pPr algn="just" eaLnBrk="1" hangingPunct="1">
              <a:lnSpc>
                <a:spcPct val="150000"/>
              </a:lnSpc>
            </a:pPr>
            <a:endParaRPr lang="pt-PT" sz="1800" smtClean="0"/>
          </a:p>
          <a:p>
            <a:pPr algn="just" eaLnBrk="1" hangingPunct="1">
              <a:lnSpc>
                <a:spcPct val="150000"/>
              </a:lnSpc>
            </a:pPr>
            <a:endParaRPr lang="pt-BR" sz="2300" smtClean="0"/>
          </a:p>
        </p:txBody>
      </p:sp>
      <p:sp>
        <p:nvSpPr>
          <p:cNvPr id="1946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a:xfrm>
            <a:off x="612775" y="228600"/>
            <a:ext cx="8153400" cy="990600"/>
          </a:xfrm>
        </p:spPr>
        <p:txBody>
          <a:bodyPr/>
          <a:lstStyle/>
          <a:p>
            <a:pPr eaLnBrk="1" hangingPunct="1"/>
            <a:r>
              <a:rPr lang="pt-BR" smtClean="0"/>
              <a:t>Introdução</a:t>
            </a:r>
          </a:p>
        </p:txBody>
      </p:sp>
      <p:sp>
        <p:nvSpPr>
          <p:cNvPr id="6" name="Espaço Reservado para Conteúdo 5"/>
          <p:cNvSpPr>
            <a:spLocks noGrp="1"/>
          </p:cNvSpPr>
          <p:nvPr>
            <p:ph sz="quarter" idx="1"/>
          </p:nvPr>
        </p:nvSpPr>
        <p:spPr>
          <a:xfrm>
            <a:off x="571500" y="1600200"/>
            <a:ext cx="8215313" cy="4495800"/>
          </a:xfrm>
        </p:spPr>
        <p:txBody>
          <a:bodyPr>
            <a:normAutofit fontScale="92500"/>
          </a:bodyPr>
          <a:lstStyle/>
          <a:p>
            <a:pPr marL="320040" indent="-320040" algn="just" eaLnBrk="1" fontAlgn="auto" hangingPunct="1">
              <a:lnSpc>
                <a:spcPct val="150000"/>
              </a:lnSpc>
              <a:spcAft>
                <a:spcPts val="0"/>
              </a:spcAft>
              <a:buFont typeface="Wingdings"/>
              <a:buChar char=""/>
              <a:defRPr/>
            </a:pPr>
            <a:r>
              <a:rPr lang="pt-PT" sz="1800" dirty="0" smtClean="0"/>
              <a:t>Pesquisa </a:t>
            </a:r>
            <a:r>
              <a:rPr lang="pt-PT" sz="1800" dirty="0"/>
              <a:t>bibliográfica de artigos em inglês publicados sobre </a:t>
            </a:r>
            <a:r>
              <a:rPr lang="pt-PT" sz="1800" dirty="0" smtClean="0"/>
              <a:t>o </a:t>
            </a:r>
            <a:r>
              <a:rPr lang="pt-PT" sz="1800" dirty="0"/>
              <a:t>tema </a:t>
            </a:r>
            <a:r>
              <a:rPr lang="pt-PT" sz="1800" dirty="0" smtClean="0"/>
              <a:t>de </a:t>
            </a:r>
            <a:r>
              <a:rPr lang="pt-PT" sz="1800" dirty="0"/>
              <a:t>1990 até maio de 2019, no Scopus, Bases de dados Web of Science, PubMed e MEDLINE, usando o termo de pesquisa "malformações pulmonares congênitas", "congênita malformações torácicas "," seqüestro pulmonar "," congênita malformação adenomatóide cística ”,“ doença pulmonar congênita malformação adenomatóide ”,“ hiperlucidez congênita lobo ”,“ superdistensão alveolar congênita ”,“ lobar congênita enfisema "," cisto broncogênico ", combinado com o seguinte: “Manejo pós-natal”, “cirurgia”, “embolização”.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Excluidos </a:t>
            </a:r>
            <a:r>
              <a:rPr lang="pt-PT" sz="1800" dirty="0"/>
              <a:t>estudos realizados exclusivamente em adultos, mas incluíram aqueles com uma população mista de crianças (ou adolescentes) e adultos. </a:t>
            </a:r>
            <a:r>
              <a:rPr lang="pt-PT" sz="1800" dirty="0" smtClean="0"/>
              <a:t>Desenvolvido </a:t>
            </a:r>
            <a:r>
              <a:rPr lang="pt-PT" sz="1800" dirty="0"/>
              <a:t>um algoritmo para a avaliação e acompanhamento de casos de CTM detectados no pré-natal ou período pós-natal.</a:t>
            </a:r>
            <a:endParaRPr lang="pt-BR" sz="2300" dirty="0"/>
          </a:p>
        </p:txBody>
      </p:sp>
      <p:sp>
        <p:nvSpPr>
          <p:cNvPr id="20483"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1506"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Várias hipóteses sobre a etiologia da CTM foram propostas. </a:t>
            </a:r>
          </a:p>
          <a:p>
            <a:pPr algn="just" eaLnBrk="1" hangingPunct="1">
              <a:lnSpc>
                <a:spcPct val="150000"/>
              </a:lnSpc>
            </a:pPr>
            <a:r>
              <a:rPr lang="pt-PT" sz="1800" smtClean="0"/>
              <a:t>Especula-se que sejam devido a anomalias na embriogênese da via aérea, sendo o tipo e a histopatologia relacionados ao momento do insulto embriológico (17–22). </a:t>
            </a:r>
          </a:p>
          <a:p>
            <a:pPr algn="just" eaLnBrk="1" hangingPunct="1">
              <a:lnSpc>
                <a:spcPct val="150000"/>
              </a:lnSpc>
            </a:pPr>
            <a:r>
              <a:rPr lang="pt-PT" sz="1800" smtClean="0"/>
              <a:t>Um estudo em animais sugeriu também que uma sinalização exagerada do fator de crescimento de fibroblastos 10 (FGF10) pode ser responsável por a formação de estruturas císticas anormais durante o início do desenvolvimento pulmonar (17). </a:t>
            </a:r>
          </a:p>
          <a:p>
            <a:pPr algn="just" eaLnBrk="1" hangingPunct="1">
              <a:lnSpc>
                <a:spcPct val="150000"/>
              </a:lnSpc>
            </a:pPr>
            <a:r>
              <a:rPr lang="pt-PT" sz="1800" smtClean="0"/>
              <a:t>FGF10 contribui para morfogênese pulmonar através de seu receptor FGFR2, e sua sinalização é inibida pelo sistema Sonic Hedgehog (SHH). Foi hipotetisada como causa da CCAM (17).</a:t>
            </a:r>
          </a:p>
          <a:p>
            <a:pPr algn="just" eaLnBrk="1" hangingPunct="1">
              <a:lnSpc>
                <a:spcPct val="150000"/>
              </a:lnSpc>
            </a:pPr>
            <a:endParaRPr lang="pt-BR" sz="2300" smtClean="0"/>
          </a:p>
        </p:txBody>
      </p:sp>
      <p:sp>
        <p:nvSpPr>
          <p:cNvPr id="21507"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612775" y="228600"/>
            <a:ext cx="8153400" cy="990600"/>
          </a:xfrm>
        </p:spPr>
        <p:txBody>
          <a:bodyPr/>
          <a:lstStyle/>
          <a:p>
            <a:pPr eaLnBrk="1" hangingPunct="1"/>
            <a:r>
              <a:rPr lang="pt-BR" sz="4000" smtClean="0"/>
              <a:t>Etiologia e Classificação da CTM</a:t>
            </a:r>
          </a:p>
        </p:txBody>
      </p:sp>
      <p:sp>
        <p:nvSpPr>
          <p:cNvPr id="2253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22531"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Um estudo recente mostrou que a CTM consiste em estruturas diferenciadas das vias aéreas caracterizadas pelo aumento da expressão de marcadores epiteliais das vias aéreas, bem como pela expressão desregulada de genes relacionados ao Ras e vias de sinalização de quinases (23). </a:t>
            </a:r>
          </a:p>
          <a:p>
            <a:pPr algn="just" eaLnBrk="1" hangingPunct="1">
              <a:lnSpc>
                <a:spcPct val="150000"/>
              </a:lnSpc>
            </a:pPr>
            <a:r>
              <a:rPr lang="pt-PT" sz="1800" smtClean="0"/>
              <a:t>Um estudo em roedores mostrou que mutações no gene DICER1 levam à formação de vias aéreas císticas, à interrupção da morfogênese ramificada e à expansão mesenquimal, características semelhantes a blastoma pleuropulmonar (PPB) (24).</a:t>
            </a:r>
            <a:endParaRPr lang="pt-BR" sz="2300" smtClean="0"/>
          </a:p>
        </p:txBody>
      </p:sp>
      <p:sp>
        <p:nvSpPr>
          <p:cNvPr id="2253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355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495800"/>
          </a:xfrm>
        </p:spPr>
        <p:txBody>
          <a:bodyPr>
            <a:normAutofit fontScale="92500" lnSpcReduction="20000"/>
          </a:bodyPr>
          <a:lstStyle/>
          <a:p>
            <a:pPr marL="320040" indent="-320040" algn="just" eaLnBrk="1" fontAlgn="auto" hangingPunct="1">
              <a:lnSpc>
                <a:spcPct val="150000"/>
              </a:lnSpc>
              <a:spcAft>
                <a:spcPts val="0"/>
              </a:spcAft>
              <a:buFont typeface="Wingdings"/>
              <a:buChar char=""/>
              <a:defRPr/>
            </a:pPr>
            <a:r>
              <a:rPr lang="pt-BR" sz="1800" dirty="0" smtClean="0"/>
              <a:t>De </a:t>
            </a:r>
            <a:r>
              <a:rPr lang="pt-BR" sz="1800" dirty="0"/>
              <a:t>acordo com a </a:t>
            </a:r>
            <a:r>
              <a:rPr lang="pt-BR" sz="1800" dirty="0" err="1" smtClean="0"/>
              <a:t>Stocker</a:t>
            </a:r>
            <a:r>
              <a:rPr lang="pt-BR" sz="1800" dirty="0" smtClean="0"/>
              <a:t> (2002), </a:t>
            </a:r>
            <a:r>
              <a:rPr lang="pt-BR" sz="1800" dirty="0"/>
              <a:t>o malformação congênita das vias aéreas pulmonares (CPAM), que substituiu o antigo CCAM, inclui cinco tipos </a:t>
            </a:r>
            <a:r>
              <a:rPr lang="pt-BR" sz="1800" dirty="0" smtClean="0"/>
              <a:t>de classificação patológica (1</a:t>
            </a:r>
            <a:r>
              <a:rPr lang="pt-BR" sz="1800" dirty="0"/>
              <a:t>). </a:t>
            </a:r>
            <a:endParaRPr lang="pt-BR" sz="1800" dirty="0" smtClean="0"/>
          </a:p>
          <a:p>
            <a:pPr marL="320040" indent="-320040" algn="just" eaLnBrk="1" fontAlgn="auto" hangingPunct="1">
              <a:lnSpc>
                <a:spcPct val="150000"/>
              </a:lnSpc>
              <a:spcAft>
                <a:spcPts val="0"/>
              </a:spcAft>
              <a:buFont typeface="Wingdings"/>
              <a:buChar char=""/>
              <a:defRPr/>
            </a:pPr>
            <a:r>
              <a:rPr lang="pt-BR" sz="1800" dirty="0" smtClean="0"/>
              <a:t>CPAM </a:t>
            </a:r>
            <a:r>
              <a:rPr lang="pt-BR" sz="1800" dirty="0"/>
              <a:t>tipo 0 (tipo brônquico, </a:t>
            </a:r>
            <a:r>
              <a:rPr lang="pt-BR" sz="1800" dirty="0" err="1" smtClean="0"/>
              <a:t>ex</a:t>
            </a:r>
            <a:r>
              <a:rPr lang="pt-BR" sz="1800" dirty="0" smtClean="0"/>
              <a:t> displasia </a:t>
            </a:r>
            <a:r>
              <a:rPr lang="pt-BR" sz="1800" dirty="0" err="1" smtClean="0"/>
              <a:t>acinar</a:t>
            </a:r>
            <a:r>
              <a:rPr lang="pt-BR" sz="1800" dirty="0" smtClean="0"/>
              <a:t>): vias </a:t>
            </a:r>
            <a:r>
              <a:rPr lang="pt-BR" sz="1800" dirty="0"/>
              <a:t>aéreas do tipo brônquico separadas apenas por tecido </a:t>
            </a:r>
            <a:r>
              <a:rPr lang="pt-BR" sz="1800" dirty="0" err="1"/>
              <a:t>mesenquimal</a:t>
            </a:r>
            <a:r>
              <a:rPr lang="pt-BR" sz="1800" dirty="0"/>
              <a:t> abundante. </a:t>
            </a:r>
            <a:endParaRPr lang="pt-BR" sz="1800" dirty="0" smtClean="0"/>
          </a:p>
          <a:p>
            <a:pPr marL="320040" indent="-320040" algn="just" eaLnBrk="1" fontAlgn="auto" hangingPunct="1">
              <a:lnSpc>
                <a:spcPct val="150000"/>
              </a:lnSpc>
              <a:spcAft>
                <a:spcPts val="0"/>
              </a:spcAft>
              <a:buFont typeface="Wingdings"/>
              <a:buChar char=""/>
              <a:defRPr/>
            </a:pPr>
            <a:r>
              <a:rPr lang="pt-BR" sz="1800" dirty="0" smtClean="0"/>
              <a:t>CPAM tipo </a:t>
            </a:r>
            <a:r>
              <a:rPr lang="pt-BR" sz="1800" dirty="0"/>
              <a:t>1 </a:t>
            </a:r>
            <a:r>
              <a:rPr lang="pt-BR" sz="1800" dirty="0" smtClean="0"/>
              <a:t>(brônquico </a:t>
            </a:r>
            <a:r>
              <a:rPr lang="pt-BR" sz="1800" dirty="0"/>
              <a:t>/ </a:t>
            </a:r>
            <a:r>
              <a:rPr lang="pt-BR" sz="1800" dirty="0" err="1" smtClean="0"/>
              <a:t>bronquiolar</a:t>
            </a:r>
            <a:r>
              <a:rPr lang="pt-BR" sz="1800" dirty="0" smtClean="0"/>
              <a:t>): cistos &gt; </a:t>
            </a:r>
            <a:r>
              <a:rPr lang="pt-BR" sz="1800" dirty="0"/>
              <a:t>2 cm de </a:t>
            </a:r>
            <a:r>
              <a:rPr lang="pt-BR" sz="1800" dirty="0" smtClean="0"/>
              <a:t>diâmetro.</a:t>
            </a:r>
          </a:p>
          <a:p>
            <a:pPr marL="320040" indent="-320040" algn="just" eaLnBrk="1" fontAlgn="auto" hangingPunct="1">
              <a:lnSpc>
                <a:spcPct val="150000"/>
              </a:lnSpc>
              <a:spcAft>
                <a:spcPts val="0"/>
              </a:spcAft>
              <a:buFont typeface="Wingdings"/>
              <a:buChar char=""/>
              <a:defRPr/>
            </a:pPr>
            <a:r>
              <a:rPr lang="pt-BR" sz="1800" dirty="0" smtClean="0"/>
              <a:t>CPAM tipo 2 (</a:t>
            </a:r>
            <a:r>
              <a:rPr lang="pt-BR" sz="1800" dirty="0" err="1" smtClean="0"/>
              <a:t>bronquiolar</a:t>
            </a:r>
            <a:r>
              <a:rPr lang="pt-BR" sz="1800" dirty="0" smtClean="0"/>
              <a:t>): múltiplos </a:t>
            </a:r>
            <a:r>
              <a:rPr lang="pt-BR" sz="1800" dirty="0"/>
              <a:t>pequenos </a:t>
            </a:r>
            <a:r>
              <a:rPr lang="pt-BR" sz="1800" dirty="0" smtClean="0"/>
              <a:t>cistos</a:t>
            </a:r>
            <a:r>
              <a:rPr lang="pt-BR" sz="1800" dirty="0"/>
              <a:t>.</a:t>
            </a:r>
            <a:endParaRPr lang="pt-BR" sz="1800" dirty="0" smtClean="0"/>
          </a:p>
          <a:p>
            <a:pPr marL="320040" indent="-320040" algn="just" eaLnBrk="1" fontAlgn="auto" hangingPunct="1">
              <a:lnSpc>
                <a:spcPct val="150000"/>
              </a:lnSpc>
              <a:spcAft>
                <a:spcPts val="0"/>
              </a:spcAft>
              <a:buFont typeface="Wingdings"/>
              <a:buChar char=""/>
              <a:defRPr/>
            </a:pPr>
            <a:r>
              <a:rPr lang="pt-BR" sz="1800" dirty="0" smtClean="0"/>
              <a:t>CPAM </a:t>
            </a:r>
            <a:r>
              <a:rPr lang="pt-BR" sz="1800" dirty="0"/>
              <a:t>tipo 3 </a:t>
            </a:r>
            <a:r>
              <a:rPr lang="pt-BR" sz="1800" dirty="0" smtClean="0"/>
              <a:t>(</a:t>
            </a:r>
            <a:r>
              <a:rPr lang="pt-BR" sz="1800" dirty="0" err="1" smtClean="0"/>
              <a:t>bronquiolar</a:t>
            </a:r>
            <a:r>
              <a:rPr lang="pt-BR" sz="1800" dirty="0" smtClean="0"/>
              <a:t> </a:t>
            </a:r>
            <a:r>
              <a:rPr lang="pt-BR" sz="1800" dirty="0"/>
              <a:t>/ </a:t>
            </a:r>
            <a:r>
              <a:rPr lang="pt-BR" sz="1800" dirty="0" smtClean="0"/>
              <a:t>alveolar): lesão </a:t>
            </a:r>
            <a:r>
              <a:rPr lang="pt-BR" sz="1800" dirty="0"/>
              <a:t>é sólida, e não cística, devido ao excesso de estrutura </a:t>
            </a:r>
            <a:r>
              <a:rPr lang="pt-BR" sz="1800" dirty="0" err="1"/>
              <a:t>bronquiolar</a:t>
            </a:r>
            <a:r>
              <a:rPr lang="pt-BR" sz="1800" dirty="0"/>
              <a:t> separada por espaços aéreos que se assemelham ao pulmão fetal </a:t>
            </a:r>
            <a:r>
              <a:rPr lang="pt-BR" sz="1800" dirty="0" smtClean="0"/>
              <a:t>tardio</a:t>
            </a:r>
          </a:p>
          <a:p>
            <a:pPr marL="320040" indent="-320040" algn="just" eaLnBrk="1" fontAlgn="auto" hangingPunct="1">
              <a:lnSpc>
                <a:spcPct val="150000"/>
              </a:lnSpc>
              <a:spcAft>
                <a:spcPts val="0"/>
              </a:spcAft>
              <a:buFont typeface="Wingdings"/>
              <a:buChar char=""/>
              <a:defRPr/>
            </a:pPr>
            <a:r>
              <a:rPr lang="pt-BR" sz="1800" dirty="0" smtClean="0"/>
              <a:t>CPAM </a:t>
            </a:r>
            <a:r>
              <a:rPr lang="pt-BR" sz="1800" dirty="0"/>
              <a:t>tipo 4 </a:t>
            </a:r>
            <a:r>
              <a:rPr lang="pt-BR" sz="1800" dirty="0" smtClean="0"/>
              <a:t>(tipo periférico): cistos </a:t>
            </a:r>
            <a:r>
              <a:rPr lang="pt-BR" sz="1800" dirty="0"/>
              <a:t>periféricos de paredes finas, geralmente </a:t>
            </a:r>
            <a:r>
              <a:rPr lang="pt-BR" sz="1800" dirty="0" err="1"/>
              <a:t>multiloculadas</a:t>
            </a:r>
            <a:r>
              <a:rPr lang="pt-BR" sz="1800" dirty="0"/>
              <a:t> (2, 5, 8). </a:t>
            </a:r>
            <a:endParaRPr lang="pt-BR" sz="2300" dirty="0"/>
          </a:p>
        </p:txBody>
      </p:sp>
      <p:sp>
        <p:nvSpPr>
          <p:cNvPr id="2355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457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24579"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BR" sz="1800" smtClean="0"/>
              <a:t>No entanto, a utilidade de classificação é diferente dependendo da especialidade que avalia a tomografia computadorizada (1, 25–27). </a:t>
            </a:r>
          </a:p>
          <a:p>
            <a:pPr algn="just" eaLnBrk="1" hangingPunct="1">
              <a:lnSpc>
                <a:spcPct val="150000"/>
              </a:lnSpc>
            </a:pPr>
            <a:r>
              <a:rPr lang="pt-BR" sz="1800" smtClean="0"/>
              <a:t>Embora as classificações patológicas possam ser estabelecidas apenas através de exame histológico, existe uma grande necessidade de desenvolver uma descrição fenotípica uniforme, particularmente porque as características patológicas de mais de uma lesão podem estar presentes no mesmo caso e muitos diagnósticos baseados em imagem precisam ser revisados ​​após avaliação patológica (2), daí a lógica do uso do termo genérico CTM.</a:t>
            </a:r>
            <a:endParaRPr lang="pt-BR" sz="2300" smtClean="0"/>
          </a:p>
        </p:txBody>
      </p:sp>
      <p:sp>
        <p:nvSpPr>
          <p:cNvPr id="2458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5602"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25603"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Até 6% de todos os CTM são sequestro pulmonar (PS) (3), uma malformação sem comunicação com a árvore brônquica (8). O suprimento sanguíneo arterial é geralmente da aorta torácica ou abdominal ou, ocasionalmente, de outras artérias (8). </a:t>
            </a:r>
          </a:p>
          <a:p>
            <a:pPr algn="just" eaLnBrk="1" hangingPunct="1">
              <a:lnSpc>
                <a:spcPct val="150000"/>
              </a:lnSpc>
            </a:pPr>
            <a:r>
              <a:rPr lang="pt-PT" sz="1800" smtClean="0"/>
              <a:t>PS Extralobar, que possui revestimento pleural próprio, geralmente fica abaixo do lobo inferior esquerdo (local subdiafragmático, 15% dos casos), e é menos comum que o PS intralobar, localizado principalmente no lobo inferior esquerdo. </a:t>
            </a:r>
          </a:p>
          <a:p>
            <a:pPr algn="just" eaLnBrk="1" hangingPunct="1">
              <a:lnSpc>
                <a:spcPct val="150000"/>
              </a:lnSpc>
            </a:pPr>
            <a:r>
              <a:rPr lang="pt-PT" sz="1800" smtClean="0"/>
              <a:t>PS e CPAM mistos são definidos como uma lesão híbrida e são comuns em casos com PS extralobar (8, 28–30). </a:t>
            </a:r>
          </a:p>
        </p:txBody>
      </p:sp>
      <p:sp>
        <p:nvSpPr>
          <p:cNvPr id="25604"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662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26627" name="Espaço Reservado para Conteúdo 5"/>
          <p:cNvSpPr>
            <a:spLocks noGrp="1"/>
          </p:cNvSpPr>
          <p:nvPr>
            <p:ph sz="quarter" idx="1"/>
          </p:nvPr>
        </p:nvSpPr>
        <p:spPr>
          <a:xfrm>
            <a:off x="571500" y="1600200"/>
            <a:ext cx="3929063" cy="4867275"/>
          </a:xfrm>
        </p:spPr>
        <p:txBody>
          <a:bodyPr/>
          <a:lstStyle/>
          <a:p>
            <a:pPr algn="just" eaLnBrk="1" hangingPunct="1">
              <a:lnSpc>
                <a:spcPct val="150000"/>
              </a:lnSpc>
            </a:pPr>
            <a:r>
              <a:rPr lang="pt-PT" sz="1800" smtClean="0"/>
              <a:t>Cistos broncogênicos, cisto isolado mais comum relatado na infância, são situados em ∼50% dos casos no mediastino, próximos à carina, e são caracterizados por sacos fechados revestidos de epitélio do tipo respiratório contendo cartilagem na parede, do trato respiratório primitivo (2).</a:t>
            </a:r>
          </a:p>
        </p:txBody>
      </p:sp>
      <p:sp>
        <p:nvSpPr>
          <p:cNvPr id="2662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pic>
        <p:nvPicPr>
          <p:cNvPr id="26629" name="Picture 2"/>
          <p:cNvPicPr>
            <a:picLocks noChangeAspect="1" noChangeArrowheads="1"/>
          </p:cNvPicPr>
          <p:nvPr/>
        </p:nvPicPr>
        <p:blipFill>
          <a:blip r:embed="rId2"/>
          <a:srcRect l="61919" t="18320" r="7549" b="55190"/>
          <a:stretch>
            <a:fillRect/>
          </a:stretch>
        </p:blipFill>
        <p:spPr bwMode="auto">
          <a:xfrm>
            <a:off x="4792663" y="1673225"/>
            <a:ext cx="3973512" cy="1936750"/>
          </a:xfrm>
          <a:prstGeom prst="rect">
            <a:avLst/>
          </a:prstGeom>
          <a:noFill/>
          <a:ln w="9525">
            <a:noFill/>
            <a:miter lim="800000"/>
            <a:headEnd/>
            <a:tailEnd/>
          </a:ln>
        </p:spPr>
      </p:pic>
      <p:pic>
        <p:nvPicPr>
          <p:cNvPr id="26630" name="Picture 2"/>
          <p:cNvPicPr>
            <a:picLocks noChangeAspect="1" noChangeArrowheads="1"/>
          </p:cNvPicPr>
          <p:nvPr/>
        </p:nvPicPr>
        <p:blipFill>
          <a:blip r:embed="rId2"/>
          <a:srcRect l="61919" t="51939" r="7549" b="22198"/>
          <a:stretch>
            <a:fillRect/>
          </a:stretch>
        </p:blipFill>
        <p:spPr bwMode="auto">
          <a:xfrm>
            <a:off x="4783138" y="3609975"/>
            <a:ext cx="3971925" cy="1892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765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27651" name="Espaço Reservado para Conteúdo 5"/>
          <p:cNvSpPr>
            <a:spLocks noGrp="1"/>
          </p:cNvSpPr>
          <p:nvPr>
            <p:ph sz="quarter" idx="1"/>
          </p:nvPr>
        </p:nvSpPr>
        <p:spPr>
          <a:xfrm>
            <a:off x="571500" y="1600200"/>
            <a:ext cx="8215313" cy="4867275"/>
          </a:xfrm>
        </p:spPr>
        <p:txBody>
          <a:bodyPr/>
          <a:lstStyle/>
          <a:p>
            <a:pPr algn="just" eaLnBrk="1" hangingPunct="1">
              <a:lnSpc>
                <a:spcPct val="150000"/>
              </a:lnSpc>
            </a:pPr>
            <a:r>
              <a:rPr lang="pt-PT" sz="1800" smtClean="0"/>
              <a:t>CLHL mais comumente afeta os lobos médios superior esquerdo ou direito e pode mostrar poucos alvéolos primitivos ou mesmo um lobo polialveolar. </a:t>
            </a:r>
          </a:p>
          <a:p>
            <a:pPr algn="just" eaLnBrk="1" hangingPunct="1">
              <a:lnSpc>
                <a:spcPct val="150000"/>
              </a:lnSpc>
            </a:pPr>
            <a:r>
              <a:rPr lang="pt-PT" sz="1800" smtClean="0"/>
              <a:t>Tentativas de explicar o aprisionamento aéreo: cartilagem brônquica deficiente ou displásica, muco espesso, proliferação mucosa extensa, torção brônquica, atresia brônquica e compressão brônquica por vasos cardiopulmonares, linfonodos, cistos, pulmão polialveolar ou hipoplasia pulmonar focal (30). </a:t>
            </a:r>
          </a:p>
          <a:p>
            <a:pPr algn="just" eaLnBrk="1" hangingPunct="1">
              <a:lnSpc>
                <a:spcPct val="150000"/>
              </a:lnSpc>
            </a:pPr>
            <a:r>
              <a:rPr lang="pt-PT" sz="1800" smtClean="0"/>
              <a:t>No geral, cistos broncogênicos, CLHL e outras malformações (atresia brônquica, pulmão pequeno congênito e pulmão ou traquéia ausentes) têm uma incidência significativamente menor do que CPAM e PS (de 1: 20.000 &lt;1 por 100.000 nascidos vivos) (31–36).</a:t>
            </a:r>
            <a:endParaRPr lang="pt-BR" sz="2300" smtClean="0"/>
          </a:p>
        </p:txBody>
      </p:sp>
      <p:sp>
        <p:nvSpPr>
          <p:cNvPr id="2765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612775" y="228600"/>
            <a:ext cx="8153400" cy="990600"/>
          </a:xfrm>
        </p:spPr>
        <p:txBody>
          <a:bodyPr/>
          <a:lstStyle/>
          <a:p>
            <a:pPr eaLnBrk="1" hangingPunct="1"/>
            <a:r>
              <a:rPr lang="pt-BR" sz="3600" smtClean="0"/>
              <a:t>Etiologia e Classificação da CTM</a:t>
            </a:r>
          </a:p>
        </p:txBody>
      </p:sp>
      <p:sp>
        <p:nvSpPr>
          <p:cNvPr id="2867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fontScale="92500" lnSpcReduction="10000"/>
          </a:bodyPr>
          <a:lstStyle/>
          <a:p>
            <a:pPr marL="320040" indent="-320040" algn="just" eaLnBrk="1" fontAlgn="auto" hangingPunct="1">
              <a:lnSpc>
                <a:spcPct val="150000"/>
              </a:lnSpc>
              <a:spcAft>
                <a:spcPts val="0"/>
              </a:spcAft>
              <a:buFont typeface="Wingdings"/>
              <a:buChar char=""/>
              <a:defRPr/>
            </a:pPr>
            <a:r>
              <a:rPr lang="pt-BR" sz="2400" dirty="0" smtClean="0"/>
              <a:t>Obviamente</a:t>
            </a:r>
            <a:r>
              <a:rPr lang="pt-BR" sz="2400" dirty="0"/>
              <a:t>, a classificação patológica da CTM está disponível apenas após a cirurgia </a:t>
            </a:r>
            <a:r>
              <a:rPr lang="pt-BR" sz="2400" dirty="0" smtClean="0"/>
              <a:t>ou </a:t>
            </a:r>
            <a:r>
              <a:rPr lang="pt-BR" sz="2400" dirty="0"/>
              <a:t>autópsia (1, 26, 27</a:t>
            </a:r>
            <a:r>
              <a:rPr lang="pt-BR" sz="2400" dirty="0" smtClean="0"/>
              <a:t>). </a:t>
            </a:r>
          </a:p>
          <a:p>
            <a:pPr marL="320040" indent="-320040" algn="just" eaLnBrk="1" fontAlgn="auto" hangingPunct="1">
              <a:lnSpc>
                <a:spcPct val="150000"/>
              </a:lnSpc>
              <a:spcAft>
                <a:spcPts val="0"/>
              </a:spcAft>
              <a:buFont typeface="Wingdings"/>
              <a:buChar char=""/>
              <a:defRPr/>
            </a:pPr>
            <a:r>
              <a:rPr lang="pt-BR" sz="2400" dirty="0" smtClean="0"/>
              <a:t>É preciso confiar </a:t>
            </a:r>
            <a:r>
              <a:rPr lang="pt-BR" sz="2400" dirty="0"/>
              <a:t>em imagens em escala de cinza, como o ultrassom pré-natal (US) e, possivelmente, a ressonância magnética (RM), </a:t>
            </a:r>
            <a:r>
              <a:rPr lang="pt-BR" sz="2400" dirty="0" smtClean="0"/>
              <a:t>o primeiro achado de imagem pulmonar </a:t>
            </a:r>
            <a:r>
              <a:rPr lang="pt-BR" sz="2400" dirty="0"/>
              <a:t>pós-natal </a:t>
            </a:r>
            <a:r>
              <a:rPr lang="pt-BR" sz="2400" dirty="0" smtClean="0"/>
              <a:t>e </a:t>
            </a:r>
            <a:r>
              <a:rPr lang="pt-BR" sz="2400" dirty="0"/>
              <a:t>quaisquer características clínicas associadas. </a:t>
            </a:r>
            <a:endParaRPr lang="pt-BR" sz="2400" dirty="0" smtClean="0"/>
          </a:p>
          <a:p>
            <a:pPr marL="320040" indent="-320040" algn="just" eaLnBrk="1" fontAlgn="auto" hangingPunct="1">
              <a:lnSpc>
                <a:spcPct val="150000"/>
              </a:lnSpc>
              <a:spcAft>
                <a:spcPts val="0"/>
              </a:spcAft>
              <a:buFont typeface="Wingdings"/>
              <a:buChar char=""/>
              <a:defRPr/>
            </a:pPr>
            <a:r>
              <a:rPr lang="pt-BR" sz="2400" dirty="0" smtClean="0"/>
              <a:t>Portanto</a:t>
            </a:r>
            <a:r>
              <a:rPr lang="pt-BR" sz="2400" dirty="0"/>
              <a:t>, uma classificação clínica e de imagem foi </a:t>
            </a:r>
            <a:r>
              <a:rPr lang="pt-BR" sz="2400" dirty="0" smtClean="0"/>
              <a:t>proposta e tem </a:t>
            </a:r>
            <a:r>
              <a:rPr lang="pt-BR" sz="2400" dirty="0"/>
              <a:t>a vantagem </a:t>
            </a:r>
            <a:r>
              <a:rPr lang="pt-BR" sz="2400" dirty="0" smtClean="0"/>
              <a:t>de ser oriunda de investigações (25</a:t>
            </a:r>
            <a:r>
              <a:rPr lang="pt-BR" sz="2400" dirty="0"/>
              <a:t>).</a:t>
            </a:r>
            <a:endParaRPr lang="pt-BR" sz="2300" dirty="0"/>
          </a:p>
        </p:txBody>
      </p:sp>
      <p:sp>
        <p:nvSpPr>
          <p:cNvPr id="2867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2969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fontScale="77500" lnSpcReduction="20000"/>
          </a:bodyPr>
          <a:lstStyle/>
          <a:p>
            <a:pPr marL="320040" indent="-320040" algn="just" eaLnBrk="1" fontAlgn="auto" hangingPunct="1">
              <a:lnSpc>
                <a:spcPct val="150000"/>
              </a:lnSpc>
              <a:spcAft>
                <a:spcPts val="0"/>
              </a:spcAft>
              <a:buFont typeface="Wingdings"/>
              <a:buChar char=""/>
              <a:defRPr/>
            </a:pPr>
            <a:r>
              <a:rPr lang="pt-BR" sz="2400" dirty="0" smtClean="0"/>
              <a:t>A </a:t>
            </a:r>
            <a:r>
              <a:rPr lang="pt-BR" sz="2400" dirty="0"/>
              <a:t>maioria dos CTM é detectada antes do nascimento </a:t>
            </a:r>
            <a:r>
              <a:rPr lang="pt-BR" sz="2400" dirty="0" smtClean="0"/>
              <a:t>no US </a:t>
            </a:r>
            <a:r>
              <a:rPr lang="pt-BR" sz="2400" dirty="0"/>
              <a:t>pré-natal (37). </a:t>
            </a:r>
            <a:endParaRPr lang="pt-BR" sz="2400" dirty="0" smtClean="0"/>
          </a:p>
          <a:p>
            <a:pPr marL="320040" indent="-320040" algn="just" eaLnBrk="1" fontAlgn="auto" hangingPunct="1">
              <a:lnSpc>
                <a:spcPct val="150000"/>
              </a:lnSpc>
              <a:spcAft>
                <a:spcPts val="0"/>
              </a:spcAft>
              <a:buFont typeface="Wingdings"/>
              <a:buChar char=""/>
              <a:defRPr/>
            </a:pPr>
            <a:r>
              <a:rPr lang="pt-BR" sz="2400" dirty="0" smtClean="0"/>
              <a:t>A </a:t>
            </a:r>
            <a:r>
              <a:rPr lang="pt-BR" sz="2400" dirty="0"/>
              <a:t>lesão cística </a:t>
            </a:r>
            <a:r>
              <a:rPr lang="pt-BR" sz="2400" dirty="0" smtClean="0"/>
              <a:t>e/ou </a:t>
            </a:r>
            <a:r>
              <a:rPr lang="pt-BR" sz="2400" dirty="0"/>
              <a:t>sólida pode aumentar progressivamente, com eventual desvio </a:t>
            </a:r>
            <a:r>
              <a:rPr lang="pt-BR" sz="2400" dirty="0" err="1"/>
              <a:t>mediastinal</a:t>
            </a:r>
            <a:r>
              <a:rPr lang="pt-BR" sz="2400" dirty="0"/>
              <a:t>, ou também regredir total ou parcialmente antes do nascimento (38, 39). </a:t>
            </a:r>
            <a:endParaRPr lang="pt-BR" sz="2400" dirty="0" smtClean="0"/>
          </a:p>
          <a:p>
            <a:pPr marL="320040" indent="-320040" algn="just" eaLnBrk="1" fontAlgn="auto" hangingPunct="1">
              <a:lnSpc>
                <a:spcPct val="150000"/>
              </a:lnSpc>
              <a:spcAft>
                <a:spcPts val="0"/>
              </a:spcAft>
              <a:buFont typeface="Wingdings"/>
              <a:buChar char=""/>
              <a:defRPr/>
            </a:pPr>
            <a:r>
              <a:rPr lang="pt-BR" sz="2400" dirty="0" smtClean="0"/>
              <a:t>As </a:t>
            </a:r>
            <a:r>
              <a:rPr lang="pt-BR" sz="2400" dirty="0"/>
              <a:t>complicações </a:t>
            </a:r>
            <a:r>
              <a:rPr lang="pt-BR" sz="2400" dirty="0" err="1" smtClean="0"/>
              <a:t>antenatais</a:t>
            </a:r>
            <a:r>
              <a:rPr lang="pt-BR" sz="2400" dirty="0" smtClean="0"/>
              <a:t> </a:t>
            </a:r>
            <a:r>
              <a:rPr lang="pt-BR" sz="2400" dirty="0"/>
              <a:t>da CTM incluem hidropisia fetal, derrame pleural ou </a:t>
            </a:r>
            <a:r>
              <a:rPr lang="pt-BR" sz="2400" dirty="0" err="1"/>
              <a:t>polidrâmnio</a:t>
            </a:r>
            <a:r>
              <a:rPr lang="pt-BR" sz="2400" dirty="0"/>
              <a:t> secundário à falha da deglutição fetal normal </a:t>
            </a:r>
            <a:r>
              <a:rPr lang="pt-BR" sz="2400" dirty="0" smtClean="0"/>
              <a:t>pela compressão esofágica. </a:t>
            </a:r>
          </a:p>
          <a:p>
            <a:pPr marL="320040" indent="-320040" algn="just" eaLnBrk="1" fontAlgn="auto" hangingPunct="1">
              <a:lnSpc>
                <a:spcPct val="150000"/>
              </a:lnSpc>
              <a:spcAft>
                <a:spcPts val="0"/>
              </a:spcAft>
              <a:buFont typeface="Wingdings"/>
              <a:buChar char=""/>
              <a:defRPr/>
            </a:pPr>
            <a:r>
              <a:rPr lang="pt-BR" sz="2400" dirty="0" err="1" smtClean="0"/>
              <a:t>Hidropsia</a:t>
            </a:r>
            <a:r>
              <a:rPr lang="pt-BR" sz="2400" dirty="0" smtClean="0"/>
              <a:t>, </a:t>
            </a:r>
            <a:r>
              <a:rPr lang="pt-BR" sz="2400" dirty="0"/>
              <a:t>relatado em 5 a 30% </a:t>
            </a:r>
            <a:r>
              <a:rPr lang="pt-BR" sz="2400" dirty="0" smtClean="0"/>
              <a:t>dos casos de </a:t>
            </a:r>
            <a:r>
              <a:rPr lang="pt-BR" sz="2400" dirty="0"/>
              <a:t>CTM, é o complicação mais grave, associada a alta mortalidade (40, </a:t>
            </a:r>
            <a:r>
              <a:rPr lang="pt-BR" sz="2400" dirty="0" smtClean="0"/>
              <a:t>41), </a:t>
            </a:r>
            <a:r>
              <a:rPr lang="pt-BR" sz="2400" dirty="0" err="1" smtClean="0"/>
              <a:t>requerindo</a:t>
            </a:r>
            <a:r>
              <a:rPr lang="pt-BR" sz="2400" dirty="0" smtClean="0"/>
              <a:t> </a:t>
            </a:r>
            <a:r>
              <a:rPr lang="pt-BR" sz="2400" dirty="0"/>
              <a:t>intervenção pré-natal imediata </a:t>
            </a:r>
            <a:r>
              <a:rPr lang="pt-BR" sz="2400" dirty="0" smtClean="0"/>
              <a:t>e/ou nascimento prematuro </a:t>
            </a:r>
            <a:r>
              <a:rPr lang="pt-BR" sz="2400" dirty="0"/>
              <a:t>(10</a:t>
            </a:r>
            <a:r>
              <a:rPr lang="pt-BR" sz="2400" dirty="0" smtClean="0"/>
              <a:t>).</a:t>
            </a:r>
            <a:endParaRPr lang="pt-BR" sz="2300" dirty="0"/>
          </a:p>
        </p:txBody>
      </p:sp>
      <p:sp>
        <p:nvSpPr>
          <p:cNvPr id="2970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30722" name="Espaço Reservado para Conteúdo 5"/>
          <p:cNvSpPr>
            <a:spLocks noGrp="1"/>
          </p:cNvSpPr>
          <p:nvPr>
            <p:ph sz="quarter" idx="1"/>
          </p:nvPr>
        </p:nvSpPr>
        <p:spPr>
          <a:xfrm>
            <a:off x="571500" y="1600200"/>
            <a:ext cx="8215313" cy="4205288"/>
          </a:xfrm>
        </p:spPr>
        <p:txBody>
          <a:bodyPr/>
          <a:lstStyle/>
          <a:p>
            <a:pPr algn="just" eaLnBrk="1" hangingPunct="1">
              <a:lnSpc>
                <a:spcPct val="150000"/>
              </a:lnSpc>
            </a:pPr>
            <a:r>
              <a:rPr lang="pt-PT" sz="1800" smtClean="0"/>
              <a:t>A apresentação clínica da CTM ao nascimento é variável. A maioria dos neonatos (&gt; 75%) é assintomática, sendo que apenas uma minoria exige suporte (12). </a:t>
            </a:r>
          </a:p>
          <a:p>
            <a:pPr algn="just" eaLnBrk="1" hangingPunct="1">
              <a:lnSpc>
                <a:spcPct val="150000"/>
              </a:lnSpc>
            </a:pPr>
            <a:r>
              <a:rPr lang="pt-PT" sz="1800" smtClean="0"/>
              <a:t>Além do período neonatal, podem ocorrer infecções e tosse crônica ou sibilância recorrente, embora a maioria dos bebês permaneça assintomática. </a:t>
            </a:r>
          </a:p>
          <a:p>
            <a:pPr algn="just" eaLnBrk="1" hangingPunct="1">
              <a:lnSpc>
                <a:spcPct val="150000"/>
              </a:lnSpc>
            </a:pPr>
            <a:r>
              <a:rPr lang="pt-PT" sz="1800" smtClean="0"/>
              <a:t>Sintomas são relatados em um idade média de 7 meses (10). Muitas são queixas  inespecíficas, pouco relacionadas à CTM. </a:t>
            </a:r>
          </a:p>
          <a:p>
            <a:pPr algn="just" eaLnBrk="1" hangingPunct="1">
              <a:lnSpc>
                <a:spcPct val="150000"/>
              </a:lnSpc>
            </a:pPr>
            <a:r>
              <a:rPr lang="pt-PT" sz="1800" smtClean="0"/>
              <a:t>Pode suspeitar-se de CTM na coexistência de anomalias extrapulmonares, especialmente em pacientes com PS que podem ter hérnia diafragmática congênita associada ou CTM adicional, bem como anormalidades cardiovasculares (25, 42).</a:t>
            </a:r>
            <a:endParaRPr lang="pt-BR" sz="2300" smtClean="0"/>
          </a:p>
        </p:txBody>
      </p:sp>
      <p:sp>
        <p:nvSpPr>
          <p:cNvPr id="30723"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3174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31747" name="Espaço Reservado para Conteúdo 5"/>
          <p:cNvSpPr>
            <a:spLocks noGrp="1"/>
          </p:cNvSpPr>
          <p:nvPr>
            <p:ph sz="quarter" idx="1"/>
          </p:nvPr>
        </p:nvSpPr>
        <p:spPr>
          <a:xfrm>
            <a:off x="571500" y="1600200"/>
            <a:ext cx="8215313" cy="4205288"/>
          </a:xfrm>
        </p:spPr>
        <p:txBody>
          <a:bodyPr/>
          <a:lstStyle/>
          <a:p>
            <a:pPr algn="just" eaLnBrk="1" hangingPunct="1">
              <a:lnSpc>
                <a:spcPct val="150000"/>
              </a:lnSpc>
            </a:pPr>
            <a:r>
              <a:rPr lang="pt-PT" sz="1800" smtClean="0"/>
              <a:t>Possíveis complicações pós-natais da CTM não detectada ou não tratada incluem infecções (bacterianas e também fúngicas e micobactéria), sangramento (que pode levar ao hemotórax), embolia gasosa, insuficiência cardíaca de alto débito devido ao shunt através de colaterais sistêmicas, pneumotórax e alterações malignas (7, 8, 25, 27). </a:t>
            </a:r>
          </a:p>
          <a:p>
            <a:pPr algn="just" eaLnBrk="1" hangingPunct="1">
              <a:lnSpc>
                <a:spcPct val="150000"/>
              </a:lnSpc>
            </a:pPr>
            <a:r>
              <a:rPr lang="pt-PT" sz="1800" smtClean="0"/>
              <a:t>Essas complicações ocorrem em cerca de 3,2% dos pacientes não operados (43, 44). Embora algumas complicações possam ser prevenidas por cirurgia profilática, mesmo ressecção completa da lesão não pode impedir a malignidade surgindo no restante tecido pulmonar (13, 39, 45, 46).</a:t>
            </a:r>
            <a:endParaRPr lang="pt-BR" sz="2300" smtClean="0"/>
          </a:p>
        </p:txBody>
      </p:sp>
      <p:sp>
        <p:nvSpPr>
          <p:cNvPr id="3174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3277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fontScale="92500" lnSpcReduction="20000"/>
          </a:bodyPr>
          <a:lstStyle/>
          <a:p>
            <a:pPr marL="320040" indent="-320040" algn="just" eaLnBrk="1" fontAlgn="auto" hangingPunct="1">
              <a:lnSpc>
                <a:spcPct val="150000"/>
              </a:lnSpc>
              <a:spcAft>
                <a:spcPts val="0"/>
              </a:spcAft>
              <a:buFont typeface="Wingdings"/>
              <a:buChar char=""/>
              <a:defRPr/>
            </a:pPr>
            <a:r>
              <a:rPr lang="pt-PT" sz="1800" dirty="0"/>
              <a:t>A relação entre a CTM e o desenvolvimento de malignidades é debatido.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PPB</a:t>
            </a:r>
            <a:r>
              <a:rPr lang="pt-PT" sz="1800" dirty="0"/>
              <a:t>, carcinoma bronquioloalveolar e adenocarcinoma pulmonar foram associados à CTM (44, 46). </a:t>
            </a:r>
            <a:r>
              <a:rPr lang="pt-PT" sz="1800" dirty="0" smtClean="0"/>
              <a:t>PPB </a:t>
            </a:r>
            <a:r>
              <a:rPr lang="pt-PT" sz="1800" dirty="0"/>
              <a:t>é raro na população em geral</a:t>
            </a:r>
            <a:r>
              <a:rPr lang="pt-PT" sz="1800" dirty="0" smtClean="0"/>
              <a:t>, </a:t>
            </a:r>
            <a:r>
              <a:rPr lang="pt-PT" sz="1800" dirty="0"/>
              <a:t>incidência de 1 em 250.000 nascidos vivos, mas a frequência aumenta até 4% em crianças com CPAM, e sua taxa de mortalidade é de cerca de 20% (47- </a:t>
            </a:r>
            <a:r>
              <a:rPr lang="pt-PT" sz="1800" dirty="0" smtClean="0"/>
              <a:t>49). </a:t>
            </a:r>
          </a:p>
          <a:p>
            <a:pPr marL="320040" indent="-320040" algn="just" eaLnBrk="1" fontAlgn="auto" hangingPunct="1">
              <a:lnSpc>
                <a:spcPct val="150000"/>
              </a:lnSpc>
              <a:spcAft>
                <a:spcPts val="0"/>
              </a:spcAft>
              <a:buFont typeface="Wingdings"/>
              <a:buChar char=""/>
              <a:defRPr/>
            </a:pPr>
            <a:r>
              <a:rPr lang="pt-PT" sz="1800" dirty="0" smtClean="0"/>
              <a:t>Ainda é incerto se </a:t>
            </a:r>
            <a:r>
              <a:rPr lang="pt-PT" sz="1800" dirty="0"/>
              <a:t>a CPAM do tipo 4 é um PPB regredido ou </a:t>
            </a:r>
            <a:r>
              <a:rPr lang="pt-PT" sz="1800" dirty="0" smtClean="0"/>
              <a:t>se o PPB é uma </a:t>
            </a:r>
            <a:r>
              <a:rPr lang="pt-PT" sz="1800" dirty="0"/>
              <a:t>complicação do CPAM tipo 4.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Cavitação </a:t>
            </a:r>
            <a:r>
              <a:rPr lang="pt-PT" sz="1800" dirty="0"/>
              <a:t>pode ser secundário a necrose tumoral </a:t>
            </a:r>
            <a:r>
              <a:rPr lang="pt-PT" sz="1800" dirty="0" smtClean="0"/>
              <a:t>ou, ao contrário, </a:t>
            </a:r>
            <a:r>
              <a:rPr lang="pt-PT" sz="1800" dirty="0"/>
              <a:t>malignidades pode se desenvolver dentro de cistos. De fato, o PPB foi descrito como uma entidade distinta, com semelhanças na imagem se comparada à CPAM, mas com suas próprias características genéticas e </a:t>
            </a:r>
            <a:r>
              <a:rPr lang="pt-PT" sz="1800" dirty="0" smtClean="0"/>
              <a:t>marcadores moleculares </a:t>
            </a:r>
            <a:r>
              <a:rPr lang="pt-PT" sz="1800" dirty="0"/>
              <a:t>(24). </a:t>
            </a:r>
            <a:endParaRPr lang="pt-BR" sz="2300" dirty="0"/>
          </a:p>
        </p:txBody>
      </p:sp>
      <p:sp>
        <p:nvSpPr>
          <p:cNvPr id="3277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3379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lnSpcReduction="10000"/>
          </a:bodyPr>
          <a:lstStyle/>
          <a:p>
            <a:pPr marL="320040" indent="-320040" algn="just" eaLnBrk="1" fontAlgn="auto" hangingPunct="1">
              <a:lnSpc>
                <a:spcPct val="150000"/>
              </a:lnSpc>
              <a:spcAft>
                <a:spcPts val="0"/>
              </a:spcAft>
              <a:buFont typeface="Wingdings"/>
              <a:buChar char=""/>
              <a:defRPr/>
            </a:pPr>
            <a:r>
              <a:rPr lang="pt-PT" sz="1800" dirty="0"/>
              <a:t>Fatores que favorecem o diagnóstico de </a:t>
            </a:r>
            <a:r>
              <a:rPr lang="pt-PT" sz="1800" dirty="0" smtClean="0"/>
              <a:t>PPB: desenvolvimento </a:t>
            </a:r>
            <a:r>
              <a:rPr lang="pt-PT" sz="1800" dirty="0"/>
              <a:t>de pneumotórax, a evidência de envolvimento bilateral ou </a:t>
            </a:r>
            <a:r>
              <a:rPr lang="pt-PT" sz="1800" dirty="0" smtClean="0"/>
              <a:t>multissegmentar </a:t>
            </a:r>
            <a:r>
              <a:rPr lang="pt-PT" sz="1800" dirty="0"/>
              <a:t>e de um cisto complexo e, finalmente, uma mutação na linha germinativa no </a:t>
            </a:r>
            <a:r>
              <a:rPr lang="pt-PT" sz="1800" dirty="0" smtClean="0"/>
              <a:t>gene DICER1, </a:t>
            </a:r>
            <a:r>
              <a:rPr lang="pt-PT" sz="1800" dirty="0"/>
              <a:t>enquanto a CPAM é mais provável no diagnóstico pré-natal e na presença de </a:t>
            </a:r>
            <a:r>
              <a:rPr lang="pt-PT" sz="1800" dirty="0" smtClean="0"/>
              <a:t>alimentação </a:t>
            </a:r>
            <a:r>
              <a:rPr lang="pt-PT" sz="1800" dirty="0"/>
              <a:t>sistêmica </a:t>
            </a:r>
            <a:r>
              <a:rPr lang="pt-PT" sz="1800" dirty="0" smtClean="0"/>
              <a:t>vascular e </a:t>
            </a:r>
            <a:r>
              <a:rPr lang="pt-PT" sz="1800" dirty="0"/>
              <a:t>pulmão hiperinflado (24).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Um </a:t>
            </a:r>
            <a:r>
              <a:rPr lang="pt-PT" sz="1800" dirty="0"/>
              <a:t>estudo recente </a:t>
            </a:r>
            <a:r>
              <a:rPr lang="pt-PT" sz="1800" dirty="0" smtClean="0"/>
              <a:t>descobriu que </a:t>
            </a:r>
            <a:r>
              <a:rPr lang="pt-PT" sz="1800" dirty="0"/>
              <a:t>as mutações K-RAS e os genes de expressão MUC5AC, CK20 e HER2 (envolvidos no desenvolvimento inicial de adenocarcinoma pulmonar) estavam presentes em CTM com proliferação mucinogênica, apoiando assim a importância da ressecção cirúrgica completa da CTM devido à possível natureza neoplásica </a:t>
            </a:r>
            <a:r>
              <a:rPr lang="pt-PT" sz="1800" dirty="0" smtClean="0"/>
              <a:t>do CPAM </a:t>
            </a:r>
            <a:r>
              <a:rPr lang="pt-PT" sz="1800" dirty="0"/>
              <a:t>do tipo </a:t>
            </a:r>
            <a:r>
              <a:rPr lang="pt-PT" sz="1800" dirty="0" smtClean="0"/>
              <a:t>1, pelo menos(50</a:t>
            </a:r>
            <a:r>
              <a:rPr lang="pt-PT" sz="1800" dirty="0"/>
              <a:t>). </a:t>
            </a:r>
            <a:endParaRPr lang="pt-BR" sz="2300" dirty="0"/>
          </a:p>
        </p:txBody>
      </p:sp>
      <p:sp>
        <p:nvSpPr>
          <p:cNvPr id="3379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a:xfrm>
            <a:off x="612775" y="228600"/>
            <a:ext cx="8153400" cy="990600"/>
          </a:xfrm>
        </p:spPr>
        <p:txBody>
          <a:bodyPr/>
          <a:lstStyle/>
          <a:p>
            <a:pPr eaLnBrk="1" hangingPunct="1"/>
            <a:r>
              <a:rPr lang="pt-BR" sz="3600" smtClean="0"/>
              <a:t>Apresentação clínica e complicações associadas com CTM</a:t>
            </a:r>
          </a:p>
        </p:txBody>
      </p:sp>
      <p:sp>
        <p:nvSpPr>
          <p:cNvPr id="3481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34819" name="Espaço Reservado para Conteúdo 5"/>
          <p:cNvSpPr>
            <a:spLocks noGrp="1"/>
          </p:cNvSpPr>
          <p:nvPr>
            <p:ph sz="quarter" idx="1"/>
          </p:nvPr>
        </p:nvSpPr>
        <p:spPr>
          <a:xfrm>
            <a:off x="571500" y="1600200"/>
            <a:ext cx="8215313" cy="4205288"/>
          </a:xfrm>
        </p:spPr>
        <p:txBody>
          <a:bodyPr/>
          <a:lstStyle/>
          <a:p>
            <a:pPr algn="just" eaLnBrk="1" hangingPunct="1">
              <a:lnSpc>
                <a:spcPct val="150000"/>
              </a:lnSpc>
            </a:pPr>
            <a:r>
              <a:rPr lang="pt-PT" sz="1800" smtClean="0"/>
              <a:t>Estes dados fornecem informações adicionais sobre a hipótese de que a proliferação mucinosa, tipicamente observada na CPAM tipo 1, também pode ser o precursor do carcinoma bronquioloalveolar (49, 51). </a:t>
            </a:r>
          </a:p>
          <a:p>
            <a:pPr algn="just" eaLnBrk="1" hangingPunct="1">
              <a:lnSpc>
                <a:spcPct val="150000"/>
              </a:lnSpc>
            </a:pPr>
            <a:r>
              <a:rPr lang="pt-PT" sz="1800" smtClean="0"/>
              <a:t>Há também relatos de PPB e carcinoma bronquioloalveolar em crianças e adultos com cistos broncogênicos ressecados (14, 52), e, finalmente, um cisto broncogênico preexistente tem sido frequentemente associada ao desenvolvimento de adenocarcinoma pulmonar na idade adulta (53).</a:t>
            </a:r>
          </a:p>
          <a:p>
            <a:pPr algn="just" eaLnBrk="1" hangingPunct="1">
              <a:lnSpc>
                <a:spcPct val="150000"/>
              </a:lnSpc>
            </a:pPr>
            <a:r>
              <a:rPr lang="pt-PT" sz="1800" smtClean="0"/>
              <a:t>Ainda existe um debate sobre a relação entre malignidades e CTM, indicando que o problema precisa ser investigado futuramente antes de uma conclusão definitiva.</a:t>
            </a:r>
            <a:endParaRPr lang="pt-BR" sz="2300" smtClean="0"/>
          </a:p>
        </p:txBody>
      </p:sp>
      <p:sp>
        <p:nvSpPr>
          <p:cNvPr id="3482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35842"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fontScale="92500" lnSpcReduction="20000"/>
          </a:bodyPr>
          <a:lstStyle/>
          <a:p>
            <a:pPr marL="320040" indent="-320040" algn="just" eaLnBrk="1" fontAlgn="auto" hangingPunct="1">
              <a:lnSpc>
                <a:spcPct val="150000"/>
              </a:lnSpc>
              <a:spcAft>
                <a:spcPts val="0"/>
              </a:spcAft>
              <a:buFont typeface="Wingdings"/>
              <a:buChar char=""/>
              <a:defRPr/>
            </a:pPr>
            <a:r>
              <a:rPr lang="pt-PT" sz="2400" dirty="0"/>
              <a:t>Antes do nascimento, o </a:t>
            </a:r>
            <a:r>
              <a:rPr lang="pt-PT" sz="2400" dirty="0" smtClean="0"/>
              <a:t>monitoramento com US </a:t>
            </a:r>
            <a:r>
              <a:rPr lang="pt-PT" sz="2400" dirty="0"/>
              <a:t>fetal em série é a única investigação geralmente realizada para avaliar tamanho, localização, características </a:t>
            </a:r>
            <a:r>
              <a:rPr lang="pt-PT" sz="2400" dirty="0" smtClean="0"/>
              <a:t>(lesões </a:t>
            </a:r>
            <a:r>
              <a:rPr lang="pt-PT" sz="2400" dirty="0"/>
              <a:t>macro ou microcísticas, sólidas ou mistas) e alterações de volume com o crescimento, bem como suprimento sanguíneo (embora pequenos vasos acessórios surjam abaixo do diafragma pode estar ausente), desvio mediastinal, derrame pleural ou outros sinais de hidropisia fetal.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É </a:t>
            </a:r>
            <a:r>
              <a:rPr lang="pt-PT" sz="2400" dirty="0"/>
              <a:t>impossível prever com precisão o comportamento de uma CTM no útero. Em muitos casos, a lesão pode ser invisível a termo (25). </a:t>
            </a:r>
            <a:endParaRPr lang="pt-BR" sz="2300" dirty="0"/>
          </a:p>
        </p:txBody>
      </p:sp>
      <p:sp>
        <p:nvSpPr>
          <p:cNvPr id="35844"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3686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205288"/>
          </a:xfrm>
        </p:spPr>
        <p:txBody>
          <a:bodyPr>
            <a:normAutofit fontScale="77500" lnSpcReduction="20000"/>
          </a:bodyPr>
          <a:lstStyle/>
          <a:p>
            <a:pPr marL="320040" indent="-320040" algn="just" eaLnBrk="1" fontAlgn="auto" hangingPunct="1">
              <a:lnSpc>
                <a:spcPct val="150000"/>
              </a:lnSpc>
              <a:spcAft>
                <a:spcPts val="0"/>
              </a:spcAft>
              <a:buFont typeface="Wingdings"/>
              <a:buChar char=""/>
              <a:defRPr/>
            </a:pPr>
            <a:r>
              <a:rPr lang="pt-PT" sz="2400" dirty="0" smtClean="0"/>
              <a:t>Embora </a:t>
            </a:r>
            <a:r>
              <a:rPr lang="pt-PT" sz="2400" dirty="0"/>
              <a:t>a regressão da lesão após a 30ª semana de gravidez seja comum, a avaliação pós-natal é sempre recomendado (8).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No pré-natal</a:t>
            </a:r>
            <a:r>
              <a:rPr lang="pt-PT" sz="2400" dirty="0"/>
              <a:t>, se a lesão progressivamente aumenta </a:t>
            </a:r>
            <a:r>
              <a:rPr lang="pt-PT" sz="2400" dirty="0" smtClean="0"/>
              <a:t>e/ou </a:t>
            </a:r>
            <a:r>
              <a:rPr lang="pt-PT" sz="2400" dirty="0"/>
              <a:t>não há sinais de regressão nas últimas 10 semanas de gravidez ou, se houver </a:t>
            </a:r>
            <a:r>
              <a:rPr lang="pt-PT" sz="2400" dirty="0" smtClean="0"/>
              <a:t>hidropsia</a:t>
            </a:r>
            <a:r>
              <a:rPr lang="pt-PT" sz="2400" dirty="0"/>
              <a:t>, opções para intervenção </a:t>
            </a:r>
            <a:r>
              <a:rPr lang="pt-PT" sz="2400" dirty="0" smtClean="0"/>
              <a:t>devem </a:t>
            </a:r>
            <a:r>
              <a:rPr lang="pt-PT" sz="2400" dirty="0"/>
              <a:t>ser </a:t>
            </a:r>
            <a:r>
              <a:rPr lang="pt-PT" sz="2400" dirty="0" smtClean="0"/>
              <a:t>consideradas </a:t>
            </a:r>
            <a:r>
              <a:rPr lang="pt-PT" sz="2400" dirty="0"/>
              <a:t>(25).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A RNM </a:t>
            </a:r>
            <a:r>
              <a:rPr lang="pt-PT" sz="2400" dirty="0"/>
              <a:t>fetal também pode ser útil para detectar um suprimento sanguíneo arterial sistêmico e quaisquer complicações.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Um volume </a:t>
            </a:r>
            <a:r>
              <a:rPr lang="pt-PT" sz="2400" dirty="0"/>
              <a:t>de </a:t>
            </a:r>
            <a:r>
              <a:rPr lang="pt-PT" sz="2400" dirty="0" smtClean="0"/>
              <a:t>lesão &gt; </a:t>
            </a:r>
            <a:r>
              <a:rPr lang="pt-PT" sz="2400" dirty="0"/>
              <a:t>24,0 cm</a:t>
            </a:r>
            <a:r>
              <a:rPr lang="pt-PT" sz="2400" baseline="30000" dirty="0"/>
              <a:t>3</a:t>
            </a:r>
            <a:r>
              <a:rPr lang="pt-PT" sz="2400" dirty="0"/>
              <a:t> na </a:t>
            </a:r>
            <a:r>
              <a:rPr lang="pt-PT" sz="2400" dirty="0" smtClean="0"/>
              <a:t>RNM durante </a:t>
            </a:r>
            <a:r>
              <a:rPr lang="pt-PT" sz="2400" dirty="0"/>
              <a:t>o </a:t>
            </a:r>
            <a:r>
              <a:rPr lang="pt-PT" sz="2400" dirty="0" smtClean="0"/>
              <a:t>3º </a:t>
            </a:r>
            <a:r>
              <a:rPr lang="pt-PT" sz="2400" dirty="0"/>
              <a:t>trimestre de gravidez tem uma sensibilidade de 100% e especificidade de 91% na previsão da </a:t>
            </a:r>
            <a:r>
              <a:rPr lang="pt-PT" sz="2400" dirty="0" smtClean="0"/>
              <a:t>angústia respiratória neonatal </a:t>
            </a:r>
            <a:r>
              <a:rPr lang="pt-PT" sz="2400" dirty="0"/>
              <a:t>(54).</a:t>
            </a:r>
            <a:endParaRPr lang="pt-BR" sz="2300" dirty="0"/>
          </a:p>
        </p:txBody>
      </p:sp>
      <p:sp>
        <p:nvSpPr>
          <p:cNvPr id="3686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6" name="Espaço Reservado para Conteúdo 5"/>
          <p:cNvSpPr>
            <a:spLocks noGrp="1"/>
          </p:cNvSpPr>
          <p:nvPr>
            <p:ph sz="quarter" idx="1"/>
          </p:nvPr>
        </p:nvSpPr>
        <p:spPr>
          <a:xfrm>
            <a:off x="571500" y="1600200"/>
            <a:ext cx="8215313" cy="4349750"/>
          </a:xfrm>
        </p:spPr>
        <p:txBody>
          <a:bodyPr>
            <a:normAutofit fontScale="92500" lnSpcReduction="20000"/>
          </a:bodyPr>
          <a:lstStyle/>
          <a:p>
            <a:pPr marL="320040" indent="-320040" algn="just" eaLnBrk="1" fontAlgn="auto" hangingPunct="1">
              <a:lnSpc>
                <a:spcPct val="150000"/>
              </a:lnSpc>
              <a:spcAft>
                <a:spcPts val="0"/>
              </a:spcAft>
              <a:buFont typeface="Wingdings"/>
              <a:buChar char=""/>
              <a:defRPr/>
            </a:pPr>
            <a:r>
              <a:rPr lang="pt-PT" sz="1800" dirty="0"/>
              <a:t>Para lesões císticas, a relação de volume </a:t>
            </a:r>
            <a:r>
              <a:rPr lang="pt-PT" sz="1800" dirty="0" smtClean="0"/>
              <a:t>da CTM </a:t>
            </a:r>
            <a:r>
              <a:rPr lang="pt-PT" sz="1800" dirty="0"/>
              <a:t>(CVR) é uma </a:t>
            </a:r>
            <a:r>
              <a:rPr lang="pt-PT" sz="1800" dirty="0" smtClean="0"/>
              <a:t>útil </a:t>
            </a:r>
            <a:r>
              <a:rPr lang="pt-PT" sz="1800" dirty="0"/>
              <a:t>ferramenta prognóstica (55). Mede o volume da lesão pulmonar, dividido pela circunferência da </a:t>
            </a:r>
            <a:r>
              <a:rPr lang="pt-PT" sz="1800" dirty="0" smtClean="0"/>
              <a:t>cabeça.</a:t>
            </a:r>
          </a:p>
          <a:p>
            <a:pPr marL="320040" indent="-320040" algn="just" eaLnBrk="1" fontAlgn="auto" hangingPunct="1">
              <a:lnSpc>
                <a:spcPct val="150000"/>
              </a:lnSpc>
              <a:spcAft>
                <a:spcPts val="0"/>
              </a:spcAft>
              <a:buFont typeface="Wingdings"/>
              <a:buChar char=""/>
              <a:defRPr/>
            </a:pPr>
            <a:r>
              <a:rPr lang="pt-PT" sz="1800" dirty="0" smtClean="0"/>
              <a:t>CVR &gt;1,6 </a:t>
            </a:r>
            <a:r>
              <a:rPr lang="pt-PT" sz="1800" dirty="0"/>
              <a:t>prevê um risco 80% maior de </a:t>
            </a:r>
            <a:r>
              <a:rPr lang="pt-PT" sz="1800" dirty="0" smtClean="0"/>
              <a:t>hidropsia </a:t>
            </a:r>
            <a:r>
              <a:rPr lang="pt-PT" sz="1800" dirty="0"/>
              <a:t>fetal, enquanto uma razão &lt;1,6 está associada a uma taxa de </a:t>
            </a:r>
            <a:r>
              <a:rPr lang="pt-PT" sz="1800" dirty="0" smtClean="0"/>
              <a:t>sobrevida </a:t>
            </a:r>
            <a:r>
              <a:rPr lang="pt-PT" sz="1800" dirty="0"/>
              <a:t>de 94% e risco de </a:t>
            </a:r>
            <a:r>
              <a:rPr lang="pt-PT" sz="1800" dirty="0" smtClean="0"/>
              <a:t>hidropsia </a:t>
            </a:r>
            <a:r>
              <a:rPr lang="pt-PT" sz="1800" dirty="0"/>
              <a:t>&lt;3% (56).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CVR </a:t>
            </a:r>
            <a:r>
              <a:rPr lang="pt-PT" sz="1800" dirty="0"/>
              <a:t>≥0,84 é um bom preditor de angústia respiratória ao nascer, bem como outros achados </a:t>
            </a:r>
            <a:r>
              <a:rPr lang="pt-PT" sz="1800" dirty="0" smtClean="0"/>
              <a:t>do US, </a:t>
            </a:r>
            <a:r>
              <a:rPr lang="pt-PT" sz="1800" dirty="0"/>
              <a:t>incluindo polidrâmnio e ascite (57).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A </a:t>
            </a:r>
            <a:r>
              <a:rPr lang="pt-PT" sz="1800" dirty="0"/>
              <a:t>razão </a:t>
            </a:r>
            <a:r>
              <a:rPr lang="pt-PT" sz="1800" dirty="0" smtClean="0"/>
              <a:t>massa/tórax </a:t>
            </a:r>
            <a:r>
              <a:rPr lang="pt-PT" sz="1800" dirty="0"/>
              <a:t>é um bom preditor adicional de eventos adversos, com também um valor preditivo negativo do risco de desenvolver </a:t>
            </a:r>
            <a:r>
              <a:rPr lang="pt-PT" sz="1800" dirty="0" smtClean="0"/>
              <a:t>hidropsia se &gt;0,96 </a:t>
            </a:r>
            <a:r>
              <a:rPr lang="pt-PT" sz="1800" dirty="0"/>
              <a:t>(58, 59). </a:t>
            </a:r>
            <a:endParaRPr lang="pt-PT" sz="1800" dirty="0" smtClean="0"/>
          </a:p>
          <a:p>
            <a:pPr marL="320040" indent="-320040" algn="just" eaLnBrk="1" fontAlgn="auto" hangingPunct="1">
              <a:lnSpc>
                <a:spcPct val="150000"/>
              </a:lnSpc>
              <a:spcAft>
                <a:spcPts val="0"/>
              </a:spcAft>
              <a:buFont typeface="Wingdings"/>
              <a:buChar char=""/>
              <a:defRPr/>
            </a:pPr>
            <a:r>
              <a:rPr lang="pt-PT" sz="1800" dirty="0" smtClean="0"/>
              <a:t>O aumento </a:t>
            </a:r>
            <a:r>
              <a:rPr lang="pt-PT" sz="1800" dirty="0"/>
              <a:t>de o ângulo do desvio </a:t>
            </a:r>
            <a:r>
              <a:rPr lang="pt-PT" sz="1800" dirty="0" smtClean="0"/>
              <a:t>cardiomediastinal foi </a:t>
            </a:r>
            <a:r>
              <a:rPr lang="pt-PT" sz="1800" dirty="0"/>
              <a:t>significativamente associado a </a:t>
            </a:r>
            <a:r>
              <a:rPr lang="pt-PT" sz="1800" dirty="0" smtClean="0"/>
              <a:t>um desfecho perinatal adverso da </a:t>
            </a:r>
            <a:r>
              <a:rPr lang="pt-PT" sz="1800" dirty="0"/>
              <a:t>CTM (60).</a:t>
            </a:r>
            <a:endParaRPr lang="pt-BR" sz="2300" dirty="0"/>
          </a:p>
        </p:txBody>
      </p:sp>
      <p:sp>
        <p:nvSpPr>
          <p:cNvPr id="37891"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38914" name="Espaço Reservado para Conteúdo 5"/>
          <p:cNvSpPr>
            <a:spLocks noGrp="1"/>
          </p:cNvSpPr>
          <p:nvPr>
            <p:ph sz="quarter" idx="1"/>
          </p:nvPr>
        </p:nvSpPr>
        <p:spPr>
          <a:xfrm>
            <a:off x="571500" y="1600200"/>
            <a:ext cx="8215313" cy="4495800"/>
          </a:xfrm>
        </p:spPr>
        <p:txBody>
          <a:bodyPr/>
          <a:lstStyle/>
          <a:p>
            <a:pPr algn="just" eaLnBrk="1" hangingPunct="1">
              <a:lnSpc>
                <a:spcPct val="150000"/>
              </a:lnSpc>
            </a:pPr>
            <a:r>
              <a:rPr lang="pt-BR" sz="1700" smtClean="0"/>
              <a:t>A imagem pré-natal não é um preditor confiável da histologia pós-natal. Por exemplo, a demonstração pré-natal de um exame sistêmico o suprimento arterial de uma CTM, embora geralmente associado à SP, também é encontrado em lesões híbridas (33). Além disso, a falha em detectar um o suprimento arterial sistêmico não exclui a PS (5).</a:t>
            </a:r>
          </a:p>
          <a:p>
            <a:pPr algn="just" eaLnBrk="1" hangingPunct="1">
              <a:lnSpc>
                <a:spcPct val="150000"/>
              </a:lnSpc>
            </a:pPr>
            <a:r>
              <a:rPr lang="pt-PT" sz="1700" smtClean="0"/>
              <a:t>Embora a CTM seja geralmente detectada pré-natal, o diagnóstico pode passar desapercebido. No caso de diagnóstico antenatal, uma radiografia de tórax é realizada em muitos centros logo após o nascimento, geralmente normal. Entretanto, radiografia de tórax possui baixa sensibilidade para detectar CTM (11).</a:t>
            </a:r>
            <a:endParaRPr lang="pt-BR" sz="1700" smtClean="0"/>
          </a:p>
        </p:txBody>
      </p:sp>
      <p:sp>
        <p:nvSpPr>
          <p:cNvPr id="38915"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3993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39939"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pic>
        <p:nvPicPr>
          <p:cNvPr id="39940" name="Picture 2"/>
          <p:cNvPicPr>
            <a:picLocks noChangeAspect="1" noChangeArrowheads="1"/>
          </p:cNvPicPr>
          <p:nvPr/>
        </p:nvPicPr>
        <p:blipFill>
          <a:blip r:embed="rId2"/>
          <a:srcRect l="27806" t="25629" r="26440" b="16692"/>
          <a:stretch>
            <a:fillRect/>
          </a:stretch>
        </p:blipFill>
        <p:spPr bwMode="auto">
          <a:xfrm>
            <a:off x="3276600" y="1608138"/>
            <a:ext cx="5699125" cy="4038600"/>
          </a:xfrm>
          <a:prstGeom prst="rect">
            <a:avLst/>
          </a:prstGeom>
          <a:noFill/>
          <a:ln w="9525">
            <a:noFill/>
            <a:miter lim="800000"/>
            <a:headEnd/>
            <a:tailEnd/>
          </a:ln>
        </p:spPr>
      </p:pic>
      <p:sp>
        <p:nvSpPr>
          <p:cNvPr id="6" name="Espaço Reservado para Conteúdo 5"/>
          <p:cNvSpPr>
            <a:spLocks noGrp="1"/>
          </p:cNvSpPr>
          <p:nvPr>
            <p:ph sz="quarter" idx="1"/>
          </p:nvPr>
        </p:nvSpPr>
        <p:spPr>
          <a:xfrm>
            <a:off x="31750" y="1608138"/>
            <a:ext cx="2955925" cy="4349750"/>
          </a:xfrm>
        </p:spPr>
        <p:txBody>
          <a:bodyPr>
            <a:normAutofit fontScale="92500" lnSpcReduction="10000"/>
          </a:bodyPr>
          <a:lstStyle/>
          <a:p>
            <a:pPr marL="320040" indent="-320040" algn="just" eaLnBrk="1" fontAlgn="auto" hangingPunct="1">
              <a:lnSpc>
                <a:spcPct val="150000"/>
              </a:lnSpc>
              <a:spcAft>
                <a:spcPts val="0"/>
              </a:spcAft>
              <a:buFont typeface="Wingdings"/>
              <a:buChar char=""/>
              <a:defRPr/>
            </a:pPr>
            <a:r>
              <a:rPr lang="pt-PT" sz="1600" dirty="0" smtClean="0"/>
              <a:t>A </a:t>
            </a:r>
            <a:r>
              <a:rPr lang="pt-PT" sz="1600" dirty="0"/>
              <a:t>investigação </a:t>
            </a:r>
            <a:r>
              <a:rPr lang="pt-PT" sz="1600" dirty="0" smtClean="0"/>
              <a:t>inicial deve </a:t>
            </a:r>
            <a:r>
              <a:rPr lang="pt-PT" sz="1600" dirty="0"/>
              <a:t>incluir uma tomografia computadorizada (TC) nos primeiros meses de vida para confirmar que a suspeita de CTM ainda está presente, e muitos propõem o uso de contraste </a:t>
            </a:r>
            <a:r>
              <a:rPr lang="pt-PT" sz="1600" dirty="0" smtClean="0"/>
              <a:t>para delinear </a:t>
            </a:r>
            <a:r>
              <a:rPr lang="pt-PT" sz="1600" dirty="0"/>
              <a:t>o suprimento arterial e a drenagem venosa antes da cirurgia, principalmente se houver suspeita de PS (10, 11, 13, 14) (Figura 1). </a:t>
            </a:r>
            <a:endParaRPr lang="pt-PT" sz="1600" dirty="0" smtClean="0"/>
          </a:p>
        </p:txBody>
      </p:sp>
      <p:pic>
        <p:nvPicPr>
          <p:cNvPr id="39942" name="Picture 2"/>
          <p:cNvPicPr>
            <a:picLocks noChangeAspect="1" noChangeArrowheads="1"/>
          </p:cNvPicPr>
          <p:nvPr/>
        </p:nvPicPr>
        <p:blipFill>
          <a:blip r:embed="rId2"/>
          <a:srcRect l="20432" t="83218" r="18900" b="8855"/>
          <a:stretch>
            <a:fillRect/>
          </a:stretch>
        </p:blipFill>
        <p:spPr bwMode="auto">
          <a:xfrm>
            <a:off x="468313" y="5949950"/>
            <a:ext cx="8496300" cy="728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612775" y="228600"/>
            <a:ext cx="8153400" cy="990600"/>
          </a:xfrm>
        </p:spPr>
        <p:txBody>
          <a:bodyPr/>
          <a:lstStyle/>
          <a:p>
            <a:pPr eaLnBrk="1" hangingPunct="1"/>
            <a:r>
              <a:rPr lang="pt-BR" smtClean="0"/>
              <a:t>Abordagem diagnóstica</a:t>
            </a:r>
          </a:p>
        </p:txBody>
      </p:sp>
      <p:sp>
        <p:nvSpPr>
          <p:cNvPr id="40962"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40963"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No entanto, o momento da primeira TC de alta resolução ainda é controverso. </a:t>
            </a:r>
          </a:p>
          <a:p>
            <a:pPr algn="just" eaLnBrk="1" hangingPunct="1">
              <a:lnSpc>
                <a:spcPct val="150000"/>
              </a:lnSpc>
            </a:pPr>
            <a:r>
              <a:rPr lang="pt-PT" sz="1600" smtClean="0"/>
              <a:t>Ressonância magnética pode ser uma boa alternativa à TC para evitar a exposição à radiação, embora a RM atualmente tenha um longo tempo de aquisição de imagem, requer que o paciente seja cooperativo ou sedado (61). </a:t>
            </a:r>
          </a:p>
          <a:p>
            <a:pPr algn="just" eaLnBrk="1" hangingPunct="1">
              <a:lnSpc>
                <a:spcPct val="150000"/>
              </a:lnSpc>
            </a:pPr>
            <a:r>
              <a:rPr lang="pt-PT" sz="1600" smtClean="0"/>
              <a:t>Além disso, a ressonância magnética pode não detectar cistos de parede fina e alterações enfisematosas tão bem quanto a TC (8, 62). </a:t>
            </a:r>
          </a:p>
          <a:p>
            <a:pPr algn="just" eaLnBrk="1" hangingPunct="1">
              <a:lnSpc>
                <a:spcPct val="150000"/>
              </a:lnSpc>
            </a:pPr>
            <a:r>
              <a:rPr lang="pt-PT" sz="1600" smtClean="0"/>
              <a:t>A RNM não está disponível universalmente e requer experiência em interpretação. No entanto, pode ser melhor que a TC no mapeamento da anatomia vascular, principalmente se o vaso for pequeno e a drenagem estiver próxima à cavidade cardíaca (8).</a:t>
            </a:r>
            <a:endParaRPr lang="pt-BR" sz="2300" smtClean="0"/>
          </a:p>
        </p:txBody>
      </p:sp>
      <p:sp>
        <p:nvSpPr>
          <p:cNvPr id="40964"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198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349750"/>
          </a:xfrm>
        </p:spPr>
        <p:txBody>
          <a:bodyPr>
            <a:normAutofit fontScale="70000" lnSpcReduction="20000"/>
          </a:bodyPr>
          <a:lstStyle/>
          <a:p>
            <a:pPr marL="320040" indent="-320040" algn="just" eaLnBrk="1" fontAlgn="auto" hangingPunct="1">
              <a:lnSpc>
                <a:spcPct val="150000"/>
              </a:lnSpc>
              <a:spcAft>
                <a:spcPts val="0"/>
              </a:spcAft>
              <a:buFont typeface="Wingdings"/>
              <a:buChar char=""/>
              <a:defRPr/>
            </a:pPr>
            <a:r>
              <a:rPr lang="pt-PT" sz="2400" dirty="0"/>
              <a:t>Embora a maioria dos CTM tenha um prognóstico favorável, com sobrevida &gt; 95% (40, 41, 63), existe o risco de </a:t>
            </a:r>
            <a:r>
              <a:rPr lang="pt-PT" sz="2400" dirty="0" smtClean="0"/>
              <a:t>complicações antenatais e </a:t>
            </a:r>
            <a:r>
              <a:rPr lang="pt-PT" sz="2400" dirty="0"/>
              <a:t>pós-natais (7, 45).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Para complicações pré-natais, </a:t>
            </a:r>
            <a:r>
              <a:rPr lang="pt-PT" sz="2400" dirty="0"/>
              <a:t>as possíveis opções terapêuticas incluem toracocentese, colocação de derivação pleuro-amniótica, escleroterapia percutânea guiada por ultrassom ou ablação por </a:t>
            </a:r>
            <a:r>
              <a:rPr lang="pt-PT" sz="2400" dirty="0" smtClean="0"/>
              <a:t>radiofreqüência/laser</a:t>
            </a:r>
            <a:r>
              <a:rPr lang="pt-PT" sz="2400" dirty="0"/>
              <a:t>, broncoscopia e raramente cirurgia fetal aberta (8, 10, 25, 64, 65), nenhuma delas </a:t>
            </a:r>
            <a:r>
              <a:rPr lang="pt-PT" sz="2400" dirty="0" smtClean="0"/>
              <a:t>baseada </a:t>
            </a:r>
            <a:r>
              <a:rPr lang="pt-PT" sz="2400" dirty="0"/>
              <a:t>em evidências e todas devem ser </a:t>
            </a:r>
            <a:r>
              <a:rPr lang="pt-PT" sz="2400" dirty="0" smtClean="0"/>
              <a:t>consideradas como </a:t>
            </a:r>
            <a:r>
              <a:rPr lang="pt-PT" sz="2400" dirty="0"/>
              <a:t>último recurso.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Fatores </a:t>
            </a:r>
            <a:r>
              <a:rPr lang="pt-PT" sz="2400" dirty="0"/>
              <a:t>que devem ser levados em </a:t>
            </a:r>
            <a:r>
              <a:rPr lang="pt-PT" sz="2400" dirty="0" smtClean="0"/>
              <a:t>consideração: idade </a:t>
            </a:r>
            <a:r>
              <a:rPr lang="pt-PT" sz="2400" dirty="0"/>
              <a:t>gestacional, a posição do feto e placenta, </a:t>
            </a:r>
            <a:r>
              <a:rPr lang="pt-PT" sz="2400" dirty="0" smtClean="0"/>
              <a:t>se existe </a:t>
            </a:r>
            <a:r>
              <a:rPr lang="pt-PT" sz="2400" dirty="0"/>
              <a:t>macrocistos ou um componente vascular de alto fluxo </a:t>
            </a:r>
            <a:r>
              <a:rPr lang="pt-PT" sz="2400" dirty="0" smtClean="0"/>
              <a:t>e, </a:t>
            </a:r>
            <a:r>
              <a:rPr lang="pt-PT" sz="2400" dirty="0"/>
              <a:t>acima de tudo, se houve uma referência a um centro com equipe multidisciplinar qualificada e </a:t>
            </a:r>
            <a:r>
              <a:rPr lang="pt-PT" sz="2400" dirty="0" smtClean="0"/>
              <a:t>experiente. </a:t>
            </a:r>
            <a:endParaRPr lang="pt-BR" sz="2300" dirty="0"/>
          </a:p>
        </p:txBody>
      </p:sp>
      <p:sp>
        <p:nvSpPr>
          <p:cNvPr id="4198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301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349750"/>
          </a:xfrm>
        </p:spPr>
        <p:txBody>
          <a:bodyPr>
            <a:normAutofit fontScale="77500" lnSpcReduction="20000"/>
          </a:bodyPr>
          <a:lstStyle/>
          <a:p>
            <a:pPr marL="320040" indent="-320040" algn="just" eaLnBrk="1" fontAlgn="auto" hangingPunct="1">
              <a:lnSpc>
                <a:spcPct val="150000"/>
              </a:lnSpc>
              <a:spcAft>
                <a:spcPts val="0"/>
              </a:spcAft>
              <a:buFont typeface="Wingdings"/>
              <a:buChar char=""/>
              <a:defRPr/>
            </a:pPr>
            <a:r>
              <a:rPr lang="pt-PT" sz="2400" dirty="0"/>
              <a:t>Quando a maturidade pulmonar fetal é considerada suficiente para </a:t>
            </a:r>
            <a:r>
              <a:rPr lang="pt-PT" sz="2400" dirty="0" smtClean="0"/>
              <a:t>prover boas </a:t>
            </a:r>
            <a:r>
              <a:rPr lang="pt-PT" sz="2400" dirty="0"/>
              <a:t>chances de sobrevida pós-natal, o parto prematuro pode representar uma escolha razoável (66).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Se bebê com grande chance de óbito, </a:t>
            </a:r>
            <a:r>
              <a:rPr lang="pt-PT" sz="2400" dirty="0"/>
              <a:t>aspiração repetida do cisto e desvio toracoamniótico são opções terapêuticas.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Foi </a:t>
            </a:r>
            <a:r>
              <a:rPr lang="pt-PT" sz="2400" dirty="0"/>
              <a:t>relatado que a broncoscopia fetal pode representar uma ferramenta terapêutica com bom resultado, mas apenas em centros especializados (65, 66).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Corticoterapia materna no 2º </a:t>
            </a:r>
            <a:r>
              <a:rPr lang="pt-PT" sz="2400" dirty="0"/>
              <a:t>trimestre </a:t>
            </a:r>
            <a:r>
              <a:rPr lang="pt-PT" sz="2400" dirty="0" smtClean="0"/>
              <a:t>demonstrou induzir </a:t>
            </a:r>
            <a:r>
              <a:rPr lang="pt-PT" sz="2400" dirty="0"/>
              <a:t>a regressão de algumas CTM e </a:t>
            </a:r>
            <a:r>
              <a:rPr lang="pt-PT" sz="2400" dirty="0" smtClean="0"/>
              <a:t>reverter a hidropsia fetal, </a:t>
            </a:r>
            <a:r>
              <a:rPr lang="pt-PT" sz="2400" dirty="0"/>
              <a:t>aumentando a taxa de </a:t>
            </a:r>
            <a:r>
              <a:rPr lang="pt-PT" sz="2400" dirty="0" smtClean="0"/>
              <a:t>sobrevida (67</a:t>
            </a:r>
            <a:r>
              <a:rPr lang="pt-PT" sz="2400" dirty="0"/>
              <a:t>, 68).</a:t>
            </a:r>
            <a:endParaRPr lang="pt-BR" sz="2300" dirty="0"/>
          </a:p>
        </p:txBody>
      </p:sp>
      <p:sp>
        <p:nvSpPr>
          <p:cNvPr id="4301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403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44035"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800" smtClean="0"/>
              <a:t>Os esteróides diminuem a produção de líquido pulmonar e aumentam sua reabsorção na CTM, imitando as alterações fisiológicas do terceiro trimestre (69). Eles são indicados para lesões microcísticas, embora não esteja claro se a CTM responde à esse tratamento (70, 71).</a:t>
            </a:r>
            <a:endParaRPr lang="pt-BR" sz="2300" smtClean="0"/>
          </a:p>
        </p:txBody>
      </p:sp>
      <p:sp>
        <p:nvSpPr>
          <p:cNvPr id="4403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505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45059"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BR" sz="1800" smtClean="0"/>
              <a:t>Se sintomas e/ou complicações se desenvolvem pós-natal, a criança deve primeiro ser estabilizada, e depois as decisões terapêuticas tomadas. Com as novas térnicas de cirurgia minimamente invasiva, a CTM agora é geralmente removida por videotoracoscopia (VATS), uma alternativa viável para toracotomia aberta (15, 72).</a:t>
            </a:r>
          </a:p>
          <a:p>
            <a:pPr algn="just" eaLnBrk="1" hangingPunct="1">
              <a:lnSpc>
                <a:spcPct val="150000"/>
              </a:lnSpc>
            </a:pPr>
            <a:r>
              <a:rPr lang="pt-BR" sz="1800" smtClean="0"/>
              <a:t>As vantagens do VATS sobre a toracotomia incluem incisões menores com benefícios cosméticos óbvios, menos dor, taxas de complicações um pouco mais baixas, estadias hospitalares mais curtas, embora com maior tempo operatório e retorno mais rápido às atividades normais (73-75).</a:t>
            </a:r>
            <a:endParaRPr lang="pt-BR" sz="2300" smtClean="0"/>
          </a:p>
        </p:txBody>
      </p:sp>
      <p:sp>
        <p:nvSpPr>
          <p:cNvPr id="4506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6" name="Espaço Reservado para Conteúdo 5"/>
          <p:cNvSpPr>
            <a:spLocks noGrp="1"/>
          </p:cNvSpPr>
          <p:nvPr>
            <p:ph sz="quarter" idx="1"/>
          </p:nvPr>
        </p:nvSpPr>
        <p:spPr>
          <a:xfrm>
            <a:off x="571500" y="1600200"/>
            <a:ext cx="8215313" cy="4349750"/>
          </a:xfrm>
        </p:spPr>
        <p:txBody>
          <a:bodyPr>
            <a:normAutofit lnSpcReduction="10000"/>
          </a:bodyPr>
          <a:lstStyle/>
          <a:p>
            <a:pPr marL="320040" indent="-320040" algn="just" eaLnBrk="1" fontAlgn="auto" hangingPunct="1">
              <a:lnSpc>
                <a:spcPct val="150000"/>
              </a:lnSpc>
              <a:spcAft>
                <a:spcPts val="0"/>
              </a:spcAft>
              <a:buFont typeface="Wingdings"/>
              <a:buChar char=""/>
              <a:defRPr/>
            </a:pPr>
            <a:r>
              <a:rPr lang="pt-BR" sz="1800" dirty="0" smtClean="0"/>
              <a:t>Além </a:t>
            </a:r>
            <a:r>
              <a:rPr lang="pt-BR" sz="1800" dirty="0"/>
              <a:t>disso, </a:t>
            </a:r>
            <a:r>
              <a:rPr lang="pt-BR" sz="1800" dirty="0" smtClean="0"/>
              <a:t>VATS </a:t>
            </a:r>
            <a:r>
              <a:rPr lang="pt-BR" sz="1800" dirty="0"/>
              <a:t>permite uma discriminação significativamente melhorada </a:t>
            </a:r>
            <a:r>
              <a:rPr lang="pt-BR" sz="1800" dirty="0" smtClean="0"/>
              <a:t>entre o </a:t>
            </a:r>
            <a:r>
              <a:rPr lang="pt-BR" sz="1800" dirty="0"/>
              <a:t>pulmão </a:t>
            </a:r>
            <a:r>
              <a:rPr lang="pt-BR" sz="1800" dirty="0" smtClean="0"/>
              <a:t>normal e o afetado </a:t>
            </a:r>
            <a:r>
              <a:rPr lang="pt-BR" sz="1800" dirty="0"/>
              <a:t>e melhor visualização de fissuras e </a:t>
            </a:r>
            <a:r>
              <a:rPr lang="pt-BR" sz="1800" dirty="0" smtClean="0"/>
              <a:t>estruturas vasculares. </a:t>
            </a:r>
          </a:p>
          <a:p>
            <a:pPr marL="320040" indent="-320040" algn="just" eaLnBrk="1" fontAlgn="auto" hangingPunct="1">
              <a:lnSpc>
                <a:spcPct val="150000"/>
              </a:lnSpc>
              <a:spcAft>
                <a:spcPts val="0"/>
              </a:spcAft>
              <a:buFont typeface="Wingdings"/>
              <a:buChar char=""/>
              <a:defRPr/>
            </a:pPr>
            <a:r>
              <a:rPr lang="pt-BR" sz="1800" dirty="0" smtClean="0"/>
              <a:t>A </a:t>
            </a:r>
            <a:r>
              <a:rPr lang="pt-BR" sz="1800" dirty="0"/>
              <a:t>lobectomia é recomendada para a maioria </a:t>
            </a:r>
            <a:r>
              <a:rPr lang="pt-BR" sz="1800" dirty="0" smtClean="0"/>
              <a:t>das </a:t>
            </a:r>
            <a:r>
              <a:rPr lang="pt-BR" sz="1800" dirty="0"/>
              <a:t>CTM </a:t>
            </a:r>
            <a:r>
              <a:rPr lang="pt-BR" sz="1800" dirty="0" smtClean="0"/>
              <a:t>parenquimatosas encaminhadas </a:t>
            </a:r>
            <a:r>
              <a:rPr lang="pt-BR" sz="1800" dirty="0"/>
              <a:t>para cirurgia, a fim de </a:t>
            </a:r>
            <a:r>
              <a:rPr lang="pt-BR" sz="1800" dirty="0" smtClean="0"/>
              <a:t>prevenir escape </a:t>
            </a:r>
            <a:r>
              <a:rPr lang="pt-BR" sz="1800" dirty="0"/>
              <a:t>de ar no pós-operatório, doença residual e talvez reduzir o risco de algumas neoplasias posteriores (14). </a:t>
            </a:r>
            <a:endParaRPr lang="pt-BR" sz="1800" dirty="0" smtClean="0"/>
          </a:p>
          <a:p>
            <a:pPr marL="320040" indent="-320040" algn="just" eaLnBrk="1" fontAlgn="auto" hangingPunct="1">
              <a:lnSpc>
                <a:spcPct val="150000"/>
              </a:lnSpc>
              <a:spcAft>
                <a:spcPts val="0"/>
              </a:spcAft>
              <a:buFont typeface="Wingdings"/>
              <a:buChar char=""/>
              <a:defRPr/>
            </a:pPr>
            <a:r>
              <a:rPr lang="pt-BR" sz="1800" dirty="0" smtClean="0"/>
              <a:t>Por </a:t>
            </a:r>
            <a:r>
              <a:rPr lang="pt-BR" sz="1800" dirty="0"/>
              <a:t>outro lado, </a:t>
            </a:r>
            <a:r>
              <a:rPr lang="pt-BR" sz="1800" dirty="0" smtClean="0"/>
              <a:t>estratégias </a:t>
            </a:r>
            <a:r>
              <a:rPr lang="pt-BR" sz="1800" dirty="0"/>
              <a:t>como a </a:t>
            </a:r>
            <a:r>
              <a:rPr lang="pt-BR" sz="1800" dirty="0" err="1"/>
              <a:t>segmentectomia</a:t>
            </a:r>
            <a:r>
              <a:rPr lang="pt-BR" sz="1800" dirty="0"/>
              <a:t> têm sido preconizadas para lesões segmentares pequenas e bem definidas e em casos com doença </a:t>
            </a:r>
            <a:r>
              <a:rPr lang="pt-BR" sz="1800" dirty="0" err="1" smtClean="0"/>
              <a:t>multilobar</a:t>
            </a:r>
            <a:r>
              <a:rPr lang="pt-BR" sz="1800" dirty="0" smtClean="0"/>
              <a:t> ou bilateral </a:t>
            </a:r>
            <a:r>
              <a:rPr lang="pt-BR" sz="1800" dirty="0"/>
              <a:t>(75-77). Malignidade, mesmo após aparente ressecção completa de uma CTM foi descrita na mesma ou em diferentes áreas pulmonares (2, 78), mas não se pode excluir que </a:t>
            </a:r>
            <a:r>
              <a:rPr lang="pt-BR" sz="1800" dirty="0" smtClean="0"/>
              <a:t>a </a:t>
            </a:r>
            <a:r>
              <a:rPr lang="pt-BR" sz="1800" dirty="0"/>
              <a:t>CTM era de fato neoplásica desde o início (24).</a:t>
            </a:r>
            <a:endParaRPr lang="pt-BR" sz="2300" dirty="0"/>
          </a:p>
        </p:txBody>
      </p:sp>
      <p:sp>
        <p:nvSpPr>
          <p:cNvPr id="46083"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710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349750"/>
          </a:xfrm>
        </p:spPr>
        <p:txBody>
          <a:bodyPr>
            <a:normAutofit fontScale="77500" lnSpcReduction="20000"/>
          </a:bodyPr>
          <a:lstStyle/>
          <a:p>
            <a:pPr marL="320040" indent="-320040" algn="just" eaLnBrk="1" fontAlgn="auto" hangingPunct="1">
              <a:lnSpc>
                <a:spcPct val="150000"/>
              </a:lnSpc>
              <a:spcAft>
                <a:spcPts val="0"/>
              </a:spcAft>
              <a:buFont typeface="Wingdings"/>
              <a:buChar char=""/>
              <a:defRPr/>
            </a:pPr>
            <a:r>
              <a:rPr lang="pt-PT" sz="2400" dirty="0"/>
              <a:t>Se um suprimento sanguíneo arterial sistêmico for demonstrado por TC (Figura 2) ou ressonância </a:t>
            </a:r>
            <a:r>
              <a:rPr lang="pt-PT" sz="2400" dirty="0" smtClean="0"/>
              <a:t>magnética, </a:t>
            </a:r>
            <a:r>
              <a:rPr lang="pt-PT" sz="2400" dirty="0"/>
              <a:t>ou </a:t>
            </a:r>
            <a:r>
              <a:rPr lang="pt-PT" sz="2400" dirty="0" smtClean="0"/>
              <a:t>se há suspeita de PS</a:t>
            </a:r>
            <a:r>
              <a:rPr lang="pt-PT" sz="2400" dirty="0"/>
              <a:t>, e embolização </a:t>
            </a:r>
            <a:r>
              <a:rPr lang="pt-PT" sz="2400" dirty="0" smtClean="0"/>
              <a:t>do </a:t>
            </a:r>
            <a:r>
              <a:rPr lang="pt-PT" sz="2400" dirty="0"/>
              <a:t>vaso de alimentação </a:t>
            </a:r>
            <a:r>
              <a:rPr lang="pt-PT" sz="2400" dirty="0" smtClean="0"/>
              <a:t>deve ser contemplada, </a:t>
            </a:r>
            <a:r>
              <a:rPr lang="pt-PT" sz="2400" dirty="0"/>
              <a:t>deve ser realizada angiografia para confirmar a presença de vasos anormais, </a:t>
            </a:r>
            <a:r>
              <a:rPr lang="pt-PT" sz="2400" dirty="0" smtClean="0"/>
              <a:t>avaliação de seu </a:t>
            </a:r>
            <a:r>
              <a:rPr lang="pt-PT" sz="2400" dirty="0"/>
              <a:t>tamanho e curso, </a:t>
            </a:r>
            <a:r>
              <a:rPr lang="pt-PT" sz="2400" dirty="0" smtClean="0"/>
              <a:t>o que orienta </a:t>
            </a:r>
            <a:r>
              <a:rPr lang="pt-PT" sz="2400" dirty="0"/>
              <a:t>a embolização transcateter (79) (Figura 3).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A </a:t>
            </a:r>
            <a:r>
              <a:rPr lang="pt-PT" sz="2400" dirty="0"/>
              <a:t>embolização leva à regressão ou involução completa de pelo menos menos os componentes sólidos da CTM, bem como </a:t>
            </a:r>
            <a:r>
              <a:rPr lang="pt-PT" sz="2400" dirty="0" smtClean="0"/>
              <a:t>corrigir insuficiência </a:t>
            </a:r>
            <a:r>
              <a:rPr lang="pt-PT" sz="2400" dirty="0"/>
              <a:t>cardíaca </a:t>
            </a:r>
            <a:r>
              <a:rPr lang="pt-PT" sz="2400" dirty="0" smtClean="0"/>
              <a:t>de alto débito, </a:t>
            </a:r>
            <a:r>
              <a:rPr lang="pt-PT" sz="2400" dirty="0"/>
              <a:t>se presente (75), e, portanto, é o opção terapêutica preferida nesse </a:t>
            </a:r>
            <a:r>
              <a:rPr lang="pt-PT" sz="2400" dirty="0" smtClean="0"/>
              <a:t>cenário. Provavelmente são preferíveis </a:t>
            </a:r>
            <a:r>
              <a:rPr lang="pt-PT" sz="2400" dirty="0"/>
              <a:t>à injeção de álcool, histoacril ou esponja de gelatina partículas (80). </a:t>
            </a:r>
            <a:endParaRPr lang="pt-BR" sz="2300" dirty="0"/>
          </a:p>
        </p:txBody>
      </p:sp>
      <p:sp>
        <p:nvSpPr>
          <p:cNvPr id="4710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813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48131" name="Espaço Reservado para Conteúdo 5"/>
          <p:cNvSpPr>
            <a:spLocks noGrp="1"/>
          </p:cNvSpPr>
          <p:nvPr>
            <p:ph sz="quarter" idx="1"/>
          </p:nvPr>
        </p:nvSpPr>
        <p:spPr>
          <a:xfrm>
            <a:off x="571500" y="1600200"/>
            <a:ext cx="3929063" cy="4349750"/>
          </a:xfrm>
        </p:spPr>
        <p:txBody>
          <a:bodyPr/>
          <a:lstStyle/>
          <a:p>
            <a:pPr algn="just" eaLnBrk="1" hangingPunct="1">
              <a:lnSpc>
                <a:spcPct val="150000"/>
              </a:lnSpc>
            </a:pPr>
            <a:r>
              <a:rPr lang="pt-PT" sz="1600" smtClean="0"/>
              <a:t>FIGURA 2 Tomografia computadorizada documentando dois vasos aberrantes originário da artéria celíaca do tripé que leva ao lobo inferior esquerdo representando sequestro pulmonar intralobar (vista coronal). </a:t>
            </a:r>
          </a:p>
          <a:p>
            <a:pPr algn="just" eaLnBrk="1" hangingPunct="1">
              <a:lnSpc>
                <a:spcPct val="150000"/>
              </a:lnSpc>
            </a:pPr>
            <a:r>
              <a:rPr lang="pt-PT" sz="1600" smtClean="0"/>
              <a:t>FIGURA 3 | Angiografia mostrando artéria aberrante originária da tronco celíaco ao lobo inferior direito. por cirurgia. </a:t>
            </a:r>
            <a:endParaRPr lang="pt-PT" sz="2400" smtClean="0"/>
          </a:p>
        </p:txBody>
      </p:sp>
      <p:sp>
        <p:nvSpPr>
          <p:cNvPr id="4813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pic>
        <p:nvPicPr>
          <p:cNvPr id="48133" name="Picture 2"/>
          <p:cNvPicPr>
            <a:picLocks noChangeAspect="1" noChangeArrowheads="1"/>
          </p:cNvPicPr>
          <p:nvPr/>
        </p:nvPicPr>
        <p:blipFill>
          <a:blip r:embed="rId2"/>
          <a:srcRect l="76585" t="29076" r="6572" b="45889"/>
          <a:stretch>
            <a:fillRect/>
          </a:stretch>
        </p:blipFill>
        <p:spPr bwMode="auto">
          <a:xfrm>
            <a:off x="5464175" y="1211263"/>
            <a:ext cx="2951163" cy="2466975"/>
          </a:xfrm>
          <a:prstGeom prst="rect">
            <a:avLst/>
          </a:prstGeom>
          <a:noFill/>
          <a:ln w="9525">
            <a:noFill/>
            <a:miter lim="800000"/>
            <a:headEnd/>
            <a:tailEnd/>
          </a:ln>
        </p:spPr>
      </p:pic>
      <p:pic>
        <p:nvPicPr>
          <p:cNvPr id="48134" name="Picture 2"/>
          <p:cNvPicPr>
            <a:picLocks noChangeAspect="1" noChangeArrowheads="1"/>
          </p:cNvPicPr>
          <p:nvPr/>
        </p:nvPicPr>
        <p:blipFill>
          <a:blip r:embed="rId2"/>
          <a:srcRect l="76585" t="61508" r="6572" b="8012"/>
          <a:stretch>
            <a:fillRect/>
          </a:stretch>
        </p:blipFill>
        <p:spPr bwMode="auto">
          <a:xfrm>
            <a:off x="5435600" y="3881438"/>
            <a:ext cx="2952750" cy="30035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4915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6" name="Espaço Reservado para Conteúdo 5"/>
          <p:cNvSpPr>
            <a:spLocks noGrp="1"/>
          </p:cNvSpPr>
          <p:nvPr>
            <p:ph sz="quarter" idx="1"/>
          </p:nvPr>
        </p:nvSpPr>
        <p:spPr>
          <a:xfrm>
            <a:off x="571500" y="1600200"/>
            <a:ext cx="8215313" cy="4349750"/>
          </a:xfrm>
        </p:spPr>
        <p:txBody>
          <a:bodyPr>
            <a:normAutofit fontScale="70000" lnSpcReduction="20000"/>
          </a:bodyPr>
          <a:lstStyle/>
          <a:p>
            <a:pPr marL="320040" indent="-320040" algn="just" eaLnBrk="1" fontAlgn="auto" hangingPunct="1">
              <a:lnSpc>
                <a:spcPct val="150000"/>
              </a:lnSpc>
              <a:spcAft>
                <a:spcPts val="0"/>
              </a:spcAft>
              <a:buFont typeface="Wingdings"/>
              <a:buChar char=""/>
              <a:defRPr/>
            </a:pPr>
            <a:r>
              <a:rPr lang="pt-PT" sz="2400" dirty="0"/>
              <a:t>Complicações após embolização percutânea são muito </a:t>
            </a:r>
            <a:r>
              <a:rPr lang="pt-PT" sz="2400" dirty="0" smtClean="0"/>
              <a:t>raras: </a:t>
            </a:r>
            <a:r>
              <a:rPr lang="pt-PT" sz="2400" dirty="0"/>
              <a:t>migração do dispositivo </a:t>
            </a:r>
            <a:r>
              <a:rPr lang="pt-PT" sz="2400" dirty="0" smtClean="0"/>
              <a:t>oclusivo</a:t>
            </a:r>
            <a:r>
              <a:rPr lang="pt-PT" sz="2400" dirty="0"/>
              <a:t>, infecção, dor e febre. </a:t>
            </a:r>
            <a:r>
              <a:rPr lang="pt-PT" sz="2400" dirty="0" smtClean="0"/>
              <a:t>Ainda </a:t>
            </a:r>
            <a:r>
              <a:rPr lang="pt-PT" sz="2400" dirty="0"/>
              <a:t>não há um consenso claro sobre qual CTM são uma boa indicação para embolização de primeira linha. Além disso, casos encaminhados para embolização devem ser cuidadosamente selecionados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A </a:t>
            </a:r>
            <a:r>
              <a:rPr lang="pt-PT" sz="2400" dirty="0"/>
              <a:t>cirurgia secundária mostrou-se recentemente necessária em 13% dos pacientes. crianças embolizadas (81). CTM híbrido com vasos de alimentação e outros CTM e cistos de duplicação estão em risco de infecção ou câncer, e deve preferencialmente sofrer ressecção cirúrgica (82). </a:t>
            </a:r>
            <a:endParaRPr lang="pt-PT" sz="2400" dirty="0" smtClean="0"/>
          </a:p>
          <a:p>
            <a:pPr marL="320040" indent="-320040" algn="just" eaLnBrk="1" fontAlgn="auto" hangingPunct="1">
              <a:lnSpc>
                <a:spcPct val="150000"/>
              </a:lnSpc>
              <a:spcAft>
                <a:spcPts val="0"/>
              </a:spcAft>
              <a:buFont typeface="Wingdings"/>
              <a:buChar char=""/>
              <a:defRPr/>
            </a:pPr>
            <a:r>
              <a:rPr lang="pt-PT" sz="2400" dirty="0" smtClean="0"/>
              <a:t>Pode </a:t>
            </a:r>
            <a:r>
              <a:rPr lang="pt-PT" sz="2400" dirty="0"/>
              <a:t>ser necessário reembolizar (81</a:t>
            </a:r>
            <a:r>
              <a:rPr lang="pt-PT" sz="2400" dirty="0" smtClean="0"/>
              <a:t>). Lembrar que não é necessário o procedimento, mas sim possível. </a:t>
            </a:r>
          </a:p>
        </p:txBody>
      </p:sp>
      <p:sp>
        <p:nvSpPr>
          <p:cNvPr id="4915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5017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0179"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BR" sz="1600" smtClean="0"/>
              <a:t>Se a imagem sugerir uma CLHL, o tratamento pós-natal é conservador, a menos que haja sintomas. </a:t>
            </a:r>
          </a:p>
          <a:p>
            <a:pPr algn="just" eaLnBrk="1" hangingPunct="1">
              <a:lnSpc>
                <a:spcPct val="150000"/>
              </a:lnSpc>
            </a:pPr>
            <a:r>
              <a:rPr lang="pt-BR" sz="1600" smtClean="0"/>
              <a:t>Geralmente regride ao longo do tempo e não há evidências que o desenvolvimento do pulmão subjacente é melhorado. </a:t>
            </a:r>
          </a:p>
          <a:p>
            <a:pPr algn="just" eaLnBrk="1" hangingPunct="1">
              <a:lnSpc>
                <a:spcPct val="150000"/>
              </a:lnSpc>
            </a:pPr>
            <a:r>
              <a:rPr lang="pt-BR" sz="1600" smtClean="0"/>
              <a:t>No entanto, se o lobo aumentado causar sintomas respiratórios no período neonatal, a lobectomia é indicado (8, 14). Embora exista consenso geral de que qualquer sintoma CTM deve ser tratada, o melhor manejo de pacientes assintomáticos filhos é controverso. </a:t>
            </a:r>
          </a:p>
          <a:p>
            <a:pPr algn="just" eaLnBrk="1" hangingPunct="1">
              <a:lnSpc>
                <a:spcPct val="150000"/>
              </a:lnSpc>
            </a:pPr>
            <a:r>
              <a:rPr lang="pt-BR" sz="1600" smtClean="0"/>
              <a:t>As opiniões divergentes sobre o tipo e época de qualquer procedimento para CTM relatado na literatura são resumido na Tabela 1.</a:t>
            </a:r>
            <a:endParaRPr lang="pt-PT" sz="2400" smtClean="0"/>
          </a:p>
        </p:txBody>
      </p:sp>
      <p:sp>
        <p:nvSpPr>
          <p:cNvPr id="5018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a:xfrm>
            <a:off x="612775" y="228600"/>
            <a:ext cx="8153400" cy="990600"/>
          </a:xfrm>
        </p:spPr>
        <p:txBody>
          <a:bodyPr/>
          <a:lstStyle/>
          <a:p>
            <a:pPr eaLnBrk="1" hangingPunct="1"/>
            <a:r>
              <a:rPr lang="pt-BR" smtClean="0"/>
              <a:t>Estratégias terapêuticas para CTM</a:t>
            </a:r>
          </a:p>
        </p:txBody>
      </p:sp>
      <p:sp>
        <p:nvSpPr>
          <p:cNvPr id="51202"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1203"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endParaRPr lang="pt-PT" sz="2400" smtClean="0"/>
          </a:p>
        </p:txBody>
      </p:sp>
      <p:sp>
        <p:nvSpPr>
          <p:cNvPr id="51204"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pic>
        <p:nvPicPr>
          <p:cNvPr id="51205" name="Picture 2"/>
          <p:cNvPicPr>
            <a:picLocks noChangeAspect="1" noChangeArrowheads="1"/>
          </p:cNvPicPr>
          <p:nvPr/>
        </p:nvPicPr>
        <p:blipFill>
          <a:blip r:embed="rId2"/>
          <a:srcRect l="26651" t="23215" r="24702" b="9740"/>
          <a:stretch>
            <a:fillRect/>
          </a:stretch>
        </p:blipFill>
        <p:spPr bwMode="auto">
          <a:xfrm>
            <a:off x="323850" y="115888"/>
            <a:ext cx="8569325" cy="66405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6" name="Espaço Reservado para Conteúdo 5"/>
          <p:cNvSpPr>
            <a:spLocks noGrp="1"/>
          </p:cNvSpPr>
          <p:nvPr>
            <p:ph sz="quarter" idx="1"/>
          </p:nvPr>
        </p:nvSpPr>
        <p:spPr>
          <a:xfrm>
            <a:off x="571500" y="1600200"/>
            <a:ext cx="8215313" cy="4349750"/>
          </a:xfrm>
        </p:spPr>
        <p:txBody>
          <a:bodyPr>
            <a:normAutofit fontScale="92500" lnSpcReduction="10000"/>
          </a:bodyPr>
          <a:lstStyle/>
          <a:p>
            <a:pPr marL="320040" indent="-320040" algn="just" eaLnBrk="1" fontAlgn="auto" hangingPunct="1">
              <a:lnSpc>
                <a:spcPct val="150000"/>
              </a:lnSpc>
              <a:spcAft>
                <a:spcPts val="0"/>
              </a:spcAft>
              <a:buFont typeface="Wingdings"/>
              <a:buChar char=""/>
              <a:defRPr/>
            </a:pPr>
            <a:r>
              <a:rPr lang="pt-PT" sz="1600" dirty="0" smtClean="0"/>
              <a:t>Tratamento </a:t>
            </a:r>
            <a:r>
              <a:rPr lang="pt-PT" sz="1600" dirty="0"/>
              <a:t>pode ser conservador ou cirúrgico. </a:t>
            </a:r>
            <a:endParaRPr lang="pt-PT" sz="1600" dirty="0" smtClean="0"/>
          </a:p>
          <a:p>
            <a:pPr marL="320040" indent="-320040" algn="just" eaLnBrk="1" fontAlgn="auto" hangingPunct="1">
              <a:lnSpc>
                <a:spcPct val="150000"/>
              </a:lnSpc>
              <a:spcAft>
                <a:spcPts val="0"/>
              </a:spcAft>
              <a:buFont typeface="Wingdings"/>
              <a:buChar char=""/>
              <a:defRPr/>
            </a:pPr>
            <a:r>
              <a:rPr lang="pt-PT" sz="1600" dirty="0" smtClean="0"/>
              <a:t>Se </a:t>
            </a:r>
            <a:r>
              <a:rPr lang="pt-PT" sz="1600" dirty="0"/>
              <a:t>uma abordagem inicial </a:t>
            </a:r>
            <a:r>
              <a:rPr lang="pt-PT" sz="1600" dirty="0" smtClean="0"/>
              <a:t>conservadora </a:t>
            </a:r>
            <a:r>
              <a:rPr lang="pt-PT" sz="1600" dirty="0"/>
              <a:t>for adotada (13, 87), a imagem pulmonar pode ser repetida aos 18 meses de idade e se c</a:t>
            </a:r>
            <a:r>
              <a:rPr lang="pt-PT" sz="1600" dirty="0" smtClean="0"/>
              <a:t>onfirmada </a:t>
            </a:r>
            <a:r>
              <a:rPr lang="pt-PT" sz="1600" dirty="0"/>
              <a:t>a CTM, a cirurgia deve ser planejada em torno do 2º </a:t>
            </a:r>
            <a:r>
              <a:rPr lang="pt-PT" sz="1600" dirty="0" smtClean="0"/>
              <a:t>ano de vida para permitir </a:t>
            </a:r>
            <a:r>
              <a:rPr lang="pt-PT" sz="1600" dirty="0"/>
              <a:t>que o bebê cresça (13). </a:t>
            </a:r>
            <a:r>
              <a:rPr lang="pt-PT" sz="1600" dirty="0" smtClean="0"/>
              <a:t>Imagina-se uma possível </a:t>
            </a:r>
            <a:r>
              <a:rPr lang="pt-PT" sz="1600" dirty="0"/>
              <a:t>regressão espontânea da CTM, e, portanto, uma abordagem conservadora é proposta até que os sintomas </a:t>
            </a:r>
            <a:r>
              <a:rPr lang="pt-PT" sz="1600" dirty="0" smtClean="0"/>
              <a:t>ocorram </a:t>
            </a:r>
            <a:r>
              <a:rPr lang="pt-PT" sz="1600" dirty="0"/>
              <a:t>ou quando o tamanho do cisto for alterado na imagem pulmonar (15, 16, 88, 89). Alguns autores acompanham pacientes assintomáticos por exame físico anual e tomografia computadorizada (</a:t>
            </a:r>
            <a:r>
              <a:rPr lang="pt-PT" sz="1600" dirty="0" smtClean="0"/>
              <a:t>16). </a:t>
            </a:r>
          </a:p>
          <a:p>
            <a:pPr marL="320040" indent="-320040" algn="just" eaLnBrk="1" fontAlgn="auto" hangingPunct="1">
              <a:lnSpc>
                <a:spcPct val="150000"/>
              </a:lnSpc>
              <a:spcAft>
                <a:spcPts val="0"/>
              </a:spcAft>
              <a:buFont typeface="Wingdings"/>
              <a:buChar char=""/>
              <a:defRPr/>
            </a:pPr>
            <a:r>
              <a:rPr lang="pt-PT" sz="1600" dirty="0" smtClean="0"/>
              <a:t>A abordagem conservadora </a:t>
            </a:r>
            <a:r>
              <a:rPr lang="pt-PT" sz="1600" dirty="0"/>
              <a:t>tem vários problemas, </a:t>
            </a:r>
            <a:r>
              <a:rPr lang="pt-PT" sz="1600" dirty="0" smtClean="0"/>
              <a:t>incluindo </a:t>
            </a:r>
            <a:r>
              <a:rPr lang="pt-PT" sz="1600" dirty="0"/>
              <a:t>risco de </a:t>
            </a:r>
            <a:r>
              <a:rPr lang="pt-PT" sz="1600" dirty="0" smtClean="0"/>
              <a:t>desenvolver complicações, </a:t>
            </a:r>
            <a:r>
              <a:rPr lang="pt-PT" sz="1600" dirty="0"/>
              <a:t>perda de pacientes </a:t>
            </a:r>
            <a:r>
              <a:rPr lang="pt-PT" sz="1600" dirty="0" smtClean="0"/>
              <a:t>em </a:t>
            </a:r>
            <a:r>
              <a:rPr lang="pt-PT" sz="1600" dirty="0"/>
              <a:t>acompanhamento enquanto espera, aumento da morbidade cirúrgica se a </a:t>
            </a:r>
            <a:r>
              <a:rPr lang="pt-PT" sz="1600" dirty="0" smtClean="0"/>
              <a:t>CTM infectar </a:t>
            </a:r>
            <a:r>
              <a:rPr lang="pt-PT" sz="1600" dirty="0"/>
              <a:t>ou também de uma exposição substancial à radiação devido a TC repetida (15, 91</a:t>
            </a:r>
            <a:r>
              <a:rPr lang="pt-PT" sz="1600" dirty="0" smtClean="0"/>
              <a:t>).</a:t>
            </a:r>
          </a:p>
          <a:p>
            <a:pPr marL="320040" indent="-320040" algn="just" eaLnBrk="1" fontAlgn="auto" hangingPunct="1">
              <a:lnSpc>
                <a:spcPct val="150000"/>
              </a:lnSpc>
              <a:spcAft>
                <a:spcPts val="0"/>
              </a:spcAft>
              <a:buFont typeface="Wingdings"/>
              <a:buChar char=""/>
              <a:defRPr/>
            </a:pPr>
            <a:r>
              <a:rPr lang="pt-PT" sz="1600" dirty="0" smtClean="0"/>
              <a:t>O </a:t>
            </a:r>
            <a:r>
              <a:rPr lang="pt-PT" sz="1600" dirty="0"/>
              <a:t>seguimento médio dos pacientes </a:t>
            </a:r>
            <a:r>
              <a:rPr lang="pt-PT" sz="1600" dirty="0" smtClean="0"/>
              <a:t>tratados </a:t>
            </a:r>
            <a:r>
              <a:rPr lang="pt-PT" sz="1600" dirty="0"/>
              <a:t>de forma conservadora </a:t>
            </a:r>
            <a:r>
              <a:rPr lang="pt-PT" sz="1600" dirty="0" smtClean="0"/>
              <a:t>não confirma </a:t>
            </a:r>
            <a:r>
              <a:rPr lang="pt-PT" sz="1600" dirty="0"/>
              <a:t>que </a:t>
            </a:r>
            <a:r>
              <a:rPr lang="pt-PT" sz="1600" dirty="0" smtClean="0"/>
              <a:t>essa </a:t>
            </a:r>
            <a:r>
              <a:rPr lang="pt-PT" sz="1600" dirty="0"/>
              <a:t>é a</a:t>
            </a:r>
            <a:r>
              <a:rPr lang="pt-PT" sz="1600" dirty="0" smtClean="0"/>
              <a:t> </a:t>
            </a:r>
            <a:r>
              <a:rPr lang="pt-PT" sz="1600" dirty="0"/>
              <a:t>melhor opção, pois malignidades podem ocorrer muito mais tarde, mesmo em idade adulta (16).</a:t>
            </a:r>
            <a:endParaRPr lang="pt-PT" sz="2400" dirty="0" smtClean="0"/>
          </a:p>
        </p:txBody>
      </p:sp>
      <p:sp>
        <p:nvSpPr>
          <p:cNvPr id="52227"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53250"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3251"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Alguns autores defendem a cirurgia eletiva como a opção preferencial por vários motivos, incluindo a prevenção de infecção ou câncer, menor risco de cirurgia de emergência e mais tempo para crescimento alveolar compensatório (11, 12, 22, 83, 84, 90).</a:t>
            </a:r>
          </a:p>
          <a:p>
            <a:pPr algn="just" eaLnBrk="1" hangingPunct="1">
              <a:lnSpc>
                <a:spcPct val="150000"/>
              </a:lnSpc>
            </a:pPr>
            <a:r>
              <a:rPr lang="pt-PT" sz="1600" smtClean="0"/>
              <a:t>No entanto, existem riscos operacionais potenciais, embora baixos em centros com conhecimento e experiência, e o câncer poder se desenvolver em outras partes dos pulmões, apesar da ressecção da CTM (45). Além disso, não há consenso sobre a idade ideal da cirurgia, se no período neonatal (93) ou com 4 semanas de idade para reduzir os riscos de anestesia antes dessa idade (22).</a:t>
            </a:r>
          </a:p>
        </p:txBody>
      </p:sp>
      <p:sp>
        <p:nvSpPr>
          <p:cNvPr id="53252"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a:xfrm>
            <a:off x="612775" y="228600"/>
            <a:ext cx="8153400" cy="990600"/>
          </a:xfrm>
        </p:spPr>
        <p:txBody>
          <a:bodyPr/>
          <a:lstStyle/>
          <a:p>
            <a:pPr eaLnBrk="1" hangingPunct="1"/>
            <a:r>
              <a:rPr lang="pt-BR" sz="3600" smtClean="0"/>
              <a:t>Estratégias terapêuticas para CTM</a:t>
            </a:r>
          </a:p>
        </p:txBody>
      </p:sp>
      <p:sp>
        <p:nvSpPr>
          <p:cNvPr id="5427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4275"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Estudo retrospectivo recente teve como objetivo determinar o momento ideal para a ressecção CTM dentro o primeiro ano de vida e não encontrou diferenças significativas nas complicações, reinternações hospitalares ou conversão de VATS para cirurgia aberta, sugerindo que a cirurgia é igualmente segura sempre que realizada desde o primeiro mês de vida até o primeiro aniversário (85). </a:t>
            </a:r>
          </a:p>
          <a:p>
            <a:pPr algn="just" eaLnBrk="1" hangingPunct="1">
              <a:lnSpc>
                <a:spcPct val="150000"/>
              </a:lnSpc>
            </a:pPr>
            <a:r>
              <a:rPr lang="pt-PT" sz="1600" smtClean="0"/>
              <a:t>Outros autores concluíram que a morbidade associada à cirurgia é significativamente maior em crianças menores de 3 meses e sugeriram que o momento ideal é de 3 a 9 meses de vida, a duração da intervenção cirúrgica aumenta significativamente nos lactentes maiores (86).</a:t>
            </a:r>
          </a:p>
        </p:txBody>
      </p:sp>
      <p:sp>
        <p:nvSpPr>
          <p:cNvPr id="5427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a:xfrm>
            <a:off x="612775" y="228600"/>
            <a:ext cx="8153400" cy="990600"/>
          </a:xfrm>
        </p:spPr>
        <p:txBody>
          <a:bodyPr/>
          <a:lstStyle/>
          <a:p>
            <a:pPr eaLnBrk="1" hangingPunct="1"/>
            <a:r>
              <a:rPr lang="pt-BR" sz="3600" smtClean="0"/>
              <a:t>Questões não respondidas </a:t>
            </a:r>
            <a:br>
              <a:rPr lang="pt-BR" sz="3600" smtClean="0"/>
            </a:br>
            <a:r>
              <a:rPr lang="pt-BR" sz="3600" smtClean="0"/>
              <a:t>no manejo da CTM</a:t>
            </a:r>
          </a:p>
        </p:txBody>
      </p:sp>
      <p:sp>
        <p:nvSpPr>
          <p:cNvPr id="55298"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5299"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CTM representam um grupo heterogêneo de anormalidades. Embora o número de casos suspeitos ou diagnosticados precocemente vem aumentando (94), muitas questões de manejo permanecem sem resposta e não há recomendações clínicas universais ou guidelines práticos.</a:t>
            </a:r>
          </a:p>
          <a:p>
            <a:pPr algn="just" eaLnBrk="1" hangingPunct="1">
              <a:lnSpc>
                <a:spcPct val="150000"/>
              </a:lnSpc>
            </a:pPr>
            <a:r>
              <a:rPr lang="pt-PT" sz="1600" smtClean="0"/>
              <a:t>Em termos de diagnóstico, embora a US pré-natal e a CT pós-natal são hoje consideradas testes padrão-ouro, a RNM é cada vez mais utilizado para diagnosticar a CTM tanto no pré-natal quanto no pós-natal (5, 40, 95). </a:t>
            </a:r>
          </a:p>
          <a:p>
            <a:pPr algn="just" eaLnBrk="1" hangingPunct="1">
              <a:lnSpc>
                <a:spcPct val="150000"/>
              </a:lnSpc>
            </a:pPr>
            <a:r>
              <a:rPr lang="pt-PT" sz="1600" smtClean="0"/>
              <a:t>A RNM pós-natal também tem sido usada para estudar qualquer vascularização ou revascularização após embolização de um suprimento arterial sistêmico (79). No entanto, o longo tempo de digitalização e o ruído durante o exame geralmente significa que a anestesia geral é necessária em lactentes com mais de 6 meses de idade. Melhorias tecnológicas futuras provavelmente superarão essas limitações. </a:t>
            </a:r>
          </a:p>
        </p:txBody>
      </p:sp>
      <p:sp>
        <p:nvSpPr>
          <p:cNvPr id="55300"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a:xfrm>
            <a:off x="612775" y="228600"/>
            <a:ext cx="8153400" cy="990600"/>
          </a:xfrm>
        </p:spPr>
        <p:txBody>
          <a:bodyPr/>
          <a:lstStyle/>
          <a:p>
            <a:pPr eaLnBrk="1" hangingPunct="1"/>
            <a:r>
              <a:rPr lang="pt-BR" sz="3600" smtClean="0"/>
              <a:t>Questões não respondidas </a:t>
            </a:r>
            <a:br>
              <a:rPr lang="pt-BR" sz="3600" smtClean="0"/>
            </a:br>
            <a:r>
              <a:rPr lang="pt-BR" sz="3600" smtClean="0"/>
              <a:t>no manejo da CTM</a:t>
            </a:r>
          </a:p>
        </p:txBody>
      </p:sp>
      <p:sp>
        <p:nvSpPr>
          <p:cNvPr id="56322"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6323"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O melhor tratamento para pacientes assintomáticos ainda é controverso, principalmente por causa da falta de conhecimento sobre a história natural da CTM (8–16, 93). Não há evidências confiáveis ​​sobre o manejo ideal de crianças afetadas. </a:t>
            </a:r>
          </a:p>
          <a:p>
            <a:pPr algn="just" eaLnBrk="1" hangingPunct="1">
              <a:lnSpc>
                <a:spcPct val="150000"/>
              </a:lnSpc>
            </a:pPr>
            <a:r>
              <a:rPr lang="pt-PT" sz="1600" smtClean="0"/>
              <a:t>A maioria dos bebês diagnosticados com CTM vai bem a médio prazo, mas uma proporção indefinida pode desenvolver malignidade. Atualmente, esse grupo de alto risco não pode ser identificado e, portanto, estudos prospectivos que coletam dados para tentar resolver esta situação são tão necessários. </a:t>
            </a:r>
          </a:p>
          <a:p>
            <a:pPr algn="just" eaLnBrk="1" hangingPunct="1">
              <a:lnSpc>
                <a:spcPct val="150000"/>
              </a:lnSpc>
            </a:pPr>
            <a:r>
              <a:rPr lang="pt-PT" sz="1600" smtClean="0"/>
              <a:t>Uma proposta para detectar esse grupo de alto risco que inclui características radiológicas e análise da mutação DICER1 foi realizada (2). As indicações para cirurgia e o momento ideal em crianças assintomáticas com CTM é também controverso, destacando a necessidade de estudos com resultados a longo prazo envolvendo grande número de pacientes. </a:t>
            </a:r>
          </a:p>
        </p:txBody>
      </p:sp>
      <p:sp>
        <p:nvSpPr>
          <p:cNvPr id="56324"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pt-BR" dirty="0" smtClean="0"/>
              <a:t>Questões não respondidas </a:t>
            </a:r>
            <a:br>
              <a:rPr lang="pt-BR" dirty="0" smtClean="0"/>
            </a:br>
            <a:r>
              <a:rPr lang="pt-BR" dirty="0" smtClean="0"/>
              <a:t>no manejo da CTM</a:t>
            </a:r>
            <a:endParaRPr lang="pt-BR" dirty="0"/>
          </a:p>
        </p:txBody>
      </p:sp>
      <p:sp>
        <p:nvSpPr>
          <p:cNvPr id="57346"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7347"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O risco de repetição de exames que emitam radiação e o problema de perda de pacientes no acompanhamento durante um período de aguardo também devem ser levados em consideração. </a:t>
            </a:r>
          </a:p>
          <a:p>
            <a:pPr algn="just" eaLnBrk="1" hangingPunct="1">
              <a:lnSpc>
                <a:spcPct val="150000"/>
              </a:lnSpc>
            </a:pPr>
            <a:r>
              <a:rPr lang="pt-PT" sz="1600" smtClean="0"/>
              <a:t>Devido às opiniões divergentes sobre o manejo de CTM e o seu real impacto nas expectativas da família e nos custos de saúde, foi proposto um algoritmo diagnóstico-terapêutico (Figura 4), o que pode ser útil para os médicos que lidam com detecção de CTM no período pré-natal ou pós-natal. </a:t>
            </a:r>
          </a:p>
          <a:p>
            <a:pPr algn="just" eaLnBrk="1" hangingPunct="1">
              <a:lnSpc>
                <a:spcPct val="150000"/>
              </a:lnSpc>
            </a:pPr>
            <a:r>
              <a:rPr lang="pt-PT" sz="1600" smtClean="0"/>
              <a:t>Como todos os algoritmos, não substutui o julgamento clínico, mas deveria levar os médicos a adotarem uma abordagem sistemática para CTM.</a:t>
            </a:r>
          </a:p>
        </p:txBody>
      </p:sp>
      <p:sp>
        <p:nvSpPr>
          <p:cNvPr id="57348"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pt-BR" dirty="0" smtClean="0"/>
              <a:t>Questões não respondidas </a:t>
            </a:r>
            <a:br>
              <a:rPr lang="pt-BR" dirty="0" smtClean="0"/>
            </a:br>
            <a:r>
              <a:rPr lang="pt-BR" dirty="0" smtClean="0"/>
              <a:t>no manejo da CTM</a:t>
            </a:r>
            <a:endParaRPr lang="pt-BR" dirty="0"/>
          </a:p>
        </p:txBody>
      </p:sp>
      <p:sp>
        <p:nvSpPr>
          <p:cNvPr id="58370"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endParaRPr lang="pt-PT" sz="1600" smtClean="0"/>
          </a:p>
        </p:txBody>
      </p:sp>
      <p:sp>
        <p:nvSpPr>
          <p:cNvPr id="58371"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pic>
        <p:nvPicPr>
          <p:cNvPr id="58372" name="Picture 2"/>
          <p:cNvPicPr>
            <a:picLocks noChangeAspect="1" noChangeArrowheads="1"/>
          </p:cNvPicPr>
          <p:nvPr/>
        </p:nvPicPr>
        <p:blipFill>
          <a:blip r:embed="rId2"/>
          <a:srcRect l="29942" t="42802" r="26543" b="-8104"/>
          <a:stretch>
            <a:fillRect/>
          </a:stretch>
        </p:blipFill>
        <p:spPr bwMode="auto">
          <a:xfrm>
            <a:off x="636588" y="1600200"/>
            <a:ext cx="7978775" cy="6732588"/>
          </a:xfrm>
          <a:prstGeom prst="rect">
            <a:avLst/>
          </a:prstGeom>
          <a:noFill/>
          <a:ln w="9525">
            <a:noFill/>
            <a:miter lim="800000"/>
            <a:headEnd/>
            <a:tailEnd/>
          </a:ln>
        </p:spPr>
      </p:pic>
      <p:pic>
        <p:nvPicPr>
          <p:cNvPr id="58373" name="Picture 2"/>
          <p:cNvPicPr>
            <a:picLocks noChangeAspect="1" noChangeArrowheads="1"/>
          </p:cNvPicPr>
          <p:nvPr/>
        </p:nvPicPr>
        <p:blipFill>
          <a:blip r:embed="rId2"/>
          <a:srcRect l="29340" t="23750" r="27144" b="10948"/>
          <a:stretch>
            <a:fillRect/>
          </a:stretch>
        </p:blipFill>
        <p:spPr bwMode="auto">
          <a:xfrm>
            <a:off x="636588" y="122238"/>
            <a:ext cx="7978775" cy="6731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ítulo 1"/>
          <p:cNvSpPr>
            <a:spLocks noGrp="1"/>
          </p:cNvSpPr>
          <p:nvPr>
            <p:ph type="title"/>
          </p:nvPr>
        </p:nvSpPr>
        <p:spPr>
          <a:xfrm>
            <a:off x="612775" y="228600"/>
            <a:ext cx="8153400" cy="990600"/>
          </a:xfrm>
        </p:spPr>
        <p:txBody>
          <a:bodyPr/>
          <a:lstStyle/>
          <a:p>
            <a:pPr eaLnBrk="1" hangingPunct="1"/>
            <a:r>
              <a:rPr lang="pt-BR" sz="3600" smtClean="0"/>
              <a:t>Questões não respondidas </a:t>
            </a:r>
            <a:br>
              <a:rPr lang="pt-BR" sz="3600" smtClean="0"/>
            </a:br>
            <a:r>
              <a:rPr lang="pt-BR" sz="3600" smtClean="0"/>
              <a:t>no manejo da CTM</a:t>
            </a:r>
          </a:p>
        </p:txBody>
      </p:sp>
      <p:sp>
        <p:nvSpPr>
          <p:cNvPr id="59394" name="CaixaDeTexto 4"/>
          <p:cNvSpPr txBox="1">
            <a:spLocks noChangeArrowheads="1"/>
          </p:cNvSpPr>
          <p:nvPr/>
        </p:nvSpPr>
        <p:spPr bwMode="auto">
          <a:xfrm>
            <a:off x="1295400" y="6237288"/>
            <a:ext cx="7669213" cy="457200"/>
          </a:xfrm>
          <a:prstGeom prst="rect">
            <a:avLst/>
          </a:prstGeom>
          <a:noFill/>
          <a:ln w="9525">
            <a:noFill/>
            <a:miter lim="800000"/>
            <a:headEnd/>
            <a:tailEnd/>
          </a:ln>
        </p:spPr>
        <p:txBody>
          <a:bodyPr>
            <a:spAutoFit/>
          </a:bodyPr>
          <a:lstStyle/>
          <a:p>
            <a:pPr algn="r"/>
            <a:r>
              <a:rPr lang="pt-BR" sz="1200">
                <a:latin typeface="Tw Cen MT"/>
              </a:rPr>
              <a:t>“</a:t>
            </a:r>
            <a:r>
              <a:rPr lang="en-US" sz="1200">
                <a:latin typeface="Tw Cen MT"/>
              </a:rPr>
              <a:t>Congenital Lung Malformations: Unresolved Issues and Unanswered Questions”</a:t>
            </a:r>
          </a:p>
          <a:p>
            <a:pPr algn="r"/>
            <a:r>
              <a:rPr lang="en-US" sz="1200">
                <a:latin typeface="Tw Cen MT"/>
              </a:rPr>
              <a:t>Anunziata F et al. June 2019.</a:t>
            </a:r>
            <a:endParaRPr lang="pt-BR" sz="1200">
              <a:latin typeface="Tw Cen MT"/>
            </a:endParaRPr>
          </a:p>
        </p:txBody>
      </p:sp>
      <p:sp>
        <p:nvSpPr>
          <p:cNvPr id="59395" name="Espaço Reservado para Conteúdo 5"/>
          <p:cNvSpPr>
            <a:spLocks noGrp="1"/>
          </p:cNvSpPr>
          <p:nvPr>
            <p:ph sz="quarter" idx="1"/>
          </p:nvPr>
        </p:nvSpPr>
        <p:spPr>
          <a:xfrm>
            <a:off x="571500" y="1600200"/>
            <a:ext cx="8215313" cy="4349750"/>
          </a:xfrm>
        </p:spPr>
        <p:txBody>
          <a:bodyPr/>
          <a:lstStyle/>
          <a:p>
            <a:pPr algn="just" eaLnBrk="1" hangingPunct="1">
              <a:lnSpc>
                <a:spcPct val="150000"/>
              </a:lnSpc>
            </a:pPr>
            <a:r>
              <a:rPr lang="pt-PT" sz="1600" smtClean="0"/>
              <a:t>Bancos de dados prospectivos, em larga escala, com dados de manifestações clínicas, tratamento e seguimento longo prazo da CTM, poderiam ser uma boa opção para desenvolver uma diretriz clínica compartilhada. </a:t>
            </a:r>
          </a:p>
          <a:p>
            <a:pPr algn="just" eaLnBrk="1" hangingPunct="1">
              <a:lnSpc>
                <a:spcPct val="150000"/>
              </a:lnSpc>
            </a:pPr>
            <a:r>
              <a:rPr lang="pt-PT" sz="1600" smtClean="0"/>
              <a:t>Apesar da opinião do especialista (8–16), chegou o momento de encontrar respostas para as questões não resolvidas da CTM reunindo evidências (96, 97). À medida que surgirem controvérsias nesse campo, e enquanto muitas perguntas ainda não forem respondidas sobre manejo e acompanhamento adequados, deve ser projetado um registro global de CTM que representaria uma nova ferramenta promissora para promover o entendimento desses distúrbios raros, para recrutar candidatos para estudos de pesquisa e, finalmente, para melhorar o atendimento de pacientes com uma CTM assintomática.</a:t>
            </a:r>
          </a:p>
        </p:txBody>
      </p:sp>
      <p:sp>
        <p:nvSpPr>
          <p:cNvPr id="59396" name="Espaço Reservado para Conteúdo 2"/>
          <p:cNvSpPr txBox="1">
            <a:spLocks/>
          </p:cNvSpPr>
          <p:nvPr/>
        </p:nvSpPr>
        <p:spPr bwMode="auto">
          <a:xfrm>
            <a:off x="612775" y="1600200"/>
            <a:ext cx="8153400" cy="4495800"/>
          </a:xfrm>
          <a:prstGeom prst="rect">
            <a:avLst/>
          </a:prstGeom>
          <a:noFill/>
          <a:ln w="9525">
            <a:noFill/>
            <a:miter lim="800000"/>
            <a:headEnd/>
            <a:tailEnd/>
          </a:ln>
        </p:spPr>
        <p:txBody>
          <a:bodyPr/>
          <a:lstStyle/>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a:p>
            <a:pPr marL="319088" indent="-319088" algn="just">
              <a:lnSpc>
                <a:spcPct val="120000"/>
              </a:lnSpc>
              <a:spcBef>
                <a:spcPts val="700"/>
              </a:spcBef>
              <a:buClr>
                <a:schemeClr val="accent2"/>
              </a:buClr>
              <a:buSzPct val="60000"/>
              <a:buFont typeface="Wingdings" pitchFamily="2" charset="2"/>
              <a:buChar char=""/>
            </a:pPr>
            <a:endParaRPr lang="pt-BR" sz="2900">
              <a:latin typeface="Tw Cen MT"/>
            </a:endParaRP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495800"/>
          </a:xfrm>
        </p:spPr>
        <p:txBody>
          <a:bodyPr>
            <a:normAutofit fontScale="32500" lnSpcReduction="20000"/>
          </a:bodyPr>
          <a:lstStyle/>
          <a:p>
            <a:pPr marL="320040" indent="-320040" algn="just" eaLnBrk="1" fontAlgn="auto" hangingPunct="1">
              <a:spcAft>
                <a:spcPts val="0"/>
              </a:spcAft>
              <a:buFont typeface="Wingdings"/>
              <a:buChar char=""/>
              <a:defRPr/>
            </a:pPr>
            <a:r>
              <a:rPr lang="pt-BR" dirty="0"/>
              <a:t>1. </a:t>
            </a:r>
            <a:r>
              <a:rPr lang="pt-BR" dirty="0" err="1"/>
              <a:t>Stocker</a:t>
            </a:r>
            <a:r>
              <a:rPr lang="pt-BR" dirty="0"/>
              <a:t> JT. Congenital </a:t>
            </a:r>
            <a:r>
              <a:rPr lang="pt-BR" dirty="0" err="1"/>
              <a:t>pulmonary</a:t>
            </a:r>
            <a:r>
              <a:rPr lang="pt-BR" dirty="0"/>
              <a:t> </a:t>
            </a:r>
            <a:r>
              <a:rPr lang="pt-BR" dirty="0" err="1"/>
              <a:t>airway</a:t>
            </a:r>
            <a:r>
              <a:rPr lang="pt-BR" dirty="0"/>
              <a:t> </a:t>
            </a:r>
            <a:r>
              <a:rPr lang="pt-BR" dirty="0" err="1"/>
              <a:t>malformation</a:t>
            </a:r>
            <a:r>
              <a:rPr lang="pt-BR" dirty="0"/>
              <a:t> - a new </a:t>
            </a:r>
            <a:r>
              <a:rPr lang="pt-BR" dirty="0" err="1"/>
              <a:t>name</a:t>
            </a:r>
            <a:r>
              <a:rPr lang="pt-BR" dirty="0"/>
              <a:t> for </a:t>
            </a:r>
            <a:r>
              <a:rPr lang="pt-BR" dirty="0" err="1" smtClean="0"/>
              <a:t>and</a:t>
            </a:r>
            <a:r>
              <a:rPr lang="pt-BR" dirty="0"/>
              <a:t> </a:t>
            </a:r>
            <a:r>
              <a:rPr lang="pt-BR" dirty="0" err="1" smtClean="0"/>
              <a:t>an</a:t>
            </a:r>
            <a:r>
              <a:rPr lang="pt-BR" dirty="0" smtClean="0"/>
              <a:t> </a:t>
            </a:r>
            <a:r>
              <a:rPr lang="pt-BR" dirty="0" err="1"/>
              <a:t>expanded</a:t>
            </a:r>
            <a:r>
              <a:rPr lang="pt-BR" dirty="0"/>
              <a:t> </a:t>
            </a:r>
            <a:r>
              <a:rPr lang="pt-BR" dirty="0" err="1"/>
              <a:t>classification</a:t>
            </a:r>
            <a:r>
              <a:rPr lang="pt-BR" dirty="0"/>
              <a:t> </a:t>
            </a:r>
            <a:r>
              <a:rPr lang="pt-BR" dirty="0" err="1"/>
              <a:t>of</a:t>
            </a:r>
            <a:r>
              <a:rPr lang="pt-BR" dirty="0"/>
              <a:t> congenital </a:t>
            </a:r>
            <a:r>
              <a:rPr lang="pt-BR" dirty="0" err="1"/>
              <a:t>cystic</a:t>
            </a:r>
            <a:r>
              <a:rPr lang="pt-BR" dirty="0"/>
              <a:t> </a:t>
            </a:r>
            <a:r>
              <a:rPr lang="pt-BR" dirty="0" err="1"/>
              <a:t>adenomatoid</a:t>
            </a:r>
            <a:r>
              <a:rPr lang="pt-BR" dirty="0"/>
              <a:t> </a:t>
            </a:r>
            <a:r>
              <a:rPr lang="pt-BR" dirty="0" err="1"/>
              <a:t>malformation</a:t>
            </a:r>
            <a:r>
              <a:rPr lang="pt-BR" dirty="0"/>
              <a:t> </a:t>
            </a:r>
            <a:r>
              <a:rPr lang="pt-BR" dirty="0" err="1" smtClean="0"/>
              <a:t>of</a:t>
            </a:r>
            <a:r>
              <a:rPr lang="pt-BR" dirty="0"/>
              <a:t> </a:t>
            </a:r>
            <a:r>
              <a:rPr lang="pt-BR" dirty="0" err="1" smtClean="0"/>
              <a:t>the</a:t>
            </a:r>
            <a:r>
              <a:rPr lang="pt-BR" dirty="0"/>
              <a:t> </a:t>
            </a:r>
            <a:r>
              <a:rPr lang="pt-BR" dirty="0" err="1" smtClean="0"/>
              <a:t>lung</a:t>
            </a:r>
            <a:r>
              <a:rPr lang="pt-BR" dirty="0"/>
              <a:t>. </a:t>
            </a:r>
            <a:r>
              <a:rPr lang="pt-BR" dirty="0" err="1"/>
              <a:t>Symposium</a:t>
            </a:r>
            <a:r>
              <a:rPr lang="pt-BR" dirty="0"/>
              <a:t> 24: non-</a:t>
            </a:r>
            <a:r>
              <a:rPr lang="pt-BR" dirty="0" err="1"/>
              <a:t>neoplastic</a:t>
            </a:r>
            <a:r>
              <a:rPr lang="pt-BR" dirty="0"/>
              <a:t> </a:t>
            </a:r>
            <a:r>
              <a:rPr lang="pt-BR" dirty="0" err="1"/>
              <a:t>lung</a:t>
            </a:r>
            <a:r>
              <a:rPr lang="pt-BR" dirty="0"/>
              <a:t> </a:t>
            </a:r>
            <a:r>
              <a:rPr lang="pt-BR" dirty="0" err="1"/>
              <a:t>disease</a:t>
            </a:r>
            <a:r>
              <a:rPr lang="pt-BR" dirty="0"/>
              <a:t>. </a:t>
            </a:r>
            <a:r>
              <a:rPr lang="pt-BR" i="1" dirty="0" err="1"/>
              <a:t>Histopathology</a:t>
            </a:r>
            <a:r>
              <a:rPr lang="pt-BR" dirty="0"/>
              <a:t>. (</a:t>
            </a:r>
            <a:r>
              <a:rPr lang="pt-BR" dirty="0" smtClean="0"/>
              <a:t>2002) 41(</a:t>
            </a:r>
            <a:r>
              <a:rPr lang="pt-BR" dirty="0" err="1" smtClean="0"/>
              <a:t>Suppl</a:t>
            </a:r>
            <a:r>
              <a:rPr lang="pt-BR" dirty="0"/>
              <a:t>. 2):424–30</a:t>
            </a:r>
            <a:r>
              <a:rPr lang="pt-BR" dirty="0" smtClean="0"/>
              <a:t>.</a:t>
            </a:r>
          </a:p>
          <a:p>
            <a:pPr marL="320040" indent="-320040" algn="just" eaLnBrk="1" fontAlgn="auto" hangingPunct="1">
              <a:spcAft>
                <a:spcPts val="0"/>
              </a:spcAft>
              <a:buFont typeface="Wingdings"/>
              <a:buChar char=""/>
              <a:defRPr/>
            </a:pPr>
            <a:r>
              <a:rPr lang="pt-BR" dirty="0" smtClean="0"/>
              <a:t>2</a:t>
            </a:r>
            <a:r>
              <a:rPr lang="pt-BR" dirty="0"/>
              <a:t>. Bush A, Abel RM, </a:t>
            </a:r>
            <a:r>
              <a:rPr lang="pt-BR" dirty="0" err="1"/>
              <a:t>Chitty</a:t>
            </a:r>
            <a:r>
              <a:rPr lang="pt-BR" dirty="0"/>
              <a:t> LS, </a:t>
            </a:r>
            <a:r>
              <a:rPr lang="pt-BR" dirty="0" err="1"/>
              <a:t>Harcourt</a:t>
            </a:r>
            <a:r>
              <a:rPr lang="pt-BR" dirty="0"/>
              <a:t> J, Hewitt R, Nicholson AG. </a:t>
            </a:r>
            <a:r>
              <a:rPr lang="pt-BR" dirty="0" smtClean="0"/>
              <a:t>Congenital </a:t>
            </a:r>
            <a:r>
              <a:rPr lang="pt-BR" dirty="0" err="1" smtClean="0"/>
              <a:t>lung</a:t>
            </a:r>
            <a:r>
              <a:rPr lang="pt-BR" dirty="0" smtClean="0"/>
              <a:t> </a:t>
            </a:r>
            <a:r>
              <a:rPr lang="pt-BR" dirty="0" err="1"/>
              <a:t>disease</a:t>
            </a:r>
            <a:r>
              <a:rPr lang="pt-BR" dirty="0"/>
              <a:t>. In: </a:t>
            </a:r>
            <a:r>
              <a:rPr lang="pt-BR" dirty="0" err="1"/>
              <a:t>Wilmott</a:t>
            </a:r>
            <a:r>
              <a:rPr lang="pt-BR" dirty="0"/>
              <a:t> RW, </a:t>
            </a:r>
            <a:r>
              <a:rPr lang="pt-BR" dirty="0" err="1"/>
              <a:t>Deterding</a:t>
            </a:r>
            <a:r>
              <a:rPr lang="pt-BR" dirty="0"/>
              <a:t> RR, Li A, </a:t>
            </a:r>
            <a:r>
              <a:rPr lang="pt-BR" dirty="0" err="1"/>
              <a:t>Ratjen</a:t>
            </a:r>
            <a:r>
              <a:rPr lang="pt-BR" dirty="0"/>
              <a:t> F, </a:t>
            </a:r>
            <a:r>
              <a:rPr lang="pt-BR" dirty="0" err="1"/>
              <a:t>Sly</a:t>
            </a:r>
            <a:r>
              <a:rPr lang="pt-BR" dirty="0"/>
              <a:t> P, </a:t>
            </a:r>
            <a:r>
              <a:rPr lang="pt-BR" dirty="0" err="1"/>
              <a:t>Zar</a:t>
            </a:r>
            <a:r>
              <a:rPr lang="pt-BR" dirty="0"/>
              <a:t> </a:t>
            </a:r>
            <a:r>
              <a:rPr lang="pt-BR" dirty="0" smtClean="0"/>
              <a:t>H, </a:t>
            </a:r>
            <a:r>
              <a:rPr lang="pt-BR" dirty="0" err="1" smtClean="0"/>
              <a:t>and</a:t>
            </a:r>
            <a:r>
              <a:rPr lang="pt-BR" dirty="0" smtClean="0"/>
              <a:t> </a:t>
            </a:r>
            <a:r>
              <a:rPr lang="pt-BR" dirty="0"/>
              <a:t>Bush </a:t>
            </a:r>
            <a:r>
              <a:rPr lang="pt-BR" dirty="0" smtClean="0"/>
              <a:t>A, </a:t>
            </a:r>
            <a:r>
              <a:rPr lang="pt-BR" dirty="0" err="1" smtClean="0"/>
              <a:t>editors</a:t>
            </a:r>
            <a:r>
              <a:rPr lang="pt-BR" dirty="0"/>
              <a:t>. </a:t>
            </a:r>
            <a:r>
              <a:rPr lang="pt-BR" i="1" dirty="0" err="1"/>
              <a:t>Kendig’s</a:t>
            </a:r>
            <a:r>
              <a:rPr lang="pt-BR" i="1" dirty="0"/>
              <a:t> </a:t>
            </a:r>
            <a:r>
              <a:rPr lang="pt-BR" i="1" dirty="0" err="1"/>
              <a:t>Disorders</a:t>
            </a:r>
            <a:r>
              <a:rPr lang="pt-BR" i="1" dirty="0"/>
              <a:t> </a:t>
            </a:r>
            <a:r>
              <a:rPr lang="pt-BR" i="1" dirty="0" err="1"/>
              <a:t>of</a:t>
            </a:r>
            <a:r>
              <a:rPr lang="pt-BR" i="1" dirty="0"/>
              <a:t> </a:t>
            </a:r>
            <a:r>
              <a:rPr lang="pt-BR" i="1" dirty="0" err="1"/>
              <a:t>the</a:t>
            </a:r>
            <a:r>
              <a:rPr lang="pt-BR" i="1" dirty="0"/>
              <a:t> </a:t>
            </a:r>
            <a:r>
              <a:rPr lang="pt-BR" i="1" dirty="0" err="1"/>
              <a:t>Respiratory</a:t>
            </a:r>
            <a:r>
              <a:rPr lang="pt-BR" i="1" dirty="0"/>
              <a:t> </a:t>
            </a:r>
            <a:r>
              <a:rPr lang="pt-BR" i="1" dirty="0" err="1"/>
              <a:t>Tract</a:t>
            </a:r>
            <a:r>
              <a:rPr lang="pt-BR" i="1" dirty="0"/>
              <a:t> in </a:t>
            </a:r>
            <a:r>
              <a:rPr lang="pt-BR" i="1" dirty="0" err="1" smtClean="0"/>
              <a:t>Children</a:t>
            </a:r>
            <a:r>
              <a:rPr lang="pt-BR" dirty="0" smtClean="0"/>
              <a:t>. Philadelphia</a:t>
            </a:r>
            <a:r>
              <a:rPr lang="pt-BR" dirty="0"/>
              <a:t>, PA: </a:t>
            </a:r>
            <a:r>
              <a:rPr lang="pt-BR" dirty="0" err="1"/>
              <a:t>Elsevier</a:t>
            </a:r>
            <a:r>
              <a:rPr lang="pt-BR" dirty="0"/>
              <a:t> (2019). p 289–337</a:t>
            </a:r>
            <a:r>
              <a:rPr lang="pt-BR" dirty="0" smtClean="0"/>
              <a:t>.</a:t>
            </a:r>
          </a:p>
          <a:p>
            <a:pPr marL="320040" indent="-320040" algn="just" eaLnBrk="1" fontAlgn="auto" hangingPunct="1">
              <a:spcAft>
                <a:spcPts val="0"/>
              </a:spcAft>
              <a:buFont typeface="Wingdings"/>
              <a:buChar char=""/>
              <a:defRPr/>
            </a:pPr>
            <a:r>
              <a:rPr lang="pt-BR" dirty="0" smtClean="0"/>
              <a:t>3</a:t>
            </a:r>
            <a:r>
              <a:rPr lang="pt-BR" dirty="0"/>
              <a:t>. Andrade CF, Ferreira HP, Fischer GB. Congenital </a:t>
            </a:r>
            <a:r>
              <a:rPr lang="pt-BR" dirty="0" err="1"/>
              <a:t>lung</a:t>
            </a:r>
            <a:r>
              <a:rPr lang="pt-BR" dirty="0"/>
              <a:t> </a:t>
            </a:r>
            <a:r>
              <a:rPr lang="pt-BR" dirty="0" err="1" smtClean="0"/>
              <a:t>malformations</a:t>
            </a:r>
            <a:r>
              <a:rPr lang="pt-BR" dirty="0" smtClean="0"/>
              <a:t>. </a:t>
            </a:r>
            <a:r>
              <a:rPr lang="pt-BR" i="1" dirty="0" smtClean="0"/>
              <a:t>J </a:t>
            </a:r>
            <a:r>
              <a:rPr lang="pt-BR" i="1" dirty="0" err="1"/>
              <a:t>Bras</a:t>
            </a:r>
            <a:r>
              <a:rPr lang="pt-BR" i="1" dirty="0"/>
              <a:t> </a:t>
            </a:r>
            <a:r>
              <a:rPr lang="pt-BR" i="1" dirty="0" err="1"/>
              <a:t>Pneumol</a:t>
            </a:r>
            <a:r>
              <a:rPr lang="pt-BR" dirty="0"/>
              <a:t>. (2011) 37:259–71. </a:t>
            </a:r>
            <a:r>
              <a:rPr lang="pt-BR" dirty="0" err="1"/>
              <a:t>doi</a:t>
            </a:r>
            <a:r>
              <a:rPr lang="pt-BR" dirty="0"/>
              <a:t>: </a:t>
            </a:r>
            <a:r>
              <a:rPr lang="pt-BR" dirty="0" smtClean="0"/>
              <a:t>10.1590/S1806-37132011000200017</a:t>
            </a:r>
          </a:p>
          <a:p>
            <a:pPr marL="320040" indent="-320040" algn="just" eaLnBrk="1" fontAlgn="auto" hangingPunct="1">
              <a:spcAft>
                <a:spcPts val="0"/>
              </a:spcAft>
              <a:buFont typeface="Wingdings"/>
              <a:buChar char=""/>
              <a:defRPr/>
            </a:pPr>
            <a:r>
              <a:rPr lang="pt-BR" dirty="0" smtClean="0"/>
              <a:t>4</a:t>
            </a:r>
            <a:r>
              <a:rPr lang="pt-BR" dirty="0"/>
              <a:t>. </a:t>
            </a:r>
            <a:r>
              <a:rPr lang="pt-BR" dirty="0" err="1"/>
              <a:t>Available</a:t>
            </a:r>
            <a:r>
              <a:rPr lang="pt-BR" dirty="0"/>
              <a:t> online </a:t>
            </a:r>
            <a:r>
              <a:rPr lang="pt-BR" dirty="0" err="1"/>
              <a:t>at</a:t>
            </a:r>
            <a:r>
              <a:rPr lang="pt-BR" dirty="0"/>
              <a:t>: http://ern-lung.eu (</a:t>
            </a:r>
            <a:r>
              <a:rPr lang="pt-BR" dirty="0" err="1"/>
              <a:t>accessed</a:t>
            </a:r>
            <a:r>
              <a:rPr lang="pt-BR" dirty="0"/>
              <a:t> May 8, 2019</a:t>
            </a:r>
            <a:r>
              <a:rPr lang="pt-BR" dirty="0" smtClean="0"/>
              <a:t>).</a:t>
            </a:r>
          </a:p>
          <a:p>
            <a:pPr marL="320040" indent="-320040" algn="just" eaLnBrk="1" fontAlgn="auto" hangingPunct="1">
              <a:spcAft>
                <a:spcPts val="0"/>
              </a:spcAft>
              <a:buFont typeface="Wingdings"/>
              <a:buChar char=""/>
              <a:defRPr/>
            </a:pPr>
            <a:r>
              <a:rPr lang="pt-BR" dirty="0" smtClean="0"/>
              <a:t>5</a:t>
            </a:r>
            <a:r>
              <a:rPr lang="pt-BR" dirty="0"/>
              <a:t>. </a:t>
            </a:r>
            <a:r>
              <a:rPr lang="pt-BR" dirty="0" err="1"/>
              <a:t>Chowdhury</a:t>
            </a:r>
            <a:r>
              <a:rPr lang="pt-BR" dirty="0"/>
              <a:t> MM, </a:t>
            </a:r>
            <a:r>
              <a:rPr lang="pt-BR" dirty="0" err="1"/>
              <a:t>Chakraborty</a:t>
            </a:r>
            <a:r>
              <a:rPr lang="pt-BR" dirty="0"/>
              <a:t> S. </a:t>
            </a:r>
            <a:r>
              <a:rPr lang="pt-BR" dirty="0" err="1"/>
              <a:t>Imaging</a:t>
            </a:r>
            <a:r>
              <a:rPr lang="pt-BR" dirty="0"/>
              <a:t> </a:t>
            </a:r>
            <a:r>
              <a:rPr lang="pt-BR" dirty="0" err="1"/>
              <a:t>of</a:t>
            </a:r>
            <a:r>
              <a:rPr lang="pt-BR" dirty="0"/>
              <a:t> congenital </a:t>
            </a:r>
            <a:r>
              <a:rPr lang="pt-BR" dirty="0" err="1"/>
              <a:t>lung</a:t>
            </a:r>
            <a:r>
              <a:rPr lang="pt-BR" dirty="0"/>
              <a:t> </a:t>
            </a:r>
            <a:r>
              <a:rPr lang="pt-BR" dirty="0" err="1" smtClean="0"/>
              <a:t>malformations</a:t>
            </a:r>
            <a:r>
              <a:rPr lang="pt-BR" dirty="0" smtClean="0"/>
              <a:t>. </a:t>
            </a:r>
            <a:r>
              <a:rPr lang="pt-BR" i="1" dirty="0" err="1" smtClean="0"/>
              <a:t>Semin</a:t>
            </a:r>
            <a:r>
              <a:rPr lang="pt-BR" i="1" dirty="0" smtClean="0"/>
              <a:t> </a:t>
            </a:r>
            <a:r>
              <a:rPr lang="pt-BR" i="1" dirty="0" err="1"/>
              <a:t>Pediatr</a:t>
            </a:r>
            <a:r>
              <a:rPr lang="pt-BR" i="1" dirty="0"/>
              <a:t> </a:t>
            </a:r>
            <a:r>
              <a:rPr lang="pt-BR" i="1" dirty="0" err="1"/>
              <a:t>Surg</a:t>
            </a:r>
            <a:r>
              <a:rPr lang="pt-BR" i="1" dirty="0"/>
              <a:t>. </a:t>
            </a:r>
            <a:r>
              <a:rPr lang="pt-BR" dirty="0"/>
              <a:t>(2015) 24:168–75. </a:t>
            </a:r>
            <a:r>
              <a:rPr lang="pt-BR" dirty="0" err="1"/>
              <a:t>doi</a:t>
            </a:r>
            <a:r>
              <a:rPr lang="pt-BR" dirty="0"/>
              <a:t>: </a:t>
            </a:r>
            <a:r>
              <a:rPr lang="pt-BR" dirty="0" smtClean="0"/>
              <a:t>10.1053/j.sempedsurg.2015.02.001</a:t>
            </a:r>
          </a:p>
          <a:p>
            <a:pPr marL="320040" indent="-320040" algn="just" eaLnBrk="1" fontAlgn="auto" hangingPunct="1">
              <a:spcAft>
                <a:spcPts val="0"/>
              </a:spcAft>
              <a:buFont typeface="Wingdings"/>
              <a:buChar char=""/>
              <a:defRPr/>
            </a:pPr>
            <a:r>
              <a:rPr lang="pt-BR" dirty="0" smtClean="0"/>
              <a:t>6. </a:t>
            </a:r>
            <a:r>
              <a:rPr lang="pt-BR" dirty="0" err="1" smtClean="0"/>
              <a:t>Heithoff</a:t>
            </a:r>
            <a:r>
              <a:rPr lang="pt-BR" dirty="0" smtClean="0"/>
              <a:t> KB, Sane SM, Williams HJ, </a:t>
            </a:r>
            <a:r>
              <a:rPr lang="pt-BR" dirty="0" err="1" smtClean="0"/>
              <a:t>Jarvis</a:t>
            </a:r>
            <a:r>
              <a:rPr lang="pt-BR" dirty="0" smtClean="0"/>
              <a:t> CJ, Carter J, Kane P, et al. </a:t>
            </a:r>
            <a:r>
              <a:rPr lang="pt-BR" dirty="0" err="1" smtClean="0"/>
              <a:t>Bronchopulmonary</a:t>
            </a:r>
            <a:r>
              <a:rPr lang="pt-BR" dirty="0" smtClean="0"/>
              <a:t> </a:t>
            </a:r>
            <a:r>
              <a:rPr lang="pt-BR" dirty="0" err="1"/>
              <a:t>foregut</a:t>
            </a:r>
            <a:r>
              <a:rPr lang="pt-BR" dirty="0"/>
              <a:t> </a:t>
            </a:r>
            <a:r>
              <a:rPr lang="pt-BR" dirty="0" err="1"/>
              <a:t>malformations</a:t>
            </a:r>
            <a:r>
              <a:rPr lang="pt-BR" dirty="0"/>
              <a:t>. A </a:t>
            </a:r>
            <a:r>
              <a:rPr lang="pt-BR" dirty="0" err="1"/>
              <a:t>unifying</a:t>
            </a:r>
            <a:r>
              <a:rPr lang="pt-BR" dirty="0"/>
              <a:t> </a:t>
            </a:r>
            <a:r>
              <a:rPr lang="pt-BR" dirty="0" err="1"/>
              <a:t>etiological</a:t>
            </a:r>
            <a:r>
              <a:rPr lang="pt-BR" dirty="0"/>
              <a:t> </a:t>
            </a:r>
            <a:r>
              <a:rPr lang="pt-BR" dirty="0" err="1" smtClean="0"/>
              <a:t>concept</a:t>
            </a:r>
            <a:r>
              <a:rPr lang="pt-BR" dirty="0" smtClean="0"/>
              <a:t>. </a:t>
            </a:r>
            <a:r>
              <a:rPr lang="pt-BR" i="1" dirty="0" smtClean="0"/>
              <a:t>AJR </a:t>
            </a:r>
            <a:r>
              <a:rPr lang="pt-BR" i="1" dirty="0" err="1"/>
              <a:t>Am</a:t>
            </a:r>
            <a:r>
              <a:rPr lang="pt-BR" i="1" dirty="0"/>
              <a:t> J </a:t>
            </a:r>
            <a:r>
              <a:rPr lang="pt-BR" i="1" dirty="0" err="1"/>
              <a:t>Roentgenol</a:t>
            </a:r>
            <a:r>
              <a:rPr lang="pt-BR" dirty="0"/>
              <a:t>. (1976) 126:46–55. </a:t>
            </a:r>
            <a:r>
              <a:rPr lang="pt-BR" dirty="0" err="1"/>
              <a:t>doi</a:t>
            </a:r>
            <a:r>
              <a:rPr lang="pt-BR" dirty="0"/>
              <a:t>: </a:t>
            </a:r>
            <a:r>
              <a:rPr lang="pt-BR" dirty="0" smtClean="0"/>
              <a:t>10.2214/ajr.126.1.46]</a:t>
            </a:r>
          </a:p>
          <a:p>
            <a:pPr marL="320040" indent="-320040" algn="just" eaLnBrk="1" fontAlgn="auto" hangingPunct="1">
              <a:spcAft>
                <a:spcPts val="0"/>
              </a:spcAft>
              <a:buFont typeface="Wingdings"/>
              <a:buChar char=""/>
              <a:defRPr/>
            </a:pPr>
            <a:r>
              <a:rPr lang="pt-BR" dirty="0" smtClean="0"/>
              <a:t>7</a:t>
            </a:r>
            <a:r>
              <a:rPr lang="pt-BR" dirty="0"/>
              <a:t>. </a:t>
            </a:r>
            <a:r>
              <a:rPr lang="pt-BR" dirty="0" err="1"/>
              <a:t>Montella</a:t>
            </a:r>
            <a:r>
              <a:rPr lang="pt-BR" dirty="0"/>
              <a:t> S, </a:t>
            </a:r>
            <a:r>
              <a:rPr lang="pt-BR" dirty="0" err="1"/>
              <a:t>Corcione</a:t>
            </a:r>
            <a:r>
              <a:rPr lang="pt-BR" dirty="0"/>
              <a:t> A, </a:t>
            </a:r>
            <a:r>
              <a:rPr lang="pt-BR" dirty="0" err="1"/>
              <a:t>Santamaria</a:t>
            </a:r>
            <a:r>
              <a:rPr lang="pt-BR" dirty="0"/>
              <a:t> F. </a:t>
            </a:r>
            <a:r>
              <a:rPr lang="pt-BR" dirty="0" err="1"/>
              <a:t>Recurrent</a:t>
            </a:r>
            <a:r>
              <a:rPr lang="pt-BR" dirty="0"/>
              <a:t> pneumonia in </a:t>
            </a:r>
            <a:r>
              <a:rPr lang="pt-BR" dirty="0" err="1"/>
              <a:t>children</a:t>
            </a:r>
            <a:r>
              <a:rPr lang="pt-BR" dirty="0"/>
              <a:t>: </a:t>
            </a:r>
            <a:r>
              <a:rPr lang="pt-BR" dirty="0" smtClean="0"/>
              <a:t>a </a:t>
            </a:r>
            <a:r>
              <a:rPr lang="pt-BR" dirty="0" err="1" smtClean="0"/>
              <a:t>reasoned</a:t>
            </a:r>
            <a:r>
              <a:rPr lang="pt-BR" dirty="0" smtClean="0"/>
              <a:t> </a:t>
            </a:r>
            <a:r>
              <a:rPr lang="pt-BR" dirty="0" err="1"/>
              <a:t>diagnostic</a:t>
            </a:r>
            <a:r>
              <a:rPr lang="pt-BR" dirty="0"/>
              <a:t> approach </a:t>
            </a:r>
            <a:r>
              <a:rPr lang="pt-BR" dirty="0" err="1"/>
              <a:t>and</a:t>
            </a:r>
            <a:r>
              <a:rPr lang="pt-BR" dirty="0"/>
              <a:t> a single centre </a:t>
            </a:r>
            <a:r>
              <a:rPr lang="pt-BR" dirty="0" err="1"/>
              <a:t>experience</a:t>
            </a:r>
            <a:r>
              <a:rPr lang="pt-BR" dirty="0"/>
              <a:t>. </a:t>
            </a:r>
            <a:r>
              <a:rPr lang="pt-BR" i="1" dirty="0" err="1"/>
              <a:t>Int</a:t>
            </a:r>
            <a:r>
              <a:rPr lang="pt-BR" i="1" dirty="0"/>
              <a:t> J Mol </a:t>
            </a:r>
            <a:r>
              <a:rPr lang="pt-BR" i="1" dirty="0" err="1"/>
              <a:t>Sci</a:t>
            </a:r>
            <a:r>
              <a:rPr lang="pt-BR" dirty="0" smtClean="0"/>
              <a:t>. (</a:t>
            </a:r>
            <a:r>
              <a:rPr lang="pt-BR" dirty="0"/>
              <a:t>2017) </a:t>
            </a:r>
            <a:r>
              <a:rPr lang="pt-BR" dirty="0" smtClean="0"/>
              <a:t>18:296. </a:t>
            </a:r>
            <a:r>
              <a:rPr lang="pt-BR" dirty="0" err="1" smtClean="0"/>
              <a:t>doi</a:t>
            </a:r>
            <a:r>
              <a:rPr lang="pt-BR" dirty="0" smtClean="0"/>
              <a:t>: 10.3390/ijms18020296</a:t>
            </a:r>
          </a:p>
          <a:p>
            <a:pPr marL="320040" indent="-320040" algn="just" eaLnBrk="1" fontAlgn="auto" hangingPunct="1">
              <a:spcAft>
                <a:spcPts val="0"/>
              </a:spcAft>
              <a:buFont typeface="Wingdings"/>
              <a:buChar char=""/>
              <a:defRPr/>
            </a:pPr>
            <a:r>
              <a:rPr lang="pt-BR" dirty="0" smtClean="0"/>
              <a:t>8</a:t>
            </a:r>
            <a:r>
              <a:rPr lang="pt-BR" dirty="0"/>
              <a:t>. </a:t>
            </a:r>
            <a:r>
              <a:rPr lang="pt-BR" dirty="0" err="1"/>
              <a:t>Durell</a:t>
            </a:r>
            <a:r>
              <a:rPr lang="pt-BR" dirty="0"/>
              <a:t> J, </a:t>
            </a:r>
            <a:r>
              <a:rPr lang="pt-BR" dirty="0" err="1"/>
              <a:t>Lakhoo</a:t>
            </a:r>
            <a:r>
              <a:rPr lang="pt-BR" dirty="0"/>
              <a:t> K. Congenital </a:t>
            </a:r>
            <a:r>
              <a:rPr lang="pt-BR" dirty="0" err="1"/>
              <a:t>cystic</a:t>
            </a:r>
            <a:r>
              <a:rPr lang="pt-BR" dirty="0"/>
              <a:t> </a:t>
            </a:r>
            <a:r>
              <a:rPr lang="pt-BR" dirty="0" err="1"/>
              <a:t>lesions</a:t>
            </a:r>
            <a:r>
              <a:rPr lang="pt-BR" dirty="0"/>
              <a:t> </a:t>
            </a:r>
            <a:r>
              <a:rPr lang="pt-BR" dirty="0" err="1"/>
              <a:t>of</a:t>
            </a:r>
            <a:r>
              <a:rPr lang="pt-BR" dirty="0"/>
              <a:t> </a:t>
            </a:r>
            <a:r>
              <a:rPr lang="pt-BR" dirty="0" err="1"/>
              <a:t>the</a:t>
            </a:r>
            <a:r>
              <a:rPr lang="pt-BR" dirty="0"/>
              <a:t> </a:t>
            </a:r>
            <a:r>
              <a:rPr lang="pt-BR" dirty="0" err="1"/>
              <a:t>lung</a:t>
            </a:r>
            <a:r>
              <a:rPr lang="pt-BR" dirty="0"/>
              <a:t>. </a:t>
            </a:r>
            <a:r>
              <a:rPr lang="pt-BR" i="1" dirty="0" err="1"/>
              <a:t>Early</a:t>
            </a:r>
            <a:r>
              <a:rPr lang="pt-BR" i="1" dirty="0"/>
              <a:t> Hum Dev</a:t>
            </a:r>
            <a:r>
              <a:rPr lang="pt-BR" dirty="0" smtClean="0"/>
              <a:t>. (</a:t>
            </a:r>
            <a:r>
              <a:rPr lang="pt-BR" dirty="0"/>
              <a:t>2014) 90:935–9. </a:t>
            </a:r>
            <a:r>
              <a:rPr lang="pt-BR" dirty="0" err="1"/>
              <a:t>doi</a:t>
            </a:r>
            <a:r>
              <a:rPr lang="pt-BR" dirty="0"/>
              <a:t>: </a:t>
            </a:r>
            <a:r>
              <a:rPr lang="pt-BR" dirty="0" smtClean="0"/>
              <a:t>10.1016/j.earlhumdev.2014.09.014</a:t>
            </a:r>
          </a:p>
          <a:p>
            <a:pPr marL="320040" indent="-320040" algn="just" eaLnBrk="1" fontAlgn="auto" hangingPunct="1">
              <a:spcAft>
                <a:spcPts val="0"/>
              </a:spcAft>
              <a:buFont typeface="Wingdings"/>
              <a:buChar char=""/>
              <a:defRPr/>
            </a:pPr>
            <a:r>
              <a:rPr lang="pt-BR" dirty="0" smtClean="0"/>
              <a:t>9</a:t>
            </a:r>
            <a:r>
              <a:rPr lang="pt-BR" dirty="0"/>
              <a:t>. Newman B, </a:t>
            </a:r>
            <a:r>
              <a:rPr lang="pt-BR" dirty="0" err="1"/>
              <a:t>Caplan</a:t>
            </a:r>
            <a:r>
              <a:rPr lang="pt-BR" dirty="0"/>
              <a:t> J. </a:t>
            </a:r>
            <a:r>
              <a:rPr lang="pt-BR" dirty="0" err="1"/>
              <a:t>Cystic</a:t>
            </a:r>
            <a:r>
              <a:rPr lang="pt-BR" dirty="0"/>
              <a:t> </a:t>
            </a:r>
            <a:r>
              <a:rPr lang="pt-BR" dirty="0" err="1"/>
              <a:t>lung</a:t>
            </a:r>
            <a:r>
              <a:rPr lang="pt-BR" dirty="0"/>
              <a:t> </a:t>
            </a:r>
            <a:r>
              <a:rPr lang="pt-BR" dirty="0" err="1"/>
              <a:t>lesions</a:t>
            </a:r>
            <a:r>
              <a:rPr lang="pt-BR" dirty="0"/>
              <a:t> in </a:t>
            </a:r>
            <a:r>
              <a:rPr lang="pt-BR" dirty="0" err="1"/>
              <a:t>newborns</a:t>
            </a:r>
            <a:r>
              <a:rPr lang="pt-BR" dirty="0"/>
              <a:t> </a:t>
            </a:r>
            <a:r>
              <a:rPr lang="pt-BR" dirty="0" err="1"/>
              <a:t>and</a:t>
            </a:r>
            <a:r>
              <a:rPr lang="pt-BR" dirty="0"/>
              <a:t> </a:t>
            </a:r>
            <a:r>
              <a:rPr lang="pt-BR" dirty="0" err="1"/>
              <a:t>young</a:t>
            </a:r>
            <a:r>
              <a:rPr lang="pt-BR" dirty="0"/>
              <a:t> </a:t>
            </a:r>
            <a:r>
              <a:rPr lang="pt-BR" dirty="0" err="1" smtClean="0"/>
              <a:t>children</a:t>
            </a:r>
            <a:r>
              <a:rPr lang="pt-BR" dirty="0" smtClean="0"/>
              <a:t>: </a:t>
            </a:r>
            <a:r>
              <a:rPr lang="pt-BR" dirty="0" err="1" smtClean="0"/>
              <a:t>differential</a:t>
            </a:r>
            <a:r>
              <a:rPr lang="pt-BR" dirty="0" smtClean="0"/>
              <a:t> </a:t>
            </a:r>
            <a:r>
              <a:rPr lang="pt-BR" dirty="0" err="1"/>
              <a:t>considerations</a:t>
            </a:r>
            <a:r>
              <a:rPr lang="pt-BR" dirty="0"/>
              <a:t> </a:t>
            </a:r>
            <a:r>
              <a:rPr lang="pt-BR" dirty="0" err="1"/>
              <a:t>and</a:t>
            </a:r>
            <a:r>
              <a:rPr lang="pt-BR" dirty="0"/>
              <a:t> </a:t>
            </a:r>
            <a:r>
              <a:rPr lang="pt-BR" dirty="0" err="1"/>
              <a:t>imaging</a:t>
            </a:r>
            <a:r>
              <a:rPr lang="pt-BR" dirty="0"/>
              <a:t>. </a:t>
            </a:r>
            <a:r>
              <a:rPr lang="pt-BR" i="1" dirty="0" err="1"/>
              <a:t>Semin</a:t>
            </a:r>
            <a:r>
              <a:rPr lang="pt-BR" i="1" dirty="0"/>
              <a:t> </a:t>
            </a:r>
            <a:r>
              <a:rPr lang="pt-BR" i="1" dirty="0" err="1"/>
              <a:t>Ultrasound</a:t>
            </a:r>
            <a:r>
              <a:rPr lang="pt-BR" i="1" dirty="0"/>
              <a:t> CT MR</a:t>
            </a:r>
            <a:r>
              <a:rPr lang="pt-BR" dirty="0"/>
              <a:t>. (2014)</a:t>
            </a:r>
            <a:br>
              <a:rPr lang="pt-BR" dirty="0"/>
            </a:br>
            <a:r>
              <a:rPr lang="pt-BR" dirty="0"/>
              <a:t>35:571–87. </a:t>
            </a:r>
            <a:r>
              <a:rPr lang="pt-BR" dirty="0" err="1"/>
              <a:t>doi</a:t>
            </a:r>
            <a:r>
              <a:rPr lang="pt-BR" dirty="0"/>
              <a:t>: </a:t>
            </a:r>
            <a:r>
              <a:rPr lang="pt-BR" dirty="0" smtClean="0"/>
              <a:t>10.1053/j.sult.2014.07.001</a:t>
            </a:r>
          </a:p>
          <a:p>
            <a:pPr marL="320040" indent="-320040" algn="just" eaLnBrk="1" fontAlgn="auto" hangingPunct="1">
              <a:spcAft>
                <a:spcPts val="0"/>
              </a:spcAft>
              <a:buFont typeface="Wingdings"/>
              <a:buChar char=""/>
              <a:defRPr/>
            </a:pPr>
            <a:r>
              <a:rPr lang="pt-BR" dirty="0" smtClean="0"/>
              <a:t>10</a:t>
            </a:r>
            <a:r>
              <a:rPr lang="pt-BR" dirty="0"/>
              <a:t>. </a:t>
            </a:r>
            <a:r>
              <a:rPr lang="pt-BR" dirty="0" err="1"/>
              <a:t>Baird</a:t>
            </a:r>
            <a:r>
              <a:rPr lang="pt-BR" dirty="0"/>
              <a:t> R, </a:t>
            </a:r>
            <a:r>
              <a:rPr lang="pt-BR" dirty="0" err="1"/>
              <a:t>Puligandla</a:t>
            </a:r>
            <a:r>
              <a:rPr lang="pt-BR" dirty="0"/>
              <a:t> PS, </a:t>
            </a:r>
            <a:r>
              <a:rPr lang="pt-BR" dirty="0" err="1"/>
              <a:t>Laberge</a:t>
            </a:r>
            <a:r>
              <a:rPr lang="pt-BR" dirty="0"/>
              <a:t> JM. Congenital </a:t>
            </a:r>
            <a:r>
              <a:rPr lang="pt-BR" dirty="0" err="1"/>
              <a:t>lung</a:t>
            </a:r>
            <a:r>
              <a:rPr lang="pt-BR" dirty="0"/>
              <a:t> </a:t>
            </a:r>
            <a:r>
              <a:rPr lang="pt-BR" dirty="0" err="1" smtClean="0"/>
              <a:t>malformations</a:t>
            </a:r>
            <a:r>
              <a:rPr lang="pt-BR" dirty="0" smtClean="0"/>
              <a:t>: </a:t>
            </a:r>
            <a:r>
              <a:rPr lang="pt-BR" dirty="0" err="1" smtClean="0"/>
              <a:t>informing</a:t>
            </a:r>
            <a:r>
              <a:rPr lang="pt-BR" dirty="0" smtClean="0"/>
              <a:t> </a:t>
            </a:r>
            <a:r>
              <a:rPr lang="pt-BR" dirty="0" err="1"/>
              <a:t>best</a:t>
            </a:r>
            <a:r>
              <a:rPr lang="pt-BR" dirty="0"/>
              <a:t> </a:t>
            </a:r>
            <a:r>
              <a:rPr lang="pt-BR" dirty="0" err="1"/>
              <a:t>practice</a:t>
            </a:r>
            <a:r>
              <a:rPr lang="pt-BR" dirty="0"/>
              <a:t>. </a:t>
            </a:r>
            <a:r>
              <a:rPr lang="pt-BR" i="1" dirty="0" err="1"/>
              <a:t>Semin</a:t>
            </a:r>
            <a:r>
              <a:rPr lang="pt-BR" i="1" dirty="0"/>
              <a:t> </a:t>
            </a:r>
            <a:r>
              <a:rPr lang="pt-BR" i="1" dirty="0" err="1"/>
              <a:t>Pediatr</a:t>
            </a:r>
            <a:r>
              <a:rPr lang="pt-BR" i="1" dirty="0"/>
              <a:t> </a:t>
            </a:r>
            <a:r>
              <a:rPr lang="pt-BR" i="1" dirty="0" err="1"/>
              <a:t>Surg</a:t>
            </a:r>
            <a:r>
              <a:rPr lang="pt-BR" dirty="0"/>
              <a:t>. (2014) 23:270–7.</a:t>
            </a:r>
            <a:br>
              <a:rPr lang="pt-BR" dirty="0"/>
            </a:br>
            <a:r>
              <a:rPr lang="pt-BR" dirty="0" err="1"/>
              <a:t>doi</a:t>
            </a:r>
            <a:r>
              <a:rPr lang="pt-BR" dirty="0"/>
              <a:t>: </a:t>
            </a:r>
            <a:r>
              <a:rPr lang="pt-BR" dirty="0" smtClean="0"/>
              <a:t>10.1053/j.sempedsurg.2014.09.007</a:t>
            </a:r>
          </a:p>
          <a:p>
            <a:pPr marL="320040" indent="-320040" algn="just" eaLnBrk="1" fontAlgn="auto" hangingPunct="1">
              <a:spcAft>
                <a:spcPts val="0"/>
              </a:spcAft>
              <a:buFont typeface="Wingdings"/>
              <a:buChar char=""/>
              <a:defRPr/>
            </a:pPr>
            <a:r>
              <a:rPr lang="pt-BR" dirty="0" smtClean="0"/>
              <a:t>11</a:t>
            </a:r>
            <a:r>
              <a:rPr lang="pt-BR" dirty="0"/>
              <a:t>. Chen HW, </a:t>
            </a:r>
            <a:r>
              <a:rPr lang="pt-BR" dirty="0" err="1"/>
              <a:t>Hsu</a:t>
            </a:r>
            <a:r>
              <a:rPr lang="pt-BR" dirty="0"/>
              <a:t> WM, Lu FL, Chen PC, </a:t>
            </a:r>
            <a:r>
              <a:rPr lang="pt-BR" dirty="0" err="1"/>
              <a:t>Jeng</a:t>
            </a:r>
            <a:r>
              <a:rPr lang="pt-BR" dirty="0"/>
              <a:t> SF, </a:t>
            </a:r>
            <a:r>
              <a:rPr lang="pt-BR" dirty="0" err="1"/>
              <a:t>Peng</a:t>
            </a:r>
            <a:r>
              <a:rPr lang="pt-BR" dirty="0"/>
              <a:t> SS, et </a:t>
            </a:r>
            <a:r>
              <a:rPr lang="pt-BR" dirty="0" smtClean="0"/>
              <a:t>al. Management </a:t>
            </a:r>
            <a:r>
              <a:rPr lang="pt-BR" dirty="0" err="1"/>
              <a:t>of</a:t>
            </a:r>
            <a:r>
              <a:rPr lang="pt-BR" dirty="0"/>
              <a:t> congenital </a:t>
            </a:r>
            <a:r>
              <a:rPr lang="pt-BR" dirty="0" err="1"/>
              <a:t>cystic</a:t>
            </a:r>
            <a:r>
              <a:rPr lang="pt-BR" dirty="0"/>
              <a:t> </a:t>
            </a:r>
            <a:r>
              <a:rPr lang="pt-BR" dirty="0" err="1"/>
              <a:t>adenomatoid</a:t>
            </a:r>
            <a:r>
              <a:rPr lang="pt-BR" dirty="0"/>
              <a:t> </a:t>
            </a:r>
            <a:r>
              <a:rPr lang="pt-BR" dirty="0" err="1"/>
              <a:t>malformation</a:t>
            </a:r>
            <a:r>
              <a:rPr lang="pt-BR" dirty="0"/>
              <a:t> </a:t>
            </a:r>
            <a:r>
              <a:rPr lang="pt-BR" dirty="0" err="1" smtClean="0"/>
              <a:t>and</a:t>
            </a:r>
            <a:r>
              <a:rPr lang="pt-BR" dirty="0"/>
              <a:t> </a:t>
            </a:r>
            <a:r>
              <a:rPr lang="pt-BR" dirty="0" err="1" smtClean="0"/>
              <a:t>bronchopulmonary</a:t>
            </a:r>
            <a:r>
              <a:rPr lang="pt-BR" dirty="0" smtClean="0"/>
              <a:t> </a:t>
            </a:r>
            <a:r>
              <a:rPr lang="pt-BR" dirty="0" err="1"/>
              <a:t>sequestration</a:t>
            </a:r>
            <a:r>
              <a:rPr lang="pt-BR" dirty="0"/>
              <a:t> in </a:t>
            </a:r>
            <a:r>
              <a:rPr lang="pt-BR" dirty="0" err="1"/>
              <a:t>newborns</a:t>
            </a:r>
            <a:r>
              <a:rPr lang="pt-BR" dirty="0"/>
              <a:t>. </a:t>
            </a:r>
            <a:r>
              <a:rPr lang="pt-BR" i="1" dirty="0" err="1"/>
              <a:t>Pediatr</a:t>
            </a:r>
            <a:r>
              <a:rPr lang="pt-BR" i="1" dirty="0"/>
              <a:t> </a:t>
            </a:r>
            <a:r>
              <a:rPr lang="pt-BR" i="1" dirty="0" err="1"/>
              <a:t>Neonatol</a:t>
            </a:r>
            <a:r>
              <a:rPr lang="pt-BR" dirty="0"/>
              <a:t>. (</a:t>
            </a:r>
            <a:r>
              <a:rPr lang="pt-BR" dirty="0" smtClean="0"/>
              <a:t>2010) 51:172–7</a:t>
            </a:r>
            <a:r>
              <a:rPr lang="pt-BR" dirty="0"/>
              <a:t>. </a:t>
            </a:r>
            <a:r>
              <a:rPr lang="pt-BR" dirty="0" err="1"/>
              <a:t>doi</a:t>
            </a:r>
            <a:r>
              <a:rPr lang="pt-BR" dirty="0"/>
              <a:t>: </a:t>
            </a:r>
            <a:r>
              <a:rPr lang="pt-BR" dirty="0" smtClean="0"/>
              <a:t>10.1016/S1875-9572(10)60032-0</a:t>
            </a:r>
          </a:p>
          <a:p>
            <a:pPr marL="320040" indent="-320040" algn="just" eaLnBrk="1" fontAlgn="auto" hangingPunct="1">
              <a:spcAft>
                <a:spcPts val="0"/>
              </a:spcAft>
              <a:buFont typeface="Wingdings"/>
              <a:buChar char=""/>
              <a:defRPr/>
            </a:pPr>
            <a:r>
              <a:rPr lang="pt-BR" dirty="0" smtClean="0"/>
              <a:t>12</a:t>
            </a:r>
            <a:r>
              <a:rPr lang="pt-BR" dirty="0"/>
              <a:t>. </a:t>
            </a:r>
            <a:r>
              <a:rPr lang="pt-BR" dirty="0" err="1"/>
              <a:t>Calvert</a:t>
            </a:r>
            <a:r>
              <a:rPr lang="pt-BR" dirty="0"/>
              <a:t> JK, </a:t>
            </a:r>
            <a:r>
              <a:rPr lang="pt-BR" dirty="0" err="1"/>
              <a:t>Lakhoo</a:t>
            </a:r>
            <a:r>
              <a:rPr lang="pt-BR" dirty="0"/>
              <a:t> K. </a:t>
            </a:r>
            <a:r>
              <a:rPr lang="pt-BR" dirty="0" err="1"/>
              <a:t>Antenatally</a:t>
            </a:r>
            <a:r>
              <a:rPr lang="pt-BR" dirty="0"/>
              <a:t> </a:t>
            </a:r>
            <a:r>
              <a:rPr lang="pt-BR" dirty="0" err="1"/>
              <a:t>suspected</a:t>
            </a:r>
            <a:r>
              <a:rPr lang="pt-BR" dirty="0"/>
              <a:t> congenital </a:t>
            </a:r>
            <a:r>
              <a:rPr lang="pt-BR" dirty="0" err="1"/>
              <a:t>cystic</a:t>
            </a:r>
            <a:r>
              <a:rPr lang="pt-BR" dirty="0"/>
              <a:t> </a:t>
            </a:r>
            <a:r>
              <a:rPr lang="pt-BR" dirty="0" err="1" smtClean="0"/>
              <a:t>adenomatoid</a:t>
            </a:r>
            <a:r>
              <a:rPr lang="pt-BR" dirty="0"/>
              <a:t> </a:t>
            </a:r>
            <a:r>
              <a:rPr lang="pt-BR" dirty="0" err="1" smtClean="0"/>
              <a:t>malformation</a:t>
            </a:r>
            <a:r>
              <a:rPr lang="pt-BR" dirty="0" smtClean="0"/>
              <a:t> </a:t>
            </a:r>
            <a:r>
              <a:rPr lang="pt-BR" dirty="0" err="1"/>
              <a:t>of</a:t>
            </a:r>
            <a:r>
              <a:rPr lang="pt-BR" dirty="0"/>
              <a:t> </a:t>
            </a:r>
            <a:r>
              <a:rPr lang="pt-BR" dirty="0" err="1"/>
              <a:t>the</a:t>
            </a:r>
            <a:r>
              <a:rPr lang="pt-BR" dirty="0"/>
              <a:t> </a:t>
            </a:r>
            <a:r>
              <a:rPr lang="pt-BR" dirty="0" err="1"/>
              <a:t>lung</a:t>
            </a:r>
            <a:r>
              <a:rPr lang="pt-BR" dirty="0"/>
              <a:t>: </a:t>
            </a:r>
            <a:r>
              <a:rPr lang="pt-BR" dirty="0" err="1"/>
              <a:t>postnatal</a:t>
            </a:r>
            <a:r>
              <a:rPr lang="pt-BR" dirty="0"/>
              <a:t> </a:t>
            </a:r>
            <a:r>
              <a:rPr lang="pt-BR" dirty="0" err="1"/>
              <a:t>investigation</a:t>
            </a:r>
            <a:r>
              <a:rPr lang="pt-BR" dirty="0"/>
              <a:t> </a:t>
            </a:r>
            <a:r>
              <a:rPr lang="pt-BR" dirty="0" err="1"/>
              <a:t>and</a:t>
            </a:r>
            <a:r>
              <a:rPr lang="pt-BR" dirty="0"/>
              <a:t> timing </a:t>
            </a:r>
            <a:r>
              <a:rPr lang="pt-BR" dirty="0" err="1"/>
              <a:t>of</a:t>
            </a:r>
            <a:r>
              <a:rPr lang="pt-BR" dirty="0"/>
              <a:t> </a:t>
            </a:r>
            <a:r>
              <a:rPr lang="pt-BR" dirty="0" err="1"/>
              <a:t>surgery</a:t>
            </a:r>
            <a:r>
              <a:rPr lang="pt-BR" dirty="0"/>
              <a:t>. </a:t>
            </a:r>
            <a:r>
              <a:rPr lang="pt-BR" i="1" dirty="0" smtClean="0"/>
              <a:t>J </a:t>
            </a:r>
            <a:r>
              <a:rPr lang="pt-BR" i="1" dirty="0" err="1" smtClean="0"/>
              <a:t>Pediatr</a:t>
            </a:r>
            <a:r>
              <a:rPr lang="pt-BR" i="1" dirty="0" smtClean="0"/>
              <a:t> </a:t>
            </a:r>
            <a:r>
              <a:rPr lang="pt-BR" i="1" dirty="0" err="1"/>
              <a:t>Surg</a:t>
            </a:r>
            <a:r>
              <a:rPr lang="pt-BR" dirty="0" smtClean="0"/>
              <a:t>. (</a:t>
            </a:r>
            <a:r>
              <a:rPr lang="pt-BR" dirty="0"/>
              <a:t>2007) 42:411–4. </a:t>
            </a:r>
            <a:r>
              <a:rPr lang="pt-BR" dirty="0" err="1"/>
              <a:t>doi</a:t>
            </a:r>
            <a:r>
              <a:rPr lang="pt-BR" dirty="0"/>
              <a:t>: </a:t>
            </a:r>
            <a:r>
              <a:rPr lang="pt-BR" dirty="0" smtClean="0"/>
              <a:t>10.1016/j.jpedsurg.2006.10.015</a:t>
            </a:r>
          </a:p>
          <a:p>
            <a:pPr marL="320040" indent="-320040" algn="just" eaLnBrk="1" fontAlgn="auto" hangingPunct="1">
              <a:spcAft>
                <a:spcPts val="0"/>
              </a:spcAft>
              <a:buFont typeface="Wingdings"/>
              <a:buChar char=""/>
              <a:defRPr/>
            </a:pPr>
            <a:r>
              <a:rPr lang="pt-BR" dirty="0" smtClean="0"/>
              <a:t>13</a:t>
            </a:r>
            <a:r>
              <a:rPr lang="pt-BR" dirty="0"/>
              <a:t>. Bush A. </a:t>
            </a:r>
            <a:r>
              <a:rPr lang="pt-BR" dirty="0" err="1"/>
              <a:t>Prenatal</a:t>
            </a:r>
            <a:r>
              <a:rPr lang="pt-BR" dirty="0"/>
              <a:t> </a:t>
            </a:r>
            <a:r>
              <a:rPr lang="pt-BR" dirty="0" err="1"/>
              <a:t>presentation</a:t>
            </a:r>
            <a:r>
              <a:rPr lang="pt-BR" dirty="0"/>
              <a:t> </a:t>
            </a:r>
            <a:r>
              <a:rPr lang="pt-BR" dirty="0" err="1"/>
              <a:t>and</a:t>
            </a:r>
            <a:r>
              <a:rPr lang="pt-BR" dirty="0"/>
              <a:t> </a:t>
            </a:r>
            <a:r>
              <a:rPr lang="pt-BR" dirty="0" err="1"/>
              <a:t>postnatal</a:t>
            </a:r>
            <a:r>
              <a:rPr lang="pt-BR" dirty="0"/>
              <a:t> management </a:t>
            </a:r>
            <a:r>
              <a:rPr lang="pt-BR" dirty="0" err="1" smtClean="0"/>
              <a:t>of</a:t>
            </a:r>
            <a:r>
              <a:rPr lang="pt-BR" dirty="0" smtClean="0"/>
              <a:t> congenital </a:t>
            </a:r>
            <a:r>
              <a:rPr lang="pt-BR" dirty="0" err="1"/>
              <a:t>thoracic</a:t>
            </a:r>
            <a:r>
              <a:rPr lang="pt-BR" dirty="0"/>
              <a:t> </a:t>
            </a:r>
            <a:r>
              <a:rPr lang="pt-BR" dirty="0" err="1"/>
              <a:t>malformations</a:t>
            </a:r>
            <a:r>
              <a:rPr lang="pt-BR" dirty="0"/>
              <a:t>. </a:t>
            </a:r>
            <a:r>
              <a:rPr lang="pt-BR" i="1" dirty="0" err="1"/>
              <a:t>Early</a:t>
            </a:r>
            <a:r>
              <a:rPr lang="pt-BR" i="1" dirty="0"/>
              <a:t> Hum Dev</a:t>
            </a:r>
            <a:r>
              <a:rPr lang="pt-BR" dirty="0"/>
              <a:t>. (2009) </a:t>
            </a:r>
            <a:r>
              <a:rPr lang="pt-BR" dirty="0" smtClean="0"/>
              <a:t>85:679–84. </a:t>
            </a:r>
            <a:r>
              <a:rPr lang="pt-BR" dirty="0" err="1" smtClean="0"/>
              <a:t>doi</a:t>
            </a:r>
            <a:r>
              <a:rPr lang="pt-BR" dirty="0"/>
              <a:t>: 10.1016/j.earlhumdev.2009.08.056 </a:t>
            </a:r>
            <a:endParaRPr lang="pt-BR" dirty="0" smtClean="0"/>
          </a:p>
          <a:p>
            <a:pPr marL="320040" indent="-320040" algn="just" eaLnBrk="1" fontAlgn="auto" hangingPunct="1">
              <a:spcAft>
                <a:spcPts val="0"/>
              </a:spcAft>
              <a:buFont typeface="Wingdings"/>
              <a:buChar char=""/>
              <a:defRPr/>
            </a:pPr>
            <a:r>
              <a:rPr lang="pt-BR" dirty="0" smtClean="0"/>
              <a:t>14</a:t>
            </a:r>
            <a:r>
              <a:rPr lang="pt-BR" dirty="0"/>
              <a:t>. </a:t>
            </a:r>
            <a:r>
              <a:rPr lang="pt-BR" dirty="0" err="1"/>
              <a:t>Laberge</a:t>
            </a:r>
            <a:r>
              <a:rPr lang="pt-BR" dirty="0"/>
              <a:t> JM, </a:t>
            </a:r>
            <a:r>
              <a:rPr lang="pt-BR" dirty="0" err="1"/>
              <a:t>Puligandla</a:t>
            </a:r>
            <a:r>
              <a:rPr lang="pt-BR" dirty="0"/>
              <a:t> P, </a:t>
            </a:r>
            <a:r>
              <a:rPr lang="pt-BR" dirty="0" err="1"/>
              <a:t>Flageole</a:t>
            </a:r>
            <a:r>
              <a:rPr lang="pt-BR" dirty="0"/>
              <a:t> H. </a:t>
            </a:r>
            <a:r>
              <a:rPr lang="pt-BR" dirty="0" err="1"/>
              <a:t>Asymptomatic</a:t>
            </a:r>
            <a:r>
              <a:rPr lang="pt-BR" dirty="0"/>
              <a:t> </a:t>
            </a:r>
            <a:r>
              <a:rPr lang="pt-BR" dirty="0" smtClean="0"/>
              <a:t>congenital </a:t>
            </a:r>
            <a:r>
              <a:rPr lang="pt-BR" dirty="0" err="1" smtClean="0"/>
              <a:t>lung</a:t>
            </a:r>
            <a:r>
              <a:rPr lang="pt-BR" dirty="0" smtClean="0"/>
              <a:t> </a:t>
            </a:r>
            <a:r>
              <a:rPr lang="pt-BR" dirty="0" err="1"/>
              <a:t>malformations</a:t>
            </a:r>
            <a:r>
              <a:rPr lang="pt-BR" dirty="0"/>
              <a:t>. </a:t>
            </a:r>
            <a:r>
              <a:rPr lang="pt-BR" i="1" dirty="0" err="1"/>
              <a:t>Semin</a:t>
            </a:r>
            <a:r>
              <a:rPr lang="pt-BR" i="1" dirty="0"/>
              <a:t> </a:t>
            </a:r>
            <a:r>
              <a:rPr lang="pt-BR" i="1" dirty="0" err="1"/>
              <a:t>Pediatr</a:t>
            </a:r>
            <a:r>
              <a:rPr lang="pt-BR" i="1" dirty="0"/>
              <a:t> </a:t>
            </a:r>
            <a:r>
              <a:rPr lang="pt-BR" i="1" dirty="0" err="1"/>
              <a:t>Surg</a:t>
            </a:r>
            <a:r>
              <a:rPr lang="pt-BR" dirty="0"/>
              <a:t>. (2005) </a:t>
            </a:r>
            <a:r>
              <a:rPr lang="pt-BR" dirty="0" smtClean="0"/>
              <a:t>14:16–33. </a:t>
            </a:r>
            <a:r>
              <a:rPr lang="pt-BR" dirty="0" err="1" smtClean="0"/>
              <a:t>doi</a:t>
            </a:r>
            <a:r>
              <a:rPr lang="pt-BR" dirty="0"/>
              <a:t>: </a:t>
            </a:r>
            <a:r>
              <a:rPr lang="pt-BR" dirty="0" smtClean="0"/>
              <a:t>10.1053/j.sempedsurg.2004.10.022</a:t>
            </a:r>
          </a:p>
          <a:p>
            <a:pPr marL="320040" indent="-320040" algn="just" eaLnBrk="1" fontAlgn="auto" hangingPunct="1">
              <a:spcAft>
                <a:spcPts val="0"/>
              </a:spcAft>
              <a:buFont typeface="Wingdings"/>
              <a:buChar char=""/>
              <a:defRPr/>
            </a:pPr>
            <a:r>
              <a:rPr lang="pt-BR" dirty="0" smtClean="0"/>
              <a:t>15</a:t>
            </a:r>
            <a:r>
              <a:rPr lang="pt-BR" dirty="0"/>
              <a:t>. </a:t>
            </a:r>
            <a:r>
              <a:rPr lang="pt-BR" dirty="0" err="1"/>
              <a:t>Sueyoshi</a:t>
            </a:r>
            <a:r>
              <a:rPr lang="pt-BR" dirty="0"/>
              <a:t> R, </a:t>
            </a:r>
            <a:r>
              <a:rPr lang="pt-BR" dirty="0" err="1"/>
              <a:t>Okazaki</a:t>
            </a:r>
            <a:r>
              <a:rPr lang="pt-BR" dirty="0"/>
              <a:t> T, </a:t>
            </a:r>
            <a:r>
              <a:rPr lang="pt-BR" dirty="0" err="1"/>
              <a:t>Urushihara</a:t>
            </a:r>
            <a:r>
              <a:rPr lang="pt-BR" dirty="0"/>
              <a:t> N, </a:t>
            </a:r>
            <a:r>
              <a:rPr lang="pt-BR" dirty="0" err="1"/>
              <a:t>Fujiwara</a:t>
            </a:r>
            <a:r>
              <a:rPr lang="pt-BR" dirty="0"/>
              <a:t> T, </a:t>
            </a:r>
            <a:r>
              <a:rPr lang="pt-BR" dirty="0" err="1"/>
              <a:t>Tobayama</a:t>
            </a:r>
            <a:r>
              <a:rPr lang="pt-BR" dirty="0"/>
              <a:t> S, </a:t>
            </a:r>
            <a:r>
              <a:rPr lang="pt-BR" dirty="0" err="1" smtClean="0"/>
              <a:t>Fukumoto</a:t>
            </a:r>
            <a:r>
              <a:rPr lang="pt-BR" dirty="0"/>
              <a:t> </a:t>
            </a:r>
            <a:r>
              <a:rPr lang="pt-BR" dirty="0" smtClean="0"/>
              <a:t>K</a:t>
            </a:r>
            <a:r>
              <a:rPr lang="pt-BR" dirty="0"/>
              <a:t>, et al. </a:t>
            </a:r>
            <a:r>
              <a:rPr lang="pt-BR" dirty="0" err="1"/>
              <a:t>Managing</a:t>
            </a:r>
            <a:r>
              <a:rPr lang="pt-BR" dirty="0"/>
              <a:t> </a:t>
            </a:r>
            <a:r>
              <a:rPr lang="pt-BR" dirty="0" err="1"/>
              <a:t>prenatally</a:t>
            </a:r>
            <a:r>
              <a:rPr lang="pt-BR" dirty="0"/>
              <a:t> </a:t>
            </a:r>
            <a:r>
              <a:rPr lang="pt-BR" dirty="0" err="1"/>
              <a:t>diagnosed</a:t>
            </a:r>
            <a:r>
              <a:rPr lang="pt-BR" dirty="0"/>
              <a:t> </a:t>
            </a:r>
            <a:r>
              <a:rPr lang="pt-BR" dirty="0" err="1"/>
              <a:t>asymptomatic</a:t>
            </a:r>
            <a:r>
              <a:rPr lang="pt-BR" dirty="0"/>
              <a:t> </a:t>
            </a:r>
            <a:r>
              <a:rPr lang="pt-BR" dirty="0" smtClean="0"/>
              <a:t>congenital </a:t>
            </a:r>
            <a:r>
              <a:rPr lang="pt-BR" dirty="0" err="1" smtClean="0"/>
              <a:t>cystic</a:t>
            </a:r>
            <a:r>
              <a:rPr lang="pt-BR" dirty="0" smtClean="0"/>
              <a:t> </a:t>
            </a:r>
            <a:r>
              <a:rPr lang="pt-BR" dirty="0" err="1"/>
              <a:t>adenomatoid</a:t>
            </a:r>
            <a:r>
              <a:rPr lang="pt-BR" dirty="0"/>
              <a:t> </a:t>
            </a:r>
            <a:r>
              <a:rPr lang="pt-BR" dirty="0" err="1"/>
              <a:t>malformation</a:t>
            </a:r>
            <a:r>
              <a:rPr lang="pt-BR" dirty="0"/>
              <a:t>. </a:t>
            </a:r>
            <a:r>
              <a:rPr lang="pt-BR" i="1" dirty="0" err="1"/>
              <a:t>Pediatr</a:t>
            </a:r>
            <a:r>
              <a:rPr lang="pt-BR" i="1" dirty="0"/>
              <a:t> </a:t>
            </a:r>
            <a:r>
              <a:rPr lang="pt-BR" i="1" dirty="0" err="1"/>
              <a:t>Surg</a:t>
            </a:r>
            <a:r>
              <a:rPr lang="pt-BR" i="1" dirty="0"/>
              <a:t> Int</a:t>
            </a:r>
            <a:r>
              <a:rPr lang="pt-BR" dirty="0"/>
              <a:t>. (2008) </a:t>
            </a:r>
            <a:r>
              <a:rPr lang="pt-BR" dirty="0" smtClean="0"/>
              <a:t>24:1111–5. </a:t>
            </a:r>
            <a:r>
              <a:rPr lang="pt-BR" dirty="0" err="1" smtClean="0"/>
              <a:t>doi</a:t>
            </a:r>
            <a:r>
              <a:rPr lang="pt-BR" dirty="0"/>
              <a:t>: </a:t>
            </a:r>
            <a:r>
              <a:rPr lang="pt-BR" dirty="0" smtClean="0"/>
              <a:t>10.1007/s00383-008-2227-4</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637088"/>
          </a:xfrm>
        </p:spPr>
        <p:txBody>
          <a:bodyPr>
            <a:normAutofit fontScale="32500" lnSpcReduction="20000"/>
          </a:bodyPr>
          <a:lstStyle/>
          <a:p>
            <a:pPr marL="320040" indent="-320040" algn="just" eaLnBrk="1" fontAlgn="auto" hangingPunct="1">
              <a:spcAft>
                <a:spcPts val="0"/>
              </a:spcAft>
              <a:buFont typeface="Wingdings"/>
              <a:buChar char=""/>
              <a:defRPr/>
            </a:pPr>
            <a:r>
              <a:rPr lang="pt-BR" dirty="0"/>
              <a:t>16. Aziz D, </a:t>
            </a:r>
            <a:r>
              <a:rPr lang="pt-BR" dirty="0" err="1"/>
              <a:t>Langer</a:t>
            </a:r>
            <a:r>
              <a:rPr lang="pt-BR" dirty="0"/>
              <a:t> JC, </a:t>
            </a:r>
            <a:r>
              <a:rPr lang="pt-BR" dirty="0" err="1"/>
              <a:t>Tuuha</a:t>
            </a:r>
            <a:r>
              <a:rPr lang="pt-BR" dirty="0"/>
              <a:t> SE, Ryan G, </a:t>
            </a:r>
            <a:r>
              <a:rPr lang="pt-BR" dirty="0" err="1"/>
              <a:t>Ein</a:t>
            </a:r>
            <a:r>
              <a:rPr lang="pt-BR" dirty="0"/>
              <a:t> SH, Kim PC. </a:t>
            </a:r>
            <a:r>
              <a:rPr lang="pt-BR" dirty="0" err="1" smtClean="0"/>
              <a:t>Perinatally</a:t>
            </a:r>
            <a:r>
              <a:rPr lang="pt-BR" dirty="0" smtClean="0"/>
              <a:t> </a:t>
            </a:r>
            <a:r>
              <a:rPr lang="pt-BR" dirty="0" err="1" smtClean="0"/>
              <a:t>diagnosed</a:t>
            </a:r>
            <a:r>
              <a:rPr lang="pt-BR" dirty="0" smtClean="0"/>
              <a:t> </a:t>
            </a:r>
            <a:r>
              <a:rPr lang="pt-BR" dirty="0" err="1"/>
              <a:t>asymptomatic</a:t>
            </a:r>
            <a:r>
              <a:rPr lang="pt-BR" dirty="0"/>
              <a:t> congenital </a:t>
            </a:r>
            <a:r>
              <a:rPr lang="pt-BR" dirty="0" err="1"/>
              <a:t>cystic</a:t>
            </a:r>
            <a:r>
              <a:rPr lang="pt-BR" dirty="0"/>
              <a:t> </a:t>
            </a:r>
            <a:r>
              <a:rPr lang="pt-BR" dirty="0" err="1"/>
              <a:t>adenomatoid</a:t>
            </a:r>
            <a:r>
              <a:rPr lang="pt-BR" dirty="0"/>
              <a:t> </a:t>
            </a:r>
            <a:r>
              <a:rPr lang="pt-BR" dirty="0" err="1"/>
              <a:t>malformation</a:t>
            </a:r>
            <a:r>
              <a:rPr lang="pt-BR" dirty="0"/>
              <a:t>: </a:t>
            </a:r>
            <a:r>
              <a:rPr lang="pt-BR" dirty="0" err="1" smtClean="0"/>
              <a:t>to</a:t>
            </a:r>
            <a:r>
              <a:rPr lang="pt-BR" dirty="0" smtClean="0"/>
              <a:t> </a:t>
            </a:r>
            <a:r>
              <a:rPr lang="pt-BR" dirty="0" err="1" smtClean="0"/>
              <a:t>resect</a:t>
            </a:r>
            <a:r>
              <a:rPr lang="pt-BR" dirty="0" smtClean="0"/>
              <a:t> </a:t>
            </a:r>
            <a:r>
              <a:rPr lang="pt-BR" dirty="0" err="1"/>
              <a:t>or</a:t>
            </a:r>
            <a:r>
              <a:rPr lang="pt-BR" dirty="0"/>
              <a:t> </a:t>
            </a:r>
            <a:r>
              <a:rPr lang="pt-BR" dirty="0" err="1"/>
              <a:t>not</a:t>
            </a:r>
            <a:r>
              <a:rPr lang="pt-BR" dirty="0"/>
              <a:t>? J </a:t>
            </a:r>
            <a:r>
              <a:rPr lang="pt-BR" dirty="0" err="1"/>
              <a:t>Pediatr</a:t>
            </a:r>
            <a:r>
              <a:rPr lang="pt-BR" dirty="0"/>
              <a:t> </a:t>
            </a:r>
            <a:r>
              <a:rPr lang="pt-BR" dirty="0" err="1"/>
              <a:t>Surg</a:t>
            </a:r>
            <a:r>
              <a:rPr lang="pt-BR" dirty="0"/>
              <a:t>. (2004) 39:329–34. </a:t>
            </a:r>
            <a:r>
              <a:rPr lang="pt-BR" dirty="0" err="1"/>
              <a:t>doi</a:t>
            </a:r>
            <a:r>
              <a:rPr lang="pt-BR" dirty="0"/>
              <a:t>: </a:t>
            </a:r>
            <a:r>
              <a:rPr lang="pt-BR" dirty="0" smtClean="0"/>
              <a:t>10.1016/j.jpedsurg.2003.11.021</a:t>
            </a:r>
          </a:p>
          <a:p>
            <a:pPr marL="320040" indent="-320040" algn="just" eaLnBrk="1" fontAlgn="auto" hangingPunct="1">
              <a:spcAft>
                <a:spcPts val="0"/>
              </a:spcAft>
              <a:buFont typeface="Wingdings"/>
              <a:buChar char=""/>
              <a:defRPr/>
            </a:pPr>
            <a:r>
              <a:rPr lang="pt-BR" dirty="0" smtClean="0"/>
              <a:t>17</a:t>
            </a:r>
            <a:r>
              <a:rPr lang="pt-BR" dirty="0"/>
              <a:t>. </a:t>
            </a:r>
            <a:r>
              <a:rPr lang="pt-BR" dirty="0" err="1"/>
              <a:t>Boucherat</a:t>
            </a:r>
            <a:r>
              <a:rPr lang="pt-BR" dirty="0"/>
              <a:t> O, </a:t>
            </a:r>
            <a:r>
              <a:rPr lang="pt-BR" dirty="0" err="1"/>
              <a:t>Jeannotte</a:t>
            </a:r>
            <a:r>
              <a:rPr lang="pt-BR" dirty="0"/>
              <a:t> L, </a:t>
            </a:r>
            <a:r>
              <a:rPr lang="pt-BR" dirty="0" err="1"/>
              <a:t>Hadchouel</a:t>
            </a:r>
            <a:r>
              <a:rPr lang="pt-BR" dirty="0"/>
              <a:t> A, </a:t>
            </a:r>
            <a:r>
              <a:rPr lang="pt-BR" dirty="0" err="1"/>
              <a:t>Delacourt</a:t>
            </a:r>
            <a:r>
              <a:rPr lang="pt-BR" dirty="0"/>
              <a:t> C, </a:t>
            </a:r>
            <a:r>
              <a:rPr lang="pt-BR" dirty="0" err="1"/>
              <a:t>Benachi</a:t>
            </a:r>
            <a:r>
              <a:rPr lang="pt-BR" dirty="0"/>
              <a:t> </a:t>
            </a:r>
            <a:r>
              <a:rPr lang="pt-BR" dirty="0" smtClean="0"/>
              <a:t>A. </a:t>
            </a:r>
            <a:r>
              <a:rPr lang="pt-BR" dirty="0" err="1" smtClean="0"/>
              <a:t>Pathomechanisms</a:t>
            </a:r>
            <a:r>
              <a:rPr lang="pt-BR" dirty="0" smtClean="0"/>
              <a:t> </a:t>
            </a:r>
            <a:r>
              <a:rPr lang="pt-BR" dirty="0" err="1"/>
              <a:t>of</a:t>
            </a:r>
            <a:r>
              <a:rPr lang="pt-BR" dirty="0"/>
              <a:t> congenital </a:t>
            </a:r>
            <a:r>
              <a:rPr lang="pt-BR" dirty="0" err="1"/>
              <a:t>cystic</a:t>
            </a:r>
            <a:r>
              <a:rPr lang="pt-BR" dirty="0"/>
              <a:t> </a:t>
            </a:r>
            <a:r>
              <a:rPr lang="pt-BR" dirty="0" err="1"/>
              <a:t>lung</a:t>
            </a:r>
            <a:r>
              <a:rPr lang="pt-BR" dirty="0"/>
              <a:t> </a:t>
            </a:r>
            <a:r>
              <a:rPr lang="pt-BR" dirty="0" err="1"/>
              <a:t>diseases</a:t>
            </a:r>
            <a:r>
              <a:rPr lang="pt-BR" dirty="0"/>
              <a:t>: </a:t>
            </a:r>
            <a:r>
              <a:rPr lang="pt-BR" dirty="0" err="1"/>
              <a:t>focus</a:t>
            </a:r>
            <a:r>
              <a:rPr lang="pt-BR" dirty="0"/>
              <a:t> </a:t>
            </a:r>
            <a:r>
              <a:rPr lang="pt-BR" dirty="0" err="1"/>
              <a:t>on</a:t>
            </a:r>
            <a:r>
              <a:rPr lang="pt-BR" dirty="0"/>
              <a:t> congenital </a:t>
            </a:r>
            <a:r>
              <a:rPr lang="pt-BR" dirty="0" err="1" smtClean="0"/>
              <a:t>cystic</a:t>
            </a:r>
            <a:r>
              <a:rPr lang="pt-BR" dirty="0" smtClean="0"/>
              <a:t> </a:t>
            </a:r>
            <a:r>
              <a:rPr lang="pt-BR" dirty="0" err="1" smtClean="0"/>
              <a:t>adenomatoid</a:t>
            </a:r>
            <a:r>
              <a:rPr lang="pt-BR" dirty="0" smtClean="0"/>
              <a:t> </a:t>
            </a:r>
            <a:r>
              <a:rPr lang="pt-BR" dirty="0" err="1"/>
              <a:t>malformation</a:t>
            </a:r>
            <a:r>
              <a:rPr lang="pt-BR" dirty="0"/>
              <a:t> </a:t>
            </a:r>
            <a:r>
              <a:rPr lang="pt-BR" dirty="0" err="1"/>
              <a:t>and</a:t>
            </a:r>
            <a:r>
              <a:rPr lang="pt-BR" dirty="0"/>
              <a:t> </a:t>
            </a:r>
            <a:r>
              <a:rPr lang="pt-BR" dirty="0" err="1"/>
              <a:t>pleuropulmonary</a:t>
            </a:r>
            <a:r>
              <a:rPr lang="pt-BR" dirty="0"/>
              <a:t> blastoma. </a:t>
            </a:r>
            <a:r>
              <a:rPr lang="pt-BR" dirty="0" err="1"/>
              <a:t>Paediatr</a:t>
            </a:r>
            <a:r>
              <a:rPr lang="pt-BR" dirty="0"/>
              <a:t> </a:t>
            </a:r>
            <a:r>
              <a:rPr lang="pt-BR" dirty="0" err="1" smtClean="0"/>
              <a:t>Respir</a:t>
            </a:r>
            <a:r>
              <a:rPr lang="pt-BR" dirty="0" smtClean="0"/>
              <a:t> Rev</a:t>
            </a:r>
            <a:r>
              <a:rPr lang="pt-BR" dirty="0"/>
              <a:t>. (2016) 19:62–8. </a:t>
            </a:r>
            <a:r>
              <a:rPr lang="pt-BR" dirty="0" err="1"/>
              <a:t>doi</a:t>
            </a:r>
            <a:r>
              <a:rPr lang="pt-BR" dirty="0"/>
              <a:t>: 10.1016/j.prrv.2015.11.011</a:t>
            </a:r>
          </a:p>
          <a:p>
            <a:pPr marL="320040" indent="-320040" algn="just" eaLnBrk="1" fontAlgn="auto" hangingPunct="1">
              <a:spcAft>
                <a:spcPts val="0"/>
              </a:spcAft>
              <a:buFont typeface="Wingdings"/>
              <a:buChar char=""/>
              <a:defRPr/>
            </a:pPr>
            <a:r>
              <a:rPr lang="pt-BR" dirty="0"/>
              <a:t>18. Barnes NA, </a:t>
            </a:r>
            <a:r>
              <a:rPr lang="pt-BR" dirty="0" err="1"/>
              <a:t>Pilling</a:t>
            </a:r>
            <a:r>
              <a:rPr lang="pt-BR" dirty="0"/>
              <a:t> DW. </a:t>
            </a:r>
            <a:r>
              <a:rPr lang="pt-BR" dirty="0" err="1"/>
              <a:t>Bronchopulmonary</a:t>
            </a:r>
            <a:r>
              <a:rPr lang="pt-BR" dirty="0"/>
              <a:t> </a:t>
            </a:r>
            <a:r>
              <a:rPr lang="pt-BR" dirty="0" err="1"/>
              <a:t>foregut</a:t>
            </a:r>
            <a:r>
              <a:rPr lang="pt-BR" dirty="0"/>
              <a:t> </a:t>
            </a:r>
            <a:r>
              <a:rPr lang="pt-BR" dirty="0" err="1" smtClean="0"/>
              <a:t>malformations</a:t>
            </a:r>
            <a:r>
              <a:rPr lang="pt-BR" dirty="0" smtClean="0"/>
              <a:t>: </a:t>
            </a:r>
            <a:r>
              <a:rPr lang="pt-BR" dirty="0" err="1" smtClean="0"/>
              <a:t>embryology</a:t>
            </a:r>
            <a:r>
              <a:rPr lang="pt-BR" dirty="0"/>
              <a:t>, </a:t>
            </a:r>
            <a:r>
              <a:rPr lang="pt-BR" dirty="0" err="1"/>
              <a:t>radiology</a:t>
            </a:r>
            <a:r>
              <a:rPr lang="pt-BR" dirty="0"/>
              <a:t> </a:t>
            </a:r>
            <a:r>
              <a:rPr lang="pt-BR" dirty="0" err="1"/>
              <a:t>and</a:t>
            </a:r>
            <a:r>
              <a:rPr lang="pt-BR" dirty="0"/>
              <a:t> </a:t>
            </a:r>
            <a:r>
              <a:rPr lang="pt-BR" dirty="0" err="1"/>
              <a:t>quandary</a:t>
            </a:r>
            <a:r>
              <a:rPr lang="pt-BR" dirty="0"/>
              <a:t>. </a:t>
            </a:r>
            <a:r>
              <a:rPr lang="pt-BR" dirty="0" err="1"/>
              <a:t>Eur</a:t>
            </a:r>
            <a:r>
              <a:rPr lang="pt-BR" dirty="0"/>
              <a:t> Radiol. (2003) </a:t>
            </a:r>
            <a:r>
              <a:rPr lang="pt-BR" dirty="0" smtClean="0"/>
              <a:t>13:2659–73. </a:t>
            </a:r>
            <a:r>
              <a:rPr lang="pt-BR" dirty="0" err="1" smtClean="0"/>
              <a:t>doi</a:t>
            </a:r>
            <a:r>
              <a:rPr lang="pt-BR" dirty="0"/>
              <a:t>: 10.1007/s00330-002-1812-5</a:t>
            </a:r>
          </a:p>
          <a:p>
            <a:pPr marL="320040" indent="-320040" algn="just" eaLnBrk="1" fontAlgn="auto" hangingPunct="1">
              <a:spcAft>
                <a:spcPts val="0"/>
              </a:spcAft>
              <a:buFont typeface="Wingdings"/>
              <a:buChar char=""/>
              <a:defRPr/>
            </a:pPr>
            <a:r>
              <a:rPr lang="pt-BR" dirty="0"/>
              <a:t>19. </a:t>
            </a:r>
            <a:r>
              <a:rPr lang="pt-BR" dirty="0" err="1"/>
              <a:t>Mendeloff</a:t>
            </a:r>
            <a:r>
              <a:rPr lang="pt-BR" dirty="0"/>
              <a:t> EN. </a:t>
            </a:r>
            <a:r>
              <a:rPr lang="pt-BR" dirty="0" err="1"/>
              <a:t>Sequestrations</a:t>
            </a:r>
            <a:r>
              <a:rPr lang="pt-BR" dirty="0"/>
              <a:t>, congenital </a:t>
            </a:r>
            <a:r>
              <a:rPr lang="pt-BR" dirty="0" err="1"/>
              <a:t>cystic</a:t>
            </a:r>
            <a:r>
              <a:rPr lang="pt-BR" dirty="0"/>
              <a:t> </a:t>
            </a:r>
            <a:r>
              <a:rPr lang="pt-BR" dirty="0" err="1"/>
              <a:t>adenomatoid</a:t>
            </a:r>
            <a:r>
              <a:rPr lang="pt-BR" dirty="0"/>
              <a:t> </a:t>
            </a:r>
            <a:r>
              <a:rPr lang="pt-BR" dirty="0" err="1" smtClean="0"/>
              <a:t>malformations</a:t>
            </a:r>
            <a:r>
              <a:rPr lang="pt-BR" dirty="0" smtClean="0"/>
              <a:t>, </a:t>
            </a:r>
            <a:r>
              <a:rPr lang="pt-BR" dirty="0" err="1" smtClean="0"/>
              <a:t>and</a:t>
            </a:r>
            <a:r>
              <a:rPr lang="pt-BR" dirty="0" smtClean="0"/>
              <a:t> </a:t>
            </a:r>
            <a:r>
              <a:rPr lang="pt-BR" dirty="0"/>
              <a:t>congenital </a:t>
            </a:r>
            <a:r>
              <a:rPr lang="pt-BR" dirty="0" err="1"/>
              <a:t>lobar</a:t>
            </a:r>
            <a:r>
              <a:rPr lang="pt-BR" dirty="0"/>
              <a:t> </a:t>
            </a:r>
            <a:r>
              <a:rPr lang="pt-BR" dirty="0" err="1"/>
              <a:t>emphysema</a:t>
            </a:r>
            <a:r>
              <a:rPr lang="pt-BR" dirty="0"/>
              <a:t>. </a:t>
            </a:r>
            <a:r>
              <a:rPr lang="pt-BR" dirty="0" err="1"/>
              <a:t>Semin</a:t>
            </a:r>
            <a:r>
              <a:rPr lang="pt-BR" dirty="0"/>
              <a:t> </a:t>
            </a:r>
            <a:r>
              <a:rPr lang="pt-BR" dirty="0" err="1"/>
              <a:t>Thorac</a:t>
            </a:r>
            <a:r>
              <a:rPr lang="pt-BR" dirty="0"/>
              <a:t> </a:t>
            </a:r>
            <a:r>
              <a:rPr lang="pt-BR" dirty="0" err="1"/>
              <a:t>Cardiovasc</a:t>
            </a:r>
            <a:r>
              <a:rPr lang="pt-BR" dirty="0"/>
              <a:t> </a:t>
            </a:r>
            <a:r>
              <a:rPr lang="pt-BR" dirty="0" err="1"/>
              <a:t>Surg</a:t>
            </a:r>
            <a:r>
              <a:rPr lang="pt-BR" dirty="0"/>
              <a:t>. (</a:t>
            </a:r>
            <a:r>
              <a:rPr lang="pt-BR" dirty="0" smtClean="0"/>
              <a:t>2004) 16:209–14</a:t>
            </a:r>
            <a:r>
              <a:rPr lang="pt-BR" dirty="0"/>
              <a:t>. </a:t>
            </a:r>
            <a:r>
              <a:rPr lang="pt-BR" dirty="0" err="1"/>
              <a:t>doi</a:t>
            </a:r>
            <a:r>
              <a:rPr lang="pt-BR" dirty="0"/>
              <a:t>: 10.1053/j.semtcvs.2004.08.007</a:t>
            </a:r>
          </a:p>
          <a:p>
            <a:pPr marL="320040" indent="-320040" algn="just" eaLnBrk="1" fontAlgn="auto" hangingPunct="1">
              <a:spcAft>
                <a:spcPts val="0"/>
              </a:spcAft>
              <a:buFont typeface="Wingdings"/>
              <a:buChar char=""/>
              <a:defRPr/>
            </a:pPr>
            <a:r>
              <a:rPr lang="pt-BR" dirty="0"/>
              <a:t>20. </a:t>
            </a:r>
            <a:r>
              <a:rPr lang="pt-BR" dirty="0" err="1"/>
              <a:t>Keswani</a:t>
            </a:r>
            <a:r>
              <a:rPr lang="pt-BR" dirty="0"/>
              <a:t> SG, </a:t>
            </a:r>
            <a:r>
              <a:rPr lang="pt-BR" dirty="0" err="1"/>
              <a:t>Crombleholme</a:t>
            </a:r>
            <a:r>
              <a:rPr lang="pt-BR" dirty="0"/>
              <a:t> TM, </a:t>
            </a:r>
            <a:r>
              <a:rPr lang="pt-BR" dirty="0" err="1"/>
              <a:t>Pawel</a:t>
            </a:r>
            <a:r>
              <a:rPr lang="pt-BR" dirty="0"/>
              <a:t> BR, Johnson MP, </a:t>
            </a:r>
            <a:r>
              <a:rPr lang="pt-BR" dirty="0" err="1"/>
              <a:t>Flake</a:t>
            </a:r>
            <a:r>
              <a:rPr lang="pt-BR" dirty="0"/>
              <a:t> AW, </a:t>
            </a:r>
            <a:r>
              <a:rPr lang="pt-BR" dirty="0" err="1" smtClean="0"/>
              <a:t>Hedrick</a:t>
            </a:r>
            <a:r>
              <a:rPr lang="pt-BR" dirty="0" smtClean="0"/>
              <a:t> HL</a:t>
            </a:r>
            <a:r>
              <a:rPr lang="pt-BR" dirty="0"/>
              <a:t>, et al. </a:t>
            </a:r>
            <a:r>
              <a:rPr lang="pt-BR" dirty="0" err="1"/>
              <a:t>Prenatal</a:t>
            </a:r>
            <a:r>
              <a:rPr lang="pt-BR" dirty="0"/>
              <a:t> </a:t>
            </a:r>
            <a:r>
              <a:rPr lang="pt-BR" dirty="0" err="1"/>
              <a:t>diagnosis</a:t>
            </a:r>
            <a:r>
              <a:rPr lang="pt-BR" dirty="0"/>
              <a:t> </a:t>
            </a:r>
            <a:r>
              <a:rPr lang="pt-BR" dirty="0" err="1"/>
              <a:t>and</a:t>
            </a:r>
            <a:r>
              <a:rPr lang="pt-BR" dirty="0"/>
              <a:t> management </a:t>
            </a:r>
            <a:r>
              <a:rPr lang="pt-BR" dirty="0" err="1"/>
              <a:t>of</a:t>
            </a:r>
            <a:r>
              <a:rPr lang="pt-BR" dirty="0"/>
              <a:t> </a:t>
            </a:r>
            <a:r>
              <a:rPr lang="pt-BR" dirty="0" err="1"/>
              <a:t>mainstem</a:t>
            </a:r>
            <a:r>
              <a:rPr lang="pt-BR" dirty="0"/>
              <a:t> </a:t>
            </a:r>
            <a:r>
              <a:rPr lang="pt-BR" dirty="0" err="1"/>
              <a:t>bronchial</a:t>
            </a:r>
            <a:r>
              <a:rPr lang="pt-BR" dirty="0"/>
              <a:t> </a:t>
            </a:r>
            <a:r>
              <a:rPr lang="pt-BR" dirty="0" err="1" smtClean="0"/>
              <a:t>atresia</a:t>
            </a:r>
            <a:r>
              <a:rPr lang="pt-BR" dirty="0" smtClean="0"/>
              <a:t>. Fetal </a:t>
            </a:r>
            <a:r>
              <a:rPr lang="pt-BR" dirty="0" err="1"/>
              <a:t>Diagn</a:t>
            </a:r>
            <a:r>
              <a:rPr lang="pt-BR" dirty="0"/>
              <a:t> </a:t>
            </a:r>
            <a:r>
              <a:rPr lang="pt-BR" dirty="0" err="1"/>
              <a:t>Ther</a:t>
            </a:r>
            <a:r>
              <a:rPr lang="pt-BR" dirty="0"/>
              <a:t>. (2005) 20:74–8. </a:t>
            </a:r>
            <a:r>
              <a:rPr lang="pt-BR" dirty="0" err="1"/>
              <a:t>doi</a:t>
            </a:r>
            <a:r>
              <a:rPr lang="pt-BR" dirty="0"/>
              <a:t>: 10.1159/000081374</a:t>
            </a:r>
          </a:p>
          <a:p>
            <a:pPr marL="320040" indent="-320040" algn="just" eaLnBrk="1" fontAlgn="auto" hangingPunct="1">
              <a:spcAft>
                <a:spcPts val="0"/>
              </a:spcAft>
              <a:buFont typeface="Wingdings"/>
              <a:buChar char=""/>
              <a:defRPr/>
            </a:pPr>
            <a:r>
              <a:rPr lang="pt-BR" dirty="0"/>
              <a:t>21. </a:t>
            </a:r>
            <a:r>
              <a:rPr lang="pt-BR" dirty="0" err="1"/>
              <a:t>Kunisaki</a:t>
            </a:r>
            <a:r>
              <a:rPr lang="pt-BR" dirty="0"/>
              <a:t> SM, </a:t>
            </a:r>
            <a:r>
              <a:rPr lang="pt-BR" dirty="0" err="1"/>
              <a:t>Fauza</a:t>
            </a:r>
            <a:r>
              <a:rPr lang="pt-BR" dirty="0"/>
              <a:t> DO, </a:t>
            </a:r>
            <a:r>
              <a:rPr lang="pt-BR" dirty="0" err="1"/>
              <a:t>Nemes</a:t>
            </a:r>
            <a:r>
              <a:rPr lang="pt-BR" dirty="0"/>
              <a:t> LP, </a:t>
            </a:r>
            <a:r>
              <a:rPr lang="pt-BR" dirty="0" err="1"/>
              <a:t>Barnewolt</a:t>
            </a:r>
            <a:r>
              <a:rPr lang="pt-BR" dirty="0"/>
              <a:t> CE, </a:t>
            </a:r>
            <a:r>
              <a:rPr lang="pt-BR" dirty="0" err="1"/>
              <a:t>Estroff</a:t>
            </a:r>
            <a:r>
              <a:rPr lang="pt-BR" dirty="0"/>
              <a:t> JA, </a:t>
            </a:r>
            <a:r>
              <a:rPr lang="pt-BR" dirty="0" err="1" smtClean="0"/>
              <a:t>Kozakewich</a:t>
            </a:r>
            <a:r>
              <a:rPr lang="pt-BR" dirty="0" smtClean="0"/>
              <a:t> HP</a:t>
            </a:r>
            <a:r>
              <a:rPr lang="pt-BR" dirty="0"/>
              <a:t>, et al. </a:t>
            </a:r>
            <a:r>
              <a:rPr lang="pt-BR" dirty="0" err="1"/>
              <a:t>Bronchial</a:t>
            </a:r>
            <a:r>
              <a:rPr lang="pt-BR" dirty="0"/>
              <a:t> </a:t>
            </a:r>
            <a:r>
              <a:rPr lang="pt-BR" dirty="0" err="1"/>
              <a:t>atresia</a:t>
            </a:r>
            <a:r>
              <a:rPr lang="pt-BR" dirty="0"/>
              <a:t>: </a:t>
            </a:r>
            <a:r>
              <a:rPr lang="pt-BR" dirty="0" err="1"/>
              <a:t>the</a:t>
            </a:r>
            <a:r>
              <a:rPr lang="pt-BR" dirty="0"/>
              <a:t> </a:t>
            </a:r>
            <a:r>
              <a:rPr lang="pt-BR" dirty="0" err="1"/>
              <a:t>hidden</a:t>
            </a:r>
            <a:r>
              <a:rPr lang="pt-BR" dirty="0"/>
              <a:t> </a:t>
            </a:r>
            <a:r>
              <a:rPr lang="pt-BR" dirty="0" err="1"/>
              <a:t>pathology</a:t>
            </a:r>
            <a:r>
              <a:rPr lang="pt-BR" dirty="0"/>
              <a:t> </a:t>
            </a:r>
            <a:r>
              <a:rPr lang="pt-BR" dirty="0" err="1"/>
              <a:t>within</a:t>
            </a:r>
            <a:r>
              <a:rPr lang="pt-BR" dirty="0"/>
              <a:t> a </a:t>
            </a:r>
            <a:r>
              <a:rPr lang="pt-BR" dirty="0" err="1" smtClean="0"/>
              <a:t>spectrum</a:t>
            </a:r>
            <a:r>
              <a:rPr lang="pt-BR" dirty="0" smtClean="0"/>
              <a:t> </a:t>
            </a:r>
            <a:r>
              <a:rPr lang="pt-BR" dirty="0" err="1" smtClean="0"/>
              <a:t>of</a:t>
            </a:r>
            <a:r>
              <a:rPr lang="pt-BR" dirty="0" smtClean="0"/>
              <a:t> </a:t>
            </a:r>
            <a:r>
              <a:rPr lang="pt-BR" dirty="0" err="1"/>
              <a:t>prenatally</a:t>
            </a:r>
            <a:r>
              <a:rPr lang="pt-BR" dirty="0"/>
              <a:t> </a:t>
            </a:r>
            <a:r>
              <a:rPr lang="pt-BR" dirty="0" err="1"/>
              <a:t>diagnosed</a:t>
            </a:r>
            <a:r>
              <a:rPr lang="pt-BR" dirty="0"/>
              <a:t> </a:t>
            </a:r>
            <a:r>
              <a:rPr lang="pt-BR" dirty="0" err="1"/>
              <a:t>lung</a:t>
            </a:r>
            <a:r>
              <a:rPr lang="pt-BR" dirty="0"/>
              <a:t> </a:t>
            </a:r>
            <a:r>
              <a:rPr lang="pt-BR" dirty="0" err="1"/>
              <a:t>masses</a:t>
            </a:r>
            <a:r>
              <a:rPr lang="pt-BR" dirty="0"/>
              <a:t>. J </a:t>
            </a:r>
            <a:r>
              <a:rPr lang="pt-BR" dirty="0" err="1"/>
              <a:t>Pediatr</a:t>
            </a:r>
            <a:r>
              <a:rPr lang="pt-BR" dirty="0"/>
              <a:t> </a:t>
            </a:r>
            <a:r>
              <a:rPr lang="pt-BR" dirty="0" err="1"/>
              <a:t>Surg</a:t>
            </a:r>
            <a:r>
              <a:rPr lang="pt-BR" dirty="0"/>
              <a:t>. (2006) </a:t>
            </a:r>
            <a:r>
              <a:rPr lang="pt-BR" dirty="0" smtClean="0"/>
              <a:t>41:61–5. </a:t>
            </a:r>
            <a:r>
              <a:rPr lang="pt-BR" dirty="0" err="1" smtClean="0"/>
              <a:t>doi</a:t>
            </a:r>
            <a:r>
              <a:rPr lang="pt-BR" dirty="0"/>
              <a:t>: 10.1016/j.jpedsurg.2005.10.082</a:t>
            </a:r>
          </a:p>
          <a:p>
            <a:pPr marL="320040" indent="-320040" algn="just" eaLnBrk="1" fontAlgn="auto" hangingPunct="1">
              <a:spcAft>
                <a:spcPts val="0"/>
              </a:spcAft>
              <a:buFont typeface="Wingdings"/>
              <a:buChar char=""/>
              <a:defRPr/>
            </a:pPr>
            <a:r>
              <a:rPr lang="pt-BR" dirty="0"/>
              <a:t>22. </a:t>
            </a:r>
            <a:r>
              <a:rPr lang="pt-BR" dirty="0" err="1"/>
              <a:t>Azizkhan</a:t>
            </a:r>
            <a:r>
              <a:rPr lang="pt-BR" dirty="0"/>
              <a:t> RG, </a:t>
            </a:r>
            <a:r>
              <a:rPr lang="pt-BR" dirty="0" err="1"/>
              <a:t>Crombleholme</a:t>
            </a:r>
            <a:r>
              <a:rPr lang="pt-BR" dirty="0"/>
              <a:t> TM. Congenital </a:t>
            </a:r>
            <a:r>
              <a:rPr lang="pt-BR" dirty="0" err="1"/>
              <a:t>cystic</a:t>
            </a:r>
            <a:r>
              <a:rPr lang="pt-BR" dirty="0"/>
              <a:t> </a:t>
            </a:r>
            <a:r>
              <a:rPr lang="pt-BR" dirty="0" err="1"/>
              <a:t>lung</a:t>
            </a:r>
            <a:r>
              <a:rPr lang="pt-BR" dirty="0"/>
              <a:t> </a:t>
            </a:r>
            <a:r>
              <a:rPr lang="pt-BR" dirty="0" err="1" smtClean="0"/>
              <a:t>disease</a:t>
            </a:r>
            <a:r>
              <a:rPr lang="pt-BR" dirty="0" smtClean="0"/>
              <a:t>: </a:t>
            </a:r>
            <a:r>
              <a:rPr lang="pt-BR" dirty="0" err="1" smtClean="0"/>
              <a:t>contemporary</a:t>
            </a:r>
            <a:r>
              <a:rPr lang="pt-BR" dirty="0" smtClean="0"/>
              <a:t> </a:t>
            </a:r>
            <a:r>
              <a:rPr lang="pt-BR" dirty="0" err="1"/>
              <a:t>antenatal</a:t>
            </a:r>
            <a:r>
              <a:rPr lang="pt-BR" dirty="0"/>
              <a:t> </a:t>
            </a:r>
            <a:r>
              <a:rPr lang="pt-BR" dirty="0" err="1"/>
              <a:t>and</a:t>
            </a:r>
            <a:r>
              <a:rPr lang="pt-BR" dirty="0"/>
              <a:t> </a:t>
            </a:r>
            <a:r>
              <a:rPr lang="pt-BR" dirty="0" err="1"/>
              <a:t>postnatal</a:t>
            </a:r>
            <a:r>
              <a:rPr lang="pt-BR" dirty="0"/>
              <a:t> management. </a:t>
            </a:r>
            <a:r>
              <a:rPr lang="pt-BR" dirty="0" err="1"/>
              <a:t>Pediatr</a:t>
            </a:r>
            <a:r>
              <a:rPr lang="pt-BR" dirty="0"/>
              <a:t> </a:t>
            </a:r>
            <a:r>
              <a:rPr lang="pt-BR" dirty="0" err="1"/>
              <a:t>Surg</a:t>
            </a:r>
            <a:r>
              <a:rPr lang="pt-BR" dirty="0"/>
              <a:t> Int</a:t>
            </a:r>
            <a:r>
              <a:rPr lang="pt-BR" dirty="0" smtClean="0"/>
              <a:t>. (</a:t>
            </a:r>
            <a:r>
              <a:rPr lang="pt-BR" dirty="0"/>
              <a:t>2008) 24:643–57. </a:t>
            </a:r>
            <a:r>
              <a:rPr lang="pt-BR" dirty="0" err="1"/>
              <a:t>doi</a:t>
            </a:r>
            <a:r>
              <a:rPr lang="pt-BR" dirty="0"/>
              <a:t>: 10.1007/s00383-008-2139-3</a:t>
            </a:r>
          </a:p>
          <a:p>
            <a:pPr marL="320040" indent="-320040" algn="just" eaLnBrk="1" fontAlgn="auto" hangingPunct="1">
              <a:spcAft>
                <a:spcPts val="0"/>
              </a:spcAft>
              <a:buFont typeface="Wingdings"/>
              <a:buChar char=""/>
              <a:defRPr/>
            </a:pPr>
            <a:r>
              <a:rPr lang="pt-BR" dirty="0"/>
              <a:t>23. </a:t>
            </a:r>
            <a:r>
              <a:rPr lang="pt-BR" dirty="0" err="1"/>
              <a:t>Swarr</a:t>
            </a:r>
            <a:r>
              <a:rPr lang="pt-BR" dirty="0"/>
              <a:t> DT, </a:t>
            </a:r>
            <a:r>
              <a:rPr lang="pt-BR" dirty="0" err="1"/>
              <a:t>Peranteau</a:t>
            </a:r>
            <a:r>
              <a:rPr lang="pt-BR" dirty="0"/>
              <a:t> WH, </a:t>
            </a:r>
            <a:r>
              <a:rPr lang="pt-BR" dirty="0" err="1"/>
              <a:t>Pogoriler</a:t>
            </a:r>
            <a:r>
              <a:rPr lang="pt-BR" dirty="0"/>
              <a:t> J, Frank DB, </a:t>
            </a:r>
            <a:r>
              <a:rPr lang="pt-BR" dirty="0" err="1"/>
              <a:t>Adzick</a:t>
            </a:r>
            <a:r>
              <a:rPr lang="pt-BR" dirty="0"/>
              <a:t> NS, </a:t>
            </a:r>
            <a:r>
              <a:rPr lang="pt-BR" dirty="0" err="1" smtClean="0"/>
              <a:t>Hedrick</a:t>
            </a:r>
            <a:r>
              <a:rPr lang="pt-BR" dirty="0" smtClean="0"/>
              <a:t> HL</a:t>
            </a:r>
            <a:r>
              <a:rPr lang="pt-BR" dirty="0"/>
              <a:t>, et al. Novel molecular </a:t>
            </a:r>
            <a:r>
              <a:rPr lang="pt-BR" dirty="0" err="1"/>
              <a:t>and</a:t>
            </a:r>
            <a:r>
              <a:rPr lang="pt-BR" dirty="0"/>
              <a:t> </a:t>
            </a:r>
            <a:r>
              <a:rPr lang="pt-BR" dirty="0" err="1"/>
              <a:t>phenotypic</a:t>
            </a:r>
            <a:r>
              <a:rPr lang="pt-BR" dirty="0"/>
              <a:t> insights </a:t>
            </a:r>
            <a:r>
              <a:rPr lang="pt-BR" dirty="0" err="1"/>
              <a:t>into</a:t>
            </a:r>
            <a:r>
              <a:rPr lang="pt-BR" dirty="0"/>
              <a:t> </a:t>
            </a:r>
            <a:r>
              <a:rPr lang="pt-BR" dirty="0" smtClean="0"/>
              <a:t>congenital </a:t>
            </a:r>
            <a:r>
              <a:rPr lang="pt-BR" dirty="0" err="1" smtClean="0"/>
              <a:t>lung</a:t>
            </a:r>
            <a:r>
              <a:rPr lang="pt-BR" dirty="0" smtClean="0"/>
              <a:t> </a:t>
            </a:r>
            <a:r>
              <a:rPr lang="pt-BR" dirty="0" err="1"/>
              <a:t>malformations</a:t>
            </a:r>
            <a:r>
              <a:rPr lang="pt-BR" dirty="0"/>
              <a:t>. </a:t>
            </a:r>
            <a:r>
              <a:rPr lang="pt-BR" dirty="0" err="1"/>
              <a:t>Am</a:t>
            </a:r>
            <a:r>
              <a:rPr lang="pt-BR" dirty="0"/>
              <a:t> J </a:t>
            </a:r>
            <a:r>
              <a:rPr lang="pt-BR" dirty="0" err="1"/>
              <a:t>Respir</a:t>
            </a:r>
            <a:r>
              <a:rPr lang="pt-BR" dirty="0"/>
              <a:t> </a:t>
            </a:r>
            <a:r>
              <a:rPr lang="pt-BR" dirty="0" err="1"/>
              <a:t>Crit</a:t>
            </a:r>
            <a:r>
              <a:rPr lang="pt-BR" dirty="0"/>
              <a:t> </a:t>
            </a:r>
            <a:r>
              <a:rPr lang="pt-BR" dirty="0" err="1"/>
              <a:t>Care</a:t>
            </a:r>
            <a:r>
              <a:rPr lang="pt-BR" dirty="0"/>
              <a:t> Med. (2018) </a:t>
            </a:r>
            <a:r>
              <a:rPr lang="pt-BR" dirty="0" smtClean="0"/>
              <a:t>197:1328–39. </a:t>
            </a:r>
            <a:r>
              <a:rPr lang="pt-BR" dirty="0" err="1" smtClean="0"/>
              <a:t>doi</a:t>
            </a:r>
            <a:r>
              <a:rPr lang="pt-BR" dirty="0"/>
              <a:t>: 10.1164/rccm.201706-1243OC</a:t>
            </a:r>
          </a:p>
          <a:p>
            <a:pPr marL="320040" indent="-320040" algn="just" eaLnBrk="1" fontAlgn="auto" hangingPunct="1">
              <a:spcAft>
                <a:spcPts val="0"/>
              </a:spcAft>
              <a:buFont typeface="Wingdings"/>
              <a:buChar char=""/>
              <a:defRPr/>
            </a:pPr>
            <a:r>
              <a:rPr lang="pt-BR" dirty="0"/>
              <a:t>24. </a:t>
            </a:r>
            <a:r>
              <a:rPr lang="pt-BR" dirty="0" err="1"/>
              <a:t>Feinberg</a:t>
            </a:r>
            <a:r>
              <a:rPr lang="pt-BR" dirty="0"/>
              <a:t> A, Hall NJ, Williams GM, Schultz KA, </a:t>
            </a:r>
            <a:r>
              <a:rPr lang="pt-BR" dirty="0" err="1"/>
              <a:t>Miniati</a:t>
            </a:r>
            <a:r>
              <a:rPr lang="pt-BR" dirty="0"/>
              <a:t> D, Hill DA, et </a:t>
            </a:r>
            <a:r>
              <a:rPr lang="pt-BR" dirty="0" smtClean="0"/>
              <a:t>al. </a:t>
            </a:r>
            <a:r>
              <a:rPr lang="pt-BR" dirty="0" err="1" smtClean="0"/>
              <a:t>Can</a:t>
            </a:r>
            <a:r>
              <a:rPr lang="pt-BR" dirty="0" smtClean="0"/>
              <a:t> </a:t>
            </a:r>
            <a:r>
              <a:rPr lang="pt-BR" dirty="0"/>
              <a:t>congenital </a:t>
            </a:r>
            <a:r>
              <a:rPr lang="pt-BR" dirty="0" err="1"/>
              <a:t>pulmonary</a:t>
            </a:r>
            <a:r>
              <a:rPr lang="pt-BR" dirty="0"/>
              <a:t> </a:t>
            </a:r>
            <a:r>
              <a:rPr lang="pt-BR" dirty="0" err="1"/>
              <a:t>airway</a:t>
            </a:r>
            <a:r>
              <a:rPr lang="pt-BR" dirty="0"/>
              <a:t> </a:t>
            </a:r>
            <a:r>
              <a:rPr lang="pt-BR" dirty="0" err="1"/>
              <a:t>malformation</a:t>
            </a:r>
            <a:r>
              <a:rPr lang="pt-BR" dirty="0"/>
              <a:t> </a:t>
            </a:r>
            <a:r>
              <a:rPr lang="pt-BR" dirty="0" err="1"/>
              <a:t>be</a:t>
            </a:r>
            <a:r>
              <a:rPr lang="pt-BR" dirty="0"/>
              <a:t> </a:t>
            </a:r>
            <a:r>
              <a:rPr lang="pt-BR" dirty="0" err="1"/>
              <a:t>distinguished</a:t>
            </a:r>
            <a:r>
              <a:rPr lang="pt-BR" dirty="0"/>
              <a:t> </a:t>
            </a:r>
            <a:r>
              <a:rPr lang="pt-BR" dirty="0" err="1"/>
              <a:t>from</a:t>
            </a:r>
            <a:r>
              <a:rPr lang="pt-BR" dirty="0"/>
              <a:t> </a:t>
            </a:r>
            <a:r>
              <a:rPr lang="pt-BR" dirty="0" err="1" smtClean="0"/>
              <a:t>Type</a:t>
            </a:r>
            <a:r>
              <a:rPr lang="pt-BR" dirty="0" smtClean="0"/>
              <a:t> I </a:t>
            </a:r>
            <a:r>
              <a:rPr lang="pt-BR" dirty="0" err="1"/>
              <a:t>pleuropulmonary</a:t>
            </a:r>
            <a:r>
              <a:rPr lang="pt-BR" dirty="0"/>
              <a:t> blastoma </a:t>
            </a:r>
            <a:r>
              <a:rPr lang="pt-BR" dirty="0" err="1"/>
              <a:t>based</a:t>
            </a:r>
            <a:r>
              <a:rPr lang="pt-BR" dirty="0"/>
              <a:t> </a:t>
            </a:r>
            <a:r>
              <a:rPr lang="pt-BR" dirty="0" err="1"/>
              <a:t>on</a:t>
            </a:r>
            <a:r>
              <a:rPr lang="pt-BR" dirty="0"/>
              <a:t> </a:t>
            </a:r>
            <a:r>
              <a:rPr lang="pt-BR" dirty="0" err="1"/>
              <a:t>clinical</a:t>
            </a:r>
            <a:r>
              <a:rPr lang="pt-BR" dirty="0"/>
              <a:t> </a:t>
            </a:r>
            <a:r>
              <a:rPr lang="pt-BR" dirty="0" err="1"/>
              <a:t>and</a:t>
            </a:r>
            <a:r>
              <a:rPr lang="pt-BR" dirty="0"/>
              <a:t> </a:t>
            </a:r>
            <a:r>
              <a:rPr lang="pt-BR" dirty="0" err="1"/>
              <a:t>radiological</a:t>
            </a:r>
            <a:r>
              <a:rPr lang="pt-BR" dirty="0"/>
              <a:t> </a:t>
            </a:r>
            <a:r>
              <a:rPr lang="pt-BR" dirty="0" err="1"/>
              <a:t>features</a:t>
            </a:r>
            <a:r>
              <a:rPr lang="pt-BR" dirty="0"/>
              <a:t>? </a:t>
            </a:r>
            <a:r>
              <a:rPr lang="pt-BR" dirty="0" smtClean="0"/>
              <a:t>J </a:t>
            </a:r>
            <a:r>
              <a:rPr lang="pt-BR" dirty="0" err="1" smtClean="0"/>
              <a:t>Pediatr</a:t>
            </a:r>
            <a:r>
              <a:rPr lang="pt-BR" dirty="0" smtClean="0"/>
              <a:t> </a:t>
            </a:r>
            <a:r>
              <a:rPr lang="pt-BR" dirty="0" err="1"/>
              <a:t>Surg</a:t>
            </a:r>
            <a:r>
              <a:rPr lang="pt-BR" dirty="0"/>
              <a:t>. (2016) 51:33–7. </a:t>
            </a:r>
            <a:r>
              <a:rPr lang="pt-BR" dirty="0" err="1"/>
              <a:t>doi</a:t>
            </a:r>
            <a:r>
              <a:rPr lang="pt-BR" dirty="0"/>
              <a:t>: 10.1016/j.jpedsurg.2015.10.019</a:t>
            </a:r>
          </a:p>
          <a:p>
            <a:pPr marL="320040" indent="-320040" algn="just" eaLnBrk="1" fontAlgn="auto" hangingPunct="1">
              <a:spcAft>
                <a:spcPts val="0"/>
              </a:spcAft>
              <a:buFont typeface="Wingdings"/>
              <a:buChar char=""/>
              <a:defRPr/>
            </a:pPr>
            <a:r>
              <a:rPr lang="pt-BR" dirty="0"/>
              <a:t>25. Bush A. </a:t>
            </a:r>
            <a:r>
              <a:rPr lang="pt-BR" dirty="0" err="1"/>
              <a:t>Rare</a:t>
            </a:r>
            <a:r>
              <a:rPr lang="pt-BR" dirty="0"/>
              <a:t> </a:t>
            </a:r>
            <a:r>
              <a:rPr lang="pt-BR" dirty="0" err="1"/>
              <a:t>lung</a:t>
            </a:r>
            <a:r>
              <a:rPr lang="pt-BR" dirty="0"/>
              <a:t> </a:t>
            </a:r>
            <a:r>
              <a:rPr lang="pt-BR" dirty="0" err="1"/>
              <a:t>diseases</a:t>
            </a:r>
            <a:r>
              <a:rPr lang="pt-BR" dirty="0"/>
              <a:t>: congenital </a:t>
            </a:r>
            <a:r>
              <a:rPr lang="pt-BR" dirty="0" err="1"/>
              <a:t>malformations</a:t>
            </a:r>
            <a:r>
              <a:rPr lang="pt-BR" dirty="0"/>
              <a:t>. </a:t>
            </a:r>
            <a:r>
              <a:rPr lang="pt-BR" dirty="0" err="1"/>
              <a:t>Indian</a:t>
            </a:r>
            <a:r>
              <a:rPr lang="pt-BR" dirty="0"/>
              <a:t> J </a:t>
            </a:r>
            <a:r>
              <a:rPr lang="pt-BR" dirty="0" err="1"/>
              <a:t>Pediatric</a:t>
            </a:r>
            <a:r>
              <a:rPr lang="pt-BR" dirty="0" smtClean="0"/>
              <a:t>. (</a:t>
            </a:r>
            <a:r>
              <a:rPr lang="pt-BR" dirty="0"/>
              <a:t>2015) 82:833–40. </a:t>
            </a:r>
            <a:r>
              <a:rPr lang="pt-BR" dirty="0" err="1"/>
              <a:t>doi</a:t>
            </a:r>
            <a:r>
              <a:rPr lang="pt-BR" dirty="0"/>
              <a:t>: </a:t>
            </a:r>
            <a:r>
              <a:rPr lang="pt-BR" dirty="0" smtClean="0"/>
              <a:t>10.1007/s12098-015-1800-9</a:t>
            </a:r>
            <a:endParaRPr lang="pt-BR" dirty="0"/>
          </a:p>
          <a:p>
            <a:pPr marL="320040" indent="-320040" algn="just" eaLnBrk="1" fontAlgn="auto" hangingPunct="1">
              <a:spcAft>
                <a:spcPts val="0"/>
              </a:spcAft>
              <a:buFont typeface="Wingdings"/>
              <a:buChar char=""/>
              <a:defRPr/>
            </a:pPr>
            <a:r>
              <a:rPr lang="pt-BR" dirty="0"/>
              <a:t>26. </a:t>
            </a:r>
            <a:r>
              <a:rPr lang="pt-BR" dirty="0" err="1"/>
              <a:t>Langston</a:t>
            </a:r>
            <a:r>
              <a:rPr lang="pt-BR" dirty="0"/>
              <a:t> C. New </a:t>
            </a:r>
            <a:r>
              <a:rPr lang="pt-BR" dirty="0" err="1"/>
              <a:t>concepts</a:t>
            </a:r>
            <a:r>
              <a:rPr lang="pt-BR" dirty="0"/>
              <a:t> in </a:t>
            </a:r>
            <a:r>
              <a:rPr lang="pt-BR" dirty="0" err="1"/>
              <a:t>the</a:t>
            </a:r>
            <a:r>
              <a:rPr lang="pt-BR" dirty="0"/>
              <a:t> </a:t>
            </a:r>
            <a:r>
              <a:rPr lang="pt-BR" dirty="0" err="1"/>
              <a:t>pathology</a:t>
            </a:r>
            <a:r>
              <a:rPr lang="pt-BR" dirty="0"/>
              <a:t> </a:t>
            </a:r>
            <a:r>
              <a:rPr lang="pt-BR" dirty="0" err="1"/>
              <a:t>of</a:t>
            </a:r>
            <a:r>
              <a:rPr lang="pt-BR" dirty="0"/>
              <a:t> congenital </a:t>
            </a:r>
            <a:r>
              <a:rPr lang="pt-BR" dirty="0" err="1"/>
              <a:t>lung</a:t>
            </a:r>
            <a:r>
              <a:rPr lang="pt-BR" dirty="0"/>
              <a:t> </a:t>
            </a:r>
            <a:r>
              <a:rPr lang="pt-BR" dirty="0" err="1"/>
              <a:t>malformations</a:t>
            </a:r>
            <a:r>
              <a:rPr lang="pt-BR" dirty="0" smtClean="0"/>
              <a:t>. </a:t>
            </a:r>
            <a:r>
              <a:rPr lang="pt-BR" dirty="0" err="1" smtClean="0"/>
              <a:t>Semin</a:t>
            </a:r>
            <a:r>
              <a:rPr lang="pt-BR" dirty="0" smtClean="0"/>
              <a:t> </a:t>
            </a:r>
            <a:r>
              <a:rPr lang="pt-BR" dirty="0" err="1"/>
              <a:t>Pediatr</a:t>
            </a:r>
            <a:r>
              <a:rPr lang="pt-BR" dirty="0"/>
              <a:t> </a:t>
            </a:r>
            <a:r>
              <a:rPr lang="pt-BR" dirty="0" err="1"/>
              <a:t>Surg</a:t>
            </a:r>
            <a:r>
              <a:rPr lang="pt-BR" dirty="0"/>
              <a:t>. (2003) 12:17–37. </a:t>
            </a:r>
            <a:r>
              <a:rPr lang="pt-BR" dirty="0" err="1"/>
              <a:t>doi</a:t>
            </a:r>
            <a:r>
              <a:rPr lang="pt-BR" dirty="0"/>
              <a:t>: 10.1053/spsu.2003.00001</a:t>
            </a:r>
          </a:p>
          <a:p>
            <a:pPr marL="320040" indent="-320040" algn="just" eaLnBrk="1" fontAlgn="auto" hangingPunct="1">
              <a:spcAft>
                <a:spcPts val="0"/>
              </a:spcAft>
              <a:buFont typeface="Wingdings"/>
              <a:buChar char=""/>
              <a:defRPr/>
            </a:pPr>
            <a:r>
              <a:rPr lang="pt-BR" dirty="0"/>
              <a:t>27. </a:t>
            </a:r>
            <a:r>
              <a:rPr lang="pt-BR" dirty="0" err="1"/>
              <a:t>Seear</a:t>
            </a:r>
            <a:r>
              <a:rPr lang="pt-BR" dirty="0"/>
              <a:t> M, </a:t>
            </a:r>
            <a:r>
              <a:rPr lang="pt-BR" dirty="0" err="1"/>
              <a:t>Townsend</a:t>
            </a:r>
            <a:r>
              <a:rPr lang="pt-BR" dirty="0"/>
              <a:t> J, </a:t>
            </a:r>
            <a:r>
              <a:rPr lang="pt-BR" dirty="0" err="1"/>
              <a:t>Hoepker</a:t>
            </a:r>
            <a:r>
              <a:rPr lang="pt-BR" dirty="0"/>
              <a:t> A, </a:t>
            </a:r>
            <a:r>
              <a:rPr lang="pt-BR" dirty="0" err="1"/>
              <a:t>Jamieson</a:t>
            </a:r>
            <a:r>
              <a:rPr lang="pt-BR" dirty="0"/>
              <a:t> D, McFadden D, </a:t>
            </a:r>
            <a:r>
              <a:rPr lang="pt-BR" dirty="0" err="1" smtClean="0"/>
              <a:t>Daigneault</a:t>
            </a:r>
            <a:r>
              <a:rPr lang="pt-BR" dirty="0" smtClean="0"/>
              <a:t> P</a:t>
            </a:r>
            <a:r>
              <a:rPr lang="pt-BR" dirty="0"/>
              <a:t>, et al. A </a:t>
            </a:r>
            <a:r>
              <a:rPr lang="pt-BR" dirty="0" err="1"/>
              <a:t>review</a:t>
            </a:r>
            <a:r>
              <a:rPr lang="pt-BR" dirty="0"/>
              <a:t> </a:t>
            </a:r>
            <a:r>
              <a:rPr lang="pt-BR" dirty="0" err="1"/>
              <a:t>of</a:t>
            </a:r>
            <a:r>
              <a:rPr lang="pt-BR" dirty="0"/>
              <a:t> congenital </a:t>
            </a:r>
            <a:r>
              <a:rPr lang="pt-BR" dirty="0" err="1"/>
              <a:t>lung</a:t>
            </a:r>
            <a:r>
              <a:rPr lang="pt-BR" dirty="0"/>
              <a:t> </a:t>
            </a:r>
            <a:r>
              <a:rPr lang="pt-BR" dirty="0" err="1"/>
              <a:t>malformations</a:t>
            </a:r>
            <a:r>
              <a:rPr lang="pt-BR" dirty="0"/>
              <a:t> </a:t>
            </a:r>
            <a:r>
              <a:rPr lang="pt-BR" dirty="0" err="1"/>
              <a:t>with</a:t>
            </a:r>
            <a:r>
              <a:rPr lang="pt-BR" dirty="0"/>
              <a:t> a </a:t>
            </a:r>
            <a:r>
              <a:rPr lang="pt-BR" dirty="0" err="1" smtClean="0"/>
              <a:t>simplified</a:t>
            </a:r>
            <a:r>
              <a:rPr lang="pt-BR" dirty="0" smtClean="0"/>
              <a:t> </a:t>
            </a:r>
            <a:r>
              <a:rPr lang="pt-BR" dirty="0" err="1" smtClean="0"/>
              <a:t>classification</a:t>
            </a:r>
            <a:r>
              <a:rPr lang="pt-BR" dirty="0" smtClean="0"/>
              <a:t> </a:t>
            </a:r>
            <a:r>
              <a:rPr lang="pt-BR" dirty="0"/>
              <a:t>system for </a:t>
            </a:r>
            <a:r>
              <a:rPr lang="pt-BR" dirty="0" err="1"/>
              <a:t>clinical</a:t>
            </a:r>
            <a:r>
              <a:rPr lang="pt-BR" dirty="0"/>
              <a:t> </a:t>
            </a:r>
            <a:r>
              <a:rPr lang="pt-BR" dirty="0" err="1"/>
              <a:t>and</a:t>
            </a:r>
            <a:r>
              <a:rPr lang="pt-BR" dirty="0"/>
              <a:t> </a:t>
            </a:r>
            <a:r>
              <a:rPr lang="pt-BR" dirty="0" err="1"/>
              <a:t>research</a:t>
            </a:r>
            <a:r>
              <a:rPr lang="pt-BR" dirty="0"/>
              <a:t> use. </a:t>
            </a:r>
            <a:r>
              <a:rPr lang="pt-BR" dirty="0" err="1"/>
              <a:t>Pediatr</a:t>
            </a:r>
            <a:r>
              <a:rPr lang="pt-BR" dirty="0"/>
              <a:t> </a:t>
            </a:r>
            <a:r>
              <a:rPr lang="pt-BR" dirty="0" err="1"/>
              <a:t>Surg</a:t>
            </a:r>
            <a:r>
              <a:rPr lang="pt-BR" dirty="0"/>
              <a:t> Int. (2017)</a:t>
            </a:r>
          </a:p>
          <a:p>
            <a:pPr marL="320040" indent="-320040" algn="just" eaLnBrk="1" fontAlgn="auto" hangingPunct="1">
              <a:spcAft>
                <a:spcPts val="0"/>
              </a:spcAft>
              <a:buFont typeface="Wingdings"/>
              <a:buChar char=""/>
              <a:defRPr/>
            </a:pPr>
            <a:r>
              <a:rPr lang="pt-BR" dirty="0"/>
              <a:t>33:657–64. </a:t>
            </a:r>
            <a:r>
              <a:rPr lang="pt-BR" dirty="0" err="1"/>
              <a:t>doi</a:t>
            </a:r>
            <a:r>
              <a:rPr lang="pt-BR" dirty="0"/>
              <a:t>: 10.1007/s00383-017-4062-y</a:t>
            </a:r>
          </a:p>
          <a:p>
            <a:pPr marL="320040" indent="-320040" algn="just" eaLnBrk="1" fontAlgn="auto" hangingPunct="1">
              <a:spcAft>
                <a:spcPts val="0"/>
              </a:spcAft>
              <a:buFont typeface="Wingdings"/>
              <a:buChar char=""/>
              <a:defRPr/>
            </a:pPr>
            <a:r>
              <a:rPr lang="pt-BR" dirty="0"/>
              <a:t>28. </a:t>
            </a:r>
            <a:r>
              <a:rPr lang="pt-BR" dirty="0" err="1"/>
              <a:t>Hirose</a:t>
            </a:r>
            <a:r>
              <a:rPr lang="pt-BR" dirty="0"/>
              <a:t> R, </a:t>
            </a:r>
            <a:r>
              <a:rPr lang="pt-BR" dirty="0" err="1"/>
              <a:t>Suita</a:t>
            </a:r>
            <a:r>
              <a:rPr lang="pt-BR" dirty="0"/>
              <a:t> S, Taguchi T, </a:t>
            </a:r>
            <a:r>
              <a:rPr lang="pt-BR" dirty="0" err="1"/>
              <a:t>Koyanagi</a:t>
            </a:r>
            <a:r>
              <a:rPr lang="pt-BR" dirty="0"/>
              <a:t> T, Nakano H. </a:t>
            </a:r>
            <a:r>
              <a:rPr lang="pt-BR" dirty="0" err="1"/>
              <a:t>Extralobar</a:t>
            </a:r>
            <a:r>
              <a:rPr lang="pt-BR" dirty="0"/>
              <a:t> </a:t>
            </a:r>
            <a:r>
              <a:rPr lang="pt-BR" dirty="0" err="1" smtClean="0"/>
              <a:t>pulmonary</a:t>
            </a:r>
            <a:r>
              <a:rPr lang="pt-BR" dirty="0" smtClean="0"/>
              <a:t> </a:t>
            </a:r>
            <a:r>
              <a:rPr lang="pt-BR" dirty="0" err="1" smtClean="0"/>
              <a:t>sequestration</a:t>
            </a:r>
            <a:r>
              <a:rPr lang="pt-BR" dirty="0" smtClean="0"/>
              <a:t> </a:t>
            </a:r>
            <a:r>
              <a:rPr lang="pt-BR" dirty="0" err="1"/>
              <a:t>mimicking</a:t>
            </a:r>
            <a:r>
              <a:rPr lang="pt-BR" dirty="0"/>
              <a:t> </a:t>
            </a:r>
            <a:r>
              <a:rPr lang="pt-BR" dirty="0" err="1"/>
              <a:t>cystic</a:t>
            </a:r>
            <a:r>
              <a:rPr lang="pt-BR" dirty="0"/>
              <a:t> </a:t>
            </a:r>
            <a:r>
              <a:rPr lang="pt-BR" dirty="0" err="1"/>
              <a:t>adenomatoid</a:t>
            </a:r>
            <a:r>
              <a:rPr lang="pt-BR" dirty="0"/>
              <a:t> </a:t>
            </a:r>
            <a:r>
              <a:rPr lang="pt-BR" dirty="0" err="1"/>
              <a:t>malformation</a:t>
            </a:r>
            <a:r>
              <a:rPr lang="pt-BR" dirty="0"/>
              <a:t> in </a:t>
            </a:r>
            <a:r>
              <a:rPr lang="pt-BR" dirty="0" err="1" smtClean="0"/>
              <a:t>prenatal</a:t>
            </a:r>
            <a:r>
              <a:rPr lang="pt-BR" dirty="0" smtClean="0"/>
              <a:t> </a:t>
            </a:r>
            <a:r>
              <a:rPr lang="pt-BR" dirty="0" err="1" smtClean="0"/>
              <a:t>sonographic</a:t>
            </a:r>
            <a:r>
              <a:rPr lang="pt-BR" dirty="0" smtClean="0"/>
              <a:t> </a:t>
            </a:r>
            <a:r>
              <a:rPr lang="pt-BR" dirty="0" err="1"/>
              <a:t>appearance</a:t>
            </a:r>
            <a:r>
              <a:rPr lang="pt-BR" dirty="0"/>
              <a:t> </a:t>
            </a:r>
            <a:r>
              <a:rPr lang="pt-BR" dirty="0" err="1"/>
              <a:t>and</a:t>
            </a:r>
            <a:r>
              <a:rPr lang="pt-BR" dirty="0"/>
              <a:t> </a:t>
            </a:r>
            <a:r>
              <a:rPr lang="pt-BR" dirty="0" err="1"/>
              <a:t>histological</a:t>
            </a:r>
            <a:r>
              <a:rPr lang="pt-BR" dirty="0"/>
              <a:t> </a:t>
            </a:r>
            <a:r>
              <a:rPr lang="pt-BR" dirty="0" err="1"/>
              <a:t>findings</a:t>
            </a:r>
            <a:r>
              <a:rPr lang="pt-BR" dirty="0"/>
              <a:t>. J </a:t>
            </a:r>
            <a:r>
              <a:rPr lang="pt-BR" dirty="0" err="1"/>
              <a:t>Pediatr</a:t>
            </a:r>
            <a:r>
              <a:rPr lang="pt-BR" dirty="0"/>
              <a:t> </a:t>
            </a:r>
            <a:r>
              <a:rPr lang="pt-BR" dirty="0" err="1"/>
              <a:t>Surg</a:t>
            </a:r>
            <a:r>
              <a:rPr lang="pt-BR" dirty="0"/>
              <a:t>. (</a:t>
            </a:r>
            <a:r>
              <a:rPr lang="pt-BR" dirty="0" smtClean="0"/>
              <a:t>1995) 30:1390–3</a:t>
            </a:r>
            <a:r>
              <a:rPr lang="pt-BR" dirty="0"/>
              <a:t>. </a:t>
            </a:r>
            <a:r>
              <a:rPr lang="pt-BR" dirty="0" err="1"/>
              <a:t>doi</a:t>
            </a:r>
            <a:r>
              <a:rPr lang="pt-BR" dirty="0"/>
              <a:t>: 10.1016/0022-3468(95)90518-9</a:t>
            </a:r>
          </a:p>
          <a:p>
            <a:pPr marL="320040" indent="-320040" algn="just" eaLnBrk="1" fontAlgn="auto" hangingPunct="1">
              <a:spcAft>
                <a:spcPts val="0"/>
              </a:spcAft>
              <a:buFont typeface="Wingdings"/>
              <a:buChar char=""/>
              <a:defRPr/>
            </a:pPr>
            <a:r>
              <a:rPr lang="pt-BR" dirty="0"/>
              <a:t>29. </a:t>
            </a:r>
            <a:r>
              <a:rPr lang="pt-BR" dirty="0" err="1"/>
              <a:t>Winters</a:t>
            </a:r>
            <a:r>
              <a:rPr lang="pt-BR" dirty="0"/>
              <a:t> WD, </a:t>
            </a:r>
            <a:r>
              <a:rPr lang="pt-BR" dirty="0" err="1"/>
              <a:t>Effmann</a:t>
            </a:r>
            <a:r>
              <a:rPr lang="pt-BR" dirty="0"/>
              <a:t> EL. Congenital </a:t>
            </a:r>
            <a:r>
              <a:rPr lang="pt-BR" dirty="0" err="1"/>
              <a:t>masses</a:t>
            </a:r>
            <a:r>
              <a:rPr lang="pt-BR" dirty="0"/>
              <a:t> </a:t>
            </a:r>
            <a:r>
              <a:rPr lang="pt-BR" dirty="0" err="1"/>
              <a:t>of</a:t>
            </a:r>
            <a:r>
              <a:rPr lang="pt-BR" dirty="0"/>
              <a:t> </a:t>
            </a:r>
            <a:r>
              <a:rPr lang="pt-BR" dirty="0" err="1"/>
              <a:t>the</a:t>
            </a:r>
            <a:r>
              <a:rPr lang="pt-BR" dirty="0"/>
              <a:t> </a:t>
            </a:r>
            <a:r>
              <a:rPr lang="pt-BR" dirty="0" err="1"/>
              <a:t>lung</a:t>
            </a:r>
            <a:r>
              <a:rPr lang="pt-BR" dirty="0"/>
              <a:t>: </a:t>
            </a:r>
            <a:r>
              <a:rPr lang="pt-BR" dirty="0" err="1" smtClean="0"/>
              <a:t>prenatal</a:t>
            </a:r>
            <a:r>
              <a:rPr lang="pt-BR" dirty="0" smtClean="0"/>
              <a:t> </a:t>
            </a:r>
            <a:r>
              <a:rPr lang="pt-BR" dirty="0" err="1" smtClean="0"/>
              <a:t>and</a:t>
            </a:r>
            <a:r>
              <a:rPr lang="pt-BR" dirty="0" smtClean="0"/>
              <a:t> </a:t>
            </a:r>
            <a:r>
              <a:rPr lang="pt-BR" dirty="0" err="1"/>
              <a:t>postnatal</a:t>
            </a:r>
            <a:r>
              <a:rPr lang="pt-BR" dirty="0"/>
              <a:t> </a:t>
            </a:r>
            <a:r>
              <a:rPr lang="pt-BR" dirty="0" err="1"/>
              <a:t>imaging</a:t>
            </a:r>
            <a:r>
              <a:rPr lang="pt-BR" dirty="0"/>
              <a:t> </a:t>
            </a:r>
            <a:r>
              <a:rPr lang="pt-BR" dirty="0" err="1"/>
              <a:t>evaluation</a:t>
            </a:r>
            <a:r>
              <a:rPr lang="pt-BR" dirty="0"/>
              <a:t>. J </a:t>
            </a:r>
            <a:r>
              <a:rPr lang="pt-BR" dirty="0" err="1"/>
              <a:t>Thorac</a:t>
            </a:r>
            <a:r>
              <a:rPr lang="pt-BR" dirty="0"/>
              <a:t> </a:t>
            </a:r>
            <a:r>
              <a:rPr lang="pt-BR" dirty="0" err="1"/>
              <a:t>Imaging</a:t>
            </a:r>
            <a:r>
              <a:rPr lang="pt-BR" dirty="0"/>
              <a:t>. (2001) </a:t>
            </a:r>
            <a:r>
              <a:rPr lang="pt-BR" dirty="0" smtClean="0"/>
              <a:t>16:196–206. </a:t>
            </a:r>
            <a:r>
              <a:rPr lang="pt-BR" dirty="0" err="1" smtClean="0"/>
              <a:t>doi</a:t>
            </a:r>
            <a:r>
              <a:rPr lang="pt-BR" dirty="0"/>
              <a:t>: 10.1097/00005382-200110000-00002</a:t>
            </a:r>
          </a:p>
          <a:p>
            <a:pPr marL="320040" indent="-320040" algn="just" eaLnBrk="1" fontAlgn="auto" hangingPunct="1">
              <a:spcAft>
                <a:spcPts val="0"/>
              </a:spcAft>
              <a:buFont typeface="Wingdings"/>
              <a:buChar char=""/>
              <a:defRPr/>
            </a:pPr>
            <a:r>
              <a:rPr lang="pt-BR" dirty="0"/>
              <a:t>30. </a:t>
            </a:r>
            <a:r>
              <a:rPr lang="pt-BR" dirty="0" err="1"/>
              <a:t>Conran</a:t>
            </a:r>
            <a:r>
              <a:rPr lang="pt-BR" dirty="0"/>
              <a:t> RM, </a:t>
            </a:r>
            <a:r>
              <a:rPr lang="pt-BR" dirty="0" err="1"/>
              <a:t>Stocker</a:t>
            </a:r>
            <a:r>
              <a:rPr lang="pt-BR" dirty="0"/>
              <a:t> JT. </a:t>
            </a:r>
            <a:r>
              <a:rPr lang="pt-BR" dirty="0" err="1"/>
              <a:t>Extralobar</a:t>
            </a:r>
            <a:r>
              <a:rPr lang="pt-BR" dirty="0"/>
              <a:t> </a:t>
            </a:r>
            <a:r>
              <a:rPr lang="pt-BR" dirty="0" err="1"/>
              <a:t>sequestration</a:t>
            </a:r>
            <a:r>
              <a:rPr lang="pt-BR" dirty="0"/>
              <a:t> </a:t>
            </a:r>
            <a:r>
              <a:rPr lang="pt-BR" dirty="0" err="1"/>
              <a:t>with</a:t>
            </a:r>
            <a:r>
              <a:rPr lang="pt-BR" dirty="0"/>
              <a:t> </a:t>
            </a:r>
            <a:r>
              <a:rPr lang="pt-BR" dirty="0" err="1"/>
              <a:t>frequently</a:t>
            </a:r>
            <a:r>
              <a:rPr lang="pt-BR" dirty="0"/>
              <a:t> </a:t>
            </a:r>
            <a:r>
              <a:rPr lang="pt-BR" dirty="0" err="1" smtClean="0"/>
              <a:t>associated</a:t>
            </a:r>
            <a:r>
              <a:rPr lang="pt-BR" dirty="0" smtClean="0"/>
              <a:t> congenital </a:t>
            </a:r>
            <a:r>
              <a:rPr lang="pt-BR" dirty="0" err="1"/>
              <a:t>adenomatoid</a:t>
            </a:r>
            <a:r>
              <a:rPr lang="pt-BR" dirty="0"/>
              <a:t> </a:t>
            </a:r>
            <a:r>
              <a:rPr lang="pt-BR" dirty="0" err="1"/>
              <a:t>malformation</a:t>
            </a:r>
            <a:r>
              <a:rPr lang="pt-BR" dirty="0"/>
              <a:t>, </a:t>
            </a:r>
            <a:r>
              <a:rPr lang="pt-BR" dirty="0" err="1"/>
              <a:t>type</a:t>
            </a:r>
            <a:r>
              <a:rPr lang="pt-BR" dirty="0"/>
              <a:t> 2: </a:t>
            </a:r>
            <a:r>
              <a:rPr lang="pt-BR" dirty="0" err="1"/>
              <a:t>report</a:t>
            </a:r>
            <a:r>
              <a:rPr lang="pt-BR" dirty="0"/>
              <a:t> </a:t>
            </a:r>
            <a:r>
              <a:rPr lang="pt-BR" dirty="0" err="1"/>
              <a:t>of</a:t>
            </a:r>
            <a:r>
              <a:rPr lang="pt-BR" dirty="0"/>
              <a:t> 50 cases. </a:t>
            </a:r>
            <a:r>
              <a:rPr lang="pt-BR" dirty="0" err="1"/>
              <a:t>Pediatr</a:t>
            </a:r>
            <a:r>
              <a:rPr lang="pt-BR" dirty="0"/>
              <a:t> </a:t>
            </a:r>
            <a:r>
              <a:rPr lang="pt-BR" dirty="0" err="1" smtClean="0"/>
              <a:t>Dev</a:t>
            </a:r>
            <a:r>
              <a:rPr lang="pt-BR" dirty="0" smtClean="0"/>
              <a:t> </a:t>
            </a:r>
            <a:r>
              <a:rPr lang="pt-BR" dirty="0" err="1" smtClean="0"/>
              <a:t>Pathol</a:t>
            </a:r>
            <a:r>
              <a:rPr lang="pt-BR" dirty="0"/>
              <a:t>. (1999) 2:454–63. </a:t>
            </a:r>
            <a:r>
              <a:rPr lang="pt-BR" dirty="0" err="1"/>
              <a:t>doi</a:t>
            </a:r>
            <a:r>
              <a:rPr lang="pt-BR" dirty="0"/>
              <a:t>: 10.1007/s100249900149</a:t>
            </a:r>
            <a:endParaRPr lang="pt-BR" dirty="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781550"/>
          </a:xfrm>
        </p:spPr>
        <p:txBody>
          <a:bodyPr>
            <a:normAutofit fontScale="32500" lnSpcReduction="20000"/>
          </a:bodyPr>
          <a:lstStyle/>
          <a:p>
            <a:pPr marL="320040" indent="-320040" algn="just" eaLnBrk="1" fontAlgn="auto" hangingPunct="1">
              <a:spcAft>
                <a:spcPts val="0"/>
              </a:spcAft>
              <a:buFont typeface="Wingdings"/>
              <a:buChar char=""/>
              <a:defRPr/>
            </a:pPr>
            <a:r>
              <a:rPr lang="pt-BR" dirty="0"/>
              <a:t>31. </a:t>
            </a:r>
            <a:r>
              <a:rPr lang="pt-BR" dirty="0" err="1"/>
              <a:t>Olutoye</a:t>
            </a:r>
            <a:r>
              <a:rPr lang="pt-BR" dirty="0"/>
              <a:t> OO, Coleman BG, Hubbard AM, </a:t>
            </a:r>
            <a:r>
              <a:rPr lang="pt-BR" dirty="0" err="1"/>
              <a:t>Adzick</a:t>
            </a:r>
            <a:r>
              <a:rPr lang="pt-BR" dirty="0"/>
              <a:t> NS. </a:t>
            </a:r>
            <a:r>
              <a:rPr lang="pt-BR" dirty="0" err="1"/>
              <a:t>Prenatal</a:t>
            </a:r>
            <a:r>
              <a:rPr lang="pt-BR" dirty="0"/>
              <a:t> </a:t>
            </a:r>
            <a:r>
              <a:rPr lang="pt-BR" dirty="0" err="1"/>
              <a:t>diagnosis</a:t>
            </a:r>
            <a:r>
              <a:rPr lang="pt-BR" dirty="0"/>
              <a:t> </a:t>
            </a:r>
            <a:r>
              <a:rPr lang="pt-BR" dirty="0" err="1" smtClean="0"/>
              <a:t>and</a:t>
            </a:r>
            <a:r>
              <a:rPr lang="pt-BR" dirty="0"/>
              <a:t> </a:t>
            </a:r>
            <a:r>
              <a:rPr lang="pt-BR" dirty="0" smtClean="0"/>
              <a:t>management </a:t>
            </a:r>
            <a:r>
              <a:rPr lang="pt-BR" dirty="0" err="1"/>
              <a:t>of</a:t>
            </a:r>
            <a:r>
              <a:rPr lang="pt-BR" dirty="0"/>
              <a:t> congenital </a:t>
            </a:r>
            <a:r>
              <a:rPr lang="pt-BR" dirty="0" err="1"/>
              <a:t>lobar</a:t>
            </a:r>
            <a:r>
              <a:rPr lang="pt-BR" dirty="0"/>
              <a:t> </a:t>
            </a:r>
            <a:r>
              <a:rPr lang="pt-BR" dirty="0" err="1"/>
              <a:t>emphysema</a:t>
            </a:r>
            <a:r>
              <a:rPr lang="pt-BR" dirty="0"/>
              <a:t>. </a:t>
            </a:r>
            <a:r>
              <a:rPr lang="pt-BR" i="1" dirty="0" smtClean="0"/>
              <a:t>J </a:t>
            </a:r>
            <a:r>
              <a:rPr lang="pt-BR" i="1" dirty="0" err="1" smtClean="0"/>
              <a:t>Pediatr</a:t>
            </a:r>
            <a:r>
              <a:rPr lang="pt-BR" i="1" dirty="0" smtClean="0"/>
              <a:t> </a:t>
            </a:r>
            <a:r>
              <a:rPr lang="pt-BR" i="1" dirty="0" err="1"/>
              <a:t>Surg</a:t>
            </a:r>
            <a:r>
              <a:rPr lang="pt-BR" dirty="0"/>
              <a:t>. (2000) </a:t>
            </a:r>
            <a:r>
              <a:rPr lang="pt-BR" dirty="0" smtClean="0"/>
              <a:t>35:792–5. </a:t>
            </a:r>
            <a:r>
              <a:rPr lang="pt-BR" dirty="0" err="1" smtClean="0"/>
              <a:t>doi</a:t>
            </a:r>
            <a:r>
              <a:rPr lang="pt-BR" dirty="0"/>
              <a:t>: </a:t>
            </a:r>
            <a:r>
              <a:rPr lang="pt-BR" dirty="0" smtClean="0"/>
              <a:t>10.1053/jpsu.2000.6084</a:t>
            </a:r>
          </a:p>
          <a:p>
            <a:pPr marL="320040" indent="-320040" algn="just" eaLnBrk="1" fontAlgn="auto" hangingPunct="1">
              <a:spcAft>
                <a:spcPts val="0"/>
              </a:spcAft>
              <a:buFont typeface="Wingdings"/>
              <a:buChar char=""/>
              <a:defRPr/>
            </a:pPr>
            <a:r>
              <a:rPr lang="pt-BR" dirty="0" smtClean="0"/>
              <a:t>32</a:t>
            </a:r>
            <a:r>
              <a:rPr lang="pt-BR" dirty="0"/>
              <a:t>. </a:t>
            </a:r>
            <a:r>
              <a:rPr lang="pt-BR" dirty="0" err="1"/>
              <a:t>Zamora</a:t>
            </a:r>
            <a:r>
              <a:rPr lang="pt-BR" dirty="0"/>
              <a:t> IJ, </a:t>
            </a:r>
            <a:r>
              <a:rPr lang="pt-BR" dirty="0" err="1"/>
              <a:t>Sheikh</a:t>
            </a:r>
            <a:r>
              <a:rPr lang="pt-BR" dirty="0"/>
              <a:t> F, </a:t>
            </a:r>
            <a:r>
              <a:rPr lang="pt-BR" dirty="0" err="1"/>
              <a:t>Olutoye</a:t>
            </a:r>
            <a:r>
              <a:rPr lang="pt-BR" dirty="0"/>
              <a:t> OO, </a:t>
            </a:r>
            <a:r>
              <a:rPr lang="pt-BR" dirty="0" err="1"/>
              <a:t>Cassady</a:t>
            </a:r>
            <a:r>
              <a:rPr lang="pt-BR" dirty="0"/>
              <a:t> CI, Lee TC, </a:t>
            </a:r>
            <a:r>
              <a:rPr lang="pt-BR" dirty="0" err="1" smtClean="0"/>
              <a:t>Ruano</a:t>
            </a:r>
            <a:r>
              <a:rPr lang="pt-BR" dirty="0"/>
              <a:t> </a:t>
            </a:r>
            <a:r>
              <a:rPr lang="pt-BR" dirty="0" smtClean="0"/>
              <a:t>R</a:t>
            </a:r>
            <a:r>
              <a:rPr lang="pt-BR" dirty="0"/>
              <a:t>, et al. </a:t>
            </a:r>
            <a:r>
              <a:rPr lang="pt-BR" dirty="0" err="1"/>
              <a:t>Mainstem</a:t>
            </a:r>
            <a:r>
              <a:rPr lang="pt-BR" dirty="0"/>
              <a:t> </a:t>
            </a:r>
            <a:r>
              <a:rPr lang="pt-BR" dirty="0" err="1"/>
              <a:t>bronchial</a:t>
            </a:r>
            <a:r>
              <a:rPr lang="pt-BR" dirty="0"/>
              <a:t> </a:t>
            </a:r>
            <a:r>
              <a:rPr lang="pt-BR" dirty="0" err="1"/>
              <a:t>atresia</a:t>
            </a:r>
            <a:r>
              <a:rPr lang="pt-BR" dirty="0"/>
              <a:t>: a </a:t>
            </a:r>
            <a:r>
              <a:rPr lang="pt-BR" dirty="0" err="1"/>
              <a:t>lethal</a:t>
            </a:r>
            <a:r>
              <a:rPr lang="pt-BR" dirty="0"/>
              <a:t> </a:t>
            </a:r>
            <a:r>
              <a:rPr lang="pt-BR" dirty="0" err="1"/>
              <a:t>anomaly</a:t>
            </a:r>
            <a:r>
              <a:rPr lang="pt-BR" dirty="0"/>
              <a:t> </a:t>
            </a:r>
            <a:r>
              <a:rPr lang="pt-BR" dirty="0" err="1" smtClean="0"/>
              <a:t>amenable</a:t>
            </a:r>
            <a:r>
              <a:rPr lang="pt-BR" dirty="0"/>
              <a:t> </a:t>
            </a:r>
            <a:r>
              <a:rPr lang="pt-BR" dirty="0" err="1" smtClean="0"/>
              <a:t>to</a:t>
            </a:r>
            <a:r>
              <a:rPr lang="pt-BR" dirty="0" smtClean="0"/>
              <a:t> </a:t>
            </a:r>
            <a:r>
              <a:rPr lang="pt-BR" dirty="0"/>
              <a:t>fetal </a:t>
            </a:r>
            <a:r>
              <a:rPr lang="pt-BR" dirty="0" err="1"/>
              <a:t>surgical</a:t>
            </a:r>
            <a:r>
              <a:rPr lang="pt-BR" dirty="0"/>
              <a:t> </a:t>
            </a:r>
            <a:r>
              <a:rPr lang="pt-BR" dirty="0" err="1"/>
              <a:t>treatment</a:t>
            </a:r>
            <a:r>
              <a:rPr lang="pt-BR" dirty="0"/>
              <a:t>. </a:t>
            </a:r>
            <a:r>
              <a:rPr lang="pt-BR" i="1" dirty="0"/>
              <a:t>J </a:t>
            </a:r>
            <a:r>
              <a:rPr lang="pt-BR" i="1" dirty="0" err="1"/>
              <a:t>Pediatr</a:t>
            </a:r>
            <a:r>
              <a:rPr lang="pt-BR" i="1" dirty="0"/>
              <a:t> </a:t>
            </a:r>
            <a:r>
              <a:rPr lang="pt-BR" i="1" dirty="0" err="1"/>
              <a:t>Surg</a:t>
            </a:r>
            <a:r>
              <a:rPr lang="pt-BR" dirty="0"/>
              <a:t>. (2014) </a:t>
            </a:r>
            <a:r>
              <a:rPr lang="pt-BR" dirty="0" smtClean="0"/>
              <a:t>49:706–11. </a:t>
            </a:r>
            <a:r>
              <a:rPr lang="pt-BR" dirty="0" err="1" smtClean="0"/>
              <a:t>doi</a:t>
            </a:r>
            <a:r>
              <a:rPr lang="pt-BR" dirty="0"/>
              <a:t>: </a:t>
            </a:r>
            <a:r>
              <a:rPr lang="pt-BR" dirty="0" smtClean="0"/>
              <a:t>10.1016/j.jpedsurg.2014.02.051</a:t>
            </a:r>
          </a:p>
          <a:p>
            <a:pPr marL="320040" indent="-320040" algn="just" eaLnBrk="1" fontAlgn="auto" hangingPunct="1">
              <a:spcAft>
                <a:spcPts val="0"/>
              </a:spcAft>
              <a:buFont typeface="Wingdings"/>
              <a:buChar char=""/>
              <a:defRPr/>
            </a:pPr>
            <a:r>
              <a:rPr lang="pt-BR" dirty="0" smtClean="0"/>
              <a:t>33</a:t>
            </a:r>
            <a:r>
              <a:rPr lang="pt-BR" dirty="0"/>
              <a:t>. Takeda S, Miyoshi S, </a:t>
            </a:r>
            <a:r>
              <a:rPr lang="pt-BR" dirty="0" err="1"/>
              <a:t>Minami</a:t>
            </a:r>
            <a:r>
              <a:rPr lang="pt-BR" dirty="0"/>
              <a:t> M, </a:t>
            </a:r>
            <a:r>
              <a:rPr lang="pt-BR" dirty="0" err="1"/>
              <a:t>Ohta</a:t>
            </a:r>
            <a:r>
              <a:rPr lang="pt-BR" dirty="0"/>
              <a:t> M, </a:t>
            </a:r>
            <a:r>
              <a:rPr lang="pt-BR" dirty="0" err="1"/>
              <a:t>Masaoka</a:t>
            </a:r>
            <a:r>
              <a:rPr lang="pt-BR" dirty="0"/>
              <a:t> A, </a:t>
            </a:r>
            <a:r>
              <a:rPr lang="pt-BR" dirty="0" smtClean="0"/>
              <a:t>Matsuda H</a:t>
            </a:r>
            <a:r>
              <a:rPr lang="pt-BR" dirty="0"/>
              <a:t>. </a:t>
            </a:r>
            <a:r>
              <a:rPr lang="pt-BR" dirty="0" err="1"/>
              <a:t>Clinical</a:t>
            </a:r>
            <a:r>
              <a:rPr lang="pt-BR" dirty="0"/>
              <a:t> </a:t>
            </a:r>
            <a:r>
              <a:rPr lang="pt-BR" dirty="0" err="1"/>
              <a:t>spectrum</a:t>
            </a:r>
            <a:r>
              <a:rPr lang="pt-BR" dirty="0"/>
              <a:t> </a:t>
            </a:r>
            <a:r>
              <a:rPr lang="pt-BR" dirty="0" err="1"/>
              <a:t>of</a:t>
            </a:r>
            <a:r>
              <a:rPr lang="pt-BR" dirty="0"/>
              <a:t> </a:t>
            </a:r>
            <a:r>
              <a:rPr lang="pt-BR" dirty="0" err="1"/>
              <a:t>mediastinal</a:t>
            </a:r>
            <a:r>
              <a:rPr lang="pt-BR" dirty="0"/>
              <a:t> </a:t>
            </a:r>
            <a:r>
              <a:rPr lang="pt-BR" dirty="0" err="1"/>
              <a:t>cysts</a:t>
            </a:r>
            <a:r>
              <a:rPr lang="pt-BR" dirty="0"/>
              <a:t>. </a:t>
            </a:r>
            <a:r>
              <a:rPr lang="pt-BR" i="1" dirty="0" err="1"/>
              <a:t>Chest</a:t>
            </a:r>
            <a:r>
              <a:rPr lang="pt-BR" dirty="0"/>
              <a:t>. (2003) </a:t>
            </a:r>
            <a:r>
              <a:rPr lang="pt-BR" dirty="0" smtClean="0"/>
              <a:t>124:125–32. </a:t>
            </a:r>
            <a:r>
              <a:rPr lang="pt-BR" dirty="0" err="1" smtClean="0"/>
              <a:t>doi</a:t>
            </a:r>
            <a:r>
              <a:rPr lang="pt-BR" dirty="0"/>
              <a:t>: </a:t>
            </a:r>
            <a:r>
              <a:rPr lang="pt-BR" dirty="0" smtClean="0"/>
              <a:t>10.1378/chest.124.1.125</a:t>
            </a:r>
          </a:p>
          <a:p>
            <a:pPr marL="320040" indent="-320040" algn="just" eaLnBrk="1" fontAlgn="auto" hangingPunct="1">
              <a:spcAft>
                <a:spcPts val="0"/>
              </a:spcAft>
              <a:buFont typeface="Wingdings"/>
              <a:buChar char=""/>
              <a:defRPr/>
            </a:pPr>
            <a:r>
              <a:rPr lang="pt-BR" dirty="0" smtClean="0"/>
              <a:t>34</a:t>
            </a:r>
            <a:r>
              <a:rPr lang="pt-BR" dirty="0"/>
              <a:t>. </a:t>
            </a:r>
            <a:r>
              <a:rPr lang="pt-BR" dirty="0" err="1"/>
              <a:t>Saini</a:t>
            </a:r>
            <a:r>
              <a:rPr lang="pt-BR" dirty="0"/>
              <a:t> S, </a:t>
            </a:r>
            <a:r>
              <a:rPr lang="pt-BR" dirty="0" err="1"/>
              <a:t>Prakash</a:t>
            </a:r>
            <a:r>
              <a:rPr lang="pt-BR" dirty="0"/>
              <a:t> S, </a:t>
            </a:r>
            <a:r>
              <a:rPr lang="pt-BR" dirty="0" err="1"/>
              <a:t>Rajeev</a:t>
            </a:r>
            <a:r>
              <a:rPr lang="pt-BR" dirty="0"/>
              <a:t> M, </a:t>
            </a:r>
            <a:r>
              <a:rPr lang="pt-BR" dirty="0" err="1"/>
              <a:t>Girdhar</a:t>
            </a:r>
            <a:r>
              <a:rPr lang="pt-BR" dirty="0"/>
              <a:t> KK. Congenital </a:t>
            </a:r>
            <a:r>
              <a:rPr lang="pt-BR" dirty="0" err="1"/>
              <a:t>lobar</a:t>
            </a:r>
            <a:r>
              <a:rPr lang="pt-BR" dirty="0"/>
              <a:t> </a:t>
            </a:r>
            <a:r>
              <a:rPr lang="pt-BR" dirty="0" err="1" smtClean="0"/>
              <a:t>emphysema</a:t>
            </a:r>
            <a:r>
              <a:rPr lang="pt-BR" dirty="0" smtClean="0"/>
              <a:t>: </a:t>
            </a:r>
            <a:r>
              <a:rPr lang="pt-BR" dirty="0" err="1" smtClean="0"/>
              <a:t>anaesthetic</a:t>
            </a:r>
            <a:r>
              <a:rPr lang="pt-BR" dirty="0" smtClean="0"/>
              <a:t> </a:t>
            </a:r>
            <a:r>
              <a:rPr lang="pt-BR" dirty="0" err="1"/>
              <a:t>challenges</a:t>
            </a:r>
            <a:r>
              <a:rPr lang="pt-BR" dirty="0"/>
              <a:t> </a:t>
            </a:r>
            <a:r>
              <a:rPr lang="pt-BR" dirty="0" err="1"/>
              <a:t>and</a:t>
            </a:r>
            <a:r>
              <a:rPr lang="pt-BR" dirty="0"/>
              <a:t> </a:t>
            </a:r>
            <a:r>
              <a:rPr lang="pt-BR" dirty="0" err="1"/>
              <a:t>review</a:t>
            </a:r>
            <a:r>
              <a:rPr lang="pt-BR" dirty="0"/>
              <a:t> </a:t>
            </a:r>
            <a:r>
              <a:rPr lang="pt-BR" dirty="0" err="1"/>
              <a:t>of</a:t>
            </a:r>
            <a:r>
              <a:rPr lang="pt-BR" dirty="0"/>
              <a:t> </a:t>
            </a:r>
            <a:r>
              <a:rPr lang="pt-BR" dirty="0" err="1"/>
              <a:t>literature</a:t>
            </a:r>
            <a:r>
              <a:rPr lang="pt-BR" dirty="0"/>
              <a:t>. </a:t>
            </a:r>
            <a:r>
              <a:rPr lang="pt-BR" i="1" dirty="0"/>
              <a:t>J </a:t>
            </a:r>
            <a:r>
              <a:rPr lang="pt-BR" i="1" dirty="0" err="1"/>
              <a:t>Clin</a:t>
            </a:r>
            <a:r>
              <a:rPr lang="pt-BR" i="1" dirty="0"/>
              <a:t> </a:t>
            </a:r>
            <a:r>
              <a:rPr lang="pt-BR" i="1" dirty="0" err="1"/>
              <a:t>Diagn</a:t>
            </a:r>
            <a:r>
              <a:rPr lang="pt-BR" i="1" dirty="0"/>
              <a:t> Res</a:t>
            </a:r>
            <a:r>
              <a:rPr lang="pt-BR" dirty="0"/>
              <a:t>. (</a:t>
            </a:r>
            <a:r>
              <a:rPr lang="pt-BR" dirty="0" smtClean="0"/>
              <a:t>2017) 11:UD04–6</a:t>
            </a:r>
            <a:r>
              <a:rPr lang="pt-BR" dirty="0"/>
              <a:t>. </a:t>
            </a:r>
            <a:r>
              <a:rPr lang="pt-BR" dirty="0" err="1"/>
              <a:t>doi</a:t>
            </a:r>
            <a:r>
              <a:rPr lang="pt-BR" dirty="0"/>
              <a:t>: </a:t>
            </a:r>
            <a:r>
              <a:rPr lang="pt-BR" dirty="0" smtClean="0"/>
              <a:t>10.7860/JCDR/2017/26318.10617</a:t>
            </a:r>
          </a:p>
          <a:p>
            <a:pPr marL="320040" indent="-320040" algn="just" eaLnBrk="1" fontAlgn="auto" hangingPunct="1">
              <a:spcAft>
                <a:spcPts val="0"/>
              </a:spcAft>
              <a:buFont typeface="Wingdings"/>
              <a:buChar char=""/>
              <a:defRPr/>
            </a:pPr>
            <a:r>
              <a:rPr lang="pt-BR" dirty="0" smtClean="0"/>
              <a:t>35</a:t>
            </a:r>
            <a:r>
              <a:rPr lang="pt-BR" dirty="0"/>
              <a:t>. </a:t>
            </a:r>
            <a:r>
              <a:rPr lang="pt-BR" dirty="0" err="1"/>
              <a:t>Badiu</a:t>
            </a:r>
            <a:r>
              <a:rPr lang="pt-BR" dirty="0"/>
              <a:t> I, </a:t>
            </a:r>
            <a:r>
              <a:rPr lang="pt-BR" dirty="0" err="1"/>
              <a:t>Hiriscau</a:t>
            </a:r>
            <a:r>
              <a:rPr lang="pt-BR" dirty="0"/>
              <a:t> A, </a:t>
            </a:r>
            <a:r>
              <a:rPr lang="pt-BR" dirty="0" err="1"/>
              <a:t>Lupan</a:t>
            </a:r>
            <a:r>
              <a:rPr lang="pt-BR" dirty="0"/>
              <a:t> I, </a:t>
            </a:r>
            <a:r>
              <a:rPr lang="pt-BR" dirty="0" err="1"/>
              <a:t>Samasca</a:t>
            </a:r>
            <a:r>
              <a:rPr lang="pt-BR" dirty="0"/>
              <a:t> G. CLE in </a:t>
            </a:r>
            <a:r>
              <a:rPr lang="pt-BR" dirty="0" err="1"/>
              <a:t>infants</a:t>
            </a:r>
            <a:r>
              <a:rPr lang="pt-BR" dirty="0"/>
              <a:t>. </a:t>
            </a:r>
            <a:r>
              <a:rPr lang="pt-BR" i="1" dirty="0" err="1"/>
              <a:t>Maedica</a:t>
            </a:r>
            <a:r>
              <a:rPr lang="pt-BR" dirty="0" smtClean="0"/>
              <a:t>. (</a:t>
            </a:r>
            <a:r>
              <a:rPr lang="pt-BR" dirty="0"/>
              <a:t>2017) </a:t>
            </a:r>
            <a:r>
              <a:rPr lang="pt-BR" dirty="0" smtClean="0"/>
              <a:t>12:133–5.</a:t>
            </a:r>
            <a:endParaRPr lang="pt-BR" dirty="0"/>
          </a:p>
          <a:p>
            <a:pPr marL="320040" indent="-320040" algn="just" eaLnBrk="1" fontAlgn="auto" hangingPunct="1">
              <a:spcAft>
                <a:spcPts val="0"/>
              </a:spcAft>
              <a:buFont typeface="Wingdings"/>
              <a:buChar char=""/>
              <a:defRPr/>
            </a:pPr>
            <a:r>
              <a:rPr lang="pt-BR" dirty="0" smtClean="0"/>
              <a:t>36</a:t>
            </a:r>
            <a:r>
              <a:rPr lang="pt-BR" dirty="0"/>
              <a:t>. </a:t>
            </a:r>
            <a:r>
              <a:rPr lang="pt-BR" dirty="0" err="1"/>
              <a:t>Bonnefoy</a:t>
            </a:r>
            <a:r>
              <a:rPr lang="pt-BR" dirty="0"/>
              <a:t> C, Blanc P, </a:t>
            </a:r>
            <a:r>
              <a:rPr lang="pt-BR" dirty="0" err="1"/>
              <a:t>Coste</a:t>
            </a:r>
            <a:r>
              <a:rPr lang="pt-BR" dirty="0"/>
              <a:t> K, </a:t>
            </a:r>
            <a:r>
              <a:rPr lang="pt-BR" dirty="0" err="1"/>
              <a:t>Delabaere</a:t>
            </a:r>
            <a:r>
              <a:rPr lang="pt-BR" dirty="0"/>
              <a:t> A, </a:t>
            </a:r>
            <a:r>
              <a:rPr lang="pt-BR" dirty="0" err="1"/>
              <a:t>Dechelotte</a:t>
            </a:r>
            <a:r>
              <a:rPr lang="pt-BR" dirty="0"/>
              <a:t> PJ, </a:t>
            </a:r>
            <a:r>
              <a:rPr lang="pt-BR" dirty="0" err="1"/>
              <a:t>LaurichesseDelmas</a:t>
            </a:r>
            <a:r>
              <a:rPr lang="pt-BR" dirty="0"/>
              <a:t> H, et al. </a:t>
            </a:r>
            <a:r>
              <a:rPr lang="pt-BR" dirty="0" err="1"/>
              <a:t>Prenatal</a:t>
            </a:r>
            <a:r>
              <a:rPr lang="pt-BR" dirty="0"/>
              <a:t> </a:t>
            </a:r>
            <a:r>
              <a:rPr lang="pt-BR" dirty="0" err="1"/>
              <a:t>diagnosis</a:t>
            </a:r>
            <a:r>
              <a:rPr lang="pt-BR" dirty="0"/>
              <a:t> </a:t>
            </a:r>
            <a:r>
              <a:rPr lang="pt-BR" dirty="0" err="1"/>
              <a:t>of</a:t>
            </a:r>
            <a:r>
              <a:rPr lang="pt-BR" dirty="0"/>
              <a:t> </a:t>
            </a:r>
            <a:r>
              <a:rPr lang="pt-BR" dirty="0" err="1"/>
              <a:t>lobar</a:t>
            </a:r>
            <a:r>
              <a:rPr lang="pt-BR" dirty="0"/>
              <a:t> </a:t>
            </a:r>
            <a:r>
              <a:rPr lang="pt-BR" dirty="0" err="1" smtClean="0"/>
              <a:t>bronchial</a:t>
            </a:r>
            <a:r>
              <a:rPr lang="pt-BR" dirty="0"/>
              <a:t> </a:t>
            </a:r>
            <a:r>
              <a:rPr lang="pt-BR" dirty="0" err="1" smtClean="0"/>
              <a:t>atresia</a:t>
            </a:r>
            <a:r>
              <a:rPr lang="pt-BR" dirty="0"/>
              <a:t>. </a:t>
            </a:r>
            <a:r>
              <a:rPr lang="pt-BR" i="1" dirty="0" err="1" smtClean="0"/>
              <a:t>Ultrasound</a:t>
            </a:r>
            <a:r>
              <a:rPr lang="pt-BR" i="1" dirty="0"/>
              <a:t> </a:t>
            </a:r>
            <a:r>
              <a:rPr lang="pt-BR" i="1" dirty="0" err="1" smtClean="0"/>
              <a:t>Obstet</a:t>
            </a:r>
            <a:r>
              <a:rPr lang="pt-BR" i="1" dirty="0" smtClean="0"/>
              <a:t> </a:t>
            </a:r>
            <a:r>
              <a:rPr lang="pt-BR" i="1" dirty="0" err="1"/>
              <a:t>Gynecol</a:t>
            </a:r>
            <a:r>
              <a:rPr lang="pt-BR" dirty="0"/>
              <a:t>. (2011) 37:110–2. </a:t>
            </a:r>
            <a:r>
              <a:rPr lang="pt-BR" dirty="0" err="1"/>
              <a:t>doi</a:t>
            </a:r>
            <a:r>
              <a:rPr lang="pt-BR" dirty="0"/>
              <a:t>: </a:t>
            </a:r>
            <a:r>
              <a:rPr lang="pt-BR" dirty="0" smtClean="0"/>
              <a:t>10.1002/uog.8838</a:t>
            </a:r>
          </a:p>
          <a:p>
            <a:pPr marL="320040" indent="-320040" algn="just" eaLnBrk="1" fontAlgn="auto" hangingPunct="1">
              <a:spcAft>
                <a:spcPts val="0"/>
              </a:spcAft>
              <a:buFont typeface="Wingdings"/>
              <a:buChar char=""/>
              <a:defRPr/>
            </a:pPr>
            <a:r>
              <a:rPr lang="pt-BR" dirty="0" smtClean="0"/>
              <a:t>37</a:t>
            </a:r>
            <a:r>
              <a:rPr lang="pt-BR" dirty="0"/>
              <a:t>. </a:t>
            </a:r>
            <a:r>
              <a:rPr lang="pt-BR" dirty="0" err="1"/>
              <a:t>Mon</a:t>
            </a:r>
            <a:r>
              <a:rPr lang="pt-BR" dirty="0"/>
              <a:t> RA, Johnson KN, Ladino-Torres M, </a:t>
            </a:r>
            <a:r>
              <a:rPr lang="pt-BR" dirty="0" err="1"/>
              <a:t>Heider</a:t>
            </a:r>
            <a:r>
              <a:rPr lang="pt-BR" dirty="0"/>
              <a:t> A, </a:t>
            </a:r>
            <a:r>
              <a:rPr lang="pt-BR" dirty="0" err="1" smtClean="0"/>
              <a:t>Mychaliska</a:t>
            </a:r>
            <a:r>
              <a:rPr lang="pt-BR" dirty="0"/>
              <a:t> </a:t>
            </a:r>
            <a:r>
              <a:rPr lang="pt-BR" dirty="0" smtClean="0"/>
              <a:t>GB</a:t>
            </a:r>
            <a:r>
              <a:rPr lang="pt-BR" dirty="0"/>
              <a:t>, </a:t>
            </a:r>
            <a:r>
              <a:rPr lang="pt-BR" dirty="0" err="1"/>
              <a:t>Treadwell</a:t>
            </a:r>
            <a:r>
              <a:rPr lang="pt-BR" dirty="0"/>
              <a:t> MC, et al. </a:t>
            </a:r>
            <a:r>
              <a:rPr lang="pt-BR" dirty="0" err="1"/>
              <a:t>Diagnostic</a:t>
            </a:r>
            <a:r>
              <a:rPr lang="pt-BR" dirty="0"/>
              <a:t> </a:t>
            </a:r>
            <a:r>
              <a:rPr lang="pt-BR" dirty="0" err="1"/>
              <a:t>accuracy</a:t>
            </a:r>
            <a:r>
              <a:rPr lang="pt-BR" dirty="0"/>
              <a:t> </a:t>
            </a:r>
            <a:r>
              <a:rPr lang="pt-BR" dirty="0" err="1"/>
              <a:t>of</a:t>
            </a:r>
            <a:r>
              <a:rPr lang="pt-BR" dirty="0"/>
              <a:t> </a:t>
            </a:r>
            <a:r>
              <a:rPr lang="pt-BR" dirty="0" err="1"/>
              <a:t>imaging</a:t>
            </a:r>
            <a:r>
              <a:rPr lang="pt-BR" dirty="0"/>
              <a:t> </a:t>
            </a:r>
            <a:r>
              <a:rPr lang="pt-BR" dirty="0" err="1"/>
              <a:t>studies</a:t>
            </a:r>
            <a:r>
              <a:rPr lang="pt-BR" dirty="0"/>
              <a:t> </a:t>
            </a:r>
            <a:r>
              <a:rPr lang="pt-BR" dirty="0" smtClean="0"/>
              <a:t>in congenital </a:t>
            </a:r>
            <a:r>
              <a:rPr lang="pt-BR" dirty="0" err="1"/>
              <a:t>lung</a:t>
            </a:r>
            <a:r>
              <a:rPr lang="pt-BR" dirty="0"/>
              <a:t> </a:t>
            </a:r>
            <a:r>
              <a:rPr lang="pt-BR" dirty="0" err="1"/>
              <a:t>malformations</a:t>
            </a:r>
            <a:r>
              <a:rPr lang="pt-BR" dirty="0"/>
              <a:t>. </a:t>
            </a:r>
            <a:r>
              <a:rPr lang="pt-BR" i="1" dirty="0" err="1"/>
              <a:t>Arch</a:t>
            </a:r>
            <a:r>
              <a:rPr lang="pt-BR" i="1" dirty="0"/>
              <a:t> </a:t>
            </a:r>
            <a:r>
              <a:rPr lang="pt-BR" i="1" dirty="0" err="1"/>
              <a:t>Dis</a:t>
            </a:r>
            <a:r>
              <a:rPr lang="pt-BR" i="1" dirty="0"/>
              <a:t> </a:t>
            </a:r>
            <a:r>
              <a:rPr lang="pt-BR" i="1" dirty="0" err="1"/>
              <a:t>Child</a:t>
            </a:r>
            <a:r>
              <a:rPr lang="pt-BR" i="1" dirty="0"/>
              <a:t> Fetal Neonatal Ed</a:t>
            </a:r>
            <a:r>
              <a:rPr lang="pt-BR" dirty="0"/>
              <a:t>. (2018</a:t>
            </a:r>
            <a:r>
              <a:rPr lang="pt-BR" dirty="0" smtClean="0"/>
              <a:t>). </a:t>
            </a:r>
            <a:r>
              <a:rPr lang="pt-BR" dirty="0" err="1" smtClean="0"/>
              <a:t>doi</a:t>
            </a:r>
            <a:r>
              <a:rPr lang="pt-BR" dirty="0"/>
              <a:t>: 10.1136/archdischild-2018-314979. [</a:t>
            </a:r>
            <a:r>
              <a:rPr lang="pt-BR" dirty="0" err="1"/>
              <a:t>Epub</a:t>
            </a:r>
            <a:r>
              <a:rPr lang="pt-BR" dirty="0"/>
              <a:t> </a:t>
            </a:r>
            <a:r>
              <a:rPr lang="pt-BR" dirty="0" err="1"/>
              <a:t>ahead</a:t>
            </a:r>
            <a:r>
              <a:rPr lang="pt-BR" dirty="0"/>
              <a:t> </a:t>
            </a:r>
            <a:r>
              <a:rPr lang="pt-BR" dirty="0" err="1"/>
              <a:t>of</a:t>
            </a:r>
            <a:r>
              <a:rPr lang="pt-BR" dirty="0"/>
              <a:t> </a:t>
            </a:r>
            <a:r>
              <a:rPr lang="pt-BR" dirty="0" err="1"/>
              <a:t>print</a:t>
            </a:r>
            <a:r>
              <a:rPr lang="pt-BR" dirty="0" smtClean="0"/>
              <a:t>].</a:t>
            </a:r>
          </a:p>
          <a:p>
            <a:pPr marL="320040" indent="-320040" algn="just" eaLnBrk="1" fontAlgn="auto" hangingPunct="1">
              <a:spcAft>
                <a:spcPts val="0"/>
              </a:spcAft>
              <a:buFont typeface="Wingdings"/>
              <a:buChar char=""/>
              <a:defRPr/>
            </a:pPr>
            <a:r>
              <a:rPr lang="pt-BR" dirty="0" smtClean="0"/>
              <a:t>38</a:t>
            </a:r>
            <a:r>
              <a:rPr lang="pt-BR" dirty="0"/>
              <a:t>. </a:t>
            </a:r>
            <a:r>
              <a:rPr lang="pt-BR" dirty="0" err="1"/>
              <a:t>Laberge</a:t>
            </a:r>
            <a:r>
              <a:rPr lang="pt-BR" dirty="0"/>
              <a:t> J, </a:t>
            </a:r>
            <a:r>
              <a:rPr lang="pt-BR" dirty="0" err="1"/>
              <a:t>Flageole</a:t>
            </a:r>
            <a:r>
              <a:rPr lang="pt-BR" dirty="0"/>
              <a:t> H, </a:t>
            </a:r>
            <a:r>
              <a:rPr lang="pt-BR" dirty="0" err="1"/>
              <a:t>Pugash</a:t>
            </a:r>
            <a:r>
              <a:rPr lang="pt-BR" dirty="0"/>
              <a:t> D, </a:t>
            </a:r>
            <a:r>
              <a:rPr lang="pt-BR" dirty="0" err="1"/>
              <a:t>Khalife</a:t>
            </a:r>
            <a:r>
              <a:rPr lang="pt-BR" dirty="0"/>
              <a:t> S, Blair G, </a:t>
            </a:r>
            <a:r>
              <a:rPr lang="pt-BR" dirty="0" err="1"/>
              <a:t>Filiatrault</a:t>
            </a:r>
            <a:r>
              <a:rPr lang="pt-BR" dirty="0"/>
              <a:t> D, et </a:t>
            </a:r>
            <a:r>
              <a:rPr lang="pt-BR" dirty="0" smtClean="0"/>
              <a:t>al. </a:t>
            </a:r>
            <a:r>
              <a:rPr lang="pt-BR" dirty="0" err="1" smtClean="0"/>
              <a:t>Outcome</a:t>
            </a:r>
            <a:r>
              <a:rPr lang="pt-BR" dirty="0" smtClean="0"/>
              <a:t> </a:t>
            </a:r>
            <a:r>
              <a:rPr lang="pt-BR" dirty="0" err="1"/>
              <a:t>of</a:t>
            </a:r>
            <a:r>
              <a:rPr lang="pt-BR" dirty="0"/>
              <a:t> </a:t>
            </a:r>
            <a:r>
              <a:rPr lang="pt-BR" dirty="0" err="1"/>
              <a:t>the</a:t>
            </a:r>
            <a:r>
              <a:rPr lang="pt-BR" dirty="0"/>
              <a:t> </a:t>
            </a:r>
            <a:r>
              <a:rPr lang="pt-BR" dirty="0" err="1"/>
              <a:t>prenatally</a:t>
            </a:r>
            <a:r>
              <a:rPr lang="pt-BR" dirty="0"/>
              <a:t> </a:t>
            </a:r>
            <a:r>
              <a:rPr lang="pt-BR" dirty="0" err="1"/>
              <a:t>diagnosed</a:t>
            </a:r>
            <a:r>
              <a:rPr lang="pt-BR" dirty="0"/>
              <a:t> congenital </a:t>
            </a:r>
            <a:r>
              <a:rPr lang="pt-BR" dirty="0" err="1"/>
              <a:t>cystic</a:t>
            </a:r>
            <a:r>
              <a:rPr lang="pt-BR" dirty="0"/>
              <a:t> </a:t>
            </a:r>
            <a:r>
              <a:rPr lang="pt-BR" dirty="0" err="1"/>
              <a:t>adenomatoid</a:t>
            </a:r>
            <a:r>
              <a:rPr lang="pt-BR" dirty="0"/>
              <a:t> </a:t>
            </a:r>
            <a:r>
              <a:rPr lang="pt-BR" dirty="0" err="1" smtClean="0"/>
              <a:t>lung</a:t>
            </a:r>
            <a:r>
              <a:rPr lang="pt-BR" dirty="0"/>
              <a:t> </a:t>
            </a:r>
            <a:r>
              <a:rPr lang="pt-BR" dirty="0" err="1" smtClean="0"/>
              <a:t>malformation</a:t>
            </a:r>
            <a:r>
              <a:rPr lang="pt-BR" dirty="0"/>
              <a:t>: a </a:t>
            </a:r>
            <a:r>
              <a:rPr lang="pt-BR" dirty="0" err="1"/>
              <a:t>Canadian</a:t>
            </a:r>
            <a:r>
              <a:rPr lang="pt-BR" dirty="0"/>
              <a:t> </a:t>
            </a:r>
            <a:r>
              <a:rPr lang="pt-BR" dirty="0" err="1"/>
              <a:t>experience</a:t>
            </a:r>
            <a:r>
              <a:rPr lang="pt-BR" dirty="0"/>
              <a:t>. </a:t>
            </a:r>
            <a:r>
              <a:rPr lang="pt-BR" i="1" dirty="0"/>
              <a:t>Fetal </a:t>
            </a:r>
            <a:r>
              <a:rPr lang="pt-BR" i="1" dirty="0" err="1"/>
              <a:t>Diagn</a:t>
            </a:r>
            <a:r>
              <a:rPr lang="pt-BR" i="1" dirty="0"/>
              <a:t> </a:t>
            </a:r>
            <a:r>
              <a:rPr lang="pt-BR" i="1" dirty="0" err="1"/>
              <a:t>Ther</a:t>
            </a:r>
            <a:r>
              <a:rPr lang="pt-BR" dirty="0"/>
              <a:t>. (2001) 16:178–86.</a:t>
            </a:r>
            <a:br>
              <a:rPr lang="pt-BR" dirty="0"/>
            </a:br>
            <a:r>
              <a:rPr lang="pt-BR" dirty="0" err="1"/>
              <a:t>doi</a:t>
            </a:r>
            <a:r>
              <a:rPr lang="pt-BR" dirty="0"/>
              <a:t>: </a:t>
            </a:r>
            <a:r>
              <a:rPr lang="pt-BR" dirty="0" smtClean="0"/>
              <a:t>10.1159/000053905</a:t>
            </a:r>
          </a:p>
          <a:p>
            <a:pPr marL="320040" indent="-320040" algn="just" eaLnBrk="1" fontAlgn="auto" hangingPunct="1">
              <a:spcAft>
                <a:spcPts val="0"/>
              </a:spcAft>
              <a:buFont typeface="Wingdings"/>
              <a:buChar char=""/>
              <a:defRPr/>
            </a:pPr>
            <a:r>
              <a:rPr lang="pt-BR" dirty="0" smtClean="0"/>
              <a:t>39</a:t>
            </a:r>
            <a:r>
              <a:rPr lang="pt-BR" dirty="0"/>
              <a:t>. Bush A, </a:t>
            </a:r>
            <a:r>
              <a:rPr lang="pt-BR" dirty="0" err="1"/>
              <a:t>Hogg</a:t>
            </a:r>
            <a:r>
              <a:rPr lang="pt-BR" dirty="0"/>
              <a:t> J, </a:t>
            </a:r>
            <a:r>
              <a:rPr lang="pt-BR" dirty="0" err="1"/>
              <a:t>Chitty</a:t>
            </a:r>
            <a:r>
              <a:rPr lang="pt-BR" dirty="0"/>
              <a:t> L. </a:t>
            </a:r>
            <a:r>
              <a:rPr lang="pt-BR" dirty="0" err="1"/>
              <a:t>Cystic</a:t>
            </a:r>
            <a:r>
              <a:rPr lang="pt-BR" dirty="0"/>
              <a:t> </a:t>
            </a:r>
            <a:r>
              <a:rPr lang="pt-BR" dirty="0" err="1"/>
              <a:t>lung</a:t>
            </a:r>
            <a:r>
              <a:rPr lang="pt-BR" dirty="0"/>
              <a:t> </a:t>
            </a:r>
            <a:r>
              <a:rPr lang="pt-BR" dirty="0" err="1"/>
              <a:t>lesions</a:t>
            </a:r>
            <a:r>
              <a:rPr lang="pt-BR" dirty="0"/>
              <a:t> – </a:t>
            </a:r>
            <a:r>
              <a:rPr lang="pt-BR" dirty="0" err="1"/>
              <a:t>prenatal</a:t>
            </a:r>
            <a:r>
              <a:rPr lang="pt-BR" dirty="0"/>
              <a:t> </a:t>
            </a:r>
            <a:r>
              <a:rPr lang="pt-BR" dirty="0" err="1"/>
              <a:t>diagnosis</a:t>
            </a:r>
            <a:r>
              <a:rPr lang="pt-BR" dirty="0"/>
              <a:t> </a:t>
            </a:r>
            <a:r>
              <a:rPr lang="pt-BR" dirty="0" err="1" smtClean="0"/>
              <a:t>and</a:t>
            </a:r>
            <a:r>
              <a:rPr lang="pt-BR" dirty="0"/>
              <a:t> </a:t>
            </a:r>
            <a:r>
              <a:rPr lang="pt-BR" dirty="0" smtClean="0"/>
              <a:t>management</a:t>
            </a:r>
            <a:r>
              <a:rPr lang="pt-BR" dirty="0"/>
              <a:t>. </a:t>
            </a:r>
            <a:r>
              <a:rPr lang="pt-BR" i="1" dirty="0" err="1"/>
              <a:t>Prenat</a:t>
            </a:r>
            <a:r>
              <a:rPr lang="pt-BR" i="1" dirty="0"/>
              <a:t> </a:t>
            </a:r>
            <a:r>
              <a:rPr lang="pt-BR" i="1" dirty="0" err="1"/>
              <a:t>Diagn</a:t>
            </a:r>
            <a:r>
              <a:rPr lang="pt-BR" dirty="0"/>
              <a:t>. (2008) 28:604–11. </a:t>
            </a:r>
            <a:r>
              <a:rPr lang="pt-BR" dirty="0" err="1"/>
              <a:t>doi</a:t>
            </a:r>
            <a:r>
              <a:rPr lang="pt-BR" dirty="0"/>
              <a:t>: </a:t>
            </a:r>
            <a:r>
              <a:rPr lang="pt-BR" dirty="0" smtClean="0"/>
              <a:t>10.1002/pd.2039</a:t>
            </a:r>
          </a:p>
          <a:p>
            <a:pPr marL="320040" indent="-320040" algn="just" eaLnBrk="1" fontAlgn="auto" hangingPunct="1">
              <a:spcAft>
                <a:spcPts val="0"/>
              </a:spcAft>
              <a:buFont typeface="Wingdings"/>
              <a:buChar char=""/>
              <a:defRPr/>
            </a:pPr>
            <a:r>
              <a:rPr lang="pt-BR" dirty="0" smtClean="0"/>
              <a:t>40</a:t>
            </a:r>
            <a:r>
              <a:rPr lang="pt-BR" dirty="0"/>
              <a:t>. </a:t>
            </a:r>
            <a:r>
              <a:rPr lang="pt-BR" dirty="0" err="1"/>
              <a:t>Adzick</a:t>
            </a:r>
            <a:r>
              <a:rPr lang="pt-BR" dirty="0"/>
              <a:t> NS. Management </a:t>
            </a:r>
            <a:r>
              <a:rPr lang="pt-BR" dirty="0" err="1"/>
              <a:t>of</a:t>
            </a:r>
            <a:r>
              <a:rPr lang="pt-BR" dirty="0"/>
              <a:t> fetal </a:t>
            </a:r>
            <a:r>
              <a:rPr lang="pt-BR" dirty="0" err="1"/>
              <a:t>lung</a:t>
            </a:r>
            <a:r>
              <a:rPr lang="pt-BR" dirty="0"/>
              <a:t> </a:t>
            </a:r>
            <a:r>
              <a:rPr lang="pt-BR" dirty="0" err="1"/>
              <a:t>lesions</a:t>
            </a:r>
            <a:r>
              <a:rPr lang="pt-BR" dirty="0"/>
              <a:t>. </a:t>
            </a:r>
            <a:r>
              <a:rPr lang="pt-BR" i="1" dirty="0" err="1"/>
              <a:t>Clin</a:t>
            </a:r>
            <a:r>
              <a:rPr lang="pt-BR" i="1" dirty="0"/>
              <a:t> </a:t>
            </a:r>
            <a:r>
              <a:rPr lang="pt-BR" i="1" dirty="0" err="1"/>
              <a:t>Perinatol</a:t>
            </a:r>
            <a:r>
              <a:rPr lang="pt-BR" dirty="0"/>
              <a:t>. (2009) </a:t>
            </a:r>
            <a:r>
              <a:rPr lang="pt-BR" dirty="0" smtClean="0"/>
              <a:t>36:363–76</a:t>
            </a:r>
            <a:r>
              <a:rPr lang="pt-BR" dirty="0"/>
              <a:t>. </a:t>
            </a:r>
            <a:r>
              <a:rPr lang="pt-BR" dirty="0" err="1"/>
              <a:t>doi</a:t>
            </a:r>
            <a:r>
              <a:rPr lang="pt-BR" dirty="0"/>
              <a:t>: </a:t>
            </a:r>
            <a:r>
              <a:rPr lang="pt-BR" dirty="0" smtClean="0"/>
              <a:t>10.1016/j.clp.2009.03.001</a:t>
            </a:r>
          </a:p>
          <a:p>
            <a:pPr marL="320040" indent="-320040" algn="just" eaLnBrk="1" fontAlgn="auto" hangingPunct="1">
              <a:spcAft>
                <a:spcPts val="0"/>
              </a:spcAft>
              <a:buFont typeface="Wingdings"/>
              <a:buChar char=""/>
              <a:defRPr/>
            </a:pPr>
            <a:r>
              <a:rPr lang="pt-BR" dirty="0"/>
              <a:t>41. </a:t>
            </a:r>
            <a:r>
              <a:rPr lang="pt-BR" dirty="0" err="1"/>
              <a:t>Cavoretto</a:t>
            </a:r>
            <a:r>
              <a:rPr lang="pt-BR" dirty="0"/>
              <a:t> P, Molina F, </a:t>
            </a:r>
            <a:r>
              <a:rPr lang="pt-BR" dirty="0" err="1"/>
              <a:t>Poggi</a:t>
            </a:r>
            <a:r>
              <a:rPr lang="pt-BR" dirty="0"/>
              <a:t> S, Davenport M, </a:t>
            </a:r>
            <a:r>
              <a:rPr lang="pt-BR" dirty="0" err="1"/>
              <a:t>Nicolaides</a:t>
            </a:r>
            <a:r>
              <a:rPr lang="pt-BR" dirty="0"/>
              <a:t> KH. </a:t>
            </a:r>
            <a:r>
              <a:rPr lang="pt-BR" dirty="0" err="1" smtClean="0"/>
              <a:t>Prenatal</a:t>
            </a:r>
            <a:r>
              <a:rPr lang="pt-BR" dirty="0" smtClean="0"/>
              <a:t> </a:t>
            </a:r>
            <a:r>
              <a:rPr lang="pt-BR" dirty="0" err="1" smtClean="0"/>
              <a:t>diagnosis</a:t>
            </a:r>
            <a:r>
              <a:rPr lang="pt-BR" dirty="0" smtClean="0"/>
              <a:t> </a:t>
            </a:r>
            <a:r>
              <a:rPr lang="pt-BR" dirty="0" err="1"/>
              <a:t>and</a:t>
            </a:r>
            <a:r>
              <a:rPr lang="pt-BR" dirty="0"/>
              <a:t> </a:t>
            </a:r>
            <a:r>
              <a:rPr lang="pt-BR" dirty="0" err="1"/>
              <a:t>outcome</a:t>
            </a:r>
            <a:r>
              <a:rPr lang="pt-BR" dirty="0"/>
              <a:t> </a:t>
            </a:r>
            <a:r>
              <a:rPr lang="pt-BR" dirty="0" err="1"/>
              <a:t>of</a:t>
            </a:r>
            <a:r>
              <a:rPr lang="pt-BR" dirty="0"/>
              <a:t> </a:t>
            </a:r>
            <a:r>
              <a:rPr lang="pt-BR" dirty="0" err="1"/>
              <a:t>echogenic</a:t>
            </a:r>
            <a:r>
              <a:rPr lang="pt-BR" dirty="0"/>
              <a:t> fetal </a:t>
            </a:r>
            <a:r>
              <a:rPr lang="pt-BR" dirty="0" err="1"/>
              <a:t>lung</a:t>
            </a:r>
            <a:r>
              <a:rPr lang="pt-BR" dirty="0"/>
              <a:t> </a:t>
            </a:r>
            <a:r>
              <a:rPr lang="pt-BR" dirty="0" err="1"/>
              <a:t>lesions</a:t>
            </a:r>
            <a:r>
              <a:rPr lang="pt-BR" dirty="0"/>
              <a:t>. </a:t>
            </a:r>
            <a:r>
              <a:rPr lang="pt-BR" dirty="0" err="1"/>
              <a:t>Ultrasound</a:t>
            </a:r>
            <a:r>
              <a:rPr lang="pt-BR" dirty="0"/>
              <a:t> </a:t>
            </a:r>
            <a:r>
              <a:rPr lang="pt-BR" dirty="0" err="1" smtClean="0"/>
              <a:t>Obstet</a:t>
            </a:r>
            <a:r>
              <a:rPr lang="pt-BR" dirty="0" smtClean="0"/>
              <a:t> </a:t>
            </a:r>
            <a:r>
              <a:rPr lang="pt-BR" dirty="0" err="1" smtClean="0"/>
              <a:t>Gynecol</a:t>
            </a:r>
            <a:r>
              <a:rPr lang="pt-BR" dirty="0"/>
              <a:t>. (2008) 32:769–83. </a:t>
            </a:r>
            <a:r>
              <a:rPr lang="pt-BR" dirty="0" err="1"/>
              <a:t>doi</a:t>
            </a:r>
            <a:r>
              <a:rPr lang="pt-BR" dirty="0"/>
              <a:t>: 10.1002/uog.6218</a:t>
            </a:r>
          </a:p>
          <a:p>
            <a:pPr marL="320040" indent="-320040" algn="just" eaLnBrk="1" fontAlgn="auto" hangingPunct="1">
              <a:spcAft>
                <a:spcPts val="0"/>
              </a:spcAft>
              <a:buFont typeface="Wingdings"/>
              <a:buChar char=""/>
              <a:defRPr/>
            </a:pPr>
            <a:r>
              <a:rPr lang="pt-BR" dirty="0"/>
              <a:t>42. </a:t>
            </a:r>
            <a:r>
              <a:rPr lang="pt-BR" dirty="0" err="1"/>
              <a:t>Biyyam</a:t>
            </a:r>
            <a:r>
              <a:rPr lang="pt-BR" dirty="0"/>
              <a:t> DR, Chapman T, Ferguson MR, </a:t>
            </a:r>
            <a:r>
              <a:rPr lang="pt-BR" dirty="0" err="1"/>
              <a:t>Deutsch</a:t>
            </a:r>
            <a:r>
              <a:rPr lang="pt-BR" dirty="0"/>
              <a:t> G, </a:t>
            </a:r>
            <a:r>
              <a:rPr lang="pt-BR" dirty="0" err="1"/>
              <a:t>Dighe</a:t>
            </a:r>
            <a:r>
              <a:rPr lang="pt-BR" dirty="0"/>
              <a:t> MK. </a:t>
            </a:r>
            <a:r>
              <a:rPr lang="pt-BR" dirty="0" smtClean="0"/>
              <a:t>Congenital </a:t>
            </a:r>
            <a:r>
              <a:rPr lang="pt-BR" dirty="0" err="1" smtClean="0"/>
              <a:t>lung</a:t>
            </a:r>
            <a:r>
              <a:rPr lang="pt-BR" dirty="0" smtClean="0"/>
              <a:t> </a:t>
            </a:r>
            <a:r>
              <a:rPr lang="pt-BR" dirty="0" err="1"/>
              <a:t>abnormalities</a:t>
            </a:r>
            <a:r>
              <a:rPr lang="pt-BR" dirty="0"/>
              <a:t>: </a:t>
            </a:r>
            <a:r>
              <a:rPr lang="pt-BR" dirty="0" err="1"/>
              <a:t>embryologic</a:t>
            </a:r>
            <a:r>
              <a:rPr lang="pt-BR" dirty="0"/>
              <a:t> </a:t>
            </a:r>
            <a:r>
              <a:rPr lang="pt-BR" dirty="0" err="1"/>
              <a:t>features</a:t>
            </a:r>
            <a:r>
              <a:rPr lang="pt-BR" dirty="0"/>
              <a:t>, </a:t>
            </a:r>
            <a:r>
              <a:rPr lang="pt-BR" dirty="0" err="1"/>
              <a:t>prenatal</a:t>
            </a:r>
            <a:r>
              <a:rPr lang="pt-BR" dirty="0"/>
              <a:t> </a:t>
            </a:r>
            <a:r>
              <a:rPr lang="pt-BR" dirty="0" err="1"/>
              <a:t>diagnosis</a:t>
            </a:r>
            <a:r>
              <a:rPr lang="pt-BR" dirty="0"/>
              <a:t>, </a:t>
            </a:r>
            <a:r>
              <a:rPr lang="pt-BR" dirty="0" err="1"/>
              <a:t>and</a:t>
            </a:r>
            <a:r>
              <a:rPr lang="pt-BR" dirty="0"/>
              <a:t> </a:t>
            </a:r>
            <a:r>
              <a:rPr lang="pt-BR" dirty="0" err="1" smtClean="0"/>
              <a:t>postnatal</a:t>
            </a:r>
            <a:r>
              <a:rPr lang="pt-BR" dirty="0" smtClean="0"/>
              <a:t> </a:t>
            </a:r>
            <a:r>
              <a:rPr lang="pt-BR" dirty="0" err="1" smtClean="0"/>
              <a:t>radiologic-pathologic</a:t>
            </a:r>
            <a:r>
              <a:rPr lang="pt-BR" dirty="0" smtClean="0"/>
              <a:t> </a:t>
            </a:r>
            <a:r>
              <a:rPr lang="pt-BR" dirty="0" err="1"/>
              <a:t>correlation</a:t>
            </a:r>
            <a:r>
              <a:rPr lang="pt-BR" dirty="0"/>
              <a:t>. </a:t>
            </a:r>
            <a:r>
              <a:rPr lang="pt-BR" dirty="0" err="1"/>
              <a:t>Radiographics</a:t>
            </a:r>
            <a:r>
              <a:rPr lang="pt-BR" dirty="0"/>
              <a:t>. (2010) </a:t>
            </a:r>
            <a:r>
              <a:rPr lang="pt-BR" dirty="0" smtClean="0"/>
              <a:t>30:1721–38. </a:t>
            </a:r>
            <a:r>
              <a:rPr lang="pt-BR" dirty="0" err="1" smtClean="0"/>
              <a:t>doi</a:t>
            </a:r>
            <a:r>
              <a:rPr lang="pt-BR" dirty="0"/>
              <a:t>: </a:t>
            </a:r>
            <a:r>
              <a:rPr lang="pt-BR" dirty="0" smtClean="0"/>
              <a:t>10.1148/rg.306105508</a:t>
            </a:r>
          </a:p>
          <a:p>
            <a:pPr marL="320040" indent="-320040" algn="just" eaLnBrk="1" fontAlgn="auto" hangingPunct="1">
              <a:spcAft>
                <a:spcPts val="0"/>
              </a:spcAft>
              <a:buFont typeface="Wingdings"/>
              <a:buChar char=""/>
              <a:defRPr/>
            </a:pPr>
            <a:r>
              <a:rPr lang="pt-BR" dirty="0" smtClean="0"/>
              <a:t>43. </a:t>
            </a:r>
            <a:r>
              <a:rPr lang="pt-BR" dirty="0" err="1" smtClean="0"/>
              <a:t>Stanton</a:t>
            </a:r>
            <a:r>
              <a:rPr lang="pt-BR" dirty="0" smtClean="0"/>
              <a:t> M, </a:t>
            </a:r>
            <a:r>
              <a:rPr lang="pt-BR" dirty="0" err="1" smtClean="0"/>
              <a:t>Njere</a:t>
            </a:r>
            <a:r>
              <a:rPr lang="pt-BR" dirty="0" smtClean="0"/>
              <a:t> I, Ade-</a:t>
            </a:r>
            <a:r>
              <a:rPr lang="pt-BR" dirty="0" err="1" smtClean="0"/>
              <a:t>Ajayi</a:t>
            </a:r>
            <a:r>
              <a:rPr lang="pt-BR" dirty="0" smtClean="0"/>
              <a:t> N, </a:t>
            </a:r>
            <a:r>
              <a:rPr lang="pt-BR" dirty="0" err="1" smtClean="0"/>
              <a:t>Patel</a:t>
            </a:r>
            <a:r>
              <a:rPr lang="pt-BR" dirty="0" smtClean="0"/>
              <a:t> S, Davenport M. </a:t>
            </a:r>
            <a:r>
              <a:rPr lang="pt-BR" dirty="0" err="1" smtClean="0"/>
              <a:t>Systematic</a:t>
            </a:r>
            <a:r>
              <a:rPr lang="pt-BR" dirty="0" smtClean="0"/>
              <a:t> </a:t>
            </a:r>
            <a:r>
              <a:rPr lang="pt-BR" dirty="0" err="1" smtClean="0"/>
              <a:t>review</a:t>
            </a:r>
            <a:r>
              <a:rPr lang="pt-BR" dirty="0" smtClean="0"/>
              <a:t> </a:t>
            </a:r>
            <a:r>
              <a:rPr lang="pt-BR" dirty="0" err="1" smtClean="0"/>
              <a:t>and</a:t>
            </a:r>
            <a:r>
              <a:rPr lang="pt-BR" dirty="0" smtClean="0"/>
              <a:t> meta-</a:t>
            </a:r>
            <a:r>
              <a:rPr lang="pt-BR" dirty="0" err="1" smtClean="0"/>
              <a:t>analysis</a:t>
            </a:r>
            <a:r>
              <a:rPr lang="pt-BR" dirty="0" smtClean="0"/>
              <a:t> </a:t>
            </a:r>
            <a:r>
              <a:rPr lang="pt-BR" dirty="0" err="1" smtClean="0"/>
              <a:t>of</a:t>
            </a:r>
            <a:r>
              <a:rPr lang="pt-BR" dirty="0" smtClean="0"/>
              <a:t> </a:t>
            </a:r>
            <a:r>
              <a:rPr lang="pt-BR" dirty="0" err="1" smtClean="0"/>
              <a:t>the</a:t>
            </a:r>
            <a:r>
              <a:rPr lang="pt-BR" dirty="0" smtClean="0"/>
              <a:t> </a:t>
            </a:r>
            <a:r>
              <a:rPr lang="pt-BR" dirty="0" err="1" smtClean="0"/>
              <a:t>postnatal</a:t>
            </a:r>
            <a:r>
              <a:rPr lang="pt-BR" dirty="0" smtClean="0"/>
              <a:t> management </a:t>
            </a:r>
            <a:r>
              <a:rPr lang="pt-BR" dirty="0" err="1" smtClean="0"/>
              <a:t>of</a:t>
            </a:r>
            <a:r>
              <a:rPr lang="pt-BR" dirty="0" smtClean="0"/>
              <a:t> congenital </a:t>
            </a:r>
            <a:r>
              <a:rPr lang="pt-BR" dirty="0" err="1" smtClean="0"/>
              <a:t>cystic</a:t>
            </a:r>
            <a:r>
              <a:rPr lang="pt-BR" dirty="0" smtClean="0"/>
              <a:t> </a:t>
            </a:r>
            <a:r>
              <a:rPr lang="pt-BR" dirty="0" err="1" smtClean="0"/>
              <a:t>lung</a:t>
            </a:r>
            <a:r>
              <a:rPr lang="pt-BR" dirty="0" smtClean="0"/>
              <a:t> </a:t>
            </a:r>
            <a:r>
              <a:rPr lang="pt-BR" dirty="0" err="1" smtClean="0"/>
              <a:t>lesions</a:t>
            </a:r>
            <a:r>
              <a:rPr lang="pt-BR" dirty="0" smtClean="0"/>
              <a:t>. J </a:t>
            </a:r>
            <a:r>
              <a:rPr lang="pt-BR" dirty="0" err="1" smtClean="0"/>
              <a:t>Pediatr</a:t>
            </a:r>
            <a:r>
              <a:rPr lang="pt-BR" dirty="0" smtClean="0"/>
              <a:t> </a:t>
            </a:r>
            <a:r>
              <a:rPr lang="pt-BR" dirty="0" err="1" smtClean="0"/>
              <a:t>Surg</a:t>
            </a:r>
            <a:r>
              <a:rPr lang="pt-BR" dirty="0" smtClean="0"/>
              <a:t>. (2009) 44:1027–33. </a:t>
            </a:r>
            <a:r>
              <a:rPr lang="pt-BR" dirty="0" err="1" smtClean="0"/>
              <a:t>doi</a:t>
            </a:r>
            <a:r>
              <a:rPr lang="pt-BR" dirty="0" smtClean="0"/>
              <a:t>: 10.1016/j.jpedsurg.2008.10.118 </a:t>
            </a:r>
            <a:endParaRPr lang="pt-BR" dirty="0"/>
          </a:p>
          <a:p>
            <a:pPr marL="320040" indent="-320040" algn="just" eaLnBrk="1" fontAlgn="auto" hangingPunct="1">
              <a:spcAft>
                <a:spcPts val="0"/>
              </a:spcAft>
              <a:buFont typeface="Wingdings"/>
              <a:buChar char=""/>
              <a:defRPr/>
            </a:pPr>
            <a:r>
              <a:rPr lang="pt-BR" dirty="0"/>
              <a:t>44. </a:t>
            </a:r>
            <a:r>
              <a:rPr lang="pt-BR" dirty="0" err="1"/>
              <a:t>Kotecha</a:t>
            </a:r>
            <a:r>
              <a:rPr lang="pt-BR" dirty="0"/>
              <a:t> S, </a:t>
            </a:r>
            <a:r>
              <a:rPr lang="pt-BR" dirty="0" err="1"/>
              <a:t>Barbato</a:t>
            </a:r>
            <a:r>
              <a:rPr lang="pt-BR" dirty="0"/>
              <a:t> A, Bush A, </a:t>
            </a:r>
            <a:r>
              <a:rPr lang="pt-BR" dirty="0" err="1"/>
              <a:t>Claus</a:t>
            </a:r>
            <a:r>
              <a:rPr lang="pt-BR" dirty="0"/>
              <a:t> F, Davenport M, </a:t>
            </a:r>
            <a:r>
              <a:rPr lang="pt-BR" dirty="0" err="1" smtClean="0"/>
              <a:t>Delacourt</a:t>
            </a:r>
            <a:r>
              <a:rPr lang="pt-BR" dirty="0"/>
              <a:t> </a:t>
            </a:r>
            <a:r>
              <a:rPr lang="pt-BR" dirty="0" smtClean="0"/>
              <a:t>C</a:t>
            </a:r>
            <a:r>
              <a:rPr lang="pt-BR" dirty="0"/>
              <a:t>, et al. </a:t>
            </a:r>
            <a:r>
              <a:rPr lang="pt-BR" dirty="0" err="1"/>
              <a:t>Antenatal</a:t>
            </a:r>
            <a:r>
              <a:rPr lang="pt-BR" dirty="0"/>
              <a:t> </a:t>
            </a:r>
            <a:r>
              <a:rPr lang="pt-BR" dirty="0" err="1"/>
              <a:t>and</a:t>
            </a:r>
            <a:r>
              <a:rPr lang="pt-BR" dirty="0"/>
              <a:t> </a:t>
            </a:r>
            <a:r>
              <a:rPr lang="pt-BR" dirty="0" err="1"/>
              <a:t>postnatal</a:t>
            </a:r>
            <a:r>
              <a:rPr lang="pt-BR" dirty="0"/>
              <a:t> management </a:t>
            </a:r>
            <a:r>
              <a:rPr lang="pt-BR" dirty="0" err="1"/>
              <a:t>of</a:t>
            </a:r>
            <a:r>
              <a:rPr lang="pt-BR" dirty="0"/>
              <a:t> congenital </a:t>
            </a:r>
            <a:r>
              <a:rPr lang="pt-BR" dirty="0" err="1" smtClean="0"/>
              <a:t>cystic</a:t>
            </a:r>
            <a:r>
              <a:rPr lang="pt-BR" dirty="0"/>
              <a:t> </a:t>
            </a:r>
            <a:r>
              <a:rPr lang="pt-BR" dirty="0" err="1" smtClean="0"/>
              <a:t>adenomatoid</a:t>
            </a:r>
            <a:r>
              <a:rPr lang="pt-BR" dirty="0" smtClean="0"/>
              <a:t> </a:t>
            </a:r>
            <a:r>
              <a:rPr lang="pt-BR" dirty="0" err="1"/>
              <a:t>malformation</a:t>
            </a:r>
            <a:r>
              <a:rPr lang="pt-BR" dirty="0"/>
              <a:t>. </a:t>
            </a:r>
            <a:r>
              <a:rPr lang="pt-BR" i="1" dirty="0" err="1"/>
              <a:t>Paediatr</a:t>
            </a:r>
            <a:r>
              <a:rPr lang="pt-BR" i="1" dirty="0"/>
              <a:t> </a:t>
            </a:r>
            <a:r>
              <a:rPr lang="pt-BR" i="1" dirty="0" err="1"/>
              <a:t>Respir</a:t>
            </a:r>
            <a:r>
              <a:rPr lang="pt-BR" i="1" dirty="0"/>
              <a:t> Rev</a:t>
            </a:r>
            <a:r>
              <a:rPr lang="pt-BR" dirty="0"/>
              <a:t>. (2012) </a:t>
            </a:r>
            <a:r>
              <a:rPr lang="pt-BR" dirty="0" smtClean="0"/>
              <a:t>13:162–70. </a:t>
            </a:r>
            <a:r>
              <a:rPr lang="pt-BR" dirty="0" err="1" smtClean="0"/>
              <a:t>doi</a:t>
            </a:r>
            <a:r>
              <a:rPr lang="pt-BR" dirty="0"/>
              <a:t>: </a:t>
            </a:r>
            <a:r>
              <a:rPr lang="pt-BR" dirty="0" smtClean="0"/>
              <a:t>10.1016/j.prrv.2012.01.002</a:t>
            </a:r>
          </a:p>
          <a:p>
            <a:pPr marL="320040" indent="-320040" algn="just" eaLnBrk="1" fontAlgn="auto" hangingPunct="1">
              <a:spcAft>
                <a:spcPts val="0"/>
              </a:spcAft>
              <a:buFont typeface="Wingdings"/>
              <a:buChar char=""/>
              <a:defRPr/>
            </a:pPr>
            <a:r>
              <a:rPr lang="pt-BR" dirty="0" smtClean="0"/>
              <a:t>45</a:t>
            </a:r>
            <a:r>
              <a:rPr lang="pt-BR" dirty="0"/>
              <a:t>. </a:t>
            </a:r>
            <a:r>
              <a:rPr lang="pt-BR" dirty="0" err="1"/>
              <a:t>Papagiannopoulos</a:t>
            </a:r>
            <a:r>
              <a:rPr lang="pt-BR" dirty="0"/>
              <a:t> KA, </a:t>
            </a:r>
            <a:r>
              <a:rPr lang="pt-BR" dirty="0" err="1"/>
              <a:t>Sheppard</a:t>
            </a:r>
            <a:r>
              <a:rPr lang="pt-BR" dirty="0"/>
              <a:t> M, Bush A, </a:t>
            </a:r>
            <a:r>
              <a:rPr lang="pt-BR" dirty="0" err="1"/>
              <a:t>Goldstraw</a:t>
            </a:r>
            <a:r>
              <a:rPr lang="pt-BR" dirty="0"/>
              <a:t> P. </a:t>
            </a:r>
            <a:r>
              <a:rPr lang="pt-BR" dirty="0" err="1" smtClean="0"/>
              <a:t>Pleuropulmonary</a:t>
            </a:r>
            <a:r>
              <a:rPr lang="pt-BR" dirty="0"/>
              <a:t> </a:t>
            </a:r>
            <a:r>
              <a:rPr lang="pt-BR" dirty="0" smtClean="0"/>
              <a:t>blastoma</a:t>
            </a:r>
            <a:r>
              <a:rPr lang="pt-BR" dirty="0"/>
              <a:t>: </a:t>
            </a:r>
            <a:r>
              <a:rPr lang="pt-BR" dirty="0" err="1"/>
              <a:t>is</a:t>
            </a:r>
            <a:r>
              <a:rPr lang="pt-BR" dirty="0"/>
              <a:t> </a:t>
            </a:r>
            <a:r>
              <a:rPr lang="pt-BR" dirty="0" err="1"/>
              <a:t>prophylactic</a:t>
            </a:r>
            <a:r>
              <a:rPr lang="pt-BR" dirty="0"/>
              <a:t> </a:t>
            </a:r>
            <a:r>
              <a:rPr lang="pt-BR" dirty="0" err="1"/>
              <a:t>resection</a:t>
            </a:r>
            <a:r>
              <a:rPr lang="pt-BR" dirty="0"/>
              <a:t> </a:t>
            </a:r>
            <a:r>
              <a:rPr lang="pt-BR" dirty="0" err="1"/>
              <a:t>of</a:t>
            </a:r>
            <a:r>
              <a:rPr lang="pt-BR" dirty="0"/>
              <a:t> congenital </a:t>
            </a:r>
            <a:r>
              <a:rPr lang="pt-BR" dirty="0" err="1"/>
              <a:t>lung</a:t>
            </a:r>
            <a:r>
              <a:rPr lang="pt-BR" dirty="0"/>
              <a:t> </a:t>
            </a:r>
            <a:r>
              <a:rPr lang="pt-BR" dirty="0" err="1"/>
              <a:t>cysts</a:t>
            </a:r>
            <a:r>
              <a:rPr lang="pt-BR" dirty="0"/>
              <a:t> </a:t>
            </a:r>
            <a:r>
              <a:rPr lang="pt-BR" dirty="0" err="1" smtClean="0"/>
              <a:t>effective</a:t>
            </a:r>
            <a:r>
              <a:rPr lang="pt-BR" dirty="0" smtClean="0"/>
              <a:t>? </a:t>
            </a:r>
            <a:r>
              <a:rPr lang="pt-BR" i="1" dirty="0" smtClean="0"/>
              <a:t>Ann </a:t>
            </a:r>
            <a:r>
              <a:rPr lang="pt-BR" i="1" dirty="0" err="1"/>
              <a:t>Thorac</a:t>
            </a:r>
            <a:r>
              <a:rPr lang="pt-BR" i="1" dirty="0"/>
              <a:t> </a:t>
            </a:r>
            <a:r>
              <a:rPr lang="pt-BR" i="1" dirty="0" err="1"/>
              <a:t>Surg</a:t>
            </a:r>
            <a:r>
              <a:rPr lang="pt-BR" i="1" dirty="0"/>
              <a:t>. </a:t>
            </a:r>
            <a:r>
              <a:rPr lang="pt-BR" dirty="0"/>
              <a:t>(2001) 72:604–5. </a:t>
            </a:r>
            <a:r>
              <a:rPr lang="pt-BR" dirty="0" err="1"/>
              <a:t>doi</a:t>
            </a:r>
            <a:r>
              <a:rPr lang="pt-BR" dirty="0"/>
              <a:t>: </a:t>
            </a:r>
            <a:r>
              <a:rPr lang="pt-BR" dirty="0" smtClean="0"/>
              <a:t>10.1016/S0003-497 (00)02539-X</a:t>
            </a:r>
          </a:p>
          <a:p>
            <a:pPr marL="0" indent="0" algn="just" eaLnBrk="1" fontAlgn="auto" hangingPunct="1">
              <a:spcAft>
                <a:spcPts val="0"/>
              </a:spcAft>
              <a:buFont typeface="Wingdings"/>
              <a:buNone/>
              <a:defRPr/>
            </a:pPr>
            <a:r>
              <a:rPr lang="pt-BR" dirty="0" smtClean="0"/>
              <a:t> </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781550"/>
          </a:xfrm>
        </p:spPr>
        <p:txBody>
          <a:bodyPr>
            <a:normAutofit fontScale="32500" lnSpcReduction="20000"/>
          </a:bodyPr>
          <a:lstStyle/>
          <a:p>
            <a:pPr marL="320040" indent="-320040" algn="just" eaLnBrk="1" fontAlgn="auto" hangingPunct="1">
              <a:spcAft>
                <a:spcPts val="0"/>
              </a:spcAft>
              <a:buFont typeface="Wingdings"/>
              <a:buChar char=""/>
              <a:defRPr/>
            </a:pPr>
            <a:r>
              <a:rPr lang="en-US" dirty="0"/>
              <a:t>46. </a:t>
            </a:r>
            <a:r>
              <a:rPr lang="en-US" dirty="0" err="1"/>
              <a:t>Lakhoo</a:t>
            </a:r>
            <a:r>
              <a:rPr lang="en-US" dirty="0"/>
              <a:t> K. Management of congenital </a:t>
            </a:r>
            <a:r>
              <a:rPr lang="en-US" dirty="0" smtClean="0"/>
              <a:t>cystic adenomatous malformations of </a:t>
            </a:r>
            <a:r>
              <a:rPr lang="en-US" dirty="0"/>
              <a:t>the lung. </a:t>
            </a:r>
            <a:r>
              <a:rPr lang="en-US" i="1" dirty="0"/>
              <a:t>Arch </a:t>
            </a:r>
            <a:r>
              <a:rPr lang="en-US" i="1" dirty="0" smtClean="0"/>
              <a:t>Dis Child </a:t>
            </a:r>
            <a:r>
              <a:rPr lang="en-US" i="1" dirty="0"/>
              <a:t>Fetal Neonatal Ed</a:t>
            </a:r>
            <a:r>
              <a:rPr lang="en-US" dirty="0"/>
              <a:t>. (2009) </a:t>
            </a:r>
            <a:r>
              <a:rPr lang="en-US" dirty="0" smtClean="0"/>
              <a:t>94:F73–6. </a:t>
            </a:r>
            <a:r>
              <a:rPr lang="en-US" dirty="0" err="1" smtClean="0"/>
              <a:t>doi</a:t>
            </a:r>
            <a:r>
              <a:rPr lang="en-US" dirty="0" smtClean="0"/>
              <a:t>: 10.1136/adc.2007.130542 </a:t>
            </a:r>
          </a:p>
          <a:p>
            <a:pPr marL="320040" indent="-320040" algn="just" eaLnBrk="1" fontAlgn="auto" hangingPunct="1">
              <a:spcAft>
                <a:spcPts val="0"/>
              </a:spcAft>
              <a:buFont typeface="Wingdings"/>
              <a:buChar char=""/>
              <a:defRPr/>
            </a:pPr>
            <a:r>
              <a:rPr lang="pt-BR" dirty="0"/>
              <a:t>47. </a:t>
            </a:r>
            <a:r>
              <a:rPr lang="pt-BR" dirty="0" err="1"/>
              <a:t>Priest</a:t>
            </a:r>
            <a:r>
              <a:rPr lang="pt-BR" dirty="0"/>
              <a:t> JR, Williams GM, Hill DA, </a:t>
            </a:r>
            <a:r>
              <a:rPr lang="pt-BR" dirty="0" err="1"/>
              <a:t>Dehner</a:t>
            </a:r>
            <a:r>
              <a:rPr lang="pt-BR" dirty="0"/>
              <a:t> LP, </a:t>
            </a:r>
            <a:r>
              <a:rPr lang="pt-BR" dirty="0" err="1"/>
              <a:t>Jaffé</a:t>
            </a:r>
            <a:r>
              <a:rPr lang="pt-BR" dirty="0"/>
              <a:t> A. </a:t>
            </a:r>
            <a:r>
              <a:rPr lang="pt-BR" dirty="0" err="1"/>
              <a:t>Pulmonary</a:t>
            </a:r>
            <a:r>
              <a:rPr lang="pt-BR" dirty="0"/>
              <a:t> </a:t>
            </a:r>
            <a:r>
              <a:rPr lang="pt-BR" dirty="0" err="1"/>
              <a:t>cysts</a:t>
            </a:r>
            <a:r>
              <a:rPr lang="pt-BR" dirty="0"/>
              <a:t> in </a:t>
            </a:r>
            <a:r>
              <a:rPr lang="pt-BR" dirty="0" err="1" smtClean="0"/>
              <a:t>early</a:t>
            </a:r>
            <a:r>
              <a:rPr lang="pt-BR" dirty="0" smtClean="0"/>
              <a:t> </a:t>
            </a:r>
            <a:r>
              <a:rPr lang="pt-BR" dirty="0" err="1" smtClean="0"/>
              <a:t>childhood</a:t>
            </a:r>
            <a:r>
              <a:rPr lang="pt-BR" dirty="0" smtClean="0"/>
              <a:t> </a:t>
            </a:r>
            <a:r>
              <a:rPr lang="pt-BR" dirty="0" err="1"/>
              <a:t>and</a:t>
            </a:r>
            <a:r>
              <a:rPr lang="pt-BR" dirty="0"/>
              <a:t> </a:t>
            </a:r>
            <a:r>
              <a:rPr lang="pt-BR" dirty="0" err="1"/>
              <a:t>the</a:t>
            </a:r>
            <a:r>
              <a:rPr lang="pt-BR" dirty="0"/>
              <a:t> </a:t>
            </a:r>
            <a:r>
              <a:rPr lang="pt-BR" dirty="0" err="1"/>
              <a:t>risk</a:t>
            </a:r>
            <a:r>
              <a:rPr lang="pt-BR" dirty="0"/>
              <a:t> </a:t>
            </a:r>
            <a:r>
              <a:rPr lang="pt-BR" dirty="0" err="1"/>
              <a:t>of</a:t>
            </a:r>
            <a:r>
              <a:rPr lang="pt-BR" dirty="0"/>
              <a:t> </a:t>
            </a:r>
            <a:r>
              <a:rPr lang="pt-BR" dirty="0" err="1"/>
              <a:t>malignancy</a:t>
            </a:r>
            <a:r>
              <a:rPr lang="pt-BR" dirty="0"/>
              <a:t>. </a:t>
            </a:r>
            <a:r>
              <a:rPr lang="pt-BR" i="1" dirty="0" err="1"/>
              <a:t>Pediatr</a:t>
            </a:r>
            <a:r>
              <a:rPr lang="pt-BR" i="1" dirty="0"/>
              <a:t> </a:t>
            </a:r>
            <a:r>
              <a:rPr lang="pt-BR" i="1" dirty="0" err="1"/>
              <a:t>Pulmonol</a:t>
            </a:r>
            <a:r>
              <a:rPr lang="pt-BR" dirty="0"/>
              <a:t>. (2009) </a:t>
            </a:r>
            <a:r>
              <a:rPr lang="pt-BR" dirty="0" smtClean="0"/>
              <a:t>44:14–30.doi</a:t>
            </a:r>
            <a:r>
              <a:rPr lang="pt-BR" dirty="0"/>
              <a:t>: </a:t>
            </a:r>
            <a:r>
              <a:rPr lang="pt-BR" dirty="0" smtClean="0"/>
              <a:t>10.1002/ppul.20917</a:t>
            </a:r>
          </a:p>
          <a:p>
            <a:pPr marL="320040" indent="-320040" algn="just" eaLnBrk="1" fontAlgn="auto" hangingPunct="1">
              <a:spcAft>
                <a:spcPts val="0"/>
              </a:spcAft>
              <a:buFont typeface="Wingdings"/>
              <a:buChar char=""/>
              <a:defRPr/>
            </a:pPr>
            <a:r>
              <a:rPr lang="pt-BR" dirty="0" smtClean="0"/>
              <a:t>48</a:t>
            </a:r>
            <a:r>
              <a:rPr lang="pt-BR" dirty="0"/>
              <a:t>. </a:t>
            </a:r>
            <a:r>
              <a:rPr lang="pt-BR" dirty="0" err="1"/>
              <a:t>Nasr</a:t>
            </a:r>
            <a:r>
              <a:rPr lang="pt-BR" dirty="0"/>
              <a:t> A, </a:t>
            </a:r>
            <a:r>
              <a:rPr lang="pt-BR" dirty="0" err="1"/>
              <a:t>Himidan</a:t>
            </a:r>
            <a:r>
              <a:rPr lang="pt-BR" dirty="0"/>
              <a:t> S, Pastor AC, Taylor G, Kim PCW. </a:t>
            </a:r>
            <a:r>
              <a:rPr lang="pt-BR" dirty="0" err="1"/>
              <a:t>Is</a:t>
            </a:r>
            <a:r>
              <a:rPr lang="pt-BR" dirty="0"/>
              <a:t> </a:t>
            </a:r>
            <a:r>
              <a:rPr lang="pt-BR" dirty="0" smtClean="0"/>
              <a:t>congenital </a:t>
            </a:r>
            <a:r>
              <a:rPr lang="pt-BR" dirty="0" err="1" smtClean="0"/>
              <a:t>cystic</a:t>
            </a:r>
            <a:r>
              <a:rPr lang="pt-BR" dirty="0" smtClean="0"/>
              <a:t> </a:t>
            </a:r>
            <a:r>
              <a:rPr lang="pt-BR" dirty="0" err="1"/>
              <a:t>adenomatoid</a:t>
            </a:r>
            <a:r>
              <a:rPr lang="pt-BR" dirty="0"/>
              <a:t> </a:t>
            </a:r>
            <a:r>
              <a:rPr lang="pt-BR" dirty="0" err="1"/>
              <a:t>malformation</a:t>
            </a:r>
            <a:r>
              <a:rPr lang="pt-BR" dirty="0"/>
              <a:t> a </a:t>
            </a:r>
            <a:r>
              <a:rPr lang="pt-BR" dirty="0" err="1"/>
              <a:t>premalignant</a:t>
            </a:r>
            <a:r>
              <a:rPr lang="pt-BR" dirty="0"/>
              <a:t> </a:t>
            </a:r>
            <a:r>
              <a:rPr lang="pt-BR" dirty="0" err="1"/>
              <a:t>lesion</a:t>
            </a:r>
            <a:r>
              <a:rPr lang="pt-BR" dirty="0"/>
              <a:t> </a:t>
            </a:r>
            <a:r>
              <a:rPr lang="pt-BR" dirty="0" smtClean="0"/>
              <a:t>for </a:t>
            </a:r>
            <a:r>
              <a:rPr lang="pt-BR" dirty="0" err="1" smtClean="0"/>
              <a:t>pleuropulmonary</a:t>
            </a:r>
            <a:r>
              <a:rPr lang="pt-BR" dirty="0" smtClean="0"/>
              <a:t> </a:t>
            </a:r>
            <a:r>
              <a:rPr lang="pt-BR" dirty="0"/>
              <a:t>blastoma? </a:t>
            </a:r>
            <a:r>
              <a:rPr lang="pt-BR" i="1" dirty="0"/>
              <a:t>J </a:t>
            </a:r>
            <a:r>
              <a:rPr lang="pt-BR" i="1" dirty="0" err="1"/>
              <a:t>Pediatr</a:t>
            </a:r>
            <a:r>
              <a:rPr lang="pt-BR" i="1" dirty="0"/>
              <a:t> </a:t>
            </a:r>
            <a:r>
              <a:rPr lang="pt-BR" i="1" dirty="0" err="1"/>
              <a:t>Surg</a:t>
            </a:r>
            <a:r>
              <a:rPr lang="pt-BR" dirty="0"/>
              <a:t>. (2010) </a:t>
            </a:r>
            <a:r>
              <a:rPr lang="pt-BR" dirty="0" smtClean="0"/>
              <a:t>45:1086–9. </a:t>
            </a:r>
            <a:r>
              <a:rPr lang="pt-BR" dirty="0" err="1" smtClean="0"/>
              <a:t>doi</a:t>
            </a:r>
            <a:r>
              <a:rPr lang="pt-BR" dirty="0"/>
              <a:t>: </a:t>
            </a:r>
            <a:r>
              <a:rPr lang="pt-BR" dirty="0" smtClean="0"/>
              <a:t>10.1016/j.jpedsurg.2010.02.067</a:t>
            </a:r>
          </a:p>
          <a:p>
            <a:pPr marL="320040" indent="-320040" algn="just" eaLnBrk="1" fontAlgn="auto" hangingPunct="1">
              <a:spcAft>
                <a:spcPts val="0"/>
              </a:spcAft>
              <a:buFont typeface="Wingdings"/>
              <a:buChar char=""/>
              <a:defRPr/>
            </a:pPr>
            <a:r>
              <a:rPr lang="pt-BR" dirty="0" smtClean="0"/>
              <a:t>49</a:t>
            </a:r>
            <a:r>
              <a:rPr lang="pt-BR" dirty="0"/>
              <a:t>. </a:t>
            </a:r>
            <a:r>
              <a:rPr lang="pt-BR" dirty="0" err="1"/>
              <a:t>MacSweeney</a:t>
            </a:r>
            <a:r>
              <a:rPr lang="pt-BR" dirty="0"/>
              <a:t> F, </a:t>
            </a:r>
            <a:r>
              <a:rPr lang="pt-BR" dirty="0" err="1"/>
              <a:t>Papagiannopoulos</a:t>
            </a:r>
            <a:r>
              <a:rPr lang="pt-BR" dirty="0"/>
              <a:t> K, </a:t>
            </a:r>
            <a:r>
              <a:rPr lang="pt-BR" dirty="0" err="1"/>
              <a:t>Goldstraw</a:t>
            </a:r>
            <a:r>
              <a:rPr lang="pt-BR" dirty="0"/>
              <a:t> P, </a:t>
            </a:r>
            <a:r>
              <a:rPr lang="pt-BR" dirty="0" err="1"/>
              <a:t>Sheppard</a:t>
            </a:r>
            <a:r>
              <a:rPr lang="pt-BR" dirty="0"/>
              <a:t> MN, </a:t>
            </a:r>
            <a:r>
              <a:rPr lang="pt-BR" dirty="0" err="1" smtClean="0"/>
              <a:t>Corrin</a:t>
            </a:r>
            <a:r>
              <a:rPr lang="pt-BR" dirty="0"/>
              <a:t> </a:t>
            </a:r>
            <a:r>
              <a:rPr lang="pt-BR" dirty="0" smtClean="0"/>
              <a:t>B</a:t>
            </a:r>
            <a:r>
              <a:rPr lang="pt-BR" dirty="0"/>
              <a:t>, Nicholson AG. </a:t>
            </a:r>
            <a:r>
              <a:rPr lang="pt-BR" dirty="0" err="1"/>
              <a:t>An</a:t>
            </a:r>
            <a:r>
              <a:rPr lang="pt-BR" dirty="0"/>
              <a:t> </a:t>
            </a:r>
            <a:r>
              <a:rPr lang="pt-BR" dirty="0" err="1"/>
              <a:t>assessment</a:t>
            </a:r>
            <a:r>
              <a:rPr lang="pt-BR" dirty="0"/>
              <a:t> </a:t>
            </a:r>
            <a:r>
              <a:rPr lang="pt-BR" dirty="0" err="1"/>
              <a:t>of</a:t>
            </a:r>
            <a:r>
              <a:rPr lang="pt-BR" dirty="0"/>
              <a:t> </a:t>
            </a:r>
            <a:r>
              <a:rPr lang="pt-BR" dirty="0" err="1"/>
              <a:t>the</a:t>
            </a:r>
            <a:r>
              <a:rPr lang="pt-BR" dirty="0"/>
              <a:t> </a:t>
            </a:r>
            <a:r>
              <a:rPr lang="pt-BR" dirty="0" err="1"/>
              <a:t>expanded</a:t>
            </a:r>
            <a:r>
              <a:rPr lang="pt-BR" dirty="0"/>
              <a:t> </a:t>
            </a:r>
            <a:r>
              <a:rPr lang="pt-BR" dirty="0" err="1"/>
              <a:t>classification</a:t>
            </a:r>
            <a:r>
              <a:rPr lang="pt-BR" dirty="0"/>
              <a:t> </a:t>
            </a:r>
            <a:r>
              <a:rPr lang="pt-BR" dirty="0" err="1" smtClean="0"/>
              <a:t>of</a:t>
            </a:r>
            <a:r>
              <a:rPr lang="pt-BR" dirty="0"/>
              <a:t> </a:t>
            </a:r>
            <a:r>
              <a:rPr lang="pt-BR" dirty="0" smtClean="0"/>
              <a:t>congenital </a:t>
            </a:r>
            <a:r>
              <a:rPr lang="pt-BR" dirty="0" err="1" smtClean="0"/>
              <a:t>cystic</a:t>
            </a:r>
            <a:r>
              <a:rPr lang="pt-BR" dirty="0"/>
              <a:t> </a:t>
            </a:r>
            <a:r>
              <a:rPr lang="pt-BR" dirty="0" err="1" smtClean="0"/>
              <a:t>adenomatoid</a:t>
            </a:r>
            <a:r>
              <a:rPr lang="pt-BR" dirty="0" smtClean="0"/>
              <a:t> </a:t>
            </a:r>
            <a:r>
              <a:rPr lang="pt-BR" dirty="0" err="1"/>
              <a:t>malformations</a:t>
            </a:r>
            <a:r>
              <a:rPr lang="pt-BR" dirty="0"/>
              <a:t>, </a:t>
            </a:r>
            <a:r>
              <a:rPr lang="pt-BR" dirty="0" err="1"/>
              <a:t>and</a:t>
            </a:r>
            <a:r>
              <a:rPr lang="pt-BR" dirty="0"/>
              <a:t> </a:t>
            </a:r>
            <a:r>
              <a:rPr lang="pt-BR" dirty="0" err="1"/>
              <a:t>their</a:t>
            </a:r>
            <a:r>
              <a:rPr lang="pt-BR" dirty="0"/>
              <a:t> </a:t>
            </a:r>
            <a:r>
              <a:rPr lang="pt-BR" dirty="0" err="1" smtClean="0"/>
              <a:t>relationship</a:t>
            </a:r>
            <a:r>
              <a:rPr lang="pt-BR" dirty="0"/>
              <a:t> </a:t>
            </a:r>
            <a:r>
              <a:rPr lang="pt-BR" dirty="0" err="1" smtClean="0"/>
              <a:t>to</a:t>
            </a:r>
            <a:r>
              <a:rPr lang="pt-BR" dirty="0" smtClean="0"/>
              <a:t> </a:t>
            </a:r>
            <a:r>
              <a:rPr lang="pt-BR" dirty="0" err="1"/>
              <a:t>malignant</a:t>
            </a:r>
            <a:r>
              <a:rPr lang="pt-BR" dirty="0"/>
              <a:t> </a:t>
            </a:r>
            <a:r>
              <a:rPr lang="pt-BR" dirty="0" err="1"/>
              <a:t>transformation</a:t>
            </a:r>
            <a:r>
              <a:rPr lang="pt-BR" dirty="0"/>
              <a:t>. </a:t>
            </a:r>
            <a:r>
              <a:rPr lang="pt-BR" i="1" dirty="0" err="1"/>
              <a:t>Am</a:t>
            </a:r>
            <a:r>
              <a:rPr lang="pt-BR" i="1" dirty="0"/>
              <a:t> J </a:t>
            </a:r>
            <a:r>
              <a:rPr lang="pt-BR" i="1" dirty="0" err="1"/>
              <a:t>Surg</a:t>
            </a:r>
            <a:r>
              <a:rPr lang="pt-BR" i="1" dirty="0"/>
              <a:t> </a:t>
            </a:r>
            <a:r>
              <a:rPr lang="pt-BR" i="1" dirty="0" err="1"/>
              <a:t>Pathol</a:t>
            </a:r>
            <a:r>
              <a:rPr lang="pt-BR" dirty="0"/>
              <a:t>. (2003) </a:t>
            </a:r>
            <a:r>
              <a:rPr lang="pt-BR" dirty="0" smtClean="0"/>
              <a:t>27:1139–46. </a:t>
            </a:r>
            <a:r>
              <a:rPr lang="pt-BR" dirty="0" err="1" smtClean="0"/>
              <a:t>doi</a:t>
            </a:r>
            <a:r>
              <a:rPr lang="pt-BR" dirty="0"/>
              <a:t>: </a:t>
            </a:r>
            <a:r>
              <a:rPr lang="pt-BR" dirty="0" smtClean="0"/>
              <a:t>10.1097/00000478-200308000-00012</a:t>
            </a:r>
            <a:endParaRPr lang="pt-BR" dirty="0"/>
          </a:p>
          <a:p>
            <a:pPr marL="320040" indent="-320040" algn="just" eaLnBrk="1" fontAlgn="auto" hangingPunct="1">
              <a:spcAft>
                <a:spcPts val="0"/>
              </a:spcAft>
              <a:buFont typeface="Wingdings"/>
              <a:buChar char=""/>
              <a:defRPr/>
            </a:pPr>
            <a:r>
              <a:rPr lang="pt-BR" dirty="0" smtClean="0"/>
              <a:t>50</a:t>
            </a:r>
            <a:r>
              <a:rPr lang="pt-BR" dirty="0"/>
              <a:t>. Rossi G, </a:t>
            </a:r>
            <a:r>
              <a:rPr lang="pt-BR" dirty="0" err="1"/>
              <a:t>Gasser</a:t>
            </a:r>
            <a:r>
              <a:rPr lang="pt-BR" dirty="0"/>
              <a:t> B, Sartori G, </a:t>
            </a:r>
            <a:r>
              <a:rPr lang="pt-BR" dirty="0" err="1"/>
              <a:t>Migaldi</a:t>
            </a:r>
            <a:r>
              <a:rPr lang="pt-BR" dirty="0"/>
              <a:t> M, </a:t>
            </a:r>
            <a:r>
              <a:rPr lang="pt-BR" dirty="0" err="1"/>
              <a:t>Costantini</a:t>
            </a:r>
            <a:r>
              <a:rPr lang="pt-BR" dirty="0"/>
              <a:t> M, </a:t>
            </a:r>
            <a:r>
              <a:rPr lang="pt-BR" dirty="0" err="1"/>
              <a:t>Mengoli</a:t>
            </a:r>
            <a:r>
              <a:rPr lang="pt-BR" dirty="0"/>
              <a:t> </a:t>
            </a:r>
            <a:r>
              <a:rPr lang="pt-BR" dirty="0" smtClean="0"/>
              <a:t>MC, et </a:t>
            </a:r>
            <a:r>
              <a:rPr lang="pt-BR" dirty="0"/>
              <a:t>al. MUC5AC, </a:t>
            </a:r>
            <a:r>
              <a:rPr lang="pt-BR" dirty="0" err="1"/>
              <a:t>cytokeratin</a:t>
            </a:r>
            <a:r>
              <a:rPr lang="pt-BR" dirty="0"/>
              <a:t> 20 </a:t>
            </a:r>
            <a:r>
              <a:rPr lang="pt-BR" dirty="0" err="1"/>
              <a:t>and</a:t>
            </a:r>
            <a:r>
              <a:rPr lang="pt-BR" dirty="0"/>
              <a:t> HER2 </a:t>
            </a:r>
            <a:r>
              <a:rPr lang="pt-BR" dirty="0" err="1"/>
              <a:t>expression</a:t>
            </a:r>
            <a:r>
              <a:rPr lang="pt-BR" dirty="0"/>
              <a:t> </a:t>
            </a:r>
            <a:r>
              <a:rPr lang="pt-BR" dirty="0" err="1"/>
              <a:t>and</a:t>
            </a:r>
            <a:r>
              <a:rPr lang="pt-BR" dirty="0"/>
              <a:t> K-RAS </a:t>
            </a:r>
            <a:r>
              <a:rPr lang="pt-BR" dirty="0" err="1" smtClean="0"/>
              <a:t>mutations</a:t>
            </a:r>
            <a:r>
              <a:rPr lang="pt-BR" dirty="0"/>
              <a:t> </a:t>
            </a:r>
            <a:r>
              <a:rPr lang="pt-BR" dirty="0" err="1" smtClean="0"/>
              <a:t>within</a:t>
            </a:r>
            <a:r>
              <a:rPr lang="pt-BR" dirty="0" smtClean="0"/>
              <a:t> </a:t>
            </a:r>
            <a:r>
              <a:rPr lang="pt-BR" dirty="0" err="1"/>
              <a:t>mucinogenic</a:t>
            </a:r>
            <a:r>
              <a:rPr lang="pt-BR" dirty="0"/>
              <a:t> </a:t>
            </a:r>
            <a:r>
              <a:rPr lang="pt-BR" dirty="0" err="1"/>
              <a:t>growth</a:t>
            </a:r>
            <a:r>
              <a:rPr lang="pt-BR" dirty="0"/>
              <a:t> in congenital </a:t>
            </a:r>
            <a:r>
              <a:rPr lang="pt-BR" dirty="0" err="1"/>
              <a:t>pulmonary</a:t>
            </a:r>
            <a:r>
              <a:rPr lang="pt-BR" dirty="0"/>
              <a:t> </a:t>
            </a:r>
            <a:r>
              <a:rPr lang="pt-BR" dirty="0" err="1"/>
              <a:t>airway</a:t>
            </a:r>
            <a:r>
              <a:rPr lang="pt-BR" dirty="0"/>
              <a:t> </a:t>
            </a:r>
            <a:r>
              <a:rPr lang="pt-BR" dirty="0" err="1" smtClean="0"/>
              <a:t>malformations</a:t>
            </a:r>
            <a:r>
              <a:rPr lang="pt-BR" dirty="0" smtClean="0"/>
              <a:t>. </a:t>
            </a:r>
            <a:r>
              <a:rPr lang="pt-BR" i="1" dirty="0" err="1" smtClean="0"/>
              <a:t>Histopathology</a:t>
            </a:r>
            <a:r>
              <a:rPr lang="pt-BR" dirty="0"/>
              <a:t>. (2012) </a:t>
            </a:r>
            <a:r>
              <a:rPr lang="pt-BR" dirty="0" smtClean="0"/>
              <a:t>60:1133–43. </a:t>
            </a:r>
            <a:r>
              <a:rPr lang="pt-BR" dirty="0" err="1" smtClean="0"/>
              <a:t>doi</a:t>
            </a:r>
            <a:r>
              <a:rPr lang="pt-BR" dirty="0"/>
              <a:t>: </a:t>
            </a:r>
            <a:r>
              <a:rPr lang="pt-BR" dirty="0" smtClean="0"/>
              <a:t>10.1111/j.1365-2559.2011.04170.x</a:t>
            </a:r>
          </a:p>
          <a:p>
            <a:pPr marL="320040" indent="-320040" algn="just" eaLnBrk="1" fontAlgn="auto" hangingPunct="1">
              <a:spcAft>
                <a:spcPts val="0"/>
              </a:spcAft>
              <a:buFont typeface="Wingdings"/>
              <a:buChar char=""/>
              <a:defRPr/>
            </a:pPr>
            <a:r>
              <a:rPr lang="pt-BR" dirty="0" smtClean="0"/>
              <a:t>51</a:t>
            </a:r>
            <a:r>
              <a:rPr lang="pt-BR" dirty="0"/>
              <a:t>. </a:t>
            </a:r>
            <a:r>
              <a:rPr lang="pt-BR" dirty="0" err="1"/>
              <a:t>Lantuejoul</a:t>
            </a:r>
            <a:r>
              <a:rPr lang="pt-BR" dirty="0"/>
              <a:t> S, Nicholson AG, Sartori G, </a:t>
            </a:r>
            <a:r>
              <a:rPr lang="pt-BR" dirty="0" err="1"/>
              <a:t>Piolat</a:t>
            </a:r>
            <a:r>
              <a:rPr lang="pt-BR" dirty="0"/>
              <a:t> C, </a:t>
            </a:r>
            <a:r>
              <a:rPr lang="pt-BR" dirty="0" err="1"/>
              <a:t>Danel</a:t>
            </a:r>
            <a:r>
              <a:rPr lang="pt-BR" dirty="0"/>
              <a:t> C, </a:t>
            </a:r>
            <a:r>
              <a:rPr lang="pt-BR" dirty="0" err="1"/>
              <a:t>Brabencova</a:t>
            </a:r>
            <a:r>
              <a:rPr lang="pt-BR" dirty="0"/>
              <a:t> </a:t>
            </a:r>
            <a:r>
              <a:rPr lang="pt-BR" dirty="0" smtClean="0"/>
              <a:t>E, et </a:t>
            </a:r>
            <a:r>
              <a:rPr lang="pt-BR" dirty="0"/>
              <a:t>al. </a:t>
            </a:r>
            <a:r>
              <a:rPr lang="pt-BR" dirty="0" err="1"/>
              <a:t>Mucinous</a:t>
            </a:r>
            <a:r>
              <a:rPr lang="pt-BR" dirty="0"/>
              <a:t> </a:t>
            </a:r>
            <a:r>
              <a:rPr lang="pt-BR" dirty="0" err="1"/>
              <a:t>cells</a:t>
            </a:r>
            <a:r>
              <a:rPr lang="pt-BR" dirty="0"/>
              <a:t> in </a:t>
            </a:r>
            <a:r>
              <a:rPr lang="pt-BR" dirty="0" err="1"/>
              <a:t>type</a:t>
            </a:r>
            <a:r>
              <a:rPr lang="pt-BR" dirty="0"/>
              <a:t> 1 </a:t>
            </a:r>
            <a:r>
              <a:rPr lang="pt-BR" dirty="0" err="1"/>
              <a:t>pulmonary</a:t>
            </a:r>
            <a:r>
              <a:rPr lang="pt-BR" dirty="0"/>
              <a:t> congenital </a:t>
            </a:r>
            <a:r>
              <a:rPr lang="pt-BR" dirty="0" err="1"/>
              <a:t>cystic</a:t>
            </a:r>
            <a:r>
              <a:rPr lang="pt-BR" dirty="0"/>
              <a:t> </a:t>
            </a:r>
            <a:r>
              <a:rPr lang="pt-BR" dirty="0" err="1" smtClean="0"/>
              <a:t>adenomatoid</a:t>
            </a:r>
            <a:r>
              <a:rPr lang="pt-BR" dirty="0"/>
              <a:t> </a:t>
            </a:r>
            <a:r>
              <a:rPr lang="pt-BR" dirty="0" err="1" smtClean="0"/>
              <a:t>malformation</a:t>
            </a:r>
            <a:r>
              <a:rPr lang="pt-BR" dirty="0" smtClean="0"/>
              <a:t> </a:t>
            </a:r>
            <a:r>
              <a:rPr lang="pt-BR" dirty="0"/>
              <a:t>as </a:t>
            </a:r>
            <a:r>
              <a:rPr lang="pt-BR" dirty="0" err="1"/>
              <a:t>mucinous</a:t>
            </a:r>
            <a:r>
              <a:rPr lang="pt-BR" dirty="0"/>
              <a:t> </a:t>
            </a:r>
            <a:r>
              <a:rPr lang="pt-BR" dirty="0" err="1"/>
              <a:t>bronchioloalveolar</a:t>
            </a:r>
            <a:r>
              <a:rPr lang="pt-BR" dirty="0"/>
              <a:t> carcinoma </a:t>
            </a:r>
            <a:r>
              <a:rPr lang="pt-BR" dirty="0" err="1"/>
              <a:t>precursors</a:t>
            </a:r>
            <a:r>
              <a:rPr lang="pt-BR" dirty="0"/>
              <a:t>. </a:t>
            </a:r>
            <a:r>
              <a:rPr lang="pt-BR" i="1" dirty="0" err="1"/>
              <a:t>Am</a:t>
            </a:r>
            <a:r>
              <a:rPr lang="pt-BR" i="1" dirty="0"/>
              <a:t> </a:t>
            </a:r>
            <a:r>
              <a:rPr lang="pt-BR" i="1" dirty="0" smtClean="0"/>
              <a:t>J </a:t>
            </a:r>
            <a:r>
              <a:rPr lang="pt-BR" i="1" dirty="0" err="1" smtClean="0"/>
              <a:t>Surg</a:t>
            </a:r>
            <a:r>
              <a:rPr lang="pt-BR" i="1" dirty="0" smtClean="0"/>
              <a:t> </a:t>
            </a:r>
            <a:r>
              <a:rPr lang="pt-BR" i="1" dirty="0" err="1"/>
              <a:t>Pathol</a:t>
            </a:r>
            <a:r>
              <a:rPr lang="pt-BR" dirty="0"/>
              <a:t>. (2007) 31:961–9. </a:t>
            </a:r>
            <a:r>
              <a:rPr lang="pt-BR" dirty="0" err="1"/>
              <a:t>doi</a:t>
            </a:r>
            <a:r>
              <a:rPr lang="pt-BR" dirty="0"/>
              <a:t>: </a:t>
            </a:r>
            <a:r>
              <a:rPr lang="pt-BR" dirty="0" smtClean="0"/>
              <a:t>10.1097/01.pas.0000249444.90594.27</a:t>
            </a:r>
          </a:p>
          <a:p>
            <a:pPr marL="320040" indent="-320040" algn="just" eaLnBrk="1" fontAlgn="auto" hangingPunct="1">
              <a:spcAft>
                <a:spcPts val="0"/>
              </a:spcAft>
              <a:buFont typeface="Wingdings"/>
              <a:buChar char=""/>
              <a:defRPr/>
            </a:pPr>
            <a:r>
              <a:rPr lang="pt-BR" dirty="0" smtClean="0"/>
              <a:t>52</a:t>
            </a:r>
            <a:r>
              <a:rPr lang="pt-BR" dirty="0"/>
              <a:t>. Murphy JJ, Blair GK, Fraser GC, </a:t>
            </a:r>
            <a:r>
              <a:rPr lang="pt-BR" dirty="0" err="1"/>
              <a:t>Ashmore</a:t>
            </a:r>
            <a:r>
              <a:rPr lang="pt-BR" dirty="0"/>
              <a:t> PG, </a:t>
            </a:r>
            <a:r>
              <a:rPr lang="pt-BR" dirty="0" err="1"/>
              <a:t>LeBlanc</a:t>
            </a:r>
            <a:r>
              <a:rPr lang="pt-BR" dirty="0"/>
              <a:t> JG, </a:t>
            </a:r>
            <a:r>
              <a:rPr lang="pt-BR" dirty="0" err="1" smtClean="0"/>
              <a:t>Sett</a:t>
            </a:r>
            <a:r>
              <a:rPr lang="pt-BR" dirty="0"/>
              <a:t> </a:t>
            </a:r>
            <a:r>
              <a:rPr lang="pt-BR" dirty="0" smtClean="0"/>
              <a:t>SS</a:t>
            </a:r>
            <a:r>
              <a:rPr lang="pt-BR" dirty="0"/>
              <a:t>, et al. </a:t>
            </a:r>
            <a:r>
              <a:rPr lang="pt-BR" dirty="0" err="1"/>
              <a:t>Rhabdomyosarcoma</a:t>
            </a:r>
            <a:r>
              <a:rPr lang="pt-BR" dirty="0"/>
              <a:t> </a:t>
            </a:r>
            <a:r>
              <a:rPr lang="pt-BR" dirty="0" err="1"/>
              <a:t>arising</a:t>
            </a:r>
            <a:r>
              <a:rPr lang="pt-BR" dirty="0"/>
              <a:t> </a:t>
            </a:r>
            <a:r>
              <a:rPr lang="pt-BR" dirty="0" err="1"/>
              <a:t>within</a:t>
            </a:r>
            <a:r>
              <a:rPr lang="pt-BR" dirty="0"/>
              <a:t> congenital </a:t>
            </a:r>
            <a:r>
              <a:rPr lang="pt-BR" dirty="0" err="1" smtClean="0"/>
              <a:t>pulmonary</a:t>
            </a:r>
            <a:r>
              <a:rPr lang="pt-BR" dirty="0"/>
              <a:t> </a:t>
            </a:r>
            <a:r>
              <a:rPr lang="pt-BR" dirty="0" err="1" smtClean="0"/>
              <a:t>cysts</a:t>
            </a:r>
            <a:r>
              <a:rPr lang="pt-BR" dirty="0"/>
              <a:t>: </a:t>
            </a:r>
            <a:r>
              <a:rPr lang="pt-BR" dirty="0" err="1"/>
              <a:t>report</a:t>
            </a:r>
            <a:r>
              <a:rPr lang="pt-BR" dirty="0"/>
              <a:t> </a:t>
            </a:r>
            <a:r>
              <a:rPr lang="pt-BR" dirty="0" err="1"/>
              <a:t>of</a:t>
            </a:r>
            <a:r>
              <a:rPr lang="pt-BR" dirty="0"/>
              <a:t> </a:t>
            </a:r>
            <a:r>
              <a:rPr lang="pt-BR" dirty="0" err="1"/>
              <a:t>three</a:t>
            </a:r>
            <a:r>
              <a:rPr lang="pt-BR" dirty="0"/>
              <a:t> cases. </a:t>
            </a:r>
            <a:r>
              <a:rPr lang="pt-BR" i="1" dirty="0"/>
              <a:t>J </a:t>
            </a:r>
            <a:r>
              <a:rPr lang="pt-BR" i="1" dirty="0" err="1"/>
              <a:t>Pediatr</a:t>
            </a:r>
            <a:r>
              <a:rPr lang="pt-BR" i="1" dirty="0"/>
              <a:t> </a:t>
            </a:r>
            <a:r>
              <a:rPr lang="pt-BR" i="1" dirty="0" err="1"/>
              <a:t>Surg</a:t>
            </a:r>
            <a:r>
              <a:rPr lang="pt-BR" dirty="0"/>
              <a:t>. (1992) </a:t>
            </a:r>
            <a:r>
              <a:rPr lang="pt-BR" dirty="0" smtClean="0"/>
              <a:t>27:1364–67. </a:t>
            </a:r>
            <a:r>
              <a:rPr lang="pt-BR" dirty="0" err="1" smtClean="0"/>
              <a:t>doi</a:t>
            </a:r>
            <a:r>
              <a:rPr lang="pt-BR" dirty="0"/>
              <a:t>: </a:t>
            </a:r>
            <a:r>
              <a:rPr lang="pt-BR" dirty="0" smtClean="0"/>
              <a:t>10.1016/0022-3468(92)90299-M</a:t>
            </a:r>
          </a:p>
          <a:p>
            <a:pPr marL="320040" indent="-320040" algn="just" eaLnBrk="1" fontAlgn="auto" hangingPunct="1">
              <a:spcAft>
                <a:spcPts val="0"/>
              </a:spcAft>
              <a:buFont typeface="Wingdings"/>
              <a:buChar char=""/>
              <a:defRPr/>
            </a:pPr>
            <a:r>
              <a:rPr lang="pt-BR" dirty="0" smtClean="0"/>
              <a:t>53</a:t>
            </a:r>
            <a:r>
              <a:rPr lang="pt-BR" dirty="0"/>
              <a:t>. Casagrande A, </a:t>
            </a:r>
            <a:r>
              <a:rPr lang="pt-BR" dirty="0" err="1"/>
              <a:t>Pederiva</a:t>
            </a:r>
            <a:r>
              <a:rPr lang="pt-BR" dirty="0"/>
              <a:t> F. </a:t>
            </a:r>
            <a:r>
              <a:rPr lang="pt-BR" dirty="0" err="1"/>
              <a:t>Association</a:t>
            </a:r>
            <a:r>
              <a:rPr lang="pt-BR" dirty="0"/>
              <a:t> </a:t>
            </a:r>
            <a:r>
              <a:rPr lang="pt-BR" dirty="0" err="1"/>
              <a:t>between</a:t>
            </a:r>
            <a:r>
              <a:rPr lang="pt-BR" dirty="0"/>
              <a:t> congenital </a:t>
            </a:r>
            <a:r>
              <a:rPr lang="pt-BR" dirty="0" err="1" smtClean="0"/>
              <a:t>lung</a:t>
            </a:r>
            <a:r>
              <a:rPr lang="pt-BR" dirty="0"/>
              <a:t> </a:t>
            </a:r>
            <a:r>
              <a:rPr lang="pt-BR" dirty="0" err="1" smtClean="0"/>
              <a:t>malformations</a:t>
            </a:r>
            <a:r>
              <a:rPr lang="pt-BR" dirty="0" smtClean="0"/>
              <a:t> </a:t>
            </a:r>
            <a:r>
              <a:rPr lang="pt-BR" dirty="0" err="1"/>
              <a:t>and</a:t>
            </a:r>
            <a:r>
              <a:rPr lang="pt-BR" dirty="0"/>
              <a:t> </a:t>
            </a:r>
            <a:r>
              <a:rPr lang="pt-BR" dirty="0" err="1"/>
              <a:t>lung</a:t>
            </a:r>
            <a:r>
              <a:rPr lang="pt-BR" dirty="0"/>
              <a:t> </a:t>
            </a:r>
            <a:r>
              <a:rPr lang="pt-BR" dirty="0" err="1"/>
              <a:t>tumors</a:t>
            </a:r>
            <a:r>
              <a:rPr lang="pt-BR" dirty="0"/>
              <a:t> in </a:t>
            </a:r>
            <a:r>
              <a:rPr lang="pt-BR" dirty="0" err="1"/>
              <a:t>children</a:t>
            </a:r>
            <a:r>
              <a:rPr lang="pt-BR" dirty="0"/>
              <a:t> </a:t>
            </a:r>
            <a:r>
              <a:rPr lang="pt-BR" dirty="0" err="1"/>
              <a:t>and</a:t>
            </a:r>
            <a:r>
              <a:rPr lang="pt-BR" dirty="0"/>
              <a:t> </a:t>
            </a:r>
            <a:r>
              <a:rPr lang="pt-BR" dirty="0" err="1"/>
              <a:t>adults</a:t>
            </a:r>
            <a:r>
              <a:rPr lang="pt-BR" dirty="0"/>
              <a:t>: a </a:t>
            </a:r>
            <a:r>
              <a:rPr lang="pt-BR" dirty="0" err="1" smtClean="0"/>
              <a:t>systematic</a:t>
            </a:r>
            <a:r>
              <a:rPr lang="pt-BR" dirty="0"/>
              <a:t> </a:t>
            </a:r>
            <a:r>
              <a:rPr lang="pt-BR" dirty="0" err="1" smtClean="0"/>
              <a:t>review</a:t>
            </a:r>
            <a:r>
              <a:rPr lang="pt-BR" dirty="0"/>
              <a:t>. </a:t>
            </a:r>
            <a:r>
              <a:rPr lang="pt-BR" i="1" dirty="0"/>
              <a:t>J </a:t>
            </a:r>
            <a:r>
              <a:rPr lang="pt-BR" i="1" dirty="0" err="1"/>
              <a:t>Thorac</a:t>
            </a:r>
            <a:r>
              <a:rPr lang="pt-BR" i="1" dirty="0"/>
              <a:t> </a:t>
            </a:r>
            <a:r>
              <a:rPr lang="pt-BR" i="1" dirty="0" err="1"/>
              <a:t>Oncol</a:t>
            </a:r>
            <a:r>
              <a:rPr lang="pt-BR" dirty="0"/>
              <a:t>. (2016) 11:1837–45. </a:t>
            </a:r>
            <a:r>
              <a:rPr lang="pt-BR" dirty="0" err="1"/>
              <a:t>doi</a:t>
            </a:r>
            <a:r>
              <a:rPr lang="pt-BR" dirty="0"/>
              <a:t>: </a:t>
            </a:r>
            <a:r>
              <a:rPr lang="pt-BR" dirty="0" smtClean="0"/>
              <a:t>10.1016/j.jtho.2016.06.023</a:t>
            </a:r>
          </a:p>
          <a:p>
            <a:pPr marL="320040" indent="-320040" algn="just" eaLnBrk="1" fontAlgn="auto" hangingPunct="1">
              <a:spcAft>
                <a:spcPts val="0"/>
              </a:spcAft>
              <a:buFont typeface="Wingdings"/>
              <a:buChar char=""/>
              <a:defRPr/>
            </a:pPr>
            <a:r>
              <a:rPr lang="pt-BR" dirty="0" smtClean="0"/>
              <a:t>54</a:t>
            </a:r>
            <a:r>
              <a:rPr lang="pt-BR" dirty="0"/>
              <a:t>. </a:t>
            </a:r>
            <a:r>
              <a:rPr lang="pt-BR" dirty="0" err="1"/>
              <a:t>Girsen</a:t>
            </a:r>
            <a:r>
              <a:rPr lang="pt-BR" dirty="0"/>
              <a:t> AI, </a:t>
            </a:r>
            <a:r>
              <a:rPr lang="pt-BR" dirty="0" err="1"/>
              <a:t>Hintz</a:t>
            </a:r>
            <a:r>
              <a:rPr lang="pt-BR" dirty="0"/>
              <a:t> SR, </a:t>
            </a:r>
            <a:r>
              <a:rPr lang="pt-BR" dirty="0" err="1"/>
              <a:t>Sammour</a:t>
            </a:r>
            <a:r>
              <a:rPr lang="pt-BR" dirty="0"/>
              <a:t> R, </a:t>
            </a:r>
            <a:r>
              <a:rPr lang="pt-BR" dirty="0" err="1"/>
              <a:t>Naqvi</a:t>
            </a:r>
            <a:r>
              <a:rPr lang="pt-BR" dirty="0"/>
              <a:t> A, El-</a:t>
            </a:r>
            <a:r>
              <a:rPr lang="pt-BR" dirty="0" err="1"/>
              <a:t>Sayed</a:t>
            </a:r>
            <a:r>
              <a:rPr lang="pt-BR" dirty="0"/>
              <a:t> YY, </a:t>
            </a:r>
            <a:r>
              <a:rPr lang="pt-BR" dirty="0" err="1"/>
              <a:t>Sherwin</a:t>
            </a:r>
            <a:r>
              <a:rPr lang="pt-BR" dirty="0"/>
              <a:t> K, et </a:t>
            </a:r>
            <a:r>
              <a:rPr lang="pt-BR" dirty="0" smtClean="0"/>
              <a:t>al. </a:t>
            </a:r>
            <a:r>
              <a:rPr lang="pt-BR" dirty="0" err="1" smtClean="0"/>
              <a:t>Prediction</a:t>
            </a:r>
            <a:r>
              <a:rPr lang="pt-BR" dirty="0" smtClean="0"/>
              <a:t> </a:t>
            </a:r>
            <a:r>
              <a:rPr lang="pt-BR" dirty="0" err="1"/>
              <a:t>of</a:t>
            </a:r>
            <a:r>
              <a:rPr lang="pt-BR" dirty="0"/>
              <a:t> neonatal </a:t>
            </a:r>
            <a:r>
              <a:rPr lang="pt-BR" dirty="0" err="1"/>
              <a:t>respiratory</a:t>
            </a:r>
            <a:r>
              <a:rPr lang="pt-BR" dirty="0"/>
              <a:t> </a:t>
            </a:r>
            <a:r>
              <a:rPr lang="pt-BR" dirty="0" err="1"/>
              <a:t>distress</a:t>
            </a:r>
            <a:r>
              <a:rPr lang="pt-BR" dirty="0"/>
              <a:t> </a:t>
            </a:r>
            <a:r>
              <a:rPr lang="pt-BR" dirty="0" smtClean="0"/>
              <a:t>in </a:t>
            </a:r>
            <a:r>
              <a:rPr lang="pt-BR" dirty="0" err="1" smtClean="0"/>
              <a:t>pregnancies</a:t>
            </a:r>
            <a:r>
              <a:rPr lang="pt-BR" dirty="0" smtClean="0"/>
              <a:t> </a:t>
            </a:r>
            <a:r>
              <a:rPr lang="pt-BR" dirty="0" err="1"/>
              <a:t>complicated</a:t>
            </a:r>
            <a:r>
              <a:rPr lang="pt-BR" dirty="0"/>
              <a:t> </a:t>
            </a:r>
            <a:r>
              <a:rPr lang="pt-BR" dirty="0" err="1"/>
              <a:t>by</a:t>
            </a:r>
            <a:r>
              <a:rPr lang="pt-BR" dirty="0"/>
              <a:t> </a:t>
            </a:r>
            <a:r>
              <a:rPr lang="pt-BR" dirty="0" smtClean="0"/>
              <a:t>fetal </a:t>
            </a:r>
            <a:r>
              <a:rPr lang="pt-BR" dirty="0" err="1" smtClean="0"/>
              <a:t>lung</a:t>
            </a:r>
            <a:r>
              <a:rPr lang="pt-BR" dirty="0" smtClean="0"/>
              <a:t> </a:t>
            </a:r>
            <a:r>
              <a:rPr lang="pt-BR" dirty="0" err="1"/>
              <a:t>masses</a:t>
            </a:r>
            <a:r>
              <a:rPr lang="pt-BR" dirty="0"/>
              <a:t>. </a:t>
            </a:r>
            <a:r>
              <a:rPr lang="pt-BR" i="1" dirty="0" err="1"/>
              <a:t>Prenat</a:t>
            </a:r>
            <a:r>
              <a:rPr lang="pt-BR" i="1" dirty="0"/>
              <a:t> </a:t>
            </a:r>
            <a:r>
              <a:rPr lang="pt-BR" i="1" dirty="0" err="1"/>
              <a:t>Diagn</a:t>
            </a:r>
            <a:r>
              <a:rPr lang="pt-BR" dirty="0"/>
              <a:t>. (2017) 37:266–72. </a:t>
            </a:r>
            <a:r>
              <a:rPr lang="pt-BR" dirty="0" err="1"/>
              <a:t>doi</a:t>
            </a:r>
            <a:r>
              <a:rPr lang="pt-BR" dirty="0"/>
              <a:t>: </a:t>
            </a:r>
            <a:r>
              <a:rPr lang="pt-BR" dirty="0" smtClean="0"/>
              <a:t>10.1002/pd.5002</a:t>
            </a:r>
          </a:p>
          <a:p>
            <a:pPr marL="320040" indent="-320040" algn="just" eaLnBrk="1" fontAlgn="auto" hangingPunct="1">
              <a:spcAft>
                <a:spcPts val="0"/>
              </a:spcAft>
              <a:buFont typeface="Wingdings"/>
              <a:buChar char=""/>
              <a:defRPr/>
            </a:pPr>
            <a:r>
              <a:rPr lang="pt-BR" dirty="0"/>
              <a:t>55. </a:t>
            </a:r>
            <a:r>
              <a:rPr lang="pt-BR" dirty="0" err="1"/>
              <a:t>Yong</a:t>
            </a:r>
            <a:r>
              <a:rPr lang="pt-BR" dirty="0"/>
              <a:t> PJ, Von </a:t>
            </a:r>
            <a:r>
              <a:rPr lang="pt-BR" dirty="0" err="1"/>
              <a:t>Dadelszen</a:t>
            </a:r>
            <a:r>
              <a:rPr lang="pt-BR" dirty="0"/>
              <a:t> P, </a:t>
            </a:r>
            <a:r>
              <a:rPr lang="pt-BR" dirty="0" err="1"/>
              <a:t>Carpara</a:t>
            </a:r>
            <a:r>
              <a:rPr lang="pt-BR" dirty="0"/>
              <a:t> D, </a:t>
            </a:r>
            <a:r>
              <a:rPr lang="pt-BR" dirty="0" err="1"/>
              <a:t>Lim</a:t>
            </a:r>
            <a:r>
              <a:rPr lang="pt-BR" dirty="0"/>
              <a:t> K, Kent N, </a:t>
            </a:r>
            <a:r>
              <a:rPr lang="pt-BR" dirty="0" err="1"/>
              <a:t>Tessier</a:t>
            </a:r>
            <a:r>
              <a:rPr lang="pt-BR" dirty="0"/>
              <a:t> F, et </a:t>
            </a:r>
            <a:r>
              <a:rPr lang="pt-BR" dirty="0" smtClean="0"/>
              <a:t>al. </a:t>
            </a:r>
            <a:r>
              <a:rPr lang="pt-BR" dirty="0" err="1" smtClean="0"/>
              <a:t>Prediction</a:t>
            </a:r>
            <a:r>
              <a:rPr lang="pt-BR" dirty="0" smtClean="0"/>
              <a:t> </a:t>
            </a:r>
            <a:r>
              <a:rPr lang="pt-BR" dirty="0" err="1"/>
              <a:t>of</a:t>
            </a:r>
            <a:r>
              <a:rPr lang="pt-BR" dirty="0"/>
              <a:t> </a:t>
            </a:r>
            <a:r>
              <a:rPr lang="pt-BR" dirty="0" err="1"/>
              <a:t>pediatric</a:t>
            </a:r>
            <a:r>
              <a:rPr lang="pt-BR" dirty="0"/>
              <a:t> </a:t>
            </a:r>
            <a:r>
              <a:rPr lang="pt-BR" dirty="0" err="1"/>
              <a:t>outcome</a:t>
            </a:r>
            <a:r>
              <a:rPr lang="pt-BR" dirty="0"/>
              <a:t> </a:t>
            </a:r>
            <a:r>
              <a:rPr lang="pt-BR" dirty="0" err="1"/>
              <a:t>after</a:t>
            </a:r>
            <a:r>
              <a:rPr lang="pt-BR" dirty="0"/>
              <a:t> </a:t>
            </a:r>
            <a:r>
              <a:rPr lang="pt-BR" dirty="0" err="1"/>
              <a:t>prenatal</a:t>
            </a:r>
            <a:r>
              <a:rPr lang="pt-BR" dirty="0"/>
              <a:t> </a:t>
            </a:r>
            <a:r>
              <a:rPr lang="pt-BR" dirty="0" err="1"/>
              <a:t>diagnosis</a:t>
            </a:r>
            <a:r>
              <a:rPr lang="pt-BR" dirty="0"/>
              <a:t> </a:t>
            </a:r>
            <a:r>
              <a:rPr lang="pt-BR" dirty="0" err="1"/>
              <a:t>and</a:t>
            </a:r>
            <a:r>
              <a:rPr lang="pt-BR" dirty="0"/>
              <a:t> </a:t>
            </a:r>
            <a:r>
              <a:rPr lang="pt-BR" dirty="0" err="1" smtClean="0"/>
              <a:t>expectant</a:t>
            </a:r>
            <a:r>
              <a:rPr lang="pt-BR" dirty="0"/>
              <a:t> </a:t>
            </a:r>
            <a:r>
              <a:rPr lang="pt-BR" dirty="0" err="1" smtClean="0"/>
              <a:t>antenatal</a:t>
            </a:r>
            <a:r>
              <a:rPr lang="pt-BR" dirty="0" smtClean="0"/>
              <a:t> </a:t>
            </a:r>
            <a:r>
              <a:rPr lang="pt-BR" dirty="0"/>
              <a:t>management </a:t>
            </a:r>
            <a:r>
              <a:rPr lang="pt-BR" dirty="0" err="1"/>
              <a:t>of</a:t>
            </a:r>
            <a:r>
              <a:rPr lang="pt-BR" dirty="0"/>
              <a:t> congenital </a:t>
            </a:r>
            <a:r>
              <a:rPr lang="pt-BR" dirty="0" err="1"/>
              <a:t>cystic</a:t>
            </a:r>
            <a:r>
              <a:rPr lang="pt-BR" dirty="0"/>
              <a:t> </a:t>
            </a:r>
            <a:r>
              <a:rPr lang="pt-BR" dirty="0" err="1"/>
              <a:t>adenomatoid</a:t>
            </a:r>
            <a:r>
              <a:rPr lang="pt-BR" dirty="0"/>
              <a:t> </a:t>
            </a:r>
            <a:r>
              <a:rPr lang="pt-BR" dirty="0" err="1"/>
              <a:t>malformation</a:t>
            </a:r>
            <a:r>
              <a:rPr lang="pt-BR" dirty="0"/>
              <a:t>. </a:t>
            </a:r>
            <a:r>
              <a:rPr lang="pt-BR" i="1" dirty="0" smtClean="0"/>
              <a:t>Fetal </a:t>
            </a:r>
            <a:r>
              <a:rPr lang="pt-BR" i="1" dirty="0" err="1" smtClean="0"/>
              <a:t>Diagn</a:t>
            </a:r>
            <a:r>
              <a:rPr lang="pt-BR" i="1" dirty="0" smtClean="0"/>
              <a:t> </a:t>
            </a:r>
            <a:r>
              <a:rPr lang="pt-BR" i="1" dirty="0" err="1"/>
              <a:t>Ther</a:t>
            </a:r>
            <a:r>
              <a:rPr lang="pt-BR" dirty="0"/>
              <a:t>. (2012) 31:94–102. </a:t>
            </a:r>
            <a:r>
              <a:rPr lang="pt-BR" dirty="0" err="1"/>
              <a:t>doi</a:t>
            </a:r>
            <a:r>
              <a:rPr lang="pt-BR" dirty="0"/>
              <a:t>: </a:t>
            </a:r>
            <a:r>
              <a:rPr lang="pt-BR" dirty="0" smtClean="0"/>
              <a:t>10.1159/000331936</a:t>
            </a:r>
          </a:p>
          <a:p>
            <a:pPr marL="320040" indent="-320040" algn="just" eaLnBrk="1" fontAlgn="auto" hangingPunct="1">
              <a:spcAft>
                <a:spcPts val="0"/>
              </a:spcAft>
              <a:buFont typeface="Wingdings"/>
              <a:buChar char=""/>
              <a:defRPr/>
            </a:pPr>
            <a:r>
              <a:rPr lang="pt-BR" dirty="0" smtClean="0"/>
              <a:t>56</a:t>
            </a:r>
            <a:r>
              <a:rPr lang="pt-BR" dirty="0"/>
              <a:t>. </a:t>
            </a:r>
            <a:r>
              <a:rPr lang="pt-BR" dirty="0" err="1"/>
              <a:t>Crombleholme</a:t>
            </a:r>
            <a:r>
              <a:rPr lang="pt-BR" dirty="0"/>
              <a:t> TM, Coleman B, </a:t>
            </a:r>
            <a:r>
              <a:rPr lang="pt-BR" dirty="0" err="1"/>
              <a:t>Hedrick</a:t>
            </a:r>
            <a:r>
              <a:rPr lang="pt-BR" dirty="0"/>
              <a:t> H, </a:t>
            </a:r>
            <a:r>
              <a:rPr lang="pt-BR" dirty="0" err="1"/>
              <a:t>Liechty</a:t>
            </a:r>
            <a:r>
              <a:rPr lang="pt-BR" dirty="0"/>
              <a:t> K, </a:t>
            </a:r>
            <a:r>
              <a:rPr lang="pt-BR" dirty="0" err="1"/>
              <a:t>Howell</a:t>
            </a:r>
            <a:r>
              <a:rPr lang="pt-BR" dirty="0"/>
              <a:t> L, </a:t>
            </a:r>
            <a:r>
              <a:rPr lang="pt-BR" dirty="0" err="1"/>
              <a:t>Flake</a:t>
            </a:r>
            <a:r>
              <a:rPr lang="pt-BR" dirty="0"/>
              <a:t> </a:t>
            </a:r>
            <a:r>
              <a:rPr lang="pt-BR" dirty="0" smtClean="0"/>
              <a:t>AW, et </a:t>
            </a:r>
            <a:r>
              <a:rPr lang="pt-BR" dirty="0"/>
              <a:t>al. </a:t>
            </a:r>
            <a:r>
              <a:rPr lang="pt-BR" dirty="0" err="1"/>
              <a:t>Cystic</a:t>
            </a:r>
            <a:r>
              <a:rPr lang="pt-BR" dirty="0"/>
              <a:t> </a:t>
            </a:r>
            <a:r>
              <a:rPr lang="pt-BR" dirty="0" err="1"/>
              <a:t>adenomatoid</a:t>
            </a:r>
            <a:r>
              <a:rPr lang="pt-BR" dirty="0"/>
              <a:t> </a:t>
            </a:r>
            <a:r>
              <a:rPr lang="pt-BR" dirty="0" err="1"/>
              <a:t>malformation</a:t>
            </a:r>
            <a:r>
              <a:rPr lang="pt-BR" dirty="0"/>
              <a:t> volume </a:t>
            </a:r>
            <a:r>
              <a:rPr lang="pt-BR" dirty="0" err="1"/>
              <a:t>ratio</a:t>
            </a:r>
            <a:r>
              <a:rPr lang="pt-BR" dirty="0"/>
              <a:t> </a:t>
            </a:r>
            <a:r>
              <a:rPr lang="pt-BR" dirty="0" err="1"/>
              <a:t>predicts</a:t>
            </a:r>
            <a:r>
              <a:rPr lang="pt-BR" dirty="0"/>
              <a:t> </a:t>
            </a:r>
            <a:r>
              <a:rPr lang="pt-BR" dirty="0" err="1"/>
              <a:t>outcome</a:t>
            </a:r>
            <a:r>
              <a:rPr lang="pt-BR" dirty="0"/>
              <a:t> </a:t>
            </a:r>
            <a:r>
              <a:rPr lang="pt-BR" dirty="0" smtClean="0"/>
              <a:t>in </a:t>
            </a:r>
            <a:r>
              <a:rPr lang="pt-BR" dirty="0" err="1" smtClean="0"/>
              <a:t>prenatally</a:t>
            </a:r>
            <a:r>
              <a:rPr lang="pt-BR" dirty="0" smtClean="0"/>
              <a:t> </a:t>
            </a:r>
            <a:r>
              <a:rPr lang="pt-BR" dirty="0" err="1"/>
              <a:t>diagnosed</a:t>
            </a:r>
            <a:r>
              <a:rPr lang="pt-BR" dirty="0"/>
              <a:t> </a:t>
            </a:r>
            <a:r>
              <a:rPr lang="pt-BR" dirty="0" err="1"/>
              <a:t>cystic</a:t>
            </a:r>
            <a:r>
              <a:rPr lang="pt-BR" dirty="0"/>
              <a:t> </a:t>
            </a:r>
            <a:r>
              <a:rPr lang="pt-BR" dirty="0" err="1"/>
              <a:t>adenomatoid</a:t>
            </a:r>
            <a:r>
              <a:rPr lang="pt-BR" dirty="0"/>
              <a:t> </a:t>
            </a:r>
            <a:r>
              <a:rPr lang="pt-BR" dirty="0" err="1"/>
              <a:t>malformation</a:t>
            </a:r>
            <a:r>
              <a:rPr lang="pt-BR" dirty="0"/>
              <a:t> </a:t>
            </a:r>
            <a:r>
              <a:rPr lang="pt-BR" dirty="0" err="1"/>
              <a:t>of</a:t>
            </a:r>
            <a:r>
              <a:rPr lang="pt-BR" dirty="0"/>
              <a:t> </a:t>
            </a:r>
            <a:r>
              <a:rPr lang="pt-BR" dirty="0" err="1"/>
              <a:t>the</a:t>
            </a:r>
            <a:r>
              <a:rPr lang="pt-BR" dirty="0"/>
              <a:t> </a:t>
            </a:r>
            <a:r>
              <a:rPr lang="pt-BR" dirty="0" err="1"/>
              <a:t>lung</a:t>
            </a:r>
            <a:r>
              <a:rPr lang="pt-BR" dirty="0"/>
              <a:t>. </a:t>
            </a:r>
            <a:r>
              <a:rPr lang="pt-BR" i="1" dirty="0"/>
              <a:t>J </a:t>
            </a:r>
            <a:r>
              <a:rPr lang="pt-BR" i="1" dirty="0" err="1" smtClean="0"/>
              <a:t>Pediatr</a:t>
            </a:r>
            <a:r>
              <a:rPr lang="pt-BR" i="1" dirty="0"/>
              <a:t> </a:t>
            </a:r>
            <a:r>
              <a:rPr lang="pt-BR" i="1" dirty="0" err="1" smtClean="0"/>
              <a:t>Surg</a:t>
            </a:r>
            <a:r>
              <a:rPr lang="pt-BR" dirty="0"/>
              <a:t>. (2002) 37:331–8. </a:t>
            </a:r>
            <a:r>
              <a:rPr lang="pt-BR" dirty="0" err="1"/>
              <a:t>doi</a:t>
            </a:r>
            <a:r>
              <a:rPr lang="pt-BR" dirty="0"/>
              <a:t>: </a:t>
            </a:r>
            <a:r>
              <a:rPr lang="pt-BR" dirty="0" smtClean="0"/>
              <a:t>10.1053/jpsu.2002.30832</a:t>
            </a:r>
          </a:p>
          <a:p>
            <a:pPr marL="320040" indent="-320040" algn="just" eaLnBrk="1" fontAlgn="auto" hangingPunct="1">
              <a:spcAft>
                <a:spcPts val="0"/>
              </a:spcAft>
              <a:buFont typeface="Wingdings"/>
              <a:buChar char=""/>
              <a:defRPr/>
            </a:pPr>
            <a:r>
              <a:rPr lang="pt-BR" dirty="0" smtClean="0"/>
              <a:t>57</a:t>
            </a:r>
            <a:r>
              <a:rPr lang="pt-BR" dirty="0"/>
              <a:t>. </a:t>
            </a:r>
            <a:r>
              <a:rPr lang="pt-BR" dirty="0" err="1"/>
              <a:t>Ruchonnet-Metrailler</a:t>
            </a:r>
            <a:r>
              <a:rPr lang="pt-BR" dirty="0"/>
              <a:t> I, Leroy-</a:t>
            </a:r>
            <a:r>
              <a:rPr lang="pt-BR" dirty="0" err="1"/>
              <a:t>Terquem</a:t>
            </a:r>
            <a:r>
              <a:rPr lang="pt-BR" dirty="0"/>
              <a:t> E, </a:t>
            </a:r>
            <a:r>
              <a:rPr lang="pt-BR" dirty="0" err="1"/>
              <a:t>Stirnemann</a:t>
            </a:r>
            <a:r>
              <a:rPr lang="pt-BR" dirty="0"/>
              <a:t> J, </a:t>
            </a:r>
            <a:r>
              <a:rPr lang="pt-BR" dirty="0" err="1"/>
              <a:t>Cros</a:t>
            </a:r>
            <a:r>
              <a:rPr lang="pt-BR" dirty="0"/>
              <a:t> P, </a:t>
            </a:r>
            <a:r>
              <a:rPr lang="pt-BR" dirty="0" err="1" smtClean="0"/>
              <a:t>Ducoin</a:t>
            </a:r>
            <a:r>
              <a:rPr lang="pt-BR" dirty="0"/>
              <a:t> </a:t>
            </a:r>
            <a:r>
              <a:rPr lang="pt-BR" dirty="0" smtClean="0"/>
              <a:t>H</a:t>
            </a:r>
            <a:r>
              <a:rPr lang="pt-BR" dirty="0"/>
              <a:t>, </a:t>
            </a:r>
            <a:r>
              <a:rPr lang="pt-BR" dirty="0" err="1"/>
              <a:t>Hadchouel</a:t>
            </a:r>
            <a:r>
              <a:rPr lang="pt-BR" dirty="0"/>
              <a:t> A, et al. Neonatal </a:t>
            </a:r>
            <a:r>
              <a:rPr lang="pt-BR" dirty="0" err="1"/>
              <a:t>outcomes</a:t>
            </a:r>
            <a:r>
              <a:rPr lang="pt-BR" dirty="0"/>
              <a:t> </a:t>
            </a:r>
            <a:r>
              <a:rPr lang="pt-BR" dirty="0" err="1"/>
              <a:t>of</a:t>
            </a:r>
            <a:r>
              <a:rPr lang="pt-BR" dirty="0"/>
              <a:t> </a:t>
            </a:r>
            <a:r>
              <a:rPr lang="pt-BR" dirty="0" err="1"/>
              <a:t>prenatally</a:t>
            </a:r>
            <a:r>
              <a:rPr lang="pt-BR" dirty="0"/>
              <a:t> </a:t>
            </a:r>
            <a:r>
              <a:rPr lang="pt-BR" dirty="0" err="1" smtClean="0"/>
              <a:t>diagnosed</a:t>
            </a:r>
            <a:r>
              <a:rPr lang="pt-BR" dirty="0"/>
              <a:t> </a:t>
            </a:r>
            <a:r>
              <a:rPr lang="pt-BR" dirty="0" smtClean="0"/>
              <a:t>congenital </a:t>
            </a:r>
            <a:r>
              <a:rPr lang="pt-BR" dirty="0" err="1"/>
              <a:t>pulmonary</a:t>
            </a:r>
            <a:r>
              <a:rPr lang="pt-BR" dirty="0"/>
              <a:t> </a:t>
            </a:r>
            <a:r>
              <a:rPr lang="pt-BR" dirty="0" err="1"/>
              <a:t>malformations</a:t>
            </a:r>
            <a:r>
              <a:rPr lang="pt-BR" dirty="0"/>
              <a:t>. </a:t>
            </a:r>
            <a:r>
              <a:rPr lang="pt-BR" i="1" dirty="0" err="1"/>
              <a:t>Pediatrics</a:t>
            </a:r>
            <a:r>
              <a:rPr lang="pt-BR" dirty="0"/>
              <a:t>. (2014) </a:t>
            </a:r>
            <a:r>
              <a:rPr lang="pt-BR" dirty="0" smtClean="0"/>
              <a:t>133:e1285–91.] </a:t>
            </a:r>
            <a:r>
              <a:rPr lang="pt-BR" dirty="0" err="1" smtClean="0"/>
              <a:t>doi</a:t>
            </a:r>
            <a:r>
              <a:rPr lang="pt-BR" dirty="0"/>
              <a:t>: </a:t>
            </a:r>
            <a:r>
              <a:rPr lang="pt-BR" dirty="0" smtClean="0"/>
              <a:t>10.1542/peds.2013-2986</a:t>
            </a:r>
          </a:p>
          <a:p>
            <a:pPr marL="320040" indent="-320040" algn="just" eaLnBrk="1" fontAlgn="auto" hangingPunct="1">
              <a:spcAft>
                <a:spcPts val="0"/>
              </a:spcAft>
              <a:buFont typeface="Wingdings"/>
              <a:buChar char=""/>
              <a:defRPr/>
            </a:pPr>
            <a:r>
              <a:rPr lang="pt-BR" dirty="0" smtClean="0"/>
              <a:t>58</a:t>
            </a:r>
            <a:r>
              <a:rPr lang="pt-BR" dirty="0"/>
              <a:t>. Wong KKY, </a:t>
            </a:r>
            <a:r>
              <a:rPr lang="pt-BR" dirty="0" err="1"/>
              <a:t>Flake</a:t>
            </a:r>
            <a:r>
              <a:rPr lang="pt-BR" dirty="0"/>
              <a:t> AW, </a:t>
            </a:r>
            <a:r>
              <a:rPr lang="pt-BR" dirty="0" err="1"/>
              <a:t>Tibboel</a:t>
            </a:r>
            <a:r>
              <a:rPr lang="pt-BR" dirty="0"/>
              <a:t> D, </a:t>
            </a:r>
            <a:r>
              <a:rPr lang="pt-BR" dirty="0" err="1"/>
              <a:t>Rottier</a:t>
            </a:r>
            <a:r>
              <a:rPr lang="pt-BR" dirty="0"/>
              <a:t> RJ, </a:t>
            </a:r>
            <a:r>
              <a:rPr lang="pt-BR" dirty="0" err="1"/>
              <a:t>Tam</a:t>
            </a:r>
            <a:r>
              <a:rPr lang="pt-BR" dirty="0"/>
              <a:t> PKH. </a:t>
            </a:r>
            <a:r>
              <a:rPr lang="pt-BR" dirty="0" smtClean="0"/>
              <a:t>Congenital </a:t>
            </a:r>
            <a:r>
              <a:rPr lang="pt-BR" dirty="0" err="1" smtClean="0"/>
              <a:t>pulmonary</a:t>
            </a:r>
            <a:r>
              <a:rPr lang="pt-BR" dirty="0" smtClean="0"/>
              <a:t> </a:t>
            </a:r>
            <a:r>
              <a:rPr lang="pt-BR" dirty="0" err="1"/>
              <a:t>airway</a:t>
            </a:r>
            <a:r>
              <a:rPr lang="pt-BR" dirty="0"/>
              <a:t> </a:t>
            </a:r>
            <a:r>
              <a:rPr lang="pt-BR" dirty="0" err="1"/>
              <a:t>malformation</a:t>
            </a:r>
            <a:r>
              <a:rPr lang="pt-BR" dirty="0"/>
              <a:t>: </a:t>
            </a:r>
            <a:r>
              <a:rPr lang="pt-BR" dirty="0" err="1"/>
              <a:t>advances</a:t>
            </a:r>
            <a:r>
              <a:rPr lang="pt-BR" dirty="0"/>
              <a:t> </a:t>
            </a:r>
            <a:r>
              <a:rPr lang="pt-BR" dirty="0" err="1"/>
              <a:t>and</a:t>
            </a:r>
            <a:r>
              <a:rPr lang="pt-BR" dirty="0"/>
              <a:t> </a:t>
            </a:r>
            <a:r>
              <a:rPr lang="pt-BR" dirty="0" err="1"/>
              <a:t>controversies</a:t>
            </a:r>
            <a:r>
              <a:rPr lang="pt-BR" dirty="0"/>
              <a:t>. </a:t>
            </a:r>
            <a:r>
              <a:rPr lang="pt-BR" i="1" dirty="0"/>
              <a:t>Lancet </a:t>
            </a:r>
            <a:r>
              <a:rPr lang="pt-BR" i="1" dirty="0" err="1" smtClean="0"/>
              <a:t>Child</a:t>
            </a:r>
            <a:r>
              <a:rPr lang="pt-BR" i="1" dirty="0"/>
              <a:t> </a:t>
            </a:r>
            <a:r>
              <a:rPr lang="pt-BR" i="1" dirty="0" err="1" smtClean="0"/>
              <a:t>Adolesc</a:t>
            </a:r>
            <a:r>
              <a:rPr lang="pt-BR" i="1" dirty="0" smtClean="0"/>
              <a:t> </a:t>
            </a:r>
            <a:r>
              <a:rPr lang="pt-BR" i="1" dirty="0"/>
              <a:t>Health. </a:t>
            </a:r>
            <a:r>
              <a:rPr lang="pt-BR" dirty="0"/>
              <a:t>(2018) 2:290–7. </a:t>
            </a:r>
            <a:r>
              <a:rPr lang="pt-BR" dirty="0" err="1"/>
              <a:t>doi</a:t>
            </a:r>
            <a:r>
              <a:rPr lang="pt-BR" dirty="0"/>
              <a:t>: </a:t>
            </a:r>
            <a:r>
              <a:rPr lang="pt-BR" dirty="0" smtClean="0"/>
              <a:t>10.1016/S2352-4642(18)30035-X</a:t>
            </a:r>
          </a:p>
          <a:p>
            <a:pPr marL="320040" indent="-320040" algn="just" eaLnBrk="1" fontAlgn="auto" hangingPunct="1">
              <a:spcAft>
                <a:spcPts val="0"/>
              </a:spcAft>
              <a:buFont typeface="Wingdings"/>
              <a:buChar char=""/>
              <a:defRPr/>
            </a:pPr>
            <a:r>
              <a:rPr lang="pt-BR" dirty="0" smtClean="0"/>
              <a:t>59</a:t>
            </a:r>
            <a:r>
              <a:rPr lang="pt-BR" dirty="0"/>
              <a:t>. </a:t>
            </a:r>
            <a:r>
              <a:rPr lang="pt-BR" dirty="0" err="1"/>
              <a:t>Ehrenberg-Buchner</a:t>
            </a:r>
            <a:r>
              <a:rPr lang="pt-BR" dirty="0"/>
              <a:t> S, </a:t>
            </a:r>
            <a:r>
              <a:rPr lang="pt-BR" dirty="0" err="1"/>
              <a:t>Stapf</a:t>
            </a:r>
            <a:r>
              <a:rPr lang="pt-BR" dirty="0"/>
              <a:t> AM, </a:t>
            </a:r>
            <a:r>
              <a:rPr lang="pt-BR" dirty="0" err="1"/>
              <a:t>Berman</a:t>
            </a:r>
            <a:r>
              <a:rPr lang="pt-BR" dirty="0"/>
              <a:t> DR, </a:t>
            </a:r>
            <a:r>
              <a:rPr lang="pt-BR" dirty="0" err="1"/>
              <a:t>Drongowski</a:t>
            </a:r>
            <a:r>
              <a:rPr lang="pt-BR" dirty="0"/>
              <a:t> RA, </a:t>
            </a:r>
            <a:r>
              <a:rPr lang="pt-BR" dirty="0" err="1" smtClean="0"/>
              <a:t>Mychaliska</a:t>
            </a:r>
            <a:r>
              <a:rPr lang="pt-BR" dirty="0"/>
              <a:t> </a:t>
            </a:r>
            <a:r>
              <a:rPr lang="pt-BR" dirty="0" smtClean="0"/>
              <a:t>GB</a:t>
            </a:r>
            <a:r>
              <a:rPr lang="pt-BR" dirty="0"/>
              <a:t>, </a:t>
            </a:r>
            <a:r>
              <a:rPr lang="pt-BR" dirty="0" err="1"/>
              <a:t>Treadwell</a:t>
            </a:r>
            <a:r>
              <a:rPr lang="pt-BR" dirty="0"/>
              <a:t> MC, et al. Fetal </a:t>
            </a:r>
            <a:r>
              <a:rPr lang="pt-BR" dirty="0" err="1"/>
              <a:t>lung</a:t>
            </a:r>
            <a:r>
              <a:rPr lang="pt-BR" dirty="0"/>
              <a:t> </a:t>
            </a:r>
            <a:r>
              <a:rPr lang="pt-BR" dirty="0" err="1"/>
              <a:t>lesions</a:t>
            </a:r>
            <a:r>
              <a:rPr lang="pt-BR" dirty="0"/>
              <a:t>: </a:t>
            </a:r>
            <a:r>
              <a:rPr lang="pt-BR" dirty="0" err="1"/>
              <a:t>can</a:t>
            </a:r>
            <a:r>
              <a:rPr lang="pt-BR" dirty="0"/>
              <a:t> </a:t>
            </a:r>
            <a:r>
              <a:rPr lang="pt-BR" dirty="0" err="1"/>
              <a:t>we</a:t>
            </a:r>
            <a:r>
              <a:rPr lang="pt-BR" dirty="0"/>
              <a:t> start </a:t>
            </a:r>
            <a:r>
              <a:rPr lang="pt-BR" dirty="0" err="1"/>
              <a:t>to</a:t>
            </a:r>
            <a:r>
              <a:rPr lang="pt-BR" dirty="0"/>
              <a:t> </a:t>
            </a:r>
            <a:r>
              <a:rPr lang="pt-BR" dirty="0" err="1"/>
              <a:t>breathe</a:t>
            </a:r>
            <a:r>
              <a:rPr lang="pt-BR" dirty="0"/>
              <a:t> </a:t>
            </a:r>
            <a:r>
              <a:rPr lang="pt-BR" dirty="0" err="1"/>
              <a:t>easier</a:t>
            </a:r>
            <a:r>
              <a:rPr lang="pt-BR" dirty="0"/>
              <a:t>? </a:t>
            </a:r>
            <a:r>
              <a:rPr lang="pt-BR" i="1" dirty="0" err="1" smtClean="0"/>
              <a:t>Am</a:t>
            </a:r>
            <a:r>
              <a:rPr lang="pt-BR" i="1" dirty="0"/>
              <a:t> </a:t>
            </a:r>
            <a:r>
              <a:rPr lang="pt-BR" i="1" dirty="0" smtClean="0"/>
              <a:t>J </a:t>
            </a:r>
            <a:r>
              <a:rPr lang="pt-BR" i="1" dirty="0" err="1"/>
              <a:t>Obstet</a:t>
            </a:r>
            <a:r>
              <a:rPr lang="pt-BR" i="1" dirty="0"/>
              <a:t> </a:t>
            </a:r>
            <a:r>
              <a:rPr lang="pt-BR" i="1" dirty="0" err="1"/>
              <a:t>Gynecol</a:t>
            </a:r>
            <a:r>
              <a:rPr lang="pt-BR" i="1" dirty="0"/>
              <a:t>. </a:t>
            </a:r>
            <a:r>
              <a:rPr lang="pt-BR" dirty="0"/>
              <a:t>(2013) 208:151. </a:t>
            </a:r>
            <a:r>
              <a:rPr lang="pt-BR" dirty="0" err="1"/>
              <a:t>doi</a:t>
            </a:r>
            <a:r>
              <a:rPr lang="pt-BR" dirty="0"/>
              <a:t>: 10.1016/j.ajog.2012.11.012 	</a:t>
            </a:r>
            <a:r>
              <a:rPr lang="pt-BR" dirty="0" smtClean="0"/>
              <a:t>					</a:t>
            </a:r>
            <a:r>
              <a:rPr lang="pt-BR" dirty="0"/>
              <a:t/>
            </a:r>
            <a:br>
              <a:rPr lang="pt-BR" dirty="0"/>
            </a:br>
            <a:r>
              <a:rPr lang="pt-BR" dirty="0"/>
              <a:t> </a:t>
            </a:r>
            <a:br>
              <a:rPr lang="pt-BR" dirty="0"/>
            </a:br>
            <a:r>
              <a:rPr lang="en-US" dirty="0"/>
              <a:t/>
            </a:r>
            <a:br>
              <a:rPr lang="en-US" dirty="0"/>
            </a:br>
            <a:r>
              <a:rPr lang="pt-BR" dirty="0" smtClean="0"/>
              <a:t> </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781550"/>
          </a:xfrm>
        </p:spPr>
        <p:txBody>
          <a:bodyPr>
            <a:normAutofit fontScale="32500" lnSpcReduction="20000"/>
          </a:bodyPr>
          <a:lstStyle/>
          <a:p>
            <a:pPr marL="320040" indent="-320040" algn="just" eaLnBrk="1" fontAlgn="auto" hangingPunct="1">
              <a:spcAft>
                <a:spcPts val="0"/>
              </a:spcAft>
              <a:buFont typeface="Wingdings"/>
              <a:buChar char=""/>
              <a:defRPr/>
            </a:pPr>
            <a:r>
              <a:rPr lang="pt-BR" dirty="0"/>
              <a:t>60. </a:t>
            </a:r>
            <a:r>
              <a:rPr lang="pt-BR" dirty="0" err="1"/>
              <a:t>Shulman</a:t>
            </a:r>
            <a:r>
              <a:rPr lang="pt-BR" dirty="0"/>
              <a:t> R, </a:t>
            </a:r>
            <a:r>
              <a:rPr lang="pt-BR" dirty="0" err="1"/>
              <a:t>Sparks</a:t>
            </a:r>
            <a:r>
              <a:rPr lang="pt-BR" dirty="0"/>
              <a:t> TN, </a:t>
            </a:r>
            <a:r>
              <a:rPr lang="pt-BR" dirty="0" err="1"/>
              <a:t>Gosnell</a:t>
            </a:r>
            <a:r>
              <a:rPr lang="pt-BR" dirty="0"/>
              <a:t> K, Blat C, Norton ME, Lee H, et </a:t>
            </a:r>
            <a:r>
              <a:rPr lang="pt-BR" dirty="0" smtClean="0"/>
              <a:t>al. Fetal </a:t>
            </a:r>
            <a:r>
              <a:rPr lang="pt-BR" dirty="0"/>
              <a:t>congenital </a:t>
            </a:r>
            <a:r>
              <a:rPr lang="pt-BR" dirty="0" err="1" smtClean="0"/>
              <a:t>pulmonary</a:t>
            </a:r>
            <a:r>
              <a:rPr lang="pt-BR" dirty="0"/>
              <a:t> </a:t>
            </a:r>
            <a:r>
              <a:rPr lang="pt-BR" dirty="0" err="1" smtClean="0"/>
              <a:t>airway</a:t>
            </a:r>
            <a:r>
              <a:rPr lang="pt-BR" dirty="0" smtClean="0"/>
              <a:t> </a:t>
            </a:r>
            <a:r>
              <a:rPr lang="pt-BR" dirty="0" err="1"/>
              <a:t>malformation</a:t>
            </a:r>
            <a:r>
              <a:rPr lang="pt-BR" dirty="0"/>
              <a:t>: </a:t>
            </a:r>
            <a:r>
              <a:rPr lang="pt-BR" dirty="0" err="1"/>
              <a:t>the</a:t>
            </a:r>
            <a:r>
              <a:rPr lang="pt-BR" dirty="0"/>
              <a:t> role </a:t>
            </a:r>
            <a:r>
              <a:rPr lang="pt-BR" dirty="0" err="1"/>
              <a:t>of</a:t>
            </a:r>
            <a:r>
              <a:rPr lang="pt-BR" dirty="0"/>
              <a:t> </a:t>
            </a:r>
            <a:r>
              <a:rPr lang="pt-BR" dirty="0" err="1"/>
              <a:t>an</a:t>
            </a:r>
            <a:r>
              <a:rPr lang="pt-BR" dirty="0"/>
              <a:t> </a:t>
            </a:r>
            <a:r>
              <a:rPr lang="pt-BR" dirty="0" err="1" smtClean="0"/>
              <a:t>objective</a:t>
            </a:r>
            <a:r>
              <a:rPr lang="pt-BR" dirty="0"/>
              <a:t> </a:t>
            </a:r>
            <a:r>
              <a:rPr lang="pt-BR" dirty="0" err="1" smtClean="0"/>
              <a:t>measurement</a:t>
            </a:r>
            <a:r>
              <a:rPr lang="pt-BR" dirty="0" smtClean="0"/>
              <a:t> </a:t>
            </a:r>
            <a:r>
              <a:rPr lang="pt-BR" dirty="0" err="1"/>
              <a:t>of</a:t>
            </a:r>
            <a:r>
              <a:rPr lang="pt-BR" dirty="0"/>
              <a:t> </a:t>
            </a:r>
            <a:r>
              <a:rPr lang="pt-BR" dirty="0" err="1"/>
              <a:t>cardiomediastinal</a:t>
            </a:r>
            <a:r>
              <a:rPr lang="pt-BR" dirty="0"/>
              <a:t> shift. </a:t>
            </a:r>
            <a:r>
              <a:rPr lang="pt-BR" i="1" dirty="0" err="1"/>
              <a:t>Am</a:t>
            </a:r>
            <a:r>
              <a:rPr lang="pt-BR" i="1" dirty="0"/>
              <a:t> J </a:t>
            </a:r>
            <a:r>
              <a:rPr lang="pt-BR" i="1" dirty="0" err="1"/>
              <a:t>Perinatol</a:t>
            </a:r>
            <a:r>
              <a:rPr lang="pt-BR" i="1" dirty="0"/>
              <a:t>. </a:t>
            </a:r>
            <a:r>
              <a:rPr lang="pt-BR" dirty="0"/>
              <a:t>(2018</a:t>
            </a:r>
            <a:r>
              <a:rPr lang="pt-BR" dirty="0" smtClean="0"/>
              <a:t>).</a:t>
            </a:r>
          </a:p>
          <a:p>
            <a:pPr marL="320040" indent="-320040" algn="just" eaLnBrk="1" fontAlgn="auto" hangingPunct="1">
              <a:spcAft>
                <a:spcPts val="0"/>
              </a:spcAft>
              <a:buFont typeface="Wingdings"/>
              <a:buChar char=""/>
              <a:defRPr/>
            </a:pPr>
            <a:r>
              <a:rPr lang="pt-BR" dirty="0" smtClean="0"/>
              <a:t>61</a:t>
            </a:r>
            <a:r>
              <a:rPr lang="pt-BR" dirty="0"/>
              <a:t>. </a:t>
            </a:r>
            <a:r>
              <a:rPr lang="pt-BR" dirty="0" err="1"/>
              <a:t>Baez</a:t>
            </a:r>
            <a:r>
              <a:rPr lang="pt-BR" dirty="0"/>
              <a:t> JC, </a:t>
            </a:r>
            <a:r>
              <a:rPr lang="pt-BR" dirty="0" err="1"/>
              <a:t>Seethamraju</a:t>
            </a:r>
            <a:r>
              <a:rPr lang="pt-BR" dirty="0"/>
              <a:t> RT, </a:t>
            </a:r>
            <a:r>
              <a:rPr lang="pt-BR" dirty="0" err="1"/>
              <a:t>Mulkern</a:t>
            </a:r>
            <a:r>
              <a:rPr lang="pt-BR" dirty="0"/>
              <a:t> R, </a:t>
            </a:r>
            <a:r>
              <a:rPr lang="pt-BR" dirty="0" err="1"/>
              <a:t>Ciet</a:t>
            </a:r>
            <a:r>
              <a:rPr lang="pt-BR" dirty="0"/>
              <a:t> P, Lee EY. </a:t>
            </a:r>
            <a:r>
              <a:rPr lang="pt-BR" dirty="0" err="1"/>
              <a:t>Pediatric</a:t>
            </a:r>
            <a:r>
              <a:rPr lang="pt-BR" dirty="0"/>
              <a:t> </a:t>
            </a:r>
            <a:r>
              <a:rPr lang="pt-BR" dirty="0" err="1"/>
              <a:t>chest</a:t>
            </a:r>
            <a:r>
              <a:rPr lang="pt-BR" dirty="0"/>
              <a:t> </a:t>
            </a:r>
            <a:r>
              <a:rPr lang="pt-BR" dirty="0" smtClean="0"/>
              <a:t>MR </a:t>
            </a:r>
            <a:r>
              <a:rPr lang="pt-BR" dirty="0" err="1" smtClean="0"/>
              <a:t>imaging</a:t>
            </a:r>
            <a:r>
              <a:rPr lang="pt-BR" dirty="0"/>
              <a:t>: </a:t>
            </a:r>
            <a:r>
              <a:rPr lang="pt-BR" dirty="0" err="1"/>
              <a:t>sedation</a:t>
            </a:r>
            <a:r>
              <a:rPr lang="pt-BR" dirty="0"/>
              <a:t>, </a:t>
            </a:r>
            <a:r>
              <a:rPr lang="pt-BR" dirty="0" err="1"/>
              <a:t>techniques</a:t>
            </a:r>
            <a:r>
              <a:rPr lang="pt-BR" dirty="0"/>
              <a:t>, </a:t>
            </a:r>
            <a:r>
              <a:rPr lang="pt-BR" dirty="0" err="1"/>
              <a:t>and</a:t>
            </a:r>
            <a:r>
              <a:rPr lang="pt-BR" dirty="0"/>
              <a:t> </a:t>
            </a:r>
            <a:r>
              <a:rPr lang="pt-BR" dirty="0" err="1"/>
              <a:t>extracardiac</a:t>
            </a:r>
            <a:r>
              <a:rPr lang="pt-BR" dirty="0"/>
              <a:t> </a:t>
            </a:r>
            <a:r>
              <a:rPr lang="pt-BR" dirty="0" err="1"/>
              <a:t>vessels</a:t>
            </a:r>
            <a:r>
              <a:rPr lang="pt-BR" dirty="0"/>
              <a:t>. </a:t>
            </a:r>
            <a:r>
              <a:rPr lang="pt-BR" i="1" dirty="0" err="1"/>
              <a:t>Magn</a:t>
            </a:r>
            <a:r>
              <a:rPr lang="pt-BR" i="1" dirty="0"/>
              <a:t> </a:t>
            </a:r>
            <a:r>
              <a:rPr lang="pt-BR" i="1" dirty="0" err="1"/>
              <a:t>Reson</a:t>
            </a:r>
            <a:r>
              <a:rPr lang="pt-BR" i="1" dirty="0"/>
              <a:t> </a:t>
            </a:r>
            <a:r>
              <a:rPr lang="pt-BR" i="1" dirty="0" err="1" smtClean="0"/>
              <a:t>Imaging</a:t>
            </a:r>
            <a:r>
              <a:rPr lang="pt-BR" i="1" dirty="0"/>
              <a:t> </a:t>
            </a:r>
            <a:r>
              <a:rPr lang="pt-BR" i="1" dirty="0" err="1" smtClean="0"/>
              <a:t>Clin</a:t>
            </a:r>
            <a:r>
              <a:rPr lang="pt-BR" i="1" dirty="0" smtClean="0"/>
              <a:t> </a:t>
            </a:r>
            <a:r>
              <a:rPr lang="pt-BR" i="1" dirty="0"/>
              <a:t>N Am</a:t>
            </a:r>
            <a:r>
              <a:rPr lang="pt-BR" dirty="0"/>
              <a:t>. (2015) 23:321–5. </a:t>
            </a:r>
            <a:r>
              <a:rPr lang="pt-BR" dirty="0" err="1"/>
              <a:t>doi</a:t>
            </a:r>
            <a:r>
              <a:rPr lang="pt-BR" dirty="0"/>
              <a:t>: </a:t>
            </a:r>
            <a:r>
              <a:rPr lang="pt-BR" dirty="0" smtClean="0"/>
              <a:t>10.1016/j.mric.2015.01.010</a:t>
            </a:r>
          </a:p>
          <a:p>
            <a:pPr marL="320040" indent="-320040" algn="just" eaLnBrk="1" fontAlgn="auto" hangingPunct="1">
              <a:spcAft>
                <a:spcPts val="0"/>
              </a:spcAft>
              <a:buFont typeface="Wingdings"/>
              <a:buChar char=""/>
              <a:defRPr/>
            </a:pPr>
            <a:r>
              <a:rPr lang="pt-BR" dirty="0" smtClean="0"/>
              <a:t>62</a:t>
            </a:r>
            <a:r>
              <a:rPr lang="pt-BR" dirty="0"/>
              <a:t>. </a:t>
            </a:r>
            <a:r>
              <a:rPr lang="pt-BR" dirty="0" err="1"/>
              <a:t>Corbett</a:t>
            </a:r>
            <a:r>
              <a:rPr lang="pt-BR" dirty="0"/>
              <a:t> HJ, </a:t>
            </a:r>
            <a:r>
              <a:rPr lang="pt-BR" dirty="0" err="1"/>
              <a:t>Humphrey</a:t>
            </a:r>
            <a:r>
              <a:rPr lang="pt-BR" dirty="0"/>
              <a:t> GME. </a:t>
            </a:r>
            <a:r>
              <a:rPr lang="pt-BR" dirty="0" err="1"/>
              <a:t>Pulmonary</a:t>
            </a:r>
            <a:r>
              <a:rPr lang="pt-BR" dirty="0"/>
              <a:t> </a:t>
            </a:r>
            <a:r>
              <a:rPr lang="pt-BR" dirty="0" err="1"/>
              <a:t>sequestration</a:t>
            </a:r>
            <a:r>
              <a:rPr lang="pt-BR" dirty="0"/>
              <a:t>. </a:t>
            </a:r>
            <a:r>
              <a:rPr lang="pt-BR" i="1" dirty="0" err="1"/>
              <a:t>Paediatr</a:t>
            </a:r>
            <a:r>
              <a:rPr lang="pt-BR" i="1" dirty="0"/>
              <a:t> </a:t>
            </a:r>
            <a:r>
              <a:rPr lang="pt-BR" i="1" dirty="0" err="1"/>
              <a:t>Respir</a:t>
            </a:r>
            <a:r>
              <a:rPr lang="pt-BR" i="1" dirty="0"/>
              <a:t> Rev</a:t>
            </a:r>
            <a:r>
              <a:rPr lang="pt-BR" dirty="0" smtClean="0"/>
              <a:t>. (</a:t>
            </a:r>
            <a:r>
              <a:rPr lang="pt-BR" dirty="0"/>
              <a:t>2004) 5:59–68. </a:t>
            </a:r>
            <a:r>
              <a:rPr lang="pt-BR" dirty="0" err="1"/>
              <a:t>doi</a:t>
            </a:r>
            <a:r>
              <a:rPr lang="pt-BR" dirty="0"/>
              <a:t>: </a:t>
            </a:r>
            <a:r>
              <a:rPr lang="pt-BR" dirty="0" smtClean="0"/>
              <a:t>10.1016/j.prrv.2003.09.009</a:t>
            </a:r>
          </a:p>
          <a:p>
            <a:pPr marL="320040" indent="-320040" algn="just" eaLnBrk="1" fontAlgn="auto" hangingPunct="1">
              <a:spcAft>
                <a:spcPts val="0"/>
              </a:spcAft>
              <a:buFont typeface="Wingdings"/>
              <a:buChar char=""/>
              <a:defRPr/>
            </a:pPr>
            <a:r>
              <a:rPr lang="pt-BR" dirty="0" smtClean="0"/>
              <a:t>63</a:t>
            </a:r>
            <a:r>
              <a:rPr lang="pt-BR" dirty="0"/>
              <a:t>. </a:t>
            </a:r>
            <a:r>
              <a:rPr lang="pt-BR" dirty="0" err="1"/>
              <a:t>Hellmund</a:t>
            </a:r>
            <a:r>
              <a:rPr lang="pt-BR" dirty="0"/>
              <a:t> A, Berg C, </a:t>
            </a:r>
            <a:r>
              <a:rPr lang="pt-BR" dirty="0" err="1"/>
              <a:t>Geipel</a:t>
            </a:r>
            <a:r>
              <a:rPr lang="pt-BR" dirty="0"/>
              <a:t> A, </a:t>
            </a:r>
            <a:r>
              <a:rPr lang="pt-BR" dirty="0" err="1"/>
              <a:t>Bludau</a:t>
            </a:r>
            <a:r>
              <a:rPr lang="pt-BR" dirty="0"/>
              <a:t> M, </a:t>
            </a:r>
            <a:r>
              <a:rPr lang="pt-BR" dirty="0" err="1"/>
              <a:t>Heydweiller</a:t>
            </a:r>
            <a:r>
              <a:rPr lang="pt-BR" dirty="0"/>
              <a:t> A, </a:t>
            </a:r>
            <a:r>
              <a:rPr lang="pt-BR" dirty="0" err="1"/>
              <a:t>Bachour</a:t>
            </a:r>
            <a:r>
              <a:rPr lang="pt-BR" dirty="0"/>
              <a:t> H, et </a:t>
            </a:r>
            <a:r>
              <a:rPr lang="pt-BR" dirty="0" smtClean="0"/>
              <a:t>al. </a:t>
            </a:r>
            <a:r>
              <a:rPr lang="pt-BR" dirty="0" err="1" smtClean="0"/>
              <a:t>Prenatal</a:t>
            </a:r>
            <a:r>
              <a:rPr lang="pt-BR" dirty="0" smtClean="0"/>
              <a:t> </a:t>
            </a:r>
            <a:r>
              <a:rPr lang="pt-BR" dirty="0" err="1"/>
              <a:t>diagnosis</a:t>
            </a:r>
            <a:r>
              <a:rPr lang="pt-BR" dirty="0"/>
              <a:t> </a:t>
            </a:r>
            <a:r>
              <a:rPr lang="pt-BR" dirty="0" err="1" smtClean="0"/>
              <a:t>and</a:t>
            </a:r>
            <a:r>
              <a:rPr lang="pt-BR" dirty="0"/>
              <a:t> </a:t>
            </a:r>
            <a:r>
              <a:rPr lang="pt-BR" dirty="0" err="1" smtClean="0"/>
              <a:t>evaluation</a:t>
            </a:r>
            <a:r>
              <a:rPr lang="pt-BR" dirty="0" smtClean="0"/>
              <a:t> </a:t>
            </a:r>
            <a:r>
              <a:rPr lang="pt-BR" dirty="0" err="1"/>
              <a:t>of</a:t>
            </a:r>
            <a:r>
              <a:rPr lang="pt-BR" dirty="0"/>
              <a:t> </a:t>
            </a:r>
            <a:r>
              <a:rPr lang="pt-BR" dirty="0" err="1"/>
              <a:t>sonographic</a:t>
            </a:r>
            <a:r>
              <a:rPr lang="pt-BR" dirty="0"/>
              <a:t> </a:t>
            </a:r>
            <a:r>
              <a:rPr lang="pt-BR" dirty="0" err="1"/>
              <a:t>predictors</a:t>
            </a:r>
            <a:r>
              <a:rPr lang="pt-BR" dirty="0"/>
              <a:t> for </a:t>
            </a:r>
            <a:r>
              <a:rPr lang="pt-BR" dirty="0" err="1" smtClean="0"/>
              <a:t>intervention</a:t>
            </a:r>
            <a:r>
              <a:rPr lang="pt-BR" dirty="0"/>
              <a:t> </a:t>
            </a:r>
            <a:r>
              <a:rPr lang="pt-BR" dirty="0" err="1" smtClean="0"/>
              <a:t>and</a:t>
            </a:r>
            <a:r>
              <a:rPr lang="pt-BR" dirty="0" smtClean="0"/>
              <a:t> </a:t>
            </a:r>
            <a:r>
              <a:rPr lang="pt-BR" dirty="0"/>
              <a:t>adverse </a:t>
            </a:r>
            <a:r>
              <a:rPr lang="pt-BR" dirty="0" err="1"/>
              <a:t>outcome</a:t>
            </a:r>
            <a:r>
              <a:rPr lang="pt-BR" dirty="0"/>
              <a:t> in congenital </a:t>
            </a:r>
            <a:r>
              <a:rPr lang="pt-BR" dirty="0" err="1"/>
              <a:t>pulmonary</a:t>
            </a:r>
            <a:r>
              <a:rPr lang="pt-BR" dirty="0"/>
              <a:t> </a:t>
            </a:r>
            <a:r>
              <a:rPr lang="pt-BR" dirty="0" err="1"/>
              <a:t>airway</a:t>
            </a:r>
            <a:r>
              <a:rPr lang="pt-BR" dirty="0"/>
              <a:t> </a:t>
            </a:r>
            <a:r>
              <a:rPr lang="pt-BR" dirty="0" err="1"/>
              <a:t>malformation</a:t>
            </a:r>
            <a:r>
              <a:rPr lang="pt-BR" dirty="0"/>
              <a:t>. </a:t>
            </a:r>
            <a:r>
              <a:rPr lang="pt-BR" i="1" dirty="0" err="1" smtClean="0"/>
              <a:t>PLoS</a:t>
            </a:r>
            <a:r>
              <a:rPr lang="pt-BR" i="1" dirty="0"/>
              <a:t> </a:t>
            </a:r>
            <a:r>
              <a:rPr lang="pt-BR" i="1" dirty="0" smtClean="0"/>
              <a:t>ONE</a:t>
            </a:r>
            <a:r>
              <a:rPr lang="pt-BR" dirty="0"/>
              <a:t>. (2016) 11:e0150474. </a:t>
            </a:r>
            <a:r>
              <a:rPr lang="pt-BR" dirty="0" err="1"/>
              <a:t>doi</a:t>
            </a:r>
            <a:r>
              <a:rPr lang="pt-BR" dirty="0"/>
              <a:t>: </a:t>
            </a:r>
            <a:r>
              <a:rPr lang="pt-BR" dirty="0" smtClean="0"/>
              <a:t>10.1371/journal.pone.0150474</a:t>
            </a:r>
          </a:p>
          <a:p>
            <a:pPr marL="320040" indent="-320040" algn="just" eaLnBrk="1" fontAlgn="auto" hangingPunct="1">
              <a:spcAft>
                <a:spcPts val="0"/>
              </a:spcAft>
              <a:buFont typeface="Wingdings"/>
              <a:buChar char=""/>
              <a:defRPr/>
            </a:pPr>
            <a:r>
              <a:rPr lang="pt-BR" dirty="0" smtClean="0"/>
              <a:t>64</a:t>
            </a:r>
            <a:r>
              <a:rPr lang="pt-BR" dirty="0"/>
              <a:t>. Quintero RA, </a:t>
            </a:r>
            <a:r>
              <a:rPr lang="pt-BR" dirty="0" err="1"/>
              <a:t>Kontopoulos</a:t>
            </a:r>
            <a:r>
              <a:rPr lang="pt-BR" dirty="0"/>
              <a:t> E, </a:t>
            </a:r>
            <a:r>
              <a:rPr lang="pt-BR" dirty="0" err="1"/>
              <a:t>Reiter</a:t>
            </a:r>
            <a:r>
              <a:rPr lang="pt-BR" dirty="0"/>
              <a:t> J, Pedreira WL, Colin AA. </a:t>
            </a:r>
            <a:r>
              <a:rPr lang="pt-BR" dirty="0" smtClean="0"/>
              <a:t>Fetal </a:t>
            </a:r>
            <a:r>
              <a:rPr lang="pt-BR" dirty="0" err="1" smtClean="0"/>
              <a:t>bronchoscopy</a:t>
            </a:r>
            <a:r>
              <a:rPr lang="pt-BR" dirty="0"/>
              <a:t>: its </a:t>
            </a:r>
            <a:r>
              <a:rPr lang="pt-BR" dirty="0" err="1"/>
              <a:t>successful</a:t>
            </a:r>
            <a:r>
              <a:rPr lang="pt-BR" dirty="0"/>
              <a:t> use in a case </a:t>
            </a:r>
            <a:r>
              <a:rPr lang="pt-BR" dirty="0" err="1"/>
              <a:t>of</a:t>
            </a:r>
            <a:r>
              <a:rPr lang="pt-BR" dirty="0"/>
              <a:t> </a:t>
            </a:r>
            <a:r>
              <a:rPr lang="pt-BR" dirty="0" err="1"/>
              <a:t>extralobar</a:t>
            </a:r>
            <a:r>
              <a:rPr lang="pt-BR" dirty="0"/>
              <a:t> </a:t>
            </a:r>
            <a:r>
              <a:rPr lang="pt-BR" dirty="0" err="1" smtClean="0"/>
              <a:t>pulmonary</a:t>
            </a:r>
            <a:r>
              <a:rPr lang="pt-BR" dirty="0"/>
              <a:t> </a:t>
            </a:r>
            <a:r>
              <a:rPr lang="pt-BR" dirty="0" err="1" smtClean="0"/>
              <a:t>sequestration</a:t>
            </a:r>
            <a:r>
              <a:rPr lang="pt-BR" dirty="0"/>
              <a:t>. </a:t>
            </a:r>
            <a:r>
              <a:rPr lang="pt-BR" i="1" dirty="0"/>
              <a:t>J </a:t>
            </a:r>
            <a:r>
              <a:rPr lang="pt-BR" i="1" dirty="0" err="1"/>
              <a:t>Matern</a:t>
            </a:r>
            <a:r>
              <a:rPr lang="pt-BR" i="1" dirty="0"/>
              <a:t> Fetal Neonatal Med</a:t>
            </a:r>
            <a:r>
              <a:rPr lang="pt-BR" dirty="0"/>
              <a:t>. (2012) </a:t>
            </a:r>
            <a:r>
              <a:rPr lang="pt-BR" dirty="0" smtClean="0"/>
              <a:t>25:2354–2358. </a:t>
            </a:r>
            <a:r>
              <a:rPr lang="pt-BR" dirty="0" err="1" smtClean="0"/>
              <a:t>doi</a:t>
            </a:r>
            <a:r>
              <a:rPr lang="pt-BR" dirty="0"/>
              <a:t>: </a:t>
            </a:r>
            <a:r>
              <a:rPr lang="pt-BR" dirty="0" smtClean="0"/>
              <a:t>10.3109/14767058.2012.695826</a:t>
            </a:r>
          </a:p>
          <a:p>
            <a:pPr marL="320040" indent="-320040" algn="just" eaLnBrk="1" fontAlgn="auto" hangingPunct="1">
              <a:spcAft>
                <a:spcPts val="0"/>
              </a:spcAft>
              <a:buFont typeface="Wingdings"/>
              <a:buChar char=""/>
              <a:defRPr/>
            </a:pPr>
            <a:r>
              <a:rPr lang="pt-BR" dirty="0" smtClean="0"/>
              <a:t>65</a:t>
            </a:r>
            <a:r>
              <a:rPr lang="pt-BR" dirty="0"/>
              <a:t>. Cruz-Martinez R, </a:t>
            </a:r>
            <a:r>
              <a:rPr lang="pt-BR" dirty="0" err="1"/>
              <a:t>Méndez</a:t>
            </a:r>
            <a:r>
              <a:rPr lang="pt-BR" dirty="0"/>
              <a:t> A, Perez-</a:t>
            </a:r>
            <a:r>
              <a:rPr lang="pt-BR" dirty="0" err="1"/>
              <a:t>Garcilita</a:t>
            </a:r>
            <a:r>
              <a:rPr lang="pt-BR" dirty="0"/>
              <a:t> O, </a:t>
            </a:r>
            <a:r>
              <a:rPr lang="pt-BR" dirty="0" err="1"/>
              <a:t>Monroy</a:t>
            </a:r>
            <a:r>
              <a:rPr lang="pt-BR" dirty="0"/>
              <a:t> A, </a:t>
            </a:r>
            <a:r>
              <a:rPr lang="pt-BR" dirty="0" smtClean="0"/>
              <a:t>Aguilar-</a:t>
            </a:r>
            <a:r>
              <a:rPr lang="pt-BR" dirty="0" err="1" smtClean="0"/>
              <a:t>Vidales</a:t>
            </a:r>
            <a:r>
              <a:rPr lang="pt-BR" dirty="0"/>
              <a:t> </a:t>
            </a:r>
            <a:r>
              <a:rPr lang="pt-BR" dirty="0" smtClean="0"/>
              <a:t>K</a:t>
            </a:r>
            <a:r>
              <a:rPr lang="pt-BR" dirty="0"/>
              <a:t>, Cruz-Martinez MA, et al. Fetal </a:t>
            </a:r>
            <a:r>
              <a:rPr lang="pt-BR" dirty="0" err="1"/>
              <a:t>bronchoscopy</a:t>
            </a:r>
            <a:r>
              <a:rPr lang="pt-BR" dirty="0"/>
              <a:t> as a </a:t>
            </a:r>
            <a:r>
              <a:rPr lang="pt-BR" dirty="0" err="1"/>
              <a:t>useful</a:t>
            </a:r>
            <a:r>
              <a:rPr lang="pt-BR" dirty="0"/>
              <a:t> </a:t>
            </a:r>
            <a:r>
              <a:rPr lang="pt-BR" dirty="0" smtClean="0"/>
              <a:t>procedure in </a:t>
            </a:r>
            <a:r>
              <a:rPr lang="pt-BR" dirty="0"/>
              <a:t>a case </a:t>
            </a:r>
            <a:r>
              <a:rPr lang="pt-BR" dirty="0" err="1"/>
              <a:t>with</a:t>
            </a:r>
            <a:r>
              <a:rPr lang="pt-BR" dirty="0"/>
              <a:t> </a:t>
            </a:r>
            <a:r>
              <a:rPr lang="pt-BR" dirty="0" err="1"/>
              <a:t>prenatal</a:t>
            </a:r>
            <a:r>
              <a:rPr lang="pt-BR" dirty="0"/>
              <a:t> </a:t>
            </a:r>
            <a:r>
              <a:rPr lang="pt-BR" dirty="0" err="1"/>
              <a:t>diagnosis</a:t>
            </a:r>
            <a:r>
              <a:rPr lang="pt-BR" dirty="0"/>
              <a:t> </a:t>
            </a:r>
            <a:r>
              <a:rPr lang="pt-BR" dirty="0" err="1"/>
              <a:t>of</a:t>
            </a:r>
            <a:r>
              <a:rPr lang="pt-BR" dirty="0"/>
              <a:t> congenital </a:t>
            </a:r>
            <a:r>
              <a:rPr lang="pt-BR" dirty="0" err="1"/>
              <a:t>microcystic</a:t>
            </a:r>
            <a:r>
              <a:rPr lang="pt-BR" dirty="0"/>
              <a:t> </a:t>
            </a:r>
            <a:r>
              <a:rPr lang="pt-BR" dirty="0" err="1" smtClean="0"/>
              <a:t>adenomatoid</a:t>
            </a:r>
            <a:r>
              <a:rPr lang="pt-BR" dirty="0" smtClean="0"/>
              <a:t> </a:t>
            </a:r>
            <a:r>
              <a:rPr lang="pt-BR" dirty="0" err="1" smtClean="0"/>
              <a:t>malformation</a:t>
            </a:r>
            <a:r>
              <a:rPr lang="pt-BR" dirty="0" smtClean="0"/>
              <a:t>. </a:t>
            </a:r>
            <a:r>
              <a:rPr lang="pt-BR" i="1" dirty="0" smtClean="0"/>
              <a:t>Fetal </a:t>
            </a:r>
            <a:r>
              <a:rPr lang="pt-BR" i="1" dirty="0" err="1"/>
              <a:t>Diagn</a:t>
            </a:r>
            <a:r>
              <a:rPr lang="pt-BR" i="1" dirty="0"/>
              <a:t> </a:t>
            </a:r>
            <a:r>
              <a:rPr lang="pt-BR" i="1" dirty="0" err="1"/>
              <a:t>Ther</a:t>
            </a:r>
            <a:r>
              <a:rPr lang="pt-BR" dirty="0"/>
              <a:t>. (2015) 37:75–80. </a:t>
            </a:r>
            <a:r>
              <a:rPr lang="pt-BR" dirty="0" err="1"/>
              <a:t>doi</a:t>
            </a:r>
            <a:r>
              <a:rPr lang="pt-BR" dirty="0"/>
              <a:t>: </a:t>
            </a:r>
            <a:r>
              <a:rPr lang="pt-BR" dirty="0" smtClean="0"/>
              <a:t>10.1159/000361015</a:t>
            </a:r>
          </a:p>
          <a:p>
            <a:pPr marL="320040" indent="-320040" algn="just" eaLnBrk="1" fontAlgn="auto" hangingPunct="1">
              <a:spcAft>
                <a:spcPts val="0"/>
              </a:spcAft>
              <a:buFont typeface="Wingdings"/>
              <a:buChar char=""/>
              <a:defRPr/>
            </a:pPr>
            <a:r>
              <a:rPr lang="pt-BR" dirty="0" smtClean="0"/>
              <a:t>66</a:t>
            </a:r>
            <a:r>
              <a:rPr lang="pt-BR" dirty="0"/>
              <a:t>. </a:t>
            </a:r>
            <a:r>
              <a:rPr lang="pt-BR" dirty="0" err="1"/>
              <a:t>Gajewska-Knapik</a:t>
            </a:r>
            <a:r>
              <a:rPr lang="pt-BR" dirty="0"/>
              <a:t> K, </a:t>
            </a:r>
            <a:r>
              <a:rPr lang="pt-BR" dirty="0" err="1"/>
              <a:t>Impey</a:t>
            </a:r>
            <a:r>
              <a:rPr lang="pt-BR" dirty="0"/>
              <a:t> L. Congenital </a:t>
            </a:r>
            <a:r>
              <a:rPr lang="pt-BR" dirty="0" err="1"/>
              <a:t>lung</a:t>
            </a:r>
            <a:r>
              <a:rPr lang="pt-BR" dirty="0"/>
              <a:t> </a:t>
            </a:r>
            <a:r>
              <a:rPr lang="pt-BR" dirty="0" err="1"/>
              <a:t>lesions</a:t>
            </a:r>
            <a:r>
              <a:rPr lang="pt-BR" dirty="0"/>
              <a:t>: </a:t>
            </a:r>
            <a:r>
              <a:rPr lang="pt-BR" dirty="0" err="1" smtClean="0"/>
              <a:t>prenatal</a:t>
            </a:r>
            <a:r>
              <a:rPr lang="pt-BR" dirty="0"/>
              <a:t> </a:t>
            </a:r>
            <a:r>
              <a:rPr lang="pt-BR" dirty="0" err="1" smtClean="0"/>
              <a:t>diagnosis</a:t>
            </a:r>
            <a:r>
              <a:rPr lang="pt-BR" dirty="0" smtClean="0"/>
              <a:t> </a:t>
            </a:r>
            <a:r>
              <a:rPr lang="pt-BR" dirty="0" err="1"/>
              <a:t>and</a:t>
            </a:r>
            <a:r>
              <a:rPr lang="pt-BR" dirty="0"/>
              <a:t> </a:t>
            </a:r>
            <a:r>
              <a:rPr lang="pt-BR" dirty="0" err="1"/>
              <a:t>intervention</a:t>
            </a:r>
            <a:r>
              <a:rPr lang="pt-BR" dirty="0"/>
              <a:t>. </a:t>
            </a:r>
            <a:r>
              <a:rPr lang="pt-BR" i="1" dirty="0" err="1"/>
              <a:t>Semin</a:t>
            </a:r>
            <a:r>
              <a:rPr lang="pt-BR" i="1" dirty="0"/>
              <a:t> </a:t>
            </a:r>
            <a:r>
              <a:rPr lang="pt-BR" i="1" dirty="0" err="1"/>
              <a:t>Pediatr</a:t>
            </a:r>
            <a:r>
              <a:rPr lang="pt-BR" i="1" dirty="0"/>
              <a:t> </a:t>
            </a:r>
            <a:r>
              <a:rPr lang="pt-BR" i="1" dirty="0" err="1"/>
              <a:t>Surg</a:t>
            </a:r>
            <a:r>
              <a:rPr lang="pt-BR" dirty="0"/>
              <a:t>. (2015) </a:t>
            </a:r>
            <a:r>
              <a:rPr lang="pt-BR" dirty="0" smtClean="0"/>
              <a:t>24:156–9 </a:t>
            </a:r>
            <a:r>
              <a:rPr lang="pt-BR" dirty="0" err="1" smtClean="0"/>
              <a:t>doi</a:t>
            </a:r>
            <a:r>
              <a:rPr lang="pt-BR" dirty="0"/>
              <a:t>: </a:t>
            </a:r>
            <a:r>
              <a:rPr lang="pt-BR" dirty="0" smtClean="0"/>
              <a:t>10.1053/j.sempedsurg.2015.01.012</a:t>
            </a:r>
          </a:p>
          <a:p>
            <a:pPr marL="320040" indent="-320040" algn="just" eaLnBrk="1" fontAlgn="auto" hangingPunct="1">
              <a:spcAft>
                <a:spcPts val="0"/>
              </a:spcAft>
              <a:buFont typeface="Wingdings"/>
              <a:buChar char=""/>
              <a:defRPr/>
            </a:pPr>
            <a:r>
              <a:rPr lang="pt-BR" dirty="0" smtClean="0"/>
              <a:t>67</a:t>
            </a:r>
            <a:r>
              <a:rPr lang="pt-BR" dirty="0"/>
              <a:t>. </a:t>
            </a:r>
            <a:r>
              <a:rPr lang="pt-BR" dirty="0" err="1"/>
              <a:t>Tsao</a:t>
            </a:r>
            <a:r>
              <a:rPr lang="pt-BR" dirty="0"/>
              <a:t> K, </a:t>
            </a:r>
            <a:r>
              <a:rPr lang="pt-BR" dirty="0" err="1"/>
              <a:t>Hawgood</a:t>
            </a:r>
            <a:r>
              <a:rPr lang="pt-BR" dirty="0"/>
              <a:t> S, Vu L, </a:t>
            </a:r>
            <a:r>
              <a:rPr lang="pt-BR" dirty="0" err="1"/>
              <a:t>Hirose</a:t>
            </a:r>
            <a:r>
              <a:rPr lang="pt-BR" dirty="0"/>
              <a:t> S, </a:t>
            </a:r>
            <a:r>
              <a:rPr lang="pt-BR" dirty="0" err="1"/>
              <a:t>Sydorak</a:t>
            </a:r>
            <a:r>
              <a:rPr lang="pt-BR" dirty="0"/>
              <a:t> R, </a:t>
            </a:r>
            <a:r>
              <a:rPr lang="pt-BR" dirty="0" err="1"/>
              <a:t>Albanese</a:t>
            </a:r>
            <a:r>
              <a:rPr lang="pt-BR" dirty="0"/>
              <a:t> CT, et </a:t>
            </a:r>
            <a:r>
              <a:rPr lang="pt-BR" dirty="0" smtClean="0"/>
              <a:t>al. </a:t>
            </a:r>
            <a:r>
              <a:rPr lang="pt-BR" dirty="0" err="1" smtClean="0"/>
              <a:t>Resolution</a:t>
            </a:r>
            <a:r>
              <a:rPr lang="pt-BR" dirty="0" smtClean="0"/>
              <a:t> </a:t>
            </a:r>
            <a:r>
              <a:rPr lang="pt-BR" dirty="0" err="1"/>
              <a:t>of</a:t>
            </a:r>
            <a:r>
              <a:rPr lang="pt-BR" dirty="0"/>
              <a:t> </a:t>
            </a:r>
            <a:r>
              <a:rPr lang="pt-BR" dirty="0" err="1"/>
              <a:t>hydrops</a:t>
            </a:r>
            <a:r>
              <a:rPr lang="pt-BR" dirty="0"/>
              <a:t> </a:t>
            </a:r>
            <a:r>
              <a:rPr lang="pt-BR" dirty="0" err="1"/>
              <a:t>fetalis</a:t>
            </a:r>
            <a:r>
              <a:rPr lang="pt-BR" dirty="0"/>
              <a:t> in congenital </a:t>
            </a:r>
            <a:r>
              <a:rPr lang="pt-BR" dirty="0" err="1"/>
              <a:t>cystic</a:t>
            </a:r>
            <a:r>
              <a:rPr lang="pt-BR" dirty="0"/>
              <a:t> </a:t>
            </a:r>
            <a:r>
              <a:rPr lang="pt-BR" dirty="0" err="1"/>
              <a:t>adenomatoid</a:t>
            </a:r>
            <a:r>
              <a:rPr lang="pt-BR" dirty="0"/>
              <a:t> </a:t>
            </a:r>
            <a:r>
              <a:rPr lang="pt-BR" dirty="0" err="1" smtClean="0"/>
              <a:t>malformation</a:t>
            </a:r>
            <a:r>
              <a:rPr lang="pt-BR" dirty="0"/>
              <a:t> </a:t>
            </a:r>
            <a:r>
              <a:rPr lang="pt-BR" dirty="0" err="1" smtClean="0"/>
              <a:t>after</a:t>
            </a:r>
            <a:r>
              <a:rPr lang="pt-BR" dirty="0" smtClean="0"/>
              <a:t> </a:t>
            </a:r>
            <a:r>
              <a:rPr lang="pt-BR" dirty="0" err="1"/>
              <a:t>prenatal</a:t>
            </a:r>
            <a:r>
              <a:rPr lang="pt-BR" dirty="0"/>
              <a:t> </a:t>
            </a:r>
            <a:r>
              <a:rPr lang="pt-BR" dirty="0" err="1"/>
              <a:t>steroid</a:t>
            </a:r>
            <a:r>
              <a:rPr lang="pt-BR" dirty="0"/>
              <a:t> </a:t>
            </a:r>
            <a:r>
              <a:rPr lang="pt-BR" dirty="0" err="1"/>
              <a:t>therapy</a:t>
            </a:r>
            <a:r>
              <a:rPr lang="pt-BR" dirty="0"/>
              <a:t>. </a:t>
            </a:r>
            <a:r>
              <a:rPr lang="pt-BR" i="1" dirty="0"/>
              <a:t>J </a:t>
            </a:r>
            <a:r>
              <a:rPr lang="pt-BR" i="1" dirty="0" err="1"/>
              <a:t>Pediatr</a:t>
            </a:r>
            <a:r>
              <a:rPr lang="pt-BR" i="1" dirty="0"/>
              <a:t> </a:t>
            </a:r>
            <a:r>
              <a:rPr lang="pt-BR" i="1" dirty="0" err="1"/>
              <a:t>Surg</a:t>
            </a:r>
            <a:r>
              <a:rPr lang="pt-BR" dirty="0"/>
              <a:t>. (2003) </a:t>
            </a:r>
            <a:r>
              <a:rPr lang="pt-BR" dirty="0" smtClean="0"/>
              <a:t>38:508–10. </a:t>
            </a:r>
            <a:r>
              <a:rPr lang="pt-BR" dirty="0" err="1" smtClean="0"/>
              <a:t>doi</a:t>
            </a:r>
            <a:r>
              <a:rPr lang="pt-BR" dirty="0"/>
              <a:t>: </a:t>
            </a:r>
            <a:r>
              <a:rPr lang="pt-BR" dirty="0" smtClean="0"/>
              <a:t>10.1053/jpsu.2003.50089</a:t>
            </a:r>
          </a:p>
          <a:p>
            <a:pPr marL="320040" indent="-320040" algn="just" eaLnBrk="1" fontAlgn="auto" hangingPunct="1">
              <a:spcAft>
                <a:spcPts val="0"/>
              </a:spcAft>
              <a:buFont typeface="Wingdings"/>
              <a:buChar char=""/>
              <a:defRPr/>
            </a:pPr>
            <a:r>
              <a:rPr lang="pt-BR" dirty="0" smtClean="0"/>
              <a:t>68</a:t>
            </a:r>
            <a:r>
              <a:rPr lang="pt-BR" dirty="0"/>
              <a:t>. </a:t>
            </a:r>
            <a:r>
              <a:rPr lang="pt-BR" dirty="0" err="1"/>
              <a:t>Curran</a:t>
            </a:r>
            <a:r>
              <a:rPr lang="pt-BR" dirty="0"/>
              <a:t> PF, </a:t>
            </a:r>
            <a:r>
              <a:rPr lang="pt-BR" dirty="0" err="1"/>
              <a:t>Jelin</a:t>
            </a:r>
            <a:r>
              <a:rPr lang="pt-BR" dirty="0"/>
              <a:t> EB, </a:t>
            </a:r>
            <a:r>
              <a:rPr lang="pt-BR" dirty="0" err="1"/>
              <a:t>Rand</a:t>
            </a:r>
            <a:r>
              <a:rPr lang="pt-BR" dirty="0"/>
              <a:t> L, </a:t>
            </a:r>
            <a:r>
              <a:rPr lang="pt-BR" dirty="0" err="1"/>
              <a:t>Hirose</a:t>
            </a:r>
            <a:r>
              <a:rPr lang="pt-BR" dirty="0"/>
              <a:t> S, </a:t>
            </a:r>
            <a:r>
              <a:rPr lang="pt-BR" dirty="0" err="1"/>
              <a:t>Feldstein</a:t>
            </a:r>
            <a:r>
              <a:rPr lang="pt-BR" dirty="0"/>
              <a:t> VA, </a:t>
            </a:r>
            <a:r>
              <a:rPr lang="pt-BR" dirty="0" smtClean="0"/>
              <a:t>Goldstein RB</a:t>
            </a:r>
            <a:r>
              <a:rPr lang="pt-BR" dirty="0"/>
              <a:t>, et al. </a:t>
            </a:r>
            <a:r>
              <a:rPr lang="pt-BR" dirty="0" err="1"/>
              <a:t>Prenatal</a:t>
            </a:r>
            <a:r>
              <a:rPr lang="pt-BR" dirty="0"/>
              <a:t> </a:t>
            </a:r>
            <a:r>
              <a:rPr lang="pt-BR" dirty="0" err="1"/>
              <a:t>steroids</a:t>
            </a:r>
            <a:r>
              <a:rPr lang="pt-BR" dirty="0"/>
              <a:t> for </a:t>
            </a:r>
            <a:r>
              <a:rPr lang="pt-BR" dirty="0" err="1"/>
              <a:t>microcystic</a:t>
            </a:r>
            <a:r>
              <a:rPr lang="pt-BR" dirty="0"/>
              <a:t> congenital </a:t>
            </a:r>
            <a:r>
              <a:rPr lang="pt-BR" dirty="0" err="1" smtClean="0"/>
              <a:t>cystic</a:t>
            </a:r>
            <a:r>
              <a:rPr lang="pt-BR" dirty="0"/>
              <a:t> </a:t>
            </a:r>
            <a:r>
              <a:rPr lang="pt-BR" dirty="0" err="1" smtClean="0"/>
              <a:t>adenomatoid</a:t>
            </a:r>
            <a:r>
              <a:rPr lang="pt-BR" dirty="0" smtClean="0"/>
              <a:t> </a:t>
            </a:r>
            <a:r>
              <a:rPr lang="pt-BR" dirty="0" err="1"/>
              <a:t>malformations</a:t>
            </a:r>
            <a:r>
              <a:rPr lang="pt-BR" dirty="0"/>
              <a:t>. </a:t>
            </a:r>
            <a:r>
              <a:rPr lang="pt-BR" i="1" dirty="0"/>
              <a:t>J </a:t>
            </a:r>
            <a:r>
              <a:rPr lang="pt-BR" i="1" dirty="0" err="1"/>
              <a:t>Pediatr</a:t>
            </a:r>
            <a:r>
              <a:rPr lang="pt-BR" i="1" dirty="0"/>
              <a:t> </a:t>
            </a:r>
            <a:r>
              <a:rPr lang="pt-BR" i="1" dirty="0" err="1"/>
              <a:t>Surg</a:t>
            </a:r>
            <a:r>
              <a:rPr lang="pt-BR" dirty="0"/>
              <a:t>. (2010) </a:t>
            </a:r>
            <a:r>
              <a:rPr lang="pt-BR" dirty="0" smtClean="0"/>
              <a:t>45:145–50. </a:t>
            </a:r>
            <a:r>
              <a:rPr lang="pt-BR" dirty="0" err="1" smtClean="0"/>
              <a:t>doi</a:t>
            </a:r>
            <a:r>
              <a:rPr lang="pt-BR" dirty="0"/>
              <a:t>: </a:t>
            </a:r>
            <a:r>
              <a:rPr lang="pt-BR" dirty="0" smtClean="0"/>
              <a:t>10.1016/j.jpedsurg.2009.10.025</a:t>
            </a:r>
          </a:p>
          <a:p>
            <a:pPr marL="320040" indent="-320040" algn="just" eaLnBrk="1" fontAlgn="auto" hangingPunct="1">
              <a:spcAft>
                <a:spcPts val="0"/>
              </a:spcAft>
              <a:buFont typeface="Wingdings"/>
              <a:buChar char=""/>
              <a:defRPr/>
            </a:pPr>
            <a:r>
              <a:rPr lang="pt-BR" dirty="0" smtClean="0"/>
              <a:t>69</a:t>
            </a:r>
            <a:r>
              <a:rPr lang="pt-BR" dirty="0"/>
              <a:t>. </a:t>
            </a:r>
            <a:r>
              <a:rPr lang="pt-BR" dirty="0" err="1"/>
              <a:t>Jain</a:t>
            </a:r>
            <a:r>
              <a:rPr lang="pt-BR" dirty="0"/>
              <a:t> L, Eaton DC. </a:t>
            </a:r>
            <a:r>
              <a:rPr lang="pt-BR" dirty="0" err="1"/>
              <a:t>Physiology</a:t>
            </a:r>
            <a:r>
              <a:rPr lang="pt-BR" dirty="0"/>
              <a:t> </a:t>
            </a:r>
            <a:r>
              <a:rPr lang="pt-BR" dirty="0" err="1"/>
              <a:t>of</a:t>
            </a:r>
            <a:r>
              <a:rPr lang="pt-BR" dirty="0"/>
              <a:t> fetal </a:t>
            </a:r>
            <a:r>
              <a:rPr lang="pt-BR" dirty="0" err="1"/>
              <a:t>lung</a:t>
            </a:r>
            <a:r>
              <a:rPr lang="pt-BR" dirty="0"/>
              <a:t> </a:t>
            </a:r>
            <a:r>
              <a:rPr lang="pt-BR" dirty="0" err="1"/>
              <a:t>fluid</a:t>
            </a:r>
            <a:r>
              <a:rPr lang="pt-BR" dirty="0"/>
              <a:t> </a:t>
            </a:r>
            <a:r>
              <a:rPr lang="pt-BR" dirty="0" err="1"/>
              <a:t>clearance</a:t>
            </a:r>
            <a:r>
              <a:rPr lang="pt-BR" dirty="0"/>
              <a:t> </a:t>
            </a:r>
            <a:r>
              <a:rPr lang="pt-BR" dirty="0" err="1"/>
              <a:t>and</a:t>
            </a:r>
            <a:r>
              <a:rPr lang="pt-BR" dirty="0"/>
              <a:t> </a:t>
            </a:r>
            <a:r>
              <a:rPr lang="pt-BR" dirty="0" err="1"/>
              <a:t>the</a:t>
            </a:r>
            <a:r>
              <a:rPr lang="pt-BR" dirty="0"/>
              <a:t> </a:t>
            </a:r>
            <a:r>
              <a:rPr lang="pt-BR" dirty="0" err="1"/>
              <a:t>effect</a:t>
            </a:r>
            <a:r>
              <a:rPr lang="pt-BR" dirty="0"/>
              <a:t> </a:t>
            </a:r>
            <a:r>
              <a:rPr lang="pt-BR" dirty="0" err="1" smtClean="0"/>
              <a:t>of</a:t>
            </a:r>
            <a:r>
              <a:rPr lang="pt-BR" dirty="0"/>
              <a:t> </a:t>
            </a:r>
            <a:r>
              <a:rPr lang="pt-BR" dirty="0" smtClean="0"/>
              <a:t>labor</a:t>
            </a:r>
            <a:r>
              <a:rPr lang="pt-BR" dirty="0"/>
              <a:t>. </a:t>
            </a:r>
            <a:r>
              <a:rPr lang="pt-BR" i="1" dirty="0" err="1"/>
              <a:t>Semin</a:t>
            </a:r>
            <a:r>
              <a:rPr lang="pt-BR" i="1" dirty="0"/>
              <a:t> </a:t>
            </a:r>
            <a:r>
              <a:rPr lang="pt-BR" i="1" dirty="0" err="1"/>
              <a:t>Perinatol</a:t>
            </a:r>
            <a:r>
              <a:rPr lang="pt-BR" dirty="0"/>
              <a:t>. (2006) 30:34–43. </a:t>
            </a:r>
            <a:r>
              <a:rPr lang="pt-BR" dirty="0" err="1"/>
              <a:t>doi</a:t>
            </a:r>
            <a:r>
              <a:rPr lang="pt-BR" dirty="0"/>
              <a:t>: </a:t>
            </a:r>
            <a:r>
              <a:rPr lang="pt-BR" dirty="0" smtClean="0"/>
              <a:t>10.1053/j.semperi.2006.01.006</a:t>
            </a:r>
          </a:p>
          <a:p>
            <a:pPr marL="320040" indent="-320040" algn="just" eaLnBrk="1" fontAlgn="auto" hangingPunct="1">
              <a:spcAft>
                <a:spcPts val="0"/>
              </a:spcAft>
              <a:buFont typeface="Wingdings"/>
              <a:buChar char=""/>
              <a:defRPr/>
            </a:pPr>
            <a:r>
              <a:rPr lang="pt-BR" dirty="0" smtClean="0"/>
              <a:t>70</a:t>
            </a:r>
            <a:r>
              <a:rPr lang="pt-BR" dirty="0"/>
              <a:t>. Morris LM, </a:t>
            </a:r>
            <a:r>
              <a:rPr lang="pt-BR" dirty="0" err="1"/>
              <a:t>Lim</a:t>
            </a:r>
            <a:r>
              <a:rPr lang="pt-BR" dirty="0"/>
              <a:t> FY, </a:t>
            </a:r>
            <a:r>
              <a:rPr lang="pt-BR" dirty="0" err="1"/>
              <a:t>Livingston</a:t>
            </a:r>
            <a:r>
              <a:rPr lang="pt-BR" dirty="0"/>
              <a:t> JC, </a:t>
            </a:r>
            <a:r>
              <a:rPr lang="pt-BR" dirty="0" err="1"/>
              <a:t>Polzin</a:t>
            </a:r>
            <a:r>
              <a:rPr lang="pt-BR" dirty="0"/>
              <a:t> WJ, </a:t>
            </a:r>
            <a:r>
              <a:rPr lang="pt-BR" dirty="0" err="1"/>
              <a:t>Crombleholme</a:t>
            </a:r>
            <a:r>
              <a:rPr lang="pt-BR" dirty="0"/>
              <a:t> TM. </a:t>
            </a:r>
            <a:r>
              <a:rPr lang="pt-BR" dirty="0" smtClean="0"/>
              <a:t>High-</a:t>
            </a:r>
            <a:r>
              <a:rPr lang="pt-BR" dirty="0" err="1" smtClean="0"/>
              <a:t>risk</a:t>
            </a:r>
            <a:r>
              <a:rPr lang="pt-BR" dirty="0"/>
              <a:t> </a:t>
            </a:r>
            <a:r>
              <a:rPr lang="pt-BR" dirty="0" smtClean="0"/>
              <a:t>fetal </a:t>
            </a:r>
            <a:r>
              <a:rPr lang="pt-BR" dirty="0"/>
              <a:t>congenital </a:t>
            </a:r>
            <a:r>
              <a:rPr lang="pt-BR" dirty="0" err="1"/>
              <a:t>pulmonary</a:t>
            </a:r>
            <a:r>
              <a:rPr lang="pt-BR" dirty="0"/>
              <a:t> </a:t>
            </a:r>
            <a:r>
              <a:rPr lang="pt-BR" dirty="0" err="1"/>
              <a:t>airway</a:t>
            </a:r>
            <a:r>
              <a:rPr lang="pt-BR" dirty="0"/>
              <a:t> </a:t>
            </a:r>
            <a:r>
              <a:rPr lang="pt-BR" dirty="0" err="1"/>
              <a:t>malformations</a:t>
            </a:r>
            <a:r>
              <a:rPr lang="pt-BR" dirty="0"/>
              <a:t> </a:t>
            </a:r>
            <a:r>
              <a:rPr lang="pt-BR" dirty="0" err="1"/>
              <a:t>have</a:t>
            </a:r>
            <a:r>
              <a:rPr lang="pt-BR" dirty="0"/>
              <a:t> a </a:t>
            </a:r>
            <a:r>
              <a:rPr lang="pt-BR" dirty="0" err="1"/>
              <a:t>variable</a:t>
            </a:r>
            <a:r>
              <a:rPr lang="pt-BR" dirty="0"/>
              <a:t> response </a:t>
            </a:r>
            <a:r>
              <a:rPr lang="pt-BR" dirty="0" err="1" smtClean="0"/>
              <a:t>to</a:t>
            </a:r>
            <a:r>
              <a:rPr lang="pt-BR" dirty="0"/>
              <a:t> </a:t>
            </a:r>
            <a:r>
              <a:rPr lang="pt-BR" dirty="0" err="1" smtClean="0"/>
              <a:t>steroids</a:t>
            </a:r>
            <a:r>
              <a:rPr lang="pt-BR" dirty="0"/>
              <a:t>. </a:t>
            </a:r>
            <a:r>
              <a:rPr lang="pt-BR" i="1" dirty="0"/>
              <a:t>J </a:t>
            </a:r>
            <a:r>
              <a:rPr lang="pt-BR" i="1" dirty="0" err="1"/>
              <a:t>Pediatr</a:t>
            </a:r>
            <a:r>
              <a:rPr lang="pt-BR" i="1" dirty="0"/>
              <a:t> </a:t>
            </a:r>
            <a:r>
              <a:rPr lang="pt-BR" i="1" dirty="0" err="1"/>
              <a:t>Surg</a:t>
            </a:r>
            <a:r>
              <a:rPr lang="pt-BR" dirty="0"/>
              <a:t>. (2009) 44:60–5. </a:t>
            </a:r>
            <a:r>
              <a:rPr lang="pt-BR" dirty="0" err="1"/>
              <a:t>doi</a:t>
            </a:r>
            <a:r>
              <a:rPr lang="pt-BR" dirty="0"/>
              <a:t>: </a:t>
            </a:r>
            <a:r>
              <a:rPr lang="pt-BR" dirty="0" smtClean="0"/>
              <a:t>10.1016/j.jpedsurg.2008.10.012</a:t>
            </a:r>
          </a:p>
          <a:p>
            <a:pPr marL="320040" indent="-320040" algn="just" eaLnBrk="1" fontAlgn="auto" hangingPunct="1">
              <a:spcAft>
                <a:spcPts val="0"/>
              </a:spcAft>
              <a:buFont typeface="Wingdings"/>
              <a:buChar char=""/>
              <a:defRPr/>
            </a:pPr>
            <a:r>
              <a:rPr lang="pt-BR" dirty="0" smtClean="0"/>
              <a:t>71</a:t>
            </a:r>
            <a:r>
              <a:rPr lang="pt-BR" dirty="0"/>
              <a:t>. </a:t>
            </a:r>
            <a:r>
              <a:rPr lang="pt-BR" dirty="0" err="1"/>
              <a:t>Loh</a:t>
            </a:r>
            <a:r>
              <a:rPr lang="pt-BR" dirty="0"/>
              <a:t> KC, </a:t>
            </a:r>
            <a:r>
              <a:rPr lang="pt-BR" dirty="0" err="1"/>
              <a:t>Jelin</a:t>
            </a:r>
            <a:r>
              <a:rPr lang="pt-BR" dirty="0"/>
              <a:t> E, </a:t>
            </a:r>
            <a:r>
              <a:rPr lang="pt-BR" dirty="0" err="1"/>
              <a:t>Hirose</a:t>
            </a:r>
            <a:r>
              <a:rPr lang="pt-BR" dirty="0"/>
              <a:t> S, </a:t>
            </a:r>
            <a:r>
              <a:rPr lang="pt-BR" dirty="0" err="1"/>
              <a:t>Feldstein</a:t>
            </a:r>
            <a:r>
              <a:rPr lang="pt-BR" dirty="0"/>
              <a:t> V, Goldstein R, Lee H. </a:t>
            </a:r>
            <a:r>
              <a:rPr lang="pt-BR" dirty="0" err="1" smtClean="0"/>
              <a:t>Microcystic</a:t>
            </a:r>
            <a:r>
              <a:rPr lang="pt-BR" dirty="0"/>
              <a:t> </a:t>
            </a:r>
            <a:r>
              <a:rPr lang="pt-BR" dirty="0" smtClean="0"/>
              <a:t>congenital </a:t>
            </a:r>
            <a:r>
              <a:rPr lang="pt-BR" dirty="0" err="1"/>
              <a:t>pulmonary</a:t>
            </a:r>
            <a:r>
              <a:rPr lang="pt-BR" dirty="0"/>
              <a:t> </a:t>
            </a:r>
            <a:r>
              <a:rPr lang="pt-BR" dirty="0" err="1"/>
              <a:t>airway</a:t>
            </a:r>
            <a:r>
              <a:rPr lang="pt-BR" dirty="0"/>
              <a:t> </a:t>
            </a:r>
            <a:r>
              <a:rPr lang="pt-BR" dirty="0" err="1"/>
              <a:t>malformation</a:t>
            </a:r>
            <a:r>
              <a:rPr lang="pt-BR" dirty="0"/>
              <a:t> </a:t>
            </a:r>
            <a:r>
              <a:rPr lang="pt-BR" dirty="0" err="1"/>
              <a:t>with</a:t>
            </a:r>
            <a:r>
              <a:rPr lang="pt-BR" dirty="0"/>
              <a:t> </a:t>
            </a:r>
            <a:r>
              <a:rPr lang="pt-BR" dirty="0" err="1"/>
              <a:t>hydrops</a:t>
            </a:r>
            <a:r>
              <a:rPr lang="pt-BR" dirty="0"/>
              <a:t> </a:t>
            </a:r>
            <a:r>
              <a:rPr lang="pt-BR" dirty="0" err="1" smtClean="0"/>
              <a:t>fetalis</a:t>
            </a:r>
            <a:r>
              <a:rPr lang="pt-BR" dirty="0" smtClean="0"/>
              <a:t>: </a:t>
            </a:r>
            <a:r>
              <a:rPr lang="pt-BR" dirty="0" err="1" smtClean="0"/>
              <a:t>steroids</a:t>
            </a:r>
            <a:r>
              <a:rPr lang="pt-BR" dirty="0" smtClean="0"/>
              <a:t> </a:t>
            </a:r>
            <a:r>
              <a:rPr lang="pt-BR" dirty="0" err="1"/>
              <a:t>vs</a:t>
            </a:r>
            <a:r>
              <a:rPr lang="pt-BR" dirty="0"/>
              <a:t> open fetal </a:t>
            </a:r>
            <a:r>
              <a:rPr lang="pt-BR" dirty="0" err="1"/>
              <a:t>resection</a:t>
            </a:r>
            <a:r>
              <a:rPr lang="pt-BR" dirty="0"/>
              <a:t>. </a:t>
            </a:r>
            <a:r>
              <a:rPr lang="pt-BR" i="1" dirty="0"/>
              <a:t>J </a:t>
            </a:r>
            <a:r>
              <a:rPr lang="pt-BR" i="1" dirty="0" err="1"/>
              <a:t>Pediatr</a:t>
            </a:r>
            <a:r>
              <a:rPr lang="pt-BR" i="1" dirty="0"/>
              <a:t> </a:t>
            </a:r>
            <a:r>
              <a:rPr lang="pt-BR" i="1" dirty="0" err="1"/>
              <a:t>Surg</a:t>
            </a:r>
            <a:r>
              <a:rPr lang="pt-BR" dirty="0"/>
              <a:t>. (2012) </a:t>
            </a:r>
            <a:r>
              <a:rPr lang="pt-BR" dirty="0" smtClean="0"/>
              <a:t>47:36–9. </a:t>
            </a:r>
            <a:r>
              <a:rPr lang="pt-BR" dirty="0" err="1" smtClean="0"/>
              <a:t>doi</a:t>
            </a:r>
            <a:r>
              <a:rPr lang="pt-BR" dirty="0"/>
              <a:t>: </a:t>
            </a:r>
            <a:r>
              <a:rPr lang="pt-BR" dirty="0" smtClean="0"/>
              <a:t>10.1016/j.jpedsurg.2011.10.015</a:t>
            </a:r>
          </a:p>
          <a:p>
            <a:pPr marL="320040" indent="-320040" algn="just" eaLnBrk="1" fontAlgn="auto" hangingPunct="1">
              <a:spcAft>
                <a:spcPts val="0"/>
              </a:spcAft>
              <a:buFont typeface="Wingdings"/>
              <a:buChar char=""/>
              <a:defRPr/>
            </a:pPr>
            <a:r>
              <a:rPr lang="pt-BR" dirty="0" smtClean="0"/>
              <a:t>72</a:t>
            </a:r>
            <a:r>
              <a:rPr lang="pt-BR" dirty="0"/>
              <a:t>. Adams S, Jobson M, </a:t>
            </a:r>
            <a:r>
              <a:rPr lang="pt-BR" dirty="0" err="1"/>
              <a:t>Sangnawakij</a:t>
            </a:r>
            <a:r>
              <a:rPr lang="pt-BR" dirty="0"/>
              <a:t> P, </a:t>
            </a:r>
            <a:r>
              <a:rPr lang="pt-BR" dirty="0" err="1"/>
              <a:t>Heetun</a:t>
            </a:r>
            <a:r>
              <a:rPr lang="pt-BR" dirty="0"/>
              <a:t> A, </a:t>
            </a:r>
            <a:r>
              <a:rPr lang="pt-BR" dirty="0" err="1"/>
              <a:t>Thaventhiran</a:t>
            </a:r>
            <a:r>
              <a:rPr lang="pt-BR" dirty="0"/>
              <a:t> A, </a:t>
            </a:r>
            <a:r>
              <a:rPr lang="pt-BR" dirty="0" err="1"/>
              <a:t>Johal</a:t>
            </a:r>
            <a:r>
              <a:rPr lang="pt-BR" dirty="0"/>
              <a:t> </a:t>
            </a:r>
            <a:r>
              <a:rPr lang="pt-BR" dirty="0" smtClean="0"/>
              <a:t>N, et </a:t>
            </a:r>
            <a:r>
              <a:rPr lang="pt-BR" dirty="0"/>
              <a:t>al. Does </a:t>
            </a:r>
            <a:r>
              <a:rPr lang="pt-BR" dirty="0" err="1"/>
              <a:t>thoracoscopy</a:t>
            </a:r>
            <a:r>
              <a:rPr lang="pt-BR" dirty="0"/>
              <a:t> </a:t>
            </a:r>
            <a:r>
              <a:rPr lang="pt-BR" dirty="0" err="1"/>
              <a:t>have</a:t>
            </a:r>
            <a:r>
              <a:rPr lang="pt-BR" dirty="0"/>
              <a:t> </a:t>
            </a:r>
            <a:r>
              <a:rPr lang="pt-BR" dirty="0" err="1"/>
              <a:t>advantages</a:t>
            </a:r>
            <a:r>
              <a:rPr lang="pt-BR" dirty="0"/>
              <a:t> over open </a:t>
            </a:r>
            <a:r>
              <a:rPr lang="pt-BR" dirty="0" err="1"/>
              <a:t>surgery</a:t>
            </a:r>
            <a:r>
              <a:rPr lang="pt-BR" dirty="0"/>
              <a:t> for </a:t>
            </a:r>
            <a:r>
              <a:rPr lang="pt-BR" dirty="0" err="1" smtClean="0"/>
              <a:t>asymptomatic</a:t>
            </a:r>
            <a:r>
              <a:rPr lang="pt-BR" dirty="0"/>
              <a:t> </a:t>
            </a:r>
            <a:r>
              <a:rPr lang="pt-BR" dirty="0" smtClean="0"/>
              <a:t>congenital </a:t>
            </a:r>
            <a:r>
              <a:rPr lang="pt-BR" dirty="0" err="1"/>
              <a:t>lung</a:t>
            </a:r>
            <a:r>
              <a:rPr lang="pt-BR" dirty="0"/>
              <a:t> </a:t>
            </a:r>
            <a:r>
              <a:rPr lang="pt-BR" dirty="0" err="1"/>
              <a:t>malformations</a:t>
            </a:r>
            <a:r>
              <a:rPr lang="pt-BR" dirty="0"/>
              <a:t>? </a:t>
            </a:r>
            <a:r>
              <a:rPr lang="pt-BR" dirty="0" err="1"/>
              <a:t>An</a:t>
            </a:r>
            <a:r>
              <a:rPr lang="pt-BR" dirty="0"/>
              <a:t> </a:t>
            </a:r>
            <a:r>
              <a:rPr lang="pt-BR" dirty="0" err="1"/>
              <a:t>analysis</a:t>
            </a:r>
            <a:r>
              <a:rPr lang="pt-BR" dirty="0"/>
              <a:t> </a:t>
            </a:r>
            <a:r>
              <a:rPr lang="pt-BR" dirty="0" err="1"/>
              <a:t>of</a:t>
            </a:r>
            <a:r>
              <a:rPr lang="pt-BR" dirty="0"/>
              <a:t> 1626 </a:t>
            </a:r>
            <a:r>
              <a:rPr lang="pt-BR" dirty="0" err="1"/>
              <a:t>resections</a:t>
            </a:r>
            <a:r>
              <a:rPr lang="pt-BR" dirty="0"/>
              <a:t>. </a:t>
            </a:r>
            <a:r>
              <a:rPr lang="pt-BR" i="1" dirty="0" smtClean="0"/>
              <a:t>J </a:t>
            </a:r>
            <a:r>
              <a:rPr lang="pt-BR" i="1" dirty="0" err="1" smtClean="0"/>
              <a:t>Pediatr</a:t>
            </a:r>
            <a:r>
              <a:rPr lang="pt-BR" i="1" dirty="0" smtClean="0"/>
              <a:t> </a:t>
            </a:r>
            <a:r>
              <a:rPr lang="pt-BR" i="1" dirty="0" err="1"/>
              <a:t>Surg</a:t>
            </a:r>
            <a:r>
              <a:rPr lang="pt-BR" dirty="0" smtClean="0"/>
              <a:t>. (</a:t>
            </a:r>
            <a:r>
              <a:rPr lang="pt-BR" dirty="0"/>
              <a:t>2017) 52:247–51. </a:t>
            </a:r>
            <a:r>
              <a:rPr lang="pt-BR" dirty="0" err="1"/>
              <a:t>doi</a:t>
            </a:r>
            <a:r>
              <a:rPr lang="pt-BR" dirty="0"/>
              <a:t>: </a:t>
            </a:r>
            <a:r>
              <a:rPr lang="pt-BR" dirty="0" smtClean="0"/>
              <a:t>10.1016/j.jpedsurg.2016.11.014</a:t>
            </a:r>
          </a:p>
          <a:p>
            <a:pPr marL="320040" indent="-320040" algn="just" eaLnBrk="1" fontAlgn="auto" hangingPunct="1">
              <a:spcAft>
                <a:spcPts val="0"/>
              </a:spcAft>
              <a:buFont typeface="Wingdings"/>
              <a:buChar char=""/>
              <a:defRPr/>
            </a:pPr>
            <a:r>
              <a:rPr lang="pt-BR" dirty="0"/>
              <a:t>73. </a:t>
            </a:r>
            <a:r>
              <a:rPr lang="pt-BR" dirty="0" err="1"/>
              <a:t>Engum</a:t>
            </a:r>
            <a:r>
              <a:rPr lang="pt-BR" dirty="0"/>
              <a:t> SA. </a:t>
            </a:r>
            <a:r>
              <a:rPr lang="pt-BR" dirty="0" err="1"/>
              <a:t>Minimal</a:t>
            </a:r>
            <a:r>
              <a:rPr lang="pt-BR" dirty="0"/>
              <a:t> </a:t>
            </a:r>
            <a:r>
              <a:rPr lang="pt-BR" dirty="0" err="1"/>
              <a:t>access</a:t>
            </a:r>
            <a:r>
              <a:rPr lang="pt-BR" dirty="0"/>
              <a:t> </a:t>
            </a:r>
            <a:r>
              <a:rPr lang="pt-BR" dirty="0" err="1"/>
              <a:t>thoracic</a:t>
            </a:r>
            <a:r>
              <a:rPr lang="pt-BR" dirty="0"/>
              <a:t> </a:t>
            </a:r>
            <a:r>
              <a:rPr lang="pt-BR" dirty="0" err="1"/>
              <a:t>surgery</a:t>
            </a:r>
            <a:r>
              <a:rPr lang="pt-BR" dirty="0"/>
              <a:t> in </a:t>
            </a:r>
            <a:r>
              <a:rPr lang="pt-BR" dirty="0" err="1"/>
              <a:t>the</a:t>
            </a:r>
            <a:r>
              <a:rPr lang="pt-BR" dirty="0"/>
              <a:t> </a:t>
            </a:r>
            <a:r>
              <a:rPr lang="pt-BR" dirty="0" err="1"/>
              <a:t>pediatric</a:t>
            </a:r>
            <a:r>
              <a:rPr lang="pt-BR" dirty="0"/>
              <a:t> </a:t>
            </a:r>
            <a:r>
              <a:rPr lang="pt-BR" dirty="0" err="1"/>
              <a:t>population</a:t>
            </a:r>
            <a:r>
              <a:rPr lang="pt-BR" dirty="0"/>
              <a:t>. </a:t>
            </a:r>
            <a:r>
              <a:rPr lang="pt-BR" i="1" dirty="0" err="1"/>
              <a:t>Semin</a:t>
            </a:r>
            <a:r>
              <a:rPr lang="pt-BR" i="1" dirty="0"/>
              <a:t> </a:t>
            </a:r>
            <a:r>
              <a:rPr lang="pt-BR" i="1" dirty="0" err="1"/>
              <a:t>Pediatr</a:t>
            </a:r>
            <a:r>
              <a:rPr lang="pt-BR" i="1" dirty="0"/>
              <a:t> </a:t>
            </a:r>
            <a:r>
              <a:rPr lang="pt-BR" i="1" dirty="0" err="1"/>
              <a:t>Surg</a:t>
            </a:r>
            <a:r>
              <a:rPr lang="pt-BR" dirty="0"/>
              <a:t>. (2007) 16:14–26. </a:t>
            </a:r>
            <a:r>
              <a:rPr lang="pt-BR" dirty="0" err="1"/>
              <a:t>doi</a:t>
            </a:r>
            <a:r>
              <a:rPr lang="pt-BR" dirty="0"/>
              <a:t>: </a:t>
            </a:r>
            <a:r>
              <a:rPr lang="pt-BR" dirty="0" smtClean="0"/>
              <a:t>10.1053/j.sempedsurg.2006.10.003</a:t>
            </a:r>
            <a:r>
              <a:rPr lang="pt-BR" dirty="0"/>
              <a:t/>
            </a:r>
            <a:br>
              <a:rPr lang="pt-BR" dirty="0"/>
            </a:br>
            <a:r>
              <a:rPr lang="pt-BR" dirty="0"/>
              <a:t/>
            </a:r>
            <a:br>
              <a:rPr lang="pt-BR" dirty="0"/>
            </a:br>
            <a:r>
              <a:rPr lang="pt-BR" dirty="0"/>
              <a:t>	</a:t>
            </a:r>
            <a:r>
              <a:rPr lang="pt-BR" dirty="0" smtClean="0"/>
              <a:t>					</a:t>
            </a:r>
            <a:r>
              <a:rPr lang="pt-BR" dirty="0"/>
              <a:t/>
            </a:r>
            <a:br>
              <a:rPr lang="pt-BR" dirty="0"/>
            </a:br>
            <a:r>
              <a:rPr lang="pt-BR" dirty="0"/>
              <a:t> </a:t>
            </a:r>
            <a:br>
              <a:rPr lang="pt-BR" dirty="0"/>
            </a:br>
            <a:r>
              <a:rPr lang="en-US" dirty="0"/>
              <a:t/>
            </a:r>
            <a:br>
              <a:rPr lang="en-US" dirty="0"/>
            </a:br>
            <a:r>
              <a:rPr lang="pt-BR" dirty="0" smtClean="0"/>
              <a:t> </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781550"/>
          </a:xfrm>
        </p:spPr>
        <p:txBody>
          <a:bodyPr>
            <a:normAutofit fontScale="32500" lnSpcReduction="20000"/>
          </a:bodyPr>
          <a:lstStyle/>
          <a:p>
            <a:pPr marL="320040" indent="-320040" algn="just" eaLnBrk="1" fontAlgn="auto" hangingPunct="1">
              <a:spcAft>
                <a:spcPts val="0"/>
              </a:spcAft>
              <a:buFont typeface="Wingdings"/>
              <a:buChar char=""/>
              <a:defRPr/>
            </a:pPr>
            <a:r>
              <a:rPr lang="pt-BR" dirty="0"/>
              <a:t>74. </a:t>
            </a:r>
            <a:r>
              <a:rPr lang="pt-BR" dirty="0" err="1"/>
              <a:t>Mattioli</a:t>
            </a:r>
            <a:r>
              <a:rPr lang="pt-BR" dirty="0"/>
              <a:t> G, Pio L, </a:t>
            </a:r>
            <a:r>
              <a:rPr lang="pt-BR" dirty="0" err="1"/>
              <a:t>Disma</a:t>
            </a:r>
            <a:r>
              <a:rPr lang="pt-BR" dirty="0"/>
              <a:t> NM, Torre M, </a:t>
            </a:r>
            <a:r>
              <a:rPr lang="pt-BR" dirty="0" err="1"/>
              <a:t>Sacco</a:t>
            </a:r>
            <a:r>
              <a:rPr lang="pt-BR" dirty="0"/>
              <a:t> O, </a:t>
            </a:r>
            <a:r>
              <a:rPr lang="pt-BR" dirty="0" err="1"/>
              <a:t>Pistorio</a:t>
            </a:r>
            <a:r>
              <a:rPr lang="pt-BR" dirty="0"/>
              <a:t> A, et al. Congenital </a:t>
            </a:r>
            <a:r>
              <a:rPr lang="pt-BR" dirty="0" err="1"/>
              <a:t>lung</a:t>
            </a:r>
            <a:r>
              <a:rPr lang="pt-BR" dirty="0"/>
              <a:t> </a:t>
            </a:r>
            <a:r>
              <a:rPr lang="pt-BR" dirty="0" err="1"/>
              <a:t>malformations</a:t>
            </a:r>
            <a:r>
              <a:rPr lang="pt-BR" dirty="0"/>
              <a:t>: </a:t>
            </a:r>
            <a:r>
              <a:rPr lang="pt-BR" dirty="0" err="1"/>
              <a:t>shifting</a:t>
            </a:r>
            <a:r>
              <a:rPr lang="pt-BR" dirty="0"/>
              <a:t> </a:t>
            </a:r>
            <a:r>
              <a:rPr lang="pt-BR" dirty="0" err="1"/>
              <a:t>from</a:t>
            </a:r>
            <a:r>
              <a:rPr lang="pt-BR" dirty="0"/>
              <a:t> open </a:t>
            </a:r>
            <a:r>
              <a:rPr lang="pt-BR" dirty="0" err="1"/>
              <a:t>to</a:t>
            </a:r>
            <a:r>
              <a:rPr lang="pt-BR" dirty="0"/>
              <a:t> </a:t>
            </a:r>
            <a:r>
              <a:rPr lang="pt-BR" dirty="0" err="1"/>
              <a:t>thoracoscopic</a:t>
            </a:r>
            <a:r>
              <a:rPr lang="pt-BR" dirty="0"/>
              <a:t> </a:t>
            </a:r>
            <a:r>
              <a:rPr lang="pt-BR" dirty="0" err="1"/>
              <a:t>surgery</a:t>
            </a:r>
            <a:r>
              <a:rPr lang="pt-BR" dirty="0"/>
              <a:t>. </a:t>
            </a:r>
            <a:r>
              <a:rPr lang="pt-BR" i="1" dirty="0" err="1"/>
              <a:t>Pediatr</a:t>
            </a:r>
            <a:r>
              <a:rPr lang="pt-BR" i="1" dirty="0"/>
              <a:t> </a:t>
            </a:r>
            <a:r>
              <a:rPr lang="pt-BR" i="1" dirty="0" err="1"/>
              <a:t>Neonatol</a:t>
            </a:r>
            <a:r>
              <a:rPr lang="pt-BR" dirty="0"/>
              <a:t>. (2016) 57:463–6. </a:t>
            </a:r>
            <a:r>
              <a:rPr lang="pt-BR" dirty="0" err="1"/>
              <a:t>doi</a:t>
            </a:r>
            <a:r>
              <a:rPr lang="pt-BR" dirty="0"/>
              <a:t>: 10.1016/j.pedneo.2015.10.009</a:t>
            </a:r>
          </a:p>
          <a:p>
            <a:pPr marL="320040" indent="-320040" algn="just" eaLnBrk="1" fontAlgn="auto" hangingPunct="1">
              <a:spcAft>
                <a:spcPts val="0"/>
              </a:spcAft>
              <a:buFont typeface="Wingdings"/>
              <a:buChar char=""/>
              <a:defRPr/>
            </a:pPr>
            <a:r>
              <a:rPr lang="pt-BR" dirty="0"/>
              <a:t>75. Kim HK, </a:t>
            </a:r>
            <a:r>
              <a:rPr lang="pt-BR" dirty="0" err="1"/>
              <a:t>Choi</a:t>
            </a:r>
            <a:r>
              <a:rPr lang="pt-BR" dirty="0"/>
              <a:t> YS, Kim K, </a:t>
            </a:r>
            <a:r>
              <a:rPr lang="pt-BR" dirty="0" err="1"/>
              <a:t>Shim</a:t>
            </a:r>
            <a:r>
              <a:rPr lang="pt-BR" dirty="0"/>
              <a:t> YM, </a:t>
            </a:r>
            <a:r>
              <a:rPr lang="pt-BR" dirty="0" err="1"/>
              <a:t>Ku</a:t>
            </a:r>
            <a:r>
              <a:rPr lang="pt-BR" dirty="0"/>
              <a:t> GW, </a:t>
            </a:r>
            <a:r>
              <a:rPr lang="pt-BR" dirty="0" err="1"/>
              <a:t>Ahn</a:t>
            </a:r>
            <a:r>
              <a:rPr lang="pt-BR" dirty="0"/>
              <a:t> KM, et al. </a:t>
            </a:r>
            <a:r>
              <a:rPr lang="pt-BR" dirty="0" err="1"/>
              <a:t>Treatment</a:t>
            </a:r>
            <a:r>
              <a:rPr lang="pt-BR" dirty="0"/>
              <a:t> </a:t>
            </a:r>
            <a:r>
              <a:rPr lang="pt-BR" dirty="0" err="1"/>
              <a:t>of</a:t>
            </a:r>
            <a:r>
              <a:rPr lang="pt-BR" dirty="0"/>
              <a:t> congenital </a:t>
            </a:r>
            <a:r>
              <a:rPr lang="pt-BR" dirty="0" err="1"/>
              <a:t>cystic</a:t>
            </a:r>
            <a:r>
              <a:rPr lang="pt-BR" dirty="0"/>
              <a:t> </a:t>
            </a:r>
            <a:r>
              <a:rPr lang="pt-BR" dirty="0" err="1"/>
              <a:t>adenomatoid</a:t>
            </a:r>
            <a:r>
              <a:rPr lang="pt-BR" dirty="0"/>
              <a:t> </a:t>
            </a:r>
            <a:r>
              <a:rPr lang="pt-BR" dirty="0" err="1"/>
              <a:t>malformation</a:t>
            </a:r>
            <a:r>
              <a:rPr lang="pt-BR" dirty="0"/>
              <a:t>: </a:t>
            </a:r>
            <a:r>
              <a:rPr lang="pt-BR" dirty="0" err="1"/>
              <a:t>should</a:t>
            </a:r>
            <a:r>
              <a:rPr lang="pt-BR" dirty="0"/>
              <a:t> </a:t>
            </a:r>
            <a:r>
              <a:rPr lang="pt-BR" dirty="0" err="1"/>
              <a:t>lobectomy</a:t>
            </a:r>
            <a:r>
              <a:rPr lang="pt-BR" dirty="0"/>
              <a:t> </a:t>
            </a:r>
            <a:r>
              <a:rPr lang="pt-BR" dirty="0" err="1"/>
              <a:t>always</a:t>
            </a:r>
            <a:r>
              <a:rPr lang="pt-BR" dirty="0"/>
              <a:t> </a:t>
            </a:r>
            <a:r>
              <a:rPr lang="pt-BR" dirty="0" err="1"/>
              <a:t>be</a:t>
            </a:r>
            <a:r>
              <a:rPr lang="pt-BR" dirty="0"/>
              <a:t> </a:t>
            </a:r>
            <a:r>
              <a:rPr lang="pt-BR" dirty="0" err="1"/>
              <a:t>performed</a:t>
            </a:r>
            <a:r>
              <a:rPr lang="pt-BR" dirty="0"/>
              <a:t>? </a:t>
            </a:r>
            <a:r>
              <a:rPr lang="pt-BR" i="1" dirty="0"/>
              <a:t>Ann </a:t>
            </a:r>
            <a:r>
              <a:rPr lang="pt-BR" i="1" dirty="0" err="1"/>
              <a:t>Thorac</a:t>
            </a:r>
            <a:r>
              <a:rPr lang="pt-BR" i="1" dirty="0"/>
              <a:t> </a:t>
            </a:r>
            <a:r>
              <a:rPr lang="pt-BR" i="1" dirty="0" err="1"/>
              <a:t>Surg</a:t>
            </a:r>
            <a:r>
              <a:rPr lang="pt-BR" dirty="0"/>
              <a:t>. (2008) 86:249–53. </a:t>
            </a:r>
            <a:r>
              <a:rPr lang="pt-BR" dirty="0" err="1"/>
              <a:t>doi</a:t>
            </a:r>
            <a:r>
              <a:rPr lang="pt-BR" dirty="0"/>
              <a:t>: 10.1016/j.athoracsur.2008.01.036 </a:t>
            </a:r>
            <a:endParaRPr lang="pt-BR" dirty="0" smtClean="0"/>
          </a:p>
          <a:p>
            <a:pPr marL="320040" indent="-320040" algn="just" eaLnBrk="1" fontAlgn="auto" hangingPunct="1">
              <a:spcAft>
                <a:spcPts val="0"/>
              </a:spcAft>
              <a:buFont typeface="Wingdings"/>
              <a:buChar char=""/>
              <a:defRPr/>
            </a:pPr>
            <a:r>
              <a:rPr lang="pt-BR" dirty="0" smtClean="0"/>
              <a:t>76</a:t>
            </a:r>
            <a:r>
              <a:rPr lang="pt-BR" dirty="0"/>
              <a:t>. Johnson SM, Grace N, Edwards MJ, Woo R, </a:t>
            </a:r>
            <a:r>
              <a:rPr lang="pt-BR" dirty="0" err="1"/>
              <a:t>Puapong</a:t>
            </a:r>
            <a:r>
              <a:rPr lang="pt-BR" dirty="0"/>
              <a:t> D. </a:t>
            </a:r>
            <a:r>
              <a:rPr lang="pt-BR" dirty="0" err="1" smtClean="0"/>
              <a:t>Thoracoscopic</a:t>
            </a:r>
            <a:r>
              <a:rPr lang="pt-BR" dirty="0"/>
              <a:t> </a:t>
            </a:r>
            <a:r>
              <a:rPr lang="pt-BR" dirty="0" err="1" smtClean="0"/>
              <a:t>segmentectomy</a:t>
            </a:r>
            <a:r>
              <a:rPr lang="pt-BR" dirty="0" smtClean="0"/>
              <a:t> </a:t>
            </a:r>
            <a:r>
              <a:rPr lang="pt-BR" dirty="0"/>
              <a:t>for </a:t>
            </a:r>
            <a:r>
              <a:rPr lang="pt-BR" dirty="0" err="1"/>
              <a:t>treatment</a:t>
            </a:r>
            <a:r>
              <a:rPr lang="pt-BR" dirty="0"/>
              <a:t> </a:t>
            </a:r>
            <a:r>
              <a:rPr lang="pt-BR" dirty="0" err="1"/>
              <a:t>of</a:t>
            </a:r>
            <a:r>
              <a:rPr lang="pt-BR" dirty="0"/>
              <a:t> congenital </a:t>
            </a:r>
            <a:r>
              <a:rPr lang="pt-BR" dirty="0" err="1"/>
              <a:t>lung</a:t>
            </a:r>
            <a:r>
              <a:rPr lang="pt-BR" dirty="0"/>
              <a:t> </a:t>
            </a:r>
            <a:r>
              <a:rPr lang="pt-BR" dirty="0" err="1"/>
              <a:t>malformations</a:t>
            </a:r>
            <a:r>
              <a:rPr lang="pt-BR" dirty="0"/>
              <a:t>. </a:t>
            </a:r>
            <a:r>
              <a:rPr lang="pt-BR" i="1" dirty="0"/>
              <a:t>J </a:t>
            </a:r>
            <a:r>
              <a:rPr lang="pt-BR" i="1" dirty="0" err="1" smtClean="0"/>
              <a:t>Pediatr</a:t>
            </a:r>
            <a:r>
              <a:rPr lang="pt-BR" i="1" dirty="0"/>
              <a:t> </a:t>
            </a:r>
            <a:r>
              <a:rPr lang="pt-BR" i="1" dirty="0" err="1" smtClean="0"/>
              <a:t>Surg</a:t>
            </a:r>
            <a:r>
              <a:rPr lang="pt-BR" dirty="0"/>
              <a:t>. (2011) 46:2265–9. </a:t>
            </a:r>
            <a:r>
              <a:rPr lang="pt-BR" dirty="0" err="1"/>
              <a:t>doi</a:t>
            </a:r>
            <a:r>
              <a:rPr lang="pt-BR" dirty="0"/>
              <a:t>: </a:t>
            </a:r>
            <a:r>
              <a:rPr lang="pt-BR" dirty="0" smtClean="0"/>
              <a:t>10.1016/j.jpedsurg.2011.09.012</a:t>
            </a:r>
            <a:endParaRPr lang="pt-BR" dirty="0"/>
          </a:p>
          <a:p>
            <a:pPr marL="320040" indent="-320040" algn="just" eaLnBrk="1" fontAlgn="auto" hangingPunct="1">
              <a:spcAft>
                <a:spcPts val="0"/>
              </a:spcAft>
              <a:buFont typeface="Wingdings"/>
              <a:buChar char=""/>
              <a:defRPr/>
            </a:pPr>
            <a:r>
              <a:rPr lang="pt-BR" dirty="0" smtClean="0"/>
              <a:t>77</a:t>
            </a:r>
            <a:r>
              <a:rPr lang="pt-BR" dirty="0"/>
              <a:t>. Rothenberg SS, </a:t>
            </a:r>
            <a:r>
              <a:rPr lang="pt-BR" dirty="0" err="1"/>
              <a:t>Shipman</a:t>
            </a:r>
            <a:r>
              <a:rPr lang="pt-BR" dirty="0"/>
              <a:t> K, </a:t>
            </a:r>
            <a:r>
              <a:rPr lang="pt-BR" dirty="0" err="1"/>
              <a:t>Kay</a:t>
            </a:r>
            <a:r>
              <a:rPr lang="pt-BR" dirty="0"/>
              <a:t> S, </a:t>
            </a:r>
            <a:r>
              <a:rPr lang="pt-BR" dirty="0" err="1"/>
              <a:t>Kadenhe-Chiweshe</a:t>
            </a:r>
            <a:r>
              <a:rPr lang="pt-BR" dirty="0"/>
              <a:t> A, </a:t>
            </a:r>
            <a:r>
              <a:rPr lang="pt-BR" dirty="0" err="1"/>
              <a:t>Thirumoorthi</a:t>
            </a:r>
            <a:r>
              <a:rPr lang="pt-BR" dirty="0"/>
              <a:t> </a:t>
            </a:r>
            <a:r>
              <a:rPr lang="pt-BR" dirty="0" smtClean="0"/>
              <a:t>A, Garcia </a:t>
            </a:r>
            <a:r>
              <a:rPr lang="pt-BR" dirty="0"/>
              <a:t>A, et al. </a:t>
            </a:r>
            <a:r>
              <a:rPr lang="pt-BR" dirty="0" err="1"/>
              <a:t>Thoracoscopic</a:t>
            </a:r>
            <a:r>
              <a:rPr lang="pt-BR" dirty="0"/>
              <a:t> </a:t>
            </a:r>
            <a:r>
              <a:rPr lang="pt-BR" dirty="0" err="1"/>
              <a:t>segmentectomy</a:t>
            </a:r>
            <a:r>
              <a:rPr lang="pt-BR" dirty="0"/>
              <a:t> for congenital </a:t>
            </a:r>
            <a:r>
              <a:rPr lang="pt-BR" dirty="0" err="1"/>
              <a:t>and</a:t>
            </a:r>
            <a:r>
              <a:rPr lang="pt-BR" dirty="0"/>
              <a:t> </a:t>
            </a:r>
            <a:r>
              <a:rPr lang="pt-BR" dirty="0" err="1" smtClean="0"/>
              <a:t>acquired</a:t>
            </a:r>
            <a:r>
              <a:rPr lang="pt-BR" dirty="0"/>
              <a:t> </a:t>
            </a:r>
            <a:r>
              <a:rPr lang="pt-BR" dirty="0" err="1" smtClean="0"/>
              <a:t>pulmonary</a:t>
            </a:r>
            <a:r>
              <a:rPr lang="pt-BR" dirty="0" smtClean="0"/>
              <a:t> </a:t>
            </a:r>
            <a:r>
              <a:rPr lang="pt-BR" dirty="0" err="1"/>
              <a:t>disease</a:t>
            </a:r>
            <a:r>
              <a:rPr lang="pt-BR" dirty="0"/>
              <a:t>: a case for </a:t>
            </a:r>
            <a:r>
              <a:rPr lang="pt-BR" dirty="0" err="1"/>
              <a:t>lung</a:t>
            </a:r>
            <a:r>
              <a:rPr lang="pt-BR" dirty="0"/>
              <a:t>-sparing </a:t>
            </a:r>
            <a:r>
              <a:rPr lang="pt-BR" dirty="0" err="1"/>
              <a:t>surgery</a:t>
            </a:r>
            <a:r>
              <a:rPr lang="pt-BR" dirty="0"/>
              <a:t>. </a:t>
            </a:r>
            <a:r>
              <a:rPr lang="pt-BR" i="1" dirty="0"/>
              <a:t>J </a:t>
            </a:r>
            <a:r>
              <a:rPr lang="pt-BR" i="1" dirty="0" err="1"/>
              <a:t>Laparoendosc</a:t>
            </a:r>
            <a:r>
              <a:rPr lang="pt-BR" i="1" dirty="0"/>
              <a:t> </a:t>
            </a:r>
            <a:r>
              <a:rPr lang="pt-BR" i="1" dirty="0" err="1"/>
              <a:t>Adv</a:t>
            </a:r>
            <a:r>
              <a:rPr lang="pt-BR" i="1" dirty="0"/>
              <a:t> </a:t>
            </a:r>
            <a:r>
              <a:rPr lang="pt-BR" i="1" dirty="0" err="1" smtClean="0"/>
              <a:t>Surg</a:t>
            </a:r>
            <a:r>
              <a:rPr lang="pt-BR" i="1" dirty="0"/>
              <a:t> </a:t>
            </a:r>
            <a:r>
              <a:rPr lang="pt-BR" i="1" dirty="0" smtClean="0"/>
              <a:t>Tech A</a:t>
            </a:r>
            <a:r>
              <a:rPr lang="pt-BR" dirty="0" smtClean="0"/>
              <a:t>. (2014) 24:50–4. </a:t>
            </a:r>
            <a:r>
              <a:rPr lang="pt-BR" dirty="0" err="1" smtClean="0"/>
              <a:t>doi</a:t>
            </a:r>
            <a:r>
              <a:rPr lang="pt-BR" dirty="0" smtClean="0"/>
              <a:t>: 10.1089/lap.2013.0337</a:t>
            </a:r>
          </a:p>
          <a:p>
            <a:pPr marL="320040" indent="-320040" algn="just" eaLnBrk="1" fontAlgn="auto" hangingPunct="1">
              <a:spcAft>
                <a:spcPts val="0"/>
              </a:spcAft>
              <a:buFont typeface="Wingdings"/>
              <a:buChar char=""/>
              <a:defRPr/>
            </a:pPr>
            <a:r>
              <a:rPr lang="pt-BR" dirty="0" smtClean="0"/>
              <a:t>78</a:t>
            </a:r>
            <a:r>
              <a:rPr lang="pt-BR" dirty="0"/>
              <a:t>. Benjamin DR, </a:t>
            </a:r>
            <a:r>
              <a:rPr lang="pt-BR" dirty="0" err="1"/>
              <a:t>Cahill</a:t>
            </a:r>
            <a:r>
              <a:rPr lang="pt-BR" dirty="0"/>
              <a:t> JL. </a:t>
            </a:r>
            <a:r>
              <a:rPr lang="pt-BR" dirty="0" err="1"/>
              <a:t>Bronchioloalveolar</a:t>
            </a:r>
            <a:r>
              <a:rPr lang="pt-BR" dirty="0"/>
              <a:t> carcinoma </a:t>
            </a:r>
            <a:r>
              <a:rPr lang="pt-BR" dirty="0" err="1"/>
              <a:t>of</a:t>
            </a:r>
            <a:r>
              <a:rPr lang="pt-BR" dirty="0"/>
              <a:t> </a:t>
            </a:r>
            <a:r>
              <a:rPr lang="pt-BR" dirty="0" err="1"/>
              <a:t>the</a:t>
            </a:r>
            <a:r>
              <a:rPr lang="pt-BR" dirty="0"/>
              <a:t> </a:t>
            </a:r>
            <a:r>
              <a:rPr lang="pt-BR" dirty="0" err="1"/>
              <a:t>lung</a:t>
            </a:r>
            <a:r>
              <a:rPr lang="pt-BR" dirty="0"/>
              <a:t> </a:t>
            </a:r>
            <a:r>
              <a:rPr lang="pt-BR" dirty="0" err="1" smtClean="0"/>
              <a:t>and</a:t>
            </a:r>
            <a:r>
              <a:rPr lang="pt-BR" dirty="0"/>
              <a:t> </a:t>
            </a:r>
            <a:r>
              <a:rPr lang="pt-BR" dirty="0" smtClean="0"/>
              <a:t>congenital </a:t>
            </a:r>
            <a:r>
              <a:rPr lang="pt-BR" dirty="0" err="1"/>
              <a:t>cystic</a:t>
            </a:r>
            <a:r>
              <a:rPr lang="pt-BR" dirty="0"/>
              <a:t> </a:t>
            </a:r>
            <a:r>
              <a:rPr lang="pt-BR" dirty="0" err="1"/>
              <a:t>adenomatoid</a:t>
            </a:r>
            <a:r>
              <a:rPr lang="pt-BR" dirty="0"/>
              <a:t> </a:t>
            </a:r>
            <a:r>
              <a:rPr lang="pt-BR" dirty="0" err="1"/>
              <a:t>malformation</a:t>
            </a:r>
            <a:r>
              <a:rPr lang="pt-BR" dirty="0"/>
              <a:t>. </a:t>
            </a:r>
            <a:r>
              <a:rPr lang="pt-BR" i="1" dirty="0" err="1"/>
              <a:t>Am</a:t>
            </a:r>
            <a:r>
              <a:rPr lang="pt-BR" i="1" dirty="0"/>
              <a:t> J </a:t>
            </a:r>
            <a:r>
              <a:rPr lang="pt-BR" i="1" dirty="0" err="1"/>
              <a:t>Clin</a:t>
            </a:r>
            <a:r>
              <a:rPr lang="pt-BR" i="1" dirty="0"/>
              <a:t> </a:t>
            </a:r>
            <a:r>
              <a:rPr lang="pt-BR" i="1" dirty="0" err="1"/>
              <a:t>Pathol</a:t>
            </a:r>
            <a:r>
              <a:rPr lang="pt-BR" dirty="0"/>
              <a:t>. (</a:t>
            </a:r>
            <a:r>
              <a:rPr lang="pt-BR" dirty="0" smtClean="0"/>
              <a:t>1991) 95:889–92</a:t>
            </a:r>
            <a:r>
              <a:rPr lang="pt-BR" dirty="0"/>
              <a:t>. </a:t>
            </a:r>
            <a:r>
              <a:rPr lang="pt-BR" dirty="0" err="1"/>
              <a:t>doi</a:t>
            </a:r>
            <a:r>
              <a:rPr lang="pt-BR" dirty="0"/>
              <a:t>: </a:t>
            </a:r>
            <a:r>
              <a:rPr lang="pt-BR" dirty="0" smtClean="0"/>
              <a:t>10.1093/</a:t>
            </a:r>
            <a:r>
              <a:rPr lang="pt-BR" dirty="0" err="1" smtClean="0"/>
              <a:t>ajcp</a:t>
            </a:r>
            <a:r>
              <a:rPr lang="pt-BR" dirty="0" smtClean="0"/>
              <a:t>/95.6.889</a:t>
            </a:r>
          </a:p>
          <a:p>
            <a:pPr marL="320040" indent="-320040" algn="just" eaLnBrk="1" fontAlgn="auto" hangingPunct="1">
              <a:spcAft>
                <a:spcPts val="0"/>
              </a:spcAft>
              <a:buFont typeface="Wingdings"/>
              <a:buChar char=""/>
              <a:defRPr/>
            </a:pPr>
            <a:r>
              <a:rPr lang="pt-BR" dirty="0" smtClean="0"/>
              <a:t>79</a:t>
            </a:r>
            <a:r>
              <a:rPr lang="pt-BR" dirty="0"/>
              <a:t>. </a:t>
            </a:r>
            <a:r>
              <a:rPr lang="pt-BR" dirty="0" err="1"/>
              <a:t>Borgia</a:t>
            </a:r>
            <a:r>
              <a:rPr lang="pt-BR" dirty="0"/>
              <a:t> F, </a:t>
            </a:r>
            <a:r>
              <a:rPr lang="pt-BR" dirty="0" err="1"/>
              <a:t>Santamaria</a:t>
            </a:r>
            <a:r>
              <a:rPr lang="pt-BR" dirty="0"/>
              <a:t> F, </a:t>
            </a:r>
            <a:r>
              <a:rPr lang="pt-BR" dirty="0" err="1"/>
              <a:t>Mollica</a:t>
            </a:r>
            <a:r>
              <a:rPr lang="pt-BR" dirty="0"/>
              <a:t> C, </a:t>
            </a:r>
            <a:r>
              <a:rPr lang="pt-BR" dirty="0" err="1"/>
              <a:t>Mongiello</a:t>
            </a:r>
            <a:r>
              <a:rPr lang="pt-BR" dirty="0"/>
              <a:t> F, </a:t>
            </a:r>
            <a:r>
              <a:rPr lang="pt-BR" dirty="0" err="1"/>
              <a:t>Esposito</a:t>
            </a:r>
            <a:r>
              <a:rPr lang="pt-BR" dirty="0"/>
              <a:t> F, </a:t>
            </a:r>
            <a:r>
              <a:rPr lang="pt-BR" dirty="0" smtClean="0"/>
              <a:t>Palma G</a:t>
            </a:r>
            <a:r>
              <a:rPr lang="pt-BR" dirty="0"/>
              <a:t>, et al. </a:t>
            </a:r>
            <a:r>
              <a:rPr lang="pt-BR" dirty="0" err="1"/>
              <a:t>Clinical</a:t>
            </a:r>
            <a:r>
              <a:rPr lang="pt-BR" dirty="0"/>
              <a:t> </a:t>
            </a:r>
            <a:r>
              <a:rPr lang="pt-BR" dirty="0" err="1"/>
              <a:t>benefits</a:t>
            </a:r>
            <a:r>
              <a:rPr lang="pt-BR" dirty="0"/>
              <a:t>, </a:t>
            </a:r>
            <a:r>
              <a:rPr lang="pt-BR" dirty="0" err="1"/>
              <a:t>echocardiographic</a:t>
            </a:r>
            <a:r>
              <a:rPr lang="pt-BR" dirty="0"/>
              <a:t> </a:t>
            </a:r>
            <a:r>
              <a:rPr lang="pt-BR" dirty="0" err="1"/>
              <a:t>and</a:t>
            </a:r>
            <a:r>
              <a:rPr lang="pt-BR" dirty="0"/>
              <a:t> MRI </a:t>
            </a:r>
            <a:r>
              <a:rPr lang="pt-BR" dirty="0" err="1"/>
              <a:t>assessment</a:t>
            </a:r>
            <a:r>
              <a:rPr lang="pt-BR" dirty="0"/>
              <a:t> </a:t>
            </a:r>
            <a:r>
              <a:rPr lang="pt-BR" dirty="0" err="1" smtClean="0"/>
              <a:t>after</a:t>
            </a:r>
            <a:r>
              <a:rPr lang="pt-BR" dirty="0"/>
              <a:t> </a:t>
            </a:r>
            <a:r>
              <a:rPr lang="pt-BR" dirty="0" err="1" smtClean="0"/>
              <a:t>pulmonary</a:t>
            </a:r>
            <a:r>
              <a:rPr lang="pt-BR" dirty="0" smtClean="0"/>
              <a:t> </a:t>
            </a:r>
            <a:r>
              <a:rPr lang="pt-BR" dirty="0" err="1"/>
              <a:t>sequestration</a:t>
            </a:r>
            <a:r>
              <a:rPr lang="pt-BR" dirty="0"/>
              <a:t> </a:t>
            </a:r>
            <a:r>
              <a:rPr lang="pt-BR" dirty="0" err="1"/>
              <a:t>treatment</a:t>
            </a:r>
            <a:r>
              <a:rPr lang="pt-BR" dirty="0"/>
              <a:t>. </a:t>
            </a:r>
            <a:r>
              <a:rPr lang="pt-BR" i="1" dirty="0" err="1"/>
              <a:t>Int</a:t>
            </a:r>
            <a:r>
              <a:rPr lang="pt-BR" i="1" dirty="0"/>
              <a:t> J </a:t>
            </a:r>
            <a:r>
              <a:rPr lang="pt-BR" i="1" dirty="0" err="1"/>
              <a:t>Cardiol</a:t>
            </a:r>
            <a:r>
              <a:rPr lang="pt-BR" dirty="0"/>
              <a:t>. (2017) </a:t>
            </a:r>
            <a:r>
              <a:rPr lang="pt-BR" dirty="0" smtClean="0"/>
              <a:t>240:165–71. </a:t>
            </a:r>
            <a:r>
              <a:rPr lang="pt-BR" dirty="0" err="1" smtClean="0"/>
              <a:t>doi</a:t>
            </a:r>
            <a:r>
              <a:rPr lang="pt-BR" dirty="0"/>
              <a:t>: </a:t>
            </a:r>
            <a:r>
              <a:rPr lang="pt-BR" dirty="0" smtClean="0"/>
              <a:t>10.1016/j.ijcard.2017.04.102</a:t>
            </a:r>
          </a:p>
          <a:p>
            <a:pPr marL="320040" indent="-320040" algn="just" eaLnBrk="1" fontAlgn="auto" hangingPunct="1">
              <a:spcAft>
                <a:spcPts val="0"/>
              </a:spcAft>
              <a:buFont typeface="Wingdings"/>
              <a:buChar char=""/>
              <a:defRPr/>
            </a:pPr>
            <a:r>
              <a:rPr lang="pt-BR" dirty="0" smtClean="0"/>
              <a:t>80</a:t>
            </a:r>
            <a:r>
              <a:rPr lang="pt-BR" dirty="0"/>
              <a:t>. Lee BS, Kim JT, Kim EA, Kim KS, </a:t>
            </a:r>
            <a:r>
              <a:rPr lang="pt-BR" dirty="0" err="1"/>
              <a:t>Pi</a:t>
            </a:r>
            <a:r>
              <a:rPr lang="pt-BR" dirty="0"/>
              <a:t> SY, </a:t>
            </a:r>
            <a:r>
              <a:rPr lang="pt-BR" dirty="0" err="1"/>
              <a:t>Sung</a:t>
            </a:r>
            <a:r>
              <a:rPr lang="pt-BR" dirty="0"/>
              <a:t> KB, et al. </a:t>
            </a:r>
            <a:r>
              <a:rPr lang="pt-BR" dirty="0" smtClean="0"/>
              <a:t>Neonatal </a:t>
            </a:r>
            <a:r>
              <a:rPr lang="pt-BR" dirty="0" err="1" smtClean="0"/>
              <a:t>pulmonary</a:t>
            </a:r>
            <a:r>
              <a:rPr lang="pt-BR" dirty="0" smtClean="0"/>
              <a:t> </a:t>
            </a:r>
            <a:r>
              <a:rPr lang="pt-BR" dirty="0" err="1"/>
              <a:t>sequestration</a:t>
            </a:r>
            <a:r>
              <a:rPr lang="pt-BR" dirty="0"/>
              <a:t>: </a:t>
            </a:r>
            <a:r>
              <a:rPr lang="pt-BR" dirty="0" err="1"/>
              <a:t>clinical</a:t>
            </a:r>
            <a:r>
              <a:rPr lang="pt-BR" dirty="0"/>
              <a:t> </a:t>
            </a:r>
            <a:r>
              <a:rPr lang="pt-BR" dirty="0" err="1"/>
              <a:t>experience</a:t>
            </a:r>
            <a:r>
              <a:rPr lang="pt-BR" dirty="0"/>
              <a:t> </a:t>
            </a:r>
            <a:r>
              <a:rPr lang="pt-BR" dirty="0" err="1"/>
              <a:t>with</a:t>
            </a:r>
            <a:r>
              <a:rPr lang="pt-BR" dirty="0"/>
              <a:t> </a:t>
            </a:r>
            <a:r>
              <a:rPr lang="pt-BR" dirty="0" err="1"/>
              <a:t>transumbilical</a:t>
            </a:r>
            <a:r>
              <a:rPr lang="pt-BR" dirty="0"/>
              <a:t> </a:t>
            </a:r>
            <a:r>
              <a:rPr lang="pt-BR" dirty="0" smtClean="0"/>
              <a:t>arterial </a:t>
            </a:r>
            <a:r>
              <a:rPr lang="pt-BR" dirty="0" err="1" smtClean="0"/>
              <a:t>embolization</a:t>
            </a:r>
            <a:r>
              <a:rPr lang="pt-BR" dirty="0"/>
              <a:t>. </a:t>
            </a:r>
            <a:r>
              <a:rPr lang="pt-BR" i="1" dirty="0" err="1"/>
              <a:t>Pediatr</a:t>
            </a:r>
            <a:r>
              <a:rPr lang="pt-BR" i="1" dirty="0"/>
              <a:t> </a:t>
            </a:r>
            <a:r>
              <a:rPr lang="pt-BR" i="1" dirty="0" err="1"/>
              <a:t>Pulmonol</a:t>
            </a:r>
            <a:r>
              <a:rPr lang="pt-BR" dirty="0"/>
              <a:t>. (2008) 43:404–13. </a:t>
            </a:r>
            <a:r>
              <a:rPr lang="pt-BR" dirty="0" err="1"/>
              <a:t>doi</a:t>
            </a:r>
            <a:r>
              <a:rPr lang="pt-BR" dirty="0"/>
              <a:t>: </a:t>
            </a:r>
            <a:r>
              <a:rPr lang="pt-BR" dirty="0" smtClean="0"/>
              <a:t>10.1002/ppul.20799</a:t>
            </a:r>
            <a:endParaRPr lang="pt-BR" dirty="0"/>
          </a:p>
          <a:p>
            <a:pPr marL="320040" indent="-320040" algn="just" eaLnBrk="1" fontAlgn="auto" hangingPunct="1">
              <a:spcAft>
                <a:spcPts val="0"/>
              </a:spcAft>
              <a:buFont typeface="Wingdings"/>
              <a:buChar char=""/>
              <a:defRPr/>
            </a:pPr>
            <a:r>
              <a:rPr lang="pt-BR" dirty="0" smtClean="0"/>
              <a:t>81</a:t>
            </a:r>
            <a:r>
              <a:rPr lang="pt-BR" dirty="0"/>
              <a:t>. </a:t>
            </a:r>
            <a:r>
              <a:rPr lang="pt-BR" dirty="0" err="1"/>
              <a:t>Khen-Dunlop</a:t>
            </a:r>
            <a:r>
              <a:rPr lang="pt-BR" dirty="0"/>
              <a:t> N, </a:t>
            </a:r>
            <a:r>
              <a:rPr lang="pt-BR" dirty="0" err="1"/>
              <a:t>Farmakis</a:t>
            </a:r>
            <a:r>
              <a:rPr lang="pt-BR" dirty="0"/>
              <a:t> K, </a:t>
            </a:r>
            <a:r>
              <a:rPr lang="pt-BR" dirty="0" err="1"/>
              <a:t>Berteloot</a:t>
            </a:r>
            <a:r>
              <a:rPr lang="pt-BR" dirty="0"/>
              <a:t> L, </a:t>
            </a:r>
            <a:r>
              <a:rPr lang="pt-BR" dirty="0" err="1"/>
              <a:t>Gobbo</a:t>
            </a:r>
            <a:r>
              <a:rPr lang="pt-BR" dirty="0"/>
              <a:t> F, </a:t>
            </a:r>
            <a:r>
              <a:rPr lang="pt-BR" dirty="0" err="1"/>
              <a:t>Stirnemann</a:t>
            </a:r>
            <a:r>
              <a:rPr lang="pt-BR" dirty="0"/>
              <a:t> J, De </a:t>
            </a:r>
            <a:r>
              <a:rPr lang="pt-BR" dirty="0" err="1" smtClean="0"/>
              <a:t>Blic</a:t>
            </a:r>
            <a:r>
              <a:rPr lang="pt-BR" dirty="0"/>
              <a:t> </a:t>
            </a:r>
            <a:r>
              <a:rPr lang="pt-BR" dirty="0" smtClean="0"/>
              <a:t>J</a:t>
            </a:r>
            <a:r>
              <a:rPr lang="pt-BR" dirty="0"/>
              <a:t>, et al. </a:t>
            </a:r>
            <a:r>
              <a:rPr lang="pt-BR" dirty="0" err="1"/>
              <a:t>Bronchopulmonary</a:t>
            </a:r>
            <a:r>
              <a:rPr lang="pt-BR" dirty="0"/>
              <a:t> </a:t>
            </a:r>
            <a:r>
              <a:rPr lang="pt-BR" dirty="0" err="1"/>
              <a:t>sequestrations</a:t>
            </a:r>
            <a:r>
              <a:rPr lang="pt-BR" dirty="0"/>
              <a:t> in a </a:t>
            </a:r>
            <a:r>
              <a:rPr lang="pt-BR" dirty="0" err="1"/>
              <a:t>paediatric</a:t>
            </a:r>
            <a:r>
              <a:rPr lang="pt-BR" dirty="0"/>
              <a:t> centre: </a:t>
            </a:r>
            <a:r>
              <a:rPr lang="pt-BR" dirty="0" err="1" smtClean="0"/>
              <a:t>ongoing</a:t>
            </a:r>
            <a:r>
              <a:rPr lang="pt-BR" dirty="0"/>
              <a:t> </a:t>
            </a:r>
            <a:r>
              <a:rPr lang="pt-BR" dirty="0" err="1" smtClean="0"/>
              <a:t>practices</a:t>
            </a:r>
            <a:r>
              <a:rPr lang="pt-BR" dirty="0" smtClean="0"/>
              <a:t> </a:t>
            </a:r>
            <a:r>
              <a:rPr lang="pt-BR" dirty="0" err="1"/>
              <a:t>and</a:t>
            </a:r>
            <a:r>
              <a:rPr lang="pt-BR" dirty="0"/>
              <a:t> </a:t>
            </a:r>
            <a:r>
              <a:rPr lang="pt-BR" dirty="0" err="1"/>
              <a:t>debated</a:t>
            </a:r>
            <a:r>
              <a:rPr lang="pt-BR" dirty="0"/>
              <a:t> management. </a:t>
            </a:r>
            <a:r>
              <a:rPr lang="pt-BR" i="1" dirty="0" err="1"/>
              <a:t>Eur</a:t>
            </a:r>
            <a:r>
              <a:rPr lang="pt-BR" i="1" dirty="0"/>
              <a:t> J </a:t>
            </a:r>
            <a:r>
              <a:rPr lang="pt-BR" i="1" dirty="0" err="1"/>
              <a:t>Cardiothorac</a:t>
            </a:r>
            <a:r>
              <a:rPr lang="pt-BR" i="1" dirty="0"/>
              <a:t> </a:t>
            </a:r>
            <a:r>
              <a:rPr lang="pt-BR" i="1" dirty="0" err="1"/>
              <a:t>Surg</a:t>
            </a:r>
            <a:r>
              <a:rPr lang="pt-BR" dirty="0"/>
              <a:t>. (2018) </a:t>
            </a:r>
            <a:r>
              <a:rPr lang="pt-BR" dirty="0" smtClean="0"/>
              <a:t>54:246–51</a:t>
            </a:r>
            <a:r>
              <a:rPr lang="pt-BR" dirty="0"/>
              <a:t>. </a:t>
            </a:r>
            <a:r>
              <a:rPr lang="pt-BR" dirty="0" err="1"/>
              <a:t>doi</a:t>
            </a:r>
            <a:r>
              <a:rPr lang="pt-BR" dirty="0"/>
              <a:t>: </a:t>
            </a:r>
            <a:r>
              <a:rPr lang="pt-BR" dirty="0" smtClean="0"/>
              <a:t>10.1093/</a:t>
            </a:r>
            <a:r>
              <a:rPr lang="pt-BR" dirty="0" err="1" smtClean="0"/>
              <a:t>ejcts</a:t>
            </a:r>
            <a:r>
              <a:rPr lang="pt-BR" dirty="0" smtClean="0"/>
              <a:t>/ezy049</a:t>
            </a:r>
            <a:endParaRPr lang="pt-BR" dirty="0"/>
          </a:p>
          <a:p>
            <a:pPr marL="320040" indent="-320040" algn="just" eaLnBrk="1" fontAlgn="auto" hangingPunct="1">
              <a:spcAft>
                <a:spcPts val="0"/>
              </a:spcAft>
              <a:buFont typeface="Wingdings"/>
              <a:buChar char=""/>
              <a:defRPr/>
            </a:pPr>
            <a:r>
              <a:rPr lang="pt-BR" dirty="0" smtClean="0"/>
              <a:t>82</a:t>
            </a:r>
            <a:r>
              <a:rPr lang="pt-BR" dirty="0"/>
              <a:t>. Brown SC, De </a:t>
            </a:r>
            <a:r>
              <a:rPr lang="pt-BR" dirty="0" err="1"/>
              <a:t>Laat</a:t>
            </a:r>
            <a:r>
              <a:rPr lang="pt-BR" dirty="0"/>
              <a:t> M, </a:t>
            </a:r>
            <a:r>
              <a:rPr lang="pt-BR" dirty="0" err="1"/>
              <a:t>Proesmans</a:t>
            </a:r>
            <a:r>
              <a:rPr lang="pt-BR" dirty="0"/>
              <a:t> M, De </a:t>
            </a:r>
            <a:r>
              <a:rPr lang="pt-BR" dirty="0" err="1"/>
              <a:t>Boeck</a:t>
            </a:r>
            <a:r>
              <a:rPr lang="pt-BR" dirty="0"/>
              <a:t> K, Van </a:t>
            </a:r>
            <a:r>
              <a:rPr lang="pt-BR" dirty="0" err="1" smtClean="0"/>
              <a:t>Raemdonck</a:t>
            </a:r>
            <a:r>
              <a:rPr lang="pt-BR" dirty="0"/>
              <a:t> </a:t>
            </a:r>
            <a:r>
              <a:rPr lang="pt-BR" dirty="0" smtClean="0"/>
              <a:t>D</a:t>
            </a:r>
            <a:r>
              <a:rPr lang="pt-BR" dirty="0"/>
              <a:t>, et al. </a:t>
            </a:r>
            <a:r>
              <a:rPr lang="pt-BR" dirty="0" err="1"/>
              <a:t>Treatment</a:t>
            </a:r>
            <a:r>
              <a:rPr lang="pt-BR" dirty="0"/>
              <a:t> </a:t>
            </a:r>
            <a:r>
              <a:rPr lang="pt-BR" dirty="0" err="1"/>
              <a:t>strategies</a:t>
            </a:r>
            <a:r>
              <a:rPr lang="pt-BR" dirty="0"/>
              <a:t> for </a:t>
            </a:r>
            <a:r>
              <a:rPr lang="pt-BR" dirty="0" err="1"/>
              <a:t>pulmonary</a:t>
            </a:r>
            <a:r>
              <a:rPr lang="pt-BR" dirty="0"/>
              <a:t> </a:t>
            </a:r>
            <a:r>
              <a:rPr lang="pt-BR" dirty="0" err="1"/>
              <a:t>sequestration</a:t>
            </a:r>
            <a:r>
              <a:rPr lang="pt-BR" dirty="0"/>
              <a:t> in </a:t>
            </a:r>
            <a:r>
              <a:rPr lang="pt-BR" dirty="0" err="1" smtClean="0"/>
              <a:t>childhood</a:t>
            </a:r>
            <a:r>
              <a:rPr lang="pt-BR" dirty="0" smtClean="0"/>
              <a:t>: </a:t>
            </a:r>
            <a:r>
              <a:rPr lang="pt-BR" dirty="0" err="1" smtClean="0"/>
              <a:t>resection</a:t>
            </a:r>
            <a:r>
              <a:rPr lang="pt-BR" dirty="0"/>
              <a:t>, </a:t>
            </a:r>
            <a:r>
              <a:rPr lang="pt-BR" dirty="0" err="1"/>
              <a:t>embolization</a:t>
            </a:r>
            <a:r>
              <a:rPr lang="pt-BR" dirty="0"/>
              <a:t>, </a:t>
            </a:r>
            <a:r>
              <a:rPr lang="pt-BR" dirty="0" err="1"/>
              <a:t>observation</a:t>
            </a:r>
            <a:r>
              <a:rPr lang="pt-BR" dirty="0"/>
              <a:t>? </a:t>
            </a:r>
            <a:r>
              <a:rPr lang="pt-BR" i="1" dirty="0"/>
              <a:t>Acta </a:t>
            </a:r>
            <a:r>
              <a:rPr lang="pt-BR" i="1" dirty="0" err="1"/>
              <a:t>Cardiol</a:t>
            </a:r>
            <a:r>
              <a:rPr lang="pt-BR" dirty="0"/>
              <a:t>. (2012) </a:t>
            </a:r>
            <a:r>
              <a:rPr lang="pt-BR" dirty="0" smtClean="0"/>
              <a:t>67:629–34. </a:t>
            </a:r>
            <a:r>
              <a:rPr lang="pt-BR" dirty="0" err="1" smtClean="0"/>
              <a:t>doi</a:t>
            </a:r>
            <a:r>
              <a:rPr lang="pt-BR" dirty="0"/>
              <a:t>: </a:t>
            </a:r>
            <a:r>
              <a:rPr lang="pt-BR" dirty="0" smtClean="0"/>
              <a:t>10.1080/AC.67.6.2184664</a:t>
            </a:r>
            <a:endParaRPr lang="pt-BR" dirty="0"/>
          </a:p>
          <a:p>
            <a:pPr marL="320040" indent="-320040" algn="just" eaLnBrk="1" fontAlgn="auto" hangingPunct="1">
              <a:spcAft>
                <a:spcPts val="0"/>
              </a:spcAft>
              <a:buFont typeface="Wingdings"/>
              <a:buChar char=""/>
              <a:defRPr/>
            </a:pPr>
            <a:r>
              <a:rPr lang="pt-BR" dirty="0" smtClean="0"/>
              <a:t>83</a:t>
            </a:r>
            <a:r>
              <a:rPr lang="pt-BR" dirty="0"/>
              <a:t>. Laje P, </a:t>
            </a:r>
            <a:r>
              <a:rPr lang="pt-BR" dirty="0" err="1"/>
              <a:t>Liechty</a:t>
            </a:r>
            <a:r>
              <a:rPr lang="pt-BR" dirty="0"/>
              <a:t> KW. </a:t>
            </a:r>
            <a:r>
              <a:rPr lang="pt-BR" dirty="0" err="1"/>
              <a:t>Postnatal</a:t>
            </a:r>
            <a:r>
              <a:rPr lang="pt-BR" dirty="0"/>
              <a:t> management </a:t>
            </a:r>
            <a:r>
              <a:rPr lang="pt-BR" dirty="0" err="1"/>
              <a:t>and</a:t>
            </a:r>
            <a:r>
              <a:rPr lang="pt-BR" dirty="0"/>
              <a:t> </a:t>
            </a:r>
            <a:r>
              <a:rPr lang="pt-BR" dirty="0" err="1"/>
              <a:t>outcome</a:t>
            </a:r>
            <a:r>
              <a:rPr lang="pt-BR" dirty="0"/>
              <a:t> </a:t>
            </a:r>
            <a:r>
              <a:rPr lang="pt-BR" dirty="0" err="1"/>
              <a:t>of</a:t>
            </a:r>
            <a:r>
              <a:rPr lang="pt-BR" dirty="0"/>
              <a:t> </a:t>
            </a:r>
            <a:r>
              <a:rPr lang="pt-BR" dirty="0" err="1" smtClean="0"/>
              <a:t>prenatally</a:t>
            </a:r>
            <a:r>
              <a:rPr lang="pt-BR" dirty="0"/>
              <a:t> </a:t>
            </a:r>
            <a:r>
              <a:rPr lang="pt-BR" dirty="0" err="1" smtClean="0"/>
              <a:t>diagnosed</a:t>
            </a:r>
            <a:r>
              <a:rPr lang="pt-BR" dirty="0" smtClean="0"/>
              <a:t> </a:t>
            </a:r>
            <a:r>
              <a:rPr lang="pt-BR" dirty="0" err="1"/>
              <a:t>lung</a:t>
            </a:r>
            <a:r>
              <a:rPr lang="pt-BR" dirty="0"/>
              <a:t> </a:t>
            </a:r>
            <a:r>
              <a:rPr lang="pt-BR" dirty="0" err="1"/>
              <a:t>lesions</a:t>
            </a:r>
            <a:r>
              <a:rPr lang="pt-BR" dirty="0"/>
              <a:t>. </a:t>
            </a:r>
            <a:r>
              <a:rPr lang="pt-BR" i="1" dirty="0" err="1"/>
              <a:t>Prenat</a:t>
            </a:r>
            <a:r>
              <a:rPr lang="pt-BR" i="1" dirty="0"/>
              <a:t> </a:t>
            </a:r>
            <a:r>
              <a:rPr lang="pt-BR" i="1" dirty="0" err="1"/>
              <a:t>Diagn</a:t>
            </a:r>
            <a:r>
              <a:rPr lang="pt-BR" dirty="0"/>
              <a:t>. (2008) 28:612–8. </a:t>
            </a:r>
            <a:r>
              <a:rPr lang="pt-BR" dirty="0" err="1"/>
              <a:t>doi</a:t>
            </a:r>
            <a:r>
              <a:rPr lang="pt-BR" dirty="0"/>
              <a:t>: </a:t>
            </a:r>
            <a:r>
              <a:rPr lang="pt-BR" dirty="0" smtClean="0"/>
              <a:t>10.1002/pd.1966</a:t>
            </a:r>
          </a:p>
          <a:p>
            <a:pPr marL="320040" indent="-320040" algn="just" eaLnBrk="1" fontAlgn="auto" hangingPunct="1">
              <a:spcAft>
                <a:spcPts val="0"/>
              </a:spcAft>
              <a:buFont typeface="Wingdings"/>
              <a:buChar char=""/>
              <a:defRPr/>
            </a:pPr>
            <a:r>
              <a:rPr lang="pt-BR" dirty="0"/>
              <a:t>84. </a:t>
            </a:r>
            <a:r>
              <a:rPr lang="pt-BR" dirty="0" err="1"/>
              <a:t>Tsai</a:t>
            </a:r>
            <a:r>
              <a:rPr lang="pt-BR" dirty="0"/>
              <a:t> AY, </a:t>
            </a:r>
            <a:r>
              <a:rPr lang="pt-BR" dirty="0" err="1"/>
              <a:t>Liechty</a:t>
            </a:r>
            <a:r>
              <a:rPr lang="pt-BR" dirty="0"/>
              <a:t> KW, </a:t>
            </a:r>
            <a:r>
              <a:rPr lang="pt-BR" dirty="0" err="1"/>
              <a:t>Hedrick</a:t>
            </a:r>
            <a:r>
              <a:rPr lang="pt-BR" dirty="0"/>
              <a:t> HL, </a:t>
            </a:r>
            <a:r>
              <a:rPr lang="pt-BR" dirty="0" err="1"/>
              <a:t>Bebbington</a:t>
            </a:r>
            <a:r>
              <a:rPr lang="pt-BR" dirty="0"/>
              <a:t> M, Wilson RD, </a:t>
            </a:r>
            <a:r>
              <a:rPr lang="pt-BR" dirty="0" smtClean="0"/>
              <a:t>Johnson MP</a:t>
            </a:r>
            <a:r>
              <a:rPr lang="pt-BR" dirty="0"/>
              <a:t>, et al. </a:t>
            </a:r>
            <a:r>
              <a:rPr lang="pt-BR" dirty="0" err="1"/>
              <a:t>Outcomes</a:t>
            </a:r>
            <a:r>
              <a:rPr lang="pt-BR" dirty="0"/>
              <a:t> </a:t>
            </a:r>
            <a:r>
              <a:rPr lang="pt-BR" dirty="0" err="1"/>
              <a:t>after</a:t>
            </a:r>
            <a:r>
              <a:rPr lang="pt-BR" dirty="0"/>
              <a:t> </a:t>
            </a:r>
            <a:r>
              <a:rPr lang="pt-BR" dirty="0" err="1"/>
              <a:t>postnatal</a:t>
            </a:r>
            <a:r>
              <a:rPr lang="pt-BR" dirty="0"/>
              <a:t> </a:t>
            </a:r>
            <a:r>
              <a:rPr lang="pt-BR" dirty="0" err="1"/>
              <a:t>resection</a:t>
            </a:r>
            <a:r>
              <a:rPr lang="pt-BR" dirty="0"/>
              <a:t> </a:t>
            </a:r>
            <a:r>
              <a:rPr lang="pt-BR" dirty="0" err="1"/>
              <a:t>of</a:t>
            </a:r>
            <a:r>
              <a:rPr lang="pt-BR" dirty="0"/>
              <a:t> </a:t>
            </a:r>
            <a:r>
              <a:rPr lang="pt-BR" dirty="0" err="1"/>
              <a:t>prenatally</a:t>
            </a:r>
            <a:r>
              <a:rPr lang="pt-BR" dirty="0"/>
              <a:t> </a:t>
            </a:r>
            <a:r>
              <a:rPr lang="pt-BR" dirty="0" err="1" smtClean="0"/>
              <a:t>diagnosed</a:t>
            </a:r>
            <a:r>
              <a:rPr lang="pt-BR" dirty="0"/>
              <a:t> </a:t>
            </a:r>
            <a:r>
              <a:rPr lang="pt-BR" dirty="0" err="1" smtClean="0"/>
              <a:t>asymptomatic</a:t>
            </a:r>
            <a:r>
              <a:rPr lang="pt-BR" dirty="0" smtClean="0"/>
              <a:t> </a:t>
            </a:r>
            <a:r>
              <a:rPr lang="pt-BR" dirty="0" err="1"/>
              <a:t>cystic</a:t>
            </a:r>
            <a:r>
              <a:rPr lang="pt-BR" dirty="0"/>
              <a:t> </a:t>
            </a:r>
            <a:r>
              <a:rPr lang="pt-BR" dirty="0" err="1"/>
              <a:t>lung</a:t>
            </a:r>
            <a:r>
              <a:rPr lang="pt-BR" dirty="0"/>
              <a:t> </a:t>
            </a:r>
            <a:r>
              <a:rPr lang="pt-BR" dirty="0" err="1"/>
              <a:t>lesions</a:t>
            </a:r>
            <a:r>
              <a:rPr lang="pt-BR" dirty="0"/>
              <a:t>. </a:t>
            </a:r>
            <a:r>
              <a:rPr lang="pt-BR" i="1" dirty="0"/>
              <a:t>J </a:t>
            </a:r>
            <a:r>
              <a:rPr lang="pt-BR" i="1" dirty="0" err="1"/>
              <a:t>Pediatr</a:t>
            </a:r>
            <a:r>
              <a:rPr lang="pt-BR" i="1" dirty="0"/>
              <a:t> </a:t>
            </a:r>
            <a:r>
              <a:rPr lang="pt-BR" i="1" dirty="0" err="1"/>
              <a:t>Surg</a:t>
            </a:r>
            <a:r>
              <a:rPr lang="pt-BR" dirty="0"/>
              <a:t>. (2008) </a:t>
            </a:r>
            <a:r>
              <a:rPr lang="pt-BR" dirty="0" smtClean="0"/>
              <a:t>43:513–7. </a:t>
            </a:r>
            <a:r>
              <a:rPr lang="pt-BR" dirty="0" err="1" smtClean="0"/>
              <a:t>doi</a:t>
            </a:r>
            <a:r>
              <a:rPr lang="pt-BR" dirty="0"/>
              <a:t>: </a:t>
            </a:r>
            <a:r>
              <a:rPr lang="pt-BR" dirty="0" smtClean="0"/>
              <a:t>10.1016/j.jpedsurg.2007.10.032</a:t>
            </a:r>
          </a:p>
          <a:p>
            <a:pPr marL="320040" indent="-320040" algn="just" eaLnBrk="1" fontAlgn="auto" hangingPunct="1">
              <a:spcAft>
                <a:spcPts val="0"/>
              </a:spcAft>
              <a:buFont typeface="Wingdings"/>
              <a:buChar char=""/>
              <a:defRPr/>
            </a:pPr>
            <a:r>
              <a:rPr lang="pt-BR" dirty="0" smtClean="0"/>
              <a:t>85</a:t>
            </a:r>
            <a:r>
              <a:rPr lang="pt-BR" dirty="0"/>
              <a:t>. </a:t>
            </a:r>
            <a:r>
              <a:rPr lang="pt-BR" dirty="0" err="1"/>
              <a:t>Jelin</a:t>
            </a:r>
            <a:r>
              <a:rPr lang="pt-BR" dirty="0"/>
              <a:t> EB, O’Hare EM, </a:t>
            </a:r>
            <a:r>
              <a:rPr lang="pt-BR" dirty="0" err="1"/>
              <a:t>Jancelewicz</a:t>
            </a:r>
            <a:r>
              <a:rPr lang="pt-BR" dirty="0"/>
              <a:t> T, </a:t>
            </a:r>
            <a:r>
              <a:rPr lang="pt-BR" dirty="0" err="1"/>
              <a:t>Nasr</a:t>
            </a:r>
            <a:r>
              <a:rPr lang="pt-BR" dirty="0"/>
              <a:t> I, </a:t>
            </a:r>
            <a:r>
              <a:rPr lang="pt-BR" dirty="0" err="1"/>
              <a:t>Boss</a:t>
            </a:r>
            <a:r>
              <a:rPr lang="pt-BR" dirty="0"/>
              <a:t> E, </a:t>
            </a:r>
            <a:r>
              <a:rPr lang="pt-BR" dirty="0" err="1"/>
              <a:t>Rhee</a:t>
            </a:r>
            <a:r>
              <a:rPr lang="pt-BR" dirty="0"/>
              <a:t> </a:t>
            </a:r>
            <a:r>
              <a:rPr lang="pt-BR" dirty="0" smtClean="0"/>
              <a:t>DS. </a:t>
            </a:r>
            <a:r>
              <a:rPr lang="pt-BR" dirty="0" err="1" smtClean="0"/>
              <a:t>Optimal</a:t>
            </a:r>
            <a:r>
              <a:rPr lang="pt-BR" dirty="0" smtClean="0"/>
              <a:t> </a:t>
            </a:r>
            <a:r>
              <a:rPr lang="pt-BR" dirty="0"/>
              <a:t>timing for </a:t>
            </a:r>
            <a:r>
              <a:rPr lang="pt-BR" dirty="0" err="1"/>
              <a:t>elective</a:t>
            </a:r>
            <a:r>
              <a:rPr lang="pt-BR" dirty="0"/>
              <a:t> </a:t>
            </a:r>
            <a:r>
              <a:rPr lang="pt-BR" dirty="0" err="1"/>
              <a:t>resection</a:t>
            </a:r>
            <a:r>
              <a:rPr lang="pt-BR" dirty="0"/>
              <a:t> </a:t>
            </a:r>
            <a:r>
              <a:rPr lang="pt-BR" dirty="0" err="1"/>
              <a:t>of</a:t>
            </a:r>
            <a:r>
              <a:rPr lang="pt-BR" dirty="0"/>
              <a:t> </a:t>
            </a:r>
            <a:r>
              <a:rPr lang="pt-BR" dirty="0" err="1"/>
              <a:t>asymptomatic</a:t>
            </a:r>
            <a:r>
              <a:rPr lang="pt-BR" dirty="0"/>
              <a:t> </a:t>
            </a:r>
            <a:r>
              <a:rPr lang="pt-BR" dirty="0" smtClean="0"/>
              <a:t>congenital </a:t>
            </a:r>
            <a:r>
              <a:rPr lang="pt-BR" dirty="0" err="1" smtClean="0"/>
              <a:t>pulmonary</a:t>
            </a:r>
            <a:r>
              <a:rPr lang="pt-BR" dirty="0" smtClean="0"/>
              <a:t> </a:t>
            </a:r>
            <a:r>
              <a:rPr lang="pt-BR" dirty="0" err="1"/>
              <a:t>airway</a:t>
            </a:r>
            <a:r>
              <a:rPr lang="pt-BR" dirty="0"/>
              <a:t> </a:t>
            </a:r>
            <a:r>
              <a:rPr lang="pt-BR" dirty="0" err="1"/>
              <a:t>malformations</a:t>
            </a:r>
            <a:r>
              <a:rPr lang="pt-BR" dirty="0"/>
              <a:t>. </a:t>
            </a:r>
            <a:r>
              <a:rPr lang="pt-BR" i="1" dirty="0"/>
              <a:t>J </a:t>
            </a:r>
            <a:r>
              <a:rPr lang="pt-BR" i="1" dirty="0" err="1"/>
              <a:t>Pediatr</a:t>
            </a:r>
            <a:r>
              <a:rPr lang="pt-BR" i="1" dirty="0"/>
              <a:t> </a:t>
            </a:r>
            <a:r>
              <a:rPr lang="pt-BR" i="1" dirty="0" err="1"/>
              <a:t>Surg</a:t>
            </a:r>
            <a:r>
              <a:rPr lang="pt-BR" dirty="0"/>
              <a:t>. (2018) </a:t>
            </a:r>
            <a:r>
              <a:rPr lang="pt-BR" dirty="0" smtClean="0"/>
              <a:t>53:1001–5. </a:t>
            </a:r>
            <a:r>
              <a:rPr lang="pt-BR" dirty="0" err="1" smtClean="0"/>
              <a:t>doi</a:t>
            </a:r>
            <a:r>
              <a:rPr lang="pt-BR" dirty="0"/>
              <a:t>: </a:t>
            </a:r>
            <a:r>
              <a:rPr lang="pt-BR" dirty="0" smtClean="0"/>
              <a:t>10.1016/j.jpedsurg.2018.02.032</a:t>
            </a:r>
          </a:p>
          <a:p>
            <a:pPr marL="320040" indent="-320040" algn="just" eaLnBrk="1" fontAlgn="auto" hangingPunct="1">
              <a:spcAft>
                <a:spcPts val="0"/>
              </a:spcAft>
              <a:buFont typeface="Wingdings"/>
              <a:buChar char=""/>
              <a:defRPr/>
            </a:pPr>
            <a:r>
              <a:rPr lang="pt-BR" dirty="0"/>
              <a:t>86. </a:t>
            </a:r>
            <a:r>
              <a:rPr lang="pt-BR" dirty="0" err="1"/>
              <a:t>Gulack</a:t>
            </a:r>
            <a:r>
              <a:rPr lang="pt-BR" dirty="0"/>
              <a:t> BC, </a:t>
            </a:r>
            <a:r>
              <a:rPr lang="pt-BR" dirty="0" err="1"/>
              <a:t>Leraas</a:t>
            </a:r>
            <a:r>
              <a:rPr lang="pt-BR" dirty="0"/>
              <a:t> HJ, </a:t>
            </a:r>
            <a:r>
              <a:rPr lang="pt-BR" dirty="0" err="1"/>
              <a:t>Ezekian</a:t>
            </a:r>
            <a:r>
              <a:rPr lang="pt-BR" dirty="0"/>
              <a:t> B, Kim J, Reed C, </a:t>
            </a:r>
            <a:r>
              <a:rPr lang="pt-BR" dirty="0" err="1"/>
              <a:t>Adibe</a:t>
            </a:r>
            <a:r>
              <a:rPr lang="pt-BR" dirty="0"/>
              <a:t> OO, et al. </a:t>
            </a:r>
            <a:r>
              <a:rPr lang="pt-BR" dirty="0" err="1"/>
              <a:t>Outcomes</a:t>
            </a:r>
            <a:r>
              <a:rPr lang="pt-BR" dirty="0"/>
              <a:t> </a:t>
            </a:r>
            <a:r>
              <a:rPr lang="pt-BR" dirty="0" err="1"/>
              <a:t>following</a:t>
            </a:r>
            <a:r>
              <a:rPr lang="pt-BR" dirty="0"/>
              <a:t> </a:t>
            </a:r>
            <a:r>
              <a:rPr lang="pt-BR" dirty="0" err="1"/>
              <a:t>elective</a:t>
            </a:r>
            <a:r>
              <a:rPr lang="pt-BR" dirty="0"/>
              <a:t> </a:t>
            </a:r>
            <a:r>
              <a:rPr lang="pt-BR" dirty="0" err="1"/>
              <a:t>resection</a:t>
            </a:r>
            <a:r>
              <a:rPr lang="pt-BR" dirty="0"/>
              <a:t> </a:t>
            </a:r>
            <a:r>
              <a:rPr lang="pt-BR" dirty="0" err="1"/>
              <a:t>of</a:t>
            </a:r>
            <a:r>
              <a:rPr lang="pt-BR" dirty="0"/>
              <a:t> congenital </a:t>
            </a:r>
            <a:r>
              <a:rPr lang="pt-BR" dirty="0" err="1"/>
              <a:t>pulmonary</a:t>
            </a:r>
            <a:r>
              <a:rPr lang="pt-BR" dirty="0"/>
              <a:t> </a:t>
            </a:r>
            <a:r>
              <a:rPr lang="pt-BR" dirty="0" err="1"/>
              <a:t>airway</a:t>
            </a:r>
            <a:r>
              <a:rPr lang="pt-BR" dirty="0"/>
              <a:t> </a:t>
            </a:r>
            <a:r>
              <a:rPr lang="pt-BR" dirty="0" err="1"/>
              <a:t>malformations</a:t>
            </a:r>
            <a:r>
              <a:rPr lang="pt-BR" dirty="0"/>
              <a:t> are </a:t>
            </a:r>
            <a:r>
              <a:rPr lang="pt-BR" dirty="0" err="1"/>
              <a:t>equivalent</a:t>
            </a:r>
            <a:r>
              <a:rPr lang="pt-BR" dirty="0"/>
              <a:t> </a:t>
            </a:r>
            <a:r>
              <a:rPr lang="pt-BR" dirty="0" err="1"/>
              <a:t>after</a:t>
            </a:r>
            <a:r>
              <a:rPr lang="pt-BR" dirty="0"/>
              <a:t> 3 </a:t>
            </a:r>
            <a:r>
              <a:rPr lang="pt-BR" dirty="0" err="1"/>
              <a:t>months</a:t>
            </a:r>
            <a:r>
              <a:rPr lang="pt-BR" dirty="0"/>
              <a:t> </a:t>
            </a:r>
            <a:r>
              <a:rPr lang="pt-BR" dirty="0" err="1"/>
              <a:t>of</a:t>
            </a:r>
            <a:r>
              <a:rPr lang="pt-BR" dirty="0"/>
              <a:t> age </a:t>
            </a:r>
            <a:r>
              <a:rPr lang="pt-BR" dirty="0" err="1"/>
              <a:t>and</a:t>
            </a:r>
            <a:r>
              <a:rPr lang="pt-BR" dirty="0"/>
              <a:t> a </a:t>
            </a:r>
            <a:r>
              <a:rPr lang="pt-BR" dirty="0" err="1"/>
              <a:t>weight</a:t>
            </a:r>
            <a:r>
              <a:rPr lang="pt-BR" dirty="0"/>
              <a:t> </a:t>
            </a:r>
            <a:r>
              <a:rPr lang="pt-BR" dirty="0" err="1"/>
              <a:t>of</a:t>
            </a:r>
            <a:r>
              <a:rPr lang="pt-BR" dirty="0"/>
              <a:t> 5 kg. </a:t>
            </a:r>
            <a:r>
              <a:rPr lang="pt-BR" i="1" dirty="0"/>
              <a:t>J </a:t>
            </a:r>
            <a:r>
              <a:rPr lang="pt-BR" i="1" dirty="0" err="1"/>
              <a:t>Pediatr</a:t>
            </a:r>
            <a:r>
              <a:rPr lang="pt-BR" i="1" dirty="0"/>
              <a:t> </a:t>
            </a:r>
            <a:r>
              <a:rPr lang="pt-BR" i="1" dirty="0" err="1"/>
              <a:t>Surg</a:t>
            </a:r>
            <a:r>
              <a:rPr lang="pt-BR" dirty="0"/>
              <a:t>. (2018) 53:60–6. </a:t>
            </a:r>
            <a:r>
              <a:rPr lang="pt-BR" dirty="0" err="1"/>
              <a:t>doi</a:t>
            </a:r>
            <a:r>
              <a:rPr lang="pt-BR" dirty="0"/>
              <a:t>: </a:t>
            </a:r>
            <a:r>
              <a:rPr lang="pt-BR" dirty="0" smtClean="0"/>
              <a:t>10.1016/j.jpedsurg.2017.10.017</a:t>
            </a:r>
          </a:p>
          <a:p>
            <a:pPr marL="0" indent="0" algn="just" eaLnBrk="1" fontAlgn="auto" hangingPunct="1">
              <a:spcAft>
                <a:spcPts val="0"/>
              </a:spcAft>
              <a:buFont typeface="Wingdings"/>
              <a:buNone/>
              <a:defRPr/>
            </a:pPr>
            <a:r>
              <a:rPr lang="pt-BR" dirty="0"/>
              <a:t/>
            </a:r>
            <a:br>
              <a:rPr lang="pt-BR" dirty="0"/>
            </a:br>
            <a:r>
              <a:rPr lang="pt-BR" dirty="0"/>
              <a:t> 	</a:t>
            </a:r>
            <a:r>
              <a:rPr lang="pt-BR" dirty="0" smtClean="0"/>
              <a:t>					</a:t>
            </a:r>
            <a:r>
              <a:rPr lang="pt-BR" dirty="0"/>
              <a:t/>
            </a:r>
            <a:br>
              <a:rPr lang="pt-BR" dirty="0"/>
            </a:br>
            <a:r>
              <a:rPr lang="pt-BR" dirty="0"/>
              <a:t> </a:t>
            </a:r>
            <a:br>
              <a:rPr lang="pt-BR" dirty="0"/>
            </a:br>
            <a:r>
              <a:rPr lang="en-US" dirty="0"/>
              <a:t/>
            </a:r>
            <a:br>
              <a:rPr lang="en-US" dirty="0"/>
            </a:br>
            <a:r>
              <a:rPr lang="pt-BR" dirty="0" smtClean="0"/>
              <a:t> </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ítulo 1"/>
          <p:cNvSpPr>
            <a:spLocks noGrp="1"/>
          </p:cNvSpPr>
          <p:nvPr>
            <p:ph type="title"/>
          </p:nvPr>
        </p:nvSpPr>
        <p:spPr>
          <a:xfrm>
            <a:off x="612775" y="228600"/>
            <a:ext cx="8153400" cy="990600"/>
          </a:xfrm>
        </p:spPr>
        <p:txBody>
          <a:bodyPr/>
          <a:lstStyle/>
          <a:p>
            <a:pPr eaLnBrk="1" hangingPunct="1"/>
            <a:r>
              <a:rPr lang="pt-BR" sz="3800" b="1" smtClean="0"/>
              <a:t>Referências</a:t>
            </a:r>
          </a:p>
        </p:txBody>
      </p:sp>
      <p:sp>
        <p:nvSpPr>
          <p:cNvPr id="3" name="Espaço Reservado para Conteúdo 2"/>
          <p:cNvSpPr>
            <a:spLocks noGrp="1"/>
          </p:cNvSpPr>
          <p:nvPr>
            <p:ph sz="quarter" idx="1"/>
          </p:nvPr>
        </p:nvSpPr>
        <p:spPr>
          <a:xfrm>
            <a:off x="468313" y="1600200"/>
            <a:ext cx="8424862" cy="4781550"/>
          </a:xfrm>
        </p:spPr>
        <p:txBody>
          <a:bodyPr>
            <a:normAutofit fontScale="32500" lnSpcReduction="20000"/>
          </a:bodyPr>
          <a:lstStyle/>
          <a:p>
            <a:pPr marL="320040" indent="-320040" algn="just" eaLnBrk="1" fontAlgn="auto" hangingPunct="1">
              <a:spcAft>
                <a:spcPts val="0"/>
              </a:spcAft>
              <a:buFont typeface="Wingdings"/>
              <a:buChar char=""/>
              <a:defRPr/>
            </a:pPr>
            <a:r>
              <a:rPr lang="pt-BR" dirty="0"/>
              <a:t>87. </a:t>
            </a:r>
            <a:r>
              <a:rPr lang="pt-BR" dirty="0" err="1"/>
              <a:t>Makhijani</a:t>
            </a:r>
            <a:r>
              <a:rPr lang="pt-BR" dirty="0"/>
              <a:t> AV, Wong FY. </a:t>
            </a:r>
            <a:r>
              <a:rPr lang="pt-BR" dirty="0" err="1"/>
              <a:t>Conservative</a:t>
            </a:r>
            <a:r>
              <a:rPr lang="pt-BR" dirty="0"/>
              <a:t> </a:t>
            </a:r>
            <a:r>
              <a:rPr lang="pt-BR" dirty="0" err="1"/>
              <a:t>post-natal</a:t>
            </a:r>
            <a:r>
              <a:rPr lang="pt-BR" dirty="0"/>
              <a:t> management </a:t>
            </a:r>
            <a:r>
              <a:rPr lang="pt-BR" dirty="0" err="1"/>
              <a:t>of</a:t>
            </a:r>
            <a:r>
              <a:rPr lang="pt-BR" dirty="0"/>
              <a:t> </a:t>
            </a:r>
            <a:r>
              <a:rPr lang="pt-BR" dirty="0" err="1" smtClean="0"/>
              <a:t>antenatally</a:t>
            </a:r>
            <a:r>
              <a:rPr lang="pt-BR" dirty="0"/>
              <a:t> </a:t>
            </a:r>
            <a:r>
              <a:rPr lang="pt-BR" dirty="0" err="1" smtClean="0"/>
              <a:t>diagnosed</a:t>
            </a:r>
            <a:r>
              <a:rPr lang="pt-BR" dirty="0" smtClean="0"/>
              <a:t> </a:t>
            </a:r>
            <a:r>
              <a:rPr lang="pt-BR" dirty="0"/>
              <a:t>congenital </a:t>
            </a:r>
            <a:r>
              <a:rPr lang="pt-BR" dirty="0" err="1"/>
              <a:t>pulmonary</a:t>
            </a:r>
            <a:r>
              <a:rPr lang="pt-BR" dirty="0"/>
              <a:t> </a:t>
            </a:r>
            <a:r>
              <a:rPr lang="pt-BR" dirty="0" err="1"/>
              <a:t>airway</a:t>
            </a:r>
            <a:r>
              <a:rPr lang="pt-BR" dirty="0"/>
              <a:t> </a:t>
            </a:r>
            <a:r>
              <a:rPr lang="pt-BR" dirty="0" err="1"/>
              <a:t>malformations</a:t>
            </a:r>
            <a:r>
              <a:rPr lang="pt-BR" dirty="0"/>
              <a:t>. </a:t>
            </a:r>
            <a:r>
              <a:rPr lang="pt-BR" i="1" dirty="0"/>
              <a:t>J </a:t>
            </a:r>
            <a:r>
              <a:rPr lang="pt-BR" i="1" dirty="0" err="1"/>
              <a:t>Paediatr</a:t>
            </a:r>
            <a:r>
              <a:rPr lang="pt-BR" i="1" dirty="0"/>
              <a:t> </a:t>
            </a:r>
            <a:r>
              <a:rPr lang="pt-BR" i="1" dirty="0" err="1" smtClean="0"/>
              <a:t>Child</a:t>
            </a:r>
            <a:r>
              <a:rPr lang="pt-BR" i="1" dirty="0"/>
              <a:t> </a:t>
            </a:r>
            <a:r>
              <a:rPr lang="pt-BR" i="1" dirty="0" smtClean="0"/>
              <a:t>Health</a:t>
            </a:r>
            <a:r>
              <a:rPr lang="pt-BR" dirty="0"/>
              <a:t>. (2018) 54:267–71. </a:t>
            </a:r>
            <a:r>
              <a:rPr lang="pt-BR" dirty="0" err="1"/>
              <a:t>doi</a:t>
            </a:r>
            <a:r>
              <a:rPr lang="pt-BR" dirty="0"/>
              <a:t>: </a:t>
            </a:r>
            <a:r>
              <a:rPr lang="pt-BR" dirty="0" smtClean="0"/>
              <a:t>10.1111/jpc.13727 </a:t>
            </a:r>
          </a:p>
          <a:p>
            <a:pPr marL="320040" indent="-320040" algn="just" eaLnBrk="1" fontAlgn="auto" hangingPunct="1">
              <a:spcAft>
                <a:spcPts val="0"/>
              </a:spcAft>
              <a:buFont typeface="Wingdings"/>
              <a:buChar char=""/>
              <a:defRPr/>
            </a:pPr>
            <a:r>
              <a:rPr lang="pt-BR" dirty="0" smtClean="0"/>
              <a:t>88</a:t>
            </a:r>
            <a:r>
              <a:rPr lang="pt-BR" dirty="0"/>
              <a:t>. </a:t>
            </a:r>
            <a:r>
              <a:rPr lang="pt-BR" dirty="0" err="1"/>
              <a:t>Criss</a:t>
            </a:r>
            <a:r>
              <a:rPr lang="pt-BR" dirty="0"/>
              <a:t> CN, </a:t>
            </a:r>
            <a:r>
              <a:rPr lang="pt-BR" dirty="0" err="1"/>
              <a:t>Musili</a:t>
            </a:r>
            <a:r>
              <a:rPr lang="pt-BR" dirty="0"/>
              <a:t> N, </a:t>
            </a:r>
            <a:r>
              <a:rPr lang="pt-BR" dirty="0" err="1"/>
              <a:t>Matusko</a:t>
            </a:r>
            <a:r>
              <a:rPr lang="pt-BR" dirty="0"/>
              <a:t> N, Baker S, Geiger JD, </a:t>
            </a:r>
            <a:r>
              <a:rPr lang="pt-BR" dirty="0" err="1" smtClean="0"/>
              <a:t>Kunisaki</a:t>
            </a:r>
            <a:r>
              <a:rPr lang="pt-BR" dirty="0"/>
              <a:t> </a:t>
            </a:r>
            <a:r>
              <a:rPr lang="pt-BR" dirty="0" smtClean="0"/>
              <a:t>SM</a:t>
            </a:r>
            <a:r>
              <a:rPr lang="pt-BR" dirty="0"/>
              <a:t>. </a:t>
            </a:r>
            <a:r>
              <a:rPr lang="pt-BR" dirty="0" err="1"/>
              <a:t>Asymptomatic</a:t>
            </a:r>
            <a:r>
              <a:rPr lang="pt-BR" dirty="0"/>
              <a:t> congenital </a:t>
            </a:r>
            <a:r>
              <a:rPr lang="pt-BR" dirty="0" err="1"/>
              <a:t>lung</a:t>
            </a:r>
            <a:r>
              <a:rPr lang="pt-BR" dirty="0"/>
              <a:t> </a:t>
            </a:r>
            <a:r>
              <a:rPr lang="pt-BR" dirty="0" err="1"/>
              <a:t>malformations</a:t>
            </a:r>
            <a:r>
              <a:rPr lang="pt-BR" dirty="0"/>
              <a:t>: </a:t>
            </a:r>
            <a:r>
              <a:rPr lang="pt-BR" dirty="0" err="1"/>
              <a:t>is</a:t>
            </a:r>
            <a:r>
              <a:rPr lang="pt-BR" dirty="0"/>
              <a:t> </a:t>
            </a:r>
            <a:r>
              <a:rPr lang="pt-BR" dirty="0" err="1" smtClean="0"/>
              <a:t>nonoperative</a:t>
            </a:r>
            <a:r>
              <a:rPr lang="pt-BR" dirty="0"/>
              <a:t> </a:t>
            </a:r>
            <a:r>
              <a:rPr lang="pt-BR" dirty="0" smtClean="0"/>
              <a:t>management </a:t>
            </a:r>
            <a:r>
              <a:rPr lang="pt-BR" dirty="0"/>
              <a:t>a </a:t>
            </a:r>
            <a:r>
              <a:rPr lang="pt-BR" dirty="0" err="1"/>
              <a:t>viable</a:t>
            </a:r>
            <a:r>
              <a:rPr lang="pt-BR" dirty="0"/>
              <a:t> </a:t>
            </a:r>
            <a:r>
              <a:rPr lang="pt-BR" dirty="0" err="1"/>
              <a:t>alternative</a:t>
            </a:r>
            <a:r>
              <a:rPr lang="pt-BR" dirty="0"/>
              <a:t>? </a:t>
            </a:r>
            <a:r>
              <a:rPr lang="pt-BR" i="1" dirty="0"/>
              <a:t>J </a:t>
            </a:r>
            <a:r>
              <a:rPr lang="pt-BR" i="1" dirty="0" err="1"/>
              <a:t>Pediatr</a:t>
            </a:r>
            <a:r>
              <a:rPr lang="pt-BR" i="1" dirty="0"/>
              <a:t> </a:t>
            </a:r>
            <a:r>
              <a:rPr lang="pt-BR" i="1" dirty="0" err="1"/>
              <a:t>Surg</a:t>
            </a:r>
            <a:r>
              <a:rPr lang="pt-BR" dirty="0"/>
              <a:t>. (2018) </a:t>
            </a:r>
            <a:r>
              <a:rPr lang="pt-BR" dirty="0" smtClean="0"/>
              <a:t>53:1092–7.doi</a:t>
            </a:r>
            <a:r>
              <a:rPr lang="pt-BR" dirty="0"/>
              <a:t>: </a:t>
            </a:r>
            <a:r>
              <a:rPr lang="pt-BR" dirty="0" smtClean="0"/>
              <a:t>10.1016/j.jpedsurg.2018.02.065</a:t>
            </a:r>
          </a:p>
          <a:p>
            <a:pPr marL="320040" indent="-320040" algn="just" eaLnBrk="1" fontAlgn="auto" hangingPunct="1">
              <a:spcAft>
                <a:spcPts val="0"/>
              </a:spcAft>
              <a:buFont typeface="Wingdings"/>
              <a:buChar char=""/>
              <a:defRPr/>
            </a:pPr>
            <a:r>
              <a:rPr lang="pt-BR" dirty="0" smtClean="0"/>
              <a:t>89</a:t>
            </a:r>
            <a:r>
              <a:rPr lang="pt-BR" dirty="0"/>
              <a:t>. Cook J, </a:t>
            </a:r>
            <a:r>
              <a:rPr lang="pt-BR" dirty="0" err="1"/>
              <a:t>Chitty</a:t>
            </a:r>
            <a:r>
              <a:rPr lang="pt-BR" dirty="0"/>
              <a:t> LS, De </a:t>
            </a:r>
            <a:r>
              <a:rPr lang="pt-BR" dirty="0" err="1"/>
              <a:t>Coppi</a:t>
            </a:r>
            <a:r>
              <a:rPr lang="pt-BR" dirty="0"/>
              <a:t> P, </a:t>
            </a:r>
            <a:r>
              <a:rPr lang="pt-BR" dirty="0" err="1"/>
              <a:t>Ashworth</a:t>
            </a:r>
            <a:r>
              <a:rPr lang="pt-BR" dirty="0"/>
              <a:t> M, Wallis C. The </a:t>
            </a:r>
            <a:r>
              <a:rPr lang="pt-BR" dirty="0" smtClean="0"/>
              <a:t>natural </a:t>
            </a:r>
            <a:r>
              <a:rPr lang="pt-BR" dirty="0" err="1" smtClean="0"/>
              <a:t>history</a:t>
            </a:r>
            <a:r>
              <a:rPr lang="pt-BR" dirty="0" smtClean="0"/>
              <a:t> </a:t>
            </a:r>
            <a:r>
              <a:rPr lang="pt-BR" dirty="0" err="1"/>
              <a:t>of</a:t>
            </a:r>
            <a:r>
              <a:rPr lang="pt-BR" dirty="0"/>
              <a:t> </a:t>
            </a:r>
            <a:r>
              <a:rPr lang="pt-BR" dirty="0" err="1"/>
              <a:t>prenatally</a:t>
            </a:r>
            <a:r>
              <a:rPr lang="pt-BR" dirty="0"/>
              <a:t> </a:t>
            </a:r>
            <a:r>
              <a:rPr lang="pt-BR" dirty="0" err="1"/>
              <a:t>diagnosed</a:t>
            </a:r>
            <a:r>
              <a:rPr lang="pt-BR" dirty="0"/>
              <a:t> congenital </a:t>
            </a:r>
            <a:r>
              <a:rPr lang="pt-BR" dirty="0" err="1"/>
              <a:t>cystic</a:t>
            </a:r>
            <a:r>
              <a:rPr lang="pt-BR" dirty="0"/>
              <a:t> </a:t>
            </a:r>
            <a:r>
              <a:rPr lang="pt-BR" dirty="0" err="1"/>
              <a:t>lung</a:t>
            </a:r>
            <a:r>
              <a:rPr lang="pt-BR" dirty="0"/>
              <a:t> </a:t>
            </a:r>
            <a:r>
              <a:rPr lang="pt-BR" dirty="0" err="1"/>
              <a:t>lesions</a:t>
            </a:r>
            <a:r>
              <a:rPr lang="pt-BR" dirty="0"/>
              <a:t>: </a:t>
            </a:r>
            <a:r>
              <a:rPr lang="pt-BR" dirty="0" err="1"/>
              <a:t>longterm</a:t>
            </a:r>
            <a:r>
              <a:rPr lang="pt-BR" dirty="0"/>
              <a:t> follow-up </a:t>
            </a:r>
            <a:r>
              <a:rPr lang="pt-BR" dirty="0" err="1"/>
              <a:t>of</a:t>
            </a:r>
            <a:r>
              <a:rPr lang="pt-BR" dirty="0"/>
              <a:t> 119 cases. </a:t>
            </a:r>
            <a:r>
              <a:rPr lang="pt-BR" i="1" dirty="0" err="1"/>
              <a:t>Arch</a:t>
            </a:r>
            <a:r>
              <a:rPr lang="pt-BR" i="1" dirty="0"/>
              <a:t> </a:t>
            </a:r>
            <a:r>
              <a:rPr lang="pt-BR" i="1" dirty="0" err="1"/>
              <a:t>Dis</a:t>
            </a:r>
            <a:r>
              <a:rPr lang="pt-BR" i="1" dirty="0"/>
              <a:t> </a:t>
            </a:r>
            <a:r>
              <a:rPr lang="pt-BR" i="1" dirty="0" err="1"/>
              <a:t>Child</a:t>
            </a:r>
            <a:r>
              <a:rPr lang="pt-BR" dirty="0"/>
              <a:t>. (2017) </a:t>
            </a:r>
            <a:r>
              <a:rPr lang="pt-BR" dirty="0" smtClean="0"/>
              <a:t>102:798–803. </a:t>
            </a:r>
            <a:r>
              <a:rPr lang="pt-BR" dirty="0" err="1" smtClean="0"/>
              <a:t>doi</a:t>
            </a:r>
            <a:r>
              <a:rPr lang="pt-BR" dirty="0"/>
              <a:t>: </a:t>
            </a:r>
            <a:r>
              <a:rPr lang="pt-BR" dirty="0" smtClean="0"/>
              <a:t>10.1136/archdischild-2016-311233 </a:t>
            </a:r>
          </a:p>
          <a:p>
            <a:pPr marL="320040" indent="-320040" algn="just" eaLnBrk="1" fontAlgn="auto" hangingPunct="1">
              <a:spcAft>
                <a:spcPts val="0"/>
              </a:spcAft>
              <a:buFont typeface="Wingdings"/>
              <a:buChar char=""/>
              <a:defRPr/>
            </a:pPr>
            <a:r>
              <a:rPr lang="pt-BR" dirty="0" smtClean="0"/>
              <a:t>90</a:t>
            </a:r>
            <a:r>
              <a:rPr lang="pt-BR" dirty="0"/>
              <a:t>. Cho MJ, Kim DY, Kim SC, Kim KS, Kim EA, Lee BS. </a:t>
            </a:r>
            <a:r>
              <a:rPr lang="pt-BR" dirty="0" err="1" smtClean="0"/>
              <a:t>Embolization</a:t>
            </a:r>
            <a:r>
              <a:rPr lang="pt-BR" dirty="0"/>
              <a:t> </a:t>
            </a:r>
            <a:r>
              <a:rPr lang="pt-BR" dirty="0" smtClean="0"/>
              <a:t>versus </a:t>
            </a:r>
            <a:r>
              <a:rPr lang="pt-BR" dirty="0" err="1"/>
              <a:t>surgical</a:t>
            </a:r>
            <a:r>
              <a:rPr lang="pt-BR" dirty="0"/>
              <a:t> </a:t>
            </a:r>
            <a:r>
              <a:rPr lang="pt-BR" dirty="0" err="1"/>
              <a:t>resection</a:t>
            </a:r>
            <a:r>
              <a:rPr lang="pt-BR" dirty="0"/>
              <a:t> </a:t>
            </a:r>
            <a:r>
              <a:rPr lang="pt-BR" dirty="0" err="1"/>
              <a:t>of</a:t>
            </a:r>
            <a:r>
              <a:rPr lang="pt-BR" dirty="0"/>
              <a:t> </a:t>
            </a:r>
            <a:r>
              <a:rPr lang="pt-BR" dirty="0" err="1"/>
              <a:t>pulmonary</a:t>
            </a:r>
            <a:r>
              <a:rPr lang="pt-BR" dirty="0"/>
              <a:t> </a:t>
            </a:r>
            <a:r>
              <a:rPr lang="pt-BR" dirty="0" err="1"/>
              <a:t>sequestration</a:t>
            </a:r>
            <a:r>
              <a:rPr lang="pt-BR" dirty="0"/>
              <a:t>: </a:t>
            </a:r>
            <a:r>
              <a:rPr lang="pt-BR" dirty="0" err="1"/>
              <a:t>clinical</a:t>
            </a:r>
            <a:r>
              <a:rPr lang="pt-BR" dirty="0"/>
              <a:t> </a:t>
            </a:r>
            <a:r>
              <a:rPr lang="pt-BR" dirty="0" err="1" smtClean="0"/>
              <a:t>experiences</a:t>
            </a:r>
            <a:r>
              <a:rPr lang="pt-BR" dirty="0"/>
              <a:t> </a:t>
            </a:r>
            <a:r>
              <a:rPr lang="pt-BR" dirty="0" err="1" smtClean="0"/>
              <a:t>with</a:t>
            </a:r>
            <a:r>
              <a:rPr lang="pt-BR" dirty="0" smtClean="0"/>
              <a:t> </a:t>
            </a:r>
            <a:r>
              <a:rPr lang="pt-BR" dirty="0"/>
              <a:t>a </a:t>
            </a:r>
            <a:r>
              <a:rPr lang="pt-BR" dirty="0" err="1"/>
              <a:t>thoracoscopic</a:t>
            </a:r>
            <a:r>
              <a:rPr lang="pt-BR" dirty="0"/>
              <a:t> approach. </a:t>
            </a:r>
            <a:r>
              <a:rPr lang="pt-BR" i="1" dirty="0"/>
              <a:t>J </a:t>
            </a:r>
            <a:r>
              <a:rPr lang="pt-BR" i="1" dirty="0" err="1"/>
              <a:t>Pediatr</a:t>
            </a:r>
            <a:r>
              <a:rPr lang="pt-BR" i="1" dirty="0"/>
              <a:t> </a:t>
            </a:r>
            <a:r>
              <a:rPr lang="pt-BR" i="1" dirty="0" err="1"/>
              <a:t>Surg</a:t>
            </a:r>
            <a:r>
              <a:rPr lang="pt-BR" i="1" dirty="0"/>
              <a:t>. </a:t>
            </a:r>
            <a:r>
              <a:rPr lang="pt-BR" dirty="0"/>
              <a:t>(2012) </a:t>
            </a:r>
            <a:r>
              <a:rPr lang="pt-BR" dirty="0" smtClean="0"/>
              <a:t>47:2228–33. </a:t>
            </a:r>
            <a:r>
              <a:rPr lang="pt-BR" dirty="0" err="1" smtClean="0"/>
              <a:t>doi</a:t>
            </a:r>
            <a:r>
              <a:rPr lang="pt-BR" dirty="0"/>
              <a:t>: </a:t>
            </a:r>
            <a:r>
              <a:rPr lang="pt-BR" dirty="0" smtClean="0"/>
              <a:t>10.1016/j.jpedsurg.2012.09.013</a:t>
            </a:r>
          </a:p>
          <a:p>
            <a:pPr marL="320040" indent="-320040" algn="just" eaLnBrk="1" fontAlgn="auto" hangingPunct="1">
              <a:spcAft>
                <a:spcPts val="0"/>
              </a:spcAft>
              <a:buFont typeface="Wingdings"/>
              <a:buChar char=""/>
              <a:defRPr/>
            </a:pPr>
            <a:r>
              <a:rPr lang="pt-BR" dirty="0" smtClean="0"/>
              <a:t>91</a:t>
            </a:r>
            <a:r>
              <a:rPr lang="pt-BR" dirty="0"/>
              <a:t>. </a:t>
            </a:r>
            <a:r>
              <a:rPr lang="pt-BR" dirty="0" err="1"/>
              <a:t>Kapralik</a:t>
            </a:r>
            <a:r>
              <a:rPr lang="pt-BR" dirty="0"/>
              <a:t> J, Wayne C, Chan E, </a:t>
            </a:r>
            <a:r>
              <a:rPr lang="pt-BR" dirty="0" err="1"/>
              <a:t>Nasr</a:t>
            </a:r>
            <a:r>
              <a:rPr lang="pt-BR" dirty="0"/>
              <a:t> A. </a:t>
            </a:r>
            <a:r>
              <a:rPr lang="pt-BR" dirty="0" err="1"/>
              <a:t>Surgical</a:t>
            </a:r>
            <a:r>
              <a:rPr lang="pt-BR" dirty="0"/>
              <a:t> versus </a:t>
            </a:r>
            <a:r>
              <a:rPr lang="pt-BR" dirty="0" err="1" smtClean="0"/>
              <a:t>conservative</a:t>
            </a:r>
            <a:r>
              <a:rPr lang="pt-BR" dirty="0"/>
              <a:t> </a:t>
            </a:r>
            <a:r>
              <a:rPr lang="pt-BR" dirty="0" smtClean="0"/>
              <a:t>management </a:t>
            </a:r>
            <a:r>
              <a:rPr lang="pt-BR" dirty="0" err="1"/>
              <a:t>of</a:t>
            </a:r>
            <a:r>
              <a:rPr lang="pt-BR" dirty="0"/>
              <a:t> congenital </a:t>
            </a:r>
            <a:r>
              <a:rPr lang="pt-BR" dirty="0" err="1"/>
              <a:t>pulmonary</a:t>
            </a:r>
            <a:r>
              <a:rPr lang="pt-BR" dirty="0"/>
              <a:t> </a:t>
            </a:r>
            <a:r>
              <a:rPr lang="pt-BR" dirty="0" err="1"/>
              <a:t>airway</a:t>
            </a:r>
            <a:r>
              <a:rPr lang="pt-BR" dirty="0"/>
              <a:t> </a:t>
            </a:r>
            <a:r>
              <a:rPr lang="pt-BR" dirty="0" err="1"/>
              <a:t>malformation</a:t>
            </a:r>
            <a:r>
              <a:rPr lang="pt-BR" dirty="0"/>
              <a:t> in </a:t>
            </a:r>
            <a:r>
              <a:rPr lang="pt-BR" dirty="0" err="1" smtClean="0"/>
              <a:t>children</a:t>
            </a:r>
            <a:r>
              <a:rPr lang="pt-BR" dirty="0" smtClean="0"/>
              <a:t>: a </a:t>
            </a:r>
            <a:r>
              <a:rPr lang="pt-BR" dirty="0" err="1"/>
              <a:t>systematic</a:t>
            </a:r>
            <a:r>
              <a:rPr lang="pt-BR" dirty="0"/>
              <a:t> </a:t>
            </a:r>
            <a:r>
              <a:rPr lang="pt-BR" dirty="0" err="1"/>
              <a:t>review</a:t>
            </a:r>
            <a:r>
              <a:rPr lang="pt-BR" dirty="0"/>
              <a:t> </a:t>
            </a:r>
            <a:r>
              <a:rPr lang="pt-BR" dirty="0" err="1"/>
              <a:t>and</a:t>
            </a:r>
            <a:r>
              <a:rPr lang="pt-BR" dirty="0"/>
              <a:t> meta-</a:t>
            </a:r>
            <a:r>
              <a:rPr lang="pt-BR" dirty="0" err="1"/>
              <a:t>analysis</a:t>
            </a:r>
            <a:r>
              <a:rPr lang="pt-BR" dirty="0"/>
              <a:t>. </a:t>
            </a:r>
            <a:r>
              <a:rPr lang="pt-BR" i="1" dirty="0"/>
              <a:t>J </a:t>
            </a:r>
            <a:r>
              <a:rPr lang="pt-BR" i="1" dirty="0" err="1"/>
              <a:t>Pediatr</a:t>
            </a:r>
            <a:r>
              <a:rPr lang="pt-BR" i="1" dirty="0"/>
              <a:t> </a:t>
            </a:r>
            <a:r>
              <a:rPr lang="pt-BR" i="1" dirty="0" err="1"/>
              <a:t>Surg</a:t>
            </a:r>
            <a:r>
              <a:rPr lang="pt-BR" dirty="0"/>
              <a:t>. (2016) </a:t>
            </a:r>
            <a:r>
              <a:rPr lang="pt-BR" dirty="0" smtClean="0"/>
              <a:t>51:508–12. </a:t>
            </a:r>
            <a:r>
              <a:rPr lang="pt-BR" dirty="0" err="1" smtClean="0"/>
              <a:t>doi</a:t>
            </a:r>
            <a:r>
              <a:rPr lang="pt-BR" dirty="0"/>
              <a:t>: </a:t>
            </a:r>
            <a:r>
              <a:rPr lang="pt-BR" dirty="0" smtClean="0"/>
              <a:t>10.1016/j.jpedsurg.2015.11.022</a:t>
            </a:r>
          </a:p>
          <a:p>
            <a:pPr marL="320040" indent="-320040" algn="just" eaLnBrk="1" fontAlgn="auto" hangingPunct="1">
              <a:spcAft>
                <a:spcPts val="0"/>
              </a:spcAft>
              <a:buFont typeface="Wingdings"/>
              <a:buChar char=""/>
              <a:defRPr/>
            </a:pPr>
            <a:r>
              <a:rPr lang="pt-BR" dirty="0" smtClean="0"/>
              <a:t>92</a:t>
            </a:r>
            <a:r>
              <a:rPr lang="pt-BR" dirty="0"/>
              <a:t>. </a:t>
            </a:r>
            <a:r>
              <a:rPr lang="pt-BR" dirty="0" err="1"/>
              <a:t>Gornall</a:t>
            </a:r>
            <a:r>
              <a:rPr lang="pt-BR" dirty="0"/>
              <a:t> AS, Budd JL, </a:t>
            </a:r>
            <a:r>
              <a:rPr lang="pt-BR" dirty="0" err="1"/>
              <a:t>Draper</a:t>
            </a:r>
            <a:r>
              <a:rPr lang="pt-BR" dirty="0"/>
              <a:t> ES, </a:t>
            </a:r>
            <a:r>
              <a:rPr lang="pt-BR" dirty="0" err="1"/>
              <a:t>Konje</a:t>
            </a:r>
            <a:r>
              <a:rPr lang="pt-BR" dirty="0"/>
              <a:t> JC, </a:t>
            </a:r>
            <a:r>
              <a:rPr lang="pt-BR" dirty="0" err="1"/>
              <a:t>Kurinczuk</a:t>
            </a:r>
            <a:r>
              <a:rPr lang="pt-BR" dirty="0"/>
              <a:t> JJ. </a:t>
            </a:r>
            <a:r>
              <a:rPr lang="pt-BR" dirty="0" smtClean="0"/>
              <a:t>Congenital </a:t>
            </a:r>
            <a:r>
              <a:rPr lang="pt-BR" dirty="0" err="1" smtClean="0"/>
              <a:t>cystic</a:t>
            </a:r>
            <a:r>
              <a:rPr lang="pt-BR" dirty="0" smtClean="0"/>
              <a:t> </a:t>
            </a:r>
            <a:r>
              <a:rPr lang="pt-BR" dirty="0" err="1"/>
              <a:t>adenomatoid</a:t>
            </a:r>
            <a:r>
              <a:rPr lang="pt-BR" dirty="0"/>
              <a:t> </a:t>
            </a:r>
            <a:r>
              <a:rPr lang="pt-BR" dirty="0" err="1"/>
              <a:t>malformation</a:t>
            </a:r>
            <a:r>
              <a:rPr lang="pt-BR" dirty="0"/>
              <a:t>: </a:t>
            </a:r>
            <a:r>
              <a:rPr lang="pt-BR" dirty="0" err="1"/>
              <a:t>accuracy</a:t>
            </a:r>
            <a:r>
              <a:rPr lang="pt-BR" dirty="0"/>
              <a:t> </a:t>
            </a:r>
            <a:r>
              <a:rPr lang="pt-BR" dirty="0" err="1"/>
              <a:t>of</a:t>
            </a:r>
            <a:r>
              <a:rPr lang="pt-BR" dirty="0"/>
              <a:t> </a:t>
            </a:r>
            <a:r>
              <a:rPr lang="pt-BR" dirty="0" err="1"/>
              <a:t>prenatal</a:t>
            </a:r>
            <a:r>
              <a:rPr lang="pt-BR" dirty="0"/>
              <a:t> </a:t>
            </a:r>
            <a:r>
              <a:rPr lang="pt-BR" dirty="0" err="1"/>
              <a:t>diagnosis</a:t>
            </a:r>
            <a:r>
              <a:rPr lang="pt-BR" dirty="0"/>
              <a:t>, </a:t>
            </a:r>
            <a:r>
              <a:rPr lang="pt-BR" dirty="0" err="1" smtClean="0"/>
              <a:t>prevalence</a:t>
            </a:r>
            <a:r>
              <a:rPr lang="pt-BR" dirty="0"/>
              <a:t> </a:t>
            </a:r>
            <a:r>
              <a:rPr lang="pt-BR" dirty="0" err="1" smtClean="0"/>
              <a:t>and</a:t>
            </a:r>
            <a:r>
              <a:rPr lang="pt-BR" dirty="0" smtClean="0"/>
              <a:t> </a:t>
            </a:r>
            <a:r>
              <a:rPr lang="pt-BR" dirty="0" err="1"/>
              <a:t>outcome</a:t>
            </a:r>
            <a:r>
              <a:rPr lang="pt-BR" dirty="0"/>
              <a:t> in a general </a:t>
            </a:r>
            <a:r>
              <a:rPr lang="pt-BR" dirty="0" err="1"/>
              <a:t>population</a:t>
            </a:r>
            <a:r>
              <a:rPr lang="pt-BR" dirty="0"/>
              <a:t>. </a:t>
            </a:r>
            <a:r>
              <a:rPr lang="pt-BR" i="1" dirty="0" err="1"/>
              <a:t>Prenat</a:t>
            </a:r>
            <a:r>
              <a:rPr lang="pt-BR" i="1" dirty="0"/>
              <a:t> </a:t>
            </a:r>
            <a:r>
              <a:rPr lang="pt-BR" i="1" dirty="0" err="1"/>
              <a:t>Diagn</a:t>
            </a:r>
            <a:r>
              <a:rPr lang="pt-BR" dirty="0"/>
              <a:t>. (2003) </a:t>
            </a:r>
            <a:r>
              <a:rPr lang="pt-BR" dirty="0" smtClean="0"/>
              <a:t>23:997–1002. </a:t>
            </a:r>
            <a:r>
              <a:rPr lang="pt-BR" dirty="0" err="1" smtClean="0"/>
              <a:t>doi</a:t>
            </a:r>
            <a:r>
              <a:rPr lang="pt-BR" dirty="0"/>
              <a:t>: </a:t>
            </a:r>
            <a:r>
              <a:rPr lang="pt-BR" dirty="0" smtClean="0"/>
              <a:t>10.1002/pd.739</a:t>
            </a:r>
          </a:p>
          <a:p>
            <a:pPr marL="320040" indent="-320040" algn="just" eaLnBrk="1" fontAlgn="auto" hangingPunct="1">
              <a:spcAft>
                <a:spcPts val="0"/>
              </a:spcAft>
              <a:buFont typeface="Wingdings"/>
              <a:buChar char=""/>
              <a:defRPr/>
            </a:pPr>
            <a:r>
              <a:rPr lang="pt-BR" dirty="0" smtClean="0"/>
              <a:t>93</a:t>
            </a:r>
            <a:r>
              <a:rPr lang="pt-BR" dirty="0"/>
              <a:t>. </a:t>
            </a:r>
            <a:r>
              <a:rPr lang="pt-BR" dirty="0" err="1"/>
              <a:t>Adzick</a:t>
            </a:r>
            <a:r>
              <a:rPr lang="pt-BR" dirty="0"/>
              <a:t> NS, Harrison MR, </a:t>
            </a:r>
            <a:r>
              <a:rPr lang="pt-BR" dirty="0" err="1"/>
              <a:t>Crombleholme</a:t>
            </a:r>
            <a:r>
              <a:rPr lang="pt-BR" dirty="0"/>
              <a:t> TM, </a:t>
            </a:r>
            <a:r>
              <a:rPr lang="pt-BR" dirty="0" err="1"/>
              <a:t>Flake</a:t>
            </a:r>
            <a:r>
              <a:rPr lang="pt-BR" dirty="0"/>
              <a:t> AW, </a:t>
            </a:r>
            <a:r>
              <a:rPr lang="pt-BR" dirty="0" err="1"/>
              <a:t>Howell</a:t>
            </a:r>
            <a:r>
              <a:rPr lang="pt-BR" dirty="0"/>
              <a:t> LJ. </a:t>
            </a:r>
            <a:r>
              <a:rPr lang="pt-BR" dirty="0" smtClean="0"/>
              <a:t>Fetal </a:t>
            </a:r>
            <a:r>
              <a:rPr lang="pt-BR" dirty="0" err="1" smtClean="0"/>
              <a:t>lung</a:t>
            </a:r>
            <a:r>
              <a:rPr lang="pt-BR" dirty="0" smtClean="0"/>
              <a:t> </a:t>
            </a:r>
            <a:r>
              <a:rPr lang="pt-BR" dirty="0" err="1"/>
              <a:t>lesions</a:t>
            </a:r>
            <a:r>
              <a:rPr lang="pt-BR" dirty="0"/>
              <a:t>: management </a:t>
            </a:r>
            <a:r>
              <a:rPr lang="pt-BR" dirty="0" err="1"/>
              <a:t>and</a:t>
            </a:r>
            <a:r>
              <a:rPr lang="pt-BR" dirty="0"/>
              <a:t> </a:t>
            </a:r>
            <a:r>
              <a:rPr lang="pt-BR" dirty="0" err="1"/>
              <a:t>outcome</a:t>
            </a:r>
            <a:r>
              <a:rPr lang="pt-BR" dirty="0"/>
              <a:t>. </a:t>
            </a:r>
            <a:r>
              <a:rPr lang="pt-BR" i="1" dirty="0" err="1"/>
              <a:t>Am</a:t>
            </a:r>
            <a:r>
              <a:rPr lang="pt-BR" i="1" dirty="0"/>
              <a:t> J </a:t>
            </a:r>
            <a:r>
              <a:rPr lang="pt-BR" i="1" dirty="0" err="1"/>
              <a:t>Obstet</a:t>
            </a:r>
            <a:r>
              <a:rPr lang="pt-BR" i="1" dirty="0"/>
              <a:t> </a:t>
            </a:r>
            <a:r>
              <a:rPr lang="pt-BR" i="1" dirty="0" err="1"/>
              <a:t>Gynecol</a:t>
            </a:r>
            <a:r>
              <a:rPr lang="pt-BR" dirty="0"/>
              <a:t>. (1998) </a:t>
            </a:r>
            <a:r>
              <a:rPr lang="pt-BR" dirty="0" smtClean="0"/>
              <a:t>179:884–9</a:t>
            </a:r>
            <a:r>
              <a:rPr lang="pt-BR" dirty="0"/>
              <a:t>. </a:t>
            </a:r>
            <a:r>
              <a:rPr lang="pt-BR" dirty="0" err="1"/>
              <a:t>doi</a:t>
            </a:r>
            <a:r>
              <a:rPr lang="pt-BR" dirty="0"/>
              <a:t>: </a:t>
            </a:r>
            <a:r>
              <a:rPr lang="pt-BR" dirty="0" smtClean="0"/>
              <a:t>10.1016/S0002-9378(98)70183-8</a:t>
            </a:r>
          </a:p>
          <a:p>
            <a:pPr marL="320040" indent="-320040" algn="just" eaLnBrk="1" fontAlgn="auto" hangingPunct="1">
              <a:spcAft>
                <a:spcPts val="0"/>
              </a:spcAft>
              <a:buFont typeface="Wingdings"/>
              <a:buChar char=""/>
              <a:defRPr/>
            </a:pPr>
            <a:r>
              <a:rPr lang="pt-BR" dirty="0" smtClean="0"/>
              <a:t>94</a:t>
            </a:r>
            <a:r>
              <a:rPr lang="pt-BR" dirty="0"/>
              <a:t>. </a:t>
            </a:r>
            <a:r>
              <a:rPr lang="pt-BR" dirty="0" err="1"/>
              <a:t>Leith</a:t>
            </a:r>
            <a:r>
              <a:rPr lang="pt-BR" dirty="0"/>
              <a:t> E, Aurora P, Wallis C. </a:t>
            </a:r>
            <a:r>
              <a:rPr lang="pt-BR" dirty="0" err="1"/>
              <a:t>An</a:t>
            </a:r>
            <a:r>
              <a:rPr lang="pt-BR" dirty="0"/>
              <a:t> </a:t>
            </a:r>
            <a:r>
              <a:rPr lang="pt-BR" dirty="0" err="1"/>
              <a:t>infant</a:t>
            </a:r>
            <a:r>
              <a:rPr lang="pt-BR" dirty="0"/>
              <a:t> </a:t>
            </a:r>
            <a:r>
              <a:rPr lang="pt-BR" dirty="0" err="1"/>
              <a:t>with</a:t>
            </a:r>
            <a:r>
              <a:rPr lang="pt-BR" dirty="0"/>
              <a:t> a </a:t>
            </a:r>
            <a:r>
              <a:rPr lang="pt-BR" dirty="0" err="1"/>
              <a:t>persistent</a:t>
            </a:r>
            <a:r>
              <a:rPr lang="pt-BR" dirty="0"/>
              <a:t> </a:t>
            </a:r>
            <a:r>
              <a:rPr lang="pt-BR" dirty="0" err="1"/>
              <a:t>cough</a:t>
            </a:r>
            <a:r>
              <a:rPr lang="pt-BR" dirty="0"/>
              <a:t> </a:t>
            </a:r>
            <a:r>
              <a:rPr lang="pt-BR" dirty="0" err="1" smtClean="0"/>
              <a:t>and</a:t>
            </a:r>
            <a:r>
              <a:rPr lang="pt-BR" dirty="0"/>
              <a:t> </a:t>
            </a:r>
            <a:r>
              <a:rPr lang="pt-BR" dirty="0" err="1" smtClean="0"/>
              <a:t>an</a:t>
            </a:r>
            <a:r>
              <a:rPr lang="pt-BR" dirty="0" smtClean="0"/>
              <a:t> </a:t>
            </a:r>
            <a:r>
              <a:rPr lang="pt-BR" dirty="0" err="1"/>
              <a:t>unusual</a:t>
            </a:r>
            <a:r>
              <a:rPr lang="pt-BR" dirty="0"/>
              <a:t> </a:t>
            </a:r>
            <a:r>
              <a:rPr lang="pt-BR" dirty="0" err="1"/>
              <a:t>course</a:t>
            </a:r>
            <a:r>
              <a:rPr lang="pt-BR" dirty="0"/>
              <a:t> </a:t>
            </a:r>
            <a:r>
              <a:rPr lang="pt-BR" dirty="0" err="1"/>
              <a:t>of</a:t>
            </a:r>
            <a:r>
              <a:rPr lang="pt-BR" dirty="0"/>
              <a:t> </a:t>
            </a:r>
            <a:r>
              <a:rPr lang="pt-BR" dirty="0" err="1"/>
              <a:t>the</a:t>
            </a:r>
            <a:r>
              <a:rPr lang="pt-BR" dirty="0"/>
              <a:t> </a:t>
            </a:r>
            <a:r>
              <a:rPr lang="pt-BR" dirty="0" err="1"/>
              <a:t>nasogastric</a:t>
            </a:r>
            <a:r>
              <a:rPr lang="pt-BR" dirty="0"/>
              <a:t> tube. </a:t>
            </a:r>
            <a:r>
              <a:rPr lang="pt-BR" i="1" dirty="0" err="1"/>
              <a:t>Arch</a:t>
            </a:r>
            <a:r>
              <a:rPr lang="pt-BR" i="1" dirty="0"/>
              <a:t> </a:t>
            </a:r>
            <a:r>
              <a:rPr lang="pt-BR" i="1" dirty="0" err="1"/>
              <a:t>Dis</a:t>
            </a:r>
            <a:r>
              <a:rPr lang="pt-BR" i="1" dirty="0"/>
              <a:t> </a:t>
            </a:r>
            <a:r>
              <a:rPr lang="pt-BR" i="1" dirty="0" err="1"/>
              <a:t>Child</a:t>
            </a:r>
            <a:r>
              <a:rPr lang="pt-BR" dirty="0"/>
              <a:t>. (2018</a:t>
            </a:r>
            <a:r>
              <a:rPr lang="pt-BR" dirty="0" smtClean="0"/>
              <a:t>). </a:t>
            </a:r>
            <a:r>
              <a:rPr lang="pt-BR" dirty="0" err="1" smtClean="0"/>
              <a:t>doi</a:t>
            </a:r>
            <a:r>
              <a:rPr lang="pt-BR" dirty="0"/>
              <a:t>: 10.1136/archdischild-2018-315524. [</a:t>
            </a:r>
            <a:r>
              <a:rPr lang="pt-BR" dirty="0" err="1"/>
              <a:t>Epub</a:t>
            </a:r>
            <a:r>
              <a:rPr lang="pt-BR" dirty="0"/>
              <a:t> </a:t>
            </a:r>
            <a:r>
              <a:rPr lang="pt-BR" dirty="0" err="1"/>
              <a:t>ahead</a:t>
            </a:r>
            <a:r>
              <a:rPr lang="pt-BR" dirty="0"/>
              <a:t> </a:t>
            </a:r>
            <a:r>
              <a:rPr lang="pt-BR" dirty="0" err="1"/>
              <a:t>of</a:t>
            </a:r>
            <a:r>
              <a:rPr lang="pt-BR" dirty="0"/>
              <a:t> </a:t>
            </a:r>
            <a:r>
              <a:rPr lang="pt-BR" dirty="0" err="1"/>
              <a:t>print</a:t>
            </a:r>
            <a:r>
              <a:rPr lang="pt-BR" dirty="0" smtClean="0"/>
              <a:t>].</a:t>
            </a:r>
          </a:p>
          <a:p>
            <a:pPr marL="320040" indent="-320040" algn="just" eaLnBrk="1" fontAlgn="auto" hangingPunct="1">
              <a:spcAft>
                <a:spcPts val="0"/>
              </a:spcAft>
              <a:buFont typeface="Wingdings"/>
              <a:buChar char=""/>
              <a:defRPr/>
            </a:pPr>
            <a:r>
              <a:rPr lang="pt-BR" dirty="0" smtClean="0"/>
              <a:t>95</a:t>
            </a:r>
            <a:r>
              <a:rPr lang="pt-BR" dirty="0"/>
              <a:t>. </a:t>
            </a:r>
            <a:r>
              <a:rPr lang="pt-BR" dirty="0" err="1"/>
              <a:t>Alamo</a:t>
            </a:r>
            <a:r>
              <a:rPr lang="pt-BR" dirty="0"/>
              <a:t> L, </a:t>
            </a:r>
            <a:r>
              <a:rPr lang="pt-BR" dirty="0" err="1"/>
              <a:t>Gudinchet</a:t>
            </a:r>
            <a:r>
              <a:rPr lang="pt-BR" dirty="0"/>
              <a:t> F, </a:t>
            </a:r>
            <a:r>
              <a:rPr lang="pt-BR" dirty="0" err="1"/>
              <a:t>Reinberg</a:t>
            </a:r>
            <a:r>
              <a:rPr lang="pt-BR" dirty="0"/>
              <a:t> O, </a:t>
            </a:r>
            <a:r>
              <a:rPr lang="pt-BR" dirty="0" err="1"/>
              <a:t>Vial</a:t>
            </a:r>
            <a:r>
              <a:rPr lang="pt-BR" dirty="0"/>
              <a:t> Y, </a:t>
            </a:r>
            <a:r>
              <a:rPr lang="pt-BR" dirty="0" err="1"/>
              <a:t>Francini</a:t>
            </a:r>
            <a:r>
              <a:rPr lang="pt-BR" dirty="0"/>
              <a:t> K, </a:t>
            </a:r>
            <a:r>
              <a:rPr lang="pt-BR" dirty="0" err="1"/>
              <a:t>Osterheld</a:t>
            </a:r>
            <a:r>
              <a:rPr lang="pt-BR" dirty="0"/>
              <a:t> MC, et </a:t>
            </a:r>
            <a:r>
              <a:rPr lang="pt-BR" dirty="0" smtClean="0"/>
              <a:t>al. </a:t>
            </a:r>
            <a:r>
              <a:rPr lang="pt-BR" dirty="0" err="1" smtClean="0"/>
              <a:t>Prenatal</a:t>
            </a:r>
            <a:r>
              <a:rPr lang="pt-BR" dirty="0" smtClean="0"/>
              <a:t> </a:t>
            </a:r>
            <a:r>
              <a:rPr lang="pt-BR" dirty="0" err="1"/>
              <a:t>diagnosis</a:t>
            </a:r>
            <a:r>
              <a:rPr lang="pt-BR" dirty="0"/>
              <a:t> </a:t>
            </a:r>
            <a:r>
              <a:rPr lang="pt-BR" dirty="0" err="1"/>
              <a:t>of</a:t>
            </a:r>
            <a:r>
              <a:rPr lang="pt-BR" dirty="0"/>
              <a:t> congenital </a:t>
            </a:r>
            <a:r>
              <a:rPr lang="pt-BR" dirty="0" err="1"/>
              <a:t>lung</a:t>
            </a:r>
            <a:r>
              <a:rPr lang="pt-BR" dirty="0"/>
              <a:t> </a:t>
            </a:r>
            <a:r>
              <a:rPr lang="pt-BR" dirty="0" err="1"/>
              <a:t>malformations</a:t>
            </a:r>
            <a:r>
              <a:rPr lang="pt-BR" dirty="0"/>
              <a:t>. </a:t>
            </a:r>
            <a:r>
              <a:rPr lang="pt-BR" i="1" dirty="0" err="1"/>
              <a:t>Pediatr</a:t>
            </a:r>
            <a:r>
              <a:rPr lang="pt-BR" i="1" dirty="0"/>
              <a:t> Radiol</a:t>
            </a:r>
            <a:r>
              <a:rPr lang="pt-BR" dirty="0"/>
              <a:t>. (</a:t>
            </a:r>
            <a:r>
              <a:rPr lang="pt-BR" dirty="0" smtClean="0"/>
              <a:t>2012) 42:273–83</a:t>
            </a:r>
            <a:r>
              <a:rPr lang="pt-BR" dirty="0"/>
              <a:t>. </a:t>
            </a:r>
            <a:r>
              <a:rPr lang="pt-BR" dirty="0" err="1"/>
              <a:t>doi</a:t>
            </a:r>
            <a:r>
              <a:rPr lang="pt-BR" dirty="0"/>
              <a:t>: </a:t>
            </a:r>
            <a:r>
              <a:rPr lang="pt-BR" dirty="0" smtClean="0"/>
              <a:t>10.1007/s00247-011-2303-0</a:t>
            </a:r>
          </a:p>
          <a:p>
            <a:pPr marL="320040" indent="-320040" algn="just" eaLnBrk="1" fontAlgn="auto" hangingPunct="1">
              <a:spcAft>
                <a:spcPts val="0"/>
              </a:spcAft>
              <a:buFont typeface="Wingdings"/>
              <a:buChar char=""/>
              <a:defRPr/>
            </a:pPr>
            <a:r>
              <a:rPr lang="pt-BR" dirty="0" smtClean="0"/>
              <a:t>96</a:t>
            </a:r>
            <a:r>
              <a:rPr lang="pt-BR" dirty="0"/>
              <a:t>. </a:t>
            </a:r>
            <a:r>
              <a:rPr lang="pt-BR" dirty="0" err="1"/>
              <a:t>Morini</a:t>
            </a:r>
            <a:r>
              <a:rPr lang="pt-BR" dirty="0"/>
              <a:t> F, </a:t>
            </a:r>
            <a:r>
              <a:rPr lang="pt-BR" dirty="0" err="1"/>
              <a:t>Zani</a:t>
            </a:r>
            <a:r>
              <a:rPr lang="pt-BR" dirty="0"/>
              <a:t> A, </a:t>
            </a:r>
            <a:r>
              <a:rPr lang="pt-BR" dirty="0" err="1"/>
              <a:t>Conforti</a:t>
            </a:r>
            <a:r>
              <a:rPr lang="pt-BR" dirty="0"/>
              <a:t> A, van </a:t>
            </a:r>
            <a:r>
              <a:rPr lang="pt-BR" dirty="0" err="1"/>
              <a:t>Heurn</a:t>
            </a:r>
            <a:r>
              <a:rPr lang="pt-BR" dirty="0"/>
              <a:t> E, Eaton S, </a:t>
            </a:r>
            <a:r>
              <a:rPr lang="pt-BR" dirty="0" err="1"/>
              <a:t>Puri</a:t>
            </a:r>
            <a:r>
              <a:rPr lang="pt-BR" dirty="0"/>
              <a:t> P, et al. </a:t>
            </a:r>
            <a:r>
              <a:rPr lang="pt-BR" dirty="0" err="1" smtClean="0"/>
              <a:t>Current</a:t>
            </a:r>
            <a:r>
              <a:rPr lang="pt-BR" dirty="0"/>
              <a:t> </a:t>
            </a:r>
            <a:r>
              <a:rPr lang="pt-BR" dirty="0" smtClean="0"/>
              <a:t>management </a:t>
            </a:r>
            <a:r>
              <a:rPr lang="pt-BR" dirty="0" err="1"/>
              <a:t>of</a:t>
            </a:r>
            <a:r>
              <a:rPr lang="pt-BR" dirty="0"/>
              <a:t> congenital </a:t>
            </a:r>
            <a:r>
              <a:rPr lang="pt-BR" dirty="0" err="1"/>
              <a:t>pulmonary</a:t>
            </a:r>
            <a:r>
              <a:rPr lang="pt-BR" dirty="0"/>
              <a:t> </a:t>
            </a:r>
            <a:r>
              <a:rPr lang="pt-BR" dirty="0" err="1"/>
              <a:t>airway</a:t>
            </a:r>
            <a:r>
              <a:rPr lang="pt-BR" dirty="0"/>
              <a:t> </a:t>
            </a:r>
            <a:r>
              <a:rPr lang="pt-BR" dirty="0" err="1"/>
              <a:t>malformations</a:t>
            </a:r>
            <a:r>
              <a:rPr lang="pt-BR" dirty="0"/>
              <a:t>: a “</a:t>
            </a:r>
            <a:r>
              <a:rPr lang="pt-BR" dirty="0" err="1" smtClean="0"/>
              <a:t>European</a:t>
            </a:r>
            <a:r>
              <a:rPr lang="pt-BR" dirty="0"/>
              <a:t> </a:t>
            </a:r>
            <a:r>
              <a:rPr lang="pt-BR" dirty="0" err="1" smtClean="0"/>
              <a:t>Pediatric</a:t>
            </a:r>
            <a:r>
              <a:rPr lang="pt-BR" dirty="0" smtClean="0"/>
              <a:t> </a:t>
            </a:r>
            <a:r>
              <a:rPr lang="pt-BR" dirty="0" err="1"/>
              <a:t>Surgeons</a:t>
            </a:r>
            <a:r>
              <a:rPr lang="pt-BR" dirty="0"/>
              <a:t>’ </a:t>
            </a:r>
            <a:r>
              <a:rPr lang="pt-BR" dirty="0" err="1"/>
              <a:t>Association</a:t>
            </a:r>
            <a:r>
              <a:rPr lang="pt-BR" dirty="0"/>
              <a:t>” </a:t>
            </a:r>
            <a:r>
              <a:rPr lang="pt-BR" dirty="0" err="1"/>
              <a:t>Survey</a:t>
            </a:r>
            <a:r>
              <a:rPr lang="pt-BR" dirty="0"/>
              <a:t>. </a:t>
            </a:r>
            <a:r>
              <a:rPr lang="pt-BR" i="1" dirty="0" err="1"/>
              <a:t>Eur</a:t>
            </a:r>
            <a:r>
              <a:rPr lang="pt-BR" i="1" dirty="0"/>
              <a:t> J </a:t>
            </a:r>
            <a:r>
              <a:rPr lang="pt-BR" i="1" dirty="0" err="1"/>
              <a:t>Pediatr</a:t>
            </a:r>
            <a:r>
              <a:rPr lang="pt-BR" i="1" dirty="0"/>
              <a:t> </a:t>
            </a:r>
            <a:r>
              <a:rPr lang="pt-BR" i="1" dirty="0" err="1"/>
              <a:t>Surg</a:t>
            </a:r>
            <a:r>
              <a:rPr lang="pt-BR" dirty="0"/>
              <a:t>. (2018) </a:t>
            </a:r>
            <a:r>
              <a:rPr lang="pt-BR" dirty="0" smtClean="0"/>
              <a:t>28:1–5. </a:t>
            </a:r>
            <a:r>
              <a:rPr lang="pt-BR" dirty="0" err="1" smtClean="0"/>
              <a:t>doi</a:t>
            </a:r>
            <a:r>
              <a:rPr lang="pt-BR" dirty="0"/>
              <a:t>: </a:t>
            </a:r>
            <a:r>
              <a:rPr lang="pt-BR" dirty="0" smtClean="0"/>
              <a:t>10.1055/s-0038-1660778</a:t>
            </a:r>
          </a:p>
          <a:p>
            <a:pPr marL="320040" indent="-320040" algn="just" eaLnBrk="1" fontAlgn="auto" hangingPunct="1">
              <a:spcAft>
                <a:spcPts val="0"/>
              </a:spcAft>
              <a:buFont typeface="Wingdings"/>
              <a:buChar char=""/>
              <a:defRPr/>
            </a:pPr>
            <a:r>
              <a:rPr lang="pt-BR" dirty="0" smtClean="0"/>
              <a:t>97</a:t>
            </a:r>
            <a:r>
              <a:rPr lang="pt-BR" dirty="0"/>
              <a:t>. Hall NJ, </a:t>
            </a:r>
            <a:r>
              <a:rPr lang="pt-BR" dirty="0" err="1"/>
              <a:t>Stanton</a:t>
            </a:r>
            <a:r>
              <a:rPr lang="pt-BR" dirty="0"/>
              <a:t> MP. </a:t>
            </a:r>
            <a:r>
              <a:rPr lang="pt-BR" dirty="0" err="1"/>
              <a:t>Long-term</a:t>
            </a:r>
            <a:r>
              <a:rPr lang="pt-BR" dirty="0"/>
              <a:t> </a:t>
            </a:r>
            <a:r>
              <a:rPr lang="pt-BR" dirty="0" err="1"/>
              <a:t>outcomes</a:t>
            </a:r>
            <a:r>
              <a:rPr lang="pt-BR" dirty="0"/>
              <a:t> </a:t>
            </a:r>
            <a:r>
              <a:rPr lang="pt-BR" dirty="0" err="1"/>
              <a:t>of</a:t>
            </a:r>
            <a:r>
              <a:rPr lang="pt-BR" dirty="0"/>
              <a:t> congenital </a:t>
            </a:r>
            <a:r>
              <a:rPr lang="pt-BR" dirty="0" err="1"/>
              <a:t>lung</a:t>
            </a:r>
            <a:r>
              <a:rPr lang="pt-BR" dirty="0"/>
              <a:t> </a:t>
            </a:r>
            <a:r>
              <a:rPr lang="pt-BR" dirty="0" err="1" smtClean="0"/>
              <a:t>malformations</a:t>
            </a:r>
            <a:r>
              <a:rPr lang="pt-BR" dirty="0" smtClean="0"/>
              <a:t>. </a:t>
            </a:r>
            <a:r>
              <a:rPr lang="pt-BR" i="1" dirty="0" err="1" smtClean="0"/>
              <a:t>Semin</a:t>
            </a:r>
            <a:r>
              <a:rPr lang="pt-BR" i="1" dirty="0" smtClean="0"/>
              <a:t> </a:t>
            </a:r>
            <a:r>
              <a:rPr lang="pt-BR" i="1" dirty="0" err="1"/>
              <a:t>Pediatr</a:t>
            </a:r>
            <a:r>
              <a:rPr lang="pt-BR" i="1" dirty="0"/>
              <a:t> </a:t>
            </a:r>
            <a:r>
              <a:rPr lang="pt-BR" i="1" dirty="0" err="1"/>
              <a:t>Surg</a:t>
            </a:r>
            <a:r>
              <a:rPr lang="pt-BR" dirty="0"/>
              <a:t>. (2017) 26:311–6. </a:t>
            </a:r>
            <a:r>
              <a:rPr lang="pt-BR" dirty="0" err="1"/>
              <a:t>doi</a:t>
            </a:r>
            <a:r>
              <a:rPr lang="pt-BR" dirty="0"/>
              <a:t>: </a:t>
            </a:r>
            <a:r>
              <a:rPr lang="pt-BR" dirty="0" smtClean="0"/>
              <a:t>10.1053/j.sempedsurg.20 17.09.00 </a:t>
            </a:r>
            <a:r>
              <a:rPr lang="pt-BR" dirty="0"/>
              <a:t/>
            </a:r>
            <a:br>
              <a:rPr lang="pt-BR" dirty="0"/>
            </a:br>
            <a:r>
              <a:rPr lang="pt-BR" dirty="0"/>
              <a:t/>
            </a:r>
            <a:br>
              <a:rPr lang="pt-BR" dirty="0"/>
            </a:br>
            <a:r>
              <a:rPr lang="pt-BR" dirty="0"/>
              <a:t> 	</a:t>
            </a:r>
            <a:r>
              <a:rPr lang="pt-BR" dirty="0" smtClean="0"/>
              <a:t>					</a:t>
            </a:r>
            <a:r>
              <a:rPr lang="pt-BR" dirty="0"/>
              <a:t/>
            </a:r>
            <a:br>
              <a:rPr lang="pt-BR" dirty="0"/>
            </a:br>
            <a:r>
              <a:rPr lang="pt-BR" dirty="0"/>
              <a:t> </a:t>
            </a:r>
            <a:br>
              <a:rPr lang="pt-BR" dirty="0"/>
            </a:br>
            <a:r>
              <a:rPr lang="en-US" dirty="0"/>
              <a:t/>
            </a:r>
            <a:br>
              <a:rPr lang="en-US" dirty="0"/>
            </a:br>
            <a:r>
              <a:rPr lang="pt-BR" dirty="0" smtClean="0"/>
              <a:t> </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p:cNvSpPr>
          <p:nvPr>
            <p:ph type="title"/>
          </p:nvPr>
        </p:nvSpPr>
        <p:spPr>
          <a:xfrm>
            <a:off x="609600" y="228600"/>
            <a:ext cx="8153400" cy="990600"/>
          </a:xfrm>
        </p:spPr>
        <p:txBody>
          <a:bodyPr/>
          <a:lstStyle/>
          <a:p>
            <a:pPr algn="ctr" eaLnBrk="1" hangingPunct="1"/>
            <a:r>
              <a:rPr lang="pt-BR" sz="4000" smtClean="0"/>
              <a:t>Nota do Editor da página </a:t>
            </a:r>
            <a:r>
              <a:rPr lang="pt-BR" sz="4000" smtClean="0">
                <a:hlinkClick r:id="rId2"/>
              </a:rPr>
              <a:t>www.paulomargotto.com.br</a:t>
            </a:r>
            <a:r>
              <a:rPr lang="pt-BR" sz="4000" smtClean="0"/>
              <a:t> </a:t>
            </a:r>
          </a:p>
        </p:txBody>
      </p:sp>
      <p:sp>
        <p:nvSpPr>
          <p:cNvPr id="67586" name="Rectangle 3"/>
          <p:cNvSpPr>
            <a:spLocks noGrp="1"/>
          </p:cNvSpPr>
          <p:nvPr>
            <p:ph type="body" idx="1"/>
          </p:nvPr>
        </p:nvSpPr>
        <p:spPr>
          <a:xfrm>
            <a:off x="612775" y="1600200"/>
            <a:ext cx="8153400" cy="4525963"/>
          </a:xfrm>
        </p:spPr>
        <p:txBody>
          <a:bodyPr/>
          <a:lstStyle/>
          <a:p>
            <a:pPr algn="ctr" eaLnBrk="1" hangingPunct="1"/>
            <a:r>
              <a:rPr lang="pt-BR" smtClean="0">
                <a:solidFill>
                  <a:srgbClr val="FF00FF"/>
                </a:solidFill>
              </a:rPr>
              <a:t>Consultem também! Aqui e Agora! Estudando Juntos</a:t>
            </a:r>
          </a:p>
        </p:txBody>
      </p:sp>
      <p:pic>
        <p:nvPicPr>
          <p:cNvPr id="67587" name="Picture 4" descr="Gramado-Dias-Navantino"/>
          <p:cNvPicPr>
            <a:picLocks noChangeAspect="1" noChangeArrowheads="1"/>
          </p:cNvPicPr>
          <p:nvPr/>
        </p:nvPicPr>
        <p:blipFill>
          <a:blip r:embed="rId3"/>
          <a:srcRect/>
          <a:stretch>
            <a:fillRect/>
          </a:stretch>
        </p:blipFill>
        <p:spPr bwMode="auto">
          <a:xfrm>
            <a:off x="1979613" y="2636838"/>
            <a:ext cx="4795837" cy="3598862"/>
          </a:xfrm>
          <a:prstGeom prst="rect">
            <a:avLst/>
          </a:prstGeom>
          <a:noFill/>
          <a:ln w="9525">
            <a:noFill/>
            <a:miter lim="800000"/>
            <a:headEnd/>
            <a:tailEnd/>
          </a:ln>
        </p:spPr>
      </p:pic>
      <p:sp>
        <p:nvSpPr>
          <p:cNvPr id="67588" name="Rectangle 5"/>
          <p:cNvSpPr>
            <a:spLocks noChangeArrowheads="1"/>
          </p:cNvSpPr>
          <p:nvPr/>
        </p:nvSpPr>
        <p:spPr bwMode="auto">
          <a:xfrm>
            <a:off x="0" y="6202363"/>
            <a:ext cx="9144000" cy="517525"/>
          </a:xfrm>
          <a:prstGeom prst="rect">
            <a:avLst/>
          </a:prstGeom>
          <a:noFill/>
          <a:ln w="9525">
            <a:noFill/>
            <a:miter lim="800000"/>
            <a:headEnd/>
            <a:tailEnd/>
          </a:ln>
        </p:spPr>
        <p:txBody>
          <a:bodyPr anchor="ctr">
            <a:spAutoFit/>
          </a:bodyPr>
          <a:lstStyle/>
          <a:p>
            <a:pPr algn="ctr"/>
            <a:r>
              <a:rPr lang="pt-BR" altLang="ja-JP" b="1">
                <a:solidFill>
                  <a:srgbClr val="0000FF"/>
                </a:solidFill>
                <a:ea typeface="MS PGothic" pitchFamily="34" charset="-128"/>
              </a:rPr>
              <a:t>Gramado (5o Simpósio Internacional de Reanimação Neonatal): Drs. Dias Rego, Paulo R. Margotto, Navantino Alves Filho</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4"/>
          <p:cNvSpPr>
            <a:spLocks noChangeArrowheads="1"/>
          </p:cNvSpPr>
          <p:nvPr/>
        </p:nvSpPr>
        <p:spPr bwMode="auto">
          <a:xfrm>
            <a:off x="69850" y="188913"/>
            <a:ext cx="9074150" cy="1066800"/>
          </a:xfrm>
          <a:prstGeom prst="rect">
            <a:avLst/>
          </a:prstGeom>
          <a:noFill/>
          <a:ln w="9525">
            <a:noFill/>
            <a:miter lim="800000"/>
            <a:headEnd/>
            <a:tailEnd/>
          </a:ln>
        </p:spPr>
        <p:txBody>
          <a:bodyPr tIns="0" bIns="0" anchor="ctr">
            <a:spAutoFit/>
          </a:bodyPr>
          <a:lstStyle/>
          <a:p>
            <a:pPr algn="ctr"/>
            <a:r>
              <a:rPr lang="pt-BR" sz="2200" b="1">
                <a:solidFill>
                  <a:srgbClr val="072A4D"/>
                </a:solidFill>
                <a:latin typeface="Lato" pitchFamily="34" charset="0"/>
                <a:hlinkClick r:id="rId2"/>
              </a:rPr>
              <a:t>Perfil dos pacientes internados na UTI neonatal de Referência do Distrito Federal com patologias cir</a:t>
            </a:r>
            <a:r>
              <a:rPr lang="pt-BR" sz="2200" b="1">
                <a:solidFill>
                  <a:srgbClr val="072A4D"/>
                </a:solidFill>
                <a:latin typeface="Tw Cen MT"/>
                <a:hlinkClick r:id="rId2"/>
              </a:rPr>
              <a:t>ú</a:t>
            </a:r>
            <a:r>
              <a:rPr lang="pt-BR" sz="2200" b="1">
                <a:solidFill>
                  <a:srgbClr val="072A4D"/>
                </a:solidFill>
                <a:latin typeface="Lato" pitchFamily="34" charset="0"/>
                <a:hlinkClick r:id="rId2"/>
              </a:rPr>
              <a:t>rgicas do t</a:t>
            </a:r>
            <a:r>
              <a:rPr lang="pt-BR" sz="2200" b="1">
                <a:solidFill>
                  <a:srgbClr val="072A4D"/>
                </a:solidFill>
                <a:latin typeface="Tw Cen MT"/>
                <a:hlinkClick r:id="rId2"/>
              </a:rPr>
              <a:t>ó</a:t>
            </a:r>
            <a:r>
              <a:rPr lang="pt-BR" sz="2200" b="1">
                <a:solidFill>
                  <a:srgbClr val="072A4D"/>
                </a:solidFill>
                <a:latin typeface="Lato" pitchFamily="34" charset="0"/>
                <a:hlinkClick r:id="rId2"/>
              </a:rPr>
              <a:t>rax</a:t>
            </a:r>
            <a:endParaRPr lang="pt-BR" sz="2200" b="1">
              <a:solidFill>
                <a:srgbClr val="072A4D"/>
              </a:solidFill>
              <a:latin typeface="Lato" pitchFamily="34" charset="0"/>
            </a:endParaRPr>
          </a:p>
          <a:p>
            <a:pPr algn="ctr" eaLnBrk="0" hangingPunct="0"/>
            <a:r>
              <a:rPr lang="pt-BR" sz="1300">
                <a:solidFill>
                  <a:srgbClr val="424242"/>
                </a:solidFill>
                <a:latin typeface="Source Sans Pro"/>
              </a:rPr>
              <a:t>Daniela Megumi Rama</a:t>
            </a:r>
            <a:r>
              <a:rPr lang="pt-BR" sz="1300">
                <a:solidFill>
                  <a:srgbClr val="424242"/>
                </a:solidFill>
                <a:latin typeface="Tw Cen MT"/>
              </a:rPr>
              <a:t>ç</a:t>
            </a:r>
            <a:r>
              <a:rPr lang="pt-BR" sz="1300">
                <a:solidFill>
                  <a:srgbClr val="424242"/>
                </a:solidFill>
                <a:latin typeface="Source Sans Pro"/>
              </a:rPr>
              <a:t>ho Yoshimoto.</a:t>
            </a:r>
            <a:r>
              <a:rPr lang="pt-BR" sz="1300">
                <a:solidFill>
                  <a:srgbClr val="424242"/>
                </a:solidFill>
                <a:latin typeface="Tw Cen MT"/>
              </a:rPr>
              <a:t> </a:t>
            </a:r>
            <a:r>
              <a:rPr lang="pt-BR" sz="1300">
                <a:solidFill>
                  <a:srgbClr val="424242"/>
                </a:solidFill>
                <a:latin typeface="Source Sans Pro"/>
              </a:rPr>
              <a:t>Orientadora: Evely Mirela Santos Fran</a:t>
            </a:r>
            <a:r>
              <a:rPr lang="pt-BR" sz="1300">
                <a:solidFill>
                  <a:srgbClr val="424242"/>
                </a:solidFill>
                <a:latin typeface="Tw Cen MT"/>
              </a:rPr>
              <a:t>ç</a:t>
            </a:r>
            <a:r>
              <a:rPr lang="pt-BR" sz="1300">
                <a:solidFill>
                  <a:srgbClr val="424242"/>
                </a:solidFill>
                <a:latin typeface="Source Sans Pro"/>
              </a:rPr>
              <a:t>a.</a:t>
            </a:r>
            <a:r>
              <a:rPr lang="pt-BR" sz="1300">
                <a:solidFill>
                  <a:srgbClr val="424242"/>
                </a:solidFill>
                <a:latin typeface="Tw Cen MT"/>
              </a:rPr>
              <a:t> </a:t>
            </a:r>
            <a:r>
              <a:rPr lang="pt-BR" sz="1300">
                <a:solidFill>
                  <a:srgbClr val="424242"/>
                </a:solidFill>
                <a:latin typeface="Source Sans Pro"/>
              </a:rPr>
              <a:t>Revisão: Paulo R. Margotto</a:t>
            </a:r>
          </a:p>
          <a:p>
            <a:pPr algn="ctr" eaLnBrk="0" hangingPunct="0"/>
            <a:r>
              <a:rPr lang="pt-BR" sz="1300">
                <a:solidFill>
                  <a:srgbClr val="424242"/>
                </a:solidFill>
                <a:latin typeface="Source Sans Pro"/>
              </a:rPr>
              <a:t>Hospital Materno Infantil de Bras</a:t>
            </a:r>
            <a:r>
              <a:rPr lang="pt-BR" sz="1300">
                <a:solidFill>
                  <a:srgbClr val="424242"/>
                </a:solidFill>
                <a:latin typeface="Tw Cen MT"/>
              </a:rPr>
              <a:t>í</a:t>
            </a:r>
            <a:r>
              <a:rPr lang="pt-BR" sz="1300">
                <a:solidFill>
                  <a:srgbClr val="424242"/>
                </a:solidFill>
                <a:latin typeface="Source Sans Pro"/>
              </a:rPr>
              <a:t>lia</a:t>
            </a:r>
            <a:endParaRPr lang="pt-BR" sz="1800">
              <a:solidFill>
                <a:srgbClr val="78909C"/>
              </a:solidFill>
              <a:latin typeface="Tw Cen MT"/>
            </a:endParaRPr>
          </a:p>
        </p:txBody>
      </p:sp>
      <p:pic>
        <p:nvPicPr>
          <p:cNvPr id="68610" name="Picture 5" descr="pptx">
            <a:hlinkClick r:id="rId3" tooltip="Patologia-cirurg-torax-2020"/>
          </p:cNvPr>
          <p:cNvPicPr>
            <a:picLocks noChangeAspect="1" noChangeArrowheads="1"/>
          </p:cNvPicPr>
          <p:nvPr/>
        </p:nvPicPr>
        <p:blipFill>
          <a:blip r:embed="rId4"/>
          <a:srcRect/>
          <a:stretch>
            <a:fillRect/>
          </a:stretch>
        </p:blipFill>
        <p:spPr bwMode="auto">
          <a:xfrm>
            <a:off x="8686800" y="476250"/>
            <a:ext cx="457200" cy="457200"/>
          </a:xfrm>
          <a:prstGeom prst="rect">
            <a:avLst/>
          </a:prstGeom>
          <a:noFill/>
          <a:ln w="9525">
            <a:noFill/>
            <a:miter lim="800000"/>
            <a:headEnd/>
            <a:tailEnd/>
          </a:ln>
        </p:spPr>
      </p:pic>
      <p:sp>
        <p:nvSpPr>
          <p:cNvPr id="68611" name="Rectangle 6"/>
          <p:cNvSpPr>
            <a:spLocks noGrp="1"/>
          </p:cNvSpPr>
          <p:nvPr>
            <p:ph type="body" idx="1"/>
          </p:nvPr>
        </p:nvSpPr>
        <p:spPr>
          <a:xfrm>
            <a:off x="323850" y="1557338"/>
            <a:ext cx="8496300" cy="5662612"/>
          </a:xfrm>
        </p:spPr>
        <p:txBody>
          <a:bodyPr/>
          <a:lstStyle/>
          <a:p>
            <a:pPr eaLnBrk="1" hangingPunct="1">
              <a:lnSpc>
                <a:spcPct val="80000"/>
              </a:lnSpc>
            </a:pPr>
            <a:r>
              <a:rPr lang="pt-BR" sz="1500" b="1" smtClean="0"/>
              <a:t>Objetivos:</a:t>
            </a:r>
            <a:r>
              <a:rPr lang="pt-BR" sz="1500" smtClean="0"/>
              <a:t> Analisar o perfil dos pacientes com doenças cirúrgicas do tórax assistidos no serviço de Terapia Intensiva Neonatal do HMIB.</a:t>
            </a:r>
            <a:endParaRPr lang="pt-BR" sz="1500" b="1" smtClean="0"/>
          </a:p>
          <a:p>
            <a:pPr eaLnBrk="1" hangingPunct="1">
              <a:lnSpc>
                <a:spcPct val="80000"/>
              </a:lnSpc>
            </a:pPr>
            <a:r>
              <a:rPr lang="pt-BR" sz="1500" b="1" smtClean="0"/>
              <a:t>Métodos:</a:t>
            </a:r>
            <a:r>
              <a:rPr lang="pt-BR" sz="1500" smtClean="0"/>
              <a:t> Estudo descritivo transversal realizado por meio da análise retrospectiva de dados de prontuário eletrônico dos casos de pacientes com diagnóstico de patologias cirúrgicas do tórax: malformação adenomatosa cística (MAC), hérnia diafragmática congênita (HDC) e atresia de esôfago (AE), com ou sem fístula assistidos na Unidade de Terapia Intensiva Neonatal entre Janeiro de 2017 a Janeiro 2018.</a:t>
            </a:r>
            <a:endParaRPr lang="pt-BR" sz="1500" b="1" smtClean="0"/>
          </a:p>
          <a:p>
            <a:pPr eaLnBrk="1" hangingPunct="1">
              <a:lnSpc>
                <a:spcPct val="80000"/>
              </a:lnSpc>
            </a:pPr>
            <a:r>
              <a:rPr lang="pt-BR" sz="1500" b="1" smtClean="0"/>
              <a:t>Resultados:</a:t>
            </a:r>
            <a:r>
              <a:rPr lang="pt-BR" sz="1500" smtClean="0"/>
              <a:t> O trabalho identificou 30 pacientes com as malformações buscadas pelo estudo, sendo 14 atresias de esôfago (46,67%), 13 hérnias diafragmáticas congênitas (43,33%) e 3 malformações adenomatosas císticas (10%). Numa análise geral, a prevalência de gênero foi do sexo masculino, do peso foi adequado para idade gestacional; da idade gestacional foi a termo; da via de parto foi cirúrgica; da necessidade de reanimação neonatal e o desfecho final foi predominantemente o óbito. As variáveis que apresentaram significância estatística foram entre reanimação e óbito, onde os pacientes que foram reanimados tinham 3,5 mais chances de vir a óbito do que aqueles que não necessitaram de reanimação. Diferente das demais variáveis que foram analisadas:  peso e desfecho final; dias de internação e tipo de malformação; desfecho final e tipo de malformação, que não apresentavam correlação significativa, diferente do encontrado na literatura.</a:t>
            </a:r>
            <a:endParaRPr lang="pt-BR" sz="1500" b="1" smtClean="0"/>
          </a:p>
          <a:p>
            <a:pPr eaLnBrk="1" hangingPunct="1">
              <a:lnSpc>
                <a:spcPct val="80000"/>
              </a:lnSpc>
            </a:pPr>
            <a:r>
              <a:rPr lang="pt-BR" sz="1500" b="1" smtClean="0"/>
              <a:t>Conclusões:</a:t>
            </a:r>
            <a:r>
              <a:rPr lang="pt-BR" sz="1500" smtClean="0"/>
              <a:t> A mortalidade é elevada nos recém-nascidos com hérnia diafragmática congênita (76,9%), porém as taxa de sobrevida nos pacientes com atresia de esôfago (57,1%) e malformação adenomatosa cística (100%) são satisfatórias, compatíveis com dados da literatura atual. O fator estatisticamente significativo para o aumento da taxa de mortalidade nos RNs analisados na amostra foi a necessidade de reanimação neonatal ao nascimento, diferentemente de outros fatores como peso ao nascer, APGAR no 1º minuto menor que 7 e o tipo de malformação.</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p:cNvSpPr>
          <p:nvPr>
            <p:ph type="body" idx="1"/>
          </p:nvPr>
        </p:nvSpPr>
        <p:spPr>
          <a:xfrm>
            <a:off x="250825" y="1600200"/>
            <a:ext cx="8515350" cy="4525963"/>
          </a:xfrm>
        </p:spPr>
        <p:txBody>
          <a:bodyPr/>
          <a:lstStyle/>
          <a:p>
            <a:pPr eaLnBrk="1" hangingPunct="1"/>
            <a:r>
              <a:rPr lang="pt-BR" sz="2400" smtClean="0"/>
              <a:t>A grande causa de internação na Unidade de Cuidados Intensivos Neonatais é a Dificuldade Respiratória, seguida pela prematuridade,  pelos  distúrbios metabólicos e pelas infecções. </a:t>
            </a:r>
          </a:p>
          <a:p>
            <a:pPr eaLnBrk="1" hangingPunct="1"/>
            <a:r>
              <a:rPr lang="pt-BR" sz="2400" smtClean="0"/>
              <a:t>São inúmeras as patologias que se expressam no período neonatal sob a forma de Dificuldade Respiratória. </a:t>
            </a:r>
          </a:p>
          <a:p>
            <a:pPr eaLnBrk="1" hangingPunct="1"/>
            <a:r>
              <a:rPr lang="pt-BR" sz="2400" smtClean="0"/>
              <a:t>Assim, é comumente agrupá-los em categorias. A – causas mecânicas ou mecânica-cirúrgicas; B – causas cardiovasculares; C – causas neuromusculares; D – causas metabólicas; E – causas pulmonares. </a:t>
            </a:r>
          </a:p>
        </p:txBody>
      </p:sp>
      <p:sp>
        <p:nvSpPr>
          <p:cNvPr id="69634" name="Rectangle 4"/>
          <p:cNvSpPr>
            <a:spLocks noChangeArrowheads="1"/>
          </p:cNvSpPr>
          <p:nvPr/>
        </p:nvSpPr>
        <p:spPr bwMode="auto">
          <a:xfrm>
            <a:off x="611188" y="-66675"/>
            <a:ext cx="8054975" cy="1371600"/>
          </a:xfrm>
          <a:prstGeom prst="rect">
            <a:avLst/>
          </a:prstGeom>
          <a:noFill/>
          <a:ln w="9525">
            <a:noFill/>
            <a:miter lim="800000"/>
            <a:headEnd/>
            <a:tailEnd/>
          </a:ln>
        </p:spPr>
        <p:txBody>
          <a:bodyPr lIns="0" tIns="126960" rIns="0" bIns="25392" anchor="ctr">
            <a:spAutoFit/>
          </a:bodyPr>
          <a:lstStyle/>
          <a:p>
            <a:pPr algn="ctr"/>
            <a:r>
              <a:rPr lang="pt-BR" sz="2000" b="1" u="sng">
                <a:hlinkClick r:id="rId2"/>
              </a:rPr>
              <a:t>Causas do desconforto respiratório no recém-nascido</a:t>
            </a:r>
            <a:endParaRPr lang="pt-BR" sz="2000" b="1" u="sng"/>
          </a:p>
          <a:p>
            <a:pPr algn="ctr"/>
            <a:r>
              <a:rPr lang="pt-BR" sz="2000"/>
              <a:t>Autor: Paulo R. Margotto Capítulo do livro Assistência ao Recém-Nascido de Risco, Hospital  de Ensino Materno Infantil de Brasília/SES/DF, 4a Edição, 2019, em preparação</a:t>
            </a:r>
          </a:p>
        </p:txBody>
      </p:sp>
      <p:pic>
        <p:nvPicPr>
          <p:cNvPr id="69635" name="Picture 6" descr="doc">
            <a:hlinkClick r:id="rId3" tooltip="NOVO-CAUSAS DOS DISTÚRBIOS RESPIRATÓRIOS NOS RECÉM"/>
          </p:cNvPr>
          <p:cNvPicPr>
            <a:picLocks noChangeAspect="1" noChangeArrowheads="1"/>
          </p:cNvPicPr>
          <p:nvPr/>
        </p:nvPicPr>
        <p:blipFill>
          <a:blip r:embed="rId4"/>
          <a:srcRect/>
          <a:stretch>
            <a:fillRect/>
          </a:stretch>
        </p:blipFill>
        <p:spPr bwMode="auto">
          <a:xfrm>
            <a:off x="8532813" y="404813"/>
            <a:ext cx="457200" cy="4572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ext Box 5"/>
          <p:cNvSpPr txBox="1">
            <a:spLocks noChangeArrowheads="1"/>
          </p:cNvSpPr>
          <p:nvPr/>
        </p:nvSpPr>
        <p:spPr bwMode="auto">
          <a:xfrm>
            <a:off x="2555875" y="404813"/>
            <a:ext cx="2724150" cy="641350"/>
          </a:xfrm>
          <a:prstGeom prst="rect">
            <a:avLst/>
          </a:prstGeom>
          <a:noFill/>
          <a:ln w="9525">
            <a:noFill/>
            <a:miter lim="800000"/>
            <a:headEnd/>
            <a:tailEnd/>
          </a:ln>
        </p:spPr>
        <p:txBody>
          <a:bodyPr wrap="none">
            <a:spAutoFit/>
          </a:bodyPr>
          <a:lstStyle/>
          <a:p>
            <a:r>
              <a:rPr lang="pt-BR" sz="3600">
                <a:solidFill>
                  <a:srgbClr val="FF00FF"/>
                </a:solidFill>
              </a:rPr>
              <a:t>OBRIGADA!</a:t>
            </a:r>
          </a:p>
        </p:txBody>
      </p:sp>
      <p:pic>
        <p:nvPicPr>
          <p:cNvPr id="70658" name="Picture 6"/>
          <p:cNvPicPr>
            <a:picLocks noChangeAspect="1" noChangeArrowheads="1"/>
          </p:cNvPicPr>
          <p:nvPr/>
        </p:nvPicPr>
        <p:blipFill>
          <a:blip r:embed="rId2"/>
          <a:srcRect/>
          <a:stretch>
            <a:fillRect/>
          </a:stretch>
        </p:blipFill>
        <p:spPr bwMode="auto">
          <a:xfrm>
            <a:off x="684213" y="1484313"/>
            <a:ext cx="8102600" cy="3938587"/>
          </a:xfrm>
          <a:prstGeom prst="rect">
            <a:avLst/>
          </a:prstGeom>
          <a:noFill/>
          <a:ln w="9525">
            <a:noFill/>
            <a:miter lim="800000"/>
            <a:headEnd/>
            <a:tailEnd/>
          </a:ln>
        </p:spPr>
      </p:pic>
      <p:sp>
        <p:nvSpPr>
          <p:cNvPr id="70659" name="Text Box 7"/>
          <p:cNvSpPr txBox="1">
            <a:spLocks noChangeArrowheads="1"/>
          </p:cNvSpPr>
          <p:nvPr/>
        </p:nvSpPr>
        <p:spPr bwMode="auto">
          <a:xfrm>
            <a:off x="663575" y="5440363"/>
            <a:ext cx="8156575" cy="1006475"/>
          </a:xfrm>
          <a:prstGeom prst="rect">
            <a:avLst/>
          </a:prstGeom>
          <a:noFill/>
          <a:ln w="9525">
            <a:noFill/>
            <a:miter lim="800000"/>
            <a:headEnd/>
            <a:tailEnd/>
          </a:ln>
        </p:spPr>
        <p:txBody>
          <a:bodyPr>
            <a:spAutoFit/>
          </a:bodyPr>
          <a:lstStyle/>
          <a:p>
            <a:pPr algn="ctr"/>
            <a:r>
              <a:rPr lang="pt-BR" sz="2000">
                <a:solidFill>
                  <a:srgbClr val="FF00FF"/>
                </a:solidFill>
              </a:rPr>
              <a:t>Drs. André, Lorena, Paulo R. Margotto, Gustavo, Daniela, Maria Eduarda e Milena</a:t>
            </a:r>
          </a:p>
          <a:p>
            <a:pPr algn="ctr"/>
            <a:r>
              <a:rPr lang="pt-BR" sz="2000">
                <a:solidFill>
                  <a:srgbClr val="FF00FF"/>
                </a:solidFill>
              </a:rPr>
              <a:t>(R4 da Unidade de Neonatologia do HMIB/SES/DF-3/4/2019)</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Asfixia perinatal&amp;quot;&quot;/&gt;&lt;property id=&quot;20307&quot; value=&quot;256&quot;/&gt;&lt;/object&gt;&lt;object type=&quot;3&quot; unique_id=&quot;10005&quot;&gt;&lt;property id=&quot;20148&quot; value=&quot;5&quot;/&gt;&lt;property id=&quot;20300&quot; value=&quot;Slide 34 - &amp;quot;O recém-nascido nasce pálido, cianótico e em apnéia. O obstetra observa um descolamento de placenta completo. Um g&quot;/&gt;&lt;property id=&quot;20307&quot; value=&quot;258&quot;/&gt;&lt;/object&gt;&lt;object type=&quot;3&quot; unique_id=&quot;10006&quot;&gt;&lt;property id=&quot;20148&quot; value=&quot;5&quot;/&gt;&lt;property id=&quot;20300&quot; value=&quot;Slide 35 - &amp;quot;O recém-nascido está estabilizado na sala de cirurgia e possui escores de Apgar de 1 em 1 minuto, 4 em 5 minutos e&quot;/&gt;&lt;property id=&quot;20307&quot; value=&quot;259&quot;/&gt;&lt;/object&gt;&lt;object type=&quot;3&quot; unique_id=&quot;10007&quot;&gt;&lt;property id=&quot;20148&quot; value=&quot;5&quot;/&gt;&lt;property id=&quot;20300&quot; value=&quot;Slide 13 - &amp;quot;Suspeita de insulto hipóxico-isquêmico: gasometria arterial ATÉ A 1ª HORA DE VIDA&amp;quot;&quot;/&gt;&lt;property id=&quot;20307&quot; value=&quot;260&quot;/&gt;&lt;/object&gt;&lt;object type=&quot;3&quot; unique_id=&quot;10008&quot;&gt;&lt;property id=&quot;20148&quot; value=&quot;5&quot;/&gt;&lt;property id=&quot;20300&quot; value=&quot;Slide 16 - &amp;quot;Encefalopatia hipóxico-isquêmica (HIE)&amp;#x0D;&amp;#x0A;&amp;quot;&quot;/&gt;&lt;property id=&quot;20307&quot; value=&quot;261&quot;/&gt;&lt;/object&gt;&lt;object type=&quot;3&quot; unique_id=&quot;10065&quot;&gt;&lt;property id=&quot;20148&quot; value=&quot;5&quot;/&gt;&lt;property id=&quot;20300&quot; value=&quot;Slide 5 - &amp;quot;Definição&amp;quot;&quot;/&gt;&lt;property id=&quot;20307&quot; value=&quot;262&quot;/&gt;&lt;/object&gt;&lt;object type=&quot;3&quot; unique_id=&quot;10066&quot;&gt;&lt;property id=&quot;20148&quot; value=&quot;5&quot;/&gt;&lt;property id=&quot;20300&quot; value=&quot;Slide 2 - &amp;quot;Definições de alguns termos&amp;quot;&quot;/&gt;&lt;property id=&quot;20307&quot; value=&quot;263&quot;/&gt;&lt;/object&gt;&lt;object type=&quot;3&quot; unique_id=&quot;10067&quot;&gt;&lt;property id=&quot;20148&quot; value=&quot;5&quot;/&gt;&lt;property id=&quot;20300&quot; value=&quot;Slide 4 - &amp;quot;Definições de alguns termos&amp;quot;&quot;/&gt;&lt;property id=&quot;20307&quot; value=&quot;264&quot;/&gt;&lt;/object&gt;&lt;object type=&quot;3&quot; unique_id=&quot;10118&quot;&gt;&lt;property id=&quot;20148&quot; value=&quot;5&quot;/&gt;&lt;property id=&quot;20300&quot; value=&quot;Slide 3 - &amp;quot;Definições de alguns termos&amp;quot;&quot;/&gt;&lt;property id=&quot;20307&quot; value=&quot;265&quot;/&gt;&lt;/object&gt;&lt;object type=&quot;3&quot; unique_id=&quot;10119&quot;&gt;&lt;property id=&quot;20148&quot; value=&quot;5&quot;/&gt;&lt;property id=&quot;20300&quot; value=&quot;Slide 6 - &amp;quot;Incidência&amp;quot;&quot;/&gt;&lt;property id=&quot;20307&quot; value=&quot;266&quot;/&gt;&lt;/object&gt;&lt;object type=&quot;3&quot; unique_id=&quot;10180&quot;&gt;&lt;property id=&quot;20148&quot; value=&quot;5&quot;/&gt;&lt;property id=&quot;20300&quot; value=&quot;Slide 8 - &amp;quot;Etiologia&amp;quot;&quot;/&gt;&lt;property id=&quot;20307&quot; value=&quot;267&quot;/&gt;&lt;/object&gt;&lt;object type=&quot;3&quot; unique_id=&quot;10181&quot;&gt;&lt;property id=&quot;20148&quot; value=&quot;5&quot;/&gt;&lt;property id=&quot;20300&quot; value=&quot;Slide 9 - &amp;quot;Etiologia&amp;quot;&quot;/&gt;&lt;property id=&quot;20307&quot; value=&quot;268&quot;/&gt;&lt;/object&gt;&lt;object type=&quot;3&quot; unique_id=&quot;10182&quot;&gt;&lt;property id=&quot;20148&quot; value=&quot;5&quot;/&gt;&lt;property id=&quot;20300&quot; value=&quot;Slide 10 - &amp;quot;Etiologia&amp;quot;&quot;/&gt;&lt;property id=&quot;20307&quot; value=&quot;269&quot;/&gt;&lt;/object&gt;&lt;object type=&quot;3&quot; unique_id=&quot;10438&quot;&gt;&lt;property id=&quot;20148&quot; value=&quot;5&quot;/&gt;&lt;property id=&quot;20300&quot; value=&quot;Slide 7 - &amp;quot;No mundo&amp;quot;&quot;/&gt;&lt;property id=&quot;20307&quot; value=&quot;271&quot;/&gt;&lt;/object&gt;&lt;object type=&quot;3&quot; unique_id=&quot;10439&quot;&gt;&lt;property id=&quot;20148&quot; value=&quot;5&quot;/&gt;&lt;property id=&quot;20300&quot; value=&quot;Slide 11 - &amp;quot;Fisiopatologia&amp;quot;&quot;/&gt;&lt;property id=&quot;20307&quot; value=&quot;272&quot;/&gt;&lt;/object&gt;&lt;object type=&quot;3&quot; unique_id=&quot;10440&quot;&gt;&lt;property id=&quot;20148&quot; value=&quot;5&quot;/&gt;&lt;property id=&quot;20300&quot; value=&quot;Slide 12 - &amp;quot;Fatores de Risco&amp;quot;&quot;/&gt;&lt;property id=&quot;20307&quot; value=&quot;273&quot;/&gt;&lt;/object&gt;&lt;object type=&quot;3&quot; unique_id=&quot;10443&quot;&gt;&lt;property id=&quot;20148&quot; value=&quot;5&quot;/&gt;&lt;property id=&quot;20300&quot; value=&quot;Slide 14&quot;/&gt;&lt;property id=&quot;20307&quot; value=&quot;274&quot;/&gt;&lt;/object&gt;&lt;object type=&quot;3&quot; unique_id=&quot;10444&quot;&gt;&lt;property id=&quot;20148&quot; value=&quot;5&quot;/&gt;&lt;property id=&quot;20300&quot; value=&quot;Slide 15&quot;/&gt;&lt;property id=&quot;20307&quot; value=&quot;286&quot;/&gt;&lt;/object&gt;&lt;object type=&quot;3&quot; unique_id=&quot;10445&quot;&gt;&lt;property id=&quot;20148&quot; value=&quot;5&quot;/&gt;&lt;property id=&quot;20300&quot; value=&quot;Slide 23 - &amp;quot;Restrição Hídrica&amp;quot;&quot;/&gt;&lt;property id=&quot;20307&quot; value=&quot;275&quot;/&gt;&lt;/object&gt;&lt;object type=&quot;3&quot; unique_id=&quot;10446&quot;&gt;&lt;property id=&quot;20148&quot; value=&quot;5&quot;/&gt;&lt;property id=&quot;20300&quot; value=&quot;Slide 24 - &amp;quot;Manejo dos efeitos cardíacos&amp;quot;&quot;/&gt;&lt;property id=&quot;20307&quot; value=&quot;276&quot;/&gt;&lt;/object&gt;&lt;object type=&quot;3&quot; unique_id=&quot;10447&quot;&gt;&lt;property id=&quot;20148&quot; value=&quot;5&quot;/&gt;&lt;property id=&quot;20300&quot; value=&quot;Slide 27 - &amp;quot;Monitoramento&amp;quot;&quot;/&gt;&lt;property id=&quot;20307&quot; value=&quot;277&quot;/&gt;&lt;/object&gt;&lt;object type=&quot;3&quot; unique_id=&quot;10448&quot;&gt;&lt;property id=&quot;20148&quot; value=&quot;5&quot;/&gt;&lt;property id=&quot;20300&quot; value=&quot;Slide 28 - &amp;quot;Manejo da Dor e do Estresse&amp;quot;&quot;/&gt;&lt;property id=&quot;20307&quot; value=&quot;284&quot;/&gt;&lt;/object&gt;&lt;object type=&quot;3&quot; unique_id=&quot;10449&quot;&gt;&lt;property id=&quot;20148&quot; value=&quot;5&quot;/&gt;&lt;property id=&quot;20300&quot; value=&quot;Slide 29 - &amp;quot;Monitorização com aEEG&amp;#x0D;&amp;#x0A;(EEG de amplitude integrada)&amp;quot;&quot;/&gt;&lt;property id=&quot;20307&quot; value=&quot;278&quot;/&gt;&lt;/object&gt;&lt;object type=&quot;3&quot; unique_id=&quot;10450&quot;&gt;&lt;property id=&quot;20148&quot; value=&quot;5&quot;/&gt;&lt;property id=&quot;20300&quot; value=&quot;Slide 30 - &amp;quot;Reaquecimento&amp;quot;&quot;/&gt;&lt;property id=&quot;20307&quot; value=&quot;279&quot;/&gt;&lt;/object&gt;&lt;object type=&quot;3&quot; unique_id=&quot;10451&quot;&gt;&lt;property id=&quot;20148&quot; value=&quot;5&quot;/&gt;&lt;property id=&quot;20300&quot; value=&quot;Slide 31 - &amp;quot;Suporte para a família&amp;quot;&quot;/&gt;&lt;property id=&quot;20307&quot; value=&quot;280&quot;/&gt;&lt;/object&gt;&lt;object type=&quot;3&quot; unique_id=&quot;10452&quot;&gt;&lt;property id=&quot;20148&quot; value=&quot;5&quot;/&gt;&lt;property id=&quot;20300&quot; value=&quot;Slide 32 - &amp;quot;Acompanhamento pós alta&amp;quot;&quot;/&gt;&lt;property id=&quot;20307&quot; value=&quot;285&quot;/&gt;&lt;/object&gt;&lt;object type=&quot;3&quot; unique_id=&quot;10453&quot;&gt;&lt;property id=&quot;20148&quot; value=&quot;5&quot;/&gt;&lt;property id=&quot;20300&quot; value=&quot;Slide 33 - &amp;quot;Controvérsias&amp;quot;&quot;/&gt;&lt;property id=&quot;20307&quot; value=&quot;281&quot;/&gt;&lt;/object&gt;&lt;object type=&quot;3&quot; unique_id=&quot;10517&quot;&gt;&lt;property id=&quot;20148&quot; value=&quot;5&quot;/&gt;&lt;property id=&quot;20300&quot; value=&quot;Slide 17 - &amp;quot;Clínica&amp;quot;&quot;/&gt;&lt;property id=&quot;20307&quot; value=&quot;287&quot;/&gt;&lt;/object&gt;&lt;object type=&quot;3&quot; unique_id=&quot;10895&quot;&gt;&lt;property id=&quot;20148&quot; value=&quot;5&quot;/&gt;&lt;property id=&quot;20300&quot; value=&quot;Slide 18 - &amp;quot;Clínica&amp;quot;&quot;/&gt;&lt;property id=&quot;20307&quot; value=&quot;289&quot;/&gt;&lt;/object&gt;&lt;object type=&quot;3&quot; unique_id=&quot;10896&quot;&gt;&lt;property id=&quot;20148&quot; value=&quot;5&quot;/&gt;&lt;property id=&quot;20300&quot; value=&quot;Slide 19 - &amp;quot;Clínica&amp;quot;&quot;/&gt;&lt;property id=&quot;20307&quot; value=&quot;290&quot;/&gt;&lt;/object&gt;&lt;object type=&quot;3&quot; unique_id=&quot;10897&quot;&gt;&lt;property id=&quot;20148&quot; value=&quot;5&quot;/&gt;&lt;property id=&quot;20300&quot; value=&quot;Slide 20 - &amp;quot;Exames complementares&amp;quot;&quot;/&gt;&lt;property id=&quot;20307&quot; value=&quot;292&quot;/&gt;&lt;/object&gt;&lt;object type=&quot;3&quot; unique_id=&quot;10898&quot;&gt;&lt;property id=&quot;20148&quot; value=&quot;5&quot;/&gt;&lt;property id=&quot;20300&quot; value=&quot;Slide 21 - &amp;quot;Manuseio do paciente&amp;quot;&quot;/&gt;&lt;property id=&quot;20307&quot; value=&quot;288&quot;/&gt;&lt;/object&gt;&lt;object type=&quot;3&quot; unique_id=&quot;10899&quot;&gt;&lt;property id=&quot;20148&quot; value=&quot;5&quot;/&gt;&lt;property id=&quot;20300&quot; value=&quot;Slide 22 - &amp;quot;Tratamento&amp;quot;&quot;/&gt;&lt;property id=&quot;20307&quot; value=&quot;291&quot;/&gt;&lt;/object&gt;&lt;object type=&quot;3&quot; unique_id=&quot;10900&quot;&gt;&lt;property id=&quot;20148&quot; value=&quot;5&quot;/&gt;&lt;property id=&quot;20300&quot; value=&quot;Slide 25 - &amp;quot;Efeitos hematológicos&amp;quot;&quot;/&gt;&lt;property id=&quot;20307&quot; value=&quot;294&quot;/&gt;&lt;/object&gt;&lt;object type=&quot;3&quot; unique_id=&quot;10901&quot;&gt;&lt;property id=&quot;20148&quot; value=&quot;5&quot;/&gt;&lt;property id=&quot;20300&quot; value=&quot;Slide 26 - &amp;quot;Evitar&amp;quot;&quot;/&gt;&lt;property id=&quot;20307&quot; value=&quot;293&quot;/&gt;&lt;/object&gt;&lt;object type=&quot;3&quot; unique_id=&quot;11051&quot;&gt;&lt;property id=&quot;20148&quot; value=&quot;5&quot;/&gt;&lt;property id=&quot;20300&quot; value=&quot;Slide 36 - &amp;quot;Referências Bibliográficas&amp;quot;&quot;/&gt;&lt;property id=&quot;20307&quot; value=&quot;295&quot;/&gt;&lt;/object&gt;&lt;/object&gt;&lt;/object&gt;&lt;/database&gt;"/>
  <p:tag name="SECTOMILLISECCONVERTED"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o">
  <a:themeElements>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Median</Template>
  <TotalTime>2141</TotalTime>
  <Words>9022</Words>
  <Application>Microsoft Office PowerPoint</Application>
  <PresentationFormat>Apresentação na tela (4:3)</PresentationFormat>
  <Paragraphs>373</Paragraphs>
  <Slides>56</Slides>
  <Notes>0</Notes>
  <HiddenSlides>0</HiddenSlides>
  <MMClips>0</MMClips>
  <ScaleCrop>false</ScaleCrop>
  <HeadingPairs>
    <vt:vector size="4" baseType="variant">
      <vt:variant>
        <vt:lpstr>Tema</vt:lpstr>
      </vt:variant>
      <vt:variant>
        <vt:i4>1</vt:i4>
      </vt:variant>
      <vt:variant>
        <vt:lpstr>Títulos de slides</vt:lpstr>
      </vt:variant>
      <vt:variant>
        <vt:i4>56</vt:i4>
      </vt:variant>
    </vt:vector>
  </HeadingPairs>
  <TitlesOfParts>
    <vt:vector size="57" baseType="lpstr">
      <vt:lpstr>Mediano</vt:lpstr>
      <vt:lpstr>MALFORMAÇÕES CONGÊNITAS DO PULMÃO: PROBLEMAS NÃO RESOLVIDOS E QUESTÕES NÃO RESPONDIDAS  </vt:lpstr>
      <vt:lpstr>Introdução</vt:lpstr>
      <vt:lpstr>Introdução</vt:lpstr>
      <vt:lpstr>Introdução</vt:lpstr>
      <vt:lpstr>Introdução</vt:lpstr>
      <vt:lpstr>Introdução</vt:lpstr>
      <vt:lpstr>Introdução</vt:lpstr>
      <vt:lpstr>Etiologia e Classificação da CTM</vt:lpstr>
      <vt:lpstr>Etiologia e Classificação da CTM</vt:lpstr>
      <vt:lpstr>Etiologia e Classificação da CTM</vt:lpstr>
      <vt:lpstr>Etiologia e Classificação da CTM</vt:lpstr>
      <vt:lpstr>Etiologia e Classificação da CTM</vt:lpstr>
      <vt:lpstr>Etiologia e Classificação da CTM</vt:lpstr>
      <vt:lpstr>Etiologia e Classificação da CTM</vt:lpstr>
      <vt:lpstr>Etiologia e Classificação da CTM</vt:lpstr>
      <vt:lpstr>Apresentação clínica e complicações associadas com CTM</vt:lpstr>
      <vt:lpstr>Apresentação clínica e complicações associadas com CTM</vt:lpstr>
      <vt:lpstr>Apresentação clínica e complicações associadas com CTM</vt:lpstr>
      <vt:lpstr>Apresentação clínica e complicações associadas com CTM</vt:lpstr>
      <vt:lpstr>Apresentação clínica e complicações associadas com CTM</vt:lpstr>
      <vt:lpstr>Apresentação clínica e complicações associadas com CTM</vt:lpstr>
      <vt:lpstr>Abordagem diagnóstica</vt:lpstr>
      <vt:lpstr>Abordagem diagnóstica</vt:lpstr>
      <vt:lpstr>Abordagem diagnóstica</vt:lpstr>
      <vt:lpstr>Abordagem diagnóstica</vt:lpstr>
      <vt:lpstr>Abordagem diagnóstica</vt:lpstr>
      <vt:lpstr>Abordagem diagnóstica</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Estratégias terapêuticas para CTM</vt:lpstr>
      <vt:lpstr>Questões não respondidas  no manejo da CTM</vt:lpstr>
      <vt:lpstr>Questões não respondidas  no manejo da CTM</vt:lpstr>
      <vt:lpstr>Questões não respondidas  no manejo da CTM</vt:lpstr>
      <vt:lpstr>Questões não respondidas  no manejo da CTM</vt:lpstr>
      <vt:lpstr>Questões não respondidas  no manejo da CTM</vt:lpstr>
      <vt:lpstr>Referências</vt:lpstr>
      <vt:lpstr>Referências</vt:lpstr>
      <vt:lpstr>Referências</vt:lpstr>
      <vt:lpstr>Referências</vt:lpstr>
      <vt:lpstr>Referências</vt:lpstr>
      <vt:lpstr>Referências</vt:lpstr>
      <vt:lpstr>Referências</vt:lpstr>
      <vt:lpstr>Nota do Editor da página www.paulomargotto.com.br </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Asfixia perinatal</dc:title>
  <dc:creator>Usuario</dc:creator>
  <cp:lastModifiedBy>Paulo</cp:lastModifiedBy>
  <cp:revision>161</cp:revision>
  <dcterms:created xsi:type="dcterms:W3CDTF">2018-07-21T19:10:36Z</dcterms:created>
  <dcterms:modified xsi:type="dcterms:W3CDTF">2020-07-02T00:52:52Z</dcterms:modified>
</cp:coreProperties>
</file>