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sldIdLst>
    <p:sldId id="309" r:id="rId2"/>
    <p:sldId id="264" r:id="rId3"/>
    <p:sldId id="263" r:id="rId4"/>
    <p:sldId id="262" r:id="rId5"/>
    <p:sldId id="265" r:id="rId6"/>
    <p:sldId id="266" r:id="rId7"/>
    <p:sldId id="267" r:id="rId8"/>
    <p:sldId id="268" r:id="rId9"/>
    <p:sldId id="269" r:id="rId10"/>
    <p:sldId id="270" r:id="rId11"/>
    <p:sldId id="271" r:id="rId12"/>
    <p:sldId id="273" r:id="rId13"/>
    <p:sldId id="274" r:id="rId14"/>
    <p:sldId id="275" r:id="rId15"/>
    <p:sldId id="277" r:id="rId16"/>
    <p:sldId id="278" r:id="rId17"/>
    <p:sldId id="279" r:id="rId18"/>
    <p:sldId id="280" r:id="rId19"/>
    <p:sldId id="281" r:id="rId20"/>
    <p:sldId id="282" r:id="rId21"/>
    <p:sldId id="283" r:id="rId22"/>
    <p:sldId id="286" r:id="rId23"/>
    <p:sldId id="287" r:id="rId24"/>
    <p:sldId id="289" r:id="rId25"/>
    <p:sldId id="293" r:id="rId26"/>
    <p:sldId id="294" r:id="rId27"/>
    <p:sldId id="290" r:id="rId28"/>
    <p:sldId id="291" r:id="rId29"/>
    <p:sldId id="295" r:id="rId30"/>
    <p:sldId id="296" r:id="rId31"/>
    <p:sldId id="297" r:id="rId32"/>
    <p:sldId id="298" r:id="rId33"/>
    <p:sldId id="299" r:id="rId34"/>
    <p:sldId id="300" r:id="rId35"/>
    <p:sldId id="301" r:id="rId36"/>
    <p:sldId id="304" r:id="rId37"/>
    <p:sldId id="306" r:id="rId38"/>
    <p:sldId id="307" r:id="rId39"/>
    <p:sldId id="308" r:id="rId40"/>
    <p:sldId id="259" r:id="rId41"/>
    <p:sldId id="260" r:id="rId42"/>
    <p:sldId id="310" r:id="rId43"/>
    <p:sldId id="315" r:id="rId44"/>
    <p:sldId id="319" r:id="rId45"/>
    <p:sldId id="320" r:id="rId46"/>
    <p:sldId id="321" r:id="rId47"/>
    <p:sldId id="323" r:id="rId48"/>
    <p:sldId id="324" r:id="rId49"/>
    <p:sldId id="325" r:id="rId50"/>
    <p:sldId id="322" r:id="rId5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Gill Sans MT"/>
        <a:ea typeface="+mn-ea"/>
        <a:cs typeface="Arial" pitchFamily="34" charset="0"/>
      </a:defRPr>
    </a:lvl1pPr>
    <a:lvl2pPr marL="457200" algn="l" defTabSz="457200" rtl="0" fontAlgn="base">
      <a:spcBef>
        <a:spcPct val="0"/>
      </a:spcBef>
      <a:spcAft>
        <a:spcPct val="0"/>
      </a:spcAft>
      <a:defRPr kern="1200">
        <a:solidFill>
          <a:schemeClr val="tx1"/>
        </a:solidFill>
        <a:latin typeface="Gill Sans MT"/>
        <a:ea typeface="+mn-ea"/>
        <a:cs typeface="Arial" pitchFamily="34" charset="0"/>
      </a:defRPr>
    </a:lvl2pPr>
    <a:lvl3pPr marL="914400" algn="l" defTabSz="457200" rtl="0" fontAlgn="base">
      <a:spcBef>
        <a:spcPct val="0"/>
      </a:spcBef>
      <a:spcAft>
        <a:spcPct val="0"/>
      </a:spcAft>
      <a:defRPr kern="1200">
        <a:solidFill>
          <a:schemeClr val="tx1"/>
        </a:solidFill>
        <a:latin typeface="Gill Sans MT"/>
        <a:ea typeface="+mn-ea"/>
        <a:cs typeface="Arial" pitchFamily="34" charset="0"/>
      </a:defRPr>
    </a:lvl3pPr>
    <a:lvl4pPr marL="1371600" algn="l" defTabSz="457200" rtl="0" fontAlgn="base">
      <a:spcBef>
        <a:spcPct val="0"/>
      </a:spcBef>
      <a:spcAft>
        <a:spcPct val="0"/>
      </a:spcAft>
      <a:defRPr kern="1200">
        <a:solidFill>
          <a:schemeClr val="tx1"/>
        </a:solidFill>
        <a:latin typeface="Gill Sans MT"/>
        <a:ea typeface="+mn-ea"/>
        <a:cs typeface="Arial" pitchFamily="34" charset="0"/>
      </a:defRPr>
    </a:lvl4pPr>
    <a:lvl5pPr marL="1828800" algn="l" defTabSz="457200" rtl="0" fontAlgn="base">
      <a:spcBef>
        <a:spcPct val="0"/>
      </a:spcBef>
      <a:spcAft>
        <a:spcPct val="0"/>
      </a:spcAft>
      <a:defRPr kern="1200">
        <a:solidFill>
          <a:schemeClr val="tx1"/>
        </a:solidFill>
        <a:latin typeface="Gill Sans MT"/>
        <a:ea typeface="+mn-ea"/>
        <a:cs typeface="Arial" pitchFamily="34" charset="0"/>
      </a:defRPr>
    </a:lvl5pPr>
    <a:lvl6pPr marL="2286000" algn="l" defTabSz="914400" rtl="0" eaLnBrk="1" latinLnBrk="0" hangingPunct="1">
      <a:defRPr kern="1200">
        <a:solidFill>
          <a:schemeClr val="tx1"/>
        </a:solidFill>
        <a:latin typeface="Gill Sans MT"/>
        <a:ea typeface="+mn-ea"/>
        <a:cs typeface="Arial" pitchFamily="34" charset="0"/>
      </a:defRPr>
    </a:lvl6pPr>
    <a:lvl7pPr marL="2743200" algn="l" defTabSz="914400" rtl="0" eaLnBrk="1" latinLnBrk="0" hangingPunct="1">
      <a:defRPr kern="1200">
        <a:solidFill>
          <a:schemeClr val="tx1"/>
        </a:solidFill>
        <a:latin typeface="Gill Sans MT"/>
        <a:ea typeface="+mn-ea"/>
        <a:cs typeface="Arial" pitchFamily="34" charset="0"/>
      </a:defRPr>
    </a:lvl7pPr>
    <a:lvl8pPr marL="3200400" algn="l" defTabSz="914400" rtl="0" eaLnBrk="1" latinLnBrk="0" hangingPunct="1">
      <a:defRPr kern="1200">
        <a:solidFill>
          <a:schemeClr val="tx1"/>
        </a:solidFill>
        <a:latin typeface="Gill Sans MT"/>
        <a:ea typeface="+mn-ea"/>
        <a:cs typeface="Arial" pitchFamily="34" charset="0"/>
      </a:defRPr>
    </a:lvl8pPr>
    <a:lvl9pPr marL="3657600" algn="l" defTabSz="914400" rtl="0" eaLnBrk="1" latinLnBrk="0" hangingPunct="1">
      <a:defRPr kern="1200">
        <a:solidFill>
          <a:schemeClr val="tx1"/>
        </a:solidFill>
        <a:latin typeface="Gill Sans MT"/>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FF"/>
    <a:srgbClr val="FFFF00"/>
    <a:srgbClr val="0000FF"/>
    <a:srgbClr val="FF0000"/>
    <a:srgbClr val="FF00FF"/>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33" autoAdjust="0"/>
    <p:restoredTop sz="94660"/>
  </p:normalViewPr>
  <p:slideViewPr>
    <p:cSldViewPr snapToGrid="0">
      <p:cViewPr>
        <p:scale>
          <a:sx n="66" d="100"/>
          <a:sy n="66" d="100"/>
        </p:scale>
        <p:origin x="-796" y="-132"/>
      </p:cViewPr>
      <p:guideLst>
        <p:guide orient="horz" pos="2160"/>
        <p:guide pos="3840"/>
      </p:guideLst>
    </p:cSldViewPr>
  </p:slideViewPr>
  <p:notesTextViewPr>
    <p:cViewPr>
      <p:scale>
        <a:sx n="1" d="1"/>
        <a:sy n="1" d="1"/>
      </p:scale>
      <p:origin x="0" y="0"/>
    </p:cViewPr>
  </p:notesTextViewPr>
  <p:sorterViewPr>
    <p:cViewPr>
      <p:scale>
        <a:sx n="100" d="100"/>
        <a:sy n="100" d="100"/>
      </p:scale>
      <p:origin x="0" y="174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1"/>
          <a:lstStyle>
            <a:lvl1pPr algn="ctr">
              <a:defRPr sz="3800">
                <a:solidFill>
                  <a:srgbClr val="262626"/>
                </a:solidFill>
              </a:defRPr>
            </a:lvl1pPr>
          </a:lstStyle>
          <a:p>
            <a:r>
              <a:rPr lang="pt-BR"/>
              <a:t>Clique para editar o título Mestre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6"/>
          <p:cNvSpPr>
            <a:spLocks noGrp="1"/>
          </p:cNvSpPr>
          <p:nvPr>
            <p:ph type="dt" sz="half" idx="10"/>
          </p:nvPr>
        </p:nvSpPr>
        <p:spPr/>
        <p:txBody>
          <a:bodyPr/>
          <a:lstStyle>
            <a:lvl1pPr>
              <a:defRPr/>
            </a:lvl1pPr>
          </a:lstStyle>
          <a:p>
            <a:pPr>
              <a:defRPr/>
            </a:pPr>
            <a:fld id="{F570986F-C490-4828-8553-892877FCFF30}" type="datetimeFigureOut">
              <a:rPr lang="en-US"/>
              <a:pPr>
                <a:defRPr/>
              </a:pPr>
              <a:t>7/23/2020</a:t>
            </a:fld>
            <a:endParaRPr lang="en-US"/>
          </a:p>
        </p:txBody>
      </p:sp>
      <p:sp>
        <p:nvSpPr>
          <p:cNvPr id="5" name="Footer Placeholder 7"/>
          <p:cNvSpPr>
            <a:spLocks noGrp="1"/>
          </p:cNvSpPr>
          <p:nvPr>
            <p:ph type="ftr" sz="quarter" idx="11"/>
          </p:nvPr>
        </p:nvSpPr>
        <p:spPr/>
        <p:txBody>
          <a:bodyPr/>
          <a:lstStyle>
            <a:lvl1pPr>
              <a:defRPr/>
            </a:lvl1pPr>
          </a:lstStyle>
          <a:p>
            <a:pPr>
              <a:defRPr/>
            </a:pPr>
            <a:endParaRPr lang="en-US"/>
          </a:p>
        </p:txBody>
      </p:sp>
      <p:sp>
        <p:nvSpPr>
          <p:cNvPr id="6" name="Slide Number Placeholder 8"/>
          <p:cNvSpPr>
            <a:spLocks noGrp="1"/>
          </p:cNvSpPr>
          <p:nvPr>
            <p:ph type="sldNum" sz="quarter" idx="12"/>
          </p:nvPr>
        </p:nvSpPr>
        <p:spPr/>
        <p:txBody>
          <a:bodyPr/>
          <a:lstStyle>
            <a:lvl1pPr>
              <a:defRPr/>
            </a:lvl1pPr>
          </a:lstStyle>
          <a:p>
            <a:pPr>
              <a:defRPr/>
            </a:pPr>
            <a:fld id="{463F46E0-6B7E-4FE0-9AEC-3E544BB2BB10}" type="slidenum">
              <a:rPr lang="en-US"/>
              <a:pPr>
                <a:defRPr/>
              </a:pPr>
              <a:t>‹nº›</a:t>
            </a:fld>
            <a:endParaRPr lang="en-US"/>
          </a:p>
        </p:txBody>
      </p:sp>
    </p:spTree>
    <p:extLst>
      <p:ext uri="{BB962C8B-B14F-4D97-AF65-F5344CB8AC3E}">
        <p14:creationId xmlns:p14="http://schemas.microsoft.com/office/powerpoint/2010/main" val="3443224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E2BA905-535B-4094-A58A-0EDA1E91BFA6}" type="datetimeFigureOut">
              <a:rPr lang="en-US"/>
              <a:pPr>
                <a:defRPr/>
              </a:pPr>
              <a:t>7/23/2020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C1618DC-CEE3-4DCB-BEC6-386000ABB80D}" type="slidenum">
              <a:rPr lang="en-US"/>
              <a:pPr>
                <a:defRPr/>
              </a:pPr>
              <a:t>‹nº›</a:t>
            </a:fld>
            <a:endParaRPr lang="en-US"/>
          </a:p>
        </p:txBody>
      </p:sp>
    </p:spTree>
    <p:extLst>
      <p:ext uri="{BB962C8B-B14F-4D97-AF65-F5344CB8AC3E}">
        <p14:creationId xmlns:p14="http://schemas.microsoft.com/office/powerpoint/2010/main" val="1308145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1"/>
          <a:lstStyle>
            <a:lvl1pPr>
              <a:defRPr sz="3800">
                <a:solidFill>
                  <a:srgbClr val="262626"/>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2695194" y="4352465"/>
            <a:ext cx="6801612" cy="1265082"/>
          </a:xfrm>
        </p:spPr>
        <p:txBody>
          <a:bodyPr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Date Placeholder 6"/>
          <p:cNvSpPr>
            <a:spLocks noGrp="1"/>
          </p:cNvSpPr>
          <p:nvPr>
            <p:ph type="dt" sz="half" idx="10"/>
          </p:nvPr>
        </p:nvSpPr>
        <p:spPr/>
        <p:txBody>
          <a:bodyPr/>
          <a:lstStyle>
            <a:lvl1pPr>
              <a:defRPr/>
            </a:lvl1pPr>
          </a:lstStyle>
          <a:p>
            <a:pPr>
              <a:defRPr/>
            </a:pPr>
            <a:fld id="{23863425-B2E7-4E18-90E4-A705E12B25D9}" type="datetimeFigureOut">
              <a:rPr lang="en-US"/>
              <a:pPr>
                <a:defRPr/>
              </a:pPr>
              <a:t>7/23/2020</a:t>
            </a:fld>
            <a:endParaRPr lang="en-US"/>
          </a:p>
        </p:txBody>
      </p:sp>
      <p:sp>
        <p:nvSpPr>
          <p:cNvPr id="5" name="Footer Placeholder 7"/>
          <p:cNvSpPr>
            <a:spLocks noGrp="1"/>
          </p:cNvSpPr>
          <p:nvPr>
            <p:ph type="ftr" sz="quarter" idx="11"/>
          </p:nvPr>
        </p:nvSpPr>
        <p:spPr/>
        <p:txBody>
          <a:bodyPr/>
          <a:lstStyle>
            <a:lvl1pPr>
              <a:defRPr/>
            </a:lvl1pPr>
          </a:lstStyle>
          <a:p>
            <a:pPr>
              <a:defRPr/>
            </a:pPr>
            <a:endParaRPr lang="en-US"/>
          </a:p>
        </p:txBody>
      </p:sp>
      <p:sp>
        <p:nvSpPr>
          <p:cNvPr id="6" name="Slide Number Placeholder 8"/>
          <p:cNvSpPr>
            <a:spLocks noGrp="1"/>
          </p:cNvSpPr>
          <p:nvPr>
            <p:ph type="sldNum" sz="quarter" idx="12"/>
          </p:nvPr>
        </p:nvSpPr>
        <p:spPr/>
        <p:txBody>
          <a:bodyPr/>
          <a:lstStyle>
            <a:lvl1pPr>
              <a:defRPr/>
            </a:lvl1pPr>
          </a:lstStyle>
          <a:p>
            <a:pPr>
              <a:defRPr/>
            </a:pPr>
            <a:fld id="{63715F46-DA2D-40EF-9BE0-D7873A571AE1}" type="slidenum">
              <a:rPr lang="en-US"/>
              <a:pPr>
                <a:defRPr/>
              </a:pPr>
              <a:t>‹nº›</a:t>
            </a:fld>
            <a:endParaRPr lang="en-US"/>
          </a:p>
        </p:txBody>
      </p:sp>
    </p:spTree>
    <p:extLst>
      <p:ext uri="{BB962C8B-B14F-4D97-AF65-F5344CB8AC3E}">
        <p14:creationId xmlns:p14="http://schemas.microsoft.com/office/powerpoint/2010/main" val="2583521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062DDCC-1DF8-42E4-A3E8-47BFFC5243D6}" type="datetimeFigureOut">
              <a:rPr lang="en-US"/>
              <a:pPr>
                <a:defRPr/>
              </a:pPr>
              <a:t>7/23/2020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0A54796-B228-4CC0-87E9-48C0E7B23043}" type="slidenum">
              <a:rPr lang="en-US"/>
              <a:pPr>
                <a:defRPr/>
              </a:pPr>
              <a:t>‹nº›</a:t>
            </a:fld>
            <a:endParaRPr lang="en-US"/>
          </a:p>
        </p:txBody>
      </p:sp>
    </p:spTree>
    <p:extLst>
      <p:ext uri="{BB962C8B-B14F-4D97-AF65-F5344CB8AC3E}">
        <p14:creationId xmlns:p14="http://schemas.microsoft.com/office/powerpoint/2010/main" val="2180436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583436" y="3143250"/>
            <a:ext cx="4270248" cy="259677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0" name="Title 9"/>
          <p:cNvSpPr>
            <a:spLocks noGrp="1"/>
          </p:cNvSpPr>
          <p:nvPr>
            <p:ph type="title"/>
          </p:nvPr>
        </p:nvSpPr>
        <p:spPr/>
        <p:txBody>
          <a:bodyPr/>
          <a:lstStyle/>
          <a:p>
            <a:r>
              <a:rPr lang="pt-BR"/>
              <a:t>Clique para editar o título Mestre</a:t>
            </a:r>
            <a:endParaRPr lang="en-US" dirty="0"/>
          </a:p>
        </p:txBody>
      </p:sp>
      <p:sp>
        <p:nvSpPr>
          <p:cNvPr id="7" name="Date Placeholder 3"/>
          <p:cNvSpPr>
            <a:spLocks noGrp="1"/>
          </p:cNvSpPr>
          <p:nvPr>
            <p:ph type="dt" sz="half" idx="14"/>
          </p:nvPr>
        </p:nvSpPr>
        <p:spPr/>
        <p:txBody>
          <a:bodyPr/>
          <a:lstStyle>
            <a:lvl1pPr>
              <a:defRPr/>
            </a:lvl1pPr>
          </a:lstStyle>
          <a:p>
            <a:pPr>
              <a:defRPr/>
            </a:pPr>
            <a:fld id="{95A2843E-675D-4B44-95C0-06A3095034E8}" type="datetimeFigureOut">
              <a:rPr lang="en-US"/>
              <a:pPr>
                <a:defRPr/>
              </a:pPr>
              <a:t>7/23/2020</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51DE044E-4EEE-4C2D-9145-23C822285F58}" type="slidenum">
              <a:rPr lang="en-US"/>
              <a:pPr>
                <a:defRPr/>
              </a:pPr>
              <a:t>‹nº›</a:t>
            </a:fld>
            <a:endParaRPr lang="en-US"/>
          </a:p>
        </p:txBody>
      </p:sp>
    </p:spTree>
    <p:extLst>
      <p:ext uri="{BB962C8B-B14F-4D97-AF65-F5344CB8AC3E}">
        <p14:creationId xmlns:p14="http://schemas.microsoft.com/office/powerpoint/2010/main" val="3500324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2EF6687A-7ED0-426A-958E-60E58098CFD6}" type="datetimeFigureOut">
              <a:rPr lang="en-US"/>
              <a:pPr>
                <a:defRPr/>
              </a:pPr>
              <a:t>7/23/2020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7FC7920-3377-4DE1-B478-C5EBCA34146C}" type="slidenum">
              <a:rPr lang="en-US"/>
              <a:pPr>
                <a:defRPr/>
              </a:pPr>
              <a:t>‹nº›</a:t>
            </a:fld>
            <a:endParaRPr lang="en-US"/>
          </a:p>
        </p:txBody>
      </p:sp>
    </p:spTree>
    <p:extLst>
      <p:ext uri="{BB962C8B-B14F-4D97-AF65-F5344CB8AC3E}">
        <p14:creationId xmlns:p14="http://schemas.microsoft.com/office/powerpoint/2010/main" val="2024344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288C6D-CA20-4DE4-A762-B312665536AD}" type="datetimeFigureOut">
              <a:rPr lang="en-US"/>
              <a:pPr>
                <a:defRPr/>
              </a:pPr>
              <a:t>7/23/2020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787C087-9EBB-4FCF-9F67-9F80633C619D}" type="slidenum">
              <a:rPr lang="en-US"/>
              <a:pPr>
                <a:defRPr/>
              </a:pPr>
              <a:t>‹nº›</a:t>
            </a:fld>
            <a:endParaRPr lang="en-US"/>
          </a:p>
        </p:txBody>
      </p:sp>
    </p:spTree>
    <p:extLst>
      <p:ext uri="{BB962C8B-B14F-4D97-AF65-F5344CB8AC3E}">
        <p14:creationId xmlns:p14="http://schemas.microsoft.com/office/powerpoint/2010/main" val="53187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1"/>
          <a:lstStyle>
            <a:lvl1pPr>
              <a:defRPr sz="2200">
                <a:solidFill>
                  <a:srgbClr val="262626"/>
                </a:solidFill>
              </a:defRPr>
            </a:lvl1pPr>
          </a:lstStyle>
          <a:p>
            <a:r>
              <a:rPr lang="pt-BR"/>
              <a:t>Clique para editar o título Mestre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115568" y="3549918"/>
            <a:ext cx="3794760" cy="2194036"/>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8"/>
          <p:cNvSpPr>
            <a:spLocks noGrp="1"/>
          </p:cNvSpPr>
          <p:nvPr>
            <p:ph type="dt" sz="half" idx="10"/>
          </p:nvPr>
        </p:nvSpPr>
        <p:spPr/>
        <p:txBody>
          <a:bodyPr/>
          <a:lstStyle>
            <a:lvl1pPr>
              <a:defRPr/>
            </a:lvl1pPr>
          </a:lstStyle>
          <a:p>
            <a:pPr>
              <a:defRPr/>
            </a:pPr>
            <a:fld id="{B0CE4B97-6DE5-4D17-AB09-7CEF9573FD1B}" type="datetimeFigureOut">
              <a:rPr lang="en-US"/>
              <a:pPr>
                <a:defRPr/>
              </a:pPr>
              <a:t>7/23/2020</a:t>
            </a:fld>
            <a:endParaRPr lang="en-US"/>
          </a:p>
        </p:txBody>
      </p:sp>
      <p:sp>
        <p:nvSpPr>
          <p:cNvPr id="7" name="Footer Placeholder 9"/>
          <p:cNvSpPr>
            <a:spLocks noGrp="1"/>
          </p:cNvSpPr>
          <p:nvPr>
            <p:ph type="ftr" sz="quarter" idx="11"/>
          </p:nvPr>
        </p:nvSpPr>
        <p:spPr>
          <a:xfrm>
            <a:off x="804863" y="6235700"/>
            <a:ext cx="5124450" cy="320675"/>
          </a:xfrm>
        </p:spPr>
        <p:txBody>
          <a:bodyPr/>
          <a:lstStyle>
            <a:lvl1pPr>
              <a:defRPr>
                <a:solidFill>
                  <a:srgbClr val="FFFFFF">
                    <a:alpha val="70000"/>
                  </a:srgbClr>
                </a:solidFill>
              </a:defRPr>
            </a:lvl1pPr>
          </a:lstStyle>
          <a:p>
            <a:pPr>
              <a:defRPr/>
            </a:pPr>
            <a:endParaRPr lang="en-US"/>
          </a:p>
        </p:txBody>
      </p:sp>
      <p:sp>
        <p:nvSpPr>
          <p:cNvPr id="8" name="Slide Number Placeholder 10"/>
          <p:cNvSpPr>
            <a:spLocks noGrp="1"/>
          </p:cNvSpPr>
          <p:nvPr>
            <p:ph type="sldNum" sz="quarter" idx="12"/>
          </p:nvPr>
        </p:nvSpPr>
        <p:spPr/>
        <p:txBody>
          <a:bodyPr/>
          <a:lstStyle>
            <a:lvl1pPr>
              <a:defRPr/>
            </a:lvl1pPr>
          </a:lstStyle>
          <a:p>
            <a:pPr>
              <a:defRPr/>
            </a:pPr>
            <a:fld id="{4988CFAB-0EFC-4F89-B61D-F24A390535B5}" type="slidenum">
              <a:rPr lang="en-US"/>
              <a:pPr>
                <a:defRPr/>
              </a:pPr>
              <a:t>‹nº›</a:t>
            </a:fld>
            <a:endParaRPr lang="en-US"/>
          </a:p>
        </p:txBody>
      </p:sp>
    </p:spTree>
    <p:extLst>
      <p:ext uri="{BB962C8B-B14F-4D97-AF65-F5344CB8AC3E}">
        <p14:creationId xmlns:p14="http://schemas.microsoft.com/office/powerpoint/2010/main" val="2777772253"/>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ctangle 17"/>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1">
            <a:noAutofit/>
          </a:bodyPr>
          <a:lstStyle>
            <a:lvl1pPr>
              <a:defRPr sz="2200">
                <a:solidFill>
                  <a:srgbClr val="262626"/>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rtlCol="0">
            <a:normAutofit/>
          </a:bodyPr>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15568" y="3549918"/>
            <a:ext cx="3794760" cy="2194037"/>
          </a:xfrm>
        </p:spPr>
        <p:txBody>
          <a:bodyPr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6"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DC862E05-8E90-48C6-A99F-9B4E1C7ACA66}" type="datetimeFigureOut">
              <a:rPr lang="en-US"/>
              <a:pPr>
                <a:defRPr/>
              </a:pPr>
              <a:t>7/23/2020</a:t>
            </a:fld>
            <a:endParaRPr lang="en-US"/>
          </a:p>
        </p:txBody>
      </p:sp>
      <p:sp>
        <p:nvSpPr>
          <p:cNvPr id="7" name="Footer Placeholder 8"/>
          <p:cNvSpPr>
            <a:spLocks noGrp="1"/>
          </p:cNvSpPr>
          <p:nvPr>
            <p:ph type="ftr" sz="quarter" idx="11"/>
          </p:nvPr>
        </p:nvSpPr>
        <p:spPr>
          <a:xfrm>
            <a:off x="804863" y="6235700"/>
            <a:ext cx="5124450" cy="320675"/>
          </a:xfrm>
        </p:spPr>
        <p:txBody>
          <a:bodyPr/>
          <a:lstStyle>
            <a:lvl1pPr>
              <a:defRPr>
                <a:solidFill>
                  <a:srgbClr val="FFFFFF">
                    <a:alpha val="70000"/>
                  </a:srgbClr>
                </a:solidFill>
              </a:defRPr>
            </a:lvl1pPr>
          </a:lstStyle>
          <a:p>
            <a:pPr>
              <a:defRPr/>
            </a:pPr>
            <a:endParaRPr lang="en-US"/>
          </a:p>
        </p:txBody>
      </p:sp>
      <p:sp>
        <p:nvSpPr>
          <p:cNvPr id="8" name="Slide Number Placeholder 9"/>
          <p:cNvSpPr>
            <a:spLocks noGrp="1"/>
          </p:cNvSpPr>
          <p:nvPr>
            <p:ph type="sldNum" sz="quarter" idx="12"/>
          </p:nvPr>
        </p:nvSpPr>
        <p:spPr/>
        <p:txBody>
          <a:bodyPr/>
          <a:lstStyle>
            <a:lvl1pPr>
              <a:defRPr/>
            </a:lvl1pPr>
          </a:lstStyle>
          <a:p>
            <a:pPr>
              <a:defRPr/>
            </a:pPr>
            <a:fld id="{80EF925E-51E1-4021-9F81-D4544FBA4EEC}" type="slidenum">
              <a:rPr lang="en-US"/>
              <a:pPr>
                <a:defRPr/>
              </a:pPr>
              <a:t>‹nº›</a:t>
            </a:fld>
            <a:endParaRPr lang="en-US"/>
          </a:p>
        </p:txBody>
      </p:sp>
    </p:spTree>
    <p:extLst>
      <p:ext uri="{BB962C8B-B14F-4D97-AF65-F5344CB8AC3E}">
        <p14:creationId xmlns:p14="http://schemas.microsoft.com/office/powerpoint/2010/main" val="380268884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BB10421-9A70-45A6-9DDC-E7B74548AB93}" type="datetimeFigureOut">
              <a:rPr lang="en-US"/>
              <a:pPr>
                <a:defRPr/>
              </a:pPr>
              <a:t>7/23/2020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3AE0E66-80BA-400D-A47C-A0B08467A05A}" type="slidenum">
              <a:rPr lang="en-US"/>
              <a:pPr>
                <a:defRPr/>
              </a:pPr>
              <a:t>‹nº›</a:t>
            </a:fld>
            <a:endParaRPr lang="en-US"/>
          </a:p>
        </p:txBody>
      </p:sp>
    </p:spTree>
    <p:extLst>
      <p:ext uri="{BB962C8B-B14F-4D97-AF65-F5344CB8AC3E}">
        <p14:creationId xmlns:p14="http://schemas.microsoft.com/office/powerpoint/2010/main" val="3212252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9CA918E-3C07-48AF-A45C-61037EF1F8F4}" type="datetimeFigureOut">
              <a:rPr lang="en-US"/>
              <a:pPr>
                <a:defRPr/>
              </a:pPr>
              <a:t>7/23/2020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4C8DDD4-1569-4EA2-8D1A-31D343D24836}" type="slidenum">
              <a:rPr lang="en-US"/>
              <a:pPr>
                <a:defRPr/>
              </a:pPr>
              <a:t>‹nº›</a:t>
            </a:fld>
            <a:endParaRPr lang="en-US"/>
          </a:p>
        </p:txBody>
      </p:sp>
    </p:spTree>
    <p:extLst>
      <p:ext uri="{BB962C8B-B14F-4D97-AF65-F5344CB8AC3E}">
        <p14:creationId xmlns:p14="http://schemas.microsoft.com/office/powerpoint/2010/main" val="283427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0438" y="965200"/>
            <a:ext cx="7731125" cy="118745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pt-BR"/>
              <a:t>Clique para editar o título Mestre</a:t>
            </a:r>
            <a:endParaRPr lang="en-US" dirty="0"/>
          </a:p>
        </p:txBody>
      </p:sp>
      <p:sp>
        <p:nvSpPr>
          <p:cNvPr id="1027" name="Text Placeholder 2"/>
          <p:cNvSpPr>
            <a:spLocks noGrp="1"/>
          </p:cNvSpPr>
          <p:nvPr>
            <p:ph type="body" idx="1"/>
          </p:nvPr>
        </p:nvSpPr>
        <p:spPr bwMode="auto">
          <a:xfrm>
            <a:off x="2230438" y="2638425"/>
            <a:ext cx="7731125"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821613" y="6238875"/>
            <a:ext cx="2754312" cy="323850"/>
          </a:xfrm>
          <a:prstGeom prst="rect">
            <a:avLst/>
          </a:prstGeom>
        </p:spPr>
        <p:txBody>
          <a:bodyPr vert="horz" lIns="91440" tIns="45720" rIns="91440" bIns="45720" rtlCol="0" anchor="ctr"/>
          <a:lstStyle>
            <a:lvl1pPr algn="r" fontAlgn="auto">
              <a:spcBef>
                <a:spcPts val="0"/>
              </a:spcBef>
              <a:spcAft>
                <a:spcPts val="0"/>
              </a:spcAft>
              <a:defRPr sz="1050">
                <a:solidFill>
                  <a:schemeClr val="tx1">
                    <a:alpha val="70000"/>
                  </a:schemeClr>
                </a:solidFill>
                <a:latin typeface="+mn-lt"/>
                <a:cs typeface="+mn-cs"/>
              </a:defRPr>
            </a:lvl1pPr>
          </a:lstStyle>
          <a:p>
            <a:pPr>
              <a:defRPr/>
            </a:pPr>
            <a:fld id="{E5CEEC7E-2042-4E6E-BBFE-9AAA18096769}" type="datetimeFigureOut">
              <a:rPr lang="en-US"/>
              <a:pPr>
                <a:defRPr/>
              </a:pPr>
              <a:t>7/23/2020</a:t>
            </a:fld>
            <a:endParaRPr lang="en-US"/>
          </a:p>
        </p:txBody>
      </p:sp>
      <p:sp>
        <p:nvSpPr>
          <p:cNvPr id="5" name="Footer Placeholder 4"/>
          <p:cNvSpPr>
            <a:spLocks noGrp="1"/>
          </p:cNvSpPr>
          <p:nvPr>
            <p:ph type="ftr" sz="quarter" idx="3"/>
          </p:nvPr>
        </p:nvSpPr>
        <p:spPr>
          <a:xfrm>
            <a:off x="1600200" y="6235700"/>
            <a:ext cx="5900738" cy="320675"/>
          </a:xfrm>
          <a:prstGeom prst="rect">
            <a:avLst/>
          </a:prstGeom>
        </p:spPr>
        <p:txBody>
          <a:bodyPr vert="horz" lIns="91440" tIns="45720" rIns="91440" bIns="45720" rtlCol="0" anchor="ctr"/>
          <a:lstStyle>
            <a:lvl1pPr algn="l" fontAlgn="auto">
              <a:spcBef>
                <a:spcPts val="0"/>
              </a:spcBef>
              <a:spcAft>
                <a:spcPts val="0"/>
              </a:spcAft>
              <a:defRPr sz="1050">
                <a:solidFill>
                  <a:schemeClr val="tx1">
                    <a:alpha val="70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758488" y="6218238"/>
            <a:ext cx="366712" cy="365125"/>
          </a:xfrm>
          <a:prstGeom prst="ellipse">
            <a:avLst/>
          </a:prstGeom>
          <a:solidFill>
            <a:srgbClr val="1D1D1D">
              <a:alpha val="69804"/>
            </a:srgbClr>
          </a:solidFill>
        </p:spPr>
        <p:txBody>
          <a:bodyPr vert="horz" lIns="18288" tIns="45720" rIns="18288" bIns="45720" rtlCol="0" anchor="ctr">
            <a:noAutofit/>
          </a:bodyPr>
          <a:lstStyle>
            <a:lvl1pPr algn="ctr" fontAlgn="auto">
              <a:spcBef>
                <a:spcPts val="0"/>
              </a:spcBef>
              <a:spcAft>
                <a:spcPts val="0"/>
              </a:spcAft>
              <a:defRPr sz="1100" spc="0" baseline="0">
                <a:solidFill>
                  <a:srgbClr val="FFFFFF"/>
                </a:solidFill>
                <a:latin typeface="+mn-lt"/>
                <a:cs typeface="+mn-cs"/>
              </a:defRPr>
            </a:lvl1pPr>
          </a:lstStyle>
          <a:p>
            <a:pPr>
              <a:defRPr/>
            </a:pPr>
            <a:fld id="{A068729C-1CCE-441D-8D68-82A7B394027C}"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734" r:id="rId1"/>
    <p:sldLayoutId id="2147483727" r:id="rId2"/>
    <p:sldLayoutId id="2147483735" r:id="rId3"/>
    <p:sldLayoutId id="2147483728" r:id="rId4"/>
    <p:sldLayoutId id="2147483729" r:id="rId5"/>
    <p:sldLayoutId id="2147483730" r:id="rId6"/>
    <p:sldLayoutId id="2147483731" r:id="rId7"/>
    <p:sldLayoutId id="2147483736" r:id="rId8"/>
    <p:sldLayoutId id="2147483737" r:id="rId9"/>
    <p:sldLayoutId id="2147483732" r:id="rId10"/>
    <p:sldLayoutId id="2147483733" r:id="rId11"/>
  </p:sldLayoutIdLst>
  <p:hf sldNum="0" hdr="0" ftr="0" dt="0"/>
  <p:txStyles>
    <p:titleStyle>
      <a:lvl1pPr algn="ctr" rtl="0" eaLnBrk="0" fontAlgn="base" hangingPunct="0">
        <a:lnSpc>
          <a:spcPct val="90000"/>
        </a:lnSpc>
        <a:spcBef>
          <a:spcPct val="0"/>
        </a:spcBef>
        <a:spcAft>
          <a:spcPct val="0"/>
        </a:spcAft>
        <a:defRPr sz="2800" kern="1200" cap="all" spc="200">
          <a:solidFill>
            <a:srgbClr val="FFFFFF"/>
          </a:solidFill>
          <a:latin typeface="+mj-lt"/>
          <a:ea typeface="+mj-ea"/>
          <a:cs typeface="+mj-cs"/>
        </a:defRPr>
      </a:lvl1pPr>
      <a:lvl2pPr algn="ctr" rtl="0" eaLnBrk="0" fontAlgn="base" hangingPunct="0">
        <a:lnSpc>
          <a:spcPct val="90000"/>
        </a:lnSpc>
        <a:spcBef>
          <a:spcPct val="0"/>
        </a:spcBef>
        <a:spcAft>
          <a:spcPct val="0"/>
        </a:spcAft>
        <a:defRPr sz="2800">
          <a:solidFill>
            <a:srgbClr val="FFFFFF"/>
          </a:solidFill>
          <a:latin typeface="Gill Sans MT"/>
        </a:defRPr>
      </a:lvl2pPr>
      <a:lvl3pPr algn="ctr" rtl="0" eaLnBrk="0" fontAlgn="base" hangingPunct="0">
        <a:lnSpc>
          <a:spcPct val="90000"/>
        </a:lnSpc>
        <a:spcBef>
          <a:spcPct val="0"/>
        </a:spcBef>
        <a:spcAft>
          <a:spcPct val="0"/>
        </a:spcAft>
        <a:defRPr sz="2800">
          <a:solidFill>
            <a:srgbClr val="FFFFFF"/>
          </a:solidFill>
          <a:latin typeface="Gill Sans MT"/>
        </a:defRPr>
      </a:lvl3pPr>
      <a:lvl4pPr algn="ctr" rtl="0" eaLnBrk="0" fontAlgn="base" hangingPunct="0">
        <a:lnSpc>
          <a:spcPct val="90000"/>
        </a:lnSpc>
        <a:spcBef>
          <a:spcPct val="0"/>
        </a:spcBef>
        <a:spcAft>
          <a:spcPct val="0"/>
        </a:spcAft>
        <a:defRPr sz="2800">
          <a:solidFill>
            <a:srgbClr val="FFFFFF"/>
          </a:solidFill>
          <a:latin typeface="Gill Sans MT"/>
        </a:defRPr>
      </a:lvl4pPr>
      <a:lvl5pPr algn="ctr" rtl="0" eaLnBrk="0" fontAlgn="base" hangingPunct="0">
        <a:lnSpc>
          <a:spcPct val="90000"/>
        </a:lnSpc>
        <a:spcBef>
          <a:spcPct val="0"/>
        </a:spcBef>
        <a:spcAft>
          <a:spcPct val="0"/>
        </a:spcAft>
        <a:defRPr sz="2800">
          <a:solidFill>
            <a:srgbClr val="FFFFFF"/>
          </a:solidFill>
          <a:latin typeface="Gill Sans MT"/>
        </a:defRPr>
      </a:lvl5pPr>
      <a:lvl6pPr marL="457200" algn="ctr" rtl="0" fontAlgn="base">
        <a:lnSpc>
          <a:spcPct val="90000"/>
        </a:lnSpc>
        <a:spcBef>
          <a:spcPct val="0"/>
        </a:spcBef>
        <a:spcAft>
          <a:spcPct val="0"/>
        </a:spcAft>
        <a:defRPr sz="2800">
          <a:solidFill>
            <a:srgbClr val="FFFFFF"/>
          </a:solidFill>
          <a:latin typeface="Gill Sans MT"/>
        </a:defRPr>
      </a:lvl6pPr>
      <a:lvl7pPr marL="914400" algn="ctr" rtl="0" fontAlgn="base">
        <a:lnSpc>
          <a:spcPct val="90000"/>
        </a:lnSpc>
        <a:spcBef>
          <a:spcPct val="0"/>
        </a:spcBef>
        <a:spcAft>
          <a:spcPct val="0"/>
        </a:spcAft>
        <a:defRPr sz="2800">
          <a:solidFill>
            <a:srgbClr val="FFFFFF"/>
          </a:solidFill>
          <a:latin typeface="Gill Sans MT"/>
        </a:defRPr>
      </a:lvl7pPr>
      <a:lvl8pPr marL="1371600" algn="ctr" rtl="0" fontAlgn="base">
        <a:lnSpc>
          <a:spcPct val="90000"/>
        </a:lnSpc>
        <a:spcBef>
          <a:spcPct val="0"/>
        </a:spcBef>
        <a:spcAft>
          <a:spcPct val="0"/>
        </a:spcAft>
        <a:defRPr sz="2800">
          <a:solidFill>
            <a:srgbClr val="FFFFFF"/>
          </a:solidFill>
          <a:latin typeface="Gill Sans MT"/>
        </a:defRPr>
      </a:lvl8pPr>
      <a:lvl9pPr marL="1828800" algn="ctr" rtl="0" fontAlgn="base">
        <a:lnSpc>
          <a:spcPct val="90000"/>
        </a:lnSpc>
        <a:spcBef>
          <a:spcPct val="0"/>
        </a:spcBef>
        <a:spcAft>
          <a:spcPct val="0"/>
        </a:spcAft>
        <a:defRPr sz="2800">
          <a:solidFill>
            <a:srgbClr val="FFFFFF"/>
          </a:solidFill>
          <a:latin typeface="Gill Sans MT"/>
        </a:defRPr>
      </a:lvl9pPr>
    </p:titleStyle>
    <p:bodyStyle>
      <a:lvl1pPr marL="228600" indent="-228600" algn="l" rtl="0" eaLnBrk="0" fontAlgn="base" hangingPunct="0">
        <a:spcBef>
          <a:spcPts val="1000"/>
        </a:spcBef>
        <a:spcAft>
          <a:spcPct val="0"/>
        </a:spcAft>
        <a:buClr>
          <a:schemeClr val="accent2"/>
        </a:buClr>
        <a:buFont typeface="Arial" pitchFamily="34" charset="0"/>
        <a:buChar char="•"/>
        <a:defRPr kern="1200">
          <a:solidFill>
            <a:srgbClr val="FFFFFF"/>
          </a:solidFill>
          <a:latin typeface="+mn-lt"/>
          <a:ea typeface="+mn-ea"/>
          <a:cs typeface="+mn-cs"/>
        </a:defRPr>
      </a:lvl1pPr>
      <a:lvl2pPr marL="457200" indent="-228600" algn="l" rtl="0" eaLnBrk="0" fontAlgn="base" hangingPunct="0">
        <a:spcBef>
          <a:spcPts val="1000"/>
        </a:spcBef>
        <a:spcAft>
          <a:spcPct val="0"/>
        </a:spcAft>
        <a:buClr>
          <a:schemeClr val="accent2"/>
        </a:buClr>
        <a:buFont typeface="Arial" pitchFamily="34" charset="0"/>
        <a:buChar char="•"/>
        <a:defRPr sz="1600" kern="1200">
          <a:solidFill>
            <a:srgbClr val="FFFFFF"/>
          </a:solidFill>
          <a:latin typeface="+mn-lt"/>
          <a:ea typeface="+mn-ea"/>
          <a:cs typeface="+mn-cs"/>
        </a:defRPr>
      </a:lvl2pPr>
      <a:lvl3pPr marL="685800" indent="-228600" algn="l" rtl="0" eaLnBrk="0" fontAlgn="base" hangingPunct="0">
        <a:spcBef>
          <a:spcPts val="1000"/>
        </a:spcBef>
        <a:spcAft>
          <a:spcPct val="0"/>
        </a:spcAft>
        <a:buClr>
          <a:schemeClr val="accent2"/>
        </a:buClr>
        <a:buFont typeface="Arial" pitchFamily="34" charset="0"/>
        <a:buChar char="•"/>
        <a:defRPr sz="1600" kern="1200">
          <a:solidFill>
            <a:srgbClr val="FFFFFF"/>
          </a:solidFill>
          <a:latin typeface="+mn-lt"/>
          <a:ea typeface="+mn-ea"/>
          <a:cs typeface="+mn-cs"/>
        </a:defRPr>
      </a:lvl3pPr>
      <a:lvl4pPr marL="914400" indent="-228600" algn="l" rtl="0" eaLnBrk="0" fontAlgn="base" hangingPunct="0">
        <a:spcBef>
          <a:spcPts val="1000"/>
        </a:spcBef>
        <a:spcAft>
          <a:spcPct val="0"/>
        </a:spcAft>
        <a:buClr>
          <a:schemeClr val="accent2"/>
        </a:buClr>
        <a:buFont typeface="Arial" pitchFamily="34" charset="0"/>
        <a:buChar char="•"/>
        <a:defRPr sz="1600" kern="1200">
          <a:solidFill>
            <a:srgbClr val="FFFFFF"/>
          </a:solidFill>
          <a:latin typeface="+mn-lt"/>
          <a:ea typeface="+mn-ea"/>
          <a:cs typeface="+mn-cs"/>
        </a:defRPr>
      </a:lvl4pPr>
      <a:lvl5pPr marL="1143000" indent="-228600" algn="l" rtl="0" eaLnBrk="0" fontAlgn="base" hangingPunct="0">
        <a:spcBef>
          <a:spcPts val="1000"/>
        </a:spcBef>
        <a:spcAft>
          <a:spcPct val="0"/>
        </a:spcAft>
        <a:buClr>
          <a:schemeClr val="accent2"/>
        </a:buClr>
        <a:buFont typeface="Arial" pitchFamily="34" charset="0"/>
        <a:buChar char="•"/>
        <a:defRPr sz="1600" kern="1200">
          <a:solidFill>
            <a:srgbClr val="FFFFFF"/>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2423847/"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ncbi.nlm.nih.gov/pubmed?linkname=pubmed_pubmed&amp;from_uid=23809340" TargetMode="External"/><Relationship Id="rId2" Type="http://schemas.openxmlformats.org/officeDocument/2006/relationships/hyperlink" Target="https://www.ncbi.nlm.nih.gov/pubmed/23809340"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paulomargotto.com.br/documentos/17763"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20441"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paulomargotto.com.br/documentos/20857" TargetMode="External"/><Relationship Id="rId2" Type="http://schemas.openxmlformats.org/officeDocument/2006/relationships/hyperlink" Target="http://paulomargotto.com.br/doenca-do-refluxo-gastroesofagico/"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20866"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a:xfrm>
            <a:off x="2281238" y="454025"/>
            <a:ext cx="7731125" cy="1187450"/>
          </a:xfrm>
          <a:solidFill>
            <a:srgbClr val="A7A08E">
              <a:alpha val="14902"/>
            </a:srgbClr>
          </a:solidFill>
          <a:ln>
            <a:headEnd/>
            <a:tailEnd/>
          </a:ln>
        </p:spPr>
        <p:txBody>
          <a:bodyPr wrap="square" numCol="1" anchorCtr="0" compatLnSpc="1">
            <a:prstTxWarp prst="textNoShape">
              <a:avLst/>
            </a:prstTxWarp>
            <a:normAutofit fontScale="90000"/>
          </a:bodyPr>
          <a:lstStyle/>
          <a:p>
            <a:pPr eaLnBrk="1" hangingPunct="1">
              <a:defRPr/>
            </a:pPr>
            <a:r>
              <a:rPr lang="pt-BR" sz="2400" b="1" cap="none" smtClean="0">
                <a:solidFill>
                  <a:srgbClr val="33CC33"/>
                </a:solidFill>
              </a:rPr>
              <a:t>Apneia nos neonatos prematuros: qual é o papel do refluxo gastroesofágico: Uma revisão sistemática</a:t>
            </a:r>
          </a:p>
        </p:txBody>
      </p:sp>
      <p:sp>
        <p:nvSpPr>
          <p:cNvPr id="6147" name="Rectangle 3"/>
          <p:cNvSpPr>
            <a:spLocks noGrp="1"/>
          </p:cNvSpPr>
          <p:nvPr>
            <p:ph type="body" idx="1"/>
          </p:nvPr>
        </p:nvSpPr>
        <p:spPr>
          <a:xfrm>
            <a:off x="2287588" y="3419475"/>
            <a:ext cx="7731125" cy="3101975"/>
          </a:xfrm>
        </p:spPr>
        <p:txBody>
          <a:bodyPr/>
          <a:lstStyle/>
          <a:p>
            <a:pPr algn="ctr" eaLnBrk="1" hangingPunct="1">
              <a:buFont typeface="Arial" pitchFamily="34" charset="0"/>
              <a:buNone/>
            </a:pPr>
            <a:r>
              <a:rPr lang="pt-BR" smtClean="0"/>
              <a:t>Apresentação: Marta David  Rocha de Moura/Paulo R. Margotto</a:t>
            </a:r>
          </a:p>
          <a:p>
            <a:pPr algn="ctr" eaLnBrk="1" hangingPunct="1">
              <a:buFont typeface="Arial" pitchFamily="34" charset="0"/>
              <a:buNone/>
            </a:pPr>
            <a:r>
              <a:rPr lang="pt-BR" smtClean="0"/>
              <a:t>Hospital Materno Infantil de Brasília/SES/DF</a:t>
            </a:r>
          </a:p>
          <a:p>
            <a:pPr algn="ctr" eaLnBrk="1" hangingPunct="1">
              <a:buFont typeface="Arial" pitchFamily="34" charset="0"/>
              <a:buNone/>
            </a:pPr>
            <a:r>
              <a:rPr lang="pt-BR" smtClean="0">
                <a:hlinkClick r:id="rId2"/>
              </a:rPr>
              <a:t>www.paulomargotto.com.br</a:t>
            </a:r>
            <a:endParaRPr lang="pt-BR" smtClean="0"/>
          </a:p>
          <a:p>
            <a:pPr algn="ctr" eaLnBrk="1" hangingPunct="1">
              <a:buFont typeface="Arial" pitchFamily="34" charset="0"/>
              <a:buNone/>
            </a:pPr>
            <a:r>
              <a:rPr lang="pt-BR" smtClean="0"/>
              <a:t>Brasília, 25 de julho de 2020</a:t>
            </a:r>
          </a:p>
        </p:txBody>
      </p:sp>
      <p:sp>
        <p:nvSpPr>
          <p:cNvPr id="6148" name="Rectangle 4"/>
          <p:cNvSpPr>
            <a:spLocks noChangeArrowheads="1"/>
          </p:cNvSpPr>
          <p:nvPr/>
        </p:nvSpPr>
        <p:spPr bwMode="auto">
          <a:xfrm>
            <a:off x="1758950" y="1882775"/>
            <a:ext cx="8534400" cy="1382713"/>
          </a:xfrm>
          <a:prstGeom prst="rect">
            <a:avLst/>
          </a:prstGeom>
          <a:solidFill>
            <a:schemeClr val="accent1"/>
          </a:solidFill>
          <a:ln w="952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3"/>
              </a:rPr>
              <a:t>Apnea</a:t>
            </a:r>
            <a:r>
              <a:rPr lang="en-US">
                <a:hlinkClick r:id="rId3"/>
              </a:rPr>
              <a:t> in </a:t>
            </a:r>
            <a:r>
              <a:rPr lang="en-US" b="1">
                <a:hlinkClick r:id="rId3"/>
              </a:rPr>
              <a:t>preterm</a:t>
            </a:r>
            <a:r>
              <a:rPr lang="en-US">
                <a:hlinkClick r:id="rId3"/>
              </a:rPr>
              <a:t> </a:t>
            </a:r>
            <a:r>
              <a:rPr lang="en-US" b="1">
                <a:hlinkClick r:id="rId3"/>
              </a:rPr>
              <a:t>neonates</a:t>
            </a:r>
            <a:r>
              <a:rPr lang="en-US">
                <a:hlinkClick r:id="rId3"/>
              </a:rPr>
              <a:t>: what'</a:t>
            </a:r>
            <a:r>
              <a:rPr lang="en-US" b="1">
                <a:hlinkClick r:id="rId3"/>
              </a:rPr>
              <a:t>s</a:t>
            </a:r>
            <a:r>
              <a:rPr lang="en-US">
                <a:hlinkClick r:id="rId3"/>
              </a:rPr>
              <a:t> the role of </a:t>
            </a:r>
            <a:r>
              <a:rPr lang="en-US" b="1">
                <a:hlinkClick r:id="rId3"/>
              </a:rPr>
              <a:t>gastroesophageal</a:t>
            </a:r>
            <a:r>
              <a:rPr lang="en-US">
                <a:hlinkClick r:id="rId3"/>
              </a:rPr>
              <a:t> </a:t>
            </a:r>
            <a:r>
              <a:rPr lang="en-US" b="1">
                <a:hlinkClick r:id="rId3"/>
              </a:rPr>
              <a:t>reflux</a:t>
            </a:r>
            <a:r>
              <a:rPr lang="en-US">
                <a:hlinkClick r:id="rId3"/>
              </a:rPr>
              <a:t>? A systematic review.</a:t>
            </a:r>
            <a:endParaRPr lang="en-US"/>
          </a:p>
          <a:p>
            <a:pPr algn="ctr"/>
            <a:r>
              <a:rPr lang="en-US"/>
              <a:t>Quitadamo P, Giorgio V, Zenzeri L, Baldassarre M, Cresi F, Borrelli O, Salvatore S.Dig Liver Dis. </a:t>
            </a:r>
            <a:r>
              <a:rPr lang="en-US">
                <a:solidFill>
                  <a:srgbClr val="FF00FF"/>
                </a:solidFill>
              </a:rPr>
              <a:t>2020</a:t>
            </a:r>
            <a:r>
              <a:rPr lang="en-US"/>
              <a:t> Jul;52(7):723-729. doi: </a:t>
            </a:r>
            <a:r>
              <a:rPr lang="en-US">
                <a:solidFill>
                  <a:srgbClr val="FF00FF"/>
                </a:solidFill>
              </a:rPr>
              <a:t>10.1016/j.dld.2020.03.032</a:t>
            </a:r>
            <a:r>
              <a:rPr lang="en-US"/>
              <a:t>. Epub 2020 May 15.PMID: 32423847 Review</a:t>
            </a:r>
          </a:p>
        </p:txBody>
      </p:sp>
      <p:pic>
        <p:nvPicPr>
          <p:cNvPr id="6149" name="Imagem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98346">
            <a:off x="8813800" y="4241800"/>
            <a:ext cx="3100388" cy="216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Imagem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4130675"/>
            <a:ext cx="40005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Imagem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41988" y="5062538"/>
            <a:ext cx="1500187"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aixaDeTexto 2"/>
          <p:cNvSpPr txBox="1">
            <a:spLocks noChangeArrowheads="1"/>
          </p:cNvSpPr>
          <p:nvPr/>
        </p:nvSpPr>
        <p:spPr bwMode="auto">
          <a:xfrm>
            <a:off x="382588" y="614363"/>
            <a:ext cx="10898187" cy="465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BR" sz="2800" b="1"/>
              <a:t>1-INTRODUÇÃO</a:t>
            </a:r>
          </a:p>
          <a:p>
            <a:pPr algn="just" eaLnBrk="1" hangingPunct="1"/>
            <a:endParaRPr lang="pt-BR" sz="2800" b="1"/>
          </a:p>
          <a:p>
            <a:pPr algn="just" eaLnBrk="1" hangingPunct="1"/>
            <a:r>
              <a:rPr lang="pt-BR" sz="2800"/>
              <a:t>-</a:t>
            </a:r>
            <a:r>
              <a:rPr lang="pt-BR" sz="2400"/>
              <a:t>O refluxo gastroesofágico (RGE) e a apneia são ocorrências comuns em prematuros. </a:t>
            </a:r>
          </a:p>
          <a:p>
            <a:pPr algn="just" eaLnBrk="1" hangingPunct="1"/>
            <a:r>
              <a:rPr lang="pt-BR" sz="2400"/>
              <a:t>-Uma possível relação causal entre os dois fenômenos tem sido frequentemente levantada como hipótese e continua a ser um tópico de debate e pesquisa significativos. </a:t>
            </a:r>
          </a:p>
          <a:p>
            <a:pPr eaLnBrk="1" hangingPunct="1"/>
            <a:r>
              <a:rPr lang="pt-BR" sz="2400"/>
              <a:t>-Na prática clínica, apneias são freqüentemente relatadas em</a:t>
            </a:r>
          </a:p>
          <a:p>
            <a:pPr eaLnBrk="1" hangingPunct="1"/>
            <a:r>
              <a:rPr lang="pt-BR" sz="2400"/>
              <a:t>neonatos durante os  períodos pós-prandiais, quando a maioria dos episódios de refluxo RGE geralmente ocorre. </a:t>
            </a:r>
          </a:p>
          <a:p>
            <a:pPr algn="just" eaLnBrk="1" hangingPunct="1"/>
            <a:r>
              <a:rPr lang="pt-BR" sz="2400"/>
              <a:t>-No entanto, estudos com o objetivo de demonstrar essa correlação obtiveram </a:t>
            </a:r>
            <a:r>
              <a:rPr lang="pt-BR" sz="2400">
                <a:solidFill>
                  <a:srgbClr val="FF00FF"/>
                </a:solidFill>
              </a:rPr>
              <a:t>resultados controversos</a:t>
            </a:r>
            <a:r>
              <a:rPr lang="pt-BR" sz="2400"/>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aixaDeTexto 2"/>
          <p:cNvSpPr txBox="1">
            <a:spLocks noChangeArrowheads="1"/>
          </p:cNvSpPr>
          <p:nvPr/>
        </p:nvSpPr>
        <p:spPr bwMode="auto">
          <a:xfrm>
            <a:off x="349250" y="142875"/>
            <a:ext cx="11493500" cy="545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b="1"/>
              <a:t>1-INTRODUÇÃO </a:t>
            </a:r>
          </a:p>
          <a:p>
            <a:pPr algn="just" eaLnBrk="1" hangingPunct="1"/>
            <a:endParaRPr lang="pt-PT" sz="3200" b="1"/>
          </a:p>
          <a:p>
            <a:pPr algn="just" eaLnBrk="1" hangingPunct="1"/>
            <a:endParaRPr lang="pt-PT" sz="3200"/>
          </a:p>
          <a:p>
            <a:pPr algn="just" eaLnBrk="1" hangingPunct="1"/>
            <a:endParaRPr lang="pt-PT" sz="3200"/>
          </a:p>
          <a:p>
            <a:pPr algn="just" eaLnBrk="1" hangingPunct="1"/>
            <a:r>
              <a:rPr lang="pt-PT" sz="2400"/>
              <a:t>-</a:t>
            </a:r>
            <a:r>
              <a:rPr lang="pt-PT" sz="2800"/>
              <a:t>A fisiopatologia da relação entre RGE e apneia tem sido amplamente investigada. </a:t>
            </a:r>
          </a:p>
          <a:p>
            <a:pPr algn="just" eaLnBrk="1" hangingPunct="1"/>
            <a:r>
              <a:rPr lang="pt-PT" sz="2800"/>
              <a:t>-Em modelos animais, a estimulação hídrica da mucosa laríngea ou a estimulação das fibras posteriores do nervo laríngeo superior podem inibir os padrões respiratórios normais </a:t>
            </a:r>
          </a:p>
          <a:p>
            <a:pPr algn="just" eaLnBrk="1" hangingPunct="1"/>
            <a:r>
              <a:rPr lang="pt-PT" sz="2800"/>
              <a:t>-Da mesma forma, a </a:t>
            </a:r>
            <a:r>
              <a:rPr lang="pt-PT" sz="2800">
                <a:solidFill>
                  <a:srgbClr val="FF00FF"/>
                </a:solidFill>
              </a:rPr>
              <a:t>instilação de água na faringe de bebês humanos</a:t>
            </a:r>
            <a:r>
              <a:rPr lang="pt-PT" sz="2800"/>
              <a:t> tem demonstrado </a:t>
            </a:r>
            <a:r>
              <a:rPr lang="pt-PT" sz="2800">
                <a:solidFill>
                  <a:srgbClr val="FF00FF"/>
                </a:solidFill>
              </a:rPr>
              <a:t>desencadear apneia e bradicardia</a:t>
            </a:r>
            <a:r>
              <a:rPr lang="pt-PT" sz="2800"/>
              <a:t>, resultando em </a:t>
            </a:r>
            <a:r>
              <a:rPr lang="pt-PT" sz="2800">
                <a:solidFill>
                  <a:srgbClr val="FF00FF"/>
                </a:solidFill>
              </a:rPr>
              <a:t>apneia obstrutiva</a:t>
            </a:r>
            <a:endParaRPr lang="pt-BR" sz="2800">
              <a:solidFill>
                <a:srgbClr val="FF00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aixaDeTexto 2"/>
          <p:cNvSpPr txBox="1">
            <a:spLocks noChangeArrowheads="1"/>
          </p:cNvSpPr>
          <p:nvPr/>
        </p:nvSpPr>
        <p:spPr bwMode="auto">
          <a:xfrm>
            <a:off x="385763" y="714375"/>
            <a:ext cx="11493500" cy="405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b="1"/>
              <a:t>1-INTRODUÇÃO </a:t>
            </a:r>
          </a:p>
          <a:p>
            <a:pPr algn="just" eaLnBrk="1" hangingPunct="1"/>
            <a:endParaRPr lang="pt-PT" sz="3200" b="1"/>
          </a:p>
          <a:p>
            <a:pPr algn="just" eaLnBrk="1" hangingPunct="1"/>
            <a:r>
              <a:rPr lang="pt-PT" sz="2800"/>
              <a:t>-O </a:t>
            </a:r>
            <a:r>
              <a:rPr lang="pt-PT" sz="2800">
                <a:solidFill>
                  <a:srgbClr val="FF00FF"/>
                </a:solidFill>
              </a:rPr>
              <a:t>laringoespasmo</a:t>
            </a:r>
            <a:r>
              <a:rPr lang="pt-PT" sz="2800"/>
              <a:t>, reflexo induzido pela estimulação do refluxo do esôfago distal, também foi relatado. </a:t>
            </a:r>
          </a:p>
          <a:p>
            <a:pPr algn="just" eaLnBrk="1" hangingPunct="1"/>
            <a:r>
              <a:rPr lang="pt-PT" sz="2800"/>
              <a:t>-De acordo com esses achados, especula-se que a apneia possa ser uma resposta protetora para evitar a entrada de refluxo nas vias aéreas. </a:t>
            </a:r>
          </a:p>
          <a:p>
            <a:pPr algn="just" eaLnBrk="1" hangingPunct="1"/>
            <a:r>
              <a:rPr lang="pt-PT" sz="2800"/>
              <a:t>Como resposta protetora, a apneia pode envolver o fechamento reflexo do cordão vocal, resultando em apneia obstrutiva</a:t>
            </a:r>
            <a:endParaRPr lang="pt-BR" sz="2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aixaDeTexto 2"/>
          <p:cNvSpPr txBox="1">
            <a:spLocks noChangeArrowheads="1"/>
          </p:cNvSpPr>
          <p:nvPr/>
        </p:nvSpPr>
        <p:spPr bwMode="auto">
          <a:xfrm>
            <a:off x="346075" y="1055688"/>
            <a:ext cx="7278688" cy="471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a:solidFill>
                  <a:srgbClr val="FF00FF"/>
                </a:solidFill>
              </a:rPr>
              <a:t>1-INTRODUÇÃO </a:t>
            </a:r>
          </a:p>
          <a:p>
            <a:pPr algn="just" eaLnBrk="1" hangingPunct="1"/>
            <a:endParaRPr lang="pt-PT" sz="3200">
              <a:solidFill>
                <a:srgbClr val="FF00FF"/>
              </a:solidFill>
            </a:endParaRPr>
          </a:p>
          <a:p>
            <a:pPr algn="just" eaLnBrk="1" hangingPunct="1">
              <a:buFontTx/>
              <a:buChar char="•"/>
            </a:pPr>
            <a:r>
              <a:rPr lang="pt-PT" sz="2400"/>
              <a:t>-Existem evidências limitadas que invertem a relação causal, especulando que a apneia pode desencadear o refluxo. </a:t>
            </a:r>
          </a:p>
          <a:p>
            <a:pPr algn="just" eaLnBrk="1" hangingPunct="1">
              <a:buFontTx/>
              <a:buChar char="•"/>
            </a:pPr>
            <a:r>
              <a:rPr lang="pt-PT" sz="2400"/>
              <a:t>Em um modelo animal – leitão , foi demonstrado que a </a:t>
            </a:r>
            <a:r>
              <a:rPr lang="pt-PT" sz="2400">
                <a:solidFill>
                  <a:srgbClr val="FF0000"/>
                </a:solidFill>
              </a:rPr>
              <a:t>depressão respiratória, induzida por hipoxia, pode diminuir o tônus do esfíncter esofágico inferior, predispondo ao refluxo</a:t>
            </a:r>
            <a:r>
              <a:rPr lang="pt-PT" sz="2400"/>
              <a:t>. </a:t>
            </a:r>
          </a:p>
          <a:p>
            <a:pPr algn="just" eaLnBrk="1" hangingPunct="1">
              <a:buFontTx/>
              <a:buChar char="•"/>
            </a:pPr>
            <a:r>
              <a:rPr lang="pt-PT" sz="2400"/>
              <a:t>Fenômeno semelhante foi observado em neonatos nos quais uma diminuição da pressão esofágica mais baixa estava relacionada ao início da apneia.</a:t>
            </a:r>
            <a:endParaRPr lang="pt-BR" sz="2400"/>
          </a:p>
        </p:txBody>
      </p:sp>
      <p:pic>
        <p:nvPicPr>
          <p:cNvPr id="10243" name="Imagem 3" descr="Uma imagem contendo desenho&#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1150" y="184150"/>
            <a:ext cx="3911600" cy="635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aixaDeTexto 2"/>
          <p:cNvSpPr txBox="1">
            <a:spLocks noChangeArrowheads="1"/>
          </p:cNvSpPr>
          <p:nvPr/>
        </p:nvSpPr>
        <p:spPr bwMode="auto">
          <a:xfrm>
            <a:off x="487363" y="728663"/>
            <a:ext cx="11080750" cy="399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a:solidFill>
                  <a:srgbClr val="FF00FF"/>
                </a:solidFill>
              </a:rPr>
              <a:t>1-INTRODUÇÃO </a:t>
            </a:r>
          </a:p>
          <a:p>
            <a:pPr algn="just" eaLnBrk="1" hangingPunct="1"/>
            <a:endParaRPr lang="pt-PT" sz="3200">
              <a:solidFill>
                <a:srgbClr val="FF00FF"/>
              </a:solidFill>
            </a:endParaRPr>
          </a:p>
          <a:p>
            <a:pPr algn="just" eaLnBrk="1" hangingPunct="1"/>
            <a:r>
              <a:rPr lang="pt-BR" sz="3200">
                <a:solidFill>
                  <a:srgbClr val="FF00FF"/>
                </a:solidFill>
              </a:rPr>
              <a:t>Com o presente estudo, os autores objetivam realizar uma revisão sistemática das evidências científicas atualmente disponíveis, a fim de investigar o papel real do RGE na ocorrência de apneia da prematuridade (AOP) e ajudar a melhorar a abordagem diagnóstica e terapêutica dos recém-nascidos pré-termo que evoluem com apneia.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aixaDeTexto 4"/>
          <p:cNvSpPr txBox="1">
            <a:spLocks noChangeArrowheads="1"/>
          </p:cNvSpPr>
          <p:nvPr/>
        </p:nvSpPr>
        <p:spPr bwMode="auto">
          <a:xfrm>
            <a:off x="301625" y="423863"/>
            <a:ext cx="11206163" cy="564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2800" b="1">
                <a:solidFill>
                  <a:srgbClr val="FF00FF"/>
                </a:solidFill>
              </a:rPr>
              <a:t>2-APNEIA DA PREMATURIDADE</a:t>
            </a:r>
          </a:p>
          <a:p>
            <a:pPr algn="ctr" eaLnBrk="1" hangingPunct="1"/>
            <a:r>
              <a:rPr lang="pt-PT" sz="2800"/>
              <a:t/>
            </a:r>
            <a:br>
              <a:rPr lang="pt-PT" sz="2800"/>
            </a:br>
            <a:r>
              <a:rPr lang="pt-PT" sz="2800"/>
              <a:t>A apneia da prematuridade é comumente definida como uma interrupção da respiração com duração de 20 segundos ou mais, ou como uma pausa mais curta acompanhada de bradicardia (&lt;100 batimentos cardíacos por minuto), cianose ou palidez.</a:t>
            </a:r>
          </a:p>
          <a:p>
            <a:pPr algn="just" eaLnBrk="1" hangingPunct="1"/>
            <a:r>
              <a:rPr lang="pt-PT" sz="2800"/>
              <a:t>               </a:t>
            </a:r>
            <a:r>
              <a:rPr lang="pt-PT" sz="2800">
                <a:solidFill>
                  <a:srgbClr val="0000FF"/>
                </a:solidFill>
              </a:rPr>
              <a:t>Três tipos principais de apneia são descritas:</a:t>
            </a:r>
          </a:p>
          <a:p>
            <a:pPr algn="just" eaLnBrk="1" hangingPunct="1">
              <a:buFont typeface="Arial" pitchFamily="34" charset="0"/>
              <a:buChar char="•"/>
            </a:pPr>
            <a:r>
              <a:rPr lang="pt-PT" sz="2800" b="1">
                <a:solidFill>
                  <a:srgbClr val="FF00FF"/>
                </a:solidFill>
              </a:rPr>
              <a:t>Apneia central</a:t>
            </a:r>
            <a:r>
              <a:rPr lang="pt-PT" sz="2800" b="1"/>
              <a:t>, </a:t>
            </a:r>
            <a:r>
              <a:rPr lang="pt-PT" sz="2800"/>
              <a:t>uma cessação de esforço inspiratório na ausência de obstrução das vias aéreas; </a:t>
            </a:r>
          </a:p>
          <a:p>
            <a:pPr algn="just" eaLnBrk="1" hangingPunct="1">
              <a:buFont typeface="Arial" pitchFamily="34" charset="0"/>
              <a:buChar char="•"/>
            </a:pPr>
            <a:r>
              <a:rPr lang="pt-PT" sz="2800" b="1">
                <a:solidFill>
                  <a:srgbClr val="FF00FF"/>
                </a:solidFill>
              </a:rPr>
              <a:t>Apneia obstrutiva</a:t>
            </a:r>
            <a:r>
              <a:rPr lang="pt-PT" sz="2800" b="1"/>
              <a:t>, </a:t>
            </a:r>
            <a:r>
              <a:rPr lang="pt-PT" sz="2800"/>
              <a:t>quando o bebê tenta respirar contra uma via aérea superior obstruída; </a:t>
            </a:r>
          </a:p>
          <a:p>
            <a:pPr algn="just" eaLnBrk="1" hangingPunct="1">
              <a:buFont typeface="Arial" pitchFamily="34" charset="0"/>
              <a:buChar char="•"/>
            </a:pPr>
            <a:r>
              <a:rPr lang="pt-PT" sz="2800" b="1"/>
              <a:t>Apneia mista, </a:t>
            </a:r>
            <a:r>
              <a:rPr lang="pt-PT" sz="2800"/>
              <a:t>quando os esforços inspiratórios são obstruídos, geralmente após períodos de apneia central.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aixaDeTexto 4"/>
          <p:cNvSpPr txBox="1">
            <a:spLocks noChangeArrowheads="1"/>
          </p:cNvSpPr>
          <p:nvPr/>
        </p:nvSpPr>
        <p:spPr bwMode="auto">
          <a:xfrm>
            <a:off x="301625" y="423863"/>
            <a:ext cx="11206163"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b="1">
                <a:solidFill>
                  <a:srgbClr val="FF00FF"/>
                </a:solidFill>
              </a:rPr>
              <a:t>2-APNEIA DA PREMATURIDADE</a:t>
            </a:r>
          </a:p>
          <a:p>
            <a:pPr algn="just" eaLnBrk="1" hangingPunct="1"/>
            <a:endParaRPr lang="pt-PT" sz="3200" b="1">
              <a:solidFill>
                <a:srgbClr val="FF00FF"/>
              </a:solidFill>
            </a:endParaRPr>
          </a:p>
          <a:p>
            <a:pPr algn="just" eaLnBrk="1" hangingPunct="1">
              <a:buFontTx/>
              <a:buChar char="•"/>
            </a:pPr>
            <a:r>
              <a:rPr lang="pt-PT" sz="3200"/>
              <a:t> Em prematuros, a maioria dos episódios apneicos são eventos mistos. </a:t>
            </a:r>
          </a:p>
          <a:p>
            <a:pPr algn="just" eaLnBrk="1" hangingPunct="1">
              <a:buFontTx/>
              <a:buChar char="•"/>
            </a:pPr>
            <a:r>
              <a:rPr lang="pt-PT" sz="3200"/>
              <a:t> A incidência de apneia apresenta – se  inversamente à idade gestacional, com uma incidência relatada de 20% entre os bebês nascidos às 34 semanas de gestação, de </a:t>
            </a:r>
            <a:r>
              <a:rPr lang="pt-PT" sz="3200">
                <a:solidFill>
                  <a:srgbClr val="FF0000"/>
                </a:solidFill>
              </a:rPr>
              <a:t>85% nos bebês nascidos às 30 semanas gestacionais e de cerca de 100% nos bebês nascidos antes a 28 ª semana gestacional. </a:t>
            </a:r>
            <a:endParaRPr lang="pt-BR" sz="32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aixaDeTexto 4"/>
          <p:cNvSpPr txBox="1">
            <a:spLocks noChangeArrowheads="1"/>
          </p:cNvSpPr>
          <p:nvPr/>
        </p:nvSpPr>
        <p:spPr bwMode="auto">
          <a:xfrm>
            <a:off x="301625" y="211138"/>
            <a:ext cx="11206163" cy="569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2800" b="1">
                <a:solidFill>
                  <a:srgbClr val="FF00FF"/>
                </a:solidFill>
              </a:rPr>
              <a:t>2-APNEIA DA PREMATURIDADE</a:t>
            </a:r>
          </a:p>
          <a:p>
            <a:pPr algn="just" eaLnBrk="1" hangingPunct="1"/>
            <a:endParaRPr lang="pt-PT" sz="2800">
              <a:solidFill>
                <a:srgbClr val="FF00FF"/>
              </a:solidFill>
            </a:endParaRPr>
          </a:p>
          <a:p>
            <a:pPr algn="just" eaLnBrk="1" hangingPunct="1">
              <a:buFontTx/>
              <a:buChar char="•"/>
            </a:pPr>
            <a:r>
              <a:rPr lang="pt-PT" sz="2400"/>
              <a:t>A maioria dos episódios apneicos é diagnosticada em Unidades de Terapia Intensiva Neonatal, com base no monitoramento contínuo da frequência cardíaca, frequência respiratória e saturação de oxigênio. </a:t>
            </a:r>
          </a:p>
          <a:p>
            <a:pPr algn="just" eaLnBrk="1" hangingPunct="1"/>
            <a:r>
              <a:rPr lang="pt-PT" sz="2400"/>
              <a:t>Fatores que provavelmente estão implicados na patogênese da apneia da prematuridade  podem ser descritas como central e periférico.</a:t>
            </a:r>
          </a:p>
          <a:p>
            <a:pPr algn="just" eaLnBrk="1" hangingPunct="1"/>
            <a:r>
              <a:rPr lang="pt-PT" sz="2400"/>
              <a:t> </a:t>
            </a:r>
          </a:p>
          <a:p>
            <a:pPr algn="just" eaLnBrk="1" hangingPunct="1"/>
            <a:r>
              <a:rPr lang="pt-PT" sz="2400"/>
              <a:t> </a:t>
            </a:r>
          </a:p>
          <a:p>
            <a:pPr algn="just" eaLnBrk="1" hangingPunct="1">
              <a:buFontTx/>
              <a:buChar char="•"/>
            </a:pPr>
            <a:r>
              <a:rPr lang="pt-PT" sz="2400" b="1">
                <a:solidFill>
                  <a:srgbClr val="0000FF"/>
                </a:solidFill>
              </a:rPr>
              <a:t>Os mecanismos centrais são</a:t>
            </a:r>
            <a:r>
              <a:rPr lang="pt-PT" sz="2400" b="1">
                <a:solidFill>
                  <a:schemeClr val="bg1"/>
                </a:solidFill>
              </a:rPr>
              <a:t>: </a:t>
            </a:r>
            <a:r>
              <a:rPr lang="pt-PT" sz="2400"/>
              <a:t>diminuição da quimiossensibilidade central, depressão ventilatória hipóxica, neurotransmissores inibidores regulados positivamente e atraso no desenvolvimento do sistema nervoso central. </a:t>
            </a:r>
          </a:p>
          <a:p>
            <a:pPr algn="just" eaLnBrk="1" hangingPunct="1"/>
            <a:endParaRPr lang="pt-PT" sz="2400"/>
          </a:p>
          <a:p>
            <a:pPr algn="just" eaLnBrk="1" hangingPunct="1">
              <a:buFontTx/>
              <a:buChar char="•"/>
            </a:pPr>
            <a:r>
              <a:rPr lang="pt-PT" sz="2400" b="1">
                <a:solidFill>
                  <a:srgbClr val="0000FF"/>
                </a:solidFill>
              </a:rPr>
              <a:t>As vias reflexas periféricas incluem</a:t>
            </a:r>
            <a:r>
              <a:rPr lang="pt-PT" sz="2400" b="1">
                <a:solidFill>
                  <a:schemeClr val="bg1"/>
                </a:solidFill>
              </a:rPr>
              <a:t>: </a:t>
            </a:r>
            <a:r>
              <a:rPr lang="pt-PT" sz="2400"/>
              <a:t>atividade corporal carotídea alterada, quimiorreflexo da laringe e resposta bradicárdica excessiva</a:t>
            </a:r>
            <a:endParaRPr lang="pt-BR"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aixaDeTexto 4"/>
          <p:cNvSpPr txBox="1">
            <a:spLocks noChangeArrowheads="1"/>
          </p:cNvSpPr>
          <p:nvPr/>
        </p:nvSpPr>
        <p:spPr bwMode="auto">
          <a:xfrm>
            <a:off x="301625" y="390525"/>
            <a:ext cx="7138988" cy="644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2600" b="1">
                <a:solidFill>
                  <a:srgbClr val="FF00FF"/>
                </a:solidFill>
              </a:rPr>
              <a:t>2-APNEIA DA PREMATURIDADE</a:t>
            </a:r>
          </a:p>
          <a:p>
            <a:pPr algn="just" eaLnBrk="1" hangingPunct="1"/>
            <a:r>
              <a:rPr lang="pt-PT" sz="2600"/>
              <a:t/>
            </a:r>
            <a:br>
              <a:rPr lang="pt-PT" sz="2600"/>
            </a:br>
            <a:r>
              <a:rPr lang="pt-PT" sz="2600"/>
              <a:t>O citrato de cafeína é uma metilxantina que é amplamente usada no tratamento da apneia. </a:t>
            </a:r>
          </a:p>
          <a:p>
            <a:pPr algn="just" eaLnBrk="1" hangingPunct="1"/>
            <a:r>
              <a:rPr lang="pt-PT" sz="2600"/>
              <a:t>A cafeína é preferida a outras metilxantinas devido à </a:t>
            </a:r>
            <a:r>
              <a:rPr lang="pt-PT" sz="2600">
                <a:solidFill>
                  <a:srgbClr val="0000FF"/>
                </a:solidFill>
              </a:rPr>
              <a:t>sua meia-vida mais longa, maior índice terapêutico e desnecessário para o monitoramento no nível de medicamentos</a:t>
            </a:r>
            <a:r>
              <a:rPr lang="pt-PT" sz="2600"/>
              <a:t>, mesmo que alguns estudos tenham relatado que sua administração em ratos recém-nascidos pode prejudicar a função do esfincter esofágico superior. Os inibidores de ácido clóridrico também são freqüentemente iniciados empiricamente, independentemente da presença de regurgitação ou outros sinais de RGE.</a:t>
            </a:r>
            <a:endParaRPr lang="pt-BR" sz="2600"/>
          </a:p>
        </p:txBody>
      </p:sp>
      <p:pic>
        <p:nvPicPr>
          <p:cNvPr id="15363"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098346">
            <a:off x="8034338" y="684213"/>
            <a:ext cx="366077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Imagem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58188" y="4103688"/>
            <a:ext cx="3532187"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aixaDeTexto 4"/>
          <p:cNvSpPr txBox="1">
            <a:spLocks noChangeArrowheads="1"/>
          </p:cNvSpPr>
          <p:nvPr/>
        </p:nvSpPr>
        <p:spPr bwMode="auto">
          <a:xfrm>
            <a:off x="381000" y="623888"/>
            <a:ext cx="11461750" cy="447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3-REFLUXO GASTROESOFÁGICO (RGE)</a:t>
            </a:r>
          </a:p>
          <a:p>
            <a:pPr algn="ctr" eaLnBrk="1" hangingPunct="1"/>
            <a:r>
              <a:rPr lang="pt-PT" sz="3200"/>
              <a:t/>
            </a:r>
            <a:br>
              <a:rPr lang="pt-PT" sz="3200"/>
            </a:br>
            <a:r>
              <a:rPr lang="pt-PT" sz="3200"/>
              <a:t>O RGE é definido como a passagem do conteúdo gástrico para o esôfago. O RGE é um processo fisiológico normal que ocorre várias vezes por dia em bebês saudáveis, bem como em crianças e adultos. </a:t>
            </a:r>
          </a:p>
          <a:p>
            <a:pPr algn="ctr" eaLnBrk="1" hangingPunct="1"/>
            <a:r>
              <a:rPr lang="pt-PT" sz="3200"/>
              <a:t>A maioria dos episódios de RGE em indivíduos saudáveis ​​</a:t>
            </a:r>
            <a:r>
              <a:rPr lang="pt-PT" sz="3200">
                <a:solidFill>
                  <a:srgbClr val="0000FF"/>
                </a:solidFill>
              </a:rPr>
              <a:t>dura &lt;3 minutos, ocorre no período pós-prandial e causa</a:t>
            </a:r>
            <a:r>
              <a:rPr lang="pt-PT" sz="3200"/>
              <a:t> </a:t>
            </a:r>
            <a:r>
              <a:rPr lang="pt-PT" sz="3200">
                <a:solidFill>
                  <a:srgbClr val="0000FF"/>
                </a:solidFill>
              </a:rPr>
              <a:t>pouco ou nenhum sintoma</a:t>
            </a:r>
            <a:endParaRPr lang="pt-BR" sz="3200">
              <a:solidFill>
                <a:srgbClr val="0000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aixaDeTexto 4"/>
          <p:cNvSpPr txBox="1">
            <a:spLocks noChangeArrowheads="1"/>
          </p:cNvSpPr>
          <p:nvPr/>
        </p:nvSpPr>
        <p:spPr bwMode="auto">
          <a:xfrm>
            <a:off x="360363" y="0"/>
            <a:ext cx="11149012"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3-REFLUXO GASTROESOFÁGICO (RGE)</a:t>
            </a:r>
          </a:p>
          <a:p>
            <a:pPr algn="just" eaLnBrk="1" hangingPunct="1"/>
            <a:r>
              <a:rPr lang="pt-PT" sz="3200">
                <a:solidFill>
                  <a:schemeClr val="bg1"/>
                </a:solidFill>
              </a:rPr>
              <a:t/>
            </a:r>
            <a:br>
              <a:rPr lang="pt-PT" sz="3200">
                <a:solidFill>
                  <a:schemeClr val="bg1"/>
                </a:solidFill>
              </a:rPr>
            </a:br>
            <a:r>
              <a:rPr lang="pt-PT" sz="2400">
                <a:solidFill>
                  <a:schemeClr val="bg1"/>
                </a:solidFill>
              </a:rPr>
              <a:t>De acordo com as mais recentes diretrizes da prática clínica para o diagnóstico e tratamento do refluxo na população pediátrica, publicadas em conjunto pela Sociedade Norte-Americana de Gastroenterologia, Hepatologia e Nutrição Pediátrica (NASPGHAN) e pela Sociedade Europeia de Gastroenterologia Pediátrica, Hepatologia e Nutrição (ESPGHAN), </a:t>
            </a:r>
            <a:r>
              <a:rPr lang="pt-PT" sz="2400">
                <a:solidFill>
                  <a:srgbClr val="0000FF"/>
                </a:solidFill>
              </a:rPr>
              <a:t>doença do refluxo gastroesofágico (DRGE) está presente quando o refluxo do conteúdo gástrico no esôfago causa sintomas e / ou complicações e desconforto. </a:t>
            </a:r>
            <a:endParaRPr lang="pt-BR" sz="2400">
              <a:solidFill>
                <a:srgbClr val="0000FF"/>
              </a:solidFill>
            </a:endParaRPr>
          </a:p>
        </p:txBody>
      </p:sp>
      <p:pic>
        <p:nvPicPr>
          <p:cNvPr id="17411" name="Imagem 2" descr="Uma imagem contendo texto&#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71950" y="3702050"/>
            <a:ext cx="4584700"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aixaDeTexto 4"/>
          <p:cNvSpPr txBox="1">
            <a:spLocks noChangeArrowheads="1"/>
          </p:cNvSpPr>
          <p:nvPr/>
        </p:nvSpPr>
        <p:spPr bwMode="auto">
          <a:xfrm>
            <a:off x="369888" y="336550"/>
            <a:ext cx="11295062"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3-REFLUXO GASTROESOFÁGICO (RGE)</a:t>
            </a:r>
          </a:p>
          <a:p>
            <a:pPr eaLnBrk="1" hangingPunct="1"/>
            <a:endParaRPr lang="pt-PT" sz="3200" b="1">
              <a:solidFill>
                <a:srgbClr val="FF00FF"/>
              </a:solidFill>
            </a:endParaRPr>
          </a:p>
          <a:p>
            <a:pPr algn="just" eaLnBrk="1" hangingPunct="1">
              <a:buFontTx/>
              <a:buChar char="•"/>
            </a:pPr>
            <a:r>
              <a:rPr lang="pt-PT" sz="2800">
                <a:solidFill>
                  <a:schemeClr val="bg1"/>
                </a:solidFill>
              </a:rPr>
              <a:t>Os sintomas de refluxo podem variar amplamente de acordo com a idade e a </a:t>
            </a:r>
            <a:r>
              <a:rPr lang="pt-PT" sz="2800">
                <a:solidFill>
                  <a:srgbClr val="FF00FF"/>
                </a:solidFill>
              </a:rPr>
              <a:t>distinção entre RGE fisiológico e DRGE</a:t>
            </a:r>
            <a:r>
              <a:rPr lang="pt-PT" sz="2800">
                <a:solidFill>
                  <a:schemeClr val="bg1"/>
                </a:solidFill>
              </a:rPr>
              <a:t> pode ser complicada, principalmente em bebês nos quais não existe sintoma específico.</a:t>
            </a:r>
          </a:p>
          <a:p>
            <a:pPr algn="just" eaLnBrk="1" hangingPunct="1">
              <a:buFontTx/>
              <a:buChar char="•"/>
            </a:pPr>
            <a:endParaRPr lang="pt-PT" sz="2800">
              <a:solidFill>
                <a:schemeClr val="bg1"/>
              </a:solidFill>
            </a:endParaRPr>
          </a:p>
          <a:p>
            <a:pPr algn="just" eaLnBrk="1" hangingPunct="1">
              <a:buFontTx/>
              <a:buChar char="•"/>
            </a:pPr>
            <a:r>
              <a:rPr lang="pt-PT" sz="2800">
                <a:solidFill>
                  <a:schemeClr val="bg1"/>
                </a:solidFill>
              </a:rPr>
              <a:t> Assim, </a:t>
            </a:r>
            <a:r>
              <a:rPr lang="pt-PT" sz="2800">
                <a:solidFill>
                  <a:srgbClr val="0000FF"/>
                </a:solidFill>
              </a:rPr>
              <a:t>um diagnóstico adequado dessas duas condições é crucial para atingir o tratamento,</a:t>
            </a:r>
            <a:r>
              <a:rPr lang="pt-PT" sz="2800">
                <a:solidFill>
                  <a:schemeClr val="bg1"/>
                </a:solidFill>
              </a:rPr>
              <a:t> evitando o uso excessivo de medicamentos antissecretores, que atualmente representa uma importante fonte de preocupação pelo aumento do risco relatado de infecções, disbiose e possível alergia posteriormente na vida.</a:t>
            </a:r>
            <a:endParaRPr lang="pt-BR" sz="280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aixaDeTexto 4"/>
          <p:cNvSpPr txBox="1">
            <a:spLocks noChangeArrowheads="1"/>
          </p:cNvSpPr>
          <p:nvPr/>
        </p:nvSpPr>
        <p:spPr bwMode="auto">
          <a:xfrm>
            <a:off x="369888" y="336550"/>
            <a:ext cx="112950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3-REFLUXO GASTROESOFÁGICO (RGE)</a:t>
            </a:r>
          </a:p>
          <a:p>
            <a:pPr eaLnBrk="1" hangingPunct="1"/>
            <a:endParaRPr lang="pt-PT" sz="3200" b="1">
              <a:solidFill>
                <a:srgbClr val="FF00FF"/>
              </a:solidFill>
            </a:endParaRPr>
          </a:p>
          <a:p>
            <a:pPr eaLnBrk="1" hangingPunct="1">
              <a:buFontTx/>
              <a:buChar char="•"/>
            </a:pPr>
            <a:r>
              <a:rPr lang="pt-PT" sz="2800">
                <a:solidFill>
                  <a:schemeClr val="bg1"/>
                </a:solidFill>
              </a:rPr>
              <a:t> Portanto, testes diagnósticos instrumentais, como </a:t>
            </a:r>
            <a:r>
              <a:rPr lang="pt-PT" sz="2800">
                <a:solidFill>
                  <a:srgbClr val="0000FF"/>
                </a:solidFill>
              </a:rPr>
              <a:t>impedância intraluminal múltipla combinada esofágica e monitoramento do pH (MII-pH) e endoscopia digestiva alta, são frequentemente solicitados</a:t>
            </a:r>
            <a:r>
              <a:rPr lang="pt-PT" sz="2800">
                <a:solidFill>
                  <a:schemeClr val="bg1"/>
                </a:solidFill>
              </a:rPr>
              <a:t>.</a:t>
            </a:r>
          </a:p>
          <a:p>
            <a:pPr eaLnBrk="1" hangingPunct="1">
              <a:buFontTx/>
              <a:buChar char="•"/>
            </a:pPr>
            <a:r>
              <a:rPr lang="pt-PT" sz="2800">
                <a:solidFill>
                  <a:schemeClr val="bg1"/>
                </a:solidFill>
              </a:rPr>
              <a:t> No entanto, a endoscopia em recém-nascidos prematuros é difícil de realizar e a esofagite raramente é encontrada, enquanto o MII / pH foi reconhecido como a técnica mais sensível para detectar episódios de RGE e sintomas associados. </a:t>
            </a:r>
          </a:p>
          <a:p>
            <a:pPr eaLnBrk="1" hangingPunct="1">
              <a:buFontTx/>
              <a:buChar char="•"/>
            </a:pPr>
            <a:r>
              <a:rPr lang="pt-PT" sz="2800">
                <a:solidFill>
                  <a:schemeClr val="bg1"/>
                </a:solidFill>
              </a:rPr>
              <a:t>Embora o refluxo e a regurgitação ocorram fisiologicamente na maioria dos bebês, os médicos devem estar cientes de que existe um </a:t>
            </a:r>
            <a:r>
              <a:rPr lang="pt-PT" sz="2800" i="1">
                <a:solidFill>
                  <a:schemeClr val="bg1"/>
                </a:solidFill>
              </a:rPr>
              <a:t>continuum</a:t>
            </a:r>
            <a:r>
              <a:rPr lang="pt-PT" sz="2800">
                <a:solidFill>
                  <a:schemeClr val="bg1"/>
                </a:solidFill>
              </a:rPr>
              <a:t> entre a RGE fisiológica e a DRGE, levando a sintomas, sinais e complicações significativos.</a:t>
            </a:r>
            <a:endParaRPr lang="pt-BR" sz="2800">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aixaDeTexto 2"/>
          <p:cNvSpPr txBox="1">
            <a:spLocks noChangeArrowheads="1"/>
          </p:cNvSpPr>
          <p:nvPr/>
        </p:nvSpPr>
        <p:spPr bwMode="auto">
          <a:xfrm>
            <a:off x="850900" y="455613"/>
            <a:ext cx="11022013" cy="607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2800" b="1">
                <a:solidFill>
                  <a:srgbClr val="FF00FF"/>
                </a:solidFill>
              </a:rPr>
              <a:t>4-TÉCNICAS DE MONITORAMENTO PARA RGE</a:t>
            </a:r>
          </a:p>
          <a:p>
            <a:pPr eaLnBrk="1" hangingPunct="1"/>
            <a:endParaRPr lang="pt-PT" sz="2800" b="1">
              <a:solidFill>
                <a:srgbClr val="FF00FF"/>
              </a:solidFill>
            </a:endParaRPr>
          </a:p>
          <a:p>
            <a:pPr eaLnBrk="1" hangingPunct="1">
              <a:buFontTx/>
              <a:buChar char="•"/>
            </a:pPr>
            <a:r>
              <a:rPr lang="pt-PT" sz="2800"/>
              <a:t> Várias técnicas de diagnóstico têm sido usadas para avaliar a presença e gravidade da RGE, incluindo monitoramento do pH esofágico, radiografia com contraste de bário gastrointestinal superior, cintilografia por refluxo gastroesofágico, cintilografia por refluxo gastroesofágico, teste de impedância intra-luminal esofágica multicanal, estudos de motilidade e ultrassonografia. No entanto, </a:t>
            </a:r>
            <a:r>
              <a:rPr lang="pt-PT" sz="2800" b="1">
                <a:solidFill>
                  <a:srgbClr val="FFFF00"/>
                </a:solidFill>
              </a:rPr>
              <a:t>o padrão ouro </a:t>
            </a:r>
            <a:r>
              <a:rPr lang="pt-PT" sz="2800"/>
              <a:t>para o diagnóstico de RGE é atualmente considerado o </a:t>
            </a:r>
            <a:r>
              <a:rPr lang="pt-BR" sz="2800" i="1"/>
              <a:t>multiple intraluminal impedance and pH monitoring</a:t>
            </a:r>
            <a:r>
              <a:rPr lang="pt-BR" sz="2800"/>
              <a:t> (MII-pH).</a:t>
            </a:r>
            <a:r>
              <a:rPr lang="pt-BR"/>
              <a:t> </a:t>
            </a:r>
            <a:r>
              <a:rPr lang="pt-PT" sz="2800" b="1">
                <a:solidFill>
                  <a:srgbClr val="FFFF00"/>
                </a:solidFill>
              </a:rPr>
              <a:t>O MII- pH II do esôfago permite a medição de fluidos, sólidos e ar no interior do esôfago, independentemente do pH  O MII-pH </a:t>
            </a:r>
            <a:r>
              <a:rPr lang="pt-PT" sz="2800"/>
              <a:t>está disponível com cateteres pediátricos para uso em crianças de todas as faixas etárias desde 2002. </a:t>
            </a:r>
            <a:endParaRPr lang="pt-BR" sz="2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aixaDeTexto 2"/>
          <p:cNvSpPr txBox="1">
            <a:spLocks noChangeArrowheads="1"/>
          </p:cNvSpPr>
          <p:nvPr/>
        </p:nvSpPr>
        <p:spPr bwMode="auto">
          <a:xfrm>
            <a:off x="850900" y="455613"/>
            <a:ext cx="1044575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4-TÉCNICAS DE MONITORAMENTO PARA RGE</a:t>
            </a:r>
          </a:p>
          <a:p>
            <a:pPr eaLnBrk="1" hangingPunct="1"/>
            <a:endParaRPr lang="pt-PT" sz="3200" b="1">
              <a:solidFill>
                <a:srgbClr val="FF00FF"/>
              </a:solidFill>
            </a:endParaRPr>
          </a:p>
          <a:p>
            <a:pPr algn="just" eaLnBrk="1" hangingPunct="1">
              <a:buFontTx/>
              <a:buChar char="•"/>
            </a:pPr>
            <a:r>
              <a:rPr lang="pt-PT" sz="2800"/>
              <a:t> A  sonda é inserida transnasalmente no esôfago, após a calibração com soluções tamponadas de pH 4,0 e 7,0, e posicionada de forma que o sensor de pH esofágico esteja no segundo corpo vertebral acima do diafragma. </a:t>
            </a:r>
          </a:p>
          <a:p>
            <a:pPr algn="just" eaLnBrk="1" hangingPunct="1">
              <a:buFontTx/>
              <a:buChar char="•"/>
            </a:pPr>
            <a:r>
              <a:rPr lang="pt-PT" sz="2800"/>
              <a:t>O monitoramento </a:t>
            </a:r>
            <a:r>
              <a:rPr lang="pt-PT" sz="2800">
                <a:solidFill>
                  <a:srgbClr val="FFFF00"/>
                </a:solidFill>
              </a:rPr>
              <a:t>deve durar 24 horas consecutivas</a:t>
            </a:r>
            <a:r>
              <a:rPr lang="pt-PT" sz="2800"/>
              <a:t>, durante as quais a ocorrência de sintomas, horários das refeições e alterações de postura são registradas no registrador de dados ou em um diário. </a:t>
            </a:r>
          </a:p>
          <a:p>
            <a:pPr algn="just" eaLnBrk="1" hangingPunct="1">
              <a:buFontTx/>
              <a:buChar char="•"/>
            </a:pPr>
            <a:r>
              <a:rPr lang="pt-PT" sz="2800"/>
              <a:t>A análise dos dados deve se concentrar nos seguintes parâmetros: exposição ao ácido esofágico, número total de episódios de refluxo; número de ácido, refluxo fracamente ácido e alcalino; e altura dos episódios de refluxo.</a:t>
            </a:r>
            <a:endParaRPr lang="pt-BR" sz="2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aixaDeTexto 2"/>
          <p:cNvSpPr txBox="1">
            <a:spLocks noChangeArrowheads="1"/>
          </p:cNvSpPr>
          <p:nvPr/>
        </p:nvSpPr>
        <p:spPr bwMode="auto">
          <a:xfrm>
            <a:off x="225425" y="455613"/>
            <a:ext cx="11071225" cy="362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4-TÉCNICAS DE MONITORAMENTO PARA RGE</a:t>
            </a:r>
            <a:r>
              <a:rPr lang="pt-PT" sz="3200"/>
              <a:t> </a:t>
            </a:r>
            <a:br>
              <a:rPr lang="pt-PT" sz="3200"/>
            </a:br>
            <a:endParaRPr lang="pt-PT" sz="3200"/>
          </a:p>
          <a:p>
            <a:pPr algn="ctr" eaLnBrk="1" hangingPunct="1"/>
            <a:r>
              <a:rPr lang="pt-PT" sz="2800"/>
              <a:t>Um episódio de refluxo líquido é definido como uma queda retrógrada &gt; 50% na impedância em pelo menos os 2 canais de impedância mais distais e é classificado:</a:t>
            </a:r>
          </a:p>
          <a:p>
            <a:pPr algn="ctr" eaLnBrk="1" hangingPunct="1">
              <a:buFont typeface="Arial" pitchFamily="34" charset="0"/>
              <a:buChar char="•"/>
            </a:pPr>
            <a:r>
              <a:rPr lang="pt-PT" sz="2800">
                <a:solidFill>
                  <a:srgbClr val="FFFF00"/>
                </a:solidFill>
              </a:rPr>
              <a:t>como ácido (pH &lt;4), </a:t>
            </a:r>
          </a:p>
          <a:p>
            <a:pPr algn="ctr" eaLnBrk="1" hangingPunct="1">
              <a:buFont typeface="Arial" pitchFamily="34" charset="0"/>
              <a:buChar char="•"/>
            </a:pPr>
            <a:r>
              <a:rPr lang="pt-PT" sz="2800">
                <a:solidFill>
                  <a:srgbClr val="FFFF00"/>
                </a:solidFill>
              </a:rPr>
              <a:t>fracamente ácido (pH 4-7) ou </a:t>
            </a:r>
          </a:p>
          <a:p>
            <a:pPr algn="ctr" eaLnBrk="1" hangingPunct="1">
              <a:buFont typeface="Arial" pitchFamily="34" charset="0"/>
              <a:buChar char="•"/>
            </a:pPr>
            <a:r>
              <a:rPr lang="pt-PT" sz="2800">
                <a:solidFill>
                  <a:srgbClr val="FFFF00"/>
                </a:solidFill>
              </a:rPr>
              <a:t>fracamente alcalino ( pH&gt; 7).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aixaDeTexto 2"/>
          <p:cNvSpPr txBox="1">
            <a:spLocks noChangeArrowheads="1"/>
          </p:cNvSpPr>
          <p:nvPr/>
        </p:nvSpPr>
        <p:spPr bwMode="auto">
          <a:xfrm>
            <a:off x="850900" y="455613"/>
            <a:ext cx="10445750" cy="637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2400" b="1">
                <a:solidFill>
                  <a:srgbClr val="FF00FF"/>
                </a:solidFill>
              </a:rPr>
              <a:t>4-TÉCNICAS DE MONITORAMENTO PARA RGE</a:t>
            </a:r>
            <a:r>
              <a:rPr lang="pt-PT" sz="2400"/>
              <a:t> </a:t>
            </a:r>
            <a:br>
              <a:rPr lang="pt-PT" sz="2400"/>
            </a:br>
            <a:endParaRPr lang="pt-PT" sz="2400"/>
          </a:p>
          <a:p>
            <a:pPr eaLnBrk="1" hangingPunct="1">
              <a:buFontTx/>
              <a:buChar char="•"/>
            </a:pPr>
            <a:r>
              <a:rPr lang="pt-PT" sz="2800"/>
              <a:t>	O monitoramento do pH MII oferece várias vantagens, além de uma avaliação padrão do pH, quanto à capacidade de detectar eventos de refluxo ácido e não ácido, reconhecendo as deglutições de episódios de refluxo, determinando a extensão proximal e a composição do RGE (líquido, gás, ou mista), avaliando o tempo de liberação do bolus e, acima de tudo, correlacionando os sintomas com o refluxo, medindo o índice de associação de sintomas (SI) e a probabilidade (SAP).</a:t>
            </a:r>
          </a:p>
          <a:p>
            <a:pPr eaLnBrk="1" hangingPunct="1">
              <a:buFontTx/>
              <a:buChar char="•"/>
            </a:pPr>
            <a:r>
              <a:rPr lang="pt-PT" sz="2800"/>
              <a:t> O SI representa a porcentagem de sintomas relacionados ao refluxo e é considerado </a:t>
            </a:r>
            <a:r>
              <a:rPr lang="pt-PT" sz="2800">
                <a:solidFill>
                  <a:srgbClr val="FFFF00"/>
                </a:solidFill>
              </a:rPr>
              <a:t>positivo se ≥50%.</a:t>
            </a:r>
            <a:r>
              <a:rPr lang="pt-PT" sz="2800"/>
              <a:t> </a:t>
            </a:r>
          </a:p>
          <a:p>
            <a:pPr eaLnBrk="1" hangingPunct="1">
              <a:buFontTx/>
              <a:buChar char="•"/>
            </a:pPr>
            <a:r>
              <a:rPr lang="pt-PT" sz="2800"/>
              <a:t>O SAP é um parâmetro estatístico de probabilidade da associação sintoma / refluxo e o é considerado positivo se </a:t>
            </a:r>
            <a:r>
              <a:rPr lang="pt-PT" sz="2800">
                <a:solidFill>
                  <a:srgbClr val="FFFF00"/>
                </a:solidFill>
              </a:rPr>
              <a:t>&gt; 95%.</a:t>
            </a:r>
            <a:endParaRPr lang="pt-BR" sz="2800">
              <a:solidFill>
                <a:srgbClr val="FFFF0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aixaDeTexto 2"/>
          <p:cNvSpPr txBox="1">
            <a:spLocks noChangeArrowheads="1"/>
          </p:cNvSpPr>
          <p:nvPr/>
        </p:nvSpPr>
        <p:spPr bwMode="auto">
          <a:xfrm>
            <a:off x="850900" y="455613"/>
            <a:ext cx="10445750" cy="57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4-TÉCNICAS DE MONITORAMENTO PARA RGE</a:t>
            </a:r>
            <a:r>
              <a:rPr lang="pt-PT" sz="3200"/>
              <a:t> </a:t>
            </a:r>
          </a:p>
          <a:p>
            <a:pPr algn="ctr" eaLnBrk="1" hangingPunct="1"/>
            <a:r>
              <a:rPr lang="pt-PT" sz="3200"/>
              <a:t/>
            </a:r>
            <a:br>
              <a:rPr lang="pt-PT" sz="3200"/>
            </a:br>
            <a:r>
              <a:rPr lang="pt-PT" sz="2800"/>
              <a:t>	 </a:t>
            </a:r>
            <a:r>
              <a:rPr lang="pt-PT" sz="2800">
                <a:solidFill>
                  <a:srgbClr val="FFFF00"/>
                </a:solidFill>
              </a:rPr>
              <a:t>Atualmente, especialmente em bebês, o teste combinado de pH-MII de 24 h é a única técnica que pode ser considerada como o teste de escolha para detectar relações temporais entre sintomas específicos, como apneia e o refluxo do conteúdo gástrico ácido e não ácido, apesar dos limitados valores de referência</a:t>
            </a:r>
          </a:p>
          <a:p>
            <a:pPr algn="just" eaLnBrk="1" hangingPunct="1">
              <a:buFontTx/>
              <a:buChar char="•"/>
            </a:pPr>
            <a:endParaRPr lang="pt-PT" sz="2800"/>
          </a:p>
          <a:p>
            <a:pPr algn="just" eaLnBrk="1" hangingPunct="1"/>
            <a:r>
              <a:rPr lang="pt-PT" sz="2800"/>
              <a:t>o pH-MII permite detectar também episódios de refluxo alcalino sendo  de importância crucial em </a:t>
            </a:r>
            <a:r>
              <a:rPr lang="pt-PT" sz="2800">
                <a:solidFill>
                  <a:srgbClr val="FF00FF"/>
                </a:solidFill>
              </a:rPr>
              <a:t>neonatos</a:t>
            </a:r>
            <a:r>
              <a:rPr lang="pt-PT" sz="2800"/>
              <a:t> e lactentes, que freqüentemente </a:t>
            </a:r>
            <a:r>
              <a:rPr lang="pt-PT" sz="2800">
                <a:solidFill>
                  <a:srgbClr val="FF00FF"/>
                </a:solidFill>
              </a:rPr>
              <a:t>mostram porcentagens mais altas de refluxo não ácido em comparação com crianças mais velhas.</a:t>
            </a:r>
            <a:endParaRPr lang="pt-BR" sz="2800">
              <a:solidFill>
                <a:srgbClr val="FF00FF"/>
              </a:solidFill>
            </a:endParaRPr>
          </a:p>
        </p:txBody>
      </p:sp>
      <p:sp>
        <p:nvSpPr>
          <p:cNvPr id="24579" name="AutoShape 4"/>
          <p:cNvSpPr>
            <a:spLocks noChangeArrowheads="1"/>
          </p:cNvSpPr>
          <p:nvPr/>
        </p:nvSpPr>
        <p:spPr bwMode="auto">
          <a:xfrm>
            <a:off x="3973513" y="3617913"/>
            <a:ext cx="569912" cy="925512"/>
          </a:xfrm>
          <a:prstGeom prst="curvedRightArrow">
            <a:avLst>
              <a:gd name="adj1" fmla="val 32479"/>
              <a:gd name="adj2" fmla="val 64958"/>
              <a:gd name="adj3" fmla="val 33333"/>
            </a:avLst>
          </a:prstGeom>
          <a:solidFill>
            <a:srgbClr val="9900FF"/>
          </a:solidFill>
          <a:ln w="38100">
            <a:solidFill>
              <a:srgbClr val="33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aixaDeTexto 6"/>
          <p:cNvSpPr txBox="1">
            <a:spLocks noChangeArrowheads="1"/>
          </p:cNvSpPr>
          <p:nvPr/>
        </p:nvSpPr>
        <p:spPr bwMode="auto">
          <a:xfrm>
            <a:off x="347663" y="382588"/>
            <a:ext cx="11015662" cy="642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5-TÉCNICAS DE MONITORAMENTO PARA APNEIA</a:t>
            </a:r>
            <a:endParaRPr lang="pt-PT" sz="3200"/>
          </a:p>
          <a:p>
            <a:pPr eaLnBrk="1" hangingPunct="1"/>
            <a:endParaRPr lang="pt-PT" sz="3200">
              <a:solidFill>
                <a:schemeClr val="bg1"/>
              </a:solidFill>
            </a:endParaRPr>
          </a:p>
          <a:p>
            <a:pPr algn="just" eaLnBrk="1" hangingPunct="1">
              <a:buFontTx/>
              <a:buChar char="•"/>
            </a:pPr>
            <a:r>
              <a:rPr lang="pt-PT" sz="3200">
                <a:solidFill>
                  <a:schemeClr val="bg1"/>
                </a:solidFill>
              </a:rPr>
              <a:t>Na prática diária, neonatos prematuros ≤34 semanas de idade gestacional são geralmente monitorados quanto à possível ocorrência de apneia através de monitores cardiorrespiratórios à beira do leito. </a:t>
            </a:r>
          </a:p>
          <a:p>
            <a:pPr algn="just" eaLnBrk="1" hangingPunct="1">
              <a:buFontTx/>
              <a:buChar char="•"/>
            </a:pPr>
            <a:r>
              <a:rPr lang="pt-PT" sz="3200">
                <a:solidFill>
                  <a:schemeClr val="bg1"/>
                </a:solidFill>
              </a:rPr>
              <a:t>O monitoramento cardiorrespiratório à beira do leito detecta a diferença entre a impedância torácica durante a inspiração e a expiração através do uso de eletrodos torácicos e a traduz em uma forma de onda que representa a respiração. </a:t>
            </a:r>
          </a:p>
          <a:p>
            <a:pPr algn="just" eaLnBrk="1" hangingPunct="1">
              <a:buFontTx/>
              <a:buChar char="•"/>
            </a:pPr>
            <a:r>
              <a:rPr lang="pt-PT" sz="3200">
                <a:solidFill>
                  <a:schemeClr val="bg1"/>
                </a:solidFill>
              </a:rPr>
              <a:t>O monitoramento contínuo da frequência cardíaca e a saturação de oxigênio no sangue também são registrados. </a:t>
            </a:r>
            <a:endParaRPr lang="pt-BR" sz="3200">
              <a:solidFill>
                <a:schemeClr val="bg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aixaDeTexto 6"/>
          <p:cNvSpPr txBox="1">
            <a:spLocks noChangeArrowheads="1"/>
          </p:cNvSpPr>
          <p:nvPr/>
        </p:nvSpPr>
        <p:spPr bwMode="auto">
          <a:xfrm>
            <a:off x="347663" y="382588"/>
            <a:ext cx="11015662"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b="1">
                <a:solidFill>
                  <a:srgbClr val="FF00FF"/>
                </a:solidFill>
              </a:rPr>
              <a:t>5-TÉCNICAS DE MONITORAMENTO PARA APNEIA</a:t>
            </a:r>
            <a:r>
              <a:rPr lang="pt-PT" sz="3200"/>
              <a:t> </a:t>
            </a:r>
          </a:p>
          <a:p>
            <a:pPr eaLnBrk="1" hangingPunct="1"/>
            <a:endParaRPr lang="pt-PT" sz="3200">
              <a:solidFill>
                <a:schemeClr val="bg1"/>
              </a:solidFill>
            </a:endParaRPr>
          </a:p>
          <a:p>
            <a:pPr algn="ctr" eaLnBrk="1" hangingPunct="1">
              <a:buFontTx/>
              <a:buChar char="•"/>
            </a:pPr>
            <a:r>
              <a:rPr lang="pt-PT" sz="2800">
                <a:solidFill>
                  <a:schemeClr val="bg1"/>
                </a:solidFill>
              </a:rPr>
              <a:t>A polissonografia (PSG) é o "padrão ouro" para o diagnóstico de distúrbios respiratórios em crianças. Conforme recomendado pela Academia Americana de Medicina do Sono (AASM), os parâmetros medidos durante uma PSG pediátrica de 24 horas são: </a:t>
            </a:r>
            <a:r>
              <a:rPr lang="pt-PT" sz="2800">
                <a:solidFill>
                  <a:srgbClr val="0000FF"/>
                </a:solidFill>
              </a:rPr>
              <a:t>eletroencefalograma (EEG), eletromiograma tibial submental e bilateral (EMG), eletrooculograma bilateral, eletrocardiograma (ECG), nasal pressão, fluxo de ar oronasal, PCO2 expirado, saturação de oxigênio arterial (SpO2) com forma de onda de pulso, movimento de parede torácica e abdominal e monitor de posição corporal.</a:t>
            </a:r>
            <a:endParaRPr lang="pt-BR" sz="2800">
              <a:solidFill>
                <a:srgbClr val="0000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aixaDeTexto 2"/>
          <p:cNvSpPr txBox="1">
            <a:spLocks noChangeArrowheads="1"/>
          </p:cNvSpPr>
          <p:nvPr/>
        </p:nvSpPr>
        <p:spPr bwMode="auto">
          <a:xfrm>
            <a:off x="835025" y="133350"/>
            <a:ext cx="11195050" cy="639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2400" b="1">
                <a:solidFill>
                  <a:srgbClr val="FF00FF"/>
                </a:solidFill>
              </a:rPr>
              <a:t>6-MATERIAIS E MÉTODOS </a:t>
            </a:r>
          </a:p>
          <a:p>
            <a:pPr algn="just" eaLnBrk="1" hangingPunct="1"/>
            <a:endParaRPr lang="pt-PT" sz="2400" b="1">
              <a:solidFill>
                <a:srgbClr val="FF00FF"/>
              </a:solidFill>
            </a:endParaRPr>
          </a:p>
          <a:p>
            <a:pPr algn="just" eaLnBrk="1" hangingPunct="1">
              <a:buFontTx/>
              <a:buChar char="•"/>
            </a:pPr>
            <a:r>
              <a:rPr lang="pt-PT" sz="2400"/>
              <a:t>Foi realizada uma pesquisa bibliográfica nas bases de dados Cochrane Library, MEDLINE (via PubMed) e EMBASE, de janeiro a agosto de 2018, com as seguintes sequências de pesquisa: </a:t>
            </a:r>
          </a:p>
          <a:p>
            <a:pPr algn="ctr" eaLnBrk="1" hangingPunct="1"/>
            <a:r>
              <a:rPr lang="pt-BR" sz="2000" i="1">
                <a:solidFill>
                  <a:srgbClr val="FFFF00"/>
                </a:solidFill>
              </a:rPr>
              <a:t>apnea of</a:t>
            </a:r>
            <a:br>
              <a:rPr lang="pt-BR" sz="2000" i="1">
                <a:solidFill>
                  <a:srgbClr val="FFFF00"/>
                </a:solidFill>
              </a:rPr>
            </a:br>
            <a:r>
              <a:rPr lang="pt-BR" sz="2000" i="1">
                <a:solidFill>
                  <a:srgbClr val="FFFF00"/>
                </a:solidFill>
              </a:rPr>
              <a:t>prematurity</a:t>
            </a:r>
            <a:r>
              <a:rPr lang="pt-BR" sz="2000">
                <a:solidFill>
                  <a:srgbClr val="FFFF00"/>
                </a:solidFill>
              </a:rPr>
              <a:t>, </a:t>
            </a:r>
            <a:r>
              <a:rPr lang="pt-BR" sz="2000" i="1">
                <a:solidFill>
                  <a:srgbClr val="FFFF00"/>
                </a:solidFill>
              </a:rPr>
              <a:t>apnea </a:t>
            </a:r>
            <a:r>
              <a:rPr lang="pt-BR" sz="2000">
                <a:solidFill>
                  <a:srgbClr val="FFFF00"/>
                </a:solidFill>
              </a:rPr>
              <a:t>AND </a:t>
            </a:r>
            <a:r>
              <a:rPr lang="pt-BR" sz="2000" i="1">
                <a:solidFill>
                  <a:srgbClr val="FFFF00"/>
                </a:solidFill>
              </a:rPr>
              <a:t>preterm infant</a:t>
            </a:r>
            <a:r>
              <a:rPr lang="pt-BR" sz="2000">
                <a:solidFill>
                  <a:srgbClr val="FFFF00"/>
                </a:solidFill>
              </a:rPr>
              <a:t>, </a:t>
            </a:r>
            <a:r>
              <a:rPr lang="pt-BR" sz="2000" i="1">
                <a:solidFill>
                  <a:srgbClr val="FFFF00"/>
                </a:solidFill>
              </a:rPr>
              <a:t>apnea </a:t>
            </a:r>
            <a:r>
              <a:rPr lang="pt-BR" sz="2000">
                <a:solidFill>
                  <a:srgbClr val="FFFF00"/>
                </a:solidFill>
              </a:rPr>
              <a:t>AND </a:t>
            </a:r>
            <a:r>
              <a:rPr lang="pt-BR" sz="2000" i="1">
                <a:solidFill>
                  <a:srgbClr val="FFFF00"/>
                </a:solidFill>
              </a:rPr>
              <a:t>gastroesophageal</a:t>
            </a:r>
            <a:br>
              <a:rPr lang="pt-BR" sz="2000" i="1">
                <a:solidFill>
                  <a:srgbClr val="FFFF00"/>
                </a:solidFill>
              </a:rPr>
            </a:br>
            <a:r>
              <a:rPr lang="pt-BR" sz="2000" i="1">
                <a:solidFill>
                  <a:srgbClr val="FFFF00"/>
                </a:solidFill>
              </a:rPr>
              <a:t>reflux</a:t>
            </a:r>
            <a:r>
              <a:rPr lang="pt-BR" sz="2000">
                <a:solidFill>
                  <a:srgbClr val="FFFF00"/>
                </a:solidFill>
              </a:rPr>
              <a:t>, </a:t>
            </a:r>
            <a:r>
              <a:rPr lang="pt-BR" sz="2000" i="1">
                <a:solidFill>
                  <a:srgbClr val="FFFF00"/>
                </a:solidFill>
              </a:rPr>
              <a:t>apnea </a:t>
            </a:r>
            <a:r>
              <a:rPr lang="pt-BR" sz="2000">
                <a:solidFill>
                  <a:srgbClr val="FFFF00"/>
                </a:solidFill>
              </a:rPr>
              <a:t>AND </a:t>
            </a:r>
            <a:r>
              <a:rPr lang="pt-BR" sz="2000" i="1">
                <a:solidFill>
                  <a:srgbClr val="FFFF00"/>
                </a:solidFill>
              </a:rPr>
              <a:t>impedance monitoring</a:t>
            </a:r>
            <a:r>
              <a:rPr lang="pt-BR"/>
              <a:t> </a:t>
            </a:r>
            <a:br>
              <a:rPr lang="pt-BR"/>
            </a:br>
            <a:endParaRPr lang="pt-BR"/>
          </a:p>
          <a:p>
            <a:pPr eaLnBrk="1" hangingPunct="1">
              <a:buFontTx/>
              <a:buChar char="•"/>
            </a:pPr>
            <a:r>
              <a:rPr lang="pt-PT" sz="2400"/>
              <a:t>A pesquisa foi limitada a estudos pediátricos em recém-nascidos prematuros (idade gestacional &lt;37 semanas) com idade pós-menstrual no estudo ≤42 semanas. </a:t>
            </a:r>
          </a:p>
          <a:p>
            <a:pPr algn="just" eaLnBrk="1" hangingPunct="1">
              <a:buFontTx/>
              <a:buChar char="•"/>
            </a:pPr>
            <a:r>
              <a:rPr lang="pt-PT" sz="2400"/>
              <a:t>A restrição do idioma inglês foi aplicada, enquanto as restrições geográficas não.</a:t>
            </a:r>
          </a:p>
          <a:p>
            <a:pPr algn="just" eaLnBrk="1" hangingPunct="1">
              <a:buFontTx/>
              <a:buChar char="•"/>
            </a:pPr>
            <a:r>
              <a:rPr lang="pt-PT" sz="2400"/>
              <a:t> Todos os artigos relevantes detectados foram examinados em busca de referências adicionais que não apareceram na pesquisa inicial. </a:t>
            </a:r>
          </a:p>
          <a:p>
            <a:pPr algn="just" eaLnBrk="1" hangingPunct="1">
              <a:buFontTx/>
              <a:buChar char="•"/>
            </a:pPr>
            <a:r>
              <a:rPr lang="pt-PT" sz="2400"/>
              <a:t>Foram excluídos artigos de revisão ou comentário sem novos dados, enquanto</a:t>
            </a:r>
            <a:br>
              <a:rPr lang="pt-PT" sz="2400"/>
            </a:br>
            <a:r>
              <a:rPr lang="pt-PT" sz="2400"/>
              <a:t>seu conteúdo foi utilizado para interpretação das informações coletadas</a:t>
            </a:r>
            <a:endParaRPr lang="pt-BR"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aixaDeTexto 2"/>
          <p:cNvSpPr txBox="1">
            <a:spLocks noChangeArrowheads="1"/>
          </p:cNvSpPr>
          <p:nvPr/>
        </p:nvSpPr>
        <p:spPr bwMode="auto">
          <a:xfrm>
            <a:off x="387350" y="428625"/>
            <a:ext cx="114173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2400" b="1">
                <a:solidFill>
                  <a:srgbClr val="FF00FF"/>
                </a:solidFill>
              </a:rPr>
              <a:t>6-MATERIAIS E MÉTODOS</a:t>
            </a:r>
          </a:p>
          <a:p>
            <a:pPr algn="just" eaLnBrk="1" hangingPunct="1"/>
            <a:endParaRPr lang="pt-PT" sz="2400">
              <a:solidFill>
                <a:srgbClr val="FF00FF"/>
              </a:solidFill>
            </a:endParaRPr>
          </a:p>
          <a:p>
            <a:pPr algn="just" eaLnBrk="1" hangingPunct="1">
              <a:buFontTx/>
              <a:buChar char="•"/>
            </a:pPr>
            <a:r>
              <a:rPr lang="pt-PT" sz="2000"/>
              <a:t>Todos os trabalhos não claramente relacionados à AOP (principalmente apneia obstrutiva do sono) foram igualmente excluídos. </a:t>
            </a:r>
          </a:p>
          <a:p>
            <a:pPr algn="just" eaLnBrk="1" hangingPunct="1">
              <a:buFontTx/>
              <a:buChar char="•"/>
            </a:pPr>
            <a:r>
              <a:rPr lang="pt-PT" sz="2000"/>
              <a:t>Em seguida, os autores focaram  nas definições de apneia e RGE nos artigos selecionados. </a:t>
            </a:r>
          </a:p>
          <a:p>
            <a:pPr algn="just" eaLnBrk="1" hangingPunct="1">
              <a:buFontTx/>
              <a:buChar char="•"/>
            </a:pPr>
            <a:r>
              <a:rPr lang="pt-PT" sz="2000"/>
              <a:t>Estudos sem avaliação objetiva de ambos os fenômenos foram excluídos da revisão.</a:t>
            </a:r>
          </a:p>
          <a:p>
            <a:pPr algn="just" eaLnBrk="1" hangingPunct="1">
              <a:buFontTx/>
              <a:buChar char="•"/>
            </a:pPr>
            <a:r>
              <a:rPr lang="pt-PT" sz="2000"/>
              <a:t> As definições de apneia aceitas incluíam pausas respiratórias de duração variável medidas pelo fluxo de ar nasal através de pletismografia por indução respiratória, polissonografia, monitoramento de impedância ou monitor de dióxido de carbono na expiração. </a:t>
            </a:r>
          </a:p>
          <a:p>
            <a:pPr algn="just" eaLnBrk="1" hangingPunct="1">
              <a:buFontTx/>
              <a:buChar char="•"/>
            </a:pPr>
            <a:r>
              <a:rPr lang="pt-PT" sz="2000"/>
              <a:t>Quanto ao RGE, os estudos baseados apenas na avaliação clínica, radiológica ou esofágica do pH foram excluídos devido à baixa sensibilidade e especificidade dessas ferramentas para detectar o RGE em bebês, de acordo com as diretrizes recentes da ESPGHAN e NASPGHAN sobre a doença do RGE </a:t>
            </a:r>
          </a:p>
          <a:p>
            <a:pPr algn="just" eaLnBrk="1" hangingPunct="1">
              <a:buFontTx/>
              <a:buChar char="•"/>
            </a:pPr>
            <a:r>
              <a:rPr lang="pt-PT" sz="2000"/>
              <a:t> Apenas estudos relatando dados obtidos pelo pH II do esôfago foram considerados.</a:t>
            </a:r>
          </a:p>
          <a:p>
            <a:pPr algn="just" eaLnBrk="1" hangingPunct="1">
              <a:buFontTx/>
              <a:buChar char="•"/>
            </a:pPr>
            <a:r>
              <a:rPr lang="pt-PT" sz="2000"/>
              <a:t> A busca eletrônica e a elegibilidade dos estudos foram avaliadas independentemente por 2 dos autores (PQ, VG). </a:t>
            </a:r>
          </a:p>
          <a:p>
            <a:pPr algn="just" eaLnBrk="1" hangingPunct="1">
              <a:buFontTx/>
              <a:buChar char="•"/>
            </a:pPr>
            <a:r>
              <a:rPr lang="pt-PT" sz="2000"/>
              <a:t>Esses dois pesquisadores resumiram e preencheram independentemente um formulário de extração de dados para todos os estudos elegíveis. </a:t>
            </a:r>
            <a:endParaRPr lang="pt-BR" sz="20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aixaDeTexto 2"/>
          <p:cNvSpPr txBox="1">
            <a:spLocks noChangeArrowheads="1"/>
          </p:cNvSpPr>
          <p:nvPr/>
        </p:nvSpPr>
        <p:spPr bwMode="auto">
          <a:xfrm>
            <a:off x="242888" y="1227138"/>
            <a:ext cx="11804650" cy="308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2800" b="1">
                <a:solidFill>
                  <a:srgbClr val="FF00FF"/>
                </a:solidFill>
              </a:rPr>
              <a:t>6-MATERIAIS E MÉTODOS</a:t>
            </a:r>
          </a:p>
          <a:p>
            <a:pPr eaLnBrk="1" hangingPunct="1"/>
            <a:endParaRPr lang="pt-PT" sz="2800" b="1">
              <a:solidFill>
                <a:srgbClr val="FF00FF"/>
              </a:solidFill>
            </a:endParaRPr>
          </a:p>
          <a:p>
            <a:pPr eaLnBrk="1" hangingPunct="1"/>
            <a:r>
              <a:rPr lang="pt-PT" sz="2800"/>
              <a:t>               </a:t>
            </a:r>
            <a:r>
              <a:rPr lang="pt-PT" sz="2800">
                <a:solidFill>
                  <a:srgbClr val="0000FF"/>
                </a:solidFill>
              </a:rPr>
              <a:t>Resultados da pesquisa bibliográfica</a:t>
            </a:r>
          </a:p>
          <a:p>
            <a:pPr eaLnBrk="1" hangingPunct="1"/>
            <a:r>
              <a:rPr lang="pt-PT" sz="2800"/>
              <a:t/>
            </a:r>
            <a:br>
              <a:rPr lang="pt-PT" sz="2800"/>
            </a:br>
            <a:r>
              <a:rPr lang="pt-PT" sz="2800">
                <a:solidFill>
                  <a:srgbClr val="FFFF00"/>
                </a:solidFill>
              </a:rPr>
              <a:t>254 artigos</a:t>
            </a:r>
            <a:r>
              <a:rPr lang="pt-PT" sz="2800"/>
              <a:t>, incluindo 32 revisões e metanálises, foram selecionados. Desses, apenas </a:t>
            </a:r>
            <a:r>
              <a:rPr lang="pt-PT" sz="2800">
                <a:solidFill>
                  <a:srgbClr val="FFFF00"/>
                </a:solidFill>
              </a:rPr>
              <a:t>7 </a:t>
            </a:r>
            <a:r>
              <a:rPr lang="pt-PT" sz="2800"/>
              <a:t>foram incluídos na análise final de acordo com os critérios selecionados.</a:t>
            </a:r>
            <a:endParaRPr lang="pt-BR" sz="2800"/>
          </a:p>
        </p:txBody>
      </p:sp>
      <p:sp>
        <p:nvSpPr>
          <p:cNvPr id="29699" name="Text Box 4"/>
          <p:cNvSpPr txBox="1">
            <a:spLocks noChangeArrowheads="1"/>
          </p:cNvSpPr>
          <p:nvPr/>
        </p:nvSpPr>
        <p:spPr bwMode="auto">
          <a:xfrm>
            <a:off x="1414463" y="4841875"/>
            <a:ext cx="9788525" cy="1219200"/>
          </a:xfrm>
          <a:prstGeom prst="rect">
            <a:avLst/>
          </a:prstGeom>
          <a:noFill/>
          <a:ln w="2857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algn="ctr" defTabSz="914400" eaLnBrk="1" hangingPunct="1"/>
            <a:r>
              <a:rPr lang="pt-BR">
                <a:solidFill>
                  <a:srgbClr val="FFFF00"/>
                </a:solidFill>
              </a:rPr>
              <a:t>Na Tabela 1,  as principais características dos 7 estudos incluídos e na Tabela 2,</a:t>
            </a:r>
          </a:p>
          <a:p>
            <a:pPr algn="ctr" defTabSz="914400" eaLnBrk="1" hangingPunct="1"/>
            <a:r>
              <a:rPr lang="pt-BR">
                <a:solidFill>
                  <a:srgbClr val="FFFF00"/>
                </a:solidFill>
              </a:rPr>
              <a:t> Avaliação metodológica da qualidade dos domínios escolhidos usando a Lista de Critérios do </a:t>
            </a:r>
          </a:p>
          <a:p>
            <a:pPr algn="ctr" defTabSz="914400" eaLnBrk="1" hangingPunct="1"/>
            <a:r>
              <a:rPr lang="pt-BR">
                <a:solidFill>
                  <a:srgbClr val="FFFF00"/>
                </a:solidFill>
              </a:rPr>
              <a:t>Grupo de Revisão Cochrane Back.</a:t>
            </a:r>
          </a:p>
          <a:p>
            <a:pPr algn="ctr" defTabSz="914400" eaLnBrk="1" hangingPunct="1"/>
            <a:endParaRPr lang="pt-BR">
              <a:solidFill>
                <a:srgbClr val="FFFF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238" y="257175"/>
            <a:ext cx="11488737" cy="61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2750" y="487363"/>
            <a:ext cx="11183938" cy="588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aixaDeTexto 4"/>
          <p:cNvSpPr txBox="1">
            <a:spLocks noChangeArrowheads="1"/>
          </p:cNvSpPr>
          <p:nvPr/>
        </p:nvSpPr>
        <p:spPr bwMode="auto">
          <a:xfrm>
            <a:off x="525463" y="747713"/>
            <a:ext cx="11141075"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ctr" eaLnBrk="1" hangingPunct="1"/>
            <a:r>
              <a:rPr lang="pt-PT" sz="2800" b="1">
                <a:solidFill>
                  <a:srgbClr val="FF00FF"/>
                </a:solidFill>
              </a:rPr>
              <a:t>Estudos que relatam uma relação temporal entre apneia e RGE em recém-nascidos prematuros</a:t>
            </a:r>
            <a:r>
              <a:rPr lang="pt-PT" sz="2800" b="1">
                <a:solidFill>
                  <a:schemeClr val="bg1"/>
                </a:solidFill>
              </a:rPr>
              <a:t> </a:t>
            </a:r>
          </a:p>
          <a:p>
            <a:pPr algn="ctr" eaLnBrk="1" hangingPunct="1"/>
            <a:endParaRPr lang="pt-PT" sz="2800" b="1">
              <a:solidFill>
                <a:schemeClr val="bg1"/>
              </a:solidFill>
            </a:endParaRPr>
          </a:p>
          <a:p>
            <a:pPr algn="just" eaLnBrk="1" hangingPunct="1">
              <a:buFontTx/>
              <a:buChar char="•"/>
            </a:pPr>
            <a:r>
              <a:rPr lang="pt-PT" sz="2800" b="1">
                <a:solidFill>
                  <a:srgbClr val="FFFF00"/>
                </a:solidFill>
              </a:rPr>
              <a:t>Em 2009, Corvaglia et al</a:t>
            </a:r>
            <a:r>
              <a:rPr lang="pt-PT" sz="2800">
                <a:solidFill>
                  <a:schemeClr val="bg1"/>
                </a:solidFill>
              </a:rPr>
              <a:t>. registraram 26 prematuros (idade gestacional ≤32 semanas, mediana 30 semanas) com apneias recorrentes e analisaram sua possível associação com o RGE por meio de uma </a:t>
            </a:r>
            <a:r>
              <a:rPr lang="pt-PT" sz="2800">
                <a:solidFill>
                  <a:srgbClr val="0000FF"/>
                </a:solidFill>
              </a:rPr>
              <a:t>polissonografia simultânea e sincronizada de 6 horas e registro de impedância de pH</a:t>
            </a:r>
            <a:r>
              <a:rPr lang="pt-PT" sz="2800">
                <a:solidFill>
                  <a:schemeClr val="bg1"/>
                </a:solidFill>
              </a:rPr>
              <a:t>. </a:t>
            </a:r>
          </a:p>
          <a:p>
            <a:pPr algn="just" eaLnBrk="1" hangingPunct="1">
              <a:buFontTx/>
              <a:buChar char="•"/>
            </a:pPr>
            <a:r>
              <a:rPr lang="pt-PT" sz="2800">
                <a:solidFill>
                  <a:schemeClr val="bg1"/>
                </a:solidFill>
              </a:rPr>
              <a:t>Durante as 151 horas de registro, 1136 apneias (média de 45 / recém-nascido, faixa de 1 a 169), 342 dessaturações (média de 13,7 / recém-nascido, faixa de 0 a 104) e 37 bradicardias (média de 1,5 / recém-nascido, faixa de 0 a 14) foram detectadas.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aixaDeTexto 4"/>
          <p:cNvSpPr txBox="1">
            <a:spLocks noChangeArrowheads="1"/>
          </p:cNvSpPr>
          <p:nvPr/>
        </p:nvSpPr>
        <p:spPr bwMode="auto">
          <a:xfrm>
            <a:off x="368300" y="490538"/>
            <a:ext cx="11363325" cy="520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Tx/>
              <a:buChar char="•"/>
            </a:pPr>
            <a:r>
              <a:rPr lang="pt-PT" sz="2400">
                <a:solidFill>
                  <a:schemeClr val="bg1"/>
                </a:solidFill>
              </a:rPr>
              <a:t>No mesmo período, foram identificados 1065 episódios de RGE (média de 42 / recém-nascido, faixa de 15 a 93). 154 dos 1136 (</a:t>
            </a:r>
            <a:r>
              <a:rPr lang="pt-PT" sz="2400">
                <a:solidFill>
                  <a:srgbClr val="0000FF"/>
                </a:solidFill>
              </a:rPr>
              <a:t>13,5%)</a:t>
            </a:r>
            <a:r>
              <a:rPr lang="pt-PT" sz="2400">
                <a:solidFill>
                  <a:schemeClr val="bg1"/>
                </a:solidFill>
              </a:rPr>
              <a:t> </a:t>
            </a:r>
            <a:r>
              <a:rPr lang="pt-PT" sz="2400">
                <a:solidFill>
                  <a:srgbClr val="0000FF"/>
                </a:solidFill>
              </a:rPr>
              <a:t>episódios de apneia ocorreram 30 segundos antes ou depois de um evento de RGE. </a:t>
            </a:r>
          </a:p>
          <a:p>
            <a:pPr algn="just" eaLnBrk="1" hangingPunct="1"/>
            <a:endParaRPr lang="pt-PT" sz="2400">
              <a:solidFill>
                <a:srgbClr val="0000FF"/>
              </a:solidFill>
            </a:endParaRPr>
          </a:p>
          <a:p>
            <a:pPr algn="just" eaLnBrk="1" hangingPunct="1">
              <a:buFontTx/>
              <a:buChar char="•"/>
            </a:pPr>
            <a:r>
              <a:rPr lang="pt-PT" sz="2400">
                <a:solidFill>
                  <a:schemeClr val="bg1"/>
                </a:solidFill>
              </a:rPr>
              <a:t>É importante ressaltar que 133/1136 (</a:t>
            </a:r>
            <a:r>
              <a:rPr lang="pt-PT" sz="2400">
                <a:solidFill>
                  <a:srgbClr val="0000FF"/>
                </a:solidFill>
              </a:rPr>
              <a:t>11,7%)</a:t>
            </a:r>
            <a:r>
              <a:rPr lang="pt-PT" sz="2400">
                <a:solidFill>
                  <a:schemeClr val="bg1"/>
                </a:solidFill>
              </a:rPr>
              <a:t> </a:t>
            </a:r>
            <a:r>
              <a:rPr lang="pt-PT" sz="2400">
                <a:solidFill>
                  <a:srgbClr val="0000FF"/>
                </a:solidFill>
              </a:rPr>
              <a:t>seguiu o RGE, quase o dobro do número de eventos apneicos relatados durante os períodos livres de RGE (p = 0,01).</a:t>
            </a:r>
            <a:r>
              <a:rPr lang="pt-PT" sz="2400">
                <a:solidFill>
                  <a:schemeClr val="bg1"/>
                </a:solidFill>
              </a:rPr>
              <a:t> </a:t>
            </a:r>
          </a:p>
          <a:p>
            <a:pPr algn="just" eaLnBrk="1" hangingPunct="1">
              <a:buFontTx/>
              <a:buChar char="•"/>
            </a:pPr>
            <a:endParaRPr lang="pt-PT" sz="2400">
              <a:solidFill>
                <a:schemeClr val="bg1"/>
              </a:solidFill>
            </a:endParaRPr>
          </a:p>
          <a:p>
            <a:pPr algn="just" eaLnBrk="1" hangingPunct="1">
              <a:buFontTx/>
              <a:buChar char="•"/>
            </a:pPr>
            <a:r>
              <a:rPr lang="pt-PT" sz="2400">
                <a:solidFill>
                  <a:schemeClr val="bg1"/>
                </a:solidFill>
              </a:rPr>
              <a:t>Além disso, os prematuros que apresentaram os episódios mais significativos de apneias após o RGE também tiveram o maior número de apneias totais. </a:t>
            </a:r>
          </a:p>
          <a:p>
            <a:pPr algn="just" eaLnBrk="1" hangingPunct="1">
              <a:buFontTx/>
              <a:buChar char="•"/>
            </a:pPr>
            <a:r>
              <a:rPr lang="pt-PT" sz="2400">
                <a:solidFill>
                  <a:schemeClr val="bg1"/>
                </a:solidFill>
              </a:rPr>
              <a:t>Os autores, portanto, concluíram que </a:t>
            </a:r>
            <a:r>
              <a:rPr lang="pt-PT" sz="2400">
                <a:solidFill>
                  <a:srgbClr val="FF0000"/>
                </a:solidFill>
              </a:rPr>
              <a:t>uma taxa variável de apneias pode ser desencadeada pelo RGE em bebês muito prematuros, já que os episódios de apneia ocorrem com maior frequência logo após o RGE em comparação com o período imediatamente anterior ao RGE ou durante o período sem RGE</a:t>
            </a:r>
            <a:endParaRPr lang="pt-BR" sz="2400">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aixaDeTexto 4"/>
          <p:cNvSpPr txBox="1">
            <a:spLocks noChangeArrowheads="1"/>
          </p:cNvSpPr>
          <p:nvPr/>
        </p:nvSpPr>
        <p:spPr bwMode="auto">
          <a:xfrm>
            <a:off x="368300" y="490538"/>
            <a:ext cx="11363325"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Tx/>
              <a:buChar char="•"/>
            </a:pPr>
            <a:r>
              <a:rPr lang="pt-PT" sz="2400">
                <a:solidFill>
                  <a:srgbClr val="0000FF"/>
                </a:solidFill>
              </a:rPr>
              <a:t>Em 2011, Corvaglia et al</a:t>
            </a:r>
            <a:r>
              <a:rPr lang="pt-PT" sz="2400">
                <a:solidFill>
                  <a:schemeClr val="bg1"/>
                </a:solidFill>
              </a:rPr>
              <a:t> realizaram outro estudo para avaliar se diferentes acidez, duração e extensão do refluxo poderiam afetar a correlação entre RGE e episódios de apneia em recém-nascidos prematuros. </a:t>
            </a:r>
          </a:p>
          <a:p>
            <a:pPr algn="just" eaLnBrk="1" hangingPunct="1">
              <a:buFontTx/>
              <a:buChar char="•"/>
            </a:pPr>
            <a:endParaRPr lang="pt-PT" sz="2400">
              <a:solidFill>
                <a:schemeClr val="bg1"/>
              </a:solidFill>
            </a:endParaRPr>
          </a:p>
          <a:p>
            <a:pPr algn="just" eaLnBrk="1" hangingPunct="1">
              <a:buFontTx/>
              <a:buChar char="•"/>
            </a:pPr>
            <a:r>
              <a:rPr lang="pt-PT" sz="2400">
                <a:solidFill>
                  <a:schemeClr val="bg1"/>
                </a:solidFill>
              </a:rPr>
              <a:t>A população do estudo foi composta por 54 crianças nascidas com idade gestacional média de 29,2 semanas (± 2,3 DP). </a:t>
            </a:r>
          </a:p>
          <a:p>
            <a:pPr algn="just" eaLnBrk="1" hangingPunct="1">
              <a:buFontTx/>
              <a:buChar char="•"/>
            </a:pPr>
            <a:endParaRPr lang="pt-PT" sz="2400">
              <a:solidFill>
                <a:schemeClr val="bg1"/>
              </a:solidFill>
            </a:endParaRPr>
          </a:p>
          <a:p>
            <a:pPr algn="just" eaLnBrk="1" hangingPunct="1">
              <a:buFontTx/>
              <a:buChar char="•"/>
            </a:pPr>
            <a:r>
              <a:rPr lang="pt-PT" sz="2400">
                <a:solidFill>
                  <a:schemeClr val="bg1"/>
                </a:solidFill>
              </a:rPr>
              <a:t>Todos os pacientes foram submetidos a polissonografia simultânea e pH MII por pelo menos um período pós-prandial com duração de 3 horas. </a:t>
            </a:r>
          </a:p>
          <a:p>
            <a:pPr algn="just" eaLnBrk="1" hangingPunct="1">
              <a:buFontTx/>
              <a:buChar char="•"/>
            </a:pPr>
            <a:endParaRPr lang="pt-PT" sz="2400">
              <a:solidFill>
                <a:schemeClr val="bg1"/>
              </a:solidFill>
            </a:endParaRPr>
          </a:p>
          <a:p>
            <a:pPr algn="just" eaLnBrk="1" hangingPunct="1">
              <a:buFontTx/>
              <a:buChar char="•"/>
            </a:pPr>
            <a:r>
              <a:rPr lang="pt-PT" sz="2400">
                <a:solidFill>
                  <a:schemeClr val="bg1"/>
                </a:solidFill>
              </a:rPr>
              <a:t>Como no estudo anterior, foi avaliada a associação temporal entre RGE e apneia.</a:t>
            </a:r>
          </a:p>
          <a:p>
            <a:pPr algn="just" eaLnBrk="1" hangingPunct="1">
              <a:buFontTx/>
              <a:buChar char="•"/>
            </a:pPr>
            <a:endParaRPr lang="pt-PT" sz="2400">
              <a:solidFill>
                <a:schemeClr val="bg1"/>
              </a:solidFill>
            </a:endParaRPr>
          </a:p>
          <a:p>
            <a:pPr algn="ctr" eaLnBrk="1" hangingPunct="1">
              <a:buFontTx/>
              <a:buChar char="•"/>
            </a:pPr>
            <a:r>
              <a:rPr lang="pt-PT" sz="2400">
                <a:solidFill>
                  <a:srgbClr val="FF0000"/>
                </a:solidFill>
              </a:rPr>
              <a:t>Dos 1523 episódios de apneia registrados, 127 (8,3%) foram precedidos por RGE. A recorrência dos episódios de apneia após o RGE foi maior do que os detectados antes dos episódios do RGE. </a:t>
            </a:r>
            <a:endParaRPr lang="pt-BR" sz="240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aixaDeTexto 4"/>
          <p:cNvSpPr txBox="1">
            <a:spLocks noChangeArrowheads="1"/>
          </p:cNvSpPr>
          <p:nvPr/>
        </p:nvSpPr>
        <p:spPr bwMode="auto">
          <a:xfrm>
            <a:off x="660400" y="1117600"/>
            <a:ext cx="109728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Tx/>
              <a:buChar char="•"/>
            </a:pPr>
            <a:r>
              <a:rPr lang="pt-PT" sz="2400">
                <a:solidFill>
                  <a:schemeClr val="bg1"/>
                </a:solidFill>
              </a:rPr>
              <a:t> É importante observar que o </a:t>
            </a:r>
            <a:r>
              <a:rPr lang="pt-PT" sz="2400">
                <a:solidFill>
                  <a:srgbClr val="FF0000"/>
                </a:solidFill>
              </a:rPr>
              <a:t>principal aumento (aproximadamente quatro vezes) na frequência de apneias após o RGE foi devido a episódios de RGE não ácidos</a:t>
            </a:r>
            <a:r>
              <a:rPr lang="pt-PT" sz="2400">
                <a:solidFill>
                  <a:schemeClr val="bg1"/>
                </a:solidFill>
              </a:rPr>
              <a:t> . </a:t>
            </a:r>
          </a:p>
          <a:p>
            <a:pPr algn="just" eaLnBrk="1" hangingPunct="1">
              <a:buFontTx/>
              <a:buChar char="•"/>
            </a:pPr>
            <a:r>
              <a:rPr lang="pt-PT" sz="2400">
                <a:solidFill>
                  <a:srgbClr val="0000FF"/>
                </a:solidFill>
              </a:rPr>
              <a:t>No mesmo ano, Nunez et al</a:t>
            </a:r>
            <a:r>
              <a:rPr lang="pt-PT" sz="2400">
                <a:solidFill>
                  <a:schemeClr val="bg1"/>
                </a:solidFill>
              </a:rPr>
              <a:t> examinaram a associação temporal entre eventos cadiorrespiratórios e RGE em prematuros com eventos de cardiorrespiratórios persistentes com&gt; 39 semanas de idade pós-menstrual.</a:t>
            </a:r>
          </a:p>
          <a:p>
            <a:pPr algn="just" eaLnBrk="1" hangingPunct="1"/>
            <a:endParaRPr lang="pt-PT" sz="2400">
              <a:solidFill>
                <a:schemeClr val="bg1"/>
              </a:solidFill>
            </a:endParaRPr>
          </a:p>
          <a:p>
            <a:pPr algn="just" eaLnBrk="1" hangingPunct="1">
              <a:buFontTx/>
              <a:buChar char="•"/>
            </a:pPr>
            <a:r>
              <a:rPr lang="pt-PT" sz="2400">
                <a:solidFill>
                  <a:schemeClr val="bg1"/>
                </a:solidFill>
              </a:rPr>
              <a:t>  </a:t>
            </a:r>
            <a:r>
              <a:rPr lang="pt-PT" sz="2400">
                <a:solidFill>
                  <a:srgbClr val="FF0000"/>
                </a:solidFill>
              </a:rPr>
              <a:t>Foi encontrada associação para refluxos ácidos e não ácidos</a:t>
            </a:r>
            <a:r>
              <a:rPr lang="pt-PT" sz="2400">
                <a:solidFill>
                  <a:schemeClr val="bg1"/>
                </a:solidFill>
              </a:rPr>
              <a:t>. Houve associação entre eventos de cardiorrespiratórios e RGE em alguns bebês com eventos persistentes de RC a termo </a:t>
            </a:r>
            <a:endParaRPr lang="pt-BR" sz="2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aixaDeTexto 4"/>
          <p:cNvSpPr txBox="1">
            <a:spLocks noChangeArrowheads="1"/>
          </p:cNvSpPr>
          <p:nvPr/>
        </p:nvSpPr>
        <p:spPr bwMode="auto">
          <a:xfrm>
            <a:off x="434975" y="323850"/>
            <a:ext cx="11285538" cy="607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ctr" eaLnBrk="1" hangingPunct="1"/>
            <a:r>
              <a:rPr lang="pt-PT" sz="2800" b="1">
                <a:solidFill>
                  <a:srgbClr val="FF00FF"/>
                </a:solidFill>
              </a:rPr>
              <a:t>Estudos que relacionam a apneia e o RGE em recém-nascidos prematuros</a:t>
            </a:r>
          </a:p>
          <a:p>
            <a:pPr algn="just" eaLnBrk="1" hangingPunct="1">
              <a:buFontTx/>
              <a:buChar char="•"/>
            </a:pPr>
            <a:r>
              <a:rPr lang="pt-PT" sz="2800">
                <a:solidFill>
                  <a:schemeClr val="bg1"/>
                </a:solidFill>
              </a:rPr>
              <a:t> Em 2002, </a:t>
            </a:r>
            <a:r>
              <a:rPr lang="pt-PT" sz="2800">
                <a:solidFill>
                  <a:srgbClr val="0000FF"/>
                </a:solidFill>
              </a:rPr>
              <a:t>Peter et al</a:t>
            </a:r>
            <a:r>
              <a:rPr lang="pt-PT" sz="2800">
                <a:solidFill>
                  <a:schemeClr val="bg1"/>
                </a:solidFill>
              </a:rPr>
              <a:t> estudaram 19 recém-nascidos com POA (idade gestacional média ao nascimento: 30 semanas; intervalo: 24-34 semanas) que foram submetidos a 6 horas de gravações de MII-pH, movimentos respiratórios, fluxo de ar nasal, eletrocardiograma, oxímetro de pulso saturação e formas de onda de pulso. </a:t>
            </a:r>
          </a:p>
          <a:p>
            <a:pPr algn="just" eaLnBrk="1" hangingPunct="1">
              <a:buFontTx/>
              <a:buChar char="•"/>
            </a:pPr>
            <a:r>
              <a:rPr lang="pt-PT" sz="2800">
                <a:solidFill>
                  <a:schemeClr val="bg1"/>
                </a:solidFill>
              </a:rPr>
              <a:t>ApnEias com duração ≥4 segundos, dessaturação para ≤80% e queda da frequência cardíaca para ≤100 / min foram consideradas como eventos cardiorrespiratórios significativos (CR). </a:t>
            </a:r>
          </a:p>
          <a:p>
            <a:pPr algn="just" eaLnBrk="1" hangingPunct="1">
              <a:buFontTx/>
              <a:buChar char="•"/>
            </a:pPr>
            <a:r>
              <a:rPr lang="pt-PT" sz="2800">
                <a:solidFill>
                  <a:srgbClr val="FF0000"/>
                </a:solidFill>
              </a:rPr>
              <a:t>A taxa geral de apneia que ocorreu 20 segundos antes e / ou após um episódio de refluxo não foi diferente daquela durante os períodos sem refluxo</a:t>
            </a:r>
            <a:r>
              <a:rPr lang="pt-PT" sz="2800">
                <a:solidFill>
                  <a:schemeClr val="bg1"/>
                </a:solidFill>
              </a:rPr>
              <a:t>; isso foi observado também para dessaturações e bradicardias. </a:t>
            </a:r>
            <a:endParaRPr lang="pt-BR" sz="2800">
              <a:solidFill>
                <a:schemeClr val="bg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aixaDeTexto 4"/>
          <p:cNvSpPr txBox="1">
            <a:spLocks noChangeArrowheads="1"/>
          </p:cNvSpPr>
          <p:nvPr/>
        </p:nvSpPr>
        <p:spPr bwMode="auto">
          <a:xfrm>
            <a:off x="323850" y="195263"/>
            <a:ext cx="11618913" cy="607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Tx/>
              <a:buChar char="•"/>
            </a:pPr>
            <a:r>
              <a:rPr lang="pt-BR" sz="2800">
                <a:solidFill>
                  <a:srgbClr val="0000FF"/>
                </a:solidFill>
              </a:rPr>
              <a:t>Os autores concluíram que os eventos de RC e RGE não eram temporalmente relacionados</a:t>
            </a:r>
            <a:r>
              <a:rPr lang="pt-BR" sz="2800">
                <a:solidFill>
                  <a:schemeClr val="bg1"/>
                </a:solidFill>
              </a:rPr>
              <a:t>. </a:t>
            </a:r>
          </a:p>
          <a:p>
            <a:pPr algn="just" eaLnBrk="1" hangingPunct="1">
              <a:buFontTx/>
              <a:buChar char="•"/>
            </a:pPr>
            <a:r>
              <a:rPr lang="pt-BR" sz="2800">
                <a:solidFill>
                  <a:schemeClr val="bg1"/>
                </a:solidFill>
              </a:rPr>
              <a:t>Alguns anos depois,  </a:t>
            </a:r>
            <a:r>
              <a:rPr lang="pt-BR" sz="2800">
                <a:solidFill>
                  <a:srgbClr val="0000FF"/>
                </a:solidFill>
              </a:rPr>
              <a:t>Di Fiore et al</a:t>
            </a:r>
            <a:r>
              <a:rPr lang="pt-BR" sz="2800">
                <a:solidFill>
                  <a:schemeClr val="bg1"/>
                </a:solidFill>
              </a:rPr>
              <a:t> realizaram um estudo de 12 horas durante a noite em 71 recém-nascidos prematuros (idade gestacional 29,4 ± 3,0 semanas; intervalo não relatado). </a:t>
            </a:r>
          </a:p>
          <a:p>
            <a:pPr algn="just" eaLnBrk="1" hangingPunct="1">
              <a:buFontTx/>
              <a:buChar char="•"/>
            </a:pPr>
            <a:r>
              <a:rPr lang="pt-BR" sz="2800">
                <a:solidFill>
                  <a:schemeClr val="bg1"/>
                </a:solidFill>
              </a:rPr>
              <a:t>Apneia com duração ≥ 10 s, bradicardia ≤80 / min e dessaturação de oxigênio ≤85% ocorrendo dentro de 30 segundos após o início da RGE foram classificadas como associadas à RGE. </a:t>
            </a:r>
          </a:p>
          <a:p>
            <a:pPr algn="just" eaLnBrk="1" hangingPunct="1">
              <a:buFontTx/>
              <a:buChar char="•"/>
            </a:pPr>
            <a:r>
              <a:rPr lang="pt-BR" sz="2800">
                <a:solidFill>
                  <a:srgbClr val="0000FF"/>
                </a:solidFill>
              </a:rPr>
              <a:t>Menos de 3% dos eventos de CR seguiram um evento de GER</a:t>
            </a:r>
            <a:r>
              <a:rPr lang="pt-BR" sz="2800">
                <a:solidFill>
                  <a:schemeClr val="bg1"/>
                </a:solidFill>
              </a:rPr>
              <a:t>, enquanto os eventos de GER ocorreram após aproximadamente 9% dos eventos de CR. </a:t>
            </a:r>
          </a:p>
          <a:p>
            <a:pPr algn="ctr" eaLnBrk="1" hangingPunct="1">
              <a:buFontTx/>
              <a:buChar char="•"/>
            </a:pPr>
            <a:r>
              <a:rPr lang="pt-BR" sz="2800">
                <a:solidFill>
                  <a:srgbClr val="0000FF"/>
                </a:solidFill>
              </a:rPr>
              <a:t>O RGE não foi associado ao aumento da duração ou gravidade do evento de RC, e o RGE seguiu mais frequentemente os eventos de RC, em vez de precedê-los.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aixaDeTexto 3"/>
          <p:cNvSpPr txBox="1">
            <a:spLocks noChangeArrowheads="1"/>
          </p:cNvSpPr>
          <p:nvPr/>
        </p:nvSpPr>
        <p:spPr bwMode="auto">
          <a:xfrm>
            <a:off x="379413" y="274638"/>
            <a:ext cx="10983912"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Tx/>
              <a:buChar char="•"/>
            </a:pPr>
            <a:r>
              <a:rPr lang="pt-BR" sz="2400">
                <a:solidFill>
                  <a:schemeClr val="bg1"/>
                </a:solidFill>
              </a:rPr>
              <a:t>Finalmente, em </a:t>
            </a:r>
            <a:r>
              <a:rPr lang="pt-BR" sz="2400">
                <a:solidFill>
                  <a:srgbClr val="0000FF"/>
                </a:solidFill>
              </a:rPr>
              <a:t>2017, Cresi et al</a:t>
            </a:r>
            <a:r>
              <a:rPr lang="pt-BR" sz="2400">
                <a:solidFill>
                  <a:schemeClr val="bg1"/>
                </a:solidFill>
              </a:rPr>
              <a:t> analisaram retrospectivamente 66 recém-nascidos com sintomas de CR. </a:t>
            </a:r>
          </a:p>
          <a:p>
            <a:pPr algn="just" eaLnBrk="1" hangingPunct="1">
              <a:buFontTx/>
              <a:buChar char="•"/>
            </a:pPr>
            <a:r>
              <a:rPr lang="pt-BR" sz="2400">
                <a:solidFill>
                  <a:schemeClr val="bg1"/>
                </a:solidFill>
              </a:rPr>
              <a:t>Entre essa população, 25 eram recém-nascidos prematuros com idade gestacional média de 30,7 semanas (variação: 28-33 semanas) e apenas são relatados dados sobre esse subgrupo de pacientes.</a:t>
            </a:r>
          </a:p>
          <a:p>
            <a:pPr algn="just" eaLnBrk="1" hangingPunct="1">
              <a:buFontTx/>
              <a:buChar char="•"/>
            </a:pPr>
            <a:r>
              <a:rPr lang="pt-BR" sz="2400">
                <a:solidFill>
                  <a:schemeClr val="bg1"/>
                </a:solidFill>
              </a:rPr>
              <a:t> Os neonatos matriculados não tinham suporte ventilatório e apresentavam ingestão oral de 150 mL / kg / dia. </a:t>
            </a:r>
          </a:p>
          <a:p>
            <a:pPr algn="just" eaLnBrk="1" hangingPunct="1">
              <a:buFontTx/>
              <a:buChar char="•"/>
            </a:pPr>
            <a:r>
              <a:rPr lang="pt-BR" sz="2400">
                <a:solidFill>
                  <a:schemeClr val="bg1"/>
                </a:solidFill>
              </a:rPr>
              <a:t>Nesse subgrupo de pacientes, 20 (</a:t>
            </a:r>
            <a:r>
              <a:rPr lang="pt-BR" sz="2400">
                <a:solidFill>
                  <a:srgbClr val="0000FF"/>
                </a:solidFill>
              </a:rPr>
              <a:t>80%)</a:t>
            </a:r>
            <a:r>
              <a:rPr lang="pt-BR" sz="2400">
                <a:solidFill>
                  <a:schemeClr val="bg1"/>
                </a:solidFill>
              </a:rPr>
              <a:t> deles apresentaram um </a:t>
            </a:r>
            <a:r>
              <a:rPr lang="pt-BR" sz="2400">
                <a:solidFill>
                  <a:srgbClr val="0000FF"/>
                </a:solidFill>
              </a:rPr>
              <a:t>SAP negativo</a:t>
            </a:r>
            <a:r>
              <a:rPr lang="pt-BR" sz="2400">
                <a:solidFill>
                  <a:schemeClr val="bg1"/>
                </a:solidFill>
              </a:rPr>
              <a:t> entre eventos de RGE e CR, enquanto 5 (20%) tiveram um SAP positivo. </a:t>
            </a:r>
          </a:p>
          <a:p>
            <a:pPr algn="just" eaLnBrk="1" hangingPunct="1">
              <a:buFontTx/>
              <a:buChar char="•"/>
            </a:pPr>
            <a:r>
              <a:rPr lang="pt-BR" sz="2400">
                <a:solidFill>
                  <a:schemeClr val="bg1"/>
                </a:solidFill>
              </a:rPr>
              <a:t>Foram identificados eventos GER e CR com início dentro de 30 segundos um do outro, e 94 dessas associações foram encontradas. </a:t>
            </a:r>
          </a:p>
          <a:p>
            <a:pPr algn="just" eaLnBrk="1" hangingPunct="1">
              <a:buFontTx/>
              <a:buChar char="•"/>
            </a:pPr>
            <a:r>
              <a:rPr lang="pt-BR" sz="2400">
                <a:solidFill>
                  <a:srgbClr val="0000FF"/>
                </a:solidFill>
              </a:rPr>
              <a:t>Em 50/94 (53,2%) casos, os eventos do RGE precederam o os eventos CR com uma associação não significativa entre os eventos do CR e do RGE</a:t>
            </a:r>
            <a:r>
              <a:rPr lang="pt-BR" sz="2400">
                <a:solidFill>
                  <a:schemeClr val="bg1"/>
                </a:solidFill>
              </a:rPr>
              <a:t>. </a:t>
            </a:r>
          </a:p>
          <a:p>
            <a:pPr algn="just" eaLnBrk="1" hangingPunct="1">
              <a:buFontTx/>
              <a:buChar char="•"/>
            </a:pPr>
            <a:r>
              <a:rPr lang="pt-BR" sz="2400">
                <a:solidFill>
                  <a:schemeClr val="bg1"/>
                </a:solidFill>
              </a:rPr>
              <a:t>No grupo SAP positivo, os eventos do GER precederam os eventos de CR em 83% das associações.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aixaDeTexto 3"/>
          <p:cNvSpPr txBox="1">
            <a:spLocks noChangeArrowheads="1"/>
          </p:cNvSpPr>
          <p:nvPr/>
        </p:nvSpPr>
        <p:spPr bwMode="auto">
          <a:xfrm>
            <a:off x="590550" y="274638"/>
            <a:ext cx="10772775" cy="649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endParaRPr lang="pt-BR" sz="2800">
              <a:solidFill>
                <a:schemeClr val="bg1"/>
              </a:solidFill>
            </a:endParaRPr>
          </a:p>
          <a:p>
            <a:pPr algn="just" eaLnBrk="1" hangingPunct="1">
              <a:buFontTx/>
              <a:buChar char="•"/>
            </a:pPr>
            <a:r>
              <a:rPr lang="pt-BR" sz="2800">
                <a:solidFill>
                  <a:schemeClr val="bg1"/>
                </a:solidFill>
              </a:rPr>
              <a:t>   Esses eventos do RGE apresentaram maior frequência e extensão proximal, mas não mostraram diferenças nos valores de pH. </a:t>
            </a:r>
          </a:p>
          <a:p>
            <a:pPr algn="just" eaLnBrk="1" hangingPunct="1">
              <a:buFontTx/>
              <a:buChar char="•"/>
            </a:pPr>
            <a:r>
              <a:rPr lang="pt-BR" sz="2800">
                <a:solidFill>
                  <a:schemeClr val="bg1"/>
                </a:solidFill>
              </a:rPr>
              <a:t>Muito recentemente, </a:t>
            </a:r>
            <a:r>
              <a:rPr lang="pt-BR" sz="2800">
                <a:solidFill>
                  <a:srgbClr val="0000FF"/>
                </a:solidFill>
              </a:rPr>
              <a:t>Nobile et al</a:t>
            </a:r>
            <a:r>
              <a:rPr lang="pt-BR" sz="2800">
                <a:solidFill>
                  <a:schemeClr val="bg1"/>
                </a:solidFill>
              </a:rPr>
              <a:t> publicaram os resultados de um estudo prospectivo para testar a associação de eventos CR e RGE. </a:t>
            </a:r>
          </a:p>
          <a:p>
            <a:pPr algn="just" eaLnBrk="1" hangingPunct="1">
              <a:buFontTx/>
              <a:buChar char="•"/>
            </a:pPr>
            <a:r>
              <a:rPr lang="pt-BR" sz="2800">
                <a:solidFill>
                  <a:schemeClr val="bg1"/>
                </a:solidFill>
              </a:rPr>
              <a:t>Quarenta e sete bebês prematuros foram submetidos a gravação simultânea e sincronizada de 24 horas da freqüência cardíaca, monitoramento periférico de SpO2 e pH MII. </a:t>
            </a:r>
          </a:p>
          <a:p>
            <a:pPr algn="just" eaLnBrk="1" hangingPunct="1">
              <a:buFontTx/>
              <a:buChar char="•"/>
            </a:pPr>
            <a:r>
              <a:rPr lang="pt-BR" sz="2800">
                <a:solidFill>
                  <a:schemeClr val="bg1"/>
                </a:solidFill>
              </a:rPr>
              <a:t>12% dos eventos CR foram associados temporalmente a episódios de RGE. </a:t>
            </a:r>
          </a:p>
          <a:p>
            <a:pPr algn="just" eaLnBrk="1" hangingPunct="1">
              <a:buFontTx/>
              <a:buChar char="•"/>
            </a:pPr>
            <a:r>
              <a:rPr lang="pt-BR" sz="2800">
                <a:solidFill>
                  <a:schemeClr val="bg1"/>
                </a:solidFill>
              </a:rPr>
              <a:t>O índice SAP foi significativo em 5/47 (11%) pacientes e o </a:t>
            </a:r>
            <a:r>
              <a:rPr lang="pt-BR" sz="2800">
                <a:solidFill>
                  <a:srgbClr val="0000FF"/>
                </a:solidFill>
              </a:rPr>
              <a:t>índice SAP, incluindo apenas eventos CR após episódios de RGE, foi significativo em apenas 3/47 (6%).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aixaDeTexto 2"/>
          <p:cNvSpPr txBox="1">
            <a:spLocks noChangeArrowheads="1"/>
          </p:cNvSpPr>
          <p:nvPr/>
        </p:nvSpPr>
        <p:spPr bwMode="auto">
          <a:xfrm>
            <a:off x="665163" y="406400"/>
            <a:ext cx="1086167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a:solidFill>
                  <a:srgbClr val="FF00FF"/>
                </a:solidFill>
              </a:rPr>
              <a:t>Discussão</a:t>
            </a:r>
          </a:p>
          <a:p>
            <a:pPr eaLnBrk="1" hangingPunct="1"/>
            <a:endParaRPr lang="pt-PT" sz="3200">
              <a:solidFill>
                <a:srgbClr val="FF00FF"/>
              </a:solidFill>
            </a:endParaRPr>
          </a:p>
          <a:p>
            <a:pPr eaLnBrk="1" hangingPunct="1">
              <a:buFontTx/>
              <a:buChar char="•"/>
            </a:pPr>
            <a:r>
              <a:rPr lang="pt-PT" sz="2400"/>
              <a:t>Nos últimos anos, houve grandes avanços técnicos na detecção e no monitoramento do RGE e da apneia, </a:t>
            </a:r>
            <a:r>
              <a:rPr lang="pt-PT" sz="2400">
                <a:solidFill>
                  <a:srgbClr val="FFFF00"/>
                </a:solidFill>
              </a:rPr>
              <a:t>mas a relação entre os dois fenômenos permanece controversa, principalmente em neonatos prematuros</a:t>
            </a:r>
            <a:r>
              <a:rPr lang="pt-PT" sz="2400"/>
              <a:t>. </a:t>
            </a:r>
          </a:p>
          <a:p>
            <a:pPr eaLnBrk="1" hangingPunct="1">
              <a:buFontTx/>
              <a:buChar char="•"/>
            </a:pPr>
            <a:r>
              <a:rPr lang="pt-PT" sz="2400"/>
              <a:t>Nesta revisão sistemática, coletamos e analisamos as evidências atuais a favor e contra essa associação, avaliando os inconvenientes e as limitações dos estudos publicados em termos de definições, amostragem, desenho do estudo e resultados. </a:t>
            </a:r>
          </a:p>
          <a:p>
            <a:pPr eaLnBrk="1" hangingPunct="1">
              <a:buFontTx/>
              <a:buChar char="•"/>
            </a:pPr>
            <a:r>
              <a:rPr lang="pt-PT" sz="2400"/>
              <a:t>De acordo com as diretrizes internacionais mais recentes, as definições aceitas para apneia incluíam pausas respiratórias de duração variável, medidas pelo fluxo de ar nasal, através de pletismografia de indutância respiratória, polissonografia, monitoramento de impedância ou monitoramento do volume exalado final de dióxido de carbono.</a:t>
            </a:r>
            <a:endParaRPr lang="pt-BR" sz="2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aixaDeTexto 2"/>
          <p:cNvSpPr txBox="1">
            <a:spLocks noChangeArrowheads="1"/>
          </p:cNvSpPr>
          <p:nvPr/>
        </p:nvSpPr>
        <p:spPr bwMode="auto">
          <a:xfrm>
            <a:off x="576263" y="422275"/>
            <a:ext cx="11039475" cy="544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a:solidFill>
                  <a:srgbClr val="FF00FF"/>
                </a:solidFill>
              </a:rPr>
              <a:t> Discussão</a:t>
            </a:r>
          </a:p>
          <a:p>
            <a:pPr eaLnBrk="1" hangingPunct="1"/>
            <a:endParaRPr lang="pt-PT" sz="3200">
              <a:solidFill>
                <a:srgbClr val="FF00FF"/>
              </a:solidFill>
            </a:endParaRPr>
          </a:p>
          <a:p>
            <a:pPr eaLnBrk="1" hangingPunct="1">
              <a:buFontTx/>
              <a:buChar char="•"/>
            </a:pPr>
            <a:r>
              <a:rPr lang="pt-PT" sz="2400"/>
              <a:t>Os dados disponíveis de coortes de recém-nascidos prematuros sugerem que </a:t>
            </a:r>
            <a:r>
              <a:rPr lang="pt-PT" sz="2400">
                <a:solidFill>
                  <a:srgbClr val="FFFF00"/>
                </a:solidFill>
              </a:rPr>
              <a:t>apenas uma pequena minoria de pacientes apneicos parece se beneficiar da terapia anti-refluxo, desafiando indiretamente o papel do refluxo como agente causal</a:t>
            </a:r>
            <a:r>
              <a:rPr lang="pt-PT" sz="2400"/>
              <a:t> . </a:t>
            </a:r>
          </a:p>
          <a:p>
            <a:pPr eaLnBrk="1" hangingPunct="1">
              <a:buFontTx/>
              <a:buChar char="•"/>
            </a:pPr>
            <a:r>
              <a:rPr lang="pt-PT" sz="2400"/>
              <a:t>Na opinião dos autores, isso pode ter uma chave de leitura dupla: </a:t>
            </a:r>
            <a:r>
              <a:rPr lang="pt-PT" sz="2400">
                <a:solidFill>
                  <a:srgbClr val="FFFF00"/>
                </a:solidFill>
              </a:rPr>
              <a:t>a maioria dos episódios de apneia pode ter uma etiologia diferente do refluxo e / ou o tratamento para o RGE não é eficaz.</a:t>
            </a:r>
            <a:r>
              <a:rPr lang="pt-PT" sz="2400"/>
              <a:t> </a:t>
            </a:r>
          </a:p>
          <a:p>
            <a:pPr eaLnBrk="1" hangingPunct="1">
              <a:buFontTx/>
              <a:buChar char="•"/>
            </a:pPr>
            <a:r>
              <a:rPr lang="pt-PT" sz="2400">
                <a:solidFill>
                  <a:srgbClr val="0000FF"/>
                </a:solidFill>
              </a:rPr>
              <a:t>O papel predominante do RGE não ácido</a:t>
            </a:r>
            <a:r>
              <a:rPr lang="pt-PT" sz="2400"/>
              <a:t> em pacientes com sintomas respiratórios, incluindo apneia, </a:t>
            </a:r>
            <a:r>
              <a:rPr lang="pt-PT" sz="2400">
                <a:solidFill>
                  <a:srgbClr val="FFFF00"/>
                </a:solidFill>
              </a:rPr>
              <a:t>pode explicar os efeitos limitados e constantes dos medicamentos supressores de ácidos nos sintomas respiratórios e por que a abordagem conservadora, incluindo ajustes alimentares e posturais, é freqüentemente considerado</a:t>
            </a:r>
            <a:endParaRPr lang="pt-BR" sz="2400">
              <a:solidFill>
                <a:srgbClr val="FFFF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aixaDeTexto 2"/>
          <p:cNvSpPr txBox="1">
            <a:spLocks noChangeArrowheads="1"/>
          </p:cNvSpPr>
          <p:nvPr/>
        </p:nvSpPr>
        <p:spPr bwMode="auto">
          <a:xfrm>
            <a:off x="749300" y="728663"/>
            <a:ext cx="10995025" cy="491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3200">
                <a:solidFill>
                  <a:srgbClr val="FF00FF"/>
                </a:solidFill>
              </a:rPr>
              <a:t>Discussão</a:t>
            </a:r>
          </a:p>
          <a:p>
            <a:pPr eaLnBrk="1" hangingPunct="1"/>
            <a:endParaRPr lang="pt-PT" sz="3200">
              <a:solidFill>
                <a:srgbClr val="FF00FF"/>
              </a:solidFill>
            </a:endParaRPr>
          </a:p>
          <a:p>
            <a:pPr eaLnBrk="1" hangingPunct="1">
              <a:buFontTx/>
              <a:buChar char="•"/>
            </a:pPr>
            <a:r>
              <a:rPr lang="pt-PT" sz="2800"/>
              <a:t>Em conclusão, </a:t>
            </a:r>
            <a:r>
              <a:rPr lang="pt-PT" sz="2800">
                <a:solidFill>
                  <a:srgbClr val="FFFF00"/>
                </a:solidFill>
              </a:rPr>
              <a:t>as evidências atuais sobre o papel da RGE no aparecimento de apneias em prematuros são precárias e controversas</a:t>
            </a:r>
            <a:r>
              <a:rPr lang="pt-PT" sz="2800"/>
              <a:t>. </a:t>
            </a:r>
          </a:p>
          <a:p>
            <a:pPr eaLnBrk="1" hangingPunct="1">
              <a:buFontTx/>
              <a:buChar char="•"/>
            </a:pPr>
            <a:r>
              <a:rPr lang="pt-PT" sz="2800"/>
              <a:t>Vale ressaltar que a heterogeneidade das definições de apneia e das técnicas de monitoramento não permite uma comparação adequada dos estudos analisados. </a:t>
            </a:r>
          </a:p>
          <a:p>
            <a:pPr eaLnBrk="1" hangingPunct="1">
              <a:buFontTx/>
              <a:buChar char="•"/>
            </a:pPr>
            <a:r>
              <a:rPr lang="pt-PT" sz="2800"/>
              <a:t>No entanto, uma porcentagem variável de eventos apneicos ocorre logo após os episódios de RGE, mas ainda </a:t>
            </a:r>
            <a:r>
              <a:rPr lang="pt-PT" sz="2800">
                <a:solidFill>
                  <a:srgbClr val="FF00FF"/>
                </a:solidFill>
              </a:rPr>
              <a:t>é impossível definir se isso acontece por acaso ou por causa de uma relação causal</a:t>
            </a:r>
            <a:r>
              <a:rPr lang="pt-PT" sz="2800"/>
              <a:t>. </a:t>
            </a:r>
            <a:endParaRPr lang="pt-BR" sz="28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aixaDeTexto 2"/>
          <p:cNvSpPr txBox="1">
            <a:spLocks noChangeArrowheads="1"/>
          </p:cNvSpPr>
          <p:nvPr/>
        </p:nvSpPr>
        <p:spPr bwMode="auto">
          <a:xfrm>
            <a:off x="557213" y="652463"/>
            <a:ext cx="10817225"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r>
              <a:rPr lang="pt-PT" sz="3200">
                <a:solidFill>
                  <a:srgbClr val="FF00FF"/>
                </a:solidFill>
              </a:rPr>
              <a:t>Discussão</a:t>
            </a:r>
          </a:p>
          <a:p>
            <a:pPr algn="just" eaLnBrk="1" hangingPunct="1"/>
            <a:endParaRPr lang="pt-PT" sz="3200">
              <a:solidFill>
                <a:srgbClr val="FF00FF"/>
              </a:solidFill>
            </a:endParaRPr>
          </a:p>
          <a:p>
            <a:pPr algn="just" eaLnBrk="1" hangingPunct="1">
              <a:buFontTx/>
              <a:buChar char="•"/>
            </a:pPr>
            <a:r>
              <a:rPr lang="pt-PT" sz="2400"/>
              <a:t>No entanto, a pesquisa de alta qualidade em recém-nascidos prematuros é muito desafiadora, amplificada pelas dificuldades de recrutar grupos de estudo adequados e definir critérios de seleção claros. </a:t>
            </a:r>
          </a:p>
          <a:p>
            <a:pPr algn="just" eaLnBrk="1" hangingPunct="1">
              <a:buFontTx/>
              <a:buChar char="•"/>
            </a:pPr>
            <a:r>
              <a:rPr lang="pt-PT" sz="2400"/>
              <a:t>Além disso, o MII-pH combinado e a polissonografia são caros, demorados, difíceis de analisar e não são facilmente disponíveis na maioria dos hospitais.</a:t>
            </a:r>
          </a:p>
          <a:p>
            <a:pPr algn="just" eaLnBrk="1" hangingPunct="1">
              <a:buFontTx/>
              <a:buChar char="•"/>
            </a:pPr>
            <a:r>
              <a:rPr lang="pt-PT" sz="2400"/>
              <a:t> O consentimento dos pais para esse tipo de investigação às vezes é difícil de obter e estudos randomizados podem ser antiéticos nessa população de risco</a:t>
            </a:r>
            <a:endParaRPr lang="pt-BR" sz="24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aixaDeTexto 2"/>
          <p:cNvSpPr txBox="1">
            <a:spLocks noChangeArrowheads="1"/>
          </p:cNvSpPr>
          <p:nvPr/>
        </p:nvSpPr>
        <p:spPr bwMode="auto">
          <a:xfrm>
            <a:off x="446088" y="414338"/>
            <a:ext cx="11139487" cy="617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buFontTx/>
              <a:buChar char="•"/>
            </a:pPr>
            <a:r>
              <a:rPr lang="pt-PT" sz="3200">
                <a:solidFill>
                  <a:srgbClr val="FF00FF"/>
                </a:solidFill>
              </a:rPr>
              <a:t>Discussão</a:t>
            </a:r>
          </a:p>
          <a:p>
            <a:pPr eaLnBrk="1" hangingPunct="1">
              <a:buFontTx/>
              <a:buChar char="•"/>
            </a:pPr>
            <a:endParaRPr lang="pt-PT" sz="3200">
              <a:solidFill>
                <a:srgbClr val="FF00FF"/>
              </a:solidFill>
            </a:endParaRPr>
          </a:p>
          <a:p>
            <a:pPr algn="ctr" eaLnBrk="1" hangingPunct="1"/>
            <a:r>
              <a:rPr lang="pt-BR" sz="2400" b="1">
                <a:solidFill>
                  <a:srgbClr val="FFFF00"/>
                </a:solidFill>
              </a:rPr>
              <a:t>No entanto, na opinião dos autores, futuros ensaios multicêntricos com grandes séries de neonatos são necessários para esclarecer a relação entre AOP e RGE. </a:t>
            </a:r>
          </a:p>
          <a:p>
            <a:pPr eaLnBrk="1" hangingPunct="1">
              <a:buFontTx/>
              <a:buChar char="•"/>
            </a:pPr>
            <a:r>
              <a:rPr lang="pt-BR" sz="2400"/>
              <a:t>Para melhorar a qualidade da pesquisa neste campo, a seleção de pacientes deve ser claramente relatada, deve-se usar o MII-pH combinado prolongado e polissonografia, sincronização perfeita das duas investigações e análise especializada de ambos os traçados, com intervenções além da ventilação o apoio como medicamentos para refluxo deve ser excluído e as medidas de resultado devem ser avaliadas às cegas quanto aos resultados do pH MII.</a:t>
            </a:r>
          </a:p>
          <a:p>
            <a:pPr eaLnBrk="1" hangingPunct="1">
              <a:buFontTx/>
              <a:buChar char="•"/>
            </a:pPr>
            <a:r>
              <a:rPr lang="pt-BR" sz="2400"/>
              <a:t> Além disso, dada a associação entre eventos cardiorespiratórios e práticas de cuidado específicas [por exemplo, alimentação por sonda que podem desempenhar um possível papel também na ocorrência de RGE, quando são projetados estudos para avaliar RGE e apneias, seria importante padronizar esses fatores para minimizar possíveis efeitos de confusão.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Image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32038" y="804863"/>
            <a:ext cx="84613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CaixaDeTexto 3"/>
          <p:cNvSpPr txBox="1">
            <a:spLocks noChangeArrowheads="1"/>
          </p:cNvSpPr>
          <p:nvPr/>
        </p:nvSpPr>
        <p:spPr bwMode="auto">
          <a:xfrm>
            <a:off x="330200" y="4383088"/>
            <a:ext cx="11117263" cy="1320800"/>
          </a:xfrm>
          <a:prstGeom prst="rect">
            <a:avLst/>
          </a:prstGeom>
          <a:solidFill>
            <a:srgbClr val="0000FF"/>
          </a:solidFill>
          <a:ln w="9525" cmpd="dbl">
            <a:solidFill>
              <a:schemeClr val="tx1"/>
            </a:solidFill>
            <a:miter lim="800000"/>
            <a:headEnd/>
            <a:tailEnd/>
          </a:ln>
        </p:spPr>
        <p:txBody>
          <a:bodyPr>
            <a:spAutoFit/>
          </a:bodyPr>
          <a:lstStyle>
            <a:lvl1pPr marL="457200" indent="-457200"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algn="just" eaLnBrk="1" hangingPunct="1">
              <a:buFont typeface="Arial" pitchFamily="34" charset="0"/>
              <a:buChar char="•"/>
            </a:pPr>
            <a:r>
              <a:rPr lang="pt-PT" sz="2000">
                <a:solidFill>
                  <a:srgbClr val="FFFF00"/>
                </a:solidFill>
              </a:rPr>
              <a:t>O refluxo gastroesofágico (RGE) e a apneia são ocorrências comuns em bebês </a:t>
            </a:r>
          </a:p>
          <a:p>
            <a:pPr algn="just" eaLnBrk="1" hangingPunct="1">
              <a:buFont typeface="Arial" pitchFamily="34" charset="0"/>
              <a:buChar char="•"/>
            </a:pPr>
            <a:r>
              <a:rPr lang="pt-PT" sz="2000">
                <a:solidFill>
                  <a:srgbClr val="FFFF00"/>
                </a:solidFill>
              </a:rPr>
              <a:t>Uma relação causal entre o refluxo gastroesofágico e a apneia em bebês prematuros tem sido frequentemente levantada como hipótese e continua sendo um tópico significativo de debate e investigação.</a:t>
            </a:r>
            <a:endParaRPr lang="pt-BR" sz="2000">
              <a:solidFill>
                <a:srgbClr val="FFFF00"/>
              </a:solidFill>
            </a:endParaRPr>
          </a:p>
        </p:txBody>
      </p:sp>
      <p:sp>
        <p:nvSpPr>
          <p:cNvPr id="46084" name="Text Box 5"/>
          <p:cNvSpPr txBox="1">
            <a:spLocks noChangeArrowheads="1"/>
          </p:cNvSpPr>
          <p:nvPr/>
        </p:nvSpPr>
        <p:spPr bwMode="auto">
          <a:xfrm>
            <a:off x="3757613" y="3765550"/>
            <a:ext cx="4756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defTabSz="914400" eaLnBrk="1" hangingPunct="1"/>
            <a:r>
              <a:rPr lang="pt-BR" b="1">
                <a:solidFill>
                  <a:srgbClr val="FFFF00"/>
                </a:solidFill>
              </a:rPr>
              <a:t>O QUE SE CONHECE SOBRE ESSE TEMA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75" y="9525"/>
            <a:ext cx="6821488"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aixaDeTexto 4"/>
          <p:cNvSpPr txBox="1">
            <a:spLocks noChangeArrowheads="1"/>
          </p:cNvSpPr>
          <p:nvPr/>
        </p:nvSpPr>
        <p:spPr bwMode="auto">
          <a:xfrm>
            <a:off x="346075" y="4027488"/>
            <a:ext cx="11518900" cy="2568575"/>
          </a:xfrm>
          <a:prstGeom prst="rect">
            <a:avLst/>
          </a:prstGeom>
          <a:solidFill>
            <a:srgbClr val="0000FF"/>
          </a:solidFill>
          <a:ln w="38100">
            <a:solidFill>
              <a:srgbClr val="FF00FF"/>
            </a:solidFill>
            <a:miter lim="800000"/>
            <a:headEnd/>
            <a:tailEnd/>
          </a:ln>
        </p:spPr>
        <p:txBody>
          <a:bodyPr>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defTabSz="457200" eaLnBrk="0" fontAlgn="base" hangingPunct="0">
              <a:spcBef>
                <a:spcPct val="0"/>
              </a:spcBef>
              <a:spcAft>
                <a:spcPct val="0"/>
              </a:spcAft>
              <a:defRPr>
                <a:solidFill>
                  <a:schemeClr val="tx1"/>
                </a:solidFill>
                <a:latin typeface="Gill Sans MT"/>
                <a:cs typeface="Arial" pitchFamily="34" charset="0"/>
              </a:defRPr>
            </a:lvl6pPr>
            <a:lvl7pPr marL="2971800" indent="-228600" defTabSz="457200" eaLnBrk="0" fontAlgn="base" hangingPunct="0">
              <a:spcBef>
                <a:spcPct val="0"/>
              </a:spcBef>
              <a:spcAft>
                <a:spcPct val="0"/>
              </a:spcAft>
              <a:defRPr>
                <a:solidFill>
                  <a:schemeClr val="tx1"/>
                </a:solidFill>
                <a:latin typeface="Gill Sans MT"/>
                <a:cs typeface="Arial" pitchFamily="34" charset="0"/>
              </a:defRPr>
            </a:lvl7pPr>
            <a:lvl8pPr marL="3429000" indent="-228600" defTabSz="457200" eaLnBrk="0" fontAlgn="base" hangingPunct="0">
              <a:spcBef>
                <a:spcPct val="0"/>
              </a:spcBef>
              <a:spcAft>
                <a:spcPct val="0"/>
              </a:spcAft>
              <a:defRPr>
                <a:solidFill>
                  <a:schemeClr val="tx1"/>
                </a:solidFill>
                <a:latin typeface="Gill Sans MT"/>
                <a:cs typeface="Arial" pitchFamily="34" charset="0"/>
              </a:defRPr>
            </a:lvl8pPr>
            <a:lvl9pPr marL="3886200" indent="-228600" defTabSz="457200" eaLnBrk="0" fontAlgn="base" hangingPunct="0">
              <a:spcBef>
                <a:spcPct val="0"/>
              </a:spcBef>
              <a:spcAft>
                <a:spcPct val="0"/>
              </a:spcAft>
              <a:defRPr>
                <a:solidFill>
                  <a:schemeClr val="tx1"/>
                </a:solidFill>
                <a:latin typeface="Gill Sans MT"/>
                <a:cs typeface="Arial" pitchFamily="34" charset="0"/>
              </a:defRPr>
            </a:lvl9pPr>
          </a:lstStyle>
          <a:p>
            <a:pPr eaLnBrk="1" hangingPunct="1"/>
            <a:r>
              <a:rPr lang="pt-PT" sz="2000"/>
              <a:t/>
            </a:r>
            <a:br>
              <a:rPr lang="pt-PT" sz="2000"/>
            </a:br>
            <a:r>
              <a:rPr lang="pt-PT" sz="2000"/>
              <a:t>• </a:t>
            </a:r>
            <a:r>
              <a:rPr lang="pt-PT" sz="2000">
                <a:solidFill>
                  <a:srgbClr val="FFFF00"/>
                </a:solidFill>
              </a:rPr>
              <a:t>As evidências atuais sobre o papel da RGE no aparecimento de apneias em neonatos prematuros são precárias e controversas. </a:t>
            </a:r>
          </a:p>
          <a:p>
            <a:pPr algn="just" eaLnBrk="1" hangingPunct="1"/>
            <a:r>
              <a:rPr lang="pt-PT" sz="2000">
                <a:solidFill>
                  <a:srgbClr val="FFFF00"/>
                </a:solidFill>
              </a:rPr>
              <a:t>• De acordo com os dados disponíveis, </a:t>
            </a:r>
            <a:r>
              <a:rPr lang="pt-PT" sz="2000" b="1">
                <a:solidFill>
                  <a:srgbClr val="FF00FF"/>
                </a:solidFill>
              </a:rPr>
              <a:t>não deve ser iniciado um tratamento empírico com medicamentos anti-refluxo em neonatos prematuros com apneia</a:t>
            </a:r>
            <a:r>
              <a:rPr lang="pt-PT" sz="2000">
                <a:solidFill>
                  <a:srgbClr val="FFFF00"/>
                </a:solidFill>
              </a:rPr>
              <a:t>. </a:t>
            </a:r>
          </a:p>
          <a:p>
            <a:pPr algn="just" eaLnBrk="1" hangingPunct="1"/>
            <a:r>
              <a:rPr lang="pt-PT" sz="2000">
                <a:solidFill>
                  <a:srgbClr val="FFFF00"/>
                </a:solidFill>
              </a:rPr>
              <a:t>• Em um subgrupo de neonatos prematuros, os episódios de apneia estão significativamente ligados ao RGE. Os médicos devem tentar identificar esses neonatos por meio de MII-pH combinado e polissonografia ou monitoramento cardiorrespiratório.</a:t>
            </a:r>
            <a:endParaRPr lang="pt-BR" sz="2000">
              <a:solidFill>
                <a:srgbClr val="FFFF00"/>
              </a:solidFill>
            </a:endParaRPr>
          </a:p>
        </p:txBody>
      </p:sp>
      <p:sp>
        <p:nvSpPr>
          <p:cNvPr id="47108" name="Rectangle 5"/>
          <p:cNvSpPr>
            <a:spLocks noChangeArrowheads="1"/>
          </p:cNvSpPr>
          <p:nvPr/>
        </p:nvSpPr>
        <p:spPr bwMode="auto">
          <a:xfrm>
            <a:off x="4037013" y="3530600"/>
            <a:ext cx="45037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PT" sz="2400" b="1">
                <a:solidFill>
                  <a:srgbClr val="FFFF00"/>
                </a:solidFill>
              </a:rPr>
              <a:t>O que este estudo acrescenta</a:t>
            </a:r>
            <a:endParaRPr lang="pt-BR" sz="2400" b="1">
              <a:solidFill>
                <a:srgbClr val="FFFF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a:xfrm>
            <a:off x="2249488" y="503238"/>
            <a:ext cx="8020050" cy="1592262"/>
          </a:xfrm>
          <a:solidFill>
            <a:srgbClr val="A7A08E">
              <a:alpha val="14902"/>
            </a:srgbClr>
          </a:solidFill>
          <a:ln>
            <a:headEnd/>
            <a:tailEnd/>
          </a:ln>
        </p:spPr>
        <p:txBody>
          <a:bodyPr wrap="square" numCol="1" anchorCtr="0" compatLnSpc="1">
            <a:prstTxWarp prst="textNoShape">
              <a:avLst/>
            </a:prstTxWarp>
          </a:bodyPr>
          <a:lstStyle/>
          <a:p>
            <a:pPr eaLnBrk="1" hangingPunct="1">
              <a:defRPr/>
            </a:pPr>
            <a:r>
              <a:rPr lang="pt-BR" cap="none" smtClean="0">
                <a:solidFill>
                  <a:srgbClr val="FFFF00"/>
                </a:solidFill>
              </a:rPr>
              <a:t>Nota do Editor da página neonatal </a:t>
            </a:r>
            <a:r>
              <a:rPr lang="pt-BR" cap="none" smtClean="0">
                <a:solidFill>
                  <a:srgbClr val="FFFF00"/>
                </a:solidFill>
                <a:hlinkClick r:id="rId2"/>
              </a:rPr>
              <a:t>www.paulomargotto.com.br</a:t>
            </a:r>
            <a:r>
              <a:rPr lang="pt-BR" cap="none" smtClean="0">
                <a:solidFill>
                  <a:srgbClr val="FFFF00"/>
                </a:solidFill>
              </a:rPr>
              <a:t> , Dr. Paulo R. Margotto</a:t>
            </a:r>
          </a:p>
        </p:txBody>
      </p:sp>
      <p:pic>
        <p:nvPicPr>
          <p:cNvPr id="48131" name="Picture 5" descr="Martinha-F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3163" y="2219325"/>
            <a:ext cx="5149850" cy="386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Text Box 6"/>
          <p:cNvSpPr txBox="1">
            <a:spLocks noChangeArrowheads="1"/>
          </p:cNvSpPr>
          <p:nvPr/>
        </p:nvSpPr>
        <p:spPr bwMode="auto">
          <a:xfrm>
            <a:off x="3074988" y="6094413"/>
            <a:ext cx="6838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defTabSz="914400" eaLnBrk="1" hangingPunct="1"/>
            <a:r>
              <a:rPr lang="pt-BR">
                <a:solidFill>
                  <a:srgbClr val="0000FF"/>
                </a:solidFill>
              </a:rPr>
              <a:t>Drs. Marta David Rocha de Moura e Dr. Paulo R. Margotto (2011)</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xfrm>
            <a:off x="998538" y="2349500"/>
            <a:ext cx="10194925" cy="4343400"/>
          </a:xfrm>
        </p:spPr>
        <p:txBody>
          <a:bodyPr/>
          <a:lstStyle/>
          <a:p>
            <a:pPr eaLnBrk="1" hangingPunct="1"/>
            <a:r>
              <a:rPr lang="pt-BR" smtClean="0"/>
              <a:t>Houve avanços consideráveis nas técnicas de diagnóstico tanto para a monitorização cardiorrespiratória neonatal como para o RGE, embora ainda não consigamos diferenciar claramente o RGE fisiológico da doença do refluxo gastroesofágico (RGE sintomático). Este dilema torna imperativo que a farmacoterapia para RGE seja eficaz e segura. </a:t>
            </a:r>
          </a:p>
          <a:p>
            <a:pPr eaLnBrk="1" hangingPunct="1"/>
            <a:r>
              <a:rPr lang="pt-BR" smtClean="0"/>
              <a:t>Dados disponíveis de coortes maiores de prematuros sugerem que apenas uma pequena minoria de prematuros apneicos provavelmente se beneficiará de tal terapia</a:t>
            </a:r>
          </a:p>
          <a:p>
            <a:pPr eaLnBrk="1" hangingPunct="1"/>
            <a:r>
              <a:rPr lang="pt-BR" smtClean="0"/>
              <a:t> Se a terapia for iniciada, ela só deve ser continuada em face de benefício claro e descontinuada se os sintomas não melhorarem. </a:t>
            </a:r>
          </a:p>
          <a:p>
            <a:pPr eaLnBrk="1" hangingPunct="1"/>
            <a:r>
              <a:rPr lang="pt-BR" smtClean="0"/>
              <a:t>O abandono de recém-nascidos em tal tratamento, na ausência de benefício, pode implicar risco de tratamento desnecessariamente prolongado e exposição a efeitos colaterais adversos nessa população de alto risco.</a:t>
            </a:r>
          </a:p>
          <a:p>
            <a:pPr eaLnBrk="1" hangingPunct="1"/>
            <a:endParaRPr lang="pt-BR" smtClean="0"/>
          </a:p>
        </p:txBody>
      </p:sp>
      <p:sp>
        <p:nvSpPr>
          <p:cNvPr id="49155" name="Rectangle 4"/>
          <p:cNvSpPr>
            <a:spLocks noChangeArrowheads="1"/>
          </p:cNvSpPr>
          <p:nvPr/>
        </p:nvSpPr>
        <p:spPr bwMode="auto">
          <a:xfrm>
            <a:off x="2309813" y="119063"/>
            <a:ext cx="758666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914400"/>
            <a:r>
              <a:rPr lang="en-US" sz="2800" b="1">
                <a:solidFill>
                  <a:srgbClr val="FFFF00"/>
                </a:solidFill>
              </a:rPr>
              <a:t>Apneia neonatal e refluxo gastroesofágico: </a:t>
            </a:r>
          </a:p>
          <a:p>
            <a:pPr algn="ctr" defTabSz="914400"/>
            <a:r>
              <a:rPr lang="en-US" sz="2800" b="1">
                <a:solidFill>
                  <a:srgbClr val="FFFF00"/>
                </a:solidFill>
              </a:rPr>
              <a:t>Existe algum problema?</a:t>
            </a:r>
          </a:p>
        </p:txBody>
      </p:sp>
      <p:sp>
        <p:nvSpPr>
          <p:cNvPr id="49156" name="Rectangle 5"/>
          <p:cNvSpPr>
            <a:spLocks noChangeArrowheads="1"/>
          </p:cNvSpPr>
          <p:nvPr/>
        </p:nvSpPr>
        <p:spPr bwMode="auto">
          <a:xfrm>
            <a:off x="1517650" y="1190625"/>
            <a:ext cx="8848725" cy="106997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sz="1600" u="sng">
                <a:solidFill>
                  <a:schemeClr val="bg1"/>
                </a:solidFill>
                <a:hlinkClick r:id="rId2"/>
              </a:rPr>
              <a:t>Neonatal apnea and </a:t>
            </a:r>
            <a:r>
              <a:rPr lang="pt-BR" sz="1600" b="1" u="sng">
                <a:solidFill>
                  <a:schemeClr val="bg1"/>
                </a:solidFill>
                <a:hlinkClick r:id="rId2"/>
              </a:rPr>
              <a:t>gastroesophageal reflux</a:t>
            </a:r>
            <a:r>
              <a:rPr lang="pt-BR" sz="1600" u="sng">
                <a:solidFill>
                  <a:schemeClr val="bg1"/>
                </a:solidFill>
                <a:hlinkClick r:id="rId2"/>
              </a:rPr>
              <a:t> (GER): is there a problem?</a:t>
            </a:r>
            <a:r>
              <a:rPr lang="pt-BR" sz="1600">
                <a:solidFill>
                  <a:schemeClr val="bg1"/>
                </a:solidFill>
              </a:rPr>
              <a:t>Abu Jawdeh EG, Martin RJ.Early Hum Dev. 2013 Jun;89 Suppl 1:S14-6. doi: 10.1016/S0378-3782(13)70005-7. Review.PMID: 23809340.</a:t>
            </a:r>
            <a:r>
              <a:rPr lang="pt-BR" sz="1600" u="sng">
                <a:solidFill>
                  <a:schemeClr val="bg1"/>
                </a:solidFill>
                <a:hlinkClick r:id="rId3"/>
              </a:rPr>
              <a:t>Similar articles.</a:t>
            </a:r>
            <a:endParaRPr lang="pt-BR" sz="1600" u="sng">
              <a:solidFill>
                <a:schemeClr val="bg1"/>
              </a:solidFill>
            </a:endParaRPr>
          </a:p>
          <a:p>
            <a:pPr defTabSz="914400"/>
            <a:r>
              <a:rPr lang="pt-BR" sz="1600">
                <a:solidFill>
                  <a:schemeClr val="bg1"/>
                </a:solidFill>
              </a:rPr>
              <a:t> Apresentação: Deyse  Costa, Residente em Neonatologia. Coordenação: Nathalia Bardal.</a:t>
            </a:r>
          </a:p>
        </p:txBody>
      </p:sp>
      <p:sp>
        <p:nvSpPr>
          <p:cNvPr id="49157" name="Rectangle 6"/>
          <p:cNvSpPr>
            <a:spLocks noChangeArrowheads="1"/>
          </p:cNvSpPr>
          <p:nvPr/>
        </p:nvSpPr>
        <p:spPr bwMode="auto">
          <a:xfrm>
            <a:off x="917575" y="5989638"/>
            <a:ext cx="10318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b="1">
                <a:solidFill>
                  <a:srgbClr val="FFFF00"/>
                </a:solidFill>
              </a:rPr>
              <a:t>A farmacoterapia para o RGE pode aumentar a morbidade sem evidências claras de eficácia.</a:t>
            </a:r>
            <a:r>
              <a:rPr lang="pt-BR">
                <a:solidFill>
                  <a:srgbClr val="FF0000"/>
                </a:solidFill>
              </a:rPr>
              <a:t> </a:t>
            </a:r>
          </a:p>
        </p:txBody>
      </p:sp>
      <p:pic>
        <p:nvPicPr>
          <p:cNvPr id="49158" name="Picture 8" descr="pptx">
            <a:hlinkClick r:id="rId4" tooltip="Apneia_Neon_Refluxo G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7738" y="3429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9" name="Oval 9"/>
          <p:cNvSpPr>
            <a:spLocks noChangeArrowheads="1"/>
          </p:cNvSpPr>
          <p:nvPr/>
        </p:nvSpPr>
        <p:spPr bwMode="auto">
          <a:xfrm>
            <a:off x="703263" y="306388"/>
            <a:ext cx="914400" cy="722312"/>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b="1">
                <a:solidFill>
                  <a:srgbClr val="FFFF00"/>
                </a:solidFill>
              </a:rPr>
              <a:t>2013</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a:xfrm>
            <a:off x="1103313" y="2370138"/>
            <a:ext cx="10434637" cy="4487862"/>
          </a:xfrm>
        </p:spPr>
        <p:txBody>
          <a:bodyPr/>
          <a:lstStyle/>
          <a:p>
            <a:pPr eaLnBrk="1" hangingPunct="1"/>
            <a:r>
              <a:rPr lang="pt-BR" sz="2000" smtClean="0"/>
              <a:t>Na nossa Unidade hoje só se trata RGE em casos excepcionais. Não há evidência de que o uso farmacológico tenha efeito na apneia da prematuridade. Não existem trabalhos de qualidade cientifica suficiente que evidenciem que o RGE evidentemente leva a apneia. Não existem trabalhos de qualidade cientifica suficiente que evidenciem que o tratamento do RGE diminua a frequência de apneia. Não existe evidencia cientifica de que o uso de medicações que alteram o pH ou a motilidade gástrica tenha qualquer efeito na diminuição da frequência ou intensidade dos episódios de apneia no prematuro. Além disso, dados recentes sugerem efeitos nocivos (incluindo um aumento incidência de enterocolite necrosante, sepse tardia e morte) de medicamentos para reduzir a acidez gástrica em recém-nascidos prematuros.</a:t>
            </a:r>
          </a:p>
        </p:txBody>
      </p:sp>
      <p:sp>
        <p:nvSpPr>
          <p:cNvPr id="53251" name="Rectangle 4"/>
          <p:cNvSpPr>
            <a:spLocks noChangeArrowheads="1"/>
          </p:cNvSpPr>
          <p:nvPr/>
        </p:nvSpPr>
        <p:spPr bwMode="auto">
          <a:xfrm>
            <a:off x="862013" y="438150"/>
            <a:ext cx="10869612"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FFFF00"/>
                </a:solidFill>
                <a:latin typeface="Lato" pitchFamily="34" charset="0"/>
              </a:rPr>
              <a:t>Apneia Neonatal-2020</a:t>
            </a:r>
          </a:p>
          <a:p>
            <a:pPr algn="ctr" eaLnBrk="0" hangingPunct="0"/>
            <a:endParaRPr lang="en-US" u="sng">
              <a:solidFill>
                <a:srgbClr val="FFFF00"/>
              </a:solidFill>
            </a:endParaRPr>
          </a:p>
          <a:p>
            <a:pPr algn="ctr" eaLnBrk="0" hangingPunct="0"/>
            <a:r>
              <a:rPr lang="en-US" sz="1600">
                <a:latin typeface="Source Sans Pro"/>
              </a:rPr>
              <a:t>Adriana Kawaguchi, Paulo R. Margotto</a:t>
            </a:r>
          </a:p>
          <a:p>
            <a:pPr algn="ctr" eaLnBrk="0" hangingPunct="0"/>
            <a:r>
              <a:rPr lang="en-US" sz="1600">
                <a:latin typeface="Source Sans Pro"/>
              </a:rPr>
              <a:t>Cap</a:t>
            </a:r>
            <a:r>
              <a:rPr lang="en-US" sz="1600"/>
              <a:t>í</a:t>
            </a:r>
            <a:r>
              <a:rPr lang="en-US" sz="1600">
                <a:latin typeface="Source Sans Pro"/>
              </a:rPr>
              <a:t>tulo do livro Asisstência ao Rec</a:t>
            </a:r>
            <a:r>
              <a:rPr lang="en-US" sz="1600"/>
              <a:t>é</a:t>
            </a:r>
            <a:r>
              <a:rPr lang="en-US" sz="1600">
                <a:latin typeface="Source Sans Pro"/>
              </a:rPr>
              <a:t>m-Nascido de Risco, Hospital de Ensino Materno Infantil de Bras</a:t>
            </a:r>
            <a:r>
              <a:rPr lang="en-US" sz="1600"/>
              <a:t>í</a:t>
            </a:r>
            <a:r>
              <a:rPr lang="en-US" sz="1600">
                <a:latin typeface="Source Sans Pro"/>
              </a:rPr>
              <a:t>lia, 4a Edi</a:t>
            </a:r>
            <a:r>
              <a:rPr lang="en-US" sz="1600"/>
              <a:t>ç</a:t>
            </a:r>
            <a:r>
              <a:rPr lang="en-US" sz="1600">
                <a:latin typeface="Source Sans Pro"/>
              </a:rPr>
              <a:t>ão, 2020, Em Prepara</a:t>
            </a:r>
            <a:r>
              <a:rPr lang="en-US" sz="1600"/>
              <a:t>ç</a:t>
            </a:r>
            <a:r>
              <a:rPr lang="en-US" sz="1600">
                <a:latin typeface="Source Sans Pro"/>
              </a:rPr>
              <a:t>ão.</a:t>
            </a:r>
            <a:endParaRPr lang="en-US" sz="1600"/>
          </a:p>
        </p:txBody>
      </p:sp>
      <p:pic>
        <p:nvPicPr>
          <p:cNvPr id="53252" name="Picture 5" descr="doc">
            <a:hlinkClick r:id="rId2" tooltip="NOVO-APNEIA 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7713" y="37147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Oval 6"/>
          <p:cNvSpPr>
            <a:spLocks noChangeArrowheads="1"/>
          </p:cNvSpPr>
          <p:nvPr/>
        </p:nvSpPr>
        <p:spPr bwMode="auto">
          <a:xfrm>
            <a:off x="703263" y="306388"/>
            <a:ext cx="914400" cy="722312"/>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1425575" y="895350"/>
            <a:ext cx="95519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t>Capítulo do livro Assistência ao Recém-Nascido de Risco, Editado por Paulo R. Margotto, 4ª</a:t>
            </a:r>
          </a:p>
          <a:p>
            <a:pPr algn="ctr"/>
            <a:r>
              <a:rPr lang="pt-BR"/>
              <a:t>Edição, Brasília, 2020, no Prelo</a:t>
            </a:r>
          </a:p>
        </p:txBody>
      </p:sp>
      <p:sp>
        <p:nvSpPr>
          <p:cNvPr id="54275" name="Rectangle 2"/>
          <p:cNvSpPr>
            <a:spLocks noGrp="1"/>
          </p:cNvSpPr>
          <p:nvPr>
            <p:ph type="body" idx="1"/>
          </p:nvPr>
        </p:nvSpPr>
        <p:spPr>
          <a:xfrm>
            <a:off x="1084263" y="1619250"/>
            <a:ext cx="9309100" cy="5238750"/>
          </a:xfrm>
        </p:spPr>
        <p:txBody>
          <a:bodyPr/>
          <a:lstStyle/>
          <a:p>
            <a:pPr algn="ctr" eaLnBrk="1" hangingPunct="1">
              <a:lnSpc>
                <a:spcPct val="90000"/>
              </a:lnSpc>
            </a:pPr>
            <a:r>
              <a:rPr lang="pt-BR" b="1" smtClean="0">
                <a:solidFill>
                  <a:srgbClr val="FFFF00"/>
                </a:solidFill>
              </a:rPr>
              <a:t>Recomendações do último consenso em relação à supressão ácida</a:t>
            </a:r>
          </a:p>
          <a:p>
            <a:pPr algn="ctr" eaLnBrk="1" hangingPunct="1">
              <a:lnSpc>
                <a:spcPct val="90000"/>
              </a:lnSpc>
            </a:pPr>
            <a:endParaRPr lang="pt-BR" b="1" smtClean="0">
              <a:solidFill>
                <a:srgbClr val="FFFF00"/>
              </a:solidFill>
            </a:endParaRPr>
          </a:p>
          <a:p>
            <a:pPr eaLnBrk="1" hangingPunct="1">
              <a:lnSpc>
                <a:spcPct val="90000"/>
              </a:lnSpc>
            </a:pPr>
            <a:r>
              <a:rPr lang="pt-BR" smtClean="0"/>
              <a:t>O grupo de estudos  sugere não usar bloqueador H2 ou inibidores de bomba de prótons (IBP) nos lactentes normais com choro e irritabilidade;</a:t>
            </a:r>
          </a:p>
          <a:p>
            <a:pPr eaLnBrk="1" hangingPunct="1">
              <a:lnSpc>
                <a:spcPct val="90000"/>
              </a:lnSpc>
            </a:pPr>
            <a:r>
              <a:rPr lang="pt-BR" smtClean="0"/>
              <a:t> não usar bloqueador H2 ou IBP como tratamento de regurgitações nos lactentes normais;</a:t>
            </a:r>
          </a:p>
          <a:p>
            <a:pPr eaLnBrk="1" hangingPunct="1">
              <a:lnSpc>
                <a:spcPct val="90000"/>
              </a:lnSpc>
            </a:pPr>
            <a:r>
              <a:rPr lang="pt-BR" smtClean="0"/>
              <a:t> recomendam cursos de 4 a 8 semanas de bloqueador H2 ou IBP para sintomas típicos (azia, dor retroesternal, pirose, dor epigástrica) </a:t>
            </a:r>
            <a:r>
              <a:rPr lang="pt-BR" smtClean="0">
                <a:solidFill>
                  <a:srgbClr val="FFFF00"/>
                </a:solidFill>
              </a:rPr>
              <a:t>em crianças</a:t>
            </a:r>
            <a:r>
              <a:rPr lang="pt-BR" smtClean="0"/>
              <a:t>;</a:t>
            </a:r>
          </a:p>
          <a:p>
            <a:pPr eaLnBrk="1" hangingPunct="1">
              <a:lnSpc>
                <a:spcPct val="90000"/>
              </a:lnSpc>
            </a:pPr>
            <a:r>
              <a:rPr lang="pt-BR" smtClean="0"/>
              <a:t> recomendam não usar bloqueador H2 ou IBP em  sintomas extra-esofágicos (tosse, broncoespasmo, asma), exceto na presença de sintomas típicos e/ou exame sugestivo de DRGE;</a:t>
            </a:r>
          </a:p>
          <a:p>
            <a:pPr eaLnBrk="1" hangingPunct="1">
              <a:lnSpc>
                <a:spcPct val="90000"/>
              </a:lnSpc>
            </a:pPr>
            <a:r>
              <a:rPr lang="pt-BR" smtClean="0"/>
              <a:t>-recomendam avaliação da eficácia do tratamento e exclusão de causas alternativas de sintomas em crianças que não respondem ao teste terapêutico, bem feito, de 4 a 8 semanas;</a:t>
            </a:r>
          </a:p>
          <a:p>
            <a:pPr eaLnBrk="1" hangingPunct="1">
              <a:lnSpc>
                <a:spcPct val="90000"/>
              </a:lnSpc>
            </a:pPr>
            <a:r>
              <a:rPr lang="pt-BR" smtClean="0"/>
              <a:t> por último, o consenso recomenda verificações regulares da necessidade de tratamentos longos com supressão ácida em crianças e lactentes</a:t>
            </a:r>
            <a:endParaRPr lang="pt-BR" b="1" smtClean="0"/>
          </a:p>
          <a:p>
            <a:pPr algn="ctr" eaLnBrk="1" hangingPunct="1">
              <a:lnSpc>
                <a:spcPct val="90000"/>
              </a:lnSpc>
            </a:pPr>
            <a:endParaRPr lang="pt-BR" b="1" smtClean="0"/>
          </a:p>
        </p:txBody>
      </p:sp>
      <p:sp>
        <p:nvSpPr>
          <p:cNvPr id="54276" name="Rectangle 6"/>
          <p:cNvSpPr>
            <a:spLocks noChangeArrowheads="1"/>
          </p:cNvSpPr>
          <p:nvPr/>
        </p:nvSpPr>
        <p:spPr bwMode="auto">
          <a:xfrm>
            <a:off x="3298825" y="114300"/>
            <a:ext cx="5575300" cy="6858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r>
              <a:rPr lang="en-US" sz="2200" b="1">
                <a:solidFill>
                  <a:srgbClr val="FFFF00"/>
                </a:solidFill>
                <a:latin typeface="Lato" pitchFamily="34" charset="0"/>
                <a:hlinkClick r:id="rId2"/>
              </a:rPr>
              <a:t>Doen</a:t>
            </a:r>
            <a:r>
              <a:rPr lang="en-US" sz="2200" b="1">
                <a:solidFill>
                  <a:srgbClr val="FFFF00"/>
                </a:solidFill>
                <a:hlinkClick r:id="rId2"/>
              </a:rPr>
              <a:t>ç</a:t>
            </a:r>
            <a:r>
              <a:rPr lang="en-US" sz="2200" b="1">
                <a:solidFill>
                  <a:srgbClr val="FFFF00"/>
                </a:solidFill>
                <a:latin typeface="Lato" pitchFamily="34" charset="0"/>
                <a:hlinkClick r:id="rId2"/>
              </a:rPr>
              <a:t>a do Refluxo Gastroesof</a:t>
            </a:r>
            <a:r>
              <a:rPr lang="en-US" sz="2200" b="1">
                <a:solidFill>
                  <a:srgbClr val="FFFF00"/>
                </a:solidFill>
                <a:hlinkClick r:id="rId2"/>
              </a:rPr>
              <a:t>á</a:t>
            </a:r>
            <a:r>
              <a:rPr lang="en-US" sz="2200" b="1">
                <a:solidFill>
                  <a:srgbClr val="FFFF00"/>
                </a:solidFill>
                <a:latin typeface="Lato" pitchFamily="34" charset="0"/>
                <a:hlinkClick r:id="rId2"/>
              </a:rPr>
              <a:t>gico </a:t>
            </a:r>
            <a:r>
              <a:rPr lang="en-US" sz="2200" b="1">
                <a:solidFill>
                  <a:srgbClr val="FFFF00"/>
                </a:solidFill>
                <a:hlinkClick r:id="rId2"/>
              </a:rPr>
              <a:t>–</a:t>
            </a:r>
            <a:r>
              <a:rPr lang="en-US" sz="2200" b="1">
                <a:solidFill>
                  <a:srgbClr val="FFFF00"/>
                </a:solidFill>
                <a:latin typeface="Lato" pitchFamily="34" charset="0"/>
                <a:hlinkClick r:id="rId2"/>
              </a:rPr>
              <a:t> 2020</a:t>
            </a:r>
            <a:endParaRPr lang="en-US" sz="2200" b="1">
              <a:solidFill>
                <a:srgbClr val="FFFF00"/>
              </a:solidFill>
              <a:latin typeface="Lato" pitchFamily="34" charset="0"/>
            </a:endParaRPr>
          </a:p>
          <a:p>
            <a:pPr eaLnBrk="0" hangingPunct="0"/>
            <a:r>
              <a:rPr lang="en-US" sz="1300">
                <a:solidFill>
                  <a:srgbClr val="FFFF00"/>
                </a:solidFill>
                <a:latin typeface="Source Sans Pro"/>
              </a:rPr>
              <a:t>  </a:t>
            </a:r>
            <a:r>
              <a:rPr lang="en-US" sz="1300">
                <a:solidFill>
                  <a:srgbClr val="FFFF00"/>
                </a:solidFill>
              </a:rPr>
              <a:t>      </a:t>
            </a:r>
            <a:endParaRPr lang="en-US" sz="1300">
              <a:solidFill>
                <a:srgbClr val="FFFF00"/>
              </a:solidFill>
              <a:latin typeface="Source Sans Pro"/>
            </a:endParaRPr>
          </a:p>
        </p:txBody>
      </p:sp>
      <p:pic>
        <p:nvPicPr>
          <p:cNvPr id="54277" name="Picture 7" descr="doc">
            <a:hlinkClick r:id="rId3" tooltip="NOVO-DOENÇA DO REFLUXO GASTROESOFÁGIC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3975" y="2365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8" name="Oval 8"/>
          <p:cNvSpPr>
            <a:spLocks noChangeArrowheads="1"/>
          </p:cNvSpPr>
          <p:nvPr/>
        </p:nvSpPr>
        <p:spPr bwMode="auto">
          <a:xfrm>
            <a:off x="703263" y="306388"/>
            <a:ext cx="914400" cy="722312"/>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54280" name="AutoShape 8"/>
          <p:cNvSpPr>
            <a:spLocks noChangeArrowheads="1"/>
          </p:cNvSpPr>
          <p:nvPr/>
        </p:nvSpPr>
        <p:spPr bwMode="auto">
          <a:xfrm>
            <a:off x="11252200" y="5802313"/>
            <a:ext cx="493713" cy="792162"/>
          </a:xfrm>
          <a:prstGeom prst="curvedRightArrow">
            <a:avLst>
              <a:gd name="adj1" fmla="val 32090"/>
              <a:gd name="adj2" fmla="val 64180"/>
              <a:gd name="adj3" fmla="val 33333"/>
            </a:avLst>
          </a:prstGeom>
          <a:solidFill>
            <a:srgbClr val="0000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1"/>
          </p:nvPr>
        </p:nvSpPr>
        <p:spPr>
          <a:xfrm>
            <a:off x="333375" y="684213"/>
            <a:ext cx="10955338" cy="5942012"/>
          </a:xfrm>
        </p:spPr>
        <p:txBody>
          <a:bodyPr/>
          <a:lstStyle/>
          <a:p>
            <a:pPr eaLnBrk="1" hangingPunct="1">
              <a:lnSpc>
                <a:spcPct val="90000"/>
              </a:lnSpc>
              <a:buFont typeface="Arial" pitchFamily="34" charset="0"/>
              <a:buNone/>
            </a:pPr>
            <a:r>
              <a:rPr lang="pt-BR" b="1" smtClean="0">
                <a:solidFill>
                  <a:srgbClr val="FFFF00"/>
                </a:solidFill>
              </a:rPr>
              <a:t>   Agentes procinéticos</a:t>
            </a:r>
            <a:endParaRPr lang="pt-BR" smtClean="0">
              <a:solidFill>
                <a:srgbClr val="FFFF00"/>
              </a:solidFill>
            </a:endParaRPr>
          </a:p>
          <a:p>
            <a:pPr eaLnBrk="1" hangingPunct="1">
              <a:lnSpc>
                <a:spcPct val="90000"/>
              </a:lnSpc>
            </a:pPr>
            <a:r>
              <a:rPr lang="pt-BR" smtClean="0"/>
              <a:t>Atualmente, não há suficiente evidência para o uso de rotina dos procinéticos. Além disso, os potenciais efeitos colaterais destas medicações são mais importantes do que os benefícios por eles alcançados, no tratamento da DRGE. O consenso atual sugere não utilizar procinéticos no tratamento de DRGE em pediatria. </a:t>
            </a:r>
            <a:endParaRPr lang="pt-BR" b="1" smtClean="0"/>
          </a:p>
          <a:p>
            <a:pPr eaLnBrk="1" hangingPunct="1">
              <a:lnSpc>
                <a:spcPct val="90000"/>
              </a:lnSpc>
              <a:buFont typeface="Arial" pitchFamily="34" charset="0"/>
              <a:buNone/>
            </a:pPr>
            <a:r>
              <a:rPr lang="pt-BR" b="1" smtClean="0">
                <a:solidFill>
                  <a:srgbClr val="FFFF00"/>
                </a:solidFill>
              </a:rPr>
              <a:t>   Metoclopramida e Bromoprida</a:t>
            </a:r>
            <a:endParaRPr lang="pt-BR" smtClean="0">
              <a:solidFill>
                <a:srgbClr val="FFFF00"/>
              </a:solidFill>
            </a:endParaRPr>
          </a:p>
          <a:p>
            <a:pPr eaLnBrk="1" hangingPunct="1">
              <a:lnSpc>
                <a:spcPct val="90000"/>
              </a:lnSpc>
            </a:pPr>
            <a:r>
              <a:rPr lang="pt-BR" smtClean="0"/>
              <a:t>Não existem ensaios clínicos controlados que apoiem a sua utilização ou comprovem seus benefícios na faixa etária pediátrica. Como apresentam efeitos colaterais neurológicos, como os extrapiramidais, não se deve indicá-la no tratamento da DRGE.  Não há indicação do uso de metoclopramida na DRGE.</a:t>
            </a:r>
            <a:endParaRPr lang="pt-BR" b="1" smtClean="0"/>
          </a:p>
          <a:p>
            <a:pPr eaLnBrk="1" hangingPunct="1">
              <a:lnSpc>
                <a:spcPct val="90000"/>
              </a:lnSpc>
              <a:buFont typeface="Arial" pitchFamily="34" charset="0"/>
              <a:buNone/>
            </a:pPr>
            <a:r>
              <a:rPr lang="pt-BR" b="1" smtClean="0">
                <a:solidFill>
                  <a:srgbClr val="FFFF00"/>
                </a:solidFill>
              </a:rPr>
              <a:t>    Domperidona</a:t>
            </a:r>
            <a:endParaRPr lang="pt-BR" smtClean="0">
              <a:solidFill>
                <a:srgbClr val="FFFF00"/>
              </a:solidFill>
            </a:endParaRPr>
          </a:p>
          <a:p>
            <a:pPr eaLnBrk="1" hangingPunct="1">
              <a:lnSpc>
                <a:spcPct val="90000"/>
              </a:lnSpc>
            </a:pPr>
            <a:r>
              <a:rPr lang="pt-BR" smtClean="0"/>
              <a:t>A domperidona é um procinético que aumenta a pressão no EEI e melhora a motilidade, mas o seu uso é limitado em pediatria por falta de estudos que demonstrem sua eficácia. A domperidona também causa efeitos colaterais ocasionais, como   agitação e o aumento das cólicas nos lactentes, que muitas vezes pioram o quadro clinico ou confundem mais o pediatra. O simples fato de suspender a domperidona nos lactentes pode melhorar consideravelmente os sintomas do paciente, que está apresentando efeitos colaterais da medicação. Mais recentemente, tem-se demonstrado a ocorrência de manifestações cardiovasculares associadas ao uso da domperidona, incluindo prolongamento do intervalo QT e arritmias ventriculares e também  alterações extrapiramidais. Não há, portanto,  indicação de usar domperidona na DRGE de lactentes e crianças.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4294967295"/>
          </p:nvPr>
        </p:nvSpPr>
        <p:spPr>
          <a:xfrm>
            <a:off x="768350" y="2030413"/>
            <a:ext cx="10761663" cy="5148262"/>
          </a:xfrm>
        </p:spPr>
        <p:txBody>
          <a:bodyPr/>
          <a:lstStyle/>
          <a:p>
            <a:pPr eaLnBrk="1" hangingPunct="1"/>
            <a:r>
              <a:rPr lang="pt-BR" sz="2000" smtClean="0">
                <a:solidFill>
                  <a:schemeClr val="tx1"/>
                </a:solidFill>
              </a:rPr>
              <a:t>Realizamos  uma ligeira revisão sobre o tema de 2006 a 2018, com a Apresentação do Dr. Josef Neu, no 11º  Simpósio Internacional de Neonatologia no Rio de Janeiro em junho de 2018.  Existe um amplo consenso de que o refluxo gastroesofágico (RGE) é desencadeado por relaxamentos transitórios do esfíncter esofágico inferior, enquanto a apneia, a bradicardia e a dessaturação resultante são desencadeadas pelo controle respiratório imaturo. É possível que, ocasionalmente, esta última seja uma resposta protetora para evitar que o refluxo entre na via aérea. A apneia, como uma resposta protetora, pode compreender o fechamento reflexo das cordas vocais, resultando em apneia obstrutiva, cessação central da produção neural respiratória ou características de ambos (apneia mista).  Há pouca dúvida de que o refluxo atingindo a laringe ou a faringe pode desencadear apneia, no entanto, os casos de refluxo que chegam a orofaringe são muitos baixos (em torno de 3-3,5%). E para criar mais polêmica, a </a:t>
            </a:r>
            <a:r>
              <a:rPr lang="pt-BR" sz="2000" b="1" smtClean="0">
                <a:solidFill>
                  <a:schemeClr val="tx1"/>
                </a:solidFill>
              </a:rPr>
              <a:t>apneia é que pode ocasionar o RGE</a:t>
            </a:r>
            <a:r>
              <a:rPr lang="pt-BR" sz="2000" smtClean="0">
                <a:solidFill>
                  <a:schemeClr val="tx1"/>
                </a:solidFill>
              </a:rPr>
              <a:t> (a depressão respiratória, induzida por hipoxia, pode diminuir o tônus do esfíncter esofágico inferior, predispondo ao refluxo). </a:t>
            </a:r>
          </a:p>
          <a:p>
            <a:pPr eaLnBrk="1" hangingPunct="1"/>
            <a:endParaRPr lang="pt-BR" sz="2000" smtClean="0">
              <a:solidFill>
                <a:schemeClr val="tx1"/>
              </a:solidFill>
            </a:endParaRPr>
          </a:p>
        </p:txBody>
      </p:sp>
      <p:sp>
        <p:nvSpPr>
          <p:cNvPr id="69636" name="Text Box 5"/>
          <p:cNvSpPr txBox="1">
            <a:spLocks noChangeArrowheads="1"/>
          </p:cNvSpPr>
          <p:nvPr/>
        </p:nvSpPr>
        <p:spPr bwMode="auto">
          <a:xfrm>
            <a:off x="5086350" y="1262063"/>
            <a:ext cx="2025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defTabSz="914400" eaLnBrk="1" hangingPunct="1"/>
            <a:r>
              <a:rPr lang="pt-BR"/>
              <a:t>Paulo R. Margotto</a:t>
            </a:r>
          </a:p>
        </p:txBody>
      </p:sp>
      <p:sp>
        <p:nvSpPr>
          <p:cNvPr id="69637" name="Oval 6"/>
          <p:cNvSpPr>
            <a:spLocks noChangeArrowheads="1"/>
          </p:cNvSpPr>
          <p:nvPr/>
        </p:nvSpPr>
        <p:spPr bwMode="auto">
          <a:xfrm>
            <a:off x="703263" y="306388"/>
            <a:ext cx="914400" cy="722312"/>
          </a:xfrm>
          <a:prstGeom prst="ellipse">
            <a:avLst/>
          </a:prstGeom>
          <a:solidFill>
            <a:schemeClr val="accent1"/>
          </a:solidFill>
          <a:ln w="76200">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2020</a:t>
            </a:r>
          </a:p>
        </p:txBody>
      </p:sp>
      <p:sp>
        <p:nvSpPr>
          <p:cNvPr id="69638" name="Rectangle 6"/>
          <p:cNvSpPr>
            <a:spLocks noChangeArrowheads="1"/>
          </p:cNvSpPr>
          <p:nvPr/>
        </p:nvSpPr>
        <p:spPr bwMode="auto">
          <a:xfrm>
            <a:off x="1658938" y="0"/>
            <a:ext cx="9693275"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eaLnBrk="0" hangingPunct="0"/>
            <a:r>
              <a:rPr lang="en-US" sz="2700" b="1">
                <a:solidFill>
                  <a:srgbClr val="072A4D"/>
                </a:solidFill>
                <a:latin typeface="Lato" pitchFamily="34" charset="0"/>
              </a:rPr>
              <a:t>Uma pequena viagem de 2006 a 2020 com o tema Refluxo Gastroesof</a:t>
            </a:r>
            <a:r>
              <a:rPr lang="en-US" sz="2700" b="1">
                <a:solidFill>
                  <a:srgbClr val="072A4D"/>
                </a:solidFill>
              </a:rPr>
              <a:t>á</a:t>
            </a:r>
            <a:r>
              <a:rPr lang="en-US" sz="2700" b="1">
                <a:solidFill>
                  <a:srgbClr val="072A4D"/>
                </a:solidFill>
                <a:latin typeface="Lato" pitchFamily="34" charset="0"/>
              </a:rPr>
              <a:t>gico e Apneia! Embarquem! AGORA!</a:t>
            </a:r>
          </a:p>
          <a:p>
            <a:pPr eaLnBrk="0" hangingPunct="0"/>
            <a:endParaRPr lang="en-US" sz="1300" u="sng">
              <a:solidFill>
                <a:srgbClr val="78909C"/>
              </a:solidFill>
              <a:latin typeface="Source Sans Pro"/>
            </a:endParaRPr>
          </a:p>
        </p:txBody>
      </p:sp>
      <p:pic>
        <p:nvPicPr>
          <p:cNvPr id="69639" name="Picture 7" descr="ppt">
            <a:hlinkClick r:id="rId2" tooltip="Refluxo_Apneia_2006-2020"/>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6563" y="187325"/>
            <a:ext cx="669925" cy="669925"/>
          </a:xfrm>
          <a:prstGeom prst="rect">
            <a:avLst/>
          </a:prstGeom>
          <a:noFill/>
          <a:extLst>
            <a:ext uri="{909E8E84-426E-40DD-AFC4-6F175D3DCCD1}">
              <a14:hiddenFill xmlns:a14="http://schemas.microsoft.com/office/drawing/2010/main">
                <a:solidFill>
                  <a:srgbClr val="FFFFFF"/>
                </a:solidFill>
              </a14:hiddenFill>
            </a:ext>
          </a:extLst>
        </p:spPr>
      </p:pic>
      <p:sp>
        <p:nvSpPr>
          <p:cNvPr id="69640" name="AutoShape 8"/>
          <p:cNvSpPr>
            <a:spLocks noChangeArrowheads="1"/>
          </p:cNvSpPr>
          <p:nvPr/>
        </p:nvSpPr>
        <p:spPr bwMode="auto">
          <a:xfrm>
            <a:off x="11252200" y="5802313"/>
            <a:ext cx="493713" cy="792162"/>
          </a:xfrm>
          <a:prstGeom prst="curvedRightArrow">
            <a:avLst>
              <a:gd name="adj1" fmla="val 32090"/>
              <a:gd name="adj2" fmla="val 64180"/>
              <a:gd name="adj3" fmla="val 33333"/>
            </a:avLst>
          </a:prstGeom>
          <a:solidFill>
            <a:srgbClr val="0000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4294967295"/>
          </p:nvPr>
        </p:nvSpPr>
        <p:spPr>
          <a:xfrm>
            <a:off x="315913" y="722313"/>
            <a:ext cx="11107737" cy="5797550"/>
          </a:xfrm>
        </p:spPr>
        <p:txBody>
          <a:bodyPr/>
          <a:lstStyle/>
          <a:p>
            <a:pPr eaLnBrk="1" hangingPunct="1"/>
            <a:r>
              <a:rPr lang="pt-BR" smtClean="0">
                <a:solidFill>
                  <a:schemeClr val="tx1"/>
                </a:solidFill>
              </a:rPr>
              <a:t>Utilizando técnicas mais refinadas para o diagnóstico do RGE, comprovou que menos de 3% dos eventos cardiorrespiratórios ocorrem após um evento de RGE e este não se associa ao aumento da duração ou gravidade do evento cardiorrespiratório. A grande maioria dos neonatologistas fazem o diagnóstico de RGE devido a presença de apneia, dessaturação, bradicardia e intolerância alimenta. A farmacoterapia para o RGE pode aumentar a morbidade sem evidências claras de eficácia. No entanto, 67% dos neonatologistas entrevistados relataram o uso de medicamento para tratar a apneia dos prematuros e a maioria (74%) iniciam a terapia empiricamente. Entre os medicamentos, os  supressores de ácidos e os procinéticos são os mais usados. Esses medicamentos podem AUMENTAR os eventos associados ao RGE! </a:t>
            </a:r>
            <a:r>
              <a:rPr lang="pt-BR" b="1" smtClean="0">
                <a:solidFill>
                  <a:schemeClr val="tx1"/>
                </a:solidFill>
              </a:rPr>
              <a:t>Não se deve apoiar medicamentos anti-refluxo na apneia da prematuridade!</a:t>
            </a:r>
            <a:r>
              <a:rPr lang="pt-BR" smtClean="0">
                <a:solidFill>
                  <a:schemeClr val="tx1"/>
                </a:solidFill>
              </a:rPr>
              <a:t> </a:t>
            </a:r>
            <a:r>
              <a:rPr lang="pt-BR" b="1" smtClean="0">
                <a:solidFill>
                  <a:schemeClr val="tx1"/>
                </a:solidFill>
              </a:rPr>
              <a:t>Estas medicações supressores de ácidos aumentam significativamente o risco de enterocolite necrosante (6,6x mais!), aumento do risco de sepse (5,5 vezes mais e morte, aumento da gastrina sérica com risco de estenose hipertrófica e alteração da digestão como resultado da diminuição da atividade de lipases dependentes de ácido</a:t>
            </a:r>
            <a:r>
              <a:rPr lang="pt-BR" smtClean="0">
                <a:solidFill>
                  <a:schemeClr val="tx1"/>
                </a:solidFill>
              </a:rPr>
              <a:t>. </a:t>
            </a:r>
            <a:r>
              <a:rPr lang="pt-BR" b="1" smtClean="0">
                <a:solidFill>
                  <a:schemeClr val="tx1"/>
                </a:solidFill>
              </a:rPr>
              <a:t>A acidez gástrica pode se um mecanismo protetor contra a colonização respiratória e gastrintestinal com patógenos nosocomiais e subsequente bacteremia. </a:t>
            </a:r>
            <a:r>
              <a:rPr lang="pt-BR" smtClean="0">
                <a:solidFill>
                  <a:schemeClr val="tx1"/>
                </a:solidFill>
              </a:rPr>
              <a:t>Considere a posição prona do lado esquerdo (reduz significativamente o RGE (devido a configuração anatômica do estômago e junção gastroesofágica, menor exposição ao ácido esofágico e maiores relaxamentos esofágicos inferiores).  </a:t>
            </a:r>
          </a:p>
          <a:p>
            <a:pPr eaLnBrk="1" hangingPunct="1"/>
            <a:endParaRPr lang="pt-BR" smtClean="0">
              <a:solidFill>
                <a:schemeClr val="tx1"/>
              </a:solidFill>
            </a:endParaRPr>
          </a:p>
        </p:txBody>
      </p:sp>
      <p:sp>
        <p:nvSpPr>
          <p:cNvPr id="70659" name="AutoShape 3"/>
          <p:cNvSpPr>
            <a:spLocks noChangeArrowheads="1"/>
          </p:cNvSpPr>
          <p:nvPr/>
        </p:nvSpPr>
        <p:spPr bwMode="auto">
          <a:xfrm>
            <a:off x="11252200" y="5802313"/>
            <a:ext cx="493713" cy="792162"/>
          </a:xfrm>
          <a:prstGeom prst="curvedRightArrow">
            <a:avLst>
              <a:gd name="adj1" fmla="val 32090"/>
              <a:gd name="adj2" fmla="val 64180"/>
              <a:gd name="adj3" fmla="val 33333"/>
            </a:avLst>
          </a:prstGeom>
          <a:solidFill>
            <a:srgbClr val="0000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idx="4294967295"/>
          </p:nvPr>
        </p:nvSpPr>
        <p:spPr>
          <a:xfrm>
            <a:off x="498475" y="944563"/>
            <a:ext cx="10734675" cy="5430837"/>
          </a:xfrm>
        </p:spPr>
        <p:txBody>
          <a:bodyPr/>
          <a:lstStyle/>
          <a:p>
            <a:pPr eaLnBrk="1" hangingPunct="1"/>
            <a:r>
              <a:rPr lang="pt-BR" sz="2200" smtClean="0">
                <a:solidFill>
                  <a:schemeClr val="tx1"/>
                </a:solidFill>
              </a:rPr>
              <a:t>Não há vantagem do uso de bebê conforto, pois aumenta a frequência do RGE. Uso de espessante do leite: não há estudos que evidenciem que aumentando a consistência da dieta diminua o RGE, inclusive pode aumentar o risco de enterocolite necrosante tardia.</a:t>
            </a:r>
            <a:r>
              <a:rPr lang="pt-BR" sz="2200" b="1" smtClean="0">
                <a:solidFill>
                  <a:schemeClr val="tx1"/>
                </a:solidFill>
              </a:rPr>
              <a:t> Finalizando, a mensagem: a campanha “Escolhendo com Sabedoria” (Programa </a:t>
            </a:r>
            <a:r>
              <a:rPr lang="pt-BR" sz="2200" b="1" i="1" smtClean="0">
                <a:solidFill>
                  <a:schemeClr val="tx1"/>
                </a:solidFill>
              </a:rPr>
              <a:t>Choosing Wisely)</a:t>
            </a:r>
            <a:r>
              <a:rPr lang="pt-BR" sz="2200" smtClean="0">
                <a:solidFill>
                  <a:schemeClr val="tx1"/>
                </a:solidFill>
              </a:rPr>
              <a:t> </a:t>
            </a:r>
            <a:r>
              <a:rPr lang="pt-BR" sz="2200" b="1" smtClean="0">
                <a:solidFill>
                  <a:schemeClr val="tx1"/>
                </a:solidFill>
              </a:rPr>
              <a:t>colocou o uso rotineiro de medicamentos anti-refluxo para RGE em prematuros no período no topo de sua lista de práticas na medicina a ser evitada. </a:t>
            </a:r>
            <a:r>
              <a:rPr lang="pt-BR" sz="2200" smtClean="0">
                <a:solidFill>
                  <a:schemeClr val="tx1"/>
                </a:solidFill>
              </a:rPr>
              <a:t>Se usar a terapia essa deve ser continuada apenas com benefício claro, monitorado de perto e tentativa de descontinuação porque as mudanças maturacionais podem tornar a farmacoterapia desnecessária. lembrem-se: quanto mais prematuro for o recém-nascido (RN) mais apneia ele apresenta, maior imaturidade do trato gastrintestinal e conseqüentemente mais refluxo gastroesofageano (RGE). Os estudos atuais não mais mostram a associação entre apneia e RGE! </a:t>
            </a:r>
          </a:p>
          <a:p>
            <a:pPr eaLnBrk="1" hangingPunct="1"/>
            <a:endParaRPr lang="pt-BR" sz="2200" smtClean="0">
              <a:solidFill>
                <a:schemeClr val="tx1"/>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4"/>
          <p:cNvSpPr txBox="1">
            <a:spLocks noChangeArrowheads="1"/>
          </p:cNvSpPr>
          <p:nvPr/>
        </p:nvSpPr>
        <p:spPr bwMode="auto">
          <a:xfrm>
            <a:off x="1082675" y="-19050"/>
            <a:ext cx="2774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defTabSz="914400" eaLnBrk="1" hangingPunct="1"/>
            <a:r>
              <a:rPr lang="pt-BR" sz="3600">
                <a:solidFill>
                  <a:srgbClr val="FFFF00"/>
                </a:solidFill>
              </a:rPr>
              <a:t>OBRIGADO!</a:t>
            </a:r>
          </a:p>
        </p:txBody>
      </p:sp>
      <p:pic>
        <p:nvPicPr>
          <p:cNvPr id="5632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075" y="696913"/>
            <a:ext cx="10126663" cy="569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24" name="Text Box 6"/>
          <p:cNvSpPr txBox="1">
            <a:spLocks noChangeArrowheads="1"/>
          </p:cNvSpPr>
          <p:nvPr/>
        </p:nvSpPr>
        <p:spPr bwMode="auto">
          <a:xfrm>
            <a:off x="1111250" y="6402388"/>
            <a:ext cx="8032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Gill Sans MT"/>
                <a:cs typeface="Arial" pitchFamily="34" charset="0"/>
              </a:defRPr>
            </a:lvl1pPr>
            <a:lvl2pPr marL="742950" indent="-285750" eaLnBrk="0" hangingPunct="0">
              <a:defRPr>
                <a:solidFill>
                  <a:schemeClr val="tx1"/>
                </a:solidFill>
                <a:latin typeface="Gill Sans MT"/>
                <a:cs typeface="Arial" pitchFamily="34" charset="0"/>
              </a:defRPr>
            </a:lvl2pPr>
            <a:lvl3pPr marL="1143000" indent="-228600" eaLnBrk="0" hangingPunct="0">
              <a:defRPr>
                <a:solidFill>
                  <a:schemeClr val="tx1"/>
                </a:solidFill>
                <a:latin typeface="Gill Sans MT"/>
                <a:cs typeface="Arial" pitchFamily="34" charset="0"/>
              </a:defRPr>
            </a:lvl3pPr>
            <a:lvl4pPr marL="1600200" indent="-228600" eaLnBrk="0" hangingPunct="0">
              <a:defRPr>
                <a:solidFill>
                  <a:schemeClr val="tx1"/>
                </a:solidFill>
                <a:latin typeface="Gill Sans MT"/>
                <a:cs typeface="Arial" pitchFamily="34" charset="0"/>
              </a:defRPr>
            </a:lvl4pPr>
            <a:lvl5pPr marL="2057400" indent="-228600" eaLnBrk="0" hangingPunct="0">
              <a:defRPr>
                <a:solidFill>
                  <a:schemeClr val="tx1"/>
                </a:solidFill>
                <a:latin typeface="Gill Sans MT"/>
                <a:cs typeface="Arial" pitchFamily="34" charset="0"/>
              </a:defRPr>
            </a:lvl5pPr>
            <a:lvl6pPr marL="2514600" indent="-228600" eaLnBrk="0" fontAlgn="base" hangingPunct="0">
              <a:spcBef>
                <a:spcPct val="0"/>
              </a:spcBef>
              <a:spcAft>
                <a:spcPct val="0"/>
              </a:spcAft>
              <a:defRPr>
                <a:solidFill>
                  <a:schemeClr val="tx1"/>
                </a:solidFill>
                <a:latin typeface="Gill Sans MT"/>
                <a:cs typeface="Arial" pitchFamily="34" charset="0"/>
              </a:defRPr>
            </a:lvl6pPr>
            <a:lvl7pPr marL="2971800" indent="-228600" eaLnBrk="0" fontAlgn="base" hangingPunct="0">
              <a:spcBef>
                <a:spcPct val="0"/>
              </a:spcBef>
              <a:spcAft>
                <a:spcPct val="0"/>
              </a:spcAft>
              <a:defRPr>
                <a:solidFill>
                  <a:schemeClr val="tx1"/>
                </a:solidFill>
                <a:latin typeface="Gill Sans MT"/>
                <a:cs typeface="Arial" pitchFamily="34" charset="0"/>
              </a:defRPr>
            </a:lvl7pPr>
            <a:lvl8pPr marL="3429000" indent="-228600" eaLnBrk="0" fontAlgn="base" hangingPunct="0">
              <a:spcBef>
                <a:spcPct val="0"/>
              </a:spcBef>
              <a:spcAft>
                <a:spcPct val="0"/>
              </a:spcAft>
              <a:defRPr>
                <a:solidFill>
                  <a:schemeClr val="tx1"/>
                </a:solidFill>
                <a:latin typeface="Gill Sans MT"/>
                <a:cs typeface="Arial" pitchFamily="34" charset="0"/>
              </a:defRPr>
            </a:lvl8pPr>
            <a:lvl9pPr marL="3886200" indent="-228600" eaLnBrk="0" fontAlgn="base" hangingPunct="0">
              <a:spcBef>
                <a:spcPct val="0"/>
              </a:spcBef>
              <a:spcAft>
                <a:spcPct val="0"/>
              </a:spcAft>
              <a:defRPr>
                <a:solidFill>
                  <a:schemeClr val="tx1"/>
                </a:solidFill>
                <a:latin typeface="Gill Sans MT"/>
                <a:cs typeface="Arial" pitchFamily="34" charset="0"/>
              </a:defRPr>
            </a:lvl9pPr>
          </a:lstStyle>
          <a:p>
            <a:pPr defTabSz="914400" eaLnBrk="1" hangingPunct="1"/>
            <a:r>
              <a:rPr lang="pt-BR"/>
              <a:t>                              </a:t>
            </a:r>
            <a:r>
              <a:rPr lang="pt-BR">
                <a:solidFill>
                  <a:srgbClr val="0000FF"/>
                </a:solidFill>
              </a:rPr>
              <a:t>Dra. Marta David Rocha de Moura e Dr. Paulo R. Margotto</a:t>
            </a:r>
          </a:p>
        </p:txBody>
      </p:sp>
    </p:spTree>
  </p:cSld>
  <p:clrMapOvr>
    <a:masterClrMapping/>
  </p:clrMapOvr>
</p:sld>
</file>

<file path=ppt/theme/theme1.xml><?xml version="1.0" encoding="utf-8"?>
<a:theme xmlns:a="http://schemas.openxmlformats.org/drawingml/2006/main" name="Pacote">
  <a:themeElements>
    <a:clrScheme name="Parcel">
      <a:dk1>
        <a:srgbClr val="000000"/>
      </a:dk1>
      <a:lt1>
        <a:srgbClr val="FFFFFF"/>
      </a:lt1>
      <a:dk2>
        <a:srgbClr val="635D4D"/>
      </a:dk2>
      <a:lt2>
        <a:srgbClr val="D8D6BA"/>
      </a:lt2>
      <a:accent1>
        <a:srgbClr val="9CBEBD"/>
      </a:accent1>
      <a:accent2>
        <a:srgbClr val="D2CB6C"/>
      </a:accent2>
      <a:accent3>
        <a:srgbClr val="9D9A93"/>
      </a:accent3>
      <a:accent4>
        <a:srgbClr val="C89F5D"/>
      </a:accent4>
      <a:accent5>
        <a:srgbClr val="A9A57C"/>
      </a:accent5>
      <a:accent6>
        <a:srgbClr val="95A39D"/>
      </a:accent6>
      <a:hlink>
        <a:srgbClr val="D25814"/>
      </a:hlink>
      <a:folHlink>
        <a:srgbClr val="849A0A"/>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xmlns="" name="Parcel" id="{8BEC4385-4EB9-4D53-BFB5-0EA123736B6D}" vid="{0BDC4BB7-8AF9-46FD-8C32-AB93AC9C4100}"/>
    </a:ext>
  </a:extLst>
</a:theme>
</file>

<file path=docProps/app.xml><?xml version="1.0" encoding="utf-8"?>
<Properties xmlns="http://schemas.openxmlformats.org/officeDocument/2006/extended-properties" xmlns:vt="http://schemas.openxmlformats.org/officeDocument/2006/docPropsVTypes">
  <TotalTime>957</TotalTime>
  <Words>4224</Words>
  <Application>Microsoft Office PowerPoint</Application>
  <PresentationFormat>Personalizar</PresentationFormat>
  <Paragraphs>247</Paragraphs>
  <Slides>50</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50</vt:i4>
      </vt:variant>
    </vt:vector>
  </HeadingPairs>
  <TitlesOfParts>
    <vt:vector size="57" baseType="lpstr">
      <vt:lpstr>Gill Sans MT</vt:lpstr>
      <vt:lpstr>Arial</vt:lpstr>
      <vt:lpstr>Calibri</vt:lpstr>
      <vt:lpstr>Wingdings 3</vt:lpstr>
      <vt:lpstr>Lato</vt:lpstr>
      <vt:lpstr>Source Sans Pro</vt:lpstr>
      <vt:lpstr>Pacote</vt:lpstr>
      <vt:lpstr>Apneia nos neonatos prematuros: qual é o papel do refluxo gastroesofágico: Uma revisão sistemática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 Dr. Paulo R. Margotto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MDR NEONATAL</dc:creator>
  <cp:lastModifiedBy>Paulo</cp:lastModifiedBy>
  <cp:revision>36</cp:revision>
  <dcterms:created xsi:type="dcterms:W3CDTF">2020-07-09T01:18:08Z</dcterms:created>
  <dcterms:modified xsi:type="dcterms:W3CDTF">2020-07-23T19:00:06Z</dcterms:modified>
</cp:coreProperties>
</file>