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diagrams/layout2.xml" ContentType="application/vnd.openxmlformats-officedocument.drawingml.diagram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8"/>
  </p:notesMasterIdLst>
  <p:sldIdLst>
    <p:sldId id="256" r:id="rId2"/>
    <p:sldId id="258" r:id="rId3"/>
    <p:sldId id="259" r:id="rId4"/>
    <p:sldId id="260" r:id="rId5"/>
    <p:sldId id="261" r:id="rId6"/>
    <p:sldId id="262" r:id="rId7"/>
    <p:sldId id="263" r:id="rId8"/>
    <p:sldId id="265" r:id="rId9"/>
    <p:sldId id="266" r:id="rId10"/>
    <p:sldId id="267" r:id="rId11"/>
    <p:sldId id="268" r:id="rId12"/>
    <p:sldId id="270" r:id="rId13"/>
    <p:sldId id="269" r:id="rId14"/>
    <p:sldId id="281" r:id="rId15"/>
    <p:sldId id="282" r:id="rId16"/>
    <p:sldId id="271" r:id="rId17"/>
    <p:sldId id="273" r:id="rId18"/>
    <p:sldId id="283" r:id="rId19"/>
    <p:sldId id="274" r:id="rId20"/>
    <p:sldId id="284" r:id="rId21"/>
    <p:sldId id="285" r:id="rId22"/>
    <p:sldId id="286" r:id="rId23"/>
    <p:sldId id="287" r:id="rId24"/>
    <p:sldId id="278" r:id="rId25"/>
    <p:sldId id="279" r:id="rId26"/>
    <p:sldId id="289" r:id="rId27"/>
    <p:sldId id="280" r:id="rId28"/>
    <p:sldId id="290" r:id="rId29"/>
    <p:sldId id="291" r:id="rId30"/>
    <p:sldId id="292" r:id="rId31"/>
    <p:sldId id="293" r:id="rId32"/>
    <p:sldId id="294" r:id="rId33"/>
    <p:sldId id="295" r:id="rId34"/>
    <p:sldId id="297" r:id="rId35"/>
    <p:sldId id="298" r:id="rId36"/>
    <p:sldId id="296" r:id="rId37"/>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33CC33"/>
    <a:srgbClr val="FFFF00"/>
    <a:srgbClr val="FF0000"/>
    <a:srgbClr val="0000FF"/>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3896" autoAdjust="0"/>
  </p:normalViewPr>
  <p:slideViewPr>
    <p:cSldViewPr snapToGrid="0">
      <p:cViewPr>
        <p:scale>
          <a:sx n="66" d="100"/>
          <a:sy n="66" d="100"/>
        </p:scale>
        <p:origin x="-584" y="-5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CE4EA22-7180-4E87-AFDB-237B8316A467}" type="doc">
      <dgm:prSet loTypeId="urn:microsoft.com/office/officeart/2005/8/layout/default#1" loCatId="list" qsTypeId="urn:microsoft.com/office/officeart/2005/8/quickstyle/simple1#1" qsCatId="simple" csTypeId="urn:microsoft.com/office/officeart/2005/8/colors/accent0_1" csCatId="mainScheme" phldr="1"/>
      <dgm:spPr/>
      <dgm:t>
        <a:bodyPr/>
        <a:lstStyle/>
        <a:p>
          <a:endParaRPr lang="pt-BR"/>
        </a:p>
      </dgm:t>
    </dgm:pt>
    <dgm:pt modelId="{5FE2C173-9604-4D03-80C8-52A316226D92}">
      <dgm:prSet phldrT="[Texto]"/>
      <dgm:spPr>
        <a:ln w="38100">
          <a:solidFill>
            <a:srgbClr val="C00000"/>
          </a:solidFill>
        </a:ln>
      </dgm:spPr>
      <dgm:t>
        <a:bodyPr/>
        <a:lstStyle/>
        <a:p>
          <a:r>
            <a:rPr lang="pt-BR" dirty="0" smtClean="0"/>
            <a:t>Cafeína</a:t>
          </a:r>
          <a:endParaRPr lang="pt-BR" dirty="0"/>
        </a:p>
      </dgm:t>
    </dgm:pt>
    <dgm:pt modelId="{47EE4AAF-0A6E-4A54-884A-369AFDF7C875}" type="parTrans" cxnId="{6190119C-6EAB-436C-831F-3537F3CA7A01}">
      <dgm:prSet/>
      <dgm:spPr/>
      <dgm:t>
        <a:bodyPr/>
        <a:lstStyle/>
        <a:p>
          <a:endParaRPr lang="pt-BR"/>
        </a:p>
      </dgm:t>
    </dgm:pt>
    <dgm:pt modelId="{1EEE4806-5121-4B22-B4CA-D548E9F8C635}" type="sibTrans" cxnId="{6190119C-6EAB-436C-831F-3537F3CA7A01}">
      <dgm:prSet/>
      <dgm:spPr/>
      <dgm:t>
        <a:bodyPr/>
        <a:lstStyle/>
        <a:p>
          <a:endParaRPr lang="pt-BR"/>
        </a:p>
      </dgm:t>
    </dgm:pt>
    <dgm:pt modelId="{0419DDD9-1A2B-415A-9CDF-B234A6152534}">
      <dgm:prSet phldrT="[Texto]"/>
      <dgm:spPr>
        <a:ln w="38100">
          <a:solidFill>
            <a:srgbClr val="C00000"/>
          </a:solidFill>
        </a:ln>
      </dgm:spPr>
      <dgm:t>
        <a:bodyPr/>
        <a:lstStyle/>
        <a:p>
          <a:r>
            <a:rPr lang="pt-BR" dirty="0" smtClean="0"/>
            <a:t>Antagonista dos receptores da adenosina A1 e A2A</a:t>
          </a:r>
          <a:endParaRPr lang="pt-BR" dirty="0"/>
        </a:p>
      </dgm:t>
    </dgm:pt>
    <dgm:pt modelId="{F45810BF-5376-45BE-80FD-32FFD48FDA7D}" type="sibTrans" cxnId="{D847FE30-EBFF-49DB-A0E0-E000ABB91E14}">
      <dgm:prSet/>
      <dgm:spPr/>
      <dgm:t>
        <a:bodyPr/>
        <a:lstStyle/>
        <a:p>
          <a:endParaRPr lang="pt-BR"/>
        </a:p>
      </dgm:t>
    </dgm:pt>
    <dgm:pt modelId="{FB3AA59F-E011-4AF8-9965-19AD0A13E90E}" type="parTrans" cxnId="{D847FE30-EBFF-49DB-A0E0-E000ABB91E14}">
      <dgm:prSet/>
      <dgm:spPr/>
      <dgm:t>
        <a:bodyPr/>
        <a:lstStyle/>
        <a:p>
          <a:endParaRPr lang="pt-BR"/>
        </a:p>
      </dgm:t>
    </dgm:pt>
    <dgm:pt modelId="{12468B9C-FB48-4959-A68A-9517AA0750E6}">
      <dgm:prSet phldrT="[Texto]"/>
      <dgm:spPr>
        <a:ln w="38100">
          <a:solidFill>
            <a:srgbClr val="C00000"/>
          </a:solidFill>
        </a:ln>
      </dgm:spPr>
      <dgm:t>
        <a:bodyPr/>
        <a:lstStyle/>
        <a:p>
          <a:r>
            <a:rPr lang="pt-BR" dirty="0" smtClean="0"/>
            <a:t>Estimula os centros respiratórios medulares</a:t>
          </a:r>
          <a:endParaRPr lang="pt-BR" dirty="0"/>
        </a:p>
      </dgm:t>
    </dgm:pt>
    <dgm:pt modelId="{94F65B1F-C5A7-4352-B934-A15522630910}" type="sibTrans" cxnId="{EC32BFA9-BFA2-4532-BD52-6BD3BDBAE854}">
      <dgm:prSet/>
      <dgm:spPr/>
      <dgm:t>
        <a:bodyPr/>
        <a:lstStyle/>
        <a:p>
          <a:endParaRPr lang="pt-BR"/>
        </a:p>
      </dgm:t>
    </dgm:pt>
    <dgm:pt modelId="{7DA232BF-C470-46C2-88A2-CF313F2309F9}" type="parTrans" cxnId="{EC32BFA9-BFA2-4532-BD52-6BD3BDBAE854}">
      <dgm:prSet/>
      <dgm:spPr/>
      <dgm:t>
        <a:bodyPr/>
        <a:lstStyle/>
        <a:p>
          <a:endParaRPr lang="pt-BR"/>
        </a:p>
      </dgm:t>
    </dgm:pt>
    <dgm:pt modelId="{BE8A72B7-9BED-47CD-BEA8-390A885EC3D9}" type="pres">
      <dgm:prSet presAssocID="{6CE4EA22-7180-4E87-AFDB-237B8316A467}" presName="diagram" presStyleCnt="0">
        <dgm:presLayoutVars>
          <dgm:dir/>
          <dgm:resizeHandles val="exact"/>
        </dgm:presLayoutVars>
      </dgm:prSet>
      <dgm:spPr/>
      <dgm:t>
        <a:bodyPr/>
        <a:lstStyle/>
        <a:p>
          <a:endParaRPr lang="pt-BR"/>
        </a:p>
      </dgm:t>
    </dgm:pt>
    <dgm:pt modelId="{DC0B5256-828E-4415-9D31-719987AD0EC9}" type="pres">
      <dgm:prSet presAssocID="{5FE2C173-9604-4D03-80C8-52A316226D92}" presName="node" presStyleLbl="node1" presStyleIdx="0" presStyleCnt="3">
        <dgm:presLayoutVars>
          <dgm:bulletEnabled val="1"/>
        </dgm:presLayoutVars>
      </dgm:prSet>
      <dgm:spPr/>
      <dgm:t>
        <a:bodyPr/>
        <a:lstStyle/>
        <a:p>
          <a:endParaRPr lang="pt-BR"/>
        </a:p>
      </dgm:t>
    </dgm:pt>
    <dgm:pt modelId="{3D20C7BF-5C2C-4F54-B0DF-05611E53F9FC}" type="pres">
      <dgm:prSet presAssocID="{1EEE4806-5121-4B22-B4CA-D548E9F8C635}" presName="sibTrans" presStyleCnt="0"/>
      <dgm:spPr/>
    </dgm:pt>
    <dgm:pt modelId="{B391D5EB-3D3E-471B-BAE6-A821CF1A04CA}" type="pres">
      <dgm:prSet presAssocID="{0419DDD9-1A2B-415A-9CDF-B234A6152534}" presName="node" presStyleLbl="node1" presStyleIdx="1" presStyleCnt="3">
        <dgm:presLayoutVars>
          <dgm:bulletEnabled val="1"/>
        </dgm:presLayoutVars>
      </dgm:prSet>
      <dgm:spPr/>
      <dgm:t>
        <a:bodyPr/>
        <a:lstStyle/>
        <a:p>
          <a:endParaRPr lang="pt-BR"/>
        </a:p>
      </dgm:t>
    </dgm:pt>
    <dgm:pt modelId="{38BC0FA2-C354-4701-A5C3-C7416E55894C}" type="pres">
      <dgm:prSet presAssocID="{F45810BF-5376-45BE-80FD-32FFD48FDA7D}" presName="sibTrans" presStyleCnt="0"/>
      <dgm:spPr/>
    </dgm:pt>
    <dgm:pt modelId="{CEF7969D-1D20-4BD0-96CA-82A6326B770A}" type="pres">
      <dgm:prSet presAssocID="{12468B9C-FB48-4959-A68A-9517AA0750E6}" presName="node" presStyleLbl="node1" presStyleIdx="2" presStyleCnt="3">
        <dgm:presLayoutVars>
          <dgm:bulletEnabled val="1"/>
        </dgm:presLayoutVars>
      </dgm:prSet>
      <dgm:spPr/>
      <dgm:t>
        <a:bodyPr/>
        <a:lstStyle/>
        <a:p>
          <a:endParaRPr lang="pt-BR"/>
        </a:p>
      </dgm:t>
    </dgm:pt>
  </dgm:ptLst>
  <dgm:cxnLst>
    <dgm:cxn modelId="{6190119C-6EAB-436C-831F-3537F3CA7A01}" srcId="{6CE4EA22-7180-4E87-AFDB-237B8316A467}" destId="{5FE2C173-9604-4D03-80C8-52A316226D92}" srcOrd="0" destOrd="0" parTransId="{47EE4AAF-0A6E-4A54-884A-369AFDF7C875}" sibTransId="{1EEE4806-5121-4B22-B4CA-D548E9F8C635}"/>
    <dgm:cxn modelId="{DF6C8881-BE50-41F6-9F39-9423D0234B91}" type="presOf" srcId="{5FE2C173-9604-4D03-80C8-52A316226D92}" destId="{DC0B5256-828E-4415-9D31-719987AD0EC9}" srcOrd="0" destOrd="0" presId="urn:microsoft.com/office/officeart/2005/8/layout/default#1"/>
    <dgm:cxn modelId="{D847FE30-EBFF-49DB-A0E0-E000ABB91E14}" srcId="{6CE4EA22-7180-4E87-AFDB-237B8316A467}" destId="{0419DDD9-1A2B-415A-9CDF-B234A6152534}" srcOrd="1" destOrd="0" parTransId="{FB3AA59F-E011-4AF8-9965-19AD0A13E90E}" sibTransId="{F45810BF-5376-45BE-80FD-32FFD48FDA7D}"/>
    <dgm:cxn modelId="{E53B6790-B739-41FD-8BBD-1E10989BD7E4}" type="presOf" srcId="{6CE4EA22-7180-4E87-AFDB-237B8316A467}" destId="{BE8A72B7-9BED-47CD-BEA8-390A885EC3D9}" srcOrd="0" destOrd="0" presId="urn:microsoft.com/office/officeart/2005/8/layout/default#1"/>
    <dgm:cxn modelId="{65C87D25-5371-4A66-A2A3-5B028B70802B}" type="presOf" srcId="{0419DDD9-1A2B-415A-9CDF-B234A6152534}" destId="{B391D5EB-3D3E-471B-BAE6-A821CF1A04CA}" srcOrd="0" destOrd="0" presId="urn:microsoft.com/office/officeart/2005/8/layout/default#1"/>
    <dgm:cxn modelId="{17C71D04-10CD-4B5F-83D3-EB434EB69D8B}" type="presOf" srcId="{12468B9C-FB48-4959-A68A-9517AA0750E6}" destId="{CEF7969D-1D20-4BD0-96CA-82A6326B770A}" srcOrd="0" destOrd="0" presId="urn:microsoft.com/office/officeart/2005/8/layout/default#1"/>
    <dgm:cxn modelId="{EC32BFA9-BFA2-4532-BD52-6BD3BDBAE854}" srcId="{6CE4EA22-7180-4E87-AFDB-237B8316A467}" destId="{12468B9C-FB48-4959-A68A-9517AA0750E6}" srcOrd="2" destOrd="0" parTransId="{7DA232BF-C470-46C2-88A2-CF313F2309F9}" sibTransId="{94F65B1F-C5A7-4352-B934-A15522630910}"/>
    <dgm:cxn modelId="{F867EC89-E038-455D-A0F0-859C8FA27132}" type="presParOf" srcId="{BE8A72B7-9BED-47CD-BEA8-390A885EC3D9}" destId="{DC0B5256-828E-4415-9D31-719987AD0EC9}" srcOrd="0" destOrd="0" presId="urn:microsoft.com/office/officeart/2005/8/layout/default#1"/>
    <dgm:cxn modelId="{F3B67FB6-27E4-4517-8E92-4BB5F60115E1}" type="presParOf" srcId="{BE8A72B7-9BED-47CD-BEA8-390A885EC3D9}" destId="{3D20C7BF-5C2C-4F54-B0DF-05611E53F9FC}" srcOrd="1" destOrd="0" presId="urn:microsoft.com/office/officeart/2005/8/layout/default#1"/>
    <dgm:cxn modelId="{1FBB63E0-8CB9-40E9-9010-FE7E9B66592F}" type="presParOf" srcId="{BE8A72B7-9BED-47CD-BEA8-390A885EC3D9}" destId="{B391D5EB-3D3E-471B-BAE6-A821CF1A04CA}" srcOrd="2" destOrd="0" presId="urn:microsoft.com/office/officeart/2005/8/layout/default#1"/>
    <dgm:cxn modelId="{399BDD60-4460-4955-9D1C-4ECEEB6A6322}" type="presParOf" srcId="{BE8A72B7-9BED-47CD-BEA8-390A885EC3D9}" destId="{38BC0FA2-C354-4701-A5C3-C7416E55894C}" srcOrd="3" destOrd="0" presId="urn:microsoft.com/office/officeart/2005/8/layout/default#1"/>
    <dgm:cxn modelId="{DE7D0945-9C16-4E9C-A6B1-B88A55ACC37D}" type="presParOf" srcId="{BE8A72B7-9BED-47CD-BEA8-390A885EC3D9}" destId="{CEF7969D-1D20-4BD0-96CA-82A6326B770A}" srcOrd="4" destOrd="0" presId="urn:microsoft.com/office/officeart/2005/8/layout/defaul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AB2A3AD-ACB4-4AFA-A29D-403752EC1E61}" type="doc">
      <dgm:prSet loTypeId="urn:microsoft.com/office/officeart/2005/8/layout/default#2" loCatId="list" qsTypeId="urn:microsoft.com/office/officeart/2005/8/quickstyle/simple1#2" qsCatId="simple" csTypeId="urn:microsoft.com/office/officeart/2005/8/colors/accent0_1" csCatId="mainScheme" phldr="1"/>
      <dgm:spPr/>
      <dgm:t>
        <a:bodyPr/>
        <a:lstStyle/>
        <a:p>
          <a:endParaRPr lang="pt-BR"/>
        </a:p>
      </dgm:t>
    </dgm:pt>
    <dgm:pt modelId="{D136A78D-8010-4A74-A8B2-ADB3DE3349D1}">
      <dgm:prSet phldrT="[Texto]"/>
      <dgm:spPr/>
      <dgm:t>
        <a:bodyPr/>
        <a:lstStyle/>
        <a:p>
          <a:r>
            <a:rPr lang="pt-BR" dirty="0" smtClean="0"/>
            <a:t>Independente da idade gestacional</a:t>
          </a:r>
          <a:endParaRPr lang="pt-BR" dirty="0"/>
        </a:p>
      </dgm:t>
    </dgm:pt>
    <dgm:pt modelId="{EFE6AD4D-988A-498D-8C02-CC5D3155AE41}" type="parTrans" cxnId="{31AFB66B-35B7-4ED2-92DB-57E25309AB63}">
      <dgm:prSet/>
      <dgm:spPr/>
      <dgm:t>
        <a:bodyPr/>
        <a:lstStyle/>
        <a:p>
          <a:endParaRPr lang="pt-BR"/>
        </a:p>
      </dgm:t>
    </dgm:pt>
    <dgm:pt modelId="{2ACFAF6B-76A3-42D5-A012-494628F106C3}" type="sibTrans" cxnId="{31AFB66B-35B7-4ED2-92DB-57E25309AB63}">
      <dgm:prSet/>
      <dgm:spPr/>
      <dgm:t>
        <a:bodyPr/>
        <a:lstStyle/>
        <a:p>
          <a:endParaRPr lang="pt-BR"/>
        </a:p>
      </dgm:t>
    </dgm:pt>
    <dgm:pt modelId="{4111AFD9-D512-42A4-862E-E24BF32AA8E3}" type="pres">
      <dgm:prSet presAssocID="{9AB2A3AD-ACB4-4AFA-A29D-403752EC1E61}" presName="diagram" presStyleCnt="0">
        <dgm:presLayoutVars>
          <dgm:dir/>
          <dgm:resizeHandles val="exact"/>
        </dgm:presLayoutVars>
      </dgm:prSet>
      <dgm:spPr/>
      <dgm:t>
        <a:bodyPr/>
        <a:lstStyle/>
        <a:p>
          <a:endParaRPr lang="pt-BR"/>
        </a:p>
      </dgm:t>
    </dgm:pt>
    <dgm:pt modelId="{F50019B9-9579-4DD3-B438-440D9449A811}" type="pres">
      <dgm:prSet presAssocID="{D136A78D-8010-4A74-A8B2-ADB3DE3349D1}" presName="node" presStyleLbl="node1" presStyleIdx="0" presStyleCnt="1">
        <dgm:presLayoutVars>
          <dgm:bulletEnabled val="1"/>
        </dgm:presLayoutVars>
      </dgm:prSet>
      <dgm:spPr/>
      <dgm:t>
        <a:bodyPr/>
        <a:lstStyle/>
        <a:p>
          <a:endParaRPr lang="pt-BR"/>
        </a:p>
      </dgm:t>
    </dgm:pt>
  </dgm:ptLst>
  <dgm:cxnLst>
    <dgm:cxn modelId="{31AFB66B-35B7-4ED2-92DB-57E25309AB63}" srcId="{9AB2A3AD-ACB4-4AFA-A29D-403752EC1E61}" destId="{D136A78D-8010-4A74-A8B2-ADB3DE3349D1}" srcOrd="0" destOrd="0" parTransId="{EFE6AD4D-988A-498D-8C02-CC5D3155AE41}" sibTransId="{2ACFAF6B-76A3-42D5-A012-494628F106C3}"/>
    <dgm:cxn modelId="{FAB04B96-80D0-4B38-B4A7-9549C880205D}" type="presOf" srcId="{D136A78D-8010-4A74-A8B2-ADB3DE3349D1}" destId="{F50019B9-9579-4DD3-B438-440D9449A811}" srcOrd="0" destOrd="0" presId="urn:microsoft.com/office/officeart/2005/8/layout/default#2"/>
    <dgm:cxn modelId="{19F1E99B-A27F-4DF7-A55D-D7E204C03292}" type="presOf" srcId="{9AB2A3AD-ACB4-4AFA-A29D-403752EC1E61}" destId="{4111AFD9-D512-42A4-862E-E24BF32AA8E3}" srcOrd="0" destOrd="0" presId="urn:microsoft.com/office/officeart/2005/8/layout/default#2"/>
    <dgm:cxn modelId="{6D40E4B6-3CC3-44B6-A237-8DD27B2CC7EB}" type="presParOf" srcId="{4111AFD9-D512-42A4-862E-E24BF32AA8E3}" destId="{F50019B9-9579-4DD3-B438-440D9449A811}" srcOrd="0" destOrd="0" presId="urn:microsoft.com/office/officeart/2005/8/layout/default#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default#1">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2">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B1B226CF-DA51-4EFE-A992-8F659B4518AA}" type="datetimeFigureOut">
              <a:rPr lang="pt-BR"/>
              <a:pPr>
                <a:defRPr/>
              </a:pPr>
              <a:t>24/07/2020</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smtClean="0"/>
              <a:t>Clique para editar 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19CF8458-C3B0-4CD2-9949-8BB05465F1E3}" type="slidenum">
              <a:rPr lang="pt-BR"/>
              <a:pPr>
                <a:defRPr/>
              </a:pPr>
              <a:t>‹#›</a:t>
            </a:fld>
            <a:endParaRPr lang="pt-B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6386"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 Maior estabilidade quando comparado com xantina por exemplo </a:t>
            </a:r>
          </a:p>
        </p:txBody>
      </p:sp>
      <p:sp>
        <p:nvSpPr>
          <p:cNvPr id="31748"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1F60B4B4-2EEE-4AD2-B962-DC78B5C2A3AD}" type="slidenum">
              <a:rPr lang="pt-BR"/>
              <a:pPr fontAlgn="base">
                <a:spcBef>
                  <a:spcPct val="0"/>
                </a:spcBef>
                <a:spcAft>
                  <a:spcPct val="0"/>
                </a:spcAft>
                <a:defRPr/>
              </a:pPr>
              <a:t>2</a:t>
            </a:fld>
            <a:endParaRPr lang="pt-B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8434"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32772"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81AA7174-AB9A-4504-8D98-358C457BE070}" type="slidenum">
              <a:rPr lang="pt-BR"/>
              <a:pPr fontAlgn="base">
                <a:spcBef>
                  <a:spcPct val="0"/>
                </a:spcBef>
                <a:spcAft>
                  <a:spcPct val="0"/>
                </a:spcAft>
                <a:defRPr/>
              </a:pPr>
              <a:t>3</a:t>
            </a:fld>
            <a:endParaRPr lang="pt-B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0482"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 Ataque: pode chegar a 80; manutenção: 20 </a:t>
            </a:r>
          </a:p>
        </p:txBody>
      </p:sp>
      <p:sp>
        <p:nvSpPr>
          <p:cNvPr id="33796"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8868DBCE-EC8E-4D8C-9975-63E6C72F05AC}" type="slidenum">
              <a:rPr lang="pt-BR"/>
              <a:pPr fontAlgn="base">
                <a:spcBef>
                  <a:spcPct val="0"/>
                </a:spcBef>
                <a:spcAft>
                  <a:spcPct val="0"/>
                </a:spcAft>
                <a:defRPr/>
              </a:pPr>
              <a:t>4</a:t>
            </a:fld>
            <a:endParaRPr lang="pt-B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2530"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34820"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B5112A86-30F5-4F7B-97B7-7D677925F5DA}" type="slidenum">
              <a:rPr lang="pt-BR"/>
              <a:pPr fontAlgn="base">
                <a:spcBef>
                  <a:spcPct val="0"/>
                </a:spcBef>
                <a:spcAft>
                  <a:spcPct val="0"/>
                </a:spcAft>
                <a:defRPr/>
              </a:pPr>
              <a:t>5</a:t>
            </a:fld>
            <a:endParaRPr lang="pt-B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4578"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 O objetivo deste estudo foi determinar se a concentração sérica de cafeína diminui para um nível subterapêutico superior a 5 dias após sua descontinuação em prematuros tratados por apneia prematura. Avaliou as características e os resultados de RN com nível de cafeína &gt; 5 mg/L e baixos após 5 dias de descontinuação </a:t>
            </a:r>
          </a:p>
        </p:txBody>
      </p:sp>
      <p:sp>
        <p:nvSpPr>
          <p:cNvPr id="35844"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2DD647F8-233B-4482-A5B9-7F3C0D27BB33}" type="slidenum">
              <a:rPr lang="pt-BR"/>
              <a:pPr fontAlgn="base">
                <a:spcBef>
                  <a:spcPct val="0"/>
                </a:spcBef>
                <a:spcAft>
                  <a:spcPct val="0"/>
                </a:spcAft>
                <a:defRPr/>
              </a:pPr>
              <a:t>6</a:t>
            </a:fld>
            <a:endParaRPr lang="pt-B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6626"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36868"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D8A255D2-2CD1-43F3-8DFE-4C69B1ACB261}" type="slidenum">
              <a:rPr lang="pt-BR"/>
              <a:pPr fontAlgn="base">
                <a:spcBef>
                  <a:spcPct val="0"/>
                </a:spcBef>
                <a:spcAft>
                  <a:spcPct val="0"/>
                </a:spcAft>
                <a:defRPr/>
              </a:pPr>
              <a:t>7</a:t>
            </a:fld>
            <a:endParaRPr lang="pt-B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8674"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37892"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AD7F1B16-E8EF-43E7-87C7-1C0969B555DF}" type="slidenum">
              <a:rPr lang="pt-BR"/>
              <a:pPr fontAlgn="base">
                <a:spcBef>
                  <a:spcPct val="0"/>
                </a:spcBef>
                <a:spcAft>
                  <a:spcPct val="0"/>
                </a:spcAft>
                <a:defRPr/>
              </a:pPr>
              <a:t>8</a:t>
            </a:fld>
            <a:endParaRPr lang="pt-B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0722"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38916"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DF1D142B-1937-460A-9061-CE4EF2208462}" type="slidenum">
              <a:rPr lang="pt-BR"/>
              <a:pPr fontAlgn="base">
                <a:spcBef>
                  <a:spcPct val="0"/>
                </a:spcBef>
                <a:spcAft>
                  <a:spcPct val="0"/>
                </a:spcAft>
                <a:defRPr/>
              </a:pPr>
              <a:t>9</a:t>
            </a:fld>
            <a:endParaRPr lang="pt-B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2770"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39940"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7A761EE5-898B-4F67-8836-6B8A86E83CD1}" type="slidenum">
              <a:rPr lang="pt-BR"/>
              <a:pPr fontAlgn="base">
                <a:spcBef>
                  <a:spcPct val="0"/>
                </a:spcBef>
                <a:spcAft>
                  <a:spcPct val="0"/>
                </a:spcAft>
                <a:defRPr/>
              </a:pPr>
              <a:t>10</a:t>
            </a:fld>
            <a:endParaRPr lang="pt-B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4818"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40964"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78A360C6-9333-4F6C-A567-7EE1DB290109}" type="slidenum">
              <a:rPr lang="pt-BR"/>
              <a:pPr fontAlgn="base">
                <a:spcBef>
                  <a:spcPct val="0"/>
                </a:spcBef>
                <a:spcAft>
                  <a:spcPct val="0"/>
                </a:spcAft>
                <a:defRPr/>
              </a:pPr>
              <a:t>11</a:t>
            </a:fld>
            <a:endParaRPr lang="pt-B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6866"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41988"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2567D13E-F62C-4FE8-8661-76AFDD91A294}" type="slidenum">
              <a:rPr lang="pt-BR"/>
              <a:pPr fontAlgn="base">
                <a:spcBef>
                  <a:spcPct val="0"/>
                </a:spcBef>
                <a:spcAft>
                  <a:spcPct val="0"/>
                </a:spcAft>
                <a:defRPr/>
              </a:pPr>
              <a:t>12</a:t>
            </a:fld>
            <a:endParaRPr lang="pt-B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1986"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marL="171450" indent="-171450" eaLnBrk="1" hangingPunct="1">
              <a:spcBef>
                <a:spcPct val="0"/>
              </a:spcBef>
              <a:buFontTx/>
              <a:buChar char="-"/>
            </a:pPr>
            <a:r>
              <a:rPr lang="pt-BR" smtClean="0"/>
              <a:t>PN e IG foi menor, mas sem nível de significância </a:t>
            </a:r>
          </a:p>
          <a:p>
            <a:pPr marL="171450" indent="-171450" eaLnBrk="1" hangingPunct="1">
              <a:spcBef>
                <a:spcPct val="0"/>
              </a:spcBef>
              <a:buFontTx/>
              <a:buChar char="-"/>
            </a:pPr>
            <a:r>
              <a:rPr lang="pt-BR" smtClean="0"/>
              <a:t>Número de RN que receberam surfactante ou que desenvolveram DBP foi menor nos que atingiram nível alto de cafeína </a:t>
            </a:r>
          </a:p>
          <a:p>
            <a:pPr marL="171450" indent="-171450" eaLnBrk="1" hangingPunct="1">
              <a:spcBef>
                <a:spcPct val="0"/>
              </a:spcBef>
              <a:buFontTx/>
              <a:buChar char="-"/>
            </a:pPr>
            <a:r>
              <a:rPr lang="pt-BR" smtClean="0"/>
              <a:t>Mais RN com nível alto de cafeína após a interrupção estavam recebendo cafeína acima de 5 quando foi interrompida </a:t>
            </a:r>
          </a:p>
        </p:txBody>
      </p:sp>
      <p:sp>
        <p:nvSpPr>
          <p:cNvPr id="43012"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24C4A6DA-27A5-4E76-A4A5-A0D39CD6D133}" type="slidenum">
              <a:rPr lang="pt-BR"/>
              <a:pPr fontAlgn="base">
                <a:spcBef>
                  <a:spcPct val="0"/>
                </a:spcBef>
                <a:spcAft>
                  <a:spcPct val="0"/>
                </a:spcAft>
                <a:defRPr/>
              </a:pPr>
              <a:t>16</a:t>
            </a:fld>
            <a:endParaRPr lang="pt-B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4034"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44036"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0B75E5C1-1E86-4904-83BA-EA1CCF41F1D8}" type="slidenum">
              <a:rPr lang="pt-BR"/>
              <a:pPr fontAlgn="base">
                <a:spcBef>
                  <a:spcPct val="0"/>
                </a:spcBef>
                <a:spcAft>
                  <a:spcPct val="0"/>
                </a:spcAft>
                <a:defRPr/>
              </a:pPr>
              <a:t>17</a:t>
            </a:fld>
            <a:endParaRPr lang="pt-B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7106"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45060"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E2ADA823-392C-4EB3-AE1A-7D7242D5F8BA}" type="slidenum">
              <a:rPr lang="pt-BR"/>
              <a:pPr fontAlgn="base">
                <a:spcBef>
                  <a:spcPct val="0"/>
                </a:spcBef>
                <a:spcAft>
                  <a:spcPct val="0"/>
                </a:spcAft>
                <a:defRPr/>
              </a:pPr>
              <a:t>19</a:t>
            </a:fld>
            <a:endParaRPr lang="pt-B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3250"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marL="171450" indent="-171450" eaLnBrk="1" hangingPunct="1">
              <a:spcBef>
                <a:spcPct val="0"/>
              </a:spcBef>
              <a:buFontTx/>
              <a:buChar char="-"/>
            </a:pPr>
            <a:endParaRPr lang="pt-BR" smtClean="0"/>
          </a:p>
        </p:txBody>
      </p:sp>
      <p:sp>
        <p:nvSpPr>
          <p:cNvPr id="48132"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778BFCD4-7A20-4711-9BE1-17F29DFFE039}" type="slidenum">
              <a:rPr lang="pt-BR"/>
              <a:pPr fontAlgn="base">
                <a:spcBef>
                  <a:spcPct val="0"/>
                </a:spcBef>
                <a:spcAft>
                  <a:spcPct val="0"/>
                </a:spcAft>
                <a:defRPr/>
              </a:pPr>
              <a:t>24</a:t>
            </a:fld>
            <a:endParaRPr lang="pt-B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5298"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marL="171450" indent="-171450" eaLnBrk="1" hangingPunct="1">
              <a:spcBef>
                <a:spcPct val="0"/>
              </a:spcBef>
              <a:buFontTx/>
              <a:buChar char="-"/>
            </a:pPr>
            <a:endParaRPr lang="pt-BR" smtClean="0"/>
          </a:p>
        </p:txBody>
      </p:sp>
      <p:sp>
        <p:nvSpPr>
          <p:cNvPr id="49156"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8EB5B0C1-6830-4D8A-998F-5E66ADD34238}" type="slidenum">
              <a:rPr lang="pt-BR"/>
              <a:pPr fontAlgn="base">
                <a:spcBef>
                  <a:spcPct val="0"/>
                </a:spcBef>
                <a:spcAft>
                  <a:spcPct val="0"/>
                </a:spcAft>
                <a:defRPr/>
              </a:pPr>
              <a:t>25</a:t>
            </a:fld>
            <a:endParaRPr lang="pt-B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8370"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marL="171450" indent="-171450" eaLnBrk="1" hangingPunct="1">
              <a:spcBef>
                <a:spcPct val="0"/>
              </a:spcBef>
              <a:buFontTx/>
              <a:buChar char="-"/>
            </a:pPr>
            <a:endParaRPr lang="pt-BR" smtClean="0"/>
          </a:p>
        </p:txBody>
      </p:sp>
      <p:sp>
        <p:nvSpPr>
          <p:cNvPr id="50180" name="Espaço Reservado para Número de Slide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D5485E1E-D8EC-4B99-AE4A-11A1C70CC0AB}" type="slidenum">
              <a:rPr lang="pt-BR"/>
              <a:pPr fontAlgn="base">
                <a:spcBef>
                  <a:spcPct val="0"/>
                </a:spcBef>
                <a:spcAft>
                  <a:spcPct val="0"/>
                </a:spcAft>
                <a:defRPr/>
              </a:pPr>
              <a:t>27</a:t>
            </a:fld>
            <a:endParaRPr lang="pt-B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4"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7"/>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8"/>
          <p:cNvCxnSpPr/>
          <p:nvPr/>
        </p:nvCxnSpPr>
        <p:spPr>
          <a:xfrm>
            <a:off x="1208088" y="4343400"/>
            <a:ext cx="9875837"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1097280" y="758952"/>
            <a:ext cx="10058400" cy="3566160"/>
          </a:xfrm>
        </p:spPr>
        <p:txBody>
          <a:bodyPr/>
          <a:lstStyle>
            <a:lvl1pPr algn="l">
              <a:lnSpc>
                <a:spcPct val="85000"/>
              </a:lnSpc>
              <a:defRPr sz="8000" spc="-50" baseline="0">
                <a:solidFill>
                  <a:schemeClr val="tx1">
                    <a:lumMod val="85000"/>
                    <a:lumOff val="15000"/>
                  </a:schemeClr>
                </a:solidFill>
              </a:defRPr>
            </a:lvl1pPr>
          </a:lstStyle>
          <a:p>
            <a:r>
              <a:rPr lang="pt-BR" smtClean="0"/>
              <a:t>Clique para editar o título mestre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pt-BR" smtClean="0"/>
              <a:t>Clique para editar o estilo do subtítulo mestre</a:t>
            </a:r>
            <a:endParaRPr lang="en-US" dirty="0"/>
          </a:p>
        </p:txBody>
      </p:sp>
      <p:sp>
        <p:nvSpPr>
          <p:cNvPr id="7" name="Date Placeholder 3"/>
          <p:cNvSpPr>
            <a:spLocks noGrp="1"/>
          </p:cNvSpPr>
          <p:nvPr>
            <p:ph type="dt" sz="half" idx="10"/>
          </p:nvPr>
        </p:nvSpPr>
        <p:spPr/>
        <p:txBody>
          <a:bodyPr/>
          <a:lstStyle>
            <a:lvl1pPr>
              <a:defRPr/>
            </a:lvl1pPr>
          </a:lstStyle>
          <a:p>
            <a:pPr>
              <a:defRPr/>
            </a:pPr>
            <a:fld id="{34778A35-8F8D-4BA3-9764-43DAF443B83D}" type="datetimeFigureOut">
              <a:rPr lang="pt-BR"/>
              <a:pPr>
                <a:defRPr/>
              </a:pPr>
              <a:t>24/07/2020</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50566E9B-6023-40D5-B907-5EA08BA82DE7}" type="slidenum">
              <a:rPr lang="pt-BR"/>
              <a:pPr>
                <a:defRPr/>
              </a:pPr>
              <a:t>‹#›</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804DB2A9-EAAD-4335-8B8D-6FCED447C300}" type="datetimeFigureOut">
              <a:rPr lang="pt-BR"/>
              <a:pPr>
                <a:defRPr/>
              </a:pPr>
              <a:t>24/07/2020</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5F36530A-9476-4A85-BC80-873AF72573B7}" type="slidenum">
              <a:rPr lang="pt-BR"/>
              <a:pPr>
                <a:defRPr/>
              </a:pPr>
              <a:t>‹#›</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Pr>
        <a:solidFill>
          <a:schemeClr val="bg1"/>
        </a:solidFill>
        <a:effectLst/>
      </p:bgPr>
    </p:bg>
    <p:spTree>
      <p:nvGrpSpPr>
        <p:cNvPr id="1" name=""/>
        <p:cNvGrpSpPr/>
        <p:nvPr/>
      </p:nvGrpSpPr>
      <p:grpSpPr>
        <a:xfrm>
          <a:off x="0" y="0"/>
          <a:ext cx="0" cy="0"/>
          <a:chOff x="0" y="0"/>
          <a:chExt cx="0" cy="0"/>
        </a:xfrm>
      </p:grpSpPr>
      <p:sp>
        <p:nvSpPr>
          <p:cNvPr id="4"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7"/>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8"/>
          <p:cNvCxnSpPr/>
          <p:nvPr/>
        </p:nvCxnSpPr>
        <p:spPr>
          <a:xfrm>
            <a:off x="1208088" y="4343400"/>
            <a:ext cx="9875837"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097280" y="758952"/>
            <a:ext cx="10058400" cy="3566160"/>
          </a:xfrm>
        </p:spPr>
        <p:txBody>
          <a:bodyPr anchorCtr="0"/>
          <a:lstStyle>
            <a:lvl1pPr>
              <a:lnSpc>
                <a:spcPct val="85000"/>
              </a:lnSpc>
              <a:defRPr sz="8000" b="0">
                <a:solidFill>
                  <a:schemeClr val="tx1">
                    <a:lumMod val="85000"/>
                    <a:lumOff val="15000"/>
                  </a:schemeClr>
                </a:solidFill>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1097280" y="4453128"/>
            <a:ext cx="10058400" cy="1143000"/>
          </a:xfrm>
        </p:spPr>
        <p:txBody>
          <a:bodyPr lIns="91440" rIns="9144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7" name="Date Placeholder 3"/>
          <p:cNvSpPr>
            <a:spLocks noGrp="1"/>
          </p:cNvSpPr>
          <p:nvPr>
            <p:ph type="dt" sz="half" idx="10"/>
          </p:nvPr>
        </p:nvSpPr>
        <p:spPr/>
        <p:txBody>
          <a:bodyPr/>
          <a:lstStyle>
            <a:lvl1pPr>
              <a:defRPr/>
            </a:lvl1pPr>
          </a:lstStyle>
          <a:p>
            <a:pPr>
              <a:defRPr/>
            </a:pPr>
            <a:fld id="{381B3008-12F0-4EF3-B692-333AECF557E3}" type="datetimeFigureOut">
              <a:rPr lang="pt-BR"/>
              <a:pPr>
                <a:defRPr/>
              </a:pPr>
              <a:t>24/07/2020</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1166D31D-A338-4DAE-82EC-F47EDB395F73}" type="slidenum">
              <a:rPr lang="pt-BR"/>
              <a:pPr>
                <a:defRPr/>
              </a:pPr>
              <a:t>‹#›</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33171F70-A0BE-4E1B-92A5-6A871BF2FE83}" type="datetimeFigureOut">
              <a:rPr lang="pt-BR"/>
              <a:pPr>
                <a:defRPr/>
              </a:pPr>
              <a:t>24/07/2020</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7E5DDC7B-CD1B-4C01-89E0-0395F98E1169}" type="slidenum">
              <a:rPr lang="pt-BR"/>
              <a:pPr>
                <a:defRPr/>
              </a:pPr>
              <a:t>‹#›</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pt-BR" smtClean="0"/>
              <a:t>Clique para editar o título mestre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1097280" y="2582334"/>
            <a:ext cx="4937760" cy="33782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6217920" y="2582334"/>
            <a:ext cx="4937760" cy="33782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EB96D09B-BAF5-4F9B-BA2C-A79247B63D32}" type="datetimeFigureOut">
              <a:rPr lang="pt-BR"/>
              <a:pPr>
                <a:defRPr/>
              </a:pPr>
              <a:t>24/07/2020</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56F1DB2E-2AF3-4D0B-B122-A3CCAE169E00}" type="slidenum">
              <a:rPr lang="pt-BR"/>
              <a:pPr>
                <a:defRPr/>
              </a:pPr>
              <a:t>‹#›</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F41DB639-4918-46F1-9231-B2CA045DC8BB}" type="datetimeFigureOut">
              <a:rPr lang="pt-BR"/>
              <a:pPr>
                <a:defRPr/>
              </a:pPr>
              <a:t>24/07/2020</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EAF647DE-8DF7-4C2A-A3E8-FEAF78F9973C}" type="slidenum">
              <a:rPr lang="pt-BR"/>
              <a:pPr>
                <a:defRPr/>
              </a:pPr>
              <a:t>‹#›</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Rectangle 5"/>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Date Placeholder 6"/>
          <p:cNvSpPr>
            <a:spLocks noGrp="1"/>
          </p:cNvSpPr>
          <p:nvPr>
            <p:ph type="dt" sz="half" idx="10"/>
          </p:nvPr>
        </p:nvSpPr>
        <p:spPr/>
        <p:txBody>
          <a:bodyPr/>
          <a:lstStyle>
            <a:lvl1pPr>
              <a:defRPr/>
            </a:lvl1pPr>
          </a:lstStyle>
          <a:p>
            <a:pPr>
              <a:defRPr/>
            </a:pPr>
            <a:fld id="{91D0BB68-A519-4002-8333-4D9A2BFEF2F3}" type="datetimeFigureOut">
              <a:rPr lang="pt-BR"/>
              <a:pPr>
                <a:defRPr/>
              </a:pPr>
              <a:t>24/07/2020</a:t>
            </a:fld>
            <a:endParaRPr lang="pt-BR"/>
          </a:p>
        </p:txBody>
      </p:sp>
      <p:sp>
        <p:nvSpPr>
          <p:cNvPr id="5" name="Footer Placeholder 7"/>
          <p:cNvSpPr>
            <a:spLocks noGrp="1"/>
          </p:cNvSpPr>
          <p:nvPr>
            <p:ph type="ftr" sz="quarter" idx="11"/>
          </p:nvPr>
        </p:nvSpPr>
        <p:spPr/>
        <p:txBody>
          <a:bodyPr/>
          <a:lstStyle>
            <a:lvl1pPr>
              <a:defRPr>
                <a:solidFill>
                  <a:srgbClr val="FFFFFF"/>
                </a:solidFill>
              </a:defRPr>
            </a:lvl1pPr>
          </a:lstStyle>
          <a:p>
            <a:pPr>
              <a:defRPr/>
            </a:pPr>
            <a:endParaRPr lang="pt-BR"/>
          </a:p>
        </p:txBody>
      </p:sp>
      <p:sp>
        <p:nvSpPr>
          <p:cNvPr id="6" name="Slide Number Placeholder 8"/>
          <p:cNvSpPr>
            <a:spLocks noGrp="1"/>
          </p:cNvSpPr>
          <p:nvPr>
            <p:ph type="sldNum" sz="quarter" idx="12"/>
          </p:nvPr>
        </p:nvSpPr>
        <p:spPr/>
        <p:txBody>
          <a:bodyPr/>
          <a:lstStyle>
            <a:lvl1pPr>
              <a:defRPr/>
            </a:lvl1pPr>
          </a:lstStyle>
          <a:p>
            <a:pPr>
              <a:defRPr/>
            </a:pPr>
            <a:fld id="{91FE954C-7254-4842-B829-7E9FE7B8555E}" type="slidenum">
              <a:rPr lang="pt-BR"/>
              <a:pPr>
                <a:defRPr/>
              </a:pPr>
              <a:t>‹#›</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Rectangle 7"/>
          <p:cNvSpPr/>
          <p:nvPr/>
        </p:nvSpPr>
        <p:spPr>
          <a:xfrm>
            <a:off x="0" y="0"/>
            <a:ext cx="40513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8"/>
          <p:cNvSpPr/>
          <p:nvPr/>
        </p:nvSpPr>
        <p:spPr>
          <a:xfrm>
            <a:off x="4040188" y="0"/>
            <a:ext cx="635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lstStyle>
            <a:lvl1pPr>
              <a:defRPr sz="3600" b="0">
                <a:solidFill>
                  <a:srgbClr val="FFFFFF"/>
                </a:solidFill>
              </a:defRPr>
            </a:lvl1pPr>
          </a:lstStyle>
          <a:p>
            <a:r>
              <a:rPr lang="pt-BR" smtClean="0"/>
              <a:t>Clique para editar o título mestre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7" name="Date Placeholder 4"/>
          <p:cNvSpPr>
            <a:spLocks noGrp="1"/>
          </p:cNvSpPr>
          <p:nvPr>
            <p:ph type="dt" sz="half" idx="10"/>
          </p:nvPr>
        </p:nvSpPr>
        <p:spPr>
          <a:xfrm>
            <a:off x="465138" y="6459538"/>
            <a:ext cx="2619375" cy="365125"/>
          </a:xfrm>
        </p:spPr>
        <p:txBody>
          <a:bodyPr/>
          <a:lstStyle>
            <a:lvl1pPr algn="l">
              <a:defRPr/>
            </a:lvl1pPr>
          </a:lstStyle>
          <a:p>
            <a:pPr>
              <a:defRPr/>
            </a:pPr>
            <a:fld id="{D6BAB836-9897-443F-8721-FE7890A0AE02}" type="datetimeFigureOut">
              <a:rPr lang="pt-BR"/>
              <a:pPr>
                <a:defRPr/>
              </a:pPr>
              <a:t>24/07/2020</a:t>
            </a:fld>
            <a:endParaRPr lang="pt-BR"/>
          </a:p>
        </p:txBody>
      </p:sp>
      <p:sp>
        <p:nvSpPr>
          <p:cNvPr id="8" name="Footer Placeholder 5"/>
          <p:cNvSpPr>
            <a:spLocks noGrp="1"/>
          </p:cNvSpPr>
          <p:nvPr>
            <p:ph type="ftr" sz="quarter" idx="11"/>
          </p:nvPr>
        </p:nvSpPr>
        <p:spPr>
          <a:xfrm>
            <a:off x="4800600" y="6459538"/>
            <a:ext cx="4648200" cy="365125"/>
          </a:xfrm>
        </p:spPr>
        <p:txBody>
          <a:bodyPr/>
          <a:lstStyle>
            <a:lvl1pPr algn="l">
              <a:defRPr>
                <a:solidFill>
                  <a:schemeClr val="tx2"/>
                </a:solidFill>
              </a:defRPr>
            </a:lvl1pPr>
          </a:lstStyle>
          <a:p>
            <a:pPr>
              <a:defRPr/>
            </a:pPr>
            <a:endParaRPr lang="pt-BR"/>
          </a:p>
        </p:txBody>
      </p:sp>
      <p:sp>
        <p:nvSpPr>
          <p:cNvPr id="9" name="Slide Number Placeholder 6"/>
          <p:cNvSpPr>
            <a:spLocks noGrp="1"/>
          </p:cNvSpPr>
          <p:nvPr>
            <p:ph type="sldNum" sz="quarter" idx="12"/>
          </p:nvPr>
        </p:nvSpPr>
        <p:spPr/>
        <p:txBody>
          <a:bodyPr/>
          <a:lstStyle>
            <a:lvl1pPr>
              <a:defRPr>
                <a:solidFill>
                  <a:schemeClr val="tx2"/>
                </a:solidFill>
              </a:defRPr>
            </a:lvl1pPr>
          </a:lstStyle>
          <a:p>
            <a:pPr>
              <a:defRPr/>
            </a:pPr>
            <a:fld id="{1B732007-C30E-4973-8549-0BD1DADDFD8A}" type="slidenum">
              <a:rPr lang="pt-BR"/>
              <a:pPr>
                <a:defRPr/>
              </a:pPr>
              <a:t>‹#›</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8"/>
          <p:cNvSpPr/>
          <p:nvPr/>
        </p:nvSpPr>
        <p:spPr>
          <a:xfrm>
            <a:off x="0" y="4914900"/>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tIns="0" bIns="0">
            <a:noAutofit/>
          </a:bodyPr>
          <a:lstStyle>
            <a:lvl1pPr>
              <a:defRPr sz="3600" b="0">
                <a:solidFill>
                  <a:srgbClr val="FFFFFF"/>
                </a:solidFill>
              </a:defRPr>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rtlCol="0">
            <a:normAutofit/>
          </a:bodyPr>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7" name="Date Placeholder 4"/>
          <p:cNvSpPr>
            <a:spLocks noGrp="1"/>
          </p:cNvSpPr>
          <p:nvPr>
            <p:ph type="dt" sz="half" idx="10"/>
          </p:nvPr>
        </p:nvSpPr>
        <p:spPr/>
        <p:txBody>
          <a:bodyPr/>
          <a:lstStyle>
            <a:lvl1pPr>
              <a:defRPr/>
            </a:lvl1pPr>
          </a:lstStyle>
          <a:p>
            <a:pPr>
              <a:defRPr/>
            </a:pPr>
            <a:fld id="{2826BE23-B78F-453E-A1AC-AF2B06B56A4F}" type="datetimeFigureOut">
              <a:rPr lang="pt-BR"/>
              <a:pPr>
                <a:defRPr/>
              </a:pPr>
              <a:t>24/07/2020</a:t>
            </a:fld>
            <a:endParaRPr lang="pt-BR"/>
          </a:p>
        </p:txBody>
      </p:sp>
      <p:sp>
        <p:nvSpPr>
          <p:cNvPr id="8" name="Footer Placeholder 5"/>
          <p:cNvSpPr>
            <a:spLocks noGrp="1"/>
          </p:cNvSpPr>
          <p:nvPr>
            <p:ph type="ftr" sz="quarter" idx="11"/>
          </p:nvPr>
        </p:nvSpPr>
        <p:spPr/>
        <p:txBody>
          <a:bodyPr/>
          <a:lstStyle>
            <a:lvl1pPr>
              <a:defRPr/>
            </a:lvl1pPr>
          </a:lstStyle>
          <a:p>
            <a:pPr>
              <a:defRPr/>
            </a:pPr>
            <a:endParaRPr lang="pt-BR"/>
          </a:p>
        </p:txBody>
      </p:sp>
      <p:sp>
        <p:nvSpPr>
          <p:cNvPr id="9" name="Slide Number Placeholder 6"/>
          <p:cNvSpPr>
            <a:spLocks noGrp="1"/>
          </p:cNvSpPr>
          <p:nvPr>
            <p:ph type="sldNum" sz="quarter" idx="12"/>
          </p:nvPr>
        </p:nvSpPr>
        <p:spPr/>
        <p:txBody>
          <a:bodyPr/>
          <a:lstStyle>
            <a:lvl1pPr>
              <a:defRPr/>
            </a:lvl1pPr>
          </a:lstStyle>
          <a:p>
            <a:pPr>
              <a:defRPr/>
            </a:pPr>
            <a:fld id="{E9F5993B-89F1-4880-A9E0-1D6504C6A85E}" type="slidenum">
              <a:rPr lang="pt-BR"/>
              <a:pPr>
                <a:defRPr/>
              </a:pPr>
              <a:t>‹#›</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CEA113D9-3FBC-425E-B339-00ECA4E66E3F}" type="datetimeFigureOut">
              <a:rPr lang="pt-BR"/>
              <a:pPr>
                <a:defRPr/>
              </a:pPr>
              <a:t>24/07/2020</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913E6DE0-EB05-44EE-A20F-1780C0F23C32}" type="slidenum">
              <a:rPr lang="pt-BR"/>
              <a:pPr>
                <a:defRPr/>
              </a:pPr>
              <a:t>‹#›</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4"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7"/>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6" name="Date Placeholder 3"/>
          <p:cNvSpPr>
            <a:spLocks noGrp="1"/>
          </p:cNvSpPr>
          <p:nvPr>
            <p:ph type="dt" sz="half" idx="10"/>
          </p:nvPr>
        </p:nvSpPr>
        <p:spPr/>
        <p:txBody>
          <a:bodyPr/>
          <a:lstStyle>
            <a:lvl1pPr>
              <a:defRPr/>
            </a:lvl1pPr>
          </a:lstStyle>
          <a:p>
            <a:pPr>
              <a:defRPr/>
            </a:pPr>
            <a:fld id="{B3937A98-7D79-4673-9D2B-4C06380D8FD4}" type="datetimeFigureOut">
              <a:rPr lang="pt-BR"/>
              <a:pPr>
                <a:defRPr/>
              </a:pPr>
              <a:t>24/07/2020</a:t>
            </a:fld>
            <a:endParaRPr lang="pt-BR"/>
          </a:p>
        </p:txBody>
      </p:sp>
      <p:sp>
        <p:nvSpPr>
          <p:cNvPr id="7" name="Footer Placeholder 4"/>
          <p:cNvSpPr>
            <a:spLocks noGrp="1"/>
          </p:cNvSpPr>
          <p:nvPr>
            <p:ph type="ftr" sz="quarter" idx="11"/>
          </p:nvPr>
        </p:nvSpPr>
        <p:spPr/>
        <p:txBody>
          <a:bodyPr/>
          <a:lstStyle>
            <a:lvl1pPr>
              <a:defRPr/>
            </a:lvl1pPr>
          </a:lstStyle>
          <a:p>
            <a:pPr>
              <a:defRPr/>
            </a:pPr>
            <a:endParaRPr lang="pt-BR"/>
          </a:p>
        </p:txBody>
      </p:sp>
      <p:sp>
        <p:nvSpPr>
          <p:cNvPr id="8" name="Slide Number Placeholder 5"/>
          <p:cNvSpPr>
            <a:spLocks noGrp="1"/>
          </p:cNvSpPr>
          <p:nvPr>
            <p:ph type="sldNum" sz="quarter" idx="12"/>
          </p:nvPr>
        </p:nvSpPr>
        <p:spPr/>
        <p:txBody>
          <a:bodyPr/>
          <a:lstStyle>
            <a:lvl1pPr>
              <a:defRPr/>
            </a:lvl1pPr>
          </a:lstStyle>
          <a:p>
            <a:pPr>
              <a:defRPr/>
            </a:pPr>
            <a:fld id="{1D6E979E-EF31-41D9-B87E-EDC732459683}" type="slidenum">
              <a:rPr lang="pt-BR"/>
              <a:pPr>
                <a:defRPr/>
              </a:pPr>
              <a:t>‹#›</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125"/>
            <a:ext cx="12192000" cy="666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6963" y="287338"/>
            <a:ext cx="10058400" cy="1449387"/>
          </a:xfrm>
          <a:prstGeom prst="rect">
            <a:avLst/>
          </a:prstGeom>
        </p:spPr>
        <p:txBody>
          <a:bodyPr vert="horz" lIns="91440" tIns="45720" rIns="91440" bIns="45720" rtlCol="0" anchor="b">
            <a:normAutofit/>
          </a:bodyPr>
          <a:lstStyle/>
          <a:p>
            <a:r>
              <a:rPr lang="pt-BR" smtClean="0"/>
              <a:t>Clique para editar o título mestre</a:t>
            </a:r>
            <a:endParaRPr lang="en-US" dirty="0"/>
          </a:p>
        </p:txBody>
      </p:sp>
      <p:sp>
        <p:nvSpPr>
          <p:cNvPr id="1029" name="Text Placeholder 2"/>
          <p:cNvSpPr>
            <a:spLocks noGrp="1"/>
          </p:cNvSpPr>
          <p:nvPr>
            <p:ph type="body" idx="1"/>
          </p:nvPr>
        </p:nvSpPr>
        <p:spPr bwMode="auto">
          <a:xfrm>
            <a:off x="1096963" y="1846263"/>
            <a:ext cx="10058400" cy="4022725"/>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1096963" y="6459538"/>
            <a:ext cx="2473325" cy="365125"/>
          </a:xfrm>
          <a:prstGeom prst="rect">
            <a:avLst/>
          </a:prstGeom>
        </p:spPr>
        <p:txBody>
          <a:bodyPr vert="horz" lIns="91440" tIns="45720" rIns="91440" bIns="45720" rtlCol="0" anchor="ctr"/>
          <a:lstStyle>
            <a:lvl1pPr algn="l" fontAlgn="auto">
              <a:spcBef>
                <a:spcPts val="0"/>
              </a:spcBef>
              <a:spcAft>
                <a:spcPts val="0"/>
              </a:spcAft>
              <a:defRPr sz="900">
                <a:solidFill>
                  <a:srgbClr val="FFFFFF"/>
                </a:solidFill>
                <a:latin typeface="+mn-lt"/>
                <a:cs typeface="+mn-cs"/>
              </a:defRPr>
            </a:lvl1pPr>
          </a:lstStyle>
          <a:p>
            <a:pPr>
              <a:defRPr/>
            </a:pPr>
            <a:fld id="{7FD9D969-E97E-4C38-B47C-41D7D0072797}" type="datetimeFigureOut">
              <a:rPr lang="pt-BR"/>
              <a:pPr>
                <a:defRPr/>
              </a:pPr>
              <a:t>24/07/2020</a:t>
            </a:fld>
            <a:endParaRPr lang="pt-BR"/>
          </a:p>
        </p:txBody>
      </p:sp>
      <p:sp>
        <p:nvSpPr>
          <p:cNvPr id="5" name="Footer Placeholder 4"/>
          <p:cNvSpPr>
            <a:spLocks noGrp="1"/>
          </p:cNvSpPr>
          <p:nvPr>
            <p:ph type="ftr" sz="quarter" idx="3"/>
          </p:nvPr>
        </p:nvSpPr>
        <p:spPr>
          <a:xfrm>
            <a:off x="3686175" y="6459538"/>
            <a:ext cx="4822825" cy="365125"/>
          </a:xfrm>
          <a:prstGeom prst="rect">
            <a:avLst/>
          </a:prstGeom>
        </p:spPr>
        <p:txBody>
          <a:bodyPr vert="horz" lIns="91440" tIns="45720" rIns="91440" bIns="45720" rtlCol="0" anchor="ctr"/>
          <a:lstStyle>
            <a:lvl1pPr algn="ctr" fontAlgn="auto">
              <a:spcBef>
                <a:spcPts val="0"/>
              </a:spcBef>
              <a:spcAft>
                <a:spcPts val="0"/>
              </a:spcAft>
              <a:defRPr sz="900" cap="all" baseline="0">
                <a:solidFill>
                  <a:srgbClr val="FFFFFF"/>
                </a:solidFill>
                <a:latin typeface="+mn-lt"/>
                <a:cs typeface="+mn-cs"/>
              </a:defRPr>
            </a:lvl1pPr>
          </a:lstStyle>
          <a:p>
            <a:pPr>
              <a:defRPr/>
            </a:pPr>
            <a:endParaRPr lang="pt-BR"/>
          </a:p>
        </p:txBody>
      </p:sp>
      <p:sp>
        <p:nvSpPr>
          <p:cNvPr id="6" name="Slide Number Placeholder 5"/>
          <p:cNvSpPr>
            <a:spLocks noGrp="1"/>
          </p:cNvSpPr>
          <p:nvPr>
            <p:ph type="sldNum" sz="quarter" idx="4"/>
          </p:nvPr>
        </p:nvSpPr>
        <p:spPr>
          <a:xfrm>
            <a:off x="9901238" y="6459538"/>
            <a:ext cx="1311275" cy="365125"/>
          </a:xfrm>
          <a:prstGeom prst="rect">
            <a:avLst/>
          </a:prstGeom>
        </p:spPr>
        <p:txBody>
          <a:bodyPr vert="horz" lIns="91440" tIns="45720" rIns="91440" bIns="45720" rtlCol="0" anchor="ctr"/>
          <a:lstStyle>
            <a:lvl1pPr algn="r" fontAlgn="auto">
              <a:spcBef>
                <a:spcPts val="0"/>
              </a:spcBef>
              <a:spcAft>
                <a:spcPts val="0"/>
              </a:spcAft>
              <a:defRPr sz="1050">
                <a:solidFill>
                  <a:srgbClr val="FFFFFF"/>
                </a:solidFill>
                <a:latin typeface="+mn-lt"/>
                <a:cs typeface="+mn-cs"/>
              </a:defRPr>
            </a:lvl1pPr>
          </a:lstStyle>
          <a:p>
            <a:pPr>
              <a:defRPr/>
            </a:pPr>
            <a:fld id="{AD4DC056-3B06-4168-B4DD-1A198CCD8A07}" type="slidenum">
              <a:rPr lang="pt-BR"/>
              <a:pPr>
                <a:defRPr/>
              </a:pPr>
              <a:t>‹#›</a:t>
            </a:fld>
            <a:endParaRPr lang="pt-BR"/>
          </a:p>
        </p:txBody>
      </p:sp>
      <p:cxnSp>
        <p:nvCxnSpPr>
          <p:cNvPr id="10" name="Straight Connector 9"/>
          <p:cNvCxnSpPr/>
          <p:nvPr/>
        </p:nvCxnSpPr>
        <p:spPr>
          <a:xfrm>
            <a:off x="1193800" y="1738313"/>
            <a:ext cx="9966325"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84" r:id="rId1"/>
    <p:sldLayoutId id="2147483683" r:id="rId2"/>
    <p:sldLayoutId id="2147483685" r:id="rId3"/>
    <p:sldLayoutId id="2147483682" r:id="rId4"/>
    <p:sldLayoutId id="2147483681" r:id="rId5"/>
    <p:sldLayoutId id="2147483680" r:id="rId6"/>
    <p:sldLayoutId id="2147483686" r:id="rId7"/>
    <p:sldLayoutId id="2147483687" r:id="rId8"/>
    <p:sldLayoutId id="2147483688" r:id="rId9"/>
    <p:sldLayoutId id="2147483679" r:id="rId10"/>
    <p:sldLayoutId id="2147483689" r:id="rId11"/>
  </p:sldLayoutIdLst>
  <p:txStyles>
    <p:titleStyle>
      <a:lvl1pPr algn="l" rtl="0" eaLnBrk="0" fontAlgn="base" hangingPunct="0">
        <a:lnSpc>
          <a:spcPct val="85000"/>
        </a:lnSpc>
        <a:spcBef>
          <a:spcPct val="0"/>
        </a:spcBef>
        <a:spcAft>
          <a:spcPct val="0"/>
        </a:spcAft>
        <a:defRPr sz="4800" kern="1200" spc="-50">
          <a:solidFill>
            <a:srgbClr val="404040"/>
          </a:solidFill>
          <a:latin typeface="+mj-lt"/>
          <a:ea typeface="+mj-ea"/>
          <a:cs typeface="+mj-cs"/>
        </a:defRPr>
      </a:lvl1pPr>
      <a:lvl2pPr algn="l" rtl="0" eaLnBrk="0" fontAlgn="base" hangingPunct="0">
        <a:lnSpc>
          <a:spcPct val="85000"/>
        </a:lnSpc>
        <a:spcBef>
          <a:spcPct val="0"/>
        </a:spcBef>
        <a:spcAft>
          <a:spcPct val="0"/>
        </a:spcAft>
        <a:defRPr sz="4800">
          <a:solidFill>
            <a:srgbClr val="404040"/>
          </a:solidFill>
          <a:latin typeface="Calibri Light" pitchFamily="34" charset="0"/>
        </a:defRPr>
      </a:lvl2pPr>
      <a:lvl3pPr algn="l" rtl="0" eaLnBrk="0" fontAlgn="base" hangingPunct="0">
        <a:lnSpc>
          <a:spcPct val="85000"/>
        </a:lnSpc>
        <a:spcBef>
          <a:spcPct val="0"/>
        </a:spcBef>
        <a:spcAft>
          <a:spcPct val="0"/>
        </a:spcAft>
        <a:defRPr sz="4800">
          <a:solidFill>
            <a:srgbClr val="404040"/>
          </a:solidFill>
          <a:latin typeface="Calibri Light" pitchFamily="34" charset="0"/>
        </a:defRPr>
      </a:lvl3pPr>
      <a:lvl4pPr algn="l" rtl="0" eaLnBrk="0" fontAlgn="base" hangingPunct="0">
        <a:lnSpc>
          <a:spcPct val="85000"/>
        </a:lnSpc>
        <a:spcBef>
          <a:spcPct val="0"/>
        </a:spcBef>
        <a:spcAft>
          <a:spcPct val="0"/>
        </a:spcAft>
        <a:defRPr sz="4800">
          <a:solidFill>
            <a:srgbClr val="404040"/>
          </a:solidFill>
          <a:latin typeface="Calibri Light" pitchFamily="34" charset="0"/>
        </a:defRPr>
      </a:lvl4pPr>
      <a:lvl5pPr algn="l" rtl="0" eaLnBrk="0" fontAlgn="base" hangingPunct="0">
        <a:lnSpc>
          <a:spcPct val="85000"/>
        </a:lnSpc>
        <a:spcBef>
          <a:spcPct val="0"/>
        </a:spcBef>
        <a:spcAft>
          <a:spcPct val="0"/>
        </a:spcAft>
        <a:defRPr sz="4800">
          <a:solidFill>
            <a:srgbClr val="404040"/>
          </a:solidFill>
          <a:latin typeface="Calibri Light" pitchFamily="34" charset="0"/>
        </a:defRPr>
      </a:lvl5pPr>
      <a:lvl6pPr marL="457200" algn="l" rtl="0" fontAlgn="base">
        <a:lnSpc>
          <a:spcPct val="85000"/>
        </a:lnSpc>
        <a:spcBef>
          <a:spcPct val="0"/>
        </a:spcBef>
        <a:spcAft>
          <a:spcPct val="0"/>
        </a:spcAft>
        <a:defRPr sz="4800">
          <a:solidFill>
            <a:srgbClr val="404040"/>
          </a:solidFill>
          <a:latin typeface="Calibri Light" pitchFamily="34" charset="0"/>
        </a:defRPr>
      </a:lvl6pPr>
      <a:lvl7pPr marL="914400" algn="l" rtl="0" fontAlgn="base">
        <a:lnSpc>
          <a:spcPct val="85000"/>
        </a:lnSpc>
        <a:spcBef>
          <a:spcPct val="0"/>
        </a:spcBef>
        <a:spcAft>
          <a:spcPct val="0"/>
        </a:spcAft>
        <a:defRPr sz="4800">
          <a:solidFill>
            <a:srgbClr val="404040"/>
          </a:solidFill>
          <a:latin typeface="Calibri Light" pitchFamily="34" charset="0"/>
        </a:defRPr>
      </a:lvl7pPr>
      <a:lvl8pPr marL="1371600" algn="l" rtl="0" fontAlgn="base">
        <a:lnSpc>
          <a:spcPct val="85000"/>
        </a:lnSpc>
        <a:spcBef>
          <a:spcPct val="0"/>
        </a:spcBef>
        <a:spcAft>
          <a:spcPct val="0"/>
        </a:spcAft>
        <a:defRPr sz="4800">
          <a:solidFill>
            <a:srgbClr val="404040"/>
          </a:solidFill>
          <a:latin typeface="Calibri Light" pitchFamily="34" charset="0"/>
        </a:defRPr>
      </a:lvl8pPr>
      <a:lvl9pPr marL="1828800" algn="l" rtl="0" fontAlgn="base">
        <a:lnSpc>
          <a:spcPct val="85000"/>
        </a:lnSpc>
        <a:spcBef>
          <a:spcPct val="0"/>
        </a:spcBef>
        <a:spcAft>
          <a:spcPct val="0"/>
        </a:spcAft>
        <a:defRPr sz="4800">
          <a:solidFill>
            <a:srgbClr val="404040"/>
          </a:solidFill>
          <a:latin typeface="Calibri Light" pitchFamily="34" charset="0"/>
        </a:defRPr>
      </a:lvl9pPr>
    </p:titleStyle>
    <p:bodyStyle>
      <a:lvl1pPr marL="90488" indent="-90488" algn="l" rtl="0" eaLnBrk="0" fontAlgn="base" hangingPunct="0">
        <a:lnSpc>
          <a:spcPct val="90000"/>
        </a:lnSpc>
        <a:spcBef>
          <a:spcPts val="1200"/>
        </a:spcBef>
        <a:spcAft>
          <a:spcPts val="200"/>
        </a:spcAft>
        <a:buClr>
          <a:schemeClr val="accent1"/>
        </a:buClr>
        <a:buSzPct val="100000"/>
        <a:buFont typeface="Calibri" pitchFamily="34" charset="0"/>
        <a:buChar char=" "/>
        <a:defRPr sz="2000" kern="1200">
          <a:solidFill>
            <a:srgbClr val="404040"/>
          </a:solidFill>
          <a:latin typeface="+mn-lt"/>
          <a:ea typeface="+mn-ea"/>
          <a:cs typeface="+mn-cs"/>
        </a:defRPr>
      </a:lvl1pPr>
      <a:lvl2pPr marL="382588" indent="-182563" algn="l" rtl="0" eaLnBrk="0" fontAlgn="base" hangingPunct="0">
        <a:lnSpc>
          <a:spcPct val="90000"/>
        </a:lnSpc>
        <a:spcBef>
          <a:spcPts val="200"/>
        </a:spcBef>
        <a:spcAft>
          <a:spcPts val="400"/>
        </a:spcAft>
        <a:buClr>
          <a:schemeClr val="accent1"/>
        </a:buClr>
        <a:buFont typeface="Calibri" pitchFamily="34" charset="0"/>
        <a:buChar char="◦"/>
        <a:defRPr kern="1200">
          <a:solidFill>
            <a:srgbClr val="404040"/>
          </a:solidFill>
          <a:latin typeface="+mn-lt"/>
          <a:ea typeface="+mn-ea"/>
          <a:cs typeface="+mn-cs"/>
        </a:defRPr>
      </a:lvl2pPr>
      <a:lvl3pPr marL="566738" indent="-182563" algn="l" rtl="0" eaLnBrk="0" fontAlgn="base" hangingPunct="0">
        <a:lnSpc>
          <a:spcPct val="90000"/>
        </a:lnSpc>
        <a:spcBef>
          <a:spcPts val="200"/>
        </a:spcBef>
        <a:spcAft>
          <a:spcPts val="400"/>
        </a:spcAft>
        <a:buClr>
          <a:schemeClr val="accent1"/>
        </a:buClr>
        <a:buFont typeface="Calibri" pitchFamily="34" charset="0"/>
        <a:buChar char="◦"/>
        <a:defRPr sz="1400" kern="1200">
          <a:solidFill>
            <a:srgbClr val="404040"/>
          </a:solidFill>
          <a:latin typeface="+mn-lt"/>
          <a:ea typeface="+mn-ea"/>
          <a:cs typeface="+mn-cs"/>
        </a:defRPr>
      </a:lvl3pPr>
      <a:lvl4pPr marL="749300" indent="-182563" algn="l" rtl="0" eaLnBrk="0" fontAlgn="base" hangingPunct="0">
        <a:lnSpc>
          <a:spcPct val="90000"/>
        </a:lnSpc>
        <a:spcBef>
          <a:spcPts val="200"/>
        </a:spcBef>
        <a:spcAft>
          <a:spcPts val="400"/>
        </a:spcAft>
        <a:buClr>
          <a:schemeClr val="accent1"/>
        </a:buClr>
        <a:buFont typeface="Calibri" pitchFamily="34" charset="0"/>
        <a:buChar char="◦"/>
        <a:defRPr sz="1400" kern="1200">
          <a:solidFill>
            <a:srgbClr val="404040"/>
          </a:solidFill>
          <a:latin typeface="+mn-lt"/>
          <a:ea typeface="+mn-ea"/>
          <a:cs typeface="+mn-cs"/>
        </a:defRPr>
      </a:lvl4pPr>
      <a:lvl5pPr marL="931863" indent="-182563" algn="l" rtl="0" eaLnBrk="0" fontAlgn="base" hangingPunct="0">
        <a:lnSpc>
          <a:spcPct val="90000"/>
        </a:lnSpc>
        <a:spcBef>
          <a:spcPts val="200"/>
        </a:spcBef>
        <a:spcAft>
          <a:spcPts val="400"/>
        </a:spcAft>
        <a:buClr>
          <a:schemeClr val="accent1"/>
        </a:buClr>
        <a:buFont typeface="Calibri" pitchFamily="34" charset="0"/>
        <a:buChar char="◦"/>
        <a:defRPr sz="1400" kern="1200">
          <a:solidFill>
            <a:srgbClr val="404040"/>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hyperlink" Target="https://pubmed.ncbi.nlm.nih.gov/32079435/"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2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paulomargotto.com.br/documentos/20892" TargetMode="External"/><Relationship Id="rId2" Type="http://schemas.openxmlformats.org/officeDocument/2006/relationships/hyperlink" Target="https://clinicaltrials.gov/" TargetMode="Externa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paulomargotto.com.br/documentos/20441"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hyperlink" Target="https://pubmed.ncbi.nlm.nih.gov/29173321/"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84238" y="-396875"/>
            <a:ext cx="10058400" cy="3565525"/>
          </a:xfrm>
        </p:spPr>
        <p:txBody>
          <a:bodyPr wrap="square" numCol="1" anchorCtr="0" compatLnSpc="1">
            <a:prstTxWarp prst="textNoShape">
              <a:avLst/>
            </a:prstTxWarp>
          </a:bodyPr>
          <a:lstStyle/>
          <a:p>
            <a:pPr algn="ctr" eaLnBrk="1" hangingPunct="1">
              <a:defRPr/>
            </a:pPr>
            <a:r>
              <a:rPr lang="pt-BR" sz="3200" b="1" smtClean="0">
                <a:solidFill>
                  <a:srgbClr val="FF33CC"/>
                </a:solidFill>
              </a:rPr>
              <a:t>Suspensão da cafeína em neonatos prematuros: quanto tempo para o nível cair abaixo da faixa terapêutica?</a:t>
            </a:r>
          </a:p>
        </p:txBody>
      </p:sp>
      <p:sp>
        <p:nvSpPr>
          <p:cNvPr id="3" name="Subtítulo 2"/>
          <p:cNvSpPr>
            <a:spLocks noGrp="1"/>
          </p:cNvSpPr>
          <p:nvPr>
            <p:ph type="subTitle" idx="1"/>
          </p:nvPr>
        </p:nvSpPr>
        <p:spPr>
          <a:xfrm>
            <a:off x="1090613" y="4343400"/>
            <a:ext cx="10058400" cy="1481138"/>
          </a:xfrm>
        </p:spPr>
        <p:txBody>
          <a:bodyPr/>
          <a:lstStyle/>
          <a:p>
            <a:pPr algn="ctr" eaLnBrk="1" hangingPunct="1">
              <a:lnSpc>
                <a:spcPct val="80000"/>
              </a:lnSpc>
            </a:pPr>
            <a:r>
              <a:rPr lang="pt-BR" sz="1700" b="1" cap="none" smtClean="0"/>
              <a:t>Apresentação: Jamille Coutinho Alves</a:t>
            </a:r>
          </a:p>
          <a:p>
            <a:pPr algn="ctr" eaLnBrk="1" hangingPunct="1">
              <a:lnSpc>
                <a:spcPct val="80000"/>
              </a:lnSpc>
            </a:pPr>
            <a:r>
              <a:rPr lang="pt-BR" sz="1700" b="1" cap="none" smtClean="0"/>
              <a:t>Coordenação: Paulo R. Margoto e Marta David Rocha de Moura</a:t>
            </a:r>
          </a:p>
          <a:p>
            <a:pPr algn="ctr" eaLnBrk="1" hangingPunct="1">
              <a:lnSpc>
                <a:spcPct val="80000"/>
              </a:lnSpc>
            </a:pPr>
            <a:r>
              <a:rPr lang="pt-BR" sz="1700" b="1" cap="none" smtClean="0">
                <a:hlinkClick r:id="rId2"/>
              </a:rPr>
              <a:t>www.paulomargotto.com.br</a:t>
            </a:r>
            <a:r>
              <a:rPr lang="pt-BR" sz="1700" b="1" cap="none" smtClean="0"/>
              <a:t> </a:t>
            </a:r>
          </a:p>
          <a:p>
            <a:pPr algn="ctr" eaLnBrk="1" hangingPunct="1">
              <a:lnSpc>
                <a:spcPct val="80000"/>
              </a:lnSpc>
            </a:pPr>
            <a:r>
              <a:rPr lang="pt-BR" sz="1700" b="1" cap="none" smtClean="0"/>
              <a:t>Brasília, 25 de  julho de  2020 </a:t>
            </a:r>
          </a:p>
          <a:p>
            <a:pPr algn="ctr" eaLnBrk="1" hangingPunct="1">
              <a:lnSpc>
                <a:spcPct val="80000"/>
              </a:lnSpc>
            </a:pPr>
            <a:endParaRPr lang="pt-BR" sz="2200" cap="none" smtClean="0"/>
          </a:p>
        </p:txBody>
      </p:sp>
      <p:pic>
        <p:nvPicPr>
          <p:cNvPr id="14339" name="Imagem 3"/>
          <p:cNvPicPr>
            <a:picLocks noChangeAspect="1"/>
          </p:cNvPicPr>
          <p:nvPr/>
        </p:nvPicPr>
        <p:blipFill>
          <a:blip r:embed="rId3"/>
          <a:srcRect/>
          <a:stretch>
            <a:fillRect/>
          </a:stretch>
        </p:blipFill>
        <p:spPr bwMode="auto">
          <a:xfrm>
            <a:off x="9880600" y="4716463"/>
            <a:ext cx="1500188" cy="1500187"/>
          </a:xfrm>
          <a:prstGeom prst="rect">
            <a:avLst/>
          </a:prstGeom>
          <a:noFill/>
          <a:ln w="9525">
            <a:noFill/>
            <a:miter lim="800000"/>
            <a:headEnd/>
            <a:tailEnd/>
          </a:ln>
        </p:spPr>
      </p:pic>
      <p:sp>
        <p:nvSpPr>
          <p:cNvPr id="14340" name="Rectangle 5"/>
          <p:cNvSpPr>
            <a:spLocks noChangeArrowheads="1"/>
          </p:cNvSpPr>
          <p:nvPr/>
        </p:nvSpPr>
        <p:spPr bwMode="auto">
          <a:xfrm>
            <a:off x="0" y="3097213"/>
            <a:ext cx="12192000" cy="1008062"/>
          </a:xfrm>
          <a:prstGeom prst="rect">
            <a:avLst/>
          </a:prstGeom>
          <a:solidFill>
            <a:srgbClr val="FFFFFF"/>
          </a:solidFill>
          <a:ln w="9525">
            <a:noFill/>
            <a:miter lim="800000"/>
            <a:headEnd/>
            <a:tailEnd/>
          </a:ln>
        </p:spPr>
        <p:txBody>
          <a:bodyPr lIns="0" tIns="0" rIns="0" bIns="0" anchor="ctr">
            <a:spAutoFit/>
          </a:bodyPr>
          <a:lstStyle/>
          <a:p>
            <a:pPr algn="ctr"/>
            <a:r>
              <a:rPr lang="pt-BR" b="1">
                <a:hlinkClick r:id="rId4"/>
              </a:rPr>
              <a:t/>
            </a:r>
            <a:br>
              <a:rPr lang="pt-BR" b="1">
                <a:hlinkClick r:id="rId4"/>
              </a:rPr>
            </a:br>
            <a:r>
              <a:rPr lang="pt-BR" sz="1600" b="1">
                <a:hlinkClick r:id="rId4"/>
              </a:rPr>
              <a:t>Stopping</a:t>
            </a:r>
            <a:r>
              <a:rPr lang="pt-BR" sz="1600">
                <a:hlinkClick r:id="rId4"/>
              </a:rPr>
              <a:t> </a:t>
            </a:r>
            <a:r>
              <a:rPr lang="pt-BR" sz="1600" b="1">
                <a:hlinkClick r:id="rId4"/>
              </a:rPr>
              <a:t>caffeine</a:t>
            </a:r>
            <a:r>
              <a:rPr lang="pt-BR" sz="1600">
                <a:hlinkClick r:id="rId4"/>
              </a:rPr>
              <a:t> in </a:t>
            </a:r>
            <a:r>
              <a:rPr lang="pt-BR" sz="1600" b="1">
                <a:hlinkClick r:id="rId4"/>
              </a:rPr>
              <a:t>premature</a:t>
            </a:r>
            <a:r>
              <a:rPr lang="pt-BR" sz="1600">
                <a:hlinkClick r:id="rId4"/>
              </a:rPr>
              <a:t> </a:t>
            </a:r>
            <a:r>
              <a:rPr lang="pt-BR" sz="1600" b="1">
                <a:hlinkClick r:id="rId4"/>
              </a:rPr>
              <a:t>neonates</a:t>
            </a:r>
            <a:r>
              <a:rPr lang="pt-BR" sz="1600">
                <a:hlinkClick r:id="rId4"/>
              </a:rPr>
              <a:t>: how long does it take for the level of </a:t>
            </a:r>
            <a:r>
              <a:rPr lang="pt-BR" sz="1600" b="1">
                <a:hlinkClick r:id="rId4"/>
              </a:rPr>
              <a:t>caffeine</a:t>
            </a:r>
            <a:r>
              <a:rPr lang="pt-BR" sz="1600">
                <a:hlinkClick r:id="rId4"/>
              </a:rPr>
              <a:t> to fall below the therapeutic range?</a:t>
            </a:r>
            <a:endParaRPr lang="pt-BR" sz="1600"/>
          </a:p>
          <a:p>
            <a:pPr algn="ctr"/>
            <a:r>
              <a:rPr lang="pt-BR" sz="1600"/>
              <a:t>Chung J, Tran Lopez K, Amendolia B, Bhat V, Nakhla T, Slater-Myer L, Saslow J, Aghai ZH.J Matern Fetal Neonatal Med. 2020 Feb 20:1-5. doi: 10.1080/14767058.2020.1729117. Online ahead of print.PMID: 32079435</a:t>
            </a:r>
          </a:p>
        </p:txBody>
      </p:sp>
      <p:pic>
        <p:nvPicPr>
          <p:cNvPr id="14341" name="Imagem 3"/>
          <p:cNvPicPr>
            <a:picLocks noChangeAspect="1"/>
          </p:cNvPicPr>
          <p:nvPr/>
        </p:nvPicPr>
        <p:blipFill>
          <a:blip r:embed="rId5"/>
          <a:srcRect/>
          <a:stretch>
            <a:fillRect/>
          </a:stretch>
        </p:blipFill>
        <p:spPr bwMode="auto">
          <a:xfrm>
            <a:off x="0" y="4933950"/>
            <a:ext cx="2665413" cy="1295400"/>
          </a:xfrm>
          <a:prstGeom prst="rect">
            <a:avLst/>
          </a:prstGeom>
          <a:noFill/>
          <a:ln w="9525">
            <a:noFill/>
            <a:miter lim="800000"/>
            <a:headEnd/>
            <a:tailEnd/>
          </a:ln>
        </p:spPr>
      </p:pic>
      <p:pic>
        <p:nvPicPr>
          <p:cNvPr id="14342" name="Picture 8"/>
          <p:cNvPicPr>
            <a:picLocks noChangeAspect="1" noChangeArrowheads="1"/>
          </p:cNvPicPr>
          <p:nvPr/>
        </p:nvPicPr>
        <p:blipFill>
          <a:blip r:embed="rId6"/>
          <a:srcRect/>
          <a:stretch>
            <a:fillRect/>
          </a:stretch>
        </p:blipFill>
        <p:spPr bwMode="auto">
          <a:xfrm>
            <a:off x="4156075" y="163513"/>
            <a:ext cx="4402138" cy="2159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eaLnBrk="1" fontAlgn="auto" hangingPunct="1">
              <a:spcAft>
                <a:spcPts val="0"/>
              </a:spcAft>
              <a:defRPr/>
            </a:pPr>
            <a:r>
              <a:rPr lang="pt-BR" b="1" dirty="0" smtClean="0">
                <a:solidFill>
                  <a:srgbClr val="C00000"/>
                </a:solidFill>
              </a:rPr>
              <a:t>Introdução </a:t>
            </a:r>
            <a:endParaRPr lang="pt-BR" b="1" dirty="0">
              <a:solidFill>
                <a:srgbClr val="C00000"/>
              </a:solidFill>
            </a:endParaRPr>
          </a:p>
        </p:txBody>
      </p:sp>
      <p:sp>
        <p:nvSpPr>
          <p:cNvPr id="3" name="Espaço Reservado para Conteúdo 2"/>
          <p:cNvSpPr>
            <a:spLocks noGrp="1"/>
          </p:cNvSpPr>
          <p:nvPr>
            <p:ph idx="1"/>
          </p:nvPr>
        </p:nvSpPr>
        <p:spPr/>
        <p:txBody>
          <a:bodyPr/>
          <a:lstStyle/>
          <a:p>
            <a:pPr algn="just" eaLnBrk="1" hangingPunct="1">
              <a:buFont typeface="Wingdings" pitchFamily="2" charset="2"/>
              <a:buChar char="§"/>
            </a:pPr>
            <a:r>
              <a:rPr lang="pt-BR" smtClean="0"/>
              <a:t> </a:t>
            </a:r>
            <a:r>
              <a:rPr lang="pt-BR" b="1" u="sng" smtClean="0">
                <a:solidFill>
                  <a:srgbClr val="C00000"/>
                </a:solidFill>
              </a:rPr>
              <a:t>Cafeína</a:t>
            </a:r>
            <a:r>
              <a:rPr lang="pt-BR" smtClean="0"/>
              <a:t> é usada no tratamento de apneia em recém-nascidos prematuros por seu baixo efeito colateral, dosagem única diária e maior estabilidade farmacológica </a:t>
            </a:r>
          </a:p>
          <a:p>
            <a:pPr algn="just" eaLnBrk="1" hangingPunct="1">
              <a:buFont typeface="Wingdings" pitchFamily="2" charset="2"/>
              <a:buChar char="§"/>
            </a:pPr>
            <a:endParaRPr lang="pt-BR" smtClean="0"/>
          </a:p>
          <a:p>
            <a:pPr algn="just" eaLnBrk="1" hangingPunct="1">
              <a:buFont typeface="Wingdings" pitchFamily="2" charset="2"/>
              <a:buChar char="§"/>
            </a:pPr>
            <a:r>
              <a:rPr lang="pt-BR" smtClean="0"/>
              <a:t> Eficaz na </a:t>
            </a:r>
            <a:r>
              <a:rPr lang="pt-BR" b="1" u="sng" smtClean="0">
                <a:solidFill>
                  <a:srgbClr val="C00000"/>
                </a:solidFill>
              </a:rPr>
              <a:t>redução</a:t>
            </a:r>
            <a:r>
              <a:rPr lang="pt-BR" smtClean="0"/>
              <a:t> de episódios de </a:t>
            </a:r>
            <a:r>
              <a:rPr lang="pt-BR" b="1" u="sng" smtClean="0">
                <a:solidFill>
                  <a:srgbClr val="C00000"/>
                </a:solidFill>
              </a:rPr>
              <a:t>apneia</a:t>
            </a:r>
          </a:p>
          <a:p>
            <a:pPr algn="just" eaLnBrk="1" hangingPunct="1">
              <a:buFont typeface="Wingdings" pitchFamily="2" charset="2"/>
              <a:buChar char="§"/>
            </a:pPr>
            <a:endParaRPr lang="pt-BR" smtClean="0"/>
          </a:p>
          <a:p>
            <a:pPr algn="just" eaLnBrk="1" hangingPunct="1">
              <a:buFont typeface="Wingdings" pitchFamily="2" charset="2"/>
              <a:buChar char="§"/>
            </a:pPr>
            <a:r>
              <a:rPr lang="pt-BR" smtClean="0"/>
              <a:t> Aumenta a taxa de sobrevida, reduz a incidência de doença pulmonar crônica e melhora resultados de desenvolvimento neurológico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additive="base">
                                        <p:cTn id="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eaLnBrk="1" fontAlgn="auto" hangingPunct="1">
              <a:spcAft>
                <a:spcPts val="0"/>
              </a:spcAft>
              <a:defRPr/>
            </a:pPr>
            <a:r>
              <a:rPr lang="pt-BR" b="1" dirty="0" smtClean="0">
                <a:solidFill>
                  <a:srgbClr val="C00000"/>
                </a:solidFill>
              </a:rPr>
              <a:t>Introdução </a:t>
            </a:r>
            <a:endParaRPr lang="pt-BR" b="1" dirty="0">
              <a:solidFill>
                <a:srgbClr val="C00000"/>
              </a:solidFill>
            </a:endParaRPr>
          </a:p>
        </p:txBody>
      </p:sp>
      <p:graphicFrame>
        <p:nvGraphicFramePr>
          <p:cNvPr id="5" name="Espaço Reservado para Conteúdo 4"/>
          <p:cNvGraphicFramePr>
            <a:graphicFrameLocks noGrp="1"/>
          </p:cNvGraphicFramePr>
          <p:nvPr>
            <p:ph idx="1"/>
          </p:nvPr>
        </p:nvGraphicFramePr>
        <p:xfrm>
          <a:off x="1096963" y="1846263"/>
          <a:ext cx="10058400" cy="4022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graphicEl>
                                              <a:dgm id="{DC0B5256-828E-4415-9D31-719987AD0EC9}"/>
                                            </p:graphicEl>
                                          </p:spTgt>
                                        </p:tgtEl>
                                        <p:attrNameLst>
                                          <p:attrName>style.visibility</p:attrName>
                                        </p:attrNameLst>
                                      </p:cBhvr>
                                      <p:to>
                                        <p:strVal val="visible"/>
                                      </p:to>
                                    </p:set>
                                    <p:anim calcmode="lin" valueType="num">
                                      <p:cBhvr additive="base">
                                        <p:cTn id="7" dur="500" fill="hold"/>
                                        <p:tgtEl>
                                          <p:spTgt spid="5">
                                            <p:graphicEl>
                                              <a:dgm id="{DC0B5256-828E-4415-9D31-719987AD0EC9}"/>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graphicEl>
                                              <a:dgm id="{DC0B5256-828E-4415-9D31-719987AD0EC9}"/>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graphicEl>
                                              <a:dgm id="{B391D5EB-3D3E-471B-BAE6-A821CF1A04CA}"/>
                                            </p:graphicEl>
                                          </p:spTgt>
                                        </p:tgtEl>
                                        <p:attrNameLst>
                                          <p:attrName>style.visibility</p:attrName>
                                        </p:attrNameLst>
                                      </p:cBhvr>
                                      <p:to>
                                        <p:strVal val="visible"/>
                                      </p:to>
                                    </p:set>
                                    <p:anim calcmode="lin" valueType="num">
                                      <p:cBhvr additive="base">
                                        <p:cTn id="13" dur="500" fill="hold"/>
                                        <p:tgtEl>
                                          <p:spTgt spid="5">
                                            <p:graphicEl>
                                              <a:dgm id="{B391D5EB-3D3E-471B-BAE6-A821CF1A04CA}"/>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graphicEl>
                                              <a:dgm id="{B391D5EB-3D3E-471B-BAE6-A821CF1A04CA}"/>
                                            </p:graphic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graphicEl>
                                              <a:dgm id="{CEF7969D-1D20-4BD0-96CA-82A6326B770A}"/>
                                            </p:graphicEl>
                                          </p:spTgt>
                                        </p:tgtEl>
                                        <p:attrNameLst>
                                          <p:attrName>style.visibility</p:attrName>
                                        </p:attrNameLst>
                                      </p:cBhvr>
                                      <p:to>
                                        <p:strVal val="visible"/>
                                      </p:to>
                                    </p:set>
                                    <p:anim calcmode="lin" valueType="num">
                                      <p:cBhvr additive="base">
                                        <p:cTn id="19" dur="500" fill="hold"/>
                                        <p:tgtEl>
                                          <p:spTgt spid="5">
                                            <p:graphicEl>
                                              <a:dgm id="{CEF7969D-1D20-4BD0-96CA-82A6326B770A}"/>
                                            </p:graphic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graphicEl>
                                              <a:dgm id="{CEF7969D-1D20-4BD0-96CA-82A6326B770A}"/>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eaLnBrk="1" fontAlgn="auto" hangingPunct="1">
              <a:spcAft>
                <a:spcPts val="0"/>
              </a:spcAft>
              <a:defRPr/>
            </a:pPr>
            <a:r>
              <a:rPr lang="pt-BR" b="1" dirty="0" smtClean="0">
                <a:solidFill>
                  <a:srgbClr val="C00000"/>
                </a:solidFill>
              </a:rPr>
              <a:t>Introdução </a:t>
            </a:r>
            <a:endParaRPr lang="pt-BR" b="1" dirty="0">
              <a:solidFill>
                <a:srgbClr val="C00000"/>
              </a:solidFill>
            </a:endParaRPr>
          </a:p>
        </p:txBody>
      </p:sp>
      <p:sp>
        <p:nvSpPr>
          <p:cNvPr id="3" name="Espaço Reservado para Conteúdo 2"/>
          <p:cNvSpPr>
            <a:spLocks noGrp="1"/>
          </p:cNvSpPr>
          <p:nvPr>
            <p:ph idx="1"/>
          </p:nvPr>
        </p:nvSpPr>
        <p:spPr/>
        <p:txBody>
          <a:bodyPr/>
          <a:lstStyle/>
          <a:p>
            <a:pPr algn="just" eaLnBrk="1" hangingPunct="1">
              <a:buFont typeface="Wingdings" pitchFamily="2" charset="2"/>
              <a:buChar char="§"/>
            </a:pPr>
            <a:r>
              <a:rPr lang="pt-BR" smtClean="0"/>
              <a:t> </a:t>
            </a:r>
            <a:r>
              <a:rPr lang="pt-BR" b="1" u="sng" smtClean="0">
                <a:solidFill>
                  <a:srgbClr val="C00000"/>
                </a:solidFill>
              </a:rPr>
              <a:t>Dose padrão inicial</a:t>
            </a:r>
            <a:r>
              <a:rPr lang="pt-BR" smtClean="0">
                <a:solidFill>
                  <a:schemeClr val="tx1"/>
                </a:solidFill>
              </a:rPr>
              <a:t>:</a:t>
            </a:r>
            <a:r>
              <a:rPr lang="pt-BR" b="1" smtClean="0">
                <a:solidFill>
                  <a:srgbClr val="C00000"/>
                </a:solidFill>
              </a:rPr>
              <a:t> </a:t>
            </a:r>
            <a:r>
              <a:rPr lang="pt-BR" smtClean="0"/>
              <a:t>20-25 mg/kg</a:t>
            </a:r>
          </a:p>
          <a:p>
            <a:pPr algn="just" eaLnBrk="1" hangingPunct="1">
              <a:buFont typeface="Wingdings" pitchFamily="2" charset="2"/>
              <a:buChar char="§"/>
            </a:pPr>
            <a:endParaRPr lang="pt-BR" smtClean="0"/>
          </a:p>
          <a:p>
            <a:pPr algn="just" eaLnBrk="1" hangingPunct="1">
              <a:buFont typeface="Wingdings" pitchFamily="2" charset="2"/>
              <a:buChar char="§"/>
            </a:pPr>
            <a:r>
              <a:rPr lang="pt-BR" smtClean="0"/>
              <a:t> </a:t>
            </a:r>
            <a:r>
              <a:rPr lang="pt-BR" b="1" u="sng" smtClean="0">
                <a:solidFill>
                  <a:srgbClr val="C00000"/>
                </a:solidFill>
              </a:rPr>
              <a:t>Dose de manutenção</a:t>
            </a:r>
            <a:r>
              <a:rPr lang="pt-BR" smtClean="0"/>
              <a:t>: 5-10 mg/kg/dia</a:t>
            </a:r>
          </a:p>
          <a:p>
            <a:pPr algn="just" eaLnBrk="1" hangingPunct="1">
              <a:buFont typeface="Wingdings" pitchFamily="2" charset="2"/>
              <a:buChar char="§"/>
            </a:pPr>
            <a:endParaRPr lang="pt-BR" smtClean="0"/>
          </a:p>
          <a:p>
            <a:pPr algn="just" eaLnBrk="1" hangingPunct="1">
              <a:buFont typeface="Wingdings" pitchFamily="2" charset="2"/>
              <a:buChar char="§"/>
            </a:pPr>
            <a:r>
              <a:rPr lang="pt-BR" smtClean="0"/>
              <a:t> Estudos apontam que é desnecessário monitorar os níveis de cafeína </a:t>
            </a:r>
            <a:r>
              <a:rPr lang="pt-BR" b="1" smtClean="0">
                <a:solidFill>
                  <a:srgbClr val="C00000"/>
                </a:solidFill>
                <a:sym typeface="Wingdings" pitchFamily="2" charset="2"/>
              </a:rPr>
              <a:t></a:t>
            </a:r>
            <a:r>
              <a:rPr lang="pt-BR" smtClean="0">
                <a:sym typeface="Wingdings" pitchFamily="2" charset="2"/>
              </a:rPr>
              <a:t> estabilidade farmacológica, ampla janela terapêutica</a:t>
            </a:r>
            <a:r>
              <a:rPr lang="pt-BR" smtClean="0"/>
              <a:t> </a:t>
            </a:r>
          </a:p>
        </p:txBody>
      </p:sp>
      <p:graphicFrame>
        <p:nvGraphicFramePr>
          <p:cNvPr id="4" name="Diagrama 3"/>
          <p:cNvGraphicFramePr/>
          <p:nvPr/>
        </p:nvGraphicFramePr>
        <p:xfrm>
          <a:off x="3560618" y="4849090"/>
          <a:ext cx="2743200" cy="131618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Seta em curva para a direita 4"/>
          <p:cNvSpPr/>
          <p:nvPr/>
        </p:nvSpPr>
        <p:spPr>
          <a:xfrm>
            <a:off x="2813050" y="4446588"/>
            <a:ext cx="803275" cy="1289050"/>
          </a:xfrm>
          <a:prstGeom prst="curvedRightArrow">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chemeClr val="tx1"/>
              </a:solidFill>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additive="base">
                                        <p:cTn id="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eaLnBrk="1" fontAlgn="auto" hangingPunct="1">
              <a:spcAft>
                <a:spcPts val="0"/>
              </a:spcAft>
              <a:defRPr/>
            </a:pPr>
            <a:r>
              <a:rPr lang="pt-BR" b="1" dirty="0" smtClean="0">
                <a:solidFill>
                  <a:srgbClr val="C00000"/>
                </a:solidFill>
              </a:rPr>
              <a:t>Introdução </a:t>
            </a:r>
            <a:endParaRPr lang="pt-BR" b="1" dirty="0">
              <a:solidFill>
                <a:srgbClr val="C00000"/>
              </a:solidFill>
            </a:endParaRPr>
          </a:p>
        </p:txBody>
      </p:sp>
      <p:sp>
        <p:nvSpPr>
          <p:cNvPr id="3" name="Espaço Reservado para Conteúdo 2"/>
          <p:cNvSpPr>
            <a:spLocks noGrp="1"/>
          </p:cNvSpPr>
          <p:nvPr>
            <p:ph idx="1"/>
          </p:nvPr>
        </p:nvSpPr>
        <p:spPr>
          <a:xfrm>
            <a:off x="1096963" y="1846263"/>
            <a:ext cx="6523037" cy="4022725"/>
          </a:xfrm>
        </p:spPr>
        <p:txBody>
          <a:bodyPr/>
          <a:lstStyle/>
          <a:p>
            <a:pPr algn="just" eaLnBrk="1" hangingPunct="1">
              <a:buFont typeface="Wingdings" pitchFamily="2" charset="2"/>
              <a:buChar char="§"/>
            </a:pPr>
            <a:r>
              <a:rPr lang="pt-BR" smtClean="0"/>
              <a:t> </a:t>
            </a:r>
            <a:r>
              <a:rPr lang="pt-BR" b="1" smtClean="0"/>
              <a:t>Benefícios</a:t>
            </a:r>
            <a:r>
              <a:rPr lang="pt-BR" smtClean="0"/>
              <a:t> </a:t>
            </a:r>
            <a:r>
              <a:rPr lang="pt-BR" b="1" smtClean="0">
                <a:solidFill>
                  <a:srgbClr val="C00000"/>
                </a:solidFill>
                <a:sym typeface="Wingdings" pitchFamily="2" charset="2"/>
              </a:rPr>
              <a:t></a:t>
            </a:r>
            <a:r>
              <a:rPr lang="pt-BR" smtClean="0">
                <a:sym typeface="Wingdings" pitchFamily="2" charset="2"/>
              </a:rPr>
              <a:t> </a:t>
            </a:r>
          </a:p>
          <a:p>
            <a:pPr algn="just" eaLnBrk="1" hangingPunct="1">
              <a:buFont typeface="Wingdings" pitchFamily="2" charset="2"/>
              <a:buChar char="§"/>
            </a:pPr>
            <a:endParaRPr lang="pt-BR" smtClean="0">
              <a:sym typeface="Wingdings" pitchFamily="2" charset="2"/>
            </a:endParaRPr>
          </a:p>
          <a:p>
            <a:pPr lvl="1" algn="just" eaLnBrk="1" hangingPunct="1">
              <a:buFont typeface="Wingdings" pitchFamily="2" charset="2"/>
              <a:buChar char="§"/>
            </a:pPr>
            <a:r>
              <a:rPr lang="pt-BR" smtClean="0">
                <a:sym typeface="Wingdings" pitchFamily="2" charset="2"/>
              </a:rPr>
              <a:t>Redução de eventos hipóxicos intermitentes</a:t>
            </a:r>
          </a:p>
          <a:p>
            <a:pPr lvl="1" algn="just" eaLnBrk="1" hangingPunct="1">
              <a:buFont typeface="Wingdings" pitchFamily="2" charset="2"/>
              <a:buChar char="§"/>
            </a:pPr>
            <a:endParaRPr lang="pt-BR" smtClean="0">
              <a:sym typeface="Wingdings" pitchFamily="2" charset="2"/>
            </a:endParaRPr>
          </a:p>
          <a:p>
            <a:pPr lvl="1" algn="just" eaLnBrk="1" hangingPunct="1">
              <a:buFont typeface="Wingdings" pitchFamily="2" charset="2"/>
              <a:buChar char="§"/>
            </a:pPr>
            <a:r>
              <a:rPr lang="pt-BR" smtClean="0">
                <a:sym typeface="Wingdings" pitchFamily="2" charset="2"/>
              </a:rPr>
              <a:t>Maior concentração de cafeína em dias decrescentes de ventilação </a:t>
            </a:r>
          </a:p>
          <a:p>
            <a:pPr lvl="1" algn="just" eaLnBrk="1" hangingPunct="1">
              <a:buFont typeface="Wingdings" pitchFamily="2" charset="2"/>
              <a:buChar char="§"/>
            </a:pPr>
            <a:endParaRPr lang="pt-BR" smtClean="0">
              <a:sym typeface="Wingdings" pitchFamily="2" charset="2"/>
            </a:endParaRPr>
          </a:p>
          <a:p>
            <a:pPr lvl="1" algn="just" eaLnBrk="1" hangingPunct="1">
              <a:buFont typeface="Wingdings" pitchFamily="2" charset="2"/>
              <a:buChar char="§"/>
            </a:pPr>
            <a:r>
              <a:rPr lang="pt-BR" smtClean="0">
                <a:sym typeface="Wingdings" pitchFamily="2" charset="2"/>
              </a:rPr>
              <a:t>Redução de doença pulmonar crônica </a:t>
            </a:r>
          </a:p>
          <a:p>
            <a:pPr lvl="1" algn="just" eaLnBrk="1" hangingPunct="1">
              <a:buFont typeface="Wingdings" pitchFamily="2" charset="2"/>
              <a:buChar char="§"/>
            </a:pPr>
            <a:endParaRPr lang="pt-BR" smtClean="0">
              <a:sym typeface="Wingdings" pitchFamily="2" charset="2"/>
            </a:endParaRPr>
          </a:p>
          <a:p>
            <a:pPr lvl="1" algn="just" eaLnBrk="1" hangingPunct="1">
              <a:buFont typeface="Wingdings" pitchFamily="2" charset="2"/>
              <a:buChar char="§"/>
            </a:pPr>
            <a:r>
              <a:rPr lang="pt-BR" smtClean="0">
                <a:sym typeface="Wingdings" pitchFamily="2" charset="2"/>
              </a:rPr>
              <a:t>Redução de tempo de internação </a:t>
            </a:r>
          </a:p>
        </p:txBody>
      </p:sp>
      <p:pic>
        <p:nvPicPr>
          <p:cNvPr id="6" name="Imagem 5"/>
          <p:cNvPicPr>
            <a:picLocks noChangeAspect="1"/>
          </p:cNvPicPr>
          <p:nvPr/>
        </p:nvPicPr>
        <p:blipFill>
          <a:blip r:embed="rId3"/>
          <a:srcRect/>
          <a:stretch>
            <a:fillRect/>
          </a:stretch>
        </p:blipFill>
        <p:spPr bwMode="auto">
          <a:xfrm>
            <a:off x="8293100" y="3967163"/>
            <a:ext cx="2862263" cy="190182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calcmode="lin" valueType="num">
                                      <p:cBhvr additive="base">
                                        <p:cTn id="1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 calcmode="lin" valueType="num">
                                      <p:cBhvr additive="base">
                                        <p:cTn id="2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anim calcmode="lin" valueType="num">
                                      <p:cBhvr additive="base">
                                        <p:cTn id="29"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eaLnBrk="1" fontAlgn="auto" hangingPunct="1">
              <a:spcAft>
                <a:spcPts val="0"/>
              </a:spcAft>
              <a:defRPr/>
            </a:pPr>
            <a:r>
              <a:rPr lang="pt-BR" b="1" dirty="0" smtClean="0">
                <a:solidFill>
                  <a:srgbClr val="C00000"/>
                </a:solidFill>
              </a:rPr>
              <a:t>Introdução </a:t>
            </a:r>
            <a:endParaRPr lang="pt-BR" b="1" dirty="0">
              <a:solidFill>
                <a:srgbClr val="C00000"/>
              </a:solidFill>
            </a:endParaRPr>
          </a:p>
        </p:txBody>
      </p:sp>
      <p:sp>
        <p:nvSpPr>
          <p:cNvPr id="3" name="Espaço Reservado para Conteúdo 2"/>
          <p:cNvSpPr>
            <a:spLocks noGrp="1"/>
          </p:cNvSpPr>
          <p:nvPr>
            <p:ph idx="1"/>
          </p:nvPr>
        </p:nvSpPr>
        <p:spPr/>
        <p:txBody>
          <a:bodyPr/>
          <a:lstStyle/>
          <a:p>
            <a:pPr algn="just" eaLnBrk="1" hangingPunct="1">
              <a:buFont typeface="Wingdings" pitchFamily="2" charset="2"/>
              <a:buChar char="§"/>
            </a:pPr>
            <a:r>
              <a:rPr lang="pt-BR" smtClean="0">
                <a:sym typeface="Wingdings" pitchFamily="2" charset="2"/>
              </a:rPr>
              <a:t> Período de monitoramento de recorrência de apneia é uma das considerações para alta hospitalar segura</a:t>
            </a:r>
          </a:p>
          <a:p>
            <a:pPr algn="just" eaLnBrk="1" hangingPunct="1">
              <a:buFont typeface="Wingdings" pitchFamily="2" charset="2"/>
              <a:buChar char="§"/>
            </a:pPr>
            <a:endParaRPr lang="pt-BR" smtClean="0">
              <a:sym typeface="Wingdings" pitchFamily="2" charset="2"/>
            </a:endParaRPr>
          </a:p>
          <a:p>
            <a:pPr algn="just" eaLnBrk="1" hangingPunct="1">
              <a:buFont typeface="Wingdings" pitchFamily="2" charset="2"/>
              <a:buChar char="§"/>
            </a:pPr>
            <a:r>
              <a:rPr lang="pt-BR" smtClean="0">
                <a:sym typeface="Wingdings" pitchFamily="2" charset="2"/>
              </a:rPr>
              <a:t> Geralmente este período é de </a:t>
            </a:r>
            <a:r>
              <a:rPr lang="pt-BR" b="1" u="sng" smtClean="0">
                <a:solidFill>
                  <a:srgbClr val="C00000"/>
                </a:solidFill>
                <a:sym typeface="Wingdings" pitchFamily="2" charset="2"/>
              </a:rPr>
              <a:t>5-7 dias</a:t>
            </a:r>
            <a:r>
              <a:rPr lang="pt-BR" smtClean="0">
                <a:sym typeface="Wingdings" pitchFamily="2" charset="2"/>
              </a:rPr>
              <a:t> após a suspensão da cafeína </a:t>
            </a:r>
          </a:p>
          <a:p>
            <a:pPr algn="just" eaLnBrk="1" hangingPunct="1">
              <a:buFont typeface="Wingdings" pitchFamily="2" charset="2"/>
              <a:buChar char="§"/>
            </a:pPr>
            <a:endParaRPr lang="pt-BR" smtClean="0">
              <a:sym typeface="Wingdings" pitchFamily="2" charset="2"/>
            </a:endParaRPr>
          </a:p>
          <a:p>
            <a:pPr algn="just" eaLnBrk="1" hangingPunct="1">
              <a:buFont typeface="Wingdings" pitchFamily="2" charset="2"/>
              <a:buChar char="§"/>
            </a:pPr>
            <a:r>
              <a:rPr lang="pt-BR" smtClean="0">
                <a:sym typeface="Wingdings" pitchFamily="2" charset="2"/>
              </a:rPr>
              <a:t> </a:t>
            </a:r>
            <a:r>
              <a:rPr lang="pt-BR" b="1" smtClean="0">
                <a:solidFill>
                  <a:srgbClr val="C00000"/>
                </a:solidFill>
                <a:sym typeface="Wingdings" pitchFamily="2" charset="2"/>
              </a:rPr>
              <a:t>Concentração sérica</a:t>
            </a:r>
            <a:r>
              <a:rPr lang="pt-BR" smtClean="0">
                <a:sym typeface="Wingdings" pitchFamily="2" charset="2"/>
              </a:rPr>
              <a:t> de cafeína é mantida de </a:t>
            </a:r>
            <a:r>
              <a:rPr lang="pt-BR" b="1" smtClean="0">
                <a:sym typeface="Wingdings" pitchFamily="2" charset="2"/>
              </a:rPr>
              <a:t>5-20 mg/L</a:t>
            </a:r>
            <a:r>
              <a:rPr lang="pt-BR" smtClean="0">
                <a:sym typeface="Wingdings" pitchFamily="2" charset="2"/>
              </a:rPr>
              <a:t> em prematuros</a:t>
            </a:r>
          </a:p>
          <a:p>
            <a:pPr algn="just" eaLnBrk="1" hangingPunct="1">
              <a:buFont typeface="Wingdings" pitchFamily="2" charset="2"/>
              <a:buChar char="§"/>
            </a:pPr>
            <a:endParaRPr lang="pt-BR" smtClean="0">
              <a:sym typeface="Wingdings" pitchFamily="2" charset="2"/>
            </a:endParaRPr>
          </a:p>
          <a:p>
            <a:pPr algn="just" eaLnBrk="1" hangingPunct="1">
              <a:buFont typeface="Wingdings" pitchFamily="2" charset="2"/>
              <a:buChar char="§"/>
            </a:pPr>
            <a:r>
              <a:rPr lang="pt-BR" smtClean="0">
                <a:sym typeface="Wingdings" pitchFamily="2" charset="2"/>
              </a:rPr>
              <a:t> Uso de dose </a:t>
            </a:r>
            <a:r>
              <a:rPr lang="pt-BR" b="1" u="sng" smtClean="0">
                <a:sym typeface="Wingdings" pitchFamily="2" charset="2"/>
              </a:rPr>
              <a:t>mais alta</a:t>
            </a:r>
            <a:r>
              <a:rPr lang="pt-BR" smtClean="0">
                <a:sym typeface="Wingdings" pitchFamily="2" charset="2"/>
              </a:rPr>
              <a:t> </a:t>
            </a:r>
            <a:r>
              <a:rPr lang="pt-BR" b="1" smtClean="0">
                <a:solidFill>
                  <a:srgbClr val="C00000"/>
                </a:solidFill>
                <a:sym typeface="Wingdings" pitchFamily="2" charset="2"/>
              </a:rPr>
              <a:t></a:t>
            </a:r>
            <a:r>
              <a:rPr lang="pt-BR" smtClean="0">
                <a:sym typeface="Wingdings" pitchFamily="2" charset="2"/>
              </a:rPr>
              <a:t> correlacionado com eficácia aprimorada em prevenir episódios de apneia </a:t>
            </a:r>
            <a:r>
              <a:rPr lang="pt-BR" b="1" smtClean="0">
                <a:solidFill>
                  <a:srgbClr val="C00000"/>
                </a:solidFill>
                <a:sym typeface="Wingdings" pitchFamily="2" charset="2"/>
              </a:rPr>
              <a:t></a:t>
            </a:r>
            <a:r>
              <a:rPr lang="pt-BR" smtClean="0">
                <a:sym typeface="Wingdings" pitchFamily="2" charset="2"/>
              </a:rPr>
              <a:t> nível pode ser potencialmente terapêutico </a:t>
            </a:r>
            <a:r>
              <a:rPr lang="pt-BR" b="1" u="sng" smtClean="0">
                <a:sym typeface="Wingdings" pitchFamily="2" charset="2"/>
              </a:rPr>
              <a:t>após 5-7 dias</a:t>
            </a:r>
            <a:r>
              <a:rPr lang="pt-BR" smtClean="0">
                <a:sym typeface="Wingdings" pitchFamily="2" charset="2"/>
              </a:rPr>
              <a:t> da interrupção </a:t>
            </a:r>
            <a:endParaRPr lang="pt-BR" smtClean="0"/>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eaLnBrk="1" fontAlgn="auto" hangingPunct="1">
              <a:spcAft>
                <a:spcPts val="0"/>
              </a:spcAft>
              <a:defRPr/>
            </a:pPr>
            <a:r>
              <a:rPr lang="pt-BR" b="1" dirty="0" smtClean="0">
                <a:solidFill>
                  <a:srgbClr val="C00000"/>
                </a:solidFill>
              </a:rPr>
              <a:t>Materiais e métodos</a:t>
            </a:r>
            <a:endParaRPr lang="pt-BR" b="1" dirty="0">
              <a:solidFill>
                <a:srgbClr val="C00000"/>
              </a:solidFill>
            </a:endParaRPr>
          </a:p>
        </p:txBody>
      </p:sp>
      <p:sp>
        <p:nvSpPr>
          <p:cNvPr id="25602" name="Espaço Reservado para Conteúdo 2"/>
          <p:cNvSpPr>
            <a:spLocks noGrp="1"/>
          </p:cNvSpPr>
          <p:nvPr>
            <p:ph idx="1"/>
          </p:nvPr>
        </p:nvSpPr>
        <p:spPr/>
        <p:txBody>
          <a:bodyPr/>
          <a:lstStyle/>
          <a:p>
            <a:pPr algn="just" eaLnBrk="1" hangingPunct="1">
              <a:lnSpc>
                <a:spcPct val="80000"/>
              </a:lnSpc>
              <a:buFont typeface="Wingdings" pitchFamily="2" charset="2"/>
              <a:buChar char="§"/>
            </a:pPr>
            <a:r>
              <a:rPr lang="pt-BR" sz="1900" smtClean="0">
                <a:sym typeface="Wingdings" pitchFamily="2" charset="2"/>
              </a:rPr>
              <a:t> Análise retrospectiva de todos os recém-nascidos (RN) de muito baixo peso definido pelo estudo  como </a:t>
            </a:r>
            <a:r>
              <a:rPr lang="pt-BR" sz="1900" smtClean="0">
                <a:cs typeface="Calibri" pitchFamily="34" charset="0"/>
                <a:sym typeface="Wingdings" pitchFamily="2" charset="2"/>
              </a:rPr>
              <a:t>≤</a:t>
            </a:r>
            <a:r>
              <a:rPr lang="pt-BR" sz="1900" smtClean="0">
                <a:sym typeface="Wingdings" pitchFamily="2" charset="2"/>
              </a:rPr>
              <a:t>1500g,  admitidos na UTI nível III do Hospital Universitário Cooper em Camden, New Jersey, entra janeiro de 2010 e junho de 2017, que receberam cafeína e sobreviveram à alta hospitalar</a:t>
            </a:r>
          </a:p>
          <a:p>
            <a:pPr algn="just" eaLnBrk="1" hangingPunct="1">
              <a:lnSpc>
                <a:spcPct val="80000"/>
              </a:lnSpc>
              <a:buFont typeface="Wingdings" pitchFamily="2" charset="2"/>
              <a:buChar char="§"/>
            </a:pPr>
            <a:endParaRPr lang="pt-BR" sz="1900" smtClean="0">
              <a:sym typeface="Wingdings" pitchFamily="2" charset="2"/>
            </a:endParaRPr>
          </a:p>
          <a:p>
            <a:pPr algn="just" eaLnBrk="1" hangingPunct="1">
              <a:lnSpc>
                <a:spcPct val="80000"/>
              </a:lnSpc>
              <a:buFont typeface="Wingdings" pitchFamily="2" charset="2"/>
              <a:buChar char="§"/>
            </a:pPr>
            <a:r>
              <a:rPr lang="pt-BR" sz="1900" smtClean="0">
                <a:sym typeface="Wingdings" pitchFamily="2" charset="2"/>
              </a:rPr>
              <a:t> Foi avaliado o nível de cafeína após a sua interrupção </a:t>
            </a:r>
          </a:p>
          <a:p>
            <a:pPr algn="just" eaLnBrk="1" hangingPunct="1">
              <a:lnSpc>
                <a:spcPct val="80000"/>
              </a:lnSpc>
              <a:buFont typeface="Wingdings" pitchFamily="2" charset="2"/>
              <a:buChar char="§"/>
            </a:pPr>
            <a:endParaRPr lang="pt-BR" sz="1900" smtClean="0">
              <a:sym typeface="Wingdings" pitchFamily="2" charset="2"/>
            </a:endParaRPr>
          </a:p>
          <a:p>
            <a:pPr algn="just" eaLnBrk="1" hangingPunct="1">
              <a:lnSpc>
                <a:spcPct val="80000"/>
              </a:lnSpc>
              <a:buFont typeface="Wingdings" pitchFamily="2" charset="2"/>
              <a:buChar char="§"/>
            </a:pPr>
            <a:r>
              <a:rPr lang="pt-BR" sz="1900" smtClean="0">
                <a:sym typeface="Wingdings" pitchFamily="2" charset="2"/>
              </a:rPr>
              <a:t> </a:t>
            </a:r>
            <a:r>
              <a:rPr lang="pt-BR" sz="1900" b="1" u="sng" smtClean="0">
                <a:solidFill>
                  <a:srgbClr val="C00000"/>
                </a:solidFill>
                <a:sym typeface="Wingdings" pitchFamily="2" charset="2"/>
              </a:rPr>
              <a:t>Desfecho primário:</a:t>
            </a:r>
            <a:r>
              <a:rPr lang="pt-BR" sz="1900" smtClean="0">
                <a:sym typeface="Wingdings" pitchFamily="2" charset="2"/>
              </a:rPr>
              <a:t> proporção de RN com </a:t>
            </a:r>
            <a:r>
              <a:rPr lang="pt-BR" sz="1900" smtClean="0">
                <a:solidFill>
                  <a:srgbClr val="0000FF"/>
                </a:solidFill>
                <a:sym typeface="Wingdings" pitchFamily="2" charset="2"/>
              </a:rPr>
              <a:t>níveis terapêuticos de cafeína 5 dias após a descontinuação</a:t>
            </a:r>
          </a:p>
          <a:p>
            <a:pPr algn="just" eaLnBrk="1" hangingPunct="1">
              <a:lnSpc>
                <a:spcPct val="80000"/>
              </a:lnSpc>
              <a:buFont typeface="Wingdings" pitchFamily="2" charset="2"/>
              <a:buChar char="§"/>
            </a:pPr>
            <a:endParaRPr lang="pt-BR" sz="1900" smtClean="0">
              <a:solidFill>
                <a:srgbClr val="0000FF"/>
              </a:solidFill>
              <a:sym typeface="Wingdings" pitchFamily="2" charset="2"/>
            </a:endParaRPr>
          </a:p>
          <a:p>
            <a:pPr algn="just" eaLnBrk="1" hangingPunct="1">
              <a:lnSpc>
                <a:spcPct val="80000"/>
              </a:lnSpc>
              <a:buFont typeface="Wingdings" pitchFamily="2" charset="2"/>
              <a:buChar char="§"/>
            </a:pPr>
            <a:r>
              <a:rPr lang="pt-BR" sz="1900" smtClean="0">
                <a:sym typeface="Wingdings" pitchFamily="2" charset="2"/>
              </a:rPr>
              <a:t> </a:t>
            </a:r>
            <a:r>
              <a:rPr lang="pt-BR" sz="1900" b="1" u="sng" smtClean="0">
                <a:solidFill>
                  <a:srgbClr val="C00000"/>
                </a:solidFill>
                <a:sym typeface="Wingdings" pitchFamily="2" charset="2"/>
              </a:rPr>
              <a:t>Desfecho secundário:</a:t>
            </a:r>
            <a:r>
              <a:rPr lang="pt-BR" sz="1900" smtClean="0">
                <a:sym typeface="Wingdings" pitchFamily="2" charset="2"/>
              </a:rPr>
              <a:t> diferenças nas características clínicas e nos desfechos de bebês com </a:t>
            </a:r>
            <a:r>
              <a:rPr lang="pt-BR" sz="1900" smtClean="0">
                <a:solidFill>
                  <a:srgbClr val="0000FF"/>
                </a:solidFill>
                <a:sym typeface="Wingdings" pitchFamily="2" charset="2"/>
              </a:rPr>
              <a:t>níveis altos (&gt; 5mg/L) e baixos (</a:t>
            </a:r>
            <a:r>
              <a:rPr lang="pt-BR" sz="1900" smtClean="0">
                <a:solidFill>
                  <a:srgbClr val="0000FF"/>
                </a:solidFill>
                <a:cs typeface="Calibri" pitchFamily="34" charset="0"/>
                <a:sym typeface="Wingdings" pitchFamily="2" charset="2"/>
              </a:rPr>
              <a:t>≥</a:t>
            </a:r>
            <a:r>
              <a:rPr lang="pt-BR" sz="1900" smtClean="0">
                <a:solidFill>
                  <a:srgbClr val="0000FF"/>
                </a:solidFill>
                <a:sym typeface="Wingdings" pitchFamily="2" charset="2"/>
              </a:rPr>
              <a:t> 5mg/L) de cafeína 5 dias após a interrupção do medicamento</a:t>
            </a:r>
            <a:endParaRPr lang="pt-BR" sz="1900" smtClean="0">
              <a:solidFill>
                <a:srgbClr val="0000FF"/>
              </a:solidFill>
            </a:endParaRPr>
          </a:p>
        </p:txBody>
      </p:sp>
    </p:spTree>
  </p:cSld>
  <p:clrMapOvr>
    <a:masterClrMapping/>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eaLnBrk="1" fontAlgn="auto" hangingPunct="1">
              <a:spcAft>
                <a:spcPts val="0"/>
              </a:spcAft>
              <a:defRPr/>
            </a:pPr>
            <a:r>
              <a:rPr lang="pt-BR" b="1" dirty="0" smtClean="0">
                <a:solidFill>
                  <a:srgbClr val="C00000"/>
                </a:solidFill>
              </a:rPr>
              <a:t>Materiais e métodos</a:t>
            </a:r>
            <a:endParaRPr lang="pt-BR" b="1" dirty="0">
              <a:solidFill>
                <a:srgbClr val="C00000"/>
              </a:solidFill>
            </a:endParaRPr>
          </a:p>
        </p:txBody>
      </p:sp>
      <p:sp>
        <p:nvSpPr>
          <p:cNvPr id="27650" name="Espaço Reservado para Conteúdo 2"/>
          <p:cNvSpPr>
            <a:spLocks noGrp="1"/>
          </p:cNvSpPr>
          <p:nvPr>
            <p:ph idx="1"/>
          </p:nvPr>
        </p:nvSpPr>
        <p:spPr/>
        <p:txBody>
          <a:bodyPr/>
          <a:lstStyle/>
          <a:p>
            <a:pPr algn="just" eaLnBrk="1" hangingPunct="1">
              <a:buFont typeface="Wingdings" pitchFamily="2" charset="2"/>
              <a:buChar char="§"/>
            </a:pPr>
            <a:r>
              <a:rPr lang="pt-BR" smtClean="0">
                <a:sym typeface="Wingdings" pitchFamily="2" charset="2"/>
              </a:rPr>
              <a:t> Os bebês foram identificados a partir de um banco de dados neonatal (Sistema de Informação Neonatal, NIS Medical Data Systems, Wayne, PA)</a:t>
            </a:r>
          </a:p>
          <a:p>
            <a:pPr algn="just" eaLnBrk="1" hangingPunct="1">
              <a:buFont typeface="Wingdings" pitchFamily="2" charset="2"/>
              <a:buChar char="§"/>
            </a:pPr>
            <a:endParaRPr lang="pt-BR" smtClean="0">
              <a:sym typeface="Wingdings" pitchFamily="2" charset="2"/>
            </a:endParaRPr>
          </a:p>
          <a:p>
            <a:pPr algn="just" eaLnBrk="1" hangingPunct="1">
              <a:buFont typeface="Wingdings" pitchFamily="2" charset="2"/>
              <a:buChar char="§"/>
            </a:pPr>
            <a:r>
              <a:rPr lang="pt-BR" smtClean="0">
                <a:sym typeface="Wingdings" pitchFamily="2" charset="2"/>
              </a:rPr>
              <a:t> </a:t>
            </a:r>
            <a:r>
              <a:rPr lang="pt-BR" smtClean="0"/>
              <a:t>Dados demográficos, clínicos e laboratoriais relevantes, incluindo os níveis de cafeína, foram coletados do banco de dados e dos registros médicos</a:t>
            </a:r>
          </a:p>
          <a:p>
            <a:pPr algn="just" eaLnBrk="1" hangingPunct="1">
              <a:buFont typeface="Wingdings" pitchFamily="2" charset="2"/>
              <a:buChar char="§"/>
            </a:pPr>
            <a:endParaRPr lang="pt-BR" smtClean="0"/>
          </a:p>
          <a:p>
            <a:pPr algn="just" eaLnBrk="1" hangingPunct="1">
              <a:buFont typeface="Wingdings" pitchFamily="2" charset="2"/>
              <a:buChar char="§"/>
            </a:pPr>
            <a:r>
              <a:rPr lang="pt-BR" smtClean="0"/>
              <a:t> </a:t>
            </a:r>
            <a:r>
              <a:rPr lang="pt-BR" b="1" smtClean="0">
                <a:solidFill>
                  <a:srgbClr val="C00000"/>
                </a:solidFill>
              </a:rPr>
              <a:t>Rotina da Unidade dos autores: </a:t>
            </a:r>
            <a:r>
              <a:rPr lang="pt-BR" smtClean="0"/>
              <a:t>terapia </a:t>
            </a:r>
            <a:r>
              <a:rPr lang="pt-BR" b="1" u="sng" smtClean="0"/>
              <a:t>profilática</a:t>
            </a:r>
            <a:r>
              <a:rPr lang="pt-BR" smtClean="0"/>
              <a:t> com cafeína ao nascer em todos os prematuros </a:t>
            </a:r>
            <a:r>
              <a:rPr lang="pt-BR" b="1" u="sng" smtClean="0"/>
              <a:t>≤ a 30 semanas</a:t>
            </a:r>
            <a:r>
              <a:rPr lang="pt-BR" smtClean="0"/>
              <a:t> e </a:t>
            </a:r>
            <a:r>
              <a:rPr lang="pt-BR" b="1" u="sng" smtClean="0"/>
              <a:t>bebês sintomáticos &gt; 30 semanas</a:t>
            </a:r>
          </a:p>
          <a:p>
            <a:pPr algn="just" eaLnBrk="1" hangingPunct="1">
              <a:buFont typeface="Wingdings" pitchFamily="2" charset="2"/>
              <a:buChar char="§"/>
            </a:pPr>
            <a:endParaRPr lang="pt-BR" smtClean="0"/>
          </a:p>
          <a:p>
            <a:pPr algn="just" eaLnBrk="1" hangingPunct="1">
              <a:buFont typeface="Wingdings" pitchFamily="2" charset="2"/>
              <a:buChar char="§"/>
            </a:pPr>
            <a:r>
              <a:rPr lang="pt-BR" smtClean="0"/>
              <a:t> </a:t>
            </a:r>
            <a:r>
              <a:rPr lang="pt-BR" b="1" smtClean="0">
                <a:solidFill>
                  <a:srgbClr val="C00000"/>
                </a:solidFill>
              </a:rPr>
              <a:t>Dose de ataque: </a:t>
            </a:r>
            <a:r>
              <a:rPr lang="pt-BR" smtClean="0"/>
              <a:t>20 e dose de </a:t>
            </a:r>
            <a:r>
              <a:rPr lang="pt-BR" b="1" smtClean="0">
                <a:solidFill>
                  <a:srgbClr val="C00000"/>
                </a:solidFill>
              </a:rPr>
              <a:t>manutenção:</a:t>
            </a:r>
            <a:r>
              <a:rPr lang="pt-BR" smtClean="0"/>
              <a:t> 5 mg/kg/dia (podendo ser aumentado até 10)</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eaLnBrk="1" fontAlgn="auto" hangingPunct="1">
              <a:spcAft>
                <a:spcPts val="0"/>
              </a:spcAft>
              <a:defRPr/>
            </a:pPr>
            <a:r>
              <a:rPr lang="pt-BR" b="1" dirty="0" smtClean="0">
                <a:solidFill>
                  <a:srgbClr val="C00000"/>
                </a:solidFill>
              </a:rPr>
              <a:t>Materiais e métodos</a:t>
            </a:r>
            <a:endParaRPr lang="pt-BR" b="1" dirty="0">
              <a:solidFill>
                <a:srgbClr val="C00000"/>
              </a:solidFill>
            </a:endParaRPr>
          </a:p>
        </p:txBody>
      </p:sp>
      <p:sp>
        <p:nvSpPr>
          <p:cNvPr id="29698" name="Espaço Reservado para Conteúdo 2"/>
          <p:cNvSpPr>
            <a:spLocks noGrp="1"/>
          </p:cNvSpPr>
          <p:nvPr>
            <p:ph idx="1"/>
          </p:nvPr>
        </p:nvSpPr>
        <p:spPr/>
        <p:txBody>
          <a:bodyPr/>
          <a:lstStyle/>
          <a:p>
            <a:pPr algn="just" eaLnBrk="1" hangingPunct="1">
              <a:buFont typeface="Wingdings" pitchFamily="2" charset="2"/>
              <a:buChar char="§"/>
            </a:pPr>
            <a:r>
              <a:rPr lang="pt-BR" smtClean="0">
                <a:sym typeface="Wingdings" pitchFamily="2" charset="2"/>
              </a:rPr>
              <a:t> </a:t>
            </a:r>
            <a:r>
              <a:rPr lang="pt-BR" b="1" smtClean="0">
                <a:solidFill>
                  <a:srgbClr val="C00000"/>
                </a:solidFill>
                <a:sym typeface="Wingdings" pitchFamily="2" charset="2"/>
              </a:rPr>
              <a:t>Interrupção: </a:t>
            </a:r>
            <a:r>
              <a:rPr lang="pt-BR" b="1" u="sng" smtClean="0">
                <a:solidFill>
                  <a:srgbClr val="0000FF"/>
                </a:solidFill>
                <a:sym typeface="Wingdings" pitchFamily="2" charset="2"/>
              </a:rPr>
              <a:t>Idade gestacional pós-menstrual (IGPM) de 34 semanas</a:t>
            </a:r>
            <a:r>
              <a:rPr lang="pt-BR" b="1" smtClean="0">
                <a:sym typeface="Wingdings" pitchFamily="2" charset="2"/>
              </a:rPr>
              <a:t> </a:t>
            </a:r>
            <a:r>
              <a:rPr lang="pt-BR" smtClean="0">
                <a:sym typeface="Wingdings" pitchFamily="2" charset="2"/>
              </a:rPr>
              <a:t>se não houver apneia ou eventos relacionados à apneia por 3-4 dias</a:t>
            </a:r>
          </a:p>
          <a:p>
            <a:pPr algn="just" eaLnBrk="1" hangingPunct="1">
              <a:buFont typeface="Wingdings" pitchFamily="2" charset="2"/>
              <a:buChar char="§"/>
            </a:pPr>
            <a:endParaRPr lang="pt-BR" smtClean="0">
              <a:sym typeface="Wingdings" pitchFamily="2" charset="2"/>
            </a:endParaRPr>
          </a:p>
          <a:p>
            <a:pPr algn="just" eaLnBrk="1" hangingPunct="1">
              <a:buFont typeface="Wingdings" pitchFamily="2" charset="2"/>
              <a:buChar char="§"/>
            </a:pPr>
            <a:r>
              <a:rPr lang="pt-BR" smtClean="0">
                <a:sym typeface="Wingdings" pitchFamily="2" charset="2"/>
              </a:rPr>
              <a:t> Reiniciada se recorrência de episódios de apneia</a:t>
            </a:r>
          </a:p>
          <a:p>
            <a:pPr algn="just" eaLnBrk="1" hangingPunct="1">
              <a:buFont typeface="Wingdings" pitchFamily="2" charset="2"/>
              <a:buChar char="§"/>
            </a:pPr>
            <a:endParaRPr lang="pt-BR" smtClean="0">
              <a:sym typeface="Wingdings" pitchFamily="2" charset="2"/>
            </a:endParaRPr>
          </a:p>
          <a:p>
            <a:pPr algn="just" eaLnBrk="1" hangingPunct="1">
              <a:buFont typeface="Wingdings" pitchFamily="2" charset="2"/>
              <a:buChar char="§"/>
            </a:pPr>
            <a:r>
              <a:rPr lang="pt-BR" smtClean="0">
                <a:sym typeface="Wingdings" pitchFamily="2" charset="2"/>
              </a:rPr>
              <a:t> Dosagem dos níveis de cafeína não faz parte da rotina</a:t>
            </a:r>
          </a:p>
          <a:p>
            <a:pPr algn="just" eaLnBrk="1" hangingPunct="1">
              <a:buFont typeface="Wingdings" pitchFamily="2" charset="2"/>
              <a:buChar char="§"/>
            </a:pPr>
            <a:endParaRPr lang="pt-BR" smtClean="0">
              <a:sym typeface="Wingdings" pitchFamily="2" charset="2"/>
            </a:endParaRPr>
          </a:p>
          <a:p>
            <a:pPr algn="just" eaLnBrk="1" hangingPunct="1">
              <a:buFont typeface="Wingdings" pitchFamily="2" charset="2"/>
              <a:buChar char="§"/>
            </a:pPr>
            <a:r>
              <a:rPr lang="pt-BR" smtClean="0">
                <a:sym typeface="Wingdings" pitchFamily="2" charset="2"/>
              </a:rPr>
              <a:t> </a:t>
            </a:r>
            <a:r>
              <a:rPr lang="pt-BR" b="1" smtClean="0">
                <a:solidFill>
                  <a:srgbClr val="C00000"/>
                </a:solidFill>
                <a:sym typeface="Wingdings" pitchFamily="2" charset="2"/>
              </a:rPr>
              <a:t>Nível subterapêutico: </a:t>
            </a:r>
            <a:r>
              <a:rPr lang="pt-BR" b="1" smtClean="0">
                <a:solidFill>
                  <a:srgbClr val="FF0000"/>
                </a:solidFill>
                <a:sym typeface="Wingdings" pitchFamily="2" charset="2"/>
              </a:rPr>
              <a:t>&lt;5 mg/L</a:t>
            </a:r>
            <a:r>
              <a:rPr lang="pt-BR" smtClean="0">
                <a:sym typeface="Wingdings" pitchFamily="2" charset="2"/>
              </a:rPr>
              <a:t> </a:t>
            </a:r>
          </a:p>
        </p:txBody>
      </p:sp>
    </p:spTree>
  </p:cSld>
  <p:clrMapOvr>
    <a:masterClrMapping/>
  </p:clrMapOvr>
  <p:transition spd="slow">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eaLnBrk="1" fontAlgn="auto" hangingPunct="1">
              <a:spcAft>
                <a:spcPts val="0"/>
              </a:spcAft>
              <a:defRPr/>
            </a:pPr>
            <a:r>
              <a:rPr lang="pt-BR" b="1" dirty="0" smtClean="0">
                <a:solidFill>
                  <a:srgbClr val="C00000"/>
                </a:solidFill>
              </a:rPr>
              <a:t>Materiais e métodos</a:t>
            </a:r>
            <a:endParaRPr lang="pt-BR" b="1" dirty="0">
              <a:solidFill>
                <a:srgbClr val="C00000"/>
              </a:solidFill>
            </a:endParaRPr>
          </a:p>
        </p:txBody>
      </p:sp>
      <p:sp>
        <p:nvSpPr>
          <p:cNvPr id="3" name="Espaço Reservado para Conteúdo 2"/>
          <p:cNvSpPr>
            <a:spLocks noGrp="1"/>
          </p:cNvSpPr>
          <p:nvPr>
            <p:ph idx="1"/>
          </p:nvPr>
        </p:nvSpPr>
        <p:spPr/>
        <p:txBody>
          <a:bodyPr rtlCol="0">
            <a:normAutofit/>
          </a:bodyPr>
          <a:lstStyle/>
          <a:p>
            <a:pPr marL="0" indent="0" algn="just" eaLnBrk="1" fontAlgn="auto" hangingPunct="1">
              <a:buFont typeface="Calibri" pitchFamily="34" charset="0"/>
              <a:buNone/>
              <a:defRPr/>
            </a:pPr>
            <a:endParaRPr lang="pt-BR" dirty="0">
              <a:solidFill>
                <a:schemeClr val="tx1">
                  <a:lumMod val="75000"/>
                  <a:lumOff val="25000"/>
                </a:schemeClr>
              </a:solidFill>
              <a:sym typeface="Wingdings" panose="05000000000000000000" pitchFamily="2" charset="2"/>
            </a:endParaRPr>
          </a:p>
          <a:p>
            <a:pPr marL="91440" indent="-91440" algn="just" eaLnBrk="1" fontAlgn="auto" hangingPunct="1">
              <a:buFont typeface="Wingdings" panose="05000000000000000000" pitchFamily="2" charset="2"/>
              <a:buChar char="§"/>
              <a:defRPr/>
            </a:pPr>
            <a:r>
              <a:rPr lang="pt-BR" dirty="0" smtClean="0">
                <a:solidFill>
                  <a:schemeClr val="tx1">
                    <a:lumMod val="75000"/>
                    <a:lumOff val="25000"/>
                  </a:schemeClr>
                </a:solidFill>
                <a:sym typeface="Wingdings" panose="05000000000000000000" pitchFamily="2" charset="2"/>
              </a:rPr>
              <a:t> A </a:t>
            </a:r>
            <a:r>
              <a:rPr lang="pt-BR" dirty="0">
                <a:solidFill>
                  <a:schemeClr val="tx1">
                    <a:lumMod val="75000"/>
                    <a:lumOff val="25000"/>
                  </a:schemeClr>
                </a:solidFill>
                <a:sym typeface="Wingdings" panose="05000000000000000000" pitchFamily="2" charset="2"/>
              </a:rPr>
              <a:t>análise estatística foi realizada usando o </a:t>
            </a:r>
            <a:r>
              <a:rPr lang="pt-BR" dirty="0" smtClean="0">
                <a:solidFill>
                  <a:schemeClr val="tx1">
                    <a:lumMod val="75000"/>
                    <a:lumOff val="25000"/>
                  </a:schemeClr>
                </a:solidFill>
                <a:sym typeface="Wingdings" panose="05000000000000000000" pitchFamily="2" charset="2"/>
              </a:rPr>
              <a:t>gráfico Sigma </a:t>
            </a:r>
            <a:r>
              <a:rPr lang="pt-BR" dirty="0">
                <a:solidFill>
                  <a:schemeClr val="tx1">
                    <a:lumMod val="75000"/>
                    <a:lumOff val="25000"/>
                  </a:schemeClr>
                </a:solidFill>
                <a:sym typeface="Wingdings" panose="05000000000000000000" pitchFamily="2" charset="2"/>
              </a:rPr>
              <a:t>versão 13 (</a:t>
            </a:r>
            <a:r>
              <a:rPr lang="pt-BR" dirty="0" err="1">
                <a:solidFill>
                  <a:schemeClr val="tx1">
                    <a:lumMod val="75000"/>
                    <a:lumOff val="25000"/>
                  </a:schemeClr>
                </a:solidFill>
                <a:sym typeface="Wingdings" panose="05000000000000000000" pitchFamily="2" charset="2"/>
              </a:rPr>
              <a:t>Systat</a:t>
            </a:r>
            <a:r>
              <a:rPr lang="pt-BR" dirty="0">
                <a:solidFill>
                  <a:schemeClr val="tx1">
                    <a:lumMod val="75000"/>
                    <a:lumOff val="25000"/>
                  </a:schemeClr>
                </a:solidFill>
                <a:sym typeface="Wingdings" panose="05000000000000000000" pitchFamily="2" charset="2"/>
              </a:rPr>
              <a:t> Software, </a:t>
            </a:r>
            <a:r>
              <a:rPr lang="pt-BR" dirty="0" err="1">
                <a:solidFill>
                  <a:schemeClr val="tx1">
                    <a:lumMod val="75000"/>
                    <a:lumOff val="25000"/>
                  </a:schemeClr>
                </a:solidFill>
                <a:sym typeface="Wingdings" panose="05000000000000000000" pitchFamily="2" charset="2"/>
              </a:rPr>
              <a:t>Inc</a:t>
            </a:r>
            <a:r>
              <a:rPr lang="pt-BR" dirty="0">
                <a:solidFill>
                  <a:schemeClr val="tx1">
                    <a:lumMod val="75000"/>
                    <a:lumOff val="25000"/>
                  </a:schemeClr>
                </a:solidFill>
                <a:sym typeface="Wingdings" panose="05000000000000000000" pitchFamily="2" charset="2"/>
              </a:rPr>
              <a:t>, Point Richmond, CA) e </a:t>
            </a:r>
            <a:r>
              <a:rPr lang="pt-BR" dirty="0" smtClean="0">
                <a:solidFill>
                  <a:schemeClr val="tx1">
                    <a:lumMod val="75000"/>
                    <a:lumOff val="25000"/>
                  </a:schemeClr>
                </a:solidFill>
                <a:sym typeface="Wingdings" panose="05000000000000000000" pitchFamily="2" charset="2"/>
              </a:rPr>
              <a:t>SPSS versão </a:t>
            </a:r>
            <a:r>
              <a:rPr lang="pt-BR" dirty="0">
                <a:solidFill>
                  <a:schemeClr val="tx1">
                    <a:lumMod val="75000"/>
                    <a:lumOff val="25000"/>
                  </a:schemeClr>
                </a:solidFill>
                <a:sym typeface="Wingdings" panose="05000000000000000000" pitchFamily="2" charset="2"/>
              </a:rPr>
              <a:t>22 (IBM Corporation, </a:t>
            </a:r>
            <a:r>
              <a:rPr lang="pt-BR" dirty="0" err="1">
                <a:solidFill>
                  <a:schemeClr val="tx1">
                    <a:lumMod val="75000"/>
                    <a:lumOff val="25000"/>
                  </a:schemeClr>
                </a:solidFill>
                <a:sym typeface="Wingdings" panose="05000000000000000000" pitchFamily="2" charset="2"/>
              </a:rPr>
              <a:t>Armonk</a:t>
            </a:r>
            <a:r>
              <a:rPr lang="pt-BR" dirty="0">
                <a:solidFill>
                  <a:schemeClr val="tx1">
                    <a:lumMod val="75000"/>
                    <a:lumOff val="25000"/>
                  </a:schemeClr>
                </a:solidFill>
                <a:sym typeface="Wingdings" panose="05000000000000000000" pitchFamily="2" charset="2"/>
              </a:rPr>
              <a:t>, NY). Os grupos </a:t>
            </a:r>
            <a:r>
              <a:rPr lang="pt-BR" dirty="0" smtClean="0">
                <a:solidFill>
                  <a:schemeClr val="tx1">
                    <a:lumMod val="75000"/>
                    <a:lumOff val="25000"/>
                  </a:schemeClr>
                </a:solidFill>
                <a:sym typeface="Wingdings" panose="05000000000000000000" pitchFamily="2" charset="2"/>
              </a:rPr>
              <a:t>foram comparados </a:t>
            </a:r>
            <a:r>
              <a:rPr lang="pt-BR" dirty="0">
                <a:solidFill>
                  <a:schemeClr val="tx1">
                    <a:lumMod val="75000"/>
                    <a:lumOff val="25000"/>
                  </a:schemeClr>
                </a:solidFill>
                <a:sym typeface="Wingdings" panose="05000000000000000000" pitchFamily="2" charset="2"/>
              </a:rPr>
              <a:t>por </a:t>
            </a:r>
            <a:r>
              <a:rPr lang="pt-BR" dirty="0" smtClean="0">
                <a:solidFill>
                  <a:schemeClr val="tx1">
                    <a:lumMod val="75000"/>
                    <a:lumOff val="25000"/>
                  </a:schemeClr>
                </a:solidFill>
                <a:sym typeface="Wingdings" panose="05000000000000000000" pitchFamily="2" charset="2"/>
              </a:rPr>
              <a:t>teste T-</a:t>
            </a:r>
            <a:r>
              <a:rPr lang="pt-BR" dirty="0" err="1" smtClean="0">
                <a:solidFill>
                  <a:schemeClr val="tx1">
                    <a:lumMod val="75000"/>
                    <a:lumOff val="25000"/>
                  </a:schemeClr>
                </a:solidFill>
                <a:sym typeface="Wingdings" panose="05000000000000000000" pitchFamily="2" charset="2"/>
              </a:rPr>
              <a:t>Student</a:t>
            </a:r>
            <a:r>
              <a:rPr lang="pt-BR" dirty="0" smtClean="0">
                <a:solidFill>
                  <a:schemeClr val="tx1">
                    <a:lumMod val="75000"/>
                    <a:lumOff val="25000"/>
                  </a:schemeClr>
                </a:solidFill>
                <a:sym typeface="Wingdings" panose="05000000000000000000" pitchFamily="2" charset="2"/>
              </a:rPr>
              <a:t>, Mann-Whitney U, ou testes </a:t>
            </a:r>
            <a:r>
              <a:rPr lang="pt-BR" dirty="0">
                <a:solidFill>
                  <a:schemeClr val="tx1">
                    <a:lumMod val="75000"/>
                    <a:lumOff val="25000"/>
                  </a:schemeClr>
                </a:solidFill>
                <a:sym typeface="Wingdings" panose="05000000000000000000" pitchFamily="2" charset="2"/>
              </a:rPr>
              <a:t>de </a:t>
            </a:r>
            <a:r>
              <a:rPr lang="pt-BR" dirty="0" err="1" smtClean="0">
                <a:solidFill>
                  <a:schemeClr val="tx1">
                    <a:lumMod val="75000"/>
                    <a:lumOff val="25000"/>
                  </a:schemeClr>
                </a:solidFill>
                <a:sym typeface="Wingdings" panose="05000000000000000000" pitchFamily="2" charset="2"/>
              </a:rPr>
              <a:t>qui-quadradado</a:t>
            </a:r>
            <a:r>
              <a:rPr lang="pt-BR" dirty="0" smtClean="0">
                <a:solidFill>
                  <a:schemeClr val="tx1">
                    <a:lumMod val="75000"/>
                    <a:lumOff val="25000"/>
                  </a:schemeClr>
                </a:solidFill>
                <a:sym typeface="Wingdings" panose="05000000000000000000" pitchFamily="2" charset="2"/>
              </a:rPr>
              <a:t>, </a:t>
            </a:r>
            <a:r>
              <a:rPr lang="pt-BR" dirty="0">
                <a:solidFill>
                  <a:schemeClr val="tx1">
                    <a:lumMod val="75000"/>
                    <a:lumOff val="25000"/>
                  </a:schemeClr>
                </a:solidFill>
                <a:sym typeface="Wingdings" panose="05000000000000000000" pitchFamily="2" charset="2"/>
              </a:rPr>
              <a:t>conforme apropriado. Características clínicas </a:t>
            </a:r>
            <a:r>
              <a:rPr lang="pt-BR" dirty="0" smtClean="0">
                <a:solidFill>
                  <a:schemeClr val="tx1">
                    <a:lumMod val="75000"/>
                    <a:lumOff val="25000"/>
                  </a:schemeClr>
                </a:solidFill>
                <a:sym typeface="Wingdings" panose="05000000000000000000" pitchFamily="2" charset="2"/>
              </a:rPr>
              <a:t>e demográficas </a:t>
            </a:r>
            <a:r>
              <a:rPr lang="pt-BR" dirty="0">
                <a:solidFill>
                  <a:schemeClr val="tx1">
                    <a:lumMod val="75000"/>
                    <a:lumOff val="25000"/>
                  </a:schemeClr>
                </a:solidFill>
                <a:sym typeface="Wingdings" panose="05000000000000000000" pitchFamily="2" charset="2"/>
              </a:rPr>
              <a:t>consideradas diferentes </a:t>
            </a:r>
            <a:r>
              <a:rPr lang="pt-BR" dirty="0" smtClean="0">
                <a:solidFill>
                  <a:schemeClr val="tx1">
                    <a:lumMod val="75000"/>
                    <a:lumOff val="25000"/>
                  </a:schemeClr>
                </a:solidFill>
                <a:sym typeface="Wingdings" panose="05000000000000000000" pitchFamily="2" charset="2"/>
              </a:rPr>
              <a:t>(p &lt; .1</a:t>
            </a:r>
            <a:r>
              <a:rPr lang="pt-BR" dirty="0">
                <a:solidFill>
                  <a:schemeClr val="tx1">
                    <a:lumMod val="75000"/>
                    <a:lumOff val="25000"/>
                  </a:schemeClr>
                </a:solidFill>
                <a:sym typeface="Wingdings" panose="05000000000000000000" pitchFamily="2" charset="2"/>
              </a:rPr>
              <a:t>) entre os dois </a:t>
            </a:r>
            <a:r>
              <a:rPr lang="pt-BR" dirty="0" smtClean="0">
                <a:solidFill>
                  <a:schemeClr val="tx1">
                    <a:lumMod val="75000"/>
                    <a:lumOff val="25000"/>
                  </a:schemeClr>
                </a:solidFill>
                <a:sym typeface="Wingdings" panose="05000000000000000000" pitchFamily="2" charset="2"/>
              </a:rPr>
              <a:t>grupos nas </a:t>
            </a:r>
            <a:r>
              <a:rPr lang="pt-BR" dirty="0">
                <a:solidFill>
                  <a:schemeClr val="tx1">
                    <a:lumMod val="75000"/>
                    <a:lumOff val="25000"/>
                  </a:schemeClr>
                </a:solidFill>
                <a:sym typeface="Wingdings" panose="05000000000000000000" pitchFamily="2" charset="2"/>
              </a:rPr>
              <a:t>análises bivariadas foram incluídas nos modelos de </a:t>
            </a:r>
            <a:r>
              <a:rPr lang="pt-BR" dirty="0" smtClean="0">
                <a:solidFill>
                  <a:schemeClr val="tx1">
                    <a:lumMod val="75000"/>
                    <a:lumOff val="25000"/>
                  </a:schemeClr>
                </a:solidFill>
                <a:sym typeface="Wingdings" panose="05000000000000000000" pitchFamily="2" charset="2"/>
              </a:rPr>
              <a:t>regressão </a:t>
            </a:r>
            <a:r>
              <a:rPr lang="pt-BR" dirty="0" err="1" smtClean="0">
                <a:solidFill>
                  <a:schemeClr val="tx1">
                    <a:lumMod val="75000"/>
                    <a:lumOff val="25000"/>
                  </a:schemeClr>
                </a:solidFill>
                <a:sym typeface="Wingdings" panose="05000000000000000000" pitchFamily="2" charset="2"/>
              </a:rPr>
              <a:t>multivariável</a:t>
            </a:r>
            <a:r>
              <a:rPr lang="pt-BR" dirty="0">
                <a:solidFill>
                  <a:schemeClr val="tx1">
                    <a:lumMod val="75000"/>
                    <a:lumOff val="25000"/>
                  </a:schemeClr>
                </a:solidFill>
                <a:sym typeface="Wingdings" panose="05000000000000000000" pitchFamily="2" charset="2"/>
              </a:rPr>
              <a:t>. Um modelo de regressão logística foi utilizado </a:t>
            </a:r>
            <a:r>
              <a:rPr lang="pt-BR" dirty="0" smtClean="0">
                <a:solidFill>
                  <a:schemeClr val="tx1">
                    <a:lumMod val="75000"/>
                    <a:lumOff val="25000"/>
                  </a:schemeClr>
                </a:solidFill>
                <a:sym typeface="Wingdings" panose="05000000000000000000" pitchFamily="2" charset="2"/>
              </a:rPr>
              <a:t>e ajustado </a:t>
            </a:r>
            <a:r>
              <a:rPr lang="pt-BR" dirty="0">
                <a:solidFill>
                  <a:schemeClr val="tx1">
                    <a:lumMod val="75000"/>
                    <a:lumOff val="25000"/>
                  </a:schemeClr>
                </a:solidFill>
                <a:sym typeface="Wingdings" panose="05000000000000000000" pitchFamily="2" charset="2"/>
              </a:rPr>
              <a:t>para as </a:t>
            </a:r>
            <a:r>
              <a:rPr lang="pt-BR" dirty="0" err="1">
                <a:solidFill>
                  <a:schemeClr val="tx1">
                    <a:lumMod val="75000"/>
                    <a:lumOff val="25000"/>
                  </a:schemeClr>
                </a:solidFill>
                <a:sym typeface="Wingdings" panose="05000000000000000000" pitchFamily="2" charset="2"/>
              </a:rPr>
              <a:t>covariáveis</a:t>
            </a:r>
            <a:r>
              <a:rPr lang="pt-BR" dirty="0">
                <a:solidFill>
                  <a:schemeClr val="tx1">
                    <a:lumMod val="75000"/>
                    <a:lumOff val="25000"/>
                  </a:schemeClr>
                </a:solidFill>
                <a:sym typeface="Wingdings" panose="05000000000000000000" pitchFamily="2" charset="2"/>
              </a:rPr>
              <a:t>. A significância estatística foi atribuída </a:t>
            </a:r>
            <a:r>
              <a:rPr lang="pt-BR" dirty="0" smtClean="0">
                <a:solidFill>
                  <a:schemeClr val="tx1">
                    <a:lumMod val="75000"/>
                    <a:lumOff val="25000"/>
                  </a:schemeClr>
                </a:solidFill>
                <a:sym typeface="Wingdings" panose="05000000000000000000" pitchFamily="2" charset="2"/>
              </a:rPr>
              <a:t>a um p &lt; </a:t>
            </a:r>
            <a:r>
              <a:rPr lang="pt-BR" dirty="0">
                <a:solidFill>
                  <a:schemeClr val="tx1">
                    <a:lumMod val="75000"/>
                    <a:lumOff val="25000"/>
                  </a:schemeClr>
                </a:solidFill>
                <a:sym typeface="Wingdings" panose="05000000000000000000" pitchFamily="2" charset="2"/>
              </a:rPr>
              <a:t>0,05</a:t>
            </a:r>
            <a:endParaRPr lang="pt-BR" dirty="0" smtClean="0">
              <a:solidFill>
                <a:schemeClr val="tx1">
                  <a:lumMod val="75000"/>
                  <a:lumOff val="25000"/>
                </a:schemeClr>
              </a:solidFill>
              <a:sym typeface="Wingdings" panose="05000000000000000000" pitchFamily="2" charset="2"/>
            </a:endParaRPr>
          </a:p>
        </p:txBody>
      </p:sp>
      <p:pic>
        <p:nvPicPr>
          <p:cNvPr id="31747" name="Imagem 3"/>
          <p:cNvPicPr>
            <a:picLocks noChangeAspect="1"/>
          </p:cNvPicPr>
          <p:nvPr/>
        </p:nvPicPr>
        <p:blipFill>
          <a:blip r:embed="rId3"/>
          <a:srcRect/>
          <a:stretch>
            <a:fillRect/>
          </a:stretch>
        </p:blipFill>
        <p:spPr bwMode="auto">
          <a:xfrm>
            <a:off x="7161213" y="4314825"/>
            <a:ext cx="1955800" cy="15541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eaLnBrk="1" fontAlgn="auto" hangingPunct="1">
              <a:spcAft>
                <a:spcPts val="0"/>
              </a:spcAft>
              <a:defRPr/>
            </a:pPr>
            <a:r>
              <a:rPr lang="pt-BR" b="1" dirty="0" smtClean="0">
                <a:solidFill>
                  <a:srgbClr val="C00000"/>
                </a:solidFill>
              </a:rPr>
              <a:t>Resultados</a:t>
            </a:r>
            <a:endParaRPr lang="pt-BR" b="1" dirty="0">
              <a:solidFill>
                <a:srgbClr val="C00000"/>
              </a:solidFill>
            </a:endParaRPr>
          </a:p>
        </p:txBody>
      </p:sp>
      <p:sp>
        <p:nvSpPr>
          <p:cNvPr id="3" name="Espaço Reservado para Conteúdo 2"/>
          <p:cNvSpPr>
            <a:spLocks noGrp="1"/>
          </p:cNvSpPr>
          <p:nvPr>
            <p:ph idx="1"/>
          </p:nvPr>
        </p:nvSpPr>
        <p:spPr/>
        <p:txBody>
          <a:bodyPr/>
          <a:lstStyle/>
          <a:p>
            <a:pPr algn="just" eaLnBrk="1" hangingPunct="1">
              <a:buFont typeface="Wingdings" pitchFamily="2" charset="2"/>
              <a:buChar char="§"/>
            </a:pPr>
            <a:r>
              <a:rPr lang="pt-BR" smtClean="0">
                <a:sym typeface="Wingdings" pitchFamily="2" charset="2"/>
              </a:rPr>
              <a:t> 979 RN MBP admitidos no período </a:t>
            </a:r>
            <a:r>
              <a:rPr lang="pt-BR" b="1" smtClean="0">
                <a:solidFill>
                  <a:srgbClr val="C00000"/>
                </a:solidFill>
                <a:sym typeface="Wingdings" pitchFamily="2" charset="2"/>
              </a:rPr>
              <a:t></a:t>
            </a:r>
            <a:r>
              <a:rPr lang="pt-BR" smtClean="0">
                <a:sym typeface="Wingdings" pitchFamily="2" charset="2"/>
              </a:rPr>
              <a:t> 718 (</a:t>
            </a:r>
            <a:r>
              <a:rPr lang="pt-BR" b="1" u="sng" smtClean="0">
                <a:solidFill>
                  <a:srgbClr val="C00000"/>
                </a:solidFill>
                <a:sym typeface="Wingdings" pitchFamily="2" charset="2"/>
              </a:rPr>
              <a:t>73,3%</a:t>
            </a:r>
            <a:r>
              <a:rPr lang="pt-BR" smtClean="0">
                <a:sym typeface="Wingdings" pitchFamily="2" charset="2"/>
              </a:rPr>
              <a:t>) sobreviveram à alta hospitalar </a:t>
            </a:r>
          </a:p>
          <a:p>
            <a:pPr algn="just" eaLnBrk="1" hangingPunct="1">
              <a:buFont typeface="Wingdings" pitchFamily="2" charset="2"/>
              <a:buChar char="§"/>
            </a:pPr>
            <a:endParaRPr lang="pt-BR" smtClean="0">
              <a:sym typeface="Wingdings" pitchFamily="2" charset="2"/>
            </a:endParaRPr>
          </a:p>
          <a:p>
            <a:pPr algn="just" eaLnBrk="1" hangingPunct="1">
              <a:buFont typeface="Wingdings" pitchFamily="2" charset="2"/>
              <a:buChar char="§"/>
            </a:pPr>
            <a:r>
              <a:rPr lang="pt-BR" smtClean="0">
                <a:sym typeface="Wingdings" pitchFamily="2" charset="2"/>
              </a:rPr>
              <a:t> Dos 718 RN MPB </a:t>
            </a:r>
            <a:r>
              <a:rPr lang="pt-BR" b="1" smtClean="0">
                <a:solidFill>
                  <a:srgbClr val="C00000"/>
                </a:solidFill>
                <a:sym typeface="Wingdings" pitchFamily="2" charset="2"/>
              </a:rPr>
              <a:t></a:t>
            </a:r>
            <a:r>
              <a:rPr lang="pt-BR" smtClean="0">
                <a:sym typeface="Wingdings" pitchFamily="2" charset="2"/>
              </a:rPr>
              <a:t> 686 (</a:t>
            </a:r>
            <a:r>
              <a:rPr lang="pt-BR" b="1" u="sng" smtClean="0">
                <a:solidFill>
                  <a:srgbClr val="C00000"/>
                </a:solidFill>
                <a:sym typeface="Wingdings" pitchFamily="2" charset="2"/>
              </a:rPr>
              <a:t>95,5%</a:t>
            </a:r>
            <a:r>
              <a:rPr lang="pt-BR" smtClean="0">
                <a:sym typeface="Wingdings" pitchFamily="2" charset="2"/>
              </a:rPr>
              <a:t>) receberam terapia com </a:t>
            </a:r>
            <a:r>
              <a:rPr lang="pt-BR" b="1" u="sng" smtClean="0">
                <a:solidFill>
                  <a:srgbClr val="C00000"/>
                </a:solidFill>
                <a:sym typeface="Wingdings" pitchFamily="2" charset="2"/>
              </a:rPr>
              <a:t>cafeína</a:t>
            </a:r>
            <a:r>
              <a:rPr lang="pt-BR" smtClean="0">
                <a:sym typeface="Wingdings" pitchFamily="2" charset="2"/>
              </a:rPr>
              <a:t> </a:t>
            </a:r>
          </a:p>
          <a:p>
            <a:pPr algn="just" eaLnBrk="1" hangingPunct="1">
              <a:buFont typeface="Wingdings" pitchFamily="2" charset="2"/>
              <a:buChar char="§"/>
            </a:pPr>
            <a:endParaRPr lang="pt-BR" smtClean="0">
              <a:sym typeface="Wingdings" pitchFamily="2" charset="2"/>
            </a:endParaRPr>
          </a:p>
          <a:p>
            <a:pPr algn="just" eaLnBrk="1" hangingPunct="1">
              <a:buFont typeface="Wingdings" pitchFamily="2" charset="2"/>
              <a:buChar char="§"/>
            </a:pPr>
            <a:r>
              <a:rPr lang="pt-BR" smtClean="0">
                <a:sym typeface="Wingdings" pitchFamily="2" charset="2"/>
              </a:rPr>
              <a:t> Os níveis de cafeína foram medidos em 280 RN após a descontinuação do tratamento (</a:t>
            </a:r>
            <a:r>
              <a:rPr lang="pt-BR" b="1" u="sng" smtClean="0">
                <a:solidFill>
                  <a:srgbClr val="C00000"/>
                </a:solidFill>
                <a:sym typeface="Wingdings" pitchFamily="2" charset="2"/>
              </a:rPr>
              <a:t>40,8%</a:t>
            </a:r>
            <a:r>
              <a:rPr lang="pt-BR" smtClean="0">
                <a:sym typeface="Wingdings" pitchFamily="2" charset="2"/>
              </a:rPr>
              <a:t>)</a:t>
            </a:r>
          </a:p>
          <a:p>
            <a:pPr algn="just" eaLnBrk="1" hangingPunct="1">
              <a:buFont typeface="Wingdings" pitchFamily="2" charset="2"/>
              <a:buChar char="§"/>
            </a:pPr>
            <a:endParaRPr lang="pt-BR" smtClean="0">
              <a:sym typeface="Wingdings" pitchFamily="2" charset="2"/>
            </a:endParaRPr>
          </a:p>
          <a:p>
            <a:pPr algn="just" eaLnBrk="1" hangingPunct="1">
              <a:buFont typeface="Wingdings" pitchFamily="2" charset="2"/>
              <a:buChar char="§"/>
            </a:pPr>
            <a:r>
              <a:rPr lang="pt-BR" smtClean="0">
                <a:sym typeface="Wingdings" pitchFamily="2" charset="2"/>
              </a:rPr>
              <a:t> RN sem níveis de cafeína após a interrupção do tratamento </a:t>
            </a:r>
            <a:r>
              <a:rPr lang="pt-BR" b="1" smtClean="0">
                <a:solidFill>
                  <a:srgbClr val="C00000"/>
                </a:solidFill>
                <a:sym typeface="Wingdings" pitchFamily="2" charset="2"/>
              </a:rPr>
              <a:t></a:t>
            </a:r>
            <a:r>
              <a:rPr lang="pt-BR" smtClean="0">
                <a:sym typeface="Wingdings" pitchFamily="2" charset="2"/>
              </a:rPr>
              <a:t> menor peso e idade gestacional (IG) ao nascer; mais propensos a necessitar de ventilação mecânica (VM), terapia com surfactante; risco de colestase</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eaLnBrk="1" fontAlgn="auto" hangingPunct="1">
              <a:spcAft>
                <a:spcPts val="0"/>
              </a:spcAft>
              <a:defRPr/>
            </a:pPr>
            <a:r>
              <a:rPr lang="pt-BR" b="1" dirty="0" smtClean="0">
                <a:solidFill>
                  <a:srgbClr val="C00000"/>
                </a:solidFill>
              </a:rPr>
              <a:t>Resultados</a:t>
            </a:r>
            <a:endParaRPr lang="pt-BR" b="1" dirty="0">
              <a:solidFill>
                <a:srgbClr val="C00000"/>
              </a:solidFill>
            </a:endParaRPr>
          </a:p>
        </p:txBody>
      </p:sp>
      <p:sp>
        <p:nvSpPr>
          <p:cNvPr id="3" name="Espaço Reservado para Conteúdo 2"/>
          <p:cNvSpPr>
            <a:spLocks noGrp="1"/>
          </p:cNvSpPr>
          <p:nvPr>
            <p:ph idx="1"/>
          </p:nvPr>
        </p:nvSpPr>
        <p:spPr>
          <a:xfrm>
            <a:off x="862013" y="1997075"/>
            <a:ext cx="10058400" cy="5092700"/>
          </a:xfrm>
        </p:spPr>
        <p:txBody>
          <a:bodyPr/>
          <a:lstStyle/>
          <a:p>
            <a:pPr algn="just" eaLnBrk="1" hangingPunct="1">
              <a:buFont typeface="Wingdings" pitchFamily="2" charset="2"/>
              <a:buChar char="§"/>
            </a:pPr>
            <a:r>
              <a:rPr lang="pt-BR" smtClean="0">
                <a:sym typeface="Wingdings" pitchFamily="2" charset="2"/>
              </a:rPr>
              <a:t> </a:t>
            </a:r>
            <a:r>
              <a:rPr lang="pt-BR" sz="2400" b="1" smtClean="0">
                <a:solidFill>
                  <a:srgbClr val="C00000"/>
                </a:solidFill>
                <a:sym typeface="Wingdings" pitchFamily="2" charset="2"/>
              </a:rPr>
              <a:t>Dia mediano para medir nível de cafeína após a interrupção: </a:t>
            </a:r>
            <a:r>
              <a:rPr lang="pt-BR" sz="2400" smtClean="0">
                <a:sym typeface="Wingdings" pitchFamily="2" charset="2"/>
              </a:rPr>
              <a:t>7 (1-32)</a:t>
            </a:r>
          </a:p>
          <a:p>
            <a:pPr algn="just" eaLnBrk="1" hangingPunct="1">
              <a:buFont typeface="Wingdings" pitchFamily="2" charset="2"/>
              <a:buChar char="§"/>
            </a:pPr>
            <a:endParaRPr lang="pt-BR" sz="2400" smtClean="0">
              <a:sym typeface="Wingdings" pitchFamily="2" charset="2"/>
            </a:endParaRPr>
          </a:p>
          <a:p>
            <a:pPr algn="just" eaLnBrk="1" hangingPunct="1">
              <a:buFont typeface="Wingdings" pitchFamily="2" charset="2"/>
              <a:buChar char="§"/>
            </a:pPr>
            <a:r>
              <a:rPr lang="pt-BR" sz="2400" smtClean="0">
                <a:sym typeface="Wingdings" pitchFamily="2" charset="2"/>
              </a:rPr>
              <a:t> </a:t>
            </a:r>
            <a:r>
              <a:rPr lang="pt-BR" sz="2400" b="1" smtClean="0">
                <a:solidFill>
                  <a:srgbClr val="C00000"/>
                </a:solidFill>
                <a:sym typeface="Wingdings" pitchFamily="2" charset="2"/>
              </a:rPr>
              <a:t>Nível de cafeína: </a:t>
            </a:r>
            <a:r>
              <a:rPr lang="pt-BR" sz="2400" smtClean="0">
                <a:sym typeface="Wingdings" pitchFamily="2" charset="2"/>
              </a:rPr>
              <a:t>3,9 mg/L (&lt; 1-27,8 mg/L) </a:t>
            </a:r>
          </a:p>
          <a:p>
            <a:pPr algn="just" eaLnBrk="1" hangingPunct="1">
              <a:buFont typeface="Wingdings" pitchFamily="2" charset="2"/>
              <a:buChar char="§"/>
            </a:pPr>
            <a:r>
              <a:rPr lang="pt-BR" sz="2400" smtClean="0">
                <a:solidFill>
                  <a:srgbClr val="0000FF"/>
                </a:solidFill>
                <a:sym typeface="Wingdings" pitchFamily="2" charset="2"/>
              </a:rPr>
              <a:t>Na Tabela 1</a:t>
            </a:r>
            <a:r>
              <a:rPr lang="pt-BR" sz="2400" smtClean="0">
                <a:sym typeface="Wingdings" pitchFamily="2" charset="2"/>
              </a:rPr>
              <a:t>, as características demográficas e clínicas da população estudada: </a:t>
            </a:r>
            <a:r>
              <a:rPr lang="pt-BR" sz="2400" b="1" smtClean="0">
                <a:sym typeface="Wingdings" pitchFamily="2" charset="2"/>
              </a:rPr>
              <a:t>menores peso e idades gestacionais no grupo </a:t>
            </a:r>
            <a:r>
              <a:rPr lang="pt-BR" sz="2400" b="1" smtClean="0">
                <a:solidFill>
                  <a:srgbClr val="FF0000"/>
                </a:solidFill>
                <a:sym typeface="Wingdings" pitchFamily="2" charset="2"/>
              </a:rPr>
              <a:t>sem níveis de  cafeína</a:t>
            </a:r>
            <a:r>
              <a:rPr lang="pt-BR" sz="2400" b="1" smtClean="0">
                <a:sym typeface="Wingdings" pitchFamily="2" charset="2"/>
              </a:rPr>
              <a:t>, assim como maior tempo de ventilação, uso de surfactante e colestase</a:t>
            </a:r>
          </a:p>
          <a:p>
            <a:pPr algn="just" eaLnBrk="1" hangingPunct="1">
              <a:buFont typeface="Wingdings" pitchFamily="2" charset="2"/>
              <a:buChar char="§"/>
            </a:pPr>
            <a:r>
              <a:rPr lang="pt-BR" sz="2400" smtClean="0">
                <a:sym typeface="Wingdings" pitchFamily="2" charset="2"/>
              </a:rPr>
              <a:t> Níveis de cafeína foram medidos na IGPM média de </a:t>
            </a:r>
            <a:r>
              <a:rPr lang="pt-BR" sz="2400" b="1" u="sng" smtClean="0">
                <a:sym typeface="Wingdings" pitchFamily="2" charset="2"/>
              </a:rPr>
              <a:t>35,5 ± 1,4 semanas</a:t>
            </a:r>
          </a:p>
          <a:p>
            <a:pPr algn="just" eaLnBrk="1" hangingPunct="1">
              <a:buFont typeface="Wingdings" pitchFamily="2" charset="2"/>
              <a:buChar char="§"/>
            </a:pPr>
            <a:r>
              <a:rPr lang="pt-BR" sz="2400" smtClean="0">
                <a:sym typeface="Wingdings" pitchFamily="2" charset="2"/>
              </a:rPr>
              <a:t> Mais de </a:t>
            </a:r>
            <a:r>
              <a:rPr lang="pt-BR" sz="2400" b="1" u="sng" smtClean="0">
                <a:solidFill>
                  <a:srgbClr val="C00000"/>
                </a:solidFill>
                <a:sym typeface="Wingdings" pitchFamily="2" charset="2"/>
              </a:rPr>
              <a:t>41%</a:t>
            </a:r>
            <a:r>
              <a:rPr lang="pt-BR" sz="2400" smtClean="0">
                <a:sym typeface="Wingdings" pitchFamily="2" charset="2"/>
              </a:rPr>
              <a:t> dos níveis de cafeína medidos entre </a:t>
            </a:r>
            <a:r>
              <a:rPr lang="pt-BR" sz="2400" b="1" smtClean="0">
                <a:sym typeface="Wingdings" pitchFamily="2" charset="2"/>
              </a:rPr>
              <a:t>5-7 dias</a:t>
            </a:r>
            <a:r>
              <a:rPr lang="pt-BR" sz="2400" smtClean="0">
                <a:sym typeface="Wingdings" pitchFamily="2" charset="2"/>
              </a:rPr>
              <a:t> foram ≥ a 5 mg/L e aproximadamente </a:t>
            </a:r>
            <a:r>
              <a:rPr lang="pt-BR" sz="2400" b="1" u="sng" smtClean="0">
                <a:solidFill>
                  <a:srgbClr val="C00000"/>
                </a:solidFill>
                <a:sym typeface="Wingdings" pitchFamily="2" charset="2"/>
              </a:rPr>
              <a:t>18%</a:t>
            </a:r>
            <a:r>
              <a:rPr lang="pt-BR" sz="2400" smtClean="0">
                <a:sym typeface="Wingdings" pitchFamily="2" charset="2"/>
              </a:rPr>
              <a:t> entre </a:t>
            </a:r>
            <a:r>
              <a:rPr lang="pt-BR" sz="2400" b="1" smtClean="0">
                <a:sym typeface="Wingdings" pitchFamily="2" charset="2"/>
              </a:rPr>
              <a:t>8-10 dias</a:t>
            </a:r>
            <a:r>
              <a:rPr lang="pt-BR" sz="2400" smtClean="0">
                <a:sym typeface="Wingdings" pitchFamily="2" charset="2"/>
              </a:rPr>
              <a:t> foram níveis terapêuticos (</a:t>
            </a:r>
            <a:r>
              <a:rPr lang="pt-BR" sz="2400" smtClean="0">
                <a:solidFill>
                  <a:srgbClr val="0000FF"/>
                </a:solidFill>
                <a:sym typeface="Wingdings" pitchFamily="2" charset="2"/>
              </a:rPr>
              <a:t>Tabela 2</a:t>
            </a:r>
            <a:r>
              <a:rPr lang="pt-BR" sz="2400" smtClean="0">
                <a:sym typeface="Wingdings" pitchFamily="2" charset="2"/>
              </a:rPr>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89" name="Imagem 3"/>
          <p:cNvPicPr>
            <a:picLocks noChangeAspect="1"/>
          </p:cNvPicPr>
          <p:nvPr/>
        </p:nvPicPr>
        <p:blipFill>
          <a:blip r:embed="rId2"/>
          <a:srcRect/>
          <a:stretch>
            <a:fillRect/>
          </a:stretch>
        </p:blipFill>
        <p:spPr bwMode="auto">
          <a:xfrm>
            <a:off x="1538288" y="341313"/>
            <a:ext cx="9124950" cy="5834062"/>
          </a:xfrm>
          <a:prstGeom prst="rect">
            <a:avLst/>
          </a:prstGeom>
          <a:noFill/>
          <a:ln w="57150">
            <a:solidFill>
              <a:srgbClr val="FF33CC"/>
            </a:solidFill>
            <a:miter lim="800000"/>
            <a:headEnd/>
            <a:tailEnd/>
          </a:ln>
        </p:spPr>
      </p:pic>
      <p:sp>
        <p:nvSpPr>
          <p:cNvPr id="5" name="Raio 4"/>
          <p:cNvSpPr/>
          <p:nvPr/>
        </p:nvSpPr>
        <p:spPr>
          <a:xfrm>
            <a:off x="8180388" y="1870075"/>
            <a:ext cx="596900" cy="485775"/>
          </a:xfrm>
          <a:prstGeom prst="lightningBol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6" name="Raio 5"/>
          <p:cNvSpPr/>
          <p:nvPr/>
        </p:nvSpPr>
        <p:spPr>
          <a:xfrm>
            <a:off x="8180388" y="2259013"/>
            <a:ext cx="596900" cy="484187"/>
          </a:xfrm>
          <a:prstGeom prst="lightningBol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7" name="Raio 6"/>
          <p:cNvSpPr/>
          <p:nvPr/>
        </p:nvSpPr>
        <p:spPr>
          <a:xfrm>
            <a:off x="8180388" y="4217988"/>
            <a:ext cx="596900" cy="485775"/>
          </a:xfrm>
          <a:prstGeom prst="lightningBol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8" name="Raio 7"/>
          <p:cNvSpPr/>
          <p:nvPr/>
        </p:nvSpPr>
        <p:spPr>
          <a:xfrm>
            <a:off x="8180388" y="4572000"/>
            <a:ext cx="596900" cy="484188"/>
          </a:xfrm>
          <a:prstGeom prst="lightningBol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3" name="Picture 5"/>
          <p:cNvPicPr>
            <a:picLocks noChangeAspect="1" noChangeArrowheads="1"/>
          </p:cNvPicPr>
          <p:nvPr/>
        </p:nvPicPr>
        <p:blipFill>
          <a:blip r:embed="rId2"/>
          <a:srcRect/>
          <a:stretch>
            <a:fillRect/>
          </a:stretch>
        </p:blipFill>
        <p:spPr bwMode="auto">
          <a:xfrm>
            <a:off x="163513" y="2287588"/>
            <a:ext cx="11837987" cy="1590675"/>
          </a:xfrm>
          <a:prstGeom prst="rect">
            <a:avLst/>
          </a:prstGeom>
          <a:noFill/>
          <a:ln w="38100">
            <a:solidFill>
              <a:srgbClr val="FF33CC"/>
            </a:solidFill>
            <a:miter lim="800000"/>
            <a:headEnd/>
            <a:tailEnd/>
          </a:ln>
        </p:spPr>
      </p:pic>
      <p:sp>
        <p:nvSpPr>
          <p:cNvPr id="38914" name="Line 6"/>
          <p:cNvSpPr>
            <a:spLocks noChangeShapeType="1"/>
          </p:cNvSpPr>
          <p:nvPr/>
        </p:nvSpPr>
        <p:spPr bwMode="auto">
          <a:xfrm flipV="1">
            <a:off x="7497763" y="3532188"/>
            <a:ext cx="9525" cy="731837"/>
          </a:xfrm>
          <a:prstGeom prst="line">
            <a:avLst/>
          </a:prstGeom>
          <a:noFill/>
          <a:ln w="76200">
            <a:solidFill>
              <a:srgbClr val="0000FF"/>
            </a:solidFill>
            <a:round/>
            <a:headEnd/>
            <a:tailEnd type="triangle" w="med" len="med"/>
          </a:ln>
        </p:spPr>
        <p:txBody>
          <a:bodyPr/>
          <a:lstStyle/>
          <a:p>
            <a:endParaRPr lang="pt-BR"/>
          </a:p>
        </p:txBody>
      </p:sp>
      <p:sp>
        <p:nvSpPr>
          <p:cNvPr id="38915" name="Line 7"/>
          <p:cNvSpPr>
            <a:spLocks noChangeShapeType="1"/>
          </p:cNvSpPr>
          <p:nvPr/>
        </p:nvSpPr>
        <p:spPr bwMode="auto">
          <a:xfrm flipV="1">
            <a:off x="9388475" y="3546475"/>
            <a:ext cx="9525" cy="731838"/>
          </a:xfrm>
          <a:prstGeom prst="line">
            <a:avLst/>
          </a:prstGeom>
          <a:noFill/>
          <a:ln w="76200">
            <a:solidFill>
              <a:srgbClr val="0000FF"/>
            </a:solidFill>
            <a:round/>
            <a:headEnd/>
            <a:tailEnd type="triangle" w="med" len="med"/>
          </a:ln>
        </p:spPr>
        <p:txBody>
          <a:bodyPr/>
          <a:lstStyle/>
          <a:p>
            <a:endParaRPr lang="pt-B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3"/>
          <p:cNvSpPr>
            <a:spLocks noGrp="1"/>
          </p:cNvSpPr>
          <p:nvPr>
            <p:ph type="body" idx="4294967295"/>
          </p:nvPr>
        </p:nvSpPr>
        <p:spPr>
          <a:xfrm>
            <a:off x="534988" y="1077913"/>
            <a:ext cx="10566400" cy="4787900"/>
          </a:xfrm>
        </p:spPr>
        <p:txBody>
          <a:bodyPr/>
          <a:lstStyle/>
          <a:p>
            <a:pPr algn="just" eaLnBrk="1" hangingPunct="1">
              <a:buFont typeface="Wingdings" pitchFamily="2" charset="2"/>
              <a:buChar char="§"/>
            </a:pPr>
            <a:r>
              <a:rPr lang="pt-BR" sz="2400" smtClean="0">
                <a:sym typeface="Wingdings" pitchFamily="2" charset="2"/>
              </a:rPr>
              <a:t>Os níveis de cafeína medidos 5 dias após a descontinuação da cafeína foram ≥ a 5 mg/L em 82 de 280 crianças (</a:t>
            </a:r>
            <a:r>
              <a:rPr lang="pt-BR" sz="2400" b="1" u="sng" smtClean="0">
                <a:solidFill>
                  <a:srgbClr val="C00000"/>
                </a:solidFill>
                <a:sym typeface="Wingdings" pitchFamily="2" charset="2"/>
              </a:rPr>
              <a:t>29,3%</a:t>
            </a:r>
            <a:r>
              <a:rPr lang="pt-BR" sz="2400" smtClean="0">
                <a:sym typeface="Wingdings" pitchFamily="2" charset="2"/>
              </a:rPr>
              <a:t>)</a:t>
            </a:r>
          </a:p>
          <a:p>
            <a:pPr algn="just" eaLnBrk="1" hangingPunct="1">
              <a:buFont typeface="Wingdings" pitchFamily="2" charset="2"/>
              <a:buChar char="§"/>
            </a:pPr>
            <a:r>
              <a:rPr lang="pt-BR" sz="2400" smtClean="0">
                <a:sym typeface="Wingdings" pitchFamily="2" charset="2"/>
              </a:rPr>
              <a:t>Na </a:t>
            </a:r>
            <a:r>
              <a:rPr lang="pt-BR" sz="2400" smtClean="0">
                <a:solidFill>
                  <a:srgbClr val="0000FF"/>
                </a:solidFill>
                <a:sym typeface="Wingdings" pitchFamily="2" charset="2"/>
              </a:rPr>
              <a:t>Tabela 3</a:t>
            </a:r>
            <a:r>
              <a:rPr lang="pt-BR" sz="2400" smtClean="0">
                <a:sym typeface="Wingdings" pitchFamily="2" charset="2"/>
              </a:rPr>
              <a:t>, características clínicas e demográficas e resultados neonatos das crianças com alto (&gt;5m/L) e baixo nível de cafeína )média </a:t>
            </a:r>
            <a:r>
              <a:rPr lang="en-US" sz="2400" smtClean="0">
                <a:cs typeface="Calibri" pitchFamily="34" charset="0"/>
                <a:sym typeface="Wingdings" pitchFamily="2" charset="2"/>
              </a:rPr>
              <a:t>±</a:t>
            </a:r>
            <a:r>
              <a:rPr lang="pt-BR" sz="2400" smtClean="0">
                <a:sym typeface="Wingdings" pitchFamily="2" charset="2"/>
              </a:rPr>
              <a:t> desvio padrão e </a:t>
            </a:r>
            <a:r>
              <a:rPr lang="pt-BR" sz="2400" smtClean="0">
                <a:cs typeface="Calibri" pitchFamily="34" charset="0"/>
                <a:sym typeface="Wingdings" pitchFamily="2" charset="2"/>
              </a:rPr>
              <a:t>≥ 5mg/L.</a:t>
            </a:r>
          </a:p>
          <a:p>
            <a:pPr algn="just" eaLnBrk="1" hangingPunct="1">
              <a:buFont typeface="Wingdings" pitchFamily="2" charset="2"/>
              <a:buChar char="§"/>
            </a:pPr>
            <a:r>
              <a:rPr lang="pt-BR" sz="2400" smtClean="0">
                <a:cs typeface="Calibri" pitchFamily="34" charset="0"/>
                <a:sym typeface="Wingdings" pitchFamily="2" charset="2"/>
              </a:rPr>
              <a:t> </a:t>
            </a:r>
            <a:r>
              <a:rPr lang="pt-BR" sz="2400" smtClean="0">
                <a:sym typeface="Wingdings" pitchFamily="2" charset="2"/>
              </a:rPr>
              <a:t>O peso ao nascer e a idade gestacional foram menores em lactentes com baixos níveis de cafeína, mas não atingiram o nível de significância.</a:t>
            </a:r>
          </a:p>
          <a:p>
            <a:pPr algn="just" eaLnBrk="1" hangingPunct="1">
              <a:buFont typeface="Wingdings" pitchFamily="2" charset="2"/>
              <a:buChar char="§"/>
            </a:pPr>
            <a:r>
              <a:rPr lang="pt-BR" sz="2400" smtClean="0">
                <a:sym typeface="Wingdings" pitchFamily="2" charset="2"/>
              </a:rPr>
              <a:t> </a:t>
            </a:r>
            <a:r>
              <a:rPr lang="pt-BR" sz="2400" b="1" smtClean="0">
                <a:solidFill>
                  <a:srgbClr val="0000FF"/>
                </a:solidFill>
                <a:sym typeface="Wingdings" pitchFamily="2" charset="2"/>
              </a:rPr>
              <a:t>O número de crianças que recebeu surfactante ou desenvolveu broncopulmonar displasia (DBP) foi menor no grupo de alto nível de cafeína</a:t>
            </a:r>
          </a:p>
          <a:p>
            <a:pPr algn="just" eaLnBrk="1" hangingPunct="1">
              <a:buFont typeface="Wingdings" pitchFamily="2" charset="2"/>
              <a:buChar char="§"/>
            </a:pPr>
            <a:r>
              <a:rPr lang="pt-BR" sz="2400" smtClean="0">
                <a:sym typeface="Wingdings" pitchFamily="2" charset="2"/>
              </a:rPr>
              <a:t> Mais crianças no grupo de alto nível de cafeína estavam recebendo&gt; 5 mg / kg / dia de cafeína quando a medicação foi interrompida. </a:t>
            </a:r>
          </a:p>
          <a:p>
            <a:pPr eaLnBrk="1" hangingPunct="1"/>
            <a:endParaRPr lang="pt-BR" sz="2400"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1" name="Imagem 1"/>
          <p:cNvPicPr>
            <a:picLocks noChangeAspect="1"/>
          </p:cNvPicPr>
          <p:nvPr/>
        </p:nvPicPr>
        <p:blipFill>
          <a:blip r:embed="rId3"/>
          <a:srcRect/>
          <a:stretch>
            <a:fillRect/>
          </a:stretch>
        </p:blipFill>
        <p:spPr bwMode="auto">
          <a:xfrm>
            <a:off x="93663" y="623888"/>
            <a:ext cx="12098337" cy="5486400"/>
          </a:xfrm>
          <a:prstGeom prst="rect">
            <a:avLst/>
          </a:prstGeom>
          <a:noFill/>
          <a:ln w="38100">
            <a:solidFill>
              <a:srgbClr val="FF33CC"/>
            </a:solidFill>
            <a:miter lim="800000"/>
            <a:headEnd/>
            <a:tailEnd/>
          </a:ln>
        </p:spPr>
      </p:pic>
      <p:sp>
        <p:nvSpPr>
          <p:cNvPr id="5" name="Seta para a direita 4"/>
          <p:cNvSpPr/>
          <p:nvPr/>
        </p:nvSpPr>
        <p:spPr>
          <a:xfrm>
            <a:off x="10433050" y="2036763"/>
            <a:ext cx="927100" cy="319087"/>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7" name="Explosão 2 6"/>
          <p:cNvSpPr/>
          <p:nvPr/>
        </p:nvSpPr>
        <p:spPr>
          <a:xfrm rot="464148">
            <a:off x="7812088" y="804863"/>
            <a:ext cx="2814637" cy="1819275"/>
          </a:xfrm>
          <a:prstGeom prst="irregularSeal2">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40964" name="Line 6"/>
          <p:cNvSpPr>
            <a:spLocks noChangeShapeType="1"/>
          </p:cNvSpPr>
          <p:nvPr/>
        </p:nvSpPr>
        <p:spPr bwMode="auto">
          <a:xfrm>
            <a:off x="10742613" y="5181600"/>
            <a:ext cx="711200" cy="9525"/>
          </a:xfrm>
          <a:prstGeom prst="line">
            <a:avLst/>
          </a:prstGeom>
          <a:noFill/>
          <a:ln w="76200">
            <a:solidFill>
              <a:srgbClr val="0000FF"/>
            </a:solidFill>
            <a:round/>
            <a:headEnd/>
            <a:tailEnd type="triangle" w="med" len="med"/>
          </a:ln>
        </p:spPr>
        <p:txBody>
          <a:bodyPr/>
          <a:lstStyle/>
          <a:p>
            <a:endParaRPr lang="pt-BR"/>
          </a:p>
        </p:txBody>
      </p:sp>
      <p:sp>
        <p:nvSpPr>
          <p:cNvPr id="40965" name="Line 7"/>
          <p:cNvSpPr>
            <a:spLocks noChangeShapeType="1"/>
          </p:cNvSpPr>
          <p:nvPr/>
        </p:nvSpPr>
        <p:spPr bwMode="auto">
          <a:xfrm>
            <a:off x="10707688" y="4030663"/>
            <a:ext cx="711200" cy="9525"/>
          </a:xfrm>
          <a:prstGeom prst="line">
            <a:avLst/>
          </a:prstGeom>
          <a:noFill/>
          <a:ln w="76200">
            <a:solidFill>
              <a:srgbClr val="0000FF"/>
            </a:solidFill>
            <a:round/>
            <a:headEnd/>
            <a:tailEnd type="triangle" w="med" len="med"/>
          </a:ln>
        </p:spPr>
        <p:txBody>
          <a:bodyPr/>
          <a:lstStyle/>
          <a:p>
            <a:endParaRPr lang="pt-B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000" fill="hold"/>
                                        <p:tgtEl>
                                          <p:spTgt spid="5"/>
                                        </p:tgtEl>
                                        <p:attrNameLst>
                                          <p:attrName>ppt_x</p:attrName>
                                        </p:attrNameLst>
                                      </p:cBhvr>
                                      <p:tavLst>
                                        <p:tav tm="0">
                                          <p:val>
                                            <p:strVal val="#ppt_x"/>
                                          </p:val>
                                        </p:tav>
                                        <p:tav tm="100000">
                                          <p:val>
                                            <p:strVal val="#ppt_x"/>
                                          </p:val>
                                        </p:tav>
                                      </p:tavLst>
                                    </p:anim>
                                    <p:anim calcmode="lin" valueType="num">
                                      <p:cBhvr additive="base">
                                        <p:cTn id="8" dur="1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eaLnBrk="1" fontAlgn="auto" hangingPunct="1">
              <a:spcAft>
                <a:spcPts val="0"/>
              </a:spcAft>
              <a:defRPr/>
            </a:pPr>
            <a:r>
              <a:rPr lang="pt-BR" b="1" dirty="0" smtClean="0">
                <a:solidFill>
                  <a:srgbClr val="C00000"/>
                </a:solidFill>
              </a:rPr>
              <a:t>Resultados</a:t>
            </a:r>
            <a:endParaRPr lang="pt-BR" b="1" dirty="0">
              <a:solidFill>
                <a:srgbClr val="C00000"/>
              </a:solidFill>
            </a:endParaRPr>
          </a:p>
        </p:txBody>
      </p:sp>
      <p:pic>
        <p:nvPicPr>
          <p:cNvPr id="4" name="Imagem 3"/>
          <p:cNvPicPr>
            <a:picLocks noChangeAspect="1"/>
          </p:cNvPicPr>
          <p:nvPr/>
        </p:nvPicPr>
        <p:blipFill>
          <a:blip r:embed="rId3"/>
          <a:srcRect/>
          <a:stretch>
            <a:fillRect/>
          </a:stretch>
        </p:blipFill>
        <p:spPr bwMode="auto">
          <a:xfrm>
            <a:off x="317500" y="2855913"/>
            <a:ext cx="11744325" cy="2411412"/>
          </a:xfrm>
          <a:prstGeom prst="rect">
            <a:avLst/>
          </a:prstGeom>
          <a:noFill/>
          <a:ln w="38100">
            <a:solidFill>
              <a:srgbClr val="FF33CC"/>
            </a:solidFill>
            <a:miter lim="800000"/>
            <a:headEnd/>
            <a:tailEnd/>
          </a:ln>
        </p:spPr>
      </p:pic>
      <p:sp>
        <p:nvSpPr>
          <p:cNvPr id="43011" name="Rectangle 6"/>
          <p:cNvSpPr>
            <a:spLocks noChangeArrowheads="1"/>
          </p:cNvSpPr>
          <p:nvPr/>
        </p:nvSpPr>
        <p:spPr bwMode="auto">
          <a:xfrm>
            <a:off x="981075" y="1955800"/>
            <a:ext cx="10566400" cy="641350"/>
          </a:xfrm>
          <a:prstGeom prst="rect">
            <a:avLst/>
          </a:prstGeom>
          <a:noFill/>
          <a:ln w="9525">
            <a:noFill/>
            <a:miter lim="800000"/>
            <a:headEnd/>
            <a:tailEnd/>
          </a:ln>
        </p:spPr>
        <p:txBody>
          <a:bodyPr>
            <a:spAutoFit/>
          </a:bodyPr>
          <a:lstStyle/>
          <a:p>
            <a:r>
              <a:rPr lang="pt-BR">
                <a:solidFill>
                  <a:srgbClr val="0000FF"/>
                </a:solidFill>
              </a:rPr>
              <a:t>A</a:t>
            </a:r>
            <a:r>
              <a:rPr lang="pt-BR"/>
              <a:t> </a:t>
            </a:r>
            <a:r>
              <a:rPr lang="pt-BR">
                <a:solidFill>
                  <a:srgbClr val="0000FF"/>
                </a:solidFill>
              </a:rPr>
              <a:t>dose de cafeína quando suspensa também foi significativamente maior no grupo com alto nível de cafeína</a:t>
            </a:r>
            <a:r>
              <a:rPr lang="pt-BR"/>
              <a:t> (</a:t>
            </a:r>
            <a:r>
              <a:rPr lang="pt-BR">
                <a:solidFill>
                  <a:srgbClr val="0000FF"/>
                </a:solidFill>
              </a:rPr>
              <a:t>Tabela 4)</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3"/>
          <p:cNvSpPr>
            <a:spLocks noGrp="1"/>
          </p:cNvSpPr>
          <p:nvPr>
            <p:ph type="body" idx="1"/>
          </p:nvPr>
        </p:nvSpPr>
        <p:spPr>
          <a:xfrm>
            <a:off x="1079500" y="866775"/>
            <a:ext cx="10556875" cy="4022725"/>
          </a:xfrm>
          <a:solidFill>
            <a:schemeClr val="bg1"/>
          </a:solidFill>
        </p:spPr>
        <p:txBody>
          <a:bodyPr/>
          <a:lstStyle/>
          <a:p>
            <a:pPr eaLnBrk="1" hangingPunct="1"/>
            <a:r>
              <a:rPr lang="pt-BR" smtClean="0"/>
              <a:t>Após o ajuste para as covariáveis (peso ao nascer, idade gestacional, uso de surfactante, displasia broncopulmonar e dose de cafeína &gt; 5 mg / kg / dia), as probabilidades de cafeína, sendo 5 mg / L, foi significativamente maior em lactentes em uma dose de cafeína&gt; 5 mg / kg / dia quando o medicamento foi interrompido (</a:t>
            </a:r>
            <a:r>
              <a:rPr lang="pt-BR" smtClean="0">
                <a:solidFill>
                  <a:srgbClr val="0000FF"/>
                </a:solidFill>
              </a:rPr>
              <a:t>Tabela 5)</a:t>
            </a:r>
          </a:p>
          <a:p>
            <a:pPr eaLnBrk="1" hangingPunct="1"/>
            <a:endParaRPr lang="pt-BR" smtClean="0"/>
          </a:p>
        </p:txBody>
      </p:sp>
      <p:pic>
        <p:nvPicPr>
          <p:cNvPr id="45058" name="Picture 5"/>
          <p:cNvPicPr>
            <a:picLocks noChangeAspect="1" noChangeArrowheads="1"/>
          </p:cNvPicPr>
          <p:nvPr/>
        </p:nvPicPr>
        <p:blipFill>
          <a:blip r:embed="rId2"/>
          <a:srcRect/>
          <a:stretch>
            <a:fillRect/>
          </a:stretch>
        </p:blipFill>
        <p:spPr bwMode="auto">
          <a:xfrm>
            <a:off x="2271713" y="2647950"/>
            <a:ext cx="6556375" cy="3044825"/>
          </a:xfrm>
          <a:prstGeom prst="rect">
            <a:avLst/>
          </a:prstGeom>
          <a:noFill/>
          <a:ln w="38100">
            <a:solidFill>
              <a:srgbClr val="FF33CC"/>
            </a:solidFill>
            <a:miter lim="800000"/>
            <a:headEnd/>
            <a:tailEnd/>
          </a:ln>
        </p:spPr>
      </p:pic>
      <p:sp>
        <p:nvSpPr>
          <p:cNvPr id="45059" name="Line 6"/>
          <p:cNvSpPr>
            <a:spLocks noChangeShapeType="1"/>
          </p:cNvSpPr>
          <p:nvPr/>
        </p:nvSpPr>
        <p:spPr bwMode="auto">
          <a:xfrm>
            <a:off x="1328738" y="4745038"/>
            <a:ext cx="1144587" cy="9525"/>
          </a:xfrm>
          <a:prstGeom prst="line">
            <a:avLst/>
          </a:prstGeom>
          <a:noFill/>
          <a:ln w="76200">
            <a:solidFill>
              <a:srgbClr val="0000FF"/>
            </a:solidFill>
            <a:round/>
            <a:headEnd/>
            <a:tailEnd type="triangle" w="med" len="med"/>
          </a:ln>
        </p:spPr>
        <p:txBody>
          <a:bodyPr/>
          <a:lstStyle/>
          <a:p>
            <a:endParaRPr lang="pt-B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eaLnBrk="1" fontAlgn="auto" hangingPunct="1">
              <a:spcAft>
                <a:spcPts val="0"/>
              </a:spcAft>
              <a:defRPr/>
            </a:pPr>
            <a:r>
              <a:rPr lang="pt-BR" b="1" dirty="0" smtClean="0">
                <a:solidFill>
                  <a:srgbClr val="C00000"/>
                </a:solidFill>
              </a:rPr>
              <a:t>Discussão</a:t>
            </a:r>
            <a:endParaRPr lang="pt-BR" b="1" dirty="0">
              <a:solidFill>
                <a:srgbClr val="C00000"/>
              </a:solidFill>
            </a:endParaRPr>
          </a:p>
        </p:txBody>
      </p:sp>
      <p:sp>
        <p:nvSpPr>
          <p:cNvPr id="3" name="Espaço Reservado para Conteúdo 2"/>
          <p:cNvSpPr>
            <a:spLocks noGrp="1"/>
          </p:cNvSpPr>
          <p:nvPr>
            <p:ph idx="1"/>
          </p:nvPr>
        </p:nvSpPr>
        <p:spPr/>
        <p:txBody>
          <a:bodyPr/>
          <a:lstStyle/>
          <a:p>
            <a:pPr algn="just" eaLnBrk="1" hangingPunct="1">
              <a:lnSpc>
                <a:spcPct val="80000"/>
              </a:lnSpc>
              <a:buFont typeface="Wingdings" pitchFamily="2" charset="2"/>
              <a:buNone/>
            </a:pPr>
            <a:r>
              <a:rPr lang="pt-BR" sz="1900" smtClean="0">
                <a:sym typeface="Wingdings" pitchFamily="2" charset="2"/>
              </a:rPr>
              <a:t>A cafeína é a droga de escolha para o tratamento da apneia da prematuridade.</a:t>
            </a:r>
          </a:p>
          <a:p>
            <a:pPr algn="just" eaLnBrk="1" hangingPunct="1">
              <a:lnSpc>
                <a:spcPct val="80000"/>
              </a:lnSpc>
              <a:buFont typeface="Wingdings" pitchFamily="2" charset="2"/>
              <a:buChar char="§"/>
            </a:pPr>
            <a:endParaRPr lang="pt-BR" sz="1900" smtClean="0">
              <a:sym typeface="Wingdings" pitchFamily="2" charset="2"/>
            </a:endParaRPr>
          </a:p>
          <a:p>
            <a:pPr algn="just" eaLnBrk="1" hangingPunct="1">
              <a:lnSpc>
                <a:spcPct val="80000"/>
              </a:lnSpc>
              <a:buFont typeface="Wingdings" pitchFamily="2" charset="2"/>
              <a:buNone/>
            </a:pPr>
            <a:r>
              <a:rPr lang="pt-BR" sz="1900" smtClean="0">
                <a:sym typeface="Wingdings" pitchFamily="2" charset="2"/>
              </a:rPr>
              <a:t>Recentemente, os pesquisadores optaram por administrar uma dose mais alta de cafeína a bebês na UTIN como estratégia para melhorar a eficácia e os resultados (7-9)</a:t>
            </a:r>
          </a:p>
          <a:p>
            <a:pPr algn="just" eaLnBrk="1" hangingPunct="1">
              <a:lnSpc>
                <a:spcPct val="80000"/>
              </a:lnSpc>
              <a:buFont typeface="Wingdings" pitchFamily="2" charset="2"/>
              <a:buChar char="§"/>
            </a:pPr>
            <a:endParaRPr lang="pt-BR" sz="1900" smtClean="0">
              <a:sym typeface="Wingdings" pitchFamily="2" charset="2"/>
            </a:endParaRPr>
          </a:p>
          <a:p>
            <a:pPr algn="just" eaLnBrk="1" hangingPunct="1">
              <a:lnSpc>
                <a:spcPct val="80000"/>
              </a:lnSpc>
              <a:buFont typeface="Wingdings" pitchFamily="2" charset="2"/>
              <a:buNone/>
            </a:pPr>
            <a:r>
              <a:rPr lang="pt-BR" sz="1900" smtClean="0">
                <a:sym typeface="Wingdings" pitchFamily="2" charset="2"/>
              </a:rPr>
              <a:t>A cafeína tem uma meia-vida terapêutica longa e o nível sérico pode ser terapêutico vários dias após sua descontinuação (16,17)</a:t>
            </a:r>
          </a:p>
          <a:p>
            <a:pPr algn="just" eaLnBrk="1" hangingPunct="1">
              <a:lnSpc>
                <a:spcPct val="80000"/>
              </a:lnSpc>
              <a:buFont typeface="Wingdings" pitchFamily="2" charset="2"/>
              <a:buChar char="§"/>
            </a:pPr>
            <a:endParaRPr lang="pt-BR" sz="1900" smtClean="0">
              <a:sym typeface="Wingdings" pitchFamily="2" charset="2"/>
            </a:endParaRPr>
          </a:p>
          <a:p>
            <a:pPr algn="just" eaLnBrk="1" hangingPunct="1">
              <a:lnSpc>
                <a:spcPct val="80000"/>
              </a:lnSpc>
              <a:buFont typeface="Wingdings" pitchFamily="2" charset="2"/>
              <a:buNone/>
            </a:pPr>
            <a:r>
              <a:rPr lang="pt-BR" sz="1900" smtClean="0">
                <a:sym typeface="Wingdings" pitchFamily="2" charset="2"/>
              </a:rPr>
              <a:t> O nível de cafeína é terapêutico em mais de 41% das amostras de sangue quando medido 5-7 dias após a interrupção do medicamento. </a:t>
            </a:r>
          </a:p>
          <a:p>
            <a:pPr algn="just" eaLnBrk="1" hangingPunct="1">
              <a:lnSpc>
                <a:spcPct val="80000"/>
              </a:lnSpc>
              <a:buFont typeface="Wingdings" pitchFamily="2" charset="2"/>
              <a:buNone/>
            </a:pPr>
            <a:r>
              <a:rPr lang="pt-BR" sz="1900" b="1" smtClean="0">
                <a:solidFill>
                  <a:srgbClr val="0000FF"/>
                </a:solidFill>
                <a:sym typeface="Wingdings" pitchFamily="2" charset="2"/>
              </a:rPr>
              <a:t>Bebês que recebem uma dose mais alta de cafeína (&gt; 5 mg/kg/dia) têm maior chance de ter um nível de cafeína de ≥ 5 mg/L (2,3 vezes mais).</a:t>
            </a:r>
          </a:p>
          <a:p>
            <a:pPr algn="ctr" eaLnBrk="1" hangingPunct="1">
              <a:lnSpc>
                <a:spcPct val="80000"/>
              </a:lnSpc>
              <a:buFont typeface="Wingdings" pitchFamily="2" charset="2"/>
              <a:buChar char="§"/>
            </a:pPr>
            <a:endParaRPr lang="pt-BR" sz="1900" b="1" smtClean="0">
              <a:solidFill>
                <a:srgbClr val="0000FF"/>
              </a:solidFill>
              <a:sym typeface="Wingdings" pitchFamily="2" charset="2"/>
            </a:endParaRPr>
          </a:p>
        </p:txBody>
      </p:sp>
      <p:sp>
        <p:nvSpPr>
          <p:cNvPr id="46083" name="Line 5"/>
          <p:cNvSpPr>
            <a:spLocks noChangeShapeType="1"/>
          </p:cNvSpPr>
          <p:nvPr/>
        </p:nvSpPr>
        <p:spPr bwMode="auto">
          <a:xfrm>
            <a:off x="268288" y="5200650"/>
            <a:ext cx="534987" cy="368300"/>
          </a:xfrm>
          <a:prstGeom prst="line">
            <a:avLst/>
          </a:prstGeom>
          <a:noFill/>
          <a:ln w="57150">
            <a:solidFill>
              <a:srgbClr val="FF33CC"/>
            </a:solidFill>
            <a:round/>
            <a:headEnd/>
            <a:tailEnd type="triangle" w="med" len="med"/>
          </a:ln>
        </p:spPr>
        <p:txBody>
          <a:bodyPr/>
          <a:lstStyle/>
          <a:p>
            <a:endParaRPr lang="pt-B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 calcmode="lin" valueType="num">
                                      <p:cBhvr additive="base">
                                        <p:cTn id="3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3"/>
          <p:cNvSpPr>
            <a:spLocks noGrp="1"/>
          </p:cNvSpPr>
          <p:nvPr>
            <p:ph type="body" idx="1"/>
          </p:nvPr>
        </p:nvSpPr>
        <p:spPr>
          <a:xfrm>
            <a:off x="368300" y="958850"/>
            <a:ext cx="10907713" cy="5268913"/>
          </a:xfrm>
          <a:solidFill>
            <a:schemeClr val="bg1"/>
          </a:solidFill>
        </p:spPr>
        <p:txBody>
          <a:bodyPr/>
          <a:lstStyle/>
          <a:p>
            <a:pPr marL="381000" indent="-381000" eaLnBrk="1" hangingPunct="1">
              <a:lnSpc>
                <a:spcPct val="80000"/>
              </a:lnSpc>
            </a:pPr>
            <a:r>
              <a:rPr lang="pt-BR" sz="1900" smtClean="0">
                <a:sym typeface="Wingdings" pitchFamily="2" charset="2"/>
              </a:rPr>
              <a:t> </a:t>
            </a:r>
            <a:r>
              <a:rPr lang="pt-BR" smtClean="0">
                <a:sym typeface="Wingdings" pitchFamily="2" charset="2"/>
              </a:rPr>
              <a:t>A cafeína é a droga de escolha para o tratamento da apneia da prematuridade</a:t>
            </a:r>
            <a:endParaRPr lang="pt-BR" smtClean="0"/>
          </a:p>
          <a:p>
            <a:pPr marL="381000" indent="-381000" eaLnBrk="1" hangingPunct="1">
              <a:lnSpc>
                <a:spcPct val="80000"/>
              </a:lnSpc>
            </a:pPr>
            <a:r>
              <a:rPr lang="pt-BR" smtClean="0"/>
              <a:t>A cafeína é um dos medicamentos comuns usados na UTI Neonatal  [18]. </a:t>
            </a:r>
          </a:p>
          <a:p>
            <a:pPr marL="381000" indent="-381000" eaLnBrk="1" hangingPunct="1">
              <a:lnSpc>
                <a:spcPct val="80000"/>
              </a:lnSpc>
            </a:pPr>
            <a:r>
              <a:rPr lang="pt-BR" smtClean="0"/>
              <a:t>A cafeína é muito eficaz no tratamento da apneia da prematuridade [4,7]. </a:t>
            </a:r>
          </a:p>
          <a:p>
            <a:pPr marL="381000" indent="-381000" eaLnBrk="1" hangingPunct="1">
              <a:lnSpc>
                <a:spcPct val="80000"/>
              </a:lnSpc>
            </a:pPr>
            <a:r>
              <a:rPr lang="pt-BR" smtClean="0"/>
              <a:t>O uso de cafeína em prematuros também está associado à diminuição do risco para displasia broncopulmonar, persistência do canal arterial e comprometimento neurológico [3,19,20].</a:t>
            </a:r>
          </a:p>
          <a:p>
            <a:pPr marL="381000" indent="-381000" eaLnBrk="1" hangingPunct="1">
              <a:lnSpc>
                <a:spcPct val="80000"/>
              </a:lnSpc>
              <a:buFont typeface="Calibri" pitchFamily="34" charset="0"/>
              <a:buNone/>
            </a:pPr>
            <a:r>
              <a:rPr lang="pt-BR" smtClean="0"/>
              <a:t>       Estudos anteriores também sugeriram que </a:t>
            </a:r>
            <a:r>
              <a:rPr lang="pt-BR" smtClean="0">
                <a:solidFill>
                  <a:srgbClr val="0000FF"/>
                </a:solidFill>
              </a:rPr>
              <a:t>concentrações mais altas de cafeína estão associadas com diminuição nos dias de ventilação, displasia broncopulmonar e tempo de permanência no Hospital</a:t>
            </a:r>
            <a:r>
              <a:rPr lang="pt-BR" smtClean="0"/>
              <a:t> [12].</a:t>
            </a:r>
          </a:p>
          <a:p>
            <a:pPr marL="381000" indent="-381000" algn="just" eaLnBrk="1" hangingPunct="1">
              <a:lnSpc>
                <a:spcPct val="80000"/>
              </a:lnSpc>
              <a:buFont typeface="Wingdings" pitchFamily="2" charset="2"/>
              <a:buChar char="§"/>
            </a:pPr>
            <a:r>
              <a:rPr lang="pt-BR" smtClean="0">
                <a:solidFill>
                  <a:srgbClr val="0000FF"/>
                </a:solidFill>
                <a:sym typeface="Wingdings" pitchFamily="2" charset="2"/>
              </a:rPr>
              <a:t>Doses mais altas de cafeína reduzem a falha na extubação e podem melhorar os resultados do desenvolvimento neurológico em comparação com a dose padrão de cafeína</a:t>
            </a:r>
            <a:r>
              <a:rPr lang="pt-BR" smtClean="0">
                <a:sym typeface="Wingdings" pitchFamily="2" charset="2"/>
              </a:rPr>
              <a:t> (21)</a:t>
            </a:r>
          </a:p>
          <a:p>
            <a:pPr marL="381000" indent="-381000" algn="just" eaLnBrk="1" hangingPunct="1">
              <a:lnSpc>
                <a:spcPct val="80000"/>
              </a:lnSpc>
              <a:buFont typeface="Wingdings" pitchFamily="2" charset="2"/>
              <a:buChar char="§"/>
            </a:pPr>
            <a:endParaRPr lang="pt-BR" smtClean="0">
              <a:sym typeface="Wingdings" pitchFamily="2" charset="2"/>
            </a:endParaRPr>
          </a:p>
          <a:p>
            <a:pPr marL="381000" indent="-381000" algn="just" eaLnBrk="1" hangingPunct="1">
              <a:lnSpc>
                <a:spcPct val="80000"/>
              </a:lnSpc>
              <a:buFont typeface="Wingdings" pitchFamily="2" charset="2"/>
              <a:buChar char="§"/>
            </a:pPr>
            <a:r>
              <a:rPr lang="pt-BR" smtClean="0">
                <a:sym typeface="Wingdings" pitchFamily="2" charset="2"/>
              </a:rPr>
              <a:t> Existem dados limitados sobre o impacto de níveis terapêuticos mais altos e doses mais altas nos níveis de cafeína após sua descontinuação. </a:t>
            </a:r>
          </a:p>
          <a:p>
            <a:pPr marL="381000" indent="-381000" algn="just" eaLnBrk="1" hangingPunct="1">
              <a:lnSpc>
                <a:spcPct val="80000"/>
              </a:lnSpc>
              <a:buFont typeface="Wingdings" pitchFamily="2" charset="2"/>
              <a:buChar char="§"/>
            </a:pPr>
            <a:r>
              <a:rPr lang="pt-BR" smtClean="0">
                <a:sym typeface="Wingdings" pitchFamily="2" charset="2"/>
              </a:rPr>
              <a:t>Isso é especialmente preocupante, já que a meia-vida da cafeína foi relatada como 87 - 101 h em neonatos(16,17)</a:t>
            </a:r>
          </a:p>
          <a:p>
            <a:pPr marL="381000" indent="-381000" algn="just" eaLnBrk="1" hangingPunct="1">
              <a:lnSpc>
                <a:spcPct val="80000"/>
              </a:lnSpc>
              <a:buFont typeface="Wingdings" pitchFamily="2" charset="2"/>
              <a:buChar char="§"/>
            </a:pPr>
            <a:endParaRPr lang="pt-BR" smtClean="0">
              <a:sym typeface="Wingdings" pitchFamily="2" charset="2"/>
            </a:endParaRPr>
          </a:p>
          <a:p>
            <a:pPr marL="381000" indent="-381000" eaLnBrk="1" hangingPunct="1">
              <a:lnSpc>
                <a:spcPct val="80000"/>
              </a:lnSpc>
              <a:buFont typeface="Calibri" pitchFamily="34" charset="0"/>
              <a:buNone/>
            </a:pPr>
            <a:endParaRPr lang="pt-BR" smtClean="0"/>
          </a:p>
        </p:txBody>
      </p:sp>
      <p:sp>
        <p:nvSpPr>
          <p:cNvPr id="2" name="Título 1"/>
          <p:cNvSpPr>
            <a:spLocks/>
          </p:cNvSpPr>
          <p:nvPr/>
        </p:nvSpPr>
        <p:spPr bwMode="auto">
          <a:xfrm>
            <a:off x="1079500" y="-725488"/>
            <a:ext cx="10058400" cy="1449388"/>
          </a:xfrm>
          <a:prstGeom prst="rect">
            <a:avLst/>
          </a:prstGeom>
          <a:noFill/>
          <a:ln>
            <a:noFill/>
          </a:ln>
          <a:extLst>
            <a:ext uri="{909E8E84-426E-40DD-AFC4-6F175D3DCCD1}"/>
            <a:ext uri="{91240B29-F687-4F45-9708-019B960494DF}"/>
          </a:extLst>
        </p:spPr>
        <p:txBody>
          <a:bodyPr anchor="b"/>
          <a:lstStyle/>
          <a:p>
            <a:pPr algn="ctr" fontAlgn="auto">
              <a:lnSpc>
                <a:spcPct val="85000"/>
              </a:lnSpc>
              <a:spcAft>
                <a:spcPts val="0"/>
              </a:spcAft>
              <a:defRPr/>
            </a:pPr>
            <a:r>
              <a:rPr lang="pt-BR" sz="4800" b="1" spc="-50" dirty="0">
                <a:solidFill>
                  <a:srgbClr val="C00000"/>
                </a:solidFill>
                <a:latin typeface="+mj-lt"/>
                <a:ea typeface="+mj-ea"/>
                <a:cs typeface="+mj-cs"/>
              </a:rPr>
              <a:t>Discussão</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3"/>
          <p:cNvSpPr>
            <a:spLocks noGrp="1"/>
          </p:cNvSpPr>
          <p:nvPr>
            <p:ph type="body" idx="1"/>
          </p:nvPr>
        </p:nvSpPr>
        <p:spPr>
          <a:xfrm>
            <a:off x="1077913" y="636588"/>
            <a:ext cx="10085387" cy="4502150"/>
          </a:xfrm>
          <a:solidFill>
            <a:schemeClr val="bg1"/>
          </a:solidFill>
        </p:spPr>
        <p:txBody>
          <a:bodyPr/>
          <a:lstStyle/>
          <a:p>
            <a:pPr eaLnBrk="1" hangingPunct="1">
              <a:lnSpc>
                <a:spcPct val="80000"/>
              </a:lnSpc>
            </a:pPr>
            <a:r>
              <a:rPr lang="pt-BR" sz="2400" smtClean="0"/>
              <a:t>Os dados do presente estudo  indicam que </a:t>
            </a:r>
            <a:r>
              <a:rPr lang="pt-BR" sz="2400" smtClean="0">
                <a:solidFill>
                  <a:srgbClr val="0000FF"/>
                </a:solidFill>
              </a:rPr>
              <a:t>um grande número de os bebês</a:t>
            </a:r>
            <a:r>
              <a:rPr lang="pt-BR" sz="2400" smtClean="0"/>
              <a:t> tinham níveis terapêuticos de cafeína por 5 a 10 dias após a descontinuação do medicamento</a:t>
            </a:r>
          </a:p>
          <a:p>
            <a:pPr eaLnBrk="1" hangingPunct="1">
              <a:lnSpc>
                <a:spcPct val="80000"/>
              </a:lnSpc>
            </a:pPr>
            <a:r>
              <a:rPr lang="pt-BR" sz="2400" smtClean="0"/>
              <a:t> Os bebês que receberam doses mais altas eram mais propensas a ter um nível  terapêutico de cafeína 5 dias após a interrupção do medicamento</a:t>
            </a:r>
          </a:p>
          <a:p>
            <a:pPr eaLnBrk="1" hangingPunct="1">
              <a:lnSpc>
                <a:spcPct val="80000"/>
              </a:lnSpc>
            </a:pPr>
            <a:r>
              <a:rPr lang="pt-BR" sz="2400" smtClean="0"/>
              <a:t>Um estudo recente usando os dados de meia-vida da cafeína extrapolou que o nível sérico de cafeína pode não atingir níveis subterapêuticos até cerca de 11 a 12 dias [16] </a:t>
            </a:r>
          </a:p>
          <a:p>
            <a:pPr eaLnBrk="1" hangingPunct="1">
              <a:lnSpc>
                <a:spcPct val="80000"/>
              </a:lnSpc>
            </a:pPr>
            <a:r>
              <a:rPr lang="pt-BR" sz="2400" smtClean="0"/>
              <a:t>Eles também relataram que 64% das crianças tinham apneia patológica 7 dias após a descontinuação da cafeína (16).</a:t>
            </a:r>
          </a:p>
          <a:p>
            <a:pPr eaLnBrk="1" hangingPunct="1">
              <a:lnSpc>
                <a:spcPct val="80000"/>
              </a:lnSpc>
            </a:pPr>
            <a:r>
              <a:rPr lang="pt-BR" sz="2400" smtClean="0"/>
              <a:t>Em nossa coorte, bebês que apresentaram níveis terapêuticos de cafeína mais de 5 dias após a descontinuação, receberam  uma dose mais alta de cafeína quando interrompida</a:t>
            </a:r>
          </a:p>
          <a:p>
            <a:pPr algn="just" eaLnBrk="1" hangingPunct="1">
              <a:lnSpc>
                <a:spcPct val="80000"/>
              </a:lnSpc>
              <a:buFont typeface="Wingdings" pitchFamily="2" charset="2"/>
              <a:buChar char="§"/>
            </a:pPr>
            <a:r>
              <a:rPr lang="pt-BR" sz="2400" smtClean="0">
                <a:solidFill>
                  <a:schemeClr val="tx1"/>
                </a:solidFill>
                <a:sym typeface="Wingdings" pitchFamily="2" charset="2"/>
              </a:rPr>
              <a:t>No entanto, um terço dos RN com níveis terapêuticos de cafeína estava recebendo doses baixas de cafeína, sugerindo que </a:t>
            </a:r>
            <a:r>
              <a:rPr lang="pt-BR" sz="2400" smtClean="0">
                <a:solidFill>
                  <a:srgbClr val="FF33CC"/>
                </a:solidFill>
                <a:sym typeface="Wingdings" pitchFamily="2" charset="2"/>
              </a:rPr>
              <a:t>outros fatores</a:t>
            </a:r>
            <a:r>
              <a:rPr lang="pt-BR" sz="2400" smtClean="0">
                <a:solidFill>
                  <a:schemeClr val="tx1"/>
                </a:solidFill>
                <a:sym typeface="Wingdings" pitchFamily="2" charset="2"/>
              </a:rPr>
              <a:t> além da dose de cafeína também contribuem para níveis mais altos</a:t>
            </a:r>
          </a:p>
          <a:p>
            <a:pPr eaLnBrk="1" hangingPunct="1">
              <a:lnSpc>
                <a:spcPct val="80000"/>
              </a:lnSpc>
            </a:pPr>
            <a:endParaRPr lang="pt-BR" sz="2400" smtClean="0">
              <a:solidFill>
                <a:schemeClr val="tx1"/>
              </a:solidFill>
            </a:endParaRPr>
          </a:p>
        </p:txBody>
      </p:sp>
      <p:sp>
        <p:nvSpPr>
          <p:cNvPr id="49154" name="Rectangle 4"/>
          <p:cNvSpPr>
            <a:spLocks noChangeArrowheads="1"/>
          </p:cNvSpPr>
          <p:nvPr/>
        </p:nvSpPr>
        <p:spPr bwMode="auto">
          <a:xfrm>
            <a:off x="5338763" y="-177800"/>
            <a:ext cx="2605087" cy="823913"/>
          </a:xfrm>
          <a:prstGeom prst="rect">
            <a:avLst/>
          </a:prstGeom>
          <a:noFill/>
          <a:ln w="9525">
            <a:noFill/>
            <a:miter lim="800000"/>
            <a:headEnd/>
            <a:tailEnd/>
          </a:ln>
        </p:spPr>
        <p:txBody>
          <a:bodyPr wrap="none">
            <a:spAutoFit/>
          </a:bodyPr>
          <a:lstStyle/>
          <a:p>
            <a:r>
              <a:rPr lang="pt-BR" sz="4800">
                <a:solidFill>
                  <a:srgbClr val="C00000"/>
                </a:solidFill>
              </a:rPr>
              <a:t>Discussão</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3"/>
          <p:cNvSpPr>
            <a:spLocks noGrp="1"/>
          </p:cNvSpPr>
          <p:nvPr>
            <p:ph type="body" idx="1"/>
          </p:nvPr>
        </p:nvSpPr>
        <p:spPr/>
        <p:txBody>
          <a:bodyPr/>
          <a:lstStyle/>
          <a:p>
            <a:pPr eaLnBrk="1" hangingPunct="1">
              <a:lnSpc>
                <a:spcPct val="80000"/>
              </a:lnSpc>
            </a:pPr>
            <a:r>
              <a:rPr lang="pt-BR" smtClean="0"/>
              <a:t>Os autores relataram que </a:t>
            </a:r>
            <a:r>
              <a:rPr lang="pt-BR" smtClean="0">
                <a:solidFill>
                  <a:srgbClr val="FF33CC"/>
                </a:solidFill>
              </a:rPr>
              <a:t>o peso ao nascer e a idade gestacional não tiveram impacto</a:t>
            </a:r>
            <a:r>
              <a:rPr lang="pt-BR" smtClean="0"/>
              <a:t> nos níveis terapêuticos após a descontinuação da cafeína.</a:t>
            </a:r>
          </a:p>
          <a:p>
            <a:pPr eaLnBrk="1" hangingPunct="1">
              <a:lnSpc>
                <a:spcPct val="80000"/>
              </a:lnSpc>
            </a:pPr>
            <a:r>
              <a:rPr lang="pt-BR" smtClean="0"/>
              <a:t>Curiosamente, o </a:t>
            </a:r>
            <a:r>
              <a:rPr lang="pt-BR" smtClean="0">
                <a:solidFill>
                  <a:srgbClr val="FF33CC"/>
                </a:solidFill>
              </a:rPr>
              <a:t>uso de surfactante foi associado à menor chance de ter níveis mais altos de cafeína após a descontinuação</a:t>
            </a:r>
            <a:r>
              <a:rPr lang="pt-BR" smtClean="0"/>
              <a:t>. É possível que o lactentes que receberam surfactante tiveram subsequente menor suporte respiratório e a dose de cafeína não aumentou devido à menor variabilidade nos episódios dessaturação.</a:t>
            </a:r>
          </a:p>
          <a:p>
            <a:pPr eaLnBrk="1" hangingPunct="1">
              <a:lnSpc>
                <a:spcPct val="80000"/>
              </a:lnSpc>
            </a:pPr>
            <a:r>
              <a:rPr lang="pt-BR" smtClean="0">
                <a:sym typeface="Wingdings" pitchFamily="2" charset="2"/>
              </a:rPr>
              <a:t>Outro achado interessante é uma menor incidência de DBP em bebês que tiveram um nível mais alto de cafeína após a descontinuação.</a:t>
            </a:r>
          </a:p>
          <a:p>
            <a:pPr eaLnBrk="1" hangingPunct="1">
              <a:lnSpc>
                <a:spcPct val="80000"/>
              </a:lnSpc>
            </a:pPr>
            <a:r>
              <a:rPr lang="pt-BR" smtClean="0">
                <a:sym typeface="Wingdings" pitchFamily="2" charset="2"/>
              </a:rPr>
              <a:t>S autores especulam crianças que apresentavam níveis mais altos de cafeína após a descontinuação apresentavam níveis mais altos de cafeína antes da sua descontinuação.</a:t>
            </a:r>
          </a:p>
          <a:p>
            <a:pPr eaLnBrk="1" hangingPunct="1">
              <a:lnSpc>
                <a:spcPct val="80000"/>
              </a:lnSpc>
            </a:pPr>
            <a:r>
              <a:rPr lang="pt-BR" smtClean="0">
                <a:sym typeface="Wingdings" pitchFamily="2" charset="2"/>
              </a:rPr>
              <a:t> Estudos anteriores mostraram que </a:t>
            </a:r>
            <a:r>
              <a:rPr lang="pt-BR" smtClean="0">
                <a:solidFill>
                  <a:srgbClr val="0000FF"/>
                </a:solidFill>
                <a:sym typeface="Wingdings" pitchFamily="2" charset="2"/>
              </a:rPr>
              <a:t>níveis mais altos de cafeína foram associados a menor displasia broncopulmonar e redução na falha de extubação</a:t>
            </a:r>
            <a:r>
              <a:rPr lang="pt-BR" smtClean="0">
                <a:sym typeface="Wingdings" pitchFamily="2" charset="2"/>
              </a:rPr>
              <a:t> [8,9,12]</a:t>
            </a:r>
          </a:p>
          <a:p>
            <a:pPr eaLnBrk="1" hangingPunct="1">
              <a:lnSpc>
                <a:spcPct val="80000"/>
              </a:lnSpc>
            </a:pPr>
            <a:endParaRPr lang="pt-BR" smtClean="0">
              <a:sym typeface="Wingdings" pitchFamily="2" charset="2"/>
            </a:endParaRPr>
          </a:p>
        </p:txBody>
      </p:sp>
      <p:sp>
        <p:nvSpPr>
          <p:cNvPr id="2" name="Título 1"/>
          <p:cNvSpPr>
            <a:spLocks/>
          </p:cNvSpPr>
          <p:nvPr/>
        </p:nvSpPr>
        <p:spPr bwMode="auto">
          <a:xfrm>
            <a:off x="1096963" y="287338"/>
            <a:ext cx="10058400" cy="1449387"/>
          </a:xfrm>
          <a:prstGeom prst="rect">
            <a:avLst/>
          </a:prstGeom>
          <a:noFill/>
          <a:ln>
            <a:noFill/>
          </a:ln>
          <a:extLst>
            <a:ext uri="{909E8E84-426E-40DD-AFC4-6F175D3DCCD1}"/>
            <a:ext uri="{91240B29-F687-4F45-9708-019B960494DF}"/>
          </a:extLst>
        </p:spPr>
        <p:txBody>
          <a:bodyPr anchor="b"/>
          <a:lstStyle/>
          <a:p>
            <a:pPr algn="ctr" fontAlgn="auto">
              <a:lnSpc>
                <a:spcPct val="85000"/>
              </a:lnSpc>
              <a:spcAft>
                <a:spcPts val="0"/>
              </a:spcAft>
              <a:defRPr/>
            </a:pPr>
            <a:r>
              <a:rPr lang="pt-BR" sz="4800" b="1" spc="-50" dirty="0">
                <a:solidFill>
                  <a:srgbClr val="C00000"/>
                </a:solidFill>
                <a:latin typeface="+mj-lt"/>
                <a:ea typeface="+mj-ea"/>
                <a:cs typeface="+mj-cs"/>
              </a:rPr>
              <a:t>Discussão</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3"/>
          <p:cNvSpPr>
            <a:spLocks noGrp="1"/>
          </p:cNvSpPr>
          <p:nvPr>
            <p:ph type="body" idx="1"/>
          </p:nvPr>
        </p:nvSpPr>
        <p:spPr/>
        <p:txBody>
          <a:bodyPr/>
          <a:lstStyle/>
          <a:p>
            <a:pPr eaLnBrk="1" hangingPunct="1"/>
            <a:r>
              <a:rPr lang="pt-BR" smtClean="0"/>
              <a:t>Os achados desse estudo  sugerem que </a:t>
            </a:r>
            <a:r>
              <a:rPr lang="pt-BR" smtClean="0">
                <a:solidFill>
                  <a:srgbClr val="FF0000"/>
                </a:solidFill>
              </a:rPr>
              <a:t>os bebês que tiveram alta mais cedo de 5 a 7 dias após a descontinuação da cafeína pode estar em risco de eventos adversos</a:t>
            </a:r>
            <a:r>
              <a:rPr lang="pt-BR" smtClean="0"/>
              <a:t>. </a:t>
            </a:r>
          </a:p>
          <a:p>
            <a:pPr eaLnBrk="1" hangingPunct="1"/>
            <a:r>
              <a:rPr lang="pt-BR" smtClean="0"/>
              <a:t>Até que os níveis de cafeína caiam abaixo da faixa terapêutica, os bebês podem corre o risco de       breves eventos inexplicáveis resolvidos (BRUE) após a alta para casa.</a:t>
            </a:r>
          </a:p>
          <a:p>
            <a:pPr algn="ctr" eaLnBrk="1" hangingPunct="1"/>
            <a:r>
              <a:rPr lang="pt-BR" b="1" smtClean="0">
                <a:solidFill>
                  <a:srgbClr val="0000FF"/>
                </a:solidFill>
              </a:rPr>
              <a:t>Bebês prematuros devem ser monitorados quanto à recorrência da apneia por mais de 5 a 7 dias após a interrupção da cafeína ou os médicos  podem considerar verificar os níveis de cafeína antes da alta.</a:t>
            </a:r>
          </a:p>
          <a:p>
            <a:pPr algn="ctr" eaLnBrk="1" hangingPunct="1"/>
            <a:r>
              <a:rPr lang="pt-BR" b="1" smtClean="0">
                <a:solidFill>
                  <a:srgbClr val="0000FF"/>
                </a:solidFill>
              </a:rPr>
              <a:t>Bebês que recebem uma dose mais alta de cafeína antes da descontinuação podem precisar de um período mais longo de observação</a:t>
            </a:r>
          </a:p>
          <a:p>
            <a:pPr algn="ctr" eaLnBrk="1" hangingPunct="1"/>
            <a:endParaRPr lang="pt-BR" b="1" smtClean="0">
              <a:solidFill>
                <a:srgbClr val="0000FF"/>
              </a:solidFill>
            </a:endParaRPr>
          </a:p>
        </p:txBody>
      </p:sp>
      <p:sp>
        <p:nvSpPr>
          <p:cNvPr id="2" name="Título 1"/>
          <p:cNvSpPr>
            <a:spLocks/>
          </p:cNvSpPr>
          <p:nvPr/>
        </p:nvSpPr>
        <p:spPr bwMode="auto">
          <a:xfrm>
            <a:off x="1096963" y="287338"/>
            <a:ext cx="10058400" cy="1449387"/>
          </a:xfrm>
          <a:prstGeom prst="rect">
            <a:avLst/>
          </a:prstGeom>
          <a:noFill/>
          <a:ln>
            <a:noFill/>
          </a:ln>
          <a:extLst>
            <a:ext uri="{909E8E84-426E-40DD-AFC4-6F175D3DCCD1}"/>
            <a:ext uri="{91240B29-F687-4F45-9708-019B960494DF}"/>
          </a:extLst>
        </p:spPr>
        <p:txBody>
          <a:bodyPr anchor="b"/>
          <a:lstStyle/>
          <a:p>
            <a:pPr algn="ctr" fontAlgn="auto">
              <a:lnSpc>
                <a:spcPct val="85000"/>
              </a:lnSpc>
              <a:spcAft>
                <a:spcPts val="0"/>
              </a:spcAft>
              <a:defRPr/>
            </a:pPr>
            <a:r>
              <a:rPr lang="pt-BR" sz="4800" b="1" spc="-50" dirty="0">
                <a:solidFill>
                  <a:srgbClr val="C00000"/>
                </a:solidFill>
                <a:latin typeface="+mj-lt"/>
                <a:ea typeface="+mj-ea"/>
                <a:cs typeface="+mj-cs"/>
              </a:rPr>
              <a:t>Discussão</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eaLnBrk="1" fontAlgn="auto" hangingPunct="1">
              <a:spcAft>
                <a:spcPts val="0"/>
              </a:spcAft>
              <a:defRPr/>
            </a:pPr>
            <a:r>
              <a:rPr lang="pt-BR" b="1" dirty="0" smtClean="0">
                <a:solidFill>
                  <a:srgbClr val="C00000"/>
                </a:solidFill>
              </a:rPr>
              <a:t>Discussão</a:t>
            </a:r>
            <a:endParaRPr lang="pt-BR" b="1" dirty="0">
              <a:solidFill>
                <a:srgbClr val="C00000"/>
              </a:solidFill>
            </a:endParaRPr>
          </a:p>
        </p:txBody>
      </p:sp>
      <p:sp>
        <p:nvSpPr>
          <p:cNvPr id="52226" name="Espaço Reservado para Conteúdo 2"/>
          <p:cNvSpPr>
            <a:spLocks noGrp="1"/>
          </p:cNvSpPr>
          <p:nvPr>
            <p:ph idx="1"/>
          </p:nvPr>
        </p:nvSpPr>
        <p:spPr>
          <a:xfrm>
            <a:off x="1217613" y="1004888"/>
            <a:ext cx="10058400" cy="4022725"/>
          </a:xfrm>
        </p:spPr>
        <p:txBody>
          <a:bodyPr/>
          <a:lstStyle/>
          <a:p>
            <a:pPr algn="just" eaLnBrk="1" hangingPunct="1">
              <a:buFont typeface="Wingdings" pitchFamily="2" charset="2"/>
              <a:buChar char="§"/>
            </a:pPr>
            <a:r>
              <a:rPr lang="pt-BR" smtClean="0">
                <a:sym typeface="Wingdings" pitchFamily="2" charset="2"/>
              </a:rPr>
              <a:t> </a:t>
            </a:r>
            <a:r>
              <a:rPr lang="pt-BR" b="1" u="sng" smtClean="0">
                <a:sym typeface="Wingdings" pitchFamily="2" charset="2"/>
              </a:rPr>
              <a:t>Limitações</a:t>
            </a:r>
            <a:r>
              <a:rPr lang="pt-BR" smtClean="0">
                <a:sym typeface="Wingdings" pitchFamily="2" charset="2"/>
              </a:rPr>
              <a:t> </a:t>
            </a:r>
            <a:r>
              <a:rPr lang="pt-BR" b="1" smtClean="0">
                <a:solidFill>
                  <a:srgbClr val="C00000"/>
                </a:solidFill>
                <a:sym typeface="Wingdings" pitchFamily="2" charset="2"/>
              </a:rPr>
              <a:t></a:t>
            </a:r>
          </a:p>
          <a:p>
            <a:pPr algn="just" eaLnBrk="1" hangingPunct="1">
              <a:buFont typeface="Wingdings" pitchFamily="2" charset="2"/>
              <a:buChar char="§"/>
            </a:pPr>
            <a:endParaRPr lang="pt-BR" smtClean="0">
              <a:sym typeface="Wingdings" pitchFamily="2" charset="2"/>
            </a:endParaRPr>
          </a:p>
          <a:p>
            <a:pPr lvl="1" algn="just" eaLnBrk="1" hangingPunct="1">
              <a:buFont typeface="Wingdings" pitchFamily="2" charset="2"/>
              <a:buNone/>
            </a:pPr>
            <a:r>
              <a:rPr lang="pt-BR" smtClean="0"/>
              <a:t>Foi realizado retrospectivamente em um único centro</a:t>
            </a:r>
          </a:p>
          <a:p>
            <a:pPr lvl="1" algn="just" eaLnBrk="1" hangingPunct="1">
              <a:buFont typeface="Wingdings" pitchFamily="2" charset="2"/>
              <a:buChar char="§"/>
            </a:pPr>
            <a:endParaRPr lang="pt-BR" smtClean="0"/>
          </a:p>
          <a:p>
            <a:pPr lvl="1" algn="just" eaLnBrk="1" hangingPunct="1">
              <a:buFont typeface="Wingdings" pitchFamily="2" charset="2"/>
              <a:buNone/>
            </a:pPr>
            <a:r>
              <a:rPr lang="pt-BR" smtClean="0"/>
              <a:t>Os níveis de cafeína não foram medidos em todos os bebês após a interrupção do medicamento</a:t>
            </a:r>
          </a:p>
          <a:p>
            <a:pPr lvl="1" eaLnBrk="1" hangingPunct="1">
              <a:buFont typeface="Calibri" pitchFamily="34" charset="0"/>
              <a:buNone/>
            </a:pPr>
            <a:r>
              <a:rPr lang="pt-BR" smtClean="0"/>
              <a:t>Bebês sem níveis de cafeína após interromper a a droga apresentou menor peso ao nascer idade gestacional, mais doença pulmonar grave e maior incidência de colestase. </a:t>
            </a:r>
          </a:p>
          <a:p>
            <a:pPr lvl="1" eaLnBrk="1" hangingPunct="1">
              <a:buFont typeface="Calibri" pitchFamily="34" charset="0"/>
              <a:buNone/>
            </a:pPr>
            <a:r>
              <a:rPr lang="pt-BR" smtClean="0"/>
              <a:t>É possível que o número de bebês com altos níveis de cafeína após sua descontinuação seja diferente</a:t>
            </a:r>
          </a:p>
          <a:p>
            <a:pPr lvl="1" eaLnBrk="1" hangingPunct="1">
              <a:buFont typeface="Calibri" pitchFamily="34" charset="0"/>
              <a:buNone/>
            </a:pPr>
            <a:r>
              <a:rPr lang="pt-BR" smtClean="0"/>
              <a:t>   nessa coorte.</a:t>
            </a:r>
          </a:p>
          <a:p>
            <a:pPr lvl="1" algn="just" eaLnBrk="1" hangingPunct="1">
              <a:buFont typeface="Wingdings" pitchFamily="2" charset="2"/>
              <a:buNone/>
            </a:pPr>
            <a:r>
              <a:rPr lang="pt-BR" smtClean="0"/>
              <a:t>O dia da medição do nível de cafeína não foi consistente</a:t>
            </a:r>
          </a:p>
          <a:p>
            <a:pPr lvl="1" algn="ctr" eaLnBrk="1" hangingPunct="1"/>
            <a:r>
              <a:rPr lang="pt-BR" b="1" smtClean="0">
                <a:solidFill>
                  <a:srgbClr val="0000FF"/>
                </a:solidFill>
              </a:rPr>
              <a:t>No entanto, este é um grande estudo de uma época em que os níveis de cafeína não são monitorados rotineiramente após a descontinuação, apesar do uso de altas doses de cafeína.</a:t>
            </a:r>
          </a:p>
        </p:txBody>
      </p:sp>
      <p:pic>
        <p:nvPicPr>
          <p:cNvPr id="52227" name="Imagem 3"/>
          <p:cNvPicPr>
            <a:picLocks noChangeAspect="1"/>
          </p:cNvPicPr>
          <p:nvPr/>
        </p:nvPicPr>
        <p:blipFill>
          <a:blip r:embed="rId3"/>
          <a:srcRect/>
          <a:stretch>
            <a:fillRect/>
          </a:stretch>
        </p:blipFill>
        <p:spPr bwMode="auto">
          <a:xfrm>
            <a:off x="4635500" y="4945063"/>
            <a:ext cx="2108200" cy="14049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eaLnBrk="1" fontAlgn="auto" hangingPunct="1">
              <a:spcAft>
                <a:spcPts val="0"/>
              </a:spcAft>
              <a:defRPr/>
            </a:pPr>
            <a:r>
              <a:rPr lang="pt-BR" b="1" dirty="0" smtClean="0">
                <a:solidFill>
                  <a:srgbClr val="C00000"/>
                </a:solidFill>
              </a:rPr>
              <a:t>Conclusão </a:t>
            </a:r>
            <a:endParaRPr lang="pt-BR" b="1" dirty="0">
              <a:solidFill>
                <a:srgbClr val="C00000"/>
              </a:solidFill>
            </a:endParaRPr>
          </a:p>
        </p:txBody>
      </p:sp>
      <p:pic>
        <p:nvPicPr>
          <p:cNvPr id="54274" name="Imagem 3"/>
          <p:cNvPicPr>
            <a:picLocks noChangeAspect="1" noChangeArrowheads="1"/>
          </p:cNvPicPr>
          <p:nvPr/>
        </p:nvPicPr>
        <p:blipFill>
          <a:blip r:embed="rId3"/>
          <a:srcRect/>
          <a:stretch>
            <a:fillRect/>
          </a:stretch>
        </p:blipFill>
        <p:spPr bwMode="auto">
          <a:xfrm>
            <a:off x="169863" y="525463"/>
            <a:ext cx="3224212" cy="3505200"/>
          </a:xfrm>
          <a:prstGeom prst="rect">
            <a:avLst/>
          </a:prstGeom>
          <a:noFill/>
          <a:ln w="9525">
            <a:noFill/>
            <a:miter lim="800000"/>
            <a:headEnd/>
            <a:tailEnd/>
          </a:ln>
        </p:spPr>
      </p:pic>
      <p:sp>
        <p:nvSpPr>
          <p:cNvPr id="54275" name="AutoShape 8"/>
          <p:cNvSpPr>
            <a:spLocks noChangeArrowheads="1"/>
          </p:cNvSpPr>
          <p:nvPr/>
        </p:nvSpPr>
        <p:spPr bwMode="auto">
          <a:xfrm>
            <a:off x="3068638" y="1555750"/>
            <a:ext cx="8140700" cy="3813175"/>
          </a:xfrm>
          <a:prstGeom prst="verticalScroll">
            <a:avLst>
              <a:gd name="adj" fmla="val 12500"/>
            </a:avLst>
          </a:prstGeom>
          <a:solidFill>
            <a:srgbClr val="0000FF"/>
          </a:solidFill>
          <a:ln w="76200">
            <a:solidFill>
              <a:srgbClr val="FF33CC"/>
            </a:solidFill>
            <a:round/>
            <a:headEnd/>
            <a:tailEnd/>
          </a:ln>
        </p:spPr>
        <p:txBody>
          <a:bodyPr vert="eaVert" wrap="none" anchor="ctr"/>
          <a:lstStyle/>
          <a:p>
            <a:pPr algn="ctr"/>
            <a:endParaRPr lang="pt-BR">
              <a:solidFill>
                <a:srgbClr val="FF33CC"/>
              </a:solidFill>
            </a:endParaRPr>
          </a:p>
        </p:txBody>
      </p:sp>
      <p:sp>
        <p:nvSpPr>
          <p:cNvPr id="54276" name="Rectangle 9"/>
          <p:cNvSpPr>
            <a:spLocks noGrp="1"/>
          </p:cNvSpPr>
          <p:nvPr>
            <p:ph type="body" idx="4294967295"/>
          </p:nvPr>
        </p:nvSpPr>
        <p:spPr>
          <a:xfrm>
            <a:off x="3978275" y="2481263"/>
            <a:ext cx="6386513" cy="2530475"/>
          </a:xfrm>
          <a:solidFill>
            <a:schemeClr val="bg2"/>
          </a:solidFill>
        </p:spPr>
        <p:txBody>
          <a:bodyPr/>
          <a:lstStyle/>
          <a:p>
            <a:pPr algn="ctr" eaLnBrk="1" hangingPunct="1">
              <a:buFont typeface="Wingdings" pitchFamily="2" charset="2"/>
              <a:buChar char="§"/>
            </a:pPr>
            <a:r>
              <a:rPr lang="pt-BR" smtClean="0">
                <a:solidFill>
                  <a:srgbClr val="33CC33"/>
                </a:solidFill>
                <a:sym typeface="Wingdings" pitchFamily="2" charset="2"/>
              </a:rPr>
              <a:t>Bebês prematuros tratados com cafeína podem ter níveis terapêuticos de cafeína 5-10 dias após a descontinuação do medicamento. Os bebês que recebem doses mais altas de cafeína têm maior probabilidade de ter um nível terapêutico cinco ou mais dias após a interrupção do medicamento. Bebês prematuros devem ser monitorados quanto à recorrência da apneia por mais de 5 dias após a interrupção da cafeína </a:t>
            </a:r>
            <a:endParaRPr lang="pt-BR" smtClean="0">
              <a:solidFill>
                <a:srgbClr val="33CC33"/>
              </a:solidFill>
            </a:endParaRPr>
          </a:p>
          <a:p>
            <a:pPr eaLnBrk="1" hangingPunct="1"/>
            <a:endParaRPr lang="pt-BR" smtClean="0">
              <a:solidFill>
                <a:srgbClr val="33CC33"/>
              </a:solidFill>
            </a:endParaRPr>
          </a:p>
        </p:txBody>
      </p:sp>
      <p:sp>
        <p:nvSpPr>
          <p:cNvPr id="54277" name="Text Box 15"/>
          <p:cNvSpPr txBox="1">
            <a:spLocks noChangeArrowheads="1"/>
          </p:cNvSpPr>
          <p:nvPr/>
        </p:nvSpPr>
        <p:spPr bwMode="auto">
          <a:xfrm>
            <a:off x="5808663" y="1576388"/>
            <a:ext cx="1928812" cy="457200"/>
          </a:xfrm>
          <a:prstGeom prst="rect">
            <a:avLst/>
          </a:prstGeom>
          <a:noFill/>
          <a:ln w="9525">
            <a:noFill/>
            <a:miter lim="800000"/>
            <a:headEnd/>
            <a:tailEnd/>
          </a:ln>
        </p:spPr>
        <p:txBody>
          <a:bodyPr wrap="none">
            <a:spAutoFit/>
          </a:bodyPr>
          <a:lstStyle/>
          <a:p>
            <a:r>
              <a:rPr lang="pt-BR" sz="2400" b="1">
                <a:solidFill>
                  <a:srgbClr val="0000FF"/>
                </a:solidFill>
                <a:latin typeface="Algerian" pitchFamily="82" charset="0"/>
              </a:rPr>
              <a:t>MENSAGENS</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1" name="Picture 4"/>
          <p:cNvPicPr>
            <a:picLocks noChangeAspect="1" noChangeArrowheads="1"/>
          </p:cNvPicPr>
          <p:nvPr/>
        </p:nvPicPr>
        <p:blipFill>
          <a:blip r:embed="rId2"/>
          <a:srcRect/>
          <a:stretch>
            <a:fillRect/>
          </a:stretch>
        </p:blipFill>
        <p:spPr bwMode="auto">
          <a:xfrm>
            <a:off x="835025" y="117475"/>
            <a:ext cx="10679113" cy="6145213"/>
          </a:xfrm>
          <a:prstGeom prst="rect">
            <a:avLst/>
          </a:prstGeom>
          <a:noFill/>
          <a:ln w="9525">
            <a:noFill/>
            <a:miter lim="800000"/>
            <a:headEnd/>
            <a:tailEnd/>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5" name="Picture 5"/>
          <p:cNvPicPr>
            <a:picLocks noChangeAspect="1" noChangeArrowheads="1"/>
          </p:cNvPicPr>
          <p:nvPr/>
        </p:nvPicPr>
        <p:blipFill>
          <a:blip r:embed="rId3"/>
          <a:srcRect/>
          <a:stretch>
            <a:fillRect/>
          </a:stretch>
        </p:blipFill>
        <p:spPr bwMode="auto">
          <a:xfrm>
            <a:off x="0" y="0"/>
            <a:ext cx="4635500" cy="6321425"/>
          </a:xfrm>
          <a:prstGeom prst="rect">
            <a:avLst/>
          </a:prstGeom>
          <a:noFill/>
          <a:ln w="9525">
            <a:noFill/>
            <a:miter lim="800000"/>
            <a:headEnd/>
            <a:tailEnd/>
          </a:ln>
        </p:spPr>
      </p:pic>
      <p:pic>
        <p:nvPicPr>
          <p:cNvPr id="57346" name="Picture 6"/>
          <p:cNvPicPr>
            <a:picLocks noChangeAspect="1" noChangeArrowheads="1"/>
          </p:cNvPicPr>
          <p:nvPr/>
        </p:nvPicPr>
        <p:blipFill>
          <a:blip r:embed="rId4"/>
          <a:srcRect/>
          <a:stretch>
            <a:fillRect/>
          </a:stretch>
        </p:blipFill>
        <p:spPr bwMode="auto">
          <a:xfrm>
            <a:off x="4449763" y="144463"/>
            <a:ext cx="4375150" cy="6019800"/>
          </a:xfrm>
          <a:prstGeom prst="rect">
            <a:avLst/>
          </a:prstGeom>
          <a:noFill/>
          <a:ln w="9525">
            <a:noFill/>
            <a:miter lim="800000"/>
            <a:headEnd/>
            <a:tailEnd/>
          </a:ln>
        </p:spPr>
      </p:pic>
      <p:pic>
        <p:nvPicPr>
          <p:cNvPr id="57347" name="Picture 7"/>
          <p:cNvPicPr>
            <a:picLocks noChangeAspect="1" noChangeArrowheads="1"/>
          </p:cNvPicPr>
          <p:nvPr/>
        </p:nvPicPr>
        <p:blipFill>
          <a:blip r:embed="rId5"/>
          <a:srcRect/>
          <a:stretch>
            <a:fillRect/>
          </a:stretch>
        </p:blipFill>
        <p:spPr bwMode="auto">
          <a:xfrm>
            <a:off x="8629650" y="1754188"/>
            <a:ext cx="3562350" cy="18430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p:cNvSpPr>
          <p:nvPr>
            <p:ph type="title"/>
          </p:nvPr>
        </p:nvSpPr>
        <p:spPr bwMode="auto">
          <a:xfrm>
            <a:off x="1255713" y="355600"/>
            <a:ext cx="10058400" cy="1449388"/>
          </a:xfrm>
          <a:extLst>
            <a:ext uri="{909E8E84-426E-40DD-AFC4-6F175D3DCCD1}"/>
            <a:ext uri="{91240B29-F687-4F45-9708-019B960494DF}"/>
          </a:extLst>
        </p:spPr>
        <p:txBody>
          <a:bodyPr wrap="square" numCol="1" anchorCtr="0" compatLnSpc="1">
            <a:prstTxWarp prst="textNoShape">
              <a:avLst/>
            </a:prstTxWarp>
          </a:bodyPr>
          <a:lstStyle/>
          <a:p>
            <a:pPr algn="ctr" eaLnBrk="1" hangingPunct="1">
              <a:defRPr/>
            </a:pPr>
            <a:r>
              <a:rPr lang="pt-BR" sz="3200" b="1" smtClean="0">
                <a:solidFill>
                  <a:srgbClr val="33CC33"/>
                </a:solidFill>
              </a:rPr>
              <a:t>Nota do Editor da página neonatal </a:t>
            </a:r>
            <a:r>
              <a:rPr lang="pt-BR" sz="3200" b="1" smtClean="0">
                <a:solidFill>
                  <a:srgbClr val="33CC33"/>
                </a:solidFill>
                <a:hlinkClick r:id="rId2"/>
              </a:rPr>
              <a:t>www.paulomargotto.com.br</a:t>
            </a:r>
            <a:r>
              <a:rPr lang="pt-BR" sz="3200" b="1" smtClean="0">
                <a:solidFill>
                  <a:srgbClr val="33CC33"/>
                </a:solidFill>
              </a:rPr>
              <a:t>  , Dr. Paulo R. Margotto. Consultem também! Aqui e Agora! Estudando Juntos! Online Sempre</a:t>
            </a:r>
          </a:p>
        </p:txBody>
      </p:sp>
      <p:pic>
        <p:nvPicPr>
          <p:cNvPr id="59394" name="Picture 6" descr="Werther"/>
          <p:cNvPicPr>
            <a:picLocks noChangeAspect="1" noChangeArrowheads="1"/>
          </p:cNvPicPr>
          <p:nvPr/>
        </p:nvPicPr>
        <p:blipFill>
          <a:blip r:embed="rId3"/>
          <a:srcRect/>
          <a:stretch>
            <a:fillRect/>
          </a:stretch>
        </p:blipFill>
        <p:spPr bwMode="auto">
          <a:xfrm>
            <a:off x="3367088" y="1906588"/>
            <a:ext cx="5024437" cy="3770312"/>
          </a:xfrm>
          <a:prstGeom prst="rect">
            <a:avLst/>
          </a:prstGeom>
          <a:noFill/>
          <a:ln w="9525">
            <a:noFill/>
            <a:miter lim="800000"/>
            <a:headEnd/>
            <a:tailEnd/>
          </a:ln>
        </p:spPr>
      </p:pic>
      <p:sp>
        <p:nvSpPr>
          <p:cNvPr id="59395" name="Rectangle 7"/>
          <p:cNvSpPr>
            <a:spLocks noChangeArrowheads="1"/>
          </p:cNvSpPr>
          <p:nvPr/>
        </p:nvSpPr>
        <p:spPr bwMode="auto">
          <a:xfrm>
            <a:off x="2187575" y="5807075"/>
            <a:ext cx="8667750" cy="366713"/>
          </a:xfrm>
          <a:prstGeom prst="rect">
            <a:avLst/>
          </a:prstGeom>
          <a:noFill/>
          <a:ln w="9525">
            <a:noFill/>
            <a:miter lim="800000"/>
            <a:headEnd/>
            <a:tailEnd/>
          </a:ln>
        </p:spPr>
        <p:txBody>
          <a:bodyPr wrap="none" anchor="ctr">
            <a:spAutoFit/>
          </a:bodyPr>
          <a:lstStyle/>
          <a:p>
            <a:r>
              <a:rPr lang="pt-BR" altLang="ja-JP" b="1">
                <a:solidFill>
                  <a:srgbClr val="0000FF"/>
                </a:solidFill>
              </a:rPr>
              <a:t>Drs. Paulo R. Margotto e Werther Brunow de Carvalho (SP), Estocolmo, Suécia (5/6/2015)</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Rectangle 3"/>
          <p:cNvSpPr>
            <a:spLocks noGrp="1"/>
          </p:cNvSpPr>
          <p:nvPr>
            <p:ph type="body" idx="1"/>
          </p:nvPr>
        </p:nvSpPr>
        <p:spPr>
          <a:xfrm>
            <a:off x="755650" y="1185863"/>
            <a:ext cx="11074400" cy="5672137"/>
          </a:xfrm>
          <a:solidFill>
            <a:schemeClr val="bg2"/>
          </a:solidFill>
        </p:spPr>
        <p:txBody>
          <a:bodyPr/>
          <a:lstStyle/>
          <a:p>
            <a:pPr eaLnBrk="1" hangingPunct="1">
              <a:lnSpc>
                <a:spcPct val="70000"/>
              </a:lnSpc>
            </a:pPr>
            <a:r>
              <a:rPr lang="pt-BR" altLang="ja-JP" sz="1500" smtClean="0">
                <a:latin typeface="Times New Roman" pitchFamily="18" charset="0"/>
              </a:rPr>
              <a:t>O principal estudo de Barbara Schmidt, em 2006 (1006 foram para o grupo da cafeína e 1000 para o grupo placebo), mostrou, como resultado inesperado, menor displasia broncopulmonar (DBP), além e menor incidência de canal arterial patente. O seguimento aos 18 a 21 meses (2007) melhorou a taxa de sobrevivência sem desabilidade neurocomportamental (reduziu a taxa de paralisia cerebral e atraso cognitivo), além de não aumentar o risco  de morte ou incapacidade naqueles reanimados vigorosamente na Sala de Parto. Em 2010, foi evidenciado que a cafeína precoce diminui o tempo de ventilação mecânica, </a:t>
            </a:r>
            <a:r>
              <a:rPr lang="pt-BR" altLang="ja-JP" sz="1500" smtClean="0">
                <a:solidFill>
                  <a:srgbClr val="0000FF"/>
                </a:solidFill>
                <a:latin typeface="Times New Roman" pitchFamily="18" charset="0"/>
              </a:rPr>
              <a:t>sendo cafeína considerada por Aranda, como</a:t>
            </a:r>
            <a:r>
              <a:rPr lang="pt-BR" altLang="ja-JP" sz="1500" smtClean="0">
                <a:latin typeface="Times New Roman" pitchFamily="18" charset="0"/>
              </a:rPr>
              <a:t> </a:t>
            </a:r>
            <a:r>
              <a:rPr lang="pt-BR" altLang="ja-JP" sz="1500" smtClean="0">
                <a:solidFill>
                  <a:srgbClr val="0000FF"/>
                </a:solidFill>
                <a:latin typeface="Times New Roman" pitchFamily="18" charset="0"/>
              </a:rPr>
              <a:t>a bala de prata da Neonatologia</a:t>
            </a:r>
            <a:r>
              <a:rPr lang="pt-BR" altLang="ja-JP" sz="1500" smtClean="0">
                <a:latin typeface="Times New Roman" pitchFamily="18" charset="0"/>
              </a:rPr>
              <a:t> (</a:t>
            </a:r>
            <a:r>
              <a:rPr lang="pt-BR" altLang="ja-JP" sz="1500" smtClean="0">
                <a:solidFill>
                  <a:srgbClr val="0000FF"/>
                </a:solidFill>
                <a:latin typeface="Times New Roman" pitchFamily="18" charset="0"/>
              </a:rPr>
              <a:t>umas das terapias mais seguras, mais custo-efetivas e eficazes no recém-nascido</a:t>
            </a:r>
            <a:r>
              <a:rPr lang="pt-BR" altLang="ja-JP" sz="1500" smtClean="0">
                <a:latin typeface="Times New Roman" pitchFamily="18" charset="0"/>
              </a:rPr>
              <a:t>). Aos 5 anos (2012), houve evidência de diminuição significativa na função motora grossa e no distúrbio da coordenação no grupo da cafeína. Aos 11 anos do uso da cafeína (2007), não se mostrou efeitos na duração do sono ou apneia do sono (inclusive aos 5 anos de idade) e com diferença significativa para a menor deficiência motora no grupo da cafeína, sem diferenças na  deficiência funcional e na performance acadêmica, demonstrando que nas doses, usadas neste ensaio, a cafeína neonatal é efetiva e segura na idade escolar média. Treze hospitais acadêmicos no Canadá, Austrália, Grã-Bretanha e Suécia (2018) demonstraram que aos 11 anos, a terapia com cafeína neonatal foi associada a melhor habilidades visuomotora, visuoperceptual e visuoespacial, nas crianças nascida com muito baixo peso. O uso precoce da cafeína (&lt;3 dias) tem mostrado diminuição da DBP, apesar de estudo recente do grupo de Bancalari (2018) ter mostrado maior tendência à mortalidade no grupo da cafeína precoce, o que fez com que o estudo fosse interrompido e segundo os autores, é possível que o efeito da cafeína na mortalidade e nas morbidades neonatais possa ser superestimado devido à interrupção precoce do estudo (poder estatístico menor do que o planejado pelo término antecipado do estudo). </a:t>
            </a:r>
            <a:r>
              <a:rPr lang="pt-BR" sz="1500" smtClean="0"/>
              <a:t>Quanto à dose de manutenção, </a:t>
            </a:r>
            <a:r>
              <a:rPr lang="pt-BR" sz="1500" b="1" smtClean="0"/>
              <a:t>manter &gt; 5mg/Kg dia</a:t>
            </a:r>
            <a:r>
              <a:rPr lang="pt-BR" sz="1500" smtClean="0"/>
              <a:t> (</a:t>
            </a:r>
            <a:r>
              <a:rPr lang="pt-BR" sz="1500" b="1" smtClean="0"/>
              <a:t>devido a provavelmente insuficiência de concentrações de cafeína pelo aumento progressivo do metabolismo da cafeína após 36 semanas de idade gestacional pós-menstrual ( 6 mg / kg / dia na segunda semana, 7 mg / kg / dia na terceira à quarta semana e 8 mg / kg / dia na quinta à oitava semana, garante concentrações estáveis de cafeína com um concentração alvo mínima de 15 mg / L evitando assim  episódio de hipoxia intermitente (aumentar 1 mg/ kg a cada 1-2 semanas).</a:t>
            </a:r>
            <a:r>
              <a:rPr lang="pt-BR" sz="1800" smtClean="0"/>
              <a:t> </a:t>
            </a:r>
            <a:r>
              <a:rPr lang="pt-BR" altLang="ja-JP" sz="1500" smtClean="0">
                <a:latin typeface="Times New Roman" pitchFamily="18" charset="0"/>
              </a:rPr>
              <a:t>Revisão Sistemática, Metanálise e Aplicação da  Classificação de Recomendações (2018) do grupo de Patel (Atlanta, EUA), englobando 39.549 RN paro o uso precoce versos tardio  da cafeína (estudos observacionais)  concluiu que  o início precoce da cafeína, em comparação com o início tardio, está associado a uma diminuição do risco de displasia broncopulmonar, tanto nas análises multivariadas  não ajustada (OR de </a:t>
            </a:r>
            <a:r>
              <a:rPr lang="pt-BR" altLang="ja-JP" sz="1500" b="1" smtClean="0">
                <a:latin typeface="Times New Roman" pitchFamily="18" charset="0"/>
              </a:rPr>
              <a:t>0,59; IC a 95%:0,39 a 0,90 [n= 63049 ]) </a:t>
            </a:r>
            <a:r>
              <a:rPr lang="pt-BR" altLang="ja-JP" sz="1500" smtClean="0">
                <a:latin typeface="Times New Roman" pitchFamily="18" charset="0"/>
              </a:rPr>
              <a:t> como na análise ajustada (</a:t>
            </a:r>
            <a:r>
              <a:rPr lang="pt-BR" altLang="ja-JP" sz="1500" b="1" smtClean="0">
                <a:latin typeface="Times New Roman" pitchFamily="18" charset="0"/>
              </a:rPr>
              <a:t>OR de  0,69; IC a 95%: 0,64-0,75), </a:t>
            </a:r>
            <a:r>
              <a:rPr lang="pt-BR" altLang="ja-JP" sz="1500" smtClean="0">
                <a:latin typeface="Times New Roman" pitchFamily="18" charset="0"/>
              </a:rPr>
              <a:t>assim como com uma dose maior de cafeína (estamos evitando usar doses maiores devido a preocupações quanto a hemorragia cerebelar, convulsões, taquicardia). </a:t>
            </a:r>
            <a:r>
              <a:rPr lang="pt-BR" sz="1500" smtClean="0">
                <a:latin typeface="Times New Roman" pitchFamily="18" charset="0"/>
              </a:rPr>
              <a:t>É importante ressaltar que a falta de dados sobre resultados a longo prazo e segurança limita o uso de regimes de cafeína que não sejam aqueles usados ​​no estudo CAP (</a:t>
            </a:r>
            <a:r>
              <a:rPr lang="pt-BR" sz="1500" i="1" smtClean="0">
                <a:latin typeface="Times New Roman" pitchFamily="18" charset="0"/>
              </a:rPr>
              <a:t>Caffeine for Apnea of ​​Prematurity</a:t>
            </a:r>
            <a:r>
              <a:rPr lang="pt-BR" sz="1500" smtClean="0">
                <a:latin typeface="Times New Roman" pitchFamily="18" charset="0"/>
              </a:rPr>
              <a:t>) no atendimento neonatal padrão</a:t>
            </a:r>
            <a:r>
              <a:rPr lang="pt-BR" sz="1500" b="1" smtClean="0">
                <a:solidFill>
                  <a:srgbClr val="0000FF"/>
                </a:solidFill>
                <a:latin typeface="Times New Roman" pitchFamily="18" charset="0"/>
              </a:rPr>
              <a:t>.</a:t>
            </a:r>
            <a:r>
              <a:rPr lang="pt-BR" altLang="ja-JP" sz="1500" smtClean="0">
                <a:latin typeface="Times New Roman" pitchFamily="18" charset="0"/>
              </a:rPr>
              <a:t> Interessante que uma análise </a:t>
            </a:r>
            <a:r>
              <a:rPr lang="pt-BR" altLang="ja-JP" sz="1500" i="1" smtClean="0">
                <a:latin typeface="Times New Roman" pitchFamily="18" charset="0"/>
              </a:rPr>
              <a:t>post hoc</a:t>
            </a:r>
            <a:r>
              <a:rPr lang="pt-BR" altLang="ja-JP" sz="1500" smtClean="0">
                <a:latin typeface="Times New Roman" pitchFamily="18" charset="0"/>
              </a:rPr>
              <a:t> de subgrupo do ensaio CAP também suporta o efeito benéfico do início precoce de cafeína no risco de DBP. Quanto ao uso precoce da cafeína, </a:t>
            </a:r>
            <a:r>
              <a:rPr lang="pt-BR" sz="1500" smtClean="0">
                <a:latin typeface="Times New Roman" pitchFamily="18" charset="0"/>
              </a:rPr>
              <a:t>atualmente, existem dois estudos principais em andamento que exploram o uso do início precoce da cafeína (dados provenientes do banco de dados ClinicalTrials.gov ( </a:t>
            </a:r>
            <a:r>
              <a:rPr lang="pt-BR" sz="1500" smtClean="0">
                <a:latin typeface="Times New Roman" pitchFamily="18" charset="0"/>
                <a:hlinkClick r:id="rId2"/>
              </a:rPr>
              <a:t>https://clinicaltrials.gov</a:t>
            </a:r>
            <a:r>
              <a:rPr lang="pt-BR" sz="1500" smtClean="0">
                <a:latin typeface="Times New Roman" pitchFamily="18" charset="0"/>
              </a:rPr>
              <a:t> ).</a:t>
            </a:r>
            <a:r>
              <a:rPr lang="pt-BR" altLang="ja-JP" sz="1500" smtClean="0">
                <a:latin typeface="Times New Roman" pitchFamily="18" charset="0"/>
              </a:rPr>
              <a:t>. Na Unidade de Neonatologia do HMIB/SES/DF temos usado precocemente a cafeína na dose habitual para um grupo selecionado de RN em ventilação não invasiva com grande chance de ventilação mecânica (</a:t>
            </a:r>
            <a:r>
              <a:rPr lang="pt-BR" altLang="ja-JP" sz="1500" b="1" smtClean="0">
                <a:latin typeface="Times New Roman" pitchFamily="18" charset="0"/>
              </a:rPr>
              <a:t>RN</a:t>
            </a:r>
            <a:r>
              <a:rPr lang="pt-BR" sz="1500" b="1" smtClean="0">
                <a:latin typeface="Times New Roman" pitchFamily="18" charset="0"/>
              </a:rPr>
              <a:t> menores de 30 sem ou com peso de nascimento inferior a 1250g</a:t>
            </a:r>
            <a:r>
              <a:rPr lang="pt-BR" altLang="ja-JP" sz="1500" smtClean="0">
                <a:latin typeface="Times New Roman" pitchFamily="18" charset="0"/>
              </a:rPr>
              <a:t>). </a:t>
            </a:r>
            <a:endParaRPr lang="pt-BR" sz="1500" smtClean="0">
              <a:latin typeface="Times New Roman" pitchFamily="18" charset="0"/>
              <a:ea typeface="MS PGothic" pitchFamily="34" charset="-128"/>
            </a:endParaRPr>
          </a:p>
          <a:p>
            <a:pPr eaLnBrk="1" hangingPunct="1">
              <a:lnSpc>
                <a:spcPct val="70000"/>
              </a:lnSpc>
            </a:pPr>
            <a:endParaRPr lang="pt-BR" sz="1500" smtClean="0">
              <a:latin typeface="Times New Roman" pitchFamily="18" charset="0"/>
            </a:endParaRPr>
          </a:p>
        </p:txBody>
      </p:sp>
      <p:sp>
        <p:nvSpPr>
          <p:cNvPr id="60418" name="Rectangle 8"/>
          <p:cNvSpPr>
            <a:spLocks noChangeArrowheads="1"/>
          </p:cNvSpPr>
          <p:nvPr/>
        </p:nvSpPr>
        <p:spPr bwMode="auto">
          <a:xfrm>
            <a:off x="1895475" y="214313"/>
            <a:ext cx="7786688" cy="808037"/>
          </a:xfrm>
          <a:prstGeom prst="rect">
            <a:avLst/>
          </a:prstGeom>
          <a:solidFill>
            <a:srgbClr val="FFFFFF"/>
          </a:solidFill>
          <a:ln w="9525">
            <a:noFill/>
            <a:miter lim="800000"/>
            <a:headEnd/>
            <a:tailEnd/>
          </a:ln>
        </p:spPr>
        <p:txBody>
          <a:bodyPr wrap="none" lIns="0" tIns="126960" rIns="0" bIns="25392" anchor="ctr">
            <a:spAutoFit/>
          </a:bodyPr>
          <a:lstStyle/>
          <a:p>
            <a:pPr algn="ctr"/>
            <a:r>
              <a:rPr lang="pt-BR" sz="2700" b="1">
                <a:solidFill>
                  <a:srgbClr val="072A4D"/>
                </a:solidFill>
                <a:latin typeface="Lato" pitchFamily="34" charset="0"/>
              </a:rPr>
              <a:t>Trajet</a:t>
            </a:r>
            <a:r>
              <a:rPr lang="pt-BR" sz="2700" b="1">
                <a:solidFill>
                  <a:srgbClr val="072A4D"/>
                </a:solidFill>
              </a:rPr>
              <a:t>ó</a:t>
            </a:r>
            <a:r>
              <a:rPr lang="pt-BR" sz="2700" b="1">
                <a:solidFill>
                  <a:srgbClr val="072A4D"/>
                </a:solidFill>
                <a:latin typeface="Lato" pitchFamily="34" charset="0"/>
              </a:rPr>
              <a:t>ria da cafe</a:t>
            </a:r>
            <a:r>
              <a:rPr lang="pt-BR" sz="2700" b="1">
                <a:solidFill>
                  <a:srgbClr val="072A4D"/>
                </a:solidFill>
              </a:rPr>
              <a:t>í</a:t>
            </a:r>
            <a:r>
              <a:rPr lang="pt-BR" sz="2700" b="1">
                <a:solidFill>
                  <a:srgbClr val="072A4D"/>
                </a:solidFill>
                <a:latin typeface="Lato" pitchFamily="34" charset="0"/>
              </a:rPr>
              <a:t>na na Neonatologia: 2006 a 2020</a:t>
            </a:r>
          </a:p>
          <a:p>
            <a:pPr algn="ctr" eaLnBrk="0" hangingPunct="0"/>
            <a:r>
              <a:rPr lang="pt-BR" sz="1300" u="sng">
                <a:solidFill>
                  <a:srgbClr val="78909C"/>
                </a:solidFill>
                <a:latin typeface="Source Sans Pro"/>
              </a:rPr>
              <a:t> </a:t>
            </a:r>
            <a:r>
              <a:rPr lang="pt-BR" sz="1600">
                <a:solidFill>
                  <a:srgbClr val="78909C"/>
                </a:solidFill>
                <a:latin typeface="Source Sans Pro"/>
              </a:rPr>
              <a:t>Paulo R. Margotto</a:t>
            </a:r>
          </a:p>
        </p:txBody>
      </p:sp>
      <p:pic>
        <p:nvPicPr>
          <p:cNvPr id="60419" name="Picture 9" descr="ppt">
            <a:hlinkClick r:id="rId3" tooltip="Trajet-Cafeina-Neonat-2006-2020"/>
          </p:cNvPr>
          <p:cNvPicPr>
            <a:picLocks noChangeAspect="1" noChangeArrowheads="1"/>
          </p:cNvPicPr>
          <p:nvPr/>
        </p:nvPicPr>
        <p:blipFill>
          <a:blip r:embed="rId4"/>
          <a:srcRect/>
          <a:stretch>
            <a:fillRect/>
          </a:stretch>
        </p:blipFill>
        <p:spPr bwMode="auto">
          <a:xfrm>
            <a:off x="9748838" y="160338"/>
            <a:ext cx="649287" cy="6492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p:cNvSpPr>
          <p:nvPr>
            <p:ph type="title"/>
          </p:nvPr>
        </p:nvSpPr>
        <p:spPr bwMode="auto">
          <a:xfrm>
            <a:off x="1658938" y="849313"/>
            <a:ext cx="10058400" cy="1449387"/>
          </a:xfrm>
          <a:extLst>
            <a:ext uri="{909E8E84-426E-40DD-AFC4-6F175D3DCCD1}"/>
            <a:ext uri="{91240B29-F687-4F45-9708-019B960494DF}"/>
          </a:extLst>
        </p:spPr>
        <p:txBody>
          <a:bodyPr wrap="square" numCol="1" anchorCtr="0" compatLnSpc="1">
            <a:prstTxWarp prst="textNoShape">
              <a:avLst/>
            </a:prstTxWarp>
          </a:bodyPr>
          <a:lstStyle/>
          <a:p>
            <a:pPr eaLnBrk="1" hangingPunct="1">
              <a:defRPr/>
            </a:pPr>
            <a:r>
              <a:rPr lang="pt-BR" smtClean="0">
                <a:solidFill>
                  <a:srgbClr val="0000FF"/>
                </a:solidFill>
              </a:rPr>
              <a:t>               </a:t>
            </a:r>
            <a:r>
              <a:rPr lang="pt-BR" sz="3200" b="1" smtClean="0">
                <a:solidFill>
                  <a:srgbClr val="FF33CC"/>
                </a:solidFill>
              </a:rPr>
              <a:t>COMO FAZEMOS</a:t>
            </a:r>
          </a:p>
        </p:txBody>
      </p:sp>
      <p:sp>
        <p:nvSpPr>
          <p:cNvPr id="61442" name="Rectangle 3"/>
          <p:cNvSpPr>
            <a:spLocks noGrp="1"/>
          </p:cNvSpPr>
          <p:nvPr>
            <p:ph type="body" idx="1"/>
          </p:nvPr>
        </p:nvSpPr>
        <p:spPr>
          <a:xfrm>
            <a:off x="1279525" y="2268538"/>
            <a:ext cx="10058400" cy="4022725"/>
          </a:xfrm>
          <a:solidFill>
            <a:schemeClr val="accent1"/>
          </a:solidFill>
        </p:spPr>
        <p:txBody>
          <a:bodyPr/>
          <a:lstStyle/>
          <a:p>
            <a:pPr algn="ctr" eaLnBrk="1" hangingPunct="1">
              <a:lnSpc>
                <a:spcPct val="80000"/>
              </a:lnSpc>
            </a:pPr>
            <a:r>
              <a:rPr lang="pt-BR" smtClean="0">
                <a:solidFill>
                  <a:srgbClr val="FF33CC"/>
                </a:solidFill>
              </a:rPr>
              <a:t>A administração precoce  de cafeína deve ser considerada para todos os bebês com alto risco de necessitar de VM, como aqueles com peso gestacional &lt;1.250 g, que são tratados com suporte respiratório não invasivo.</a:t>
            </a:r>
            <a:endParaRPr lang="pt-BR" b="1" smtClean="0">
              <a:solidFill>
                <a:srgbClr val="FF33CC"/>
              </a:solidFill>
            </a:endParaRPr>
          </a:p>
          <a:p>
            <a:pPr eaLnBrk="1" hangingPunct="1">
              <a:lnSpc>
                <a:spcPct val="80000"/>
              </a:lnSpc>
            </a:pPr>
            <a:r>
              <a:rPr lang="pt-BR" b="1" smtClean="0"/>
              <a:t>Indicações:</a:t>
            </a:r>
          </a:p>
          <a:p>
            <a:pPr eaLnBrk="1" hangingPunct="1">
              <a:lnSpc>
                <a:spcPct val="80000"/>
              </a:lnSpc>
            </a:pPr>
            <a:r>
              <a:rPr lang="pt-BR" b="1" smtClean="0"/>
              <a:t>*Prematuros menores de 30 sem ou com peso de nascimento inferior a 1250g</a:t>
            </a:r>
          </a:p>
          <a:p>
            <a:pPr eaLnBrk="1" hangingPunct="1">
              <a:lnSpc>
                <a:spcPct val="80000"/>
              </a:lnSpc>
            </a:pPr>
            <a:r>
              <a:rPr lang="pt-BR" b="1" smtClean="0"/>
              <a:t>*Prematuros de 30 a 32 semanas:</a:t>
            </a:r>
          </a:p>
          <a:p>
            <a:pPr eaLnBrk="1" hangingPunct="1">
              <a:lnSpc>
                <a:spcPct val="80000"/>
              </a:lnSpc>
            </a:pPr>
            <a:r>
              <a:rPr lang="pt-BR" b="1" smtClean="0"/>
              <a:t>     -em suporte não invasivo  </a:t>
            </a:r>
          </a:p>
          <a:p>
            <a:pPr eaLnBrk="1" hangingPunct="1">
              <a:lnSpc>
                <a:spcPct val="80000"/>
              </a:lnSpc>
            </a:pPr>
            <a:r>
              <a:rPr lang="pt-BR" b="1" smtClean="0"/>
              <a:t>     -24 horas antes da extubação</a:t>
            </a:r>
          </a:p>
          <a:p>
            <a:pPr eaLnBrk="1" hangingPunct="1">
              <a:lnSpc>
                <a:spcPct val="80000"/>
              </a:lnSpc>
            </a:pPr>
            <a:r>
              <a:rPr lang="pt-BR" b="1" smtClean="0"/>
              <a:t>      -se apneia </a:t>
            </a:r>
          </a:p>
          <a:p>
            <a:pPr eaLnBrk="1" hangingPunct="1">
              <a:lnSpc>
                <a:spcPct val="80000"/>
              </a:lnSpc>
            </a:pPr>
            <a:r>
              <a:rPr lang="pt-BR" b="1" smtClean="0"/>
              <a:t>*Prematuros &gt;32 a 34 semanas: se sintomáticos (apneia)</a:t>
            </a:r>
            <a:r>
              <a:rPr lang="pt-BR" smtClean="0"/>
              <a:t> </a:t>
            </a:r>
          </a:p>
        </p:txBody>
      </p:sp>
      <p:sp>
        <p:nvSpPr>
          <p:cNvPr id="61443" name="Rectangle 5"/>
          <p:cNvSpPr>
            <a:spLocks noChangeArrowheads="1"/>
          </p:cNvSpPr>
          <p:nvPr/>
        </p:nvSpPr>
        <p:spPr bwMode="auto">
          <a:xfrm>
            <a:off x="508000" y="604838"/>
            <a:ext cx="10966450" cy="836612"/>
          </a:xfrm>
          <a:prstGeom prst="rect">
            <a:avLst/>
          </a:prstGeom>
          <a:noFill/>
          <a:ln w="9525">
            <a:noFill/>
            <a:miter lim="800000"/>
            <a:headEnd/>
            <a:tailEnd/>
          </a:ln>
        </p:spPr>
        <p:txBody>
          <a:bodyPr wrap="none" lIns="0" tIns="0" rIns="0" bIns="0" anchor="ctr">
            <a:spAutoFit/>
          </a:bodyPr>
          <a:lstStyle/>
          <a:p>
            <a:pPr algn="ctr"/>
            <a:r>
              <a:rPr lang="pt-BR" sz="2700" b="1">
                <a:solidFill>
                  <a:srgbClr val="0000FF"/>
                </a:solidFill>
                <a:latin typeface="Lato" pitchFamily="34" charset="0"/>
              </a:rPr>
              <a:t>Apneia Neonatal-2020</a:t>
            </a:r>
          </a:p>
          <a:p>
            <a:pPr algn="ctr" eaLnBrk="0" hangingPunct="0"/>
            <a:r>
              <a:rPr lang="pt-BR" sz="1400">
                <a:solidFill>
                  <a:srgbClr val="424242"/>
                </a:solidFill>
                <a:latin typeface="Source Sans Pro"/>
              </a:rPr>
              <a:t>Adriana Kawaguchi, Paulo R. Margotto</a:t>
            </a:r>
          </a:p>
          <a:p>
            <a:pPr algn="ctr" eaLnBrk="0" hangingPunct="0"/>
            <a:r>
              <a:rPr lang="pt-BR" sz="1400">
                <a:solidFill>
                  <a:srgbClr val="424242"/>
                </a:solidFill>
                <a:latin typeface="Source Sans Pro"/>
              </a:rPr>
              <a:t>Cap</a:t>
            </a:r>
            <a:r>
              <a:rPr lang="pt-BR" sz="1400">
                <a:solidFill>
                  <a:srgbClr val="424242"/>
                </a:solidFill>
              </a:rPr>
              <a:t>í</a:t>
            </a:r>
            <a:r>
              <a:rPr lang="pt-BR" sz="1400">
                <a:solidFill>
                  <a:srgbClr val="424242"/>
                </a:solidFill>
                <a:latin typeface="Source Sans Pro"/>
              </a:rPr>
              <a:t>tulo do livro Asisstência ao Rec</a:t>
            </a:r>
            <a:r>
              <a:rPr lang="pt-BR" sz="1400">
                <a:solidFill>
                  <a:srgbClr val="424242"/>
                </a:solidFill>
              </a:rPr>
              <a:t>é</a:t>
            </a:r>
            <a:r>
              <a:rPr lang="pt-BR" sz="1400">
                <a:solidFill>
                  <a:srgbClr val="424242"/>
                </a:solidFill>
                <a:latin typeface="Source Sans Pro"/>
              </a:rPr>
              <a:t>m-Nascido de Risco, Hospital de Ensino Materno Infantil de Bras</a:t>
            </a:r>
            <a:r>
              <a:rPr lang="pt-BR" sz="1400">
                <a:solidFill>
                  <a:srgbClr val="424242"/>
                </a:solidFill>
              </a:rPr>
              <a:t>í</a:t>
            </a:r>
            <a:r>
              <a:rPr lang="pt-BR" sz="1400">
                <a:solidFill>
                  <a:srgbClr val="424242"/>
                </a:solidFill>
                <a:latin typeface="Source Sans Pro"/>
              </a:rPr>
              <a:t>lia, 4a Edi</a:t>
            </a:r>
            <a:r>
              <a:rPr lang="pt-BR" sz="1400">
                <a:solidFill>
                  <a:srgbClr val="424242"/>
                </a:solidFill>
              </a:rPr>
              <a:t>ç</a:t>
            </a:r>
            <a:r>
              <a:rPr lang="pt-BR" sz="1400">
                <a:solidFill>
                  <a:srgbClr val="424242"/>
                </a:solidFill>
                <a:latin typeface="Source Sans Pro"/>
              </a:rPr>
              <a:t>ão, 2020, Em Prepara</a:t>
            </a:r>
            <a:r>
              <a:rPr lang="pt-BR" sz="1400">
                <a:solidFill>
                  <a:srgbClr val="424242"/>
                </a:solidFill>
              </a:rPr>
              <a:t>ç</a:t>
            </a:r>
            <a:r>
              <a:rPr lang="pt-BR" sz="1400">
                <a:solidFill>
                  <a:srgbClr val="424242"/>
                </a:solidFill>
                <a:latin typeface="Source Sans Pro"/>
              </a:rPr>
              <a:t>ão.</a:t>
            </a:r>
            <a:endParaRPr lang="pt-BR" sz="1400">
              <a:solidFill>
                <a:srgbClr val="78909C"/>
              </a:solidFill>
            </a:endParaRPr>
          </a:p>
        </p:txBody>
      </p:sp>
      <p:pic>
        <p:nvPicPr>
          <p:cNvPr id="61444" name="Picture 6" descr="doc">
            <a:hlinkClick r:id="rId2" tooltip="NOVO-APNEIA NEONATAL"/>
          </p:cNvPr>
          <p:cNvPicPr>
            <a:picLocks noChangeAspect="1" noChangeArrowheads="1"/>
          </p:cNvPicPr>
          <p:nvPr/>
        </p:nvPicPr>
        <p:blipFill>
          <a:blip r:embed="rId3"/>
          <a:srcRect/>
          <a:stretch>
            <a:fillRect/>
          </a:stretch>
        </p:blipFill>
        <p:spPr bwMode="auto">
          <a:xfrm>
            <a:off x="7848600" y="620713"/>
            <a:ext cx="457200" cy="457200"/>
          </a:xfrm>
          <a:prstGeom prst="rect">
            <a:avLst/>
          </a:prstGeom>
          <a:noFill/>
          <a:ln w="9525">
            <a:noFill/>
            <a:miter lim="800000"/>
            <a:headEnd/>
            <a:tailEnd/>
          </a:ln>
        </p:spPr>
      </p:pic>
      <p:sp>
        <p:nvSpPr>
          <p:cNvPr id="61445" name="AutoShape 7"/>
          <p:cNvSpPr>
            <a:spLocks noChangeArrowheads="1"/>
          </p:cNvSpPr>
          <p:nvPr/>
        </p:nvSpPr>
        <p:spPr bwMode="auto">
          <a:xfrm>
            <a:off x="11337925" y="5581650"/>
            <a:ext cx="473075" cy="655638"/>
          </a:xfrm>
          <a:prstGeom prst="curvedRightArrow">
            <a:avLst>
              <a:gd name="adj1" fmla="val 27718"/>
              <a:gd name="adj2" fmla="val 55436"/>
              <a:gd name="adj3" fmla="val 33333"/>
            </a:avLst>
          </a:prstGeom>
          <a:solidFill>
            <a:srgbClr val="FFFF00"/>
          </a:solidFill>
          <a:ln w="38100">
            <a:solidFill>
              <a:srgbClr val="33CC33"/>
            </a:solidFill>
            <a:miter lim="800000"/>
            <a:headEnd/>
            <a:tailEnd/>
          </a:ln>
        </p:spPr>
        <p:txBody>
          <a:bodyPr wrap="none" anchor="ctr"/>
          <a:lstStyle/>
          <a:p>
            <a:endParaRPr lang="pt-B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p:cNvSpPr>
          <p:nvPr>
            <p:ph type="title"/>
          </p:nvPr>
        </p:nvSpPr>
        <p:spPr bwMode="auto">
          <a:xfrm>
            <a:off x="547688" y="-304800"/>
            <a:ext cx="10058400" cy="1449388"/>
          </a:xfrm>
          <a:extLst>
            <a:ext uri="{909E8E84-426E-40DD-AFC4-6F175D3DCCD1}"/>
            <a:ext uri="{91240B29-F687-4F45-9708-019B960494DF}"/>
          </a:extLst>
        </p:spPr>
        <p:txBody>
          <a:bodyPr wrap="square" numCol="1" anchorCtr="0" compatLnSpc="1">
            <a:prstTxWarp prst="textNoShape">
              <a:avLst/>
            </a:prstTxWarp>
          </a:bodyPr>
          <a:lstStyle/>
          <a:p>
            <a:pPr algn="ctr" eaLnBrk="1" hangingPunct="1">
              <a:defRPr/>
            </a:pPr>
            <a:r>
              <a:rPr lang="pt-BR" b="1" smtClean="0">
                <a:solidFill>
                  <a:srgbClr val="FF33CC"/>
                </a:solidFill>
              </a:rPr>
              <a:t>COMO FAZEMOS</a:t>
            </a:r>
          </a:p>
        </p:txBody>
      </p:sp>
      <p:sp>
        <p:nvSpPr>
          <p:cNvPr id="62466" name="Rectangle 3"/>
          <p:cNvSpPr>
            <a:spLocks noGrp="1"/>
          </p:cNvSpPr>
          <p:nvPr>
            <p:ph type="body" idx="1"/>
          </p:nvPr>
        </p:nvSpPr>
        <p:spPr>
          <a:xfrm>
            <a:off x="596900" y="1211263"/>
            <a:ext cx="10058400" cy="4022725"/>
          </a:xfrm>
          <a:solidFill>
            <a:schemeClr val="accent1"/>
          </a:solidFill>
        </p:spPr>
        <p:txBody>
          <a:bodyPr/>
          <a:lstStyle/>
          <a:p>
            <a:pPr eaLnBrk="1" hangingPunct="1"/>
            <a:r>
              <a:rPr lang="pt-BR" smtClean="0"/>
              <a:t>Tratamento medicamentoso:</a:t>
            </a:r>
            <a:r>
              <a:rPr lang="pt-BR" b="1" smtClean="0"/>
              <a:t> </a:t>
            </a:r>
          </a:p>
          <a:p>
            <a:pPr eaLnBrk="1" hangingPunct="1"/>
            <a:r>
              <a:rPr lang="pt-BR" b="1" smtClean="0"/>
              <a:t>1) </a:t>
            </a:r>
            <a:r>
              <a:rPr lang="pt-BR" smtClean="0">
                <a:solidFill>
                  <a:srgbClr val="0000FF"/>
                </a:solidFill>
              </a:rPr>
              <a:t>Metilxantinas:</a:t>
            </a:r>
            <a:r>
              <a:rPr lang="pt-BR" smtClean="0"/>
              <a:t> </a:t>
            </a:r>
          </a:p>
          <a:p>
            <a:pPr eaLnBrk="1" hangingPunct="1"/>
            <a:r>
              <a:rPr lang="pt-BR" smtClean="0"/>
              <a:t>Reduz os de episódios de apneia e a necessidade e ventilação mecânica através da estimulação do centro respiratório (aumenta a sensibilidade dos quimiorreceptores ao CO2), da inibição da adenosina (neurotransmissor inibitório secretado durante a hipoxia, aumentando assim a ventilação minuto, sensibilidade a CO2 e movimento respiratório neural, enquanto diminuem a depressão hipóxica da respiração) e da fosfodiesterase (elevando os níveis de AMPc, estimulando o centro respiratório) e melhora da contratilidade diafragmática. Tem sido utilizada na prevenção de apneia nos RN com peso abaixo de 1500g. </a:t>
            </a:r>
            <a:endParaRPr lang="pt-BR" b="1" smtClean="0"/>
          </a:p>
          <a:p>
            <a:pPr eaLnBrk="1" hangingPunct="1"/>
            <a:r>
              <a:rPr lang="pt-BR" b="1" smtClean="0"/>
              <a:t>- </a:t>
            </a:r>
            <a:r>
              <a:rPr lang="pt-BR" b="1" smtClean="0">
                <a:solidFill>
                  <a:srgbClr val="FF33CC"/>
                </a:solidFill>
              </a:rPr>
              <a:t>Aminofilina</a:t>
            </a:r>
            <a:r>
              <a:rPr lang="pt-BR" smtClean="0"/>
              <a:t>: Ataque: 4 a 6mgkg EV em 30 minutos</a:t>
            </a:r>
          </a:p>
          <a:p>
            <a:pPr eaLnBrk="1" hangingPunct="1"/>
            <a:r>
              <a:rPr lang="pt-BR" smtClean="0"/>
              <a:t>                         Manutenção: 1,5 a 3mgkg EV ou VO a cada 8 a 12h</a:t>
            </a:r>
          </a:p>
        </p:txBody>
      </p:sp>
      <p:sp>
        <p:nvSpPr>
          <p:cNvPr id="62467" name="AutoShape 4"/>
          <p:cNvSpPr>
            <a:spLocks noChangeArrowheads="1"/>
          </p:cNvSpPr>
          <p:nvPr/>
        </p:nvSpPr>
        <p:spPr bwMode="auto">
          <a:xfrm>
            <a:off x="11337925" y="5591175"/>
            <a:ext cx="473075" cy="655638"/>
          </a:xfrm>
          <a:prstGeom prst="curvedRightArrow">
            <a:avLst>
              <a:gd name="adj1" fmla="val 27718"/>
              <a:gd name="adj2" fmla="val 55436"/>
              <a:gd name="adj3" fmla="val 33333"/>
            </a:avLst>
          </a:prstGeom>
          <a:solidFill>
            <a:srgbClr val="FFFF00"/>
          </a:solidFill>
          <a:ln w="38100">
            <a:solidFill>
              <a:srgbClr val="33CC33"/>
            </a:solidFill>
            <a:miter lim="800000"/>
            <a:headEnd/>
            <a:tailEnd/>
          </a:ln>
        </p:spPr>
        <p:txBody>
          <a:bodyPr wrap="none" anchor="ctr"/>
          <a:lstStyle/>
          <a:p>
            <a:endParaRPr lang="pt-B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3"/>
          <p:cNvSpPr>
            <a:spLocks noGrp="1"/>
          </p:cNvSpPr>
          <p:nvPr>
            <p:ph type="body" idx="1"/>
          </p:nvPr>
        </p:nvSpPr>
        <p:spPr>
          <a:xfrm>
            <a:off x="784225" y="1389063"/>
            <a:ext cx="10058400" cy="4749800"/>
          </a:xfrm>
          <a:solidFill>
            <a:schemeClr val="bg2"/>
          </a:solidFill>
        </p:spPr>
        <p:txBody>
          <a:bodyPr/>
          <a:lstStyle/>
          <a:p>
            <a:pPr eaLnBrk="1" hangingPunct="1">
              <a:lnSpc>
                <a:spcPct val="70000"/>
              </a:lnSpc>
            </a:pPr>
            <a:r>
              <a:rPr lang="pt-BR" sz="1600" b="1" smtClean="0"/>
              <a:t>- </a:t>
            </a:r>
            <a:r>
              <a:rPr lang="pt-BR" b="1" smtClean="0">
                <a:solidFill>
                  <a:srgbClr val="FF33CC"/>
                </a:solidFill>
              </a:rPr>
              <a:t>Cafeína:</a:t>
            </a:r>
            <a:r>
              <a:rPr lang="pt-BR" sz="1600" b="1" smtClean="0"/>
              <a:t>   </a:t>
            </a:r>
            <a:r>
              <a:rPr lang="pt-BR" sz="1800" smtClean="0"/>
              <a:t>citrato de cafeína é o preferido por causa da sua meia-vida mais longa, possui maior índice terapêutico e não há necessidade de monitorização de nível de droga.</a:t>
            </a:r>
            <a:r>
              <a:rPr lang="pt-PT" sz="1800" smtClean="0"/>
              <a:t> A cafeína atua como inibidor não específico dos receptores de adenosina (A1 e A2a,A2b e A3) que quando ativados controlam a excitabilidade neuronal, neuroprotetor durante hipoxia e isquemia (estudos em animais tem evidenciado que a cafeína é neuroprotetora para a substância branca e encefalopatia hipóxico-isquêmcia).</a:t>
            </a:r>
            <a:endParaRPr lang="pt-BR" sz="1800" b="1" smtClean="0"/>
          </a:p>
          <a:p>
            <a:pPr eaLnBrk="1" hangingPunct="1">
              <a:lnSpc>
                <a:spcPct val="70000"/>
              </a:lnSpc>
            </a:pPr>
            <a:r>
              <a:rPr lang="pt-BR" sz="1800" b="1" smtClean="0"/>
              <a:t>Citrato de Cafeína</a:t>
            </a:r>
            <a:r>
              <a:rPr lang="pt-BR" sz="1800" smtClean="0"/>
              <a:t>: ataque 20mg/kg EV/ORAL e Manutenção: 5mg/kg 1x ao dia, podendo aumentar para 10 mg/kg se apneia persistente.</a:t>
            </a:r>
          </a:p>
          <a:p>
            <a:pPr eaLnBrk="1" hangingPunct="1">
              <a:lnSpc>
                <a:spcPct val="70000"/>
              </a:lnSpc>
            </a:pPr>
            <a:r>
              <a:rPr lang="pt-BR" sz="1800" smtClean="0"/>
              <a:t>Apresentação: PEYONA (20 mg de citrato de cafeína/mL)</a:t>
            </a:r>
          </a:p>
          <a:p>
            <a:pPr eaLnBrk="1" hangingPunct="1">
              <a:lnSpc>
                <a:spcPct val="70000"/>
              </a:lnSpc>
            </a:pPr>
            <a:r>
              <a:rPr lang="pt-BR" sz="1800" b="1" smtClean="0">
                <a:solidFill>
                  <a:srgbClr val="0000FF"/>
                </a:solidFill>
              </a:rPr>
              <a:t>                                                         </a:t>
            </a:r>
            <a:r>
              <a:rPr lang="pt-BR" sz="1800" b="1" smtClean="0">
                <a:solidFill>
                  <a:srgbClr val="FF33CC"/>
                </a:solidFill>
              </a:rPr>
              <a:t>Quando suspender a metilxantina</a:t>
            </a:r>
          </a:p>
          <a:p>
            <a:pPr eaLnBrk="1" hangingPunct="1">
              <a:lnSpc>
                <a:spcPct val="70000"/>
              </a:lnSpc>
            </a:pPr>
            <a:r>
              <a:rPr lang="pt-BR" sz="1800" smtClean="0"/>
              <a:t>	</a:t>
            </a:r>
          </a:p>
          <a:p>
            <a:pPr eaLnBrk="1" hangingPunct="1">
              <a:lnSpc>
                <a:spcPct val="70000"/>
              </a:lnSpc>
            </a:pPr>
            <a:r>
              <a:rPr lang="pt-BR" sz="1800" smtClean="0"/>
              <a:t>-A medicação é suspensa com </a:t>
            </a:r>
            <a:r>
              <a:rPr lang="pt-BR" sz="1800" smtClean="0">
                <a:solidFill>
                  <a:srgbClr val="0000FF"/>
                </a:solidFill>
              </a:rPr>
              <a:t>34 semanas de idade gestacional pós-menstrual (IGPM)</a:t>
            </a:r>
            <a:r>
              <a:rPr lang="pt-BR" sz="1800" smtClean="0"/>
              <a:t> ou após </a:t>
            </a:r>
            <a:r>
              <a:rPr lang="pt-BR" sz="1800" smtClean="0">
                <a:solidFill>
                  <a:srgbClr val="0000FF"/>
                </a:solidFill>
              </a:rPr>
              <a:t>7 dias após o último episódio de apneia</a:t>
            </a:r>
            <a:r>
              <a:rPr lang="pt-BR" sz="1800" smtClean="0"/>
              <a:t> (se IGPM&gt;34semanas). </a:t>
            </a:r>
          </a:p>
          <a:p>
            <a:pPr eaLnBrk="1" hangingPunct="1">
              <a:lnSpc>
                <a:spcPct val="70000"/>
              </a:lnSpc>
            </a:pPr>
            <a:r>
              <a:rPr lang="pt-BR" sz="1800" smtClean="0"/>
              <a:t>-No entanto, este período pode ser maior para os </a:t>
            </a:r>
            <a:r>
              <a:rPr lang="pt-BR" sz="1800" smtClean="0">
                <a:solidFill>
                  <a:srgbClr val="0000FF"/>
                </a:solidFill>
              </a:rPr>
              <a:t>prematuros extremos</a:t>
            </a:r>
            <a:r>
              <a:rPr lang="pt-BR" sz="1800" smtClean="0"/>
              <a:t>:  9 dias para os nascidos em 27 a 28 semanas de gestação e 13 dias para os recém-nascidos &lt;26 semanas de gestação.</a:t>
            </a:r>
          </a:p>
          <a:p>
            <a:pPr eaLnBrk="1" hangingPunct="1">
              <a:lnSpc>
                <a:spcPct val="70000"/>
              </a:lnSpc>
            </a:pPr>
            <a:endParaRPr lang="pt-BR" sz="1800" smtClean="0"/>
          </a:p>
          <a:p>
            <a:pPr eaLnBrk="1" hangingPunct="1">
              <a:lnSpc>
                <a:spcPct val="70000"/>
              </a:lnSpc>
            </a:pPr>
            <a:r>
              <a:rPr lang="pt-BR" sz="1600" smtClean="0"/>
              <a:t>                 </a:t>
            </a:r>
          </a:p>
        </p:txBody>
      </p:sp>
      <p:sp>
        <p:nvSpPr>
          <p:cNvPr id="68612" name="Rectangle 4"/>
          <p:cNvSpPr>
            <a:spLocks noGrp="1"/>
          </p:cNvSpPr>
          <p:nvPr>
            <p:ph type="title"/>
          </p:nvPr>
        </p:nvSpPr>
        <p:spPr bwMode="auto">
          <a:xfrm>
            <a:off x="1231900" y="-296863"/>
            <a:ext cx="10058400" cy="1449388"/>
          </a:xfrm>
          <a:extLst>
            <a:ext uri="{909E8E84-426E-40DD-AFC4-6F175D3DCCD1}"/>
            <a:ext uri="{91240B29-F687-4F45-9708-019B960494DF}"/>
          </a:extLst>
        </p:spPr>
        <p:txBody>
          <a:bodyPr wrap="square" numCol="1" anchorCtr="0" compatLnSpc="1">
            <a:prstTxWarp prst="textNoShape">
              <a:avLst/>
            </a:prstTxWarp>
          </a:bodyPr>
          <a:lstStyle/>
          <a:p>
            <a:pPr algn="ctr" eaLnBrk="1" hangingPunct="1">
              <a:defRPr/>
            </a:pPr>
            <a:r>
              <a:rPr lang="pt-BR" b="1" smtClean="0">
                <a:solidFill>
                  <a:srgbClr val="FF33CC"/>
                </a:solidFill>
              </a:rPr>
              <a:t>COMO FAZEMOS</a:t>
            </a:r>
          </a:p>
        </p:txBody>
      </p:sp>
      <p:sp>
        <p:nvSpPr>
          <p:cNvPr id="63491" name="AutoShape 5"/>
          <p:cNvSpPr>
            <a:spLocks noChangeArrowheads="1"/>
          </p:cNvSpPr>
          <p:nvPr/>
        </p:nvSpPr>
        <p:spPr bwMode="auto">
          <a:xfrm>
            <a:off x="11337925" y="5581650"/>
            <a:ext cx="473075" cy="655638"/>
          </a:xfrm>
          <a:prstGeom prst="curvedRightArrow">
            <a:avLst>
              <a:gd name="adj1" fmla="val 27718"/>
              <a:gd name="adj2" fmla="val 55436"/>
              <a:gd name="adj3" fmla="val 33333"/>
            </a:avLst>
          </a:prstGeom>
          <a:solidFill>
            <a:srgbClr val="FFFF00"/>
          </a:solidFill>
          <a:ln w="38100">
            <a:solidFill>
              <a:srgbClr val="33CC33"/>
            </a:solidFill>
            <a:miter lim="800000"/>
            <a:headEnd/>
            <a:tailEnd/>
          </a:ln>
        </p:spPr>
        <p:txBody>
          <a:bodyPr wrap="none" anchor="ctr"/>
          <a:lstStyle/>
          <a:p>
            <a:endParaRPr lang="pt-B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p:cNvSpPr>
          <p:nvPr>
            <p:ph type="title"/>
          </p:nvPr>
        </p:nvSpPr>
        <p:spPr bwMode="auto">
          <a:extLst>
            <a:ext uri="{909E8E84-426E-40DD-AFC4-6F175D3DCCD1}"/>
            <a:ext uri="{91240B29-F687-4F45-9708-019B960494DF}"/>
          </a:extLst>
        </p:spPr>
        <p:txBody>
          <a:bodyPr wrap="square" numCol="1" anchorCtr="0" compatLnSpc="1">
            <a:prstTxWarp prst="textNoShape">
              <a:avLst/>
            </a:prstTxWarp>
          </a:bodyPr>
          <a:lstStyle/>
          <a:p>
            <a:pPr eaLnBrk="1" hangingPunct="1">
              <a:defRPr/>
            </a:pPr>
            <a:r>
              <a:rPr lang="pt-BR" b="1" smtClean="0">
                <a:solidFill>
                  <a:srgbClr val="FF33CC"/>
                </a:solidFill>
              </a:rPr>
              <a:t>Hipoxia intermitente do prematuro</a:t>
            </a:r>
          </a:p>
        </p:txBody>
      </p:sp>
      <p:sp>
        <p:nvSpPr>
          <p:cNvPr id="64514" name="Rectangle 3"/>
          <p:cNvSpPr>
            <a:spLocks noGrp="1"/>
          </p:cNvSpPr>
          <p:nvPr>
            <p:ph type="body" idx="1"/>
          </p:nvPr>
        </p:nvSpPr>
        <p:spPr>
          <a:xfrm>
            <a:off x="1063625" y="1862138"/>
            <a:ext cx="10058400" cy="4022725"/>
          </a:xfrm>
        </p:spPr>
        <p:txBody>
          <a:bodyPr/>
          <a:lstStyle/>
          <a:p>
            <a:pPr eaLnBrk="1" hangingPunct="1"/>
            <a:r>
              <a:rPr lang="pt-PT" altLang="ja-JP" sz="1800" smtClean="0"/>
              <a:t>Apneia e controle respiratório imaturo em recém-nascidos pré-termo (PT) resulta em hipoxia intermitente (HI). </a:t>
            </a:r>
          </a:p>
          <a:p>
            <a:pPr eaLnBrk="1" hangingPunct="1"/>
            <a:r>
              <a:rPr lang="pt-PT" altLang="ja-JP" sz="1800" smtClean="0"/>
              <a:t>IH é definido como breve, repetitivo ciclos de diminuição da saturação de oxigênio a partir de uma linha de base normóxica seguido de reoxigenação e retorno à normoxia, e pode afetar negativamente os resultados.</a:t>
            </a:r>
          </a:p>
          <a:p>
            <a:pPr eaLnBrk="1" hangingPunct="1"/>
            <a:r>
              <a:rPr lang="pt-PT" altLang="ja-JP" sz="1800" smtClean="0"/>
              <a:t> Anteriormente foi demonstrado que HI correu com freqüência após a interrupção da rotina de cafeína nos  bebês que nasceram de prematuros e que o tratamento prolongado com citrato de cafeína em 6mg/kg/dia diminuiu a frequência e gravidade do HI com 35 a 36 semanas de idade pós-menstrual(IGPM). </a:t>
            </a:r>
          </a:p>
          <a:p>
            <a:pPr eaLnBrk="1" hangingPunct="1"/>
            <a:r>
              <a:rPr lang="pt-PT" sz="1800" smtClean="0"/>
              <a:t>Dobson NR et al (2017)</a:t>
            </a:r>
            <a:r>
              <a:rPr lang="pt-BR" sz="1800" smtClean="0"/>
              <a:t> </a:t>
            </a:r>
            <a:r>
              <a:rPr lang="pt-PT" sz="1800" smtClean="0"/>
              <a:t>sugerem o </a:t>
            </a:r>
            <a:r>
              <a:rPr lang="pt-PT" sz="1800" b="1" smtClean="0">
                <a:solidFill>
                  <a:srgbClr val="0000FF"/>
                </a:solidFill>
              </a:rPr>
              <a:t>aumento da dose e tempo da cafeína devido a provavelmente insuficiência de concentrações de cafeína devido ao aumento progressivo do metabolismo da cafeína após 36 semanas de idade gestacional pós-menstrual (</a:t>
            </a:r>
            <a:r>
              <a:rPr lang="pt-PT" sz="1800" b="1" smtClean="0">
                <a:solidFill>
                  <a:srgbClr val="FF33CC"/>
                </a:solidFill>
              </a:rPr>
              <a:t>7 a 10 mg/kg dose de 12/12 horas)</a:t>
            </a:r>
            <a:r>
              <a:rPr lang="pt-PT" sz="1800" b="1" smtClean="0">
                <a:solidFill>
                  <a:srgbClr val="0000FF"/>
                </a:solidFill>
              </a:rPr>
              <a:t>, indicando que estes episódio de hipoxia intermitentes sejam devidos a imaturidade do sistema respiratório.</a:t>
            </a:r>
          </a:p>
          <a:p>
            <a:pPr eaLnBrk="1" hangingPunct="1"/>
            <a:endParaRPr lang="pt-BR" sz="1800" b="1" smtClean="0">
              <a:solidFill>
                <a:srgbClr val="0000FF"/>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3"/>
          <p:cNvSpPr>
            <a:spLocks noGrp="1"/>
          </p:cNvSpPr>
          <p:nvPr>
            <p:ph type="body" idx="1"/>
          </p:nvPr>
        </p:nvSpPr>
        <p:spPr>
          <a:xfrm>
            <a:off x="1096963" y="1846263"/>
            <a:ext cx="10491787" cy="4022725"/>
          </a:xfrm>
        </p:spPr>
        <p:txBody>
          <a:bodyPr/>
          <a:lstStyle/>
          <a:p>
            <a:pPr eaLnBrk="1" hangingPunct="1"/>
            <a:r>
              <a:rPr lang="pt-BR" sz="1800" smtClean="0"/>
              <a:t>Segundo Koch et al (2017) &gt;85% da cafeína administrada é excretada inalterada pelo rim, devido à capacidade imatura do sistema enzimático hepático. No entanto, 3-5 meses a capacidade de metabolização hepática neonatal iguala-se a do adulto</a:t>
            </a:r>
          </a:p>
          <a:p>
            <a:pPr eaLnBrk="1" hangingPunct="1"/>
            <a:r>
              <a:rPr lang="pt-BR" sz="1800" smtClean="0"/>
              <a:t> Recomendam-se concentrações mínimas de cafeína de </a:t>
            </a:r>
            <a:r>
              <a:rPr lang="pt-BR" sz="1800" b="1" smtClean="0">
                <a:solidFill>
                  <a:srgbClr val="FF33CC"/>
                </a:solidFill>
              </a:rPr>
              <a:t>15-20 mg / L</a:t>
            </a:r>
            <a:r>
              <a:rPr lang="pt-BR" sz="1800" smtClean="0"/>
              <a:t> para o tratamento da apneia da prematuridade.</a:t>
            </a:r>
          </a:p>
          <a:p>
            <a:pPr eaLnBrk="1" hangingPunct="1"/>
            <a:r>
              <a:rPr lang="pt-BR" sz="1800" smtClean="0"/>
              <a:t>Um regime de dosagem padrão de citrato de cafeína (usando uma dose de carga de 20 mg / kg e dose de manutenção de 5 mg / kg / dia) está associado a uma concentração máxima de 15 mg / L de cafeína </a:t>
            </a:r>
            <a:r>
              <a:rPr lang="pt-BR" sz="1800" b="1" smtClean="0">
                <a:solidFill>
                  <a:srgbClr val="FF33CC"/>
                </a:solidFill>
              </a:rPr>
              <a:t>após 1 semana de tratamento</a:t>
            </a:r>
            <a:r>
              <a:rPr lang="pt-BR" sz="1800" smtClean="0"/>
              <a:t>. Contudo, as concentrações mínimas subsequentemente exibem uma diminuição clinicamente relevante devido ao aumento da depuração.</a:t>
            </a:r>
          </a:p>
          <a:p>
            <a:pPr algn="ctr" eaLnBrk="1" hangingPunct="1"/>
            <a:r>
              <a:rPr lang="pt-BR" sz="1800" smtClean="0"/>
              <a:t> </a:t>
            </a:r>
            <a:r>
              <a:rPr lang="pt-BR" sz="1800" b="1" smtClean="0">
                <a:solidFill>
                  <a:srgbClr val="0000FF"/>
                </a:solidFill>
              </a:rPr>
              <a:t>Simulações baseadas em modelos indicam que uma dose de manutenção ajustada de 6 mg / kg / dia na segunda semana, 7 mg / kg / dia na terceira à quarta semana e 8 mg / kg / dia na quinta à oitava semana, garante concentrações estáveis de cafeína com um concentração alvo mínima de 15 mg / L.</a:t>
            </a:r>
          </a:p>
          <a:p>
            <a:pPr algn="ctr" eaLnBrk="1" hangingPunct="1"/>
            <a:r>
              <a:rPr lang="pt-BR" sz="1800" b="1" smtClean="0">
                <a:solidFill>
                  <a:srgbClr val="0000FF"/>
                </a:solidFill>
              </a:rPr>
              <a:t>(</a:t>
            </a:r>
            <a:r>
              <a:rPr lang="pt-BR" sz="1800" b="1" smtClean="0">
                <a:solidFill>
                  <a:srgbClr val="FF33CC"/>
                </a:solidFill>
              </a:rPr>
              <a:t>seria</a:t>
            </a:r>
            <a:r>
              <a:rPr lang="pt-BR" sz="1800" b="1" smtClean="0">
                <a:solidFill>
                  <a:srgbClr val="0000FF"/>
                </a:solidFill>
              </a:rPr>
              <a:t> </a:t>
            </a:r>
            <a:r>
              <a:rPr lang="pt-BR" sz="1800" b="1" smtClean="0">
                <a:solidFill>
                  <a:srgbClr val="FF33CC"/>
                </a:solidFill>
              </a:rPr>
              <a:t>aumentar 1mg/kg por  cada 1-2 semanas nas primeiras 8 semanas</a:t>
            </a:r>
            <a:r>
              <a:rPr lang="pt-BR" sz="1800" b="1" smtClean="0">
                <a:solidFill>
                  <a:srgbClr val="0000FF"/>
                </a:solidFill>
              </a:rPr>
              <a:t>)</a:t>
            </a:r>
          </a:p>
        </p:txBody>
      </p:sp>
      <p:sp>
        <p:nvSpPr>
          <p:cNvPr id="65538" name="Rectangle 4"/>
          <p:cNvSpPr>
            <a:spLocks noChangeArrowheads="1"/>
          </p:cNvSpPr>
          <p:nvPr/>
        </p:nvSpPr>
        <p:spPr bwMode="auto">
          <a:xfrm>
            <a:off x="155575" y="860425"/>
            <a:ext cx="12192000" cy="823913"/>
          </a:xfrm>
          <a:prstGeom prst="rect">
            <a:avLst/>
          </a:prstGeom>
          <a:solidFill>
            <a:srgbClr val="FFFFFF"/>
          </a:solidFill>
          <a:ln w="9525">
            <a:noFill/>
            <a:miter lim="800000"/>
            <a:headEnd/>
            <a:tailEnd/>
          </a:ln>
        </p:spPr>
        <p:txBody>
          <a:bodyPr lIns="0" tIns="0" rIns="0" bIns="0" anchor="ctr">
            <a:spAutoFit/>
          </a:bodyPr>
          <a:lstStyle/>
          <a:p>
            <a:pPr algn="ctr"/>
            <a:r>
              <a:rPr lang="pt-BR" b="1">
                <a:solidFill>
                  <a:srgbClr val="0000FF"/>
                </a:solidFill>
                <a:hlinkClick r:id="rId2"/>
              </a:rPr>
              <a:t>Caffeine</a:t>
            </a:r>
            <a:r>
              <a:rPr lang="pt-BR">
                <a:solidFill>
                  <a:srgbClr val="0000FF"/>
                </a:solidFill>
                <a:hlinkClick r:id="rId2"/>
              </a:rPr>
              <a:t> </a:t>
            </a:r>
            <a:r>
              <a:rPr lang="pt-BR" b="1">
                <a:solidFill>
                  <a:srgbClr val="0000FF"/>
                </a:solidFill>
                <a:hlinkClick r:id="rId2"/>
              </a:rPr>
              <a:t>Citrate</a:t>
            </a:r>
            <a:r>
              <a:rPr lang="pt-BR">
                <a:solidFill>
                  <a:srgbClr val="0000FF"/>
                </a:solidFill>
                <a:hlinkClick r:id="rId2"/>
              </a:rPr>
              <a:t> </a:t>
            </a:r>
            <a:r>
              <a:rPr lang="pt-BR" b="1">
                <a:solidFill>
                  <a:srgbClr val="0000FF"/>
                </a:solidFill>
                <a:hlinkClick r:id="rId2"/>
              </a:rPr>
              <a:t>Dosing</a:t>
            </a:r>
            <a:r>
              <a:rPr lang="pt-BR">
                <a:solidFill>
                  <a:srgbClr val="0000FF"/>
                </a:solidFill>
                <a:hlinkClick r:id="rId2"/>
              </a:rPr>
              <a:t> </a:t>
            </a:r>
            <a:r>
              <a:rPr lang="pt-BR" b="1">
                <a:solidFill>
                  <a:srgbClr val="0000FF"/>
                </a:solidFill>
                <a:hlinkClick r:id="rId2"/>
              </a:rPr>
              <a:t>Adjustments</a:t>
            </a:r>
            <a:r>
              <a:rPr lang="pt-BR">
                <a:solidFill>
                  <a:srgbClr val="0000FF"/>
                </a:solidFill>
                <a:hlinkClick r:id="rId2"/>
              </a:rPr>
              <a:t> to Assure Stable </a:t>
            </a:r>
            <a:r>
              <a:rPr lang="pt-BR" b="1">
                <a:solidFill>
                  <a:srgbClr val="0000FF"/>
                </a:solidFill>
                <a:hlinkClick r:id="rId2"/>
              </a:rPr>
              <a:t>Caffeine</a:t>
            </a:r>
            <a:r>
              <a:rPr lang="pt-BR">
                <a:solidFill>
                  <a:srgbClr val="0000FF"/>
                </a:solidFill>
                <a:hlinkClick r:id="rId2"/>
              </a:rPr>
              <a:t> Concentrations in Preterm Neonates</a:t>
            </a:r>
            <a:r>
              <a:rPr lang="pt-BR">
                <a:hlinkClick r:id="rId2"/>
              </a:rPr>
              <a:t>.</a:t>
            </a:r>
            <a:endParaRPr lang="pt-BR"/>
          </a:p>
          <a:p>
            <a:pPr algn="ctr"/>
            <a:r>
              <a:rPr lang="pt-BR"/>
              <a:t>Koch G, Datta AN, Jost K, Schulzke SM, van den Anker J, Pfister M.J Pediatr. 2017 Dec;191:50-56.e1. doi: 10.1016/j.jpeds.2017.08.064.PMID: 29173321</a:t>
            </a:r>
          </a:p>
        </p:txBody>
      </p:sp>
      <p:sp>
        <p:nvSpPr>
          <p:cNvPr id="65539" name="Text Box 5"/>
          <p:cNvSpPr txBox="1">
            <a:spLocks noChangeArrowheads="1"/>
          </p:cNvSpPr>
          <p:nvPr/>
        </p:nvSpPr>
        <p:spPr bwMode="auto">
          <a:xfrm>
            <a:off x="360363" y="244475"/>
            <a:ext cx="9642475" cy="701675"/>
          </a:xfrm>
          <a:prstGeom prst="rect">
            <a:avLst/>
          </a:prstGeom>
          <a:noFill/>
          <a:ln w="9525">
            <a:noFill/>
            <a:miter lim="800000"/>
            <a:headEnd/>
            <a:tailEnd/>
          </a:ln>
        </p:spPr>
        <p:txBody>
          <a:bodyPr wrap="none">
            <a:spAutoFit/>
          </a:bodyPr>
          <a:lstStyle/>
          <a:p>
            <a:pPr algn="ctr"/>
            <a:r>
              <a:rPr lang="pt-BR" sz="2000" b="1">
                <a:solidFill>
                  <a:srgbClr val="FF33CC"/>
                </a:solidFill>
              </a:rPr>
              <a:t>Ajustes de dosagem de citrato de cafeína para garantir concentrações estáveis de cafeína </a:t>
            </a:r>
          </a:p>
          <a:p>
            <a:pPr algn="ctr"/>
            <a:r>
              <a:rPr lang="pt-BR" sz="2000" b="1">
                <a:solidFill>
                  <a:srgbClr val="FF33CC"/>
                </a:solidFill>
              </a:rPr>
              <a:t>em neonatos prematuros</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p:cNvSpPr>
          <p:nvPr>
            <p:ph type="title"/>
          </p:nvPr>
        </p:nvSpPr>
        <p:spPr bwMode="auto">
          <a:xfrm>
            <a:off x="1096963" y="-725488"/>
            <a:ext cx="10058400" cy="1449388"/>
          </a:xfrm>
          <a:extLst>
            <a:ext uri="{909E8E84-426E-40DD-AFC4-6F175D3DCCD1}"/>
            <a:ext uri="{91240B29-F687-4F45-9708-019B960494DF}"/>
          </a:extLst>
        </p:spPr>
        <p:txBody>
          <a:bodyPr wrap="square" numCol="1" anchorCtr="0" compatLnSpc="1">
            <a:prstTxWarp prst="textNoShape">
              <a:avLst/>
            </a:prstTxWarp>
          </a:bodyPr>
          <a:lstStyle/>
          <a:p>
            <a:pPr eaLnBrk="1" hangingPunct="1">
              <a:defRPr/>
            </a:pPr>
            <a:r>
              <a:rPr lang="pt-BR" smtClean="0">
                <a:solidFill>
                  <a:srgbClr val="FF33CC"/>
                </a:solidFill>
              </a:rPr>
              <a:t>Em Resumo...</a:t>
            </a:r>
          </a:p>
        </p:txBody>
      </p:sp>
      <p:sp>
        <p:nvSpPr>
          <p:cNvPr id="66562" name="Rectangle 3"/>
          <p:cNvSpPr>
            <a:spLocks noGrp="1"/>
          </p:cNvSpPr>
          <p:nvPr>
            <p:ph type="body" idx="1"/>
          </p:nvPr>
        </p:nvSpPr>
        <p:spPr>
          <a:xfrm>
            <a:off x="1106488" y="709613"/>
            <a:ext cx="10261600" cy="6148387"/>
          </a:xfrm>
          <a:solidFill>
            <a:schemeClr val="bg1"/>
          </a:solidFill>
          <a:ln w="38100">
            <a:solidFill>
              <a:srgbClr val="0000FF"/>
            </a:solidFill>
          </a:ln>
        </p:spPr>
        <p:txBody>
          <a:bodyPr/>
          <a:lstStyle/>
          <a:p>
            <a:pPr eaLnBrk="1" hangingPunct="1">
              <a:lnSpc>
                <a:spcPct val="70000"/>
              </a:lnSpc>
            </a:pPr>
            <a:r>
              <a:rPr lang="pt-BR" sz="1800" smtClean="0"/>
              <a:t>A cafeína é usada no tratamento de apneia em recém-nascidos prematuros por seu baixo efeito colateral, dosagem única diária e maior estabilidade farmacológica.  É eficaz na redução de episódios de apneia.  Aumenta a taxa de sobrevida, reduz a incidência de displasia broncopulmonar e melhora resultados do desenvolvimento neurológico.  A dose</a:t>
            </a:r>
            <a:r>
              <a:rPr lang="pt-BR" sz="1800" b="1" smtClean="0"/>
              <a:t> </a:t>
            </a:r>
            <a:r>
              <a:rPr lang="pt-BR" sz="1800" smtClean="0"/>
              <a:t>recomendada é</a:t>
            </a:r>
            <a:r>
              <a:rPr lang="pt-BR" sz="1800" b="1" smtClean="0"/>
              <a:t> </a:t>
            </a:r>
            <a:r>
              <a:rPr lang="pt-BR" sz="1800" smtClean="0"/>
              <a:t>20-25 mg/kg com manutenção de 5-10 mg/kg/dia. Período de monitoramento de recorrência de apneia é uma das considerações para alta hospitalar segura, geralmente este período é de 5-7 dias após a suspensão da cafeína. A concentração sérica de cafeína é mantida de 5-20 mg/L em prematuros. </a:t>
            </a:r>
          </a:p>
          <a:p>
            <a:pPr eaLnBrk="1" hangingPunct="1">
              <a:lnSpc>
                <a:spcPct val="70000"/>
              </a:lnSpc>
            </a:pPr>
            <a:r>
              <a:rPr lang="pt-BR" sz="1800" smtClean="0"/>
              <a:t>Os autores realizaram análise retrospectiva de todos os recém-nascidos (RN) de muito baixo peso (definido pelos autores ≤1500g) admitidos na UTI nível III, tendo como objetivo primário a proporção de RN com níveis terapêuticos de cafeína 5 dias após a descontinuação (nível baixo [subterapêutico]: &lt;5mg/L versos nível alto: ≥ 5m/L). A cafeína foi usada para todos os prematuros com idade gestacional ≤ 30 semanas e sintomáticos&gt;30 semanas. A dose usada:</a:t>
            </a:r>
            <a:r>
              <a:rPr lang="pt-BR" sz="1800" b="1" smtClean="0"/>
              <a:t> </a:t>
            </a:r>
            <a:r>
              <a:rPr lang="pt-BR" sz="1800" smtClean="0"/>
              <a:t>ataque de 20mg/Kg e dose de manutenção de 5 mg/kg/dia (podendo ser aumentado até 10mg/kg), doses habitualmente usadas por todos nós. A droga foi suspensa na idade gestacional pós-menstrual de 34 semanas e não houver apneia ou eventos relacionados à apneia por 3-4 dias. </a:t>
            </a:r>
          </a:p>
          <a:p>
            <a:pPr eaLnBrk="1" hangingPunct="1">
              <a:lnSpc>
                <a:spcPct val="70000"/>
              </a:lnSpc>
            </a:pPr>
            <a:r>
              <a:rPr lang="pt-BR" sz="1800" smtClean="0"/>
              <a:t>Os autores relataram que os bebês que receberam uma dose de manutenção mais alta de cafeína (&gt; 5 mg/kg/dia) têm maior chance de ter um nível de cafeína de ≥ 5 mg/L (2,3 vezes mais com intervalo de confiança de 1,28-4,13 – p&lt;0,05). Bebês prematuros devem ser monitorados quanto à recorrência da apneia por mais de 5 a 7 dias após a interrupção da cafeína ou os médicos podem considerar verificar os níveis de cafeína antes da alta (difícil de realizar no nosso meio!). Nos complementos, comentamos essa preocupação quanto ao nível sérico da cafeína devido ao risco da ocorrência da Hipoxia Intermitente do Prematuro.  </a:t>
            </a:r>
            <a:r>
              <a:rPr lang="pt-PT" sz="1800" smtClean="0"/>
              <a:t>Dobson NR et al sugerem o aumento da dose e tempo da cafeína devido a provavelmente insuficiência de concentrações de cafeína devido ao aumento progressivo do metabolismo da cafeína após 36 semanas de idade gestacional pós-menstrual, indicando que estes episódios de hipoxia intermitentes sejam devidos a imaturidade do sistema respiratório. Koch G et al, com bases em simulações, sugerem aumentar a dose de cafeína 1mg/kg a  cada 1-2 semanas nas primeiras 8 semanas (</a:t>
            </a:r>
            <a:r>
              <a:rPr lang="pt-BR" sz="1800" b="1" smtClean="0"/>
              <a:t>6 mg / kg / dia na segunda semana, 7 mg / kg / dia na terceira à quarta semana e 8 mg / kg / dia na quinta à oitava semana, garante concentrações estáveis de cafeína com um concentração alvo mínima de 15 mg / L evitando assim  episódio de hipoxia intermitente)</a:t>
            </a:r>
            <a:r>
              <a:rPr lang="pt-BR" sz="1800" smtClean="0"/>
              <a:t> </a:t>
            </a:r>
          </a:p>
        </p:txBody>
      </p:sp>
      <p:sp>
        <p:nvSpPr>
          <p:cNvPr id="66563" name="Text Box 4"/>
          <p:cNvSpPr txBox="1">
            <a:spLocks noChangeArrowheads="1"/>
          </p:cNvSpPr>
          <p:nvPr/>
        </p:nvSpPr>
        <p:spPr bwMode="auto">
          <a:xfrm>
            <a:off x="9783763" y="6457950"/>
            <a:ext cx="1312862" cy="274638"/>
          </a:xfrm>
          <a:prstGeom prst="rect">
            <a:avLst/>
          </a:prstGeom>
          <a:noFill/>
          <a:ln w="9525">
            <a:noFill/>
            <a:miter lim="800000"/>
            <a:headEnd/>
            <a:tailEnd/>
          </a:ln>
        </p:spPr>
        <p:txBody>
          <a:bodyPr wrap="none">
            <a:spAutoFit/>
          </a:bodyPr>
          <a:lstStyle/>
          <a:p>
            <a:r>
              <a:rPr lang="pt-BR" sz="1200"/>
              <a:t>Paulo R. Margotto</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p:cNvSpPr>
          <p:nvPr>
            <p:ph type="title"/>
          </p:nvPr>
        </p:nvSpPr>
        <p:spPr bwMode="auto">
          <a:xfrm>
            <a:off x="222250" y="-558800"/>
            <a:ext cx="10058400" cy="1449388"/>
          </a:xfrm>
          <a:extLst>
            <a:ext uri="{909E8E84-426E-40DD-AFC4-6F175D3DCCD1}"/>
            <a:ext uri="{91240B29-F687-4F45-9708-019B960494DF}"/>
          </a:extLst>
        </p:spPr>
        <p:txBody>
          <a:bodyPr wrap="square" numCol="1" anchorCtr="0" compatLnSpc="1">
            <a:prstTxWarp prst="textNoShape">
              <a:avLst/>
            </a:prstTxWarp>
          </a:bodyPr>
          <a:lstStyle/>
          <a:p>
            <a:pPr eaLnBrk="1" hangingPunct="1">
              <a:defRPr/>
            </a:pPr>
            <a:r>
              <a:rPr lang="pt-BR" b="1" smtClean="0">
                <a:solidFill>
                  <a:srgbClr val="FF33CC"/>
                </a:solidFill>
              </a:rPr>
              <a:t>OBRIGADO!</a:t>
            </a:r>
          </a:p>
        </p:txBody>
      </p:sp>
      <p:pic>
        <p:nvPicPr>
          <p:cNvPr id="67586" name="Picture 4"/>
          <p:cNvPicPr>
            <a:picLocks noChangeAspect="1" noChangeArrowheads="1"/>
          </p:cNvPicPr>
          <p:nvPr/>
        </p:nvPicPr>
        <p:blipFill>
          <a:blip r:embed="rId2"/>
          <a:srcRect/>
          <a:stretch>
            <a:fillRect/>
          </a:stretch>
        </p:blipFill>
        <p:spPr bwMode="auto">
          <a:xfrm>
            <a:off x="2247900" y="989013"/>
            <a:ext cx="7283450" cy="4870450"/>
          </a:xfrm>
          <a:prstGeom prst="rect">
            <a:avLst/>
          </a:prstGeom>
          <a:noFill/>
          <a:ln w="9525">
            <a:noFill/>
            <a:miter lim="800000"/>
            <a:headEnd/>
            <a:tailEnd/>
          </a:ln>
        </p:spPr>
      </p:pic>
      <p:sp>
        <p:nvSpPr>
          <p:cNvPr id="67587" name="Text Box 5"/>
          <p:cNvSpPr txBox="1">
            <a:spLocks noChangeArrowheads="1"/>
          </p:cNvSpPr>
          <p:nvPr/>
        </p:nvSpPr>
        <p:spPr bwMode="auto">
          <a:xfrm>
            <a:off x="1565275" y="5948363"/>
            <a:ext cx="9199563" cy="366712"/>
          </a:xfrm>
          <a:prstGeom prst="rect">
            <a:avLst/>
          </a:prstGeom>
          <a:noFill/>
          <a:ln w="9525">
            <a:noFill/>
            <a:miter lim="800000"/>
            <a:headEnd/>
            <a:tailEnd/>
          </a:ln>
        </p:spPr>
        <p:txBody>
          <a:bodyPr wrap="none">
            <a:spAutoFit/>
          </a:bodyPr>
          <a:lstStyle/>
          <a:p>
            <a:r>
              <a:rPr lang="pt-BR">
                <a:solidFill>
                  <a:srgbClr val="0000FF"/>
                </a:solidFill>
              </a:rPr>
              <a:t>Residentes de Neonatologia da Unidade de Neonatologia do Hospital Materno Infantil de Brasília</a:t>
            </a:r>
          </a:p>
        </p:txBody>
      </p:sp>
    </p:spTree>
  </p:cSld>
  <p:clrMapOvr>
    <a:masterClrMapping/>
  </p:clrMapOvr>
</p:sld>
</file>

<file path=ppt/theme/theme1.xml><?xml version="1.0" encoding="utf-8"?>
<a:theme xmlns:a="http://schemas.openxmlformats.org/drawingml/2006/main" name="Retrospectiva">
  <a:themeElements>
    <a:clrScheme name="Escala de Cinza">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Retrospectiva">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iva">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2407</TotalTime>
  <Words>3799</Words>
  <Application>Microsoft Office PowerPoint</Application>
  <PresentationFormat>Custom</PresentationFormat>
  <Paragraphs>216</Paragraphs>
  <Slides>36</Slides>
  <Notes>17</Notes>
  <HiddenSlides>0</HiddenSlides>
  <MMClips>0</MMClips>
  <ScaleCrop>false</ScaleCrop>
  <HeadingPairs>
    <vt:vector size="6" baseType="variant">
      <vt:variant>
        <vt:lpstr>Fontes usadas</vt:lpstr>
      </vt:variant>
      <vt:variant>
        <vt:i4>9</vt:i4>
      </vt:variant>
      <vt:variant>
        <vt:lpstr>Modelo de design</vt:lpstr>
      </vt:variant>
      <vt:variant>
        <vt:i4>7</vt:i4>
      </vt:variant>
      <vt:variant>
        <vt:lpstr>Títulos de slides</vt:lpstr>
      </vt:variant>
      <vt:variant>
        <vt:i4>36</vt:i4>
      </vt:variant>
    </vt:vector>
  </HeadingPairs>
  <TitlesOfParts>
    <vt:vector size="52" baseType="lpstr">
      <vt:lpstr>Calibri</vt:lpstr>
      <vt:lpstr>Arial</vt:lpstr>
      <vt:lpstr>Calibri Light</vt:lpstr>
      <vt:lpstr>Wingdings</vt:lpstr>
      <vt:lpstr>Algerian</vt:lpstr>
      <vt:lpstr>MS PGothic</vt:lpstr>
      <vt:lpstr>Times New Roman</vt:lpstr>
      <vt:lpstr>Lato</vt:lpstr>
      <vt:lpstr>Source Sans Pro</vt:lpstr>
      <vt:lpstr>Retrospectiva</vt:lpstr>
      <vt:lpstr>Retrospectiva</vt:lpstr>
      <vt:lpstr>Retrospectiva</vt:lpstr>
      <vt:lpstr>Retrospectiva</vt:lpstr>
      <vt:lpstr>Retrospectiva</vt:lpstr>
      <vt:lpstr>Retrospectiva</vt:lpstr>
      <vt:lpstr>Retrospectiva</vt:lpstr>
      <vt:lpstr>Suspensão da cafeína em neonatos prematuros: quanto tempo para o nível cair abaixo da faixa terapêutica?</vt:lpstr>
      <vt:lpstr>Introdução </vt:lpstr>
      <vt:lpstr>Introdução </vt:lpstr>
      <vt:lpstr>Introdução </vt:lpstr>
      <vt:lpstr>Introdução </vt:lpstr>
      <vt:lpstr>Introdução </vt:lpstr>
      <vt:lpstr>Materiais e métodos</vt:lpstr>
      <vt:lpstr>Materiais e métodos</vt:lpstr>
      <vt:lpstr>Materiais e métodos</vt:lpstr>
      <vt:lpstr>Materiais e métodos</vt:lpstr>
      <vt:lpstr>Resultados</vt:lpstr>
      <vt:lpstr>Resultados</vt:lpstr>
      <vt:lpstr>Slide 13</vt:lpstr>
      <vt:lpstr>Slide 14</vt:lpstr>
      <vt:lpstr>Slide 15</vt:lpstr>
      <vt:lpstr>Slide 16</vt:lpstr>
      <vt:lpstr>Resultados</vt:lpstr>
      <vt:lpstr>Slide 18</vt:lpstr>
      <vt:lpstr>Discussão</vt:lpstr>
      <vt:lpstr>Slide 20</vt:lpstr>
      <vt:lpstr>Slide 21</vt:lpstr>
      <vt:lpstr>Slide 22</vt:lpstr>
      <vt:lpstr>Slide 23</vt:lpstr>
      <vt:lpstr>Discussão</vt:lpstr>
      <vt:lpstr>Conclusão </vt:lpstr>
      <vt:lpstr>Slide 26</vt:lpstr>
      <vt:lpstr>Slide 27</vt:lpstr>
      <vt:lpstr>Nota do Editor da página neonatal www.paulomargotto.com.br  , Dr. Paulo R. Margotto. Consultem também! Aqui e Agora! Estudando Juntos! Online Sempre</vt:lpstr>
      <vt:lpstr>Slide 29</vt:lpstr>
      <vt:lpstr>               COMO FAZEMOS</vt:lpstr>
      <vt:lpstr>COMO FAZEMOS</vt:lpstr>
      <vt:lpstr>COMO FAZEMOS</vt:lpstr>
      <vt:lpstr>Hipoxia intermitente do prematuro</vt:lpstr>
      <vt:lpstr>Slide 34</vt:lpstr>
      <vt:lpstr>Em Resumo...</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Giliarde</dc:creator>
  <cp:lastModifiedBy>Paulo</cp:lastModifiedBy>
  <cp:revision>57</cp:revision>
  <dcterms:created xsi:type="dcterms:W3CDTF">2020-07-05T20:58:33Z</dcterms:created>
  <dcterms:modified xsi:type="dcterms:W3CDTF">2020-07-24T23:34:59Z</dcterms:modified>
</cp:coreProperties>
</file>