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4"/>
  </p:notesMasterIdLst>
  <p:sldIdLst>
    <p:sldId id="256" r:id="rId2"/>
    <p:sldId id="401" r:id="rId3"/>
    <p:sldId id="403" r:id="rId4"/>
    <p:sldId id="406" r:id="rId5"/>
    <p:sldId id="404" r:id="rId6"/>
    <p:sldId id="407" r:id="rId7"/>
    <p:sldId id="409" r:id="rId8"/>
    <p:sldId id="410" r:id="rId9"/>
    <p:sldId id="411" r:id="rId10"/>
    <p:sldId id="415" r:id="rId11"/>
    <p:sldId id="413" r:id="rId12"/>
    <p:sldId id="408" r:id="rId13"/>
    <p:sldId id="412" r:id="rId14"/>
    <p:sldId id="414" r:id="rId15"/>
    <p:sldId id="421" r:id="rId16"/>
    <p:sldId id="424" r:id="rId17"/>
    <p:sldId id="420" r:id="rId18"/>
    <p:sldId id="423" r:id="rId19"/>
    <p:sldId id="425" r:id="rId20"/>
    <p:sldId id="416" r:id="rId21"/>
    <p:sldId id="417" r:id="rId22"/>
    <p:sldId id="418" r:id="rId23"/>
    <p:sldId id="430" r:id="rId24"/>
    <p:sldId id="426" r:id="rId25"/>
    <p:sldId id="428" r:id="rId26"/>
    <p:sldId id="429" r:id="rId27"/>
    <p:sldId id="427" r:id="rId28"/>
    <p:sldId id="432" r:id="rId29"/>
    <p:sldId id="435" r:id="rId30"/>
    <p:sldId id="433" r:id="rId31"/>
    <p:sldId id="434" r:id="rId32"/>
    <p:sldId id="398" r:id="rId33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9900"/>
    <a:srgbClr val="FFFF00"/>
    <a:srgbClr val="FF0000"/>
    <a:srgbClr val="FF3300"/>
    <a:srgbClr val="008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1518" autoAdjust="0"/>
    <p:restoredTop sz="50121" autoAdjust="0"/>
  </p:normalViewPr>
  <p:slideViewPr>
    <p:cSldViewPr snapToGrid="0" snapToObjects="1">
      <p:cViewPr varScale="1">
        <p:scale>
          <a:sx n="69" d="100"/>
          <a:sy n="69" d="100"/>
        </p:scale>
        <p:origin x="-940" y="-6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71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7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E5363A61-3A50-42DB-B757-C0BFFAEBF91C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noProof="0" smtClean="0"/>
              <a:t>Clique para editar os estilos de texto mestres</a:t>
            </a:r>
          </a:p>
          <a:p>
            <a:pPr lvl="1"/>
            <a:r>
              <a:rPr lang="en-US" altLang="pt-BR" noProof="0" smtClean="0"/>
              <a:t>Segundo nível</a:t>
            </a:r>
          </a:p>
          <a:p>
            <a:pPr lvl="2"/>
            <a:r>
              <a:rPr lang="en-US" altLang="pt-BR" noProof="0" smtClean="0"/>
              <a:t>Terceiro nível</a:t>
            </a:r>
          </a:p>
          <a:p>
            <a:pPr lvl="3"/>
            <a:r>
              <a:rPr lang="en-US" altLang="pt-BR" noProof="0" smtClean="0"/>
              <a:t>Quarto nível</a:t>
            </a:r>
          </a:p>
          <a:p>
            <a:pPr lvl="4"/>
            <a:r>
              <a:rPr lang="en-US" altLang="pt-BR" noProof="0" smtClean="0"/>
              <a:t>Quinto nível</a:t>
            </a:r>
            <a:endParaRPr lang="pt-BR" altLang="pt-BR" noProof="0" smtClean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670B5532-2614-400C-A934-635047710EA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932736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97AFD-EF85-4BA0-AECD-EAE6D8F3DCCB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23265-1503-435A-B9F2-799929FF867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64F71-A281-499A-981D-A629D2292B0C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A3AC5-8559-4CEC-954A-58712CD2646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10EB3-5D48-464A-8140-E894F58B4932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A80A2-E41D-490B-812E-F85009EC7DC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D5333-704F-4CA7-BBE2-14CD4E7D9C4E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23CF5-C946-4539-B9FC-BA586C2D673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1F573-B31C-4FB8-A94A-BEF6025F2C0B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86C4D-43FA-488A-A3D9-09831BDC1DA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C7725-BFE2-4A3B-8666-F2C7BA6703B0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84DB4-2858-4D23-9DE2-4415E4C621C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681BB-67B6-4233-982F-66565BAADE5D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79242-FB87-448A-8FA2-9D20B5089BF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36D79-89B8-4F80-ABD3-C2F388D600D0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0FC33-FEB2-48FC-8FD8-1E5D70B991DB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AF85F-0129-446F-8BF3-8B77DA30F66E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9C8EF-E189-45FF-BA54-17E05D05F1D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10911-469F-4BD9-87C2-7FCB38ABC842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2C897-F073-4956-A2A4-5E926D92A22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Clique para editar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Clique para editar os estilos de texto mestres</a:t>
            </a:r>
          </a:p>
          <a:p>
            <a:pPr lvl="1"/>
            <a:r>
              <a:rPr lang="en-US" smtClean="0"/>
              <a:t>Segundo nível</a:t>
            </a:r>
          </a:p>
          <a:p>
            <a:pPr lvl="2"/>
            <a:r>
              <a:rPr lang="en-US" smtClean="0"/>
              <a:t>Terceiro nível</a:t>
            </a:r>
          </a:p>
          <a:p>
            <a:pPr lvl="3"/>
            <a:r>
              <a:rPr lang="en-US" smtClean="0"/>
              <a:t>Quarto nível</a:t>
            </a:r>
          </a:p>
          <a:p>
            <a:pPr lvl="4"/>
            <a:r>
              <a:rPr lang="en-US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DE46D-D5C2-4D2A-A747-57A90A279382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4C48E-69B7-4D8F-915C-A1874EECC1F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97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smtClean="0"/>
              <a:t>Clique para editar estilo do título mestre</a:t>
            </a:r>
            <a:endParaRPr lang="pt-BR" altLang="pt-BR" smtClean="0"/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smtClean="0"/>
              <a:t>Clique para editar os estilos de texto mestres</a:t>
            </a:r>
          </a:p>
          <a:p>
            <a:pPr lvl="1"/>
            <a:r>
              <a:rPr lang="en-US" altLang="pt-BR" smtClean="0"/>
              <a:t>Segundo nível</a:t>
            </a:r>
          </a:p>
          <a:p>
            <a:pPr lvl="2"/>
            <a:r>
              <a:rPr lang="en-US" altLang="pt-BR" smtClean="0"/>
              <a:t>Terceiro nível</a:t>
            </a:r>
          </a:p>
          <a:p>
            <a:pPr lvl="3"/>
            <a:r>
              <a:rPr lang="en-US" altLang="pt-BR" smtClean="0"/>
              <a:t>Quarto nível</a:t>
            </a:r>
          </a:p>
          <a:p>
            <a:pPr lvl="4"/>
            <a:r>
              <a:rPr lang="en-US" altLang="pt-BR" smtClean="0"/>
              <a:t>Quinto nível</a:t>
            </a:r>
            <a:endParaRPr lang="pt-BR" alt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1FF8508A-5C1E-462E-BB51-4B85A3856057}" type="datetimeFigureOut">
              <a:rPr lang="pt-BR" altLang="pt-BR"/>
              <a:pPr>
                <a:defRPr/>
              </a:pPr>
              <a:t>29/07/2020</a:t>
            </a:fld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5FC7CB42-19F9-4EE0-89FC-7B6358D00250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MS PGothic" pitchFamily="34" charset="-128"/>
          <a:cs typeface="ＭＳ Ｐゴシック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MS PGothic" pitchFamily="34" charset="-128"/>
          <a:cs typeface="ＭＳ Ｐゴシック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MS PGothic" pitchFamily="34" charset="-128"/>
          <a:cs typeface="ＭＳ Ｐゴシック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MS PGothic" pitchFamily="34" charset="-128"/>
          <a:cs typeface="ＭＳ Ｐゴシック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mailto:pmargotto@gmail.com" TargetMode="External"/><Relationship Id="rId7" Type="http://schemas.openxmlformats.org/officeDocument/2006/relationships/image" Target="../media/image4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hyperlink" Target="http://paulomargotto.com.br/documentos/3158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paulomargotto.com.br/documentos/19973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hyperlink" Target="http://paulomargotto.com.br/documentos/20782" TargetMode="External"/><Relationship Id="rId4" Type="http://schemas.openxmlformats.org/officeDocument/2006/relationships/hyperlink" Target="http://paulomargotto.com.br/documentos/2078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0875" TargetMode="External"/><Relationship Id="rId2" Type="http://schemas.openxmlformats.org/officeDocument/2006/relationships/hyperlink" Target="http://paulomargotto.com.br/neuroanatomia-ultrassonografica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emf"/><Relationship Id="rId4" Type="http://schemas.openxmlformats.org/officeDocument/2006/relationships/image" Target="../media/image15.jpeg"/><Relationship Id="rId9" Type="http://schemas.openxmlformats.org/officeDocument/2006/relationships/image" Target="../media/image20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png"/><Relationship Id="rId7" Type="http://schemas.openxmlformats.org/officeDocument/2006/relationships/image" Target="../media/image30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10" Type="http://schemas.openxmlformats.org/officeDocument/2006/relationships/image" Target="../media/image33.emf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://paulomargotto.com.br/documentos/20566" TargetMode="External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8956133" TargetMode="External"/><Relationship Id="rId2" Type="http://schemas.openxmlformats.org/officeDocument/2006/relationships/hyperlink" Target="https://www.ncbi.nlm.nih.gov/pubmed/28956133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hyperlink" Target="http://paulomargotto.com.br/documentos/4654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paulomargotto.com.br/documentos/15636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ncbi.nlm.nih.gov/pubmed?linkname=pubmed_pubmed&amp;from_uid=27283462" TargetMode="External"/><Relationship Id="rId4" Type="http://schemas.openxmlformats.org/officeDocument/2006/relationships/hyperlink" Target="https://www.ncbi.nlm.nih.gov/pubmed/27283462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://paulomargotto.com.br/documentos/20319" TargetMode="External"/><Relationship Id="rId4" Type="http://schemas.openxmlformats.org/officeDocument/2006/relationships/image" Target="../media/image6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9.png"/><Relationship Id="rId7" Type="http://schemas.openxmlformats.org/officeDocument/2006/relationships/image" Target="../media/image8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ítulo 1"/>
          <p:cNvSpPr>
            <a:spLocks noGrp="1"/>
          </p:cNvSpPr>
          <p:nvPr>
            <p:ph type="ctrTitle"/>
          </p:nvPr>
        </p:nvSpPr>
        <p:spPr>
          <a:xfrm>
            <a:off x="1630363" y="3767138"/>
            <a:ext cx="9144000" cy="1497012"/>
          </a:xfrm>
        </p:spPr>
        <p:txBody>
          <a:bodyPr/>
          <a:lstStyle/>
          <a:p>
            <a:pPr eaLnBrk="1" hangingPunct="1"/>
            <a:r>
              <a:rPr lang="pt-BR" altLang="pt-BR" sz="3800" b="1" smtClean="0">
                <a:solidFill>
                  <a:srgbClr val="FF3399"/>
                </a:solidFill>
                <a:latin typeface="Verdana" pitchFamily="34" charset="0"/>
              </a:rPr>
              <a:t>Importância da avaliação e treinamento em USG de crânio para a avaliação do bebê prematuro</a:t>
            </a:r>
            <a:br>
              <a:rPr lang="pt-BR" altLang="pt-BR" sz="3800" b="1" smtClean="0">
                <a:solidFill>
                  <a:srgbClr val="FF3399"/>
                </a:solidFill>
                <a:latin typeface="Verdana" pitchFamily="34" charset="0"/>
              </a:rPr>
            </a:br>
            <a:r>
              <a:rPr lang="pt-BR" altLang="pt-BR" sz="3800" b="1" smtClean="0">
                <a:solidFill>
                  <a:srgbClr val="FF3399"/>
                </a:solidFill>
                <a:latin typeface="Verdana" pitchFamily="34" charset="0"/>
              </a:rPr>
              <a:t/>
            </a:r>
            <a:br>
              <a:rPr lang="pt-BR" altLang="pt-BR" sz="3800" b="1" smtClean="0">
                <a:solidFill>
                  <a:srgbClr val="FF3399"/>
                </a:solidFill>
                <a:latin typeface="Verdana" pitchFamily="34" charset="0"/>
              </a:rPr>
            </a:br>
            <a:r>
              <a:rPr lang="pt-BR" altLang="pt-BR" sz="1800" smtClean="0">
                <a:solidFill>
                  <a:srgbClr val="00618A"/>
                </a:solidFill>
                <a:latin typeface="Verdana" pitchFamily="34" charset="0"/>
              </a:rPr>
              <a:t>Paulo R. Margotto</a:t>
            </a:r>
            <a:br>
              <a:rPr lang="pt-BR" altLang="pt-BR" sz="1800" smtClean="0">
                <a:solidFill>
                  <a:srgbClr val="00618A"/>
                </a:solidFill>
                <a:latin typeface="Verdana" pitchFamily="34" charset="0"/>
              </a:rPr>
            </a:br>
            <a:r>
              <a:rPr lang="pt-BR" altLang="pt-BR" sz="1800" smtClean="0">
                <a:solidFill>
                  <a:srgbClr val="00618A"/>
                </a:solidFill>
                <a:latin typeface="Verdana" pitchFamily="34" charset="0"/>
              </a:rPr>
              <a:t/>
            </a:r>
            <a:br>
              <a:rPr lang="pt-BR" altLang="pt-BR" sz="1800" smtClean="0">
                <a:solidFill>
                  <a:srgbClr val="00618A"/>
                </a:solidFill>
                <a:latin typeface="Verdana" pitchFamily="34" charset="0"/>
              </a:rPr>
            </a:br>
            <a:r>
              <a:rPr lang="pt-BR" altLang="pt-BR" sz="2000" smtClean="0"/>
              <a:t>Neonatologista Ultrassonografista Cerebral da Maternidade Brasília/ Hospital Santa Lúcia</a:t>
            </a:r>
            <a:br>
              <a:rPr lang="pt-BR" altLang="pt-BR" sz="2000" smtClean="0"/>
            </a:br>
            <a:r>
              <a:rPr lang="pt-BR" altLang="pt-BR" sz="2000" smtClean="0"/>
              <a:t> Unidade de Neonatologia do HMIB/SES/DF</a:t>
            </a:r>
            <a:r>
              <a:rPr lang="pt-BR" altLang="pt-BR" sz="2000" smtClean="0">
                <a:hlinkClick r:id="rId2"/>
              </a:rPr>
              <a:t/>
            </a:r>
            <a:br>
              <a:rPr lang="pt-BR" altLang="pt-BR" sz="2000" smtClean="0">
                <a:hlinkClick r:id="rId2"/>
              </a:rPr>
            </a:br>
            <a:r>
              <a:rPr lang="pt-BR" altLang="pt-BR" sz="2000" b="1" smtClean="0">
                <a:hlinkClick r:id="rId2"/>
              </a:rPr>
              <a:t>www.paulomargotto.com.br</a:t>
            </a:r>
            <a:r>
              <a:rPr lang="pt-BR" altLang="pt-BR" sz="2000" b="1" smtClean="0"/>
              <a:t> ;  </a:t>
            </a:r>
            <a:r>
              <a:rPr lang="pt-BR" altLang="pt-BR" sz="2000" b="1" smtClean="0">
                <a:hlinkClick r:id="rId3"/>
              </a:rPr>
              <a:t>pmargotto@gmail.com</a:t>
            </a:r>
            <a:r>
              <a:rPr lang="pt-BR" altLang="pt-BR" sz="2000" smtClean="0"/>
              <a:t>  </a:t>
            </a:r>
            <a:br>
              <a:rPr lang="pt-BR" altLang="pt-BR" sz="2000" smtClean="0"/>
            </a:br>
            <a:r>
              <a:rPr lang="pt-BR" altLang="pt-BR" sz="2000" smtClean="0"/>
              <a:t>Brasília, 29 de julho de 2020</a:t>
            </a:r>
            <a:r>
              <a:rPr lang="pt-BR" altLang="pt-BR" sz="1800" smtClean="0">
                <a:solidFill>
                  <a:srgbClr val="00618A"/>
                </a:solidFill>
                <a:latin typeface="Verdana" pitchFamily="34" charset="0"/>
              </a:rPr>
              <a:t/>
            </a:r>
            <a:br>
              <a:rPr lang="pt-BR" altLang="pt-BR" sz="1800" smtClean="0">
                <a:solidFill>
                  <a:srgbClr val="00618A"/>
                </a:solidFill>
                <a:latin typeface="Verdana" pitchFamily="34" charset="0"/>
              </a:rPr>
            </a:br>
            <a:endParaRPr lang="pt-BR" altLang="pt-BR" sz="1800" smtClean="0">
              <a:solidFill>
                <a:srgbClr val="00618A"/>
              </a:solidFill>
              <a:latin typeface="Verdana" pitchFamily="34" charset="0"/>
            </a:endParaRPr>
          </a:p>
        </p:txBody>
      </p:sp>
      <p:sp>
        <p:nvSpPr>
          <p:cNvPr id="14338" name="Text Box 6"/>
          <p:cNvSpPr txBox="1">
            <a:spLocks noChangeArrowheads="1"/>
          </p:cNvSpPr>
          <p:nvPr/>
        </p:nvSpPr>
        <p:spPr bwMode="auto">
          <a:xfrm>
            <a:off x="3138488" y="5008563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pt-BR" b="1">
                <a:solidFill>
                  <a:srgbClr val="008000"/>
                </a:solidFill>
              </a:rPr>
              <a:t>Já disponível em</a:t>
            </a:r>
            <a:r>
              <a:rPr lang="pt-BR"/>
              <a:t>: </a:t>
            </a:r>
            <a:r>
              <a:rPr lang="pt-BR">
                <a:hlinkClick r:id="rId2"/>
              </a:rPr>
              <a:t>www.paulomargotto.com.br</a:t>
            </a:r>
            <a:r>
              <a:rPr lang="pt-BR"/>
              <a:t> </a:t>
            </a:r>
          </a:p>
          <a:p>
            <a:pPr algn="ctr" eaLnBrk="0" hangingPunct="0"/>
            <a:r>
              <a:rPr lang="pt-BR"/>
              <a:t>                     </a:t>
            </a:r>
            <a:r>
              <a:rPr lang="pt-BR">
                <a:hlinkClick r:id="rId3"/>
              </a:rPr>
              <a:t>pmargotto@gmail.com</a:t>
            </a:r>
            <a:r>
              <a:rPr lang="pt-BR"/>
              <a:t> </a:t>
            </a:r>
          </a:p>
        </p:txBody>
      </p:sp>
      <p:pic>
        <p:nvPicPr>
          <p:cNvPr id="14339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51900" y="4697413"/>
            <a:ext cx="2882900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4650" y="4759325"/>
            <a:ext cx="1743075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17" descr="c10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16575" y="5649913"/>
            <a:ext cx="801688" cy="1208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2238" y="2217738"/>
            <a:ext cx="22320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1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2413" y="211138"/>
            <a:ext cx="1590675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378950" y="2281238"/>
            <a:ext cx="204470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1536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Não somente o </a:t>
            </a:r>
            <a:r>
              <a:rPr lang="pt-BR" sz="2000" b="1" smtClean="0">
                <a:solidFill>
                  <a:srgbClr val="FF3399"/>
                </a:solidFill>
              </a:rPr>
              <a:t>US do coração</a:t>
            </a:r>
            <a:r>
              <a:rPr lang="pt-BR" sz="2000" smtClean="0"/>
              <a:t>, mas também o </a:t>
            </a:r>
            <a:r>
              <a:rPr lang="pt-BR" sz="2000" b="1" smtClean="0">
                <a:solidFill>
                  <a:srgbClr val="FF3399"/>
                </a:solidFill>
              </a:rPr>
              <a:t>US do cérebro</a:t>
            </a:r>
            <a:r>
              <a:rPr lang="pt-BR" sz="2000" smtClean="0"/>
              <a:t> </a:t>
            </a:r>
          </a:p>
          <a:p>
            <a:pPr>
              <a:lnSpc>
                <a:spcPct val="80000"/>
              </a:lnSpc>
            </a:pPr>
            <a:endParaRPr lang="pt-BR" sz="2000" smtClean="0"/>
          </a:p>
          <a:p>
            <a:pPr>
              <a:lnSpc>
                <a:spcPct val="80000"/>
              </a:lnSpc>
            </a:pPr>
            <a:endParaRPr lang="pt-BR" sz="2000" smtClean="0"/>
          </a:p>
          <a:p>
            <a:pPr>
              <a:lnSpc>
                <a:spcPct val="80000"/>
              </a:lnSpc>
            </a:pPr>
            <a:endParaRPr lang="pt-BR" sz="2000" smtClean="0"/>
          </a:p>
          <a:p>
            <a:pPr>
              <a:lnSpc>
                <a:spcPct val="80000"/>
              </a:lnSpc>
            </a:pPr>
            <a:endParaRPr lang="pt-BR" sz="2000" smtClean="0"/>
          </a:p>
          <a:p>
            <a:pPr>
              <a:lnSpc>
                <a:spcPct val="80000"/>
              </a:lnSpc>
            </a:pPr>
            <a:endParaRPr lang="pt-BR" sz="2000" smtClean="0"/>
          </a:p>
          <a:p>
            <a:pPr>
              <a:lnSpc>
                <a:spcPct val="80000"/>
              </a:lnSpc>
            </a:pPr>
            <a:endParaRPr lang="pt-BR" sz="2000" smtClean="0"/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sz="2000" b="1" smtClean="0">
                <a:solidFill>
                  <a:srgbClr val="0000FF"/>
                </a:solidFill>
              </a:rPr>
              <a:t>deve fazer parte da avaliação da Assistência aos Recém-nascidos nas Unidades Neonatais, principalmente nos RN de extremo baixo peso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US do coração é realizado por   mais de 80 e 90% dos neonatologistas nas UTI Neonatais do Canadá e Austrália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US executado pelo </a:t>
            </a:r>
            <a:r>
              <a:rPr lang="pt-BR" sz="2000" smtClean="0">
                <a:solidFill>
                  <a:srgbClr val="0000FF"/>
                </a:solidFill>
              </a:rPr>
              <a:t>clínico</a:t>
            </a:r>
            <a:r>
              <a:rPr lang="pt-BR" sz="2000" smtClean="0"/>
              <a:t> tem várias indicações, constituindo um dado obtido em </a:t>
            </a:r>
            <a:r>
              <a:rPr lang="pt-BR" sz="2000" b="1" smtClean="0"/>
              <a:t>tempo real</a:t>
            </a:r>
            <a:r>
              <a:rPr lang="pt-BR" sz="2000" smtClean="0"/>
              <a:t>, ou seja,  na hora que precisamos da informação,  além de poder ser feito  </a:t>
            </a:r>
            <a:r>
              <a:rPr lang="pt-BR" sz="2000" b="1" smtClean="0"/>
              <a:t>sequencialmente.</a:t>
            </a:r>
            <a:r>
              <a:rPr lang="pt-BR" sz="2000" smtClean="0"/>
              <a:t> </a:t>
            </a:r>
          </a:p>
        </p:txBody>
      </p:sp>
      <p:sp>
        <p:nvSpPr>
          <p:cNvPr id="15363" name="AutoShape 5" descr="Cetrus - Educação Médica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5364" name="AutoShape 7" descr="Cetrus - Educação Médica"/>
          <p:cNvSpPr>
            <a:spLocks noChangeAspect="1" noChangeArrowheads="1"/>
          </p:cNvSpPr>
          <p:nvPr/>
        </p:nvSpPr>
        <p:spPr bwMode="auto">
          <a:xfrm>
            <a:off x="144463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5365" name="AutoShape 9" descr="Cetrus - Educação Médica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5366" name="AutoShape 11" descr="Cetrus - Educação Médica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15367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5750" y="2178050"/>
            <a:ext cx="2009775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Text Box 13"/>
          <p:cNvSpPr txBox="1">
            <a:spLocks noChangeArrowheads="1"/>
          </p:cNvSpPr>
          <p:nvPr/>
        </p:nvSpPr>
        <p:spPr bwMode="auto">
          <a:xfrm>
            <a:off x="3613150" y="3581400"/>
            <a:ext cx="7858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Cetrus</a:t>
            </a:r>
          </a:p>
        </p:txBody>
      </p:sp>
      <p:pic>
        <p:nvPicPr>
          <p:cNvPr id="15369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68975" y="2119313"/>
            <a:ext cx="2327275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Text Box 15"/>
          <p:cNvSpPr txBox="1">
            <a:spLocks noChangeArrowheads="1"/>
          </p:cNvSpPr>
          <p:nvPr/>
        </p:nvSpPr>
        <p:spPr bwMode="auto">
          <a:xfrm>
            <a:off x="6156325" y="3581400"/>
            <a:ext cx="1249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Ultracenter</a:t>
            </a:r>
          </a:p>
        </p:txBody>
      </p:sp>
      <p:sp>
        <p:nvSpPr>
          <p:cNvPr id="15371" name="AutoShape 16"/>
          <p:cNvSpPr>
            <a:spLocks noChangeArrowheads="1"/>
          </p:cNvSpPr>
          <p:nvPr/>
        </p:nvSpPr>
        <p:spPr bwMode="auto">
          <a:xfrm>
            <a:off x="3071813" y="3948113"/>
            <a:ext cx="4540250" cy="328612"/>
          </a:xfrm>
          <a:prstGeom prst="curvedDownArrow">
            <a:avLst>
              <a:gd name="adj1" fmla="val 276329"/>
              <a:gd name="adj2" fmla="val 552658"/>
              <a:gd name="adj3" fmla="val 33333"/>
            </a:avLst>
          </a:prstGeom>
          <a:solidFill>
            <a:srgbClr val="FFFF00"/>
          </a:solidFill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15372" name="Picture 19" descr="doc">
            <a:hlinkClick r:id="rId4" tooltip="US NA UTI-Manejo_cardiovasc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582400" y="6248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3" name="Rectangle 20"/>
          <p:cNvSpPr>
            <a:spLocks noChangeArrowheads="1"/>
          </p:cNvSpPr>
          <p:nvPr/>
        </p:nvSpPr>
        <p:spPr bwMode="auto">
          <a:xfrm>
            <a:off x="8805863" y="6176963"/>
            <a:ext cx="30511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pt-BR" sz="1200" b="1">
                <a:solidFill>
                  <a:srgbClr val="072A4D"/>
                </a:solidFill>
              </a:rPr>
              <a:t>MANEJO CARDIOVASCULAR NO RECÉM-NASCIDO PRÉ-TERMO E USO PRÁTICO DO ULTRASSOM NA UTI NEONATAL (2012)</a:t>
            </a:r>
          </a:p>
        </p:txBody>
      </p:sp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7826375" y="6400800"/>
            <a:ext cx="9794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400"/>
              <a:t>Kluckow 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3"/>
          <p:cNvSpPr>
            <a:spLocks noGrp="1"/>
          </p:cNvSpPr>
          <p:nvPr>
            <p:ph type="body" idx="1"/>
          </p:nvPr>
        </p:nvSpPr>
        <p:spPr>
          <a:xfrm>
            <a:off x="838200" y="1281113"/>
            <a:ext cx="10515600" cy="4351337"/>
          </a:xfrm>
        </p:spPr>
        <p:txBody>
          <a:bodyPr/>
          <a:lstStyle/>
          <a:p>
            <a:r>
              <a:rPr lang="pt-BR" smtClean="0"/>
              <a:t>O ultrasssom (US) craniano é uma valiosa ferramenta de triagem no diagnóstico e manejo dos neonatos na UTI Neonatal. </a:t>
            </a:r>
          </a:p>
          <a:p>
            <a:r>
              <a:rPr lang="pt-BR" smtClean="0"/>
              <a:t>Tem o adicional benefício de ser seguro, econômico e portátil.</a:t>
            </a:r>
          </a:p>
          <a:p>
            <a:r>
              <a:rPr lang="pt-BR" smtClean="0"/>
              <a:t> Avanços em equipamentos e técnicas do ultrassom têm significativamente melhorado suas habilidades de detecção. </a:t>
            </a:r>
          </a:p>
        </p:txBody>
      </p:sp>
      <p:sp>
        <p:nvSpPr>
          <p:cNvPr id="16386" name="Rectangle 4"/>
          <p:cNvSpPr>
            <a:spLocks noGrp="1"/>
          </p:cNvSpPr>
          <p:nvPr>
            <p:ph type="title"/>
          </p:nvPr>
        </p:nvSpPr>
        <p:spPr>
          <a:xfrm>
            <a:off x="838200" y="230188"/>
            <a:ext cx="10515600" cy="1325562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16387" name="AutoShape 5"/>
          <p:cNvSpPr>
            <a:spLocks noChangeArrowheads="1"/>
          </p:cNvSpPr>
          <p:nvPr/>
        </p:nvSpPr>
        <p:spPr bwMode="auto">
          <a:xfrm>
            <a:off x="1222375" y="3482975"/>
            <a:ext cx="9463088" cy="3375025"/>
          </a:xfrm>
          <a:prstGeom prst="wave">
            <a:avLst>
              <a:gd name="adj1" fmla="val 13005"/>
              <a:gd name="adj2" fmla="val 0"/>
            </a:avLst>
          </a:prstGeom>
          <a:solidFill>
            <a:srgbClr val="0000FF"/>
          </a:solidFill>
          <a:ln w="57150">
            <a:solidFill>
              <a:srgbClr val="FF33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1746250" y="4379913"/>
            <a:ext cx="82042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2400" b="1">
                <a:solidFill>
                  <a:srgbClr val="FFFF00"/>
                </a:solidFill>
                <a:latin typeface="Britannic Bold" pitchFamily="34" charset="0"/>
              </a:rPr>
              <a:t>A beleza do US craniano vai além do exame, pois ao seu lado há quem espera de você um diálogo franco que possa manter a construção de um futuro programado desde a concepção para aquele bebê. Tudo é em tempo real!</a:t>
            </a:r>
            <a:r>
              <a:rPr lang="pt-BR" sz="2400" b="1">
                <a:latin typeface="Britannic Bold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pt-BR" smtClean="0"/>
              <a:t>                                </a:t>
            </a:r>
            <a:r>
              <a:rPr lang="pt-BR" b="1" smtClean="0">
                <a:solidFill>
                  <a:srgbClr val="0000FF"/>
                </a:solidFill>
              </a:rPr>
              <a:t>Para o Aprendizado do US craniano</a:t>
            </a:r>
          </a:p>
          <a:p>
            <a:pPr>
              <a:buFont typeface="Arial" charset="0"/>
              <a:buNone/>
            </a:pPr>
            <a:endParaRPr lang="pt-BR" b="1" smtClean="0">
              <a:solidFill>
                <a:srgbClr val="0000FF"/>
              </a:solidFill>
            </a:endParaRPr>
          </a:p>
          <a:p>
            <a:pPr>
              <a:buFont typeface="Arial" charset="0"/>
              <a:buNone/>
            </a:pPr>
            <a:endParaRPr lang="pt-BR" smtClean="0"/>
          </a:p>
        </p:txBody>
      </p:sp>
      <p:sp>
        <p:nvSpPr>
          <p:cNvPr id="17410" name="Rectangle 4"/>
          <p:cNvSpPr>
            <a:spLocks noGrp="1"/>
          </p:cNvSpPr>
          <p:nvPr>
            <p:ph type="title"/>
          </p:nvPr>
        </p:nvSpPr>
        <p:spPr>
          <a:xfrm>
            <a:off x="838200" y="230188"/>
            <a:ext cx="10515600" cy="1325562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pic>
        <p:nvPicPr>
          <p:cNvPr id="1741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10138" y="2441575"/>
            <a:ext cx="2511425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4202113" y="5287963"/>
            <a:ext cx="1349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0000FF"/>
                </a:solidFill>
              </a:rPr>
              <a:t>Interesse</a:t>
            </a:r>
          </a:p>
        </p:txBody>
      </p:sp>
      <p:sp>
        <p:nvSpPr>
          <p:cNvPr id="17413" name="Text Box 7"/>
          <p:cNvSpPr txBox="1">
            <a:spLocks noChangeArrowheads="1"/>
          </p:cNvSpPr>
          <p:nvPr/>
        </p:nvSpPr>
        <p:spPr bwMode="auto">
          <a:xfrm>
            <a:off x="6848475" y="5287963"/>
            <a:ext cx="15398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0000FF"/>
                </a:solidFill>
              </a:rPr>
              <a:t>Dedicação</a:t>
            </a:r>
          </a:p>
          <a:p>
            <a:r>
              <a:rPr lang="pt-BR" sz="2400" b="1">
                <a:solidFill>
                  <a:srgbClr val="0000FF"/>
                </a:solidFill>
              </a:rPr>
              <a:t>(ESTUDAR</a:t>
            </a:r>
            <a:r>
              <a:rPr lang="pt-BR"/>
              <a:t>)</a:t>
            </a:r>
          </a:p>
        </p:txBody>
      </p:sp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5283200" y="6300788"/>
            <a:ext cx="1703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0000FF"/>
                </a:solidFill>
              </a:rPr>
              <a:t>Persistência</a:t>
            </a:r>
          </a:p>
        </p:txBody>
      </p:sp>
      <p:sp>
        <p:nvSpPr>
          <p:cNvPr id="17415" name="AutoShape 9"/>
          <p:cNvSpPr>
            <a:spLocks noChangeArrowheads="1"/>
          </p:cNvSpPr>
          <p:nvPr/>
        </p:nvSpPr>
        <p:spPr bwMode="auto">
          <a:xfrm>
            <a:off x="6921500" y="3441700"/>
            <a:ext cx="2239963" cy="1679575"/>
          </a:xfrm>
          <a:prstGeom prst="irregularSeal1">
            <a:avLst/>
          </a:prstGeom>
          <a:solidFill>
            <a:srgbClr val="0000FF"/>
          </a:solidFill>
          <a:ln w="38100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COMPARTILHAR</a:t>
            </a:r>
          </a:p>
        </p:txBody>
      </p:sp>
      <p:pic>
        <p:nvPicPr>
          <p:cNvPr id="17416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3200" y="2611438"/>
            <a:ext cx="15398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Devemos saber dialogar com os pais que esperam atentamente uma palavra que os orientem nesses difíceis momentos. </a:t>
            </a:r>
          </a:p>
          <a:p>
            <a:r>
              <a:rPr lang="pt-BR" smtClean="0"/>
              <a:t>Os pais observam todos os nossos gestos ao realizar o exame. </a:t>
            </a:r>
          </a:p>
          <a:p>
            <a:r>
              <a:rPr lang="pt-BR" smtClean="0"/>
              <a:t>Manter a calma e a serenidade são estratégias que aprendi ao longo desses mais de 30 anos que realizamos US cranianos.</a:t>
            </a:r>
          </a:p>
          <a:p>
            <a:pPr algn="ctr"/>
            <a:r>
              <a:rPr lang="pt-BR" smtClean="0"/>
              <a:t> </a:t>
            </a:r>
            <a:r>
              <a:rPr lang="pt-BR" sz="3200" b="1" smtClean="0">
                <a:solidFill>
                  <a:srgbClr val="FF3399"/>
                </a:solidFill>
                <a:latin typeface="Britannic Bold" pitchFamily="34" charset="0"/>
              </a:rPr>
              <a:t>Não devemos ficar calados e na surdez ao clamor, emitir friamente laudos  (às vezes, remoto)</a:t>
            </a:r>
          </a:p>
        </p:txBody>
      </p:sp>
      <p:sp>
        <p:nvSpPr>
          <p:cNvPr id="18434" name="Rectangle 4"/>
          <p:cNvSpPr>
            <a:spLocks noGrp="1"/>
          </p:cNvSpPr>
          <p:nvPr>
            <p:ph type="title"/>
          </p:nvPr>
        </p:nvSpPr>
        <p:spPr>
          <a:xfrm>
            <a:off x="838200" y="220663"/>
            <a:ext cx="10515600" cy="1325562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/>
          </p:cNvSpPr>
          <p:nvPr>
            <p:ph type="body" idx="1"/>
          </p:nvPr>
        </p:nvSpPr>
        <p:spPr>
          <a:xfrm>
            <a:off x="838200" y="1555750"/>
            <a:ext cx="10818813" cy="4862513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b="1" smtClean="0"/>
              <a:t>O CÉREBRO DO RECÉM-NASCIDO DEVE SER VISTO SOB 3 CONTEXTOS</a:t>
            </a:r>
          </a:p>
          <a:p>
            <a:pPr algn="ctr">
              <a:lnSpc>
                <a:spcPct val="80000"/>
              </a:lnSpc>
            </a:pPr>
            <a:endParaRPr lang="pt-BR" b="1" smtClean="0">
              <a:solidFill>
                <a:srgbClr val="0000FF"/>
              </a:solidFill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b="1" smtClean="0">
                <a:solidFill>
                  <a:srgbClr val="0000FF"/>
                </a:solidFill>
              </a:rPr>
              <a:t>RECÉM-NASCIDO A TERMO</a:t>
            </a:r>
          </a:p>
          <a:p>
            <a:pPr algn="ctr">
              <a:lnSpc>
                <a:spcPct val="80000"/>
              </a:lnSpc>
            </a:pPr>
            <a:r>
              <a:rPr lang="pt-BR" smtClean="0">
                <a:solidFill>
                  <a:srgbClr val="FF3399"/>
                </a:solidFill>
              </a:rPr>
              <a:t>Lesão na substância cinzenta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smtClean="0">
                <a:solidFill>
                  <a:srgbClr val="FF3399"/>
                </a:solidFill>
              </a:rPr>
              <a:t>(principalmente na parte profunda do cérebro)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b="1" smtClean="0">
                <a:solidFill>
                  <a:srgbClr val="0000FF"/>
                </a:solidFill>
              </a:rPr>
              <a:t>   RECÉM-NASCIDO PREMATURO</a:t>
            </a:r>
          </a:p>
          <a:p>
            <a:pPr algn="ctr">
              <a:lnSpc>
                <a:spcPct val="80000"/>
              </a:lnSpc>
            </a:pPr>
            <a:r>
              <a:rPr lang="pt-BR" smtClean="0">
                <a:solidFill>
                  <a:srgbClr val="FF3399"/>
                </a:solidFill>
              </a:rPr>
              <a:t>Lesão na substância branca central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b="1" smtClean="0">
                <a:solidFill>
                  <a:srgbClr val="0000FF"/>
                </a:solidFill>
              </a:rPr>
              <a:t>RN CARDÍACO</a:t>
            </a:r>
          </a:p>
          <a:p>
            <a:pPr algn="ctr">
              <a:lnSpc>
                <a:spcPct val="80000"/>
              </a:lnSpc>
            </a:pPr>
            <a:r>
              <a:rPr lang="pt-BR" smtClean="0">
                <a:solidFill>
                  <a:srgbClr val="FF3399"/>
                </a:solidFill>
              </a:rPr>
              <a:t>Lesão na substância branca posterior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smtClean="0">
                <a:solidFill>
                  <a:srgbClr val="FF3399"/>
                </a:solidFill>
              </a:rPr>
              <a:t>(equivalentes a um RN de 34-36 semanas)</a:t>
            </a:r>
          </a:p>
        </p:txBody>
      </p:sp>
      <p:sp>
        <p:nvSpPr>
          <p:cNvPr id="19458" name="Rectangle 4"/>
          <p:cNvSpPr>
            <a:spLocks noGrp="1"/>
          </p:cNvSpPr>
          <p:nvPr>
            <p:ph type="title"/>
          </p:nvPr>
        </p:nvSpPr>
        <p:spPr>
          <a:xfrm>
            <a:off x="838200" y="230188"/>
            <a:ext cx="10515600" cy="1325562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pic>
        <p:nvPicPr>
          <p:cNvPr id="19459" name="Picture 7" descr="doc">
            <a:hlinkClick r:id="rId2" tooltip="Neuroproteção-Donna Ferriero-USA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77513" y="5457825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8"/>
          <p:cNvSpPr>
            <a:spLocks noChangeArrowheads="1"/>
          </p:cNvSpPr>
          <p:nvPr/>
        </p:nvSpPr>
        <p:spPr bwMode="auto">
          <a:xfrm>
            <a:off x="9609138" y="5915025"/>
            <a:ext cx="2582862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rgbClr val="072A4D"/>
                </a:solidFill>
              </a:rPr>
              <a:t>PROTEGENDO O CÉREBRO DO RECÉM- NASCIDO: COQUETÉIS E GELO (Protecting the newborn brain: Cocktails and Ice (2019)</a:t>
            </a:r>
          </a:p>
        </p:txBody>
      </p:sp>
      <p:pic>
        <p:nvPicPr>
          <p:cNvPr id="19461" name="Picture 10" descr="doc">
            <a:hlinkClick r:id="rId4" tooltip="NOVO-O CEREBRO DO RN COM CARDIOPATIA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31088" y="482441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12" descr="pptx">
            <a:hlinkClick r:id="rId5" tooltip="Lesão cerebral na cadiopatia congenita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56613" y="482441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Text Box 13"/>
          <p:cNvSpPr txBox="1">
            <a:spLocks noChangeArrowheads="1"/>
          </p:cNvSpPr>
          <p:nvPr/>
        </p:nvSpPr>
        <p:spPr bwMode="auto">
          <a:xfrm>
            <a:off x="7766050" y="4824413"/>
            <a:ext cx="790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8000"/>
                </a:solidFill>
              </a:rPr>
              <a:t>(2020)</a:t>
            </a:r>
          </a:p>
        </p:txBody>
      </p:sp>
      <p:sp>
        <p:nvSpPr>
          <p:cNvPr id="19464" name="Text Box 14"/>
          <p:cNvSpPr txBox="1">
            <a:spLocks noChangeArrowheads="1"/>
          </p:cNvSpPr>
          <p:nvPr/>
        </p:nvSpPr>
        <p:spPr bwMode="auto">
          <a:xfrm>
            <a:off x="9212263" y="4824413"/>
            <a:ext cx="29797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8000"/>
                </a:solidFill>
              </a:rPr>
              <a:t>Clicar Aqui com a tela aberta!</a:t>
            </a:r>
          </a:p>
        </p:txBody>
      </p:sp>
      <p:sp>
        <p:nvSpPr>
          <p:cNvPr id="19465" name="Line 15"/>
          <p:cNvSpPr>
            <a:spLocks noChangeShapeType="1"/>
          </p:cNvSpPr>
          <p:nvPr/>
        </p:nvSpPr>
        <p:spPr bwMode="auto">
          <a:xfrm>
            <a:off x="10466388" y="5138738"/>
            <a:ext cx="111125" cy="28575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8242300" y="6265863"/>
            <a:ext cx="128522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400" dirty="0"/>
              <a:t>Donna </a:t>
            </a:r>
            <a:r>
              <a:rPr lang="pt-BR" sz="1400" dirty="0" err="1" smtClean="0"/>
              <a:t>Ferriero</a:t>
            </a:r>
            <a:endParaRPr lang="pt-BR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3"/>
          <p:cNvSpPr>
            <a:spLocks noGrp="1"/>
          </p:cNvSpPr>
          <p:nvPr>
            <p:ph type="body" idx="1"/>
          </p:nvPr>
        </p:nvSpPr>
        <p:spPr>
          <a:xfrm>
            <a:off x="838200" y="998538"/>
            <a:ext cx="10515600" cy="46783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mtClean="0">
                <a:solidFill>
                  <a:srgbClr val="FF3399"/>
                </a:solidFill>
              </a:rPr>
              <a:t>                        </a:t>
            </a:r>
            <a:r>
              <a:rPr lang="pt-BR" b="1" smtClean="0">
                <a:solidFill>
                  <a:srgbClr val="0000FF"/>
                </a:solidFill>
              </a:rPr>
              <a:t>É de fundamental importância:</a:t>
            </a:r>
          </a:p>
          <a:p>
            <a:r>
              <a:rPr lang="pt-BR" smtClean="0">
                <a:solidFill>
                  <a:srgbClr val="FF3399"/>
                </a:solidFill>
              </a:rPr>
              <a:t> o conhecimento da anatomia cerebral para que possamos reconhecer os desvios da normalidade. </a:t>
            </a:r>
          </a:p>
          <a:p>
            <a:endParaRPr lang="pt-BR" smtClean="0">
              <a:solidFill>
                <a:srgbClr val="FF3399"/>
              </a:solidFill>
            </a:endParaRPr>
          </a:p>
          <a:p>
            <a:endParaRPr lang="pt-BR" smtClean="0">
              <a:solidFill>
                <a:srgbClr val="FF3399"/>
              </a:solidFill>
            </a:endParaRPr>
          </a:p>
          <a:p>
            <a:r>
              <a:rPr lang="pt-BR" smtClean="0">
                <a:solidFill>
                  <a:srgbClr val="FF3399"/>
                </a:solidFill>
              </a:rPr>
              <a:t>a compreensão da fisiopatologia das lesões cerebrais </a:t>
            </a:r>
          </a:p>
          <a:p>
            <a:pPr>
              <a:buFont typeface="Arial" charset="0"/>
              <a:buNone/>
            </a:pPr>
            <a:endParaRPr lang="pt-BR" smtClean="0">
              <a:solidFill>
                <a:srgbClr val="FF3399"/>
              </a:solidFill>
            </a:endParaRPr>
          </a:p>
          <a:p>
            <a:pPr>
              <a:buFont typeface="Arial" charset="0"/>
              <a:buNone/>
            </a:pPr>
            <a:endParaRPr lang="pt-BR" smtClean="0">
              <a:solidFill>
                <a:srgbClr val="FF3399"/>
              </a:solidFill>
            </a:endParaRPr>
          </a:p>
        </p:txBody>
      </p:sp>
      <p:sp>
        <p:nvSpPr>
          <p:cNvPr id="20482" name="Rectangle 5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20483" name="AutoShape 6"/>
          <p:cNvSpPr>
            <a:spLocks noChangeArrowheads="1"/>
          </p:cNvSpPr>
          <p:nvPr/>
        </p:nvSpPr>
        <p:spPr bwMode="auto">
          <a:xfrm>
            <a:off x="3321050" y="3881438"/>
            <a:ext cx="733425" cy="741362"/>
          </a:xfrm>
          <a:prstGeom prst="curvedRightArrow">
            <a:avLst>
              <a:gd name="adj1" fmla="val 20216"/>
              <a:gd name="adj2" fmla="val 40433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0484" name="Rectangle 7"/>
          <p:cNvSpPr>
            <a:spLocks noChangeArrowheads="1"/>
          </p:cNvSpPr>
          <p:nvPr/>
        </p:nvSpPr>
        <p:spPr bwMode="auto">
          <a:xfrm>
            <a:off x="4202113" y="3829050"/>
            <a:ext cx="6805612" cy="915988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b="1">
                <a:solidFill>
                  <a:srgbClr val="FFFF00"/>
                </a:solidFill>
              </a:rPr>
              <a:t>Dar à Equipe e os aos pais uma explicação embasada sobre as perspectivas futuras sobre a importância </a:t>
            </a:r>
          </a:p>
          <a:p>
            <a:pPr algn="ctr" eaLnBrk="0" hangingPunct="0"/>
            <a:r>
              <a:rPr lang="pt-BR" b="1">
                <a:solidFill>
                  <a:srgbClr val="FFFF00"/>
                </a:solidFill>
              </a:rPr>
              <a:t>da intervenção precoce. </a:t>
            </a:r>
          </a:p>
        </p:txBody>
      </p:sp>
      <p:sp>
        <p:nvSpPr>
          <p:cNvPr id="20485" name="AutoShape 8"/>
          <p:cNvSpPr>
            <a:spLocks noChangeArrowheads="1"/>
          </p:cNvSpPr>
          <p:nvPr/>
        </p:nvSpPr>
        <p:spPr bwMode="auto">
          <a:xfrm>
            <a:off x="1006475" y="4622800"/>
            <a:ext cx="10644188" cy="2608263"/>
          </a:xfrm>
          <a:prstGeom prst="irregularSeal2">
            <a:avLst/>
          </a:prstGeom>
          <a:solidFill>
            <a:schemeClr val="accent1"/>
          </a:solidFill>
          <a:ln w="57150">
            <a:solidFill>
              <a:srgbClr val="008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0486" name="Rectangle 9"/>
          <p:cNvSpPr>
            <a:spLocks noChangeArrowheads="1"/>
          </p:cNvSpPr>
          <p:nvPr/>
        </p:nvSpPr>
        <p:spPr bwMode="auto">
          <a:xfrm>
            <a:off x="3321050" y="5191125"/>
            <a:ext cx="5106988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/>
              <a:t>    </a:t>
            </a:r>
            <a:r>
              <a:rPr lang="pt-BR" b="1">
                <a:solidFill>
                  <a:srgbClr val="FFFF00"/>
                </a:solidFill>
              </a:rPr>
              <a:t>O maior respeito ao paciente é abordá-lo com conhecimento. Cuidamos de pacientes com um potencial de vida cada vez maior e o que esperamos sempre, é que este cuidado resulte em vidas com qualidade! </a:t>
            </a:r>
          </a:p>
        </p:txBody>
      </p:sp>
      <p:sp>
        <p:nvSpPr>
          <p:cNvPr id="20487" name="Rectangle 10"/>
          <p:cNvSpPr>
            <a:spLocks noChangeArrowheads="1"/>
          </p:cNvSpPr>
          <p:nvPr/>
        </p:nvSpPr>
        <p:spPr bwMode="auto">
          <a:xfrm>
            <a:off x="3608388" y="2532063"/>
            <a:ext cx="4379912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tIns="126960" bIns="25392" anchor="ctr">
            <a:spAutoFit/>
          </a:bodyPr>
          <a:lstStyle/>
          <a:p>
            <a:pPr eaLnBrk="0" hangingPunct="0"/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Neuroanatomia ultrassonogr</a:t>
            </a:r>
            <a:r>
              <a:rPr lang="pt-BR" sz="2200" b="1">
                <a:solidFill>
                  <a:srgbClr val="072A4D"/>
                </a:solidFill>
                <a:hlinkClick r:id="rId2"/>
              </a:rPr>
              <a:t>á</a:t>
            </a:r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fica</a:t>
            </a:r>
            <a:endParaRPr lang="pt-BR" sz="2200" b="1">
              <a:solidFill>
                <a:srgbClr val="072A4D"/>
              </a:solidFill>
              <a:latin typeface="Lato" pitchFamily="34" charset="0"/>
            </a:endParaRPr>
          </a:p>
          <a:p>
            <a:pPr eaLnBrk="0" hangingPunct="0"/>
            <a:r>
              <a:rPr lang="pt-BR" sz="1300">
                <a:solidFill>
                  <a:srgbClr val="78909C"/>
                </a:solidFill>
                <a:latin typeface="Source Sans Pro"/>
              </a:rPr>
              <a:t>                              Paulo R. Margotto</a:t>
            </a:r>
          </a:p>
        </p:txBody>
      </p:sp>
      <p:pic>
        <p:nvPicPr>
          <p:cNvPr id="20488" name="Picture 11" descr="doc">
            <a:hlinkClick r:id="rId3" tooltip="NEUROANATOMIA_ULTRASSONOGRAFICA-2020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88300" y="264636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4"/>
          <p:cNvSpPr>
            <a:spLocks noGrp="1"/>
          </p:cNvSpPr>
          <p:nvPr>
            <p:ph type="ctrTitle"/>
          </p:nvPr>
        </p:nvSpPr>
        <p:spPr>
          <a:xfrm>
            <a:off x="990600" y="-225425"/>
            <a:ext cx="10363200" cy="1470025"/>
          </a:xfrm>
        </p:spPr>
        <p:txBody>
          <a:bodyPr anchor="ctr"/>
          <a:lstStyle/>
          <a:p>
            <a:pPr algn="l"/>
            <a:r>
              <a:rPr lang="pt-BR" sz="4400" smtClean="0"/>
              <a:t>                       </a:t>
            </a:r>
            <a:r>
              <a:rPr lang="pt-BR" sz="3200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subTitle" idx="1"/>
          </p:nvPr>
        </p:nvSpPr>
        <p:spPr>
          <a:xfrm>
            <a:off x="2287588" y="750888"/>
            <a:ext cx="8534400" cy="1752600"/>
          </a:xfrm>
        </p:spPr>
        <p:txBody>
          <a:bodyPr/>
          <a:lstStyle/>
          <a:p>
            <a:r>
              <a:rPr lang="pt-BR" sz="2000" smtClean="0"/>
              <a:t>Planos Coronal, Sagital, Fontanelas alternativas (Mastóide, Posterior)</a:t>
            </a:r>
          </a:p>
          <a:p>
            <a:r>
              <a:rPr lang="pt-BR" sz="2000" b="1" smtClean="0">
                <a:solidFill>
                  <a:srgbClr val="008000"/>
                </a:solidFill>
              </a:rPr>
              <a:t>Planos Coronais: </a:t>
            </a:r>
            <a:r>
              <a:rPr lang="pt-BR" sz="2000" b="1" smtClean="0"/>
              <a:t>transdutor na fontanela anterior; mover para frente e para trás </a:t>
            </a:r>
            <a:endParaRPr lang="pt-BR" sz="2000" b="1" smtClean="0">
              <a:solidFill>
                <a:srgbClr val="008000"/>
              </a:solidFill>
            </a:endParaRPr>
          </a:p>
          <a:p>
            <a:endParaRPr lang="pt-BR" sz="2000" b="1" smtClean="0"/>
          </a:p>
        </p:txBody>
      </p:sp>
      <p:pic>
        <p:nvPicPr>
          <p:cNvPr id="21507" name="Picture 6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10174288" y="4697413"/>
            <a:ext cx="1628775" cy="1473200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</p:pic>
      <p:pic>
        <p:nvPicPr>
          <p:cNvPr id="21508" name="Picture 7"/>
          <p:cNvPicPr>
            <a:picLocks noChangeAspect="1" noChangeArrowheads="1"/>
          </p:cNvPicPr>
          <p:nvPr/>
        </p:nvPicPr>
        <p:blipFill>
          <a:blip r:embed="rId3">
            <a:lum contrast="18000"/>
          </a:blip>
          <a:srcRect/>
          <a:stretch>
            <a:fillRect/>
          </a:stretch>
        </p:blipFill>
        <p:spPr bwMode="auto">
          <a:xfrm>
            <a:off x="10040938" y="2278063"/>
            <a:ext cx="2000250" cy="2232025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</p:pic>
      <p:pic>
        <p:nvPicPr>
          <p:cNvPr id="21509" name="Picture 8" descr="Digitalizar0089"/>
          <p:cNvPicPr>
            <a:picLocks noChangeAspect="1" noChangeArrowheads="1"/>
          </p:cNvPicPr>
          <p:nvPr/>
        </p:nvPicPr>
        <p:blipFill>
          <a:blip r:embed="rId4">
            <a:lum bright="-18000"/>
          </a:blip>
          <a:srcRect/>
          <a:stretch>
            <a:fillRect/>
          </a:stretch>
        </p:blipFill>
        <p:spPr bwMode="auto">
          <a:xfrm>
            <a:off x="63500" y="4498975"/>
            <a:ext cx="1882775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9"/>
          <p:cNvPicPr>
            <a:picLocks noChangeAspect="1" noChangeArrowheads="1"/>
          </p:cNvPicPr>
          <p:nvPr/>
        </p:nvPicPr>
        <p:blipFill>
          <a:blip r:embed="rId5">
            <a:lum bright="-6000"/>
          </a:blip>
          <a:srcRect/>
          <a:stretch>
            <a:fillRect/>
          </a:stretch>
        </p:blipFill>
        <p:spPr bwMode="auto">
          <a:xfrm>
            <a:off x="2020888" y="4510088"/>
            <a:ext cx="1825625" cy="167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11"/>
          <p:cNvPicPr>
            <a:picLocks noChangeAspect="1" noChangeArrowheads="1"/>
          </p:cNvPicPr>
          <p:nvPr/>
        </p:nvPicPr>
        <p:blipFill>
          <a:blip r:embed="rId6">
            <a:lum bright="-6000"/>
          </a:blip>
          <a:srcRect/>
          <a:stretch>
            <a:fillRect/>
          </a:stretch>
        </p:blipFill>
        <p:spPr bwMode="auto">
          <a:xfrm>
            <a:off x="5859463" y="4527550"/>
            <a:ext cx="1917700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12"/>
          <p:cNvPicPr>
            <a:picLocks noChangeAspect="1" noChangeArrowheads="1"/>
          </p:cNvPicPr>
          <p:nvPr/>
        </p:nvPicPr>
        <p:blipFill>
          <a:blip r:embed="rId7">
            <a:lum bright="-12000"/>
          </a:blip>
          <a:srcRect/>
          <a:stretch>
            <a:fillRect/>
          </a:stretch>
        </p:blipFill>
        <p:spPr bwMode="auto">
          <a:xfrm>
            <a:off x="8002588" y="4483100"/>
            <a:ext cx="2038350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3" descr="DSC07205"/>
          <p:cNvPicPr>
            <a:picLocks noChangeAspect="1" noChangeArrowheads="1"/>
          </p:cNvPicPr>
          <p:nvPr/>
        </p:nvPicPr>
        <p:blipFill>
          <a:blip r:embed="rId8">
            <a:lum bright="-6000"/>
          </a:blip>
          <a:srcRect/>
          <a:stretch>
            <a:fillRect/>
          </a:stretch>
        </p:blipFill>
        <p:spPr bwMode="auto">
          <a:xfrm>
            <a:off x="8002588" y="2859088"/>
            <a:ext cx="2038350" cy="162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989638" y="2887663"/>
            <a:ext cx="1787525" cy="156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924300" y="2846388"/>
            <a:ext cx="1781175" cy="159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16" descr="Imagem 008"/>
          <p:cNvPicPr>
            <a:picLocks noChangeAspect="1" noChangeArrowheads="1"/>
          </p:cNvPicPr>
          <p:nvPr/>
        </p:nvPicPr>
        <p:blipFill>
          <a:blip r:embed="rId11">
            <a:lum bright="-12000" contrast="12000"/>
          </a:blip>
          <a:srcRect/>
          <a:stretch>
            <a:fillRect/>
          </a:stretch>
        </p:blipFill>
        <p:spPr bwMode="auto">
          <a:xfrm>
            <a:off x="3924300" y="4510088"/>
            <a:ext cx="1781175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17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893888" y="2859088"/>
            <a:ext cx="1897062" cy="158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8" name="Picture 18" descr="DSC0238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3500" y="2859088"/>
            <a:ext cx="1830388" cy="156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9" name="AutoShape 19"/>
          <p:cNvSpPr>
            <a:spLocks noChangeArrowheads="1"/>
          </p:cNvSpPr>
          <p:nvPr/>
        </p:nvSpPr>
        <p:spPr bwMode="auto">
          <a:xfrm>
            <a:off x="5989638" y="1868488"/>
            <a:ext cx="615950" cy="760412"/>
          </a:xfrm>
          <a:prstGeom prst="downArrow">
            <a:avLst>
              <a:gd name="adj1" fmla="val 50000"/>
              <a:gd name="adj2" fmla="val 30863"/>
            </a:avLst>
          </a:prstGeom>
          <a:solidFill>
            <a:srgbClr val="FFFF00"/>
          </a:solidFill>
          <a:ln w="76200">
            <a:solidFill>
              <a:srgbClr val="FF3399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21520" name="Text Box 20"/>
          <p:cNvSpPr txBox="1">
            <a:spLocks noChangeArrowheads="1"/>
          </p:cNvSpPr>
          <p:nvPr/>
        </p:nvSpPr>
        <p:spPr bwMode="auto">
          <a:xfrm>
            <a:off x="746125" y="62674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/>
          </a:p>
        </p:txBody>
      </p:sp>
      <p:sp>
        <p:nvSpPr>
          <p:cNvPr id="21521" name="Rectangle 21"/>
          <p:cNvSpPr>
            <a:spLocks noChangeArrowheads="1"/>
          </p:cNvSpPr>
          <p:nvPr/>
        </p:nvSpPr>
        <p:spPr bwMode="auto">
          <a:xfrm>
            <a:off x="838200" y="6267450"/>
            <a:ext cx="461963" cy="322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A</a:t>
            </a:r>
          </a:p>
        </p:txBody>
      </p:sp>
      <p:sp>
        <p:nvSpPr>
          <p:cNvPr id="21522" name="Rectangle 23"/>
          <p:cNvSpPr>
            <a:spLocks noChangeArrowheads="1"/>
          </p:cNvSpPr>
          <p:nvPr/>
        </p:nvSpPr>
        <p:spPr bwMode="auto">
          <a:xfrm>
            <a:off x="2471738" y="6267450"/>
            <a:ext cx="461962" cy="322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B</a:t>
            </a:r>
          </a:p>
        </p:txBody>
      </p:sp>
      <p:sp>
        <p:nvSpPr>
          <p:cNvPr id="21523" name="Rectangle 24"/>
          <p:cNvSpPr>
            <a:spLocks noChangeArrowheads="1"/>
          </p:cNvSpPr>
          <p:nvPr/>
        </p:nvSpPr>
        <p:spPr bwMode="auto">
          <a:xfrm>
            <a:off x="4352925" y="6267450"/>
            <a:ext cx="461963" cy="322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C</a:t>
            </a:r>
          </a:p>
        </p:txBody>
      </p:sp>
      <p:sp>
        <p:nvSpPr>
          <p:cNvPr id="21524" name="Rectangle 25"/>
          <p:cNvSpPr>
            <a:spLocks noChangeArrowheads="1"/>
          </p:cNvSpPr>
          <p:nvPr/>
        </p:nvSpPr>
        <p:spPr bwMode="auto">
          <a:xfrm>
            <a:off x="6545263" y="6267450"/>
            <a:ext cx="461962" cy="322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D</a:t>
            </a:r>
          </a:p>
        </p:txBody>
      </p:sp>
      <p:sp>
        <p:nvSpPr>
          <p:cNvPr id="21525" name="Rectangle 26"/>
          <p:cNvSpPr>
            <a:spLocks noChangeArrowheads="1"/>
          </p:cNvSpPr>
          <p:nvPr/>
        </p:nvSpPr>
        <p:spPr bwMode="auto">
          <a:xfrm>
            <a:off x="8647113" y="6267450"/>
            <a:ext cx="461962" cy="322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E</a:t>
            </a:r>
          </a:p>
        </p:txBody>
      </p:sp>
      <p:sp>
        <p:nvSpPr>
          <p:cNvPr id="21526" name="Rectangle 27"/>
          <p:cNvSpPr>
            <a:spLocks noChangeArrowheads="1"/>
          </p:cNvSpPr>
          <p:nvPr/>
        </p:nvSpPr>
        <p:spPr bwMode="auto">
          <a:xfrm>
            <a:off x="9645650" y="6450013"/>
            <a:ext cx="2546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400" i="1"/>
              <a:t>Hayden (1990); Antoniuk (1989)</a:t>
            </a:r>
            <a:r>
              <a:rPr lang="pt-BR"/>
              <a:t> </a:t>
            </a:r>
          </a:p>
        </p:txBody>
      </p:sp>
      <p:sp>
        <p:nvSpPr>
          <p:cNvPr id="21527" name="AutoShape 28"/>
          <p:cNvSpPr>
            <a:spLocks noChangeArrowheads="1"/>
          </p:cNvSpPr>
          <p:nvPr/>
        </p:nvSpPr>
        <p:spPr bwMode="auto">
          <a:xfrm>
            <a:off x="10821988" y="1868488"/>
            <a:ext cx="531812" cy="409575"/>
          </a:xfrm>
          <a:custGeom>
            <a:avLst/>
            <a:gdLst>
              <a:gd name="T0" fmla="*/ 161174383 w 21600"/>
              <a:gd name="T1" fmla="*/ 0 h 21600"/>
              <a:gd name="T2" fmla="*/ 40297683 w 21600"/>
              <a:gd name="T3" fmla="*/ 73631528 h 21600"/>
              <a:gd name="T4" fmla="*/ 161174383 w 21600"/>
              <a:gd name="T5" fmla="*/ 36815764 h 21600"/>
              <a:gd name="T6" fmla="*/ 362676645 w 21600"/>
              <a:gd name="T7" fmla="*/ 73631528 h 21600"/>
              <a:gd name="T8" fmla="*/ 282081945 w 21600"/>
              <a:gd name="T9" fmla="*/ 110446903 h 21600"/>
              <a:gd name="T10" fmla="*/ 201487195 w 21600"/>
              <a:gd name="T11" fmla="*/ 73631528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rgbClr val="FFFF00"/>
          </a:solidFill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3"/>
          <p:cNvSpPr>
            <a:spLocks noGrp="1"/>
          </p:cNvSpPr>
          <p:nvPr>
            <p:ph type="body" idx="1"/>
          </p:nvPr>
        </p:nvSpPr>
        <p:spPr>
          <a:xfrm>
            <a:off x="452438" y="1335088"/>
            <a:ext cx="11434762" cy="4351337"/>
          </a:xfrm>
        </p:spPr>
        <p:txBody>
          <a:bodyPr/>
          <a:lstStyle/>
          <a:p>
            <a:r>
              <a:rPr lang="pt-BR" b="1" smtClean="0">
                <a:solidFill>
                  <a:srgbClr val="008000"/>
                </a:solidFill>
              </a:rPr>
              <a:t>Planos Sagitais</a:t>
            </a:r>
            <a:r>
              <a:rPr lang="pt-BR" sz="2000" b="1" smtClean="0">
                <a:solidFill>
                  <a:srgbClr val="008000"/>
                </a:solidFill>
              </a:rPr>
              <a:t>: </a:t>
            </a:r>
            <a:r>
              <a:rPr lang="pt-BR" sz="2400" b="1" smtClean="0"/>
              <a:t>transdutor na fontanela anterior; mover para a direita ou esquerda</a:t>
            </a:r>
            <a:r>
              <a:rPr lang="pt-BR" sz="2400" smtClean="0"/>
              <a:t> </a:t>
            </a:r>
          </a:p>
        </p:txBody>
      </p:sp>
      <p:sp>
        <p:nvSpPr>
          <p:cNvPr id="22530" name="Rectangle 4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22531" name="AutoShape 5"/>
          <p:cNvSpPr>
            <a:spLocks noChangeArrowheads="1"/>
          </p:cNvSpPr>
          <p:nvPr/>
        </p:nvSpPr>
        <p:spPr bwMode="auto">
          <a:xfrm>
            <a:off x="5243513" y="1838325"/>
            <a:ext cx="615950" cy="760413"/>
          </a:xfrm>
          <a:prstGeom prst="downArrow">
            <a:avLst>
              <a:gd name="adj1" fmla="val 50000"/>
              <a:gd name="adj2" fmla="val 30863"/>
            </a:avLst>
          </a:prstGeom>
          <a:solidFill>
            <a:srgbClr val="FFFF00"/>
          </a:solidFill>
          <a:ln w="76200">
            <a:solidFill>
              <a:srgbClr val="FF3399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pic>
        <p:nvPicPr>
          <p:cNvPr id="22532" name="Picture 6"/>
          <p:cNvPicPr>
            <a:picLocks noChangeAspect="1" noChangeArrowheads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9559925" y="4497388"/>
            <a:ext cx="2114550" cy="1770062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22533" name="AutoShape 8"/>
          <p:cNvSpPr>
            <a:spLocks noChangeArrowheads="1"/>
          </p:cNvSpPr>
          <p:nvPr/>
        </p:nvSpPr>
        <p:spPr bwMode="auto">
          <a:xfrm>
            <a:off x="10163175" y="1933575"/>
            <a:ext cx="531813" cy="409575"/>
          </a:xfrm>
          <a:custGeom>
            <a:avLst/>
            <a:gdLst>
              <a:gd name="T0" fmla="*/ 161175572 w 21600"/>
              <a:gd name="T1" fmla="*/ 0 h 21600"/>
              <a:gd name="T2" fmla="*/ 40297857 w 21600"/>
              <a:gd name="T3" fmla="*/ 73631528 h 21600"/>
              <a:gd name="T4" fmla="*/ 161175572 w 21600"/>
              <a:gd name="T5" fmla="*/ 36815764 h 21600"/>
              <a:gd name="T6" fmla="*/ 362678706 w 21600"/>
              <a:gd name="T7" fmla="*/ 73631528 h 21600"/>
              <a:gd name="T8" fmla="*/ 282083066 w 21600"/>
              <a:gd name="T9" fmla="*/ 110446903 h 21600"/>
              <a:gd name="T10" fmla="*/ 201487968 w 21600"/>
              <a:gd name="T11" fmla="*/ 73631528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rgbClr val="FFFF00"/>
          </a:solidFill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22534" name="Picture 9"/>
          <p:cNvPicPr>
            <a:picLocks noChangeAspect="1" noChangeArrowheads="1"/>
          </p:cNvPicPr>
          <p:nvPr/>
        </p:nvPicPr>
        <p:blipFill>
          <a:blip r:embed="rId3">
            <a:lum bright="-18000" contrast="18000"/>
          </a:blip>
          <a:srcRect/>
          <a:stretch>
            <a:fillRect/>
          </a:stretch>
        </p:blipFill>
        <p:spPr bwMode="auto">
          <a:xfrm>
            <a:off x="804863" y="4579938"/>
            <a:ext cx="1976437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2598738"/>
            <a:ext cx="2138362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13"/>
          <p:cNvPicPr>
            <a:picLocks noChangeAspect="1" noChangeArrowheads="1"/>
          </p:cNvPicPr>
          <p:nvPr/>
        </p:nvPicPr>
        <p:blipFill>
          <a:blip r:embed="rId5">
            <a:lum bright="-6000"/>
          </a:blip>
          <a:srcRect/>
          <a:stretch>
            <a:fillRect/>
          </a:stretch>
        </p:blipFill>
        <p:spPr bwMode="auto">
          <a:xfrm>
            <a:off x="2924175" y="4579938"/>
            <a:ext cx="1752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4175" y="2693988"/>
            <a:ext cx="17716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16"/>
          <p:cNvPicPr>
            <a:picLocks noChangeAspect="1" noChangeArrowheads="1"/>
          </p:cNvPicPr>
          <p:nvPr/>
        </p:nvPicPr>
        <p:blipFill>
          <a:blip r:embed="rId7">
            <a:lum bright="-12000"/>
          </a:blip>
          <a:srcRect/>
          <a:stretch>
            <a:fillRect/>
          </a:stretch>
        </p:blipFill>
        <p:spPr bwMode="auto">
          <a:xfrm>
            <a:off x="4829175" y="4579938"/>
            <a:ext cx="2197100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17" descr="Imagem 042"/>
          <p:cNvPicPr>
            <a:picLocks noChangeAspect="1" noChangeArrowheads="1"/>
          </p:cNvPicPr>
          <p:nvPr/>
        </p:nvPicPr>
        <p:blipFill>
          <a:blip r:embed="rId8">
            <a:lum bright="-12000"/>
          </a:blip>
          <a:srcRect/>
          <a:stretch>
            <a:fillRect/>
          </a:stretch>
        </p:blipFill>
        <p:spPr bwMode="auto">
          <a:xfrm>
            <a:off x="4872038" y="2714625"/>
            <a:ext cx="1973262" cy="164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0" name="Picture 1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786938" y="2465388"/>
            <a:ext cx="1798637" cy="1890712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22541" name="Rectangle 19"/>
          <p:cNvSpPr>
            <a:spLocks noChangeArrowheads="1"/>
          </p:cNvSpPr>
          <p:nvPr/>
        </p:nvSpPr>
        <p:spPr bwMode="auto">
          <a:xfrm>
            <a:off x="1628775" y="6381750"/>
            <a:ext cx="461963" cy="322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A</a:t>
            </a:r>
          </a:p>
        </p:txBody>
      </p:sp>
      <p:sp>
        <p:nvSpPr>
          <p:cNvPr id="22542" name="Rectangle 20"/>
          <p:cNvSpPr>
            <a:spLocks noChangeArrowheads="1"/>
          </p:cNvSpPr>
          <p:nvPr/>
        </p:nvSpPr>
        <p:spPr bwMode="auto">
          <a:xfrm>
            <a:off x="3560763" y="6381750"/>
            <a:ext cx="461962" cy="322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B</a:t>
            </a:r>
          </a:p>
        </p:txBody>
      </p:sp>
      <p:sp>
        <p:nvSpPr>
          <p:cNvPr id="22543" name="Rectangle 21"/>
          <p:cNvSpPr>
            <a:spLocks noChangeArrowheads="1"/>
          </p:cNvSpPr>
          <p:nvPr/>
        </p:nvSpPr>
        <p:spPr bwMode="auto">
          <a:xfrm>
            <a:off x="5397500" y="6381750"/>
            <a:ext cx="461963" cy="322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C</a:t>
            </a:r>
          </a:p>
        </p:txBody>
      </p:sp>
      <p:pic>
        <p:nvPicPr>
          <p:cNvPr id="22544" name="Picture 22"/>
          <p:cNvPicPr>
            <a:picLocks noChangeAspect="1" noChangeArrowheads="1"/>
          </p:cNvPicPr>
          <p:nvPr/>
        </p:nvPicPr>
        <p:blipFill>
          <a:blip r:embed="rId10">
            <a:lum bright="-30000" contrast="12000"/>
          </a:blip>
          <a:srcRect/>
          <a:stretch>
            <a:fillRect/>
          </a:stretch>
        </p:blipFill>
        <p:spPr bwMode="auto">
          <a:xfrm>
            <a:off x="6888163" y="3570288"/>
            <a:ext cx="2157412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5" name="Rectangle 23"/>
          <p:cNvSpPr>
            <a:spLocks noChangeArrowheads="1"/>
          </p:cNvSpPr>
          <p:nvPr/>
        </p:nvSpPr>
        <p:spPr bwMode="auto">
          <a:xfrm>
            <a:off x="10163175" y="6267450"/>
            <a:ext cx="1398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i="1"/>
              <a:t>Hyden, 1990</a:t>
            </a:r>
            <a:r>
              <a:rPr lang="pt-BR"/>
              <a:t> </a:t>
            </a:r>
          </a:p>
        </p:txBody>
      </p:sp>
      <p:sp>
        <p:nvSpPr>
          <p:cNvPr id="22546" name="Text Box 24"/>
          <p:cNvSpPr txBox="1">
            <a:spLocks noChangeArrowheads="1"/>
          </p:cNvSpPr>
          <p:nvPr/>
        </p:nvSpPr>
        <p:spPr bwMode="auto">
          <a:xfrm>
            <a:off x="3205163" y="4297363"/>
            <a:ext cx="15160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Shuman, 1981</a:t>
            </a:r>
          </a:p>
        </p:txBody>
      </p:sp>
      <p:sp>
        <p:nvSpPr>
          <p:cNvPr id="22547" name="Text Box 25"/>
          <p:cNvSpPr txBox="1">
            <a:spLocks noChangeArrowheads="1"/>
          </p:cNvSpPr>
          <p:nvPr/>
        </p:nvSpPr>
        <p:spPr bwMode="auto">
          <a:xfrm>
            <a:off x="5035550" y="4297363"/>
            <a:ext cx="1647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Couchard, 2000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3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1090275" cy="43513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b="1" smtClean="0">
                <a:solidFill>
                  <a:srgbClr val="008000"/>
                </a:solidFill>
              </a:rPr>
              <a:t>Fontanelas Alternativas</a:t>
            </a:r>
            <a:r>
              <a:rPr lang="pt-BR" smtClean="0"/>
              <a:t>: Fontanela Posterior/Póstero-lateral (Mastóidea)</a:t>
            </a:r>
          </a:p>
          <a:p>
            <a:r>
              <a:rPr lang="pt-BR" smtClean="0"/>
              <a:t>Úteis na detecção de hemorragia envolvendo o </a:t>
            </a:r>
            <a:r>
              <a:rPr lang="pt-BR" b="1" smtClean="0">
                <a:solidFill>
                  <a:srgbClr val="FF0000"/>
                </a:solidFill>
              </a:rPr>
              <a:t>tronco cerebral, cerebelo e cisternas subaracnóideas.</a:t>
            </a:r>
            <a:r>
              <a:rPr lang="pt-BR" smtClean="0"/>
              <a:t> </a:t>
            </a:r>
          </a:p>
          <a:p>
            <a:endParaRPr lang="pt-BR" smtClean="0"/>
          </a:p>
          <a:p>
            <a:endParaRPr lang="pt-BR" smtClean="0"/>
          </a:p>
          <a:p>
            <a:endParaRPr lang="pt-BR" smtClean="0"/>
          </a:p>
          <a:p>
            <a:endParaRPr lang="pt-BR" smtClean="0"/>
          </a:p>
        </p:txBody>
      </p:sp>
      <p:sp>
        <p:nvSpPr>
          <p:cNvPr id="23554" name="Rectangle 4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pic>
        <p:nvPicPr>
          <p:cNvPr id="23555" name="Picture 5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8318500" y="3370263"/>
            <a:ext cx="2295525" cy="1817687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pic>
        <p:nvPicPr>
          <p:cNvPr id="23556" name="Picture 6"/>
          <p:cNvPicPr>
            <a:picLocks noChangeAspect="1" noChangeArrowheads="1"/>
          </p:cNvPicPr>
          <p:nvPr/>
        </p:nvPicPr>
        <p:blipFill>
          <a:blip r:embed="rId3">
            <a:lum bright="24000" contrast="12000"/>
          </a:blip>
          <a:srcRect/>
          <a:stretch>
            <a:fillRect/>
          </a:stretch>
        </p:blipFill>
        <p:spPr bwMode="auto">
          <a:xfrm>
            <a:off x="3057525" y="3167063"/>
            <a:ext cx="4297363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Rectangle 7"/>
          <p:cNvSpPr>
            <a:spLocks noChangeArrowheads="1"/>
          </p:cNvSpPr>
          <p:nvPr/>
        </p:nvSpPr>
        <p:spPr bwMode="auto">
          <a:xfrm>
            <a:off x="2089150" y="6391275"/>
            <a:ext cx="7165975" cy="466725"/>
          </a:xfrm>
          <a:prstGeom prst="rect">
            <a:avLst/>
          </a:prstGeom>
          <a:solidFill>
            <a:srgbClr val="0000FF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2400" b="1">
                <a:solidFill>
                  <a:srgbClr val="FFFF00"/>
                </a:solidFill>
              </a:rPr>
              <a:t>Esta fontanela pode não se fechar até 2 anos de idade.</a:t>
            </a:r>
            <a:r>
              <a:rPr lang="pt-BR" sz="2400"/>
              <a:t> </a:t>
            </a:r>
          </a:p>
        </p:txBody>
      </p:sp>
      <p:sp>
        <p:nvSpPr>
          <p:cNvPr id="23558" name="Rectangle 8"/>
          <p:cNvSpPr>
            <a:spLocks noChangeArrowheads="1"/>
          </p:cNvSpPr>
          <p:nvPr/>
        </p:nvSpPr>
        <p:spPr bwMode="auto">
          <a:xfrm>
            <a:off x="1835150" y="5856288"/>
            <a:ext cx="78359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b="1"/>
              <a:t>(</a:t>
            </a:r>
            <a:r>
              <a:rPr lang="pt-BR" b="1">
                <a:solidFill>
                  <a:srgbClr val="0000FF"/>
                </a:solidFill>
              </a:rPr>
              <a:t>Ultrassonografia cerebral através da fontanela mastóidea</a:t>
            </a:r>
            <a:r>
              <a:rPr lang="pt-BR" b="1"/>
              <a:t> (</a:t>
            </a:r>
            <a:r>
              <a:rPr lang="pt-BR" i="1"/>
              <a:t>Limperopoulos, 2005)</a:t>
            </a:r>
            <a:endParaRPr lang="pt-BR"/>
          </a:p>
          <a:p>
            <a:pPr eaLnBrk="0" hangingPunct="0"/>
            <a:r>
              <a:rPr lang="pt-BR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3"/>
          <p:cNvSpPr>
            <a:spLocks noGrp="1"/>
          </p:cNvSpPr>
          <p:nvPr>
            <p:ph type="body" idx="1"/>
          </p:nvPr>
        </p:nvSpPr>
        <p:spPr>
          <a:xfrm>
            <a:off x="962025" y="1106488"/>
            <a:ext cx="10515600" cy="435133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b="1" smtClean="0">
                <a:solidFill>
                  <a:srgbClr val="0000FF"/>
                </a:solidFill>
              </a:rPr>
              <a:t>                          Importância da Dopplerfluxometria</a:t>
            </a:r>
          </a:p>
          <a:p>
            <a:r>
              <a:rPr lang="pt-BR" b="1" smtClean="0">
                <a:solidFill>
                  <a:srgbClr val="0000FF"/>
                </a:solidFill>
              </a:rPr>
              <a:t>O índice de Resistência (IR=S-D/S):</a:t>
            </a:r>
          </a:p>
          <a:p>
            <a:endParaRPr lang="pt-BR" b="1" smtClean="0">
              <a:solidFill>
                <a:srgbClr val="0000FF"/>
              </a:solidFill>
            </a:endParaRPr>
          </a:p>
          <a:p>
            <a:endParaRPr lang="pt-BR" b="1" smtClean="0"/>
          </a:p>
          <a:p>
            <a:pPr algn="ctr">
              <a:buFont typeface="Arial" charset="0"/>
              <a:buNone/>
            </a:pPr>
            <a:r>
              <a:rPr lang="pt-BR" b="1" smtClean="0">
                <a:solidFill>
                  <a:srgbClr val="FF3399"/>
                </a:solidFill>
              </a:rPr>
              <a:t>Ele fornece uma medida da dinâmica vascular e a integridade da autorregulação cerebral</a:t>
            </a:r>
            <a:r>
              <a:rPr lang="pt-BR" b="1" smtClean="0"/>
              <a:t>.</a:t>
            </a:r>
          </a:p>
        </p:txBody>
      </p:sp>
      <p:sp>
        <p:nvSpPr>
          <p:cNvPr id="24578" name="Rectangle 4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24579" name="AutoShape 5"/>
          <p:cNvSpPr>
            <a:spLocks noChangeArrowheads="1"/>
          </p:cNvSpPr>
          <p:nvPr/>
        </p:nvSpPr>
        <p:spPr bwMode="auto">
          <a:xfrm>
            <a:off x="146050" y="1681163"/>
            <a:ext cx="1116013" cy="2089150"/>
          </a:xfrm>
          <a:prstGeom prst="curvedRightArrow">
            <a:avLst>
              <a:gd name="adj1" fmla="val 37440"/>
              <a:gd name="adj2" fmla="val 74879"/>
              <a:gd name="adj3" fmla="val 33333"/>
            </a:avLst>
          </a:prstGeom>
          <a:solidFill>
            <a:srgbClr val="FFFF00"/>
          </a:solidFill>
          <a:ln w="952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2458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28850" y="2200275"/>
            <a:ext cx="3565525" cy="708025"/>
          </a:xfrm>
          <a:prstGeom prst="rect">
            <a:avLst/>
          </a:prstGeom>
          <a:noFill/>
          <a:ln w="57150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24581" name="Rectangle 9"/>
          <p:cNvSpPr>
            <a:spLocks noChangeArrowheads="1"/>
          </p:cNvSpPr>
          <p:nvPr/>
        </p:nvSpPr>
        <p:spPr bwMode="auto">
          <a:xfrm>
            <a:off x="3190875" y="4051300"/>
            <a:ext cx="82248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 b="1"/>
              <a:t>     -</a:t>
            </a:r>
            <a:r>
              <a:rPr lang="pt-BR" b="1">
                <a:solidFill>
                  <a:srgbClr val="FF0000"/>
                </a:solidFill>
              </a:rPr>
              <a:t>Baixo IR</a:t>
            </a:r>
            <a:r>
              <a:rPr lang="pt-BR" b="1"/>
              <a:t> = diminuição da resistência/ alta velocidade do fluxo sangüíneo cerebral.</a:t>
            </a:r>
            <a:endParaRPr lang="pt-BR"/>
          </a:p>
          <a:p>
            <a:pPr algn="ctr"/>
            <a:r>
              <a:rPr lang="pt-BR" b="1"/>
              <a:t>-</a:t>
            </a:r>
            <a:r>
              <a:rPr lang="pt-BR" b="1">
                <a:solidFill>
                  <a:srgbClr val="FF0000"/>
                </a:solidFill>
              </a:rPr>
              <a:t>Alto IR</a:t>
            </a:r>
            <a:r>
              <a:rPr lang="pt-BR" b="1"/>
              <a:t> = aumento da resistência/ baixa velocidade do fluxo sangüíneo cerebral</a:t>
            </a:r>
          </a:p>
        </p:txBody>
      </p:sp>
      <p:sp>
        <p:nvSpPr>
          <p:cNvPr id="24582" name="Text Box 10"/>
          <p:cNvSpPr txBox="1">
            <a:spLocks noChangeArrowheads="1"/>
          </p:cNvSpPr>
          <p:nvPr/>
        </p:nvSpPr>
        <p:spPr bwMode="auto">
          <a:xfrm>
            <a:off x="5929313" y="2349500"/>
            <a:ext cx="5124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/>
              <a:t>(boa correlação com a velocidade do fluxo sanguíneo</a:t>
            </a:r>
          </a:p>
          <a:p>
            <a:pPr algn="ctr"/>
            <a:r>
              <a:rPr lang="pt-BR"/>
              <a:t>Cerebral)</a:t>
            </a:r>
          </a:p>
        </p:txBody>
      </p:sp>
      <p:sp>
        <p:nvSpPr>
          <p:cNvPr id="24583" name="Text Box 11"/>
          <p:cNvSpPr txBox="1">
            <a:spLocks noChangeArrowheads="1"/>
          </p:cNvSpPr>
          <p:nvPr/>
        </p:nvSpPr>
        <p:spPr bwMode="auto">
          <a:xfrm>
            <a:off x="3216275" y="4692650"/>
            <a:ext cx="90963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rgbClr val="FF0000"/>
                </a:solidFill>
              </a:rPr>
              <a:t> BAIXO IR</a:t>
            </a:r>
            <a:r>
              <a:rPr lang="pt-BR"/>
              <a:t> (</a:t>
            </a:r>
            <a:r>
              <a:rPr lang="pt-BR">
                <a:cs typeface="Calibri" pitchFamily="34" charset="0"/>
              </a:rPr>
              <a:t>≤</a:t>
            </a:r>
            <a:r>
              <a:rPr lang="pt-BR"/>
              <a:t>0,55) na</a:t>
            </a:r>
            <a:r>
              <a:rPr lang="pt-BR">
                <a:solidFill>
                  <a:srgbClr val="FF0000"/>
                </a:solidFill>
              </a:rPr>
              <a:t> EHI grave</a:t>
            </a:r>
            <a:r>
              <a:rPr lang="pt-BR" baseline="30000">
                <a:solidFill>
                  <a:srgbClr val="FF0000"/>
                </a:solidFill>
              </a:rPr>
              <a:t>1</a:t>
            </a:r>
            <a:r>
              <a:rPr lang="pt-BR"/>
              <a:t> e </a:t>
            </a:r>
            <a:r>
              <a:rPr lang="pt-BR">
                <a:solidFill>
                  <a:srgbClr val="FF0000"/>
                </a:solidFill>
              </a:rPr>
              <a:t>pós-operatório da cardiopatia congênita crítica</a:t>
            </a:r>
            <a:r>
              <a:rPr lang="pt-BR" baseline="30000">
                <a:solidFill>
                  <a:srgbClr val="FF0000"/>
                </a:solidFill>
              </a:rPr>
              <a:t>2</a:t>
            </a:r>
          </a:p>
          <a:p>
            <a:r>
              <a:rPr lang="pt-BR">
                <a:solidFill>
                  <a:srgbClr val="FF0000"/>
                </a:solidFill>
              </a:rPr>
              <a:t>   </a:t>
            </a:r>
            <a:r>
              <a:rPr lang="pt-BR" baseline="30000">
                <a:solidFill>
                  <a:srgbClr val="FF0000"/>
                </a:solidFill>
              </a:rPr>
              <a:t>1</a:t>
            </a:r>
            <a:r>
              <a:rPr lang="pt-BR"/>
              <a:t>vasodilatação secundária às alterações bioquímicas induzidas pela asfixia;</a:t>
            </a:r>
          </a:p>
          <a:p>
            <a:r>
              <a:rPr lang="pt-BR"/>
              <a:t>   </a:t>
            </a:r>
            <a:r>
              <a:rPr lang="pt-BR" baseline="30000">
                <a:solidFill>
                  <a:srgbClr val="FF0000"/>
                </a:solidFill>
              </a:rPr>
              <a:t>2</a:t>
            </a:r>
            <a:r>
              <a:rPr lang="pt-BR"/>
              <a:t> </a:t>
            </a:r>
            <a:r>
              <a:rPr lang="pt-BR" b="1"/>
              <a:t>perda de vasorreatividade normal (</a:t>
            </a:r>
            <a:r>
              <a:rPr lang="pt-BR"/>
              <a:t>hiperemia devido à hipoperfusão cerebral operatória).</a:t>
            </a:r>
          </a:p>
        </p:txBody>
      </p:sp>
      <p:sp>
        <p:nvSpPr>
          <p:cNvPr id="24584" name="Text Box 12"/>
          <p:cNvSpPr txBox="1">
            <a:spLocks noChangeArrowheads="1"/>
          </p:cNvSpPr>
          <p:nvPr/>
        </p:nvSpPr>
        <p:spPr bwMode="auto">
          <a:xfrm>
            <a:off x="3216275" y="5608638"/>
            <a:ext cx="71770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00"/>
                </a:solidFill>
                <a:cs typeface="Calibri" pitchFamily="34" charset="0"/>
              </a:rPr>
              <a:t> ALTO IR</a:t>
            </a:r>
            <a:r>
              <a:rPr lang="pt-BR">
                <a:cs typeface="Calibri" pitchFamily="34" charset="0"/>
              </a:rPr>
              <a:t> (≥85) na hemorragia intraventricular, leucomalácia periventricular</a:t>
            </a:r>
          </a:p>
          <a:p>
            <a:r>
              <a:rPr lang="pt-BR">
                <a:cs typeface="Calibri" pitchFamily="34" charset="0"/>
              </a:rPr>
              <a:t>(secundára à vasoconstrição)</a:t>
            </a:r>
          </a:p>
        </p:txBody>
      </p:sp>
      <p:sp>
        <p:nvSpPr>
          <p:cNvPr id="24585" name="Text Box 14"/>
          <p:cNvSpPr txBox="1">
            <a:spLocks noChangeArrowheads="1"/>
          </p:cNvSpPr>
          <p:nvPr/>
        </p:nvSpPr>
        <p:spPr bwMode="auto">
          <a:xfrm>
            <a:off x="3216275" y="6407150"/>
            <a:ext cx="4511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00"/>
                </a:solidFill>
              </a:rPr>
              <a:t>  IR&gt;1</a:t>
            </a:r>
            <a:r>
              <a:rPr lang="pt-BR"/>
              <a:t>: escape diastólico (</a:t>
            </a:r>
            <a:r>
              <a:rPr lang="pt-BR">
                <a:solidFill>
                  <a:srgbClr val="FF0000"/>
                </a:solidFill>
              </a:rPr>
              <a:t>canal arterial pérvio</a:t>
            </a:r>
            <a:r>
              <a:rPr lang="pt-BR"/>
              <a:t>) </a:t>
            </a:r>
          </a:p>
        </p:txBody>
      </p:sp>
      <p:pic>
        <p:nvPicPr>
          <p:cNvPr id="24586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11738"/>
            <a:ext cx="281305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7" name="AutoShape 16"/>
          <p:cNvSpPr>
            <a:spLocks noChangeArrowheads="1"/>
          </p:cNvSpPr>
          <p:nvPr/>
        </p:nvSpPr>
        <p:spPr bwMode="auto">
          <a:xfrm flipH="1">
            <a:off x="2917825" y="6407150"/>
            <a:ext cx="401638" cy="400050"/>
          </a:xfrm>
          <a:custGeom>
            <a:avLst/>
            <a:gdLst>
              <a:gd name="T0" fmla="*/ 104149865 w 21600"/>
              <a:gd name="T1" fmla="*/ 0 h 21600"/>
              <a:gd name="T2" fmla="*/ 0 w 21600"/>
              <a:gd name="T3" fmla="*/ 68612828 h 21600"/>
              <a:gd name="T4" fmla="*/ 104149865 w 21600"/>
              <a:gd name="T5" fmla="*/ 137225583 h 21600"/>
              <a:gd name="T6" fmla="*/ 138866251 w 21600"/>
              <a:gd name="T7" fmla="*/ 6861282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4588" name="Line 17"/>
          <p:cNvSpPr>
            <a:spLocks noChangeShapeType="1"/>
          </p:cNvSpPr>
          <p:nvPr/>
        </p:nvSpPr>
        <p:spPr bwMode="auto">
          <a:xfrm>
            <a:off x="3032125" y="4051300"/>
            <a:ext cx="8321675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24589" name="Line 18"/>
          <p:cNvSpPr>
            <a:spLocks noChangeShapeType="1"/>
          </p:cNvSpPr>
          <p:nvPr/>
        </p:nvSpPr>
        <p:spPr bwMode="auto">
          <a:xfrm>
            <a:off x="2973388" y="4679950"/>
            <a:ext cx="8415337" cy="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24590" name="Line 19"/>
          <p:cNvSpPr>
            <a:spLocks noChangeShapeType="1"/>
          </p:cNvSpPr>
          <p:nvPr/>
        </p:nvSpPr>
        <p:spPr bwMode="auto">
          <a:xfrm>
            <a:off x="3032125" y="4051300"/>
            <a:ext cx="0" cy="64135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24591" name="Line 20"/>
          <p:cNvSpPr>
            <a:spLocks noChangeShapeType="1"/>
          </p:cNvSpPr>
          <p:nvPr/>
        </p:nvSpPr>
        <p:spPr bwMode="auto">
          <a:xfrm>
            <a:off x="11374438" y="4051300"/>
            <a:ext cx="0" cy="64135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24592" name="Line 21"/>
          <p:cNvSpPr>
            <a:spLocks noChangeShapeType="1"/>
          </p:cNvSpPr>
          <p:nvPr/>
        </p:nvSpPr>
        <p:spPr bwMode="auto">
          <a:xfrm flipV="1">
            <a:off x="1571625" y="6286500"/>
            <a:ext cx="215900" cy="23971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24593" name="Picture 22"/>
          <p:cNvPicPr>
            <a:picLocks noChangeAspect="1" noChangeArrowheads="1"/>
          </p:cNvPicPr>
          <p:nvPr/>
        </p:nvPicPr>
        <p:blipFill>
          <a:blip r:embed="rId4">
            <a:lum contrast="12000"/>
          </a:blip>
          <a:srcRect/>
          <a:stretch>
            <a:fillRect/>
          </a:stretch>
        </p:blipFill>
        <p:spPr bwMode="auto">
          <a:xfrm>
            <a:off x="9672638" y="439738"/>
            <a:ext cx="2286000" cy="177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4" name="Rectangle 23"/>
          <p:cNvSpPr>
            <a:spLocks noChangeArrowheads="1"/>
          </p:cNvSpPr>
          <p:nvPr/>
        </p:nvSpPr>
        <p:spPr bwMode="auto">
          <a:xfrm>
            <a:off x="8105775" y="6148388"/>
            <a:ext cx="3530600" cy="5175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126960" rIns="0" bIns="25392" anchor="ctr">
            <a:spAutoFit/>
          </a:bodyPr>
          <a:lstStyle/>
          <a:p>
            <a:pPr eaLnBrk="0" hangingPunct="0"/>
            <a:r>
              <a:rPr lang="pt-BR" sz="1200" b="1">
                <a:solidFill>
                  <a:srgbClr val="072A4D"/>
                </a:solidFill>
                <a:latin typeface="Lato" pitchFamily="34" charset="0"/>
              </a:rPr>
              <a:t>ULTRASSONOGRAFIA CEREBRAL DOPPLER -2020</a:t>
            </a:r>
          </a:p>
          <a:p>
            <a:pPr eaLnBrk="0" hangingPunct="0"/>
            <a:r>
              <a:rPr lang="pt-BR" sz="1200">
                <a:solidFill>
                  <a:srgbClr val="2A6490"/>
                </a:solidFill>
                <a:latin typeface="Source Sans Pro"/>
              </a:rPr>
              <a:t>  </a:t>
            </a:r>
            <a:r>
              <a:rPr lang="pt-BR" sz="1200">
                <a:solidFill>
                  <a:srgbClr val="2A6490"/>
                </a:solidFill>
              </a:rPr>
              <a:t>                               Paulo R. Margotto</a:t>
            </a:r>
            <a:endParaRPr lang="pt-BR" sz="1200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24595" name="Picture 24" descr="doc">
            <a:hlinkClick r:id="rId5" tooltip="Ultrassonografia-Doppler-2020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730038" y="614838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3"/>
          <p:cNvSpPr>
            <a:spLocks noGrp="1"/>
          </p:cNvSpPr>
          <p:nvPr>
            <p:ph type="body" idx="1"/>
          </p:nvPr>
        </p:nvSpPr>
        <p:spPr>
          <a:xfrm>
            <a:off x="673100" y="1139825"/>
            <a:ext cx="10966450" cy="55308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mtClean="0"/>
              <a:t>                        </a:t>
            </a:r>
            <a:r>
              <a:rPr lang="pt-BR" b="1" smtClean="0">
                <a:solidFill>
                  <a:srgbClr val="FF3399"/>
                </a:solidFill>
              </a:rPr>
              <a:t>Na Unidade de  Neonatologia do HMIB/SES/DF</a:t>
            </a:r>
          </a:p>
          <a:p>
            <a:pPr>
              <a:buFont typeface="Arial" charset="0"/>
              <a:buNone/>
            </a:pPr>
            <a:r>
              <a:rPr lang="pt-BR" smtClean="0"/>
              <a:t>I                                       </a:t>
            </a:r>
            <a:r>
              <a:rPr lang="pt-BR" b="1" smtClean="0">
                <a:solidFill>
                  <a:srgbClr val="0000FF"/>
                </a:solidFill>
              </a:rPr>
              <a:t>Indicações</a:t>
            </a:r>
          </a:p>
          <a:p>
            <a:r>
              <a:rPr lang="pt-BR" smtClean="0"/>
              <a:t>RN </a:t>
            </a:r>
            <a:r>
              <a:rPr lang="pt-BR" smtClean="0">
                <a:solidFill>
                  <a:srgbClr val="FF3300"/>
                </a:solidFill>
              </a:rPr>
              <a:t>&lt;32 semanas</a:t>
            </a:r>
            <a:r>
              <a:rPr lang="pt-BR" smtClean="0"/>
              <a:t> (às vezes </a:t>
            </a:r>
            <a:r>
              <a:rPr lang="pt-BR" smtClean="0">
                <a:cs typeface="Calibri" pitchFamily="34" charset="0"/>
              </a:rPr>
              <a:t>≤34 semanas)</a:t>
            </a:r>
          </a:p>
          <a:p>
            <a:r>
              <a:rPr lang="pt-BR" smtClean="0">
                <a:cs typeface="Calibri" pitchFamily="34" charset="0"/>
              </a:rPr>
              <a:t>RN Ventilados/Convulsões/Malformações/Cardiopatia complexa/RN de Diabética/ Encefalopatia hipóxico-isquêmica/ Infecções Congênitas</a:t>
            </a:r>
          </a:p>
          <a:p>
            <a:pPr>
              <a:buFont typeface="Arial" charset="0"/>
              <a:buNone/>
            </a:pPr>
            <a:r>
              <a:rPr lang="pt-BR" smtClean="0">
                <a:cs typeface="Calibri" pitchFamily="34" charset="0"/>
              </a:rPr>
              <a:t>                                         </a:t>
            </a:r>
            <a:r>
              <a:rPr lang="pt-BR" b="1" smtClean="0">
                <a:solidFill>
                  <a:srgbClr val="0000FF"/>
                </a:solidFill>
                <a:cs typeface="Calibri" pitchFamily="34" charset="0"/>
              </a:rPr>
              <a:t>Quando</a:t>
            </a:r>
          </a:p>
          <a:p>
            <a:r>
              <a:rPr lang="pt-BR" smtClean="0"/>
              <a:t>Nos prematuros: </a:t>
            </a:r>
            <a:r>
              <a:rPr lang="pt-BR" smtClean="0">
                <a:solidFill>
                  <a:srgbClr val="FF3300"/>
                </a:solidFill>
              </a:rPr>
              <a:t>1º</a:t>
            </a:r>
            <a:r>
              <a:rPr lang="pt-BR" baseline="30000" smtClean="0">
                <a:solidFill>
                  <a:srgbClr val="FF3300"/>
                </a:solidFill>
              </a:rPr>
              <a:t>s </a:t>
            </a:r>
            <a:r>
              <a:rPr lang="pt-BR" smtClean="0">
                <a:solidFill>
                  <a:srgbClr val="FF3300"/>
                </a:solidFill>
              </a:rPr>
              <a:t>3-4 dias de vida</a:t>
            </a:r>
            <a:r>
              <a:rPr lang="pt-BR" smtClean="0"/>
              <a:t>:</a:t>
            </a:r>
          </a:p>
          <a:p>
            <a:r>
              <a:rPr lang="pt-BR" smtClean="0"/>
              <a:t>hemorragia peri/intraventricular (HP/HIV)</a:t>
            </a:r>
          </a:p>
          <a:p>
            <a:pPr>
              <a:buFont typeface="Arial" charset="0"/>
              <a:buNone/>
            </a:pPr>
            <a:r>
              <a:rPr lang="pt-BR" smtClean="0"/>
              <a:t>                                      </a:t>
            </a:r>
            <a:r>
              <a:rPr lang="pt-BR" b="1" smtClean="0">
                <a:solidFill>
                  <a:srgbClr val="0000FF"/>
                </a:solidFill>
              </a:rPr>
              <a:t>Periodicidade</a:t>
            </a:r>
          </a:p>
          <a:p>
            <a:r>
              <a:rPr lang="pt-BR" sz="2600" smtClean="0"/>
              <a:t>A cada </a:t>
            </a:r>
            <a:r>
              <a:rPr lang="pt-BR" sz="2600" smtClean="0">
                <a:solidFill>
                  <a:srgbClr val="FF3300"/>
                </a:solidFill>
              </a:rPr>
              <a:t>7 dias</a:t>
            </a:r>
            <a:r>
              <a:rPr lang="pt-BR" sz="2600" smtClean="0"/>
              <a:t> se HP/HIV (Infarto hemorrágico periventricular ocorre&gt; 3-4 dias)</a:t>
            </a:r>
          </a:p>
          <a:p>
            <a:r>
              <a:rPr lang="pt-BR" smtClean="0"/>
              <a:t>A cada </a:t>
            </a:r>
            <a:r>
              <a:rPr lang="pt-BR" smtClean="0">
                <a:solidFill>
                  <a:srgbClr val="FF3300"/>
                </a:solidFill>
              </a:rPr>
              <a:t>14 dias</a:t>
            </a:r>
            <a:r>
              <a:rPr lang="pt-BR" smtClean="0"/>
              <a:t> : acompanhamento de hiperecogenicidade periventricular</a:t>
            </a:r>
          </a:p>
        </p:txBody>
      </p:sp>
      <p:sp>
        <p:nvSpPr>
          <p:cNvPr id="25602" name="Rectangle 5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25603" name="Rectangle 9"/>
          <p:cNvSpPr>
            <a:spLocks/>
          </p:cNvSpPr>
          <p:nvPr/>
        </p:nvSpPr>
        <p:spPr bwMode="auto">
          <a:xfrm>
            <a:off x="838200" y="0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lnSpc>
                <a:spcPct val="90000"/>
              </a:lnSpc>
            </a:pPr>
            <a:r>
              <a:rPr lang="pt-BR" sz="4400">
                <a:latin typeface="Calibri Light" pitchFamily="34" charset="0"/>
              </a:rPr>
              <a:t>             </a:t>
            </a:r>
            <a:r>
              <a:rPr lang="pt-BR" sz="4400" b="1">
                <a:solidFill>
                  <a:srgbClr val="008000"/>
                </a:solidFill>
                <a:latin typeface="Calibri Light" pitchFamily="34" charset="0"/>
              </a:rPr>
              <a:t>US DE CRÂNIO NO PREMATURO</a:t>
            </a:r>
          </a:p>
        </p:txBody>
      </p:sp>
      <p:sp>
        <p:nvSpPr>
          <p:cNvPr id="25604" name="Rectangle 11"/>
          <p:cNvSpPr>
            <a:spLocks/>
          </p:cNvSpPr>
          <p:nvPr/>
        </p:nvSpPr>
        <p:spPr bwMode="auto">
          <a:xfrm>
            <a:off x="838200" y="0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lnSpc>
                <a:spcPct val="90000"/>
              </a:lnSpc>
            </a:pPr>
            <a:r>
              <a:rPr lang="pt-BR" sz="4400">
                <a:latin typeface="Calibri Light" pitchFamily="34" charset="0"/>
              </a:rPr>
              <a:t>             </a:t>
            </a:r>
            <a:r>
              <a:rPr lang="pt-BR" sz="4400" b="1">
                <a:solidFill>
                  <a:srgbClr val="008000"/>
                </a:solidFill>
                <a:latin typeface="Calibri Light" pitchFamily="34" charset="0"/>
              </a:rPr>
              <a:t>US DE CRÂNIO NO PREMATURO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3"/>
          <p:cNvSpPr>
            <a:spLocks noGrp="1"/>
          </p:cNvSpPr>
          <p:nvPr>
            <p:ph type="body" idx="1"/>
          </p:nvPr>
        </p:nvSpPr>
        <p:spPr>
          <a:xfrm>
            <a:off x="704850" y="2281238"/>
            <a:ext cx="10515600" cy="4351337"/>
          </a:xfrm>
        </p:spPr>
        <p:txBody>
          <a:bodyPr/>
          <a:lstStyle/>
          <a:p>
            <a:pPr algn="ctr"/>
            <a:r>
              <a:rPr lang="pt-BR" sz="3200" smtClean="0">
                <a:solidFill>
                  <a:srgbClr val="FF3300"/>
                </a:solidFill>
              </a:rPr>
              <a:t>Hemorragia peri/intraventricular/ </a:t>
            </a:r>
          </a:p>
          <a:p>
            <a:pPr algn="ctr"/>
            <a:r>
              <a:rPr lang="pt-BR" sz="3200" smtClean="0">
                <a:solidFill>
                  <a:srgbClr val="FF3300"/>
                </a:solidFill>
              </a:rPr>
              <a:t>Infarto hemorrágico periventricular</a:t>
            </a:r>
          </a:p>
          <a:p>
            <a:pPr algn="ctr"/>
            <a:r>
              <a:rPr lang="pt-BR" sz="3200" smtClean="0">
                <a:solidFill>
                  <a:srgbClr val="FF3300"/>
                </a:solidFill>
              </a:rPr>
              <a:t>Hiperecogenicidade periventricular</a:t>
            </a:r>
          </a:p>
          <a:p>
            <a:pPr algn="ctr"/>
            <a:r>
              <a:rPr lang="pt-BR" sz="3200" smtClean="0">
                <a:solidFill>
                  <a:srgbClr val="FF3300"/>
                </a:solidFill>
              </a:rPr>
              <a:t>Leucomalácia Periventricular</a:t>
            </a:r>
          </a:p>
        </p:txBody>
      </p:sp>
      <p:sp>
        <p:nvSpPr>
          <p:cNvPr id="26626" name="Rectangle 4"/>
          <p:cNvSpPr>
            <a:spLocks noGrp="1"/>
          </p:cNvSpPr>
          <p:nvPr>
            <p:ph type="title"/>
          </p:nvPr>
        </p:nvSpPr>
        <p:spPr>
          <a:xfrm>
            <a:off x="838200" y="9525"/>
            <a:ext cx="10515600" cy="1325563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26627" name="Rectangle 6"/>
          <p:cNvSpPr>
            <a:spLocks/>
          </p:cNvSpPr>
          <p:nvPr/>
        </p:nvSpPr>
        <p:spPr bwMode="auto">
          <a:xfrm>
            <a:off x="-1524000" y="-1143000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 eaLnBrk="0" hangingPunct="0"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</a:pPr>
            <a:endParaRPr lang="pt-BR" sz="2800"/>
          </a:p>
        </p:txBody>
      </p:sp>
      <p:sp>
        <p:nvSpPr>
          <p:cNvPr id="26628" name="Oval 7"/>
          <p:cNvSpPr>
            <a:spLocks noChangeArrowheads="1"/>
          </p:cNvSpPr>
          <p:nvPr/>
        </p:nvSpPr>
        <p:spPr bwMode="auto">
          <a:xfrm>
            <a:off x="4408488" y="954088"/>
            <a:ext cx="3892550" cy="914400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400" b="1">
                <a:solidFill>
                  <a:srgbClr val="FFFF00"/>
                </a:solidFill>
              </a:rPr>
              <a:t>Recém-nascido Prematuro</a:t>
            </a:r>
          </a:p>
        </p:txBody>
      </p:sp>
      <p:pic>
        <p:nvPicPr>
          <p:cNvPr id="26629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750" y="954088"/>
            <a:ext cx="204470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3"/>
          <p:cNvSpPr>
            <a:spLocks noGrp="1"/>
          </p:cNvSpPr>
          <p:nvPr>
            <p:ph type="body" idx="1"/>
          </p:nvPr>
        </p:nvSpPr>
        <p:spPr>
          <a:xfrm>
            <a:off x="342900" y="838200"/>
            <a:ext cx="11476038" cy="525938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b="1" smtClean="0">
                <a:solidFill>
                  <a:srgbClr val="FF3300"/>
                </a:solidFill>
              </a:rPr>
              <a:t>                              Hemorragia peri/intraventricular</a:t>
            </a:r>
          </a:p>
        </p:txBody>
      </p:sp>
      <p:sp>
        <p:nvSpPr>
          <p:cNvPr id="27650" name="Rectangle 4"/>
          <p:cNvSpPr>
            <a:spLocks noGrp="1"/>
          </p:cNvSpPr>
          <p:nvPr>
            <p:ph type="title"/>
          </p:nvPr>
        </p:nvSpPr>
        <p:spPr>
          <a:xfrm>
            <a:off x="971550" y="-250825"/>
            <a:ext cx="10515600" cy="1325563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pic>
        <p:nvPicPr>
          <p:cNvPr id="2765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4050" y="1590675"/>
            <a:ext cx="2517775" cy="196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8788" y="1590675"/>
            <a:ext cx="2305050" cy="200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22"/>
          <p:cNvPicPr>
            <a:picLocks noChangeAspect="1" noChangeArrowheads="1"/>
          </p:cNvPicPr>
          <p:nvPr/>
        </p:nvPicPr>
        <p:blipFill>
          <a:blip r:embed="rId4">
            <a:lum contrast="12000"/>
          </a:blip>
          <a:srcRect/>
          <a:stretch>
            <a:fillRect/>
          </a:stretch>
        </p:blipFill>
        <p:spPr bwMode="auto">
          <a:xfrm>
            <a:off x="7407275" y="1624013"/>
            <a:ext cx="2017713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 Box 38"/>
          <p:cNvSpPr txBox="1">
            <a:spLocks noChangeArrowheads="1"/>
          </p:cNvSpPr>
          <p:nvPr/>
        </p:nvSpPr>
        <p:spPr bwMode="auto">
          <a:xfrm>
            <a:off x="10456863" y="2393950"/>
            <a:ext cx="1030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NORMAL</a:t>
            </a:r>
          </a:p>
        </p:txBody>
      </p:sp>
      <p:sp>
        <p:nvSpPr>
          <p:cNvPr id="27655" name="Text Box 39"/>
          <p:cNvSpPr txBox="1">
            <a:spLocks noChangeArrowheads="1"/>
          </p:cNvSpPr>
          <p:nvPr/>
        </p:nvSpPr>
        <p:spPr bwMode="auto">
          <a:xfrm>
            <a:off x="1597025" y="3592513"/>
            <a:ext cx="7477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Grau I</a:t>
            </a:r>
          </a:p>
        </p:txBody>
      </p:sp>
      <p:sp>
        <p:nvSpPr>
          <p:cNvPr id="27656" name="Text Box 40"/>
          <p:cNvSpPr txBox="1">
            <a:spLocks noChangeArrowheads="1"/>
          </p:cNvSpPr>
          <p:nvPr/>
        </p:nvSpPr>
        <p:spPr bwMode="auto">
          <a:xfrm>
            <a:off x="4935538" y="3592513"/>
            <a:ext cx="8048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Grau II</a:t>
            </a:r>
          </a:p>
        </p:txBody>
      </p:sp>
      <p:sp>
        <p:nvSpPr>
          <p:cNvPr id="27657" name="Text Box 41"/>
          <p:cNvSpPr txBox="1">
            <a:spLocks noChangeArrowheads="1"/>
          </p:cNvSpPr>
          <p:nvPr/>
        </p:nvSpPr>
        <p:spPr bwMode="auto">
          <a:xfrm>
            <a:off x="7548563" y="3592513"/>
            <a:ext cx="14382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           Grau III</a:t>
            </a:r>
          </a:p>
        </p:txBody>
      </p:sp>
      <p:pic>
        <p:nvPicPr>
          <p:cNvPr id="27658" name="Picture 4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48563" y="4654550"/>
            <a:ext cx="2062162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4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1550" y="4654550"/>
            <a:ext cx="1787525" cy="186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4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861550" y="855663"/>
            <a:ext cx="2138363" cy="1403350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</p:pic>
      <p:pic>
        <p:nvPicPr>
          <p:cNvPr id="27661" name="Picture 48"/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4446588" y="4654550"/>
            <a:ext cx="2003425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62" name="AutoShape 50"/>
          <p:cNvSpPr>
            <a:spLocks noChangeArrowheads="1"/>
          </p:cNvSpPr>
          <p:nvPr/>
        </p:nvSpPr>
        <p:spPr bwMode="auto">
          <a:xfrm>
            <a:off x="1646238" y="3959225"/>
            <a:ext cx="485775" cy="506413"/>
          </a:xfrm>
          <a:prstGeom prst="downArrow">
            <a:avLst>
              <a:gd name="adj1" fmla="val 50000"/>
              <a:gd name="adj2" fmla="val 26062"/>
            </a:avLst>
          </a:prstGeom>
          <a:solidFill>
            <a:srgbClr val="FF3399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27663" name="Text Box 51"/>
          <p:cNvSpPr txBox="1">
            <a:spLocks noChangeArrowheads="1"/>
          </p:cNvSpPr>
          <p:nvPr/>
        </p:nvSpPr>
        <p:spPr bwMode="auto">
          <a:xfrm>
            <a:off x="1368425" y="6478588"/>
            <a:ext cx="12160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7 dias após</a:t>
            </a:r>
          </a:p>
        </p:txBody>
      </p:sp>
      <p:sp>
        <p:nvSpPr>
          <p:cNvPr id="27664" name="Text Box 52"/>
          <p:cNvSpPr txBox="1">
            <a:spLocks noChangeArrowheads="1"/>
          </p:cNvSpPr>
          <p:nvPr/>
        </p:nvSpPr>
        <p:spPr bwMode="auto">
          <a:xfrm>
            <a:off x="7878763" y="6334125"/>
            <a:ext cx="13319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14 dias após</a:t>
            </a:r>
          </a:p>
        </p:txBody>
      </p:sp>
      <p:sp>
        <p:nvSpPr>
          <p:cNvPr id="27665" name="Text Box 53"/>
          <p:cNvSpPr txBox="1">
            <a:spLocks noChangeArrowheads="1"/>
          </p:cNvSpPr>
          <p:nvPr/>
        </p:nvSpPr>
        <p:spPr bwMode="auto">
          <a:xfrm>
            <a:off x="4935538" y="6338888"/>
            <a:ext cx="13319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14 dias após</a:t>
            </a:r>
          </a:p>
        </p:txBody>
      </p:sp>
      <p:sp>
        <p:nvSpPr>
          <p:cNvPr id="27666" name="AutoShape 54"/>
          <p:cNvSpPr>
            <a:spLocks noChangeArrowheads="1"/>
          </p:cNvSpPr>
          <p:nvPr/>
        </p:nvSpPr>
        <p:spPr bwMode="auto">
          <a:xfrm>
            <a:off x="5113338" y="3921125"/>
            <a:ext cx="485775" cy="506413"/>
          </a:xfrm>
          <a:prstGeom prst="downArrow">
            <a:avLst>
              <a:gd name="adj1" fmla="val 50000"/>
              <a:gd name="adj2" fmla="val 26062"/>
            </a:avLst>
          </a:prstGeom>
          <a:solidFill>
            <a:srgbClr val="FF3399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27667" name="AutoShape 55"/>
          <p:cNvSpPr>
            <a:spLocks noChangeArrowheads="1"/>
          </p:cNvSpPr>
          <p:nvPr/>
        </p:nvSpPr>
        <p:spPr bwMode="auto">
          <a:xfrm>
            <a:off x="8312150" y="3921125"/>
            <a:ext cx="485775" cy="506413"/>
          </a:xfrm>
          <a:prstGeom prst="downArrow">
            <a:avLst>
              <a:gd name="adj1" fmla="val 50000"/>
              <a:gd name="adj2" fmla="val 26062"/>
            </a:avLst>
          </a:prstGeom>
          <a:solidFill>
            <a:srgbClr val="FF3399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27668" name="Text Box 56"/>
          <p:cNvSpPr txBox="1">
            <a:spLocks noChangeArrowheads="1"/>
          </p:cNvSpPr>
          <p:nvPr/>
        </p:nvSpPr>
        <p:spPr bwMode="auto">
          <a:xfrm>
            <a:off x="9518650" y="6097588"/>
            <a:ext cx="26463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 b="1">
                <a:solidFill>
                  <a:srgbClr val="FF0000"/>
                </a:solidFill>
              </a:rPr>
              <a:t>Hidrocéfalo pós-hemorrágico</a:t>
            </a:r>
          </a:p>
        </p:txBody>
      </p:sp>
      <p:sp>
        <p:nvSpPr>
          <p:cNvPr id="27669" name="Text Box 57"/>
          <p:cNvSpPr txBox="1">
            <a:spLocks noChangeArrowheads="1"/>
          </p:cNvSpPr>
          <p:nvPr/>
        </p:nvSpPr>
        <p:spPr bwMode="auto">
          <a:xfrm>
            <a:off x="10569575" y="6540500"/>
            <a:ext cx="15954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 PR, 2020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3"/>
          <p:cNvSpPr>
            <a:spLocks noGrp="1"/>
          </p:cNvSpPr>
          <p:nvPr>
            <p:ph type="body" idx="1"/>
          </p:nvPr>
        </p:nvSpPr>
        <p:spPr>
          <a:xfrm>
            <a:off x="2300288" y="2506663"/>
            <a:ext cx="10515600" cy="435133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4000" smtClean="0">
                <a:solidFill>
                  <a:srgbClr val="0000FF"/>
                </a:solidFill>
              </a:rPr>
              <a:t>                   </a:t>
            </a:r>
            <a:r>
              <a:rPr lang="pt-BR" sz="4000" smtClean="0">
                <a:solidFill>
                  <a:srgbClr val="FF3399"/>
                </a:solidFill>
              </a:rPr>
              <a:t>PROGNÓSTICO</a:t>
            </a:r>
          </a:p>
          <a:p>
            <a:r>
              <a:rPr lang="pt-BR" sz="4000" smtClean="0">
                <a:solidFill>
                  <a:srgbClr val="0000FF"/>
                </a:solidFill>
              </a:rPr>
              <a:t>HEMORRAGIA INTRAVENTRICULAR</a:t>
            </a:r>
          </a:p>
        </p:txBody>
      </p:sp>
      <p:sp>
        <p:nvSpPr>
          <p:cNvPr id="28674" name="Rectangle 4"/>
          <p:cNvSpPr>
            <a:spLocks noGrp="1"/>
          </p:cNvSpPr>
          <p:nvPr>
            <p:ph type="title"/>
          </p:nvPr>
        </p:nvSpPr>
        <p:spPr>
          <a:xfrm>
            <a:off x="465138" y="160338"/>
            <a:ext cx="10515600" cy="1325562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3" name="Rectangle 1027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60350"/>
            <a:ext cx="11768138" cy="6048375"/>
          </a:xfrm>
        </p:spPr>
        <p:txBody>
          <a:bodyPr lIns="92075" tIns="46038" rIns="92075" bIns="46038"/>
          <a:lstStyle/>
          <a:p>
            <a:pPr marL="0" indent="0" algn="ctr">
              <a:buFont typeface="Arial" pitchFamily="34" charset="0"/>
              <a:buNone/>
              <a:defRPr/>
            </a:pPr>
            <a:r>
              <a:rPr lang="pt-BR" sz="200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pt-BR" sz="2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 substância branca é o local mais comum do impacto neuropatológico da HIV :</a:t>
            </a:r>
          </a:p>
          <a:p>
            <a:pPr marL="0" indent="0" algn="ctr">
              <a:buFont typeface="Arial" pitchFamily="34" charset="0"/>
              <a:buNone/>
              <a:defRPr/>
            </a:pPr>
            <a:r>
              <a:rPr lang="pt-BR" sz="200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sz="20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  <a:r>
              <a:rPr lang="pt-BR" sz="2000" b="1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destruição da matriz germinativa          deficiente                                                                                             desenvolvimento cortical</a:t>
            </a:r>
          </a:p>
          <a:p>
            <a:pPr marL="0" indent="0" algn="ctr">
              <a:buFont typeface="Arial" pitchFamily="34" charset="0"/>
              <a:buNone/>
              <a:defRPr/>
            </a:pPr>
            <a:r>
              <a:rPr lang="pt-BR" alt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-10-24 semanas de gestação, a migração neuronal se completou; </a:t>
            </a:r>
          </a:p>
          <a:p>
            <a:pPr marL="0" indent="0" algn="ctr">
              <a:buFont typeface="Arial" pitchFamily="34" charset="0"/>
              <a:buNone/>
              <a:defRPr/>
            </a:pPr>
            <a:r>
              <a:rPr lang="pt-BR" alt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-a seguir,  a matriz germinativa provê precursores gliais que se tornarão oligodentrócitos e astrócitos (estágio tardio da gliogênese)</a:t>
            </a:r>
          </a:p>
          <a:p>
            <a:pPr marL="0" indent="0" algn="ctr">
              <a:buFont typeface="Arial" pitchFamily="34" charset="0"/>
              <a:buNone/>
              <a:defRPr/>
            </a:pPr>
            <a:r>
              <a:rPr lang="pt-BR" alt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-estes astrócitos migram às camadas superiores (cruciais para o desenv. cortical)</a:t>
            </a:r>
          </a:p>
          <a:p>
            <a:pPr marL="0" indent="0" algn="ctr">
              <a:buFont typeface="Arial" pitchFamily="34" charset="0"/>
              <a:buNone/>
              <a:defRPr/>
            </a:pPr>
            <a:r>
              <a:rPr lang="pt-BR" altLang="pt-BR" sz="20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os astrócitos migram às camadas corticais através de um campo minado!</a:t>
            </a:r>
            <a:r>
              <a:rPr lang="pt-BR" sz="2000" smtClean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                                         (Levinton/Gressens, 2007)</a:t>
            </a:r>
            <a:endParaRPr lang="pt-BR" sz="2000" b="1" smtClean="0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>
              <a:buFont typeface="Arial" pitchFamily="34" charset="0"/>
              <a:buNone/>
              <a:defRPr/>
            </a:pPr>
            <a:endParaRPr lang="pt-BR" sz="2000" b="1" smtClean="0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>
              <a:buFont typeface="Arial" pitchFamily="34" charset="0"/>
              <a:buNone/>
              <a:defRPr/>
            </a:pPr>
            <a:endParaRPr lang="pt-BR" sz="2000" b="1" smtClean="0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>
              <a:buFont typeface="Arial" pitchFamily="34" charset="0"/>
              <a:buNone/>
              <a:defRPr/>
            </a:pPr>
            <a:endParaRPr lang="pt-BR" sz="1200" b="1" smtClean="0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>
              <a:buFont typeface="Arial" pitchFamily="34" charset="0"/>
              <a:buNone/>
              <a:defRPr/>
            </a:pPr>
            <a:endParaRPr lang="pt-BR" sz="1200" b="1" smtClean="0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>
              <a:buFont typeface="Arial" pitchFamily="34" charset="0"/>
              <a:buNone/>
              <a:defRPr/>
            </a:pPr>
            <a:endParaRPr lang="pt-BR" sz="1200" b="1" smtClean="0">
              <a:solidFill>
                <a:srgbClr val="FF99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>
              <a:buFont typeface="Arial" pitchFamily="34" charset="0"/>
              <a:buNone/>
              <a:defRPr/>
            </a:pPr>
            <a:endParaRPr lang="pt-BR" sz="120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698" name="AutoShape 1031"/>
          <p:cNvSpPr>
            <a:spLocks noChangeArrowheads="1"/>
          </p:cNvSpPr>
          <p:nvPr/>
        </p:nvSpPr>
        <p:spPr bwMode="auto">
          <a:xfrm>
            <a:off x="7246938" y="739775"/>
            <a:ext cx="387350" cy="180975"/>
          </a:xfrm>
          <a:prstGeom prst="rightArrow">
            <a:avLst>
              <a:gd name="adj1" fmla="val 50000"/>
              <a:gd name="adj2" fmla="val 53509"/>
            </a:avLst>
          </a:prstGeom>
          <a:solidFill>
            <a:srgbClr val="FF33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eaLnBrk="0" hangingPunct="0"/>
            <a:endParaRPr lang="pt-BR" altLang="pt-BR" sz="2400">
              <a:latin typeface="Times New Roman" pitchFamily="18" charset="0"/>
            </a:endParaRPr>
          </a:p>
        </p:txBody>
      </p:sp>
      <p:sp>
        <p:nvSpPr>
          <p:cNvPr id="112649" name="Text Box 9"/>
          <p:cNvSpPr txBox="1">
            <a:spLocks noChangeArrowheads="1"/>
          </p:cNvSpPr>
          <p:nvPr/>
        </p:nvSpPr>
        <p:spPr bwMode="auto">
          <a:xfrm>
            <a:off x="0" y="3789363"/>
            <a:ext cx="9363075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pt-BR" altLang="pt-BR" sz="140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-</a:t>
            </a:r>
            <a:r>
              <a:rPr lang="pt-BR" altLang="pt-BR" b="1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Vaseleiadis et al(2004</a:t>
            </a:r>
            <a:r>
              <a:rPr lang="pt-BR" altLang="pt-BR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):</a:t>
            </a:r>
            <a:r>
              <a:rPr lang="pt-BR" alt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 </a:t>
            </a:r>
            <a:r>
              <a:rPr lang="pt-BR" altLang="pt-BR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redução cortical de </a:t>
            </a:r>
            <a:r>
              <a:rPr lang="pt-BR" altLang="pt-BR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16%</a:t>
            </a:r>
            <a:r>
              <a:rPr lang="pt-BR" altLang="pt-BR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  em HIV não complicada</a:t>
            </a:r>
          </a:p>
          <a:p>
            <a:pPr eaLnBrk="1" hangingPunct="1">
              <a:defRPr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                          (deficiente desempenho cognitivo)</a:t>
            </a:r>
          </a:p>
          <a:p>
            <a:pPr eaLnBrk="1" hangingPunct="1">
              <a:buFontTx/>
              <a:buChar char="-"/>
              <a:defRPr/>
            </a:pPr>
            <a:r>
              <a:rPr lang="pt-BR" sz="20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Patra, 2006</a:t>
            </a: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: HIV grau I e II em RN de 24-29 sem. </a:t>
            </a:r>
            <a:r>
              <a:rPr lang="pt-BR" sz="20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Aos 2 anos</a:t>
            </a: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:</a:t>
            </a:r>
          </a:p>
          <a:p>
            <a:pPr eaLnBrk="1" hangingPunct="1">
              <a:defRPr/>
            </a:pPr>
            <a:r>
              <a:rPr lang="pt-BR" sz="200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0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 x</a:t>
            </a: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aumento do risco desempenho cognitivo ruim e 2,7 anormalidades motoras</a:t>
            </a:r>
            <a:r>
              <a:rPr lang="pt-BR" sz="2000" smtClean="0">
                <a:latin typeface="Arial" pitchFamily="34" charset="0"/>
                <a:cs typeface="Arial" pitchFamily="34" charset="0"/>
              </a:rPr>
              <a:t>,  </a:t>
            </a:r>
            <a:endParaRPr lang="pt-BR" smtClean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Arial" pitchFamily="34" charset="0"/>
            </a:endParaRPr>
          </a:p>
          <a:p>
            <a:pPr eaLnBrk="1" hangingPunct="1">
              <a:defRPr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-</a:t>
            </a:r>
            <a:r>
              <a:rPr lang="pt-BR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Bolisetty,2014</a:t>
            </a: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:2414 RN de 23sem a 28 sem6d</a:t>
            </a:r>
          </a:p>
        </p:txBody>
      </p:sp>
      <p:sp>
        <p:nvSpPr>
          <p:cNvPr id="112650" name="Text Box 10"/>
          <p:cNvSpPr txBox="1">
            <a:spLocks noChangeArrowheads="1"/>
          </p:cNvSpPr>
          <p:nvPr/>
        </p:nvSpPr>
        <p:spPr bwMode="auto">
          <a:xfrm>
            <a:off x="-336550" y="5013325"/>
            <a:ext cx="1149350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pt-BR" sz="1600" b="1" smtClean="0">
                <a:solidFill>
                  <a:srgbClr val="FFFF00"/>
                </a:solidFill>
                <a:latin typeface="Verdana" pitchFamily="34" charset="0"/>
                <a:cs typeface="Arial" pitchFamily="34" charset="0"/>
              </a:rPr>
              <a:t>           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pt-BR" altLang="pt-BR" sz="140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Após controle para fatores de confusão na análise multivariada: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pt-BR" altLang="pt-BR" sz="140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  OR ajustada para </a:t>
            </a:r>
            <a:r>
              <a:rPr lang="pt-BR" altLang="pt-BR" sz="14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disfunção moderada a grave em lactentes com HIV 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pt-BR" altLang="pt-BR" sz="14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grau I-II</a:t>
            </a:r>
            <a:r>
              <a:rPr lang="pt-BR" altLang="pt-BR" sz="140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: </a:t>
            </a:r>
            <a:r>
              <a:rPr lang="pt-BR" altLang="pt-BR" sz="1400" b="1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1,61 (IC de 95% 1,14-2,28)</a:t>
            </a:r>
            <a:r>
              <a:rPr lang="pt-BR" altLang="pt-BR" sz="140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 </a:t>
            </a:r>
            <a:r>
              <a:rPr lang="pt-BR" altLang="pt-BR" sz="140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x RN sem HIV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pt-BR" altLang="pt-BR" sz="1400" smtClean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Arial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pt-BR" alt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   -</a:t>
            </a:r>
            <a:r>
              <a:rPr lang="pt-BR" altLang="pt-BR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Vohr(2014):</a:t>
            </a:r>
            <a:r>
              <a:rPr lang="pt-BR" altLang="pt-BR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adolescentes ex-prematuros com HIV II: maior risco para </a:t>
            </a:r>
            <a:r>
              <a:rPr lang="pt-BR" altLang="pt-BR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deficiências neurocognitivas </a:t>
            </a:r>
            <a:r>
              <a:rPr lang="pt-BR" altLang="pt-BR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(</a:t>
            </a:r>
            <a:r>
              <a:rPr lang="pt-BR" altLang="pt-BR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OR 2.93; CI 1.32–6.53)</a:t>
            </a:r>
            <a:endParaRPr lang="pt-BR" altLang="pt-BR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Arial" pitchFamily="34" charset="0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pt-BR" alt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Arial" pitchFamily="34" charset="0"/>
              </a:rPr>
              <a:t>    </a:t>
            </a:r>
            <a:endParaRPr lang="pt-BR" smtClean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/>
          <p:cNvSpPr>
            <a:spLocks noGrp="1"/>
          </p:cNvSpPr>
          <p:nvPr>
            <p:ph type="body" idx="4294967295"/>
          </p:nvPr>
        </p:nvSpPr>
        <p:spPr>
          <a:xfrm>
            <a:off x="0" y="2490788"/>
            <a:ext cx="11664950" cy="3405187"/>
          </a:xfrm>
        </p:spPr>
        <p:txBody>
          <a:bodyPr anchor="ctr"/>
          <a:lstStyle/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sz="2000" b="1" smtClean="0">
                <a:solidFill>
                  <a:srgbClr val="FF3399"/>
                </a:solidFill>
              </a:rPr>
              <a:t>Através da Tratografia (avalia alterações microestruturais da substância branca), Tortora D et al, em 2017 evidenciaram</a:t>
            </a:r>
            <a:r>
              <a:rPr lang="pt-BR" sz="1800" b="1" smtClean="0">
                <a:solidFill>
                  <a:srgbClr val="FF3399"/>
                </a:solidFill>
              </a:rPr>
              <a:t>: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RN com idade gestacional </a:t>
            </a:r>
            <a:r>
              <a:rPr lang="pt-BR" sz="2400" b="1" smtClean="0">
                <a:solidFill>
                  <a:srgbClr val="FF0000"/>
                </a:solidFill>
              </a:rPr>
              <a:t>&lt;29 semanas</a:t>
            </a:r>
            <a:r>
              <a:rPr lang="pt-BR" sz="2400" smtClean="0"/>
              <a:t>  que apresentaram HIV graus 1 e 2 apresentaram  mais severa alterações microrestruturais nas regiões periventriculares (esplênio do corpo caloso e regiões peritrigonais).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 Já os RN com idade gestacional </a:t>
            </a:r>
            <a:r>
              <a:rPr lang="pt-BR" sz="2400" b="1" smtClean="0">
                <a:solidFill>
                  <a:srgbClr val="FF3399"/>
                </a:solidFill>
              </a:rPr>
              <a:t>≥29 semanas</a:t>
            </a:r>
            <a:r>
              <a:rPr lang="pt-BR" sz="2400" smtClean="0"/>
              <a:t> com igual condição apresentaram mais leve alterações, incluindo a  substância branca subcortical (lobos frontais e temporais).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sz="2400" smtClean="0"/>
              <a:t>*</a:t>
            </a:r>
            <a:r>
              <a:rPr lang="pt-BR" sz="2400" b="1" smtClean="0">
                <a:solidFill>
                  <a:srgbClr val="008000"/>
                </a:solidFill>
              </a:rPr>
              <a:t>A DTI</a:t>
            </a:r>
            <a:r>
              <a:rPr lang="pt-BR" sz="2400" b="1" smtClean="0">
                <a:solidFill>
                  <a:srgbClr val="0033CC"/>
                </a:solidFill>
              </a:rPr>
              <a:t> permite a reconstrução tridimensional da conectividade da substância branca no trato corticoespinhal e radiações ópticas que podem tornar uma importante prova para predizer o déficit visual e motor.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2400" smtClean="0"/>
              <a:t> </a:t>
            </a:r>
          </a:p>
        </p:txBody>
      </p:sp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-38100" y="1463675"/>
            <a:ext cx="12047538" cy="850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 sz="1400">
                <a:latin typeface="Arial" charset="0"/>
                <a:hlinkClick r:id="rId2"/>
              </a:rPr>
              <a:t>The effects of mild germinal matrix-intraventricular haemorrhage on the developmental white matter microstructure of preterm neonates: a DTI study.</a:t>
            </a:r>
            <a:endParaRPr lang="pt-BR" sz="1400">
              <a:latin typeface="Arial" charset="0"/>
            </a:endParaRPr>
          </a:p>
          <a:p>
            <a:pPr algn="ctr"/>
            <a:r>
              <a:rPr lang="pt-BR" sz="1400">
                <a:latin typeface="Arial" charset="0"/>
              </a:rPr>
              <a:t>Tortora D, Martinetti C, Severino M, Uccella S, Malova M, Parodi A, Brera F, Morana G, Ramenghi LA, Rossi A.Eur Radiol. 2017 Sep 27. doi: 10.1007/s00330-017-5060-0. [Epub ahead of print]</a:t>
            </a:r>
          </a:p>
          <a:p>
            <a:pPr algn="ctr"/>
            <a:r>
              <a:rPr lang="pt-BR" sz="1400">
                <a:latin typeface="Arial" charset="0"/>
              </a:rPr>
              <a:t>PMID: 28956133</a:t>
            </a:r>
            <a:r>
              <a:rPr lang="pt-BR" sz="1400" u="sng">
                <a:latin typeface="Arial" charset="0"/>
                <a:hlinkClick r:id="rId3"/>
              </a:rPr>
              <a:t>Similar articles</a:t>
            </a:r>
            <a:endParaRPr lang="pt-BR" sz="1400" u="sng">
              <a:latin typeface="Arial" charset="0"/>
            </a:endParaRPr>
          </a:p>
        </p:txBody>
      </p:sp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712788" y="188913"/>
            <a:ext cx="10866437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400">
                <a:solidFill>
                  <a:srgbClr val="0000FF"/>
                </a:solidFill>
                <a:latin typeface="Arial" charset="0"/>
              </a:rPr>
              <a:t>Os efeitos da hemorragia moderada na matriz germinativa no desenvolvimento</a:t>
            </a:r>
          </a:p>
          <a:p>
            <a:pPr algn="ctr"/>
            <a:r>
              <a:rPr lang="pt-BR" sz="2400">
                <a:solidFill>
                  <a:srgbClr val="0000FF"/>
                </a:solidFill>
                <a:latin typeface="Arial" charset="0"/>
              </a:rPr>
              <a:t>Da microestrutura da substância branca dos pré-termos: um estudo DTI</a:t>
            </a:r>
          </a:p>
          <a:p>
            <a:pPr algn="ctr"/>
            <a:r>
              <a:rPr lang="pt-BR" sz="2000">
                <a:solidFill>
                  <a:srgbClr val="0000FF"/>
                </a:solidFill>
                <a:latin typeface="Arial" charset="0"/>
              </a:rPr>
              <a:t>(</a:t>
            </a:r>
            <a:r>
              <a:rPr lang="pt-BR" sz="2000" i="1">
                <a:solidFill>
                  <a:srgbClr val="0000FF"/>
                </a:solidFill>
                <a:latin typeface="Arial" charset="0"/>
              </a:rPr>
              <a:t>Diffusion Tensor Imaging</a:t>
            </a:r>
            <a:r>
              <a:rPr lang="pt-BR" sz="2000">
                <a:solidFill>
                  <a:srgbClr val="0000FF"/>
                </a:solidFill>
                <a:latin typeface="Arial" charset="0"/>
              </a:rPr>
              <a:t>)*</a:t>
            </a:r>
            <a:br>
              <a:rPr lang="pt-BR" sz="2000">
                <a:solidFill>
                  <a:srgbClr val="0000FF"/>
                </a:solidFill>
                <a:latin typeface="Arial" charset="0"/>
              </a:rPr>
            </a:br>
            <a:endParaRPr lang="pt-BR" sz="20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30724" name="Text Box 7"/>
          <p:cNvSpPr txBox="1">
            <a:spLocks noChangeArrowheads="1"/>
          </p:cNvSpPr>
          <p:nvPr/>
        </p:nvSpPr>
        <p:spPr bwMode="auto">
          <a:xfrm>
            <a:off x="0" y="1066800"/>
            <a:ext cx="1666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rgbClr val="FF3399"/>
                </a:solidFill>
                <a:latin typeface="Arial" charset="0"/>
              </a:rPr>
              <a:t>Prognóstico</a:t>
            </a:r>
          </a:p>
        </p:txBody>
      </p:sp>
      <p:sp>
        <p:nvSpPr>
          <p:cNvPr id="30725" name="Line 30"/>
          <p:cNvSpPr>
            <a:spLocks noChangeShapeType="1"/>
          </p:cNvSpPr>
          <p:nvPr/>
        </p:nvSpPr>
        <p:spPr bwMode="auto">
          <a:xfrm flipV="1">
            <a:off x="3214688" y="5734050"/>
            <a:ext cx="673100" cy="287338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0726" name="Rectangle 18"/>
          <p:cNvSpPr>
            <a:spLocks noChangeArrowheads="1"/>
          </p:cNvSpPr>
          <p:nvPr/>
        </p:nvSpPr>
        <p:spPr bwMode="auto">
          <a:xfrm>
            <a:off x="1119188" y="6156325"/>
            <a:ext cx="9109075" cy="6413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126960" rIns="0" bIns="25392" anchor="ctr">
            <a:spAutoFit/>
          </a:bodyPr>
          <a:lstStyle/>
          <a:p>
            <a:pPr algn="ctr" eaLnBrk="0" hangingPunct="0"/>
            <a:r>
              <a:rPr lang="pt-BR" sz="1600" b="1">
                <a:solidFill>
                  <a:srgbClr val="0000FF"/>
                </a:solidFill>
                <a:latin typeface="Lato" pitchFamily="34" charset="0"/>
              </a:rPr>
              <a:t>LESÃO DA SUBSTÂNCIA BRANCA IMATURA DOS REC</a:t>
            </a:r>
            <a:r>
              <a:rPr lang="pt-BR" sz="1600" b="1">
                <a:solidFill>
                  <a:srgbClr val="0000FF"/>
                </a:solidFill>
              </a:rPr>
              <a:t>É</a:t>
            </a:r>
            <a:r>
              <a:rPr lang="pt-BR" sz="1600" b="1">
                <a:solidFill>
                  <a:srgbClr val="0000FF"/>
                </a:solidFill>
                <a:latin typeface="Lato" pitchFamily="34" charset="0"/>
              </a:rPr>
              <a:t>M-NASCIDOS PR</a:t>
            </a:r>
            <a:r>
              <a:rPr lang="pt-BR" sz="1600" b="1">
                <a:solidFill>
                  <a:srgbClr val="0000FF"/>
                </a:solidFill>
              </a:rPr>
              <a:t>É</a:t>
            </a:r>
            <a:r>
              <a:rPr lang="pt-BR" sz="1600" b="1">
                <a:solidFill>
                  <a:srgbClr val="0000FF"/>
                </a:solidFill>
                <a:latin typeface="Lato" pitchFamily="34" charset="0"/>
              </a:rPr>
              <a:t>-TERMOS</a:t>
            </a:r>
          </a:p>
          <a:p>
            <a:pPr algn="ctr" eaLnBrk="0" hangingPunct="0"/>
            <a:r>
              <a:rPr lang="pt-BR" sz="1600">
                <a:solidFill>
                  <a:srgbClr val="78909C"/>
                </a:solidFill>
                <a:latin typeface="Source Sans Pro"/>
              </a:rPr>
              <a:t>Paulo R. Margotto</a:t>
            </a:r>
          </a:p>
        </p:txBody>
      </p:sp>
      <p:pic>
        <p:nvPicPr>
          <p:cNvPr id="30727" name="Picture 19" descr="doc">
            <a:hlinkClick r:id="rId4" tooltip="lesaocerebralprematuro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228263" y="6248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21" descr="pptx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207750" y="609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/>
          <p:cNvSpPr>
            <a:spLocks noGrp="1"/>
          </p:cNvSpPr>
          <p:nvPr>
            <p:ph type="body" idx="4294967295"/>
          </p:nvPr>
        </p:nvSpPr>
        <p:spPr>
          <a:xfrm>
            <a:off x="334963" y="1806575"/>
            <a:ext cx="11522075" cy="4052888"/>
          </a:xfrm>
        </p:spPr>
        <p:txBody>
          <a:bodyPr anchor="ctr"/>
          <a:lstStyle/>
          <a:p>
            <a:pPr algn="ctr">
              <a:buFont typeface="Arial" charset="0"/>
              <a:buNone/>
            </a:pPr>
            <a:r>
              <a:rPr lang="pt-BR" sz="2000" smtClean="0"/>
              <a:t>      </a:t>
            </a:r>
            <a:r>
              <a:rPr lang="pt-BR" b="1" smtClean="0">
                <a:solidFill>
                  <a:srgbClr val="FF3300"/>
                </a:solidFill>
              </a:rPr>
              <a:t>Estas alterações associaram-se com</a:t>
            </a:r>
          </a:p>
          <a:p>
            <a:pPr algn="ctr"/>
            <a:r>
              <a:rPr lang="pt-BR" smtClean="0"/>
              <a:t> </a:t>
            </a:r>
            <a:r>
              <a:rPr lang="pt-BR" b="1" smtClean="0">
                <a:solidFill>
                  <a:srgbClr val="FF9900"/>
                </a:solidFill>
              </a:rPr>
              <a:t>deficiência locomotora, coordenação olhos-mão e </a:t>
            </a:r>
            <a:r>
              <a:rPr lang="pt-BR" b="1" i="1" smtClean="0">
                <a:solidFill>
                  <a:srgbClr val="FF9900"/>
                </a:solidFill>
              </a:rPr>
              <a:t>performance</a:t>
            </a:r>
            <a:r>
              <a:rPr lang="pt-BR" b="1" smtClean="0">
                <a:solidFill>
                  <a:srgbClr val="FF9900"/>
                </a:solidFill>
              </a:rPr>
              <a:t> motora aos 24 meses</a:t>
            </a:r>
            <a:r>
              <a:rPr lang="pt-BR" smtClean="0">
                <a:solidFill>
                  <a:srgbClr val="FF3300"/>
                </a:solidFill>
              </a:rPr>
              <a:t>.</a:t>
            </a:r>
            <a:r>
              <a:rPr lang="pt-BR" smtClean="0"/>
              <a:t> </a:t>
            </a:r>
          </a:p>
          <a:p>
            <a:r>
              <a:rPr lang="pt-BR" b="1" smtClean="0"/>
              <a:t>Este achado é explicado pela deficiente proliferação das células precursoras dos oligodendrócitos na matriz germinativa durante o período da ocorrência da hemorragia na matriz germinativa, principalmente nos bebes &lt;</a:t>
            </a:r>
            <a:r>
              <a:rPr lang="pt-BR" b="1" smtClean="0">
                <a:solidFill>
                  <a:srgbClr val="FF0000"/>
                </a:solidFill>
              </a:rPr>
              <a:t> 29 sem de idade gestacional</a:t>
            </a:r>
            <a:r>
              <a:rPr lang="pt-BR" smtClean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31746" name="Rectangle 6"/>
          <p:cNvSpPr>
            <a:spLocks noChangeArrowheads="1"/>
          </p:cNvSpPr>
          <p:nvPr/>
        </p:nvSpPr>
        <p:spPr bwMode="auto">
          <a:xfrm>
            <a:off x="10442575" y="6042025"/>
            <a:ext cx="1647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Tortora D, 2007</a:t>
            </a:r>
          </a:p>
        </p:txBody>
      </p:sp>
      <p:pic>
        <p:nvPicPr>
          <p:cNvPr id="3174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0838" y="5395913"/>
            <a:ext cx="1573212" cy="129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Oval 10"/>
          <p:cNvSpPr>
            <a:spLocks noChangeArrowheads="1"/>
          </p:cNvSpPr>
          <p:nvPr/>
        </p:nvSpPr>
        <p:spPr bwMode="auto">
          <a:xfrm>
            <a:off x="4537075" y="1060450"/>
            <a:ext cx="3100388" cy="942975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altLang="pt-BR" sz="2400" b="1">
                <a:solidFill>
                  <a:srgbClr val="FFFF00"/>
                </a:solidFill>
                <a:latin typeface="Arial" charset="0"/>
              </a:rPr>
              <a:t>TRATOGRAFIA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/>
          </p:cNvSpPr>
          <p:nvPr>
            <p:ph type="body" idx="4294967295"/>
          </p:nvPr>
        </p:nvSpPr>
        <p:spPr>
          <a:xfrm>
            <a:off x="931863" y="3136900"/>
            <a:ext cx="109728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200" smtClean="0"/>
              <a:t> </a:t>
            </a:r>
            <a:r>
              <a:rPr lang="pt-BR" altLang="pt-BR" sz="2400" b="1" smtClean="0"/>
              <a:t>No presente estudo, os parâmetros de difusão alterados dos pedúnculos  cerebelares implica que a </a:t>
            </a:r>
            <a:r>
              <a:rPr lang="pt-BR" altLang="pt-BR" sz="2400" b="1" smtClean="0">
                <a:solidFill>
                  <a:srgbClr val="FF3300"/>
                </a:solidFill>
              </a:rPr>
              <a:t>HIV grau 2</a:t>
            </a:r>
            <a:r>
              <a:rPr lang="pt-BR" altLang="pt-BR" sz="2400" b="1" smtClean="0">
                <a:solidFill>
                  <a:srgbClr val="FFFF00"/>
                </a:solidFill>
              </a:rPr>
              <a:t> </a:t>
            </a:r>
            <a:r>
              <a:rPr lang="pt-BR" altLang="pt-BR" sz="2400" b="1" smtClean="0">
                <a:solidFill>
                  <a:srgbClr val="FF0000"/>
                </a:solidFill>
              </a:rPr>
              <a:t>está associada com o desenvolvimento interrompido das ligações de entrada e de saída normais entre o cérebro e cerebelo e podem ser responsáveis pela a redução do volume cerebelar</a:t>
            </a:r>
            <a:r>
              <a:rPr lang="pt-BR" altLang="pt-BR" sz="2400" smtClean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80000"/>
              </a:lnSpc>
            </a:pPr>
            <a:r>
              <a:rPr lang="pt-BR" altLang="pt-BR" sz="2400" b="1" smtClean="0"/>
              <a:t>Além do volume cerebelar, o presente estudo mostrou claramente que a </a:t>
            </a:r>
            <a:r>
              <a:rPr lang="pt-BR" altLang="pt-BR" sz="2400" b="1" smtClean="0">
                <a:solidFill>
                  <a:srgbClr val="FF0000"/>
                </a:solidFill>
              </a:rPr>
              <a:t>HIV grau 2 está associada com microestrutura alterada dos pedúnculos cerebelares</a:t>
            </a:r>
            <a:r>
              <a:rPr lang="pt-BR" altLang="pt-BR" sz="2400" smtClean="0">
                <a:solidFill>
                  <a:srgbClr val="FF0000"/>
                </a:solidFill>
              </a:rPr>
              <a:t>. 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altLang="pt-BR" sz="2400" b="1" smtClean="0">
                <a:solidFill>
                  <a:srgbClr val="FF3399"/>
                </a:solidFill>
              </a:rPr>
              <a:t>O</a:t>
            </a:r>
            <a:r>
              <a:rPr lang="pt-BR" altLang="pt-BR" sz="2400" smtClean="0">
                <a:solidFill>
                  <a:srgbClr val="FF0000"/>
                </a:solidFill>
              </a:rPr>
              <a:t> </a:t>
            </a:r>
            <a:r>
              <a:rPr lang="pt-BR" altLang="pt-BR" b="1" smtClean="0">
                <a:solidFill>
                  <a:srgbClr val="FF3399"/>
                </a:solidFill>
              </a:rPr>
              <a:t>presente estudo sugere que mesmo um baixo grau de HIV (HIV grau 2) tem efeitos potencialmente prejudiciais sobre o desenvolvimento do cerebelo 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pt-BR" altLang="pt-BR" b="1" smtClean="0">
                <a:solidFill>
                  <a:srgbClr val="FF3399"/>
                </a:solidFill>
              </a:rPr>
              <a:t> </a:t>
            </a:r>
          </a:p>
        </p:txBody>
      </p:sp>
      <p:sp>
        <p:nvSpPr>
          <p:cNvPr id="32770" name="Rectangle 3"/>
          <p:cNvSpPr>
            <a:spLocks noChangeArrowheads="1"/>
          </p:cNvSpPr>
          <p:nvPr/>
        </p:nvSpPr>
        <p:spPr bwMode="auto">
          <a:xfrm>
            <a:off x="0" y="746125"/>
            <a:ext cx="12192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152352" bIns="25392" anchor="ctr">
            <a:spAutoFit/>
          </a:bodyPr>
          <a:lstStyle/>
          <a:p>
            <a:pPr algn="ctr"/>
            <a:r>
              <a:rPr lang="pt-BR" altLang="pt-BR" sz="2400">
                <a:solidFill>
                  <a:srgbClr val="0000FF"/>
                </a:solidFill>
                <a:latin typeface="Arial" charset="0"/>
              </a:rPr>
              <a:t>Desenvolvimento cerebelar em crianças prematuras na  idade termo equivalente</a:t>
            </a:r>
          </a:p>
          <a:p>
            <a:pPr algn="ctr"/>
            <a:r>
              <a:rPr lang="pt-BR" altLang="pt-BR" sz="2400">
                <a:solidFill>
                  <a:srgbClr val="0000FF"/>
                </a:solidFill>
                <a:latin typeface="Arial" charset="0"/>
              </a:rPr>
              <a:t>é prejudicado por hemorragia intraventricular de baixo grau</a:t>
            </a:r>
          </a:p>
        </p:txBody>
      </p:sp>
      <p:pic>
        <p:nvPicPr>
          <p:cNvPr id="32771" name="Picture 4" descr="pptx">
            <a:hlinkClick r:id="rId2" tooltip="HIV_grau 2_cerebelo_desenvolv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04513" y="1268413"/>
            <a:ext cx="514350" cy="38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Rectangle 6"/>
          <p:cNvSpPr>
            <a:spLocks noChangeArrowheads="1"/>
          </p:cNvSpPr>
          <p:nvPr/>
        </p:nvSpPr>
        <p:spPr bwMode="auto">
          <a:xfrm>
            <a:off x="1487488" y="1784350"/>
            <a:ext cx="10417175" cy="11255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 altLang="pt-BR" b="1">
                <a:latin typeface="Arial" charset="0"/>
                <a:hlinkClick r:id="rId4"/>
              </a:rPr>
              <a:t/>
            </a:r>
            <a:br>
              <a:rPr lang="pt-BR" altLang="pt-BR" b="1">
                <a:latin typeface="Arial" charset="0"/>
                <a:hlinkClick r:id="rId4"/>
              </a:rPr>
            </a:br>
            <a:r>
              <a:rPr lang="pt-BR" altLang="pt-BR" sz="1400" b="1">
                <a:latin typeface="Arial" charset="0"/>
                <a:hlinkClick r:id="rId4"/>
              </a:rPr>
              <a:t>Cerebellar</a:t>
            </a:r>
            <a:r>
              <a:rPr lang="pt-BR" altLang="pt-BR" sz="1400">
                <a:latin typeface="Arial" charset="0"/>
                <a:hlinkClick r:id="rId4"/>
              </a:rPr>
              <a:t> </a:t>
            </a:r>
            <a:r>
              <a:rPr lang="pt-BR" altLang="pt-BR" sz="1400" b="1">
                <a:latin typeface="Arial" charset="0"/>
                <a:hlinkClick r:id="rId4"/>
              </a:rPr>
              <a:t>Development</a:t>
            </a:r>
            <a:r>
              <a:rPr lang="pt-BR" altLang="pt-BR" sz="1400">
                <a:latin typeface="Arial" charset="0"/>
                <a:hlinkClick r:id="rId4"/>
              </a:rPr>
              <a:t> in Preterm Infants at Term-Equivalent Age Is Impaired after Low-Grade Intraventricular Hemorrhage.</a:t>
            </a:r>
            <a:r>
              <a:rPr lang="pt-BR" altLang="pt-BR" sz="1400" b="1">
                <a:latin typeface="Arial" charset="0"/>
              </a:rPr>
              <a:t>Jeong HJ</a:t>
            </a:r>
            <a:r>
              <a:rPr lang="pt-BR" altLang="pt-BR" sz="1400">
                <a:latin typeface="Arial" charset="0"/>
              </a:rPr>
              <a:t>, Shim SY, Cho HJ, Cho SJ, Son DW, Park EA.J Pediatr. 2016 Aug;175:86-92.e2. doi: 10.1016/j.jpeds.2016.05.010. Epub 2016 Jun 6.PMID: 27283462.</a:t>
            </a:r>
            <a:r>
              <a:rPr lang="pt-BR" altLang="pt-BR" sz="1400" b="1">
                <a:latin typeface="Arial" charset="0"/>
                <a:hlinkClick r:id="rId4"/>
              </a:rPr>
              <a:t>Free Article</a:t>
            </a:r>
            <a:r>
              <a:rPr lang="pt-BR" altLang="pt-BR" sz="1400" b="1">
                <a:latin typeface="Arial" charset="0"/>
              </a:rPr>
              <a:t>.</a:t>
            </a:r>
            <a:r>
              <a:rPr lang="pt-BR" altLang="pt-BR" sz="1400" u="sng">
                <a:latin typeface="Arial" charset="0"/>
                <a:hlinkClick r:id="rId5"/>
              </a:rPr>
              <a:t>Similar articles</a:t>
            </a:r>
            <a:r>
              <a:rPr lang="pt-BR" altLang="pt-BR" sz="1400" u="sng">
                <a:latin typeface="Arial" charset="0"/>
              </a:rPr>
              <a:t>.</a:t>
            </a:r>
          </a:p>
          <a:p>
            <a:pPr algn="ctr"/>
            <a:r>
              <a:rPr lang="pt-BR" altLang="pt-BR" sz="1400" b="1">
                <a:solidFill>
                  <a:srgbClr val="FF3399"/>
                </a:solidFill>
                <a:latin typeface="Arial" charset="0"/>
              </a:rPr>
              <a:t>Artigo Integral!</a:t>
            </a:r>
          </a:p>
        </p:txBody>
      </p:sp>
      <p:sp>
        <p:nvSpPr>
          <p:cNvPr id="32773" name="Rectangle 10"/>
          <p:cNvSpPr>
            <a:spLocks noChangeArrowheads="1"/>
          </p:cNvSpPr>
          <p:nvPr/>
        </p:nvSpPr>
        <p:spPr bwMode="auto">
          <a:xfrm>
            <a:off x="1390650" y="0"/>
            <a:ext cx="10363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 eaLnBrk="0" hangingPunct="0"/>
            <a:endParaRPr lang="pt-BR" altLang="pt-BR" sz="2400" b="1" i="1">
              <a:solidFill>
                <a:schemeClr val="tx2"/>
              </a:solidFill>
              <a:latin typeface="Arial Narrow" pitchFamily="34" charset="0"/>
            </a:endParaRPr>
          </a:p>
        </p:txBody>
      </p:sp>
      <p:sp>
        <p:nvSpPr>
          <p:cNvPr id="32774" name="Oval 10"/>
          <p:cNvSpPr>
            <a:spLocks noChangeArrowheads="1"/>
          </p:cNvSpPr>
          <p:nvPr/>
        </p:nvSpPr>
        <p:spPr bwMode="auto">
          <a:xfrm>
            <a:off x="931863" y="0"/>
            <a:ext cx="3100387" cy="746125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altLang="pt-BR" sz="2000" b="1">
                <a:solidFill>
                  <a:srgbClr val="FFFF00"/>
                </a:solidFill>
                <a:latin typeface="Arial" charset="0"/>
              </a:rPr>
              <a:t>TRATOGRAFIA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67063" y="4260850"/>
            <a:ext cx="216693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9875" y="1665288"/>
            <a:ext cx="21971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1652588"/>
            <a:ext cx="2238375" cy="227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54650" y="4260850"/>
            <a:ext cx="2200275" cy="171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Rectangle 9"/>
          <p:cNvSpPr>
            <a:spLocks noGrp="1"/>
          </p:cNvSpPr>
          <p:nvPr>
            <p:ph type="title"/>
          </p:nvPr>
        </p:nvSpPr>
        <p:spPr>
          <a:xfrm>
            <a:off x="971550" y="0"/>
            <a:ext cx="10515600" cy="1325563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33798" name="Text Box 10"/>
          <p:cNvSpPr txBox="1">
            <a:spLocks noChangeArrowheads="1"/>
          </p:cNvSpPr>
          <p:nvPr/>
        </p:nvSpPr>
        <p:spPr bwMode="auto">
          <a:xfrm>
            <a:off x="3167063" y="1096963"/>
            <a:ext cx="614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FF3300"/>
                </a:solidFill>
              </a:rPr>
              <a:t>Infarto hemorrágico Periventricular (“Grau IV”)</a:t>
            </a:r>
          </a:p>
        </p:txBody>
      </p:sp>
      <p:pic>
        <p:nvPicPr>
          <p:cNvPr id="33799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88288" y="4260850"/>
            <a:ext cx="1901825" cy="171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0" name="Text Box 12"/>
          <p:cNvSpPr txBox="1">
            <a:spLocks noChangeArrowheads="1"/>
          </p:cNvSpPr>
          <p:nvPr/>
        </p:nvSpPr>
        <p:spPr bwMode="auto">
          <a:xfrm>
            <a:off x="5762625" y="6051550"/>
            <a:ext cx="19923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00"/>
                </a:solidFill>
              </a:rPr>
              <a:t>Aos 19 dias de vida</a:t>
            </a:r>
          </a:p>
        </p:txBody>
      </p:sp>
      <p:sp>
        <p:nvSpPr>
          <p:cNvPr id="33801" name="Text Box 13"/>
          <p:cNvSpPr txBox="1">
            <a:spLocks noChangeArrowheads="1"/>
          </p:cNvSpPr>
          <p:nvPr/>
        </p:nvSpPr>
        <p:spPr bwMode="auto">
          <a:xfrm>
            <a:off x="5022850" y="3927475"/>
            <a:ext cx="31289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RN de 29 sem 3 dias (2020)</a:t>
            </a:r>
          </a:p>
          <a:p>
            <a:r>
              <a:rPr lang="pt-BR"/>
              <a:t>        (2020)</a:t>
            </a:r>
          </a:p>
        </p:txBody>
      </p:sp>
      <p:pic>
        <p:nvPicPr>
          <p:cNvPr id="33802" name="Picture 1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57350" y="1738313"/>
            <a:ext cx="2128838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3" name="Picture 15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848725" y="1820863"/>
            <a:ext cx="263842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4" name="Text Box 16"/>
          <p:cNvSpPr txBox="1">
            <a:spLocks noChangeArrowheads="1"/>
          </p:cNvSpPr>
          <p:nvPr/>
        </p:nvSpPr>
        <p:spPr bwMode="auto">
          <a:xfrm>
            <a:off x="10198100" y="6388100"/>
            <a:ext cx="15954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 PR, 2020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3"/>
          <p:cNvSpPr>
            <a:spLocks noGrp="1"/>
          </p:cNvSpPr>
          <p:nvPr>
            <p:ph type="body" idx="1"/>
          </p:nvPr>
        </p:nvSpPr>
        <p:spPr>
          <a:xfrm>
            <a:off x="427038" y="1825625"/>
            <a:ext cx="11480800" cy="4351338"/>
          </a:xfrm>
        </p:spPr>
        <p:txBody>
          <a:bodyPr/>
          <a:lstStyle/>
          <a:p>
            <a:r>
              <a:rPr lang="pt-BR" altLang="ja-JP" smtClean="0"/>
              <a:t>RN de 28 semanas, 2º Gemelar, com peso ao nascer de 1020g, Apgar de 7 e 8. Evoluiu com  SDR e sepse precoce e tardia</a:t>
            </a:r>
          </a:p>
          <a:p>
            <a:r>
              <a:rPr lang="pt-BR" altLang="ja-JP" smtClean="0"/>
              <a:t> Os  US iniciais aos  5 dias de vida, 20 dias de vida, 33 dias de vida e  54 dias de vida apresentavam </a:t>
            </a:r>
            <a:r>
              <a:rPr lang="pt-BR" altLang="ja-JP" smtClean="0">
                <a:solidFill>
                  <a:srgbClr val="FF0000"/>
                </a:solidFill>
              </a:rPr>
              <a:t>hiperecogenicidade periventricular</a:t>
            </a:r>
            <a:r>
              <a:rPr lang="pt-BR" altLang="ja-JP" smtClean="0"/>
              <a:t>, sendo </a:t>
            </a:r>
            <a:r>
              <a:rPr lang="pt-BR" altLang="ja-JP" b="1" smtClean="0">
                <a:solidFill>
                  <a:srgbClr val="FF0000"/>
                </a:solidFill>
              </a:rPr>
              <a:t>muito importante  aos 54 dias de vida </a:t>
            </a:r>
            <a:endParaRPr lang="pt-BR" b="1" smtClean="0">
              <a:solidFill>
                <a:srgbClr val="FF0000"/>
              </a:solidFill>
            </a:endParaRPr>
          </a:p>
        </p:txBody>
      </p:sp>
      <p:sp>
        <p:nvSpPr>
          <p:cNvPr id="34818" name="Rectangle 4"/>
          <p:cNvSpPr>
            <a:spLocks noGrp="1"/>
          </p:cNvSpPr>
          <p:nvPr>
            <p:ph type="title"/>
          </p:nvPr>
        </p:nvSpPr>
        <p:spPr>
          <a:xfrm>
            <a:off x="971550" y="0"/>
            <a:ext cx="10515600" cy="1325563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34819" name="Text Box 5"/>
          <p:cNvSpPr txBox="1">
            <a:spLocks noChangeArrowheads="1"/>
          </p:cNvSpPr>
          <p:nvPr/>
        </p:nvSpPr>
        <p:spPr bwMode="auto">
          <a:xfrm>
            <a:off x="3167063" y="1096963"/>
            <a:ext cx="5387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FF3300"/>
                </a:solidFill>
              </a:rPr>
              <a:t>            Leucomalácia Periventricular (LPV)</a:t>
            </a:r>
          </a:p>
        </p:txBody>
      </p:sp>
      <p:pic>
        <p:nvPicPr>
          <p:cNvPr id="3482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50" y="3956050"/>
            <a:ext cx="3290888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 Box 7"/>
          <p:cNvSpPr txBox="1">
            <a:spLocks noChangeArrowheads="1"/>
          </p:cNvSpPr>
          <p:nvPr/>
        </p:nvSpPr>
        <p:spPr bwMode="auto">
          <a:xfrm>
            <a:off x="7073900" y="6229350"/>
            <a:ext cx="1457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3399"/>
                </a:solidFill>
              </a:rPr>
              <a:t>Plano coronal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4"/>
          <p:cNvSpPr>
            <a:spLocks noGrp="1"/>
          </p:cNvSpPr>
          <p:nvPr>
            <p:ph type="title"/>
          </p:nvPr>
        </p:nvSpPr>
        <p:spPr>
          <a:xfrm>
            <a:off x="971550" y="0"/>
            <a:ext cx="10515600" cy="1325563"/>
          </a:xfrm>
        </p:spPr>
        <p:txBody>
          <a:bodyPr/>
          <a:lstStyle/>
          <a:p>
            <a:r>
              <a:rPr lang="pt-BR" smtClean="0">
                <a:solidFill>
                  <a:srgbClr val="008000"/>
                </a:solidFill>
              </a:rPr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35842" name="Rectangle 6"/>
          <p:cNvSpPr>
            <a:spLocks noGrp="1"/>
          </p:cNvSpPr>
          <p:nvPr>
            <p:ph type="body" idx="1"/>
          </p:nvPr>
        </p:nvSpPr>
        <p:spPr>
          <a:xfrm>
            <a:off x="838200" y="1022350"/>
            <a:ext cx="10515600" cy="4351338"/>
          </a:xfrm>
        </p:spPr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Aos 60 dias de vida:</a:t>
            </a:r>
          </a:p>
        </p:txBody>
      </p:sp>
      <p:pic>
        <p:nvPicPr>
          <p:cNvPr id="3584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50" y="1462088"/>
            <a:ext cx="3035300" cy="213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07050" y="1462088"/>
            <a:ext cx="2798763" cy="219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50" y="3854450"/>
            <a:ext cx="2794000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30875" y="3870325"/>
            <a:ext cx="2767013" cy="233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7" name="Text Box 11"/>
          <p:cNvSpPr txBox="1">
            <a:spLocks noChangeArrowheads="1"/>
          </p:cNvSpPr>
          <p:nvPr/>
        </p:nvSpPr>
        <p:spPr bwMode="auto">
          <a:xfrm>
            <a:off x="8016875" y="3397250"/>
            <a:ext cx="189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       </a:t>
            </a:r>
            <a:r>
              <a:rPr lang="pt-BR">
                <a:solidFill>
                  <a:srgbClr val="FF3399"/>
                </a:solidFill>
              </a:rPr>
              <a:t>Planos sagitais</a:t>
            </a:r>
          </a:p>
        </p:txBody>
      </p:sp>
      <p:sp>
        <p:nvSpPr>
          <p:cNvPr id="35848" name="Text Box 12"/>
          <p:cNvSpPr txBox="1">
            <a:spLocks noChangeArrowheads="1"/>
          </p:cNvSpPr>
          <p:nvPr/>
        </p:nvSpPr>
        <p:spPr bwMode="auto">
          <a:xfrm>
            <a:off x="8405813" y="5842000"/>
            <a:ext cx="1635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3399"/>
                </a:solidFill>
              </a:rPr>
              <a:t>Planos coronais</a:t>
            </a:r>
          </a:p>
        </p:txBody>
      </p:sp>
      <p:sp>
        <p:nvSpPr>
          <p:cNvPr id="35849" name="Rectangle 13"/>
          <p:cNvSpPr>
            <a:spLocks noChangeArrowheads="1"/>
          </p:cNvSpPr>
          <p:nvPr/>
        </p:nvSpPr>
        <p:spPr bwMode="auto">
          <a:xfrm>
            <a:off x="381000" y="6337300"/>
            <a:ext cx="104505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altLang="ja-JP" b="1">
                <a:solidFill>
                  <a:srgbClr val="FF0000"/>
                </a:solidFill>
              </a:rPr>
              <a:t>Deve-se suspeitar de leucomalácia periventricular  quando há uma ecogenicidade incomumente aumentada</a:t>
            </a:r>
            <a:r>
              <a:rPr lang="pt-BR" altLang="ja-JP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3"/>
          <p:cNvSpPr>
            <a:spLocks noGrp="1"/>
          </p:cNvSpPr>
          <p:nvPr>
            <p:ph type="body" idx="1"/>
          </p:nvPr>
        </p:nvSpPr>
        <p:spPr>
          <a:xfrm>
            <a:off x="925513" y="1512888"/>
            <a:ext cx="10915650" cy="43513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008000"/>
                </a:solidFill>
              </a:rPr>
              <a:t>Hiperecogenicidade (brilho&gt; plexo coróide)</a:t>
            </a:r>
            <a:r>
              <a:rPr lang="pt-BR" sz="2000" smtClean="0"/>
              <a:t> 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2000" smtClean="0"/>
              <a:t>           </a:t>
            </a:r>
            <a:r>
              <a:rPr lang="pt-BR" sz="2000" smtClean="0">
                <a:solidFill>
                  <a:srgbClr val="FF3399"/>
                </a:solidFill>
              </a:rPr>
              <a:t>provavelmente o mesmo fenônemo</a:t>
            </a:r>
            <a:endParaRPr lang="pt-BR" sz="2000" smtClean="0"/>
          </a:p>
          <a:p>
            <a:pPr>
              <a:lnSpc>
                <a:spcPct val="80000"/>
              </a:lnSpc>
            </a:pPr>
            <a:r>
              <a:rPr lang="pt-PT" sz="2000" smtClean="0">
                <a:solidFill>
                  <a:srgbClr val="008000"/>
                </a:solidFill>
              </a:rPr>
              <a:t>sinal excessivamente difuso de alta intensidade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PT" sz="2000" smtClean="0"/>
              <a:t>  (RM:</a:t>
            </a:r>
            <a:r>
              <a:rPr lang="pt-PT" sz="2000" i="1" smtClean="0"/>
              <a:t>difuse excessive high signal intensity</a:t>
            </a:r>
            <a:r>
              <a:rPr lang="pt-PT" sz="2000" smtClean="0"/>
              <a:t>-DEHSI</a:t>
            </a:r>
            <a:r>
              <a:rPr lang="pt-BR" sz="2000" smtClean="0"/>
              <a:t>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2000" b="1" smtClean="0">
                <a:solidFill>
                  <a:srgbClr val="0000FF"/>
                </a:solidFill>
              </a:rPr>
              <a:t>RM</a:t>
            </a:r>
            <a:r>
              <a:rPr lang="pt-BR" sz="2000" smtClean="0"/>
              <a:t>:detalha a lesão de substância branca na leucomalácia periventricular (LPV). </a:t>
            </a:r>
            <a:r>
              <a:rPr lang="pt-BR" sz="2000" smtClean="0">
                <a:solidFill>
                  <a:srgbClr val="FF3399"/>
                </a:solidFill>
              </a:rPr>
              <a:t>Não disponível na maioria dos Centros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No entanto, temos o US: </a:t>
            </a:r>
            <a:r>
              <a:rPr lang="pt-BR" sz="2000" b="1" smtClean="0">
                <a:solidFill>
                  <a:srgbClr val="FF3300"/>
                </a:solidFill>
              </a:rPr>
              <a:t>DILATAÇÃO VENTRICULAR:2 </a:t>
            </a:r>
            <a:r>
              <a:rPr lang="pt-BR" sz="2000" b="1" baseline="30000" smtClean="0">
                <a:solidFill>
                  <a:srgbClr val="FF3300"/>
                </a:solidFill>
              </a:rPr>
              <a:t>ária</a:t>
            </a:r>
            <a:r>
              <a:rPr lang="pt-BR" sz="2000" b="1" smtClean="0">
                <a:solidFill>
                  <a:srgbClr val="FF3300"/>
                </a:solidFill>
              </a:rPr>
              <a:t> à redução da substância branca                          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2000" b="1" smtClean="0">
                <a:solidFill>
                  <a:srgbClr val="FF3300"/>
                </a:solidFill>
              </a:rPr>
              <a:t>                                                                                                     bom preditor de paralisia cerebral                                                                                                                                                                                                        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Portanto:-A hiperecogenicidade periventricular</a:t>
            </a:r>
            <a:r>
              <a:rPr lang="pt-BR" sz="2000" b="1" baseline="30000" smtClean="0">
                <a:solidFill>
                  <a:srgbClr val="0000FF"/>
                </a:solidFill>
              </a:rPr>
              <a:t>A</a:t>
            </a:r>
            <a:r>
              <a:rPr lang="pt-BR" sz="2000" smtClean="0"/>
              <a:t> pode ser transitória (&lt;14 dias, principalmente 6 h 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2000" smtClean="0"/>
              <a:t>                     -&gt;14 dias: acompanhamento a cada 14 dias para : 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2000" smtClean="0"/>
              <a:t>                                             -detecção da LPV cística</a:t>
            </a:r>
            <a:r>
              <a:rPr lang="pt-BR" sz="2000" b="1" baseline="30000" smtClean="0">
                <a:solidFill>
                  <a:srgbClr val="0000FF"/>
                </a:solidFill>
              </a:rPr>
              <a:t>B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2000" smtClean="0"/>
              <a:t>                                             -ventriculomegalia</a:t>
            </a:r>
            <a:r>
              <a:rPr lang="pt-BR" sz="2000" b="1" baseline="30000" smtClean="0">
                <a:solidFill>
                  <a:srgbClr val="0000FF"/>
                </a:solidFill>
              </a:rPr>
              <a:t>C</a:t>
            </a:r>
            <a:r>
              <a:rPr lang="pt-BR" sz="2000" smtClean="0"/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pt-BR" sz="200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pt-BR" sz="2000" smtClean="0"/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36866" name="Rectangle 4"/>
          <p:cNvSpPr>
            <a:spLocks noGrp="1"/>
          </p:cNvSpPr>
          <p:nvPr>
            <p:ph type="title"/>
          </p:nvPr>
        </p:nvSpPr>
        <p:spPr>
          <a:xfrm>
            <a:off x="1238250" y="-223838"/>
            <a:ext cx="10515600" cy="1325563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sz="3200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36867" name="Text Box 5"/>
          <p:cNvSpPr txBox="1">
            <a:spLocks noChangeArrowheads="1"/>
          </p:cNvSpPr>
          <p:nvPr/>
        </p:nvSpPr>
        <p:spPr bwMode="auto">
          <a:xfrm>
            <a:off x="2103438" y="690563"/>
            <a:ext cx="75882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400" b="1">
                <a:solidFill>
                  <a:srgbClr val="FF9900"/>
                </a:solidFill>
              </a:rPr>
              <a:t>Como interpretamos a hiperecogenicidade periventricular </a:t>
            </a:r>
          </a:p>
          <a:p>
            <a:pPr algn="ctr"/>
            <a:r>
              <a:rPr lang="pt-BR" sz="2400" b="1">
                <a:solidFill>
                  <a:srgbClr val="FF9900"/>
                </a:solidFill>
              </a:rPr>
              <a:t>a luz da  ressonância magnética</a:t>
            </a:r>
          </a:p>
        </p:txBody>
      </p:sp>
      <p:sp>
        <p:nvSpPr>
          <p:cNvPr id="36868" name="AutoShape 6"/>
          <p:cNvSpPr>
            <a:spLocks/>
          </p:cNvSpPr>
          <p:nvPr/>
        </p:nvSpPr>
        <p:spPr bwMode="auto">
          <a:xfrm>
            <a:off x="6186488" y="1512888"/>
            <a:ext cx="196850" cy="1012825"/>
          </a:xfrm>
          <a:prstGeom prst="rightBrace">
            <a:avLst>
              <a:gd name="adj1" fmla="val 42876"/>
              <a:gd name="adj2" fmla="val 50000"/>
            </a:avLst>
          </a:prstGeom>
          <a:noFill/>
          <a:ln w="57150">
            <a:solidFill>
              <a:srgbClr val="FF33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6869" name="Text Box 7"/>
          <p:cNvSpPr txBox="1">
            <a:spLocks noChangeArrowheads="1"/>
          </p:cNvSpPr>
          <p:nvPr/>
        </p:nvSpPr>
        <p:spPr bwMode="auto">
          <a:xfrm>
            <a:off x="6572250" y="1892300"/>
            <a:ext cx="3016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rgbClr val="0000FF"/>
                </a:solidFill>
              </a:rPr>
              <a:t>Prevalente em prematuros</a:t>
            </a:r>
          </a:p>
        </p:txBody>
      </p:sp>
      <p:sp>
        <p:nvSpPr>
          <p:cNvPr id="36870" name="AutoShape 11"/>
          <p:cNvSpPr>
            <a:spLocks noChangeArrowheads="1"/>
          </p:cNvSpPr>
          <p:nvPr/>
        </p:nvSpPr>
        <p:spPr bwMode="auto">
          <a:xfrm>
            <a:off x="995363" y="1892300"/>
            <a:ext cx="485775" cy="346075"/>
          </a:xfrm>
          <a:prstGeom prst="upDownArrow">
            <a:avLst>
              <a:gd name="adj1" fmla="val 50000"/>
              <a:gd name="adj2" fmla="val 20000"/>
            </a:avLst>
          </a:prstGeom>
          <a:solidFill>
            <a:srgbClr val="FFFF00"/>
          </a:solidFill>
          <a:ln w="57150">
            <a:solidFill>
              <a:srgbClr val="0080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36871" name="AutoShape 12"/>
          <p:cNvSpPr>
            <a:spLocks noChangeArrowheads="1"/>
          </p:cNvSpPr>
          <p:nvPr/>
        </p:nvSpPr>
        <p:spPr bwMode="auto">
          <a:xfrm>
            <a:off x="5502275" y="1892300"/>
            <a:ext cx="485775" cy="346075"/>
          </a:xfrm>
          <a:prstGeom prst="upDownArrow">
            <a:avLst>
              <a:gd name="adj1" fmla="val 50000"/>
              <a:gd name="adj2" fmla="val 20000"/>
            </a:avLst>
          </a:prstGeom>
          <a:solidFill>
            <a:srgbClr val="FFFF00"/>
          </a:solidFill>
          <a:ln w="57150">
            <a:solidFill>
              <a:srgbClr val="0080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36872" name="AutoShape 13"/>
          <p:cNvSpPr>
            <a:spLocks/>
          </p:cNvSpPr>
          <p:nvPr/>
        </p:nvSpPr>
        <p:spPr bwMode="auto">
          <a:xfrm>
            <a:off x="5988050" y="5103813"/>
            <a:ext cx="395288" cy="615950"/>
          </a:xfrm>
          <a:prstGeom prst="rightBrace">
            <a:avLst>
              <a:gd name="adj1" fmla="val 12985"/>
              <a:gd name="adj2" fmla="val 50000"/>
            </a:avLst>
          </a:prstGeom>
          <a:noFill/>
          <a:ln w="57150">
            <a:solidFill>
              <a:srgbClr val="FF33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6873" name="Text Box 14"/>
          <p:cNvSpPr txBox="1">
            <a:spLocks noChangeArrowheads="1"/>
          </p:cNvSpPr>
          <p:nvPr/>
        </p:nvSpPr>
        <p:spPr bwMode="auto">
          <a:xfrm>
            <a:off x="6572250" y="5227638"/>
            <a:ext cx="2117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Terapia Ocupacional</a:t>
            </a:r>
          </a:p>
        </p:txBody>
      </p:sp>
      <p:pic>
        <p:nvPicPr>
          <p:cNvPr id="36874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7650" y="4914900"/>
            <a:ext cx="1855788" cy="150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5" name="Picture 16"/>
          <p:cNvPicPr>
            <a:picLocks noChangeAspect="1" noChangeArrowheads="1"/>
          </p:cNvPicPr>
          <p:nvPr/>
        </p:nvPicPr>
        <p:blipFill>
          <a:blip r:embed="rId3">
            <a:lum bright="-6000" contrast="18000"/>
          </a:blip>
          <a:srcRect/>
          <a:stretch>
            <a:fillRect/>
          </a:stretch>
        </p:blipFill>
        <p:spPr bwMode="auto">
          <a:xfrm>
            <a:off x="9750425" y="4914900"/>
            <a:ext cx="2090738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6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6975" y="5822950"/>
            <a:ext cx="1376363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7" name="Text Box 19"/>
          <p:cNvSpPr txBox="1">
            <a:spLocks noChangeArrowheads="1"/>
          </p:cNvSpPr>
          <p:nvPr/>
        </p:nvSpPr>
        <p:spPr bwMode="auto">
          <a:xfrm>
            <a:off x="903288" y="4591050"/>
            <a:ext cx="322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A</a:t>
            </a:r>
          </a:p>
        </p:txBody>
      </p:sp>
      <p:sp>
        <p:nvSpPr>
          <p:cNvPr id="36878" name="Text Box 20"/>
          <p:cNvSpPr txBox="1">
            <a:spLocks noChangeArrowheads="1"/>
          </p:cNvSpPr>
          <p:nvPr/>
        </p:nvSpPr>
        <p:spPr bwMode="auto">
          <a:xfrm>
            <a:off x="4699000" y="6172200"/>
            <a:ext cx="307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B</a:t>
            </a:r>
          </a:p>
        </p:txBody>
      </p:sp>
      <p:sp>
        <p:nvSpPr>
          <p:cNvPr id="36879" name="Text Box 22"/>
          <p:cNvSpPr txBox="1">
            <a:spLocks noChangeArrowheads="1"/>
          </p:cNvSpPr>
          <p:nvPr/>
        </p:nvSpPr>
        <p:spPr bwMode="auto">
          <a:xfrm>
            <a:off x="9383713" y="5864225"/>
            <a:ext cx="304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C</a:t>
            </a:r>
          </a:p>
        </p:txBody>
      </p:sp>
      <p:sp>
        <p:nvSpPr>
          <p:cNvPr id="36880" name="Text Box 23"/>
          <p:cNvSpPr txBox="1">
            <a:spLocks noChangeArrowheads="1"/>
          </p:cNvSpPr>
          <p:nvPr/>
        </p:nvSpPr>
        <p:spPr bwMode="auto">
          <a:xfrm>
            <a:off x="6597650" y="6345238"/>
            <a:ext cx="19415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Margotto,PR, 2020</a:t>
            </a:r>
          </a:p>
        </p:txBody>
      </p:sp>
      <p:pic>
        <p:nvPicPr>
          <p:cNvPr id="36881" name="Picture 18" descr="doc">
            <a:hlinkClick r:id="rId5" tooltip="Neuros_Sonograf_Neonat_Leucomalácia-Hipereog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42275" y="1101725"/>
            <a:ext cx="49688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82" name="Line 20"/>
          <p:cNvSpPr>
            <a:spLocks noChangeShapeType="1"/>
          </p:cNvSpPr>
          <p:nvPr/>
        </p:nvSpPr>
        <p:spPr bwMode="auto">
          <a:xfrm flipH="1">
            <a:off x="8642350" y="1433513"/>
            <a:ext cx="344488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6883" name="Text Box 21"/>
          <p:cNvSpPr txBox="1">
            <a:spLocks noChangeArrowheads="1"/>
          </p:cNvSpPr>
          <p:nvPr/>
        </p:nvSpPr>
        <p:spPr bwMode="auto">
          <a:xfrm>
            <a:off x="8986838" y="1228725"/>
            <a:ext cx="13192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3399"/>
                </a:solidFill>
              </a:rPr>
              <a:t>Clique Aqui!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3"/>
          <p:cNvSpPr>
            <a:spLocks noGrp="1"/>
          </p:cNvSpPr>
          <p:nvPr>
            <p:ph type="body" idx="1"/>
          </p:nvPr>
        </p:nvSpPr>
        <p:spPr>
          <a:xfrm>
            <a:off x="1236663" y="908050"/>
            <a:ext cx="11658600" cy="56213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3600" smtClean="0">
                <a:solidFill>
                  <a:srgbClr val="FF3300"/>
                </a:solidFill>
              </a:rPr>
              <a:t>                            Ventriculomegalia</a:t>
            </a:r>
          </a:p>
          <a:p>
            <a:endParaRPr lang="pt-BR" sz="3600" smtClean="0">
              <a:solidFill>
                <a:srgbClr val="FF3300"/>
              </a:solidFill>
            </a:endParaRPr>
          </a:p>
        </p:txBody>
      </p:sp>
      <p:sp>
        <p:nvSpPr>
          <p:cNvPr id="37890" name="Rectangle 4"/>
          <p:cNvSpPr>
            <a:spLocks noGrp="1"/>
          </p:cNvSpPr>
          <p:nvPr>
            <p:ph type="title"/>
          </p:nvPr>
        </p:nvSpPr>
        <p:spPr>
          <a:xfrm>
            <a:off x="971550" y="0"/>
            <a:ext cx="10515600" cy="1325563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37891" name="Rectangle 5"/>
          <p:cNvSpPr>
            <a:spLocks noChangeArrowheads="1"/>
          </p:cNvSpPr>
          <p:nvPr/>
        </p:nvSpPr>
        <p:spPr bwMode="auto">
          <a:xfrm>
            <a:off x="614363" y="1487488"/>
            <a:ext cx="10872787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49263" algn="ctr" eaLnBrk="0" hangingPunct="0"/>
            <a:r>
              <a:rPr lang="pt-BR" sz="2400" b="1">
                <a:solidFill>
                  <a:srgbClr val="0000FF"/>
                </a:solidFill>
              </a:rPr>
              <a:t>O conceito atual de LPV deve incluir não somente as lesões císticas, mas também o </a:t>
            </a:r>
            <a:r>
              <a:rPr lang="pt-BR" sz="2400" b="1">
                <a:solidFill>
                  <a:srgbClr val="FF0000"/>
                </a:solidFill>
              </a:rPr>
              <a:t>envolvimento difuso da substância branca central</a:t>
            </a:r>
            <a:r>
              <a:rPr lang="pt-BR" sz="2400" b="1">
                <a:solidFill>
                  <a:srgbClr val="0000FF"/>
                </a:solidFill>
              </a:rPr>
              <a:t>, principalmente nos RN prematuros extremos </a:t>
            </a:r>
            <a:r>
              <a:rPr lang="pt-BR" sz="2400">
                <a:solidFill>
                  <a:srgbClr val="0000FF"/>
                </a:solidFill>
              </a:rPr>
              <a:t>(&lt;26 semanas</a:t>
            </a:r>
            <a:r>
              <a:rPr lang="pt-BR" sz="2400" b="1">
                <a:solidFill>
                  <a:srgbClr val="0000FF"/>
                </a:solidFill>
              </a:rPr>
              <a:t>). </a:t>
            </a:r>
          </a:p>
          <a:p>
            <a:pPr indent="449263" eaLnBrk="0" hangingPunct="0"/>
            <a:r>
              <a:rPr lang="pt-BR" sz="2400" b="1"/>
              <a:t>Os estudos com ressonância magnética têm evidenciado neste grupo de RN quando a termo, um padrão único de </a:t>
            </a:r>
            <a:r>
              <a:rPr lang="pt-BR" sz="2400" b="1">
                <a:solidFill>
                  <a:srgbClr val="FF3300"/>
                </a:solidFill>
              </a:rPr>
              <a:t>lesão na substancia branca</a:t>
            </a:r>
            <a:r>
              <a:rPr lang="pt-BR" sz="2400" b="1"/>
              <a:t> e </a:t>
            </a:r>
            <a:r>
              <a:rPr lang="pt-BR" sz="2400" b="1">
                <a:solidFill>
                  <a:srgbClr val="FF3300"/>
                </a:solidFill>
              </a:rPr>
              <a:t>anormalidade na substância cinzenta</a:t>
            </a:r>
            <a:r>
              <a:rPr lang="pt-BR" sz="2400" b="1"/>
              <a:t>:</a:t>
            </a:r>
          </a:p>
          <a:p>
            <a:pPr indent="449263" eaLnBrk="0" hangingPunct="0"/>
            <a:r>
              <a:rPr lang="pt-BR" sz="2400" b="1"/>
              <a:t>-a primeira caracterizada pela </a:t>
            </a:r>
            <a:r>
              <a:rPr lang="pt-BR" sz="2400" b="1" i="1">
                <a:solidFill>
                  <a:srgbClr val="FF0000"/>
                </a:solidFill>
              </a:rPr>
              <a:t>ventriculomegalia </a:t>
            </a:r>
            <a:r>
              <a:rPr lang="pt-BR" sz="2400" b="1">
                <a:solidFill>
                  <a:srgbClr val="FF0000"/>
                </a:solidFill>
              </a:rPr>
              <a:t>e </a:t>
            </a:r>
            <a:r>
              <a:rPr lang="pt-BR" sz="2400" b="1" i="1">
                <a:solidFill>
                  <a:srgbClr val="FF0000"/>
                </a:solidFill>
              </a:rPr>
              <a:t>grande redução da substancia branca, sem lesão cística</a:t>
            </a:r>
            <a:r>
              <a:rPr lang="pt-BR" sz="2400" b="1"/>
              <a:t> e a última</a:t>
            </a:r>
          </a:p>
          <a:p>
            <a:pPr indent="449263" eaLnBrk="0" hangingPunct="0"/>
            <a:r>
              <a:rPr lang="pt-BR" sz="2400" b="1"/>
              <a:t>- </a:t>
            </a:r>
            <a:r>
              <a:rPr lang="pt-BR" sz="2400" b="1" i="1">
                <a:solidFill>
                  <a:srgbClr val="FF0000"/>
                </a:solidFill>
              </a:rPr>
              <a:t>pelo grande</a:t>
            </a:r>
            <a:r>
              <a:rPr lang="pt-BR" sz="2400" b="1" i="1">
                <a:solidFill>
                  <a:srgbClr val="FF3399"/>
                </a:solidFill>
              </a:rPr>
              <a:t> aumento do espaço subaracnóideo e o  desenvolvimento gira</a:t>
            </a:r>
            <a:r>
              <a:rPr lang="pt-BR" sz="2400" b="1">
                <a:solidFill>
                  <a:srgbClr val="FF3399"/>
                </a:solidFill>
              </a:rPr>
              <a:t>l </a:t>
            </a:r>
            <a:r>
              <a:rPr lang="pt-BR" sz="2400" b="1" i="1">
                <a:solidFill>
                  <a:srgbClr val="FF3399"/>
                </a:solidFill>
              </a:rPr>
              <a:t>imaturo</a:t>
            </a:r>
            <a:r>
              <a:rPr lang="pt-BR" sz="2400" b="1">
                <a:solidFill>
                  <a:srgbClr val="FF3399"/>
                </a:solidFill>
              </a:rPr>
              <a:t>. </a:t>
            </a:r>
          </a:p>
          <a:p>
            <a:pPr indent="449263" algn="ctr" eaLnBrk="0" hangingPunct="0"/>
            <a:r>
              <a:rPr lang="pt-BR" sz="2400" b="1"/>
              <a:t>Esta diferença no padrão de anormalidades na lesão da substância branca pode estar relacionado à vulnerabilidade da maturação do desenvolvimento dos oligodendrócitos.</a:t>
            </a:r>
            <a:endParaRPr lang="pt-BR" sz="2400"/>
          </a:p>
          <a:p>
            <a:pPr indent="449263" algn="ctr" eaLnBrk="0" hangingPunct="0"/>
            <a:endParaRPr lang="pt-BR" sz="2400">
              <a:solidFill>
                <a:srgbClr val="FF3399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/>
          </p:cNvSpPr>
          <p:nvPr>
            <p:ph type="body" idx="1"/>
          </p:nvPr>
        </p:nvSpPr>
        <p:spPr>
          <a:xfrm>
            <a:off x="928688" y="2008188"/>
            <a:ext cx="10515600" cy="435133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z="4000" smtClean="0">
                <a:solidFill>
                  <a:srgbClr val="0000FF"/>
                </a:solidFill>
              </a:rPr>
              <a:t>                   PROGNÓSTICO</a:t>
            </a:r>
          </a:p>
          <a:p>
            <a:r>
              <a:rPr lang="pt-BR" sz="4000" b="1" smtClean="0">
                <a:solidFill>
                  <a:srgbClr val="0000FF"/>
                </a:solidFill>
              </a:rPr>
              <a:t>Leucomalácia periventricular</a:t>
            </a:r>
          </a:p>
          <a:p>
            <a:r>
              <a:rPr lang="pt-BR" sz="4000" b="1" smtClean="0">
                <a:solidFill>
                  <a:srgbClr val="0000FF"/>
                </a:solidFill>
              </a:rPr>
              <a:t>Infarto Hemorrágico Periventricular</a:t>
            </a:r>
          </a:p>
        </p:txBody>
      </p:sp>
      <p:sp>
        <p:nvSpPr>
          <p:cNvPr id="38914" name="Rectangle 3"/>
          <p:cNvSpPr>
            <a:spLocks noGrp="1"/>
          </p:cNvSpPr>
          <p:nvPr>
            <p:ph type="title"/>
          </p:nvPr>
        </p:nvSpPr>
        <p:spPr>
          <a:xfrm>
            <a:off x="465138" y="147638"/>
            <a:ext cx="10515600" cy="1325562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3"/>
          <p:cNvSpPr>
            <a:spLocks noGrp="1"/>
          </p:cNvSpPr>
          <p:nvPr>
            <p:ph type="body" idx="1"/>
          </p:nvPr>
        </p:nvSpPr>
        <p:spPr>
          <a:xfrm>
            <a:off x="838200" y="1139825"/>
            <a:ext cx="10515600" cy="435133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smtClean="0"/>
              <a:t>                          </a:t>
            </a:r>
            <a:r>
              <a:rPr lang="pt-BR" sz="3200" smtClean="0">
                <a:solidFill>
                  <a:srgbClr val="FF3399"/>
                </a:solidFill>
              </a:rPr>
              <a:t>INFARTO HEMORRÁGICO PERIVENRICULAR</a:t>
            </a:r>
          </a:p>
        </p:txBody>
      </p:sp>
      <p:sp>
        <p:nvSpPr>
          <p:cNvPr id="39938" name="Rectangle 4"/>
          <p:cNvSpPr>
            <a:spLocks noGrp="1"/>
          </p:cNvSpPr>
          <p:nvPr>
            <p:ph type="title"/>
          </p:nvPr>
        </p:nvSpPr>
        <p:spPr>
          <a:xfrm>
            <a:off x="465138" y="147638"/>
            <a:ext cx="10515600" cy="1325562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sp>
        <p:nvSpPr>
          <p:cNvPr id="39939" name="Rectangle 5"/>
          <p:cNvSpPr>
            <a:spLocks noChangeArrowheads="1"/>
          </p:cNvSpPr>
          <p:nvPr/>
        </p:nvSpPr>
        <p:spPr bwMode="auto">
          <a:xfrm>
            <a:off x="2652713" y="1606550"/>
            <a:ext cx="68881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 sz="2400">
                <a:solidFill>
                  <a:srgbClr val="0000FF"/>
                </a:solidFill>
              </a:rPr>
              <a:t>Hemiparesia espástica ou quadriparesias assimétricas </a:t>
            </a:r>
          </a:p>
          <a:p>
            <a:pPr algn="ctr"/>
            <a:r>
              <a:rPr lang="pt-BR" sz="2400">
                <a:solidFill>
                  <a:srgbClr val="0000FF"/>
                </a:solidFill>
              </a:rPr>
              <a:t>Déficits intelectuais</a:t>
            </a:r>
          </a:p>
        </p:txBody>
      </p:sp>
      <p:pic>
        <p:nvPicPr>
          <p:cNvPr id="3994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8488" y="2587625"/>
            <a:ext cx="3443287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Rectangle 7"/>
          <p:cNvSpPr>
            <a:spLocks noChangeArrowheads="1"/>
          </p:cNvSpPr>
          <p:nvPr/>
        </p:nvSpPr>
        <p:spPr bwMode="auto">
          <a:xfrm>
            <a:off x="7989888" y="6029325"/>
            <a:ext cx="15509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/>
              <a:t>Volpe, JJ, 1997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3"/>
          <p:cNvSpPr>
            <a:spLocks noGrp="1"/>
          </p:cNvSpPr>
          <p:nvPr>
            <p:ph type="body" idx="1"/>
          </p:nvPr>
        </p:nvSpPr>
        <p:spPr>
          <a:xfrm>
            <a:off x="1104900" y="1179513"/>
            <a:ext cx="10515600" cy="435133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pt-BR" dirty="0" smtClean="0"/>
              <a:t>                          </a:t>
            </a:r>
            <a:r>
              <a:rPr lang="pt-BR" b="1" dirty="0" smtClean="0">
                <a:solidFill>
                  <a:srgbClr val="FF3399"/>
                </a:solidFill>
              </a:rPr>
              <a:t>LEUCOMALÁCIA PERIVENTRICULAR</a:t>
            </a:r>
          </a:p>
        </p:txBody>
      </p:sp>
      <p:sp>
        <p:nvSpPr>
          <p:cNvPr id="40962" name="Rectangle 5"/>
          <p:cNvSpPr>
            <a:spLocks noGrp="1"/>
          </p:cNvSpPr>
          <p:nvPr>
            <p:ph type="title"/>
          </p:nvPr>
        </p:nvSpPr>
        <p:spPr>
          <a:xfrm>
            <a:off x="782638" y="-146050"/>
            <a:ext cx="10515600" cy="1325563"/>
          </a:xfrm>
        </p:spPr>
        <p:txBody>
          <a:bodyPr/>
          <a:lstStyle/>
          <a:p>
            <a:r>
              <a:rPr lang="pt-BR" smtClean="0"/>
              <a:t>             </a:t>
            </a:r>
            <a:r>
              <a:rPr lang="pt-BR" b="1" smtClean="0">
                <a:solidFill>
                  <a:srgbClr val="008000"/>
                </a:solidFill>
              </a:rPr>
              <a:t>US DE CRÂNIO NO PREMATURO</a:t>
            </a:r>
          </a:p>
        </p:txBody>
      </p:sp>
      <p:pic>
        <p:nvPicPr>
          <p:cNvPr id="4096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0600" y="2311400"/>
            <a:ext cx="6902450" cy="404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Rectangle 7"/>
          <p:cNvSpPr>
            <a:spLocks noChangeArrowheads="1"/>
          </p:cNvSpPr>
          <p:nvPr/>
        </p:nvSpPr>
        <p:spPr bwMode="auto">
          <a:xfrm>
            <a:off x="321655" y="1605694"/>
            <a:ext cx="98103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pt-BR" altLang="ja-JP" b="1" i="1" dirty="0">
                <a:solidFill>
                  <a:srgbClr val="FF0000"/>
                </a:solidFill>
              </a:rPr>
              <a:t>Espera-se afetar particularmente as fibras descendentes das extremidades inferiores mais do que as </a:t>
            </a:r>
          </a:p>
          <a:p>
            <a:pPr algn="ctr" eaLnBrk="0" hangingPunct="0"/>
            <a:r>
              <a:rPr lang="pt-BR" altLang="ja-JP" b="1" i="1" dirty="0">
                <a:solidFill>
                  <a:srgbClr val="FF0000"/>
                </a:solidFill>
              </a:rPr>
              <a:t>fibras mais lateralizadas dos membros superiores e </a:t>
            </a:r>
            <a:r>
              <a:rPr lang="pt-BR" altLang="ja-JP" b="1" i="1" dirty="0" smtClean="0">
                <a:solidFill>
                  <a:srgbClr val="FF0000"/>
                </a:solidFill>
              </a:rPr>
              <a:t>face:</a:t>
            </a:r>
            <a:r>
              <a:rPr lang="pt-BR" altLang="ja-JP" dirty="0" smtClean="0"/>
              <a:t> </a:t>
            </a:r>
            <a:r>
              <a:rPr lang="pt-BR" b="1" dirty="0">
                <a:solidFill>
                  <a:srgbClr val="FF3399"/>
                </a:solidFill>
              </a:rPr>
              <a:t>DIPLEGIA ESPÁSTICA (membros inferiores</a:t>
            </a:r>
            <a:r>
              <a:rPr lang="pt-BR" b="1" dirty="0"/>
              <a:t>)</a:t>
            </a:r>
            <a:endParaRPr lang="pt-BR" dirty="0"/>
          </a:p>
          <a:p>
            <a:pPr algn="ctr" eaLnBrk="0" hangingPunct="0"/>
            <a:endParaRPr lang="pt-BR" altLang="ja-JP" dirty="0"/>
          </a:p>
        </p:txBody>
      </p:sp>
      <p:sp>
        <p:nvSpPr>
          <p:cNvPr id="40965" name="Text Box 9"/>
          <p:cNvSpPr txBox="1">
            <a:spLocks noChangeArrowheads="1"/>
          </p:cNvSpPr>
          <p:nvPr/>
        </p:nvSpPr>
        <p:spPr bwMode="auto">
          <a:xfrm>
            <a:off x="9163050" y="6356350"/>
            <a:ext cx="1550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Volpe, JJ, 1997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4"/>
          <p:cNvSpPr>
            <a:spLocks/>
          </p:cNvSpPr>
          <p:nvPr/>
        </p:nvSpPr>
        <p:spPr bwMode="auto">
          <a:xfrm>
            <a:off x="782638" y="-146050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lnSpc>
                <a:spcPct val="90000"/>
              </a:lnSpc>
            </a:pPr>
            <a:r>
              <a:rPr lang="pt-BR" sz="4400">
                <a:latin typeface="Calibri Light" pitchFamily="34" charset="0"/>
              </a:rPr>
              <a:t>             </a:t>
            </a:r>
            <a:r>
              <a:rPr lang="pt-BR" sz="4400" b="1">
                <a:solidFill>
                  <a:srgbClr val="008000"/>
                </a:solidFill>
                <a:latin typeface="Calibri Light" pitchFamily="34" charset="0"/>
              </a:rPr>
              <a:t>US DE CRÂNIO NO PREMATURO</a:t>
            </a:r>
          </a:p>
        </p:txBody>
      </p:sp>
      <p:sp>
        <p:nvSpPr>
          <p:cNvPr id="41986" name="Text Box 6"/>
          <p:cNvSpPr txBox="1">
            <a:spLocks noChangeArrowheads="1"/>
          </p:cNvSpPr>
          <p:nvPr/>
        </p:nvSpPr>
        <p:spPr bwMode="auto">
          <a:xfrm>
            <a:off x="-474663" y="2771775"/>
            <a:ext cx="6861176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                                  Gêmeo 2 - 890g: </a:t>
            </a:r>
            <a:r>
              <a:rPr lang="pt-BR">
                <a:solidFill>
                  <a:srgbClr val="FF0000"/>
                </a:solidFill>
              </a:rPr>
              <a:t>Infarto isquêmico intrautero (setas)</a:t>
            </a:r>
          </a:p>
        </p:txBody>
      </p:sp>
      <p:sp>
        <p:nvSpPr>
          <p:cNvPr id="41987" name="Text Box 9"/>
          <p:cNvSpPr txBox="1">
            <a:spLocks noChangeArrowheads="1"/>
          </p:cNvSpPr>
          <p:nvPr/>
        </p:nvSpPr>
        <p:spPr bwMode="auto">
          <a:xfrm>
            <a:off x="476250" y="5837238"/>
            <a:ext cx="5292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0000"/>
                </a:solidFill>
              </a:rPr>
              <a:t>27 semanas</a:t>
            </a:r>
            <a:r>
              <a:rPr lang="pt-BR"/>
              <a:t> -HIV grau III bilateral-3 dias vida-VAF-</a:t>
            </a:r>
            <a:r>
              <a:rPr lang="pt-BR">
                <a:solidFill>
                  <a:srgbClr val="FF0000"/>
                </a:solidFill>
              </a:rPr>
              <a:t>óbito</a:t>
            </a:r>
          </a:p>
        </p:txBody>
      </p:sp>
      <p:pic>
        <p:nvPicPr>
          <p:cNvPr id="41988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2675" y="3392488"/>
            <a:ext cx="4281488" cy="244157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41989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6513"/>
            <a:ext cx="12033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70050" y="1060450"/>
            <a:ext cx="3232150" cy="17113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41991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9675" y="1060450"/>
            <a:ext cx="3300413" cy="178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2" name="Text Box 14"/>
          <p:cNvSpPr txBox="1">
            <a:spLocks noChangeArrowheads="1"/>
          </p:cNvSpPr>
          <p:nvPr/>
        </p:nvSpPr>
        <p:spPr bwMode="auto">
          <a:xfrm>
            <a:off x="5053013" y="1101725"/>
            <a:ext cx="2428875" cy="1228725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Gêmeos Monocoriônicos</a:t>
            </a:r>
          </a:p>
          <a:p>
            <a:pPr algn="ctr"/>
            <a:r>
              <a:rPr lang="pt-BR">
                <a:solidFill>
                  <a:srgbClr val="FF0000"/>
                </a:solidFill>
              </a:rPr>
              <a:t>26 semanas</a:t>
            </a:r>
          </a:p>
          <a:p>
            <a:pPr algn="ctr"/>
            <a:r>
              <a:rPr lang="pt-BR"/>
              <a:t>Aos 5 dias de vida</a:t>
            </a:r>
          </a:p>
        </p:txBody>
      </p:sp>
      <p:sp>
        <p:nvSpPr>
          <p:cNvPr id="41993" name="Text Box 15"/>
          <p:cNvSpPr txBox="1">
            <a:spLocks noChangeArrowheads="1"/>
          </p:cNvSpPr>
          <p:nvPr/>
        </p:nvSpPr>
        <p:spPr bwMode="auto">
          <a:xfrm>
            <a:off x="5216525" y="2771775"/>
            <a:ext cx="5829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                                  Gêmeo 1 - 700g: </a:t>
            </a:r>
            <a:r>
              <a:rPr lang="pt-BR">
                <a:solidFill>
                  <a:srgbClr val="FF0000"/>
                </a:solidFill>
              </a:rPr>
              <a:t>HPV grau I a E+ hipercog</a:t>
            </a:r>
          </a:p>
        </p:txBody>
      </p:sp>
      <p:sp>
        <p:nvSpPr>
          <p:cNvPr id="41994" name="Line 18"/>
          <p:cNvSpPr>
            <a:spLocks noChangeShapeType="1"/>
          </p:cNvSpPr>
          <p:nvPr/>
        </p:nvSpPr>
        <p:spPr bwMode="auto">
          <a:xfrm>
            <a:off x="1384300" y="3138488"/>
            <a:ext cx="9644063" cy="0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1995" name="Line 19"/>
          <p:cNvSpPr>
            <a:spLocks noChangeShapeType="1"/>
          </p:cNvSpPr>
          <p:nvPr/>
        </p:nvSpPr>
        <p:spPr bwMode="auto">
          <a:xfrm>
            <a:off x="1384300" y="879475"/>
            <a:ext cx="9644063" cy="0"/>
          </a:xfrm>
          <a:prstGeom prst="line">
            <a:avLst/>
          </a:prstGeom>
          <a:noFill/>
          <a:ln w="57150">
            <a:solidFill>
              <a:srgbClr val="FF3399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1996" name="Line 20"/>
          <p:cNvSpPr>
            <a:spLocks noChangeShapeType="1"/>
          </p:cNvSpPr>
          <p:nvPr/>
        </p:nvSpPr>
        <p:spPr bwMode="auto">
          <a:xfrm>
            <a:off x="1384300" y="879475"/>
            <a:ext cx="0" cy="2259013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1997" name="Line 21"/>
          <p:cNvSpPr>
            <a:spLocks noChangeShapeType="1"/>
          </p:cNvSpPr>
          <p:nvPr/>
        </p:nvSpPr>
        <p:spPr bwMode="auto">
          <a:xfrm>
            <a:off x="11045825" y="879475"/>
            <a:ext cx="0" cy="2259013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1998" name="Line 22"/>
          <p:cNvSpPr>
            <a:spLocks noChangeShapeType="1"/>
          </p:cNvSpPr>
          <p:nvPr/>
        </p:nvSpPr>
        <p:spPr bwMode="auto">
          <a:xfrm>
            <a:off x="1670050" y="1060450"/>
            <a:ext cx="3265488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1999" name="Line 23"/>
          <p:cNvSpPr>
            <a:spLocks noChangeShapeType="1"/>
          </p:cNvSpPr>
          <p:nvPr/>
        </p:nvSpPr>
        <p:spPr bwMode="auto">
          <a:xfrm>
            <a:off x="1584325" y="2771775"/>
            <a:ext cx="3351213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2000" name="Text Box 24"/>
          <p:cNvSpPr txBox="1">
            <a:spLocks noChangeArrowheads="1"/>
          </p:cNvSpPr>
          <p:nvPr/>
        </p:nvSpPr>
        <p:spPr bwMode="auto">
          <a:xfrm>
            <a:off x="2109788" y="6149975"/>
            <a:ext cx="2797175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400" b="1">
                <a:solidFill>
                  <a:srgbClr val="FF0000"/>
                </a:solidFill>
              </a:rPr>
              <a:t>Hemorragia grau III bilateral (setas)</a:t>
            </a:r>
          </a:p>
          <a:p>
            <a:pPr algn="ctr"/>
            <a:r>
              <a:rPr lang="pt-BR" sz="1400" b="1">
                <a:solidFill>
                  <a:srgbClr val="FF0000"/>
                </a:solidFill>
              </a:rPr>
              <a:t>Infarto hemorrágico em formação </a:t>
            </a:r>
          </a:p>
          <a:p>
            <a:pPr algn="ctr"/>
            <a:r>
              <a:rPr lang="pt-BR" sz="1400" b="1">
                <a:solidFill>
                  <a:srgbClr val="FF0000"/>
                </a:solidFill>
              </a:rPr>
              <a:t>(cabeça de seta)</a:t>
            </a:r>
          </a:p>
        </p:txBody>
      </p:sp>
      <p:sp>
        <p:nvSpPr>
          <p:cNvPr id="42001" name="Line 25"/>
          <p:cNvSpPr>
            <a:spLocks noChangeShapeType="1"/>
          </p:cNvSpPr>
          <p:nvPr/>
        </p:nvSpPr>
        <p:spPr bwMode="auto">
          <a:xfrm>
            <a:off x="1670050" y="4002088"/>
            <a:ext cx="254000" cy="2333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2002" name="Line 26"/>
          <p:cNvSpPr>
            <a:spLocks noChangeShapeType="1"/>
          </p:cNvSpPr>
          <p:nvPr/>
        </p:nvSpPr>
        <p:spPr bwMode="auto">
          <a:xfrm flipH="1">
            <a:off x="4697413" y="3871913"/>
            <a:ext cx="158750" cy="1301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2003" name="Line 27"/>
          <p:cNvSpPr>
            <a:spLocks noChangeShapeType="1"/>
          </p:cNvSpPr>
          <p:nvPr/>
        </p:nvSpPr>
        <p:spPr bwMode="auto">
          <a:xfrm>
            <a:off x="3662363" y="4002088"/>
            <a:ext cx="254000" cy="2333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2004" name="Line 30"/>
          <p:cNvSpPr>
            <a:spLocks noChangeShapeType="1"/>
          </p:cNvSpPr>
          <p:nvPr/>
        </p:nvSpPr>
        <p:spPr bwMode="auto">
          <a:xfrm>
            <a:off x="2446338" y="1316038"/>
            <a:ext cx="254000" cy="2333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2005" name="Line 31"/>
          <p:cNvSpPr>
            <a:spLocks noChangeShapeType="1"/>
          </p:cNvSpPr>
          <p:nvPr/>
        </p:nvSpPr>
        <p:spPr bwMode="auto">
          <a:xfrm>
            <a:off x="3916363" y="1298575"/>
            <a:ext cx="254000" cy="2333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2006" name="Line 32"/>
          <p:cNvSpPr>
            <a:spLocks noChangeShapeType="1"/>
          </p:cNvSpPr>
          <p:nvPr/>
        </p:nvSpPr>
        <p:spPr bwMode="auto">
          <a:xfrm>
            <a:off x="9591675" y="1298575"/>
            <a:ext cx="122238" cy="2508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2007" name="Line 33"/>
          <p:cNvSpPr>
            <a:spLocks noChangeShapeType="1"/>
          </p:cNvSpPr>
          <p:nvPr/>
        </p:nvSpPr>
        <p:spPr bwMode="auto">
          <a:xfrm flipV="1">
            <a:off x="7978775" y="1763713"/>
            <a:ext cx="215900" cy="1476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42008" name="Picture 3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61050" y="3392488"/>
            <a:ext cx="3241675" cy="17573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42009" name="Picture 3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950325" y="3392488"/>
            <a:ext cx="3241675" cy="17573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42010" name="Text Box 36"/>
          <p:cNvSpPr txBox="1">
            <a:spLocks noChangeArrowheads="1"/>
          </p:cNvSpPr>
          <p:nvPr/>
        </p:nvSpPr>
        <p:spPr bwMode="auto">
          <a:xfrm>
            <a:off x="6896100" y="5362575"/>
            <a:ext cx="51689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/>
              <a:t>31sem-DPP-Apgar de </a:t>
            </a:r>
            <a:r>
              <a:rPr lang="pt-BR" sz="1600">
                <a:solidFill>
                  <a:srgbClr val="FF0000"/>
                </a:solidFill>
              </a:rPr>
              <a:t>3,6,8-HIV Grau III a E e II a D(setas)  e Infarto Hemorrágico Periventricular a E (“HIV Grau IV”) a E</a:t>
            </a:r>
          </a:p>
          <a:p>
            <a:pPr algn="ctr"/>
            <a:r>
              <a:rPr lang="pt-BR" sz="1600">
                <a:solidFill>
                  <a:srgbClr val="FF0000"/>
                </a:solidFill>
              </a:rPr>
              <a:t>(cabeças de setas)</a:t>
            </a:r>
          </a:p>
        </p:txBody>
      </p:sp>
      <p:sp>
        <p:nvSpPr>
          <p:cNvPr id="42011" name="Line 37"/>
          <p:cNvSpPr>
            <a:spLocks noChangeShapeType="1"/>
          </p:cNvSpPr>
          <p:nvPr/>
        </p:nvSpPr>
        <p:spPr bwMode="auto">
          <a:xfrm>
            <a:off x="6005513" y="3768725"/>
            <a:ext cx="254000" cy="2333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2012" name="Line 38"/>
          <p:cNvSpPr>
            <a:spLocks noChangeShapeType="1"/>
          </p:cNvSpPr>
          <p:nvPr/>
        </p:nvSpPr>
        <p:spPr bwMode="auto">
          <a:xfrm>
            <a:off x="8067675" y="3768725"/>
            <a:ext cx="254000" cy="2333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2013" name="Line 39"/>
          <p:cNvSpPr>
            <a:spLocks noChangeShapeType="1"/>
          </p:cNvSpPr>
          <p:nvPr/>
        </p:nvSpPr>
        <p:spPr bwMode="auto">
          <a:xfrm>
            <a:off x="6221413" y="3984625"/>
            <a:ext cx="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2014" name="Line 40"/>
          <p:cNvSpPr>
            <a:spLocks noChangeShapeType="1"/>
          </p:cNvSpPr>
          <p:nvPr/>
        </p:nvSpPr>
        <p:spPr bwMode="auto">
          <a:xfrm>
            <a:off x="9840913" y="3665538"/>
            <a:ext cx="127000" cy="10318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2015" name="Line 41"/>
          <p:cNvSpPr>
            <a:spLocks noChangeShapeType="1"/>
          </p:cNvSpPr>
          <p:nvPr/>
        </p:nvSpPr>
        <p:spPr bwMode="auto">
          <a:xfrm>
            <a:off x="11028363" y="3638550"/>
            <a:ext cx="85725" cy="1301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2016" name="Rectangle 42"/>
          <p:cNvSpPr>
            <a:spLocks noChangeArrowheads="1"/>
          </p:cNvSpPr>
          <p:nvPr/>
        </p:nvSpPr>
        <p:spPr bwMode="auto">
          <a:xfrm>
            <a:off x="5861050" y="4945063"/>
            <a:ext cx="249238" cy="2047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E</a:t>
            </a:r>
          </a:p>
        </p:txBody>
      </p:sp>
      <p:sp>
        <p:nvSpPr>
          <p:cNvPr id="42017" name="Rectangle 43"/>
          <p:cNvSpPr>
            <a:spLocks noChangeArrowheads="1"/>
          </p:cNvSpPr>
          <p:nvPr/>
        </p:nvSpPr>
        <p:spPr bwMode="auto">
          <a:xfrm>
            <a:off x="7559675" y="4945063"/>
            <a:ext cx="249238" cy="2047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5"/>
          <p:cNvSpPr txBox="1">
            <a:spLocks noChangeArrowheads="1"/>
          </p:cNvSpPr>
          <p:nvPr/>
        </p:nvSpPr>
        <p:spPr bwMode="auto">
          <a:xfrm>
            <a:off x="1133475" y="3948113"/>
            <a:ext cx="3454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25 semanas-819g -  57 dias de vida</a:t>
            </a:r>
          </a:p>
        </p:txBody>
      </p:sp>
      <p:sp>
        <p:nvSpPr>
          <p:cNvPr id="43010" name="AutoShape 6"/>
          <p:cNvSpPr>
            <a:spLocks noChangeArrowheads="1"/>
          </p:cNvSpPr>
          <p:nvPr/>
        </p:nvSpPr>
        <p:spPr bwMode="auto">
          <a:xfrm>
            <a:off x="5278438" y="2416175"/>
            <a:ext cx="1192212" cy="1069975"/>
          </a:xfrm>
          <a:prstGeom prst="irregularSeal1">
            <a:avLst/>
          </a:prstGeom>
          <a:solidFill>
            <a:srgbClr val="0000FF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Normal!</a:t>
            </a:r>
          </a:p>
        </p:txBody>
      </p:sp>
      <p:sp>
        <p:nvSpPr>
          <p:cNvPr id="43011" name="Rectangle 7"/>
          <p:cNvSpPr>
            <a:spLocks/>
          </p:cNvSpPr>
          <p:nvPr/>
        </p:nvSpPr>
        <p:spPr bwMode="auto">
          <a:xfrm>
            <a:off x="782638" y="-146050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lnSpc>
                <a:spcPct val="90000"/>
              </a:lnSpc>
            </a:pPr>
            <a:r>
              <a:rPr lang="pt-BR" sz="4400">
                <a:latin typeface="Calibri Light" pitchFamily="34" charset="0"/>
              </a:rPr>
              <a:t>             </a:t>
            </a:r>
            <a:r>
              <a:rPr lang="pt-BR" sz="4400" b="1">
                <a:solidFill>
                  <a:srgbClr val="008000"/>
                </a:solidFill>
                <a:latin typeface="Calibri Light" pitchFamily="34" charset="0"/>
              </a:rPr>
              <a:t>US DE CRÂNIO NO PREMATURO</a:t>
            </a:r>
          </a:p>
        </p:txBody>
      </p:sp>
      <p:sp>
        <p:nvSpPr>
          <p:cNvPr id="43012" name="Text Box 8"/>
          <p:cNvSpPr txBox="1">
            <a:spLocks noChangeArrowheads="1"/>
          </p:cNvSpPr>
          <p:nvPr/>
        </p:nvSpPr>
        <p:spPr bwMode="auto">
          <a:xfrm>
            <a:off x="4292600" y="782638"/>
            <a:ext cx="519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...</a:t>
            </a:r>
            <a:r>
              <a:rPr lang="pt-BR" sz="2000" b="1">
                <a:solidFill>
                  <a:srgbClr val="FF3399"/>
                </a:solidFill>
              </a:rPr>
              <a:t>MAS HÁ MOMENTOS QUE NOS ENCANTAM!!!</a:t>
            </a:r>
          </a:p>
        </p:txBody>
      </p:sp>
      <p:sp>
        <p:nvSpPr>
          <p:cNvPr id="43013" name="Text Box 9"/>
          <p:cNvSpPr txBox="1">
            <a:spLocks noChangeArrowheads="1"/>
          </p:cNvSpPr>
          <p:nvPr/>
        </p:nvSpPr>
        <p:spPr bwMode="auto">
          <a:xfrm>
            <a:off x="7829550" y="3968750"/>
            <a:ext cx="35067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25 semanas-790g -  55 dias de  vida</a:t>
            </a:r>
          </a:p>
        </p:txBody>
      </p:sp>
      <p:pic>
        <p:nvPicPr>
          <p:cNvPr id="43014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813" y="1179513"/>
            <a:ext cx="4916487" cy="2652712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43015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15113" y="1179513"/>
            <a:ext cx="5135562" cy="278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33825" y="4314825"/>
            <a:ext cx="3895725" cy="23907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</p:spPr>
      </p:pic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7932738" y="5707063"/>
            <a:ext cx="2730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24 semanas-600g-4 meses!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Grp="1"/>
          </p:cNvSpPr>
          <p:nvPr>
            <p:ph type="body" idx="1"/>
          </p:nvPr>
        </p:nvSpPr>
        <p:spPr>
          <a:xfrm>
            <a:off x="623888" y="2197100"/>
            <a:ext cx="10515600" cy="4351338"/>
          </a:xfrm>
        </p:spPr>
        <p:txBody>
          <a:bodyPr/>
          <a:lstStyle/>
          <a:p>
            <a:pPr algn="ctr"/>
            <a:r>
              <a:rPr lang="pt-BR" smtClean="0"/>
              <a:t>O ultrassom é uma ferramenta útil de cabeceira de leito, segura e acessível. </a:t>
            </a:r>
          </a:p>
          <a:p>
            <a:pPr algn="ctr"/>
            <a:r>
              <a:rPr lang="pt-BR" smtClean="0"/>
              <a:t>Deve ser realizada de forma sequencial com interpretação em TEMPO REAL</a:t>
            </a:r>
          </a:p>
          <a:p>
            <a:pPr algn="ctr"/>
            <a:r>
              <a:rPr lang="pt-BR" smtClean="0"/>
              <a:t>Deve constituir um segundo estetoscópio no exame do prematuro, tal como o ecocárdio funcional na decisão inteligente do uso de drogas vasoativas</a:t>
            </a:r>
          </a:p>
          <a:p>
            <a:pPr algn="ctr"/>
            <a:r>
              <a:rPr lang="pt-BR" smtClean="0"/>
              <a:t>Muito me honra em poder participar na mudança desse paradigma na abordagem cerebral na UTI Neonatal</a:t>
            </a:r>
          </a:p>
          <a:p>
            <a:pPr algn="ctr"/>
            <a:endParaRPr lang="pt-BR" smtClean="0"/>
          </a:p>
        </p:txBody>
      </p:sp>
      <p:sp>
        <p:nvSpPr>
          <p:cNvPr id="44034" name="Rectangle 4"/>
          <p:cNvSpPr>
            <a:spLocks/>
          </p:cNvSpPr>
          <p:nvPr/>
        </p:nvSpPr>
        <p:spPr bwMode="auto">
          <a:xfrm>
            <a:off x="904875" y="0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lnSpc>
                <a:spcPct val="90000"/>
              </a:lnSpc>
            </a:pPr>
            <a:r>
              <a:rPr lang="pt-BR" sz="4400">
                <a:latin typeface="Calibri Light" pitchFamily="34" charset="0"/>
              </a:rPr>
              <a:t>             </a:t>
            </a:r>
            <a:r>
              <a:rPr lang="pt-BR" sz="4400" b="1">
                <a:solidFill>
                  <a:srgbClr val="008000"/>
                </a:solidFill>
                <a:latin typeface="Calibri Light" pitchFamily="34" charset="0"/>
              </a:rPr>
              <a:t>US DE CRÂNIO NO PREMATURO</a:t>
            </a:r>
          </a:p>
        </p:txBody>
      </p:sp>
      <p:sp>
        <p:nvSpPr>
          <p:cNvPr id="83973" name="AutoShape 5"/>
          <p:cNvSpPr>
            <a:spLocks noChangeArrowheads="1"/>
          </p:cNvSpPr>
          <p:nvPr/>
        </p:nvSpPr>
        <p:spPr bwMode="auto">
          <a:xfrm>
            <a:off x="4957763" y="1039813"/>
            <a:ext cx="2273300" cy="914400"/>
          </a:xfrm>
          <a:prstGeom prst="star5">
            <a:avLst/>
          </a:prstGeom>
          <a:solidFill>
            <a:srgbClr val="0000FF"/>
          </a:solidFill>
          <a:ln w="57150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r>
              <a:rPr lang="pt-BR">
                <a:solidFill>
                  <a:srgbClr val="FFFF00"/>
                </a:solidFill>
                <a:cs typeface="Arial" pitchFamily="34" charset="0"/>
              </a:rPr>
              <a:t>Portanto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pt-BR" sz="2400" smtClean="0"/>
              <a:t>Dr. Raul Ruggia  (Uruguai-1988)</a:t>
            </a:r>
          </a:p>
          <a:p>
            <a:pPr algn="ctr"/>
            <a:r>
              <a:rPr lang="pt-BR" sz="2400" smtClean="0"/>
              <a:t>Dr. Ricardo Fescina (Uruguai-1988)</a:t>
            </a:r>
          </a:p>
          <a:p>
            <a:pPr algn="ctr"/>
            <a:r>
              <a:rPr lang="pt-BR" sz="2400" smtClean="0"/>
              <a:t>Dr. Sérgio Marba (Campinas- 1998)</a:t>
            </a:r>
          </a:p>
          <a:p>
            <a:pPr algn="ctr"/>
            <a:r>
              <a:rPr lang="pt-BR" sz="2400" smtClean="0"/>
              <a:t>Dra. Michèle Monset -Couchard (Paris- 2000)</a:t>
            </a:r>
          </a:p>
          <a:p>
            <a:pPr algn="ctr"/>
            <a:r>
              <a:rPr lang="pt-BR" sz="2400" smtClean="0"/>
              <a:t>Dra. Odile de Bethmann (Paris -2000)</a:t>
            </a:r>
          </a:p>
        </p:txBody>
      </p:sp>
      <p:sp>
        <p:nvSpPr>
          <p:cNvPr id="45058" name="Rectangle 4"/>
          <p:cNvSpPr>
            <a:spLocks/>
          </p:cNvSpPr>
          <p:nvPr/>
        </p:nvSpPr>
        <p:spPr bwMode="auto">
          <a:xfrm>
            <a:off x="904875" y="34607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90000"/>
              </a:lnSpc>
            </a:pPr>
            <a:r>
              <a:rPr lang="pt-BR" sz="3600">
                <a:latin typeface="Calibri Light" pitchFamily="34" charset="0"/>
              </a:rPr>
              <a:t>          </a:t>
            </a:r>
            <a:r>
              <a:rPr lang="pt-BR" sz="3600" b="1">
                <a:solidFill>
                  <a:srgbClr val="008000"/>
                </a:solidFill>
                <a:latin typeface="Calibri Light" pitchFamily="34" charset="0"/>
              </a:rPr>
              <a:t>US DE CRÂNIO NO PREMATURO</a:t>
            </a:r>
            <a:br>
              <a:rPr lang="pt-BR" sz="3600" b="1">
                <a:solidFill>
                  <a:srgbClr val="008000"/>
                </a:solidFill>
                <a:latin typeface="Calibri Light" pitchFamily="34" charset="0"/>
              </a:rPr>
            </a:br>
            <a:r>
              <a:rPr lang="pt-BR" sz="3600" b="1">
                <a:solidFill>
                  <a:srgbClr val="008000"/>
                </a:solidFill>
                <a:latin typeface="Calibri Light" pitchFamily="34" charset="0"/>
              </a:rPr>
              <a:t>           </a:t>
            </a:r>
            <a:r>
              <a:rPr lang="pt-BR" sz="3600" b="1">
                <a:solidFill>
                  <a:srgbClr val="FF3399"/>
                </a:solidFill>
                <a:latin typeface="Calibri Light" pitchFamily="34" charset="0"/>
              </a:rPr>
              <a:t>Agradecimentos aos que pavimentaram esse belo caminho na Ultrassonografia Cerebral</a:t>
            </a:r>
          </a:p>
        </p:txBody>
      </p:sp>
      <p:pic>
        <p:nvPicPr>
          <p:cNvPr id="45059" name="Picture 6" descr="FLASO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21850" y="1347788"/>
            <a:ext cx="2295525" cy="248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AutoShape 8" descr="Pesquisa da área de neonatologia da FCM ganha prêmio em congresso ...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5061" name="AutoShape 10" descr="Pesquisa da área de neonatologia da FCM ganha prêmio em congresso ...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5062" name="AutoShape 12" descr="Dia Mundial da Prematuridade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45063" name="Picture 13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/>
          <a:stretch>
            <a:fillRect/>
          </a:stretch>
        </p:blipFill>
        <p:spPr bwMode="auto">
          <a:xfrm>
            <a:off x="573088" y="3968750"/>
            <a:ext cx="2157412" cy="207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4" name="Picture 14"/>
          <p:cNvPicPr>
            <a:picLocks noChangeAspect="1" noChangeArrowheads="1"/>
          </p:cNvPicPr>
          <p:nvPr/>
        </p:nvPicPr>
        <p:blipFill>
          <a:blip r:embed="rId4">
            <a:lum contrast="18000"/>
          </a:blip>
          <a:srcRect/>
          <a:stretch>
            <a:fillRect/>
          </a:stretch>
        </p:blipFill>
        <p:spPr bwMode="auto">
          <a:xfrm>
            <a:off x="573088" y="1347788"/>
            <a:ext cx="2089150" cy="225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5" name="Picture 15"/>
          <p:cNvPicPr>
            <a:picLocks noChangeAspect="1" noChangeArrowheads="1"/>
          </p:cNvPicPr>
          <p:nvPr/>
        </p:nvPicPr>
        <p:blipFill>
          <a:blip r:embed="rId5">
            <a:lum contrast="12000"/>
          </a:blip>
          <a:srcRect/>
          <a:stretch>
            <a:fillRect/>
          </a:stretch>
        </p:blipFill>
        <p:spPr bwMode="auto">
          <a:xfrm>
            <a:off x="5943600" y="4340225"/>
            <a:ext cx="3432175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6" name="Picture 16"/>
          <p:cNvPicPr>
            <a:picLocks noChangeAspect="1" noChangeArrowheads="1"/>
          </p:cNvPicPr>
          <p:nvPr/>
        </p:nvPicPr>
        <p:blipFill>
          <a:blip r:embed="rId6">
            <a:lum contrast="24000"/>
          </a:blip>
          <a:srcRect/>
          <a:stretch>
            <a:fillRect/>
          </a:stretch>
        </p:blipFill>
        <p:spPr bwMode="auto">
          <a:xfrm>
            <a:off x="3368675" y="4075113"/>
            <a:ext cx="2436813" cy="245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7" name="Text Box 17"/>
          <p:cNvSpPr txBox="1">
            <a:spLocks noChangeArrowheads="1"/>
          </p:cNvSpPr>
          <p:nvPr/>
        </p:nvSpPr>
        <p:spPr bwMode="auto">
          <a:xfrm>
            <a:off x="1009650" y="3602038"/>
            <a:ext cx="1265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Raul Ruggia</a:t>
            </a:r>
          </a:p>
        </p:txBody>
      </p:sp>
      <p:sp>
        <p:nvSpPr>
          <p:cNvPr id="45068" name="Text Box 18"/>
          <p:cNvSpPr txBox="1">
            <a:spLocks noChangeArrowheads="1"/>
          </p:cNvSpPr>
          <p:nvPr/>
        </p:nvSpPr>
        <p:spPr bwMode="auto">
          <a:xfrm>
            <a:off x="746125" y="6032500"/>
            <a:ext cx="1430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Sérgio Marba</a:t>
            </a:r>
          </a:p>
        </p:txBody>
      </p:sp>
      <p:sp>
        <p:nvSpPr>
          <p:cNvPr id="45069" name="Text Box 19"/>
          <p:cNvSpPr txBox="1">
            <a:spLocks noChangeArrowheads="1"/>
          </p:cNvSpPr>
          <p:nvPr/>
        </p:nvSpPr>
        <p:spPr bwMode="auto">
          <a:xfrm>
            <a:off x="10088563" y="3890963"/>
            <a:ext cx="16271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Ricardo Fescina</a:t>
            </a:r>
          </a:p>
        </p:txBody>
      </p:sp>
      <p:sp>
        <p:nvSpPr>
          <p:cNvPr id="45070" name="Text Box 20"/>
          <p:cNvSpPr txBox="1">
            <a:spLocks noChangeArrowheads="1"/>
          </p:cNvSpPr>
          <p:nvPr/>
        </p:nvSpPr>
        <p:spPr bwMode="auto">
          <a:xfrm>
            <a:off x="3232150" y="6510338"/>
            <a:ext cx="2711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Michèle  Monset-Couchard</a:t>
            </a:r>
          </a:p>
        </p:txBody>
      </p:sp>
      <p:sp>
        <p:nvSpPr>
          <p:cNvPr id="45071" name="Text Box 21"/>
          <p:cNvSpPr txBox="1">
            <a:spLocks noChangeArrowheads="1"/>
          </p:cNvSpPr>
          <p:nvPr/>
        </p:nvSpPr>
        <p:spPr bwMode="auto">
          <a:xfrm>
            <a:off x="6248400" y="6215063"/>
            <a:ext cx="1982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Odile de Bethmann</a:t>
            </a:r>
          </a:p>
        </p:txBody>
      </p:sp>
      <p:pic>
        <p:nvPicPr>
          <p:cNvPr id="45073" name="Picture 1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721850" y="4340225"/>
            <a:ext cx="2178050" cy="19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5074" name="Text Box 18"/>
          <p:cNvSpPr txBox="1">
            <a:spLocks noChangeArrowheads="1"/>
          </p:cNvSpPr>
          <p:nvPr/>
        </p:nvSpPr>
        <p:spPr bwMode="auto">
          <a:xfrm>
            <a:off x="9996488" y="6249988"/>
            <a:ext cx="1971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Joseleide de Castro</a:t>
            </a:r>
          </a:p>
          <a:p>
            <a:r>
              <a:rPr lang="pt-BR">
                <a:solidFill>
                  <a:srgbClr val="0000FF"/>
                </a:solidFill>
              </a:rPr>
              <a:t>          (2006);HMIB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/>
          </p:cNvSpPr>
          <p:nvPr>
            <p:ph type="title"/>
          </p:nvPr>
        </p:nvSpPr>
        <p:spPr>
          <a:xfrm>
            <a:off x="561975" y="796925"/>
            <a:ext cx="10515600" cy="1325563"/>
          </a:xfrm>
        </p:spPr>
        <p:txBody>
          <a:bodyPr/>
          <a:lstStyle/>
          <a:p>
            <a:pPr algn="ctr"/>
            <a:r>
              <a:rPr lang="pt-BR" sz="2000" b="1" smtClean="0">
                <a:solidFill>
                  <a:srgbClr val="0000FF"/>
                </a:solidFill>
              </a:rPr>
              <a:t>Muito obrigado!</a:t>
            </a:r>
            <a:br>
              <a:rPr lang="pt-BR" sz="2000" b="1" smtClean="0">
                <a:solidFill>
                  <a:srgbClr val="0000FF"/>
                </a:solidFill>
              </a:rPr>
            </a:br>
            <a:r>
              <a:rPr lang="pt-BR" sz="2000" b="1" smtClean="0">
                <a:solidFill>
                  <a:srgbClr val="0000FF"/>
                </a:solidFill>
              </a:rPr>
              <a:t>Unidade de Neonatologia do HMIB-34 ANOS!</a:t>
            </a:r>
          </a:p>
        </p:txBody>
      </p:sp>
      <p:pic>
        <p:nvPicPr>
          <p:cNvPr id="46082" name="Picture 6" descr="IMG-20180423-WA0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200" y="2994025"/>
            <a:ext cx="3614738" cy="386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5588" y="1965325"/>
            <a:ext cx="1395412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17" descr="c1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42600" y="2014538"/>
            <a:ext cx="890588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5" name="Picture 9" descr="20160830_130858"/>
          <p:cNvPicPr>
            <a:picLocks noChangeAspect="1" noChangeArrowheads="1"/>
          </p:cNvPicPr>
          <p:nvPr/>
        </p:nvPicPr>
        <p:blipFill>
          <a:blip r:embed="rId5">
            <a:lum bright="30000" contrast="54000"/>
          </a:blip>
          <a:srcRect/>
          <a:stretch>
            <a:fillRect/>
          </a:stretch>
        </p:blipFill>
        <p:spPr bwMode="auto">
          <a:xfrm>
            <a:off x="203200" y="2014538"/>
            <a:ext cx="8942388" cy="134143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46086" name="Picture 20"/>
          <p:cNvPicPr>
            <a:picLocks noChangeAspect="1" noChangeArrowheads="1"/>
          </p:cNvPicPr>
          <p:nvPr/>
        </p:nvPicPr>
        <p:blipFill>
          <a:blip r:embed="rId6">
            <a:lum bright="12000" contrast="24000"/>
          </a:blip>
          <a:srcRect/>
          <a:stretch>
            <a:fillRect/>
          </a:stretch>
        </p:blipFill>
        <p:spPr bwMode="auto">
          <a:xfrm>
            <a:off x="9223375" y="3530600"/>
            <a:ext cx="2836863" cy="309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7" name="Picture 2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01938" y="211138"/>
            <a:ext cx="5853112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8" name="Picture 2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17938" y="3932238"/>
            <a:ext cx="4297362" cy="241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9" name="Picture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5588" y="1965325"/>
            <a:ext cx="1395412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0" name="Picture 17" descr="c1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42600" y="2014538"/>
            <a:ext cx="890588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5082</TotalTime>
  <Words>2302</Words>
  <Application>Microsoft Office PowerPoint</Application>
  <PresentationFormat>Personalizar</PresentationFormat>
  <Paragraphs>286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3" baseType="lpstr">
      <vt:lpstr>Tema do Office</vt:lpstr>
      <vt:lpstr>Importância da avaliação e treinamento em USG de crânio para a avaliação do bebê prematuro  Paulo R. Margotto  Neonatologista Ultrassonografista Cerebral da Maternidade Brasília/ Hospital Santa Lúcia  Unidade de Neonatologia do HMIB/SES/DF www.paulomargotto.com.br ;  pmargotto@gmail.com   Brasília, 29 de julho de 2020 </vt:lpstr>
      <vt:lpstr>             US DE CRÂNIO NO PREMATURO</vt:lpstr>
      <vt:lpstr>             US DE CRÂNIO NO PREMATURO</vt:lpstr>
      <vt:lpstr>             US DE CRÂNIO NO PREMATURO</vt:lpstr>
      <vt:lpstr>             US DE CRÂNIO NO PREMATURO</vt:lpstr>
      <vt:lpstr>             US DE CRÂNIO NO PREMATURO</vt:lpstr>
      <vt:lpstr>             US DE CRÂNIO NO PREMATURO</vt:lpstr>
      <vt:lpstr>                       US DE CRÂNIO NO PREMATURO</vt:lpstr>
      <vt:lpstr>             US DE CRÂNIO NO PREMATURO</vt:lpstr>
      <vt:lpstr>             US DE CRÂNIO NO PREMATURO</vt:lpstr>
      <vt:lpstr>             US DE CRÂNIO NO PREMATURO</vt:lpstr>
      <vt:lpstr>             US DE CRÂNIO NO PREMATURO</vt:lpstr>
      <vt:lpstr>             US DE CRÂNIO NO PREMATURO</vt:lpstr>
      <vt:lpstr>             US DE CRÂNIO NO PREMATURO</vt:lpstr>
      <vt:lpstr>             US DE CRÂNIO NO PREMATURO</vt:lpstr>
      <vt:lpstr>Apresentação do PowerPoint</vt:lpstr>
      <vt:lpstr>Apresentação do PowerPoint</vt:lpstr>
      <vt:lpstr>Apresentação do PowerPoint</vt:lpstr>
      <vt:lpstr>Apresentação do PowerPoint</vt:lpstr>
      <vt:lpstr>             US DE CRÂNIO NO PREMATURO</vt:lpstr>
      <vt:lpstr>             US DE CRÂNIO NO PREMATURO</vt:lpstr>
      <vt:lpstr>             US DE CRÂNIO NO PREMATURO</vt:lpstr>
      <vt:lpstr>             US DE CRÂNIO NO PREMATURO</vt:lpstr>
      <vt:lpstr>             US DE CRÂNIO NO PREMATURO</vt:lpstr>
      <vt:lpstr>             US DE CRÂNIO NO PREMATURO</vt:lpstr>
      <vt:lpstr>             US DE CRÂNIO NO PREMATURO</vt:lpstr>
      <vt:lpstr>             US DE CRÂNIO NO PREMATURO</vt:lpstr>
      <vt:lpstr>Apresentação do PowerPoint</vt:lpstr>
      <vt:lpstr>Apresentação do PowerPoint</vt:lpstr>
      <vt:lpstr>Apresentação do PowerPoint</vt:lpstr>
      <vt:lpstr>Apresentação do PowerPoint</vt:lpstr>
      <vt:lpstr>Muito obrigado! Unidade de Neonatologia do HMIB-34 ANOS!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ALEITAMENTO MATERNO</dc:title>
  <dc:creator>Usuário do Microsoft Office</dc:creator>
  <cp:lastModifiedBy>Paulo</cp:lastModifiedBy>
  <cp:revision>124</cp:revision>
  <cp:lastPrinted>2017-04-16T19:48:21Z</cp:lastPrinted>
  <dcterms:created xsi:type="dcterms:W3CDTF">2017-04-18T22:39:02Z</dcterms:created>
  <dcterms:modified xsi:type="dcterms:W3CDTF">2020-07-29T19:40:11Z</dcterms:modified>
</cp:coreProperties>
</file>