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3" r:id="rId7"/>
    <p:sldId id="264" r:id="rId8"/>
    <p:sldId id="265" r:id="rId9"/>
    <p:sldId id="266" r:id="rId10"/>
    <p:sldId id="286" r:id="rId11"/>
    <p:sldId id="287" r:id="rId12"/>
    <p:sldId id="268" r:id="rId13"/>
    <p:sldId id="288" r:id="rId14"/>
    <p:sldId id="269" r:id="rId15"/>
    <p:sldId id="289" r:id="rId16"/>
    <p:sldId id="270" r:id="rId17"/>
    <p:sldId id="271" r:id="rId18"/>
    <p:sldId id="272" r:id="rId19"/>
    <p:sldId id="290" r:id="rId20"/>
    <p:sldId id="273" r:id="rId21"/>
    <p:sldId id="274" r:id="rId22"/>
    <p:sldId id="275" r:id="rId23"/>
    <p:sldId id="280" r:id="rId24"/>
    <p:sldId id="291" r:id="rId25"/>
    <p:sldId id="281" r:id="rId26"/>
    <p:sldId id="284" r:id="rId27"/>
    <p:sldId id="285" r:id="rId28"/>
    <p:sldId id="277" r:id="rId29"/>
    <p:sldId id="292" r:id="rId30"/>
    <p:sldId id="293" r:id="rId31"/>
    <p:sldId id="301" r:id="rId32"/>
    <p:sldId id="294" r:id="rId33"/>
    <p:sldId id="295" r:id="rId34"/>
    <p:sldId id="296" r:id="rId35"/>
    <p:sldId id="298" r:id="rId36"/>
    <p:sldId id="299" r:id="rId37"/>
    <p:sldId id="300" r:id="rId38"/>
    <p:sldId id="278" r:id="rId3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0000"/>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0" d="100"/>
          <a:sy n="70" d="100"/>
        </p:scale>
        <p:origin x="-508"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6D96AC23-9E49-429C-8804-EB5DC890565E}" type="datetimeFigureOut">
              <a:rPr lang="pt-BR"/>
              <a:pPr>
                <a:defRPr/>
              </a:pPr>
              <a:t>07/08/2020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0834C82-F90A-460E-8284-5CBAFFB9082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DFB910A2-168E-428A-A282-D7427BC26025}" type="datetimeFigureOut">
              <a:rPr lang="pt-BR"/>
              <a:pPr>
                <a:defRPr/>
              </a:pPr>
              <a:t>07/08/2020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8B361A4-10F3-43CA-A428-1C5B176D361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E9FEAEA6-8CAA-4B81-BAD1-6ECB883EA7EF}" type="datetimeFigureOut">
              <a:rPr lang="pt-BR"/>
              <a:pPr>
                <a:defRPr/>
              </a:pPr>
              <a:t>07/08/2020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149DF2D-CC11-4640-9BF8-4B6AFEF2810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48C9A238-1735-495A-9370-1B33B1A48E76}" type="datetimeFigureOut">
              <a:rPr lang="pt-BR"/>
              <a:pPr>
                <a:defRPr/>
              </a:pPr>
              <a:t>07/08/2020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341D186-59A4-4A16-A39A-4D9798C87F5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DCBE6109-7996-4567-B162-BCBC06AF661F}" type="datetimeFigureOut">
              <a:rPr lang="pt-BR"/>
              <a:pPr>
                <a:defRPr/>
              </a:pPr>
              <a:t>07/08/2020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5D827C40-2B55-448A-8204-6BCF94F3381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716847D9-3D1B-4BDF-88C7-0C651B63DA9E}" type="datetimeFigureOut">
              <a:rPr lang="pt-BR"/>
              <a:pPr>
                <a:defRPr/>
              </a:pPr>
              <a:t>07/08/2020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53179895-8A0A-4A71-A3A0-774F9C2012E1}"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68867A1A-5720-4F1E-9054-DE76554C667C}" type="datetimeFigureOut">
              <a:rPr lang="pt-BR"/>
              <a:pPr>
                <a:defRPr/>
              </a:pPr>
              <a:t>07/08/2020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AB0763F7-01FE-40EB-BA0C-19C2AE27E85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AD77310A-60F9-4709-AED5-E88E3138BEE3}" type="datetimeFigureOut">
              <a:rPr lang="pt-BR"/>
              <a:pPr>
                <a:defRPr/>
              </a:pPr>
              <a:t>07/08/2020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CF24E75-B0F3-42FF-AB1A-1CA0EFC1FB7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6DD7B238-9795-4872-BCE3-8DBFF91CBAC0}" type="datetimeFigureOut">
              <a:rPr lang="pt-BR"/>
              <a:pPr>
                <a:defRPr/>
              </a:pPr>
              <a:t>07/08/2020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FADF913-EA83-454E-A203-B36CF1DC6E05}"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4B049C57-63B4-4FDB-BB07-6F880C062B3C}" type="datetimeFigureOut">
              <a:rPr lang="pt-BR"/>
              <a:pPr>
                <a:defRPr/>
              </a:pPr>
              <a:t>07/08/2020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402DB0C-6868-43EF-A491-F114D82730C2}"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AF873C78-D67F-4A16-ACFF-2E2AD9094A0B}" type="datetimeFigureOut">
              <a:rPr lang="pt-BR"/>
              <a:pPr>
                <a:defRPr/>
              </a:pPr>
              <a:t>07/08/2020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305283A-512C-4173-A1A9-26F5FE08053A}"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9B0F497-ED32-405D-B0BB-FA99005A5925}" type="datetimeFigureOut">
              <a:rPr lang="pt-BR"/>
              <a:pPr>
                <a:defRPr/>
              </a:pPr>
              <a:t>07/08/2020</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2BCE02E-E523-4886-867E-58E8488C2A1F}"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2317603/"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7045"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9287"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ítulo 1"/>
          <p:cNvSpPr>
            <a:spLocks noGrp="1"/>
          </p:cNvSpPr>
          <p:nvPr>
            <p:ph type="title"/>
          </p:nvPr>
        </p:nvSpPr>
        <p:spPr>
          <a:xfrm>
            <a:off x="811213" y="392113"/>
            <a:ext cx="10588625" cy="1597025"/>
          </a:xfrm>
          <a:solidFill>
            <a:srgbClr val="FFFF00"/>
          </a:solidFill>
          <a:ln w="38100">
            <a:solidFill>
              <a:srgbClr val="0000FF"/>
            </a:solidFill>
          </a:ln>
        </p:spPr>
        <p:txBody>
          <a:bodyPr/>
          <a:lstStyle/>
          <a:p>
            <a:pPr algn="ctr" eaLnBrk="1" hangingPunct="1"/>
            <a:r>
              <a:rPr lang="pt-BR" sz="3600" b="1" dirty="0" smtClean="0">
                <a:solidFill>
                  <a:srgbClr val="FF33CC"/>
                </a:solidFill>
              </a:rPr>
              <a:t>Uso da ketamina para intubação traqueal em crianças criticamente doentes é associado com menor ocorrência de efeitos adversos </a:t>
            </a:r>
            <a:r>
              <a:rPr lang="pt-BR" sz="3600" b="1" dirty="0" smtClean="0">
                <a:solidFill>
                  <a:srgbClr val="FF33CC"/>
                </a:solidFill>
              </a:rPr>
              <a:t>hemodinâmicos</a:t>
            </a:r>
            <a:endParaRPr lang="pt-BR" sz="4000" dirty="0" smtClean="0"/>
          </a:p>
        </p:txBody>
      </p:sp>
      <p:sp>
        <p:nvSpPr>
          <p:cNvPr id="13314" name="Espaço Reservado para Conteúdo 2"/>
          <p:cNvSpPr>
            <a:spLocks noGrp="1"/>
          </p:cNvSpPr>
          <p:nvPr>
            <p:ph idx="1"/>
          </p:nvPr>
        </p:nvSpPr>
        <p:spPr>
          <a:xfrm>
            <a:off x="874713" y="2151063"/>
            <a:ext cx="10460037" cy="4932362"/>
          </a:xfrm>
        </p:spPr>
        <p:txBody>
          <a:bodyPr/>
          <a:lstStyle/>
          <a:p>
            <a:pPr eaLnBrk="1" hangingPunct="1"/>
            <a:r>
              <a:rPr lang="pt-BR" sz="1800" b="1" smtClean="0">
                <a:hlinkClick r:id="rId2"/>
              </a:rPr>
              <a:t>Ketamine</a:t>
            </a:r>
            <a:r>
              <a:rPr lang="pt-BR" sz="1800" smtClean="0">
                <a:hlinkClick r:id="rId2"/>
              </a:rPr>
              <a:t> Use for </a:t>
            </a:r>
            <a:r>
              <a:rPr lang="pt-BR" sz="1800" b="1" smtClean="0">
                <a:hlinkClick r:id="rId2"/>
              </a:rPr>
              <a:t>Tracheal</a:t>
            </a:r>
            <a:r>
              <a:rPr lang="pt-BR" sz="1800" smtClean="0">
                <a:hlinkClick r:id="rId2"/>
              </a:rPr>
              <a:t> </a:t>
            </a:r>
            <a:r>
              <a:rPr lang="pt-BR" sz="1800" b="1" smtClean="0">
                <a:hlinkClick r:id="rId2"/>
              </a:rPr>
              <a:t>Intubation</a:t>
            </a:r>
            <a:r>
              <a:rPr lang="pt-BR" sz="1800" smtClean="0">
                <a:hlinkClick r:id="rId2"/>
              </a:rPr>
              <a:t> in Critically Ill Children Is Associated With a Lower Occurrence of Adverse Hemodynamic Events</a:t>
            </a:r>
            <a:r>
              <a:rPr lang="pt-BR" sz="1800" smtClean="0"/>
              <a:t>. Conway JA, Kharayat P, Sanders RC Jr, Nett S, Weiss SL, Edwards LRNational Emergency Airway Registry for Children (NEAR4KIDS) and for the Pediatric Acute Lung Injury and Sepsis Investigators (PALISI).Crit Care Med. 2020 Jun;48(6):e489-e497. doi: </a:t>
            </a:r>
            <a:r>
              <a:rPr lang="pt-BR" sz="1800" smtClean="0">
                <a:solidFill>
                  <a:schemeClr val="hlink"/>
                </a:solidFill>
              </a:rPr>
              <a:t>10.1097/CCM.0000000000004314.PMID: 32317603</a:t>
            </a:r>
            <a:r>
              <a:rPr lang="pt-BR" sz="1800" smtClean="0"/>
              <a:t>.</a:t>
            </a:r>
          </a:p>
          <a:p>
            <a:pPr algn="ctr" eaLnBrk="1" hangingPunct="1"/>
            <a:r>
              <a:rPr lang="pt-BR" sz="1800" smtClean="0"/>
              <a:t>Apresentação:Helena de Oliveira Melo (R3 UTI Pediátrica do HMIB)</a:t>
            </a:r>
          </a:p>
          <a:p>
            <a:pPr algn="ctr" eaLnBrk="1" hangingPunct="1"/>
            <a:r>
              <a:rPr lang="pt-BR" sz="1800" smtClean="0"/>
              <a:t>Coordenação: Alexandre Peixoto Serafim</a:t>
            </a:r>
          </a:p>
          <a:p>
            <a:pPr algn="ctr" eaLnBrk="1" hangingPunct="1">
              <a:buFont typeface="Arial" charset="0"/>
              <a:buNone/>
            </a:pPr>
            <a:r>
              <a:rPr lang="pt-BR" sz="1800" smtClean="0">
                <a:hlinkClick r:id="rId3"/>
              </a:rPr>
              <a:t>www.paulomargotto.com.br</a:t>
            </a:r>
            <a:r>
              <a:rPr lang="pt-BR" sz="1800" smtClean="0"/>
              <a:t> </a:t>
            </a:r>
          </a:p>
          <a:p>
            <a:pPr algn="ctr" eaLnBrk="1" hangingPunct="1"/>
            <a:r>
              <a:rPr lang="pt-BR" sz="1800" smtClean="0"/>
              <a:t>Brasília, 8 de agosto de 2020</a:t>
            </a:r>
          </a:p>
          <a:p>
            <a:pPr eaLnBrk="1" hangingPunct="1"/>
            <a:endParaRPr lang="pt-BR" sz="1800" smtClean="0"/>
          </a:p>
        </p:txBody>
      </p:sp>
      <p:pic>
        <p:nvPicPr>
          <p:cNvPr id="13315" name="Picture 5"/>
          <p:cNvPicPr>
            <a:picLocks noChangeAspect="1" noChangeArrowheads="1"/>
          </p:cNvPicPr>
          <p:nvPr/>
        </p:nvPicPr>
        <p:blipFill>
          <a:blip r:embed="rId4"/>
          <a:srcRect/>
          <a:stretch>
            <a:fillRect/>
          </a:stretch>
        </p:blipFill>
        <p:spPr bwMode="auto">
          <a:xfrm>
            <a:off x="1089025" y="5146675"/>
            <a:ext cx="9620250" cy="1457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pPr eaLnBrk="1" hangingPunct="1"/>
            <a:r>
              <a:rPr lang="pt-BR" smtClean="0"/>
              <a:t>I</a:t>
            </a:r>
            <a:r>
              <a:rPr lang="pt-BR" smtClean="0">
                <a:solidFill>
                  <a:srgbClr val="3333FF"/>
                </a:solidFill>
              </a:rPr>
              <a:t>NTRODUÇÃO</a:t>
            </a:r>
          </a:p>
        </p:txBody>
      </p:sp>
      <p:sp>
        <p:nvSpPr>
          <p:cNvPr id="14338" name="Espaço Reservado para Conteúdo 2"/>
          <p:cNvSpPr>
            <a:spLocks noGrp="1"/>
          </p:cNvSpPr>
          <p:nvPr>
            <p:ph idx="1"/>
          </p:nvPr>
        </p:nvSpPr>
        <p:spPr/>
        <p:txBody>
          <a:bodyPr/>
          <a:lstStyle/>
          <a:p>
            <a:pPr eaLnBrk="1" hangingPunct="1"/>
            <a:r>
              <a:rPr lang="pt-PT" smtClean="0"/>
              <a:t>Crianças gravemente doentes com insuficiência respiratória, estado mental alterado e choque </a:t>
            </a:r>
            <a:r>
              <a:rPr lang="pt-PT" smtClean="0">
                <a:sym typeface="Wingdings" pitchFamily="2" charset="2"/>
              </a:rPr>
              <a:t></a:t>
            </a:r>
            <a:r>
              <a:rPr lang="pt-PT" smtClean="0"/>
              <a:t> necessidade de intubação traqueal (IOT);</a:t>
            </a:r>
          </a:p>
          <a:p>
            <a:pPr eaLnBrk="1" hangingPunct="1"/>
            <a:r>
              <a:rPr lang="pt-PT" smtClean="0"/>
              <a:t>RISCOS: administração de sedativos, transição para ventilação invasiva com pressão positiva;</a:t>
            </a:r>
          </a:p>
          <a:p>
            <a:pPr eaLnBrk="1" hangingPunct="1"/>
            <a:r>
              <a:rPr lang="pt-PT" smtClean="0"/>
              <a:t>COMPLICAÇÕES da IOT podem ser graves e até fatais;</a:t>
            </a:r>
          </a:p>
          <a:p>
            <a:pPr lvl="1" eaLnBrk="1" hangingPunct="1"/>
            <a:r>
              <a:rPr lang="pt-PT" smtClean="0"/>
              <a:t>trauma nas vias aéreas, aspiração, intubação esofágica, hipoxia, parada cardíaca e morte;</a:t>
            </a:r>
          </a:p>
          <a:p>
            <a:pPr lvl="1" eaLnBrk="1" hangingPunct="1"/>
            <a:r>
              <a:rPr lang="pt-PT" smtClean="0"/>
              <a:t>principalmente em pacientes com </a:t>
            </a:r>
            <a:r>
              <a:rPr lang="pt-PT" u="sng" smtClean="0">
                <a:solidFill>
                  <a:srgbClr val="FF0000"/>
                </a:solidFill>
              </a:rPr>
              <a:t>hemodinâmica instável</a:t>
            </a:r>
            <a:r>
              <a:rPr lang="pt-PT" smtClean="0"/>
              <a:t>.</a:t>
            </a:r>
            <a:endParaRPr lang="pt-BR" smtClean="0"/>
          </a:p>
          <a:p>
            <a:pPr eaLnBrk="1" hangingPunct="1"/>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Espaço Reservado para Conteúdo 2"/>
          <p:cNvSpPr>
            <a:spLocks noGrp="1"/>
          </p:cNvSpPr>
          <p:nvPr>
            <p:ph idx="1"/>
          </p:nvPr>
        </p:nvSpPr>
        <p:spPr>
          <a:xfrm>
            <a:off x="838200" y="249238"/>
            <a:ext cx="10515600" cy="5927725"/>
          </a:xfrm>
        </p:spPr>
        <p:txBody>
          <a:bodyPr/>
          <a:lstStyle/>
          <a:p>
            <a:pPr eaLnBrk="1" hangingPunct="1"/>
            <a:endParaRPr lang="pt-PT" smtClean="0"/>
          </a:p>
          <a:p>
            <a:pPr eaLnBrk="1" hangingPunct="1"/>
            <a:endParaRPr lang="pt-PT" smtClean="0"/>
          </a:p>
          <a:p>
            <a:pPr algn="ctr" eaLnBrk="1" hangingPunct="1"/>
            <a:r>
              <a:rPr lang="pt-PT" smtClean="0">
                <a:solidFill>
                  <a:srgbClr val="3333FF"/>
                </a:solidFill>
              </a:rPr>
              <a:t>Para minimizar os risco: selecionar agentes de indução com menos efeitos hemodinâmicos;  </a:t>
            </a:r>
          </a:p>
          <a:p>
            <a:pPr eaLnBrk="1" hangingPunct="1"/>
            <a:endParaRPr lang="pt-PT" smtClean="0">
              <a:solidFill>
                <a:srgbClr val="3333FF"/>
              </a:solidFill>
            </a:endParaRPr>
          </a:p>
          <a:p>
            <a:pPr eaLnBrk="1" hangingPunct="1"/>
            <a:endParaRPr lang="pt-BR" smtClean="0"/>
          </a:p>
          <a:p>
            <a:pPr eaLnBrk="1" hangingPunct="1"/>
            <a:r>
              <a:rPr lang="pt-PT" smtClean="0">
                <a:solidFill>
                  <a:srgbClr val="FF0000"/>
                </a:solidFill>
              </a:rPr>
              <a:t>A maioria dos agentes causa</a:t>
            </a:r>
            <a:r>
              <a:rPr lang="pt-PT" smtClean="0"/>
              <a:t>:</a:t>
            </a:r>
          </a:p>
          <a:p>
            <a:pPr lvl="1" eaLnBrk="1" hangingPunct="1"/>
            <a:r>
              <a:rPr lang="pt-PT" smtClean="0"/>
              <a:t>vasodilatação, </a:t>
            </a:r>
          </a:p>
          <a:p>
            <a:pPr lvl="1" eaLnBrk="1" hangingPunct="1"/>
            <a:r>
              <a:rPr lang="pt-PT" smtClean="0"/>
              <a:t>diminuição da resistência vascular sistêmica,</a:t>
            </a:r>
          </a:p>
          <a:p>
            <a:pPr lvl="1" eaLnBrk="1" hangingPunct="1"/>
            <a:r>
              <a:rPr lang="pt-PT" smtClean="0"/>
              <a:t>diminuição do retorno venoso ao coração,</a:t>
            </a:r>
          </a:p>
          <a:p>
            <a:pPr lvl="1" eaLnBrk="1" hangingPunct="1"/>
            <a:r>
              <a:rPr lang="pt-PT" smtClean="0"/>
              <a:t>depressão miocárdica direta,</a:t>
            </a:r>
          </a:p>
          <a:p>
            <a:pPr lvl="1" eaLnBrk="1" hangingPunct="1"/>
            <a:r>
              <a:rPr lang="pt-PT" smtClean="0"/>
              <a:t>MAIOR risco de hipotensão.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087438" y="785813"/>
            <a:ext cx="9853612" cy="58832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ct val="150000"/>
              </a:lnSpc>
              <a:spcBef>
                <a:spcPts val="0"/>
              </a:spcBef>
              <a:spcAft>
                <a:spcPts val="0"/>
              </a:spcAft>
              <a:defRPr/>
            </a:pPr>
            <a:r>
              <a:rPr lang="pt-PT" sz="2800" i="1" u="sng" dirty="0">
                <a:solidFill>
                  <a:schemeClr val="tx1"/>
                </a:solidFill>
                <a:latin typeface="Arial" panose="020B0604020202020204" pitchFamily="34" charset="0"/>
                <a:cs typeface="Arial" panose="020B0604020202020204" pitchFamily="34" charset="0"/>
              </a:rPr>
              <a:t>Cetamina: </a:t>
            </a:r>
          </a:p>
          <a:p>
            <a:pPr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	antagonista não competitivo do receptor de NMDA, anestésico dissociativo e analgésico. Propriedades amnésicas e sedativas. </a:t>
            </a:r>
          </a:p>
          <a:p>
            <a:pPr fontAlgn="auto">
              <a:lnSpc>
                <a:spcPct val="150000"/>
              </a:lnSpc>
              <a:spcBef>
                <a:spcPts val="0"/>
              </a:spcBef>
              <a:spcAft>
                <a:spcPts val="0"/>
              </a:spcAft>
              <a:defRPr/>
            </a:pPr>
            <a:endParaRPr lang="pt-PT" sz="2400" dirty="0">
              <a:solidFill>
                <a:schemeClr val="tx1"/>
              </a:solidFill>
              <a:latin typeface="Arial" panose="020B0604020202020204" pitchFamily="34" charset="0"/>
              <a:cs typeface="Arial" panose="020B0604020202020204" pitchFamily="34" charset="0"/>
            </a:endParaRPr>
          </a:p>
          <a:p>
            <a:pPr lvl="1" algn="ctr"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	Pode causar uma </a:t>
            </a:r>
            <a:r>
              <a:rPr lang="pt-PT" sz="2400" u="sng" dirty="0">
                <a:solidFill>
                  <a:schemeClr val="tx1"/>
                </a:solidFill>
                <a:latin typeface="Arial" panose="020B0604020202020204" pitchFamily="34" charset="0"/>
                <a:cs typeface="Arial" panose="020B0604020202020204" pitchFamily="34" charset="0"/>
              </a:rPr>
              <a:t>depressão miocárdica direta </a:t>
            </a:r>
            <a:r>
              <a:rPr lang="pt-PT" sz="2400" dirty="0">
                <a:solidFill>
                  <a:schemeClr val="tx1"/>
                </a:solidFill>
                <a:latin typeface="Arial" panose="020B0604020202020204" pitchFamily="34" charset="0"/>
                <a:cs typeface="Arial" panose="020B0604020202020204" pitchFamily="34" charset="0"/>
              </a:rPr>
              <a:t>(dose dependente), que é combatido por um efeito </a:t>
            </a:r>
            <a:r>
              <a:rPr lang="pt-PT" sz="2400" b="1" dirty="0">
                <a:solidFill>
                  <a:schemeClr val="tx1"/>
                </a:solidFill>
                <a:latin typeface="Arial" panose="020B0604020202020204" pitchFamily="34" charset="0"/>
                <a:cs typeface="Arial" panose="020B0604020202020204" pitchFamily="34" charset="0"/>
              </a:rPr>
              <a:t>simpatomimético</a:t>
            </a:r>
            <a:r>
              <a:rPr lang="pt-PT" sz="2400" dirty="0">
                <a:solidFill>
                  <a:schemeClr val="tx1"/>
                </a:solidFill>
                <a:latin typeface="Arial" panose="020B0604020202020204" pitchFamily="34" charset="0"/>
                <a:cs typeface="Arial" panose="020B0604020202020204" pitchFamily="34" charset="0"/>
              </a:rPr>
              <a:t> direto e pela </a:t>
            </a:r>
            <a:r>
              <a:rPr lang="pt-PT" sz="2400" b="1" dirty="0">
                <a:solidFill>
                  <a:schemeClr val="tx1"/>
                </a:solidFill>
                <a:latin typeface="Arial" panose="020B0604020202020204" pitchFamily="34" charset="0"/>
                <a:cs typeface="Arial" panose="020B0604020202020204" pitchFamily="34" charset="0"/>
              </a:rPr>
              <a:t>inibição da recaptação da noradrenalina</a:t>
            </a:r>
            <a:r>
              <a:rPr lang="pt-PT" sz="2400" dirty="0">
                <a:solidFill>
                  <a:schemeClr val="tx1"/>
                </a:solidFill>
                <a:latin typeface="Arial" panose="020B0604020202020204" pitchFamily="34" charset="0"/>
                <a:cs typeface="Arial" panose="020B0604020202020204" pitchFamily="34" charset="0"/>
              </a:rPr>
              <a:t>.</a:t>
            </a:r>
          </a:p>
          <a:p>
            <a:pPr lvl="1"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(A menos que os pacientes sejam fisiologicamente estressados ​​a ponto de “Depleção de catecolamina”.)</a:t>
            </a:r>
            <a:endParaRPr lang="pt-BR" sz="2400"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241425" y="531813"/>
            <a:ext cx="9853613" cy="58832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ct val="150000"/>
              </a:lnSpc>
              <a:spcBef>
                <a:spcPts val="0"/>
              </a:spcBef>
              <a:spcAft>
                <a:spcPts val="0"/>
              </a:spcAft>
              <a:defRPr/>
            </a:pPr>
            <a:r>
              <a:rPr lang="pt-PT" sz="2800" i="1" u="sng" dirty="0">
                <a:solidFill>
                  <a:schemeClr val="tx1"/>
                </a:solidFill>
                <a:latin typeface="Arial" panose="020B0604020202020204" pitchFamily="34" charset="0"/>
                <a:cs typeface="Arial" panose="020B0604020202020204" pitchFamily="34" charset="0"/>
              </a:rPr>
              <a:t>Cetamina: </a:t>
            </a:r>
          </a:p>
          <a:p>
            <a:pPr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	antagonista não competitivo do receptor de NMDA, anestésico dissociativo e analgésico. Propriedades amnésicas e sedativas. </a:t>
            </a:r>
          </a:p>
          <a:p>
            <a:pPr fontAlgn="auto">
              <a:lnSpc>
                <a:spcPct val="150000"/>
              </a:lnSpc>
              <a:spcBef>
                <a:spcPts val="0"/>
              </a:spcBef>
              <a:spcAft>
                <a:spcPts val="0"/>
              </a:spcAft>
              <a:defRPr/>
            </a:pPr>
            <a:endParaRPr lang="pt-PT" sz="2400" dirty="0">
              <a:solidFill>
                <a:schemeClr val="tx1"/>
              </a:solidFill>
              <a:latin typeface="Arial" panose="020B0604020202020204" pitchFamily="34" charset="0"/>
              <a:cs typeface="Arial" panose="020B0604020202020204" pitchFamily="34" charset="0"/>
            </a:endParaRPr>
          </a:p>
          <a:p>
            <a:pPr lvl="1" algn="ctr"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	Pode causar uma </a:t>
            </a:r>
            <a:r>
              <a:rPr lang="pt-PT" sz="2400" u="sng" dirty="0">
                <a:solidFill>
                  <a:schemeClr val="tx1"/>
                </a:solidFill>
                <a:latin typeface="Arial" panose="020B0604020202020204" pitchFamily="34" charset="0"/>
                <a:cs typeface="Arial" panose="020B0604020202020204" pitchFamily="34" charset="0"/>
              </a:rPr>
              <a:t>depressão miocárdica direta </a:t>
            </a:r>
            <a:r>
              <a:rPr lang="pt-PT" sz="2400" dirty="0">
                <a:solidFill>
                  <a:schemeClr val="tx1"/>
                </a:solidFill>
                <a:latin typeface="Arial" panose="020B0604020202020204" pitchFamily="34" charset="0"/>
                <a:cs typeface="Arial" panose="020B0604020202020204" pitchFamily="34" charset="0"/>
              </a:rPr>
              <a:t>(dose dependente), que é combatido por um efeito </a:t>
            </a:r>
            <a:r>
              <a:rPr lang="pt-PT" sz="2400" b="1" dirty="0">
                <a:solidFill>
                  <a:schemeClr val="tx1"/>
                </a:solidFill>
                <a:latin typeface="Arial" panose="020B0604020202020204" pitchFamily="34" charset="0"/>
                <a:cs typeface="Arial" panose="020B0604020202020204" pitchFamily="34" charset="0"/>
              </a:rPr>
              <a:t>simpatomimético</a:t>
            </a:r>
            <a:r>
              <a:rPr lang="pt-PT" sz="2400" dirty="0">
                <a:solidFill>
                  <a:schemeClr val="tx1"/>
                </a:solidFill>
                <a:latin typeface="Arial" panose="020B0604020202020204" pitchFamily="34" charset="0"/>
                <a:cs typeface="Arial" panose="020B0604020202020204" pitchFamily="34" charset="0"/>
              </a:rPr>
              <a:t> direto e pela </a:t>
            </a:r>
            <a:r>
              <a:rPr lang="pt-PT" sz="2400" b="1" dirty="0">
                <a:solidFill>
                  <a:schemeClr val="tx1"/>
                </a:solidFill>
                <a:latin typeface="Arial" panose="020B0604020202020204" pitchFamily="34" charset="0"/>
                <a:cs typeface="Arial" panose="020B0604020202020204" pitchFamily="34" charset="0"/>
              </a:rPr>
              <a:t>inibição da recaptação da noradrenalina</a:t>
            </a:r>
            <a:r>
              <a:rPr lang="pt-PT" sz="2400" dirty="0">
                <a:solidFill>
                  <a:schemeClr val="tx1"/>
                </a:solidFill>
                <a:latin typeface="Arial" panose="020B0604020202020204" pitchFamily="34" charset="0"/>
                <a:cs typeface="Arial" panose="020B0604020202020204" pitchFamily="34" charset="0"/>
              </a:rPr>
              <a:t>.</a:t>
            </a:r>
          </a:p>
          <a:p>
            <a:pPr lvl="1" fontAlgn="auto">
              <a:lnSpc>
                <a:spcPct val="150000"/>
              </a:lnSpc>
              <a:spcBef>
                <a:spcPts val="0"/>
              </a:spcBef>
              <a:spcAft>
                <a:spcPts val="0"/>
              </a:spcAft>
              <a:defRPr/>
            </a:pPr>
            <a:r>
              <a:rPr lang="pt-PT" sz="2400" dirty="0">
                <a:solidFill>
                  <a:schemeClr val="tx1"/>
                </a:solidFill>
                <a:latin typeface="Arial" panose="020B0604020202020204" pitchFamily="34" charset="0"/>
                <a:cs typeface="Arial" panose="020B0604020202020204" pitchFamily="34" charset="0"/>
              </a:rPr>
              <a:t>(A menos que os pacientes sejam fisiologicamente estressados ​​a ponto de “Depleção de catecolamina”.)</a:t>
            </a:r>
            <a:endParaRPr lang="pt-BR" sz="2400" dirty="0">
              <a:solidFill>
                <a:schemeClr val="tx1"/>
              </a:solidFill>
              <a:latin typeface="Arial" panose="020B0604020202020204" pitchFamily="34" charset="0"/>
              <a:cs typeface="Arial" panose="020B0604020202020204" pitchFamily="34" charset="0"/>
            </a:endParaRPr>
          </a:p>
        </p:txBody>
      </p:sp>
      <p:sp>
        <p:nvSpPr>
          <p:cNvPr id="5" name="Elipse 4"/>
          <p:cNvSpPr/>
          <p:nvPr/>
        </p:nvSpPr>
        <p:spPr>
          <a:xfrm>
            <a:off x="6332538" y="1857375"/>
            <a:ext cx="4476750" cy="455771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2000" dirty="0">
                <a:solidFill>
                  <a:schemeClr val="tx1"/>
                </a:solidFill>
                <a:latin typeface="Arial" panose="020B0604020202020204" pitchFamily="34" charset="0"/>
                <a:cs typeface="Arial" panose="020B0604020202020204" pitchFamily="34" charset="0"/>
              </a:rPr>
              <a:t>No entanto, evidências apoiando o uso de cetamina é limitado.</a:t>
            </a:r>
          </a:p>
          <a:p>
            <a:pPr algn="ctr" fontAlgn="auto">
              <a:spcBef>
                <a:spcPts val="0"/>
              </a:spcBef>
              <a:spcAft>
                <a:spcPts val="0"/>
              </a:spcAft>
              <a:defRPr/>
            </a:pPr>
            <a:endParaRPr lang="pt-PT" sz="2000" dirty="0">
              <a:solidFill>
                <a:schemeClr val="tx1"/>
              </a:solidFill>
              <a:latin typeface="Arial" panose="020B0604020202020204" pitchFamily="34" charset="0"/>
              <a:cs typeface="Arial" panose="020B0604020202020204" pitchFamily="34" charset="0"/>
            </a:endParaRPr>
          </a:p>
          <a:p>
            <a:pPr algn="ctr" fontAlgn="auto">
              <a:spcBef>
                <a:spcPts val="0"/>
              </a:spcBef>
              <a:spcAft>
                <a:spcPts val="0"/>
              </a:spcAft>
              <a:defRPr/>
            </a:pPr>
            <a:r>
              <a:rPr lang="pt-PT" sz="2000" dirty="0">
                <a:solidFill>
                  <a:schemeClr val="tx1"/>
                </a:solidFill>
                <a:latin typeface="Arial" panose="020B0604020202020204" pitchFamily="34" charset="0"/>
                <a:cs typeface="Arial" panose="020B0604020202020204" pitchFamily="34" charset="0"/>
              </a:rPr>
              <a:t>Em adultos estudos  descrevem a ocorrência de alterações hemodinâmicas</a:t>
            </a:r>
            <a:endParaRPr lang="pt-BR" sz="2000" dirty="0">
              <a:solidFill>
                <a:schemeClr val="tx1"/>
              </a:solidFill>
              <a:latin typeface="Arial" panose="020B0604020202020204" pitchFamily="34" charset="0"/>
              <a:cs typeface="Arial" panose="020B0604020202020204" pitchFamily="34" charset="0"/>
            </a:endParaRPr>
          </a:p>
          <a:p>
            <a:pPr algn="ctr" fontAlgn="auto">
              <a:spcBef>
                <a:spcPts val="0"/>
              </a:spcBef>
              <a:spcAft>
                <a:spcPts val="0"/>
              </a:spcAft>
              <a:defRPr/>
            </a:pPr>
            <a:r>
              <a:rPr lang="pt-PT" sz="2000" dirty="0">
                <a:solidFill>
                  <a:schemeClr val="tx1"/>
                </a:solidFill>
                <a:latin typeface="Arial" panose="020B0604020202020204" pitchFamily="34" charset="0"/>
                <a:cs typeface="Arial" panose="020B0604020202020204" pitchFamily="34" charset="0"/>
              </a:rPr>
              <a:t> em pacientes instáveis/ choque. </a:t>
            </a:r>
            <a:endParaRPr lang="pt-BR" sz="2000" dirty="0">
              <a:solidFill>
                <a:schemeClr val="tx1"/>
              </a:solidFill>
              <a:latin typeface="Arial" panose="020B0604020202020204" pitchFamily="34" charset="0"/>
              <a:cs typeface="Arial" panose="020B0604020202020204" pitchFamily="34" charset="0"/>
            </a:endParaRPr>
          </a:p>
        </p:txBody>
      </p:sp>
      <p:sp>
        <p:nvSpPr>
          <p:cNvPr id="6" name="Elipse 5"/>
          <p:cNvSpPr/>
          <p:nvPr/>
        </p:nvSpPr>
        <p:spPr>
          <a:xfrm>
            <a:off x="1476375" y="969963"/>
            <a:ext cx="3916363" cy="3551237"/>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2000" dirty="0">
                <a:solidFill>
                  <a:schemeClr val="tx1"/>
                </a:solidFill>
                <a:latin typeface="Arial" panose="020B0604020202020204" pitchFamily="34" charset="0"/>
                <a:cs typeface="Arial" panose="020B0604020202020204" pitchFamily="34" charset="0"/>
              </a:rPr>
              <a:t>Essa preservação hemodinâmica é o principal fator para recomendar o uso em crianças com instabilidade hemodinâmica/ choque</a:t>
            </a:r>
            <a:endParaRPr lang="pt-BR" sz="2000"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PT" smtClean="0">
                <a:solidFill>
                  <a:srgbClr val="3333FF"/>
                </a:solidFill>
              </a:rPr>
              <a:t>HIPÓTESE</a:t>
            </a:r>
            <a:endParaRPr lang="pt-BR" smtClean="0">
              <a:solidFill>
                <a:srgbClr val="3333FF"/>
              </a:solidFill>
            </a:endParaRPr>
          </a:p>
        </p:txBody>
      </p:sp>
      <p:sp>
        <p:nvSpPr>
          <p:cNvPr id="18434" name="Espaço Reservado para Conteúdo 2"/>
          <p:cNvSpPr>
            <a:spLocks noGrp="1"/>
          </p:cNvSpPr>
          <p:nvPr>
            <p:ph idx="1"/>
          </p:nvPr>
        </p:nvSpPr>
        <p:spPr/>
        <p:txBody>
          <a:bodyPr/>
          <a:lstStyle/>
          <a:p>
            <a:pPr eaLnBrk="1" hangingPunct="1"/>
            <a:r>
              <a:rPr lang="pt-PT" smtClean="0"/>
              <a:t>A </a:t>
            </a:r>
            <a:r>
              <a:rPr lang="pt-PT" smtClean="0">
                <a:solidFill>
                  <a:srgbClr val="3333FF"/>
                </a:solidFill>
              </a:rPr>
              <a:t>indução das IOTs com cetamina em crianças gravemente doentes estariam associadas a menores efeitos adversos hemodinâmicos, incluindo:</a:t>
            </a:r>
          </a:p>
          <a:p>
            <a:pPr lvl="1" eaLnBrk="1" hangingPunct="1"/>
            <a:r>
              <a:rPr lang="pt-PT" smtClean="0">
                <a:solidFill>
                  <a:srgbClr val="3333FF"/>
                </a:solidFill>
              </a:rPr>
              <a:t>disritmias, </a:t>
            </a:r>
          </a:p>
          <a:p>
            <a:pPr lvl="1" eaLnBrk="1" hangingPunct="1"/>
            <a:r>
              <a:rPr lang="pt-PT" smtClean="0">
                <a:solidFill>
                  <a:srgbClr val="3333FF"/>
                </a:solidFill>
              </a:rPr>
              <a:t>hipotensão,</a:t>
            </a:r>
          </a:p>
          <a:p>
            <a:pPr lvl="1" eaLnBrk="1" hangingPunct="1"/>
            <a:r>
              <a:rPr lang="pt-PT" smtClean="0">
                <a:solidFill>
                  <a:srgbClr val="3333FF"/>
                </a:solidFill>
              </a:rPr>
              <a:t>parada cardíaca com ou sem retorno da circulação espontânea,</a:t>
            </a:r>
          </a:p>
          <a:p>
            <a:pPr eaLnBrk="1" hangingPunct="1">
              <a:buFont typeface="Arial" charset="0"/>
              <a:buNone/>
            </a:pPr>
            <a:endParaRPr lang="pt-PT" smtClean="0">
              <a:solidFill>
                <a:srgbClr val="3333FF"/>
              </a:solidFill>
            </a:endParaRPr>
          </a:p>
          <a:p>
            <a:pPr algn="ctr" eaLnBrk="1" hangingPunct="1">
              <a:buFont typeface="Arial" charset="0"/>
              <a:buNone/>
            </a:pPr>
            <a:r>
              <a:rPr lang="pt-PT" smtClean="0">
                <a:solidFill>
                  <a:srgbClr val="FF33CC"/>
                </a:solidFill>
              </a:rPr>
              <a:t>E que o efeito benéfico da cetamina seria diferente em crianças com choque X sem choque.</a:t>
            </a:r>
            <a:endParaRPr lang="pt-BR" smtClean="0">
              <a:solidFill>
                <a:srgbClr val="FF33CC"/>
              </a:solidFill>
            </a:endParaRPr>
          </a:p>
          <a:p>
            <a:pPr eaLnBrk="1" hangingPunct="1"/>
            <a:endParaRPr lang="pt-BR" smtClean="0">
              <a:solidFill>
                <a:srgbClr val="FF33CC"/>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a:xfrm>
            <a:off x="838200" y="246063"/>
            <a:ext cx="10515600" cy="1131887"/>
          </a:xfrm>
        </p:spPr>
        <p:txBody>
          <a:bodyPr/>
          <a:lstStyle/>
          <a:p>
            <a:pPr eaLnBrk="1" hangingPunct="1"/>
            <a:r>
              <a:rPr lang="pt-PT" smtClean="0">
                <a:solidFill>
                  <a:srgbClr val="3333FF"/>
                </a:solidFill>
              </a:rPr>
              <a:t>Desenho e Cenário do Estudo</a:t>
            </a:r>
            <a:r>
              <a:rPr lang="pt-PT" smtClean="0"/>
              <a:t> </a:t>
            </a:r>
            <a:endParaRPr lang="pt-BR" smtClean="0"/>
          </a:p>
        </p:txBody>
      </p:sp>
      <p:sp>
        <p:nvSpPr>
          <p:cNvPr id="19458" name="Espaço Reservado para Conteúdo 2"/>
          <p:cNvSpPr>
            <a:spLocks noGrp="1"/>
          </p:cNvSpPr>
          <p:nvPr>
            <p:ph idx="1"/>
          </p:nvPr>
        </p:nvSpPr>
        <p:spPr>
          <a:xfrm>
            <a:off x="231775" y="1173163"/>
            <a:ext cx="11122025" cy="6032500"/>
          </a:xfrm>
        </p:spPr>
        <p:txBody>
          <a:bodyPr/>
          <a:lstStyle/>
          <a:p>
            <a:pPr eaLnBrk="1" hangingPunct="1">
              <a:lnSpc>
                <a:spcPct val="150000"/>
              </a:lnSpc>
            </a:pPr>
            <a:r>
              <a:rPr lang="pt-PT" sz="2200" smtClean="0">
                <a:latin typeface="Arial" charset="0"/>
                <a:cs typeface="Arial" charset="0"/>
              </a:rPr>
              <a:t>Estudo com análise retrospectiva dos dados de IOT coletados prospectivamente de </a:t>
            </a:r>
            <a:r>
              <a:rPr lang="pt-PT" sz="2200" b="1" smtClean="0">
                <a:solidFill>
                  <a:srgbClr val="3333FF"/>
                </a:solidFill>
                <a:latin typeface="Arial" charset="0"/>
                <a:cs typeface="Arial" charset="0"/>
              </a:rPr>
              <a:t>40 UTIP internacionais</a:t>
            </a:r>
            <a:r>
              <a:rPr lang="pt-PT" sz="2200" smtClean="0">
                <a:latin typeface="Arial" charset="0"/>
                <a:cs typeface="Arial" charset="0"/>
              </a:rPr>
              <a:t> inseridos na base de dados do Registro Nacional de Vias Aéreas de Emergência para Crianças (NEAR4KIDS). </a:t>
            </a:r>
          </a:p>
          <a:p>
            <a:pPr eaLnBrk="1" hangingPunct="1">
              <a:lnSpc>
                <a:spcPct val="150000"/>
              </a:lnSpc>
            </a:pPr>
            <a:r>
              <a:rPr lang="pt-PT" sz="2200" smtClean="0">
                <a:latin typeface="Arial" charset="0"/>
                <a:cs typeface="Arial" charset="0"/>
              </a:rPr>
              <a:t>Os dados incluíam</a:t>
            </a:r>
          </a:p>
          <a:p>
            <a:pPr lvl="1" eaLnBrk="1" hangingPunct="1">
              <a:lnSpc>
                <a:spcPct val="150000"/>
              </a:lnSpc>
            </a:pPr>
            <a:r>
              <a:rPr lang="pt-PT" sz="1900" smtClean="0">
                <a:latin typeface="Arial" charset="0"/>
                <a:cs typeface="Arial" charset="0"/>
              </a:rPr>
              <a:t>características do paciente (idade, diagnóstico primário, indicação de IOT, histórico ou características consistentes com vias aéreas), </a:t>
            </a:r>
          </a:p>
          <a:p>
            <a:pPr lvl="1" eaLnBrk="1" hangingPunct="1">
              <a:lnSpc>
                <a:spcPct val="150000"/>
              </a:lnSpc>
            </a:pPr>
            <a:r>
              <a:rPr lang="pt-PT" sz="1900" smtClean="0">
                <a:latin typeface="Arial" charset="0"/>
                <a:cs typeface="Arial" charset="0"/>
              </a:rPr>
              <a:t>características da técnica de IOT, </a:t>
            </a:r>
          </a:p>
          <a:p>
            <a:pPr lvl="1" eaLnBrk="1" hangingPunct="1">
              <a:lnSpc>
                <a:spcPct val="150000"/>
              </a:lnSpc>
            </a:pPr>
            <a:r>
              <a:rPr lang="pt-PT" sz="1900" smtClean="0">
                <a:latin typeface="Arial" charset="0"/>
                <a:cs typeface="Arial" charset="0"/>
              </a:rPr>
              <a:t>dados demográficos do profissional que fez a intubação (incluindo especialidade e nível de treinamento), </a:t>
            </a:r>
          </a:p>
          <a:p>
            <a:pPr lvl="1" eaLnBrk="1" hangingPunct="1">
              <a:lnSpc>
                <a:spcPct val="150000"/>
              </a:lnSpc>
            </a:pPr>
            <a:r>
              <a:rPr lang="pt-PT" sz="1900" smtClean="0">
                <a:latin typeface="Arial" charset="0"/>
                <a:cs typeface="Arial" charset="0"/>
              </a:rPr>
              <a:t>equipamentos e medicamentos utilizados,</a:t>
            </a:r>
          </a:p>
          <a:p>
            <a:pPr lvl="1" eaLnBrk="1" hangingPunct="1">
              <a:lnSpc>
                <a:spcPct val="150000"/>
              </a:lnSpc>
            </a:pPr>
            <a:r>
              <a:rPr lang="pt-PT" sz="1900" smtClean="0">
                <a:latin typeface="Arial" charset="0"/>
                <a:cs typeface="Arial" charset="0"/>
              </a:rPr>
              <a:t>resultados do encontro da IOT. </a:t>
            </a:r>
            <a:r>
              <a:rPr lang="pt-PT" sz="1900" smtClean="0"/>
              <a:t> </a:t>
            </a:r>
            <a:endParaRPr lang="pt-BR" sz="1900" smtClean="0"/>
          </a:p>
          <a:p>
            <a:pPr eaLnBrk="1" hangingPunct="1">
              <a:lnSpc>
                <a:spcPct val="70000"/>
              </a:lnSpc>
            </a:pPr>
            <a:endParaRPr lang="pt-BR" sz="22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algn="ctr" eaLnBrk="1" hangingPunct="1"/>
            <a:r>
              <a:rPr lang="pt-PT" smtClean="0">
                <a:solidFill>
                  <a:srgbClr val="3333FF"/>
                </a:solidFill>
              </a:rPr>
              <a:t>Critérios de inclusão e exclusão</a:t>
            </a:r>
            <a:r>
              <a:rPr lang="pt-PT" smtClean="0"/>
              <a:t> </a:t>
            </a:r>
            <a:endParaRPr lang="pt-BR" smtClean="0"/>
          </a:p>
        </p:txBody>
      </p:sp>
      <p:sp>
        <p:nvSpPr>
          <p:cNvPr id="20482" name="Espaço Reservado para Conteúdo 2"/>
          <p:cNvSpPr>
            <a:spLocks noGrp="1"/>
          </p:cNvSpPr>
          <p:nvPr>
            <p:ph idx="1"/>
          </p:nvPr>
        </p:nvSpPr>
        <p:spPr/>
        <p:txBody>
          <a:bodyPr/>
          <a:lstStyle/>
          <a:p>
            <a:pPr marL="0" indent="0" eaLnBrk="1" hangingPunct="1">
              <a:lnSpc>
                <a:spcPct val="150000"/>
              </a:lnSpc>
              <a:buFont typeface="Arial" charset="0"/>
              <a:buNone/>
            </a:pPr>
            <a:r>
              <a:rPr lang="pt-PT" sz="2400" smtClean="0">
                <a:latin typeface="Arial" charset="0"/>
                <a:cs typeface="Arial" charset="0"/>
              </a:rPr>
              <a:t>	Todas as IOTs que ocorreram em pacientes pediátricos (menores de 18 anos) nas UTIP participantes do trabalho de janeiro de 2013 a junho 2017. Excluímos a troca do tubo traqueal.</a:t>
            </a:r>
            <a:endParaRPr lang="pt-BR" sz="2400" smtClean="0">
              <a:latin typeface="Arial"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23913" y="1662113"/>
            <a:ext cx="10515600" cy="4821237"/>
          </a:xfrm>
          <a:solidFill>
            <a:schemeClr val="accent1">
              <a:lumMod val="20000"/>
              <a:lumOff val="80000"/>
            </a:schemeClr>
          </a:solidFill>
        </p:spPr>
        <p:txBody>
          <a:bodyPr>
            <a:normAutofit/>
          </a:bodyPr>
          <a:lstStyle/>
          <a:p>
            <a:pPr marL="0" indent="0" eaLnBrk="1" hangingPunct="1">
              <a:lnSpc>
                <a:spcPct val="150000"/>
              </a:lnSpc>
              <a:buFont typeface="Arial" charset="0"/>
              <a:buNone/>
              <a:defRPr/>
            </a:pPr>
            <a:r>
              <a:rPr lang="pt-PT" sz="2400" smtClean="0">
                <a:latin typeface="Arial" charset="0"/>
                <a:cs typeface="Arial" charset="0"/>
              </a:rPr>
              <a:t>	O desfecho primário foi a </a:t>
            </a:r>
            <a:r>
              <a:rPr lang="pt-PT" sz="2400" u="sng" smtClean="0">
                <a:solidFill>
                  <a:srgbClr val="FF0000"/>
                </a:solidFill>
                <a:latin typeface="Arial" charset="0"/>
                <a:cs typeface="Arial" charset="0"/>
              </a:rPr>
              <a:t>ocorrência de eventos adversos hemodinâmicos</a:t>
            </a:r>
            <a:r>
              <a:rPr lang="pt-PT" sz="2400" smtClean="0">
                <a:latin typeface="Arial" charset="0"/>
                <a:cs typeface="Arial" charset="0"/>
              </a:rPr>
              <a:t> (ocorrência de disritmias, hipotensão exigindo intervenção, hipertensão que requer intervenção ou doença cardíaca como parada com ou sem REC e disritmias) durante a IOT. </a:t>
            </a:r>
          </a:p>
          <a:p>
            <a:pPr marL="0" indent="0" eaLnBrk="1" hangingPunct="1">
              <a:lnSpc>
                <a:spcPct val="150000"/>
              </a:lnSpc>
              <a:buFont typeface="Arial" charset="0"/>
              <a:buNone/>
              <a:defRPr/>
            </a:pPr>
            <a:r>
              <a:rPr lang="pt-PT" sz="2400" smtClean="0">
                <a:latin typeface="Arial" charset="0"/>
                <a:cs typeface="Arial" charset="0"/>
              </a:rPr>
              <a:t>	Esses eventos deveriam ocorrer 20 minutos após a conclusão da IOT para ser considerado como evento adverso em decorrência da IOT</a:t>
            </a:r>
            <a:r>
              <a:rPr lang="pt-PT" smtClean="0"/>
              <a:t>.</a:t>
            </a:r>
            <a:endParaRPr lang="pt-BR" smtClean="0"/>
          </a:p>
          <a:p>
            <a:pPr marL="0" indent="0" eaLnBrk="1" hangingPunct="1">
              <a:defRPr/>
            </a:pPr>
            <a:endParaRPr lang="pt-BR" smtClean="0"/>
          </a:p>
        </p:txBody>
      </p:sp>
      <p:sp>
        <p:nvSpPr>
          <p:cNvPr id="5" name="Rectangle 1"/>
          <p:cNvSpPr>
            <a:spLocks noGrp="1" noChangeArrowheads="1"/>
          </p:cNvSpPr>
          <p:nvPr>
            <p:ph type="title"/>
          </p:nvPr>
        </p:nvSpPr>
        <p:spPr>
          <a:xfrm>
            <a:off x="823913" y="709613"/>
            <a:ext cx="8015287" cy="579437"/>
          </a:xfrm>
          <a:solidFill>
            <a:schemeClr val="bg1"/>
          </a:solidFill>
        </p:spPr>
        <p:txBody>
          <a:bodyPr wrap="none" lIns="0" tIns="-17457" rIns="0" bIns="-17457" rtlCol="0">
            <a:spAutoFit/>
          </a:bodyPr>
          <a:lstStyle/>
          <a:p>
            <a:pPr>
              <a:lnSpc>
                <a:spcPct val="100000"/>
              </a:lnSpc>
              <a:defRPr/>
            </a:pPr>
            <a:r>
              <a:rPr lang="pt-PT" sz="4000" dirty="0">
                <a:latin typeface="Arial" panose="020B0604020202020204" pitchFamily="34" charset="0"/>
                <a:ea typeface="+mn-ea"/>
                <a:cs typeface="Arial" panose="020B0604020202020204" pitchFamily="34" charset="0"/>
              </a:rPr>
              <a:t>Definições e medidas de resultado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692150" y="546100"/>
            <a:ext cx="4994275" cy="600551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ct val="150000"/>
              </a:lnSpc>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A variável de exposição primária :</a:t>
            </a:r>
          </a:p>
          <a:p>
            <a:pPr lvl="1" fontAlgn="auto">
              <a:lnSpc>
                <a:spcPct val="150000"/>
              </a:lnSpc>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 uso de</a:t>
            </a:r>
            <a:r>
              <a:rPr lang="pt-PT" b="1" u="sng" dirty="0">
                <a:solidFill>
                  <a:schemeClr val="tx1"/>
                </a:solidFill>
                <a:latin typeface="Arial" panose="020B0604020202020204" pitchFamily="34" charset="0"/>
                <a:cs typeface="Arial" panose="020B0604020202020204" pitchFamily="34" charset="0"/>
              </a:rPr>
              <a:t> cetamina</a:t>
            </a:r>
            <a:r>
              <a:rPr lang="pt-PT" dirty="0">
                <a:solidFill>
                  <a:schemeClr val="tx1"/>
                </a:solidFill>
                <a:latin typeface="Arial" panose="020B0604020202020204" pitchFamily="34" charset="0"/>
                <a:cs typeface="Arial" panose="020B0604020202020204" pitchFamily="34" charset="0"/>
              </a:rPr>
              <a:t>, sozinho X outros medicamentos, para indução;</a:t>
            </a:r>
          </a:p>
          <a:p>
            <a:pPr lvl="1" fontAlgn="auto">
              <a:lnSpc>
                <a:spcPct val="150000"/>
              </a:lnSpc>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 tipo e a dose de cada medicamento de indução</a:t>
            </a:r>
          </a:p>
          <a:p>
            <a:pPr lvl="1" fontAlgn="auto">
              <a:lnSpc>
                <a:spcPct val="150000"/>
              </a:lnSpc>
              <a:spcBef>
                <a:spcPts val="0"/>
              </a:spcBef>
              <a:spcAft>
                <a:spcPts val="0"/>
              </a:spcAft>
              <a:defRPr/>
            </a:pPr>
            <a:endParaRPr lang="pt-PT" dirty="0">
              <a:solidFill>
                <a:schemeClr val="tx1"/>
              </a:solidFill>
              <a:latin typeface="Arial" panose="020B0604020202020204" pitchFamily="34" charset="0"/>
              <a:cs typeface="Arial" panose="020B0604020202020204" pitchFamily="34" charset="0"/>
            </a:endParaRPr>
          </a:p>
          <a:p>
            <a:pPr fontAlgn="auto">
              <a:lnSpc>
                <a:spcPct val="150000"/>
              </a:lnSpc>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Outras variáveis:</a:t>
            </a:r>
          </a:p>
          <a:p>
            <a:pPr lvl="1" fontAlgn="auto">
              <a:lnSpc>
                <a:spcPct val="150000"/>
              </a:lnSpc>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 PIM2</a:t>
            </a:r>
          </a:p>
          <a:p>
            <a:pPr lvl="1" fontAlgn="auto">
              <a:lnSpc>
                <a:spcPct val="150000"/>
              </a:lnSpc>
              <a:spcBef>
                <a:spcPts val="0"/>
              </a:spcBef>
              <a:spcAft>
                <a:spcPts val="0"/>
              </a:spcAft>
              <a:defRPr/>
            </a:pPr>
            <a:r>
              <a:rPr lang="pt-PT" dirty="0">
                <a:solidFill>
                  <a:schemeClr val="tx1"/>
                </a:solidFill>
              </a:rPr>
              <a:t>- relação entre aumento da dose de cetamina (mg / kg) e resultados para os pacientes tratados com cetamina</a:t>
            </a:r>
          </a:p>
          <a:p>
            <a:pPr lvl="1" fontAlgn="auto">
              <a:lnSpc>
                <a:spcPct val="150000"/>
              </a:lnSpc>
              <a:spcBef>
                <a:spcPts val="0"/>
              </a:spcBef>
              <a:spcAft>
                <a:spcPts val="0"/>
              </a:spcAft>
              <a:defRPr/>
            </a:pPr>
            <a:r>
              <a:rPr lang="pt-BR" dirty="0">
                <a:solidFill>
                  <a:schemeClr val="tx1"/>
                </a:solidFill>
              </a:rPr>
              <a:t>- testar a modificação do efeito da </a:t>
            </a:r>
            <a:r>
              <a:rPr lang="pt-BR" dirty="0" err="1">
                <a:solidFill>
                  <a:schemeClr val="tx1"/>
                </a:solidFill>
              </a:rPr>
              <a:t>cetamina</a:t>
            </a:r>
            <a:r>
              <a:rPr lang="pt-BR" dirty="0">
                <a:solidFill>
                  <a:schemeClr val="tx1"/>
                </a:solidFill>
              </a:rPr>
              <a:t> na IOT por instabilidade hemodinâmica / choque </a:t>
            </a:r>
          </a:p>
        </p:txBody>
      </p:sp>
      <p:sp>
        <p:nvSpPr>
          <p:cNvPr id="5" name="Retângulo 4"/>
          <p:cNvSpPr/>
          <p:nvPr/>
        </p:nvSpPr>
        <p:spPr>
          <a:xfrm>
            <a:off x="6505575" y="546100"/>
            <a:ext cx="4994275" cy="600551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150000"/>
              </a:lnSpc>
              <a:spcBef>
                <a:spcPts val="0"/>
              </a:spcBef>
              <a:spcAft>
                <a:spcPts val="0"/>
              </a:spcAft>
              <a:defRPr/>
            </a:pPr>
            <a:r>
              <a:rPr lang="pt-BR" dirty="0">
                <a:solidFill>
                  <a:schemeClr val="tx1"/>
                </a:solidFill>
                <a:latin typeface="Arial" panose="020B0604020202020204" pitchFamily="34" charset="0"/>
                <a:cs typeface="Arial" panose="020B0604020202020204" pitchFamily="34" charset="0"/>
              </a:rPr>
              <a:t>- O tamanho da amostra foi determinado pelo número de </a:t>
            </a:r>
            <a:r>
              <a:rPr lang="pt-BR" dirty="0" err="1">
                <a:solidFill>
                  <a:schemeClr val="tx1"/>
                </a:solidFill>
                <a:latin typeface="Arial" panose="020B0604020202020204" pitchFamily="34" charset="0"/>
                <a:cs typeface="Arial" panose="020B0604020202020204" pitchFamily="34" charset="0"/>
              </a:rPr>
              <a:t>IOTs</a:t>
            </a:r>
            <a:r>
              <a:rPr lang="pt-BR" dirty="0">
                <a:solidFill>
                  <a:schemeClr val="tx1"/>
                </a:solidFill>
                <a:latin typeface="Arial" panose="020B0604020202020204" pitchFamily="34" charset="0"/>
                <a:cs typeface="Arial" panose="020B0604020202020204" pitchFamily="34" charset="0"/>
              </a:rPr>
              <a:t> no banco de dados durante o período do estudo. </a:t>
            </a:r>
          </a:p>
          <a:p>
            <a:pPr algn="ctr" fontAlgn="auto">
              <a:lnSpc>
                <a:spcPct val="150000"/>
              </a:lnSpc>
              <a:spcBef>
                <a:spcPts val="0"/>
              </a:spcBef>
              <a:spcAft>
                <a:spcPts val="0"/>
              </a:spcAft>
              <a:defRPr/>
            </a:pPr>
            <a:r>
              <a:rPr lang="pt-BR" dirty="0">
                <a:solidFill>
                  <a:schemeClr val="tx1"/>
                </a:solidFill>
                <a:latin typeface="Arial" panose="020B0604020202020204" pitchFamily="34" charset="0"/>
                <a:cs typeface="Arial" panose="020B0604020202020204" pitchFamily="34" charset="0"/>
              </a:rPr>
              <a:t>- Assumiram um tamanho de amostra suficiente para detectar diferenças significativas nas </a:t>
            </a:r>
            <a:r>
              <a:rPr lang="pt-BR" dirty="0" err="1">
                <a:solidFill>
                  <a:schemeClr val="tx1"/>
                </a:solidFill>
                <a:latin typeface="Arial" panose="020B0604020202020204" pitchFamily="34" charset="0"/>
                <a:cs typeface="Arial" panose="020B0604020202020204" pitchFamily="34" charset="0"/>
              </a:rPr>
              <a:t>IOTs</a:t>
            </a:r>
            <a:r>
              <a:rPr lang="pt-BR" dirty="0">
                <a:solidFill>
                  <a:schemeClr val="tx1"/>
                </a:solidFill>
                <a:latin typeface="Arial" panose="020B0604020202020204" pitchFamily="34" charset="0"/>
                <a:cs typeface="Arial" panose="020B0604020202020204" pitchFamily="34" charset="0"/>
              </a:rPr>
              <a:t> com </a:t>
            </a:r>
            <a:r>
              <a:rPr lang="pt-BR" dirty="0" err="1">
                <a:solidFill>
                  <a:schemeClr val="tx1"/>
                </a:solidFill>
                <a:latin typeface="Arial" panose="020B0604020202020204" pitchFamily="34" charset="0"/>
                <a:cs typeface="Arial" panose="020B0604020202020204" pitchFamily="34" charset="0"/>
              </a:rPr>
              <a:t>cetamina</a:t>
            </a:r>
            <a:r>
              <a:rPr lang="pt-BR" dirty="0">
                <a:solidFill>
                  <a:schemeClr val="tx1"/>
                </a:solidFill>
                <a:latin typeface="Arial" panose="020B0604020202020204" pitchFamily="34" charset="0"/>
                <a:cs typeface="Arial" panose="020B0604020202020204" pitchFamily="34" charset="0"/>
              </a:rPr>
              <a:t> X sem </a:t>
            </a:r>
            <a:r>
              <a:rPr lang="pt-BR" dirty="0" err="1">
                <a:solidFill>
                  <a:schemeClr val="tx1"/>
                </a:solidFill>
                <a:latin typeface="Arial" panose="020B0604020202020204" pitchFamily="34" charset="0"/>
                <a:cs typeface="Arial" panose="020B0604020202020204" pitchFamily="34" charset="0"/>
              </a:rPr>
              <a:t>cetamina</a:t>
            </a:r>
            <a:r>
              <a:rPr lang="pt-BR" dirty="0">
                <a:solidFill>
                  <a:schemeClr val="tx1"/>
                </a:solidFill>
                <a:latin typeface="Arial" panose="020B0604020202020204" pitchFamily="34" charset="0"/>
                <a:cs typeface="Arial" panose="020B0604020202020204" pitchFamily="34" charset="0"/>
              </a:rPr>
              <a:t>,</a:t>
            </a:r>
          </a:p>
          <a:p>
            <a:pPr fontAlgn="auto">
              <a:lnSpc>
                <a:spcPct val="170000"/>
              </a:lnSpc>
              <a:spcBef>
                <a:spcPts val="0"/>
              </a:spcBef>
              <a:spcAft>
                <a:spcPts val="0"/>
              </a:spcAft>
              <a:defRPr/>
            </a:pPr>
            <a:endParaRPr lang="pt-BR" sz="2900" dirty="0">
              <a:latin typeface="Arial" panose="020B0604020202020204" pitchFamily="34" charset="0"/>
              <a:cs typeface="Arial" panose="020B0604020202020204" pitchFamily="34" charset="0"/>
            </a:endParaRPr>
          </a:p>
          <a:p>
            <a:pPr fontAlgn="auto">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 Um total de 10.750 IOT primárias foram relatadas durante o estudo;</a:t>
            </a:r>
          </a:p>
          <a:p>
            <a:pPr lvl="1" fontAlgn="auto">
              <a:spcBef>
                <a:spcPts val="0"/>
              </a:spcBef>
              <a:spcAft>
                <a:spcPts val="0"/>
              </a:spcAft>
              <a:defRPr/>
            </a:pPr>
            <a:endParaRPr lang="pt-PT" dirty="0">
              <a:solidFill>
                <a:schemeClr val="tx1"/>
              </a:solidFill>
              <a:latin typeface="Arial" panose="020B0604020202020204" pitchFamily="34" charset="0"/>
              <a:cs typeface="Arial" panose="020B0604020202020204" pitchFamily="34" charset="0"/>
            </a:endParaRPr>
          </a:p>
          <a:p>
            <a:pPr lvl="1" algn="ctr" fontAlgn="auto">
              <a:spcBef>
                <a:spcPts val="0"/>
              </a:spcBef>
              <a:spcAft>
                <a:spcPts val="0"/>
              </a:spcAft>
              <a:defRPr/>
            </a:pPr>
            <a:r>
              <a:rPr lang="pt-PT" dirty="0">
                <a:solidFill>
                  <a:schemeClr val="tx1"/>
                </a:solidFill>
                <a:latin typeface="Arial" panose="020B0604020202020204" pitchFamily="34" charset="0"/>
                <a:cs typeface="Arial" panose="020B0604020202020204" pitchFamily="34" charset="0"/>
              </a:rPr>
              <a:t>3436 (32,0%) incluiu cetamina como agente de indução.</a:t>
            </a:r>
            <a:r>
              <a:rPr lang="pt-BR" dirty="0">
                <a:solidFill>
                  <a:schemeClr val="tx1"/>
                </a:solidFill>
                <a:latin typeface="Arial" panose="020B0604020202020204" pitchFamily="34" charset="0"/>
                <a:cs typeface="Arial" panose="020B0604020202020204" pitchFamily="34" charset="0"/>
              </a:rPr>
              <a:t/>
            </a:r>
            <a:br>
              <a:rPr lang="pt-BR" dirty="0">
                <a:solidFill>
                  <a:schemeClr val="tx1"/>
                </a:solidFill>
                <a:latin typeface="Arial" panose="020B0604020202020204" pitchFamily="34" charset="0"/>
                <a:cs typeface="Arial" panose="020B0604020202020204" pitchFamily="34" charset="0"/>
              </a:rPr>
            </a:br>
            <a:endParaRPr lang="pt-BR" dirty="0">
              <a:solidFill>
                <a:schemeClr val="tx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122238" y="0"/>
            <a:ext cx="10515600" cy="1325563"/>
          </a:xfrm>
        </p:spPr>
        <p:txBody>
          <a:bodyPr/>
          <a:lstStyle/>
          <a:p>
            <a:pPr eaLnBrk="1" hangingPunct="1"/>
            <a:r>
              <a:rPr lang="pt-BR" smtClean="0">
                <a:solidFill>
                  <a:srgbClr val="3333FF"/>
                </a:solidFill>
              </a:rPr>
              <a:t>Resultados</a:t>
            </a:r>
          </a:p>
        </p:txBody>
      </p:sp>
      <p:pic>
        <p:nvPicPr>
          <p:cNvPr id="23554" name="Imagem 3"/>
          <p:cNvPicPr>
            <a:picLocks noChangeAspect="1"/>
          </p:cNvPicPr>
          <p:nvPr/>
        </p:nvPicPr>
        <p:blipFill>
          <a:blip r:embed="rId2"/>
          <a:srcRect l="19991" t="12640" r="22090" b="12920"/>
          <a:stretch>
            <a:fillRect/>
          </a:stretch>
        </p:blipFill>
        <p:spPr bwMode="auto">
          <a:xfrm>
            <a:off x="3324225" y="533400"/>
            <a:ext cx="8324850" cy="6015038"/>
          </a:xfrm>
          <a:prstGeom prst="rect">
            <a:avLst/>
          </a:prstGeom>
          <a:noFill/>
          <a:ln w="38100">
            <a:solidFill>
              <a:srgbClr val="FF33CC"/>
            </a:solid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BR" smtClean="0">
                <a:solidFill>
                  <a:srgbClr val="3333FF"/>
                </a:solidFill>
              </a:rPr>
              <a:t>Resultados</a:t>
            </a:r>
            <a:r>
              <a:rPr lang="pt-BR" smtClean="0"/>
              <a:t> </a:t>
            </a:r>
          </a:p>
        </p:txBody>
      </p:sp>
      <p:sp>
        <p:nvSpPr>
          <p:cNvPr id="24578" name="Espaço Reservado para Conteúdo 2"/>
          <p:cNvSpPr>
            <a:spLocks noGrp="1"/>
          </p:cNvSpPr>
          <p:nvPr>
            <p:ph idx="1"/>
          </p:nvPr>
        </p:nvSpPr>
        <p:spPr/>
        <p:txBody>
          <a:bodyPr/>
          <a:lstStyle/>
          <a:p>
            <a:pPr eaLnBrk="1" hangingPunct="1"/>
            <a:r>
              <a:rPr lang="pt-PT" smtClean="0"/>
              <a:t>A </a:t>
            </a:r>
            <a:r>
              <a:rPr lang="pt-PT" b="1" smtClean="0"/>
              <a:t>cetamina foi menos provável de ser usada em crianças menores de 12 meses</a:t>
            </a:r>
            <a:r>
              <a:rPr lang="pt-PT" smtClean="0"/>
              <a:t> (p &lt;0,001);</a:t>
            </a:r>
            <a:endParaRPr lang="pt-BR" smtClean="0"/>
          </a:p>
          <a:p>
            <a:pPr eaLnBrk="1" hangingPunct="1"/>
            <a:r>
              <a:rPr lang="pt-PT" smtClean="0"/>
              <a:t>Quase metade (n = 415/835; 49,7%) das crianças com o diagnóstico de sepse/ choque foi induzido com cetamina;</a:t>
            </a:r>
          </a:p>
          <a:p>
            <a:pPr eaLnBrk="1" hangingPunct="1"/>
            <a:r>
              <a:rPr lang="pt-PT" smtClean="0"/>
              <a:t>Entre as crianças cuja indicação de IOT era hemodinâmica instável / choque, 41,4% (n = 609 / 1.471) receberam cetamina;</a:t>
            </a:r>
            <a:endParaRPr lang="pt-BR" smtClean="0"/>
          </a:p>
          <a:p>
            <a:pPr eaLnBrk="1" hangingPunct="1"/>
            <a:r>
              <a:rPr lang="pt-PT" smtClean="0"/>
              <a:t>Enquanto apenas 17,1% das crianças (n = 218 / 1.277) com indicação de IOT por razões neurológicas receberam cetamina.</a:t>
            </a:r>
            <a:endParaRPr lang="pt-BR" smtClean="0"/>
          </a:p>
          <a:p>
            <a:pPr eaLnBrk="1" hangingPunct="1"/>
            <a:endParaRPr lang="pt-BR"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Imagem 3"/>
          <p:cNvPicPr>
            <a:picLocks noChangeAspect="1"/>
          </p:cNvPicPr>
          <p:nvPr/>
        </p:nvPicPr>
        <p:blipFill>
          <a:blip r:embed="rId2"/>
          <a:srcRect/>
          <a:stretch>
            <a:fillRect/>
          </a:stretch>
        </p:blipFill>
        <p:spPr bwMode="auto">
          <a:xfrm>
            <a:off x="1146175" y="190500"/>
            <a:ext cx="9278938" cy="6462713"/>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BR" smtClean="0"/>
              <a:t>Resultados</a:t>
            </a:r>
          </a:p>
        </p:txBody>
      </p:sp>
      <p:sp>
        <p:nvSpPr>
          <p:cNvPr id="3" name="Espaço Reservado para Conteúdo 2"/>
          <p:cNvSpPr>
            <a:spLocks noGrp="1"/>
          </p:cNvSpPr>
          <p:nvPr>
            <p:ph idx="1"/>
          </p:nvPr>
        </p:nvSpPr>
        <p:spPr>
          <a:xfrm>
            <a:off x="723900" y="1690688"/>
            <a:ext cx="10629900" cy="4486275"/>
          </a:xfrm>
        </p:spPr>
        <p:txBody>
          <a:bodyPr rtlCol="0">
            <a:normAutofit/>
          </a:bodyPr>
          <a:lstStyle/>
          <a:p>
            <a:pPr eaLnBrk="1" fontAlgn="auto" hangingPunct="1">
              <a:spcAft>
                <a:spcPts val="0"/>
              </a:spcAft>
              <a:buFont typeface="Arial" panose="020B0604020202020204" pitchFamily="34" charset="0"/>
              <a:buChar char="•"/>
              <a:defRPr/>
            </a:pPr>
            <a:r>
              <a:rPr lang="pt-PT" dirty="0"/>
              <a:t>Os residentes intubaram menos frequentemente com a cetamina;</a:t>
            </a:r>
          </a:p>
          <a:p>
            <a:pPr marL="0" indent="0" eaLnBrk="1" fontAlgn="auto" hangingPunct="1">
              <a:spcAft>
                <a:spcPts val="0"/>
              </a:spcAft>
              <a:buFont typeface="Arial" panose="020B0604020202020204" pitchFamily="34" charset="0"/>
              <a:buNone/>
              <a:defRPr/>
            </a:pPr>
            <a:r>
              <a:rPr lang="pt-PT" dirty="0"/>
              <a:t> </a:t>
            </a:r>
          </a:p>
          <a:p>
            <a:pPr eaLnBrk="1" fontAlgn="auto" hangingPunct="1">
              <a:spcAft>
                <a:spcPts val="0"/>
              </a:spcAft>
              <a:buFont typeface="Arial" panose="020B0604020202020204" pitchFamily="34" charset="0"/>
              <a:buChar char="•"/>
              <a:defRPr/>
            </a:pPr>
            <a:r>
              <a:rPr lang="pt-PT" dirty="0"/>
              <a:t>A videolaringoscopia foi mais frequentemente utilizada com cetamina;</a:t>
            </a:r>
          </a:p>
          <a:p>
            <a:pPr eaLnBrk="1" fontAlgn="auto" hangingPunct="1">
              <a:spcAft>
                <a:spcPts val="0"/>
              </a:spcAft>
              <a:buFont typeface="Arial" panose="020B0604020202020204" pitchFamily="34" charset="0"/>
              <a:buChar char="•"/>
              <a:defRPr/>
            </a:pPr>
            <a:endParaRPr lang="pt-PT" dirty="0"/>
          </a:p>
          <a:p>
            <a:pPr eaLnBrk="1" fontAlgn="auto" hangingPunct="1">
              <a:spcAft>
                <a:spcPts val="0"/>
              </a:spcAft>
              <a:buFont typeface="Arial" panose="020B0604020202020204" pitchFamily="34" charset="0"/>
              <a:buChar char="•"/>
              <a:defRPr/>
            </a:pPr>
            <a:r>
              <a:rPr lang="pt-PT" dirty="0"/>
              <a:t>Os agentes vagolíticos (atropina ou glicopirrolato) foram administrados mais frequentemente com cetamina;</a:t>
            </a:r>
          </a:p>
          <a:p>
            <a:pPr eaLnBrk="1" fontAlgn="auto" hangingPunct="1">
              <a:spcAft>
                <a:spcPts val="0"/>
              </a:spcAft>
              <a:buFont typeface="Arial" panose="020B0604020202020204" pitchFamily="34" charset="0"/>
              <a:buChar char="•"/>
              <a:defRPr/>
            </a:pPr>
            <a:endParaRPr lang="pt-PT" dirty="0"/>
          </a:p>
          <a:p>
            <a:pPr eaLnBrk="1" fontAlgn="auto" hangingPunct="1">
              <a:spcAft>
                <a:spcPts val="0"/>
              </a:spcAft>
              <a:buFont typeface="Arial" panose="020B0604020202020204" pitchFamily="34" charset="0"/>
              <a:buChar char="•"/>
              <a:defRPr/>
            </a:pPr>
            <a:r>
              <a:rPr lang="pt-PT" dirty="0"/>
              <a:t>Foi utilizado bloqueio neuromuscular na maioria das IOTs com cetamina.</a:t>
            </a:r>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Imagem 3"/>
          <p:cNvPicPr>
            <a:picLocks noChangeAspect="1"/>
          </p:cNvPicPr>
          <p:nvPr/>
        </p:nvPicPr>
        <p:blipFill>
          <a:blip r:embed="rId2"/>
          <a:srcRect l="26015" t="12080" r="26678" b="4337"/>
          <a:stretch>
            <a:fillRect/>
          </a:stretch>
        </p:blipFill>
        <p:spPr bwMode="auto">
          <a:xfrm>
            <a:off x="1470025" y="9525"/>
            <a:ext cx="8205788" cy="675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ço Reservado para Conteúdo 2"/>
          <p:cNvSpPr>
            <a:spLocks noGrp="1"/>
          </p:cNvSpPr>
          <p:nvPr>
            <p:ph idx="1"/>
          </p:nvPr>
        </p:nvSpPr>
        <p:spPr>
          <a:xfrm>
            <a:off x="327025" y="341313"/>
            <a:ext cx="11682413" cy="6400800"/>
          </a:xfrm>
        </p:spPr>
        <p:txBody>
          <a:bodyPr/>
          <a:lstStyle/>
          <a:p>
            <a:pPr eaLnBrk="1" hangingPunct="1">
              <a:lnSpc>
                <a:spcPct val="150000"/>
              </a:lnSpc>
            </a:pPr>
            <a:r>
              <a:rPr lang="pt-PT" sz="1800" smtClean="0">
                <a:latin typeface="Arial" charset="0"/>
                <a:cs typeface="Arial" charset="0"/>
              </a:rPr>
              <a:t>Eventos hemodinâmicos adversos ocorreram em 596 (5,5%) de todas as IOTs:</a:t>
            </a:r>
          </a:p>
          <a:p>
            <a:pPr lvl="1" eaLnBrk="1" hangingPunct="1">
              <a:lnSpc>
                <a:spcPct val="150000"/>
              </a:lnSpc>
            </a:pPr>
            <a:r>
              <a:rPr lang="pt-PT" sz="1500" smtClean="0">
                <a:latin typeface="Arial" charset="0"/>
                <a:cs typeface="Arial" charset="0"/>
              </a:rPr>
              <a:t>hipotensão arterial em 3,3%, </a:t>
            </a:r>
          </a:p>
          <a:p>
            <a:pPr lvl="1" eaLnBrk="1" hangingPunct="1">
              <a:lnSpc>
                <a:spcPct val="150000"/>
              </a:lnSpc>
            </a:pPr>
            <a:r>
              <a:rPr lang="pt-PT" sz="1500" smtClean="0">
                <a:latin typeface="Arial" charset="0"/>
                <a:cs typeface="Arial" charset="0"/>
              </a:rPr>
              <a:t>parada cardíaca com / sem RCE em 1,4%,</a:t>
            </a:r>
          </a:p>
          <a:p>
            <a:pPr lvl="1" eaLnBrk="1" hangingPunct="1">
              <a:lnSpc>
                <a:spcPct val="150000"/>
              </a:lnSpc>
            </a:pPr>
            <a:r>
              <a:rPr lang="pt-PT" sz="1500" smtClean="0">
                <a:latin typeface="Arial" charset="0"/>
                <a:cs typeface="Arial" charset="0"/>
              </a:rPr>
              <a:t>disritmias em 1,3%. </a:t>
            </a:r>
          </a:p>
          <a:p>
            <a:pPr eaLnBrk="1" hangingPunct="1">
              <a:lnSpc>
                <a:spcPct val="150000"/>
              </a:lnSpc>
            </a:pPr>
            <a:r>
              <a:rPr lang="pt-PT" sz="1800" b="1" smtClean="0">
                <a:solidFill>
                  <a:srgbClr val="FF33CC"/>
                </a:solidFill>
                <a:latin typeface="Arial" charset="0"/>
                <a:cs typeface="Arial" charset="0"/>
              </a:rPr>
              <a:t>As crianças que receberam cetamina como agente de indução tiveram chances significativamente menores de eventos adversos hemodinâmicos</a:t>
            </a:r>
            <a:r>
              <a:rPr lang="pt-PT" sz="1800" smtClean="0">
                <a:latin typeface="Arial" charset="0"/>
                <a:cs typeface="Arial" charset="0"/>
              </a:rPr>
              <a:t> (OR, 0,75; IC 95%, 0,62–0,90; p = 0,002);</a:t>
            </a:r>
            <a:endParaRPr lang="pt-BR" sz="1800" smtClean="0">
              <a:latin typeface="Arial" charset="0"/>
              <a:cs typeface="Arial" charset="0"/>
            </a:endParaRPr>
          </a:p>
          <a:p>
            <a:pPr eaLnBrk="1" hangingPunct="1">
              <a:lnSpc>
                <a:spcPct val="150000"/>
              </a:lnSpc>
            </a:pPr>
            <a:r>
              <a:rPr lang="pt-PT" sz="1800" smtClean="0">
                <a:latin typeface="Arial" charset="0"/>
                <a:cs typeface="Arial" charset="0"/>
              </a:rPr>
              <a:t>Para </a:t>
            </a:r>
            <a:r>
              <a:rPr lang="pt-PT" sz="1800" b="1" smtClean="0">
                <a:solidFill>
                  <a:srgbClr val="FF33CC"/>
                </a:solidFill>
                <a:latin typeface="Arial" charset="0"/>
                <a:cs typeface="Arial" charset="0"/>
              </a:rPr>
              <a:t>crianças estáveis (n = 9.279), o OR não ajustado foi de 0,72 com IC95%, (0,57-0,90);</a:t>
            </a:r>
          </a:p>
          <a:p>
            <a:pPr eaLnBrk="1" hangingPunct="1">
              <a:lnSpc>
                <a:spcPct val="150000"/>
              </a:lnSpc>
            </a:pPr>
            <a:r>
              <a:rPr lang="pt-PT" sz="1800" smtClean="0">
                <a:latin typeface="Arial" charset="0"/>
                <a:cs typeface="Arial" charset="0"/>
              </a:rPr>
              <a:t>Para aqueles intubados especificamente por indicação de instabilidade hemodinâmica  (n = 1.471), o OR não ajustado foi de 0,81 (IC 95%, 0,58–1,12). </a:t>
            </a:r>
          </a:p>
          <a:p>
            <a:pPr eaLnBrk="1" hangingPunct="1">
              <a:lnSpc>
                <a:spcPct val="150000"/>
              </a:lnSpc>
            </a:pPr>
            <a:r>
              <a:rPr lang="pt-PT" sz="1800" smtClean="0">
                <a:latin typeface="Arial" charset="0"/>
                <a:cs typeface="Arial" charset="0"/>
              </a:rPr>
              <a:t>O teste de homogeneidade foi não significativo entre esses dois grupos (Mantel-Haenszel qui-quadrado = 0,304, p = 0,581);</a:t>
            </a:r>
          </a:p>
          <a:p>
            <a:pPr eaLnBrk="1" hangingPunct="1">
              <a:lnSpc>
                <a:spcPct val="150000"/>
              </a:lnSpc>
              <a:buFont typeface="Arial" charset="0"/>
              <a:buNone/>
            </a:pPr>
            <a:r>
              <a:rPr lang="pt-PT" sz="1800" u="sng" smtClean="0">
                <a:latin typeface="Arial" charset="0"/>
                <a:cs typeface="Arial" charset="0"/>
              </a:rPr>
              <a:t>-&gt; indicando que não houve diferença significativa no efeito da cetamina no resultado primário entre os grupos.</a:t>
            </a:r>
            <a:endParaRPr lang="pt-BR" sz="18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ço Reservado para Conteúdo 2"/>
          <p:cNvSpPr>
            <a:spLocks noGrp="1"/>
          </p:cNvSpPr>
          <p:nvPr>
            <p:ph idx="1"/>
          </p:nvPr>
        </p:nvSpPr>
        <p:spPr>
          <a:xfrm>
            <a:off x="838200" y="573088"/>
            <a:ext cx="10515600" cy="5603875"/>
          </a:xfrm>
        </p:spPr>
        <p:txBody>
          <a:bodyPr/>
          <a:lstStyle/>
          <a:p>
            <a:pPr algn="ctr" eaLnBrk="1" hangingPunct="1">
              <a:buFont typeface="Arial" charset="0"/>
              <a:buNone/>
            </a:pPr>
            <a:r>
              <a:rPr lang="pt-PT" smtClean="0">
                <a:solidFill>
                  <a:srgbClr val="3333FF"/>
                </a:solidFill>
              </a:rPr>
              <a:t>As chances de eventos adversos hemodinâmicos foram significativamente menores em crianças que receberam cetamina como indução</a:t>
            </a:r>
            <a:r>
              <a:rPr lang="pt-PT" smtClean="0">
                <a:solidFill>
                  <a:srgbClr val="FF0000"/>
                </a:solidFill>
              </a:rPr>
              <a:t> </a:t>
            </a:r>
          </a:p>
          <a:p>
            <a:pPr eaLnBrk="1" hangingPunct="1">
              <a:buFont typeface="Arial" charset="0"/>
              <a:buNone/>
            </a:pPr>
            <a:r>
              <a:rPr lang="pt-PT" smtClean="0"/>
              <a:t>(após ajuste para as características do paciente e do profissional, dispositivo e uso de bloqueio neuromuscular) </a:t>
            </a:r>
          </a:p>
          <a:p>
            <a:pPr algn="ctr" eaLnBrk="1" hangingPunct="1">
              <a:buFont typeface="Arial" charset="0"/>
              <a:buNone/>
            </a:pPr>
            <a:r>
              <a:rPr lang="pt-PT" smtClean="0"/>
              <a:t>(</a:t>
            </a:r>
            <a:r>
              <a:rPr lang="pt-PT" b="1" smtClean="0">
                <a:solidFill>
                  <a:srgbClr val="3333FF"/>
                </a:solidFill>
              </a:rPr>
              <a:t>OR ajustado, 0,74; IC 95%, 0,58-0,95; p = 0,019</a:t>
            </a:r>
            <a:r>
              <a:rPr lang="pt-PT" smtClean="0"/>
              <a:t>);</a:t>
            </a:r>
          </a:p>
          <a:p>
            <a:pPr eaLnBrk="1" hangingPunct="1"/>
            <a:endParaRPr lang="pt-PT" smtClean="0"/>
          </a:p>
          <a:p>
            <a:pPr algn="ctr" eaLnBrk="1" hangingPunct="1"/>
            <a:r>
              <a:rPr lang="pt-PT" smtClean="0">
                <a:solidFill>
                  <a:srgbClr val="FF0000"/>
                </a:solidFill>
              </a:rPr>
              <a:t>Crianças &gt; 1 ano apresentaram maior ocorrência de eventos hemodinâmicos adversos</a:t>
            </a:r>
            <a:r>
              <a:rPr lang="pt-PT" smtClean="0"/>
              <a:t> </a:t>
            </a:r>
          </a:p>
          <a:p>
            <a:pPr eaLnBrk="1" hangingPunct="1">
              <a:buFont typeface="Arial" charset="0"/>
              <a:buNone/>
            </a:pPr>
            <a:r>
              <a:rPr lang="pt-PT" smtClean="0"/>
              <a:t>(idade de 1 a 7 anos: OR, 1,42; IC95%, 1,16 a 1,72; p = 0,001 e idade de 8 a 17 anos: OR, 1,36; IC 95%, 1,08-1,72; p = 0,01)</a:t>
            </a:r>
          </a:p>
          <a:p>
            <a:pPr eaLnBrk="1" hangingPunct="1"/>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ço Reservado para Conteúdo 2"/>
          <p:cNvSpPr>
            <a:spLocks noGrp="1"/>
          </p:cNvSpPr>
          <p:nvPr>
            <p:ph idx="1"/>
          </p:nvPr>
        </p:nvSpPr>
        <p:spPr>
          <a:xfrm>
            <a:off x="838200" y="1104900"/>
            <a:ext cx="10515600" cy="5072063"/>
          </a:xfrm>
        </p:spPr>
        <p:txBody>
          <a:bodyPr/>
          <a:lstStyle/>
          <a:p>
            <a:pPr eaLnBrk="1" hangingPunct="1">
              <a:lnSpc>
                <a:spcPct val="80000"/>
              </a:lnSpc>
            </a:pPr>
            <a:r>
              <a:rPr lang="pt-PT" smtClean="0"/>
              <a:t>A inclusão do uso de um vagolítico como covariável não afetou o resultado sobre o efeito da cetamina;</a:t>
            </a:r>
          </a:p>
          <a:p>
            <a:pPr eaLnBrk="1" hangingPunct="1">
              <a:lnSpc>
                <a:spcPct val="80000"/>
              </a:lnSpc>
            </a:pPr>
            <a:endParaRPr lang="pt-PT" smtClean="0"/>
          </a:p>
          <a:p>
            <a:pPr eaLnBrk="1" hangingPunct="1">
              <a:lnSpc>
                <a:spcPct val="80000"/>
              </a:lnSpc>
            </a:pPr>
            <a:r>
              <a:rPr lang="pt-PT" smtClean="0"/>
              <a:t>O modelo com pontuação PIM2 não afetou o efeito da cetamina (OR 0,74; IC 95%, 0,59– 0,94);</a:t>
            </a:r>
          </a:p>
          <a:p>
            <a:pPr eaLnBrk="1" hangingPunct="1">
              <a:lnSpc>
                <a:spcPct val="80000"/>
              </a:lnSpc>
            </a:pPr>
            <a:endParaRPr lang="pt-PT" smtClean="0"/>
          </a:p>
          <a:p>
            <a:pPr eaLnBrk="1" hangingPunct="1">
              <a:lnSpc>
                <a:spcPct val="80000"/>
              </a:lnSpc>
            </a:pPr>
            <a:r>
              <a:rPr lang="pt-PT" smtClean="0"/>
              <a:t>O uso da videolaringoscopia foi associado a menor </a:t>
            </a:r>
            <a:r>
              <a:rPr lang="pt-BR" smtClean="0"/>
              <a:t>taxa de eventos adversos hemodinâmicos;</a:t>
            </a:r>
          </a:p>
          <a:p>
            <a:pPr eaLnBrk="1" hangingPunct="1">
              <a:lnSpc>
                <a:spcPct val="80000"/>
              </a:lnSpc>
            </a:pPr>
            <a:endParaRPr lang="pt-BR" smtClean="0"/>
          </a:p>
          <a:p>
            <a:pPr algn="ctr" eaLnBrk="1" hangingPunct="1">
              <a:lnSpc>
                <a:spcPct val="80000"/>
              </a:lnSpc>
              <a:buFont typeface="Arial" charset="0"/>
              <a:buNone/>
            </a:pPr>
            <a:r>
              <a:rPr lang="pt-BR" smtClean="0">
                <a:solidFill>
                  <a:srgbClr val="3333FF"/>
                </a:solidFill>
              </a:rPr>
              <a:t>O</a:t>
            </a:r>
            <a:r>
              <a:rPr lang="pt-BR" smtClean="0"/>
              <a:t> </a:t>
            </a:r>
            <a:r>
              <a:rPr lang="pt-BR" smtClean="0">
                <a:solidFill>
                  <a:srgbClr val="3333FF"/>
                </a:solidFill>
              </a:rPr>
              <a:t>efeito protetor da cetamina foi mais evidente entre as IOT em que o midazolam também foi usado concomitante.</a:t>
            </a:r>
          </a:p>
          <a:p>
            <a:pPr algn="ctr" eaLnBrk="1" hangingPunct="1">
              <a:lnSpc>
                <a:spcPct val="80000"/>
              </a:lnSpc>
            </a:pPr>
            <a:endParaRPr lang="pt-BR" smtClean="0">
              <a:solidFill>
                <a:srgbClr val="3333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Imagem 3"/>
          <p:cNvPicPr>
            <a:picLocks noChangeAspect="1"/>
          </p:cNvPicPr>
          <p:nvPr/>
        </p:nvPicPr>
        <p:blipFill>
          <a:blip r:embed="rId2"/>
          <a:srcRect/>
          <a:stretch>
            <a:fillRect/>
          </a:stretch>
        </p:blipFill>
        <p:spPr bwMode="auto">
          <a:xfrm>
            <a:off x="1692275" y="150813"/>
            <a:ext cx="8585200" cy="660241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Espaço Reservado para Conteúdo 2"/>
          <p:cNvSpPr>
            <a:spLocks noGrp="1"/>
          </p:cNvSpPr>
          <p:nvPr>
            <p:ph idx="1"/>
          </p:nvPr>
        </p:nvSpPr>
        <p:spPr/>
        <p:txBody>
          <a:bodyPr/>
          <a:lstStyle/>
          <a:p>
            <a:pPr eaLnBrk="1" hangingPunct="1"/>
            <a:r>
              <a:rPr lang="pt-PT" smtClean="0"/>
              <a:t>A dose média de cetamina usada durante a indução foi de </a:t>
            </a:r>
            <a:r>
              <a:rPr lang="pt-PT" b="1" smtClean="0"/>
              <a:t>1,88 mg / kg (± 1,12 mg / kg); </a:t>
            </a:r>
          </a:p>
          <a:p>
            <a:pPr eaLnBrk="1" hangingPunct="1"/>
            <a:r>
              <a:rPr lang="pt-PT" smtClean="0"/>
              <a:t>Houve uma tendência estatisticamente significativa para chances mais baixas de eventos hemodinâmicos adversos para maior dosagem, tanto em crianças com e sem instabilidade;</a:t>
            </a:r>
          </a:p>
          <a:p>
            <a:pPr eaLnBrk="1" hangingPunct="1"/>
            <a:r>
              <a:rPr lang="pt-PT" smtClean="0"/>
              <a:t>Em </a:t>
            </a:r>
            <a:r>
              <a:rPr lang="pt-PT" smtClean="0">
                <a:solidFill>
                  <a:srgbClr val="3333FF"/>
                </a:solidFill>
              </a:rPr>
              <a:t>crianças </a:t>
            </a:r>
            <a:r>
              <a:rPr lang="pt-PT" b="1" smtClean="0">
                <a:solidFill>
                  <a:srgbClr val="3333FF"/>
                </a:solidFill>
              </a:rPr>
              <a:t>com instabilidade hemodinâmica</a:t>
            </a:r>
            <a:r>
              <a:rPr lang="pt-PT" smtClean="0">
                <a:solidFill>
                  <a:srgbClr val="3333FF"/>
                </a:solidFill>
              </a:rPr>
              <a:t> durante a intubação, o OR foi de</a:t>
            </a:r>
            <a:r>
              <a:rPr lang="pt-PT" b="1" smtClean="0">
                <a:solidFill>
                  <a:srgbClr val="3333FF"/>
                </a:solidFill>
              </a:rPr>
              <a:t> 0,64</a:t>
            </a:r>
            <a:r>
              <a:rPr lang="pt-PT" smtClean="0">
                <a:solidFill>
                  <a:srgbClr val="3333FF"/>
                </a:solidFill>
              </a:rPr>
              <a:t> (IC 95%, 0,49-0,84; p = 0,001) </a:t>
            </a:r>
          </a:p>
          <a:p>
            <a:pPr eaLnBrk="1" hangingPunct="1"/>
            <a:r>
              <a:rPr lang="pt-PT" smtClean="0">
                <a:solidFill>
                  <a:srgbClr val="3333FF"/>
                </a:solidFill>
              </a:rPr>
              <a:t>Em crianças sem instabilidade, o OR foi de 0,79 (IC 95%, 0,65-0,93; p = 0,006).</a:t>
            </a:r>
            <a:endParaRPr lang="pt-BR" smtClean="0">
              <a:solidFill>
                <a:srgbClr val="3333FF"/>
              </a:solidFill>
            </a:endParaRPr>
          </a:p>
        </p:txBody>
      </p:sp>
      <p:sp>
        <p:nvSpPr>
          <p:cNvPr id="4" name="Título 1"/>
          <p:cNvSpPr>
            <a:spLocks noGrp="1"/>
          </p:cNvSpPr>
          <p:nvPr>
            <p:ph type="title"/>
          </p:nvPr>
        </p:nvSpPr>
        <p:spPr/>
        <p:txBody>
          <a:bodyPr rtlCol="0">
            <a:normAutofit fontScale="90000"/>
          </a:bodyPr>
          <a:lstStyle/>
          <a:p>
            <a:pPr eaLnBrk="1" fontAlgn="auto" hangingPunct="1">
              <a:spcAft>
                <a:spcPts val="0"/>
              </a:spcAft>
              <a:defRPr/>
            </a:pPr>
            <a:r>
              <a:rPr lang="pt-PT" dirty="0"/>
              <a:t>Associação entre dose de cetamina e resultado</a:t>
            </a:r>
            <a:r>
              <a:rPr lang="pt-BR" dirty="0"/>
              <a:t/>
            </a:r>
            <a:br>
              <a:rPr lang="pt-BR" dirty="0"/>
            </a:br>
            <a:endParaRPr lang="pt-B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PT" dirty="0"/>
              <a:t>Tratamento neurológico e Laringoespasmo </a:t>
            </a:r>
            <a:r>
              <a:rPr lang="pt-BR" dirty="0"/>
              <a:t/>
            </a:r>
            <a:br>
              <a:rPr lang="pt-BR" dirty="0"/>
            </a:br>
            <a:r>
              <a:rPr lang="pt-BR" dirty="0"/>
              <a:t/>
            </a:r>
            <a:br>
              <a:rPr lang="pt-BR" dirty="0"/>
            </a:br>
            <a:endParaRPr lang="pt-BR" dirty="0"/>
          </a:p>
        </p:txBody>
      </p:sp>
      <p:sp>
        <p:nvSpPr>
          <p:cNvPr id="33794" name="Espaço Reservado para Conteúdo 2"/>
          <p:cNvSpPr>
            <a:spLocks noGrp="1"/>
          </p:cNvSpPr>
          <p:nvPr>
            <p:ph idx="1"/>
          </p:nvPr>
        </p:nvSpPr>
        <p:spPr/>
        <p:txBody>
          <a:bodyPr/>
          <a:lstStyle/>
          <a:p>
            <a:pPr eaLnBrk="1" hangingPunct="1"/>
            <a:r>
              <a:rPr lang="pt-BR" smtClean="0"/>
              <a:t>Para </a:t>
            </a:r>
            <a:r>
              <a:rPr lang="pt-PT" smtClean="0"/>
              <a:t>indicação neurológica (aumento da pressão intracraniana, estado mental alterado e deterioração neurológica), o efeito da cetamina não foi muito diferente da nossa análise principal (OR ajustado = 0,77; IC 95%, 0,39-1,52; p = 0,459);</a:t>
            </a:r>
          </a:p>
          <a:p>
            <a:pPr eaLnBrk="1" hangingPunct="1"/>
            <a:endParaRPr lang="pt-PT" smtClean="0"/>
          </a:p>
          <a:p>
            <a:pPr eaLnBrk="1" hangingPunct="1"/>
            <a:r>
              <a:rPr lang="pt-PT" smtClean="0"/>
              <a:t>O laringoespasmo foi relatado em 28 IOT (0,26%). O uso de cetamina não foi associado à ocorrência de laringoespasmo (0,32% com cetamina, 0,23% sem cetamina, p = 0,405).</a:t>
            </a:r>
            <a:endParaRPr lang="pt-BR" smtClean="0"/>
          </a:p>
          <a:p>
            <a:pPr eaLnBrk="1" hangingPunct="1"/>
            <a:endParaRPr lang="pt-BR" smtClean="0"/>
          </a:p>
          <a:p>
            <a:pPr eaLnBrk="1" hangingPunct="1"/>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pPr eaLnBrk="1" hangingPunct="1"/>
            <a:r>
              <a:rPr lang="pt-BR" smtClean="0">
                <a:solidFill>
                  <a:srgbClr val="3333FF"/>
                </a:solidFill>
              </a:rPr>
              <a:t>Discussão</a:t>
            </a:r>
          </a:p>
        </p:txBody>
      </p:sp>
      <p:sp>
        <p:nvSpPr>
          <p:cNvPr id="34818" name="Espaço Reservado para Conteúdo 2"/>
          <p:cNvSpPr>
            <a:spLocks noGrp="1"/>
          </p:cNvSpPr>
          <p:nvPr>
            <p:ph idx="1"/>
          </p:nvPr>
        </p:nvSpPr>
        <p:spPr/>
        <p:txBody>
          <a:bodyPr/>
          <a:lstStyle/>
          <a:p>
            <a:pPr eaLnBrk="1" hangingPunct="1"/>
            <a:r>
              <a:rPr lang="pt-PT" smtClean="0">
                <a:solidFill>
                  <a:srgbClr val="FF33CC"/>
                </a:solidFill>
              </a:rPr>
              <a:t>O uso de cetamina foi associado a menores chances de eventos adversos hemodinâmicos durante a intubação em pacientes críticos;</a:t>
            </a:r>
          </a:p>
          <a:p>
            <a:pPr eaLnBrk="1" hangingPunct="1"/>
            <a:endParaRPr lang="pt-PT" smtClean="0">
              <a:solidFill>
                <a:srgbClr val="FF33CC"/>
              </a:solidFill>
            </a:endParaRPr>
          </a:p>
          <a:p>
            <a:pPr eaLnBrk="1" hangingPunct="1"/>
            <a:r>
              <a:rPr lang="pt-PT" smtClean="0"/>
              <a:t>O </a:t>
            </a:r>
            <a:r>
              <a:rPr lang="pt-PT" smtClean="0">
                <a:solidFill>
                  <a:srgbClr val="FF33CC"/>
                </a:solidFill>
              </a:rPr>
              <a:t>efeito protetor da cetamina não foi diferente entre aqueles intubados por instabilidade hemodinâmica comparados aos intubados por outras indicações.</a:t>
            </a:r>
            <a:endParaRPr lang="pt-BR" smtClean="0">
              <a:solidFill>
                <a:srgbClr val="FF33CC"/>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pPr eaLnBrk="1" hangingPunct="1"/>
            <a:r>
              <a:rPr lang="pt-BR" smtClean="0"/>
              <a:t>Discussão</a:t>
            </a:r>
          </a:p>
        </p:txBody>
      </p:sp>
      <p:sp>
        <p:nvSpPr>
          <p:cNvPr id="35842" name="Espaço Reservado para Conteúdo 2"/>
          <p:cNvSpPr>
            <a:spLocks noGrp="1"/>
          </p:cNvSpPr>
          <p:nvPr>
            <p:ph idx="1"/>
          </p:nvPr>
        </p:nvSpPr>
        <p:spPr/>
        <p:txBody>
          <a:bodyPr/>
          <a:lstStyle/>
          <a:p>
            <a:pPr eaLnBrk="1" hangingPunct="1"/>
            <a:r>
              <a:rPr lang="pt-PT" smtClean="0"/>
              <a:t>Embora o intervalo de confiança (ICC) da odss ratio (OR) no subgrupo com instabilidade hemodinâmica tenha se tornado mais amplo, isso provavelmente ocorreu devido a um tamanho menor da amostra desse subgrupo;</a:t>
            </a:r>
          </a:p>
          <a:p>
            <a:pPr eaLnBrk="1" hangingPunct="1"/>
            <a:endParaRPr lang="pt-PT" smtClean="0"/>
          </a:p>
          <a:p>
            <a:pPr eaLnBrk="1" hangingPunct="1"/>
            <a:r>
              <a:rPr lang="pt-PT" smtClean="0"/>
              <a:t>Curiosamente, </a:t>
            </a:r>
            <a:r>
              <a:rPr lang="pt-PT" b="1" smtClean="0"/>
              <a:t>doses mais altas de cetamina</a:t>
            </a:r>
            <a:r>
              <a:rPr lang="pt-PT" smtClean="0"/>
              <a:t> foram associadas com </a:t>
            </a:r>
            <a:r>
              <a:rPr lang="pt-PT" b="1" smtClean="0"/>
              <a:t>menor probabilidade de ocorrência de alterações hemodinâmicas</a:t>
            </a:r>
            <a:r>
              <a:rPr lang="pt-PT" smtClean="0"/>
              <a:t> adversas em pacientes com ou sem instabilidade hemodinâmica, achado foi inesperado!</a:t>
            </a:r>
          </a:p>
          <a:p>
            <a:pPr eaLnBrk="1" hangingPunct="1">
              <a:buFont typeface="Arial" charset="0"/>
              <a:buNone/>
            </a:pPr>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p:txBody>
          <a:bodyPr rtlCol="0">
            <a:normAutofit/>
          </a:bodyPr>
          <a:lstStyle/>
          <a:p>
            <a:pPr eaLnBrk="1" fontAlgn="auto" hangingPunct="1">
              <a:spcAft>
                <a:spcPts val="0"/>
              </a:spcAft>
              <a:buFont typeface="Arial" panose="020B0604020202020204" pitchFamily="34" charset="0"/>
              <a:buChar char="•"/>
              <a:defRPr/>
            </a:pPr>
            <a:r>
              <a:rPr lang="pt-PT" dirty="0"/>
              <a:t>Embora o IC da OR no subgrupo com instabilidade hemodinâmica tenha se tornado mais amplo, isso provavelmente ocorreu devido a um tamanho menor da amostra desse subgrupo;</a:t>
            </a:r>
          </a:p>
          <a:p>
            <a:pPr eaLnBrk="1" fontAlgn="auto" hangingPunct="1">
              <a:spcAft>
                <a:spcPts val="0"/>
              </a:spcAft>
              <a:buFont typeface="Arial" panose="020B0604020202020204" pitchFamily="34" charset="0"/>
              <a:buChar char="•"/>
              <a:defRPr/>
            </a:pPr>
            <a:endParaRPr lang="pt-PT" dirty="0"/>
          </a:p>
          <a:p>
            <a:pPr eaLnBrk="1" fontAlgn="auto" hangingPunct="1">
              <a:spcAft>
                <a:spcPts val="0"/>
              </a:spcAft>
              <a:buFont typeface="Arial" panose="020B0604020202020204" pitchFamily="34" charset="0"/>
              <a:buChar char="•"/>
              <a:defRPr/>
            </a:pPr>
            <a:r>
              <a:rPr lang="pt-PT" dirty="0"/>
              <a:t>Curiosamente, doses mais altas de cetamina foram associadas com menor probabilidade de ocorrência de alterações hemodinâmicas adversas em pacientes com ou sem instabilidade hemodinâmica, achado foi inesperado!</a:t>
            </a:r>
          </a:p>
          <a:p>
            <a:pPr marL="0" indent="0" eaLnBrk="1" fontAlgn="auto" hangingPunct="1">
              <a:spcAft>
                <a:spcPts val="0"/>
              </a:spcAft>
              <a:buFont typeface="Arial" panose="020B0604020202020204" pitchFamily="34" charset="0"/>
              <a:buNone/>
              <a:defRPr/>
            </a:pPr>
            <a:endParaRPr lang="pt-BR" dirty="0"/>
          </a:p>
        </p:txBody>
      </p:sp>
      <p:sp>
        <p:nvSpPr>
          <p:cNvPr id="4" name="Elipse 3"/>
          <p:cNvSpPr/>
          <p:nvPr/>
        </p:nvSpPr>
        <p:spPr>
          <a:xfrm>
            <a:off x="1296988" y="365125"/>
            <a:ext cx="8720137" cy="5272088"/>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1" algn="ctr" fontAlgn="auto">
              <a:spcBef>
                <a:spcPts val="0"/>
              </a:spcBef>
              <a:spcAft>
                <a:spcPts val="0"/>
              </a:spcAft>
              <a:defRPr/>
            </a:pPr>
            <a:r>
              <a:rPr lang="pt-PT" sz="2400" dirty="0">
                <a:solidFill>
                  <a:schemeClr val="tx1"/>
                </a:solidFill>
              </a:rPr>
              <a:t>Interpretar com cautela devido os efeitos supressores do miocárdio conhecidos da cetamina. </a:t>
            </a:r>
          </a:p>
          <a:p>
            <a:pPr lvl="1" algn="ctr" fontAlgn="auto">
              <a:spcBef>
                <a:spcPts val="0"/>
              </a:spcBef>
              <a:spcAft>
                <a:spcPts val="0"/>
              </a:spcAft>
              <a:defRPr/>
            </a:pPr>
            <a:r>
              <a:rPr lang="pt-PT" sz="2400" dirty="0">
                <a:solidFill>
                  <a:schemeClr val="tx1"/>
                </a:solidFill>
              </a:rPr>
              <a:t>Isso pode ser explicado pela possibilidade de muitas dessas crianças com instabilidade não estarem ainda em um estado "esgotado de catecolamina", e eles experimentaram um efeito simpatomimético dependente da dose para neutralizar o efeito vasodilatador de outro agente de indução / paralisia. </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p:txBody>
          <a:bodyPr/>
          <a:lstStyle/>
          <a:p>
            <a:pPr eaLnBrk="1" hangingPunct="1"/>
            <a:r>
              <a:rPr lang="pt-BR" smtClean="0"/>
              <a:t>Discussão</a:t>
            </a:r>
          </a:p>
        </p:txBody>
      </p:sp>
      <p:sp>
        <p:nvSpPr>
          <p:cNvPr id="37890" name="Espaço Reservado para Conteúdo 2"/>
          <p:cNvSpPr>
            <a:spLocks noGrp="1"/>
          </p:cNvSpPr>
          <p:nvPr>
            <p:ph idx="1"/>
          </p:nvPr>
        </p:nvSpPr>
        <p:spPr>
          <a:xfrm>
            <a:off x="587375" y="1825625"/>
            <a:ext cx="10766425" cy="4629150"/>
          </a:xfrm>
        </p:spPr>
        <p:txBody>
          <a:bodyPr/>
          <a:lstStyle/>
          <a:p>
            <a:pPr eaLnBrk="1" hangingPunct="1"/>
            <a:r>
              <a:rPr lang="pt-PT" smtClean="0"/>
              <a:t>A participação dos residentes foi menor e a taxa de uso da laringoscopia por vídeo foi maior nas IOT onde a cetamina foi utilizada.</a:t>
            </a:r>
          </a:p>
          <a:p>
            <a:pPr lvl="1" eaLnBrk="1" hangingPunct="1"/>
            <a:r>
              <a:rPr lang="pt-PT" smtClean="0"/>
              <a:t>Provavelmente, isso reflete o uso da cetamina em pacientes com real ou maior probabilidade percebida de risco- em pacientes potencialmente mais graves</a:t>
            </a:r>
          </a:p>
          <a:p>
            <a:pPr lvl="1" eaLnBrk="1" hangingPunct="1">
              <a:buFont typeface="Arial" charset="0"/>
              <a:buNone/>
            </a:pPr>
            <a:endParaRPr lang="pt-PT" smtClean="0"/>
          </a:p>
          <a:p>
            <a:pPr eaLnBrk="1" hangingPunct="1"/>
            <a:r>
              <a:rPr lang="pt-PT" smtClean="0"/>
              <a:t>Os vagolíticos foram mais usados em crianças que  receberam cetamina devido à tendência a aumentar secreções;</a:t>
            </a:r>
          </a:p>
          <a:p>
            <a:pPr eaLnBrk="1" hangingPunct="1"/>
            <a:r>
              <a:rPr lang="pt-PT" smtClean="0"/>
              <a:t>O uso menos frequente da cetamina em pacientes neurológicos pode refletir a crença comum de que o uso de cetamina está associado a um aumento da pressão intracraniana. </a:t>
            </a:r>
            <a:endParaRPr lang="pt-BR"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pPr eaLnBrk="1" hangingPunct="1"/>
            <a:r>
              <a:rPr lang="pt-BR" smtClean="0"/>
              <a:t>Limitações do estudo</a:t>
            </a:r>
          </a:p>
        </p:txBody>
      </p:sp>
      <p:sp>
        <p:nvSpPr>
          <p:cNvPr id="38914" name="Espaço Reservado para Conteúdo 2"/>
          <p:cNvSpPr>
            <a:spLocks noGrp="1"/>
          </p:cNvSpPr>
          <p:nvPr>
            <p:ph idx="1"/>
          </p:nvPr>
        </p:nvSpPr>
        <p:spPr>
          <a:xfrm>
            <a:off x="587375" y="1825625"/>
            <a:ext cx="11217275" cy="4351338"/>
          </a:xfrm>
        </p:spPr>
        <p:txBody>
          <a:bodyPr/>
          <a:lstStyle/>
          <a:p>
            <a:pPr eaLnBrk="1" hangingPunct="1"/>
            <a:r>
              <a:rPr lang="pt-BR" smtClean="0"/>
              <a:t>A associação entre cetamina e a ocorrência de desfecho hemodinâmico-&gt; não implicam </a:t>
            </a:r>
            <a:r>
              <a:rPr lang="pt-BR" u="sng" smtClean="0"/>
              <a:t>causalidade;</a:t>
            </a:r>
          </a:p>
          <a:p>
            <a:pPr lvl="1" eaLnBrk="1" hangingPunct="1"/>
            <a:r>
              <a:rPr lang="pt-BR" smtClean="0"/>
              <a:t>esses eventos hemodinâmicos adversos são provavelmente devido a uma combinação da fisiologia de crianças gravemente doentes, conversão para ventilação com pressão positiva, e efeito de medicação.</a:t>
            </a:r>
          </a:p>
          <a:p>
            <a:pPr lvl="1" eaLnBrk="1" hangingPunct="1"/>
            <a:endParaRPr lang="pt-BR" smtClean="0"/>
          </a:p>
          <a:p>
            <a:pPr eaLnBrk="1" hangingPunct="1"/>
            <a:r>
              <a:rPr lang="pt-BR" smtClean="0"/>
              <a:t>O conjunto de dados não possui informações clínicas detalhadas sobre </a:t>
            </a:r>
            <a:r>
              <a:rPr lang="pt-BR" u="sng" smtClean="0"/>
              <a:t>pré-intubação</a:t>
            </a:r>
            <a:r>
              <a:rPr lang="pt-BR" smtClean="0"/>
              <a:t> do paciente. Não foi possível delinear os graus de instabilidade hemodinâmica preexistente (PA, FC, lactato no momento da IOT) nem o nível de suporte vasoativo necessário.</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p:txBody>
          <a:bodyPr/>
          <a:lstStyle/>
          <a:p>
            <a:pPr eaLnBrk="1" hangingPunct="1"/>
            <a:r>
              <a:rPr lang="pt-BR" smtClean="0"/>
              <a:t>Viés</a:t>
            </a:r>
          </a:p>
        </p:txBody>
      </p:sp>
      <p:sp>
        <p:nvSpPr>
          <p:cNvPr id="39938" name="Espaço Reservado para Conteúdo 2"/>
          <p:cNvSpPr>
            <a:spLocks noGrp="1"/>
          </p:cNvSpPr>
          <p:nvPr>
            <p:ph idx="1"/>
          </p:nvPr>
        </p:nvSpPr>
        <p:spPr/>
        <p:txBody>
          <a:bodyPr/>
          <a:lstStyle/>
          <a:p>
            <a:pPr eaLnBrk="1" hangingPunct="1"/>
            <a:r>
              <a:rPr lang="pt-BR" smtClean="0"/>
              <a:t>Os profissionais provavelmente escolhem a cetamina para a indução da IOT em pacientes com risco percebido ou real de descompensação hemodinâmica.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p:txBody>
          <a:bodyPr/>
          <a:lstStyle/>
          <a:p>
            <a:pPr algn="ctr" eaLnBrk="1" hangingPunct="1"/>
            <a:r>
              <a:rPr lang="pt-BR" smtClean="0">
                <a:solidFill>
                  <a:srgbClr val="FF33CC"/>
                </a:solidFill>
              </a:rPr>
              <a:t>Conclusão</a:t>
            </a:r>
          </a:p>
        </p:txBody>
      </p:sp>
      <p:sp>
        <p:nvSpPr>
          <p:cNvPr id="40962" name="Espaço Reservado para Conteúdo 2"/>
          <p:cNvSpPr>
            <a:spLocks noGrp="1"/>
          </p:cNvSpPr>
          <p:nvPr>
            <p:ph idx="1"/>
          </p:nvPr>
        </p:nvSpPr>
        <p:spPr>
          <a:solidFill>
            <a:srgbClr val="FFFF00"/>
          </a:solidFill>
          <a:ln>
            <a:solidFill>
              <a:srgbClr val="FF33CC"/>
            </a:solidFill>
          </a:ln>
        </p:spPr>
        <p:txBody>
          <a:bodyPr/>
          <a:lstStyle/>
          <a:p>
            <a:pPr marL="0" indent="0" eaLnBrk="1" hangingPunct="1">
              <a:buFont typeface="Arial" charset="0"/>
              <a:buNone/>
            </a:pPr>
            <a:endParaRPr lang="pt-BR" smtClean="0"/>
          </a:p>
          <a:p>
            <a:pPr marL="0" indent="0" eaLnBrk="1" hangingPunct="1"/>
            <a:r>
              <a:rPr lang="pt-BR" smtClean="0">
                <a:solidFill>
                  <a:srgbClr val="3333FF"/>
                </a:solidFill>
              </a:rPr>
              <a:t>O uso de cetamina na indução de IOT em pacientes críticos está associada a menos eventos adversos hemodinâmicos em comparação com outros agentes de indução;</a:t>
            </a:r>
          </a:p>
          <a:p>
            <a:pPr marL="0" indent="0" eaLnBrk="1" hangingPunct="1"/>
            <a:r>
              <a:rPr lang="pt-BR" smtClean="0">
                <a:solidFill>
                  <a:srgbClr val="3333FF"/>
                </a:solidFill>
              </a:rPr>
              <a:t>Esse achado foi consistente em crianças com ou sem hemodinâmica instável/ choque pré-existente;</a:t>
            </a:r>
          </a:p>
          <a:p>
            <a:pPr marL="0" indent="0" eaLnBrk="1" hangingPunct="1"/>
            <a:r>
              <a:rPr lang="pt-PT" smtClean="0">
                <a:solidFill>
                  <a:srgbClr val="3333FF"/>
                </a:solidFill>
              </a:rPr>
              <a:t>Este estudo é um dos primeiros a documentar uma associação robusta entre o uso de cetamina e uma menor ocorrência de eventos hemodinâmicos adversos em crianças gravemente enfermas.</a:t>
            </a:r>
            <a:r>
              <a:rPr lang="pt-BR" smtClean="0">
                <a:solidFill>
                  <a:srgbClr val="3333FF"/>
                </a:solidFill>
              </a:rPr>
              <a:t> </a:t>
            </a:r>
          </a:p>
          <a:p>
            <a:pPr marL="0" indent="0" eaLnBrk="1" hangingPunct="1"/>
            <a:endParaRPr lang="pt-BR" smtClean="0">
              <a:solidFill>
                <a:srgbClr val="3333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p:cNvSpPr>
          <p:nvPr>
            <p:ph type="title"/>
          </p:nvPr>
        </p:nvSpPr>
        <p:spPr>
          <a:xfrm>
            <a:off x="847725" y="365125"/>
            <a:ext cx="10515600" cy="1325563"/>
          </a:xfrm>
        </p:spPr>
        <p:txBody>
          <a:bodyPr/>
          <a:lstStyle/>
          <a:p>
            <a:pPr eaLnBrk="1" hangingPunct="1"/>
            <a:r>
              <a:rPr lang="pt-BR" i="1" smtClean="0">
                <a:solidFill>
                  <a:srgbClr val="3333FF"/>
                </a:solidFill>
              </a:rPr>
              <a:t>ABSTRACT</a:t>
            </a:r>
          </a:p>
        </p:txBody>
      </p:sp>
      <p:pic>
        <p:nvPicPr>
          <p:cNvPr id="41988" name="Picture 4"/>
          <p:cNvPicPr>
            <a:picLocks noGrp="1" noChangeAspect="1" noChangeArrowheads="1"/>
          </p:cNvPicPr>
          <p:nvPr>
            <p:ph type="body" idx="4294967295"/>
          </p:nvPr>
        </p:nvPicPr>
        <p:blipFill>
          <a:blip r:embed="rId2"/>
          <a:srcRect/>
          <a:stretch>
            <a:fillRect/>
          </a:stretch>
        </p:blipFill>
        <p:spPr>
          <a:xfrm>
            <a:off x="549275" y="1725613"/>
            <a:ext cx="5553075" cy="4351337"/>
          </a:xfrm>
          <a:noFill/>
        </p:spPr>
      </p:pic>
      <p:pic>
        <p:nvPicPr>
          <p:cNvPr id="41990" name="Picture 6"/>
          <p:cNvPicPr>
            <a:picLocks noChangeAspect="1" noChangeArrowheads="1"/>
          </p:cNvPicPr>
          <p:nvPr/>
        </p:nvPicPr>
        <p:blipFill>
          <a:blip r:embed="rId3"/>
          <a:srcRect/>
          <a:stretch>
            <a:fillRect/>
          </a:stretch>
        </p:blipFill>
        <p:spPr bwMode="auto">
          <a:xfrm>
            <a:off x="6032500" y="1236663"/>
            <a:ext cx="5868988" cy="5313362"/>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p:cNvSpPr>
          <p:nvPr>
            <p:ph type="title"/>
          </p:nvPr>
        </p:nvSpPr>
        <p:spPr/>
        <p:txBody>
          <a:bodyPr/>
          <a:lstStyle/>
          <a:p>
            <a:pPr eaLnBrk="1" hangingPunct="1"/>
            <a:r>
              <a:rPr lang="pt-BR" i="1" smtClean="0">
                <a:solidFill>
                  <a:srgbClr val="3333FF"/>
                </a:solidFill>
              </a:rPr>
              <a:t>REFERENCES</a:t>
            </a:r>
          </a:p>
        </p:txBody>
      </p:sp>
      <p:pic>
        <p:nvPicPr>
          <p:cNvPr id="43013" name="Picture 5"/>
          <p:cNvPicPr>
            <a:picLocks noChangeAspect="1" noChangeArrowheads="1"/>
          </p:cNvPicPr>
          <p:nvPr/>
        </p:nvPicPr>
        <p:blipFill>
          <a:blip r:embed="rId2"/>
          <a:srcRect/>
          <a:stretch>
            <a:fillRect/>
          </a:stretch>
        </p:blipFill>
        <p:spPr bwMode="auto">
          <a:xfrm>
            <a:off x="2020888" y="1495425"/>
            <a:ext cx="6992937" cy="455295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srcRect/>
          <a:stretch>
            <a:fillRect/>
          </a:stretch>
        </p:blipFill>
        <p:spPr bwMode="auto">
          <a:xfrm>
            <a:off x="747713" y="274638"/>
            <a:ext cx="10174287" cy="6583362"/>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p:cNvSpPr>
          <p:nvPr>
            <p:ph type="title"/>
          </p:nvPr>
        </p:nvSpPr>
        <p:spPr>
          <a:xfrm>
            <a:off x="901700" y="592138"/>
            <a:ext cx="10515600" cy="1325562"/>
          </a:xfrm>
        </p:spPr>
        <p:txBody>
          <a:bodyPr/>
          <a:lstStyle/>
          <a:p>
            <a:pPr algn="ctr" eaLnBrk="1" hangingPunct="1"/>
            <a:r>
              <a:rPr lang="pt-BR" sz="4000" b="1" dirty="0" smtClean="0"/>
              <a:t>Nota do Editor da página neonatal </a:t>
            </a:r>
            <a:r>
              <a:rPr lang="pt-BR" sz="4000" b="1" dirty="0" smtClean="0">
                <a:hlinkClick r:id="rId2"/>
              </a:rPr>
              <a:t>www.paulomargotto.com.br</a:t>
            </a:r>
            <a:r>
              <a:rPr lang="pt-BR" sz="4000" b="1" dirty="0" smtClean="0"/>
              <a:t>, Dr. Paulo R. Margotto</a:t>
            </a:r>
            <a:r>
              <a:rPr lang="pt-BR" sz="4000" dirty="0" smtClean="0"/>
              <a:t> </a:t>
            </a:r>
            <a:br>
              <a:rPr lang="pt-BR" sz="4000" dirty="0" smtClean="0"/>
            </a:br>
            <a:r>
              <a:rPr lang="pt-BR" sz="4000" dirty="0" smtClean="0"/>
              <a:t>            </a:t>
            </a:r>
            <a:br>
              <a:rPr lang="pt-BR" sz="4000" dirty="0" smtClean="0"/>
            </a:br>
            <a:r>
              <a:rPr lang="pt-BR" sz="4000" dirty="0" smtClean="0"/>
              <a:t> </a:t>
            </a:r>
            <a:r>
              <a:rPr lang="pt-BR" sz="4000" b="1" dirty="0" smtClean="0">
                <a:solidFill>
                  <a:srgbClr val="FF0000"/>
                </a:solidFill>
              </a:rPr>
              <a:t>Ketamina na Neonatologia!</a:t>
            </a:r>
          </a:p>
        </p:txBody>
      </p:sp>
      <p:sp>
        <p:nvSpPr>
          <p:cNvPr id="44035" name="Rectangle 5"/>
          <p:cNvSpPr>
            <a:spLocks noChangeArrowheads="1"/>
          </p:cNvSpPr>
          <p:nvPr/>
        </p:nvSpPr>
        <p:spPr bwMode="auto">
          <a:xfrm>
            <a:off x="7154863" y="5827713"/>
            <a:ext cx="1947862" cy="274637"/>
          </a:xfrm>
          <a:prstGeom prst="rect">
            <a:avLst/>
          </a:prstGeom>
          <a:noFill/>
          <a:ln w="9525">
            <a:noFill/>
            <a:miter lim="800000"/>
            <a:headEnd/>
            <a:tailEnd/>
          </a:ln>
        </p:spPr>
        <p:txBody>
          <a:bodyPr wrap="none" anchor="ctr">
            <a:spAutoFit/>
          </a:bodyPr>
          <a:lstStyle/>
          <a:p>
            <a:r>
              <a:rPr lang="pt-BR" altLang="ja-JP" sz="1200"/>
              <a:t>Caldas Novas (20/3/2011)</a:t>
            </a:r>
          </a:p>
        </p:txBody>
      </p:sp>
      <p:sp>
        <p:nvSpPr>
          <p:cNvPr id="44036" name="Text Box 6"/>
          <p:cNvSpPr txBox="1">
            <a:spLocks noChangeArrowheads="1"/>
          </p:cNvSpPr>
          <p:nvPr/>
        </p:nvSpPr>
        <p:spPr bwMode="auto">
          <a:xfrm>
            <a:off x="8951913" y="5218113"/>
            <a:ext cx="2549525" cy="366712"/>
          </a:xfrm>
          <a:prstGeom prst="rect">
            <a:avLst/>
          </a:prstGeom>
          <a:noFill/>
          <a:ln w="9525">
            <a:noFill/>
            <a:miter lim="800000"/>
            <a:headEnd/>
            <a:tailEnd/>
          </a:ln>
        </p:spPr>
        <p:txBody>
          <a:bodyPr wrap="none">
            <a:spAutoFit/>
          </a:bodyPr>
          <a:lstStyle/>
          <a:p>
            <a:r>
              <a:rPr lang="pt-BR">
                <a:hlinkClick r:id="rId3"/>
              </a:rPr>
              <a:t>pmargotto@gmail.com</a:t>
            </a:r>
            <a:r>
              <a:rPr lang="pt-BR"/>
              <a:t> </a:t>
            </a:r>
          </a:p>
        </p:txBody>
      </p:sp>
      <p:pic>
        <p:nvPicPr>
          <p:cNvPr id="44038" name="Picture 4" descr="Imperio_Romano_DSC07636"/>
          <p:cNvPicPr>
            <a:picLocks noChangeAspect="1" noChangeArrowheads="1"/>
          </p:cNvPicPr>
          <p:nvPr/>
        </p:nvPicPr>
        <p:blipFill>
          <a:blip r:embed="rId4"/>
          <a:srcRect/>
          <a:stretch>
            <a:fillRect/>
          </a:stretch>
        </p:blipFill>
        <p:spPr bwMode="auto">
          <a:xfrm>
            <a:off x="3009900" y="2506663"/>
            <a:ext cx="5897563" cy="33178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p:cNvSpPr>
          <p:nvPr>
            <p:ph type="body" idx="1"/>
          </p:nvPr>
        </p:nvSpPr>
        <p:spPr>
          <a:xfrm>
            <a:off x="466725" y="1979613"/>
            <a:ext cx="10515600" cy="4351337"/>
          </a:xfrm>
        </p:spPr>
        <p:txBody>
          <a:bodyPr/>
          <a:lstStyle/>
          <a:p>
            <a:pPr>
              <a:lnSpc>
                <a:spcPct val="70000"/>
              </a:lnSpc>
            </a:pPr>
            <a:r>
              <a:rPr lang="pt-BR" sz="2400" dirty="0" smtClean="0"/>
              <a:t>Os principais efeitos farmacológicos da ketamina estão relacionados com a antagonismo dos receptores de N-metil-D-</a:t>
            </a:r>
            <a:r>
              <a:rPr lang="pt-BR" sz="2400" dirty="0" err="1" smtClean="0"/>
              <a:t>Aspartato</a:t>
            </a:r>
            <a:r>
              <a:rPr lang="pt-BR" sz="2400" dirty="0" smtClean="0"/>
              <a:t> (NMDA), um complexo de proteína </a:t>
            </a:r>
            <a:r>
              <a:rPr lang="pt-BR" sz="2400" dirty="0" err="1" smtClean="0"/>
              <a:t>tetramérica</a:t>
            </a:r>
            <a:r>
              <a:rPr lang="pt-BR" sz="2400" dirty="0" smtClean="0"/>
              <a:t> que forma um portão de ligação dependente do canal de íons cálcios.</a:t>
            </a:r>
          </a:p>
          <a:p>
            <a:pPr>
              <a:lnSpc>
                <a:spcPct val="70000"/>
              </a:lnSpc>
              <a:buFont typeface="Arial" charset="0"/>
              <a:buNone/>
            </a:pPr>
            <a:r>
              <a:rPr lang="pt-BR" sz="2400" b="1" i="1" dirty="0" smtClean="0"/>
              <a:t>               </a:t>
            </a:r>
            <a:r>
              <a:rPr lang="pt-BR" sz="2400" b="1" i="1" dirty="0" smtClean="0">
                <a:solidFill>
                  <a:srgbClr val="FF0000"/>
                </a:solidFill>
              </a:rPr>
              <a:t>Quais são os efeitos </a:t>
            </a:r>
            <a:r>
              <a:rPr lang="pt-BR" sz="2400" b="1" i="1" dirty="0" err="1" smtClean="0">
                <a:solidFill>
                  <a:srgbClr val="FF0000"/>
                </a:solidFill>
              </a:rPr>
              <a:t>neurotóxicos</a:t>
            </a:r>
            <a:r>
              <a:rPr lang="pt-BR" sz="2400" b="1" i="1" dirty="0" smtClean="0">
                <a:solidFill>
                  <a:srgbClr val="FF0000"/>
                </a:solidFill>
              </a:rPr>
              <a:t> da ketamina nos </a:t>
            </a:r>
            <a:r>
              <a:rPr lang="pt-BR" sz="2400" b="1" i="1" dirty="0" err="1" smtClean="0">
                <a:solidFill>
                  <a:srgbClr val="FF0000"/>
                </a:solidFill>
              </a:rPr>
              <a:t>pré</a:t>
            </a:r>
            <a:r>
              <a:rPr lang="pt-BR" sz="2400" b="1" i="1" dirty="0" smtClean="0">
                <a:solidFill>
                  <a:srgbClr val="FF0000"/>
                </a:solidFill>
              </a:rPr>
              <a:t>-termos?</a:t>
            </a:r>
          </a:p>
          <a:p>
            <a:pPr>
              <a:lnSpc>
                <a:spcPct val="70000"/>
              </a:lnSpc>
            </a:pPr>
            <a:r>
              <a:rPr lang="pt-BR" sz="2400" i="1" dirty="0" smtClean="0"/>
              <a:t>Há um corpo crescente de evidências sugerindo que a ketamina poderia ter potenciais efeitos adversos no desenvolvimento do sistema nervoso central</a:t>
            </a:r>
            <a:r>
              <a:rPr lang="pt-BR" sz="2400" dirty="0" smtClean="0"/>
              <a:t> </a:t>
            </a:r>
          </a:p>
          <a:p>
            <a:pPr>
              <a:lnSpc>
                <a:spcPct val="70000"/>
              </a:lnSpc>
            </a:pPr>
            <a:r>
              <a:rPr lang="pt-BR" dirty="0" smtClean="0"/>
              <a:t>a ketamina induz morte celular nos cérebros em desenvolvimento</a:t>
            </a:r>
          </a:p>
          <a:p>
            <a:pPr>
              <a:lnSpc>
                <a:spcPct val="70000"/>
              </a:lnSpc>
            </a:pPr>
            <a:r>
              <a:rPr lang="pt-BR" sz="2400" dirty="0" smtClean="0"/>
              <a:t>Durante o período de surto de crescimento do cérebro em desenvolvimento, apoptose neuronal pode ser desencadeada pelo bloqueio dos receptores NMDA. A</a:t>
            </a:r>
            <a:r>
              <a:rPr lang="pt-BR" sz="2400" b="1" dirty="0" smtClean="0"/>
              <a:t> </a:t>
            </a:r>
            <a:r>
              <a:rPr lang="pt-BR" sz="2400" b="1" dirty="0" smtClean="0">
                <a:solidFill>
                  <a:srgbClr val="FF0000"/>
                </a:solidFill>
              </a:rPr>
              <a:t>ketamina pode </a:t>
            </a:r>
            <a:r>
              <a:rPr lang="pt-BR" sz="2400" dirty="0" smtClean="0">
                <a:solidFill>
                  <a:srgbClr val="FF0000"/>
                </a:solidFill>
              </a:rPr>
              <a:t> </a:t>
            </a:r>
            <a:r>
              <a:rPr lang="pt-BR" sz="2400" b="1" dirty="0" smtClean="0">
                <a:solidFill>
                  <a:srgbClr val="FF0000"/>
                </a:solidFill>
              </a:rPr>
              <a:t>alterar o destino dos neurônios</a:t>
            </a:r>
            <a:r>
              <a:rPr lang="pt-BR" sz="2400" dirty="0" smtClean="0"/>
              <a:t> durante o desenvolvimento normal.</a:t>
            </a:r>
          </a:p>
          <a:p>
            <a:pPr>
              <a:lnSpc>
                <a:spcPct val="70000"/>
              </a:lnSpc>
            </a:pPr>
            <a:r>
              <a:rPr lang="pt-BR" sz="2400" b="1" dirty="0" smtClean="0"/>
              <a:t>a ketamina altera a </a:t>
            </a:r>
            <a:r>
              <a:rPr lang="pt-BR" sz="2400" b="1" dirty="0" err="1" smtClean="0"/>
              <a:t>neurogênese</a:t>
            </a:r>
            <a:r>
              <a:rPr lang="pt-BR" sz="2400" b="1" dirty="0" smtClean="0"/>
              <a:t> do desenvolvimento neural precoce</a:t>
            </a:r>
            <a:r>
              <a:rPr lang="pt-BR" sz="2400" dirty="0" smtClean="0"/>
              <a:t> </a:t>
            </a:r>
          </a:p>
          <a:p>
            <a:pPr>
              <a:lnSpc>
                <a:spcPct val="70000"/>
              </a:lnSpc>
            </a:pPr>
            <a:endParaRPr lang="pt-BR" sz="2400" dirty="0" smtClean="0"/>
          </a:p>
        </p:txBody>
      </p:sp>
      <p:sp>
        <p:nvSpPr>
          <p:cNvPr id="45058" name="Rectangle 4"/>
          <p:cNvSpPr>
            <a:spLocks noChangeArrowheads="1"/>
          </p:cNvSpPr>
          <p:nvPr/>
        </p:nvSpPr>
        <p:spPr bwMode="auto">
          <a:xfrm>
            <a:off x="1069975" y="288925"/>
            <a:ext cx="8518525" cy="1584325"/>
          </a:xfrm>
          <a:prstGeom prst="rect">
            <a:avLst/>
          </a:prstGeom>
          <a:solidFill>
            <a:srgbClr val="FFFFFF"/>
          </a:solidFill>
          <a:ln w="9525">
            <a:noFill/>
            <a:miter lim="800000"/>
            <a:headEnd/>
            <a:tailEnd/>
          </a:ln>
        </p:spPr>
        <p:txBody>
          <a:bodyPr lIns="0" tIns="126960" rIns="0" bIns="25392" anchor="ctr">
            <a:spAutoFit/>
          </a:bodyPr>
          <a:lstStyle/>
          <a:p>
            <a:pPr algn="ctr"/>
            <a:r>
              <a:rPr lang="pt-BR" sz="2700" b="1" dirty="0">
                <a:solidFill>
                  <a:srgbClr val="FF0000"/>
                </a:solidFill>
                <a:latin typeface="Lato" pitchFamily="34" charset="0"/>
              </a:rPr>
              <a:t>NEUROTOXICIDADE DA KETAMINA </a:t>
            </a:r>
            <a:r>
              <a:rPr lang="pt-BR" sz="2700" b="1" dirty="0">
                <a:solidFill>
                  <a:srgbClr val="FF0000"/>
                </a:solidFill>
              </a:rPr>
              <a:t>–</a:t>
            </a:r>
            <a:r>
              <a:rPr lang="pt-BR" sz="2700" b="1" dirty="0">
                <a:solidFill>
                  <a:srgbClr val="FF0000"/>
                </a:solidFill>
                <a:latin typeface="Lato" pitchFamily="34" charset="0"/>
              </a:rPr>
              <a:t> </a:t>
            </a:r>
          </a:p>
          <a:p>
            <a:pPr algn="ctr"/>
            <a:r>
              <a:rPr lang="pt-BR" sz="2700" b="1" dirty="0">
                <a:solidFill>
                  <a:srgbClr val="FF0000"/>
                </a:solidFill>
                <a:latin typeface="Lato" pitchFamily="34" charset="0"/>
              </a:rPr>
              <a:t>O que </a:t>
            </a:r>
            <a:r>
              <a:rPr lang="pt-BR" sz="2700" b="1" dirty="0">
                <a:solidFill>
                  <a:srgbClr val="FF0000"/>
                </a:solidFill>
              </a:rPr>
              <a:t>é</a:t>
            </a:r>
            <a:r>
              <a:rPr lang="pt-BR" sz="2700" b="1" dirty="0">
                <a:solidFill>
                  <a:srgbClr val="FF0000"/>
                </a:solidFill>
                <a:latin typeface="Lato" pitchFamily="34" charset="0"/>
              </a:rPr>
              <a:t> a ketamina? Quais são os seus usos?</a:t>
            </a:r>
          </a:p>
          <a:p>
            <a:pPr algn="ctr"/>
            <a:r>
              <a:rPr lang="pt-BR" sz="2700" b="1" dirty="0">
                <a:latin typeface="Lato" pitchFamily="34" charset="0"/>
              </a:rPr>
              <a:t>Paulo R. Margotto</a:t>
            </a:r>
          </a:p>
          <a:p>
            <a:pPr algn="ctr" eaLnBrk="0" hangingPunct="0"/>
            <a:r>
              <a:rPr lang="pt-BR" sz="1300" u="sng" dirty="0">
                <a:solidFill>
                  <a:srgbClr val="FF0000"/>
                </a:solidFill>
                <a:latin typeface="Source Sans Pro"/>
              </a:rPr>
              <a:t> </a:t>
            </a:r>
          </a:p>
        </p:txBody>
      </p:sp>
      <p:pic>
        <p:nvPicPr>
          <p:cNvPr id="45059" name="Picture 5" descr="doc">
            <a:hlinkClick r:id="rId2" tooltip="Uso_Ketamina_neurotoxicidade_2013"/>
          </p:cNvPr>
          <p:cNvPicPr>
            <a:picLocks noChangeAspect="1" noChangeArrowheads="1"/>
          </p:cNvPicPr>
          <p:nvPr/>
        </p:nvPicPr>
        <p:blipFill>
          <a:blip r:embed="rId3"/>
          <a:srcRect/>
          <a:stretch>
            <a:fillRect/>
          </a:stretch>
        </p:blipFill>
        <p:spPr bwMode="auto">
          <a:xfrm>
            <a:off x="9950450" y="517525"/>
            <a:ext cx="701675" cy="70167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1"/>
          </p:nvPr>
        </p:nvSpPr>
        <p:spPr/>
        <p:txBody>
          <a:bodyPr/>
          <a:lstStyle/>
          <a:p>
            <a:pPr algn="ctr">
              <a:buFont typeface="Arial" charset="0"/>
              <a:buNone/>
            </a:pPr>
            <a:r>
              <a:rPr lang="pt-BR" sz="4000" b="1" i="1" dirty="0" smtClean="0">
                <a:solidFill>
                  <a:srgbClr val="3333FF"/>
                </a:solidFill>
              </a:rPr>
              <a:t>Então surge a pergunta:</a:t>
            </a:r>
          </a:p>
          <a:p>
            <a:pPr algn="ctr"/>
            <a:r>
              <a:rPr lang="pt-BR" sz="4000" b="1" i="1" dirty="0" smtClean="0">
                <a:solidFill>
                  <a:srgbClr val="FF0000"/>
                </a:solidFill>
              </a:rPr>
              <a:t>A ketamina pode induzir os mesmos efeitos tóxicos no cérebro humano em desenvolvimento? Quais são os reais mecanismos envolvidos?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1"/>
          </p:nvPr>
        </p:nvSpPr>
        <p:spPr>
          <a:xfrm>
            <a:off x="1027113" y="187325"/>
            <a:ext cx="10515600" cy="4351338"/>
          </a:xfrm>
        </p:spPr>
        <p:txBody>
          <a:bodyPr/>
          <a:lstStyle/>
          <a:p>
            <a:r>
              <a:rPr lang="pt-BR" i="1" dirty="0" smtClean="0"/>
              <a:t>A ketamina </a:t>
            </a:r>
            <a:r>
              <a:rPr lang="pt-BR" i="1" dirty="0" smtClean="0">
                <a:solidFill>
                  <a:srgbClr val="FF0000"/>
                </a:solidFill>
              </a:rPr>
              <a:t>interfere com a proliferação de células tronco neurais (</a:t>
            </a:r>
            <a:r>
              <a:rPr lang="pt-BR" i="1" dirty="0" err="1" smtClean="0">
                <a:solidFill>
                  <a:srgbClr val="FF0000"/>
                </a:solidFill>
              </a:rPr>
              <a:t>NSCs</a:t>
            </a:r>
            <a:r>
              <a:rPr lang="pt-BR" i="1" dirty="0" smtClean="0">
                <a:solidFill>
                  <a:srgbClr val="FF0000"/>
                </a:solidFill>
              </a:rPr>
              <a:t>) e induz apoptose nos neurônios diferenciados</a:t>
            </a:r>
            <a:r>
              <a:rPr lang="pt-BR" i="1" dirty="0" smtClean="0"/>
              <a:t> das </a:t>
            </a:r>
            <a:r>
              <a:rPr lang="pt-BR" i="1" dirty="0" err="1" smtClean="0"/>
              <a:t>NSCs</a:t>
            </a:r>
            <a:r>
              <a:rPr lang="pt-BR" i="1" dirty="0" smtClean="0"/>
              <a:t> via espécies reativas de oxigênio (</a:t>
            </a:r>
            <a:r>
              <a:rPr lang="pt-BR" i="1" dirty="0" err="1" smtClean="0"/>
              <a:t>reactive</a:t>
            </a:r>
            <a:r>
              <a:rPr lang="pt-BR" i="1" dirty="0" smtClean="0"/>
              <a:t> </a:t>
            </a:r>
            <a:r>
              <a:rPr lang="pt-BR" i="1" dirty="0" err="1" smtClean="0"/>
              <a:t>oxygen</a:t>
            </a:r>
            <a:r>
              <a:rPr lang="pt-BR" i="1" dirty="0" smtClean="0"/>
              <a:t> </a:t>
            </a:r>
            <a:r>
              <a:rPr lang="pt-BR" i="1" dirty="0" err="1" smtClean="0"/>
              <a:t>species</a:t>
            </a:r>
            <a:r>
              <a:rPr lang="pt-BR" i="1" dirty="0" smtClean="0"/>
              <a:t>-ROS) e via mitocondrial.</a:t>
            </a:r>
          </a:p>
          <a:p>
            <a:r>
              <a:rPr lang="pt-BR" i="1" dirty="0" smtClean="0"/>
              <a:t>A maior </a:t>
            </a:r>
            <a:r>
              <a:rPr lang="pt-BR" i="1" dirty="0" smtClean="0">
                <a:solidFill>
                  <a:srgbClr val="FF0000"/>
                </a:solidFill>
              </a:rPr>
              <a:t>vulnerabilidade do cérebro em desenvolvimento</a:t>
            </a:r>
            <a:r>
              <a:rPr lang="pt-BR" i="1" dirty="0" smtClean="0"/>
              <a:t> aos anestésicos ocorre no momento da </a:t>
            </a:r>
            <a:r>
              <a:rPr lang="pt-BR" i="1" dirty="0" err="1" smtClean="0"/>
              <a:t>sinaptogênese</a:t>
            </a:r>
            <a:r>
              <a:rPr lang="pt-BR" i="1" dirty="0" smtClean="0"/>
              <a:t> rápida ou o chamado período de surto de crescimento do cérebro. Nos seres humanos, começa a </a:t>
            </a:r>
            <a:r>
              <a:rPr lang="pt-BR" i="1" dirty="0" smtClean="0">
                <a:solidFill>
                  <a:srgbClr val="FF0000"/>
                </a:solidFill>
              </a:rPr>
              <a:t>partir do terceiro trimestre e continua 2 a 3 anos após o nascimento.</a:t>
            </a:r>
          </a:p>
          <a:p>
            <a:pPr algn="ctr"/>
            <a:r>
              <a:rPr lang="pt-BR" dirty="0" smtClean="0">
                <a:solidFill>
                  <a:srgbClr val="FF0000"/>
                </a:solidFill>
              </a:rPr>
              <a:t> </a:t>
            </a:r>
            <a:endParaRPr lang="pt-BR" dirty="0" smtClean="0"/>
          </a:p>
        </p:txBody>
      </p:sp>
      <p:sp>
        <p:nvSpPr>
          <p:cNvPr id="47106" name="Rectangle 5"/>
          <p:cNvSpPr>
            <a:spLocks noChangeArrowheads="1"/>
          </p:cNvSpPr>
          <p:nvPr/>
        </p:nvSpPr>
        <p:spPr bwMode="auto">
          <a:xfrm>
            <a:off x="1658938" y="4357688"/>
            <a:ext cx="9151937" cy="1266825"/>
          </a:xfrm>
          <a:prstGeom prst="rect">
            <a:avLst/>
          </a:prstGeom>
          <a:solidFill>
            <a:srgbClr val="FF0000"/>
          </a:solidFill>
          <a:ln w="76200">
            <a:solidFill>
              <a:srgbClr val="0000FF"/>
            </a:solidFill>
            <a:miter lim="800000"/>
            <a:headEnd/>
            <a:tailEnd/>
          </a:ln>
        </p:spPr>
        <p:txBody>
          <a:bodyPr>
            <a:spAutoFit/>
          </a:bodyPr>
          <a:lstStyle/>
          <a:p>
            <a:pPr algn="ctr" eaLnBrk="0" hangingPunct="0">
              <a:lnSpc>
                <a:spcPct val="90000"/>
              </a:lnSpc>
              <a:spcBef>
                <a:spcPts val="1000"/>
              </a:spcBef>
              <a:buFont typeface="Arial" charset="0"/>
              <a:buNone/>
            </a:pPr>
            <a:r>
              <a:rPr lang="pt-BR" sz="2000" b="1"/>
              <a:t>A morte de células neuronais pode não ser a única consequência causada por anestésicos gerais. Os anestésicos podem perturbar o desenvolvimento neural, influenciando a proliferação das células tronco neurais, neurogênese, sinaptogênese e sobrevivência neuronal.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a:xfrm>
            <a:off x="838200" y="1336675"/>
            <a:ext cx="10515600" cy="3382963"/>
          </a:xfrm>
          <a:solidFill>
            <a:srgbClr val="FF0000"/>
          </a:solidFill>
          <a:ln w="57150">
            <a:solidFill>
              <a:srgbClr val="FF33CC"/>
            </a:solidFill>
          </a:ln>
        </p:spPr>
        <p:txBody>
          <a:bodyPr/>
          <a:lstStyle/>
          <a:p>
            <a:pPr algn="ctr">
              <a:buFont typeface="Arial" charset="0"/>
              <a:buNone/>
            </a:pPr>
            <a:r>
              <a:rPr lang="pt-BR" b="1" i="1" dirty="0" smtClean="0"/>
              <a:t>A </a:t>
            </a:r>
            <a:r>
              <a:rPr lang="pt-BR" b="1" i="1" dirty="0" err="1" smtClean="0"/>
              <a:t>neurotoxicidade</a:t>
            </a:r>
            <a:r>
              <a:rPr lang="pt-BR" b="1" i="1" dirty="0" smtClean="0"/>
              <a:t> é um sério efeito potencial da ketamina em populações vulneráveis, particularmente os </a:t>
            </a:r>
            <a:r>
              <a:rPr lang="pt-BR" b="1" i="1" dirty="0" err="1" smtClean="0"/>
              <a:t>pré</a:t>
            </a:r>
            <a:r>
              <a:rPr lang="pt-BR" b="1" i="1" dirty="0" smtClean="0"/>
              <a:t>-termos e as gestantes, agora, pela primeira vez evidenciado em células neuronais humanas! O uso rotineiro de ketamina  para a analgesia nesta população de risco, principalmente  para imediata analgesia devido à intubação eletiva de </a:t>
            </a:r>
            <a:r>
              <a:rPr lang="pt-BR" b="1" i="1" dirty="0" err="1" smtClean="0"/>
              <a:t>pré</a:t>
            </a:r>
            <a:r>
              <a:rPr lang="pt-BR" b="1" i="1" dirty="0" smtClean="0"/>
              <a:t>-termos na Sala de Parto, não está recomendado até que novos estudos demonstrando segurança da ketamina sejam conduzidos</a:t>
            </a:r>
            <a:r>
              <a:rPr lang="pt-BR" dirty="0" smtClean="0"/>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p:cNvSpPr>
          <p:nvPr>
            <p:ph type="body" idx="1"/>
          </p:nvPr>
        </p:nvSpPr>
        <p:spPr/>
        <p:txBody>
          <a:bodyPr/>
          <a:lstStyle/>
          <a:p>
            <a:pPr>
              <a:lnSpc>
                <a:spcPct val="80000"/>
              </a:lnSpc>
            </a:pPr>
            <a:r>
              <a:rPr lang="pt-BR" sz="2000" dirty="0" smtClean="0"/>
              <a:t>Segundo </a:t>
            </a:r>
            <a:r>
              <a:rPr lang="pt-BR" sz="2000" dirty="0" err="1" smtClean="0"/>
              <a:t>Perlman</a:t>
            </a:r>
            <a:r>
              <a:rPr lang="pt-BR" sz="2000" dirty="0" smtClean="0"/>
              <a:t>, </a:t>
            </a:r>
            <a:r>
              <a:rPr lang="pt-BR" sz="2000" b="1" dirty="0" smtClean="0">
                <a:solidFill>
                  <a:srgbClr val="FF0000"/>
                </a:solidFill>
              </a:rPr>
              <a:t>o uso de ketamina no recém-nascido prematuro, como agente alternativo ao </a:t>
            </a:r>
            <a:r>
              <a:rPr lang="pt-BR" sz="2000" b="1" dirty="0" err="1" smtClean="0">
                <a:solidFill>
                  <a:srgbClr val="FF0000"/>
                </a:solidFill>
              </a:rPr>
              <a:t>opióide</a:t>
            </a:r>
            <a:r>
              <a:rPr lang="pt-BR" sz="2000" b="1" dirty="0" smtClean="0">
                <a:solidFill>
                  <a:srgbClr val="FF0000"/>
                </a:solidFill>
              </a:rPr>
              <a:t>, deveria ser evitado, por falta de dados a respeito dos riscos e /ou benefícios</a:t>
            </a:r>
            <a:r>
              <a:rPr lang="pt-BR" sz="2000" b="1" dirty="0" smtClean="0"/>
              <a:t>.</a:t>
            </a:r>
            <a:r>
              <a:rPr lang="pt-BR" sz="2000" dirty="0" smtClean="0"/>
              <a:t> Apesar de evidências de que a ketamina mantém a estabilidade hemodinâmica com efeitos mínimos no fluxo sanguíneo cerebral dos RN prematuros ventilados, </a:t>
            </a:r>
            <a:r>
              <a:rPr lang="pt-BR" sz="2000" b="1" dirty="0" err="1" smtClean="0">
                <a:solidFill>
                  <a:srgbClr val="FF0000"/>
                </a:solidFill>
              </a:rPr>
              <a:t>Anand</a:t>
            </a:r>
            <a:r>
              <a:rPr lang="pt-BR" sz="2000" b="1" dirty="0" smtClean="0">
                <a:solidFill>
                  <a:srgbClr val="FF0000"/>
                </a:solidFill>
              </a:rPr>
              <a:t> também não recomenda o seu uso rotineiro nos RN prematuros</a:t>
            </a:r>
            <a:r>
              <a:rPr lang="pt-BR" sz="2000" dirty="0" smtClean="0"/>
              <a:t>, por falta de avaliação dos efeitos do uso prolongado de ketamina em grandes ensaios randomizados. Muitos dos relatos de ketamina nos RN prematuros advêm de pequeno número de pacientes, muito dos quais receberam uma única dose durante um procedimento. </a:t>
            </a:r>
            <a:r>
              <a:rPr lang="pt-BR" sz="2000" b="1" dirty="0" smtClean="0">
                <a:solidFill>
                  <a:srgbClr val="FF0000"/>
                </a:solidFill>
              </a:rPr>
              <a:t>O bloqueio dos receptores NMDA por somente poucas horas durante o período fetal tardio ou neonatal precoce pode iniciar uma ampla </a:t>
            </a:r>
            <a:r>
              <a:rPr lang="pt-BR" sz="2000" b="1" dirty="0" err="1" smtClean="0">
                <a:solidFill>
                  <a:srgbClr val="FF0000"/>
                </a:solidFill>
              </a:rPr>
              <a:t>neurodegeneração</a:t>
            </a:r>
            <a:r>
              <a:rPr lang="pt-BR" sz="2000" b="1" dirty="0" smtClean="0">
                <a:solidFill>
                  <a:srgbClr val="FF0000"/>
                </a:solidFill>
              </a:rPr>
              <a:t> </a:t>
            </a:r>
            <a:r>
              <a:rPr lang="pt-BR" sz="2000" b="1" dirty="0" err="1" smtClean="0">
                <a:solidFill>
                  <a:srgbClr val="FF0000"/>
                </a:solidFill>
              </a:rPr>
              <a:t>apoptótica</a:t>
            </a:r>
            <a:r>
              <a:rPr lang="pt-BR" sz="2000" b="1" dirty="0" smtClean="0">
                <a:solidFill>
                  <a:srgbClr val="FF0000"/>
                </a:solidFill>
              </a:rPr>
              <a:t> no cérebro</a:t>
            </a:r>
            <a:r>
              <a:rPr lang="pt-BR" sz="2000" dirty="0" smtClean="0"/>
              <a:t> do rato em desenvolvimento, sugerindo que o neurotransmissor excitatório glutamato atuando nos receptores NMDA controlam a sobrevivência neuronal. Embora seja discutido transportar estes resultados em estudo animal para o humano, no mínimo nos servem para levantar bandeiras vermelhas. Portanto, segundo </a:t>
            </a:r>
            <a:r>
              <a:rPr lang="pt-BR" sz="2000" dirty="0" err="1" smtClean="0"/>
              <a:t>Perlman</a:t>
            </a:r>
            <a:r>
              <a:rPr lang="pt-BR" sz="2000" dirty="0" smtClean="0"/>
              <a:t>, as evidências demandam cuidadoso estudo prospectivo para avaliar o papel potencial da ketamina no controle da dor dos recém-nascidos prematuros doentes.</a:t>
            </a:r>
          </a:p>
        </p:txBody>
      </p:sp>
      <p:sp>
        <p:nvSpPr>
          <p:cNvPr id="49154" name="Rectangle 4"/>
          <p:cNvSpPr>
            <a:spLocks noChangeArrowheads="1"/>
          </p:cNvSpPr>
          <p:nvPr/>
        </p:nvSpPr>
        <p:spPr bwMode="auto">
          <a:xfrm>
            <a:off x="804863" y="166688"/>
            <a:ext cx="9934575" cy="1524000"/>
          </a:xfrm>
          <a:prstGeom prst="rect">
            <a:avLst/>
          </a:prstGeom>
          <a:solidFill>
            <a:srgbClr val="FFFFFF"/>
          </a:solidFill>
          <a:ln w="9525">
            <a:noFill/>
            <a:miter lim="800000"/>
            <a:headEnd/>
            <a:tailEnd/>
          </a:ln>
        </p:spPr>
        <p:txBody>
          <a:bodyPr lIns="0" tIns="126960" rIns="0" bIns="25392" anchor="ctr">
            <a:spAutoFit/>
          </a:bodyPr>
          <a:lstStyle/>
          <a:p>
            <a:pPr algn="ctr"/>
            <a:r>
              <a:rPr lang="pt-BR" sz="2700" b="1">
                <a:solidFill>
                  <a:srgbClr val="3333FF"/>
                </a:solidFill>
                <a:latin typeface="Lato" pitchFamily="34" charset="0"/>
              </a:rPr>
              <a:t>Analgesia e seda</a:t>
            </a:r>
            <a:r>
              <a:rPr lang="pt-BR" sz="2700" b="1">
                <a:solidFill>
                  <a:srgbClr val="3333FF"/>
                </a:solidFill>
              </a:rPr>
              <a:t>ç</a:t>
            </a:r>
            <a:r>
              <a:rPr lang="pt-BR" sz="2700" b="1">
                <a:solidFill>
                  <a:srgbClr val="3333FF"/>
                </a:solidFill>
                <a:latin typeface="Lato" pitchFamily="34" charset="0"/>
              </a:rPr>
              <a:t>ão no rec</a:t>
            </a:r>
            <a:r>
              <a:rPr lang="pt-BR" sz="2700" b="1">
                <a:solidFill>
                  <a:srgbClr val="3333FF"/>
                </a:solidFill>
              </a:rPr>
              <a:t>é</a:t>
            </a:r>
            <a:r>
              <a:rPr lang="pt-BR" sz="2700" b="1">
                <a:solidFill>
                  <a:srgbClr val="3333FF"/>
                </a:solidFill>
                <a:latin typeface="Lato" pitchFamily="34" charset="0"/>
              </a:rPr>
              <a:t>m-nascido em ventila</a:t>
            </a:r>
            <a:r>
              <a:rPr lang="pt-BR" sz="2700" b="1">
                <a:solidFill>
                  <a:srgbClr val="3333FF"/>
                </a:solidFill>
              </a:rPr>
              <a:t>ç</a:t>
            </a:r>
            <a:r>
              <a:rPr lang="pt-BR" sz="2700" b="1">
                <a:solidFill>
                  <a:srgbClr val="3333FF"/>
                </a:solidFill>
                <a:latin typeface="Lato" pitchFamily="34" charset="0"/>
              </a:rPr>
              <a:t>ão mecânica/sequência r</a:t>
            </a:r>
            <a:r>
              <a:rPr lang="pt-BR" sz="2700" b="1">
                <a:solidFill>
                  <a:srgbClr val="3333FF"/>
                </a:solidFill>
              </a:rPr>
              <a:t>á</a:t>
            </a:r>
            <a:r>
              <a:rPr lang="pt-BR" sz="2700" b="1">
                <a:solidFill>
                  <a:srgbClr val="3333FF"/>
                </a:solidFill>
                <a:latin typeface="Lato" pitchFamily="34" charset="0"/>
              </a:rPr>
              <a:t>pida de intuba</a:t>
            </a:r>
            <a:r>
              <a:rPr lang="pt-BR" sz="2700" b="1">
                <a:solidFill>
                  <a:srgbClr val="3333FF"/>
                </a:solidFill>
              </a:rPr>
              <a:t>ç</a:t>
            </a:r>
            <a:r>
              <a:rPr lang="pt-BR" sz="2700" b="1">
                <a:solidFill>
                  <a:srgbClr val="3333FF"/>
                </a:solidFill>
                <a:latin typeface="Lato" pitchFamily="34" charset="0"/>
              </a:rPr>
              <a:t>ão</a:t>
            </a:r>
          </a:p>
          <a:p>
            <a:pPr algn="ctr"/>
            <a:r>
              <a:rPr lang="pt-BR"/>
              <a:t>Capítulo do Livro Assistência ao Recém-Nascido de Risco, 4a Edição, 2019, em preparação</a:t>
            </a:r>
            <a:endParaRPr lang="pt-BR" b="1"/>
          </a:p>
          <a:p>
            <a:pPr algn="ctr"/>
            <a:endParaRPr lang="pt-BR" b="1"/>
          </a:p>
        </p:txBody>
      </p:sp>
      <p:pic>
        <p:nvPicPr>
          <p:cNvPr id="49155" name="Picture 5" descr="doc">
            <a:hlinkClick r:id="rId2" tooltip="NOVO -ANALGESIA-SEDAÇÃO-RN-VENT"/>
          </p:cNvPr>
          <p:cNvPicPr>
            <a:picLocks noChangeAspect="1" noChangeArrowheads="1"/>
          </p:cNvPicPr>
          <p:nvPr/>
        </p:nvPicPr>
        <p:blipFill>
          <a:blip r:embed="rId3"/>
          <a:srcRect/>
          <a:stretch>
            <a:fillRect/>
          </a:stretch>
        </p:blipFill>
        <p:spPr bwMode="auto">
          <a:xfrm>
            <a:off x="10274300" y="382588"/>
            <a:ext cx="719138" cy="719137"/>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p:txBody>
          <a:bodyPr/>
          <a:lstStyle/>
          <a:p>
            <a:pPr eaLnBrk="1" hangingPunct="1"/>
            <a:r>
              <a:rPr lang="pt-BR" smtClean="0">
                <a:solidFill>
                  <a:srgbClr val="FF33CC"/>
                </a:solidFill>
              </a:rPr>
              <a:t>OBRIGADO!</a:t>
            </a:r>
          </a:p>
        </p:txBody>
      </p:sp>
      <p:pic>
        <p:nvPicPr>
          <p:cNvPr id="50178" name="Picture 4"/>
          <p:cNvPicPr>
            <a:picLocks noChangeAspect="1" noChangeArrowheads="1"/>
          </p:cNvPicPr>
          <p:nvPr/>
        </p:nvPicPr>
        <p:blipFill>
          <a:blip r:embed="rId2"/>
          <a:srcRect/>
          <a:stretch>
            <a:fillRect/>
          </a:stretch>
        </p:blipFill>
        <p:spPr bwMode="auto">
          <a:xfrm>
            <a:off x="3663950" y="1214438"/>
            <a:ext cx="4837113" cy="517207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1068</TotalTime>
  <Words>2245</Words>
  <Application>Microsoft Office PowerPoint</Application>
  <PresentationFormat>Personalizar</PresentationFormat>
  <Paragraphs>175</Paragraphs>
  <Slides>38</Slides>
  <Notes>0</Notes>
  <HiddenSlides>0</HiddenSlides>
  <MMClips>0</MMClips>
  <ScaleCrop>false</ScaleCrop>
  <HeadingPairs>
    <vt:vector size="4" baseType="variant">
      <vt:variant>
        <vt:lpstr>Tema</vt:lpstr>
      </vt:variant>
      <vt:variant>
        <vt:i4>1</vt:i4>
      </vt:variant>
      <vt:variant>
        <vt:lpstr>Títulos de slides</vt:lpstr>
      </vt:variant>
      <vt:variant>
        <vt:i4>38</vt:i4>
      </vt:variant>
    </vt:vector>
  </HeadingPairs>
  <TitlesOfParts>
    <vt:vector size="39" baseType="lpstr">
      <vt:lpstr>Tema do Office</vt:lpstr>
      <vt:lpstr>Uso da ketamina para intubação traqueal em crianças criticamente doentes é associado com menor ocorrência de efeitos adversos hemodinâmicos</vt:lpstr>
      <vt:lpstr>INTRODUÇÃO</vt:lpstr>
      <vt:lpstr>Apresentação do PowerPoint</vt:lpstr>
      <vt:lpstr>Apresentação do PowerPoint</vt:lpstr>
      <vt:lpstr>Apresentação do PowerPoint</vt:lpstr>
      <vt:lpstr>HIPÓTESE</vt:lpstr>
      <vt:lpstr>Desenho e Cenário do Estudo </vt:lpstr>
      <vt:lpstr>Critérios de inclusão e exclusão </vt:lpstr>
      <vt:lpstr>Definições e medidas de resultado </vt:lpstr>
      <vt:lpstr>Apresentação do PowerPoint</vt:lpstr>
      <vt:lpstr>Resultados</vt:lpstr>
      <vt:lpstr>Resultados </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Associação entre dose de cetamina e resultado </vt:lpstr>
      <vt:lpstr>Tratamento neurológico e Laringoespasmo   </vt:lpstr>
      <vt:lpstr>Discussão</vt:lpstr>
      <vt:lpstr>Discussão</vt:lpstr>
      <vt:lpstr>Discussão</vt:lpstr>
      <vt:lpstr>Discussão</vt:lpstr>
      <vt:lpstr>Limitações do estudo</vt:lpstr>
      <vt:lpstr>Viés</vt:lpstr>
      <vt:lpstr>Conclusão</vt:lpstr>
      <vt:lpstr>ABSTRACT</vt:lpstr>
      <vt:lpstr>REFERENCES</vt:lpstr>
      <vt:lpstr>Apresentação do PowerPoint</vt:lpstr>
      <vt:lpstr>Nota do Editor da página neonatal www.paulomargotto.com.br, Dr. Paulo R. Margotto                Ketamina na Neonatologia!</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User</dc:creator>
  <cp:lastModifiedBy>Paulo</cp:lastModifiedBy>
  <cp:revision>32</cp:revision>
  <dcterms:created xsi:type="dcterms:W3CDTF">2020-07-27T19:11:25Z</dcterms:created>
  <dcterms:modified xsi:type="dcterms:W3CDTF">2020-08-07T11:53:34Z</dcterms:modified>
</cp:coreProperties>
</file>