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9"/>
  </p:notesMasterIdLst>
  <p:sldIdLst>
    <p:sldId id="290" r:id="rId2"/>
    <p:sldId id="257" r:id="rId3"/>
    <p:sldId id="291" r:id="rId4"/>
    <p:sldId id="258" r:id="rId5"/>
    <p:sldId id="259" r:id="rId6"/>
    <p:sldId id="287" r:id="rId7"/>
    <p:sldId id="260" r:id="rId8"/>
    <p:sldId id="261" r:id="rId9"/>
    <p:sldId id="293" r:id="rId10"/>
    <p:sldId id="292" r:id="rId11"/>
    <p:sldId id="264" r:id="rId12"/>
    <p:sldId id="295" r:id="rId13"/>
    <p:sldId id="266" r:id="rId14"/>
    <p:sldId id="267" r:id="rId15"/>
    <p:sldId id="268" r:id="rId16"/>
    <p:sldId id="296" r:id="rId17"/>
    <p:sldId id="269" r:id="rId18"/>
    <p:sldId id="270" r:id="rId19"/>
    <p:sldId id="271" r:id="rId20"/>
    <p:sldId id="272" r:id="rId21"/>
    <p:sldId id="273" r:id="rId22"/>
    <p:sldId id="274" r:id="rId23"/>
    <p:sldId id="275" r:id="rId24"/>
    <p:sldId id="277" r:id="rId25"/>
    <p:sldId id="278" r:id="rId26"/>
    <p:sldId id="279" r:id="rId27"/>
    <p:sldId id="280" r:id="rId28"/>
    <p:sldId id="281" r:id="rId29"/>
    <p:sldId id="282" r:id="rId30"/>
    <p:sldId id="283" r:id="rId31"/>
    <p:sldId id="294" r:id="rId32"/>
    <p:sldId id="285" r:id="rId33"/>
    <p:sldId id="286" r:id="rId34"/>
    <p:sldId id="313" r:id="rId35"/>
    <p:sldId id="297" r:id="rId36"/>
    <p:sldId id="298" r:id="rId37"/>
    <p:sldId id="350" r:id="rId38"/>
    <p:sldId id="344" r:id="rId39"/>
    <p:sldId id="346" r:id="rId40"/>
    <p:sldId id="347" r:id="rId41"/>
    <p:sldId id="348" r:id="rId42"/>
    <p:sldId id="349" r:id="rId43"/>
    <p:sldId id="299" r:id="rId44"/>
    <p:sldId id="342" r:id="rId45"/>
    <p:sldId id="300" r:id="rId46"/>
    <p:sldId id="341" r:id="rId47"/>
    <p:sldId id="301" r:id="rId48"/>
    <p:sldId id="304" r:id="rId49"/>
    <p:sldId id="314" r:id="rId50"/>
    <p:sldId id="307" r:id="rId51"/>
    <p:sldId id="315" r:id="rId52"/>
    <p:sldId id="316" r:id="rId53"/>
    <p:sldId id="317" r:id="rId54"/>
    <p:sldId id="318" r:id="rId55"/>
    <p:sldId id="320" r:id="rId56"/>
    <p:sldId id="321" r:id="rId57"/>
    <p:sldId id="308" r:id="rId58"/>
    <p:sldId id="322" r:id="rId59"/>
    <p:sldId id="326" r:id="rId60"/>
    <p:sldId id="335" r:id="rId61"/>
    <p:sldId id="336" r:id="rId62"/>
    <p:sldId id="323" r:id="rId63"/>
    <p:sldId id="324" r:id="rId64"/>
    <p:sldId id="325" r:id="rId65"/>
    <p:sldId id="312" r:id="rId66"/>
    <p:sldId id="328" r:id="rId67"/>
    <p:sldId id="329" r:id="rId68"/>
    <p:sldId id="330" r:id="rId69"/>
    <p:sldId id="332" r:id="rId70"/>
    <p:sldId id="333" r:id="rId71"/>
    <p:sldId id="334" r:id="rId72"/>
    <p:sldId id="327" r:id="rId73"/>
    <p:sldId id="351" r:id="rId74"/>
    <p:sldId id="339" r:id="rId75"/>
    <p:sldId id="338" r:id="rId76"/>
    <p:sldId id="352" r:id="rId77"/>
    <p:sldId id="353" r:id="rId78"/>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Gill Sans MT" charset="0"/>
        <a:ea typeface="+mn-ea"/>
        <a:cs typeface="Arial" charset="0"/>
      </a:defRPr>
    </a:lvl1pPr>
    <a:lvl2pPr marL="457200" algn="l" defTabSz="457200" rtl="0" fontAlgn="base">
      <a:spcBef>
        <a:spcPct val="0"/>
      </a:spcBef>
      <a:spcAft>
        <a:spcPct val="0"/>
      </a:spcAft>
      <a:defRPr kern="1200">
        <a:solidFill>
          <a:schemeClr val="tx1"/>
        </a:solidFill>
        <a:latin typeface="Gill Sans MT" charset="0"/>
        <a:ea typeface="+mn-ea"/>
        <a:cs typeface="Arial" charset="0"/>
      </a:defRPr>
    </a:lvl2pPr>
    <a:lvl3pPr marL="914400" algn="l" defTabSz="457200" rtl="0" fontAlgn="base">
      <a:spcBef>
        <a:spcPct val="0"/>
      </a:spcBef>
      <a:spcAft>
        <a:spcPct val="0"/>
      </a:spcAft>
      <a:defRPr kern="1200">
        <a:solidFill>
          <a:schemeClr val="tx1"/>
        </a:solidFill>
        <a:latin typeface="Gill Sans MT" charset="0"/>
        <a:ea typeface="+mn-ea"/>
        <a:cs typeface="Arial" charset="0"/>
      </a:defRPr>
    </a:lvl3pPr>
    <a:lvl4pPr marL="1371600" algn="l" defTabSz="457200" rtl="0" fontAlgn="base">
      <a:spcBef>
        <a:spcPct val="0"/>
      </a:spcBef>
      <a:spcAft>
        <a:spcPct val="0"/>
      </a:spcAft>
      <a:defRPr kern="1200">
        <a:solidFill>
          <a:schemeClr val="tx1"/>
        </a:solidFill>
        <a:latin typeface="Gill Sans MT" charset="0"/>
        <a:ea typeface="+mn-ea"/>
        <a:cs typeface="Arial" charset="0"/>
      </a:defRPr>
    </a:lvl4pPr>
    <a:lvl5pPr marL="1828800" algn="l" defTabSz="457200" rtl="0" fontAlgn="base">
      <a:spcBef>
        <a:spcPct val="0"/>
      </a:spcBef>
      <a:spcAft>
        <a:spcPct val="0"/>
      </a:spcAft>
      <a:defRPr kern="1200">
        <a:solidFill>
          <a:schemeClr val="tx1"/>
        </a:solidFill>
        <a:latin typeface="Gill Sans MT" charset="0"/>
        <a:ea typeface="+mn-ea"/>
        <a:cs typeface="Arial" charset="0"/>
      </a:defRPr>
    </a:lvl5pPr>
    <a:lvl6pPr marL="2286000" algn="l" defTabSz="914400" rtl="0" eaLnBrk="1" latinLnBrk="0" hangingPunct="1">
      <a:defRPr kern="1200">
        <a:solidFill>
          <a:schemeClr val="tx1"/>
        </a:solidFill>
        <a:latin typeface="Gill Sans MT" charset="0"/>
        <a:ea typeface="+mn-ea"/>
        <a:cs typeface="Arial" charset="0"/>
      </a:defRPr>
    </a:lvl6pPr>
    <a:lvl7pPr marL="2743200" algn="l" defTabSz="914400" rtl="0" eaLnBrk="1" latinLnBrk="0" hangingPunct="1">
      <a:defRPr kern="1200">
        <a:solidFill>
          <a:schemeClr val="tx1"/>
        </a:solidFill>
        <a:latin typeface="Gill Sans MT" charset="0"/>
        <a:ea typeface="+mn-ea"/>
        <a:cs typeface="Arial" charset="0"/>
      </a:defRPr>
    </a:lvl7pPr>
    <a:lvl8pPr marL="3200400" algn="l" defTabSz="914400" rtl="0" eaLnBrk="1" latinLnBrk="0" hangingPunct="1">
      <a:defRPr kern="1200">
        <a:solidFill>
          <a:schemeClr val="tx1"/>
        </a:solidFill>
        <a:latin typeface="Gill Sans MT" charset="0"/>
        <a:ea typeface="+mn-ea"/>
        <a:cs typeface="Arial" charset="0"/>
      </a:defRPr>
    </a:lvl8pPr>
    <a:lvl9pPr marL="3657600" algn="l" defTabSz="914400" rtl="0" eaLnBrk="1" latinLnBrk="0" hangingPunct="1">
      <a:defRPr kern="1200">
        <a:solidFill>
          <a:schemeClr val="tx1"/>
        </a:solidFill>
        <a:latin typeface="Gill Sans MT"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0000"/>
    <a:srgbClr val="FF5050"/>
    <a:srgbClr val="FF00FF"/>
    <a:srgbClr val="FFFF00"/>
    <a:srgbClr val="0099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96" autoAdjust="0"/>
    <p:restoredTop sz="91748" autoAdjust="0"/>
  </p:normalViewPr>
  <p:slideViewPr>
    <p:cSldViewPr snapToGrid="0">
      <p:cViewPr>
        <p:scale>
          <a:sx n="70" d="100"/>
          <a:sy n="70" d="100"/>
        </p:scale>
        <p:origin x="-56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A59DE4-27EF-4BAF-873C-4A6CB60101B0}" type="doc">
      <dgm:prSet loTypeId="urn:microsoft.com/office/officeart/2008/layout/VerticalCurvedList" loCatId="list" qsTypeId="urn:microsoft.com/office/officeart/2005/8/quickstyle/simple1#1" qsCatId="simple" csTypeId="urn:microsoft.com/office/officeart/2005/8/colors/colorful3" csCatId="colorful" phldr="1"/>
      <dgm:spPr/>
      <dgm:t>
        <a:bodyPr/>
        <a:lstStyle/>
        <a:p>
          <a:endParaRPr lang="pt-BR"/>
        </a:p>
      </dgm:t>
    </dgm:pt>
    <dgm:pt modelId="{464AFFBA-C444-441E-B6B9-D57C4CD62E1F}">
      <dgm:prSet phldrT="[Texto]"/>
      <dgm:spPr/>
      <dgm:t>
        <a:bodyPr/>
        <a:lstStyle/>
        <a:p>
          <a:r>
            <a:rPr lang="pt-BR" dirty="0" smtClean="0"/>
            <a:t>Prazo </a:t>
          </a:r>
          <a:r>
            <a:rPr lang="pt-BR" dirty="0" smtClean="0">
              <a:sym typeface="Wingdings" panose="05000000000000000000" pitchFamily="2" charset="2"/>
            </a:rPr>
            <a:t> início agudo (dentro de uma semana)</a:t>
          </a:r>
          <a:endParaRPr lang="pt-BR" dirty="0"/>
        </a:p>
      </dgm:t>
    </dgm:pt>
    <dgm:pt modelId="{BF89E118-5488-48FF-BC09-F8D1FEB80F16}" type="parTrans" cxnId="{4AFA92F2-2162-4B46-B29F-8DABCB7BDF9B}">
      <dgm:prSet/>
      <dgm:spPr/>
      <dgm:t>
        <a:bodyPr/>
        <a:lstStyle/>
        <a:p>
          <a:endParaRPr lang="pt-BR"/>
        </a:p>
      </dgm:t>
    </dgm:pt>
    <dgm:pt modelId="{4A1599F1-3777-43F7-8D64-FD6B73F42244}" type="sibTrans" cxnId="{4AFA92F2-2162-4B46-B29F-8DABCB7BDF9B}">
      <dgm:prSet/>
      <dgm:spPr/>
      <dgm:t>
        <a:bodyPr/>
        <a:lstStyle/>
        <a:p>
          <a:endParaRPr lang="pt-BR"/>
        </a:p>
      </dgm:t>
    </dgm:pt>
    <dgm:pt modelId="{06AD3D39-0BB1-45DC-88F8-4ED8CF51D8E8}">
      <dgm:prSet phldrT="[Texto]"/>
      <dgm:spPr/>
      <dgm:t>
        <a:bodyPr/>
        <a:lstStyle/>
        <a:p>
          <a:r>
            <a:rPr lang="pt-BR" dirty="0" smtClean="0"/>
            <a:t>Índice de Oxigenação (PaO2/FiO2) &gt; 4</a:t>
          </a:r>
          <a:endParaRPr lang="pt-BR" dirty="0"/>
        </a:p>
      </dgm:t>
    </dgm:pt>
    <dgm:pt modelId="{BF57A9FB-4BCE-4CCA-B937-4C64D32BE914}" type="parTrans" cxnId="{CEDC2CF1-4672-4A53-9691-AA68E6980C33}">
      <dgm:prSet/>
      <dgm:spPr/>
      <dgm:t>
        <a:bodyPr/>
        <a:lstStyle/>
        <a:p>
          <a:endParaRPr lang="pt-BR"/>
        </a:p>
      </dgm:t>
    </dgm:pt>
    <dgm:pt modelId="{06621341-B930-4282-A1A9-E159B250FE92}" type="sibTrans" cxnId="{CEDC2CF1-4672-4A53-9691-AA68E6980C33}">
      <dgm:prSet/>
      <dgm:spPr/>
      <dgm:t>
        <a:bodyPr/>
        <a:lstStyle/>
        <a:p>
          <a:endParaRPr lang="pt-BR"/>
        </a:p>
      </dgm:t>
    </dgm:pt>
    <dgm:pt modelId="{BEBA3A84-A785-4CAD-9AFD-F2A2B8A51293}">
      <dgm:prSet phldrT="[Texto]"/>
      <dgm:spPr/>
      <dgm:t>
        <a:bodyPr/>
        <a:lstStyle/>
        <a:p>
          <a:r>
            <a:rPr lang="pt-BR" dirty="0" smtClean="0"/>
            <a:t>Imagem pulmonar: opacificação bilateral difusa </a:t>
          </a:r>
          <a:endParaRPr lang="pt-BR" dirty="0"/>
        </a:p>
      </dgm:t>
    </dgm:pt>
    <dgm:pt modelId="{ED5BB41E-E3EA-49A3-84DE-F81D6027497E}" type="parTrans" cxnId="{E2682C56-C266-449A-8591-1716CEC7E68E}">
      <dgm:prSet/>
      <dgm:spPr/>
      <dgm:t>
        <a:bodyPr/>
        <a:lstStyle/>
        <a:p>
          <a:endParaRPr lang="pt-BR"/>
        </a:p>
      </dgm:t>
    </dgm:pt>
    <dgm:pt modelId="{1F13CD03-AEC1-4C19-83EA-D9D36AE93018}" type="sibTrans" cxnId="{E2682C56-C266-449A-8591-1716CEC7E68E}">
      <dgm:prSet/>
      <dgm:spPr/>
      <dgm:t>
        <a:bodyPr/>
        <a:lstStyle/>
        <a:p>
          <a:endParaRPr lang="pt-BR"/>
        </a:p>
      </dgm:t>
    </dgm:pt>
    <dgm:pt modelId="{145B5342-76D2-4F1D-A0C3-C4656AF82625}">
      <dgm:prSet phldrT="[Texto]"/>
      <dgm:spPr/>
      <dgm:t>
        <a:bodyPr/>
        <a:lstStyle/>
        <a:p>
          <a:r>
            <a:rPr lang="pt-BR" dirty="0" smtClean="0"/>
            <a:t>Origem do edema pulmonar </a:t>
          </a:r>
          <a:r>
            <a:rPr lang="pt-BR" dirty="0" smtClean="0">
              <a:sym typeface="Wingdings" panose="05000000000000000000" pitchFamily="2" charset="2"/>
            </a:rPr>
            <a:t> de origem NÃO cardíaca (confirmado pelo Ecocardiograma)</a:t>
          </a:r>
          <a:endParaRPr lang="pt-BR" dirty="0"/>
        </a:p>
      </dgm:t>
    </dgm:pt>
    <dgm:pt modelId="{BFDDE09C-4720-4DBA-916B-6E0A41E655F6}" type="parTrans" cxnId="{D199042C-933C-41D0-9C92-7FDF69443C81}">
      <dgm:prSet/>
      <dgm:spPr/>
      <dgm:t>
        <a:bodyPr/>
        <a:lstStyle/>
        <a:p>
          <a:endParaRPr lang="pt-BR"/>
        </a:p>
      </dgm:t>
    </dgm:pt>
    <dgm:pt modelId="{781AE123-CC87-4F07-B6E1-30866450F816}" type="sibTrans" cxnId="{D199042C-933C-41D0-9C92-7FDF69443C81}">
      <dgm:prSet/>
      <dgm:spPr/>
      <dgm:t>
        <a:bodyPr/>
        <a:lstStyle/>
        <a:p>
          <a:endParaRPr lang="pt-BR"/>
        </a:p>
      </dgm:t>
    </dgm:pt>
    <dgm:pt modelId="{29FF23A0-8F70-402A-B8CA-30D264DF42F1}" type="pres">
      <dgm:prSet presAssocID="{6AA59DE4-27EF-4BAF-873C-4A6CB60101B0}" presName="Name0" presStyleCnt="0">
        <dgm:presLayoutVars>
          <dgm:chMax val="7"/>
          <dgm:chPref val="7"/>
          <dgm:dir/>
        </dgm:presLayoutVars>
      </dgm:prSet>
      <dgm:spPr/>
      <dgm:t>
        <a:bodyPr/>
        <a:lstStyle/>
        <a:p>
          <a:endParaRPr lang="pt-BR"/>
        </a:p>
      </dgm:t>
    </dgm:pt>
    <dgm:pt modelId="{01360483-F793-4A86-B7CC-33D5D6D30ACD}" type="pres">
      <dgm:prSet presAssocID="{6AA59DE4-27EF-4BAF-873C-4A6CB60101B0}" presName="Name1" presStyleCnt="0"/>
      <dgm:spPr/>
    </dgm:pt>
    <dgm:pt modelId="{D1D20EAE-B9F3-4E0A-8D7D-9DB9435301F4}" type="pres">
      <dgm:prSet presAssocID="{6AA59DE4-27EF-4BAF-873C-4A6CB60101B0}" presName="cycle" presStyleCnt="0"/>
      <dgm:spPr/>
    </dgm:pt>
    <dgm:pt modelId="{79256AFC-5BE3-4181-9619-4B58761E29BA}" type="pres">
      <dgm:prSet presAssocID="{6AA59DE4-27EF-4BAF-873C-4A6CB60101B0}" presName="srcNode" presStyleLbl="node1" presStyleIdx="0" presStyleCnt="4"/>
      <dgm:spPr/>
    </dgm:pt>
    <dgm:pt modelId="{E9C9810D-3706-4884-AFE3-A0D6228656CB}" type="pres">
      <dgm:prSet presAssocID="{6AA59DE4-27EF-4BAF-873C-4A6CB60101B0}" presName="conn" presStyleLbl="parChTrans1D2" presStyleIdx="0" presStyleCnt="1"/>
      <dgm:spPr/>
      <dgm:t>
        <a:bodyPr/>
        <a:lstStyle/>
        <a:p>
          <a:endParaRPr lang="pt-BR"/>
        </a:p>
      </dgm:t>
    </dgm:pt>
    <dgm:pt modelId="{0B0E8190-7C35-4FA1-900E-7CBA89B1CE36}" type="pres">
      <dgm:prSet presAssocID="{6AA59DE4-27EF-4BAF-873C-4A6CB60101B0}" presName="extraNode" presStyleLbl="node1" presStyleIdx="0" presStyleCnt="4"/>
      <dgm:spPr/>
    </dgm:pt>
    <dgm:pt modelId="{777C9B1F-7A70-422A-A94E-28A6B3A4E589}" type="pres">
      <dgm:prSet presAssocID="{6AA59DE4-27EF-4BAF-873C-4A6CB60101B0}" presName="dstNode" presStyleLbl="node1" presStyleIdx="0" presStyleCnt="4"/>
      <dgm:spPr/>
    </dgm:pt>
    <dgm:pt modelId="{7036D174-B284-470E-B965-045B1AE13BEA}" type="pres">
      <dgm:prSet presAssocID="{464AFFBA-C444-441E-B6B9-D57C4CD62E1F}" presName="text_1" presStyleLbl="node1" presStyleIdx="0" presStyleCnt="4">
        <dgm:presLayoutVars>
          <dgm:bulletEnabled val="1"/>
        </dgm:presLayoutVars>
      </dgm:prSet>
      <dgm:spPr/>
      <dgm:t>
        <a:bodyPr/>
        <a:lstStyle/>
        <a:p>
          <a:endParaRPr lang="pt-BR"/>
        </a:p>
      </dgm:t>
    </dgm:pt>
    <dgm:pt modelId="{B41C064D-3736-4AEC-BBA6-2EC2D783AB84}" type="pres">
      <dgm:prSet presAssocID="{464AFFBA-C444-441E-B6B9-D57C4CD62E1F}" presName="accent_1" presStyleCnt="0"/>
      <dgm:spPr/>
    </dgm:pt>
    <dgm:pt modelId="{5EF25D92-232F-43C7-A0F2-FEC9EA2618EB}" type="pres">
      <dgm:prSet presAssocID="{464AFFBA-C444-441E-B6B9-D57C4CD62E1F}" presName="accentRepeatNode" presStyleLbl="solidFgAcc1" presStyleIdx="0" presStyleCnt="4"/>
      <dgm:spPr/>
    </dgm:pt>
    <dgm:pt modelId="{3DF476AE-EFC1-4CA5-99F4-C2687442552A}" type="pres">
      <dgm:prSet presAssocID="{06AD3D39-0BB1-45DC-88F8-4ED8CF51D8E8}" presName="text_2" presStyleLbl="node1" presStyleIdx="1" presStyleCnt="4">
        <dgm:presLayoutVars>
          <dgm:bulletEnabled val="1"/>
        </dgm:presLayoutVars>
      </dgm:prSet>
      <dgm:spPr/>
      <dgm:t>
        <a:bodyPr/>
        <a:lstStyle/>
        <a:p>
          <a:endParaRPr lang="pt-BR"/>
        </a:p>
      </dgm:t>
    </dgm:pt>
    <dgm:pt modelId="{9E28BE81-850A-4904-8461-5F26A512D256}" type="pres">
      <dgm:prSet presAssocID="{06AD3D39-0BB1-45DC-88F8-4ED8CF51D8E8}" presName="accent_2" presStyleCnt="0"/>
      <dgm:spPr/>
    </dgm:pt>
    <dgm:pt modelId="{B6287C3D-5718-4264-9E07-AD2643AD25FB}" type="pres">
      <dgm:prSet presAssocID="{06AD3D39-0BB1-45DC-88F8-4ED8CF51D8E8}" presName="accentRepeatNode" presStyleLbl="solidFgAcc1" presStyleIdx="1" presStyleCnt="4"/>
      <dgm:spPr/>
    </dgm:pt>
    <dgm:pt modelId="{8EAAC82B-CB40-4306-A2B4-1E39D4D60DCE}" type="pres">
      <dgm:prSet presAssocID="{BEBA3A84-A785-4CAD-9AFD-F2A2B8A51293}" presName="text_3" presStyleLbl="node1" presStyleIdx="2" presStyleCnt="4">
        <dgm:presLayoutVars>
          <dgm:bulletEnabled val="1"/>
        </dgm:presLayoutVars>
      </dgm:prSet>
      <dgm:spPr/>
      <dgm:t>
        <a:bodyPr/>
        <a:lstStyle/>
        <a:p>
          <a:endParaRPr lang="pt-BR"/>
        </a:p>
      </dgm:t>
    </dgm:pt>
    <dgm:pt modelId="{EBD93E13-6AE5-4ECE-9FB3-8FD4018FE1F0}" type="pres">
      <dgm:prSet presAssocID="{BEBA3A84-A785-4CAD-9AFD-F2A2B8A51293}" presName="accent_3" presStyleCnt="0"/>
      <dgm:spPr/>
    </dgm:pt>
    <dgm:pt modelId="{896EAF37-1090-4DEB-AB9B-1202D042DB4E}" type="pres">
      <dgm:prSet presAssocID="{BEBA3A84-A785-4CAD-9AFD-F2A2B8A51293}" presName="accentRepeatNode" presStyleLbl="solidFgAcc1" presStyleIdx="2" presStyleCnt="4"/>
      <dgm:spPr/>
    </dgm:pt>
    <dgm:pt modelId="{3A57AABF-3DF2-4927-BDD0-A87FE0839E91}" type="pres">
      <dgm:prSet presAssocID="{145B5342-76D2-4F1D-A0C3-C4656AF82625}" presName="text_4" presStyleLbl="node1" presStyleIdx="3" presStyleCnt="4">
        <dgm:presLayoutVars>
          <dgm:bulletEnabled val="1"/>
        </dgm:presLayoutVars>
      </dgm:prSet>
      <dgm:spPr/>
      <dgm:t>
        <a:bodyPr/>
        <a:lstStyle/>
        <a:p>
          <a:endParaRPr lang="pt-BR"/>
        </a:p>
      </dgm:t>
    </dgm:pt>
    <dgm:pt modelId="{1402B3B7-3B5C-42D7-B7F0-39F07B4D08DF}" type="pres">
      <dgm:prSet presAssocID="{145B5342-76D2-4F1D-A0C3-C4656AF82625}" presName="accent_4" presStyleCnt="0"/>
      <dgm:spPr/>
    </dgm:pt>
    <dgm:pt modelId="{1B9F3CDB-9403-42DE-A6B8-79C0976B196B}" type="pres">
      <dgm:prSet presAssocID="{145B5342-76D2-4F1D-A0C3-C4656AF82625}" presName="accentRepeatNode" presStyleLbl="solidFgAcc1" presStyleIdx="3" presStyleCnt="4"/>
      <dgm:spPr/>
    </dgm:pt>
  </dgm:ptLst>
  <dgm:cxnLst>
    <dgm:cxn modelId="{4AFA92F2-2162-4B46-B29F-8DABCB7BDF9B}" srcId="{6AA59DE4-27EF-4BAF-873C-4A6CB60101B0}" destId="{464AFFBA-C444-441E-B6B9-D57C4CD62E1F}" srcOrd="0" destOrd="0" parTransId="{BF89E118-5488-48FF-BC09-F8D1FEB80F16}" sibTransId="{4A1599F1-3777-43F7-8D64-FD6B73F42244}"/>
    <dgm:cxn modelId="{D199042C-933C-41D0-9C92-7FDF69443C81}" srcId="{6AA59DE4-27EF-4BAF-873C-4A6CB60101B0}" destId="{145B5342-76D2-4F1D-A0C3-C4656AF82625}" srcOrd="3" destOrd="0" parTransId="{BFDDE09C-4720-4DBA-916B-6E0A41E655F6}" sibTransId="{781AE123-CC87-4F07-B6E1-30866450F816}"/>
    <dgm:cxn modelId="{689534CE-3122-4411-AD05-563F892E7112}" type="presOf" srcId="{464AFFBA-C444-441E-B6B9-D57C4CD62E1F}" destId="{7036D174-B284-470E-B965-045B1AE13BEA}" srcOrd="0" destOrd="0" presId="urn:microsoft.com/office/officeart/2008/layout/VerticalCurvedList"/>
    <dgm:cxn modelId="{A84C8098-AD3F-4A86-8BE6-1D0A367D5B12}" type="presOf" srcId="{4A1599F1-3777-43F7-8D64-FD6B73F42244}" destId="{E9C9810D-3706-4884-AFE3-A0D6228656CB}" srcOrd="0" destOrd="0" presId="urn:microsoft.com/office/officeart/2008/layout/VerticalCurvedList"/>
    <dgm:cxn modelId="{E2682C56-C266-449A-8591-1716CEC7E68E}" srcId="{6AA59DE4-27EF-4BAF-873C-4A6CB60101B0}" destId="{BEBA3A84-A785-4CAD-9AFD-F2A2B8A51293}" srcOrd="2" destOrd="0" parTransId="{ED5BB41E-E3EA-49A3-84DE-F81D6027497E}" sibTransId="{1F13CD03-AEC1-4C19-83EA-D9D36AE93018}"/>
    <dgm:cxn modelId="{3B1D2851-85FB-4913-A349-29F861D2479D}" type="presOf" srcId="{06AD3D39-0BB1-45DC-88F8-4ED8CF51D8E8}" destId="{3DF476AE-EFC1-4CA5-99F4-C2687442552A}" srcOrd="0" destOrd="0" presId="urn:microsoft.com/office/officeart/2008/layout/VerticalCurvedList"/>
    <dgm:cxn modelId="{A4EC8FA0-D71A-4114-8E7B-1E73ECB4DAFD}" type="presOf" srcId="{6AA59DE4-27EF-4BAF-873C-4A6CB60101B0}" destId="{29FF23A0-8F70-402A-B8CA-30D264DF42F1}" srcOrd="0" destOrd="0" presId="urn:microsoft.com/office/officeart/2008/layout/VerticalCurvedList"/>
    <dgm:cxn modelId="{9B7ADDC9-8157-4357-899E-AA85EB9301E2}" type="presOf" srcId="{BEBA3A84-A785-4CAD-9AFD-F2A2B8A51293}" destId="{8EAAC82B-CB40-4306-A2B4-1E39D4D60DCE}" srcOrd="0" destOrd="0" presId="urn:microsoft.com/office/officeart/2008/layout/VerticalCurvedList"/>
    <dgm:cxn modelId="{CEDC2CF1-4672-4A53-9691-AA68E6980C33}" srcId="{6AA59DE4-27EF-4BAF-873C-4A6CB60101B0}" destId="{06AD3D39-0BB1-45DC-88F8-4ED8CF51D8E8}" srcOrd="1" destOrd="0" parTransId="{BF57A9FB-4BCE-4CCA-B937-4C64D32BE914}" sibTransId="{06621341-B930-4282-A1A9-E159B250FE92}"/>
    <dgm:cxn modelId="{0AF45711-C5BD-48F5-A82D-99BAB3E85AA1}" type="presOf" srcId="{145B5342-76D2-4F1D-A0C3-C4656AF82625}" destId="{3A57AABF-3DF2-4927-BDD0-A87FE0839E91}" srcOrd="0" destOrd="0" presId="urn:microsoft.com/office/officeart/2008/layout/VerticalCurvedList"/>
    <dgm:cxn modelId="{476DA5EA-0FBA-449F-86C1-F17E49ED4573}" type="presParOf" srcId="{29FF23A0-8F70-402A-B8CA-30D264DF42F1}" destId="{01360483-F793-4A86-B7CC-33D5D6D30ACD}" srcOrd="0" destOrd="0" presId="urn:microsoft.com/office/officeart/2008/layout/VerticalCurvedList"/>
    <dgm:cxn modelId="{A8D876EB-E2BE-43BF-B9D6-9CFB8359ACA4}" type="presParOf" srcId="{01360483-F793-4A86-B7CC-33D5D6D30ACD}" destId="{D1D20EAE-B9F3-4E0A-8D7D-9DB9435301F4}" srcOrd="0" destOrd="0" presId="urn:microsoft.com/office/officeart/2008/layout/VerticalCurvedList"/>
    <dgm:cxn modelId="{85B9108F-B292-455A-B576-0B07F75A4048}" type="presParOf" srcId="{D1D20EAE-B9F3-4E0A-8D7D-9DB9435301F4}" destId="{79256AFC-5BE3-4181-9619-4B58761E29BA}" srcOrd="0" destOrd="0" presId="urn:microsoft.com/office/officeart/2008/layout/VerticalCurvedList"/>
    <dgm:cxn modelId="{9BEFB6BB-FE8A-4E82-B30D-B863D25DF54A}" type="presParOf" srcId="{D1D20EAE-B9F3-4E0A-8D7D-9DB9435301F4}" destId="{E9C9810D-3706-4884-AFE3-A0D6228656CB}" srcOrd="1" destOrd="0" presId="urn:microsoft.com/office/officeart/2008/layout/VerticalCurvedList"/>
    <dgm:cxn modelId="{D8CF2141-9AB6-42C3-8AD9-AC65C9EE5FBE}" type="presParOf" srcId="{D1D20EAE-B9F3-4E0A-8D7D-9DB9435301F4}" destId="{0B0E8190-7C35-4FA1-900E-7CBA89B1CE36}" srcOrd="2" destOrd="0" presId="urn:microsoft.com/office/officeart/2008/layout/VerticalCurvedList"/>
    <dgm:cxn modelId="{8DEE85D5-4C0A-4892-B3A0-E790AA93CAF1}" type="presParOf" srcId="{D1D20EAE-B9F3-4E0A-8D7D-9DB9435301F4}" destId="{777C9B1F-7A70-422A-A94E-28A6B3A4E589}" srcOrd="3" destOrd="0" presId="urn:microsoft.com/office/officeart/2008/layout/VerticalCurvedList"/>
    <dgm:cxn modelId="{EDC55B8D-2775-4EC4-A730-6125B8FE04A9}" type="presParOf" srcId="{01360483-F793-4A86-B7CC-33D5D6D30ACD}" destId="{7036D174-B284-470E-B965-045B1AE13BEA}" srcOrd="1" destOrd="0" presId="urn:microsoft.com/office/officeart/2008/layout/VerticalCurvedList"/>
    <dgm:cxn modelId="{FEE1AE9A-9E97-4C42-B090-C0551EE9D3E0}" type="presParOf" srcId="{01360483-F793-4A86-B7CC-33D5D6D30ACD}" destId="{B41C064D-3736-4AEC-BBA6-2EC2D783AB84}" srcOrd="2" destOrd="0" presId="urn:microsoft.com/office/officeart/2008/layout/VerticalCurvedList"/>
    <dgm:cxn modelId="{313557A4-D948-4FFE-B819-07967AAC4732}" type="presParOf" srcId="{B41C064D-3736-4AEC-BBA6-2EC2D783AB84}" destId="{5EF25D92-232F-43C7-A0F2-FEC9EA2618EB}" srcOrd="0" destOrd="0" presId="urn:microsoft.com/office/officeart/2008/layout/VerticalCurvedList"/>
    <dgm:cxn modelId="{AC45789B-EBAB-4256-B008-1125B60ED143}" type="presParOf" srcId="{01360483-F793-4A86-B7CC-33D5D6D30ACD}" destId="{3DF476AE-EFC1-4CA5-99F4-C2687442552A}" srcOrd="3" destOrd="0" presId="urn:microsoft.com/office/officeart/2008/layout/VerticalCurvedList"/>
    <dgm:cxn modelId="{620D94A6-9948-4ECC-A62D-048041FFE4D4}" type="presParOf" srcId="{01360483-F793-4A86-B7CC-33D5D6D30ACD}" destId="{9E28BE81-850A-4904-8461-5F26A512D256}" srcOrd="4" destOrd="0" presId="urn:microsoft.com/office/officeart/2008/layout/VerticalCurvedList"/>
    <dgm:cxn modelId="{24581A74-C1A8-4F4D-B880-C0980C43DB86}" type="presParOf" srcId="{9E28BE81-850A-4904-8461-5F26A512D256}" destId="{B6287C3D-5718-4264-9E07-AD2643AD25FB}" srcOrd="0" destOrd="0" presId="urn:microsoft.com/office/officeart/2008/layout/VerticalCurvedList"/>
    <dgm:cxn modelId="{EE7F93D5-948B-4960-A284-D5879F2BBAF1}" type="presParOf" srcId="{01360483-F793-4A86-B7CC-33D5D6D30ACD}" destId="{8EAAC82B-CB40-4306-A2B4-1E39D4D60DCE}" srcOrd="5" destOrd="0" presId="urn:microsoft.com/office/officeart/2008/layout/VerticalCurvedList"/>
    <dgm:cxn modelId="{3B7F30C8-CFF4-43CE-B999-18473DB6F461}" type="presParOf" srcId="{01360483-F793-4A86-B7CC-33D5D6D30ACD}" destId="{EBD93E13-6AE5-4ECE-9FB3-8FD4018FE1F0}" srcOrd="6" destOrd="0" presId="urn:microsoft.com/office/officeart/2008/layout/VerticalCurvedList"/>
    <dgm:cxn modelId="{4CC32BDD-7514-4D11-A240-D25566A55995}" type="presParOf" srcId="{EBD93E13-6AE5-4ECE-9FB3-8FD4018FE1F0}" destId="{896EAF37-1090-4DEB-AB9B-1202D042DB4E}" srcOrd="0" destOrd="0" presId="urn:microsoft.com/office/officeart/2008/layout/VerticalCurvedList"/>
    <dgm:cxn modelId="{CF135569-3B9D-42A7-A2DB-7922C7D38673}" type="presParOf" srcId="{01360483-F793-4A86-B7CC-33D5D6D30ACD}" destId="{3A57AABF-3DF2-4927-BDD0-A87FE0839E91}" srcOrd="7" destOrd="0" presId="urn:microsoft.com/office/officeart/2008/layout/VerticalCurvedList"/>
    <dgm:cxn modelId="{D4709CAE-6D28-408E-8E90-48460AED0BF8}" type="presParOf" srcId="{01360483-F793-4A86-B7CC-33D5D6D30ACD}" destId="{1402B3B7-3B5C-42D7-B7F0-39F07B4D08DF}" srcOrd="8" destOrd="0" presId="urn:microsoft.com/office/officeart/2008/layout/VerticalCurvedList"/>
    <dgm:cxn modelId="{DF302299-2C9C-46D9-9CA2-4D472714C6B4}" type="presParOf" srcId="{1402B3B7-3B5C-42D7-B7F0-39F07B4D08DF}" destId="{1B9F3CDB-9403-42DE-A6B8-79C0976B196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C8D336-ACF8-4ACF-96C9-941AA6856C3A}" type="doc">
      <dgm:prSet loTypeId="urn:microsoft.com/office/officeart/2005/8/layout/chevron1" loCatId="process" qsTypeId="urn:microsoft.com/office/officeart/2005/8/quickstyle/simple1#2" qsCatId="simple" csTypeId="urn:microsoft.com/office/officeart/2005/8/colors/colorful3" csCatId="colorful" phldr="1"/>
      <dgm:spPr/>
      <dgm:t>
        <a:bodyPr/>
        <a:lstStyle/>
        <a:p>
          <a:endParaRPr lang="pt-BR"/>
        </a:p>
      </dgm:t>
    </dgm:pt>
    <dgm:pt modelId="{76689E65-3A7B-4EA0-A945-2534D3C7F2FA}">
      <dgm:prSet phldrT="[Texto]" custT="1"/>
      <dgm:spPr/>
      <dgm:t>
        <a:bodyPr/>
        <a:lstStyle/>
        <a:p>
          <a:r>
            <a:rPr lang="pt-BR" sz="2200" dirty="0" smtClean="0"/>
            <a:t>Surfactante endotraqueal</a:t>
          </a:r>
          <a:endParaRPr lang="pt-BR" sz="2200" dirty="0"/>
        </a:p>
      </dgm:t>
    </dgm:pt>
    <dgm:pt modelId="{B730D8E7-F4F6-421E-A3CC-A85DF4770797}" type="parTrans" cxnId="{841A4266-700C-4C15-9993-0B7D8234AF3C}">
      <dgm:prSet/>
      <dgm:spPr/>
      <dgm:t>
        <a:bodyPr/>
        <a:lstStyle/>
        <a:p>
          <a:endParaRPr lang="pt-BR"/>
        </a:p>
      </dgm:t>
    </dgm:pt>
    <dgm:pt modelId="{DB7327E2-7BDD-40C2-B525-CE75E521E78F}" type="sibTrans" cxnId="{841A4266-700C-4C15-9993-0B7D8234AF3C}">
      <dgm:prSet/>
      <dgm:spPr/>
      <dgm:t>
        <a:bodyPr/>
        <a:lstStyle/>
        <a:p>
          <a:endParaRPr lang="pt-BR"/>
        </a:p>
      </dgm:t>
    </dgm:pt>
    <dgm:pt modelId="{C0C3424D-FBF9-4E03-A189-042A850D20C9}">
      <dgm:prSet phldrT="[Texto]"/>
      <dgm:spPr/>
      <dgm:t>
        <a:bodyPr/>
        <a:lstStyle/>
        <a:p>
          <a:r>
            <a:rPr lang="pt-BR" dirty="0" smtClean="0"/>
            <a:t>Logo FiO2 retornou a 60%</a:t>
          </a:r>
          <a:endParaRPr lang="pt-BR" dirty="0"/>
        </a:p>
      </dgm:t>
    </dgm:pt>
    <dgm:pt modelId="{7D32E607-382C-452A-A45A-DA1E0AED723E}" type="parTrans" cxnId="{18DED3B0-D780-49ED-B38E-C1928AC86476}">
      <dgm:prSet/>
      <dgm:spPr/>
      <dgm:t>
        <a:bodyPr/>
        <a:lstStyle/>
        <a:p>
          <a:endParaRPr lang="pt-BR"/>
        </a:p>
      </dgm:t>
    </dgm:pt>
    <dgm:pt modelId="{18DD68DF-45D6-47DB-BDF3-E57EA85FC47E}" type="sibTrans" cxnId="{18DED3B0-D780-49ED-B38E-C1928AC86476}">
      <dgm:prSet/>
      <dgm:spPr/>
      <dgm:t>
        <a:bodyPr/>
        <a:lstStyle/>
        <a:p>
          <a:endParaRPr lang="pt-BR"/>
        </a:p>
      </dgm:t>
    </dgm:pt>
    <dgm:pt modelId="{AE725FA5-C18D-4F37-9F04-EFB9CC05C10A}">
      <dgm:prSet/>
      <dgm:spPr/>
      <dgm:t>
        <a:bodyPr/>
        <a:lstStyle/>
        <a:p>
          <a:r>
            <a:rPr lang="pt-BR" dirty="0" smtClean="0">
              <a:sym typeface="Wingdings" panose="05000000000000000000" pitchFamily="2" charset="2"/>
            </a:rPr>
            <a:t>   dentro de algumas horas  a necessidade de O2</a:t>
          </a:r>
          <a:endParaRPr lang="pt-BR" dirty="0"/>
        </a:p>
      </dgm:t>
    </dgm:pt>
    <dgm:pt modelId="{55CC4247-3D94-4294-8A5D-7C7883EC9189}" type="parTrans" cxnId="{238E1937-98F6-4DFE-97B5-D09BDA87FF8F}">
      <dgm:prSet/>
      <dgm:spPr/>
      <dgm:t>
        <a:bodyPr/>
        <a:lstStyle/>
        <a:p>
          <a:endParaRPr lang="pt-BR"/>
        </a:p>
      </dgm:t>
    </dgm:pt>
    <dgm:pt modelId="{00EF9A30-B51E-4EB9-842C-65820C06713C}" type="sibTrans" cxnId="{238E1937-98F6-4DFE-97B5-D09BDA87FF8F}">
      <dgm:prSet/>
      <dgm:spPr/>
      <dgm:t>
        <a:bodyPr/>
        <a:lstStyle/>
        <a:p>
          <a:endParaRPr lang="pt-BR"/>
        </a:p>
      </dgm:t>
    </dgm:pt>
    <dgm:pt modelId="{38862569-9F72-4B43-810C-EA056224640A}" type="pres">
      <dgm:prSet presAssocID="{50C8D336-ACF8-4ACF-96C9-941AA6856C3A}" presName="Name0" presStyleCnt="0">
        <dgm:presLayoutVars>
          <dgm:dir/>
          <dgm:animLvl val="lvl"/>
          <dgm:resizeHandles val="exact"/>
        </dgm:presLayoutVars>
      </dgm:prSet>
      <dgm:spPr/>
      <dgm:t>
        <a:bodyPr/>
        <a:lstStyle/>
        <a:p>
          <a:endParaRPr lang="pt-BR"/>
        </a:p>
      </dgm:t>
    </dgm:pt>
    <dgm:pt modelId="{F5749EC3-9DC8-455A-82C4-E587155FA8A2}" type="pres">
      <dgm:prSet presAssocID="{76689E65-3A7B-4EA0-A945-2534D3C7F2FA}" presName="parTxOnly" presStyleLbl="node1" presStyleIdx="0" presStyleCnt="3" custScaleX="131565" custScaleY="140749" custLinFactNeighborX="32578" custLinFactNeighborY="3753">
        <dgm:presLayoutVars>
          <dgm:chMax val="0"/>
          <dgm:chPref val="0"/>
          <dgm:bulletEnabled val="1"/>
        </dgm:presLayoutVars>
      </dgm:prSet>
      <dgm:spPr/>
      <dgm:t>
        <a:bodyPr/>
        <a:lstStyle/>
        <a:p>
          <a:endParaRPr lang="pt-BR"/>
        </a:p>
      </dgm:t>
    </dgm:pt>
    <dgm:pt modelId="{3EF5C88A-D219-4C3D-87D9-6A1E0ED63C3E}" type="pres">
      <dgm:prSet presAssocID="{DB7327E2-7BDD-40C2-B525-CE75E521E78F}" presName="parTxOnlySpace" presStyleCnt="0"/>
      <dgm:spPr/>
    </dgm:pt>
    <dgm:pt modelId="{50B4859B-557F-468B-8B96-58481DC8B09A}" type="pres">
      <dgm:prSet presAssocID="{AE725FA5-C18D-4F37-9F04-EFB9CC05C10A}" presName="parTxOnly" presStyleLbl="node1" presStyleIdx="1" presStyleCnt="3" custScaleX="152389" custScaleY="149545">
        <dgm:presLayoutVars>
          <dgm:chMax val="0"/>
          <dgm:chPref val="0"/>
          <dgm:bulletEnabled val="1"/>
        </dgm:presLayoutVars>
      </dgm:prSet>
      <dgm:spPr/>
      <dgm:t>
        <a:bodyPr/>
        <a:lstStyle/>
        <a:p>
          <a:endParaRPr lang="pt-BR"/>
        </a:p>
      </dgm:t>
    </dgm:pt>
    <dgm:pt modelId="{F4D7AC3D-A81C-455A-AF2E-26BFC02BDB3E}" type="pres">
      <dgm:prSet presAssocID="{00EF9A30-B51E-4EB9-842C-65820C06713C}" presName="parTxOnlySpace" presStyleCnt="0"/>
      <dgm:spPr/>
    </dgm:pt>
    <dgm:pt modelId="{CBB627A7-B016-4708-BCAA-28556F853225}" type="pres">
      <dgm:prSet presAssocID="{C0C3424D-FBF9-4E03-A189-042A850D20C9}" presName="parTxOnly" presStyleLbl="node1" presStyleIdx="2" presStyleCnt="3" custScaleX="114567" custScaleY="140749">
        <dgm:presLayoutVars>
          <dgm:chMax val="0"/>
          <dgm:chPref val="0"/>
          <dgm:bulletEnabled val="1"/>
        </dgm:presLayoutVars>
      </dgm:prSet>
      <dgm:spPr/>
      <dgm:t>
        <a:bodyPr/>
        <a:lstStyle/>
        <a:p>
          <a:endParaRPr lang="pt-BR"/>
        </a:p>
      </dgm:t>
    </dgm:pt>
  </dgm:ptLst>
  <dgm:cxnLst>
    <dgm:cxn modelId="{C5E34AFA-10D8-4528-9AE1-37119E20AC43}" type="presOf" srcId="{50C8D336-ACF8-4ACF-96C9-941AA6856C3A}" destId="{38862569-9F72-4B43-810C-EA056224640A}" srcOrd="0" destOrd="0" presId="urn:microsoft.com/office/officeart/2005/8/layout/chevron1"/>
    <dgm:cxn modelId="{2ADDC90F-E182-40AC-B057-11F098C33362}" type="presOf" srcId="{AE725FA5-C18D-4F37-9F04-EFB9CC05C10A}" destId="{50B4859B-557F-468B-8B96-58481DC8B09A}" srcOrd="0" destOrd="0" presId="urn:microsoft.com/office/officeart/2005/8/layout/chevron1"/>
    <dgm:cxn modelId="{566E62DE-65A6-42B3-AC86-26BC66906EC6}" type="presOf" srcId="{76689E65-3A7B-4EA0-A945-2534D3C7F2FA}" destId="{F5749EC3-9DC8-455A-82C4-E587155FA8A2}" srcOrd="0" destOrd="0" presId="urn:microsoft.com/office/officeart/2005/8/layout/chevron1"/>
    <dgm:cxn modelId="{841A4266-700C-4C15-9993-0B7D8234AF3C}" srcId="{50C8D336-ACF8-4ACF-96C9-941AA6856C3A}" destId="{76689E65-3A7B-4EA0-A945-2534D3C7F2FA}" srcOrd="0" destOrd="0" parTransId="{B730D8E7-F4F6-421E-A3CC-A85DF4770797}" sibTransId="{DB7327E2-7BDD-40C2-B525-CE75E521E78F}"/>
    <dgm:cxn modelId="{18DED3B0-D780-49ED-B38E-C1928AC86476}" srcId="{50C8D336-ACF8-4ACF-96C9-941AA6856C3A}" destId="{C0C3424D-FBF9-4E03-A189-042A850D20C9}" srcOrd="2" destOrd="0" parTransId="{7D32E607-382C-452A-A45A-DA1E0AED723E}" sibTransId="{18DD68DF-45D6-47DB-BDF3-E57EA85FC47E}"/>
    <dgm:cxn modelId="{238E1937-98F6-4DFE-97B5-D09BDA87FF8F}" srcId="{50C8D336-ACF8-4ACF-96C9-941AA6856C3A}" destId="{AE725FA5-C18D-4F37-9F04-EFB9CC05C10A}" srcOrd="1" destOrd="0" parTransId="{55CC4247-3D94-4294-8A5D-7C7883EC9189}" sibTransId="{00EF9A30-B51E-4EB9-842C-65820C06713C}"/>
    <dgm:cxn modelId="{9C01675E-B860-4E35-9CAD-9BAAA26E09A3}" type="presOf" srcId="{C0C3424D-FBF9-4E03-A189-042A850D20C9}" destId="{CBB627A7-B016-4708-BCAA-28556F853225}" srcOrd="0" destOrd="0" presId="urn:microsoft.com/office/officeart/2005/8/layout/chevron1"/>
    <dgm:cxn modelId="{8674AD23-C92D-44F2-9203-7614BB3F991B}" type="presParOf" srcId="{38862569-9F72-4B43-810C-EA056224640A}" destId="{F5749EC3-9DC8-455A-82C4-E587155FA8A2}" srcOrd="0" destOrd="0" presId="urn:microsoft.com/office/officeart/2005/8/layout/chevron1"/>
    <dgm:cxn modelId="{0120C562-7043-433E-941C-94D93C1C451C}" type="presParOf" srcId="{38862569-9F72-4B43-810C-EA056224640A}" destId="{3EF5C88A-D219-4C3D-87D9-6A1E0ED63C3E}" srcOrd="1" destOrd="0" presId="urn:microsoft.com/office/officeart/2005/8/layout/chevron1"/>
    <dgm:cxn modelId="{700B4EE4-9320-46C6-90A7-BE7E3F733E73}" type="presParOf" srcId="{38862569-9F72-4B43-810C-EA056224640A}" destId="{50B4859B-557F-468B-8B96-58481DC8B09A}" srcOrd="2" destOrd="0" presId="urn:microsoft.com/office/officeart/2005/8/layout/chevron1"/>
    <dgm:cxn modelId="{D9FCC4F9-5244-4769-88D5-DB69B3FFAC7D}" type="presParOf" srcId="{38862569-9F72-4B43-810C-EA056224640A}" destId="{F4D7AC3D-A81C-455A-AF2E-26BFC02BDB3E}" srcOrd="3" destOrd="0" presId="urn:microsoft.com/office/officeart/2005/8/layout/chevron1"/>
    <dgm:cxn modelId="{D55172A2-49D3-4EF3-A2B8-B18F255573B9}" type="presParOf" srcId="{38862569-9F72-4B43-810C-EA056224640A}" destId="{CBB627A7-B016-4708-BCAA-28556F853225}"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A59DE4-27EF-4BAF-873C-4A6CB60101B0}" type="doc">
      <dgm:prSet loTypeId="urn:microsoft.com/office/officeart/2008/layout/VerticalCurvedList" loCatId="list" qsTypeId="urn:microsoft.com/office/officeart/2005/8/quickstyle/simple1#3" qsCatId="simple" csTypeId="urn:microsoft.com/office/officeart/2005/8/colors/colorful3" csCatId="colorful" phldr="1"/>
      <dgm:spPr/>
      <dgm:t>
        <a:bodyPr/>
        <a:lstStyle/>
        <a:p>
          <a:endParaRPr lang="pt-BR"/>
        </a:p>
      </dgm:t>
    </dgm:pt>
    <dgm:pt modelId="{464AFFBA-C444-441E-B6B9-D57C4CD62E1F}">
      <dgm:prSet phldrT="[Texto]"/>
      <dgm:spPr/>
      <dgm:t>
        <a:bodyPr/>
        <a:lstStyle/>
        <a:p>
          <a:r>
            <a:rPr lang="pt-BR" dirty="0" smtClean="0"/>
            <a:t>Prazo </a:t>
          </a:r>
          <a:r>
            <a:rPr lang="pt-BR" dirty="0" smtClean="0">
              <a:sym typeface="Wingdings" panose="05000000000000000000" pitchFamily="2" charset="2"/>
            </a:rPr>
            <a:t> início agudo (dentro de uma semana)</a:t>
          </a:r>
          <a:endParaRPr lang="pt-BR" dirty="0"/>
        </a:p>
      </dgm:t>
    </dgm:pt>
    <dgm:pt modelId="{BF89E118-5488-48FF-BC09-F8D1FEB80F16}" type="parTrans" cxnId="{4AFA92F2-2162-4B46-B29F-8DABCB7BDF9B}">
      <dgm:prSet/>
      <dgm:spPr/>
      <dgm:t>
        <a:bodyPr/>
        <a:lstStyle/>
        <a:p>
          <a:endParaRPr lang="pt-BR"/>
        </a:p>
      </dgm:t>
    </dgm:pt>
    <dgm:pt modelId="{4A1599F1-3777-43F7-8D64-FD6B73F42244}" type="sibTrans" cxnId="{4AFA92F2-2162-4B46-B29F-8DABCB7BDF9B}">
      <dgm:prSet/>
      <dgm:spPr/>
      <dgm:t>
        <a:bodyPr/>
        <a:lstStyle/>
        <a:p>
          <a:endParaRPr lang="pt-BR"/>
        </a:p>
      </dgm:t>
    </dgm:pt>
    <dgm:pt modelId="{06AD3D39-0BB1-45DC-88F8-4ED8CF51D8E8}">
      <dgm:prSet phldrT="[Texto]"/>
      <dgm:spPr/>
      <dgm:t>
        <a:bodyPr/>
        <a:lstStyle/>
        <a:p>
          <a:r>
            <a:rPr lang="pt-BR" dirty="0" smtClean="0"/>
            <a:t>Índice de Oxigenação (PaO2/FiO2) &gt; 4</a:t>
          </a:r>
          <a:endParaRPr lang="pt-BR" dirty="0"/>
        </a:p>
      </dgm:t>
    </dgm:pt>
    <dgm:pt modelId="{BF57A9FB-4BCE-4CCA-B937-4C64D32BE914}" type="parTrans" cxnId="{CEDC2CF1-4672-4A53-9691-AA68E6980C33}">
      <dgm:prSet/>
      <dgm:spPr/>
      <dgm:t>
        <a:bodyPr/>
        <a:lstStyle/>
        <a:p>
          <a:endParaRPr lang="pt-BR"/>
        </a:p>
      </dgm:t>
    </dgm:pt>
    <dgm:pt modelId="{06621341-B930-4282-A1A9-E159B250FE92}" type="sibTrans" cxnId="{CEDC2CF1-4672-4A53-9691-AA68E6980C33}">
      <dgm:prSet/>
      <dgm:spPr/>
      <dgm:t>
        <a:bodyPr/>
        <a:lstStyle/>
        <a:p>
          <a:endParaRPr lang="pt-BR"/>
        </a:p>
      </dgm:t>
    </dgm:pt>
    <dgm:pt modelId="{BEBA3A84-A785-4CAD-9AFD-F2A2B8A51293}">
      <dgm:prSet phldrT="[Texto]"/>
      <dgm:spPr/>
      <dgm:t>
        <a:bodyPr/>
        <a:lstStyle/>
        <a:p>
          <a:r>
            <a:rPr lang="pt-BR" dirty="0" smtClean="0"/>
            <a:t>Imagem pulmonar: opacificação bilateral difusa </a:t>
          </a:r>
          <a:endParaRPr lang="pt-BR" dirty="0"/>
        </a:p>
      </dgm:t>
    </dgm:pt>
    <dgm:pt modelId="{ED5BB41E-E3EA-49A3-84DE-F81D6027497E}" type="parTrans" cxnId="{E2682C56-C266-449A-8591-1716CEC7E68E}">
      <dgm:prSet/>
      <dgm:spPr/>
      <dgm:t>
        <a:bodyPr/>
        <a:lstStyle/>
        <a:p>
          <a:endParaRPr lang="pt-BR"/>
        </a:p>
      </dgm:t>
    </dgm:pt>
    <dgm:pt modelId="{1F13CD03-AEC1-4C19-83EA-D9D36AE93018}" type="sibTrans" cxnId="{E2682C56-C266-449A-8591-1716CEC7E68E}">
      <dgm:prSet/>
      <dgm:spPr/>
      <dgm:t>
        <a:bodyPr/>
        <a:lstStyle/>
        <a:p>
          <a:endParaRPr lang="pt-BR"/>
        </a:p>
      </dgm:t>
    </dgm:pt>
    <dgm:pt modelId="{145B5342-76D2-4F1D-A0C3-C4656AF82625}">
      <dgm:prSet phldrT="[Texto]"/>
      <dgm:spPr/>
      <dgm:t>
        <a:bodyPr/>
        <a:lstStyle/>
        <a:p>
          <a:r>
            <a:rPr lang="pt-BR" dirty="0" smtClean="0"/>
            <a:t>Origem do edema pulmonar </a:t>
          </a:r>
          <a:r>
            <a:rPr lang="pt-BR" dirty="0" smtClean="0">
              <a:sym typeface="Wingdings" panose="05000000000000000000" pitchFamily="2" charset="2"/>
            </a:rPr>
            <a:t> de origem NÃO cardíaca (confirmado pelo Ecocardiograma)</a:t>
          </a:r>
          <a:endParaRPr lang="pt-BR" dirty="0"/>
        </a:p>
      </dgm:t>
    </dgm:pt>
    <dgm:pt modelId="{BFDDE09C-4720-4DBA-916B-6E0A41E655F6}" type="parTrans" cxnId="{D199042C-933C-41D0-9C92-7FDF69443C81}">
      <dgm:prSet/>
      <dgm:spPr/>
      <dgm:t>
        <a:bodyPr/>
        <a:lstStyle/>
        <a:p>
          <a:endParaRPr lang="pt-BR"/>
        </a:p>
      </dgm:t>
    </dgm:pt>
    <dgm:pt modelId="{781AE123-CC87-4F07-B6E1-30866450F816}" type="sibTrans" cxnId="{D199042C-933C-41D0-9C92-7FDF69443C81}">
      <dgm:prSet/>
      <dgm:spPr/>
      <dgm:t>
        <a:bodyPr/>
        <a:lstStyle/>
        <a:p>
          <a:endParaRPr lang="pt-BR"/>
        </a:p>
      </dgm:t>
    </dgm:pt>
    <dgm:pt modelId="{29FF23A0-8F70-402A-B8CA-30D264DF42F1}" type="pres">
      <dgm:prSet presAssocID="{6AA59DE4-27EF-4BAF-873C-4A6CB60101B0}" presName="Name0" presStyleCnt="0">
        <dgm:presLayoutVars>
          <dgm:chMax val="7"/>
          <dgm:chPref val="7"/>
          <dgm:dir/>
        </dgm:presLayoutVars>
      </dgm:prSet>
      <dgm:spPr/>
      <dgm:t>
        <a:bodyPr/>
        <a:lstStyle/>
        <a:p>
          <a:endParaRPr lang="pt-BR"/>
        </a:p>
      </dgm:t>
    </dgm:pt>
    <dgm:pt modelId="{01360483-F793-4A86-B7CC-33D5D6D30ACD}" type="pres">
      <dgm:prSet presAssocID="{6AA59DE4-27EF-4BAF-873C-4A6CB60101B0}" presName="Name1" presStyleCnt="0"/>
      <dgm:spPr/>
    </dgm:pt>
    <dgm:pt modelId="{D1D20EAE-B9F3-4E0A-8D7D-9DB9435301F4}" type="pres">
      <dgm:prSet presAssocID="{6AA59DE4-27EF-4BAF-873C-4A6CB60101B0}" presName="cycle" presStyleCnt="0"/>
      <dgm:spPr/>
    </dgm:pt>
    <dgm:pt modelId="{79256AFC-5BE3-4181-9619-4B58761E29BA}" type="pres">
      <dgm:prSet presAssocID="{6AA59DE4-27EF-4BAF-873C-4A6CB60101B0}" presName="srcNode" presStyleLbl="node1" presStyleIdx="0" presStyleCnt="4"/>
      <dgm:spPr/>
    </dgm:pt>
    <dgm:pt modelId="{E9C9810D-3706-4884-AFE3-A0D6228656CB}" type="pres">
      <dgm:prSet presAssocID="{6AA59DE4-27EF-4BAF-873C-4A6CB60101B0}" presName="conn" presStyleLbl="parChTrans1D2" presStyleIdx="0" presStyleCnt="1"/>
      <dgm:spPr/>
      <dgm:t>
        <a:bodyPr/>
        <a:lstStyle/>
        <a:p>
          <a:endParaRPr lang="pt-BR"/>
        </a:p>
      </dgm:t>
    </dgm:pt>
    <dgm:pt modelId="{0B0E8190-7C35-4FA1-900E-7CBA89B1CE36}" type="pres">
      <dgm:prSet presAssocID="{6AA59DE4-27EF-4BAF-873C-4A6CB60101B0}" presName="extraNode" presStyleLbl="node1" presStyleIdx="0" presStyleCnt="4"/>
      <dgm:spPr/>
    </dgm:pt>
    <dgm:pt modelId="{777C9B1F-7A70-422A-A94E-28A6B3A4E589}" type="pres">
      <dgm:prSet presAssocID="{6AA59DE4-27EF-4BAF-873C-4A6CB60101B0}" presName="dstNode" presStyleLbl="node1" presStyleIdx="0" presStyleCnt="4"/>
      <dgm:spPr/>
    </dgm:pt>
    <dgm:pt modelId="{7036D174-B284-470E-B965-045B1AE13BEA}" type="pres">
      <dgm:prSet presAssocID="{464AFFBA-C444-441E-B6B9-D57C4CD62E1F}" presName="text_1" presStyleLbl="node1" presStyleIdx="0" presStyleCnt="4">
        <dgm:presLayoutVars>
          <dgm:bulletEnabled val="1"/>
        </dgm:presLayoutVars>
      </dgm:prSet>
      <dgm:spPr/>
      <dgm:t>
        <a:bodyPr/>
        <a:lstStyle/>
        <a:p>
          <a:endParaRPr lang="pt-BR"/>
        </a:p>
      </dgm:t>
    </dgm:pt>
    <dgm:pt modelId="{B41C064D-3736-4AEC-BBA6-2EC2D783AB84}" type="pres">
      <dgm:prSet presAssocID="{464AFFBA-C444-441E-B6B9-D57C4CD62E1F}" presName="accent_1" presStyleCnt="0"/>
      <dgm:spPr/>
    </dgm:pt>
    <dgm:pt modelId="{5EF25D92-232F-43C7-A0F2-FEC9EA2618EB}" type="pres">
      <dgm:prSet presAssocID="{464AFFBA-C444-441E-B6B9-D57C4CD62E1F}" presName="accentRepeatNode" presStyleLbl="solidFgAcc1" presStyleIdx="0" presStyleCnt="4"/>
      <dgm:spPr/>
    </dgm:pt>
    <dgm:pt modelId="{3DF476AE-EFC1-4CA5-99F4-C2687442552A}" type="pres">
      <dgm:prSet presAssocID="{06AD3D39-0BB1-45DC-88F8-4ED8CF51D8E8}" presName="text_2" presStyleLbl="node1" presStyleIdx="1" presStyleCnt="4">
        <dgm:presLayoutVars>
          <dgm:bulletEnabled val="1"/>
        </dgm:presLayoutVars>
      </dgm:prSet>
      <dgm:spPr/>
      <dgm:t>
        <a:bodyPr/>
        <a:lstStyle/>
        <a:p>
          <a:endParaRPr lang="pt-BR"/>
        </a:p>
      </dgm:t>
    </dgm:pt>
    <dgm:pt modelId="{9E28BE81-850A-4904-8461-5F26A512D256}" type="pres">
      <dgm:prSet presAssocID="{06AD3D39-0BB1-45DC-88F8-4ED8CF51D8E8}" presName="accent_2" presStyleCnt="0"/>
      <dgm:spPr/>
    </dgm:pt>
    <dgm:pt modelId="{B6287C3D-5718-4264-9E07-AD2643AD25FB}" type="pres">
      <dgm:prSet presAssocID="{06AD3D39-0BB1-45DC-88F8-4ED8CF51D8E8}" presName="accentRepeatNode" presStyleLbl="solidFgAcc1" presStyleIdx="1" presStyleCnt="4"/>
      <dgm:spPr/>
    </dgm:pt>
    <dgm:pt modelId="{8EAAC82B-CB40-4306-A2B4-1E39D4D60DCE}" type="pres">
      <dgm:prSet presAssocID="{BEBA3A84-A785-4CAD-9AFD-F2A2B8A51293}" presName="text_3" presStyleLbl="node1" presStyleIdx="2" presStyleCnt="4">
        <dgm:presLayoutVars>
          <dgm:bulletEnabled val="1"/>
        </dgm:presLayoutVars>
      </dgm:prSet>
      <dgm:spPr/>
      <dgm:t>
        <a:bodyPr/>
        <a:lstStyle/>
        <a:p>
          <a:endParaRPr lang="pt-BR"/>
        </a:p>
      </dgm:t>
    </dgm:pt>
    <dgm:pt modelId="{EBD93E13-6AE5-4ECE-9FB3-8FD4018FE1F0}" type="pres">
      <dgm:prSet presAssocID="{BEBA3A84-A785-4CAD-9AFD-F2A2B8A51293}" presName="accent_3" presStyleCnt="0"/>
      <dgm:spPr/>
    </dgm:pt>
    <dgm:pt modelId="{896EAF37-1090-4DEB-AB9B-1202D042DB4E}" type="pres">
      <dgm:prSet presAssocID="{BEBA3A84-A785-4CAD-9AFD-F2A2B8A51293}" presName="accentRepeatNode" presStyleLbl="solidFgAcc1" presStyleIdx="2" presStyleCnt="4"/>
      <dgm:spPr/>
    </dgm:pt>
    <dgm:pt modelId="{3A57AABF-3DF2-4927-BDD0-A87FE0839E91}" type="pres">
      <dgm:prSet presAssocID="{145B5342-76D2-4F1D-A0C3-C4656AF82625}" presName="text_4" presStyleLbl="node1" presStyleIdx="3" presStyleCnt="4">
        <dgm:presLayoutVars>
          <dgm:bulletEnabled val="1"/>
        </dgm:presLayoutVars>
      </dgm:prSet>
      <dgm:spPr/>
      <dgm:t>
        <a:bodyPr/>
        <a:lstStyle/>
        <a:p>
          <a:endParaRPr lang="pt-BR"/>
        </a:p>
      </dgm:t>
    </dgm:pt>
    <dgm:pt modelId="{1402B3B7-3B5C-42D7-B7F0-39F07B4D08DF}" type="pres">
      <dgm:prSet presAssocID="{145B5342-76D2-4F1D-A0C3-C4656AF82625}" presName="accent_4" presStyleCnt="0"/>
      <dgm:spPr/>
    </dgm:pt>
    <dgm:pt modelId="{1B9F3CDB-9403-42DE-A6B8-79C0976B196B}" type="pres">
      <dgm:prSet presAssocID="{145B5342-76D2-4F1D-A0C3-C4656AF82625}" presName="accentRepeatNode" presStyleLbl="solidFgAcc1" presStyleIdx="3" presStyleCnt="4"/>
      <dgm:spPr/>
    </dgm:pt>
  </dgm:ptLst>
  <dgm:cxnLst>
    <dgm:cxn modelId="{4AFA92F2-2162-4B46-B29F-8DABCB7BDF9B}" srcId="{6AA59DE4-27EF-4BAF-873C-4A6CB60101B0}" destId="{464AFFBA-C444-441E-B6B9-D57C4CD62E1F}" srcOrd="0" destOrd="0" parTransId="{BF89E118-5488-48FF-BC09-F8D1FEB80F16}" sibTransId="{4A1599F1-3777-43F7-8D64-FD6B73F42244}"/>
    <dgm:cxn modelId="{3D99A7BD-1010-401C-B4A3-3BE55B938AB0}" type="presOf" srcId="{6AA59DE4-27EF-4BAF-873C-4A6CB60101B0}" destId="{29FF23A0-8F70-402A-B8CA-30D264DF42F1}" srcOrd="0" destOrd="0" presId="urn:microsoft.com/office/officeart/2008/layout/VerticalCurvedList"/>
    <dgm:cxn modelId="{B229C018-77CB-42FA-B6F2-656B7F600A35}" type="presOf" srcId="{145B5342-76D2-4F1D-A0C3-C4656AF82625}" destId="{3A57AABF-3DF2-4927-BDD0-A87FE0839E91}" srcOrd="0" destOrd="0" presId="urn:microsoft.com/office/officeart/2008/layout/VerticalCurvedList"/>
    <dgm:cxn modelId="{D199042C-933C-41D0-9C92-7FDF69443C81}" srcId="{6AA59DE4-27EF-4BAF-873C-4A6CB60101B0}" destId="{145B5342-76D2-4F1D-A0C3-C4656AF82625}" srcOrd="3" destOrd="0" parTransId="{BFDDE09C-4720-4DBA-916B-6E0A41E655F6}" sibTransId="{781AE123-CC87-4F07-B6E1-30866450F816}"/>
    <dgm:cxn modelId="{A3E3067F-30FC-480C-941F-707124829F57}" type="presOf" srcId="{4A1599F1-3777-43F7-8D64-FD6B73F42244}" destId="{E9C9810D-3706-4884-AFE3-A0D6228656CB}" srcOrd="0" destOrd="0" presId="urn:microsoft.com/office/officeart/2008/layout/VerticalCurvedList"/>
    <dgm:cxn modelId="{E2682C56-C266-449A-8591-1716CEC7E68E}" srcId="{6AA59DE4-27EF-4BAF-873C-4A6CB60101B0}" destId="{BEBA3A84-A785-4CAD-9AFD-F2A2B8A51293}" srcOrd="2" destOrd="0" parTransId="{ED5BB41E-E3EA-49A3-84DE-F81D6027497E}" sibTransId="{1F13CD03-AEC1-4C19-83EA-D9D36AE93018}"/>
    <dgm:cxn modelId="{9A183361-19D2-442C-AF76-288F570AD5AA}" type="presOf" srcId="{06AD3D39-0BB1-45DC-88F8-4ED8CF51D8E8}" destId="{3DF476AE-EFC1-4CA5-99F4-C2687442552A}" srcOrd="0" destOrd="0" presId="urn:microsoft.com/office/officeart/2008/layout/VerticalCurvedList"/>
    <dgm:cxn modelId="{95C64F9A-3245-4832-B55C-87AFFA40B447}" type="presOf" srcId="{464AFFBA-C444-441E-B6B9-D57C4CD62E1F}" destId="{7036D174-B284-470E-B965-045B1AE13BEA}" srcOrd="0" destOrd="0" presId="urn:microsoft.com/office/officeart/2008/layout/VerticalCurvedList"/>
    <dgm:cxn modelId="{137E294C-708F-4780-951F-1B9D7F47BAD3}" type="presOf" srcId="{BEBA3A84-A785-4CAD-9AFD-F2A2B8A51293}" destId="{8EAAC82B-CB40-4306-A2B4-1E39D4D60DCE}" srcOrd="0" destOrd="0" presId="urn:microsoft.com/office/officeart/2008/layout/VerticalCurvedList"/>
    <dgm:cxn modelId="{CEDC2CF1-4672-4A53-9691-AA68E6980C33}" srcId="{6AA59DE4-27EF-4BAF-873C-4A6CB60101B0}" destId="{06AD3D39-0BB1-45DC-88F8-4ED8CF51D8E8}" srcOrd="1" destOrd="0" parTransId="{BF57A9FB-4BCE-4CCA-B937-4C64D32BE914}" sibTransId="{06621341-B930-4282-A1A9-E159B250FE92}"/>
    <dgm:cxn modelId="{9AA17A5C-E79B-4A93-BA69-7C87B2524F95}" type="presParOf" srcId="{29FF23A0-8F70-402A-B8CA-30D264DF42F1}" destId="{01360483-F793-4A86-B7CC-33D5D6D30ACD}" srcOrd="0" destOrd="0" presId="urn:microsoft.com/office/officeart/2008/layout/VerticalCurvedList"/>
    <dgm:cxn modelId="{C61782A3-EBE8-4C57-ACE7-EDC5C867646B}" type="presParOf" srcId="{01360483-F793-4A86-B7CC-33D5D6D30ACD}" destId="{D1D20EAE-B9F3-4E0A-8D7D-9DB9435301F4}" srcOrd="0" destOrd="0" presId="urn:microsoft.com/office/officeart/2008/layout/VerticalCurvedList"/>
    <dgm:cxn modelId="{DC8CF6CC-22BF-451E-AE97-DF508FA5E6B8}" type="presParOf" srcId="{D1D20EAE-B9F3-4E0A-8D7D-9DB9435301F4}" destId="{79256AFC-5BE3-4181-9619-4B58761E29BA}" srcOrd="0" destOrd="0" presId="urn:microsoft.com/office/officeart/2008/layout/VerticalCurvedList"/>
    <dgm:cxn modelId="{3D020A84-A81E-44B9-9EE9-7EAC766184B5}" type="presParOf" srcId="{D1D20EAE-B9F3-4E0A-8D7D-9DB9435301F4}" destId="{E9C9810D-3706-4884-AFE3-A0D6228656CB}" srcOrd="1" destOrd="0" presId="urn:microsoft.com/office/officeart/2008/layout/VerticalCurvedList"/>
    <dgm:cxn modelId="{73467050-448E-479D-9168-3EEB1E57D6CF}" type="presParOf" srcId="{D1D20EAE-B9F3-4E0A-8D7D-9DB9435301F4}" destId="{0B0E8190-7C35-4FA1-900E-7CBA89B1CE36}" srcOrd="2" destOrd="0" presId="urn:microsoft.com/office/officeart/2008/layout/VerticalCurvedList"/>
    <dgm:cxn modelId="{3DB5D663-66BC-40C9-8F00-92346D735F01}" type="presParOf" srcId="{D1D20EAE-B9F3-4E0A-8D7D-9DB9435301F4}" destId="{777C9B1F-7A70-422A-A94E-28A6B3A4E589}" srcOrd="3" destOrd="0" presId="urn:microsoft.com/office/officeart/2008/layout/VerticalCurvedList"/>
    <dgm:cxn modelId="{8B67C022-DCAF-49B0-B7A3-367F09945CCB}" type="presParOf" srcId="{01360483-F793-4A86-B7CC-33D5D6D30ACD}" destId="{7036D174-B284-470E-B965-045B1AE13BEA}" srcOrd="1" destOrd="0" presId="urn:microsoft.com/office/officeart/2008/layout/VerticalCurvedList"/>
    <dgm:cxn modelId="{85E444E1-54AC-4E75-974D-3CFE53CEED8D}" type="presParOf" srcId="{01360483-F793-4A86-B7CC-33D5D6D30ACD}" destId="{B41C064D-3736-4AEC-BBA6-2EC2D783AB84}" srcOrd="2" destOrd="0" presId="urn:microsoft.com/office/officeart/2008/layout/VerticalCurvedList"/>
    <dgm:cxn modelId="{ACC7F78E-3BC5-49D7-861A-329A643297B4}" type="presParOf" srcId="{B41C064D-3736-4AEC-BBA6-2EC2D783AB84}" destId="{5EF25D92-232F-43C7-A0F2-FEC9EA2618EB}" srcOrd="0" destOrd="0" presId="urn:microsoft.com/office/officeart/2008/layout/VerticalCurvedList"/>
    <dgm:cxn modelId="{4B6B6830-7B7A-40E9-A2B0-46DD66FC389C}" type="presParOf" srcId="{01360483-F793-4A86-B7CC-33D5D6D30ACD}" destId="{3DF476AE-EFC1-4CA5-99F4-C2687442552A}" srcOrd="3" destOrd="0" presId="urn:microsoft.com/office/officeart/2008/layout/VerticalCurvedList"/>
    <dgm:cxn modelId="{B819CA43-D4A8-4CD8-91D0-A085D903DC74}" type="presParOf" srcId="{01360483-F793-4A86-B7CC-33D5D6D30ACD}" destId="{9E28BE81-850A-4904-8461-5F26A512D256}" srcOrd="4" destOrd="0" presId="urn:microsoft.com/office/officeart/2008/layout/VerticalCurvedList"/>
    <dgm:cxn modelId="{7A8C46FF-F43C-44D6-B2F5-D42B8B929542}" type="presParOf" srcId="{9E28BE81-850A-4904-8461-5F26A512D256}" destId="{B6287C3D-5718-4264-9E07-AD2643AD25FB}" srcOrd="0" destOrd="0" presId="urn:microsoft.com/office/officeart/2008/layout/VerticalCurvedList"/>
    <dgm:cxn modelId="{9EF8AEBB-D5A0-4BA4-BEC9-06E565D54222}" type="presParOf" srcId="{01360483-F793-4A86-B7CC-33D5D6D30ACD}" destId="{8EAAC82B-CB40-4306-A2B4-1E39D4D60DCE}" srcOrd="5" destOrd="0" presId="urn:microsoft.com/office/officeart/2008/layout/VerticalCurvedList"/>
    <dgm:cxn modelId="{63C226D4-B916-49FE-930A-ADC226D31CB5}" type="presParOf" srcId="{01360483-F793-4A86-B7CC-33D5D6D30ACD}" destId="{EBD93E13-6AE5-4ECE-9FB3-8FD4018FE1F0}" srcOrd="6" destOrd="0" presId="urn:microsoft.com/office/officeart/2008/layout/VerticalCurvedList"/>
    <dgm:cxn modelId="{64AD7A20-B860-4D18-9836-CF9DC96E8AFF}" type="presParOf" srcId="{EBD93E13-6AE5-4ECE-9FB3-8FD4018FE1F0}" destId="{896EAF37-1090-4DEB-AB9B-1202D042DB4E}" srcOrd="0" destOrd="0" presId="urn:microsoft.com/office/officeart/2008/layout/VerticalCurvedList"/>
    <dgm:cxn modelId="{D331A5E1-8803-4EA2-8AFB-83C60726C233}" type="presParOf" srcId="{01360483-F793-4A86-B7CC-33D5D6D30ACD}" destId="{3A57AABF-3DF2-4927-BDD0-A87FE0839E91}" srcOrd="7" destOrd="0" presId="urn:microsoft.com/office/officeart/2008/layout/VerticalCurvedList"/>
    <dgm:cxn modelId="{34AB2089-54F0-4B87-87E2-948412CD1834}" type="presParOf" srcId="{01360483-F793-4A86-B7CC-33D5D6D30ACD}" destId="{1402B3B7-3B5C-42D7-B7F0-39F07B4D08DF}" srcOrd="8" destOrd="0" presId="urn:microsoft.com/office/officeart/2008/layout/VerticalCurvedList"/>
    <dgm:cxn modelId="{5E9CB0CF-F232-49F1-B8D8-E376BBB02EDB}" type="presParOf" srcId="{1402B3B7-3B5C-42D7-B7F0-39F07B4D08DF}" destId="{1B9F3CDB-9403-42DE-A6B8-79C0976B196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A6BF056-538A-41B2-B84B-E732640ABF65}" type="doc">
      <dgm:prSet loTypeId="urn:microsoft.com/office/officeart/2005/8/layout/hChevron3" loCatId="process" qsTypeId="urn:microsoft.com/office/officeart/2005/8/quickstyle/simple1#4" qsCatId="simple" csTypeId="urn:microsoft.com/office/officeart/2005/8/colors/colorful3" csCatId="colorful" phldr="1"/>
      <dgm:spPr/>
    </dgm:pt>
    <dgm:pt modelId="{AEDA640D-BDB7-47D6-B23C-8852FC0E48B9}">
      <dgm:prSet phldrT="[Texto]" custT="1"/>
      <dgm:spPr/>
      <dgm:t>
        <a:bodyPr/>
        <a:lstStyle/>
        <a:p>
          <a:r>
            <a:rPr lang="pt-BR" sz="1800" dirty="0" smtClean="0"/>
            <a:t>Gatilho para ativação das céls endoteliais</a:t>
          </a:r>
          <a:endParaRPr lang="pt-BR" sz="1800" dirty="0"/>
        </a:p>
      </dgm:t>
    </dgm:pt>
    <dgm:pt modelId="{F58C8647-76C8-4422-9B1B-A491E9FA1EA0}" type="parTrans" cxnId="{5991A27E-CDF5-417B-8587-6EAB8C9F7B8E}">
      <dgm:prSet/>
      <dgm:spPr/>
      <dgm:t>
        <a:bodyPr/>
        <a:lstStyle/>
        <a:p>
          <a:endParaRPr lang="pt-BR"/>
        </a:p>
      </dgm:t>
    </dgm:pt>
    <dgm:pt modelId="{08864403-EC91-4C61-84E0-A1018009149C}" type="sibTrans" cxnId="{5991A27E-CDF5-417B-8587-6EAB8C9F7B8E}">
      <dgm:prSet/>
      <dgm:spPr/>
      <dgm:t>
        <a:bodyPr/>
        <a:lstStyle/>
        <a:p>
          <a:endParaRPr lang="pt-BR"/>
        </a:p>
      </dgm:t>
    </dgm:pt>
    <dgm:pt modelId="{D5AD1E1C-C631-467A-8FAE-1312E570A040}">
      <dgm:prSet phldrT="[Texto]" custT="1"/>
      <dgm:spPr/>
      <dgm:t>
        <a:bodyPr/>
        <a:lstStyle/>
        <a:p>
          <a:r>
            <a:rPr lang="pt-BR" sz="1800" dirty="0" smtClean="0"/>
            <a:t>Permeabilidade capilar</a:t>
          </a:r>
          <a:endParaRPr lang="pt-BR" sz="1800" dirty="0"/>
        </a:p>
      </dgm:t>
    </dgm:pt>
    <dgm:pt modelId="{36FAC255-586A-4E76-A590-3AF163E7B35A}" type="parTrans" cxnId="{67E6514E-8685-45F4-BEC4-4DF57EF23F3D}">
      <dgm:prSet/>
      <dgm:spPr/>
      <dgm:t>
        <a:bodyPr/>
        <a:lstStyle/>
        <a:p>
          <a:endParaRPr lang="pt-BR"/>
        </a:p>
      </dgm:t>
    </dgm:pt>
    <dgm:pt modelId="{C48EE770-D764-41EE-90FD-489346C99F48}" type="sibTrans" cxnId="{67E6514E-8685-45F4-BEC4-4DF57EF23F3D}">
      <dgm:prSet/>
      <dgm:spPr/>
      <dgm:t>
        <a:bodyPr/>
        <a:lstStyle/>
        <a:p>
          <a:endParaRPr lang="pt-BR"/>
        </a:p>
      </dgm:t>
    </dgm:pt>
    <dgm:pt modelId="{EE471846-9BBE-4393-A523-593ADE989C48}">
      <dgm:prSet phldrT="[Texto]" custT="1"/>
      <dgm:spPr/>
      <dgm:t>
        <a:bodyPr/>
        <a:lstStyle/>
        <a:p>
          <a:r>
            <a:rPr lang="pt-BR" sz="1800" dirty="0" smtClean="0"/>
            <a:t>Fluidos proteicos no espaço alveolar</a:t>
          </a:r>
          <a:endParaRPr lang="pt-BR" sz="1800" dirty="0"/>
        </a:p>
      </dgm:t>
    </dgm:pt>
    <dgm:pt modelId="{CEFFDA5B-954D-4B1C-9A5C-3F63831F8E76}" type="parTrans" cxnId="{F9680FA4-7C65-4650-A4A6-CF6094FFDF64}">
      <dgm:prSet/>
      <dgm:spPr/>
      <dgm:t>
        <a:bodyPr/>
        <a:lstStyle/>
        <a:p>
          <a:endParaRPr lang="pt-BR"/>
        </a:p>
      </dgm:t>
    </dgm:pt>
    <dgm:pt modelId="{29EC8CE7-1010-4368-85EE-08D7683AB711}" type="sibTrans" cxnId="{F9680FA4-7C65-4650-A4A6-CF6094FFDF64}">
      <dgm:prSet/>
      <dgm:spPr/>
      <dgm:t>
        <a:bodyPr/>
        <a:lstStyle/>
        <a:p>
          <a:endParaRPr lang="pt-BR"/>
        </a:p>
      </dgm:t>
    </dgm:pt>
    <dgm:pt modelId="{5EB192E5-2681-41EE-8EB1-A7F0F9071E09}">
      <dgm:prSet phldrT="[Texto]" custT="1"/>
      <dgm:spPr/>
      <dgm:t>
        <a:bodyPr/>
        <a:lstStyle/>
        <a:p>
          <a:r>
            <a:rPr lang="pt-BR" sz="1800" dirty="0" smtClean="0"/>
            <a:t>Secreção de citocinas pró-inflamatórias</a:t>
          </a:r>
          <a:endParaRPr lang="pt-BR" sz="1800" dirty="0"/>
        </a:p>
      </dgm:t>
    </dgm:pt>
    <dgm:pt modelId="{219FB164-9A2B-4E30-A0FE-647EC299A872}" type="parTrans" cxnId="{3BDB006D-0D83-4532-9E33-CE10AD5B90C6}">
      <dgm:prSet/>
      <dgm:spPr/>
      <dgm:t>
        <a:bodyPr/>
        <a:lstStyle/>
        <a:p>
          <a:endParaRPr lang="pt-BR"/>
        </a:p>
      </dgm:t>
    </dgm:pt>
    <dgm:pt modelId="{7F6C99A8-DC9F-43EB-AB7B-7727125F199D}" type="sibTrans" cxnId="{3BDB006D-0D83-4532-9E33-CE10AD5B90C6}">
      <dgm:prSet/>
      <dgm:spPr/>
      <dgm:t>
        <a:bodyPr/>
        <a:lstStyle/>
        <a:p>
          <a:endParaRPr lang="pt-BR"/>
        </a:p>
      </dgm:t>
    </dgm:pt>
    <dgm:pt modelId="{FA3F6605-7F4E-4BB5-97FE-76A89A264212}">
      <dgm:prSet phldrT="[Texto]" custT="1"/>
      <dgm:spPr/>
      <dgm:t>
        <a:bodyPr/>
        <a:lstStyle/>
        <a:p>
          <a:r>
            <a:rPr lang="pt-BR" sz="1800" dirty="0" smtClean="0"/>
            <a:t>Prontamente inativam o surfactante</a:t>
          </a:r>
          <a:endParaRPr lang="pt-BR" sz="1800" dirty="0"/>
        </a:p>
      </dgm:t>
    </dgm:pt>
    <dgm:pt modelId="{151E6D07-EB49-4CE1-AB53-2080E7362D19}" type="parTrans" cxnId="{EB44D987-F964-4913-BEF8-BAA84B224669}">
      <dgm:prSet/>
      <dgm:spPr/>
      <dgm:t>
        <a:bodyPr/>
        <a:lstStyle/>
        <a:p>
          <a:endParaRPr lang="pt-BR"/>
        </a:p>
      </dgm:t>
    </dgm:pt>
    <dgm:pt modelId="{16D8A3C9-66A1-4625-8C09-520233B7B962}" type="sibTrans" cxnId="{EB44D987-F964-4913-BEF8-BAA84B224669}">
      <dgm:prSet/>
      <dgm:spPr/>
      <dgm:t>
        <a:bodyPr/>
        <a:lstStyle/>
        <a:p>
          <a:endParaRPr lang="pt-BR"/>
        </a:p>
      </dgm:t>
    </dgm:pt>
    <dgm:pt modelId="{06EFDE9A-1F8D-492E-806F-5408BF76CA13}" type="pres">
      <dgm:prSet presAssocID="{2A6BF056-538A-41B2-B84B-E732640ABF65}" presName="Name0" presStyleCnt="0">
        <dgm:presLayoutVars>
          <dgm:dir/>
          <dgm:resizeHandles val="exact"/>
        </dgm:presLayoutVars>
      </dgm:prSet>
      <dgm:spPr/>
    </dgm:pt>
    <dgm:pt modelId="{0CDB44F7-F15B-4C4D-A967-1CF6E5BFD956}" type="pres">
      <dgm:prSet presAssocID="{AEDA640D-BDB7-47D6-B23C-8852FC0E48B9}" presName="parTxOnly" presStyleLbl="node1" presStyleIdx="0" presStyleCnt="5" custLinFactNeighborY="-2">
        <dgm:presLayoutVars>
          <dgm:bulletEnabled val="1"/>
        </dgm:presLayoutVars>
      </dgm:prSet>
      <dgm:spPr/>
      <dgm:t>
        <a:bodyPr/>
        <a:lstStyle/>
        <a:p>
          <a:endParaRPr lang="pt-BR"/>
        </a:p>
      </dgm:t>
    </dgm:pt>
    <dgm:pt modelId="{650ADD4A-03A1-46D2-AA44-8ADC9B683FB4}" type="pres">
      <dgm:prSet presAssocID="{08864403-EC91-4C61-84E0-A1018009149C}" presName="parSpace" presStyleCnt="0"/>
      <dgm:spPr/>
    </dgm:pt>
    <dgm:pt modelId="{44A4FF9D-CA53-4B54-B055-769A468FFB72}" type="pres">
      <dgm:prSet presAssocID="{D5AD1E1C-C631-467A-8FAE-1312E570A040}" presName="parTxOnly" presStyleLbl="node1" presStyleIdx="1" presStyleCnt="5" custLinFactNeighborX="-5220" custLinFactNeighborY="488">
        <dgm:presLayoutVars>
          <dgm:bulletEnabled val="1"/>
        </dgm:presLayoutVars>
      </dgm:prSet>
      <dgm:spPr/>
      <dgm:t>
        <a:bodyPr/>
        <a:lstStyle/>
        <a:p>
          <a:endParaRPr lang="pt-BR"/>
        </a:p>
      </dgm:t>
    </dgm:pt>
    <dgm:pt modelId="{8F876374-AC76-430C-B08D-6303E3E5A845}" type="pres">
      <dgm:prSet presAssocID="{C48EE770-D764-41EE-90FD-489346C99F48}" presName="parSpace" presStyleCnt="0"/>
      <dgm:spPr/>
    </dgm:pt>
    <dgm:pt modelId="{C441D967-38BB-4228-938C-5C0C32FA20E1}" type="pres">
      <dgm:prSet presAssocID="{EE471846-9BBE-4393-A523-593ADE989C48}" presName="parTxOnly" presStyleLbl="node1" presStyleIdx="2" presStyleCnt="5" custLinFactNeighborY="1263">
        <dgm:presLayoutVars>
          <dgm:bulletEnabled val="1"/>
        </dgm:presLayoutVars>
      </dgm:prSet>
      <dgm:spPr/>
      <dgm:t>
        <a:bodyPr/>
        <a:lstStyle/>
        <a:p>
          <a:endParaRPr lang="pt-BR"/>
        </a:p>
      </dgm:t>
    </dgm:pt>
    <dgm:pt modelId="{FAE01EE9-6181-48B8-BE4E-3C167463488B}" type="pres">
      <dgm:prSet presAssocID="{29EC8CE7-1010-4368-85EE-08D7683AB711}" presName="parSpace" presStyleCnt="0"/>
      <dgm:spPr/>
    </dgm:pt>
    <dgm:pt modelId="{3CF37F3A-6955-48F8-9404-5F56A403AD63}" type="pres">
      <dgm:prSet presAssocID="{5EB192E5-2681-41EE-8EB1-A7F0F9071E09}" presName="parTxOnly" presStyleLbl="node1" presStyleIdx="3" presStyleCnt="5" custLinFactNeighborY="1263">
        <dgm:presLayoutVars>
          <dgm:bulletEnabled val="1"/>
        </dgm:presLayoutVars>
      </dgm:prSet>
      <dgm:spPr/>
      <dgm:t>
        <a:bodyPr/>
        <a:lstStyle/>
        <a:p>
          <a:endParaRPr lang="pt-BR"/>
        </a:p>
      </dgm:t>
    </dgm:pt>
    <dgm:pt modelId="{35949964-F722-4937-9FDC-EDB7B1C845A7}" type="pres">
      <dgm:prSet presAssocID="{7F6C99A8-DC9F-43EB-AB7B-7727125F199D}" presName="parSpace" presStyleCnt="0"/>
      <dgm:spPr/>
    </dgm:pt>
    <dgm:pt modelId="{A2238839-4244-446F-9115-AB0F35B7B90C}" type="pres">
      <dgm:prSet presAssocID="{FA3F6605-7F4E-4BB5-97FE-76A89A264212}" presName="parTxOnly" presStyleLbl="node1" presStyleIdx="4" presStyleCnt="5" custLinFactNeighborY="1263">
        <dgm:presLayoutVars>
          <dgm:bulletEnabled val="1"/>
        </dgm:presLayoutVars>
      </dgm:prSet>
      <dgm:spPr/>
      <dgm:t>
        <a:bodyPr/>
        <a:lstStyle/>
        <a:p>
          <a:endParaRPr lang="pt-BR"/>
        </a:p>
      </dgm:t>
    </dgm:pt>
  </dgm:ptLst>
  <dgm:cxnLst>
    <dgm:cxn modelId="{3E6AAD6B-3D83-436E-9DF3-984DE5EF22BE}" type="presOf" srcId="{FA3F6605-7F4E-4BB5-97FE-76A89A264212}" destId="{A2238839-4244-446F-9115-AB0F35B7B90C}" srcOrd="0" destOrd="0" presId="urn:microsoft.com/office/officeart/2005/8/layout/hChevron3"/>
    <dgm:cxn modelId="{67E6514E-8685-45F4-BEC4-4DF57EF23F3D}" srcId="{2A6BF056-538A-41B2-B84B-E732640ABF65}" destId="{D5AD1E1C-C631-467A-8FAE-1312E570A040}" srcOrd="1" destOrd="0" parTransId="{36FAC255-586A-4E76-A590-3AF163E7B35A}" sibTransId="{C48EE770-D764-41EE-90FD-489346C99F48}"/>
    <dgm:cxn modelId="{3BDB006D-0D83-4532-9E33-CE10AD5B90C6}" srcId="{2A6BF056-538A-41B2-B84B-E732640ABF65}" destId="{5EB192E5-2681-41EE-8EB1-A7F0F9071E09}" srcOrd="3" destOrd="0" parTransId="{219FB164-9A2B-4E30-A0FE-647EC299A872}" sibTransId="{7F6C99A8-DC9F-43EB-AB7B-7727125F199D}"/>
    <dgm:cxn modelId="{B9C37516-C2FF-450D-80FF-8AF2D0E3CA53}" type="presOf" srcId="{AEDA640D-BDB7-47D6-B23C-8852FC0E48B9}" destId="{0CDB44F7-F15B-4C4D-A967-1CF6E5BFD956}" srcOrd="0" destOrd="0" presId="urn:microsoft.com/office/officeart/2005/8/layout/hChevron3"/>
    <dgm:cxn modelId="{F9680FA4-7C65-4650-A4A6-CF6094FFDF64}" srcId="{2A6BF056-538A-41B2-B84B-E732640ABF65}" destId="{EE471846-9BBE-4393-A523-593ADE989C48}" srcOrd="2" destOrd="0" parTransId="{CEFFDA5B-954D-4B1C-9A5C-3F63831F8E76}" sibTransId="{29EC8CE7-1010-4368-85EE-08D7683AB711}"/>
    <dgm:cxn modelId="{9EBE6887-DC60-47C0-9CC3-DE8E28688CED}" type="presOf" srcId="{EE471846-9BBE-4393-A523-593ADE989C48}" destId="{C441D967-38BB-4228-938C-5C0C32FA20E1}" srcOrd="0" destOrd="0" presId="urn:microsoft.com/office/officeart/2005/8/layout/hChevron3"/>
    <dgm:cxn modelId="{8BD8A311-D861-412F-8E0A-524821B1D4D1}" type="presOf" srcId="{5EB192E5-2681-41EE-8EB1-A7F0F9071E09}" destId="{3CF37F3A-6955-48F8-9404-5F56A403AD63}" srcOrd="0" destOrd="0" presId="urn:microsoft.com/office/officeart/2005/8/layout/hChevron3"/>
    <dgm:cxn modelId="{FE49F46A-3724-4E7E-B45C-B66684C7BF23}" type="presOf" srcId="{D5AD1E1C-C631-467A-8FAE-1312E570A040}" destId="{44A4FF9D-CA53-4B54-B055-769A468FFB72}" srcOrd="0" destOrd="0" presId="urn:microsoft.com/office/officeart/2005/8/layout/hChevron3"/>
    <dgm:cxn modelId="{5991A27E-CDF5-417B-8587-6EAB8C9F7B8E}" srcId="{2A6BF056-538A-41B2-B84B-E732640ABF65}" destId="{AEDA640D-BDB7-47D6-B23C-8852FC0E48B9}" srcOrd="0" destOrd="0" parTransId="{F58C8647-76C8-4422-9B1B-A491E9FA1EA0}" sibTransId="{08864403-EC91-4C61-84E0-A1018009149C}"/>
    <dgm:cxn modelId="{EB44D987-F964-4913-BEF8-BAA84B224669}" srcId="{2A6BF056-538A-41B2-B84B-E732640ABF65}" destId="{FA3F6605-7F4E-4BB5-97FE-76A89A264212}" srcOrd="4" destOrd="0" parTransId="{151E6D07-EB49-4CE1-AB53-2080E7362D19}" sibTransId="{16D8A3C9-66A1-4625-8C09-520233B7B962}"/>
    <dgm:cxn modelId="{71A1F64D-E325-41E2-8968-A43E60B7E4E5}" type="presOf" srcId="{2A6BF056-538A-41B2-B84B-E732640ABF65}" destId="{06EFDE9A-1F8D-492E-806F-5408BF76CA13}" srcOrd="0" destOrd="0" presId="urn:microsoft.com/office/officeart/2005/8/layout/hChevron3"/>
    <dgm:cxn modelId="{327EF174-781C-46BF-8259-B7DA6F548E59}" type="presParOf" srcId="{06EFDE9A-1F8D-492E-806F-5408BF76CA13}" destId="{0CDB44F7-F15B-4C4D-A967-1CF6E5BFD956}" srcOrd="0" destOrd="0" presId="urn:microsoft.com/office/officeart/2005/8/layout/hChevron3"/>
    <dgm:cxn modelId="{4AF81A81-2294-4DE6-A6CA-C84E9B44B0BB}" type="presParOf" srcId="{06EFDE9A-1F8D-492E-806F-5408BF76CA13}" destId="{650ADD4A-03A1-46D2-AA44-8ADC9B683FB4}" srcOrd="1" destOrd="0" presId="urn:microsoft.com/office/officeart/2005/8/layout/hChevron3"/>
    <dgm:cxn modelId="{AFF30CB5-3CCB-4E89-9F0B-D62C4265592F}" type="presParOf" srcId="{06EFDE9A-1F8D-492E-806F-5408BF76CA13}" destId="{44A4FF9D-CA53-4B54-B055-769A468FFB72}" srcOrd="2" destOrd="0" presId="urn:microsoft.com/office/officeart/2005/8/layout/hChevron3"/>
    <dgm:cxn modelId="{F9649228-0FFA-455C-83D4-1C8587369827}" type="presParOf" srcId="{06EFDE9A-1F8D-492E-806F-5408BF76CA13}" destId="{8F876374-AC76-430C-B08D-6303E3E5A845}" srcOrd="3" destOrd="0" presId="urn:microsoft.com/office/officeart/2005/8/layout/hChevron3"/>
    <dgm:cxn modelId="{966489F2-DCE1-4D53-BC7D-5AAACEBEB53C}" type="presParOf" srcId="{06EFDE9A-1F8D-492E-806F-5408BF76CA13}" destId="{C441D967-38BB-4228-938C-5C0C32FA20E1}" srcOrd="4" destOrd="0" presId="urn:microsoft.com/office/officeart/2005/8/layout/hChevron3"/>
    <dgm:cxn modelId="{0F4DDE33-1284-4A3E-A02F-5C6C9863B984}" type="presParOf" srcId="{06EFDE9A-1F8D-492E-806F-5408BF76CA13}" destId="{FAE01EE9-6181-48B8-BE4E-3C167463488B}" srcOrd="5" destOrd="0" presId="urn:microsoft.com/office/officeart/2005/8/layout/hChevron3"/>
    <dgm:cxn modelId="{45D26F76-D2D5-480C-B497-E8EEC1ED8FC1}" type="presParOf" srcId="{06EFDE9A-1F8D-492E-806F-5408BF76CA13}" destId="{3CF37F3A-6955-48F8-9404-5F56A403AD63}" srcOrd="6" destOrd="0" presId="urn:microsoft.com/office/officeart/2005/8/layout/hChevron3"/>
    <dgm:cxn modelId="{62AA6150-3B93-4357-AE01-F665A9ADC7E6}" type="presParOf" srcId="{06EFDE9A-1F8D-492E-806F-5408BF76CA13}" destId="{35949964-F722-4937-9FDC-EDB7B1C845A7}" srcOrd="7" destOrd="0" presId="urn:microsoft.com/office/officeart/2005/8/layout/hChevron3"/>
    <dgm:cxn modelId="{5A92EE1C-CCB1-4F53-9448-2B76D50C43CC}" type="presParOf" srcId="{06EFDE9A-1F8D-492E-806F-5408BF76CA13}" destId="{A2238839-4244-446F-9115-AB0F35B7B90C}" srcOrd="8"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647953B-1D67-459C-8218-9DBC5AF10347}" type="doc">
      <dgm:prSet loTypeId="urn:microsoft.com/office/officeart/2005/8/layout/hChevron3" loCatId="process" qsTypeId="urn:microsoft.com/office/officeart/2005/8/quickstyle/simple1#5" qsCatId="simple" csTypeId="urn:microsoft.com/office/officeart/2005/8/colors/colorful1" csCatId="colorful" phldr="1"/>
      <dgm:spPr/>
    </dgm:pt>
    <dgm:pt modelId="{62192B23-37CE-4633-951A-D06BE5D81189}">
      <dgm:prSet phldrT="[Texto]" custT="1"/>
      <dgm:spPr/>
      <dgm:t>
        <a:bodyPr/>
        <a:lstStyle/>
        <a:p>
          <a:r>
            <a:rPr lang="pt-BR" sz="1800" dirty="0" smtClean="0"/>
            <a:t>Redução da complacência</a:t>
          </a:r>
          <a:endParaRPr lang="pt-BR" sz="1800" dirty="0"/>
        </a:p>
      </dgm:t>
    </dgm:pt>
    <dgm:pt modelId="{DF185672-BB04-4585-BA2F-4C01D1985994}" type="parTrans" cxnId="{68017CFC-B5D8-4EA8-9104-BA6190EC19CA}">
      <dgm:prSet/>
      <dgm:spPr/>
      <dgm:t>
        <a:bodyPr/>
        <a:lstStyle/>
        <a:p>
          <a:endParaRPr lang="pt-BR"/>
        </a:p>
      </dgm:t>
    </dgm:pt>
    <dgm:pt modelId="{D82F4BA7-5C2B-4446-9E38-C0C1C3A82622}" type="sibTrans" cxnId="{68017CFC-B5D8-4EA8-9104-BA6190EC19CA}">
      <dgm:prSet/>
      <dgm:spPr/>
      <dgm:t>
        <a:bodyPr/>
        <a:lstStyle/>
        <a:p>
          <a:endParaRPr lang="pt-BR"/>
        </a:p>
      </dgm:t>
    </dgm:pt>
    <dgm:pt modelId="{EA125BE5-854F-4784-B40C-49E74836D92C}">
      <dgm:prSet phldrT="[Texto]" custT="1"/>
      <dgm:spPr/>
      <dgm:t>
        <a:bodyPr/>
        <a:lstStyle/>
        <a:p>
          <a:r>
            <a:rPr lang="pt-BR" sz="1800" dirty="0" smtClean="0"/>
            <a:t>Resistência pulmonar normal ou discretamente </a:t>
          </a:r>
          <a:endParaRPr lang="pt-BR" sz="1800" dirty="0"/>
        </a:p>
      </dgm:t>
    </dgm:pt>
    <dgm:pt modelId="{7E4AF6B6-DF66-4237-B1B6-3889ED748088}" type="parTrans" cxnId="{3982D620-E53B-4E9B-A048-4D02BA5CF18D}">
      <dgm:prSet/>
      <dgm:spPr/>
      <dgm:t>
        <a:bodyPr/>
        <a:lstStyle/>
        <a:p>
          <a:endParaRPr lang="pt-BR"/>
        </a:p>
      </dgm:t>
    </dgm:pt>
    <dgm:pt modelId="{8C295FDA-F43E-4E12-A026-D25C2A6A7335}" type="sibTrans" cxnId="{3982D620-E53B-4E9B-A048-4D02BA5CF18D}">
      <dgm:prSet/>
      <dgm:spPr/>
      <dgm:t>
        <a:bodyPr/>
        <a:lstStyle/>
        <a:p>
          <a:endParaRPr lang="pt-BR"/>
        </a:p>
      </dgm:t>
    </dgm:pt>
    <dgm:pt modelId="{BDEF568D-2466-41FF-ADA5-FBC29DE15214}">
      <dgm:prSet phldrT="[Texto]" custT="1"/>
      <dgm:spPr/>
      <dgm:t>
        <a:bodyPr/>
        <a:lstStyle/>
        <a:p>
          <a:r>
            <a:rPr lang="pt-BR" sz="1800" dirty="0" smtClean="0"/>
            <a:t>Insuficiência respiratória hipoxêmica</a:t>
          </a:r>
          <a:endParaRPr lang="pt-BR" sz="1800" dirty="0"/>
        </a:p>
      </dgm:t>
    </dgm:pt>
    <dgm:pt modelId="{A85D04BE-8AC6-461C-AEC4-8494E14DA3EA}" type="parTrans" cxnId="{BDCE3A61-739D-4562-8852-E164EB591DE4}">
      <dgm:prSet/>
      <dgm:spPr/>
      <dgm:t>
        <a:bodyPr/>
        <a:lstStyle/>
        <a:p>
          <a:endParaRPr lang="pt-BR"/>
        </a:p>
      </dgm:t>
    </dgm:pt>
    <dgm:pt modelId="{A2F3F908-275E-4616-A8A5-F9C467352E51}" type="sibTrans" cxnId="{BDCE3A61-739D-4562-8852-E164EB591DE4}">
      <dgm:prSet/>
      <dgm:spPr/>
      <dgm:t>
        <a:bodyPr/>
        <a:lstStyle/>
        <a:p>
          <a:endParaRPr lang="pt-BR"/>
        </a:p>
      </dgm:t>
    </dgm:pt>
    <dgm:pt modelId="{2C595D38-8B63-478D-A586-53BDFE98582C}" type="pres">
      <dgm:prSet presAssocID="{7647953B-1D67-459C-8218-9DBC5AF10347}" presName="Name0" presStyleCnt="0">
        <dgm:presLayoutVars>
          <dgm:dir/>
          <dgm:resizeHandles val="exact"/>
        </dgm:presLayoutVars>
      </dgm:prSet>
      <dgm:spPr/>
    </dgm:pt>
    <dgm:pt modelId="{E1973CE9-2577-4DD5-856D-2138C9BACA49}" type="pres">
      <dgm:prSet presAssocID="{62192B23-37CE-4633-951A-D06BE5D81189}" presName="parTxOnly" presStyleLbl="node1" presStyleIdx="0" presStyleCnt="3" custLinFactNeighborY="1604">
        <dgm:presLayoutVars>
          <dgm:bulletEnabled val="1"/>
        </dgm:presLayoutVars>
      </dgm:prSet>
      <dgm:spPr/>
      <dgm:t>
        <a:bodyPr/>
        <a:lstStyle/>
        <a:p>
          <a:endParaRPr lang="pt-BR"/>
        </a:p>
      </dgm:t>
    </dgm:pt>
    <dgm:pt modelId="{3935650E-B4B5-47A7-A6A5-CE21A71DC410}" type="pres">
      <dgm:prSet presAssocID="{D82F4BA7-5C2B-4446-9E38-C0C1C3A82622}" presName="parSpace" presStyleCnt="0"/>
      <dgm:spPr/>
    </dgm:pt>
    <dgm:pt modelId="{5453D03F-B31F-49D3-9D79-19A4F460068B}" type="pres">
      <dgm:prSet presAssocID="{EA125BE5-854F-4784-B40C-49E74836D92C}" presName="parTxOnly" presStyleLbl="node1" presStyleIdx="1" presStyleCnt="3" custLinFactNeighborX="-5048" custLinFactNeighborY="-13986">
        <dgm:presLayoutVars>
          <dgm:bulletEnabled val="1"/>
        </dgm:presLayoutVars>
      </dgm:prSet>
      <dgm:spPr/>
      <dgm:t>
        <a:bodyPr/>
        <a:lstStyle/>
        <a:p>
          <a:endParaRPr lang="pt-BR"/>
        </a:p>
      </dgm:t>
    </dgm:pt>
    <dgm:pt modelId="{2D38C4A9-33FE-4ABD-8E52-9CC39BE9432C}" type="pres">
      <dgm:prSet presAssocID="{8C295FDA-F43E-4E12-A026-D25C2A6A7335}" presName="parSpace" presStyleCnt="0"/>
      <dgm:spPr/>
    </dgm:pt>
    <dgm:pt modelId="{C9C91659-B92C-444E-997B-B9953C7A42DD}" type="pres">
      <dgm:prSet presAssocID="{BDEF568D-2466-41FF-ADA5-FBC29DE15214}" presName="parTxOnly" presStyleLbl="node1" presStyleIdx="2" presStyleCnt="3">
        <dgm:presLayoutVars>
          <dgm:bulletEnabled val="1"/>
        </dgm:presLayoutVars>
      </dgm:prSet>
      <dgm:spPr/>
      <dgm:t>
        <a:bodyPr/>
        <a:lstStyle/>
        <a:p>
          <a:endParaRPr lang="pt-BR"/>
        </a:p>
      </dgm:t>
    </dgm:pt>
  </dgm:ptLst>
  <dgm:cxnLst>
    <dgm:cxn modelId="{4712D3AF-037B-4A62-BE8B-477898ECE3CE}" type="presOf" srcId="{7647953B-1D67-459C-8218-9DBC5AF10347}" destId="{2C595D38-8B63-478D-A586-53BDFE98582C}" srcOrd="0" destOrd="0" presId="urn:microsoft.com/office/officeart/2005/8/layout/hChevron3"/>
    <dgm:cxn modelId="{BDCE3A61-739D-4562-8852-E164EB591DE4}" srcId="{7647953B-1D67-459C-8218-9DBC5AF10347}" destId="{BDEF568D-2466-41FF-ADA5-FBC29DE15214}" srcOrd="2" destOrd="0" parTransId="{A85D04BE-8AC6-461C-AEC4-8494E14DA3EA}" sibTransId="{A2F3F908-275E-4616-A8A5-F9C467352E51}"/>
    <dgm:cxn modelId="{0D14E6C3-6AF8-481A-AA8D-51D2B9DC6304}" type="presOf" srcId="{EA125BE5-854F-4784-B40C-49E74836D92C}" destId="{5453D03F-B31F-49D3-9D79-19A4F460068B}" srcOrd="0" destOrd="0" presId="urn:microsoft.com/office/officeart/2005/8/layout/hChevron3"/>
    <dgm:cxn modelId="{028027BD-7816-4D4D-86FF-7F39D1B4324F}" type="presOf" srcId="{BDEF568D-2466-41FF-ADA5-FBC29DE15214}" destId="{C9C91659-B92C-444E-997B-B9953C7A42DD}" srcOrd="0" destOrd="0" presId="urn:microsoft.com/office/officeart/2005/8/layout/hChevron3"/>
    <dgm:cxn modelId="{A0930991-0398-41BA-AF03-5ED435478A26}" type="presOf" srcId="{62192B23-37CE-4633-951A-D06BE5D81189}" destId="{E1973CE9-2577-4DD5-856D-2138C9BACA49}" srcOrd="0" destOrd="0" presId="urn:microsoft.com/office/officeart/2005/8/layout/hChevron3"/>
    <dgm:cxn modelId="{3982D620-E53B-4E9B-A048-4D02BA5CF18D}" srcId="{7647953B-1D67-459C-8218-9DBC5AF10347}" destId="{EA125BE5-854F-4784-B40C-49E74836D92C}" srcOrd="1" destOrd="0" parTransId="{7E4AF6B6-DF66-4237-B1B6-3889ED748088}" sibTransId="{8C295FDA-F43E-4E12-A026-D25C2A6A7335}"/>
    <dgm:cxn modelId="{68017CFC-B5D8-4EA8-9104-BA6190EC19CA}" srcId="{7647953B-1D67-459C-8218-9DBC5AF10347}" destId="{62192B23-37CE-4633-951A-D06BE5D81189}" srcOrd="0" destOrd="0" parTransId="{DF185672-BB04-4585-BA2F-4C01D1985994}" sibTransId="{D82F4BA7-5C2B-4446-9E38-C0C1C3A82622}"/>
    <dgm:cxn modelId="{C3BE00B3-1F48-4D4A-8294-34AE730CD9CE}" type="presParOf" srcId="{2C595D38-8B63-478D-A586-53BDFE98582C}" destId="{E1973CE9-2577-4DD5-856D-2138C9BACA49}" srcOrd="0" destOrd="0" presId="urn:microsoft.com/office/officeart/2005/8/layout/hChevron3"/>
    <dgm:cxn modelId="{5EEA9D56-9EA7-4704-A330-E4EDF6D639C2}" type="presParOf" srcId="{2C595D38-8B63-478D-A586-53BDFE98582C}" destId="{3935650E-B4B5-47A7-A6A5-CE21A71DC410}" srcOrd="1" destOrd="0" presId="urn:microsoft.com/office/officeart/2005/8/layout/hChevron3"/>
    <dgm:cxn modelId="{C7A46406-3227-4CD6-AEA4-C412184578DD}" type="presParOf" srcId="{2C595D38-8B63-478D-A586-53BDFE98582C}" destId="{5453D03F-B31F-49D3-9D79-19A4F460068B}" srcOrd="2" destOrd="0" presId="urn:microsoft.com/office/officeart/2005/8/layout/hChevron3"/>
    <dgm:cxn modelId="{DD16D8EA-0058-4DE5-A84B-293371BBD9F3}" type="presParOf" srcId="{2C595D38-8B63-478D-A586-53BDFE98582C}" destId="{2D38C4A9-33FE-4ABD-8E52-9CC39BE9432C}" srcOrd="3" destOrd="0" presId="urn:microsoft.com/office/officeart/2005/8/layout/hChevron3"/>
    <dgm:cxn modelId="{11277D27-17AC-4AF6-A6CF-B4A55FC35932}" type="presParOf" srcId="{2C595D38-8B63-478D-A586-53BDFE98582C}" destId="{C9C91659-B92C-444E-997B-B9953C7A42DD}" srcOrd="4"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4590C3D-4EEC-4D7F-AC86-7D6A0DA09488}" type="doc">
      <dgm:prSet loTypeId="urn:microsoft.com/office/officeart/2005/8/layout/list1" loCatId="list" qsTypeId="urn:microsoft.com/office/officeart/2005/8/quickstyle/simple4" qsCatId="simple" csTypeId="urn:microsoft.com/office/officeart/2005/8/colors/colorful3" csCatId="colorful" phldr="1"/>
      <dgm:spPr/>
      <dgm:t>
        <a:bodyPr/>
        <a:lstStyle/>
        <a:p>
          <a:endParaRPr lang="pt-BR"/>
        </a:p>
      </dgm:t>
    </dgm:pt>
    <dgm:pt modelId="{927481E2-D0BF-4EA0-BECA-42666B4AE9CB}">
      <dgm:prSet phldrT="[Texto]"/>
      <dgm:spPr/>
      <dgm:t>
        <a:bodyPr/>
        <a:lstStyle/>
        <a:p>
          <a:r>
            <a:rPr lang="pt-BR" dirty="0" smtClean="0"/>
            <a:t>Ventilação adequada</a:t>
          </a:r>
          <a:endParaRPr lang="pt-BR" dirty="0"/>
        </a:p>
      </dgm:t>
    </dgm:pt>
    <dgm:pt modelId="{F28BB7F4-0302-4ECF-85CD-C01176A0DF30}" type="parTrans" cxnId="{27E1B024-3712-479F-88EC-6EB9AED27A47}">
      <dgm:prSet/>
      <dgm:spPr/>
      <dgm:t>
        <a:bodyPr/>
        <a:lstStyle/>
        <a:p>
          <a:endParaRPr lang="pt-BR"/>
        </a:p>
      </dgm:t>
    </dgm:pt>
    <dgm:pt modelId="{F9B9C4B6-A26B-4A85-852E-AB7F7D6EF90E}" type="sibTrans" cxnId="{27E1B024-3712-479F-88EC-6EB9AED27A47}">
      <dgm:prSet/>
      <dgm:spPr/>
      <dgm:t>
        <a:bodyPr/>
        <a:lstStyle/>
        <a:p>
          <a:endParaRPr lang="pt-BR"/>
        </a:p>
      </dgm:t>
    </dgm:pt>
    <dgm:pt modelId="{078BEFAE-3D9A-4644-949F-1C63B9190299}">
      <dgm:prSet phldrT="[Texto]"/>
      <dgm:spPr/>
      <dgm:t>
        <a:bodyPr/>
        <a:lstStyle/>
        <a:p>
          <a:r>
            <a:rPr lang="pt-BR" dirty="0" smtClean="0"/>
            <a:t>Melhora da oxigenação</a:t>
          </a:r>
          <a:endParaRPr lang="pt-BR" dirty="0"/>
        </a:p>
      </dgm:t>
    </dgm:pt>
    <dgm:pt modelId="{CF650E02-2ED4-484C-AECF-DA1A9C8954A9}" type="parTrans" cxnId="{E2AD6C26-B58A-4DD4-BFC2-486D950D7809}">
      <dgm:prSet/>
      <dgm:spPr/>
      <dgm:t>
        <a:bodyPr/>
        <a:lstStyle/>
        <a:p>
          <a:endParaRPr lang="pt-BR"/>
        </a:p>
      </dgm:t>
    </dgm:pt>
    <dgm:pt modelId="{D61BE16A-7F01-4B5E-9809-6AAE3B714987}" type="sibTrans" cxnId="{E2AD6C26-B58A-4DD4-BFC2-486D950D7809}">
      <dgm:prSet/>
      <dgm:spPr/>
      <dgm:t>
        <a:bodyPr/>
        <a:lstStyle/>
        <a:p>
          <a:endParaRPr lang="pt-BR"/>
        </a:p>
      </dgm:t>
    </dgm:pt>
    <dgm:pt modelId="{5BC769B2-A359-4E99-B87A-5DF77D32D677}">
      <dgm:prSet phldrT="[Texto]"/>
      <dgm:spPr/>
      <dgm:t>
        <a:bodyPr/>
        <a:lstStyle/>
        <a:p>
          <a:r>
            <a:rPr lang="pt-BR" dirty="0" smtClean="0"/>
            <a:t>Perfusão adequada</a:t>
          </a:r>
          <a:endParaRPr lang="pt-BR" dirty="0"/>
        </a:p>
      </dgm:t>
    </dgm:pt>
    <dgm:pt modelId="{98EFBE6E-73E1-4D91-B08A-52FD87434947}" type="parTrans" cxnId="{66C7FB98-3007-468E-8AAA-3C9AC43048EE}">
      <dgm:prSet/>
      <dgm:spPr/>
      <dgm:t>
        <a:bodyPr/>
        <a:lstStyle/>
        <a:p>
          <a:endParaRPr lang="pt-BR"/>
        </a:p>
      </dgm:t>
    </dgm:pt>
    <dgm:pt modelId="{857250C2-834F-4547-89D0-7E4B74405D52}" type="sibTrans" cxnId="{66C7FB98-3007-468E-8AAA-3C9AC43048EE}">
      <dgm:prSet/>
      <dgm:spPr/>
      <dgm:t>
        <a:bodyPr/>
        <a:lstStyle/>
        <a:p>
          <a:endParaRPr lang="pt-BR"/>
        </a:p>
      </dgm:t>
    </dgm:pt>
    <dgm:pt modelId="{960FD019-8795-4615-8E8D-1B497A6716BD}">
      <dgm:prSet phldrT="[Texto]"/>
      <dgm:spPr/>
      <dgm:t>
        <a:bodyPr/>
        <a:lstStyle/>
        <a:p>
          <a:r>
            <a:rPr lang="pt-BR" dirty="0" smtClean="0"/>
            <a:t>Redução da inflamação</a:t>
          </a:r>
          <a:endParaRPr lang="pt-BR" dirty="0"/>
        </a:p>
      </dgm:t>
    </dgm:pt>
    <dgm:pt modelId="{8A29C975-1343-4D58-B180-436C33AC5438}" type="parTrans" cxnId="{593956F0-8C59-43A7-AE1C-62D7C967B2C0}">
      <dgm:prSet/>
      <dgm:spPr/>
      <dgm:t>
        <a:bodyPr/>
        <a:lstStyle/>
        <a:p>
          <a:endParaRPr lang="pt-BR"/>
        </a:p>
      </dgm:t>
    </dgm:pt>
    <dgm:pt modelId="{581B48DE-63E9-4742-96B6-CD1461496D2D}" type="sibTrans" cxnId="{593956F0-8C59-43A7-AE1C-62D7C967B2C0}">
      <dgm:prSet/>
      <dgm:spPr/>
      <dgm:t>
        <a:bodyPr/>
        <a:lstStyle/>
        <a:p>
          <a:endParaRPr lang="pt-BR"/>
        </a:p>
      </dgm:t>
    </dgm:pt>
    <dgm:pt modelId="{4AA91C44-E765-4CDD-A65A-AFD9684DE4FD}" type="pres">
      <dgm:prSet presAssocID="{14590C3D-4EEC-4D7F-AC86-7D6A0DA09488}" presName="linear" presStyleCnt="0">
        <dgm:presLayoutVars>
          <dgm:dir/>
          <dgm:animLvl val="lvl"/>
          <dgm:resizeHandles val="exact"/>
        </dgm:presLayoutVars>
      </dgm:prSet>
      <dgm:spPr/>
      <dgm:t>
        <a:bodyPr/>
        <a:lstStyle/>
        <a:p>
          <a:endParaRPr lang="pt-BR"/>
        </a:p>
      </dgm:t>
    </dgm:pt>
    <dgm:pt modelId="{6263AC1E-D812-452A-BF56-4CB29D418CC4}" type="pres">
      <dgm:prSet presAssocID="{927481E2-D0BF-4EA0-BECA-42666B4AE9CB}" presName="parentLin" presStyleCnt="0"/>
      <dgm:spPr/>
    </dgm:pt>
    <dgm:pt modelId="{21843DE7-4B6C-48B1-B572-D30744E1A149}" type="pres">
      <dgm:prSet presAssocID="{927481E2-D0BF-4EA0-BECA-42666B4AE9CB}" presName="parentLeftMargin" presStyleLbl="node1" presStyleIdx="0" presStyleCnt="4"/>
      <dgm:spPr/>
      <dgm:t>
        <a:bodyPr/>
        <a:lstStyle/>
        <a:p>
          <a:endParaRPr lang="pt-BR"/>
        </a:p>
      </dgm:t>
    </dgm:pt>
    <dgm:pt modelId="{40DA4CB4-EA35-4429-90EC-C8F21BAC2E77}" type="pres">
      <dgm:prSet presAssocID="{927481E2-D0BF-4EA0-BECA-42666B4AE9CB}" presName="parentText" presStyleLbl="node1" presStyleIdx="0" presStyleCnt="4">
        <dgm:presLayoutVars>
          <dgm:chMax val="0"/>
          <dgm:bulletEnabled val="1"/>
        </dgm:presLayoutVars>
      </dgm:prSet>
      <dgm:spPr/>
      <dgm:t>
        <a:bodyPr/>
        <a:lstStyle/>
        <a:p>
          <a:endParaRPr lang="pt-BR"/>
        </a:p>
      </dgm:t>
    </dgm:pt>
    <dgm:pt modelId="{484C6751-8DAC-4D35-BD41-C1383A4AEBB8}" type="pres">
      <dgm:prSet presAssocID="{927481E2-D0BF-4EA0-BECA-42666B4AE9CB}" presName="negativeSpace" presStyleCnt="0"/>
      <dgm:spPr/>
    </dgm:pt>
    <dgm:pt modelId="{4D4FAFDF-328C-4AD2-B4CB-DD4FECD47A72}" type="pres">
      <dgm:prSet presAssocID="{927481E2-D0BF-4EA0-BECA-42666B4AE9CB}" presName="childText" presStyleLbl="conFgAcc1" presStyleIdx="0" presStyleCnt="4">
        <dgm:presLayoutVars>
          <dgm:bulletEnabled val="1"/>
        </dgm:presLayoutVars>
      </dgm:prSet>
      <dgm:spPr/>
    </dgm:pt>
    <dgm:pt modelId="{553D210E-8AF9-4E77-BE33-2722CF268E53}" type="pres">
      <dgm:prSet presAssocID="{F9B9C4B6-A26B-4A85-852E-AB7F7D6EF90E}" presName="spaceBetweenRectangles" presStyleCnt="0"/>
      <dgm:spPr/>
    </dgm:pt>
    <dgm:pt modelId="{E326B52C-1F8D-4C1F-92D0-0991A341C03A}" type="pres">
      <dgm:prSet presAssocID="{078BEFAE-3D9A-4644-949F-1C63B9190299}" presName="parentLin" presStyleCnt="0"/>
      <dgm:spPr/>
    </dgm:pt>
    <dgm:pt modelId="{6F469D9F-4EB3-4BEA-8E91-C21A187D3DEE}" type="pres">
      <dgm:prSet presAssocID="{078BEFAE-3D9A-4644-949F-1C63B9190299}" presName="parentLeftMargin" presStyleLbl="node1" presStyleIdx="0" presStyleCnt="4"/>
      <dgm:spPr/>
      <dgm:t>
        <a:bodyPr/>
        <a:lstStyle/>
        <a:p>
          <a:endParaRPr lang="pt-BR"/>
        </a:p>
      </dgm:t>
    </dgm:pt>
    <dgm:pt modelId="{D2C0B928-9679-4CC6-B47E-0FE8C08F5623}" type="pres">
      <dgm:prSet presAssocID="{078BEFAE-3D9A-4644-949F-1C63B9190299}" presName="parentText" presStyleLbl="node1" presStyleIdx="1" presStyleCnt="4">
        <dgm:presLayoutVars>
          <dgm:chMax val="0"/>
          <dgm:bulletEnabled val="1"/>
        </dgm:presLayoutVars>
      </dgm:prSet>
      <dgm:spPr/>
      <dgm:t>
        <a:bodyPr/>
        <a:lstStyle/>
        <a:p>
          <a:endParaRPr lang="pt-BR"/>
        </a:p>
      </dgm:t>
    </dgm:pt>
    <dgm:pt modelId="{78719503-72FF-41BF-AC58-3C8DA0EE1143}" type="pres">
      <dgm:prSet presAssocID="{078BEFAE-3D9A-4644-949F-1C63B9190299}" presName="negativeSpace" presStyleCnt="0"/>
      <dgm:spPr/>
    </dgm:pt>
    <dgm:pt modelId="{F54DED18-2206-4363-9852-F4E3DE26B842}" type="pres">
      <dgm:prSet presAssocID="{078BEFAE-3D9A-4644-949F-1C63B9190299}" presName="childText" presStyleLbl="conFgAcc1" presStyleIdx="1" presStyleCnt="4">
        <dgm:presLayoutVars>
          <dgm:bulletEnabled val="1"/>
        </dgm:presLayoutVars>
      </dgm:prSet>
      <dgm:spPr/>
    </dgm:pt>
    <dgm:pt modelId="{39E5B949-1E21-468C-BFE9-F2ECAF547B7A}" type="pres">
      <dgm:prSet presAssocID="{D61BE16A-7F01-4B5E-9809-6AAE3B714987}" presName="spaceBetweenRectangles" presStyleCnt="0"/>
      <dgm:spPr/>
    </dgm:pt>
    <dgm:pt modelId="{B0C2B366-5AAF-478A-95C9-D548AE70894A}" type="pres">
      <dgm:prSet presAssocID="{5BC769B2-A359-4E99-B87A-5DF77D32D677}" presName="parentLin" presStyleCnt="0"/>
      <dgm:spPr/>
    </dgm:pt>
    <dgm:pt modelId="{F9234AE2-55C0-4280-9FEB-15D9D77019BC}" type="pres">
      <dgm:prSet presAssocID="{5BC769B2-A359-4E99-B87A-5DF77D32D677}" presName="parentLeftMargin" presStyleLbl="node1" presStyleIdx="1" presStyleCnt="4"/>
      <dgm:spPr/>
      <dgm:t>
        <a:bodyPr/>
        <a:lstStyle/>
        <a:p>
          <a:endParaRPr lang="pt-BR"/>
        </a:p>
      </dgm:t>
    </dgm:pt>
    <dgm:pt modelId="{1BFA4F83-EBE0-4F7C-B0CB-F3B6467996F1}" type="pres">
      <dgm:prSet presAssocID="{5BC769B2-A359-4E99-B87A-5DF77D32D677}" presName="parentText" presStyleLbl="node1" presStyleIdx="2" presStyleCnt="4">
        <dgm:presLayoutVars>
          <dgm:chMax val="0"/>
          <dgm:bulletEnabled val="1"/>
        </dgm:presLayoutVars>
      </dgm:prSet>
      <dgm:spPr/>
      <dgm:t>
        <a:bodyPr/>
        <a:lstStyle/>
        <a:p>
          <a:endParaRPr lang="pt-BR"/>
        </a:p>
      </dgm:t>
    </dgm:pt>
    <dgm:pt modelId="{FD88ED69-7DE2-46C7-AB12-01F85E91D996}" type="pres">
      <dgm:prSet presAssocID="{5BC769B2-A359-4E99-B87A-5DF77D32D677}" presName="negativeSpace" presStyleCnt="0"/>
      <dgm:spPr/>
    </dgm:pt>
    <dgm:pt modelId="{A8547CC6-5C99-4D2C-AB99-580A7B0D0BFA}" type="pres">
      <dgm:prSet presAssocID="{5BC769B2-A359-4E99-B87A-5DF77D32D677}" presName="childText" presStyleLbl="conFgAcc1" presStyleIdx="2" presStyleCnt="4">
        <dgm:presLayoutVars>
          <dgm:bulletEnabled val="1"/>
        </dgm:presLayoutVars>
      </dgm:prSet>
      <dgm:spPr/>
    </dgm:pt>
    <dgm:pt modelId="{9335CFA7-5A6D-4967-8B5C-015A4B3E5426}" type="pres">
      <dgm:prSet presAssocID="{857250C2-834F-4547-89D0-7E4B74405D52}" presName="spaceBetweenRectangles" presStyleCnt="0"/>
      <dgm:spPr/>
    </dgm:pt>
    <dgm:pt modelId="{C6B9B231-FB59-4225-991E-54AD1266BF68}" type="pres">
      <dgm:prSet presAssocID="{960FD019-8795-4615-8E8D-1B497A6716BD}" presName="parentLin" presStyleCnt="0"/>
      <dgm:spPr/>
    </dgm:pt>
    <dgm:pt modelId="{9125B716-AD93-4ED5-93B8-D21AF811BA99}" type="pres">
      <dgm:prSet presAssocID="{960FD019-8795-4615-8E8D-1B497A6716BD}" presName="parentLeftMargin" presStyleLbl="node1" presStyleIdx="2" presStyleCnt="4"/>
      <dgm:spPr/>
      <dgm:t>
        <a:bodyPr/>
        <a:lstStyle/>
        <a:p>
          <a:endParaRPr lang="pt-BR"/>
        </a:p>
      </dgm:t>
    </dgm:pt>
    <dgm:pt modelId="{59FCC1C0-D5E5-4B9C-A53C-895B41A8A3D6}" type="pres">
      <dgm:prSet presAssocID="{960FD019-8795-4615-8E8D-1B497A6716BD}" presName="parentText" presStyleLbl="node1" presStyleIdx="3" presStyleCnt="4">
        <dgm:presLayoutVars>
          <dgm:chMax val="0"/>
          <dgm:bulletEnabled val="1"/>
        </dgm:presLayoutVars>
      </dgm:prSet>
      <dgm:spPr/>
      <dgm:t>
        <a:bodyPr/>
        <a:lstStyle/>
        <a:p>
          <a:endParaRPr lang="pt-BR"/>
        </a:p>
      </dgm:t>
    </dgm:pt>
    <dgm:pt modelId="{D4E10AB1-125D-4DA9-B11C-DE698523A86D}" type="pres">
      <dgm:prSet presAssocID="{960FD019-8795-4615-8E8D-1B497A6716BD}" presName="negativeSpace" presStyleCnt="0"/>
      <dgm:spPr/>
    </dgm:pt>
    <dgm:pt modelId="{A59A2963-2FF2-4695-98FB-BD31A2CF9862}" type="pres">
      <dgm:prSet presAssocID="{960FD019-8795-4615-8E8D-1B497A6716BD}" presName="childText" presStyleLbl="conFgAcc1" presStyleIdx="3" presStyleCnt="4">
        <dgm:presLayoutVars>
          <dgm:bulletEnabled val="1"/>
        </dgm:presLayoutVars>
      </dgm:prSet>
      <dgm:spPr/>
    </dgm:pt>
  </dgm:ptLst>
  <dgm:cxnLst>
    <dgm:cxn modelId="{B6F543BB-695C-4718-958D-720F58164C63}" type="presOf" srcId="{5BC769B2-A359-4E99-B87A-5DF77D32D677}" destId="{1BFA4F83-EBE0-4F7C-B0CB-F3B6467996F1}" srcOrd="1" destOrd="0" presId="urn:microsoft.com/office/officeart/2005/8/layout/list1"/>
    <dgm:cxn modelId="{51FA6345-E9CA-4498-B7E5-D25F2E7F9097}" type="presOf" srcId="{078BEFAE-3D9A-4644-949F-1C63B9190299}" destId="{6F469D9F-4EB3-4BEA-8E91-C21A187D3DEE}" srcOrd="0" destOrd="0" presId="urn:microsoft.com/office/officeart/2005/8/layout/list1"/>
    <dgm:cxn modelId="{6F36E0E5-4570-4080-A81C-8BA4FC409967}" type="presOf" srcId="{960FD019-8795-4615-8E8D-1B497A6716BD}" destId="{9125B716-AD93-4ED5-93B8-D21AF811BA99}" srcOrd="0" destOrd="0" presId="urn:microsoft.com/office/officeart/2005/8/layout/list1"/>
    <dgm:cxn modelId="{27E1B024-3712-479F-88EC-6EB9AED27A47}" srcId="{14590C3D-4EEC-4D7F-AC86-7D6A0DA09488}" destId="{927481E2-D0BF-4EA0-BECA-42666B4AE9CB}" srcOrd="0" destOrd="0" parTransId="{F28BB7F4-0302-4ECF-85CD-C01176A0DF30}" sibTransId="{F9B9C4B6-A26B-4A85-852E-AB7F7D6EF90E}"/>
    <dgm:cxn modelId="{593956F0-8C59-43A7-AE1C-62D7C967B2C0}" srcId="{14590C3D-4EEC-4D7F-AC86-7D6A0DA09488}" destId="{960FD019-8795-4615-8E8D-1B497A6716BD}" srcOrd="3" destOrd="0" parTransId="{8A29C975-1343-4D58-B180-436C33AC5438}" sibTransId="{581B48DE-63E9-4742-96B6-CD1461496D2D}"/>
    <dgm:cxn modelId="{BD05F034-0E1D-498E-8B7F-80FFABD32E2F}" type="presOf" srcId="{927481E2-D0BF-4EA0-BECA-42666B4AE9CB}" destId="{40DA4CB4-EA35-4429-90EC-C8F21BAC2E77}" srcOrd="1" destOrd="0" presId="urn:microsoft.com/office/officeart/2005/8/layout/list1"/>
    <dgm:cxn modelId="{66C7FB98-3007-468E-8AAA-3C9AC43048EE}" srcId="{14590C3D-4EEC-4D7F-AC86-7D6A0DA09488}" destId="{5BC769B2-A359-4E99-B87A-5DF77D32D677}" srcOrd="2" destOrd="0" parTransId="{98EFBE6E-73E1-4D91-B08A-52FD87434947}" sibTransId="{857250C2-834F-4547-89D0-7E4B74405D52}"/>
    <dgm:cxn modelId="{37D43A9C-AC62-4669-9A2D-30BB7D1284EC}" type="presOf" srcId="{927481E2-D0BF-4EA0-BECA-42666B4AE9CB}" destId="{21843DE7-4B6C-48B1-B572-D30744E1A149}" srcOrd="0" destOrd="0" presId="urn:microsoft.com/office/officeart/2005/8/layout/list1"/>
    <dgm:cxn modelId="{B33DA4F9-E1C3-4F0F-AD96-493D455E03E6}" type="presOf" srcId="{078BEFAE-3D9A-4644-949F-1C63B9190299}" destId="{D2C0B928-9679-4CC6-B47E-0FE8C08F5623}" srcOrd="1" destOrd="0" presId="urn:microsoft.com/office/officeart/2005/8/layout/list1"/>
    <dgm:cxn modelId="{BBE4A1C7-C10E-49B4-AE0D-C49617649AF3}" type="presOf" srcId="{5BC769B2-A359-4E99-B87A-5DF77D32D677}" destId="{F9234AE2-55C0-4280-9FEB-15D9D77019BC}" srcOrd="0" destOrd="0" presId="urn:microsoft.com/office/officeart/2005/8/layout/list1"/>
    <dgm:cxn modelId="{BC25922C-78AB-4F82-8DFC-15B37E9F538C}" type="presOf" srcId="{14590C3D-4EEC-4D7F-AC86-7D6A0DA09488}" destId="{4AA91C44-E765-4CDD-A65A-AFD9684DE4FD}" srcOrd="0" destOrd="0" presId="urn:microsoft.com/office/officeart/2005/8/layout/list1"/>
    <dgm:cxn modelId="{7FD826DC-C6F6-4DFD-9B36-00958E2E1D24}" type="presOf" srcId="{960FD019-8795-4615-8E8D-1B497A6716BD}" destId="{59FCC1C0-D5E5-4B9C-A53C-895B41A8A3D6}" srcOrd="1" destOrd="0" presId="urn:microsoft.com/office/officeart/2005/8/layout/list1"/>
    <dgm:cxn modelId="{E2AD6C26-B58A-4DD4-BFC2-486D950D7809}" srcId="{14590C3D-4EEC-4D7F-AC86-7D6A0DA09488}" destId="{078BEFAE-3D9A-4644-949F-1C63B9190299}" srcOrd="1" destOrd="0" parTransId="{CF650E02-2ED4-484C-AECF-DA1A9C8954A9}" sibTransId="{D61BE16A-7F01-4B5E-9809-6AAE3B714987}"/>
    <dgm:cxn modelId="{77D2278E-50BE-4D90-8EFF-776C847C3BB7}" type="presParOf" srcId="{4AA91C44-E765-4CDD-A65A-AFD9684DE4FD}" destId="{6263AC1E-D812-452A-BF56-4CB29D418CC4}" srcOrd="0" destOrd="0" presId="urn:microsoft.com/office/officeart/2005/8/layout/list1"/>
    <dgm:cxn modelId="{D9528CA6-AF29-459A-9C96-A1842DD7D8E1}" type="presParOf" srcId="{6263AC1E-D812-452A-BF56-4CB29D418CC4}" destId="{21843DE7-4B6C-48B1-B572-D30744E1A149}" srcOrd="0" destOrd="0" presId="urn:microsoft.com/office/officeart/2005/8/layout/list1"/>
    <dgm:cxn modelId="{96B25FD5-FD03-4DA6-8163-625876BA5BDA}" type="presParOf" srcId="{6263AC1E-D812-452A-BF56-4CB29D418CC4}" destId="{40DA4CB4-EA35-4429-90EC-C8F21BAC2E77}" srcOrd="1" destOrd="0" presId="urn:microsoft.com/office/officeart/2005/8/layout/list1"/>
    <dgm:cxn modelId="{0DFC9C10-5602-497D-AD8B-FC8231F595F7}" type="presParOf" srcId="{4AA91C44-E765-4CDD-A65A-AFD9684DE4FD}" destId="{484C6751-8DAC-4D35-BD41-C1383A4AEBB8}" srcOrd="1" destOrd="0" presId="urn:microsoft.com/office/officeart/2005/8/layout/list1"/>
    <dgm:cxn modelId="{269E36F2-0DA3-40D4-8439-763D0E930AD6}" type="presParOf" srcId="{4AA91C44-E765-4CDD-A65A-AFD9684DE4FD}" destId="{4D4FAFDF-328C-4AD2-B4CB-DD4FECD47A72}" srcOrd="2" destOrd="0" presId="urn:microsoft.com/office/officeart/2005/8/layout/list1"/>
    <dgm:cxn modelId="{D28C9E3F-2A17-40B2-A40A-EB3BC22F5D22}" type="presParOf" srcId="{4AA91C44-E765-4CDD-A65A-AFD9684DE4FD}" destId="{553D210E-8AF9-4E77-BE33-2722CF268E53}" srcOrd="3" destOrd="0" presId="urn:microsoft.com/office/officeart/2005/8/layout/list1"/>
    <dgm:cxn modelId="{B9EDB5F2-3967-4164-B012-2DCFD987E2B5}" type="presParOf" srcId="{4AA91C44-E765-4CDD-A65A-AFD9684DE4FD}" destId="{E326B52C-1F8D-4C1F-92D0-0991A341C03A}" srcOrd="4" destOrd="0" presId="urn:microsoft.com/office/officeart/2005/8/layout/list1"/>
    <dgm:cxn modelId="{09930B1A-ED1D-4C43-8A93-1BC0A4E616F5}" type="presParOf" srcId="{E326B52C-1F8D-4C1F-92D0-0991A341C03A}" destId="{6F469D9F-4EB3-4BEA-8E91-C21A187D3DEE}" srcOrd="0" destOrd="0" presId="urn:microsoft.com/office/officeart/2005/8/layout/list1"/>
    <dgm:cxn modelId="{9FE8C41B-CD09-463A-94F2-A7A417A0AFB2}" type="presParOf" srcId="{E326B52C-1F8D-4C1F-92D0-0991A341C03A}" destId="{D2C0B928-9679-4CC6-B47E-0FE8C08F5623}" srcOrd="1" destOrd="0" presId="urn:microsoft.com/office/officeart/2005/8/layout/list1"/>
    <dgm:cxn modelId="{D94E79B9-E35B-492B-81F3-16EEFEAB5E80}" type="presParOf" srcId="{4AA91C44-E765-4CDD-A65A-AFD9684DE4FD}" destId="{78719503-72FF-41BF-AC58-3C8DA0EE1143}" srcOrd="5" destOrd="0" presId="urn:microsoft.com/office/officeart/2005/8/layout/list1"/>
    <dgm:cxn modelId="{C6145775-6F81-4B1E-859E-B8A24EC38E65}" type="presParOf" srcId="{4AA91C44-E765-4CDD-A65A-AFD9684DE4FD}" destId="{F54DED18-2206-4363-9852-F4E3DE26B842}" srcOrd="6" destOrd="0" presId="urn:microsoft.com/office/officeart/2005/8/layout/list1"/>
    <dgm:cxn modelId="{AAD1DD23-5C95-4371-929D-16553617FBD7}" type="presParOf" srcId="{4AA91C44-E765-4CDD-A65A-AFD9684DE4FD}" destId="{39E5B949-1E21-468C-BFE9-F2ECAF547B7A}" srcOrd="7" destOrd="0" presId="urn:microsoft.com/office/officeart/2005/8/layout/list1"/>
    <dgm:cxn modelId="{CB5C095C-F615-4FC4-9B73-6A9FAEC4B86F}" type="presParOf" srcId="{4AA91C44-E765-4CDD-A65A-AFD9684DE4FD}" destId="{B0C2B366-5AAF-478A-95C9-D548AE70894A}" srcOrd="8" destOrd="0" presId="urn:microsoft.com/office/officeart/2005/8/layout/list1"/>
    <dgm:cxn modelId="{0924D903-F532-4D8E-81CE-59D13AF73784}" type="presParOf" srcId="{B0C2B366-5AAF-478A-95C9-D548AE70894A}" destId="{F9234AE2-55C0-4280-9FEB-15D9D77019BC}" srcOrd="0" destOrd="0" presId="urn:microsoft.com/office/officeart/2005/8/layout/list1"/>
    <dgm:cxn modelId="{F9BC16E7-5146-42DE-AEC8-90D6770EC2E8}" type="presParOf" srcId="{B0C2B366-5AAF-478A-95C9-D548AE70894A}" destId="{1BFA4F83-EBE0-4F7C-B0CB-F3B6467996F1}" srcOrd="1" destOrd="0" presId="urn:microsoft.com/office/officeart/2005/8/layout/list1"/>
    <dgm:cxn modelId="{AC335594-E1AD-4B70-99A9-167FBADC6C70}" type="presParOf" srcId="{4AA91C44-E765-4CDD-A65A-AFD9684DE4FD}" destId="{FD88ED69-7DE2-46C7-AB12-01F85E91D996}" srcOrd="9" destOrd="0" presId="urn:microsoft.com/office/officeart/2005/8/layout/list1"/>
    <dgm:cxn modelId="{3A6206E4-1FB3-4EBC-98BC-7280177FFAAA}" type="presParOf" srcId="{4AA91C44-E765-4CDD-A65A-AFD9684DE4FD}" destId="{A8547CC6-5C99-4D2C-AB99-580A7B0D0BFA}" srcOrd="10" destOrd="0" presId="urn:microsoft.com/office/officeart/2005/8/layout/list1"/>
    <dgm:cxn modelId="{940FA8B9-88E7-4DF9-81A2-DA85E6A4E8D6}" type="presParOf" srcId="{4AA91C44-E765-4CDD-A65A-AFD9684DE4FD}" destId="{9335CFA7-5A6D-4967-8B5C-015A4B3E5426}" srcOrd="11" destOrd="0" presId="urn:microsoft.com/office/officeart/2005/8/layout/list1"/>
    <dgm:cxn modelId="{9890EBBB-BA1E-4A93-A69A-9FC993FCFDFC}" type="presParOf" srcId="{4AA91C44-E765-4CDD-A65A-AFD9684DE4FD}" destId="{C6B9B231-FB59-4225-991E-54AD1266BF68}" srcOrd="12" destOrd="0" presId="urn:microsoft.com/office/officeart/2005/8/layout/list1"/>
    <dgm:cxn modelId="{A31EA9AC-A23E-4241-902A-34E580EC8505}" type="presParOf" srcId="{C6B9B231-FB59-4225-991E-54AD1266BF68}" destId="{9125B716-AD93-4ED5-93B8-D21AF811BA99}" srcOrd="0" destOrd="0" presId="urn:microsoft.com/office/officeart/2005/8/layout/list1"/>
    <dgm:cxn modelId="{9094B668-648D-41C6-9197-DEB7C0D4B873}" type="presParOf" srcId="{C6B9B231-FB59-4225-991E-54AD1266BF68}" destId="{59FCC1C0-D5E5-4B9C-A53C-895B41A8A3D6}" srcOrd="1" destOrd="0" presId="urn:microsoft.com/office/officeart/2005/8/layout/list1"/>
    <dgm:cxn modelId="{5D0E3957-D449-45DD-A6EA-28FAFF9B8EDD}" type="presParOf" srcId="{4AA91C44-E765-4CDD-A65A-AFD9684DE4FD}" destId="{D4E10AB1-125D-4DA9-B11C-DE698523A86D}" srcOrd="13" destOrd="0" presId="urn:microsoft.com/office/officeart/2005/8/layout/list1"/>
    <dgm:cxn modelId="{6A8DD852-C9EC-482E-B2AA-9EBB8F20AD65}" type="presParOf" srcId="{4AA91C44-E765-4CDD-A65A-AFD9684DE4FD}" destId="{A59A2963-2FF2-4695-98FB-BD31A2CF9862}"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74E713F-5408-40AA-ACE0-A8F1F16D9E3E}" type="doc">
      <dgm:prSet loTypeId="urn:microsoft.com/office/officeart/2008/layout/VerticalCurvedList" loCatId="list" qsTypeId="urn:microsoft.com/office/officeart/2005/8/quickstyle/simple1#6" qsCatId="simple" csTypeId="urn:microsoft.com/office/officeart/2005/8/colors/colorful3" csCatId="colorful" phldr="1"/>
      <dgm:spPr/>
      <dgm:t>
        <a:bodyPr/>
        <a:lstStyle/>
        <a:p>
          <a:endParaRPr lang="pt-BR"/>
        </a:p>
      </dgm:t>
    </dgm:pt>
    <dgm:pt modelId="{499BFC2D-A9DD-49CA-8DE0-8533A35A37E3}">
      <dgm:prSet phldrT="[Texto]" custT="1"/>
      <dgm:spPr/>
      <dgm:t>
        <a:bodyPr/>
        <a:lstStyle/>
        <a:p>
          <a:r>
            <a:rPr lang="pt-BR" sz="1800" dirty="0" smtClean="0"/>
            <a:t>Minimizar a inativação do Surfactante</a:t>
          </a:r>
          <a:endParaRPr lang="pt-BR" sz="1800" dirty="0"/>
        </a:p>
      </dgm:t>
    </dgm:pt>
    <dgm:pt modelId="{97CB943C-A686-4B4F-BF35-F1C829E665ED}" type="parTrans" cxnId="{AC6DFEB7-4643-4D99-85AB-CCEA6D2F8002}">
      <dgm:prSet/>
      <dgm:spPr/>
      <dgm:t>
        <a:bodyPr/>
        <a:lstStyle/>
        <a:p>
          <a:endParaRPr lang="pt-BR"/>
        </a:p>
      </dgm:t>
    </dgm:pt>
    <dgm:pt modelId="{1B4687DB-086D-4246-97ED-FFD6D6591EF1}" type="sibTrans" cxnId="{AC6DFEB7-4643-4D99-85AB-CCEA6D2F8002}">
      <dgm:prSet/>
      <dgm:spPr/>
      <dgm:t>
        <a:bodyPr/>
        <a:lstStyle/>
        <a:p>
          <a:endParaRPr lang="pt-BR"/>
        </a:p>
      </dgm:t>
    </dgm:pt>
    <dgm:pt modelId="{95C580EA-D8C3-42B5-BC9B-A9DBC96A88D5}">
      <dgm:prSet phldrT="[Texto]" custT="1"/>
      <dgm:spPr/>
      <dgm:t>
        <a:bodyPr/>
        <a:lstStyle/>
        <a:p>
          <a:r>
            <a:rPr lang="pt-BR" sz="1800" dirty="0" smtClean="0"/>
            <a:t>Utilizar os efeitos anti-inflamatórios locais da Budesonida</a:t>
          </a:r>
          <a:endParaRPr lang="pt-BR" sz="1800" dirty="0"/>
        </a:p>
      </dgm:t>
    </dgm:pt>
    <dgm:pt modelId="{95DB9E2E-C7F6-4486-8746-088B2AEA0B8C}" type="parTrans" cxnId="{79474AE4-9C89-4210-838D-3936B65B34C7}">
      <dgm:prSet/>
      <dgm:spPr/>
      <dgm:t>
        <a:bodyPr/>
        <a:lstStyle/>
        <a:p>
          <a:endParaRPr lang="pt-BR"/>
        </a:p>
      </dgm:t>
    </dgm:pt>
    <dgm:pt modelId="{0618C062-F778-45A3-8BF3-6A382E023306}" type="sibTrans" cxnId="{79474AE4-9C89-4210-838D-3936B65B34C7}">
      <dgm:prSet/>
      <dgm:spPr/>
      <dgm:t>
        <a:bodyPr/>
        <a:lstStyle/>
        <a:p>
          <a:endParaRPr lang="pt-BR"/>
        </a:p>
      </dgm:t>
    </dgm:pt>
    <dgm:pt modelId="{CB11840F-F95F-41B5-9895-420ED4DDFB63}">
      <dgm:prSet phldrT="[Texto]" custT="1"/>
      <dgm:spPr/>
      <dgm:t>
        <a:bodyPr/>
        <a:lstStyle/>
        <a:p>
          <a:r>
            <a:rPr lang="pt-BR" sz="1800" dirty="0" smtClean="0"/>
            <a:t>Melhorar a distribuição do Surfactante através da Budesonida como meio de transporte</a:t>
          </a:r>
          <a:endParaRPr lang="pt-BR" sz="1800" dirty="0"/>
        </a:p>
      </dgm:t>
    </dgm:pt>
    <dgm:pt modelId="{32F1699A-7BC6-4CD1-9B4C-64026A02498C}" type="parTrans" cxnId="{4DA05DEC-B04E-4EDD-983D-B3BCDADB7364}">
      <dgm:prSet/>
      <dgm:spPr/>
      <dgm:t>
        <a:bodyPr/>
        <a:lstStyle/>
        <a:p>
          <a:endParaRPr lang="pt-BR"/>
        </a:p>
      </dgm:t>
    </dgm:pt>
    <dgm:pt modelId="{16F9EF91-A317-43E4-B8CA-E6BBE649FA1D}" type="sibTrans" cxnId="{4DA05DEC-B04E-4EDD-983D-B3BCDADB7364}">
      <dgm:prSet/>
      <dgm:spPr/>
      <dgm:t>
        <a:bodyPr/>
        <a:lstStyle/>
        <a:p>
          <a:endParaRPr lang="pt-BR"/>
        </a:p>
      </dgm:t>
    </dgm:pt>
    <dgm:pt modelId="{7B27D45F-E445-48CA-83B0-788672469C9A}" type="pres">
      <dgm:prSet presAssocID="{074E713F-5408-40AA-ACE0-A8F1F16D9E3E}" presName="Name0" presStyleCnt="0">
        <dgm:presLayoutVars>
          <dgm:chMax val="7"/>
          <dgm:chPref val="7"/>
          <dgm:dir/>
        </dgm:presLayoutVars>
      </dgm:prSet>
      <dgm:spPr/>
      <dgm:t>
        <a:bodyPr/>
        <a:lstStyle/>
        <a:p>
          <a:endParaRPr lang="pt-BR"/>
        </a:p>
      </dgm:t>
    </dgm:pt>
    <dgm:pt modelId="{E9FD4D30-B649-4B56-9FE5-39D074193B25}" type="pres">
      <dgm:prSet presAssocID="{074E713F-5408-40AA-ACE0-A8F1F16D9E3E}" presName="Name1" presStyleCnt="0"/>
      <dgm:spPr/>
    </dgm:pt>
    <dgm:pt modelId="{CF7D3740-1BF9-42FF-933F-D1A1C1244498}" type="pres">
      <dgm:prSet presAssocID="{074E713F-5408-40AA-ACE0-A8F1F16D9E3E}" presName="cycle" presStyleCnt="0"/>
      <dgm:spPr/>
    </dgm:pt>
    <dgm:pt modelId="{0A53F56C-476D-45C2-A331-5D44D761E260}" type="pres">
      <dgm:prSet presAssocID="{074E713F-5408-40AA-ACE0-A8F1F16D9E3E}" presName="srcNode" presStyleLbl="node1" presStyleIdx="0" presStyleCnt="3"/>
      <dgm:spPr/>
    </dgm:pt>
    <dgm:pt modelId="{CDBE8479-9785-4F20-A6CA-B19E910E25E5}" type="pres">
      <dgm:prSet presAssocID="{074E713F-5408-40AA-ACE0-A8F1F16D9E3E}" presName="conn" presStyleLbl="parChTrans1D2" presStyleIdx="0" presStyleCnt="1"/>
      <dgm:spPr/>
      <dgm:t>
        <a:bodyPr/>
        <a:lstStyle/>
        <a:p>
          <a:endParaRPr lang="pt-BR"/>
        </a:p>
      </dgm:t>
    </dgm:pt>
    <dgm:pt modelId="{7D76DF9C-93B6-43E8-8D57-0B74ABE25C10}" type="pres">
      <dgm:prSet presAssocID="{074E713F-5408-40AA-ACE0-A8F1F16D9E3E}" presName="extraNode" presStyleLbl="node1" presStyleIdx="0" presStyleCnt="3"/>
      <dgm:spPr/>
    </dgm:pt>
    <dgm:pt modelId="{5A11D45B-716C-4618-8D74-1601194E7C87}" type="pres">
      <dgm:prSet presAssocID="{074E713F-5408-40AA-ACE0-A8F1F16D9E3E}" presName="dstNode" presStyleLbl="node1" presStyleIdx="0" presStyleCnt="3"/>
      <dgm:spPr/>
    </dgm:pt>
    <dgm:pt modelId="{B1E20C48-F13E-44E9-A410-29FC9091EAD8}" type="pres">
      <dgm:prSet presAssocID="{499BFC2D-A9DD-49CA-8DE0-8533A35A37E3}" presName="text_1" presStyleLbl="node1" presStyleIdx="0" presStyleCnt="3">
        <dgm:presLayoutVars>
          <dgm:bulletEnabled val="1"/>
        </dgm:presLayoutVars>
      </dgm:prSet>
      <dgm:spPr/>
      <dgm:t>
        <a:bodyPr/>
        <a:lstStyle/>
        <a:p>
          <a:endParaRPr lang="pt-BR"/>
        </a:p>
      </dgm:t>
    </dgm:pt>
    <dgm:pt modelId="{6BD7390E-391B-4718-AF12-E361B2F604AE}" type="pres">
      <dgm:prSet presAssocID="{499BFC2D-A9DD-49CA-8DE0-8533A35A37E3}" presName="accent_1" presStyleCnt="0"/>
      <dgm:spPr/>
    </dgm:pt>
    <dgm:pt modelId="{60EF31CA-EAA1-48FC-9E69-51F7A8EFAF72}" type="pres">
      <dgm:prSet presAssocID="{499BFC2D-A9DD-49CA-8DE0-8533A35A37E3}" presName="accentRepeatNode" presStyleLbl="solidFgAcc1" presStyleIdx="0" presStyleCnt="3"/>
      <dgm:spPr/>
    </dgm:pt>
    <dgm:pt modelId="{9DCC1156-6815-4F34-A5AA-7174227F862D}" type="pres">
      <dgm:prSet presAssocID="{95C580EA-D8C3-42B5-BC9B-A9DBC96A88D5}" presName="text_2" presStyleLbl="node1" presStyleIdx="1" presStyleCnt="3">
        <dgm:presLayoutVars>
          <dgm:bulletEnabled val="1"/>
        </dgm:presLayoutVars>
      </dgm:prSet>
      <dgm:spPr/>
      <dgm:t>
        <a:bodyPr/>
        <a:lstStyle/>
        <a:p>
          <a:endParaRPr lang="pt-BR"/>
        </a:p>
      </dgm:t>
    </dgm:pt>
    <dgm:pt modelId="{0CF0604D-2B04-4EE6-A4A5-C5C2CF85C52F}" type="pres">
      <dgm:prSet presAssocID="{95C580EA-D8C3-42B5-BC9B-A9DBC96A88D5}" presName="accent_2" presStyleCnt="0"/>
      <dgm:spPr/>
    </dgm:pt>
    <dgm:pt modelId="{2D1238F9-235C-4528-9B79-5E179126818E}" type="pres">
      <dgm:prSet presAssocID="{95C580EA-D8C3-42B5-BC9B-A9DBC96A88D5}" presName="accentRepeatNode" presStyleLbl="solidFgAcc1" presStyleIdx="1" presStyleCnt="3"/>
      <dgm:spPr/>
    </dgm:pt>
    <dgm:pt modelId="{7CB5302B-9C4C-40C6-BB25-FC78818D1963}" type="pres">
      <dgm:prSet presAssocID="{CB11840F-F95F-41B5-9895-420ED4DDFB63}" presName="text_3" presStyleLbl="node1" presStyleIdx="2" presStyleCnt="3">
        <dgm:presLayoutVars>
          <dgm:bulletEnabled val="1"/>
        </dgm:presLayoutVars>
      </dgm:prSet>
      <dgm:spPr/>
      <dgm:t>
        <a:bodyPr/>
        <a:lstStyle/>
        <a:p>
          <a:endParaRPr lang="pt-BR"/>
        </a:p>
      </dgm:t>
    </dgm:pt>
    <dgm:pt modelId="{15A72195-8058-4541-A6C2-C129E0D005E0}" type="pres">
      <dgm:prSet presAssocID="{CB11840F-F95F-41B5-9895-420ED4DDFB63}" presName="accent_3" presStyleCnt="0"/>
      <dgm:spPr/>
    </dgm:pt>
    <dgm:pt modelId="{997D19DC-286A-4C78-8096-DFC2FDD95E5C}" type="pres">
      <dgm:prSet presAssocID="{CB11840F-F95F-41B5-9895-420ED4DDFB63}" presName="accentRepeatNode" presStyleLbl="solidFgAcc1" presStyleIdx="2" presStyleCnt="3"/>
      <dgm:spPr/>
    </dgm:pt>
  </dgm:ptLst>
  <dgm:cxnLst>
    <dgm:cxn modelId="{8931A5FF-3B7E-4BCC-80DE-B00062244BA1}" type="presOf" srcId="{074E713F-5408-40AA-ACE0-A8F1F16D9E3E}" destId="{7B27D45F-E445-48CA-83B0-788672469C9A}" srcOrd="0" destOrd="0" presId="urn:microsoft.com/office/officeart/2008/layout/VerticalCurvedList"/>
    <dgm:cxn modelId="{AC6DFEB7-4643-4D99-85AB-CCEA6D2F8002}" srcId="{074E713F-5408-40AA-ACE0-A8F1F16D9E3E}" destId="{499BFC2D-A9DD-49CA-8DE0-8533A35A37E3}" srcOrd="0" destOrd="0" parTransId="{97CB943C-A686-4B4F-BF35-F1C829E665ED}" sibTransId="{1B4687DB-086D-4246-97ED-FFD6D6591EF1}"/>
    <dgm:cxn modelId="{D89595D0-AA18-4641-8EE9-2FB80D958C98}" type="presOf" srcId="{95C580EA-D8C3-42B5-BC9B-A9DBC96A88D5}" destId="{9DCC1156-6815-4F34-A5AA-7174227F862D}" srcOrd="0" destOrd="0" presId="urn:microsoft.com/office/officeart/2008/layout/VerticalCurvedList"/>
    <dgm:cxn modelId="{4DA05DEC-B04E-4EDD-983D-B3BCDADB7364}" srcId="{074E713F-5408-40AA-ACE0-A8F1F16D9E3E}" destId="{CB11840F-F95F-41B5-9895-420ED4DDFB63}" srcOrd="2" destOrd="0" parTransId="{32F1699A-7BC6-4CD1-9B4C-64026A02498C}" sibTransId="{16F9EF91-A317-43E4-B8CA-E6BBE649FA1D}"/>
    <dgm:cxn modelId="{1BD653CB-1AA9-4DD7-BB98-D355928C3AD7}" type="presOf" srcId="{499BFC2D-A9DD-49CA-8DE0-8533A35A37E3}" destId="{B1E20C48-F13E-44E9-A410-29FC9091EAD8}" srcOrd="0" destOrd="0" presId="urn:microsoft.com/office/officeart/2008/layout/VerticalCurvedList"/>
    <dgm:cxn modelId="{4BFFBA77-14C2-4564-B368-A664C27186A1}" type="presOf" srcId="{CB11840F-F95F-41B5-9895-420ED4DDFB63}" destId="{7CB5302B-9C4C-40C6-BB25-FC78818D1963}" srcOrd="0" destOrd="0" presId="urn:microsoft.com/office/officeart/2008/layout/VerticalCurvedList"/>
    <dgm:cxn modelId="{79474AE4-9C89-4210-838D-3936B65B34C7}" srcId="{074E713F-5408-40AA-ACE0-A8F1F16D9E3E}" destId="{95C580EA-D8C3-42B5-BC9B-A9DBC96A88D5}" srcOrd="1" destOrd="0" parTransId="{95DB9E2E-C7F6-4486-8746-088B2AEA0B8C}" sibTransId="{0618C062-F778-45A3-8BF3-6A382E023306}"/>
    <dgm:cxn modelId="{C26888F6-80DC-4B83-8E2E-96195CFF3982}" type="presOf" srcId="{1B4687DB-086D-4246-97ED-FFD6D6591EF1}" destId="{CDBE8479-9785-4F20-A6CA-B19E910E25E5}" srcOrd="0" destOrd="0" presId="urn:microsoft.com/office/officeart/2008/layout/VerticalCurvedList"/>
    <dgm:cxn modelId="{2BECB8A2-C97D-407F-AEDA-838E402F8EE8}" type="presParOf" srcId="{7B27D45F-E445-48CA-83B0-788672469C9A}" destId="{E9FD4D30-B649-4B56-9FE5-39D074193B25}" srcOrd="0" destOrd="0" presId="urn:microsoft.com/office/officeart/2008/layout/VerticalCurvedList"/>
    <dgm:cxn modelId="{4268253D-8681-418E-990A-69AB7EFEB29C}" type="presParOf" srcId="{E9FD4D30-B649-4B56-9FE5-39D074193B25}" destId="{CF7D3740-1BF9-42FF-933F-D1A1C1244498}" srcOrd="0" destOrd="0" presId="urn:microsoft.com/office/officeart/2008/layout/VerticalCurvedList"/>
    <dgm:cxn modelId="{5E21B5CC-45D6-498F-89C1-3AA75B599FF6}" type="presParOf" srcId="{CF7D3740-1BF9-42FF-933F-D1A1C1244498}" destId="{0A53F56C-476D-45C2-A331-5D44D761E260}" srcOrd="0" destOrd="0" presId="urn:microsoft.com/office/officeart/2008/layout/VerticalCurvedList"/>
    <dgm:cxn modelId="{7F51DD45-B347-4F53-A6C3-4BB28568967F}" type="presParOf" srcId="{CF7D3740-1BF9-42FF-933F-D1A1C1244498}" destId="{CDBE8479-9785-4F20-A6CA-B19E910E25E5}" srcOrd="1" destOrd="0" presId="urn:microsoft.com/office/officeart/2008/layout/VerticalCurvedList"/>
    <dgm:cxn modelId="{88364B2A-14F3-4C47-A9DF-693AC466B855}" type="presParOf" srcId="{CF7D3740-1BF9-42FF-933F-D1A1C1244498}" destId="{7D76DF9C-93B6-43E8-8D57-0B74ABE25C10}" srcOrd="2" destOrd="0" presId="urn:microsoft.com/office/officeart/2008/layout/VerticalCurvedList"/>
    <dgm:cxn modelId="{BEE0776C-61D9-401A-8456-3CBE0AD8FBFF}" type="presParOf" srcId="{CF7D3740-1BF9-42FF-933F-D1A1C1244498}" destId="{5A11D45B-716C-4618-8D74-1601194E7C87}" srcOrd="3" destOrd="0" presId="urn:microsoft.com/office/officeart/2008/layout/VerticalCurvedList"/>
    <dgm:cxn modelId="{CF7B358A-7C63-45A6-8A0F-13E5D6F88B30}" type="presParOf" srcId="{E9FD4D30-B649-4B56-9FE5-39D074193B25}" destId="{B1E20C48-F13E-44E9-A410-29FC9091EAD8}" srcOrd="1" destOrd="0" presId="urn:microsoft.com/office/officeart/2008/layout/VerticalCurvedList"/>
    <dgm:cxn modelId="{3AF4D137-2E18-4277-AA18-EC925FD35B4D}" type="presParOf" srcId="{E9FD4D30-B649-4B56-9FE5-39D074193B25}" destId="{6BD7390E-391B-4718-AF12-E361B2F604AE}" srcOrd="2" destOrd="0" presId="urn:microsoft.com/office/officeart/2008/layout/VerticalCurvedList"/>
    <dgm:cxn modelId="{F5144699-867B-4678-AD52-A58CAFDBA647}" type="presParOf" srcId="{6BD7390E-391B-4718-AF12-E361B2F604AE}" destId="{60EF31CA-EAA1-48FC-9E69-51F7A8EFAF72}" srcOrd="0" destOrd="0" presId="urn:microsoft.com/office/officeart/2008/layout/VerticalCurvedList"/>
    <dgm:cxn modelId="{16D82E49-9E6C-4DEF-9739-8821DB38C5A5}" type="presParOf" srcId="{E9FD4D30-B649-4B56-9FE5-39D074193B25}" destId="{9DCC1156-6815-4F34-A5AA-7174227F862D}" srcOrd="3" destOrd="0" presId="urn:microsoft.com/office/officeart/2008/layout/VerticalCurvedList"/>
    <dgm:cxn modelId="{058F1B2E-2BAC-45A0-8F22-0A7267905745}" type="presParOf" srcId="{E9FD4D30-B649-4B56-9FE5-39D074193B25}" destId="{0CF0604D-2B04-4EE6-A4A5-C5C2CF85C52F}" srcOrd="4" destOrd="0" presId="urn:microsoft.com/office/officeart/2008/layout/VerticalCurvedList"/>
    <dgm:cxn modelId="{EDC6C8F4-6B91-435A-B693-19FB9856043E}" type="presParOf" srcId="{0CF0604D-2B04-4EE6-A4A5-C5C2CF85C52F}" destId="{2D1238F9-235C-4528-9B79-5E179126818E}" srcOrd="0" destOrd="0" presId="urn:microsoft.com/office/officeart/2008/layout/VerticalCurvedList"/>
    <dgm:cxn modelId="{D00CC025-6BFA-4636-B411-D5E1F73550E4}" type="presParOf" srcId="{E9FD4D30-B649-4B56-9FE5-39D074193B25}" destId="{7CB5302B-9C4C-40C6-BB25-FC78818D1963}" srcOrd="5" destOrd="0" presId="urn:microsoft.com/office/officeart/2008/layout/VerticalCurvedList"/>
    <dgm:cxn modelId="{BEF627BF-FDAA-40D3-A966-241AC034EC0B}" type="presParOf" srcId="{E9FD4D30-B649-4B56-9FE5-39D074193B25}" destId="{15A72195-8058-4541-A6C2-C129E0D005E0}" srcOrd="6" destOrd="0" presId="urn:microsoft.com/office/officeart/2008/layout/VerticalCurvedList"/>
    <dgm:cxn modelId="{304DE504-8A8E-437B-9736-AAF029F98FFF}" type="presParOf" srcId="{15A72195-8058-4541-A6C2-C129E0D005E0}" destId="{997D19DC-286A-4C78-8096-DFC2FDD95E5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C9810D-3706-4884-AFE3-A0D6228656CB}">
      <dsp:nvSpPr>
        <dsp:cNvPr id="0" name=""/>
        <dsp:cNvSpPr/>
      </dsp:nvSpPr>
      <dsp:spPr>
        <a:xfrm>
          <a:off x="-5089634" y="-779706"/>
          <a:ext cx="6061195" cy="6061195"/>
        </a:xfrm>
        <a:prstGeom prst="blockArc">
          <a:avLst>
            <a:gd name="adj1" fmla="val 18900000"/>
            <a:gd name="adj2" fmla="val 2700000"/>
            <a:gd name="adj3" fmla="val 356"/>
          </a:avLst>
        </a:prstGeom>
        <a:noFill/>
        <a:ln w="2222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36D174-B284-470E-B965-045B1AE13BEA}">
      <dsp:nvSpPr>
        <dsp:cNvPr id="0" name=""/>
        <dsp:cNvSpPr/>
      </dsp:nvSpPr>
      <dsp:spPr>
        <a:xfrm>
          <a:off x="508725" y="346097"/>
          <a:ext cx="6791671" cy="692554"/>
        </a:xfrm>
        <a:prstGeom prst="rect">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715" tIns="55880" rIns="55880" bIns="55880" numCol="1" spcCol="1270" anchor="ctr" anchorCtr="0">
          <a:noAutofit/>
        </a:bodyPr>
        <a:lstStyle/>
        <a:p>
          <a:pPr lvl="0" algn="l" defTabSz="977900">
            <a:lnSpc>
              <a:spcPct val="90000"/>
            </a:lnSpc>
            <a:spcBef>
              <a:spcPct val="0"/>
            </a:spcBef>
            <a:spcAft>
              <a:spcPct val="35000"/>
            </a:spcAft>
          </a:pPr>
          <a:r>
            <a:rPr lang="pt-BR" sz="2200" kern="1200" dirty="0" smtClean="0"/>
            <a:t>Prazo </a:t>
          </a:r>
          <a:r>
            <a:rPr lang="pt-BR" sz="2200" kern="1200" dirty="0" smtClean="0">
              <a:sym typeface="Wingdings" panose="05000000000000000000" pitchFamily="2" charset="2"/>
            </a:rPr>
            <a:t> início agudo (dentro de uma semana)</a:t>
          </a:r>
          <a:endParaRPr lang="pt-BR" sz="2200" kern="1200" dirty="0"/>
        </a:p>
      </dsp:txBody>
      <dsp:txXfrm>
        <a:off x="508725" y="346097"/>
        <a:ext cx="6791671" cy="692554"/>
      </dsp:txXfrm>
    </dsp:sp>
    <dsp:sp modelId="{5EF25D92-232F-43C7-A0F2-FEC9EA2618EB}">
      <dsp:nvSpPr>
        <dsp:cNvPr id="0" name=""/>
        <dsp:cNvSpPr/>
      </dsp:nvSpPr>
      <dsp:spPr>
        <a:xfrm>
          <a:off x="75878" y="259527"/>
          <a:ext cx="865692" cy="865692"/>
        </a:xfrm>
        <a:prstGeom prst="ellipse">
          <a:avLst/>
        </a:prstGeom>
        <a:solidFill>
          <a:schemeClr val="lt1">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F476AE-EFC1-4CA5-99F4-C2687442552A}">
      <dsp:nvSpPr>
        <dsp:cNvPr id="0" name=""/>
        <dsp:cNvSpPr/>
      </dsp:nvSpPr>
      <dsp:spPr>
        <a:xfrm>
          <a:off x="905782" y="1385108"/>
          <a:ext cx="6394613" cy="692554"/>
        </a:xfrm>
        <a:prstGeom prst="rect">
          <a:avLst/>
        </a:prstGeom>
        <a:solidFill>
          <a:schemeClr val="accent3">
            <a:hueOff val="3301988"/>
            <a:satOff val="-20651"/>
            <a:lumOff val="-1438"/>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715" tIns="55880" rIns="55880" bIns="55880" numCol="1" spcCol="1270" anchor="ctr" anchorCtr="0">
          <a:noAutofit/>
        </a:bodyPr>
        <a:lstStyle/>
        <a:p>
          <a:pPr lvl="0" algn="l" defTabSz="977900">
            <a:lnSpc>
              <a:spcPct val="90000"/>
            </a:lnSpc>
            <a:spcBef>
              <a:spcPct val="0"/>
            </a:spcBef>
            <a:spcAft>
              <a:spcPct val="35000"/>
            </a:spcAft>
          </a:pPr>
          <a:r>
            <a:rPr lang="pt-BR" sz="2200" kern="1200" dirty="0" smtClean="0"/>
            <a:t>Índice de Oxigenação (PaO2/FiO2) &gt; 4</a:t>
          </a:r>
          <a:endParaRPr lang="pt-BR" sz="2200" kern="1200" dirty="0"/>
        </a:p>
      </dsp:txBody>
      <dsp:txXfrm>
        <a:off x="905782" y="1385108"/>
        <a:ext cx="6394613" cy="692554"/>
      </dsp:txXfrm>
    </dsp:sp>
    <dsp:sp modelId="{B6287C3D-5718-4264-9E07-AD2643AD25FB}">
      <dsp:nvSpPr>
        <dsp:cNvPr id="0" name=""/>
        <dsp:cNvSpPr/>
      </dsp:nvSpPr>
      <dsp:spPr>
        <a:xfrm>
          <a:off x="472935" y="1298539"/>
          <a:ext cx="865692" cy="865692"/>
        </a:xfrm>
        <a:prstGeom prst="ellipse">
          <a:avLst/>
        </a:prstGeom>
        <a:solidFill>
          <a:schemeClr val="lt1">
            <a:hueOff val="0"/>
            <a:satOff val="0"/>
            <a:lumOff val="0"/>
            <a:alphaOff val="0"/>
          </a:schemeClr>
        </a:solidFill>
        <a:ln w="22225" cap="rnd" cmpd="sng" algn="ctr">
          <a:solidFill>
            <a:schemeClr val="accent3">
              <a:hueOff val="3301988"/>
              <a:satOff val="-20651"/>
              <a:lumOff val="-1438"/>
              <a:alphaOff val="0"/>
            </a:schemeClr>
          </a:solidFill>
          <a:prstDash val="solid"/>
        </a:ln>
        <a:effectLst/>
      </dsp:spPr>
      <dsp:style>
        <a:lnRef idx="2">
          <a:scrgbClr r="0" g="0" b="0"/>
        </a:lnRef>
        <a:fillRef idx="1">
          <a:scrgbClr r="0" g="0" b="0"/>
        </a:fillRef>
        <a:effectRef idx="0">
          <a:scrgbClr r="0" g="0" b="0"/>
        </a:effectRef>
        <a:fontRef idx="minor"/>
      </dsp:style>
    </dsp:sp>
    <dsp:sp modelId="{8EAAC82B-CB40-4306-A2B4-1E39D4D60DCE}">
      <dsp:nvSpPr>
        <dsp:cNvPr id="0" name=""/>
        <dsp:cNvSpPr/>
      </dsp:nvSpPr>
      <dsp:spPr>
        <a:xfrm>
          <a:off x="905782" y="2424119"/>
          <a:ext cx="6394613" cy="692554"/>
        </a:xfrm>
        <a:prstGeom prst="rect">
          <a:avLst/>
        </a:prstGeom>
        <a:solidFill>
          <a:schemeClr val="accent3">
            <a:hueOff val="6603975"/>
            <a:satOff val="-41301"/>
            <a:lumOff val="-287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715" tIns="55880" rIns="55880" bIns="55880" numCol="1" spcCol="1270" anchor="ctr" anchorCtr="0">
          <a:noAutofit/>
        </a:bodyPr>
        <a:lstStyle/>
        <a:p>
          <a:pPr lvl="0" algn="l" defTabSz="977900">
            <a:lnSpc>
              <a:spcPct val="90000"/>
            </a:lnSpc>
            <a:spcBef>
              <a:spcPct val="0"/>
            </a:spcBef>
            <a:spcAft>
              <a:spcPct val="35000"/>
            </a:spcAft>
          </a:pPr>
          <a:r>
            <a:rPr lang="pt-BR" sz="2200" kern="1200" dirty="0" smtClean="0"/>
            <a:t>Imagem pulmonar: opacificação bilateral difusa </a:t>
          </a:r>
          <a:endParaRPr lang="pt-BR" sz="2200" kern="1200" dirty="0"/>
        </a:p>
      </dsp:txBody>
      <dsp:txXfrm>
        <a:off x="905782" y="2424119"/>
        <a:ext cx="6394613" cy="692554"/>
      </dsp:txXfrm>
    </dsp:sp>
    <dsp:sp modelId="{896EAF37-1090-4DEB-AB9B-1202D042DB4E}">
      <dsp:nvSpPr>
        <dsp:cNvPr id="0" name=""/>
        <dsp:cNvSpPr/>
      </dsp:nvSpPr>
      <dsp:spPr>
        <a:xfrm>
          <a:off x="472935" y="2337550"/>
          <a:ext cx="865692" cy="865692"/>
        </a:xfrm>
        <a:prstGeom prst="ellipse">
          <a:avLst/>
        </a:prstGeom>
        <a:solidFill>
          <a:schemeClr val="lt1">
            <a:hueOff val="0"/>
            <a:satOff val="0"/>
            <a:lumOff val="0"/>
            <a:alphaOff val="0"/>
          </a:schemeClr>
        </a:solidFill>
        <a:ln w="22225" cap="rnd" cmpd="sng" algn="ctr">
          <a:solidFill>
            <a:schemeClr val="accent3">
              <a:hueOff val="6603975"/>
              <a:satOff val="-41301"/>
              <a:lumOff val="-2876"/>
              <a:alphaOff val="0"/>
            </a:schemeClr>
          </a:solidFill>
          <a:prstDash val="solid"/>
        </a:ln>
        <a:effectLst/>
      </dsp:spPr>
      <dsp:style>
        <a:lnRef idx="2">
          <a:scrgbClr r="0" g="0" b="0"/>
        </a:lnRef>
        <a:fillRef idx="1">
          <a:scrgbClr r="0" g="0" b="0"/>
        </a:fillRef>
        <a:effectRef idx="0">
          <a:scrgbClr r="0" g="0" b="0"/>
        </a:effectRef>
        <a:fontRef idx="minor"/>
      </dsp:style>
    </dsp:sp>
    <dsp:sp modelId="{3A57AABF-3DF2-4927-BDD0-A87FE0839E91}">
      <dsp:nvSpPr>
        <dsp:cNvPr id="0" name=""/>
        <dsp:cNvSpPr/>
      </dsp:nvSpPr>
      <dsp:spPr>
        <a:xfrm>
          <a:off x="508725" y="3463130"/>
          <a:ext cx="6791671" cy="692554"/>
        </a:xfrm>
        <a:prstGeom prst="rect">
          <a:avLst/>
        </a:prstGeom>
        <a:solidFill>
          <a:schemeClr val="accent3">
            <a:hueOff val="9905963"/>
            <a:satOff val="-61952"/>
            <a:lumOff val="-4314"/>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9715" tIns="55880" rIns="55880" bIns="55880" numCol="1" spcCol="1270" anchor="ctr" anchorCtr="0">
          <a:noAutofit/>
        </a:bodyPr>
        <a:lstStyle/>
        <a:p>
          <a:pPr lvl="0" algn="l" defTabSz="977900">
            <a:lnSpc>
              <a:spcPct val="90000"/>
            </a:lnSpc>
            <a:spcBef>
              <a:spcPct val="0"/>
            </a:spcBef>
            <a:spcAft>
              <a:spcPct val="35000"/>
            </a:spcAft>
          </a:pPr>
          <a:r>
            <a:rPr lang="pt-BR" sz="2200" kern="1200" dirty="0" smtClean="0"/>
            <a:t>Origem do edema pulmonar </a:t>
          </a:r>
          <a:r>
            <a:rPr lang="pt-BR" sz="2200" kern="1200" dirty="0" smtClean="0">
              <a:sym typeface="Wingdings" panose="05000000000000000000" pitchFamily="2" charset="2"/>
            </a:rPr>
            <a:t> de origem NÃO cardíaca (confirmado pelo Ecocardiograma)</a:t>
          </a:r>
          <a:endParaRPr lang="pt-BR" sz="2200" kern="1200" dirty="0"/>
        </a:p>
      </dsp:txBody>
      <dsp:txXfrm>
        <a:off x="508725" y="3463130"/>
        <a:ext cx="6791671" cy="692554"/>
      </dsp:txXfrm>
    </dsp:sp>
    <dsp:sp modelId="{1B9F3CDB-9403-42DE-A6B8-79C0976B196B}">
      <dsp:nvSpPr>
        <dsp:cNvPr id="0" name=""/>
        <dsp:cNvSpPr/>
      </dsp:nvSpPr>
      <dsp:spPr>
        <a:xfrm>
          <a:off x="75878" y="3376561"/>
          <a:ext cx="865692" cy="865692"/>
        </a:xfrm>
        <a:prstGeom prst="ellipse">
          <a:avLst/>
        </a:prstGeom>
        <a:solidFill>
          <a:schemeClr val="lt1">
            <a:hueOff val="0"/>
            <a:satOff val="0"/>
            <a:lumOff val="0"/>
            <a:alphaOff val="0"/>
          </a:schemeClr>
        </a:solidFill>
        <a:ln w="22225" cap="rnd" cmpd="sng" algn="ctr">
          <a:solidFill>
            <a:schemeClr val="accent3">
              <a:hueOff val="9905963"/>
              <a:satOff val="-61952"/>
              <a:lumOff val="-4314"/>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49EC3-9DC8-455A-82C4-E587155FA8A2}">
      <dsp:nvSpPr>
        <dsp:cNvPr id="0" name=""/>
        <dsp:cNvSpPr/>
      </dsp:nvSpPr>
      <dsp:spPr>
        <a:xfrm>
          <a:off x="79277" y="0"/>
          <a:ext cx="3183406" cy="1182414"/>
        </a:xfrm>
        <a:prstGeom prst="chevron">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pt-BR" sz="2200" kern="1200" dirty="0" smtClean="0"/>
            <a:t>Surfactante endotraqueal</a:t>
          </a:r>
          <a:endParaRPr lang="pt-BR" sz="2200" kern="1200" dirty="0"/>
        </a:p>
      </dsp:txBody>
      <dsp:txXfrm>
        <a:off x="670484" y="0"/>
        <a:ext cx="2000992" cy="1182414"/>
      </dsp:txXfrm>
    </dsp:sp>
    <dsp:sp modelId="{50B4859B-557F-468B-8B96-58481DC8B09A}">
      <dsp:nvSpPr>
        <dsp:cNvPr id="0" name=""/>
        <dsp:cNvSpPr/>
      </dsp:nvSpPr>
      <dsp:spPr>
        <a:xfrm>
          <a:off x="2941892" y="-36947"/>
          <a:ext cx="3687273" cy="1256308"/>
        </a:xfrm>
        <a:prstGeom prst="chevron">
          <a:avLst/>
        </a:prstGeom>
        <a:solidFill>
          <a:schemeClr val="accent3">
            <a:hueOff val="4952981"/>
            <a:satOff val="-30976"/>
            <a:lumOff val="-215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lvl="0" algn="ctr" defTabSz="933450">
            <a:lnSpc>
              <a:spcPct val="90000"/>
            </a:lnSpc>
            <a:spcBef>
              <a:spcPct val="0"/>
            </a:spcBef>
            <a:spcAft>
              <a:spcPct val="35000"/>
            </a:spcAft>
          </a:pPr>
          <a:r>
            <a:rPr lang="pt-BR" sz="2100" kern="1200" dirty="0" smtClean="0">
              <a:sym typeface="Wingdings" panose="05000000000000000000" pitchFamily="2" charset="2"/>
            </a:rPr>
            <a:t>   dentro de algumas horas  a necessidade de O2</a:t>
          </a:r>
          <a:endParaRPr lang="pt-BR" sz="2100" kern="1200" dirty="0"/>
        </a:p>
      </dsp:txBody>
      <dsp:txXfrm>
        <a:off x="3570046" y="-36947"/>
        <a:ext cx="2430965" cy="1256308"/>
      </dsp:txXfrm>
    </dsp:sp>
    <dsp:sp modelId="{CBB627A7-B016-4708-BCAA-28556F853225}">
      <dsp:nvSpPr>
        <dsp:cNvPr id="0" name=""/>
        <dsp:cNvSpPr/>
      </dsp:nvSpPr>
      <dsp:spPr>
        <a:xfrm>
          <a:off x="6387200" y="0"/>
          <a:ext cx="2772114" cy="1182414"/>
        </a:xfrm>
        <a:prstGeom prst="chevron">
          <a:avLst/>
        </a:prstGeom>
        <a:solidFill>
          <a:schemeClr val="accent3">
            <a:hueOff val="9905963"/>
            <a:satOff val="-61952"/>
            <a:lumOff val="-4314"/>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lvl="0" algn="ctr" defTabSz="933450">
            <a:lnSpc>
              <a:spcPct val="90000"/>
            </a:lnSpc>
            <a:spcBef>
              <a:spcPct val="0"/>
            </a:spcBef>
            <a:spcAft>
              <a:spcPct val="35000"/>
            </a:spcAft>
          </a:pPr>
          <a:r>
            <a:rPr lang="pt-BR" sz="2100" kern="1200" dirty="0" smtClean="0"/>
            <a:t>Logo FiO2 retornou a 60%</a:t>
          </a:r>
          <a:endParaRPr lang="pt-BR" sz="2100" kern="1200" dirty="0"/>
        </a:p>
      </dsp:txBody>
      <dsp:txXfrm>
        <a:off x="6978407" y="0"/>
        <a:ext cx="1589700" cy="11824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2A326F1-66C4-4EBF-B5E6-F69B15434F46}" type="datetimeFigureOut">
              <a:rPr lang="pt-BR"/>
              <a:pPr>
                <a:defRPr/>
              </a:pPr>
              <a:t>07/08/2020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687A53A-0DF2-4C92-B164-39CBB378E504}" type="slidenum">
              <a:rPr lang="pt-BR"/>
              <a:pPr>
                <a:defRPr/>
              </a:pPr>
              <a:t>‹nº›</a:t>
            </a:fld>
            <a:endParaRPr lang="pt-BR"/>
          </a:p>
        </p:txBody>
      </p:sp>
    </p:spTree>
    <p:extLst>
      <p:ext uri="{BB962C8B-B14F-4D97-AF65-F5344CB8AC3E}">
        <p14:creationId xmlns:p14="http://schemas.microsoft.com/office/powerpoint/2010/main" val="14924800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36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SDRA é uma </a:t>
            </a:r>
            <a:r>
              <a:rPr lang="pt-BR" b="1" smtClean="0"/>
              <a:t>condição clínica </a:t>
            </a:r>
            <a:r>
              <a:rPr lang="pt-BR" smtClean="0"/>
              <a:t>caracterizada por lesão pulmonar inflamatória difusa aguda e hipóxia grave.</a:t>
            </a:r>
          </a:p>
          <a:p>
            <a:pPr eaLnBrk="1" hangingPunct="1">
              <a:spcBef>
                <a:spcPct val="0"/>
              </a:spcBef>
            </a:pPr>
            <a:endParaRPr lang="pt-BR" smtClean="0"/>
          </a:p>
          <a:p>
            <a:pPr eaLnBrk="1" hangingPunct="1">
              <a:spcBef>
                <a:spcPct val="0"/>
              </a:spcBef>
            </a:pPr>
            <a:r>
              <a:rPr lang="pt-BR" smtClean="0"/>
              <a:t>De Luca e colaboradores.</a:t>
            </a:r>
          </a:p>
          <a:p>
            <a:pPr eaLnBrk="1" hangingPunct="1">
              <a:spcBef>
                <a:spcPct val="0"/>
              </a:spcBef>
            </a:pPr>
            <a:endParaRPr lang="pt-BR" smtClean="0"/>
          </a:p>
          <a:p>
            <a:pPr eaLnBrk="1" hangingPunct="1">
              <a:spcBef>
                <a:spcPct val="0"/>
              </a:spcBef>
            </a:pPr>
            <a:r>
              <a:rPr lang="pt-BR" smtClean="0"/>
              <a:t>A SDRA é caracterizada por </a:t>
            </a:r>
            <a:r>
              <a:rPr lang="pt-BR" b="1" smtClean="0"/>
              <a:t>inflamação difusa</a:t>
            </a:r>
            <a:r>
              <a:rPr lang="pt-BR" smtClean="0"/>
              <a:t> da membrana alvéolo-capilar, em resposta a vários fatores de risco </a:t>
            </a:r>
            <a:r>
              <a:rPr lang="pt-BR" b="1" smtClean="0"/>
              <a:t>pulmonares</a:t>
            </a:r>
            <a:r>
              <a:rPr lang="pt-BR" smtClean="0"/>
              <a:t> ou extrapulmonares.</a:t>
            </a:r>
          </a:p>
        </p:txBody>
      </p:sp>
      <p:sp>
        <p:nvSpPr>
          <p:cNvPr id="46084"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6A9FADC4-60CB-46B6-B39D-A1A57BB2E66A}" type="slidenum">
              <a:rPr lang="pt-BR">
                <a:latin typeface="Calibri" pitchFamily="34" charset="0"/>
              </a:rPr>
              <a:pPr fontAlgn="base">
                <a:spcBef>
                  <a:spcPct val="0"/>
                </a:spcBef>
                <a:spcAft>
                  <a:spcPct val="0"/>
                </a:spcAft>
                <a:defRPr/>
              </a:pPr>
              <a:t>2</a:t>
            </a:fld>
            <a:endParaRPr lang="pt-BR">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41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Índice de oxigenação: PaO2/FiO2</a:t>
            </a:r>
          </a:p>
          <a:p>
            <a:pPr eaLnBrk="1" hangingPunct="1">
              <a:spcBef>
                <a:spcPct val="0"/>
              </a:spcBef>
            </a:pPr>
            <a:endParaRPr lang="pt-BR" smtClean="0"/>
          </a:p>
          <a:p>
            <a:pPr eaLnBrk="1" hangingPunct="1">
              <a:spcBef>
                <a:spcPct val="0"/>
              </a:spcBef>
            </a:pPr>
            <a:r>
              <a:rPr lang="pt-BR" smtClean="0"/>
              <a:t>Diagnóstico de </a:t>
            </a:r>
            <a:r>
              <a:rPr lang="pt-BR" b="1" smtClean="0">
                <a:solidFill>
                  <a:srgbClr val="00B050"/>
                </a:solidFill>
              </a:rPr>
              <a:t>SDRA neonatal </a:t>
            </a:r>
            <a:r>
              <a:rPr lang="pt-BR" smtClean="0"/>
              <a:t>é baseado nos </a:t>
            </a:r>
            <a:r>
              <a:rPr lang="pt-BR" b="1" smtClean="0">
                <a:solidFill>
                  <a:srgbClr val="FF0000"/>
                </a:solidFill>
              </a:rPr>
              <a:t>Critérios de Montreux</a:t>
            </a:r>
            <a:r>
              <a:rPr lang="pt-BR" smtClean="0"/>
              <a:t>.</a:t>
            </a:r>
          </a:p>
          <a:p>
            <a:pPr lvl="1" eaLnBrk="1" hangingPunct="1">
              <a:spcBef>
                <a:spcPct val="0"/>
              </a:spcBef>
            </a:pPr>
            <a:r>
              <a:rPr lang="pt-BR" sz="1800" smtClean="0"/>
              <a:t>Prazo </a:t>
            </a:r>
            <a:r>
              <a:rPr lang="pt-BR" sz="1800" smtClean="0">
                <a:sym typeface="Wingdings" pitchFamily="2" charset="2"/>
              </a:rPr>
              <a:t> início agudo (dentro de uma semana).</a:t>
            </a:r>
            <a:endParaRPr lang="pt-BR" sz="1800" smtClean="0"/>
          </a:p>
          <a:p>
            <a:pPr lvl="1" eaLnBrk="1" hangingPunct="1">
              <a:spcBef>
                <a:spcPct val="0"/>
              </a:spcBef>
            </a:pPr>
            <a:r>
              <a:rPr lang="pt-BR" sz="1800" smtClean="0"/>
              <a:t>Índice de oxigenação (PaO2/FiO2) </a:t>
            </a:r>
            <a:r>
              <a:rPr lang="pt-BR" sz="1800" smtClean="0">
                <a:sym typeface="Wingdings" pitchFamily="2" charset="2"/>
              </a:rPr>
              <a:t> &gt; 4.</a:t>
            </a:r>
          </a:p>
          <a:p>
            <a:pPr lvl="1" eaLnBrk="1" hangingPunct="1">
              <a:spcBef>
                <a:spcPct val="0"/>
              </a:spcBef>
            </a:pPr>
            <a:r>
              <a:rPr lang="pt-BR" sz="1800" smtClean="0"/>
              <a:t>Imagem pulmonar </a:t>
            </a:r>
            <a:r>
              <a:rPr lang="pt-BR" sz="1800" smtClean="0">
                <a:sym typeface="Wingdings" pitchFamily="2" charset="2"/>
              </a:rPr>
              <a:t> opacificação bilateral difusa.</a:t>
            </a:r>
            <a:endParaRPr lang="pt-BR" sz="1800" smtClean="0"/>
          </a:p>
          <a:p>
            <a:pPr lvl="1" eaLnBrk="1" hangingPunct="1">
              <a:spcBef>
                <a:spcPct val="0"/>
              </a:spcBef>
            </a:pPr>
            <a:r>
              <a:rPr lang="pt-BR" sz="1800" smtClean="0"/>
              <a:t>Origem do edema pulmonar </a:t>
            </a:r>
            <a:r>
              <a:rPr lang="pt-BR" sz="1800" smtClean="0">
                <a:sym typeface="Wingdings" pitchFamily="2" charset="2"/>
              </a:rPr>
              <a:t> de origem NÃO cardíaca (confirmado pelo ecocardiograma). </a:t>
            </a:r>
            <a:endParaRPr lang="pt-BR" sz="1800" smtClean="0"/>
          </a:p>
          <a:p>
            <a:pPr eaLnBrk="1" hangingPunct="1">
              <a:spcBef>
                <a:spcPct val="0"/>
              </a:spcBef>
            </a:pPr>
            <a:endParaRPr lang="pt-BR" smtClean="0"/>
          </a:p>
        </p:txBody>
      </p:sp>
      <p:sp>
        <p:nvSpPr>
          <p:cNvPr id="47108"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4C981F70-6483-49C2-81D2-C40750AB931C}" type="slidenum">
              <a:rPr lang="pt-BR">
                <a:latin typeface="Calibri" pitchFamily="34" charset="0"/>
              </a:rPr>
              <a:pPr fontAlgn="base">
                <a:spcBef>
                  <a:spcPct val="0"/>
                </a:spcBef>
                <a:spcAft>
                  <a:spcPct val="0"/>
                </a:spcAft>
                <a:defRPr/>
              </a:pPr>
              <a:t>3</a:t>
            </a:fld>
            <a:endParaRPr lang="pt-BR">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4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a:r>
            <a:br>
              <a:rPr lang="pt-BR" smtClean="0"/>
            </a:br>
            <a:r>
              <a:rPr lang="pt-BR" smtClean="0"/>
              <a:t>O manejo da SDRA inclui aderência estrita às estratégias de ventilação de proteção pulmonar e agentes terapêuticos para melhorar as trocas gasosas.</a:t>
            </a:r>
          </a:p>
          <a:p>
            <a:pPr eaLnBrk="1" hangingPunct="1">
              <a:spcBef>
                <a:spcPct val="0"/>
              </a:spcBef>
            </a:pPr>
            <a:endParaRPr lang="pt-BR" smtClean="0"/>
          </a:p>
          <a:p>
            <a:pPr eaLnBrk="1" hangingPunct="1">
              <a:spcBef>
                <a:spcPct val="0"/>
              </a:spcBef>
            </a:pPr>
            <a:r>
              <a:rPr lang="pt-BR" smtClean="0"/>
              <a:t>O tratamento com surfactante exógeno foi considerado benéfico em casos pediátricos devido à importância da ativação prejudicada do surfactante durante o curso da SDRA. </a:t>
            </a:r>
          </a:p>
          <a:p>
            <a:pPr eaLnBrk="1" hangingPunct="1">
              <a:spcBef>
                <a:spcPct val="0"/>
              </a:spcBef>
            </a:pPr>
            <a:endParaRPr lang="pt-BR" smtClean="0"/>
          </a:p>
        </p:txBody>
      </p:sp>
      <p:sp>
        <p:nvSpPr>
          <p:cNvPr id="48132"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66E2029A-D1C0-441E-96CE-21527B7650C1}" type="slidenum">
              <a:rPr lang="pt-BR">
                <a:latin typeface="Calibri" pitchFamily="34" charset="0"/>
              </a:rPr>
              <a:pPr fontAlgn="base">
                <a:spcBef>
                  <a:spcPct val="0"/>
                </a:spcBef>
                <a:spcAft>
                  <a:spcPct val="0"/>
                </a:spcAft>
                <a:defRPr/>
              </a:pPr>
              <a:t>4</a:t>
            </a:fld>
            <a:endParaRPr lang="pt-BR">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5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Entendendo que o estado inflamatório exacerbado nos pulmões é um dos pontos centrais da fisiopatologia da SDRA, pensou-se num efeito anti-inflamatório local</a:t>
            </a:r>
          </a:p>
        </p:txBody>
      </p:sp>
      <p:sp>
        <p:nvSpPr>
          <p:cNvPr id="49156"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AFFC29D6-E029-46B0-ABE2-AE20F7AE95CD}" type="slidenum">
              <a:rPr lang="pt-BR">
                <a:latin typeface="Calibri" pitchFamily="34" charset="0"/>
              </a:rPr>
              <a:pPr fontAlgn="base">
                <a:spcBef>
                  <a:spcPct val="0"/>
                </a:spcBef>
                <a:spcAft>
                  <a:spcPct val="0"/>
                </a:spcAft>
                <a:defRPr/>
              </a:pPr>
              <a:t>5</a:t>
            </a:fld>
            <a:endParaRPr lang="pt-BR">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76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SDRA neonatal com base na piora clínica respiratória, opacidades difusas bilateralmente, ausência de edema pulmonar de origem cardíaca, índice de oxigenação &gt; 4. </a:t>
            </a:r>
          </a:p>
          <a:p>
            <a:pPr eaLnBrk="1" hangingPunct="1">
              <a:spcBef>
                <a:spcPct val="0"/>
              </a:spcBef>
            </a:pPr>
            <a:endParaRPr lang="pt-BR" smtClean="0"/>
          </a:p>
        </p:txBody>
      </p:sp>
      <p:sp>
        <p:nvSpPr>
          <p:cNvPr id="50180"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DAC26B83-E5F7-4472-BFF3-4DC245D3A028}" type="slidenum">
              <a:rPr lang="pt-BR">
                <a:latin typeface="Calibri" pitchFamily="34" charset="0"/>
              </a:rPr>
              <a:pPr fontAlgn="base">
                <a:spcBef>
                  <a:spcPct val="0"/>
                </a:spcBef>
                <a:spcAft>
                  <a:spcPct val="0"/>
                </a:spcAft>
                <a:defRPr/>
              </a:pPr>
              <a:t>10</a:t>
            </a:fld>
            <a:endParaRPr lang="pt-BR">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Frente ao diagnóstico de SDRA neonatal:</a:t>
            </a:r>
          </a:p>
          <a:p>
            <a:pPr marL="0" lvl="1" eaLnBrk="1" hangingPunct="1">
              <a:spcBef>
                <a:spcPct val="0"/>
              </a:spcBef>
            </a:pPr>
            <a:r>
              <a:rPr lang="pt-BR" sz="1800" smtClean="0"/>
              <a:t>Recrutamento alveolar com:  Ventilação Oscilatória de Alta Frequência (VOAF) e volume garantido.</a:t>
            </a:r>
          </a:p>
          <a:p>
            <a:pPr marL="0" lvl="1" eaLnBrk="1" hangingPunct="1">
              <a:spcBef>
                <a:spcPct val="0"/>
              </a:spcBef>
            </a:pPr>
            <a:endParaRPr lang="pt-BR" sz="1800" smtClean="0"/>
          </a:p>
          <a:p>
            <a:pPr marL="0" lvl="1" eaLnBrk="1" hangingPunct="1">
              <a:spcBef>
                <a:spcPct val="0"/>
              </a:spcBef>
            </a:pPr>
            <a:r>
              <a:rPr lang="pt-BR" sz="1800" smtClean="0">
                <a:sym typeface="Wingdings" pitchFamily="2" charset="2"/>
              </a:rPr>
              <a:t>Devido a essa rápida inativação do surfactante (levou-se a pensar em tratamentos alternativos).</a:t>
            </a:r>
          </a:p>
          <a:p>
            <a:pPr marL="0" lvl="1" eaLnBrk="1" hangingPunct="1">
              <a:spcBef>
                <a:spcPct val="0"/>
              </a:spcBef>
            </a:pPr>
            <a:endParaRPr lang="pt-BR" sz="1800" smtClean="0"/>
          </a:p>
          <a:p>
            <a:pPr eaLnBrk="1" hangingPunct="1">
              <a:spcBef>
                <a:spcPct val="0"/>
              </a:spcBef>
            </a:pPr>
            <a:endParaRPr lang="pt-BR" smtClean="0"/>
          </a:p>
          <a:p>
            <a:pPr eaLnBrk="1" hangingPunct="1">
              <a:spcBef>
                <a:spcPct val="0"/>
              </a:spcBef>
            </a:pPr>
            <a:endParaRPr lang="pt-BR" smtClean="0"/>
          </a:p>
        </p:txBody>
      </p:sp>
      <p:sp>
        <p:nvSpPr>
          <p:cNvPr id="51204"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404E134F-8CC1-46F3-9691-80F69A3A8A9A}" type="slidenum">
              <a:rPr lang="pt-BR">
                <a:latin typeface="Calibri" pitchFamily="34" charset="0"/>
              </a:rPr>
              <a:pPr fontAlgn="base">
                <a:spcBef>
                  <a:spcPct val="0"/>
                </a:spcBef>
                <a:spcAft>
                  <a:spcPct val="0"/>
                </a:spcAft>
                <a:defRPr/>
              </a:pPr>
              <a:t>11</a:t>
            </a:fld>
            <a:endParaRPr lang="pt-BR">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379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Apesar do tratamento com corticoterapia sistêmica tardia para desmame da VM, não tolerou extubação.</a:t>
            </a:r>
          </a:p>
          <a:p>
            <a:pPr eaLnBrk="1" hangingPunct="1">
              <a:spcBef>
                <a:spcPct val="0"/>
              </a:spcBef>
            </a:pPr>
            <a:r>
              <a:rPr lang="pt-BR" smtClean="0"/>
              <a:t>28º ddv: </a:t>
            </a:r>
            <a:r>
              <a:rPr lang="pt-BR" smtClean="0">
                <a:sym typeface="Wingdings" pitchFamily="2" charset="2"/>
              </a:rPr>
              <a:t>piora aguda da oxigenação, com necessidade de FiO2 75%, VM no modo A/C com volume garantido.</a:t>
            </a:r>
          </a:p>
          <a:p>
            <a:pPr eaLnBrk="1" hangingPunct="1">
              <a:spcBef>
                <a:spcPct val="0"/>
              </a:spcBef>
            </a:pPr>
            <a:r>
              <a:rPr lang="pt-BR" smtClean="0"/>
              <a:t>Apesar de corticoterapia sistêmica tardia para desmame da VM, não tolerou extubação.</a:t>
            </a:r>
          </a:p>
          <a:p>
            <a:pPr eaLnBrk="1" hangingPunct="1">
              <a:spcBef>
                <a:spcPct val="0"/>
              </a:spcBef>
            </a:pPr>
            <a:endParaRPr lang="pt-BR" smtClean="0">
              <a:sym typeface="Wingdings" pitchFamily="2" charset="2"/>
            </a:endParaRPr>
          </a:p>
          <a:p>
            <a:pPr eaLnBrk="1" hangingPunct="1">
              <a:spcBef>
                <a:spcPct val="0"/>
              </a:spcBef>
            </a:pPr>
            <a:endParaRPr lang="pt-BR" smtClean="0"/>
          </a:p>
          <a:p>
            <a:pPr eaLnBrk="1" hangingPunct="1">
              <a:spcBef>
                <a:spcPct val="0"/>
              </a:spcBef>
            </a:pPr>
            <a:endParaRPr lang="pt-BR" smtClean="0"/>
          </a:p>
        </p:txBody>
      </p:sp>
      <p:sp>
        <p:nvSpPr>
          <p:cNvPr id="52228"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1EC5AD79-A0B2-4DBD-B85B-07ABCDF2050B}" type="slidenum">
              <a:rPr lang="pt-BR">
                <a:latin typeface="Calibri" pitchFamily="34" charset="0"/>
              </a:rPr>
              <a:pPr fontAlgn="base">
                <a:spcBef>
                  <a:spcPct val="0"/>
                </a:spcBef>
                <a:spcAft>
                  <a:spcPct val="0"/>
                </a:spcAft>
                <a:defRPr/>
              </a:pPr>
              <a:t>14</a:t>
            </a:fld>
            <a:endParaRPr lang="pt-BR">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Após manobras de recrutamento pulmonar </a:t>
            </a:r>
            <a:r>
              <a:rPr lang="pt-BR" smtClean="0">
                <a:sym typeface="Wingdings" pitchFamily="2" charset="2"/>
              </a:rPr>
              <a:t> paciente foi ventilado no modo </a:t>
            </a:r>
            <a:r>
              <a:rPr lang="pt-BR" smtClean="0"/>
              <a:t>Ventilação Oscilatória de Alta Frequência (VOAF) e volume garantido.</a:t>
            </a:r>
          </a:p>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24860EEF-9E2E-490F-87BD-E56C290EA2AA}" type="slidenum">
              <a:rPr lang="pt-BR">
                <a:latin typeface="Calibri" pitchFamily="34" charset="0"/>
              </a:rPr>
              <a:pPr fontAlgn="base">
                <a:spcBef>
                  <a:spcPct val="0"/>
                </a:spcBef>
                <a:spcAft>
                  <a:spcPct val="0"/>
                </a:spcAft>
                <a:defRPr/>
              </a:pPr>
              <a:t>18</a:t>
            </a:fld>
            <a:endParaRPr lang="pt-BR">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Índice de oxigen</a:t>
            </a:r>
          </a:p>
          <a:p>
            <a:pPr eaLnBrk="1" hangingPunct="1">
              <a:spcBef>
                <a:spcPct val="0"/>
              </a:spcBef>
            </a:pPr>
            <a:endParaRPr lang="pt-BR" smtClean="0"/>
          </a:p>
          <a:p>
            <a:pPr lvl="1" eaLnBrk="1" hangingPunct="1">
              <a:spcBef>
                <a:spcPct val="0"/>
              </a:spcBef>
            </a:pPr>
            <a:r>
              <a:rPr lang="pt-BR" sz="1800" smtClean="0"/>
              <a:t>Prazo </a:t>
            </a:r>
            <a:r>
              <a:rPr lang="pt-BR" sz="1800" smtClean="0">
                <a:sym typeface="Wingdings" pitchFamily="2" charset="2"/>
              </a:rPr>
              <a:t> </a:t>
            </a:r>
            <a:r>
              <a:rPr lang="pt-BR" sz="1800" b="1" smtClean="0">
                <a:sym typeface="Wingdings" pitchFamily="2" charset="2"/>
              </a:rPr>
              <a:t>início agudo </a:t>
            </a:r>
            <a:r>
              <a:rPr lang="pt-BR" sz="1800" smtClean="0">
                <a:sym typeface="Wingdings" pitchFamily="2" charset="2"/>
              </a:rPr>
              <a:t>(dentro de uma semana).</a:t>
            </a:r>
            <a:endParaRPr lang="pt-BR" sz="1800" smtClean="0"/>
          </a:p>
          <a:p>
            <a:pPr lvl="1" eaLnBrk="1" hangingPunct="1">
              <a:spcBef>
                <a:spcPct val="0"/>
              </a:spcBef>
            </a:pPr>
            <a:r>
              <a:rPr lang="pt-BR" sz="1800" smtClean="0"/>
              <a:t>Índice de oxigenação </a:t>
            </a:r>
            <a:r>
              <a:rPr lang="pt-BR" sz="1800" smtClean="0">
                <a:sym typeface="Wingdings" pitchFamily="2" charset="2"/>
              </a:rPr>
              <a:t> </a:t>
            </a:r>
            <a:r>
              <a:rPr lang="pt-BR" sz="1800" b="1" smtClean="0">
                <a:sym typeface="Wingdings" pitchFamily="2" charset="2"/>
              </a:rPr>
              <a:t>&gt; 4.</a:t>
            </a:r>
          </a:p>
          <a:p>
            <a:pPr lvl="1" eaLnBrk="1" hangingPunct="1">
              <a:spcBef>
                <a:spcPct val="0"/>
              </a:spcBef>
            </a:pPr>
            <a:r>
              <a:rPr lang="pt-BR" sz="1800" smtClean="0"/>
              <a:t>Imagem pulmonar </a:t>
            </a:r>
            <a:r>
              <a:rPr lang="pt-BR" sz="1800" smtClean="0">
                <a:sym typeface="Wingdings" pitchFamily="2" charset="2"/>
              </a:rPr>
              <a:t> </a:t>
            </a:r>
            <a:r>
              <a:rPr lang="pt-BR" sz="1800" b="1" smtClean="0">
                <a:sym typeface="Wingdings" pitchFamily="2" charset="2"/>
              </a:rPr>
              <a:t>opacificação bilateral difusa.</a:t>
            </a:r>
            <a:endParaRPr lang="pt-BR" sz="1800" b="1" smtClean="0"/>
          </a:p>
          <a:p>
            <a:pPr lvl="1" eaLnBrk="1" hangingPunct="1">
              <a:spcBef>
                <a:spcPct val="0"/>
              </a:spcBef>
            </a:pPr>
            <a:r>
              <a:rPr lang="pt-BR" sz="1800" smtClean="0"/>
              <a:t>Origem do edema pulmonar </a:t>
            </a:r>
            <a:r>
              <a:rPr lang="pt-BR" sz="1800" smtClean="0">
                <a:sym typeface="Wingdings" pitchFamily="2" charset="2"/>
              </a:rPr>
              <a:t> edema pulmonar de origem </a:t>
            </a:r>
            <a:r>
              <a:rPr lang="pt-BR" sz="1800" b="1" smtClean="0">
                <a:sym typeface="Wingdings" pitchFamily="2" charset="2"/>
              </a:rPr>
              <a:t>NÃO cardíaca </a:t>
            </a:r>
            <a:r>
              <a:rPr lang="pt-BR" sz="1800" smtClean="0">
                <a:sym typeface="Wingdings" pitchFamily="2" charset="2"/>
              </a:rPr>
              <a:t>(confirmado pelo </a:t>
            </a:r>
            <a:r>
              <a:rPr lang="pt-BR" sz="1800" b="1" smtClean="0">
                <a:sym typeface="Wingdings" pitchFamily="2" charset="2"/>
              </a:rPr>
              <a:t>ecocardiograma</a:t>
            </a:r>
            <a:r>
              <a:rPr lang="pt-BR" sz="1800" smtClean="0">
                <a:sym typeface="Wingdings" pitchFamily="2" charset="2"/>
              </a:rPr>
              <a:t>). </a:t>
            </a:r>
            <a:endParaRPr lang="pt-BR" sz="1800" smtClean="0"/>
          </a:p>
          <a:p>
            <a:pPr eaLnBrk="1" hangingPunct="1">
              <a:spcBef>
                <a:spcPct val="0"/>
              </a:spcBef>
            </a:pPr>
            <a:r>
              <a:rPr lang="pt-BR" smtClean="0"/>
              <a:t>ação: PaO2/FiO2</a:t>
            </a:r>
          </a:p>
        </p:txBody>
      </p:sp>
      <p:sp>
        <p:nvSpPr>
          <p:cNvPr id="54276"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38727BB5-C198-47A2-AEBD-16BB001A70C1}" type="slidenum">
              <a:rPr lang="pt-BR">
                <a:latin typeface="Calibri" pitchFamily="34" charset="0"/>
              </a:rPr>
              <a:pPr fontAlgn="base">
                <a:spcBef>
                  <a:spcPct val="0"/>
                </a:spcBef>
                <a:spcAft>
                  <a:spcPct val="0"/>
                </a:spcAft>
                <a:defRPr/>
              </a:pPr>
              <a:t>21</a:t>
            </a:fld>
            <a:endParaRPr lang="pt-BR">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Dois casos vistos ilustram o desenvolvimento da SDRA neonatal durante internação na UTIN.</a:t>
            </a:r>
          </a:p>
          <a:p>
            <a:pPr eaLnBrk="1" hangingPunct="1">
              <a:spcBef>
                <a:spcPct val="0"/>
              </a:spcBef>
            </a:pPr>
            <a:endParaRPr lang="pt-BR" smtClean="0"/>
          </a:p>
          <a:p>
            <a:pPr eaLnBrk="1" hangingPunct="1">
              <a:spcBef>
                <a:spcPct val="0"/>
              </a:spcBef>
            </a:pPr>
            <a:r>
              <a:rPr lang="pt-BR" smtClean="0">
                <a:sym typeface="Wingdings" pitchFamily="2" charset="2"/>
              </a:rPr>
              <a:t>Dados da rede mundial de SDRA neonatal ESPNIC/ESPR </a:t>
            </a:r>
            <a:r>
              <a:rPr lang="pt-BR" sz="1100" smtClean="0">
                <a:sym typeface="Wingdings" pitchFamily="2" charset="2"/>
              </a:rPr>
              <a:t>(</a:t>
            </a:r>
            <a:r>
              <a:rPr lang="pt-BR" sz="1100" i="1" smtClean="0">
                <a:sym typeface="Wingdings" pitchFamily="2" charset="2"/>
              </a:rPr>
              <a:t>European Society of Paediactric and Neonatal Intensive Care</a:t>
            </a:r>
            <a:r>
              <a:rPr lang="pt-BR" smtClean="0">
                <a:sym typeface="Wingdings" pitchFamily="2" charset="2"/>
              </a:rPr>
              <a:t>) referentes à epidemiologia da SDRA neonatal revelou que 162 RN recrutados prospectivamente tiveram uma taxa de mortalidade de 17,3% na 36ª semana pós-menstrual.</a:t>
            </a:r>
            <a:endParaRPr lang="pt-BR" smtClean="0"/>
          </a:p>
          <a:p>
            <a:pPr eaLnBrk="1" hangingPunct="1">
              <a:spcBef>
                <a:spcPct val="0"/>
              </a:spcBef>
            </a:pPr>
            <a:endParaRPr lang="pt-BR" smtClean="0"/>
          </a:p>
        </p:txBody>
      </p:sp>
      <p:sp>
        <p:nvSpPr>
          <p:cNvPr id="55300"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F7397E1C-102D-47AC-97EF-1890C7997BD9}" type="slidenum">
              <a:rPr lang="pt-BR">
                <a:latin typeface="Calibri" pitchFamily="34" charset="0"/>
              </a:rPr>
              <a:pPr fontAlgn="base">
                <a:spcBef>
                  <a:spcPct val="0"/>
                </a:spcBef>
                <a:spcAft>
                  <a:spcPct val="0"/>
                </a:spcAft>
                <a:defRPr/>
              </a:pPr>
              <a:t>22</a:t>
            </a:fld>
            <a:endParaRPr lang="pt-BR">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sym typeface="Wingdings" pitchFamily="2" charset="2"/>
              </a:rPr>
              <a:t>Gatilho para ativação das células endoteliais  permeabilidade capilar  fluidos proteicos no espaço alveolar  aumento da secreção de citocinas pró-inflamatórias  prontamente inativam o surfactante. </a:t>
            </a:r>
          </a:p>
          <a:p>
            <a:pPr eaLnBrk="1" hangingPunct="1">
              <a:spcBef>
                <a:spcPct val="0"/>
              </a:spcBef>
            </a:pPr>
            <a:endParaRPr lang="pt-BR" smtClean="0"/>
          </a:p>
          <a:p>
            <a:pPr eaLnBrk="1" hangingPunct="1">
              <a:spcBef>
                <a:spcPct val="0"/>
              </a:spcBef>
            </a:pPr>
            <a:r>
              <a:rPr lang="pt-BR" b="1" smtClean="0">
                <a:solidFill>
                  <a:srgbClr val="FF0000"/>
                </a:solidFill>
                <a:sym typeface="Wingdings" pitchFamily="2" charset="2"/>
              </a:rPr>
              <a:t>Déficit de Surfactante </a:t>
            </a:r>
            <a:r>
              <a:rPr lang="pt-BR" smtClean="0">
                <a:sym typeface="Wingdings" pitchFamily="2" charset="2"/>
              </a:rPr>
              <a:t> redução da complacência; resistência normal ou discretamente aumentada no tecido pulmonar; insuficiência respiratória hipoxêmica.</a:t>
            </a:r>
            <a:endParaRPr lang="pt-BR" smtClean="0"/>
          </a:p>
        </p:txBody>
      </p:sp>
      <p:sp>
        <p:nvSpPr>
          <p:cNvPr id="56324"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D068D2F3-D960-4C73-8218-B37764D79D1B}" type="slidenum">
              <a:rPr lang="pt-BR">
                <a:latin typeface="Calibri" pitchFamily="34" charset="0"/>
              </a:rPr>
              <a:pPr fontAlgn="base">
                <a:spcBef>
                  <a:spcPct val="0"/>
                </a:spcBef>
                <a:spcAft>
                  <a:spcPct val="0"/>
                </a:spcAft>
                <a:defRPr/>
              </a:pPr>
              <a:t>23</a:t>
            </a:fld>
            <a:endParaRPr lang="pt-BR">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sym typeface="Wingdings" pitchFamily="2" charset="2"/>
              </a:rPr>
              <a:t>SDRA neonatal ESPNIC/ESPR (</a:t>
            </a:r>
            <a:r>
              <a:rPr lang="pt-BR" i="1" smtClean="0">
                <a:sym typeface="Wingdings" pitchFamily="2" charset="2"/>
              </a:rPr>
              <a:t>European Society of Paediactric and Neonatal Intensive Care</a:t>
            </a:r>
            <a:r>
              <a:rPr lang="pt-BR" smtClean="0">
                <a:sym typeface="Wingdings" pitchFamily="2" charset="2"/>
              </a:rPr>
              <a:t>) </a:t>
            </a:r>
            <a:endParaRPr lang="pt-BR" smtClean="0"/>
          </a:p>
        </p:txBody>
      </p:sp>
      <p:sp>
        <p:nvSpPr>
          <p:cNvPr id="57348"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4CBA3BB5-6B8E-4515-B6CD-4AFD2573BDBA}" type="slidenum">
              <a:rPr lang="pt-BR">
                <a:latin typeface="Calibri" pitchFamily="34" charset="0"/>
              </a:rPr>
              <a:pPr fontAlgn="base">
                <a:spcBef>
                  <a:spcPct val="0"/>
                </a:spcBef>
                <a:spcAft>
                  <a:spcPct val="0"/>
                </a:spcAft>
                <a:defRPr/>
              </a:pPr>
              <a:t>24</a:t>
            </a:fld>
            <a:endParaRPr lang="pt-BR">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Ventilação adequada (além das estratégias de ventilação, agentes terapêuticos como: Surfactantes, NO inalado, Sidenafil, prostaciclina e corticosteroides </a:t>
            </a:r>
            <a:r>
              <a:rPr lang="pt-BR" smtClean="0">
                <a:sym typeface="Wingdings" pitchFamily="2" charset="2"/>
              </a:rPr>
              <a:t> podem ser usados para melhorar a oxigenação e ventilação</a:t>
            </a:r>
            <a:r>
              <a:rPr lang="pt-BR" smtClean="0"/>
              <a:t>).</a:t>
            </a:r>
          </a:p>
          <a:p>
            <a:pPr eaLnBrk="1" hangingPunct="1">
              <a:spcBef>
                <a:spcPct val="0"/>
              </a:spcBef>
            </a:pPr>
            <a:endParaRPr lang="pt-BR" smtClean="0"/>
          </a:p>
        </p:txBody>
      </p:sp>
      <p:sp>
        <p:nvSpPr>
          <p:cNvPr id="58372"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26079BF6-AFEC-432D-84D0-8486CDFC9025}" type="slidenum">
              <a:rPr lang="pt-BR">
                <a:latin typeface="Calibri" pitchFamily="34" charset="0"/>
              </a:rPr>
              <a:pPr fontAlgn="base">
                <a:spcBef>
                  <a:spcPct val="0"/>
                </a:spcBef>
                <a:spcAft>
                  <a:spcPct val="0"/>
                </a:spcAft>
                <a:defRPr/>
              </a:pPr>
              <a:t>25</a:t>
            </a:fld>
            <a:endParaRPr lang="pt-BR">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Para melhorar a função pulmonar e as trocas gasosas: estratégia ‘pulmonar aberta’ + surfactante exógeno mostrou-se eficiente num modelo de SDRA neonatal.</a:t>
            </a:r>
          </a:p>
          <a:p>
            <a:pPr eaLnBrk="1" hangingPunct="1">
              <a:spcBef>
                <a:spcPct val="0"/>
              </a:spcBef>
            </a:pPr>
            <a:endParaRPr lang="pt-BR" smtClean="0"/>
          </a:p>
          <a:p>
            <a:pPr eaLnBrk="1" hangingPunct="1">
              <a:spcBef>
                <a:spcPct val="0"/>
              </a:spcBef>
            </a:pPr>
            <a:r>
              <a:rPr lang="pt-PT" smtClean="0"/>
              <a:t>Grupo da Conferência de Consenso sobre Lesões Pulmonares Agudas em Pediatria</a:t>
            </a:r>
            <a:endParaRPr lang="pt-BR" smtClean="0"/>
          </a:p>
        </p:txBody>
      </p:sp>
      <p:sp>
        <p:nvSpPr>
          <p:cNvPr id="59396"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AA134BBB-7FF8-47B4-8587-D9FCDC2B42CF}" type="slidenum">
              <a:rPr lang="pt-BR">
                <a:latin typeface="Calibri" pitchFamily="34" charset="0"/>
              </a:rPr>
              <a:pPr fontAlgn="base">
                <a:spcBef>
                  <a:spcPct val="0"/>
                </a:spcBef>
                <a:spcAft>
                  <a:spcPct val="0"/>
                </a:spcAft>
                <a:defRPr/>
              </a:pPr>
              <a:t>26</a:t>
            </a:fld>
            <a:endParaRPr lang="pt-BR">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0" lvl="1" eaLnBrk="1" hangingPunct="1">
              <a:spcBef>
                <a:spcPct val="0"/>
              </a:spcBef>
            </a:pPr>
            <a:r>
              <a:rPr lang="pt-BR" sz="1800" smtClean="0"/>
              <a:t>Genericamente, é caracterizada pela piora da oxigenação, episódios recorrentes de hipóxia e aumento da necessidade de suporte ventilatório.</a:t>
            </a:r>
          </a:p>
          <a:p>
            <a:pPr eaLnBrk="1" hangingPunct="1">
              <a:spcBef>
                <a:spcPct val="0"/>
              </a:spcBef>
            </a:pPr>
            <a:endParaRPr lang="pt-BR" smtClean="0"/>
          </a:p>
        </p:txBody>
      </p:sp>
      <p:sp>
        <p:nvSpPr>
          <p:cNvPr id="60420"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6FA55886-A4B2-4B05-84AA-A293061364E0}" type="slidenum">
              <a:rPr lang="pt-BR">
                <a:latin typeface="Calibri" pitchFamily="34" charset="0"/>
              </a:rPr>
              <a:pPr fontAlgn="base">
                <a:spcBef>
                  <a:spcPct val="0"/>
                </a:spcBef>
                <a:spcAft>
                  <a:spcPct val="0"/>
                </a:spcAft>
                <a:defRPr/>
              </a:pPr>
              <a:t>28</a:t>
            </a:fld>
            <a:endParaRPr lang="pt-BR">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contribuição específica da DBP para o desenvolvimento da SDRA neonatal não é conhecida. </a:t>
            </a:r>
          </a:p>
          <a:p>
            <a:pPr eaLnBrk="1" hangingPunct="1">
              <a:spcBef>
                <a:spcPct val="0"/>
              </a:spcBef>
            </a:pPr>
            <a:r>
              <a:rPr lang="pt-BR" smtClean="0"/>
              <a:t>Lembrar que </a:t>
            </a:r>
            <a:r>
              <a:rPr lang="pt-BR" b="1" smtClean="0"/>
              <a:t>até recentemente SDRA neonatal não era bem definido. </a:t>
            </a:r>
          </a:p>
          <a:p>
            <a:pPr eaLnBrk="1" hangingPunct="1">
              <a:spcBef>
                <a:spcPct val="0"/>
              </a:spcBef>
            </a:pPr>
            <a:endParaRPr lang="pt-BR" smtClean="0"/>
          </a:p>
        </p:txBody>
      </p:sp>
      <p:sp>
        <p:nvSpPr>
          <p:cNvPr id="61444"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AE6B4570-CE72-469A-B9BB-E063DBA55808}" type="slidenum">
              <a:rPr lang="pt-BR">
                <a:latin typeface="Calibri" pitchFamily="34" charset="0"/>
              </a:rPr>
              <a:pPr fontAlgn="base">
                <a:spcBef>
                  <a:spcPct val="0"/>
                </a:spcBef>
                <a:spcAft>
                  <a:spcPct val="0"/>
                </a:spcAft>
                <a:defRPr/>
              </a:pPr>
              <a:t>29</a:t>
            </a:fld>
            <a:endParaRPr lang="pt-BR">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041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b="1" smtClean="0">
                <a:solidFill>
                  <a:srgbClr val="FF0000"/>
                </a:solidFill>
              </a:rPr>
              <a:t>Nos 2 casos: </a:t>
            </a:r>
            <a:r>
              <a:rPr lang="pt-BR" smtClean="0"/>
              <a:t>piora aguda do padrão respiratório (como na maioria dos pretermos com DBP), mas a </a:t>
            </a:r>
            <a:r>
              <a:rPr lang="pt-BR" b="1" smtClean="0">
                <a:solidFill>
                  <a:schemeClr val="accent2"/>
                </a:solidFill>
              </a:rPr>
              <a:t>gravidade da hipóxia definida de forma objetiva</a:t>
            </a:r>
            <a:r>
              <a:rPr lang="pt-BR" smtClean="0"/>
              <a:t> através do Índice de Oxigenação e das mudanças difusas no parênquima pulmonar levou a considerar o diagnóstico de SDRA neonatal com base na DBP.</a:t>
            </a:r>
          </a:p>
          <a:p>
            <a:pPr eaLnBrk="1" hangingPunct="1">
              <a:spcBef>
                <a:spcPct val="0"/>
              </a:spcBef>
            </a:pPr>
            <a:endParaRPr lang="pt-BR" smtClean="0"/>
          </a:p>
          <a:p>
            <a:pPr eaLnBrk="1" hangingPunct="1">
              <a:spcBef>
                <a:spcPct val="0"/>
              </a:spcBef>
            </a:pPr>
            <a:r>
              <a:rPr lang="pt-BR" b="1" smtClean="0">
                <a:solidFill>
                  <a:srgbClr val="0070C0"/>
                </a:solidFill>
                <a:sym typeface="Wingdings" pitchFamily="2" charset="2"/>
              </a:rPr>
              <a:t>DBP: </a:t>
            </a:r>
            <a:r>
              <a:rPr lang="pt-BR" smtClean="0">
                <a:sym typeface="Wingdings" pitchFamily="2" charset="2"/>
              </a:rPr>
              <a:t>volumes correntes maiores, com taxas de ventilação mais lentas e tempos inspiratórios mais longos foram recomendados para esses pacientes, a fim de melhorar a distribuição da ventilação e minimizar o aprisionamento de ar.</a:t>
            </a:r>
            <a:endParaRPr lang="pt-BR" smtClean="0"/>
          </a:p>
          <a:p>
            <a:pPr eaLnBrk="1" hangingPunct="1">
              <a:spcBef>
                <a:spcPct val="0"/>
              </a:spcBef>
            </a:pPr>
            <a:endParaRPr lang="pt-BR" smtClean="0"/>
          </a:p>
          <a:p>
            <a:pPr eaLnBrk="1" hangingPunct="1">
              <a:spcBef>
                <a:spcPct val="0"/>
              </a:spcBef>
            </a:pPr>
            <a:endParaRPr lang="pt-BR" smtClean="0"/>
          </a:p>
        </p:txBody>
      </p:sp>
      <p:sp>
        <p:nvSpPr>
          <p:cNvPr id="62468"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148D1B63-D5D9-421E-B72D-4C734B511602}" type="slidenum">
              <a:rPr lang="pt-BR">
                <a:latin typeface="Calibri" pitchFamily="34" charset="0"/>
              </a:rPr>
              <a:pPr fontAlgn="base">
                <a:spcBef>
                  <a:spcPct val="0"/>
                </a:spcBef>
                <a:spcAft>
                  <a:spcPct val="0"/>
                </a:spcAft>
                <a:defRPr/>
              </a:pPr>
              <a:t>30</a:t>
            </a:fld>
            <a:endParaRPr lang="pt-BR">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sym typeface="Wingdings" pitchFamily="2" charset="2"/>
              </a:rPr>
              <a:t>Principais diferenças entre o tratamento da sdra neonatal e dbp exacerbada.</a:t>
            </a:r>
          </a:p>
          <a:p>
            <a:pPr eaLnBrk="1" hangingPunct="1">
              <a:spcBef>
                <a:spcPct val="0"/>
              </a:spcBef>
            </a:pPr>
            <a:endParaRPr lang="pt-BR" smtClean="0">
              <a:sym typeface="Wingdings" pitchFamily="2" charset="2"/>
            </a:endParaRPr>
          </a:p>
          <a:p>
            <a:pPr eaLnBrk="1" hangingPunct="1">
              <a:spcBef>
                <a:spcPct val="0"/>
              </a:spcBef>
            </a:pPr>
            <a:r>
              <a:rPr lang="pt-BR" smtClean="0"/>
              <a:t>Outra diferença entre os tratamentos da SDRA e Exacerbação da DBP: Surfactante exógeno.</a:t>
            </a:r>
          </a:p>
          <a:p>
            <a:pPr eaLnBrk="1" hangingPunct="1">
              <a:spcBef>
                <a:spcPct val="0"/>
              </a:spcBef>
            </a:pPr>
            <a:r>
              <a:rPr lang="pt-BR" smtClean="0"/>
              <a:t>Surfactante não é recomendado nos casos de Exacerbação da DBP (exceto se evidência de deficiência secundária de surfactante).</a:t>
            </a:r>
          </a:p>
          <a:p>
            <a:pPr eaLnBrk="1" hangingPunct="1">
              <a:spcBef>
                <a:spcPct val="0"/>
              </a:spcBef>
            </a:pPr>
            <a:r>
              <a:rPr lang="pt-BR" smtClean="0"/>
              <a:t>Insuficiência de Surfactante </a:t>
            </a:r>
            <a:r>
              <a:rPr lang="pt-BR" smtClean="0">
                <a:sym typeface="Wingdings" pitchFamily="2" charset="2"/>
              </a:rPr>
              <a:t></a:t>
            </a:r>
            <a:r>
              <a:rPr lang="pt-BR" smtClean="0"/>
              <a:t> pode resultar de uma inativação primária ou secundária de surfactante pulmonar na cavidade alveolar. O colapso e edema pulmonar pioram nos alvéolos devido ao déficit de surfactante, levando à fisiopatologia característica da SDRA.</a:t>
            </a:r>
          </a:p>
          <a:p>
            <a:pPr eaLnBrk="1" hangingPunct="1">
              <a:spcBef>
                <a:spcPct val="0"/>
              </a:spcBef>
            </a:pPr>
            <a:endParaRPr lang="pt-BR" smtClean="0"/>
          </a:p>
        </p:txBody>
      </p:sp>
      <p:sp>
        <p:nvSpPr>
          <p:cNvPr id="63492"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BE7D95FB-3BBF-4AD8-8DC3-651B04E7D528}" type="slidenum">
              <a:rPr lang="pt-BR">
                <a:latin typeface="Calibri" pitchFamily="34" charset="0"/>
              </a:rPr>
              <a:pPr fontAlgn="base">
                <a:spcBef>
                  <a:spcPct val="0"/>
                </a:spcBef>
                <a:spcAft>
                  <a:spcPct val="0"/>
                </a:spcAft>
                <a:defRPr/>
              </a:pPr>
              <a:t>31</a:t>
            </a:fld>
            <a:endParaRPr lang="pt-BR">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b="1" smtClean="0">
                <a:sym typeface="Wingdings" pitchFamily="2" charset="2"/>
              </a:rPr>
              <a:t>Objetivos da combinação: </a:t>
            </a:r>
            <a:r>
              <a:rPr lang="pt-BR" smtClean="0">
                <a:sym typeface="Wingdings" pitchFamily="2" charset="2"/>
              </a:rPr>
              <a:t>minimizar a inativação do Surfactante; utilizar os efeitos antiinflamatórios locais da Budesonida e melhorar a distribuição da Budesonida utilizando o Surfactante como meio de transporte. </a:t>
            </a:r>
          </a:p>
          <a:p>
            <a:pPr eaLnBrk="1" hangingPunct="1">
              <a:spcBef>
                <a:spcPct val="0"/>
              </a:spcBef>
            </a:pPr>
            <a:endParaRPr lang="pt-BR" smtClean="0">
              <a:sym typeface="Wingdings" pitchFamily="2" charset="2"/>
            </a:endParaRPr>
          </a:p>
          <a:p>
            <a:pPr eaLnBrk="1" hangingPunct="1">
              <a:spcBef>
                <a:spcPct val="0"/>
              </a:spcBef>
            </a:pPr>
            <a:endParaRPr lang="pt-BR" smtClean="0">
              <a:sym typeface="Wingdings" pitchFamily="2" charset="2"/>
            </a:endParaRPr>
          </a:p>
          <a:p>
            <a:pPr eaLnBrk="1" hangingPunct="1">
              <a:spcBef>
                <a:spcPct val="0"/>
              </a:spcBef>
            </a:pPr>
            <a:r>
              <a:rPr lang="pt-BR" smtClean="0">
                <a:sym typeface="Wingdings" pitchFamily="2" charset="2"/>
              </a:rPr>
              <a:t>Estabelecer estudos multicêntricos neonatais  benefícios significativos para </a:t>
            </a:r>
            <a:r>
              <a:rPr lang="pt-BR" b="1" smtClean="0">
                <a:solidFill>
                  <a:schemeClr val="accent2"/>
                </a:solidFill>
                <a:sym typeface="Wingdings" pitchFamily="2" charset="2"/>
              </a:rPr>
              <a:t>melhor compreensão </a:t>
            </a:r>
            <a:r>
              <a:rPr lang="pt-BR" smtClean="0">
                <a:sym typeface="Wingdings" pitchFamily="2" charset="2"/>
              </a:rPr>
              <a:t>da SDRA na população neonatal em termos de fatores etiológicos, características clínicas e opções terapêuticas visando resultados melhores.  </a:t>
            </a:r>
            <a:endParaRPr lang="pt-BR" smtClean="0"/>
          </a:p>
          <a:p>
            <a:pPr eaLnBrk="1" hangingPunct="1">
              <a:spcBef>
                <a:spcPct val="0"/>
              </a:spcBef>
            </a:pPr>
            <a:endParaRPr lang="pt-BR" smtClean="0"/>
          </a:p>
        </p:txBody>
      </p:sp>
      <p:sp>
        <p:nvSpPr>
          <p:cNvPr id="64516"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595000FE-0621-4A6A-879D-DD7BC897EF61}" type="slidenum">
              <a:rPr lang="pt-BR">
                <a:latin typeface="Calibri" pitchFamily="34" charset="0"/>
              </a:rPr>
              <a:pPr fontAlgn="base">
                <a:spcBef>
                  <a:spcPct val="0"/>
                </a:spcBef>
                <a:spcAft>
                  <a:spcPct val="0"/>
                </a:spcAft>
                <a:defRPr/>
              </a:pPr>
              <a:t>32</a:t>
            </a:fld>
            <a:endParaRPr lang="pt-BR">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656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Instilação da </a:t>
            </a:r>
            <a:r>
              <a:rPr lang="pt-BR" b="1" smtClean="0">
                <a:solidFill>
                  <a:srgbClr val="0070C0"/>
                </a:solidFill>
              </a:rPr>
              <a:t>Budesonida + Surfactante </a:t>
            </a:r>
            <a:r>
              <a:rPr lang="pt-BR" smtClean="0"/>
              <a:t>promove distribuição do Surfactante e pode proteger contra a inativação do Surfactante.</a:t>
            </a:r>
          </a:p>
          <a:p>
            <a:pPr eaLnBrk="1" hangingPunct="1">
              <a:spcBef>
                <a:spcPct val="0"/>
              </a:spcBef>
            </a:pPr>
            <a:endParaRPr lang="pt-BR" smtClean="0"/>
          </a:p>
        </p:txBody>
      </p:sp>
      <p:sp>
        <p:nvSpPr>
          <p:cNvPr id="65540" name="Espaço Reservado para Número de Slide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Gill Sans MT"/>
              </a:defRPr>
            </a:lvl1pPr>
            <a:lvl2pPr marL="742950" indent="-285750">
              <a:defRPr>
                <a:solidFill>
                  <a:schemeClr val="tx1"/>
                </a:solidFill>
                <a:latin typeface="Gill Sans MT"/>
              </a:defRPr>
            </a:lvl2pPr>
            <a:lvl3pPr marL="1143000" indent="-228600">
              <a:defRPr>
                <a:solidFill>
                  <a:schemeClr val="tx1"/>
                </a:solidFill>
                <a:latin typeface="Gill Sans MT"/>
              </a:defRPr>
            </a:lvl3pPr>
            <a:lvl4pPr marL="1600200" indent="-228600">
              <a:defRPr>
                <a:solidFill>
                  <a:schemeClr val="tx1"/>
                </a:solidFill>
                <a:latin typeface="Gill Sans MT"/>
              </a:defRPr>
            </a:lvl4pPr>
            <a:lvl5pPr marL="2057400" indent="-228600">
              <a:defRPr>
                <a:solidFill>
                  <a:schemeClr val="tx1"/>
                </a:solidFill>
                <a:latin typeface="Gill Sans MT"/>
              </a:defRPr>
            </a:lvl5pPr>
            <a:lvl6pPr marL="2514600" indent="-228600" defTabSz="457200" fontAlgn="base">
              <a:spcBef>
                <a:spcPct val="0"/>
              </a:spcBef>
              <a:spcAft>
                <a:spcPct val="0"/>
              </a:spcAft>
              <a:defRPr>
                <a:solidFill>
                  <a:schemeClr val="tx1"/>
                </a:solidFill>
                <a:latin typeface="Gill Sans MT"/>
              </a:defRPr>
            </a:lvl6pPr>
            <a:lvl7pPr marL="2971800" indent="-228600" defTabSz="457200" fontAlgn="base">
              <a:spcBef>
                <a:spcPct val="0"/>
              </a:spcBef>
              <a:spcAft>
                <a:spcPct val="0"/>
              </a:spcAft>
              <a:defRPr>
                <a:solidFill>
                  <a:schemeClr val="tx1"/>
                </a:solidFill>
                <a:latin typeface="Gill Sans MT"/>
              </a:defRPr>
            </a:lvl7pPr>
            <a:lvl8pPr marL="3429000" indent="-228600" defTabSz="457200" fontAlgn="base">
              <a:spcBef>
                <a:spcPct val="0"/>
              </a:spcBef>
              <a:spcAft>
                <a:spcPct val="0"/>
              </a:spcAft>
              <a:defRPr>
                <a:solidFill>
                  <a:schemeClr val="tx1"/>
                </a:solidFill>
                <a:latin typeface="Gill Sans MT"/>
              </a:defRPr>
            </a:lvl8pPr>
            <a:lvl9pPr marL="3886200" indent="-228600" defTabSz="457200" fontAlgn="base">
              <a:spcBef>
                <a:spcPct val="0"/>
              </a:spcBef>
              <a:spcAft>
                <a:spcPct val="0"/>
              </a:spcAft>
              <a:defRPr>
                <a:solidFill>
                  <a:schemeClr val="tx1"/>
                </a:solidFill>
                <a:latin typeface="Gill Sans MT"/>
              </a:defRPr>
            </a:lvl9pPr>
          </a:lstStyle>
          <a:p>
            <a:pPr fontAlgn="base">
              <a:spcBef>
                <a:spcPct val="0"/>
              </a:spcBef>
              <a:spcAft>
                <a:spcPct val="0"/>
              </a:spcAft>
              <a:defRPr/>
            </a:pPr>
            <a:fld id="{23110D2F-8690-4E8E-AC1C-C31B5F956376}" type="slidenum">
              <a:rPr lang="pt-BR">
                <a:latin typeface="Calibri" pitchFamily="34" charset="0"/>
              </a:rPr>
              <a:pPr fontAlgn="base">
                <a:spcBef>
                  <a:spcPct val="0"/>
                </a:spcBef>
                <a:spcAft>
                  <a:spcPct val="0"/>
                </a:spcAft>
                <a:defRPr/>
              </a:pPr>
              <a:t>33</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Rectangle 6"/>
          <p:cNvSpPr/>
          <p:nvPr/>
        </p:nvSpPr>
        <p:spPr>
          <a:xfrm>
            <a:off x="446088" y="3086100"/>
            <a:ext cx="11263312" cy="33051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lstStyle>
            <a:lvl1pPr>
              <a:defRPr sz="3600">
                <a:solidFill>
                  <a:schemeClr val="accent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558F681D-76D2-4D73-B39C-72F04BF85244}" type="datetimeFigureOut">
              <a:rPr lang="en-US"/>
              <a:pPr>
                <a:defRPr/>
              </a:pPr>
              <a:t>8/7/2020</a:t>
            </a:fld>
            <a:endParaRPr lang="en-US"/>
          </a:p>
        </p:txBody>
      </p:sp>
      <p:sp>
        <p:nvSpPr>
          <p:cNvPr id="6"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7" name="Slide Number Placeholder 5"/>
          <p:cNvSpPr>
            <a:spLocks noGrp="1"/>
          </p:cNvSpPr>
          <p:nvPr>
            <p:ph type="sldNum" sz="quarter" idx="12"/>
          </p:nvPr>
        </p:nvSpPr>
        <p:spPr>
          <a:xfrm>
            <a:off x="10558463" y="5956300"/>
            <a:ext cx="1016000" cy="365125"/>
          </a:xfrm>
        </p:spPr>
        <p:txBody>
          <a:bodyPr/>
          <a:lstStyle>
            <a:lvl1pPr>
              <a:defRPr>
                <a:solidFill>
                  <a:schemeClr val="accent1">
                    <a:lumMod val="75000"/>
                    <a:lumOff val="25000"/>
                  </a:schemeClr>
                </a:solidFill>
              </a:defRPr>
            </a:lvl1pPr>
          </a:lstStyle>
          <a:p>
            <a:pPr>
              <a:defRPr/>
            </a:pPr>
            <a:fld id="{7D9255D7-A606-4A3B-92F8-4D26E249BD01}"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Rectangle 6"/>
          <p:cNvSpPr>
            <a:spLocks noChangeAspect="1"/>
          </p:cNvSpPr>
          <p:nvPr/>
        </p:nvSpPr>
        <p:spPr>
          <a:xfrm>
            <a:off x="439738" y="614363"/>
            <a:ext cx="11309350" cy="118903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pt-BR" smtClean="0"/>
              <a:t>Clique para editar o título mestre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6544F3D-F8F6-4FB1-8E01-3593345D7C11}" type="datetimeFigureOut">
              <a:rPr lang="en-US"/>
              <a:pPr>
                <a:defRPr/>
              </a:pPr>
              <a:t>8/7/2020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E26E453-F814-4CD7-B18C-D3BBE733B41B}"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Rectangle 7"/>
          <p:cNvSpPr>
            <a:spLocks noChangeAspect="1"/>
          </p:cNvSpPr>
          <p:nvPr/>
        </p:nvSpPr>
        <p:spPr>
          <a:xfrm>
            <a:off x="446088" y="606425"/>
            <a:ext cx="11299825" cy="12588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CA13B439-D809-42C7-AFC6-5C8A3440C9B1}" type="datetimeFigureOut">
              <a:rPr lang="en-US"/>
              <a:pPr>
                <a:defRPr/>
              </a:pPr>
              <a:t>8/7/2020</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D35315DF-B6A4-4FB4-A776-0E75A1D9748B}"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Rectangle 10"/>
          <p:cNvSpPr>
            <a:spLocks noChangeAspect="1"/>
          </p:cNvSpPr>
          <p:nvPr/>
        </p:nvSpPr>
        <p:spPr>
          <a:xfrm>
            <a:off x="446088" y="606425"/>
            <a:ext cx="11299825" cy="12588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51627C0D-84F3-479D-B426-06ACCA1354A7}" type="datetimeFigureOut">
              <a:rPr lang="en-US"/>
              <a:pPr>
                <a:defRPr/>
              </a:pPr>
              <a:t>8/7/2020</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DD8D6582-9CF7-40E0-9236-3D7E6CF04BB7}"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Rectangle 6"/>
          <p:cNvSpPr>
            <a:spLocks noChangeAspect="1"/>
          </p:cNvSpPr>
          <p:nvPr/>
        </p:nvSpPr>
        <p:spPr>
          <a:xfrm>
            <a:off x="441325" y="606425"/>
            <a:ext cx="11299825" cy="12588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BEF7B00A-1390-4416-BC91-8FFB0D5DD64E}" type="datetimeFigureOut">
              <a:rPr lang="en-US"/>
              <a:pPr>
                <a:defRPr/>
              </a:pPr>
              <a:t>8/7/2020</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5E16C5DE-D46B-47DC-9512-8945D609DCF8}"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F22D5C1-9C79-46E0-AFC1-B7824006B6EE}" type="datetimeFigureOut">
              <a:rPr lang="en-US"/>
              <a:pPr>
                <a:defRPr/>
              </a:pPr>
              <a:t>8/7/2020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11DFC59-9EC0-4395-AD8F-84B8DA7DF14B}"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ctangle 8"/>
          <p:cNvSpPr>
            <a:spLocks noChangeAspect="1"/>
          </p:cNvSpPr>
          <p:nvPr/>
        </p:nvSpPr>
        <p:spPr>
          <a:xfrm>
            <a:off x="447675" y="5141913"/>
            <a:ext cx="11298238" cy="12747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pt-BR" smtClean="0"/>
              <a:t>Clique para editar o título mestre</a:t>
            </a:r>
            <a:endParaRPr lang="en-US" dirty="0"/>
          </a:p>
        </p:txBody>
      </p:sp>
      <p:sp>
        <p:nvSpPr>
          <p:cNvPr id="3" name="Content Placeholder 2"/>
          <p:cNvSpPr>
            <a:spLocks noGrp="1"/>
          </p:cNvSpPr>
          <p:nvPr>
            <p:ph idx="1"/>
          </p:nvPr>
        </p:nvSpPr>
        <p:spPr>
          <a:xfrm>
            <a:off x="447816" y="601200"/>
            <a:ext cx="11292840" cy="4204800"/>
          </a:xfrm>
        </p:spPr>
        <p:txBody>
          <a:bodyP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5740823" y="5262296"/>
            <a:ext cx="5869987" cy="689515"/>
          </a:xfrm>
        </p:spPr>
        <p:txBody>
          <a:bodyP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solidFill>
                  <a:schemeClr val="accent1">
                    <a:lumMod val="75000"/>
                    <a:lumOff val="25000"/>
                  </a:schemeClr>
                </a:solidFill>
              </a:defRPr>
            </a:lvl1pPr>
          </a:lstStyle>
          <a:p>
            <a:pPr>
              <a:defRPr/>
            </a:pPr>
            <a:fld id="{860CE041-4BB0-48C3-9B7B-3C417834F851}" type="datetimeFigureOut">
              <a:rPr lang="en-US"/>
              <a:pPr>
                <a:defRPr/>
              </a:pPr>
              <a:t>8/7/2020</a:t>
            </a:fld>
            <a:endParaRPr lang="en-US"/>
          </a:p>
        </p:txBody>
      </p:sp>
      <p:sp>
        <p:nvSpPr>
          <p:cNvPr id="7" name="Footer Placeholder 5"/>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pPr>
              <a:defRPr/>
            </a:pPr>
            <a:fld id="{9BAE061A-8C56-4201-BB03-51291883A609}"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lstStyle>
            <a:lvl1pPr algn="l">
              <a:defRPr sz="2400" b="0">
                <a:solidFill>
                  <a:schemeClr val="accent1"/>
                </a:solidFill>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447817" y="599725"/>
            <a:ext cx="11290859" cy="3557252"/>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82E5E8AE-4AF7-435E-8D67-06BC0FA37EE0}" type="datetimeFigureOut">
              <a:rPr lang="en-US"/>
              <a:pPr>
                <a:defRPr/>
              </a:pPr>
              <a:t>8/7/2020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E48728-6893-4500-89E6-6D921EC97051}"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Rectangle 7"/>
          <p:cNvSpPr>
            <a:spLocks noChangeAspect="1"/>
          </p:cNvSpPr>
          <p:nvPr/>
        </p:nvSpPr>
        <p:spPr>
          <a:xfrm>
            <a:off x="439738" y="614363"/>
            <a:ext cx="11309350" cy="118903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753214D-26D5-4A93-8E93-07037A188251}" type="datetimeFigureOut">
              <a:rPr lang="en-US"/>
              <a:pPr>
                <a:defRPr/>
              </a:pPr>
              <a:t>8/7/2020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412F504-0FBA-4522-9670-C41A3DA1E4E5}"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Rectangle 6"/>
          <p:cNvSpPr>
            <a:spLocks noChangeAspect="1"/>
          </p:cNvSpPr>
          <p:nvPr/>
        </p:nvSpPr>
        <p:spPr>
          <a:xfrm>
            <a:off x="8839200" y="600075"/>
            <a:ext cx="2906713" cy="58166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a:xfrm>
            <a:off x="8993188" y="5956300"/>
            <a:ext cx="1328737" cy="365125"/>
          </a:xfrm>
        </p:spPr>
        <p:txBody>
          <a:bodyPr/>
          <a:lstStyle>
            <a:lvl1pPr>
              <a:defRPr>
                <a:solidFill>
                  <a:schemeClr val="accent1">
                    <a:lumMod val="75000"/>
                    <a:lumOff val="25000"/>
                  </a:schemeClr>
                </a:solidFill>
              </a:defRPr>
            </a:lvl1pPr>
          </a:lstStyle>
          <a:p>
            <a:pPr>
              <a:defRPr/>
            </a:pPr>
            <a:fld id="{8907DB87-BF53-47C5-BEDD-36C4A71A48C7}" type="datetimeFigureOut">
              <a:rPr lang="en-US"/>
              <a:pPr>
                <a:defRPr/>
              </a:pPr>
              <a:t>8/7/2020</a:t>
            </a:fld>
            <a:endParaRPr lang="en-US"/>
          </a:p>
        </p:txBody>
      </p:sp>
      <p:sp>
        <p:nvSpPr>
          <p:cNvPr id="6" name="Footer Placeholder 4"/>
          <p:cNvSpPr>
            <a:spLocks noGrp="1"/>
          </p:cNvSpPr>
          <p:nvPr>
            <p:ph type="ftr" sz="quarter" idx="11"/>
          </p:nvPr>
        </p:nvSpPr>
        <p:spPr>
          <a:xfrm>
            <a:off x="774700" y="5951538"/>
            <a:ext cx="7896225"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447338" y="5956300"/>
            <a:ext cx="1163637" cy="365125"/>
          </a:xfrm>
        </p:spPr>
        <p:txBody>
          <a:bodyPr/>
          <a:lstStyle>
            <a:lvl1pPr>
              <a:defRPr>
                <a:solidFill>
                  <a:schemeClr val="accent1">
                    <a:lumMod val="75000"/>
                    <a:lumOff val="25000"/>
                  </a:schemeClr>
                </a:solidFill>
              </a:defRPr>
            </a:lvl1pPr>
          </a:lstStyle>
          <a:p>
            <a:pPr>
              <a:defRPr/>
            </a:pPr>
            <a:fld id="{C03013D3-958D-4ACD-9B09-13DC66EE05E2}"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025" y="704850"/>
            <a:ext cx="11029950" cy="1189038"/>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581025" y="2335213"/>
            <a:ext cx="11029950" cy="3524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605713" y="5956300"/>
            <a:ext cx="2844800" cy="365125"/>
          </a:xfrm>
          <a:prstGeom prst="rect">
            <a:avLst/>
          </a:prstGeom>
        </p:spPr>
        <p:txBody>
          <a:bodyPr vert="horz" lIns="91440" tIns="45720" rIns="91440" bIns="45720" rtlCol="0" anchor="ctr"/>
          <a:lstStyle>
            <a:lvl1pPr algn="r" fontAlgn="auto">
              <a:spcBef>
                <a:spcPts val="0"/>
              </a:spcBef>
              <a:spcAft>
                <a:spcPts val="0"/>
              </a:spcAft>
              <a:defRPr sz="900">
                <a:solidFill>
                  <a:schemeClr val="accent2"/>
                </a:solidFill>
                <a:latin typeface="+mn-lt"/>
                <a:cs typeface="+mn-cs"/>
              </a:defRPr>
            </a:lvl1pPr>
          </a:lstStyle>
          <a:p>
            <a:pPr>
              <a:defRPr/>
            </a:pPr>
            <a:fld id="{D7EE2B65-1BC7-4D6B-A970-9E993DCD92D7}" type="datetimeFigureOut">
              <a:rPr lang="en-US"/>
              <a:pPr>
                <a:defRPr/>
              </a:pPr>
              <a:t>8/7/2020</a:t>
            </a:fld>
            <a:endParaRPr lang="en-US"/>
          </a:p>
        </p:txBody>
      </p:sp>
      <p:sp>
        <p:nvSpPr>
          <p:cNvPr id="5" name="Footer Placeholder 4"/>
          <p:cNvSpPr>
            <a:spLocks noGrp="1"/>
          </p:cNvSpPr>
          <p:nvPr>
            <p:ph type="ftr" sz="quarter" idx="3"/>
          </p:nvPr>
        </p:nvSpPr>
        <p:spPr>
          <a:xfrm>
            <a:off x="581025" y="5951538"/>
            <a:ext cx="6916738" cy="365125"/>
          </a:xfrm>
          <a:prstGeom prst="rect">
            <a:avLst/>
          </a:prstGeom>
        </p:spPr>
        <p:txBody>
          <a:bodyPr vert="horz" lIns="91440" tIns="45720" rIns="91440" bIns="45720" rtlCol="0" anchor="ctr"/>
          <a:lstStyle>
            <a:lvl1pPr algn="l" fontAlgn="auto">
              <a:spcBef>
                <a:spcPts val="0"/>
              </a:spcBef>
              <a:spcAft>
                <a:spcPts val="0"/>
              </a:spcAft>
              <a:defRPr sz="900" cap="all">
                <a:solidFill>
                  <a:schemeClr val="accent2"/>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558463" y="5956300"/>
            <a:ext cx="1052512" cy="365125"/>
          </a:xfrm>
          <a:prstGeom prst="rect">
            <a:avLst/>
          </a:prstGeom>
        </p:spPr>
        <p:txBody>
          <a:bodyPr vert="horz" lIns="91440" tIns="45720" rIns="91440" bIns="45720" rtlCol="0" anchor="ctr"/>
          <a:lstStyle>
            <a:lvl1pPr algn="r" fontAlgn="auto">
              <a:spcBef>
                <a:spcPts val="0"/>
              </a:spcBef>
              <a:spcAft>
                <a:spcPts val="0"/>
              </a:spcAft>
              <a:defRPr sz="900">
                <a:solidFill>
                  <a:schemeClr val="accent2"/>
                </a:solidFill>
                <a:latin typeface="+mn-lt"/>
                <a:cs typeface="+mn-cs"/>
              </a:defRPr>
            </a:lvl1pPr>
          </a:lstStyle>
          <a:p>
            <a:pPr>
              <a:defRPr/>
            </a:pPr>
            <a:fld id="{73198DFA-969E-4673-B7E1-767E8FCFC897}" type="slidenum">
              <a:rPr lang="en-US"/>
              <a:pPr>
                <a:defRPr/>
              </a:pPr>
              <a:t>‹nº›</a:t>
            </a:fld>
            <a:endParaRPr lang="en-US"/>
          </a:p>
        </p:txBody>
      </p:sp>
      <p:sp>
        <p:nvSpPr>
          <p:cNvPr id="9" name="Rectangle 8"/>
          <p:cNvSpPr/>
          <p:nvPr/>
        </p:nvSpPr>
        <p:spPr>
          <a:xfrm>
            <a:off x="446088" y="457200"/>
            <a:ext cx="3703637" cy="952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275" y="454025"/>
            <a:ext cx="3703638" cy="9842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00" y="457200"/>
            <a:ext cx="3703638" cy="92075"/>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57" r:id="rId6"/>
    <p:sldLayoutId id="2147483664" r:id="rId7"/>
    <p:sldLayoutId id="2147483658" r:id="rId8"/>
    <p:sldLayoutId id="2147483665" r:id="rId9"/>
    <p:sldLayoutId id="2147483666" r:id="rId10"/>
  </p:sldLayoutIdLst>
  <p:txStyles>
    <p:titleStyle>
      <a:lvl1pPr algn="l" defTabSz="457200" rtl="0" eaLnBrk="0" fontAlgn="base" hangingPunct="0">
        <a:spcBef>
          <a:spcPct val="0"/>
        </a:spcBef>
        <a:spcAft>
          <a:spcPct val="0"/>
        </a:spcAft>
        <a:defRPr sz="2800" kern="1200" cap="all">
          <a:solidFill>
            <a:schemeClr val="bg1"/>
          </a:solidFill>
          <a:latin typeface="+mj-lt"/>
          <a:ea typeface="+mj-ea"/>
          <a:cs typeface="+mj-cs"/>
        </a:defRPr>
      </a:lvl1pPr>
      <a:lvl2pPr algn="l" defTabSz="457200" rtl="0" eaLnBrk="0" fontAlgn="base" hangingPunct="0">
        <a:spcBef>
          <a:spcPct val="0"/>
        </a:spcBef>
        <a:spcAft>
          <a:spcPct val="0"/>
        </a:spcAft>
        <a:defRPr sz="2800">
          <a:solidFill>
            <a:schemeClr val="bg1"/>
          </a:solidFill>
          <a:latin typeface="Gill Sans MT"/>
        </a:defRPr>
      </a:lvl2pPr>
      <a:lvl3pPr algn="l" defTabSz="457200" rtl="0" eaLnBrk="0" fontAlgn="base" hangingPunct="0">
        <a:spcBef>
          <a:spcPct val="0"/>
        </a:spcBef>
        <a:spcAft>
          <a:spcPct val="0"/>
        </a:spcAft>
        <a:defRPr sz="2800">
          <a:solidFill>
            <a:schemeClr val="bg1"/>
          </a:solidFill>
          <a:latin typeface="Gill Sans MT"/>
        </a:defRPr>
      </a:lvl3pPr>
      <a:lvl4pPr algn="l" defTabSz="457200" rtl="0" eaLnBrk="0" fontAlgn="base" hangingPunct="0">
        <a:spcBef>
          <a:spcPct val="0"/>
        </a:spcBef>
        <a:spcAft>
          <a:spcPct val="0"/>
        </a:spcAft>
        <a:defRPr sz="2800">
          <a:solidFill>
            <a:schemeClr val="bg1"/>
          </a:solidFill>
          <a:latin typeface="Gill Sans MT"/>
        </a:defRPr>
      </a:lvl4pPr>
      <a:lvl5pPr algn="l" defTabSz="457200" rtl="0" eaLnBrk="0" fontAlgn="base" hangingPunct="0">
        <a:spcBef>
          <a:spcPct val="0"/>
        </a:spcBef>
        <a:spcAft>
          <a:spcPct val="0"/>
        </a:spcAft>
        <a:defRPr sz="2800">
          <a:solidFill>
            <a:schemeClr val="bg1"/>
          </a:solidFill>
          <a:latin typeface="Gill Sans MT"/>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4800" indent="-304800" algn="l" defTabSz="457200" rtl="0" eaLnBrk="0" fontAlgn="base" hangingPunct="0">
        <a:spcBef>
          <a:spcPct val="20000"/>
        </a:spcBef>
        <a:spcAft>
          <a:spcPts val="600"/>
        </a:spcAft>
        <a:buClr>
          <a:schemeClr val="accent2"/>
        </a:buClr>
        <a:buSzPct val="92000"/>
        <a:buFont typeface="Wingdings 2" pitchFamily="18" charset="2"/>
        <a:buChar char=""/>
        <a:defRPr kern="1200">
          <a:solidFill>
            <a:schemeClr val="tx2"/>
          </a:solidFill>
          <a:latin typeface="+mn-lt"/>
          <a:ea typeface="+mn-ea"/>
          <a:cs typeface="+mn-cs"/>
        </a:defRPr>
      </a:lvl1pPr>
      <a:lvl2pPr marL="628650" indent="-304800" algn="l" defTabSz="457200" rtl="0" eaLnBrk="0" fontAlgn="base" hangingPunct="0">
        <a:spcBef>
          <a:spcPct val="20000"/>
        </a:spcBef>
        <a:spcAft>
          <a:spcPts val="600"/>
        </a:spcAft>
        <a:buClr>
          <a:schemeClr val="accent2"/>
        </a:buClr>
        <a:buSzPct val="92000"/>
        <a:buFont typeface="Wingdings 2" pitchFamily="18" charset="2"/>
        <a:buChar char=""/>
        <a:defRPr sz="1600" kern="1200">
          <a:solidFill>
            <a:schemeClr val="tx2"/>
          </a:solidFill>
          <a:latin typeface="+mn-lt"/>
          <a:ea typeface="+mn-ea"/>
          <a:cs typeface="+mn-cs"/>
        </a:defRPr>
      </a:lvl2pPr>
      <a:lvl3pPr marL="898525" indent="-269875" algn="l" defTabSz="457200" rtl="0" eaLnBrk="0" fontAlgn="base" hangingPunct="0">
        <a:spcBef>
          <a:spcPct val="20000"/>
        </a:spcBef>
        <a:spcAft>
          <a:spcPts val="600"/>
        </a:spcAft>
        <a:buClr>
          <a:schemeClr val="accent2"/>
        </a:buClr>
        <a:buSzPct val="92000"/>
        <a:buFont typeface="Wingdings 2" pitchFamily="18" charset="2"/>
        <a:buChar char=""/>
        <a:defRPr sz="1400" kern="1200">
          <a:solidFill>
            <a:schemeClr val="tx2"/>
          </a:solidFill>
          <a:latin typeface="+mn-lt"/>
          <a:ea typeface="+mn-ea"/>
          <a:cs typeface="+mn-cs"/>
        </a:defRPr>
      </a:lvl3pPr>
      <a:lvl4pPr marL="1241425" indent="-233363" algn="l" defTabSz="457200" rtl="0" eaLnBrk="0" fontAlgn="base" hangingPunct="0">
        <a:spcBef>
          <a:spcPct val="20000"/>
        </a:spcBef>
        <a:spcAft>
          <a:spcPts val="600"/>
        </a:spcAft>
        <a:buClr>
          <a:schemeClr val="accent2"/>
        </a:buClr>
        <a:buSzPct val="92000"/>
        <a:buFont typeface="Wingdings 2" pitchFamily="18" charset="2"/>
        <a:buChar char=""/>
        <a:defRPr sz="1200" kern="1200">
          <a:solidFill>
            <a:schemeClr val="tx2"/>
          </a:solidFill>
          <a:latin typeface="+mn-lt"/>
          <a:ea typeface="+mn-ea"/>
          <a:cs typeface="+mn-cs"/>
        </a:defRPr>
      </a:lvl4pPr>
      <a:lvl5pPr marL="1601788" indent="-233363" algn="l" defTabSz="457200" rtl="0" eaLnBrk="0" fontAlgn="base" hangingPunct="0">
        <a:spcBef>
          <a:spcPct val="20000"/>
        </a:spcBef>
        <a:spcAft>
          <a:spcPts val="600"/>
        </a:spcAft>
        <a:buClr>
          <a:schemeClr val="accent2"/>
        </a:buClr>
        <a:buSzPct val="92000"/>
        <a:buFont typeface="Wingdings 2"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2432062/"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ncbi.nlm.nih.gov/pmc/articles/PMC7214613/figure/F1/"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anzctr.org.au/"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pubmed.ncbi.nlm.nih.gov/30838863/"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pubmed.ncbi.nlm.nih.gov/31715622/"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s://pubmed.ncbi.nlm.nih.gov/26351971/"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hyperlink" Target="https://pubmed.ncbi.nlm.nih.gov/28165675/"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pubmed.ncbi.nlm.nih.gov/26720788/" TargetMode="External"/><Relationship Id="rId2" Type="http://schemas.openxmlformats.org/officeDocument/2006/relationships/hyperlink" Target="https://www.atsjournals.org/doi/full/10.1164/rccm.201509-1830ED?url_ver=Z39.88-2003&amp;rfr_id=ori:rid:crossref.org&amp;rfr_dat=cr_pub%20%200pubmed"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s://pubmed.ncbi.nlm.nih.gov/26465983/"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hyperlink" Target="https://pubmed.ncbi.nlm.nih.gov/29320647/" TargetMode="External"/><Relationship Id="rId2" Type="http://schemas.openxmlformats.org/officeDocument/2006/relationships/hyperlink" Target="https://www.nejm.org/doi/10.1056/NEJMoa1708831?url_ver=Z39.88-2003&amp;rfr_id=ori:rid:crossref.org&amp;rfr_dat=cr_pub%20%200www.ncbi.nlm.nih.gov"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https://pubmed.ncbi.nlm.nih.gov/28112414/"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ítulo 1"/>
          <p:cNvSpPr>
            <a:spLocks noGrp="1"/>
          </p:cNvSpPr>
          <p:nvPr>
            <p:ph type="ctrTitle"/>
          </p:nvPr>
        </p:nvSpPr>
        <p:spPr bwMode="auto">
          <a:xfrm>
            <a:off x="1150938" y="1130300"/>
            <a:ext cx="9604375" cy="1849438"/>
          </a:xfrm>
        </p:spPr>
        <p:txBody>
          <a:bodyPr wrap="square" numCol="1" anchorCtr="0" compatLnSpc="1">
            <a:prstTxWarp prst="textNoShape">
              <a:avLst/>
            </a:prstTxWarp>
          </a:bodyPr>
          <a:lstStyle/>
          <a:p>
            <a:pPr algn="ctr" eaLnBrk="1" hangingPunct="1"/>
            <a:r>
              <a:rPr lang="pt-BR" sz="2400" b="1" cap="none" dirty="0" smtClean="0">
                <a:solidFill>
                  <a:srgbClr val="0000FF"/>
                </a:solidFill>
              </a:rPr>
              <a:t>SURFACTANTE ENDOTRAQUEAL COMBINADO COM BUDESONIDA NA SDRA NEONATAL</a:t>
            </a:r>
          </a:p>
        </p:txBody>
      </p:sp>
      <p:sp>
        <p:nvSpPr>
          <p:cNvPr id="13314" name="Subtítulo 2"/>
          <p:cNvSpPr>
            <a:spLocks noGrp="1"/>
          </p:cNvSpPr>
          <p:nvPr>
            <p:ph type="subTitle" idx="1"/>
          </p:nvPr>
        </p:nvSpPr>
        <p:spPr>
          <a:xfrm>
            <a:off x="765175" y="3857625"/>
            <a:ext cx="10888663" cy="2530475"/>
          </a:xfrm>
          <a:solidFill>
            <a:srgbClr val="FFFF00"/>
          </a:solidFill>
        </p:spPr>
        <p:txBody>
          <a:bodyPr/>
          <a:lstStyle/>
          <a:p>
            <a:pPr algn="ctr" eaLnBrk="1" hangingPunct="1"/>
            <a:r>
              <a:rPr lang="pt-BR" sz="2400" b="1" cap="none" dirty="0" smtClean="0">
                <a:solidFill>
                  <a:schemeClr val="tx1"/>
                </a:solidFill>
                <a:latin typeface="Times New Roman" pitchFamily="18" charset="0"/>
              </a:rPr>
              <a:t>Apresentação: Ana Elisa Oliveira Rosa E Sousa – R2 Pediatria</a:t>
            </a:r>
          </a:p>
          <a:p>
            <a:pPr algn="ctr" eaLnBrk="1" hangingPunct="1"/>
            <a:r>
              <a:rPr lang="pt-BR" sz="2400" b="1" cap="none" dirty="0" smtClean="0">
                <a:solidFill>
                  <a:schemeClr val="tx1"/>
                </a:solidFill>
                <a:latin typeface="Times New Roman" pitchFamily="18" charset="0"/>
              </a:rPr>
              <a:t>Coordenação: Carlos Alberto Moreno </a:t>
            </a:r>
            <a:r>
              <a:rPr lang="pt-BR" sz="2400" b="1" cap="none" dirty="0" err="1" smtClean="0">
                <a:solidFill>
                  <a:schemeClr val="tx1"/>
                </a:solidFill>
                <a:latin typeface="Times New Roman" pitchFamily="18" charset="0"/>
              </a:rPr>
              <a:t>Zaconeta</a:t>
            </a:r>
            <a:endParaRPr lang="pt-BR" sz="2400" b="1" cap="none" dirty="0" smtClean="0">
              <a:solidFill>
                <a:schemeClr val="tx1"/>
              </a:solidFill>
              <a:latin typeface="Times New Roman" pitchFamily="18" charset="0"/>
            </a:endParaRPr>
          </a:p>
          <a:p>
            <a:pPr algn="ctr" eaLnBrk="1" hangingPunct="1"/>
            <a:r>
              <a:rPr lang="pt-BR" sz="2400" cap="none" dirty="0" smtClean="0">
                <a:solidFill>
                  <a:schemeClr val="tx1"/>
                </a:solidFill>
                <a:hlinkClick r:id="rId2"/>
              </a:rPr>
              <a:t>www.paulomargotto.com.br</a:t>
            </a:r>
            <a:r>
              <a:rPr lang="pt-BR" sz="2400" cap="none" dirty="0" smtClean="0">
                <a:solidFill>
                  <a:schemeClr val="tx1"/>
                </a:solidFill>
              </a:rPr>
              <a:t> </a:t>
            </a:r>
          </a:p>
          <a:p>
            <a:pPr algn="ctr" eaLnBrk="1" hangingPunct="1"/>
            <a:r>
              <a:rPr lang="pt-BR" sz="2400" cap="none" dirty="0" smtClean="0">
                <a:solidFill>
                  <a:schemeClr val="tx1"/>
                </a:solidFill>
              </a:rPr>
              <a:t>Brasília, 8 de agosto de 2020</a:t>
            </a:r>
          </a:p>
        </p:txBody>
      </p:sp>
      <p:sp>
        <p:nvSpPr>
          <p:cNvPr id="13315" name="Rectangle 4"/>
          <p:cNvSpPr>
            <a:spLocks noChangeArrowheads="1"/>
          </p:cNvSpPr>
          <p:nvPr/>
        </p:nvSpPr>
        <p:spPr bwMode="auto">
          <a:xfrm>
            <a:off x="0" y="3017838"/>
            <a:ext cx="12192000" cy="823912"/>
          </a:xfrm>
          <a:prstGeom prst="rect">
            <a:avLst/>
          </a:prstGeom>
          <a:solidFill>
            <a:srgbClr val="FFFF00"/>
          </a:solidFill>
          <a:ln w="9525">
            <a:noFill/>
            <a:miter lim="800000"/>
            <a:headEnd/>
            <a:tailEnd/>
          </a:ln>
        </p:spPr>
        <p:txBody>
          <a:bodyPr lIns="0" tIns="0" rIns="0" bIns="0" anchor="ctr">
            <a:spAutoFit/>
          </a:bodyPr>
          <a:lstStyle/>
          <a:p>
            <a:pPr algn="ctr"/>
            <a:r>
              <a:rPr lang="en-US" b="1" dirty="0">
                <a:hlinkClick r:id="rId3"/>
              </a:rPr>
              <a:t>Endotracheal</a:t>
            </a:r>
            <a:r>
              <a:rPr lang="en-US" dirty="0">
                <a:hlinkClick r:id="rId3"/>
              </a:rPr>
              <a:t> </a:t>
            </a:r>
            <a:r>
              <a:rPr lang="en-US" b="1" dirty="0">
                <a:hlinkClick r:id="rId3"/>
              </a:rPr>
              <a:t>Surfactant</a:t>
            </a:r>
            <a:r>
              <a:rPr lang="en-US" dirty="0">
                <a:hlinkClick r:id="rId3"/>
              </a:rPr>
              <a:t> Combined With </a:t>
            </a:r>
            <a:r>
              <a:rPr lang="en-US" b="1" dirty="0">
                <a:hlinkClick r:id="rId3"/>
              </a:rPr>
              <a:t>Budesonide</a:t>
            </a:r>
            <a:r>
              <a:rPr lang="en-US" dirty="0">
                <a:hlinkClick r:id="rId3"/>
              </a:rPr>
              <a:t> for Neonatal ARDS.</a:t>
            </a:r>
            <a:endParaRPr lang="en-US" dirty="0"/>
          </a:p>
          <a:p>
            <a:pPr algn="ctr"/>
            <a:r>
              <a:rPr lang="en-US" dirty="0" err="1"/>
              <a:t>Deliloglu</a:t>
            </a:r>
            <a:r>
              <a:rPr lang="en-US" dirty="0"/>
              <a:t> B, </a:t>
            </a:r>
            <a:r>
              <a:rPr lang="en-US" dirty="0" err="1"/>
              <a:t>Tuzun</a:t>
            </a:r>
            <a:r>
              <a:rPr lang="en-US" dirty="0"/>
              <a:t> F, </a:t>
            </a:r>
            <a:r>
              <a:rPr lang="en-US" dirty="0" err="1"/>
              <a:t>Cengiz</a:t>
            </a:r>
            <a:r>
              <a:rPr lang="en-US" dirty="0"/>
              <a:t> MM, </a:t>
            </a:r>
            <a:r>
              <a:rPr lang="en-US" dirty="0" err="1"/>
              <a:t>Ozkan</a:t>
            </a:r>
            <a:r>
              <a:rPr lang="en-US" dirty="0"/>
              <a:t> H, </a:t>
            </a:r>
            <a:r>
              <a:rPr lang="en-US" dirty="0" err="1"/>
              <a:t>Duman</a:t>
            </a:r>
            <a:r>
              <a:rPr lang="en-US" dirty="0"/>
              <a:t> </a:t>
            </a:r>
            <a:r>
              <a:rPr lang="en-US" dirty="0" err="1"/>
              <a:t>N.Front</a:t>
            </a:r>
            <a:r>
              <a:rPr lang="en-US" dirty="0"/>
              <a:t> </a:t>
            </a:r>
            <a:r>
              <a:rPr lang="en-US" dirty="0" err="1"/>
              <a:t>Pediatr</a:t>
            </a:r>
            <a:r>
              <a:rPr lang="en-US" dirty="0"/>
              <a:t>. 2020 May 5;8:210. </a:t>
            </a:r>
            <a:r>
              <a:rPr lang="en-US" dirty="0" err="1"/>
              <a:t>doi</a:t>
            </a:r>
            <a:r>
              <a:rPr lang="en-US" dirty="0"/>
              <a:t>: 10.3389/fped.2020.00210. </a:t>
            </a:r>
            <a:r>
              <a:rPr lang="en-US" dirty="0" err="1"/>
              <a:t>eCollection</a:t>
            </a:r>
            <a:r>
              <a:rPr lang="en-US" dirty="0"/>
              <a:t> 2020.PMID: 32432062 </a:t>
            </a:r>
            <a:r>
              <a:rPr lang="en-US" b="1" dirty="0"/>
              <a:t>Free PMC article. </a:t>
            </a:r>
            <a:r>
              <a:rPr lang="en-US" b="1" dirty="0" err="1">
                <a:solidFill>
                  <a:srgbClr val="FF00FF"/>
                </a:solidFill>
              </a:rPr>
              <a:t>Artigo</a:t>
            </a:r>
            <a:r>
              <a:rPr lang="en-US" b="1" dirty="0">
                <a:solidFill>
                  <a:srgbClr val="FF00FF"/>
                </a:solidFill>
              </a:rPr>
              <a:t> </a:t>
            </a:r>
            <a:r>
              <a:rPr lang="en-US" b="1" dirty="0" err="1">
                <a:solidFill>
                  <a:srgbClr val="FF00FF"/>
                </a:solidFill>
              </a:rPr>
              <a:t>Livre</a:t>
            </a:r>
            <a:r>
              <a:rPr lang="en-US" b="1" dirty="0">
                <a:solidFill>
                  <a:srgbClr val="FF00FF"/>
                </a:solidFill>
              </a:rPr>
              <a:t>!</a:t>
            </a:r>
          </a:p>
        </p:txBody>
      </p:sp>
      <p:pic>
        <p:nvPicPr>
          <p:cNvPr id="13316" name="Picture 6"/>
          <p:cNvPicPr>
            <a:picLocks noChangeAspect="1" noChangeArrowheads="1"/>
          </p:cNvPicPr>
          <p:nvPr/>
        </p:nvPicPr>
        <p:blipFill>
          <a:blip r:embed="rId4"/>
          <a:srcRect/>
          <a:stretch>
            <a:fillRect/>
          </a:stretch>
        </p:blipFill>
        <p:spPr bwMode="auto">
          <a:xfrm>
            <a:off x="1296988" y="647700"/>
            <a:ext cx="9620250" cy="1457325"/>
          </a:xfrm>
          <a:prstGeom prst="rect">
            <a:avLst/>
          </a:prstGeom>
          <a:noFill/>
          <a:ln w="9525">
            <a:noFill/>
            <a:miter lim="800000"/>
            <a:headEnd/>
            <a:tailEnd/>
          </a:ln>
        </p:spPr>
      </p:pic>
      <p:sp>
        <p:nvSpPr>
          <p:cNvPr id="13317" name="Text Box 7"/>
          <p:cNvSpPr txBox="1">
            <a:spLocks noChangeArrowheads="1"/>
          </p:cNvSpPr>
          <p:nvPr/>
        </p:nvSpPr>
        <p:spPr bwMode="auto">
          <a:xfrm>
            <a:off x="841375" y="4829175"/>
            <a:ext cx="3028950" cy="1503363"/>
          </a:xfrm>
          <a:prstGeom prst="rect">
            <a:avLst/>
          </a:prstGeom>
          <a:solidFill>
            <a:srgbClr val="0099FF"/>
          </a:solidFill>
          <a:ln w="38100">
            <a:solidFill>
              <a:srgbClr val="FF00FF"/>
            </a:solidFill>
            <a:miter lim="800000"/>
            <a:headEnd/>
            <a:tailEnd/>
          </a:ln>
        </p:spPr>
        <p:txBody>
          <a:bodyPr wrap="none">
            <a:spAutoFit/>
          </a:bodyPr>
          <a:lstStyle/>
          <a:p>
            <a:pPr defTabSz="914400"/>
            <a:r>
              <a:rPr lang="pt-BR"/>
              <a:t>    </a:t>
            </a:r>
            <a:r>
              <a:rPr lang="pt-BR" b="1">
                <a:solidFill>
                  <a:srgbClr val="0000FF"/>
                </a:solidFill>
              </a:rPr>
              <a:t>Consulta aos Profs:</a:t>
            </a:r>
          </a:p>
          <a:p>
            <a:pPr defTabSz="914400"/>
            <a:r>
              <a:rPr lang="pt-BR"/>
              <a:t>-Peter Dargaville (Austrália)</a:t>
            </a:r>
          </a:p>
          <a:p>
            <a:pPr defTabSz="914400"/>
            <a:r>
              <a:rPr lang="pt-BR"/>
              <a:t>-Peter Davis (Austrália)</a:t>
            </a:r>
          </a:p>
          <a:p>
            <a:pPr defTabSz="914400"/>
            <a:r>
              <a:rPr lang="pt-BR"/>
              <a:t>-Alan Jobe (EUA)</a:t>
            </a:r>
          </a:p>
          <a:p>
            <a:pPr defTabSz="914400"/>
            <a:r>
              <a:rPr lang="pt-BR"/>
              <a:t>-Eduardo Bancalari (EUA)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introdução</a:t>
            </a:r>
            <a:endParaRPr lang="pt-BR" dirty="0"/>
          </a:p>
        </p:txBody>
      </p:sp>
      <p:sp>
        <p:nvSpPr>
          <p:cNvPr id="3" name="Espaço Reservado para Conteúdo 2"/>
          <p:cNvSpPr>
            <a:spLocks noGrp="1"/>
          </p:cNvSpPr>
          <p:nvPr>
            <p:ph idx="1"/>
          </p:nvPr>
        </p:nvSpPr>
        <p:spPr>
          <a:xfrm>
            <a:off x="581025" y="2181225"/>
            <a:ext cx="11029950" cy="3678238"/>
          </a:xfrm>
        </p:spPr>
        <p:txBody>
          <a:bodyPr/>
          <a:lstStyle/>
          <a:p>
            <a:pPr eaLnBrk="1" hangingPunct="1"/>
            <a:r>
              <a:rPr lang="pt-BR" smtClean="0"/>
              <a:t>Síndrome do Desconforto Respiratório Agudo (SDRA):</a:t>
            </a:r>
          </a:p>
          <a:p>
            <a:pPr lvl="1" eaLnBrk="1" hangingPunct="1"/>
            <a:r>
              <a:rPr lang="pt-BR" sz="1800" smtClean="0"/>
              <a:t>Lesão pulmonar inflamatória difusa aguda.</a:t>
            </a:r>
          </a:p>
          <a:p>
            <a:pPr lvl="1" eaLnBrk="1" hangingPunct="1"/>
            <a:r>
              <a:rPr lang="pt-BR" sz="1800" smtClean="0"/>
              <a:t>Hipoxia grave.</a:t>
            </a:r>
          </a:p>
          <a:p>
            <a:pPr eaLnBrk="1" hangingPunct="1">
              <a:buFont typeface="Wingdings 2" pitchFamily="18" charset="2"/>
              <a:buNone/>
            </a:pPr>
            <a:endParaRPr lang="pt-BR" smtClean="0"/>
          </a:p>
          <a:p>
            <a:pPr eaLnBrk="1" hangingPunct="1"/>
            <a:r>
              <a:rPr lang="pt-BR" b="1" smtClean="0">
                <a:solidFill>
                  <a:srgbClr val="00B050"/>
                </a:solidFill>
              </a:rPr>
              <a:t>SDRA neonatal </a:t>
            </a:r>
            <a:r>
              <a:rPr lang="pt-BR" smtClean="0">
                <a:sym typeface="Wingdings" pitchFamily="2" charset="2"/>
              </a:rPr>
              <a:t> é</a:t>
            </a:r>
            <a:r>
              <a:rPr lang="pt-BR" smtClean="0"/>
              <a:t> um </a:t>
            </a:r>
            <a:r>
              <a:rPr lang="pt-BR" b="1" smtClean="0"/>
              <a:t>diagnóstico novo </a:t>
            </a:r>
            <a:r>
              <a:rPr lang="pt-BR" smtClean="0"/>
              <a:t>para os RN.</a:t>
            </a:r>
          </a:p>
          <a:p>
            <a:pPr eaLnBrk="1" hangingPunct="1">
              <a:buFont typeface="Wingdings 2" pitchFamily="18" charset="2"/>
              <a:buNone/>
            </a:pPr>
            <a:endParaRPr lang="pt-BR" smtClean="0"/>
          </a:p>
          <a:p>
            <a:pPr eaLnBrk="1" hangingPunct="1"/>
            <a:r>
              <a:rPr lang="pt-BR" i="1" smtClean="0"/>
              <a:t>De Luca et al </a:t>
            </a:r>
            <a:r>
              <a:rPr lang="pt-BR" smtClean="0">
                <a:sym typeface="Wingdings" pitchFamily="2" charset="2"/>
              </a:rPr>
              <a:t> definiram, pela primeira vez, os critérios diagnósticos da </a:t>
            </a:r>
            <a:r>
              <a:rPr lang="pt-BR" b="1" smtClean="0">
                <a:solidFill>
                  <a:srgbClr val="00B050"/>
                </a:solidFill>
                <a:sym typeface="Wingdings" pitchFamily="2" charset="2"/>
              </a:rPr>
              <a:t>SDRA no período neonatal</a:t>
            </a:r>
            <a:r>
              <a:rPr lang="pt-BR" smtClean="0">
                <a:sym typeface="Wingdings" pitchFamily="2" charset="2"/>
              </a:rPr>
              <a:t> no </a:t>
            </a:r>
            <a:r>
              <a:rPr lang="pt-BR" b="1" smtClean="0">
                <a:solidFill>
                  <a:srgbClr val="FF0000"/>
                </a:solidFill>
                <a:sym typeface="Wingdings" pitchFamily="2" charset="2"/>
              </a:rPr>
              <a:t>Consenso de Montreux (2017).</a:t>
            </a:r>
            <a:endParaRPr lang="pt-BR" smtClean="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Critérios de </a:t>
            </a:r>
            <a:r>
              <a:rPr lang="pt-BR" dirty="0" err="1" smtClean="0"/>
              <a:t>montreux</a:t>
            </a:r>
            <a:endParaRPr lang="pt-BR" dirty="0"/>
          </a:p>
        </p:txBody>
      </p:sp>
      <p:sp>
        <p:nvSpPr>
          <p:cNvPr id="16386" name="Espaço Reservado para Conteúdo 2"/>
          <p:cNvSpPr>
            <a:spLocks noGrp="1"/>
          </p:cNvSpPr>
          <p:nvPr>
            <p:ph idx="1"/>
          </p:nvPr>
        </p:nvSpPr>
        <p:spPr>
          <a:xfrm>
            <a:off x="581025" y="1897063"/>
            <a:ext cx="11029950" cy="4314825"/>
          </a:xfrm>
        </p:spPr>
        <p:txBody>
          <a:bodyPr/>
          <a:lstStyle/>
          <a:p>
            <a:pPr eaLnBrk="1" hangingPunct="1"/>
            <a:endParaRPr lang="pt-BR" smtClean="0"/>
          </a:p>
          <a:p>
            <a:pPr eaLnBrk="1" hangingPunct="1"/>
            <a:endParaRPr lang="pt-BR" smtClean="0"/>
          </a:p>
          <a:p>
            <a:pPr eaLnBrk="1" hangingPunct="1"/>
            <a:r>
              <a:rPr lang="pt-BR" smtClean="0"/>
              <a:t>Diagnóstico de </a:t>
            </a:r>
            <a:r>
              <a:rPr lang="pt-BR" b="1" smtClean="0">
                <a:solidFill>
                  <a:srgbClr val="00B050"/>
                </a:solidFill>
              </a:rPr>
              <a:t>SDRA neonatal </a:t>
            </a:r>
            <a:r>
              <a:rPr lang="pt-BR" smtClean="0"/>
              <a:t>é baseado nos </a:t>
            </a:r>
            <a:r>
              <a:rPr lang="pt-BR" b="1" smtClean="0">
                <a:solidFill>
                  <a:srgbClr val="FF0000"/>
                </a:solidFill>
              </a:rPr>
              <a:t>Critérios de Montreux</a:t>
            </a:r>
            <a:r>
              <a:rPr lang="pt-BR" smtClean="0"/>
              <a:t>.</a:t>
            </a:r>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p:txBody>
      </p:sp>
      <p:graphicFrame>
        <p:nvGraphicFramePr>
          <p:cNvPr id="5" name="Diagrama 4"/>
          <p:cNvGraphicFramePr/>
          <p:nvPr/>
        </p:nvGraphicFramePr>
        <p:xfrm>
          <a:off x="2175641" y="2349868"/>
          <a:ext cx="7362497" cy="4501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introdução</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dirty="0" smtClean="0"/>
              <a:t>O manejo da SDRA inclui:</a:t>
            </a:r>
          </a:p>
          <a:p>
            <a:pPr marL="630000" lvl="1" indent="-306000" eaLnBrk="1" fontAlgn="auto" hangingPunct="1">
              <a:defRPr/>
            </a:pPr>
            <a:r>
              <a:rPr lang="pt-BR" sz="1800" dirty="0" smtClean="0"/>
              <a:t>Estratégias de </a:t>
            </a:r>
            <a:r>
              <a:rPr lang="pt-BR" sz="1800" b="1" dirty="0" smtClean="0">
                <a:solidFill>
                  <a:srgbClr val="00B050"/>
                </a:solidFill>
              </a:rPr>
              <a:t>ventilação</a:t>
            </a:r>
            <a:r>
              <a:rPr lang="pt-BR" sz="1800" dirty="0" smtClean="0"/>
              <a:t> pulmonar </a:t>
            </a:r>
            <a:r>
              <a:rPr lang="pt-BR" sz="1800" b="1" dirty="0" smtClean="0">
                <a:solidFill>
                  <a:srgbClr val="00B050"/>
                </a:solidFill>
              </a:rPr>
              <a:t>protetora.</a:t>
            </a:r>
          </a:p>
          <a:p>
            <a:pPr marL="630000" lvl="1" indent="-306000" eaLnBrk="1" fontAlgn="auto" hangingPunct="1">
              <a:defRPr/>
            </a:pPr>
            <a:r>
              <a:rPr lang="pt-BR" sz="1800" b="1" dirty="0" smtClean="0">
                <a:solidFill>
                  <a:srgbClr val="00B050"/>
                </a:solidFill>
              </a:rPr>
              <a:t>Agentes terapêuticos </a:t>
            </a:r>
            <a:r>
              <a:rPr lang="pt-BR" sz="1800" dirty="0" smtClean="0"/>
              <a:t>para melhorar as trocas gasosas: </a:t>
            </a:r>
          </a:p>
          <a:p>
            <a:pPr marL="900000" lvl="2" indent="-270000" eaLnBrk="1" fontAlgn="auto" hangingPunct="1">
              <a:defRPr/>
            </a:pPr>
            <a:r>
              <a:rPr lang="pt-BR" sz="1800" dirty="0" smtClean="0"/>
              <a:t>Surfactantes</a:t>
            </a:r>
            <a:r>
              <a:rPr lang="pt-BR" sz="1800" dirty="0"/>
              <a:t>, NO inalado, </a:t>
            </a:r>
            <a:r>
              <a:rPr lang="pt-BR" sz="1800" dirty="0" smtClean="0"/>
              <a:t>Sildenafil</a:t>
            </a:r>
            <a:r>
              <a:rPr lang="pt-BR" sz="1800" dirty="0"/>
              <a:t>, </a:t>
            </a:r>
            <a:r>
              <a:rPr lang="pt-BR" sz="1800" dirty="0" smtClean="0"/>
              <a:t>prostaciclina, corticosteroides.</a:t>
            </a:r>
          </a:p>
          <a:p>
            <a:pPr marL="324000" lvl="1" indent="0" eaLnBrk="1" fontAlgn="auto" hangingPunct="1">
              <a:buFont typeface="Wingdings 2" pitchFamily="18" charset="2"/>
              <a:buNone/>
              <a:defRPr/>
            </a:pPr>
            <a:endParaRPr lang="pt-BR" dirty="0" smtClean="0"/>
          </a:p>
          <a:p>
            <a:pPr marL="306000" indent="-306000" eaLnBrk="1" fontAlgn="auto" hangingPunct="1">
              <a:defRPr/>
            </a:pPr>
            <a:r>
              <a:rPr lang="pt-BR" dirty="0" smtClean="0"/>
              <a:t>Tratamento com </a:t>
            </a:r>
            <a:r>
              <a:rPr lang="pt-BR" b="1" dirty="0" smtClean="0">
                <a:solidFill>
                  <a:srgbClr val="0070C0"/>
                </a:solidFill>
              </a:rPr>
              <a:t>surfactante exógeno </a:t>
            </a:r>
            <a:r>
              <a:rPr lang="pt-BR" dirty="0" smtClean="0">
                <a:sym typeface="Wingdings" panose="05000000000000000000" pitchFamily="2" charset="2"/>
              </a:rPr>
              <a:t> </a:t>
            </a:r>
            <a:r>
              <a:rPr lang="pt-BR" dirty="0" smtClean="0"/>
              <a:t>benéfico na pediatria devido a ativação comprometida do surfactante durante o curso da SDRA. </a:t>
            </a:r>
          </a:p>
          <a:p>
            <a:pPr marL="306000" indent="-306000" eaLnBrk="1" fontAlgn="auto" hangingPunct="1">
              <a:defRPr/>
            </a:pP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INTRODUÇÃO</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dirty="0" smtClean="0"/>
              <a:t>Estado inflamatório </a:t>
            </a:r>
            <a:r>
              <a:rPr lang="pt-BR" b="1" dirty="0" smtClean="0">
                <a:solidFill>
                  <a:srgbClr val="FF0000"/>
                </a:solidFill>
              </a:rPr>
              <a:t>exacerbado</a:t>
            </a:r>
            <a:r>
              <a:rPr lang="pt-BR" dirty="0" smtClean="0"/>
              <a:t> nos pulmões </a:t>
            </a:r>
            <a:r>
              <a:rPr lang="pt-BR" dirty="0" smtClean="0">
                <a:sym typeface="Wingdings" panose="05000000000000000000" pitchFamily="2" charset="2"/>
              </a:rPr>
              <a:t> ponto central na fisiopatologia da SDRA.</a:t>
            </a:r>
          </a:p>
          <a:p>
            <a:pPr marL="0" indent="0" eaLnBrk="1" fontAlgn="auto" hangingPunct="1">
              <a:buFont typeface="Wingdings 2" pitchFamily="18" charset="2"/>
              <a:buNone/>
              <a:defRPr/>
            </a:pPr>
            <a:endParaRPr lang="pt-BR" dirty="0" smtClean="0">
              <a:sym typeface="Wingdings" panose="05000000000000000000" pitchFamily="2" charset="2"/>
            </a:endParaRPr>
          </a:p>
          <a:p>
            <a:pPr marL="306000" indent="-306000" eaLnBrk="1" fontAlgn="auto" hangingPunct="1">
              <a:defRPr/>
            </a:pPr>
            <a:r>
              <a:rPr lang="pt-BR" dirty="0" smtClean="0">
                <a:sym typeface="Wingdings" panose="05000000000000000000" pitchFamily="2" charset="2"/>
              </a:rPr>
              <a:t>Pensou-se num </a:t>
            </a:r>
            <a:r>
              <a:rPr lang="pt-BR" b="1" dirty="0" smtClean="0">
                <a:sym typeface="Wingdings" panose="05000000000000000000" pitchFamily="2" charset="2"/>
              </a:rPr>
              <a:t>potente efeito anti-inflamatório pulmonar local </a:t>
            </a:r>
            <a:r>
              <a:rPr lang="pt-BR" dirty="0" smtClean="0">
                <a:sym typeface="Wingdings" panose="05000000000000000000" pitchFamily="2" charset="2"/>
              </a:rPr>
              <a:t> </a:t>
            </a:r>
            <a:r>
              <a:rPr lang="pt-BR" b="1" dirty="0" smtClean="0">
                <a:solidFill>
                  <a:srgbClr val="00B050"/>
                </a:solidFill>
                <a:sym typeface="Wingdings" panose="05000000000000000000" pitchFamily="2" charset="2"/>
              </a:rPr>
              <a:t>Budesonida</a:t>
            </a:r>
            <a:r>
              <a:rPr lang="pt-BR" dirty="0" smtClean="0">
                <a:sym typeface="Wingdings" panose="05000000000000000000" pitchFamily="2" charset="2"/>
              </a:rPr>
              <a:t> pode ser uma opção de tratamento eficaz para a SDRA.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metodologia</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b="1" dirty="0" smtClean="0">
                <a:solidFill>
                  <a:srgbClr val="0070C0"/>
                </a:solidFill>
              </a:rPr>
              <a:t>Relato de caso.</a:t>
            </a:r>
          </a:p>
          <a:p>
            <a:pPr marL="306000" indent="-306000" eaLnBrk="1" fontAlgn="auto" hangingPunct="1">
              <a:defRPr/>
            </a:pPr>
            <a:r>
              <a:rPr lang="pt-BR" dirty="0">
                <a:sym typeface="Wingdings" panose="05000000000000000000" pitchFamily="2" charset="2"/>
              </a:rPr>
              <a:t>Obtido </a:t>
            </a:r>
            <a:r>
              <a:rPr lang="pt-BR" b="1" dirty="0">
                <a:sym typeface="Wingdings" panose="05000000000000000000" pitchFamily="2" charset="2"/>
              </a:rPr>
              <a:t>consentimento</a:t>
            </a:r>
            <a:r>
              <a:rPr lang="pt-BR" dirty="0">
                <a:sym typeface="Wingdings" panose="05000000000000000000" pitchFamily="2" charset="2"/>
              </a:rPr>
              <a:t> por escrito dos pais dos casos participantes</a:t>
            </a:r>
            <a:r>
              <a:rPr lang="pt-BR" dirty="0" smtClean="0">
                <a:sym typeface="Wingdings" panose="05000000000000000000" pitchFamily="2" charset="2"/>
              </a:rPr>
              <a:t>.</a:t>
            </a:r>
          </a:p>
          <a:p>
            <a:pPr marL="0" indent="0" eaLnBrk="1" fontAlgn="auto" hangingPunct="1">
              <a:buFont typeface="Wingdings 2" pitchFamily="18" charset="2"/>
              <a:buNone/>
              <a:defRPr/>
            </a:pPr>
            <a:endParaRPr lang="pt-BR" dirty="0" smtClean="0">
              <a:sym typeface="Wingdings" panose="05000000000000000000" pitchFamily="2" charset="2"/>
            </a:endParaRPr>
          </a:p>
          <a:p>
            <a:pPr marL="306000" indent="-306000" eaLnBrk="1" fontAlgn="auto" hangingPunct="1">
              <a:defRPr/>
            </a:pPr>
            <a:r>
              <a:rPr lang="pt-BR" b="1" dirty="0" smtClean="0">
                <a:sym typeface="Wingdings" panose="05000000000000000000" pitchFamily="2" charset="2"/>
              </a:rPr>
              <a:t>Palavras-chave: </a:t>
            </a:r>
          </a:p>
          <a:p>
            <a:pPr marL="630000" lvl="1" indent="-306000" eaLnBrk="1" fontAlgn="auto" hangingPunct="1">
              <a:defRPr/>
            </a:pPr>
            <a:r>
              <a:rPr lang="pt-BR" sz="1800" i="1" dirty="0" smtClean="0"/>
              <a:t>Neonatal </a:t>
            </a:r>
            <a:r>
              <a:rPr lang="pt-BR" sz="1800" i="1" dirty="0"/>
              <a:t>ARDS, Montreux </a:t>
            </a:r>
            <a:r>
              <a:rPr lang="pt-BR" sz="1800" i="1" dirty="0" err="1"/>
              <a:t>criteria</a:t>
            </a:r>
            <a:r>
              <a:rPr lang="pt-BR" sz="1800" i="1" dirty="0"/>
              <a:t>, </a:t>
            </a:r>
            <a:r>
              <a:rPr lang="pt-BR" sz="1800" i="1" dirty="0" err="1"/>
              <a:t>surfactant</a:t>
            </a:r>
            <a:r>
              <a:rPr lang="pt-BR" sz="1800" i="1" dirty="0"/>
              <a:t> </a:t>
            </a:r>
            <a:r>
              <a:rPr lang="pt-BR" sz="1800" i="1" dirty="0" err="1"/>
              <a:t>plus</a:t>
            </a:r>
            <a:r>
              <a:rPr lang="pt-BR" sz="1800" i="1" dirty="0"/>
              <a:t> </a:t>
            </a:r>
            <a:r>
              <a:rPr lang="pt-BR" sz="1800" i="1" dirty="0" err="1"/>
              <a:t>budesonid</a:t>
            </a:r>
            <a:r>
              <a:rPr lang="pt-BR" sz="1800" i="1" dirty="0"/>
              <a:t>, ELGAN </a:t>
            </a:r>
            <a:r>
              <a:rPr lang="pt-BR" sz="1800" i="1" dirty="0" err="1"/>
              <a:t>Extremely</a:t>
            </a:r>
            <a:r>
              <a:rPr lang="pt-BR" sz="1800" i="1" dirty="0"/>
              <a:t> </a:t>
            </a:r>
            <a:r>
              <a:rPr lang="pt-BR" sz="1800" i="1" dirty="0" err="1"/>
              <a:t>low</a:t>
            </a:r>
            <a:r>
              <a:rPr lang="pt-BR" sz="1800" i="1" dirty="0"/>
              <a:t> </a:t>
            </a:r>
            <a:r>
              <a:rPr lang="pt-BR" sz="1800" i="1" dirty="0" err="1"/>
              <a:t>gestational</a:t>
            </a:r>
            <a:r>
              <a:rPr lang="pt-BR" sz="1800" i="1" dirty="0"/>
              <a:t> </a:t>
            </a:r>
            <a:r>
              <a:rPr lang="pt-BR" sz="1800" i="1" dirty="0" smtClean="0"/>
              <a:t>age </a:t>
            </a:r>
            <a:r>
              <a:rPr lang="pt-BR" sz="1800" i="1" dirty="0" err="1" smtClean="0"/>
              <a:t>newborn</a:t>
            </a:r>
            <a:r>
              <a:rPr lang="pt-BR" sz="1800" i="1" dirty="0"/>
              <a:t>, </a:t>
            </a:r>
            <a:r>
              <a:rPr lang="pt-BR" sz="1800" i="1" dirty="0" smtClean="0"/>
              <a:t>surfactante.</a:t>
            </a:r>
            <a:endParaRPr lang="pt-BR" sz="1800"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um </a:t>
            </a:r>
            <a:endParaRPr lang="pt-BR" dirty="0"/>
          </a:p>
        </p:txBody>
      </p:sp>
      <p:sp>
        <p:nvSpPr>
          <p:cNvPr id="3" name="Espaço Reservado para Conteúdo 2"/>
          <p:cNvSpPr>
            <a:spLocks noGrp="1"/>
          </p:cNvSpPr>
          <p:nvPr>
            <p:ph idx="1"/>
          </p:nvPr>
        </p:nvSpPr>
        <p:spPr>
          <a:xfrm>
            <a:off x="581025" y="2181225"/>
            <a:ext cx="11029950" cy="3678238"/>
          </a:xfrm>
        </p:spPr>
        <p:txBody>
          <a:bodyPr/>
          <a:lstStyle/>
          <a:p>
            <a:pPr eaLnBrk="1" hangingPunct="1"/>
            <a:r>
              <a:rPr lang="pt-BR" smtClean="0"/>
              <a:t>Recém-nascido pré-termo (RNPT), </a:t>
            </a:r>
            <a:r>
              <a:rPr lang="pt-BR" b="1" smtClean="0"/>
              <a:t>trigemelar</a:t>
            </a:r>
            <a:r>
              <a:rPr lang="pt-BR" smtClean="0"/>
              <a:t>, parto vaginal, idade gestacional (</a:t>
            </a:r>
            <a:r>
              <a:rPr lang="pt-BR" b="1" smtClean="0"/>
              <a:t>IG0: 23 semanas, </a:t>
            </a:r>
            <a:r>
              <a:rPr lang="pt-BR" b="1" smtClean="0">
                <a:solidFill>
                  <a:srgbClr val="00B050"/>
                </a:solidFill>
              </a:rPr>
              <a:t>497g</a:t>
            </a:r>
            <a:r>
              <a:rPr lang="pt-BR" b="1" smtClean="0"/>
              <a:t>, sexo feminino.</a:t>
            </a:r>
          </a:p>
          <a:p>
            <a:pPr eaLnBrk="1" hangingPunct="1"/>
            <a:r>
              <a:rPr lang="pt-BR" smtClean="0"/>
              <a:t>Intubação orotraqueal (IOT):  na sala de parto + surfactante.</a:t>
            </a:r>
          </a:p>
          <a:p>
            <a:pPr eaLnBrk="1" hangingPunct="1"/>
            <a:r>
              <a:rPr lang="pt-BR" b="1" smtClean="0"/>
              <a:t>Apgar 3/5.</a:t>
            </a:r>
          </a:p>
          <a:p>
            <a:pPr eaLnBrk="1" hangingPunct="1"/>
            <a:r>
              <a:rPr lang="pt-BR" smtClean="0"/>
              <a:t>Durante a fase aguda da Síndrome do Desconforto Respiratório: </a:t>
            </a:r>
          </a:p>
          <a:p>
            <a:pPr lvl="1" eaLnBrk="1" hangingPunct="1"/>
            <a:r>
              <a:rPr lang="pt-BR" sz="1800" smtClean="0"/>
              <a:t>2 doses de surfactante.</a:t>
            </a:r>
          </a:p>
          <a:p>
            <a:pPr lvl="1" eaLnBrk="1" hangingPunct="1"/>
            <a:r>
              <a:rPr lang="pt-BR" sz="1800" smtClean="0"/>
              <a:t> Ventilação Oscilatória de Alta Frequência (VOAF) e volume garantido.</a:t>
            </a:r>
          </a:p>
          <a:p>
            <a:pPr lvl="1" eaLnBrk="1" hangingPunct="1">
              <a:buFont typeface="Wingdings 2" pitchFamily="18" charset="2"/>
              <a:buNone/>
            </a:pPr>
            <a:endParaRPr lang="pt-BR" sz="1800" smtClean="0"/>
          </a:p>
          <a:p>
            <a:pPr eaLnBrk="1" hangingPunct="1"/>
            <a:r>
              <a:rPr lang="pt-BR" b="1" smtClean="0">
                <a:solidFill>
                  <a:srgbClr val="FF0000"/>
                </a:solidFill>
              </a:rPr>
              <a:t>Entre o 3º dia de vida (ddv)  ao  30° ddv: </a:t>
            </a:r>
            <a:r>
              <a:rPr lang="pt-BR" smtClean="0"/>
              <a:t>permaneceu em ventilação mecânica (VM), com </a:t>
            </a:r>
            <a:r>
              <a:rPr lang="pt-BR" b="1" smtClean="0"/>
              <a:t>2 tentativas de extubação sem sucesso</a:t>
            </a:r>
            <a:r>
              <a:rPr lang="pt-BR" smtClean="0"/>
              <a:t>. </a:t>
            </a:r>
          </a:p>
          <a:p>
            <a:pPr lvl="1" eaLnBrk="1" hangingPunct="1"/>
            <a:r>
              <a:rPr lang="pt-BR" sz="1800" smtClean="0"/>
              <a:t>Falha devido </a:t>
            </a:r>
            <a:r>
              <a:rPr lang="pt-BR" sz="1800" b="1" smtClean="0"/>
              <a:t>ducto arterioso patente e sepse neonatal tardia.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um - evolução</a:t>
            </a:r>
            <a:endParaRPr lang="pt-BR" dirty="0"/>
          </a:p>
        </p:txBody>
      </p:sp>
      <p:sp>
        <p:nvSpPr>
          <p:cNvPr id="3" name="Espaço Reservado para Conteúdo 2"/>
          <p:cNvSpPr>
            <a:spLocks noGrp="1"/>
          </p:cNvSpPr>
          <p:nvPr>
            <p:ph idx="1"/>
          </p:nvPr>
        </p:nvSpPr>
        <p:spPr>
          <a:xfrm>
            <a:off x="581025" y="2181225"/>
            <a:ext cx="11029950" cy="3678238"/>
          </a:xfrm>
        </p:spPr>
        <p:txBody>
          <a:bodyPr/>
          <a:lstStyle/>
          <a:p>
            <a:pPr eaLnBrk="1" hangingPunct="1"/>
            <a:r>
              <a:rPr lang="pt-BR" b="1" smtClean="0">
                <a:solidFill>
                  <a:srgbClr val="FF0000"/>
                </a:solidFill>
              </a:rPr>
              <a:t>30º ddv:</a:t>
            </a:r>
            <a:r>
              <a:rPr lang="pt-BR" smtClean="0"/>
              <a:t> vinha clinicamente estável há pelo menos uma semana (VM no modo A/C, com volume garantido e FiO2 30%).</a:t>
            </a:r>
          </a:p>
          <a:p>
            <a:pPr eaLnBrk="1" hangingPunct="1">
              <a:buFont typeface="Wingdings 2" pitchFamily="18" charset="2"/>
              <a:buNone/>
            </a:pPr>
            <a:endParaRPr lang="pt-BR" smtClean="0"/>
          </a:p>
          <a:p>
            <a:pPr eaLnBrk="1" hangingPunct="1"/>
            <a:r>
              <a:rPr lang="pt-BR" smtClean="0"/>
              <a:t>Em 12 horas </a:t>
            </a:r>
            <a:r>
              <a:rPr lang="pt-BR" smtClean="0">
                <a:sym typeface="Wingdings" pitchFamily="2" charset="2"/>
              </a:rPr>
              <a:t></a:t>
            </a:r>
            <a:r>
              <a:rPr lang="pt-BR" smtClean="0"/>
              <a:t> </a:t>
            </a:r>
            <a:r>
              <a:rPr lang="pt-BR" b="1" smtClean="0">
                <a:solidFill>
                  <a:srgbClr val="0070C0"/>
                </a:solidFill>
              </a:rPr>
              <a:t>FiO2 60%.</a:t>
            </a:r>
            <a:r>
              <a:rPr lang="pt-BR" smtClean="0"/>
              <a:t> </a:t>
            </a:r>
          </a:p>
          <a:p>
            <a:pPr eaLnBrk="1" hangingPunct="1"/>
            <a:r>
              <a:rPr lang="pt-BR" smtClean="0"/>
              <a:t>Radiografia de tórax: </a:t>
            </a:r>
            <a:r>
              <a:rPr lang="pt-BR" b="1" smtClean="0">
                <a:solidFill>
                  <a:srgbClr val="0070C0"/>
                </a:solidFill>
              </a:rPr>
              <a:t>opacidade difusa bilateral</a:t>
            </a:r>
            <a:r>
              <a:rPr lang="pt-BR" smtClean="0"/>
              <a:t> (</a:t>
            </a:r>
            <a:r>
              <a:rPr lang="pt-BR" smtClean="0">
                <a:solidFill>
                  <a:srgbClr val="0000FF"/>
                </a:solidFill>
              </a:rPr>
              <a:t>Figura 1A</a:t>
            </a:r>
            <a:r>
              <a:rPr lang="pt-BR" smtClean="0"/>
              <a:t>)</a:t>
            </a:r>
          </a:p>
          <a:p>
            <a:pPr eaLnBrk="1" hangingPunct="1"/>
            <a:r>
              <a:rPr lang="pt-BR" smtClean="0"/>
              <a:t>Gasometria arterial: acidose respiratória, </a:t>
            </a:r>
            <a:r>
              <a:rPr lang="pt-BR" b="1" smtClean="0">
                <a:solidFill>
                  <a:srgbClr val="0070C0"/>
                </a:solidFill>
              </a:rPr>
              <a:t>índice de oxigenação de 12.</a:t>
            </a:r>
          </a:p>
          <a:p>
            <a:pPr eaLnBrk="1" hangingPunct="1"/>
            <a:r>
              <a:rPr lang="pt-BR" smtClean="0"/>
              <a:t>Ecocardiograma: foramen oval patente (FOP), </a:t>
            </a:r>
            <a:r>
              <a:rPr lang="pt-BR" b="1" smtClean="0">
                <a:solidFill>
                  <a:srgbClr val="0070C0"/>
                </a:solidFill>
              </a:rPr>
              <a:t>sem</a:t>
            </a:r>
            <a:r>
              <a:rPr lang="pt-BR" smtClean="0"/>
              <a:t> qualquer </a:t>
            </a:r>
          </a:p>
          <a:p>
            <a:pPr eaLnBrk="1" hangingPunct="1">
              <a:buFont typeface="Wingdings 2" pitchFamily="18" charset="2"/>
              <a:buNone/>
            </a:pPr>
            <a:r>
              <a:rPr lang="pt-BR" b="1" smtClean="0">
                <a:solidFill>
                  <a:srgbClr val="0070C0"/>
                </a:solidFill>
              </a:rPr>
              <a:t>    deterioração cardiogênica</a:t>
            </a:r>
            <a:r>
              <a:rPr lang="pt-BR" smtClean="0"/>
              <a:t>.</a:t>
            </a:r>
          </a:p>
        </p:txBody>
      </p:sp>
      <p:pic>
        <p:nvPicPr>
          <p:cNvPr id="4" name="Imagem 3"/>
          <p:cNvPicPr>
            <a:picLocks noChangeAspect="1"/>
          </p:cNvPicPr>
          <p:nvPr/>
        </p:nvPicPr>
        <p:blipFill>
          <a:blip r:embed="rId2"/>
          <a:srcRect/>
          <a:stretch>
            <a:fillRect/>
          </a:stretch>
        </p:blipFill>
        <p:spPr bwMode="auto">
          <a:xfrm>
            <a:off x="8270875" y="3192463"/>
            <a:ext cx="3921125" cy="3665537"/>
          </a:xfrm>
          <a:prstGeom prst="rect">
            <a:avLst/>
          </a:prstGeom>
          <a:noFill/>
          <a:ln w="9525">
            <a:noFill/>
            <a:miter lim="800000"/>
            <a:headEnd/>
            <a:tailEnd/>
          </a:ln>
        </p:spPr>
      </p:pic>
      <p:sp>
        <p:nvSpPr>
          <p:cNvPr id="24580" name="Text Box 6"/>
          <p:cNvSpPr txBox="1">
            <a:spLocks noChangeArrowheads="1"/>
          </p:cNvSpPr>
          <p:nvPr/>
        </p:nvSpPr>
        <p:spPr bwMode="auto">
          <a:xfrm>
            <a:off x="7362825" y="6345238"/>
            <a:ext cx="908050" cy="366712"/>
          </a:xfrm>
          <a:prstGeom prst="rect">
            <a:avLst/>
          </a:prstGeom>
          <a:noFill/>
          <a:ln w="9525">
            <a:noFill/>
            <a:miter lim="800000"/>
            <a:headEnd/>
            <a:tailEnd/>
          </a:ln>
        </p:spPr>
        <p:txBody>
          <a:bodyPr wrap="none">
            <a:spAutoFit/>
          </a:bodyPr>
          <a:lstStyle/>
          <a:p>
            <a:pPr defTabSz="914400"/>
            <a:r>
              <a:rPr lang="pt-BR">
                <a:solidFill>
                  <a:srgbClr val="0000FF"/>
                </a:solidFill>
              </a:rPr>
              <a:t>Fig. 1A</a:t>
            </a:r>
          </a:p>
        </p:txBody>
      </p:sp>
      <p:pic>
        <p:nvPicPr>
          <p:cNvPr id="5" name="Imagem 3"/>
          <p:cNvPicPr>
            <a:picLocks noChangeAspect="1"/>
          </p:cNvPicPr>
          <p:nvPr/>
        </p:nvPicPr>
        <p:blipFill>
          <a:blip r:embed="rId2"/>
          <a:srcRect/>
          <a:stretch>
            <a:fillRect/>
          </a:stretch>
        </p:blipFill>
        <p:spPr bwMode="auto">
          <a:xfrm>
            <a:off x="8270875" y="2973388"/>
            <a:ext cx="3921125" cy="36655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30250"/>
            <a:ext cx="11029950" cy="987425"/>
          </a:xfrm>
        </p:spPr>
        <p:txBody>
          <a:bodyPr/>
          <a:lstStyle/>
          <a:p>
            <a:pPr algn="ctr" eaLnBrk="1" fontAlgn="auto" hangingPunct="1">
              <a:spcAft>
                <a:spcPts val="0"/>
              </a:spcAft>
              <a:defRPr/>
            </a:pPr>
            <a:r>
              <a:rPr lang="pt-BR" dirty="0" smtClean="0"/>
              <a:t>Caso um</a:t>
            </a:r>
            <a:endParaRPr lang="pt-BR" dirty="0"/>
          </a:p>
        </p:txBody>
      </p:sp>
      <p:sp>
        <p:nvSpPr>
          <p:cNvPr id="25602" name="Espaço Reservado para Texto 2"/>
          <p:cNvSpPr>
            <a:spLocks noGrp="1"/>
          </p:cNvSpPr>
          <p:nvPr>
            <p:ph type="body" idx="1"/>
          </p:nvPr>
        </p:nvSpPr>
        <p:spPr>
          <a:xfrm>
            <a:off x="887413" y="2251075"/>
            <a:ext cx="5086350" cy="536575"/>
          </a:xfrm>
        </p:spPr>
        <p:txBody>
          <a:bodyPr/>
          <a:lstStyle/>
          <a:p>
            <a:pPr algn="ctr" eaLnBrk="1" hangingPunct="1"/>
            <a:r>
              <a:rPr lang="pt-BR" smtClean="0"/>
              <a:t>Rastreio para Sepse</a:t>
            </a:r>
          </a:p>
        </p:txBody>
      </p:sp>
      <p:sp>
        <p:nvSpPr>
          <p:cNvPr id="25603" name="Espaço Reservado para Conteúdo 3"/>
          <p:cNvSpPr>
            <a:spLocks noGrp="1"/>
          </p:cNvSpPr>
          <p:nvPr>
            <p:ph sz="half" idx="2"/>
          </p:nvPr>
        </p:nvSpPr>
        <p:spPr>
          <a:xfrm>
            <a:off x="581025" y="2925763"/>
            <a:ext cx="5392738" cy="2935287"/>
          </a:xfrm>
        </p:spPr>
        <p:txBody>
          <a:bodyPr/>
          <a:lstStyle/>
          <a:p>
            <a:pPr lvl="1" eaLnBrk="1" hangingPunct="1"/>
            <a:r>
              <a:rPr lang="pt-BR" sz="1800" b="1" smtClean="0"/>
              <a:t>Hemograma, Proteína C Reativa (PCR). </a:t>
            </a:r>
          </a:p>
          <a:p>
            <a:pPr lvl="1" eaLnBrk="1" hangingPunct="1"/>
            <a:r>
              <a:rPr lang="pt-BR" sz="1800" b="1" smtClean="0"/>
              <a:t>Culturas: </a:t>
            </a:r>
          </a:p>
          <a:p>
            <a:pPr lvl="2" eaLnBrk="1" hangingPunct="1"/>
            <a:r>
              <a:rPr lang="pt-BR" sz="1800" smtClean="0"/>
              <a:t>Fluidos corporais, aspirado traqueal. </a:t>
            </a:r>
            <a:endParaRPr lang="pt-BR" sz="1800" b="1" smtClean="0"/>
          </a:p>
          <a:p>
            <a:pPr lvl="1" eaLnBrk="1" hangingPunct="1"/>
            <a:r>
              <a:rPr lang="pt-BR" sz="1800" b="1" smtClean="0"/>
              <a:t>Testes de PCR viral respiratório</a:t>
            </a:r>
            <a:r>
              <a:rPr lang="pt-BR" sz="1800" smtClean="0"/>
              <a:t>: </a:t>
            </a:r>
          </a:p>
          <a:p>
            <a:pPr lvl="2" eaLnBrk="1" hangingPunct="1"/>
            <a:r>
              <a:rPr lang="pt-BR" sz="1800" smtClean="0"/>
              <a:t>Influenza, Parainfluenza, vírus sincicial respiratório (VSR,) metapneumovírus, coronavírus, rhinovírus, enterovírus, parechovírus, adenovírus e bacavírus. </a:t>
            </a:r>
          </a:p>
          <a:p>
            <a:pPr eaLnBrk="1" hangingPunct="1"/>
            <a:endParaRPr lang="pt-BR" smtClean="0"/>
          </a:p>
        </p:txBody>
      </p:sp>
      <p:sp>
        <p:nvSpPr>
          <p:cNvPr id="5" name="Espaço Reservado para Texto 4"/>
          <p:cNvSpPr>
            <a:spLocks noGrp="1"/>
          </p:cNvSpPr>
          <p:nvPr>
            <p:ph type="body" sz="quarter" idx="3"/>
          </p:nvPr>
        </p:nvSpPr>
        <p:spPr>
          <a:xfrm>
            <a:off x="6523038" y="2251075"/>
            <a:ext cx="5087937" cy="552450"/>
          </a:xfrm>
        </p:spPr>
        <p:txBody>
          <a:bodyPr/>
          <a:lstStyle/>
          <a:p>
            <a:pPr algn="ctr" eaLnBrk="1" hangingPunct="1"/>
            <a:r>
              <a:rPr lang="pt-BR" smtClean="0"/>
              <a:t>Resultados</a:t>
            </a:r>
          </a:p>
        </p:txBody>
      </p:sp>
      <p:sp>
        <p:nvSpPr>
          <p:cNvPr id="6" name="Espaço Reservado para Conteúdo 5"/>
          <p:cNvSpPr>
            <a:spLocks noGrp="1"/>
          </p:cNvSpPr>
          <p:nvPr>
            <p:ph sz="quarter" idx="4"/>
          </p:nvPr>
        </p:nvSpPr>
        <p:spPr>
          <a:xfrm>
            <a:off x="6218238" y="2925763"/>
            <a:ext cx="5392737" cy="2935287"/>
          </a:xfrm>
        </p:spPr>
        <p:txBody>
          <a:bodyPr/>
          <a:lstStyle/>
          <a:p>
            <a:pPr eaLnBrk="1" hangingPunct="1"/>
            <a:r>
              <a:rPr lang="pt-BR" smtClean="0"/>
              <a:t>PCR: </a:t>
            </a:r>
            <a:r>
              <a:rPr lang="pt-BR" b="1" smtClean="0">
                <a:solidFill>
                  <a:srgbClr val="FF0000"/>
                </a:solidFill>
              </a:rPr>
              <a:t>68 mg/dl</a:t>
            </a:r>
            <a:r>
              <a:rPr lang="pt-BR" smtClean="0"/>
              <a:t>.</a:t>
            </a:r>
          </a:p>
          <a:p>
            <a:pPr eaLnBrk="1" hangingPunct="1"/>
            <a:r>
              <a:rPr lang="pt-BR" smtClean="0"/>
              <a:t>Neutrófilos imaturos/ leucócitos total: </a:t>
            </a:r>
            <a:r>
              <a:rPr lang="pt-BR" b="1" smtClean="0"/>
              <a:t>0,41</a:t>
            </a:r>
            <a:r>
              <a:rPr lang="pt-BR" smtClean="0"/>
              <a:t>.</a:t>
            </a:r>
          </a:p>
          <a:p>
            <a:pPr eaLnBrk="1" hangingPunct="1"/>
            <a:r>
              <a:rPr lang="pt-BR" smtClean="0"/>
              <a:t>Cultura traqueal: </a:t>
            </a:r>
            <a:r>
              <a:rPr lang="pt-BR" b="1" smtClean="0"/>
              <a:t>estéril</a:t>
            </a:r>
            <a:r>
              <a:rPr lang="pt-BR" smtClean="0"/>
              <a:t>.</a:t>
            </a:r>
          </a:p>
          <a:p>
            <a:pPr eaLnBrk="1" hangingPunct="1"/>
            <a:r>
              <a:rPr lang="pt-BR" smtClean="0"/>
              <a:t>PCR viral: </a:t>
            </a:r>
            <a:r>
              <a:rPr lang="pt-BR" b="1" smtClean="0"/>
              <a:t>negativo.</a:t>
            </a:r>
          </a:p>
          <a:p>
            <a:pPr eaLnBrk="1" hangingPunct="1"/>
            <a:r>
              <a:rPr lang="pt-BR" smtClean="0"/>
              <a:t>Ecocardiograma: </a:t>
            </a:r>
            <a:r>
              <a:rPr lang="pt-BR" b="1" smtClean="0"/>
              <a:t>FOP, sem qualquer deterioração cardiogênica.</a:t>
            </a:r>
          </a:p>
          <a:p>
            <a:pPr eaLnBrk="1" hangingPunct="1"/>
            <a:endParaRPr lang="pt-BR"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um - diagnóstico</a:t>
            </a:r>
            <a:endParaRPr lang="pt-BR" dirty="0"/>
          </a:p>
        </p:txBody>
      </p:sp>
      <p:sp>
        <p:nvSpPr>
          <p:cNvPr id="26626" name="Espaço Reservado para Conteúdo 2"/>
          <p:cNvSpPr>
            <a:spLocks noGrp="1"/>
          </p:cNvSpPr>
          <p:nvPr>
            <p:ph idx="1"/>
          </p:nvPr>
        </p:nvSpPr>
        <p:spPr>
          <a:xfrm>
            <a:off x="581025" y="2181225"/>
            <a:ext cx="11029950" cy="3678238"/>
          </a:xfrm>
        </p:spPr>
        <p:txBody>
          <a:bodyPr/>
          <a:lstStyle/>
          <a:p>
            <a:pPr lvl="1" eaLnBrk="1" hangingPunct="1"/>
            <a:r>
              <a:rPr lang="pt-BR" sz="1800" smtClean="0"/>
              <a:t>Piora clínica respiratória.</a:t>
            </a:r>
          </a:p>
          <a:p>
            <a:pPr lvl="1" eaLnBrk="1" hangingPunct="1"/>
            <a:r>
              <a:rPr lang="pt-BR" sz="1800" smtClean="0"/>
              <a:t>Opacidades difusas bilateralmente. </a:t>
            </a:r>
          </a:p>
          <a:p>
            <a:pPr lvl="1" eaLnBrk="1" hangingPunct="1"/>
            <a:r>
              <a:rPr lang="pt-BR" sz="1800" smtClean="0"/>
              <a:t>Ausência de edema pulmonar de origem cardíaca.</a:t>
            </a:r>
          </a:p>
          <a:p>
            <a:pPr lvl="1" eaLnBrk="1" hangingPunct="1"/>
            <a:r>
              <a:rPr lang="pt-BR" sz="1800" smtClean="0"/>
              <a:t>Índice de oxigenação &gt; 4. </a:t>
            </a:r>
          </a:p>
          <a:p>
            <a:pPr eaLnBrk="1" hangingPunct="1"/>
            <a:endParaRPr lang="pt-BR" smtClean="0"/>
          </a:p>
        </p:txBody>
      </p:sp>
      <p:sp>
        <p:nvSpPr>
          <p:cNvPr id="5" name="Colchete direito 4"/>
          <p:cNvSpPr/>
          <p:nvPr/>
        </p:nvSpPr>
        <p:spPr>
          <a:xfrm>
            <a:off x="6227763" y="3232150"/>
            <a:ext cx="61912" cy="1655763"/>
          </a:xfrm>
          <a:prstGeom prst="rightBracket">
            <a:avLst/>
          </a:prstGeom>
          <a:ln w="57150">
            <a:solidFill>
              <a:schemeClr val="accent6"/>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grpSp>
        <p:nvGrpSpPr>
          <p:cNvPr id="6" name="Grupo 5"/>
          <p:cNvGrpSpPr/>
          <p:nvPr/>
        </p:nvGrpSpPr>
        <p:grpSpPr>
          <a:xfrm>
            <a:off x="7042941" y="3547242"/>
            <a:ext cx="1974933" cy="1166646"/>
            <a:chOff x="2468031" y="5719715"/>
            <a:chExt cx="1953382" cy="1030124"/>
          </a:xfrm>
          <a:solidFill>
            <a:schemeClr val="accent2"/>
          </a:solidFill>
        </p:grpSpPr>
        <p:sp>
          <p:nvSpPr>
            <p:cNvPr id="7" name="Retângulo de cantos arredondados 6"/>
            <p:cNvSpPr/>
            <p:nvPr/>
          </p:nvSpPr>
          <p:spPr>
            <a:xfrm>
              <a:off x="2468031" y="5719715"/>
              <a:ext cx="1953382" cy="1030124"/>
            </a:xfrm>
            <a:prstGeom prst="roundRec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CaixaDeTexto 7"/>
            <p:cNvSpPr txBox="1"/>
            <p:nvPr/>
          </p:nvSpPr>
          <p:spPr>
            <a:xfrm>
              <a:off x="2583205" y="5900683"/>
              <a:ext cx="1651084" cy="625049"/>
            </a:xfrm>
            <a:prstGeom prst="rect">
              <a:avLst/>
            </a:prstGeom>
            <a:grpFill/>
            <a:ln>
              <a:solidFill>
                <a:schemeClr val="accent2"/>
              </a:solidFill>
            </a:ln>
          </p:spPr>
          <p:txBody>
            <a:bodyPr>
              <a:spAutoFit/>
            </a:bodyPr>
            <a:lstStyle/>
            <a:p>
              <a:pPr algn="ctr" fontAlgn="auto">
                <a:spcBef>
                  <a:spcPts val="0"/>
                </a:spcBef>
                <a:spcAft>
                  <a:spcPts val="0"/>
                </a:spcAft>
                <a:defRPr/>
              </a:pPr>
              <a:r>
                <a:rPr lang="pt-BR" sz="2000" b="1" dirty="0">
                  <a:solidFill>
                    <a:schemeClr val="bg1"/>
                  </a:solidFill>
                  <a:latin typeface="+mn-lt"/>
                  <a:cs typeface="+mn-cs"/>
                  <a:sym typeface="Wingdings" panose="05000000000000000000" pitchFamily="2" charset="2"/>
                </a:rPr>
                <a:t>Critérios de Montreux</a:t>
              </a:r>
              <a:endParaRPr lang="pt-BR" sz="2000" dirty="0">
                <a:solidFill>
                  <a:schemeClr val="bg1"/>
                </a:solidFill>
                <a:latin typeface="+mn-lt"/>
                <a:cs typeface="+mn-cs"/>
              </a:endParaRPr>
            </a:p>
          </p:txBody>
        </p:sp>
      </p:grpSp>
      <p:cxnSp>
        <p:nvCxnSpPr>
          <p:cNvPr id="10" name="Conector de seta reta 9"/>
          <p:cNvCxnSpPr>
            <a:stCxn id="5" idx="2"/>
            <a:endCxn id="7" idx="1"/>
          </p:cNvCxnSpPr>
          <p:nvPr/>
        </p:nvCxnSpPr>
        <p:spPr>
          <a:xfrm>
            <a:off x="6289675" y="4059238"/>
            <a:ext cx="752475" cy="71437"/>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pSp>
        <p:nvGrpSpPr>
          <p:cNvPr id="15" name="Grupo 14"/>
          <p:cNvGrpSpPr/>
          <p:nvPr/>
        </p:nvGrpSpPr>
        <p:grpSpPr>
          <a:xfrm>
            <a:off x="9875481" y="3541984"/>
            <a:ext cx="1974933" cy="1166646"/>
            <a:chOff x="2468031" y="5719715"/>
            <a:chExt cx="1953382" cy="1030124"/>
          </a:xfrm>
          <a:solidFill>
            <a:schemeClr val="accent5"/>
          </a:solidFill>
        </p:grpSpPr>
        <p:sp>
          <p:nvSpPr>
            <p:cNvPr id="16" name="Retângulo de cantos arredondados 15"/>
            <p:cNvSpPr/>
            <p:nvPr/>
          </p:nvSpPr>
          <p:spPr>
            <a:xfrm>
              <a:off x="2468031" y="5719715"/>
              <a:ext cx="1953382" cy="1030124"/>
            </a:xfrm>
            <a:prstGeom prst="roundRect">
              <a:avLst/>
            </a:prstGeom>
            <a:gr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 name="CaixaDeTexto 16"/>
            <p:cNvSpPr txBox="1"/>
            <p:nvPr/>
          </p:nvSpPr>
          <p:spPr>
            <a:xfrm>
              <a:off x="2619179" y="5853030"/>
              <a:ext cx="1651084" cy="896809"/>
            </a:xfrm>
            <a:prstGeom prst="rect">
              <a:avLst/>
            </a:prstGeom>
            <a:grpFill/>
            <a:ln>
              <a:solidFill>
                <a:schemeClr val="accent5"/>
              </a:solidFill>
            </a:ln>
          </p:spPr>
          <p:txBody>
            <a:bodyPr>
              <a:spAutoFit/>
            </a:bodyPr>
            <a:lstStyle/>
            <a:p>
              <a:pPr algn="ctr" fontAlgn="auto">
                <a:spcBef>
                  <a:spcPts val="0"/>
                </a:spcBef>
                <a:spcAft>
                  <a:spcPts val="0"/>
                </a:spcAft>
                <a:defRPr/>
              </a:pPr>
              <a:r>
                <a:rPr lang="pt-BR" sz="2000" b="1" dirty="0">
                  <a:solidFill>
                    <a:schemeClr val="bg1"/>
                  </a:solidFill>
                  <a:latin typeface="+mn-lt"/>
                  <a:cs typeface="+mn-cs"/>
                </a:rPr>
                <a:t>SDRA neonatal</a:t>
              </a:r>
            </a:p>
            <a:p>
              <a:pPr algn="ctr" fontAlgn="auto">
                <a:spcBef>
                  <a:spcPts val="0"/>
                </a:spcBef>
                <a:spcAft>
                  <a:spcPts val="0"/>
                </a:spcAft>
                <a:defRPr/>
              </a:pPr>
              <a:endParaRPr lang="pt-BR" sz="2000" dirty="0">
                <a:solidFill>
                  <a:schemeClr val="bg1"/>
                </a:solidFill>
                <a:latin typeface="+mn-lt"/>
                <a:cs typeface="+mn-cs"/>
              </a:endParaRPr>
            </a:p>
          </p:txBody>
        </p:sp>
      </p:grpSp>
      <p:cxnSp>
        <p:nvCxnSpPr>
          <p:cNvPr id="19" name="Conector de seta reta 18"/>
          <p:cNvCxnSpPr/>
          <p:nvPr/>
        </p:nvCxnSpPr>
        <p:spPr>
          <a:xfrm>
            <a:off x="9207500" y="4130675"/>
            <a:ext cx="534988" cy="0"/>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um - condutas</a:t>
            </a:r>
            <a:endParaRPr lang="pt-BR" dirty="0"/>
          </a:p>
        </p:txBody>
      </p:sp>
      <p:sp>
        <p:nvSpPr>
          <p:cNvPr id="3" name="Espaço Reservado para Conteúdo 2"/>
          <p:cNvSpPr>
            <a:spLocks noGrp="1"/>
          </p:cNvSpPr>
          <p:nvPr>
            <p:ph idx="1"/>
          </p:nvPr>
        </p:nvSpPr>
        <p:spPr>
          <a:xfrm>
            <a:off x="581025" y="2181225"/>
            <a:ext cx="11029950" cy="3678238"/>
          </a:xfrm>
        </p:spPr>
        <p:txBody>
          <a:bodyPr/>
          <a:lstStyle/>
          <a:p>
            <a:pPr marL="304800" lvl="1" eaLnBrk="1" hangingPunct="1"/>
            <a:endParaRPr lang="pt-BR" sz="1800" smtClean="0"/>
          </a:p>
          <a:p>
            <a:pPr marL="304800" lvl="1" eaLnBrk="1" hangingPunct="1"/>
            <a:endParaRPr lang="pt-BR" sz="1800" smtClean="0"/>
          </a:p>
          <a:p>
            <a:pPr marL="304800" lvl="1" eaLnBrk="1" hangingPunct="1"/>
            <a:r>
              <a:rPr lang="pt-BR" sz="1800" smtClean="0"/>
              <a:t>Recrutamento alveolar:  Ventilação Oscilatória de Alta Frequência (VOAF) e volume garantido.</a:t>
            </a:r>
          </a:p>
          <a:p>
            <a:pPr eaLnBrk="1" hangingPunct="1"/>
            <a:r>
              <a:rPr lang="pt-BR" smtClean="0"/>
              <a:t>Para melhorar oxigenação: </a:t>
            </a:r>
          </a:p>
          <a:p>
            <a:pPr eaLnBrk="1" hangingPunct="1"/>
            <a:endParaRPr lang="pt-BR" smtClean="0"/>
          </a:p>
          <a:p>
            <a:pPr eaLnBrk="1" hangingPunct="1"/>
            <a:endParaRPr lang="pt-BR" smtClean="0"/>
          </a:p>
          <a:p>
            <a:pPr eaLnBrk="1" hangingPunct="1"/>
            <a:endParaRPr lang="pt-BR" smtClean="0"/>
          </a:p>
          <a:p>
            <a:pPr eaLnBrk="1" hangingPunct="1"/>
            <a:r>
              <a:rPr lang="pt-BR" smtClean="0">
                <a:sym typeface="Wingdings" pitchFamily="2" charset="2"/>
              </a:rPr>
              <a:t>Devido essa </a:t>
            </a:r>
            <a:r>
              <a:rPr lang="pt-BR" b="1" smtClean="0">
                <a:solidFill>
                  <a:srgbClr val="FF0000"/>
                </a:solidFill>
                <a:sym typeface="Wingdings" pitchFamily="2" charset="2"/>
              </a:rPr>
              <a:t>rápida inativação do surfactante </a:t>
            </a:r>
            <a:r>
              <a:rPr lang="pt-BR" smtClean="0">
                <a:sym typeface="Wingdings" pitchFamily="2" charset="2"/>
              </a:rPr>
              <a:t>(tratamentos alternativos), considerou-se SDRA e foi  </a:t>
            </a:r>
          </a:p>
          <a:p>
            <a:pPr eaLnBrk="1" hangingPunct="1">
              <a:buFont typeface="Wingdings 2" pitchFamily="18" charset="2"/>
              <a:buNone/>
            </a:pPr>
            <a:r>
              <a:rPr lang="pt-BR" smtClean="0">
                <a:sym typeface="Wingdings" pitchFamily="2" charset="2"/>
              </a:rPr>
              <a:t>     administrada  uma terapia combinando </a:t>
            </a:r>
            <a:r>
              <a:rPr lang="pt-BR" b="1" smtClean="0">
                <a:solidFill>
                  <a:srgbClr val="0000FF"/>
                </a:solidFill>
                <a:sym typeface="Wingdings" pitchFamily="2" charset="2"/>
              </a:rPr>
              <a:t>surfactante </a:t>
            </a:r>
            <a:r>
              <a:rPr lang="pt-BR" smtClean="0">
                <a:sym typeface="Wingdings" pitchFamily="2" charset="2"/>
              </a:rPr>
              <a:t> (de origem bovina) de </a:t>
            </a:r>
            <a:r>
              <a:rPr lang="pt-BR" b="1" smtClean="0">
                <a:solidFill>
                  <a:srgbClr val="0000FF"/>
                </a:solidFill>
                <a:sym typeface="Wingdings" pitchFamily="2" charset="2"/>
              </a:rPr>
              <a:t>100 mg / kg (Survanta</a:t>
            </a:r>
            <a:r>
              <a:rPr lang="pt-BR" b="1" baseline="30000" smtClean="0">
                <a:solidFill>
                  <a:srgbClr val="0000FF"/>
                </a:solidFill>
                <a:sym typeface="Wingdings" pitchFamily="2" charset="2"/>
              </a:rPr>
              <a:t>R</a:t>
            </a:r>
            <a:r>
              <a:rPr lang="pt-BR" smtClean="0">
                <a:sym typeface="Wingdings" pitchFamily="2" charset="2"/>
              </a:rPr>
              <a:t>) e </a:t>
            </a:r>
            <a:r>
              <a:rPr lang="pt-BR" b="1" smtClean="0">
                <a:solidFill>
                  <a:srgbClr val="0000FF"/>
                </a:solidFill>
                <a:sym typeface="Wingdings" pitchFamily="2" charset="2"/>
              </a:rPr>
              <a:t>budesonida de 0,25 mg / kg</a:t>
            </a:r>
            <a:r>
              <a:rPr lang="pt-BR" smtClean="0">
                <a:sym typeface="Wingdings" pitchFamily="2" charset="2"/>
              </a:rPr>
              <a:t> (suspensão de nebulização Pulmicort</a:t>
            </a:r>
            <a:r>
              <a:rPr lang="pt-BR" baseline="30000" smtClean="0">
                <a:sym typeface="Wingdings" pitchFamily="2" charset="2"/>
              </a:rPr>
              <a:t>R ) </a:t>
            </a:r>
            <a:r>
              <a:rPr lang="pt-BR" smtClean="0">
                <a:sym typeface="Wingdings" pitchFamily="2" charset="2"/>
              </a:rPr>
              <a:t>via endotraqueal duas vezes em um intervalo de 8 h.</a:t>
            </a:r>
          </a:p>
          <a:p>
            <a:pPr eaLnBrk="1" hangingPunct="1">
              <a:buFont typeface="Wingdings 2" pitchFamily="18" charset="2"/>
              <a:buNone/>
            </a:pPr>
            <a:endParaRPr lang="pt-BR" smtClean="0">
              <a:sym typeface="Wingdings" pitchFamily="2" charset="2"/>
            </a:endParaRPr>
          </a:p>
          <a:p>
            <a:pPr eaLnBrk="1" hangingPunct="1">
              <a:buFont typeface="Wingdings 2" pitchFamily="18" charset="2"/>
              <a:buNone/>
            </a:pPr>
            <a:r>
              <a:rPr lang="pt-BR" smtClean="0">
                <a:sym typeface="Wingdings" pitchFamily="2" charset="2"/>
              </a:rPr>
              <a:t>. </a:t>
            </a:r>
          </a:p>
          <a:p>
            <a:pPr eaLnBrk="1" hangingPunct="1">
              <a:buFont typeface="Wingdings 2" pitchFamily="18" charset="2"/>
              <a:buNone/>
            </a:pPr>
            <a:endParaRPr lang="pt-BR" smtClean="0">
              <a:sym typeface="Wingdings" pitchFamily="2" charset="2"/>
            </a:endParaRPr>
          </a:p>
        </p:txBody>
      </p:sp>
      <p:graphicFrame>
        <p:nvGraphicFramePr>
          <p:cNvPr id="4" name="Diagrama 3"/>
          <p:cNvGraphicFramePr/>
          <p:nvPr/>
        </p:nvGraphicFramePr>
        <p:xfrm>
          <a:off x="1121595" y="3002072"/>
          <a:ext cx="9159766" cy="1182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Conector de seta reta 9"/>
          <p:cNvCxnSpPr/>
          <p:nvPr/>
        </p:nvCxnSpPr>
        <p:spPr>
          <a:xfrm>
            <a:off x="4719638" y="3708400"/>
            <a:ext cx="15875" cy="34607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8677" name="Rectangle 7"/>
          <p:cNvSpPr>
            <a:spLocks noChangeArrowheads="1"/>
          </p:cNvSpPr>
          <p:nvPr/>
        </p:nvSpPr>
        <p:spPr bwMode="auto">
          <a:xfrm>
            <a:off x="0" y="5884863"/>
            <a:ext cx="12192000" cy="641350"/>
          </a:xfrm>
          <a:prstGeom prst="rect">
            <a:avLst/>
          </a:prstGeom>
          <a:solidFill>
            <a:srgbClr val="FFFFFF"/>
          </a:solidFill>
          <a:ln w="9525">
            <a:noFill/>
            <a:miter lim="800000"/>
            <a:headEnd/>
            <a:tailEnd/>
          </a:ln>
        </p:spPr>
        <p:txBody>
          <a:bodyPr anchor="ctr">
            <a:spAutoFit/>
          </a:bodyPr>
          <a:lstStyle/>
          <a:p>
            <a:pPr algn="ctr"/>
            <a:r>
              <a:rPr lang="en-US">
                <a:solidFill>
                  <a:srgbClr val="0000FF"/>
                </a:solidFill>
              </a:rPr>
              <a:t>O índice de oxigenação caiu para três após 12 h, o nível de FiO2 diminuiu para 0,35 e os raios X do tórax revelaram melhor aeração (</a:t>
            </a:r>
            <a:r>
              <a:rPr lang="en-US">
                <a:solidFill>
                  <a:srgbClr val="0000FF"/>
                </a:solidFill>
                <a:hlinkClick r:id="rId8"/>
              </a:rPr>
              <a:t>Figura 1B</a:t>
            </a:r>
            <a:r>
              <a:rPr lang="en-US">
                <a:solidFill>
                  <a:srgbClr val="0000FF"/>
                </a:solidFill>
              </a:rPr>
              <a:t>) </a:t>
            </a:r>
          </a:p>
        </p:txBody>
      </p:sp>
      <p:sp>
        <p:nvSpPr>
          <p:cNvPr id="28678" name="AutoShape 8"/>
          <p:cNvSpPr>
            <a:spLocks noChangeArrowheads="1"/>
          </p:cNvSpPr>
          <p:nvPr/>
        </p:nvSpPr>
        <p:spPr bwMode="auto">
          <a:xfrm>
            <a:off x="4419600" y="5199063"/>
            <a:ext cx="2132013" cy="561975"/>
          </a:xfrm>
          <a:prstGeom prst="curvedDownArrow">
            <a:avLst>
              <a:gd name="adj1" fmla="val 75876"/>
              <a:gd name="adj2" fmla="val 151751"/>
              <a:gd name="adj3" fmla="val 33333"/>
            </a:avLst>
          </a:prstGeom>
          <a:solidFill>
            <a:srgbClr val="FFFF00"/>
          </a:solidFill>
          <a:ln w="38100">
            <a:solidFill>
              <a:srgbClr val="FF00FF"/>
            </a:solidFill>
            <a:miter lim="800000"/>
            <a:headEnd/>
            <a:tailEnd/>
          </a:ln>
        </p:spPr>
        <p:txBody>
          <a:bodyPr wrap="none" anchor="ctr"/>
          <a:lstStyle/>
          <a:p>
            <a:pPr algn="ctr" defTabSz="914400"/>
            <a:endParaRPr lang="pt-BR">
              <a:solidFill>
                <a:srgbClr val="FF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a:srcRect/>
          <a:stretch>
            <a:fillRect/>
          </a:stretch>
        </p:blipFill>
        <p:spPr bwMode="auto">
          <a:xfrm>
            <a:off x="1082675" y="1447800"/>
            <a:ext cx="4627563" cy="4324350"/>
          </a:xfrm>
          <a:prstGeom prst="rect">
            <a:avLst/>
          </a:prstGeom>
          <a:noFill/>
          <a:ln w="9525">
            <a:noFill/>
            <a:miter lim="800000"/>
            <a:headEnd/>
            <a:tailEnd/>
          </a:ln>
        </p:spPr>
      </p:pic>
      <p:pic>
        <p:nvPicPr>
          <p:cNvPr id="4" name="Imagem 3"/>
          <p:cNvPicPr>
            <a:picLocks noChangeAspect="1"/>
          </p:cNvPicPr>
          <p:nvPr/>
        </p:nvPicPr>
        <p:blipFill>
          <a:blip r:embed="rId3"/>
          <a:srcRect/>
          <a:stretch>
            <a:fillRect/>
          </a:stretch>
        </p:blipFill>
        <p:spPr bwMode="auto">
          <a:xfrm>
            <a:off x="6440488" y="1581150"/>
            <a:ext cx="4437062" cy="4173538"/>
          </a:xfrm>
          <a:prstGeom prst="rect">
            <a:avLst/>
          </a:prstGeom>
          <a:noFill/>
          <a:ln w="9525">
            <a:noFill/>
            <a:miter lim="800000"/>
            <a:headEnd/>
            <a:tailEnd/>
          </a:ln>
        </p:spPr>
      </p:pic>
      <p:sp>
        <p:nvSpPr>
          <p:cNvPr id="30723" name="Rectangle 6"/>
          <p:cNvSpPr>
            <a:spLocks noChangeArrowheads="1"/>
          </p:cNvSpPr>
          <p:nvPr/>
        </p:nvSpPr>
        <p:spPr bwMode="auto">
          <a:xfrm>
            <a:off x="252413" y="5746750"/>
            <a:ext cx="11433175" cy="915988"/>
          </a:xfrm>
          <a:prstGeom prst="rect">
            <a:avLst/>
          </a:prstGeom>
          <a:solidFill>
            <a:srgbClr val="FFFCF0"/>
          </a:solidFill>
          <a:ln w="9525">
            <a:noFill/>
            <a:miter lim="800000"/>
            <a:headEnd/>
            <a:tailEnd/>
          </a:ln>
        </p:spPr>
        <p:txBody>
          <a:bodyPr anchor="ctr">
            <a:spAutoFit/>
          </a:bodyPr>
          <a:lstStyle/>
          <a:p>
            <a:pPr algn="ctr"/>
            <a:r>
              <a:rPr lang="en-US">
                <a:solidFill>
                  <a:srgbClr val="FF00FF"/>
                </a:solidFill>
              </a:rPr>
              <a:t> </a:t>
            </a:r>
            <a:r>
              <a:rPr lang="en-US" b="1">
                <a:solidFill>
                  <a:srgbClr val="FF00FF"/>
                </a:solidFill>
              </a:rPr>
              <a:t>(A)</a:t>
            </a:r>
            <a:r>
              <a:rPr lang="en-US">
                <a:solidFill>
                  <a:srgbClr val="FF00FF"/>
                </a:solidFill>
              </a:rPr>
              <a:t> No momento do diagnóstico de SDRA, um raio-X revelou opacidades pulmonares difusas bilaterais; </a:t>
            </a:r>
            <a:r>
              <a:rPr lang="en-US" b="1">
                <a:solidFill>
                  <a:srgbClr val="FF00FF"/>
                </a:solidFill>
              </a:rPr>
              <a:t>(B)</a:t>
            </a:r>
            <a:r>
              <a:rPr lang="en-US">
                <a:solidFill>
                  <a:srgbClr val="FF00FF"/>
                </a:solidFill>
              </a:rPr>
              <a:t> após duas doses de surfactante mais tratamento com budesonida, uma radiografia de tórax revelou melhor aeração </a:t>
            </a:r>
          </a:p>
        </p:txBody>
      </p:sp>
      <p:sp>
        <p:nvSpPr>
          <p:cNvPr id="30724" name="Título 1"/>
          <p:cNvSpPr>
            <a:spLocks/>
          </p:cNvSpPr>
          <p:nvPr/>
        </p:nvSpPr>
        <p:spPr bwMode="auto">
          <a:xfrm>
            <a:off x="655638" y="446088"/>
            <a:ext cx="11029950" cy="1014412"/>
          </a:xfrm>
          <a:prstGeom prst="rect">
            <a:avLst/>
          </a:prstGeom>
          <a:noFill/>
          <a:ln w="9525">
            <a:noFill/>
            <a:miter lim="800000"/>
            <a:headEnd/>
            <a:tailEnd/>
          </a:ln>
        </p:spPr>
        <p:txBody>
          <a:bodyPr anchor="b"/>
          <a:lstStyle/>
          <a:p>
            <a:pPr algn="ctr"/>
            <a:r>
              <a:rPr lang="pt-BR" sz="2800">
                <a:solidFill>
                  <a:schemeClr val="bg1"/>
                </a:solidFill>
              </a:rPr>
              <a:t>CASO UM – RX DE TÓRAX</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um - desfecho</a:t>
            </a:r>
            <a:endParaRPr lang="pt-BR" dirty="0"/>
          </a:p>
        </p:txBody>
      </p:sp>
      <p:sp>
        <p:nvSpPr>
          <p:cNvPr id="3" name="Espaço Reservado para Conteúdo 2"/>
          <p:cNvSpPr>
            <a:spLocks noGrp="1"/>
          </p:cNvSpPr>
          <p:nvPr>
            <p:ph idx="1"/>
          </p:nvPr>
        </p:nvSpPr>
        <p:spPr>
          <a:xfrm>
            <a:off x="581025" y="2181225"/>
            <a:ext cx="11029950" cy="3678238"/>
          </a:xfrm>
        </p:spPr>
        <p:txBody>
          <a:bodyPr/>
          <a:lstStyle/>
          <a:p>
            <a:pPr eaLnBrk="1" hangingPunct="1"/>
            <a:r>
              <a:rPr lang="pt-BR" smtClean="0"/>
              <a:t>Com o apoio dos exames laboratoriais, a etiologia da SDRA: </a:t>
            </a:r>
            <a:r>
              <a:rPr lang="pt-BR" b="1" smtClean="0">
                <a:solidFill>
                  <a:srgbClr val="FF0000"/>
                </a:solidFill>
              </a:rPr>
              <a:t>sepse neonatal tardia com bases clínicas </a:t>
            </a:r>
            <a:r>
              <a:rPr lang="pt-BR" smtClean="0"/>
              <a:t>(achados laboratoriais).</a:t>
            </a:r>
          </a:p>
          <a:p>
            <a:pPr lvl="1" eaLnBrk="1" hangingPunct="1"/>
            <a:r>
              <a:rPr lang="pt-BR" sz="1800" smtClean="0"/>
              <a:t>Embora toda as culturas permanecessem negativas. </a:t>
            </a:r>
          </a:p>
          <a:p>
            <a:pPr lvl="1" eaLnBrk="1" hangingPunct="1">
              <a:buFont typeface="Wingdings 2" pitchFamily="18" charset="2"/>
              <a:buNone/>
            </a:pPr>
            <a:endParaRPr lang="pt-BR" sz="1800" smtClean="0"/>
          </a:p>
          <a:p>
            <a:pPr eaLnBrk="1" hangingPunct="1"/>
            <a:r>
              <a:rPr lang="pt-BR" smtClean="0"/>
              <a:t>Após tratamento: </a:t>
            </a:r>
            <a:r>
              <a:rPr lang="pt-BR" b="1" smtClean="0">
                <a:solidFill>
                  <a:srgbClr val="0070C0"/>
                </a:solidFill>
              </a:rPr>
              <a:t>melhora dos parâmetros do ventilador</a:t>
            </a:r>
            <a:r>
              <a:rPr lang="pt-BR" smtClean="0">
                <a:solidFill>
                  <a:srgbClr val="0070C0"/>
                </a:solidFill>
              </a:rPr>
              <a:t>.</a:t>
            </a:r>
          </a:p>
          <a:p>
            <a:pPr eaLnBrk="1" hangingPunct="1"/>
            <a:r>
              <a:rPr lang="pt-BR" b="1" smtClean="0">
                <a:solidFill>
                  <a:srgbClr val="0070C0"/>
                </a:solidFill>
              </a:rPr>
              <a:t>Desmame da VM</a:t>
            </a:r>
            <a:r>
              <a:rPr lang="pt-BR" smtClean="0">
                <a:solidFill>
                  <a:srgbClr val="0070C0"/>
                </a:solidFill>
              </a:rPr>
              <a:t> </a:t>
            </a:r>
            <a:r>
              <a:rPr lang="pt-BR" smtClean="0"/>
              <a:t>para ventilação não invasiva (VNI) no </a:t>
            </a:r>
            <a:r>
              <a:rPr lang="pt-BR" b="1" smtClean="0">
                <a:solidFill>
                  <a:srgbClr val="FF0000"/>
                </a:solidFill>
              </a:rPr>
              <a:t>48º ddv.</a:t>
            </a:r>
          </a:p>
          <a:p>
            <a:pPr eaLnBrk="1" hangingPunct="1"/>
            <a:r>
              <a:rPr lang="pt-BR" b="1" smtClean="0">
                <a:solidFill>
                  <a:srgbClr val="00B050"/>
                </a:solidFill>
              </a:rPr>
              <a:t>Alta hospitalar: </a:t>
            </a:r>
            <a:r>
              <a:rPr lang="pt-BR" b="1" smtClean="0">
                <a:solidFill>
                  <a:srgbClr val="FF0000"/>
                </a:solidFill>
              </a:rPr>
              <a:t>95º ddv</a:t>
            </a:r>
            <a:r>
              <a:rPr lang="pt-BR" smtClean="0"/>
              <a:t>, sem oxigênio suplementar. </a:t>
            </a:r>
          </a:p>
          <a:p>
            <a:pPr eaLnBrk="1" hangingPunct="1">
              <a:buFont typeface="Wingdings 2" pitchFamily="18" charset="2"/>
              <a:buNone/>
            </a:pPr>
            <a:endParaRPr lang="pt-BR" smtClean="0"/>
          </a:p>
          <a:p>
            <a:pPr eaLnBrk="1" hangingPunct="1"/>
            <a:r>
              <a:rPr lang="pt-BR" smtClean="0"/>
              <a:t>Os outros dois irmãos: </a:t>
            </a:r>
            <a:r>
              <a:rPr lang="pt-BR" b="1" smtClean="0"/>
              <a:t>óbito</a:t>
            </a:r>
            <a:r>
              <a:rPr lang="pt-BR" smtClean="0"/>
              <a:t> na primeira semana de vida devido insuficiência respiratória (IR) severa.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dois</a:t>
            </a:r>
            <a:endParaRPr lang="pt-BR" dirty="0"/>
          </a:p>
        </p:txBody>
      </p:sp>
      <p:sp>
        <p:nvSpPr>
          <p:cNvPr id="3" name="Espaço Reservado para Conteúdo 2"/>
          <p:cNvSpPr>
            <a:spLocks noGrp="1"/>
          </p:cNvSpPr>
          <p:nvPr>
            <p:ph idx="1"/>
          </p:nvPr>
        </p:nvSpPr>
        <p:spPr>
          <a:xfrm>
            <a:off x="581192" y="2180496"/>
            <a:ext cx="11029615" cy="4346428"/>
          </a:xfrm>
          <a:extLst/>
        </p:spPr>
        <p:txBody>
          <a:bodyPr rtlCol="0">
            <a:normAutofit/>
          </a:bodyPr>
          <a:lstStyle/>
          <a:p>
            <a:pPr marL="306000" indent="-306000" eaLnBrk="1" fontAlgn="auto" hangingPunct="1">
              <a:defRPr/>
            </a:pPr>
            <a:r>
              <a:rPr lang="pt-BR" dirty="0" smtClean="0"/>
              <a:t>RNPT, </a:t>
            </a:r>
            <a:r>
              <a:rPr lang="pt-BR" b="1" dirty="0" smtClean="0"/>
              <a:t>IG: 24 semanas</a:t>
            </a:r>
            <a:r>
              <a:rPr lang="pt-BR" dirty="0" smtClean="0"/>
              <a:t>, </a:t>
            </a:r>
            <a:r>
              <a:rPr lang="pt-BR" b="1" dirty="0" smtClean="0">
                <a:solidFill>
                  <a:srgbClr val="00B050"/>
                </a:solidFill>
              </a:rPr>
              <a:t>694 g</a:t>
            </a:r>
            <a:r>
              <a:rPr lang="pt-BR" dirty="0" smtClean="0"/>
              <a:t>, parto cesáreo, </a:t>
            </a:r>
            <a:r>
              <a:rPr lang="pt-BR" b="1" dirty="0" smtClean="0"/>
              <a:t>sexo masculino,  Apgar 4/6.</a:t>
            </a:r>
          </a:p>
          <a:p>
            <a:pPr marL="306000" indent="-306000" eaLnBrk="1" fontAlgn="auto" hangingPunct="1">
              <a:defRPr/>
            </a:pPr>
            <a:r>
              <a:rPr lang="pt-BR" b="1" dirty="0" smtClean="0">
                <a:solidFill>
                  <a:srgbClr val="0070C0"/>
                </a:solidFill>
              </a:rPr>
              <a:t>IOT</a:t>
            </a:r>
            <a:r>
              <a:rPr lang="pt-BR" dirty="0" smtClean="0"/>
              <a:t>: na sala de parto + surfactante. </a:t>
            </a:r>
          </a:p>
          <a:p>
            <a:pPr marL="306000" lvl="1" indent="-306000" eaLnBrk="1" fontAlgn="auto" hangingPunct="1">
              <a:defRPr/>
            </a:pPr>
            <a:r>
              <a:rPr lang="pt-BR" sz="1800" dirty="0" smtClean="0"/>
              <a:t>Nas 2 primeiras semanas de vida:  Ventilação </a:t>
            </a:r>
            <a:r>
              <a:rPr lang="pt-BR" sz="1800" dirty="0"/>
              <a:t>Oscilatória de Alta Frequência (VOAF) e volume garantido</a:t>
            </a:r>
            <a:r>
              <a:rPr lang="pt-BR" sz="1800" dirty="0" smtClean="0"/>
              <a:t>.</a:t>
            </a:r>
            <a:endParaRPr lang="pt-BR" dirty="0" smtClean="0"/>
          </a:p>
          <a:p>
            <a:pPr marL="306000" indent="-306000" eaLnBrk="1" fontAlgn="auto" hangingPunct="1">
              <a:defRPr/>
            </a:pPr>
            <a:r>
              <a:rPr lang="pt-BR" dirty="0" smtClean="0"/>
              <a:t>Corticoterapia sistêmica tardia para desmame da VM </a:t>
            </a:r>
            <a:r>
              <a:rPr lang="pt-BR" dirty="0" smtClean="0">
                <a:sym typeface="Wingdings" panose="05000000000000000000" pitchFamily="2" charset="2"/>
              </a:rPr>
              <a:t></a:t>
            </a:r>
            <a:r>
              <a:rPr lang="pt-BR" dirty="0" smtClean="0"/>
              <a:t> não tolerou extubação.</a:t>
            </a:r>
          </a:p>
          <a:p>
            <a:pPr marL="0" indent="0" eaLnBrk="1" fontAlgn="auto" hangingPunct="1">
              <a:buFont typeface="Wingdings 2" pitchFamily="18" charset="2"/>
              <a:buNone/>
              <a:defRPr/>
            </a:pPr>
            <a:endParaRPr lang="pt-BR" dirty="0" smtClean="0"/>
          </a:p>
          <a:p>
            <a:pPr marL="306000" indent="-306000" eaLnBrk="1" fontAlgn="auto" hangingPunct="1">
              <a:defRPr/>
            </a:pPr>
            <a:r>
              <a:rPr lang="pt-BR" b="1" dirty="0" smtClean="0">
                <a:solidFill>
                  <a:srgbClr val="FF0000"/>
                </a:solidFill>
              </a:rPr>
              <a:t>28º ddv:</a:t>
            </a:r>
            <a:r>
              <a:rPr lang="pt-BR" dirty="0" smtClean="0">
                <a:sym typeface="Wingdings" panose="05000000000000000000" pitchFamily="2" charset="2"/>
              </a:rPr>
              <a:t>                                                                                    </a:t>
            </a:r>
          </a:p>
          <a:p>
            <a:pPr marL="306000" indent="-306000" eaLnBrk="1" fontAlgn="auto" hangingPunct="1">
              <a:defRPr/>
            </a:pPr>
            <a:endParaRPr lang="pt-BR" dirty="0">
              <a:sym typeface="Wingdings" panose="05000000000000000000" pitchFamily="2" charset="2"/>
            </a:endParaRPr>
          </a:p>
          <a:p>
            <a:pPr marL="306000" indent="-306000" eaLnBrk="1" fontAlgn="auto" hangingPunct="1">
              <a:defRPr/>
            </a:pPr>
            <a:endParaRPr lang="pt-BR" dirty="0" smtClean="0">
              <a:sym typeface="Wingdings" panose="05000000000000000000" pitchFamily="2" charset="2"/>
            </a:endParaRPr>
          </a:p>
          <a:p>
            <a:pPr lvl="5">
              <a:defRPr/>
            </a:pPr>
            <a:r>
              <a:rPr lang="pt-BR" sz="1800" dirty="0" smtClean="0">
                <a:sym typeface="Wingdings" panose="05000000000000000000" pitchFamily="2" charset="2"/>
              </a:rPr>
              <a:t>VM no modo A/C com volume garantido.</a:t>
            </a:r>
          </a:p>
        </p:txBody>
      </p:sp>
      <p:grpSp>
        <p:nvGrpSpPr>
          <p:cNvPr id="4" name="Grupo 3"/>
          <p:cNvGrpSpPr>
            <a:grpSpLocks/>
          </p:cNvGrpSpPr>
          <p:nvPr/>
        </p:nvGrpSpPr>
        <p:grpSpPr bwMode="auto">
          <a:xfrm>
            <a:off x="1966913" y="4271963"/>
            <a:ext cx="1974850" cy="1166812"/>
            <a:chOff x="2468031" y="5719715"/>
            <a:chExt cx="1953382" cy="1030124"/>
          </a:xfrm>
        </p:grpSpPr>
        <p:sp>
          <p:nvSpPr>
            <p:cNvPr id="5" name="Retângulo de cantos arredondados 4"/>
            <p:cNvSpPr/>
            <p:nvPr/>
          </p:nvSpPr>
          <p:spPr>
            <a:xfrm>
              <a:off x="2468031" y="5719715"/>
              <a:ext cx="1953382" cy="1030124"/>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2777" name="CaixaDeTexto 5"/>
            <p:cNvSpPr txBox="1">
              <a:spLocks noChangeArrowheads="1"/>
            </p:cNvSpPr>
            <p:nvPr/>
          </p:nvSpPr>
          <p:spPr bwMode="auto">
            <a:xfrm>
              <a:off x="2629987" y="5775397"/>
              <a:ext cx="1651084" cy="896809"/>
            </a:xfrm>
            <a:prstGeom prst="rect">
              <a:avLst/>
            </a:prstGeom>
            <a:noFill/>
            <a:ln w="9525">
              <a:noFill/>
              <a:miter lim="800000"/>
              <a:headEnd/>
              <a:tailEnd/>
            </a:ln>
          </p:spPr>
          <p:txBody>
            <a:bodyPr>
              <a:spAutoFit/>
            </a:bodyPr>
            <a:lstStyle/>
            <a:p>
              <a:pPr algn="ctr"/>
              <a:r>
                <a:rPr lang="pt-BR" sz="2000" b="1">
                  <a:solidFill>
                    <a:schemeClr val="bg1"/>
                  </a:solidFill>
                  <a:sym typeface="Wingdings" pitchFamily="2" charset="2"/>
                </a:rPr>
                <a:t>Piora aguda da Oxigenação</a:t>
              </a:r>
              <a:endParaRPr lang="pt-BR" sz="2000">
                <a:solidFill>
                  <a:schemeClr val="bg1"/>
                </a:solidFill>
              </a:endParaRPr>
            </a:p>
          </p:txBody>
        </p:sp>
      </p:grpSp>
      <p:grpSp>
        <p:nvGrpSpPr>
          <p:cNvPr id="7" name="Grupo 6"/>
          <p:cNvGrpSpPr>
            <a:grpSpLocks/>
          </p:cNvGrpSpPr>
          <p:nvPr/>
        </p:nvGrpSpPr>
        <p:grpSpPr bwMode="auto">
          <a:xfrm>
            <a:off x="4862513" y="4294188"/>
            <a:ext cx="1974850" cy="1166812"/>
            <a:chOff x="2468031" y="5719715"/>
            <a:chExt cx="1953382" cy="1030124"/>
          </a:xfrm>
        </p:grpSpPr>
        <p:sp>
          <p:nvSpPr>
            <p:cNvPr id="8" name="Retângulo de cantos arredondados 7"/>
            <p:cNvSpPr/>
            <p:nvPr/>
          </p:nvSpPr>
          <p:spPr>
            <a:xfrm>
              <a:off x="2468031" y="5719715"/>
              <a:ext cx="1953382" cy="1030124"/>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2775" name="CaixaDeTexto 8"/>
            <p:cNvSpPr txBox="1">
              <a:spLocks noChangeArrowheads="1"/>
            </p:cNvSpPr>
            <p:nvPr/>
          </p:nvSpPr>
          <p:spPr bwMode="auto">
            <a:xfrm>
              <a:off x="2629987" y="5775397"/>
              <a:ext cx="1651084" cy="896810"/>
            </a:xfrm>
            <a:prstGeom prst="rect">
              <a:avLst/>
            </a:prstGeom>
            <a:noFill/>
            <a:ln w="9525">
              <a:noFill/>
              <a:miter lim="800000"/>
              <a:headEnd/>
              <a:tailEnd/>
            </a:ln>
          </p:spPr>
          <p:txBody>
            <a:bodyPr>
              <a:spAutoFit/>
            </a:bodyPr>
            <a:lstStyle/>
            <a:p>
              <a:pPr algn="ctr"/>
              <a:r>
                <a:rPr lang="pt-BR" sz="2000" b="1">
                  <a:solidFill>
                    <a:schemeClr val="bg1"/>
                  </a:solidFill>
                  <a:sym typeface="Wingdings" pitchFamily="2" charset="2"/>
                </a:rPr>
                <a:t>Necessidade de FiO2 a 75%</a:t>
              </a:r>
              <a:endParaRPr lang="pt-BR" sz="2000">
                <a:solidFill>
                  <a:schemeClr val="bg1"/>
                </a:solidFill>
              </a:endParaRPr>
            </a:p>
          </p:txBody>
        </p:sp>
      </p:grpSp>
      <p:cxnSp>
        <p:nvCxnSpPr>
          <p:cNvPr id="10" name="Conector de seta reta 9"/>
          <p:cNvCxnSpPr/>
          <p:nvPr/>
        </p:nvCxnSpPr>
        <p:spPr>
          <a:xfrm>
            <a:off x="4178300" y="4856163"/>
            <a:ext cx="53498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dois - achados</a:t>
            </a:r>
            <a:endParaRPr lang="pt-BR" dirty="0"/>
          </a:p>
        </p:txBody>
      </p:sp>
      <p:sp>
        <p:nvSpPr>
          <p:cNvPr id="34818" name="Espaço Reservado para Conteúdo 2"/>
          <p:cNvSpPr>
            <a:spLocks noGrp="1"/>
          </p:cNvSpPr>
          <p:nvPr>
            <p:ph idx="1"/>
          </p:nvPr>
        </p:nvSpPr>
        <p:spPr>
          <a:xfrm>
            <a:off x="581025" y="1990725"/>
            <a:ext cx="11029950" cy="3937000"/>
          </a:xfrm>
        </p:spPr>
        <p:txBody>
          <a:bodyPr/>
          <a:lstStyle/>
          <a:p>
            <a:pPr eaLnBrk="1" hangingPunct="1"/>
            <a:r>
              <a:rPr lang="pt-BR" smtClean="0">
                <a:sym typeface="Wingdings" pitchFamily="2" charset="2"/>
              </a:rPr>
              <a:t>Gasometria arterial: </a:t>
            </a:r>
            <a:r>
              <a:rPr lang="pt-BR" b="1" smtClean="0">
                <a:sym typeface="Wingdings" pitchFamily="2" charset="2"/>
              </a:rPr>
              <a:t>acidose respiratória, </a:t>
            </a:r>
            <a:r>
              <a:rPr lang="pt-BR" b="1" smtClean="0">
                <a:solidFill>
                  <a:srgbClr val="FF0000"/>
                </a:solidFill>
                <a:sym typeface="Wingdings" pitchFamily="2" charset="2"/>
              </a:rPr>
              <a:t>índice de oxigenação: 10</a:t>
            </a:r>
            <a:r>
              <a:rPr lang="pt-BR" smtClean="0">
                <a:solidFill>
                  <a:srgbClr val="FF0000"/>
                </a:solidFill>
                <a:sym typeface="Wingdings" pitchFamily="2" charset="2"/>
              </a:rPr>
              <a:t>.</a:t>
            </a:r>
          </a:p>
          <a:p>
            <a:pPr eaLnBrk="1" hangingPunct="1"/>
            <a:r>
              <a:rPr lang="pt-BR" smtClean="0">
                <a:sym typeface="Wingdings" pitchFamily="2" charset="2"/>
              </a:rPr>
              <a:t>Edema pulmonar de origem </a:t>
            </a:r>
            <a:r>
              <a:rPr lang="pt-BR" b="1" smtClean="0">
                <a:solidFill>
                  <a:srgbClr val="FF0000"/>
                </a:solidFill>
                <a:sym typeface="Wingdings" pitchFamily="2" charset="2"/>
              </a:rPr>
              <a:t>não cardiogênica </a:t>
            </a:r>
            <a:r>
              <a:rPr lang="pt-BR" smtClean="0">
                <a:sym typeface="Wingdings" pitchFamily="2" charset="2"/>
              </a:rPr>
              <a:t>(confirmado pelo ecocardiograma).</a:t>
            </a:r>
          </a:p>
          <a:p>
            <a:pPr eaLnBrk="1" hangingPunct="1"/>
            <a:r>
              <a:rPr lang="pt-BR" smtClean="0">
                <a:sym typeface="Wingdings" pitchFamily="2" charset="2"/>
              </a:rPr>
              <a:t>Radiografia de tórax: </a:t>
            </a:r>
            <a:r>
              <a:rPr lang="pt-BR" b="1" smtClean="0">
                <a:solidFill>
                  <a:srgbClr val="FF0000"/>
                </a:solidFill>
                <a:sym typeface="Wingdings" pitchFamily="2" charset="2"/>
              </a:rPr>
              <a:t>opacidade difusa bilateral e irregular (</a:t>
            </a:r>
            <a:r>
              <a:rPr lang="pt-BR" b="1" smtClean="0">
                <a:solidFill>
                  <a:srgbClr val="0000FF"/>
                </a:solidFill>
                <a:sym typeface="Wingdings" pitchFamily="2" charset="2"/>
              </a:rPr>
              <a:t>Figura 2A</a:t>
            </a:r>
            <a:r>
              <a:rPr lang="pt-BR" b="1" smtClean="0">
                <a:solidFill>
                  <a:srgbClr val="FF0000"/>
                </a:solidFill>
                <a:sym typeface="Wingdings" pitchFamily="2" charset="2"/>
              </a:rPr>
              <a: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srcRect/>
          <a:stretch>
            <a:fillRect/>
          </a:stretch>
        </p:blipFill>
        <p:spPr bwMode="auto">
          <a:xfrm>
            <a:off x="2859088" y="1820863"/>
            <a:ext cx="6300787" cy="4881562"/>
          </a:xfrm>
          <a:prstGeom prst="rect">
            <a:avLst/>
          </a:prstGeom>
          <a:noFill/>
          <a:ln w="9525">
            <a:noFill/>
            <a:miter lim="800000"/>
            <a:headEnd/>
            <a:tailEnd/>
          </a:ln>
        </p:spPr>
      </p:pic>
      <p:sp>
        <p:nvSpPr>
          <p:cNvPr id="35842" name="Título 1"/>
          <p:cNvSpPr>
            <a:spLocks/>
          </p:cNvSpPr>
          <p:nvPr/>
        </p:nvSpPr>
        <p:spPr bwMode="auto">
          <a:xfrm>
            <a:off x="581025" y="701675"/>
            <a:ext cx="11029950" cy="1014413"/>
          </a:xfrm>
          <a:prstGeom prst="rect">
            <a:avLst/>
          </a:prstGeom>
          <a:noFill/>
          <a:ln w="9525">
            <a:noFill/>
            <a:miter lim="800000"/>
            <a:headEnd/>
            <a:tailEnd/>
          </a:ln>
        </p:spPr>
        <p:txBody>
          <a:bodyPr anchor="b"/>
          <a:lstStyle/>
          <a:p>
            <a:pPr algn="ctr"/>
            <a:r>
              <a:rPr lang="pt-BR" sz="2800">
                <a:solidFill>
                  <a:schemeClr val="bg1"/>
                </a:solidFill>
              </a:rPr>
              <a:t>CASO DOIS – RX DE TÓRAX</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dois – diagnóstico</a:t>
            </a:r>
            <a:endParaRPr lang="pt-BR" dirty="0"/>
          </a:p>
        </p:txBody>
      </p:sp>
      <p:sp>
        <p:nvSpPr>
          <p:cNvPr id="36866" name="Espaço Reservado para Conteúdo 2"/>
          <p:cNvSpPr>
            <a:spLocks noGrp="1"/>
          </p:cNvSpPr>
          <p:nvPr>
            <p:ph idx="1"/>
          </p:nvPr>
        </p:nvSpPr>
        <p:spPr>
          <a:xfrm>
            <a:off x="581025" y="2181225"/>
            <a:ext cx="11029950" cy="3678238"/>
          </a:xfrm>
        </p:spPr>
        <p:txBody>
          <a:bodyPr/>
          <a:lstStyle/>
          <a:p>
            <a:pPr eaLnBrk="1" hangingPunct="1"/>
            <a:r>
              <a:rPr lang="pt-BR" smtClean="0"/>
              <a:t>Insuficiência respiratória hipoxêmica de início agudo;</a:t>
            </a:r>
          </a:p>
          <a:p>
            <a:pPr eaLnBrk="1" hangingPunct="1"/>
            <a:r>
              <a:rPr lang="pt-BR" smtClean="0"/>
              <a:t>Opacidade pulmonar difusa bilateralmente;</a:t>
            </a:r>
          </a:p>
          <a:p>
            <a:pPr eaLnBrk="1" hangingPunct="1"/>
            <a:r>
              <a:rPr lang="pt-BR" smtClean="0"/>
              <a:t>Ausência de edema pulmonar devido doença cardiogênica;</a:t>
            </a:r>
          </a:p>
          <a:p>
            <a:pPr eaLnBrk="1" hangingPunct="1"/>
            <a:r>
              <a:rPr lang="pt-BR" smtClean="0"/>
              <a:t>Índice de oxigenação &gt; 4.</a:t>
            </a:r>
          </a:p>
        </p:txBody>
      </p:sp>
      <p:sp>
        <p:nvSpPr>
          <p:cNvPr id="4" name="Colchete direito 3"/>
          <p:cNvSpPr/>
          <p:nvPr/>
        </p:nvSpPr>
        <p:spPr>
          <a:xfrm>
            <a:off x="6923088" y="3365500"/>
            <a:ext cx="63500" cy="1654175"/>
          </a:xfrm>
          <a:prstGeom prst="rightBracket">
            <a:avLst/>
          </a:prstGeom>
          <a:ln w="57150">
            <a:solidFill>
              <a:schemeClr val="accent6"/>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grpSp>
        <p:nvGrpSpPr>
          <p:cNvPr id="5" name="Grupo 4"/>
          <p:cNvGrpSpPr/>
          <p:nvPr/>
        </p:nvGrpSpPr>
        <p:grpSpPr>
          <a:xfrm>
            <a:off x="7216367" y="3594540"/>
            <a:ext cx="1974933" cy="1166646"/>
            <a:chOff x="2468031" y="5719715"/>
            <a:chExt cx="1953382" cy="1030124"/>
          </a:xfrm>
          <a:solidFill>
            <a:schemeClr val="accent2"/>
          </a:solidFill>
        </p:grpSpPr>
        <p:sp>
          <p:nvSpPr>
            <p:cNvPr id="6" name="Retângulo de cantos arredondados 5"/>
            <p:cNvSpPr/>
            <p:nvPr/>
          </p:nvSpPr>
          <p:spPr>
            <a:xfrm>
              <a:off x="2468031" y="5719715"/>
              <a:ext cx="1953382" cy="1030124"/>
            </a:xfrm>
            <a:prstGeom prst="roundRec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CaixaDeTexto 6"/>
            <p:cNvSpPr txBox="1"/>
            <p:nvPr/>
          </p:nvSpPr>
          <p:spPr>
            <a:xfrm>
              <a:off x="2583205" y="5900683"/>
              <a:ext cx="1651084" cy="625049"/>
            </a:xfrm>
            <a:prstGeom prst="rect">
              <a:avLst/>
            </a:prstGeom>
            <a:grpFill/>
            <a:ln>
              <a:solidFill>
                <a:schemeClr val="accent2"/>
              </a:solidFill>
            </a:ln>
          </p:spPr>
          <p:txBody>
            <a:bodyPr>
              <a:spAutoFit/>
            </a:bodyPr>
            <a:lstStyle/>
            <a:p>
              <a:pPr algn="ctr" fontAlgn="auto">
                <a:spcBef>
                  <a:spcPts val="0"/>
                </a:spcBef>
                <a:spcAft>
                  <a:spcPts val="0"/>
                </a:spcAft>
                <a:defRPr/>
              </a:pPr>
              <a:r>
                <a:rPr lang="pt-BR" sz="2000" b="1" dirty="0">
                  <a:solidFill>
                    <a:schemeClr val="bg1"/>
                  </a:solidFill>
                  <a:latin typeface="+mn-lt"/>
                  <a:cs typeface="+mn-cs"/>
                  <a:sym typeface="Wingdings" panose="05000000000000000000" pitchFamily="2" charset="2"/>
                </a:rPr>
                <a:t>Critérios de Montreux</a:t>
              </a:r>
              <a:endParaRPr lang="pt-BR" sz="2000" dirty="0">
                <a:solidFill>
                  <a:schemeClr val="bg1"/>
                </a:solidFill>
                <a:latin typeface="+mn-lt"/>
                <a:cs typeface="+mn-cs"/>
              </a:endParaRPr>
            </a:p>
          </p:txBody>
        </p:sp>
      </p:grpSp>
      <p:cxnSp>
        <p:nvCxnSpPr>
          <p:cNvPr id="8" name="Conector de seta reta 7"/>
          <p:cNvCxnSpPr>
            <a:cxnSpLocks noChangeShapeType="1"/>
            <a:stCxn id="4" idx="2"/>
          </p:cNvCxnSpPr>
          <p:nvPr/>
        </p:nvCxnSpPr>
        <p:spPr bwMode="auto">
          <a:xfrm flipV="1">
            <a:off x="7015163" y="4179888"/>
            <a:ext cx="190500" cy="12700"/>
          </a:xfrm>
          <a:prstGeom prst="straightConnector1">
            <a:avLst/>
          </a:prstGeom>
          <a:noFill/>
          <a:ln w="57150" cap="rnd" algn="ctr">
            <a:solidFill>
              <a:srgbClr val="5A8071"/>
            </a:solidFill>
            <a:round/>
            <a:headEnd/>
            <a:tailEnd type="triangle" w="med" len="med"/>
          </a:ln>
        </p:spPr>
      </p:cxnSp>
      <p:grpSp>
        <p:nvGrpSpPr>
          <p:cNvPr id="9" name="Grupo 8"/>
          <p:cNvGrpSpPr/>
          <p:nvPr/>
        </p:nvGrpSpPr>
        <p:grpSpPr>
          <a:xfrm>
            <a:off x="10048907" y="3589281"/>
            <a:ext cx="1974933" cy="1166647"/>
            <a:chOff x="2468031" y="5719715"/>
            <a:chExt cx="1953382" cy="1030125"/>
          </a:xfrm>
          <a:solidFill>
            <a:schemeClr val="accent5"/>
          </a:solidFill>
        </p:grpSpPr>
        <p:sp>
          <p:nvSpPr>
            <p:cNvPr id="10" name="Retângulo de cantos arredondados 9"/>
            <p:cNvSpPr/>
            <p:nvPr/>
          </p:nvSpPr>
          <p:spPr>
            <a:xfrm>
              <a:off x="2468031" y="5719715"/>
              <a:ext cx="1953382" cy="1030124"/>
            </a:xfrm>
            <a:prstGeom prst="roundRect">
              <a:avLst/>
            </a:prstGeom>
            <a:gr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CaixaDeTexto 10"/>
            <p:cNvSpPr txBox="1"/>
            <p:nvPr/>
          </p:nvSpPr>
          <p:spPr>
            <a:xfrm>
              <a:off x="2619179" y="5853031"/>
              <a:ext cx="1651084" cy="896809"/>
            </a:xfrm>
            <a:prstGeom prst="rect">
              <a:avLst/>
            </a:prstGeom>
            <a:grpFill/>
            <a:ln>
              <a:solidFill>
                <a:schemeClr val="accent5"/>
              </a:solidFill>
            </a:ln>
          </p:spPr>
          <p:txBody>
            <a:bodyPr>
              <a:spAutoFit/>
            </a:bodyPr>
            <a:lstStyle/>
            <a:p>
              <a:pPr algn="ctr" fontAlgn="auto">
                <a:spcBef>
                  <a:spcPts val="0"/>
                </a:spcBef>
                <a:spcAft>
                  <a:spcPts val="0"/>
                </a:spcAft>
                <a:defRPr/>
              </a:pPr>
              <a:r>
                <a:rPr lang="pt-BR" sz="2000" b="1" dirty="0">
                  <a:solidFill>
                    <a:schemeClr val="bg1"/>
                  </a:solidFill>
                  <a:latin typeface="+mn-lt"/>
                  <a:cs typeface="+mn-cs"/>
                </a:rPr>
                <a:t>SDRA neonatal</a:t>
              </a:r>
            </a:p>
            <a:p>
              <a:pPr algn="ctr" fontAlgn="auto">
                <a:spcBef>
                  <a:spcPts val="0"/>
                </a:spcBef>
                <a:spcAft>
                  <a:spcPts val="0"/>
                </a:spcAft>
                <a:defRPr/>
              </a:pPr>
              <a:endParaRPr lang="pt-BR" sz="2000" dirty="0">
                <a:solidFill>
                  <a:schemeClr val="bg1"/>
                </a:solidFill>
                <a:latin typeface="+mn-lt"/>
                <a:cs typeface="+mn-cs"/>
              </a:endParaRPr>
            </a:p>
          </p:txBody>
        </p:sp>
      </p:grpSp>
      <p:cxnSp>
        <p:nvCxnSpPr>
          <p:cNvPr id="12" name="Conector de seta reta 11"/>
          <p:cNvCxnSpPr/>
          <p:nvPr/>
        </p:nvCxnSpPr>
        <p:spPr>
          <a:xfrm>
            <a:off x="9380538" y="4178300"/>
            <a:ext cx="536575" cy="0"/>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dois - resultados</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dirty="0" smtClean="0"/>
              <a:t>Amostras do </a:t>
            </a:r>
            <a:r>
              <a:rPr lang="pt-BR" b="1" dirty="0" smtClean="0"/>
              <a:t>aspirado traqueal (cultura e PCR viral): </a:t>
            </a:r>
            <a:r>
              <a:rPr lang="pt-BR" b="1" dirty="0" smtClean="0">
                <a:solidFill>
                  <a:srgbClr val="00B050"/>
                </a:solidFill>
              </a:rPr>
              <a:t>negativos.</a:t>
            </a:r>
          </a:p>
          <a:p>
            <a:pPr marL="306000" indent="-306000" eaLnBrk="1" fontAlgn="auto" hangingPunct="1">
              <a:defRPr/>
            </a:pPr>
            <a:r>
              <a:rPr lang="pt-BR" dirty="0" smtClean="0"/>
              <a:t>Hemocultura: </a:t>
            </a:r>
            <a:r>
              <a:rPr lang="pt-BR" b="1" i="1" dirty="0" smtClean="0">
                <a:solidFill>
                  <a:srgbClr val="FF0000"/>
                </a:solidFill>
              </a:rPr>
              <a:t>Staphylococcus epidermidis </a:t>
            </a:r>
            <a:r>
              <a:rPr lang="pt-BR" dirty="0" smtClean="0"/>
              <a:t>(comprovação da sepse neonatal tardia).</a:t>
            </a:r>
          </a:p>
          <a:p>
            <a:pPr marL="0" indent="0" eaLnBrk="1" fontAlgn="auto" hangingPunct="1">
              <a:buFont typeface="Wingdings 2" pitchFamily="18" charset="2"/>
              <a:buNone/>
              <a:defRPr/>
            </a:pPr>
            <a:endParaRPr lang="pt-BR" dirty="0" smtClean="0"/>
          </a:p>
          <a:p>
            <a:pPr marL="306000" indent="-306000" eaLnBrk="1" fontAlgn="auto" hangingPunct="1">
              <a:defRPr/>
            </a:pPr>
            <a:r>
              <a:rPr lang="pt-BR" dirty="0" smtClean="0"/>
              <a:t>Após manobras de recrutamento pulmonar </a:t>
            </a:r>
            <a:r>
              <a:rPr lang="pt-BR" dirty="0" smtClean="0">
                <a:sym typeface="Wingdings" panose="05000000000000000000" pitchFamily="2" charset="2"/>
              </a:rPr>
              <a:t> </a:t>
            </a:r>
            <a:r>
              <a:rPr lang="pt-BR" dirty="0" smtClean="0"/>
              <a:t>Ventilação </a:t>
            </a:r>
            <a:r>
              <a:rPr lang="pt-BR" dirty="0"/>
              <a:t>Oscilatória de Alta Frequência (VOAF) e volume garantido</a:t>
            </a:r>
            <a:r>
              <a:rPr lang="pt-BR" dirty="0" smtClean="0"/>
              <a:t>.</a:t>
            </a:r>
          </a:p>
        </p:txBody>
      </p:sp>
      <p:grpSp>
        <p:nvGrpSpPr>
          <p:cNvPr id="4" name="Grupo 3"/>
          <p:cNvGrpSpPr>
            <a:grpSpLocks/>
          </p:cNvGrpSpPr>
          <p:nvPr/>
        </p:nvGrpSpPr>
        <p:grpSpPr bwMode="auto">
          <a:xfrm>
            <a:off x="2549525" y="5065713"/>
            <a:ext cx="2771775" cy="1308100"/>
            <a:chOff x="2373266" y="5416086"/>
            <a:chExt cx="2771606" cy="1308538"/>
          </a:xfrm>
        </p:grpSpPr>
        <p:sp>
          <p:nvSpPr>
            <p:cNvPr id="5" name="Retângulo de cantos arredondados 4"/>
            <p:cNvSpPr/>
            <p:nvPr/>
          </p:nvSpPr>
          <p:spPr>
            <a:xfrm>
              <a:off x="2373266" y="5416086"/>
              <a:ext cx="2668425" cy="1308538"/>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7894" name="CaixaDeTexto 5"/>
            <p:cNvSpPr txBox="1">
              <a:spLocks noChangeArrowheads="1"/>
            </p:cNvSpPr>
            <p:nvPr/>
          </p:nvSpPr>
          <p:spPr bwMode="auto">
            <a:xfrm>
              <a:off x="2373266" y="5608238"/>
              <a:ext cx="2771606" cy="916294"/>
            </a:xfrm>
            <a:prstGeom prst="rect">
              <a:avLst/>
            </a:prstGeom>
            <a:noFill/>
            <a:ln w="9525">
              <a:noFill/>
              <a:miter lim="800000"/>
              <a:headEnd/>
              <a:tailEnd/>
            </a:ln>
          </p:spPr>
          <p:txBody>
            <a:bodyPr>
              <a:spAutoFit/>
            </a:bodyPr>
            <a:lstStyle/>
            <a:p>
              <a:r>
                <a:rPr lang="pt-BR" b="1">
                  <a:solidFill>
                    <a:schemeClr val="bg1"/>
                  </a:solidFill>
                  <a:sym typeface="Wingdings" pitchFamily="2" charset="2"/>
                </a:rPr>
                <a:t>Surfactante 100 mg/kg </a:t>
              </a:r>
            </a:p>
            <a:p>
              <a:r>
                <a:rPr lang="pt-BR" b="1">
                  <a:solidFill>
                    <a:schemeClr val="bg1"/>
                  </a:solidFill>
                  <a:sym typeface="Wingdings" pitchFamily="2" charset="2"/>
                </a:rPr>
                <a:t>               + </a:t>
              </a:r>
            </a:p>
            <a:p>
              <a:r>
                <a:rPr lang="pt-BR" b="1">
                  <a:solidFill>
                    <a:schemeClr val="bg1"/>
                  </a:solidFill>
                  <a:sym typeface="Wingdings" pitchFamily="2" charset="2"/>
                </a:rPr>
                <a:t>Budesonida 0,25 mg/kg</a:t>
              </a:r>
              <a:endParaRPr lang="pt-BR">
                <a:solidFill>
                  <a:schemeClr val="bg1"/>
                </a:solidFill>
              </a:endParaRPr>
            </a:p>
          </p:txBody>
        </p:sp>
      </p:grpSp>
      <p:sp>
        <p:nvSpPr>
          <p:cNvPr id="7" name="Retângulo 6"/>
          <p:cNvSpPr>
            <a:spLocks noChangeArrowheads="1"/>
          </p:cNvSpPr>
          <p:nvPr/>
        </p:nvSpPr>
        <p:spPr bwMode="auto">
          <a:xfrm>
            <a:off x="5164138" y="5562600"/>
            <a:ext cx="2273300" cy="368300"/>
          </a:xfrm>
          <a:prstGeom prst="rect">
            <a:avLst/>
          </a:prstGeom>
          <a:noFill/>
          <a:ln w="9525">
            <a:noFill/>
            <a:miter lim="800000"/>
            <a:headEnd/>
            <a:tailEnd/>
          </a:ln>
        </p:spPr>
        <p:txBody>
          <a:bodyPr wrap="none">
            <a:spAutoFit/>
          </a:bodyPr>
          <a:lstStyle/>
          <a:p>
            <a:r>
              <a:rPr lang="pt-BR">
                <a:sym typeface="Wingdings" pitchFamily="2" charset="2"/>
              </a:rPr>
              <a:t> </a:t>
            </a:r>
            <a:r>
              <a:rPr lang="pt-BR" b="1">
                <a:sym typeface="Wingdings" pitchFamily="2" charset="2"/>
              </a:rPr>
              <a:t>via endotraqueal</a:t>
            </a: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Caso dois - resultados</a:t>
            </a:r>
          </a:p>
        </p:txBody>
      </p:sp>
      <p:sp>
        <p:nvSpPr>
          <p:cNvPr id="39938" name="Espaço Reservado para Conteúdo 2"/>
          <p:cNvSpPr>
            <a:spLocks noGrp="1"/>
          </p:cNvSpPr>
          <p:nvPr>
            <p:ph idx="1"/>
          </p:nvPr>
        </p:nvSpPr>
        <p:spPr>
          <a:xfrm>
            <a:off x="581025" y="2181225"/>
            <a:ext cx="11029950" cy="3678238"/>
          </a:xfrm>
        </p:spPr>
        <p:txBody>
          <a:bodyPr/>
          <a:lstStyle/>
          <a:p>
            <a:pPr eaLnBrk="1" hangingPunct="1"/>
            <a:r>
              <a:rPr lang="pt-BR" smtClean="0"/>
              <a:t>Índice de Oxigenação: </a:t>
            </a:r>
            <a:r>
              <a:rPr lang="pt-BR" b="1" smtClean="0">
                <a:solidFill>
                  <a:srgbClr val="0070C0"/>
                </a:solidFill>
              </a:rPr>
              <a:t>reduziu para 2,6.</a:t>
            </a:r>
          </a:p>
          <a:p>
            <a:pPr eaLnBrk="1" hangingPunct="1"/>
            <a:r>
              <a:rPr lang="pt-BR" smtClean="0"/>
              <a:t>FiO2 reduziu para </a:t>
            </a:r>
            <a:r>
              <a:rPr lang="pt-BR" b="1" smtClean="0">
                <a:solidFill>
                  <a:srgbClr val="0070C0"/>
                </a:solidFill>
              </a:rPr>
              <a:t>40%.</a:t>
            </a:r>
          </a:p>
          <a:p>
            <a:pPr eaLnBrk="1" hangingPunct="1"/>
            <a:r>
              <a:rPr lang="pt-BR" smtClean="0"/>
              <a:t>Radiografia de tórax: </a:t>
            </a:r>
            <a:r>
              <a:rPr lang="pt-BR" b="1" smtClean="0">
                <a:solidFill>
                  <a:srgbClr val="0070C0"/>
                </a:solidFill>
              </a:rPr>
              <a:t>melhora da aeração.</a:t>
            </a:r>
          </a:p>
        </p:txBody>
      </p:sp>
      <p:pic>
        <p:nvPicPr>
          <p:cNvPr id="4" name="Imagem 3"/>
          <p:cNvPicPr>
            <a:picLocks noChangeAspect="1"/>
          </p:cNvPicPr>
          <p:nvPr/>
        </p:nvPicPr>
        <p:blipFill>
          <a:blip r:embed="rId2"/>
          <a:srcRect/>
          <a:stretch>
            <a:fillRect/>
          </a:stretch>
        </p:blipFill>
        <p:spPr bwMode="auto">
          <a:xfrm>
            <a:off x="6289675" y="1808163"/>
            <a:ext cx="5472113" cy="4948237"/>
          </a:xfrm>
          <a:prstGeom prst="rect">
            <a:avLst/>
          </a:prstGeom>
          <a:noFill/>
          <a:ln w="9525">
            <a:noFill/>
            <a:miter lim="800000"/>
            <a:headEnd/>
            <a:tailEnd/>
          </a:ln>
        </p:spPr>
      </p:pic>
      <p:pic>
        <p:nvPicPr>
          <p:cNvPr id="5" name="Imagem 4"/>
          <p:cNvPicPr>
            <a:picLocks noChangeAspect="1"/>
          </p:cNvPicPr>
          <p:nvPr/>
        </p:nvPicPr>
        <p:blipFill>
          <a:blip r:embed="rId3"/>
          <a:srcRect/>
          <a:stretch>
            <a:fillRect/>
          </a:stretch>
        </p:blipFill>
        <p:spPr bwMode="auto">
          <a:xfrm>
            <a:off x="4887913" y="3290888"/>
            <a:ext cx="536575" cy="531812"/>
          </a:xfrm>
          <a:prstGeom prst="rect">
            <a:avLst/>
          </a:prstGeom>
          <a:noFill/>
          <a:ln w="9525">
            <a:noFill/>
            <a:miter lim="800000"/>
            <a:headEnd/>
            <a:tailEnd/>
          </a:ln>
        </p:spPr>
      </p:pic>
      <p:pic>
        <p:nvPicPr>
          <p:cNvPr id="6" name="Imagem 5"/>
          <p:cNvPicPr>
            <a:picLocks noChangeAspect="1"/>
          </p:cNvPicPr>
          <p:nvPr/>
        </p:nvPicPr>
        <p:blipFill>
          <a:blip r:embed="rId3"/>
          <a:srcRect/>
          <a:stretch>
            <a:fillRect/>
          </a:stretch>
        </p:blipFill>
        <p:spPr bwMode="auto">
          <a:xfrm>
            <a:off x="5103813" y="4057650"/>
            <a:ext cx="536575" cy="533400"/>
          </a:xfrm>
          <a:prstGeom prst="rect">
            <a:avLst/>
          </a:prstGeom>
          <a:noFill/>
          <a:ln w="9525">
            <a:noFill/>
            <a:miter lim="800000"/>
            <a:headEnd/>
            <a:tailEnd/>
          </a:ln>
        </p:spPr>
      </p:pic>
      <p:pic>
        <p:nvPicPr>
          <p:cNvPr id="7" name="Imagem 6"/>
          <p:cNvPicPr>
            <a:picLocks noChangeAspect="1"/>
          </p:cNvPicPr>
          <p:nvPr/>
        </p:nvPicPr>
        <p:blipFill>
          <a:blip r:embed="rId3"/>
          <a:srcRect/>
          <a:stretch>
            <a:fillRect/>
          </a:stretch>
        </p:blipFill>
        <p:spPr bwMode="auto">
          <a:xfrm>
            <a:off x="3243263" y="3711575"/>
            <a:ext cx="536575" cy="531813"/>
          </a:xfrm>
          <a:prstGeom prst="rect">
            <a:avLst/>
          </a:prstGeom>
          <a:noFill/>
          <a:ln w="9525">
            <a:noFill/>
            <a:miter lim="800000"/>
            <a:headEnd/>
            <a:tailEnd/>
          </a:ln>
        </p:spPr>
      </p:pic>
      <p:pic>
        <p:nvPicPr>
          <p:cNvPr id="8" name="Imagem 7"/>
          <p:cNvPicPr>
            <a:picLocks noChangeAspect="1"/>
          </p:cNvPicPr>
          <p:nvPr/>
        </p:nvPicPr>
        <p:blipFill>
          <a:blip r:embed="rId4"/>
          <a:srcRect/>
          <a:stretch>
            <a:fillRect/>
          </a:stretch>
        </p:blipFill>
        <p:spPr bwMode="auto">
          <a:xfrm>
            <a:off x="430213" y="1808163"/>
            <a:ext cx="5845175" cy="49482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Caso dois - desfecho</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b="1" dirty="0" smtClean="0">
                <a:solidFill>
                  <a:srgbClr val="FF0000"/>
                </a:solidFill>
              </a:rPr>
              <a:t>43ºddv: </a:t>
            </a:r>
            <a:r>
              <a:rPr lang="pt-BR" b="1" dirty="0" smtClean="0">
                <a:solidFill>
                  <a:srgbClr val="0070C0"/>
                </a:solidFill>
              </a:rPr>
              <a:t>extubação com sucesso</a:t>
            </a:r>
            <a:r>
              <a:rPr lang="pt-BR" dirty="0" smtClean="0"/>
              <a:t>.</a:t>
            </a:r>
          </a:p>
          <a:p>
            <a:pPr marL="0" indent="0" eaLnBrk="1" fontAlgn="auto" hangingPunct="1">
              <a:buFont typeface="Wingdings 2" pitchFamily="18" charset="2"/>
              <a:buNone/>
              <a:defRPr/>
            </a:pPr>
            <a:endParaRPr lang="pt-BR" dirty="0" smtClean="0"/>
          </a:p>
          <a:p>
            <a:pPr marL="306000" indent="-306000" eaLnBrk="1" fontAlgn="auto" hangingPunct="1">
              <a:defRPr/>
            </a:pPr>
            <a:r>
              <a:rPr lang="pt-BR" b="1" dirty="0" smtClean="0">
                <a:solidFill>
                  <a:srgbClr val="FF0000"/>
                </a:solidFill>
              </a:rPr>
              <a:t>76ºddv: </a:t>
            </a:r>
            <a:r>
              <a:rPr lang="pt-BR" b="1" dirty="0" smtClean="0">
                <a:solidFill>
                  <a:srgbClr val="00B050"/>
                </a:solidFill>
              </a:rPr>
              <a:t>alta hospitalar</a:t>
            </a:r>
            <a:r>
              <a:rPr lang="pt-BR" dirty="0" smtClean="0"/>
              <a:t>, sem suporte respiratório.</a:t>
            </a:r>
            <a:endParaRPr lang="pt-B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dirty="0" smtClean="0"/>
              <a:t>Diagnóstico de </a:t>
            </a:r>
            <a:r>
              <a:rPr lang="pt-BR" b="1" dirty="0" smtClean="0">
                <a:solidFill>
                  <a:srgbClr val="00B050"/>
                </a:solidFill>
              </a:rPr>
              <a:t>SDRA </a:t>
            </a:r>
            <a:r>
              <a:rPr lang="pt-BR" b="1" dirty="0">
                <a:solidFill>
                  <a:srgbClr val="00B050"/>
                </a:solidFill>
              </a:rPr>
              <a:t>neonatal </a:t>
            </a:r>
            <a:r>
              <a:rPr lang="pt-BR" dirty="0" smtClean="0"/>
              <a:t>é baseado nos </a:t>
            </a:r>
            <a:r>
              <a:rPr lang="pt-BR" b="1" dirty="0" smtClean="0">
                <a:solidFill>
                  <a:srgbClr val="FF0000"/>
                </a:solidFill>
              </a:rPr>
              <a:t>Critérios de Montreux</a:t>
            </a:r>
            <a:r>
              <a:rPr lang="pt-BR" dirty="0" smtClean="0"/>
              <a:t>.</a:t>
            </a:r>
          </a:p>
          <a:p>
            <a:pPr marL="306000" indent="-306000" eaLnBrk="1" fontAlgn="auto" hangingPunct="1">
              <a:defRPr/>
            </a:pPr>
            <a:endParaRPr lang="pt-BR" dirty="0"/>
          </a:p>
          <a:p>
            <a:pPr marL="306000" indent="-306000" eaLnBrk="1" fontAlgn="auto" hangingPunct="1">
              <a:defRPr/>
            </a:pPr>
            <a:endParaRPr lang="pt-BR" dirty="0" smtClean="0"/>
          </a:p>
          <a:p>
            <a:pPr marL="306000" indent="-306000" eaLnBrk="1" fontAlgn="auto" hangingPunct="1">
              <a:defRPr/>
            </a:pPr>
            <a:endParaRPr lang="pt-BR" dirty="0"/>
          </a:p>
          <a:p>
            <a:pPr marL="306000" indent="-306000" eaLnBrk="1" fontAlgn="auto" hangingPunct="1">
              <a:defRPr/>
            </a:pPr>
            <a:endParaRPr lang="pt-BR" dirty="0" smtClean="0"/>
          </a:p>
          <a:p>
            <a:pPr marL="306000" indent="-306000" eaLnBrk="1" fontAlgn="auto" hangingPunct="1">
              <a:defRPr/>
            </a:pPr>
            <a:endParaRPr lang="pt-BR" dirty="0"/>
          </a:p>
          <a:p>
            <a:pPr marL="306000" indent="-306000" eaLnBrk="1" fontAlgn="auto" hangingPunct="1">
              <a:defRPr/>
            </a:pPr>
            <a:endParaRPr lang="pt-BR" dirty="0" smtClean="0"/>
          </a:p>
          <a:p>
            <a:pPr marL="306000" indent="-306000" eaLnBrk="1" fontAlgn="auto" hangingPunct="1">
              <a:defRPr/>
            </a:pPr>
            <a:endParaRPr lang="pt-BR" dirty="0"/>
          </a:p>
          <a:p>
            <a:pPr marL="0" indent="0" eaLnBrk="1" fontAlgn="auto" hangingPunct="1">
              <a:buFont typeface="Wingdings 2" pitchFamily="18" charset="2"/>
              <a:buNone/>
              <a:defRPr/>
            </a:pPr>
            <a:endParaRPr lang="pt-BR" dirty="0" smtClean="0"/>
          </a:p>
        </p:txBody>
      </p:sp>
      <p:graphicFrame>
        <p:nvGraphicFramePr>
          <p:cNvPr id="4" name="Diagrama 3"/>
          <p:cNvGraphicFramePr/>
          <p:nvPr/>
        </p:nvGraphicFramePr>
        <p:xfrm>
          <a:off x="2175641" y="2419280"/>
          <a:ext cx="7362497" cy="4501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Sdra neonatal</a:t>
            </a:r>
            <a:endParaRPr lang="pt-BR" dirty="0"/>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dirty="0"/>
              <a:t>T</a:t>
            </a:r>
            <a:r>
              <a:rPr lang="pt-BR" dirty="0" smtClean="0"/>
              <a:t>ornou-se mais reconhecida pelos neonatologistas após a publicação dos </a:t>
            </a:r>
            <a:r>
              <a:rPr lang="pt-BR" b="1" dirty="0" smtClean="0">
                <a:solidFill>
                  <a:srgbClr val="FF0000"/>
                </a:solidFill>
              </a:rPr>
              <a:t>Critérios de Montreux.</a:t>
            </a:r>
          </a:p>
          <a:p>
            <a:pPr marL="306000" indent="-306000" eaLnBrk="1" fontAlgn="auto" hangingPunct="1">
              <a:defRPr/>
            </a:pPr>
            <a:r>
              <a:rPr lang="pt-BR" dirty="0" smtClean="0"/>
              <a:t>Permanece </a:t>
            </a:r>
            <a:r>
              <a:rPr lang="pt-BR" b="1" dirty="0" smtClean="0"/>
              <a:t>subdiagnosticada</a:t>
            </a:r>
            <a:r>
              <a:rPr lang="pt-BR" dirty="0" smtClean="0"/>
              <a:t> na UTIN.</a:t>
            </a:r>
          </a:p>
          <a:p>
            <a:pPr marL="0" indent="0" eaLnBrk="1" fontAlgn="auto" hangingPunct="1">
              <a:buFont typeface="Wingdings 2" pitchFamily="18" charset="2"/>
              <a:buNone/>
              <a:defRPr/>
            </a:pPr>
            <a:endParaRPr lang="pt-BR" dirty="0" smtClean="0"/>
          </a:p>
          <a:p>
            <a:pPr marL="306000" indent="-306000" eaLnBrk="1" fontAlgn="auto" hangingPunct="1">
              <a:defRPr/>
            </a:pPr>
            <a:r>
              <a:rPr lang="pt-BR" b="1" dirty="0">
                <a:solidFill>
                  <a:srgbClr val="0070C0"/>
                </a:solidFill>
              </a:rPr>
              <a:t>P</a:t>
            </a:r>
            <a:r>
              <a:rPr lang="pt-BR" b="1" dirty="0" smtClean="0">
                <a:solidFill>
                  <a:srgbClr val="0070C0"/>
                </a:solidFill>
              </a:rPr>
              <a:t>opulação pediátrica:</a:t>
            </a:r>
            <a:r>
              <a:rPr lang="pt-BR" dirty="0" smtClean="0"/>
              <a:t>  incidência </a:t>
            </a:r>
            <a:r>
              <a:rPr lang="pt-BR" b="1" dirty="0" smtClean="0"/>
              <a:t>2,9 – 9,5 por 100.000</a:t>
            </a:r>
            <a:r>
              <a:rPr lang="pt-BR" dirty="0" smtClean="0"/>
              <a:t>; taxa de mortalidade: </a:t>
            </a:r>
            <a:r>
              <a:rPr lang="pt-BR" b="1" dirty="0" smtClean="0"/>
              <a:t>18 – 35%.</a:t>
            </a:r>
          </a:p>
          <a:p>
            <a:pPr marL="306000" indent="-306000" eaLnBrk="1" fontAlgn="auto" hangingPunct="1">
              <a:defRPr/>
            </a:pPr>
            <a:r>
              <a:rPr lang="pt-BR" b="1" dirty="0" smtClean="0">
                <a:solidFill>
                  <a:srgbClr val="0070C0"/>
                </a:solidFill>
              </a:rPr>
              <a:t>Período neonatal: </a:t>
            </a:r>
            <a:r>
              <a:rPr lang="pt-BR" dirty="0" smtClean="0"/>
              <a:t>incidência e mortalidade </a:t>
            </a:r>
            <a:r>
              <a:rPr lang="pt-BR" dirty="0" smtClean="0">
                <a:sym typeface="Wingdings" panose="05000000000000000000" pitchFamily="2" charset="2"/>
              </a:rPr>
              <a:t> permanecem </a:t>
            </a:r>
            <a:r>
              <a:rPr lang="pt-BR" b="1" dirty="0" smtClean="0">
                <a:sym typeface="Wingdings" panose="05000000000000000000" pitchFamily="2" charset="2"/>
              </a:rPr>
              <a:t>desconhecidas.</a:t>
            </a:r>
          </a:p>
          <a:p>
            <a:pPr marL="0" indent="0" eaLnBrk="1" fontAlgn="auto" hangingPunct="1">
              <a:buFont typeface="Wingdings 2" pitchFamily="18" charset="2"/>
              <a:buNone/>
              <a:defRPr/>
            </a:pPr>
            <a:endParaRPr lang="pt-BR" b="1" dirty="0" smtClean="0">
              <a:sym typeface="Wingdings" panose="05000000000000000000" pitchFamily="2" charset="2"/>
            </a:endParaRPr>
          </a:p>
          <a:p>
            <a:pPr marL="306000" indent="-306000" eaLnBrk="1" fontAlgn="auto" hangingPunct="1">
              <a:defRPr/>
            </a:pPr>
            <a:r>
              <a:rPr lang="pt-BR" dirty="0" smtClean="0">
                <a:sym typeface="Wingdings" panose="05000000000000000000" pitchFamily="2" charset="2"/>
              </a:rPr>
              <a:t>Dados da rede mundial de </a:t>
            </a:r>
            <a:r>
              <a:rPr lang="pt-BR" b="1" dirty="0" smtClean="0">
                <a:solidFill>
                  <a:srgbClr val="0070C0"/>
                </a:solidFill>
                <a:sym typeface="Wingdings" panose="05000000000000000000" pitchFamily="2" charset="2"/>
              </a:rPr>
              <a:t>SDRA neonatal ESPNIC/ESPR </a:t>
            </a:r>
            <a:r>
              <a:rPr lang="pt-BR" sz="1600" dirty="0" smtClean="0">
                <a:sym typeface="Wingdings" panose="05000000000000000000" pitchFamily="2" charset="2"/>
              </a:rPr>
              <a:t>(</a:t>
            </a:r>
            <a:r>
              <a:rPr lang="pt-BR" sz="1600" i="1" dirty="0" err="1" smtClean="0">
                <a:sym typeface="Wingdings" panose="05000000000000000000" pitchFamily="2" charset="2"/>
              </a:rPr>
              <a:t>European</a:t>
            </a:r>
            <a:r>
              <a:rPr lang="pt-BR" sz="1600" i="1" dirty="0" smtClean="0">
                <a:sym typeface="Wingdings" panose="05000000000000000000" pitchFamily="2" charset="2"/>
              </a:rPr>
              <a:t> </a:t>
            </a:r>
            <a:r>
              <a:rPr lang="pt-BR" sz="1600" i="1" dirty="0" err="1" smtClean="0">
                <a:sym typeface="Wingdings" panose="05000000000000000000" pitchFamily="2" charset="2"/>
              </a:rPr>
              <a:t>Society</a:t>
            </a:r>
            <a:r>
              <a:rPr lang="pt-BR" sz="1600" i="1" dirty="0" smtClean="0">
                <a:sym typeface="Wingdings" panose="05000000000000000000" pitchFamily="2" charset="2"/>
              </a:rPr>
              <a:t> of </a:t>
            </a:r>
            <a:r>
              <a:rPr lang="pt-BR" sz="1600" i="1" dirty="0" err="1" smtClean="0">
                <a:sym typeface="Wingdings" panose="05000000000000000000" pitchFamily="2" charset="2"/>
              </a:rPr>
              <a:t>Paediactric</a:t>
            </a:r>
            <a:r>
              <a:rPr lang="pt-BR" sz="1600" i="1" dirty="0" smtClean="0">
                <a:sym typeface="Wingdings" panose="05000000000000000000" pitchFamily="2" charset="2"/>
              </a:rPr>
              <a:t> and Neonatal </a:t>
            </a:r>
            <a:r>
              <a:rPr lang="pt-BR" sz="1600" i="1" dirty="0" err="1" smtClean="0">
                <a:sym typeface="Wingdings" panose="05000000000000000000" pitchFamily="2" charset="2"/>
              </a:rPr>
              <a:t>Intensive</a:t>
            </a:r>
            <a:r>
              <a:rPr lang="pt-BR" sz="1600" i="1" dirty="0" smtClean="0">
                <a:sym typeface="Wingdings" panose="05000000000000000000" pitchFamily="2" charset="2"/>
              </a:rPr>
              <a:t> </a:t>
            </a:r>
            <a:r>
              <a:rPr lang="pt-BR" sz="1600" i="1" dirty="0" err="1" smtClean="0">
                <a:sym typeface="Wingdings" panose="05000000000000000000" pitchFamily="2" charset="2"/>
              </a:rPr>
              <a:t>Care</a:t>
            </a:r>
            <a:r>
              <a:rPr lang="pt-BR" dirty="0" smtClean="0">
                <a:sym typeface="Wingdings" panose="05000000000000000000" pitchFamily="2" charset="2"/>
              </a:rPr>
              <a:t>) </a:t>
            </a:r>
            <a:r>
              <a:rPr lang="pt-BR" b="1" dirty="0" smtClean="0">
                <a:solidFill>
                  <a:srgbClr val="00B050"/>
                </a:solidFill>
                <a:sym typeface="Wingdings" panose="05000000000000000000" pitchFamily="2" charset="2"/>
              </a:rPr>
              <a:t>162 RN</a:t>
            </a:r>
            <a:r>
              <a:rPr lang="pt-BR" dirty="0" smtClean="0">
                <a:sym typeface="Wingdings" panose="05000000000000000000" pitchFamily="2" charset="2"/>
              </a:rPr>
              <a:t> recrutados prospectivamente tiveram </a:t>
            </a:r>
            <a:r>
              <a:rPr lang="pt-BR" b="1" dirty="0" smtClean="0">
                <a:sym typeface="Wingdings" panose="05000000000000000000" pitchFamily="2" charset="2"/>
              </a:rPr>
              <a:t>taxa de mortalidade de 17,3% na 36ª semana pós-menstrual.</a:t>
            </a:r>
            <a:endParaRPr lang="pt-B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92138" y="446088"/>
            <a:ext cx="11029950" cy="1014412"/>
          </a:xfrm>
        </p:spPr>
        <p:txBody>
          <a:bodyPr/>
          <a:lstStyle/>
          <a:p>
            <a:pPr algn="ctr" eaLnBrk="1" fontAlgn="auto" hangingPunct="1">
              <a:spcAft>
                <a:spcPts val="0"/>
              </a:spcAft>
              <a:defRPr/>
            </a:pPr>
            <a:r>
              <a:rPr lang="pt-BR" dirty="0"/>
              <a:t>Sdra neonatal</a:t>
            </a:r>
          </a:p>
        </p:txBody>
      </p:sp>
      <p:sp>
        <p:nvSpPr>
          <p:cNvPr id="3" name="Espaço Reservado para Conteúdo 2"/>
          <p:cNvSpPr>
            <a:spLocks noGrp="1"/>
          </p:cNvSpPr>
          <p:nvPr>
            <p:ph idx="1"/>
          </p:nvPr>
        </p:nvSpPr>
        <p:spPr>
          <a:xfrm>
            <a:off x="581025" y="1908175"/>
            <a:ext cx="11029950" cy="4949825"/>
          </a:xfrm>
        </p:spPr>
        <p:txBody>
          <a:bodyPr/>
          <a:lstStyle/>
          <a:p>
            <a:pPr eaLnBrk="1" hangingPunct="1"/>
            <a:r>
              <a:rPr lang="pt-BR" b="1" smtClean="0">
                <a:solidFill>
                  <a:srgbClr val="FF0000"/>
                </a:solidFill>
              </a:rPr>
              <a:t>Inflamação</a:t>
            </a:r>
            <a:r>
              <a:rPr lang="pt-BR" smtClean="0"/>
              <a:t> </a:t>
            </a:r>
            <a:r>
              <a:rPr lang="pt-BR" smtClean="0">
                <a:sym typeface="Wingdings" pitchFamily="2" charset="2"/>
              </a:rPr>
              <a:t> </a:t>
            </a:r>
            <a:r>
              <a:rPr lang="pt-BR" b="1" smtClean="0">
                <a:sym typeface="Wingdings" pitchFamily="2" charset="2"/>
              </a:rPr>
              <a:t>papel chave na fisiopatologia </a:t>
            </a:r>
            <a:r>
              <a:rPr lang="pt-BR" smtClean="0">
                <a:sym typeface="Wingdings" pitchFamily="2" charset="2"/>
              </a:rPr>
              <a:t>da SDRA.</a:t>
            </a:r>
          </a:p>
          <a:p>
            <a:pPr eaLnBrk="1" hangingPunct="1"/>
            <a:endParaRPr lang="pt-BR" smtClean="0"/>
          </a:p>
          <a:p>
            <a:pPr eaLnBrk="1" hangingPunct="1"/>
            <a:endParaRPr lang="pt-BR" smtClean="0"/>
          </a:p>
          <a:p>
            <a:pPr eaLnBrk="1" hangingPunct="1"/>
            <a:endParaRPr lang="pt-BR" b="1" smtClean="0">
              <a:solidFill>
                <a:srgbClr val="FF0000"/>
              </a:solidFill>
              <a:sym typeface="Wingdings" pitchFamily="2" charset="2"/>
            </a:endParaRPr>
          </a:p>
          <a:p>
            <a:pPr eaLnBrk="1" hangingPunct="1"/>
            <a:r>
              <a:rPr lang="pt-BR" b="1" smtClean="0">
                <a:solidFill>
                  <a:srgbClr val="FF0000"/>
                </a:solidFill>
                <a:sym typeface="Wingdings" pitchFamily="2" charset="2"/>
              </a:rPr>
              <a:t>Déficit de Surfactante </a:t>
            </a:r>
            <a:r>
              <a:rPr lang="pt-BR" smtClean="0">
                <a:sym typeface="Wingdings" pitchFamily="2" charset="2"/>
              </a:rPr>
              <a:t></a:t>
            </a:r>
          </a:p>
          <a:p>
            <a:pPr eaLnBrk="1" hangingPunct="1"/>
            <a:endParaRPr lang="pt-BR" b="1" smtClean="0"/>
          </a:p>
          <a:p>
            <a:pPr eaLnBrk="1" hangingPunct="1"/>
            <a:r>
              <a:rPr lang="pt-BR" b="1" smtClean="0"/>
              <a:t>Gatilhos diretos:</a:t>
            </a:r>
          </a:p>
          <a:p>
            <a:pPr lvl="1" eaLnBrk="1" hangingPunct="1"/>
            <a:r>
              <a:rPr lang="pt-BR" sz="1800" smtClean="0"/>
              <a:t>Distúrbios Respiratórios Neonatais: </a:t>
            </a:r>
          </a:p>
          <a:p>
            <a:pPr lvl="2" eaLnBrk="1" hangingPunct="1"/>
            <a:r>
              <a:rPr lang="pt-BR" sz="1800" smtClean="0"/>
              <a:t>Aspiração meconial,pneumonia, hemorragia afetando a membrana epitélio-alveolar. </a:t>
            </a:r>
          </a:p>
          <a:p>
            <a:pPr eaLnBrk="1" hangingPunct="1"/>
            <a:r>
              <a:rPr lang="pt-BR" b="1" smtClean="0"/>
              <a:t>Gatilhos indiretos:</a:t>
            </a:r>
          </a:p>
          <a:p>
            <a:pPr lvl="1" eaLnBrk="1" hangingPunct="1"/>
            <a:r>
              <a:rPr lang="pt-BR" sz="1800" smtClean="0"/>
              <a:t>Distorcem a membrana alvéolo-capilar (sepse, asfixia, inflamação intraútero).</a:t>
            </a:r>
          </a:p>
          <a:p>
            <a:pPr eaLnBrk="1" hangingPunct="1"/>
            <a:endParaRPr lang="pt-BR" smtClean="0">
              <a:sym typeface="Wingdings" pitchFamily="2" charset="2"/>
            </a:endParaRPr>
          </a:p>
        </p:txBody>
      </p:sp>
      <p:graphicFrame>
        <p:nvGraphicFramePr>
          <p:cNvPr id="4" name="Diagrama 3"/>
          <p:cNvGraphicFramePr/>
          <p:nvPr/>
        </p:nvGraphicFramePr>
        <p:xfrm>
          <a:off x="1051417" y="2278885"/>
          <a:ext cx="10689021" cy="13558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Conector de seta reta 5"/>
          <p:cNvCxnSpPr/>
          <p:nvPr/>
        </p:nvCxnSpPr>
        <p:spPr>
          <a:xfrm flipH="1" flipV="1">
            <a:off x="7820025" y="2711450"/>
            <a:ext cx="15875" cy="22066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ector de seta reta 7"/>
          <p:cNvCxnSpPr/>
          <p:nvPr/>
        </p:nvCxnSpPr>
        <p:spPr>
          <a:xfrm flipH="1" flipV="1">
            <a:off x="3589338" y="2816225"/>
            <a:ext cx="15875" cy="22066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9" name="Diagrama 8"/>
          <p:cNvGraphicFramePr/>
          <p:nvPr/>
        </p:nvGraphicFramePr>
        <p:xfrm>
          <a:off x="3617256" y="3584230"/>
          <a:ext cx="7763640" cy="6408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cxnSp>
        <p:nvCxnSpPr>
          <p:cNvPr id="10" name="Conector de seta reta 9"/>
          <p:cNvCxnSpPr/>
          <p:nvPr/>
        </p:nvCxnSpPr>
        <p:spPr>
          <a:xfrm flipH="1" flipV="1">
            <a:off x="8334375" y="6442075"/>
            <a:ext cx="15875" cy="22225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neonatal</a:t>
            </a:r>
          </a:p>
        </p:txBody>
      </p:sp>
      <p:sp>
        <p:nvSpPr>
          <p:cNvPr id="3" name="Espaço Reservado para Conteúdo 2"/>
          <p:cNvSpPr>
            <a:spLocks noGrp="1"/>
          </p:cNvSpPr>
          <p:nvPr>
            <p:ph idx="1"/>
          </p:nvPr>
        </p:nvSpPr>
        <p:spPr>
          <a:xfrm>
            <a:off x="581025" y="2181225"/>
            <a:ext cx="11029950" cy="3678238"/>
          </a:xfrm>
        </p:spPr>
        <p:txBody>
          <a:bodyPr rtlCol="0">
            <a:normAutofit/>
          </a:bodyPr>
          <a:lstStyle/>
          <a:p>
            <a:pPr marL="306000" indent="-306000" eaLnBrk="1" fontAlgn="auto" hangingPunct="1">
              <a:defRPr/>
            </a:pPr>
            <a:r>
              <a:rPr lang="pt-BR" dirty="0"/>
              <a:t>Segundo </a:t>
            </a:r>
            <a:r>
              <a:rPr lang="pt-BR" dirty="0" smtClean="0">
                <a:sym typeface="Wingdings" panose="05000000000000000000" pitchFamily="2" charset="2"/>
              </a:rPr>
              <a:t>os dados da rede mundial de SDRA neonatal (</a:t>
            </a:r>
            <a:r>
              <a:rPr lang="pt-BR" dirty="0">
                <a:sym typeface="Wingdings" panose="05000000000000000000" pitchFamily="2" charset="2"/>
              </a:rPr>
              <a:t>ESPNIC/ESPR</a:t>
            </a:r>
            <a:r>
              <a:rPr lang="pt-BR" dirty="0" smtClean="0">
                <a:sym typeface="Wingdings" panose="05000000000000000000" pitchFamily="2" charset="2"/>
              </a:rPr>
              <a:t>):</a:t>
            </a:r>
            <a:endParaRPr lang="pt-BR" dirty="0">
              <a:sym typeface="Wingdings" panose="05000000000000000000" pitchFamily="2" charset="2"/>
            </a:endParaRPr>
          </a:p>
          <a:p>
            <a:pPr marL="630000" lvl="1" indent="-306000" eaLnBrk="1" fontAlgn="auto" hangingPunct="1">
              <a:defRPr/>
            </a:pPr>
            <a:r>
              <a:rPr lang="pt-BR" sz="1800" b="1" dirty="0">
                <a:solidFill>
                  <a:srgbClr val="FF0000"/>
                </a:solidFill>
                <a:sym typeface="Wingdings" panose="05000000000000000000" pitchFamily="2" charset="2"/>
              </a:rPr>
              <a:t>Sepse:</a:t>
            </a:r>
            <a:r>
              <a:rPr lang="pt-BR" sz="1800" b="1" dirty="0">
                <a:sym typeface="Wingdings" panose="05000000000000000000" pitchFamily="2" charset="2"/>
              </a:rPr>
              <a:t> </a:t>
            </a:r>
            <a:r>
              <a:rPr lang="pt-BR" sz="1800" dirty="0">
                <a:sym typeface="Wingdings" panose="05000000000000000000" pitchFamily="2" charset="2"/>
              </a:rPr>
              <a:t>gatilho mais comum (39,1</a:t>
            </a:r>
            <a:r>
              <a:rPr lang="pt-BR" sz="1800" dirty="0" smtClean="0">
                <a:sym typeface="Wingdings" panose="05000000000000000000" pitchFamily="2" charset="2"/>
              </a:rPr>
              <a:t>%).</a:t>
            </a:r>
          </a:p>
          <a:p>
            <a:pPr marL="630000" lvl="1" indent="-306000" eaLnBrk="1" fontAlgn="auto" hangingPunct="1">
              <a:defRPr/>
            </a:pPr>
            <a:r>
              <a:rPr lang="pt-BR" sz="1800" b="1" dirty="0" smtClean="0">
                <a:sym typeface="Wingdings" panose="05000000000000000000" pitchFamily="2" charset="2"/>
              </a:rPr>
              <a:t>PNM</a:t>
            </a:r>
            <a:r>
              <a:rPr lang="pt-BR" sz="1800" dirty="0" smtClean="0">
                <a:sym typeface="Wingdings" panose="05000000000000000000" pitchFamily="2" charset="2"/>
              </a:rPr>
              <a:t> (29,1%).</a:t>
            </a:r>
          </a:p>
          <a:p>
            <a:pPr marL="630000" lvl="1" indent="-306000" eaLnBrk="1" fontAlgn="auto" hangingPunct="1">
              <a:defRPr/>
            </a:pPr>
            <a:r>
              <a:rPr lang="pt-BR" sz="1800" b="1" dirty="0" smtClean="0">
                <a:sym typeface="Wingdings" panose="05000000000000000000" pitchFamily="2" charset="2"/>
              </a:rPr>
              <a:t>Aspiração meconial, de sangue ou de leite </a:t>
            </a:r>
            <a:r>
              <a:rPr lang="pt-BR" sz="1800" dirty="0" smtClean="0">
                <a:sym typeface="Wingdings" panose="05000000000000000000" pitchFamily="2" charset="2"/>
              </a:rPr>
              <a:t>(27,2%).</a:t>
            </a:r>
          </a:p>
          <a:p>
            <a:pPr marL="630000" lvl="1" indent="-306000" eaLnBrk="1" fontAlgn="auto" hangingPunct="1">
              <a:defRPr/>
            </a:pPr>
            <a:r>
              <a:rPr lang="pt-BR" sz="1800" b="1" dirty="0" smtClean="0">
                <a:sym typeface="Wingdings" panose="05000000000000000000" pitchFamily="2" charset="2"/>
              </a:rPr>
              <a:t>Asfixia</a:t>
            </a:r>
            <a:r>
              <a:rPr lang="pt-BR" sz="1800" dirty="0" smtClean="0">
                <a:sym typeface="Wingdings" panose="05000000000000000000" pitchFamily="2" charset="2"/>
              </a:rPr>
              <a:t> (12,6%).</a:t>
            </a:r>
          </a:p>
          <a:p>
            <a:pPr marL="630000" lvl="1" indent="-306000" eaLnBrk="1" fontAlgn="auto" hangingPunct="1">
              <a:defRPr/>
            </a:pPr>
            <a:r>
              <a:rPr lang="pt-BR" sz="1800" b="1" dirty="0" smtClean="0">
                <a:sym typeface="Wingdings" panose="05000000000000000000" pitchFamily="2" charset="2"/>
              </a:rPr>
              <a:t>Hemorragia pulmonar</a:t>
            </a:r>
            <a:r>
              <a:rPr lang="pt-BR" sz="1800" dirty="0" smtClean="0">
                <a:sym typeface="Wingdings" panose="05000000000000000000" pitchFamily="2" charset="2"/>
              </a:rPr>
              <a:t> (11,9%).</a:t>
            </a:r>
          </a:p>
          <a:p>
            <a:pPr marL="324000" lvl="1" indent="0" eaLnBrk="1" fontAlgn="auto" hangingPunct="1">
              <a:buFont typeface="Wingdings 2" pitchFamily="18" charset="2"/>
              <a:buNone/>
              <a:defRPr/>
            </a:pPr>
            <a:endParaRPr lang="pt-BR" dirty="0" smtClean="0">
              <a:sym typeface="Wingdings" panose="05000000000000000000" pitchFamily="2" charset="2"/>
            </a:endParaRPr>
          </a:p>
          <a:p>
            <a:pPr marL="306000" indent="-306000" eaLnBrk="1" fontAlgn="auto" hangingPunct="1">
              <a:defRPr/>
            </a:pPr>
            <a:r>
              <a:rPr lang="pt-BR" dirty="0" smtClean="0">
                <a:sym typeface="Wingdings" panose="05000000000000000000" pitchFamily="2" charset="2"/>
              </a:rPr>
              <a:t>Nos 2 casos: </a:t>
            </a:r>
            <a:r>
              <a:rPr lang="pt-BR" b="1" dirty="0" smtClean="0">
                <a:solidFill>
                  <a:srgbClr val="FF0000"/>
                </a:solidFill>
                <a:sym typeface="Wingdings" panose="05000000000000000000" pitchFamily="2" charset="2"/>
              </a:rPr>
              <a:t>sepse neonatal tardia </a:t>
            </a:r>
            <a:r>
              <a:rPr lang="pt-BR" dirty="0" smtClean="0">
                <a:sym typeface="Wingdings" panose="05000000000000000000" pitchFamily="2" charset="2"/>
              </a:rPr>
              <a:t>(1: clínica e laboratorialmente; 2: clínica e cultura).</a:t>
            </a:r>
            <a:endParaRPr lang="pt-BR"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a:t>
            </a:r>
            <a:r>
              <a:rPr lang="pt-BR" dirty="0" smtClean="0"/>
              <a:t>neonatal - tratamento</a:t>
            </a:r>
            <a:endParaRPr lang="pt-BR" dirty="0"/>
          </a:p>
        </p:txBody>
      </p:sp>
      <p:sp>
        <p:nvSpPr>
          <p:cNvPr id="50178" name="Espaço Reservado para Conteúdo 2"/>
          <p:cNvSpPr>
            <a:spLocks noGrp="1"/>
          </p:cNvSpPr>
          <p:nvPr>
            <p:ph idx="1"/>
          </p:nvPr>
        </p:nvSpPr>
        <p:spPr>
          <a:xfrm>
            <a:off x="581025" y="2181225"/>
            <a:ext cx="11029950" cy="3678238"/>
          </a:xfrm>
        </p:spPr>
        <p:txBody>
          <a:bodyPr/>
          <a:lstStyle/>
          <a:p>
            <a:pPr eaLnBrk="1" hangingPunct="1"/>
            <a:r>
              <a:rPr lang="pt-BR" smtClean="0"/>
              <a:t>Pilares:</a:t>
            </a:r>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p:txBody>
      </p:sp>
      <p:graphicFrame>
        <p:nvGraphicFramePr>
          <p:cNvPr id="6" name="Diagrama 5"/>
          <p:cNvGraphicFramePr/>
          <p:nvPr/>
        </p:nvGraphicFramePr>
        <p:xfrm>
          <a:off x="1527502" y="2606165"/>
          <a:ext cx="4668346" cy="3957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olchete direito 6"/>
          <p:cNvSpPr/>
          <p:nvPr/>
        </p:nvSpPr>
        <p:spPr>
          <a:xfrm>
            <a:off x="6353175" y="2963863"/>
            <a:ext cx="127000" cy="1308100"/>
          </a:xfrm>
          <a:prstGeom prst="rightBracket">
            <a:avLst/>
          </a:prstGeom>
          <a:ln w="57150">
            <a:solidFill>
              <a:schemeClr val="accent6"/>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cxnSp>
        <p:nvCxnSpPr>
          <p:cNvPr id="11" name="Conector de seta reta 10"/>
          <p:cNvCxnSpPr/>
          <p:nvPr/>
        </p:nvCxnSpPr>
        <p:spPr>
          <a:xfrm>
            <a:off x="6511925" y="3633788"/>
            <a:ext cx="677863" cy="23812"/>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13" name="Retângulo de cantos arredondados 12"/>
          <p:cNvSpPr/>
          <p:nvPr/>
        </p:nvSpPr>
        <p:spPr>
          <a:xfrm>
            <a:off x="7346950" y="3157538"/>
            <a:ext cx="3168650" cy="946150"/>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0183" name="CaixaDeTexto 15"/>
          <p:cNvSpPr txBox="1">
            <a:spLocks noChangeArrowheads="1"/>
          </p:cNvSpPr>
          <p:nvPr/>
        </p:nvSpPr>
        <p:spPr bwMode="auto">
          <a:xfrm>
            <a:off x="7400925" y="3160713"/>
            <a:ext cx="2973388" cy="1190625"/>
          </a:xfrm>
          <a:prstGeom prst="rect">
            <a:avLst/>
          </a:prstGeom>
          <a:noFill/>
          <a:ln w="9525">
            <a:noFill/>
            <a:miter lim="800000"/>
            <a:headEnd/>
            <a:tailEnd/>
          </a:ln>
        </p:spPr>
        <p:txBody>
          <a:bodyPr>
            <a:spAutoFit/>
          </a:bodyPr>
          <a:lstStyle/>
          <a:p>
            <a:pPr algn="ctr"/>
            <a:r>
              <a:rPr lang="pt-BR" b="1">
                <a:solidFill>
                  <a:schemeClr val="bg1"/>
                </a:solidFill>
                <a:sym typeface="Wingdings" pitchFamily="2" charset="2"/>
              </a:rPr>
              <a:t>Estratégias de Ventilação </a:t>
            </a:r>
          </a:p>
          <a:p>
            <a:pPr algn="ctr"/>
            <a:r>
              <a:rPr lang="pt-BR" b="1">
                <a:solidFill>
                  <a:schemeClr val="bg1"/>
                </a:solidFill>
                <a:sym typeface="Wingdings" pitchFamily="2" charset="2"/>
              </a:rPr>
              <a:t>+ </a:t>
            </a:r>
          </a:p>
          <a:p>
            <a:pPr algn="ctr"/>
            <a:r>
              <a:rPr lang="pt-BR" b="1">
                <a:solidFill>
                  <a:schemeClr val="bg1"/>
                </a:solidFill>
                <a:sym typeface="Wingdings" pitchFamily="2" charset="2"/>
              </a:rPr>
              <a:t>Agentes terapêuticos</a:t>
            </a:r>
          </a:p>
          <a:p>
            <a:pPr algn="ctr"/>
            <a:r>
              <a:rPr lang="pt-BR" b="1">
                <a:solidFill>
                  <a:schemeClr val="bg1"/>
                </a:solidFill>
                <a:sym typeface="Wingdings" pitchFamily="2" charset="2"/>
              </a:rPr>
              <a:t>+</a:t>
            </a:r>
            <a:endParaRPr lang="pt-BR">
              <a:solidFill>
                <a:schemeClr val="bg1"/>
              </a:solidFill>
            </a:endParaRPr>
          </a:p>
        </p:txBody>
      </p:sp>
      <p:grpSp>
        <p:nvGrpSpPr>
          <p:cNvPr id="19" name="Grupo 18"/>
          <p:cNvGrpSpPr>
            <a:grpSpLocks/>
          </p:cNvGrpSpPr>
          <p:nvPr/>
        </p:nvGrpSpPr>
        <p:grpSpPr bwMode="auto">
          <a:xfrm>
            <a:off x="7131050" y="4840288"/>
            <a:ext cx="4164013" cy="1300162"/>
            <a:chOff x="7204836" y="4461641"/>
            <a:chExt cx="4067509" cy="756745"/>
          </a:xfrm>
        </p:grpSpPr>
        <p:sp>
          <p:nvSpPr>
            <p:cNvPr id="17" name="Retângulo de cantos arredondados 16"/>
            <p:cNvSpPr/>
            <p:nvPr/>
          </p:nvSpPr>
          <p:spPr>
            <a:xfrm>
              <a:off x="7268416" y="4461641"/>
              <a:ext cx="3878322" cy="756745"/>
            </a:xfrm>
            <a:prstGeom prst="round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0187" name="CaixaDeTexto 17"/>
            <p:cNvSpPr txBox="1">
              <a:spLocks noChangeArrowheads="1"/>
            </p:cNvSpPr>
            <p:nvPr/>
          </p:nvSpPr>
          <p:spPr bwMode="auto">
            <a:xfrm>
              <a:off x="7204836" y="4524472"/>
              <a:ext cx="4067509" cy="692990"/>
            </a:xfrm>
            <a:prstGeom prst="rect">
              <a:avLst/>
            </a:prstGeom>
            <a:noFill/>
            <a:ln w="9525">
              <a:noFill/>
              <a:miter lim="800000"/>
              <a:headEnd/>
              <a:tailEnd/>
            </a:ln>
          </p:spPr>
          <p:txBody>
            <a:bodyPr>
              <a:spAutoFit/>
            </a:bodyPr>
            <a:lstStyle/>
            <a:p>
              <a:pPr algn="ctr"/>
              <a:r>
                <a:rPr lang="pt-BR" b="1">
                  <a:solidFill>
                    <a:schemeClr val="bg1"/>
                  </a:solidFill>
                </a:rPr>
                <a:t>Surfactantes, NO inalado, Sildenafil, prostaciclina e corticosteroides podem ser usados para melhorar a ventilação e oxigenação </a:t>
              </a:r>
            </a:p>
          </p:txBody>
        </p:sp>
      </p:grpSp>
      <p:sp>
        <p:nvSpPr>
          <p:cNvPr id="50185" name="Oval 13"/>
          <p:cNvSpPr>
            <a:spLocks noChangeArrowheads="1"/>
          </p:cNvSpPr>
          <p:nvPr/>
        </p:nvSpPr>
        <p:spPr bwMode="auto">
          <a:xfrm>
            <a:off x="8666163" y="4221163"/>
            <a:ext cx="615950" cy="574675"/>
          </a:xfrm>
          <a:prstGeom prst="ellipse">
            <a:avLst/>
          </a:prstGeom>
          <a:solidFill>
            <a:srgbClr val="FFFF00"/>
          </a:solidFill>
          <a:ln w="9525">
            <a:solidFill>
              <a:schemeClr val="tx1"/>
            </a:solidFill>
            <a:round/>
            <a:headEnd/>
            <a:tailEnd/>
          </a:ln>
        </p:spPr>
        <p:txBody>
          <a:bodyPr wrap="none" anchor="ctr"/>
          <a:lstStyle/>
          <a:p>
            <a:pPr algn="ctr" defTabSz="914400"/>
            <a:r>
              <a:rPr lang="pt-BR" sz="360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a:t>
            </a:r>
            <a:r>
              <a:rPr lang="pt-BR" dirty="0" smtClean="0"/>
              <a:t>neonatal</a:t>
            </a:r>
            <a:endParaRPr lang="pt-BR" dirty="0"/>
          </a:p>
        </p:txBody>
      </p:sp>
      <p:sp>
        <p:nvSpPr>
          <p:cNvPr id="3" name="Espaço Reservado para Conteúdo 2"/>
          <p:cNvSpPr>
            <a:spLocks noGrp="1"/>
          </p:cNvSpPr>
          <p:nvPr>
            <p:ph idx="1"/>
          </p:nvPr>
        </p:nvSpPr>
        <p:spPr>
          <a:xfrm>
            <a:off x="581025" y="2181225"/>
            <a:ext cx="11029950" cy="4062413"/>
          </a:xfrm>
        </p:spPr>
        <p:txBody>
          <a:bodyPr rtlCol="0">
            <a:normAutofit lnSpcReduction="10000"/>
          </a:bodyPr>
          <a:lstStyle/>
          <a:p>
            <a:pPr marL="306000" indent="-306000" eaLnBrk="1" fontAlgn="auto" hangingPunct="1">
              <a:defRPr/>
            </a:pPr>
            <a:r>
              <a:rPr lang="pt-BR" dirty="0" smtClean="0"/>
              <a:t>Estudos sobre </a:t>
            </a:r>
            <a:r>
              <a:rPr lang="pt-BR" b="1" dirty="0" smtClean="0">
                <a:solidFill>
                  <a:srgbClr val="0070C0"/>
                </a:solidFill>
              </a:rPr>
              <a:t>SDRA pediátrico</a:t>
            </a:r>
            <a:r>
              <a:rPr lang="pt-BR" dirty="0" smtClean="0"/>
              <a:t>: </a:t>
            </a:r>
          </a:p>
          <a:p>
            <a:pPr marL="630000" lvl="1" indent="-306000" eaLnBrk="1" fontAlgn="auto" hangingPunct="1">
              <a:defRPr/>
            </a:pPr>
            <a:r>
              <a:rPr lang="pt-BR" sz="1800" b="1" dirty="0" smtClean="0"/>
              <a:t>Surfactante exógeno </a:t>
            </a:r>
            <a:r>
              <a:rPr lang="pt-BR" sz="1800" dirty="0" smtClean="0">
                <a:sym typeface="Wingdings" panose="05000000000000000000" pitchFamily="2" charset="2"/>
              </a:rPr>
              <a:t> </a:t>
            </a:r>
            <a:r>
              <a:rPr lang="pt-BR" sz="1800" b="1" dirty="0" smtClean="0">
                <a:solidFill>
                  <a:srgbClr val="00B050"/>
                </a:solidFill>
                <a:sym typeface="Wingdings" panose="05000000000000000000" pitchFamily="2" charset="2"/>
              </a:rPr>
              <a:t>melhora da oxigenação</a:t>
            </a:r>
            <a:r>
              <a:rPr lang="pt-BR" sz="1800" dirty="0" smtClean="0">
                <a:sym typeface="Wingdings" panose="05000000000000000000" pitchFamily="2" charset="2"/>
              </a:rPr>
              <a:t>, mas </a:t>
            </a:r>
            <a:r>
              <a:rPr lang="pt-BR" sz="1800" b="1" dirty="0" smtClean="0">
                <a:sym typeface="Wingdings" panose="05000000000000000000" pitchFamily="2" charset="2"/>
              </a:rPr>
              <a:t>sem diferença na ventilação de suporte ou na mortalidade.</a:t>
            </a:r>
          </a:p>
          <a:p>
            <a:pPr marL="0" indent="0" eaLnBrk="1" fontAlgn="auto" hangingPunct="1">
              <a:buFont typeface="Wingdings 2" pitchFamily="18" charset="2"/>
              <a:buNone/>
              <a:defRPr/>
            </a:pPr>
            <a:endParaRPr lang="pt-BR" dirty="0" smtClean="0">
              <a:sym typeface="Wingdings" panose="05000000000000000000" pitchFamily="2" charset="2"/>
            </a:endParaRPr>
          </a:p>
          <a:p>
            <a:pPr marL="306000" indent="-306000" eaLnBrk="1" fontAlgn="auto" hangingPunct="1">
              <a:defRPr/>
            </a:pPr>
            <a:r>
              <a:rPr lang="pt-BR" dirty="0" smtClean="0">
                <a:sym typeface="Wingdings" panose="05000000000000000000" pitchFamily="2" charset="2"/>
              </a:rPr>
              <a:t>Embora o </a:t>
            </a:r>
            <a:r>
              <a:rPr lang="pt-BR" b="1" dirty="0" smtClean="0">
                <a:sym typeface="Wingdings" panose="05000000000000000000" pitchFamily="2" charset="2"/>
              </a:rPr>
              <a:t>PALICC</a:t>
            </a:r>
            <a:r>
              <a:rPr lang="pt-BR" dirty="0" smtClean="0">
                <a:sym typeface="Wingdings" panose="05000000000000000000" pitchFamily="2" charset="2"/>
              </a:rPr>
              <a:t> (</a:t>
            </a:r>
            <a:r>
              <a:rPr lang="pt-BR" i="1" dirty="0" smtClean="0">
                <a:sym typeface="Wingdings" panose="05000000000000000000" pitchFamily="2" charset="2"/>
              </a:rPr>
              <a:t>Pediatric Acute </a:t>
            </a:r>
            <a:r>
              <a:rPr lang="pt-BR" i="1" dirty="0" err="1" smtClean="0">
                <a:sym typeface="Wingdings" panose="05000000000000000000" pitchFamily="2" charset="2"/>
              </a:rPr>
              <a:t>Lung</a:t>
            </a:r>
            <a:r>
              <a:rPr lang="pt-BR" i="1" dirty="0" smtClean="0">
                <a:sym typeface="Wingdings" panose="05000000000000000000" pitchFamily="2" charset="2"/>
              </a:rPr>
              <a:t> Injury Consensus </a:t>
            </a:r>
            <a:r>
              <a:rPr lang="pt-BR" i="1" dirty="0" err="1" smtClean="0">
                <a:sym typeface="Wingdings" panose="05000000000000000000" pitchFamily="2" charset="2"/>
              </a:rPr>
              <a:t>Conference</a:t>
            </a:r>
            <a:r>
              <a:rPr lang="pt-BR" i="1" dirty="0" smtClean="0">
                <a:sym typeface="Wingdings" panose="05000000000000000000" pitchFamily="2" charset="2"/>
              </a:rPr>
              <a:t> </a:t>
            </a:r>
            <a:r>
              <a:rPr lang="pt-BR" i="1" dirty="0" err="1" smtClean="0">
                <a:sym typeface="Wingdings" panose="05000000000000000000" pitchFamily="2" charset="2"/>
              </a:rPr>
              <a:t>Group</a:t>
            </a:r>
            <a:r>
              <a:rPr lang="pt-BR" dirty="0" smtClean="0">
                <a:sym typeface="Wingdings" panose="05000000000000000000" pitchFamily="2" charset="2"/>
              </a:rPr>
              <a:t>) </a:t>
            </a:r>
            <a:r>
              <a:rPr lang="pt-BR" b="1" dirty="0" smtClean="0">
                <a:sym typeface="Wingdings" panose="05000000000000000000" pitchFamily="2" charset="2"/>
              </a:rPr>
              <a:t>não recomenda Surfactante de rotina no tratamento da SDRA</a:t>
            </a:r>
            <a:r>
              <a:rPr lang="pt-BR" dirty="0" smtClean="0">
                <a:sym typeface="Wingdings" panose="05000000000000000000" pitchFamily="2" charset="2"/>
              </a:rPr>
              <a:t>, foi enfatizado que </a:t>
            </a:r>
            <a:r>
              <a:rPr lang="pt-BR" b="1" dirty="0" smtClean="0">
                <a:solidFill>
                  <a:srgbClr val="00B050"/>
                </a:solidFill>
                <a:sym typeface="Wingdings" panose="05000000000000000000" pitchFamily="2" charset="2"/>
              </a:rPr>
              <a:t>determinados grupos podem se beneficiar </a:t>
            </a:r>
            <a:r>
              <a:rPr lang="pt-BR" dirty="0" smtClean="0">
                <a:sym typeface="Wingdings" panose="05000000000000000000" pitchFamily="2" charset="2"/>
              </a:rPr>
              <a:t>com doses e formas de administração específicas.</a:t>
            </a:r>
          </a:p>
          <a:p>
            <a:pPr marL="0" indent="0" eaLnBrk="1" fontAlgn="auto" hangingPunct="1">
              <a:buFont typeface="Wingdings 2" pitchFamily="18" charset="2"/>
              <a:buNone/>
              <a:defRPr/>
            </a:pPr>
            <a:endParaRPr lang="pt-BR" dirty="0" smtClean="0">
              <a:sym typeface="Wingdings" panose="05000000000000000000" pitchFamily="2" charset="2"/>
            </a:endParaRPr>
          </a:p>
          <a:p>
            <a:pPr marL="306000" indent="-306000" eaLnBrk="1" fontAlgn="auto" hangingPunct="1">
              <a:defRPr/>
            </a:pPr>
            <a:r>
              <a:rPr lang="pt-BR" b="1" dirty="0" smtClean="0">
                <a:solidFill>
                  <a:srgbClr val="0070C0"/>
                </a:solidFill>
                <a:sym typeface="Wingdings" panose="05000000000000000000" pitchFamily="2" charset="2"/>
              </a:rPr>
              <a:t>RN: </a:t>
            </a:r>
            <a:r>
              <a:rPr lang="pt-BR" dirty="0" smtClean="0">
                <a:sym typeface="Wingdings" panose="05000000000000000000" pitchFamily="2" charset="2"/>
              </a:rPr>
              <a:t>podem frequentemente desenvolver </a:t>
            </a:r>
            <a:r>
              <a:rPr lang="pt-BR" b="1" dirty="0" smtClean="0">
                <a:solidFill>
                  <a:srgbClr val="FF0000"/>
                </a:solidFill>
                <a:sym typeface="Wingdings" panose="05000000000000000000" pitchFamily="2" charset="2"/>
              </a:rPr>
              <a:t>inativação de Surfactante </a:t>
            </a:r>
            <a:r>
              <a:rPr lang="pt-BR" dirty="0" smtClean="0">
                <a:sym typeface="Wingdings" panose="05000000000000000000" pitchFamily="2" charset="2"/>
              </a:rPr>
              <a:t>e </a:t>
            </a:r>
            <a:r>
              <a:rPr lang="pt-BR" b="1" dirty="0" smtClean="0">
                <a:solidFill>
                  <a:srgbClr val="FF0000"/>
                </a:solidFill>
                <a:sym typeface="Wingdings" panose="05000000000000000000" pitchFamily="2" charset="2"/>
              </a:rPr>
              <a:t>disfunção secundária </a:t>
            </a:r>
            <a:r>
              <a:rPr lang="pt-BR" dirty="0" smtClean="0">
                <a:sym typeface="Wingdings" panose="05000000000000000000" pitchFamily="2" charset="2"/>
              </a:rPr>
              <a:t>causada pelos </a:t>
            </a:r>
            <a:r>
              <a:rPr lang="pt-BR" b="1" dirty="0" smtClean="0">
                <a:sym typeface="Wingdings" panose="05000000000000000000" pitchFamily="2" charset="2"/>
              </a:rPr>
              <a:t>gatilhos diretos ou indiretos</a:t>
            </a:r>
            <a:r>
              <a:rPr lang="pt-BR" dirty="0" smtClean="0">
                <a:sym typeface="Wingdings" panose="05000000000000000000" pitchFamily="2" charset="2"/>
              </a:rPr>
              <a:t> (sobretudo nos casos de doenças pulmonares parenquimatosas).	 </a:t>
            </a:r>
          </a:p>
          <a:p>
            <a:pPr marL="630000" lvl="1" indent="-306000" eaLnBrk="1" fontAlgn="auto" hangingPunct="1">
              <a:defRPr/>
            </a:pPr>
            <a:r>
              <a:rPr lang="pt-BR" sz="1800" dirty="0" smtClean="0">
                <a:sym typeface="Wingdings" panose="05000000000000000000" pitchFamily="2" charset="2"/>
              </a:rPr>
              <a:t>Nesse período específico  </a:t>
            </a:r>
            <a:r>
              <a:rPr lang="pt-BR" sz="1800" b="1" dirty="0" smtClean="0">
                <a:solidFill>
                  <a:srgbClr val="00B050"/>
                </a:solidFill>
                <a:sym typeface="Wingdings" panose="05000000000000000000" pitchFamily="2" charset="2"/>
              </a:rPr>
              <a:t>Surfactante exógeno </a:t>
            </a:r>
            <a:r>
              <a:rPr lang="pt-BR" sz="1800" dirty="0" smtClean="0">
                <a:sym typeface="Wingdings" panose="05000000000000000000" pitchFamily="2" charset="2"/>
              </a:rPr>
              <a:t>pode ser considerado.</a:t>
            </a:r>
            <a:endParaRPr lang="pt-BR" sz="1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SDRA NEONATAL - BUDESONIDA</a:t>
            </a:r>
            <a:endParaRPr lang="pt-BR" dirty="0"/>
          </a:p>
        </p:txBody>
      </p:sp>
      <p:sp>
        <p:nvSpPr>
          <p:cNvPr id="3" name="Espaço Reservado para Conteúdo 2"/>
          <p:cNvSpPr>
            <a:spLocks noGrp="1"/>
          </p:cNvSpPr>
          <p:nvPr>
            <p:ph idx="1"/>
          </p:nvPr>
        </p:nvSpPr>
        <p:spPr>
          <a:xfrm>
            <a:off x="581025" y="2017713"/>
            <a:ext cx="11029950" cy="4683125"/>
          </a:xfrm>
        </p:spPr>
        <p:txBody>
          <a:bodyPr/>
          <a:lstStyle/>
          <a:p>
            <a:pPr eaLnBrk="1" hangingPunct="1"/>
            <a:r>
              <a:rPr lang="pt-BR" b="1" smtClean="0"/>
              <a:t>Efeito anti-inflamatório da Budesonida</a:t>
            </a:r>
            <a:r>
              <a:rPr lang="pt-BR" smtClean="0"/>
              <a:t>: bem definido e sua combinação com Surfactante exógeno pode aumentar sua distribuição e efeito.</a:t>
            </a:r>
          </a:p>
          <a:p>
            <a:pPr eaLnBrk="1" hangingPunct="1">
              <a:buFont typeface="Wingdings 2" pitchFamily="18" charset="2"/>
              <a:buNone/>
            </a:pPr>
            <a:endParaRPr lang="pt-BR" smtClean="0"/>
          </a:p>
          <a:p>
            <a:pPr eaLnBrk="1" hangingPunct="1"/>
            <a:r>
              <a:rPr lang="pt-BR" b="1" smtClean="0">
                <a:solidFill>
                  <a:srgbClr val="00B050"/>
                </a:solidFill>
              </a:rPr>
              <a:t>Estudo com animais</a:t>
            </a:r>
            <a:r>
              <a:rPr lang="pt-BR" smtClean="0"/>
              <a:t> </a:t>
            </a:r>
            <a:r>
              <a:rPr lang="pt-BR" smtClean="0">
                <a:sym typeface="Wingdings" pitchFamily="2" charset="2"/>
              </a:rPr>
              <a:t> investigou o perfil biofísico da suspensão </a:t>
            </a:r>
            <a:r>
              <a:rPr lang="pt-BR" b="1" smtClean="0">
                <a:solidFill>
                  <a:srgbClr val="0070C0"/>
                </a:solidFill>
                <a:sym typeface="Wingdings" pitchFamily="2" charset="2"/>
              </a:rPr>
              <a:t>Surfactante + Budesonida </a:t>
            </a:r>
            <a:r>
              <a:rPr lang="pt-BR" smtClean="0">
                <a:sym typeface="Wingdings" pitchFamily="2" charset="2"/>
              </a:rPr>
              <a:t>= suspensão mista mostrou-se </a:t>
            </a:r>
            <a:r>
              <a:rPr lang="pt-BR" b="1" smtClean="0">
                <a:solidFill>
                  <a:srgbClr val="0070C0"/>
                </a:solidFill>
                <a:sym typeface="Wingdings" pitchFamily="2" charset="2"/>
              </a:rPr>
              <a:t>biofísica e quimicamente estáveis.</a:t>
            </a:r>
          </a:p>
          <a:p>
            <a:pPr eaLnBrk="1" hangingPunct="1"/>
            <a:r>
              <a:rPr lang="pt-BR" b="1" smtClean="0">
                <a:solidFill>
                  <a:srgbClr val="00B050"/>
                </a:solidFill>
                <a:sym typeface="Wingdings" pitchFamily="2" charset="2"/>
              </a:rPr>
              <a:t>Modelo animal na SAM</a:t>
            </a:r>
            <a:r>
              <a:rPr lang="pt-BR" smtClean="0">
                <a:sym typeface="Wingdings" pitchFamily="2" charset="2"/>
              </a:rPr>
              <a:t>  </a:t>
            </a:r>
            <a:r>
              <a:rPr lang="pt-BR" b="1" smtClean="0">
                <a:solidFill>
                  <a:srgbClr val="0070C0"/>
                </a:solidFill>
                <a:sym typeface="Wingdings" pitchFamily="2" charset="2"/>
              </a:rPr>
              <a:t>terapia combinada:</a:t>
            </a:r>
            <a:r>
              <a:rPr lang="pt-BR" smtClean="0">
                <a:sym typeface="Wingdings" pitchFamily="2" charset="2"/>
              </a:rPr>
              <a:t> melhorou os parâmetros funcionais dos pulmões, pressão média na VA, índice de oxigenação e teve um efeito mais duradouro do que as administração isoladas. </a:t>
            </a:r>
          </a:p>
          <a:p>
            <a:pPr eaLnBrk="1" hangingPunct="1"/>
            <a:r>
              <a:rPr lang="pt-BR" b="1" smtClean="0">
                <a:solidFill>
                  <a:srgbClr val="00B050"/>
                </a:solidFill>
                <a:sym typeface="Wingdings" pitchFamily="2" charset="2"/>
              </a:rPr>
              <a:t>Ensaio Clínico com RNPT </a:t>
            </a:r>
            <a:r>
              <a:rPr lang="pt-BR" smtClean="0">
                <a:sym typeface="Wingdings" pitchFamily="2" charset="2"/>
              </a:rPr>
              <a:t>durante fase aguda da síndrome do desconforto respiratório ([SDR] -doença da membrana hialina):  </a:t>
            </a:r>
            <a:r>
              <a:rPr lang="pt-BR" b="1" smtClean="0">
                <a:solidFill>
                  <a:srgbClr val="0070C0"/>
                </a:solidFill>
                <a:sym typeface="Wingdings" pitchFamily="2" charset="2"/>
              </a:rPr>
              <a:t>Budesonida + Surfactante </a:t>
            </a:r>
            <a:r>
              <a:rPr lang="pt-BR" smtClean="0">
                <a:sym typeface="Wingdings" pitchFamily="2" charset="2"/>
              </a:rPr>
              <a:t> a fim de prevenir displasia broncopulmonar (DBP)</a:t>
            </a:r>
          </a:p>
          <a:p>
            <a:pPr lvl="1" eaLnBrk="1" hangingPunct="1"/>
            <a:r>
              <a:rPr lang="pt-BR" sz="1800" smtClean="0">
                <a:sym typeface="Wingdings" pitchFamily="2" charset="2"/>
              </a:rPr>
              <a:t>Survanta</a:t>
            </a:r>
            <a:r>
              <a:rPr lang="pt-BR" sz="1800" baseline="30000" smtClean="0">
                <a:sym typeface="Wingdings" pitchFamily="2" charset="2"/>
              </a:rPr>
              <a:t>R</a:t>
            </a:r>
            <a:r>
              <a:rPr lang="pt-BR" sz="1800" smtClean="0">
                <a:sym typeface="Wingdings" pitchFamily="2" charset="2"/>
              </a:rPr>
              <a:t>100 mg/kg + Budesonida 0,25 mg/kg: endotraqueal.</a:t>
            </a:r>
          </a:p>
          <a:p>
            <a:pPr lvl="1" eaLnBrk="1" hangingPunct="1"/>
            <a:r>
              <a:rPr lang="pt-BR" sz="1800" smtClean="0">
                <a:sym typeface="Wingdings" pitchFamily="2" charset="2"/>
              </a:rPr>
              <a:t>Redução do </a:t>
            </a:r>
            <a:r>
              <a:rPr lang="pt-BR" sz="1800" i="1" smtClean="0">
                <a:sym typeface="Wingdings" pitchFamily="2" charset="2"/>
              </a:rPr>
              <a:t>status</a:t>
            </a:r>
            <a:r>
              <a:rPr lang="pt-BR" sz="1800" smtClean="0">
                <a:sym typeface="Wingdings" pitchFamily="2" charset="2"/>
              </a:rPr>
              <a:t> inflamatório pulmonar. </a:t>
            </a:r>
          </a:p>
          <a:p>
            <a:pPr lvl="1" eaLnBrk="1" hangingPunct="1"/>
            <a:r>
              <a:rPr lang="pt-BR" sz="1800" smtClean="0">
                <a:sym typeface="Wingdings" pitchFamily="2" charset="2"/>
              </a:rPr>
              <a:t>Grupo Surfactante + Budesonida: menores taxas de DBP e óbito, comparados com grupo controle.</a:t>
            </a:r>
            <a:endParaRPr lang="pt-BR" sz="18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NEONATAL</a:t>
            </a:r>
          </a:p>
        </p:txBody>
      </p:sp>
      <p:sp>
        <p:nvSpPr>
          <p:cNvPr id="3" name="Espaço Reservado para Conteúdo 2"/>
          <p:cNvSpPr>
            <a:spLocks noGrp="1"/>
          </p:cNvSpPr>
          <p:nvPr>
            <p:ph idx="1"/>
          </p:nvPr>
        </p:nvSpPr>
        <p:spPr>
          <a:xfrm>
            <a:off x="581025" y="2181225"/>
            <a:ext cx="11029950" cy="4330700"/>
          </a:xfrm>
        </p:spPr>
        <p:txBody>
          <a:bodyPr/>
          <a:lstStyle/>
          <a:p>
            <a:pPr eaLnBrk="1" hangingPunct="1">
              <a:lnSpc>
                <a:spcPct val="90000"/>
              </a:lnSpc>
            </a:pPr>
            <a:r>
              <a:rPr lang="pt-BR" smtClean="0"/>
              <a:t>Definição de SDRA neonatal </a:t>
            </a:r>
            <a:r>
              <a:rPr lang="pt-BR" smtClean="0">
                <a:sym typeface="Wingdings" pitchFamily="2" charset="2"/>
              </a:rPr>
              <a:t> </a:t>
            </a:r>
            <a:r>
              <a:rPr lang="pt-BR" smtClean="0"/>
              <a:t>abrange um grupo de condições respiratórias que têm </a:t>
            </a:r>
            <a:r>
              <a:rPr lang="pt-BR" b="1" smtClean="0"/>
              <a:t>fisiopatologia semelhantes</a:t>
            </a:r>
            <a:r>
              <a:rPr lang="pt-BR" smtClean="0"/>
              <a:t>, que resultam em </a:t>
            </a:r>
            <a:r>
              <a:rPr lang="pt-BR" b="1" smtClean="0"/>
              <a:t>insuficiência respiratória hipoxêmica grave</a:t>
            </a:r>
            <a:r>
              <a:rPr lang="pt-BR" smtClean="0"/>
              <a:t>.  </a:t>
            </a:r>
          </a:p>
          <a:p>
            <a:pPr eaLnBrk="1" hangingPunct="1">
              <a:lnSpc>
                <a:spcPct val="90000"/>
              </a:lnSpc>
              <a:buFont typeface="Wingdings 2" pitchFamily="18" charset="2"/>
              <a:buNone/>
            </a:pPr>
            <a:endParaRPr lang="pt-BR" smtClean="0"/>
          </a:p>
          <a:p>
            <a:pPr eaLnBrk="1" hangingPunct="1">
              <a:lnSpc>
                <a:spcPct val="90000"/>
              </a:lnSpc>
            </a:pPr>
            <a:r>
              <a:rPr lang="pt-BR" smtClean="0"/>
              <a:t>Diferente da recente definição de SDRA neonatal, a </a:t>
            </a:r>
            <a:r>
              <a:rPr lang="pt-BR" b="1" smtClean="0">
                <a:solidFill>
                  <a:srgbClr val="FF0000"/>
                </a:solidFill>
              </a:rPr>
              <a:t>exacerbação da DBP </a:t>
            </a:r>
            <a:r>
              <a:rPr lang="pt-BR" b="1" smtClean="0"/>
              <a:t>não tem uma definição estrita</a:t>
            </a:r>
            <a:r>
              <a:rPr lang="pt-BR" smtClean="0"/>
              <a:t>. Genericamente:</a:t>
            </a:r>
          </a:p>
          <a:p>
            <a:pPr lvl="1" eaLnBrk="1" hangingPunct="1">
              <a:lnSpc>
                <a:spcPct val="90000"/>
              </a:lnSpc>
            </a:pPr>
            <a:r>
              <a:rPr lang="pt-BR" sz="1800" b="1" smtClean="0"/>
              <a:t>Piora da oxigenação</a:t>
            </a:r>
            <a:r>
              <a:rPr lang="pt-BR" sz="1800" smtClean="0"/>
              <a:t>;</a:t>
            </a:r>
          </a:p>
          <a:p>
            <a:pPr lvl="1" eaLnBrk="1" hangingPunct="1">
              <a:lnSpc>
                <a:spcPct val="90000"/>
              </a:lnSpc>
            </a:pPr>
            <a:r>
              <a:rPr lang="pt-BR" sz="1800" b="1" smtClean="0"/>
              <a:t>Episódios recorrentes de hipóxia</a:t>
            </a:r>
            <a:r>
              <a:rPr lang="pt-BR" sz="1800" smtClean="0"/>
              <a:t>;</a:t>
            </a:r>
          </a:p>
          <a:p>
            <a:pPr lvl="1" eaLnBrk="1" hangingPunct="1">
              <a:lnSpc>
                <a:spcPct val="90000"/>
              </a:lnSpc>
            </a:pPr>
            <a:r>
              <a:rPr lang="pt-BR" sz="1800" b="1" smtClean="0"/>
              <a:t>Aumento da necessidade de suporte ventilatório</a:t>
            </a:r>
            <a:r>
              <a:rPr lang="pt-BR" sz="1800" smtClean="0"/>
              <a:t>.</a:t>
            </a:r>
          </a:p>
          <a:p>
            <a:pPr lvl="1" algn="ctr" eaLnBrk="1" hangingPunct="1">
              <a:lnSpc>
                <a:spcPct val="90000"/>
              </a:lnSpc>
              <a:buFont typeface="Wingdings 2" pitchFamily="18" charset="2"/>
              <a:buNone/>
            </a:pPr>
            <a:r>
              <a:rPr lang="pt-BR" sz="1800" b="1" smtClean="0">
                <a:solidFill>
                  <a:srgbClr val="FF0000"/>
                </a:solidFill>
              </a:rPr>
              <a:t>Em casos moderados ou graves, a hipertensão pulmonar decorrente das anormalidades da vasculatura pulmonar e da doença pulmonar parenquimatosa pode piorar o quadro clínico</a:t>
            </a:r>
            <a:r>
              <a:rPr lang="pt-BR" sz="1800" b="1" smtClean="0">
                <a:solidFill>
                  <a:srgbClr val="FF5050"/>
                </a:solidFill>
              </a:rPr>
              <a:t>  </a:t>
            </a:r>
          </a:p>
          <a:p>
            <a:pPr lvl="1" eaLnBrk="1" hangingPunct="1">
              <a:lnSpc>
                <a:spcPct val="90000"/>
              </a:lnSpc>
              <a:buFont typeface="Wingdings 2" pitchFamily="18" charset="2"/>
              <a:buNone/>
            </a:pPr>
            <a:endParaRPr lang="pt-BR" sz="1800" b="1" smtClean="0">
              <a:solidFill>
                <a:srgbClr val="FF5050"/>
              </a:solidFill>
            </a:endParaRPr>
          </a:p>
          <a:p>
            <a:pPr eaLnBrk="1" hangingPunct="1">
              <a:lnSpc>
                <a:spcPct val="90000"/>
              </a:lnSpc>
            </a:pPr>
            <a:r>
              <a:rPr lang="pt-BR" b="1" smtClean="0">
                <a:solidFill>
                  <a:srgbClr val="00B050"/>
                </a:solidFill>
              </a:rPr>
              <a:t>SDRA neonatal: </a:t>
            </a:r>
            <a:r>
              <a:rPr lang="pt-BR" smtClean="0"/>
              <a:t>início agudo (dentro de uma semana), IO &gt; 4, imagem pulmonar com opacificação bilateral difusa, com edema pulmonar de origem NÃO cardiogênica.</a:t>
            </a:r>
          </a:p>
          <a:p>
            <a:pPr eaLnBrk="1" hangingPunct="1">
              <a:lnSpc>
                <a:spcPct val="90000"/>
              </a:lnSpc>
            </a:pPr>
            <a:r>
              <a:rPr lang="pt-BR" b="1" smtClean="0">
                <a:solidFill>
                  <a:srgbClr val="FF0000"/>
                </a:solidFill>
              </a:rPr>
              <a:t>Exacerbação da DBP: </a:t>
            </a:r>
            <a:r>
              <a:rPr lang="pt-BR" smtClean="0"/>
              <a:t>não foi definida como um critério de exclusão da SDRA neonatal.</a:t>
            </a:r>
          </a:p>
        </p:txBody>
      </p:sp>
      <p:sp>
        <p:nvSpPr>
          <p:cNvPr id="55299" name="Line 5"/>
          <p:cNvSpPr>
            <a:spLocks noChangeShapeType="1"/>
          </p:cNvSpPr>
          <p:nvPr/>
        </p:nvSpPr>
        <p:spPr bwMode="auto">
          <a:xfrm>
            <a:off x="233363" y="5911850"/>
            <a:ext cx="468312" cy="615950"/>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NEONATAL</a:t>
            </a:r>
          </a:p>
        </p:txBody>
      </p:sp>
      <p:sp>
        <p:nvSpPr>
          <p:cNvPr id="3" name="Espaço Reservado para Conteúdo 2"/>
          <p:cNvSpPr>
            <a:spLocks noGrp="1"/>
          </p:cNvSpPr>
          <p:nvPr>
            <p:ph idx="1"/>
          </p:nvPr>
        </p:nvSpPr>
        <p:spPr>
          <a:xfrm>
            <a:off x="581025" y="2181225"/>
            <a:ext cx="11029950" cy="4251325"/>
          </a:xfrm>
        </p:spPr>
        <p:txBody>
          <a:bodyPr rtlCol="0">
            <a:normAutofit/>
          </a:bodyPr>
          <a:lstStyle/>
          <a:p>
            <a:pPr marL="306000" indent="-306000" eaLnBrk="1" fontAlgn="auto" hangingPunct="1">
              <a:defRPr/>
            </a:pPr>
            <a:r>
              <a:rPr lang="pt-BR" b="1" dirty="0" smtClean="0"/>
              <a:t>Antes da definição dos Critérios de Montreux: </a:t>
            </a:r>
            <a:r>
              <a:rPr lang="pt-BR" dirty="0" smtClean="0"/>
              <a:t>alguns diagnósticos dados como DBP Exacerbada, </a:t>
            </a:r>
            <a:r>
              <a:rPr lang="pt-BR" b="1" dirty="0" smtClean="0">
                <a:solidFill>
                  <a:srgbClr val="00B050"/>
                </a:solidFill>
              </a:rPr>
              <a:t>provavelmente preencheriam critério</a:t>
            </a:r>
            <a:r>
              <a:rPr lang="pt-BR" dirty="0" smtClean="0"/>
              <a:t> para SDRA neonatal.</a:t>
            </a:r>
          </a:p>
          <a:p>
            <a:pPr marL="306000" indent="-306000" eaLnBrk="1" fontAlgn="auto" hangingPunct="1">
              <a:defRPr/>
            </a:pPr>
            <a:r>
              <a:rPr lang="pt-BR" dirty="0" smtClean="0"/>
              <a:t>Crescimento pulmonar interrompido + função imune em prematuros com DBP podem atuar como base para </a:t>
            </a:r>
            <a:r>
              <a:rPr lang="pt-BR" b="1" dirty="0" smtClean="0"/>
              <a:t>predisposição da SDRA neonatal</a:t>
            </a:r>
            <a:r>
              <a:rPr lang="pt-BR" dirty="0" smtClean="0"/>
              <a:t>. </a:t>
            </a:r>
          </a:p>
          <a:p>
            <a:pPr marL="0" indent="0" eaLnBrk="1" fontAlgn="auto" hangingPunct="1">
              <a:buFont typeface="Wingdings 2" pitchFamily="18" charset="2"/>
              <a:buNone/>
              <a:defRPr/>
            </a:pPr>
            <a:endParaRPr lang="pt-BR" dirty="0" smtClean="0"/>
          </a:p>
          <a:p>
            <a:pPr marL="306000" indent="-306000" eaLnBrk="1" fontAlgn="auto" hangingPunct="1">
              <a:defRPr/>
            </a:pPr>
            <a:r>
              <a:rPr lang="pt-BR" b="1" dirty="0"/>
              <a:t>A</a:t>
            </a:r>
            <a:r>
              <a:rPr lang="pt-BR" b="1" dirty="0" smtClean="0"/>
              <a:t>té recentemente SDRA neonatal não era bem definido. </a:t>
            </a:r>
          </a:p>
          <a:p>
            <a:pPr marL="630000" lvl="1" indent="-306000" eaLnBrk="1" fontAlgn="auto" hangingPunct="1">
              <a:defRPr/>
            </a:pPr>
            <a:r>
              <a:rPr lang="pt-BR" sz="1800" dirty="0" smtClean="0"/>
              <a:t>Isso pode ter levado ao </a:t>
            </a:r>
            <a:r>
              <a:rPr lang="pt-BR" sz="1800" b="1" dirty="0" smtClean="0">
                <a:solidFill>
                  <a:srgbClr val="FF0000"/>
                </a:solidFill>
              </a:rPr>
              <a:t>subdiagnóstico de SDRA </a:t>
            </a:r>
            <a:r>
              <a:rPr lang="pt-BR" sz="1800" dirty="0" smtClean="0"/>
              <a:t>nessa população com DBP subjacente.</a:t>
            </a:r>
          </a:p>
          <a:p>
            <a:pPr marL="324000" lvl="1" indent="0" eaLnBrk="1" fontAlgn="auto" hangingPunct="1">
              <a:buFont typeface="Wingdings 2" pitchFamily="18" charset="2"/>
              <a:buNone/>
              <a:defRPr/>
            </a:pPr>
            <a:endParaRPr lang="pt-BR" sz="1800" dirty="0" smtClean="0"/>
          </a:p>
          <a:p>
            <a:pPr marL="306000" indent="-306000" eaLnBrk="1" fontAlgn="auto" hangingPunct="1">
              <a:defRPr/>
            </a:pPr>
            <a:r>
              <a:rPr lang="pt-BR" b="1" dirty="0" smtClean="0"/>
              <a:t>Seguindo a definição de Montreux</a:t>
            </a:r>
            <a:r>
              <a:rPr lang="pt-BR" dirty="0" smtClean="0"/>
              <a:t>, casos diagnosticados como SDRA neonatal com base na DBP provavelmente aumentarão e novos casos podem promover dados mais acurados quando às estratégias adotadas. </a:t>
            </a:r>
            <a:endParaRPr lang="pt-BR"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NEONATAL</a:t>
            </a:r>
          </a:p>
        </p:txBody>
      </p:sp>
      <p:sp>
        <p:nvSpPr>
          <p:cNvPr id="59394" name="Espaço Reservado para Conteúdo 2"/>
          <p:cNvSpPr>
            <a:spLocks noGrp="1"/>
          </p:cNvSpPr>
          <p:nvPr>
            <p:ph idx="1"/>
          </p:nvPr>
        </p:nvSpPr>
        <p:spPr>
          <a:xfrm>
            <a:off x="581025" y="2349500"/>
            <a:ext cx="11029950" cy="3562350"/>
          </a:xfrm>
        </p:spPr>
        <p:txBody>
          <a:bodyPr/>
          <a:lstStyle/>
          <a:p>
            <a:pPr eaLnBrk="1" hangingPunct="1"/>
            <a:r>
              <a:rPr lang="pt-BR" b="1" smtClean="0">
                <a:solidFill>
                  <a:srgbClr val="FF0000"/>
                </a:solidFill>
              </a:rPr>
              <a:t>Nos 2 casos: </a:t>
            </a:r>
          </a:p>
          <a:p>
            <a:pPr lvl="1" eaLnBrk="1" hangingPunct="1"/>
            <a:r>
              <a:rPr lang="pt-BR" sz="1800" smtClean="0"/>
              <a:t>Piora aguda do padrão respiratório (como na maioria dos pré-termos com DBP).</a:t>
            </a:r>
          </a:p>
          <a:p>
            <a:pPr lvl="1" eaLnBrk="1" hangingPunct="1"/>
            <a:r>
              <a:rPr lang="pt-BR" sz="1800" smtClean="0"/>
              <a:t>Mas a </a:t>
            </a:r>
            <a:r>
              <a:rPr lang="pt-BR" sz="1800" b="1" smtClean="0">
                <a:solidFill>
                  <a:schemeClr val="accent2"/>
                </a:solidFill>
              </a:rPr>
              <a:t>gravidade da hipoxia definida de forma objetiva</a:t>
            </a:r>
            <a:r>
              <a:rPr lang="pt-BR" sz="1800" smtClean="0"/>
              <a:t> (Índice de Oxigenação e mudanças difusas no parênquima pulmonar):</a:t>
            </a:r>
          </a:p>
          <a:p>
            <a:pPr lvl="2" eaLnBrk="1" hangingPunct="1"/>
            <a:r>
              <a:rPr lang="pt-BR" sz="1800" smtClean="0"/>
              <a:t>Levou a considerar o diagnóstico de </a:t>
            </a:r>
            <a:r>
              <a:rPr lang="pt-BR" sz="1800" b="1" smtClean="0">
                <a:solidFill>
                  <a:srgbClr val="00B050"/>
                </a:solidFill>
              </a:rPr>
              <a:t>SDRA neonatal</a:t>
            </a:r>
            <a:r>
              <a:rPr lang="pt-BR" sz="1800" smtClean="0"/>
              <a:t>.</a:t>
            </a:r>
          </a:p>
          <a:p>
            <a:pPr eaLnBrk="1" hangingPunct="1">
              <a:buFont typeface="Wingdings 2" pitchFamily="18" charset="2"/>
              <a:buNone/>
            </a:pPr>
            <a:endParaRPr lang="pt-BR" smtClean="0"/>
          </a:p>
          <a:p>
            <a:pPr eaLnBrk="1" hangingPunct="1"/>
            <a:r>
              <a:rPr lang="pt-BR" b="1" smtClean="0"/>
              <a:t>Se Exacerbação da DBP ou SDRA neonatal </a:t>
            </a:r>
            <a:r>
              <a:rPr lang="pt-BR" smtClean="0">
                <a:sym typeface="Wingdings" pitchFamily="2" charset="2"/>
              </a:rPr>
              <a:t> </a:t>
            </a:r>
            <a:r>
              <a:rPr lang="pt-BR" b="1" smtClean="0">
                <a:sym typeface="Wingdings" pitchFamily="2" charset="2"/>
              </a:rPr>
              <a:t>não há uma terapia específica </a:t>
            </a:r>
            <a:r>
              <a:rPr lang="pt-BR" smtClean="0">
                <a:sym typeface="Wingdings" pitchFamily="2" charset="2"/>
              </a:rPr>
              <a:t>e o tratamento da condição subjacente é essencial.</a:t>
            </a:r>
            <a:endParaRPr lang="pt-BR"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30250"/>
            <a:ext cx="11029950" cy="987425"/>
          </a:xfrm>
        </p:spPr>
        <p:txBody>
          <a:bodyPr/>
          <a:lstStyle/>
          <a:p>
            <a:pPr algn="ctr" eaLnBrk="1" fontAlgn="auto" hangingPunct="1">
              <a:spcAft>
                <a:spcPts val="0"/>
              </a:spcAft>
              <a:defRPr/>
            </a:pPr>
            <a:r>
              <a:rPr lang="pt-BR" dirty="0" smtClean="0">
                <a:sym typeface="Wingdings" panose="05000000000000000000" pitchFamily="2" charset="2"/>
              </a:rPr>
              <a:t>tratamento da sdra neonatal e </a:t>
            </a:r>
            <a:r>
              <a:rPr lang="pt-BR" dirty="0" err="1" smtClean="0">
                <a:sym typeface="Wingdings" panose="05000000000000000000" pitchFamily="2" charset="2"/>
              </a:rPr>
              <a:t>dbp</a:t>
            </a:r>
            <a:r>
              <a:rPr lang="pt-BR" dirty="0" smtClean="0">
                <a:sym typeface="Wingdings" panose="05000000000000000000" pitchFamily="2" charset="2"/>
              </a:rPr>
              <a:t> exacerbada</a:t>
            </a:r>
            <a:endParaRPr lang="pt-BR" dirty="0"/>
          </a:p>
        </p:txBody>
      </p:sp>
      <p:sp>
        <p:nvSpPr>
          <p:cNvPr id="61442" name="Espaço Reservado para Texto 2"/>
          <p:cNvSpPr>
            <a:spLocks noGrp="1"/>
          </p:cNvSpPr>
          <p:nvPr>
            <p:ph type="body" idx="1"/>
          </p:nvPr>
        </p:nvSpPr>
        <p:spPr>
          <a:xfrm>
            <a:off x="887413" y="2251075"/>
            <a:ext cx="5086350" cy="536575"/>
          </a:xfrm>
        </p:spPr>
        <p:txBody>
          <a:bodyPr/>
          <a:lstStyle/>
          <a:p>
            <a:pPr algn="ctr" eaLnBrk="1" hangingPunct="1"/>
            <a:r>
              <a:rPr lang="pt-BR" smtClean="0"/>
              <a:t>Estratégias Ventilatórias</a:t>
            </a:r>
          </a:p>
        </p:txBody>
      </p:sp>
      <p:sp>
        <p:nvSpPr>
          <p:cNvPr id="4" name="Espaço Reservado para Conteúdo 3"/>
          <p:cNvSpPr>
            <a:spLocks noGrp="1"/>
          </p:cNvSpPr>
          <p:nvPr>
            <p:ph sz="half" idx="2"/>
          </p:nvPr>
        </p:nvSpPr>
        <p:spPr>
          <a:xfrm>
            <a:off x="581025" y="2925763"/>
            <a:ext cx="5392738" cy="2935287"/>
          </a:xfrm>
        </p:spPr>
        <p:txBody>
          <a:bodyPr/>
          <a:lstStyle/>
          <a:p>
            <a:pPr lvl="1" eaLnBrk="1" hangingPunct="1"/>
            <a:r>
              <a:rPr lang="pt-BR" sz="1800" b="1" smtClean="0">
                <a:solidFill>
                  <a:srgbClr val="0070C0"/>
                </a:solidFill>
                <a:sym typeface="Wingdings" pitchFamily="2" charset="2"/>
              </a:rPr>
              <a:t>Pediatria: </a:t>
            </a:r>
            <a:r>
              <a:rPr lang="pt-BR" sz="1800" smtClean="0">
                <a:sym typeface="Wingdings" pitchFamily="2" charset="2"/>
              </a:rPr>
              <a:t>volumes correntes mais baixos e níveis mais altos de PEEP: apropriado para SDRA </a:t>
            </a:r>
            <a:r>
              <a:rPr lang="pt-BR" sz="1800" smtClean="0">
                <a:solidFill>
                  <a:srgbClr val="0070C0"/>
                </a:solidFill>
                <a:sym typeface="Wingdings" pitchFamily="2" charset="2"/>
              </a:rPr>
              <a:t>(semelhante à SDR neonatal).</a:t>
            </a:r>
          </a:p>
          <a:p>
            <a:pPr lvl="1" eaLnBrk="1" hangingPunct="1"/>
            <a:r>
              <a:rPr lang="pt-BR" sz="1800" b="1" smtClean="0">
                <a:solidFill>
                  <a:srgbClr val="0070C0"/>
                </a:solidFill>
                <a:sym typeface="Wingdings" pitchFamily="2" charset="2"/>
              </a:rPr>
              <a:t>DBP: </a:t>
            </a:r>
            <a:r>
              <a:rPr lang="pt-BR" sz="1800" smtClean="0">
                <a:sym typeface="Wingdings" pitchFamily="2" charset="2"/>
              </a:rPr>
              <a:t>volumes correntes maiores, taxas de ventilação mais lentas e tempos inspiratórios mais longos, a fim de melhorar a distribuição da ventilação e minimizar o aprisionamento de ar.</a:t>
            </a:r>
          </a:p>
          <a:p>
            <a:pPr eaLnBrk="1" hangingPunct="1"/>
            <a:endParaRPr lang="pt-BR" smtClean="0"/>
          </a:p>
        </p:txBody>
      </p:sp>
      <p:sp>
        <p:nvSpPr>
          <p:cNvPr id="61444" name="Espaço Reservado para Texto 4"/>
          <p:cNvSpPr>
            <a:spLocks noGrp="1"/>
          </p:cNvSpPr>
          <p:nvPr>
            <p:ph type="body" sz="quarter" idx="3"/>
          </p:nvPr>
        </p:nvSpPr>
        <p:spPr>
          <a:xfrm>
            <a:off x="6523038" y="2251075"/>
            <a:ext cx="5087937" cy="552450"/>
          </a:xfrm>
        </p:spPr>
        <p:txBody>
          <a:bodyPr/>
          <a:lstStyle/>
          <a:p>
            <a:pPr algn="ctr" eaLnBrk="1" hangingPunct="1"/>
            <a:r>
              <a:rPr lang="pt-BR" smtClean="0"/>
              <a:t>Surfactante Pulmonar</a:t>
            </a:r>
          </a:p>
        </p:txBody>
      </p:sp>
      <p:sp>
        <p:nvSpPr>
          <p:cNvPr id="6" name="Espaço Reservado para Conteúdo 5"/>
          <p:cNvSpPr>
            <a:spLocks noGrp="1"/>
          </p:cNvSpPr>
          <p:nvPr>
            <p:ph sz="quarter" idx="4"/>
          </p:nvPr>
        </p:nvSpPr>
        <p:spPr>
          <a:xfrm>
            <a:off x="6218238" y="2925763"/>
            <a:ext cx="5392737" cy="2935287"/>
          </a:xfrm>
        </p:spPr>
        <p:txBody>
          <a:bodyPr/>
          <a:lstStyle/>
          <a:p>
            <a:pPr eaLnBrk="1" hangingPunct="1"/>
            <a:r>
              <a:rPr lang="pt-BR" b="1" smtClean="0">
                <a:solidFill>
                  <a:srgbClr val="FF0000"/>
                </a:solidFill>
              </a:rPr>
              <a:t>Não é recomendado </a:t>
            </a:r>
            <a:r>
              <a:rPr lang="pt-BR" smtClean="0"/>
              <a:t>nos casos </a:t>
            </a:r>
            <a:r>
              <a:rPr lang="pt-BR" b="1" smtClean="0"/>
              <a:t>de Exacerbação da DBP </a:t>
            </a:r>
            <a:r>
              <a:rPr lang="pt-BR" smtClean="0"/>
              <a:t>(exceto se evidência de deficiência secundária de surfactante).</a:t>
            </a:r>
          </a:p>
          <a:p>
            <a:pPr eaLnBrk="1" hangingPunct="1"/>
            <a:r>
              <a:rPr lang="pt-BR" b="1" smtClean="0"/>
              <a:t>Insuficiência de Surfactante </a:t>
            </a:r>
            <a:r>
              <a:rPr lang="pt-BR" smtClean="0">
                <a:sym typeface="Wingdings" pitchFamily="2" charset="2"/>
              </a:rPr>
              <a:t></a:t>
            </a:r>
            <a:r>
              <a:rPr lang="pt-BR" smtClean="0"/>
              <a:t> pode resultar de inativação primária ou secundária no alvéolo. </a:t>
            </a:r>
          </a:p>
          <a:p>
            <a:pPr lvl="1" eaLnBrk="1" hangingPunct="1"/>
            <a:r>
              <a:rPr lang="pt-BR" sz="1800" smtClean="0"/>
              <a:t>O colapso e edema pulmonar </a:t>
            </a:r>
            <a:r>
              <a:rPr lang="pt-BR" sz="1800" b="1" smtClean="0"/>
              <a:t>pioram</a:t>
            </a:r>
            <a:r>
              <a:rPr lang="pt-BR" sz="1800" smtClean="0"/>
              <a:t> devido ao déficit de surfactante, levando à fisiopatologia característica da SDRA.</a:t>
            </a:r>
          </a:p>
          <a:p>
            <a:pPr eaLnBrk="1" hangingPunct="1"/>
            <a:endParaRPr lang="pt-BR" smtClean="0"/>
          </a:p>
          <a:p>
            <a:pPr eaLnBrk="1" hangingPunct="1"/>
            <a:endParaRPr lang="pt-BR" smtClean="0"/>
          </a:p>
        </p:txBody>
      </p:sp>
      <p:grpSp>
        <p:nvGrpSpPr>
          <p:cNvPr id="7" name="Grupo 6"/>
          <p:cNvGrpSpPr>
            <a:grpSpLocks/>
          </p:cNvGrpSpPr>
          <p:nvPr/>
        </p:nvGrpSpPr>
        <p:grpSpPr bwMode="auto">
          <a:xfrm>
            <a:off x="1558925" y="5410200"/>
            <a:ext cx="3579813" cy="962025"/>
            <a:chOff x="1639614" y="6306207"/>
            <a:chExt cx="8166540" cy="409903"/>
          </a:xfrm>
        </p:grpSpPr>
        <p:sp>
          <p:nvSpPr>
            <p:cNvPr id="8" name="Retângulo de cantos arredondados 7"/>
            <p:cNvSpPr/>
            <p:nvPr/>
          </p:nvSpPr>
          <p:spPr>
            <a:xfrm>
              <a:off x="1639614" y="6306207"/>
              <a:ext cx="8166540" cy="409903"/>
            </a:xfrm>
            <a:prstGeom prst="round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1450" name="CaixaDeTexto 8"/>
            <p:cNvSpPr txBox="1">
              <a:spLocks noChangeArrowheads="1"/>
            </p:cNvSpPr>
            <p:nvPr/>
          </p:nvSpPr>
          <p:spPr bwMode="auto">
            <a:xfrm>
              <a:off x="2367541" y="6311622"/>
              <a:ext cx="7438613" cy="390536"/>
            </a:xfrm>
            <a:prstGeom prst="rect">
              <a:avLst/>
            </a:prstGeom>
            <a:noFill/>
            <a:ln w="9525">
              <a:noFill/>
              <a:miter lim="800000"/>
              <a:headEnd/>
              <a:tailEnd/>
            </a:ln>
          </p:spPr>
          <p:txBody>
            <a:bodyPr>
              <a:spAutoFit/>
            </a:bodyPr>
            <a:lstStyle/>
            <a:p>
              <a:r>
                <a:rPr lang="pt-BR" b="1">
                  <a:solidFill>
                    <a:schemeClr val="bg1"/>
                  </a:solidFill>
                </a:rPr>
                <a:t>Estratégias ventilatórias específicas ainda não foram estabelecidas para RN</a:t>
              </a:r>
            </a:p>
          </p:txBody>
        </p:sp>
      </p:grpSp>
      <p:sp>
        <p:nvSpPr>
          <p:cNvPr id="12" name="Retângulo de cantos arredondados 11"/>
          <p:cNvSpPr/>
          <p:nvPr/>
        </p:nvSpPr>
        <p:spPr>
          <a:xfrm>
            <a:off x="6983413" y="5486400"/>
            <a:ext cx="4902200" cy="1328738"/>
          </a:xfrm>
          <a:prstGeom prst="round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1448" name="CaixaDeTexto 16"/>
          <p:cNvSpPr txBox="1">
            <a:spLocks noChangeArrowheads="1"/>
          </p:cNvSpPr>
          <p:nvPr/>
        </p:nvSpPr>
        <p:spPr bwMode="auto">
          <a:xfrm>
            <a:off x="6951663" y="5591175"/>
            <a:ext cx="4902200" cy="1465263"/>
          </a:xfrm>
          <a:prstGeom prst="rect">
            <a:avLst/>
          </a:prstGeom>
          <a:noFill/>
          <a:ln w="9525">
            <a:noFill/>
            <a:miter lim="800000"/>
            <a:headEnd/>
            <a:tailEnd/>
          </a:ln>
        </p:spPr>
        <p:txBody>
          <a:bodyPr>
            <a:spAutoFit/>
          </a:bodyPr>
          <a:lstStyle/>
          <a:p>
            <a:pPr algn="ctr"/>
            <a:r>
              <a:rPr lang="pt-BR" b="1">
                <a:solidFill>
                  <a:schemeClr val="bg1"/>
                </a:solidFill>
              </a:rPr>
              <a:t>Nos 2 casos: </a:t>
            </a:r>
            <a:r>
              <a:rPr lang="pt-BR">
                <a:solidFill>
                  <a:schemeClr val="bg1"/>
                </a:solidFill>
              </a:rPr>
              <a:t>devido </a:t>
            </a:r>
            <a:r>
              <a:rPr lang="pt-BR" b="1">
                <a:solidFill>
                  <a:schemeClr val="bg1"/>
                </a:solidFill>
              </a:rPr>
              <a:t>resposta parcial ao manejo ventilatório e de suporte direcionado à SDRA </a:t>
            </a:r>
            <a:r>
              <a:rPr lang="pt-BR">
                <a:solidFill>
                  <a:schemeClr val="bg1"/>
                </a:solidFill>
                <a:sym typeface="Wingdings" pitchFamily="2" charset="2"/>
              </a:rPr>
              <a:t>  foi considerado o </a:t>
            </a:r>
            <a:r>
              <a:rPr lang="pt-BR" b="1">
                <a:solidFill>
                  <a:schemeClr val="bg1"/>
                </a:solidFill>
                <a:sym typeface="Wingdings" pitchFamily="2" charset="2"/>
              </a:rPr>
              <a:t>Surfactante exógeno</a:t>
            </a:r>
            <a:r>
              <a:rPr lang="pt-BR">
                <a:solidFill>
                  <a:schemeClr val="bg1"/>
                </a:solidFill>
                <a:sym typeface="Wingdings" pitchFamily="2" charset="2"/>
              </a:rPr>
              <a:t>.</a:t>
            </a:r>
            <a:endParaRPr lang="pt-BR">
              <a:solidFill>
                <a:schemeClr val="bg1"/>
              </a:solidFill>
            </a:endParaRPr>
          </a:p>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a:t>Sdra neonatal</a:t>
            </a:r>
          </a:p>
        </p:txBody>
      </p:sp>
      <p:sp>
        <p:nvSpPr>
          <p:cNvPr id="3" name="Espaço Reservado para Conteúdo 2"/>
          <p:cNvSpPr>
            <a:spLocks noGrp="1"/>
          </p:cNvSpPr>
          <p:nvPr>
            <p:ph idx="1"/>
          </p:nvPr>
        </p:nvSpPr>
        <p:spPr>
          <a:xfrm>
            <a:off x="581025" y="1876425"/>
            <a:ext cx="11029950" cy="4713288"/>
          </a:xfrm>
        </p:spPr>
        <p:txBody>
          <a:bodyPr rtlCol="0">
            <a:normAutofit/>
          </a:bodyPr>
          <a:lstStyle/>
          <a:p>
            <a:pPr marL="306000" indent="-306000" eaLnBrk="1" fontAlgn="auto" hangingPunct="1">
              <a:defRPr/>
            </a:pPr>
            <a:r>
              <a:rPr lang="pt-BR" b="1" dirty="0" smtClean="0"/>
              <a:t>Caso 1: </a:t>
            </a:r>
            <a:r>
              <a:rPr lang="pt-BR" dirty="0" smtClean="0"/>
              <a:t>efeito da dose única de surfactante </a:t>
            </a:r>
            <a:r>
              <a:rPr lang="pt-BR" b="1" dirty="0" smtClean="0"/>
              <a:t>durou apenas algumas horas </a:t>
            </a:r>
            <a:r>
              <a:rPr lang="pt-BR" dirty="0" smtClean="0">
                <a:sym typeface="Wingdings" panose="05000000000000000000" pitchFamily="2" charset="2"/>
              </a:rPr>
              <a:t> </a:t>
            </a:r>
            <a:r>
              <a:rPr lang="pt-BR" b="1" dirty="0" smtClean="0">
                <a:solidFill>
                  <a:srgbClr val="0070C0"/>
                </a:solidFill>
                <a:sym typeface="Wingdings" panose="05000000000000000000" pitchFamily="2" charset="2"/>
              </a:rPr>
              <a:t>Budesonida + Surfactante exógeno</a:t>
            </a:r>
            <a:r>
              <a:rPr lang="pt-BR" dirty="0">
                <a:sym typeface="Wingdings" panose="05000000000000000000" pitchFamily="2" charset="2"/>
              </a:rPr>
              <a:t>.</a:t>
            </a:r>
            <a:endParaRPr lang="pt-BR" dirty="0" smtClean="0">
              <a:sym typeface="Wingdings" panose="05000000000000000000" pitchFamily="2" charset="2"/>
            </a:endParaRPr>
          </a:p>
          <a:p>
            <a:pPr marL="306000" indent="-306000" eaLnBrk="1" fontAlgn="auto" hangingPunct="1">
              <a:defRPr/>
            </a:pPr>
            <a:r>
              <a:rPr lang="pt-BR" b="1" dirty="0" smtClean="0">
                <a:sym typeface="Wingdings" panose="05000000000000000000" pitchFamily="2" charset="2"/>
              </a:rPr>
              <a:t>Objetivos da combinação:</a:t>
            </a:r>
            <a:endParaRPr lang="pt-BR" dirty="0" smtClean="0">
              <a:sym typeface="Wingdings" panose="05000000000000000000" pitchFamily="2" charset="2"/>
            </a:endParaRPr>
          </a:p>
          <a:p>
            <a:pPr marL="306000" indent="-306000" eaLnBrk="1" fontAlgn="auto" hangingPunct="1">
              <a:defRPr/>
            </a:pPr>
            <a:endParaRPr lang="pt-BR" dirty="0" smtClean="0">
              <a:sym typeface="Wingdings" panose="05000000000000000000" pitchFamily="2" charset="2"/>
            </a:endParaRPr>
          </a:p>
          <a:p>
            <a:pPr marL="306000" indent="-306000" eaLnBrk="1" fontAlgn="auto" hangingPunct="1">
              <a:defRPr/>
            </a:pPr>
            <a:endParaRPr lang="pt-BR" dirty="0">
              <a:sym typeface="Wingdings" panose="05000000000000000000" pitchFamily="2" charset="2"/>
            </a:endParaRPr>
          </a:p>
          <a:p>
            <a:pPr marL="306000" indent="-306000" eaLnBrk="1" fontAlgn="auto" hangingPunct="1">
              <a:defRPr/>
            </a:pPr>
            <a:endParaRPr lang="pt-BR" dirty="0" smtClean="0">
              <a:sym typeface="Wingdings" panose="05000000000000000000" pitchFamily="2" charset="2"/>
            </a:endParaRPr>
          </a:p>
          <a:p>
            <a:pPr marL="306000" indent="-306000" eaLnBrk="1" fontAlgn="auto" hangingPunct="1">
              <a:defRPr/>
            </a:pPr>
            <a:endParaRPr lang="pt-BR" dirty="0">
              <a:sym typeface="Wingdings" panose="05000000000000000000" pitchFamily="2" charset="2"/>
            </a:endParaRPr>
          </a:p>
          <a:p>
            <a:pPr marL="0" indent="0" eaLnBrk="1" fontAlgn="auto" hangingPunct="1">
              <a:buFont typeface="Wingdings 2" pitchFamily="18" charset="2"/>
              <a:buNone/>
              <a:defRPr/>
            </a:pPr>
            <a:endParaRPr lang="pt-BR" dirty="0" smtClean="0">
              <a:sym typeface="Wingdings" panose="05000000000000000000" pitchFamily="2" charset="2"/>
            </a:endParaRPr>
          </a:p>
          <a:p>
            <a:pPr marL="306000" indent="-306000" eaLnBrk="1" fontAlgn="auto" hangingPunct="1">
              <a:defRPr/>
            </a:pPr>
            <a:r>
              <a:rPr lang="pt-BR" b="1" dirty="0" smtClean="0">
                <a:sym typeface="Wingdings" panose="05000000000000000000" pitchFamily="2" charset="2"/>
              </a:rPr>
              <a:t>Atual conhecimento científico: </a:t>
            </a:r>
            <a:r>
              <a:rPr lang="pt-BR" dirty="0" smtClean="0">
                <a:sym typeface="Wingdings" panose="05000000000000000000" pitchFamily="2" charset="2"/>
              </a:rPr>
              <a:t>amplamente baseado em estudos de </a:t>
            </a:r>
            <a:r>
              <a:rPr lang="pt-BR" b="1" dirty="0" smtClean="0">
                <a:solidFill>
                  <a:srgbClr val="00B050"/>
                </a:solidFill>
                <a:sym typeface="Wingdings" panose="05000000000000000000" pitchFamily="2" charset="2"/>
              </a:rPr>
              <a:t>SDRA nas populações pediátricas e adultas.</a:t>
            </a:r>
          </a:p>
          <a:p>
            <a:pPr marL="306000" indent="-306000" eaLnBrk="1" fontAlgn="auto" hangingPunct="1">
              <a:defRPr/>
            </a:pPr>
            <a:r>
              <a:rPr lang="pt-BR" dirty="0" smtClean="0">
                <a:sym typeface="Wingdings" panose="05000000000000000000" pitchFamily="2" charset="2"/>
              </a:rPr>
              <a:t>Estabelecer </a:t>
            </a:r>
            <a:r>
              <a:rPr lang="pt-BR" b="1" dirty="0" smtClean="0">
                <a:sym typeface="Wingdings" panose="05000000000000000000" pitchFamily="2" charset="2"/>
              </a:rPr>
              <a:t>estudos multicêntricos </a:t>
            </a:r>
            <a:r>
              <a:rPr lang="pt-BR" b="1" dirty="0">
                <a:sym typeface="Wingdings" panose="05000000000000000000" pitchFamily="2" charset="2"/>
              </a:rPr>
              <a:t>neonatais</a:t>
            </a:r>
            <a:r>
              <a:rPr lang="pt-BR" b="1" dirty="0" smtClean="0">
                <a:sym typeface="Wingdings" panose="05000000000000000000" pitchFamily="2" charset="2"/>
              </a:rPr>
              <a:t> </a:t>
            </a:r>
            <a:r>
              <a:rPr lang="pt-BR" dirty="0" smtClean="0">
                <a:sym typeface="Wingdings" panose="05000000000000000000" pitchFamily="2" charset="2"/>
              </a:rPr>
              <a:t> benefícios significativos para </a:t>
            </a:r>
            <a:r>
              <a:rPr lang="pt-BR" b="1" dirty="0" smtClean="0">
                <a:solidFill>
                  <a:schemeClr val="accent2"/>
                </a:solidFill>
                <a:sym typeface="Wingdings" panose="05000000000000000000" pitchFamily="2" charset="2"/>
              </a:rPr>
              <a:t>melhor compreensão da SDRA na população neonatal</a:t>
            </a:r>
            <a:r>
              <a:rPr lang="pt-BR" dirty="0" smtClean="0">
                <a:sym typeface="Wingdings" panose="05000000000000000000" pitchFamily="2" charset="2"/>
              </a:rPr>
              <a:t> (fatores etiológicos, características clínicas e opções terapêuticas visando resultados melhores).  </a:t>
            </a:r>
            <a:endParaRPr lang="pt-BR" dirty="0"/>
          </a:p>
        </p:txBody>
      </p:sp>
      <p:graphicFrame>
        <p:nvGraphicFramePr>
          <p:cNvPr id="4" name="Diagrama 3"/>
          <p:cNvGraphicFramePr/>
          <p:nvPr/>
        </p:nvGraphicFramePr>
        <p:xfrm>
          <a:off x="3797738" y="2207172"/>
          <a:ext cx="8128000" cy="27032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1025" y="701675"/>
            <a:ext cx="11029950" cy="1014413"/>
          </a:xfrm>
        </p:spPr>
        <p:txBody>
          <a:bodyPr/>
          <a:lstStyle/>
          <a:p>
            <a:pPr algn="ctr" eaLnBrk="1" fontAlgn="auto" hangingPunct="1">
              <a:spcAft>
                <a:spcPts val="0"/>
              </a:spcAft>
              <a:defRPr/>
            </a:pPr>
            <a:r>
              <a:rPr lang="pt-BR" dirty="0" smtClean="0"/>
              <a:t>conclusão</a:t>
            </a:r>
            <a:endParaRPr lang="pt-BR" dirty="0"/>
          </a:p>
        </p:txBody>
      </p:sp>
      <p:sp>
        <p:nvSpPr>
          <p:cNvPr id="3" name="Espaço Reservado para Conteúdo 2"/>
          <p:cNvSpPr>
            <a:spLocks noGrp="1"/>
          </p:cNvSpPr>
          <p:nvPr>
            <p:ph idx="1"/>
          </p:nvPr>
        </p:nvSpPr>
        <p:spPr>
          <a:xfrm>
            <a:off x="581025" y="2181225"/>
            <a:ext cx="11029950" cy="4676775"/>
          </a:xfrm>
        </p:spPr>
        <p:txBody>
          <a:bodyPr/>
          <a:lstStyle/>
          <a:p>
            <a:pPr eaLnBrk="1" hangingPunct="1"/>
            <a:r>
              <a:rPr lang="pt-BR" b="1" smtClean="0">
                <a:solidFill>
                  <a:srgbClr val="FF0000"/>
                </a:solidFill>
                <a:sym typeface="Wingdings" pitchFamily="2" charset="2"/>
              </a:rPr>
              <a:t>SDRA neonatal:</a:t>
            </a:r>
            <a:r>
              <a:rPr lang="pt-BR" smtClean="0">
                <a:sym typeface="Wingdings" pitchFamily="2" charset="2"/>
              </a:rPr>
              <a:t> considerada </a:t>
            </a:r>
            <a:r>
              <a:rPr lang="pt-BR" b="1" smtClean="0">
                <a:sym typeface="Wingdings" pitchFamily="2" charset="2"/>
              </a:rPr>
              <a:t>diagnóstico novo</a:t>
            </a:r>
            <a:r>
              <a:rPr lang="pt-BR" smtClean="0">
                <a:sym typeface="Wingdings" pitchFamily="2" charset="2"/>
              </a:rPr>
              <a:t> no campo da neonatologia.</a:t>
            </a:r>
            <a:endParaRPr lang="pt-BR" smtClean="0"/>
          </a:p>
          <a:p>
            <a:pPr eaLnBrk="1" hangingPunct="1"/>
            <a:r>
              <a:rPr lang="pt-BR" smtClean="0"/>
              <a:t>Conhecer os potenciais </a:t>
            </a:r>
            <a:r>
              <a:rPr lang="pt-BR" b="1" smtClean="0"/>
              <a:t>efeitos anti-inflamatórios da Budesonida </a:t>
            </a:r>
            <a:r>
              <a:rPr lang="pt-BR" smtClean="0"/>
              <a:t>na injúria pulmonar.</a:t>
            </a:r>
          </a:p>
          <a:p>
            <a:pPr eaLnBrk="1" hangingPunct="1"/>
            <a:r>
              <a:rPr lang="pt-BR" smtClean="0"/>
              <a:t>Combinação de </a:t>
            </a:r>
            <a:r>
              <a:rPr lang="pt-BR" b="1" smtClean="0">
                <a:solidFill>
                  <a:srgbClr val="0070C0"/>
                </a:solidFill>
              </a:rPr>
              <a:t>Budesonida + Surfactante </a:t>
            </a:r>
            <a:r>
              <a:rPr lang="pt-BR" smtClean="0">
                <a:sym typeface="Wingdings" pitchFamily="2" charset="2"/>
              </a:rPr>
              <a:t></a:t>
            </a:r>
            <a:r>
              <a:rPr lang="pt-BR" smtClean="0"/>
              <a:t> </a:t>
            </a:r>
            <a:r>
              <a:rPr lang="pt-BR" b="1" smtClean="0"/>
              <a:t>distribuição</a:t>
            </a:r>
            <a:r>
              <a:rPr lang="pt-BR" smtClean="0"/>
              <a:t> do Surfactante e </a:t>
            </a:r>
            <a:r>
              <a:rPr lang="pt-BR" b="1" smtClean="0"/>
              <a:t>proteção</a:t>
            </a:r>
            <a:r>
              <a:rPr lang="pt-BR" smtClean="0"/>
              <a:t> contra a inativação do Surfactante.</a:t>
            </a:r>
          </a:p>
          <a:p>
            <a:pPr eaLnBrk="1" hangingPunct="1"/>
            <a:r>
              <a:rPr lang="pt-BR" smtClean="0"/>
              <a:t>Foi analisado a combinação </a:t>
            </a:r>
            <a:r>
              <a:rPr lang="pt-BR" b="1" smtClean="0">
                <a:solidFill>
                  <a:srgbClr val="0070C0"/>
                </a:solidFill>
              </a:rPr>
              <a:t>Budesonida + Surfactante </a:t>
            </a:r>
            <a:r>
              <a:rPr lang="pt-BR" b="1" smtClean="0"/>
              <a:t>nos 2 casos.</a:t>
            </a:r>
          </a:p>
          <a:p>
            <a:pPr lvl="1" eaLnBrk="1" hangingPunct="1"/>
            <a:r>
              <a:rPr lang="pt-BR" sz="1800" smtClean="0"/>
              <a:t>Autores acreditam que foram os primeiros casos de SDRA neonatal tratado com Surfactante + Budesonida endotraqueal relatados.</a:t>
            </a:r>
          </a:p>
          <a:p>
            <a:pPr lvl="1" eaLnBrk="1" hangingPunct="1">
              <a:buFont typeface="Wingdings 2" pitchFamily="18" charset="2"/>
              <a:buNone/>
            </a:pPr>
            <a:endParaRPr lang="pt-BR" sz="1800" smtClean="0"/>
          </a:p>
          <a:p>
            <a:pPr eaLnBrk="1" hangingPunct="1"/>
            <a:r>
              <a:rPr lang="pt-BR" b="1" smtClean="0"/>
              <a:t>SDRA raramente é reconhecida em RN: </a:t>
            </a:r>
            <a:r>
              <a:rPr lang="pt-BR" b="1" smtClean="0">
                <a:solidFill>
                  <a:srgbClr val="00B050"/>
                </a:solidFill>
              </a:rPr>
              <a:t>incentivar</a:t>
            </a:r>
            <a:r>
              <a:rPr lang="pt-BR" smtClean="0"/>
              <a:t> os médicos a considerar </a:t>
            </a:r>
            <a:r>
              <a:rPr lang="pt-BR" b="1" smtClean="0">
                <a:solidFill>
                  <a:srgbClr val="00B050"/>
                </a:solidFill>
              </a:rPr>
              <a:t>o diagnóstico de SDRA neonatal.</a:t>
            </a:r>
          </a:p>
          <a:p>
            <a:pPr eaLnBrk="1" hangingPunct="1"/>
            <a:r>
              <a:rPr lang="pt-BR" smtClean="0"/>
              <a:t>Enfatizam que </a:t>
            </a:r>
            <a:r>
              <a:rPr lang="pt-BR" b="1" smtClean="0">
                <a:solidFill>
                  <a:srgbClr val="0070C0"/>
                </a:solidFill>
              </a:rPr>
              <a:t>Surfactante + Budesonida: </a:t>
            </a:r>
            <a:r>
              <a:rPr lang="pt-BR" smtClean="0"/>
              <a:t>pode ser uma nova opção terapêutica no tratamento da SDRA neonatal.</a:t>
            </a:r>
          </a:p>
          <a:p>
            <a:pPr eaLnBrk="1" hangingPunct="1"/>
            <a:endParaRPr lang="pt-BR"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p:cNvSpPr>
          <p:nvPr>
            <p:ph type="title" idx="4294967295"/>
          </p:nvPr>
        </p:nvSpPr>
        <p:spPr bwMode="auto">
          <a:xfrm>
            <a:off x="646113" y="120650"/>
            <a:ext cx="11029950" cy="1189038"/>
          </a:xfrm>
          <a:noFill/>
        </p:spPr>
        <p:txBody>
          <a:bodyPr wrap="square" numCol="1" anchorCtr="0" compatLnSpc="1">
            <a:prstTxWarp prst="textNoShape">
              <a:avLst/>
            </a:prstTxWarp>
          </a:bodyPr>
          <a:lstStyle/>
          <a:p>
            <a:pPr algn="ctr" eaLnBrk="1" hangingPunct="1"/>
            <a:r>
              <a:rPr lang="pt-BR" b="1" i="1" cap="none" smtClean="0">
                <a:solidFill>
                  <a:srgbClr val="FFFF00"/>
                </a:solidFill>
              </a:rPr>
              <a:t>ABSTRACT</a:t>
            </a:r>
          </a:p>
        </p:txBody>
      </p:sp>
      <p:pic>
        <p:nvPicPr>
          <p:cNvPr id="67586" name="Picture 4"/>
          <p:cNvPicPr>
            <a:picLocks noChangeAspect="1" noChangeArrowheads="1"/>
          </p:cNvPicPr>
          <p:nvPr/>
        </p:nvPicPr>
        <p:blipFill>
          <a:blip r:embed="rId2"/>
          <a:srcRect/>
          <a:stretch>
            <a:fillRect/>
          </a:stretch>
        </p:blipFill>
        <p:spPr bwMode="auto">
          <a:xfrm>
            <a:off x="3148013" y="1384300"/>
            <a:ext cx="6188075" cy="5319713"/>
          </a:xfrm>
          <a:prstGeom prst="rect">
            <a:avLst/>
          </a:prstGeom>
          <a:noFill/>
          <a:ln w="28575">
            <a:solidFill>
              <a:srgbClr val="FF00FF"/>
            </a:solid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4"/>
          <p:cNvPicPr>
            <a:picLocks noChangeAspect="1" noChangeArrowheads="1"/>
          </p:cNvPicPr>
          <p:nvPr/>
        </p:nvPicPr>
        <p:blipFill>
          <a:blip r:embed="rId2"/>
          <a:srcRect/>
          <a:stretch>
            <a:fillRect/>
          </a:stretch>
        </p:blipFill>
        <p:spPr bwMode="auto">
          <a:xfrm>
            <a:off x="2889250" y="1604963"/>
            <a:ext cx="7310438" cy="4992687"/>
          </a:xfrm>
          <a:prstGeom prst="rect">
            <a:avLst/>
          </a:prstGeom>
          <a:noFill/>
          <a:ln w="19050">
            <a:solidFill>
              <a:srgbClr val="FF00FF"/>
            </a:solidFill>
            <a:miter lim="800000"/>
            <a:headEnd/>
            <a:tailEnd/>
          </a:ln>
        </p:spPr>
      </p:pic>
      <p:sp>
        <p:nvSpPr>
          <p:cNvPr id="68610" name="Text Box 5"/>
          <p:cNvSpPr txBox="1">
            <a:spLocks noChangeArrowheads="1"/>
          </p:cNvSpPr>
          <p:nvPr/>
        </p:nvSpPr>
        <p:spPr bwMode="auto">
          <a:xfrm>
            <a:off x="5351463" y="950913"/>
            <a:ext cx="2963862" cy="579437"/>
          </a:xfrm>
          <a:prstGeom prst="rect">
            <a:avLst/>
          </a:prstGeom>
          <a:noFill/>
          <a:ln w="9525">
            <a:noFill/>
            <a:miter lim="800000"/>
            <a:headEnd/>
            <a:tailEnd/>
          </a:ln>
        </p:spPr>
        <p:txBody>
          <a:bodyPr wrap="none">
            <a:spAutoFit/>
          </a:bodyPr>
          <a:lstStyle/>
          <a:p>
            <a:pPr defTabSz="914400"/>
            <a:r>
              <a:rPr lang="pt-BR" sz="3200" b="1" i="1">
                <a:solidFill>
                  <a:srgbClr val="FFFF00"/>
                </a:solidFill>
              </a:rPr>
              <a:t>REFERENCES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p:cNvSpPr>
          <p:nvPr>
            <p:ph type="title" idx="4294967295"/>
          </p:nvPr>
        </p:nvSpPr>
        <p:spPr bwMode="auto">
          <a:xfrm>
            <a:off x="677863" y="523875"/>
            <a:ext cx="11029950" cy="1189038"/>
          </a:xfrm>
          <a:solidFill>
            <a:srgbClr val="FFFF00"/>
          </a:solidFill>
        </p:spPr>
        <p:txBody>
          <a:bodyPr wrap="square" numCol="1" anchorCtr="0" compatLnSpc="1">
            <a:prstTxWarp prst="textNoShape">
              <a:avLst/>
            </a:prstTxWarp>
          </a:bodyPr>
          <a:lstStyle/>
          <a:p>
            <a:pPr eaLnBrk="1" hangingPunct="1"/>
            <a:r>
              <a:rPr lang="pt-BR" cap="none" smtClean="0">
                <a:solidFill>
                  <a:srgbClr val="0099FF"/>
                </a:solidFill>
              </a:rPr>
              <a:t>Nota do Editor da página neonatal </a:t>
            </a:r>
            <a:r>
              <a:rPr lang="pt-BR" cap="none" smtClean="0">
                <a:solidFill>
                  <a:srgbClr val="0099FF"/>
                </a:solidFill>
                <a:hlinkClick r:id="rId2"/>
              </a:rPr>
              <a:t>www.paulomargotto.com.br</a:t>
            </a:r>
            <a:r>
              <a:rPr lang="pt-BR" cap="none" smtClean="0">
                <a:solidFill>
                  <a:srgbClr val="0099FF"/>
                </a:solidFill>
              </a:rPr>
              <a:t> , Dr. Paulo R. Margotto. Consultem também! Estudando Juntos!</a:t>
            </a:r>
          </a:p>
        </p:txBody>
      </p:sp>
      <p:sp>
        <p:nvSpPr>
          <p:cNvPr id="69634" name="Oval 4"/>
          <p:cNvSpPr>
            <a:spLocks noChangeArrowheads="1"/>
          </p:cNvSpPr>
          <p:nvPr/>
        </p:nvSpPr>
        <p:spPr bwMode="auto">
          <a:xfrm>
            <a:off x="1882775" y="1936750"/>
            <a:ext cx="7569200" cy="869950"/>
          </a:xfrm>
          <a:prstGeom prst="ellipse">
            <a:avLst/>
          </a:prstGeom>
          <a:solidFill>
            <a:srgbClr val="FFFF00"/>
          </a:solidFill>
          <a:ln w="57150">
            <a:solidFill>
              <a:srgbClr val="00CC00"/>
            </a:solidFill>
            <a:round/>
            <a:headEnd/>
            <a:tailEnd/>
          </a:ln>
        </p:spPr>
        <p:txBody>
          <a:bodyPr wrap="none" anchor="ctr"/>
          <a:lstStyle/>
          <a:p>
            <a:pPr algn="ctr" defTabSz="914400"/>
            <a:r>
              <a:rPr lang="pt-BR" b="1">
                <a:solidFill>
                  <a:srgbClr val="FF00FF"/>
                </a:solidFill>
              </a:rPr>
              <a:t>Budesonida + surfactante e Displasia boncopulmonar</a:t>
            </a:r>
          </a:p>
        </p:txBody>
      </p:sp>
      <p:sp>
        <p:nvSpPr>
          <p:cNvPr id="69635" name="Text Box 6"/>
          <p:cNvSpPr txBox="1">
            <a:spLocks noChangeArrowheads="1"/>
          </p:cNvSpPr>
          <p:nvPr/>
        </p:nvSpPr>
        <p:spPr bwMode="auto">
          <a:xfrm>
            <a:off x="8670925" y="6086475"/>
            <a:ext cx="2549525" cy="366713"/>
          </a:xfrm>
          <a:prstGeom prst="rect">
            <a:avLst/>
          </a:prstGeom>
          <a:noFill/>
          <a:ln w="9525">
            <a:noFill/>
            <a:miter lim="800000"/>
            <a:headEnd/>
            <a:tailEnd/>
          </a:ln>
        </p:spPr>
        <p:txBody>
          <a:bodyPr wrap="none">
            <a:spAutoFit/>
          </a:bodyPr>
          <a:lstStyle/>
          <a:p>
            <a:pPr defTabSz="914400"/>
            <a:r>
              <a:rPr lang="pt-BR">
                <a:hlinkClick r:id="rId3"/>
              </a:rPr>
              <a:t>pmargotto@gmail.com</a:t>
            </a:r>
            <a:r>
              <a:rPr lang="pt-BR"/>
              <a:t> </a:t>
            </a:r>
          </a:p>
        </p:txBody>
      </p:sp>
      <p:pic>
        <p:nvPicPr>
          <p:cNvPr id="69636" name="Picture 8"/>
          <p:cNvPicPr>
            <a:picLocks noGrp="1" noChangeAspect="1" noChangeArrowheads="1"/>
          </p:cNvPicPr>
          <p:nvPr>
            <p:ph type="body" idx="4294967295"/>
          </p:nvPr>
        </p:nvPicPr>
        <p:blipFill>
          <a:blip r:embed="rId4">
            <a:lum bright="-6000" contrast="24000"/>
          </a:blip>
          <a:srcRect/>
          <a:stretch>
            <a:fillRect/>
          </a:stretch>
        </p:blipFill>
        <p:spPr>
          <a:xfrm>
            <a:off x="3281363" y="2905125"/>
            <a:ext cx="5354637" cy="3524250"/>
          </a:xfr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p:cNvSpPr>
          <p:nvPr>
            <p:ph type="body" idx="4294967295"/>
          </p:nvPr>
        </p:nvSpPr>
        <p:spPr>
          <a:xfrm>
            <a:off x="242888" y="1970088"/>
            <a:ext cx="11029950" cy="4168775"/>
          </a:xfrm>
        </p:spPr>
        <p:txBody>
          <a:bodyPr/>
          <a:lstStyle/>
          <a:p>
            <a:pPr eaLnBrk="1" hangingPunct="1">
              <a:lnSpc>
                <a:spcPct val="90000"/>
              </a:lnSpc>
            </a:pPr>
            <a:r>
              <a:rPr lang="en-US" i="1" smtClean="0">
                <a:latin typeface="Times New Roman" pitchFamily="18" charset="0"/>
              </a:rPr>
              <a:t>Our Neonatal Team in Brasilia would like to know your opinion about this new ARDS denomination and exaggerated bronchopulmonary dysplasia (BPD), in which they recommend the use of SURFACTANT + BUDESONIDE (new "Silver Bullet" in BPD?). Fellows brought this article up for discussion and it generated unease and many uncertainties. We know that studies are advancing on the use of budenoside + surfactant at birth with decreased bronchopulmonary dysplasia, initially in animals and promising results in human neonates, but using this combination at older ages ("BPD EXACERATED"!) we had little heard of. Attached is the Turkish study.</a:t>
            </a:r>
          </a:p>
          <a:p>
            <a:pPr eaLnBrk="1" hangingPunct="1">
              <a:lnSpc>
                <a:spcPct val="90000"/>
              </a:lnSpc>
            </a:pPr>
            <a:endParaRPr lang="en-US" i="1" smtClean="0">
              <a:latin typeface="Times New Roman" pitchFamily="18" charset="0"/>
            </a:endParaRPr>
          </a:p>
          <a:p>
            <a:pPr eaLnBrk="1" hangingPunct="1">
              <a:lnSpc>
                <a:spcPct val="90000"/>
              </a:lnSpc>
            </a:pPr>
            <a:r>
              <a:rPr lang="pt-BR" smtClean="0"/>
              <a:t>Nossa equipe neonatal em Brasília gostaria de saber sua opinião sobre essa nova denominação de SDRA e displasia broncopulmonar exagerada (DBP), na qual recomendam o uso de SURFACTANTE + BUDESONIDA (nova "Bala de Prata" na DBP?). Os Residentes trouxeram  este artigo para discussão e ele gerou inquietação e muitas incertezas. Sabemos que estudos estão avançando sobre o uso de budenosida + surfactante no nascimento com displasia broncopulmonar diminuída, inicialmente em animais e resultados promissores em neonatos humanos, mas usando essa combinação em idades mais avançadas ("BPD EXACERADO"!), pouco ouvimos falar. Em anexo está o estudo turco.</a:t>
            </a:r>
          </a:p>
        </p:txBody>
      </p:sp>
      <p:sp>
        <p:nvSpPr>
          <p:cNvPr id="70658" name="Rectangle 3"/>
          <p:cNvSpPr>
            <a:spLocks noChangeArrowheads="1"/>
          </p:cNvSpPr>
          <p:nvPr/>
        </p:nvSpPr>
        <p:spPr bwMode="auto">
          <a:xfrm>
            <a:off x="1174750" y="642938"/>
            <a:ext cx="10248900" cy="915987"/>
          </a:xfrm>
          <a:prstGeom prst="rect">
            <a:avLst/>
          </a:prstGeom>
          <a:noFill/>
          <a:ln w="9525">
            <a:noFill/>
            <a:miter lim="800000"/>
            <a:headEnd/>
            <a:tailEnd/>
          </a:ln>
        </p:spPr>
        <p:txBody>
          <a:bodyPr>
            <a:spAutoFit/>
          </a:bodyPr>
          <a:lstStyle/>
          <a:p>
            <a:pPr algn="ctr"/>
            <a:r>
              <a:rPr lang="pt-BR" b="1">
                <a:solidFill>
                  <a:srgbClr val="FF00FF"/>
                </a:solidFill>
              </a:rPr>
              <a:t>Consultamos os Professores Drs. Alan Jobe (EUA), Peter Dargaville (Austrália</a:t>
            </a:r>
            <a:r>
              <a:rPr lang="pt-BR">
                <a:solidFill>
                  <a:srgbClr val="FF00FF"/>
                </a:solidFill>
              </a:rPr>
              <a:t>),</a:t>
            </a:r>
            <a:r>
              <a:rPr lang="pt-BR"/>
              <a:t> </a:t>
            </a:r>
            <a:r>
              <a:rPr lang="pt-BR" b="1">
                <a:solidFill>
                  <a:srgbClr val="FF00FF"/>
                </a:solidFill>
              </a:rPr>
              <a:t>Peter Davis (Austrália) e Eduardo Bancalari (EUA) sobre o uso da budesonida+ surfactante na Síndrome de Desconforto Respiratório Agudo</a:t>
            </a:r>
          </a:p>
        </p:txBody>
      </p:sp>
      <p:sp>
        <p:nvSpPr>
          <p:cNvPr id="70659" name="Text Box 4"/>
          <p:cNvSpPr txBox="1">
            <a:spLocks noChangeArrowheads="1"/>
          </p:cNvSpPr>
          <p:nvPr/>
        </p:nvSpPr>
        <p:spPr bwMode="auto">
          <a:xfrm>
            <a:off x="1073150" y="1762125"/>
            <a:ext cx="1670050" cy="366713"/>
          </a:xfrm>
          <a:prstGeom prst="rect">
            <a:avLst/>
          </a:prstGeom>
          <a:noFill/>
          <a:ln w="9525">
            <a:noFill/>
            <a:miter lim="800000"/>
            <a:headEnd/>
            <a:tailEnd/>
          </a:ln>
        </p:spPr>
        <p:txBody>
          <a:bodyPr wrap="none">
            <a:spAutoFit/>
          </a:bodyPr>
          <a:lstStyle/>
          <a:p>
            <a:r>
              <a:rPr lang="pt-BR" b="1" i="1">
                <a:solidFill>
                  <a:srgbClr val="0000FF"/>
                </a:solidFill>
              </a:rPr>
              <a:t> The question</a:t>
            </a:r>
          </a:p>
        </p:txBody>
      </p:sp>
      <p:sp>
        <p:nvSpPr>
          <p:cNvPr id="70660" name="Text Box 5"/>
          <p:cNvSpPr txBox="1">
            <a:spLocks noChangeArrowheads="1"/>
          </p:cNvSpPr>
          <p:nvPr/>
        </p:nvSpPr>
        <p:spPr bwMode="auto">
          <a:xfrm>
            <a:off x="1216025" y="4043363"/>
            <a:ext cx="1289050" cy="366712"/>
          </a:xfrm>
          <a:prstGeom prst="rect">
            <a:avLst/>
          </a:prstGeom>
          <a:noFill/>
          <a:ln w="9525">
            <a:noFill/>
            <a:miter lim="800000"/>
            <a:headEnd/>
            <a:tailEnd/>
          </a:ln>
        </p:spPr>
        <p:txBody>
          <a:bodyPr wrap="none">
            <a:spAutoFit/>
          </a:bodyPr>
          <a:lstStyle/>
          <a:p>
            <a:r>
              <a:rPr lang="pt-BR" b="1">
                <a:solidFill>
                  <a:srgbClr val="0000FF"/>
                </a:solidFill>
              </a:rPr>
              <a:t>A questão</a:t>
            </a:r>
          </a:p>
        </p:txBody>
      </p:sp>
      <p:sp>
        <p:nvSpPr>
          <p:cNvPr id="70661" name="Oval 6"/>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2020</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3"/>
          <p:cNvSpPr>
            <a:spLocks noGrp="1"/>
          </p:cNvSpPr>
          <p:nvPr>
            <p:ph type="body" idx="4294967295"/>
          </p:nvPr>
        </p:nvSpPr>
        <p:spPr>
          <a:xfrm>
            <a:off x="561975" y="1012825"/>
            <a:ext cx="11029950" cy="3524250"/>
          </a:xfrm>
        </p:spPr>
        <p:txBody>
          <a:bodyPr/>
          <a:lstStyle/>
          <a:p>
            <a:pPr eaLnBrk="1" hangingPunct="1">
              <a:lnSpc>
                <a:spcPct val="80000"/>
              </a:lnSpc>
              <a:buFont typeface="Wingdings 2" pitchFamily="18" charset="2"/>
              <a:buNone/>
            </a:pPr>
            <a:endParaRPr lang="pt-BR" sz="800" smtClean="0"/>
          </a:p>
          <a:p>
            <a:pPr eaLnBrk="1" hangingPunct="1">
              <a:lnSpc>
                <a:spcPct val="80000"/>
              </a:lnSpc>
            </a:pPr>
            <a:r>
              <a:rPr lang="en-AU" i="1" smtClean="0">
                <a:latin typeface="Times New Roman" pitchFamily="18" charset="0"/>
              </a:rPr>
              <a:t>Dear Paulo, Apologies for the delay in replying, and greetings from Australia. I do think that budesonide has a future in neonatology, and that might well be by hitching a ride with surfactant. I attach a recent chapter that I wrote about this in a textbook. We in Australia are doing a trial using budesonide with surfactant in the first days of life in extremely preterm infants – trying to verify the findings of Yeh et al. See ACTRN12617000322336 at </a:t>
            </a:r>
            <a:r>
              <a:rPr lang="en-AU" i="1" smtClean="0">
                <a:latin typeface="Times New Roman" pitchFamily="18" charset="0"/>
                <a:hlinkClick r:id="rId2"/>
              </a:rPr>
              <a:t>https://www.anzctr.org.au/</a:t>
            </a:r>
            <a:r>
              <a:rPr lang="en-AU" i="1" smtClean="0">
                <a:latin typeface="Times New Roman" pitchFamily="18" charset="0"/>
              </a:rPr>
              <a:t>  Best wishes</a:t>
            </a:r>
          </a:p>
          <a:p>
            <a:pPr eaLnBrk="1" hangingPunct="1">
              <a:lnSpc>
                <a:spcPct val="80000"/>
              </a:lnSpc>
            </a:pPr>
            <a:r>
              <a:rPr lang="en-AU" i="1" smtClean="0">
                <a:latin typeface="Times New Roman" pitchFamily="18" charset="0"/>
              </a:rPr>
              <a:t>Peter,  PS: I landed in Brasilia briefly this time last year heading back to Australia from a trip to Venezuela. It looked to be a very interesting city, somewhat similar to Canberra in Australia – capital city built in the countryside.</a:t>
            </a:r>
            <a:endParaRPr lang="pt-BR" i="1" smtClean="0">
              <a:latin typeface="Times New Roman" pitchFamily="18" charset="0"/>
            </a:endParaRPr>
          </a:p>
        </p:txBody>
      </p:sp>
      <p:sp>
        <p:nvSpPr>
          <p:cNvPr id="71682" name="Text Box 4"/>
          <p:cNvSpPr txBox="1">
            <a:spLocks noChangeArrowheads="1"/>
          </p:cNvSpPr>
          <p:nvPr/>
        </p:nvSpPr>
        <p:spPr bwMode="auto">
          <a:xfrm>
            <a:off x="4135438" y="903288"/>
            <a:ext cx="4759325" cy="519112"/>
          </a:xfrm>
          <a:prstGeom prst="rect">
            <a:avLst/>
          </a:prstGeom>
          <a:noFill/>
          <a:ln w="9525">
            <a:noFill/>
            <a:miter lim="800000"/>
            <a:headEnd/>
            <a:tailEnd/>
          </a:ln>
        </p:spPr>
        <p:txBody>
          <a:bodyPr wrap="none">
            <a:spAutoFit/>
          </a:bodyPr>
          <a:lstStyle/>
          <a:p>
            <a:pPr defTabSz="914400"/>
            <a:r>
              <a:rPr lang="pt-BR" sz="2800">
                <a:solidFill>
                  <a:srgbClr val="FF00FF"/>
                </a:solidFill>
              </a:rPr>
              <a:t>1-Peter Dargaville (Austrália)</a:t>
            </a:r>
          </a:p>
        </p:txBody>
      </p:sp>
      <p:sp>
        <p:nvSpPr>
          <p:cNvPr id="71683" name="Rectangle 7"/>
          <p:cNvSpPr>
            <a:spLocks/>
          </p:cNvSpPr>
          <p:nvPr/>
        </p:nvSpPr>
        <p:spPr bwMode="auto">
          <a:xfrm>
            <a:off x="561975" y="1012825"/>
            <a:ext cx="11029950" cy="3524250"/>
          </a:xfrm>
          <a:prstGeom prst="rect">
            <a:avLst/>
          </a:prstGeom>
          <a:noFill/>
          <a:ln w="9525">
            <a:noFill/>
            <a:miter lim="800000"/>
            <a:headEnd/>
            <a:tailEnd/>
          </a:ln>
        </p:spPr>
        <p:txBody>
          <a:bodyPr anchor="ctr"/>
          <a:lstStyle/>
          <a:p>
            <a:pPr marL="304800" indent="-304800">
              <a:lnSpc>
                <a:spcPct val="80000"/>
              </a:lnSpc>
              <a:spcBef>
                <a:spcPct val="20000"/>
              </a:spcBef>
              <a:spcAft>
                <a:spcPts val="600"/>
              </a:spcAft>
              <a:buClr>
                <a:schemeClr val="accent2"/>
              </a:buClr>
              <a:buSzPct val="92000"/>
              <a:buFont typeface="Wingdings 2" pitchFamily="18" charset="2"/>
              <a:buNone/>
            </a:pPr>
            <a:endParaRPr lang="pt-BR" sz="800">
              <a:solidFill>
                <a:schemeClr val="tx2"/>
              </a:solidFill>
            </a:endParaRPr>
          </a:p>
          <a:p>
            <a:pPr marL="304800" indent="-304800">
              <a:lnSpc>
                <a:spcPct val="80000"/>
              </a:lnSpc>
              <a:spcBef>
                <a:spcPct val="20000"/>
              </a:spcBef>
              <a:spcAft>
                <a:spcPts val="600"/>
              </a:spcAft>
              <a:buClr>
                <a:schemeClr val="accent2"/>
              </a:buClr>
              <a:buSzPct val="92000"/>
              <a:buFont typeface="Wingdings 2" pitchFamily="18" charset="2"/>
              <a:buChar char=""/>
            </a:pPr>
            <a:r>
              <a:rPr lang="en-AU" i="1">
                <a:solidFill>
                  <a:schemeClr val="tx2"/>
                </a:solidFill>
                <a:latin typeface="Times New Roman" pitchFamily="18" charset="0"/>
              </a:rPr>
              <a:t>Dear Paulo, Apologies for the delay in replying, and greetings from Australia. I do think that budesonide has a future in neonatology, and that might well be by hitching a ride with surfactant. I attach a recent chapter that I wrote about this in a textbook. We in Australia are doing a trial using budesonide with surfactant in the first days of life in extremely preterm infants – trying to verify the findings of Yeh et al. See ACTRN12617000322336 at </a:t>
            </a:r>
            <a:r>
              <a:rPr lang="en-AU" i="1">
                <a:solidFill>
                  <a:schemeClr val="tx2"/>
                </a:solidFill>
                <a:latin typeface="Times New Roman" pitchFamily="18" charset="0"/>
                <a:hlinkClick r:id="rId2"/>
              </a:rPr>
              <a:t>https://www.anzctr.org.au/</a:t>
            </a:r>
            <a:r>
              <a:rPr lang="en-AU" i="1">
                <a:solidFill>
                  <a:schemeClr val="tx2"/>
                </a:solidFill>
                <a:latin typeface="Times New Roman" pitchFamily="18" charset="0"/>
              </a:rPr>
              <a:t>  Best wishes</a:t>
            </a:r>
          </a:p>
          <a:p>
            <a:pPr marL="304800" indent="-304800">
              <a:lnSpc>
                <a:spcPct val="80000"/>
              </a:lnSpc>
              <a:spcBef>
                <a:spcPct val="20000"/>
              </a:spcBef>
              <a:spcAft>
                <a:spcPts val="600"/>
              </a:spcAft>
              <a:buClr>
                <a:schemeClr val="accent2"/>
              </a:buClr>
              <a:buSzPct val="92000"/>
              <a:buFont typeface="Wingdings 2" pitchFamily="18" charset="2"/>
              <a:buChar char=""/>
            </a:pPr>
            <a:r>
              <a:rPr lang="en-AU" i="1">
                <a:solidFill>
                  <a:schemeClr val="tx2"/>
                </a:solidFill>
                <a:latin typeface="Times New Roman" pitchFamily="18" charset="0"/>
              </a:rPr>
              <a:t>Peter,  PS: I landed in Brasilia briefly this time last year heading back to Australia from a trip to Venezuela. It looked to be a very interesting city, somewhat similar to Canberra in Australia – capital city built in the countryside.</a:t>
            </a:r>
            <a:endParaRPr lang="pt-BR" i="1">
              <a:solidFill>
                <a:schemeClr val="tx2"/>
              </a:solidFill>
              <a:latin typeface="Times New Roman" pitchFamily="18" charset="0"/>
            </a:endParaRPr>
          </a:p>
        </p:txBody>
      </p:sp>
      <p:sp>
        <p:nvSpPr>
          <p:cNvPr id="71684" name="Rectangle 8"/>
          <p:cNvSpPr>
            <a:spLocks/>
          </p:cNvSpPr>
          <p:nvPr/>
        </p:nvSpPr>
        <p:spPr bwMode="auto">
          <a:xfrm>
            <a:off x="517525" y="3641725"/>
            <a:ext cx="11029950" cy="3524250"/>
          </a:xfrm>
          <a:prstGeom prst="rect">
            <a:avLst/>
          </a:prstGeom>
          <a:noFill/>
          <a:ln w="9525">
            <a:noFill/>
            <a:miter lim="800000"/>
            <a:headEnd/>
            <a:tailEnd/>
          </a:ln>
        </p:spPr>
        <p:txBody>
          <a:bodyPr anchor="ctr"/>
          <a:lstStyle/>
          <a:p>
            <a:pPr marL="304800" indent="-304800">
              <a:spcBef>
                <a:spcPct val="20000"/>
              </a:spcBef>
              <a:spcAft>
                <a:spcPts val="600"/>
              </a:spcAft>
              <a:buClr>
                <a:schemeClr val="accent2"/>
              </a:buClr>
              <a:buSzPct val="92000"/>
              <a:buFont typeface="Wingdings 2" pitchFamily="18" charset="2"/>
              <a:buChar char=""/>
            </a:pPr>
            <a:r>
              <a:rPr lang="pt-BR" sz="1700">
                <a:solidFill>
                  <a:schemeClr val="tx2"/>
                </a:solidFill>
              </a:rPr>
              <a:t>Caro Paulo, Desculpas pela demora em responder e saudações da Austrália. Eu acho que a budesonida tem um futuro na neonatologia, e isso pode muito bem pegar carona com surfactante. Anexo um capítulo recente que escrevi sobre isso em um livro didático. Nós, na Austrália, estamos fazendo um teste com budesonida com surfactante nos primeiros dias de vida em bebês extremamente prematuros - tentando verificar os achados de Yeh et al. Veja ACTRN12617000322336 em </a:t>
            </a:r>
            <a:r>
              <a:rPr lang="pt-BR" sz="1700">
                <a:solidFill>
                  <a:schemeClr val="tx2"/>
                </a:solidFill>
                <a:hlinkClick r:id="rId2"/>
              </a:rPr>
              <a:t>https://www.anzctr.org.au/</a:t>
            </a:r>
            <a:r>
              <a:rPr lang="pt-BR" sz="1700">
                <a:solidFill>
                  <a:schemeClr val="tx2"/>
                </a:solidFill>
              </a:rPr>
              <a:t>  Cumprimentos</a:t>
            </a:r>
          </a:p>
          <a:p>
            <a:pPr marL="304800" indent="-304800">
              <a:spcBef>
                <a:spcPct val="20000"/>
              </a:spcBef>
              <a:spcAft>
                <a:spcPts val="600"/>
              </a:spcAft>
              <a:buClr>
                <a:schemeClr val="accent2"/>
              </a:buClr>
              <a:buSzPct val="92000"/>
              <a:buFont typeface="Wingdings 2" pitchFamily="18" charset="2"/>
              <a:buChar char=""/>
            </a:pPr>
            <a:r>
              <a:rPr lang="pt-BR" sz="1700">
                <a:solidFill>
                  <a:schemeClr val="tx2"/>
                </a:solidFill>
              </a:rPr>
              <a:t>Peter, PS: Eu cheguei a Brasília brevemente desta vez no ano passado, voltando para a Austrália de uma viagem à Venezuela. Parecia ser uma cidade muito interessante, um pouco semelhante a Camberra na Austrália - capital construída no campo.</a:t>
            </a:r>
          </a:p>
        </p:txBody>
      </p:sp>
      <p:sp>
        <p:nvSpPr>
          <p:cNvPr id="71685" name="AutoShape 9"/>
          <p:cNvSpPr>
            <a:spLocks noChangeArrowheads="1"/>
          </p:cNvSpPr>
          <p:nvPr/>
        </p:nvSpPr>
        <p:spPr bwMode="auto">
          <a:xfrm>
            <a:off x="11253788" y="6018213"/>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3"/>
          <p:cNvSpPr>
            <a:spLocks noGrp="1"/>
          </p:cNvSpPr>
          <p:nvPr>
            <p:ph type="body" idx="4294967295"/>
          </p:nvPr>
        </p:nvSpPr>
        <p:spPr>
          <a:xfrm>
            <a:off x="536575" y="3140075"/>
            <a:ext cx="11029950" cy="3524250"/>
          </a:xfrm>
        </p:spPr>
        <p:txBody>
          <a:bodyPr/>
          <a:lstStyle/>
          <a:p>
            <a:pPr eaLnBrk="1" hangingPunct="1">
              <a:lnSpc>
                <a:spcPct val="90000"/>
              </a:lnSpc>
            </a:pPr>
            <a:r>
              <a:rPr lang="pt-BR" smtClean="0"/>
              <a:t>O surfactante exógeno continua sendo a base da terapia em bebês prematuros com</a:t>
            </a:r>
          </a:p>
          <a:p>
            <a:pPr eaLnBrk="1" hangingPunct="1">
              <a:lnSpc>
                <a:spcPct val="90000"/>
              </a:lnSpc>
            </a:pPr>
            <a:r>
              <a:rPr lang="pt-BR" smtClean="0"/>
              <a:t>síndrome de angústia respiratória. Seu efeito na redução da mortalidade é inquestionável, enquanto seu impacto sobre a patogênese da displasia broncopulmonar (DBP)é  menos clara, preocupando-se com uma falta de benefício significativo. </a:t>
            </a:r>
          </a:p>
          <a:p>
            <a:pPr eaLnBrk="1" hangingPunct="1">
              <a:lnSpc>
                <a:spcPct val="90000"/>
              </a:lnSpc>
            </a:pPr>
            <a:r>
              <a:rPr lang="pt-BR" smtClean="0"/>
              <a:t>Nesse sentido, vários avanços recentes parecem fortalecer o papel que o surfactante deve desempenhar, incluindo o surgimento de uma abordagem menos invasiva, a administração do surfactante usando um cateter fino, o desenvolvimento de formulações de  surfactante com propriedades imunomoduladoras e o uso inovador da combinação de surfactante como veículo de entrega de medicamentos e agentes bioativos. </a:t>
            </a:r>
          </a:p>
          <a:p>
            <a:pPr eaLnBrk="1" hangingPunct="1">
              <a:lnSpc>
                <a:spcPct val="90000"/>
              </a:lnSpc>
            </a:pPr>
            <a:r>
              <a:rPr lang="pt-BR" smtClean="0"/>
              <a:t>Este capítulo se concentrará nesses avanços, explorando em cada caso como o poder da terapia exógena com surfactantes pode ser aproveitado de maneiras inovadoras e até tentadoras na luta contra a  displasia broncopulmonar (DBP)</a:t>
            </a:r>
          </a:p>
        </p:txBody>
      </p:sp>
      <p:sp>
        <p:nvSpPr>
          <p:cNvPr id="72706" name="Rectangle 4"/>
          <p:cNvSpPr>
            <a:spLocks noChangeArrowheads="1"/>
          </p:cNvSpPr>
          <p:nvPr/>
        </p:nvSpPr>
        <p:spPr bwMode="auto">
          <a:xfrm>
            <a:off x="3048000" y="717550"/>
            <a:ext cx="6096000" cy="641350"/>
          </a:xfrm>
          <a:prstGeom prst="rect">
            <a:avLst/>
          </a:prstGeom>
          <a:noFill/>
          <a:ln w="9525">
            <a:noFill/>
            <a:miter lim="800000"/>
            <a:headEnd/>
            <a:tailEnd/>
          </a:ln>
        </p:spPr>
        <p:txBody>
          <a:bodyPr>
            <a:spAutoFit/>
          </a:bodyPr>
          <a:lstStyle/>
          <a:p>
            <a:pPr algn="ctr" defTabSz="914400"/>
            <a:r>
              <a:rPr lang="pt-BR" b="1">
                <a:solidFill>
                  <a:srgbClr val="FF00FF"/>
                </a:solidFill>
              </a:rPr>
              <a:t>O QUE O SURFATANTE EXÓGEN0 FORNECE NA LUTA CONTRA A DISPLASIA BRONCOPULMONAR</a:t>
            </a:r>
          </a:p>
        </p:txBody>
      </p:sp>
      <p:sp>
        <p:nvSpPr>
          <p:cNvPr id="72707" name="Rectangle 5"/>
          <p:cNvSpPr>
            <a:spLocks noChangeArrowheads="1"/>
          </p:cNvSpPr>
          <p:nvPr/>
        </p:nvSpPr>
        <p:spPr bwMode="auto">
          <a:xfrm>
            <a:off x="474663" y="2195513"/>
            <a:ext cx="11717337" cy="730250"/>
          </a:xfrm>
          <a:prstGeom prst="rect">
            <a:avLst/>
          </a:prstGeom>
          <a:noFill/>
          <a:ln w="9525">
            <a:noFill/>
            <a:miter lim="800000"/>
            <a:headEnd/>
            <a:tailEnd/>
          </a:ln>
        </p:spPr>
        <p:txBody>
          <a:bodyPr anchor="ctr">
            <a:spAutoFit/>
          </a:bodyPr>
          <a:lstStyle/>
          <a:p>
            <a:pPr algn="ctr"/>
            <a:r>
              <a:rPr lang="en-US" sz="1400" b="1" i="1">
                <a:solidFill>
                  <a:srgbClr val="0000FF"/>
                </a:solidFill>
              </a:rPr>
              <a:t>WHAT CAN EXOGENOUS SURFACTANT PROVIDE IN THE FIGHT AGAINST BPD?</a:t>
            </a:r>
            <a:r>
              <a:rPr lang="en-US" sz="1400" b="1" i="1"/>
              <a:t> </a:t>
            </a:r>
          </a:p>
          <a:p>
            <a:pPr algn="ctr"/>
            <a:r>
              <a:rPr lang="en-US" sz="1400" i="1"/>
              <a:t>Peter A. Dargaville MBBS FRACP MD Department of Paediatrics, Royal Hobart Hospital, Hobart, Tasmania, Australia Menzies Institute for Medical Research, University of Tasmania, Hobart, Tasmania, Australia </a:t>
            </a:r>
          </a:p>
        </p:txBody>
      </p:sp>
      <p:sp>
        <p:nvSpPr>
          <p:cNvPr id="72708" name="AutoShape 6"/>
          <p:cNvSpPr>
            <a:spLocks noChangeArrowheads="1"/>
          </p:cNvSpPr>
          <p:nvPr/>
        </p:nvSpPr>
        <p:spPr bwMode="auto">
          <a:xfrm>
            <a:off x="11253788" y="6018213"/>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endParaRPr lang="pt-BR" cap="none" smtClean="0"/>
          </a:p>
        </p:txBody>
      </p:sp>
      <p:sp>
        <p:nvSpPr>
          <p:cNvPr id="73730" name="Rectangle 3"/>
          <p:cNvSpPr>
            <a:spLocks noGrp="1"/>
          </p:cNvSpPr>
          <p:nvPr>
            <p:ph type="body" idx="4294967295"/>
          </p:nvPr>
        </p:nvSpPr>
        <p:spPr>
          <a:xfrm>
            <a:off x="200025" y="217488"/>
            <a:ext cx="11991975" cy="6659562"/>
          </a:xfrm>
          <a:solidFill>
            <a:schemeClr val="bg1"/>
          </a:solidFill>
        </p:spPr>
        <p:txBody>
          <a:bodyPr/>
          <a:lstStyle/>
          <a:p>
            <a:pPr eaLnBrk="1" hangingPunct="1">
              <a:buFont typeface="Wingdings 2" pitchFamily="18" charset="2"/>
              <a:buNone/>
            </a:pPr>
            <a:r>
              <a:rPr lang="pt-BR" smtClean="0">
                <a:solidFill>
                  <a:srgbClr val="FF00FF"/>
                </a:solidFill>
              </a:rPr>
              <a:t>       Terapia tardia com surfactante e DBP</a:t>
            </a:r>
          </a:p>
          <a:p>
            <a:pPr eaLnBrk="1" hangingPunct="1"/>
            <a:r>
              <a:rPr lang="pt-BR" smtClean="0"/>
              <a:t>Os bebês com maior risco de DBP são os que permanecem ventilados além de 7-14 dias. O elemento da patologia pulmonar emergente neste momento é uma disfunção de surfactante endógeno, , manifestando-se como atividade superficial prejudicada em amostras de aspirado traqueal.</a:t>
            </a:r>
          </a:p>
          <a:p>
            <a:pPr eaLnBrk="1" hangingPunct="1"/>
            <a:r>
              <a:rPr lang="pt-BR" smtClean="0"/>
              <a:t>Verificou-se que a disfunção do surfactante está associada à deficiência de proteínas associadas ao surfactante, mas não aos fosfolipídios. </a:t>
            </a:r>
          </a:p>
          <a:p>
            <a:pPr eaLnBrk="1" hangingPunct="1"/>
            <a:r>
              <a:rPr lang="pt-BR" smtClean="0"/>
              <a:t>Em reconhecimento desse potencial colaborador da patogênese da DBP, Ballard et al conduziram um ensaio clínico randomizado com terapêutica tardia do surfactante em prematuros com menos de 29 semanas de gestação, ventilados de 7 a 14 dias.10. Até cinco doses de surfactante exógeno (calfatante) ou placebo foi administrado com 1-3 dias de intervalo, juntamente com óxido nítrico inalado (administrado a todos os bebês).</a:t>
            </a:r>
          </a:p>
          <a:p>
            <a:pPr eaLnBrk="1" hangingPunct="1"/>
            <a:r>
              <a:rPr lang="pt-BR" smtClean="0">
                <a:solidFill>
                  <a:srgbClr val="0000FF"/>
                </a:solidFill>
              </a:rPr>
              <a:t>A sobrevida sem DBP </a:t>
            </a:r>
            <a:r>
              <a:rPr lang="pt-BR" i="1" smtClean="0">
                <a:solidFill>
                  <a:srgbClr val="0000FF"/>
                </a:solidFill>
              </a:rPr>
              <a:t>não diferiu</a:t>
            </a:r>
            <a:r>
              <a:rPr lang="pt-BR" smtClean="0">
                <a:solidFill>
                  <a:srgbClr val="0000FF"/>
                </a:solidFill>
              </a:rPr>
              <a:t> entre os grupos de tratamento e controle aos 36 ou 40semanas de gestação.</a:t>
            </a:r>
            <a:r>
              <a:rPr lang="pt-BR" smtClean="0"/>
              <a:t> Embora não houvesse outras diferenças nos resultados durante a primeira hospitalização, os resultados respiratórios no primeiro ano foram um pouco melhores no grupo tratado com surfactante.</a:t>
            </a:r>
          </a:p>
          <a:p>
            <a:pPr eaLnBrk="1" hangingPunct="1"/>
            <a:r>
              <a:rPr lang="pt-BR" smtClean="0"/>
              <a:t> </a:t>
            </a:r>
            <a:r>
              <a:rPr lang="pt-BR" smtClean="0">
                <a:solidFill>
                  <a:srgbClr val="0000FF"/>
                </a:solidFill>
              </a:rPr>
              <a:t>Esses resultados modestos desencorajaram o uso de surfactante exógeno além dos primeiros dias de vida</a:t>
            </a:r>
            <a:r>
              <a:rPr lang="pt-BR" smtClean="0"/>
              <a:t>.</a:t>
            </a:r>
          </a:p>
        </p:txBody>
      </p:sp>
      <p:sp>
        <p:nvSpPr>
          <p:cNvPr id="73731" name="AutoShape 4"/>
          <p:cNvSpPr>
            <a:spLocks noChangeArrowheads="1"/>
          </p:cNvSpPr>
          <p:nvPr/>
        </p:nvSpPr>
        <p:spPr bwMode="auto">
          <a:xfrm>
            <a:off x="11253788" y="6018213"/>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3"/>
          <p:cNvSpPr>
            <a:spLocks noGrp="1"/>
          </p:cNvSpPr>
          <p:nvPr>
            <p:ph type="body" idx="4294967295"/>
          </p:nvPr>
        </p:nvSpPr>
        <p:spPr>
          <a:xfrm>
            <a:off x="950913" y="525463"/>
            <a:ext cx="11536362" cy="5967412"/>
          </a:xfrm>
          <a:solidFill>
            <a:schemeClr val="bg1"/>
          </a:solidFill>
        </p:spPr>
        <p:txBody>
          <a:bodyPr/>
          <a:lstStyle/>
          <a:p>
            <a:pPr marL="371475" indent="-371475" algn="ctr" eaLnBrk="1" hangingPunct="1">
              <a:buFont typeface="Wingdings 2" pitchFamily="18" charset="2"/>
              <a:buNone/>
            </a:pPr>
            <a:r>
              <a:rPr lang="pt-BR" sz="2400" b="1" smtClean="0">
                <a:solidFill>
                  <a:srgbClr val="FF00FF"/>
                </a:solidFill>
              </a:rPr>
              <a:t>Em relação à DBP, vantagens do surfactante exógeno como veículo de agente terapêutico  são óbvias </a:t>
            </a:r>
            <a:r>
              <a:rPr lang="pt-BR" sz="2400" smtClean="0">
                <a:solidFill>
                  <a:srgbClr val="FF00FF"/>
                </a:solidFill>
              </a:rPr>
              <a:t>:</a:t>
            </a:r>
            <a:r>
              <a:rPr lang="pt-BR" smtClean="0"/>
              <a:t> </a:t>
            </a:r>
          </a:p>
          <a:p>
            <a:pPr marL="371475" indent="-371475" eaLnBrk="1" hangingPunct="1">
              <a:buFont typeface="Wingdings 2" pitchFamily="18" charset="2"/>
              <a:buAutoNum type="romanLcParenR"/>
            </a:pPr>
            <a:r>
              <a:rPr lang="pt-BR" sz="2400" smtClean="0"/>
              <a:t>o surfactante é administrado nos pulmões de quase todos os prematuros no início de sua vida, com doses repetidas frequentemente dadas,  </a:t>
            </a:r>
          </a:p>
          <a:p>
            <a:pPr marL="371475" indent="-371475" eaLnBrk="1" hangingPunct="1">
              <a:buFont typeface="Wingdings 2" pitchFamily="18" charset="2"/>
              <a:buAutoNum type="romanLcParenR"/>
            </a:pPr>
            <a:r>
              <a:rPr lang="pt-BR" sz="2400" smtClean="0"/>
              <a:t> as propriedades biofísicas do surfactante incentivam a dispersão eficaz do produto no pulmão distal</a:t>
            </a:r>
          </a:p>
          <a:p>
            <a:pPr marL="371475" indent="-371475" eaLnBrk="1" hangingPunct="1">
              <a:buFont typeface="Wingdings 2" pitchFamily="18" charset="2"/>
              <a:buAutoNum type="romanLcParenR"/>
            </a:pPr>
            <a:r>
              <a:rPr lang="pt-BR" sz="2400" smtClean="0"/>
              <a:t> quando testadas, essas propriedades biofísicas favoráveis não são não é afetadas pela adição de outras porções; e iv) em alguns (mas não todos) casos, sabe-se que a integridade e a potência / bioatividade dos agentes terapêuticos candidatos à DBP são preservados quando misturado com surfactante</a:t>
            </a:r>
          </a:p>
        </p:txBody>
      </p:sp>
      <p:sp>
        <p:nvSpPr>
          <p:cNvPr id="74754"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pt-BR" cap="none" smtClean="0"/>
              <a:t>                                      </a:t>
            </a:r>
            <a:r>
              <a:rPr lang="pt-BR" sz="3600" cap="none" smtClean="0">
                <a:solidFill>
                  <a:srgbClr val="FF00FF"/>
                </a:solidFill>
              </a:rPr>
              <a:t>Conclusão</a:t>
            </a:r>
            <a:r>
              <a:rPr lang="pt-BR" cap="none" smtClean="0"/>
              <a:t> </a:t>
            </a:r>
          </a:p>
        </p:txBody>
      </p:sp>
      <p:sp>
        <p:nvSpPr>
          <p:cNvPr id="75778" name="Rectangle 3"/>
          <p:cNvSpPr>
            <a:spLocks noGrp="1"/>
          </p:cNvSpPr>
          <p:nvPr>
            <p:ph type="body" idx="4294967295"/>
          </p:nvPr>
        </p:nvSpPr>
        <p:spPr>
          <a:solidFill>
            <a:srgbClr val="FFFF00"/>
          </a:solidFill>
          <a:ln w="57150">
            <a:solidFill>
              <a:srgbClr val="FF00FF"/>
            </a:solidFill>
          </a:ln>
        </p:spPr>
        <p:txBody>
          <a:bodyPr/>
          <a:lstStyle/>
          <a:p>
            <a:pPr eaLnBrk="1" hangingPunct="1"/>
            <a:r>
              <a:rPr lang="pt-BR" sz="2800" smtClean="0">
                <a:solidFill>
                  <a:srgbClr val="0000FF"/>
                </a:solidFill>
              </a:rPr>
              <a:t>Neste capítulo, os papéis atuais e futuros da terapia com surfactante e surfactante para</a:t>
            </a:r>
          </a:p>
          <a:p>
            <a:pPr eaLnBrk="1" hangingPunct="1"/>
            <a:r>
              <a:rPr lang="pt-BR" sz="2800" smtClean="0">
                <a:solidFill>
                  <a:srgbClr val="0000FF"/>
                </a:solidFill>
              </a:rPr>
              <a:t>prevenção e mitigação da DBP foram exploradas. </a:t>
            </a:r>
          </a:p>
          <a:p>
            <a:pPr eaLnBrk="1" hangingPunct="1"/>
            <a:r>
              <a:rPr lang="pt-BR" sz="2800" smtClean="0">
                <a:solidFill>
                  <a:srgbClr val="0000FF"/>
                </a:solidFill>
              </a:rPr>
              <a:t>Com a combinação de novas formulações de surfactantes, novas abordagens para a distribuição de surfactantes e o uso de surfactante como veículo terapêutico, parece que o surfactante tem muito a contribuir na luta contra a DBP.</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p:cNvSpPr>
            <a:spLocks noGrp="1"/>
          </p:cNvSpPr>
          <p:nvPr>
            <p:ph type="title" idx="4294967295"/>
          </p:nvPr>
        </p:nvSpPr>
        <p:spPr bwMode="auto">
          <a:xfrm>
            <a:off x="474663" y="396875"/>
            <a:ext cx="11029950" cy="1189038"/>
          </a:xfrm>
          <a:noFill/>
        </p:spPr>
        <p:txBody>
          <a:bodyPr wrap="square" numCol="1" anchorCtr="0" compatLnSpc="1">
            <a:prstTxWarp prst="textNoShape">
              <a:avLst/>
            </a:prstTxWarp>
          </a:bodyPr>
          <a:lstStyle/>
          <a:p>
            <a:pPr algn="ctr" eaLnBrk="1" hangingPunct="1"/>
            <a:r>
              <a:rPr lang="pt-BR" cap="none" smtClean="0">
                <a:solidFill>
                  <a:srgbClr val="FF00FF"/>
                </a:solidFill>
              </a:rPr>
              <a:t>2-Alan Jobe (EUA)</a:t>
            </a:r>
          </a:p>
        </p:txBody>
      </p:sp>
      <p:sp>
        <p:nvSpPr>
          <p:cNvPr id="76802" name="Rectangle 3"/>
          <p:cNvSpPr>
            <a:spLocks noGrp="1"/>
          </p:cNvSpPr>
          <p:nvPr>
            <p:ph type="body" idx="4294967295"/>
          </p:nvPr>
        </p:nvSpPr>
        <p:spPr>
          <a:xfrm>
            <a:off x="452438" y="2559050"/>
            <a:ext cx="11029950" cy="3524250"/>
          </a:xfrm>
        </p:spPr>
        <p:txBody>
          <a:bodyPr/>
          <a:lstStyle/>
          <a:p>
            <a:pPr eaLnBrk="1" hangingPunct="1"/>
            <a:r>
              <a:rPr lang="en-US" sz="2000" i="1" smtClean="0"/>
              <a:t>I have no information about late treatments of BPD with surfactant and budesonide. Surfactant alone does not help but budesonide is a potent anti inflammatory and could be distributed into an injured lung with a bit of surfactant.  I have a power outage here  and will read your attached paper tomorrow.</a:t>
            </a:r>
          </a:p>
          <a:p>
            <a:pPr eaLnBrk="1" hangingPunct="1"/>
            <a:r>
              <a:rPr lang="pt-BR" sz="2000" smtClean="0"/>
              <a:t>Não tenho informações sobre tratamentos tardios da displasia broncopulmonar com surfactante e budesonida. O surfactante sozinho não ajuda, mas a budesonida é um potente anti-inflamatório e pode ser distribuído no pulmão lesionado com um pouco de surfactante. </a:t>
            </a:r>
          </a:p>
        </p:txBody>
      </p:sp>
      <p:sp>
        <p:nvSpPr>
          <p:cNvPr id="76803"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p:cNvSpPr>
          <p:nvPr>
            <p:ph type="title" idx="4294967295"/>
          </p:nvPr>
        </p:nvSpPr>
        <p:spPr bwMode="auto">
          <a:xfrm>
            <a:off x="4556125" y="396875"/>
            <a:ext cx="11029950" cy="1189038"/>
          </a:xfrm>
          <a:noFill/>
        </p:spPr>
        <p:txBody>
          <a:bodyPr wrap="square" numCol="1" anchorCtr="0" compatLnSpc="1">
            <a:prstTxWarp prst="textNoShape">
              <a:avLst/>
            </a:prstTxWarp>
          </a:bodyPr>
          <a:lstStyle/>
          <a:p>
            <a:pPr eaLnBrk="1" hangingPunct="1"/>
            <a:r>
              <a:rPr lang="pt-BR" cap="none" smtClean="0">
                <a:solidFill>
                  <a:srgbClr val="FF00FF"/>
                </a:solidFill>
              </a:rPr>
              <a:t>Alan Jobe</a:t>
            </a:r>
          </a:p>
        </p:txBody>
      </p:sp>
      <p:sp>
        <p:nvSpPr>
          <p:cNvPr id="77826" name="Rectangle 3"/>
          <p:cNvSpPr>
            <a:spLocks noGrp="1"/>
          </p:cNvSpPr>
          <p:nvPr>
            <p:ph type="body" idx="4294967295"/>
          </p:nvPr>
        </p:nvSpPr>
        <p:spPr>
          <a:xfrm>
            <a:off x="723900" y="949325"/>
            <a:ext cx="11029950" cy="3524250"/>
          </a:xfrm>
        </p:spPr>
        <p:txBody>
          <a:bodyPr/>
          <a:lstStyle/>
          <a:p>
            <a:pPr eaLnBrk="1" hangingPunct="1"/>
            <a:r>
              <a:rPr lang="pt-BR" sz="1400" i="1" smtClean="0">
                <a:latin typeface="Times New Roman" pitchFamily="18" charset="0"/>
              </a:rPr>
              <a:t>Interesting paper. Surfactant no effective in ARDS in general nor is late surfactant in the progression toward BPD (Ballard trial).  Budesonide is a potent anti-inflammatory that seems to work in COVID pneumonia (They use Dexamethasone).I have no experience with the type of patient you are describing. As you note surfactant will facilitate the spreading of budesonide.  We have been studying surfactant plus Budesonide in preterm sheep models.  It does improve lung mechanics and gas exchange and decreases indicators of inflammation.  My colleague Noah hillman published a large clinical series of ELBW infants treated with surf + Budesonide in Pediatric Research this year – some benefit – not a silver bullet by any means. I have been involved with the treatment of terminal COVID patients in Italy with surfactant by bronchial instillation – just 7 patients.  Some possible benefit – but not a trial , just a clinical experience.  That is about all I know.  The rule in neonatology is : no one should die without being treated with steroids! </a:t>
            </a:r>
          </a:p>
        </p:txBody>
      </p:sp>
      <p:sp>
        <p:nvSpPr>
          <p:cNvPr id="77827" name="Rectangle 4"/>
          <p:cNvSpPr>
            <a:spLocks/>
          </p:cNvSpPr>
          <p:nvPr/>
        </p:nvSpPr>
        <p:spPr bwMode="auto">
          <a:xfrm>
            <a:off x="687388" y="3333750"/>
            <a:ext cx="11029950" cy="3524250"/>
          </a:xfrm>
          <a:prstGeom prst="rect">
            <a:avLst/>
          </a:prstGeom>
          <a:noFill/>
          <a:ln w="9525">
            <a:noFill/>
            <a:miter lim="800000"/>
            <a:headEnd/>
            <a:tailEnd/>
          </a:ln>
        </p:spPr>
        <p:txBody>
          <a:bodyPr anchor="ctr"/>
          <a:lstStyle/>
          <a:p>
            <a:pPr marL="304800" indent="-304800">
              <a:lnSpc>
                <a:spcPct val="80000"/>
              </a:lnSpc>
              <a:spcBef>
                <a:spcPct val="20000"/>
              </a:spcBef>
              <a:spcAft>
                <a:spcPts val="600"/>
              </a:spcAft>
              <a:buClr>
                <a:schemeClr val="accent2"/>
              </a:buClr>
              <a:buSzPct val="92000"/>
              <a:buFont typeface="Wingdings 2" pitchFamily="18" charset="2"/>
              <a:buChar char=""/>
            </a:pPr>
            <a:r>
              <a:rPr lang="pt-BR" sz="2000">
                <a:solidFill>
                  <a:schemeClr val="tx2"/>
                </a:solidFill>
                <a:latin typeface="Times New Roman" pitchFamily="18" charset="0"/>
              </a:rPr>
              <a:t>Artigo interessante. O surfactante não é eficaz na Síndrome do Descordo Respiratório Agudo, nem o surfactante tardio está progredindo em direção à DBP (estudo de Ballard). A budesonida é um potente anti-inflamatório que parece funcionar na pneumonia por COVID (eles usam Dexametasona). Não tenho experiência com o tipo de paciente que você está descrevendo. Como você observa, o surfactante facilitará a disseminação da budesonida. Temos estudado surfactante mais budesonida em modelos de ovinos prematuros. Melhora a mecânica pulmonar e as trocas gasosas e diminui os indicadores de inflamação. Meu colega Noah Hillman publicou uma grande série clínica de bebês com baixo peso ao nascer tratados com surfactante + Budesonida na </a:t>
            </a:r>
            <a:r>
              <a:rPr lang="pt-BR" sz="2000" i="1">
                <a:solidFill>
                  <a:schemeClr val="tx2"/>
                </a:solidFill>
                <a:latin typeface="Times New Roman" pitchFamily="18" charset="0"/>
              </a:rPr>
              <a:t>Pediatric Research</a:t>
            </a:r>
            <a:r>
              <a:rPr lang="pt-BR" sz="2000">
                <a:solidFill>
                  <a:schemeClr val="tx2"/>
                </a:solidFill>
                <a:latin typeface="Times New Roman" pitchFamily="18" charset="0"/>
              </a:rPr>
              <a:t> este ano - alguns benefícios - e não uma bala de prata, por qualquer meio. Eu estive envolvido no tratamento de pacientes terminais com COVID na Itália com surfactante por instilação brônquica - apenas 7 pacientes. Algum benefício possível - mas não um ensaio, apenas uma experiência clínica. Isso é tudo o que sei. A regra em neonatologia é: ninguém deve morrer sem ser tratado com esteróides!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p:cNvSpPr>
            <a:spLocks noGrp="1"/>
          </p:cNvSpPr>
          <p:nvPr>
            <p:ph type="title" idx="4294967295"/>
          </p:nvPr>
        </p:nvSpPr>
        <p:spPr bwMode="auto">
          <a:xfrm>
            <a:off x="611188" y="127000"/>
            <a:ext cx="11029950" cy="1189038"/>
          </a:xfrm>
          <a:noFill/>
        </p:spPr>
        <p:txBody>
          <a:bodyPr wrap="square" numCol="1" anchorCtr="0" compatLnSpc="1">
            <a:prstTxWarp prst="textNoShape">
              <a:avLst/>
            </a:prstTxWarp>
          </a:bodyPr>
          <a:lstStyle/>
          <a:p>
            <a:pPr algn="ctr" eaLnBrk="1" hangingPunct="1"/>
            <a:r>
              <a:rPr lang="pt-BR" cap="none" smtClean="0">
                <a:solidFill>
                  <a:srgbClr val="FF00FF"/>
                </a:solidFill>
              </a:rPr>
              <a:t>3-Peter Davis (Austrália)</a:t>
            </a:r>
          </a:p>
        </p:txBody>
      </p:sp>
      <p:sp>
        <p:nvSpPr>
          <p:cNvPr id="78850" name="Rectangle 4"/>
          <p:cNvSpPr>
            <a:spLocks/>
          </p:cNvSpPr>
          <p:nvPr/>
        </p:nvSpPr>
        <p:spPr bwMode="auto">
          <a:xfrm>
            <a:off x="484188" y="1563688"/>
            <a:ext cx="11293475" cy="5010150"/>
          </a:xfrm>
          <a:prstGeom prst="rect">
            <a:avLst/>
          </a:prstGeom>
          <a:solidFill>
            <a:schemeClr val="bg1"/>
          </a:solidFill>
          <a:ln w="9525">
            <a:noFill/>
            <a:miter lim="800000"/>
            <a:headEnd/>
            <a:tailEnd/>
          </a:ln>
        </p:spPr>
        <p:txBody>
          <a:bodyPr anchor="ctr"/>
          <a:lstStyle/>
          <a:p>
            <a:pPr marL="304800" indent="-304800">
              <a:spcBef>
                <a:spcPct val="20000"/>
              </a:spcBef>
              <a:spcAft>
                <a:spcPts val="600"/>
              </a:spcAft>
              <a:buClr>
                <a:schemeClr val="accent2"/>
              </a:buClr>
              <a:buSzPct val="92000"/>
              <a:buFont typeface="Wingdings 2" pitchFamily="18" charset="2"/>
              <a:buNone/>
            </a:pPr>
            <a:r>
              <a:rPr lang="en-US">
                <a:solidFill>
                  <a:schemeClr val="tx2"/>
                </a:solidFill>
              </a:rPr>
              <a:t>     Dear Paulo, Thank you for your email, this is an interesting article. I had not seen it.I think the response of your group, “unease and uncertainty”, is the correct one. I certainly would not be recommending this approach for widespread use in infants having a deterioration late in the first month of life. I recognize this type of patient, as I’m sure you do, and we investigate and treat these infants for viral and bacterial sepsis. The patients generally improve with time and standard treatment and would be expected to survive, be extubated and leave hospital eventually.</a:t>
            </a:r>
          </a:p>
          <a:p>
            <a:pPr marL="304800" indent="-304800">
              <a:spcBef>
                <a:spcPct val="20000"/>
              </a:spcBef>
              <a:spcAft>
                <a:spcPts val="600"/>
              </a:spcAft>
              <a:buClr>
                <a:schemeClr val="accent2"/>
              </a:buClr>
              <a:buSzPct val="92000"/>
              <a:buFont typeface="Wingdings 2" pitchFamily="18" charset="2"/>
              <a:buNone/>
            </a:pPr>
            <a:r>
              <a:rPr lang="en-US">
                <a:solidFill>
                  <a:schemeClr val="tx2"/>
                </a:solidFill>
              </a:rPr>
              <a:t>      While I think the implications of this article for clinicians are limited, there maybe important questions for researchers to address. The combined therapy for lung inflammation has a rational basis and is worthy of investigation in properly conducted clinical trials.</a:t>
            </a:r>
          </a:p>
          <a:p>
            <a:pPr marL="304800" indent="-304800">
              <a:spcBef>
                <a:spcPct val="20000"/>
              </a:spcBef>
              <a:spcAft>
                <a:spcPts val="600"/>
              </a:spcAft>
              <a:buClr>
                <a:schemeClr val="accent2"/>
              </a:buClr>
              <a:buSzPct val="92000"/>
              <a:buFont typeface="Wingdings 2" pitchFamily="18" charset="2"/>
              <a:buNone/>
            </a:pPr>
            <a:r>
              <a:rPr lang="en-US">
                <a:solidFill>
                  <a:schemeClr val="tx2"/>
                </a:solidFill>
              </a:rPr>
              <a:t>      I think the message for clinicians is straightforward. We can flag this as an interesting article and await further information. If there are researchers in your group then there is a good question that could be answered by the Brazilian network of neonatologists!</a:t>
            </a:r>
          </a:p>
          <a:p>
            <a:pPr marL="304800" indent="-304800">
              <a:spcBef>
                <a:spcPct val="20000"/>
              </a:spcBef>
              <a:spcAft>
                <a:spcPts val="600"/>
              </a:spcAft>
              <a:buClr>
                <a:schemeClr val="accent2"/>
              </a:buClr>
              <a:buSzPct val="92000"/>
              <a:buFont typeface="Wingdings 2" pitchFamily="18" charset="2"/>
              <a:buNone/>
            </a:pPr>
            <a:r>
              <a:rPr lang="en-US">
                <a:solidFill>
                  <a:schemeClr val="tx2"/>
                </a:solidFill>
              </a:rPr>
              <a:t>      My best wishes to you and your colleagues at this difficult time.</a:t>
            </a:r>
            <a:endParaRPr lang="pt-BR">
              <a:solidFill>
                <a:schemeClr val="tx2"/>
              </a:solidFill>
            </a:endParaRPr>
          </a:p>
        </p:txBody>
      </p:sp>
      <p:sp>
        <p:nvSpPr>
          <p:cNvPr id="78851" name="AutoShape 6"/>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4"/>
          <p:cNvSpPr>
            <a:spLocks noGrp="1"/>
          </p:cNvSpPr>
          <p:nvPr>
            <p:ph type="body" idx="4294967295"/>
          </p:nvPr>
        </p:nvSpPr>
        <p:spPr>
          <a:xfrm>
            <a:off x="352425" y="2562225"/>
            <a:ext cx="11183938" cy="4054475"/>
          </a:xfrm>
        </p:spPr>
        <p:txBody>
          <a:bodyPr/>
          <a:lstStyle/>
          <a:p>
            <a:pPr eaLnBrk="1" hangingPunct="1">
              <a:lnSpc>
                <a:spcPct val="90000"/>
              </a:lnSpc>
            </a:pPr>
            <a:r>
              <a:rPr lang="pt-BR" smtClean="0"/>
              <a:t>Caro Paulo, Obrigado pelo  seu e-mail. Artigo Interessante</a:t>
            </a:r>
          </a:p>
          <a:p>
            <a:pPr eaLnBrk="1" hangingPunct="1">
              <a:lnSpc>
                <a:spcPct val="90000"/>
              </a:lnSpc>
            </a:pPr>
            <a:r>
              <a:rPr lang="pt-BR" smtClean="0"/>
              <a:t>Eu acho que a resposta do seu grupo, "desconforto e incerteza", é a correta. Eu certamente não recomendaria essa abordagem para uso generalizado em bebês com deterioração no final do primeiro mês de vida. Reconheço esse tipo de paciente, como tenho certeza, e investigamos e tratamos esses bebês quanto à sepse viral e bacteriana. Os pacientes geralmente melhoram com o tempo e o tratamento padrão e espera-se que sobrevivam, sejam extubados e deixem o hospital eventualmente.</a:t>
            </a:r>
          </a:p>
          <a:p>
            <a:pPr eaLnBrk="1" hangingPunct="1">
              <a:lnSpc>
                <a:spcPct val="90000"/>
              </a:lnSpc>
            </a:pPr>
            <a:r>
              <a:rPr lang="pt-BR" smtClean="0"/>
              <a:t>Embora eu ache que as implicações deste artigo para os médicos sejam limitadas, talvez haja questões importantes para os pesquisadores abordarem. A terapia combinada para inflamação pulmonar tem uma base racional e é digna de investigação em ensaios clínicos conduzidos adequadamente.</a:t>
            </a:r>
          </a:p>
          <a:p>
            <a:pPr eaLnBrk="1" hangingPunct="1">
              <a:lnSpc>
                <a:spcPct val="90000"/>
              </a:lnSpc>
            </a:pPr>
            <a:r>
              <a:rPr lang="pt-BR" smtClean="0"/>
              <a:t>Eu acho que a mensagem para os médicos é direta. Podemos sinalizar isso como um artigo interessante e aguardar mais informações. Se houver pesquisadores no seu grupo, existe uma boa pergunta que poderia ser respondida pela Rede Brasileira de Neonatologia!</a:t>
            </a:r>
          </a:p>
          <a:p>
            <a:pPr eaLnBrk="1" hangingPunct="1">
              <a:lnSpc>
                <a:spcPct val="90000"/>
              </a:lnSpc>
            </a:pPr>
            <a:r>
              <a:rPr lang="pt-BR" smtClean="0"/>
              <a:t>Meus melhores votos para você e seus colegas neste momento difícil.</a:t>
            </a:r>
          </a:p>
        </p:txBody>
      </p:sp>
      <p:sp>
        <p:nvSpPr>
          <p:cNvPr id="79874" name="Rectangle 5"/>
          <p:cNvSpPr>
            <a:spLocks noGrp="1"/>
          </p:cNvSpPr>
          <p:nvPr>
            <p:ph type="title" idx="4294967295"/>
          </p:nvPr>
        </p:nvSpPr>
        <p:spPr bwMode="auto">
          <a:xfrm>
            <a:off x="611188" y="425450"/>
            <a:ext cx="11029950" cy="1189038"/>
          </a:xfrm>
          <a:noFill/>
        </p:spPr>
        <p:txBody>
          <a:bodyPr wrap="square" numCol="1" anchorCtr="0" compatLnSpc="1">
            <a:prstTxWarp prst="textNoShape">
              <a:avLst/>
            </a:prstTxWarp>
          </a:bodyPr>
          <a:lstStyle/>
          <a:p>
            <a:pPr algn="ctr" eaLnBrk="1" hangingPunct="1"/>
            <a:r>
              <a:rPr lang="pt-BR" cap="none" smtClean="0">
                <a:solidFill>
                  <a:srgbClr val="FF00FF"/>
                </a:solidFill>
              </a:rPr>
              <a:t>Peter Davis (Austrália)</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3"/>
          <p:cNvSpPr>
            <a:spLocks noGrp="1"/>
          </p:cNvSpPr>
          <p:nvPr>
            <p:ph type="body" idx="4294967295"/>
          </p:nvPr>
        </p:nvSpPr>
        <p:spPr>
          <a:xfrm>
            <a:off x="550863" y="3333750"/>
            <a:ext cx="11029950" cy="3524250"/>
          </a:xfrm>
        </p:spPr>
        <p:txBody>
          <a:bodyPr/>
          <a:lstStyle/>
          <a:p>
            <a:pPr eaLnBrk="1" hangingPunct="1"/>
            <a:r>
              <a:rPr lang="pt-BR" smtClean="0"/>
              <a:t>Como você sabe, existem dois estudos controlados e randomizados  do Dr. Yeh mostrando efeitos benéficos do Surfactante + Budesonida em crianças com síndrome do desconforto respiratório. </a:t>
            </a:r>
          </a:p>
          <a:p>
            <a:pPr eaLnBrk="1" hangingPunct="1"/>
            <a:r>
              <a:rPr lang="pt-BR" smtClean="0"/>
              <a:t>Como os dados são limitados, existem vários grupos que conduzem estudos semelhantes para confirmar os resultados iniciais. </a:t>
            </a:r>
          </a:p>
          <a:p>
            <a:pPr eaLnBrk="1" hangingPunct="1"/>
            <a:r>
              <a:rPr lang="pt-BR" smtClean="0"/>
              <a:t>Decidimos aguardar os resultados desses novos estudos antes de adotar essa terapia como rotina em nossa Unidade.</a:t>
            </a:r>
          </a:p>
          <a:p>
            <a:pPr eaLnBrk="1" hangingPunct="1">
              <a:buFont typeface="Wingdings 2" pitchFamily="18" charset="2"/>
              <a:buNone/>
            </a:pPr>
            <a:r>
              <a:rPr lang="pt-BR" smtClean="0"/>
              <a:t>    Cumprimentos, Eduardo Bancalari</a:t>
            </a:r>
          </a:p>
        </p:txBody>
      </p:sp>
      <p:sp>
        <p:nvSpPr>
          <p:cNvPr id="80898" name="Text Box 4"/>
          <p:cNvSpPr txBox="1">
            <a:spLocks noChangeArrowheads="1"/>
          </p:cNvSpPr>
          <p:nvPr/>
        </p:nvSpPr>
        <p:spPr bwMode="auto">
          <a:xfrm>
            <a:off x="225425" y="1916113"/>
            <a:ext cx="10536238" cy="1558925"/>
          </a:xfrm>
          <a:prstGeom prst="rect">
            <a:avLst/>
          </a:prstGeom>
          <a:noFill/>
          <a:ln w="9525">
            <a:noFill/>
            <a:miter lim="800000"/>
            <a:headEnd/>
            <a:tailEnd/>
          </a:ln>
        </p:spPr>
        <p:txBody>
          <a:bodyPr>
            <a:spAutoFit/>
          </a:bodyPr>
          <a:lstStyle/>
          <a:p>
            <a:pPr algn="ctr" defTabSz="914400"/>
            <a:r>
              <a:rPr lang="en-US" sz="1600" i="1"/>
              <a:t>Dear Paulo,</a:t>
            </a:r>
          </a:p>
          <a:p>
            <a:pPr algn="ctr" defTabSz="914400"/>
            <a:r>
              <a:rPr lang="en-US" sz="1600" i="1"/>
              <a:t>As you know there are two RCT from Dr Yeh showing beneficial effects of Surf+Budesonide in infants with RDS. Because the data is limited, there are several groups conducting similar studies to confirm the early results. We have decided to wait for the results of these new trials before adopting this therapy as a routine in our unit.</a:t>
            </a:r>
          </a:p>
          <a:p>
            <a:pPr algn="ctr" defTabSz="914400"/>
            <a:r>
              <a:rPr lang="en-US" sz="1600" i="1"/>
              <a:t>Best regards</a:t>
            </a:r>
          </a:p>
          <a:p>
            <a:pPr algn="ctr" defTabSz="914400"/>
            <a:r>
              <a:rPr lang="en-US" sz="1600" i="1"/>
              <a:t>Eduardo Bancalari</a:t>
            </a:r>
            <a:endParaRPr lang="pt-BR" sz="1600" i="1"/>
          </a:p>
        </p:txBody>
      </p:sp>
      <p:sp>
        <p:nvSpPr>
          <p:cNvPr id="80899" name="Text Box 5"/>
          <p:cNvSpPr txBox="1">
            <a:spLocks noChangeArrowheads="1"/>
          </p:cNvSpPr>
          <p:nvPr/>
        </p:nvSpPr>
        <p:spPr bwMode="auto">
          <a:xfrm>
            <a:off x="3411538" y="1052513"/>
            <a:ext cx="4386262" cy="457200"/>
          </a:xfrm>
          <a:prstGeom prst="rect">
            <a:avLst/>
          </a:prstGeom>
          <a:noFill/>
          <a:ln w="9525">
            <a:noFill/>
            <a:miter lim="800000"/>
            <a:headEnd/>
            <a:tailEnd/>
          </a:ln>
        </p:spPr>
        <p:txBody>
          <a:bodyPr wrap="none">
            <a:spAutoFit/>
          </a:bodyPr>
          <a:lstStyle/>
          <a:p>
            <a:pPr defTabSz="914400"/>
            <a:r>
              <a:rPr lang="pt-BR" sz="2400">
                <a:solidFill>
                  <a:srgbClr val="FF00FF"/>
                </a:solidFill>
              </a:rPr>
              <a:t>      4-Eduardo Bancalari (EUA)</a:t>
            </a:r>
          </a:p>
        </p:txBody>
      </p:sp>
      <p:sp>
        <p:nvSpPr>
          <p:cNvPr id="80900" name="Text Box 6"/>
          <p:cNvSpPr txBox="1">
            <a:spLocks noChangeArrowheads="1"/>
          </p:cNvSpPr>
          <p:nvPr/>
        </p:nvSpPr>
        <p:spPr bwMode="auto">
          <a:xfrm>
            <a:off x="850900" y="3505200"/>
            <a:ext cx="1390650" cy="366713"/>
          </a:xfrm>
          <a:prstGeom prst="rect">
            <a:avLst/>
          </a:prstGeom>
          <a:noFill/>
          <a:ln w="9525">
            <a:noFill/>
            <a:miter lim="800000"/>
            <a:headEnd/>
            <a:tailEnd/>
          </a:ln>
        </p:spPr>
        <p:txBody>
          <a:bodyPr wrap="none">
            <a:spAutoFit/>
          </a:bodyPr>
          <a:lstStyle/>
          <a:p>
            <a:pPr defTabSz="914400"/>
            <a:r>
              <a:rPr lang="pt-BR"/>
              <a:t>Caro Paulo,</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pt-BR" b="1" cap="none" smtClean="0">
                <a:solidFill>
                  <a:srgbClr val="FFFF00"/>
                </a:solidFill>
              </a:rPr>
              <a:t>Surfactante mais Budesonida diminui a inflamação pulmonar e sistêmica em ovinos prematuros ventilados mecanicamente</a:t>
            </a:r>
          </a:p>
        </p:txBody>
      </p:sp>
      <p:sp>
        <p:nvSpPr>
          <p:cNvPr id="81922" name="Rectangle 3"/>
          <p:cNvSpPr>
            <a:spLocks noGrp="1"/>
          </p:cNvSpPr>
          <p:nvPr>
            <p:ph type="body" idx="4294967295"/>
          </p:nvPr>
        </p:nvSpPr>
        <p:spPr>
          <a:xfrm>
            <a:off x="581025" y="3133725"/>
            <a:ext cx="11029950" cy="3524250"/>
          </a:xfrm>
        </p:spPr>
        <p:txBody>
          <a:bodyPr/>
          <a:lstStyle/>
          <a:p>
            <a:pPr eaLnBrk="1" hangingPunct="1"/>
            <a:endParaRPr lang="pt-BR" smtClean="0"/>
          </a:p>
          <a:p>
            <a:pPr eaLnBrk="1" hangingPunct="1"/>
            <a:r>
              <a:rPr lang="pt-BR" smtClean="0"/>
              <a:t>A ventilação mecânica com volumes correntes normais provoca pulmonar e inflamação sistêmica em ovelhas prematuro. A ventilação mecânica está associada à displasia broncopulmonar (DBP) em prematuros, e a adição de budesonida ao surfactante diminui a DBP em ensaios clínico. </a:t>
            </a:r>
          </a:p>
          <a:p>
            <a:pPr eaLnBrk="1" hangingPunct="1"/>
            <a:r>
              <a:rPr lang="pt-BR" smtClean="0"/>
              <a:t>O surfactante fornece budesonida ao pulmão mais distal e reduz a inflamação pulmonar, melhora as trocas gasosas e melhora a histologia pulmonar nos modelos de síndrome do desconforto espiratório.</a:t>
            </a:r>
          </a:p>
          <a:p>
            <a:pPr eaLnBrk="1" hangingPunct="1"/>
            <a:r>
              <a:rPr lang="pt-BR" smtClean="0"/>
              <a:t>Os autores avaliaram o surfactante com budesonida em relação ao surfactante sozinho em um modelo de ovinos prematuros usando ventilação suave para minimizar lesões e modelar budesonida mais surfactante no pulmão ventilado prematuro "normal" </a:t>
            </a:r>
          </a:p>
        </p:txBody>
      </p:sp>
      <p:sp>
        <p:nvSpPr>
          <p:cNvPr id="81923" name="Rectangle 4"/>
          <p:cNvSpPr>
            <a:spLocks noChangeArrowheads="1"/>
          </p:cNvSpPr>
          <p:nvPr/>
        </p:nvSpPr>
        <p:spPr bwMode="auto">
          <a:xfrm>
            <a:off x="276225" y="1933575"/>
            <a:ext cx="11133138" cy="1098550"/>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Surfactant plus </a:t>
            </a:r>
            <a:r>
              <a:rPr lang="en-US" b="1">
                <a:hlinkClick r:id="rId2"/>
              </a:rPr>
              <a:t>budesonide</a:t>
            </a:r>
            <a:r>
              <a:rPr lang="en-US">
                <a:hlinkClick r:id="rId2"/>
              </a:rPr>
              <a:t> decreases lung and systemic inflammation in mechanically ventilated preterm sheep.</a:t>
            </a:r>
            <a:r>
              <a:rPr lang="en-US"/>
              <a:t>Kothe TB, Kemp MW, Schmidt A, Royse E, Salomone F, Clarke MW, Musk GC, Jobe AH,</a:t>
            </a:r>
            <a:r>
              <a:rPr lang="en-US" b="1"/>
              <a:t> Hillman NH.</a:t>
            </a:r>
            <a:r>
              <a:rPr lang="en-US"/>
              <a:t>Am J Physiol Lung Cell Mol Physiol. 2019 May 1;316(5):L888-L893. doi: 10.1152/ajplung.00477.2018. Epub 2019 Mar 6.PMID: 30838863 </a:t>
            </a:r>
            <a:r>
              <a:rPr lang="en-US" b="1"/>
              <a:t>Free PMC article. </a:t>
            </a:r>
            <a:r>
              <a:rPr lang="en-US" b="1">
                <a:solidFill>
                  <a:srgbClr val="FF00FF"/>
                </a:solidFill>
              </a:rPr>
              <a:t>Artigo Livre!</a:t>
            </a:r>
          </a:p>
        </p:txBody>
      </p:sp>
      <p:sp>
        <p:nvSpPr>
          <p:cNvPr id="81924" name="Rectangle 5"/>
          <p:cNvSpPr>
            <a:spLocks noChangeArrowheads="1"/>
          </p:cNvSpPr>
          <p:nvPr/>
        </p:nvSpPr>
        <p:spPr bwMode="auto">
          <a:xfrm>
            <a:off x="187325" y="3246438"/>
            <a:ext cx="11817350" cy="366712"/>
          </a:xfrm>
          <a:prstGeom prst="rect">
            <a:avLst/>
          </a:prstGeom>
          <a:noFill/>
          <a:ln w="9525">
            <a:noFill/>
            <a:miter lim="800000"/>
            <a:headEnd/>
            <a:tailEnd/>
          </a:ln>
        </p:spPr>
        <p:txBody>
          <a:bodyPr wrap="none" anchor="ctr">
            <a:spAutoFit/>
          </a:bodyPr>
          <a:lstStyle/>
          <a:p>
            <a:r>
              <a:rPr lang="en-US">
                <a:solidFill>
                  <a:srgbClr val="FF00FF"/>
                </a:solidFill>
              </a:rPr>
              <a:t>A inflamação pulmonar é central na fisiopatologia da displasia broncopulmonar (DBP) em bebês muito prematuros</a:t>
            </a:r>
            <a:r>
              <a:rPr lang="en-US"/>
              <a:t> </a:t>
            </a:r>
          </a:p>
        </p:txBody>
      </p:sp>
      <p:sp>
        <p:nvSpPr>
          <p:cNvPr id="81925" name="Oval 6"/>
          <p:cNvSpPr>
            <a:spLocks noChangeArrowheads="1"/>
          </p:cNvSpPr>
          <p:nvPr/>
        </p:nvSpPr>
        <p:spPr bwMode="auto">
          <a:xfrm>
            <a:off x="0" y="136525"/>
            <a:ext cx="914400" cy="914400"/>
          </a:xfrm>
          <a:prstGeom prst="ellipse">
            <a:avLst/>
          </a:prstGeom>
          <a:solidFill>
            <a:srgbClr val="00CC00"/>
          </a:solidFill>
          <a:ln w="57150">
            <a:solidFill>
              <a:srgbClr val="00CC00"/>
            </a:solidFill>
            <a:round/>
            <a:headEnd/>
            <a:tailEnd/>
          </a:ln>
        </p:spPr>
        <p:txBody>
          <a:bodyPr wrap="none" anchor="ctr"/>
          <a:lstStyle/>
          <a:p>
            <a:pPr algn="ctr"/>
            <a:r>
              <a:rPr lang="pt-BR" b="1">
                <a:solidFill>
                  <a:srgbClr val="0000FF"/>
                </a:solidFill>
              </a:rPr>
              <a:t>2019</a:t>
            </a:r>
          </a:p>
        </p:txBody>
      </p:sp>
      <p:sp>
        <p:nvSpPr>
          <p:cNvPr id="81926" name="AutoShape 7"/>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3"/>
          <p:cNvSpPr>
            <a:spLocks noGrp="1"/>
          </p:cNvSpPr>
          <p:nvPr>
            <p:ph type="body" idx="4294967295"/>
          </p:nvPr>
        </p:nvSpPr>
        <p:spPr/>
        <p:txBody>
          <a:bodyPr/>
          <a:lstStyle/>
          <a:p>
            <a:pPr eaLnBrk="1" hangingPunct="1"/>
            <a:r>
              <a:rPr lang="pt-BR" smtClean="0"/>
              <a:t>A budesonida, quando misturada com um surfactante, diminuiu os marcadores de inflamação e lesão em ovinos prematuros ventilados por até 24 h. </a:t>
            </a:r>
          </a:p>
          <a:p>
            <a:pPr eaLnBrk="1" hangingPunct="1"/>
            <a:r>
              <a:rPr lang="pt-BR" smtClean="0"/>
              <a:t>A maioria da budesonida foi liberada do pulmão e liberada durante as 24 h de ventilação mecânica, com uma parcela significativa perdida dos pulmões por 2 h de ventilação mecânica. </a:t>
            </a:r>
          </a:p>
          <a:p>
            <a:pPr eaLnBrk="1" hangingPunct="1"/>
            <a:r>
              <a:rPr lang="pt-BR" smtClean="0"/>
              <a:t>A budesonida também diminuiu marcadores pró-inflamatórios no fígado e no cérebro, demonstrando efeitos sistêmicos. </a:t>
            </a:r>
          </a:p>
          <a:p>
            <a:pPr eaLnBrk="1" hangingPunct="1"/>
            <a:r>
              <a:rPr lang="pt-BR" smtClean="0"/>
              <a:t>A budesonida misturada ao surfactante tem prometido diminuir a inflamação pulmonar que contribui para o desenvolvimento de DBP em prematuros, mas os efeitos sistêmicos devem ser reconhecidos.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p:cNvSpPr>
            <a:spLocks noGrp="1"/>
          </p:cNvSpPr>
          <p:nvPr>
            <p:ph type="title" idx="4294967295"/>
          </p:nvPr>
        </p:nvSpPr>
        <p:spPr bwMode="auto">
          <a:noFill/>
        </p:spPr>
        <p:txBody>
          <a:bodyPr wrap="square" numCol="1" anchorCtr="0" compatLnSpc="1">
            <a:prstTxWarp prst="textNoShape">
              <a:avLst/>
            </a:prstTxWarp>
          </a:bodyPr>
          <a:lstStyle/>
          <a:p>
            <a:pPr algn="ctr" eaLnBrk="1" hangingPunct="1"/>
            <a:r>
              <a:rPr lang="pt-BR" b="1" cap="none" smtClean="0">
                <a:solidFill>
                  <a:srgbClr val="FFFF00"/>
                </a:solidFill>
              </a:rPr>
              <a:t>Surfactante e Budesonida na Síndrome do Desconforto Respiratório: Um Estudo Observacional</a:t>
            </a:r>
          </a:p>
        </p:txBody>
      </p:sp>
      <p:sp>
        <p:nvSpPr>
          <p:cNvPr id="83970" name="Rectangle 3"/>
          <p:cNvSpPr>
            <a:spLocks noGrp="1"/>
          </p:cNvSpPr>
          <p:nvPr>
            <p:ph type="body" idx="4294967295"/>
          </p:nvPr>
        </p:nvSpPr>
        <p:spPr>
          <a:xfrm>
            <a:off x="379413" y="3017838"/>
            <a:ext cx="11029950" cy="3524250"/>
          </a:xfrm>
        </p:spPr>
        <p:txBody>
          <a:bodyPr/>
          <a:lstStyle/>
          <a:p>
            <a:pPr eaLnBrk="1" hangingPunct="1"/>
            <a:r>
              <a:rPr lang="pt-BR" sz="2000" smtClean="0"/>
              <a:t>A administração de esteróides diretamente nos pulmões, com budesonida inalada ou budesonida instilada com surfactante, têm recentemente demonstrado diminuir a DBP.</a:t>
            </a:r>
          </a:p>
          <a:p>
            <a:pPr eaLnBrk="1" hangingPunct="1"/>
            <a:r>
              <a:rPr lang="pt-BR" sz="2000" smtClean="0"/>
              <a:t> A budesonida é um corticosteróide comumente usado para tratar a inflamação pulmonar na asma e acredita-se que permaneça principalmente nas vias aéreas como ésteres de budesonida. </a:t>
            </a:r>
          </a:p>
          <a:p>
            <a:pPr eaLnBrk="1" hangingPunct="1"/>
            <a:r>
              <a:rPr lang="pt-BR" sz="2000" smtClean="0"/>
              <a:t>Foi demonstrado que a budesonida inalada diminuir o risco de DBP quando iniciado precocemente, mas foi também demonstrou aumentar a mortalidade. </a:t>
            </a:r>
          </a:p>
          <a:p>
            <a:pPr eaLnBrk="1" hangingPunct="1"/>
            <a:r>
              <a:rPr lang="pt-BR" sz="2000" smtClean="0"/>
              <a:t>No entanto, quando a budesonida foi misturado com uma dose de tratamento de surfactante, reduziu a taxa DBP em 20%, sem aumento da mortalidade ou efeitos adversos físicos ou resultados neurológicos.</a:t>
            </a:r>
          </a:p>
        </p:txBody>
      </p:sp>
      <p:sp>
        <p:nvSpPr>
          <p:cNvPr id="83971" name="Rectangle 4"/>
          <p:cNvSpPr>
            <a:spLocks noChangeArrowheads="1"/>
          </p:cNvSpPr>
          <p:nvPr/>
        </p:nvSpPr>
        <p:spPr bwMode="auto">
          <a:xfrm>
            <a:off x="604838" y="2073275"/>
            <a:ext cx="11098212" cy="823913"/>
          </a:xfrm>
          <a:prstGeom prst="rect">
            <a:avLst/>
          </a:prstGeom>
          <a:solidFill>
            <a:srgbClr val="FFFFFF"/>
          </a:solidFill>
          <a:ln w="9525">
            <a:noFill/>
            <a:miter lim="800000"/>
            <a:headEnd/>
            <a:tailEnd/>
          </a:ln>
        </p:spPr>
        <p:txBody>
          <a:bodyPr lIns="0" tIns="0" rIns="0" bIns="0" anchor="ctr">
            <a:spAutoFit/>
          </a:bodyPr>
          <a:lstStyle/>
          <a:p>
            <a:pPr algn="ctr"/>
            <a:r>
              <a:rPr lang="en-US">
                <a:solidFill>
                  <a:srgbClr val="0000FF"/>
                </a:solidFill>
                <a:hlinkClick r:id="rId2"/>
              </a:rPr>
              <a:t>Surfactant and </a:t>
            </a:r>
            <a:r>
              <a:rPr lang="en-US" b="1">
                <a:solidFill>
                  <a:srgbClr val="0000FF"/>
                </a:solidFill>
                <a:hlinkClick r:id="rId2"/>
              </a:rPr>
              <a:t>budesonide</a:t>
            </a:r>
            <a:r>
              <a:rPr lang="en-US">
                <a:solidFill>
                  <a:srgbClr val="0000FF"/>
                </a:solidFill>
                <a:hlinkClick r:id="rId2"/>
              </a:rPr>
              <a:t> for respiratory distress syndrome: an observational study.</a:t>
            </a:r>
            <a:endParaRPr lang="en-US">
              <a:solidFill>
                <a:srgbClr val="0000FF"/>
              </a:solidFill>
            </a:endParaRPr>
          </a:p>
          <a:p>
            <a:pPr algn="ctr"/>
            <a:r>
              <a:rPr lang="en-US"/>
              <a:t>Kothe TB, Sadiq FH, Burleyson N, Williams HL, Anderson C,</a:t>
            </a:r>
            <a:r>
              <a:rPr lang="en-US" b="1"/>
              <a:t> Hillman NH.</a:t>
            </a:r>
            <a:r>
              <a:rPr lang="en-US"/>
              <a:t>Pediatr Res. 2020 Apr;87(5):940-945. doi: 10.1038/s41390-019-0663-6. Epub 2019 Nov 12.PMID: 31715622</a:t>
            </a:r>
          </a:p>
        </p:txBody>
      </p:sp>
      <p:sp>
        <p:nvSpPr>
          <p:cNvPr id="83972" name="AutoShape 5"/>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
        <p:nvSpPr>
          <p:cNvPr id="83973" name="Oval 6"/>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2019</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3"/>
          <p:cNvSpPr>
            <a:spLocks noGrp="1"/>
          </p:cNvSpPr>
          <p:nvPr>
            <p:ph type="body" idx="4294967295"/>
          </p:nvPr>
        </p:nvSpPr>
        <p:spPr>
          <a:xfrm>
            <a:off x="552450" y="1816100"/>
            <a:ext cx="11029950" cy="4429125"/>
          </a:xfrm>
        </p:spPr>
        <p:txBody>
          <a:bodyPr/>
          <a:lstStyle/>
          <a:p>
            <a:pPr eaLnBrk="1" hangingPunct="1"/>
            <a:r>
              <a:rPr lang="pt-BR" sz="2400" smtClean="0"/>
              <a:t>A budesonida aerossolizada permanece principalmente nas vias aéreas proximais, enquanto </a:t>
            </a:r>
            <a:r>
              <a:rPr lang="pt-BR" sz="2400" smtClean="0">
                <a:solidFill>
                  <a:srgbClr val="FF00FF"/>
                </a:solidFill>
              </a:rPr>
              <a:t>o surfactante transporta a budesonida pelo pulmão distal, onde ocorre a diminuição alveolar da DBP.</a:t>
            </a:r>
            <a:r>
              <a:rPr lang="pt-BR" sz="2400" smtClean="0"/>
              <a:t> </a:t>
            </a:r>
          </a:p>
          <a:p>
            <a:pPr eaLnBrk="1" hangingPunct="1"/>
            <a:r>
              <a:rPr lang="pt-BR" sz="2400" smtClean="0"/>
              <a:t>A combinação de budesonida e surfactante melhora as trocas gasosas, amadurece o pulmão e reduz a inflamação pulmonar nos modelos da síndrome do desconforto respiratório (SDR).</a:t>
            </a:r>
          </a:p>
          <a:p>
            <a:pPr algn="ctr" eaLnBrk="1" hangingPunct="1"/>
            <a:r>
              <a:rPr lang="pt-BR" sz="2400" b="1" smtClean="0">
                <a:solidFill>
                  <a:srgbClr val="0000FF"/>
                </a:solidFill>
              </a:rPr>
              <a:t>Para esse estudo foi administrada uma  combinação de surfactante (4 mL / kg) e budesonida (0,25 mg / kg) em lactentes ≤1250 g que falharam no suporte respiratório não invasivo para a síndrome do desconforto respiratório para a reanimação</a:t>
            </a:r>
            <a:r>
              <a:rPr lang="pt-BR" sz="2400" smtClean="0"/>
              <a:t>.</a:t>
            </a:r>
          </a:p>
        </p:txBody>
      </p:sp>
      <p:sp>
        <p:nvSpPr>
          <p:cNvPr id="84994" name="AutoShape 4"/>
          <p:cNvSpPr>
            <a:spLocks noChangeArrowheads="1"/>
          </p:cNvSpPr>
          <p:nvPr/>
        </p:nvSpPr>
        <p:spPr bwMode="auto">
          <a:xfrm>
            <a:off x="11299825" y="6018213"/>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3"/>
          <p:cNvSpPr>
            <a:spLocks noGrp="1"/>
          </p:cNvSpPr>
          <p:nvPr>
            <p:ph type="body" idx="4294967295"/>
          </p:nvPr>
        </p:nvSpPr>
        <p:spPr>
          <a:xfrm>
            <a:off x="590550" y="2325688"/>
            <a:ext cx="11029950" cy="3524250"/>
          </a:xfrm>
        </p:spPr>
        <p:txBody>
          <a:bodyPr/>
          <a:lstStyle/>
          <a:p>
            <a:pPr algn="ctr" eaLnBrk="1" hangingPunct="1"/>
            <a:r>
              <a:rPr lang="pt-BR" sz="2800" smtClean="0">
                <a:solidFill>
                  <a:srgbClr val="FF00FF"/>
                </a:solidFill>
              </a:rPr>
              <a:t>O desfechos primários foram  DBP ou morte e gravidade da DBP e os desfechos secundários de morbidade neonatal, foram comparados com uma coorte histórica de pacientes que receberam apenas surfactante.</a:t>
            </a:r>
          </a:p>
        </p:txBody>
      </p:sp>
      <p:sp>
        <p:nvSpPr>
          <p:cNvPr id="86018"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3"/>
          <p:cNvSpPr>
            <a:spLocks noGrp="1"/>
          </p:cNvSpPr>
          <p:nvPr>
            <p:ph type="body" idx="4294967295"/>
          </p:nvPr>
        </p:nvSpPr>
        <p:spPr>
          <a:xfrm>
            <a:off x="581025" y="1951038"/>
            <a:ext cx="11029950" cy="4619625"/>
          </a:xfrm>
        </p:spPr>
        <p:txBody>
          <a:bodyPr/>
          <a:lstStyle/>
          <a:p>
            <a:pPr eaLnBrk="1" hangingPunct="1"/>
            <a:r>
              <a:rPr lang="pt-BR" sz="2000" smtClean="0"/>
              <a:t>DBP ou morte não se alteraram entre a coorte histórica de surfactante (71%, n = 294) e a coorte de budesonida (69%,n = 173). </a:t>
            </a:r>
          </a:p>
          <a:p>
            <a:pPr eaLnBrk="1" hangingPunct="1"/>
            <a:r>
              <a:rPr lang="pt-BR" sz="2000" smtClean="0"/>
              <a:t>A budesonida foi associada a uma diminuição na necessidade de ventilação mecânica continuada, DBP grave tipo II ou morte (19 a 12%), DBP grau III ou óbito (31 a 21%) e a idade gestacional mediana na alta foi 1 semana antes. </a:t>
            </a:r>
          </a:p>
          <a:p>
            <a:pPr eaLnBrk="1" hangingPunct="1"/>
            <a:r>
              <a:rPr lang="pt-BR" sz="2000" smtClean="0"/>
              <a:t>Corioamnionite  foi associada à diminuição dos efeitos da budesonida. As morbidades secundárias (enterocolite necrosante, hemorragia intraventricular, retinopatia da prematuridade, sepse) foram semelhantes.</a:t>
            </a:r>
          </a:p>
        </p:txBody>
      </p:sp>
      <p:sp>
        <p:nvSpPr>
          <p:cNvPr id="87042"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3"/>
          <p:cNvSpPr>
            <a:spLocks noGrp="1"/>
          </p:cNvSpPr>
          <p:nvPr>
            <p:ph type="body" idx="4294967295"/>
          </p:nvPr>
        </p:nvSpPr>
        <p:spPr/>
        <p:txBody>
          <a:bodyPr/>
          <a:lstStyle/>
          <a:p>
            <a:pPr eaLnBrk="1" hangingPunct="1"/>
            <a:r>
              <a:rPr lang="pt-BR" smtClean="0"/>
              <a:t>Os dois maiores fatores que afetam a resposta à budesonida foram peso (&gt;750g) ao nascimento e corioamnionite histológica. </a:t>
            </a:r>
          </a:p>
          <a:p>
            <a:pPr eaLnBrk="1" hangingPunct="1"/>
            <a:r>
              <a:rPr lang="pt-BR" smtClean="0"/>
              <a:t>No subgrupo análise, a presença de corioamnionite negou a associação de efeitos benéficos com budesonida. </a:t>
            </a:r>
          </a:p>
          <a:p>
            <a:pPr eaLnBrk="1" hangingPunct="1"/>
            <a:r>
              <a:rPr lang="pt-BR" smtClean="0"/>
              <a:t>Em ventilação mecânica, , corioamnionite aumenta o risco de DBP. </a:t>
            </a:r>
          </a:p>
          <a:p>
            <a:pPr eaLnBrk="1" hangingPunct="1"/>
            <a:r>
              <a:rPr lang="pt-BR" smtClean="0"/>
              <a:t>As taxas de corioamnionite histológica foram muito menores (10-20%) em estudos prévios de budesonida intratraqueal e inalada e pode explicar o efeito diminuído na DBP.</a:t>
            </a:r>
          </a:p>
        </p:txBody>
      </p:sp>
      <p:sp>
        <p:nvSpPr>
          <p:cNvPr id="88066"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3"/>
          <p:cNvSpPr>
            <a:spLocks noGrp="1"/>
          </p:cNvSpPr>
          <p:nvPr>
            <p:ph type="body" idx="4294967295"/>
          </p:nvPr>
        </p:nvSpPr>
        <p:spPr/>
        <p:txBody>
          <a:bodyPr/>
          <a:lstStyle/>
          <a:p>
            <a:pPr algn="ctr" eaLnBrk="1" hangingPunct="1"/>
            <a:r>
              <a:rPr lang="pt-BR" sz="2400" b="1" smtClean="0">
                <a:solidFill>
                  <a:srgbClr val="0000FF"/>
                </a:solidFill>
              </a:rPr>
              <a:t>Em bebês nascidos&gt; 750 g sem corioamnionite, a budesonida foi associada a uma diminuição da DBP moderada ou grave ou morte em 18% (p &lt;0,05), semelhante a estudos com baixas taxas de corioamnionite.</a:t>
            </a:r>
          </a:p>
        </p:txBody>
      </p:sp>
      <p:sp>
        <p:nvSpPr>
          <p:cNvPr id="89090"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p:cNvSpPr>
          <p:nvPr>
            <p:ph type="title" idx="4294967295"/>
          </p:nvPr>
        </p:nvSpPr>
        <p:spPr bwMode="auto">
          <a:xfrm>
            <a:off x="571500" y="280988"/>
            <a:ext cx="11029950" cy="1189037"/>
          </a:xfrm>
          <a:noFill/>
        </p:spPr>
        <p:txBody>
          <a:bodyPr wrap="square" numCol="1" anchorCtr="0" compatLnSpc="1">
            <a:prstTxWarp prst="textNoShape">
              <a:avLst/>
            </a:prstTxWarp>
          </a:bodyPr>
          <a:lstStyle/>
          <a:p>
            <a:pPr eaLnBrk="1" hangingPunct="1"/>
            <a:r>
              <a:rPr lang="pt-BR" cap="none" smtClean="0">
                <a:solidFill>
                  <a:srgbClr val="FFFF00"/>
                </a:solidFill>
              </a:rPr>
              <a:t>Em conclusão</a:t>
            </a:r>
          </a:p>
        </p:txBody>
      </p:sp>
      <p:sp>
        <p:nvSpPr>
          <p:cNvPr id="90114" name="Rectangle 3"/>
          <p:cNvSpPr>
            <a:spLocks noGrp="1"/>
          </p:cNvSpPr>
          <p:nvPr>
            <p:ph type="body" idx="4294967295"/>
          </p:nvPr>
        </p:nvSpPr>
        <p:spPr>
          <a:xfrm>
            <a:off x="398463" y="1931988"/>
            <a:ext cx="11212512" cy="4562475"/>
          </a:xfrm>
        </p:spPr>
        <p:txBody>
          <a:bodyPr/>
          <a:lstStyle/>
          <a:p>
            <a:pPr eaLnBrk="1" hangingPunct="1"/>
            <a:r>
              <a:rPr lang="pt-BR" smtClean="0"/>
              <a:t>Nesta comparação observacional de coorte, a adição de budesonida ao surfactante para o tratamento da síndrome do desconforto respiratório foi associada a uma diminuição da severidade da DBP sem alterar o nível geral da incidência de DBP. </a:t>
            </a:r>
          </a:p>
          <a:p>
            <a:pPr eaLnBrk="1" hangingPunct="1"/>
            <a:r>
              <a:rPr lang="pt-BR" smtClean="0"/>
              <a:t>Os lactentes da coorte de budesonida foram extubados anteriormente, exigiu menos uso de ventilação de alta frequência e atendeu aos critérios para dexametasona pós-natal com menos frequência. </a:t>
            </a:r>
          </a:p>
          <a:p>
            <a:pPr eaLnBrk="1" hangingPunct="1"/>
            <a:r>
              <a:rPr lang="pt-BR" smtClean="0"/>
              <a:t>A introdução da budesonida na prática clínica não foi difícil, mas os efeitos na DBP não foram tão dramáticos quanto os encontrados nos estudos clínicos randomizados anteriores</a:t>
            </a:r>
          </a:p>
          <a:p>
            <a:pPr eaLnBrk="1" hangingPunct="1"/>
            <a:r>
              <a:rPr lang="pt-BR" smtClean="0"/>
              <a:t>Os maiores efeitos associados à introdução de a budesonida foi encontrada em lactentes com peso ao nascer&gt; 750 g </a:t>
            </a:r>
            <a:r>
              <a:rPr lang="pt-BR" b="1" smtClean="0"/>
              <a:t>sem corioamnionite</a:t>
            </a:r>
            <a:r>
              <a:rPr lang="pt-BR" smtClean="0"/>
              <a:t>. </a:t>
            </a:r>
          </a:p>
          <a:p>
            <a:pPr eaLnBrk="1" hangingPunct="1"/>
            <a:r>
              <a:rPr lang="pt-BR" smtClean="0"/>
              <a:t>As taxas gerais de DBP e </a:t>
            </a:r>
            <a:r>
              <a:rPr lang="pt-BR" smtClean="0">
                <a:solidFill>
                  <a:srgbClr val="FF5050"/>
                </a:solidFill>
              </a:rPr>
              <a:t>corioamnionite histológica</a:t>
            </a:r>
            <a:r>
              <a:rPr lang="pt-BR" smtClean="0"/>
              <a:t> em uma instituição individual pode influenciar a eficácia da intervenção. </a:t>
            </a:r>
          </a:p>
          <a:p>
            <a:pPr eaLnBrk="1" hangingPunct="1"/>
            <a:r>
              <a:rPr lang="pt-BR" smtClean="0"/>
              <a:t>Adicionais grandes ensaios randomizados usando critérios semelhantes aos da presente  coortes devem ser realizados com essa combinação promissora de tratamento.</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p:cNvSpPr>
            <a:spLocks noGrp="1"/>
          </p:cNvSpPr>
          <p:nvPr>
            <p:ph type="title" idx="4294967295"/>
          </p:nvPr>
        </p:nvSpPr>
        <p:spPr bwMode="auto">
          <a:xfrm>
            <a:off x="581025" y="550863"/>
            <a:ext cx="11029950" cy="1189037"/>
          </a:xfrm>
          <a:noFill/>
        </p:spPr>
        <p:txBody>
          <a:bodyPr wrap="square" numCol="1" anchorCtr="0" compatLnSpc="1">
            <a:prstTxWarp prst="textNoShape">
              <a:avLst/>
            </a:prstTxWarp>
          </a:bodyPr>
          <a:lstStyle/>
          <a:p>
            <a:pPr algn="ctr" eaLnBrk="1" hangingPunct="1"/>
            <a:r>
              <a:rPr lang="pt-BR" cap="none" smtClean="0">
                <a:solidFill>
                  <a:srgbClr val="FFFF00"/>
                </a:solidFill>
              </a:rPr>
              <a:t>Administração intratraqueal de budesonida / surfactante para prevenir a displasia broncopulmonar</a:t>
            </a:r>
          </a:p>
        </p:txBody>
      </p:sp>
      <p:sp>
        <p:nvSpPr>
          <p:cNvPr id="91138" name="Rectangle 3"/>
          <p:cNvSpPr>
            <a:spLocks noGrp="1"/>
          </p:cNvSpPr>
          <p:nvPr>
            <p:ph type="body" idx="4294967295"/>
          </p:nvPr>
        </p:nvSpPr>
        <p:spPr>
          <a:xfrm>
            <a:off x="495300" y="2795588"/>
            <a:ext cx="11029950" cy="3524250"/>
          </a:xfrm>
        </p:spPr>
        <p:txBody>
          <a:bodyPr/>
          <a:lstStyle/>
          <a:p>
            <a:pPr eaLnBrk="1" hangingPunct="1"/>
            <a:r>
              <a:rPr lang="pt-BR" smtClean="0"/>
              <a:t>Foi realizado um ensaio clínico em três Centros Neonatais terciários nos Estados Unidos e Taiwan, nos quais 265 bebês com peso muito baixo ao nascer e com síndrome do desconforto respiratório grave exigiam ventilação mecânica e oxigênio inspirado (fração do oxigênio inspirado, ≥50 %) dentro de 4 horas após o nascimento foram aleatoriamente designados para um dos dois grupos (131 intervenção e 134 controle). </a:t>
            </a:r>
          </a:p>
          <a:p>
            <a:pPr eaLnBrk="1" hangingPunct="1"/>
            <a:r>
              <a:rPr lang="pt-BR" smtClean="0"/>
              <a:t>Os </a:t>
            </a:r>
            <a:r>
              <a:rPr lang="pt-BR" smtClean="0">
                <a:solidFill>
                  <a:srgbClr val="0000FF"/>
                </a:solidFill>
              </a:rPr>
              <a:t>bebês de intervenção</a:t>
            </a:r>
            <a:r>
              <a:rPr lang="pt-BR" smtClean="0"/>
              <a:t> receberam surfactante (100 mg / kg) e budesonida (0,25 mg / kg), e </a:t>
            </a:r>
          </a:p>
          <a:p>
            <a:pPr eaLnBrk="1" hangingPunct="1"/>
            <a:r>
              <a:rPr lang="pt-BR" smtClean="0"/>
              <a:t>os </a:t>
            </a:r>
            <a:r>
              <a:rPr lang="pt-BR" smtClean="0">
                <a:solidFill>
                  <a:srgbClr val="0000FF"/>
                </a:solidFill>
              </a:rPr>
              <a:t>bebês de controle</a:t>
            </a:r>
            <a:r>
              <a:rPr lang="pt-BR" smtClean="0"/>
              <a:t> receberam apenas surfactante (100 mg / kg), até que cada criança necessitou de O2 inspirado em menos de 30% ou foi extubada. </a:t>
            </a:r>
          </a:p>
        </p:txBody>
      </p:sp>
      <p:sp>
        <p:nvSpPr>
          <p:cNvPr id="91139" name="Rectangle 4"/>
          <p:cNvSpPr>
            <a:spLocks noChangeArrowheads="1"/>
          </p:cNvSpPr>
          <p:nvPr/>
        </p:nvSpPr>
        <p:spPr bwMode="auto">
          <a:xfrm>
            <a:off x="163513" y="1862138"/>
            <a:ext cx="12028487" cy="823912"/>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Intratracheal Administration of </a:t>
            </a:r>
            <a:r>
              <a:rPr lang="en-US" b="1">
                <a:hlinkClick r:id="rId2"/>
              </a:rPr>
              <a:t>Budesonide</a:t>
            </a:r>
            <a:r>
              <a:rPr lang="en-US">
                <a:hlinkClick r:id="rId2"/>
              </a:rPr>
              <a:t>/</a:t>
            </a:r>
            <a:r>
              <a:rPr lang="en-US" b="1">
                <a:hlinkClick r:id="rId2"/>
              </a:rPr>
              <a:t>Surfactant</a:t>
            </a:r>
            <a:r>
              <a:rPr lang="en-US">
                <a:hlinkClick r:id="rId2"/>
              </a:rPr>
              <a:t> to Prevent Bronchopulmonary Dysplasia.</a:t>
            </a:r>
            <a:endParaRPr lang="en-US"/>
          </a:p>
          <a:p>
            <a:pPr algn="ctr"/>
            <a:r>
              <a:rPr lang="en-US"/>
              <a:t>Yeh TF, Chen CM, Wu SY, Husan Z, Li TC, Hsieh WS, Tsai CH, Lin HC.Am J Respir Crit Care Med. 2016 Jan 1;193(1):86-95. doi: 10.1164/rccm.201505-0861OC.PMID: 26351971 </a:t>
            </a:r>
          </a:p>
        </p:txBody>
      </p:sp>
      <p:sp>
        <p:nvSpPr>
          <p:cNvPr id="91140" name="AutoShape 5"/>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
        <p:nvSpPr>
          <p:cNvPr id="91141" name="Oval 6"/>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2016</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3"/>
          <p:cNvSpPr>
            <a:spLocks noGrp="1"/>
          </p:cNvSpPr>
          <p:nvPr>
            <p:ph type="body" idx="4294967295"/>
          </p:nvPr>
        </p:nvSpPr>
        <p:spPr>
          <a:xfrm>
            <a:off x="581025" y="1911350"/>
            <a:ext cx="11029950" cy="4660900"/>
          </a:xfrm>
        </p:spPr>
        <p:txBody>
          <a:bodyPr/>
          <a:lstStyle/>
          <a:p>
            <a:pPr algn="ctr" eaLnBrk="1" hangingPunct="1"/>
            <a:r>
              <a:rPr lang="pt-BR" sz="2400" b="1" smtClean="0">
                <a:solidFill>
                  <a:srgbClr val="FF00FF"/>
                </a:solidFill>
              </a:rPr>
              <a:t>O grupo de intervenção teve uma incidência significativamente menor de DBP ou morte (55 de 131 [42,0%] vs. 89 de 134 [66%]; taxa de risco 0,58; intervalo de confiança de 95% 0,44-0,77; P &lt;0,001; número necessário para tratar, 4,1. </a:t>
            </a:r>
          </a:p>
          <a:p>
            <a:pPr eaLnBrk="1" hangingPunct="1"/>
            <a:r>
              <a:rPr lang="pt-BR" sz="2400" smtClean="0"/>
              <a:t>O grupo de intervenção exigiu significativamente menos doses de surfactante do que o grupo controle. </a:t>
            </a:r>
          </a:p>
          <a:p>
            <a:pPr eaLnBrk="1" hangingPunct="1"/>
            <a:r>
              <a:rPr lang="pt-BR" sz="2400" smtClean="0"/>
              <a:t>O grupo intervenção apresentou níveis significativamente mais baixos de interleucina (IL-1, IL-6, IL-8) nos aspirados traqueais às 12 horas e menor IL-8 aos 3-5 e 7-8 dias. </a:t>
            </a:r>
          </a:p>
        </p:txBody>
      </p:sp>
      <p:sp>
        <p:nvSpPr>
          <p:cNvPr id="92162"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5" name="Picture 4"/>
          <p:cNvPicPr>
            <a:picLocks noChangeAspect="1" noChangeArrowheads="1"/>
          </p:cNvPicPr>
          <p:nvPr/>
        </p:nvPicPr>
        <p:blipFill>
          <a:blip r:embed="rId2"/>
          <a:srcRect/>
          <a:stretch>
            <a:fillRect/>
          </a:stretch>
        </p:blipFill>
        <p:spPr bwMode="auto">
          <a:xfrm>
            <a:off x="2730500" y="2139950"/>
            <a:ext cx="6284913" cy="4283075"/>
          </a:xfrm>
          <a:prstGeom prst="rect">
            <a:avLst/>
          </a:prstGeom>
          <a:noFill/>
          <a:ln w="38100">
            <a:solidFill>
              <a:srgbClr val="FF00FF"/>
            </a:solidFill>
            <a:miter lim="800000"/>
            <a:headEnd/>
            <a:tailEnd/>
          </a:ln>
        </p:spPr>
      </p:pic>
      <p:sp>
        <p:nvSpPr>
          <p:cNvPr id="93186" name="AutoShape 5"/>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3"/>
          <p:cNvSpPr>
            <a:spLocks noGrp="1"/>
          </p:cNvSpPr>
          <p:nvPr>
            <p:ph type="body" idx="4294967295"/>
          </p:nvPr>
        </p:nvSpPr>
        <p:spPr/>
        <p:txBody>
          <a:bodyPr/>
          <a:lstStyle/>
          <a:p>
            <a:pPr eaLnBrk="1" hangingPunct="1"/>
            <a:r>
              <a:rPr lang="pt-BR" smtClean="0"/>
              <a:t>Até o momento, 192 (85,0%) dos 226 bebês sobreviventes estão sendo monitorados. </a:t>
            </a:r>
          </a:p>
          <a:p>
            <a:pPr eaLnBrk="1" hangingPunct="1"/>
            <a:r>
              <a:rPr lang="pt-BR" smtClean="0"/>
              <a:t>As características perinatais e físicas, resultados neurológicos e cognitivos são mostrado na </a:t>
            </a:r>
            <a:r>
              <a:rPr lang="pt-BR" smtClean="0">
                <a:solidFill>
                  <a:srgbClr val="0000FF"/>
                </a:solidFill>
              </a:rPr>
              <a:t>Tabela</a:t>
            </a:r>
            <a:r>
              <a:rPr lang="pt-BR" smtClean="0"/>
              <a:t> a seguir</a:t>
            </a:r>
          </a:p>
          <a:p>
            <a:pPr eaLnBrk="1" hangingPunct="1"/>
            <a:r>
              <a:rPr lang="pt-BR" smtClean="0"/>
              <a:t> </a:t>
            </a:r>
            <a:r>
              <a:rPr lang="pt-BR" b="1" smtClean="0">
                <a:solidFill>
                  <a:srgbClr val="FF00FF"/>
                </a:solidFill>
              </a:rPr>
              <a:t>Exceto pelo menor incidência de DBP (25 de 85 [29,4%] vs. 39 de 87 [44,8%]; P = 0,04) no grupo de  intervenção grupo no momento da alta, não houve nenhuma diferença significativa entre os grupos em qualquer uma das variáveis de acompanhamento. </a:t>
            </a:r>
          </a:p>
          <a:p>
            <a:pPr algn="ctr" eaLnBrk="1" hangingPunct="1"/>
            <a:r>
              <a:rPr lang="pt-BR" b="1" smtClean="0">
                <a:solidFill>
                  <a:srgbClr val="0000FF"/>
                </a:solidFill>
              </a:rPr>
              <a:t>Embora o estudo de acompanhamento esteja ainda em andamento, nossos dados preliminares sobre 84% dos sobreviventes até 2 a 4 anos não indicam efeitos adversos aparentes a longo prazo (efeito sobre o crescimento físico ou sobre função neuromotora e cognitiva</a:t>
            </a:r>
          </a:p>
          <a:p>
            <a:pPr eaLnBrk="1" hangingPunct="1"/>
            <a:r>
              <a:rPr lang="pt-BR" smtClean="0"/>
              <a:t>Infecção respiratória superior frequente (&gt;10 vezes / ano) foi visto com menos frequência no grupo intervenção do que no controle grupo (15 de 89 [16,9%] vs. 24 de 87 [27,6%]; P = 0,15); essa diferença não foi estatisticamente significante</a:t>
            </a:r>
          </a:p>
        </p:txBody>
      </p:sp>
      <p:sp>
        <p:nvSpPr>
          <p:cNvPr id="94210"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3" name="Picture 4"/>
          <p:cNvPicPr>
            <a:picLocks noGrp="1" noChangeAspect="1" noChangeArrowheads="1"/>
          </p:cNvPicPr>
          <p:nvPr>
            <p:ph type="body" idx="4294967295"/>
          </p:nvPr>
        </p:nvPicPr>
        <p:blipFill>
          <a:blip r:embed="rId2"/>
          <a:srcRect/>
          <a:stretch>
            <a:fillRect/>
          </a:stretch>
        </p:blipFill>
        <p:spPr>
          <a:xfrm>
            <a:off x="2574925" y="2076450"/>
            <a:ext cx="6386513" cy="3675063"/>
          </a:xfrm>
          <a:ln w="38100">
            <a:solidFill>
              <a:srgbClr val="FF00FF"/>
            </a:solidFill>
          </a:ln>
        </p:spPr>
      </p:pic>
      <p:sp>
        <p:nvSpPr>
          <p:cNvPr id="95234" name="AutoShape 5"/>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3"/>
          <p:cNvSpPr>
            <a:spLocks noGrp="1"/>
          </p:cNvSpPr>
          <p:nvPr>
            <p:ph type="body" idx="4294967295"/>
          </p:nvPr>
        </p:nvSpPr>
        <p:spPr/>
        <p:txBody>
          <a:bodyPr/>
          <a:lstStyle/>
          <a:p>
            <a:pPr algn="ctr" eaLnBrk="1" hangingPunct="1">
              <a:buFont typeface="Wingdings 2" pitchFamily="18" charset="2"/>
              <a:buNone/>
            </a:pPr>
            <a:r>
              <a:rPr lang="pt-BR" sz="2000" b="1" smtClean="0">
                <a:solidFill>
                  <a:srgbClr val="FF00FF"/>
                </a:solidFill>
              </a:rPr>
              <a:t>A justificativa para o uso do surfactante como veículo é baseada em um fenômeno físico, o “efeito Marangoni”</a:t>
            </a:r>
            <a:r>
              <a:rPr lang="pt-BR" sz="2000" smtClean="0"/>
              <a:t> </a:t>
            </a:r>
          </a:p>
          <a:p>
            <a:pPr eaLnBrk="1" hangingPunct="1"/>
            <a:r>
              <a:rPr lang="pt-BR" sz="2000" smtClean="0"/>
              <a:t> Esse efeito é basicamente a transferência de massa ao longo de uma interface entre dois fluidos devido a um gradiente de tensão superficial. Assim, quando o surfactante é instilado nos pulmões de crianças com síndrome do desconforto respiratório é gerado um fluxo de convecção que pode facilitar a administração de medicamentos, como a budesonida, na periferia do pulmão. </a:t>
            </a:r>
          </a:p>
          <a:p>
            <a:pPr eaLnBrk="1" hangingPunct="1"/>
            <a:r>
              <a:rPr lang="pt-BR" sz="2000" smtClean="0"/>
              <a:t>Vários estudos em animais indicaram que a administração intratraqueal de surfactante e corticosteróide melhorou a função pulmonar.</a:t>
            </a:r>
          </a:p>
          <a:p>
            <a:pPr eaLnBrk="1" hangingPunct="1"/>
            <a:r>
              <a:rPr lang="pt-BR" sz="2000" smtClean="0"/>
              <a:t> A instilação intratraqueal direta de budesonida sem o uso de surfactante como veículo não demonstrou ser eficaz.</a:t>
            </a:r>
          </a:p>
        </p:txBody>
      </p:sp>
      <p:sp>
        <p:nvSpPr>
          <p:cNvPr id="96258" name="AutoShape 4"/>
          <p:cNvSpPr>
            <a:spLocks noChangeArrowheads="1"/>
          </p:cNvSpPr>
          <p:nvPr/>
        </p:nvSpPr>
        <p:spPr bwMode="auto">
          <a:xfrm>
            <a:off x="11299825" y="6018213"/>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3"/>
          <p:cNvSpPr>
            <a:spLocks noGrp="1"/>
          </p:cNvSpPr>
          <p:nvPr>
            <p:ph type="body" idx="4294967295"/>
          </p:nvPr>
        </p:nvSpPr>
        <p:spPr/>
        <p:txBody>
          <a:bodyPr/>
          <a:lstStyle/>
          <a:p>
            <a:pPr eaLnBrk="1" hangingPunct="1"/>
            <a:r>
              <a:rPr lang="pt-BR" sz="2000" smtClean="0"/>
              <a:t>O estudo piloto do s autores indicou que mais de </a:t>
            </a:r>
            <a:r>
              <a:rPr lang="pt-BR" sz="2000" smtClean="0">
                <a:solidFill>
                  <a:srgbClr val="0000FF"/>
                </a:solidFill>
              </a:rPr>
              <a:t>80% da budesonida pode permanecer nos pulmões por até 8 horas após a instilação intratraqueal de Survanta / budesonida. </a:t>
            </a:r>
          </a:p>
          <a:p>
            <a:pPr eaLnBrk="1" hangingPunct="1"/>
            <a:r>
              <a:rPr lang="pt-BR" sz="2000" smtClean="0"/>
              <a:t>Além de seu uso como veículo, </a:t>
            </a:r>
            <a:r>
              <a:rPr lang="pt-BR" sz="2000" smtClean="0">
                <a:solidFill>
                  <a:srgbClr val="0000FF"/>
                </a:solidFill>
              </a:rPr>
              <a:t>o surfactante também pode aumentar a solubilidade da budesonida e aumentar a absorção da budesonida. </a:t>
            </a:r>
          </a:p>
          <a:p>
            <a:pPr eaLnBrk="1" hangingPunct="1"/>
            <a:r>
              <a:rPr lang="pt-BR" sz="2000" smtClean="0"/>
              <a:t>A budesonida não é metabolizada pelas células pulmonares; pelo contrário, é conjugado extensivamente com ácidos graxos, resultando na formação de ésteres de budesonida no grupo hidroxila C-21 </a:t>
            </a:r>
          </a:p>
          <a:p>
            <a:pPr eaLnBrk="1" hangingPunct="1"/>
            <a:r>
              <a:rPr lang="pt-BR" sz="2000" smtClean="0"/>
              <a:t>Esse processo de conjugação é reversível e os conjugados podem ser hidrolisados ​​no interior da célula, liberando gradualmente budesonida livre no meio circundante. </a:t>
            </a:r>
          </a:p>
          <a:p>
            <a:pPr eaLnBrk="1" hangingPunct="1"/>
            <a:r>
              <a:rPr lang="pt-BR" sz="2000" smtClean="0"/>
              <a:t>Essa conjugação reversível pode melhorar a seletividade das vias aéreas e prolongar sua ação anti-inflamatória local nos pulmões, possivelmente explicando por que a budesonida foi eficaz por dias, embora apenas uma ou duas doses tenham sido administradas </a:t>
            </a:r>
          </a:p>
        </p:txBody>
      </p:sp>
      <p:sp>
        <p:nvSpPr>
          <p:cNvPr id="97282"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3"/>
          <p:cNvSpPr>
            <a:spLocks noGrp="1"/>
          </p:cNvSpPr>
          <p:nvPr>
            <p:ph type="body" idx="4294967295"/>
          </p:nvPr>
        </p:nvSpPr>
        <p:spPr/>
        <p:txBody>
          <a:bodyPr/>
          <a:lstStyle/>
          <a:p>
            <a:pPr eaLnBrk="1" hangingPunct="1"/>
            <a:r>
              <a:rPr lang="pt-BR" sz="2800" smtClean="0">
                <a:solidFill>
                  <a:srgbClr val="FF00FF"/>
                </a:solidFill>
              </a:rPr>
              <a:t>Em conclusão, em crianças com muito baixo peso ao nascer e com síndrome do desconforto respiratório grave, a administração intratraqueal de surfactante e budesonida em comparação com o surfactante isoladamente diminuiu significativamente a incidência de DBP ou morte. </a:t>
            </a:r>
          </a:p>
          <a:p>
            <a:pPr eaLnBrk="1" hangingPunct="1"/>
            <a:r>
              <a:rPr lang="pt-BR" sz="2800" smtClean="0">
                <a:solidFill>
                  <a:srgbClr val="FF00FF"/>
                </a:solidFill>
              </a:rPr>
              <a:t>São necessários outros ensaios duplo-cegos para amostras grandes. </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3"/>
          <p:cNvSpPr>
            <a:spLocks noGrp="1"/>
          </p:cNvSpPr>
          <p:nvPr>
            <p:ph type="body" idx="4294967295"/>
          </p:nvPr>
        </p:nvSpPr>
        <p:spPr>
          <a:xfrm>
            <a:off x="484188" y="3105150"/>
            <a:ext cx="11029950" cy="3524250"/>
          </a:xfrm>
        </p:spPr>
        <p:txBody>
          <a:bodyPr/>
          <a:lstStyle/>
          <a:p>
            <a:pPr eaLnBrk="1" hangingPunct="1"/>
            <a:r>
              <a:rPr lang="pt-BR" smtClean="0">
                <a:solidFill>
                  <a:srgbClr val="0000FF"/>
                </a:solidFill>
              </a:rPr>
              <a:t>A metanálise dos dois ensaios clínicos</a:t>
            </a:r>
            <a:r>
              <a:rPr lang="pt-BR" smtClean="0"/>
              <a:t> revelou que os bebês que receberam instilação intra-traqueal da mistura de budesonida-surfactante demonstraram uma </a:t>
            </a:r>
            <a:r>
              <a:rPr lang="pt-BR" b="1" smtClean="0">
                <a:solidFill>
                  <a:srgbClr val="0000FF"/>
                </a:solidFill>
              </a:rPr>
              <a:t>redução de 43% no risco de DBP</a:t>
            </a:r>
            <a:r>
              <a:rPr lang="pt-BR" smtClean="0"/>
              <a:t> (RR: 0,57; IC95%: 0,43-0,76, NNT = 5). </a:t>
            </a:r>
          </a:p>
          <a:p>
            <a:pPr eaLnBrk="1" hangingPunct="1"/>
            <a:r>
              <a:rPr lang="pt-BR" smtClean="0"/>
              <a:t>Embora a mortalidade não tenha sido diferente entre os grupos (OR: 0,61; IC 95%: 0,34-1,04), foi observada uma </a:t>
            </a:r>
            <a:r>
              <a:rPr lang="pt-BR" smtClean="0">
                <a:solidFill>
                  <a:srgbClr val="0000FF"/>
                </a:solidFill>
              </a:rPr>
              <a:t>redução de 40% no resultado composto da morte ou DBP no grupo surfactante budesonida (RR: 0,60; IC 95% : 0,49-0,74, NNT = 3).</a:t>
            </a:r>
            <a:r>
              <a:rPr lang="pt-BR" smtClean="0"/>
              <a:t> </a:t>
            </a:r>
          </a:p>
          <a:p>
            <a:pPr algn="ctr" eaLnBrk="1" hangingPunct="1"/>
            <a:r>
              <a:rPr lang="pt-BR" b="1" smtClean="0">
                <a:solidFill>
                  <a:srgbClr val="FF00FF"/>
                </a:solidFill>
              </a:rPr>
              <a:t>Assim, esta revisão conclui que a administração intra-traqueal da combinação budesonida-surfactante foi associada à diminuição da incidência de DBP isolada ou resultado composto de morte ou DBP em bebês de muito baixo peso, embora haja necessidade de estudos maiores antes que possam ser recomendados como padrão </a:t>
            </a:r>
          </a:p>
        </p:txBody>
      </p:sp>
      <p:sp>
        <p:nvSpPr>
          <p:cNvPr id="99330" name="Rectangle 4"/>
          <p:cNvSpPr>
            <a:spLocks noChangeArrowheads="1"/>
          </p:cNvSpPr>
          <p:nvPr/>
        </p:nvSpPr>
        <p:spPr bwMode="auto">
          <a:xfrm>
            <a:off x="471488" y="1731963"/>
            <a:ext cx="11104562" cy="1373187"/>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
            </a:r>
            <a:br>
              <a:rPr lang="en-US">
                <a:hlinkClick r:id="rId2"/>
              </a:rPr>
            </a:br>
            <a:r>
              <a:rPr lang="en-US">
                <a:hlinkClick r:id="rId2"/>
              </a:rPr>
              <a:t>Intratracheal Administration of </a:t>
            </a:r>
            <a:r>
              <a:rPr lang="en-US" b="1">
                <a:hlinkClick r:id="rId2"/>
              </a:rPr>
              <a:t>Budesonide</a:t>
            </a:r>
            <a:r>
              <a:rPr lang="en-US">
                <a:hlinkClick r:id="rId2"/>
              </a:rPr>
              <a:t>-</a:t>
            </a:r>
            <a:r>
              <a:rPr lang="en-US" b="1">
                <a:hlinkClick r:id="rId2"/>
              </a:rPr>
              <a:t>Surfactant</a:t>
            </a:r>
            <a:r>
              <a:rPr lang="en-US">
                <a:hlinkClick r:id="rId2"/>
              </a:rPr>
              <a:t> in </a:t>
            </a:r>
            <a:r>
              <a:rPr lang="en-US" b="1">
                <a:hlinkClick r:id="rId2"/>
              </a:rPr>
              <a:t>Prevention</a:t>
            </a:r>
            <a:r>
              <a:rPr lang="en-US">
                <a:hlinkClick r:id="rId2"/>
              </a:rPr>
              <a:t> of </a:t>
            </a:r>
            <a:r>
              <a:rPr lang="en-US" b="1">
                <a:hlinkClick r:id="rId2"/>
              </a:rPr>
              <a:t>Bronchopulmonary</a:t>
            </a:r>
            <a:r>
              <a:rPr lang="en-US">
                <a:hlinkClick r:id="rId2"/>
              </a:rPr>
              <a:t> </a:t>
            </a:r>
            <a:r>
              <a:rPr lang="en-US" b="1">
                <a:hlinkClick r:id="rId2"/>
              </a:rPr>
              <a:t>Dysplasia</a:t>
            </a:r>
            <a:r>
              <a:rPr lang="en-US">
                <a:hlinkClick r:id="rId2"/>
              </a:rPr>
              <a:t> in Very Low Birth Weight Infants: A Systematic Review and Meta-Analysis.</a:t>
            </a:r>
            <a:r>
              <a:rPr lang="en-US"/>
              <a:t>Venkataraman R, Kamaluddeen M, Hasan SU, Robertson HL, Lodha A.Pediatr Pulmonol. 2017 Jul;52(7):968-975. doi: 10.1002/ppul.23680. Epub 2017 Feb 6.PMID: 28165675 </a:t>
            </a:r>
          </a:p>
        </p:txBody>
      </p:sp>
      <p:sp>
        <p:nvSpPr>
          <p:cNvPr id="99331" name="Rectangle 5"/>
          <p:cNvSpPr>
            <a:spLocks noChangeArrowheads="1"/>
          </p:cNvSpPr>
          <p:nvPr/>
        </p:nvSpPr>
        <p:spPr bwMode="auto">
          <a:xfrm>
            <a:off x="571500" y="766763"/>
            <a:ext cx="10545763" cy="915987"/>
          </a:xfrm>
          <a:prstGeom prst="rect">
            <a:avLst/>
          </a:prstGeom>
          <a:solidFill>
            <a:schemeClr val="tx1"/>
          </a:solidFill>
          <a:ln w="9525">
            <a:noFill/>
            <a:miter lim="800000"/>
            <a:headEnd/>
            <a:tailEnd/>
          </a:ln>
        </p:spPr>
        <p:txBody>
          <a:bodyPr anchor="ctr">
            <a:spAutoFit/>
          </a:bodyPr>
          <a:lstStyle/>
          <a:p>
            <a:r>
              <a:rPr lang="en-US" b="1">
                <a:solidFill>
                  <a:srgbClr val="FFFF00"/>
                </a:solidFill>
              </a:rPr>
              <a:t>Administração Intratraqueal de Surfactant - Budesonida na Prevenção de Displasia Broncopulmonar em Bebês de Muito Baixo Peso: Uma Revisão Sistemática e Metanálise</a:t>
            </a:r>
          </a:p>
          <a:p>
            <a:pPr eaLnBrk="0" hangingPunct="0"/>
            <a:endParaRPr lang="en-US">
              <a:solidFill>
                <a:srgbClr val="FFFF00"/>
              </a:solidFill>
            </a:endParaRPr>
          </a:p>
        </p:txBody>
      </p:sp>
      <p:sp>
        <p:nvSpPr>
          <p:cNvPr id="99332" name="AutoShape 6"/>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
        <p:nvSpPr>
          <p:cNvPr id="99333" name="Oval 7"/>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2017</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3" name="Picture 4"/>
          <p:cNvPicPr>
            <a:picLocks noChangeAspect="1" noChangeArrowheads="1"/>
          </p:cNvPicPr>
          <p:nvPr/>
        </p:nvPicPr>
        <p:blipFill>
          <a:blip r:embed="rId2"/>
          <a:srcRect/>
          <a:stretch>
            <a:fillRect/>
          </a:stretch>
        </p:blipFill>
        <p:spPr bwMode="auto">
          <a:xfrm>
            <a:off x="547688" y="2160588"/>
            <a:ext cx="11022012" cy="3143250"/>
          </a:xfrm>
          <a:prstGeom prst="rect">
            <a:avLst/>
          </a:prstGeom>
          <a:noFill/>
          <a:ln w="28575">
            <a:solidFill>
              <a:srgbClr val="FF00FF"/>
            </a:solidFill>
            <a:miter lim="800000"/>
            <a:headEnd/>
            <a:tailEnd/>
          </a:ln>
        </p:spPr>
      </p:pic>
      <p:sp>
        <p:nvSpPr>
          <p:cNvPr id="100354" name="Rectangle 5"/>
          <p:cNvSpPr>
            <a:spLocks noChangeArrowheads="1"/>
          </p:cNvSpPr>
          <p:nvPr/>
        </p:nvSpPr>
        <p:spPr bwMode="auto">
          <a:xfrm>
            <a:off x="1123950" y="5546725"/>
            <a:ext cx="9886950" cy="641350"/>
          </a:xfrm>
          <a:prstGeom prst="rect">
            <a:avLst/>
          </a:prstGeom>
          <a:noFill/>
          <a:ln w="9525">
            <a:noFill/>
            <a:miter lim="800000"/>
            <a:headEnd/>
            <a:tailEnd/>
          </a:ln>
        </p:spPr>
        <p:txBody>
          <a:bodyPr>
            <a:spAutoFit/>
          </a:bodyPr>
          <a:lstStyle/>
          <a:p>
            <a:pPr algn="ctr" defTabSz="914400"/>
            <a:r>
              <a:rPr lang="pt-BR">
                <a:solidFill>
                  <a:srgbClr val="0000FF"/>
                </a:solidFill>
              </a:rPr>
              <a:t>O papel da mistura intra-traqueal de budesonida+surfactante versus surfactante isoladamente na prevenção da DBP em prematuros</a:t>
            </a:r>
          </a:p>
        </p:txBody>
      </p:sp>
      <p:sp>
        <p:nvSpPr>
          <p:cNvPr id="100355" name="AutoShape 6"/>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7" name="Picture 4"/>
          <p:cNvPicPr>
            <a:picLocks noChangeAspect="1" noChangeArrowheads="1"/>
          </p:cNvPicPr>
          <p:nvPr/>
        </p:nvPicPr>
        <p:blipFill>
          <a:blip r:embed="rId2"/>
          <a:srcRect/>
          <a:stretch>
            <a:fillRect/>
          </a:stretch>
        </p:blipFill>
        <p:spPr bwMode="auto">
          <a:xfrm>
            <a:off x="438150" y="2570163"/>
            <a:ext cx="11355388" cy="2981325"/>
          </a:xfrm>
          <a:prstGeom prst="rect">
            <a:avLst/>
          </a:prstGeom>
          <a:noFill/>
          <a:ln w="28575">
            <a:solidFill>
              <a:srgbClr val="FF00FF"/>
            </a:solidFill>
            <a:miter lim="800000"/>
            <a:headEnd/>
            <a:tailEnd/>
          </a:ln>
        </p:spPr>
      </p:pic>
      <p:sp>
        <p:nvSpPr>
          <p:cNvPr id="101378" name="Rectangle 5"/>
          <p:cNvSpPr>
            <a:spLocks noChangeArrowheads="1"/>
          </p:cNvSpPr>
          <p:nvPr/>
        </p:nvSpPr>
        <p:spPr bwMode="auto">
          <a:xfrm>
            <a:off x="1217613" y="5667375"/>
            <a:ext cx="9609137" cy="915988"/>
          </a:xfrm>
          <a:prstGeom prst="rect">
            <a:avLst/>
          </a:prstGeom>
          <a:noFill/>
          <a:ln w="9525">
            <a:noFill/>
            <a:miter lim="800000"/>
            <a:headEnd/>
            <a:tailEnd/>
          </a:ln>
        </p:spPr>
        <p:txBody>
          <a:bodyPr>
            <a:spAutoFit/>
          </a:bodyPr>
          <a:lstStyle/>
          <a:p>
            <a:pPr algn="ctr" defTabSz="914400"/>
            <a:r>
              <a:rPr lang="pt-BR">
                <a:solidFill>
                  <a:srgbClr val="0000FF"/>
                </a:solidFill>
              </a:rPr>
              <a:t>O papel da mistura intra-traqueal de budesonida-surfactante versus surfactante isoladamente na prevenção de resultados combinados de morte /</a:t>
            </a:r>
          </a:p>
          <a:p>
            <a:pPr algn="ctr" defTabSz="914400"/>
            <a:r>
              <a:rPr lang="pt-BR">
                <a:solidFill>
                  <a:srgbClr val="0000FF"/>
                </a:solidFill>
              </a:rPr>
              <a:t>DBP em prematuros</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2"/>
          <p:cNvSpPr>
            <a:spLocks noGrp="1"/>
          </p:cNvSpPr>
          <p:nvPr>
            <p:ph type="title" idx="4294967295"/>
          </p:nvPr>
        </p:nvSpPr>
        <p:spPr bwMode="auto">
          <a:xfrm>
            <a:off x="590550" y="560388"/>
            <a:ext cx="11029950" cy="1189037"/>
          </a:xfrm>
          <a:noFill/>
        </p:spPr>
        <p:txBody>
          <a:bodyPr wrap="square" numCol="1" anchorCtr="0" compatLnSpc="1">
            <a:prstTxWarp prst="textNoShape">
              <a:avLst/>
            </a:prstTxWarp>
          </a:bodyPr>
          <a:lstStyle/>
          <a:p>
            <a:pPr algn="ctr" eaLnBrk="1" hangingPunct="1"/>
            <a:r>
              <a:rPr lang="pt-BR" cap="none" smtClean="0">
                <a:solidFill>
                  <a:srgbClr val="FFFF00"/>
                </a:solidFill>
              </a:rPr>
              <a:t>Prevenção da displasia broncopulmonar: os esteróides intratraqueais com surfactante são uma bala mágica?</a:t>
            </a:r>
          </a:p>
        </p:txBody>
      </p:sp>
      <p:sp>
        <p:nvSpPr>
          <p:cNvPr id="102402" name="Rectangle 3"/>
          <p:cNvSpPr>
            <a:spLocks noGrp="1"/>
          </p:cNvSpPr>
          <p:nvPr>
            <p:ph type="body" idx="4294967295"/>
          </p:nvPr>
        </p:nvSpPr>
        <p:spPr>
          <a:xfrm>
            <a:off x="600075" y="3105150"/>
            <a:ext cx="11029950" cy="3524250"/>
          </a:xfrm>
        </p:spPr>
        <p:txBody>
          <a:bodyPr/>
          <a:lstStyle/>
          <a:p>
            <a:pPr eaLnBrk="1" hangingPunct="1"/>
            <a:r>
              <a:rPr lang="pt-BR" smtClean="0"/>
              <a:t>A displasia broncopulmonar (DBP) continua sendo a causa pulmonar mais comum de mortalidade e morbidade a longo prazo em prematuros. </a:t>
            </a:r>
          </a:p>
          <a:p>
            <a:pPr eaLnBrk="1" hangingPunct="1"/>
            <a:r>
              <a:rPr lang="pt-BR" smtClean="0"/>
              <a:t>Os </a:t>
            </a:r>
            <a:r>
              <a:rPr lang="pt-BR" smtClean="0">
                <a:solidFill>
                  <a:srgbClr val="0000FF"/>
                </a:solidFill>
              </a:rPr>
              <a:t>dois principais avanços farmacológicos da medicina perinatal foram os corticosteróides pré-natais</a:t>
            </a:r>
            <a:r>
              <a:rPr lang="pt-BR" smtClean="0"/>
              <a:t> para diminuir a incidência da síndrome do desconforto respiratório e </a:t>
            </a:r>
            <a:r>
              <a:rPr lang="pt-BR" smtClean="0">
                <a:solidFill>
                  <a:srgbClr val="0000FF"/>
                </a:solidFill>
              </a:rPr>
              <a:t>o surfactante para tratar a síndrome do desconforto respiratório</a:t>
            </a:r>
            <a:r>
              <a:rPr lang="pt-BR" smtClean="0"/>
              <a:t> . </a:t>
            </a:r>
          </a:p>
          <a:p>
            <a:pPr eaLnBrk="1" hangingPunct="1"/>
            <a:r>
              <a:rPr lang="pt-BR" smtClean="0"/>
              <a:t>No entanto, ambas as terapias aumentam a sobrevida dos bebês mais frágeis, com peso extremamente baixo e, assim, aumentam a DBP em sobreviventes ( </a:t>
            </a:r>
            <a:r>
              <a:rPr lang="pt-BR" smtClean="0">
                <a:hlinkClick r:id="rId2"/>
              </a:rPr>
              <a:t>3</a:t>
            </a:r>
            <a:r>
              <a:rPr lang="pt-BR" smtClean="0"/>
              <a:t> ). </a:t>
            </a:r>
          </a:p>
        </p:txBody>
      </p:sp>
      <p:sp>
        <p:nvSpPr>
          <p:cNvPr id="102403" name="Rectangle 4"/>
          <p:cNvSpPr>
            <a:spLocks noChangeArrowheads="1"/>
          </p:cNvSpPr>
          <p:nvPr/>
        </p:nvSpPr>
        <p:spPr bwMode="auto">
          <a:xfrm>
            <a:off x="354013" y="1957388"/>
            <a:ext cx="11480800" cy="1098550"/>
          </a:xfrm>
          <a:prstGeom prst="rect">
            <a:avLst/>
          </a:prstGeom>
          <a:solidFill>
            <a:srgbClr val="FFFFFF"/>
          </a:solidFill>
          <a:ln w="9525">
            <a:noFill/>
            <a:miter lim="800000"/>
            <a:headEnd/>
            <a:tailEnd/>
          </a:ln>
        </p:spPr>
        <p:txBody>
          <a:bodyPr lIns="0" tIns="0" rIns="0" bIns="0" anchor="ctr">
            <a:spAutoFit/>
          </a:bodyPr>
          <a:lstStyle/>
          <a:p>
            <a:pPr algn="ctr"/>
            <a:r>
              <a:rPr lang="en-US"/>
              <a:t> </a:t>
            </a:r>
          </a:p>
          <a:p>
            <a:pPr algn="ctr"/>
            <a:r>
              <a:rPr lang="en-US" b="1">
                <a:hlinkClick r:id="rId3"/>
              </a:rPr>
              <a:t>Prevention</a:t>
            </a:r>
            <a:r>
              <a:rPr lang="en-US">
                <a:hlinkClick r:id="rId3"/>
              </a:rPr>
              <a:t> of </a:t>
            </a:r>
            <a:r>
              <a:rPr lang="en-US" b="1">
                <a:hlinkClick r:id="rId3"/>
              </a:rPr>
              <a:t>Bronchopulmonary</a:t>
            </a:r>
            <a:r>
              <a:rPr lang="en-US">
                <a:hlinkClick r:id="rId3"/>
              </a:rPr>
              <a:t> </a:t>
            </a:r>
            <a:r>
              <a:rPr lang="en-US" b="1">
                <a:hlinkClick r:id="rId3"/>
              </a:rPr>
              <a:t>Dysplasia</a:t>
            </a:r>
            <a:r>
              <a:rPr lang="en-US">
                <a:hlinkClick r:id="rId3"/>
              </a:rPr>
              <a:t>: Are </a:t>
            </a:r>
            <a:r>
              <a:rPr lang="en-US" b="1">
                <a:hlinkClick r:id="rId3"/>
              </a:rPr>
              <a:t>Intratracheal</a:t>
            </a:r>
            <a:r>
              <a:rPr lang="en-US">
                <a:hlinkClick r:id="rId3"/>
              </a:rPr>
              <a:t> </a:t>
            </a:r>
            <a:r>
              <a:rPr lang="en-US" b="1">
                <a:hlinkClick r:id="rId3"/>
              </a:rPr>
              <a:t>Steroids</a:t>
            </a:r>
            <a:r>
              <a:rPr lang="en-US">
                <a:hlinkClick r:id="rId3"/>
              </a:rPr>
              <a:t> with </a:t>
            </a:r>
            <a:r>
              <a:rPr lang="en-US" b="1">
                <a:hlinkClick r:id="rId3"/>
              </a:rPr>
              <a:t>Surfactant</a:t>
            </a:r>
            <a:r>
              <a:rPr lang="en-US">
                <a:hlinkClick r:id="rId3"/>
              </a:rPr>
              <a:t> a </a:t>
            </a:r>
            <a:r>
              <a:rPr lang="en-US" b="1">
                <a:hlinkClick r:id="rId3"/>
              </a:rPr>
              <a:t>Magic</a:t>
            </a:r>
            <a:r>
              <a:rPr lang="en-US">
                <a:hlinkClick r:id="rId3"/>
              </a:rPr>
              <a:t> </a:t>
            </a:r>
            <a:r>
              <a:rPr lang="en-US" b="1">
                <a:hlinkClick r:id="rId3"/>
              </a:rPr>
              <a:t>Bullet</a:t>
            </a:r>
            <a:r>
              <a:rPr lang="en-US">
                <a:hlinkClick r:id="rId3"/>
              </a:rPr>
              <a:t>?</a:t>
            </a:r>
            <a:endParaRPr lang="en-US"/>
          </a:p>
          <a:p>
            <a:pPr algn="ctr"/>
            <a:r>
              <a:rPr lang="en-US"/>
              <a:t>Bancalari E, Jain D, Jobe AH.Am J Respir Crit Care Med. 2016 Jan 1;193(1):12-3. doi: 10.1164/rccm.201509-1830ED.PMID: 26720788 No abstract available</a:t>
            </a:r>
          </a:p>
        </p:txBody>
      </p:sp>
      <p:sp>
        <p:nvSpPr>
          <p:cNvPr id="102404" name="AutoShape 5"/>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
        <p:nvSpPr>
          <p:cNvPr id="102405" name="Oval 6"/>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2016</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3"/>
          <p:cNvSpPr>
            <a:spLocks noGrp="1"/>
          </p:cNvSpPr>
          <p:nvPr>
            <p:ph type="body" idx="4294967295"/>
          </p:nvPr>
        </p:nvSpPr>
        <p:spPr/>
        <p:txBody>
          <a:bodyPr/>
          <a:lstStyle/>
          <a:p>
            <a:pPr eaLnBrk="1" hangingPunct="1"/>
            <a:r>
              <a:rPr lang="pt-BR" sz="2400" smtClean="0"/>
              <a:t>As vantagens do uso local da budesonida são um início de ação no início da progressão clínica para DBP, efeitos anti-inflamatórios locais prolongados e risco reduzido de efeitos adversos sistêmicos. </a:t>
            </a:r>
          </a:p>
          <a:p>
            <a:pPr eaLnBrk="1" hangingPunct="1"/>
            <a:r>
              <a:rPr lang="pt-BR" sz="2400" smtClean="0"/>
              <a:t> O uso de surfactante como veículo para distribuir medicamentos tem sido explorado há anos em modelos animais e funciona. </a:t>
            </a:r>
          </a:p>
          <a:p>
            <a:pPr eaLnBrk="1" hangingPunct="1"/>
            <a:r>
              <a:rPr lang="pt-BR" sz="2400" smtClean="0"/>
              <a:t>Como mostrado nos dados suplementares de Yeh e colegas, a mistura de surfactante com budesonida antes da instilação traqueal resulta em uma distribuição rápida e muito mais uniforme da budesonida nos espaços aéreos distais. </a:t>
            </a:r>
          </a:p>
        </p:txBody>
      </p:sp>
      <p:sp>
        <p:nvSpPr>
          <p:cNvPr id="103426"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3"/>
          <p:cNvSpPr>
            <a:spLocks noGrp="1"/>
          </p:cNvSpPr>
          <p:nvPr>
            <p:ph type="body" idx="4294967295"/>
          </p:nvPr>
        </p:nvSpPr>
        <p:spPr/>
        <p:txBody>
          <a:bodyPr/>
          <a:lstStyle/>
          <a:p>
            <a:pPr eaLnBrk="1" hangingPunct="1"/>
            <a:r>
              <a:rPr lang="pt-BR" sz="2400" smtClean="0"/>
              <a:t>Apesar do benefício comprovado dos esteróides pós-natais sistêmicos para reduzir a DBP, seu uso diminuiu significativamente ao longo dos anos devido ao risco de resultados adversos no desenvolvimento neurológico. Embora o estudo não tenha sido desenvolvido para testar efeitos no neurodesenvolvimento, é mais tranquilizador que não houve aumento nos resultados adversos do neurodesenvolvimento aos 2-3 anos de idade. </a:t>
            </a:r>
          </a:p>
        </p:txBody>
      </p:sp>
      <p:sp>
        <p:nvSpPr>
          <p:cNvPr id="104450"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3"/>
          <p:cNvSpPr>
            <a:spLocks noGrp="1"/>
          </p:cNvSpPr>
          <p:nvPr>
            <p:ph type="body" idx="4294967295"/>
          </p:nvPr>
        </p:nvSpPr>
        <p:spPr>
          <a:ln w="57150">
            <a:solidFill>
              <a:srgbClr val="0000FF"/>
            </a:solidFill>
          </a:ln>
        </p:spPr>
        <p:txBody>
          <a:bodyPr/>
          <a:lstStyle/>
          <a:p>
            <a:pPr eaLnBrk="1" hangingPunct="1"/>
            <a:r>
              <a:rPr lang="pt-BR" b="1" smtClean="0">
                <a:solidFill>
                  <a:srgbClr val="0000FF"/>
                </a:solidFill>
              </a:rPr>
              <a:t>Em resumo, a administração intratraqueal de budesonida com surfactante logo após o nascimento é uma intervenção simples que oferece uma oportunidade única de usar uma terapia eficaz para a prevenção da DBP direcionada especificamente ao pulmão e para minimizar os riscos de efeitos adversos sistêmicos. </a:t>
            </a:r>
          </a:p>
          <a:p>
            <a:pPr eaLnBrk="1" hangingPunct="1"/>
            <a:r>
              <a:rPr lang="pt-BR" b="1" smtClean="0">
                <a:solidFill>
                  <a:srgbClr val="0000FF"/>
                </a:solidFill>
              </a:rPr>
              <a:t>Como o surfactante e a budesonida estão disponíveis, o tratamento pode ser administrado “</a:t>
            </a:r>
            <a:r>
              <a:rPr lang="pt-BR" b="1" i="1" smtClean="0">
                <a:solidFill>
                  <a:srgbClr val="0000FF"/>
                </a:solidFill>
              </a:rPr>
              <a:t>off label</a:t>
            </a:r>
            <a:r>
              <a:rPr lang="pt-BR" b="1" smtClean="0">
                <a:solidFill>
                  <a:srgbClr val="0000FF"/>
                </a:solidFill>
              </a:rPr>
              <a:t>” sem regulamentação, o que tem seus benefícios e riscos. </a:t>
            </a:r>
          </a:p>
          <a:p>
            <a:pPr eaLnBrk="1" hangingPunct="1"/>
            <a:r>
              <a:rPr lang="pt-BR" b="1" smtClean="0">
                <a:solidFill>
                  <a:srgbClr val="0000FF"/>
                </a:solidFill>
              </a:rPr>
              <a:t>Se os benefícios pulmonares impressionantes com efeitos prejudiciais ausentes descritos por Yeh e colegas forem replicados em grandes ensaios clínicos randomizados, realizados em diferentes contextos clínicos, isso poderia muito bem se tornar uma "bala mágica" na prevenção da DBP. </a:t>
            </a:r>
          </a:p>
        </p:txBody>
      </p:sp>
      <p:sp>
        <p:nvSpPr>
          <p:cNvPr id="105474" name="AutoShape 4"/>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3"/>
          <p:cNvSpPr>
            <a:spLocks noGrp="1"/>
          </p:cNvSpPr>
          <p:nvPr>
            <p:ph type="body" idx="4294967295"/>
          </p:nvPr>
        </p:nvSpPr>
        <p:spPr>
          <a:xfrm>
            <a:off x="603250" y="2587625"/>
            <a:ext cx="11029950" cy="3870325"/>
          </a:xfrm>
        </p:spPr>
        <p:txBody>
          <a:bodyPr/>
          <a:lstStyle/>
          <a:p>
            <a:pPr eaLnBrk="1" hangingPunct="1"/>
            <a:endParaRPr lang="pt-BR" altLang="ja-JP" sz="2400" smtClean="0">
              <a:ea typeface="MS PGothic" pitchFamily="34" charset="-128"/>
            </a:endParaRPr>
          </a:p>
          <a:p>
            <a:pPr eaLnBrk="1" hangingPunct="1"/>
            <a:r>
              <a:rPr lang="pt-BR" altLang="ja-JP" sz="2100" smtClean="0">
                <a:ea typeface="MS PGothic" pitchFamily="34" charset="-128"/>
              </a:rPr>
              <a:t>Este estudo de Bassler D et al (2015) usou budesonida inalada na prevenção da DBP, realizado na Europa, no momento do nascimento até que deixaram de receber oxigênio, ou seja usaram por muito tempo. </a:t>
            </a:r>
          </a:p>
          <a:p>
            <a:pPr eaLnBrk="1" hangingPunct="1"/>
            <a:r>
              <a:rPr lang="pt-BR" altLang="ja-JP" sz="2100" smtClean="0">
                <a:ea typeface="MS PGothic" pitchFamily="34" charset="-128"/>
              </a:rPr>
              <a:t>Houve diminuição significativa de morte ou DBP de forma significativa, no entanto </a:t>
            </a:r>
            <a:r>
              <a:rPr lang="pt-BR" altLang="ja-JP" sz="2100" b="1" smtClean="0">
                <a:ea typeface="MS PGothic" pitchFamily="34" charset="-128"/>
              </a:rPr>
              <a:t>a morte foi maior no grupo da budesonida</a:t>
            </a:r>
            <a:r>
              <a:rPr lang="pt-BR" altLang="ja-JP" sz="2100" smtClean="0">
                <a:ea typeface="MS PGothic" pitchFamily="34" charset="-128"/>
              </a:rPr>
              <a:t>, embora não significativa (</a:t>
            </a:r>
            <a:r>
              <a:rPr lang="pt-BR" altLang="ja-JP" sz="2100" smtClean="0">
                <a:solidFill>
                  <a:srgbClr val="FF00FF"/>
                </a:solidFill>
                <a:ea typeface="MS PGothic" pitchFamily="34" charset="-128"/>
              </a:rPr>
              <a:t>Tabela a seguir</a:t>
            </a:r>
            <a:r>
              <a:rPr lang="pt-BR" altLang="ja-JP" sz="2100" smtClean="0">
                <a:ea typeface="MS PGothic" pitchFamily="34" charset="-128"/>
              </a:rPr>
              <a:t>)</a:t>
            </a:r>
          </a:p>
        </p:txBody>
      </p:sp>
      <p:sp>
        <p:nvSpPr>
          <p:cNvPr id="106498" name="Rectangle 5"/>
          <p:cNvSpPr>
            <a:spLocks noChangeArrowheads="1"/>
          </p:cNvSpPr>
          <p:nvPr/>
        </p:nvSpPr>
        <p:spPr bwMode="auto">
          <a:xfrm>
            <a:off x="473075" y="1993900"/>
            <a:ext cx="11482388" cy="850900"/>
          </a:xfrm>
          <a:prstGeom prst="rect">
            <a:avLst/>
          </a:prstGeom>
          <a:solidFill>
            <a:srgbClr val="FFFFFF"/>
          </a:solidFill>
          <a:ln w="9525">
            <a:noFill/>
            <a:miter lim="800000"/>
            <a:headEnd/>
            <a:tailEnd/>
          </a:ln>
        </p:spPr>
        <p:txBody>
          <a:bodyPr lIns="0" tIns="0" rIns="0" bIns="0" anchor="ctr">
            <a:spAutoFit/>
          </a:bodyPr>
          <a:lstStyle/>
          <a:p>
            <a:pPr algn="ctr"/>
            <a:r>
              <a:rPr lang="en-US" sz="1400">
                <a:hlinkClick r:id="rId2"/>
              </a:rPr>
              <a:t>Early </a:t>
            </a:r>
            <a:r>
              <a:rPr lang="en-US" sz="1400" b="1">
                <a:hlinkClick r:id="rId2"/>
              </a:rPr>
              <a:t>Inhaled</a:t>
            </a:r>
            <a:r>
              <a:rPr lang="en-US" sz="1400">
                <a:hlinkClick r:id="rId2"/>
              </a:rPr>
              <a:t> </a:t>
            </a:r>
            <a:r>
              <a:rPr lang="en-US" sz="1400" b="1">
                <a:hlinkClick r:id="rId2"/>
              </a:rPr>
              <a:t>Budesonide</a:t>
            </a:r>
            <a:r>
              <a:rPr lang="en-US" sz="1400">
                <a:hlinkClick r:id="rId2"/>
              </a:rPr>
              <a:t> for the </a:t>
            </a:r>
            <a:r>
              <a:rPr lang="en-US" sz="1400" b="1">
                <a:hlinkClick r:id="rId2"/>
              </a:rPr>
              <a:t>Prevention</a:t>
            </a:r>
            <a:r>
              <a:rPr lang="en-US" sz="1400">
                <a:hlinkClick r:id="rId2"/>
              </a:rPr>
              <a:t> of </a:t>
            </a:r>
            <a:r>
              <a:rPr lang="en-US" sz="1400" b="1">
                <a:hlinkClick r:id="rId2"/>
              </a:rPr>
              <a:t>Bronchopulmonary</a:t>
            </a:r>
            <a:r>
              <a:rPr lang="en-US" sz="1400">
                <a:hlinkClick r:id="rId2"/>
              </a:rPr>
              <a:t> </a:t>
            </a:r>
            <a:r>
              <a:rPr lang="en-US" sz="1400" b="1">
                <a:hlinkClick r:id="rId2"/>
              </a:rPr>
              <a:t>Dysplasia</a:t>
            </a:r>
            <a:r>
              <a:rPr lang="en-US" sz="1400">
                <a:hlinkClick r:id="rId2"/>
              </a:rPr>
              <a:t>.</a:t>
            </a:r>
            <a:endParaRPr lang="en-US" sz="1400"/>
          </a:p>
          <a:p>
            <a:pPr algn="ctr"/>
            <a:r>
              <a:rPr lang="en-US" sz="1400"/>
              <a:t>Bassler D, Plavka R, Shinwell ES, Hallman M, Jarreau PH, Carnielli V, Van den Anker JN, Meisner C, Engel C, Schwab M, Halliday HL, Poets CF; NEUROSIS Trial Group.N Engl J Med. 2015 Oct 15;373(16):1497-506. doi: 10.1056/NEJMoa1501917.PMID: 26465983 </a:t>
            </a:r>
            <a:r>
              <a:rPr lang="en-US" sz="1400" b="1"/>
              <a:t>Free article.</a:t>
            </a:r>
            <a:r>
              <a:rPr lang="en-US" sz="1400"/>
              <a:t> </a:t>
            </a:r>
            <a:r>
              <a:rPr lang="en-US" sz="1400" b="1">
                <a:solidFill>
                  <a:srgbClr val="FF00FF"/>
                </a:solidFill>
              </a:rPr>
              <a:t>Artigo Livre!</a:t>
            </a:r>
          </a:p>
        </p:txBody>
      </p:sp>
      <p:sp>
        <p:nvSpPr>
          <p:cNvPr id="106499" name="Rectangle 6"/>
          <p:cNvSpPr>
            <a:spLocks noChangeArrowheads="1"/>
          </p:cNvSpPr>
          <p:nvPr/>
        </p:nvSpPr>
        <p:spPr bwMode="auto">
          <a:xfrm>
            <a:off x="898525" y="969963"/>
            <a:ext cx="10483850" cy="457200"/>
          </a:xfrm>
          <a:prstGeom prst="rect">
            <a:avLst/>
          </a:prstGeom>
          <a:noFill/>
          <a:ln w="9525">
            <a:noFill/>
            <a:miter lim="800000"/>
            <a:headEnd/>
            <a:tailEnd/>
          </a:ln>
        </p:spPr>
        <p:txBody>
          <a:bodyPr wrap="none">
            <a:spAutoFit/>
          </a:bodyPr>
          <a:lstStyle/>
          <a:p>
            <a:pPr defTabSz="914400"/>
            <a:r>
              <a:rPr lang="pt-BR" sz="2400">
                <a:solidFill>
                  <a:srgbClr val="FFFF00"/>
                </a:solidFill>
              </a:rPr>
              <a:t>Budesonida inalada precoce para a prevenção da displasia broncopulmonar</a:t>
            </a:r>
          </a:p>
        </p:txBody>
      </p:sp>
      <p:sp>
        <p:nvSpPr>
          <p:cNvPr id="106500" name="AutoShape 7"/>
          <p:cNvSpPr>
            <a:spLocks noChangeArrowheads="1"/>
          </p:cNvSpPr>
          <p:nvPr/>
        </p:nvSpPr>
        <p:spPr bwMode="auto">
          <a:xfrm>
            <a:off x="11299825" y="6008688"/>
            <a:ext cx="415925" cy="563562"/>
          </a:xfrm>
          <a:prstGeom prst="curvedRightArrow">
            <a:avLst>
              <a:gd name="adj1" fmla="val 27099"/>
              <a:gd name="adj2" fmla="val 54198"/>
              <a:gd name="adj3" fmla="val 33333"/>
            </a:avLst>
          </a:prstGeom>
          <a:solidFill>
            <a:srgbClr val="FFFF00"/>
          </a:solidFill>
          <a:ln w="57150">
            <a:solidFill>
              <a:srgbClr val="FF00FF"/>
            </a:solidFill>
            <a:miter lim="800000"/>
            <a:headEnd/>
            <a:tailEnd/>
          </a:ln>
        </p:spPr>
        <p:txBody>
          <a:bodyPr wrap="none" anchor="ctr"/>
          <a:lstStyle/>
          <a:p>
            <a:endParaRPr lang="pt-BR"/>
          </a:p>
        </p:txBody>
      </p:sp>
      <p:sp>
        <p:nvSpPr>
          <p:cNvPr id="106501" name="Oval 8"/>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2015</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1" name="Picture 4"/>
          <p:cNvPicPr>
            <a:picLocks noChangeAspect="1" noChangeArrowheads="1"/>
          </p:cNvPicPr>
          <p:nvPr/>
        </p:nvPicPr>
        <p:blipFill>
          <a:blip r:embed="rId2"/>
          <a:srcRect/>
          <a:stretch>
            <a:fillRect/>
          </a:stretch>
        </p:blipFill>
        <p:spPr bwMode="auto">
          <a:xfrm>
            <a:off x="1433513" y="1217613"/>
            <a:ext cx="9145587" cy="530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2"/>
          <p:cNvSpPr>
            <a:spLocks noGrp="1"/>
          </p:cNvSpPr>
          <p:nvPr>
            <p:ph type="title" idx="4294967295"/>
          </p:nvPr>
        </p:nvSpPr>
        <p:spPr bwMode="auto">
          <a:xfrm>
            <a:off x="0" y="588963"/>
            <a:ext cx="11029950" cy="1189037"/>
          </a:xfrm>
          <a:noFill/>
        </p:spPr>
        <p:txBody>
          <a:bodyPr wrap="square" numCol="1" anchorCtr="0" compatLnSpc="1">
            <a:prstTxWarp prst="textNoShape">
              <a:avLst/>
            </a:prstTxWarp>
          </a:bodyPr>
          <a:lstStyle/>
          <a:p>
            <a:pPr algn="ctr" eaLnBrk="1" hangingPunct="1"/>
            <a:r>
              <a:rPr lang="pt-BR" cap="none" smtClean="0">
                <a:solidFill>
                  <a:srgbClr val="FFFF00"/>
                </a:solidFill>
              </a:rPr>
              <a:t>Efeitos a longo prazo da budesonida inalada na displasia broncopulmonar</a:t>
            </a:r>
          </a:p>
        </p:txBody>
      </p:sp>
      <p:sp>
        <p:nvSpPr>
          <p:cNvPr id="108546" name="Rectangle 3"/>
          <p:cNvSpPr>
            <a:spLocks noGrp="1"/>
          </p:cNvSpPr>
          <p:nvPr>
            <p:ph type="body" idx="4294967295"/>
          </p:nvPr>
        </p:nvSpPr>
        <p:spPr>
          <a:xfrm>
            <a:off x="1162050" y="3152775"/>
            <a:ext cx="11029950" cy="3524250"/>
          </a:xfrm>
        </p:spPr>
        <p:txBody>
          <a:bodyPr/>
          <a:lstStyle/>
          <a:p>
            <a:pPr eaLnBrk="1" hangingPunct="1"/>
            <a:r>
              <a:rPr lang="pt-BR" smtClean="0"/>
              <a:t>A budesonida não foi associada a um risco significativamente menor ou maior de qualquer desfecho avaliado no acompanhamento, exceto na mortalidade. A displasia broncopulmonar é preditiva de um desfecho ruim a longo prazo,  mas, embora a budesonida inalada tenha começado nas primeiras 24 horas de vida, resultou em uma menor taxa de displasia broncopulmonar do que o placebo, não houve diferença significativa entre os grupos em desfechos adversos a longo prazo. resultados a longo prazo em nosso estudo. No entanto, o fato de menos crianças morrerem no grupo placebo do que no grupo budesonida complica a interpretação do efeito do tratamento com budesonida. </a:t>
            </a:r>
            <a:r>
              <a:rPr lang="pt-BR" smtClean="0">
                <a:hlinkClick r:id="rId2"/>
              </a:rPr>
              <a:t>21</a:t>
            </a:r>
            <a:endParaRPr lang="pt-BR" smtClean="0"/>
          </a:p>
          <a:p>
            <a:pPr eaLnBrk="1" hangingPunct="1"/>
            <a:r>
              <a:rPr lang="pt-BR" smtClean="0"/>
              <a:t>Em resumo, não encontramos efeito da budesonida no risco de incapacidade no desenvolvimento neurológico entre os bebês extremamente prematuros sobreviventes aos 18 a 22 meses de idade. No entanto, </a:t>
            </a:r>
            <a:r>
              <a:rPr lang="pt-BR" b="1" smtClean="0">
                <a:solidFill>
                  <a:srgbClr val="FF0000"/>
                </a:solidFill>
              </a:rPr>
              <a:t>a taxa de mortalidade foi maior no grupo da budesonida</a:t>
            </a:r>
            <a:r>
              <a:rPr lang="pt-BR" b="1" smtClean="0"/>
              <a:t> </a:t>
            </a:r>
            <a:r>
              <a:rPr lang="pt-BR" b="1" smtClean="0">
                <a:solidFill>
                  <a:srgbClr val="FF0000"/>
                </a:solidFill>
              </a:rPr>
              <a:t>(</a:t>
            </a:r>
            <a:r>
              <a:rPr lang="pt-BR" smtClean="0">
                <a:solidFill>
                  <a:srgbClr val="FF0000"/>
                </a:solidFill>
              </a:rPr>
              <a:t>[19.9%] vs. [14.5%] : risco relativo de 1.37; 95% CI, 1.01 to 1.86; P=0.04</a:t>
            </a:r>
            <a:r>
              <a:rPr lang="pt-BR" smtClean="0"/>
              <a:t>) </a:t>
            </a:r>
          </a:p>
        </p:txBody>
      </p:sp>
      <p:sp>
        <p:nvSpPr>
          <p:cNvPr id="108547" name="Rectangle 4"/>
          <p:cNvSpPr>
            <a:spLocks noChangeArrowheads="1"/>
          </p:cNvSpPr>
          <p:nvPr/>
        </p:nvSpPr>
        <p:spPr bwMode="auto">
          <a:xfrm>
            <a:off x="490538" y="1981200"/>
            <a:ext cx="11220450" cy="1125538"/>
          </a:xfrm>
          <a:prstGeom prst="rect">
            <a:avLst/>
          </a:prstGeom>
          <a:solidFill>
            <a:srgbClr val="FFFFFF"/>
          </a:solidFill>
          <a:ln w="9525">
            <a:noFill/>
            <a:miter lim="800000"/>
            <a:headEnd/>
            <a:tailEnd/>
          </a:ln>
        </p:spPr>
        <p:txBody>
          <a:bodyPr lIns="0" tIns="0" rIns="0" bIns="0" anchor="ctr">
            <a:spAutoFit/>
          </a:bodyPr>
          <a:lstStyle/>
          <a:p>
            <a:pPr algn="ctr"/>
            <a:r>
              <a:rPr lang="en-US">
                <a:hlinkClick r:id="rId3"/>
              </a:rPr>
              <a:t/>
            </a:r>
            <a:br>
              <a:rPr lang="en-US">
                <a:hlinkClick r:id="rId3"/>
              </a:rPr>
            </a:br>
            <a:r>
              <a:rPr lang="en-US" sz="1400">
                <a:hlinkClick r:id="rId3"/>
              </a:rPr>
              <a:t>Long-Term Effects of </a:t>
            </a:r>
            <a:r>
              <a:rPr lang="en-US" sz="1400" b="1">
                <a:hlinkClick r:id="rId3"/>
              </a:rPr>
              <a:t>Inhaled</a:t>
            </a:r>
            <a:r>
              <a:rPr lang="en-US" sz="1400">
                <a:hlinkClick r:id="rId3"/>
              </a:rPr>
              <a:t> </a:t>
            </a:r>
            <a:r>
              <a:rPr lang="en-US" sz="1400" b="1">
                <a:hlinkClick r:id="rId3"/>
              </a:rPr>
              <a:t>Budesonide</a:t>
            </a:r>
            <a:r>
              <a:rPr lang="en-US" sz="1400">
                <a:hlinkClick r:id="rId3"/>
              </a:rPr>
              <a:t> for </a:t>
            </a:r>
            <a:r>
              <a:rPr lang="en-US" sz="1400" b="1">
                <a:hlinkClick r:id="rId3"/>
              </a:rPr>
              <a:t>Bronchopulmonary</a:t>
            </a:r>
            <a:r>
              <a:rPr lang="en-US" sz="1400">
                <a:hlinkClick r:id="rId3"/>
              </a:rPr>
              <a:t> </a:t>
            </a:r>
            <a:r>
              <a:rPr lang="en-US" sz="1400" b="1">
                <a:hlinkClick r:id="rId3"/>
              </a:rPr>
              <a:t>Dysplasia</a:t>
            </a:r>
            <a:r>
              <a:rPr lang="en-US" sz="1400">
                <a:hlinkClick r:id="rId3"/>
              </a:rPr>
              <a:t>.</a:t>
            </a:r>
            <a:endParaRPr lang="en-US" sz="1400"/>
          </a:p>
          <a:p>
            <a:pPr algn="ctr"/>
            <a:r>
              <a:rPr lang="en-US" sz="1400"/>
              <a:t>Bassler D, Shinwell ES, Hallman M, Jarreau PH, Plavka R, Carnielli V, Meisner C, Engel C, Koch A, Kreutzer K, van den Anker JN, Schwab M, Halliday HL, Poets CF; Neonatal European Study of Inhaled Steroids Trial Group.N Engl J Med. 2018 Jan 11;378(2):148-157. doi: 10.1056/NEJMoa1708831.PMID: 29320647 </a:t>
            </a:r>
            <a:r>
              <a:rPr lang="en-US" sz="1400" b="1"/>
              <a:t>Free article.</a:t>
            </a:r>
            <a:r>
              <a:rPr lang="en-US" sz="1400"/>
              <a:t> </a:t>
            </a:r>
            <a:r>
              <a:rPr lang="en-US" sz="1400" b="1">
                <a:solidFill>
                  <a:srgbClr val="FF00FF"/>
                </a:solidFill>
              </a:rPr>
              <a:t>Artigo Livre!</a:t>
            </a:r>
          </a:p>
        </p:txBody>
      </p:sp>
      <p:sp>
        <p:nvSpPr>
          <p:cNvPr id="108548" name="Oval 5"/>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2"/>
          <p:cNvSpPr>
            <a:spLocks noGrp="1"/>
          </p:cNvSpPr>
          <p:nvPr>
            <p:ph type="title" idx="4294967295"/>
          </p:nvPr>
        </p:nvSpPr>
        <p:spPr bwMode="auto">
          <a:xfrm>
            <a:off x="650875" y="582613"/>
            <a:ext cx="11029950" cy="1189037"/>
          </a:xfrm>
          <a:noFill/>
        </p:spPr>
        <p:txBody>
          <a:bodyPr wrap="square" numCol="1" anchorCtr="0" compatLnSpc="1">
            <a:prstTxWarp prst="textNoShape">
              <a:avLst/>
            </a:prstTxWarp>
          </a:bodyPr>
          <a:lstStyle/>
          <a:p>
            <a:pPr eaLnBrk="1" hangingPunct="1"/>
            <a:r>
              <a:rPr lang="pt-BR" cap="none" smtClean="0">
                <a:solidFill>
                  <a:srgbClr val="FFFF00"/>
                </a:solidFill>
              </a:rPr>
              <a:t>O tratamento precoce com budesonida inalada evita a morte ou a displasia broncopulmonar em bebês extremamente prematuros?</a:t>
            </a:r>
          </a:p>
        </p:txBody>
      </p:sp>
      <p:sp>
        <p:nvSpPr>
          <p:cNvPr id="109570" name="Rectangle 3"/>
          <p:cNvSpPr>
            <a:spLocks noGrp="1"/>
          </p:cNvSpPr>
          <p:nvPr>
            <p:ph type="body" idx="4294967295"/>
          </p:nvPr>
        </p:nvSpPr>
        <p:spPr>
          <a:xfrm>
            <a:off x="571500" y="3333750"/>
            <a:ext cx="11029950" cy="3524250"/>
          </a:xfrm>
        </p:spPr>
        <p:txBody>
          <a:bodyPr/>
          <a:lstStyle/>
          <a:p>
            <a:pPr eaLnBrk="1" hangingPunct="1"/>
            <a:r>
              <a:rPr lang="pt-BR" sz="1900" smtClean="0"/>
              <a:t>Também permanecem questões sobre os efeitos da budesonida inalada precoce nos resultados do desenvolvimento neurológico a longo prazo. É importante ressaltar que o resultado secundário da </a:t>
            </a:r>
            <a:r>
              <a:rPr lang="pt-BR" sz="1900" b="1" smtClean="0">
                <a:solidFill>
                  <a:srgbClr val="FF5050"/>
                </a:solidFill>
              </a:rPr>
              <a:t>lesão cerebral</a:t>
            </a:r>
            <a:r>
              <a:rPr lang="pt-BR" sz="1900" smtClean="0"/>
              <a:t>, embora não seja estatisticamente diferente, </a:t>
            </a:r>
            <a:r>
              <a:rPr lang="pt-BR" sz="1900" b="1" smtClean="0">
                <a:solidFill>
                  <a:srgbClr val="FF5050"/>
                </a:solidFill>
              </a:rPr>
              <a:t>foi maior entre os lactentes com budesonida</a:t>
            </a:r>
            <a:r>
              <a:rPr lang="pt-BR" sz="1900" smtClean="0"/>
              <a:t> (RR 1,25; IC95% 0,94-1,65), destacando a importância do acompanhamento a longo prazo de 18 a 22 meses, planejado por os investigadores do estudo (</a:t>
            </a:r>
            <a:r>
              <a:rPr lang="pt-BR" sz="1900" smtClean="0">
                <a:solidFill>
                  <a:srgbClr val="0000FF"/>
                </a:solidFill>
              </a:rPr>
              <a:t>Tabela anterior</a:t>
            </a:r>
            <a:r>
              <a:rPr lang="pt-BR" sz="1900" smtClean="0"/>
              <a:t>)</a:t>
            </a:r>
          </a:p>
          <a:p>
            <a:pPr eaLnBrk="1" hangingPunct="1"/>
            <a:r>
              <a:rPr lang="pt-BR" sz="1900" smtClean="0"/>
              <a:t> Embora tenha havido uma diminuição na incidência de DBP entre os sobreviventes com tratamento com budesonida inalado precocemente, </a:t>
            </a:r>
            <a:r>
              <a:rPr lang="pt-BR" sz="1900" b="1" smtClean="0">
                <a:solidFill>
                  <a:srgbClr val="FF5050"/>
                </a:solidFill>
              </a:rPr>
              <a:t>um aumento simultâneo na morte não pode ser descartado</a:t>
            </a:r>
            <a:r>
              <a:rPr lang="pt-BR" sz="1900" smtClean="0"/>
              <a:t>. </a:t>
            </a:r>
          </a:p>
          <a:p>
            <a:pPr eaLnBrk="1" hangingPunct="1"/>
            <a:r>
              <a:rPr lang="pt-BR" sz="1900" smtClean="0"/>
              <a:t>Com base nesses achados, o uso rotineiro de budesonida inalatória preventiva precoce não pode ser atualmente recomendado na prática clínica e são necessários estudos adicionais. </a:t>
            </a:r>
          </a:p>
          <a:p>
            <a:pPr eaLnBrk="1" hangingPunct="1"/>
            <a:endParaRPr lang="pt-BR" sz="1600" smtClean="0"/>
          </a:p>
        </p:txBody>
      </p:sp>
      <p:sp>
        <p:nvSpPr>
          <p:cNvPr id="109571" name="Rectangle 4"/>
          <p:cNvSpPr>
            <a:spLocks noChangeArrowheads="1"/>
          </p:cNvSpPr>
          <p:nvPr/>
        </p:nvSpPr>
        <p:spPr bwMode="auto">
          <a:xfrm>
            <a:off x="522288" y="2033588"/>
            <a:ext cx="11377612" cy="1098550"/>
          </a:xfrm>
          <a:prstGeom prst="rect">
            <a:avLst/>
          </a:prstGeom>
          <a:solidFill>
            <a:srgbClr val="FFFFFF"/>
          </a:solidFill>
          <a:ln w="9525">
            <a:noFill/>
            <a:miter lim="800000"/>
            <a:headEnd/>
            <a:tailEnd/>
          </a:ln>
        </p:spPr>
        <p:txBody>
          <a:bodyPr lIns="0" tIns="0" rIns="0" bIns="0" anchor="ctr">
            <a:spAutoFit/>
          </a:bodyPr>
          <a:lstStyle/>
          <a:p>
            <a:pPr algn="ctr"/>
            <a:r>
              <a:rPr lang="en-US"/>
              <a:t> </a:t>
            </a:r>
          </a:p>
          <a:p>
            <a:pPr algn="ctr"/>
            <a:r>
              <a:rPr lang="en-US">
                <a:hlinkClick r:id="rId2"/>
              </a:rPr>
              <a:t>Does </a:t>
            </a:r>
            <a:r>
              <a:rPr lang="en-US" b="1">
                <a:hlinkClick r:id="rId2"/>
              </a:rPr>
              <a:t>early</a:t>
            </a:r>
            <a:r>
              <a:rPr lang="en-US">
                <a:hlinkClick r:id="rId2"/>
              </a:rPr>
              <a:t> </a:t>
            </a:r>
            <a:r>
              <a:rPr lang="en-US" b="1">
                <a:hlinkClick r:id="rId2"/>
              </a:rPr>
              <a:t>treatment</a:t>
            </a:r>
            <a:r>
              <a:rPr lang="en-US">
                <a:hlinkClick r:id="rId2"/>
              </a:rPr>
              <a:t> with </a:t>
            </a:r>
            <a:r>
              <a:rPr lang="en-US" b="1">
                <a:hlinkClick r:id="rId2"/>
              </a:rPr>
              <a:t>inhaled</a:t>
            </a:r>
            <a:r>
              <a:rPr lang="en-US">
                <a:hlinkClick r:id="rId2"/>
              </a:rPr>
              <a:t> </a:t>
            </a:r>
            <a:r>
              <a:rPr lang="en-US" b="1">
                <a:hlinkClick r:id="rId2"/>
              </a:rPr>
              <a:t>budesonide</a:t>
            </a:r>
            <a:r>
              <a:rPr lang="en-US">
                <a:hlinkClick r:id="rId2"/>
              </a:rPr>
              <a:t> </a:t>
            </a:r>
            <a:r>
              <a:rPr lang="en-US" b="1">
                <a:hlinkClick r:id="rId2"/>
              </a:rPr>
              <a:t>prevent</a:t>
            </a:r>
            <a:r>
              <a:rPr lang="en-US">
                <a:hlinkClick r:id="rId2"/>
              </a:rPr>
              <a:t> </a:t>
            </a:r>
            <a:r>
              <a:rPr lang="en-US" b="1">
                <a:hlinkClick r:id="rId2"/>
              </a:rPr>
              <a:t>death</a:t>
            </a:r>
            <a:r>
              <a:rPr lang="en-US">
                <a:hlinkClick r:id="rId2"/>
              </a:rPr>
              <a:t> or bronchopulmonary dysplasia in extremely preterm infants?</a:t>
            </a:r>
            <a:endParaRPr lang="en-US"/>
          </a:p>
          <a:p>
            <a:pPr algn="ctr"/>
            <a:r>
              <a:rPr lang="en-US"/>
              <a:t>Patel RM.Acta Paediatr. 2017 Apr;106(4):683. doi: 10.1111/apa.13718. Epub 2017 Jan 23</a:t>
            </a:r>
          </a:p>
        </p:txBody>
      </p:sp>
      <p:sp>
        <p:nvSpPr>
          <p:cNvPr id="109572" name="Oval 5"/>
          <p:cNvSpPr>
            <a:spLocks noChangeArrowheads="1"/>
          </p:cNvSpPr>
          <p:nvPr/>
        </p:nvSpPr>
        <p:spPr bwMode="auto">
          <a:xfrm>
            <a:off x="0" y="136525"/>
            <a:ext cx="914400" cy="914400"/>
          </a:xfrm>
          <a:prstGeom prst="ellipse">
            <a:avLst/>
          </a:prstGeom>
          <a:solidFill>
            <a:srgbClr val="00CC00"/>
          </a:solidFill>
          <a:ln w="57150">
            <a:solidFill>
              <a:srgbClr val="FF00FF"/>
            </a:solidFill>
            <a:round/>
            <a:headEnd/>
            <a:tailEnd/>
          </a:ln>
        </p:spPr>
        <p:txBody>
          <a:bodyPr wrap="none" anchor="ctr"/>
          <a:lstStyle/>
          <a:p>
            <a:pPr algn="ctr"/>
            <a:r>
              <a:rPr lang="pt-BR" b="1">
                <a:solidFill>
                  <a:srgbClr val="0000FF"/>
                </a:solidFill>
              </a:rPr>
              <a:t>2017</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2"/>
          <p:cNvSpPr>
            <a:spLocks noGrp="1"/>
          </p:cNvSpPr>
          <p:nvPr>
            <p:ph type="title" idx="4294967295"/>
          </p:nvPr>
        </p:nvSpPr>
        <p:spPr bwMode="auto">
          <a:xfrm>
            <a:off x="631825" y="306388"/>
            <a:ext cx="11029950" cy="1189037"/>
          </a:xfrm>
          <a:noFill/>
        </p:spPr>
        <p:txBody>
          <a:bodyPr wrap="square" numCol="1" anchorCtr="0" compatLnSpc="1">
            <a:prstTxWarp prst="textNoShape">
              <a:avLst/>
            </a:prstTxWarp>
          </a:bodyPr>
          <a:lstStyle/>
          <a:p>
            <a:pPr eaLnBrk="1" hangingPunct="1"/>
            <a:r>
              <a:rPr lang="pt-BR" cap="none" smtClean="0">
                <a:solidFill>
                  <a:srgbClr val="FF00FF"/>
                </a:solidFill>
              </a:rPr>
              <a:t>OBRIGADO!</a:t>
            </a:r>
          </a:p>
        </p:txBody>
      </p:sp>
      <p:pic>
        <p:nvPicPr>
          <p:cNvPr id="110594" name="Picture 4"/>
          <p:cNvPicPr>
            <a:picLocks noGrp="1" noChangeAspect="1" noChangeArrowheads="1"/>
          </p:cNvPicPr>
          <p:nvPr>
            <p:ph type="body" idx="4294967295"/>
          </p:nvPr>
        </p:nvPicPr>
        <p:blipFill>
          <a:blip r:embed="rId2"/>
          <a:srcRect/>
          <a:stretch>
            <a:fillRect/>
          </a:stretch>
        </p:blipFill>
        <p:spPr>
          <a:xfrm>
            <a:off x="5614988" y="2005013"/>
            <a:ext cx="3295650" cy="3524250"/>
          </a:xfrm>
        </p:spPr>
      </p:pic>
      <p:pic>
        <p:nvPicPr>
          <p:cNvPr id="110595" name="Picture 5"/>
          <p:cNvPicPr>
            <a:picLocks noChangeAspect="1" noChangeArrowheads="1"/>
          </p:cNvPicPr>
          <p:nvPr/>
        </p:nvPicPr>
        <p:blipFill>
          <a:blip r:embed="rId3"/>
          <a:srcRect/>
          <a:stretch>
            <a:fillRect/>
          </a:stretch>
        </p:blipFill>
        <p:spPr bwMode="auto">
          <a:xfrm>
            <a:off x="1339850" y="2460625"/>
            <a:ext cx="4297363" cy="2420938"/>
          </a:xfrm>
          <a:prstGeom prst="rect">
            <a:avLst/>
          </a:prstGeom>
          <a:noFill/>
          <a:ln w="9525">
            <a:noFill/>
            <a:miter lim="800000"/>
            <a:headEnd/>
            <a:tailEnd/>
          </a:ln>
        </p:spPr>
      </p:pic>
      <p:sp>
        <p:nvSpPr>
          <p:cNvPr id="110596" name="Text Box 6"/>
          <p:cNvSpPr txBox="1">
            <a:spLocks noChangeArrowheads="1"/>
          </p:cNvSpPr>
          <p:nvPr/>
        </p:nvSpPr>
        <p:spPr bwMode="auto">
          <a:xfrm>
            <a:off x="3032125" y="5930900"/>
            <a:ext cx="5645150" cy="641350"/>
          </a:xfrm>
          <a:prstGeom prst="rect">
            <a:avLst/>
          </a:prstGeom>
          <a:noFill/>
          <a:ln w="9525">
            <a:noFill/>
            <a:miter lim="800000"/>
            <a:headEnd/>
            <a:tailEnd/>
          </a:ln>
        </p:spPr>
        <p:txBody>
          <a:bodyPr wrap="none">
            <a:spAutoFit/>
          </a:bodyPr>
          <a:lstStyle/>
          <a:p>
            <a:pPr algn="ctr" defTabSz="914400"/>
            <a:r>
              <a:rPr lang="pt-BR">
                <a:hlinkClick r:id="rId4"/>
              </a:rPr>
              <a:t>www.paulomargotto.com.br</a:t>
            </a:r>
            <a:r>
              <a:rPr lang="pt-BR"/>
              <a:t>, </a:t>
            </a:r>
            <a:r>
              <a:rPr lang="pt-BR">
                <a:solidFill>
                  <a:srgbClr val="0000FF"/>
                </a:solidFill>
              </a:rPr>
              <a:t>a nossa página neonatal!</a:t>
            </a:r>
          </a:p>
          <a:p>
            <a:pPr algn="ctr" defTabSz="914400"/>
            <a:r>
              <a:rPr lang="pt-BR">
                <a:solidFill>
                  <a:srgbClr val="0000FF"/>
                </a:solidFill>
              </a:rPr>
              <a:t>Passe por lá você também</a:t>
            </a:r>
            <a:r>
              <a:rPr lang="pt-BR"/>
              <a:t>!</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4294967295"/>
          </p:nvPr>
        </p:nvSpPr>
        <p:spPr>
          <a:xfrm>
            <a:off x="136525" y="144463"/>
            <a:ext cx="11474450" cy="5715000"/>
          </a:xfrm>
          <a:solidFill>
            <a:schemeClr val="bg1"/>
          </a:solidFill>
        </p:spPr>
        <p:txBody>
          <a:bodyPr/>
          <a:lstStyle/>
          <a:p>
            <a:pPr>
              <a:lnSpc>
                <a:spcPct val="90000"/>
              </a:lnSpc>
            </a:pPr>
            <a:r>
              <a:rPr lang="pt-BR" sz="1600" b="1" dirty="0" smtClean="0">
                <a:solidFill>
                  <a:srgbClr val="0000FF"/>
                </a:solidFill>
              </a:rPr>
              <a:t>EM RESUMO</a:t>
            </a:r>
            <a:r>
              <a:rPr lang="pt-BR" sz="1600" dirty="0" smtClean="0"/>
              <a:t>: A SDRA é um diagnóstico novo em recém-nascido (RN), diagnosticado pelos Critérios de Montreux: início agudo (dentro de uma semana) índice de oxigenação [PaO2/FiO2] &gt;4, </a:t>
            </a:r>
            <a:r>
              <a:rPr lang="pt-BR" sz="1600" dirty="0" err="1" smtClean="0"/>
              <a:t>opacificação</a:t>
            </a:r>
            <a:r>
              <a:rPr lang="pt-BR" sz="1600" dirty="0" smtClean="0"/>
              <a:t> bilateral difusa na imagem pulmonar e edema pulmonar não cardíaco confirmado pela </a:t>
            </a:r>
            <a:r>
              <a:rPr lang="pt-BR" sz="1600" dirty="0" err="1" smtClean="0"/>
              <a:t>ecocardiografia</a:t>
            </a:r>
            <a:r>
              <a:rPr lang="pt-BR" sz="1600" dirty="0" smtClean="0"/>
              <a:t>). O estado inflamatório </a:t>
            </a:r>
            <a:r>
              <a:rPr lang="pt-BR" sz="1600" dirty="0" err="1" smtClean="0"/>
              <a:t>exarcebado</a:t>
            </a:r>
            <a:r>
              <a:rPr lang="pt-BR" sz="1600" dirty="0" smtClean="0"/>
              <a:t> pulmonar é a parte central da fisiopatologia. Pensou-se no uso da </a:t>
            </a:r>
            <a:r>
              <a:rPr lang="pt-BR" sz="1600" dirty="0" err="1" smtClean="0"/>
              <a:t>budesonida</a:t>
            </a:r>
            <a:r>
              <a:rPr lang="pt-BR" sz="1600" dirty="0" smtClean="0"/>
              <a:t>, um potente anti-inflamatório pulmonar local como uma opção. Os autores relatam dois casos, sendo o primeiro um RN de 23 sem, 470g, </a:t>
            </a:r>
            <a:r>
              <a:rPr lang="pt-BR" sz="1600" dirty="0" err="1" smtClean="0"/>
              <a:t>trigemelar</a:t>
            </a:r>
            <a:r>
              <a:rPr lang="pt-BR" sz="1600" dirty="0" smtClean="0"/>
              <a:t>, no respirador aos 3º dias de vida, com piora clinica compatível cm SDRA pelos Critérios de </a:t>
            </a:r>
            <a:r>
              <a:rPr lang="pt-BR" sz="1600" dirty="0" err="1" smtClean="0"/>
              <a:t>Monteux</a:t>
            </a:r>
            <a:r>
              <a:rPr lang="pt-BR" sz="1600" dirty="0" smtClean="0"/>
              <a:t>, sendo decidido usar surfactante (100mg/kg) +</a:t>
            </a:r>
            <a:r>
              <a:rPr lang="pt-BR" sz="1600" dirty="0" err="1" smtClean="0"/>
              <a:t>budesonida</a:t>
            </a:r>
            <a:r>
              <a:rPr lang="pt-BR" sz="1600" dirty="0" smtClean="0"/>
              <a:t> (0,25mg/kg) 2 vezes com intervalo de 8 horas, com melhora em 12 horas e desmame do respirador com 48 dias e alta domiciliar com 95 dias de vida. O segundo bebês, de 2 semanas, 694g, ventilação de alta </a:t>
            </a:r>
            <a:r>
              <a:rPr lang="pt-BR" sz="1600" dirty="0" err="1" smtClean="0"/>
              <a:t>fequência</a:t>
            </a:r>
            <a:r>
              <a:rPr lang="pt-BR" sz="1600" dirty="0" smtClean="0"/>
              <a:t> aos 14 dias, sem resposta ao </a:t>
            </a:r>
            <a:r>
              <a:rPr lang="pt-BR" sz="1600" dirty="0" err="1" smtClean="0"/>
              <a:t>esteróide</a:t>
            </a:r>
            <a:r>
              <a:rPr lang="pt-BR" sz="1600" dirty="0" smtClean="0"/>
              <a:t> e com 28 dias, piora clínica em ventilação volume garantido, sendo diagnosticado SDRA, recebendo </a:t>
            </a:r>
            <a:r>
              <a:rPr lang="pt-BR" sz="1600" dirty="0" err="1" smtClean="0"/>
              <a:t>surfactante+budesonida</a:t>
            </a:r>
            <a:r>
              <a:rPr lang="pt-BR" sz="1600" dirty="0" smtClean="0"/>
              <a:t> via endotraqueal. O bebê foi </a:t>
            </a:r>
            <a:r>
              <a:rPr lang="pt-BR" sz="1600" dirty="0" err="1" smtClean="0"/>
              <a:t>extubado</a:t>
            </a:r>
            <a:r>
              <a:rPr lang="pt-BR" sz="1600" dirty="0" smtClean="0"/>
              <a:t> com 48 dias e vida e alta domiciliar com 76 dias. Na UTI Pediátrica, a incidência é de 2,9-9,5/100.000, com taxa de mortalidade de 18-35%%. Na Neonatologia a mortalidade é relatada em 17,3% na 36ª semana pós-menstrual. Entre os gatilhos nos neonatos, a sepse foi a mais importante (39,1%), sendo esses gatilhos importantes na inativação do surfactante. No entanto, junto com a </a:t>
            </a:r>
            <a:r>
              <a:rPr lang="pt-BR" sz="1600" dirty="0" err="1" smtClean="0"/>
              <a:t>budesonida</a:t>
            </a:r>
            <a:r>
              <a:rPr lang="pt-BR" sz="1600" dirty="0" smtClean="0"/>
              <a:t>, o surfactante pode aumentar a sua distribuição e efeito. Esse é o primeiro relato do uso da combinação </a:t>
            </a:r>
            <a:r>
              <a:rPr lang="pt-BR" sz="1600" dirty="0" err="1" smtClean="0"/>
              <a:t>surfactante+budesonida</a:t>
            </a:r>
            <a:r>
              <a:rPr lang="pt-BR" sz="1600" dirty="0" smtClean="0"/>
              <a:t> na SDRA </a:t>
            </a:r>
            <a:r>
              <a:rPr lang="pt-BR" sz="1600" dirty="0" err="1" smtClean="0"/>
              <a:t>neonatal.Consultamos</a:t>
            </a:r>
            <a:r>
              <a:rPr lang="pt-BR" sz="1600" dirty="0" smtClean="0"/>
              <a:t> 4 renomados Professores da Austrália e Estados Unidos em que enfatizam  a possível estratégia da combinação do </a:t>
            </a:r>
            <a:r>
              <a:rPr lang="pt-BR" sz="1600" dirty="0" err="1" smtClean="0"/>
              <a:t>surfactante+budesonida</a:t>
            </a:r>
            <a:r>
              <a:rPr lang="pt-BR" sz="1600" dirty="0" smtClean="0"/>
              <a:t> na prevenção da  displasia broncopulmonar (DBP), como também com melhores resultados do </a:t>
            </a:r>
            <a:r>
              <a:rPr lang="pt-BR" sz="1600" dirty="0" err="1" smtClean="0"/>
              <a:t>neurodesenvolvimento</a:t>
            </a:r>
            <a:r>
              <a:rPr lang="pt-BR" sz="1600" dirty="0" smtClean="0"/>
              <a:t>. </a:t>
            </a:r>
            <a:r>
              <a:rPr lang="pt-BR" sz="1600" dirty="0" err="1" smtClean="0"/>
              <a:t>Dargaville</a:t>
            </a:r>
            <a:r>
              <a:rPr lang="pt-BR" sz="1600" dirty="0" smtClean="0"/>
              <a:t> enviou para nós um capítulo de livro (2020) em  mostra que  na DBP ocorre </a:t>
            </a:r>
            <a:r>
              <a:rPr lang="pt-BR" sz="1600" dirty="0" err="1" smtClean="0"/>
              <a:t>ma</a:t>
            </a:r>
            <a:r>
              <a:rPr lang="pt-BR" sz="1600" dirty="0" smtClean="0"/>
              <a:t> disfunção do surfactante endógeno, razão pela qual não tem indicação nessa situação; no entanto,  destaca vantagens do surfactante exógeno como veículo de agente terapêutico  na luta contra a DBP. Segundo Alan </a:t>
            </a:r>
            <a:r>
              <a:rPr lang="pt-BR" sz="1600" dirty="0" err="1" smtClean="0"/>
              <a:t>Jobe</a:t>
            </a:r>
            <a:r>
              <a:rPr lang="pt-BR" sz="1600" dirty="0" smtClean="0"/>
              <a:t>, o surfactante sozinho não ajuda, mas a </a:t>
            </a:r>
            <a:r>
              <a:rPr lang="pt-BR" sz="1600" dirty="0" err="1" smtClean="0"/>
              <a:t>budesonida</a:t>
            </a:r>
            <a:r>
              <a:rPr lang="pt-BR" sz="1600" dirty="0" smtClean="0"/>
              <a:t> é um potente anti-inflamatório e pode ser distribuído no pulmão lesionado com um pouco de surfactante. A inflamação pulmonar é central na fisiopatologia da displasia broncopulmonar (DBP) em bebês muito prematuros.  O surfactante transporta a </a:t>
            </a:r>
            <a:r>
              <a:rPr lang="pt-BR" sz="1600" dirty="0" err="1" smtClean="0"/>
              <a:t>budesonida</a:t>
            </a:r>
            <a:r>
              <a:rPr lang="pt-BR" sz="1600" dirty="0" smtClean="0"/>
              <a:t> pelo pulmão distal, onde ocorre a diminuição alveolar da DBP (80% da </a:t>
            </a:r>
            <a:r>
              <a:rPr lang="pt-BR" sz="1600" dirty="0" err="1" smtClean="0"/>
              <a:t>budesonida</a:t>
            </a:r>
            <a:r>
              <a:rPr lang="pt-BR" sz="1600" dirty="0" smtClean="0"/>
              <a:t> podem permanecer nos pulmões por até 8 horas após a instilação </a:t>
            </a:r>
            <a:r>
              <a:rPr lang="pt-BR" sz="1600" dirty="0" err="1" smtClean="0"/>
              <a:t>intratraqueal</a:t>
            </a:r>
            <a:r>
              <a:rPr lang="pt-BR" sz="1600" dirty="0" smtClean="0"/>
              <a:t> de surfactante + </a:t>
            </a:r>
            <a:r>
              <a:rPr lang="pt-BR" sz="1600" dirty="0" err="1" smtClean="0"/>
              <a:t>budesonida</a:t>
            </a:r>
            <a:r>
              <a:rPr lang="pt-BR" sz="1600" dirty="0" smtClean="0"/>
              <a:t>). Essa combinação, segundo </a:t>
            </a:r>
            <a:r>
              <a:rPr lang="pt-BR" sz="1600" dirty="0" err="1" smtClean="0"/>
              <a:t>Bancalari</a:t>
            </a:r>
            <a:r>
              <a:rPr lang="pt-BR" sz="1600" dirty="0" smtClean="0"/>
              <a:t> pode vir a constituir uma “bala mágica” na DBP. A </a:t>
            </a:r>
            <a:r>
              <a:rPr lang="pt-BR" sz="1600" dirty="0" err="1" smtClean="0"/>
              <a:t>corioamnionite</a:t>
            </a:r>
            <a:r>
              <a:rPr lang="pt-BR" sz="1600" dirty="0" smtClean="0"/>
              <a:t> diminui a ação da </a:t>
            </a:r>
            <a:r>
              <a:rPr lang="pt-BR" sz="1600" dirty="0" err="1" smtClean="0"/>
              <a:t>budesonida</a:t>
            </a:r>
            <a:r>
              <a:rPr lang="pt-BR" sz="1600" smtClean="0"/>
              <a:t>. </a:t>
            </a:r>
            <a:endParaRPr lang="pt-BR" sz="1600" dirty="0" smtClean="0"/>
          </a:p>
        </p:txBody>
      </p:sp>
      <p:sp>
        <p:nvSpPr>
          <p:cNvPr id="119812" name="Text Box 4"/>
          <p:cNvSpPr txBox="1">
            <a:spLocks noChangeArrowheads="1"/>
          </p:cNvSpPr>
          <p:nvPr/>
        </p:nvSpPr>
        <p:spPr bwMode="auto">
          <a:xfrm>
            <a:off x="10228263" y="5870575"/>
            <a:ext cx="1409700" cy="274638"/>
          </a:xfrm>
          <a:prstGeom prst="rect">
            <a:avLst/>
          </a:prstGeom>
          <a:noFill/>
          <a:ln w="9525">
            <a:noFill/>
            <a:miter lim="800000"/>
            <a:headEnd/>
            <a:tailEnd/>
          </a:ln>
          <a:effectLst/>
        </p:spPr>
        <p:txBody>
          <a:bodyPr wrap="none">
            <a:spAutoFit/>
          </a:bodyPr>
          <a:lstStyle/>
          <a:p>
            <a:pPr defTabSz="914400"/>
            <a:r>
              <a:rPr lang="pt-BR" sz="1200"/>
              <a:t>Paulo R. Margotto</a:t>
            </a:r>
          </a:p>
        </p:txBody>
      </p:sp>
    </p:spTree>
  </p:cSld>
  <p:clrMapOvr>
    <a:masterClrMapping/>
  </p:clrMapOvr>
</p:sld>
</file>

<file path=ppt/theme/theme1.xml><?xml version="1.0" encoding="utf-8"?>
<a:theme xmlns:a="http://schemas.openxmlformats.org/drawingml/2006/main" name="Dividendo">
  <a:themeElements>
    <a:clrScheme name="Dividend">
      <a:dk1>
        <a:sysClr val="windowText" lastClr="000000"/>
      </a:dk1>
      <a:lt1>
        <a:sysClr val="window" lastClr="FFFFFF"/>
      </a:lt1>
      <a:dk2>
        <a:srgbClr val="3D3D3D"/>
      </a:dk2>
      <a:lt2>
        <a:srgbClr val="EBEBEB"/>
      </a:lt2>
      <a:accent1>
        <a:srgbClr val="465359"/>
      </a:accent1>
      <a:accent2>
        <a:srgbClr val="ED8428"/>
      </a:accent2>
      <a:accent3>
        <a:srgbClr val="E6C46D"/>
      </a:accent3>
      <a:accent4>
        <a:srgbClr val="969FA7"/>
      </a:accent4>
      <a:accent5>
        <a:srgbClr val="A9C37C"/>
      </a:accent5>
      <a:accent6>
        <a:srgbClr val="5A8071"/>
      </a:accent6>
      <a:hlink>
        <a:srgbClr val="828282"/>
      </a:hlink>
      <a:folHlink>
        <a:srgbClr val="A5A5A5"/>
      </a:folHlink>
    </a:clrScheme>
    <a:fontScheme name="Dividend">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Dividend" id="{9697A71B-4AB7-4A1A-BD5B-BB2D22835B57}" vid="{5D8C9649-FBE1-4B5B-8258-8A170F9843AD}"/>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Dividendo</Template>
  <TotalTime>4786</TotalTime>
  <Words>6982</Words>
  <Application>Microsoft Office PowerPoint</Application>
  <PresentationFormat>Personalizar</PresentationFormat>
  <Paragraphs>568</Paragraphs>
  <Slides>77</Slides>
  <Notes>20</Notes>
  <HiddenSlides>0</HiddenSlides>
  <MMClips>0</MMClips>
  <ScaleCrop>false</ScaleCrop>
  <HeadingPairs>
    <vt:vector size="4" baseType="variant">
      <vt:variant>
        <vt:lpstr>Tema</vt:lpstr>
      </vt:variant>
      <vt:variant>
        <vt:i4>1</vt:i4>
      </vt:variant>
      <vt:variant>
        <vt:lpstr>Títulos de slides</vt:lpstr>
      </vt:variant>
      <vt:variant>
        <vt:i4>77</vt:i4>
      </vt:variant>
    </vt:vector>
  </HeadingPairs>
  <TitlesOfParts>
    <vt:vector size="78" baseType="lpstr">
      <vt:lpstr>Dividendo</vt:lpstr>
      <vt:lpstr>SURFACTANTE ENDOTRAQUEAL COMBINADO COM BUDESONIDA NA SDRA NEONATAL</vt:lpstr>
      <vt:lpstr>introdução</vt:lpstr>
      <vt:lpstr>Critérios de montreux</vt:lpstr>
      <vt:lpstr>introdução</vt:lpstr>
      <vt:lpstr>INTRODUÇÃO</vt:lpstr>
      <vt:lpstr>metodologia</vt:lpstr>
      <vt:lpstr>Caso um </vt:lpstr>
      <vt:lpstr>Caso um - evolução</vt:lpstr>
      <vt:lpstr>Caso um</vt:lpstr>
      <vt:lpstr>Caso um - diagnóstico</vt:lpstr>
      <vt:lpstr>Caso um - condutas</vt:lpstr>
      <vt:lpstr>Apresentação do PowerPoint</vt:lpstr>
      <vt:lpstr>Caso um - desfecho</vt:lpstr>
      <vt:lpstr>Caso dois</vt:lpstr>
      <vt:lpstr>Caso dois - achados</vt:lpstr>
      <vt:lpstr>Apresentação do PowerPoint</vt:lpstr>
      <vt:lpstr>Caso dois – diagnóstico</vt:lpstr>
      <vt:lpstr>Caso dois - resultados</vt:lpstr>
      <vt:lpstr>Caso dois - resultados</vt:lpstr>
      <vt:lpstr>Caso dois - desfecho</vt:lpstr>
      <vt:lpstr>discussão</vt:lpstr>
      <vt:lpstr>Sdra neonatal</vt:lpstr>
      <vt:lpstr>Sdra neonatal</vt:lpstr>
      <vt:lpstr>Sdra neonatal</vt:lpstr>
      <vt:lpstr>Sdra neonatal - tratamento</vt:lpstr>
      <vt:lpstr>Sdra neonatal</vt:lpstr>
      <vt:lpstr>SDRA NEONATAL - BUDESONIDA</vt:lpstr>
      <vt:lpstr>SDRA NEONATAL</vt:lpstr>
      <vt:lpstr>SDRA NEONATAL</vt:lpstr>
      <vt:lpstr>SDRA NEONATAL</vt:lpstr>
      <vt:lpstr>tratamento da sdra neonatal e dbp exacerbada</vt:lpstr>
      <vt:lpstr>Sdra neonatal</vt:lpstr>
      <vt:lpstr>conclusão</vt:lpstr>
      <vt:lpstr>ABSTRACT</vt:lpstr>
      <vt:lpstr>Apresentação do PowerPoint</vt:lpstr>
      <vt:lpstr>Nota do Editor da página neonatal www.paulomargotto.com.br , Dr. Paulo R. Margotto. Consultem também! Estudando Juntos!</vt:lpstr>
      <vt:lpstr>Apresentação do PowerPoint</vt:lpstr>
      <vt:lpstr>Apresentação do PowerPoint</vt:lpstr>
      <vt:lpstr>Apresentação do PowerPoint</vt:lpstr>
      <vt:lpstr>Apresentação do PowerPoint</vt:lpstr>
      <vt:lpstr>Apresentação do PowerPoint</vt:lpstr>
      <vt:lpstr>                                      Conclusão </vt:lpstr>
      <vt:lpstr>2-Alan Jobe (EUA)</vt:lpstr>
      <vt:lpstr>Alan Jobe</vt:lpstr>
      <vt:lpstr>3-Peter Davis (Austrália)</vt:lpstr>
      <vt:lpstr>Peter Davis (Austrália)</vt:lpstr>
      <vt:lpstr>Apresentação do PowerPoint</vt:lpstr>
      <vt:lpstr>Surfactante mais Budesonida diminui a inflamação pulmonar e sistêmica em ovinos prematuros ventilados mecanicamente</vt:lpstr>
      <vt:lpstr>Apresentação do PowerPoint</vt:lpstr>
      <vt:lpstr>Surfactante e Budesonida na Síndrome do Desconforto Respiratório: Um Estudo Observacional</vt:lpstr>
      <vt:lpstr>Apresentação do PowerPoint</vt:lpstr>
      <vt:lpstr>Apresentação do PowerPoint</vt:lpstr>
      <vt:lpstr>Apresentação do PowerPoint</vt:lpstr>
      <vt:lpstr>Apresentação do PowerPoint</vt:lpstr>
      <vt:lpstr>Apresentação do PowerPoint</vt:lpstr>
      <vt:lpstr>Em conclusão</vt:lpstr>
      <vt:lpstr>Administração intratraqueal de budesonida / surfactante para prevenir a displasia broncopulmonar</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Prevenção da displasia broncopulmonar: os esteróides intratraqueais com surfactante são uma bala mágica?</vt:lpstr>
      <vt:lpstr>Apresentação do PowerPoint</vt:lpstr>
      <vt:lpstr>Apresentação do PowerPoint</vt:lpstr>
      <vt:lpstr>Apresentação do PowerPoint</vt:lpstr>
      <vt:lpstr>Apresentação do PowerPoint</vt:lpstr>
      <vt:lpstr>Apresentação do PowerPoint</vt:lpstr>
      <vt:lpstr>Efeitos a longo prazo da budesonida inalada na displasia broncopulmonar</vt:lpstr>
      <vt:lpstr>O tratamento precoce com budesonida inalada evita a morte ou a displasia broncopulmonar em bebês extremamente prematuros?</vt:lpstr>
      <vt:lpstr>OBRIGADO!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Artigo</dc:title>
  <dc:creator>Ana Elisa Rosa</dc:creator>
  <cp:lastModifiedBy>Paulo</cp:lastModifiedBy>
  <cp:revision>185</cp:revision>
  <dcterms:created xsi:type="dcterms:W3CDTF">2020-06-22T23:56:10Z</dcterms:created>
  <dcterms:modified xsi:type="dcterms:W3CDTF">2020-08-08T02:15:35Z</dcterms:modified>
</cp:coreProperties>
</file>