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58"/>
  </p:notesMasterIdLst>
  <p:sldIdLst>
    <p:sldId id="317" r:id="rId2"/>
    <p:sldId id="257" r:id="rId3"/>
    <p:sldId id="260" r:id="rId4"/>
    <p:sldId id="285" r:id="rId5"/>
    <p:sldId id="261" r:id="rId6"/>
    <p:sldId id="264" r:id="rId7"/>
    <p:sldId id="266" r:id="rId8"/>
    <p:sldId id="267" r:id="rId9"/>
    <p:sldId id="268" r:id="rId10"/>
    <p:sldId id="271" r:id="rId11"/>
    <p:sldId id="287" r:id="rId12"/>
    <p:sldId id="288" r:id="rId13"/>
    <p:sldId id="289" r:id="rId14"/>
    <p:sldId id="272" r:id="rId15"/>
    <p:sldId id="274" r:id="rId16"/>
    <p:sldId id="293" r:id="rId17"/>
    <p:sldId id="292" r:id="rId18"/>
    <p:sldId id="294" r:id="rId19"/>
    <p:sldId id="296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7" r:id="rId30"/>
    <p:sldId id="306" r:id="rId31"/>
    <p:sldId id="309" r:id="rId32"/>
    <p:sldId id="310" r:id="rId33"/>
    <p:sldId id="311" r:id="rId34"/>
    <p:sldId id="312" r:id="rId35"/>
    <p:sldId id="314" r:id="rId36"/>
    <p:sldId id="315" r:id="rId37"/>
    <p:sldId id="316" r:id="rId38"/>
    <p:sldId id="280" r:id="rId39"/>
    <p:sldId id="337" r:id="rId40"/>
    <p:sldId id="338" r:id="rId41"/>
    <p:sldId id="318" r:id="rId42"/>
    <p:sldId id="323" r:id="rId43"/>
    <p:sldId id="327" r:id="rId44"/>
    <p:sldId id="324" r:id="rId45"/>
    <p:sldId id="330" r:id="rId46"/>
    <p:sldId id="331" r:id="rId47"/>
    <p:sldId id="332" r:id="rId48"/>
    <p:sldId id="325" r:id="rId49"/>
    <p:sldId id="326" r:id="rId50"/>
    <p:sldId id="333" r:id="rId51"/>
    <p:sldId id="334" r:id="rId52"/>
    <p:sldId id="335" r:id="rId53"/>
    <p:sldId id="336" r:id="rId54"/>
    <p:sldId id="328" r:id="rId55"/>
    <p:sldId id="329" r:id="rId56"/>
    <p:sldId id="284" r:id="rId57"/>
  </p:sldIdLst>
  <p:sldSz cx="9144000" cy="5143500" type="screen16x9"/>
  <p:notesSz cx="6858000" cy="9144000"/>
  <p:embeddedFontLst>
    <p:embeddedFont>
      <p:font typeface="Roboto Condensed" charset="0"/>
      <p:regular r:id="rId59"/>
      <p:bold r:id="rId60"/>
      <p:italic r:id="rId61"/>
      <p:boldItalic r:id="rId62"/>
    </p:embeddedFont>
    <p:embeddedFont>
      <p:font typeface="Lato" pitchFamily="34" charset="0"/>
      <p:regular r:id="rId63"/>
      <p:bold r:id="rId64"/>
      <p:italic r:id="rId65"/>
      <p:boldItalic r:id="rId66"/>
    </p:embeddedFont>
    <p:embeddedFont>
      <p:font typeface="Arvo" charset="0"/>
      <p:regular r:id="rId67"/>
      <p:bold r:id="rId68"/>
      <p:italic r:id="rId69"/>
      <p:boldItalic r:id="rId70"/>
    </p:embeddedFont>
    <p:embeddedFont>
      <p:font typeface="ＭＳ Ｐゴシック" pitchFamily="34" charset="-128"/>
      <p:regular r:id="rId71"/>
    </p:embeddedFont>
    <p:embeddedFont>
      <p:font typeface="Verdana" pitchFamily="34" charset="0"/>
      <p:regular r:id="rId72"/>
      <p:bold r:id="rId73"/>
      <p:italic r:id="rId74"/>
      <p:boldItalic r:id="rId75"/>
    </p:embeddedFont>
    <p:embeddedFont>
      <p:font typeface="Roboto Condensed Light" charset="0"/>
      <p:regular r:id="rId76"/>
      <p:bold r:id="rId77"/>
      <p:italic r:id="rId78"/>
      <p:boldItalic r:id="rId79"/>
    </p:embeddedFont>
  </p:embeddedFont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008000"/>
    <a:srgbClr val="FFFF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21337E03-EB35-4F36-9B4F-788ABF5CEC7E}">
  <a:tblStyle styleId="{21337E03-EB35-4F36-9B4F-788ABF5CEC7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38" autoAdjust="0"/>
  </p:normalViewPr>
  <p:slideViewPr>
    <p:cSldViewPr snapToGrid="0">
      <p:cViewPr>
        <p:scale>
          <a:sx n="75" d="100"/>
          <a:sy n="75" d="100"/>
        </p:scale>
        <p:origin x="-1016" y="-5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5.fntdata"/><Relationship Id="rId68" Type="http://schemas.openxmlformats.org/officeDocument/2006/relationships/font" Target="fonts/font10.fntdata"/><Relationship Id="rId76" Type="http://schemas.openxmlformats.org/officeDocument/2006/relationships/font" Target="fonts/font18.fntdata"/><Relationship Id="rId7" Type="http://schemas.openxmlformats.org/officeDocument/2006/relationships/slide" Target="slides/slide6.xml"/><Relationship Id="rId71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66" Type="http://schemas.openxmlformats.org/officeDocument/2006/relationships/font" Target="fonts/font8.fntdata"/><Relationship Id="rId74" Type="http://schemas.openxmlformats.org/officeDocument/2006/relationships/font" Target="fonts/font16.fntdata"/><Relationship Id="rId79" Type="http://schemas.openxmlformats.org/officeDocument/2006/relationships/font" Target="fonts/font21.fntdata"/><Relationship Id="rId5" Type="http://schemas.openxmlformats.org/officeDocument/2006/relationships/slide" Target="slides/slide4.xml"/><Relationship Id="rId61" Type="http://schemas.openxmlformats.org/officeDocument/2006/relationships/font" Target="fonts/font3.fntdata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2.fntdata"/><Relationship Id="rId65" Type="http://schemas.openxmlformats.org/officeDocument/2006/relationships/font" Target="fonts/font7.fntdata"/><Relationship Id="rId73" Type="http://schemas.openxmlformats.org/officeDocument/2006/relationships/font" Target="fonts/font15.fntdata"/><Relationship Id="rId78" Type="http://schemas.openxmlformats.org/officeDocument/2006/relationships/font" Target="fonts/font20.fntdata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6.fntdata"/><Relationship Id="rId69" Type="http://schemas.openxmlformats.org/officeDocument/2006/relationships/font" Target="fonts/font11.fntdata"/><Relationship Id="rId77" Type="http://schemas.openxmlformats.org/officeDocument/2006/relationships/font" Target="fonts/font19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4.fntdata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.fntdata"/><Relationship Id="rId67" Type="http://schemas.openxmlformats.org/officeDocument/2006/relationships/font" Target="fonts/font9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4.fntdata"/><Relationship Id="rId70" Type="http://schemas.openxmlformats.org/officeDocument/2006/relationships/font" Target="fonts/font12.fntdata"/><Relationship Id="rId75" Type="http://schemas.openxmlformats.org/officeDocument/2006/relationships/font" Target="fonts/font17.fntdata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243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18235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3175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13314" name="Google Shape;187;g3606f1c2d_3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Google Shape;226;g35f391192_09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15362" name="Google Shape;227;g35f391192_09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Imprevisível pois após iniciado, pouco se pode fazer para minimizar suas consequências. Por isso que estudos são para procurar preditores precoces de proteção pré e pós-parto.</a:t>
            </a:r>
          </a:p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A ONU incorporou como Objetivo de Desenvolvimento do Milênio</a:t>
            </a:r>
          </a:p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17410" name="Google Shape;187;g3606f1c2d_3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Google Shape;233;p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19458" name="Google Shape;234;p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Novas terapias para restabelecer circulação normal e neutralizar as consequências dos danos cardiovasculares na EHI.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Categoria principal que pode se beneficiar de uma intervenção rápida e eficiente e da criação de protocolos terapêuticos inovadores.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Google Shape;280;g35f391192_04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21506" name="Google Shape;281;g35f391192_04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Asfixia transitória = durante a mudança das trocas gasosas respiratórias umbilicais materno-fetais para a ativação dos pulmões fetais</a:t>
            </a:r>
          </a:p>
          <a:p>
            <a:pPr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Desfechos ruins em cérebro imaturo que são hipersensíveis à hipóxia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Google Shape;311;g35f391192_06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23554" name="Google Shape;312;g35f391192_06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- Estabelecer um nexo de causalidade entre eventos hipóxicos intraparto e resultados neurológicos a longo prazo. Para bebês nascidos antes das 34–35 semanas de gestação, é provável que a prematuridade de seus órgãos contribua para suas sequelas a longo prazo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Google Shape;317;g35f391192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25602" name="Google Shape;318;g35f391192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27650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Google Shape;386;g35ed75ccf_03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29698" name="Google Shape;387;g35ed75ccf_03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31746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33794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35842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Processo de maturação começa qd aumenta a PaO2 e ocorre mudança de pressão pulmonar e sistêmica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Ambiente enriquecido por O2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Conversao do substrato de acido láctico (oriundo dos carboidratos) para ácidos graxos, ou seja, levando de estado glicolítico para oxidativo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Necessidade de maior força contrátil impulsiona hiperplasia e depois a hipertrofia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Ocorre um aperfeiçoamento das junções entre os cardiomiócitos para melhor eficiência de produção de energia, contratilidade e suporte de condições adversas como isquemia.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Há aumento da ativ da superóxido dismutase e catalase como antioxidantes entre 1 e 3m de vida, por estaram ainda subdesenvolvida ao nascer, torna os cardiomiócitos vulneráveis ao estresse oxidativo da asfixia (isquemia e reperfusão)</a:t>
            </a:r>
          </a:p>
          <a:p>
            <a:pPr marL="171450" indent="-171450" eaLnBrk="1" hangingPunct="1">
              <a:buSzPts val="1400"/>
              <a:buFontTx/>
              <a:buChar char="-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Google Shape;415;g35ed75ccf_044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37890" name="Google Shape;416;g35ed75ccf_04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Impede transição da fase anaeróbia para aeróbia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Associado a estrutura ainda insipiente das junções celulares e devido ao estado contrátil basal ser maior do que em adultos 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Ação antioxidante imatura da SOD e catalase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39938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41986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44034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Hipoxia persistente = redução de NO sintetase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Tratamento que não prejudique circulação cerebral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Sobrevivencia de 80% dos neonatos em ecmo, mas reduz após 7 dias de terapia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46082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48130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-Cardiomiopatia dilatada num coração estruturalmente normal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50178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-Fc reduz mais abruptamente qd há oclusao de fluxo ainda intra-útero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52226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54274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Hipoxia persistente = redução de NO sintetase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Tratamento que não prejudique circulação cerebral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Sobrevivencia de 80% dos neonatos em ecmo, mas reduz após 7 dias de terapia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56322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-fator 1alfa  regulador transcricional de genes para mecanismos de adaptação </a:t>
            </a:r>
          </a:p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-dependendo da idade gestacional sinaliza transcrição da mitocôndria para padrão de funcionamento adulto </a:t>
            </a: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58370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60418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62466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Copeptina = marcador de dano miocárdico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64514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66562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- ritmo circadiano materno impacta na programação do ciclo circadiano fetal e neonatal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- gl pineal desenvolve-se entre a 6 e 8 semana pós-natal, então a melatonina materna é a única fonte do RN e neonato. 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Nesse contexto a exposição noturna à luz, ou seja a pinealectomia funcional é um potente disruptor hormonal reduzindo seu nível na circulação e o aporte para o feto. Este tem reação prejudicada aos estressores com consequências metabólicas inclusive na vida adulta.</a:t>
            </a:r>
          </a:p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Polifenois = reduz inflamação e lesão neuronal desencadeada por asfixia, e aumenta a tolerância para asfixia por mec epigenéticos transgeracionais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68610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Estatinas = estudos na pré-eclâmpsia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70658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DC reduz por FC reduzida devido redução do metabolismo e não por disfunção miocárdica</a:t>
            </a: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72706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Embora a separação dos grupos fosse radical = ar ambiente x 100% O2, resultados não viram dados seguros para garantir tto em AA sem fonte de O2 de backup.</a:t>
            </a: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74754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Melatonina favorece parassimpático</a:t>
            </a:r>
          </a:p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76802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r>
              <a:rPr lang="pt-BR" sz="1100" smtClean="0">
                <a:latin typeface="Arial" charset="0"/>
                <a:cs typeface="Arial" charset="0"/>
              </a:rPr>
              <a:t>Melatonina favorece parassimpático</a:t>
            </a:r>
          </a:p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78850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DC reduz por FC reduzida devido redução do metabolismo e não por disfunção miocárdica</a:t>
            </a: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Google Shape;459;g35ed75ccf_073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80898" name="Google Shape;460;g35ed75ccf_0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SzPts val="1400"/>
              <a:buFont typeface="Arial" charset="0"/>
              <a:buChar char="●"/>
            </a:pPr>
            <a:r>
              <a:rPr lang="pt-BR" sz="1100" smtClean="0">
                <a:latin typeface="Arial" charset="0"/>
                <a:cs typeface="Arial" charset="0"/>
              </a:rPr>
              <a:t>No miocárdio imaturo do recém-nascido em ratos, a ocitocina transloca o transportador de glicose 4 (GLUT4) para a membrana plasmática, regulando a captação de glicose, sustentando assim o metabolismo celular e a função miocárdica durante a hipoxiosquemia.</a:t>
            </a: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82946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DC reduz por FC reduzida devido redução do metabolismo e não por disfunção miocárdica</a:t>
            </a: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Google Shape;338;g35f391192_085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84994" name="Google Shape;339;g35f391192_08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SzPts val="1400"/>
              <a:buFontTx/>
              <a:buChar char="-"/>
            </a:pPr>
            <a:r>
              <a:rPr lang="pt-BR" sz="1100" smtClean="0">
                <a:latin typeface="Arial" charset="0"/>
                <a:cs typeface="Arial" charset="0"/>
              </a:rPr>
              <a:t>DC reduz por FC reduzida devido redução do metabolismo e não por disfunção miocárdica</a:t>
            </a: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Google Shape;509;g35ed75ccf_0134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87042" name="Google Shape;510;g35ed75ccf_013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Google Shape;1436;g134fb1cf8c_0_0:notes"/>
          <p:cNvSpPr>
            <a:spLocks noGrp="1" noRot="1" noChangeAspec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104450" name="Google Shape;1437;g134fb1cf8c_0_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4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0;p2"/>
          <p:cNvSpPr>
            <a:spLocks noChangeArrowheads="1"/>
          </p:cNvSpPr>
          <p:nvPr/>
        </p:nvSpPr>
        <p:spPr bwMode="auto">
          <a:xfrm>
            <a:off x="7543800" y="657225"/>
            <a:ext cx="1300163" cy="433388"/>
          </a:xfrm>
          <a:prstGeom prst="triangle">
            <a:avLst>
              <a:gd name="adj" fmla="val 32426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  <a:defRPr/>
            </a:pPr>
            <a:endParaRPr lang="pt-BR">
              <a:latin typeface="Arvo"/>
              <a:sym typeface="Arvo"/>
            </a:endParaRPr>
          </a:p>
        </p:txBody>
      </p:sp>
      <p:grpSp>
        <p:nvGrpSpPr>
          <p:cNvPr id="4" name="Google Shape;11;p2"/>
          <p:cNvGrpSpPr>
            <a:grpSpLocks/>
          </p:cNvGrpSpPr>
          <p:nvPr/>
        </p:nvGrpSpPr>
        <p:grpSpPr bwMode="auto">
          <a:xfrm>
            <a:off x="0" y="-6350"/>
            <a:ext cx="8661400" cy="5149850"/>
            <a:chOff x="0" y="-7088"/>
            <a:chExt cx="8661398" cy="5150588"/>
          </a:xfrm>
        </p:grpSpPr>
        <p:sp>
          <p:nvSpPr>
            <p:cNvPr id="5" name="Google Shape;12;p2"/>
            <p:cNvSpPr/>
            <p:nvPr/>
          </p:nvSpPr>
          <p:spPr>
            <a:xfrm>
              <a:off x="0" y="-737"/>
              <a:ext cx="3524249" cy="514423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13;p2"/>
            <p:cNvSpPr/>
            <p:nvPr/>
          </p:nvSpPr>
          <p:spPr>
            <a:xfrm rot="10800000" flipH="1">
              <a:off x="3517899" y="-7088"/>
              <a:ext cx="5143499" cy="5144237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7" name="Google Shape;14;p2"/>
          <p:cNvGrpSpPr>
            <a:grpSpLocks/>
          </p:cNvGrpSpPr>
          <p:nvPr/>
        </p:nvGrpSpPr>
        <p:grpSpPr bwMode="auto">
          <a:xfrm rot="10800000" flipH="1">
            <a:off x="0" y="1090613"/>
            <a:ext cx="8847138" cy="2962275"/>
            <a:chOff x="-8178042" y="-4493254"/>
            <a:chExt cx="19483598" cy="6522736"/>
          </a:xfrm>
        </p:grpSpPr>
        <p:sp>
          <p:nvSpPr>
            <p:cNvPr id="8" name="Google Shape;15;p2"/>
            <p:cNvSpPr>
              <a:spLocks noChangeArrowheads="1"/>
            </p:cNvSpPr>
            <p:nvPr/>
          </p:nvSpPr>
          <p:spPr bwMode="auto">
            <a:xfrm>
              <a:off x="-8178042" y="-4493254"/>
              <a:ext cx="12966924" cy="65227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>
                <a:latin typeface="Arvo"/>
                <a:sym typeface="Arvo"/>
              </a:endParaRPr>
            </a:p>
          </p:txBody>
        </p:sp>
        <p:sp>
          <p:nvSpPr>
            <p:cNvPr id="9" name="Google Shape;16;p2"/>
            <p:cNvSpPr>
              <a:spLocks noChangeArrowheads="1"/>
            </p:cNvSpPr>
            <p:nvPr/>
          </p:nvSpPr>
          <p:spPr bwMode="auto">
            <a:xfrm>
              <a:off x="4799369" y="-4493254"/>
              <a:ext cx="6523666" cy="6522736"/>
            </a:xfrm>
            <a:prstGeom prst="rtTriangle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>
                <a:latin typeface="Arvo"/>
                <a:sym typeface="Arvo"/>
              </a:endParaRPr>
            </a:p>
          </p:txBody>
        </p:sp>
      </p:grpSp>
      <p:grpSp>
        <p:nvGrpSpPr>
          <p:cNvPr id="10" name="Google Shape;17;p2"/>
          <p:cNvGrpSpPr>
            <a:grpSpLocks/>
          </p:cNvGrpSpPr>
          <p:nvPr/>
        </p:nvGrpSpPr>
        <p:grpSpPr bwMode="auto">
          <a:xfrm>
            <a:off x="3676650" y="4278313"/>
            <a:ext cx="5481638" cy="433387"/>
            <a:chOff x="5582265" y="4646738"/>
            <a:chExt cx="5480829" cy="432996"/>
          </a:xfrm>
        </p:grpSpPr>
        <p:sp>
          <p:nvSpPr>
            <p:cNvPr id="11" name="Google Shape;18;p2"/>
            <p:cNvSpPr/>
            <p:nvPr/>
          </p:nvSpPr>
          <p:spPr>
            <a:xfrm rot="10800000">
              <a:off x="5582265" y="4948091"/>
              <a:ext cx="393642" cy="131643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2" name="Google Shape;19;p2"/>
            <p:cNvGrpSpPr>
              <a:grpSpLocks/>
            </p:cNvGrpSpPr>
            <p:nvPr/>
          </p:nvGrpSpPr>
          <p:grpSpPr bwMode="auto">
            <a:xfrm flipH="1">
              <a:off x="5585440" y="4646738"/>
              <a:ext cx="5477654" cy="304525"/>
              <a:chOff x="-24158754" y="330075"/>
              <a:chExt cx="30567269" cy="1699361"/>
            </a:xfrm>
          </p:grpSpPr>
          <p:sp>
            <p:nvSpPr>
              <p:cNvPr id="13" name="Google Shape;20;p2"/>
              <p:cNvSpPr/>
              <p:nvPr/>
            </p:nvSpPr>
            <p:spPr>
              <a:xfrm>
                <a:off x="-24158754" y="330075"/>
                <a:ext cx="28910912" cy="1699361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" name="Google Shape;21;p2"/>
              <p:cNvSpPr/>
              <p:nvPr/>
            </p:nvSpPr>
            <p:spPr>
              <a:xfrm>
                <a:off x="4707873" y="330075"/>
                <a:ext cx="1700642" cy="1699361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43;p4"/>
          <p:cNvGrpSpPr>
            <a:grpSpLocks/>
          </p:cNvGrpSpPr>
          <p:nvPr/>
        </p:nvGrpSpPr>
        <p:grpSpPr bwMode="auto">
          <a:xfrm>
            <a:off x="6946900" y="4471988"/>
            <a:ext cx="2203450" cy="671512"/>
            <a:chOff x="5575242" y="4472723"/>
            <a:chExt cx="2202830" cy="670795"/>
          </a:xfrm>
        </p:grpSpPr>
        <p:sp>
          <p:nvSpPr>
            <p:cNvPr id="4" name="Google Shape;44;p4"/>
            <p:cNvSpPr/>
            <p:nvPr/>
          </p:nvSpPr>
          <p:spPr>
            <a:xfrm rot="10800000">
              <a:off x="5575242" y="4948464"/>
              <a:ext cx="393589" cy="131621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" name="Google Shape;45;p4"/>
            <p:cNvGrpSpPr>
              <a:grpSpLocks/>
            </p:cNvGrpSpPr>
            <p:nvPr/>
          </p:nvGrpSpPr>
          <p:grpSpPr bwMode="auto">
            <a:xfrm flipH="1">
              <a:off x="5735535" y="4472723"/>
              <a:ext cx="2039363" cy="670795"/>
              <a:chOff x="1299952" y="330075"/>
              <a:chExt cx="5165561" cy="1699506"/>
            </a:xfrm>
          </p:grpSpPr>
          <p:sp>
            <p:nvSpPr>
              <p:cNvPr id="9" name="Google Shape;46;p4"/>
              <p:cNvSpPr/>
              <p:nvPr/>
            </p:nvSpPr>
            <p:spPr>
              <a:xfrm>
                <a:off x="1299952" y="330075"/>
                <a:ext cx="3473187" cy="169950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" name="Google Shape;47;p4"/>
              <p:cNvSpPr/>
              <p:nvPr/>
            </p:nvSpPr>
            <p:spPr>
              <a:xfrm>
                <a:off x="4769118" y="330075"/>
                <a:ext cx="1696395" cy="169950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" name="Google Shape;48;p4"/>
            <p:cNvGrpSpPr>
              <a:grpSpLocks/>
            </p:cNvGrpSpPr>
            <p:nvPr/>
          </p:nvGrpSpPr>
          <p:grpSpPr bwMode="auto">
            <a:xfrm flipH="1">
              <a:off x="5578416" y="4647162"/>
              <a:ext cx="2199656" cy="304475"/>
              <a:chOff x="-5827153" y="332439"/>
              <a:chExt cx="12274864" cy="1699079"/>
            </a:xfrm>
          </p:grpSpPr>
          <p:sp>
            <p:nvSpPr>
              <p:cNvPr id="7" name="Google Shape;49;p4"/>
              <p:cNvSpPr/>
              <p:nvPr/>
            </p:nvSpPr>
            <p:spPr>
              <a:xfrm>
                <a:off x="-5827153" y="332439"/>
                <a:ext cx="10609875" cy="1699079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" name="Google Shape;50;p4"/>
              <p:cNvSpPr/>
              <p:nvPr/>
            </p:nvSpPr>
            <p:spPr>
              <a:xfrm>
                <a:off x="4747297" y="332439"/>
                <a:ext cx="1700414" cy="1699079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1" name="Google Shape;51;p4"/>
          <p:cNvSpPr>
            <a:spLocks noChangeArrowheads="1"/>
          </p:cNvSpPr>
          <p:nvPr/>
        </p:nvSpPr>
        <p:spPr bwMode="auto">
          <a:xfrm>
            <a:off x="7543800" y="657225"/>
            <a:ext cx="1300163" cy="433388"/>
          </a:xfrm>
          <a:prstGeom prst="triangle">
            <a:avLst>
              <a:gd name="adj" fmla="val 32426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  <a:defRPr/>
            </a:pPr>
            <a:endParaRPr lang="pt-BR">
              <a:latin typeface="Arvo"/>
              <a:sym typeface="Arvo"/>
            </a:endParaRPr>
          </a:p>
        </p:txBody>
      </p:sp>
      <p:grpSp>
        <p:nvGrpSpPr>
          <p:cNvPr id="12" name="Google Shape;52;p4"/>
          <p:cNvGrpSpPr>
            <a:grpSpLocks/>
          </p:cNvGrpSpPr>
          <p:nvPr/>
        </p:nvGrpSpPr>
        <p:grpSpPr bwMode="auto">
          <a:xfrm>
            <a:off x="0" y="-6350"/>
            <a:ext cx="8661400" cy="5149850"/>
            <a:chOff x="0" y="-7088"/>
            <a:chExt cx="8661398" cy="5150588"/>
          </a:xfrm>
        </p:grpSpPr>
        <p:sp>
          <p:nvSpPr>
            <p:cNvPr id="13" name="Google Shape;53;p4"/>
            <p:cNvSpPr/>
            <p:nvPr/>
          </p:nvSpPr>
          <p:spPr>
            <a:xfrm>
              <a:off x="0" y="-737"/>
              <a:ext cx="3524249" cy="514423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54;p4"/>
            <p:cNvSpPr/>
            <p:nvPr/>
          </p:nvSpPr>
          <p:spPr>
            <a:xfrm rot="10800000" flipH="1">
              <a:off x="3517899" y="-7088"/>
              <a:ext cx="5143499" cy="5144237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5" name="Google Shape;55;p4"/>
          <p:cNvGrpSpPr>
            <a:grpSpLocks/>
          </p:cNvGrpSpPr>
          <p:nvPr/>
        </p:nvGrpSpPr>
        <p:grpSpPr bwMode="auto">
          <a:xfrm rot="10800000" flipH="1">
            <a:off x="0" y="1090613"/>
            <a:ext cx="8847138" cy="2962275"/>
            <a:chOff x="-8178042" y="-4493254"/>
            <a:chExt cx="19483598" cy="6522736"/>
          </a:xfrm>
        </p:grpSpPr>
        <p:sp>
          <p:nvSpPr>
            <p:cNvPr id="16" name="Google Shape;56;p4"/>
            <p:cNvSpPr>
              <a:spLocks noChangeArrowheads="1"/>
            </p:cNvSpPr>
            <p:nvPr/>
          </p:nvSpPr>
          <p:spPr bwMode="auto">
            <a:xfrm>
              <a:off x="-8178042" y="-4493254"/>
              <a:ext cx="12966924" cy="65227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>
                <a:latin typeface="Arvo"/>
                <a:sym typeface="Arvo"/>
              </a:endParaRPr>
            </a:p>
          </p:txBody>
        </p:sp>
        <p:sp>
          <p:nvSpPr>
            <p:cNvPr id="17" name="Google Shape;57;p4"/>
            <p:cNvSpPr>
              <a:spLocks noChangeArrowheads="1"/>
            </p:cNvSpPr>
            <p:nvPr/>
          </p:nvSpPr>
          <p:spPr bwMode="auto">
            <a:xfrm>
              <a:off x="4799369" y="-4493254"/>
              <a:ext cx="6523666" cy="6522736"/>
            </a:xfrm>
            <a:prstGeom prst="rtTriangle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>
                <a:latin typeface="Arvo"/>
                <a:sym typeface="Arvo"/>
              </a:endParaRPr>
            </a:p>
          </p:txBody>
        </p:sp>
      </p:grpSp>
      <p:sp>
        <p:nvSpPr>
          <p:cNvPr id="18" name="Google Shape;59;p4"/>
          <p:cNvSpPr txBox="1"/>
          <p:nvPr/>
        </p:nvSpPr>
        <p:spPr>
          <a:xfrm>
            <a:off x="287338" y="1014413"/>
            <a:ext cx="676275" cy="65405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" sz="7200" b="1" kern="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7200" b="1" kern="0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4"/>
          <p:cNvSpPr txBox="1">
            <a:spLocks noGrp="1"/>
          </p:cNvSpPr>
          <p:nvPr>
            <p:ph type="body" idx="1"/>
          </p:nvPr>
        </p:nvSpPr>
        <p:spPr>
          <a:xfrm>
            <a:off x="829775" y="1202000"/>
            <a:ext cx="5090700" cy="2745000"/>
          </a:xfrm>
          <a:prstGeom prst="rect">
            <a:avLst/>
          </a:prstGeom>
        </p:spPr>
        <p:txBody>
          <a:bodyPr spcFirstLastPara="1" anchor="t">
            <a:noAutofit/>
          </a:bodyPr>
          <a:lstStyle>
            <a:lvl1pPr marL="457200" lvl="0" indent="-419100" rtl="0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3000"/>
              <a:buChar char="▰"/>
              <a:defRPr sz="3000" i="1">
                <a:solidFill>
                  <a:srgbClr val="FFFFFF"/>
                </a:solidFill>
              </a:defRPr>
            </a:lvl1pPr>
            <a:lvl2pPr marL="914400" lvl="1" indent="-419100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2pPr>
            <a:lvl3pPr marL="1371600" lvl="2" indent="-419100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3pPr>
            <a:lvl4pPr marL="1828800" lvl="3" indent="-4191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4pPr>
            <a:lvl5pPr marL="2286000" lvl="4" indent="-4191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5pPr>
            <a:lvl6pPr marL="2743200" lvl="5" indent="-4191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6pPr>
            <a:lvl7pPr marL="3200400" lvl="6" indent="-4191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7pPr>
            <a:lvl8pPr marL="3657600" lvl="7" indent="-4191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8pPr>
            <a:lvl9pPr marL="4114800" lvl="8" indent="-41910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60;p4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8CCD1-665B-4D75-853F-307C811BECD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62;p5"/>
          <p:cNvGrpSpPr>
            <a:grpSpLocks/>
          </p:cNvGrpSpPr>
          <p:nvPr/>
        </p:nvGrpSpPr>
        <p:grpSpPr bwMode="auto">
          <a:xfrm>
            <a:off x="6946900" y="4471988"/>
            <a:ext cx="2203450" cy="671512"/>
            <a:chOff x="5575242" y="4472723"/>
            <a:chExt cx="2202830" cy="670795"/>
          </a:xfrm>
        </p:grpSpPr>
        <p:sp>
          <p:nvSpPr>
            <p:cNvPr id="5" name="Google Shape;63;p5"/>
            <p:cNvSpPr/>
            <p:nvPr/>
          </p:nvSpPr>
          <p:spPr>
            <a:xfrm rot="10800000">
              <a:off x="5575242" y="4948464"/>
              <a:ext cx="393589" cy="131621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6" name="Google Shape;64;p5"/>
            <p:cNvGrpSpPr>
              <a:grpSpLocks/>
            </p:cNvGrpSpPr>
            <p:nvPr/>
          </p:nvGrpSpPr>
          <p:grpSpPr bwMode="auto">
            <a:xfrm flipH="1">
              <a:off x="5735535" y="4472723"/>
              <a:ext cx="2039363" cy="670795"/>
              <a:chOff x="1299952" y="330075"/>
              <a:chExt cx="5165561" cy="1699506"/>
            </a:xfrm>
          </p:grpSpPr>
          <p:sp>
            <p:nvSpPr>
              <p:cNvPr id="10" name="Google Shape;65;p5"/>
              <p:cNvSpPr/>
              <p:nvPr/>
            </p:nvSpPr>
            <p:spPr>
              <a:xfrm>
                <a:off x="1299952" y="330075"/>
                <a:ext cx="3473187" cy="169950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" name="Google Shape;66;p5"/>
              <p:cNvSpPr/>
              <p:nvPr/>
            </p:nvSpPr>
            <p:spPr>
              <a:xfrm>
                <a:off x="4769118" y="330075"/>
                <a:ext cx="1696395" cy="169950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" name="Google Shape;67;p5"/>
            <p:cNvGrpSpPr>
              <a:grpSpLocks/>
            </p:cNvGrpSpPr>
            <p:nvPr/>
          </p:nvGrpSpPr>
          <p:grpSpPr bwMode="auto">
            <a:xfrm flipH="1">
              <a:off x="5578416" y="4647162"/>
              <a:ext cx="2199656" cy="304475"/>
              <a:chOff x="-5827153" y="332439"/>
              <a:chExt cx="12274864" cy="1699079"/>
            </a:xfrm>
          </p:grpSpPr>
          <p:sp>
            <p:nvSpPr>
              <p:cNvPr id="8" name="Google Shape;68;p5"/>
              <p:cNvSpPr/>
              <p:nvPr/>
            </p:nvSpPr>
            <p:spPr>
              <a:xfrm>
                <a:off x="-5827153" y="332439"/>
                <a:ext cx="10609875" cy="1699079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" name="Google Shape;69;p5"/>
              <p:cNvSpPr/>
              <p:nvPr/>
            </p:nvSpPr>
            <p:spPr>
              <a:xfrm>
                <a:off x="4747297" y="332439"/>
                <a:ext cx="1700414" cy="1699079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2" name="Google Shape;70;p5"/>
          <p:cNvGrpSpPr>
            <a:grpSpLocks/>
          </p:cNvGrpSpPr>
          <p:nvPr/>
        </p:nvGrpSpPr>
        <p:grpSpPr bwMode="auto">
          <a:xfrm>
            <a:off x="0" y="0"/>
            <a:ext cx="7072313" cy="1327150"/>
            <a:chOff x="-4" y="40"/>
            <a:chExt cx="7072430" cy="1327315"/>
          </a:xfrm>
        </p:grpSpPr>
        <p:sp>
          <p:nvSpPr>
            <p:cNvPr id="13" name="Google Shape;71;p5"/>
            <p:cNvSpPr>
              <a:spLocks noChangeArrowheads="1"/>
            </p:cNvSpPr>
            <p:nvPr/>
          </p:nvSpPr>
          <p:spPr bwMode="auto">
            <a:xfrm>
              <a:off x="6292950" y="127056"/>
              <a:ext cx="779476" cy="258795"/>
            </a:xfrm>
            <a:prstGeom prst="triangle">
              <a:avLst>
                <a:gd name="adj" fmla="val 32426"/>
              </a:avLst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>
                <a:latin typeface="Arvo"/>
                <a:sym typeface="Arvo"/>
              </a:endParaRPr>
            </a:p>
          </p:txBody>
        </p:sp>
        <p:grpSp>
          <p:nvGrpSpPr>
            <p:cNvPr id="14" name="Google Shape;72;p5"/>
            <p:cNvGrpSpPr>
              <a:grpSpLocks/>
            </p:cNvGrpSpPr>
            <p:nvPr/>
          </p:nvGrpSpPr>
          <p:grpSpPr bwMode="auto">
            <a:xfrm rot="10800000" flipH="1">
              <a:off x="-4767" y="-4724"/>
              <a:ext cx="6766038" cy="1336842"/>
              <a:chOff x="-2174245" y="323976"/>
              <a:chExt cx="8663301" cy="1711705"/>
            </a:xfrm>
          </p:grpSpPr>
          <p:sp>
            <p:nvSpPr>
              <p:cNvPr id="18" name="Google Shape;73;p5"/>
              <p:cNvSpPr/>
              <p:nvPr/>
            </p:nvSpPr>
            <p:spPr>
              <a:xfrm>
                <a:off x="-2174245" y="336173"/>
                <a:ext cx="6957878" cy="169950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9" name="Google Shape;74;p5"/>
              <p:cNvSpPr/>
              <p:nvPr/>
            </p:nvSpPr>
            <p:spPr>
              <a:xfrm>
                <a:off x="4789732" y="323976"/>
                <a:ext cx="1699324" cy="1699507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5" name="Google Shape;75;p5"/>
            <p:cNvGrpSpPr>
              <a:grpSpLocks/>
            </p:cNvGrpSpPr>
            <p:nvPr/>
          </p:nvGrpSpPr>
          <p:grpSpPr bwMode="auto">
            <a:xfrm rot="10800000" flipH="1">
              <a:off x="-3179" y="376325"/>
              <a:ext cx="7080367" cy="779559"/>
              <a:chOff x="-9099076" y="323176"/>
              <a:chExt cx="15592088" cy="1716712"/>
            </a:xfrm>
          </p:grpSpPr>
          <p:sp>
            <p:nvSpPr>
              <p:cNvPr id="16" name="Google Shape;76;p5"/>
              <p:cNvSpPr>
                <a:spLocks noChangeArrowheads="1"/>
              </p:cNvSpPr>
              <p:nvPr/>
            </p:nvSpPr>
            <p:spPr bwMode="auto">
              <a:xfrm>
                <a:off x="-9099076" y="340657"/>
                <a:ext cx="13882553" cy="1699231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>
                  <a:latin typeface="Arvo"/>
                  <a:sym typeface="Arvo"/>
                </a:endParaRPr>
              </a:p>
            </p:txBody>
          </p:sp>
          <p:sp>
            <p:nvSpPr>
              <p:cNvPr id="17" name="Google Shape;77;p5"/>
              <p:cNvSpPr>
                <a:spLocks noChangeArrowheads="1"/>
              </p:cNvSpPr>
              <p:nvPr/>
            </p:nvSpPr>
            <p:spPr bwMode="auto">
              <a:xfrm>
                <a:off x="4793964" y="323176"/>
                <a:ext cx="1699048" cy="1699231"/>
              </a:xfrm>
              <a:prstGeom prst="rtTriangle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>
                  <a:latin typeface="Arvo"/>
                  <a:sym typeface="Arvo"/>
                </a:endParaRPr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492400" cy="766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▰"/>
              <a:defRPr/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20" name="Google Shape;80;p5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ECB07-F5C9-42BE-8913-575BA5BC7F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82;p6"/>
          <p:cNvGrpSpPr>
            <a:grpSpLocks/>
          </p:cNvGrpSpPr>
          <p:nvPr/>
        </p:nvGrpSpPr>
        <p:grpSpPr bwMode="auto">
          <a:xfrm>
            <a:off x="0" y="0"/>
            <a:ext cx="7072313" cy="1327150"/>
            <a:chOff x="-4" y="40"/>
            <a:chExt cx="7072430" cy="1327315"/>
          </a:xfrm>
        </p:grpSpPr>
        <p:sp>
          <p:nvSpPr>
            <p:cNvPr id="6" name="Google Shape;83;p6"/>
            <p:cNvSpPr>
              <a:spLocks noChangeArrowheads="1"/>
            </p:cNvSpPr>
            <p:nvPr/>
          </p:nvSpPr>
          <p:spPr bwMode="auto">
            <a:xfrm>
              <a:off x="6292950" y="127056"/>
              <a:ext cx="779476" cy="258795"/>
            </a:xfrm>
            <a:prstGeom prst="triangle">
              <a:avLst>
                <a:gd name="adj" fmla="val 32426"/>
              </a:avLst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>
                <a:latin typeface="Arvo"/>
                <a:sym typeface="Arvo"/>
              </a:endParaRPr>
            </a:p>
          </p:txBody>
        </p:sp>
        <p:grpSp>
          <p:nvGrpSpPr>
            <p:cNvPr id="7" name="Google Shape;84;p6"/>
            <p:cNvGrpSpPr>
              <a:grpSpLocks/>
            </p:cNvGrpSpPr>
            <p:nvPr/>
          </p:nvGrpSpPr>
          <p:grpSpPr bwMode="auto">
            <a:xfrm rot="10800000" flipH="1">
              <a:off x="-4767" y="-4724"/>
              <a:ext cx="6766038" cy="1336842"/>
              <a:chOff x="-2174245" y="323976"/>
              <a:chExt cx="8663301" cy="1711705"/>
            </a:xfrm>
          </p:grpSpPr>
          <p:sp>
            <p:nvSpPr>
              <p:cNvPr id="11" name="Google Shape;85;p6"/>
              <p:cNvSpPr/>
              <p:nvPr/>
            </p:nvSpPr>
            <p:spPr>
              <a:xfrm>
                <a:off x="-2174245" y="336173"/>
                <a:ext cx="6957878" cy="169950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" name="Google Shape;86;p6"/>
              <p:cNvSpPr/>
              <p:nvPr/>
            </p:nvSpPr>
            <p:spPr>
              <a:xfrm>
                <a:off x="4789732" y="323976"/>
                <a:ext cx="1699324" cy="1699507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" name="Google Shape;87;p6"/>
            <p:cNvGrpSpPr>
              <a:grpSpLocks/>
            </p:cNvGrpSpPr>
            <p:nvPr/>
          </p:nvGrpSpPr>
          <p:grpSpPr bwMode="auto">
            <a:xfrm rot="10800000" flipH="1">
              <a:off x="-3179" y="376325"/>
              <a:ext cx="7080367" cy="779559"/>
              <a:chOff x="-9099076" y="323176"/>
              <a:chExt cx="15592088" cy="1716712"/>
            </a:xfrm>
          </p:grpSpPr>
          <p:sp>
            <p:nvSpPr>
              <p:cNvPr id="9" name="Google Shape;88;p6"/>
              <p:cNvSpPr>
                <a:spLocks noChangeArrowheads="1"/>
              </p:cNvSpPr>
              <p:nvPr/>
            </p:nvSpPr>
            <p:spPr bwMode="auto">
              <a:xfrm>
                <a:off x="-9099076" y="340657"/>
                <a:ext cx="13882553" cy="1699231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>
                  <a:latin typeface="Arvo"/>
                  <a:sym typeface="Arvo"/>
                </a:endParaRPr>
              </a:p>
            </p:txBody>
          </p:sp>
          <p:sp>
            <p:nvSpPr>
              <p:cNvPr id="10" name="Google Shape;89;p6"/>
              <p:cNvSpPr>
                <a:spLocks noChangeArrowheads="1"/>
              </p:cNvSpPr>
              <p:nvPr/>
            </p:nvSpPr>
            <p:spPr bwMode="auto">
              <a:xfrm>
                <a:off x="4793964" y="323176"/>
                <a:ext cx="1699048" cy="1699231"/>
              </a:xfrm>
              <a:prstGeom prst="rtTriangle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>
                  <a:latin typeface="Arvo"/>
                  <a:sym typeface="Arvo"/>
                </a:endParaRPr>
              </a:p>
            </p:txBody>
          </p:sp>
        </p:grpSp>
      </p:grpSp>
      <p:grpSp>
        <p:nvGrpSpPr>
          <p:cNvPr id="13" name="Google Shape;90;p6"/>
          <p:cNvGrpSpPr>
            <a:grpSpLocks/>
          </p:cNvGrpSpPr>
          <p:nvPr/>
        </p:nvGrpSpPr>
        <p:grpSpPr bwMode="auto">
          <a:xfrm>
            <a:off x="6946900" y="4471988"/>
            <a:ext cx="2203450" cy="671512"/>
            <a:chOff x="5575242" y="4472723"/>
            <a:chExt cx="2202830" cy="670795"/>
          </a:xfrm>
        </p:grpSpPr>
        <p:sp>
          <p:nvSpPr>
            <p:cNvPr id="14" name="Google Shape;91;p6"/>
            <p:cNvSpPr/>
            <p:nvPr/>
          </p:nvSpPr>
          <p:spPr>
            <a:xfrm rot="10800000">
              <a:off x="5575242" y="4948464"/>
              <a:ext cx="393589" cy="131621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5" name="Google Shape;92;p6"/>
            <p:cNvGrpSpPr>
              <a:grpSpLocks/>
            </p:cNvGrpSpPr>
            <p:nvPr/>
          </p:nvGrpSpPr>
          <p:grpSpPr bwMode="auto">
            <a:xfrm flipH="1">
              <a:off x="5735535" y="4472723"/>
              <a:ext cx="2039363" cy="670795"/>
              <a:chOff x="1299952" y="330075"/>
              <a:chExt cx="5165561" cy="1699506"/>
            </a:xfrm>
          </p:grpSpPr>
          <p:sp>
            <p:nvSpPr>
              <p:cNvPr id="19" name="Google Shape;93;p6"/>
              <p:cNvSpPr/>
              <p:nvPr/>
            </p:nvSpPr>
            <p:spPr>
              <a:xfrm>
                <a:off x="1299952" y="330075"/>
                <a:ext cx="3473187" cy="169950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" name="Google Shape;94;p6"/>
              <p:cNvSpPr/>
              <p:nvPr/>
            </p:nvSpPr>
            <p:spPr>
              <a:xfrm>
                <a:off x="4769118" y="330075"/>
                <a:ext cx="1696395" cy="169950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" name="Google Shape;95;p6"/>
            <p:cNvGrpSpPr>
              <a:grpSpLocks/>
            </p:cNvGrpSpPr>
            <p:nvPr/>
          </p:nvGrpSpPr>
          <p:grpSpPr bwMode="auto">
            <a:xfrm flipH="1">
              <a:off x="5578416" y="4647162"/>
              <a:ext cx="2199656" cy="304475"/>
              <a:chOff x="-5827153" y="332439"/>
              <a:chExt cx="12274864" cy="1699079"/>
            </a:xfrm>
          </p:grpSpPr>
          <p:sp>
            <p:nvSpPr>
              <p:cNvPr id="17" name="Google Shape;96;p6"/>
              <p:cNvSpPr/>
              <p:nvPr/>
            </p:nvSpPr>
            <p:spPr>
              <a:xfrm>
                <a:off x="-5827153" y="332439"/>
                <a:ext cx="10609875" cy="1699079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" name="Google Shape;97;p6"/>
              <p:cNvSpPr/>
              <p:nvPr/>
            </p:nvSpPr>
            <p:spPr>
              <a:xfrm>
                <a:off x="4747297" y="332439"/>
                <a:ext cx="1700414" cy="1699079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anchor="t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anchor="t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21" name="Google Shape;101;p6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B4D99-B3E3-4926-ACFB-EF09888E41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103;p7"/>
          <p:cNvGrpSpPr>
            <a:grpSpLocks/>
          </p:cNvGrpSpPr>
          <p:nvPr/>
        </p:nvGrpSpPr>
        <p:grpSpPr bwMode="auto">
          <a:xfrm>
            <a:off x="0" y="0"/>
            <a:ext cx="7072313" cy="1327150"/>
            <a:chOff x="-4" y="40"/>
            <a:chExt cx="7072430" cy="1327315"/>
          </a:xfrm>
        </p:grpSpPr>
        <p:sp>
          <p:nvSpPr>
            <p:cNvPr id="7" name="Google Shape;104;p7"/>
            <p:cNvSpPr>
              <a:spLocks noChangeArrowheads="1"/>
            </p:cNvSpPr>
            <p:nvPr/>
          </p:nvSpPr>
          <p:spPr bwMode="auto">
            <a:xfrm>
              <a:off x="6292950" y="127056"/>
              <a:ext cx="779476" cy="258795"/>
            </a:xfrm>
            <a:prstGeom prst="triangle">
              <a:avLst>
                <a:gd name="adj" fmla="val 32426"/>
              </a:avLst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>
                <a:latin typeface="Arvo"/>
                <a:sym typeface="Arvo"/>
              </a:endParaRPr>
            </a:p>
          </p:txBody>
        </p:sp>
        <p:grpSp>
          <p:nvGrpSpPr>
            <p:cNvPr id="8" name="Google Shape;105;p7"/>
            <p:cNvGrpSpPr>
              <a:grpSpLocks/>
            </p:cNvGrpSpPr>
            <p:nvPr/>
          </p:nvGrpSpPr>
          <p:grpSpPr bwMode="auto">
            <a:xfrm rot="10800000" flipH="1">
              <a:off x="-4767" y="-4724"/>
              <a:ext cx="6766038" cy="1336842"/>
              <a:chOff x="-2174245" y="323976"/>
              <a:chExt cx="8663301" cy="1711705"/>
            </a:xfrm>
          </p:grpSpPr>
          <p:sp>
            <p:nvSpPr>
              <p:cNvPr id="12" name="Google Shape;106;p7"/>
              <p:cNvSpPr/>
              <p:nvPr/>
            </p:nvSpPr>
            <p:spPr>
              <a:xfrm>
                <a:off x="-2174245" y="336173"/>
                <a:ext cx="6957878" cy="169950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" name="Google Shape;107;p7"/>
              <p:cNvSpPr/>
              <p:nvPr/>
            </p:nvSpPr>
            <p:spPr>
              <a:xfrm>
                <a:off x="4789732" y="323976"/>
                <a:ext cx="1699324" cy="1699507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9" name="Google Shape;108;p7"/>
            <p:cNvGrpSpPr>
              <a:grpSpLocks/>
            </p:cNvGrpSpPr>
            <p:nvPr/>
          </p:nvGrpSpPr>
          <p:grpSpPr bwMode="auto">
            <a:xfrm rot="10800000" flipH="1">
              <a:off x="-3179" y="376325"/>
              <a:ext cx="7080367" cy="779559"/>
              <a:chOff x="-9099076" y="323176"/>
              <a:chExt cx="15592088" cy="1716712"/>
            </a:xfrm>
          </p:grpSpPr>
          <p:sp>
            <p:nvSpPr>
              <p:cNvPr id="10" name="Google Shape;109;p7"/>
              <p:cNvSpPr>
                <a:spLocks noChangeArrowheads="1"/>
              </p:cNvSpPr>
              <p:nvPr/>
            </p:nvSpPr>
            <p:spPr bwMode="auto">
              <a:xfrm>
                <a:off x="-9099076" y="340657"/>
                <a:ext cx="13882553" cy="1699231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>
                  <a:latin typeface="Arvo"/>
                  <a:sym typeface="Arvo"/>
                </a:endParaRPr>
              </a:p>
            </p:txBody>
          </p:sp>
          <p:sp>
            <p:nvSpPr>
              <p:cNvPr id="11" name="Google Shape;110;p7"/>
              <p:cNvSpPr>
                <a:spLocks noChangeArrowheads="1"/>
              </p:cNvSpPr>
              <p:nvPr/>
            </p:nvSpPr>
            <p:spPr bwMode="auto">
              <a:xfrm>
                <a:off x="4793964" y="323176"/>
                <a:ext cx="1699048" cy="1699231"/>
              </a:xfrm>
              <a:prstGeom prst="rtTriangle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>
                  <a:latin typeface="Arvo"/>
                  <a:sym typeface="Arvo"/>
                </a:endParaRPr>
              </a:p>
            </p:txBody>
          </p:sp>
        </p:grpSp>
      </p:grpSp>
      <p:grpSp>
        <p:nvGrpSpPr>
          <p:cNvPr id="14" name="Google Shape;111;p7"/>
          <p:cNvGrpSpPr>
            <a:grpSpLocks/>
          </p:cNvGrpSpPr>
          <p:nvPr/>
        </p:nvGrpSpPr>
        <p:grpSpPr bwMode="auto">
          <a:xfrm>
            <a:off x="6946900" y="4471988"/>
            <a:ext cx="2203450" cy="671512"/>
            <a:chOff x="5575242" y="4472723"/>
            <a:chExt cx="2202830" cy="670795"/>
          </a:xfrm>
        </p:grpSpPr>
        <p:sp>
          <p:nvSpPr>
            <p:cNvPr id="15" name="Google Shape;112;p7"/>
            <p:cNvSpPr/>
            <p:nvPr/>
          </p:nvSpPr>
          <p:spPr>
            <a:xfrm rot="10800000">
              <a:off x="5575242" y="4948464"/>
              <a:ext cx="393589" cy="131621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6" name="Google Shape;113;p7"/>
            <p:cNvGrpSpPr>
              <a:grpSpLocks/>
            </p:cNvGrpSpPr>
            <p:nvPr/>
          </p:nvGrpSpPr>
          <p:grpSpPr bwMode="auto">
            <a:xfrm flipH="1">
              <a:off x="5735535" y="4472723"/>
              <a:ext cx="2039363" cy="670795"/>
              <a:chOff x="1299952" y="330075"/>
              <a:chExt cx="5165561" cy="1699506"/>
            </a:xfrm>
          </p:grpSpPr>
          <p:sp>
            <p:nvSpPr>
              <p:cNvPr id="20" name="Google Shape;114;p7"/>
              <p:cNvSpPr/>
              <p:nvPr/>
            </p:nvSpPr>
            <p:spPr>
              <a:xfrm>
                <a:off x="1299952" y="330075"/>
                <a:ext cx="3473187" cy="169950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115;p7"/>
              <p:cNvSpPr/>
              <p:nvPr/>
            </p:nvSpPr>
            <p:spPr>
              <a:xfrm>
                <a:off x="4769118" y="330075"/>
                <a:ext cx="1696395" cy="169950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" name="Google Shape;116;p7"/>
            <p:cNvGrpSpPr>
              <a:grpSpLocks/>
            </p:cNvGrpSpPr>
            <p:nvPr/>
          </p:nvGrpSpPr>
          <p:grpSpPr bwMode="auto">
            <a:xfrm flipH="1">
              <a:off x="5578416" y="4647162"/>
              <a:ext cx="2199656" cy="304475"/>
              <a:chOff x="-5827153" y="332439"/>
              <a:chExt cx="12274864" cy="1699079"/>
            </a:xfrm>
          </p:grpSpPr>
          <p:sp>
            <p:nvSpPr>
              <p:cNvPr id="18" name="Google Shape;117;p7"/>
              <p:cNvSpPr/>
              <p:nvPr/>
            </p:nvSpPr>
            <p:spPr>
              <a:xfrm>
                <a:off x="-5827153" y="332439"/>
                <a:ext cx="10609875" cy="1699079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" name="Google Shape;118;p7"/>
              <p:cNvSpPr/>
              <p:nvPr/>
            </p:nvSpPr>
            <p:spPr>
              <a:xfrm>
                <a:off x="4747297" y="332439"/>
                <a:ext cx="1700414" cy="1699079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19" name="Google Shape;119;p7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7"/>
          <p:cNvSpPr txBox="1">
            <a:spLocks noGrp="1"/>
          </p:cNvSpPr>
          <p:nvPr>
            <p:ph type="body" idx="1"/>
          </p:nvPr>
        </p:nvSpPr>
        <p:spPr>
          <a:xfrm>
            <a:off x="870450" y="1545076"/>
            <a:ext cx="2247900" cy="2709900"/>
          </a:xfrm>
          <a:prstGeom prst="rect">
            <a:avLst/>
          </a:prstGeom>
        </p:spPr>
        <p:txBody>
          <a:bodyPr spcFirstLastPara="1" anchor="t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▰"/>
              <a:defRPr sz="1800"/>
            </a:lvl1pPr>
            <a:lvl2pPr marL="914400" lvl="1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2pPr>
            <a:lvl3pPr marL="1371600" lvl="2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3pPr>
            <a:lvl4pPr marL="1828800" lvl="3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4pPr>
            <a:lvl5pPr marL="2286000" lvl="4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5pPr>
            <a:lvl6pPr marL="2743200" lvl="5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6pPr>
            <a:lvl7pPr marL="3200400" lvl="6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7pPr>
            <a:lvl8pPr marL="3657600" lvl="7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8pPr>
            <a:lvl9pPr marL="4114800" lvl="8" indent="-342900" rtl="0">
              <a:spcBef>
                <a:spcPts val="1000"/>
              </a:spcBef>
              <a:spcAft>
                <a:spcPts val="1000"/>
              </a:spcAft>
              <a:buSzPts val="1800"/>
              <a:buChar char="▻"/>
              <a:defRPr sz="1800"/>
            </a:lvl9pPr>
          </a:lstStyle>
          <a:p>
            <a:endParaRPr/>
          </a:p>
        </p:txBody>
      </p:sp>
      <p:sp>
        <p:nvSpPr>
          <p:cNvPr id="121" name="Google Shape;121;p7"/>
          <p:cNvSpPr txBox="1">
            <a:spLocks noGrp="1"/>
          </p:cNvSpPr>
          <p:nvPr>
            <p:ph type="body" idx="2"/>
          </p:nvPr>
        </p:nvSpPr>
        <p:spPr>
          <a:xfrm>
            <a:off x="3233637" y="1545076"/>
            <a:ext cx="2247900" cy="2709900"/>
          </a:xfrm>
          <a:prstGeom prst="rect">
            <a:avLst/>
          </a:prstGeom>
        </p:spPr>
        <p:txBody>
          <a:bodyPr spcFirstLastPara="1" anchor="t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▰"/>
              <a:defRPr sz="1800"/>
            </a:lvl1pPr>
            <a:lvl2pPr marL="914400" lvl="1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2pPr>
            <a:lvl3pPr marL="1371600" lvl="2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3pPr>
            <a:lvl4pPr marL="1828800" lvl="3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4pPr>
            <a:lvl5pPr marL="2286000" lvl="4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5pPr>
            <a:lvl6pPr marL="2743200" lvl="5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6pPr>
            <a:lvl7pPr marL="3200400" lvl="6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7pPr>
            <a:lvl8pPr marL="3657600" lvl="7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8pPr>
            <a:lvl9pPr marL="4114800" lvl="8" indent="-342900" rtl="0">
              <a:spcBef>
                <a:spcPts val="1000"/>
              </a:spcBef>
              <a:spcAft>
                <a:spcPts val="1000"/>
              </a:spcAft>
              <a:buSzPts val="1800"/>
              <a:buChar char="▻"/>
              <a:defRPr sz="1800"/>
            </a:lvl9pPr>
          </a:lstStyle>
          <a:p>
            <a:endParaRPr/>
          </a:p>
        </p:txBody>
      </p:sp>
      <p:sp>
        <p:nvSpPr>
          <p:cNvPr id="122" name="Google Shape;122;p7"/>
          <p:cNvSpPr txBox="1">
            <a:spLocks noGrp="1"/>
          </p:cNvSpPr>
          <p:nvPr>
            <p:ph type="body" idx="3"/>
          </p:nvPr>
        </p:nvSpPr>
        <p:spPr>
          <a:xfrm>
            <a:off x="5540650" y="1545076"/>
            <a:ext cx="2247900" cy="2709900"/>
          </a:xfrm>
          <a:prstGeom prst="rect">
            <a:avLst/>
          </a:prstGeom>
        </p:spPr>
        <p:txBody>
          <a:bodyPr spcFirstLastPara="1" anchor="t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▰"/>
              <a:defRPr sz="1800"/>
            </a:lvl1pPr>
            <a:lvl2pPr marL="914400" lvl="1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2pPr>
            <a:lvl3pPr marL="1371600" lvl="2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3pPr>
            <a:lvl4pPr marL="1828800" lvl="3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4pPr>
            <a:lvl5pPr marL="2286000" lvl="4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5pPr>
            <a:lvl6pPr marL="2743200" lvl="5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6pPr>
            <a:lvl7pPr marL="3200400" lvl="6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7pPr>
            <a:lvl8pPr marL="3657600" lvl="7" indent="-3429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8pPr>
            <a:lvl9pPr marL="4114800" lvl="8" indent="-342900" rtl="0">
              <a:spcBef>
                <a:spcPts val="1000"/>
              </a:spcBef>
              <a:spcAft>
                <a:spcPts val="1000"/>
              </a:spcAft>
              <a:buSzPts val="1800"/>
              <a:buChar char="▻"/>
              <a:defRPr sz="1800"/>
            </a:lvl9pPr>
          </a:lstStyle>
          <a:p>
            <a:endParaRPr/>
          </a:p>
        </p:txBody>
      </p:sp>
      <p:sp>
        <p:nvSpPr>
          <p:cNvPr id="22" name="Google Shape;123;p7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06DCF-EA2D-4CAD-A5AD-17D8160E91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125;p8"/>
          <p:cNvGrpSpPr>
            <a:grpSpLocks/>
          </p:cNvGrpSpPr>
          <p:nvPr/>
        </p:nvGrpSpPr>
        <p:grpSpPr bwMode="auto">
          <a:xfrm>
            <a:off x="0" y="0"/>
            <a:ext cx="7072313" cy="1327150"/>
            <a:chOff x="-4" y="40"/>
            <a:chExt cx="7072430" cy="1327315"/>
          </a:xfrm>
        </p:grpSpPr>
        <p:sp>
          <p:nvSpPr>
            <p:cNvPr id="4" name="Google Shape;126;p8"/>
            <p:cNvSpPr>
              <a:spLocks noChangeArrowheads="1"/>
            </p:cNvSpPr>
            <p:nvPr/>
          </p:nvSpPr>
          <p:spPr bwMode="auto">
            <a:xfrm>
              <a:off x="6292950" y="127056"/>
              <a:ext cx="779476" cy="258795"/>
            </a:xfrm>
            <a:prstGeom prst="triangle">
              <a:avLst>
                <a:gd name="adj" fmla="val 32426"/>
              </a:avLst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>
                <a:latin typeface="Arvo"/>
                <a:sym typeface="Arvo"/>
              </a:endParaRPr>
            </a:p>
          </p:txBody>
        </p:sp>
        <p:grpSp>
          <p:nvGrpSpPr>
            <p:cNvPr id="5" name="Google Shape;127;p8"/>
            <p:cNvGrpSpPr>
              <a:grpSpLocks/>
            </p:cNvGrpSpPr>
            <p:nvPr/>
          </p:nvGrpSpPr>
          <p:grpSpPr bwMode="auto">
            <a:xfrm rot="10800000" flipH="1">
              <a:off x="-4767" y="-4724"/>
              <a:ext cx="6766038" cy="1336842"/>
              <a:chOff x="-2174245" y="323976"/>
              <a:chExt cx="8663301" cy="1711705"/>
            </a:xfrm>
          </p:grpSpPr>
          <p:sp>
            <p:nvSpPr>
              <p:cNvPr id="9" name="Google Shape;128;p8"/>
              <p:cNvSpPr/>
              <p:nvPr/>
            </p:nvSpPr>
            <p:spPr>
              <a:xfrm>
                <a:off x="-2174245" y="336173"/>
                <a:ext cx="6957878" cy="169950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" name="Google Shape;129;p8"/>
              <p:cNvSpPr/>
              <p:nvPr/>
            </p:nvSpPr>
            <p:spPr>
              <a:xfrm>
                <a:off x="4789732" y="323976"/>
                <a:ext cx="1699324" cy="1699507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6" name="Google Shape;130;p8"/>
            <p:cNvGrpSpPr>
              <a:grpSpLocks/>
            </p:cNvGrpSpPr>
            <p:nvPr/>
          </p:nvGrpSpPr>
          <p:grpSpPr bwMode="auto">
            <a:xfrm rot="10800000" flipH="1">
              <a:off x="-3179" y="376325"/>
              <a:ext cx="7080367" cy="779559"/>
              <a:chOff x="-9099076" y="323176"/>
              <a:chExt cx="15592088" cy="1716712"/>
            </a:xfrm>
          </p:grpSpPr>
          <p:sp>
            <p:nvSpPr>
              <p:cNvPr id="7" name="Google Shape;131;p8"/>
              <p:cNvSpPr>
                <a:spLocks noChangeArrowheads="1"/>
              </p:cNvSpPr>
              <p:nvPr/>
            </p:nvSpPr>
            <p:spPr bwMode="auto">
              <a:xfrm>
                <a:off x="-9099076" y="340657"/>
                <a:ext cx="13882553" cy="1699231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>
                  <a:latin typeface="Arvo"/>
                  <a:sym typeface="Arvo"/>
                </a:endParaRPr>
              </a:p>
            </p:txBody>
          </p:sp>
          <p:sp>
            <p:nvSpPr>
              <p:cNvPr id="8" name="Google Shape;132;p8"/>
              <p:cNvSpPr>
                <a:spLocks noChangeArrowheads="1"/>
              </p:cNvSpPr>
              <p:nvPr/>
            </p:nvSpPr>
            <p:spPr bwMode="auto">
              <a:xfrm>
                <a:off x="4793964" y="323176"/>
                <a:ext cx="1699048" cy="1699231"/>
              </a:xfrm>
              <a:prstGeom prst="rtTriangle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>
                  <a:latin typeface="Arvo"/>
                  <a:sym typeface="Arvo"/>
                </a:endParaRPr>
              </a:p>
            </p:txBody>
          </p:sp>
        </p:grpSp>
      </p:grpSp>
      <p:grpSp>
        <p:nvGrpSpPr>
          <p:cNvPr id="11" name="Google Shape;133;p8"/>
          <p:cNvGrpSpPr>
            <a:grpSpLocks/>
          </p:cNvGrpSpPr>
          <p:nvPr/>
        </p:nvGrpSpPr>
        <p:grpSpPr bwMode="auto">
          <a:xfrm>
            <a:off x="6946900" y="4471988"/>
            <a:ext cx="2203450" cy="671512"/>
            <a:chOff x="5575242" y="4472723"/>
            <a:chExt cx="2202830" cy="670795"/>
          </a:xfrm>
        </p:grpSpPr>
        <p:sp>
          <p:nvSpPr>
            <p:cNvPr id="12" name="Google Shape;134;p8"/>
            <p:cNvSpPr/>
            <p:nvPr/>
          </p:nvSpPr>
          <p:spPr>
            <a:xfrm rot="10800000">
              <a:off x="5575242" y="4948464"/>
              <a:ext cx="393589" cy="131621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3" name="Google Shape;135;p8"/>
            <p:cNvGrpSpPr>
              <a:grpSpLocks/>
            </p:cNvGrpSpPr>
            <p:nvPr/>
          </p:nvGrpSpPr>
          <p:grpSpPr bwMode="auto">
            <a:xfrm flipH="1">
              <a:off x="5735535" y="4472723"/>
              <a:ext cx="2039363" cy="670795"/>
              <a:chOff x="1299952" y="330075"/>
              <a:chExt cx="5165561" cy="1699506"/>
            </a:xfrm>
          </p:grpSpPr>
          <p:sp>
            <p:nvSpPr>
              <p:cNvPr id="17" name="Google Shape;136;p8"/>
              <p:cNvSpPr/>
              <p:nvPr/>
            </p:nvSpPr>
            <p:spPr>
              <a:xfrm>
                <a:off x="1299952" y="330075"/>
                <a:ext cx="3473187" cy="169950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" name="Google Shape;137;p8"/>
              <p:cNvSpPr/>
              <p:nvPr/>
            </p:nvSpPr>
            <p:spPr>
              <a:xfrm>
                <a:off x="4769118" y="330075"/>
                <a:ext cx="1696395" cy="169950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Google Shape;138;p8"/>
            <p:cNvGrpSpPr>
              <a:grpSpLocks/>
            </p:cNvGrpSpPr>
            <p:nvPr/>
          </p:nvGrpSpPr>
          <p:grpSpPr bwMode="auto">
            <a:xfrm flipH="1">
              <a:off x="5578416" y="4647162"/>
              <a:ext cx="2199656" cy="304475"/>
              <a:chOff x="-5827153" y="332439"/>
              <a:chExt cx="12274864" cy="1699079"/>
            </a:xfrm>
          </p:grpSpPr>
          <p:sp>
            <p:nvSpPr>
              <p:cNvPr id="15" name="Google Shape;139;p8"/>
              <p:cNvSpPr/>
              <p:nvPr/>
            </p:nvSpPr>
            <p:spPr>
              <a:xfrm>
                <a:off x="-5827153" y="332439"/>
                <a:ext cx="10609875" cy="1699079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" name="Google Shape;140;p8"/>
              <p:cNvSpPr/>
              <p:nvPr/>
            </p:nvSpPr>
            <p:spPr>
              <a:xfrm>
                <a:off x="4747297" y="332439"/>
                <a:ext cx="1700414" cy="1699079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42;p8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08373-EDB9-41FE-83A0-45F0DCB093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144;p9"/>
          <p:cNvGrpSpPr>
            <a:grpSpLocks/>
          </p:cNvGrpSpPr>
          <p:nvPr/>
        </p:nvGrpSpPr>
        <p:grpSpPr bwMode="auto">
          <a:xfrm>
            <a:off x="2465388" y="4471988"/>
            <a:ext cx="6688137" cy="671512"/>
            <a:chOff x="5589288" y="4472723"/>
            <a:chExt cx="6686825" cy="670795"/>
          </a:xfrm>
        </p:grpSpPr>
        <p:sp>
          <p:nvSpPr>
            <p:cNvPr id="4" name="Google Shape;145;p9"/>
            <p:cNvSpPr/>
            <p:nvPr/>
          </p:nvSpPr>
          <p:spPr>
            <a:xfrm rot="10800000">
              <a:off x="5589288" y="4948464"/>
              <a:ext cx="393623" cy="131621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" name="Google Shape;146;p9"/>
            <p:cNvGrpSpPr>
              <a:grpSpLocks/>
            </p:cNvGrpSpPr>
            <p:nvPr/>
          </p:nvGrpSpPr>
          <p:grpSpPr bwMode="auto">
            <a:xfrm flipH="1">
              <a:off x="5749594" y="4472723"/>
              <a:ext cx="6526519" cy="670795"/>
              <a:chOff x="-10101302" y="330075"/>
              <a:chExt cx="16531203" cy="1699506"/>
            </a:xfrm>
          </p:grpSpPr>
          <p:sp>
            <p:nvSpPr>
              <p:cNvPr id="9" name="Google Shape;147;p9"/>
              <p:cNvSpPr/>
              <p:nvPr/>
            </p:nvSpPr>
            <p:spPr>
              <a:xfrm>
                <a:off x="-10101302" y="330075"/>
                <a:ext cx="14846724" cy="169950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" name="Google Shape;148;p9"/>
              <p:cNvSpPr/>
              <p:nvPr/>
            </p:nvSpPr>
            <p:spPr>
              <a:xfrm>
                <a:off x="4729341" y="330075"/>
                <a:ext cx="1700560" cy="169950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" name="Google Shape;149;p9"/>
            <p:cNvGrpSpPr>
              <a:grpSpLocks/>
            </p:cNvGrpSpPr>
            <p:nvPr/>
          </p:nvGrpSpPr>
          <p:grpSpPr bwMode="auto">
            <a:xfrm flipH="1">
              <a:off x="5592462" y="4647162"/>
              <a:ext cx="6682064" cy="304475"/>
              <a:chOff x="-30918976" y="332439"/>
              <a:chExt cx="37288305" cy="1699079"/>
            </a:xfrm>
          </p:grpSpPr>
          <p:sp>
            <p:nvSpPr>
              <p:cNvPr id="7" name="Google Shape;150;p9"/>
              <p:cNvSpPr/>
              <p:nvPr/>
            </p:nvSpPr>
            <p:spPr>
              <a:xfrm>
                <a:off x="-30918976" y="332439"/>
                <a:ext cx="35587746" cy="1699079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" name="Google Shape;151;p9"/>
              <p:cNvSpPr/>
              <p:nvPr/>
            </p:nvSpPr>
            <p:spPr>
              <a:xfrm>
                <a:off x="4668770" y="332439"/>
                <a:ext cx="1700559" cy="1699079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1" name="Google Shape;154;p9"/>
          <p:cNvGrpSpPr>
            <a:grpSpLocks/>
          </p:cNvGrpSpPr>
          <p:nvPr/>
        </p:nvGrpSpPr>
        <p:grpSpPr bwMode="auto">
          <a:xfrm rot="10800000">
            <a:off x="0" y="0"/>
            <a:ext cx="2203450" cy="671513"/>
            <a:chOff x="5575242" y="4472723"/>
            <a:chExt cx="2202830" cy="670795"/>
          </a:xfrm>
        </p:grpSpPr>
        <p:sp>
          <p:nvSpPr>
            <p:cNvPr id="12" name="Google Shape;155;p9"/>
            <p:cNvSpPr>
              <a:spLocks noChangeArrowheads="1"/>
            </p:cNvSpPr>
            <p:nvPr/>
          </p:nvSpPr>
          <p:spPr bwMode="auto">
            <a:xfrm rot="10800000">
              <a:off x="5575242" y="4956393"/>
              <a:ext cx="393589" cy="131621"/>
            </a:xfrm>
            <a:prstGeom prst="triangle">
              <a:avLst>
                <a:gd name="adj" fmla="val 32426"/>
              </a:avLst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/>
            </a:p>
          </p:txBody>
        </p:sp>
        <p:grpSp>
          <p:nvGrpSpPr>
            <p:cNvPr id="13" name="Google Shape;156;p9"/>
            <p:cNvGrpSpPr>
              <a:grpSpLocks/>
            </p:cNvGrpSpPr>
            <p:nvPr/>
          </p:nvGrpSpPr>
          <p:grpSpPr bwMode="auto">
            <a:xfrm flipH="1">
              <a:off x="5735534" y="4482237"/>
              <a:ext cx="2039364" cy="680310"/>
              <a:chOff x="1299952" y="354183"/>
              <a:chExt cx="5165563" cy="1723617"/>
            </a:xfrm>
          </p:grpSpPr>
          <p:sp>
            <p:nvSpPr>
              <p:cNvPr id="17" name="Google Shape;157;p9"/>
              <p:cNvSpPr/>
              <p:nvPr/>
            </p:nvSpPr>
            <p:spPr>
              <a:xfrm>
                <a:off x="1299952" y="354183"/>
                <a:ext cx="3473187" cy="169951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" name="Google Shape;158;p9"/>
              <p:cNvSpPr/>
              <p:nvPr/>
            </p:nvSpPr>
            <p:spPr>
              <a:xfrm>
                <a:off x="4769120" y="378290"/>
                <a:ext cx="1696395" cy="169951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Google Shape;159;p9"/>
            <p:cNvGrpSpPr>
              <a:grpSpLocks/>
            </p:cNvGrpSpPr>
            <p:nvPr/>
          </p:nvGrpSpPr>
          <p:grpSpPr bwMode="auto">
            <a:xfrm flipH="1">
              <a:off x="5578416" y="4655091"/>
              <a:ext cx="2199656" cy="304474"/>
              <a:chOff x="-5827153" y="376695"/>
              <a:chExt cx="12274864" cy="1699073"/>
            </a:xfrm>
          </p:grpSpPr>
          <p:sp>
            <p:nvSpPr>
              <p:cNvPr id="15" name="Google Shape;160;p9"/>
              <p:cNvSpPr>
                <a:spLocks noChangeArrowheads="1"/>
              </p:cNvSpPr>
              <p:nvPr/>
            </p:nvSpPr>
            <p:spPr bwMode="auto">
              <a:xfrm>
                <a:off x="-5827153" y="376695"/>
                <a:ext cx="10609875" cy="169907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/>
              </a:p>
            </p:txBody>
          </p:sp>
          <p:sp>
            <p:nvSpPr>
              <p:cNvPr id="16" name="Google Shape;161;p9"/>
              <p:cNvSpPr>
                <a:spLocks noChangeArrowheads="1"/>
              </p:cNvSpPr>
              <p:nvPr/>
            </p:nvSpPr>
            <p:spPr bwMode="auto">
              <a:xfrm>
                <a:off x="4747297" y="376695"/>
                <a:ext cx="1700414" cy="1699073"/>
              </a:xfrm>
              <a:prstGeom prst="rtTriangle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/>
              </a:p>
            </p:txBody>
          </p:sp>
        </p:grpSp>
      </p:grpSp>
      <p:sp>
        <p:nvSpPr>
          <p:cNvPr id="152" name="Google Shape;152;p9"/>
          <p:cNvSpPr txBox="1">
            <a:spLocks noGrp="1"/>
          </p:cNvSpPr>
          <p:nvPr>
            <p:ph type="body" idx="1"/>
          </p:nvPr>
        </p:nvSpPr>
        <p:spPr>
          <a:xfrm>
            <a:off x="2682800" y="4636500"/>
            <a:ext cx="6004200" cy="315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</a:lstStyle>
          <a:p>
            <a:endParaRPr/>
          </a:p>
        </p:txBody>
      </p:sp>
      <p:sp>
        <p:nvSpPr>
          <p:cNvPr id="19" name="Google Shape;153;p9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C0912-2D28-4BC2-AAEB-C53DEE9FA6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63;p10"/>
          <p:cNvGrpSpPr>
            <a:grpSpLocks/>
          </p:cNvGrpSpPr>
          <p:nvPr/>
        </p:nvGrpSpPr>
        <p:grpSpPr bwMode="auto">
          <a:xfrm rot="10800000">
            <a:off x="0" y="0"/>
            <a:ext cx="2203450" cy="671513"/>
            <a:chOff x="5575242" y="4472723"/>
            <a:chExt cx="2202830" cy="670795"/>
          </a:xfrm>
        </p:grpSpPr>
        <p:sp>
          <p:nvSpPr>
            <p:cNvPr id="3" name="Google Shape;164;p10"/>
            <p:cNvSpPr>
              <a:spLocks noChangeArrowheads="1"/>
            </p:cNvSpPr>
            <p:nvPr/>
          </p:nvSpPr>
          <p:spPr bwMode="auto">
            <a:xfrm rot="10800000">
              <a:off x="5575242" y="4956393"/>
              <a:ext cx="393589" cy="131621"/>
            </a:xfrm>
            <a:prstGeom prst="triangle">
              <a:avLst>
                <a:gd name="adj" fmla="val 32426"/>
              </a:avLst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>
                <a:buClr>
                  <a:srgbClr val="000000"/>
                </a:buClr>
                <a:buFont typeface="Arial" charset="0"/>
                <a:buNone/>
                <a:defRPr/>
              </a:pPr>
              <a:endParaRPr lang="pt-BR"/>
            </a:p>
          </p:txBody>
        </p:sp>
        <p:grpSp>
          <p:nvGrpSpPr>
            <p:cNvPr id="4" name="Google Shape;165;p10"/>
            <p:cNvGrpSpPr>
              <a:grpSpLocks/>
            </p:cNvGrpSpPr>
            <p:nvPr/>
          </p:nvGrpSpPr>
          <p:grpSpPr bwMode="auto">
            <a:xfrm flipH="1">
              <a:off x="5735534" y="4482237"/>
              <a:ext cx="2039364" cy="680310"/>
              <a:chOff x="1299952" y="354183"/>
              <a:chExt cx="5165563" cy="1723617"/>
            </a:xfrm>
          </p:grpSpPr>
          <p:sp>
            <p:nvSpPr>
              <p:cNvPr id="8" name="Google Shape;166;p10"/>
              <p:cNvSpPr/>
              <p:nvPr/>
            </p:nvSpPr>
            <p:spPr>
              <a:xfrm>
                <a:off x="1299952" y="354183"/>
                <a:ext cx="3473187" cy="169951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" name="Google Shape;167;p10"/>
              <p:cNvSpPr/>
              <p:nvPr/>
            </p:nvSpPr>
            <p:spPr>
              <a:xfrm>
                <a:off x="4769120" y="378290"/>
                <a:ext cx="1696395" cy="169951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" name="Google Shape;168;p10"/>
            <p:cNvGrpSpPr>
              <a:grpSpLocks/>
            </p:cNvGrpSpPr>
            <p:nvPr/>
          </p:nvGrpSpPr>
          <p:grpSpPr bwMode="auto">
            <a:xfrm flipH="1">
              <a:off x="5578416" y="4655091"/>
              <a:ext cx="2199656" cy="304474"/>
              <a:chOff x="-5827153" y="376695"/>
              <a:chExt cx="12274864" cy="1699073"/>
            </a:xfrm>
          </p:grpSpPr>
          <p:sp>
            <p:nvSpPr>
              <p:cNvPr id="6" name="Google Shape;169;p10"/>
              <p:cNvSpPr>
                <a:spLocks noChangeArrowheads="1"/>
              </p:cNvSpPr>
              <p:nvPr/>
            </p:nvSpPr>
            <p:spPr bwMode="auto">
              <a:xfrm>
                <a:off x="-5827153" y="376695"/>
                <a:ext cx="10609875" cy="169907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/>
              </a:p>
            </p:txBody>
          </p:sp>
          <p:sp>
            <p:nvSpPr>
              <p:cNvPr id="7" name="Google Shape;170;p10"/>
              <p:cNvSpPr>
                <a:spLocks noChangeArrowheads="1"/>
              </p:cNvSpPr>
              <p:nvPr/>
            </p:nvSpPr>
            <p:spPr bwMode="auto">
              <a:xfrm>
                <a:off x="4747297" y="376695"/>
                <a:ext cx="1700414" cy="1699073"/>
              </a:xfrm>
              <a:prstGeom prst="rtTriangle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91425" tIns="91425" rIns="91425" bIns="91425" anchor="ctr"/>
              <a:lstStyle/>
              <a:p>
                <a:pPr>
                  <a:buClr>
                    <a:srgbClr val="000000"/>
                  </a:buClr>
                  <a:buFont typeface="Arial" charset="0"/>
                  <a:buNone/>
                  <a:defRPr/>
                </a:pPr>
                <a:endParaRPr lang="pt-BR"/>
              </a:p>
            </p:txBody>
          </p:sp>
        </p:grpSp>
      </p:grpSp>
      <p:grpSp>
        <p:nvGrpSpPr>
          <p:cNvPr id="10" name="Google Shape;171;p10"/>
          <p:cNvGrpSpPr>
            <a:grpSpLocks/>
          </p:cNvGrpSpPr>
          <p:nvPr/>
        </p:nvGrpSpPr>
        <p:grpSpPr bwMode="auto">
          <a:xfrm>
            <a:off x="6946900" y="4471988"/>
            <a:ext cx="2203450" cy="671512"/>
            <a:chOff x="5575242" y="4472723"/>
            <a:chExt cx="2202830" cy="670795"/>
          </a:xfrm>
        </p:grpSpPr>
        <p:sp>
          <p:nvSpPr>
            <p:cNvPr id="11" name="Google Shape;172;p10"/>
            <p:cNvSpPr/>
            <p:nvPr/>
          </p:nvSpPr>
          <p:spPr>
            <a:xfrm rot="10800000">
              <a:off x="5575242" y="4948464"/>
              <a:ext cx="393589" cy="131621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2" name="Google Shape;173;p10"/>
            <p:cNvGrpSpPr>
              <a:grpSpLocks/>
            </p:cNvGrpSpPr>
            <p:nvPr/>
          </p:nvGrpSpPr>
          <p:grpSpPr bwMode="auto">
            <a:xfrm flipH="1">
              <a:off x="5735535" y="4472723"/>
              <a:ext cx="2039363" cy="670795"/>
              <a:chOff x="1299952" y="330075"/>
              <a:chExt cx="5165561" cy="1699506"/>
            </a:xfrm>
          </p:grpSpPr>
          <p:sp>
            <p:nvSpPr>
              <p:cNvPr id="16" name="Google Shape;174;p10"/>
              <p:cNvSpPr/>
              <p:nvPr/>
            </p:nvSpPr>
            <p:spPr>
              <a:xfrm>
                <a:off x="1299952" y="330075"/>
                <a:ext cx="3473187" cy="169950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" name="Google Shape;175;p10"/>
              <p:cNvSpPr/>
              <p:nvPr/>
            </p:nvSpPr>
            <p:spPr>
              <a:xfrm>
                <a:off x="4769118" y="330075"/>
                <a:ext cx="1696395" cy="169950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3" name="Google Shape;176;p10"/>
            <p:cNvGrpSpPr>
              <a:grpSpLocks/>
            </p:cNvGrpSpPr>
            <p:nvPr/>
          </p:nvGrpSpPr>
          <p:grpSpPr bwMode="auto">
            <a:xfrm flipH="1">
              <a:off x="5578416" y="4647162"/>
              <a:ext cx="2199656" cy="304475"/>
              <a:chOff x="-5827153" y="332439"/>
              <a:chExt cx="12274864" cy="1699079"/>
            </a:xfrm>
          </p:grpSpPr>
          <p:sp>
            <p:nvSpPr>
              <p:cNvPr id="14" name="Google Shape;177;p10"/>
              <p:cNvSpPr/>
              <p:nvPr/>
            </p:nvSpPr>
            <p:spPr>
              <a:xfrm>
                <a:off x="-5827153" y="332439"/>
                <a:ext cx="10609875" cy="1699079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" name="Google Shape;178;p10"/>
              <p:cNvSpPr/>
              <p:nvPr/>
            </p:nvSpPr>
            <p:spPr>
              <a:xfrm>
                <a:off x="4747297" y="332439"/>
                <a:ext cx="1700414" cy="1699079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8" name="Google Shape;179;p10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0D517-CEF2-46F3-BC13-7C240F47E7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814388" y="392113"/>
            <a:ext cx="5257800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814388" y="1327150"/>
            <a:ext cx="6132512" cy="314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>
            <p:ph type="sldNum" idx="12"/>
          </p:nvPr>
        </p:nvSpPr>
        <p:spPr bwMode="auto">
          <a:xfrm>
            <a:off x="7618413" y="4637088"/>
            <a:ext cx="1487487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charset="0"/>
              <a:buNone/>
              <a:defRPr sz="1200" b="1">
                <a:solidFill>
                  <a:srgbClr val="FFFFFF"/>
                </a:solidFill>
                <a:latin typeface="Roboto Condensed"/>
                <a:sym typeface="Roboto Condensed"/>
              </a:defRPr>
            </a:lvl1pPr>
          </a:lstStyle>
          <a:p>
            <a:pPr>
              <a:defRPr/>
            </a:pPr>
            <a:fld id="{51193C51-5440-495C-803D-D397D3130F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342900" indent="-3429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marL="742950" lvl="1" indent="-28575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marL="1143000" lvl="2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marL="1600200" lvl="3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marL="2057400" lvl="4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hyperlink" Target="https://pubmed.ncbi.nlm.nih.gov/3217529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19190877/" TargetMode="External"/><Relationship Id="rId2" Type="http://schemas.openxmlformats.org/officeDocument/2006/relationships/hyperlink" Target="http://www.paulomargotto.com.br/documentos/Enzima%20card%C3%ADacas-asfixia.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paulomargotto.com.br/documentos/1374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hyperlink" Target="https://pubmed.ncbi.nlm.nih.gov/24480903/" TargetMode="Externa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google.com.br/url?sa=t&amp;rct=j&amp;q=&amp;esrc=s&amp;source=web&amp;cd=2&amp;ved=0CDAQFjAB&amp;url=http://www.medcorp.com.br/medcorp/upload/textos/marcadores_Troponinas.html&amp;ei=In5lU8HVKre2sATP-4HADg&amp;usg=AFQjCNHHKCVwzhM6N08-ZPtoDBTksUdP0g" TargetMode="Externa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2713452/" TargetMode="Externa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paulomargotto.com.br/documentos/20192" TargetMode="External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2"/>
          <p:cNvSpPr txBox="1">
            <a:spLocks noGrp="1"/>
          </p:cNvSpPr>
          <p:nvPr>
            <p:ph type="title" idx="4294967295"/>
          </p:nvPr>
        </p:nvSpPr>
        <p:spPr>
          <a:xfrm>
            <a:off x="1489075" y="247650"/>
            <a:ext cx="6243638" cy="766763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pt-BR" sz="2000" b="1" smtClean="0">
                <a:solidFill>
                  <a:srgbClr val="FF00FF"/>
                </a:solidFill>
                <a:latin typeface="Arial" charset="0"/>
                <a:cs typeface="Arial" charset="0"/>
              </a:rPr>
              <a:t>Primeiros passos na compreensão do impacto da asfixia perinatal no sistema cardiovascular</a:t>
            </a:r>
          </a:p>
        </p:txBody>
      </p:sp>
      <p:sp>
        <p:nvSpPr>
          <p:cNvPr id="11266" name="Text Box 3"/>
          <p:cNvSpPr txBox="1">
            <a:spLocks noGrp="1"/>
          </p:cNvSpPr>
          <p:nvPr>
            <p:ph type="body" idx="4294967295"/>
          </p:nvPr>
        </p:nvSpPr>
        <p:spPr>
          <a:xfrm>
            <a:off x="334963" y="1665288"/>
            <a:ext cx="7475537" cy="3146425"/>
          </a:xfrm>
        </p:spPr>
        <p:txBody>
          <a:bodyPr/>
          <a:lstStyle/>
          <a:p>
            <a:pPr algn="ctr"/>
            <a:endParaRPr lang="en-US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/>
            <a:endParaRPr lang="en-US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/>
            <a:r>
              <a:rPr lang="en-US" smtClean="0">
                <a:solidFill>
                  <a:srgbClr val="0000FF"/>
                </a:solidFill>
                <a:latin typeface="Arial" charset="0"/>
                <a:cs typeface="Arial" charset="0"/>
              </a:rPr>
              <a:t>Apresentação: </a:t>
            </a:r>
            <a:r>
              <a:rPr lang="en-US" b="1" smtClean="0">
                <a:solidFill>
                  <a:srgbClr val="0000FF"/>
                </a:solidFill>
                <a:latin typeface="Arial" charset="0"/>
                <a:cs typeface="Arial" charset="0"/>
              </a:rPr>
              <a:t>Tatiane M. Barcelos (R4 em Neonatologia/HMIBSES/DF)</a:t>
            </a:r>
          </a:p>
          <a:p>
            <a:pPr algn="ctr"/>
            <a:r>
              <a:rPr lang="en-US" smtClean="0">
                <a:solidFill>
                  <a:srgbClr val="0000FF"/>
                </a:solidFill>
                <a:latin typeface="Arial" charset="0"/>
                <a:cs typeface="Arial" charset="0"/>
              </a:rPr>
              <a:t>Coordenação</a:t>
            </a:r>
            <a:r>
              <a:rPr lang="pt-BR" smtClean="0">
                <a:solidFill>
                  <a:srgbClr val="0000FF"/>
                </a:solidFill>
                <a:latin typeface="Arial" charset="0"/>
                <a:cs typeface="Arial" charset="0"/>
              </a:rPr>
              <a:t>: </a:t>
            </a:r>
            <a:r>
              <a:rPr lang="pt-BR" b="1" smtClean="0">
                <a:solidFill>
                  <a:srgbClr val="0000FF"/>
                </a:solidFill>
                <a:latin typeface="Arial" charset="0"/>
                <a:cs typeface="Arial" charset="0"/>
              </a:rPr>
              <a:t>Carlos Alberto Zaconeta</a:t>
            </a:r>
          </a:p>
          <a:p>
            <a:pPr algn="ctr"/>
            <a:r>
              <a:rPr lang="pt-BR" smtClean="0">
                <a:solidFill>
                  <a:srgbClr val="0000FF"/>
                </a:solidFill>
                <a:latin typeface="Arial" charset="0"/>
                <a:cs typeface="Arial" charset="0"/>
              </a:rPr>
              <a:t>Revisão</a:t>
            </a:r>
            <a:r>
              <a:rPr lang="pt-BR" b="1" smtClean="0">
                <a:solidFill>
                  <a:srgbClr val="0000FF"/>
                </a:solidFill>
                <a:latin typeface="Arial" charset="0"/>
                <a:cs typeface="Arial" charset="0"/>
              </a:rPr>
              <a:t>: Paulo R. Margotto</a:t>
            </a:r>
          </a:p>
          <a:p>
            <a:pPr algn="ctr"/>
            <a:r>
              <a:rPr lang="pt-BR" b="1" smtClean="0">
                <a:solidFill>
                  <a:schemeClr val="bg1"/>
                </a:solidFill>
                <a:latin typeface="Arial" charset="0"/>
                <a:cs typeface="Arial" charset="0"/>
              </a:rPr>
              <a:t>                                        </a:t>
            </a:r>
            <a:endParaRPr lang="pt-BR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0" y="1086535"/>
            <a:ext cx="9144000" cy="64633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 dirty="0" err="1">
                <a:hlinkClick r:id="rId2"/>
              </a:rPr>
              <a:t>Getting</a:t>
            </a:r>
            <a:r>
              <a:rPr lang="pt-BR" dirty="0">
                <a:hlinkClick r:id="rId2"/>
              </a:rPr>
              <a:t> </a:t>
            </a:r>
            <a:r>
              <a:rPr lang="pt-BR" dirty="0" err="1">
                <a:hlinkClick r:id="rId2"/>
              </a:rPr>
              <a:t>an</a:t>
            </a:r>
            <a:r>
              <a:rPr lang="pt-BR" dirty="0">
                <a:hlinkClick r:id="rId2"/>
              </a:rPr>
              <a:t> </a:t>
            </a:r>
            <a:r>
              <a:rPr lang="pt-BR" b="1" dirty="0" err="1">
                <a:hlinkClick r:id="rId2"/>
              </a:rPr>
              <a:t>Early</a:t>
            </a:r>
            <a:r>
              <a:rPr lang="pt-BR" dirty="0">
                <a:hlinkClick r:id="rId2"/>
              </a:rPr>
              <a:t> </a:t>
            </a:r>
            <a:r>
              <a:rPr lang="pt-BR" b="1" dirty="0">
                <a:hlinkClick r:id="rId2"/>
              </a:rPr>
              <a:t>Start</a:t>
            </a:r>
            <a:r>
              <a:rPr lang="pt-BR" dirty="0">
                <a:hlinkClick r:id="rId2"/>
              </a:rPr>
              <a:t> in </a:t>
            </a:r>
            <a:r>
              <a:rPr lang="pt-BR" b="1" dirty="0" err="1">
                <a:hlinkClick r:id="rId2"/>
              </a:rPr>
              <a:t>Understanding</a:t>
            </a:r>
            <a:r>
              <a:rPr lang="pt-BR" dirty="0">
                <a:hlinkClick r:id="rId2"/>
              </a:rPr>
              <a:t> </a:t>
            </a:r>
            <a:r>
              <a:rPr lang="pt-BR" b="1" dirty="0">
                <a:hlinkClick r:id="rId2"/>
              </a:rPr>
              <a:t>Perinatal</a:t>
            </a:r>
            <a:r>
              <a:rPr lang="pt-BR" dirty="0">
                <a:hlinkClick r:id="rId2"/>
              </a:rPr>
              <a:t> </a:t>
            </a:r>
            <a:r>
              <a:rPr lang="pt-BR" dirty="0" err="1">
                <a:hlinkClick r:id="rId2"/>
              </a:rPr>
              <a:t>Asphyxia</a:t>
            </a:r>
            <a:r>
              <a:rPr lang="pt-BR" dirty="0">
                <a:hlinkClick r:id="rId2"/>
              </a:rPr>
              <a:t> </a:t>
            </a:r>
            <a:r>
              <a:rPr lang="pt-BR" dirty="0" err="1">
                <a:hlinkClick r:id="rId2"/>
              </a:rPr>
              <a:t>Impact</a:t>
            </a:r>
            <a:r>
              <a:rPr lang="pt-BR" dirty="0">
                <a:hlinkClick r:id="rId2"/>
              </a:rPr>
              <a:t> </a:t>
            </a:r>
            <a:r>
              <a:rPr lang="pt-BR" dirty="0" err="1">
                <a:hlinkClick r:id="rId2"/>
              </a:rPr>
              <a:t>on</a:t>
            </a:r>
            <a:r>
              <a:rPr lang="pt-BR" dirty="0">
                <a:hlinkClick r:id="rId2"/>
              </a:rPr>
              <a:t> </a:t>
            </a:r>
            <a:r>
              <a:rPr lang="pt-BR" dirty="0" err="1">
                <a:hlinkClick r:id="rId2"/>
              </a:rPr>
              <a:t>the</a:t>
            </a:r>
            <a:r>
              <a:rPr lang="pt-BR" dirty="0">
                <a:hlinkClick r:id="rId2"/>
              </a:rPr>
              <a:t> Cardiovascular System.</a:t>
            </a:r>
            <a:endParaRPr lang="pt-BR" dirty="0"/>
          </a:p>
          <a:p>
            <a:pPr algn="ctr"/>
            <a:r>
              <a:rPr lang="pt-BR" dirty="0" err="1"/>
              <a:t>Popescu</a:t>
            </a:r>
            <a:r>
              <a:rPr lang="pt-BR" dirty="0"/>
              <a:t> MR, </a:t>
            </a:r>
            <a:r>
              <a:rPr lang="pt-BR" dirty="0" err="1"/>
              <a:t>Panaitescu</a:t>
            </a:r>
            <a:r>
              <a:rPr lang="pt-BR" dirty="0"/>
              <a:t> AM, Pavel B, </a:t>
            </a:r>
            <a:r>
              <a:rPr lang="pt-BR" dirty="0" err="1"/>
              <a:t>Zagrean</a:t>
            </a:r>
            <a:r>
              <a:rPr lang="pt-BR" dirty="0"/>
              <a:t> L, </a:t>
            </a:r>
            <a:r>
              <a:rPr lang="pt-BR" dirty="0" err="1"/>
              <a:t>Peltecu</a:t>
            </a:r>
            <a:r>
              <a:rPr lang="pt-BR" dirty="0"/>
              <a:t> G, </a:t>
            </a:r>
            <a:r>
              <a:rPr lang="pt-BR" dirty="0" err="1"/>
              <a:t>Zagrean</a:t>
            </a:r>
            <a:r>
              <a:rPr lang="pt-BR" dirty="0"/>
              <a:t> </a:t>
            </a:r>
            <a:r>
              <a:rPr lang="pt-BR" dirty="0" err="1"/>
              <a:t>AM.Front</a:t>
            </a:r>
            <a:r>
              <a:rPr lang="pt-BR" dirty="0"/>
              <a:t> </a:t>
            </a:r>
            <a:r>
              <a:rPr lang="pt-BR" dirty="0" err="1"/>
              <a:t>Pediatr</a:t>
            </a:r>
            <a:r>
              <a:rPr lang="pt-BR" dirty="0"/>
              <a:t>. 2020 </a:t>
            </a:r>
            <a:r>
              <a:rPr lang="pt-BR" dirty="0" err="1"/>
              <a:t>Feb</a:t>
            </a:r>
            <a:r>
              <a:rPr lang="pt-BR" dirty="0"/>
              <a:t> 26;8:68. </a:t>
            </a:r>
            <a:r>
              <a:rPr lang="pt-BR" dirty="0" err="1"/>
              <a:t>doi</a:t>
            </a:r>
            <a:r>
              <a:rPr lang="pt-BR" dirty="0"/>
              <a:t>: 10.3389/fped.2020.00068. </a:t>
            </a:r>
            <a:r>
              <a:rPr lang="pt-BR" dirty="0" err="1"/>
              <a:t>eCollection</a:t>
            </a:r>
            <a:r>
              <a:rPr lang="pt-BR" dirty="0"/>
              <a:t> 2020.PMID: 32175294 </a:t>
            </a:r>
            <a:r>
              <a:rPr lang="pt-BR" b="1" dirty="0" err="1"/>
              <a:t>Free</a:t>
            </a:r>
            <a:r>
              <a:rPr lang="pt-BR" b="1" dirty="0"/>
              <a:t> PMC </a:t>
            </a:r>
            <a:r>
              <a:rPr lang="pt-BR" b="1" dirty="0" err="1"/>
              <a:t>article</a:t>
            </a:r>
            <a:r>
              <a:rPr lang="pt-BR" b="1" dirty="0"/>
              <a:t>.</a:t>
            </a:r>
            <a:r>
              <a:rPr lang="pt-BR" dirty="0"/>
              <a:t> </a:t>
            </a:r>
            <a:r>
              <a:rPr lang="pt-BR" dirty="0" err="1"/>
              <a:t>Review</a:t>
            </a:r>
            <a:r>
              <a:rPr lang="pt-BR" dirty="0"/>
              <a:t>. </a:t>
            </a:r>
            <a:r>
              <a:rPr lang="pt-BR" b="1" dirty="0">
                <a:solidFill>
                  <a:srgbClr val="0000FF"/>
                </a:solidFill>
              </a:rPr>
              <a:t>Artigo </a:t>
            </a:r>
            <a:r>
              <a:rPr lang="pt-BR" b="1" dirty="0" smtClean="0">
                <a:solidFill>
                  <a:srgbClr val="0000FF"/>
                </a:solidFill>
              </a:rPr>
              <a:t>Livre!</a:t>
            </a:r>
            <a:endParaRPr lang="pt-BR" b="1" dirty="0">
              <a:solidFill>
                <a:srgbClr val="0000FF"/>
              </a:solidFill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535488" y="4213225"/>
            <a:ext cx="2390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hlinkClick r:id="rId3"/>
              </a:rPr>
              <a:t>www.paulomargotto.com.br</a:t>
            </a:r>
            <a:r>
              <a:rPr lang="pt-BR"/>
              <a:t> </a:t>
            </a:r>
          </a:p>
        </p:txBody>
      </p:sp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871538" y="4333875"/>
            <a:ext cx="2616200" cy="333375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8000"/>
                </a:solidFill>
              </a:rPr>
              <a:t>Brasília, 22 de agosto de 2020</a:t>
            </a:r>
          </a:p>
        </p:txBody>
      </p:sp>
      <p:pic>
        <p:nvPicPr>
          <p:cNvPr id="11270" name="Imagem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0"/>
            <a:ext cx="1062038" cy="106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9" descr="DSC01070"/>
          <p:cNvPicPr>
            <a:picLocks noChangeAspect="1" noChangeArrowheads="1"/>
          </p:cNvPicPr>
          <p:nvPr/>
        </p:nvPicPr>
        <p:blipFill>
          <a:blip r:embed="rId5">
            <a:lum bright="6000" contrast="18000"/>
          </a:blip>
          <a:srcRect/>
          <a:stretch>
            <a:fillRect/>
          </a:stretch>
        </p:blipFill>
        <p:spPr bwMode="auto">
          <a:xfrm>
            <a:off x="1092200" y="1749425"/>
            <a:ext cx="5757863" cy="126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Google Shape;189;p12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257800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INTRODUÇÃO  - Asfixia Perinatal</a:t>
            </a:r>
          </a:p>
        </p:txBody>
      </p:sp>
      <p:sp>
        <p:nvSpPr>
          <p:cNvPr id="12290" name="Google Shape;192;p1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667963D-9657-48BE-8A5A-156B62F0724E}" type="slidenum">
              <a:rPr lang="pt-BR" smtClean="0"/>
              <a:pPr/>
              <a:t>2</a:t>
            </a:fld>
            <a:endParaRPr lang="pt-BR" smtClean="0"/>
          </a:p>
        </p:txBody>
      </p:sp>
      <p:grpSp>
        <p:nvGrpSpPr>
          <p:cNvPr id="12291" name="Google Shape;194;p12"/>
          <p:cNvGrpSpPr>
            <a:grpSpLocks/>
          </p:cNvGrpSpPr>
          <p:nvPr/>
        </p:nvGrpSpPr>
        <p:grpSpPr bwMode="auto">
          <a:xfrm>
            <a:off x="293688" y="574675"/>
            <a:ext cx="309562" cy="403225"/>
            <a:chOff x="590250" y="244200"/>
            <a:chExt cx="407975" cy="532175"/>
          </a:xfrm>
        </p:grpSpPr>
        <p:sp>
          <p:nvSpPr>
            <p:cNvPr id="12293" name="Google Shape;195;p12"/>
            <p:cNvSpPr>
              <a:spLocks/>
            </p:cNvSpPr>
            <p:nvPr/>
          </p:nvSpPr>
          <p:spPr bwMode="auto">
            <a:xfrm>
              <a:off x="623125" y="313625"/>
              <a:ext cx="375100" cy="462750"/>
            </a:xfrm>
            <a:custGeom>
              <a:avLst/>
              <a:gdLst>
                <a:gd name="T0" fmla="*/ 390625 w 15004"/>
                <a:gd name="T1" fmla="*/ 2147483647 h 18510"/>
                <a:gd name="T2" fmla="*/ 390625 w 15004"/>
                <a:gd name="T3" fmla="*/ 2147483647 h 18510"/>
                <a:gd name="T4" fmla="*/ 390625 w 15004"/>
                <a:gd name="T5" fmla="*/ 2147483647 h 18510"/>
                <a:gd name="T6" fmla="*/ 9765626 w 15004"/>
                <a:gd name="T7" fmla="*/ 2147483647 h 18510"/>
                <a:gd name="T8" fmla="*/ 19140626 w 15004"/>
                <a:gd name="T9" fmla="*/ 2147483647 h 18510"/>
                <a:gd name="T10" fmla="*/ 48046875 w 15004"/>
                <a:gd name="T11" fmla="*/ 2147483647 h 18510"/>
                <a:gd name="T12" fmla="*/ 85937503 w 15004"/>
                <a:gd name="T13" fmla="*/ 2147483647 h 18510"/>
                <a:gd name="T14" fmla="*/ 114453120 w 15004"/>
                <a:gd name="T15" fmla="*/ 2147483647 h 18510"/>
                <a:gd name="T16" fmla="*/ 152343710 w 15004"/>
                <a:gd name="T17" fmla="*/ 2147483647 h 18510"/>
                <a:gd name="T18" fmla="*/ 190625000 w 15004"/>
                <a:gd name="T19" fmla="*/ 2147483647 h 18510"/>
                <a:gd name="T20" fmla="*/ 238281238 w 15004"/>
                <a:gd name="T21" fmla="*/ 2147483647 h 18510"/>
                <a:gd name="T22" fmla="*/ 295312423 w 15004"/>
                <a:gd name="T23" fmla="*/ 2147483647 h 18510"/>
                <a:gd name="T24" fmla="*/ 361718806 w 15004"/>
                <a:gd name="T25" fmla="*/ 2147483647 h 18510"/>
                <a:gd name="T26" fmla="*/ 2147483647 w 15004"/>
                <a:gd name="T27" fmla="*/ 2147483647 h 18510"/>
                <a:gd name="T28" fmla="*/ 2147483647 w 15004"/>
                <a:gd name="T29" fmla="*/ 2147483647 h 18510"/>
                <a:gd name="T30" fmla="*/ 2147483647 w 15004"/>
                <a:gd name="T31" fmla="*/ 2147483647 h 18510"/>
                <a:gd name="T32" fmla="*/ 2147483647 w 15004"/>
                <a:gd name="T33" fmla="*/ 2147483647 h 18510"/>
                <a:gd name="T34" fmla="*/ 2147483647 w 15004"/>
                <a:gd name="T35" fmla="*/ 2147483647 h 18510"/>
                <a:gd name="T36" fmla="*/ 2147483647 w 15004"/>
                <a:gd name="T37" fmla="*/ 2147483647 h 18510"/>
                <a:gd name="T38" fmla="*/ 2147483647 w 15004"/>
                <a:gd name="T39" fmla="*/ 2147483647 h 18510"/>
                <a:gd name="T40" fmla="*/ 2147483647 w 15004"/>
                <a:gd name="T41" fmla="*/ 2147483647 h 18510"/>
                <a:gd name="T42" fmla="*/ 2147483647 w 15004"/>
                <a:gd name="T43" fmla="*/ 2147483647 h 18510"/>
                <a:gd name="T44" fmla="*/ 2147483647 w 15004"/>
                <a:gd name="T45" fmla="*/ 2147483647 h 18510"/>
                <a:gd name="T46" fmla="*/ 2147483647 w 15004"/>
                <a:gd name="T47" fmla="*/ 190234270 h 18510"/>
                <a:gd name="T48" fmla="*/ 2147483647 w 15004"/>
                <a:gd name="T49" fmla="*/ 190234270 h 18510"/>
                <a:gd name="T50" fmla="*/ 2147483647 w 15004"/>
                <a:gd name="T51" fmla="*/ 133203094 h 18510"/>
                <a:gd name="T52" fmla="*/ 2147483647 w 15004"/>
                <a:gd name="T53" fmla="*/ 85546839 h 18510"/>
                <a:gd name="T54" fmla="*/ 2147483647 w 15004"/>
                <a:gd name="T55" fmla="*/ 57031251 h 18510"/>
                <a:gd name="T56" fmla="*/ 2147483647 w 15004"/>
                <a:gd name="T57" fmla="*/ 28515625 h 18510"/>
                <a:gd name="T58" fmla="*/ 2147483647 w 15004"/>
                <a:gd name="T59" fmla="*/ 19140623 h 18510"/>
                <a:gd name="T60" fmla="*/ 2147483647 w 15004"/>
                <a:gd name="T61" fmla="*/ 9374999 h 18510"/>
                <a:gd name="T62" fmla="*/ 2147483647 w 15004"/>
                <a:gd name="T63" fmla="*/ 0 h 1851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5004"/>
                <a:gd name="T97" fmla="*/ 0 h 18510"/>
                <a:gd name="T98" fmla="*/ 15004 w 15004"/>
                <a:gd name="T99" fmla="*/ 18510 h 1851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294" name="Google Shape;196;p12"/>
            <p:cNvSpPr>
              <a:spLocks/>
            </p:cNvSpPr>
            <p:nvPr/>
          </p:nvSpPr>
          <p:spPr bwMode="auto">
            <a:xfrm>
              <a:off x="590250" y="269775"/>
              <a:ext cx="377525" cy="462775"/>
            </a:xfrm>
            <a:custGeom>
              <a:avLst/>
              <a:gdLst>
                <a:gd name="T0" fmla="*/ 2147483647 w 15101"/>
                <a:gd name="T1" fmla="*/ 0 h 18511"/>
                <a:gd name="T2" fmla="*/ 304687421 w 15101"/>
                <a:gd name="T3" fmla="*/ 0 h 18511"/>
                <a:gd name="T4" fmla="*/ 304687421 w 15101"/>
                <a:gd name="T5" fmla="*/ 0 h 18511"/>
                <a:gd name="T6" fmla="*/ 247656236 w 15101"/>
                <a:gd name="T7" fmla="*/ 9765624 h 18511"/>
                <a:gd name="T8" fmla="*/ 190625001 w 15101"/>
                <a:gd name="T9" fmla="*/ 28906250 h 18511"/>
                <a:gd name="T10" fmla="*/ 133593715 w 15101"/>
                <a:gd name="T11" fmla="*/ 47656242 h 18511"/>
                <a:gd name="T12" fmla="*/ 85937503 w 15101"/>
                <a:gd name="T13" fmla="*/ 85937489 h 18511"/>
                <a:gd name="T14" fmla="*/ 47656250 w 15101"/>
                <a:gd name="T15" fmla="*/ 133203094 h 18511"/>
                <a:gd name="T16" fmla="*/ 28906255 w 15101"/>
                <a:gd name="T17" fmla="*/ 190624970 h 18511"/>
                <a:gd name="T18" fmla="*/ 9765626 w 15101"/>
                <a:gd name="T19" fmla="*/ 247656195 h 18511"/>
                <a:gd name="T20" fmla="*/ 390625 w 15101"/>
                <a:gd name="T21" fmla="*/ 304687371 h 18511"/>
                <a:gd name="T22" fmla="*/ 390625 w 15101"/>
                <a:gd name="T23" fmla="*/ 2147483647 h 18511"/>
                <a:gd name="T24" fmla="*/ 390625 w 15101"/>
                <a:gd name="T25" fmla="*/ 2147483647 h 18511"/>
                <a:gd name="T26" fmla="*/ 9765626 w 15101"/>
                <a:gd name="T27" fmla="*/ 2147483647 h 18511"/>
                <a:gd name="T28" fmla="*/ 28906255 w 15101"/>
                <a:gd name="T29" fmla="*/ 2147483647 h 18511"/>
                <a:gd name="T30" fmla="*/ 47656250 w 15101"/>
                <a:gd name="T31" fmla="*/ 2147483647 h 18511"/>
                <a:gd name="T32" fmla="*/ 85937503 w 15101"/>
                <a:gd name="T33" fmla="*/ 2147483647 h 18511"/>
                <a:gd name="T34" fmla="*/ 133593715 w 15101"/>
                <a:gd name="T35" fmla="*/ 2147483647 h 18511"/>
                <a:gd name="T36" fmla="*/ 190625001 w 15101"/>
                <a:gd name="T37" fmla="*/ 2147483647 h 18511"/>
                <a:gd name="T38" fmla="*/ 247656236 w 15101"/>
                <a:gd name="T39" fmla="*/ 2147483647 h 18511"/>
                <a:gd name="T40" fmla="*/ 304687421 w 15101"/>
                <a:gd name="T41" fmla="*/ 2147483647 h 18511"/>
                <a:gd name="T42" fmla="*/ 2147483647 w 15101"/>
                <a:gd name="T43" fmla="*/ 2147483647 h 18511"/>
                <a:gd name="T44" fmla="*/ 2147483647 w 15101"/>
                <a:gd name="T45" fmla="*/ 2147483647 h 18511"/>
                <a:gd name="T46" fmla="*/ 2147483647 w 15101"/>
                <a:gd name="T47" fmla="*/ 2147483647 h 18511"/>
                <a:gd name="T48" fmla="*/ 2147483647 w 15101"/>
                <a:gd name="T49" fmla="*/ 2147483647 h 18511"/>
                <a:gd name="T50" fmla="*/ 2147483647 w 15101"/>
                <a:gd name="T51" fmla="*/ 2147483647 h 18511"/>
                <a:gd name="T52" fmla="*/ 2147483647 w 15101"/>
                <a:gd name="T53" fmla="*/ 2147483647 h 18511"/>
                <a:gd name="T54" fmla="*/ 2147483647 w 15101"/>
                <a:gd name="T55" fmla="*/ 2147483647 h 18511"/>
                <a:gd name="T56" fmla="*/ 2147483647 w 15101"/>
                <a:gd name="T57" fmla="*/ 2147483647 h 18511"/>
                <a:gd name="T58" fmla="*/ 2147483647 w 15101"/>
                <a:gd name="T59" fmla="*/ 2147483647 h 18511"/>
                <a:gd name="T60" fmla="*/ 2147483647 w 15101"/>
                <a:gd name="T61" fmla="*/ 2147483647 h 18511"/>
                <a:gd name="T62" fmla="*/ 2147483647 w 15101"/>
                <a:gd name="T63" fmla="*/ 304687371 h 18511"/>
                <a:gd name="T64" fmla="*/ 2147483647 w 15101"/>
                <a:gd name="T65" fmla="*/ 304687371 h 18511"/>
                <a:gd name="T66" fmla="*/ 2147483647 w 15101"/>
                <a:gd name="T67" fmla="*/ 247656195 h 18511"/>
                <a:gd name="T68" fmla="*/ 2147483647 w 15101"/>
                <a:gd name="T69" fmla="*/ 190624970 h 18511"/>
                <a:gd name="T70" fmla="*/ 2147483647 w 15101"/>
                <a:gd name="T71" fmla="*/ 133203094 h 18511"/>
                <a:gd name="T72" fmla="*/ 2147483647 w 15101"/>
                <a:gd name="T73" fmla="*/ 85937489 h 18511"/>
                <a:gd name="T74" fmla="*/ 2147483647 w 15101"/>
                <a:gd name="T75" fmla="*/ 47656242 h 18511"/>
                <a:gd name="T76" fmla="*/ 2147483647 w 15101"/>
                <a:gd name="T77" fmla="*/ 28906250 h 18511"/>
                <a:gd name="T78" fmla="*/ 2147483647 w 15101"/>
                <a:gd name="T79" fmla="*/ 9765624 h 18511"/>
                <a:gd name="T80" fmla="*/ 2147483647 w 15101"/>
                <a:gd name="T81" fmla="*/ 0 h 18511"/>
                <a:gd name="T82" fmla="*/ 2147483647 w 15101"/>
                <a:gd name="T83" fmla="*/ 0 h 1851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5101"/>
                <a:gd name="T127" fmla="*/ 0 h 18511"/>
                <a:gd name="T128" fmla="*/ 15101 w 15101"/>
                <a:gd name="T129" fmla="*/ 18511 h 18511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295" name="Google Shape;197;p12"/>
            <p:cNvSpPr>
              <a:spLocks/>
            </p:cNvSpPr>
            <p:nvPr/>
          </p:nvSpPr>
          <p:spPr bwMode="auto">
            <a:xfrm>
              <a:off x="796650" y="274025"/>
              <a:ext cx="45100" cy="45100"/>
            </a:xfrm>
            <a:custGeom>
              <a:avLst/>
              <a:gdLst>
                <a:gd name="T0" fmla="*/ 352343805 w 1804"/>
                <a:gd name="T1" fmla="*/ 390625 h 1804"/>
                <a:gd name="T2" fmla="*/ 352343805 w 1804"/>
                <a:gd name="T3" fmla="*/ 390625 h 1804"/>
                <a:gd name="T4" fmla="*/ 419140587 w 1804"/>
                <a:gd name="T5" fmla="*/ 9765625 h 1804"/>
                <a:gd name="T6" fmla="*/ 485546869 w 1804"/>
                <a:gd name="T7" fmla="*/ 28906255 h 1804"/>
                <a:gd name="T8" fmla="*/ 552343650 w 1804"/>
                <a:gd name="T9" fmla="*/ 57421859 h 1804"/>
                <a:gd name="T10" fmla="*/ 599609238 w 1804"/>
                <a:gd name="T11" fmla="*/ 105078122 h 1804"/>
                <a:gd name="T12" fmla="*/ 647265625 w 1804"/>
                <a:gd name="T13" fmla="*/ 152734309 h 1804"/>
                <a:gd name="T14" fmla="*/ 675781217 w 1804"/>
                <a:gd name="T15" fmla="*/ 219140641 h 1804"/>
                <a:gd name="T16" fmla="*/ 694922012 w 1804"/>
                <a:gd name="T17" fmla="*/ 285937423 h 1804"/>
                <a:gd name="T18" fmla="*/ 704296809 w 1804"/>
                <a:gd name="T19" fmla="*/ 352343805 h 1804"/>
                <a:gd name="T20" fmla="*/ 704296809 w 1804"/>
                <a:gd name="T21" fmla="*/ 352343805 h 1804"/>
                <a:gd name="T22" fmla="*/ 694922012 w 1804"/>
                <a:gd name="T23" fmla="*/ 419140587 h 1804"/>
                <a:gd name="T24" fmla="*/ 675781217 w 1804"/>
                <a:gd name="T25" fmla="*/ 485546869 h 1804"/>
                <a:gd name="T26" fmla="*/ 647265625 w 1804"/>
                <a:gd name="T27" fmla="*/ 552343650 h 1804"/>
                <a:gd name="T28" fmla="*/ 599609238 w 1804"/>
                <a:gd name="T29" fmla="*/ 599609238 h 1804"/>
                <a:gd name="T30" fmla="*/ 552343650 w 1804"/>
                <a:gd name="T31" fmla="*/ 647265625 h 1804"/>
                <a:gd name="T32" fmla="*/ 485546869 w 1804"/>
                <a:gd name="T33" fmla="*/ 675781217 h 1804"/>
                <a:gd name="T34" fmla="*/ 419140587 w 1804"/>
                <a:gd name="T35" fmla="*/ 694922012 h 1804"/>
                <a:gd name="T36" fmla="*/ 352343805 w 1804"/>
                <a:gd name="T37" fmla="*/ 704296809 h 1804"/>
                <a:gd name="T38" fmla="*/ 352343805 w 1804"/>
                <a:gd name="T39" fmla="*/ 704296809 h 1804"/>
                <a:gd name="T40" fmla="*/ 285937423 w 1804"/>
                <a:gd name="T41" fmla="*/ 694922012 h 1804"/>
                <a:gd name="T42" fmla="*/ 219140641 w 1804"/>
                <a:gd name="T43" fmla="*/ 675781217 h 1804"/>
                <a:gd name="T44" fmla="*/ 152734309 w 1804"/>
                <a:gd name="T45" fmla="*/ 647265625 h 1804"/>
                <a:gd name="T46" fmla="*/ 105078122 w 1804"/>
                <a:gd name="T47" fmla="*/ 599609238 h 1804"/>
                <a:gd name="T48" fmla="*/ 57421859 w 1804"/>
                <a:gd name="T49" fmla="*/ 552343650 h 1804"/>
                <a:gd name="T50" fmla="*/ 28906255 w 1804"/>
                <a:gd name="T51" fmla="*/ 485546869 h 1804"/>
                <a:gd name="T52" fmla="*/ 9765625 w 1804"/>
                <a:gd name="T53" fmla="*/ 419140587 h 1804"/>
                <a:gd name="T54" fmla="*/ 390625 w 1804"/>
                <a:gd name="T55" fmla="*/ 352343805 h 1804"/>
                <a:gd name="T56" fmla="*/ 390625 w 1804"/>
                <a:gd name="T57" fmla="*/ 352343805 h 1804"/>
                <a:gd name="T58" fmla="*/ 9765625 w 1804"/>
                <a:gd name="T59" fmla="*/ 285937423 h 1804"/>
                <a:gd name="T60" fmla="*/ 28906255 w 1804"/>
                <a:gd name="T61" fmla="*/ 219140641 h 1804"/>
                <a:gd name="T62" fmla="*/ 57421859 w 1804"/>
                <a:gd name="T63" fmla="*/ 152734309 h 1804"/>
                <a:gd name="T64" fmla="*/ 105078122 w 1804"/>
                <a:gd name="T65" fmla="*/ 105078122 h 1804"/>
                <a:gd name="T66" fmla="*/ 152734309 w 1804"/>
                <a:gd name="T67" fmla="*/ 57421859 h 1804"/>
                <a:gd name="T68" fmla="*/ 219140641 w 1804"/>
                <a:gd name="T69" fmla="*/ 28906255 h 1804"/>
                <a:gd name="T70" fmla="*/ 285937423 w 1804"/>
                <a:gd name="T71" fmla="*/ 9765625 h 1804"/>
                <a:gd name="T72" fmla="*/ 352343805 w 1804"/>
                <a:gd name="T73" fmla="*/ 390625 h 1804"/>
                <a:gd name="T74" fmla="*/ 352343805 w 1804"/>
                <a:gd name="T75" fmla="*/ 390625 h 180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804"/>
                <a:gd name="T115" fmla="*/ 0 h 1804"/>
                <a:gd name="T116" fmla="*/ 1804 w 1804"/>
                <a:gd name="T117" fmla="*/ 1804 h 180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296" name="Google Shape;198;p12"/>
            <p:cNvSpPr>
              <a:spLocks/>
            </p:cNvSpPr>
            <p:nvPr/>
          </p:nvSpPr>
          <p:spPr bwMode="auto">
            <a:xfrm>
              <a:off x="713850" y="274025"/>
              <a:ext cx="45075" cy="45100"/>
            </a:xfrm>
            <a:custGeom>
              <a:avLst/>
              <a:gdLst>
                <a:gd name="T0" fmla="*/ 352343805 w 1803"/>
                <a:gd name="T1" fmla="*/ 390625 h 1804"/>
                <a:gd name="T2" fmla="*/ 352343805 w 1803"/>
                <a:gd name="T3" fmla="*/ 390625 h 1804"/>
                <a:gd name="T4" fmla="*/ 418749987 w 1803"/>
                <a:gd name="T5" fmla="*/ 9765625 h 1804"/>
                <a:gd name="T6" fmla="*/ 485546869 w 1803"/>
                <a:gd name="T7" fmla="*/ 28906255 h 1804"/>
                <a:gd name="T8" fmla="*/ 551952851 w 1803"/>
                <a:gd name="T9" fmla="*/ 57421859 h 1804"/>
                <a:gd name="T10" fmla="*/ 599609238 w 1803"/>
                <a:gd name="T11" fmla="*/ 105078122 h 1804"/>
                <a:gd name="T12" fmla="*/ 647265625 w 1803"/>
                <a:gd name="T13" fmla="*/ 152734309 h 1804"/>
                <a:gd name="T14" fmla="*/ 675781217 w 1803"/>
                <a:gd name="T15" fmla="*/ 219140641 h 1804"/>
                <a:gd name="T16" fmla="*/ 694922012 w 1803"/>
                <a:gd name="T17" fmla="*/ 285937423 h 1804"/>
                <a:gd name="T18" fmla="*/ 704296809 w 1803"/>
                <a:gd name="T19" fmla="*/ 352343805 h 1804"/>
                <a:gd name="T20" fmla="*/ 704296809 w 1803"/>
                <a:gd name="T21" fmla="*/ 352343805 h 1804"/>
                <a:gd name="T22" fmla="*/ 694922012 w 1803"/>
                <a:gd name="T23" fmla="*/ 419140587 h 1804"/>
                <a:gd name="T24" fmla="*/ 675781217 w 1803"/>
                <a:gd name="T25" fmla="*/ 485546869 h 1804"/>
                <a:gd name="T26" fmla="*/ 647265625 w 1803"/>
                <a:gd name="T27" fmla="*/ 552343650 h 1804"/>
                <a:gd name="T28" fmla="*/ 599609238 w 1803"/>
                <a:gd name="T29" fmla="*/ 599609238 h 1804"/>
                <a:gd name="T30" fmla="*/ 551952851 w 1803"/>
                <a:gd name="T31" fmla="*/ 647265625 h 1804"/>
                <a:gd name="T32" fmla="*/ 485546869 w 1803"/>
                <a:gd name="T33" fmla="*/ 675781217 h 1804"/>
                <a:gd name="T34" fmla="*/ 418749987 w 1803"/>
                <a:gd name="T35" fmla="*/ 694922012 h 1804"/>
                <a:gd name="T36" fmla="*/ 352343805 w 1803"/>
                <a:gd name="T37" fmla="*/ 704296809 h 1804"/>
                <a:gd name="T38" fmla="*/ 352343805 w 1803"/>
                <a:gd name="T39" fmla="*/ 704296809 h 1804"/>
                <a:gd name="T40" fmla="*/ 285546823 w 1803"/>
                <a:gd name="T41" fmla="*/ 694922012 h 1804"/>
                <a:gd name="T42" fmla="*/ 219140641 w 1803"/>
                <a:gd name="T43" fmla="*/ 675781217 h 1804"/>
                <a:gd name="T44" fmla="*/ 152343709 w 1803"/>
                <a:gd name="T45" fmla="*/ 647265625 h 1804"/>
                <a:gd name="T46" fmla="*/ 105078122 w 1803"/>
                <a:gd name="T47" fmla="*/ 599609238 h 1804"/>
                <a:gd name="T48" fmla="*/ 57421859 w 1803"/>
                <a:gd name="T49" fmla="*/ 552343650 h 1804"/>
                <a:gd name="T50" fmla="*/ 28906255 w 1803"/>
                <a:gd name="T51" fmla="*/ 485546869 h 1804"/>
                <a:gd name="T52" fmla="*/ 9765625 w 1803"/>
                <a:gd name="T53" fmla="*/ 419140587 h 1804"/>
                <a:gd name="T54" fmla="*/ 390625 w 1803"/>
                <a:gd name="T55" fmla="*/ 352343805 h 1804"/>
                <a:gd name="T56" fmla="*/ 390625 w 1803"/>
                <a:gd name="T57" fmla="*/ 352343805 h 1804"/>
                <a:gd name="T58" fmla="*/ 9765625 w 1803"/>
                <a:gd name="T59" fmla="*/ 285937423 h 1804"/>
                <a:gd name="T60" fmla="*/ 28906255 w 1803"/>
                <a:gd name="T61" fmla="*/ 219140641 h 1804"/>
                <a:gd name="T62" fmla="*/ 57421859 w 1803"/>
                <a:gd name="T63" fmla="*/ 152734309 h 1804"/>
                <a:gd name="T64" fmla="*/ 105078122 w 1803"/>
                <a:gd name="T65" fmla="*/ 105078122 h 1804"/>
                <a:gd name="T66" fmla="*/ 152343709 w 1803"/>
                <a:gd name="T67" fmla="*/ 57421859 h 1804"/>
                <a:gd name="T68" fmla="*/ 219140641 w 1803"/>
                <a:gd name="T69" fmla="*/ 28906255 h 1804"/>
                <a:gd name="T70" fmla="*/ 285546823 w 1803"/>
                <a:gd name="T71" fmla="*/ 9765625 h 1804"/>
                <a:gd name="T72" fmla="*/ 352343805 w 1803"/>
                <a:gd name="T73" fmla="*/ 390625 h 1804"/>
                <a:gd name="T74" fmla="*/ 352343805 w 1803"/>
                <a:gd name="T75" fmla="*/ 390625 h 180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803"/>
                <a:gd name="T115" fmla="*/ 0 h 1804"/>
                <a:gd name="T116" fmla="*/ 1803 w 1803"/>
                <a:gd name="T117" fmla="*/ 1804 h 180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297" name="Google Shape;199;p12"/>
            <p:cNvSpPr>
              <a:spLocks/>
            </p:cNvSpPr>
            <p:nvPr/>
          </p:nvSpPr>
          <p:spPr bwMode="auto">
            <a:xfrm>
              <a:off x="631050" y="274025"/>
              <a:ext cx="45075" cy="45100"/>
            </a:xfrm>
            <a:custGeom>
              <a:avLst/>
              <a:gdLst>
                <a:gd name="T0" fmla="*/ 0 w 1803"/>
                <a:gd name="T1" fmla="*/ 352343805 h 1804"/>
                <a:gd name="T2" fmla="*/ 0 w 1803"/>
                <a:gd name="T3" fmla="*/ 352343805 h 1804"/>
                <a:gd name="T4" fmla="*/ 9765625 w 1803"/>
                <a:gd name="T5" fmla="*/ 285937423 h 1804"/>
                <a:gd name="T6" fmla="*/ 28515630 w 1803"/>
                <a:gd name="T7" fmla="*/ 219140641 h 1804"/>
                <a:gd name="T8" fmla="*/ 57421859 w 1803"/>
                <a:gd name="T9" fmla="*/ 152734309 h 1804"/>
                <a:gd name="T10" fmla="*/ 104687497 w 1803"/>
                <a:gd name="T11" fmla="*/ 105078122 h 1804"/>
                <a:gd name="T12" fmla="*/ 152343709 w 1803"/>
                <a:gd name="T13" fmla="*/ 57421859 h 1804"/>
                <a:gd name="T14" fmla="*/ 219140641 w 1803"/>
                <a:gd name="T15" fmla="*/ 28906255 h 1804"/>
                <a:gd name="T16" fmla="*/ 285546823 w 1803"/>
                <a:gd name="T17" fmla="*/ 9765625 h 1804"/>
                <a:gd name="T18" fmla="*/ 352343805 w 1803"/>
                <a:gd name="T19" fmla="*/ 390625 h 1804"/>
                <a:gd name="T20" fmla="*/ 352343805 w 1803"/>
                <a:gd name="T21" fmla="*/ 390625 h 1804"/>
                <a:gd name="T22" fmla="*/ 418749987 w 1803"/>
                <a:gd name="T23" fmla="*/ 9765625 h 1804"/>
                <a:gd name="T24" fmla="*/ 485546869 w 1803"/>
                <a:gd name="T25" fmla="*/ 28906255 h 1804"/>
                <a:gd name="T26" fmla="*/ 551952851 w 1803"/>
                <a:gd name="T27" fmla="*/ 57421859 h 1804"/>
                <a:gd name="T28" fmla="*/ 599609238 w 1803"/>
                <a:gd name="T29" fmla="*/ 105078122 h 1804"/>
                <a:gd name="T30" fmla="*/ 647265625 w 1803"/>
                <a:gd name="T31" fmla="*/ 152734309 h 1804"/>
                <a:gd name="T32" fmla="*/ 675781217 w 1803"/>
                <a:gd name="T33" fmla="*/ 219140641 h 1804"/>
                <a:gd name="T34" fmla="*/ 694531212 w 1803"/>
                <a:gd name="T35" fmla="*/ 285937423 h 1804"/>
                <a:gd name="T36" fmla="*/ 704296809 w 1803"/>
                <a:gd name="T37" fmla="*/ 352343805 h 1804"/>
                <a:gd name="T38" fmla="*/ 704296809 w 1803"/>
                <a:gd name="T39" fmla="*/ 352343805 h 1804"/>
                <a:gd name="T40" fmla="*/ 694531212 w 1803"/>
                <a:gd name="T41" fmla="*/ 419140587 h 1804"/>
                <a:gd name="T42" fmla="*/ 675781217 w 1803"/>
                <a:gd name="T43" fmla="*/ 485546869 h 1804"/>
                <a:gd name="T44" fmla="*/ 647265625 w 1803"/>
                <a:gd name="T45" fmla="*/ 552343650 h 1804"/>
                <a:gd name="T46" fmla="*/ 599609238 w 1803"/>
                <a:gd name="T47" fmla="*/ 599609238 h 1804"/>
                <a:gd name="T48" fmla="*/ 551952851 w 1803"/>
                <a:gd name="T49" fmla="*/ 647265625 h 1804"/>
                <a:gd name="T50" fmla="*/ 485546869 w 1803"/>
                <a:gd name="T51" fmla="*/ 675781217 h 1804"/>
                <a:gd name="T52" fmla="*/ 418749987 w 1803"/>
                <a:gd name="T53" fmla="*/ 694922012 h 1804"/>
                <a:gd name="T54" fmla="*/ 352343805 w 1803"/>
                <a:gd name="T55" fmla="*/ 704296809 h 1804"/>
                <a:gd name="T56" fmla="*/ 352343805 w 1803"/>
                <a:gd name="T57" fmla="*/ 704296809 h 1804"/>
                <a:gd name="T58" fmla="*/ 285546823 w 1803"/>
                <a:gd name="T59" fmla="*/ 694922012 h 1804"/>
                <a:gd name="T60" fmla="*/ 219140641 w 1803"/>
                <a:gd name="T61" fmla="*/ 675781217 h 1804"/>
                <a:gd name="T62" fmla="*/ 152343709 w 1803"/>
                <a:gd name="T63" fmla="*/ 647265625 h 1804"/>
                <a:gd name="T64" fmla="*/ 104687497 w 1803"/>
                <a:gd name="T65" fmla="*/ 599609238 h 1804"/>
                <a:gd name="T66" fmla="*/ 57421859 w 1803"/>
                <a:gd name="T67" fmla="*/ 552343650 h 1804"/>
                <a:gd name="T68" fmla="*/ 28515630 w 1803"/>
                <a:gd name="T69" fmla="*/ 485546869 h 1804"/>
                <a:gd name="T70" fmla="*/ 9765625 w 1803"/>
                <a:gd name="T71" fmla="*/ 419140587 h 1804"/>
                <a:gd name="T72" fmla="*/ 0 w 1803"/>
                <a:gd name="T73" fmla="*/ 352343805 h 1804"/>
                <a:gd name="T74" fmla="*/ 0 w 1803"/>
                <a:gd name="T75" fmla="*/ 352343805 h 180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803"/>
                <a:gd name="T115" fmla="*/ 0 h 1804"/>
                <a:gd name="T116" fmla="*/ 1803 w 1803"/>
                <a:gd name="T117" fmla="*/ 1804 h 180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298" name="Google Shape;200;p12"/>
            <p:cNvSpPr>
              <a:spLocks/>
            </p:cNvSpPr>
            <p:nvPr/>
          </p:nvSpPr>
          <p:spPr bwMode="auto">
            <a:xfrm>
              <a:off x="649925" y="590050"/>
              <a:ext cx="133975" cy="25"/>
            </a:xfrm>
            <a:custGeom>
              <a:avLst/>
              <a:gdLst>
                <a:gd name="T0" fmla="*/ 2092968037 w 5359"/>
                <a:gd name="T1" fmla="*/ 0 h 1"/>
                <a:gd name="T2" fmla="*/ 0 w 5359"/>
                <a:gd name="T3" fmla="*/ 0 h 1"/>
                <a:gd name="T4" fmla="*/ 0 60000 65536"/>
                <a:gd name="T5" fmla="*/ 0 60000 65536"/>
                <a:gd name="T6" fmla="*/ 0 w 5359"/>
                <a:gd name="T7" fmla="*/ 0 h 1"/>
                <a:gd name="T8" fmla="*/ 5359 w 5359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299" name="Google Shape;201;p12"/>
            <p:cNvSpPr>
              <a:spLocks/>
            </p:cNvSpPr>
            <p:nvPr/>
          </p:nvSpPr>
          <p:spPr bwMode="auto">
            <a:xfrm>
              <a:off x="649925" y="534625"/>
              <a:ext cx="255750" cy="25"/>
            </a:xfrm>
            <a:custGeom>
              <a:avLst/>
              <a:gdLst>
                <a:gd name="T0" fmla="*/ 2147483647 w 10230"/>
                <a:gd name="T1" fmla="*/ 390625 h 1"/>
                <a:gd name="T2" fmla="*/ 0 w 10230"/>
                <a:gd name="T3" fmla="*/ 390625 h 1"/>
                <a:gd name="T4" fmla="*/ 0 60000 65536"/>
                <a:gd name="T5" fmla="*/ 0 60000 65536"/>
                <a:gd name="T6" fmla="*/ 0 w 10230"/>
                <a:gd name="T7" fmla="*/ 0 h 1"/>
                <a:gd name="T8" fmla="*/ 10230 w 1023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300" name="Google Shape;202;p12"/>
            <p:cNvSpPr>
              <a:spLocks/>
            </p:cNvSpPr>
            <p:nvPr/>
          </p:nvSpPr>
          <p:spPr bwMode="auto">
            <a:xfrm>
              <a:off x="649925" y="479825"/>
              <a:ext cx="255750" cy="25"/>
            </a:xfrm>
            <a:custGeom>
              <a:avLst/>
              <a:gdLst>
                <a:gd name="T0" fmla="*/ 2147483647 w 10230"/>
                <a:gd name="T1" fmla="*/ 390625 h 1"/>
                <a:gd name="T2" fmla="*/ 0 w 10230"/>
                <a:gd name="T3" fmla="*/ 390625 h 1"/>
                <a:gd name="T4" fmla="*/ 0 60000 65536"/>
                <a:gd name="T5" fmla="*/ 0 60000 65536"/>
                <a:gd name="T6" fmla="*/ 0 w 10230"/>
                <a:gd name="T7" fmla="*/ 0 h 1"/>
                <a:gd name="T8" fmla="*/ 10230 w 1023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301" name="Google Shape;203;p12"/>
            <p:cNvSpPr>
              <a:spLocks/>
            </p:cNvSpPr>
            <p:nvPr/>
          </p:nvSpPr>
          <p:spPr bwMode="auto">
            <a:xfrm>
              <a:off x="649925" y="424425"/>
              <a:ext cx="255750" cy="25"/>
            </a:xfrm>
            <a:custGeom>
              <a:avLst/>
              <a:gdLst>
                <a:gd name="T0" fmla="*/ 2147483647 w 10230"/>
                <a:gd name="T1" fmla="*/ 390625 h 1"/>
                <a:gd name="T2" fmla="*/ 0 w 10230"/>
                <a:gd name="T3" fmla="*/ 390625 h 1"/>
                <a:gd name="T4" fmla="*/ 0 60000 65536"/>
                <a:gd name="T5" fmla="*/ 0 60000 65536"/>
                <a:gd name="T6" fmla="*/ 0 w 10230"/>
                <a:gd name="T7" fmla="*/ 0 h 1"/>
                <a:gd name="T8" fmla="*/ 10230 w 1023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302" name="Google Shape;204;p12"/>
            <p:cNvSpPr>
              <a:spLocks/>
            </p:cNvSpPr>
            <p:nvPr/>
          </p:nvSpPr>
          <p:spPr bwMode="auto">
            <a:xfrm>
              <a:off x="879475" y="274025"/>
              <a:ext cx="45075" cy="45100"/>
            </a:xfrm>
            <a:custGeom>
              <a:avLst/>
              <a:gdLst>
                <a:gd name="T0" fmla="*/ 351953005 w 1803"/>
                <a:gd name="T1" fmla="*/ 704296809 h 1804"/>
                <a:gd name="T2" fmla="*/ 351953005 w 1803"/>
                <a:gd name="T3" fmla="*/ 704296809 h 1804"/>
                <a:gd name="T4" fmla="*/ 285546823 w 1803"/>
                <a:gd name="T5" fmla="*/ 694922012 h 1804"/>
                <a:gd name="T6" fmla="*/ 218750041 w 1803"/>
                <a:gd name="T7" fmla="*/ 675781217 h 1804"/>
                <a:gd name="T8" fmla="*/ 152343709 w 1803"/>
                <a:gd name="T9" fmla="*/ 647265625 h 1804"/>
                <a:gd name="T10" fmla="*/ 104687497 w 1803"/>
                <a:gd name="T11" fmla="*/ 599609238 h 1804"/>
                <a:gd name="T12" fmla="*/ 57031260 w 1803"/>
                <a:gd name="T13" fmla="*/ 552343650 h 1804"/>
                <a:gd name="T14" fmla="*/ 28515630 w 1803"/>
                <a:gd name="T15" fmla="*/ 485546869 h 1804"/>
                <a:gd name="T16" fmla="*/ 9765625 w 1803"/>
                <a:gd name="T17" fmla="*/ 419140587 h 1804"/>
                <a:gd name="T18" fmla="*/ 0 w 1803"/>
                <a:gd name="T19" fmla="*/ 352343805 h 1804"/>
                <a:gd name="T20" fmla="*/ 0 w 1803"/>
                <a:gd name="T21" fmla="*/ 352343805 h 1804"/>
                <a:gd name="T22" fmla="*/ 9765625 w 1803"/>
                <a:gd name="T23" fmla="*/ 285937423 h 1804"/>
                <a:gd name="T24" fmla="*/ 28515630 w 1803"/>
                <a:gd name="T25" fmla="*/ 219140641 h 1804"/>
                <a:gd name="T26" fmla="*/ 57031260 w 1803"/>
                <a:gd name="T27" fmla="*/ 152734309 h 1804"/>
                <a:gd name="T28" fmla="*/ 104687497 w 1803"/>
                <a:gd name="T29" fmla="*/ 105078122 h 1804"/>
                <a:gd name="T30" fmla="*/ 152343709 w 1803"/>
                <a:gd name="T31" fmla="*/ 57421859 h 1804"/>
                <a:gd name="T32" fmla="*/ 218750041 w 1803"/>
                <a:gd name="T33" fmla="*/ 28906255 h 1804"/>
                <a:gd name="T34" fmla="*/ 285546823 w 1803"/>
                <a:gd name="T35" fmla="*/ 9765625 h 1804"/>
                <a:gd name="T36" fmla="*/ 351953005 w 1803"/>
                <a:gd name="T37" fmla="*/ 390625 h 1804"/>
                <a:gd name="T38" fmla="*/ 351953005 w 1803"/>
                <a:gd name="T39" fmla="*/ 390625 h 1804"/>
                <a:gd name="T40" fmla="*/ 418749987 w 1803"/>
                <a:gd name="T41" fmla="*/ 9765625 h 1804"/>
                <a:gd name="T42" fmla="*/ 485156069 w 1803"/>
                <a:gd name="T43" fmla="*/ 28906255 h 1804"/>
                <a:gd name="T44" fmla="*/ 551952851 w 1803"/>
                <a:gd name="T45" fmla="*/ 57421859 h 1804"/>
                <a:gd name="T46" fmla="*/ 599609238 w 1803"/>
                <a:gd name="T47" fmla="*/ 105078122 h 1804"/>
                <a:gd name="T48" fmla="*/ 646874825 w 1803"/>
                <a:gd name="T49" fmla="*/ 152734309 h 1804"/>
                <a:gd name="T50" fmla="*/ 675390417 w 1803"/>
                <a:gd name="T51" fmla="*/ 219140641 h 1804"/>
                <a:gd name="T52" fmla="*/ 694531212 w 1803"/>
                <a:gd name="T53" fmla="*/ 285937423 h 1804"/>
                <a:gd name="T54" fmla="*/ 703906009 w 1803"/>
                <a:gd name="T55" fmla="*/ 352343805 h 1804"/>
                <a:gd name="T56" fmla="*/ 703906009 w 1803"/>
                <a:gd name="T57" fmla="*/ 352343805 h 1804"/>
                <a:gd name="T58" fmla="*/ 694531212 w 1803"/>
                <a:gd name="T59" fmla="*/ 419140587 h 1804"/>
                <a:gd name="T60" fmla="*/ 675390417 w 1803"/>
                <a:gd name="T61" fmla="*/ 485546869 h 1804"/>
                <a:gd name="T62" fmla="*/ 646874825 w 1803"/>
                <a:gd name="T63" fmla="*/ 552343650 h 1804"/>
                <a:gd name="T64" fmla="*/ 599609238 w 1803"/>
                <a:gd name="T65" fmla="*/ 599609238 h 1804"/>
                <a:gd name="T66" fmla="*/ 551952851 w 1803"/>
                <a:gd name="T67" fmla="*/ 647265625 h 1804"/>
                <a:gd name="T68" fmla="*/ 485156069 w 1803"/>
                <a:gd name="T69" fmla="*/ 675781217 h 1804"/>
                <a:gd name="T70" fmla="*/ 418749987 w 1803"/>
                <a:gd name="T71" fmla="*/ 694922012 h 1804"/>
                <a:gd name="T72" fmla="*/ 351953005 w 1803"/>
                <a:gd name="T73" fmla="*/ 704296809 h 1804"/>
                <a:gd name="T74" fmla="*/ 351953005 w 1803"/>
                <a:gd name="T75" fmla="*/ 704296809 h 180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803"/>
                <a:gd name="T115" fmla="*/ 0 h 1804"/>
                <a:gd name="T116" fmla="*/ 1803 w 1803"/>
                <a:gd name="T117" fmla="*/ 1804 h 180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303" name="Google Shape;205;p12"/>
            <p:cNvSpPr>
              <a:spLocks/>
            </p:cNvSpPr>
            <p:nvPr/>
          </p:nvSpPr>
          <p:spPr bwMode="auto">
            <a:xfrm>
              <a:off x="654800" y="244200"/>
              <a:ext cx="25" cy="51175"/>
            </a:xfrm>
            <a:custGeom>
              <a:avLst/>
              <a:gdLst>
                <a:gd name="T0" fmla="*/ 0 w 1"/>
                <a:gd name="T1" fmla="*/ 390625 h 2047"/>
                <a:gd name="T2" fmla="*/ 0 w 1"/>
                <a:gd name="T3" fmla="*/ 799218809 h 2047"/>
                <a:gd name="T4" fmla="*/ 0 60000 65536"/>
                <a:gd name="T5" fmla="*/ 0 60000 65536"/>
                <a:gd name="T6" fmla="*/ 0 w 1"/>
                <a:gd name="T7" fmla="*/ 0 h 2047"/>
                <a:gd name="T8" fmla="*/ 1 w 1"/>
                <a:gd name="T9" fmla="*/ 2047 h 204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304" name="Google Shape;206;p12"/>
            <p:cNvSpPr>
              <a:spLocks/>
            </p:cNvSpPr>
            <p:nvPr/>
          </p:nvSpPr>
          <p:spPr bwMode="auto">
            <a:xfrm>
              <a:off x="737600" y="244200"/>
              <a:ext cx="25" cy="51175"/>
            </a:xfrm>
            <a:custGeom>
              <a:avLst/>
              <a:gdLst>
                <a:gd name="T0" fmla="*/ 390625 w 1"/>
                <a:gd name="T1" fmla="*/ 390625 h 2047"/>
                <a:gd name="T2" fmla="*/ 390625 w 1"/>
                <a:gd name="T3" fmla="*/ 799218809 h 2047"/>
                <a:gd name="T4" fmla="*/ 0 60000 65536"/>
                <a:gd name="T5" fmla="*/ 0 60000 65536"/>
                <a:gd name="T6" fmla="*/ 0 w 1"/>
                <a:gd name="T7" fmla="*/ 0 h 2047"/>
                <a:gd name="T8" fmla="*/ 1 w 1"/>
                <a:gd name="T9" fmla="*/ 2047 h 204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305" name="Google Shape;207;p12"/>
            <p:cNvSpPr>
              <a:spLocks/>
            </p:cNvSpPr>
            <p:nvPr/>
          </p:nvSpPr>
          <p:spPr bwMode="auto">
            <a:xfrm>
              <a:off x="820400" y="244200"/>
              <a:ext cx="25" cy="51175"/>
            </a:xfrm>
            <a:custGeom>
              <a:avLst/>
              <a:gdLst>
                <a:gd name="T0" fmla="*/ 390625 w 1"/>
                <a:gd name="T1" fmla="*/ 390625 h 2047"/>
                <a:gd name="T2" fmla="*/ 390625 w 1"/>
                <a:gd name="T3" fmla="*/ 799218809 h 2047"/>
                <a:gd name="T4" fmla="*/ 0 60000 65536"/>
                <a:gd name="T5" fmla="*/ 0 60000 65536"/>
                <a:gd name="T6" fmla="*/ 0 w 1"/>
                <a:gd name="T7" fmla="*/ 0 h 2047"/>
                <a:gd name="T8" fmla="*/ 1 w 1"/>
                <a:gd name="T9" fmla="*/ 2047 h 204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2306" name="Google Shape;208;p12"/>
            <p:cNvSpPr>
              <a:spLocks/>
            </p:cNvSpPr>
            <p:nvPr/>
          </p:nvSpPr>
          <p:spPr bwMode="auto">
            <a:xfrm>
              <a:off x="903225" y="244200"/>
              <a:ext cx="25" cy="51175"/>
            </a:xfrm>
            <a:custGeom>
              <a:avLst/>
              <a:gdLst>
                <a:gd name="T0" fmla="*/ 0 w 1"/>
                <a:gd name="T1" fmla="*/ 390625 h 2047"/>
                <a:gd name="T2" fmla="*/ 0 w 1"/>
                <a:gd name="T3" fmla="*/ 799218809 h 2047"/>
                <a:gd name="T4" fmla="*/ 0 60000 65536"/>
                <a:gd name="T5" fmla="*/ 0 60000 65536"/>
                <a:gd name="T6" fmla="*/ 0 w 1"/>
                <a:gd name="T7" fmla="*/ 0 h 2047"/>
                <a:gd name="T8" fmla="*/ 1 w 1"/>
                <a:gd name="T9" fmla="*/ 2047 h 204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12292" name="Google Shape;237;p16"/>
          <p:cNvSpPr txBox="1">
            <a:spLocks noGrp="1"/>
          </p:cNvSpPr>
          <p:nvPr>
            <p:ph type="body" idx="1"/>
          </p:nvPr>
        </p:nvSpPr>
        <p:spPr>
          <a:xfrm>
            <a:off x="814388" y="1327150"/>
            <a:ext cx="6132512" cy="3146425"/>
          </a:xfrm>
        </p:spPr>
        <p:txBody>
          <a:bodyPr anchor="ctr"/>
          <a:lstStyle/>
          <a:p>
            <a:pPr indent="-3810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▰"/>
            </a:pPr>
            <a:r>
              <a:rPr lang="pt-BR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Prevalência:</a:t>
            </a:r>
          </a:p>
          <a:p>
            <a:pPr marL="876300" lvl="1" indent="-3429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▻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4 milhões de bebês acometidos por ano</a:t>
            </a:r>
            <a:r>
              <a:rPr lang="pt-BR" sz="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 (2)</a:t>
            </a:r>
          </a:p>
          <a:p>
            <a:pPr marL="876300" lvl="1" indent="-3429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▻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23% das mortes neonatais e 8% das mortes infantis </a:t>
            </a:r>
            <a:r>
              <a:rPr lang="pt-BR" sz="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(3)</a:t>
            </a:r>
          </a:p>
          <a:p>
            <a:pPr marL="876300" lvl="1" indent="-3429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▻"/>
            </a:pPr>
            <a:endParaRPr lang="pt-BR" sz="1800" smtClean="0">
              <a:solidFill>
                <a:srgbClr val="263248"/>
              </a:solidFill>
              <a:latin typeface="Roboto Condensed Light"/>
              <a:cs typeface="Arial" charset="0"/>
              <a:sym typeface="Roboto Condensed Light"/>
            </a:endParaRPr>
          </a:p>
          <a:p>
            <a:pPr indent="-3810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▰"/>
            </a:pPr>
            <a:r>
              <a:rPr lang="pt-BR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Incidência:</a:t>
            </a:r>
          </a:p>
          <a:p>
            <a:pPr marL="876300" lvl="1" indent="-3429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▻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Países Desenvolvidos  1: 1000 nascidos-vivos</a:t>
            </a:r>
            <a:r>
              <a:rPr lang="pt-BR" sz="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 (4)</a:t>
            </a:r>
          </a:p>
          <a:p>
            <a:pPr marL="876300" lvl="1" indent="-3429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▻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Países em Desenvolvimento  5 a 10 : 1000 nascidos-vivos </a:t>
            </a:r>
            <a:r>
              <a:rPr lang="pt-BR" sz="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(5-7)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Google Shape;229;p15"/>
          <p:cNvSpPr txBox="1">
            <a:spLocks noGrp="1"/>
          </p:cNvSpPr>
          <p:nvPr>
            <p:ph type="body" idx="1"/>
          </p:nvPr>
        </p:nvSpPr>
        <p:spPr>
          <a:xfrm>
            <a:off x="830263" y="1201738"/>
            <a:ext cx="5089525" cy="2744787"/>
          </a:xfrm>
        </p:spPr>
        <p:txBody>
          <a:bodyPr/>
          <a:lstStyle/>
          <a:p>
            <a:pPr marL="0" indent="0" eaLnBrk="1" hangingPunct="1">
              <a:spcAft>
                <a:spcPct val="0"/>
              </a:spcAft>
              <a:buFont typeface="Roboto Condensed Light"/>
              <a:buNone/>
            </a:pPr>
            <a:r>
              <a:rPr lang="pt-BR" smtClean="0">
                <a:latin typeface="Roboto Condensed Light"/>
                <a:cs typeface="Arial" charset="0"/>
                <a:sym typeface="Roboto Condensed Light"/>
              </a:rPr>
              <a:t>O maior desafio da Asfixia Perinatal é a sua imprevisibilidade, além de sua diferença de prevalência entre países ricos e pobres.</a:t>
            </a:r>
          </a:p>
        </p:txBody>
      </p:sp>
      <p:sp>
        <p:nvSpPr>
          <p:cNvPr id="14338" name="Google Shape;230;p1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1CE5B7D-ABFD-4951-B028-67260BA7712A}" type="slidenum">
              <a:rPr lang="pt-BR" smtClean="0"/>
              <a:pPr/>
              <a:t>3</a:t>
            </a:fld>
            <a:endParaRPr lang="pt-BR" smtClean="0"/>
          </a:p>
        </p:txBody>
      </p:sp>
      <p:sp>
        <p:nvSpPr>
          <p:cNvPr id="14339" name="Google Shape;231;p15"/>
          <p:cNvSpPr txBox="1">
            <a:spLocks noGrp="1"/>
          </p:cNvSpPr>
          <p:nvPr/>
        </p:nvSpPr>
        <p:spPr bwMode="auto">
          <a:xfrm>
            <a:off x="7618413" y="4637088"/>
            <a:ext cx="1487487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algn="r">
              <a:buClr>
                <a:srgbClr val="000000"/>
              </a:buClr>
              <a:buFont typeface="Arial" charset="0"/>
              <a:buNone/>
            </a:pPr>
            <a:fld id="{4E2DF023-20F5-4C2F-A1E2-A89F4D492B04}" type="slidenum">
              <a:rPr lang="pt-BR" sz="1200" b="1">
                <a:solidFill>
                  <a:srgbClr val="FFFFFF"/>
                </a:solidFill>
                <a:latin typeface="Roboto Condensed"/>
                <a:sym typeface="Roboto Condensed"/>
              </a:rPr>
              <a:pPr algn="r">
                <a:buClr>
                  <a:srgbClr val="000000"/>
                </a:buClr>
                <a:buFont typeface="Arial" charset="0"/>
                <a:buNone/>
              </a:pPr>
              <a:t>3</a:t>
            </a:fld>
            <a:endParaRPr lang="pt-BR" sz="1200" b="1">
              <a:solidFill>
                <a:srgbClr val="FFFFFF"/>
              </a:solidFill>
              <a:latin typeface="Roboto Condensed"/>
              <a:sym typeface="Roboto Condense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Google Shape;189;p12"/>
          <p:cNvSpPr txBox="1">
            <a:spLocks noGrp="1"/>
          </p:cNvSpPr>
          <p:nvPr>
            <p:ph type="title"/>
          </p:nvPr>
        </p:nvSpPr>
        <p:spPr>
          <a:xfrm>
            <a:off x="814388" y="319088"/>
            <a:ext cx="5257800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INTRODUÇÃO  - Asfixia Perinatal</a:t>
            </a:r>
          </a:p>
        </p:txBody>
      </p:sp>
      <p:sp>
        <p:nvSpPr>
          <p:cNvPr id="16386" name="Google Shape;192;p1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9F79DFA-368D-4C2F-8169-E404AB3BF68D}" type="slidenum">
              <a:rPr lang="pt-BR" smtClean="0"/>
              <a:pPr/>
              <a:t>4</a:t>
            </a:fld>
            <a:endParaRPr lang="pt-BR" smtClean="0"/>
          </a:p>
        </p:txBody>
      </p:sp>
      <p:grpSp>
        <p:nvGrpSpPr>
          <p:cNvPr id="16387" name="Google Shape;194;p12"/>
          <p:cNvGrpSpPr>
            <a:grpSpLocks/>
          </p:cNvGrpSpPr>
          <p:nvPr/>
        </p:nvGrpSpPr>
        <p:grpSpPr bwMode="auto">
          <a:xfrm>
            <a:off x="293688" y="574675"/>
            <a:ext cx="309562" cy="403225"/>
            <a:chOff x="590250" y="244200"/>
            <a:chExt cx="407975" cy="532175"/>
          </a:xfrm>
        </p:grpSpPr>
        <p:sp>
          <p:nvSpPr>
            <p:cNvPr id="16389" name="Google Shape;195;p12"/>
            <p:cNvSpPr>
              <a:spLocks/>
            </p:cNvSpPr>
            <p:nvPr/>
          </p:nvSpPr>
          <p:spPr bwMode="auto">
            <a:xfrm>
              <a:off x="623125" y="313625"/>
              <a:ext cx="375100" cy="462750"/>
            </a:xfrm>
            <a:custGeom>
              <a:avLst/>
              <a:gdLst>
                <a:gd name="T0" fmla="*/ 390625 w 15004"/>
                <a:gd name="T1" fmla="*/ 2147483647 h 18510"/>
                <a:gd name="T2" fmla="*/ 390625 w 15004"/>
                <a:gd name="T3" fmla="*/ 2147483647 h 18510"/>
                <a:gd name="T4" fmla="*/ 390625 w 15004"/>
                <a:gd name="T5" fmla="*/ 2147483647 h 18510"/>
                <a:gd name="T6" fmla="*/ 9765626 w 15004"/>
                <a:gd name="T7" fmla="*/ 2147483647 h 18510"/>
                <a:gd name="T8" fmla="*/ 19140626 w 15004"/>
                <a:gd name="T9" fmla="*/ 2147483647 h 18510"/>
                <a:gd name="T10" fmla="*/ 48046875 w 15004"/>
                <a:gd name="T11" fmla="*/ 2147483647 h 18510"/>
                <a:gd name="T12" fmla="*/ 85937503 w 15004"/>
                <a:gd name="T13" fmla="*/ 2147483647 h 18510"/>
                <a:gd name="T14" fmla="*/ 114453120 w 15004"/>
                <a:gd name="T15" fmla="*/ 2147483647 h 18510"/>
                <a:gd name="T16" fmla="*/ 152343710 w 15004"/>
                <a:gd name="T17" fmla="*/ 2147483647 h 18510"/>
                <a:gd name="T18" fmla="*/ 190625000 w 15004"/>
                <a:gd name="T19" fmla="*/ 2147483647 h 18510"/>
                <a:gd name="T20" fmla="*/ 238281238 w 15004"/>
                <a:gd name="T21" fmla="*/ 2147483647 h 18510"/>
                <a:gd name="T22" fmla="*/ 295312423 w 15004"/>
                <a:gd name="T23" fmla="*/ 2147483647 h 18510"/>
                <a:gd name="T24" fmla="*/ 361718806 w 15004"/>
                <a:gd name="T25" fmla="*/ 2147483647 h 18510"/>
                <a:gd name="T26" fmla="*/ 2147483647 w 15004"/>
                <a:gd name="T27" fmla="*/ 2147483647 h 18510"/>
                <a:gd name="T28" fmla="*/ 2147483647 w 15004"/>
                <a:gd name="T29" fmla="*/ 2147483647 h 18510"/>
                <a:gd name="T30" fmla="*/ 2147483647 w 15004"/>
                <a:gd name="T31" fmla="*/ 2147483647 h 18510"/>
                <a:gd name="T32" fmla="*/ 2147483647 w 15004"/>
                <a:gd name="T33" fmla="*/ 2147483647 h 18510"/>
                <a:gd name="T34" fmla="*/ 2147483647 w 15004"/>
                <a:gd name="T35" fmla="*/ 2147483647 h 18510"/>
                <a:gd name="T36" fmla="*/ 2147483647 w 15004"/>
                <a:gd name="T37" fmla="*/ 2147483647 h 18510"/>
                <a:gd name="T38" fmla="*/ 2147483647 w 15004"/>
                <a:gd name="T39" fmla="*/ 2147483647 h 18510"/>
                <a:gd name="T40" fmla="*/ 2147483647 w 15004"/>
                <a:gd name="T41" fmla="*/ 2147483647 h 18510"/>
                <a:gd name="T42" fmla="*/ 2147483647 w 15004"/>
                <a:gd name="T43" fmla="*/ 2147483647 h 18510"/>
                <a:gd name="T44" fmla="*/ 2147483647 w 15004"/>
                <a:gd name="T45" fmla="*/ 2147483647 h 18510"/>
                <a:gd name="T46" fmla="*/ 2147483647 w 15004"/>
                <a:gd name="T47" fmla="*/ 190234270 h 18510"/>
                <a:gd name="T48" fmla="*/ 2147483647 w 15004"/>
                <a:gd name="T49" fmla="*/ 190234270 h 18510"/>
                <a:gd name="T50" fmla="*/ 2147483647 w 15004"/>
                <a:gd name="T51" fmla="*/ 133203094 h 18510"/>
                <a:gd name="T52" fmla="*/ 2147483647 w 15004"/>
                <a:gd name="T53" fmla="*/ 85546839 h 18510"/>
                <a:gd name="T54" fmla="*/ 2147483647 w 15004"/>
                <a:gd name="T55" fmla="*/ 57031251 h 18510"/>
                <a:gd name="T56" fmla="*/ 2147483647 w 15004"/>
                <a:gd name="T57" fmla="*/ 28515625 h 18510"/>
                <a:gd name="T58" fmla="*/ 2147483647 w 15004"/>
                <a:gd name="T59" fmla="*/ 19140623 h 18510"/>
                <a:gd name="T60" fmla="*/ 2147483647 w 15004"/>
                <a:gd name="T61" fmla="*/ 9374999 h 18510"/>
                <a:gd name="T62" fmla="*/ 2147483647 w 15004"/>
                <a:gd name="T63" fmla="*/ 0 h 1851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5004"/>
                <a:gd name="T97" fmla="*/ 0 h 18510"/>
                <a:gd name="T98" fmla="*/ 15004 w 15004"/>
                <a:gd name="T99" fmla="*/ 18510 h 1851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0" name="Google Shape;196;p12"/>
            <p:cNvSpPr>
              <a:spLocks/>
            </p:cNvSpPr>
            <p:nvPr/>
          </p:nvSpPr>
          <p:spPr bwMode="auto">
            <a:xfrm>
              <a:off x="590250" y="269775"/>
              <a:ext cx="377525" cy="462775"/>
            </a:xfrm>
            <a:custGeom>
              <a:avLst/>
              <a:gdLst>
                <a:gd name="T0" fmla="*/ 2147483647 w 15101"/>
                <a:gd name="T1" fmla="*/ 0 h 18511"/>
                <a:gd name="T2" fmla="*/ 304687421 w 15101"/>
                <a:gd name="T3" fmla="*/ 0 h 18511"/>
                <a:gd name="T4" fmla="*/ 304687421 w 15101"/>
                <a:gd name="T5" fmla="*/ 0 h 18511"/>
                <a:gd name="T6" fmla="*/ 247656236 w 15101"/>
                <a:gd name="T7" fmla="*/ 9765624 h 18511"/>
                <a:gd name="T8" fmla="*/ 190625001 w 15101"/>
                <a:gd name="T9" fmla="*/ 28906250 h 18511"/>
                <a:gd name="T10" fmla="*/ 133593715 w 15101"/>
                <a:gd name="T11" fmla="*/ 47656242 h 18511"/>
                <a:gd name="T12" fmla="*/ 85937503 w 15101"/>
                <a:gd name="T13" fmla="*/ 85937489 h 18511"/>
                <a:gd name="T14" fmla="*/ 47656250 w 15101"/>
                <a:gd name="T15" fmla="*/ 133203094 h 18511"/>
                <a:gd name="T16" fmla="*/ 28906255 w 15101"/>
                <a:gd name="T17" fmla="*/ 190624970 h 18511"/>
                <a:gd name="T18" fmla="*/ 9765626 w 15101"/>
                <a:gd name="T19" fmla="*/ 247656195 h 18511"/>
                <a:gd name="T20" fmla="*/ 390625 w 15101"/>
                <a:gd name="T21" fmla="*/ 304687371 h 18511"/>
                <a:gd name="T22" fmla="*/ 390625 w 15101"/>
                <a:gd name="T23" fmla="*/ 2147483647 h 18511"/>
                <a:gd name="T24" fmla="*/ 390625 w 15101"/>
                <a:gd name="T25" fmla="*/ 2147483647 h 18511"/>
                <a:gd name="T26" fmla="*/ 9765626 w 15101"/>
                <a:gd name="T27" fmla="*/ 2147483647 h 18511"/>
                <a:gd name="T28" fmla="*/ 28906255 w 15101"/>
                <a:gd name="T29" fmla="*/ 2147483647 h 18511"/>
                <a:gd name="T30" fmla="*/ 47656250 w 15101"/>
                <a:gd name="T31" fmla="*/ 2147483647 h 18511"/>
                <a:gd name="T32" fmla="*/ 85937503 w 15101"/>
                <a:gd name="T33" fmla="*/ 2147483647 h 18511"/>
                <a:gd name="T34" fmla="*/ 133593715 w 15101"/>
                <a:gd name="T35" fmla="*/ 2147483647 h 18511"/>
                <a:gd name="T36" fmla="*/ 190625001 w 15101"/>
                <a:gd name="T37" fmla="*/ 2147483647 h 18511"/>
                <a:gd name="T38" fmla="*/ 247656236 w 15101"/>
                <a:gd name="T39" fmla="*/ 2147483647 h 18511"/>
                <a:gd name="T40" fmla="*/ 304687421 w 15101"/>
                <a:gd name="T41" fmla="*/ 2147483647 h 18511"/>
                <a:gd name="T42" fmla="*/ 2147483647 w 15101"/>
                <a:gd name="T43" fmla="*/ 2147483647 h 18511"/>
                <a:gd name="T44" fmla="*/ 2147483647 w 15101"/>
                <a:gd name="T45" fmla="*/ 2147483647 h 18511"/>
                <a:gd name="T46" fmla="*/ 2147483647 w 15101"/>
                <a:gd name="T47" fmla="*/ 2147483647 h 18511"/>
                <a:gd name="T48" fmla="*/ 2147483647 w 15101"/>
                <a:gd name="T49" fmla="*/ 2147483647 h 18511"/>
                <a:gd name="T50" fmla="*/ 2147483647 w 15101"/>
                <a:gd name="T51" fmla="*/ 2147483647 h 18511"/>
                <a:gd name="T52" fmla="*/ 2147483647 w 15101"/>
                <a:gd name="T53" fmla="*/ 2147483647 h 18511"/>
                <a:gd name="T54" fmla="*/ 2147483647 w 15101"/>
                <a:gd name="T55" fmla="*/ 2147483647 h 18511"/>
                <a:gd name="T56" fmla="*/ 2147483647 w 15101"/>
                <a:gd name="T57" fmla="*/ 2147483647 h 18511"/>
                <a:gd name="T58" fmla="*/ 2147483647 w 15101"/>
                <a:gd name="T59" fmla="*/ 2147483647 h 18511"/>
                <a:gd name="T60" fmla="*/ 2147483647 w 15101"/>
                <a:gd name="T61" fmla="*/ 2147483647 h 18511"/>
                <a:gd name="T62" fmla="*/ 2147483647 w 15101"/>
                <a:gd name="T63" fmla="*/ 304687371 h 18511"/>
                <a:gd name="T64" fmla="*/ 2147483647 w 15101"/>
                <a:gd name="T65" fmla="*/ 304687371 h 18511"/>
                <a:gd name="T66" fmla="*/ 2147483647 w 15101"/>
                <a:gd name="T67" fmla="*/ 247656195 h 18511"/>
                <a:gd name="T68" fmla="*/ 2147483647 w 15101"/>
                <a:gd name="T69" fmla="*/ 190624970 h 18511"/>
                <a:gd name="T70" fmla="*/ 2147483647 w 15101"/>
                <a:gd name="T71" fmla="*/ 133203094 h 18511"/>
                <a:gd name="T72" fmla="*/ 2147483647 w 15101"/>
                <a:gd name="T73" fmla="*/ 85937489 h 18511"/>
                <a:gd name="T74" fmla="*/ 2147483647 w 15101"/>
                <a:gd name="T75" fmla="*/ 47656242 h 18511"/>
                <a:gd name="T76" fmla="*/ 2147483647 w 15101"/>
                <a:gd name="T77" fmla="*/ 28906250 h 18511"/>
                <a:gd name="T78" fmla="*/ 2147483647 w 15101"/>
                <a:gd name="T79" fmla="*/ 9765624 h 18511"/>
                <a:gd name="T80" fmla="*/ 2147483647 w 15101"/>
                <a:gd name="T81" fmla="*/ 0 h 18511"/>
                <a:gd name="T82" fmla="*/ 2147483647 w 15101"/>
                <a:gd name="T83" fmla="*/ 0 h 1851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5101"/>
                <a:gd name="T127" fmla="*/ 0 h 18511"/>
                <a:gd name="T128" fmla="*/ 15101 w 15101"/>
                <a:gd name="T129" fmla="*/ 18511 h 18511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1" name="Google Shape;197;p12"/>
            <p:cNvSpPr>
              <a:spLocks/>
            </p:cNvSpPr>
            <p:nvPr/>
          </p:nvSpPr>
          <p:spPr bwMode="auto">
            <a:xfrm>
              <a:off x="796650" y="274025"/>
              <a:ext cx="45100" cy="45100"/>
            </a:xfrm>
            <a:custGeom>
              <a:avLst/>
              <a:gdLst>
                <a:gd name="T0" fmla="*/ 352343805 w 1804"/>
                <a:gd name="T1" fmla="*/ 390625 h 1804"/>
                <a:gd name="T2" fmla="*/ 352343805 w 1804"/>
                <a:gd name="T3" fmla="*/ 390625 h 1804"/>
                <a:gd name="T4" fmla="*/ 419140587 w 1804"/>
                <a:gd name="T5" fmla="*/ 9765625 h 1804"/>
                <a:gd name="T6" fmla="*/ 485546869 w 1804"/>
                <a:gd name="T7" fmla="*/ 28906255 h 1804"/>
                <a:gd name="T8" fmla="*/ 552343650 w 1804"/>
                <a:gd name="T9" fmla="*/ 57421859 h 1804"/>
                <a:gd name="T10" fmla="*/ 599609238 w 1804"/>
                <a:gd name="T11" fmla="*/ 105078122 h 1804"/>
                <a:gd name="T12" fmla="*/ 647265625 w 1804"/>
                <a:gd name="T13" fmla="*/ 152734309 h 1804"/>
                <a:gd name="T14" fmla="*/ 675781217 w 1804"/>
                <a:gd name="T15" fmla="*/ 219140641 h 1804"/>
                <a:gd name="T16" fmla="*/ 694922012 w 1804"/>
                <a:gd name="T17" fmla="*/ 285937423 h 1804"/>
                <a:gd name="T18" fmla="*/ 704296809 w 1804"/>
                <a:gd name="T19" fmla="*/ 352343805 h 1804"/>
                <a:gd name="T20" fmla="*/ 704296809 w 1804"/>
                <a:gd name="T21" fmla="*/ 352343805 h 1804"/>
                <a:gd name="T22" fmla="*/ 694922012 w 1804"/>
                <a:gd name="T23" fmla="*/ 419140587 h 1804"/>
                <a:gd name="T24" fmla="*/ 675781217 w 1804"/>
                <a:gd name="T25" fmla="*/ 485546869 h 1804"/>
                <a:gd name="T26" fmla="*/ 647265625 w 1804"/>
                <a:gd name="T27" fmla="*/ 552343650 h 1804"/>
                <a:gd name="T28" fmla="*/ 599609238 w 1804"/>
                <a:gd name="T29" fmla="*/ 599609238 h 1804"/>
                <a:gd name="T30" fmla="*/ 552343650 w 1804"/>
                <a:gd name="T31" fmla="*/ 647265625 h 1804"/>
                <a:gd name="T32" fmla="*/ 485546869 w 1804"/>
                <a:gd name="T33" fmla="*/ 675781217 h 1804"/>
                <a:gd name="T34" fmla="*/ 419140587 w 1804"/>
                <a:gd name="T35" fmla="*/ 694922012 h 1804"/>
                <a:gd name="T36" fmla="*/ 352343805 w 1804"/>
                <a:gd name="T37" fmla="*/ 704296809 h 1804"/>
                <a:gd name="T38" fmla="*/ 352343805 w 1804"/>
                <a:gd name="T39" fmla="*/ 704296809 h 1804"/>
                <a:gd name="T40" fmla="*/ 285937423 w 1804"/>
                <a:gd name="T41" fmla="*/ 694922012 h 1804"/>
                <a:gd name="T42" fmla="*/ 219140641 w 1804"/>
                <a:gd name="T43" fmla="*/ 675781217 h 1804"/>
                <a:gd name="T44" fmla="*/ 152734309 w 1804"/>
                <a:gd name="T45" fmla="*/ 647265625 h 1804"/>
                <a:gd name="T46" fmla="*/ 105078122 w 1804"/>
                <a:gd name="T47" fmla="*/ 599609238 h 1804"/>
                <a:gd name="T48" fmla="*/ 57421859 w 1804"/>
                <a:gd name="T49" fmla="*/ 552343650 h 1804"/>
                <a:gd name="T50" fmla="*/ 28906255 w 1804"/>
                <a:gd name="T51" fmla="*/ 485546869 h 1804"/>
                <a:gd name="T52" fmla="*/ 9765625 w 1804"/>
                <a:gd name="T53" fmla="*/ 419140587 h 1804"/>
                <a:gd name="T54" fmla="*/ 390625 w 1804"/>
                <a:gd name="T55" fmla="*/ 352343805 h 1804"/>
                <a:gd name="T56" fmla="*/ 390625 w 1804"/>
                <a:gd name="T57" fmla="*/ 352343805 h 1804"/>
                <a:gd name="T58" fmla="*/ 9765625 w 1804"/>
                <a:gd name="T59" fmla="*/ 285937423 h 1804"/>
                <a:gd name="T60" fmla="*/ 28906255 w 1804"/>
                <a:gd name="T61" fmla="*/ 219140641 h 1804"/>
                <a:gd name="T62" fmla="*/ 57421859 w 1804"/>
                <a:gd name="T63" fmla="*/ 152734309 h 1804"/>
                <a:gd name="T64" fmla="*/ 105078122 w 1804"/>
                <a:gd name="T65" fmla="*/ 105078122 h 1804"/>
                <a:gd name="T66" fmla="*/ 152734309 w 1804"/>
                <a:gd name="T67" fmla="*/ 57421859 h 1804"/>
                <a:gd name="T68" fmla="*/ 219140641 w 1804"/>
                <a:gd name="T69" fmla="*/ 28906255 h 1804"/>
                <a:gd name="T70" fmla="*/ 285937423 w 1804"/>
                <a:gd name="T71" fmla="*/ 9765625 h 1804"/>
                <a:gd name="T72" fmla="*/ 352343805 w 1804"/>
                <a:gd name="T73" fmla="*/ 390625 h 1804"/>
                <a:gd name="T74" fmla="*/ 352343805 w 1804"/>
                <a:gd name="T75" fmla="*/ 390625 h 180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804"/>
                <a:gd name="T115" fmla="*/ 0 h 1804"/>
                <a:gd name="T116" fmla="*/ 1804 w 1804"/>
                <a:gd name="T117" fmla="*/ 1804 h 180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2" name="Google Shape;198;p12"/>
            <p:cNvSpPr>
              <a:spLocks/>
            </p:cNvSpPr>
            <p:nvPr/>
          </p:nvSpPr>
          <p:spPr bwMode="auto">
            <a:xfrm>
              <a:off x="713850" y="274025"/>
              <a:ext cx="45075" cy="45100"/>
            </a:xfrm>
            <a:custGeom>
              <a:avLst/>
              <a:gdLst>
                <a:gd name="T0" fmla="*/ 352343805 w 1803"/>
                <a:gd name="T1" fmla="*/ 390625 h 1804"/>
                <a:gd name="T2" fmla="*/ 352343805 w 1803"/>
                <a:gd name="T3" fmla="*/ 390625 h 1804"/>
                <a:gd name="T4" fmla="*/ 418749987 w 1803"/>
                <a:gd name="T5" fmla="*/ 9765625 h 1804"/>
                <a:gd name="T6" fmla="*/ 485546869 w 1803"/>
                <a:gd name="T7" fmla="*/ 28906255 h 1804"/>
                <a:gd name="T8" fmla="*/ 551952851 w 1803"/>
                <a:gd name="T9" fmla="*/ 57421859 h 1804"/>
                <a:gd name="T10" fmla="*/ 599609238 w 1803"/>
                <a:gd name="T11" fmla="*/ 105078122 h 1804"/>
                <a:gd name="T12" fmla="*/ 647265625 w 1803"/>
                <a:gd name="T13" fmla="*/ 152734309 h 1804"/>
                <a:gd name="T14" fmla="*/ 675781217 w 1803"/>
                <a:gd name="T15" fmla="*/ 219140641 h 1804"/>
                <a:gd name="T16" fmla="*/ 694922012 w 1803"/>
                <a:gd name="T17" fmla="*/ 285937423 h 1804"/>
                <a:gd name="T18" fmla="*/ 704296809 w 1803"/>
                <a:gd name="T19" fmla="*/ 352343805 h 1804"/>
                <a:gd name="T20" fmla="*/ 704296809 w 1803"/>
                <a:gd name="T21" fmla="*/ 352343805 h 1804"/>
                <a:gd name="T22" fmla="*/ 694922012 w 1803"/>
                <a:gd name="T23" fmla="*/ 419140587 h 1804"/>
                <a:gd name="T24" fmla="*/ 675781217 w 1803"/>
                <a:gd name="T25" fmla="*/ 485546869 h 1804"/>
                <a:gd name="T26" fmla="*/ 647265625 w 1803"/>
                <a:gd name="T27" fmla="*/ 552343650 h 1804"/>
                <a:gd name="T28" fmla="*/ 599609238 w 1803"/>
                <a:gd name="T29" fmla="*/ 599609238 h 1804"/>
                <a:gd name="T30" fmla="*/ 551952851 w 1803"/>
                <a:gd name="T31" fmla="*/ 647265625 h 1804"/>
                <a:gd name="T32" fmla="*/ 485546869 w 1803"/>
                <a:gd name="T33" fmla="*/ 675781217 h 1804"/>
                <a:gd name="T34" fmla="*/ 418749987 w 1803"/>
                <a:gd name="T35" fmla="*/ 694922012 h 1804"/>
                <a:gd name="T36" fmla="*/ 352343805 w 1803"/>
                <a:gd name="T37" fmla="*/ 704296809 h 1804"/>
                <a:gd name="T38" fmla="*/ 352343805 w 1803"/>
                <a:gd name="T39" fmla="*/ 704296809 h 1804"/>
                <a:gd name="T40" fmla="*/ 285546823 w 1803"/>
                <a:gd name="T41" fmla="*/ 694922012 h 1804"/>
                <a:gd name="T42" fmla="*/ 219140641 w 1803"/>
                <a:gd name="T43" fmla="*/ 675781217 h 1804"/>
                <a:gd name="T44" fmla="*/ 152343709 w 1803"/>
                <a:gd name="T45" fmla="*/ 647265625 h 1804"/>
                <a:gd name="T46" fmla="*/ 105078122 w 1803"/>
                <a:gd name="T47" fmla="*/ 599609238 h 1804"/>
                <a:gd name="T48" fmla="*/ 57421859 w 1803"/>
                <a:gd name="T49" fmla="*/ 552343650 h 1804"/>
                <a:gd name="T50" fmla="*/ 28906255 w 1803"/>
                <a:gd name="T51" fmla="*/ 485546869 h 1804"/>
                <a:gd name="T52" fmla="*/ 9765625 w 1803"/>
                <a:gd name="T53" fmla="*/ 419140587 h 1804"/>
                <a:gd name="T54" fmla="*/ 390625 w 1803"/>
                <a:gd name="T55" fmla="*/ 352343805 h 1804"/>
                <a:gd name="T56" fmla="*/ 390625 w 1803"/>
                <a:gd name="T57" fmla="*/ 352343805 h 1804"/>
                <a:gd name="T58" fmla="*/ 9765625 w 1803"/>
                <a:gd name="T59" fmla="*/ 285937423 h 1804"/>
                <a:gd name="T60" fmla="*/ 28906255 w 1803"/>
                <a:gd name="T61" fmla="*/ 219140641 h 1804"/>
                <a:gd name="T62" fmla="*/ 57421859 w 1803"/>
                <a:gd name="T63" fmla="*/ 152734309 h 1804"/>
                <a:gd name="T64" fmla="*/ 105078122 w 1803"/>
                <a:gd name="T65" fmla="*/ 105078122 h 1804"/>
                <a:gd name="T66" fmla="*/ 152343709 w 1803"/>
                <a:gd name="T67" fmla="*/ 57421859 h 1804"/>
                <a:gd name="T68" fmla="*/ 219140641 w 1803"/>
                <a:gd name="T69" fmla="*/ 28906255 h 1804"/>
                <a:gd name="T70" fmla="*/ 285546823 w 1803"/>
                <a:gd name="T71" fmla="*/ 9765625 h 1804"/>
                <a:gd name="T72" fmla="*/ 352343805 w 1803"/>
                <a:gd name="T73" fmla="*/ 390625 h 1804"/>
                <a:gd name="T74" fmla="*/ 352343805 w 1803"/>
                <a:gd name="T75" fmla="*/ 390625 h 180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803"/>
                <a:gd name="T115" fmla="*/ 0 h 1804"/>
                <a:gd name="T116" fmla="*/ 1803 w 1803"/>
                <a:gd name="T117" fmla="*/ 1804 h 180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3" name="Google Shape;199;p12"/>
            <p:cNvSpPr>
              <a:spLocks/>
            </p:cNvSpPr>
            <p:nvPr/>
          </p:nvSpPr>
          <p:spPr bwMode="auto">
            <a:xfrm>
              <a:off x="631050" y="274025"/>
              <a:ext cx="45075" cy="45100"/>
            </a:xfrm>
            <a:custGeom>
              <a:avLst/>
              <a:gdLst>
                <a:gd name="T0" fmla="*/ 0 w 1803"/>
                <a:gd name="T1" fmla="*/ 352343805 h 1804"/>
                <a:gd name="T2" fmla="*/ 0 w 1803"/>
                <a:gd name="T3" fmla="*/ 352343805 h 1804"/>
                <a:gd name="T4" fmla="*/ 9765625 w 1803"/>
                <a:gd name="T5" fmla="*/ 285937423 h 1804"/>
                <a:gd name="T6" fmla="*/ 28515630 w 1803"/>
                <a:gd name="T7" fmla="*/ 219140641 h 1804"/>
                <a:gd name="T8" fmla="*/ 57421859 w 1803"/>
                <a:gd name="T9" fmla="*/ 152734309 h 1804"/>
                <a:gd name="T10" fmla="*/ 104687497 w 1803"/>
                <a:gd name="T11" fmla="*/ 105078122 h 1804"/>
                <a:gd name="T12" fmla="*/ 152343709 w 1803"/>
                <a:gd name="T13" fmla="*/ 57421859 h 1804"/>
                <a:gd name="T14" fmla="*/ 219140641 w 1803"/>
                <a:gd name="T15" fmla="*/ 28906255 h 1804"/>
                <a:gd name="T16" fmla="*/ 285546823 w 1803"/>
                <a:gd name="T17" fmla="*/ 9765625 h 1804"/>
                <a:gd name="T18" fmla="*/ 352343805 w 1803"/>
                <a:gd name="T19" fmla="*/ 390625 h 1804"/>
                <a:gd name="T20" fmla="*/ 352343805 w 1803"/>
                <a:gd name="T21" fmla="*/ 390625 h 1804"/>
                <a:gd name="T22" fmla="*/ 418749987 w 1803"/>
                <a:gd name="T23" fmla="*/ 9765625 h 1804"/>
                <a:gd name="T24" fmla="*/ 485546869 w 1803"/>
                <a:gd name="T25" fmla="*/ 28906255 h 1804"/>
                <a:gd name="T26" fmla="*/ 551952851 w 1803"/>
                <a:gd name="T27" fmla="*/ 57421859 h 1804"/>
                <a:gd name="T28" fmla="*/ 599609238 w 1803"/>
                <a:gd name="T29" fmla="*/ 105078122 h 1804"/>
                <a:gd name="T30" fmla="*/ 647265625 w 1803"/>
                <a:gd name="T31" fmla="*/ 152734309 h 1804"/>
                <a:gd name="T32" fmla="*/ 675781217 w 1803"/>
                <a:gd name="T33" fmla="*/ 219140641 h 1804"/>
                <a:gd name="T34" fmla="*/ 694531212 w 1803"/>
                <a:gd name="T35" fmla="*/ 285937423 h 1804"/>
                <a:gd name="T36" fmla="*/ 704296809 w 1803"/>
                <a:gd name="T37" fmla="*/ 352343805 h 1804"/>
                <a:gd name="T38" fmla="*/ 704296809 w 1803"/>
                <a:gd name="T39" fmla="*/ 352343805 h 1804"/>
                <a:gd name="T40" fmla="*/ 694531212 w 1803"/>
                <a:gd name="T41" fmla="*/ 419140587 h 1804"/>
                <a:gd name="T42" fmla="*/ 675781217 w 1803"/>
                <a:gd name="T43" fmla="*/ 485546869 h 1804"/>
                <a:gd name="T44" fmla="*/ 647265625 w 1803"/>
                <a:gd name="T45" fmla="*/ 552343650 h 1804"/>
                <a:gd name="T46" fmla="*/ 599609238 w 1803"/>
                <a:gd name="T47" fmla="*/ 599609238 h 1804"/>
                <a:gd name="T48" fmla="*/ 551952851 w 1803"/>
                <a:gd name="T49" fmla="*/ 647265625 h 1804"/>
                <a:gd name="T50" fmla="*/ 485546869 w 1803"/>
                <a:gd name="T51" fmla="*/ 675781217 h 1804"/>
                <a:gd name="T52" fmla="*/ 418749987 w 1803"/>
                <a:gd name="T53" fmla="*/ 694922012 h 1804"/>
                <a:gd name="T54" fmla="*/ 352343805 w 1803"/>
                <a:gd name="T55" fmla="*/ 704296809 h 1804"/>
                <a:gd name="T56" fmla="*/ 352343805 w 1803"/>
                <a:gd name="T57" fmla="*/ 704296809 h 1804"/>
                <a:gd name="T58" fmla="*/ 285546823 w 1803"/>
                <a:gd name="T59" fmla="*/ 694922012 h 1804"/>
                <a:gd name="T60" fmla="*/ 219140641 w 1803"/>
                <a:gd name="T61" fmla="*/ 675781217 h 1804"/>
                <a:gd name="T62" fmla="*/ 152343709 w 1803"/>
                <a:gd name="T63" fmla="*/ 647265625 h 1804"/>
                <a:gd name="T64" fmla="*/ 104687497 w 1803"/>
                <a:gd name="T65" fmla="*/ 599609238 h 1804"/>
                <a:gd name="T66" fmla="*/ 57421859 w 1803"/>
                <a:gd name="T67" fmla="*/ 552343650 h 1804"/>
                <a:gd name="T68" fmla="*/ 28515630 w 1803"/>
                <a:gd name="T69" fmla="*/ 485546869 h 1804"/>
                <a:gd name="T70" fmla="*/ 9765625 w 1803"/>
                <a:gd name="T71" fmla="*/ 419140587 h 1804"/>
                <a:gd name="T72" fmla="*/ 0 w 1803"/>
                <a:gd name="T73" fmla="*/ 352343805 h 1804"/>
                <a:gd name="T74" fmla="*/ 0 w 1803"/>
                <a:gd name="T75" fmla="*/ 352343805 h 180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803"/>
                <a:gd name="T115" fmla="*/ 0 h 1804"/>
                <a:gd name="T116" fmla="*/ 1803 w 1803"/>
                <a:gd name="T117" fmla="*/ 1804 h 180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4" name="Google Shape;200;p12"/>
            <p:cNvSpPr>
              <a:spLocks/>
            </p:cNvSpPr>
            <p:nvPr/>
          </p:nvSpPr>
          <p:spPr bwMode="auto">
            <a:xfrm>
              <a:off x="649925" y="590050"/>
              <a:ext cx="133975" cy="25"/>
            </a:xfrm>
            <a:custGeom>
              <a:avLst/>
              <a:gdLst>
                <a:gd name="T0" fmla="*/ 2092968037 w 5359"/>
                <a:gd name="T1" fmla="*/ 0 h 1"/>
                <a:gd name="T2" fmla="*/ 0 w 5359"/>
                <a:gd name="T3" fmla="*/ 0 h 1"/>
                <a:gd name="T4" fmla="*/ 0 60000 65536"/>
                <a:gd name="T5" fmla="*/ 0 60000 65536"/>
                <a:gd name="T6" fmla="*/ 0 w 5359"/>
                <a:gd name="T7" fmla="*/ 0 h 1"/>
                <a:gd name="T8" fmla="*/ 5359 w 5359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5" name="Google Shape;201;p12"/>
            <p:cNvSpPr>
              <a:spLocks/>
            </p:cNvSpPr>
            <p:nvPr/>
          </p:nvSpPr>
          <p:spPr bwMode="auto">
            <a:xfrm>
              <a:off x="649925" y="534625"/>
              <a:ext cx="255750" cy="25"/>
            </a:xfrm>
            <a:custGeom>
              <a:avLst/>
              <a:gdLst>
                <a:gd name="T0" fmla="*/ 2147483647 w 10230"/>
                <a:gd name="T1" fmla="*/ 390625 h 1"/>
                <a:gd name="T2" fmla="*/ 0 w 10230"/>
                <a:gd name="T3" fmla="*/ 390625 h 1"/>
                <a:gd name="T4" fmla="*/ 0 60000 65536"/>
                <a:gd name="T5" fmla="*/ 0 60000 65536"/>
                <a:gd name="T6" fmla="*/ 0 w 10230"/>
                <a:gd name="T7" fmla="*/ 0 h 1"/>
                <a:gd name="T8" fmla="*/ 10230 w 1023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6" name="Google Shape;202;p12"/>
            <p:cNvSpPr>
              <a:spLocks/>
            </p:cNvSpPr>
            <p:nvPr/>
          </p:nvSpPr>
          <p:spPr bwMode="auto">
            <a:xfrm>
              <a:off x="649925" y="479825"/>
              <a:ext cx="255750" cy="25"/>
            </a:xfrm>
            <a:custGeom>
              <a:avLst/>
              <a:gdLst>
                <a:gd name="T0" fmla="*/ 2147483647 w 10230"/>
                <a:gd name="T1" fmla="*/ 390625 h 1"/>
                <a:gd name="T2" fmla="*/ 0 w 10230"/>
                <a:gd name="T3" fmla="*/ 390625 h 1"/>
                <a:gd name="T4" fmla="*/ 0 60000 65536"/>
                <a:gd name="T5" fmla="*/ 0 60000 65536"/>
                <a:gd name="T6" fmla="*/ 0 w 10230"/>
                <a:gd name="T7" fmla="*/ 0 h 1"/>
                <a:gd name="T8" fmla="*/ 10230 w 1023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7" name="Google Shape;203;p12"/>
            <p:cNvSpPr>
              <a:spLocks/>
            </p:cNvSpPr>
            <p:nvPr/>
          </p:nvSpPr>
          <p:spPr bwMode="auto">
            <a:xfrm>
              <a:off x="649925" y="424425"/>
              <a:ext cx="255750" cy="25"/>
            </a:xfrm>
            <a:custGeom>
              <a:avLst/>
              <a:gdLst>
                <a:gd name="T0" fmla="*/ 2147483647 w 10230"/>
                <a:gd name="T1" fmla="*/ 390625 h 1"/>
                <a:gd name="T2" fmla="*/ 0 w 10230"/>
                <a:gd name="T3" fmla="*/ 390625 h 1"/>
                <a:gd name="T4" fmla="*/ 0 60000 65536"/>
                <a:gd name="T5" fmla="*/ 0 60000 65536"/>
                <a:gd name="T6" fmla="*/ 0 w 10230"/>
                <a:gd name="T7" fmla="*/ 0 h 1"/>
                <a:gd name="T8" fmla="*/ 10230 w 1023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8" name="Google Shape;204;p12"/>
            <p:cNvSpPr>
              <a:spLocks/>
            </p:cNvSpPr>
            <p:nvPr/>
          </p:nvSpPr>
          <p:spPr bwMode="auto">
            <a:xfrm>
              <a:off x="879475" y="274025"/>
              <a:ext cx="45075" cy="45100"/>
            </a:xfrm>
            <a:custGeom>
              <a:avLst/>
              <a:gdLst>
                <a:gd name="T0" fmla="*/ 351953005 w 1803"/>
                <a:gd name="T1" fmla="*/ 704296809 h 1804"/>
                <a:gd name="T2" fmla="*/ 351953005 w 1803"/>
                <a:gd name="T3" fmla="*/ 704296809 h 1804"/>
                <a:gd name="T4" fmla="*/ 285546823 w 1803"/>
                <a:gd name="T5" fmla="*/ 694922012 h 1804"/>
                <a:gd name="T6" fmla="*/ 218750041 w 1803"/>
                <a:gd name="T7" fmla="*/ 675781217 h 1804"/>
                <a:gd name="T8" fmla="*/ 152343709 w 1803"/>
                <a:gd name="T9" fmla="*/ 647265625 h 1804"/>
                <a:gd name="T10" fmla="*/ 104687497 w 1803"/>
                <a:gd name="T11" fmla="*/ 599609238 h 1804"/>
                <a:gd name="T12" fmla="*/ 57031260 w 1803"/>
                <a:gd name="T13" fmla="*/ 552343650 h 1804"/>
                <a:gd name="T14" fmla="*/ 28515630 w 1803"/>
                <a:gd name="T15" fmla="*/ 485546869 h 1804"/>
                <a:gd name="T16" fmla="*/ 9765625 w 1803"/>
                <a:gd name="T17" fmla="*/ 419140587 h 1804"/>
                <a:gd name="T18" fmla="*/ 0 w 1803"/>
                <a:gd name="T19" fmla="*/ 352343805 h 1804"/>
                <a:gd name="T20" fmla="*/ 0 w 1803"/>
                <a:gd name="T21" fmla="*/ 352343805 h 1804"/>
                <a:gd name="T22" fmla="*/ 9765625 w 1803"/>
                <a:gd name="T23" fmla="*/ 285937423 h 1804"/>
                <a:gd name="T24" fmla="*/ 28515630 w 1803"/>
                <a:gd name="T25" fmla="*/ 219140641 h 1804"/>
                <a:gd name="T26" fmla="*/ 57031260 w 1803"/>
                <a:gd name="T27" fmla="*/ 152734309 h 1804"/>
                <a:gd name="T28" fmla="*/ 104687497 w 1803"/>
                <a:gd name="T29" fmla="*/ 105078122 h 1804"/>
                <a:gd name="T30" fmla="*/ 152343709 w 1803"/>
                <a:gd name="T31" fmla="*/ 57421859 h 1804"/>
                <a:gd name="T32" fmla="*/ 218750041 w 1803"/>
                <a:gd name="T33" fmla="*/ 28906255 h 1804"/>
                <a:gd name="T34" fmla="*/ 285546823 w 1803"/>
                <a:gd name="T35" fmla="*/ 9765625 h 1804"/>
                <a:gd name="T36" fmla="*/ 351953005 w 1803"/>
                <a:gd name="T37" fmla="*/ 390625 h 1804"/>
                <a:gd name="T38" fmla="*/ 351953005 w 1803"/>
                <a:gd name="T39" fmla="*/ 390625 h 1804"/>
                <a:gd name="T40" fmla="*/ 418749987 w 1803"/>
                <a:gd name="T41" fmla="*/ 9765625 h 1804"/>
                <a:gd name="T42" fmla="*/ 485156069 w 1803"/>
                <a:gd name="T43" fmla="*/ 28906255 h 1804"/>
                <a:gd name="T44" fmla="*/ 551952851 w 1803"/>
                <a:gd name="T45" fmla="*/ 57421859 h 1804"/>
                <a:gd name="T46" fmla="*/ 599609238 w 1803"/>
                <a:gd name="T47" fmla="*/ 105078122 h 1804"/>
                <a:gd name="T48" fmla="*/ 646874825 w 1803"/>
                <a:gd name="T49" fmla="*/ 152734309 h 1804"/>
                <a:gd name="T50" fmla="*/ 675390417 w 1803"/>
                <a:gd name="T51" fmla="*/ 219140641 h 1804"/>
                <a:gd name="T52" fmla="*/ 694531212 w 1803"/>
                <a:gd name="T53" fmla="*/ 285937423 h 1804"/>
                <a:gd name="T54" fmla="*/ 703906009 w 1803"/>
                <a:gd name="T55" fmla="*/ 352343805 h 1804"/>
                <a:gd name="T56" fmla="*/ 703906009 w 1803"/>
                <a:gd name="T57" fmla="*/ 352343805 h 1804"/>
                <a:gd name="T58" fmla="*/ 694531212 w 1803"/>
                <a:gd name="T59" fmla="*/ 419140587 h 1804"/>
                <a:gd name="T60" fmla="*/ 675390417 w 1803"/>
                <a:gd name="T61" fmla="*/ 485546869 h 1804"/>
                <a:gd name="T62" fmla="*/ 646874825 w 1803"/>
                <a:gd name="T63" fmla="*/ 552343650 h 1804"/>
                <a:gd name="T64" fmla="*/ 599609238 w 1803"/>
                <a:gd name="T65" fmla="*/ 599609238 h 1804"/>
                <a:gd name="T66" fmla="*/ 551952851 w 1803"/>
                <a:gd name="T67" fmla="*/ 647265625 h 1804"/>
                <a:gd name="T68" fmla="*/ 485156069 w 1803"/>
                <a:gd name="T69" fmla="*/ 675781217 h 1804"/>
                <a:gd name="T70" fmla="*/ 418749987 w 1803"/>
                <a:gd name="T71" fmla="*/ 694922012 h 1804"/>
                <a:gd name="T72" fmla="*/ 351953005 w 1803"/>
                <a:gd name="T73" fmla="*/ 704296809 h 1804"/>
                <a:gd name="T74" fmla="*/ 351953005 w 1803"/>
                <a:gd name="T75" fmla="*/ 704296809 h 180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803"/>
                <a:gd name="T115" fmla="*/ 0 h 1804"/>
                <a:gd name="T116" fmla="*/ 1803 w 1803"/>
                <a:gd name="T117" fmla="*/ 1804 h 180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399" name="Google Shape;205;p12"/>
            <p:cNvSpPr>
              <a:spLocks/>
            </p:cNvSpPr>
            <p:nvPr/>
          </p:nvSpPr>
          <p:spPr bwMode="auto">
            <a:xfrm>
              <a:off x="654800" y="244200"/>
              <a:ext cx="25" cy="51175"/>
            </a:xfrm>
            <a:custGeom>
              <a:avLst/>
              <a:gdLst>
                <a:gd name="T0" fmla="*/ 0 w 1"/>
                <a:gd name="T1" fmla="*/ 390625 h 2047"/>
                <a:gd name="T2" fmla="*/ 0 w 1"/>
                <a:gd name="T3" fmla="*/ 799218809 h 2047"/>
                <a:gd name="T4" fmla="*/ 0 60000 65536"/>
                <a:gd name="T5" fmla="*/ 0 60000 65536"/>
                <a:gd name="T6" fmla="*/ 0 w 1"/>
                <a:gd name="T7" fmla="*/ 0 h 2047"/>
                <a:gd name="T8" fmla="*/ 1 w 1"/>
                <a:gd name="T9" fmla="*/ 2047 h 204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400" name="Google Shape;206;p12"/>
            <p:cNvSpPr>
              <a:spLocks/>
            </p:cNvSpPr>
            <p:nvPr/>
          </p:nvSpPr>
          <p:spPr bwMode="auto">
            <a:xfrm>
              <a:off x="737600" y="244200"/>
              <a:ext cx="25" cy="51175"/>
            </a:xfrm>
            <a:custGeom>
              <a:avLst/>
              <a:gdLst>
                <a:gd name="T0" fmla="*/ 390625 w 1"/>
                <a:gd name="T1" fmla="*/ 390625 h 2047"/>
                <a:gd name="T2" fmla="*/ 390625 w 1"/>
                <a:gd name="T3" fmla="*/ 799218809 h 2047"/>
                <a:gd name="T4" fmla="*/ 0 60000 65536"/>
                <a:gd name="T5" fmla="*/ 0 60000 65536"/>
                <a:gd name="T6" fmla="*/ 0 w 1"/>
                <a:gd name="T7" fmla="*/ 0 h 2047"/>
                <a:gd name="T8" fmla="*/ 1 w 1"/>
                <a:gd name="T9" fmla="*/ 2047 h 204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401" name="Google Shape;207;p12"/>
            <p:cNvSpPr>
              <a:spLocks/>
            </p:cNvSpPr>
            <p:nvPr/>
          </p:nvSpPr>
          <p:spPr bwMode="auto">
            <a:xfrm>
              <a:off x="820400" y="244200"/>
              <a:ext cx="25" cy="51175"/>
            </a:xfrm>
            <a:custGeom>
              <a:avLst/>
              <a:gdLst>
                <a:gd name="T0" fmla="*/ 390625 w 1"/>
                <a:gd name="T1" fmla="*/ 390625 h 2047"/>
                <a:gd name="T2" fmla="*/ 390625 w 1"/>
                <a:gd name="T3" fmla="*/ 799218809 h 2047"/>
                <a:gd name="T4" fmla="*/ 0 60000 65536"/>
                <a:gd name="T5" fmla="*/ 0 60000 65536"/>
                <a:gd name="T6" fmla="*/ 0 w 1"/>
                <a:gd name="T7" fmla="*/ 0 h 2047"/>
                <a:gd name="T8" fmla="*/ 1 w 1"/>
                <a:gd name="T9" fmla="*/ 2047 h 204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6402" name="Google Shape;208;p12"/>
            <p:cNvSpPr>
              <a:spLocks/>
            </p:cNvSpPr>
            <p:nvPr/>
          </p:nvSpPr>
          <p:spPr bwMode="auto">
            <a:xfrm>
              <a:off x="903225" y="244200"/>
              <a:ext cx="25" cy="51175"/>
            </a:xfrm>
            <a:custGeom>
              <a:avLst/>
              <a:gdLst>
                <a:gd name="T0" fmla="*/ 0 w 1"/>
                <a:gd name="T1" fmla="*/ 390625 h 2047"/>
                <a:gd name="T2" fmla="*/ 0 w 1"/>
                <a:gd name="T3" fmla="*/ 799218809 h 2047"/>
                <a:gd name="T4" fmla="*/ 0 60000 65536"/>
                <a:gd name="T5" fmla="*/ 0 60000 65536"/>
                <a:gd name="T6" fmla="*/ 0 w 1"/>
                <a:gd name="T7" fmla="*/ 0 h 2047"/>
                <a:gd name="T8" fmla="*/ 1 w 1"/>
                <a:gd name="T9" fmla="*/ 2047 h 204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16388" name="Google Shape;237;p16"/>
          <p:cNvSpPr txBox="1">
            <a:spLocks noGrp="1"/>
          </p:cNvSpPr>
          <p:nvPr>
            <p:ph type="body" idx="1"/>
          </p:nvPr>
        </p:nvSpPr>
        <p:spPr>
          <a:xfrm>
            <a:off x="814388" y="1327150"/>
            <a:ext cx="7627937" cy="3159125"/>
          </a:xfrm>
        </p:spPr>
        <p:txBody>
          <a:bodyPr anchor="ctr"/>
          <a:lstStyle/>
          <a:p>
            <a:pPr indent="-3810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▰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Na asfixia / hipóxia há redistribuição de fluxo para órgãos nobres: cérebro, coração, rins e glândulas supra-renais.</a:t>
            </a:r>
          </a:p>
          <a:p>
            <a:pPr indent="-3810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▰"/>
            </a:pPr>
            <a:endParaRPr lang="pt-BR" sz="800" smtClean="0">
              <a:solidFill>
                <a:srgbClr val="263248"/>
              </a:solidFill>
              <a:latin typeface="Roboto Condensed Light"/>
              <a:cs typeface="Arial" charset="0"/>
              <a:sym typeface="Roboto Condensed Light"/>
            </a:endParaRPr>
          </a:p>
          <a:p>
            <a:pPr indent="-3810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▰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Estudos reportam complicações cardíacas (leve a grave) na Asfixia Grave entre 25 – 82% </a:t>
            </a:r>
            <a:r>
              <a:rPr lang="pt-BR" sz="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(2, 8, 9, 10-12).</a:t>
            </a:r>
          </a:p>
          <a:p>
            <a:pPr indent="-3810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▰"/>
            </a:pPr>
            <a:endParaRPr lang="pt-BR" sz="800" smtClean="0">
              <a:solidFill>
                <a:srgbClr val="263248"/>
              </a:solidFill>
              <a:latin typeface="Roboto Condensed Light"/>
              <a:cs typeface="Arial" charset="0"/>
              <a:sym typeface="Roboto Condensed Light"/>
            </a:endParaRPr>
          </a:p>
          <a:p>
            <a:pPr indent="-3810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▰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Disfunção cardiovascular associada desfechos ruins </a:t>
            </a:r>
            <a:r>
              <a:rPr lang="pt-BR" sz="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(10, 13)</a:t>
            </a:r>
          </a:p>
          <a:p>
            <a:pPr indent="-3810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▰"/>
            </a:pPr>
            <a:endParaRPr lang="pt-BR" sz="800" smtClean="0">
              <a:solidFill>
                <a:srgbClr val="263248"/>
              </a:solidFill>
              <a:latin typeface="Roboto Condensed Light"/>
              <a:cs typeface="Arial" charset="0"/>
              <a:sym typeface="Roboto Condensed Light"/>
            </a:endParaRPr>
          </a:p>
          <a:p>
            <a:pPr indent="-381000"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SzPts val="2400"/>
              <a:buFont typeface="Roboto Condensed Light"/>
              <a:buChar char="▰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Hankins et al </a:t>
            </a:r>
            <a:r>
              <a:rPr lang="pt-BR" sz="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(15), </a:t>
            </a: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propõe que a Encefalopatia Hipóxico-Isquêmica (EHI) seja secundária à disfunção multiorgânica, principalmente à cardiorrespiratória e não apenas à hipoxemia </a:t>
            </a:r>
            <a:r>
              <a:rPr lang="pt-BR" sz="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(14, 15).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Google Shape;236;p16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492750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INTRODUÇÃO  - Asfixia Perinatal</a:t>
            </a:r>
          </a:p>
        </p:txBody>
      </p:sp>
      <p:sp>
        <p:nvSpPr>
          <p:cNvPr id="18434" name="Google Shape;238;p16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F6903F9-9678-4634-8AB0-65250FD39C0F}" type="slidenum">
              <a:rPr lang="pt-BR" smtClean="0"/>
              <a:pPr/>
              <a:t>5</a:t>
            </a:fld>
            <a:endParaRPr lang="pt-BR" smtClean="0"/>
          </a:p>
        </p:txBody>
      </p:sp>
      <p:grpSp>
        <p:nvGrpSpPr>
          <p:cNvPr id="18435" name="Google Shape;239;p16"/>
          <p:cNvGrpSpPr>
            <a:grpSpLocks/>
          </p:cNvGrpSpPr>
          <p:nvPr/>
        </p:nvGrpSpPr>
        <p:grpSpPr bwMode="auto">
          <a:xfrm>
            <a:off x="282575" y="590550"/>
            <a:ext cx="369888" cy="369888"/>
            <a:chOff x="2594050" y="1631825"/>
            <a:chExt cx="439625" cy="439625"/>
          </a:xfrm>
        </p:grpSpPr>
        <p:sp>
          <p:nvSpPr>
            <p:cNvPr id="18437" name="Google Shape;240;p16"/>
            <p:cNvSpPr>
              <a:spLocks/>
            </p:cNvSpPr>
            <p:nvPr/>
          </p:nvSpPr>
          <p:spPr bwMode="auto">
            <a:xfrm>
              <a:off x="2594050" y="1883300"/>
              <a:ext cx="188175" cy="188150"/>
            </a:xfrm>
            <a:custGeom>
              <a:avLst/>
              <a:gdLst>
                <a:gd name="T0" fmla="*/ 2147483647 w 7527"/>
                <a:gd name="T1" fmla="*/ 0 h 7526"/>
                <a:gd name="T2" fmla="*/ 209765646 w 7527"/>
                <a:gd name="T3" fmla="*/ 2147483647 h 7526"/>
                <a:gd name="T4" fmla="*/ 390625 w 7527"/>
                <a:gd name="T5" fmla="*/ 2147483647 h 7526"/>
                <a:gd name="T6" fmla="*/ 428515689 w 7527"/>
                <a:gd name="T7" fmla="*/ 2147483647 h 7526"/>
                <a:gd name="T8" fmla="*/ 2147483647 w 7527"/>
                <a:gd name="T9" fmla="*/ 599218444 h 7526"/>
                <a:gd name="T10" fmla="*/ 2147483647 w 7527"/>
                <a:gd name="T11" fmla="*/ 0 h 75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27"/>
                <a:gd name="T19" fmla="*/ 0 h 7526"/>
                <a:gd name="T20" fmla="*/ 7527 w 7527"/>
                <a:gd name="T21" fmla="*/ 7526 h 75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8438" name="Google Shape;241;p16"/>
            <p:cNvSpPr>
              <a:spLocks/>
            </p:cNvSpPr>
            <p:nvPr/>
          </p:nvSpPr>
          <p:spPr bwMode="auto">
            <a:xfrm>
              <a:off x="2857700" y="1631825"/>
              <a:ext cx="175975" cy="176000"/>
            </a:xfrm>
            <a:custGeom>
              <a:avLst/>
              <a:gdLst>
                <a:gd name="T0" fmla="*/ 104687496 w 7039"/>
                <a:gd name="T1" fmla="*/ 1056249707 h 7040"/>
                <a:gd name="T2" fmla="*/ 1693749130 w 7039"/>
                <a:gd name="T3" fmla="*/ 2147483647 h 7040"/>
                <a:gd name="T4" fmla="*/ 1693749130 w 7039"/>
                <a:gd name="T5" fmla="*/ 2147483647 h 7040"/>
                <a:gd name="T6" fmla="*/ 1693749130 w 7039"/>
                <a:gd name="T7" fmla="*/ 2147483647 h 7040"/>
                <a:gd name="T8" fmla="*/ 1817187496 w 7039"/>
                <a:gd name="T9" fmla="*/ 2147483647 h 7040"/>
                <a:gd name="T10" fmla="*/ 1950389059 w 7039"/>
                <a:gd name="T11" fmla="*/ 2147483647 h 7040"/>
                <a:gd name="T12" fmla="*/ 2074217824 w 7039"/>
                <a:gd name="T13" fmla="*/ 2147483647 h 7040"/>
                <a:gd name="T14" fmla="*/ 2147483647 w 7039"/>
                <a:gd name="T15" fmla="*/ 2147483647 h 7040"/>
                <a:gd name="T16" fmla="*/ 2147483647 w 7039"/>
                <a:gd name="T17" fmla="*/ 2147483647 h 7040"/>
                <a:gd name="T18" fmla="*/ 2147483647 w 7039"/>
                <a:gd name="T19" fmla="*/ 2147483647 h 7040"/>
                <a:gd name="T20" fmla="*/ 2147483647 w 7039"/>
                <a:gd name="T21" fmla="*/ 2147483647 h 7040"/>
                <a:gd name="T22" fmla="*/ 2147483647 w 7039"/>
                <a:gd name="T23" fmla="*/ 2147483647 h 7040"/>
                <a:gd name="T24" fmla="*/ 2147483647 w 7039"/>
                <a:gd name="T25" fmla="*/ 2147483647 h 7040"/>
                <a:gd name="T26" fmla="*/ 2147483647 w 7039"/>
                <a:gd name="T27" fmla="*/ 2147483647 h 7040"/>
                <a:gd name="T28" fmla="*/ 2147483647 w 7039"/>
                <a:gd name="T29" fmla="*/ 2147483647 h 7040"/>
                <a:gd name="T30" fmla="*/ 2147483647 w 7039"/>
                <a:gd name="T31" fmla="*/ 2147483647 h 7040"/>
                <a:gd name="T32" fmla="*/ 2147483647 w 7039"/>
                <a:gd name="T33" fmla="*/ 2147483647 h 7040"/>
                <a:gd name="T34" fmla="*/ 2147483647 w 7039"/>
                <a:gd name="T35" fmla="*/ 2147483647 h 7040"/>
                <a:gd name="T36" fmla="*/ 2147483647 w 7039"/>
                <a:gd name="T37" fmla="*/ 2147483647 h 7040"/>
                <a:gd name="T38" fmla="*/ 2147483647 w 7039"/>
                <a:gd name="T39" fmla="*/ 2147483647 h 7040"/>
                <a:gd name="T40" fmla="*/ 2147483647 w 7039"/>
                <a:gd name="T41" fmla="*/ 2147483647 h 7040"/>
                <a:gd name="T42" fmla="*/ 2147483647 w 7039"/>
                <a:gd name="T43" fmla="*/ 2147483647 h 7040"/>
                <a:gd name="T44" fmla="*/ 2147483647 w 7039"/>
                <a:gd name="T45" fmla="*/ 2147483647 h 7040"/>
                <a:gd name="T46" fmla="*/ 2147483647 w 7039"/>
                <a:gd name="T47" fmla="*/ 2147483647 h 7040"/>
                <a:gd name="T48" fmla="*/ 542578049 w 7039"/>
                <a:gd name="T49" fmla="*/ 57421859 h 7040"/>
                <a:gd name="T50" fmla="*/ 542578049 w 7039"/>
                <a:gd name="T51" fmla="*/ 57421859 h 7040"/>
                <a:gd name="T52" fmla="*/ 504296860 w 7039"/>
                <a:gd name="T53" fmla="*/ 38281252 h 7040"/>
                <a:gd name="T54" fmla="*/ 466406071 w 7039"/>
                <a:gd name="T55" fmla="*/ 9765625 h 7040"/>
                <a:gd name="T56" fmla="*/ 428124881 w 7039"/>
                <a:gd name="T57" fmla="*/ 0 h 7040"/>
                <a:gd name="T58" fmla="*/ 390234392 w 7039"/>
                <a:gd name="T59" fmla="*/ 0 h 7040"/>
                <a:gd name="T60" fmla="*/ 390234392 w 7039"/>
                <a:gd name="T61" fmla="*/ 0 h 7040"/>
                <a:gd name="T62" fmla="*/ 352343802 w 7039"/>
                <a:gd name="T63" fmla="*/ 0 h 7040"/>
                <a:gd name="T64" fmla="*/ 304687415 w 7039"/>
                <a:gd name="T65" fmla="*/ 9765625 h 7040"/>
                <a:gd name="T66" fmla="*/ 266406226 w 7039"/>
                <a:gd name="T67" fmla="*/ 38281252 h 7040"/>
                <a:gd name="T68" fmla="*/ 237890634 w 7039"/>
                <a:gd name="T69" fmla="*/ 57421859 h 7040"/>
                <a:gd name="T70" fmla="*/ 237890634 w 7039"/>
                <a:gd name="T71" fmla="*/ 57421859 h 7040"/>
                <a:gd name="T72" fmla="*/ 190234397 w 7039"/>
                <a:gd name="T73" fmla="*/ 114453118 h 7040"/>
                <a:gd name="T74" fmla="*/ 142968710 w 7039"/>
                <a:gd name="T75" fmla="*/ 171484402 h 7040"/>
                <a:gd name="T76" fmla="*/ 114453118 w 7039"/>
                <a:gd name="T77" fmla="*/ 228515637 h 7040"/>
                <a:gd name="T78" fmla="*/ 76171854 w 7039"/>
                <a:gd name="T79" fmla="*/ 285546821 h 7040"/>
                <a:gd name="T80" fmla="*/ 28515630 w 7039"/>
                <a:gd name="T81" fmla="*/ 409374986 h 7040"/>
                <a:gd name="T82" fmla="*/ 0 w 7039"/>
                <a:gd name="T83" fmla="*/ 542578049 h 7040"/>
                <a:gd name="T84" fmla="*/ 0 w 7039"/>
                <a:gd name="T85" fmla="*/ 675781213 h 7040"/>
                <a:gd name="T86" fmla="*/ 9765625 w 7039"/>
                <a:gd name="T87" fmla="*/ 799218778 h 7040"/>
                <a:gd name="T88" fmla="*/ 47656249 w 7039"/>
                <a:gd name="T89" fmla="*/ 932421741 h 7040"/>
                <a:gd name="T90" fmla="*/ 104687496 w 7039"/>
                <a:gd name="T91" fmla="*/ 1056249707 h 7040"/>
                <a:gd name="T92" fmla="*/ 104687496 w 7039"/>
                <a:gd name="T93" fmla="*/ 1056249707 h 704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039"/>
                <a:gd name="T142" fmla="*/ 0 h 7040"/>
                <a:gd name="T143" fmla="*/ 7039 w 7039"/>
                <a:gd name="T144" fmla="*/ 7040 h 704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8439" name="Google Shape;242;p16"/>
            <p:cNvSpPr>
              <a:spLocks/>
            </p:cNvSpPr>
            <p:nvPr/>
          </p:nvSpPr>
          <p:spPr bwMode="auto">
            <a:xfrm>
              <a:off x="2662850" y="1699400"/>
              <a:ext cx="303250" cy="303250"/>
            </a:xfrm>
            <a:custGeom>
              <a:avLst/>
              <a:gdLst>
                <a:gd name="T0" fmla="*/ 2147483647 w 12130"/>
                <a:gd name="T1" fmla="*/ 390625 h 12130"/>
                <a:gd name="T2" fmla="*/ 1903124987 w 12130"/>
                <a:gd name="T3" fmla="*/ 1246483999 h 12130"/>
                <a:gd name="T4" fmla="*/ 1903124987 w 12130"/>
                <a:gd name="T5" fmla="*/ 1246483999 h 12130"/>
                <a:gd name="T6" fmla="*/ 1807811418 w 12130"/>
                <a:gd name="T7" fmla="*/ 1208593611 h 12130"/>
                <a:gd name="T8" fmla="*/ 1712889848 w 12130"/>
                <a:gd name="T9" fmla="*/ 1170702423 h 12130"/>
                <a:gd name="T10" fmla="*/ 1598437485 w 12130"/>
                <a:gd name="T11" fmla="*/ 1132421635 h 12130"/>
                <a:gd name="T12" fmla="*/ 1484374322 w 12130"/>
                <a:gd name="T13" fmla="*/ 1113280841 h 12130"/>
                <a:gd name="T14" fmla="*/ 1360937562 w 12130"/>
                <a:gd name="T15" fmla="*/ 1084765651 h 12130"/>
                <a:gd name="T16" fmla="*/ 1237108802 w 12130"/>
                <a:gd name="T17" fmla="*/ 1066015257 h 12130"/>
                <a:gd name="T18" fmla="*/ 1113280841 w 12130"/>
                <a:gd name="T19" fmla="*/ 1056249660 h 12130"/>
                <a:gd name="T20" fmla="*/ 989843281 w 12130"/>
                <a:gd name="T21" fmla="*/ 1056249660 h 12130"/>
                <a:gd name="T22" fmla="*/ 989843281 w 12130"/>
                <a:gd name="T23" fmla="*/ 1056249660 h 12130"/>
                <a:gd name="T24" fmla="*/ 875390518 w 12130"/>
                <a:gd name="T25" fmla="*/ 1056249660 h 12130"/>
                <a:gd name="T26" fmla="*/ 761327955 w 12130"/>
                <a:gd name="T27" fmla="*/ 1066015257 h 12130"/>
                <a:gd name="T28" fmla="*/ 637890395 w 12130"/>
                <a:gd name="T29" fmla="*/ 1084765651 h 12130"/>
                <a:gd name="T30" fmla="*/ 514062434 w 12130"/>
                <a:gd name="T31" fmla="*/ 1113280841 h 12130"/>
                <a:gd name="T32" fmla="*/ 390234374 w 12130"/>
                <a:gd name="T33" fmla="*/ 1160936826 h 12130"/>
                <a:gd name="T34" fmla="*/ 276171811 w 12130"/>
                <a:gd name="T35" fmla="*/ 1208593611 h 12130"/>
                <a:gd name="T36" fmla="*/ 162109298 w 12130"/>
                <a:gd name="T37" fmla="*/ 1284764786 h 12130"/>
                <a:gd name="T38" fmla="*/ 57421857 w 12130"/>
                <a:gd name="T39" fmla="*/ 1370311959 h 12130"/>
                <a:gd name="T40" fmla="*/ 57421857 w 12130"/>
                <a:gd name="T41" fmla="*/ 1370311959 h 12130"/>
                <a:gd name="T42" fmla="*/ 28906253 w 12130"/>
                <a:gd name="T43" fmla="*/ 1398827150 h 12130"/>
                <a:gd name="T44" fmla="*/ 9765625 w 12130"/>
                <a:gd name="T45" fmla="*/ 1436718337 h 12130"/>
                <a:gd name="T46" fmla="*/ 390625 w 12130"/>
                <a:gd name="T47" fmla="*/ 1474999925 h 12130"/>
                <a:gd name="T48" fmla="*/ 390625 w 12130"/>
                <a:gd name="T49" fmla="*/ 1522655910 h 12130"/>
                <a:gd name="T50" fmla="*/ 390625 w 12130"/>
                <a:gd name="T51" fmla="*/ 1522655910 h 12130"/>
                <a:gd name="T52" fmla="*/ 390625 w 12130"/>
                <a:gd name="T53" fmla="*/ 1560545497 h 12130"/>
                <a:gd name="T54" fmla="*/ 9765625 w 12130"/>
                <a:gd name="T55" fmla="*/ 1598827085 h 12130"/>
                <a:gd name="T56" fmla="*/ 28906253 w 12130"/>
                <a:gd name="T57" fmla="*/ 1636718273 h 12130"/>
                <a:gd name="T58" fmla="*/ 57421857 w 12130"/>
                <a:gd name="T59" fmla="*/ 1674608661 h 12130"/>
                <a:gd name="T60" fmla="*/ 2147483647 w 12130"/>
                <a:gd name="T61" fmla="*/ 2147483647 h 12130"/>
                <a:gd name="T62" fmla="*/ 2147483647 w 12130"/>
                <a:gd name="T63" fmla="*/ 2147483647 h 12130"/>
                <a:gd name="T64" fmla="*/ 2147483647 w 12130"/>
                <a:gd name="T65" fmla="*/ 2147483647 h 12130"/>
                <a:gd name="T66" fmla="*/ 2147483647 w 12130"/>
                <a:gd name="T67" fmla="*/ 2147483647 h 12130"/>
                <a:gd name="T68" fmla="*/ 2147483647 w 12130"/>
                <a:gd name="T69" fmla="*/ 2147483647 h 12130"/>
                <a:gd name="T70" fmla="*/ 2147483647 w 12130"/>
                <a:gd name="T71" fmla="*/ 2147483647 h 12130"/>
                <a:gd name="T72" fmla="*/ 2147483647 w 12130"/>
                <a:gd name="T73" fmla="*/ 2147483647 h 12130"/>
                <a:gd name="T74" fmla="*/ 2147483647 w 12130"/>
                <a:gd name="T75" fmla="*/ 2147483647 h 12130"/>
                <a:gd name="T76" fmla="*/ 2147483647 w 12130"/>
                <a:gd name="T77" fmla="*/ 2147483647 h 12130"/>
                <a:gd name="T78" fmla="*/ 2147483647 w 12130"/>
                <a:gd name="T79" fmla="*/ 2147483647 h 12130"/>
                <a:gd name="T80" fmla="*/ 2147483647 w 12130"/>
                <a:gd name="T81" fmla="*/ 2147483647 h 12130"/>
                <a:gd name="T82" fmla="*/ 2147483647 w 12130"/>
                <a:gd name="T83" fmla="*/ 2147483647 h 12130"/>
                <a:gd name="T84" fmla="*/ 2147483647 w 12130"/>
                <a:gd name="T85" fmla="*/ 2147483647 h 12130"/>
                <a:gd name="T86" fmla="*/ 2147483647 w 12130"/>
                <a:gd name="T87" fmla="*/ 2147483647 h 12130"/>
                <a:gd name="T88" fmla="*/ 2147483647 w 12130"/>
                <a:gd name="T89" fmla="*/ 2147483647 h 12130"/>
                <a:gd name="T90" fmla="*/ 2147483647 w 12130"/>
                <a:gd name="T91" fmla="*/ 2147483647 h 12130"/>
                <a:gd name="T92" fmla="*/ 2147483647 w 12130"/>
                <a:gd name="T93" fmla="*/ 2147483647 h 12130"/>
                <a:gd name="T94" fmla="*/ 2147483647 w 12130"/>
                <a:gd name="T95" fmla="*/ 2147483647 h 12130"/>
                <a:gd name="T96" fmla="*/ 2147483647 w 12130"/>
                <a:gd name="T97" fmla="*/ 2147483647 h 12130"/>
                <a:gd name="T98" fmla="*/ 2147483647 w 12130"/>
                <a:gd name="T99" fmla="*/ 2147483647 h 12130"/>
                <a:gd name="T100" fmla="*/ 2147483647 w 12130"/>
                <a:gd name="T101" fmla="*/ 2147483647 h 12130"/>
                <a:gd name="T102" fmla="*/ 2147483647 w 12130"/>
                <a:gd name="T103" fmla="*/ 2147483647 h 12130"/>
                <a:gd name="T104" fmla="*/ 2147483647 w 12130"/>
                <a:gd name="T105" fmla="*/ 2147483647 h 12130"/>
                <a:gd name="T106" fmla="*/ 2147483647 w 12130"/>
                <a:gd name="T107" fmla="*/ 2147483647 h 12130"/>
                <a:gd name="T108" fmla="*/ 2147483647 w 12130"/>
                <a:gd name="T109" fmla="*/ 2147483647 h 12130"/>
                <a:gd name="T110" fmla="*/ 2147483647 w 12130"/>
                <a:gd name="T111" fmla="*/ 2147483647 h 12130"/>
                <a:gd name="T112" fmla="*/ 2147483647 w 12130"/>
                <a:gd name="T113" fmla="*/ 2147483647 h 12130"/>
                <a:gd name="T114" fmla="*/ 2147483647 w 12130"/>
                <a:gd name="T115" fmla="*/ 2147483647 h 12130"/>
                <a:gd name="T116" fmla="*/ 2147483647 w 12130"/>
                <a:gd name="T117" fmla="*/ 2147483647 h 12130"/>
                <a:gd name="T118" fmla="*/ 2147483647 w 12130"/>
                <a:gd name="T119" fmla="*/ 1598827085 h 1213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2130"/>
                <a:gd name="T181" fmla="*/ 0 h 12130"/>
                <a:gd name="T182" fmla="*/ 12130 w 12130"/>
                <a:gd name="T183" fmla="*/ 12130 h 1213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18440" name="Google Shape;243;p16"/>
            <p:cNvSpPr>
              <a:spLocks/>
            </p:cNvSpPr>
            <p:nvPr/>
          </p:nvSpPr>
          <p:spPr bwMode="auto">
            <a:xfrm>
              <a:off x="2801675" y="1740825"/>
              <a:ext cx="49950" cy="49950"/>
            </a:xfrm>
            <a:custGeom>
              <a:avLst/>
              <a:gdLst>
                <a:gd name="T0" fmla="*/ 390625 w 1998"/>
                <a:gd name="T1" fmla="*/ 780078009 h 1998"/>
                <a:gd name="T2" fmla="*/ 780468809 w 1998"/>
                <a:gd name="T3" fmla="*/ 0 h 1998"/>
                <a:gd name="T4" fmla="*/ 0 60000 65536"/>
                <a:gd name="T5" fmla="*/ 0 60000 65536"/>
                <a:gd name="T6" fmla="*/ 0 w 1998"/>
                <a:gd name="T7" fmla="*/ 0 h 1998"/>
                <a:gd name="T8" fmla="*/ 1998 w 1998"/>
                <a:gd name="T9" fmla="*/ 1998 h 1998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18436" name="Google Shape;237;p16"/>
          <p:cNvSpPr txBox="1">
            <a:spLocks noGrp="1"/>
          </p:cNvSpPr>
          <p:nvPr>
            <p:ph type="body" idx="1"/>
          </p:nvPr>
        </p:nvSpPr>
        <p:spPr>
          <a:xfrm>
            <a:off x="814388" y="1858963"/>
            <a:ext cx="7627937" cy="3159125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Font typeface="Roboto Condensed Light"/>
              <a:buChar char="▰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Hipotermia tem pouco efeito positivo no coração e outros órgãos, dessa forma há a necessidade de novas terapias.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Clr>
                <a:srgbClr val="C7D3E6"/>
              </a:buClr>
              <a:buFont typeface="Roboto Condensed Light"/>
              <a:buChar char="▰"/>
            </a:pPr>
            <a:endParaRPr lang="pt-BR" sz="800" smtClean="0">
              <a:solidFill>
                <a:srgbClr val="263248"/>
              </a:solidFill>
              <a:latin typeface="Roboto Condensed Light"/>
              <a:cs typeface="Arial" charset="0"/>
              <a:sym typeface="Roboto Condensed Light"/>
            </a:endParaRPr>
          </a:p>
          <a:p>
            <a:pPr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Char char="▰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Objetivos:</a:t>
            </a:r>
          </a:p>
          <a:p>
            <a:pPr lvl="1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Char char="▻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Revisar o desenvolvimento do cardiomiócito e sistema cardiovascular ao nascimento e como ele suporta a asfixia neonatal</a:t>
            </a:r>
          </a:p>
          <a:p>
            <a:pPr lvl="1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Char char="▻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Revisar as principais estratégias de proteção e tratamento em uso.</a:t>
            </a:r>
          </a:p>
          <a:p>
            <a:pPr lvl="1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Char char="▻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Promover orientações futuras </a:t>
            </a:r>
          </a:p>
          <a:p>
            <a:pPr lvl="1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Char char="▻"/>
            </a:pPr>
            <a:r>
              <a:rPr lang="pt-BR" sz="1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Identificação precoce de neonatos de risco para disfunção cardiovascular grave</a:t>
            </a:r>
          </a:p>
          <a:p>
            <a:pPr lvl="1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Char char="▻"/>
            </a:pPr>
            <a:endParaRPr lang="pt-BR" sz="1800" smtClean="0">
              <a:solidFill>
                <a:srgbClr val="263248"/>
              </a:solidFill>
              <a:latin typeface="Roboto Condensed Light"/>
              <a:cs typeface="Arial" charset="0"/>
              <a:sym typeface="Roboto Condensed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Google Shape;283;p19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257800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ASFIXIA PERINATAL </a:t>
            </a:r>
          </a:p>
        </p:txBody>
      </p:sp>
      <p:sp>
        <p:nvSpPr>
          <p:cNvPr id="284" name="Google Shape;284;p19"/>
          <p:cNvSpPr txBox="1">
            <a:spLocks noGrp="1"/>
          </p:cNvSpPr>
          <p:nvPr>
            <p:ph type="body" idx="1"/>
          </p:nvPr>
        </p:nvSpPr>
        <p:spPr>
          <a:xfrm>
            <a:off x="869950" y="1544638"/>
            <a:ext cx="2247900" cy="2709862"/>
          </a:xfrm>
        </p:spPr>
        <p:txBody>
          <a:bodyPr/>
          <a:lstStyle/>
          <a:p>
            <a:pPr marL="0" indent="0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b="1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Asfixia transitória (hipoxia e hipercapnia) habitual do estresse do parto</a:t>
            </a:r>
            <a:endParaRPr lang="pt-BR" smtClean="0">
              <a:solidFill>
                <a:srgbClr val="263248"/>
              </a:solidFill>
              <a:latin typeface="Roboto Condensed Light"/>
              <a:cs typeface="Arial" charset="0"/>
              <a:sym typeface="Roboto Condensed Light"/>
            </a:endParaRPr>
          </a:p>
        </p:txBody>
      </p:sp>
      <p:sp>
        <p:nvSpPr>
          <p:cNvPr id="285" name="Google Shape;285;p19"/>
          <p:cNvSpPr txBox="1">
            <a:spLocks noGrp="1"/>
          </p:cNvSpPr>
          <p:nvPr>
            <p:ph type="body" idx="2"/>
          </p:nvPr>
        </p:nvSpPr>
        <p:spPr>
          <a:xfrm>
            <a:off x="3233738" y="1544638"/>
            <a:ext cx="2247900" cy="2709862"/>
          </a:xfrm>
        </p:spPr>
        <p:txBody>
          <a:bodyPr/>
          <a:lstStyle/>
          <a:p>
            <a:pPr marL="0" indent="0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b="1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Asfixia prolongada</a:t>
            </a:r>
          </a:p>
          <a:p>
            <a:pPr marL="0" indent="0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TP* prolongado</a:t>
            </a:r>
          </a:p>
          <a:p>
            <a:pPr marL="0" indent="0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Interrupção de fluxo pelo cordão</a:t>
            </a:r>
          </a:p>
          <a:p>
            <a:pPr marL="0" indent="0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sz="14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*TP:trabalho de parto</a:t>
            </a:r>
          </a:p>
        </p:txBody>
      </p:sp>
      <p:sp>
        <p:nvSpPr>
          <p:cNvPr id="286" name="Google Shape;286;p19"/>
          <p:cNvSpPr txBox="1">
            <a:spLocks noGrp="1"/>
          </p:cNvSpPr>
          <p:nvPr>
            <p:ph type="body" idx="3"/>
          </p:nvPr>
        </p:nvSpPr>
        <p:spPr>
          <a:xfrm>
            <a:off x="5540375" y="1544638"/>
            <a:ext cx="2247900" cy="2709862"/>
          </a:xfrm>
        </p:spPr>
        <p:txBody>
          <a:bodyPr/>
          <a:lstStyle/>
          <a:p>
            <a:pPr marL="0" indent="0" eaLnBrk="1" hangingPunct="1"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b="1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Desfechos negativos</a:t>
            </a:r>
          </a:p>
          <a:p>
            <a:pPr marL="0" indent="0" eaLnBrk="1" hangingPunct="1">
              <a:spcBef>
                <a:spcPts val="1000"/>
              </a:spcBef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Óbito Fetal intraútero</a:t>
            </a:r>
          </a:p>
          <a:p>
            <a:pPr marL="0" indent="0" eaLnBrk="1" hangingPunct="1">
              <a:spcBef>
                <a:spcPts val="1000"/>
              </a:spcBef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Natimorto</a:t>
            </a:r>
          </a:p>
          <a:p>
            <a:pPr marL="0" indent="0" eaLnBrk="1" hangingPunct="1">
              <a:spcBef>
                <a:spcPts val="1000"/>
              </a:spcBef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Falência multiorgânica nos sobreviventes </a:t>
            </a:r>
            <a:r>
              <a:rPr lang="pt-BR" sz="800" smtClean="0">
                <a:solidFill>
                  <a:srgbClr val="263248"/>
                </a:solidFill>
                <a:latin typeface="Roboto Condensed Light"/>
                <a:cs typeface="Arial" charset="0"/>
                <a:sym typeface="Roboto Condensed Light"/>
              </a:rPr>
              <a:t>(2)</a:t>
            </a:r>
          </a:p>
          <a:p>
            <a:pPr marL="0" indent="0" eaLnBrk="1" hangingPunct="1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Font typeface="Roboto Condensed Light"/>
              <a:buNone/>
            </a:pPr>
            <a:endParaRPr lang="pt-BR" smtClean="0">
              <a:solidFill>
                <a:srgbClr val="263248"/>
              </a:solidFill>
              <a:latin typeface="Roboto Condensed Light"/>
              <a:cs typeface="Arial" charset="0"/>
              <a:sym typeface="Roboto Condensed Light"/>
            </a:endParaRPr>
          </a:p>
        </p:txBody>
      </p:sp>
      <p:sp>
        <p:nvSpPr>
          <p:cNvPr id="20485" name="Google Shape;287;p1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CB452C6-1022-412C-B05D-AA2253F2E55B}" type="slidenum">
              <a:rPr lang="pt-BR" smtClean="0"/>
              <a:pPr/>
              <a:t>6</a:t>
            </a:fld>
            <a:endParaRPr lang="pt-BR" smtClean="0"/>
          </a:p>
        </p:txBody>
      </p:sp>
      <p:grpSp>
        <p:nvGrpSpPr>
          <p:cNvPr id="20486" name="Google Shape;288;p19"/>
          <p:cNvGrpSpPr>
            <a:grpSpLocks/>
          </p:cNvGrpSpPr>
          <p:nvPr/>
        </p:nvGrpSpPr>
        <p:grpSpPr bwMode="auto">
          <a:xfrm>
            <a:off x="312738" y="587375"/>
            <a:ext cx="307975" cy="376238"/>
            <a:chOff x="596350" y="929175"/>
            <a:chExt cx="407950" cy="497475"/>
          </a:xfrm>
        </p:grpSpPr>
        <p:sp>
          <p:nvSpPr>
            <p:cNvPr id="20488" name="Google Shape;289;p19"/>
            <p:cNvSpPr>
              <a:spLocks/>
            </p:cNvSpPr>
            <p:nvPr/>
          </p:nvSpPr>
          <p:spPr bwMode="auto">
            <a:xfrm>
              <a:off x="596350" y="953550"/>
              <a:ext cx="387250" cy="473100"/>
            </a:xfrm>
            <a:custGeom>
              <a:avLst/>
              <a:gdLst>
                <a:gd name="T0" fmla="*/ 2147483647 w 15490"/>
                <a:gd name="T1" fmla="*/ 2147483647 h 18924"/>
                <a:gd name="T2" fmla="*/ 2147483647 w 15490"/>
                <a:gd name="T3" fmla="*/ 2147483647 h 18924"/>
                <a:gd name="T4" fmla="*/ 2147483647 w 15490"/>
                <a:gd name="T5" fmla="*/ 2147483647 h 18924"/>
                <a:gd name="T6" fmla="*/ 2147483647 w 15490"/>
                <a:gd name="T7" fmla="*/ 2147483647 h 18924"/>
                <a:gd name="T8" fmla="*/ 2147483647 w 15490"/>
                <a:gd name="T9" fmla="*/ 2147483647 h 18924"/>
                <a:gd name="T10" fmla="*/ 2147483647 w 15490"/>
                <a:gd name="T11" fmla="*/ 2147483647 h 18924"/>
                <a:gd name="T12" fmla="*/ 2147483647 w 15490"/>
                <a:gd name="T13" fmla="*/ 2147483647 h 18924"/>
                <a:gd name="T14" fmla="*/ 2147483647 w 15490"/>
                <a:gd name="T15" fmla="*/ 2147483647 h 18924"/>
                <a:gd name="T16" fmla="*/ 2147483647 w 15490"/>
                <a:gd name="T17" fmla="*/ 2147483647 h 18924"/>
                <a:gd name="T18" fmla="*/ 2147483647 w 15490"/>
                <a:gd name="T19" fmla="*/ 2147483647 h 18924"/>
                <a:gd name="T20" fmla="*/ 399609399 w 15490"/>
                <a:gd name="T21" fmla="*/ 2147483647 h 18924"/>
                <a:gd name="T22" fmla="*/ 399609399 w 15490"/>
                <a:gd name="T23" fmla="*/ 2147483647 h 18924"/>
                <a:gd name="T24" fmla="*/ 333203216 w 15490"/>
                <a:gd name="T25" fmla="*/ 2147483647 h 18924"/>
                <a:gd name="T26" fmla="*/ 266406233 w 15490"/>
                <a:gd name="T27" fmla="*/ 2147483647 h 18924"/>
                <a:gd name="T28" fmla="*/ 200000000 w 15490"/>
                <a:gd name="T29" fmla="*/ 2147483647 h 18924"/>
                <a:gd name="T30" fmla="*/ 133203116 w 15490"/>
                <a:gd name="T31" fmla="*/ 2147483647 h 18924"/>
                <a:gd name="T32" fmla="*/ 85546903 w 15490"/>
                <a:gd name="T33" fmla="*/ 2147483647 h 18924"/>
                <a:gd name="T34" fmla="*/ 38281253 w 15490"/>
                <a:gd name="T35" fmla="*/ 2147483647 h 18924"/>
                <a:gd name="T36" fmla="*/ 9765626 w 15490"/>
                <a:gd name="T37" fmla="*/ 2147483647 h 18924"/>
                <a:gd name="T38" fmla="*/ 0 w 15490"/>
                <a:gd name="T39" fmla="*/ 2147483647 h 18924"/>
                <a:gd name="T40" fmla="*/ 0 w 15490"/>
                <a:gd name="T41" fmla="*/ 342577959 h 18924"/>
                <a:gd name="T42" fmla="*/ 0 w 15490"/>
                <a:gd name="T43" fmla="*/ 342577959 h 18924"/>
                <a:gd name="T44" fmla="*/ 9765626 w 15490"/>
                <a:gd name="T45" fmla="*/ 275781186 h 18924"/>
                <a:gd name="T46" fmla="*/ 38281253 w 15490"/>
                <a:gd name="T47" fmla="*/ 218750010 h 18924"/>
                <a:gd name="T48" fmla="*/ 76171856 w 15490"/>
                <a:gd name="T49" fmla="*/ 161718683 h 18924"/>
                <a:gd name="T50" fmla="*/ 133203116 w 15490"/>
                <a:gd name="T51" fmla="*/ 104687482 h 18924"/>
                <a:gd name="T52" fmla="*/ 190234402 w 15490"/>
                <a:gd name="T53" fmla="*/ 66796847 h 18924"/>
                <a:gd name="T54" fmla="*/ 257031235 w 15490"/>
                <a:gd name="T55" fmla="*/ 28515626 h 18924"/>
                <a:gd name="T56" fmla="*/ 323437418 w 15490"/>
                <a:gd name="T57" fmla="*/ 9374999 h 18924"/>
                <a:gd name="T58" fmla="*/ 380468804 w 15490"/>
                <a:gd name="T59" fmla="*/ 0 h 1892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5490"/>
                <a:gd name="T91" fmla="*/ 0 h 18924"/>
                <a:gd name="T92" fmla="*/ 15490 w 15490"/>
                <a:gd name="T93" fmla="*/ 18924 h 1892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5490" h="18924" fill="none" extrusionOk="0">
                  <a:moveTo>
                    <a:pt x="15490" y="17828"/>
                  </a:moveTo>
                  <a:lnTo>
                    <a:pt x="15490" y="17828"/>
                  </a:lnTo>
                  <a:lnTo>
                    <a:pt x="15466" y="17998"/>
                  </a:lnTo>
                  <a:lnTo>
                    <a:pt x="15417" y="18169"/>
                  </a:lnTo>
                  <a:lnTo>
                    <a:pt x="15319" y="18364"/>
                  </a:lnTo>
                  <a:lnTo>
                    <a:pt x="15198" y="18534"/>
                  </a:lnTo>
                  <a:lnTo>
                    <a:pt x="15052" y="18680"/>
                  </a:lnTo>
                  <a:lnTo>
                    <a:pt x="14881" y="18802"/>
                  </a:lnTo>
                  <a:lnTo>
                    <a:pt x="14735" y="18900"/>
                  </a:lnTo>
                  <a:lnTo>
                    <a:pt x="14564" y="18924"/>
                  </a:lnTo>
                  <a:lnTo>
                    <a:pt x="1023" y="18924"/>
                  </a:lnTo>
                  <a:lnTo>
                    <a:pt x="853" y="18900"/>
                  </a:lnTo>
                  <a:lnTo>
                    <a:pt x="682" y="18802"/>
                  </a:lnTo>
                  <a:lnTo>
                    <a:pt x="512" y="18680"/>
                  </a:lnTo>
                  <a:lnTo>
                    <a:pt x="341" y="18534"/>
                  </a:lnTo>
                  <a:lnTo>
                    <a:pt x="219" y="18364"/>
                  </a:lnTo>
                  <a:lnTo>
                    <a:pt x="98" y="18169"/>
                  </a:lnTo>
                  <a:lnTo>
                    <a:pt x="25" y="17998"/>
                  </a:lnTo>
                  <a:lnTo>
                    <a:pt x="0" y="17828"/>
                  </a:lnTo>
                  <a:lnTo>
                    <a:pt x="0" y="877"/>
                  </a:lnTo>
                  <a:lnTo>
                    <a:pt x="25" y="706"/>
                  </a:lnTo>
                  <a:lnTo>
                    <a:pt x="98" y="560"/>
                  </a:lnTo>
                  <a:lnTo>
                    <a:pt x="195" y="414"/>
                  </a:lnTo>
                  <a:lnTo>
                    <a:pt x="341" y="268"/>
                  </a:lnTo>
                  <a:lnTo>
                    <a:pt x="487" y="171"/>
                  </a:lnTo>
                  <a:lnTo>
                    <a:pt x="658" y="73"/>
                  </a:lnTo>
                  <a:lnTo>
                    <a:pt x="828" y="24"/>
                  </a:lnTo>
                  <a:lnTo>
                    <a:pt x="974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0489" name="Google Shape;290;p19"/>
            <p:cNvSpPr>
              <a:spLocks/>
            </p:cNvSpPr>
            <p:nvPr/>
          </p:nvSpPr>
          <p:spPr bwMode="auto">
            <a:xfrm>
              <a:off x="626775" y="929175"/>
              <a:ext cx="377525" cy="462775"/>
            </a:xfrm>
            <a:custGeom>
              <a:avLst/>
              <a:gdLst>
                <a:gd name="T0" fmla="*/ 2147483647 w 15101"/>
                <a:gd name="T1" fmla="*/ 1313280646 h 18511"/>
                <a:gd name="T2" fmla="*/ 2147483647 w 15101"/>
                <a:gd name="T3" fmla="*/ 2147483647 h 18511"/>
                <a:gd name="T4" fmla="*/ 2147483647 w 15101"/>
                <a:gd name="T5" fmla="*/ 2147483647 h 18511"/>
                <a:gd name="T6" fmla="*/ 2147483647 w 15101"/>
                <a:gd name="T7" fmla="*/ 2147483647 h 18511"/>
                <a:gd name="T8" fmla="*/ 2147483647 w 15101"/>
                <a:gd name="T9" fmla="*/ 2147483647 h 18511"/>
                <a:gd name="T10" fmla="*/ 2147483647 w 15101"/>
                <a:gd name="T11" fmla="*/ 2147483647 h 18511"/>
                <a:gd name="T12" fmla="*/ 2147483647 w 15101"/>
                <a:gd name="T13" fmla="*/ 2147483647 h 18511"/>
                <a:gd name="T14" fmla="*/ 2147483647 w 15101"/>
                <a:gd name="T15" fmla="*/ 2147483647 h 18511"/>
                <a:gd name="T16" fmla="*/ 2147483647 w 15101"/>
                <a:gd name="T17" fmla="*/ 2147483647 h 18511"/>
                <a:gd name="T18" fmla="*/ 2147483647 w 15101"/>
                <a:gd name="T19" fmla="*/ 2147483647 h 18511"/>
                <a:gd name="T20" fmla="*/ 2147483647 w 15101"/>
                <a:gd name="T21" fmla="*/ 2147483647 h 18511"/>
                <a:gd name="T22" fmla="*/ 304687421 w 15101"/>
                <a:gd name="T23" fmla="*/ 2147483647 h 18511"/>
                <a:gd name="T24" fmla="*/ 304687421 w 15101"/>
                <a:gd name="T25" fmla="*/ 2147483647 h 18511"/>
                <a:gd name="T26" fmla="*/ 247656236 w 15101"/>
                <a:gd name="T27" fmla="*/ 2147483647 h 18511"/>
                <a:gd name="T28" fmla="*/ 190625001 w 15101"/>
                <a:gd name="T29" fmla="*/ 2147483647 h 18511"/>
                <a:gd name="T30" fmla="*/ 133593715 w 15101"/>
                <a:gd name="T31" fmla="*/ 2147483647 h 18511"/>
                <a:gd name="T32" fmla="*/ 85937503 w 15101"/>
                <a:gd name="T33" fmla="*/ 2147483647 h 18511"/>
                <a:gd name="T34" fmla="*/ 48046875 w 15101"/>
                <a:gd name="T35" fmla="*/ 2147483647 h 18511"/>
                <a:gd name="T36" fmla="*/ 28906255 w 15101"/>
                <a:gd name="T37" fmla="*/ 2147483647 h 18511"/>
                <a:gd name="T38" fmla="*/ 9765626 w 15101"/>
                <a:gd name="T39" fmla="*/ 2147483647 h 18511"/>
                <a:gd name="T40" fmla="*/ 390625 w 15101"/>
                <a:gd name="T41" fmla="*/ 2147483647 h 18511"/>
                <a:gd name="T42" fmla="*/ 390625 w 15101"/>
                <a:gd name="T43" fmla="*/ 304687371 h 18511"/>
                <a:gd name="T44" fmla="*/ 390625 w 15101"/>
                <a:gd name="T45" fmla="*/ 304687371 h 18511"/>
                <a:gd name="T46" fmla="*/ 9765626 w 15101"/>
                <a:gd name="T47" fmla="*/ 238281199 h 18511"/>
                <a:gd name="T48" fmla="*/ 28906255 w 15101"/>
                <a:gd name="T49" fmla="*/ 181249974 h 18511"/>
                <a:gd name="T50" fmla="*/ 48046875 w 15101"/>
                <a:gd name="T51" fmla="*/ 133593694 h 18511"/>
                <a:gd name="T52" fmla="*/ 85937503 w 15101"/>
                <a:gd name="T53" fmla="*/ 85937489 h 18511"/>
                <a:gd name="T54" fmla="*/ 133593715 w 15101"/>
                <a:gd name="T55" fmla="*/ 48046867 h 18511"/>
                <a:gd name="T56" fmla="*/ 190625001 w 15101"/>
                <a:gd name="T57" fmla="*/ 19531248 h 18511"/>
                <a:gd name="T58" fmla="*/ 247656236 w 15101"/>
                <a:gd name="T59" fmla="*/ 390625 h 18511"/>
                <a:gd name="T60" fmla="*/ 304687421 w 15101"/>
                <a:gd name="T61" fmla="*/ 390625 h 18511"/>
                <a:gd name="T62" fmla="*/ 2147483647 w 15101"/>
                <a:gd name="T63" fmla="*/ 390625 h 1851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5101"/>
                <a:gd name="T97" fmla="*/ 0 h 18511"/>
                <a:gd name="T98" fmla="*/ 15101 w 15101"/>
                <a:gd name="T99" fmla="*/ 18511 h 18511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5101" h="18511" fill="none" extrusionOk="0">
                  <a:moveTo>
                    <a:pt x="15101" y="3362"/>
                  </a:moveTo>
                  <a:lnTo>
                    <a:pt x="15101" y="17731"/>
                  </a:lnTo>
                  <a:lnTo>
                    <a:pt x="15077" y="17877"/>
                  </a:lnTo>
                  <a:lnTo>
                    <a:pt x="15028" y="18024"/>
                  </a:lnTo>
                  <a:lnTo>
                    <a:pt x="14979" y="18145"/>
                  </a:lnTo>
                  <a:lnTo>
                    <a:pt x="14882" y="18267"/>
                  </a:lnTo>
                  <a:lnTo>
                    <a:pt x="14760" y="18365"/>
                  </a:lnTo>
                  <a:lnTo>
                    <a:pt x="14614" y="18438"/>
                  </a:lnTo>
                  <a:lnTo>
                    <a:pt x="14468" y="18486"/>
                  </a:lnTo>
                  <a:lnTo>
                    <a:pt x="14322" y="18511"/>
                  </a:lnTo>
                  <a:lnTo>
                    <a:pt x="780" y="18511"/>
                  </a:lnTo>
                  <a:lnTo>
                    <a:pt x="634" y="18486"/>
                  </a:lnTo>
                  <a:lnTo>
                    <a:pt x="488" y="18438"/>
                  </a:lnTo>
                  <a:lnTo>
                    <a:pt x="342" y="18365"/>
                  </a:lnTo>
                  <a:lnTo>
                    <a:pt x="220" y="18267"/>
                  </a:lnTo>
                  <a:lnTo>
                    <a:pt x="123" y="18145"/>
                  </a:lnTo>
                  <a:lnTo>
                    <a:pt x="74" y="18024"/>
                  </a:lnTo>
                  <a:lnTo>
                    <a:pt x="25" y="17877"/>
                  </a:lnTo>
                  <a:lnTo>
                    <a:pt x="1" y="17731"/>
                  </a:lnTo>
                  <a:lnTo>
                    <a:pt x="1" y="780"/>
                  </a:lnTo>
                  <a:lnTo>
                    <a:pt x="25" y="610"/>
                  </a:lnTo>
                  <a:lnTo>
                    <a:pt x="74" y="464"/>
                  </a:lnTo>
                  <a:lnTo>
                    <a:pt x="123" y="342"/>
                  </a:lnTo>
                  <a:lnTo>
                    <a:pt x="220" y="220"/>
                  </a:lnTo>
                  <a:lnTo>
                    <a:pt x="342" y="123"/>
                  </a:lnTo>
                  <a:lnTo>
                    <a:pt x="488" y="50"/>
                  </a:lnTo>
                  <a:lnTo>
                    <a:pt x="634" y="1"/>
                  </a:lnTo>
                  <a:lnTo>
                    <a:pt x="780" y="1"/>
                  </a:lnTo>
                  <a:lnTo>
                    <a:pt x="1174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0490" name="Google Shape;291;p19"/>
            <p:cNvSpPr>
              <a:spLocks/>
            </p:cNvSpPr>
            <p:nvPr/>
          </p:nvSpPr>
          <p:spPr bwMode="auto">
            <a:xfrm>
              <a:off x="688900" y="1256150"/>
              <a:ext cx="133975" cy="25"/>
            </a:xfrm>
            <a:custGeom>
              <a:avLst/>
              <a:gdLst>
                <a:gd name="T0" fmla="*/ 2092968037 w 5359"/>
                <a:gd name="T1" fmla="*/ 0 h 1"/>
                <a:gd name="T2" fmla="*/ 0 w 5359"/>
                <a:gd name="T3" fmla="*/ 0 h 1"/>
                <a:gd name="T4" fmla="*/ 0 60000 65536"/>
                <a:gd name="T5" fmla="*/ 0 60000 65536"/>
                <a:gd name="T6" fmla="*/ 0 w 5359"/>
                <a:gd name="T7" fmla="*/ 0 h 1"/>
                <a:gd name="T8" fmla="*/ 5359 w 5359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0491" name="Google Shape;292;p19"/>
            <p:cNvSpPr>
              <a:spLocks/>
            </p:cNvSpPr>
            <p:nvPr/>
          </p:nvSpPr>
          <p:spPr bwMode="auto">
            <a:xfrm>
              <a:off x="688900" y="1201350"/>
              <a:ext cx="255750" cy="25"/>
            </a:xfrm>
            <a:custGeom>
              <a:avLst/>
              <a:gdLst>
                <a:gd name="T0" fmla="*/ 2147483647 w 10230"/>
                <a:gd name="T1" fmla="*/ 390625 h 1"/>
                <a:gd name="T2" fmla="*/ 0 w 10230"/>
                <a:gd name="T3" fmla="*/ 390625 h 1"/>
                <a:gd name="T4" fmla="*/ 0 60000 65536"/>
                <a:gd name="T5" fmla="*/ 0 60000 65536"/>
                <a:gd name="T6" fmla="*/ 0 w 10230"/>
                <a:gd name="T7" fmla="*/ 0 h 1"/>
                <a:gd name="T8" fmla="*/ 10230 w 1023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0492" name="Google Shape;293;p19"/>
            <p:cNvSpPr>
              <a:spLocks/>
            </p:cNvSpPr>
            <p:nvPr/>
          </p:nvSpPr>
          <p:spPr bwMode="auto">
            <a:xfrm>
              <a:off x="688900" y="1145950"/>
              <a:ext cx="255750" cy="25"/>
            </a:xfrm>
            <a:custGeom>
              <a:avLst/>
              <a:gdLst>
                <a:gd name="T0" fmla="*/ 2147483647 w 10230"/>
                <a:gd name="T1" fmla="*/ 0 h 1"/>
                <a:gd name="T2" fmla="*/ 0 w 10230"/>
                <a:gd name="T3" fmla="*/ 0 h 1"/>
                <a:gd name="T4" fmla="*/ 0 60000 65536"/>
                <a:gd name="T5" fmla="*/ 0 60000 65536"/>
                <a:gd name="T6" fmla="*/ 0 w 10230"/>
                <a:gd name="T7" fmla="*/ 0 h 1"/>
                <a:gd name="T8" fmla="*/ 10230 w 1023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230" h="1" fill="none" extrusionOk="0">
                  <a:moveTo>
                    <a:pt x="10229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0493" name="Google Shape;294;p19"/>
            <p:cNvSpPr>
              <a:spLocks/>
            </p:cNvSpPr>
            <p:nvPr/>
          </p:nvSpPr>
          <p:spPr bwMode="auto">
            <a:xfrm>
              <a:off x="688900" y="1090525"/>
              <a:ext cx="255750" cy="25"/>
            </a:xfrm>
            <a:custGeom>
              <a:avLst/>
              <a:gdLst>
                <a:gd name="T0" fmla="*/ 2147483647 w 10230"/>
                <a:gd name="T1" fmla="*/ 390625 h 1"/>
                <a:gd name="T2" fmla="*/ 0 w 10230"/>
                <a:gd name="T3" fmla="*/ 390625 h 1"/>
                <a:gd name="T4" fmla="*/ 0 60000 65536"/>
                <a:gd name="T5" fmla="*/ 0 60000 65536"/>
                <a:gd name="T6" fmla="*/ 0 w 10230"/>
                <a:gd name="T7" fmla="*/ 0 h 1"/>
                <a:gd name="T8" fmla="*/ 10230 w 1023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0494" name="Google Shape;295;p19"/>
            <p:cNvSpPr>
              <a:spLocks/>
            </p:cNvSpPr>
            <p:nvPr/>
          </p:nvSpPr>
          <p:spPr bwMode="auto">
            <a:xfrm>
              <a:off x="920250" y="929175"/>
              <a:ext cx="84050" cy="84050"/>
            </a:xfrm>
            <a:custGeom>
              <a:avLst/>
              <a:gdLst>
                <a:gd name="T0" fmla="*/ 390625 w 3362"/>
                <a:gd name="T1" fmla="*/ 1008593707 h 3362"/>
                <a:gd name="T2" fmla="*/ 390625 w 3362"/>
                <a:gd name="T3" fmla="*/ 390625 h 3362"/>
                <a:gd name="T4" fmla="*/ 1313280819 w 3362"/>
                <a:gd name="T5" fmla="*/ 1313280819 h 3362"/>
                <a:gd name="T6" fmla="*/ 304687411 w 3362"/>
                <a:gd name="T7" fmla="*/ 1313280819 h 3362"/>
                <a:gd name="T8" fmla="*/ 304687411 w 3362"/>
                <a:gd name="T9" fmla="*/ 1313280819 h 3362"/>
                <a:gd name="T10" fmla="*/ 238281231 w 3362"/>
                <a:gd name="T11" fmla="*/ 1303515221 h 3362"/>
                <a:gd name="T12" fmla="*/ 181249997 w 3362"/>
                <a:gd name="T13" fmla="*/ 1284764827 h 3362"/>
                <a:gd name="T14" fmla="*/ 133593711 w 3362"/>
                <a:gd name="T15" fmla="*/ 1256249635 h 3362"/>
                <a:gd name="T16" fmla="*/ 85937500 w 3362"/>
                <a:gd name="T17" fmla="*/ 1217968046 h 3362"/>
                <a:gd name="T18" fmla="*/ 48046874 w 3362"/>
                <a:gd name="T19" fmla="*/ 1180077657 h 3362"/>
                <a:gd name="T20" fmla="*/ 19531251 w 3362"/>
                <a:gd name="T21" fmla="*/ 1123046474 h 3362"/>
                <a:gd name="T22" fmla="*/ 390625 w 3362"/>
                <a:gd name="T23" fmla="*/ 1066015290 h 3362"/>
                <a:gd name="T24" fmla="*/ 390625 w 3362"/>
                <a:gd name="T25" fmla="*/ 1008593707 h 3362"/>
                <a:gd name="T26" fmla="*/ 390625 w 3362"/>
                <a:gd name="T27" fmla="*/ 1008593707 h 336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362"/>
                <a:gd name="T43" fmla="*/ 0 h 3362"/>
                <a:gd name="T44" fmla="*/ 3362 w 3362"/>
                <a:gd name="T45" fmla="*/ 3362 h 336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362" h="3362" fill="none" extrusionOk="0">
                  <a:moveTo>
                    <a:pt x="1" y="2582"/>
                  </a:moveTo>
                  <a:lnTo>
                    <a:pt x="1" y="1"/>
                  </a:lnTo>
                  <a:lnTo>
                    <a:pt x="3362" y="3362"/>
                  </a:lnTo>
                  <a:lnTo>
                    <a:pt x="780" y="3362"/>
                  </a:lnTo>
                  <a:lnTo>
                    <a:pt x="610" y="3337"/>
                  </a:lnTo>
                  <a:lnTo>
                    <a:pt x="464" y="3289"/>
                  </a:lnTo>
                  <a:lnTo>
                    <a:pt x="342" y="3216"/>
                  </a:lnTo>
                  <a:lnTo>
                    <a:pt x="220" y="3118"/>
                  </a:lnTo>
                  <a:lnTo>
                    <a:pt x="123" y="3021"/>
                  </a:lnTo>
                  <a:lnTo>
                    <a:pt x="50" y="2875"/>
                  </a:lnTo>
                  <a:lnTo>
                    <a:pt x="1" y="2729"/>
                  </a:lnTo>
                  <a:lnTo>
                    <a:pt x="1" y="258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16" name="Google Shape;237;p16"/>
          <p:cNvSpPr txBox="1">
            <a:spLocks/>
          </p:cNvSpPr>
          <p:nvPr/>
        </p:nvSpPr>
        <p:spPr bwMode="auto">
          <a:xfrm>
            <a:off x="0" y="4497388"/>
            <a:ext cx="7627938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42900">
              <a:spcBef>
                <a:spcPts val="600"/>
              </a:spcBef>
              <a:buClr>
                <a:srgbClr val="C7D3E6"/>
              </a:buClr>
              <a:buSzPts val="1800"/>
              <a:buFont typeface="Roboto Condensed Light"/>
              <a:buChar char="▰"/>
            </a:pPr>
            <a:r>
              <a:rPr lang="pt-BR" sz="1800">
                <a:solidFill>
                  <a:srgbClr val="263248"/>
                </a:solidFill>
                <a:latin typeface="Roboto Condensed Light"/>
                <a:sym typeface="Roboto Condensed Light"/>
              </a:rPr>
              <a:t>Os insultos hipóxico-isquêmicos periparto e intraparto são, em muitos casos, impossíveis de antecipar e podem ser difíceis de reconhecer antes do parto.</a:t>
            </a:r>
            <a:endParaRPr lang="pt-BR" sz="800">
              <a:solidFill>
                <a:srgbClr val="263248"/>
              </a:solidFill>
              <a:latin typeface="Roboto Condensed Light"/>
              <a:sym typeface="Roboto Condensed Light"/>
            </a:endParaRPr>
          </a:p>
          <a:p>
            <a:pPr marL="914400" lvl="1" indent="-342900">
              <a:spcBef>
                <a:spcPts val="1000"/>
              </a:spcBef>
              <a:buClr>
                <a:srgbClr val="C7D3E6"/>
              </a:buClr>
              <a:buSzPts val="1800"/>
              <a:buFont typeface="Roboto Condensed Light"/>
              <a:buChar char="▻"/>
            </a:pPr>
            <a:endParaRPr lang="pt-BR" sz="1800">
              <a:solidFill>
                <a:srgbClr val="263248"/>
              </a:solidFill>
              <a:latin typeface="Roboto Condensed Light"/>
              <a:sym typeface="Roboto Condensed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4" grpId="0" build="p"/>
      <p:bldP spid="285" grpId="0" build="p"/>
      <p:bldP spid="286" grpId="0" build="p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315;p2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1BE7CB0-3DD2-47BB-8AA3-3411C1C5EF52}" type="slidenum">
              <a:rPr lang="pt-BR" smtClean="0"/>
              <a:pPr/>
              <a:t>7</a:t>
            </a:fld>
            <a:endParaRPr lang="pt-BR" smtClean="0"/>
          </a:p>
        </p:txBody>
      </p:sp>
      <p:sp>
        <p:nvSpPr>
          <p:cNvPr id="22531" name="CaixaDeTexto 2"/>
          <p:cNvSpPr txBox="1">
            <a:spLocks noChangeArrowheads="1"/>
          </p:cNvSpPr>
          <p:nvPr/>
        </p:nvSpPr>
        <p:spPr bwMode="auto">
          <a:xfrm>
            <a:off x="2062163" y="436563"/>
            <a:ext cx="5497512" cy="7302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>
                <a:latin typeface="Roboto Condensed Light"/>
              </a:rPr>
              <a:t>Academia Americana de Ginecologia e Obstetrícia: </a:t>
            </a:r>
            <a:r>
              <a:rPr lang="pt-BR" b="1">
                <a:latin typeface="Roboto Condensed Light"/>
              </a:rPr>
              <a:t>Critérios Clínicos Neonatais e de Monitoramento para IG ≥ 35sem</a:t>
            </a:r>
          </a:p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b="1">
                <a:latin typeface="Roboto Condensed Light"/>
              </a:rPr>
              <a:t>(</a:t>
            </a:r>
            <a:r>
              <a:rPr lang="pt-BR" b="1">
                <a:solidFill>
                  <a:srgbClr val="0000FF"/>
                </a:solidFill>
                <a:latin typeface="Roboto Condensed Light"/>
              </a:rPr>
              <a:t>Figura 1</a:t>
            </a:r>
            <a:r>
              <a:rPr lang="pt-BR" b="1">
                <a:latin typeface="Roboto Condensed Light"/>
              </a:rPr>
              <a:t>)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rcRect r="1453"/>
          <a:stretch>
            <a:fillRect/>
          </a:stretch>
        </p:blipFill>
        <p:spPr bwMode="auto">
          <a:xfrm>
            <a:off x="1874838" y="381000"/>
            <a:ext cx="6116637" cy="454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Google Shape;320;p22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257800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ASFIXIA PERINATAL – Fatores de Risco </a:t>
            </a:r>
            <a:r>
              <a:rPr lang="pt-BR" sz="8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(22-28)</a:t>
            </a:r>
          </a:p>
        </p:txBody>
      </p:sp>
      <p:sp>
        <p:nvSpPr>
          <p:cNvPr id="24578" name="Google Shape;321;p2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F59252E-BCD8-44BF-8420-432A44DBD1A2}" type="slidenum">
              <a:rPr lang="pt-BR" smtClean="0"/>
              <a:pPr/>
              <a:t>8</a:t>
            </a:fld>
            <a:endParaRPr lang="pt-BR" smtClean="0"/>
          </a:p>
        </p:txBody>
      </p:sp>
      <p:sp>
        <p:nvSpPr>
          <p:cNvPr id="24579" name="Google Shape;322;p22"/>
          <p:cNvSpPr>
            <a:spLocks noChangeArrowheads="1"/>
          </p:cNvSpPr>
          <p:nvPr/>
        </p:nvSpPr>
        <p:spPr bwMode="auto">
          <a:xfrm>
            <a:off x="3378200" y="1889125"/>
            <a:ext cx="2387600" cy="2386013"/>
          </a:xfrm>
          <a:prstGeom prst="diamond">
            <a:avLst/>
          </a:prstGeom>
          <a:solidFill>
            <a:srgbClr val="C7D3E6"/>
          </a:solidFill>
          <a:ln w="38100">
            <a:solidFill>
              <a:srgbClr val="92A8C8"/>
            </a:solidFill>
            <a:miter lim="8000"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>
                <a:solidFill>
                  <a:srgbClr val="263248"/>
                </a:solidFill>
                <a:latin typeface="Roboto Condensed"/>
                <a:sym typeface="Roboto Condensed"/>
              </a:rPr>
              <a:t>Asfixia Perinatal Grave</a:t>
            </a:r>
          </a:p>
        </p:txBody>
      </p:sp>
      <p:sp>
        <p:nvSpPr>
          <p:cNvPr id="24580" name="Google Shape;323;p22"/>
          <p:cNvSpPr>
            <a:spLocks noChangeArrowheads="1"/>
          </p:cNvSpPr>
          <p:nvPr/>
        </p:nvSpPr>
        <p:spPr bwMode="auto">
          <a:xfrm>
            <a:off x="1260475" y="1692275"/>
            <a:ext cx="2738438" cy="2582863"/>
          </a:xfrm>
          <a:prstGeom prst="diamond">
            <a:avLst/>
          </a:prstGeom>
          <a:noFill/>
          <a:ln w="76200">
            <a:solidFill>
              <a:srgbClr val="FF9800"/>
            </a:solidFill>
            <a:miter lim="8000"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200">
                <a:solidFill>
                  <a:srgbClr val="D26F00"/>
                </a:solidFill>
                <a:latin typeface="Roboto Condensed"/>
                <a:sym typeface="Roboto Condensed"/>
              </a:rPr>
              <a:t>       - IG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200">
                <a:solidFill>
                  <a:srgbClr val="D26F00"/>
                </a:solidFill>
                <a:latin typeface="Roboto Condensed"/>
                <a:sym typeface="Roboto Condensed"/>
              </a:rPr>
              <a:t>       - Duração e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200">
                <a:solidFill>
                  <a:srgbClr val="D26F00"/>
                </a:solidFill>
                <a:latin typeface="Roboto Condensed"/>
                <a:sym typeface="Roboto Condensed"/>
              </a:rPr>
              <a:t>     gravidade do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200">
                <a:solidFill>
                  <a:srgbClr val="D26F00"/>
                </a:solidFill>
                <a:latin typeface="Roboto Condensed"/>
                <a:sym typeface="Roboto Condensed"/>
              </a:rPr>
              <a:t>     insulto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200">
                <a:solidFill>
                  <a:srgbClr val="D26F00"/>
                </a:solidFill>
                <a:latin typeface="Roboto Condensed"/>
                <a:sym typeface="Roboto Condensed"/>
              </a:rPr>
              <a:t>       - Patologia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200">
                <a:solidFill>
                  <a:srgbClr val="D26F00"/>
                </a:solidFill>
                <a:latin typeface="Roboto Condensed"/>
                <a:sym typeface="Roboto Condensed"/>
              </a:rPr>
              <a:t>     renal fetal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200">
                <a:solidFill>
                  <a:srgbClr val="D26F00"/>
                </a:solidFill>
                <a:latin typeface="Roboto Condensed"/>
                <a:sym typeface="Roboto Condensed"/>
              </a:rPr>
              <a:t>     pre-existente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200">
                <a:solidFill>
                  <a:srgbClr val="D26F00"/>
                </a:solidFill>
                <a:latin typeface="Roboto Condensed"/>
                <a:sym typeface="Roboto Condensed"/>
              </a:rPr>
              <a:t>      - Cuidado</a:t>
            </a:r>
          </a:p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1200">
                <a:solidFill>
                  <a:srgbClr val="D26F00"/>
                </a:solidFill>
                <a:latin typeface="Roboto Condensed"/>
                <a:sym typeface="Roboto Condensed"/>
              </a:rPr>
              <a:t>      pós-natais</a:t>
            </a:r>
          </a:p>
        </p:txBody>
      </p:sp>
      <p:sp>
        <p:nvSpPr>
          <p:cNvPr id="324" name="Google Shape;324;p22"/>
          <p:cNvSpPr/>
          <p:nvPr/>
        </p:nvSpPr>
        <p:spPr>
          <a:xfrm>
            <a:off x="4924425" y="1741488"/>
            <a:ext cx="2617788" cy="2533650"/>
          </a:xfrm>
          <a:prstGeom prst="diamond">
            <a:avLst/>
          </a:prstGeom>
          <a:noFill/>
          <a:ln w="76200" cap="flat" cmpd="sng">
            <a:solidFill>
              <a:srgbClr val="FF98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lIns="91425" tIns="91425" rIns="91425" bIns="91425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 - Infecções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 - Exposição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noturna à luz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- Abuso de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substâncias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- DM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- Dieta rica 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gordura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- Deficiência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1100" kern="0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 nutricional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Tx/>
              <a:buChar char="-"/>
              <a:defRPr/>
            </a:pPr>
            <a:endParaRPr sz="1100" kern="0" dirty="0">
              <a:solidFill>
                <a:srgbClr val="D26F00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grpSp>
        <p:nvGrpSpPr>
          <p:cNvPr id="24582" name="Google Shape;325;p22"/>
          <p:cNvGrpSpPr>
            <a:grpSpLocks/>
          </p:cNvGrpSpPr>
          <p:nvPr/>
        </p:nvGrpSpPr>
        <p:grpSpPr bwMode="auto">
          <a:xfrm>
            <a:off x="263525" y="579438"/>
            <a:ext cx="407988" cy="392112"/>
            <a:chOff x="5233525" y="4954450"/>
            <a:chExt cx="538275" cy="516350"/>
          </a:xfrm>
        </p:grpSpPr>
        <p:sp>
          <p:nvSpPr>
            <p:cNvPr id="24583" name="Google Shape;326;p22"/>
            <p:cNvSpPr>
              <a:spLocks/>
            </p:cNvSpPr>
            <p:nvPr/>
          </p:nvSpPr>
          <p:spPr bwMode="auto">
            <a:xfrm>
              <a:off x="5637825" y="4954450"/>
              <a:ext cx="89525" cy="89525"/>
            </a:xfrm>
            <a:custGeom>
              <a:avLst/>
              <a:gdLst>
                <a:gd name="T0" fmla="*/ 399609391 w 3581"/>
                <a:gd name="T1" fmla="*/ 1332031237 h 3581"/>
                <a:gd name="T2" fmla="*/ 399609391 w 3581"/>
                <a:gd name="T3" fmla="*/ 1332031237 h 3581"/>
                <a:gd name="T4" fmla="*/ 466015673 w 3581"/>
                <a:gd name="T5" fmla="*/ 1360546429 h 3581"/>
                <a:gd name="T6" fmla="*/ 542187252 w 3581"/>
                <a:gd name="T7" fmla="*/ 1379687224 h 3581"/>
                <a:gd name="T8" fmla="*/ 618359231 w 3581"/>
                <a:gd name="T9" fmla="*/ 1389062421 h 3581"/>
                <a:gd name="T10" fmla="*/ 694531211 w 3581"/>
                <a:gd name="T11" fmla="*/ 1398827219 h 3581"/>
                <a:gd name="T12" fmla="*/ 694531211 w 3581"/>
                <a:gd name="T13" fmla="*/ 1398827219 h 3581"/>
                <a:gd name="T14" fmla="*/ 770703190 w 3581"/>
                <a:gd name="T15" fmla="*/ 1389062421 h 3581"/>
                <a:gd name="T16" fmla="*/ 837109172 w 3581"/>
                <a:gd name="T17" fmla="*/ 1379687224 h 3581"/>
                <a:gd name="T18" fmla="*/ 903905753 w 3581"/>
                <a:gd name="T19" fmla="*/ 1370312026 h 3581"/>
                <a:gd name="T20" fmla="*/ 970312135 w 3581"/>
                <a:gd name="T21" fmla="*/ 1341796034 h 3581"/>
                <a:gd name="T22" fmla="*/ 1027343320 w 3581"/>
                <a:gd name="T23" fmla="*/ 1312889642 h 3581"/>
                <a:gd name="T24" fmla="*/ 1084374504 w 3581"/>
                <a:gd name="T25" fmla="*/ 1274999252 h 3581"/>
                <a:gd name="T26" fmla="*/ 1141796889 w 3581"/>
                <a:gd name="T27" fmla="*/ 1237108863 h 3581"/>
                <a:gd name="T28" fmla="*/ 1189062476 w 3581"/>
                <a:gd name="T29" fmla="*/ 1189452876 h 3581"/>
                <a:gd name="T30" fmla="*/ 1236718463 w 3581"/>
                <a:gd name="T31" fmla="*/ 1141796889 h 3581"/>
                <a:gd name="T32" fmla="*/ 1274999252 w 3581"/>
                <a:gd name="T33" fmla="*/ 1094140102 h 3581"/>
                <a:gd name="T34" fmla="*/ 1312889642 w 3581"/>
                <a:gd name="T35" fmla="*/ 1027734520 h 3581"/>
                <a:gd name="T36" fmla="*/ 1341406434 w 3581"/>
                <a:gd name="T37" fmla="*/ 970702535 h 3581"/>
                <a:gd name="T38" fmla="*/ 1360546429 w 3581"/>
                <a:gd name="T39" fmla="*/ 903905753 h 3581"/>
                <a:gd name="T40" fmla="*/ 1379296024 w 3581"/>
                <a:gd name="T41" fmla="*/ 837499972 h 3581"/>
                <a:gd name="T42" fmla="*/ 1389062421 w 3581"/>
                <a:gd name="T43" fmla="*/ 770703190 h 3581"/>
                <a:gd name="T44" fmla="*/ 1398437619 w 3581"/>
                <a:gd name="T45" fmla="*/ 704296808 h 3581"/>
                <a:gd name="T46" fmla="*/ 1398437619 w 3581"/>
                <a:gd name="T47" fmla="*/ 704296808 h 3581"/>
                <a:gd name="T48" fmla="*/ 1389062421 w 3581"/>
                <a:gd name="T49" fmla="*/ 628124829 h 3581"/>
                <a:gd name="T50" fmla="*/ 1379296024 w 3581"/>
                <a:gd name="T51" fmla="*/ 561328047 h 3581"/>
                <a:gd name="T52" fmla="*/ 1360546429 w 3581"/>
                <a:gd name="T53" fmla="*/ 494921665 h 3581"/>
                <a:gd name="T54" fmla="*/ 1341406434 w 3581"/>
                <a:gd name="T55" fmla="*/ 428124883 h 3581"/>
                <a:gd name="T56" fmla="*/ 1312889642 w 3581"/>
                <a:gd name="T57" fmla="*/ 371093799 h 3581"/>
                <a:gd name="T58" fmla="*/ 1274999252 w 3581"/>
                <a:gd name="T59" fmla="*/ 314062414 h 3581"/>
                <a:gd name="T60" fmla="*/ 1236718463 w 3581"/>
                <a:gd name="T61" fmla="*/ 257031230 h 3581"/>
                <a:gd name="T62" fmla="*/ 1189062476 w 3581"/>
                <a:gd name="T63" fmla="*/ 209374993 h 3581"/>
                <a:gd name="T64" fmla="*/ 1141796889 w 3581"/>
                <a:gd name="T65" fmla="*/ 161718706 h 3581"/>
                <a:gd name="T66" fmla="*/ 1084374504 w 3581"/>
                <a:gd name="T67" fmla="*/ 123828116 h 3581"/>
                <a:gd name="T68" fmla="*/ 1027343320 w 3581"/>
                <a:gd name="T69" fmla="*/ 85937502 h 3581"/>
                <a:gd name="T70" fmla="*/ 970312135 w 3581"/>
                <a:gd name="T71" fmla="*/ 57421859 h 3581"/>
                <a:gd name="T72" fmla="*/ 903905753 w 3581"/>
                <a:gd name="T73" fmla="*/ 38281252 h 3581"/>
                <a:gd name="T74" fmla="*/ 837109172 w 3581"/>
                <a:gd name="T75" fmla="*/ 19140626 h 3581"/>
                <a:gd name="T76" fmla="*/ 770703190 w 3581"/>
                <a:gd name="T77" fmla="*/ 9765625 h 3581"/>
                <a:gd name="T78" fmla="*/ 694531211 w 3581"/>
                <a:gd name="T79" fmla="*/ 0 h 3581"/>
                <a:gd name="T80" fmla="*/ 694531211 w 3581"/>
                <a:gd name="T81" fmla="*/ 0 h 3581"/>
                <a:gd name="T82" fmla="*/ 627734029 w 3581"/>
                <a:gd name="T83" fmla="*/ 9765625 h 3581"/>
                <a:gd name="T84" fmla="*/ 561328047 w 3581"/>
                <a:gd name="T85" fmla="*/ 19140626 h 3581"/>
                <a:gd name="T86" fmla="*/ 494531265 w 3581"/>
                <a:gd name="T87" fmla="*/ 38281252 h 3581"/>
                <a:gd name="T88" fmla="*/ 428124883 w 3581"/>
                <a:gd name="T89" fmla="*/ 57421859 h 3581"/>
                <a:gd name="T90" fmla="*/ 361328001 w 3581"/>
                <a:gd name="T91" fmla="*/ 85937502 h 3581"/>
                <a:gd name="T92" fmla="*/ 304296817 w 3581"/>
                <a:gd name="T93" fmla="*/ 123828116 h 3581"/>
                <a:gd name="T94" fmla="*/ 257031230 w 3581"/>
                <a:gd name="T95" fmla="*/ 161718706 h 3581"/>
                <a:gd name="T96" fmla="*/ 209374993 w 3581"/>
                <a:gd name="T97" fmla="*/ 209374993 h 3581"/>
                <a:gd name="T98" fmla="*/ 161718706 w 3581"/>
                <a:gd name="T99" fmla="*/ 257031230 h 3581"/>
                <a:gd name="T100" fmla="*/ 123828116 w 3581"/>
                <a:gd name="T101" fmla="*/ 314062414 h 3581"/>
                <a:gd name="T102" fmla="*/ 85546902 w 3581"/>
                <a:gd name="T103" fmla="*/ 371093799 h 3581"/>
                <a:gd name="T104" fmla="*/ 57031259 w 3581"/>
                <a:gd name="T105" fmla="*/ 428124883 h 3581"/>
                <a:gd name="T106" fmla="*/ 28515630 w 3581"/>
                <a:gd name="T107" fmla="*/ 494921665 h 3581"/>
                <a:gd name="T108" fmla="*/ 19140626 w 3581"/>
                <a:gd name="T109" fmla="*/ 561328047 h 3581"/>
                <a:gd name="T110" fmla="*/ 9375001 w 3581"/>
                <a:gd name="T111" fmla="*/ 628124829 h 3581"/>
                <a:gd name="T112" fmla="*/ 0 w 3581"/>
                <a:gd name="T113" fmla="*/ 704296808 h 3581"/>
                <a:gd name="T114" fmla="*/ 0 w 3581"/>
                <a:gd name="T115" fmla="*/ 704296808 h 3581"/>
                <a:gd name="T116" fmla="*/ 9375001 w 3581"/>
                <a:gd name="T117" fmla="*/ 808984379 h 3581"/>
                <a:gd name="T118" fmla="*/ 37890627 w 3581"/>
                <a:gd name="T119" fmla="*/ 913671351 h 3581"/>
                <a:gd name="T120" fmla="*/ 76171854 w 3581"/>
                <a:gd name="T121" fmla="*/ 1008593725 h 3581"/>
                <a:gd name="T122" fmla="*/ 123828116 w 3581"/>
                <a:gd name="T123" fmla="*/ 1094140102 h 358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581"/>
                <a:gd name="T187" fmla="*/ 0 h 3581"/>
                <a:gd name="T188" fmla="*/ 3581 w 3581"/>
                <a:gd name="T189" fmla="*/ 3581 h 358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581" h="3581" fill="none" extrusionOk="0">
                  <a:moveTo>
                    <a:pt x="1023" y="3410"/>
                  </a:moveTo>
                  <a:lnTo>
                    <a:pt x="1023" y="3410"/>
                  </a:lnTo>
                  <a:lnTo>
                    <a:pt x="1193" y="3483"/>
                  </a:lnTo>
                  <a:lnTo>
                    <a:pt x="1388" y="3532"/>
                  </a:lnTo>
                  <a:lnTo>
                    <a:pt x="1583" y="3556"/>
                  </a:lnTo>
                  <a:lnTo>
                    <a:pt x="1778" y="3581"/>
                  </a:lnTo>
                  <a:lnTo>
                    <a:pt x="1973" y="3556"/>
                  </a:lnTo>
                  <a:lnTo>
                    <a:pt x="2143" y="3532"/>
                  </a:lnTo>
                  <a:lnTo>
                    <a:pt x="2314" y="3508"/>
                  </a:lnTo>
                  <a:lnTo>
                    <a:pt x="2484" y="3435"/>
                  </a:lnTo>
                  <a:lnTo>
                    <a:pt x="2630" y="3361"/>
                  </a:lnTo>
                  <a:lnTo>
                    <a:pt x="2776" y="3264"/>
                  </a:lnTo>
                  <a:lnTo>
                    <a:pt x="2923" y="3167"/>
                  </a:lnTo>
                  <a:lnTo>
                    <a:pt x="3044" y="3045"/>
                  </a:lnTo>
                  <a:lnTo>
                    <a:pt x="3166" y="2923"/>
                  </a:lnTo>
                  <a:lnTo>
                    <a:pt x="3264" y="2801"/>
                  </a:lnTo>
                  <a:lnTo>
                    <a:pt x="3361" y="2631"/>
                  </a:lnTo>
                  <a:lnTo>
                    <a:pt x="3434" y="2485"/>
                  </a:lnTo>
                  <a:lnTo>
                    <a:pt x="3483" y="2314"/>
                  </a:lnTo>
                  <a:lnTo>
                    <a:pt x="3531" y="2144"/>
                  </a:lnTo>
                  <a:lnTo>
                    <a:pt x="3556" y="1973"/>
                  </a:lnTo>
                  <a:lnTo>
                    <a:pt x="3580" y="1803"/>
                  </a:lnTo>
                  <a:lnTo>
                    <a:pt x="3556" y="1608"/>
                  </a:lnTo>
                  <a:lnTo>
                    <a:pt x="3531" y="1437"/>
                  </a:lnTo>
                  <a:lnTo>
                    <a:pt x="3483" y="1267"/>
                  </a:lnTo>
                  <a:lnTo>
                    <a:pt x="3434" y="1096"/>
                  </a:lnTo>
                  <a:lnTo>
                    <a:pt x="3361" y="950"/>
                  </a:lnTo>
                  <a:lnTo>
                    <a:pt x="3264" y="804"/>
                  </a:lnTo>
                  <a:lnTo>
                    <a:pt x="3166" y="658"/>
                  </a:lnTo>
                  <a:lnTo>
                    <a:pt x="3044" y="536"/>
                  </a:lnTo>
                  <a:lnTo>
                    <a:pt x="2923" y="414"/>
                  </a:lnTo>
                  <a:lnTo>
                    <a:pt x="2776" y="317"/>
                  </a:lnTo>
                  <a:lnTo>
                    <a:pt x="2630" y="220"/>
                  </a:lnTo>
                  <a:lnTo>
                    <a:pt x="2484" y="147"/>
                  </a:lnTo>
                  <a:lnTo>
                    <a:pt x="2314" y="98"/>
                  </a:lnTo>
                  <a:lnTo>
                    <a:pt x="2143" y="49"/>
                  </a:lnTo>
                  <a:lnTo>
                    <a:pt x="1973" y="25"/>
                  </a:lnTo>
                  <a:lnTo>
                    <a:pt x="1778" y="0"/>
                  </a:lnTo>
                  <a:lnTo>
                    <a:pt x="1607" y="25"/>
                  </a:lnTo>
                  <a:lnTo>
                    <a:pt x="1437" y="49"/>
                  </a:lnTo>
                  <a:lnTo>
                    <a:pt x="1266" y="98"/>
                  </a:lnTo>
                  <a:lnTo>
                    <a:pt x="1096" y="147"/>
                  </a:lnTo>
                  <a:lnTo>
                    <a:pt x="925" y="220"/>
                  </a:lnTo>
                  <a:lnTo>
                    <a:pt x="779" y="317"/>
                  </a:lnTo>
                  <a:lnTo>
                    <a:pt x="658" y="414"/>
                  </a:lnTo>
                  <a:lnTo>
                    <a:pt x="536" y="536"/>
                  </a:lnTo>
                  <a:lnTo>
                    <a:pt x="414" y="658"/>
                  </a:lnTo>
                  <a:lnTo>
                    <a:pt x="317" y="804"/>
                  </a:lnTo>
                  <a:lnTo>
                    <a:pt x="219" y="950"/>
                  </a:lnTo>
                  <a:lnTo>
                    <a:pt x="146" y="1096"/>
                  </a:lnTo>
                  <a:lnTo>
                    <a:pt x="73" y="1267"/>
                  </a:lnTo>
                  <a:lnTo>
                    <a:pt x="49" y="1437"/>
                  </a:lnTo>
                  <a:lnTo>
                    <a:pt x="24" y="1608"/>
                  </a:lnTo>
                  <a:lnTo>
                    <a:pt x="0" y="1803"/>
                  </a:lnTo>
                  <a:lnTo>
                    <a:pt x="24" y="2071"/>
                  </a:lnTo>
                  <a:lnTo>
                    <a:pt x="97" y="2339"/>
                  </a:lnTo>
                  <a:lnTo>
                    <a:pt x="195" y="2582"/>
                  </a:lnTo>
                  <a:lnTo>
                    <a:pt x="317" y="280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84" name="Google Shape;327;p22"/>
            <p:cNvSpPr>
              <a:spLocks/>
            </p:cNvSpPr>
            <p:nvPr/>
          </p:nvSpPr>
          <p:spPr bwMode="auto">
            <a:xfrm>
              <a:off x="5323025" y="4980625"/>
              <a:ext cx="88925" cy="88925"/>
            </a:xfrm>
            <a:custGeom>
              <a:avLst/>
              <a:gdLst>
                <a:gd name="T0" fmla="*/ 1246484058 w 3557"/>
                <a:gd name="T1" fmla="*/ 1113280894 h 3557"/>
                <a:gd name="T2" fmla="*/ 1246484058 w 3557"/>
                <a:gd name="T3" fmla="*/ 1113280894 h 3557"/>
                <a:gd name="T4" fmla="*/ 1294140045 w 3557"/>
                <a:gd name="T5" fmla="*/ 1046874513 h 3557"/>
                <a:gd name="T6" fmla="*/ 1332031234 w 3557"/>
                <a:gd name="T7" fmla="*/ 980077731 h 3557"/>
                <a:gd name="T8" fmla="*/ 1360546426 w 3557"/>
                <a:gd name="T9" fmla="*/ 903905752 h 3557"/>
                <a:gd name="T10" fmla="*/ 1379687221 w 3557"/>
                <a:gd name="T11" fmla="*/ 818359175 h 3557"/>
                <a:gd name="T12" fmla="*/ 1379687221 w 3557"/>
                <a:gd name="T13" fmla="*/ 818359175 h 3557"/>
                <a:gd name="T14" fmla="*/ 1389062419 w 3557"/>
                <a:gd name="T15" fmla="*/ 751953194 h 3557"/>
                <a:gd name="T16" fmla="*/ 1389062419 w 3557"/>
                <a:gd name="T17" fmla="*/ 675781214 h 3557"/>
                <a:gd name="T18" fmla="*/ 1389062419 w 3557"/>
                <a:gd name="T19" fmla="*/ 608984033 h 3557"/>
                <a:gd name="T20" fmla="*/ 1370312024 w 3557"/>
                <a:gd name="T21" fmla="*/ 542578051 h 3557"/>
                <a:gd name="T22" fmla="*/ 1351171229 w 3557"/>
                <a:gd name="T23" fmla="*/ 475781269 h 3557"/>
                <a:gd name="T24" fmla="*/ 1332031234 w 3557"/>
                <a:gd name="T25" fmla="*/ 418749985 h 3557"/>
                <a:gd name="T26" fmla="*/ 1303515242 w 3557"/>
                <a:gd name="T27" fmla="*/ 352343803 h 3557"/>
                <a:gd name="T28" fmla="*/ 1265624853 w 3557"/>
                <a:gd name="T29" fmla="*/ 295312419 h 3557"/>
                <a:gd name="T30" fmla="*/ 1227343263 w 3557"/>
                <a:gd name="T31" fmla="*/ 247656232 h 3557"/>
                <a:gd name="T32" fmla="*/ 1180077676 w 3557"/>
                <a:gd name="T33" fmla="*/ 199999995 h 3557"/>
                <a:gd name="T34" fmla="*/ 1132421689 w 3557"/>
                <a:gd name="T35" fmla="*/ 152343708 h 3557"/>
                <a:gd name="T36" fmla="*/ 1075390505 w 3557"/>
                <a:gd name="T37" fmla="*/ 114453119 h 3557"/>
                <a:gd name="T38" fmla="*/ 1017968121 w 3557"/>
                <a:gd name="T39" fmla="*/ 76562504 h 3557"/>
                <a:gd name="T40" fmla="*/ 951562539 w 3557"/>
                <a:gd name="T41" fmla="*/ 47656249 h 3557"/>
                <a:gd name="T42" fmla="*/ 885156157 w 3557"/>
                <a:gd name="T43" fmla="*/ 28906255 h 3557"/>
                <a:gd name="T44" fmla="*/ 818359175 w 3557"/>
                <a:gd name="T45" fmla="*/ 9765625 h 3557"/>
                <a:gd name="T46" fmla="*/ 818359175 w 3557"/>
                <a:gd name="T47" fmla="*/ 9765625 h 3557"/>
                <a:gd name="T48" fmla="*/ 751953194 w 3557"/>
                <a:gd name="T49" fmla="*/ 390625 h 3557"/>
                <a:gd name="T50" fmla="*/ 675781214 w 3557"/>
                <a:gd name="T51" fmla="*/ 390625 h 3557"/>
                <a:gd name="T52" fmla="*/ 608984033 w 3557"/>
                <a:gd name="T53" fmla="*/ 390625 h 3557"/>
                <a:gd name="T54" fmla="*/ 542578051 w 3557"/>
                <a:gd name="T55" fmla="*/ 9765625 h 3557"/>
                <a:gd name="T56" fmla="*/ 475781269 w 3557"/>
                <a:gd name="T57" fmla="*/ 28906255 h 3557"/>
                <a:gd name="T58" fmla="*/ 418749985 w 3557"/>
                <a:gd name="T59" fmla="*/ 57421859 h 3557"/>
                <a:gd name="T60" fmla="*/ 352343803 w 3557"/>
                <a:gd name="T61" fmla="*/ 85937501 h 3557"/>
                <a:gd name="T62" fmla="*/ 295312419 w 3557"/>
                <a:gd name="T63" fmla="*/ 123828116 h 3557"/>
                <a:gd name="T64" fmla="*/ 247656232 w 3557"/>
                <a:gd name="T65" fmla="*/ 162109305 h 3557"/>
                <a:gd name="T66" fmla="*/ 199999995 w 3557"/>
                <a:gd name="T67" fmla="*/ 209765642 h 3557"/>
                <a:gd name="T68" fmla="*/ 152343708 w 3557"/>
                <a:gd name="T69" fmla="*/ 257031229 h 3557"/>
                <a:gd name="T70" fmla="*/ 114453119 w 3557"/>
                <a:gd name="T71" fmla="*/ 314062414 h 3557"/>
                <a:gd name="T72" fmla="*/ 76171854 w 3557"/>
                <a:gd name="T73" fmla="*/ 371484398 h 3557"/>
                <a:gd name="T74" fmla="*/ 47656249 w 3557"/>
                <a:gd name="T75" fmla="*/ 428515682 h 3557"/>
                <a:gd name="T76" fmla="*/ 28906255 w 3557"/>
                <a:gd name="T77" fmla="*/ 494921664 h 3557"/>
                <a:gd name="T78" fmla="*/ 9765625 w 3557"/>
                <a:gd name="T79" fmla="*/ 571093643 h 3557"/>
                <a:gd name="T80" fmla="*/ 9765625 w 3557"/>
                <a:gd name="T81" fmla="*/ 571093643 h 3557"/>
                <a:gd name="T82" fmla="*/ 390625 w 3557"/>
                <a:gd name="T83" fmla="*/ 637890425 h 3557"/>
                <a:gd name="T84" fmla="*/ 390625 w 3557"/>
                <a:gd name="T85" fmla="*/ 704296807 h 3557"/>
                <a:gd name="T86" fmla="*/ 390625 w 3557"/>
                <a:gd name="T87" fmla="*/ 780468786 h 3557"/>
                <a:gd name="T88" fmla="*/ 9765625 w 3557"/>
                <a:gd name="T89" fmla="*/ 846874567 h 3557"/>
                <a:gd name="T90" fmla="*/ 28906255 w 3557"/>
                <a:gd name="T91" fmla="*/ 913671349 h 3557"/>
                <a:gd name="T92" fmla="*/ 57421859 w 3557"/>
                <a:gd name="T93" fmla="*/ 970702533 h 3557"/>
                <a:gd name="T94" fmla="*/ 85937501 w 3557"/>
                <a:gd name="T95" fmla="*/ 1037108915 h 3557"/>
                <a:gd name="T96" fmla="*/ 123828116 w 3557"/>
                <a:gd name="T97" fmla="*/ 1084765702 h 3557"/>
                <a:gd name="T98" fmla="*/ 162109305 w 3557"/>
                <a:gd name="T99" fmla="*/ 1141796887 h 3557"/>
                <a:gd name="T100" fmla="*/ 209374993 w 3557"/>
                <a:gd name="T101" fmla="*/ 1189452873 h 3557"/>
                <a:gd name="T102" fmla="*/ 257031229 w 3557"/>
                <a:gd name="T103" fmla="*/ 1237108860 h 3557"/>
                <a:gd name="T104" fmla="*/ 314062414 w 3557"/>
                <a:gd name="T105" fmla="*/ 1274999250 h 3557"/>
                <a:gd name="T106" fmla="*/ 371093798 w 3557"/>
                <a:gd name="T107" fmla="*/ 1313280839 h 3557"/>
                <a:gd name="T108" fmla="*/ 428124882 w 3557"/>
                <a:gd name="T109" fmla="*/ 1341796032 h 3557"/>
                <a:gd name="T110" fmla="*/ 494921664 w 3557"/>
                <a:gd name="T111" fmla="*/ 1360546426 h 3557"/>
                <a:gd name="T112" fmla="*/ 571093643 w 3557"/>
                <a:gd name="T113" fmla="*/ 1379687221 h 3557"/>
                <a:gd name="T114" fmla="*/ 571093643 w 3557"/>
                <a:gd name="T115" fmla="*/ 1379687221 h 3557"/>
                <a:gd name="T116" fmla="*/ 666015617 w 3557"/>
                <a:gd name="T117" fmla="*/ 1389452019 h 3557"/>
                <a:gd name="T118" fmla="*/ 770703188 w 3557"/>
                <a:gd name="T119" fmla="*/ 1389452019 h 3557"/>
                <a:gd name="T120" fmla="*/ 866015362 w 3557"/>
                <a:gd name="T121" fmla="*/ 1370312024 h 3557"/>
                <a:gd name="T122" fmla="*/ 960936936 w 3557"/>
                <a:gd name="T123" fmla="*/ 1341796032 h 355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557"/>
                <a:gd name="T187" fmla="*/ 0 h 3557"/>
                <a:gd name="T188" fmla="*/ 3557 w 3557"/>
                <a:gd name="T189" fmla="*/ 3557 h 355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557" h="3557" fill="none" extrusionOk="0">
                  <a:moveTo>
                    <a:pt x="3191" y="2850"/>
                  </a:moveTo>
                  <a:lnTo>
                    <a:pt x="3191" y="2850"/>
                  </a:lnTo>
                  <a:lnTo>
                    <a:pt x="3313" y="2680"/>
                  </a:lnTo>
                  <a:lnTo>
                    <a:pt x="3410" y="2509"/>
                  </a:lnTo>
                  <a:lnTo>
                    <a:pt x="3483" y="2314"/>
                  </a:lnTo>
                  <a:lnTo>
                    <a:pt x="3532" y="2095"/>
                  </a:lnTo>
                  <a:lnTo>
                    <a:pt x="3556" y="1925"/>
                  </a:lnTo>
                  <a:lnTo>
                    <a:pt x="3556" y="1730"/>
                  </a:lnTo>
                  <a:lnTo>
                    <a:pt x="3556" y="1559"/>
                  </a:lnTo>
                  <a:lnTo>
                    <a:pt x="3508" y="1389"/>
                  </a:lnTo>
                  <a:lnTo>
                    <a:pt x="3459" y="1218"/>
                  </a:lnTo>
                  <a:lnTo>
                    <a:pt x="3410" y="1072"/>
                  </a:lnTo>
                  <a:lnTo>
                    <a:pt x="3337" y="902"/>
                  </a:lnTo>
                  <a:lnTo>
                    <a:pt x="3240" y="756"/>
                  </a:lnTo>
                  <a:lnTo>
                    <a:pt x="3142" y="634"/>
                  </a:lnTo>
                  <a:lnTo>
                    <a:pt x="3021" y="512"/>
                  </a:lnTo>
                  <a:lnTo>
                    <a:pt x="2899" y="390"/>
                  </a:lnTo>
                  <a:lnTo>
                    <a:pt x="2753" y="293"/>
                  </a:lnTo>
                  <a:lnTo>
                    <a:pt x="2606" y="196"/>
                  </a:lnTo>
                  <a:lnTo>
                    <a:pt x="2436" y="122"/>
                  </a:lnTo>
                  <a:lnTo>
                    <a:pt x="2266" y="74"/>
                  </a:lnTo>
                  <a:lnTo>
                    <a:pt x="2095" y="25"/>
                  </a:lnTo>
                  <a:lnTo>
                    <a:pt x="1925" y="1"/>
                  </a:lnTo>
                  <a:lnTo>
                    <a:pt x="1730" y="1"/>
                  </a:lnTo>
                  <a:lnTo>
                    <a:pt x="1559" y="1"/>
                  </a:lnTo>
                  <a:lnTo>
                    <a:pt x="1389" y="25"/>
                  </a:lnTo>
                  <a:lnTo>
                    <a:pt x="1218" y="74"/>
                  </a:lnTo>
                  <a:lnTo>
                    <a:pt x="1072" y="147"/>
                  </a:lnTo>
                  <a:lnTo>
                    <a:pt x="902" y="220"/>
                  </a:lnTo>
                  <a:lnTo>
                    <a:pt x="756" y="317"/>
                  </a:lnTo>
                  <a:lnTo>
                    <a:pt x="634" y="415"/>
                  </a:lnTo>
                  <a:lnTo>
                    <a:pt x="512" y="537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1"/>
                  </a:lnTo>
                  <a:lnTo>
                    <a:pt x="122" y="1097"/>
                  </a:lnTo>
                  <a:lnTo>
                    <a:pt x="74" y="1267"/>
                  </a:lnTo>
                  <a:lnTo>
                    <a:pt x="25" y="1462"/>
                  </a:lnTo>
                  <a:lnTo>
                    <a:pt x="1" y="1633"/>
                  </a:lnTo>
                  <a:lnTo>
                    <a:pt x="1" y="1803"/>
                  </a:lnTo>
                  <a:lnTo>
                    <a:pt x="1" y="1998"/>
                  </a:lnTo>
                  <a:lnTo>
                    <a:pt x="25" y="2168"/>
                  </a:lnTo>
                  <a:lnTo>
                    <a:pt x="74" y="2339"/>
                  </a:lnTo>
                  <a:lnTo>
                    <a:pt x="147" y="2485"/>
                  </a:lnTo>
                  <a:lnTo>
                    <a:pt x="220" y="2655"/>
                  </a:lnTo>
                  <a:lnTo>
                    <a:pt x="317" y="2777"/>
                  </a:lnTo>
                  <a:lnTo>
                    <a:pt x="415" y="2923"/>
                  </a:lnTo>
                  <a:lnTo>
                    <a:pt x="536" y="3045"/>
                  </a:lnTo>
                  <a:lnTo>
                    <a:pt x="658" y="3167"/>
                  </a:lnTo>
                  <a:lnTo>
                    <a:pt x="804" y="3264"/>
                  </a:lnTo>
                  <a:lnTo>
                    <a:pt x="950" y="3362"/>
                  </a:lnTo>
                  <a:lnTo>
                    <a:pt x="1096" y="3435"/>
                  </a:lnTo>
                  <a:lnTo>
                    <a:pt x="1267" y="3483"/>
                  </a:lnTo>
                  <a:lnTo>
                    <a:pt x="1462" y="3532"/>
                  </a:lnTo>
                  <a:lnTo>
                    <a:pt x="1705" y="3557"/>
                  </a:lnTo>
                  <a:lnTo>
                    <a:pt x="1973" y="3557"/>
                  </a:lnTo>
                  <a:lnTo>
                    <a:pt x="2217" y="3508"/>
                  </a:lnTo>
                  <a:lnTo>
                    <a:pt x="2460" y="3435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85" name="Google Shape;328;p22"/>
            <p:cNvSpPr>
              <a:spLocks/>
            </p:cNvSpPr>
            <p:nvPr/>
          </p:nvSpPr>
          <p:spPr bwMode="auto">
            <a:xfrm>
              <a:off x="5233525" y="5255225"/>
              <a:ext cx="89525" cy="89525"/>
            </a:xfrm>
            <a:custGeom>
              <a:avLst/>
              <a:gdLst>
                <a:gd name="T0" fmla="*/ 1255859258 w 3581"/>
                <a:gd name="T1" fmla="*/ 276171825 h 3581"/>
                <a:gd name="T2" fmla="*/ 1255859258 w 3581"/>
                <a:gd name="T3" fmla="*/ 276171825 h 3581"/>
                <a:gd name="T4" fmla="*/ 1208202471 w 3581"/>
                <a:gd name="T5" fmla="*/ 228515638 h 3581"/>
                <a:gd name="T6" fmla="*/ 1160936883 w 3581"/>
                <a:gd name="T7" fmla="*/ 181250001 h 3581"/>
                <a:gd name="T8" fmla="*/ 1113280896 w 3581"/>
                <a:gd name="T9" fmla="*/ 133593714 h 3581"/>
                <a:gd name="T10" fmla="*/ 1046484115 w 3581"/>
                <a:gd name="T11" fmla="*/ 95312499 h 3581"/>
                <a:gd name="T12" fmla="*/ 1046484115 w 3581"/>
                <a:gd name="T13" fmla="*/ 95312499 h 3581"/>
                <a:gd name="T14" fmla="*/ 989452930 w 3581"/>
                <a:gd name="T15" fmla="*/ 66796857 h 3581"/>
                <a:gd name="T16" fmla="*/ 923046548 w 3581"/>
                <a:gd name="T17" fmla="*/ 38281252 h 3581"/>
                <a:gd name="T18" fmla="*/ 856249766 w 3581"/>
                <a:gd name="T19" fmla="*/ 19531251 h 3581"/>
                <a:gd name="T20" fmla="*/ 789843585 w 3581"/>
                <a:gd name="T21" fmla="*/ 9765625 h 3581"/>
                <a:gd name="T22" fmla="*/ 723046803 w 3581"/>
                <a:gd name="T23" fmla="*/ 390625 h 3581"/>
                <a:gd name="T24" fmla="*/ 656640421 w 3581"/>
                <a:gd name="T25" fmla="*/ 9765625 h 3581"/>
                <a:gd name="T26" fmla="*/ 589843639 w 3581"/>
                <a:gd name="T27" fmla="*/ 9765625 h 3581"/>
                <a:gd name="T28" fmla="*/ 523437257 w 3581"/>
                <a:gd name="T29" fmla="*/ 28906255 h 3581"/>
                <a:gd name="T30" fmla="*/ 456640475 w 3581"/>
                <a:gd name="T31" fmla="*/ 48046874 h 3581"/>
                <a:gd name="T32" fmla="*/ 399609391 w 3581"/>
                <a:gd name="T33" fmla="*/ 76562504 h 3581"/>
                <a:gd name="T34" fmla="*/ 342578207 w 3581"/>
                <a:gd name="T35" fmla="*/ 105078121 h 3581"/>
                <a:gd name="T36" fmla="*/ 285546822 w 3581"/>
                <a:gd name="T37" fmla="*/ 142968711 h 3581"/>
                <a:gd name="T38" fmla="*/ 228515638 w 3581"/>
                <a:gd name="T39" fmla="*/ 190624998 h 3581"/>
                <a:gd name="T40" fmla="*/ 180859401 w 3581"/>
                <a:gd name="T41" fmla="*/ 238281235 h 3581"/>
                <a:gd name="T42" fmla="*/ 133203114 w 3581"/>
                <a:gd name="T43" fmla="*/ 285546822 h 3581"/>
                <a:gd name="T44" fmla="*/ 95312499 w 3581"/>
                <a:gd name="T45" fmla="*/ 352343804 h 3581"/>
                <a:gd name="T46" fmla="*/ 95312499 w 3581"/>
                <a:gd name="T47" fmla="*/ 352343804 h 3581"/>
                <a:gd name="T48" fmla="*/ 66796857 w 3581"/>
                <a:gd name="T49" fmla="*/ 409374988 h 3581"/>
                <a:gd name="T50" fmla="*/ 38281252 w 3581"/>
                <a:gd name="T51" fmla="*/ 476171670 h 3581"/>
                <a:gd name="T52" fmla="*/ 19140626 w 3581"/>
                <a:gd name="T53" fmla="*/ 542578052 h 3581"/>
                <a:gd name="T54" fmla="*/ 9765625 w 3581"/>
                <a:gd name="T55" fmla="*/ 609374834 h 3581"/>
                <a:gd name="T56" fmla="*/ 0 w 3581"/>
                <a:gd name="T57" fmla="*/ 675781216 h 3581"/>
                <a:gd name="T58" fmla="*/ 0 w 3581"/>
                <a:gd name="T59" fmla="*/ 742187598 h 3581"/>
                <a:gd name="T60" fmla="*/ 9765625 w 3581"/>
                <a:gd name="T61" fmla="*/ 808984379 h 3581"/>
                <a:gd name="T62" fmla="*/ 28515630 w 3581"/>
                <a:gd name="T63" fmla="*/ 875390561 h 3581"/>
                <a:gd name="T64" fmla="*/ 47656250 w 3581"/>
                <a:gd name="T65" fmla="*/ 942187343 h 3581"/>
                <a:gd name="T66" fmla="*/ 76171854 w 3581"/>
                <a:gd name="T67" fmla="*/ 999218528 h 3581"/>
                <a:gd name="T68" fmla="*/ 104687496 w 3581"/>
                <a:gd name="T69" fmla="*/ 1066015309 h 3581"/>
                <a:gd name="T70" fmla="*/ 142968711 w 3581"/>
                <a:gd name="T71" fmla="*/ 1113280896 h 3581"/>
                <a:gd name="T72" fmla="*/ 180859401 w 3581"/>
                <a:gd name="T73" fmla="*/ 1170312081 h 3581"/>
                <a:gd name="T74" fmla="*/ 237890635 w 3581"/>
                <a:gd name="T75" fmla="*/ 1217968068 h 3581"/>
                <a:gd name="T76" fmla="*/ 285546822 w 3581"/>
                <a:gd name="T77" fmla="*/ 1265624855 h 3581"/>
                <a:gd name="T78" fmla="*/ 351953004 w 3581"/>
                <a:gd name="T79" fmla="*/ 1303515245 h 3581"/>
                <a:gd name="T80" fmla="*/ 351953004 w 3581"/>
                <a:gd name="T81" fmla="*/ 1303515245 h 3581"/>
                <a:gd name="T82" fmla="*/ 409374988 w 3581"/>
                <a:gd name="T83" fmla="*/ 1332031237 h 3581"/>
                <a:gd name="T84" fmla="*/ 475781270 w 3581"/>
                <a:gd name="T85" fmla="*/ 1360937629 h 3581"/>
                <a:gd name="T86" fmla="*/ 542578052 w 3581"/>
                <a:gd name="T87" fmla="*/ 1379687224 h 3581"/>
                <a:gd name="T88" fmla="*/ 608984034 w 3581"/>
                <a:gd name="T89" fmla="*/ 1389452021 h 3581"/>
                <a:gd name="T90" fmla="*/ 675781216 w 3581"/>
                <a:gd name="T91" fmla="*/ 1398827219 h 3581"/>
                <a:gd name="T92" fmla="*/ 742187598 w 3581"/>
                <a:gd name="T93" fmla="*/ 1398827219 h 3581"/>
                <a:gd name="T94" fmla="*/ 808984379 w 3581"/>
                <a:gd name="T95" fmla="*/ 1389452021 h 3581"/>
                <a:gd name="T96" fmla="*/ 875390561 w 3581"/>
                <a:gd name="T97" fmla="*/ 1370312026 h 3581"/>
                <a:gd name="T98" fmla="*/ 941796943 w 3581"/>
                <a:gd name="T99" fmla="*/ 1351171232 h 3581"/>
                <a:gd name="T100" fmla="*/ 999218528 w 3581"/>
                <a:gd name="T101" fmla="*/ 1332031237 h 3581"/>
                <a:gd name="T102" fmla="*/ 1056249712 w 3581"/>
                <a:gd name="T103" fmla="*/ 1294140047 h 3581"/>
                <a:gd name="T104" fmla="*/ 1113280896 w 3581"/>
                <a:gd name="T105" fmla="*/ 1256249657 h 3581"/>
                <a:gd name="T106" fmla="*/ 1170312081 w 3581"/>
                <a:gd name="T107" fmla="*/ 1217968068 h 3581"/>
                <a:gd name="T108" fmla="*/ 1217968068 w 3581"/>
                <a:gd name="T109" fmla="*/ 1170312081 h 3581"/>
                <a:gd name="T110" fmla="*/ 1265624855 w 3581"/>
                <a:gd name="T111" fmla="*/ 1113280896 h 3581"/>
                <a:gd name="T112" fmla="*/ 1303515245 w 3581"/>
                <a:gd name="T113" fmla="*/ 1056249712 h 3581"/>
                <a:gd name="T114" fmla="*/ 1303515245 w 3581"/>
                <a:gd name="T115" fmla="*/ 1056249712 h 3581"/>
                <a:gd name="T116" fmla="*/ 1351171232 w 3581"/>
                <a:gd name="T117" fmla="*/ 942187343 h 3581"/>
                <a:gd name="T118" fmla="*/ 1379687224 w 3581"/>
                <a:gd name="T119" fmla="*/ 837499972 h 3581"/>
                <a:gd name="T120" fmla="*/ 1398827219 w 3581"/>
                <a:gd name="T121" fmla="*/ 723437603 h 3581"/>
                <a:gd name="T122" fmla="*/ 1389062421 w 3581"/>
                <a:gd name="T123" fmla="*/ 609374834 h 358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581"/>
                <a:gd name="T187" fmla="*/ 0 h 3581"/>
                <a:gd name="T188" fmla="*/ 3581 w 3581"/>
                <a:gd name="T189" fmla="*/ 3581 h 358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581" h="3581" fill="none" extrusionOk="0">
                  <a:moveTo>
                    <a:pt x="3215" y="707"/>
                  </a:moveTo>
                  <a:lnTo>
                    <a:pt x="3215" y="707"/>
                  </a:lnTo>
                  <a:lnTo>
                    <a:pt x="3093" y="585"/>
                  </a:lnTo>
                  <a:lnTo>
                    <a:pt x="2972" y="464"/>
                  </a:lnTo>
                  <a:lnTo>
                    <a:pt x="2850" y="342"/>
                  </a:lnTo>
                  <a:lnTo>
                    <a:pt x="2679" y="244"/>
                  </a:lnTo>
                  <a:lnTo>
                    <a:pt x="2533" y="171"/>
                  </a:lnTo>
                  <a:lnTo>
                    <a:pt x="2363" y="98"/>
                  </a:lnTo>
                  <a:lnTo>
                    <a:pt x="2192" y="50"/>
                  </a:lnTo>
                  <a:lnTo>
                    <a:pt x="2022" y="25"/>
                  </a:lnTo>
                  <a:lnTo>
                    <a:pt x="1851" y="1"/>
                  </a:lnTo>
                  <a:lnTo>
                    <a:pt x="1681" y="25"/>
                  </a:lnTo>
                  <a:lnTo>
                    <a:pt x="1510" y="25"/>
                  </a:lnTo>
                  <a:lnTo>
                    <a:pt x="1340" y="74"/>
                  </a:lnTo>
                  <a:lnTo>
                    <a:pt x="1169" y="123"/>
                  </a:lnTo>
                  <a:lnTo>
                    <a:pt x="1023" y="196"/>
                  </a:lnTo>
                  <a:lnTo>
                    <a:pt x="877" y="269"/>
                  </a:lnTo>
                  <a:lnTo>
                    <a:pt x="731" y="366"/>
                  </a:lnTo>
                  <a:lnTo>
                    <a:pt x="585" y="488"/>
                  </a:lnTo>
                  <a:lnTo>
                    <a:pt x="463" y="610"/>
                  </a:lnTo>
                  <a:lnTo>
                    <a:pt x="341" y="731"/>
                  </a:lnTo>
                  <a:lnTo>
                    <a:pt x="244" y="902"/>
                  </a:lnTo>
                  <a:lnTo>
                    <a:pt x="171" y="1048"/>
                  </a:lnTo>
                  <a:lnTo>
                    <a:pt x="98" y="1219"/>
                  </a:lnTo>
                  <a:lnTo>
                    <a:pt x="49" y="1389"/>
                  </a:lnTo>
                  <a:lnTo>
                    <a:pt x="25" y="1560"/>
                  </a:lnTo>
                  <a:lnTo>
                    <a:pt x="0" y="1730"/>
                  </a:lnTo>
                  <a:lnTo>
                    <a:pt x="0" y="1900"/>
                  </a:lnTo>
                  <a:lnTo>
                    <a:pt x="25" y="2071"/>
                  </a:lnTo>
                  <a:lnTo>
                    <a:pt x="73" y="2241"/>
                  </a:lnTo>
                  <a:lnTo>
                    <a:pt x="122" y="2412"/>
                  </a:lnTo>
                  <a:lnTo>
                    <a:pt x="195" y="2558"/>
                  </a:lnTo>
                  <a:lnTo>
                    <a:pt x="268" y="2729"/>
                  </a:lnTo>
                  <a:lnTo>
                    <a:pt x="366" y="2850"/>
                  </a:lnTo>
                  <a:lnTo>
                    <a:pt x="463" y="2996"/>
                  </a:lnTo>
                  <a:lnTo>
                    <a:pt x="609" y="3118"/>
                  </a:lnTo>
                  <a:lnTo>
                    <a:pt x="731" y="3240"/>
                  </a:lnTo>
                  <a:lnTo>
                    <a:pt x="901" y="3337"/>
                  </a:lnTo>
                  <a:lnTo>
                    <a:pt x="1048" y="3410"/>
                  </a:lnTo>
                  <a:lnTo>
                    <a:pt x="1218" y="3484"/>
                  </a:lnTo>
                  <a:lnTo>
                    <a:pt x="1389" y="3532"/>
                  </a:lnTo>
                  <a:lnTo>
                    <a:pt x="1559" y="3557"/>
                  </a:lnTo>
                  <a:lnTo>
                    <a:pt x="1730" y="3581"/>
                  </a:lnTo>
                  <a:lnTo>
                    <a:pt x="1900" y="3581"/>
                  </a:lnTo>
                  <a:lnTo>
                    <a:pt x="2071" y="3557"/>
                  </a:lnTo>
                  <a:lnTo>
                    <a:pt x="2241" y="3508"/>
                  </a:lnTo>
                  <a:lnTo>
                    <a:pt x="2411" y="3459"/>
                  </a:lnTo>
                  <a:lnTo>
                    <a:pt x="2558" y="3410"/>
                  </a:lnTo>
                  <a:lnTo>
                    <a:pt x="2704" y="3313"/>
                  </a:lnTo>
                  <a:lnTo>
                    <a:pt x="2850" y="3216"/>
                  </a:lnTo>
                  <a:lnTo>
                    <a:pt x="2996" y="3118"/>
                  </a:lnTo>
                  <a:lnTo>
                    <a:pt x="3118" y="2996"/>
                  </a:lnTo>
                  <a:lnTo>
                    <a:pt x="3240" y="2850"/>
                  </a:lnTo>
                  <a:lnTo>
                    <a:pt x="3337" y="2704"/>
                  </a:lnTo>
                  <a:lnTo>
                    <a:pt x="3459" y="2412"/>
                  </a:lnTo>
                  <a:lnTo>
                    <a:pt x="3532" y="2144"/>
                  </a:lnTo>
                  <a:lnTo>
                    <a:pt x="3581" y="1852"/>
                  </a:lnTo>
                  <a:lnTo>
                    <a:pt x="3556" y="156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86" name="Google Shape;329;p22"/>
            <p:cNvSpPr>
              <a:spLocks/>
            </p:cNvSpPr>
            <p:nvPr/>
          </p:nvSpPr>
          <p:spPr bwMode="auto">
            <a:xfrm>
              <a:off x="5453325" y="5382475"/>
              <a:ext cx="88925" cy="88325"/>
            </a:xfrm>
            <a:custGeom>
              <a:avLst/>
              <a:gdLst>
                <a:gd name="T0" fmla="*/ 542578051 w 3557"/>
                <a:gd name="T1" fmla="*/ 390625 h 3533"/>
                <a:gd name="T2" fmla="*/ 542578051 w 3557"/>
                <a:gd name="T3" fmla="*/ 390625 h 3533"/>
                <a:gd name="T4" fmla="*/ 466406072 w 3557"/>
                <a:gd name="T5" fmla="*/ 19531251 h 3533"/>
                <a:gd name="T6" fmla="*/ 390234393 w 3557"/>
                <a:gd name="T7" fmla="*/ 57421859 h 3533"/>
                <a:gd name="T8" fmla="*/ 314062414 w 3557"/>
                <a:gd name="T9" fmla="*/ 95703149 h 3533"/>
                <a:gd name="T10" fmla="*/ 247656232 w 3557"/>
                <a:gd name="T11" fmla="*/ 142968710 h 3533"/>
                <a:gd name="T12" fmla="*/ 247656232 w 3557"/>
                <a:gd name="T13" fmla="*/ 142968710 h 3533"/>
                <a:gd name="T14" fmla="*/ 190624998 w 3557"/>
                <a:gd name="T15" fmla="*/ 190624997 h 3533"/>
                <a:gd name="T16" fmla="*/ 152343708 w 3557"/>
                <a:gd name="T17" fmla="*/ 247656232 h 3533"/>
                <a:gd name="T18" fmla="*/ 104687496 w 3557"/>
                <a:gd name="T19" fmla="*/ 304687416 h 3533"/>
                <a:gd name="T20" fmla="*/ 76171854 w 3557"/>
                <a:gd name="T21" fmla="*/ 361718800 h 3533"/>
                <a:gd name="T22" fmla="*/ 47656249 w 3557"/>
                <a:gd name="T23" fmla="*/ 419140584 h 3533"/>
                <a:gd name="T24" fmla="*/ 28906255 w 3557"/>
                <a:gd name="T25" fmla="*/ 485546866 h 3533"/>
                <a:gd name="T26" fmla="*/ 9765625 w 3557"/>
                <a:gd name="T27" fmla="*/ 552343647 h 3533"/>
                <a:gd name="T28" fmla="*/ 0 w 3557"/>
                <a:gd name="T29" fmla="*/ 618749629 h 3533"/>
                <a:gd name="T30" fmla="*/ 0 w 3557"/>
                <a:gd name="T31" fmla="*/ 685546811 h 3533"/>
                <a:gd name="T32" fmla="*/ 0 w 3557"/>
                <a:gd name="T33" fmla="*/ 751953192 h 3533"/>
                <a:gd name="T34" fmla="*/ 9765625 w 3557"/>
                <a:gd name="T35" fmla="*/ 818749974 h 3533"/>
                <a:gd name="T36" fmla="*/ 28906255 w 3557"/>
                <a:gd name="T37" fmla="*/ 885156155 h 3533"/>
                <a:gd name="T38" fmla="*/ 47656249 w 3557"/>
                <a:gd name="T39" fmla="*/ 942187340 h 3533"/>
                <a:gd name="T40" fmla="*/ 76171854 w 3557"/>
                <a:gd name="T41" fmla="*/ 1008984121 h 3533"/>
                <a:gd name="T42" fmla="*/ 114453119 w 3557"/>
                <a:gd name="T43" fmla="*/ 1066015305 h 3533"/>
                <a:gd name="T44" fmla="*/ 162109305 w 3557"/>
                <a:gd name="T45" fmla="*/ 1123046490 h 3533"/>
                <a:gd name="T46" fmla="*/ 162109305 w 3557"/>
                <a:gd name="T47" fmla="*/ 1123046490 h 3533"/>
                <a:gd name="T48" fmla="*/ 209374993 w 3557"/>
                <a:gd name="T49" fmla="*/ 1180077674 h 3533"/>
                <a:gd name="T50" fmla="*/ 257031229 w 3557"/>
                <a:gd name="T51" fmla="*/ 1227733661 h 3533"/>
                <a:gd name="T52" fmla="*/ 314062414 w 3557"/>
                <a:gd name="T53" fmla="*/ 1265624850 h 3533"/>
                <a:gd name="T54" fmla="*/ 371093798 w 3557"/>
                <a:gd name="T55" fmla="*/ 1294140042 h 3533"/>
                <a:gd name="T56" fmla="*/ 437890480 w 3557"/>
                <a:gd name="T57" fmla="*/ 1322656034 h 3533"/>
                <a:gd name="T58" fmla="*/ 494921664 w 3557"/>
                <a:gd name="T59" fmla="*/ 1351171227 h 3533"/>
                <a:gd name="T60" fmla="*/ 561328046 w 3557"/>
                <a:gd name="T61" fmla="*/ 1360937624 h 3533"/>
                <a:gd name="T62" fmla="*/ 628124828 w 3557"/>
                <a:gd name="T63" fmla="*/ 1370312021 h 3533"/>
                <a:gd name="T64" fmla="*/ 694531209 w 3557"/>
                <a:gd name="T65" fmla="*/ 1379687219 h 3533"/>
                <a:gd name="T66" fmla="*/ 761327991 w 3557"/>
                <a:gd name="T67" fmla="*/ 1370312021 h 3533"/>
                <a:gd name="T68" fmla="*/ 827734373 w 3557"/>
                <a:gd name="T69" fmla="*/ 1360937624 h 3533"/>
                <a:gd name="T70" fmla="*/ 894531354 w 3557"/>
                <a:gd name="T71" fmla="*/ 1341796029 h 3533"/>
                <a:gd name="T72" fmla="*/ 960936936 w 3557"/>
                <a:gd name="T73" fmla="*/ 1322656034 h 3533"/>
                <a:gd name="T74" fmla="*/ 1017968121 w 3557"/>
                <a:gd name="T75" fmla="*/ 1294140042 h 3533"/>
                <a:gd name="T76" fmla="*/ 1084765702 w 3557"/>
                <a:gd name="T77" fmla="*/ 1256249653 h 3533"/>
                <a:gd name="T78" fmla="*/ 1141796887 w 3557"/>
                <a:gd name="T79" fmla="*/ 1217968063 h 3533"/>
                <a:gd name="T80" fmla="*/ 1141796887 w 3557"/>
                <a:gd name="T81" fmla="*/ 1217968063 h 3533"/>
                <a:gd name="T82" fmla="*/ 1189452873 w 3557"/>
                <a:gd name="T83" fmla="*/ 1170702476 h 3533"/>
                <a:gd name="T84" fmla="*/ 1237108860 w 3557"/>
                <a:gd name="T85" fmla="*/ 1113671292 h 3533"/>
                <a:gd name="T86" fmla="*/ 1274999250 w 3557"/>
                <a:gd name="T87" fmla="*/ 1056249708 h 3533"/>
                <a:gd name="T88" fmla="*/ 1312889640 w 3557"/>
                <a:gd name="T89" fmla="*/ 999218524 h 3533"/>
                <a:gd name="T90" fmla="*/ 1341796032 w 3557"/>
                <a:gd name="T91" fmla="*/ 942187340 h 3533"/>
                <a:gd name="T92" fmla="*/ 1360546426 w 3557"/>
                <a:gd name="T93" fmla="*/ 875780958 h 3533"/>
                <a:gd name="T94" fmla="*/ 1379687221 w 3557"/>
                <a:gd name="T95" fmla="*/ 808984376 h 3533"/>
                <a:gd name="T96" fmla="*/ 1389062419 w 3557"/>
                <a:gd name="T97" fmla="*/ 742577995 h 3533"/>
                <a:gd name="T98" fmla="*/ 1389062419 w 3557"/>
                <a:gd name="T99" fmla="*/ 675781213 h 3533"/>
                <a:gd name="T100" fmla="*/ 1389062419 w 3557"/>
                <a:gd name="T101" fmla="*/ 609374832 h 3533"/>
                <a:gd name="T102" fmla="*/ 1379687221 w 3557"/>
                <a:gd name="T103" fmla="*/ 542578050 h 3533"/>
                <a:gd name="T104" fmla="*/ 1360546426 w 3557"/>
                <a:gd name="T105" fmla="*/ 476171668 h 3533"/>
                <a:gd name="T106" fmla="*/ 1332031234 w 3557"/>
                <a:gd name="T107" fmla="*/ 409374987 h 3533"/>
                <a:gd name="T108" fmla="*/ 1303515242 w 3557"/>
                <a:gd name="T109" fmla="*/ 352343803 h 3533"/>
                <a:gd name="T110" fmla="*/ 1274999250 w 3557"/>
                <a:gd name="T111" fmla="*/ 295312418 h 3533"/>
                <a:gd name="T112" fmla="*/ 1227343263 w 3557"/>
                <a:gd name="T113" fmla="*/ 238281234 h 3533"/>
                <a:gd name="T114" fmla="*/ 1227343263 w 3557"/>
                <a:gd name="T115" fmla="*/ 238281234 h 3533"/>
                <a:gd name="T116" fmla="*/ 1160936881 w 3557"/>
                <a:gd name="T117" fmla="*/ 162109305 h 3533"/>
                <a:gd name="T118" fmla="*/ 1075390505 w 3557"/>
                <a:gd name="T119" fmla="*/ 95703149 h 3533"/>
                <a:gd name="T120" fmla="*/ 989452928 w 3557"/>
                <a:gd name="T121" fmla="*/ 48046874 h 3533"/>
                <a:gd name="T122" fmla="*/ 903905752 w 3557"/>
                <a:gd name="T123" fmla="*/ 19531251 h 353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557"/>
                <a:gd name="T187" fmla="*/ 0 h 3533"/>
                <a:gd name="T188" fmla="*/ 3557 w 3557"/>
                <a:gd name="T189" fmla="*/ 3533 h 3533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557" h="3533" fill="none" extrusionOk="0">
                  <a:moveTo>
                    <a:pt x="1389" y="1"/>
                  </a:moveTo>
                  <a:lnTo>
                    <a:pt x="1389" y="1"/>
                  </a:lnTo>
                  <a:lnTo>
                    <a:pt x="1194" y="50"/>
                  </a:lnTo>
                  <a:lnTo>
                    <a:pt x="999" y="147"/>
                  </a:lnTo>
                  <a:lnTo>
                    <a:pt x="804" y="245"/>
                  </a:lnTo>
                  <a:lnTo>
                    <a:pt x="634" y="366"/>
                  </a:lnTo>
                  <a:lnTo>
                    <a:pt x="488" y="488"/>
                  </a:lnTo>
                  <a:lnTo>
                    <a:pt x="390" y="634"/>
                  </a:lnTo>
                  <a:lnTo>
                    <a:pt x="268" y="780"/>
                  </a:lnTo>
                  <a:lnTo>
                    <a:pt x="195" y="926"/>
                  </a:lnTo>
                  <a:lnTo>
                    <a:pt x="122" y="1073"/>
                  </a:lnTo>
                  <a:lnTo>
                    <a:pt x="74" y="1243"/>
                  </a:lnTo>
                  <a:lnTo>
                    <a:pt x="25" y="1414"/>
                  </a:lnTo>
                  <a:lnTo>
                    <a:pt x="0" y="1584"/>
                  </a:lnTo>
                  <a:lnTo>
                    <a:pt x="0" y="1755"/>
                  </a:lnTo>
                  <a:lnTo>
                    <a:pt x="0" y="1925"/>
                  </a:lnTo>
                  <a:lnTo>
                    <a:pt x="25" y="2096"/>
                  </a:lnTo>
                  <a:lnTo>
                    <a:pt x="74" y="2266"/>
                  </a:lnTo>
                  <a:lnTo>
                    <a:pt x="122" y="2412"/>
                  </a:lnTo>
                  <a:lnTo>
                    <a:pt x="195" y="2583"/>
                  </a:lnTo>
                  <a:lnTo>
                    <a:pt x="293" y="2729"/>
                  </a:lnTo>
                  <a:lnTo>
                    <a:pt x="415" y="2875"/>
                  </a:lnTo>
                  <a:lnTo>
                    <a:pt x="536" y="3021"/>
                  </a:lnTo>
                  <a:lnTo>
                    <a:pt x="658" y="3143"/>
                  </a:lnTo>
                  <a:lnTo>
                    <a:pt x="804" y="3240"/>
                  </a:lnTo>
                  <a:lnTo>
                    <a:pt x="950" y="3313"/>
                  </a:lnTo>
                  <a:lnTo>
                    <a:pt x="1121" y="3386"/>
                  </a:lnTo>
                  <a:lnTo>
                    <a:pt x="1267" y="3459"/>
                  </a:lnTo>
                  <a:lnTo>
                    <a:pt x="1437" y="3484"/>
                  </a:lnTo>
                  <a:lnTo>
                    <a:pt x="1608" y="3508"/>
                  </a:lnTo>
                  <a:lnTo>
                    <a:pt x="1778" y="3532"/>
                  </a:lnTo>
                  <a:lnTo>
                    <a:pt x="1949" y="3508"/>
                  </a:lnTo>
                  <a:lnTo>
                    <a:pt x="2119" y="3484"/>
                  </a:lnTo>
                  <a:lnTo>
                    <a:pt x="2290" y="3435"/>
                  </a:lnTo>
                  <a:lnTo>
                    <a:pt x="2460" y="3386"/>
                  </a:lnTo>
                  <a:lnTo>
                    <a:pt x="2606" y="3313"/>
                  </a:lnTo>
                  <a:lnTo>
                    <a:pt x="2777" y="3216"/>
                  </a:lnTo>
                  <a:lnTo>
                    <a:pt x="2923" y="3118"/>
                  </a:lnTo>
                  <a:lnTo>
                    <a:pt x="3045" y="2997"/>
                  </a:lnTo>
                  <a:lnTo>
                    <a:pt x="3167" y="2851"/>
                  </a:lnTo>
                  <a:lnTo>
                    <a:pt x="3264" y="2704"/>
                  </a:lnTo>
                  <a:lnTo>
                    <a:pt x="3361" y="2558"/>
                  </a:lnTo>
                  <a:lnTo>
                    <a:pt x="3435" y="2412"/>
                  </a:lnTo>
                  <a:lnTo>
                    <a:pt x="3483" y="2242"/>
                  </a:lnTo>
                  <a:lnTo>
                    <a:pt x="3532" y="2071"/>
                  </a:lnTo>
                  <a:lnTo>
                    <a:pt x="3556" y="1901"/>
                  </a:lnTo>
                  <a:lnTo>
                    <a:pt x="3556" y="1730"/>
                  </a:lnTo>
                  <a:lnTo>
                    <a:pt x="3556" y="1560"/>
                  </a:lnTo>
                  <a:lnTo>
                    <a:pt x="3532" y="1389"/>
                  </a:lnTo>
                  <a:lnTo>
                    <a:pt x="3483" y="1219"/>
                  </a:lnTo>
                  <a:lnTo>
                    <a:pt x="3410" y="1048"/>
                  </a:lnTo>
                  <a:lnTo>
                    <a:pt x="3337" y="902"/>
                  </a:lnTo>
                  <a:lnTo>
                    <a:pt x="3264" y="756"/>
                  </a:lnTo>
                  <a:lnTo>
                    <a:pt x="3142" y="610"/>
                  </a:lnTo>
                  <a:lnTo>
                    <a:pt x="2972" y="415"/>
                  </a:lnTo>
                  <a:lnTo>
                    <a:pt x="2753" y="245"/>
                  </a:lnTo>
                  <a:lnTo>
                    <a:pt x="2533" y="123"/>
                  </a:lnTo>
                  <a:lnTo>
                    <a:pt x="2314" y="5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87" name="Google Shape;330;p22"/>
            <p:cNvSpPr>
              <a:spLocks/>
            </p:cNvSpPr>
            <p:nvPr/>
          </p:nvSpPr>
          <p:spPr bwMode="auto">
            <a:xfrm>
              <a:off x="5682875" y="5188875"/>
              <a:ext cx="88925" cy="89525"/>
            </a:xfrm>
            <a:custGeom>
              <a:avLst/>
              <a:gdLst>
                <a:gd name="T0" fmla="*/ 0 w 3557"/>
                <a:gd name="T1" fmla="*/ 789843585 h 3581"/>
                <a:gd name="T2" fmla="*/ 38281252 w 3557"/>
                <a:gd name="T3" fmla="*/ 941796943 h 3581"/>
                <a:gd name="T4" fmla="*/ 66796857 w 3557"/>
                <a:gd name="T5" fmla="*/ 998828128 h 3581"/>
                <a:gd name="T6" fmla="*/ 133203113 w 3557"/>
                <a:gd name="T7" fmla="*/ 1122656094 h 3581"/>
                <a:gd name="T8" fmla="*/ 228515637 w 3557"/>
                <a:gd name="T9" fmla="*/ 1217968068 h 3581"/>
                <a:gd name="T10" fmla="*/ 333203209 w 3557"/>
                <a:gd name="T11" fmla="*/ 1303515245 h 3581"/>
                <a:gd name="T12" fmla="*/ 456640475 w 3557"/>
                <a:gd name="T13" fmla="*/ 1360546429 h 3581"/>
                <a:gd name="T14" fmla="*/ 589843638 w 3557"/>
                <a:gd name="T15" fmla="*/ 1389062421 h 3581"/>
                <a:gd name="T16" fmla="*/ 723046801 w 3557"/>
                <a:gd name="T17" fmla="*/ 1398437619 h 3581"/>
                <a:gd name="T18" fmla="*/ 856249765 w 3557"/>
                <a:gd name="T19" fmla="*/ 1379687224 h 3581"/>
                <a:gd name="T20" fmla="*/ 923046547 w 3557"/>
                <a:gd name="T21" fmla="*/ 1351171232 h 3581"/>
                <a:gd name="T22" fmla="*/ 1056249710 w 3557"/>
                <a:gd name="T23" fmla="*/ 1293749647 h 3581"/>
                <a:gd name="T24" fmla="*/ 1160936881 w 3557"/>
                <a:gd name="T25" fmla="*/ 1208202471 h 3581"/>
                <a:gd name="T26" fmla="*/ 1255859255 w 3557"/>
                <a:gd name="T27" fmla="*/ 1113280896 h 3581"/>
                <a:gd name="T28" fmla="*/ 1322656037 w 3557"/>
                <a:gd name="T29" fmla="*/ 998828128 h 3581"/>
                <a:gd name="T30" fmla="*/ 1360546426 w 3557"/>
                <a:gd name="T31" fmla="*/ 865624964 h 3581"/>
                <a:gd name="T32" fmla="*/ 1389062419 w 3557"/>
                <a:gd name="T33" fmla="*/ 732422000 h 3581"/>
                <a:gd name="T34" fmla="*/ 1379687221 w 3557"/>
                <a:gd name="T35" fmla="*/ 599218437 h 3581"/>
                <a:gd name="T36" fmla="*/ 1341406432 w 3557"/>
                <a:gd name="T37" fmla="*/ 466406073 h 3581"/>
                <a:gd name="T38" fmla="*/ 1312889640 w 3557"/>
                <a:gd name="T39" fmla="*/ 399609391 h 3581"/>
                <a:gd name="T40" fmla="*/ 1246484058 w 3557"/>
                <a:gd name="T41" fmla="*/ 275781225 h 3581"/>
                <a:gd name="T42" fmla="*/ 1151171284 w 3557"/>
                <a:gd name="T43" fmla="*/ 180859401 h 3581"/>
                <a:gd name="T44" fmla="*/ 1046484113 w 3557"/>
                <a:gd name="T45" fmla="*/ 104687496 h 3581"/>
                <a:gd name="T46" fmla="*/ 923046547 w 3557"/>
                <a:gd name="T47" fmla="*/ 47656250 h 3581"/>
                <a:gd name="T48" fmla="*/ 789843583 w 3557"/>
                <a:gd name="T49" fmla="*/ 9375001 h 3581"/>
                <a:gd name="T50" fmla="*/ 656640420 w 3557"/>
                <a:gd name="T51" fmla="*/ 0 h 3581"/>
                <a:gd name="T52" fmla="*/ 523437256 w 3557"/>
                <a:gd name="T53" fmla="*/ 28515630 h 3581"/>
                <a:gd name="T54" fmla="*/ 456640475 w 3557"/>
                <a:gd name="T55" fmla="*/ 47656250 h 3581"/>
                <a:gd name="T56" fmla="*/ 314062414 w 3557"/>
                <a:gd name="T57" fmla="*/ 114062519 h 3581"/>
                <a:gd name="T58" fmla="*/ 199999995 w 3557"/>
                <a:gd name="T59" fmla="*/ 199999995 h 3581"/>
                <a:gd name="T60" fmla="*/ 114453119 w 3557"/>
                <a:gd name="T61" fmla="*/ 314062414 h 3581"/>
                <a:gd name="T62" fmla="*/ 47656249 w 3557"/>
                <a:gd name="T63" fmla="*/ 437500081 h 358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557"/>
                <a:gd name="T97" fmla="*/ 0 h 3581"/>
                <a:gd name="T98" fmla="*/ 3557 w 3557"/>
                <a:gd name="T99" fmla="*/ 3581 h 3581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557" h="3581" fill="none" extrusionOk="0">
                  <a:moveTo>
                    <a:pt x="0" y="2022"/>
                  </a:moveTo>
                  <a:lnTo>
                    <a:pt x="0" y="2022"/>
                  </a:lnTo>
                  <a:lnTo>
                    <a:pt x="25" y="2216"/>
                  </a:lnTo>
                  <a:lnTo>
                    <a:pt x="98" y="2411"/>
                  </a:lnTo>
                  <a:lnTo>
                    <a:pt x="171" y="2557"/>
                  </a:lnTo>
                  <a:lnTo>
                    <a:pt x="244" y="2728"/>
                  </a:lnTo>
                  <a:lnTo>
                    <a:pt x="341" y="2874"/>
                  </a:lnTo>
                  <a:lnTo>
                    <a:pt x="463" y="2996"/>
                  </a:lnTo>
                  <a:lnTo>
                    <a:pt x="585" y="3118"/>
                  </a:lnTo>
                  <a:lnTo>
                    <a:pt x="707" y="3239"/>
                  </a:lnTo>
                  <a:lnTo>
                    <a:pt x="853" y="3337"/>
                  </a:lnTo>
                  <a:lnTo>
                    <a:pt x="999" y="3410"/>
                  </a:lnTo>
                  <a:lnTo>
                    <a:pt x="1169" y="3483"/>
                  </a:lnTo>
                  <a:lnTo>
                    <a:pt x="1340" y="3532"/>
                  </a:lnTo>
                  <a:lnTo>
                    <a:pt x="1510" y="3556"/>
                  </a:lnTo>
                  <a:lnTo>
                    <a:pt x="1681" y="3580"/>
                  </a:lnTo>
                  <a:lnTo>
                    <a:pt x="1851" y="3580"/>
                  </a:lnTo>
                  <a:lnTo>
                    <a:pt x="2022" y="3556"/>
                  </a:lnTo>
                  <a:lnTo>
                    <a:pt x="2192" y="3532"/>
                  </a:lnTo>
                  <a:lnTo>
                    <a:pt x="2363" y="3459"/>
                  </a:lnTo>
                  <a:lnTo>
                    <a:pt x="2533" y="3410"/>
                  </a:lnTo>
                  <a:lnTo>
                    <a:pt x="2704" y="3312"/>
                  </a:lnTo>
                  <a:lnTo>
                    <a:pt x="2850" y="3215"/>
                  </a:lnTo>
                  <a:lnTo>
                    <a:pt x="2972" y="3093"/>
                  </a:lnTo>
                  <a:lnTo>
                    <a:pt x="3093" y="2971"/>
                  </a:lnTo>
                  <a:lnTo>
                    <a:pt x="3215" y="2850"/>
                  </a:lnTo>
                  <a:lnTo>
                    <a:pt x="3288" y="2704"/>
                  </a:lnTo>
                  <a:lnTo>
                    <a:pt x="3386" y="2557"/>
                  </a:lnTo>
                  <a:lnTo>
                    <a:pt x="3434" y="2387"/>
                  </a:lnTo>
                  <a:lnTo>
                    <a:pt x="3483" y="2216"/>
                  </a:lnTo>
                  <a:lnTo>
                    <a:pt x="3532" y="2070"/>
                  </a:lnTo>
                  <a:lnTo>
                    <a:pt x="3556" y="1875"/>
                  </a:lnTo>
                  <a:lnTo>
                    <a:pt x="3556" y="1705"/>
                  </a:lnTo>
                  <a:lnTo>
                    <a:pt x="3532" y="1534"/>
                  </a:lnTo>
                  <a:lnTo>
                    <a:pt x="3507" y="1364"/>
                  </a:lnTo>
                  <a:lnTo>
                    <a:pt x="3434" y="1194"/>
                  </a:lnTo>
                  <a:lnTo>
                    <a:pt x="3361" y="1023"/>
                  </a:lnTo>
                  <a:lnTo>
                    <a:pt x="3288" y="853"/>
                  </a:lnTo>
                  <a:lnTo>
                    <a:pt x="3191" y="706"/>
                  </a:lnTo>
                  <a:lnTo>
                    <a:pt x="3069" y="585"/>
                  </a:lnTo>
                  <a:lnTo>
                    <a:pt x="2947" y="463"/>
                  </a:lnTo>
                  <a:lnTo>
                    <a:pt x="2825" y="341"/>
                  </a:lnTo>
                  <a:lnTo>
                    <a:pt x="2679" y="268"/>
                  </a:lnTo>
                  <a:lnTo>
                    <a:pt x="2533" y="171"/>
                  </a:lnTo>
                  <a:lnTo>
                    <a:pt x="2363" y="122"/>
                  </a:lnTo>
                  <a:lnTo>
                    <a:pt x="2192" y="73"/>
                  </a:lnTo>
                  <a:lnTo>
                    <a:pt x="2022" y="24"/>
                  </a:lnTo>
                  <a:lnTo>
                    <a:pt x="1851" y="24"/>
                  </a:lnTo>
                  <a:lnTo>
                    <a:pt x="1681" y="0"/>
                  </a:lnTo>
                  <a:lnTo>
                    <a:pt x="1510" y="24"/>
                  </a:lnTo>
                  <a:lnTo>
                    <a:pt x="1340" y="73"/>
                  </a:lnTo>
                  <a:lnTo>
                    <a:pt x="1169" y="122"/>
                  </a:lnTo>
                  <a:lnTo>
                    <a:pt x="974" y="195"/>
                  </a:lnTo>
                  <a:lnTo>
                    <a:pt x="804" y="292"/>
                  </a:lnTo>
                  <a:lnTo>
                    <a:pt x="658" y="390"/>
                  </a:lnTo>
                  <a:lnTo>
                    <a:pt x="512" y="512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0"/>
                  </a:lnTo>
                  <a:lnTo>
                    <a:pt x="122" y="112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88" name="Google Shape;331;p22"/>
            <p:cNvSpPr>
              <a:spLocks/>
            </p:cNvSpPr>
            <p:nvPr/>
          </p:nvSpPr>
          <p:spPr bwMode="auto">
            <a:xfrm>
              <a:off x="5411925" y="5110925"/>
              <a:ext cx="188775" cy="189400"/>
            </a:xfrm>
            <a:custGeom>
              <a:avLst/>
              <a:gdLst>
                <a:gd name="T0" fmla="*/ 0 w 7551"/>
                <a:gd name="T1" fmla="*/ 1475000020 h 7576"/>
                <a:gd name="T2" fmla="*/ 28515630 w 7551"/>
                <a:gd name="T3" fmla="*/ 1180077696 h 7576"/>
                <a:gd name="T4" fmla="*/ 114453120 w 7551"/>
                <a:gd name="T5" fmla="*/ 903905767 h 7576"/>
                <a:gd name="T6" fmla="*/ 257031234 w 7551"/>
                <a:gd name="T7" fmla="*/ 656640431 h 7576"/>
                <a:gd name="T8" fmla="*/ 437890487 w 7551"/>
                <a:gd name="T9" fmla="*/ 437890487 h 7576"/>
                <a:gd name="T10" fmla="*/ 646874833 w 7551"/>
                <a:gd name="T11" fmla="*/ 257031234 h 7576"/>
                <a:gd name="T12" fmla="*/ 903905766 w 7551"/>
                <a:gd name="T13" fmla="*/ 114453120 h 7576"/>
                <a:gd name="T14" fmla="*/ 1179687295 w 7551"/>
                <a:gd name="T15" fmla="*/ 28906255 h 7576"/>
                <a:gd name="T16" fmla="*/ 1474608819 w 7551"/>
                <a:gd name="T17" fmla="*/ 390625 h 7576"/>
                <a:gd name="T18" fmla="*/ 1626951979 w 7551"/>
                <a:gd name="T19" fmla="*/ 9765626 h 7576"/>
                <a:gd name="T20" fmla="*/ 1912499505 w 7551"/>
                <a:gd name="T21" fmla="*/ 66796858 h 7576"/>
                <a:gd name="T22" fmla="*/ 2147483647 w 7551"/>
                <a:gd name="T23" fmla="*/ 180859403 h 7576"/>
                <a:gd name="T24" fmla="*/ 2147483647 w 7551"/>
                <a:gd name="T25" fmla="*/ 342578212 h 7576"/>
                <a:gd name="T26" fmla="*/ 2147483647 w 7551"/>
                <a:gd name="T27" fmla="*/ 542578060 h 7576"/>
                <a:gd name="T28" fmla="*/ 2147483647 w 7551"/>
                <a:gd name="T29" fmla="*/ 770703201 h 7576"/>
                <a:gd name="T30" fmla="*/ 2147483647 w 7551"/>
                <a:gd name="T31" fmla="*/ 1037108933 h 7576"/>
                <a:gd name="T32" fmla="*/ 2147483647 w 7551"/>
                <a:gd name="T33" fmla="*/ 1332031257 h 7576"/>
                <a:gd name="T34" fmla="*/ 2147483647 w 7551"/>
                <a:gd name="T35" fmla="*/ 1475000020 h 7576"/>
                <a:gd name="T36" fmla="*/ 2147483647 w 7551"/>
                <a:gd name="T37" fmla="*/ 1779296341 h 7576"/>
                <a:gd name="T38" fmla="*/ 2147483647 w 7551"/>
                <a:gd name="T39" fmla="*/ 2055078670 h 7576"/>
                <a:gd name="T40" fmla="*/ 2147483647 w 7551"/>
                <a:gd name="T41" fmla="*/ 2147483647 h 7576"/>
                <a:gd name="T42" fmla="*/ 2147483647 w 7551"/>
                <a:gd name="T43" fmla="*/ 2147483647 h 7576"/>
                <a:gd name="T44" fmla="*/ 2147483647 w 7551"/>
                <a:gd name="T45" fmla="*/ 2147483647 h 7576"/>
                <a:gd name="T46" fmla="*/ 2055078668 w 7551"/>
                <a:gd name="T47" fmla="*/ 2147483647 h 7576"/>
                <a:gd name="T48" fmla="*/ 1779296340 w 7551"/>
                <a:gd name="T49" fmla="*/ 2147483647 h 7576"/>
                <a:gd name="T50" fmla="*/ 1474608819 w 7551"/>
                <a:gd name="T51" fmla="*/ 2147483647 h 7576"/>
                <a:gd name="T52" fmla="*/ 1322656058 w 7551"/>
                <a:gd name="T53" fmla="*/ 2147483647 h 7576"/>
                <a:gd name="T54" fmla="*/ 1037108932 w 7551"/>
                <a:gd name="T55" fmla="*/ 2147483647 h 7576"/>
                <a:gd name="T56" fmla="*/ 770703201 w 7551"/>
                <a:gd name="T57" fmla="*/ 2147483647 h 7576"/>
                <a:gd name="T58" fmla="*/ 542578060 w 7551"/>
                <a:gd name="T59" fmla="*/ 2147483647 h 7576"/>
                <a:gd name="T60" fmla="*/ 342578211 w 7551"/>
                <a:gd name="T61" fmla="*/ 2147483647 h 7576"/>
                <a:gd name="T62" fmla="*/ 180859403 w 7551"/>
                <a:gd name="T63" fmla="*/ 2147483647 h 7576"/>
                <a:gd name="T64" fmla="*/ 66796858 w 7551"/>
                <a:gd name="T65" fmla="*/ 1921873905 h 7576"/>
                <a:gd name="T66" fmla="*/ 9765626 w 7551"/>
                <a:gd name="T67" fmla="*/ 1626951981 h 7576"/>
                <a:gd name="T68" fmla="*/ 0 w 7551"/>
                <a:gd name="T69" fmla="*/ 1475000020 h 757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551"/>
                <a:gd name="T106" fmla="*/ 0 h 7576"/>
                <a:gd name="T107" fmla="*/ 7551 w 7551"/>
                <a:gd name="T108" fmla="*/ 7576 h 757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551" h="7576" fill="none" extrusionOk="0">
                  <a:moveTo>
                    <a:pt x="0" y="3776"/>
                  </a:moveTo>
                  <a:lnTo>
                    <a:pt x="0" y="3776"/>
                  </a:lnTo>
                  <a:lnTo>
                    <a:pt x="25" y="3410"/>
                  </a:lnTo>
                  <a:lnTo>
                    <a:pt x="73" y="3021"/>
                  </a:lnTo>
                  <a:lnTo>
                    <a:pt x="171" y="2655"/>
                  </a:lnTo>
                  <a:lnTo>
                    <a:pt x="293" y="2314"/>
                  </a:lnTo>
                  <a:lnTo>
                    <a:pt x="463" y="1973"/>
                  </a:lnTo>
                  <a:lnTo>
                    <a:pt x="658" y="1681"/>
                  </a:lnTo>
                  <a:lnTo>
                    <a:pt x="877" y="1389"/>
                  </a:lnTo>
                  <a:lnTo>
                    <a:pt x="1121" y="1121"/>
                  </a:lnTo>
                  <a:lnTo>
                    <a:pt x="1389" y="877"/>
                  </a:lnTo>
                  <a:lnTo>
                    <a:pt x="1656" y="658"/>
                  </a:lnTo>
                  <a:lnTo>
                    <a:pt x="1973" y="463"/>
                  </a:lnTo>
                  <a:lnTo>
                    <a:pt x="2314" y="293"/>
                  </a:lnTo>
                  <a:lnTo>
                    <a:pt x="2655" y="171"/>
                  </a:lnTo>
                  <a:lnTo>
                    <a:pt x="3020" y="74"/>
                  </a:lnTo>
                  <a:lnTo>
                    <a:pt x="3386" y="25"/>
                  </a:lnTo>
                  <a:lnTo>
                    <a:pt x="3775" y="1"/>
                  </a:lnTo>
                  <a:lnTo>
                    <a:pt x="4165" y="25"/>
                  </a:lnTo>
                  <a:lnTo>
                    <a:pt x="4555" y="74"/>
                  </a:lnTo>
                  <a:lnTo>
                    <a:pt x="4896" y="171"/>
                  </a:lnTo>
                  <a:lnTo>
                    <a:pt x="5261" y="293"/>
                  </a:lnTo>
                  <a:lnTo>
                    <a:pt x="5578" y="463"/>
                  </a:lnTo>
                  <a:lnTo>
                    <a:pt x="5894" y="658"/>
                  </a:lnTo>
                  <a:lnTo>
                    <a:pt x="6186" y="877"/>
                  </a:lnTo>
                  <a:lnTo>
                    <a:pt x="6454" y="1121"/>
                  </a:lnTo>
                  <a:lnTo>
                    <a:pt x="6698" y="1389"/>
                  </a:lnTo>
                  <a:lnTo>
                    <a:pt x="6917" y="1681"/>
                  </a:lnTo>
                  <a:lnTo>
                    <a:pt x="7112" y="1973"/>
                  </a:lnTo>
                  <a:lnTo>
                    <a:pt x="7258" y="2314"/>
                  </a:lnTo>
                  <a:lnTo>
                    <a:pt x="7404" y="2655"/>
                  </a:lnTo>
                  <a:lnTo>
                    <a:pt x="7477" y="3021"/>
                  </a:lnTo>
                  <a:lnTo>
                    <a:pt x="7550" y="3410"/>
                  </a:lnTo>
                  <a:lnTo>
                    <a:pt x="7550" y="3776"/>
                  </a:lnTo>
                  <a:lnTo>
                    <a:pt x="7550" y="4165"/>
                  </a:lnTo>
                  <a:lnTo>
                    <a:pt x="7477" y="4555"/>
                  </a:lnTo>
                  <a:lnTo>
                    <a:pt x="7404" y="4920"/>
                  </a:lnTo>
                  <a:lnTo>
                    <a:pt x="7258" y="5261"/>
                  </a:lnTo>
                  <a:lnTo>
                    <a:pt x="7112" y="5578"/>
                  </a:lnTo>
                  <a:lnTo>
                    <a:pt x="6917" y="5895"/>
                  </a:lnTo>
                  <a:lnTo>
                    <a:pt x="6698" y="6187"/>
                  </a:lnTo>
                  <a:lnTo>
                    <a:pt x="6454" y="6455"/>
                  </a:lnTo>
                  <a:lnTo>
                    <a:pt x="6186" y="6698"/>
                  </a:lnTo>
                  <a:lnTo>
                    <a:pt x="5894" y="6917"/>
                  </a:lnTo>
                  <a:lnTo>
                    <a:pt x="5578" y="7112"/>
                  </a:lnTo>
                  <a:lnTo>
                    <a:pt x="5261" y="7258"/>
                  </a:lnTo>
                  <a:lnTo>
                    <a:pt x="4896" y="7405"/>
                  </a:lnTo>
                  <a:lnTo>
                    <a:pt x="4555" y="7478"/>
                  </a:lnTo>
                  <a:lnTo>
                    <a:pt x="4165" y="7551"/>
                  </a:lnTo>
                  <a:lnTo>
                    <a:pt x="3775" y="7575"/>
                  </a:lnTo>
                  <a:lnTo>
                    <a:pt x="3386" y="7551"/>
                  </a:lnTo>
                  <a:lnTo>
                    <a:pt x="3020" y="7478"/>
                  </a:lnTo>
                  <a:lnTo>
                    <a:pt x="2655" y="7405"/>
                  </a:lnTo>
                  <a:lnTo>
                    <a:pt x="2314" y="7258"/>
                  </a:lnTo>
                  <a:lnTo>
                    <a:pt x="1973" y="7112"/>
                  </a:lnTo>
                  <a:lnTo>
                    <a:pt x="1656" y="6917"/>
                  </a:lnTo>
                  <a:lnTo>
                    <a:pt x="1389" y="6698"/>
                  </a:lnTo>
                  <a:lnTo>
                    <a:pt x="1121" y="6455"/>
                  </a:lnTo>
                  <a:lnTo>
                    <a:pt x="877" y="6187"/>
                  </a:lnTo>
                  <a:lnTo>
                    <a:pt x="658" y="5895"/>
                  </a:lnTo>
                  <a:lnTo>
                    <a:pt x="463" y="5578"/>
                  </a:lnTo>
                  <a:lnTo>
                    <a:pt x="293" y="5261"/>
                  </a:lnTo>
                  <a:lnTo>
                    <a:pt x="171" y="4920"/>
                  </a:lnTo>
                  <a:lnTo>
                    <a:pt x="73" y="4555"/>
                  </a:lnTo>
                  <a:lnTo>
                    <a:pt x="25" y="4165"/>
                  </a:lnTo>
                  <a:lnTo>
                    <a:pt x="0" y="377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89" name="Google Shape;332;p22"/>
            <p:cNvSpPr>
              <a:spLocks/>
            </p:cNvSpPr>
            <p:nvPr/>
          </p:nvSpPr>
          <p:spPr bwMode="auto">
            <a:xfrm>
              <a:off x="5367475" y="5025075"/>
              <a:ext cx="81600" cy="105975"/>
            </a:xfrm>
            <a:custGeom>
              <a:avLst/>
              <a:gdLst>
                <a:gd name="T0" fmla="*/ 0 w 3264"/>
                <a:gd name="T1" fmla="*/ 390625 h 4239"/>
                <a:gd name="T2" fmla="*/ 1274999219 w 3264"/>
                <a:gd name="T3" fmla="*/ 1655467637 h 4239"/>
                <a:gd name="T4" fmla="*/ 0 60000 65536"/>
                <a:gd name="T5" fmla="*/ 0 60000 65536"/>
                <a:gd name="T6" fmla="*/ 0 w 3264"/>
                <a:gd name="T7" fmla="*/ 0 h 4239"/>
                <a:gd name="T8" fmla="*/ 3264 w 3264"/>
                <a:gd name="T9" fmla="*/ 4239 h 423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264" h="4239" fill="none" extrusionOk="0">
                  <a:moveTo>
                    <a:pt x="0" y="1"/>
                  </a:moveTo>
                  <a:lnTo>
                    <a:pt x="3264" y="423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90" name="Google Shape;333;p22"/>
            <p:cNvSpPr>
              <a:spLocks/>
            </p:cNvSpPr>
            <p:nvPr/>
          </p:nvSpPr>
          <p:spPr bwMode="auto">
            <a:xfrm>
              <a:off x="5567800" y="4999500"/>
              <a:ext cx="115100" cy="133975"/>
            </a:xfrm>
            <a:custGeom>
              <a:avLst/>
              <a:gdLst>
                <a:gd name="T0" fmla="*/ 0 w 4604"/>
                <a:gd name="T1" fmla="*/ 2093358437 h 5359"/>
                <a:gd name="T2" fmla="*/ 1798044837 w 4604"/>
                <a:gd name="T3" fmla="*/ 390625 h 5359"/>
                <a:gd name="T4" fmla="*/ 0 60000 65536"/>
                <a:gd name="T5" fmla="*/ 0 60000 65536"/>
                <a:gd name="T6" fmla="*/ 0 w 4604"/>
                <a:gd name="T7" fmla="*/ 0 h 5359"/>
                <a:gd name="T8" fmla="*/ 4604 w 4604"/>
                <a:gd name="T9" fmla="*/ 5359 h 535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604" h="5359" fill="none" extrusionOk="0">
                  <a:moveTo>
                    <a:pt x="0" y="5359"/>
                  </a:moveTo>
                  <a:lnTo>
                    <a:pt x="4603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91" name="Google Shape;334;p22"/>
            <p:cNvSpPr>
              <a:spLocks/>
            </p:cNvSpPr>
            <p:nvPr/>
          </p:nvSpPr>
          <p:spPr bwMode="auto">
            <a:xfrm>
              <a:off x="5600075" y="5217475"/>
              <a:ext cx="127275" cy="16475"/>
            </a:xfrm>
            <a:custGeom>
              <a:avLst/>
              <a:gdLst>
                <a:gd name="T0" fmla="*/ 1988280037 w 5091"/>
                <a:gd name="T1" fmla="*/ 257031205 h 659"/>
                <a:gd name="T2" fmla="*/ 0 w 5091"/>
                <a:gd name="T3" fmla="*/ 390625 h 659"/>
                <a:gd name="T4" fmla="*/ 0 60000 65536"/>
                <a:gd name="T5" fmla="*/ 0 60000 65536"/>
                <a:gd name="T6" fmla="*/ 0 w 5091"/>
                <a:gd name="T7" fmla="*/ 0 h 659"/>
                <a:gd name="T8" fmla="*/ 5091 w 5091"/>
                <a:gd name="T9" fmla="*/ 659 h 65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091" h="659" fill="none" extrusionOk="0">
                  <a:moveTo>
                    <a:pt x="5090" y="658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92" name="Google Shape;335;p22"/>
            <p:cNvSpPr>
              <a:spLocks/>
            </p:cNvSpPr>
            <p:nvPr/>
          </p:nvSpPr>
          <p:spPr bwMode="auto">
            <a:xfrm>
              <a:off x="5497775" y="5299675"/>
              <a:ext cx="4900" cy="126675"/>
            </a:xfrm>
            <a:custGeom>
              <a:avLst/>
              <a:gdLst>
                <a:gd name="T0" fmla="*/ 0 w 196"/>
                <a:gd name="T1" fmla="*/ 1979296037 h 5067"/>
                <a:gd name="T2" fmla="*/ 76171851 w 196"/>
                <a:gd name="T3" fmla="*/ 390625 h 5067"/>
                <a:gd name="T4" fmla="*/ 0 60000 65536"/>
                <a:gd name="T5" fmla="*/ 0 60000 65536"/>
                <a:gd name="T6" fmla="*/ 0 w 196"/>
                <a:gd name="T7" fmla="*/ 0 h 5067"/>
                <a:gd name="T8" fmla="*/ 196 w 196"/>
                <a:gd name="T9" fmla="*/ 5067 h 506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96" h="5067" fill="none" extrusionOk="0">
                  <a:moveTo>
                    <a:pt x="0" y="5067"/>
                  </a:moveTo>
                  <a:lnTo>
                    <a:pt x="19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4593" name="Google Shape;336;p22"/>
            <p:cNvSpPr>
              <a:spLocks/>
            </p:cNvSpPr>
            <p:nvPr/>
          </p:nvSpPr>
          <p:spPr bwMode="auto">
            <a:xfrm>
              <a:off x="5277975" y="5241825"/>
              <a:ext cx="141275" cy="58500"/>
            </a:xfrm>
            <a:custGeom>
              <a:avLst/>
              <a:gdLst>
                <a:gd name="T0" fmla="*/ 0 w 5651"/>
                <a:gd name="T1" fmla="*/ 913671219 h 2340"/>
                <a:gd name="T2" fmla="*/ 2147483647 w 5651"/>
                <a:gd name="T3" fmla="*/ 390625 h 2340"/>
                <a:gd name="T4" fmla="*/ 0 60000 65536"/>
                <a:gd name="T5" fmla="*/ 0 60000 65536"/>
                <a:gd name="T6" fmla="*/ 0 w 5651"/>
                <a:gd name="T7" fmla="*/ 0 h 2340"/>
                <a:gd name="T8" fmla="*/ 5651 w 5651"/>
                <a:gd name="T9" fmla="*/ 2340 h 234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651" h="2340" fill="none" extrusionOk="0">
                  <a:moveTo>
                    <a:pt x="0" y="2339"/>
                  </a:moveTo>
                  <a:lnTo>
                    <a:pt x="5651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Google Shape;341;p23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257800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ASFIXIA PERINATAL - CÉREBRO</a:t>
            </a:r>
          </a:p>
        </p:txBody>
      </p:sp>
      <p:sp>
        <p:nvSpPr>
          <p:cNvPr id="26626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7EEDBC1-56F4-4350-9D03-BEE7B2CB7173}" type="slidenum">
              <a:rPr lang="pt-BR" smtClean="0"/>
              <a:pPr/>
              <a:t>9</a:t>
            </a:fld>
            <a:endParaRPr lang="pt-BR" smtClean="0"/>
          </a:p>
        </p:txBody>
      </p:sp>
      <p:grpSp>
        <p:nvGrpSpPr>
          <p:cNvPr id="26627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26630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6631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6632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6633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6634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6635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26636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14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14388" y="1327150"/>
            <a:ext cx="7627937" cy="3159125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indent="-381000" algn="just" fontAlgn="auto">
              <a:buClr>
                <a:schemeClr val="tx1">
                  <a:lumMod val="20000"/>
                  <a:lumOff val="80000"/>
                </a:schemeClr>
              </a:buClr>
              <a:buSzPts val="2400"/>
              <a:buFont typeface="Arial"/>
              <a:buChar char="▰"/>
              <a:defRPr/>
            </a:pPr>
            <a:endParaRPr lang="pt-BR" sz="1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sp>
        <p:nvSpPr>
          <p:cNvPr id="1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675" y="1479750"/>
            <a:ext cx="7627976" cy="3159590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indent="-381000" algn="just" fontAlgn="auto">
              <a:buClr>
                <a:schemeClr val="tx1">
                  <a:lumMod val="20000"/>
                  <a:lumOff val="80000"/>
                </a:schemeClr>
              </a:buClr>
              <a:buSzPts val="2400"/>
              <a:buFont typeface="Arial"/>
              <a:buChar char="▰"/>
              <a:defRPr/>
            </a:pPr>
            <a:r>
              <a:rPr lang="en-US" sz="1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As les</a:t>
            </a:r>
            <a:r>
              <a:rPr lang="pt-BR" sz="18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ões</a:t>
            </a:r>
            <a:r>
              <a:rPr lang="pt-BR" sz="1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cerebrais pós-EHI variam em gravidade: Leve, Moderada e Grave (escore de </a:t>
            </a:r>
            <a:r>
              <a:rPr lang="pt-BR" sz="18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Sarnat</a:t>
            </a:r>
            <a:r>
              <a:rPr lang="pt-BR" sz="1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)</a:t>
            </a:r>
          </a:p>
          <a:p>
            <a:pPr marL="457200" indent="-381000" algn="just" fontAlgn="auto">
              <a:buClr>
                <a:schemeClr val="tx1">
                  <a:lumMod val="20000"/>
                  <a:lumOff val="80000"/>
                </a:scheme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lvl="6" indent="-381000" algn="just">
              <a:buClr>
                <a:schemeClr val="tx1">
                  <a:lumMod val="20000"/>
                  <a:lumOff val="80000"/>
                </a:schemeClr>
              </a:buClr>
              <a:buSzPts val="2400"/>
              <a:buFont typeface="Arial"/>
              <a:buChar char="▰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Nível de Consciência, Função Neuromuscular e Autônoma, presença ou ausência de Convulsões e registros no EEG, Irregularidade da FC e PA.</a:t>
            </a:r>
          </a:p>
          <a:p>
            <a:pPr marL="457200" lvl="6" indent="-381000" algn="just">
              <a:buClr>
                <a:schemeClr val="tx1">
                  <a:lumMod val="20000"/>
                  <a:lumOff val="80000"/>
                </a:scheme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lvl="6" indent="-381000" algn="just">
              <a:buClr>
                <a:schemeClr val="tx1">
                  <a:lumMod val="20000"/>
                  <a:lumOff val="80000"/>
                </a:schemeClr>
              </a:buClr>
              <a:buSzPts val="2400"/>
              <a:buFont typeface="Arial"/>
              <a:buChar char="▰"/>
              <a:defRPr/>
            </a:pPr>
            <a:r>
              <a:rPr lang="pt-BR" sz="1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O principal mecanismo de lesão é a alteração do metabolismo oxidativo cerebral</a:t>
            </a:r>
          </a:p>
          <a:p>
            <a:pPr marL="76200" lvl="8" algn="just">
              <a:buClr>
                <a:schemeClr val="tx1">
                  <a:lumMod val="20000"/>
                  <a:lumOff val="80000"/>
                </a:schemeClr>
              </a:buClr>
              <a:buSzPts val="2400"/>
              <a:defRPr/>
            </a:pPr>
            <a:endParaRPr lang="pt-BR" sz="1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3" name="Google Shape;389;p26"/>
          <p:cNvGrpSpPr>
            <a:grpSpLocks/>
          </p:cNvGrpSpPr>
          <p:nvPr/>
        </p:nvGrpSpPr>
        <p:grpSpPr bwMode="auto">
          <a:xfrm>
            <a:off x="2052638" y="2058988"/>
            <a:ext cx="5045075" cy="908050"/>
            <a:chOff x="-1535283" y="1287960"/>
            <a:chExt cx="11486579" cy="2067200"/>
          </a:xfrm>
        </p:grpSpPr>
        <p:sp>
          <p:nvSpPr>
            <p:cNvPr id="390" name="Google Shape;390;p26"/>
            <p:cNvSpPr/>
            <p:nvPr/>
          </p:nvSpPr>
          <p:spPr>
            <a:xfrm>
              <a:off x="8700712" y="1287960"/>
              <a:ext cx="1243355" cy="415607"/>
            </a:xfrm>
            <a:prstGeom prst="triangle">
              <a:avLst>
                <a:gd name="adj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91" name="Google Shape;391;p26"/>
            <p:cNvSpPr/>
            <p:nvPr/>
          </p:nvSpPr>
          <p:spPr>
            <a:xfrm rot="10800000" flipH="1">
              <a:off x="-310001" y="1696339"/>
              <a:ext cx="9032399" cy="124321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92" name="Google Shape;392;p26"/>
            <p:cNvSpPr/>
            <p:nvPr/>
          </p:nvSpPr>
          <p:spPr>
            <a:xfrm rot="10800000" flipH="1">
              <a:off x="8707941" y="1696339"/>
              <a:ext cx="1243355" cy="1243211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93" name="Google Shape;393;p26"/>
            <p:cNvSpPr/>
            <p:nvPr/>
          </p:nvSpPr>
          <p:spPr>
            <a:xfrm flipH="1">
              <a:off x="-1535283" y="1696339"/>
              <a:ext cx="1243355" cy="1243211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94" name="Google Shape;394;p26"/>
            <p:cNvSpPr/>
            <p:nvPr/>
          </p:nvSpPr>
          <p:spPr>
            <a:xfrm rot="10800000">
              <a:off x="-1535283" y="2939550"/>
              <a:ext cx="1243355" cy="415610"/>
            </a:xfrm>
            <a:prstGeom prst="triangle">
              <a:avLst>
                <a:gd name="adj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28674" name="Google Shape;395;p26"/>
          <p:cNvGrpSpPr>
            <a:grpSpLocks/>
          </p:cNvGrpSpPr>
          <p:nvPr/>
        </p:nvGrpSpPr>
        <p:grpSpPr bwMode="auto">
          <a:xfrm>
            <a:off x="2052638" y="3506788"/>
            <a:ext cx="5045075" cy="908050"/>
            <a:chOff x="-1535283" y="1287960"/>
            <a:chExt cx="11486579" cy="2067200"/>
          </a:xfrm>
        </p:grpSpPr>
        <p:sp>
          <p:nvSpPr>
            <p:cNvPr id="396" name="Google Shape;396;p26"/>
            <p:cNvSpPr/>
            <p:nvPr/>
          </p:nvSpPr>
          <p:spPr>
            <a:xfrm>
              <a:off x="8700712" y="1287960"/>
              <a:ext cx="1243355" cy="415607"/>
            </a:xfrm>
            <a:prstGeom prst="triangle">
              <a:avLst>
                <a:gd name="adj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97" name="Google Shape;397;p26"/>
            <p:cNvSpPr/>
            <p:nvPr/>
          </p:nvSpPr>
          <p:spPr>
            <a:xfrm rot="10800000" flipH="1">
              <a:off x="-310001" y="1696339"/>
              <a:ext cx="9032399" cy="124321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98" name="Google Shape;398;p26"/>
            <p:cNvSpPr/>
            <p:nvPr/>
          </p:nvSpPr>
          <p:spPr>
            <a:xfrm rot="10800000" flipH="1">
              <a:off x="8707941" y="1696339"/>
              <a:ext cx="1243355" cy="1243211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99" name="Google Shape;399;p26"/>
            <p:cNvSpPr/>
            <p:nvPr/>
          </p:nvSpPr>
          <p:spPr>
            <a:xfrm flipH="1">
              <a:off x="-1535283" y="1696339"/>
              <a:ext cx="1243355" cy="1243211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400" name="Google Shape;400;p26"/>
            <p:cNvSpPr/>
            <p:nvPr/>
          </p:nvSpPr>
          <p:spPr>
            <a:xfrm rot="10800000">
              <a:off x="-1535283" y="2939550"/>
              <a:ext cx="1243355" cy="415610"/>
            </a:xfrm>
            <a:prstGeom prst="triangle">
              <a:avLst>
                <a:gd name="adj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28675" name="Google Shape;401;p26"/>
          <p:cNvGrpSpPr>
            <a:grpSpLocks/>
          </p:cNvGrpSpPr>
          <p:nvPr/>
        </p:nvGrpSpPr>
        <p:grpSpPr bwMode="auto">
          <a:xfrm>
            <a:off x="2052638" y="611188"/>
            <a:ext cx="5045075" cy="908050"/>
            <a:chOff x="-1535283" y="1287960"/>
            <a:chExt cx="11486579" cy="2067200"/>
          </a:xfrm>
        </p:grpSpPr>
        <p:sp>
          <p:nvSpPr>
            <p:cNvPr id="402" name="Google Shape;402;p26"/>
            <p:cNvSpPr/>
            <p:nvPr/>
          </p:nvSpPr>
          <p:spPr>
            <a:xfrm>
              <a:off x="8700712" y="1287960"/>
              <a:ext cx="1243355" cy="415607"/>
            </a:xfrm>
            <a:prstGeom prst="triangle">
              <a:avLst>
                <a:gd name="adj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403" name="Google Shape;403;p26"/>
            <p:cNvSpPr/>
            <p:nvPr/>
          </p:nvSpPr>
          <p:spPr>
            <a:xfrm rot="10800000" flipH="1">
              <a:off x="-310001" y="1696339"/>
              <a:ext cx="9032399" cy="124321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404" name="Google Shape;404;p26"/>
            <p:cNvSpPr/>
            <p:nvPr/>
          </p:nvSpPr>
          <p:spPr>
            <a:xfrm rot="10800000" flipH="1">
              <a:off x="8707941" y="1696339"/>
              <a:ext cx="1243355" cy="1243211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405" name="Google Shape;405;p26"/>
            <p:cNvSpPr/>
            <p:nvPr/>
          </p:nvSpPr>
          <p:spPr>
            <a:xfrm flipH="1">
              <a:off x="-1535283" y="1696339"/>
              <a:ext cx="1243355" cy="1243211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406" name="Google Shape;406;p26"/>
            <p:cNvSpPr/>
            <p:nvPr/>
          </p:nvSpPr>
          <p:spPr>
            <a:xfrm rot="10800000">
              <a:off x="-1535283" y="2939550"/>
              <a:ext cx="1243355" cy="415610"/>
            </a:xfrm>
            <a:prstGeom prst="triangle">
              <a:avLst>
                <a:gd name="adj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vo"/>
                <a:ea typeface="Arvo"/>
                <a:cs typeface="Arvo"/>
                <a:sym typeface="Arvo"/>
              </a:endParaRPr>
            </a:p>
          </p:txBody>
        </p:sp>
      </p:grpSp>
      <p:sp>
        <p:nvSpPr>
          <p:cNvPr id="28676" name="Google Shape;407;p26"/>
          <p:cNvSpPr txBox="1">
            <a:spLocks noGrp="1"/>
          </p:cNvSpPr>
          <p:nvPr>
            <p:ph type="ctrTitle" idx="4294967295"/>
          </p:nvPr>
        </p:nvSpPr>
        <p:spPr>
          <a:xfrm>
            <a:off x="2613025" y="800100"/>
            <a:ext cx="3917950" cy="534988"/>
          </a:xfrm>
        </p:spPr>
        <p:txBody>
          <a:bodyPr/>
          <a:lstStyle/>
          <a:p>
            <a:pPr algn="ctr" eaLnBrk="1" hangingPunct="1">
              <a:buClr>
                <a:srgbClr val="FFFFFF"/>
              </a:buClr>
              <a:buSzPts val="2000"/>
              <a:buFont typeface="Roboto Condensed"/>
              <a:buNone/>
            </a:pPr>
            <a:r>
              <a:rPr lang="pt-BR" sz="3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1ª Fase</a:t>
            </a:r>
          </a:p>
        </p:txBody>
      </p:sp>
      <p:sp>
        <p:nvSpPr>
          <p:cNvPr id="28677" name="Google Shape;408;p26"/>
          <p:cNvSpPr txBox="1">
            <a:spLocks noGrp="1"/>
          </p:cNvSpPr>
          <p:nvPr>
            <p:ph type="subTitle" idx="4294967295"/>
          </p:nvPr>
        </p:nvSpPr>
        <p:spPr>
          <a:xfrm>
            <a:off x="2603500" y="1355725"/>
            <a:ext cx="4202113" cy="463550"/>
          </a:xfrm>
        </p:spPr>
        <p:txBody>
          <a:bodyPr/>
          <a:lstStyle/>
          <a:p>
            <a:pPr marL="0" indent="0" algn="ctr" eaLnBrk="1" hangingPunct="1">
              <a:spcBef>
                <a:spcPts val="6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None/>
            </a:pPr>
            <a:r>
              <a:rPr lang="pt-BR" sz="1800" smtClean="0">
                <a:solidFill>
                  <a:srgbClr val="3F5378"/>
                </a:solidFill>
                <a:latin typeface="Roboto Condensed Light"/>
                <a:cs typeface="Arial" charset="0"/>
                <a:sym typeface="Roboto Condensed Light"/>
              </a:rPr>
              <a:t>Insulto hipóxico-isquêmico </a:t>
            </a:r>
            <a:r>
              <a:rPr lang="pt-BR" sz="1800" smtClean="0">
                <a:solidFill>
                  <a:srgbClr val="3F5378"/>
                </a:solidFill>
                <a:latin typeface="Roboto Condensed Light"/>
                <a:cs typeface="Arial" charset="0"/>
                <a:sym typeface="Wingdings" pitchFamily="2" charset="2"/>
              </a:rPr>
              <a:t> hipóxia aguda</a:t>
            </a:r>
            <a:endParaRPr lang="pt-BR" sz="1800" smtClean="0">
              <a:solidFill>
                <a:srgbClr val="3F5378"/>
              </a:solidFill>
              <a:latin typeface="Roboto Condensed Light"/>
              <a:cs typeface="Arial" charset="0"/>
              <a:sym typeface="Roboto Condensed Light"/>
            </a:endParaRPr>
          </a:p>
        </p:txBody>
      </p:sp>
      <p:sp>
        <p:nvSpPr>
          <p:cNvPr id="28678" name="Google Shape;409;p26"/>
          <p:cNvSpPr txBox="1">
            <a:spLocks noGrp="1"/>
          </p:cNvSpPr>
          <p:nvPr>
            <p:ph type="ctrTitle" idx="4294967295"/>
          </p:nvPr>
        </p:nvSpPr>
        <p:spPr>
          <a:xfrm>
            <a:off x="2613025" y="3694113"/>
            <a:ext cx="3917950" cy="533400"/>
          </a:xfrm>
        </p:spPr>
        <p:txBody>
          <a:bodyPr/>
          <a:lstStyle/>
          <a:p>
            <a:pPr algn="ctr" eaLnBrk="1" hangingPunct="1">
              <a:buClr>
                <a:srgbClr val="FFFFFF"/>
              </a:buClr>
              <a:buSzPts val="2000"/>
              <a:buFont typeface="Roboto Condensed"/>
              <a:buNone/>
            </a:pPr>
            <a:r>
              <a:rPr lang="pt-BR" sz="3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Sequelas</a:t>
            </a:r>
          </a:p>
        </p:txBody>
      </p:sp>
      <p:sp>
        <p:nvSpPr>
          <p:cNvPr id="28679" name="Google Shape;411;p26"/>
          <p:cNvSpPr txBox="1">
            <a:spLocks noGrp="1"/>
          </p:cNvSpPr>
          <p:nvPr>
            <p:ph type="ctrTitle" idx="4294967295"/>
          </p:nvPr>
        </p:nvSpPr>
        <p:spPr>
          <a:xfrm>
            <a:off x="2613025" y="2241550"/>
            <a:ext cx="3917950" cy="534988"/>
          </a:xfrm>
        </p:spPr>
        <p:txBody>
          <a:bodyPr/>
          <a:lstStyle/>
          <a:p>
            <a:pPr algn="ctr" eaLnBrk="1" hangingPunct="1">
              <a:buClr>
                <a:srgbClr val="FFFFFF"/>
              </a:buClr>
              <a:buSzPts val="2000"/>
              <a:buFont typeface="Roboto Condensed"/>
              <a:buNone/>
            </a:pPr>
            <a:r>
              <a:rPr lang="pt-BR" sz="3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2ª Fase </a:t>
            </a:r>
          </a:p>
        </p:txBody>
      </p:sp>
      <p:sp>
        <p:nvSpPr>
          <p:cNvPr id="28680" name="Google Shape;412;p26"/>
          <p:cNvSpPr txBox="1">
            <a:spLocks noGrp="1"/>
          </p:cNvSpPr>
          <p:nvPr>
            <p:ph type="subTitle" idx="4294967295"/>
          </p:nvPr>
        </p:nvSpPr>
        <p:spPr>
          <a:xfrm>
            <a:off x="2613025" y="2968625"/>
            <a:ext cx="3917950" cy="411163"/>
          </a:xfrm>
        </p:spPr>
        <p:txBody>
          <a:bodyPr/>
          <a:lstStyle/>
          <a:p>
            <a:pPr marL="0" indent="0" algn="ctr" eaLnBrk="1" hangingPunct="1">
              <a:buClr>
                <a:srgbClr val="C7D3E6"/>
              </a:buClr>
              <a:buSzPts val="2400"/>
              <a:buFont typeface="Roboto Condensed Light"/>
              <a:buNone/>
            </a:pPr>
            <a:r>
              <a:rPr lang="pt-BR" sz="1800" smtClean="0">
                <a:solidFill>
                  <a:srgbClr val="3F5378"/>
                </a:solidFill>
                <a:latin typeface="Roboto Condensed Light"/>
                <a:cs typeface="Arial" charset="0"/>
                <a:sym typeface="Roboto Condensed Light"/>
              </a:rPr>
              <a:t>6h após </a:t>
            </a:r>
          </a:p>
          <a:p>
            <a:pPr marL="0" indent="0" algn="ctr" eaLnBrk="1" hangingPunct="1">
              <a:buClr>
                <a:srgbClr val="C7D3E6"/>
              </a:buClr>
              <a:buSzPts val="2400"/>
              <a:buFont typeface="Roboto Condensed Light"/>
              <a:buNone/>
            </a:pPr>
            <a:r>
              <a:rPr lang="pt-BR" sz="1800" smtClean="0">
                <a:solidFill>
                  <a:srgbClr val="3F5378"/>
                </a:solidFill>
                <a:latin typeface="Roboto Condensed Light"/>
                <a:cs typeface="Arial" charset="0"/>
                <a:sym typeface="Roboto Condensed Light"/>
              </a:rPr>
              <a:t>Excitotoxicidade, estresse oxidativo, inflamação, apoptose celular</a:t>
            </a:r>
          </a:p>
        </p:txBody>
      </p:sp>
      <p:sp>
        <p:nvSpPr>
          <p:cNvPr id="28681" name="Google Shape;413;p26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975265F-DAB7-4B10-8D48-DC33683D02EC}" type="slidenum">
              <a:rPr lang="pt-BR" smtClean="0"/>
              <a:pPr/>
              <a:t>10</a:t>
            </a:fld>
            <a:endParaRPr lang="pt-BR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Google Shape;341;p23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257800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ASFIXIA PERINATAL - CÉREBRO</a:t>
            </a:r>
          </a:p>
        </p:txBody>
      </p:sp>
      <p:sp>
        <p:nvSpPr>
          <p:cNvPr id="30722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FE2E041-BF1E-4739-B9A0-763D7FB25994}" type="slidenum">
              <a:rPr lang="pt-BR" smtClean="0"/>
              <a:pPr/>
              <a:t>11</a:t>
            </a:fld>
            <a:endParaRPr lang="pt-BR" smtClean="0"/>
          </a:p>
        </p:txBody>
      </p:sp>
      <p:grpSp>
        <p:nvGrpSpPr>
          <p:cNvPr id="30723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30726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0727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0728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0729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0730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0731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0732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30724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1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675" y="1479750"/>
            <a:ext cx="7627976" cy="3159590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Hipotermia Terapêutica = única opção de tratamento até o momento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lvl="1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Reduzir taxa metabólica, a permeabilidade vascular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(32) 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 inflamação</a:t>
            </a:r>
          </a:p>
          <a:p>
            <a:pPr lvl="1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Corpo inteiro ou apenas da cabeça com inicio nas primeiras 6h de vida em pacientes elegíveis </a:t>
            </a:r>
          </a:p>
          <a:p>
            <a:pPr lvl="1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Mesmo assim, 40% dos pacientes em hipotermia terão alguma sequela neurológica</a:t>
            </a:r>
          </a:p>
          <a:p>
            <a:pPr marL="76200" lvl="8" algn="just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Google Shape;341;p23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673725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ASFIXIA PERINATAL – SISTEMA CARDIOVASCULAR</a:t>
            </a:r>
          </a:p>
        </p:txBody>
      </p:sp>
      <p:sp>
        <p:nvSpPr>
          <p:cNvPr id="32770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3AF0F76-8B30-47A6-B982-B6E730260D58}" type="slidenum">
              <a:rPr lang="pt-BR" smtClean="0"/>
              <a:pPr/>
              <a:t>12</a:t>
            </a:fld>
            <a:endParaRPr lang="pt-BR" smtClean="0"/>
          </a:p>
        </p:txBody>
      </p:sp>
      <p:grpSp>
        <p:nvGrpSpPr>
          <p:cNvPr id="32771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32774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2775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2776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2777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2778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2779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2780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32772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32773" name="Google Shape;237;p16"/>
          <p:cNvSpPr txBox="1">
            <a:spLocks/>
          </p:cNvSpPr>
          <p:nvPr/>
        </p:nvSpPr>
        <p:spPr bwMode="auto">
          <a:xfrm>
            <a:off x="966788" y="14795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800">
                <a:solidFill>
                  <a:srgbClr val="002060"/>
                </a:solidFill>
                <a:latin typeface="Roboto Condensed Light"/>
              </a:rPr>
              <a:t>Sabe-se do impacto na sobrevida da disfunção cardíaca secundária à asfixia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(10, 37)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800">
                <a:solidFill>
                  <a:srgbClr val="002060"/>
                </a:solidFill>
                <a:latin typeface="Roboto Condensed Light"/>
              </a:rPr>
              <a:t>No entanto, faltam estudos dos efeitos a longo prazo tanto naquelas crianças com asfixia grave quanto naquelas moderada e leve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800">
                <a:solidFill>
                  <a:srgbClr val="002060"/>
                </a:solidFill>
                <a:latin typeface="Roboto Condensed Light"/>
              </a:rPr>
              <a:t>A Hipertensão Pulmonar é a patologia mais estudada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(38, 39)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Google Shape;341;p23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673725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chemeClr val="bg1"/>
                </a:solidFill>
                <a:latin typeface="Roboto Condensed Light"/>
                <a:ea typeface="Roboto Condensed Light"/>
                <a:cs typeface="Roboto Condensed"/>
                <a:sym typeface="Roboto Condensed"/>
              </a:rPr>
              <a:t>Desenvolvimento Normal do Miocárdio</a:t>
            </a:r>
            <a:endParaRPr lang="pt-BR" sz="2000" b="1" smtClean="0">
              <a:solidFill>
                <a:schemeClr val="bg1"/>
              </a:solidFill>
              <a:latin typeface="Roboto Condensed"/>
              <a:ea typeface="Roboto Condensed Light"/>
              <a:cs typeface="Roboto Condensed"/>
              <a:sym typeface="Roboto Condensed"/>
            </a:endParaRPr>
          </a:p>
        </p:txBody>
      </p:sp>
      <p:sp>
        <p:nvSpPr>
          <p:cNvPr id="34818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31DEDE9-F4B8-437D-B47E-D1BB7B9F4AA9}" type="slidenum">
              <a:rPr lang="pt-BR" smtClean="0"/>
              <a:pPr/>
              <a:t>13</a:t>
            </a:fld>
            <a:endParaRPr lang="pt-BR" smtClean="0"/>
          </a:p>
        </p:txBody>
      </p:sp>
      <p:grpSp>
        <p:nvGrpSpPr>
          <p:cNvPr id="34819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34822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4823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4824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4825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4826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4827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4828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34820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pic>
        <p:nvPicPr>
          <p:cNvPr id="34821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1208088"/>
            <a:ext cx="6834188" cy="3757612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Google Shape;418;p27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257800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Resposta Cardiovascular à Asfixia Perinatal</a:t>
            </a:r>
          </a:p>
        </p:txBody>
      </p:sp>
      <p:sp>
        <p:nvSpPr>
          <p:cNvPr id="36866" name="Google Shape;419;p27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74C5EFD-339B-4760-9BD1-69EF6AD78DE1}" type="slidenum">
              <a:rPr lang="pt-BR" smtClean="0"/>
              <a:pPr/>
              <a:t>14</a:t>
            </a:fld>
            <a:endParaRPr lang="pt-BR" smtClean="0"/>
          </a:p>
        </p:txBody>
      </p:sp>
      <p:grpSp>
        <p:nvGrpSpPr>
          <p:cNvPr id="36867" name="Google Shape;420;p27"/>
          <p:cNvGrpSpPr>
            <a:grpSpLocks/>
          </p:cNvGrpSpPr>
          <p:nvPr/>
        </p:nvGrpSpPr>
        <p:grpSpPr bwMode="auto">
          <a:xfrm rot="10800000">
            <a:off x="187325" y="1658938"/>
            <a:ext cx="2693988" cy="865187"/>
            <a:chOff x="185742" y="1697030"/>
            <a:chExt cx="5165698" cy="1658130"/>
          </a:xfrm>
        </p:grpSpPr>
        <p:sp>
          <p:nvSpPr>
            <p:cNvPr id="36897" name="Google Shape;421;p27"/>
            <p:cNvSpPr>
              <a:spLocks noChangeArrowheads="1"/>
            </p:cNvSpPr>
            <p:nvPr/>
          </p:nvSpPr>
          <p:spPr bwMode="auto">
            <a:xfrm rot="10800000" flipH="1">
              <a:off x="1426312" y="1697030"/>
              <a:ext cx="2693400" cy="1243800"/>
            </a:xfrm>
            <a:prstGeom prst="rect">
              <a:avLst/>
            </a:prstGeom>
            <a:solidFill>
              <a:srgbClr val="C7D3E6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263248"/>
                  </a:solidFill>
                  <a:latin typeface="Roboto Condensed"/>
                  <a:sym typeface="Roboto Condensed"/>
                </a:rPr>
                <a:t>Hipoxemia</a:t>
              </a:r>
            </a:p>
          </p:txBody>
        </p:sp>
        <p:sp>
          <p:nvSpPr>
            <p:cNvPr id="36898" name="Google Shape;422;p27"/>
            <p:cNvSpPr>
              <a:spLocks noChangeArrowheads="1"/>
            </p:cNvSpPr>
            <p:nvPr/>
          </p:nvSpPr>
          <p:spPr bwMode="auto">
            <a:xfrm rot="10800000" flipH="1">
              <a:off x="4107640" y="1697043"/>
              <a:ext cx="1243800" cy="1243800"/>
            </a:xfrm>
            <a:prstGeom prst="rtTriangle">
              <a:avLst/>
            </a:prstGeom>
            <a:solidFill>
              <a:srgbClr val="C7D3E6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99" name="Google Shape;423;p27"/>
            <p:cNvSpPr>
              <a:spLocks noChangeArrowheads="1"/>
            </p:cNvSpPr>
            <p:nvPr/>
          </p:nvSpPr>
          <p:spPr bwMode="auto">
            <a:xfrm flipH="1">
              <a:off x="185742" y="1697043"/>
              <a:ext cx="1243800" cy="1243800"/>
            </a:xfrm>
            <a:prstGeom prst="rtTriangle">
              <a:avLst/>
            </a:prstGeom>
            <a:solidFill>
              <a:srgbClr val="C7D3E6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900" name="Google Shape;424;p27"/>
            <p:cNvSpPr>
              <a:spLocks noChangeArrowheads="1"/>
            </p:cNvSpPr>
            <p:nvPr/>
          </p:nvSpPr>
          <p:spPr bwMode="auto">
            <a:xfrm rot="10800000">
              <a:off x="185748" y="2940860"/>
              <a:ext cx="1243800" cy="414300"/>
            </a:xfrm>
            <a:prstGeom prst="triangle">
              <a:avLst>
                <a:gd name="adj" fmla="val 0"/>
              </a:avLst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</p:grpSp>
      <p:grpSp>
        <p:nvGrpSpPr>
          <p:cNvPr id="36868" name="Google Shape;425;p27"/>
          <p:cNvGrpSpPr>
            <a:grpSpLocks/>
          </p:cNvGrpSpPr>
          <p:nvPr/>
        </p:nvGrpSpPr>
        <p:grpSpPr bwMode="auto">
          <a:xfrm rot="10800000">
            <a:off x="2090738" y="1658938"/>
            <a:ext cx="3192462" cy="865187"/>
            <a:chOff x="185742" y="1697030"/>
            <a:chExt cx="5165698" cy="1658130"/>
          </a:xfrm>
        </p:grpSpPr>
        <p:sp>
          <p:nvSpPr>
            <p:cNvPr id="36893" name="Google Shape;426;p27"/>
            <p:cNvSpPr>
              <a:spLocks noChangeArrowheads="1"/>
            </p:cNvSpPr>
            <p:nvPr/>
          </p:nvSpPr>
          <p:spPr bwMode="auto">
            <a:xfrm rot="10800000" flipH="1">
              <a:off x="808631" y="1697030"/>
              <a:ext cx="3311083" cy="1243801"/>
            </a:xfrm>
            <a:prstGeom prst="rect">
              <a:avLst/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263248"/>
                  </a:solidFill>
                  <a:latin typeface="Roboto Condensed"/>
                  <a:sym typeface="Roboto Condensed"/>
                </a:rPr>
                <a:t>Reduz produção de ATP</a:t>
              </a:r>
            </a:p>
          </p:txBody>
        </p:sp>
        <p:sp>
          <p:nvSpPr>
            <p:cNvPr id="36894" name="Google Shape;427;p27"/>
            <p:cNvSpPr>
              <a:spLocks noChangeArrowheads="1"/>
            </p:cNvSpPr>
            <p:nvPr/>
          </p:nvSpPr>
          <p:spPr bwMode="auto">
            <a:xfrm rot="10800000" flipH="1">
              <a:off x="4107640" y="1697043"/>
              <a:ext cx="1243800" cy="1243800"/>
            </a:xfrm>
            <a:prstGeom prst="rtTriangle">
              <a:avLst/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95" name="Google Shape;428;p27"/>
            <p:cNvSpPr>
              <a:spLocks noChangeArrowheads="1"/>
            </p:cNvSpPr>
            <p:nvPr/>
          </p:nvSpPr>
          <p:spPr bwMode="auto">
            <a:xfrm flipH="1">
              <a:off x="185742" y="1697043"/>
              <a:ext cx="1243800" cy="1243800"/>
            </a:xfrm>
            <a:prstGeom prst="rtTriangle">
              <a:avLst/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rot="10800000"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96" name="Google Shape;429;p27"/>
            <p:cNvSpPr>
              <a:spLocks noChangeArrowheads="1"/>
            </p:cNvSpPr>
            <p:nvPr/>
          </p:nvSpPr>
          <p:spPr bwMode="auto">
            <a:xfrm rot="10800000">
              <a:off x="185748" y="2940860"/>
              <a:ext cx="1243800" cy="414300"/>
            </a:xfrm>
            <a:prstGeom prst="triangle">
              <a:avLst>
                <a:gd name="adj" fmla="val 0"/>
              </a:avLst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</p:grpSp>
      <p:grpSp>
        <p:nvGrpSpPr>
          <p:cNvPr id="36869" name="Google Shape;430;p27"/>
          <p:cNvGrpSpPr>
            <a:grpSpLocks/>
          </p:cNvGrpSpPr>
          <p:nvPr/>
        </p:nvGrpSpPr>
        <p:grpSpPr bwMode="auto">
          <a:xfrm rot="10800000">
            <a:off x="4638675" y="1658938"/>
            <a:ext cx="2695575" cy="865187"/>
            <a:chOff x="185742" y="1697030"/>
            <a:chExt cx="5165698" cy="1658130"/>
          </a:xfrm>
        </p:grpSpPr>
        <p:sp>
          <p:nvSpPr>
            <p:cNvPr id="36889" name="Google Shape;431;p27"/>
            <p:cNvSpPr>
              <a:spLocks noChangeArrowheads="1"/>
            </p:cNvSpPr>
            <p:nvPr/>
          </p:nvSpPr>
          <p:spPr bwMode="auto">
            <a:xfrm rot="10800000" flipH="1">
              <a:off x="1426312" y="1697030"/>
              <a:ext cx="2693400" cy="1243800"/>
            </a:xfrm>
            <a:prstGeom prst="rect">
              <a:avLst/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FFFFFF"/>
                  </a:solidFill>
                  <a:latin typeface="Roboto Condensed"/>
                  <a:sym typeface="Roboto Condensed"/>
                </a:rPr>
                <a:t>Reduz contratilidade</a:t>
              </a:r>
            </a:p>
          </p:txBody>
        </p:sp>
        <p:sp>
          <p:nvSpPr>
            <p:cNvPr id="36890" name="Google Shape;432;p27"/>
            <p:cNvSpPr>
              <a:spLocks noChangeArrowheads="1"/>
            </p:cNvSpPr>
            <p:nvPr/>
          </p:nvSpPr>
          <p:spPr bwMode="auto">
            <a:xfrm rot="10800000" flipH="1">
              <a:off x="4107640" y="1697043"/>
              <a:ext cx="1243800" cy="1243800"/>
            </a:xfrm>
            <a:prstGeom prst="rtTriangle">
              <a:avLst/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FFFFFF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91" name="Google Shape;433;p27"/>
            <p:cNvSpPr>
              <a:spLocks noChangeArrowheads="1"/>
            </p:cNvSpPr>
            <p:nvPr/>
          </p:nvSpPr>
          <p:spPr bwMode="auto">
            <a:xfrm flipH="1">
              <a:off x="185742" y="1697043"/>
              <a:ext cx="1243800" cy="1243800"/>
            </a:xfrm>
            <a:prstGeom prst="rtTriangle">
              <a:avLst/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FFFFFF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92" name="Google Shape;434;p27"/>
            <p:cNvSpPr>
              <a:spLocks noChangeArrowheads="1"/>
            </p:cNvSpPr>
            <p:nvPr/>
          </p:nvSpPr>
          <p:spPr bwMode="auto">
            <a:xfrm rot="10800000">
              <a:off x="185748" y="2940860"/>
              <a:ext cx="1243800" cy="414300"/>
            </a:xfrm>
            <a:prstGeom prst="triangle">
              <a:avLst>
                <a:gd name="adj" fmla="val 0"/>
              </a:avLst>
            </a:prstGeom>
            <a:solidFill>
              <a:srgbClr val="26324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FFFFFF"/>
                </a:solidFill>
                <a:latin typeface="Roboto Condensed"/>
                <a:sym typeface="Roboto Condensed"/>
              </a:endParaRPr>
            </a:p>
          </p:txBody>
        </p:sp>
      </p:grpSp>
      <p:grpSp>
        <p:nvGrpSpPr>
          <p:cNvPr id="36870" name="Google Shape;435;p27"/>
          <p:cNvGrpSpPr>
            <a:grpSpLocks/>
          </p:cNvGrpSpPr>
          <p:nvPr/>
        </p:nvGrpSpPr>
        <p:grpSpPr bwMode="auto">
          <a:xfrm>
            <a:off x="271463" y="630238"/>
            <a:ext cx="392112" cy="290512"/>
            <a:chOff x="5247525" y="3007275"/>
            <a:chExt cx="517575" cy="384825"/>
          </a:xfrm>
        </p:grpSpPr>
        <p:sp>
          <p:nvSpPr>
            <p:cNvPr id="36887" name="Google Shape;436;p27"/>
            <p:cNvSpPr>
              <a:spLocks/>
            </p:cNvSpPr>
            <p:nvPr/>
          </p:nvSpPr>
          <p:spPr bwMode="auto">
            <a:xfrm>
              <a:off x="5247525" y="3007275"/>
              <a:ext cx="348900" cy="348900"/>
            </a:xfrm>
            <a:custGeom>
              <a:avLst/>
              <a:gdLst>
                <a:gd name="T0" fmla="*/ 2147483647 w 13956"/>
                <a:gd name="T1" fmla="*/ 1969531449 h 13956"/>
                <a:gd name="T2" fmla="*/ 2147483647 w 13956"/>
                <a:gd name="T3" fmla="*/ 1265624846 h 13956"/>
                <a:gd name="T4" fmla="*/ 2147483647 w 13956"/>
                <a:gd name="T5" fmla="*/ 1017968115 h 13956"/>
                <a:gd name="T6" fmla="*/ 2147483647 w 13956"/>
                <a:gd name="T7" fmla="*/ 637499622 h 13956"/>
                <a:gd name="T8" fmla="*/ 2147483647 w 13956"/>
                <a:gd name="T9" fmla="*/ 599609232 h 13956"/>
                <a:gd name="T10" fmla="*/ 2147483647 w 13956"/>
                <a:gd name="T11" fmla="*/ 941796936 h 13956"/>
                <a:gd name="T12" fmla="*/ 2147483647 w 13956"/>
                <a:gd name="T13" fmla="*/ 247656231 h 13956"/>
                <a:gd name="T14" fmla="*/ 2147483647 w 13956"/>
                <a:gd name="T15" fmla="*/ 47656249 h 13956"/>
                <a:gd name="T16" fmla="*/ 2147483647 w 13956"/>
                <a:gd name="T17" fmla="*/ 0 h 13956"/>
                <a:gd name="T18" fmla="*/ 2147483647 w 13956"/>
                <a:gd name="T19" fmla="*/ 114453118 h 13956"/>
                <a:gd name="T20" fmla="*/ 2147483647 w 13956"/>
                <a:gd name="T21" fmla="*/ 808593574 h 13956"/>
                <a:gd name="T22" fmla="*/ 1303515235 w 13956"/>
                <a:gd name="T23" fmla="*/ 646874819 h 13956"/>
                <a:gd name="T24" fmla="*/ 1113280888 w 13956"/>
                <a:gd name="T25" fmla="*/ 589843635 h 13956"/>
                <a:gd name="T26" fmla="*/ 666015614 w 13956"/>
                <a:gd name="T27" fmla="*/ 932421739 h 13956"/>
                <a:gd name="T28" fmla="*/ 580468438 w 13956"/>
                <a:gd name="T29" fmla="*/ 1113280888 h 13956"/>
                <a:gd name="T30" fmla="*/ 989452923 w 13956"/>
                <a:gd name="T31" fmla="*/ 1750781110 h 13956"/>
                <a:gd name="T32" fmla="*/ 808984374 w 13956"/>
                <a:gd name="T33" fmla="*/ 2147483647 h 13956"/>
                <a:gd name="T34" fmla="*/ 104687496 w 13956"/>
                <a:gd name="T35" fmla="*/ 2147483647 h 13956"/>
                <a:gd name="T36" fmla="*/ 390625 w 13956"/>
                <a:gd name="T37" fmla="*/ 2147483647 h 13956"/>
                <a:gd name="T38" fmla="*/ 38281252 w 13956"/>
                <a:gd name="T39" fmla="*/ 2147483647 h 13956"/>
                <a:gd name="T40" fmla="*/ 247656231 w 13956"/>
                <a:gd name="T41" fmla="*/ 2147483647 h 13956"/>
                <a:gd name="T42" fmla="*/ 932421739 w 13956"/>
                <a:gd name="T43" fmla="*/ 2147483647 h 13956"/>
                <a:gd name="T44" fmla="*/ 590234035 w 13956"/>
                <a:gd name="T45" fmla="*/ 2147483647 h 13956"/>
                <a:gd name="T46" fmla="*/ 628124824 w 13956"/>
                <a:gd name="T47" fmla="*/ 2147483647 h 13956"/>
                <a:gd name="T48" fmla="*/ 1008593718 w 13956"/>
                <a:gd name="T49" fmla="*/ 2147483647 h 13956"/>
                <a:gd name="T50" fmla="*/ 1255859248 w 13956"/>
                <a:gd name="T51" fmla="*/ 2147483647 h 13956"/>
                <a:gd name="T52" fmla="*/ 1960155451 w 13956"/>
                <a:gd name="T53" fmla="*/ 2147483647 h 13956"/>
                <a:gd name="T54" fmla="*/ 2147483647 w 13956"/>
                <a:gd name="T55" fmla="*/ 2147483647 h 13956"/>
                <a:gd name="T56" fmla="*/ 2147483647 w 13956"/>
                <a:gd name="T57" fmla="*/ 2147483647 h 13956"/>
                <a:gd name="T58" fmla="*/ 2147483647 w 13956"/>
                <a:gd name="T59" fmla="*/ 2147483647 h 13956"/>
                <a:gd name="T60" fmla="*/ 2147483647 w 13956"/>
                <a:gd name="T61" fmla="*/ 2147483647 h 13956"/>
                <a:gd name="T62" fmla="*/ 2147483647 w 13956"/>
                <a:gd name="T63" fmla="*/ 2147483647 h 13956"/>
                <a:gd name="T64" fmla="*/ 2147483647 w 13956"/>
                <a:gd name="T65" fmla="*/ 2147483647 h 13956"/>
                <a:gd name="T66" fmla="*/ 2147483647 w 13956"/>
                <a:gd name="T67" fmla="*/ 2147483647 h 13956"/>
                <a:gd name="T68" fmla="*/ 2147483647 w 13956"/>
                <a:gd name="T69" fmla="*/ 2147483647 h 13956"/>
                <a:gd name="T70" fmla="*/ 2147483647 w 13956"/>
                <a:gd name="T71" fmla="*/ 2147483647 h 13956"/>
                <a:gd name="T72" fmla="*/ 2147483647 w 13956"/>
                <a:gd name="T73" fmla="*/ 2147483647 h 13956"/>
                <a:gd name="T74" fmla="*/ 2147483647 w 13956"/>
                <a:gd name="T75" fmla="*/ 2147483647 h 13956"/>
                <a:gd name="T76" fmla="*/ 2147483647 w 13956"/>
                <a:gd name="T77" fmla="*/ 2147483647 h 13956"/>
                <a:gd name="T78" fmla="*/ 2147483647 w 13956"/>
                <a:gd name="T79" fmla="*/ 2147483647 h 13956"/>
                <a:gd name="T80" fmla="*/ 2147483647 w 13956"/>
                <a:gd name="T81" fmla="*/ 2147483647 h 13956"/>
                <a:gd name="T82" fmla="*/ 2147483647 w 13956"/>
                <a:gd name="T83" fmla="*/ 2147483647 h 13956"/>
                <a:gd name="T84" fmla="*/ 2147483647 w 13956"/>
                <a:gd name="T85" fmla="*/ 2147483647 h 13956"/>
                <a:gd name="T86" fmla="*/ 2147483647 w 13956"/>
                <a:gd name="T87" fmla="*/ 2147483647 h 13956"/>
                <a:gd name="T88" fmla="*/ 2147483647 w 13956"/>
                <a:gd name="T89" fmla="*/ 2147483647 h 13956"/>
                <a:gd name="T90" fmla="*/ 2035936230 w 13956"/>
                <a:gd name="T91" fmla="*/ 2147483647 h 13956"/>
                <a:gd name="T92" fmla="*/ 1855469081 w 13956"/>
                <a:gd name="T93" fmla="*/ 2147483647 h 13956"/>
                <a:gd name="T94" fmla="*/ 1874217875 w 13956"/>
                <a:gd name="T95" fmla="*/ 2147483647 h 13956"/>
                <a:gd name="T96" fmla="*/ 2093360214 w 13956"/>
                <a:gd name="T97" fmla="*/ 2102734611 h 13956"/>
                <a:gd name="T98" fmla="*/ 2147483647 w 13956"/>
                <a:gd name="T99" fmla="*/ 1902733067 h 13956"/>
                <a:gd name="T100" fmla="*/ 2147483647 w 13956"/>
                <a:gd name="T101" fmla="*/ 1845702683 h 13956"/>
                <a:gd name="T102" fmla="*/ 2147483647 w 13956"/>
                <a:gd name="T103" fmla="*/ 1988670643 h 13956"/>
                <a:gd name="T104" fmla="*/ 2147483647 w 13956"/>
                <a:gd name="T105" fmla="*/ 2147483647 h 13956"/>
                <a:gd name="T106" fmla="*/ 2147483647 w 13956"/>
                <a:gd name="T107" fmla="*/ 2147483647 h 13956"/>
                <a:gd name="T108" fmla="*/ 2147483647 w 13956"/>
                <a:gd name="T109" fmla="*/ 2147483647 h 13956"/>
                <a:gd name="T110" fmla="*/ 2147483647 w 13956"/>
                <a:gd name="T111" fmla="*/ 2147483647 h 1395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3956"/>
                <a:gd name="T169" fmla="*/ 0 h 13956"/>
                <a:gd name="T170" fmla="*/ 13956 w 13956"/>
                <a:gd name="T171" fmla="*/ 13956 h 1395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36888" name="Google Shape;437;p27"/>
            <p:cNvSpPr>
              <a:spLocks/>
            </p:cNvSpPr>
            <p:nvPr/>
          </p:nvSpPr>
          <p:spPr bwMode="auto">
            <a:xfrm>
              <a:off x="5566575" y="3193575"/>
              <a:ext cx="198525" cy="198525"/>
            </a:xfrm>
            <a:custGeom>
              <a:avLst/>
              <a:gdLst>
                <a:gd name="T0" fmla="*/ 2147483647 w 7941"/>
                <a:gd name="T1" fmla="*/ 866015387 h 7941"/>
                <a:gd name="T2" fmla="*/ 2147483647 w 7941"/>
                <a:gd name="T3" fmla="*/ 352343813 h 7941"/>
                <a:gd name="T4" fmla="*/ 2147483647 w 7941"/>
                <a:gd name="T5" fmla="*/ 190625003 h 7941"/>
                <a:gd name="T6" fmla="*/ 2140624274 w 7941"/>
                <a:gd name="T7" fmla="*/ 66796859 h 7941"/>
                <a:gd name="T8" fmla="*/ 1978905913 w 7941"/>
                <a:gd name="T9" fmla="*/ 114453122 h 7941"/>
                <a:gd name="T10" fmla="*/ 1626952000 w 7941"/>
                <a:gd name="T11" fmla="*/ 504687276 h 7941"/>
                <a:gd name="T12" fmla="*/ 1341796070 w 7941"/>
                <a:gd name="T13" fmla="*/ 66796859 h 7941"/>
                <a:gd name="T14" fmla="*/ 1189452907 w 7941"/>
                <a:gd name="T15" fmla="*/ 390625 h 7941"/>
                <a:gd name="T16" fmla="*/ 923046573 w 7941"/>
                <a:gd name="T17" fmla="*/ 85937504 h 7941"/>
                <a:gd name="T18" fmla="*/ 837499994 w 7941"/>
                <a:gd name="T19" fmla="*/ 238281241 h 7941"/>
                <a:gd name="T20" fmla="*/ 866015387 w 7941"/>
                <a:gd name="T21" fmla="*/ 761328013 h 7941"/>
                <a:gd name="T22" fmla="*/ 361718811 w 7941"/>
                <a:gd name="T23" fmla="*/ 656640438 h 7941"/>
                <a:gd name="T24" fmla="*/ 200000001 w 7941"/>
                <a:gd name="T25" fmla="*/ 714062424 h 7941"/>
                <a:gd name="T26" fmla="*/ 76171856 w 7941"/>
                <a:gd name="T27" fmla="*/ 961328164 h 7941"/>
                <a:gd name="T28" fmla="*/ 114453122 w 7941"/>
                <a:gd name="T29" fmla="*/ 1132421721 h 7941"/>
                <a:gd name="T30" fmla="*/ 514062474 w 7941"/>
                <a:gd name="T31" fmla="*/ 1475000037 h 7941"/>
                <a:gd name="T32" fmla="*/ 76171856 w 7941"/>
                <a:gd name="T33" fmla="*/ 1760545967 h 7941"/>
                <a:gd name="T34" fmla="*/ 9765626 w 7941"/>
                <a:gd name="T35" fmla="*/ 1922264327 h 7941"/>
                <a:gd name="T36" fmla="*/ 95312502 w 7941"/>
                <a:gd name="T37" fmla="*/ 2147483647 h 7941"/>
                <a:gd name="T38" fmla="*/ 237890641 w 7941"/>
                <a:gd name="T39" fmla="*/ 2147483647 h 7941"/>
                <a:gd name="T40" fmla="*/ 761328013 w 7941"/>
                <a:gd name="T41" fmla="*/ 2147483647 h 7941"/>
                <a:gd name="T42" fmla="*/ 656640438 w 7941"/>
                <a:gd name="T43" fmla="*/ 2147483647 h 7941"/>
                <a:gd name="T44" fmla="*/ 723046822 w 7941"/>
                <a:gd name="T45" fmla="*/ 2147483647 h 7941"/>
                <a:gd name="T46" fmla="*/ 970703361 w 7941"/>
                <a:gd name="T47" fmla="*/ 2147483647 h 7941"/>
                <a:gd name="T48" fmla="*/ 1132421721 w 7941"/>
                <a:gd name="T49" fmla="*/ 2147483647 h 7941"/>
                <a:gd name="T50" fmla="*/ 1484375235 w 7941"/>
                <a:gd name="T51" fmla="*/ 2147483647 h 7941"/>
                <a:gd name="T52" fmla="*/ 1769920365 w 7941"/>
                <a:gd name="T53" fmla="*/ 2147483647 h 7941"/>
                <a:gd name="T54" fmla="*/ 1921873927 w 7941"/>
                <a:gd name="T55" fmla="*/ 2147483647 h 7941"/>
                <a:gd name="T56" fmla="*/ 2147483647 w 7941"/>
                <a:gd name="T57" fmla="*/ 2147483647 h 7941"/>
                <a:gd name="T58" fmla="*/ 2147483647 w 7941"/>
                <a:gd name="T59" fmla="*/ 2147483647 h 7941"/>
                <a:gd name="T60" fmla="*/ 2147483647 w 7941"/>
                <a:gd name="T61" fmla="*/ 2147483647 h 7941"/>
                <a:gd name="T62" fmla="*/ 2147483647 w 7941"/>
                <a:gd name="T63" fmla="*/ 2147483647 h 7941"/>
                <a:gd name="T64" fmla="*/ 2147483647 w 7941"/>
                <a:gd name="T65" fmla="*/ 2147483647 h 7941"/>
                <a:gd name="T66" fmla="*/ 2147483647 w 7941"/>
                <a:gd name="T67" fmla="*/ 2141016273 h 7941"/>
                <a:gd name="T68" fmla="*/ 2147483647 w 7941"/>
                <a:gd name="T69" fmla="*/ 1969531516 h 7941"/>
                <a:gd name="T70" fmla="*/ 2147483647 w 7941"/>
                <a:gd name="T71" fmla="*/ 1627343200 h 7941"/>
                <a:gd name="T72" fmla="*/ 2147483647 w 7941"/>
                <a:gd name="T73" fmla="*/ 1341796070 h 7941"/>
                <a:gd name="T74" fmla="*/ 2147483647 w 7941"/>
                <a:gd name="T75" fmla="*/ 1180077710 h 7941"/>
                <a:gd name="T76" fmla="*/ 2147483647 w 7941"/>
                <a:gd name="T77" fmla="*/ 913671375 h 7941"/>
                <a:gd name="T78" fmla="*/ 2147483647 w 7941"/>
                <a:gd name="T79" fmla="*/ 837499994 h 7941"/>
                <a:gd name="T80" fmla="*/ 2140624274 w 7941"/>
                <a:gd name="T81" fmla="*/ 1846093146 h 7941"/>
                <a:gd name="T82" fmla="*/ 1978905913 w 7941"/>
                <a:gd name="T83" fmla="*/ 2045702697 h 7941"/>
                <a:gd name="T84" fmla="*/ 1760155567 w 7941"/>
                <a:gd name="T85" fmla="*/ 2147483647 h 7941"/>
                <a:gd name="T86" fmla="*/ 1512889628 w 7941"/>
                <a:gd name="T87" fmla="*/ 2147483647 h 7941"/>
                <a:gd name="T88" fmla="*/ 1265624889 w 7941"/>
                <a:gd name="T89" fmla="*/ 2131249876 h 7941"/>
                <a:gd name="T90" fmla="*/ 1103905728 w 7941"/>
                <a:gd name="T91" fmla="*/ 2017187504 h 7941"/>
                <a:gd name="T92" fmla="*/ 960936964 w 7941"/>
                <a:gd name="T93" fmla="*/ 1817577953 h 7941"/>
                <a:gd name="T94" fmla="*/ 903905778 w 7941"/>
                <a:gd name="T95" fmla="*/ 1570312014 h 7941"/>
                <a:gd name="T96" fmla="*/ 942187368 w 7941"/>
                <a:gd name="T97" fmla="*/ 1322656075 h 7941"/>
                <a:gd name="T98" fmla="*/ 1046874543 w 7941"/>
                <a:gd name="T99" fmla="*/ 1151562517 h 7941"/>
                <a:gd name="T100" fmla="*/ 1237108896 w 7941"/>
                <a:gd name="T101" fmla="*/ 980077759 h 7941"/>
                <a:gd name="T102" fmla="*/ 1474608837 w 7941"/>
                <a:gd name="T103" fmla="*/ 904296978 h 7941"/>
                <a:gd name="T104" fmla="*/ 1722264376 w 7941"/>
                <a:gd name="T105" fmla="*/ 923046573 h 7941"/>
                <a:gd name="T106" fmla="*/ 1902733132 w 7941"/>
                <a:gd name="T107" fmla="*/ 999218554 h 7941"/>
                <a:gd name="T108" fmla="*/ 2093360285 w 7941"/>
                <a:gd name="T109" fmla="*/ 1180077710 h 7941"/>
                <a:gd name="T110" fmla="*/ 2147483647 w 7941"/>
                <a:gd name="T111" fmla="*/ 1408202454 h 7941"/>
                <a:gd name="T112" fmla="*/ 2147483647 w 7941"/>
                <a:gd name="T113" fmla="*/ 1655858393 h 7941"/>
                <a:gd name="T114" fmla="*/ 2140624274 w 7941"/>
                <a:gd name="T115" fmla="*/ 1846093146 h 7941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7941"/>
                <a:gd name="T175" fmla="*/ 0 h 7941"/>
                <a:gd name="T176" fmla="*/ 7941 w 7941"/>
                <a:gd name="T177" fmla="*/ 7941 h 7941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grpSp>
        <p:nvGrpSpPr>
          <p:cNvPr id="22" name="Google Shape;420;p27"/>
          <p:cNvGrpSpPr>
            <a:grpSpLocks/>
          </p:cNvGrpSpPr>
          <p:nvPr/>
        </p:nvGrpSpPr>
        <p:grpSpPr bwMode="auto">
          <a:xfrm rot="10800000">
            <a:off x="201613" y="3289300"/>
            <a:ext cx="2693987" cy="865188"/>
            <a:chOff x="185742" y="1697030"/>
            <a:chExt cx="5165698" cy="1658130"/>
          </a:xfrm>
        </p:grpSpPr>
        <p:sp>
          <p:nvSpPr>
            <p:cNvPr id="36883" name="Google Shape;421;p27"/>
            <p:cNvSpPr>
              <a:spLocks noChangeArrowheads="1"/>
            </p:cNvSpPr>
            <p:nvPr/>
          </p:nvSpPr>
          <p:spPr bwMode="auto">
            <a:xfrm rot="10800000" flipH="1">
              <a:off x="1426312" y="1697030"/>
              <a:ext cx="2693400" cy="1243800"/>
            </a:xfrm>
            <a:prstGeom prst="rect">
              <a:avLst/>
            </a:prstGeom>
            <a:solidFill>
              <a:srgbClr val="C7D3E6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263248"/>
                  </a:solidFill>
                  <a:latin typeface="Roboto Condensed"/>
                  <a:sym typeface="Roboto Condensed"/>
                </a:rPr>
                <a:t>Reperfusão / Hiperóxia</a:t>
              </a:r>
            </a:p>
          </p:txBody>
        </p:sp>
        <p:sp>
          <p:nvSpPr>
            <p:cNvPr id="36884" name="Google Shape;422;p27"/>
            <p:cNvSpPr>
              <a:spLocks noChangeArrowheads="1"/>
            </p:cNvSpPr>
            <p:nvPr/>
          </p:nvSpPr>
          <p:spPr bwMode="auto">
            <a:xfrm rot="10800000" flipH="1">
              <a:off x="4107640" y="1697043"/>
              <a:ext cx="1243800" cy="1243800"/>
            </a:xfrm>
            <a:prstGeom prst="rtTriangle">
              <a:avLst/>
            </a:prstGeom>
            <a:solidFill>
              <a:srgbClr val="C7D3E6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85" name="Google Shape;423;p27"/>
            <p:cNvSpPr>
              <a:spLocks noChangeArrowheads="1"/>
            </p:cNvSpPr>
            <p:nvPr/>
          </p:nvSpPr>
          <p:spPr bwMode="auto">
            <a:xfrm flipH="1">
              <a:off x="185742" y="1697043"/>
              <a:ext cx="1243800" cy="1243800"/>
            </a:xfrm>
            <a:prstGeom prst="rtTriangle">
              <a:avLst/>
            </a:prstGeom>
            <a:solidFill>
              <a:srgbClr val="C7D3E6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86" name="Google Shape;424;p27"/>
            <p:cNvSpPr>
              <a:spLocks noChangeArrowheads="1"/>
            </p:cNvSpPr>
            <p:nvPr/>
          </p:nvSpPr>
          <p:spPr bwMode="auto">
            <a:xfrm rot="10800000">
              <a:off x="185748" y="2940860"/>
              <a:ext cx="1243800" cy="414300"/>
            </a:xfrm>
            <a:prstGeom prst="triangle">
              <a:avLst>
                <a:gd name="adj" fmla="val 0"/>
              </a:avLst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</p:grpSp>
      <p:grpSp>
        <p:nvGrpSpPr>
          <p:cNvPr id="27" name="Google Shape;425;p27"/>
          <p:cNvGrpSpPr>
            <a:grpSpLocks/>
          </p:cNvGrpSpPr>
          <p:nvPr/>
        </p:nvGrpSpPr>
        <p:grpSpPr bwMode="auto">
          <a:xfrm rot="10800000">
            <a:off x="2428875" y="3289300"/>
            <a:ext cx="2693988" cy="865188"/>
            <a:chOff x="185742" y="1697030"/>
            <a:chExt cx="5165698" cy="1658130"/>
          </a:xfrm>
        </p:grpSpPr>
        <p:sp>
          <p:nvSpPr>
            <p:cNvPr id="36879" name="Google Shape;426;p27"/>
            <p:cNvSpPr>
              <a:spLocks noChangeArrowheads="1"/>
            </p:cNvSpPr>
            <p:nvPr/>
          </p:nvSpPr>
          <p:spPr bwMode="auto">
            <a:xfrm rot="10800000" flipH="1">
              <a:off x="1426312" y="1697030"/>
              <a:ext cx="2693400" cy="1243800"/>
            </a:xfrm>
            <a:prstGeom prst="rect">
              <a:avLst/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263248"/>
                  </a:solidFill>
                  <a:latin typeface="Roboto Condensed"/>
                  <a:sym typeface="Roboto Condensed"/>
                </a:rPr>
                <a:t>Estresse Oxidativo</a:t>
              </a:r>
            </a:p>
          </p:txBody>
        </p:sp>
        <p:sp>
          <p:nvSpPr>
            <p:cNvPr id="36880" name="Google Shape;427;p27"/>
            <p:cNvSpPr>
              <a:spLocks noChangeArrowheads="1"/>
            </p:cNvSpPr>
            <p:nvPr/>
          </p:nvSpPr>
          <p:spPr bwMode="auto">
            <a:xfrm rot="10800000" flipH="1">
              <a:off x="4107640" y="1697043"/>
              <a:ext cx="1243800" cy="1243800"/>
            </a:xfrm>
            <a:prstGeom prst="rtTriangle">
              <a:avLst/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81" name="Google Shape;428;p27"/>
            <p:cNvSpPr>
              <a:spLocks noChangeArrowheads="1"/>
            </p:cNvSpPr>
            <p:nvPr/>
          </p:nvSpPr>
          <p:spPr bwMode="auto">
            <a:xfrm flipH="1">
              <a:off x="185742" y="1697043"/>
              <a:ext cx="1243800" cy="1243800"/>
            </a:xfrm>
            <a:prstGeom prst="rtTriangle">
              <a:avLst/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82" name="Google Shape;429;p27"/>
            <p:cNvSpPr>
              <a:spLocks noChangeArrowheads="1"/>
            </p:cNvSpPr>
            <p:nvPr/>
          </p:nvSpPr>
          <p:spPr bwMode="auto">
            <a:xfrm rot="10800000">
              <a:off x="185748" y="2940860"/>
              <a:ext cx="1243800" cy="414300"/>
            </a:xfrm>
            <a:prstGeom prst="triangle">
              <a:avLst>
                <a:gd name="adj" fmla="val 0"/>
              </a:avLst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</p:grpSp>
      <p:grpSp>
        <p:nvGrpSpPr>
          <p:cNvPr id="32" name="Google Shape;430;p27"/>
          <p:cNvGrpSpPr>
            <a:grpSpLocks/>
          </p:cNvGrpSpPr>
          <p:nvPr/>
        </p:nvGrpSpPr>
        <p:grpSpPr bwMode="auto">
          <a:xfrm rot="10800000">
            <a:off x="4652963" y="3289300"/>
            <a:ext cx="2695575" cy="865188"/>
            <a:chOff x="185742" y="1697030"/>
            <a:chExt cx="5165698" cy="1658130"/>
          </a:xfrm>
        </p:grpSpPr>
        <p:sp>
          <p:nvSpPr>
            <p:cNvPr id="36875" name="Google Shape;431;p27"/>
            <p:cNvSpPr>
              <a:spLocks noChangeArrowheads="1"/>
            </p:cNvSpPr>
            <p:nvPr/>
          </p:nvSpPr>
          <p:spPr bwMode="auto">
            <a:xfrm rot="10800000" flipH="1">
              <a:off x="1267377" y="1697030"/>
              <a:ext cx="2852337" cy="1243801"/>
            </a:xfrm>
            <a:prstGeom prst="rect">
              <a:avLst/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FFFFFF"/>
                  </a:solidFill>
                  <a:latin typeface="Roboto Condensed"/>
                  <a:sym typeface="Roboto Condensed"/>
                </a:rPr>
                <a:t>Disfunção/</a:t>
              </a:r>
            </a:p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FFFFFF"/>
                  </a:solidFill>
                  <a:latin typeface="Roboto Condensed"/>
                  <a:sym typeface="Roboto Condensed"/>
                </a:rPr>
                <a:t>Apoptose celular</a:t>
              </a:r>
            </a:p>
          </p:txBody>
        </p:sp>
        <p:sp>
          <p:nvSpPr>
            <p:cNvPr id="36876" name="Google Shape;432;p27"/>
            <p:cNvSpPr>
              <a:spLocks noChangeArrowheads="1"/>
            </p:cNvSpPr>
            <p:nvPr/>
          </p:nvSpPr>
          <p:spPr bwMode="auto">
            <a:xfrm rot="10800000" flipH="1">
              <a:off x="4107640" y="1697043"/>
              <a:ext cx="1243800" cy="1243800"/>
            </a:xfrm>
            <a:prstGeom prst="rtTriangle">
              <a:avLst/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FFFFFF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77" name="Google Shape;433;p27"/>
            <p:cNvSpPr>
              <a:spLocks noChangeArrowheads="1"/>
            </p:cNvSpPr>
            <p:nvPr/>
          </p:nvSpPr>
          <p:spPr bwMode="auto">
            <a:xfrm flipH="1">
              <a:off x="185742" y="1697043"/>
              <a:ext cx="1243800" cy="1243800"/>
            </a:xfrm>
            <a:prstGeom prst="rtTriangle">
              <a:avLst/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FFFFFF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36878" name="Google Shape;434;p27"/>
            <p:cNvSpPr>
              <a:spLocks noChangeArrowheads="1"/>
            </p:cNvSpPr>
            <p:nvPr/>
          </p:nvSpPr>
          <p:spPr bwMode="auto">
            <a:xfrm rot="10800000">
              <a:off x="185748" y="2940860"/>
              <a:ext cx="1243800" cy="414300"/>
            </a:xfrm>
            <a:prstGeom prst="triangle">
              <a:avLst>
                <a:gd name="adj" fmla="val 0"/>
              </a:avLst>
            </a:prstGeom>
            <a:solidFill>
              <a:srgbClr val="26324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FFFFFF"/>
                </a:solidFill>
                <a:latin typeface="Roboto Condensed"/>
                <a:sym typeface="Roboto Condensed"/>
              </a:endParaRPr>
            </a:p>
          </p:txBody>
        </p:sp>
      </p:grpSp>
      <p:sp>
        <p:nvSpPr>
          <p:cNvPr id="4" name="Fluxograma: Processo Alternativo 3" descr="Prejuízo da Sístole e Diástole">
            <a:extLst>
              <a:ext uri="{FF2B5EF4-FFF2-40B4-BE49-F238E27FC236}"/>
            </a:extLst>
          </p:cNvPr>
          <p:cNvSpPr/>
          <p:nvPr/>
        </p:nvSpPr>
        <p:spPr>
          <a:xfrm>
            <a:off x="7504113" y="1627188"/>
            <a:ext cx="1576387" cy="1136650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kern="0" dirty="0">
                <a:solidFill>
                  <a:srgbClr val="C00000"/>
                </a:solidFill>
                <a:sym typeface="Arial"/>
              </a:rPr>
              <a:t>Prejuízo da Sístole e Diástole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9D652C5-9E4A-4364-9BF4-862F1E1E4B33}" type="slidenum">
              <a:rPr lang="pt-BR" smtClean="0"/>
              <a:pPr/>
              <a:t>15</a:t>
            </a:fld>
            <a:endParaRPr lang="pt-BR" smtClean="0"/>
          </a:p>
        </p:txBody>
      </p:sp>
      <p:sp>
        <p:nvSpPr>
          <p:cNvPr id="38914" name="Google Shape;237;p16"/>
          <p:cNvSpPr txBox="1">
            <a:spLocks/>
          </p:cNvSpPr>
          <p:nvPr/>
        </p:nvSpPr>
        <p:spPr bwMode="auto">
          <a:xfrm>
            <a:off x="966788" y="99060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A principal adaptação é a redistribuição de fluxo sanguíneo para órgãos vitais, como cérebro e coração. No entanto, é insuficiente pois tais órgãos também sofrem isquemia.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Em todos os demais órgãos ocorre vasoconstrição com aumento da resistência periférica (redução da pré-carga), somada à reduzida contratilidade, levando à baixo débito cardíaco e a hipertensão pulmonar. 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A associação de asfixia grave com insuficiência cardíaca tem alta letalidade na 1ª semana de vida (Barbieri et al,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 10</a:t>
            </a:r>
            <a:r>
              <a:rPr lang="pt-BR" sz="1600">
                <a:solidFill>
                  <a:srgbClr val="002060"/>
                </a:solidFill>
                <a:latin typeface="Roboto Condensed Light"/>
              </a:rPr>
              <a:t>).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FDE70E4-E406-4D62-AB14-FCB74CF302F7}" type="slidenum">
              <a:rPr lang="pt-BR" smtClean="0"/>
              <a:pPr/>
              <a:t>16</a:t>
            </a:fld>
            <a:endParaRPr lang="pt-BR" smtClean="0"/>
          </a:p>
        </p:txBody>
      </p:sp>
      <p:sp>
        <p:nvSpPr>
          <p:cNvPr id="4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1617663"/>
            <a:ext cx="7627937" cy="3160712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A asfixia promove também, disfunção autonômica e </a:t>
            </a:r>
            <a:r>
              <a:rPr lang="pt-BR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vasoplegia</a:t>
            </a: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(44). 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O Sistema Nervoso Autônomo (SNA) é imaturo e completa seu desenvolvimento até 6 meses de vida. Portanto quanto mais imaturo (menor IG), maior será a repercussão da pressão arterial (PA) e na frequência cardíaca (FC).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Variabilidade da FC (VFC) = prognóstico de bem-estar fetal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(48)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A severidade da EHI se relaciona com aumento do tônus parassimpático e redução do simpático,  visto como a redução de VFC quanto mais grave o paciente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(58).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Porém, ainda não está claro se a disfunção do SNA contribui para lesão cerebral secundária, ou se a baixa VFC como marcador de disfunção do SNA é apenas um biomarcador de lesão cerebral na asfixia.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Google Shape;341;p23"/>
          <p:cNvSpPr txBox="1">
            <a:spLocks noGrp="1"/>
          </p:cNvSpPr>
          <p:nvPr>
            <p:ph type="title"/>
          </p:nvPr>
        </p:nvSpPr>
        <p:spPr>
          <a:xfrm>
            <a:off x="590550" y="392113"/>
            <a:ext cx="5916613" cy="766762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Sist. Cardiovascular – Repercussões Clínicas à Asfixia</a:t>
            </a:r>
          </a:p>
        </p:txBody>
      </p:sp>
      <p:sp>
        <p:nvSpPr>
          <p:cNvPr id="43010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A08C71A-DFDC-46D3-B7E6-25B8C7C5B62E}" type="slidenum">
              <a:rPr lang="pt-BR" smtClean="0"/>
              <a:pPr/>
              <a:t>17</a:t>
            </a:fld>
            <a:endParaRPr lang="pt-BR" smtClean="0"/>
          </a:p>
        </p:txBody>
      </p:sp>
      <p:grpSp>
        <p:nvGrpSpPr>
          <p:cNvPr id="43011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43016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43017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43018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43019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43020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43021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43022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43012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43013" name="Google Shape;237;p16"/>
          <p:cNvSpPr txBox="1">
            <a:spLocks/>
          </p:cNvSpPr>
          <p:nvPr/>
        </p:nvSpPr>
        <p:spPr bwMode="auto">
          <a:xfrm>
            <a:off x="966788" y="14795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r>
              <a:rPr lang="pt-BR" sz="1800" b="1">
                <a:solidFill>
                  <a:srgbClr val="002060"/>
                </a:solidFill>
                <a:latin typeface="Roboto Condensed Light"/>
              </a:rPr>
              <a:t>Hipertensão Pulmonar Persistente do Recém-Nascido (HPPRN)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A transição de sistema de alta para baixa resistência ocorre logo ao nascer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Hipóxia </a:t>
            </a: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      </a:t>
            </a:r>
            <a:r>
              <a:rPr lang="pt-BR" sz="1600">
                <a:solidFill>
                  <a:srgbClr val="002060"/>
                </a:solidFill>
                <a:latin typeface="Roboto Condensed Light"/>
              </a:rPr>
              <a:t>Endotelina </a:t>
            </a: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 Vasoconstrição      Produção de NO </a:t>
            </a:r>
            <a:r>
              <a:rPr lang="pt-BR" sz="8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(60)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Asfixia e HPPRN são comumente associados a aspiração meconial e sepse/pneumonia </a:t>
            </a:r>
            <a:r>
              <a:rPr lang="pt-BR" sz="8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(12, 59, 61 , 62)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Tratamento: </a:t>
            </a:r>
            <a:endParaRPr lang="pt-BR" sz="18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r>
              <a:rPr lang="pt-BR" i="1">
                <a:solidFill>
                  <a:srgbClr val="002060"/>
                </a:solidFill>
                <a:latin typeface="Roboto Condensed Light"/>
              </a:rPr>
              <a:t>NOi</a:t>
            </a:r>
          </a:p>
          <a:p>
            <a:pPr marL="762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r>
              <a:rPr lang="pt-BR" i="1">
                <a:solidFill>
                  <a:srgbClr val="002060"/>
                </a:solidFill>
                <a:latin typeface="Roboto Condensed Light"/>
              </a:rPr>
              <a:t>ECMO se ÍNDICE DE OXIGENAÇÃO (IO) persistente &gt; 40.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3" name="Seta: para Cima 2">
            <a:extLst>
              <a:ext uri="{FF2B5EF4-FFF2-40B4-BE49-F238E27FC236}"/>
            </a:extLst>
          </p:cNvPr>
          <p:cNvSpPr/>
          <p:nvPr/>
        </p:nvSpPr>
        <p:spPr>
          <a:xfrm>
            <a:off x="2444750" y="2497138"/>
            <a:ext cx="106363" cy="149225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pt-BR" kern="0">
              <a:sym typeface="Arial"/>
            </a:endParaRPr>
          </a:p>
        </p:txBody>
      </p:sp>
      <p:sp>
        <p:nvSpPr>
          <p:cNvPr id="17" name="Seta: para Cima 16">
            <a:extLst>
              <a:ext uri="{FF2B5EF4-FFF2-40B4-BE49-F238E27FC236}"/>
            </a:extLst>
          </p:cNvPr>
          <p:cNvSpPr/>
          <p:nvPr/>
        </p:nvSpPr>
        <p:spPr>
          <a:xfrm rot="10800000">
            <a:off x="5337175" y="2519363"/>
            <a:ext cx="106363" cy="147637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pt-BR" kern="0"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C6CEBB5-A56A-4FE4-A590-9EC622B81839}" type="slidenum">
              <a:rPr lang="pt-BR" smtClean="0"/>
              <a:pPr/>
              <a:t>18</a:t>
            </a:fld>
            <a:endParaRPr lang="pt-BR" smtClean="0"/>
          </a:p>
        </p:txBody>
      </p:sp>
      <p:sp>
        <p:nvSpPr>
          <p:cNvPr id="45058" name="Google Shape;237;p16"/>
          <p:cNvSpPr txBox="1">
            <a:spLocks/>
          </p:cNvSpPr>
          <p:nvPr/>
        </p:nvSpPr>
        <p:spPr bwMode="auto">
          <a:xfrm>
            <a:off x="966788" y="1468438"/>
            <a:ext cx="7627937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r>
              <a:rPr lang="pt-BR" sz="1800" b="1">
                <a:solidFill>
                  <a:srgbClr val="002060"/>
                </a:solidFill>
                <a:latin typeface="Roboto Condensed Light"/>
              </a:rPr>
              <a:t>Isquemia Miocárdica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 sz="1000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Hipoxia  </a:t>
            </a: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       Oferta        Demanda        Contratilidade </a:t>
            </a:r>
            <a:r>
              <a:rPr lang="pt-BR" sz="8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(60)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Desafio diagnóstico  heterogeinicidade do miocárdio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ECG = ondas T negativas 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Laboratório = Troponina e CK / CKMB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Martin-Ancel et al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(11)</a:t>
            </a:r>
            <a:r>
              <a:rPr lang="pt-BR" sz="1600">
                <a:solidFill>
                  <a:srgbClr val="002060"/>
                </a:solidFill>
                <a:latin typeface="Roboto Condensed Light"/>
              </a:rPr>
              <a:t>, 29% dos casos de asfixia perinatal tinham isquemia miocárdica.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Barbieri et al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(10),  </a:t>
            </a:r>
            <a:r>
              <a:rPr lang="pt-BR" sz="1600">
                <a:solidFill>
                  <a:srgbClr val="002060"/>
                </a:solidFill>
                <a:latin typeface="Roboto Condensed Light"/>
              </a:rPr>
              <a:t>piores desfechos correlacionaram-se com alterações de ECG mais graves e disfunção cardíaca ao Ecocardiograma.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5" name="Seta: para Cima 4"/>
          <p:cNvSpPr>
            <a:spLocks noChangeArrowheads="1"/>
          </p:cNvSpPr>
          <p:nvPr/>
        </p:nvSpPr>
        <p:spPr bwMode="auto">
          <a:xfrm rot="10800000">
            <a:off x="2417763" y="1335088"/>
            <a:ext cx="106362" cy="149225"/>
          </a:xfrm>
          <a:prstGeom prst="upArrow">
            <a:avLst>
              <a:gd name="adj1" fmla="val 50000"/>
              <a:gd name="adj2" fmla="val 50105"/>
            </a:avLst>
          </a:prstGeom>
          <a:solidFill>
            <a:srgbClr val="7030A0"/>
          </a:solidFill>
          <a:ln w="25400" algn="ctr">
            <a:solidFill>
              <a:srgbClr val="2C3B56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pt-BR" kern="0">
              <a:solidFill>
                <a:schemeClr val="lt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6" name="Seta: para Cima 5">
            <a:extLst>
              <a:ext uri="{FF2B5EF4-FFF2-40B4-BE49-F238E27FC236}"/>
            </a:extLst>
          </p:cNvPr>
          <p:cNvSpPr/>
          <p:nvPr/>
        </p:nvSpPr>
        <p:spPr>
          <a:xfrm>
            <a:off x="3651250" y="1331913"/>
            <a:ext cx="106363" cy="147637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pt-BR" kern="0">
              <a:sym typeface="Arial"/>
            </a:endParaRPr>
          </a:p>
        </p:txBody>
      </p:sp>
      <p:sp>
        <p:nvSpPr>
          <p:cNvPr id="7" name="Seta: para Cima 6"/>
          <p:cNvSpPr>
            <a:spLocks noChangeArrowheads="1"/>
          </p:cNvSpPr>
          <p:nvPr/>
        </p:nvSpPr>
        <p:spPr bwMode="auto">
          <a:xfrm rot="10800000">
            <a:off x="5186363" y="1336675"/>
            <a:ext cx="106362" cy="149225"/>
          </a:xfrm>
          <a:prstGeom prst="upArrow">
            <a:avLst>
              <a:gd name="adj1" fmla="val 50000"/>
              <a:gd name="adj2" fmla="val 50105"/>
            </a:avLst>
          </a:prstGeom>
          <a:solidFill>
            <a:srgbClr val="7030A0"/>
          </a:solidFill>
          <a:ln w="25400" algn="ctr">
            <a:solidFill>
              <a:srgbClr val="2C3B56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pt-BR" kern="0">
              <a:solidFill>
                <a:schemeClr val="lt1"/>
              </a:solidFill>
              <a:latin typeface="+mn-lt"/>
              <a:cs typeface="+mn-cs"/>
              <a:sym typeface="Arial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4050" y="1289050"/>
            <a:ext cx="7858125" cy="314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8C9A4E9-774D-44A0-A9C9-DEEE37C28D14}" type="slidenum">
              <a:rPr lang="pt-BR" smtClean="0"/>
              <a:pPr/>
              <a:t>19</a:t>
            </a:fld>
            <a:endParaRPr lang="pt-BR" smtClean="0"/>
          </a:p>
        </p:txBody>
      </p:sp>
      <p:sp>
        <p:nvSpPr>
          <p:cNvPr id="4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2436813"/>
            <a:ext cx="7627937" cy="3159125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Disfunção Miocárdica</a:t>
            </a:r>
            <a:endParaRPr lang="pt-BR" sz="1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Reversível se reconhecida e tratada precoce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Necessidade de monitorização cardíaca em Asfixia Grave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Papel fundamental do Ecocardiograma = avaliar função sistólica e diastólica, alterações estruturais e nortear conduta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7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grpSp>
        <p:nvGrpSpPr>
          <p:cNvPr id="8" name="Google Shape;420;p27"/>
          <p:cNvGrpSpPr>
            <a:grpSpLocks/>
          </p:cNvGrpSpPr>
          <p:nvPr/>
        </p:nvGrpSpPr>
        <p:grpSpPr bwMode="auto">
          <a:xfrm rot="10800000">
            <a:off x="817563" y="1492250"/>
            <a:ext cx="2695575" cy="865188"/>
            <a:chOff x="185742" y="1697030"/>
            <a:chExt cx="5165698" cy="1658130"/>
          </a:xfrm>
        </p:grpSpPr>
        <p:sp>
          <p:nvSpPr>
            <p:cNvPr id="47118" name="Google Shape;421;p27"/>
            <p:cNvSpPr>
              <a:spLocks noChangeArrowheads="1"/>
            </p:cNvSpPr>
            <p:nvPr/>
          </p:nvSpPr>
          <p:spPr bwMode="auto">
            <a:xfrm rot="10800000" flipH="1">
              <a:off x="1426312" y="1697030"/>
              <a:ext cx="2693400" cy="1243800"/>
            </a:xfrm>
            <a:prstGeom prst="rect">
              <a:avLst/>
            </a:prstGeom>
            <a:solidFill>
              <a:srgbClr val="C7D3E6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263248"/>
                  </a:solidFill>
                  <a:latin typeface="Roboto Condensed"/>
                  <a:sym typeface="Roboto Condensed"/>
                </a:rPr>
                <a:t>Miocárdio Imaturo</a:t>
              </a:r>
            </a:p>
          </p:txBody>
        </p:sp>
        <p:sp>
          <p:nvSpPr>
            <p:cNvPr id="47119" name="Google Shape;422;p27"/>
            <p:cNvSpPr>
              <a:spLocks noChangeArrowheads="1"/>
            </p:cNvSpPr>
            <p:nvPr/>
          </p:nvSpPr>
          <p:spPr bwMode="auto">
            <a:xfrm rot="10800000" flipH="1">
              <a:off x="4107640" y="1697043"/>
              <a:ext cx="1243800" cy="1243800"/>
            </a:xfrm>
            <a:prstGeom prst="rtTriangle">
              <a:avLst/>
            </a:prstGeom>
            <a:solidFill>
              <a:srgbClr val="C7D3E6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47120" name="Google Shape;423;p27"/>
            <p:cNvSpPr>
              <a:spLocks noChangeArrowheads="1"/>
            </p:cNvSpPr>
            <p:nvPr/>
          </p:nvSpPr>
          <p:spPr bwMode="auto">
            <a:xfrm flipH="1">
              <a:off x="185742" y="1697043"/>
              <a:ext cx="1243800" cy="1243800"/>
            </a:xfrm>
            <a:prstGeom prst="rtTriangle">
              <a:avLst/>
            </a:prstGeom>
            <a:solidFill>
              <a:srgbClr val="C7D3E6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47121" name="Google Shape;424;p27"/>
            <p:cNvSpPr>
              <a:spLocks noChangeArrowheads="1"/>
            </p:cNvSpPr>
            <p:nvPr/>
          </p:nvSpPr>
          <p:spPr bwMode="auto">
            <a:xfrm rot="10800000">
              <a:off x="185748" y="2940860"/>
              <a:ext cx="1243800" cy="414300"/>
            </a:xfrm>
            <a:prstGeom prst="triangle">
              <a:avLst>
                <a:gd name="adj" fmla="val 0"/>
              </a:avLst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</p:grpSp>
      <p:grpSp>
        <p:nvGrpSpPr>
          <p:cNvPr id="13" name="Google Shape;425;p27"/>
          <p:cNvGrpSpPr>
            <a:grpSpLocks/>
          </p:cNvGrpSpPr>
          <p:nvPr/>
        </p:nvGrpSpPr>
        <p:grpSpPr bwMode="auto">
          <a:xfrm rot="10800000">
            <a:off x="3044825" y="1492250"/>
            <a:ext cx="2693988" cy="865188"/>
            <a:chOff x="185742" y="1697030"/>
            <a:chExt cx="5165698" cy="1658130"/>
          </a:xfrm>
        </p:grpSpPr>
        <p:sp>
          <p:nvSpPr>
            <p:cNvPr id="47114" name="Google Shape;426;p27"/>
            <p:cNvSpPr>
              <a:spLocks noChangeArrowheads="1"/>
            </p:cNvSpPr>
            <p:nvPr/>
          </p:nvSpPr>
          <p:spPr bwMode="auto">
            <a:xfrm rot="10800000" flipH="1">
              <a:off x="1426312" y="1697030"/>
              <a:ext cx="2693400" cy="1243800"/>
            </a:xfrm>
            <a:prstGeom prst="rect">
              <a:avLst/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263248"/>
                  </a:solidFill>
                  <a:latin typeface="Roboto Condensed"/>
                  <a:sym typeface="Roboto Condensed"/>
                </a:rPr>
                <a:t>Má resposta à insultos</a:t>
              </a:r>
            </a:p>
          </p:txBody>
        </p:sp>
        <p:sp>
          <p:nvSpPr>
            <p:cNvPr id="47115" name="Google Shape;427;p27"/>
            <p:cNvSpPr>
              <a:spLocks noChangeArrowheads="1"/>
            </p:cNvSpPr>
            <p:nvPr/>
          </p:nvSpPr>
          <p:spPr bwMode="auto">
            <a:xfrm rot="10800000" flipH="1">
              <a:off x="4107640" y="1697043"/>
              <a:ext cx="1243800" cy="1243800"/>
            </a:xfrm>
            <a:prstGeom prst="rtTriangle">
              <a:avLst/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47116" name="Google Shape;428;p27"/>
            <p:cNvSpPr>
              <a:spLocks noChangeArrowheads="1"/>
            </p:cNvSpPr>
            <p:nvPr/>
          </p:nvSpPr>
          <p:spPr bwMode="auto">
            <a:xfrm flipH="1">
              <a:off x="185742" y="1697043"/>
              <a:ext cx="1243800" cy="1243800"/>
            </a:xfrm>
            <a:prstGeom prst="rtTriangle">
              <a:avLst/>
            </a:prstGeom>
            <a:solidFill>
              <a:srgbClr val="92A8C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47117" name="Google Shape;429;p27"/>
            <p:cNvSpPr>
              <a:spLocks noChangeArrowheads="1"/>
            </p:cNvSpPr>
            <p:nvPr/>
          </p:nvSpPr>
          <p:spPr bwMode="auto">
            <a:xfrm rot="10800000">
              <a:off x="185748" y="2940860"/>
              <a:ext cx="1243800" cy="414300"/>
            </a:xfrm>
            <a:prstGeom prst="triangle">
              <a:avLst>
                <a:gd name="adj" fmla="val 0"/>
              </a:avLst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263248"/>
                </a:solidFill>
                <a:latin typeface="Roboto Condensed"/>
                <a:sym typeface="Roboto Condensed"/>
              </a:endParaRPr>
            </a:p>
          </p:txBody>
        </p:sp>
      </p:grpSp>
      <p:grpSp>
        <p:nvGrpSpPr>
          <p:cNvPr id="18" name="Google Shape;430;p27"/>
          <p:cNvGrpSpPr>
            <a:grpSpLocks/>
          </p:cNvGrpSpPr>
          <p:nvPr/>
        </p:nvGrpSpPr>
        <p:grpSpPr bwMode="auto">
          <a:xfrm rot="10800000">
            <a:off x="5270500" y="1492250"/>
            <a:ext cx="2814638" cy="865188"/>
            <a:chOff x="185742" y="1697030"/>
            <a:chExt cx="5165698" cy="1658130"/>
          </a:xfrm>
        </p:grpSpPr>
        <p:sp>
          <p:nvSpPr>
            <p:cNvPr id="47110" name="Google Shape;431;p27"/>
            <p:cNvSpPr>
              <a:spLocks noChangeArrowheads="1"/>
            </p:cNvSpPr>
            <p:nvPr/>
          </p:nvSpPr>
          <p:spPr bwMode="auto">
            <a:xfrm rot="10800000" flipH="1">
              <a:off x="1267377" y="1697030"/>
              <a:ext cx="2852337" cy="1243801"/>
            </a:xfrm>
            <a:prstGeom prst="rect">
              <a:avLst/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sz="1600">
                  <a:solidFill>
                    <a:srgbClr val="FFFFFF"/>
                  </a:solidFill>
                  <a:latin typeface="Roboto Condensed"/>
                  <a:sym typeface="Roboto Condensed"/>
                </a:rPr>
                <a:t>Cardiomiopatia Dilatada </a:t>
              </a:r>
            </a:p>
          </p:txBody>
        </p:sp>
        <p:sp>
          <p:nvSpPr>
            <p:cNvPr id="47111" name="Google Shape;432;p27"/>
            <p:cNvSpPr>
              <a:spLocks noChangeArrowheads="1"/>
            </p:cNvSpPr>
            <p:nvPr/>
          </p:nvSpPr>
          <p:spPr bwMode="auto">
            <a:xfrm rot="10800000" flipH="1">
              <a:off x="4107640" y="1697043"/>
              <a:ext cx="1243800" cy="1243800"/>
            </a:xfrm>
            <a:prstGeom prst="rtTriangle">
              <a:avLst/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FFFFFF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47112" name="Google Shape;433;p27"/>
            <p:cNvSpPr>
              <a:spLocks noChangeArrowheads="1"/>
            </p:cNvSpPr>
            <p:nvPr/>
          </p:nvSpPr>
          <p:spPr bwMode="auto">
            <a:xfrm flipH="1">
              <a:off x="185742" y="1697043"/>
              <a:ext cx="1243800" cy="1243800"/>
            </a:xfrm>
            <a:prstGeom prst="rtTriangle">
              <a:avLst/>
            </a:prstGeom>
            <a:solidFill>
              <a:srgbClr val="3F5378"/>
            </a:solidFill>
            <a:ln w="9525">
              <a:noFill/>
              <a:miter lim="800000"/>
              <a:headEnd/>
              <a:tailEnd/>
            </a:ln>
          </p:spPr>
          <p:txBody>
            <a:bodyPr rot="10800000"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FFFFFF"/>
                </a:solidFill>
                <a:latin typeface="Roboto Condensed"/>
                <a:sym typeface="Roboto Condensed"/>
              </a:endParaRPr>
            </a:p>
          </p:txBody>
        </p:sp>
        <p:sp>
          <p:nvSpPr>
            <p:cNvPr id="47113" name="Google Shape;434;p27"/>
            <p:cNvSpPr>
              <a:spLocks noChangeArrowheads="1"/>
            </p:cNvSpPr>
            <p:nvPr/>
          </p:nvSpPr>
          <p:spPr bwMode="auto">
            <a:xfrm rot="10800000">
              <a:off x="185748" y="2940860"/>
              <a:ext cx="1243800" cy="414300"/>
            </a:xfrm>
            <a:prstGeom prst="triangle">
              <a:avLst>
                <a:gd name="adj" fmla="val 0"/>
              </a:avLst>
            </a:prstGeom>
            <a:solidFill>
              <a:srgbClr val="263248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endParaRPr lang="pt-BR" sz="2400">
                <a:solidFill>
                  <a:srgbClr val="FFFFFF"/>
                </a:solidFill>
                <a:latin typeface="Roboto Condensed"/>
                <a:sym typeface="Roboto Condensed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033235C-6947-46FB-93C4-F692C2FF81ED}" type="slidenum">
              <a:rPr lang="pt-BR" smtClean="0"/>
              <a:pPr/>
              <a:t>20</a:t>
            </a:fld>
            <a:endParaRPr lang="pt-BR" smtClean="0"/>
          </a:p>
        </p:txBody>
      </p:sp>
      <p:sp>
        <p:nvSpPr>
          <p:cNvPr id="49154" name="Google Shape;237;p16"/>
          <p:cNvSpPr txBox="1">
            <a:spLocks/>
          </p:cNvSpPr>
          <p:nvPr/>
        </p:nvSpPr>
        <p:spPr bwMode="auto">
          <a:xfrm>
            <a:off x="966788" y="2017713"/>
            <a:ext cx="7627937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r>
              <a:rPr lang="pt-BR" sz="1800" b="1">
                <a:solidFill>
                  <a:srgbClr val="002060"/>
                </a:solidFill>
                <a:latin typeface="Roboto Condensed Light"/>
              </a:rPr>
              <a:t>Arritmias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Bradicardia é a mais comum, e ocorre imediatamente em casos graves como resultado de hipóxia e acidose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Nervo Vago como protagonista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(72-74)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Cut-off = 80bpm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(14, 67), </a:t>
            </a:r>
            <a:r>
              <a:rPr lang="pt-BR" sz="1600">
                <a:solidFill>
                  <a:srgbClr val="002060"/>
                </a:solidFill>
                <a:latin typeface="Roboto Condensed Light"/>
              </a:rPr>
              <a:t>abaixo disso tem mau prognóstico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(68, 69)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Duração &gt; 13min tem correlação com Paralisa Cerebral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(68)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Marcador de tempo crítico no parto </a:t>
            </a: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 bradicardia &gt; 18min na presença de bolsa rota leva à elevada morbidade </a:t>
            </a:r>
            <a:r>
              <a:rPr lang="pt-BR" sz="8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(70)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Asfixia intraútero x pós-nascimento </a:t>
            </a:r>
            <a:r>
              <a:rPr lang="pt-BR" sz="8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(75)</a:t>
            </a: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0E1A6C2-6AEE-4E9C-8AEA-C4B5D416635B}" type="slidenum">
              <a:rPr lang="pt-BR" smtClean="0"/>
              <a:pPr/>
              <a:t>21</a:t>
            </a:fld>
            <a:endParaRPr lang="pt-BR" smtClean="0"/>
          </a:p>
        </p:txBody>
      </p:sp>
      <p:sp>
        <p:nvSpPr>
          <p:cNvPr id="51202" name="Google Shape;237;p16"/>
          <p:cNvSpPr txBox="1">
            <a:spLocks/>
          </p:cNvSpPr>
          <p:nvPr/>
        </p:nvSpPr>
        <p:spPr bwMode="auto">
          <a:xfrm>
            <a:off x="966788" y="1827213"/>
            <a:ext cx="7627937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r>
              <a:rPr lang="pt-BR" sz="1800" b="1">
                <a:solidFill>
                  <a:srgbClr val="002060"/>
                </a:solidFill>
                <a:latin typeface="Roboto Condensed Light"/>
              </a:rPr>
              <a:t>Hipotensão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Pressão arterial (PA) é inicialmente preservada redistribuição de fluxo e vasoconstrição periférica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Instala-se a hipotensão em casos de Asfixia prolongada com feto em apneia e em consequência da bradicardia.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A gravidade e persistência se traduzirão pelo tempo de uso de inotrópicos e ressuscitação volêmica.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Hipotensão transitória na hipotermia terapêutica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Google Shape;341;p23"/>
          <p:cNvSpPr txBox="1">
            <a:spLocks noGrp="1"/>
          </p:cNvSpPr>
          <p:nvPr>
            <p:ph type="title"/>
          </p:nvPr>
        </p:nvSpPr>
        <p:spPr>
          <a:xfrm>
            <a:off x="307975" y="392113"/>
            <a:ext cx="6511925" cy="766762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Efeitos da Asfixia Perinatal no Miocárdio Neonatal – Aspectos Moleculares</a:t>
            </a:r>
          </a:p>
        </p:txBody>
      </p:sp>
      <p:sp>
        <p:nvSpPr>
          <p:cNvPr id="53250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6A688E6-9C70-4460-A184-7CC954C967F8}" type="slidenum">
              <a:rPr lang="pt-BR" smtClean="0"/>
              <a:pPr/>
              <a:t>22</a:t>
            </a:fld>
            <a:endParaRPr lang="pt-BR" smtClean="0"/>
          </a:p>
        </p:txBody>
      </p:sp>
      <p:grpSp>
        <p:nvGrpSpPr>
          <p:cNvPr id="53251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53255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3256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3257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3258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3259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3260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3261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53252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53253" name="Google Shape;237;p16"/>
          <p:cNvSpPr txBox="1">
            <a:spLocks/>
          </p:cNvSpPr>
          <p:nvPr/>
        </p:nvSpPr>
        <p:spPr bwMode="auto">
          <a:xfrm>
            <a:off x="966788" y="1831975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Imaturidade do cardiomiócito neonatal tolera a asfixia e o estresse transitório do nascimento (40), mas é muito vulnerável à lesão da isquemia por reperfusão [apoptose, por inibição da síntese do ATP (79)].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Estudos experimentais mostram que o fenótipo cardiovascular pode ser moldado por fatores ambientais e eventos pré e perinatais (pré-eclampsia e hipóxia), por mecanismos epigenéticos transgeracionais (27, 84, 85)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A resposta fetal e neonatal à hipóxia é regulada por mecanismos epigenéticos que afetam a síntese e a função de moléculas de sinalização, receptores, canais iônicos e enzimas (80).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Mecanismos de compensação em condição hipóxico-isquêmica: 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7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6138" y="1193800"/>
            <a:ext cx="7072312" cy="473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55B581B-0A67-40C7-9336-8624D2A64B60}" type="slidenum">
              <a:rPr lang="pt-BR" smtClean="0"/>
              <a:pPr/>
              <a:t>23</a:t>
            </a:fld>
            <a:endParaRPr lang="pt-BR" smtClean="0"/>
          </a:p>
        </p:txBody>
      </p:sp>
      <p:sp>
        <p:nvSpPr>
          <p:cNvPr id="4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90538" y="4773613"/>
            <a:ext cx="5748337" cy="314325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Zhang et al.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(81)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pic>
        <p:nvPicPr>
          <p:cNvPr id="55299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1675" y="307975"/>
            <a:ext cx="5135563" cy="447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Google Shape;341;p23"/>
          <p:cNvSpPr txBox="1">
            <a:spLocks noGrp="1"/>
          </p:cNvSpPr>
          <p:nvPr>
            <p:ph type="title"/>
          </p:nvPr>
        </p:nvSpPr>
        <p:spPr>
          <a:xfrm>
            <a:off x="590550" y="392113"/>
            <a:ext cx="5916613" cy="766762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Avaliação da Lesão Cardíaca Pós-Asfixia</a:t>
            </a:r>
          </a:p>
        </p:txBody>
      </p:sp>
      <p:sp>
        <p:nvSpPr>
          <p:cNvPr id="57346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C0B285F-84A7-4BF6-9639-88B8C5053397}" type="slidenum">
              <a:rPr lang="pt-BR" smtClean="0"/>
              <a:pPr/>
              <a:t>24</a:t>
            </a:fld>
            <a:endParaRPr lang="pt-BR" smtClean="0"/>
          </a:p>
        </p:txBody>
      </p:sp>
      <p:grpSp>
        <p:nvGrpSpPr>
          <p:cNvPr id="57347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57350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7351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7352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7353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7354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7355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57356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57348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1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1479550"/>
            <a:ext cx="7627937" cy="3159125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Eletrocardiografia (ECG)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Pioneiro no diagnóstico de isquemia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Usado em combinação com Ecocardiograma e marcadores bioquímicos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Barbieri et al (10), 3 grupos de RN conforme gravidade para descrever 4 estágios de alterações no ECG 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Quanto mais grave asfixia ao nascer maior dano miocárdico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RN com asfixia grave com alterações grau 4 no ECG morreram na 1ª semana de vida e tiveram diminuição da função miocárdica no Ecocardiograma.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C1EA737-AA38-4865-B97B-B0DD71D5F7B5}" type="slidenum">
              <a:rPr lang="pt-BR" smtClean="0"/>
              <a:pPr/>
              <a:t>25</a:t>
            </a:fld>
            <a:endParaRPr lang="pt-BR" smtClean="0"/>
          </a:p>
        </p:txBody>
      </p:sp>
      <p:sp>
        <p:nvSpPr>
          <p:cNvPr id="59394" name="Google Shape;237;p16"/>
          <p:cNvSpPr txBox="1">
            <a:spLocks/>
          </p:cNvSpPr>
          <p:nvPr/>
        </p:nvSpPr>
        <p:spPr bwMode="auto">
          <a:xfrm>
            <a:off x="966788" y="2922588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r>
              <a:rPr lang="pt-BR" sz="1800" b="1">
                <a:solidFill>
                  <a:srgbClr val="002060"/>
                </a:solidFill>
                <a:latin typeface="Roboto Condensed Light"/>
              </a:rPr>
              <a:t>Variabilidade da FC (VFC)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Acompanhamento da atividade cardíaca juntamente com atividade autonômica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Redução da VFC associa-se com desfecho desfavorável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Na asfixia pode contribuir na classificação precoce de riscos e tomada de decisão terapêutica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r>
              <a:rPr lang="pt-BR" sz="1800" b="1">
                <a:solidFill>
                  <a:srgbClr val="002060"/>
                </a:solidFill>
                <a:latin typeface="Roboto Condensed Light"/>
              </a:rPr>
              <a:t>Ecocardiograma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Avaliação pelo Neonatologista da função miocárdica, presença de hipertensão pulmonar e shunts, além de reposição volêmica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(10, 87-89)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Avaliar resposta à terapêutica em tempo real.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 sz="1800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 sz="1800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>
              <a:solidFill>
                <a:srgbClr val="002060"/>
              </a:solidFill>
              <a:latin typeface="Roboto Condensed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ED7DC35-1C83-4899-9C08-65BB6C211476}" type="slidenum">
              <a:rPr lang="pt-BR" smtClean="0"/>
              <a:pPr/>
              <a:t>26</a:t>
            </a:fld>
            <a:endParaRPr lang="pt-BR" smtClean="0"/>
          </a:p>
        </p:txBody>
      </p:sp>
      <p:sp>
        <p:nvSpPr>
          <p:cNvPr id="4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2922588"/>
            <a:ext cx="7627937" cy="3159125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Marcadores Bioquímicos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Complementares à avaliação clínica, ECG e Ecocardiograma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Troponina I e T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(77, 91-93)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Marcador de necrose miocárdica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Asfixia  </a:t>
            </a: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  </a:t>
            </a: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Baixo DC  </a:t>
            </a: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 Baixa perfusão coronariana  liberação de Troponina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Descartar insuficiência renal, anemia, </a:t>
            </a:r>
            <a:r>
              <a:rPr lang="pt-BR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taqui</a:t>
            </a: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 ou </a:t>
            </a:r>
            <a:r>
              <a:rPr lang="pt-BR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bradiarritmia</a:t>
            </a: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CK e CKMB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(10, 13, 94)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Descartar insuficiência renal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Pró-BNP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(95)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Marcador de insuficiência cardíaca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Copeptina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(95, 97) 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??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Google Shape;341;p23"/>
          <p:cNvSpPr txBox="1">
            <a:spLocks noGrp="1"/>
          </p:cNvSpPr>
          <p:nvPr>
            <p:ph type="title"/>
          </p:nvPr>
        </p:nvSpPr>
        <p:spPr>
          <a:xfrm>
            <a:off x="590550" y="392113"/>
            <a:ext cx="5916613" cy="766762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Lesão Cardíaca da Asfixia Perinatal – Da Prevenção ao Tratamento</a:t>
            </a:r>
          </a:p>
        </p:txBody>
      </p:sp>
      <p:sp>
        <p:nvSpPr>
          <p:cNvPr id="63490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AA85D32-A397-48DE-B582-21D41C8DFE05}" type="slidenum">
              <a:rPr lang="pt-BR" smtClean="0"/>
              <a:pPr/>
              <a:t>27</a:t>
            </a:fld>
            <a:endParaRPr lang="pt-BR" smtClean="0"/>
          </a:p>
        </p:txBody>
      </p:sp>
      <p:grpSp>
        <p:nvGrpSpPr>
          <p:cNvPr id="63491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63495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3496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3497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3498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3499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3500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3501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63492" name="Google Shape;237;p16"/>
          <p:cNvSpPr txBox="1">
            <a:spLocks/>
          </p:cNvSpPr>
          <p:nvPr/>
        </p:nvSpPr>
        <p:spPr bwMode="auto">
          <a:xfrm>
            <a:off x="835025" y="1255713"/>
            <a:ext cx="7627938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1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1465263"/>
            <a:ext cx="7627937" cy="3159125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Programação Pré-Natal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Controle dos fatores de risco: hipertensão materna, </a:t>
            </a:r>
            <a:r>
              <a:rPr lang="pt-BR" sz="16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pré-eclampsia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, história de descolamento de placenta (DPP), </a:t>
            </a:r>
            <a:r>
              <a:rPr lang="pt-BR" sz="16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macrossomia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, etc. 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pic>
        <p:nvPicPr>
          <p:cNvPr id="63494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388" y="1296988"/>
            <a:ext cx="7780337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Google Shape;341;p23"/>
          <p:cNvSpPr txBox="1">
            <a:spLocks noGrp="1"/>
          </p:cNvSpPr>
          <p:nvPr>
            <p:ph type="title"/>
          </p:nvPr>
        </p:nvSpPr>
        <p:spPr>
          <a:xfrm>
            <a:off x="590550" y="392113"/>
            <a:ext cx="5916613" cy="766762"/>
          </a:xfrm>
        </p:spPr>
        <p:txBody>
          <a:bodyPr/>
          <a:lstStyle/>
          <a:p>
            <a:pPr marL="76200" algn="just" eaLnBrk="1" hangingPunct="1">
              <a:spcBef>
                <a:spcPct val="0"/>
              </a:spcBef>
              <a:spcAft>
                <a:spcPct val="0"/>
              </a:spcAft>
              <a:buClr>
                <a:srgbClr val="CBD3E3"/>
              </a:buClr>
              <a:buSzPts val="2400"/>
              <a:buFont typeface="Roboto Condensed"/>
              <a:buNone/>
            </a:pPr>
            <a:r>
              <a:rPr lang="pt-BR" sz="2000" b="1" smtClean="0">
                <a:solidFill>
                  <a:schemeClr val="bg1"/>
                </a:solidFill>
                <a:latin typeface="Roboto Condensed Light"/>
                <a:ea typeface="Roboto Condensed Light"/>
                <a:cs typeface="Roboto Condensed"/>
                <a:sym typeface="Roboto Condensed"/>
              </a:rPr>
              <a:t>Programação Pré-Natal</a:t>
            </a:r>
          </a:p>
        </p:txBody>
      </p:sp>
      <p:sp>
        <p:nvSpPr>
          <p:cNvPr id="65538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FAA4FFF-4A59-4CA2-A835-E78A2A0D9610}" type="slidenum">
              <a:rPr lang="pt-BR" smtClean="0"/>
              <a:pPr/>
              <a:t>28</a:t>
            </a:fld>
            <a:endParaRPr lang="pt-BR" smtClean="0"/>
          </a:p>
        </p:txBody>
      </p:sp>
      <p:grpSp>
        <p:nvGrpSpPr>
          <p:cNvPr id="65539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65542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5543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5544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5545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5546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5547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5548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65540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1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1479550"/>
            <a:ext cx="7627937" cy="3159125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Controle dos fatores de risco: hipertensão materna, </a:t>
            </a:r>
            <a:r>
              <a:rPr lang="pt-BR" sz="16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pré-eclampsia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, história de descolamento de placenta (DPP), </a:t>
            </a:r>
            <a:r>
              <a:rPr lang="pt-BR" sz="16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macrossomia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, etc. 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Terapia Antioxidante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Melatonina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Aumenta a expressão de mRNA e síntese de Glutationa Peroxidase e Superóxido Dismutase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(100)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Ritmo circadiano materno x Pinealectomia Funcional x Ritmo circadiano fetal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(101-103)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Dose e período de administração incertos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Melatonina + N-</a:t>
            </a:r>
            <a:r>
              <a:rPr lang="pt-BR" sz="1600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acetilcisteina</a:t>
            </a:r>
            <a:r>
              <a:rPr lang="pt-BR" sz="16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pt-BR" sz="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(105) </a:t>
            </a:r>
            <a:r>
              <a:rPr lang="pt-BR" sz="16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/ Ácido Fólico / </a:t>
            </a:r>
            <a:r>
              <a:rPr lang="pt-BR" sz="1600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Vit</a:t>
            </a:r>
            <a:r>
              <a:rPr lang="pt-BR" sz="16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C / Polifenóis  </a:t>
            </a:r>
            <a:r>
              <a:rPr lang="pt-BR" sz="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(98)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370C0BF-589E-4A51-AC20-0EF560A8E177}" type="slidenum">
              <a:rPr lang="pt-BR" smtClean="0"/>
              <a:pPr/>
              <a:t>29</a:t>
            </a:fld>
            <a:endParaRPr lang="pt-BR" smtClean="0"/>
          </a:p>
        </p:txBody>
      </p:sp>
      <p:sp>
        <p:nvSpPr>
          <p:cNvPr id="67586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1277938"/>
            <a:ext cx="7627937" cy="3159125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Estatinas 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Efeitos nas células progenitoras endoteliais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(106)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Reduz incidência de asfixia X Aumenta a tolerância à hipóxia ??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Creatina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Candidata à fonte de energia para cérebro e miocárdio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(2, 109)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Estudos com suplementação materna mostram efeitos no diafragma e </a:t>
            </a:r>
            <a:r>
              <a:rPr lang="pt-BR" sz="16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cardioproteção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pela ativação do Fator 1Alfa Induzido pela Hipóxia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(110)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Google Shape;341;p23"/>
          <p:cNvSpPr txBox="1">
            <a:spLocks noGrp="1"/>
          </p:cNvSpPr>
          <p:nvPr>
            <p:ph type="title"/>
          </p:nvPr>
        </p:nvSpPr>
        <p:spPr>
          <a:xfrm>
            <a:off x="590550" y="392113"/>
            <a:ext cx="5916613" cy="766762"/>
          </a:xfrm>
        </p:spPr>
        <p:txBody>
          <a:bodyPr/>
          <a:lstStyle/>
          <a:p>
            <a:pPr marL="76200" algn="just" eaLnBrk="1" hangingPunct="1">
              <a:spcBef>
                <a:spcPct val="0"/>
              </a:spcBef>
              <a:spcAft>
                <a:spcPct val="0"/>
              </a:spcAft>
              <a:buClr>
                <a:srgbClr val="CBD3E3"/>
              </a:buClr>
              <a:buSzPts val="2400"/>
              <a:buFont typeface="Roboto Condensed"/>
              <a:buNone/>
            </a:pPr>
            <a:r>
              <a:rPr lang="pt-BR" sz="2000" b="1" smtClean="0">
                <a:solidFill>
                  <a:schemeClr val="bg1"/>
                </a:solidFill>
                <a:latin typeface="Roboto Condensed Light"/>
                <a:ea typeface="Roboto Condensed Light"/>
                <a:cs typeface="Roboto Condensed"/>
                <a:sym typeface="Roboto Condensed"/>
              </a:rPr>
              <a:t>Janela Terapêutica Isquemia-Reperfusão</a:t>
            </a:r>
          </a:p>
        </p:txBody>
      </p:sp>
      <p:sp>
        <p:nvSpPr>
          <p:cNvPr id="69634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70914BA-2F0C-4E7E-A924-AB069D9CE4B9}" type="slidenum">
              <a:rPr lang="pt-BR" smtClean="0"/>
              <a:pPr/>
              <a:t>30</a:t>
            </a:fld>
            <a:endParaRPr lang="pt-BR" smtClean="0"/>
          </a:p>
        </p:txBody>
      </p:sp>
      <p:grpSp>
        <p:nvGrpSpPr>
          <p:cNvPr id="69635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69638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9639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9640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9641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9642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9643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69644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69636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69637" name="Google Shape;237;p16"/>
          <p:cNvSpPr txBox="1">
            <a:spLocks/>
          </p:cNvSpPr>
          <p:nvPr/>
        </p:nvSpPr>
        <p:spPr bwMode="auto">
          <a:xfrm>
            <a:off x="966788" y="2138363"/>
            <a:ext cx="7627937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r>
              <a:rPr lang="pt-BR" sz="1800" b="1">
                <a:solidFill>
                  <a:srgbClr val="002060"/>
                </a:solidFill>
                <a:latin typeface="Roboto Condensed Light"/>
              </a:rPr>
              <a:t>Reoxigenação com Ar Ambiente 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 sz="800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500">
                <a:solidFill>
                  <a:srgbClr val="002060"/>
                </a:solidFill>
                <a:latin typeface="Roboto Condensed Light"/>
              </a:rPr>
              <a:t>Hiperoxia é tão grave quanto hipoxia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(111)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500">
                <a:solidFill>
                  <a:srgbClr val="002060"/>
                </a:solidFill>
                <a:latin typeface="Roboto Condensed Light"/>
              </a:rPr>
              <a:t>Evitar corrigir rapidamente a baixa saturação de O2 </a:t>
            </a:r>
            <a:r>
              <a:rPr lang="pt-BR" sz="15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 reduz exposição do miocárdio imaturo à estresse oxidativo superior à sua capacidade reação </a:t>
            </a:r>
            <a:r>
              <a:rPr lang="pt-BR" sz="1500">
                <a:solidFill>
                  <a:srgbClr val="002060"/>
                </a:solidFill>
                <a:latin typeface="Roboto Condensed Light"/>
              </a:rPr>
              <a:t> 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r>
              <a:rPr lang="pt-BR" sz="1800" b="1">
                <a:solidFill>
                  <a:srgbClr val="002060"/>
                </a:solidFill>
                <a:latin typeface="Roboto Condensed Light"/>
              </a:rPr>
              <a:t>Hipotermia Terapêutica e seus Efeitos Cardiovasculares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None/>
            </a:pPr>
            <a:endParaRPr lang="pt-BR" sz="800" b="1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500">
                <a:solidFill>
                  <a:srgbClr val="002060"/>
                </a:solidFill>
                <a:latin typeface="Roboto Condensed Light"/>
              </a:rPr>
              <a:t>Melhora da função miocárdica (bioquímica e ecocardiograficamente)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(2, 8, 76, 77)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500">
                <a:solidFill>
                  <a:srgbClr val="002060"/>
                </a:solidFill>
                <a:latin typeface="Roboto Condensed Light"/>
              </a:rPr>
              <a:t>Efeitos adversos transitórios </a:t>
            </a:r>
            <a:r>
              <a:rPr lang="pt-BR" sz="15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 bradicardia, hipotensão, maior necessidade de O2 </a:t>
            </a:r>
            <a:r>
              <a:rPr lang="pt-BR" sz="8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(9, 67), </a:t>
            </a:r>
            <a:r>
              <a:rPr lang="pt-BR" sz="15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redução do débito cardíaco </a:t>
            </a:r>
            <a:r>
              <a:rPr lang="pt-BR" sz="8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(112)</a:t>
            </a: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  <a:sym typeface="Wingdings" pitchFamily="2" charset="2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5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Instabilidade hemodinâmica em 33-77% dos neonatos </a:t>
            </a:r>
            <a:r>
              <a:rPr lang="pt-BR" sz="8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(78), </a:t>
            </a:r>
            <a:r>
              <a:rPr lang="pt-BR" sz="15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e necessidade de NOi para HPPRN em alguns bebês </a:t>
            </a:r>
            <a:r>
              <a:rPr lang="pt-BR" sz="800">
                <a:solidFill>
                  <a:srgbClr val="002060"/>
                </a:solidFill>
                <a:latin typeface="Roboto Condensed Light"/>
                <a:sym typeface="Wingdings" pitchFamily="2" charset="2"/>
              </a:rPr>
              <a:t>(67)</a:t>
            </a: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endParaRPr lang="pt-BR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762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54D4B4F-61F7-4BB4-9491-D1C2A1C19730}" type="slidenum">
              <a:rPr lang="pt-BR" smtClean="0"/>
              <a:pPr/>
              <a:t>31</a:t>
            </a:fld>
            <a:endParaRPr lang="pt-BR" smtClean="0"/>
          </a:p>
        </p:txBody>
      </p:sp>
      <p:sp>
        <p:nvSpPr>
          <p:cNvPr id="71682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809625"/>
            <a:ext cx="7627937" cy="1211263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Manutenção da Circulação 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sp>
        <p:nvSpPr>
          <p:cNvPr id="71684" name="Google Shape;443;p28"/>
          <p:cNvSpPr txBox="1">
            <a:spLocks noGrp="1"/>
          </p:cNvSpPr>
          <p:nvPr>
            <p:ph type="body" idx="1"/>
          </p:nvPr>
        </p:nvSpPr>
        <p:spPr>
          <a:xfrm>
            <a:off x="869950" y="1468438"/>
            <a:ext cx="2247900" cy="2865437"/>
          </a:xfrm>
        </p:spPr>
        <p:txBody>
          <a:bodyPr anchor="t"/>
          <a:lstStyle/>
          <a:p>
            <a:pPr marL="0" indent="0" algn="ctr" eaLnBrk="1" hangingPunct="1">
              <a:spcBef>
                <a:spcPts val="600"/>
              </a:spcBef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r>
              <a:rPr lang="pt-BR" sz="1400" b="1" smtClean="0">
                <a:solidFill>
                  <a:srgbClr val="002060"/>
                </a:solidFill>
                <a:latin typeface="Roboto Condensed Light"/>
                <a:cs typeface="Arial" charset="0"/>
                <a:sym typeface="Roboto Condensed Light"/>
              </a:rPr>
              <a:t>Evitar Hiperoxia</a:t>
            </a:r>
          </a:p>
          <a:p>
            <a:pPr marL="0" indent="0" eaLnBrk="1" hangingPunct="1">
              <a:spcBef>
                <a:spcPts val="600"/>
              </a:spcBef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endParaRPr lang="pt-BR" sz="1400" b="1" smtClean="0">
              <a:solidFill>
                <a:srgbClr val="002060"/>
              </a:solidFill>
              <a:latin typeface="Roboto Condensed Light"/>
              <a:cs typeface="Arial" charset="0"/>
              <a:sym typeface="Roboto Condensed Light"/>
            </a:endParaRPr>
          </a:p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CBD3E3"/>
              </a:buClr>
              <a:buSzPts val="2400"/>
              <a:buFont typeface="Wingdings" pitchFamily="2" charset="2"/>
              <a:buChar char="Ø"/>
            </a:pPr>
            <a:r>
              <a:rPr lang="pt-BR" sz="1200" smtClean="0">
                <a:solidFill>
                  <a:srgbClr val="002060"/>
                </a:solidFill>
                <a:latin typeface="Roboto Condensed Light"/>
                <a:cs typeface="Arial" charset="0"/>
                <a:sym typeface="Roboto Condensed Light"/>
              </a:rPr>
              <a:t>Cochrane, metanálise de 2005 com 1300 crianças </a:t>
            </a:r>
            <a:r>
              <a:rPr lang="pt-BR" sz="800" smtClean="0">
                <a:solidFill>
                  <a:srgbClr val="002060"/>
                </a:solidFill>
                <a:latin typeface="Roboto Condensed Light"/>
                <a:cs typeface="Arial" charset="0"/>
                <a:sym typeface="Roboto Condensed Light"/>
              </a:rPr>
              <a:t>(117) </a:t>
            </a:r>
            <a:r>
              <a:rPr lang="pt-BR" sz="1200" b="1" smtClean="0">
                <a:solidFill>
                  <a:srgbClr val="002060"/>
                </a:solidFill>
                <a:latin typeface="Roboto Condensed Light"/>
                <a:cs typeface="Arial" charset="0"/>
                <a:sym typeface="Wingdings" pitchFamily="2" charset="2"/>
              </a:rPr>
              <a:t></a:t>
            </a:r>
            <a:r>
              <a:rPr lang="pt-BR" sz="1200" smtClean="0">
                <a:solidFill>
                  <a:srgbClr val="002060"/>
                </a:solidFill>
                <a:latin typeface="Roboto Condensed Light"/>
                <a:cs typeface="Arial" charset="0"/>
                <a:sym typeface="Wingdings" pitchFamily="2" charset="2"/>
              </a:rPr>
              <a:t> tto inicial com ar ambiente e suporte de O2</a:t>
            </a:r>
          </a:p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CBD3E3"/>
              </a:buClr>
              <a:buSzPts val="2400"/>
              <a:buFont typeface="Wingdings" pitchFamily="2" charset="2"/>
              <a:buChar char="Ø"/>
            </a:pPr>
            <a:endParaRPr lang="pt-BR" sz="1200" smtClean="0">
              <a:solidFill>
                <a:srgbClr val="002060"/>
              </a:solidFill>
              <a:latin typeface="Roboto Condensed Light"/>
              <a:cs typeface="Arial" charset="0"/>
              <a:sym typeface="Wingdings" pitchFamily="2" charset="2"/>
            </a:endParaRPr>
          </a:p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CBD3E3"/>
              </a:buClr>
              <a:buSzPts val="2400"/>
              <a:buFont typeface="Wingdings" pitchFamily="2" charset="2"/>
              <a:buChar char="Ø"/>
            </a:pPr>
            <a:r>
              <a:rPr lang="pt-BR" sz="1200" smtClean="0">
                <a:solidFill>
                  <a:srgbClr val="002060"/>
                </a:solidFill>
                <a:latin typeface="Roboto Condensed Light"/>
                <a:cs typeface="Arial" charset="0"/>
                <a:sym typeface="Wingdings" pitchFamily="2" charset="2"/>
              </a:rPr>
              <a:t>Diretrizes de Reanimação Européia e Americana </a:t>
            </a:r>
            <a:r>
              <a:rPr lang="pt-BR" sz="1200" b="1" smtClean="0">
                <a:solidFill>
                  <a:srgbClr val="002060"/>
                </a:solidFill>
                <a:latin typeface="Roboto Condensed Light"/>
                <a:cs typeface="Arial" charset="0"/>
                <a:sym typeface="Wingdings" pitchFamily="2" charset="2"/>
              </a:rPr>
              <a:t></a:t>
            </a:r>
            <a:r>
              <a:rPr lang="pt-BR" sz="1200" smtClean="0">
                <a:solidFill>
                  <a:srgbClr val="002060"/>
                </a:solidFill>
                <a:latin typeface="Roboto Condensed Light"/>
                <a:cs typeface="Arial" charset="0"/>
                <a:sym typeface="Wingdings" pitchFamily="2" charset="2"/>
              </a:rPr>
              <a:t> SatO2 pré-ductal de acordo com tempo de vida </a:t>
            </a:r>
            <a:r>
              <a:rPr lang="pt-BR" sz="800" smtClean="0">
                <a:solidFill>
                  <a:srgbClr val="002060"/>
                </a:solidFill>
                <a:latin typeface="Roboto Condensed Light"/>
                <a:cs typeface="Arial" charset="0"/>
                <a:sym typeface="Wingdings" pitchFamily="2" charset="2"/>
              </a:rPr>
              <a:t>(16, 118)</a:t>
            </a:r>
          </a:p>
          <a:p>
            <a:pPr marL="0" indent="0" eaLnBrk="1" hangingPunct="1">
              <a:spcBef>
                <a:spcPts val="600"/>
              </a:spcBef>
              <a:spcAft>
                <a:spcPct val="0"/>
              </a:spcAft>
              <a:buClr>
                <a:srgbClr val="C7D3E6"/>
              </a:buClr>
              <a:buFont typeface="Roboto Condensed Light"/>
              <a:buNone/>
            </a:pPr>
            <a:endParaRPr lang="pt-BR" b="1" smtClean="0">
              <a:solidFill>
                <a:srgbClr val="002060"/>
              </a:solidFill>
              <a:latin typeface="Roboto Condensed Light"/>
              <a:cs typeface="Arial" charset="0"/>
              <a:sym typeface="Roboto Condensed Light"/>
            </a:endParaRPr>
          </a:p>
          <a:p>
            <a:pPr marL="0" indent="0" eaLnBrk="1" hangingPunct="1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Font typeface="Roboto Condensed Light"/>
              <a:buNone/>
            </a:pPr>
            <a:endParaRPr lang="pt-BR" sz="1200" smtClean="0">
              <a:solidFill>
                <a:srgbClr val="002060"/>
              </a:solidFill>
              <a:latin typeface="Roboto Condensed Light"/>
              <a:cs typeface="Arial" charset="0"/>
              <a:sym typeface="Roboto Condensed Light"/>
            </a:endParaRPr>
          </a:p>
        </p:txBody>
      </p:sp>
      <p:sp>
        <p:nvSpPr>
          <p:cNvPr id="8" name="Google Shape;444;p28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3478213" y="1468438"/>
            <a:ext cx="2247900" cy="2865437"/>
          </a:xfrm>
          <a:prstGeom prst="rect">
            <a:avLst/>
          </a:prstGeom>
        </p:spPr>
        <p:txBody>
          <a:bodyPr spcFirstLastPara="1" lIns="91425" tIns="91425" rIns="91425" bIns="91425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fontAlgn="auto">
              <a:spcBef>
                <a:spcPts val="600"/>
              </a:spcBef>
              <a:defRPr/>
            </a:pP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Ressuscitação</a:t>
            </a:r>
            <a:r>
              <a:rPr lang="en-US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Volêmica</a:t>
            </a:r>
            <a:r>
              <a:rPr lang="en-US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Individualizada</a:t>
            </a: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fontAlgn="auto">
              <a:spcBef>
                <a:spcPts val="600"/>
              </a:spcBef>
              <a:defRPr/>
            </a:pP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Risco de edema cerebral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(60)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Avaliação de PA, DC e RVP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 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Lactato, Gasometria, Débito Urinário + Ecocardiograma e NIRS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NIRS </a:t>
            </a:r>
            <a:r>
              <a:rPr lang="pt-BR" sz="12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</a:t>
            </a: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 estimativa de perfusão em tempo real</a:t>
            </a:r>
          </a:p>
          <a:p>
            <a:pPr fontAlgn="auto">
              <a:spcBef>
                <a:spcPts val="600"/>
              </a:spcBef>
              <a:defRPr/>
            </a:pP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fontAlgn="auto">
              <a:spcBef>
                <a:spcPts val="600"/>
              </a:spcBef>
              <a:defRPr/>
            </a:pP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sp>
        <p:nvSpPr>
          <p:cNvPr id="9" name="Google Shape;445;p28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092825" y="1468438"/>
            <a:ext cx="2247900" cy="2865437"/>
          </a:xfrm>
          <a:prstGeom prst="rect">
            <a:avLst/>
          </a:prstGeom>
        </p:spPr>
        <p:txBody>
          <a:bodyPr spcFirstLastPara="1" lIns="91425" tIns="91425" rIns="91425" bIns="91425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fontAlgn="auto">
              <a:spcBef>
                <a:spcPts val="600"/>
              </a:spcBef>
              <a:defRPr/>
            </a:pP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Droga</a:t>
            </a:r>
            <a:r>
              <a:rPr lang="en-US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Vasoativa</a:t>
            </a:r>
            <a:r>
              <a:rPr lang="en-US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Adequada</a:t>
            </a:r>
            <a:endParaRPr lang="en-US" sz="12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fontAlgn="auto">
              <a:spcBef>
                <a:spcPts val="600"/>
              </a:spcBef>
              <a:defRPr/>
            </a:pPr>
            <a:endParaRPr lang="en-US" sz="12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     DC e PA         HP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1ª linha = Dopamina, Dobutamina, Adrenalina e </a:t>
            </a:r>
            <a:r>
              <a:rPr lang="pt-BR" sz="12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Milrinona</a:t>
            </a: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2ª linha = Noradrenalina, </a:t>
            </a:r>
            <a:r>
              <a:rPr lang="pt-BR" sz="12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Levosimendam</a:t>
            </a: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, Vasopressina e Hidrocortisona </a:t>
            </a:r>
          </a:p>
          <a:p>
            <a:pPr fontAlgn="auto">
              <a:spcBef>
                <a:spcPts val="600"/>
              </a:spcBef>
              <a:defRPr/>
            </a:pP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sp>
        <p:nvSpPr>
          <p:cNvPr id="13" name="Seta: para Cima 12">
            <a:extLst>
              <a:ext uri="{FF2B5EF4-FFF2-40B4-BE49-F238E27FC236}"/>
            </a:extLst>
          </p:cNvPr>
          <p:cNvSpPr/>
          <p:nvPr/>
        </p:nvSpPr>
        <p:spPr>
          <a:xfrm>
            <a:off x="6645275" y="2117725"/>
            <a:ext cx="106363" cy="149225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kern="0" dirty="0">
                <a:sym typeface="Arial"/>
              </a:rPr>
              <a:t>  </a:t>
            </a:r>
          </a:p>
        </p:txBody>
      </p:sp>
      <p:sp>
        <p:nvSpPr>
          <p:cNvPr id="14" name="Seta: para Cima 13">
            <a:extLst>
              <a:ext uri="{FF2B5EF4-FFF2-40B4-BE49-F238E27FC236}"/>
            </a:extLst>
          </p:cNvPr>
          <p:cNvSpPr/>
          <p:nvPr/>
        </p:nvSpPr>
        <p:spPr>
          <a:xfrm rot="10800000">
            <a:off x="7429500" y="2117725"/>
            <a:ext cx="106363" cy="149225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pt-BR" kern="0"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FBDCF1F-7F84-42CB-8154-B46BD38BC837}" type="slidenum">
              <a:rPr lang="pt-BR" smtClean="0"/>
              <a:pPr/>
              <a:t>32</a:t>
            </a:fld>
            <a:endParaRPr lang="pt-BR" smtClean="0"/>
          </a:p>
        </p:txBody>
      </p:sp>
      <p:sp>
        <p:nvSpPr>
          <p:cNvPr id="73730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1277938"/>
            <a:ext cx="7627937" cy="3159125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Melatonina 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Antioxidante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(99, 123)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Neuroprotetora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(124), 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em modelos animais com EHI </a:t>
            </a:r>
            <a:r>
              <a:rPr lang="pt-BR" sz="1600" i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 vitro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Cardioprotetora 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 anti-inflamatória, </a:t>
            </a:r>
            <a:r>
              <a:rPr lang="pt-BR" sz="16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antilipêmica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, e anti-hipertensiva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(125, 128)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Magnésio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Cardioprotetor 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Bloqueio canais de Ca   reduz o influxo celular  reduz demanda energética do miocárdio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(141)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5035BA4-7C1C-4182-BB6C-60690197E1B4}" type="slidenum">
              <a:rPr lang="pt-BR" smtClean="0"/>
              <a:pPr/>
              <a:t>33</a:t>
            </a:fld>
            <a:endParaRPr lang="pt-BR" smtClean="0"/>
          </a:p>
        </p:txBody>
      </p:sp>
      <p:sp>
        <p:nvSpPr>
          <p:cNvPr id="75778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1968500"/>
            <a:ext cx="7627937" cy="3160713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Pré e Pós Condicionamento Isquêmico 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Mecanismos de resgate endógenos para reduzir dano miocárdico por lesão de isquemia-</a:t>
            </a:r>
            <a:r>
              <a:rPr lang="pt-BR" sz="16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reperfusão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(130, 131)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Hipóxia intermitente 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 reduz grau de apoptose ao reduzir estresse no retículo endoplasmático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(134, 135)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Outras Estratégias </a:t>
            </a:r>
            <a:r>
              <a:rPr lang="pt-BR" sz="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(143)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Alopurinol</a:t>
            </a: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Argônio 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Xenônio 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Anestésico neuro e cardioprotetor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(145-147)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Bons resultados em pacientes submetidos à ECMO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(148)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Inferior à Hipotermia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Google Shape;341;p23"/>
          <p:cNvSpPr txBox="1">
            <a:spLocks noGrp="1"/>
          </p:cNvSpPr>
          <p:nvPr>
            <p:ph type="title"/>
          </p:nvPr>
        </p:nvSpPr>
        <p:spPr>
          <a:xfrm>
            <a:off x="590550" y="392113"/>
            <a:ext cx="5916613" cy="766762"/>
          </a:xfrm>
        </p:spPr>
        <p:txBody>
          <a:bodyPr/>
          <a:lstStyle/>
          <a:p>
            <a:pPr marL="76200" algn="just" eaLnBrk="1" hangingPunct="1">
              <a:spcBef>
                <a:spcPct val="0"/>
              </a:spcBef>
              <a:spcAft>
                <a:spcPct val="0"/>
              </a:spcAft>
              <a:buClr>
                <a:srgbClr val="CBD3E3"/>
              </a:buClr>
              <a:buSzPts val="2400"/>
              <a:buFont typeface="Roboto Condensed"/>
              <a:buNone/>
            </a:pPr>
            <a:r>
              <a:rPr lang="pt-BR" sz="2000" b="1" smtClean="0">
                <a:solidFill>
                  <a:schemeClr val="bg1"/>
                </a:solidFill>
                <a:latin typeface="Roboto Condensed Light"/>
                <a:ea typeface="Roboto Condensed Light"/>
                <a:cs typeface="Roboto Condensed"/>
                <a:sym typeface="Roboto Condensed"/>
              </a:rPr>
              <a:t>Morte e Reparo Celular</a:t>
            </a:r>
          </a:p>
        </p:txBody>
      </p:sp>
      <p:sp>
        <p:nvSpPr>
          <p:cNvPr id="77826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5F807CB-4838-4F3F-A8EF-A9D6C4996AF3}" type="slidenum">
              <a:rPr lang="pt-BR" smtClean="0"/>
              <a:pPr/>
              <a:t>34</a:t>
            </a:fld>
            <a:endParaRPr lang="pt-BR" smtClean="0"/>
          </a:p>
        </p:txBody>
      </p:sp>
      <p:grpSp>
        <p:nvGrpSpPr>
          <p:cNvPr id="77827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77830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77831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77832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77833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77834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77835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77836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77828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1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2138363"/>
            <a:ext cx="7627937" cy="3160712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Reduzindo a Apoptose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5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Hipóxia intermitente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(135)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5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Melatonina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(150-153)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5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Solução </a:t>
            </a:r>
            <a:r>
              <a:rPr lang="pt-BR" sz="15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Glico</a:t>
            </a:r>
            <a:r>
              <a:rPr lang="pt-BR" sz="15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-Insulina-Potássio (GIK) -  apenas modelos animais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(155)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5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Eritropoetina</a:t>
            </a:r>
            <a:r>
              <a:rPr lang="pt-BR" sz="16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5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Modelos animais, houve redução de área de infarto e promoção de reparo cardíaco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(156)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5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Momento da administração ?? Eventos Adversos ??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5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Células-Tronco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r>
              <a:rPr lang="pt-BR" sz="15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Efeito parácrino, estimulação da angiogênese e reparo do miocárdio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(158)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Google Shape;463;p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BEC3D22-D43D-43B6-94D1-31B748796F6B}" type="slidenum">
              <a:rPr lang="pt-BR" smtClean="0"/>
              <a:pPr/>
              <a:t>35</a:t>
            </a:fld>
            <a:endParaRPr lang="pt-BR" smtClean="0"/>
          </a:p>
        </p:txBody>
      </p:sp>
      <p:sp>
        <p:nvSpPr>
          <p:cNvPr id="79874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6" name="Google Shape;237;p1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6788" y="809625"/>
            <a:ext cx="7627937" cy="1211263"/>
          </a:xfrm>
          <a:prstGeom prst="rect">
            <a:avLst/>
          </a:prstGeom>
        </p:spPr>
        <p:txBody>
          <a:bodyPr spcFirstLastPara="1" lIns="91425" tIns="91425" rIns="91425" bIns="91425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r>
              <a:rPr lang="pt-BR" sz="1800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Outras Potenciais Estratégias</a:t>
            </a:r>
          </a:p>
          <a:p>
            <a:pPr marL="762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defRPr/>
            </a:pPr>
            <a:endParaRPr lang="pt-BR" sz="8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16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Arial"/>
              <a:buChar char="▰"/>
              <a:defRPr/>
            </a:pPr>
            <a:endParaRPr lang="pt-BR" sz="8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sp>
        <p:nvSpPr>
          <p:cNvPr id="7" name="Google Shape;443;p28">
            <a:extLst>
              <a:ext uri="{FF2B5EF4-FFF2-40B4-BE49-F238E27FC236}"/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525" y="1468438"/>
            <a:ext cx="2247900" cy="2865437"/>
          </a:xfrm>
        </p:spPr>
        <p:txBody>
          <a:bodyPr anchor="t"/>
          <a:lstStyle/>
          <a:p>
            <a:pPr marL="0" indent="0" algn="ctr" eaLnBrk="1" fontAlgn="auto" hangingPunct="1">
              <a:spcBef>
                <a:spcPts val="600"/>
              </a:spcBef>
              <a:buClr>
                <a:schemeClr val="accent4"/>
              </a:buClr>
              <a:buFont typeface="Roboto Condensed Light"/>
              <a:buNone/>
              <a:defRPr/>
            </a:pPr>
            <a:r>
              <a:rPr lang="pt-BR" sz="1400" b="1" dirty="0" err="1">
                <a:solidFill>
                  <a:srgbClr val="002060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rPr>
              <a:t>Topiramato</a:t>
            </a:r>
            <a:endParaRPr lang="pt-BR" sz="1400" b="1" dirty="0">
              <a:solidFill>
                <a:srgbClr val="002060"/>
              </a:solidFill>
              <a:latin typeface="Roboto Condensed Light"/>
              <a:ea typeface="Roboto Condensed Light"/>
              <a:cs typeface="Roboto Condensed Light"/>
              <a:sym typeface="Roboto Condensed Light"/>
            </a:endParaRPr>
          </a:p>
          <a:p>
            <a:pPr marL="0" indent="0" eaLnBrk="1" fontAlgn="auto" hangingPunct="1">
              <a:spcBef>
                <a:spcPts val="600"/>
              </a:spcBef>
              <a:buClr>
                <a:schemeClr val="accent4"/>
              </a:buClr>
              <a:buFont typeface="Roboto Condensed Light"/>
              <a:buNone/>
              <a:defRPr/>
            </a:pPr>
            <a:endParaRPr lang="pt-BR" sz="1400" b="1" dirty="0">
              <a:solidFill>
                <a:srgbClr val="002060"/>
              </a:solidFill>
              <a:latin typeface="Roboto Condensed Light"/>
              <a:ea typeface="Roboto Condensed Light"/>
              <a:cs typeface="Roboto Condensed Light"/>
              <a:sym typeface="Roboto Condensed Light"/>
            </a:endParaRPr>
          </a:p>
          <a:p>
            <a:pPr marL="361950" indent="-285750" algn="just" eaLnBrk="1" fontAlgn="auto" hangingPunct="1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cs typeface="Roboto Condensed Light"/>
                <a:sym typeface="Roboto Condensed Light"/>
              </a:rPr>
              <a:t>Anticonvulsiante</a:t>
            </a:r>
            <a:r>
              <a:rPr lang="pt-BR" sz="120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cs typeface="Roboto Condensed Light"/>
                <a:sym typeface="Roboto Condensed Light"/>
              </a:rPr>
              <a:t> e reparo neuronal</a:t>
            </a:r>
          </a:p>
          <a:p>
            <a:pPr marL="361950" indent="-285750" algn="just" eaLnBrk="1" fontAlgn="auto" hangingPunct="1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cs typeface="Roboto Condensed Light"/>
              <a:sym typeface="Wingdings" panose="05000000000000000000" pitchFamily="2" charset="2"/>
            </a:endParaRPr>
          </a:p>
          <a:p>
            <a:pPr marL="361950" indent="-285750" algn="just" eaLnBrk="1" fontAlgn="auto" hangingPunct="1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cs typeface="Roboto Condensed Light"/>
                <a:sym typeface="Wingdings" panose="05000000000000000000" pitchFamily="2" charset="2"/>
              </a:rPr>
              <a:t>Reparo miocárdico </a:t>
            </a:r>
            <a:r>
              <a:rPr lang="pt-BR" sz="80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cs typeface="Roboto Condensed Light"/>
                <a:sym typeface="Wingdings" panose="05000000000000000000" pitchFamily="2" charset="2"/>
              </a:rPr>
              <a:t>(159)</a:t>
            </a:r>
          </a:p>
          <a:p>
            <a:pPr marL="0" indent="0" eaLnBrk="1" fontAlgn="auto" hangingPunct="1">
              <a:spcBef>
                <a:spcPts val="600"/>
              </a:spcBef>
              <a:buClr>
                <a:schemeClr val="accent4"/>
              </a:buClr>
              <a:buFont typeface="Roboto Condensed Light"/>
              <a:buNone/>
              <a:defRPr/>
            </a:pPr>
            <a:endParaRPr b="1" dirty="0">
              <a:solidFill>
                <a:srgbClr val="002060"/>
              </a:solidFill>
              <a:latin typeface="Roboto Condensed Light"/>
              <a:ea typeface="Roboto Condensed Light"/>
              <a:cs typeface="Roboto Condensed Light"/>
              <a:sym typeface="Roboto Condensed Light"/>
            </a:endParaRPr>
          </a:p>
          <a:p>
            <a:pPr marL="0" indent="0" eaLnBrk="1" fontAlgn="auto" hangingPunct="1">
              <a:spcBef>
                <a:spcPts val="1000"/>
              </a:spcBef>
              <a:spcAft>
                <a:spcPts val="1000"/>
              </a:spcAft>
              <a:buClr>
                <a:schemeClr val="accent4"/>
              </a:buClr>
              <a:buFont typeface="Roboto Condensed Light"/>
              <a:buNone/>
              <a:defRPr/>
            </a:pPr>
            <a:endParaRPr sz="1200" dirty="0">
              <a:solidFill>
                <a:srgbClr val="002060"/>
              </a:solidFill>
              <a:latin typeface="Roboto Condensed Light"/>
              <a:ea typeface="Roboto Condensed Light"/>
              <a:cs typeface="Roboto Condensed Light"/>
              <a:sym typeface="Roboto Condensed Light"/>
            </a:endParaRPr>
          </a:p>
        </p:txBody>
      </p:sp>
      <p:sp>
        <p:nvSpPr>
          <p:cNvPr id="8" name="Google Shape;444;p28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2330450" y="1468438"/>
            <a:ext cx="2247900" cy="2865437"/>
          </a:xfrm>
          <a:prstGeom prst="rect">
            <a:avLst/>
          </a:prstGeom>
        </p:spPr>
        <p:txBody>
          <a:bodyPr spcFirstLastPara="1" lIns="91425" tIns="91425" rIns="91425" bIns="91425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fontAlgn="auto">
              <a:spcBef>
                <a:spcPts val="600"/>
              </a:spcBef>
              <a:defRPr/>
            </a:pP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Ácido</a:t>
            </a:r>
            <a:r>
              <a:rPr lang="en-US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Carnósico</a:t>
            </a: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fontAlgn="auto">
              <a:spcBef>
                <a:spcPts val="600"/>
              </a:spcBef>
              <a:defRPr/>
            </a:pP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Alecrim e Sálvia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Antioxidante </a:t>
            </a: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457200" indent="-38100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Regula autofagia miocárdica</a:t>
            </a:r>
          </a:p>
          <a:p>
            <a:pPr fontAlgn="auto">
              <a:spcBef>
                <a:spcPts val="600"/>
              </a:spcBef>
              <a:defRPr/>
            </a:pP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fontAlgn="auto">
              <a:spcBef>
                <a:spcPts val="600"/>
              </a:spcBef>
              <a:defRPr/>
            </a:pP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sp>
        <p:nvSpPr>
          <p:cNvPr id="9" name="Google Shape;445;p28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648200" y="1468438"/>
            <a:ext cx="2247900" cy="2865437"/>
          </a:xfrm>
          <a:prstGeom prst="rect">
            <a:avLst/>
          </a:prstGeom>
        </p:spPr>
        <p:txBody>
          <a:bodyPr spcFirstLastPara="1" lIns="91425" tIns="91425" rIns="91425" bIns="91425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fontAlgn="auto">
              <a:spcBef>
                <a:spcPts val="600"/>
              </a:spcBef>
              <a:defRPr/>
            </a:pP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Ocitocina</a:t>
            </a:r>
            <a:endParaRPr lang="en-US" sz="12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fontAlgn="auto">
              <a:spcBef>
                <a:spcPts val="600"/>
              </a:spcBef>
              <a:defRPr/>
            </a:pPr>
            <a:endParaRPr lang="en-US" sz="12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 </a:t>
            </a:r>
            <a:r>
              <a:rPr lang="pt-BR" sz="12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Neuroprotetor</a:t>
            </a: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(29)</a:t>
            </a: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Cardioprotetor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(161)</a:t>
            </a: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Ação do GLUT 4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(162)</a:t>
            </a: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Agente natriurético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(163)</a:t>
            </a: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fontAlgn="auto">
              <a:spcBef>
                <a:spcPts val="600"/>
              </a:spcBef>
              <a:defRPr/>
            </a:pP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  <p:sp>
        <p:nvSpPr>
          <p:cNvPr id="10" name="Google Shape;445;p28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873875" y="1450975"/>
            <a:ext cx="2247900" cy="2865438"/>
          </a:xfrm>
          <a:prstGeom prst="rect">
            <a:avLst/>
          </a:prstGeom>
        </p:spPr>
        <p:txBody>
          <a:bodyPr spcFirstLastPara="1" lIns="91425" tIns="91425" rIns="91425" bIns="91425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fontAlgn="auto">
              <a:spcBef>
                <a:spcPts val="600"/>
              </a:spcBef>
              <a:defRPr/>
            </a:pP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Proteínas</a:t>
            </a:r>
            <a:r>
              <a:rPr lang="en-US" b="1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b="1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Sentinela</a:t>
            </a:r>
            <a:endParaRPr lang="en-US" sz="12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fontAlgn="auto">
              <a:spcBef>
                <a:spcPts val="600"/>
              </a:spcBef>
              <a:defRPr/>
            </a:pPr>
            <a:endParaRPr lang="en-US" sz="1200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 Mantém a integridade do </a:t>
            </a:r>
            <a:r>
              <a:rPr lang="pt-BR" sz="1200" kern="0" dirty="0" err="1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Genona</a:t>
            </a: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r>
              <a:rPr lang="pt-BR" sz="12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Superprodução = morte celular </a:t>
            </a:r>
            <a:r>
              <a:rPr lang="pt-BR" sz="800" kern="0" dirty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  <a:sym typeface="Wingdings" panose="05000000000000000000" pitchFamily="2" charset="2"/>
              </a:rPr>
              <a:t>(164)</a:t>
            </a: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marL="247650" indent="-171450" algn="just" fontAlgn="auto">
              <a:buClr>
                <a:srgbClr val="263248">
                  <a:lumMod val="20000"/>
                  <a:lumOff val="80000"/>
                </a:srgbClr>
              </a:buClr>
              <a:buSzPts val="2400"/>
              <a:buFont typeface="Wingdings" panose="05000000000000000000" pitchFamily="2" charset="2"/>
              <a:buChar char="Ø"/>
              <a:defRPr/>
            </a:pPr>
            <a:endParaRPr lang="pt-BR" sz="1200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  <a:sym typeface="Wingdings" panose="05000000000000000000" pitchFamily="2" charset="2"/>
            </a:endParaRPr>
          </a:p>
          <a:p>
            <a:pPr fontAlgn="auto">
              <a:spcBef>
                <a:spcPts val="600"/>
              </a:spcBef>
              <a:defRPr/>
            </a:pPr>
            <a:endParaRPr lang="en-US" b="1" kern="0" dirty="0">
              <a:solidFill>
                <a:srgbClr val="002060"/>
              </a:solidFill>
              <a:latin typeface="Roboto Condensed Light" panose="020B0604020202020204" charset="0"/>
              <a:ea typeface="Roboto Condensed Light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Google Shape;341;p23"/>
          <p:cNvSpPr txBox="1">
            <a:spLocks noGrp="1"/>
          </p:cNvSpPr>
          <p:nvPr>
            <p:ph type="title"/>
          </p:nvPr>
        </p:nvSpPr>
        <p:spPr>
          <a:xfrm>
            <a:off x="590550" y="392113"/>
            <a:ext cx="5916613" cy="766762"/>
          </a:xfrm>
        </p:spPr>
        <p:txBody>
          <a:bodyPr/>
          <a:lstStyle/>
          <a:p>
            <a:pPr marL="76200" algn="just" eaLnBrk="1" hangingPunct="1">
              <a:spcBef>
                <a:spcPct val="0"/>
              </a:spcBef>
              <a:spcAft>
                <a:spcPct val="0"/>
              </a:spcAft>
              <a:buClr>
                <a:srgbClr val="CBD3E3"/>
              </a:buClr>
              <a:buSzPts val="2400"/>
              <a:buFont typeface="Roboto Condensed"/>
              <a:buNone/>
            </a:pPr>
            <a:r>
              <a:rPr lang="pt-BR" sz="2000" b="1" smtClean="0">
                <a:solidFill>
                  <a:schemeClr val="bg1"/>
                </a:solidFill>
                <a:latin typeface="Roboto Condensed Light"/>
                <a:ea typeface="Roboto Condensed Light"/>
                <a:cs typeface="Roboto Condensed"/>
                <a:sym typeface="Roboto Condensed"/>
              </a:rPr>
              <a:t>DISCUSSÃO DE FUTURAS INSTRUÇÕES</a:t>
            </a:r>
          </a:p>
        </p:txBody>
      </p:sp>
      <p:sp>
        <p:nvSpPr>
          <p:cNvPr id="81922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F142D9C-5FFB-4C65-BFAB-2165469ABAD3}" type="slidenum">
              <a:rPr lang="pt-BR" smtClean="0"/>
              <a:pPr/>
              <a:t>36</a:t>
            </a:fld>
            <a:endParaRPr lang="pt-BR" smtClean="0"/>
          </a:p>
        </p:txBody>
      </p:sp>
      <p:grpSp>
        <p:nvGrpSpPr>
          <p:cNvPr id="81923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81926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1927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1928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1929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1930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1931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1932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81924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81925" name="Google Shape;237;p16"/>
          <p:cNvSpPr txBox="1">
            <a:spLocks/>
          </p:cNvSpPr>
          <p:nvPr/>
        </p:nvSpPr>
        <p:spPr bwMode="auto">
          <a:xfrm>
            <a:off x="966788" y="2851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Escassez de estudos de seguimento a longo-prazo de crianças com Asfixia Leve a Moderada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Assim, é importante descobrir a correlação entre gravidade inicial da Asfixia e o desfecho neurológico e status cardiológico na idade adulta. Para tanto, é necessário rotina de avaliação da função cardíaca.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Monitorização fetal é a melhor prevenção, incluindo dos RN de baixo risco, a exemplo de cardiotocografia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(170).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Triagem pré-natal materna para Hipertensão e Pré-Eclâmpsia (uso da Creatina)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Triagem de fatores deletérios (macrossomia, CIUR, etanol, exposição noturna à luz) que induzem menor tolerância à asfixia leve. 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Google Shape;341;p23"/>
          <p:cNvSpPr txBox="1">
            <a:spLocks noGrp="1"/>
          </p:cNvSpPr>
          <p:nvPr>
            <p:ph type="title"/>
          </p:nvPr>
        </p:nvSpPr>
        <p:spPr>
          <a:xfrm>
            <a:off x="590550" y="392113"/>
            <a:ext cx="5916613" cy="766762"/>
          </a:xfrm>
        </p:spPr>
        <p:txBody>
          <a:bodyPr/>
          <a:lstStyle/>
          <a:p>
            <a:pPr marL="76200" algn="just" eaLnBrk="1" hangingPunct="1">
              <a:spcBef>
                <a:spcPct val="0"/>
              </a:spcBef>
              <a:spcAft>
                <a:spcPct val="0"/>
              </a:spcAft>
              <a:buClr>
                <a:srgbClr val="CBD3E3"/>
              </a:buClr>
              <a:buSzPts val="2400"/>
              <a:buFont typeface="Roboto Condensed"/>
              <a:buNone/>
            </a:pPr>
            <a:r>
              <a:rPr lang="pt-BR" sz="2000" b="1" smtClean="0">
                <a:solidFill>
                  <a:schemeClr val="bg1"/>
                </a:solidFill>
                <a:latin typeface="Roboto Condensed Light"/>
                <a:ea typeface="Roboto Condensed Light"/>
                <a:cs typeface="Roboto Condensed"/>
                <a:sym typeface="Roboto Condensed"/>
              </a:rPr>
              <a:t>DISCUSSÃO DE FUTURAS INSTRUÇÕES</a:t>
            </a:r>
          </a:p>
        </p:txBody>
      </p:sp>
      <p:sp>
        <p:nvSpPr>
          <p:cNvPr id="83970" name="Google Shape;343;p2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CE86B57-4E88-47DE-9246-DA5434E04466}" type="slidenum">
              <a:rPr lang="pt-BR" smtClean="0"/>
              <a:pPr/>
              <a:t>37</a:t>
            </a:fld>
            <a:endParaRPr lang="pt-BR" smtClean="0"/>
          </a:p>
        </p:txBody>
      </p:sp>
      <p:grpSp>
        <p:nvGrpSpPr>
          <p:cNvPr id="83971" name="Google Shape;344;p23"/>
          <p:cNvGrpSpPr>
            <a:grpSpLocks/>
          </p:cNvGrpSpPr>
          <p:nvPr/>
        </p:nvGrpSpPr>
        <p:grpSpPr bwMode="auto">
          <a:xfrm>
            <a:off x="307975" y="635000"/>
            <a:ext cx="317500" cy="282575"/>
            <a:chOff x="5292575" y="3681900"/>
            <a:chExt cx="420150" cy="373275"/>
          </a:xfrm>
        </p:grpSpPr>
        <p:sp>
          <p:nvSpPr>
            <p:cNvPr id="83974" name="Google Shape;345;p23"/>
            <p:cNvSpPr>
              <a:spLocks/>
            </p:cNvSpPr>
            <p:nvPr/>
          </p:nvSpPr>
          <p:spPr bwMode="auto">
            <a:xfrm>
              <a:off x="5292575" y="3706875"/>
              <a:ext cx="420150" cy="266700"/>
            </a:xfrm>
            <a:custGeom>
              <a:avLst/>
              <a:gdLst>
                <a:gd name="T0" fmla="*/ 2147483647 w 16806"/>
                <a:gd name="T1" fmla="*/ 0 h 10668"/>
                <a:gd name="T2" fmla="*/ 190624961 w 16806"/>
                <a:gd name="T3" fmla="*/ 0 h 10668"/>
                <a:gd name="T4" fmla="*/ 190624961 w 16806"/>
                <a:gd name="T5" fmla="*/ 0 h 10668"/>
                <a:gd name="T6" fmla="*/ 152343679 w 16806"/>
                <a:gd name="T7" fmla="*/ 0 h 10668"/>
                <a:gd name="T8" fmla="*/ 114453097 w 16806"/>
                <a:gd name="T9" fmla="*/ 9765625 h 10668"/>
                <a:gd name="T10" fmla="*/ 76562439 w 16806"/>
                <a:gd name="T11" fmla="*/ 28515627 h 10668"/>
                <a:gd name="T12" fmla="*/ 48046865 w 16806"/>
                <a:gd name="T13" fmla="*/ 57031254 h 10668"/>
                <a:gd name="T14" fmla="*/ 28906249 w 16806"/>
                <a:gd name="T15" fmla="*/ 85546844 h 10668"/>
                <a:gd name="T16" fmla="*/ 9765624 w 16806"/>
                <a:gd name="T17" fmla="*/ 114062508 h 10668"/>
                <a:gd name="T18" fmla="*/ 390625 w 16806"/>
                <a:gd name="T19" fmla="*/ 152343694 h 10668"/>
                <a:gd name="T20" fmla="*/ 390625 w 16806"/>
                <a:gd name="T21" fmla="*/ 190234280 h 10668"/>
                <a:gd name="T22" fmla="*/ 390625 w 16806"/>
                <a:gd name="T23" fmla="*/ 2147483647 h 10668"/>
                <a:gd name="T24" fmla="*/ 390625 w 16806"/>
                <a:gd name="T25" fmla="*/ 2147483647 h 10668"/>
                <a:gd name="T26" fmla="*/ 390625 w 16806"/>
                <a:gd name="T27" fmla="*/ 2147483647 h 10668"/>
                <a:gd name="T28" fmla="*/ 9765624 w 16806"/>
                <a:gd name="T29" fmla="*/ 2147483647 h 10668"/>
                <a:gd name="T30" fmla="*/ 28906249 w 16806"/>
                <a:gd name="T31" fmla="*/ 2147483647 h 10668"/>
                <a:gd name="T32" fmla="*/ 48046865 w 16806"/>
                <a:gd name="T33" fmla="*/ 2147483647 h 10668"/>
                <a:gd name="T34" fmla="*/ 76562439 w 16806"/>
                <a:gd name="T35" fmla="*/ 2147483647 h 10668"/>
                <a:gd name="T36" fmla="*/ 114453097 w 16806"/>
                <a:gd name="T37" fmla="*/ 2147483647 h 10668"/>
                <a:gd name="T38" fmla="*/ 152343679 w 16806"/>
                <a:gd name="T39" fmla="*/ 2147483647 h 10668"/>
                <a:gd name="T40" fmla="*/ 190624961 w 16806"/>
                <a:gd name="T41" fmla="*/ 2147483647 h 10668"/>
                <a:gd name="T42" fmla="*/ 2147483647 w 16806"/>
                <a:gd name="T43" fmla="*/ 2147483647 h 10668"/>
                <a:gd name="T44" fmla="*/ 2147483647 w 16806"/>
                <a:gd name="T45" fmla="*/ 2147483647 h 10668"/>
                <a:gd name="T46" fmla="*/ 2147483647 w 16806"/>
                <a:gd name="T47" fmla="*/ 2147483647 h 10668"/>
                <a:gd name="T48" fmla="*/ 2147483647 w 16806"/>
                <a:gd name="T49" fmla="*/ 2147483647 h 10668"/>
                <a:gd name="T50" fmla="*/ 2147483647 w 16806"/>
                <a:gd name="T51" fmla="*/ 2147483647 h 10668"/>
                <a:gd name="T52" fmla="*/ 2147483647 w 16806"/>
                <a:gd name="T53" fmla="*/ 2147483647 h 10668"/>
                <a:gd name="T54" fmla="*/ 2147483647 w 16806"/>
                <a:gd name="T55" fmla="*/ 2147483647 h 10668"/>
                <a:gd name="T56" fmla="*/ 2147483647 w 16806"/>
                <a:gd name="T57" fmla="*/ 2147483647 h 10668"/>
                <a:gd name="T58" fmla="*/ 2147483647 w 16806"/>
                <a:gd name="T59" fmla="*/ 2147483647 h 10668"/>
                <a:gd name="T60" fmla="*/ 2147483647 w 16806"/>
                <a:gd name="T61" fmla="*/ 2147483647 h 10668"/>
                <a:gd name="T62" fmla="*/ 2147483647 w 16806"/>
                <a:gd name="T63" fmla="*/ 190234280 h 10668"/>
                <a:gd name="T64" fmla="*/ 2147483647 w 16806"/>
                <a:gd name="T65" fmla="*/ 190234280 h 10668"/>
                <a:gd name="T66" fmla="*/ 2147483647 w 16806"/>
                <a:gd name="T67" fmla="*/ 152343694 h 10668"/>
                <a:gd name="T68" fmla="*/ 2147483647 w 16806"/>
                <a:gd name="T69" fmla="*/ 114062508 h 10668"/>
                <a:gd name="T70" fmla="*/ 2147483647 w 16806"/>
                <a:gd name="T71" fmla="*/ 85546844 h 10668"/>
                <a:gd name="T72" fmla="*/ 2147483647 w 16806"/>
                <a:gd name="T73" fmla="*/ 57031254 h 10668"/>
                <a:gd name="T74" fmla="*/ 2147483647 w 16806"/>
                <a:gd name="T75" fmla="*/ 28515627 h 10668"/>
                <a:gd name="T76" fmla="*/ 2147483647 w 16806"/>
                <a:gd name="T77" fmla="*/ 9765625 h 10668"/>
                <a:gd name="T78" fmla="*/ 2147483647 w 16806"/>
                <a:gd name="T79" fmla="*/ 0 h 10668"/>
                <a:gd name="T80" fmla="*/ 2147483647 w 16806"/>
                <a:gd name="T81" fmla="*/ 0 h 10668"/>
                <a:gd name="T82" fmla="*/ 2147483647 w 16806"/>
                <a:gd name="T83" fmla="*/ 0 h 1066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6806"/>
                <a:gd name="T127" fmla="*/ 0 h 10668"/>
                <a:gd name="T128" fmla="*/ 16806 w 16806"/>
                <a:gd name="T129" fmla="*/ 10668 h 1066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3975" name="Google Shape;346;p23"/>
            <p:cNvSpPr>
              <a:spLocks/>
            </p:cNvSpPr>
            <p:nvPr/>
          </p:nvSpPr>
          <p:spPr bwMode="auto">
            <a:xfrm>
              <a:off x="5490475" y="3681900"/>
              <a:ext cx="24375" cy="25000"/>
            </a:xfrm>
            <a:custGeom>
              <a:avLst/>
              <a:gdLst>
                <a:gd name="T0" fmla="*/ 380468805 w 975"/>
                <a:gd name="T1" fmla="*/ 390234405 h 1000"/>
                <a:gd name="T2" fmla="*/ 380468805 w 975"/>
                <a:gd name="T3" fmla="*/ 190625003 h 1000"/>
                <a:gd name="T4" fmla="*/ 380468805 w 975"/>
                <a:gd name="T5" fmla="*/ 190625003 h 1000"/>
                <a:gd name="T6" fmla="*/ 380468805 w 975"/>
                <a:gd name="T7" fmla="*/ 152343713 h 1000"/>
                <a:gd name="T8" fmla="*/ 361718809 w 975"/>
                <a:gd name="T9" fmla="*/ 114453122 h 1000"/>
                <a:gd name="T10" fmla="*/ 351953212 w 975"/>
                <a:gd name="T11" fmla="*/ 85937504 h 1000"/>
                <a:gd name="T12" fmla="*/ 323437419 w 975"/>
                <a:gd name="T13" fmla="*/ 57421861 h 1000"/>
                <a:gd name="T14" fmla="*/ 294921826 w 975"/>
                <a:gd name="T15" fmla="*/ 28906255 h 1000"/>
                <a:gd name="T16" fmla="*/ 266406233 w 975"/>
                <a:gd name="T17" fmla="*/ 19140627 h 1000"/>
                <a:gd name="T18" fmla="*/ 228515643 w 975"/>
                <a:gd name="T19" fmla="*/ 390625 h 1000"/>
                <a:gd name="T20" fmla="*/ 190234402 w 975"/>
                <a:gd name="T21" fmla="*/ 390625 h 1000"/>
                <a:gd name="T22" fmla="*/ 190234402 w 975"/>
                <a:gd name="T23" fmla="*/ 390625 h 1000"/>
                <a:gd name="T24" fmla="*/ 152343712 w 975"/>
                <a:gd name="T25" fmla="*/ 390625 h 1000"/>
                <a:gd name="T26" fmla="*/ 114062521 w 975"/>
                <a:gd name="T27" fmla="*/ 19140627 h 1000"/>
                <a:gd name="T28" fmla="*/ 85546904 w 975"/>
                <a:gd name="T29" fmla="*/ 28906255 h 1000"/>
                <a:gd name="T30" fmla="*/ 57031261 w 975"/>
                <a:gd name="T31" fmla="*/ 57421861 h 1000"/>
                <a:gd name="T32" fmla="*/ 28515630 w 975"/>
                <a:gd name="T33" fmla="*/ 85937504 h 1000"/>
                <a:gd name="T34" fmla="*/ 19140626 w 975"/>
                <a:gd name="T35" fmla="*/ 114453122 h 1000"/>
                <a:gd name="T36" fmla="*/ 0 w 975"/>
                <a:gd name="T37" fmla="*/ 152343713 h 1000"/>
                <a:gd name="T38" fmla="*/ 0 w 975"/>
                <a:gd name="T39" fmla="*/ 190625003 h 1000"/>
                <a:gd name="T40" fmla="*/ 0 w 975"/>
                <a:gd name="T41" fmla="*/ 390234405 h 1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5"/>
                <a:gd name="T64" fmla="*/ 0 h 1000"/>
                <a:gd name="T65" fmla="*/ 975 w 975"/>
                <a:gd name="T66" fmla="*/ 1000 h 10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3976" name="Google Shape;347;p23"/>
            <p:cNvSpPr>
              <a:spLocks/>
            </p:cNvSpPr>
            <p:nvPr/>
          </p:nvSpPr>
          <p:spPr bwMode="auto">
            <a:xfrm>
              <a:off x="5358350" y="3973550"/>
              <a:ext cx="60900" cy="81625"/>
            </a:xfrm>
            <a:custGeom>
              <a:avLst/>
              <a:gdLst>
                <a:gd name="T0" fmla="*/ 523437190 w 2436"/>
                <a:gd name="T1" fmla="*/ 390625 h 3265"/>
                <a:gd name="T2" fmla="*/ 19140624 w 2436"/>
                <a:gd name="T3" fmla="*/ 999218501 h 3265"/>
                <a:gd name="T4" fmla="*/ 19140624 w 2436"/>
                <a:gd name="T5" fmla="*/ 999218501 h 3265"/>
                <a:gd name="T6" fmla="*/ 9374999 w 2436"/>
                <a:gd name="T7" fmla="*/ 1027733693 h 3265"/>
                <a:gd name="T8" fmla="*/ 0 w 2436"/>
                <a:gd name="T9" fmla="*/ 1065624881 h 3265"/>
                <a:gd name="T10" fmla="*/ 0 w 2436"/>
                <a:gd name="T11" fmla="*/ 1103905670 h 3265"/>
                <a:gd name="T12" fmla="*/ 9374999 w 2436"/>
                <a:gd name="T13" fmla="*/ 1141796858 h 3265"/>
                <a:gd name="T14" fmla="*/ 28515626 w 2436"/>
                <a:gd name="T15" fmla="*/ 1170312050 h 3265"/>
                <a:gd name="T16" fmla="*/ 47656243 w 2436"/>
                <a:gd name="T17" fmla="*/ 1208593639 h 3265"/>
                <a:gd name="T18" fmla="*/ 76171844 w 2436"/>
                <a:gd name="T19" fmla="*/ 1227343233 h 3265"/>
                <a:gd name="T20" fmla="*/ 104687483 w 2436"/>
                <a:gd name="T21" fmla="*/ 1255859224 h 3265"/>
                <a:gd name="T22" fmla="*/ 104687483 w 2436"/>
                <a:gd name="T23" fmla="*/ 1255859224 h 3265"/>
                <a:gd name="T24" fmla="*/ 152343689 w 2436"/>
                <a:gd name="T25" fmla="*/ 1265624821 h 3265"/>
                <a:gd name="T26" fmla="*/ 190234274 w 2436"/>
                <a:gd name="T27" fmla="*/ 1274999219 h 3265"/>
                <a:gd name="T28" fmla="*/ 190234274 w 2436"/>
                <a:gd name="T29" fmla="*/ 1274999219 h 3265"/>
                <a:gd name="T30" fmla="*/ 247265601 w 2436"/>
                <a:gd name="T31" fmla="*/ 1265624821 h 3265"/>
                <a:gd name="T32" fmla="*/ 294921782 w 2436"/>
                <a:gd name="T33" fmla="*/ 1246484027 h 3265"/>
                <a:gd name="T34" fmla="*/ 333202966 w 2436"/>
                <a:gd name="T35" fmla="*/ 1208593639 h 3265"/>
                <a:gd name="T36" fmla="*/ 361718555 w 2436"/>
                <a:gd name="T37" fmla="*/ 1170312050 h 3265"/>
                <a:gd name="T38" fmla="*/ 951562419 w 2436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6"/>
                <a:gd name="T61" fmla="*/ 0 h 3265"/>
                <a:gd name="T62" fmla="*/ 2436 w 2436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3977" name="Google Shape;348;p23"/>
            <p:cNvSpPr>
              <a:spLocks/>
            </p:cNvSpPr>
            <p:nvPr/>
          </p:nvSpPr>
          <p:spPr bwMode="auto">
            <a:xfrm>
              <a:off x="5586050" y="3973550"/>
              <a:ext cx="60925" cy="81625"/>
            </a:xfrm>
            <a:custGeom>
              <a:avLst/>
              <a:gdLst>
                <a:gd name="T0" fmla="*/ 390625 w 2437"/>
                <a:gd name="T1" fmla="*/ 390625 h 3265"/>
                <a:gd name="T2" fmla="*/ 590233963 w 2437"/>
                <a:gd name="T3" fmla="*/ 1170312050 h 3265"/>
                <a:gd name="T4" fmla="*/ 590233963 w 2437"/>
                <a:gd name="T5" fmla="*/ 1170312050 h 3265"/>
                <a:gd name="T6" fmla="*/ 618749552 w 2437"/>
                <a:gd name="T7" fmla="*/ 1208593639 h 3265"/>
                <a:gd name="T8" fmla="*/ 656640337 w 2437"/>
                <a:gd name="T9" fmla="*/ 1246484027 h 3265"/>
                <a:gd name="T10" fmla="*/ 704296718 w 2437"/>
                <a:gd name="T11" fmla="*/ 1265624821 h 3265"/>
                <a:gd name="T12" fmla="*/ 761327895 w 2437"/>
                <a:gd name="T13" fmla="*/ 1274999219 h 3265"/>
                <a:gd name="T14" fmla="*/ 761327895 w 2437"/>
                <a:gd name="T15" fmla="*/ 1274999219 h 3265"/>
                <a:gd name="T16" fmla="*/ 799609080 w 2437"/>
                <a:gd name="T17" fmla="*/ 1265624821 h 3265"/>
                <a:gd name="T18" fmla="*/ 846874461 w 2437"/>
                <a:gd name="T19" fmla="*/ 1255859224 h 3265"/>
                <a:gd name="T20" fmla="*/ 846874461 w 2437"/>
                <a:gd name="T21" fmla="*/ 1255859224 h 3265"/>
                <a:gd name="T22" fmla="*/ 875390449 w 2437"/>
                <a:gd name="T23" fmla="*/ 1227343233 h 3265"/>
                <a:gd name="T24" fmla="*/ 904296838 w 2437"/>
                <a:gd name="T25" fmla="*/ 1208593639 h 3265"/>
                <a:gd name="T26" fmla="*/ 923046430 w 2437"/>
                <a:gd name="T27" fmla="*/ 1170312050 h 3265"/>
                <a:gd name="T28" fmla="*/ 942187222 w 2437"/>
                <a:gd name="T29" fmla="*/ 1141796858 h 3265"/>
                <a:gd name="T30" fmla="*/ 951562419 w 2437"/>
                <a:gd name="T31" fmla="*/ 1103905670 h 3265"/>
                <a:gd name="T32" fmla="*/ 951562419 w 2437"/>
                <a:gd name="T33" fmla="*/ 1065624881 h 3265"/>
                <a:gd name="T34" fmla="*/ 942187222 w 2437"/>
                <a:gd name="T35" fmla="*/ 1027733693 h 3265"/>
                <a:gd name="T36" fmla="*/ 932812026 w 2437"/>
                <a:gd name="T37" fmla="*/ 999218501 h 3265"/>
                <a:gd name="T38" fmla="*/ 428515628 w 2437"/>
                <a:gd name="T39" fmla="*/ 390625 h 32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437"/>
                <a:gd name="T61" fmla="*/ 0 h 3265"/>
                <a:gd name="T62" fmla="*/ 2437 w 2437"/>
                <a:gd name="T63" fmla="*/ 3265 h 326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3978" name="Google Shape;349;p23"/>
            <p:cNvSpPr>
              <a:spLocks/>
            </p:cNvSpPr>
            <p:nvPr/>
          </p:nvSpPr>
          <p:spPr bwMode="auto">
            <a:xfrm>
              <a:off x="5316925" y="3731225"/>
              <a:ext cx="371450" cy="218000"/>
            </a:xfrm>
            <a:custGeom>
              <a:avLst/>
              <a:gdLst>
                <a:gd name="T0" fmla="*/ 390625 w 14858"/>
                <a:gd name="T1" fmla="*/ 0 h 8720"/>
                <a:gd name="T2" fmla="*/ 390625 w 14858"/>
                <a:gd name="T3" fmla="*/ 2147483647 h 8720"/>
                <a:gd name="T4" fmla="*/ 2147483647 w 14858"/>
                <a:gd name="T5" fmla="*/ 2147483647 h 8720"/>
                <a:gd name="T6" fmla="*/ 2147483647 w 14858"/>
                <a:gd name="T7" fmla="*/ 0 h 8720"/>
                <a:gd name="T8" fmla="*/ 390625 w 14858"/>
                <a:gd name="T9" fmla="*/ 0 h 8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858"/>
                <a:gd name="T16" fmla="*/ 0 h 8720"/>
                <a:gd name="T17" fmla="*/ 14858 w 14858"/>
                <a:gd name="T18" fmla="*/ 8720 h 8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3979" name="Google Shape;350;p23"/>
            <p:cNvSpPr>
              <a:spLocks/>
            </p:cNvSpPr>
            <p:nvPr/>
          </p:nvSpPr>
          <p:spPr bwMode="auto">
            <a:xfrm>
              <a:off x="5380250" y="3784800"/>
              <a:ext cx="230200" cy="115725"/>
            </a:xfrm>
            <a:custGeom>
              <a:avLst/>
              <a:gdLst>
                <a:gd name="T0" fmla="*/ 2147483647 w 9208"/>
                <a:gd name="T1" fmla="*/ 390625 h 4629"/>
                <a:gd name="T2" fmla="*/ 2036326336 w 9208"/>
                <a:gd name="T3" fmla="*/ 1560545342 h 4629"/>
                <a:gd name="T4" fmla="*/ 2036326336 w 9208"/>
                <a:gd name="T5" fmla="*/ 1560545342 h 4629"/>
                <a:gd name="T6" fmla="*/ 2007809548 w 9208"/>
                <a:gd name="T7" fmla="*/ 1579686933 h 4629"/>
                <a:gd name="T8" fmla="*/ 1979295960 w 9208"/>
                <a:gd name="T9" fmla="*/ 1598436526 h 4629"/>
                <a:gd name="T10" fmla="*/ 1941014377 w 9208"/>
                <a:gd name="T11" fmla="*/ 1608202121 h 4629"/>
                <a:gd name="T12" fmla="*/ 1903123193 w 9208"/>
                <a:gd name="T13" fmla="*/ 1617576517 h 4629"/>
                <a:gd name="T14" fmla="*/ 1864843209 w 9208"/>
                <a:gd name="T15" fmla="*/ 1608202121 h 4629"/>
                <a:gd name="T16" fmla="*/ 1826952025 w 9208"/>
                <a:gd name="T17" fmla="*/ 1598436526 h 4629"/>
                <a:gd name="T18" fmla="*/ 1798436837 w 9208"/>
                <a:gd name="T19" fmla="*/ 1579686933 h 4629"/>
                <a:gd name="T20" fmla="*/ 1769920049 w 9208"/>
                <a:gd name="T21" fmla="*/ 1560545342 h 4629"/>
                <a:gd name="T22" fmla="*/ 1008593572 w 9208"/>
                <a:gd name="T23" fmla="*/ 799218263 h 4629"/>
                <a:gd name="T24" fmla="*/ 390625 w 9208"/>
                <a:gd name="T25" fmla="*/ 1807811237 h 46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08"/>
                <a:gd name="T40" fmla="*/ 0 h 4629"/>
                <a:gd name="T41" fmla="*/ 9208 w 9208"/>
                <a:gd name="T42" fmla="*/ 4629 h 46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  <p:sp>
          <p:nvSpPr>
            <p:cNvPr id="83980" name="Google Shape;351;p23"/>
            <p:cNvSpPr>
              <a:spLocks/>
            </p:cNvSpPr>
            <p:nvPr/>
          </p:nvSpPr>
          <p:spPr bwMode="auto">
            <a:xfrm>
              <a:off x="5547700" y="3779925"/>
              <a:ext cx="68825" cy="68825"/>
            </a:xfrm>
            <a:custGeom>
              <a:avLst/>
              <a:gdLst>
                <a:gd name="T0" fmla="*/ 0 w 2753"/>
                <a:gd name="T1" fmla="*/ 390625 h 2753"/>
                <a:gd name="T2" fmla="*/ 884765686 w 2753"/>
                <a:gd name="T3" fmla="*/ 390625 h 2753"/>
                <a:gd name="T4" fmla="*/ 884765686 w 2753"/>
                <a:gd name="T5" fmla="*/ 390625 h 2753"/>
                <a:gd name="T6" fmla="*/ 923046473 w 2753"/>
                <a:gd name="T7" fmla="*/ 390625 h 2753"/>
                <a:gd name="T8" fmla="*/ 960936859 w 2753"/>
                <a:gd name="T9" fmla="*/ 9765625 h 2753"/>
                <a:gd name="T10" fmla="*/ 989452849 w 2753"/>
                <a:gd name="T11" fmla="*/ 28906252 h 2753"/>
                <a:gd name="T12" fmla="*/ 1017968039 w 2753"/>
                <a:gd name="T13" fmla="*/ 57421855 h 2753"/>
                <a:gd name="T14" fmla="*/ 1046874429 w 2753"/>
                <a:gd name="T15" fmla="*/ 85937495 h 2753"/>
                <a:gd name="T16" fmla="*/ 1065624822 w 2753"/>
                <a:gd name="T17" fmla="*/ 114453109 h 2753"/>
                <a:gd name="T18" fmla="*/ 1075390419 w 2753"/>
                <a:gd name="T19" fmla="*/ 152343696 h 2753"/>
                <a:gd name="T20" fmla="*/ 1075390419 w 2753"/>
                <a:gd name="T21" fmla="*/ 190624982 h 2753"/>
                <a:gd name="T22" fmla="*/ 1075390419 w 2753"/>
                <a:gd name="T23" fmla="*/ 1075390419 h 27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53"/>
                <a:gd name="T37" fmla="*/ 0 h 2753"/>
                <a:gd name="T38" fmla="*/ 2753 w 2753"/>
                <a:gd name="T39" fmla="*/ 2753 h 27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pt-BR"/>
            </a:p>
          </p:txBody>
        </p:sp>
      </p:grpSp>
      <p:sp>
        <p:nvSpPr>
          <p:cNvPr id="83972" name="Google Shape;237;p16"/>
          <p:cNvSpPr txBox="1">
            <a:spLocks/>
          </p:cNvSpPr>
          <p:nvPr/>
        </p:nvSpPr>
        <p:spPr bwMode="auto">
          <a:xfrm>
            <a:off x="814388" y="1327150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800">
              <a:solidFill>
                <a:srgbClr val="002060"/>
              </a:solidFill>
              <a:latin typeface="Roboto Condensed Light"/>
            </a:endParaRPr>
          </a:p>
        </p:txBody>
      </p:sp>
      <p:sp>
        <p:nvSpPr>
          <p:cNvPr id="83973" name="Google Shape;237;p16"/>
          <p:cNvSpPr txBox="1">
            <a:spLocks/>
          </p:cNvSpPr>
          <p:nvPr/>
        </p:nvSpPr>
        <p:spPr bwMode="auto">
          <a:xfrm>
            <a:off x="966788" y="2638425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Uso de antioxidantes na gestação, como Melatonina e dieta epigenética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Estudos em neonatos de solução GIK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(155)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Monitorização periódica com Ecocardiografia, avaliar gravidade do dano cerebral e desempenho do miocárdio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Discussão do uso de ECMO em pacientes selecionados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Uso do Útero Artificial para permitir tempo de adaptação do miocárdio à vida extra-uterina </a:t>
            </a:r>
            <a:r>
              <a:rPr lang="pt-BR" sz="800">
                <a:solidFill>
                  <a:srgbClr val="002060"/>
                </a:solidFill>
                <a:latin typeface="Roboto Condensed Light"/>
              </a:rPr>
              <a:t>(175).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Google Shape;512;p35"/>
          <p:cNvSpPr txBox="1">
            <a:spLocks noGrp="1"/>
          </p:cNvSpPr>
          <p:nvPr>
            <p:ph type="title"/>
          </p:nvPr>
        </p:nvSpPr>
        <p:spPr>
          <a:xfrm>
            <a:off x="814388" y="392113"/>
            <a:ext cx="5492750" cy="7667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Condensed"/>
              <a:buNone/>
            </a:pPr>
            <a:r>
              <a:rPr lang="pt-BR" sz="2000" b="1" smtClean="0">
                <a:solidFill>
                  <a:srgbClr val="FFFFFF"/>
                </a:solidFill>
                <a:latin typeface="Roboto Condensed"/>
                <a:cs typeface="Arial" charset="0"/>
                <a:sym typeface="Roboto Condensed"/>
              </a:rPr>
              <a:t>CONCLUSÃO</a:t>
            </a:r>
          </a:p>
        </p:txBody>
      </p:sp>
      <p:sp>
        <p:nvSpPr>
          <p:cNvPr id="86018" name="Google Shape;514;p3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240EEDA-A917-49AC-BA8A-FFED140871CA}" type="slidenum">
              <a:rPr lang="pt-BR" smtClean="0"/>
              <a:pPr/>
              <a:t>38</a:t>
            </a:fld>
            <a:endParaRPr lang="pt-BR" smtClean="0"/>
          </a:p>
        </p:txBody>
      </p:sp>
      <p:sp>
        <p:nvSpPr>
          <p:cNvPr id="86019" name="Google Shape;515;p35"/>
          <p:cNvSpPr>
            <a:spLocks/>
          </p:cNvSpPr>
          <p:nvPr/>
        </p:nvSpPr>
        <p:spPr bwMode="auto">
          <a:xfrm>
            <a:off x="309563" y="633413"/>
            <a:ext cx="315912" cy="284162"/>
          </a:xfrm>
          <a:custGeom>
            <a:avLst/>
            <a:gdLst>
              <a:gd name="T0" fmla="*/ 1599704803 w 16660"/>
              <a:gd name="T1" fmla="*/ 130329 h 14955"/>
              <a:gd name="T2" fmla="*/ 1511524362 w 16660"/>
              <a:gd name="T3" fmla="*/ 6386853 h 14955"/>
              <a:gd name="T4" fmla="*/ 1426453130 w 16660"/>
              <a:gd name="T5" fmla="*/ 25547430 h 14955"/>
              <a:gd name="T6" fmla="*/ 1347716823 w 16660"/>
              <a:gd name="T7" fmla="*/ 60486664 h 14955"/>
              <a:gd name="T8" fmla="*/ 1275313012 w 16660"/>
              <a:gd name="T9" fmla="*/ 104803593 h 14955"/>
              <a:gd name="T10" fmla="*/ 1212353031 w 16660"/>
              <a:gd name="T11" fmla="*/ 158896546 h 14955"/>
              <a:gd name="T12" fmla="*/ 1155720997 w 16660"/>
              <a:gd name="T13" fmla="*/ 222381266 h 14955"/>
              <a:gd name="T14" fmla="*/ 1111634417 w 16660"/>
              <a:gd name="T15" fmla="*/ 295380878 h 14955"/>
              <a:gd name="T16" fmla="*/ 1076984082 w 16660"/>
              <a:gd name="T17" fmla="*/ 371502072 h 14955"/>
              <a:gd name="T18" fmla="*/ 1061213520 w 16660"/>
              <a:gd name="T19" fmla="*/ 333441437 h 14955"/>
              <a:gd name="T20" fmla="*/ 1020228262 w 16660"/>
              <a:gd name="T21" fmla="*/ 257313707 h 14955"/>
              <a:gd name="T22" fmla="*/ 969930544 w 16660"/>
              <a:gd name="T23" fmla="*/ 190577324 h 14955"/>
              <a:gd name="T24" fmla="*/ 910072795 w 16660"/>
              <a:gd name="T25" fmla="*/ 130221026 h 14955"/>
              <a:gd name="T26" fmla="*/ 843874054 w 16660"/>
              <a:gd name="T27" fmla="*/ 79516867 h 14955"/>
              <a:gd name="T28" fmla="*/ 768368922 w 16660"/>
              <a:gd name="T29" fmla="*/ 41319234 h 14955"/>
              <a:gd name="T30" fmla="*/ 686529473 w 16660"/>
              <a:gd name="T31" fmla="*/ 16032495 h 14955"/>
              <a:gd name="T32" fmla="*/ 598356161 w 16660"/>
              <a:gd name="T33" fmla="*/ 130329 h 14955"/>
              <a:gd name="T34" fmla="*/ 554262604 w 16660"/>
              <a:gd name="T35" fmla="*/ 130329 h 14955"/>
              <a:gd name="T36" fmla="*/ 443983958 w 16660"/>
              <a:gd name="T37" fmla="*/ 9645623 h 14955"/>
              <a:gd name="T38" fmla="*/ 336930723 w 16660"/>
              <a:gd name="T39" fmla="*/ 44577624 h 14955"/>
              <a:gd name="T40" fmla="*/ 245648126 w 16660"/>
              <a:gd name="T41" fmla="*/ 95288662 h 14955"/>
              <a:gd name="T42" fmla="*/ 163808373 w 16660"/>
              <a:gd name="T43" fmla="*/ 162025007 h 14955"/>
              <a:gd name="T44" fmla="*/ 94507666 w 16660"/>
              <a:gd name="T45" fmla="*/ 244539930 h 14955"/>
              <a:gd name="T46" fmla="*/ 44086750 w 16660"/>
              <a:gd name="T47" fmla="*/ 339828249 h 14955"/>
              <a:gd name="T48" fmla="*/ 12668335 w 16660"/>
              <a:gd name="T49" fmla="*/ 444501988 h 14955"/>
              <a:gd name="T50" fmla="*/ 0 w 16660"/>
              <a:gd name="T51" fmla="*/ 558820702 h 14955"/>
              <a:gd name="T52" fmla="*/ 0 w 16660"/>
              <a:gd name="T53" fmla="*/ 597011456 h 14955"/>
              <a:gd name="T54" fmla="*/ 15770700 w 16660"/>
              <a:gd name="T55" fmla="*/ 708071855 h 14955"/>
              <a:gd name="T56" fmla="*/ 56755081 w 16660"/>
              <a:gd name="T57" fmla="*/ 850936045 h 14955"/>
              <a:gd name="T58" fmla="*/ 119721680 w 16660"/>
              <a:gd name="T59" fmla="*/ 981033906 h 14955"/>
              <a:gd name="T60" fmla="*/ 195227229 w 16660"/>
              <a:gd name="T61" fmla="*/ 1101738824 h 14955"/>
              <a:gd name="T62" fmla="*/ 283400692 w 16660"/>
              <a:gd name="T63" fmla="*/ 1212799679 h 14955"/>
              <a:gd name="T64" fmla="*/ 377915071 w 16660"/>
              <a:gd name="T65" fmla="*/ 1317602929 h 14955"/>
              <a:gd name="T66" fmla="*/ 554262604 w 16660"/>
              <a:gd name="T67" fmla="*/ 1498527754 h 14955"/>
              <a:gd name="T68" fmla="*/ 626665504 w 16660"/>
              <a:gd name="T69" fmla="*/ 1568398412 h 14955"/>
              <a:gd name="T70" fmla="*/ 881756777 w 16660"/>
              <a:gd name="T71" fmla="*/ 1790650242 h 14955"/>
              <a:gd name="T72" fmla="*/ 1076984082 w 16660"/>
              <a:gd name="T73" fmla="*/ 1949415795 h 14955"/>
              <a:gd name="T74" fmla="*/ 1133608836 w 16660"/>
              <a:gd name="T75" fmla="*/ 1904969563 h 14955"/>
              <a:gd name="T76" fmla="*/ 1442223693 w 16660"/>
              <a:gd name="T77" fmla="*/ 1644651018 h 14955"/>
              <a:gd name="T78" fmla="*/ 1599704803 w 16660"/>
              <a:gd name="T79" fmla="*/ 1498527754 h 14955"/>
              <a:gd name="T80" fmla="*/ 1684646180 w 16660"/>
              <a:gd name="T81" fmla="*/ 1412884637 h 14955"/>
              <a:gd name="T82" fmla="*/ 1823241450 w 16660"/>
              <a:gd name="T83" fmla="*/ 1266761677 h 14955"/>
              <a:gd name="T84" fmla="*/ 1914523819 w 16660"/>
              <a:gd name="T85" fmla="*/ 1158829776 h 14955"/>
              <a:gd name="T86" fmla="*/ 1999595051 w 16660"/>
              <a:gd name="T87" fmla="*/ 1041382717 h 14955"/>
              <a:gd name="T88" fmla="*/ 2068765866 w 16660"/>
              <a:gd name="T89" fmla="*/ 917549453 h 14955"/>
              <a:gd name="T90" fmla="*/ 2122419758 w 16660"/>
              <a:gd name="T91" fmla="*/ 781071468 h 14955"/>
              <a:gd name="T92" fmla="*/ 2147483647 w 16660"/>
              <a:gd name="T93" fmla="*/ 635078780 h 14955"/>
              <a:gd name="T94" fmla="*/ 2147483647 w 16660"/>
              <a:gd name="T95" fmla="*/ 558820702 h 14955"/>
              <a:gd name="T96" fmla="*/ 2147483647 w 16660"/>
              <a:gd name="T97" fmla="*/ 501722757 h 14955"/>
              <a:gd name="T98" fmla="*/ 2128624828 w 16660"/>
              <a:gd name="T99" fmla="*/ 390532390 h 14955"/>
              <a:gd name="T100" fmla="*/ 2087768210 w 16660"/>
              <a:gd name="T101" fmla="*/ 292122108 h 14955"/>
              <a:gd name="T102" fmla="*/ 2027911675 w 16660"/>
              <a:gd name="T103" fmla="*/ 203351100 h 14955"/>
              <a:gd name="T104" fmla="*/ 1952277296 w 16660"/>
              <a:gd name="T105" fmla="*/ 127092604 h 14955"/>
              <a:gd name="T106" fmla="*/ 1864096855 w 16660"/>
              <a:gd name="T107" fmla="*/ 66743166 h 14955"/>
              <a:gd name="T108" fmla="*/ 1763382488 w 16660"/>
              <a:gd name="T109" fmla="*/ 25547430 h 14955"/>
              <a:gd name="T110" fmla="*/ 1656330769 w 16660"/>
              <a:gd name="T111" fmla="*/ 3258771 h 14955"/>
              <a:gd name="T112" fmla="*/ 1599704803 w 16660"/>
              <a:gd name="T113" fmla="*/ 130329 h 1495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6660"/>
              <a:gd name="T172" fmla="*/ 0 h 14955"/>
              <a:gd name="T173" fmla="*/ 16660 w 16660"/>
              <a:gd name="T174" fmla="*/ 14955 h 1495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6660" h="14955" fill="none" extrusionOk="0">
                <a:moveTo>
                  <a:pt x="12373" y="1"/>
                </a:moveTo>
                <a:lnTo>
                  <a:pt x="12373" y="1"/>
                </a:lnTo>
                <a:lnTo>
                  <a:pt x="12032" y="1"/>
                </a:lnTo>
                <a:lnTo>
                  <a:pt x="11691" y="49"/>
                </a:lnTo>
                <a:lnTo>
                  <a:pt x="11350" y="123"/>
                </a:lnTo>
                <a:lnTo>
                  <a:pt x="11033" y="196"/>
                </a:lnTo>
                <a:lnTo>
                  <a:pt x="10716" y="317"/>
                </a:lnTo>
                <a:lnTo>
                  <a:pt x="10424" y="464"/>
                </a:lnTo>
                <a:lnTo>
                  <a:pt x="10132" y="610"/>
                </a:lnTo>
                <a:lnTo>
                  <a:pt x="9864" y="804"/>
                </a:lnTo>
                <a:lnTo>
                  <a:pt x="9620" y="999"/>
                </a:lnTo>
                <a:lnTo>
                  <a:pt x="9377" y="1219"/>
                </a:lnTo>
                <a:lnTo>
                  <a:pt x="9158" y="1462"/>
                </a:lnTo>
                <a:lnTo>
                  <a:pt x="8939" y="1706"/>
                </a:lnTo>
                <a:lnTo>
                  <a:pt x="8768" y="1974"/>
                </a:lnTo>
                <a:lnTo>
                  <a:pt x="8598" y="2266"/>
                </a:lnTo>
                <a:lnTo>
                  <a:pt x="8451" y="2558"/>
                </a:lnTo>
                <a:lnTo>
                  <a:pt x="8330" y="2850"/>
                </a:lnTo>
                <a:lnTo>
                  <a:pt x="8208" y="2558"/>
                </a:lnTo>
                <a:lnTo>
                  <a:pt x="8062" y="2266"/>
                </a:lnTo>
                <a:lnTo>
                  <a:pt x="7891" y="1974"/>
                </a:lnTo>
                <a:lnTo>
                  <a:pt x="7721" y="1706"/>
                </a:lnTo>
                <a:lnTo>
                  <a:pt x="7502" y="1462"/>
                </a:lnTo>
                <a:lnTo>
                  <a:pt x="7282" y="1219"/>
                </a:lnTo>
                <a:lnTo>
                  <a:pt x="7039" y="999"/>
                </a:lnTo>
                <a:lnTo>
                  <a:pt x="6795" y="804"/>
                </a:lnTo>
                <a:lnTo>
                  <a:pt x="6527" y="610"/>
                </a:lnTo>
                <a:lnTo>
                  <a:pt x="6235" y="464"/>
                </a:lnTo>
                <a:lnTo>
                  <a:pt x="5943" y="317"/>
                </a:lnTo>
                <a:lnTo>
                  <a:pt x="5626" y="196"/>
                </a:lnTo>
                <a:lnTo>
                  <a:pt x="5310" y="123"/>
                </a:lnTo>
                <a:lnTo>
                  <a:pt x="4969" y="49"/>
                </a:lnTo>
                <a:lnTo>
                  <a:pt x="4628" y="1"/>
                </a:lnTo>
                <a:lnTo>
                  <a:pt x="4287" y="1"/>
                </a:lnTo>
                <a:lnTo>
                  <a:pt x="3848" y="25"/>
                </a:lnTo>
                <a:lnTo>
                  <a:pt x="3434" y="74"/>
                </a:lnTo>
                <a:lnTo>
                  <a:pt x="3020" y="196"/>
                </a:lnTo>
                <a:lnTo>
                  <a:pt x="2606" y="342"/>
                </a:lnTo>
                <a:lnTo>
                  <a:pt x="2241" y="512"/>
                </a:lnTo>
                <a:lnTo>
                  <a:pt x="1900" y="731"/>
                </a:lnTo>
                <a:lnTo>
                  <a:pt x="1559" y="975"/>
                </a:lnTo>
                <a:lnTo>
                  <a:pt x="1267" y="1243"/>
                </a:lnTo>
                <a:lnTo>
                  <a:pt x="974" y="1560"/>
                </a:lnTo>
                <a:lnTo>
                  <a:pt x="731" y="1876"/>
                </a:lnTo>
                <a:lnTo>
                  <a:pt x="512" y="2241"/>
                </a:lnTo>
                <a:lnTo>
                  <a:pt x="341" y="2607"/>
                </a:lnTo>
                <a:lnTo>
                  <a:pt x="195" y="2996"/>
                </a:lnTo>
                <a:lnTo>
                  <a:pt x="98" y="3410"/>
                </a:lnTo>
                <a:lnTo>
                  <a:pt x="25" y="3849"/>
                </a:lnTo>
                <a:lnTo>
                  <a:pt x="0" y="4287"/>
                </a:lnTo>
                <a:lnTo>
                  <a:pt x="0" y="4580"/>
                </a:lnTo>
                <a:lnTo>
                  <a:pt x="25" y="4872"/>
                </a:lnTo>
                <a:lnTo>
                  <a:pt x="122" y="5432"/>
                </a:lnTo>
                <a:lnTo>
                  <a:pt x="244" y="5992"/>
                </a:lnTo>
                <a:lnTo>
                  <a:pt x="439" y="6528"/>
                </a:lnTo>
                <a:lnTo>
                  <a:pt x="658" y="7039"/>
                </a:lnTo>
                <a:lnTo>
                  <a:pt x="926" y="7526"/>
                </a:lnTo>
                <a:lnTo>
                  <a:pt x="1194" y="7989"/>
                </a:lnTo>
                <a:lnTo>
                  <a:pt x="1510" y="8452"/>
                </a:lnTo>
                <a:lnTo>
                  <a:pt x="1851" y="8890"/>
                </a:lnTo>
                <a:lnTo>
                  <a:pt x="2192" y="9304"/>
                </a:lnTo>
                <a:lnTo>
                  <a:pt x="2558" y="9718"/>
                </a:lnTo>
                <a:lnTo>
                  <a:pt x="2923" y="10108"/>
                </a:lnTo>
                <a:lnTo>
                  <a:pt x="3629" y="10839"/>
                </a:lnTo>
                <a:lnTo>
                  <a:pt x="4287" y="11496"/>
                </a:lnTo>
                <a:lnTo>
                  <a:pt x="4847" y="12032"/>
                </a:lnTo>
                <a:lnTo>
                  <a:pt x="5480" y="12592"/>
                </a:lnTo>
                <a:lnTo>
                  <a:pt x="6820" y="13737"/>
                </a:lnTo>
                <a:lnTo>
                  <a:pt x="7891" y="14614"/>
                </a:lnTo>
                <a:lnTo>
                  <a:pt x="8330" y="14955"/>
                </a:lnTo>
                <a:lnTo>
                  <a:pt x="8768" y="14614"/>
                </a:lnTo>
                <a:lnTo>
                  <a:pt x="9815" y="13761"/>
                </a:lnTo>
                <a:lnTo>
                  <a:pt x="11155" y="12617"/>
                </a:lnTo>
                <a:lnTo>
                  <a:pt x="11788" y="12056"/>
                </a:lnTo>
                <a:lnTo>
                  <a:pt x="12373" y="11496"/>
                </a:lnTo>
                <a:lnTo>
                  <a:pt x="13030" y="10839"/>
                </a:lnTo>
                <a:lnTo>
                  <a:pt x="13736" y="10108"/>
                </a:lnTo>
                <a:lnTo>
                  <a:pt x="14102" y="9718"/>
                </a:lnTo>
                <a:lnTo>
                  <a:pt x="14467" y="9304"/>
                </a:lnTo>
                <a:lnTo>
                  <a:pt x="14808" y="8890"/>
                </a:lnTo>
                <a:lnTo>
                  <a:pt x="15149" y="8452"/>
                </a:lnTo>
                <a:lnTo>
                  <a:pt x="15466" y="7989"/>
                </a:lnTo>
                <a:lnTo>
                  <a:pt x="15734" y="7526"/>
                </a:lnTo>
                <a:lnTo>
                  <a:pt x="16001" y="7039"/>
                </a:lnTo>
                <a:lnTo>
                  <a:pt x="16221" y="6528"/>
                </a:lnTo>
                <a:lnTo>
                  <a:pt x="16416" y="5992"/>
                </a:lnTo>
                <a:lnTo>
                  <a:pt x="16537" y="5432"/>
                </a:lnTo>
                <a:lnTo>
                  <a:pt x="16635" y="4872"/>
                </a:lnTo>
                <a:lnTo>
                  <a:pt x="16659" y="4580"/>
                </a:lnTo>
                <a:lnTo>
                  <a:pt x="16659" y="4287"/>
                </a:lnTo>
                <a:lnTo>
                  <a:pt x="16635" y="3849"/>
                </a:lnTo>
                <a:lnTo>
                  <a:pt x="16562" y="3410"/>
                </a:lnTo>
                <a:lnTo>
                  <a:pt x="16464" y="2996"/>
                </a:lnTo>
                <a:lnTo>
                  <a:pt x="16318" y="2607"/>
                </a:lnTo>
                <a:lnTo>
                  <a:pt x="16148" y="2241"/>
                </a:lnTo>
                <a:lnTo>
                  <a:pt x="15928" y="1876"/>
                </a:lnTo>
                <a:lnTo>
                  <a:pt x="15685" y="1560"/>
                </a:lnTo>
                <a:lnTo>
                  <a:pt x="15393" y="1243"/>
                </a:lnTo>
                <a:lnTo>
                  <a:pt x="15100" y="975"/>
                </a:lnTo>
                <a:lnTo>
                  <a:pt x="14759" y="731"/>
                </a:lnTo>
                <a:lnTo>
                  <a:pt x="14418" y="512"/>
                </a:lnTo>
                <a:lnTo>
                  <a:pt x="14053" y="342"/>
                </a:lnTo>
                <a:lnTo>
                  <a:pt x="13639" y="196"/>
                </a:lnTo>
                <a:lnTo>
                  <a:pt x="13225" y="74"/>
                </a:lnTo>
                <a:lnTo>
                  <a:pt x="12811" y="25"/>
                </a:lnTo>
                <a:lnTo>
                  <a:pt x="12373" y="1"/>
                </a:lnTo>
                <a:close/>
              </a:path>
            </a:pathLst>
          </a:custGeom>
          <a:noFill/>
          <a:ln w="12175" cap="rnd" cmpd="sng">
            <a:solidFill>
              <a:srgbClr val="FF9800"/>
            </a:solidFill>
            <a:prstDash val="solid"/>
            <a:round/>
            <a:headEnd type="none" w="sm" len="sm"/>
            <a:tailEnd type="none" w="sm" len="sm"/>
          </a:ln>
        </p:spPr>
        <p:txBody>
          <a:bodyPr lIns="91425" tIns="91425" rIns="91425" bIns="91425" anchor="ctr"/>
          <a:lstStyle/>
          <a:p>
            <a:endParaRPr lang="pt-BR"/>
          </a:p>
        </p:txBody>
      </p:sp>
      <p:sp>
        <p:nvSpPr>
          <p:cNvPr id="86020" name="Google Shape;237;p16"/>
          <p:cNvSpPr txBox="1">
            <a:spLocks/>
          </p:cNvSpPr>
          <p:nvPr/>
        </p:nvSpPr>
        <p:spPr bwMode="auto">
          <a:xfrm>
            <a:off x="966788" y="3011488"/>
            <a:ext cx="76279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O impacto real da disfunção miocárdica a longo prazo nos sobreviventes de Asfixia Perinatal ainda não é compreendido e avaliado. 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Necessidade de prevenção individualizada da Asfixia Perinatal, com triagem rigorosa para gestações de alto-risco e sinais de alerta fetais. 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r>
              <a:rPr lang="pt-BR" sz="1600">
                <a:solidFill>
                  <a:srgbClr val="002060"/>
                </a:solidFill>
                <a:latin typeface="Roboto Condensed Light"/>
              </a:rPr>
              <a:t>Portanto, o momento da intervenção precoce pode ser mudado mesmo antes do nascimento, através da programação pré-natal e da espera por indicadores preditivos precoce de sofrimento fetal.</a:t>
            </a: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8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Wingdings" pitchFamily="2" charset="2"/>
              <a:buChar char="Ø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  <a:p>
            <a:pPr marL="457200" indent="-381000" algn="just">
              <a:buClr>
                <a:srgbClr val="CBD3E3"/>
              </a:buClr>
              <a:buSzPts val="2400"/>
              <a:buFont typeface="Arial" charset="0"/>
              <a:buChar char="▰"/>
            </a:pPr>
            <a:endParaRPr lang="pt-BR" sz="1600">
              <a:solidFill>
                <a:srgbClr val="002060"/>
              </a:solidFill>
              <a:latin typeface="Roboto Condensed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7513" y="268288"/>
            <a:ext cx="4837112" cy="487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3669" name="Text Box 5"/>
          <p:cNvSpPr txBox="1">
            <a:spLocks noChangeArrowheads="1"/>
          </p:cNvSpPr>
          <p:nvPr/>
        </p:nvSpPr>
        <p:spPr bwMode="auto">
          <a:xfrm>
            <a:off x="7019925" y="1712913"/>
            <a:ext cx="1114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000">
                <a:solidFill>
                  <a:srgbClr val="0000FF"/>
                </a:solidFill>
              </a:rPr>
              <a:t>Abstract</a:t>
            </a:r>
          </a:p>
        </p:txBody>
      </p:sp>
    </p:spTree>
  </p:cSld>
  <p:clrMapOvr>
    <a:masterClrMapping/>
  </p:clrMapOvr>
  <p:transition>
    <p:fade thruBlk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 Box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3200" smtClean="0">
                <a:solidFill>
                  <a:srgbClr val="0000FF"/>
                </a:solidFill>
                <a:latin typeface="Arial" charset="0"/>
                <a:cs typeface="Arial" charset="0"/>
              </a:rPr>
              <a:t>Referências</a:t>
            </a:r>
          </a:p>
        </p:txBody>
      </p:sp>
      <p:sp>
        <p:nvSpPr>
          <p:cNvPr id="114691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400" smtClean="0">
                <a:solidFill>
                  <a:srgbClr val="0000FF"/>
                </a:solidFill>
                <a:latin typeface="Arial" charset="0"/>
                <a:cs typeface="Arial" charset="0"/>
              </a:rPr>
              <a:t>Consultem as 176 Referências no artigo  com ACESSO LIVRE</a:t>
            </a:r>
          </a:p>
        </p:txBody>
      </p:sp>
    </p:spTree>
  </p:cSld>
  <p:clrMapOvr>
    <a:masterClrMapping/>
  </p:clrMapOvr>
  <p:transition>
    <p:fade thruBlk="1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ext Box 2"/>
          <p:cNvSpPr txBox="1">
            <a:spLocks noGrp="1"/>
          </p:cNvSpPr>
          <p:nvPr>
            <p:ph type="title" idx="4294967295"/>
          </p:nvPr>
        </p:nvSpPr>
        <p:spPr>
          <a:xfrm>
            <a:off x="517525" y="0"/>
            <a:ext cx="8482013" cy="1484313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pt-BR" sz="1800" smtClean="0">
                <a:solidFill>
                  <a:srgbClr val="FF00FF"/>
                </a:solidFill>
                <a:latin typeface="Arial" charset="0"/>
                <a:cs typeface="Arial" charset="0"/>
              </a:rPr>
              <a:t>Nota do Editor da página neonatal </a:t>
            </a:r>
            <a:r>
              <a:rPr lang="pt-BR" sz="1800" smtClean="0">
                <a:solidFill>
                  <a:srgbClr val="FF00FF"/>
                </a:solidFill>
                <a:latin typeface="Arial" charset="0"/>
                <a:cs typeface="Arial" charset="0"/>
                <a:hlinkClick r:id="rId2"/>
              </a:rPr>
              <a:t>www.paulomargotto.com.br</a:t>
            </a:r>
            <a:r>
              <a:rPr lang="pt-BR" sz="1800" smtClean="0">
                <a:solidFill>
                  <a:srgbClr val="FF00FF"/>
                </a:solidFill>
                <a:latin typeface="Arial" charset="0"/>
                <a:cs typeface="Arial" charset="0"/>
              </a:rPr>
              <a:t> Dr. Paulo R. Margotto. Consultem também Aqui e Agora! Estudando Juntos! </a:t>
            </a:r>
            <a:r>
              <a:rPr lang="pt-BR" sz="1800" i="1" smtClean="0">
                <a:solidFill>
                  <a:srgbClr val="FF00FF"/>
                </a:solidFill>
                <a:latin typeface="Arial" charset="0"/>
                <a:cs typeface="Arial" charset="0"/>
              </a:rPr>
              <a:t>Online </a:t>
            </a:r>
            <a:r>
              <a:rPr lang="pt-BR" sz="1800" smtClean="0">
                <a:solidFill>
                  <a:srgbClr val="FF00FF"/>
                </a:solidFill>
                <a:latin typeface="Arial" charset="0"/>
                <a:cs typeface="Arial" charset="0"/>
              </a:rPr>
              <a:t>Sempre!</a:t>
            </a:r>
          </a:p>
        </p:txBody>
      </p:sp>
      <p:sp>
        <p:nvSpPr>
          <p:cNvPr id="88066" name="Rectangle 4"/>
          <p:cNvSpPr>
            <a:spLocks noChangeArrowheads="1"/>
          </p:cNvSpPr>
          <p:nvPr/>
        </p:nvSpPr>
        <p:spPr bwMode="auto">
          <a:xfrm>
            <a:off x="0" y="4452938"/>
            <a:ext cx="90551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altLang="ja-JP" b="1"/>
              <a:t>Dra. Benvinda (Cabo Verde) e Drs. Paulo R. Margotto e Raulê de Almeida na Unidade de Neonatologia do </a:t>
            </a:r>
          </a:p>
          <a:p>
            <a:pPr algn="ctr"/>
            <a:r>
              <a:rPr lang="pt-BR" altLang="ja-JP" b="1"/>
              <a:t>HRAS, 6/11/2007</a:t>
            </a:r>
          </a:p>
        </p:txBody>
      </p:sp>
      <p:pic>
        <p:nvPicPr>
          <p:cNvPr id="88067" name="Picture 3" descr="Benvinda-Rau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2475" y="1073150"/>
            <a:ext cx="4552950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438" name="Group 14"/>
          <p:cNvGraphicFramePr>
            <a:graphicFrameLocks noGrp="1"/>
          </p:cNvGraphicFramePr>
          <p:nvPr>
            <p:ph idx="4294967295"/>
          </p:nvPr>
        </p:nvGraphicFramePr>
        <p:xfrm>
          <a:off x="457200" y="141288"/>
          <a:ext cx="8229600" cy="1008062"/>
        </p:xfrm>
        <a:graphic>
          <a:graphicData uri="http://schemas.openxmlformats.org/drawingml/2006/table">
            <a:tbl>
              <a:tblPr/>
              <a:tblGrid>
                <a:gridCol w="7358063"/>
                <a:gridCol w="871537"/>
              </a:tblGrid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Arial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veis de enzimas card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Arial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acas em disfun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Arial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ão mioc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Arial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rdica em neonatos com asfixia perinatal</a:t>
                      </a:r>
                      <a:b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Arial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ão: Carolina Ery, Isabela Silv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Arial" charset="0"/>
                        </a:rPr>
                        <a:t>é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rio,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  <a:sym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Arial" charset="0"/>
                          <a:hlinkClick r:id="rId2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Arial" charset="0"/>
                        </a:rPr>
                        <a:t>      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89092" name="Rectangle 18"/>
          <p:cNvSpPr>
            <a:spLocks noChangeArrowheads="1"/>
          </p:cNvSpPr>
          <p:nvPr/>
        </p:nvSpPr>
        <p:spPr bwMode="auto">
          <a:xfrm>
            <a:off x="742950" y="2601913"/>
            <a:ext cx="727233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800">
              <a:solidFill>
                <a:schemeClr val="tx1"/>
              </a:solidFill>
            </a:endParaRPr>
          </a:p>
          <a:p>
            <a:r>
              <a:rPr lang="pt-BR" sz="1800">
                <a:solidFill>
                  <a:schemeClr val="tx1"/>
                </a:solidFill>
              </a:rPr>
              <a:t>Estudo de caso-controle</a:t>
            </a:r>
          </a:p>
          <a:p>
            <a:r>
              <a:rPr lang="pt-BR" sz="1800">
                <a:solidFill>
                  <a:schemeClr val="tx1"/>
                </a:solidFill>
              </a:rPr>
              <a:t>		Casos: 30 bebês com asfixia perinatal.</a:t>
            </a:r>
          </a:p>
          <a:p>
            <a:r>
              <a:rPr lang="pt-BR" sz="1800">
                <a:solidFill>
                  <a:schemeClr val="tx1"/>
                </a:solidFill>
              </a:rPr>
              <a:t>                             Controles: 30 bebês sadios que nasceram  imediatamente após o caso selecionado, com as mesmas características em relação a sexo e peso.</a:t>
            </a:r>
          </a:p>
        </p:txBody>
      </p:sp>
      <p:sp>
        <p:nvSpPr>
          <p:cNvPr id="89093" name="Rectangle 13"/>
          <p:cNvSpPr>
            <a:spLocks noChangeArrowheads="1"/>
          </p:cNvSpPr>
          <p:nvPr/>
        </p:nvSpPr>
        <p:spPr bwMode="auto">
          <a:xfrm>
            <a:off x="3116263" y="1000125"/>
            <a:ext cx="5722937" cy="638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3"/>
              </a:rPr>
              <a:t>Cardiac enzyme levels in myocardial dysfunction in newborns with perinatal asphyxia.</a:t>
            </a:r>
            <a:endParaRPr lang="pt-BR"/>
          </a:p>
          <a:p>
            <a:pPr algn="ctr"/>
            <a:r>
              <a:rPr lang="pt-BR"/>
              <a:t>Rajakumar PS, et al. Indian J Pediatr. 2008. PMID: 19190877</a:t>
            </a:r>
          </a:p>
        </p:txBody>
      </p:sp>
      <p:pic>
        <p:nvPicPr>
          <p:cNvPr id="89094" name="Picture 15"/>
          <p:cNvPicPr>
            <a:picLocks noChangeAspect="1" noChangeArrowheads="1"/>
          </p:cNvPicPr>
          <p:nvPr/>
        </p:nvPicPr>
        <p:blipFill>
          <a:blip r:embed="rId4">
            <a:lum bright="-12000" contrast="24000"/>
          </a:blip>
          <a:srcRect/>
          <a:stretch>
            <a:fillRect/>
          </a:stretch>
        </p:blipFill>
        <p:spPr bwMode="auto">
          <a:xfrm>
            <a:off x="119063" y="947738"/>
            <a:ext cx="3133725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5" name="Oval 8"/>
          <p:cNvSpPr>
            <a:spLocks noChangeArrowheads="1"/>
          </p:cNvSpPr>
          <p:nvPr/>
        </p:nvSpPr>
        <p:spPr bwMode="auto">
          <a:xfrm>
            <a:off x="0" y="431800"/>
            <a:ext cx="1023938" cy="498475"/>
          </a:xfrm>
          <a:prstGeom prst="ellipse">
            <a:avLst/>
          </a:prstGeom>
          <a:solidFill>
            <a:srgbClr val="FFFF00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00FF"/>
                </a:solidFill>
              </a:rPr>
              <a:t>2008</a:t>
            </a:r>
          </a:p>
        </p:txBody>
      </p:sp>
    </p:spTree>
  </p:cSld>
  <p:clrMapOvr>
    <a:masterClrMapping/>
  </p:clrMapOvr>
  <p:transition>
    <p:fade thruBlk="1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9"/>
          <p:cNvSpPr>
            <a:spLocks noChangeArrowheads="1"/>
          </p:cNvSpPr>
          <p:nvPr/>
        </p:nvSpPr>
        <p:spPr bwMode="auto">
          <a:xfrm>
            <a:off x="1577975" y="1409700"/>
            <a:ext cx="5545138" cy="11906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>
                <a:solidFill>
                  <a:schemeClr val="tx1"/>
                </a:solidFill>
              </a:rPr>
              <a:t>Troponina-T cardíaca: sensibilidade 97,3%</a:t>
            </a:r>
          </a:p>
          <a:p>
            <a:r>
              <a:rPr lang="pt-BR" sz="1800">
                <a:solidFill>
                  <a:schemeClr val="tx1"/>
                </a:solidFill>
              </a:rPr>
              <a:t>                                     especificidade 82,6%</a:t>
            </a:r>
          </a:p>
          <a:p>
            <a:r>
              <a:rPr lang="pt-BR" sz="1800">
                <a:solidFill>
                  <a:schemeClr val="tx1"/>
                </a:solidFill>
              </a:rPr>
              <a:t>CK-MB:                         sensibilidade 75,7%</a:t>
            </a:r>
          </a:p>
          <a:p>
            <a:r>
              <a:rPr lang="pt-BR" sz="1800">
                <a:solidFill>
                  <a:schemeClr val="tx1"/>
                </a:solidFill>
              </a:rPr>
              <a:t>		        especificidade 56,5%</a:t>
            </a:r>
          </a:p>
        </p:txBody>
      </p:sp>
      <p:pic>
        <p:nvPicPr>
          <p:cNvPr id="90114" name="Picture 20" descr="Imagem1KUHYKKIEYUIJYUHFHTRSREFDSFDSF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1725" y="3013075"/>
            <a:ext cx="6138863" cy="158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3"/>
          <p:cNvSpPr txBox="1">
            <a:spLocks noGrp="1"/>
          </p:cNvSpPr>
          <p:nvPr>
            <p:ph type="body" idx="4294967295"/>
          </p:nvPr>
        </p:nvSpPr>
        <p:spPr>
          <a:xfrm>
            <a:off x="392113" y="1635125"/>
            <a:ext cx="8636000" cy="3508375"/>
          </a:xfrm>
          <a:solidFill>
            <a:schemeClr val="bg1"/>
          </a:solidFill>
        </p:spPr>
        <p:txBody>
          <a:bodyPr lIns="91440" tIns="45720" rIns="91440" bIns="45720" anchor="t"/>
          <a:lstStyle/>
          <a:p>
            <a:pPr marL="273050" indent="-273050" eaLnBrk="1" hangingPunct="1">
              <a:lnSpc>
                <a:spcPct val="90000"/>
              </a:lnSpc>
            </a:pPr>
            <a:r>
              <a:rPr lang="pt-BR" sz="2000" smtClean="0">
                <a:latin typeface="Arial" charset="0"/>
                <a:cs typeface="Arial" charset="0"/>
              </a:rPr>
              <a:t>Evidência de disfunção cardíaca em 23 dos casos.</a:t>
            </a:r>
          </a:p>
          <a:p>
            <a:pPr marL="273050" indent="-273050" eaLnBrk="1" hangingPunct="1">
              <a:lnSpc>
                <a:spcPct val="90000"/>
              </a:lnSpc>
            </a:pPr>
            <a:r>
              <a:rPr lang="pt-BR" sz="2000" smtClean="0">
                <a:latin typeface="Arial" charset="0"/>
                <a:cs typeface="Arial" charset="0"/>
              </a:rPr>
              <a:t>↑ Incidência de alterações cardíacas e mortalidade com ↑ troponina-T cardíaca.</a:t>
            </a:r>
          </a:p>
          <a:p>
            <a:pPr marL="273050" indent="-273050" eaLnBrk="1" hangingPunct="1">
              <a:lnSpc>
                <a:spcPct val="90000"/>
              </a:lnSpc>
            </a:pPr>
            <a:r>
              <a:rPr lang="pt-BR" sz="2000" smtClean="0">
                <a:latin typeface="Arial" charset="0"/>
                <a:cs typeface="Arial" charset="0"/>
              </a:rPr>
              <a:t>A média da troponina-T nos casos com disfunção cardíaca = 0,3ng/ml. Nos casos sem disfunção = 0,07ng/ml (significativamente menor).</a:t>
            </a:r>
          </a:p>
          <a:p>
            <a:pPr marL="273050" indent="-273050" eaLnBrk="1" hangingPunct="1">
              <a:lnSpc>
                <a:spcPct val="90000"/>
              </a:lnSpc>
            </a:pPr>
            <a:r>
              <a:rPr lang="pt-BR" sz="2000" smtClean="0">
                <a:solidFill>
                  <a:srgbClr val="FF0000"/>
                </a:solidFill>
                <a:latin typeface="Arial" charset="0"/>
                <a:cs typeface="Arial" charset="0"/>
              </a:rPr>
              <a:t>Tapia-Rombo </a:t>
            </a:r>
            <a:r>
              <a:rPr lang="pt-BR" sz="2000" i="1" smtClean="0">
                <a:solidFill>
                  <a:srgbClr val="FF0000"/>
                </a:solidFill>
                <a:latin typeface="Arial" charset="0"/>
                <a:cs typeface="Arial" charset="0"/>
              </a:rPr>
              <a:t>et al </a:t>
            </a:r>
            <a:r>
              <a:rPr lang="pt-BR" sz="2000" smtClean="0">
                <a:solidFill>
                  <a:srgbClr val="FF0000"/>
                </a:solidFill>
                <a:latin typeface="Arial" charset="0"/>
                <a:cs typeface="Arial" charset="0"/>
              </a:rPr>
              <a:t>destacaram a inutilidade da CK-MB pela sua natureza não específica (é também encontrada no músculo esquelético no período neonatal)</a:t>
            </a:r>
          </a:p>
          <a:p>
            <a:pPr marL="273050" indent="-273050" eaLnBrk="1" hangingPunct="1">
              <a:lnSpc>
                <a:spcPct val="90000"/>
              </a:lnSpc>
            </a:pPr>
            <a:r>
              <a:rPr lang="pt-BR" sz="2000" smtClean="0">
                <a:latin typeface="Arial" charset="0"/>
                <a:cs typeface="Arial" charset="0"/>
              </a:rPr>
              <a:t>A troponina T foi mais específica e sensível do que a CK-MB  no diagnóstico da disfunção cardíaca na asfixia perinatal</a:t>
            </a:r>
          </a:p>
          <a:p>
            <a:pPr marL="273050" indent="-273050" algn="ctr" eaLnBrk="1" hangingPunct="1">
              <a:lnSpc>
                <a:spcPct val="90000"/>
              </a:lnSpc>
            </a:pPr>
            <a:r>
              <a:rPr lang="pt-BR" sz="2000" b="1" smtClean="0">
                <a:solidFill>
                  <a:srgbClr val="FF9900"/>
                </a:solidFill>
                <a:latin typeface="Arial" charset="0"/>
                <a:cs typeface="Arial" charset="0"/>
              </a:rPr>
              <a:t>A Troponina T é útil na avaliação da severidade da lesão do miocárdio e prognóstico do recém-nascido com asfixia</a:t>
            </a:r>
            <a:endParaRPr lang="pt-BR" sz="2000" smtClean="0">
              <a:solidFill>
                <a:srgbClr val="FF9900"/>
              </a:solidFill>
              <a:latin typeface="Arial" charset="0"/>
              <a:cs typeface="Arial" charset="0"/>
            </a:endParaRPr>
          </a:p>
          <a:p>
            <a:pPr marL="273050" indent="-273050" eaLnBrk="1" hangingPunct="1">
              <a:lnSpc>
                <a:spcPct val="90000"/>
              </a:lnSpc>
            </a:pPr>
            <a:endParaRPr lang="pt-BR" sz="2000" smtClean="0">
              <a:latin typeface="Arial" charset="0"/>
              <a:cs typeface="Arial" charset="0"/>
            </a:endParaRPr>
          </a:p>
          <a:p>
            <a:pPr marL="273050" indent="-273050" eaLnBrk="1" hangingPunct="1">
              <a:lnSpc>
                <a:spcPct val="90000"/>
              </a:lnSpc>
            </a:pPr>
            <a:endParaRPr lang="pt-BR" sz="2000" smtClean="0">
              <a:latin typeface="Arial" charset="0"/>
              <a:cs typeface="Arial" charset="0"/>
            </a:endParaRPr>
          </a:p>
          <a:p>
            <a:pPr marL="273050" indent="-273050" eaLnBrk="1" hangingPunct="1">
              <a:lnSpc>
                <a:spcPct val="90000"/>
              </a:lnSpc>
            </a:pPr>
            <a:endParaRPr lang="pt-BR" sz="13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Text Box 2"/>
          <p:cNvSpPr txBox="1">
            <a:spLocks noGrp="1"/>
          </p:cNvSpPr>
          <p:nvPr>
            <p:ph type="body" idx="4294967295"/>
          </p:nvPr>
        </p:nvSpPr>
        <p:spPr>
          <a:xfrm>
            <a:off x="228600" y="1200150"/>
            <a:ext cx="8804275" cy="4129088"/>
          </a:xfrm>
        </p:spPr>
        <p:txBody>
          <a:bodyPr/>
          <a:lstStyle/>
          <a:p>
            <a:r>
              <a:rPr lang="en-US" smtClean="0">
                <a:latin typeface="Arial" charset="0"/>
                <a:cs typeface="Arial" charset="0"/>
              </a:rPr>
              <a:t>                                 Apresentação: Danillo Fernandes, Marcella Medeiros Thiago Martins</a:t>
            </a:r>
          </a:p>
          <a:p>
            <a:r>
              <a:rPr lang="en-US" smtClean="0">
                <a:latin typeface="Arial" charset="0"/>
                <a:cs typeface="Arial" charset="0"/>
              </a:rPr>
              <a:t>                                                  Coordenação: Paulo R. Margotto</a:t>
            </a:r>
          </a:p>
          <a:p>
            <a:endParaRPr lang="en-US" smtClean="0">
              <a:latin typeface="Arial" charset="0"/>
              <a:cs typeface="Arial" charset="0"/>
            </a:endParaRPr>
          </a:p>
          <a:p>
            <a:pPr algn="ctr"/>
            <a:r>
              <a:rPr lang="en-US" smtClean="0">
                <a:latin typeface="Arial" charset="0"/>
                <a:cs typeface="Arial" charset="0"/>
              </a:rPr>
              <a:t>                            O ponto de corte da troponina I para desenvolvimento neurológico adverso foi de </a:t>
            </a:r>
            <a:r>
              <a:rPr lang="en-US" smtClean="0">
                <a:solidFill>
                  <a:srgbClr val="FF0000"/>
                </a:solidFill>
                <a:latin typeface="Arial" charset="0"/>
                <a:cs typeface="Arial" charset="0"/>
              </a:rPr>
              <a:t>0.58ng/mL</a:t>
            </a:r>
            <a:r>
              <a:rPr lang="en-US" smtClean="0">
                <a:latin typeface="Arial" charset="0"/>
                <a:cs typeface="Arial" charset="0"/>
              </a:rPr>
              <a:t>  (área sob  a curva [ROC] de 0,96 ; 0,93 a 0,98)</a:t>
            </a:r>
          </a:p>
          <a:p>
            <a:pPr algn="ctr"/>
            <a:endParaRPr lang="en-US" smtClean="0">
              <a:latin typeface="Arial" charset="0"/>
              <a:cs typeface="Arial" charset="0"/>
            </a:endParaRPr>
          </a:p>
          <a:p>
            <a:r>
              <a:rPr lang="en-US" smtClean="0">
                <a:solidFill>
                  <a:srgbClr val="FF0000"/>
                </a:solidFill>
                <a:latin typeface="Arial" charset="0"/>
                <a:cs typeface="Arial" charset="0"/>
              </a:rPr>
              <a:t>Troponina I e Troponina T séricas</a:t>
            </a:r>
            <a:r>
              <a:rPr lang="en-US" smtClean="0">
                <a:latin typeface="Arial" charset="0"/>
                <a:cs typeface="Arial" charset="0"/>
              </a:rPr>
              <a:t> constituem um marcador de injúria miocárdica no período neonatal.  </a:t>
            </a:r>
            <a:endParaRPr lang="pt-BR" smtClean="0">
              <a:latin typeface="Arial" charset="0"/>
              <a:cs typeface="Arial" charset="0"/>
            </a:endParaRPr>
          </a:p>
          <a:p>
            <a:r>
              <a:rPr lang="en-US" smtClean="0">
                <a:latin typeface="Arial" charset="0"/>
                <a:cs typeface="Arial" charset="0"/>
              </a:rPr>
              <a:t>A troponina T sérica razoavelmente sensível, mas não muito específica em detectar lesão miocárdica  se apresentando com insuficiência cardíaca e detecção  de lesão miocárdica  com baixa fração de injeção nos RN a termo asfixiados10.</a:t>
            </a:r>
            <a:endParaRPr lang="pt-BR" smtClean="0">
              <a:latin typeface="Arial" charset="0"/>
              <a:cs typeface="Arial" charset="0"/>
            </a:endParaRPr>
          </a:p>
        </p:txBody>
      </p:sp>
      <p:sp>
        <p:nvSpPr>
          <p:cNvPr id="92162" name="Rectangle 3"/>
          <p:cNvSpPr>
            <a:spLocks noChangeArrowheads="1"/>
          </p:cNvSpPr>
          <p:nvPr/>
        </p:nvSpPr>
        <p:spPr bwMode="auto">
          <a:xfrm>
            <a:off x="0" y="0"/>
            <a:ext cx="9144000" cy="17748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95220" rIns="0" bIns="19044" anchor="ctr">
            <a:spAutoFit/>
          </a:bodyPr>
          <a:lstStyle/>
          <a:p>
            <a:pPr algn="ctr"/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Concentra</a:t>
            </a:r>
            <a:r>
              <a:rPr lang="pt-BR" sz="2700" b="1">
                <a:solidFill>
                  <a:srgbClr val="0000FF"/>
                </a:solidFill>
              </a:rPr>
              <a:t>ç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ão de Troponina I card</a:t>
            </a:r>
            <a:r>
              <a:rPr lang="pt-BR" sz="2700" b="1">
                <a:solidFill>
                  <a:srgbClr val="0000FF"/>
                </a:solidFill>
              </a:rPr>
              <a:t>í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aca como marcador no desfecho do desenvolvimento neurol</a:t>
            </a:r>
            <a:r>
              <a:rPr lang="pt-BR" sz="2700" b="1">
                <a:solidFill>
                  <a:srgbClr val="0000FF"/>
                </a:solidFill>
              </a:rPr>
              <a:t>ó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gico aos 18 meses em rec</a:t>
            </a:r>
            <a:r>
              <a:rPr lang="pt-BR" sz="2700" b="1">
                <a:solidFill>
                  <a:srgbClr val="0000FF"/>
                </a:solidFill>
              </a:rPr>
              <a:t>é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m-nascidos que tiveram asfixia perinatal</a:t>
            </a:r>
          </a:p>
          <a:p>
            <a:pPr eaLnBrk="0" hangingPunct="0"/>
            <a:r>
              <a:rPr lang="pt-BR" sz="1300">
                <a:solidFill>
                  <a:srgbClr val="2A6490"/>
                </a:solidFill>
                <a:latin typeface="Source Sans Pro"/>
                <a:hlinkClick r:id="rId2" tooltip="Asfixia_enzimas_card-Tropo-I"/>
              </a:rPr>
              <a:t>  </a:t>
            </a:r>
            <a:r>
              <a:rPr lang="pt-BR" sz="2800">
                <a:solidFill>
                  <a:srgbClr val="2A6490"/>
                </a:solidFill>
              </a:rPr>
              <a:t> </a:t>
            </a:r>
            <a:r>
              <a:rPr lang="pt-BR" sz="1300">
                <a:solidFill>
                  <a:srgbClr val="2A6490"/>
                </a:solidFill>
              </a:rPr>
              <a:t>        </a:t>
            </a:r>
            <a:endParaRPr lang="pt-BR" sz="130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92163" name="Picture 4" descr="ppt">
            <a:hlinkClick r:id="rId2" tooltip="Asfixia_enzimas_card-Tropo-I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88338" y="96678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4" name="Rectangle 5"/>
          <p:cNvSpPr>
            <a:spLocks noChangeArrowheads="1"/>
          </p:cNvSpPr>
          <p:nvPr/>
        </p:nvSpPr>
        <p:spPr bwMode="auto">
          <a:xfrm>
            <a:off x="0" y="1549400"/>
            <a:ext cx="9144000" cy="638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4"/>
              </a:rPr>
              <a:t>Cardiac</a:t>
            </a:r>
            <a:r>
              <a:rPr lang="pt-BR">
                <a:hlinkClick r:id="rId4"/>
              </a:rPr>
              <a:t> </a:t>
            </a:r>
            <a:r>
              <a:rPr lang="pt-BR" b="1">
                <a:hlinkClick r:id="rId4"/>
              </a:rPr>
              <a:t>troponin</a:t>
            </a:r>
            <a:r>
              <a:rPr lang="pt-BR">
                <a:hlinkClick r:id="rId4"/>
              </a:rPr>
              <a:t> I </a:t>
            </a:r>
            <a:r>
              <a:rPr lang="pt-BR" b="1">
                <a:hlinkClick r:id="rId4"/>
              </a:rPr>
              <a:t>concentrations</a:t>
            </a:r>
            <a:r>
              <a:rPr lang="pt-BR">
                <a:hlinkClick r:id="rId4"/>
              </a:rPr>
              <a:t> as a </a:t>
            </a:r>
            <a:r>
              <a:rPr lang="pt-BR" b="1">
                <a:hlinkClick r:id="rId4"/>
              </a:rPr>
              <a:t>marker</a:t>
            </a:r>
            <a:r>
              <a:rPr lang="pt-BR">
                <a:hlinkClick r:id="rId4"/>
              </a:rPr>
              <a:t> of neurodevelopmental outcome at 18 months in newborns with perinatal asphyxia.</a:t>
            </a:r>
            <a:r>
              <a:rPr lang="pt-BR"/>
              <a:t>Montaldo P, Rosso R, Chello G, Giliberti P.J Perinatol. 2014 Apr;34(4):292-5. doi: 10.1038/jp.2014.1. Epub 2014 Jan 30.PMID: 24480903</a:t>
            </a:r>
          </a:p>
        </p:txBody>
      </p:sp>
      <p:pic>
        <p:nvPicPr>
          <p:cNvPr id="92165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989138"/>
            <a:ext cx="1838325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6" name="Oval 8"/>
          <p:cNvSpPr>
            <a:spLocks noChangeArrowheads="1"/>
          </p:cNvSpPr>
          <p:nvPr/>
        </p:nvSpPr>
        <p:spPr bwMode="auto">
          <a:xfrm>
            <a:off x="0" y="904875"/>
            <a:ext cx="1023938" cy="498475"/>
          </a:xfrm>
          <a:prstGeom prst="ellipse">
            <a:avLst/>
          </a:prstGeom>
          <a:solidFill>
            <a:srgbClr val="FFFF00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00FF"/>
                </a:solidFill>
              </a:rPr>
              <a:t>2014</a:t>
            </a:r>
          </a:p>
        </p:txBody>
      </p:sp>
    </p:spTree>
  </p:cSld>
  <p:clrMapOvr>
    <a:masterClrMapping/>
  </p:clrMapOvr>
  <p:transition>
    <p:fade thruBlk="1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Text Box 2"/>
          <p:cNvSpPr txBox="1">
            <a:spLocks noGrp="1"/>
          </p:cNvSpPr>
          <p:nvPr>
            <p:ph type="body" idx="4294967295"/>
          </p:nvPr>
        </p:nvSpPr>
        <p:spPr>
          <a:xfrm>
            <a:off x="0" y="412750"/>
            <a:ext cx="9144000" cy="4568825"/>
          </a:xfrm>
          <a:solidFill>
            <a:schemeClr val="bg1"/>
          </a:solidFill>
        </p:spPr>
        <p:txBody>
          <a:bodyPr/>
          <a:lstStyle/>
          <a:p>
            <a:r>
              <a:rPr lang="en-US" sz="1800" smtClean="0">
                <a:latin typeface="Arial" charset="0"/>
                <a:cs typeface="Arial" charset="0"/>
              </a:rPr>
              <a:t>Os resultados indicam que a </a:t>
            </a:r>
            <a:r>
              <a:rPr lang="en-US" sz="1800" smtClean="0">
                <a:solidFill>
                  <a:srgbClr val="FF0000"/>
                </a:solidFill>
                <a:latin typeface="Arial" charset="0"/>
                <a:cs typeface="Arial" charset="0"/>
              </a:rPr>
              <a:t>troponina I é um marcador precoce  da asfixia perinatal severa e mortalidade.</a:t>
            </a:r>
          </a:p>
          <a:p>
            <a:r>
              <a:rPr lang="pt-BR" sz="1800" smtClean="0">
                <a:latin typeface="Arial" charset="0"/>
                <a:cs typeface="Arial" charset="0"/>
              </a:rPr>
              <a:t> </a:t>
            </a:r>
            <a:r>
              <a:rPr lang="en-US" sz="1800" smtClean="0">
                <a:latin typeface="Arial" charset="0"/>
                <a:cs typeface="Arial" charset="0"/>
              </a:rPr>
              <a:t>A vida média da Troponina I é </a:t>
            </a:r>
            <a:r>
              <a:rPr lang="en-US" sz="1800" smtClean="0">
                <a:solidFill>
                  <a:srgbClr val="0000FF"/>
                </a:solidFill>
                <a:latin typeface="Arial" charset="0"/>
                <a:cs typeface="Arial" charset="0"/>
              </a:rPr>
              <a:t>~2horas</a:t>
            </a:r>
            <a:r>
              <a:rPr lang="en-US" sz="1800" smtClean="0">
                <a:latin typeface="Arial" charset="0"/>
                <a:cs typeface="Arial" charset="0"/>
              </a:rPr>
              <a:t> e os níveis séricos deste marcado nos pacientes com lesão cardíaca hipóxica permanece aumentados por </a:t>
            </a:r>
            <a:r>
              <a:rPr lang="en-US" sz="1800" smtClean="0">
                <a:solidFill>
                  <a:srgbClr val="0000FF"/>
                </a:solidFill>
                <a:latin typeface="Arial" charset="0"/>
                <a:cs typeface="Arial" charset="0"/>
              </a:rPr>
              <a:t>7-10 dias.</a:t>
            </a:r>
          </a:p>
          <a:p>
            <a:endParaRPr lang="en-US" sz="1800" smtClean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 algn="ctr"/>
            <a:r>
              <a:rPr lang="en-US" b="1" smtClean="0">
                <a:solidFill>
                  <a:srgbClr val="FF0000"/>
                </a:solidFill>
                <a:latin typeface="Arial" charset="0"/>
                <a:cs typeface="Arial" charset="0"/>
              </a:rPr>
              <a:t>Pacientes com HIE estágios 2 ou 3  apresentaram níveis mais elevados de troponina I e suporte inotrópico por mais tempo em relação aqueles com HIE estágio 1</a:t>
            </a:r>
            <a:endParaRPr lang="en-US" sz="1800" b="1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en-US" sz="1800" b="1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en-US" sz="1800" b="1" smtClean="0">
                <a:solidFill>
                  <a:srgbClr val="FF00FF"/>
                </a:solidFill>
                <a:latin typeface="Arial" charset="0"/>
                <a:cs typeface="Arial" charset="0"/>
              </a:rPr>
              <a:t>Níveis de CKMB não parecem discriminar uma asfixia perinatal  moderada da severa o que está em concordância com estudos prévios que mostraram que a CK-MB não é útil para identificar RN com isquemia hipóxica.</a:t>
            </a:r>
          </a:p>
          <a:p>
            <a:endParaRPr lang="en-US" sz="1800" b="1" smtClean="0">
              <a:solidFill>
                <a:srgbClr val="FF00FF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Text Box 2"/>
          <p:cNvSpPr txBox="1">
            <a:spLocks noGrp="1"/>
          </p:cNvSpPr>
          <p:nvPr>
            <p:ph type="body" idx="4294967295"/>
          </p:nvPr>
        </p:nvSpPr>
        <p:spPr>
          <a:xfrm>
            <a:off x="103188" y="227013"/>
            <a:ext cx="8766175" cy="4916487"/>
          </a:xfrm>
          <a:solidFill>
            <a:schemeClr val="bg1"/>
          </a:solidFill>
        </p:spPr>
        <p:txBody>
          <a:bodyPr/>
          <a:lstStyle/>
          <a:p>
            <a:r>
              <a:rPr lang="pt-BR" sz="1800" smtClean="0">
                <a:latin typeface="Arial" charset="0"/>
                <a:cs typeface="Arial" charset="0"/>
              </a:rPr>
              <a:t>Foi encontrada uma </a:t>
            </a:r>
            <a:r>
              <a:rPr lang="pt-BR" sz="1800" smtClean="0">
                <a:solidFill>
                  <a:srgbClr val="FF0000"/>
                </a:solidFill>
                <a:latin typeface="Arial" charset="0"/>
                <a:cs typeface="Arial" charset="0"/>
              </a:rPr>
              <a:t>correlação estatisticamente significativa entre a concentração de cTnI e o escore BSID-II</a:t>
            </a:r>
            <a:r>
              <a:rPr lang="pt-BR" sz="1800" smtClean="0">
                <a:latin typeface="Arial" charset="0"/>
                <a:cs typeface="Arial" charset="0"/>
              </a:rPr>
              <a:t> (índice de desenvolvimento mental r -0,69, P &lt;0,05 e índice de desenvolvimento psicomotor r -0,39, P &lt;0,05). </a:t>
            </a:r>
            <a:r>
              <a:rPr lang="pt-BR" sz="1800" b="1" smtClean="0">
                <a:solidFill>
                  <a:srgbClr val="FF0000"/>
                </a:solidFill>
                <a:latin typeface="Arial" charset="0"/>
                <a:cs typeface="Arial" charset="0"/>
              </a:rPr>
              <a:t>Não houve correlação estatisticamente significativa entre CK-MB e pontuação BSID-II (P&gt; 0,05).</a:t>
            </a:r>
          </a:p>
          <a:p>
            <a:endParaRPr lang="pt-BR" sz="1800" b="1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en-US" sz="1800" smtClean="0">
                <a:latin typeface="Arial" charset="0"/>
                <a:cs typeface="Arial" charset="0"/>
              </a:rPr>
              <a:t>A Troponina I teve uma relação negativa com a diminuição da fração de ejeção   (r= 0,64; P&lt;0,05)</a:t>
            </a:r>
          </a:p>
          <a:p>
            <a:pPr eaLnBrk="1" hangingPunct="1"/>
            <a:endParaRPr lang="en-US" sz="1800" smtClean="0">
              <a:solidFill>
                <a:srgbClr val="FF0066"/>
              </a:solidFill>
              <a:latin typeface="Arial" charset="0"/>
              <a:cs typeface="Arial" charset="0"/>
            </a:endParaRPr>
          </a:p>
          <a:p>
            <a:pPr algn="just" eaLnBrk="1" hangingPunct="1"/>
            <a:r>
              <a:rPr lang="en-US" sz="1800" smtClean="0">
                <a:latin typeface="Arial" charset="0"/>
                <a:cs typeface="Arial" charset="0"/>
              </a:rPr>
              <a:t>O grau de severidade da regurgitação tricúspide relacionou-se com a concentração de troponina I (r= 0.61, p&lt;0,05</a:t>
            </a:r>
            <a:r>
              <a:rPr lang="en-US" sz="1800" smtClean="0">
                <a:solidFill>
                  <a:srgbClr val="FF0066"/>
                </a:solidFill>
                <a:latin typeface="Arial" charset="0"/>
                <a:cs typeface="Arial" charset="0"/>
              </a:rPr>
              <a:t>)(Tabela 3).</a:t>
            </a:r>
            <a:endParaRPr lang="pt-BR" sz="1800" b="1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pt-BR" sz="1800" b="1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pt-BR" sz="1800" smtClean="0">
                <a:latin typeface="Arial" charset="0"/>
                <a:cs typeface="Arial" charset="0"/>
              </a:rPr>
              <a:t> </a:t>
            </a:r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2"/>
          <p:cNvSpPr txBox="1">
            <a:spLocks noGrp="1"/>
          </p:cNvSpPr>
          <p:nvPr>
            <p:ph type="title" idx="4294967295"/>
          </p:nvPr>
        </p:nvSpPr>
        <p:spPr>
          <a:xfrm>
            <a:off x="336550" y="190500"/>
            <a:ext cx="8229600" cy="914400"/>
          </a:xfrm>
          <a:solidFill>
            <a:srgbClr val="FFFF00"/>
          </a:solidFill>
        </p:spPr>
        <p:txBody>
          <a:bodyPr lIns="91440" tIns="45720" rIns="91440" bIns="45720" anchor="b"/>
          <a:lstStyle/>
          <a:p>
            <a:pPr algn="ctr" eaLnBrk="1" hangingPunct="1"/>
            <a:r>
              <a:rPr lang="pt-BR" sz="3200" smtClean="0">
                <a:solidFill>
                  <a:srgbClr val="0000FF"/>
                </a:solidFill>
                <a:latin typeface="Arial" charset="0"/>
                <a:cs typeface="Arial" charset="0"/>
              </a:rPr>
              <a:t>Entendendo as troponinas...</a:t>
            </a:r>
          </a:p>
        </p:txBody>
      </p:sp>
      <p:sp>
        <p:nvSpPr>
          <p:cNvPr id="95234" name="Rectangle 3"/>
          <p:cNvSpPr txBox="1">
            <a:spLocks noGrp="1"/>
          </p:cNvSpPr>
          <p:nvPr>
            <p:ph type="body" idx="4294967295"/>
          </p:nvPr>
        </p:nvSpPr>
        <p:spPr>
          <a:xfrm>
            <a:off x="468313" y="1517650"/>
            <a:ext cx="8229600" cy="3509963"/>
          </a:xfrm>
        </p:spPr>
        <p:txBody>
          <a:bodyPr lIns="91440" tIns="45720" rIns="91440" bIns="45720" anchor="t"/>
          <a:lstStyle/>
          <a:p>
            <a:pPr marL="273050" indent="-273050" eaLnBrk="1" hangingPunct="1"/>
            <a:r>
              <a:rPr lang="pt-BR" sz="1200" smtClean="0">
                <a:latin typeface="Arial" charset="0"/>
                <a:cs typeface="Arial" charset="0"/>
              </a:rPr>
              <a:t>                                        </a:t>
            </a:r>
            <a:r>
              <a:rPr lang="pt-BR" sz="1200" b="1" smtClean="0">
                <a:solidFill>
                  <a:srgbClr val="0000FF"/>
                </a:solidFill>
                <a:latin typeface="Arial" charset="0"/>
                <a:cs typeface="Arial" charset="0"/>
              </a:rPr>
              <a:t>TROPONINAS CARDÍACAS (cTnI e cTnT)</a:t>
            </a:r>
          </a:p>
          <a:p>
            <a:pPr marL="273050" indent="-273050" eaLnBrk="1" hangingPunct="1"/>
            <a:r>
              <a:rPr lang="pt-BR" sz="1200" smtClean="0">
                <a:latin typeface="Arial" charset="0"/>
                <a:cs typeface="Arial" charset="0"/>
              </a:rPr>
              <a:t> </a:t>
            </a:r>
          </a:p>
          <a:p>
            <a:pPr marL="273050" indent="-273050" eaLnBrk="1" hangingPunct="1"/>
            <a:r>
              <a:rPr lang="pt-BR" sz="1600" smtClean="0">
                <a:latin typeface="Arial" charset="0"/>
                <a:cs typeface="Arial" charset="0"/>
              </a:rPr>
              <a:t>As troponinas formam um complexo que regula a interação cálcio-dependente da miosina com a actina na contração dos músculos estriado e cardíaco. São constituídas de três diferentes proteínas (troponina I, C e T) existentes tanto no músculo esquelético quanto cardíaco e codificadas por diferentes genes.   A troponina C é idêntica tanto no músculo esquelético como cardíaco, mas os genes codificadores das troponinas I (cTnI) e T (cTnT), cardíaca e esquelética, são diferentes, o que permitiu que anticorpos monoclonais de reatividade cruzada extremamente baixa específicos para as isoformas cardíacas pudessem ser desenvolvidos facilitando o diagnóstico do infarto do miocárdio. </a:t>
            </a:r>
          </a:p>
        </p:txBody>
      </p:sp>
      <p:pic>
        <p:nvPicPr>
          <p:cNvPr id="9523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8313" y="4165600"/>
            <a:ext cx="2982912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3"/>
          <p:cNvSpPr txBox="1">
            <a:spLocks noGrp="1"/>
          </p:cNvSpPr>
          <p:nvPr>
            <p:ph type="body" idx="4294967295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 lIns="91440" tIns="45720" rIns="91440" bIns="45720" anchor="t"/>
          <a:lstStyle/>
          <a:p>
            <a:pPr marL="273050" indent="-273050" eaLnBrk="1" hangingPunct="1">
              <a:lnSpc>
                <a:spcPct val="80000"/>
              </a:lnSpc>
            </a:pPr>
            <a:r>
              <a:rPr lang="pt-BR" sz="1600" smtClean="0">
                <a:latin typeface="Arial" charset="0"/>
                <a:cs typeface="Arial" charset="0"/>
              </a:rPr>
              <a:t>Os níveis de cTnT e cTnI são indetectáveis no sangue pelos métodos disponíveis na atualidade de forma que os valores de referência de cTnT e cTnI são efetivamente zero. Todos os casos de infarto de miocárdio apresentam níveis detectáveis de cTnT e cTnI cerca de 12 horas após o evento ou mesmo mais precocemente .</a:t>
            </a:r>
          </a:p>
          <a:p>
            <a:pPr marL="273050" indent="-273050" eaLnBrk="1" hangingPunct="1">
              <a:lnSpc>
                <a:spcPct val="80000"/>
              </a:lnSpc>
            </a:pPr>
            <a:r>
              <a:rPr lang="pt-BR" sz="1600" smtClean="0">
                <a:latin typeface="Arial" charset="0"/>
                <a:cs typeface="Arial" charset="0"/>
              </a:rPr>
              <a:t>Apesar de que o aparecimento das troponinas T e I ocorram simultaneamente estudos mostram que a cTnI apresenta maior confiabilidade no diagnóstico das Síndromes Isquêmicas Miocárdicas Instáveis (SIMI) e outras patologias como miocardites e insuficiência cardíaca.</a:t>
            </a:r>
          </a:p>
          <a:p>
            <a:pPr marL="273050" indent="-273050" eaLnBrk="1" hangingPunct="1">
              <a:lnSpc>
                <a:spcPct val="80000"/>
              </a:lnSpc>
            </a:pPr>
            <a:r>
              <a:rPr lang="pt-BR" sz="1600" smtClean="0">
                <a:solidFill>
                  <a:srgbClr val="0000FF"/>
                </a:solidFill>
                <a:latin typeface="Arial" charset="0"/>
                <a:cs typeface="Arial" charset="0"/>
              </a:rPr>
              <a:t>A troponina I cardíaca não se expressa no músculo esquelético humano</a:t>
            </a:r>
            <a:r>
              <a:rPr lang="pt-BR" sz="1600" smtClean="0">
                <a:latin typeface="Arial" charset="0"/>
                <a:cs typeface="Arial" charset="0"/>
              </a:rPr>
              <a:t> durante o desenvolvimento fetal, após trauma do músculo esquelético ou durante a regeneração desse tipo de músculo. </a:t>
            </a:r>
          </a:p>
          <a:p>
            <a:pPr marL="273050" indent="-273050" eaLnBrk="1" hangingPunct="1">
              <a:lnSpc>
                <a:spcPct val="80000"/>
              </a:lnSpc>
            </a:pPr>
            <a:r>
              <a:rPr lang="pt-BR" sz="1600" smtClean="0">
                <a:solidFill>
                  <a:srgbClr val="0000FF"/>
                </a:solidFill>
                <a:latin typeface="Arial" charset="0"/>
                <a:cs typeface="Arial" charset="0"/>
              </a:rPr>
              <a:t>A troponina I cardíaca (cTnI)</a:t>
            </a:r>
            <a:r>
              <a:rPr lang="pt-BR" sz="1600" smtClean="0">
                <a:latin typeface="Arial" charset="0"/>
                <a:cs typeface="Arial" charset="0"/>
              </a:rPr>
              <a:t> é singularmente diferente da troponina I encontrada nas fibras musculares esqueléticas. Por possuir uma sequência adicional de 31 aminoácidos é encontrada exclusivamente no miocárdio e, portanto, foi estudada como um marcador altamente sensível e específico para lesão miocárdica. </a:t>
            </a:r>
          </a:p>
          <a:p>
            <a:pPr marL="273050" indent="-273050" eaLnBrk="1" hangingPunct="1">
              <a:lnSpc>
                <a:spcPct val="80000"/>
              </a:lnSpc>
            </a:pPr>
            <a:r>
              <a:rPr lang="pt-BR" sz="1600" smtClean="0">
                <a:latin typeface="Arial" charset="0"/>
                <a:cs typeface="Arial" charset="0"/>
              </a:rPr>
              <a:t>Alguns autores apontam a troponina I como o marcador que mais se aproxima do ideal para avaliação de lesões cardíacas específicas em crianças. A troponina I encontra-se aumentada em crianças de todas as idades que apresentam dano miocárdico. </a:t>
            </a:r>
          </a:p>
        </p:txBody>
      </p:sp>
      <p:sp>
        <p:nvSpPr>
          <p:cNvPr id="96258" name="Rectangle 4"/>
          <p:cNvSpPr>
            <a:spLocks noChangeArrowheads="1"/>
          </p:cNvSpPr>
          <p:nvPr/>
        </p:nvSpPr>
        <p:spPr bwMode="auto">
          <a:xfrm>
            <a:off x="909638" y="3795713"/>
            <a:ext cx="7486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sz="1800" b="1" i="1">
                <a:solidFill>
                  <a:schemeClr val="tx1"/>
                </a:solidFill>
                <a:hlinkClick r:id="rId2"/>
              </a:rPr>
              <a:t>Troponina</a:t>
            </a:r>
            <a:r>
              <a:rPr lang="pt-BR" sz="1800" b="1">
                <a:solidFill>
                  <a:schemeClr val="tx1"/>
                </a:solidFill>
                <a:hlinkClick r:id="rId2"/>
              </a:rPr>
              <a:t> I</a:t>
            </a:r>
            <a:endParaRPr lang="pt-BR" sz="1800" b="1">
              <a:solidFill>
                <a:schemeClr val="tx1"/>
              </a:solidFill>
            </a:endParaRPr>
          </a:p>
          <a:p>
            <a:pPr algn="ctr"/>
            <a:r>
              <a:rPr lang="pt-BR" sz="1800" i="1">
                <a:solidFill>
                  <a:schemeClr val="tx1"/>
                </a:solidFill>
              </a:rPr>
              <a:t>www.medcorp.com.br/medcorp/upload/.../marcadores_</a:t>
            </a:r>
            <a:r>
              <a:rPr lang="pt-BR" sz="1800" b="1" i="1">
                <a:solidFill>
                  <a:schemeClr val="tx1"/>
                </a:solidFill>
              </a:rPr>
              <a:t>Troponinas</a:t>
            </a:r>
            <a:r>
              <a:rPr lang="pt-BR" sz="1800" i="1">
                <a:solidFill>
                  <a:schemeClr val="tx1"/>
                </a:solidFill>
              </a:rPr>
              <a:t>.html</a:t>
            </a:r>
            <a:r>
              <a:rPr lang="pt-BR" sz="1800">
                <a:solidFill>
                  <a:schemeClr val="tx1"/>
                </a:solidFill>
              </a:rPr>
              <a:t>‎</a:t>
            </a:r>
          </a:p>
        </p:txBody>
      </p:sp>
      <p:pic>
        <p:nvPicPr>
          <p:cNvPr id="9625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4678363"/>
            <a:ext cx="1014413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Text Box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z="2800" smtClean="0">
                <a:solidFill>
                  <a:srgbClr val="FF00FF"/>
                </a:solidFill>
                <a:latin typeface="Arial" charset="0"/>
                <a:cs typeface="Arial" charset="0"/>
              </a:rPr>
              <a:t>Hipotermia e Instabilidade Cardiovascular</a:t>
            </a:r>
          </a:p>
        </p:txBody>
      </p:sp>
      <p:sp>
        <p:nvSpPr>
          <p:cNvPr id="97282" name="Text Box 3"/>
          <p:cNvSpPr txBox="1">
            <a:spLocks noGrp="1"/>
          </p:cNvSpPr>
          <p:nvPr>
            <p:ph type="body" idx="4294967295"/>
          </p:nvPr>
        </p:nvSpPr>
        <p:spPr>
          <a:xfrm>
            <a:off x="296863" y="2157413"/>
            <a:ext cx="8288337" cy="2986087"/>
          </a:xfrm>
          <a:solidFill>
            <a:schemeClr val="bg1"/>
          </a:solidFill>
        </p:spPr>
        <p:txBody>
          <a:bodyPr/>
          <a:lstStyle/>
          <a:p>
            <a:pPr>
              <a:buFont typeface="Arial" charset="0"/>
              <a:buChar char="•"/>
            </a:pPr>
            <a:r>
              <a:rPr lang="pt-BR" sz="1600" smtClean="0">
                <a:latin typeface="Arial" charset="0"/>
                <a:cs typeface="Arial" charset="0"/>
              </a:rPr>
              <a:t>O resfriamento  dos recém-nascidos com encefalopatia hipóxico-isquêmica reduz a mortalidade</a:t>
            </a:r>
          </a:p>
          <a:p>
            <a:r>
              <a:rPr lang="pt-BR" sz="1600" smtClean="0">
                <a:latin typeface="Arial" charset="0"/>
                <a:cs typeface="Arial" charset="0"/>
              </a:rPr>
              <a:t>e morbidade, com sobreviventes demonstrando melhores resultados de desenvolvimentoneurológico</a:t>
            </a:r>
          </a:p>
          <a:p>
            <a:endParaRPr lang="pt-BR" sz="1600" smtClean="0">
              <a:latin typeface="Arial" charset="0"/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pt-BR" sz="1600" smtClean="0">
                <a:latin typeface="Arial" charset="0"/>
                <a:cs typeface="Arial" charset="0"/>
              </a:rPr>
              <a:t>Apesar disso, morte e invalidez ainda ocorrem com frequência entre essas crianças.</a:t>
            </a:r>
          </a:p>
          <a:p>
            <a:pPr algn="ctr"/>
            <a:r>
              <a:rPr lang="pt-BR" sz="1600" b="1" smtClean="0">
                <a:solidFill>
                  <a:srgbClr val="0000FF"/>
                </a:solidFill>
                <a:latin typeface="Arial" charset="0"/>
                <a:cs typeface="Arial" charset="0"/>
              </a:rPr>
              <a:t>Como melhorar o desfecho nesses pacientes frágeis é uma área importante de pesquisa neonatal</a:t>
            </a:r>
            <a:endParaRPr lang="pt-BR" sz="1600" b="1" smtClean="0">
              <a:latin typeface="Arial" charset="0"/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pt-BR" sz="1600" smtClean="0">
                <a:latin typeface="Arial" charset="0"/>
                <a:cs typeface="Arial" charset="0"/>
              </a:rPr>
              <a:t>Apoiar o sistema cardiovascular durante a fase aguda da disfunção cardíaca faz parte do tratamento contemporâneo e é considerada vital para limitar a lesão do neurodesenvolvimento.</a:t>
            </a:r>
          </a:p>
        </p:txBody>
      </p:sp>
      <p:sp>
        <p:nvSpPr>
          <p:cNvPr id="97283" name="Rectangle 4"/>
          <p:cNvSpPr>
            <a:spLocks noChangeArrowheads="1"/>
          </p:cNvSpPr>
          <p:nvPr/>
        </p:nvSpPr>
        <p:spPr bwMode="auto">
          <a:xfrm>
            <a:off x="0" y="1422400"/>
            <a:ext cx="9144000" cy="638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Hypothermia and </a:t>
            </a:r>
            <a:r>
              <a:rPr lang="pt-BR" b="1">
                <a:hlinkClick r:id="rId2"/>
              </a:rPr>
              <a:t>Cardiovascular</a:t>
            </a:r>
            <a:r>
              <a:rPr lang="pt-BR">
                <a:hlinkClick r:id="rId2"/>
              </a:rPr>
              <a:t> Instability.</a:t>
            </a:r>
            <a:endParaRPr lang="pt-BR"/>
          </a:p>
          <a:p>
            <a:pPr algn="ctr"/>
            <a:r>
              <a:rPr lang="pt-BR"/>
              <a:t>Nestaas E, Walsh BH.Clin Perinatol. 2020 Sep;47(3):575-592. doi: </a:t>
            </a:r>
            <a:r>
              <a:rPr lang="pt-BR">
                <a:solidFill>
                  <a:srgbClr val="0000FF"/>
                </a:solidFill>
              </a:rPr>
              <a:t>10.1016/j.clp.2020.05.012</a:t>
            </a:r>
            <a:r>
              <a:rPr lang="pt-BR"/>
              <a:t>. Epub 2020 May 21.PMID: 32713452 Review.</a:t>
            </a:r>
          </a:p>
        </p:txBody>
      </p:sp>
      <p:sp>
        <p:nvSpPr>
          <p:cNvPr id="97284" name="Oval 7"/>
          <p:cNvSpPr>
            <a:spLocks noChangeArrowheads="1"/>
          </p:cNvSpPr>
          <p:nvPr/>
        </p:nvSpPr>
        <p:spPr bwMode="auto">
          <a:xfrm>
            <a:off x="101600" y="558800"/>
            <a:ext cx="1023938" cy="498475"/>
          </a:xfrm>
          <a:prstGeom prst="ellipse">
            <a:avLst/>
          </a:prstGeom>
          <a:solidFill>
            <a:srgbClr val="FFFF00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00FF"/>
                </a:solidFill>
              </a:rPr>
              <a:t>2020</a:t>
            </a:r>
          </a:p>
        </p:txBody>
      </p:sp>
    </p:spTree>
  </p:cSld>
  <p:clrMapOvr>
    <a:masterClrMapping/>
  </p:clrMapOvr>
  <p:transition>
    <p:fade thruBlk="1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Text Box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/>
            <a:r>
              <a:rPr lang="pt-BR" sz="2400" smtClean="0">
                <a:solidFill>
                  <a:srgbClr val="FF0000"/>
                </a:solidFill>
                <a:latin typeface="Arial" charset="0"/>
                <a:cs typeface="Arial" charset="0"/>
              </a:rPr>
              <a:t>Disfunção cardiovascular e lesão são comuns após asfixia perinatal, com incidência relatada de até 60% entre crianças com diagnóstico de encelopatia isquêmica hipóxica</a:t>
            </a:r>
          </a:p>
        </p:txBody>
      </p:sp>
    </p:spTree>
  </p:cSld>
  <p:clrMapOvr>
    <a:masterClrMapping/>
  </p:clrMapOvr>
  <p:transition>
    <p:fade thruBlk="1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Text Box 2"/>
          <p:cNvSpPr txBox="1">
            <a:spLocks noGrp="1"/>
          </p:cNvSpPr>
          <p:nvPr>
            <p:ph type="body" idx="4294967295"/>
          </p:nvPr>
        </p:nvSpPr>
        <p:spPr>
          <a:xfrm>
            <a:off x="814388" y="1327150"/>
            <a:ext cx="7031037" cy="3146425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pt-BR" sz="1600" smtClean="0">
                <a:latin typeface="Arial" charset="0"/>
                <a:cs typeface="Arial" charset="0"/>
              </a:rPr>
              <a:t>Os bebês frequentemente recebem </a:t>
            </a:r>
            <a:r>
              <a:rPr lang="pt-BR" sz="1600" i="1" smtClean="0">
                <a:latin typeface="Arial" charset="0"/>
                <a:cs typeface="Arial" charset="0"/>
              </a:rPr>
              <a:t>bolus</a:t>
            </a:r>
            <a:r>
              <a:rPr lang="pt-BR" sz="1600" smtClean="0">
                <a:latin typeface="Arial" charset="0"/>
                <a:cs typeface="Arial" charset="0"/>
              </a:rPr>
              <a:t> de solução salina para aumentar a pré-carga cardíaca direita, especialmente quando há suspeita de hipovolemia. </a:t>
            </a:r>
          </a:p>
          <a:p>
            <a:pPr>
              <a:buFont typeface="Arial" charset="0"/>
              <a:buChar char="•"/>
            </a:pPr>
            <a:r>
              <a:rPr lang="pt-BR" sz="1600" smtClean="0">
                <a:latin typeface="Arial" charset="0"/>
                <a:cs typeface="Arial" charset="0"/>
              </a:rPr>
              <a:t>Por causa da associação entre flutuações no fluxo sanguíneo cerebral e no resultado, o uso agressivo de </a:t>
            </a:r>
            <a:r>
              <a:rPr lang="pt-BR" sz="1600" b="1" smtClean="0">
                <a:latin typeface="Arial" charset="0"/>
                <a:cs typeface="Arial" charset="0"/>
              </a:rPr>
              <a:t>bolus</a:t>
            </a:r>
            <a:r>
              <a:rPr lang="pt-BR" sz="1600" smtClean="0">
                <a:latin typeface="Arial" charset="0"/>
                <a:cs typeface="Arial" charset="0"/>
              </a:rPr>
              <a:t> de fluido provavelmente deve ser evitado e seu uso reservado para casos de suspeita de hipovolemia aguda.</a:t>
            </a:r>
          </a:p>
          <a:p>
            <a:pPr>
              <a:buFont typeface="Arial" charset="0"/>
              <a:buChar char="•"/>
            </a:pPr>
            <a:r>
              <a:rPr lang="pt-BR" sz="1600" smtClean="0">
                <a:latin typeface="Arial" charset="0"/>
                <a:cs typeface="Arial" charset="0"/>
              </a:rPr>
              <a:t>Em casos de baixo débito cardíaco, a transfusão de hemácias pode melhorar a capacidade de transporte de oxigênio do sangue e, portanto, o fornecimento de oxigênio.</a:t>
            </a:r>
          </a:p>
          <a:p>
            <a:endParaRPr lang="pt-BR" sz="1600" smtClean="0">
              <a:latin typeface="Arial" charset="0"/>
              <a:cs typeface="Arial" charset="0"/>
            </a:endParaRPr>
          </a:p>
        </p:txBody>
      </p:sp>
      <p:sp>
        <p:nvSpPr>
          <p:cNvPr id="99330" name="Rectangle 3"/>
          <p:cNvSpPr>
            <a:spLocks noChangeArrowheads="1"/>
          </p:cNvSpPr>
          <p:nvPr/>
        </p:nvSpPr>
        <p:spPr bwMode="auto">
          <a:xfrm>
            <a:off x="639763" y="4070350"/>
            <a:ext cx="7786687" cy="361950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0000"/>
                </a:solidFill>
              </a:rPr>
              <a:t>Estudos relatam pouca ou nenhuma melhora em 40% das administrações em bolus de fluido.53</a:t>
            </a:r>
          </a:p>
        </p:txBody>
      </p:sp>
    </p:spTree>
  </p:cSld>
  <p:clrMapOvr>
    <a:masterClrMapping/>
  </p:clrMapOvr>
  <p:transition>
    <p:fade thruBlk="1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Text Box 2"/>
          <p:cNvSpPr txBox="1">
            <a:spLocks noGrp="1"/>
          </p:cNvSpPr>
          <p:nvPr>
            <p:ph type="title" idx="4294967295"/>
          </p:nvPr>
        </p:nvSpPr>
        <p:spPr>
          <a:xfrm>
            <a:off x="814388" y="239713"/>
            <a:ext cx="5257800" cy="766762"/>
          </a:xfrm>
        </p:spPr>
        <p:txBody>
          <a:bodyPr/>
          <a:lstStyle/>
          <a:p>
            <a:r>
              <a:rPr lang="pt-BR" sz="2400" b="1" smtClean="0">
                <a:solidFill>
                  <a:srgbClr val="FF00FF"/>
                </a:solidFill>
                <a:latin typeface="Arial" charset="0"/>
                <a:cs typeface="Arial" charset="0"/>
              </a:rPr>
              <a:t>EM RESUMO</a:t>
            </a:r>
          </a:p>
        </p:txBody>
      </p:sp>
      <p:sp>
        <p:nvSpPr>
          <p:cNvPr id="100354" name="Text Box 3"/>
          <p:cNvSpPr txBox="1">
            <a:spLocks noGrp="1"/>
          </p:cNvSpPr>
          <p:nvPr>
            <p:ph type="body" idx="4294967295"/>
          </p:nvPr>
        </p:nvSpPr>
        <p:spPr>
          <a:xfrm>
            <a:off x="179388" y="1131888"/>
            <a:ext cx="7994650" cy="4011612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pt-BR" sz="1700" smtClean="0">
                <a:latin typeface="Arial" charset="0"/>
                <a:cs typeface="Arial" charset="0"/>
              </a:rPr>
              <a:t>Recém-nascidos gravemente asfixiados apresentam insuficiência cardíaca aguda como parte da síndrome de disfunção de múltiplos órgãos durante os primeiros dias de vida. </a:t>
            </a:r>
          </a:p>
          <a:p>
            <a:pPr>
              <a:buFont typeface="Arial" charset="0"/>
              <a:buChar char="•"/>
            </a:pPr>
            <a:r>
              <a:rPr lang="pt-BR" sz="1700" smtClean="0">
                <a:latin typeface="Arial" charset="0"/>
                <a:cs typeface="Arial" charset="0"/>
              </a:rPr>
              <a:t>Apoiar o sistema cardiovascular durante essa fase faz parte do tratamento contemporâneo e é considerado vital para limitar a lesão do neurodesenvolvimento. </a:t>
            </a:r>
          </a:p>
          <a:p>
            <a:pPr>
              <a:buFont typeface="Arial" charset="0"/>
              <a:buChar char="•"/>
            </a:pPr>
            <a:r>
              <a:rPr lang="pt-BR" sz="1700" smtClean="0">
                <a:latin typeface="Arial" charset="0"/>
                <a:cs typeface="Arial" charset="0"/>
              </a:rPr>
              <a:t>A decisão de tratar a instabilidade cardiovascular deve ser baseada na avaliação da função do órgão alvo. </a:t>
            </a:r>
          </a:p>
          <a:p>
            <a:pPr algn="ctr"/>
            <a:r>
              <a:rPr lang="pt-BR" sz="1700" b="1" smtClean="0">
                <a:solidFill>
                  <a:srgbClr val="FF00FF"/>
                </a:solidFill>
                <a:latin typeface="Arial" charset="0"/>
                <a:cs typeface="Arial" charset="0"/>
              </a:rPr>
              <a:t>A ecocardiografia realizada por neonatologistas em combinação com outras modalidades de diagnóstico permite uma avaliação abrangente em tempo real. </a:t>
            </a:r>
          </a:p>
          <a:p>
            <a:pPr>
              <a:buFont typeface="Arial" charset="0"/>
              <a:buChar char="•"/>
            </a:pPr>
            <a:r>
              <a:rPr lang="pt-BR" sz="1700" smtClean="0">
                <a:latin typeface="Arial" charset="0"/>
                <a:cs typeface="Arial" charset="0"/>
              </a:rPr>
              <a:t>Esta revisão discutiu associações entre hemodinâmica e resultados adversos, modalidades de avaliação do estado hemodinâmico do lactente e abordagens terapêuticas durante a terapia intensiva. </a:t>
            </a:r>
          </a:p>
        </p:txBody>
      </p:sp>
      <p:sp>
        <p:nvSpPr>
          <p:cNvPr id="100355" name="Text Box 4"/>
          <p:cNvSpPr txBox="1">
            <a:spLocks noChangeArrowheads="1"/>
          </p:cNvSpPr>
          <p:nvPr/>
        </p:nvSpPr>
        <p:spPr bwMode="auto">
          <a:xfrm>
            <a:off x="6737350" y="701675"/>
            <a:ext cx="2263775" cy="544513"/>
          </a:xfrm>
          <a:prstGeom prst="rect">
            <a:avLst/>
          </a:prstGeom>
          <a:noFill/>
          <a:ln w="57150">
            <a:solidFill>
              <a:srgbClr val="008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200" b="1">
                <a:solidFill>
                  <a:srgbClr val="0000FF"/>
                </a:solidFill>
              </a:rPr>
              <a:t>VALE A PENA CONSULTAR</a:t>
            </a:r>
          </a:p>
          <a:p>
            <a:pPr algn="ctr"/>
            <a:r>
              <a:rPr lang="pt-BR" sz="1200" b="1">
                <a:solidFill>
                  <a:srgbClr val="0000FF"/>
                </a:solidFill>
              </a:rPr>
              <a:t>ESSE ARTIGO</a:t>
            </a:r>
            <a:r>
              <a:rPr lang="pt-BR" b="1">
                <a:solidFill>
                  <a:srgbClr val="0000FF"/>
                </a:solidFill>
              </a:rPr>
              <a:t>!</a:t>
            </a:r>
          </a:p>
        </p:txBody>
      </p:sp>
      <p:sp>
        <p:nvSpPr>
          <p:cNvPr id="100356" name="AutoShape 5"/>
          <p:cNvSpPr>
            <a:spLocks noChangeArrowheads="1"/>
          </p:cNvSpPr>
          <p:nvPr/>
        </p:nvSpPr>
        <p:spPr bwMode="auto">
          <a:xfrm>
            <a:off x="0" y="3022600"/>
            <a:ext cx="592138" cy="550863"/>
          </a:xfrm>
          <a:prstGeom prst="lightningBolt">
            <a:avLst/>
          </a:prstGeom>
          <a:solidFill>
            <a:srgbClr val="FFFF00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solidFill>
                <a:srgbClr val="FF00FF"/>
              </a:solidFill>
            </a:endParaRPr>
          </a:p>
        </p:txBody>
      </p:sp>
    </p:spTree>
  </p:cSld>
  <p:clrMapOvr>
    <a:masterClrMapping/>
  </p:clrMapOvr>
  <p:transition>
    <p:fade thruBlk="1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3"/>
          <p:cNvSpPr txBox="1">
            <a:spLocks noGrp="1"/>
          </p:cNvSpPr>
          <p:nvPr>
            <p:ph type="body" idx="4294967295"/>
          </p:nvPr>
        </p:nvSpPr>
        <p:spPr>
          <a:xfrm>
            <a:off x="355600" y="1873250"/>
            <a:ext cx="8788400" cy="3270250"/>
          </a:xfrm>
          <a:solidFill>
            <a:schemeClr val="bg1"/>
          </a:solidFill>
        </p:spPr>
        <p:txBody>
          <a:bodyPr lIns="91440" tIns="45720" rIns="91440" bIns="45720" anchor="t"/>
          <a:lstStyle/>
          <a:p>
            <a:pPr marL="273050" indent="-273050" eaLnBrk="1" hangingPunct="1">
              <a:lnSpc>
                <a:spcPct val="80000"/>
              </a:lnSpc>
            </a:pPr>
            <a:r>
              <a:rPr lang="pt-BR" sz="1600" b="1" smtClean="0">
                <a:solidFill>
                  <a:srgbClr val="FF0000"/>
                </a:solidFill>
                <a:latin typeface="Arial" charset="0"/>
                <a:cs typeface="Arial" charset="0"/>
              </a:rPr>
              <a:t>ACOMETIMENTO CARDÍACO</a:t>
            </a:r>
          </a:p>
          <a:p>
            <a:pPr marL="273050" indent="-273050" eaLnBrk="1" hangingPunct="1">
              <a:lnSpc>
                <a:spcPct val="80000"/>
              </a:lnSpc>
            </a:pPr>
            <a:endParaRPr lang="pt-BR" sz="160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 marL="273050" indent="-273050"/>
            <a:endParaRPr lang="pt-BR" sz="1800" smtClean="0">
              <a:latin typeface="Arial" charset="0"/>
              <a:cs typeface="Arial" charset="0"/>
            </a:endParaRPr>
          </a:p>
          <a:p>
            <a:pPr marL="273050" indent="-273050"/>
            <a:r>
              <a:rPr lang="pt-BR" sz="1800" smtClean="0">
                <a:latin typeface="Arial" charset="0"/>
                <a:cs typeface="Arial" charset="0"/>
              </a:rPr>
              <a:t>-Isquemia miocárdica transitória é freqüente, com sinais de insuficiência cardíaca predominantemente direita e insuficiência tricúspide (sopro de regurgitação).</a:t>
            </a:r>
          </a:p>
          <a:p>
            <a:pPr marL="273050" indent="-273050"/>
            <a:r>
              <a:rPr lang="pt-BR" sz="1800" smtClean="0">
                <a:latin typeface="Arial" charset="0"/>
                <a:cs typeface="Arial" charset="0"/>
              </a:rPr>
              <a:t>-A incidência de disfunção miocárdica pós -asfixia é de 24-60%.</a:t>
            </a:r>
          </a:p>
          <a:p>
            <a:pPr marL="273050" indent="-273050"/>
            <a:r>
              <a:rPr lang="pt-BR" sz="1800" smtClean="0">
                <a:latin typeface="Arial" charset="0"/>
                <a:cs typeface="Arial" charset="0"/>
              </a:rPr>
              <a:t>-</a:t>
            </a:r>
            <a:r>
              <a:rPr lang="pt-BR" sz="1800" smtClean="0">
                <a:solidFill>
                  <a:srgbClr val="FF0000"/>
                </a:solidFill>
                <a:latin typeface="Arial" charset="0"/>
                <a:cs typeface="Arial" charset="0"/>
              </a:rPr>
              <a:t>Choque cardiogênico</a:t>
            </a:r>
            <a:r>
              <a:rPr lang="pt-BR" sz="1800" smtClean="0">
                <a:latin typeface="Arial" charset="0"/>
                <a:cs typeface="Arial" charset="0"/>
              </a:rPr>
              <a:t>: decorrente de isquemia miocárdica global ou de necrose e ruptura dos músculos papilares. Clinicamente vemos sinais de choque com pulsos débeis, bulhas hipofonéticas, enchimento capilar pobre, dificuldade de acesso venoso, taquicardia ou bradicardia, etc. </a:t>
            </a:r>
          </a:p>
        </p:txBody>
      </p:sp>
      <p:graphicFrame>
        <p:nvGraphicFramePr>
          <p:cNvPr id="110595" name="Group 3"/>
          <p:cNvGraphicFramePr>
            <a:graphicFrameLocks noGrp="1"/>
          </p:cNvGraphicFramePr>
          <p:nvPr/>
        </p:nvGraphicFramePr>
        <p:xfrm>
          <a:off x="611188" y="519113"/>
          <a:ext cx="7920037" cy="822325"/>
        </p:xfrm>
        <a:graphic>
          <a:graphicData uri="http://schemas.openxmlformats.org/drawingml/2006/table">
            <a:tbl>
              <a:tblPr/>
              <a:tblGrid>
                <a:gridCol w="7083425"/>
                <a:gridCol w="836612"/>
              </a:tblGrid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Asfixia perinatal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Arial" charset="0"/>
                        </a:rPr>
                        <a:t/>
                      </a:r>
                      <a:b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Arial" charset="0"/>
                        </a:rPr>
                      </a:b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Autor(es): Carlos A. M. Zaconeta, Fabiano Cunha Gon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Arial" charset="0"/>
                        </a:rPr>
                        <a:t>ç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Arial" charset="0"/>
                        </a:rPr>
                        <a:t>alves, Paulo R. Margotto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  <a:sym typeface="Arial" charset="0"/>
                      </a:endParaRPr>
                    </a:p>
                  </a:txBody>
                  <a:tcPr marT="45685" marB="4568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Arial" charset="0"/>
                        </a:rPr>
                        <a:t>    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Arial" charset="0"/>
                      </a:endParaRPr>
                    </a:p>
                  </a:txBody>
                  <a:tcPr marT="45685" marB="4568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101381" name="Rectangle 21"/>
          <p:cNvSpPr>
            <a:spLocks noChangeArrowheads="1"/>
          </p:cNvSpPr>
          <p:nvPr/>
        </p:nvSpPr>
        <p:spPr bwMode="auto">
          <a:xfrm>
            <a:off x="600075" y="1371600"/>
            <a:ext cx="72723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chemeClr val="tx1"/>
                </a:solidFill>
              </a:rPr>
              <a:t>Capítulo do livro Assistência ao Recém-Nascido de Risco,</a:t>
            </a:r>
          </a:p>
          <a:p>
            <a:pPr algn="ctr"/>
            <a:r>
              <a:rPr lang="pt-BR" b="1">
                <a:solidFill>
                  <a:schemeClr val="tx1"/>
                </a:solidFill>
              </a:rPr>
              <a:t>,Brasília, 4ª Edição, 2020</a:t>
            </a:r>
          </a:p>
        </p:txBody>
      </p:sp>
      <p:sp>
        <p:nvSpPr>
          <p:cNvPr id="101382" name="Oval 7"/>
          <p:cNvSpPr>
            <a:spLocks noChangeArrowheads="1"/>
          </p:cNvSpPr>
          <p:nvPr/>
        </p:nvSpPr>
        <p:spPr bwMode="auto">
          <a:xfrm>
            <a:off x="0" y="1330325"/>
            <a:ext cx="1023938" cy="498475"/>
          </a:xfrm>
          <a:prstGeom prst="ellipse">
            <a:avLst/>
          </a:prstGeom>
          <a:solidFill>
            <a:srgbClr val="FFFF00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00FF"/>
                </a:solidFill>
              </a:rPr>
              <a:t>2020</a:t>
            </a:r>
          </a:p>
        </p:txBody>
      </p:sp>
      <p:pic>
        <p:nvPicPr>
          <p:cNvPr id="101383" name="Picture 8" descr="doc">
            <a:hlinkClick r:id="rId2" tooltip="NOVO-ASFIXIA PERINATAL---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9238" y="36195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pt-BR" smtClean="0">
              <a:latin typeface="Arial" charset="0"/>
              <a:cs typeface="Arial" charset="0"/>
            </a:endParaRPr>
          </a:p>
        </p:txBody>
      </p:sp>
      <p:sp>
        <p:nvSpPr>
          <p:cNvPr id="102402" name="Text Box 3"/>
          <p:cNvSpPr txBox="1">
            <a:spLocks noGrp="1"/>
          </p:cNvSpPr>
          <p:nvPr>
            <p:ph type="body" idx="4294967295"/>
          </p:nvPr>
        </p:nvSpPr>
        <p:spPr>
          <a:xfrm>
            <a:off x="0" y="336550"/>
            <a:ext cx="9020175" cy="4806950"/>
          </a:xfrm>
          <a:solidFill>
            <a:schemeClr val="bg1"/>
          </a:solidFill>
        </p:spPr>
        <p:txBody>
          <a:bodyPr/>
          <a:lstStyle/>
          <a:p>
            <a:r>
              <a:rPr lang="pt-BR" sz="1800" smtClean="0">
                <a:latin typeface="Arial" charset="0"/>
                <a:cs typeface="Arial" charset="0"/>
              </a:rPr>
              <a:t>     </a:t>
            </a:r>
            <a:r>
              <a:rPr lang="pt-BR" sz="1600" smtClean="0">
                <a:latin typeface="Arial" charset="0"/>
                <a:cs typeface="Arial" charset="0"/>
              </a:rPr>
              <a:t>Solicitar creatinina fosfoquinase fração MB (CK-MB) e Cardio Troponinas I e/ou T de rotina em todo paciente asfixiado. A troponina I é um marcador precoce  da asfixia perinatal severa e mortalidade. Shastri et al tem mostrado recentemente uma forte correlação entre os níveis de troponina I com o grau clínico da encefalopatia hipóxico-isquêmica e  a duração do suporte inotrópico nas primeiras 36 horas de vida (custa 1,6 Euros/teste e pode estar disponível rapidamente).   A CK-MB tem sensibilidade de 75,7% e especificidade de 56,5%. É detectável após 6 horas do insulto, com pico entre 12-18 horas, diminuindo rápidamente após 24 horas. Já as troponinas, tem sensibilidade de 97,3% e especificidade de 82,6 %. São detectáveis  após 6 horas do insulto, com pico entre 12-18 horas, mas permanecem detectáveis em sangue por 6 a 10 dias.  Montaldo et al relatam correlação estatisticamente significativa entre a concentração de cárdio troponina I e o escore BSID-II (índice de desenvolvimento mental r -0,69, P &lt;0,05 e índice de desenvolvimento psicomotor r -0,39, P &lt;0,05). </a:t>
            </a:r>
            <a:r>
              <a:rPr lang="pt-BR" sz="1600" b="1" smtClean="0">
                <a:latin typeface="Arial" charset="0"/>
                <a:cs typeface="Arial" charset="0"/>
              </a:rPr>
              <a:t>Não houve correlação estatisticamente significativa entre CK-MB e pontuação BSID-II (P&gt; 0,05).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smtClean="0">
                <a:latin typeface="Arial" charset="0"/>
                <a:cs typeface="Arial" charset="0"/>
              </a:rPr>
              <a:t>     O incremento das enzimas marcadoras de lesão miocárdica faz pensar em isquemia miocárdica e se possível deve se confirmar com ECG. Na insuficiência cardíaca, o RX mostra cardiomegalia. O eco-Doppler é útil na suspeita de insuficiência tricúspide e é padrão ouro no diagnóstico de hipertensão pulmonar persistente.</a:t>
            </a:r>
          </a:p>
        </p:txBody>
      </p:sp>
    </p:spTree>
  </p:cSld>
  <p:clrMapOvr>
    <a:masterClrMapping/>
  </p:clrMapOvr>
  <p:transition>
    <p:fade thruBlk="1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Google Shape;1439;p39"/>
          <p:cNvSpPr txBox="1">
            <a:spLocks noChangeArrowheads="1"/>
          </p:cNvSpPr>
          <p:nvPr/>
        </p:nvSpPr>
        <p:spPr bwMode="auto">
          <a:xfrm>
            <a:off x="3532188" y="193675"/>
            <a:ext cx="3278187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/>
          <a:lstStyle/>
          <a:p>
            <a:pPr algn="ctr">
              <a:buClr>
                <a:srgbClr val="263248"/>
              </a:buClr>
              <a:buSzPts val="1100"/>
              <a:buFont typeface="Arial" charset="0"/>
              <a:buNone/>
            </a:pPr>
            <a:r>
              <a:rPr lang="pt-BR" sz="4000" b="1">
                <a:solidFill>
                  <a:srgbClr val="FF00FF"/>
                </a:solidFill>
                <a:latin typeface="Roboto Condensed"/>
                <a:sym typeface="Roboto Condensed"/>
              </a:rPr>
              <a:t>Obrigado !!!!!</a:t>
            </a:r>
            <a:endParaRPr lang="pt-BR" sz="4000">
              <a:solidFill>
                <a:srgbClr val="FF00FF"/>
              </a:solidFill>
              <a:latin typeface="Roboto Condensed"/>
              <a:sym typeface="Roboto Condensed"/>
            </a:endParaRPr>
          </a:p>
          <a:p>
            <a:pPr>
              <a:buClr>
                <a:srgbClr val="000000"/>
              </a:buClr>
              <a:buFont typeface="Arial" charset="0"/>
              <a:buNone/>
            </a:pPr>
            <a:endParaRPr lang="pt-BR" sz="4000">
              <a:solidFill>
                <a:srgbClr val="FF00FF"/>
              </a:solidFill>
              <a:latin typeface="Roboto Condensed"/>
              <a:sym typeface="Roboto Condensed"/>
            </a:endParaRPr>
          </a:p>
          <a:p>
            <a:pPr>
              <a:buClr>
                <a:srgbClr val="000000"/>
              </a:buClr>
              <a:buFont typeface="Arial" charset="0"/>
              <a:buNone/>
            </a:pPr>
            <a:endParaRPr lang="pt-BR" sz="4000">
              <a:solidFill>
                <a:srgbClr val="3F5378"/>
              </a:solidFill>
              <a:latin typeface="Roboto Condensed"/>
              <a:sym typeface="Roboto Condensed"/>
            </a:endParaRPr>
          </a:p>
          <a:p>
            <a:pPr>
              <a:buClr>
                <a:srgbClr val="263248"/>
              </a:buClr>
              <a:buSzPts val="1100"/>
              <a:buFont typeface="Arial" charset="0"/>
              <a:buNone/>
            </a:pPr>
            <a:endParaRPr lang="pt-BR" sz="4000">
              <a:solidFill>
                <a:srgbClr val="3F5378"/>
              </a:solidFill>
              <a:latin typeface="Roboto Condensed"/>
              <a:sym typeface="Roboto Condensed"/>
            </a:endParaRPr>
          </a:p>
          <a:p>
            <a:pPr>
              <a:buClr>
                <a:srgbClr val="000000"/>
              </a:buClr>
              <a:buFont typeface="Arial" charset="0"/>
              <a:buNone/>
            </a:pPr>
            <a:endParaRPr lang="pt-BR" sz="4000">
              <a:solidFill>
                <a:srgbClr val="3F5378"/>
              </a:solidFill>
              <a:latin typeface="Roboto Condensed"/>
              <a:sym typeface="Roboto Condensed"/>
            </a:endParaRPr>
          </a:p>
        </p:txBody>
      </p:sp>
      <p:sp>
        <p:nvSpPr>
          <p:cNvPr id="103427" name="Google Shape;1442;p3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2EB07AF-C15A-48E4-92E9-A66E2D189658}" type="slidenum">
              <a:rPr lang="pt-BR" smtClean="0"/>
              <a:pPr/>
              <a:t>56</a:t>
            </a:fld>
            <a:endParaRPr lang="pt-BR" smtClean="0"/>
          </a:p>
        </p:txBody>
      </p:sp>
      <p:pic>
        <p:nvPicPr>
          <p:cNvPr id="103428" name="Imagem 2" descr="Grupo de pessoas posando para fot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850" y="1519238"/>
            <a:ext cx="6089650" cy="342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29" name="Line 6"/>
          <p:cNvSpPr>
            <a:spLocks noChangeShapeType="1"/>
          </p:cNvSpPr>
          <p:nvPr/>
        </p:nvSpPr>
        <p:spPr bwMode="auto">
          <a:xfrm flipH="1">
            <a:off x="5435600" y="2565400"/>
            <a:ext cx="973138" cy="211138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03430" name="Text Box 7"/>
          <p:cNvSpPr txBox="1">
            <a:spLocks noChangeArrowheads="1"/>
          </p:cNvSpPr>
          <p:nvPr/>
        </p:nvSpPr>
        <p:spPr bwMode="auto">
          <a:xfrm>
            <a:off x="5707063" y="2160588"/>
            <a:ext cx="11985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Dra. Tatiane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263248"/>
      </a:dk1>
      <a:lt1>
        <a:srgbClr val="FFFFFF"/>
      </a:lt1>
      <a:dk2>
        <a:srgbClr val="434343"/>
      </a:dk2>
      <a:lt2>
        <a:srgbClr val="E0E4E9"/>
      </a:lt2>
      <a:accent1>
        <a:srgbClr val="3F5378"/>
      </a:accent1>
      <a:accent2>
        <a:srgbClr val="263248"/>
      </a:accent2>
      <a:accent3>
        <a:srgbClr val="92A8C8"/>
      </a:accent3>
      <a:accent4>
        <a:srgbClr val="C7D3E6"/>
      </a:accent4>
      <a:accent5>
        <a:srgbClr val="FF9800"/>
      </a:accent5>
      <a:accent6>
        <a:srgbClr val="D26F00"/>
      </a:accent6>
      <a:hlink>
        <a:srgbClr val="3F537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3666</TotalTime>
  <Words>4377</Words>
  <Application>Microsoft Office PowerPoint</Application>
  <PresentationFormat>Apresentação na tela (16:9)</PresentationFormat>
  <Paragraphs>710</Paragraphs>
  <Slides>56</Slides>
  <Notes>38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56</vt:i4>
      </vt:variant>
    </vt:vector>
  </HeadingPairs>
  <TitlesOfParts>
    <vt:vector size="67" baseType="lpstr">
      <vt:lpstr>Arial</vt:lpstr>
      <vt:lpstr>Roboto Condensed</vt:lpstr>
      <vt:lpstr>Lato</vt:lpstr>
      <vt:lpstr>Wingdings</vt:lpstr>
      <vt:lpstr>Arvo</vt:lpstr>
      <vt:lpstr>ＭＳ Ｐゴシック</vt:lpstr>
      <vt:lpstr>Verdana</vt:lpstr>
      <vt:lpstr>Source Sans Pro</vt:lpstr>
      <vt:lpstr>Times New Roman</vt:lpstr>
      <vt:lpstr>Roboto Condensed Light</vt:lpstr>
      <vt:lpstr>Salerio template</vt:lpstr>
      <vt:lpstr>Primeiros passos na compreensão do impacto da asfixia perinatal no sistema cardiovascular</vt:lpstr>
      <vt:lpstr>INTRODUÇÃO  - Asfixia Perinatal</vt:lpstr>
      <vt:lpstr>Apresentação do PowerPoint</vt:lpstr>
      <vt:lpstr>INTRODUÇÃO  - Asfixia Perinatal</vt:lpstr>
      <vt:lpstr>INTRODUÇÃO  - Asfixia Perinatal</vt:lpstr>
      <vt:lpstr>ASFIXIA PERINATAL </vt:lpstr>
      <vt:lpstr>Apresentação do PowerPoint</vt:lpstr>
      <vt:lpstr>ASFIXIA PERINATAL – Fatores de Risco (22-28)</vt:lpstr>
      <vt:lpstr>ASFIXIA PERINATAL - CÉREBRO</vt:lpstr>
      <vt:lpstr>1ª Fase</vt:lpstr>
      <vt:lpstr>ASFIXIA PERINATAL - CÉREBRO</vt:lpstr>
      <vt:lpstr>ASFIXIA PERINATAL – SISTEMA CARDIOVASCULAR</vt:lpstr>
      <vt:lpstr>Desenvolvimento Normal do Miocárdio</vt:lpstr>
      <vt:lpstr>Resposta Cardiovascular à Asfixia Perinatal</vt:lpstr>
      <vt:lpstr>Apresentação do PowerPoint</vt:lpstr>
      <vt:lpstr>Apresentação do PowerPoint</vt:lpstr>
      <vt:lpstr>Sist. Cardiovascular – Repercussões Clínicas à Asfixia</vt:lpstr>
      <vt:lpstr>Apresentação do PowerPoint</vt:lpstr>
      <vt:lpstr>Apresentação do PowerPoint</vt:lpstr>
      <vt:lpstr>Apresentação do PowerPoint</vt:lpstr>
      <vt:lpstr>Apresentação do PowerPoint</vt:lpstr>
      <vt:lpstr>Efeitos da Asfixia Perinatal no Miocárdio Neonatal – Aspectos Moleculares</vt:lpstr>
      <vt:lpstr>Apresentação do PowerPoint</vt:lpstr>
      <vt:lpstr>Avaliação da Lesão Cardíaca Pós-Asfixia</vt:lpstr>
      <vt:lpstr>Apresentação do PowerPoint</vt:lpstr>
      <vt:lpstr>Apresentação do PowerPoint</vt:lpstr>
      <vt:lpstr>Lesão Cardíaca da Asfixia Perinatal – Da Prevenção ao Tratamento</vt:lpstr>
      <vt:lpstr>Programação Pré-Natal</vt:lpstr>
      <vt:lpstr>Apresentação do PowerPoint</vt:lpstr>
      <vt:lpstr>Janela Terapêutica Isquemia-Reperfusão</vt:lpstr>
      <vt:lpstr>Apresentação do PowerPoint</vt:lpstr>
      <vt:lpstr>Apresentação do PowerPoint</vt:lpstr>
      <vt:lpstr>Apresentação do PowerPoint</vt:lpstr>
      <vt:lpstr>Morte e Reparo Celular</vt:lpstr>
      <vt:lpstr>Apresentação do PowerPoint</vt:lpstr>
      <vt:lpstr>DISCUSSÃO DE FUTURAS INSTRUÇÕES</vt:lpstr>
      <vt:lpstr>DISCUSSÃO DE FUTURAS INSTRUÇÕES</vt:lpstr>
      <vt:lpstr>CONCLUSÃO</vt:lpstr>
      <vt:lpstr>Apresentação do PowerPoint</vt:lpstr>
      <vt:lpstr>Referências</vt:lpstr>
      <vt:lpstr>Nota do Editor da página neonatal www.paulomargotto.com.br Dr. Paulo R. Margotto. Consultem também Aqui e Agora! Estudando Juntos! Online Sempre!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Entendendo as troponinas...</vt:lpstr>
      <vt:lpstr>Apresentação do PowerPoint</vt:lpstr>
      <vt:lpstr>Hipotermia e Instabilidade Cardiovascular</vt:lpstr>
      <vt:lpstr>Apresentação do PowerPoint</vt:lpstr>
      <vt:lpstr>Apresentação do PowerPoint</vt:lpstr>
      <vt:lpstr>EM RESUMO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Paulo</dc:creator>
  <cp:lastModifiedBy>Paulo</cp:lastModifiedBy>
  <cp:revision>126</cp:revision>
  <dcterms:modified xsi:type="dcterms:W3CDTF">2020-08-21T21:36:52Z</dcterms:modified>
</cp:coreProperties>
</file>