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4" r:id="rId1"/>
  </p:sldMasterIdLst>
  <p:sldIdLst>
    <p:sldId id="256" r:id="rId2"/>
    <p:sldId id="258" r:id="rId3"/>
    <p:sldId id="259" r:id="rId4"/>
    <p:sldId id="261" r:id="rId5"/>
    <p:sldId id="289" r:id="rId6"/>
    <p:sldId id="263" r:id="rId7"/>
    <p:sldId id="264" r:id="rId8"/>
    <p:sldId id="266" r:id="rId9"/>
    <p:sldId id="267" r:id="rId10"/>
    <p:sldId id="265" r:id="rId11"/>
    <p:sldId id="268" r:id="rId12"/>
    <p:sldId id="287" r:id="rId13"/>
    <p:sldId id="271" r:id="rId14"/>
    <p:sldId id="288" r:id="rId15"/>
    <p:sldId id="270" r:id="rId16"/>
    <p:sldId id="272" r:id="rId17"/>
    <p:sldId id="273" r:id="rId18"/>
    <p:sldId id="275" r:id="rId19"/>
    <p:sldId id="276" r:id="rId20"/>
    <p:sldId id="280" r:id="rId21"/>
    <p:sldId id="279" r:id="rId22"/>
    <p:sldId id="281" r:id="rId23"/>
    <p:sldId id="284" r:id="rId24"/>
    <p:sldId id="274" r:id="rId25"/>
    <p:sldId id="286" r:id="rId26"/>
    <p:sldId id="290" r:id="rId27"/>
    <p:sldId id="291" r:id="rId28"/>
    <p:sldId id="292" r:id="rId29"/>
    <p:sldId id="293" r:id="rId30"/>
    <p:sldId id="294" r:id="rId31"/>
    <p:sldId id="297" r:id="rId32"/>
    <p:sldId id="298" r:id="rId33"/>
    <p:sldId id="299" r:id="rId34"/>
    <p:sldId id="300" r:id="rId35"/>
    <p:sldId id="315" r:id="rId36"/>
    <p:sldId id="316" r:id="rId37"/>
    <p:sldId id="317" r:id="rId38"/>
    <p:sldId id="318" r:id="rId39"/>
    <p:sldId id="301" r:id="rId40"/>
    <p:sldId id="302" r:id="rId41"/>
    <p:sldId id="303" r:id="rId42"/>
    <p:sldId id="313" r:id="rId43"/>
    <p:sldId id="314" r:id="rId44"/>
    <p:sldId id="309" r:id="rId45"/>
    <p:sldId id="310" r:id="rId46"/>
    <p:sldId id="311" r:id="rId47"/>
    <p:sldId id="312" r:id="rId48"/>
    <p:sldId id="269" r:id="rId4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entury Schoolbook"/>
        <a:ea typeface="+mn-ea"/>
        <a:cs typeface="Arial" pitchFamily="34" charset="0"/>
      </a:defRPr>
    </a:lvl1pPr>
    <a:lvl2pPr marL="457200" algn="l" rtl="0" fontAlgn="base">
      <a:spcBef>
        <a:spcPct val="0"/>
      </a:spcBef>
      <a:spcAft>
        <a:spcPct val="0"/>
      </a:spcAft>
      <a:defRPr kern="1200">
        <a:solidFill>
          <a:schemeClr val="tx1"/>
        </a:solidFill>
        <a:latin typeface="Century Schoolbook"/>
        <a:ea typeface="+mn-ea"/>
        <a:cs typeface="Arial" pitchFamily="34" charset="0"/>
      </a:defRPr>
    </a:lvl2pPr>
    <a:lvl3pPr marL="914400" algn="l" rtl="0" fontAlgn="base">
      <a:spcBef>
        <a:spcPct val="0"/>
      </a:spcBef>
      <a:spcAft>
        <a:spcPct val="0"/>
      </a:spcAft>
      <a:defRPr kern="1200">
        <a:solidFill>
          <a:schemeClr val="tx1"/>
        </a:solidFill>
        <a:latin typeface="Century Schoolbook"/>
        <a:ea typeface="+mn-ea"/>
        <a:cs typeface="Arial" pitchFamily="34" charset="0"/>
      </a:defRPr>
    </a:lvl3pPr>
    <a:lvl4pPr marL="1371600" algn="l" rtl="0" fontAlgn="base">
      <a:spcBef>
        <a:spcPct val="0"/>
      </a:spcBef>
      <a:spcAft>
        <a:spcPct val="0"/>
      </a:spcAft>
      <a:defRPr kern="1200">
        <a:solidFill>
          <a:schemeClr val="tx1"/>
        </a:solidFill>
        <a:latin typeface="Century Schoolbook"/>
        <a:ea typeface="+mn-ea"/>
        <a:cs typeface="Arial" pitchFamily="34" charset="0"/>
      </a:defRPr>
    </a:lvl4pPr>
    <a:lvl5pPr marL="1828800" algn="l" rtl="0" fontAlgn="base">
      <a:spcBef>
        <a:spcPct val="0"/>
      </a:spcBef>
      <a:spcAft>
        <a:spcPct val="0"/>
      </a:spcAft>
      <a:defRPr kern="1200">
        <a:solidFill>
          <a:schemeClr val="tx1"/>
        </a:solidFill>
        <a:latin typeface="Century Schoolbook"/>
        <a:ea typeface="+mn-ea"/>
        <a:cs typeface="Arial" pitchFamily="34" charset="0"/>
      </a:defRPr>
    </a:lvl5pPr>
    <a:lvl6pPr marL="2286000" algn="l" defTabSz="914400" rtl="0" eaLnBrk="1" latinLnBrk="0" hangingPunct="1">
      <a:defRPr kern="1200">
        <a:solidFill>
          <a:schemeClr val="tx1"/>
        </a:solidFill>
        <a:latin typeface="Century Schoolbook"/>
        <a:ea typeface="+mn-ea"/>
        <a:cs typeface="Arial" pitchFamily="34" charset="0"/>
      </a:defRPr>
    </a:lvl6pPr>
    <a:lvl7pPr marL="2743200" algn="l" defTabSz="914400" rtl="0" eaLnBrk="1" latinLnBrk="0" hangingPunct="1">
      <a:defRPr kern="1200">
        <a:solidFill>
          <a:schemeClr val="tx1"/>
        </a:solidFill>
        <a:latin typeface="Century Schoolbook"/>
        <a:ea typeface="+mn-ea"/>
        <a:cs typeface="Arial" pitchFamily="34" charset="0"/>
      </a:defRPr>
    </a:lvl7pPr>
    <a:lvl8pPr marL="3200400" algn="l" defTabSz="914400" rtl="0" eaLnBrk="1" latinLnBrk="0" hangingPunct="1">
      <a:defRPr kern="1200">
        <a:solidFill>
          <a:schemeClr val="tx1"/>
        </a:solidFill>
        <a:latin typeface="Century Schoolbook"/>
        <a:ea typeface="+mn-ea"/>
        <a:cs typeface="Arial" pitchFamily="34" charset="0"/>
      </a:defRPr>
    </a:lvl8pPr>
    <a:lvl9pPr marL="3657600" algn="l" defTabSz="914400" rtl="0" eaLnBrk="1" latinLnBrk="0" hangingPunct="1">
      <a:defRPr kern="1200">
        <a:solidFill>
          <a:schemeClr val="tx1"/>
        </a:solidFill>
        <a:latin typeface="Century Schoolbook"/>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3333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9" d="100"/>
          <a:sy n="79" d="100"/>
        </p:scale>
        <p:origin x="-188" y="-56"/>
      </p:cViewPr>
      <p:guideLst>
        <p:guide orient="horz" pos="2160"/>
        <p:guide pos="3840"/>
      </p:guideLst>
    </p:cSldViewPr>
  </p:slideViewPr>
  <p:notesTextViewPr>
    <p:cViewPr>
      <p:scale>
        <a:sx n="1" d="1"/>
        <a:sy n="1" d="1"/>
      </p:scale>
      <p:origin x="0" y="0"/>
    </p:cViewPr>
  </p:notesTextViewPr>
  <p:sorterViewPr>
    <p:cViewPr>
      <p:scale>
        <a:sx n="66" d="100"/>
        <a:sy n="66" d="100"/>
      </p:scale>
      <p:origin x="0" y="72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2"/>
      </p:bgRef>
    </p:bg>
    <p:spTree>
      <p:nvGrpSpPr>
        <p:cNvPr id="1" name=""/>
        <p:cNvGrpSpPr/>
        <p:nvPr/>
      </p:nvGrpSpPr>
      <p:grpSpPr>
        <a:xfrm>
          <a:off x="0" y="0"/>
          <a:ext cx="0" cy="0"/>
          <a:chOff x="0" y="0"/>
          <a:chExt cx="0" cy="0"/>
        </a:xfrm>
      </p:grpSpPr>
      <p:sp>
        <p:nvSpPr>
          <p:cNvPr id="4"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10"/>
          <p:cNvSpPr/>
          <p:nvPr/>
        </p:nvSpPr>
        <p:spPr>
          <a:xfrm>
            <a:off x="11293475" y="0"/>
            <a:ext cx="914400"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61872" y="758952"/>
            <a:ext cx="9418320" cy="4041648"/>
          </a:xfrm>
        </p:spPr>
        <p:txBody>
          <a:bodyPr/>
          <a:lstStyle>
            <a:lvl1pPr algn="l">
              <a:lnSpc>
                <a:spcPct val="85000"/>
              </a:lnSpc>
              <a:defRPr sz="7200" b="0" baseline="0">
                <a:solidFill>
                  <a:schemeClr val="tx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261872" y="4800600"/>
            <a:ext cx="9418320" cy="1691640"/>
          </a:xfrm>
        </p:spPr>
        <p:txBody>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6" name="Date Placeholder 7"/>
          <p:cNvSpPr>
            <a:spLocks noGrp="1"/>
          </p:cNvSpPr>
          <p:nvPr>
            <p:ph type="dt" sz="half" idx="10"/>
          </p:nvPr>
        </p:nvSpPr>
        <p:spPr/>
        <p:txBody>
          <a:bodyPr/>
          <a:lstStyle>
            <a:lvl1pPr>
              <a:defRPr/>
            </a:lvl1pPr>
          </a:lstStyle>
          <a:p>
            <a:pPr>
              <a:defRPr/>
            </a:pPr>
            <a:fld id="{000533D2-AD87-429B-8922-C8C5267AB94F}" type="datetimeFigureOut">
              <a:rPr lang="pt-BR"/>
              <a:pPr>
                <a:defRPr/>
              </a:pPr>
              <a:t>21/08/2020</a:t>
            </a:fld>
            <a:endParaRPr lang="pt-BR"/>
          </a:p>
        </p:txBody>
      </p:sp>
      <p:sp>
        <p:nvSpPr>
          <p:cNvPr id="7" name="Footer Placeholder 8"/>
          <p:cNvSpPr>
            <a:spLocks noGrp="1"/>
          </p:cNvSpPr>
          <p:nvPr>
            <p:ph type="ftr" sz="quarter" idx="11"/>
          </p:nvPr>
        </p:nvSpPr>
        <p:spPr/>
        <p:txBody>
          <a:bodyPr/>
          <a:lstStyle>
            <a:lvl1pPr>
              <a:defRPr/>
            </a:lvl1pPr>
          </a:lstStyle>
          <a:p>
            <a:pPr>
              <a:defRPr/>
            </a:pPr>
            <a:endParaRPr lang="pt-BR"/>
          </a:p>
        </p:txBody>
      </p:sp>
      <p:sp>
        <p:nvSpPr>
          <p:cNvPr id="8" name="Slide Number Placeholder 9"/>
          <p:cNvSpPr>
            <a:spLocks noGrp="1"/>
          </p:cNvSpPr>
          <p:nvPr>
            <p:ph type="sldNum" sz="quarter" idx="12"/>
          </p:nvPr>
        </p:nvSpPr>
        <p:spPr/>
        <p:txBody>
          <a:bodyPr/>
          <a:lstStyle>
            <a:lvl1pPr>
              <a:defRPr/>
            </a:lvl1pPr>
          </a:lstStyle>
          <a:p>
            <a:pPr>
              <a:defRPr/>
            </a:pPr>
            <a:fld id="{EC68408E-3636-4A9F-B0A8-F804454C6F9C}" type="slidenum">
              <a:rPr lang="pt-BR"/>
              <a:pPr>
                <a:defRPr/>
              </a:pPr>
              <a:t>‹nº›</a:t>
            </a:fld>
            <a:endParaRPr lang="pt-BR"/>
          </a:p>
        </p:txBody>
      </p:sp>
    </p:spTree>
    <p:extLst>
      <p:ext uri="{BB962C8B-B14F-4D97-AF65-F5344CB8AC3E}">
        <p14:creationId xmlns:p14="http://schemas.microsoft.com/office/powerpoint/2010/main" val="130825608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902AEAE-7704-4FE7-A2B1-46A76203132E}" type="datetimeFigureOut">
              <a:rPr lang="pt-BR"/>
              <a:pPr>
                <a:defRPr/>
              </a:pPr>
              <a:t>21/08/2020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1E10A2D-08DA-45E1-A1D4-E4786A96CD4B}" type="slidenum">
              <a:rPr lang="pt-BR"/>
              <a:pPr>
                <a:defRPr/>
              </a:pPr>
              <a:t>‹nº›</a:t>
            </a:fld>
            <a:endParaRPr lang="pt-BR"/>
          </a:p>
        </p:txBody>
      </p:sp>
    </p:spTree>
    <p:extLst>
      <p:ext uri="{BB962C8B-B14F-4D97-AF65-F5344CB8AC3E}">
        <p14:creationId xmlns:p14="http://schemas.microsoft.com/office/powerpoint/2010/main" val="3842907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Rectangle 7"/>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261872" y="758952"/>
            <a:ext cx="9418320" cy="4041648"/>
          </a:xfrm>
        </p:spPr>
        <p:txBody>
          <a:bodyPr/>
          <a:lstStyle>
            <a:lvl1pPr>
              <a:lnSpc>
                <a:spcPct val="85000"/>
              </a:lnSpc>
              <a:defRPr sz="7200" b="0"/>
            </a:lvl1pPr>
          </a:lstStyle>
          <a:p>
            <a:r>
              <a:rPr lang="pt-BR" smtClean="0"/>
              <a:t>Clique para editar o título mestre</a:t>
            </a:r>
            <a:endParaRPr lang="en-US" dirty="0"/>
          </a:p>
        </p:txBody>
      </p:sp>
      <p:sp>
        <p:nvSpPr>
          <p:cNvPr id="3" name="Text Placeholder 2"/>
          <p:cNvSpPr>
            <a:spLocks noGrp="1"/>
          </p:cNvSpPr>
          <p:nvPr>
            <p:ph type="body" idx="1"/>
          </p:nvPr>
        </p:nvSpPr>
        <p:spPr>
          <a:xfrm>
            <a:off x="1261872" y="4800600"/>
            <a:ext cx="9418320" cy="1691640"/>
          </a:xfrm>
        </p:spPr>
        <p:txBody>
          <a:bodyPr anchor="t"/>
          <a:lstStyle>
            <a:lvl1pPr marL="0" indent="0">
              <a:buNone/>
              <a:defRPr sz="2200" spc="30" baseline="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D0E3EF4-18AA-462D-921E-B3906E63FFA3}" type="datetimeFigureOut">
              <a:rPr lang="pt-BR"/>
              <a:pPr>
                <a:defRPr/>
              </a:pPr>
              <a:t>21/08/2020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EB1BE6A-E8B5-4D1F-BB4B-A2952B6DEADB}" type="slidenum">
              <a:rPr lang="pt-BR"/>
              <a:pPr>
                <a:defRPr/>
              </a:pPr>
              <a:t>‹nº›</a:t>
            </a:fld>
            <a:endParaRPr lang="pt-BR"/>
          </a:p>
        </p:txBody>
      </p:sp>
    </p:spTree>
    <p:extLst>
      <p:ext uri="{BB962C8B-B14F-4D97-AF65-F5344CB8AC3E}">
        <p14:creationId xmlns:p14="http://schemas.microsoft.com/office/powerpoint/2010/main" val="1462983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C8FC305-B38A-4AE0-A17A-1DF7A0EBC229}" type="datetimeFigureOut">
              <a:rPr lang="pt-BR"/>
              <a:pPr>
                <a:defRPr/>
              </a:pPr>
              <a:t>21/08/2020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8D9CC75-1F99-4210-9B68-A870EDCCA7CF}" type="slidenum">
              <a:rPr lang="pt-BR"/>
              <a:pPr>
                <a:defRPr/>
              </a:pPr>
              <a:t>‹nº›</a:t>
            </a:fld>
            <a:endParaRPr lang="pt-BR"/>
          </a:p>
        </p:txBody>
      </p:sp>
    </p:spTree>
    <p:extLst>
      <p:ext uri="{BB962C8B-B14F-4D97-AF65-F5344CB8AC3E}">
        <p14:creationId xmlns:p14="http://schemas.microsoft.com/office/powerpoint/2010/main" val="2836999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261872" y="1721606"/>
            <a:ext cx="4480560" cy="731520"/>
          </a:xfrm>
        </p:spPr>
        <p:txBody>
          <a:bodyPr anchor="b"/>
          <a:lstStyle>
            <a:lvl1pPr marL="0" indent="0">
              <a:spcBef>
                <a:spcPts val="0"/>
              </a:spcBef>
              <a:buNone/>
              <a:defRPr sz="2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1" name="Text Placeholder 4"/>
          <p:cNvSpPr>
            <a:spLocks noGrp="1"/>
          </p:cNvSpPr>
          <p:nvPr>
            <p:ph type="body" sz="quarter" idx="3"/>
          </p:nvPr>
        </p:nvSpPr>
        <p:spPr>
          <a:xfrm>
            <a:off x="6126480" y="1721606"/>
            <a:ext cx="4480560" cy="731520"/>
          </a:xfrm>
        </p:spPr>
        <p:txBody>
          <a:bodyPr anchor="b"/>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0463D451-DDE0-45A4-A92A-42D2DE6B138F}" type="datetimeFigureOut">
              <a:rPr lang="pt-BR"/>
              <a:pPr>
                <a:defRPr/>
              </a:pPr>
              <a:t>21/08/2020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481484DF-2068-4D90-B53A-6940CF888DB1}" type="slidenum">
              <a:rPr lang="pt-BR"/>
              <a:pPr>
                <a:defRPr/>
              </a:pPr>
              <a:t>‹nº›</a:t>
            </a:fld>
            <a:endParaRPr lang="pt-BR"/>
          </a:p>
        </p:txBody>
      </p:sp>
    </p:spTree>
    <p:extLst>
      <p:ext uri="{BB962C8B-B14F-4D97-AF65-F5344CB8AC3E}">
        <p14:creationId xmlns:p14="http://schemas.microsoft.com/office/powerpoint/2010/main" val="1319584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703107F7-60DD-4D6A-83D3-441FC0603BC1}" type="datetimeFigureOut">
              <a:rPr lang="pt-BR"/>
              <a:pPr>
                <a:defRPr/>
              </a:pPr>
              <a:t>21/08/2020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860242AA-D7CC-4383-8019-864A2F80CFBB}" type="slidenum">
              <a:rPr lang="pt-BR"/>
              <a:pPr>
                <a:defRPr/>
              </a:pPr>
              <a:t>‹nº›</a:t>
            </a:fld>
            <a:endParaRPr lang="pt-BR"/>
          </a:p>
        </p:txBody>
      </p:sp>
    </p:spTree>
    <p:extLst>
      <p:ext uri="{BB962C8B-B14F-4D97-AF65-F5344CB8AC3E}">
        <p14:creationId xmlns:p14="http://schemas.microsoft.com/office/powerpoint/2010/main" val="2360532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DCEAA60-CA4D-4699-AC2C-6B3679A73BA3}" type="datetimeFigureOut">
              <a:rPr lang="pt-BR"/>
              <a:pPr>
                <a:defRPr/>
              </a:pPr>
              <a:t>21/08/2020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C0CD0D80-C1BA-4052-A7FF-92F2587828BD}" type="slidenum">
              <a:rPr lang="pt-BR"/>
              <a:pPr>
                <a:defRPr/>
              </a:pPr>
              <a:t>‹nº›</a:t>
            </a:fld>
            <a:endParaRPr lang="pt-BR"/>
          </a:p>
        </p:txBody>
      </p:sp>
    </p:spTree>
    <p:extLst>
      <p:ext uri="{BB962C8B-B14F-4D97-AF65-F5344CB8AC3E}">
        <p14:creationId xmlns:p14="http://schemas.microsoft.com/office/powerpoint/2010/main" val="3957085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lstStyle>
            <a:lvl1pPr>
              <a:defRPr sz="3200" b="1" baseline="0"/>
            </a:lvl1pPr>
          </a:lstStyle>
          <a:p>
            <a:r>
              <a:rPr lang="pt-BR" smtClean="0"/>
              <a:t>Clique para editar o título mestre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99734"/>
            <a:ext cx="3200400" cy="3810001"/>
          </a:xfrm>
        </p:spPr>
        <p:txBody>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AC50FB8-6D12-4336-821E-0149B4A35590}" type="datetimeFigureOut">
              <a:rPr lang="pt-BR"/>
              <a:pPr>
                <a:defRPr/>
              </a:pPr>
              <a:t>21/08/2020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9C47A65-F924-4A65-BBC4-C82437FC3E05}" type="slidenum">
              <a:rPr lang="pt-BR"/>
              <a:pPr>
                <a:defRPr/>
              </a:pPr>
              <a:t>‹nº›</a:t>
            </a:fld>
            <a:endParaRPr lang="pt-BR"/>
          </a:p>
        </p:txBody>
      </p:sp>
    </p:spTree>
    <p:extLst>
      <p:ext uri="{BB962C8B-B14F-4D97-AF65-F5344CB8AC3E}">
        <p14:creationId xmlns:p14="http://schemas.microsoft.com/office/powerpoint/2010/main" val="1970447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ctangle 7"/>
          <p:cNvSpPr/>
          <p:nvPr/>
        </p:nvSpPr>
        <p:spPr>
          <a:xfrm>
            <a:off x="0" y="5105400"/>
            <a:ext cx="11293475" cy="1752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lstStyle>
            <a:lvl1pPr>
              <a:defRPr sz="2800" b="1">
                <a:solidFill>
                  <a:srgbClr val="FFFFFF"/>
                </a:solidFill>
              </a:defRPr>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4400" y="6108589"/>
            <a:ext cx="9982200" cy="597011"/>
          </a:xfrm>
        </p:spPr>
        <p:txBody>
          <a:bodyPr/>
          <a:lstStyle>
            <a:lvl1pPr marL="0" indent="0">
              <a:lnSpc>
                <a:spcPct val="100000"/>
              </a:lnSpc>
              <a:spcBef>
                <a:spcPts val="800"/>
              </a:spcBef>
              <a:buNone/>
              <a:defRPr sz="1400">
                <a:solidFill>
                  <a:schemeClr val="accent1">
                    <a:lumMod val="20000"/>
                    <a:lumOff val="8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E8F2B981-4B98-4063-846B-AEC9E6F31AF1}" type="datetimeFigureOut">
              <a:rPr lang="pt-BR"/>
              <a:pPr>
                <a:defRPr/>
              </a:pPr>
              <a:t>21/08/2020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4820EC4D-C78D-4665-B73A-FDB0F376CC38}" type="slidenum">
              <a:rPr lang="pt-BR"/>
              <a:pPr>
                <a:defRPr/>
              </a:pPr>
              <a:t>‹nº›</a:t>
            </a:fld>
            <a:endParaRPr lang="pt-BR"/>
          </a:p>
        </p:txBody>
      </p:sp>
    </p:spTree>
    <p:extLst>
      <p:ext uri="{BB962C8B-B14F-4D97-AF65-F5344CB8AC3E}">
        <p14:creationId xmlns:p14="http://schemas.microsoft.com/office/powerpoint/2010/main" val="2813809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37AB2EB-7351-4C11-9905-54EEA06EE249}" type="datetimeFigureOut">
              <a:rPr lang="pt-BR"/>
              <a:pPr>
                <a:defRPr/>
              </a:pPr>
              <a:t>21/08/2020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61F5690-23E4-4998-B298-0012F994B967}" type="slidenum">
              <a:rPr lang="pt-BR"/>
              <a:pPr>
                <a:defRPr/>
              </a:pPr>
              <a:t>‹nº›</a:t>
            </a:fld>
            <a:endParaRPr lang="pt-BR"/>
          </a:p>
        </p:txBody>
      </p:sp>
    </p:spTree>
    <p:extLst>
      <p:ext uri="{BB962C8B-B14F-4D97-AF65-F5344CB8AC3E}">
        <p14:creationId xmlns:p14="http://schemas.microsoft.com/office/powerpoint/2010/main" val="3167835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0A7B812-EE6F-4C76-BC15-387C50B255AD}" type="datetimeFigureOut">
              <a:rPr lang="pt-BR"/>
              <a:pPr>
                <a:defRPr/>
              </a:pPr>
              <a:t>21/08/2020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66C0882-3744-4038-A535-D4E75A92A31E}" type="slidenum">
              <a:rPr lang="pt-BR"/>
              <a:pPr>
                <a:defRPr/>
              </a:pPr>
              <a:t>‹nº›</a:t>
            </a:fld>
            <a:endParaRPr lang="pt-BR"/>
          </a:p>
        </p:txBody>
      </p:sp>
    </p:spTree>
    <p:extLst>
      <p:ext uri="{BB962C8B-B14F-4D97-AF65-F5344CB8AC3E}">
        <p14:creationId xmlns:p14="http://schemas.microsoft.com/office/powerpoint/2010/main" val="2586826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3475"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2063" y="261938"/>
            <a:ext cx="9691687" cy="1428750"/>
          </a:xfrm>
          <a:prstGeom prst="rect">
            <a:avLst/>
          </a:prstGeom>
        </p:spPr>
        <p:txBody>
          <a:bodyPr vert="horz" lIns="91440" tIns="27432" rIns="91440" bIns="45720" rtlCol="0" anchor="b">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1262063" y="1828800"/>
            <a:ext cx="8594725"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rot="16200000">
            <a:off x="10798176" y="998537"/>
            <a:ext cx="1905000" cy="365125"/>
          </a:xfrm>
          <a:prstGeom prst="rect">
            <a:avLst/>
          </a:prstGeom>
        </p:spPr>
        <p:txBody>
          <a:bodyPr vert="horz" lIns="91440" tIns="45720" rIns="91440" bIns="45720" rtlCol="0" anchor="ctr"/>
          <a:lstStyle>
            <a:lvl1pPr algn="r" fontAlgn="auto">
              <a:spcBef>
                <a:spcPts val="0"/>
              </a:spcBef>
              <a:spcAft>
                <a:spcPts val="0"/>
              </a:spcAft>
              <a:defRPr sz="1100" b="0" smtClean="0">
                <a:solidFill>
                  <a:schemeClr val="tx2">
                    <a:lumMod val="40000"/>
                    <a:lumOff val="60000"/>
                  </a:schemeClr>
                </a:solidFill>
                <a:latin typeface="+mn-lt"/>
                <a:cs typeface="+mn-cs"/>
              </a:defRPr>
            </a:lvl1pPr>
          </a:lstStyle>
          <a:p>
            <a:pPr>
              <a:defRPr/>
            </a:pPr>
            <a:fld id="{B72F62D2-EBBA-478E-96A8-776649B802BE}" type="datetimeFigureOut">
              <a:rPr lang="pt-BR"/>
              <a:pPr>
                <a:defRPr/>
              </a:pPr>
              <a:t>21/08/2020</a:t>
            </a:fld>
            <a:endParaRPr lang="pt-BR"/>
          </a:p>
        </p:txBody>
      </p:sp>
      <p:sp>
        <p:nvSpPr>
          <p:cNvPr id="5" name="Footer Placeholder 4"/>
          <p:cNvSpPr>
            <a:spLocks noGrp="1"/>
          </p:cNvSpPr>
          <p:nvPr>
            <p:ph type="ftr" sz="quarter" idx="3"/>
          </p:nvPr>
        </p:nvSpPr>
        <p:spPr>
          <a:xfrm rot="16200000">
            <a:off x="9959976" y="4046537"/>
            <a:ext cx="3581400" cy="365125"/>
          </a:xfrm>
          <a:prstGeom prst="rect">
            <a:avLst/>
          </a:prstGeom>
        </p:spPr>
        <p:txBody>
          <a:bodyPr vert="horz" lIns="91440" tIns="45720" rIns="91440" bIns="45720" rtlCol="0" anchor="ctr"/>
          <a:lstStyle>
            <a:lvl1pPr algn="l" fontAlgn="auto">
              <a:spcBef>
                <a:spcPts val="0"/>
              </a:spcBef>
              <a:spcAft>
                <a:spcPts val="0"/>
              </a:spcAft>
              <a:defRPr sz="1100">
                <a:solidFill>
                  <a:schemeClr val="tx2">
                    <a:lumMod val="40000"/>
                    <a:lumOff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11293475" y="6172200"/>
            <a:ext cx="914400" cy="593725"/>
          </a:xfrm>
          <a:prstGeom prst="rect">
            <a:avLst/>
          </a:prstGeom>
        </p:spPr>
        <p:txBody>
          <a:bodyPr vert="horz" lIns="45720" tIns="45720" rIns="45720" bIns="45720" rtlCol="0" anchor="ctr">
            <a:normAutofit/>
          </a:bodyPr>
          <a:lstStyle>
            <a:lvl1pPr algn="ctr" fontAlgn="auto">
              <a:spcBef>
                <a:spcPts val="0"/>
              </a:spcBef>
              <a:spcAft>
                <a:spcPts val="0"/>
              </a:spcAft>
              <a:defRPr sz="3600" smtClean="0">
                <a:solidFill>
                  <a:schemeClr val="tx2">
                    <a:lumMod val="60000"/>
                    <a:lumOff val="40000"/>
                  </a:schemeClr>
                </a:solidFill>
                <a:latin typeface="+mj-lt"/>
                <a:cs typeface="+mn-cs"/>
              </a:defRPr>
            </a:lvl1pPr>
          </a:lstStyle>
          <a:p>
            <a:pPr>
              <a:defRPr/>
            </a:pPr>
            <a:fld id="{F78D7AA9-D690-45EC-BF8A-224B395FC5F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927" r:id="rId1"/>
    <p:sldLayoutId id="2147483919" r:id="rId2"/>
    <p:sldLayoutId id="2147483928" r:id="rId3"/>
    <p:sldLayoutId id="2147483920" r:id="rId4"/>
    <p:sldLayoutId id="2147483921" r:id="rId5"/>
    <p:sldLayoutId id="2147483922" r:id="rId6"/>
    <p:sldLayoutId id="2147483923" r:id="rId7"/>
    <p:sldLayoutId id="2147483924" r:id="rId8"/>
    <p:sldLayoutId id="2147483929" r:id="rId9"/>
    <p:sldLayoutId id="2147483925" r:id="rId10"/>
    <p:sldLayoutId id="2147483926" r:id="rId11"/>
  </p:sldLayoutIdLst>
  <p:txStyles>
    <p:titleStyle>
      <a:lvl1pPr algn="l" rtl="0" fontAlgn="base">
        <a:lnSpc>
          <a:spcPct val="90000"/>
        </a:lnSpc>
        <a:spcBef>
          <a:spcPct val="0"/>
        </a:spcBef>
        <a:spcAft>
          <a:spcPct val="0"/>
        </a:spcAft>
        <a:defRPr sz="4400" b="1" kern="1200" spc="-50">
          <a:solidFill>
            <a:schemeClr val="accent1"/>
          </a:solidFill>
          <a:latin typeface="+mj-lt"/>
          <a:ea typeface="+mj-ea"/>
          <a:cs typeface="+mj-cs"/>
        </a:defRPr>
      </a:lvl1pPr>
      <a:lvl2pPr algn="l" rtl="0" fontAlgn="base">
        <a:lnSpc>
          <a:spcPct val="90000"/>
        </a:lnSpc>
        <a:spcBef>
          <a:spcPct val="0"/>
        </a:spcBef>
        <a:spcAft>
          <a:spcPct val="0"/>
        </a:spcAft>
        <a:defRPr sz="4400" b="1">
          <a:solidFill>
            <a:schemeClr val="accent1"/>
          </a:solidFill>
          <a:latin typeface="Century Schoolbook"/>
        </a:defRPr>
      </a:lvl2pPr>
      <a:lvl3pPr algn="l" rtl="0" fontAlgn="base">
        <a:lnSpc>
          <a:spcPct val="90000"/>
        </a:lnSpc>
        <a:spcBef>
          <a:spcPct val="0"/>
        </a:spcBef>
        <a:spcAft>
          <a:spcPct val="0"/>
        </a:spcAft>
        <a:defRPr sz="4400" b="1">
          <a:solidFill>
            <a:schemeClr val="accent1"/>
          </a:solidFill>
          <a:latin typeface="Century Schoolbook"/>
        </a:defRPr>
      </a:lvl3pPr>
      <a:lvl4pPr algn="l" rtl="0" fontAlgn="base">
        <a:lnSpc>
          <a:spcPct val="90000"/>
        </a:lnSpc>
        <a:spcBef>
          <a:spcPct val="0"/>
        </a:spcBef>
        <a:spcAft>
          <a:spcPct val="0"/>
        </a:spcAft>
        <a:defRPr sz="4400" b="1">
          <a:solidFill>
            <a:schemeClr val="accent1"/>
          </a:solidFill>
          <a:latin typeface="Century Schoolbook"/>
        </a:defRPr>
      </a:lvl4pPr>
      <a:lvl5pPr algn="l" rtl="0" fontAlgn="base">
        <a:lnSpc>
          <a:spcPct val="90000"/>
        </a:lnSpc>
        <a:spcBef>
          <a:spcPct val="0"/>
        </a:spcBef>
        <a:spcAft>
          <a:spcPct val="0"/>
        </a:spcAft>
        <a:defRPr sz="4400" b="1">
          <a:solidFill>
            <a:schemeClr val="accent1"/>
          </a:solidFill>
          <a:latin typeface="Century Schoolbook"/>
        </a:defRPr>
      </a:lvl5pPr>
      <a:lvl6pPr marL="457200" algn="l" rtl="0" fontAlgn="base">
        <a:lnSpc>
          <a:spcPct val="90000"/>
        </a:lnSpc>
        <a:spcBef>
          <a:spcPct val="0"/>
        </a:spcBef>
        <a:spcAft>
          <a:spcPct val="0"/>
        </a:spcAft>
        <a:defRPr sz="4400" b="1">
          <a:solidFill>
            <a:schemeClr val="accent1"/>
          </a:solidFill>
          <a:latin typeface="Century Schoolbook"/>
        </a:defRPr>
      </a:lvl6pPr>
      <a:lvl7pPr marL="914400" algn="l" rtl="0" fontAlgn="base">
        <a:lnSpc>
          <a:spcPct val="90000"/>
        </a:lnSpc>
        <a:spcBef>
          <a:spcPct val="0"/>
        </a:spcBef>
        <a:spcAft>
          <a:spcPct val="0"/>
        </a:spcAft>
        <a:defRPr sz="4400" b="1">
          <a:solidFill>
            <a:schemeClr val="accent1"/>
          </a:solidFill>
          <a:latin typeface="Century Schoolbook"/>
        </a:defRPr>
      </a:lvl7pPr>
      <a:lvl8pPr marL="1371600" algn="l" rtl="0" fontAlgn="base">
        <a:lnSpc>
          <a:spcPct val="90000"/>
        </a:lnSpc>
        <a:spcBef>
          <a:spcPct val="0"/>
        </a:spcBef>
        <a:spcAft>
          <a:spcPct val="0"/>
        </a:spcAft>
        <a:defRPr sz="4400" b="1">
          <a:solidFill>
            <a:schemeClr val="accent1"/>
          </a:solidFill>
          <a:latin typeface="Century Schoolbook"/>
        </a:defRPr>
      </a:lvl8pPr>
      <a:lvl9pPr marL="1828800" algn="l" rtl="0" fontAlgn="base">
        <a:lnSpc>
          <a:spcPct val="90000"/>
        </a:lnSpc>
        <a:spcBef>
          <a:spcPct val="0"/>
        </a:spcBef>
        <a:spcAft>
          <a:spcPct val="0"/>
        </a:spcAft>
        <a:defRPr sz="4400" b="1">
          <a:solidFill>
            <a:schemeClr val="accent1"/>
          </a:solidFill>
          <a:latin typeface="Century Schoolbook"/>
        </a:defRPr>
      </a:lvl9pPr>
    </p:titleStyle>
    <p:bodyStyle>
      <a:lvl1pPr marL="182563" indent="-182563" algn="l" rtl="0" fontAlgn="base">
        <a:lnSpc>
          <a:spcPct val="95000"/>
        </a:lnSpc>
        <a:spcBef>
          <a:spcPts val="1400"/>
        </a:spcBef>
        <a:spcAft>
          <a:spcPts val="200"/>
        </a:spcAft>
        <a:buClr>
          <a:schemeClr val="accent1"/>
        </a:buClr>
        <a:buSzPct val="80000"/>
        <a:buFont typeface="Arial" pitchFamily="34" charset="0"/>
        <a:buChar char="•"/>
        <a:defRPr sz="2000" kern="1200" spc="10">
          <a:solidFill>
            <a:srgbClr val="595959"/>
          </a:solidFill>
          <a:latin typeface="+mn-lt"/>
          <a:ea typeface="+mn-ea"/>
          <a:cs typeface="+mn-cs"/>
        </a:defRPr>
      </a:lvl1pPr>
      <a:lvl2pPr marL="457200" indent="-182563" algn="l" rtl="0" fontAlgn="base">
        <a:lnSpc>
          <a:spcPct val="90000"/>
        </a:lnSpc>
        <a:spcBef>
          <a:spcPts val="300"/>
        </a:spcBef>
        <a:spcAft>
          <a:spcPts val="300"/>
        </a:spcAft>
        <a:buClr>
          <a:schemeClr val="accent1"/>
        </a:buClr>
        <a:buFont typeface="Wingdings 2" pitchFamily="18" charset="2"/>
        <a:buChar char=""/>
        <a:defRPr kern="1200">
          <a:solidFill>
            <a:srgbClr val="595959"/>
          </a:solidFill>
          <a:latin typeface="+mn-lt"/>
          <a:ea typeface="+mn-ea"/>
          <a:cs typeface="+mn-cs"/>
        </a:defRPr>
      </a:lvl2pPr>
      <a:lvl3pPr marL="730250" indent="-182563" algn="l" rtl="0" fontAlgn="base">
        <a:lnSpc>
          <a:spcPct val="90000"/>
        </a:lnSpc>
        <a:spcBef>
          <a:spcPts val="300"/>
        </a:spcBef>
        <a:spcAft>
          <a:spcPts val="300"/>
        </a:spcAft>
        <a:buClr>
          <a:schemeClr val="accent1"/>
        </a:buClr>
        <a:buFont typeface="Wingdings 2" pitchFamily="18" charset="2"/>
        <a:buChar char=""/>
        <a:defRPr sz="1600" kern="1200">
          <a:solidFill>
            <a:srgbClr val="595959"/>
          </a:solidFill>
          <a:latin typeface="+mn-lt"/>
          <a:ea typeface="+mn-ea"/>
          <a:cs typeface="+mn-cs"/>
        </a:defRPr>
      </a:lvl3pPr>
      <a:lvl4pPr marL="1004888" indent="-182563" algn="l" rtl="0" fontAlgn="base">
        <a:lnSpc>
          <a:spcPct val="90000"/>
        </a:lnSpc>
        <a:spcBef>
          <a:spcPts val="300"/>
        </a:spcBef>
        <a:spcAft>
          <a:spcPts val="300"/>
        </a:spcAft>
        <a:buClr>
          <a:schemeClr val="accent1"/>
        </a:buClr>
        <a:buFont typeface="Wingdings 2" pitchFamily="18" charset="2"/>
        <a:buChar char=""/>
        <a:defRPr sz="1400" kern="1200">
          <a:solidFill>
            <a:srgbClr val="595959"/>
          </a:solidFill>
          <a:latin typeface="+mn-lt"/>
          <a:ea typeface="+mn-ea"/>
          <a:cs typeface="+mn-cs"/>
        </a:defRPr>
      </a:lvl4pPr>
      <a:lvl5pPr marL="1279525" indent="-182563" algn="l" rtl="0" fontAlgn="base">
        <a:lnSpc>
          <a:spcPct val="90000"/>
        </a:lnSpc>
        <a:spcBef>
          <a:spcPts val="300"/>
        </a:spcBef>
        <a:spcAft>
          <a:spcPts val="300"/>
        </a:spcAft>
        <a:buClr>
          <a:schemeClr val="accent1"/>
        </a:buClr>
        <a:buFont typeface="Wingdings 2" pitchFamily="18" charset="2"/>
        <a:buChar char=""/>
        <a:defRPr sz="1400" kern="1200">
          <a:solidFill>
            <a:srgbClr val="595959"/>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7" Type="http://schemas.openxmlformats.org/officeDocument/2006/relationships/image" Target="../media/image4.png"/><Relationship Id="rId2" Type="http://schemas.openxmlformats.org/officeDocument/2006/relationships/hyperlink" Target="https://pubmed.ncbi.nlm.nih.gov/30373414/"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4274" TargetMode="Externa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pubmed.ncbi.nlm.nih.gov/20542294/" TargetMode="External"/></Relationships>
</file>

<file path=ppt/slides/_rels/slide32.xml.rels><?xml version="1.0" encoding="UTF-8" standalone="yes"?>
<Relationships xmlns="http://schemas.openxmlformats.org/package/2006/relationships"><Relationship Id="rId2" Type="http://schemas.openxmlformats.org/officeDocument/2006/relationships/hyperlink" Target="http://www.ncbi.nlm.nih.gov/pubmed/12681000"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pubmed.ncbi.nlm.nih.gov/20100767/"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4944"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20546"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pubmed.ncbi.nlm.nih.gov/31324320/"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9866"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20488"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36663" y="241300"/>
            <a:ext cx="9418637" cy="2498725"/>
          </a:xfrm>
        </p:spPr>
        <p:txBody>
          <a:bodyPr wrap="square" numCol="1" anchorCtr="0" compatLnSpc="1">
            <a:prstTxWarp prst="textNoShape">
              <a:avLst/>
            </a:prstTxWarp>
          </a:bodyPr>
          <a:lstStyle/>
          <a:p>
            <a:pPr algn="ctr"/>
            <a:r>
              <a:rPr lang="pt-BR" sz="2400" b="1" dirty="0" smtClean="0"/>
              <a:t>CONVULSÕES EM RECÉM-NASCIDOS SEM ENCEFALOPATIA HIPÓXICO-ISQUÊMICA  FATORES DE RISCO ANTENATAIS E </a:t>
            </a:r>
            <a:r>
              <a:rPr lang="pt-BR" sz="2400" b="1" dirty="0" smtClean="0"/>
              <a:t>RELACIONADOS </a:t>
            </a:r>
            <a:r>
              <a:rPr lang="pt-BR" sz="2400" b="1" dirty="0" smtClean="0"/>
              <a:t>AO PARTO</a:t>
            </a:r>
          </a:p>
        </p:txBody>
      </p:sp>
      <p:sp>
        <p:nvSpPr>
          <p:cNvPr id="3" name="Subtítulo 2"/>
          <p:cNvSpPr>
            <a:spLocks noGrp="1"/>
          </p:cNvSpPr>
          <p:nvPr>
            <p:ph type="subTitle" idx="1"/>
          </p:nvPr>
        </p:nvSpPr>
        <p:spPr>
          <a:xfrm>
            <a:off x="2049463" y="4119563"/>
            <a:ext cx="9418637" cy="1692275"/>
          </a:xfrm>
        </p:spPr>
        <p:txBody>
          <a:bodyPr wrap="square" numCol="1" anchor="t" anchorCtr="0" compatLnSpc="1">
            <a:prstTxWarp prst="textNoShape">
              <a:avLst/>
            </a:prstTxWarp>
            <a:normAutofit fontScale="92500"/>
          </a:bodyPr>
          <a:lstStyle/>
          <a:p>
            <a:pPr algn="ctr"/>
            <a:r>
              <a:rPr lang="pt-BR" sz="2400" b="1" dirty="0" smtClean="0">
                <a:solidFill>
                  <a:srgbClr val="BFBFBF"/>
                </a:solidFill>
              </a:rPr>
              <a:t>Hospital Materno Infantil de Brasília (HMIB/SES/DF)</a:t>
            </a:r>
            <a:endParaRPr lang="pt-BR" sz="2400" dirty="0" smtClean="0">
              <a:solidFill>
                <a:srgbClr val="BFBFBF"/>
              </a:solidFill>
            </a:endParaRPr>
          </a:p>
          <a:p>
            <a:pPr algn="ctr"/>
            <a:r>
              <a:rPr lang="pt-BR" sz="2400" b="1" dirty="0" smtClean="0">
                <a:solidFill>
                  <a:srgbClr val="BFBFBF"/>
                </a:solidFill>
              </a:rPr>
              <a:t>Apresentação: Flávia Moura (R3 em Neonatologia)</a:t>
            </a:r>
          </a:p>
          <a:p>
            <a:pPr algn="ctr"/>
            <a:r>
              <a:rPr lang="pt-BR" sz="2400" b="1" dirty="0" smtClean="0">
                <a:solidFill>
                  <a:srgbClr val="BFBFBF"/>
                </a:solidFill>
              </a:rPr>
              <a:t>Coordenação: Paulo R. Margotto/ Marta David Rocha de Moura</a:t>
            </a:r>
            <a:endParaRPr lang="pt-BR" sz="2400" dirty="0" smtClean="0">
              <a:solidFill>
                <a:srgbClr val="BFBFBF"/>
              </a:solidFill>
            </a:endParaRPr>
          </a:p>
        </p:txBody>
      </p:sp>
      <p:sp>
        <p:nvSpPr>
          <p:cNvPr id="5125" name="Rectangle 5"/>
          <p:cNvSpPr>
            <a:spLocks noChangeArrowheads="1"/>
          </p:cNvSpPr>
          <p:nvPr/>
        </p:nvSpPr>
        <p:spPr bwMode="auto">
          <a:xfrm>
            <a:off x="0" y="2879725"/>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dirty="0" err="1">
                <a:solidFill>
                  <a:schemeClr val="bg1"/>
                </a:solidFill>
                <a:hlinkClick r:id="rId2"/>
              </a:rPr>
              <a:t>Seizures</a:t>
            </a:r>
            <a:r>
              <a:rPr lang="pt-BR" dirty="0">
                <a:solidFill>
                  <a:schemeClr val="bg1"/>
                </a:solidFill>
                <a:hlinkClick r:id="rId2"/>
              </a:rPr>
              <a:t> in </a:t>
            </a:r>
            <a:r>
              <a:rPr lang="pt-BR" b="1" dirty="0" err="1">
                <a:solidFill>
                  <a:schemeClr val="bg1"/>
                </a:solidFill>
                <a:hlinkClick r:id="rId2"/>
              </a:rPr>
              <a:t>newborn</a:t>
            </a:r>
            <a:r>
              <a:rPr lang="pt-BR" dirty="0">
                <a:solidFill>
                  <a:schemeClr val="bg1"/>
                </a:solidFill>
                <a:hlinkClick r:id="rId2"/>
              </a:rPr>
              <a:t> </a:t>
            </a:r>
            <a:r>
              <a:rPr lang="pt-BR" dirty="0" err="1">
                <a:solidFill>
                  <a:schemeClr val="bg1"/>
                </a:solidFill>
                <a:hlinkClick r:id="rId2"/>
              </a:rPr>
              <a:t>infants</a:t>
            </a:r>
            <a:r>
              <a:rPr lang="pt-BR" dirty="0">
                <a:solidFill>
                  <a:schemeClr val="bg1"/>
                </a:solidFill>
                <a:hlinkClick r:id="rId2"/>
              </a:rPr>
              <a:t> </a:t>
            </a:r>
            <a:r>
              <a:rPr lang="pt-BR" dirty="0" err="1">
                <a:solidFill>
                  <a:schemeClr val="bg1"/>
                </a:solidFill>
                <a:hlinkClick r:id="rId2"/>
              </a:rPr>
              <a:t>without</a:t>
            </a:r>
            <a:r>
              <a:rPr lang="pt-BR" dirty="0">
                <a:solidFill>
                  <a:schemeClr val="bg1"/>
                </a:solidFill>
                <a:hlinkClick r:id="rId2"/>
              </a:rPr>
              <a:t> </a:t>
            </a:r>
            <a:r>
              <a:rPr lang="pt-BR" dirty="0" err="1">
                <a:solidFill>
                  <a:schemeClr val="bg1"/>
                </a:solidFill>
                <a:hlinkClick r:id="rId2"/>
              </a:rPr>
              <a:t>hypoxic</a:t>
            </a:r>
            <a:r>
              <a:rPr lang="pt-BR" dirty="0">
                <a:solidFill>
                  <a:schemeClr val="bg1"/>
                </a:solidFill>
                <a:hlinkClick r:id="rId2"/>
              </a:rPr>
              <a:t> </a:t>
            </a:r>
            <a:r>
              <a:rPr lang="pt-BR" dirty="0" err="1">
                <a:solidFill>
                  <a:schemeClr val="bg1"/>
                </a:solidFill>
                <a:hlinkClick r:id="rId2"/>
              </a:rPr>
              <a:t>ischemic</a:t>
            </a:r>
            <a:r>
              <a:rPr lang="pt-BR" dirty="0">
                <a:solidFill>
                  <a:schemeClr val="bg1"/>
                </a:solidFill>
                <a:hlinkClick r:id="rId2"/>
              </a:rPr>
              <a:t> </a:t>
            </a:r>
            <a:r>
              <a:rPr lang="pt-BR" dirty="0" err="1">
                <a:solidFill>
                  <a:schemeClr val="bg1"/>
                </a:solidFill>
                <a:hlinkClick r:id="rId2"/>
              </a:rPr>
              <a:t>encephalopathy</a:t>
            </a:r>
            <a:r>
              <a:rPr lang="pt-BR" dirty="0">
                <a:solidFill>
                  <a:schemeClr val="bg1"/>
                </a:solidFill>
                <a:hlinkClick r:id="rId2"/>
              </a:rPr>
              <a:t> - </a:t>
            </a:r>
            <a:r>
              <a:rPr lang="pt-BR" dirty="0" err="1">
                <a:solidFill>
                  <a:schemeClr val="bg1"/>
                </a:solidFill>
                <a:hlinkClick r:id="rId2"/>
              </a:rPr>
              <a:t>antenatal</a:t>
            </a:r>
            <a:r>
              <a:rPr lang="pt-BR" dirty="0">
                <a:solidFill>
                  <a:schemeClr val="bg1"/>
                </a:solidFill>
                <a:hlinkClick r:id="rId2"/>
              </a:rPr>
              <a:t> </a:t>
            </a:r>
            <a:r>
              <a:rPr lang="pt-BR" dirty="0" err="1">
                <a:solidFill>
                  <a:schemeClr val="bg1"/>
                </a:solidFill>
                <a:hlinkClick r:id="rId2"/>
              </a:rPr>
              <a:t>and</a:t>
            </a:r>
            <a:r>
              <a:rPr lang="pt-BR" dirty="0">
                <a:solidFill>
                  <a:schemeClr val="bg1"/>
                </a:solidFill>
                <a:hlinkClick r:id="rId2"/>
              </a:rPr>
              <a:t> labor-</a:t>
            </a:r>
            <a:r>
              <a:rPr lang="pt-BR" dirty="0" err="1">
                <a:solidFill>
                  <a:schemeClr val="bg1"/>
                </a:solidFill>
                <a:hlinkClick r:id="rId2"/>
              </a:rPr>
              <a:t>related</a:t>
            </a:r>
            <a:r>
              <a:rPr lang="pt-BR" dirty="0">
                <a:solidFill>
                  <a:schemeClr val="bg1"/>
                </a:solidFill>
                <a:hlinkClick r:id="rId2"/>
              </a:rPr>
              <a:t> </a:t>
            </a:r>
            <a:r>
              <a:rPr lang="pt-BR" dirty="0" err="1">
                <a:solidFill>
                  <a:schemeClr val="bg1"/>
                </a:solidFill>
                <a:hlinkClick r:id="rId2"/>
              </a:rPr>
              <a:t>risk</a:t>
            </a:r>
            <a:r>
              <a:rPr lang="pt-BR" dirty="0">
                <a:solidFill>
                  <a:schemeClr val="bg1"/>
                </a:solidFill>
                <a:hlinkClick r:id="rId2"/>
              </a:rPr>
              <a:t> </a:t>
            </a:r>
            <a:r>
              <a:rPr lang="pt-BR" dirty="0" err="1">
                <a:solidFill>
                  <a:schemeClr val="bg1"/>
                </a:solidFill>
                <a:hlinkClick r:id="rId2"/>
              </a:rPr>
              <a:t>factors</a:t>
            </a:r>
            <a:r>
              <a:rPr lang="pt-BR" dirty="0">
                <a:solidFill>
                  <a:schemeClr val="bg1"/>
                </a:solidFill>
                <a:hlinkClick r:id="rId2"/>
              </a:rPr>
              <a:t>: a case-</a:t>
            </a:r>
            <a:r>
              <a:rPr lang="pt-BR" dirty="0" err="1">
                <a:solidFill>
                  <a:schemeClr val="bg1"/>
                </a:solidFill>
                <a:hlinkClick r:id="rId2"/>
              </a:rPr>
              <a:t>control</a:t>
            </a:r>
            <a:r>
              <a:rPr lang="pt-BR" dirty="0">
                <a:solidFill>
                  <a:schemeClr val="bg1"/>
                </a:solidFill>
                <a:hlinkClick r:id="rId2"/>
              </a:rPr>
              <a:t> </a:t>
            </a:r>
            <a:r>
              <a:rPr lang="pt-BR" dirty="0" err="1">
                <a:solidFill>
                  <a:schemeClr val="bg1"/>
                </a:solidFill>
                <a:hlinkClick r:id="rId2"/>
              </a:rPr>
              <a:t>study</a:t>
            </a:r>
            <a:r>
              <a:rPr lang="pt-BR" dirty="0">
                <a:solidFill>
                  <a:schemeClr val="bg1"/>
                </a:solidFill>
                <a:hlinkClick r:id="rId2"/>
              </a:rPr>
              <a:t>.</a:t>
            </a:r>
            <a:endParaRPr lang="pt-BR" dirty="0">
              <a:solidFill>
                <a:schemeClr val="bg1"/>
              </a:solidFill>
            </a:endParaRPr>
          </a:p>
          <a:p>
            <a:pPr algn="ctr"/>
            <a:r>
              <a:rPr lang="pt-BR" dirty="0" err="1">
                <a:solidFill>
                  <a:schemeClr val="bg1"/>
                </a:solidFill>
              </a:rPr>
              <a:t>Malmqvist</a:t>
            </a:r>
            <a:r>
              <a:rPr lang="pt-BR" dirty="0">
                <a:solidFill>
                  <a:schemeClr val="bg1"/>
                </a:solidFill>
              </a:rPr>
              <a:t> O, Ohlin A, </a:t>
            </a:r>
            <a:r>
              <a:rPr lang="pt-BR" dirty="0" err="1">
                <a:solidFill>
                  <a:schemeClr val="bg1"/>
                </a:solidFill>
              </a:rPr>
              <a:t>Ågren</a:t>
            </a:r>
            <a:r>
              <a:rPr lang="pt-BR" dirty="0">
                <a:solidFill>
                  <a:schemeClr val="bg1"/>
                </a:solidFill>
              </a:rPr>
              <a:t> J, </a:t>
            </a:r>
            <a:r>
              <a:rPr lang="pt-BR" dirty="0" err="1">
                <a:solidFill>
                  <a:schemeClr val="bg1"/>
                </a:solidFill>
              </a:rPr>
              <a:t>Jonsson</a:t>
            </a:r>
            <a:r>
              <a:rPr lang="pt-BR" dirty="0">
                <a:solidFill>
                  <a:schemeClr val="bg1"/>
                </a:solidFill>
              </a:rPr>
              <a:t> M.J </a:t>
            </a:r>
            <a:r>
              <a:rPr lang="pt-BR" dirty="0" err="1">
                <a:solidFill>
                  <a:schemeClr val="bg1"/>
                </a:solidFill>
              </a:rPr>
              <a:t>Matern</a:t>
            </a:r>
            <a:r>
              <a:rPr lang="pt-BR" dirty="0">
                <a:solidFill>
                  <a:schemeClr val="bg1"/>
                </a:solidFill>
              </a:rPr>
              <a:t> Fetal Neonatal Med. 2020 Mar;33(5):799-805. </a:t>
            </a:r>
            <a:r>
              <a:rPr lang="pt-BR" dirty="0" err="1">
                <a:solidFill>
                  <a:srgbClr val="3333FF"/>
                </a:solidFill>
              </a:rPr>
              <a:t>doi</a:t>
            </a:r>
            <a:r>
              <a:rPr lang="pt-BR" dirty="0">
                <a:solidFill>
                  <a:srgbClr val="3333FF"/>
                </a:solidFill>
              </a:rPr>
              <a:t>: 10.1080/14767058.2018.1505853</a:t>
            </a:r>
            <a:r>
              <a:rPr lang="pt-BR" dirty="0">
                <a:solidFill>
                  <a:schemeClr val="bg1"/>
                </a:solidFill>
              </a:rPr>
              <a:t>. </a:t>
            </a:r>
            <a:r>
              <a:rPr lang="pt-BR" dirty="0" err="1">
                <a:solidFill>
                  <a:schemeClr val="bg1"/>
                </a:solidFill>
              </a:rPr>
              <a:t>Epub</a:t>
            </a:r>
            <a:r>
              <a:rPr lang="pt-BR" dirty="0">
                <a:solidFill>
                  <a:schemeClr val="bg1"/>
                </a:solidFill>
              </a:rPr>
              <a:t> 2018 </a:t>
            </a:r>
            <a:r>
              <a:rPr lang="pt-BR" dirty="0" err="1">
                <a:solidFill>
                  <a:schemeClr val="bg1"/>
                </a:solidFill>
              </a:rPr>
              <a:t>Oct</a:t>
            </a:r>
            <a:r>
              <a:rPr lang="pt-BR" dirty="0">
                <a:solidFill>
                  <a:schemeClr val="bg1"/>
                </a:solidFill>
              </a:rPr>
              <a:t> 29.PMID: 30373414</a:t>
            </a:r>
          </a:p>
        </p:txBody>
      </p:sp>
      <p:sp>
        <p:nvSpPr>
          <p:cNvPr id="5127" name="Text Box 7"/>
          <p:cNvSpPr txBox="1">
            <a:spLocks noChangeArrowheads="1"/>
          </p:cNvSpPr>
          <p:nvPr/>
        </p:nvSpPr>
        <p:spPr bwMode="auto">
          <a:xfrm>
            <a:off x="3971925" y="5881688"/>
            <a:ext cx="43211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a:hlinkClick r:id="rId3"/>
              </a:rPr>
              <a:t>www.paulomargotto.com.br</a:t>
            </a:r>
            <a:r>
              <a:rPr lang="pt-BR" sz="2400"/>
              <a:t> </a:t>
            </a:r>
          </a:p>
          <a:p>
            <a:pPr algn="ctr"/>
            <a:r>
              <a:rPr lang="pt-BR" sz="2400">
                <a:solidFill>
                  <a:srgbClr val="FF00FF"/>
                </a:solidFill>
              </a:rPr>
              <a:t>Brasília, 22 de agosto de 2020</a:t>
            </a:r>
          </a:p>
        </p:txBody>
      </p:sp>
      <p:pic>
        <p:nvPicPr>
          <p:cNvPr id="5128" name="Picture 8" descr="DSC01070"/>
          <p:cNvPicPr>
            <a:picLocks noChangeAspect="1" noChangeArrowheads="1"/>
          </p:cNvPicPr>
          <p:nvPr/>
        </p:nvPicPr>
        <p:blipFill>
          <a:blip r:embed="rId4">
            <a:lum bright="24000" contrast="42000"/>
            <a:extLst>
              <a:ext uri="{28A0092B-C50C-407E-A947-70E740481C1C}">
                <a14:useLocalDpi xmlns:a14="http://schemas.microsoft.com/office/drawing/2010/main" val="0"/>
              </a:ext>
            </a:extLst>
          </a:blip>
          <a:srcRect/>
          <a:stretch>
            <a:fillRect/>
          </a:stretch>
        </p:blipFill>
        <p:spPr bwMode="auto">
          <a:xfrm>
            <a:off x="1943100" y="173038"/>
            <a:ext cx="8051800" cy="150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Espaço Reservado para Conteúdo 3" descr="bebe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006013" y="165100"/>
            <a:ext cx="2185987"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Imagem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1950" y="152400"/>
            <a:ext cx="15494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1" name="Picture 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93800" y="2843213"/>
            <a:ext cx="1441450" cy="69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76250" y="604838"/>
            <a:ext cx="9972675" cy="1519237"/>
          </a:xfrm>
        </p:spPr>
        <p:txBody>
          <a:bodyPr/>
          <a:lstStyle/>
          <a:p>
            <a:pPr algn="ctr" fontAlgn="auto">
              <a:spcAft>
                <a:spcPts val="0"/>
              </a:spcAft>
              <a:defRPr/>
            </a:pPr>
            <a:r>
              <a:rPr lang="pt-BR" dirty="0" smtClean="0"/>
              <a:t>INTRODUÇÃO</a:t>
            </a:r>
            <a:r>
              <a:rPr lang="pt-BR" dirty="0"/>
              <a:t/>
            </a:r>
            <a:br>
              <a:rPr lang="pt-BR" dirty="0"/>
            </a:br>
            <a:endParaRPr lang="pt-BR" dirty="0"/>
          </a:p>
        </p:txBody>
      </p:sp>
      <p:sp>
        <p:nvSpPr>
          <p:cNvPr id="3" name="Espaço Reservado para Conteúdo 2"/>
          <p:cNvSpPr>
            <a:spLocks noGrp="1"/>
          </p:cNvSpPr>
          <p:nvPr>
            <p:ph idx="1"/>
          </p:nvPr>
        </p:nvSpPr>
        <p:spPr>
          <a:xfrm>
            <a:off x="738188" y="2324100"/>
            <a:ext cx="9947275" cy="4533900"/>
          </a:xfrm>
        </p:spPr>
        <p:txBody>
          <a:bodyPr wrap="square" numCol="1" anchor="t" anchorCtr="0" compatLnSpc="1">
            <a:prstTxWarp prst="textNoShape">
              <a:avLst/>
            </a:prstTxWarp>
            <a:noAutofit/>
          </a:bodyPr>
          <a:lstStyle/>
          <a:p>
            <a:pPr algn="just"/>
            <a:r>
              <a:rPr lang="pt-BR" sz="2200" smtClean="0"/>
              <a:t>As convulsões neonatais são associadas ao comprometimento neurológico futuro e aumento da mortalidade;</a:t>
            </a:r>
          </a:p>
          <a:p>
            <a:pPr algn="just"/>
            <a:r>
              <a:rPr lang="pt-BR" sz="2200" smtClean="0"/>
              <a:t>Incidência: 1 - 5 por 1000 recém-nascidos a termo;</a:t>
            </a:r>
          </a:p>
          <a:p>
            <a:r>
              <a:rPr lang="pt-BR" smtClean="0"/>
              <a:t>A incidência é maior em bebês prematuros e aumenta com menor idade gestacional</a:t>
            </a:r>
            <a:endParaRPr lang="pt-BR" sz="2200" smtClean="0"/>
          </a:p>
          <a:p>
            <a:pPr algn="just"/>
            <a:r>
              <a:rPr lang="pt-BR" sz="2200" smtClean="0"/>
              <a:t>A encefalopatia hipóxico-isquêmica (EHI) é a causa mais comum de convulsões em recém-nascidos;</a:t>
            </a:r>
          </a:p>
          <a:p>
            <a:pPr algn="just"/>
            <a:r>
              <a:rPr lang="pt-BR" sz="2200" smtClean="0"/>
              <a:t>Outras etiologias: hipóxia focal, isquemia, hemorragia intracraniana, malformação cerebral, distúrbio metabólico transitório.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013" y="1292225"/>
            <a:ext cx="10515601" cy="603250"/>
          </a:xfrm>
        </p:spPr>
        <p:txBody>
          <a:bodyPr wrap="square" numCol="1" anchorCtr="0" compatLnSpc="1">
            <a:prstTxWarp prst="textNoShape">
              <a:avLst/>
            </a:prstTxWarp>
            <a:normAutofit fontScale="90000"/>
          </a:bodyPr>
          <a:lstStyle/>
          <a:p>
            <a:pPr algn="ctr"/>
            <a:r>
              <a:rPr lang="pt-BR" sz="4000" smtClean="0"/>
              <a:t>INTRODUÇÃO</a:t>
            </a:r>
            <a:br>
              <a:rPr lang="pt-BR" sz="4000" smtClean="0"/>
            </a:br>
            <a:r>
              <a:rPr lang="pt-BR" sz="2800" smtClean="0">
                <a:solidFill>
                  <a:srgbClr val="3333FF"/>
                </a:solidFill>
              </a:rPr>
              <a:t>Para evitar a ocorrência de convulsões neonatais, a identificação de fatores de risco perinatais pode ser importante.</a:t>
            </a:r>
          </a:p>
        </p:txBody>
      </p:sp>
      <p:sp>
        <p:nvSpPr>
          <p:cNvPr id="3" name="Espaço Reservado para Conteúdo 2"/>
          <p:cNvSpPr>
            <a:spLocks noGrp="1"/>
          </p:cNvSpPr>
          <p:nvPr>
            <p:ph idx="1"/>
          </p:nvPr>
        </p:nvSpPr>
        <p:spPr>
          <a:xfrm>
            <a:off x="487363" y="1895475"/>
            <a:ext cx="10677525" cy="4533900"/>
          </a:xfrm>
        </p:spPr>
        <p:txBody>
          <a:bodyPr wrap="square" numCol="1" anchor="t" anchorCtr="0" compatLnSpc="1">
            <a:prstTxWarp prst="textNoShape">
              <a:avLst/>
            </a:prstTxWarp>
          </a:bodyPr>
          <a:lstStyle/>
          <a:p>
            <a:pPr algn="just"/>
            <a:r>
              <a:rPr lang="pt-BR" sz="2200" b="1" smtClean="0">
                <a:solidFill>
                  <a:srgbClr val="A925A5"/>
                </a:solidFill>
              </a:rPr>
              <a:t>Fatores de risco anteparto: </a:t>
            </a:r>
            <a:r>
              <a:rPr lang="pt-BR" sz="2200" smtClean="0"/>
              <a:t>idade materna, nuliparidade, diabetes mellitus materno, polidrâmnio, gravidez pós-termo, sangramento e líquido amniótico meconial.</a:t>
            </a:r>
          </a:p>
          <a:p>
            <a:pPr algn="just"/>
            <a:r>
              <a:rPr lang="pt-BR" sz="2200" b="1" smtClean="0">
                <a:solidFill>
                  <a:srgbClr val="A925A5"/>
                </a:solidFill>
              </a:rPr>
              <a:t>Fatores de risco intraparto: </a:t>
            </a:r>
            <a:r>
              <a:rPr lang="pt-BR" sz="2200" smtClean="0"/>
              <a:t>o uso de ocitocina durante o trabalho de parto, febre e/ou infecção intraparto, segundo estágio de parto prolongado, parto vaginal assistido, asfixia, parto cesáreo de emergência, distocia de ombro e apresentação diferente do occipital anterior.</a:t>
            </a:r>
          </a:p>
          <a:p>
            <a:pPr algn="just">
              <a:buFont typeface="Arial" pitchFamily="34" charset="0"/>
              <a:buNone/>
            </a:pPr>
            <a:r>
              <a:rPr lang="pt-BR" sz="2200" smtClean="0"/>
              <a:t>                                                     </a:t>
            </a:r>
            <a:r>
              <a:rPr lang="pt-BR" sz="2400" b="1" smtClean="0">
                <a:solidFill>
                  <a:srgbClr val="FF00FF"/>
                </a:solidFill>
              </a:rPr>
              <a:t>OBJETIVO</a:t>
            </a:r>
          </a:p>
          <a:p>
            <a:pPr algn="ctr">
              <a:buFont typeface="Arial" pitchFamily="34" charset="0"/>
              <a:buNone/>
            </a:pPr>
            <a:r>
              <a:rPr lang="pt-BR" sz="2200" smtClean="0"/>
              <a:t> </a:t>
            </a:r>
            <a:r>
              <a:rPr lang="pt-BR" sz="2200" b="1" smtClean="0">
                <a:solidFill>
                  <a:srgbClr val="3333FF"/>
                </a:solidFill>
              </a:rPr>
              <a:t>Identificar os fatores de risco anteparto e intraparto em recém-nascidos com convulsões na ausência de EHI.</a:t>
            </a:r>
          </a:p>
          <a:p>
            <a:pPr algn="just"/>
            <a:endParaRPr lang="pt-BR" sz="2200" b="1" smtClean="0">
              <a:solidFill>
                <a:srgbClr val="3333FF"/>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31775"/>
            <a:ext cx="10515600" cy="1171575"/>
          </a:xfrm>
        </p:spPr>
        <p:txBody>
          <a:bodyPr>
            <a:noAutofit/>
          </a:bodyPr>
          <a:lstStyle/>
          <a:p>
            <a:pPr algn="ctr" fontAlgn="auto">
              <a:spcAft>
                <a:spcPts val="0"/>
              </a:spcAft>
              <a:defRPr/>
            </a:pPr>
            <a:r>
              <a:rPr lang="pt-BR" dirty="0"/>
              <a:t/>
            </a:r>
            <a:br>
              <a:rPr lang="pt-BR" dirty="0"/>
            </a:br>
            <a:r>
              <a:rPr lang="pt-BR" dirty="0" smtClean="0"/>
              <a:t>MATERIAIS E MÉTODOS </a:t>
            </a:r>
            <a:endParaRPr lang="pt-BR" dirty="0"/>
          </a:p>
        </p:txBody>
      </p:sp>
      <p:sp>
        <p:nvSpPr>
          <p:cNvPr id="3" name="Espaço Reservado para Conteúdo 2"/>
          <p:cNvSpPr>
            <a:spLocks noGrp="1"/>
          </p:cNvSpPr>
          <p:nvPr>
            <p:ph idx="1"/>
          </p:nvPr>
        </p:nvSpPr>
        <p:spPr>
          <a:xfrm>
            <a:off x="420688" y="2324100"/>
            <a:ext cx="10715625" cy="4533900"/>
          </a:xfrm>
        </p:spPr>
        <p:txBody>
          <a:bodyPr/>
          <a:lstStyle/>
          <a:p>
            <a:pPr marL="182880" indent="-182880" algn="just" fontAlgn="auto">
              <a:defRPr/>
            </a:pPr>
            <a:r>
              <a:rPr lang="pt-BR" sz="2200" dirty="0" smtClean="0">
                <a:solidFill>
                  <a:schemeClr val="tx1">
                    <a:lumMod val="65000"/>
                    <a:lumOff val="35000"/>
                  </a:schemeClr>
                </a:solidFill>
              </a:rPr>
              <a:t>É </a:t>
            </a:r>
            <a:r>
              <a:rPr lang="pt-BR" sz="2200" dirty="0">
                <a:solidFill>
                  <a:schemeClr val="tx1">
                    <a:lumMod val="65000"/>
                    <a:lumOff val="35000"/>
                  </a:schemeClr>
                </a:solidFill>
              </a:rPr>
              <a:t>um </a:t>
            </a:r>
            <a:r>
              <a:rPr lang="pt-BR" sz="2200" b="1" dirty="0" smtClean="0">
                <a:solidFill>
                  <a:schemeClr val="tx1">
                    <a:lumMod val="95000"/>
                    <a:lumOff val="5000"/>
                  </a:schemeClr>
                </a:solidFill>
              </a:rPr>
              <a:t>ESTUDO CASO-CONTROLE </a:t>
            </a:r>
            <a:r>
              <a:rPr lang="pt-BR" sz="2200" dirty="0" smtClean="0">
                <a:solidFill>
                  <a:schemeClr val="tx1">
                    <a:lumMod val="65000"/>
                    <a:lumOff val="35000"/>
                  </a:schemeClr>
                </a:solidFill>
              </a:rPr>
              <a:t>de </a:t>
            </a:r>
            <a:r>
              <a:rPr lang="pt-BR" sz="2200" dirty="0">
                <a:solidFill>
                  <a:schemeClr val="tx1">
                    <a:lumMod val="65000"/>
                    <a:lumOff val="35000"/>
                  </a:schemeClr>
                </a:solidFill>
              </a:rPr>
              <a:t>dois hospitais universitários na </a:t>
            </a:r>
            <a:r>
              <a:rPr lang="pt-BR" sz="2200" dirty="0" smtClean="0">
                <a:solidFill>
                  <a:schemeClr val="tx1">
                    <a:lumMod val="65000"/>
                    <a:lumOff val="35000"/>
                  </a:schemeClr>
                </a:solidFill>
              </a:rPr>
              <a:t>Suécia</a:t>
            </a:r>
            <a:r>
              <a:rPr lang="pt-BR" sz="2200" dirty="0">
                <a:solidFill>
                  <a:schemeClr val="tx1">
                    <a:lumMod val="65000"/>
                    <a:lumOff val="35000"/>
                  </a:schemeClr>
                </a:solidFill>
              </a:rPr>
              <a:t>.</a:t>
            </a:r>
            <a:endParaRPr lang="pt-BR" sz="2200" dirty="0" smtClean="0">
              <a:solidFill>
                <a:schemeClr val="tx1">
                  <a:lumMod val="65000"/>
                  <a:lumOff val="35000"/>
                </a:schemeClr>
              </a:solidFill>
            </a:endParaRPr>
          </a:p>
          <a:p>
            <a:pPr marL="182880" indent="-182880" algn="just" fontAlgn="auto">
              <a:defRPr/>
            </a:pPr>
            <a:r>
              <a:rPr lang="pt-BR" sz="2200" b="1" dirty="0" err="1" smtClean="0">
                <a:solidFill>
                  <a:schemeClr val="tx1">
                    <a:lumMod val="65000"/>
                    <a:lumOff val="35000"/>
                  </a:schemeClr>
                </a:solidFill>
              </a:rPr>
              <a:t>University</a:t>
            </a:r>
            <a:r>
              <a:rPr lang="pt-BR" sz="2200" b="1" dirty="0" smtClean="0">
                <a:solidFill>
                  <a:schemeClr val="tx1">
                    <a:lumMod val="65000"/>
                    <a:lumOff val="35000"/>
                  </a:schemeClr>
                </a:solidFill>
              </a:rPr>
              <a:t> </a:t>
            </a:r>
            <a:r>
              <a:rPr lang="pt-BR" sz="2200" b="1" dirty="0" err="1">
                <a:solidFill>
                  <a:schemeClr val="tx1">
                    <a:lumMod val="65000"/>
                    <a:lumOff val="35000"/>
                  </a:schemeClr>
                </a:solidFill>
              </a:rPr>
              <a:t>H</a:t>
            </a:r>
            <a:r>
              <a:rPr lang="pt-BR" sz="2200" b="1" dirty="0" err="1" smtClean="0">
                <a:solidFill>
                  <a:schemeClr val="tx1">
                    <a:lumMod val="65000"/>
                    <a:lumOff val="35000"/>
                  </a:schemeClr>
                </a:solidFill>
              </a:rPr>
              <a:t>ospitals</a:t>
            </a:r>
            <a:r>
              <a:rPr lang="pt-BR" sz="2200" b="1" dirty="0" smtClean="0">
                <a:solidFill>
                  <a:schemeClr val="tx1">
                    <a:lumMod val="65000"/>
                    <a:lumOff val="35000"/>
                  </a:schemeClr>
                </a:solidFill>
              </a:rPr>
              <a:t> </a:t>
            </a:r>
            <a:r>
              <a:rPr lang="pt-BR" sz="2200" b="1" dirty="0" err="1">
                <a:solidFill>
                  <a:schemeClr val="tx1">
                    <a:lumMod val="65000"/>
                    <a:lumOff val="35000"/>
                  </a:schemeClr>
                </a:solidFill>
              </a:rPr>
              <a:t>of</a:t>
            </a:r>
            <a:r>
              <a:rPr lang="pt-BR" sz="2200" b="1" dirty="0">
                <a:solidFill>
                  <a:schemeClr val="tx1">
                    <a:lumMod val="65000"/>
                    <a:lumOff val="35000"/>
                  </a:schemeClr>
                </a:solidFill>
              </a:rPr>
              <a:t> </a:t>
            </a:r>
            <a:r>
              <a:rPr lang="pt-BR" sz="2200" b="1" dirty="0" err="1" smtClean="0">
                <a:solidFill>
                  <a:schemeClr val="tx1">
                    <a:lumMod val="65000"/>
                    <a:lumOff val="35000"/>
                  </a:schemeClr>
                </a:solidFill>
              </a:rPr>
              <a:t>Orebro</a:t>
            </a:r>
            <a:r>
              <a:rPr lang="pt-BR" sz="2200" b="1" dirty="0" smtClean="0">
                <a:solidFill>
                  <a:schemeClr val="tx1">
                    <a:lumMod val="65000"/>
                    <a:lumOff val="35000"/>
                  </a:schemeClr>
                </a:solidFill>
              </a:rPr>
              <a:t> para </a:t>
            </a:r>
            <a:r>
              <a:rPr lang="pt-BR" sz="2200" b="1" dirty="0">
                <a:solidFill>
                  <a:schemeClr val="tx1">
                    <a:lumMod val="65000"/>
                    <a:lumOff val="35000"/>
                  </a:schemeClr>
                </a:solidFill>
              </a:rPr>
              <a:t>1994 - 2013 </a:t>
            </a:r>
            <a:r>
              <a:rPr lang="pt-BR" sz="2200" b="1" dirty="0" smtClean="0">
                <a:solidFill>
                  <a:schemeClr val="tx1">
                    <a:lumMod val="65000"/>
                    <a:lumOff val="35000"/>
                  </a:schemeClr>
                </a:solidFill>
              </a:rPr>
              <a:t>e Uppsala </a:t>
            </a:r>
            <a:r>
              <a:rPr lang="pt-BR" sz="2200" b="1" dirty="0">
                <a:solidFill>
                  <a:schemeClr val="tx1">
                    <a:lumMod val="65000"/>
                    <a:lumOff val="35000"/>
                  </a:schemeClr>
                </a:solidFill>
              </a:rPr>
              <a:t>para 2003 - 2013</a:t>
            </a:r>
            <a:r>
              <a:rPr lang="pt-BR" sz="2200" dirty="0">
                <a:solidFill>
                  <a:schemeClr val="tx1">
                    <a:lumMod val="65000"/>
                    <a:lumOff val="35000"/>
                  </a:schemeClr>
                </a:solidFill>
              </a:rPr>
              <a:t>. </a:t>
            </a:r>
            <a:endParaRPr lang="pt-BR" sz="2200" dirty="0" smtClean="0">
              <a:solidFill>
                <a:schemeClr val="tx1">
                  <a:lumMod val="65000"/>
                  <a:lumOff val="35000"/>
                </a:schemeClr>
              </a:solidFill>
            </a:endParaRPr>
          </a:p>
          <a:p>
            <a:pPr marL="182880" indent="-182880" algn="just" fontAlgn="auto">
              <a:defRPr/>
            </a:pPr>
            <a:r>
              <a:rPr lang="pt-BR" sz="2200" b="1" dirty="0">
                <a:solidFill>
                  <a:schemeClr val="accent6">
                    <a:lumMod val="75000"/>
                  </a:schemeClr>
                </a:solidFill>
              </a:rPr>
              <a:t>I</a:t>
            </a:r>
            <a:r>
              <a:rPr lang="pt-BR" sz="2200" b="1" dirty="0" smtClean="0">
                <a:solidFill>
                  <a:schemeClr val="accent6">
                    <a:lumMod val="75000"/>
                  </a:schemeClr>
                </a:solidFill>
              </a:rPr>
              <a:t>ncluídos:</a:t>
            </a:r>
            <a:r>
              <a:rPr lang="pt-BR" sz="2200" dirty="0" smtClean="0">
                <a:solidFill>
                  <a:schemeClr val="tx1">
                    <a:lumMod val="65000"/>
                    <a:lumOff val="35000"/>
                  </a:schemeClr>
                </a:solidFill>
              </a:rPr>
              <a:t> recém-nascido termo </a:t>
            </a:r>
            <a:r>
              <a:rPr lang="pt-BR" sz="2200" dirty="0">
                <a:solidFill>
                  <a:schemeClr val="tx1">
                    <a:lumMod val="65000"/>
                    <a:lumOff val="35000"/>
                  </a:schemeClr>
                </a:solidFill>
              </a:rPr>
              <a:t>ou próximo ao termo </a:t>
            </a:r>
            <a:r>
              <a:rPr lang="pt-BR" sz="2200" dirty="0" smtClean="0">
                <a:solidFill>
                  <a:schemeClr val="tx1">
                    <a:lumMod val="65000"/>
                    <a:lumOff val="35000"/>
                  </a:schemeClr>
                </a:solidFill>
              </a:rPr>
              <a:t>(</a:t>
            </a:r>
            <a:r>
              <a:rPr lang="pt-BR" sz="2400" dirty="0" smtClean="0">
                <a:solidFill>
                  <a:schemeClr val="tx1">
                    <a:lumMod val="65000"/>
                    <a:lumOff val="35000"/>
                  </a:schemeClr>
                </a:solidFill>
              </a:rPr>
              <a:t>≥ </a:t>
            </a:r>
            <a:r>
              <a:rPr lang="pt-BR" sz="2200" dirty="0" smtClean="0">
                <a:solidFill>
                  <a:schemeClr val="tx1">
                    <a:lumMod val="65000"/>
                    <a:lumOff val="35000"/>
                  </a:schemeClr>
                </a:solidFill>
              </a:rPr>
              <a:t>34 semanas</a:t>
            </a:r>
            <a:r>
              <a:rPr lang="pt-BR" sz="2200" dirty="0">
                <a:solidFill>
                  <a:schemeClr val="tx1">
                    <a:lumMod val="65000"/>
                    <a:lumOff val="35000"/>
                  </a:schemeClr>
                </a:solidFill>
              </a:rPr>
              <a:t>) com diagnóstico de convulsões nos primeiros 7 dias de vida, </a:t>
            </a:r>
            <a:r>
              <a:rPr lang="pt-BR" sz="2200" dirty="0" smtClean="0">
                <a:solidFill>
                  <a:schemeClr val="tx1">
                    <a:lumMod val="65000"/>
                    <a:lumOff val="35000"/>
                  </a:schemeClr>
                </a:solidFill>
              </a:rPr>
              <a:t>na ausência </a:t>
            </a:r>
            <a:r>
              <a:rPr lang="pt-BR" sz="2200" dirty="0">
                <a:solidFill>
                  <a:schemeClr val="tx1">
                    <a:lumMod val="65000"/>
                    <a:lumOff val="35000"/>
                  </a:schemeClr>
                </a:solidFill>
              </a:rPr>
              <a:t>de EHI. </a:t>
            </a:r>
            <a:endParaRPr lang="pt-BR" sz="2200" dirty="0" smtClean="0">
              <a:solidFill>
                <a:schemeClr val="tx1">
                  <a:lumMod val="65000"/>
                  <a:lumOff val="35000"/>
                </a:schemeClr>
              </a:solidFill>
            </a:endParaRPr>
          </a:p>
          <a:p>
            <a:pPr marL="182880" indent="-182880" algn="just" fontAlgn="auto">
              <a:defRPr/>
            </a:pPr>
            <a:r>
              <a:rPr lang="pt-BR" sz="2200" b="1" dirty="0">
                <a:solidFill>
                  <a:schemeClr val="accent6">
                    <a:lumMod val="75000"/>
                  </a:schemeClr>
                </a:solidFill>
              </a:rPr>
              <a:t>E</a:t>
            </a:r>
            <a:r>
              <a:rPr lang="pt-BR" sz="2200" b="1" dirty="0" smtClean="0">
                <a:solidFill>
                  <a:schemeClr val="accent6">
                    <a:lumMod val="75000"/>
                  </a:schemeClr>
                </a:solidFill>
              </a:rPr>
              <a:t>xcluídos: </a:t>
            </a:r>
            <a:r>
              <a:rPr lang="pt-BR" sz="2200" dirty="0">
                <a:solidFill>
                  <a:schemeClr val="tx1">
                    <a:lumMod val="65000"/>
                    <a:lumOff val="35000"/>
                  </a:schemeClr>
                </a:solidFill>
              </a:rPr>
              <a:t>recém-nascidos com </a:t>
            </a:r>
            <a:r>
              <a:rPr lang="pt-BR" sz="2200" dirty="0" smtClean="0">
                <a:solidFill>
                  <a:schemeClr val="tx1">
                    <a:lumMod val="65000"/>
                    <a:lumOff val="35000"/>
                  </a:schemeClr>
                </a:solidFill>
              </a:rPr>
              <a:t>malformações congênitas </a:t>
            </a:r>
            <a:r>
              <a:rPr lang="pt-BR" sz="2200" dirty="0">
                <a:solidFill>
                  <a:schemeClr val="tx1">
                    <a:lumMod val="65000"/>
                    <a:lumOff val="35000"/>
                  </a:schemeClr>
                </a:solidFill>
              </a:rPr>
              <a:t>importantes e anormalidades </a:t>
            </a:r>
            <a:r>
              <a:rPr lang="pt-BR" sz="2200" dirty="0" smtClean="0">
                <a:solidFill>
                  <a:schemeClr val="tx1">
                    <a:lumMod val="65000"/>
                    <a:lumOff val="35000"/>
                  </a:schemeClr>
                </a:solidFill>
              </a:rPr>
              <a:t>cromossômicas.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31775"/>
            <a:ext cx="10515600" cy="1171575"/>
          </a:xfrm>
        </p:spPr>
        <p:txBody>
          <a:bodyPr>
            <a:noAutofit/>
          </a:bodyPr>
          <a:lstStyle/>
          <a:p>
            <a:pPr algn="ctr" fontAlgn="auto">
              <a:spcAft>
                <a:spcPts val="0"/>
              </a:spcAft>
              <a:defRPr/>
            </a:pPr>
            <a:r>
              <a:rPr lang="pt-BR" dirty="0"/>
              <a:t/>
            </a:r>
            <a:br>
              <a:rPr lang="pt-BR" dirty="0"/>
            </a:br>
            <a:r>
              <a:rPr lang="pt-BR" dirty="0" smtClean="0"/>
              <a:t>MATERIAIS E MÉTODOS </a:t>
            </a:r>
            <a:endParaRPr lang="pt-BR" dirty="0"/>
          </a:p>
        </p:txBody>
      </p:sp>
      <p:sp>
        <p:nvSpPr>
          <p:cNvPr id="3" name="Espaço Reservado para Conteúdo 2"/>
          <p:cNvSpPr>
            <a:spLocks noGrp="1"/>
          </p:cNvSpPr>
          <p:nvPr>
            <p:ph idx="1"/>
          </p:nvPr>
        </p:nvSpPr>
        <p:spPr>
          <a:xfrm>
            <a:off x="420688" y="2170113"/>
            <a:ext cx="10715625" cy="4533900"/>
          </a:xfrm>
        </p:spPr>
        <p:txBody>
          <a:bodyPr/>
          <a:lstStyle/>
          <a:p>
            <a:pPr marL="182880" indent="-182880" algn="just" fontAlgn="auto">
              <a:defRPr/>
            </a:pPr>
            <a:r>
              <a:rPr lang="pt-BR" sz="2200" dirty="0" smtClean="0">
                <a:solidFill>
                  <a:schemeClr val="tx1">
                    <a:lumMod val="65000"/>
                    <a:lumOff val="35000"/>
                  </a:schemeClr>
                </a:solidFill>
              </a:rPr>
              <a:t>Para cada caso, quatro controles foram incluídos.</a:t>
            </a:r>
          </a:p>
          <a:p>
            <a:pPr marL="182880" indent="-182880" algn="just" fontAlgn="auto">
              <a:defRPr/>
            </a:pPr>
            <a:r>
              <a:rPr lang="pt-BR" sz="2200" dirty="0" smtClean="0">
                <a:solidFill>
                  <a:schemeClr val="tx1">
                    <a:lumMod val="65000"/>
                    <a:lumOff val="35000"/>
                  </a:schemeClr>
                </a:solidFill>
              </a:rPr>
              <a:t>Os controles foram identificados como os quatro recém-nascidos subsequentes no mesmo hospital;</a:t>
            </a:r>
          </a:p>
          <a:p>
            <a:pPr marL="182880" indent="-182880" algn="just" fontAlgn="auto">
              <a:defRPr/>
            </a:pPr>
            <a:r>
              <a:rPr lang="pt-BR" sz="2200" dirty="0" smtClean="0">
                <a:solidFill>
                  <a:schemeClr val="tx1">
                    <a:lumMod val="65000"/>
                    <a:lumOff val="35000"/>
                  </a:schemeClr>
                </a:solidFill>
              </a:rPr>
              <a:t>Incluídos: recém-nascido com 34 semanas de idade gestacional;</a:t>
            </a:r>
          </a:p>
          <a:p>
            <a:pPr marL="182880" indent="-182880" algn="just" fontAlgn="auto">
              <a:defRPr/>
            </a:pPr>
            <a:r>
              <a:rPr lang="pt-BR" sz="2200" dirty="0" smtClean="0">
                <a:solidFill>
                  <a:schemeClr val="tx1">
                    <a:lumMod val="65000"/>
                    <a:lumOff val="35000"/>
                  </a:schemeClr>
                </a:solidFill>
              </a:rPr>
              <a:t>Excluídos: recém-nascido com qualquer malformação congênita ou anormalidade cromossômica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888" y="231775"/>
            <a:ext cx="10515601" cy="889000"/>
          </a:xfrm>
        </p:spPr>
        <p:txBody>
          <a:bodyPr>
            <a:noAutofit/>
          </a:bodyPr>
          <a:lstStyle/>
          <a:p>
            <a:pPr algn="ctr" fontAlgn="auto">
              <a:spcAft>
                <a:spcPts val="0"/>
              </a:spcAft>
              <a:defRPr/>
            </a:pPr>
            <a:r>
              <a:rPr lang="pt-BR" dirty="0"/>
              <a:t/>
            </a:r>
            <a:br>
              <a:rPr lang="pt-BR" dirty="0"/>
            </a:br>
            <a:r>
              <a:rPr lang="pt-BR" dirty="0" smtClean="0"/>
              <a:t>MATERIAIS E MÉTODOS </a:t>
            </a:r>
            <a:endParaRPr lang="pt-BR" dirty="0"/>
          </a:p>
        </p:txBody>
      </p:sp>
      <p:sp>
        <p:nvSpPr>
          <p:cNvPr id="3" name="Espaço Reservado para Conteúdo 2"/>
          <p:cNvSpPr>
            <a:spLocks noGrp="1"/>
          </p:cNvSpPr>
          <p:nvPr>
            <p:ph idx="1"/>
          </p:nvPr>
        </p:nvSpPr>
        <p:spPr>
          <a:xfrm>
            <a:off x="476250" y="1546225"/>
            <a:ext cx="10741025" cy="4532313"/>
          </a:xfrm>
        </p:spPr>
        <p:txBody>
          <a:bodyPr>
            <a:noAutofit/>
          </a:bodyPr>
          <a:lstStyle/>
          <a:p>
            <a:pPr marL="182880" indent="-182880" algn="just" fontAlgn="auto">
              <a:buFont typeface="Wingdings" panose="05000000000000000000" pitchFamily="2" charset="2"/>
              <a:buChar char="v"/>
              <a:defRPr/>
            </a:pPr>
            <a:r>
              <a:rPr lang="pt-BR" sz="2200" u="sng" dirty="0" smtClean="0">
                <a:solidFill>
                  <a:schemeClr val="tx1">
                    <a:lumMod val="65000"/>
                    <a:lumOff val="35000"/>
                  </a:schemeClr>
                </a:solidFill>
              </a:rPr>
              <a:t>Revisão dos prontuários médicos:</a:t>
            </a:r>
          </a:p>
          <a:p>
            <a:pPr marL="182880" indent="-182880" algn="just" fontAlgn="auto">
              <a:defRPr/>
            </a:pPr>
            <a:r>
              <a:rPr lang="pt-BR" sz="2200" b="1" dirty="0" smtClean="0">
                <a:solidFill>
                  <a:schemeClr val="accent6">
                    <a:lumMod val="75000"/>
                  </a:schemeClr>
                </a:solidFill>
              </a:rPr>
              <a:t>Idade materna: </a:t>
            </a:r>
            <a:r>
              <a:rPr lang="pt-BR" sz="2400" dirty="0">
                <a:solidFill>
                  <a:schemeClr val="tx1">
                    <a:lumMod val="65000"/>
                    <a:lumOff val="35000"/>
                  </a:schemeClr>
                </a:solidFill>
              </a:rPr>
              <a:t>≥</a:t>
            </a:r>
            <a:r>
              <a:rPr lang="pt-BR" sz="2200" dirty="0" smtClean="0">
                <a:solidFill>
                  <a:schemeClr val="tx1">
                    <a:lumMod val="65000"/>
                    <a:lumOff val="35000"/>
                  </a:schemeClr>
                </a:solidFill>
              </a:rPr>
              <a:t> 35 anos; </a:t>
            </a:r>
          </a:p>
          <a:p>
            <a:pPr marL="182880" indent="-182880" algn="just" fontAlgn="auto">
              <a:defRPr/>
            </a:pPr>
            <a:r>
              <a:rPr lang="pt-BR" sz="2200" b="1" dirty="0" smtClean="0">
                <a:solidFill>
                  <a:schemeClr val="accent6">
                    <a:lumMod val="75000"/>
                  </a:schemeClr>
                </a:solidFill>
              </a:rPr>
              <a:t>Altura materna:</a:t>
            </a:r>
            <a:r>
              <a:rPr lang="pt-BR" sz="2200" dirty="0" smtClean="0">
                <a:solidFill>
                  <a:schemeClr val="tx1">
                    <a:lumMod val="65000"/>
                    <a:lumOff val="35000"/>
                  </a:schemeClr>
                </a:solidFill>
              </a:rPr>
              <a:t> </a:t>
            </a:r>
            <a:r>
              <a:rPr lang="pt-BR" sz="2400" dirty="0">
                <a:solidFill>
                  <a:schemeClr val="tx1">
                    <a:lumMod val="65000"/>
                    <a:lumOff val="35000"/>
                  </a:schemeClr>
                </a:solidFill>
              </a:rPr>
              <a:t>≤</a:t>
            </a:r>
            <a:r>
              <a:rPr lang="pt-BR" sz="2200" dirty="0" smtClean="0">
                <a:solidFill>
                  <a:schemeClr val="tx1">
                    <a:lumMod val="65000"/>
                    <a:lumOff val="35000"/>
                  </a:schemeClr>
                </a:solidFill>
              </a:rPr>
              <a:t> 158 cm;</a:t>
            </a:r>
          </a:p>
          <a:p>
            <a:pPr marL="182880" indent="-182880" algn="just" fontAlgn="auto">
              <a:defRPr/>
            </a:pPr>
            <a:r>
              <a:rPr lang="pt-BR" sz="2200" b="1" dirty="0">
                <a:solidFill>
                  <a:schemeClr val="accent6">
                    <a:lumMod val="75000"/>
                  </a:schemeClr>
                </a:solidFill>
              </a:rPr>
              <a:t>B</a:t>
            </a:r>
            <a:r>
              <a:rPr lang="pt-BR" sz="2200" b="1" dirty="0" smtClean="0">
                <a:solidFill>
                  <a:schemeClr val="accent6">
                    <a:lumMod val="75000"/>
                  </a:schemeClr>
                </a:solidFill>
              </a:rPr>
              <a:t>aixo </a:t>
            </a:r>
            <a:r>
              <a:rPr lang="pt-BR" sz="2200" b="1" dirty="0">
                <a:solidFill>
                  <a:schemeClr val="accent6">
                    <a:lumMod val="75000"/>
                  </a:schemeClr>
                </a:solidFill>
              </a:rPr>
              <a:t>nível </a:t>
            </a:r>
            <a:r>
              <a:rPr lang="pt-BR" sz="2200" b="1" dirty="0" smtClean="0">
                <a:solidFill>
                  <a:schemeClr val="accent6">
                    <a:lumMod val="75000"/>
                  </a:schemeClr>
                </a:solidFill>
              </a:rPr>
              <a:t>socioeconômico: </a:t>
            </a:r>
            <a:r>
              <a:rPr lang="pt-BR" sz="2200" dirty="0" smtClean="0">
                <a:solidFill>
                  <a:schemeClr val="tx1">
                    <a:lumMod val="65000"/>
                    <a:lumOff val="35000"/>
                  </a:schemeClr>
                </a:solidFill>
              </a:rPr>
              <a:t>mães desempregadas </a:t>
            </a:r>
            <a:r>
              <a:rPr lang="pt-BR" sz="2200" dirty="0">
                <a:solidFill>
                  <a:schemeClr val="tx1">
                    <a:lumMod val="65000"/>
                    <a:lumOff val="35000"/>
                  </a:schemeClr>
                </a:solidFill>
              </a:rPr>
              <a:t>ou sem ensino </a:t>
            </a:r>
            <a:r>
              <a:rPr lang="pt-BR" sz="2200" dirty="0" smtClean="0">
                <a:solidFill>
                  <a:schemeClr val="tx1">
                    <a:lumMod val="65000"/>
                    <a:lumOff val="35000"/>
                  </a:schemeClr>
                </a:solidFill>
              </a:rPr>
              <a:t>superior;</a:t>
            </a:r>
          </a:p>
          <a:p>
            <a:pPr marL="182880" indent="-182880" algn="just" fontAlgn="auto">
              <a:defRPr/>
            </a:pPr>
            <a:r>
              <a:rPr lang="pt-BR" sz="2200" b="1" dirty="0" err="1" smtClean="0">
                <a:solidFill>
                  <a:schemeClr val="accent6">
                    <a:lumMod val="75000"/>
                  </a:schemeClr>
                </a:solidFill>
              </a:rPr>
              <a:t>Comorbidade</a:t>
            </a:r>
            <a:r>
              <a:rPr lang="pt-BR" sz="2200" b="1" dirty="0" smtClean="0">
                <a:solidFill>
                  <a:schemeClr val="accent6">
                    <a:lumMod val="75000"/>
                  </a:schemeClr>
                </a:solidFill>
              </a:rPr>
              <a:t> materna: </a:t>
            </a:r>
            <a:r>
              <a:rPr lang="pt-BR" sz="2200" dirty="0" smtClean="0">
                <a:solidFill>
                  <a:schemeClr val="tx1">
                    <a:lumMod val="65000"/>
                    <a:lumOff val="35000"/>
                  </a:schemeClr>
                </a:solidFill>
              </a:rPr>
              <a:t>hipertensão</a:t>
            </a:r>
            <a:r>
              <a:rPr lang="pt-BR" sz="2200" dirty="0">
                <a:solidFill>
                  <a:schemeClr val="tx1">
                    <a:lumMod val="65000"/>
                    <a:lumOff val="35000"/>
                  </a:schemeClr>
                </a:solidFill>
              </a:rPr>
              <a:t>, diabetes mellitus, doença da </a:t>
            </a:r>
            <a:r>
              <a:rPr lang="pt-BR" sz="2200" dirty="0" smtClean="0">
                <a:solidFill>
                  <a:schemeClr val="tx1">
                    <a:lumMod val="65000"/>
                    <a:lumOff val="35000"/>
                  </a:schemeClr>
                </a:solidFill>
              </a:rPr>
              <a:t>tireoide, distúrbio </a:t>
            </a:r>
            <a:r>
              <a:rPr lang="pt-BR" sz="2200" dirty="0">
                <a:solidFill>
                  <a:schemeClr val="tx1">
                    <a:lumMod val="65000"/>
                    <a:lumOff val="35000"/>
                  </a:schemeClr>
                </a:solidFill>
              </a:rPr>
              <a:t>psiquiátrico ou </a:t>
            </a:r>
            <a:r>
              <a:rPr lang="pt-BR" sz="2200" dirty="0" smtClean="0">
                <a:solidFill>
                  <a:schemeClr val="tx1">
                    <a:lumMod val="65000"/>
                    <a:lumOff val="35000"/>
                  </a:schemeClr>
                </a:solidFill>
              </a:rPr>
              <a:t>outro</a:t>
            </a:r>
            <a:r>
              <a:rPr lang="pt-BR" sz="2200" dirty="0">
                <a:solidFill>
                  <a:schemeClr val="tx1">
                    <a:lumMod val="65000"/>
                    <a:lumOff val="35000"/>
                  </a:schemeClr>
                </a:solidFill>
              </a:rPr>
              <a:t>;</a:t>
            </a:r>
            <a:endParaRPr lang="pt-BR" sz="2200" dirty="0" smtClean="0">
              <a:solidFill>
                <a:schemeClr val="tx1">
                  <a:lumMod val="65000"/>
                  <a:lumOff val="35000"/>
                </a:schemeClr>
              </a:solidFill>
            </a:endParaRPr>
          </a:p>
          <a:p>
            <a:pPr marL="182880" indent="-182880" algn="just" fontAlgn="auto">
              <a:defRPr/>
            </a:pPr>
            <a:r>
              <a:rPr lang="pt-BR" sz="2200" b="1" dirty="0" smtClean="0">
                <a:solidFill>
                  <a:schemeClr val="accent6">
                    <a:lumMod val="75000"/>
                  </a:schemeClr>
                </a:solidFill>
              </a:rPr>
              <a:t>Paridade: </a:t>
            </a:r>
            <a:r>
              <a:rPr lang="pt-BR" sz="2200" dirty="0" err="1" smtClean="0">
                <a:solidFill>
                  <a:schemeClr val="tx1">
                    <a:lumMod val="65000"/>
                    <a:lumOff val="35000"/>
                  </a:schemeClr>
                </a:solidFill>
              </a:rPr>
              <a:t>nulíparas</a:t>
            </a:r>
            <a:r>
              <a:rPr lang="pt-BR" sz="2200" dirty="0" smtClean="0">
                <a:solidFill>
                  <a:schemeClr val="tx1">
                    <a:lumMod val="65000"/>
                    <a:lumOff val="35000"/>
                  </a:schemeClr>
                </a:solidFill>
              </a:rPr>
              <a:t>;</a:t>
            </a:r>
            <a:endParaRPr lang="pt-BR" sz="2200" dirty="0">
              <a:solidFill>
                <a:schemeClr val="tx1">
                  <a:lumMod val="65000"/>
                  <a:lumOff val="35000"/>
                </a:schemeClr>
              </a:solidFill>
            </a:endParaRPr>
          </a:p>
          <a:p>
            <a:pPr marL="182880" indent="-182880" algn="just" fontAlgn="auto">
              <a:defRPr/>
            </a:pPr>
            <a:r>
              <a:rPr lang="pt-BR" sz="2200" b="1" dirty="0" smtClean="0">
                <a:solidFill>
                  <a:schemeClr val="accent6">
                    <a:lumMod val="75000"/>
                  </a:schemeClr>
                </a:solidFill>
              </a:rPr>
              <a:t>Complicações </a:t>
            </a:r>
            <a:r>
              <a:rPr lang="pt-BR" sz="2200" b="1" dirty="0">
                <a:solidFill>
                  <a:schemeClr val="accent6">
                    <a:lumMod val="75000"/>
                  </a:schemeClr>
                </a:solidFill>
              </a:rPr>
              <a:t>durante a </a:t>
            </a:r>
            <a:r>
              <a:rPr lang="pt-BR" sz="2200" b="1" dirty="0" smtClean="0">
                <a:solidFill>
                  <a:schemeClr val="accent6">
                    <a:lumMod val="75000"/>
                  </a:schemeClr>
                </a:solidFill>
              </a:rPr>
              <a:t>gravidez: </a:t>
            </a:r>
            <a:r>
              <a:rPr lang="pt-BR" sz="2200" dirty="0" smtClean="0">
                <a:solidFill>
                  <a:schemeClr val="tx1">
                    <a:lumMod val="65000"/>
                    <a:lumOff val="35000"/>
                  </a:schemeClr>
                </a:solidFill>
              </a:rPr>
              <a:t>hipertensão </a:t>
            </a:r>
            <a:r>
              <a:rPr lang="pt-BR" sz="2200" dirty="0">
                <a:solidFill>
                  <a:schemeClr val="tx1">
                    <a:lumMod val="65000"/>
                    <a:lumOff val="35000"/>
                  </a:schemeClr>
                </a:solidFill>
              </a:rPr>
              <a:t>gestacional, pré-eclâmpsia, diabetes </a:t>
            </a:r>
            <a:r>
              <a:rPr lang="pt-BR" sz="2200" dirty="0" smtClean="0">
                <a:solidFill>
                  <a:schemeClr val="tx1">
                    <a:lumMod val="65000"/>
                    <a:lumOff val="35000"/>
                  </a:schemeClr>
                </a:solidFill>
              </a:rPr>
              <a:t>mellitus gestacional </a:t>
            </a:r>
            <a:r>
              <a:rPr lang="pt-BR" sz="2200" dirty="0">
                <a:solidFill>
                  <a:schemeClr val="tx1">
                    <a:lumMod val="65000"/>
                    <a:lumOff val="35000"/>
                  </a:schemeClr>
                </a:solidFill>
              </a:rPr>
              <a:t>e </a:t>
            </a:r>
            <a:r>
              <a:rPr lang="pt-BR" sz="2200" dirty="0" err="1">
                <a:solidFill>
                  <a:schemeClr val="tx1">
                    <a:lumMod val="65000"/>
                    <a:lumOff val="35000"/>
                  </a:schemeClr>
                </a:solidFill>
              </a:rPr>
              <a:t>colestase</a:t>
            </a:r>
            <a:r>
              <a:rPr lang="pt-BR" sz="2200" dirty="0">
                <a:solidFill>
                  <a:schemeClr val="tx1">
                    <a:lumMod val="65000"/>
                    <a:lumOff val="35000"/>
                  </a:schemeClr>
                </a:solidFill>
              </a:rPr>
              <a:t> intra-hepática.</a:t>
            </a:r>
            <a:endParaRPr lang="pt-BR" sz="2200" dirty="0" smtClean="0">
              <a:solidFill>
                <a:schemeClr val="tx1">
                  <a:lumMod val="65000"/>
                  <a:lumOff val="35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77800"/>
            <a:ext cx="10515600" cy="1068388"/>
          </a:xfrm>
        </p:spPr>
        <p:txBody>
          <a:bodyPr>
            <a:normAutofit fontScale="90000"/>
          </a:bodyPr>
          <a:lstStyle/>
          <a:p>
            <a:pPr algn="ctr" fontAlgn="auto">
              <a:spcAft>
                <a:spcPts val="0"/>
              </a:spcAft>
              <a:defRPr/>
            </a:pPr>
            <a:r>
              <a:rPr lang="pt-BR" dirty="0"/>
              <a:t/>
            </a:r>
            <a:br>
              <a:rPr lang="pt-BR" dirty="0"/>
            </a:br>
            <a:r>
              <a:rPr lang="pt-BR" sz="4900" dirty="0" smtClean="0"/>
              <a:t>MATERIAIS E MÉTODOS </a:t>
            </a:r>
            <a:endParaRPr lang="pt-BR" sz="4900" dirty="0"/>
          </a:p>
        </p:txBody>
      </p:sp>
      <p:sp>
        <p:nvSpPr>
          <p:cNvPr id="3" name="Espaço Reservado para Conteúdo 2"/>
          <p:cNvSpPr>
            <a:spLocks noGrp="1"/>
          </p:cNvSpPr>
          <p:nvPr>
            <p:ph idx="1"/>
          </p:nvPr>
        </p:nvSpPr>
        <p:spPr>
          <a:xfrm>
            <a:off x="666750" y="1309688"/>
            <a:ext cx="10728325" cy="5021262"/>
          </a:xfrm>
        </p:spPr>
        <p:txBody>
          <a:bodyPr wrap="square" numCol="1" anchor="t" anchorCtr="0" compatLnSpc="1">
            <a:prstTxWarp prst="textNoShape">
              <a:avLst/>
            </a:prstTxWarp>
            <a:normAutofit lnSpcReduction="10000"/>
          </a:bodyPr>
          <a:lstStyle/>
          <a:p>
            <a:pPr algn="just"/>
            <a:r>
              <a:rPr lang="pt-BR" sz="2200" b="1" smtClean="0">
                <a:solidFill>
                  <a:srgbClr val="A925A5"/>
                </a:solidFill>
              </a:rPr>
              <a:t>Nascimentos prematuros</a:t>
            </a:r>
            <a:r>
              <a:rPr lang="pt-BR" sz="2200" smtClean="0"/>
              <a:t>: entre 34 e 36 semanas de gestação;</a:t>
            </a:r>
          </a:p>
          <a:p>
            <a:pPr algn="just"/>
            <a:r>
              <a:rPr lang="pt-BR" sz="2200" b="1" smtClean="0">
                <a:solidFill>
                  <a:srgbClr val="A925A5"/>
                </a:solidFill>
              </a:rPr>
              <a:t>Nascimentos pós-termo: </a:t>
            </a:r>
            <a:r>
              <a:rPr lang="pt-BR" sz="2400" smtClean="0"/>
              <a:t>≥</a:t>
            </a:r>
            <a:r>
              <a:rPr lang="pt-BR" sz="2200" smtClean="0"/>
              <a:t> 42 semanas de gestação. </a:t>
            </a:r>
          </a:p>
          <a:p>
            <a:pPr algn="just"/>
            <a:r>
              <a:rPr lang="pt-BR" sz="2200" b="1" smtClean="0">
                <a:solidFill>
                  <a:srgbClr val="A925A5"/>
                </a:solidFill>
              </a:rPr>
              <a:t>Circunferência da cabeça do recém-nascido: </a:t>
            </a:r>
            <a:r>
              <a:rPr lang="pt-BR" sz="2200" smtClean="0"/>
              <a:t>&gt; 37 cm.</a:t>
            </a:r>
          </a:p>
          <a:p>
            <a:pPr algn="just"/>
            <a:r>
              <a:rPr lang="pt-BR" sz="2200" smtClean="0"/>
              <a:t>A etiologia das convulsões para cada recém-nascido índice foi obtida de seu prontuário médico. </a:t>
            </a:r>
          </a:p>
          <a:p>
            <a:pPr algn="just"/>
            <a:r>
              <a:rPr lang="pt-BR" sz="2200" smtClean="0"/>
              <a:t>Na anáise estatística, foi usado o SPSS versão 20 (</a:t>
            </a:r>
            <a:r>
              <a:rPr lang="pt-BR" smtClean="0"/>
              <a:t>IBM Corp, Armonk, NY,</a:t>
            </a:r>
            <a:br>
              <a:rPr lang="pt-BR" smtClean="0"/>
            </a:br>
            <a:r>
              <a:rPr lang="pt-BR" smtClean="0"/>
              <a:t>USA )</a:t>
            </a:r>
            <a:br>
              <a:rPr lang="pt-BR" smtClean="0"/>
            </a:br>
            <a:r>
              <a:rPr lang="pt-BR" sz="2200" smtClean="0"/>
              <a:t>Teste qui-quadrado e t-teste</a:t>
            </a:r>
          </a:p>
          <a:p>
            <a:pPr algn="just"/>
            <a:r>
              <a:rPr lang="pt-BR" sz="2200" smtClean="0"/>
              <a:t>Valor p&lt;0,05: diferença significativa</a:t>
            </a:r>
          </a:p>
          <a:p>
            <a:r>
              <a:rPr lang="pt-BR" smtClean="0"/>
              <a:t>Odds ratios brutos (ORs) e odds ajustados   (AORs) com intervalos de confiança de 95% (CI) foram calculados usando análise de regressão logística</a:t>
            </a:r>
            <a:endParaRPr lang="pt-BR" sz="2200" smtClean="0"/>
          </a:p>
          <a:p>
            <a:pPr algn="just"/>
            <a:r>
              <a:rPr lang="pt-BR" sz="2200" smtClean="0"/>
              <a:t>OR: intervalo de confiança de 95%</a:t>
            </a:r>
          </a:p>
          <a:p>
            <a:pPr algn="just"/>
            <a:endParaRPr lang="pt-BR" sz="2200" smtClean="0"/>
          </a:p>
          <a:p>
            <a:pPr algn="just"/>
            <a:endParaRPr lang="pt-BR" sz="2200" smtClean="0"/>
          </a:p>
          <a:p>
            <a:pPr algn="just"/>
            <a:endParaRPr lang="pt-BR" sz="22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1138" y="244475"/>
            <a:ext cx="10515601" cy="1173163"/>
          </a:xfrm>
        </p:spPr>
        <p:txBody>
          <a:bodyPr>
            <a:noAutofit/>
          </a:bodyPr>
          <a:lstStyle/>
          <a:p>
            <a:pPr algn="ctr" fontAlgn="auto">
              <a:spcAft>
                <a:spcPts val="0"/>
              </a:spcAft>
              <a:defRPr/>
            </a:pPr>
            <a:r>
              <a:rPr lang="pt-BR" dirty="0"/>
              <a:t/>
            </a:r>
            <a:br>
              <a:rPr lang="pt-BR" dirty="0"/>
            </a:br>
            <a:r>
              <a:rPr lang="pt-BR" dirty="0" smtClean="0"/>
              <a:t>MATERIAIS E MÉTODOS </a:t>
            </a:r>
            <a:endParaRPr lang="pt-BR" dirty="0"/>
          </a:p>
        </p:txBody>
      </p:sp>
      <p:sp>
        <p:nvSpPr>
          <p:cNvPr id="3" name="Espaço Reservado para Conteúdo 2"/>
          <p:cNvSpPr>
            <a:spLocks noGrp="1"/>
          </p:cNvSpPr>
          <p:nvPr>
            <p:ph idx="1"/>
          </p:nvPr>
        </p:nvSpPr>
        <p:spPr>
          <a:xfrm>
            <a:off x="515938" y="2351088"/>
            <a:ext cx="10739437" cy="4506912"/>
          </a:xfrm>
        </p:spPr>
        <p:txBody>
          <a:bodyPr wrap="square" numCol="1" anchor="t" anchorCtr="0" compatLnSpc="1">
            <a:prstTxWarp prst="textNoShape">
              <a:avLst/>
            </a:prstTxWarp>
          </a:bodyPr>
          <a:lstStyle/>
          <a:p>
            <a:pPr algn="just"/>
            <a:r>
              <a:rPr lang="pt-BR" sz="2200" smtClean="0"/>
              <a:t>idade materna; altura materna; paridade; status socioeconômico; cesariana anterior; fertilização assistida; comorbidades e complicações na gravidez. </a:t>
            </a:r>
          </a:p>
          <a:p>
            <a:pPr algn="just"/>
            <a:endParaRPr lang="pt-BR" sz="2200" smtClean="0"/>
          </a:p>
          <a:p>
            <a:pPr algn="just"/>
            <a:endParaRPr lang="pt-BR" sz="2200" smtClean="0"/>
          </a:p>
          <a:p>
            <a:pPr algn="just"/>
            <a:r>
              <a:rPr lang="pt-BR" sz="2200" smtClean="0"/>
              <a:t>indução do parto; período expulsivo &gt;45min; nascimento de prematuro; perímetro cefálico&gt; 37 cm</a:t>
            </a:r>
          </a:p>
        </p:txBody>
      </p:sp>
      <p:sp>
        <p:nvSpPr>
          <p:cNvPr id="13317" name="Rectangle 5"/>
          <p:cNvSpPr>
            <a:spLocks noChangeArrowheads="1"/>
          </p:cNvSpPr>
          <p:nvPr/>
        </p:nvSpPr>
        <p:spPr bwMode="auto">
          <a:xfrm>
            <a:off x="473075" y="1471613"/>
            <a:ext cx="10013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3333FF"/>
                </a:solidFill>
              </a:rPr>
              <a:t>Para avaliação dos </a:t>
            </a:r>
            <a:r>
              <a:rPr lang="pt-BR" sz="2400">
                <a:solidFill>
                  <a:srgbClr val="FF00FF"/>
                </a:solidFill>
              </a:rPr>
              <a:t>Fatores de risco anteparto</a:t>
            </a:r>
            <a:r>
              <a:rPr lang="pt-BR" sz="2400">
                <a:solidFill>
                  <a:srgbClr val="3333FF"/>
                </a:solidFill>
              </a:rPr>
              <a:t>, foram feitos ajustes para:</a:t>
            </a:r>
          </a:p>
        </p:txBody>
      </p:sp>
      <p:sp>
        <p:nvSpPr>
          <p:cNvPr id="13318" name="Rectangle 6"/>
          <p:cNvSpPr>
            <a:spLocks noChangeArrowheads="1"/>
          </p:cNvSpPr>
          <p:nvPr/>
        </p:nvSpPr>
        <p:spPr bwMode="auto">
          <a:xfrm>
            <a:off x="854075" y="3605213"/>
            <a:ext cx="10013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3333FF"/>
                </a:solidFill>
              </a:rPr>
              <a:t>Para avaliação dos </a:t>
            </a:r>
            <a:r>
              <a:rPr lang="pt-BR" sz="2400">
                <a:solidFill>
                  <a:srgbClr val="FF00FF"/>
                </a:solidFill>
              </a:rPr>
              <a:t>Fatores de risco intraparto</a:t>
            </a:r>
            <a:r>
              <a:rPr lang="pt-BR" sz="2400">
                <a:solidFill>
                  <a:srgbClr val="3333FF"/>
                </a:solidFill>
              </a:rPr>
              <a:t>, foram feitos ajustes para: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7488" y="455613"/>
            <a:ext cx="9693276" cy="852487"/>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488950" y="2246313"/>
            <a:ext cx="10728325" cy="3933825"/>
          </a:xfrm>
        </p:spPr>
        <p:txBody>
          <a:bodyPr wrap="square" numCol="1" anchor="t" anchorCtr="0" compatLnSpc="1">
            <a:prstTxWarp prst="textNoShape">
              <a:avLst/>
            </a:prstTxWarp>
          </a:bodyPr>
          <a:lstStyle/>
          <a:p>
            <a:pPr algn="just"/>
            <a:r>
              <a:rPr lang="pt-BR" sz="2200" smtClean="0"/>
              <a:t>Houve 98.484 nascidos vivos nos hospitais de Orebro</a:t>
            </a:r>
            <a:r>
              <a:rPr lang="pt-BR" sz="2200" b="1" smtClean="0"/>
              <a:t> </a:t>
            </a:r>
            <a:r>
              <a:rPr lang="pt-BR" sz="2200" smtClean="0"/>
              <a:t>e Uppsala durante o período de estudo;</a:t>
            </a:r>
          </a:p>
          <a:p>
            <a:pPr algn="just"/>
            <a:r>
              <a:rPr lang="pt-BR" sz="2200" smtClean="0"/>
              <a:t>Ao todo, 40 recém-nascidos tiveram convulsões sem EHI durante a primeira semana de vida; a incidência foi de 0,41 / 1000 nascidos vivos.</a:t>
            </a:r>
          </a:p>
          <a:p>
            <a:pPr algn="just"/>
            <a:r>
              <a:rPr lang="pt-BR" sz="2200" smtClean="0"/>
              <a:t>Todos os neonatos índices foram admitidos na UTIN nos primeiros 7 dias de vida e em 57,5% as convulsões  foram a primária causa da internação. </a:t>
            </a:r>
          </a:p>
          <a:p>
            <a:pPr algn="ctr"/>
            <a:endParaRPr lang="pt-BR" b="1" smtClean="0">
              <a:solidFill>
                <a:srgbClr val="3333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8125" y="304800"/>
            <a:ext cx="10515600" cy="849313"/>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282575" y="1633538"/>
            <a:ext cx="10923588" cy="5224462"/>
          </a:xfrm>
        </p:spPr>
        <p:txBody>
          <a:bodyPr>
            <a:noAutofit/>
          </a:bodyPr>
          <a:lstStyle/>
          <a:p>
            <a:pPr marL="182880" indent="-182880" algn="just" fontAlgn="auto">
              <a:defRPr/>
            </a:pPr>
            <a:r>
              <a:rPr lang="pt-BR" sz="2200" b="1" dirty="0">
                <a:solidFill>
                  <a:schemeClr val="accent6">
                    <a:lumMod val="75000"/>
                  </a:schemeClr>
                </a:solidFill>
              </a:rPr>
              <a:t>Baixa estatura materna </a:t>
            </a:r>
            <a:r>
              <a:rPr lang="pt-BR" sz="2200" b="1" dirty="0" smtClean="0">
                <a:solidFill>
                  <a:schemeClr val="accent6">
                    <a:lumMod val="75000"/>
                  </a:schemeClr>
                </a:solidFill>
              </a:rPr>
              <a:t>( </a:t>
            </a:r>
            <a:r>
              <a:rPr lang="pt-BR" sz="2400" b="1" dirty="0" smtClean="0">
                <a:solidFill>
                  <a:schemeClr val="accent6">
                    <a:lumMod val="75000"/>
                  </a:schemeClr>
                </a:solidFill>
              </a:rPr>
              <a:t>≤</a:t>
            </a:r>
            <a:r>
              <a:rPr lang="pt-BR" sz="2200" b="1" dirty="0" smtClean="0">
                <a:solidFill>
                  <a:schemeClr val="accent6">
                    <a:lumMod val="75000"/>
                  </a:schemeClr>
                </a:solidFill>
              </a:rPr>
              <a:t> 158 cm): </a:t>
            </a:r>
            <a:r>
              <a:rPr lang="pt-BR" sz="2200" dirty="0" smtClean="0">
                <a:solidFill>
                  <a:schemeClr val="tx1">
                    <a:lumMod val="65000"/>
                    <a:lumOff val="35000"/>
                  </a:schemeClr>
                </a:solidFill>
              </a:rPr>
              <a:t>mais </a:t>
            </a:r>
            <a:r>
              <a:rPr lang="pt-BR" sz="2200" dirty="0">
                <a:solidFill>
                  <a:schemeClr val="tx1">
                    <a:lumMod val="65000"/>
                    <a:lumOff val="35000"/>
                  </a:schemeClr>
                </a:solidFill>
              </a:rPr>
              <a:t>frequente entre os casos </a:t>
            </a:r>
            <a:r>
              <a:rPr lang="pt-BR" sz="2200" dirty="0" smtClean="0">
                <a:solidFill>
                  <a:schemeClr val="tx1">
                    <a:lumMod val="65000"/>
                    <a:lumOff val="35000"/>
                  </a:schemeClr>
                </a:solidFill>
              </a:rPr>
              <a:t>25% versus </a:t>
            </a:r>
            <a:r>
              <a:rPr lang="pt-BR" sz="2200" dirty="0">
                <a:solidFill>
                  <a:schemeClr val="tx1">
                    <a:lumMod val="65000"/>
                    <a:lumOff val="35000"/>
                  </a:schemeClr>
                </a:solidFill>
              </a:rPr>
              <a:t>5,8</a:t>
            </a:r>
            <a:r>
              <a:rPr lang="pt-BR" sz="2200" dirty="0" smtClean="0">
                <a:solidFill>
                  <a:schemeClr val="tx1">
                    <a:lumMod val="65000"/>
                    <a:lumOff val="35000"/>
                  </a:schemeClr>
                </a:solidFill>
              </a:rPr>
              <a:t>% controles </a:t>
            </a:r>
            <a:r>
              <a:rPr lang="pt-BR" sz="2200" dirty="0">
                <a:solidFill>
                  <a:schemeClr val="tx1">
                    <a:lumMod val="65000"/>
                    <a:lumOff val="35000"/>
                  </a:schemeClr>
                </a:solidFill>
              </a:rPr>
              <a:t>( p </a:t>
            </a:r>
            <a:r>
              <a:rPr lang="pt-BR" sz="2200" dirty="0" smtClean="0">
                <a:solidFill>
                  <a:schemeClr val="tx1">
                    <a:lumMod val="65000"/>
                    <a:lumOff val="35000"/>
                  </a:schemeClr>
                </a:solidFill>
              </a:rPr>
              <a:t>&lt;. </a:t>
            </a:r>
            <a:r>
              <a:rPr lang="pt-BR" sz="2200" dirty="0">
                <a:solidFill>
                  <a:schemeClr val="tx1">
                    <a:lumMod val="65000"/>
                    <a:lumOff val="35000"/>
                  </a:schemeClr>
                </a:solidFill>
              </a:rPr>
              <a:t>01). </a:t>
            </a:r>
            <a:endParaRPr lang="pt-BR" sz="2200" dirty="0" smtClean="0">
              <a:solidFill>
                <a:schemeClr val="tx1">
                  <a:lumMod val="65000"/>
                  <a:lumOff val="35000"/>
                </a:schemeClr>
              </a:solidFill>
            </a:endParaRPr>
          </a:p>
          <a:p>
            <a:pPr marL="182880" indent="-182880" algn="just" fontAlgn="auto">
              <a:defRPr/>
            </a:pPr>
            <a:r>
              <a:rPr lang="pt-BR" sz="2200" b="1" dirty="0" smtClean="0">
                <a:solidFill>
                  <a:schemeClr val="accent6">
                    <a:lumMod val="75000"/>
                  </a:schemeClr>
                </a:solidFill>
              </a:rPr>
              <a:t>Baixo nível socioeconômico: </a:t>
            </a:r>
            <a:r>
              <a:rPr lang="pt-BR" sz="2200" dirty="0" smtClean="0">
                <a:solidFill>
                  <a:schemeClr val="tx1">
                    <a:lumMod val="65000"/>
                    <a:lumOff val="35000"/>
                  </a:schemeClr>
                </a:solidFill>
              </a:rPr>
              <a:t>O </a:t>
            </a:r>
            <a:r>
              <a:rPr lang="pt-BR" sz="2200" dirty="0">
                <a:solidFill>
                  <a:schemeClr val="tx1">
                    <a:lumMod val="65000"/>
                    <a:lumOff val="35000"/>
                  </a:schemeClr>
                </a:solidFill>
              </a:rPr>
              <a:t>grupo índice teve uma maior frequência </a:t>
            </a:r>
            <a:r>
              <a:rPr lang="pt-BR" sz="2200" dirty="0" smtClean="0">
                <a:solidFill>
                  <a:schemeClr val="tx1">
                    <a:lumMod val="65000"/>
                    <a:lumOff val="35000"/>
                  </a:schemeClr>
                </a:solidFill>
              </a:rPr>
              <a:t>67,5% em </a:t>
            </a:r>
            <a:r>
              <a:rPr lang="pt-BR" sz="2200" dirty="0">
                <a:solidFill>
                  <a:schemeClr val="tx1">
                    <a:lumMod val="65000"/>
                    <a:lumOff val="35000"/>
                  </a:schemeClr>
                </a:solidFill>
              </a:rPr>
              <a:t>comparação com seus </a:t>
            </a:r>
            <a:r>
              <a:rPr lang="pt-BR" sz="2200" dirty="0" smtClean="0">
                <a:solidFill>
                  <a:schemeClr val="tx1">
                    <a:lumMod val="65000"/>
                    <a:lumOff val="35000"/>
                  </a:schemeClr>
                </a:solidFill>
              </a:rPr>
              <a:t>controles 48% </a:t>
            </a:r>
            <a:r>
              <a:rPr lang="pt-BR" sz="2200" dirty="0">
                <a:solidFill>
                  <a:schemeClr val="tx1">
                    <a:lumMod val="65000"/>
                    <a:lumOff val="35000"/>
                  </a:schemeClr>
                </a:solidFill>
              </a:rPr>
              <a:t>( </a:t>
            </a:r>
            <a:r>
              <a:rPr lang="pt-BR" sz="2200" dirty="0" smtClean="0">
                <a:solidFill>
                  <a:schemeClr val="tx1">
                    <a:lumMod val="65000"/>
                    <a:lumOff val="35000"/>
                  </a:schemeClr>
                </a:solidFill>
              </a:rPr>
              <a:t>p =. </a:t>
            </a:r>
            <a:r>
              <a:rPr lang="pt-BR" sz="2200" dirty="0">
                <a:solidFill>
                  <a:schemeClr val="tx1">
                    <a:lumMod val="65000"/>
                    <a:lumOff val="35000"/>
                  </a:schemeClr>
                </a:solidFill>
              </a:rPr>
              <a:t>03</a:t>
            </a:r>
            <a:r>
              <a:rPr lang="pt-BR" sz="2200" dirty="0" smtClean="0">
                <a:solidFill>
                  <a:schemeClr val="tx1">
                    <a:lumMod val="65000"/>
                    <a:lumOff val="35000"/>
                  </a:schemeClr>
                </a:solidFill>
              </a:rPr>
              <a:t>).</a:t>
            </a:r>
          </a:p>
          <a:p>
            <a:pPr marL="182880" indent="-182880" algn="just" fontAlgn="auto">
              <a:defRPr/>
            </a:pPr>
            <a:r>
              <a:rPr lang="pt-BR" sz="2200" b="1" dirty="0" err="1" smtClean="0">
                <a:solidFill>
                  <a:schemeClr val="accent6">
                    <a:lumMod val="75000"/>
                  </a:schemeClr>
                </a:solidFill>
              </a:rPr>
              <a:t>Comorbidade</a:t>
            </a:r>
            <a:r>
              <a:rPr lang="pt-BR" sz="2200" b="1" dirty="0" smtClean="0">
                <a:solidFill>
                  <a:schemeClr val="accent6">
                    <a:lumMod val="75000"/>
                  </a:schemeClr>
                </a:solidFill>
              </a:rPr>
              <a:t> materna: </a:t>
            </a:r>
            <a:r>
              <a:rPr lang="pt-BR" sz="2200" dirty="0" smtClean="0">
                <a:solidFill>
                  <a:schemeClr val="tx1">
                    <a:lumMod val="65000"/>
                    <a:lumOff val="35000"/>
                  </a:schemeClr>
                </a:solidFill>
              </a:rPr>
              <a:t>não </a:t>
            </a:r>
            <a:r>
              <a:rPr lang="pt-BR" sz="2200" dirty="0">
                <a:solidFill>
                  <a:schemeClr val="tx1">
                    <a:lumMod val="65000"/>
                    <a:lumOff val="35000"/>
                  </a:schemeClr>
                </a:solidFill>
              </a:rPr>
              <a:t>encontramos </a:t>
            </a:r>
            <a:r>
              <a:rPr lang="pt-BR" sz="2200" dirty="0" smtClean="0">
                <a:solidFill>
                  <a:schemeClr val="tx1">
                    <a:lumMod val="65000"/>
                    <a:lumOff val="35000"/>
                  </a:schemeClr>
                </a:solidFill>
              </a:rPr>
              <a:t>diferenças;</a:t>
            </a:r>
          </a:p>
          <a:p>
            <a:pPr marL="182880" indent="-182880" algn="just" fontAlgn="auto">
              <a:defRPr/>
            </a:pPr>
            <a:r>
              <a:rPr lang="pt-BR" sz="2200" dirty="0" smtClean="0">
                <a:solidFill>
                  <a:schemeClr val="accent6">
                    <a:lumMod val="75000"/>
                  </a:schemeClr>
                </a:solidFill>
              </a:rPr>
              <a:t>H</a:t>
            </a:r>
            <a:r>
              <a:rPr lang="pt-BR" sz="2200" b="1" dirty="0" smtClean="0">
                <a:solidFill>
                  <a:schemeClr val="accent6">
                    <a:lumMod val="75000"/>
                  </a:schemeClr>
                </a:solidFill>
              </a:rPr>
              <a:t>istória </a:t>
            </a:r>
            <a:r>
              <a:rPr lang="pt-BR" sz="2200" b="1" dirty="0">
                <a:solidFill>
                  <a:schemeClr val="accent6">
                    <a:lumMod val="75000"/>
                  </a:schemeClr>
                </a:solidFill>
              </a:rPr>
              <a:t>de cesariana </a:t>
            </a:r>
            <a:r>
              <a:rPr lang="pt-BR" sz="2200" b="1" dirty="0" smtClean="0">
                <a:solidFill>
                  <a:schemeClr val="accent6">
                    <a:lumMod val="75000"/>
                  </a:schemeClr>
                </a:solidFill>
              </a:rPr>
              <a:t>anterior: </a:t>
            </a:r>
            <a:r>
              <a:rPr lang="pt-BR" sz="2200" dirty="0" smtClean="0">
                <a:solidFill>
                  <a:schemeClr val="tx1">
                    <a:lumMod val="65000"/>
                    <a:lumOff val="35000"/>
                  </a:schemeClr>
                </a:solidFill>
              </a:rPr>
              <a:t>prevaleceu em </a:t>
            </a:r>
            <a:r>
              <a:rPr lang="pt-BR" sz="2200" dirty="0">
                <a:solidFill>
                  <a:schemeClr val="tx1">
                    <a:lumMod val="65000"/>
                    <a:lumOff val="35000"/>
                  </a:schemeClr>
                </a:solidFill>
              </a:rPr>
              <a:t>20% dos casos em comparação com 5,7% dos controles ( p </a:t>
            </a:r>
            <a:r>
              <a:rPr lang="pt-BR" sz="2200" dirty="0" smtClean="0">
                <a:solidFill>
                  <a:schemeClr val="tx1">
                    <a:lumMod val="65000"/>
                    <a:lumOff val="35000"/>
                  </a:schemeClr>
                </a:solidFill>
              </a:rPr>
              <a:t>&lt;.01</a:t>
            </a:r>
            <a:r>
              <a:rPr lang="pt-BR" sz="2200" dirty="0">
                <a:solidFill>
                  <a:schemeClr val="tx1">
                    <a:lumMod val="65000"/>
                    <a:lumOff val="35000"/>
                  </a:schemeClr>
                </a:solidFill>
              </a:rPr>
              <a:t>). </a:t>
            </a:r>
            <a:endParaRPr lang="pt-BR" sz="2200" dirty="0" smtClean="0">
              <a:solidFill>
                <a:schemeClr val="tx1">
                  <a:lumMod val="65000"/>
                  <a:lumOff val="35000"/>
                </a:schemeClr>
              </a:solidFill>
            </a:endParaRPr>
          </a:p>
          <a:p>
            <a:pPr marL="182880" indent="-182880" algn="just" fontAlgn="auto">
              <a:defRPr/>
            </a:pPr>
            <a:r>
              <a:rPr lang="pt-BR" sz="2200" b="1" dirty="0">
                <a:solidFill>
                  <a:schemeClr val="accent6">
                    <a:lumMod val="75000"/>
                  </a:schemeClr>
                </a:solidFill>
              </a:rPr>
              <a:t>F</a:t>
            </a:r>
            <a:r>
              <a:rPr lang="pt-BR" sz="2200" b="1" dirty="0" smtClean="0">
                <a:solidFill>
                  <a:schemeClr val="accent6">
                    <a:lumMod val="75000"/>
                  </a:schemeClr>
                </a:solidFill>
              </a:rPr>
              <a:t>ertilização assistida: </a:t>
            </a:r>
            <a:r>
              <a:rPr lang="pt-BR" sz="2200" dirty="0" smtClean="0">
                <a:solidFill>
                  <a:schemeClr val="tx1">
                    <a:lumMod val="65000"/>
                    <a:lumOff val="35000"/>
                  </a:schemeClr>
                </a:solidFill>
              </a:rPr>
              <a:t>gravidez foi alcançada </a:t>
            </a:r>
            <a:r>
              <a:rPr lang="pt-BR" sz="2200" dirty="0">
                <a:solidFill>
                  <a:schemeClr val="tx1">
                    <a:lumMod val="65000"/>
                    <a:lumOff val="35000"/>
                  </a:schemeClr>
                </a:solidFill>
              </a:rPr>
              <a:t>em 10% do grupo índice </a:t>
            </a:r>
            <a:r>
              <a:rPr lang="pt-BR" sz="2200" dirty="0" smtClean="0">
                <a:solidFill>
                  <a:schemeClr val="tx1">
                    <a:lumMod val="65000"/>
                    <a:lumOff val="35000"/>
                  </a:schemeClr>
                </a:solidFill>
              </a:rPr>
              <a:t>e 1,9</a:t>
            </a:r>
            <a:r>
              <a:rPr lang="pt-BR" sz="2200" dirty="0">
                <a:solidFill>
                  <a:schemeClr val="tx1">
                    <a:lumMod val="65000"/>
                    <a:lumOff val="35000"/>
                  </a:schemeClr>
                </a:solidFill>
              </a:rPr>
              <a:t>% no grupo de controle ( </a:t>
            </a:r>
            <a:r>
              <a:rPr lang="pt-BR" sz="2200" dirty="0" smtClean="0">
                <a:solidFill>
                  <a:schemeClr val="tx1">
                    <a:lumMod val="65000"/>
                    <a:lumOff val="35000"/>
                  </a:schemeClr>
                </a:solidFill>
              </a:rPr>
              <a:t>p= .01</a:t>
            </a:r>
            <a:r>
              <a:rPr lang="pt-BR" sz="2200" dirty="0">
                <a:solidFill>
                  <a:schemeClr val="tx1">
                    <a:lumMod val="65000"/>
                    <a:lumOff val="35000"/>
                  </a:schemeClr>
                </a:solidFill>
              </a:rPr>
              <a:t>). </a:t>
            </a:r>
            <a:endParaRPr lang="pt-BR" sz="2200" dirty="0" smtClean="0">
              <a:solidFill>
                <a:schemeClr val="tx1">
                  <a:lumMod val="65000"/>
                  <a:lumOff val="35000"/>
                </a:schemeClr>
              </a:solidFill>
            </a:endParaRPr>
          </a:p>
        </p:txBody>
      </p:sp>
      <p:sp>
        <p:nvSpPr>
          <p:cNvPr id="16389" name="Rectangle 5"/>
          <p:cNvSpPr>
            <a:spLocks noChangeArrowheads="1"/>
          </p:cNvSpPr>
          <p:nvPr/>
        </p:nvSpPr>
        <p:spPr bwMode="auto">
          <a:xfrm>
            <a:off x="0" y="1189038"/>
            <a:ext cx="11233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3333FF"/>
                </a:solidFill>
              </a:rPr>
              <a:t>As características maternas e os dados sobre trabalho de parto e parto são apresentados na Tabela 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0700" y="90488"/>
            <a:ext cx="6670675" cy="676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1788" y="503238"/>
            <a:ext cx="10515601" cy="849312"/>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398463" y="2127250"/>
            <a:ext cx="10379075" cy="4416425"/>
          </a:xfrm>
        </p:spPr>
        <p:txBody>
          <a:bodyPr>
            <a:noAutofit/>
          </a:bodyPr>
          <a:lstStyle/>
          <a:p>
            <a:pPr marL="182880" indent="-182880" algn="just" fontAlgn="auto">
              <a:defRPr/>
            </a:pPr>
            <a:r>
              <a:rPr lang="pt-BR" sz="2200" b="1" dirty="0">
                <a:solidFill>
                  <a:schemeClr val="accent6">
                    <a:lumMod val="75000"/>
                  </a:schemeClr>
                </a:solidFill>
              </a:rPr>
              <a:t>C</a:t>
            </a:r>
            <a:r>
              <a:rPr lang="pt-BR" sz="2200" b="1" dirty="0" smtClean="0">
                <a:solidFill>
                  <a:schemeClr val="accent6">
                    <a:lumMod val="75000"/>
                  </a:schemeClr>
                </a:solidFill>
              </a:rPr>
              <a:t>omplicações </a:t>
            </a:r>
            <a:r>
              <a:rPr lang="pt-BR" sz="2200" b="1" dirty="0">
                <a:solidFill>
                  <a:schemeClr val="accent6">
                    <a:lumMod val="75000"/>
                  </a:schemeClr>
                </a:solidFill>
              </a:rPr>
              <a:t>na </a:t>
            </a:r>
            <a:r>
              <a:rPr lang="pt-BR" sz="2200" b="1" dirty="0" smtClean="0">
                <a:solidFill>
                  <a:schemeClr val="accent6">
                    <a:lumMod val="75000"/>
                  </a:schemeClr>
                </a:solidFill>
              </a:rPr>
              <a:t>gravidez: </a:t>
            </a:r>
            <a:r>
              <a:rPr lang="pt-BR" sz="2200" dirty="0" smtClean="0">
                <a:solidFill>
                  <a:schemeClr val="tx1">
                    <a:lumMod val="65000"/>
                    <a:lumOff val="35000"/>
                  </a:schemeClr>
                </a:solidFill>
              </a:rPr>
              <a:t>não diferiram</a:t>
            </a:r>
            <a:r>
              <a:rPr lang="pt-BR" sz="2200" dirty="0">
                <a:solidFill>
                  <a:schemeClr val="tx1">
                    <a:lumMod val="65000"/>
                    <a:lumOff val="35000"/>
                  </a:schemeClr>
                </a:solidFill>
              </a:rPr>
              <a:t>, mas quase 30% dos casos experimentaram </a:t>
            </a:r>
            <a:r>
              <a:rPr lang="pt-BR" sz="2200" b="1" dirty="0">
                <a:solidFill>
                  <a:schemeClr val="accent6">
                    <a:lumMod val="75000"/>
                  </a:schemeClr>
                </a:solidFill>
              </a:rPr>
              <a:t>indução do parto </a:t>
            </a:r>
            <a:r>
              <a:rPr lang="pt-BR" sz="2200" dirty="0" smtClean="0">
                <a:solidFill>
                  <a:schemeClr val="tx1">
                    <a:lumMod val="65000"/>
                    <a:lumOff val="35000"/>
                  </a:schemeClr>
                </a:solidFill>
              </a:rPr>
              <a:t>em comparação </a:t>
            </a:r>
            <a:r>
              <a:rPr lang="pt-BR" sz="2200" dirty="0">
                <a:solidFill>
                  <a:schemeClr val="tx1">
                    <a:lumMod val="65000"/>
                    <a:lumOff val="35000"/>
                  </a:schemeClr>
                </a:solidFill>
              </a:rPr>
              <a:t>com 13,6% dos controles </a:t>
            </a:r>
            <a:r>
              <a:rPr lang="pt-BR" sz="2200" dirty="0" smtClean="0">
                <a:solidFill>
                  <a:schemeClr val="tx1">
                    <a:lumMod val="65000"/>
                    <a:lumOff val="35000"/>
                  </a:schemeClr>
                </a:solidFill>
              </a:rPr>
              <a:t>  (p </a:t>
            </a:r>
            <a:r>
              <a:rPr lang="pt-BR" sz="2200" dirty="0">
                <a:solidFill>
                  <a:schemeClr val="tx1">
                    <a:lumMod val="65000"/>
                    <a:lumOff val="35000"/>
                  </a:schemeClr>
                </a:solidFill>
              </a:rPr>
              <a:t>=</a:t>
            </a:r>
            <a:r>
              <a:rPr lang="pt-BR" sz="2200" dirty="0" smtClean="0">
                <a:solidFill>
                  <a:schemeClr val="tx1">
                    <a:lumMod val="65000"/>
                    <a:lumOff val="35000"/>
                  </a:schemeClr>
                </a:solidFill>
              </a:rPr>
              <a:t>. </a:t>
            </a:r>
            <a:r>
              <a:rPr lang="pt-BR" sz="2200" dirty="0">
                <a:solidFill>
                  <a:schemeClr val="tx1">
                    <a:lumMod val="65000"/>
                    <a:lumOff val="35000"/>
                  </a:schemeClr>
                </a:solidFill>
              </a:rPr>
              <a:t>03). </a:t>
            </a:r>
            <a:endParaRPr lang="pt-BR" sz="2200" dirty="0" smtClean="0">
              <a:solidFill>
                <a:schemeClr val="tx1">
                  <a:lumMod val="65000"/>
                  <a:lumOff val="35000"/>
                </a:schemeClr>
              </a:solidFill>
            </a:endParaRPr>
          </a:p>
          <a:p>
            <a:pPr marL="182880" indent="-182880" algn="just" fontAlgn="auto">
              <a:defRPr/>
            </a:pPr>
            <a:r>
              <a:rPr lang="pt-BR" sz="2200" b="1" dirty="0">
                <a:solidFill>
                  <a:schemeClr val="accent6">
                    <a:lumMod val="75000"/>
                  </a:schemeClr>
                </a:solidFill>
              </a:rPr>
              <a:t>U</a:t>
            </a:r>
            <a:r>
              <a:rPr lang="pt-BR" sz="2200" b="1" dirty="0" smtClean="0">
                <a:solidFill>
                  <a:schemeClr val="accent6">
                    <a:lumMod val="75000"/>
                  </a:schemeClr>
                </a:solidFill>
              </a:rPr>
              <a:t>so </a:t>
            </a:r>
            <a:r>
              <a:rPr lang="pt-BR" sz="2200" b="1" dirty="0">
                <a:solidFill>
                  <a:schemeClr val="accent6">
                    <a:lumMod val="75000"/>
                  </a:schemeClr>
                </a:solidFill>
              </a:rPr>
              <a:t>de </a:t>
            </a:r>
            <a:r>
              <a:rPr lang="pt-BR" sz="2200" b="1" dirty="0" smtClean="0">
                <a:solidFill>
                  <a:schemeClr val="accent6">
                    <a:lumMod val="75000"/>
                  </a:schemeClr>
                </a:solidFill>
              </a:rPr>
              <a:t>ocitocina, duração </a:t>
            </a:r>
            <a:r>
              <a:rPr lang="pt-BR" sz="2200" b="1" dirty="0">
                <a:solidFill>
                  <a:schemeClr val="accent6">
                    <a:lumMod val="75000"/>
                  </a:schemeClr>
                </a:solidFill>
              </a:rPr>
              <a:t>do trabalho de </a:t>
            </a:r>
            <a:r>
              <a:rPr lang="pt-BR" sz="2200" b="1" dirty="0" smtClean="0">
                <a:solidFill>
                  <a:schemeClr val="accent6">
                    <a:lumMod val="75000"/>
                  </a:schemeClr>
                </a:solidFill>
              </a:rPr>
              <a:t>parto &gt; </a:t>
            </a:r>
            <a:r>
              <a:rPr lang="pt-BR" sz="2200" b="1" dirty="0">
                <a:solidFill>
                  <a:schemeClr val="accent6">
                    <a:lumMod val="75000"/>
                  </a:schemeClr>
                </a:solidFill>
              </a:rPr>
              <a:t>12h e </a:t>
            </a:r>
            <a:r>
              <a:rPr lang="pt-BR" sz="2200" b="1" dirty="0" smtClean="0">
                <a:solidFill>
                  <a:schemeClr val="accent6">
                    <a:lumMod val="75000"/>
                  </a:schemeClr>
                </a:solidFill>
              </a:rPr>
              <a:t>período expulsivo &gt; </a:t>
            </a:r>
            <a:r>
              <a:rPr lang="pt-BR" sz="2200" b="1" dirty="0">
                <a:solidFill>
                  <a:schemeClr val="accent6">
                    <a:lumMod val="75000"/>
                  </a:schemeClr>
                </a:solidFill>
              </a:rPr>
              <a:t>45min </a:t>
            </a:r>
            <a:r>
              <a:rPr lang="pt-BR" sz="2200" dirty="0">
                <a:solidFill>
                  <a:schemeClr val="tx1">
                    <a:lumMod val="65000"/>
                    <a:lumOff val="35000"/>
                  </a:schemeClr>
                </a:solidFill>
              </a:rPr>
              <a:t>não diferiram.</a:t>
            </a:r>
          </a:p>
          <a:p>
            <a:pPr marL="182880" indent="-182880" algn="just" fontAlgn="auto">
              <a:defRPr/>
            </a:pPr>
            <a:r>
              <a:rPr lang="pt-BR" sz="2200" b="1" dirty="0">
                <a:solidFill>
                  <a:schemeClr val="accent6">
                    <a:lumMod val="75000"/>
                  </a:schemeClr>
                </a:solidFill>
              </a:rPr>
              <a:t>P</a:t>
            </a:r>
            <a:r>
              <a:rPr lang="pt-BR" sz="2200" b="1" dirty="0" smtClean="0">
                <a:solidFill>
                  <a:schemeClr val="accent6">
                    <a:lumMod val="75000"/>
                  </a:schemeClr>
                </a:solidFill>
              </a:rPr>
              <a:t>artos </a:t>
            </a:r>
            <a:r>
              <a:rPr lang="pt-BR" sz="2200" b="1" dirty="0">
                <a:solidFill>
                  <a:schemeClr val="accent6">
                    <a:lumMod val="75000"/>
                  </a:schemeClr>
                </a:solidFill>
              </a:rPr>
              <a:t>por </a:t>
            </a:r>
            <a:r>
              <a:rPr lang="pt-BR" sz="2200" b="1" dirty="0" smtClean="0">
                <a:solidFill>
                  <a:schemeClr val="accent6">
                    <a:lumMod val="75000"/>
                  </a:schemeClr>
                </a:solidFill>
              </a:rPr>
              <a:t>cesariana: </a:t>
            </a:r>
            <a:r>
              <a:rPr lang="pt-BR" sz="2200" dirty="0" smtClean="0">
                <a:solidFill>
                  <a:schemeClr val="tx1">
                    <a:lumMod val="65000"/>
                    <a:lumOff val="35000"/>
                  </a:schemeClr>
                </a:solidFill>
              </a:rPr>
              <a:t>houve mais partos </a:t>
            </a:r>
            <a:r>
              <a:rPr lang="pt-BR" sz="2200" dirty="0">
                <a:solidFill>
                  <a:schemeClr val="tx1">
                    <a:lumMod val="65000"/>
                    <a:lumOff val="35000"/>
                  </a:schemeClr>
                </a:solidFill>
              </a:rPr>
              <a:t>entre os casos, especialmente antes </a:t>
            </a:r>
            <a:r>
              <a:rPr lang="pt-BR" sz="2200" dirty="0" smtClean="0">
                <a:solidFill>
                  <a:schemeClr val="tx1">
                    <a:lumMod val="65000"/>
                    <a:lumOff val="35000"/>
                  </a:schemeClr>
                </a:solidFill>
              </a:rPr>
              <a:t>do trabalho de parto</a:t>
            </a:r>
            <a:r>
              <a:rPr lang="pt-BR" sz="2200" dirty="0">
                <a:solidFill>
                  <a:schemeClr val="tx1">
                    <a:lumMod val="65000"/>
                    <a:lumOff val="35000"/>
                  </a:schemeClr>
                </a:solidFill>
              </a:rPr>
              <a:t>, mas sem diferenças nas </a:t>
            </a:r>
            <a:r>
              <a:rPr lang="pt-BR" sz="2200" b="1" dirty="0">
                <a:solidFill>
                  <a:schemeClr val="accent6">
                    <a:lumMod val="75000"/>
                  </a:schemeClr>
                </a:solidFill>
              </a:rPr>
              <a:t>extrações a </a:t>
            </a:r>
            <a:r>
              <a:rPr lang="pt-BR" sz="2200" b="1" dirty="0" smtClean="0">
                <a:solidFill>
                  <a:schemeClr val="accent6">
                    <a:lumMod val="75000"/>
                  </a:schemeClr>
                </a:solidFill>
              </a:rPr>
              <a:t>vácuo</a:t>
            </a:r>
            <a:r>
              <a:rPr lang="pt-BR" sz="2200" dirty="0" smtClean="0">
                <a:solidFill>
                  <a:schemeClr val="tx1">
                    <a:lumMod val="65000"/>
                    <a:lumOff val="35000"/>
                  </a:schemeClr>
                </a:solidFill>
              </a:rPr>
              <a:t>;</a:t>
            </a:r>
          </a:p>
        </p:txBody>
      </p:sp>
      <p:sp>
        <p:nvSpPr>
          <p:cNvPr id="17413" name="Rectangle 5"/>
          <p:cNvSpPr>
            <a:spLocks noChangeArrowheads="1"/>
          </p:cNvSpPr>
          <p:nvPr/>
        </p:nvSpPr>
        <p:spPr bwMode="auto">
          <a:xfrm>
            <a:off x="1152525" y="1443038"/>
            <a:ext cx="9048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3333FF"/>
                </a:solidFill>
              </a:rPr>
              <a:t>As características neonatais e os dados pós-natais são apresentados na Tabela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93675"/>
            <a:ext cx="10515600" cy="850900"/>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398463" y="738188"/>
            <a:ext cx="10521950" cy="4970462"/>
          </a:xfrm>
        </p:spPr>
        <p:txBody>
          <a:bodyPr wrap="square" numCol="1" anchor="t" anchorCtr="0" compatLnSpc="1">
            <a:prstTxWarp prst="textNoShape">
              <a:avLst/>
            </a:prstTxWarp>
            <a:noAutofit/>
          </a:bodyPr>
          <a:lstStyle/>
          <a:p>
            <a:pPr algn="just"/>
            <a:r>
              <a:rPr lang="pt-BR" sz="2200" b="1" smtClean="0">
                <a:solidFill>
                  <a:srgbClr val="A925A5"/>
                </a:solidFill>
              </a:rPr>
              <a:t>Nascimento prematuro (34-36 semanas de IG): </a:t>
            </a:r>
            <a:r>
              <a:rPr lang="pt-BR" sz="2200" smtClean="0"/>
              <a:t>mais frequente no grupo de índice 20% em comparação  com 6,3% ( p &lt;. 01) mas, por outro lado, não houve diferenças no </a:t>
            </a:r>
            <a:r>
              <a:rPr lang="pt-BR" sz="2200" b="1" smtClean="0">
                <a:solidFill>
                  <a:srgbClr val="A925A5"/>
                </a:solidFill>
              </a:rPr>
              <a:t>número de gestações pós-termo (42 semanas). </a:t>
            </a:r>
          </a:p>
          <a:p>
            <a:pPr algn="just"/>
            <a:r>
              <a:rPr lang="pt-BR" sz="2200" b="1" smtClean="0">
                <a:solidFill>
                  <a:srgbClr val="A925A5"/>
                </a:solidFill>
              </a:rPr>
              <a:t>Perímetro cefálico &gt; 37 cm: </a:t>
            </a:r>
            <a:r>
              <a:rPr lang="pt-BR" sz="2200" smtClean="0"/>
              <a:t>mais neonatos no grupo índice (10%)</a:t>
            </a:r>
            <a:r>
              <a:rPr lang="pt-BR" sz="2200" b="1" smtClean="0">
                <a:solidFill>
                  <a:srgbClr val="A925A5"/>
                </a:solidFill>
              </a:rPr>
              <a:t> </a:t>
            </a:r>
            <a:r>
              <a:rPr lang="pt-BR" sz="2200" smtClean="0"/>
              <a:t>em comparação com os controles (2,5%; p =. 03). </a:t>
            </a:r>
          </a:p>
          <a:p>
            <a:pPr algn="just"/>
            <a:r>
              <a:rPr lang="pt-BR" sz="2200" smtClean="0"/>
              <a:t>Todos os recém-nascidos do grupo de convulsões apresentaram escores de APGAR normais aos 5 e 10 minutos de vida;</a:t>
            </a:r>
          </a:p>
          <a:p>
            <a:pPr algn="just"/>
            <a:r>
              <a:rPr lang="pt-BR" sz="2200" b="1" smtClean="0"/>
              <a:t>Todos os neonatos índice tiveram convulsões clínicas</a:t>
            </a:r>
            <a:r>
              <a:rPr lang="pt-BR" sz="2200" smtClean="0"/>
              <a:t>, das quais </a:t>
            </a:r>
            <a:r>
              <a:rPr lang="pt-BR" sz="2200" b="1" smtClean="0"/>
              <a:t>85%</a:t>
            </a:r>
            <a:r>
              <a:rPr lang="pt-BR" sz="2200" smtClean="0"/>
              <a:t> foram verificadas com eletroencefalografia (EEG);</a:t>
            </a:r>
          </a:p>
          <a:p>
            <a:pPr algn="just"/>
            <a:r>
              <a:rPr lang="pt-BR" sz="2200" smtClean="0"/>
              <a:t>12 (30%) necessitaram de tratamento antiepiléptico no momento da alta.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2088" y="438150"/>
            <a:ext cx="10515601" cy="849313"/>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592138" y="2005013"/>
            <a:ext cx="10521950" cy="4968875"/>
          </a:xfrm>
        </p:spPr>
        <p:txBody>
          <a:bodyPr wrap="square" numCol="1" anchor="t" anchorCtr="0" compatLnSpc="1">
            <a:prstTxWarp prst="textNoShape">
              <a:avLst/>
            </a:prstTxWarp>
            <a:noAutofit/>
          </a:bodyPr>
          <a:lstStyle/>
          <a:p>
            <a:pPr algn="just"/>
            <a:r>
              <a:rPr lang="pt-BR" sz="2200" smtClean="0"/>
              <a:t>Desfechos para o grupo índice foram acompanhados por um período mínimo de 4 anos a um máximo de 23 anos de idade. </a:t>
            </a:r>
          </a:p>
          <a:p>
            <a:pPr algn="just"/>
            <a:r>
              <a:rPr lang="pt-BR" sz="2200" smtClean="0"/>
              <a:t>Nove (</a:t>
            </a:r>
            <a:r>
              <a:rPr lang="pt-BR" sz="2200" smtClean="0">
                <a:solidFill>
                  <a:srgbClr val="FF0000"/>
                </a:solidFill>
              </a:rPr>
              <a:t>22,5%)</a:t>
            </a:r>
            <a:r>
              <a:rPr lang="pt-BR" sz="2200" smtClean="0"/>
              <a:t> foram diagnosticados com epilepsia antes dos </a:t>
            </a:r>
            <a:r>
              <a:rPr lang="pt-BR" sz="2200" smtClean="0">
                <a:solidFill>
                  <a:srgbClr val="FF0000"/>
                </a:solidFill>
              </a:rPr>
              <a:t>4 anos de idade</a:t>
            </a:r>
            <a:r>
              <a:rPr lang="pt-BR" sz="2200" smtClean="0"/>
              <a:t>;</a:t>
            </a:r>
          </a:p>
          <a:p>
            <a:pPr algn="just"/>
            <a:r>
              <a:rPr lang="pt-BR" sz="2200" smtClean="0"/>
              <a:t>Quatro (10%) morreram antes dos 4 anos de idade;</a:t>
            </a:r>
          </a:p>
          <a:p>
            <a:pPr algn="just"/>
            <a:r>
              <a:rPr lang="pt-BR" sz="2200" smtClean="0"/>
              <a:t>As causas de morte foram: </a:t>
            </a:r>
          </a:p>
          <a:p>
            <a:pPr algn="just">
              <a:buFont typeface="Wingdings" pitchFamily="2" charset="2"/>
              <a:buChar char="Ø"/>
            </a:pPr>
            <a:r>
              <a:rPr lang="pt-BR" sz="2200" smtClean="0"/>
              <a:t>dois casos de erro inato do metabolismo; </a:t>
            </a:r>
          </a:p>
          <a:p>
            <a:pPr algn="just">
              <a:buFont typeface="Wingdings" pitchFamily="2" charset="2"/>
              <a:buChar char="Ø"/>
            </a:pPr>
            <a:r>
              <a:rPr lang="pt-BR" sz="2200" smtClean="0"/>
              <a:t>um caso de sepse com meningite; </a:t>
            </a:r>
          </a:p>
          <a:p>
            <a:pPr algn="just">
              <a:buFont typeface="Wingdings" pitchFamily="2" charset="2"/>
              <a:buChar char="Ø"/>
            </a:pPr>
            <a:r>
              <a:rPr lang="pt-BR" sz="2200" smtClean="0"/>
              <a:t>um caso com perturbação da migração neuronal cerebral.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0038" y="282575"/>
            <a:ext cx="10515601" cy="850900"/>
          </a:xfrm>
        </p:spPr>
        <p:txBody>
          <a:bodyPr/>
          <a:lstStyle/>
          <a:p>
            <a:pPr algn="ctr" fontAlgn="auto">
              <a:spcAft>
                <a:spcPts val="0"/>
              </a:spcAft>
              <a:defRPr/>
            </a:pPr>
            <a:r>
              <a:rPr lang="pt-BR" dirty="0" smtClean="0"/>
              <a:t>RESULTADOS</a:t>
            </a:r>
            <a:endParaRPr lang="pt-BR" dirty="0"/>
          </a:p>
        </p:txBody>
      </p:sp>
      <p:pic>
        <p:nvPicPr>
          <p:cNvPr id="18435"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1150" y="1476375"/>
            <a:ext cx="7458075"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Line 5"/>
          <p:cNvSpPr>
            <a:spLocks noChangeShapeType="1"/>
          </p:cNvSpPr>
          <p:nvPr/>
        </p:nvSpPr>
        <p:spPr bwMode="auto">
          <a:xfrm>
            <a:off x="1714500" y="5499100"/>
            <a:ext cx="7112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47663" y="0"/>
            <a:ext cx="9691687" cy="1428750"/>
          </a:xfrm>
        </p:spPr>
        <p:txBody>
          <a:bodyPr/>
          <a:lstStyle/>
          <a:p>
            <a:pPr algn="ctr" fontAlgn="auto">
              <a:spcAft>
                <a:spcPts val="0"/>
              </a:spcAft>
              <a:defRPr/>
            </a:pPr>
            <a:r>
              <a:rPr lang="pt-BR" dirty="0" smtClean="0"/>
              <a:t>RESULTADOS</a:t>
            </a:r>
            <a:endParaRPr lang="pt-BR" dirty="0"/>
          </a:p>
        </p:txBody>
      </p:sp>
      <p:pic>
        <p:nvPicPr>
          <p:cNvPr id="21507"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5663" y="2554288"/>
            <a:ext cx="6821487"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Rectangle 5"/>
          <p:cNvSpPr>
            <a:spLocks noChangeArrowheads="1"/>
          </p:cNvSpPr>
          <p:nvPr/>
        </p:nvSpPr>
        <p:spPr bwMode="auto">
          <a:xfrm>
            <a:off x="1562100" y="1355725"/>
            <a:ext cx="82931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400">
                <a:solidFill>
                  <a:srgbClr val="3333FF"/>
                </a:solidFill>
              </a:rPr>
              <a:t>As etiologias das crises são apresentadas em Tabela 3.</a:t>
            </a:r>
          </a:p>
          <a:p>
            <a:pPr algn="ctr"/>
            <a:r>
              <a:rPr lang="pt-BR" sz="2000">
                <a:solidFill>
                  <a:srgbClr val="FF0000"/>
                </a:solidFill>
              </a:rPr>
              <a:t>Infarto cerebral ou hemorragia intracraniana foram as duas causas mais frequentes de convulsões, visto em mais da metade dos casos.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5400"/>
            <a:ext cx="9693275" cy="1397000"/>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p:txBody>
          <a:bodyPr wrap="square" numCol="1" anchor="t" anchorCtr="0" compatLnSpc="1">
            <a:prstTxWarp prst="textNoShape">
              <a:avLst/>
            </a:prstTxWarp>
          </a:bodyPr>
          <a:lstStyle/>
          <a:p>
            <a:pPr algn="ctr"/>
            <a:r>
              <a:rPr lang="pt-BR" sz="2400" b="1" smtClean="0">
                <a:solidFill>
                  <a:srgbClr val="3333FF"/>
                </a:solidFill>
              </a:rPr>
              <a:t>As análises de associação entre os preditores e convulsões por ORs e IC de 95% são apresentadas em Tabela 4 .</a:t>
            </a:r>
          </a:p>
        </p:txBody>
      </p:sp>
      <p:pic>
        <p:nvPicPr>
          <p:cNvPr id="2253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01838" y="3038475"/>
            <a:ext cx="7038975" cy="381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Line 7"/>
          <p:cNvSpPr>
            <a:spLocks noChangeShapeType="1"/>
          </p:cNvSpPr>
          <p:nvPr/>
        </p:nvSpPr>
        <p:spPr bwMode="auto">
          <a:xfrm flipV="1">
            <a:off x="2286000" y="4800600"/>
            <a:ext cx="1701800" cy="2540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2536" name="Line 8"/>
          <p:cNvSpPr>
            <a:spLocks noChangeShapeType="1"/>
          </p:cNvSpPr>
          <p:nvPr/>
        </p:nvSpPr>
        <p:spPr bwMode="auto">
          <a:xfrm>
            <a:off x="2336800" y="5461000"/>
            <a:ext cx="11303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2537" name="Line 9"/>
          <p:cNvSpPr>
            <a:spLocks noChangeShapeType="1"/>
          </p:cNvSpPr>
          <p:nvPr/>
        </p:nvSpPr>
        <p:spPr bwMode="auto">
          <a:xfrm>
            <a:off x="2286000" y="5664200"/>
            <a:ext cx="11303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47663" y="-98425"/>
            <a:ext cx="9691687" cy="1428750"/>
          </a:xfrm>
        </p:spPr>
        <p:txBody>
          <a:bodyPr/>
          <a:lstStyle/>
          <a:p>
            <a:pPr algn="ctr" fontAlgn="auto">
              <a:spcAft>
                <a:spcPts val="0"/>
              </a:spcAft>
              <a:defRPr/>
            </a:pPr>
            <a:r>
              <a:rPr lang="pt-BR" dirty="0" smtClean="0"/>
              <a:t>RESULTADOS</a:t>
            </a:r>
            <a:endParaRPr lang="pt-BR" dirty="0"/>
          </a:p>
        </p:txBody>
      </p:sp>
      <p:sp>
        <p:nvSpPr>
          <p:cNvPr id="3" name="Espaço Reservado para Conteúdo 2"/>
          <p:cNvSpPr>
            <a:spLocks noGrp="1"/>
          </p:cNvSpPr>
          <p:nvPr>
            <p:ph idx="1"/>
          </p:nvPr>
        </p:nvSpPr>
        <p:spPr>
          <a:xfrm>
            <a:off x="733425" y="2359025"/>
            <a:ext cx="10007600" cy="4351338"/>
          </a:xfrm>
        </p:spPr>
        <p:txBody>
          <a:bodyPr wrap="square" numCol="1" anchor="t" anchorCtr="0" compatLnSpc="1">
            <a:prstTxWarp prst="textNoShape">
              <a:avLst/>
            </a:prstTxWarp>
            <a:noAutofit/>
          </a:bodyPr>
          <a:lstStyle/>
          <a:p>
            <a:pPr algn="just"/>
            <a:r>
              <a:rPr lang="pt-BR" sz="2200" smtClean="0">
                <a:solidFill>
                  <a:srgbClr val="3333FF"/>
                </a:solidFill>
              </a:rPr>
              <a:t>Fatores de risco anteparto mais fortes</a:t>
            </a:r>
            <a:r>
              <a:rPr lang="pt-BR" sz="2200" smtClean="0"/>
              <a:t>: </a:t>
            </a:r>
            <a:r>
              <a:rPr lang="pt-BR" sz="2200" smtClean="0">
                <a:solidFill>
                  <a:srgbClr val="FF0000"/>
                </a:solidFill>
              </a:rPr>
              <a:t>baixa estatura materna e fertilização assistida;</a:t>
            </a:r>
          </a:p>
          <a:p>
            <a:pPr algn="just"/>
            <a:r>
              <a:rPr lang="pt-BR" sz="2200" smtClean="0">
                <a:solidFill>
                  <a:srgbClr val="3333FF"/>
                </a:solidFill>
              </a:rPr>
              <a:t>Fatores de risco intraparto mais fortes</a:t>
            </a:r>
            <a:r>
              <a:rPr lang="pt-BR" sz="2200" smtClean="0"/>
              <a:t>: </a:t>
            </a:r>
            <a:r>
              <a:rPr lang="pt-BR" sz="2200" smtClean="0">
                <a:solidFill>
                  <a:srgbClr val="FF0000"/>
                </a:solidFill>
              </a:rPr>
              <a:t>nascimento prematuro e perímetro cefálico &gt; 37 cm; </a:t>
            </a:r>
          </a:p>
          <a:p>
            <a:pPr algn="just"/>
            <a:r>
              <a:rPr lang="pt-BR" sz="2200" smtClean="0"/>
              <a:t>Os ORs não mudaram significativamente em uma análise que incluiu idade materna, paridade, complicações na gravidez, uso de ocitocina e parto a vácuo.</a:t>
            </a:r>
          </a:p>
        </p:txBody>
      </p:sp>
      <p:sp>
        <p:nvSpPr>
          <p:cNvPr id="23557" name="Rectangle 5"/>
          <p:cNvSpPr>
            <a:spLocks noChangeArrowheads="1"/>
          </p:cNvSpPr>
          <p:nvPr/>
        </p:nvSpPr>
        <p:spPr bwMode="auto">
          <a:xfrm>
            <a:off x="2540000" y="5067300"/>
            <a:ext cx="7048500" cy="1063625"/>
          </a:xfrm>
          <a:prstGeom prst="rect">
            <a:avLst/>
          </a:prstGeom>
          <a:noFill/>
          <a:ln w="5715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000" b="1">
                <a:solidFill>
                  <a:srgbClr val="FF0000"/>
                </a:solidFill>
              </a:rPr>
              <a:t>Os fatores de risco intraparto mais fortes foram</a:t>
            </a:r>
          </a:p>
          <a:p>
            <a:pPr algn="ctr"/>
            <a:r>
              <a:rPr lang="pt-BR" sz="2000" b="1">
                <a:solidFill>
                  <a:srgbClr val="FF0000"/>
                </a:solidFill>
              </a:rPr>
              <a:t>nascimento prematuro (AOR: 13,5 [3,7- 48,9]) e perímetro cefálico&gt; 37 cm (AOR: 6,9 [1,4-34,8])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7175" y="0"/>
            <a:ext cx="9693275" cy="1397000"/>
          </a:xfrm>
        </p:spPr>
        <p:txBody>
          <a:bodyPr/>
          <a:lstStyle/>
          <a:p>
            <a:pPr algn="ct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604838" y="1906588"/>
            <a:ext cx="10239375" cy="4351337"/>
          </a:xfrm>
        </p:spPr>
        <p:txBody>
          <a:bodyPr wrap="square" numCol="1" anchor="t" anchorCtr="0" compatLnSpc="1">
            <a:prstTxWarp prst="textNoShape">
              <a:avLst/>
            </a:prstTxWarp>
          </a:bodyPr>
          <a:lstStyle/>
          <a:p>
            <a:pPr algn="just"/>
            <a:r>
              <a:rPr lang="pt-BR" sz="2200" smtClean="0"/>
              <a:t>O presente estudo, pela primeira vez, delineia fatores de risco perinatais para convulsões em recém-nascidos sem EHI.</a:t>
            </a:r>
          </a:p>
          <a:p>
            <a:pPr algn="just"/>
            <a:r>
              <a:rPr lang="pt-BR" sz="2200" smtClean="0"/>
              <a:t>Coleta de dados sobre as características maternas, do trabalho de parto e do parto, bem como sobre os dados neonatais.</a:t>
            </a:r>
          </a:p>
          <a:p>
            <a:pPr algn="just"/>
            <a:r>
              <a:rPr lang="pt-BR" sz="2200" b="1" smtClean="0">
                <a:solidFill>
                  <a:srgbClr val="FF0000"/>
                </a:solidFill>
              </a:rPr>
              <a:t>Fatores de risco pré-natais</a:t>
            </a:r>
            <a:r>
              <a:rPr lang="pt-BR" sz="2200" b="1" smtClean="0"/>
              <a:t>: </a:t>
            </a:r>
            <a:r>
              <a:rPr lang="pt-BR" sz="2200" smtClean="0"/>
              <a:t>baixa estatura materna, cesariana anterior e fertilização assistida; </a:t>
            </a:r>
          </a:p>
          <a:p>
            <a:pPr algn="just"/>
            <a:r>
              <a:rPr lang="pt-BR" sz="2200" b="1" smtClean="0">
                <a:solidFill>
                  <a:srgbClr val="FF0000"/>
                </a:solidFill>
              </a:rPr>
              <a:t>Fatores de risco intraparto</a:t>
            </a:r>
            <a:r>
              <a:rPr lang="pt-BR" sz="2200" b="1" smtClean="0"/>
              <a:t>: </a:t>
            </a:r>
            <a:r>
              <a:rPr lang="pt-BR" sz="2200" smtClean="0"/>
              <a:t>indução do trabalho de parto, grande perímetro cefálico e parto prematuro.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3063" y="228600"/>
            <a:ext cx="9691687" cy="876300"/>
          </a:xfrm>
        </p:spPr>
        <p:txBody>
          <a:bodyPr/>
          <a:lstStyle/>
          <a:p>
            <a:pPr algn="ctr" fontAlgn="auto">
              <a:spcAft>
                <a:spcPts val="0"/>
              </a:spcAft>
              <a:defRPr/>
            </a:pPr>
            <a:r>
              <a:rPr lang="pt-BR" dirty="0"/>
              <a:t>DISCUSSÃO</a:t>
            </a:r>
          </a:p>
        </p:txBody>
      </p:sp>
      <p:sp>
        <p:nvSpPr>
          <p:cNvPr id="3" name="Espaço Reservado para Conteúdo 2"/>
          <p:cNvSpPr>
            <a:spLocks noGrp="1"/>
          </p:cNvSpPr>
          <p:nvPr>
            <p:ph idx="1"/>
          </p:nvPr>
        </p:nvSpPr>
        <p:spPr>
          <a:xfrm>
            <a:off x="633413" y="1573213"/>
            <a:ext cx="10521950" cy="5043487"/>
          </a:xfrm>
        </p:spPr>
        <p:txBody>
          <a:bodyPr wrap="square" numCol="1" anchor="t" anchorCtr="0" compatLnSpc="1">
            <a:prstTxWarp prst="textNoShape">
              <a:avLst/>
            </a:prstTxWarp>
          </a:bodyPr>
          <a:lstStyle/>
          <a:p>
            <a:pPr algn="just">
              <a:lnSpc>
                <a:spcPct val="85000"/>
              </a:lnSpc>
              <a:buFont typeface="Arial" pitchFamily="34" charset="0"/>
              <a:buNone/>
            </a:pPr>
            <a:r>
              <a:rPr lang="pt-BR" sz="2200" b="1" smtClean="0">
                <a:solidFill>
                  <a:srgbClr val="3333FF"/>
                </a:solidFill>
              </a:rPr>
              <a:t>                    Fatores de risco maternos não confirmados</a:t>
            </a:r>
            <a:endParaRPr lang="pt-BR" sz="2200" u="sng" smtClean="0"/>
          </a:p>
          <a:p>
            <a:pPr algn="just">
              <a:lnSpc>
                <a:spcPct val="85000"/>
              </a:lnSpc>
            </a:pPr>
            <a:r>
              <a:rPr lang="pt-BR" sz="2200" smtClean="0"/>
              <a:t>alta idade materna;</a:t>
            </a:r>
          </a:p>
          <a:p>
            <a:pPr algn="just">
              <a:lnSpc>
                <a:spcPct val="85000"/>
              </a:lnSpc>
            </a:pPr>
            <a:r>
              <a:rPr lang="pt-BR" sz="2200" smtClean="0"/>
              <a:t>nuliparidade;</a:t>
            </a:r>
          </a:p>
          <a:p>
            <a:pPr algn="just">
              <a:lnSpc>
                <a:spcPct val="85000"/>
              </a:lnSpc>
            </a:pPr>
            <a:r>
              <a:rPr lang="pt-BR" sz="2200" smtClean="0"/>
              <a:t>diabetes mellitus;</a:t>
            </a:r>
          </a:p>
          <a:p>
            <a:pPr algn="just">
              <a:lnSpc>
                <a:spcPct val="85000"/>
              </a:lnSpc>
            </a:pPr>
            <a:r>
              <a:rPr lang="pt-BR" sz="2200" smtClean="0"/>
              <a:t>segundo estágio prolongado do TP;</a:t>
            </a:r>
          </a:p>
          <a:p>
            <a:pPr algn="just">
              <a:lnSpc>
                <a:spcPct val="85000"/>
              </a:lnSpc>
            </a:pPr>
            <a:r>
              <a:rPr lang="pt-BR" sz="2200" smtClean="0"/>
              <a:t>uso de ocitocina;</a:t>
            </a:r>
          </a:p>
          <a:p>
            <a:pPr algn="just">
              <a:lnSpc>
                <a:spcPct val="85000"/>
              </a:lnSpc>
            </a:pPr>
            <a:r>
              <a:rPr lang="pt-BR" sz="2200" smtClean="0"/>
              <a:t>baixo peso ao nascer;</a:t>
            </a:r>
          </a:p>
          <a:p>
            <a:pPr algn="just">
              <a:lnSpc>
                <a:spcPct val="85000"/>
              </a:lnSpc>
            </a:pPr>
            <a:r>
              <a:rPr lang="pt-BR" sz="2200" smtClean="0"/>
              <a:t>bebês PIG;</a:t>
            </a:r>
          </a:p>
          <a:p>
            <a:pPr algn="just">
              <a:lnSpc>
                <a:spcPct val="85000"/>
              </a:lnSpc>
            </a:pPr>
            <a:r>
              <a:rPr lang="pt-BR" sz="2200" smtClean="0"/>
              <a:t>sexo masculino;</a:t>
            </a:r>
          </a:p>
          <a:p>
            <a:pPr algn="just">
              <a:lnSpc>
                <a:spcPct val="85000"/>
              </a:lnSpc>
            </a:pPr>
            <a:r>
              <a:rPr lang="pt-BR" sz="2200" smtClean="0"/>
              <a:t>pós-termo de nascimento.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8588" y="0"/>
            <a:ext cx="9691688" cy="1428750"/>
          </a:xfrm>
        </p:spPr>
        <p:txBody>
          <a:bodyPr/>
          <a:lstStyle/>
          <a:p>
            <a:pPr algn="ctr" fontAlgn="auto">
              <a:spcAft>
                <a:spcPts val="0"/>
              </a:spcAft>
              <a:defRPr/>
            </a:pPr>
            <a:r>
              <a:rPr lang="pt-BR" dirty="0"/>
              <a:t>DISCUSSÃO</a:t>
            </a:r>
          </a:p>
        </p:txBody>
      </p:sp>
      <p:sp>
        <p:nvSpPr>
          <p:cNvPr id="3" name="Espaço Reservado para Conteúdo 2"/>
          <p:cNvSpPr>
            <a:spLocks noGrp="1"/>
          </p:cNvSpPr>
          <p:nvPr>
            <p:ph idx="1"/>
          </p:nvPr>
        </p:nvSpPr>
        <p:spPr>
          <a:xfrm>
            <a:off x="554038" y="2241550"/>
            <a:ext cx="10302875" cy="4351338"/>
          </a:xfrm>
        </p:spPr>
        <p:txBody>
          <a:bodyPr wrap="square" numCol="1" anchor="t" anchorCtr="0" compatLnSpc="1">
            <a:prstTxWarp prst="textNoShape">
              <a:avLst/>
            </a:prstTxWarp>
          </a:bodyPr>
          <a:lstStyle/>
          <a:p>
            <a:pPr algn="just"/>
            <a:r>
              <a:rPr lang="pt-BR" sz="2400" smtClean="0"/>
              <a:t>Este estudo inclui recém-nascidos de termo e pré-termo tardio e confirma o </a:t>
            </a:r>
            <a:r>
              <a:rPr lang="pt-BR" sz="2400" b="1" smtClean="0"/>
              <a:t>nascimento prematuro </a:t>
            </a:r>
            <a:r>
              <a:rPr lang="pt-BR" sz="2400" smtClean="0"/>
              <a:t>como um </a:t>
            </a:r>
            <a:r>
              <a:rPr lang="pt-BR" sz="2400" b="1" smtClean="0"/>
              <a:t>fator de risco mais forte </a:t>
            </a:r>
            <a:r>
              <a:rPr lang="pt-BR" sz="2400" smtClean="0"/>
              <a:t>para convulsões no período neonatal;</a:t>
            </a:r>
          </a:p>
          <a:p>
            <a:pPr algn="just"/>
            <a:r>
              <a:rPr lang="pt-BR" sz="2400" smtClean="0"/>
              <a:t>Os resultados  sugerem vulnerabilidade a distúrbios (além de EHI) que levam a convulsões.</a:t>
            </a:r>
          </a:p>
          <a:p>
            <a:r>
              <a:rPr lang="pt-BR" sz="2400" smtClean="0">
                <a:solidFill>
                  <a:srgbClr val="3333FF"/>
                </a:solidFill>
              </a:rPr>
              <a:t>Um grande ponto forte do presente estudo é que foram investgados somente os neonatos com convulsões</a:t>
            </a:r>
            <a:r>
              <a:rPr lang="pt-BR" sz="2400" smtClean="0"/>
              <a:t>. Na maioria dos estudos, neonatos com convulsões são frequentemente analisados juntos com neonatos sofrendo de convulsões com EHI concomitante, embora a fisiopatologia dos grupos difere</a:t>
            </a:r>
          </a:p>
          <a:p>
            <a:pPr algn="just"/>
            <a:endParaRPr lang="pt-BR" sz="24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77863" y="-714375"/>
            <a:ext cx="9693275" cy="1428750"/>
          </a:xfrm>
        </p:spPr>
        <p:txBody>
          <a:bodyPr/>
          <a:lstStyle/>
          <a:p>
            <a:pPr algn="ctr" fontAlgn="auto">
              <a:spcAft>
                <a:spcPts val="0"/>
              </a:spcAft>
              <a:defRPr/>
            </a:pPr>
            <a:r>
              <a:rPr lang="pt-BR" dirty="0"/>
              <a:t>DISCUSSÃO</a:t>
            </a:r>
          </a:p>
        </p:txBody>
      </p:sp>
      <p:sp>
        <p:nvSpPr>
          <p:cNvPr id="3" name="Espaço Reservado para Conteúdo 2"/>
          <p:cNvSpPr>
            <a:spLocks noGrp="1"/>
          </p:cNvSpPr>
          <p:nvPr>
            <p:ph idx="1"/>
          </p:nvPr>
        </p:nvSpPr>
        <p:spPr>
          <a:xfrm>
            <a:off x="882650" y="812800"/>
            <a:ext cx="9864725" cy="4351338"/>
          </a:xfrm>
        </p:spPr>
        <p:txBody>
          <a:bodyPr/>
          <a:lstStyle/>
          <a:p>
            <a:pPr marL="182880" indent="-182880" algn="just" fontAlgn="auto">
              <a:defRPr/>
            </a:pPr>
            <a:r>
              <a:rPr lang="pt-BR" sz="2200" b="1" dirty="0">
                <a:solidFill>
                  <a:schemeClr val="accent6">
                    <a:lumMod val="75000"/>
                  </a:schemeClr>
                </a:solidFill>
              </a:rPr>
              <a:t>F</a:t>
            </a:r>
            <a:r>
              <a:rPr lang="pt-BR" sz="2200" b="1" dirty="0" smtClean="0">
                <a:solidFill>
                  <a:schemeClr val="accent6">
                    <a:lumMod val="75000"/>
                  </a:schemeClr>
                </a:solidFill>
              </a:rPr>
              <a:t>ertilização assistida</a:t>
            </a:r>
            <a:r>
              <a:rPr lang="pt-BR" sz="2200" b="1" dirty="0" smtClean="0">
                <a:solidFill>
                  <a:schemeClr val="tx1">
                    <a:lumMod val="65000"/>
                    <a:lumOff val="35000"/>
                  </a:schemeClr>
                </a:solidFill>
              </a:rPr>
              <a:t>: </a:t>
            </a:r>
            <a:r>
              <a:rPr lang="pt-BR" sz="2200" dirty="0" smtClean="0">
                <a:solidFill>
                  <a:schemeClr val="tx1">
                    <a:lumMod val="65000"/>
                    <a:lumOff val="35000"/>
                  </a:schemeClr>
                </a:solidFill>
              </a:rPr>
              <a:t>risco </a:t>
            </a:r>
            <a:r>
              <a:rPr lang="pt-BR" sz="2200" dirty="0">
                <a:solidFill>
                  <a:schemeClr val="tx1">
                    <a:lumMod val="65000"/>
                    <a:lumOff val="35000"/>
                  </a:schemeClr>
                </a:solidFill>
              </a:rPr>
              <a:t>aumentado </a:t>
            </a:r>
            <a:r>
              <a:rPr lang="pt-BR" sz="2200" dirty="0" smtClean="0">
                <a:solidFill>
                  <a:schemeClr val="tx1">
                    <a:lumMod val="65000"/>
                    <a:lumOff val="35000"/>
                  </a:schemeClr>
                </a:solidFill>
              </a:rPr>
              <a:t>de convulsões</a:t>
            </a:r>
          </a:p>
          <a:p>
            <a:pPr marL="182880" indent="-182880" algn="just" fontAlgn="auto">
              <a:buFont typeface="Wingdings" panose="05000000000000000000" pitchFamily="2" charset="2"/>
              <a:buChar char="Ø"/>
              <a:defRPr/>
            </a:pPr>
            <a:r>
              <a:rPr lang="pt-BR" sz="2200" dirty="0" smtClean="0">
                <a:solidFill>
                  <a:schemeClr val="tx1">
                    <a:lumMod val="65000"/>
                    <a:lumOff val="35000"/>
                  </a:schemeClr>
                </a:solidFill>
              </a:rPr>
              <a:t>Subfertilidade parental e/ou fatores relacionados </a:t>
            </a:r>
            <a:r>
              <a:rPr lang="pt-BR" sz="2200" dirty="0">
                <a:solidFill>
                  <a:schemeClr val="tx1">
                    <a:lumMod val="65000"/>
                    <a:lumOff val="35000"/>
                  </a:schemeClr>
                </a:solidFill>
              </a:rPr>
              <a:t>à estimulação </a:t>
            </a:r>
            <a:r>
              <a:rPr lang="pt-BR" sz="2200" dirty="0" smtClean="0">
                <a:solidFill>
                  <a:schemeClr val="tx1">
                    <a:lumMod val="65000"/>
                    <a:lumOff val="35000"/>
                  </a:schemeClr>
                </a:solidFill>
              </a:rPr>
              <a:t>hormonal ou </a:t>
            </a:r>
            <a:r>
              <a:rPr lang="pt-BR" sz="2200" dirty="0">
                <a:solidFill>
                  <a:schemeClr val="tx1">
                    <a:lumMod val="65000"/>
                    <a:lumOff val="35000"/>
                  </a:schemeClr>
                </a:solidFill>
              </a:rPr>
              <a:t>métodos </a:t>
            </a:r>
            <a:r>
              <a:rPr lang="pt-BR" sz="2200" dirty="0" smtClean="0">
                <a:solidFill>
                  <a:schemeClr val="tx1">
                    <a:lumMod val="65000"/>
                    <a:lumOff val="35000"/>
                  </a:schemeClr>
                </a:solidFill>
              </a:rPr>
              <a:t>usados;</a:t>
            </a:r>
          </a:p>
          <a:p>
            <a:pPr marL="182880" indent="-182880" algn="just" fontAlgn="auto">
              <a:defRPr/>
            </a:pPr>
            <a:r>
              <a:rPr lang="pt-BR" sz="2200" b="1" dirty="0" smtClean="0">
                <a:solidFill>
                  <a:schemeClr val="accent6">
                    <a:lumMod val="75000"/>
                  </a:schemeClr>
                </a:solidFill>
              </a:rPr>
              <a:t>Cesárea prévia: </a:t>
            </a:r>
            <a:r>
              <a:rPr lang="pt-BR" sz="2200" dirty="0" smtClean="0">
                <a:solidFill>
                  <a:schemeClr val="tx1">
                    <a:lumMod val="65000"/>
                    <a:lumOff val="35000"/>
                  </a:schemeClr>
                </a:solidFill>
              </a:rPr>
              <a:t>risco </a:t>
            </a:r>
            <a:r>
              <a:rPr lang="pt-BR" sz="2200" dirty="0">
                <a:solidFill>
                  <a:schemeClr val="tx1">
                    <a:lumMod val="65000"/>
                    <a:lumOff val="35000"/>
                  </a:schemeClr>
                </a:solidFill>
              </a:rPr>
              <a:t>aumentado de </a:t>
            </a:r>
            <a:r>
              <a:rPr lang="pt-BR" sz="2200" dirty="0" smtClean="0">
                <a:solidFill>
                  <a:schemeClr val="tx1">
                    <a:lumMod val="65000"/>
                    <a:lumOff val="35000"/>
                  </a:schemeClr>
                </a:solidFill>
              </a:rPr>
              <a:t>convulsões. </a:t>
            </a:r>
          </a:p>
          <a:p>
            <a:pPr marL="182880" indent="-182880" algn="just" fontAlgn="auto">
              <a:buFont typeface="Wingdings" panose="05000000000000000000" pitchFamily="2" charset="2"/>
              <a:buChar char="Ø"/>
              <a:defRPr/>
            </a:pPr>
            <a:r>
              <a:rPr lang="pt-BR" sz="2200" dirty="0" smtClean="0">
                <a:solidFill>
                  <a:schemeClr val="tx1">
                    <a:lumMod val="65000"/>
                    <a:lumOff val="35000"/>
                  </a:schemeClr>
                </a:solidFill>
              </a:rPr>
              <a:t>Prematuridade</a:t>
            </a:r>
            <a:r>
              <a:rPr lang="pt-BR" sz="2200" dirty="0">
                <a:solidFill>
                  <a:schemeClr val="tx1">
                    <a:lumMod val="65000"/>
                    <a:lumOff val="35000"/>
                  </a:schemeClr>
                </a:solidFill>
              </a:rPr>
              <a:t>, EHI, morte neonatal e natimorto </a:t>
            </a:r>
            <a:r>
              <a:rPr lang="pt-BR" sz="2200" dirty="0" smtClean="0">
                <a:solidFill>
                  <a:schemeClr val="tx1">
                    <a:lumMod val="65000"/>
                    <a:lumOff val="35000"/>
                  </a:schemeClr>
                </a:solidFill>
              </a:rPr>
              <a:t>são resultados </a:t>
            </a:r>
            <a:r>
              <a:rPr lang="pt-BR" sz="2200" dirty="0">
                <a:solidFill>
                  <a:schemeClr val="tx1">
                    <a:lumMod val="65000"/>
                    <a:lumOff val="35000"/>
                  </a:schemeClr>
                </a:solidFill>
              </a:rPr>
              <a:t>neonatais adversos </a:t>
            </a:r>
            <a:r>
              <a:rPr lang="pt-BR" sz="2200" dirty="0" smtClean="0">
                <a:solidFill>
                  <a:schemeClr val="tx1">
                    <a:lumMod val="65000"/>
                    <a:lumOff val="35000"/>
                  </a:schemeClr>
                </a:solidFill>
              </a:rPr>
              <a:t>se história </a:t>
            </a:r>
            <a:r>
              <a:rPr lang="pt-BR" sz="2200" dirty="0">
                <a:solidFill>
                  <a:schemeClr val="tx1">
                    <a:lumMod val="65000"/>
                    <a:lumOff val="35000"/>
                  </a:schemeClr>
                </a:solidFill>
              </a:rPr>
              <a:t>de cesariana.</a:t>
            </a:r>
          </a:p>
          <a:p>
            <a:pPr marL="182880" indent="-182880" algn="just" fontAlgn="auto">
              <a:buFont typeface="Wingdings" panose="05000000000000000000" pitchFamily="2" charset="2"/>
              <a:buChar char="Ø"/>
              <a:defRPr/>
            </a:pPr>
            <a:r>
              <a:rPr lang="pt-BR" sz="2200" dirty="0">
                <a:solidFill>
                  <a:schemeClr val="tx1">
                    <a:lumMod val="65000"/>
                    <a:lumOff val="35000"/>
                  </a:schemeClr>
                </a:solidFill>
              </a:rPr>
              <a:t>M</a:t>
            </a:r>
            <a:r>
              <a:rPr lang="pt-BR" sz="2200" dirty="0" smtClean="0">
                <a:solidFill>
                  <a:schemeClr val="tx1">
                    <a:lumMod val="65000"/>
                    <a:lumOff val="35000"/>
                  </a:schemeClr>
                </a:solidFill>
              </a:rPr>
              <a:t>ulheres </a:t>
            </a:r>
            <a:r>
              <a:rPr lang="pt-BR" sz="2200" dirty="0">
                <a:solidFill>
                  <a:schemeClr val="tx1">
                    <a:lumMod val="65000"/>
                    <a:lumOff val="35000"/>
                  </a:schemeClr>
                </a:solidFill>
              </a:rPr>
              <a:t>que passam por um trabalho de parto </a:t>
            </a:r>
            <a:r>
              <a:rPr lang="pt-BR" sz="2200" dirty="0" smtClean="0">
                <a:solidFill>
                  <a:schemeClr val="tx1">
                    <a:lumMod val="65000"/>
                    <a:lumOff val="35000"/>
                  </a:schemeClr>
                </a:solidFill>
              </a:rPr>
              <a:t>estão </a:t>
            </a:r>
            <a:r>
              <a:rPr lang="pt-BR" sz="2200" dirty="0">
                <a:solidFill>
                  <a:schemeClr val="tx1">
                    <a:lumMod val="65000"/>
                    <a:lumOff val="35000"/>
                  </a:schemeClr>
                </a:solidFill>
              </a:rPr>
              <a:t>expostas ao risco de ruptura uterina. </a:t>
            </a:r>
          </a:p>
          <a:p>
            <a:pPr marL="182880" indent="-182880" algn="just" fontAlgn="auto">
              <a:defRPr/>
            </a:pPr>
            <a:endParaRPr lang="pt-BR" sz="2200" dirty="0">
              <a:solidFill>
                <a:schemeClr val="tx1">
                  <a:lumMod val="65000"/>
                  <a:lumOff val="35000"/>
                </a:schemeClr>
              </a:solidFill>
            </a:endParaRPr>
          </a:p>
        </p:txBody>
      </p:sp>
      <p:sp>
        <p:nvSpPr>
          <p:cNvPr id="27653" name="Rectangle 5"/>
          <p:cNvSpPr>
            <a:spLocks noChangeArrowheads="1"/>
          </p:cNvSpPr>
          <p:nvPr/>
        </p:nvSpPr>
        <p:spPr bwMode="auto">
          <a:xfrm>
            <a:off x="2628900" y="4451350"/>
            <a:ext cx="6096000" cy="122872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solidFill>
                  <a:srgbClr val="3333FF"/>
                </a:solidFill>
              </a:rPr>
              <a:t>Esse é o primeiro estudo a apresentar uma associação entre cesariana e convulsões neonatais sem EHI.</a:t>
            </a:r>
          </a:p>
          <a:p>
            <a:pPr algn="ctr"/>
            <a:r>
              <a:rPr lang="pt-BR">
                <a:solidFill>
                  <a:srgbClr val="3333FF"/>
                </a:solidFill>
              </a:rPr>
              <a:t>Estudos maiores de base populacional serão necessários para determinar o significado desse achado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65100" y="360363"/>
            <a:ext cx="9691688" cy="906462"/>
          </a:xfrm>
        </p:spPr>
        <p:txBody>
          <a:bodyPr/>
          <a:lstStyle/>
          <a:p>
            <a:pPr algn="ctr" fontAlgn="auto">
              <a:spcAft>
                <a:spcPts val="0"/>
              </a:spcAft>
              <a:defRPr/>
            </a:pPr>
            <a:r>
              <a:rPr lang="pt-BR" dirty="0"/>
              <a:t>DISCUSSÃO</a:t>
            </a:r>
          </a:p>
        </p:txBody>
      </p:sp>
      <p:sp>
        <p:nvSpPr>
          <p:cNvPr id="3" name="Espaço Reservado para Conteúdo 2"/>
          <p:cNvSpPr>
            <a:spLocks noGrp="1"/>
          </p:cNvSpPr>
          <p:nvPr>
            <p:ph idx="1"/>
          </p:nvPr>
        </p:nvSpPr>
        <p:spPr>
          <a:xfrm>
            <a:off x="322263" y="2035175"/>
            <a:ext cx="10431462" cy="4352925"/>
          </a:xfrm>
        </p:spPr>
        <p:txBody>
          <a:bodyPr wrap="square" numCol="1" anchor="t" anchorCtr="0" compatLnSpc="1">
            <a:prstTxWarp prst="textNoShape">
              <a:avLst/>
            </a:prstTxWarp>
          </a:bodyPr>
          <a:lstStyle/>
          <a:p>
            <a:pPr algn="just"/>
            <a:r>
              <a:rPr lang="pt-BR" sz="2200" b="1" smtClean="0">
                <a:solidFill>
                  <a:srgbClr val="A925A5"/>
                </a:solidFill>
              </a:rPr>
              <a:t>Indução do parto: </a:t>
            </a:r>
            <a:r>
              <a:rPr lang="pt-BR" sz="2200" smtClean="0"/>
              <a:t>é um risco para convulsões neonatais e pode ser devido a confusão por indicação.</a:t>
            </a:r>
            <a:endParaRPr lang="pt-BR" sz="2200" b="1" smtClean="0">
              <a:solidFill>
                <a:srgbClr val="A925A5"/>
              </a:solidFill>
            </a:endParaRPr>
          </a:p>
          <a:p>
            <a:pPr algn="just"/>
            <a:r>
              <a:rPr lang="pt-BR" sz="2200" b="1" smtClean="0">
                <a:solidFill>
                  <a:srgbClr val="A925A5"/>
                </a:solidFill>
              </a:rPr>
              <a:t>Baixa estatura materna: </a:t>
            </a:r>
            <a:r>
              <a:rPr lang="pt-BR" sz="2200" smtClean="0"/>
              <a:t>risco aumentado de convulsões;</a:t>
            </a:r>
            <a:endParaRPr lang="pt-BR" sz="2200" b="1" smtClean="0">
              <a:solidFill>
                <a:srgbClr val="A925A5"/>
              </a:solidFill>
            </a:endParaRPr>
          </a:p>
          <a:p>
            <a:pPr algn="just">
              <a:buFont typeface="Wingdings" pitchFamily="2" charset="2"/>
              <a:buChar char="Ø"/>
            </a:pPr>
            <a:r>
              <a:rPr lang="pt-BR" sz="2200" smtClean="0"/>
              <a:t>Desproporção cefalopélvica, parto obstruído, parto complicado a vácuo e distocia de ombro podem ser traumáticas para o recém-nascido e ocorrem com mais frequência em mulheres baixas. </a:t>
            </a:r>
          </a:p>
          <a:p>
            <a:pPr algn="just">
              <a:buFont typeface="Wingdings" pitchFamily="2" charset="2"/>
              <a:buChar char="Ø"/>
            </a:pPr>
            <a:r>
              <a:rPr lang="pt-BR" sz="2200" b="1" smtClean="0">
                <a:solidFill>
                  <a:srgbClr val="A925A5"/>
                </a:solidFill>
              </a:rPr>
              <a:t>Perímetro cefálico (&gt;37 cm): </a:t>
            </a:r>
            <a:r>
              <a:rPr lang="pt-BR" sz="2200" smtClean="0"/>
              <a:t>risco aumentado de convulsões;no entanto na Odds ratio ajustada não persistiu significante</a:t>
            </a:r>
            <a:endParaRPr lang="pt-BR" sz="2200" b="1" smtClean="0">
              <a:solidFill>
                <a:srgbClr val="A925A5"/>
              </a:solidFill>
            </a:endParaRPr>
          </a:p>
          <a:p>
            <a:pPr algn="just">
              <a:buFont typeface="Wingdings" pitchFamily="2" charset="2"/>
              <a:buChar char="Ø"/>
            </a:pPr>
            <a:r>
              <a:rPr lang="pt-BR" sz="2200" smtClean="0"/>
              <a:t>Está associado a trabalho de parto prolongado, parto vaginal operatório, cesariana e sofrimento fetal.</a:t>
            </a:r>
          </a:p>
          <a:p>
            <a:pPr algn="just">
              <a:buFont typeface="Wingdings" pitchFamily="2" charset="2"/>
              <a:buChar char="Ø"/>
            </a:pPr>
            <a:endParaRPr lang="pt-BR" sz="22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488950"/>
            <a:ext cx="9693275" cy="815975"/>
          </a:xfrm>
        </p:spPr>
        <p:txBody>
          <a:bodyPr/>
          <a:lstStyle/>
          <a:p>
            <a:pPr algn="ctr" fontAlgn="auto">
              <a:spcAft>
                <a:spcPts val="0"/>
              </a:spcAft>
              <a:defRPr/>
            </a:pPr>
            <a:r>
              <a:rPr lang="pt-BR" dirty="0"/>
              <a:t>DISCUSSÃO</a:t>
            </a:r>
          </a:p>
        </p:txBody>
      </p:sp>
      <p:sp>
        <p:nvSpPr>
          <p:cNvPr id="3" name="Espaço Reservado para Conteúdo 2"/>
          <p:cNvSpPr>
            <a:spLocks noGrp="1"/>
          </p:cNvSpPr>
          <p:nvPr>
            <p:ph idx="1"/>
          </p:nvPr>
        </p:nvSpPr>
        <p:spPr>
          <a:xfrm>
            <a:off x="398463" y="1828800"/>
            <a:ext cx="10239375" cy="4351338"/>
          </a:xfrm>
        </p:spPr>
        <p:txBody>
          <a:bodyPr wrap="square" numCol="1" anchor="t" anchorCtr="0" compatLnSpc="1">
            <a:prstTxWarp prst="textNoShape">
              <a:avLst/>
            </a:prstTxWarp>
          </a:bodyPr>
          <a:lstStyle/>
          <a:p>
            <a:pPr algn="just"/>
            <a:r>
              <a:rPr lang="pt-BR" sz="2200" smtClean="0"/>
              <a:t>Desde que a incidência de convulsão na ausência de EHI foi baixa (0,41 / 1000), s convulsões representam um sinal de doença significativa;</a:t>
            </a:r>
          </a:p>
          <a:p>
            <a:pPr algn="just"/>
            <a:r>
              <a:rPr lang="pt-BR" sz="2200" smtClean="0"/>
              <a:t>As convulsões são essenciais para identificar, investigar a etiologia e tratar, para melhorar o resultado (letal em 7 - 30% e sequelas adversas em 30 - 50%);</a:t>
            </a:r>
          </a:p>
          <a:p>
            <a:pPr algn="just"/>
            <a:r>
              <a:rPr lang="pt-BR" sz="2200" smtClean="0"/>
              <a:t>Com a mortalidade de 10% e morbidade neurológica em 22,5%, o presente  estudo confirma relatos de resultados adversos em recém-nascidos com convulsões;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85763"/>
            <a:ext cx="9693275" cy="803275"/>
          </a:xfrm>
        </p:spPr>
        <p:txBody>
          <a:bodyPr/>
          <a:lstStyle/>
          <a:p>
            <a:pPr algn="ctr" fontAlgn="auto">
              <a:spcAft>
                <a:spcPts val="0"/>
              </a:spcAft>
              <a:defRPr/>
            </a:pPr>
            <a:r>
              <a:rPr lang="pt-BR" dirty="0" smtClean="0"/>
              <a:t>CONCLUSÃO</a:t>
            </a:r>
            <a:endParaRPr lang="pt-BR" dirty="0"/>
          </a:p>
        </p:txBody>
      </p:sp>
      <p:sp>
        <p:nvSpPr>
          <p:cNvPr id="3" name="Espaço Reservado para Conteúdo 2"/>
          <p:cNvSpPr>
            <a:spLocks noGrp="1"/>
          </p:cNvSpPr>
          <p:nvPr>
            <p:ph idx="1"/>
          </p:nvPr>
        </p:nvSpPr>
        <p:spPr>
          <a:xfrm>
            <a:off x="554038" y="1906588"/>
            <a:ext cx="10650537" cy="4351337"/>
          </a:xfrm>
        </p:spPr>
        <p:txBody>
          <a:bodyPr wrap="square" numCol="1" anchor="t" anchorCtr="0" compatLnSpc="1">
            <a:prstTxWarp prst="textNoShape">
              <a:avLst/>
            </a:prstTxWarp>
            <a:noAutofit/>
          </a:bodyPr>
          <a:lstStyle/>
          <a:p>
            <a:pPr algn="just"/>
            <a:r>
              <a:rPr lang="pt-BR" smtClean="0"/>
              <a:t>O</a:t>
            </a:r>
            <a:r>
              <a:rPr lang="pt-BR" sz="2200" smtClean="0"/>
              <a:t> </a:t>
            </a:r>
            <a:r>
              <a:rPr lang="pt-BR" sz="2200" smtClean="0">
                <a:solidFill>
                  <a:srgbClr val="FF0000"/>
                </a:solidFill>
              </a:rPr>
              <a:t>nascimento prematuro</a:t>
            </a:r>
            <a:r>
              <a:rPr lang="pt-BR" sz="2200" smtClean="0"/>
              <a:t> foi o </a:t>
            </a:r>
            <a:r>
              <a:rPr lang="pt-BR" sz="2200" smtClean="0">
                <a:solidFill>
                  <a:srgbClr val="FF0000"/>
                </a:solidFill>
              </a:rPr>
              <a:t>fator de risco mais forte para convulsões neonatais na ausência de EHI. </a:t>
            </a:r>
          </a:p>
          <a:p>
            <a:pPr algn="just"/>
            <a:r>
              <a:rPr lang="pt-BR" sz="2200" smtClean="0"/>
              <a:t>A maior vulnerabilidade a distúrbios que levam a convulsões, exige cautela quando o parto é considerado. </a:t>
            </a:r>
          </a:p>
          <a:p>
            <a:pPr algn="just"/>
            <a:r>
              <a:rPr lang="pt-BR" sz="2200" smtClean="0"/>
              <a:t>Os sinais de sofrimento fetal intraparto não foram evidentes e todos os casos pareciam saudáveis ao nascimento, embora posteriormente tenham desenvolvido convulsões. </a:t>
            </a:r>
          </a:p>
          <a:p>
            <a:pPr algn="just"/>
            <a:r>
              <a:rPr lang="pt-BR" sz="2200" smtClean="0"/>
              <a:t>Assim, as causas das convulsões neonatais não relacionadas ao EIH só podem se identificadas no momento dos sintomas clínicos, o que limita bastante o potencial de prevenção.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1638" y="263525"/>
            <a:ext cx="8888412" cy="635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914775" cy="681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7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3200" y="1114425"/>
            <a:ext cx="4445000" cy="440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048125" cy="668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5988" y="1157288"/>
            <a:ext cx="4479925" cy="455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1263" y="5610225"/>
            <a:ext cx="402907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563"/>
            <a:ext cx="4229100" cy="6802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8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6813" y="911225"/>
            <a:ext cx="47371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bwMode="auto">
          <a:xfrm>
            <a:off x="1211263" y="515938"/>
            <a:ext cx="9691687" cy="14287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4000" smtClean="0"/>
              <a:t>Nota do Editor da página neonatal </a:t>
            </a:r>
            <a:r>
              <a:rPr lang="pt-BR" sz="4000" smtClean="0">
                <a:hlinkClick r:id="rId2"/>
              </a:rPr>
              <a:t>www.paulomargotto.com.br</a:t>
            </a:r>
            <a:r>
              <a:rPr lang="pt-BR" sz="4000" smtClean="0"/>
              <a:t>  Dr. Paulo R. Margotto. Estudando Juntos!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1"/>
          </p:nvPr>
        </p:nvSpPr>
        <p:spPr bwMode="auto">
          <a:xfrm>
            <a:off x="0" y="3060700"/>
            <a:ext cx="12192000" cy="37973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a:r>
              <a:rPr lang="pt-BR" smtClean="0"/>
              <a:t>Apresentação: Liana de Medeiros Machado - R4 –UTI Pediátrica do Hospital Regional da Asa Sul/SES/DF. Coordenação: Paulo R. Margotto</a:t>
            </a:r>
          </a:p>
          <a:p>
            <a:r>
              <a:rPr lang="pt-PT" smtClean="0"/>
              <a:t>Shah et al demonstraram recentemente convulsões eletrográficas em 11 de 51 (21%) pré-termos &lt;30 semanas, embora apenas 2 crianças (18%) demonstraram uma clínica correlacionada.</a:t>
            </a:r>
            <a:endParaRPr lang="pt-BR" smtClean="0"/>
          </a:p>
          <a:p>
            <a:pPr algn="ctr"/>
            <a:r>
              <a:rPr lang="pt-PT" smtClean="0">
                <a:solidFill>
                  <a:srgbClr val="FF0000"/>
                </a:solidFill>
              </a:rPr>
              <a:t>Portanto, as taxas de convulsões clínicas, provavelmente subestimam a verdadeira incidência de atividade convulsiva na população pré-termo.</a:t>
            </a:r>
          </a:p>
          <a:p>
            <a:pPr algn="just">
              <a:buSzPct val="55000"/>
              <a:buFont typeface="Wingdings" pitchFamily="2" charset="2"/>
              <a:buChar char="•"/>
            </a:pPr>
            <a:r>
              <a:rPr lang="pt-PT" smtClean="0"/>
              <a:t>O presente estudo  demonstra que a </a:t>
            </a:r>
            <a:r>
              <a:rPr lang="pt-PT" b="1" smtClean="0"/>
              <a:t>convulsão clínica e os movimentos percebidos como ataques clínicos em crianças de extremo baixo peso</a:t>
            </a:r>
            <a:r>
              <a:rPr lang="pt-PT" smtClean="0"/>
              <a:t>  sobreviventes a 36 semanas de idade pós-menstrual estão associados com </a:t>
            </a:r>
            <a:r>
              <a:rPr lang="pt-PT" smtClean="0">
                <a:solidFill>
                  <a:srgbClr val="FF0000"/>
                </a:solidFill>
              </a:rPr>
              <a:t>maiores probabilidades de morte tardia ou insuficiência do neurodesenvolvimno</a:t>
            </a:r>
            <a:r>
              <a:rPr lang="pt-PT" smtClean="0"/>
              <a:t>, independente de variáveis ​​demográficas, morbidades perinatais e neonatais.</a:t>
            </a:r>
            <a:endParaRPr lang="pt-BR" smtClean="0"/>
          </a:p>
          <a:p>
            <a:pPr algn="ctr"/>
            <a:endParaRPr lang="pt-BR" smtClean="0">
              <a:solidFill>
                <a:srgbClr val="FF0000"/>
              </a:solidFill>
            </a:endParaRPr>
          </a:p>
          <a:p>
            <a:pPr algn="ctr"/>
            <a:endParaRPr lang="pt-BR" smtClean="0">
              <a:solidFill>
                <a:srgbClr val="FF0000"/>
              </a:solidFill>
            </a:endParaRPr>
          </a:p>
        </p:txBody>
      </p:sp>
      <p:sp>
        <p:nvSpPr>
          <p:cNvPr id="39940" name="Rectangle 4"/>
          <p:cNvSpPr>
            <a:spLocks noChangeArrowheads="1"/>
          </p:cNvSpPr>
          <p:nvPr/>
        </p:nvSpPr>
        <p:spPr bwMode="auto">
          <a:xfrm>
            <a:off x="0" y="114300"/>
            <a:ext cx="12192000" cy="11731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3333FF"/>
                </a:solidFill>
                <a:latin typeface="Lato" pitchFamily="34" charset="0"/>
              </a:rPr>
              <a:t>Convulsões no rec</a:t>
            </a:r>
            <a:r>
              <a:rPr lang="pt-BR" sz="2700" b="1">
                <a:solidFill>
                  <a:srgbClr val="3333FF"/>
                </a:solidFill>
              </a:rPr>
              <a:t>é</a:t>
            </a:r>
            <a:r>
              <a:rPr lang="pt-BR" sz="2700" b="1">
                <a:solidFill>
                  <a:srgbClr val="3333FF"/>
                </a:solidFill>
                <a:latin typeface="Lato" pitchFamily="34" charset="0"/>
              </a:rPr>
              <a:t>m-nascido de extremo baixo peso são associadas com progn</a:t>
            </a:r>
            <a:r>
              <a:rPr lang="pt-BR" sz="2700" b="1">
                <a:solidFill>
                  <a:srgbClr val="3333FF"/>
                </a:solidFill>
              </a:rPr>
              <a:t>ó</a:t>
            </a:r>
            <a:r>
              <a:rPr lang="pt-BR" sz="2700" b="1">
                <a:solidFill>
                  <a:srgbClr val="3333FF"/>
                </a:solidFill>
                <a:latin typeface="Lato" pitchFamily="34" charset="0"/>
              </a:rPr>
              <a:t>stico adverso</a:t>
            </a:r>
          </a:p>
          <a:p>
            <a:pPr algn="ctr" eaLnBrk="0" hangingPunct="0"/>
            <a:r>
              <a:rPr lang="pt-BR" sz="1300" u="sng">
                <a:solidFill>
                  <a:srgbClr val="3333FF"/>
                </a:solidFill>
                <a:latin typeface="Source Sans Pro"/>
                <a:hlinkClick r:id="rId2" tooltip="Convuls-premat_extremo"/>
              </a:rPr>
              <a:t>  </a:t>
            </a:r>
            <a:endParaRPr lang="pt-BR" sz="1300" u="sng">
              <a:solidFill>
                <a:srgbClr val="3333FF"/>
              </a:solidFill>
              <a:latin typeface="Source Sans Pro"/>
            </a:endParaRPr>
          </a:p>
        </p:txBody>
      </p:sp>
      <p:pic>
        <p:nvPicPr>
          <p:cNvPr id="39941" name="Picture 5" descr="ppt">
            <a:hlinkClick r:id="rId2" tooltip="Convuls-premat_extrem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5575" y="6127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39942" name="Rectangle 6"/>
          <p:cNvSpPr>
            <a:spLocks noChangeArrowheads="1"/>
          </p:cNvSpPr>
          <p:nvPr/>
        </p:nvSpPr>
        <p:spPr bwMode="auto">
          <a:xfrm>
            <a:off x="177800" y="2154238"/>
            <a:ext cx="120142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4"/>
              </a:rPr>
              <a:t>Seizures</a:t>
            </a:r>
            <a:r>
              <a:rPr lang="pt-BR">
                <a:hlinkClick r:id="rId4"/>
              </a:rPr>
              <a:t> in </a:t>
            </a:r>
            <a:r>
              <a:rPr lang="pt-BR" b="1">
                <a:hlinkClick r:id="rId4"/>
              </a:rPr>
              <a:t>extremely</a:t>
            </a:r>
            <a:r>
              <a:rPr lang="pt-BR">
                <a:hlinkClick r:id="rId4"/>
              </a:rPr>
              <a:t> low birth weight infants are associated with adverse outcome.</a:t>
            </a:r>
            <a:endParaRPr lang="pt-BR"/>
          </a:p>
          <a:p>
            <a:pPr algn="ctr"/>
            <a:r>
              <a:rPr lang="pt-BR" b="1"/>
              <a:t>Davis AS</a:t>
            </a:r>
            <a:r>
              <a:rPr lang="pt-BR"/>
              <a:t>, Hintz SR, Van Meurs KP, Li L, Das A, Stoll BJ, Walsh MC, et al .J Pediatr. 2010 Nov;157(5):720-5.e1-2. doi: 10.1016/j.jpeds.2010.04.065. Epub 2010 Jun 14.PMID: 20542294 </a:t>
            </a:r>
            <a:r>
              <a:rPr lang="pt-BR" b="1"/>
              <a:t>Free PMC article. </a:t>
            </a:r>
            <a:r>
              <a:rPr lang="pt-BR" b="1">
                <a:solidFill>
                  <a:srgbClr val="3333FF"/>
                </a:solidFill>
              </a:rPr>
              <a:t>Artigo Livre!</a:t>
            </a:r>
          </a:p>
        </p:txBody>
      </p:sp>
      <p:pic>
        <p:nvPicPr>
          <p:cNvPr id="39943"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08200" y="657225"/>
            <a:ext cx="1862138" cy="139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4" name="Oval 8"/>
          <p:cNvSpPr>
            <a:spLocks noChangeArrowheads="1"/>
          </p:cNvSpPr>
          <p:nvPr/>
        </p:nvSpPr>
        <p:spPr bwMode="auto">
          <a:xfrm>
            <a:off x="317500" y="965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2010</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p:cNvSpPr>
          <p:nvPr>
            <p:ph type="body" idx="4294967295"/>
          </p:nvPr>
        </p:nvSpPr>
        <p:spPr bwMode="auto">
          <a:xfrm>
            <a:off x="719138" y="981075"/>
            <a:ext cx="11087100" cy="4500563"/>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pt-BR" sz="1600" b="1" smtClean="0">
                <a:solidFill>
                  <a:srgbClr val="3333FF"/>
                </a:solidFill>
              </a:rPr>
              <a:t>Por que o cérebro neonatal está  tão propenso a convulsões? Será que a convulsão por si só leva a uma lesão cerebral? Temos qu entender os mecanismos para prevenir a </a:t>
            </a:r>
            <a:r>
              <a:rPr lang="pt-BR" sz="1600" b="1" smtClean="0">
                <a:solidFill>
                  <a:srgbClr val="3333FF"/>
                </a:solidFill>
                <a:latin typeface="Times New Roman" pitchFamily="18" charset="0"/>
              </a:rPr>
              <a:t>lesão? </a:t>
            </a:r>
            <a:r>
              <a:rPr lang="pt-BR" sz="1800" b="1" smtClean="0">
                <a:solidFill>
                  <a:srgbClr val="3333FF"/>
                </a:solidFill>
                <a:latin typeface="Times New Roman" pitchFamily="18" charset="0"/>
              </a:rPr>
              <a:t>Por que é importante entender o mecanismo?</a:t>
            </a:r>
            <a:r>
              <a:rPr lang="pt-BR" sz="1600" smtClean="0">
                <a:latin typeface="Times New Roman" pitchFamily="18" charset="0"/>
              </a:rPr>
              <a:t> </a:t>
            </a:r>
          </a:p>
          <a:p>
            <a:pPr>
              <a:lnSpc>
                <a:spcPct val="80000"/>
              </a:lnSpc>
            </a:pPr>
            <a:r>
              <a:rPr lang="pt-BR" sz="1800" smtClean="0">
                <a:latin typeface="Times New Roman" pitchFamily="18" charset="0"/>
              </a:rPr>
              <a:t>Entendendo a base genética e molecular da epilepsia podemos  identifica uma terapia que  não somente previnie a convulsão, mas também o desenvolvimento da epilepsia. É o que chamamos de epileptogênese.</a:t>
            </a:r>
          </a:p>
          <a:p>
            <a:pPr>
              <a:lnSpc>
                <a:spcPct val="80000"/>
              </a:lnSpc>
            </a:pPr>
            <a:r>
              <a:rPr lang="pt-BR" sz="1800" smtClean="0">
                <a:latin typeface="Times New Roman" pitchFamily="18" charset="0"/>
              </a:rPr>
              <a:t>Por que o cérebro imaturo é tão propenso a convulsão? Temos uma coisa chamada “arranjo a três” do desenvolvimento: γ</a:t>
            </a:r>
            <a:r>
              <a:rPr lang="pt-BR" sz="1800" i="1" smtClean="0">
                <a:latin typeface="Times New Roman" pitchFamily="18" charset="0"/>
              </a:rPr>
              <a:t>-aminobutyric acid</a:t>
            </a:r>
            <a:r>
              <a:rPr lang="pt-BR" sz="1800" smtClean="0">
                <a:latin typeface="Times New Roman" pitchFamily="18" charset="0"/>
              </a:rPr>
              <a:t> (GABA), </a:t>
            </a:r>
            <a:r>
              <a:rPr lang="pt-BR" sz="1800" i="1" smtClean="0">
                <a:latin typeface="Times New Roman" pitchFamily="18" charset="0"/>
              </a:rPr>
              <a:t>N-methyl-D-aspartate</a:t>
            </a:r>
            <a:r>
              <a:rPr lang="pt-BR" sz="1800" smtClean="0">
                <a:latin typeface="Times New Roman" pitchFamily="18" charset="0"/>
              </a:rPr>
              <a:t> (NMDA) e  </a:t>
            </a:r>
            <a:r>
              <a:rPr lang="pt-BR" sz="1800" i="1" smtClean="0">
                <a:latin typeface="Times New Roman" pitchFamily="18" charset="0"/>
              </a:rPr>
              <a:t>α--amino-3-hydroxy-5-methyl-4-isoxazole propionate</a:t>
            </a:r>
            <a:r>
              <a:rPr lang="pt-BR" sz="1800" smtClean="0">
                <a:latin typeface="Times New Roman" pitchFamily="18" charset="0"/>
              </a:rPr>
              <a:t> (AMPA). O AMPA é um subtipo de receptor glutamato que acredita ser útil para uma transmissão sináptica  excitatória mais rápida.  No adulto o GABA é um neurotransmissor primariamente inibidor, já no RN o GABA é um neutransmissor excitatório, devido à maior concentração de cloretos intracelular no cérebro imaturo em relação ao cérebro maduro; somente depois que será inibidor.</a:t>
            </a:r>
          </a:p>
          <a:p>
            <a:pPr>
              <a:lnSpc>
                <a:spcPct val="80000"/>
              </a:lnSpc>
            </a:pPr>
            <a:r>
              <a:rPr lang="pt-BR" sz="1800" smtClean="0">
                <a:latin typeface="Times New Roman" pitchFamily="18" charset="0"/>
              </a:rPr>
              <a:t>Podemos observar as diferenças entre o cérebro do RN e o do adulto: </a:t>
            </a:r>
            <a:r>
              <a:rPr lang="pt-BR" sz="1800" b="1" smtClean="0">
                <a:latin typeface="Times New Roman" pitchFamily="18" charset="0"/>
              </a:rPr>
              <a:t>desequilíbrio entre a despolarização (excitação) e hiperpolarização.</a:t>
            </a:r>
            <a:r>
              <a:rPr lang="pt-BR" sz="1800" smtClean="0">
                <a:latin typeface="Times New Roman" pitchFamily="18" charset="0"/>
              </a:rPr>
              <a:t> O cérebro do RN é mais  propenso a  ficar excitado. No cérebro neonatal é muito importante a excitação porque se os neurônios não tiverem excitados não se conectam um com ou outro. Nos cérebros  imaturos existe o desequilíbrio entre excitação e inibição, mas esta excitação é importante para o desenvolvimento do próprio cérebro. Isto torna o cérebro do RN mais susceptível a responder com convulsões a diferentes injúrias. </a:t>
            </a:r>
          </a:p>
        </p:txBody>
      </p:sp>
      <p:graphicFrame>
        <p:nvGraphicFramePr>
          <p:cNvPr id="40970" name="Group 10"/>
          <p:cNvGraphicFramePr>
            <a:graphicFrameLocks noGrp="1"/>
          </p:cNvGraphicFramePr>
          <p:nvPr/>
        </p:nvGraphicFramePr>
        <p:xfrm>
          <a:off x="623888" y="0"/>
          <a:ext cx="11233150" cy="1017588"/>
        </p:xfrm>
        <a:graphic>
          <a:graphicData uri="http://schemas.openxmlformats.org/drawingml/2006/table">
            <a:tbl>
              <a:tblPr/>
              <a:tblGrid>
                <a:gridCol w="10045700"/>
                <a:gridCol w="1187450"/>
              </a:tblGrid>
              <a:tr h="458788">
                <a:tc>
                  <a:txBody>
                    <a:bodyPr/>
                    <a:lstStyle/>
                    <a:p>
                      <a:pPr marL="0" marR="0" lvl="0" indent="0" algn="ctr" defTabSz="914400" rtl="0" eaLnBrk="1" fontAlgn="base" latinLnBrk="0" hangingPunct="1">
                        <a:lnSpc>
                          <a:spcPct val="95000"/>
                        </a:lnSpc>
                        <a:spcBef>
                          <a:spcPct val="0"/>
                        </a:spcBef>
                        <a:spcAft>
                          <a:spcPts val="20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7o Simp</a:t>
                      </a:r>
                      <a:r>
                        <a:rPr kumimoji="0" lang="pt-BR" sz="1600" b="1" i="0" u="none" strike="noStrike" cap="none" normalizeH="0" baseline="0" smtClean="0">
                          <a:ln>
                            <a:noFill/>
                          </a:ln>
                          <a:solidFill>
                            <a:srgbClr val="999999"/>
                          </a:solidFill>
                          <a:effectLst/>
                          <a:latin typeface="Arial" pitchFamily="34" charset="0"/>
                          <a:cs typeface="Times New Roman" pitchFamily="18" charset="0"/>
                        </a:rPr>
                        <a:t>ó</a:t>
                      </a:r>
                      <a:r>
                        <a:rPr kumimoji="0" lang="pt-BR" sz="1600" b="1" i="0" u="none" strike="noStrike" cap="none" normalizeH="0" baseline="0" smtClean="0">
                          <a:ln>
                            <a:noFill/>
                          </a:ln>
                          <a:solidFill>
                            <a:srgbClr val="999999"/>
                          </a:solidFill>
                          <a:effectLst/>
                          <a:latin typeface="Verdana" pitchFamily="34" charset="0"/>
                          <a:cs typeface="Times New Roman" pitchFamily="18" charset="0"/>
                        </a:rPr>
                        <a:t>sio Internacional de Neonatologia do Rio de Janeiro (24-26/6/2010): Convulsão Neonatal: mecanismos b</a:t>
                      </a:r>
                      <a:r>
                        <a:rPr kumimoji="0" lang="pt-BR" sz="1600" b="1" i="0" u="none" strike="noStrike" cap="none" normalizeH="0" baseline="0" smtClean="0">
                          <a:ln>
                            <a:noFill/>
                          </a:ln>
                          <a:solidFill>
                            <a:srgbClr val="999999"/>
                          </a:solidFill>
                          <a:effectLst/>
                          <a:latin typeface="Arial" pitchFamily="34" charset="0"/>
                          <a:cs typeface="Times New Roman" pitchFamily="18" charset="0"/>
                        </a:rPr>
                        <a:t>á</a:t>
                      </a:r>
                      <a:r>
                        <a:rPr kumimoji="0" lang="pt-BR" sz="1600" b="1" i="0" u="none" strike="noStrike" cap="none" normalizeH="0" baseline="0" smtClean="0">
                          <a:ln>
                            <a:noFill/>
                          </a:ln>
                          <a:solidFill>
                            <a:srgbClr val="999999"/>
                          </a:solidFill>
                          <a:effectLst/>
                          <a:latin typeface="Verdana" pitchFamily="34" charset="0"/>
                          <a:cs typeface="Times New Roman" pitchFamily="18" charset="0"/>
                        </a:rPr>
                        <a:t>sicos respons</a:t>
                      </a:r>
                      <a:r>
                        <a:rPr kumimoji="0" lang="pt-BR" sz="1600" b="1" i="0" u="none" strike="noStrike" cap="none" normalizeH="0" baseline="0" smtClean="0">
                          <a:ln>
                            <a:noFill/>
                          </a:ln>
                          <a:solidFill>
                            <a:srgbClr val="999999"/>
                          </a:solidFill>
                          <a:effectLst/>
                          <a:latin typeface="Arial" pitchFamily="34" charset="0"/>
                          <a:cs typeface="Times New Roman" pitchFamily="18" charset="0"/>
                        </a:rPr>
                        <a:t>á</a:t>
                      </a:r>
                      <a:r>
                        <a:rPr kumimoji="0" lang="pt-BR" sz="1600" b="1" i="0" u="none" strike="noStrike" cap="none" normalizeH="0" baseline="0" smtClean="0">
                          <a:ln>
                            <a:noFill/>
                          </a:ln>
                          <a:solidFill>
                            <a:srgbClr val="999999"/>
                          </a:solidFill>
                          <a:effectLst/>
                          <a:latin typeface="Verdana" pitchFamily="34" charset="0"/>
                          <a:cs typeface="Times New Roman" pitchFamily="18" charset="0"/>
                        </a:rPr>
                        <a:t>veis pela indu</a:t>
                      </a:r>
                      <a:r>
                        <a:rPr kumimoji="0" lang="pt-BR" sz="1600" b="1" i="0" u="none" strike="noStrike" cap="none" normalizeH="0" baseline="0" smtClean="0">
                          <a:ln>
                            <a:noFill/>
                          </a:ln>
                          <a:solidFill>
                            <a:srgbClr val="999999"/>
                          </a:solidFill>
                          <a:effectLst/>
                          <a:latin typeface="Arial" pitchFamily="34" charset="0"/>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da inj</a:t>
                      </a:r>
                      <a:r>
                        <a:rPr kumimoji="0" lang="pt-BR" sz="1600" b="1" i="0" u="none" strike="noStrike" cap="none" normalizeH="0" baseline="0" smtClean="0">
                          <a:ln>
                            <a:noFill/>
                          </a:ln>
                          <a:solidFill>
                            <a:srgbClr val="999999"/>
                          </a:solidFill>
                          <a:effectLst/>
                          <a:latin typeface="Arial" pitchFamily="34" charset="0"/>
                          <a:cs typeface="Times New Roman" pitchFamily="18" charset="0"/>
                        </a:rPr>
                        <a:t>ú</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ria no rec</a:t>
                      </a:r>
                      <a:r>
                        <a:rPr kumimoji="0" lang="pt-BR" sz="1600" b="1" i="0" u="none" strike="noStrike" cap="none" normalizeH="0" baseline="0" smtClean="0">
                          <a:ln>
                            <a:noFill/>
                          </a:ln>
                          <a:solidFill>
                            <a:srgbClr val="999999"/>
                          </a:solidFill>
                          <a:effectLst/>
                          <a:latin typeface="Arial" pitchFamily="34" charset="0"/>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m-nascido</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Maria Roberta C</a:t>
                      </a:r>
                      <a:r>
                        <a:rPr kumimoji="0" lang="pt-BR" sz="1600" b="0" i="0" u="none" strike="noStrike" cap="none" normalizeH="0" baseline="0" smtClean="0">
                          <a:ln>
                            <a:noFill/>
                          </a:ln>
                          <a:solidFill>
                            <a:srgbClr val="999999"/>
                          </a:solidFill>
                          <a:effectLst/>
                          <a:latin typeface="Arial" pitchFamily="34" charset="0"/>
                          <a:cs typeface="Times New Roman" pitchFamily="18" charset="0"/>
                        </a:rPr>
                        <a:t>í</a:t>
                      </a:r>
                      <a:r>
                        <a:rPr kumimoji="0" lang="pt-BR" sz="1600" b="0" i="0" u="none" strike="noStrike" cap="none" normalizeH="0" baseline="0" smtClean="0">
                          <a:ln>
                            <a:noFill/>
                          </a:ln>
                          <a:solidFill>
                            <a:srgbClr val="999999"/>
                          </a:solidFill>
                          <a:effectLst/>
                          <a:latin typeface="Verdana" pitchFamily="34" charset="0"/>
                          <a:cs typeface="Times New Roman" pitchFamily="18" charset="0"/>
                        </a:rPr>
                        <a:t>lio (It</a:t>
                      </a:r>
                      <a:r>
                        <a:rPr kumimoji="0" lang="pt-BR" sz="1600" b="0" i="0" u="none" strike="noStrike" cap="none" normalizeH="0" baseline="0" smtClean="0">
                          <a:ln>
                            <a:noFill/>
                          </a:ln>
                          <a:solidFill>
                            <a:srgbClr val="999999"/>
                          </a:solidFill>
                          <a:effectLst/>
                          <a:latin typeface="Arial" pitchFamily="34" charset="0"/>
                          <a:cs typeface="Times New Roman" pitchFamily="18" charset="0"/>
                        </a:rPr>
                        <a:t>á</a:t>
                      </a:r>
                      <a:r>
                        <a:rPr kumimoji="0" lang="pt-BR" sz="1600" b="0" i="0" u="none" strike="noStrike" cap="none" normalizeH="0" baseline="0" smtClean="0">
                          <a:ln>
                            <a:noFill/>
                          </a:ln>
                          <a:solidFill>
                            <a:srgbClr val="999999"/>
                          </a:solidFill>
                          <a:effectLst/>
                          <a:latin typeface="Verdana" pitchFamily="34" charset="0"/>
                          <a:cs typeface="Times New Roman" pitchFamily="18" charset="0"/>
                        </a:rPr>
                        <a:t>lia). Realizado por Paulo R. Margotto</a:t>
                      </a:r>
                      <a:endParaRPr kumimoji="0" lang="pt-BR" sz="1600" b="0" i="0" u="none" strike="noStrike" cap="none" normalizeH="0" baseline="0" smtClean="0">
                        <a:ln>
                          <a:noFill/>
                        </a:ln>
                        <a:solidFill>
                          <a:schemeClr val="tx1"/>
                        </a:solidFill>
                        <a:effectLst/>
                        <a:latin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5000"/>
                        </a:lnSpc>
                        <a:spcBef>
                          <a:spcPct val="0"/>
                        </a:spcBef>
                        <a:spcAft>
                          <a:spcPts val="200"/>
                        </a:spcAft>
                        <a:buClrTx/>
                        <a:buSzTx/>
                        <a:buFontTx/>
                        <a:buNone/>
                        <a:tabLst/>
                      </a:pP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40967" name="Rectangle 37"/>
          <p:cNvSpPr>
            <a:spLocks/>
          </p:cNvSpPr>
          <p:nvPr/>
        </p:nvSpPr>
        <p:spPr bwMode="auto">
          <a:xfrm>
            <a:off x="623888" y="5373688"/>
            <a:ext cx="11149012" cy="14843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ctr" eaLnBrk="0" hangingPunct="0">
              <a:lnSpc>
                <a:spcPct val="80000"/>
              </a:lnSpc>
              <a:spcBef>
                <a:spcPct val="20000"/>
              </a:spcBef>
              <a:buClr>
                <a:srgbClr val="6A3F7B"/>
              </a:buClr>
              <a:buSzPct val="55000"/>
              <a:buFont typeface="Wingdings" pitchFamily="2" charset="2"/>
              <a:buNone/>
            </a:pPr>
            <a:r>
              <a:rPr kumimoji="1" lang="pt-BR" sz="2000" b="1">
                <a:solidFill>
                  <a:schemeClr val="accent2"/>
                </a:solidFill>
                <a:latin typeface="Times New Roman" pitchFamily="18" charset="0"/>
              </a:rPr>
              <a:t>Convulsões prolongadas ou repetidas em um cérebro em desenvolvimento podem provocar  danos sem perda celular, com déficit cognitivo e maior susceptibilidade a convulsões (há uma diminuição do limiar para convulsões).</a:t>
            </a:r>
            <a:r>
              <a:rPr kumimoji="1" lang="pt-BR" sz="2000">
                <a:solidFill>
                  <a:srgbClr val="0C4063"/>
                </a:solidFill>
                <a:latin typeface="Times New Roman" pitchFamily="18" charset="0"/>
              </a:rPr>
              <a:t>  </a:t>
            </a:r>
            <a:r>
              <a:rPr kumimoji="1" lang="en-US" sz="2000">
                <a:solidFill>
                  <a:srgbClr val="0C4063"/>
                </a:solidFill>
                <a:latin typeface="Times New Roman" pitchFamily="18" charset="0"/>
              </a:rPr>
              <a:t>(</a:t>
            </a:r>
            <a:r>
              <a:rPr kumimoji="1" lang="en-US" sz="2000">
                <a:solidFill>
                  <a:srgbClr val="0C4063"/>
                </a:solidFill>
                <a:latin typeface="Times New Roman" pitchFamily="18" charset="0"/>
                <a:hlinkClick r:id="rId2"/>
              </a:rPr>
              <a:t>Long-term effects of status epilepticus in the immature brain are specific for age and model.</a:t>
            </a:r>
            <a:r>
              <a:rPr kumimoji="1" lang="en-US" sz="2000">
                <a:solidFill>
                  <a:srgbClr val="0C4063"/>
                </a:solidFill>
                <a:latin typeface="Times New Roman" pitchFamily="18" charset="0"/>
              </a:rPr>
              <a:t> Cilio MR, Sogawa Y, Cha BH, Liu X, Huang LT, Holmes GL. </a:t>
            </a:r>
            <a:r>
              <a:rPr kumimoji="1" lang="pt-BR" sz="2000">
                <a:solidFill>
                  <a:srgbClr val="0C4063"/>
                </a:solidFill>
                <a:latin typeface="Times New Roman" pitchFamily="18" charset="0"/>
              </a:rPr>
              <a:t>Epilepsia. 2003 Apr;44(4):518-28). </a:t>
            </a:r>
            <a:r>
              <a:rPr kumimoji="1" lang="pt-BR" sz="2000" b="1">
                <a:solidFill>
                  <a:srgbClr val="0C4063"/>
                </a:solidFill>
                <a:latin typeface="Times New Roman" pitchFamily="18" charset="0"/>
              </a:rPr>
              <a:t>Artigo Integral.</a:t>
            </a:r>
            <a:r>
              <a:rPr kumimoji="1" lang="pt-BR" sz="2000">
                <a:solidFill>
                  <a:srgbClr val="0C4063"/>
                </a:solidFill>
                <a:latin typeface="Times New Roman" pitchFamily="18" charset="0"/>
              </a:rPr>
              <a:t> </a:t>
            </a:r>
          </a:p>
        </p:txBody>
      </p:sp>
      <p:sp>
        <p:nvSpPr>
          <p:cNvPr id="40968" name="AutoShape 38"/>
          <p:cNvSpPr>
            <a:spLocks noChangeArrowheads="1"/>
          </p:cNvSpPr>
          <p:nvPr/>
        </p:nvSpPr>
        <p:spPr bwMode="auto">
          <a:xfrm>
            <a:off x="0" y="404813"/>
            <a:ext cx="671513" cy="2366962"/>
          </a:xfrm>
          <a:prstGeom prst="curvedRightArrow">
            <a:avLst>
              <a:gd name="adj1" fmla="val 70496"/>
              <a:gd name="adj2" fmla="val 140993"/>
              <a:gd name="adj3" fmla="val 33333"/>
            </a:avLst>
          </a:prstGeom>
          <a:solidFill>
            <a:schemeClr val="accent1"/>
          </a:solidFill>
          <a:ln w="9525">
            <a:solidFill>
              <a:srgbClr val="F2F71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latin typeface="Arial" pitchFamily="34" charset="0"/>
            </a:endParaRPr>
          </a:p>
        </p:txBody>
      </p:sp>
      <p:sp>
        <p:nvSpPr>
          <p:cNvPr id="40971" name="Oval 11"/>
          <p:cNvSpPr>
            <a:spLocks noChangeArrowheads="1"/>
          </p:cNvSpPr>
          <p:nvPr/>
        </p:nvSpPr>
        <p:spPr bwMode="auto">
          <a:xfrm>
            <a:off x="0" y="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2010</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98" name="Group 14"/>
          <p:cNvGraphicFramePr>
            <a:graphicFrameLocks noGrp="1"/>
          </p:cNvGraphicFramePr>
          <p:nvPr/>
        </p:nvGraphicFramePr>
        <p:xfrm>
          <a:off x="614363" y="0"/>
          <a:ext cx="10752137" cy="1392238"/>
        </p:xfrm>
        <a:graphic>
          <a:graphicData uri="http://schemas.openxmlformats.org/drawingml/2006/table">
            <a:tbl>
              <a:tblPr/>
              <a:tblGrid>
                <a:gridCol w="9615487"/>
                <a:gridCol w="1136650"/>
              </a:tblGrid>
              <a:tr h="863600">
                <a:tc>
                  <a:txBody>
                    <a:bodyPr/>
                    <a:lstStyle/>
                    <a:p>
                      <a:pPr marL="0" marR="0" lvl="0" indent="0" algn="ctr" defTabSz="914400" rtl="0" eaLnBrk="1" fontAlgn="base" latinLnBrk="0" hangingPunct="1">
                        <a:lnSpc>
                          <a:spcPct val="95000"/>
                        </a:lnSpc>
                        <a:spcBef>
                          <a:spcPct val="0"/>
                        </a:spcBef>
                        <a:spcAft>
                          <a:spcPts val="200"/>
                        </a:spcAft>
                        <a:buClrTx/>
                        <a:buSzTx/>
                        <a:buFontTx/>
                        <a:buNone/>
                        <a:tabLst/>
                      </a:pPr>
                      <a:r>
                        <a:rPr kumimoji="0" lang="pt-BR" sz="1800" b="1" i="0" u="none" strike="noStrike" cap="none" normalizeH="0" baseline="0" smtClean="0">
                          <a:ln>
                            <a:noFill/>
                          </a:ln>
                          <a:solidFill>
                            <a:srgbClr val="999999"/>
                          </a:solidFill>
                          <a:effectLst/>
                          <a:latin typeface="Verdana" pitchFamily="34" charset="0"/>
                          <a:cs typeface="Times New Roman" pitchFamily="18" charset="0"/>
                        </a:rPr>
                        <a:t>Efeitos do tratamento das convulsões neonatais subcl</a:t>
                      </a:r>
                      <a:r>
                        <a:rPr kumimoji="0" lang="pt-BR" sz="1800" b="1" i="0" u="none" strike="noStrike" cap="none" normalizeH="0" baseline="0" smtClean="0">
                          <a:ln>
                            <a:noFill/>
                          </a:ln>
                          <a:solidFill>
                            <a:srgbClr val="999999"/>
                          </a:solidFill>
                          <a:effectLst/>
                          <a:latin typeface="Arial" pitchFamily="34" charset="0"/>
                          <a:cs typeface="Times New Roman" pitchFamily="18" charset="0"/>
                        </a:rPr>
                        <a:t>í</a:t>
                      </a:r>
                      <a:r>
                        <a:rPr kumimoji="0" lang="pt-BR" sz="1800" b="1" i="0" u="none" strike="noStrike" cap="none" normalizeH="0" baseline="0" smtClean="0">
                          <a:ln>
                            <a:noFill/>
                          </a:ln>
                          <a:solidFill>
                            <a:srgbClr val="999999"/>
                          </a:solidFill>
                          <a:effectLst/>
                          <a:latin typeface="Verdana" pitchFamily="34" charset="0"/>
                          <a:cs typeface="Times New Roman" pitchFamily="18" charset="0"/>
                        </a:rPr>
                        <a:t>nicas detectadas monitoriza</a:t>
                      </a:r>
                      <a:r>
                        <a:rPr kumimoji="0" lang="pt-BR" sz="1800" b="1" i="0" u="none" strike="noStrike" cap="none" normalizeH="0" baseline="0" smtClean="0">
                          <a:ln>
                            <a:noFill/>
                          </a:ln>
                          <a:solidFill>
                            <a:srgbClr val="999999"/>
                          </a:solidFill>
                          <a:effectLst/>
                          <a:latin typeface="Arial" pitchFamily="34" charset="0"/>
                          <a:cs typeface="Times New Roman" pitchFamily="18" charset="0"/>
                        </a:rPr>
                        <a:t>ç</a:t>
                      </a:r>
                      <a:r>
                        <a:rPr kumimoji="0" lang="pt-BR" sz="1800" b="1" i="0" u="none" strike="noStrike" cap="none" normalizeH="0" baseline="0" smtClean="0">
                          <a:ln>
                            <a:noFill/>
                          </a:ln>
                          <a:solidFill>
                            <a:srgbClr val="999999"/>
                          </a:solidFill>
                          <a:effectLst/>
                          <a:latin typeface="Verdana" pitchFamily="34" charset="0"/>
                          <a:cs typeface="Times New Roman" pitchFamily="18" charset="0"/>
                        </a:rPr>
                        <a:t>ão cont</a:t>
                      </a:r>
                      <a:r>
                        <a:rPr kumimoji="0" lang="pt-BR" sz="1800" b="1" i="0" u="none" strike="noStrike" cap="none" normalizeH="0" baseline="0" smtClean="0">
                          <a:ln>
                            <a:noFill/>
                          </a:ln>
                          <a:solidFill>
                            <a:srgbClr val="999999"/>
                          </a:solidFill>
                          <a:effectLst/>
                          <a:latin typeface="Arial" pitchFamily="34" charset="0"/>
                          <a:cs typeface="Times New Roman" pitchFamily="18" charset="0"/>
                        </a:rPr>
                        <a:t>í</a:t>
                      </a:r>
                      <a:r>
                        <a:rPr kumimoji="0" lang="pt-BR" sz="1800" b="1" i="0" u="none" strike="noStrike" cap="none" normalizeH="0" baseline="0" smtClean="0">
                          <a:ln>
                            <a:noFill/>
                          </a:ln>
                          <a:solidFill>
                            <a:srgbClr val="999999"/>
                          </a:solidFill>
                          <a:effectLst/>
                          <a:latin typeface="Verdana" pitchFamily="34" charset="0"/>
                          <a:cs typeface="Times New Roman" pitchFamily="18" charset="0"/>
                        </a:rPr>
                        <a:t>nua eletroencefalogr</a:t>
                      </a:r>
                      <a:r>
                        <a:rPr kumimoji="0" lang="pt-BR" sz="1800" b="1" i="0" u="none" strike="noStrike" cap="none" normalizeH="0" baseline="0" smtClean="0">
                          <a:ln>
                            <a:noFill/>
                          </a:ln>
                          <a:solidFill>
                            <a:srgbClr val="999999"/>
                          </a:solidFill>
                          <a:effectLst/>
                          <a:latin typeface="Arial" pitchFamily="34" charset="0"/>
                          <a:cs typeface="Times New Roman" pitchFamily="18" charset="0"/>
                        </a:rPr>
                        <a:t>á</a:t>
                      </a:r>
                      <a:r>
                        <a:rPr kumimoji="0" lang="pt-BR" sz="1800" b="1" i="0" u="none" strike="noStrike" cap="none" normalizeH="0" baseline="0" smtClean="0">
                          <a:ln>
                            <a:noFill/>
                          </a:ln>
                          <a:solidFill>
                            <a:srgbClr val="999999"/>
                          </a:solidFill>
                          <a:effectLst/>
                          <a:latin typeface="Verdana" pitchFamily="34" charset="0"/>
                          <a:cs typeface="Times New Roman" pitchFamily="18" charset="0"/>
                        </a:rPr>
                        <a:t>fica amplitude-integrada:ensaio randomizado e controlado </a:t>
                      </a:r>
                      <a:r>
                        <a:rPr kumimoji="0" lang="pt-BR" sz="1800" b="0" i="0" u="none" strike="noStrike" cap="none" normalizeH="0" baseline="0" smtClean="0">
                          <a:ln>
                            <a:noFill/>
                          </a:ln>
                          <a:solidFill>
                            <a:srgbClr val="999999"/>
                          </a:solidFill>
                          <a:effectLst/>
                          <a:latin typeface="Verdana" pitchFamily="34" charset="0"/>
                          <a:cs typeface="Times New Roman" pitchFamily="18" charset="0"/>
                        </a:rPr>
                        <a:t>Autor(es): Linda G. M. van Rooij, Mona C. Toet, Alexander C. van Huffelen, Floris Groenendaal, et al . Apresenta</a:t>
                      </a:r>
                      <a:r>
                        <a:rPr kumimoji="0" lang="pt-BR" sz="1800" b="0" i="0" u="none" strike="noStrike" cap="none" normalizeH="0" baseline="0" smtClean="0">
                          <a:ln>
                            <a:noFill/>
                          </a:ln>
                          <a:solidFill>
                            <a:srgbClr val="999999"/>
                          </a:solidFill>
                          <a:effectLst/>
                          <a:latin typeface="Arial" pitchFamily="34" charset="0"/>
                          <a:cs typeface="Times New Roman" pitchFamily="18" charset="0"/>
                        </a:rPr>
                        <a:t>ç</a:t>
                      </a:r>
                      <a:r>
                        <a:rPr kumimoji="0" lang="pt-BR" sz="1800" b="0" i="0" u="none" strike="noStrike" cap="none" normalizeH="0" baseline="0" smtClean="0">
                          <a:ln>
                            <a:noFill/>
                          </a:ln>
                          <a:solidFill>
                            <a:srgbClr val="999999"/>
                          </a:solidFill>
                          <a:effectLst/>
                          <a:latin typeface="Verdana" pitchFamily="34" charset="0"/>
                          <a:cs typeface="Times New Roman" pitchFamily="18" charset="0"/>
                        </a:rPr>
                        <a:t>ão: Daniel Artiaga, Diogo Wagner, Fernando Galli, Paulo R. Margotto</a:t>
                      </a:r>
                      <a:endParaRPr kumimoji="0" lang="pt-BR" sz="1800" b="0" i="0" u="none" strike="noStrike" cap="none" normalizeH="0" baseline="0" smtClean="0">
                        <a:ln>
                          <a:noFill/>
                        </a:ln>
                        <a:solidFill>
                          <a:schemeClr val="tx1"/>
                        </a:solidFill>
                        <a:effectLst/>
                        <a:latin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5000"/>
                        </a:lnSpc>
                        <a:spcBef>
                          <a:spcPct val="0"/>
                        </a:spcBef>
                        <a:spcAft>
                          <a:spcPts val="20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41991" name="Rectangle 24"/>
          <p:cNvSpPr>
            <a:spLocks noGrp="1" noChangeArrowheads="1"/>
          </p:cNvSpPr>
          <p:nvPr>
            <p:ph type="body" idx="4294967295"/>
          </p:nvPr>
        </p:nvSpPr>
        <p:spPr bwMode="auto">
          <a:xfrm>
            <a:off x="590550" y="2603500"/>
            <a:ext cx="10998200" cy="4500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Arial" pitchFamily="34" charset="0"/>
              <a:buNone/>
            </a:pPr>
            <a:r>
              <a:rPr lang="pt-BR" smtClean="0">
                <a:solidFill>
                  <a:schemeClr val="hlink"/>
                </a:solidFill>
              </a:rPr>
              <a:t>                    </a:t>
            </a:r>
            <a:r>
              <a:rPr lang="pt-BR" sz="2400" smtClean="0">
                <a:solidFill>
                  <a:srgbClr val="FF00FF"/>
                </a:solidFill>
              </a:rPr>
              <a:t>O que este estudo agrega:</a:t>
            </a:r>
          </a:p>
        </p:txBody>
      </p:sp>
      <p:pic>
        <p:nvPicPr>
          <p:cNvPr id="41992" name="Picture 25" descr="Imagem1jh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4400" y="3005138"/>
            <a:ext cx="7797800"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3" name="Text Box 26"/>
          <p:cNvSpPr txBox="1">
            <a:spLocks noChangeArrowheads="1"/>
          </p:cNvSpPr>
          <p:nvPr/>
        </p:nvSpPr>
        <p:spPr bwMode="auto">
          <a:xfrm>
            <a:off x="1979613" y="5851525"/>
            <a:ext cx="8077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Schoolbook"/>
              </a:defRPr>
            </a:lvl1pPr>
            <a:lvl2pPr marL="742950" indent="-285750">
              <a:defRPr>
                <a:solidFill>
                  <a:schemeClr val="tx1"/>
                </a:solidFill>
                <a:latin typeface="Century Schoolbook"/>
              </a:defRPr>
            </a:lvl2pPr>
            <a:lvl3pPr marL="1143000" indent="-228600">
              <a:defRPr>
                <a:solidFill>
                  <a:schemeClr val="tx1"/>
                </a:solidFill>
                <a:latin typeface="Century Schoolbook"/>
              </a:defRPr>
            </a:lvl3pPr>
            <a:lvl4pPr marL="1600200" indent="-228600">
              <a:defRPr>
                <a:solidFill>
                  <a:schemeClr val="tx1"/>
                </a:solidFill>
                <a:latin typeface="Century Schoolbook"/>
              </a:defRPr>
            </a:lvl4pPr>
            <a:lvl5pPr marL="2057400" indent="-228600">
              <a:defRPr>
                <a:solidFill>
                  <a:schemeClr val="tx1"/>
                </a:solidFill>
                <a:latin typeface="Century Schoolbook"/>
              </a:defRPr>
            </a:lvl5pPr>
            <a:lvl6pPr marL="2514600" indent="-228600" fontAlgn="base">
              <a:spcBef>
                <a:spcPct val="0"/>
              </a:spcBef>
              <a:spcAft>
                <a:spcPct val="0"/>
              </a:spcAft>
              <a:defRPr>
                <a:solidFill>
                  <a:schemeClr val="tx1"/>
                </a:solidFill>
                <a:latin typeface="Century Schoolbook"/>
              </a:defRPr>
            </a:lvl6pPr>
            <a:lvl7pPr marL="2971800" indent="-228600" fontAlgn="base">
              <a:spcBef>
                <a:spcPct val="0"/>
              </a:spcBef>
              <a:spcAft>
                <a:spcPct val="0"/>
              </a:spcAft>
              <a:defRPr>
                <a:solidFill>
                  <a:schemeClr val="tx1"/>
                </a:solidFill>
                <a:latin typeface="Century Schoolbook"/>
              </a:defRPr>
            </a:lvl7pPr>
            <a:lvl8pPr marL="3429000" indent="-228600" fontAlgn="base">
              <a:spcBef>
                <a:spcPct val="0"/>
              </a:spcBef>
              <a:spcAft>
                <a:spcPct val="0"/>
              </a:spcAft>
              <a:defRPr>
                <a:solidFill>
                  <a:schemeClr val="tx1"/>
                </a:solidFill>
                <a:latin typeface="Century Schoolbook"/>
              </a:defRPr>
            </a:lvl8pPr>
            <a:lvl9pPr marL="3886200" indent="-228600" fontAlgn="base">
              <a:spcBef>
                <a:spcPct val="0"/>
              </a:spcBef>
              <a:spcAft>
                <a:spcPct val="0"/>
              </a:spcAft>
              <a:defRPr>
                <a:solidFill>
                  <a:schemeClr val="tx1"/>
                </a:solidFill>
                <a:latin typeface="Century Schoolbook"/>
              </a:defRPr>
            </a:lvl9pPr>
          </a:lstStyle>
          <a:p>
            <a:pPr algn="ctr"/>
            <a:r>
              <a:rPr lang="pt-BR" sz="2000" b="1">
                <a:solidFill>
                  <a:srgbClr val="3333FF"/>
                </a:solidFill>
                <a:latin typeface="Arial" pitchFamily="34" charset="0"/>
              </a:rPr>
              <a:t>O tratamento imediato tanto das crises clínicas como subclínicas</a:t>
            </a:r>
          </a:p>
          <a:p>
            <a:pPr algn="ctr"/>
            <a:r>
              <a:rPr lang="pt-BR" sz="2000" b="1">
                <a:solidFill>
                  <a:srgbClr val="3333FF"/>
                </a:solidFill>
                <a:latin typeface="Arial" pitchFamily="34" charset="0"/>
              </a:rPr>
              <a:t>reduz o tempo de duração das convulsões, sugerindo possível</a:t>
            </a:r>
          </a:p>
          <a:p>
            <a:pPr algn="ctr"/>
            <a:r>
              <a:rPr lang="pt-BR" sz="2000" b="1">
                <a:solidFill>
                  <a:srgbClr val="3333FF"/>
                </a:solidFill>
                <a:latin typeface="Arial" pitchFamily="34" charset="0"/>
              </a:rPr>
              <a:t>redução na lesão cerebral</a:t>
            </a:r>
          </a:p>
        </p:txBody>
      </p:sp>
      <p:sp>
        <p:nvSpPr>
          <p:cNvPr id="41995" name="AutoShape 28"/>
          <p:cNvSpPr>
            <a:spLocks noChangeArrowheads="1"/>
          </p:cNvSpPr>
          <p:nvPr/>
        </p:nvSpPr>
        <p:spPr bwMode="auto">
          <a:xfrm>
            <a:off x="10018713" y="6372225"/>
            <a:ext cx="1301750" cy="4857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41997" name="Oval 13"/>
          <p:cNvSpPr>
            <a:spLocks noChangeArrowheads="1"/>
          </p:cNvSpPr>
          <p:nvPr/>
        </p:nvSpPr>
        <p:spPr bwMode="auto">
          <a:xfrm>
            <a:off x="266700" y="28956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2010</a:t>
            </a:r>
          </a:p>
        </p:txBody>
      </p:sp>
      <p:sp>
        <p:nvSpPr>
          <p:cNvPr id="41999" name="Rectangle 15"/>
          <p:cNvSpPr>
            <a:spLocks noChangeArrowheads="1"/>
          </p:cNvSpPr>
          <p:nvPr/>
        </p:nvSpPr>
        <p:spPr bwMode="auto">
          <a:xfrm>
            <a:off x="0" y="1546225"/>
            <a:ext cx="119634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Effect</a:t>
            </a:r>
            <a:r>
              <a:rPr lang="pt-BR">
                <a:hlinkClick r:id="rId3"/>
              </a:rPr>
              <a:t> of </a:t>
            </a:r>
            <a:r>
              <a:rPr lang="pt-BR" b="1">
                <a:hlinkClick r:id="rId3"/>
              </a:rPr>
              <a:t>treatment</a:t>
            </a:r>
            <a:r>
              <a:rPr lang="pt-BR">
                <a:hlinkClick r:id="rId3"/>
              </a:rPr>
              <a:t> of </a:t>
            </a:r>
            <a:r>
              <a:rPr lang="pt-BR" b="1">
                <a:hlinkClick r:id="rId3"/>
              </a:rPr>
              <a:t>subclinical</a:t>
            </a:r>
            <a:r>
              <a:rPr lang="pt-BR">
                <a:hlinkClick r:id="rId3"/>
              </a:rPr>
              <a:t> </a:t>
            </a:r>
            <a:r>
              <a:rPr lang="pt-BR" b="1">
                <a:hlinkClick r:id="rId3"/>
              </a:rPr>
              <a:t>neonatal</a:t>
            </a:r>
            <a:r>
              <a:rPr lang="pt-BR">
                <a:hlinkClick r:id="rId3"/>
              </a:rPr>
              <a:t> </a:t>
            </a:r>
            <a:r>
              <a:rPr lang="pt-BR" b="1">
                <a:hlinkClick r:id="rId3"/>
              </a:rPr>
              <a:t>seizures</a:t>
            </a:r>
            <a:r>
              <a:rPr lang="pt-BR">
                <a:hlinkClick r:id="rId3"/>
              </a:rPr>
              <a:t> detected with aEEG: randomized, controlled trial.</a:t>
            </a:r>
            <a:endParaRPr lang="pt-BR"/>
          </a:p>
          <a:p>
            <a:pPr algn="ctr"/>
            <a:r>
              <a:rPr lang="pt-BR"/>
              <a:t>van Rooij LG, Toet MC, van Huffelen AC, Groenendaal F, Laan W, Zecic A, de Haan T, van Straaten IL, Vrancken S, van Wezel G, van der Sluijs J, Ter Horst H, Gavilanes D, Laroche S, Naulaers G, de Vries LS.Pediatrics. 2010 Feb;125(2):e358-66. doi: 10.1542/peds.2009-0136. Epub 2010 Jan 25.PMID: 20100767 Clinical Trial.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idx="4294967295"/>
          </p:nvPr>
        </p:nvSpPr>
        <p:spPr bwMode="auto">
          <a:xfrm>
            <a:off x="0" y="330200"/>
            <a:ext cx="12192000" cy="11430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tIns="45720" numCol="1" anchor="ctr" anchorCtr="0" compatLnSpc="1">
            <a:prstTxWarp prst="textNoShape">
              <a:avLst/>
            </a:prstTxWarp>
          </a:bodyPr>
          <a:lstStyle/>
          <a:p>
            <a:pPr algn="ctr"/>
            <a:r>
              <a:rPr lang="pt-BR" sz="4000" smtClean="0"/>
              <a:t>Ressonância Magnética:</a:t>
            </a:r>
            <a:br>
              <a:rPr lang="pt-BR" sz="4000" smtClean="0"/>
            </a:br>
            <a:r>
              <a:rPr lang="pt-BR" sz="2800" smtClean="0"/>
              <a:t>Há uma correlação significante entre a duração das convulsões e o escore de ressonância magnética</a:t>
            </a:r>
          </a:p>
        </p:txBody>
      </p:sp>
      <p:sp>
        <p:nvSpPr>
          <p:cNvPr id="43011" name="Rectangle 3"/>
          <p:cNvSpPr>
            <a:spLocks noChangeArrowheads="1"/>
          </p:cNvSpPr>
          <p:nvPr/>
        </p:nvSpPr>
        <p:spPr bwMode="auto">
          <a:xfrm>
            <a:off x="787400" y="4911725"/>
            <a:ext cx="114046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400">
                <a:solidFill>
                  <a:srgbClr val="3333FF"/>
                </a:solidFill>
                <a:latin typeface="Arial" pitchFamily="34" charset="0"/>
              </a:rPr>
              <a:t>Relação entre duração do padrão de convulsão e escore da RM-regressão linear</a:t>
            </a:r>
            <a:r>
              <a:rPr lang="en-US">
                <a:latin typeface="Arial" pitchFamily="34" charset="0"/>
              </a:rPr>
              <a:t>) </a:t>
            </a:r>
            <a:endParaRPr lang="pt-BR">
              <a:latin typeface="Arial" pitchFamily="34" charset="0"/>
            </a:endParaRPr>
          </a:p>
        </p:txBody>
      </p:sp>
      <p:pic>
        <p:nvPicPr>
          <p:cNvPr id="43012" name="Picture 4" descr="Imagem1çlufy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98613"/>
            <a:ext cx="12039600" cy="30575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43013" name="Rectangle 5"/>
          <p:cNvSpPr>
            <a:spLocks noGrp="1"/>
          </p:cNvSpPr>
          <p:nvPr>
            <p:ph type="body" idx="4294967295"/>
          </p:nvPr>
        </p:nvSpPr>
        <p:spPr bwMode="auto">
          <a:xfrm>
            <a:off x="344488" y="5591175"/>
            <a:ext cx="11847512" cy="1266825"/>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a:lnSpc>
                <a:spcPct val="90000"/>
              </a:lnSpc>
              <a:buFont typeface="Arial" pitchFamily="34" charset="0"/>
              <a:buNone/>
            </a:pPr>
            <a:r>
              <a:rPr lang="en-US" b="1" smtClean="0">
                <a:solidFill>
                  <a:schemeClr val="hlink"/>
                </a:solidFill>
              </a:rPr>
              <a:t>Grupo A</a:t>
            </a:r>
            <a:r>
              <a:rPr lang="en-US" smtClean="0">
                <a:solidFill>
                  <a:schemeClr val="hlink"/>
                </a:solidFill>
              </a:rPr>
              <a:t> (tratamento em crises clínicas e subclínicas) ou </a:t>
            </a:r>
            <a:r>
              <a:rPr lang="en-US" b="1" smtClean="0">
                <a:solidFill>
                  <a:schemeClr val="hlink"/>
                </a:solidFill>
              </a:rPr>
              <a:t> Grupo B</a:t>
            </a:r>
            <a:r>
              <a:rPr lang="en-US" smtClean="0">
                <a:solidFill>
                  <a:schemeClr val="hlink"/>
                </a:solidFill>
              </a:rPr>
              <a:t> (cegueira do registro aEEG e tratamento de apenas crises clínicas)</a:t>
            </a:r>
          </a:p>
          <a:p>
            <a:pPr algn="ctr">
              <a:lnSpc>
                <a:spcPct val="90000"/>
              </a:lnSpc>
            </a:pPr>
            <a:endParaRPr lang="pt-BR" smtClean="0">
              <a:solidFill>
                <a:schemeClr val="hlink"/>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body" idx="1"/>
          </p:nvPr>
        </p:nvSpPr>
        <p:spPr bwMode="auto">
          <a:xfrm>
            <a:off x="0" y="1905000"/>
            <a:ext cx="12192000" cy="53721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smtClean="0">
                <a:solidFill>
                  <a:srgbClr val="FF0000"/>
                </a:solidFill>
              </a:rPr>
              <a:t>As convulsões neonatais podem ser o primeiro e único sinal clínico de distúrbio do sistema nervoso central no recém-nascido e devido a baixa acurácia do diagnóstico baseado em sinais clínicos</a:t>
            </a:r>
            <a:r>
              <a:rPr lang="pt-BR" sz="2400" smtClean="0"/>
              <a:t> e a falta de estudos baseados em populações usando o EEG convencional (EEGc), a verdadeira incidência só pode ser estimada. Como já sabemos, as convulsões ocorrem mais em recém-nascidos (o </a:t>
            </a:r>
            <a:r>
              <a:rPr lang="pt-BR" sz="2400" b="1" smtClean="0"/>
              <a:t>cérebro neonatal é hiperexcitável, em relação ao do adulto)</a:t>
            </a:r>
            <a:r>
              <a:rPr lang="pt-BR" sz="2400" smtClean="0"/>
              <a:t> devido a:-crítico período de sinaptogênese; -receptores glutamatos (excitatórios) são abundantes;  receptores GABA (inibitórios) estão reduzidos (estes receptores exercem uma ação excitatória paradoxal nos neurônios imaturos devido ao aumento da expressão do transportador NKCCI. Durante toda a Conferência foi enfatizada importância do Eletroencefalograma, tanto convencional(EEGc), como o de amplitude (EEGa). Historicamente o diagnóstico de convulsão foi mais frequentemente baseado em sinais clínicos.  </a:t>
            </a:r>
          </a:p>
        </p:txBody>
      </p:sp>
      <p:sp>
        <p:nvSpPr>
          <p:cNvPr id="58371" name="Rectangle 3"/>
          <p:cNvSpPr>
            <a:spLocks noChangeArrowheads="1"/>
          </p:cNvSpPr>
          <p:nvPr/>
        </p:nvSpPr>
        <p:spPr bwMode="auto">
          <a:xfrm>
            <a:off x="317500" y="222250"/>
            <a:ext cx="10820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3333FF"/>
                </a:solidFill>
              </a:rPr>
              <a:t>DIAGNÓSTICO E MANUSEIO DAS CONVULSÕES NEONATAIS</a:t>
            </a:r>
          </a:p>
          <a:p>
            <a:pPr algn="ctr"/>
            <a:r>
              <a:rPr lang="pt-BR">
                <a:solidFill>
                  <a:srgbClr val="424242"/>
                </a:solidFill>
              </a:rPr>
              <a:t>Krisa Van Meurs (Estados Unidos).</a:t>
            </a:r>
            <a:r>
              <a:rPr lang="pt-BR" u="sng">
                <a:solidFill>
                  <a:srgbClr val="424242"/>
                </a:solidFill>
              </a:rPr>
              <a:t> </a:t>
            </a:r>
          </a:p>
          <a:p>
            <a:pPr algn="ctr"/>
            <a:r>
              <a:rPr lang="pt-BR">
                <a:solidFill>
                  <a:srgbClr val="424242"/>
                </a:solidFill>
              </a:rPr>
              <a:t>23o Congresso Brasileiro de Perinatologia, 14 a 17 de setembro de 2016, Gramado, RS. Realizado por Paulo R. Margotto,</a:t>
            </a:r>
            <a:r>
              <a:rPr lang="pt-BR"/>
              <a:t> </a:t>
            </a:r>
          </a:p>
        </p:txBody>
      </p:sp>
      <p:pic>
        <p:nvPicPr>
          <p:cNvPr id="58372" name="Picture 4" descr="doc">
            <a:hlinkClick r:id="rId2" tooltip="Convuls_Neon_Diag_Manus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9100" y="2492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8373" name="Oval 5"/>
          <p:cNvSpPr>
            <a:spLocks noChangeArrowheads="1"/>
          </p:cNvSpPr>
          <p:nvPr/>
        </p:nvSpPr>
        <p:spPr bwMode="auto">
          <a:xfrm>
            <a:off x="304800" y="1092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2016</a:t>
            </a:r>
          </a:p>
        </p:txBody>
      </p:sp>
      <p:sp>
        <p:nvSpPr>
          <p:cNvPr id="58374"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body" idx="1"/>
          </p:nvPr>
        </p:nvSpPr>
        <p:spPr bwMode="auto">
          <a:xfrm>
            <a:off x="0" y="1231900"/>
            <a:ext cx="12192000" cy="62865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smtClean="0"/>
              <a:t>No entanto, os estudos de EEG demonstraram que nem todo evento clínico suspeito é convulsão epiléptica (muitas convulsões neonatais são subclínicas). </a:t>
            </a:r>
          </a:p>
          <a:p>
            <a:r>
              <a:rPr lang="pt-BR" sz="2400" smtClean="0"/>
              <a:t>Assim o  </a:t>
            </a:r>
            <a:r>
              <a:rPr lang="pt-BR" sz="2400" b="1" smtClean="0"/>
              <a:t>diagnóstico impreciso de convulsão tem importantes conseqüências</a:t>
            </a:r>
            <a:r>
              <a:rPr lang="pt-BR" sz="2400" smtClean="0"/>
              <a:t>:, como subtratamento nos neonatos com convulsões subclínicas e exposição desnecessária a anticonvulsivantes nos   neonatos com atividade motora suspeita. Apenas 1/3 das crises EEGs se expressam clinicamente, além dos neonatologistas não reconhecerem ou interpretaram mal estas manifestações clínicas. Além do mais, o monitoramento EEG documenta a contínua expressão EEG após o uso de drogas antiepilépticas, após a supressão completa ou parcial dos comportamentos clínicos convulsivos (</a:t>
            </a:r>
            <a:r>
              <a:rPr lang="pt-BR" sz="2400" b="1" smtClean="0"/>
              <a:t>58%</a:t>
            </a:r>
            <a:r>
              <a:rPr lang="pt-BR" sz="2400" smtClean="0"/>
              <a:t> das convulsões persistentes tiveram desacoplamento de expressões elétricas e clínicas de convulsões). </a:t>
            </a:r>
            <a:r>
              <a:rPr lang="pt-BR" sz="2400" b="1" smtClean="0"/>
              <a:t>Sinais clínicos são ausentes em 89-90% nas convulsões eletrográficas. </a:t>
            </a:r>
            <a:r>
              <a:rPr lang="pt-BR" sz="2400" smtClean="0"/>
              <a:t>A definição de </a:t>
            </a:r>
            <a:r>
              <a:rPr lang="pt-BR" sz="2400" i="1" smtClean="0"/>
              <a:t>Status Epilepticus</a:t>
            </a:r>
            <a:r>
              <a:rPr lang="pt-BR" sz="2400" smtClean="0"/>
              <a:t> proposta para os neonatos é: convulsões presentes em mais de 50% do tempo gravado. </a:t>
            </a:r>
          </a:p>
        </p:txBody>
      </p:sp>
      <p:sp>
        <p:nvSpPr>
          <p:cNvPr id="59395"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body" idx="1"/>
          </p:nvPr>
        </p:nvSpPr>
        <p:spPr bwMode="auto">
          <a:xfrm>
            <a:off x="0" y="787400"/>
            <a:ext cx="12192000" cy="68580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smtClean="0">
                <a:solidFill>
                  <a:srgbClr val="3333FF"/>
                </a:solidFill>
              </a:rPr>
              <a:t>Vejam o Guideline para a monitorização contínua EEG nos neonatos</a:t>
            </a:r>
            <a:r>
              <a:rPr lang="pt-BR" sz="2400" smtClean="0"/>
              <a:t> :1-recém-nascidos com alto risco para convulsões deveriam ser monitorizados por 24 horas. Se detectadas convulsões, a monitorização deveria continuar até pelo menos 24 horas sem convulsão;2-revisão por neurofisiologista após 1 hora de gravação e, depois, 2 vezes ao dia ou mais freqüentemente se clinicamente indicado, com relatos diários escritos; 3-observador ao lado do leito para documentar eventos clínicos suspeitos de convulsões, administração de drogas, alimentação; 4-EEGa ao lado do leito. Na abordagem terapêutica, os fatores a serem considerados são: duração, severidade e etiologia da convulsão; breves convulsões secundárias a distúrbios metabólicos reversíveis (como hipoglicemia) não requerem anticonvulsivante, enquanto convulsões devido a outras etiologias e que são prolongadas, deverão ser tratadas. A abordagem comum de tratar as convulsões clínicas sem a confirmação EEG resulta em tratamento inadequado das verdadeiras convulsões e expõem alguns recém-nascidos a medicações desnecessárias e potencialmente prejudiciais.  </a:t>
            </a:r>
          </a:p>
        </p:txBody>
      </p:sp>
      <p:sp>
        <p:nvSpPr>
          <p:cNvPr id="60419"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body" idx="1"/>
          </p:nvPr>
        </p:nvSpPr>
        <p:spPr bwMode="auto">
          <a:xfrm>
            <a:off x="0" y="965200"/>
            <a:ext cx="12192000" cy="58928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b="1" smtClean="0">
                <a:solidFill>
                  <a:srgbClr val="3333FF"/>
                </a:solidFill>
              </a:rPr>
              <a:t>O EEG convencional é crítico no diagnóstico e tratamento das convulsões</a:t>
            </a:r>
            <a:r>
              <a:rPr lang="pt-BR" sz="2400" b="1" smtClean="0"/>
              <a:t>. </a:t>
            </a:r>
            <a:r>
              <a:rPr lang="pt-BR" sz="2400" smtClean="0"/>
              <a:t>O ótimo protocolo para o tratamento das convulsões neonatais permanece desconhecido sendo urgentemente necessários mais estudos! Entre as novas drogas, </a:t>
            </a:r>
            <a:r>
              <a:rPr lang="pt-BR" sz="2400" b="1" smtClean="0"/>
              <a:t>bumetanide</a:t>
            </a:r>
            <a:r>
              <a:rPr lang="pt-BR" sz="2400" smtClean="0"/>
              <a:t> teve limitada redução na convulsão, além do maior risco de perda auditiva. Estamos aguardando os resultados do estudo de eficácia do </a:t>
            </a:r>
            <a:r>
              <a:rPr lang="pt-BR" sz="2400" b="1" smtClean="0"/>
              <a:t>levetiracetam</a:t>
            </a:r>
            <a:r>
              <a:rPr lang="pt-BR" sz="2400" smtClean="0"/>
              <a:t> (40-60mg/kg endovenoso no controle de convulsões comparado ao fenobarbital (20-40mg/kg) quando usado  como terapia de primeira linha. O tratamento das convulsões EEGs demonstrou melhor resultado na ressonância magnética a termo. Assim até que o EEG convencional seja amplamente disponível, provavelmente muitos bebês com convulsões não serão identificados, com maiores riscos de lesão cerebral  enquanto outros serão tratados desnecessariamente, expondo-os aos efeitos adversos dos anticonvulsivantes. Cuidado acompanhamento deve ser realizado nos neonatos que saem em uso de anticonvulsivantes </a:t>
            </a:r>
            <a:r>
              <a:rPr lang="pt-BR" sz="2400" b="1" smtClean="0"/>
              <a:t>(</a:t>
            </a:r>
            <a:r>
              <a:rPr lang="pt-BR" sz="2400" b="1" smtClean="0">
                <a:solidFill>
                  <a:srgbClr val="FF0000"/>
                </a:solidFill>
              </a:rPr>
              <a:t>exposição prolongada ao fenobarbital pode inibir o crescimento cerebral a afetar adversamente o neurodesenvolvimento</a:t>
            </a:r>
            <a:r>
              <a:rPr lang="pt-BR" sz="2400" b="1" smtClean="0"/>
              <a:t>).</a:t>
            </a:r>
            <a:r>
              <a:rPr lang="pt-BR" sz="2400"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bwMode="auto">
          <a:xfrm>
            <a:off x="157163" y="1473200"/>
            <a:ext cx="12034837" cy="53848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smtClean="0"/>
              <a:t>É enfatizado a importância do uso do EEG contínuo (cEEG) na detecção das CONVULSÕES SUBCLÍNICAS. Essas se associam ao aumento da pressão intracraniana,  além potencializar o sofrimento metabólico do paciente com lesão cerebral e, portanto, pode levar a lesão celular permanente. Na Encefalopatia hipóxico-isquêmica (EIH), a gravidade das convulsões em recém-nascidos humanos com asfixia perinatal é independentemente associada à lesão cerebral. As convulsões por si só podem piorar o desenvolvimento cerebral (~ 80% das crises neonatais são sintomáticas de lesão cerebral!) Tanto no período perioperatório como pós-operatório a ocorrência das convulsões detectadas no cEEG na Doença Cardíaca associou-se a piores resultados tanto aos 4 anos como aos 16 anos de vida. As convulsões neonatais não são diagnosticadas com segurança por observação clínica sozinha (até 85% das crises neonatais não apresentam sinais clínicos), além de que até 75% das crises clínicas suspeitas não são convulsões epilépticas! O desacoplamento eletroclínico é comum ( ~ 50% após fenitoína ou fenobarbital), ou seja ou seja,  os sinais desaparecem, mas a convulsão continua </a:t>
            </a:r>
          </a:p>
        </p:txBody>
      </p:sp>
      <p:sp>
        <p:nvSpPr>
          <p:cNvPr id="44036" name="Rectangle 4"/>
          <p:cNvSpPr>
            <a:spLocks noChangeArrowheads="1"/>
          </p:cNvSpPr>
          <p:nvPr/>
        </p:nvSpPr>
        <p:spPr bwMode="auto">
          <a:xfrm>
            <a:off x="169863" y="1588"/>
            <a:ext cx="12022137" cy="1509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3333FF"/>
                </a:solidFill>
                <a:latin typeface="Lato" pitchFamily="34" charset="0"/>
              </a:rPr>
              <a:t>CONVULSÕES NEONATAIS: MAIS QUE OS OLHOS PODEM VER</a:t>
            </a:r>
          </a:p>
          <a:p>
            <a:pPr algn="ctr" eaLnBrk="0" hangingPunct="0"/>
            <a:r>
              <a:rPr lang="pt-BR" b="1">
                <a:solidFill>
                  <a:srgbClr val="424242"/>
                </a:solidFill>
                <a:latin typeface="Source Sans Pro"/>
              </a:rPr>
              <a:t>Courtney Wusthoff (EUA)</a:t>
            </a:r>
            <a:r>
              <a:rPr lang="pt-BR" b="1">
                <a:solidFill>
                  <a:srgbClr val="424242"/>
                </a:solidFill>
              </a:rPr>
              <a:t> </a:t>
            </a:r>
            <a:endParaRPr lang="pt-BR">
              <a:solidFill>
                <a:srgbClr val="424242"/>
              </a:solidFill>
              <a:latin typeface="Source Sans Pro"/>
            </a:endParaRPr>
          </a:p>
          <a:p>
            <a:pPr algn="ctr" eaLnBrk="0" hangingPunct="0"/>
            <a:r>
              <a:rPr lang="pt-BR">
                <a:solidFill>
                  <a:srgbClr val="424242"/>
                </a:solidFill>
                <a:latin typeface="Source Sans Pro"/>
              </a:rPr>
              <a:t>NEOBRAIN BRASIL 2019. Congresso Internacional-PBSF em Neuroprote</a:t>
            </a:r>
            <a:r>
              <a:rPr lang="pt-BR">
                <a:solidFill>
                  <a:srgbClr val="424242"/>
                </a:solidFill>
              </a:rPr>
              <a:t>ç</a:t>
            </a:r>
            <a:r>
              <a:rPr lang="pt-BR">
                <a:solidFill>
                  <a:srgbClr val="424242"/>
                </a:solidFill>
                <a:latin typeface="Source Sans Pro"/>
              </a:rPr>
              <a:t>ão e Neuromonitoriza</a:t>
            </a:r>
            <a:r>
              <a:rPr lang="pt-BR">
                <a:solidFill>
                  <a:srgbClr val="424242"/>
                </a:solidFill>
              </a:rPr>
              <a:t>ç</a:t>
            </a:r>
            <a:r>
              <a:rPr lang="pt-BR">
                <a:solidFill>
                  <a:srgbClr val="424242"/>
                </a:solidFill>
                <a:latin typeface="Source Sans Pro"/>
              </a:rPr>
              <a:t>ão Neonatal, São Paulo, 8-9 de novembro de 2019</a:t>
            </a:r>
          </a:p>
          <a:p>
            <a:pPr algn="ctr" eaLnBrk="0" hangingPunct="0"/>
            <a:r>
              <a:rPr lang="pt-BR" b="1">
                <a:solidFill>
                  <a:srgbClr val="424242"/>
                </a:solidFill>
                <a:latin typeface="Source Sans Pro"/>
              </a:rPr>
              <a:t>Reprodu</a:t>
            </a:r>
            <a:r>
              <a:rPr lang="pt-BR" b="1">
                <a:solidFill>
                  <a:srgbClr val="424242"/>
                </a:solidFill>
              </a:rPr>
              <a:t>ç</a:t>
            </a:r>
            <a:r>
              <a:rPr lang="pt-BR" b="1">
                <a:solidFill>
                  <a:srgbClr val="424242"/>
                </a:solidFill>
                <a:latin typeface="Source Sans Pro"/>
              </a:rPr>
              <a:t>ão da Conferência realizada por Paulo R. Margotto</a:t>
            </a:r>
            <a:r>
              <a:rPr lang="pt-BR" b="1" u="sng">
                <a:solidFill>
                  <a:srgbClr val="424242"/>
                </a:solidFill>
                <a:latin typeface="Source Sans Pro"/>
              </a:rPr>
              <a:t>.</a:t>
            </a:r>
            <a:endParaRPr lang="pt-BR" u="sng">
              <a:solidFill>
                <a:srgbClr val="78909C"/>
              </a:solidFill>
            </a:endParaRPr>
          </a:p>
        </p:txBody>
      </p:sp>
      <p:pic>
        <p:nvPicPr>
          <p:cNvPr id="44037" name="Picture 5" descr="doc">
            <a:hlinkClick r:id="rId2" tooltip="Convulsoes_Neonatais-mais que os olhos podem ve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8238" y="2000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4038" name="Oval 6"/>
          <p:cNvSpPr>
            <a:spLocks noChangeArrowheads="1"/>
          </p:cNvSpPr>
          <p:nvPr/>
        </p:nvSpPr>
        <p:spPr bwMode="auto">
          <a:xfrm>
            <a:off x="228600" y="0"/>
            <a:ext cx="736600" cy="6731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2019</a:t>
            </a:r>
          </a:p>
        </p:txBody>
      </p:sp>
      <p:sp>
        <p:nvSpPr>
          <p:cNvPr id="44039"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bwMode="auto">
          <a:xfrm>
            <a:off x="0" y="977900"/>
            <a:ext cx="12192000" cy="58801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400" smtClean="0">
                <a:solidFill>
                  <a:srgbClr val="3333FF"/>
                </a:solidFill>
              </a:rPr>
              <a:t>Não podemos diagnosticar convulsões somente olhando o bebê</a:t>
            </a:r>
            <a:r>
              <a:rPr lang="pt-BR" sz="2400" smtClean="0"/>
              <a:t>. Eles fazem todos os movimentos esquisitos, como olhar estranho, espasmos. A gente acha que é convulsão. </a:t>
            </a:r>
            <a:r>
              <a:rPr lang="pt-BR" sz="2400" smtClean="0">
                <a:solidFill>
                  <a:srgbClr val="FF00FF"/>
                </a:solidFill>
              </a:rPr>
              <a:t>A vídeo monitorização eletroencefalográfica </a:t>
            </a:r>
            <a:r>
              <a:rPr lang="pt-BR" sz="2400" b="1" smtClean="0">
                <a:solidFill>
                  <a:srgbClr val="FF00FF"/>
                </a:solidFill>
              </a:rPr>
              <a:t>c</a:t>
            </a:r>
            <a:r>
              <a:rPr lang="pt-BR" sz="2400" smtClean="0">
                <a:solidFill>
                  <a:srgbClr val="FF00FF"/>
                </a:solidFill>
              </a:rPr>
              <a:t>ontínua (</a:t>
            </a:r>
            <a:r>
              <a:rPr lang="pt-BR" sz="2400" b="1" smtClean="0">
                <a:solidFill>
                  <a:srgbClr val="FF00FF"/>
                </a:solidFill>
              </a:rPr>
              <a:t>c</a:t>
            </a:r>
            <a:r>
              <a:rPr lang="pt-BR" sz="2400" smtClean="0">
                <a:solidFill>
                  <a:srgbClr val="FF00FF"/>
                </a:solidFill>
              </a:rPr>
              <a:t>EEG) é o padrão ouro para convulsões neonatais</a:t>
            </a:r>
            <a:r>
              <a:rPr lang="pt-BR" sz="2400" smtClean="0"/>
              <a:t>, no entanto, existem barreiras à implementação desta tecnologia. No entanto, o EEG de amplitude integrada (aEEG) é uma alternativa útil se o cEEG for indisponível</a:t>
            </a:r>
            <a:r>
              <a:rPr lang="pt-BR" sz="2400" b="1" smtClean="0"/>
              <a:t>.</a:t>
            </a:r>
            <a:r>
              <a:rPr lang="pt-BR" sz="2400" smtClean="0"/>
              <a:t> É uma ferramenta de neurofisiologia à beira do leito que utiliza um número de canais para gravar o sinal do EEG bruto que é filtrado, retificado, processado e exibido em amplitude semilogarítmica e escala compactada no tempo. E uma ferramenta útil que pode complementar, embora não substitua o cEEG</a:t>
            </a:r>
            <a:r>
              <a:rPr lang="pt-BR" sz="2400" b="1" smtClean="0"/>
              <a:t>.</a:t>
            </a:r>
            <a:r>
              <a:rPr lang="pt-BR" sz="2400" smtClean="0"/>
              <a:t> Com o uso do aEEG versos cEEG em bebês submetidos à hipotermia, o risco do uso de anticonvulsivante caiu em 67% com o uso do cEEG. Olhando somente para os bebes com aEEG, o percentual de uso de anticonvulsivantes caiu para 38%. Assim conseguiram manter o tratamento apenas naqueles bebes que estavam com convulsões </a:t>
            </a:r>
          </a:p>
        </p:txBody>
      </p:sp>
      <p:sp>
        <p:nvSpPr>
          <p:cNvPr id="45060"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bwMode="auto">
          <a:xfrm>
            <a:off x="0" y="647700"/>
            <a:ext cx="12192000" cy="62103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800" smtClean="0"/>
              <a:t>A curto prazo do uso do aEEG você está ajudando  realmente a não expor  o uso excessivo de medicamentos nesses bebes. Devemos sempre avaliar a causa das convulsões neonatais, mesmo que a ressonância seja normal. Tenha uma abordagem consistente para o tratamento de convulsões neonatais. Confirme que “convulsões” são convulsões reais (convulsões não tratadas podem contribuir para piora dos resultados, no entanto o tratamento excessivo não é benigno). As convulsões subclínicas devem ser tratadas. O fenobarbital continua sendo a base do tratamento para convulsões neonatais: funciona em 80% dos casos. </a:t>
            </a:r>
          </a:p>
          <a:p>
            <a:pPr algn="ctr"/>
            <a:r>
              <a:rPr lang="pt-BR" sz="2800" smtClean="0">
                <a:solidFill>
                  <a:srgbClr val="3333FF"/>
                </a:solidFill>
              </a:rPr>
              <a:t>Portanto, use EEG ou aEEG para confirmar todas as suspeitas de convulsões neonatais, para rastrear convulsões em neonatos de alto risco; para novas convulsões, procure causas reversíveis; use a RM para avaliar a etiologia e planeje o acompanhamento visando desenvolvimento neurológico para todos os bebês com convulsões.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body" idx="1"/>
          </p:nvPr>
        </p:nvSpPr>
        <p:spPr bwMode="auto">
          <a:xfrm>
            <a:off x="1262063" y="1828800"/>
            <a:ext cx="9902825" cy="5029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5000"/>
              </a:lnSpc>
            </a:pPr>
            <a:r>
              <a:rPr lang="pt-BR" smtClean="0"/>
              <a:t>As primeiras semanas de vida são um período de risco elevado de convulsões devido a características fisiológicas dependentes da idade do cérebro em desenvolvimento que levam ao aumento da excitação neuronal e diminuição da inibição. </a:t>
            </a:r>
          </a:p>
          <a:p>
            <a:pPr>
              <a:lnSpc>
                <a:spcPct val="85000"/>
              </a:lnSpc>
            </a:pPr>
            <a:r>
              <a:rPr lang="pt-BR" smtClean="0"/>
              <a:t>Geralmente as convulsões em neonatos são um sintoma de lesão cerebral aguda; convulsões são raramente devido à síndrome epiléptica de início neonatal. </a:t>
            </a:r>
          </a:p>
          <a:p>
            <a:pPr>
              <a:lnSpc>
                <a:spcPct val="85000"/>
              </a:lnSpc>
            </a:pPr>
            <a:r>
              <a:rPr lang="pt-BR" smtClean="0"/>
              <a:t>As convulsões neonatais são prejudiciais ao cérebro em desenvolvimento;</a:t>
            </a:r>
          </a:p>
          <a:p>
            <a:pPr>
              <a:lnSpc>
                <a:spcPct val="85000"/>
              </a:lnSpc>
            </a:pPr>
            <a:r>
              <a:rPr lang="pt-BR" smtClean="0"/>
              <a:t> Diagnóstico precoce e preciso é crítico. </a:t>
            </a:r>
          </a:p>
          <a:p>
            <a:pPr>
              <a:lnSpc>
                <a:spcPct val="85000"/>
              </a:lnSpc>
            </a:pPr>
            <a:r>
              <a:rPr lang="pt-BR" smtClean="0"/>
              <a:t>Em caso de suspeita de convulsões, o monitoramento EEG deve ser iniciado assim que for viável, a fim de avaliar eventos preocupantes, rastrear convulsões subclínicas e avaliar o histórico de EEG.</a:t>
            </a:r>
          </a:p>
          <a:p>
            <a:pPr>
              <a:lnSpc>
                <a:spcPct val="85000"/>
              </a:lnSpc>
            </a:pPr>
            <a:r>
              <a:rPr lang="pt-BR" smtClean="0"/>
              <a:t>O EEG integrado em amplitude pode fornecer excelentes dados complementares, particularmente com relação à evolução dos padrões de fundo, mas tem sensibilidade limitada para detectar convulsões neonatais individuais.</a:t>
            </a:r>
          </a:p>
        </p:txBody>
      </p:sp>
      <p:sp>
        <p:nvSpPr>
          <p:cNvPr id="56323" name="Rectangle 3"/>
          <p:cNvSpPr>
            <a:spLocks noChangeArrowheads="1"/>
          </p:cNvSpPr>
          <p:nvPr/>
        </p:nvSpPr>
        <p:spPr bwMode="auto">
          <a:xfrm>
            <a:off x="0" y="1023938"/>
            <a:ext cx="11303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2"/>
              </a:rPr>
              <a:t>Seizure</a:t>
            </a:r>
            <a:r>
              <a:rPr lang="pt-BR">
                <a:hlinkClick r:id="rId2"/>
              </a:rPr>
              <a:t> </a:t>
            </a:r>
            <a:r>
              <a:rPr lang="pt-BR" b="1">
                <a:hlinkClick r:id="rId2"/>
              </a:rPr>
              <a:t>classification</a:t>
            </a:r>
            <a:r>
              <a:rPr lang="pt-BR">
                <a:hlinkClick r:id="rId2"/>
              </a:rPr>
              <a:t>, </a:t>
            </a:r>
            <a:r>
              <a:rPr lang="pt-BR" b="1">
                <a:hlinkClick r:id="rId2"/>
              </a:rPr>
              <a:t>etiology</a:t>
            </a:r>
            <a:r>
              <a:rPr lang="pt-BR">
                <a:hlinkClick r:id="rId2"/>
              </a:rPr>
              <a:t>, and </a:t>
            </a:r>
            <a:r>
              <a:rPr lang="pt-BR" b="1">
                <a:hlinkClick r:id="rId2"/>
              </a:rPr>
              <a:t>management</a:t>
            </a:r>
            <a:r>
              <a:rPr lang="pt-BR">
                <a:hlinkClick r:id="rId2"/>
              </a:rPr>
              <a:t>.</a:t>
            </a:r>
            <a:endParaRPr lang="pt-BR"/>
          </a:p>
          <a:p>
            <a:pPr algn="ctr"/>
            <a:r>
              <a:rPr lang="pt-BR"/>
              <a:t>Shellhaas RA.Handb Clin Neurol. 2019;162:347-361. doi: </a:t>
            </a:r>
            <a:r>
              <a:rPr lang="pt-BR">
                <a:solidFill>
                  <a:srgbClr val="3333FF"/>
                </a:solidFill>
              </a:rPr>
              <a:t>10.1016/B978-0-444-64029-1.00017-</a:t>
            </a:r>
            <a:r>
              <a:rPr lang="pt-BR"/>
              <a:t>5.PMID: 31324320 Review</a:t>
            </a:r>
          </a:p>
        </p:txBody>
      </p:sp>
      <p:sp>
        <p:nvSpPr>
          <p:cNvPr id="56324" name="Text Box 4"/>
          <p:cNvSpPr txBox="1">
            <a:spLocks noChangeArrowheads="1"/>
          </p:cNvSpPr>
          <p:nvPr/>
        </p:nvSpPr>
        <p:spPr bwMode="auto">
          <a:xfrm>
            <a:off x="2536825" y="395288"/>
            <a:ext cx="6850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3333FF"/>
                </a:solidFill>
              </a:rPr>
              <a:t>Cassificação das Convulsões, Etiologia e Manejo</a:t>
            </a:r>
          </a:p>
        </p:txBody>
      </p:sp>
      <p:sp>
        <p:nvSpPr>
          <p:cNvPr id="56325" name="Oval 5"/>
          <p:cNvSpPr>
            <a:spLocks noChangeArrowheads="1"/>
          </p:cNvSpPr>
          <p:nvPr/>
        </p:nvSpPr>
        <p:spPr bwMode="auto">
          <a:xfrm>
            <a:off x="317500" y="965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2019</a:t>
            </a:r>
          </a:p>
        </p:txBody>
      </p:sp>
      <p:sp>
        <p:nvSpPr>
          <p:cNvPr id="56326" name="AutoShape 28"/>
          <p:cNvSpPr>
            <a:spLocks noChangeArrowheads="1"/>
          </p:cNvSpPr>
          <p:nvPr/>
        </p:nvSpPr>
        <p:spPr bwMode="auto">
          <a:xfrm>
            <a:off x="10018713" y="6372225"/>
            <a:ext cx="1301750" cy="4857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body" idx="1"/>
          </p:nvPr>
        </p:nvSpPr>
        <p:spPr bwMode="auto">
          <a:xfrm>
            <a:off x="881063" y="444500"/>
            <a:ext cx="9623425" cy="58372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200" smtClean="0"/>
              <a:t>Uma urgente  abordagem sistemática para o diagnóstico etiológico preciso é a chave para uma gestão ideal e estimativas de prognóstico. </a:t>
            </a:r>
          </a:p>
          <a:p>
            <a:r>
              <a:rPr lang="pt-BR" sz="2200" smtClean="0"/>
              <a:t>A avaliação da etiologia da crise deve ocorrer paralelamente ao início do tratamento adequado.</a:t>
            </a:r>
          </a:p>
          <a:p>
            <a:r>
              <a:rPr lang="pt-BR" sz="2200" smtClean="0"/>
              <a:t>É fundamental que os neonatologistas e neurologistas desenvolvam práticas baseadas em consenso específicas para hospitais na avaliação e tratamento das crises neonatais. </a:t>
            </a:r>
          </a:p>
          <a:p>
            <a:r>
              <a:rPr lang="pt-BR" sz="2200" smtClean="0"/>
              <a:t>Essas vias de prática podem agilizar a tomada de decisão, facilitar a administração rápida de medicamentos e potencialmente diminuir a carga de convulsões e otimizar resultados. </a:t>
            </a:r>
          </a:p>
          <a:p>
            <a:r>
              <a:rPr lang="pt-BR" sz="2200" smtClean="0"/>
              <a:t>Nesse capítulo,são apresentadas  a fisiopatologia, epidemiologia, tratamento e considerações no gerenciamento de longo prazo para convulsões neonatais.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bwMode="auto">
          <a:xfrm>
            <a:off x="182563" y="2506663"/>
            <a:ext cx="12009437" cy="4351337"/>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mtClean="0"/>
              <a:t>Nessa Conferência a Dra. Donna M Ferriero </a:t>
            </a:r>
            <a:r>
              <a:rPr lang="pt-BR" smtClean="0">
                <a:solidFill>
                  <a:srgbClr val="3333FF"/>
                </a:solidFill>
              </a:rPr>
              <a:t>destaca a necessidade da monitorização eletroencefalográfica</a:t>
            </a:r>
            <a:r>
              <a:rPr lang="pt-BR" smtClean="0"/>
              <a:t>. Há má discordância entre os especialistas em epilepsia (em 50% discordam ao apresentar um vídeo). Precisamos de um EEG para esclarecer, sendo essa mais uma razão da necessidade do EEG. Em 20 videoclipes (11 com convulsões e 9 sem) foram avaliados por 91 doutores e 46 enfermeiras. O número de eventos corretamente identificados foi 10 de 20. Muitas vezes, é impossível diferenciar com precisão entre os movimentos convulsivos e os não convulsivos em bebês usando apenas a avaliação clínica. A avaliação de vídeos de bebês com encefalopatia hipóxico-isquêmica tratados com hipotermia mostrou que em mais de 1/3 desses pacientes (34%-14/41) apresentaram convulsões </a:t>
            </a:r>
            <a:r>
              <a:rPr lang="pt-BR" i="1" smtClean="0"/>
              <a:t>e status epilepticus</a:t>
            </a:r>
            <a:r>
              <a:rPr lang="pt-BR" smtClean="0"/>
              <a:t> em 10% (4/41); 6/14 crianças (43%) nunca tiveram correlação clínica. A maior parte das convulsões neonatais é ocasional, ainda que sejam eventos reativos a insultos agudos, porém existe uma percentagem significativa emergente que apresenta os seus primeiros sintomas no período neonatal, mas realmente eles tem epilepsia de início neonatal ou encefalopatia neonatal que requerem tratamento personalizado. </a:t>
            </a:r>
          </a:p>
        </p:txBody>
      </p:sp>
      <p:sp>
        <p:nvSpPr>
          <p:cNvPr id="52228" name="Rectangle 4"/>
          <p:cNvSpPr>
            <a:spLocks noChangeArrowheads="1"/>
          </p:cNvSpPr>
          <p:nvPr/>
        </p:nvSpPr>
        <p:spPr bwMode="auto">
          <a:xfrm>
            <a:off x="1562100" y="242888"/>
            <a:ext cx="7977188" cy="2179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3333FF"/>
                </a:solidFill>
                <a:latin typeface="Lato" pitchFamily="34" charset="0"/>
              </a:rPr>
              <a:t>Identifica</a:t>
            </a:r>
            <a:r>
              <a:rPr lang="pt-BR" sz="2700" b="1">
                <a:solidFill>
                  <a:srgbClr val="3333FF"/>
                </a:solidFill>
              </a:rPr>
              <a:t>ç</a:t>
            </a:r>
            <a:r>
              <a:rPr lang="pt-BR" sz="2700" b="1">
                <a:solidFill>
                  <a:srgbClr val="3333FF"/>
                </a:solidFill>
                <a:latin typeface="Lato" pitchFamily="34" charset="0"/>
              </a:rPr>
              <a:t>ão e reconhecimento das convulsões neonatais (Identification and Management of Neonatal Seizures)</a:t>
            </a:r>
          </a:p>
          <a:p>
            <a:pPr algn="ctr" eaLnBrk="0" hangingPunct="0"/>
            <a:r>
              <a:rPr lang="pt-BR" sz="800" u="sng">
                <a:solidFill>
                  <a:srgbClr val="3333FF"/>
                </a:solidFill>
                <a:hlinkClick r:id="rId2" tooltip="Convulsoes_Neonatais_identificando_2019"/>
              </a:rPr>
              <a:t>  </a:t>
            </a:r>
            <a:endParaRPr lang="pt-BR" u="sng">
              <a:solidFill>
                <a:srgbClr val="3333FF"/>
              </a:solidFill>
            </a:endParaRPr>
          </a:p>
          <a:p>
            <a:pPr algn="ctr" eaLnBrk="0" hangingPunct="0"/>
            <a:r>
              <a:rPr lang="pt-BR">
                <a:solidFill>
                  <a:srgbClr val="424242"/>
                </a:solidFill>
                <a:latin typeface="Source Sans Pro"/>
              </a:rPr>
              <a:t>Donna M. Ferrieri (EUA).22</a:t>
            </a:r>
            <a:r>
              <a:rPr lang="pt-BR">
                <a:solidFill>
                  <a:srgbClr val="424242"/>
                </a:solidFill>
              </a:rPr>
              <a:t>º</a:t>
            </a:r>
            <a:r>
              <a:rPr lang="pt-BR">
                <a:solidFill>
                  <a:srgbClr val="424242"/>
                </a:solidFill>
                <a:latin typeface="Source Sans Pro"/>
              </a:rPr>
              <a:t> Simp</a:t>
            </a:r>
            <a:r>
              <a:rPr lang="pt-BR">
                <a:solidFill>
                  <a:srgbClr val="424242"/>
                </a:solidFill>
              </a:rPr>
              <a:t>ó</a:t>
            </a:r>
            <a:r>
              <a:rPr lang="pt-BR">
                <a:solidFill>
                  <a:srgbClr val="424242"/>
                </a:solidFill>
                <a:latin typeface="Source Sans Pro"/>
              </a:rPr>
              <a:t>sio Internacional de Neonatologia do Santa Joana, São Paulo, 11-14 de setembro de 2019.</a:t>
            </a:r>
          </a:p>
          <a:p>
            <a:pPr algn="ctr" eaLnBrk="0" hangingPunct="0"/>
            <a:r>
              <a:rPr lang="pt-BR">
                <a:solidFill>
                  <a:srgbClr val="424242"/>
                </a:solidFill>
                <a:latin typeface="Source Sans Pro"/>
              </a:rPr>
              <a:t>Realizado por Paulo R. Margotto.</a:t>
            </a:r>
            <a:endParaRPr lang="pt-BR">
              <a:solidFill>
                <a:srgbClr val="78909C"/>
              </a:solidFill>
            </a:endParaRPr>
          </a:p>
        </p:txBody>
      </p:sp>
      <p:pic>
        <p:nvPicPr>
          <p:cNvPr id="52229" name="Picture 5" descr="doc">
            <a:hlinkClick r:id="rId2" tooltip="Convulsoes_Neonatais_identificando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90075" y="515938"/>
            <a:ext cx="838200" cy="838200"/>
          </a:xfrm>
          <a:prstGeom prst="rect">
            <a:avLst/>
          </a:prstGeom>
          <a:noFill/>
          <a:extLst>
            <a:ext uri="{909E8E84-426E-40DD-AFC4-6F175D3DCCD1}">
              <a14:hiddenFill xmlns:a14="http://schemas.microsoft.com/office/drawing/2010/main">
                <a:solidFill>
                  <a:srgbClr val="FFFFFF"/>
                </a:solidFill>
              </a14:hiddenFill>
            </a:ext>
          </a:extLst>
        </p:spPr>
      </p:pic>
      <p:sp>
        <p:nvSpPr>
          <p:cNvPr id="52230" name="Oval 6"/>
          <p:cNvSpPr>
            <a:spLocks noChangeArrowheads="1"/>
          </p:cNvSpPr>
          <p:nvPr/>
        </p:nvSpPr>
        <p:spPr bwMode="auto">
          <a:xfrm>
            <a:off x="317500" y="965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2019</a:t>
            </a:r>
          </a:p>
        </p:txBody>
      </p:sp>
      <p:sp>
        <p:nvSpPr>
          <p:cNvPr id="52231"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bwMode="auto">
          <a:xfrm>
            <a:off x="0" y="635000"/>
            <a:ext cx="12192000" cy="62230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mtClean="0"/>
              <a:t>A distinção precoce entre convulsões agudas e epilepsia de início neonatal tem implicações terapêuticas e prognósticas importantíssimas, pois os medicamentos que usamos para as convulsões sintomáticas aguda no período neonatal normalmente não funcionam em epilepsias genéticas. Em um perfil de epilepsia neonatal podemos ver que 83% com encefalopatia epiléptica podem ser confirmados com testes genéticos (</a:t>
            </a:r>
            <a:r>
              <a:rPr lang="pt-BR" b="1" smtClean="0"/>
              <a:t>KCNQ2</a:t>
            </a:r>
            <a:r>
              <a:rPr lang="pt-BR" smtClean="0"/>
              <a:t> foi o mais alto associado com </a:t>
            </a:r>
            <a:r>
              <a:rPr lang="pt-BR" b="1" smtClean="0"/>
              <a:t>epilepsia familiar benigna neonatal</a:t>
            </a:r>
            <a:r>
              <a:rPr lang="pt-BR" smtClean="0"/>
              <a:t> e com variáveis malignas). 3/4 das epilepsias neonatais tem causas patogênicas e temos que entender esses fenótipos, razão pela qual, o estes genéticos são de primordial importância. Doses maciças de fenobarbital e midazolam podem exacerbar a epilepsia neonatal familiar benigna. Podemos ter temos uma resposta rápida e segura com doses baixas de carbamazepina nos casos de epilepsia neonatal familiar benigna (19 lactentes com convulsões neonatais, dos quais 16 tinham história familiar de convulsões, 14 de 19 com mutações do KCNQ2 e 2 de 19, com mutação do KCNQ3). Interessante que 88% ficam leis de convulsões dentro de 1 hora. Então, </a:t>
            </a:r>
            <a:r>
              <a:rPr lang="pt-BR" b="1" smtClean="0"/>
              <a:t>usando a carbamazepina e as convulsões pararam; você agora sabe trata-se de uma epilepsia neonatal genética provavelmente devido a uma mutação do KCNQ2.</a:t>
            </a:r>
            <a:r>
              <a:rPr lang="pt-BR" smtClean="0"/>
              <a:t> Então é o KCNQ2 que achávamos que fosse só familiar benigna, mas é um fenótipo emergente de uma encefalopatia epiléptica neonatal. Esse é um artigo belíssimo que acabou de descrever isso. Isso sugere que a triagem do KCNQ2 deve ser incluída na investigação diagnóstica de crises refratárias neonatais de origem desconhecida. </a:t>
            </a:r>
          </a:p>
        </p:txBody>
      </p:sp>
      <p:sp>
        <p:nvSpPr>
          <p:cNvPr id="53252" name="AutoShape 28"/>
          <p:cNvSpPr>
            <a:spLocks noChangeArrowheads="1"/>
          </p:cNvSpPr>
          <p:nvPr/>
        </p:nvSpPr>
        <p:spPr bwMode="auto">
          <a:xfrm>
            <a:off x="11601450" y="6448425"/>
            <a:ext cx="590550" cy="409575"/>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bwMode="auto">
          <a:xfrm>
            <a:off x="0" y="469900"/>
            <a:ext cx="12192000" cy="63881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pt-BR" sz="2200" smtClean="0"/>
              <a:t>A Dra. Donna M. Ferriero conclui que há possíveis etiologias subjacentes que podem necessitar de tratamentos específicos. Convulsões não controladas / não tratadas definitivamente pioram o prognóstico. É necessária a monitorização do cérebro e sem o EEG </a:t>
            </a:r>
            <a:r>
              <a:rPr lang="pt-BR" sz="2200" smtClean="0">
                <a:solidFill>
                  <a:srgbClr val="3333FF"/>
                </a:solidFill>
              </a:rPr>
              <a:t>Não dá para fazer o diagnóstico clínico de convulsões</a:t>
            </a:r>
            <a:r>
              <a:rPr lang="pt-BR" sz="2200" smtClean="0"/>
              <a:t>. Como vimos mesmos os especialistas em epilepsia erravam na metade das vezes no diagnóstico das convulsões clínicas. Vocês querem errar na metade do tempo? O RN precisa do medicamento? Vou fazer o medicamento errado? Precisamos SIM do EEG. Tem que pressionar. Não precisaria do vídeo. O EEG dos pobres é o aEEG, mas muitas vezes você não consegue detecta convulsões que ocorrem com menos de 10 segundos. Novamente enfatizo que a monitorização EEG é de importância capital. Você não pode ter uma Unidade se você não puder medir uma pressão arterial, saturação de O2 e frequência cardíaca. Por que você vai ter uma Unidade se você não vai poder medir a atividade cerebral que é tão essencial para o desfecho? É um custo tão pequeno em relação aquilo que você tem que lidar e que você vai ter depois em relação ao desfecho e o cuidado que terá com o bebê que ficou sem tratamento porque não tinha o equipamento na Unidade. Você precisa buscar atividade convulsiva nos recém – nascidos com EHI e tratá-la.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bwMode="auto">
          <a:xfrm>
            <a:off x="0" y="1409700"/>
            <a:ext cx="12192000" cy="54483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Arial" pitchFamily="34" charset="0"/>
              <a:buNone/>
            </a:pPr>
            <a:r>
              <a:rPr lang="pt-BR" b="1" smtClean="0"/>
              <a:t>                    </a:t>
            </a:r>
            <a:r>
              <a:rPr lang="pt-BR" b="1" smtClean="0">
                <a:solidFill>
                  <a:srgbClr val="FF00FF"/>
                </a:solidFill>
              </a:rPr>
              <a:t>COMO E QUANDO SUSPENDER AS MEDICAÇÕES ANTIEPILÉPTICAS</a:t>
            </a:r>
            <a:r>
              <a:rPr lang="pt-BR" b="1" smtClean="0"/>
              <a:t> </a:t>
            </a:r>
            <a:endParaRPr lang="pt-BR" smtClean="0"/>
          </a:p>
          <a:p>
            <a:r>
              <a:rPr lang="pt-BR" smtClean="0"/>
              <a:t>        </a:t>
            </a:r>
            <a:r>
              <a:rPr lang="pt-BR" sz="2400" smtClean="0"/>
              <a:t>Após 72 horas do controle das crises com exame neurológico normal e/ou EEG normal,</a:t>
            </a:r>
          </a:p>
          <a:p>
            <a:r>
              <a:rPr lang="pt-BR" sz="2400" smtClean="0"/>
              <a:t>        Se a medicação for utilizada por pouco tempo poderá ser retirada de uma vez,</a:t>
            </a:r>
          </a:p>
          <a:p>
            <a:r>
              <a:rPr lang="pt-BR" sz="2400" smtClean="0"/>
              <a:t>        Se o exame neurológico permanece anormal e o EEG normal considerar a retirada da medicação,</a:t>
            </a:r>
          </a:p>
          <a:p>
            <a:r>
              <a:rPr lang="pt-BR" sz="2400" smtClean="0"/>
              <a:t>        EEG anormal, manter a medicação com acompanhamento e EEG periódicos e a retirada da medicação está condicionada aos sinais de normalização do EEG,</a:t>
            </a:r>
          </a:p>
          <a:p>
            <a:r>
              <a:rPr lang="pt-BR" sz="2400" smtClean="0"/>
              <a:t>        Quando for necessidade o uso de associação de duas ou mais medicações sugere-se que está ocorra na ordem inversa de introdução.</a:t>
            </a:r>
          </a:p>
        </p:txBody>
      </p:sp>
      <p:sp>
        <p:nvSpPr>
          <p:cNvPr id="55300" name="Rectangle 4"/>
          <p:cNvSpPr>
            <a:spLocks noChangeArrowheads="1"/>
          </p:cNvSpPr>
          <p:nvPr/>
        </p:nvSpPr>
        <p:spPr bwMode="auto">
          <a:xfrm>
            <a:off x="360363" y="0"/>
            <a:ext cx="11168062" cy="900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3333FF"/>
                </a:solidFill>
                <a:latin typeface="Lato" pitchFamily="34" charset="0"/>
              </a:rPr>
              <a:t>CRISES CONVULSIVAS NO PER</a:t>
            </a:r>
            <a:r>
              <a:rPr lang="pt-BR" sz="2700" b="1">
                <a:solidFill>
                  <a:srgbClr val="3333FF"/>
                </a:solidFill>
              </a:rPr>
              <a:t>Í</a:t>
            </a:r>
            <a:r>
              <a:rPr lang="pt-BR" sz="2700" b="1">
                <a:solidFill>
                  <a:srgbClr val="3333FF"/>
                </a:solidFill>
                <a:latin typeface="Lato" pitchFamily="34" charset="0"/>
              </a:rPr>
              <a:t>ODO NEONATAL</a:t>
            </a:r>
          </a:p>
          <a:p>
            <a:pPr algn="ctr" eaLnBrk="0" hangingPunct="0"/>
            <a:r>
              <a:rPr lang="pt-BR" sz="1600">
                <a:solidFill>
                  <a:srgbClr val="424242"/>
                </a:solidFill>
                <a:latin typeface="Source Sans Pro"/>
              </a:rPr>
              <a:t>S</a:t>
            </a:r>
            <a:r>
              <a:rPr lang="pt-BR" sz="1600">
                <a:solidFill>
                  <a:srgbClr val="424242"/>
                </a:solidFill>
              </a:rPr>
              <a:t>é</a:t>
            </a:r>
            <a:r>
              <a:rPr lang="pt-BR" sz="1600">
                <a:solidFill>
                  <a:srgbClr val="424242"/>
                </a:solidFill>
                <a:latin typeface="Source Sans Pro"/>
              </a:rPr>
              <a:t>rgio Henrique Veiga, Paulo R. Margotto, Joseleide G. Castro.</a:t>
            </a:r>
          </a:p>
          <a:p>
            <a:pPr algn="ctr" eaLnBrk="0" hangingPunct="0"/>
            <a:r>
              <a:rPr lang="pt-BR" sz="1600">
                <a:solidFill>
                  <a:srgbClr val="424242"/>
                </a:solidFill>
                <a:latin typeface="Source Sans Pro"/>
              </a:rPr>
              <a:t>Cap</a:t>
            </a:r>
            <a:r>
              <a:rPr lang="pt-BR" sz="1600">
                <a:solidFill>
                  <a:srgbClr val="424242"/>
                </a:solidFill>
              </a:rPr>
              <a:t>í</a:t>
            </a:r>
            <a:r>
              <a:rPr lang="pt-BR" sz="1600">
                <a:solidFill>
                  <a:srgbClr val="424242"/>
                </a:solidFill>
                <a:latin typeface="Source Sans Pro"/>
              </a:rPr>
              <a:t>tulo do livro Assistência ao Rec</a:t>
            </a:r>
            <a:r>
              <a:rPr lang="pt-BR" sz="1600">
                <a:solidFill>
                  <a:srgbClr val="424242"/>
                </a:solidFill>
              </a:rPr>
              <a:t>é</a:t>
            </a:r>
            <a:r>
              <a:rPr lang="pt-BR" sz="1600">
                <a:solidFill>
                  <a:srgbClr val="424242"/>
                </a:solidFill>
                <a:latin typeface="Source Sans Pro"/>
              </a:rPr>
              <a:t>m-Nascido de Risco, Editado por Paulo R. Margotto, 4a Edi</a:t>
            </a:r>
            <a:r>
              <a:rPr lang="pt-BR" sz="1600">
                <a:solidFill>
                  <a:srgbClr val="424242"/>
                </a:solidFill>
              </a:rPr>
              <a:t>ç</a:t>
            </a:r>
            <a:r>
              <a:rPr lang="pt-BR" sz="1600">
                <a:solidFill>
                  <a:srgbClr val="424242"/>
                </a:solidFill>
                <a:latin typeface="Source Sans Pro"/>
              </a:rPr>
              <a:t>ão, 2020, em Prepara</a:t>
            </a:r>
            <a:r>
              <a:rPr lang="pt-BR" sz="1600">
                <a:solidFill>
                  <a:srgbClr val="424242"/>
                </a:solidFill>
              </a:rPr>
              <a:t>ç</a:t>
            </a:r>
            <a:r>
              <a:rPr lang="pt-BR" sz="1600">
                <a:solidFill>
                  <a:srgbClr val="424242"/>
                </a:solidFill>
                <a:latin typeface="Source Sans Pro"/>
              </a:rPr>
              <a:t>ão.</a:t>
            </a:r>
            <a:endParaRPr lang="pt-BR" sz="1600">
              <a:solidFill>
                <a:srgbClr val="78909C"/>
              </a:solidFill>
            </a:endParaRPr>
          </a:p>
        </p:txBody>
      </p:sp>
      <p:pic>
        <p:nvPicPr>
          <p:cNvPr id="55301" name="Picture 5" descr="doc">
            <a:hlinkClick r:id="rId2" tooltip="NOVO-CONVULSO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9175" y="20638"/>
            <a:ext cx="635000" cy="635000"/>
          </a:xfrm>
          <a:prstGeom prst="rect">
            <a:avLst/>
          </a:prstGeom>
          <a:noFill/>
          <a:extLst>
            <a:ext uri="{909E8E84-426E-40DD-AFC4-6F175D3DCCD1}">
              <a14:hiddenFill xmlns:a14="http://schemas.microsoft.com/office/drawing/2010/main">
                <a:solidFill>
                  <a:srgbClr val="FFFFFF"/>
                </a:solidFill>
              </a14:hiddenFill>
            </a:ext>
          </a:extLst>
        </p:spPr>
      </p:pic>
      <p:sp>
        <p:nvSpPr>
          <p:cNvPr id="55302" name="Oval 6"/>
          <p:cNvSpPr>
            <a:spLocks noChangeArrowheads="1"/>
          </p:cNvSpPr>
          <p:nvPr/>
        </p:nvSpPr>
        <p:spPr bwMode="auto">
          <a:xfrm>
            <a:off x="317500" y="965200"/>
            <a:ext cx="914400" cy="914400"/>
          </a:xfrm>
          <a:prstGeom prst="ellipse">
            <a:avLst/>
          </a:prstGeom>
          <a:solidFill>
            <a:schemeClr val="accent1"/>
          </a:solidFill>
          <a:ln w="38100">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2020</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98438"/>
            <a:ext cx="9693275" cy="1428750"/>
          </a:xfrm>
        </p:spPr>
        <p:txBody>
          <a:bodyPr wrap="square" numCol="1" anchorCtr="0" compatLnSpc="1">
            <a:prstTxWarp prst="textNoShape">
              <a:avLst/>
            </a:prstTxWarp>
          </a:bodyPr>
          <a:lstStyle/>
          <a:p>
            <a:r>
              <a:rPr lang="pt-BR" smtClean="0"/>
              <a:t>OBRIGADA!</a:t>
            </a:r>
          </a:p>
        </p:txBody>
      </p:sp>
      <p:pic>
        <p:nvPicPr>
          <p:cNvPr id="31747" name="Picture 2" descr="https://i.pinimg.com/originals/4b/cd/60/4bcd609f0afd6003f78dd4de519b68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6863" y="1627188"/>
            <a:ext cx="5470525"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Personalizada 7">
      <a:dk1>
        <a:sysClr val="windowText" lastClr="000000"/>
      </a:dk1>
      <a:lt1>
        <a:sysClr val="window" lastClr="FFFFFF"/>
      </a:lt1>
      <a:dk2>
        <a:srgbClr val="3B3059"/>
      </a:dk2>
      <a:lt2>
        <a:srgbClr val="EBEBEB"/>
      </a:lt2>
      <a:accent1>
        <a:srgbClr val="EE8AA8"/>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xmlns="" name="View" id="{BA0EB5A6-F2D4-4F82-977B-64ADEE4A2A69}" vid="{23C5FE65-18CC-4A65-9EBC-B05E331504EC}"/>
    </a:ext>
  </a:extLst>
</a:theme>
</file>

<file path=ppt/theme/themeOverride1.xml><?xml version="1.0" encoding="utf-8"?>
<a:themeOverride xmlns:a="http://schemas.openxmlformats.org/drawingml/2006/main">
  <a:clrScheme name="Personalizada 7">
    <a:dk1>
      <a:sysClr val="windowText" lastClr="000000"/>
    </a:dk1>
    <a:lt1>
      <a:sysClr val="window" lastClr="FFFFFF"/>
    </a:lt1>
    <a:dk2>
      <a:srgbClr val="3B3059"/>
    </a:dk2>
    <a:lt2>
      <a:srgbClr val="EBEBEB"/>
    </a:lt2>
    <a:accent1>
      <a:srgbClr val="EE8AA8"/>
    </a:accent1>
    <a:accent2>
      <a:srgbClr val="E33D6F"/>
    </a:accent2>
    <a:accent3>
      <a:srgbClr val="E45F3C"/>
    </a:accent3>
    <a:accent4>
      <a:srgbClr val="E9943A"/>
    </a:accent4>
    <a:accent5>
      <a:srgbClr val="9B6BF2"/>
    </a:accent5>
    <a:accent6>
      <a:srgbClr val="D53DD0"/>
    </a:accent6>
    <a:hlink>
      <a:srgbClr val="8F8F8F"/>
    </a:hlink>
    <a:folHlink>
      <a:srgbClr val="A5A5A5"/>
    </a:folHlink>
  </a:clrScheme>
</a:themeOverride>
</file>

<file path=docProps/app.xml><?xml version="1.0" encoding="utf-8"?>
<Properties xmlns="http://schemas.openxmlformats.org/officeDocument/2006/extended-properties" xmlns:vt="http://schemas.openxmlformats.org/officeDocument/2006/docPropsVTypes">
  <Template>Exibir</Template>
  <TotalTime>4165</TotalTime>
  <Words>3652</Words>
  <Application>Microsoft Office PowerPoint</Application>
  <PresentationFormat>Personalizar</PresentationFormat>
  <Paragraphs>221</Paragraphs>
  <Slides>48</Slides>
  <Notes>0</Notes>
  <HiddenSlides>0</HiddenSlides>
  <MMClips>0</MMClips>
  <ScaleCrop>false</ScaleCrop>
  <HeadingPairs>
    <vt:vector size="4" baseType="variant">
      <vt:variant>
        <vt:lpstr>Tema</vt:lpstr>
      </vt:variant>
      <vt:variant>
        <vt:i4>1</vt:i4>
      </vt:variant>
      <vt:variant>
        <vt:lpstr>Títulos de slides</vt:lpstr>
      </vt:variant>
      <vt:variant>
        <vt:i4>48</vt:i4>
      </vt:variant>
    </vt:vector>
  </HeadingPairs>
  <TitlesOfParts>
    <vt:vector size="49" baseType="lpstr">
      <vt:lpstr>View</vt:lpstr>
      <vt:lpstr>CONVULSÕES EM RECÉM-NASCIDOS SEM ENCEFALOPATIA HIPÓXICO-ISQUÊMICA  FATORES DE RISCO ANTENATAIS E RELACIONADOS AO PARTO</vt:lpstr>
      <vt:lpstr>INTRODUÇÃO </vt:lpstr>
      <vt:lpstr>INTRODUÇÃO Para evitar a ocorrência de convulsões neonatais, a identificação de fatores de risco perinatais pode ser importante.</vt:lpstr>
      <vt:lpstr> MATERIAIS E MÉTODOS </vt:lpstr>
      <vt:lpstr> MATERIAIS E MÉTODOS </vt:lpstr>
      <vt:lpstr> MATERIAIS E MÉTODOS </vt:lpstr>
      <vt:lpstr> MATERIAIS E MÉTODOS </vt:lpstr>
      <vt:lpstr> MATERIAIS E MÉTODOS </vt:lpstr>
      <vt:lpstr>RESULTADOS</vt:lpstr>
      <vt:lpstr>RESULTADOS</vt:lpstr>
      <vt:lpstr>Apresentação do PowerPoint</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CONCLUSÃO</vt:lpstr>
      <vt:lpstr>Apresentação do PowerPoint</vt:lpstr>
      <vt:lpstr>Apresentação do PowerPoint</vt:lpstr>
      <vt:lpstr>Apresentação do PowerPoint</vt:lpstr>
      <vt:lpstr>Apresentação do PowerPoint</vt:lpstr>
      <vt:lpstr>Nota do Editor da página neonatal www.paulomargotto.com.br  Dr. Paulo R. Margotto. Estudando Juntos!</vt:lpstr>
      <vt:lpstr>Apresentação do PowerPoint</vt:lpstr>
      <vt:lpstr>Apresentação do PowerPoint</vt:lpstr>
      <vt:lpstr>Apresentação do PowerPoint</vt:lpstr>
      <vt:lpstr>Ressonância Magnética: Há uma correlação significante entre a duração das convulsões e o escore de ressonância magnética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Teste</dc:creator>
  <cp:lastModifiedBy>Paulo</cp:lastModifiedBy>
  <cp:revision>81</cp:revision>
  <dcterms:created xsi:type="dcterms:W3CDTF">2020-08-13T23:33:38Z</dcterms:created>
  <dcterms:modified xsi:type="dcterms:W3CDTF">2020-08-21T22:06:56Z</dcterms:modified>
</cp:coreProperties>
</file>