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5" r:id="rId1"/>
  </p:sldMasterIdLst>
  <p:notesMasterIdLst>
    <p:notesMasterId r:id="rId4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81" r:id="rId15"/>
    <p:sldId id="283" r:id="rId16"/>
    <p:sldId id="282" r:id="rId17"/>
    <p:sldId id="284" r:id="rId18"/>
    <p:sldId id="285" r:id="rId19"/>
    <p:sldId id="286" r:id="rId20"/>
    <p:sldId id="287" r:id="rId21"/>
    <p:sldId id="288" r:id="rId22"/>
    <p:sldId id="289" r:id="rId23"/>
    <p:sldId id="290" r:id="rId24"/>
    <p:sldId id="291" r:id="rId25"/>
    <p:sldId id="292" r:id="rId26"/>
    <p:sldId id="293" r:id="rId27"/>
    <p:sldId id="294" r:id="rId28"/>
    <p:sldId id="295" r:id="rId29"/>
    <p:sldId id="296" r:id="rId30"/>
    <p:sldId id="301" r:id="rId31"/>
    <p:sldId id="302" r:id="rId32"/>
    <p:sldId id="297" r:id="rId33"/>
    <p:sldId id="300" r:id="rId34"/>
    <p:sldId id="303" r:id="rId35"/>
    <p:sldId id="304" r:id="rId36"/>
    <p:sldId id="305" r:id="rId37"/>
    <p:sldId id="306" r:id="rId38"/>
    <p:sldId id="307" r:id="rId39"/>
    <p:sldId id="308" r:id="rId40"/>
    <p:sldId id="309" r:id="rId41"/>
    <p:sldId id="310" r:id="rId42"/>
  </p:sldIdLst>
  <p:sldSz cx="12192000" cy="6858000"/>
  <p:notesSz cx="6858000" cy="9144000"/>
  <p:defaultTextStyle>
    <a:defPPr>
      <a:defRPr lang="en-US"/>
    </a:defPPr>
    <a:lvl1pPr algn="l" defTabSz="457200" rtl="0" fontAlgn="base">
      <a:spcBef>
        <a:spcPct val="0"/>
      </a:spcBef>
      <a:spcAft>
        <a:spcPct val="0"/>
      </a:spcAft>
      <a:defRPr sz="2000" kern="1200">
        <a:solidFill>
          <a:schemeClr val="tx1"/>
        </a:solidFill>
        <a:latin typeface="Franklin Gothic Book"/>
        <a:ea typeface="+mn-ea"/>
        <a:cs typeface="Arial" pitchFamily="34" charset="0"/>
      </a:defRPr>
    </a:lvl1pPr>
    <a:lvl2pPr marL="457200" algn="l" defTabSz="457200" rtl="0" fontAlgn="base">
      <a:spcBef>
        <a:spcPct val="0"/>
      </a:spcBef>
      <a:spcAft>
        <a:spcPct val="0"/>
      </a:spcAft>
      <a:defRPr sz="2000" kern="1200">
        <a:solidFill>
          <a:schemeClr val="tx1"/>
        </a:solidFill>
        <a:latin typeface="Franklin Gothic Book"/>
        <a:ea typeface="+mn-ea"/>
        <a:cs typeface="Arial" pitchFamily="34" charset="0"/>
      </a:defRPr>
    </a:lvl2pPr>
    <a:lvl3pPr marL="914400" algn="l" defTabSz="457200" rtl="0" fontAlgn="base">
      <a:spcBef>
        <a:spcPct val="0"/>
      </a:spcBef>
      <a:spcAft>
        <a:spcPct val="0"/>
      </a:spcAft>
      <a:defRPr sz="2000" kern="1200">
        <a:solidFill>
          <a:schemeClr val="tx1"/>
        </a:solidFill>
        <a:latin typeface="Franklin Gothic Book"/>
        <a:ea typeface="+mn-ea"/>
        <a:cs typeface="Arial" pitchFamily="34" charset="0"/>
      </a:defRPr>
    </a:lvl3pPr>
    <a:lvl4pPr marL="1371600" algn="l" defTabSz="457200" rtl="0" fontAlgn="base">
      <a:spcBef>
        <a:spcPct val="0"/>
      </a:spcBef>
      <a:spcAft>
        <a:spcPct val="0"/>
      </a:spcAft>
      <a:defRPr sz="2000" kern="1200">
        <a:solidFill>
          <a:schemeClr val="tx1"/>
        </a:solidFill>
        <a:latin typeface="Franklin Gothic Book"/>
        <a:ea typeface="+mn-ea"/>
        <a:cs typeface="Arial" pitchFamily="34" charset="0"/>
      </a:defRPr>
    </a:lvl4pPr>
    <a:lvl5pPr marL="1828800" algn="l" defTabSz="457200" rtl="0" fontAlgn="base">
      <a:spcBef>
        <a:spcPct val="0"/>
      </a:spcBef>
      <a:spcAft>
        <a:spcPct val="0"/>
      </a:spcAft>
      <a:defRPr sz="2000" kern="1200">
        <a:solidFill>
          <a:schemeClr val="tx1"/>
        </a:solidFill>
        <a:latin typeface="Franklin Gothic Book"/>
        <a:ea typeface="+mn-ea"/>
        <a:cs typeface="Arial" pitchFamily="34" charset="0"/>
      </a:defRPr>
    </a:lvl5pPr>
    <a:lvl6pPr marL="2286000" algn="l" defTabSz="914400" rtl="0" eaLnBrk="1" latinLnBrk="0" hangingPunct="1">
      <a:defRPr sz="2000" kern="1200">
        <a:solidFill>
          <a:schemeClr val="tx1"/>
        </a:solidFill>
        <a:latin typeface="Franklin Gothic Book"/>
        <a:ea typeface="+mn-ea"/>
        <a:cs typeface="Arial" pitchFamily="34" charset="0"/>
      </a:defRPr>
    </a:lvl6pPr>
    <a:lvl7pPr marL="2743200" algn="l" defTabSz="914400" rtl="0" eaLnBrk="1" latinLnBrk="0" hangingPunct="1">
      <a:defRPr sz="2000" kern="1200">
        <a:solidFill>
          <a:schemeClr val="tx1"/>
        </a:solidFill>
        <a:latin typeface="Franklin Gothic Book"/>
        <a:ea typeface="+mn-ea"/>
        <a:cs typeface="Arial" pitchFamily="34" charset="0"/>
      </a:defRPr>
    </a:lvl7pPr>
    <a:lvl8pPr marL="3200400" algn="l" defTabSz="914400" rtl="0" eaLnBrk="1" latinLnBrk="0" hangingPunct="1">
      <a:defRPr sz="2000" kern="1200">
        <a:solidFill>
          <a:schemeClr val="tx1"/>
        </a:solidFill>
        <a:latin typeface="Franklin Gothic Book"/>
        <a:ea typeface="+mn-ea"/>
        <a:cs typeface="Arial" pitchFamily="34" charset="0"/>
      </a:defRPr>
    </a:lvl8pPr>
    <a:lvl9pPr marL="3657600" algn="l" defTabSz="914400" rtl="0" eaLnBrk="1" latinLnBrk="0" hangingPunct="1">
      <a:defRPr sz="2000" kern="1200">
        <a:solidFill>
          <a:schemeClr val="tx1"/>
        </a:solidFill>
        <a:latin typeface="Franklin Gothic Book"/>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9873" autoAdjust="0"/>
  </p:normalViewPr>
  <p:slideViewPr>
    <p:cSldViewPr snapToGrid="0">
      <p:cViewPr varScale="1">
        <p:scale>
          <a:sx n="76" d="100"/>
          <a:sy n="76" d="100"/>
        </p:scale>
        <p:origin x="-296" y="-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0091D0EC-6314-4143-8A67-2B8971E4DD50}" type="datetimeFigureOut">
              <a:rPr lang="pt-BR"/>
              <a:pPr>
                <a:defRPr/>
              </a:pPr>
              <a:t>31/08/2020</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Editar estilos de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9DB33E3D-BC2D-4E8C-B254-0033AC20DA12}" type="slidenum">
              <a:rPr lang="pt-BR"/>
              <a:pPr>
                <a:defRPr/>
              </a:pPr>
              <a:t>‹nº›</a:t>
            </a:fld>
            <a:endParaRPr lang="pt-BR"/>
          </a:p>
        </p:txBody>
      </p:sp>
    </p:spTree>
    <p:extLst>
      <p:ext uri="{BB962C8B-B14F-4D97-AF65-F5344CB8AC3E}">
        <p14:creationId xmlns:p14="http://schemas.microsoft.com/office/powerpoint/2010/main" val="44799157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Pacientes pediátricos com COVID-19 internados em unidades de terapia intensiva no Brasil: um estudo multicêntrico prospectivo</a:t>
            </a:r>
          </a:p>
        </p:txBody>
      </p:sp>
      <p:sp>
        <p:nvSpPr>
          <p:cNvPr id="3277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853F5AEA-5DCD-4E01-8287-1C6A8AE4D1C5}" type="slidenum">
              <a:rPr lang="pt-BR">
                <a:latin typeface="Calibri" pitchFamily="34" charset="0"/>
              </a:rPr>
              <a:pPr fontAlgn="base">
                <a:spcBef>
                  <a:spcPct val="0"/>
                </a:spcBef>
                <a:spcAft>
                  <a:spcPct val="0"/>
                </a:spcAft>
              </a:pPr>
              <a:t>1</a:t>
            </a:fld>
            <a:endParaRPr lang="pt-BR">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vinculadas à Rede Brasileira de Pesquisa em Terapia Intensiva Pediátrica (BRnet-PIC). </a:t>
            </a:r>
          </a:p>
        </p:txBody>
      </p:sp>
      <p:sp>
        <p:nvSpPr>
          <p:cNvPr id="3379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D271918C-0A12-4B0D-BBED-90DD2E839BD0}" type="slidenum">
              <a:rPr lang="pt-BR">
                <a:latin typeface="Calibri" pitchFamily="34" charset="0"/>
              </a:rPr>
              <a:pPr fontAlgn="base">
                <a:spcBef>
                  <a:spcPct val="0"/>
                </a:spcBef>
                <a:spcAft>
                  <a:spcPct val="0"/>
                </a:spcAft>
              </a:pPr>
              <a:t>4</a:t>
            </a:fld>
            <a:endParaRPr lang="pt-BR">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vinculadas à Rede Brasileira de Pesquisa em Terapia Intensiva Pediátrica (BRnet-PIC). </a:t>
            </a:r>
          </a:p>
          <a:p>
            <a:pPr>
              <a:spcBef>
                <a:spcPct val="0"/>
              </a:spcBef>
            </a:pPr>
            <a:r>
              <a:rPr lang="pt-BR" smtClean="0"/>
              <a:t>oro / nasofaríngeos ou aspirados traqueais, e quando fora do período de positividade para RT-PCR, utilizando </a:t>
            </a:r>
          </a:p>
        </p:txBody>
      </p:sp>
      <p:sp>
        <p:nvSpPr>
          <p:cNvPr id="3482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826F9CB9-2DD4-437D-9110-4E18FD25146F}" type="slidenum">
              <a:rPr lang="pt-BR">
                <a:latin typeface="Calibri" pitchFamily="34" charset="0"/>
              </a:rPr>
              <a:pPr fontAlgn="base">
                <a:spcBef>
                  <a:spcPct val="0"/>
                </a:spcBef>
                <a:spcAft>
                  <a:spcPct val="0"/>
                </a:spcAft>
              </a:pPr>
              <a:t>5</a:t>
            </a:fld>
            <a:endParaRPr lang="pt-BR">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Interquartílicos</a:t>
            </a:r>
          </a:p>
          <a:p>
            <a:pPr>
              <a:spcBef>
                <a:spcPct val="0"/>
              </a:spcBef>
            </a:pPr>
            <a:endParaRPr lang="pt-BR" smtClean="0"/>
          </a:p>
          <a:p>
            <a:pPr>
              <a:spcBef>
                <a:spcPct val="0"/>
              </a:spcBef>
            </a:pPr>
            <a:r>
              <a:rPr lang="pt-BR" smtClean="0"/>
              <a:t>O </a:t>
            </a:r>
            <a:r>
              <a:rPr lang="pt-BR" b="1" smtClean="0"/>
              <a:t>teste exato de Fisher</a:t>
            </a:r>
            <a:r>
              <a:rPr lang="pt-BR" smtClean="0"/>
              <a:t> serve para testar a hipótese de que duas variáveis, apresentadas em uma tabela 2x2, estão associadas.</a:t>
            </a:r>
          </a:p>
          <a:p>
            <a:pPr>
              <a:spcBef>
                <a:spcPct val="0"/>
              </a:spcBef>
            </a:pPr>
            <a:r>
              <a:rPr lang="pt-BR" smtClean="0"/>
              <a:t>É indicado quando o tamanho das duas amostras independentes é pequeno e consiste em determinar a probabilidade exata de ocorrência de uma frequência observada, ou de valores mais extremos.</a:t>
            </a:r>
          </a:p>
          <a:p>
            <a:pPr>
              <a:spcBef>
                <a:spcPct val="0"/>
              </a:spcBef>
            </a:pPr>
            <a:endParaRPr lang="pt-BR" smtClean="0"/>
          </a:p>
          <a:p>
            <a:pPr>
              <a:spcBef>
                <a:spcPct val="0"/>
              </a:spcBef>
            </a:pPr>
            <a:r>
              <a:rPr lang="pt-BR" smtClean="0"/>
              <a:t>idade menor que 1 ano, sexo, raça e presença de comorbidades com as formas mais graves da doença, caracterizadas pela necessidade de VMI. </a:t>
            </a:r>
          </a:p>
          <a:p>
            <a:pPr>
              <a:spcBef>
                <a:spcPct val="0"/>
              </a:spcBef>
            </a:pPr>
            <a:endParaRPr lang="pt-BR" smtClean="0"/>
          </a:p>
        </p:txBody>
      </p:sp>
      <p:sp>
        <p:nvSpPr>
          <p:cNvPr id="3584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3E64B794-2DC1-4A25-A9D7-219F5A08E036}" type="slidenum">
              <a:rPr lang="pt-BR">
                <a:latin typeface="Calibri" pitchFamily="34" charset="0"/>
              </a:rPr>
              <a:pPr fontAlgn="base">
                <a:spcBef>
                  <a:spcPct val="0"/>
                </a:spcBef>
                <a:spcAft>
                  <a:spcPct val="0"/>
                </a:spcAft>
              </a:pPr>
              <a:t>6</a:t>
            </a:fld>
            <a:endParaRPr lang="pt-BR">
              <a:latin typeface="Calibri"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79 incluídos (10 com MIS). </a:t>
            </a:r>
          </a:p>
          <a:p>
            <a:pPr>
              <a:spcBef>
                <a:spcPct val="0"/>
              </a:spcBef>
            </a:pPr>
            <a:r>
              <a:rPr lang="pt-BR" smtClean="0"/>
              <a:t>idade média foi de 4 anos, </a:t>
            </a:r>
          </a:p>
          <a:p>
            <a:pPr>
              <a:spcBef>
                <a:spcPct val="0"/>
              </a:spcBef>
            </a:pPr>
            <a:r>
              <a:rPr lang="pt-BR" smtClean="0"/>
              <a:t>54% meninos (MIS, 80%), 58% brancos</a:t>
            </a:r>
          </a:p>
          <a:p>
            <a:pPr>
              <a:spcBef>
                <a:spcPct val="0"/>
              </a:spcBef>
            </a:pPr>
            <a:r>
              <a:rPr lang="pt-BR" smtClean="0"/>
              <a:t> e 41% comorbidades prévias (MIS, 20%), (doenças neuromusculares predominaram (28%), principalmente não -progressivo</a:t>
            </a:r>
          </a:p>
          <a:p>
            <a:pPr>
              <a:spcBef>
                <a:spcPct val="0"/>
              </a:spcBef>
            </a:pPr>
            <a:r>
              <a:rPr lang="pt-BR" smtClean="0"/>
              <a:t>encefalopatia.)</a:t>
            </a:r>
          </a:p>
          <a:p>
            <a:pPr>
              <a:spcBef>
                <a:spcPct val="0"/>
              </a:spcBef>
            </a:pPr>
            <a:r>
              <a:rPr lang="pt-BR" smtClean="0"/>
              <a:t> </a:t>
            </a:r>
          </a:p>
        </p:txBody>
      </p:sp>
      <p:sp>
        <p:nvSpPr>
          <p:cNvPr id="3686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23F19521-2235-445B-BA25-9E15E0679F6B}" type="slidenum">
              <a:rPr lang="pt-BR">
                <a:latin typeface="Calibri" pitchFamily="34" charset="0"/>
              </a:rPr>
              <a:pPr fontAlgn="base">
                <a:spcBef>
                  <a:spcPct val="0"/>
                </a:spcBef>
                <a:spcAft>
                  <a:spcPct val="0"/>
                </a:spcAft>
              </a:pPr>
              <a:t>7</a:t>
            </a:fld>
            <a:endParaRPr lang="pt-BR">
              <a:latin typeface="Calibri"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e 41% comorbidades prévias (MIS, 20%), (doenças neuromusculares predominaram (28%), principalmente não -progressivo</a:t>
            </a:r>
          </a:p>
          <a:p>
            <a:pPr>
              <a:spcBef>
                <a:spcPct val="0"/>
              </a:spcBef>
            </a:pPr>
            <a:r>
              <a:rPr lang="pt-BR" smtClean="0"/>
              <a:t>encefalopatia.)</a:t>
            </a:r>
          </a:p>
          <a:p>
            <a:pPr>
              <a:spcBef>
                <a:spcPct val="0"/>
              </a:spcBef>
            </a:pPr>
            <a:r>
              <a:rPr lang="pt-BR" smtClean="0"/>
              <a:t> Outras comorbidades, como doenças respiratórias crônicas, doenças oncohematológicas, cardiopatias congênitas e desnutrição também foram prevalentes, representando juntas cerca de 27% do total. </a:t>
            </a:r>
          </a:p>
          <a:p>
            <a:pPr>
              <a:spcBef>
                <a:spcPct val="0"/>
              </a:spcBef>
            </a:pPr>
            <a:r>
              <a:rPr lang="pt-BR" smtClean="0"/>
              <a:t>31 pacientes (39%) relataram contato com um caso suspeito (domicílio, 87%; Tabela 1).</a:t>
            </a:r>
          </a:p>
        </p:txBody>
      </p:sp>
      <p:sp>
        <p:nvSpPr>
          <p:cNvPr id="3789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E161BFDE-5CD2-41B5-BF42-39FF4E0E337D}" type="slidenum">
              <a:rPr lang="pt-BR">
                <a:latin typeface="Calibri" pitchFamily="34" charset="0"/>
              </a:rPr>
              <a:pPr fontAlgn="base">
                <a:spcBef>
                  <a:spcPct val="0"/>
                </a:spcBef>
                <a:spcAft>
                  <a:spcPct val="0"/>
                </a:spcAft>
              </a:pPr>
              <a:t>8</a:t>
            </a:fld>
            <a:endParaRPr lang="pt-BR">
              <a:latin typeface="Calibri"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admissão, 47 pacientes (60%) sintomas respiratórios, a maioria deles pneumonia ou</a:t>
            </a:r>
          </a:p>
          <a:p>
            <a:pPr>
              <a:spcBef>
                <a:spcPct val="0"/>
              </a:spcBef>
            </a:pPr>
            <a:r>
              <a:rPr lang="pt-BR" smtClean="0"/>
              <a:t>bronquiolite (70%), e dez (13%) tinham MIS, 60% uma doença do tipo Kawasaki. Os outros 22</a:t>
            </a:r>
          </a:p>
          <a:p>
            <a:pPr>
              <a:spcBef>
                <a:spcPct val="0"/>
              </a:spcBef>
            </a:pPr>
            <a:r>
              <a:rPr lang="pt-BR" smtClean="0"/>
              <a:t>(28%) apresentavam sintomas principalmente gastrointestinais e neurológicos . </a:t>
            </a:r>
          </a:p>
          <a:p>
            <a:pPr>
              <a:spcBef>
                <a:spcPct val="0"/>
              </a:spcBef>
            </a:pPr>
            <a:endParaRPr lang="pt-BR" smtClean="0"/>
          </a:p>
          <a:p>
            <a:pPr>
              <a:spcBef>
                <a:spcPct val="0"/>
              </a:spcBef>
            </a:pPr>
            <a:r>
              <a:rPr lang="pt-BR" smtClean="0"/>
              <a:t>O tempo médio de</a:t>
            </a:r>
          </a:p>
          <a:p>
            <a:pPr>
              <a:spcBef>
                <a:spcPct val="0"/>
              </a:spcBef>
            </a:pPr>
            <a:r>
              <a:rPr lang="pt-BR" smtClean="0"/>
              <a:t>sintomas antes da hospitalização 5 dias no grupo não MIS e dois dias no MIS</a:t>
            </a:r>
          </a:p>
          <a:p>
            <a:pPr>
              <a:spcBef>
                <a:spcPct val="0"/>
              </a:spcBef>
            </a:pPr>
            <a:r>
              <a:rPr lang="pt-BR" smtClean="0"/>
              <a:t>grupo. Os sinais e sintomas mais comuns na apresentação foram febre (76%), tosse (51%),</a:t>
            </a:r>
          </a:p>
          <a:p>
            <a:pPr>
              <a:spcBef>
                <a:spcPct val="0"/>
              </a:spcBef>
            </a:pPr>
            <a:r>
              <a:rPr lang="pt-BR" smtClean="0"/>
              <a:t>e taquipneia (50%). </a:t>
            </a:r>
          </a:p>
        </p:txBody>
      </p:sp>
      <p:sp>
        <p:nvSpPr>
          <p:cNvPr id="3891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480AB14E-5F2E-4C41-AB14-DC86776F3F48}" type="slidenum">
              <a:rPr lang="pt-BR">
                <a:latin typeface="Calibri" pitchFamily="34" charset="0"/>
              </a:rPr>
              <a:pPr fontAlgn="base">
                <a:spcBef>
                  <a:spcPct val="0"/>
                </a:spcBef>
                <a:spcAft>
                  <a:spcPct val="0"/>
                </a:spcAft>
              </a:pPr>
              <a:t>9</a:t>
            </a:fld>
            <a:endParaRPr lang="pt-BR">
              <a:latin typeface="Calibri"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No entanto, outros achados também foram prevalentes (Tabela 1). No MIS</a:t>
            </a:r>
          </a:p>
          <a:p>
            <a:pPr>
              <a:spcBef>
                <a:spcPct val="0"/>
              </a:spcBef>
            </a:pPr>
            <a:r>
              <a:rPr lang="pt-BR" smtClean="0"/>
              <a:t>grupo, sintomas graves, como taquipneia (60%), baixa SpO2 (40%), prostração (60%),</a:t>
            </a:r>
          </a:p>
          <a:p>
            <a:pPr>
              <a:spcBef>
                <a:spcPct val="0"/>
              </a:spcBef>
            </a:pPr>
            <a:r>
              <a:rPr lang="pt-BR" smtClean="0"/>
              <a:t>gemidos (30%), hipotensão (20%), dilatação nasal (20%), cianose (10%) e gastrointestinal</a:t>
            </a:r>
          </a:p>
          <a:p>
            <a:pPr>
              <a:spcBef>
                <a:spcPct val="0"/>
              </a:spcBef>
            </a:pPr>
            <a:r>
              <a:rPr lang="pt-BR" smtClean="0"/>
              <a:t>sintomas (40-60%) foram mais frequentes do que no grupo não MIS (Tabela 1)</a:t>
            </a:r>
          </a:p>
        </p:txBody>
      </p:sp>
      <p:sp>
        <p:nvSpPr>
          <p:cNvPr id="39940"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D3F2BD85-5570-4467-A37F-0493B3E7A480}" type="slidenum">
              <a:rPr lang="pt-BR">
                <a:latin typeface="Calibri" pitchFamily="34" charset="0"/>
              </a:rPr>
              <a:pPr fontAlgn="base">
                <a:spcBef>
                  <a:spcPct val="0"/>
                </a:spcBef>
                <a:spcAft>
                  <a:spcPct val="0"/>
                </a:spcAft>
              </a:pPr>
              <a:t>10</a:t>
            </a:fld>
            <a:endParaRPr lang="pt-BR">
              <a:latin typeface="Calibri"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Confirmação do diagnóstico; achados laboratoriais e radiológicos</a:t>
            </a:r>
          </a:p>
          <a:p>
            <a:pPr>
              <a:spcBef>
                <a:spcPct val="0"/>
              </a:spcBef>
            </a:pPr>
            <a:r>
              <a:rPr lang="pt-BR" smtClean="0"/>
              <a:t>O diagnóstico foi confirmado por RT-PCR em 72 pacientes (todos os 79 testados, 91% positivos). o</a:t>
            </a:r>
          </a:p>
          <a:p>
            <a:pPr>
              <a:spcBef>
                <a:spcPct val="0"/>
              </a:spcBef>
            </a:pPr>
            <a:r>
              <a:rPr lang="pt-BR" smtClean="0"/>
              <a:t>outros confirmaram o diagnóstico pela detecção de anticorpos IgM e / ou IgG (cinco no grupo MIS; Tabela 2). </a:t>
            </a:r>
          </a:p>
          <a:p>
            <a:pPr>
              <a:spcBef>
                <a:spcPct val="0"/>
              </a:spcBef>
            </a:pPr>
            <a:r>
              <a:rPr lang="pt-BR" smtClean="0"/>
              <a:t>A codetecção com outros vírus ocorreu em cerca de 15% testados (dois respiratórios</a:t>
            </a:r>
          </a:p>
          <a:p>
            <a:pPr>
              <a:spcBef>
                <a:spcPct val="0"/>
              </a:spcBef>
            </a:pPr>
            <a:r>
              <a:rPr lang="pt-BR" smtClean="0"/>
              <a:t>vírus sincicial, um rinovírus humano e uma associação de parainfluenza 4 com Bordetella</a:t>
            </a:r>
          </a:p>
          <a:p>
            <a:pPr>
              <a:spcBef>
                <a:spcPct val="0"/>
              </a:spcBef>
            </a:pPr>
            <a:r>
              <a:rPr lang="pt-BR" smtClean="0"/>
              <a:t>pertussis; Mesa 2).</a:t>
            </a:r>
          </a:p>
        </p:txBody>
      </p:sp>
      <p:sp>
        <p:nvSpPr>
          <p:cNvPr id="40964"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68C28C84-5858-472C-BE92-877270244668}" type="slidenum">
              <a:rPr lang="pt-BR">
                <a:latin typeface="Calibri" pitchFamily="34" charset="0"/>
              </a:rPr>
              <a:pPr fontAlgn="base">
                <a:spcBef>
                  <a:spcPct val="0"/>
                </a:spcBef>
                <a:spcAft>
                  <a:spcPct val="0"/>
                </a:spcAft>
              </a:pPr>
              <a:t>11</a:t>
            </a:fld>
            <a:endParaRPr lang="pt-BR">
              <a:latin typeface="Calibri"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A linfopenia estava presente em 36% dos pacientes no grupo não MIS (MIS, 50%).</a:t>
            </a:r>
          </a:p>
          <a:p>
            <a:pPr>
              <a:spcBef>
                <a:spcPct val="0"/>
              </a:spcBef>
            </a:pPr>
            <a:r>
              <a:rPr lang="pt-BR" smtClean="0"/>
              <a:t> A proteína criativa (PCR) foi de 3 mg / dL ou mais em 50% de 63 pacientes no grupo não MIS, </a:t>
            </a:r>
          </a:p>
          <a:p>
            <a:pPr>
              <a:spcBef>
                <a:spcPct val="0"/>
              </a:spcBef>
            </a:pPr>
            <a:r>
              <a:rPr lang="pt-BR" smtClean="0"/>
              <a:t>em comparação com 10 mg / dL ou mais em 50% de todos os dez pacientes no grupo MIS. </a:t>
            </a:r>
          </a:p>
          <a:p>
            <a:pPr>
              <a:spcBef>
                <a:spcPct val="0"/>
              </a:spcBef>
            </a:pPr>
            <a:r>
              <a:rPr lang="pt-BR" smtClean="0"/>
              <a:t>(VHS), (LDH) dímero D aumentaram em pelo menos 75% de todos os pacientes, mas muito maiores no grupo MIS. </a:t>
            </a:r>
          </a:p>
          <a:p>
            <a:pPr>
              <a:spcBef>
                <a:spcPct val="0"/>
              </a:spcBef>
            </a:pPr>
            <a:r>
              <a:rPr lang="pt-BR" smtClean="0"/>
              <a:t>as funções renal e hepática foram preservadas em pelo menos 75% deles em ambos os grupos. </a:t>
            </a:r>
          </a:p>
          <a:p>
            <a:pPr>
              <a:spcBef>
                <a:spcPct val="0"/>
              </a:spcBef>
            </a:pPr>
            <a:r>
              <a:rPr lang="pt-BR" smtClean="0"/>
              <a:t>A ferritina na estava elevada em pelo menos 50% dos pacientes, e foi maior no grupo não mis</a:t>
            </a:r>
          </a:p>
          <a:p>
            <a:pPr>
              <a:spcBef>
                <a:spcPct val="0"/>
              </a:spcBef>
            </a:pPr>
            <a:r>
              <a:rPr lang="pt-BR" smtClean="0"/>
              <a:t>e foi maior no grupo não MIS. A troponina estava elevada em pelo menos 50% dos pacientes no grupo não MIS, mas não no grupo MIS. Dos outros marcadores de lesão cardíaca, a creatinina quinase (CK) estava anormal em cinco dos 22 pacientes (408–2.345 U / L), e o miocárdio</a:t>
            </a:r>
          </a:p>
        </p:txBody>
      </p:sp>
      <p:sp>
        <p:nvSpPr>
          <p:cNvPr id="4198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B7345EEF-3CF0-4416-B8EB-04EDA6907B76}" type="slidenum">
              <a:rPr lang="pt-BR">
                <a:latin typeface="Calibri" pitchFamily="34" charset="0"/>
              </a:rPr>
              <a:pPr fontAlgn="base">
                <a:spcBef>
                  <a:spcPct val="0"/>
                </a:spcBef>
                <a:spcAft>
                  <a:spcPct val="0"/>
                </a:spcAft>
              </a:pPr>
              <a:t>12</a:t>
            </a:fld>
            <a:endParaRPr lang="pt-BR">
              <a:latin typeface="Calibri"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CK-MB) estava elevada em oito de 15 pacientes apenas um desses pacientes estava no grupo MIS </a:t>
            </a:r>
          </a:p>
          <a:p>
            <a:pPr>
              <a:spcBef>
                <a:spcPct val="0"/>
              </a:spcBef>
            </a:pPr>
            <a:r>
              <a:rPr lang="pt-BR" smtClean="0"/>
              <a:t>proBNP) foi aumentado em seis de sete (86%) pacientes testados, todos no grupo MIS, com um valor médio de 5.829 </a:t>
            </a:r>
          </a:p>
          <a:p>
            <a:pPr>
              <a:spcBef>
                <a:spcPct val="0"/>
              </a:spcBef>
            </a:pPr>
            <a:r>
              <a:rPr lang="pt-BR" smtClean="0"/>
              <a:t>procalcitonina foi investigada em apenas três pacientes e estava elevada em todos (um no grupo não MIS, 0,4 ng / mL; dois no grupo MIS: uma disfunção cardíaca aguda, 0,37 ng / mL, e um síndrome do choque tóxico, 31 ng / mL). </a:t>
            </a:r>
          </a:p>
          <a:p>
            <a:pPr>
              <a:spcBef>
                <a:spcPct val="0"/>
              </a:spcBef>
            </a:pPr>
            <a:r>
              <a:rPr lang="pt-BR" smtClean="0"/>
              <a:t>a interleucina-6 foi medida em apenas dois pacientes em o grupo MIS, ambos com valores muito altos: um paciente com disfunção cardíaca aguda e um paciente com síndrome do choque tóxico </a:t>
            </a:r>
          </a:p>
          <a:p>
            <a:pPr>
              <a:spcBef>
                <a:spcPct val="0"/>
              </a:spcBef>
            </a:pPr>
            <a:r>
              <a:rPr lang="pt-BR" smtClean="0"/>
              <a:t>A radiografia de tórax foi anormal em 60-70% dos pacientes em ambos os grupos, predominantemente</a:t>
            </a:r>
          </a:p>
          <a:p>
            <a:pPr>
              <a:spcBef>
                <a:spcPct val="0"/>
              </a:spcBef>
            </a:pPr>
            <a:r>
              <a:rPr lang="pt-BR" smtClean="0"/>
              <a:t>infiltrado intersticial difuso bilateral (57-60%). Notavelmente, o derrame pleural estava presente em</a:t>
            </a:r>
          </a:p>
          <a:p>
            <a:pPr>
              <a:spcBef>
                <a:spcPct val="0"/>
              </a:spcBef>
            </a:pPr>
            <a:r>
              <a:rPr lang="pt-BR" smtClean="0"/>
              <a:t>sete pacientes (43%) no grupo MIS e em apenas três pacientes (9%) no grupo não MIS.</a:t>
            </a:r>
          </a:p>
          <a:p>
            <a:pPr>
              <a:spcBef>
                <a:spcPct val="0"/>
              </a:spcBef>
            </a:pPr>
            <a:r>
              <a:rPr lang="pt-BR" smtClean="0"/>
              <a:t>Trinta e oito pacientes foram submetidos à tomografia computadorizada (TC) de tórax e vidro fosco</a:t>
            </a:r>
          </a:p>
          <a:p>
            <a:pPr>
              <a:spcBef>
                <a:spcPct val="0"/>
              </a:spcBef>
            </a:pPr>
            <a:r>
              <a:rPr lang="pt-BR" smtClean="0"/>
              <a:t>opacidades estavam presentes em 58% no grupo não-MIS e em apenas 14% no grupo MIS (Tabela</a:t>
            </a:r>
          </a:p>
          <a:p>
            <a:pPr>
              <a:spcBef>
                <a:spcPct val="0"/>
              </a:spcBef>
            </a:pPr>
            <a:r>
              <a:rPr lang="pt-BR" smtClean="0"/>
              <a:t>2)</a:t>
            </a:r>
          </a:p>
        </p:txBody>
      </p:sp>
      <p:sp>
        <p:nvSpPr>
          <p:cNvPr id="43012"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fontAlgn="base">
              <a:spcBef>
                <a:spcPct val="0"/>
              </a:spcBef>
              <a:spcAft>
                <a:spcPct val="0"/>
              </a:spcAft>
            </a:pPr>
            <a:fld id="{6A303ABC-8348-4090-9A5E-3CF3DD51CB0E}" type="slidenum">
              <a:rPr lang="pt-BR">
                <a:latin typeface="Calibri" pitchFamily="34" charset="0"/>
              </a:rPr>
              <a:pPr fontAlgn="base">
                <a:spcBef>
                  <a:spcPct val="0"/>
                </a:spcBef>
                <a:spcAft>
                  <a:spcPct val="0"/>
                </a:spcAft>
              </a:pPr>
              <a:t>13</a:t>
            </a:fld>
            <a:endParaRPr lang="pt-BR">
              <a:latin typeface="Calibri"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pt-BR" smtClean="0"/>
              <a:t>51 pacientes (65%) necessitaram de algum tipo de suporte ventilatório: </a:t>
            </a:r>
          </a:p>
          <a:p>
            <a:pPr>
              <a:spcBef>
                <a:spcPct val="0"/>
              </a:spcBef>
            </a:pPr>
            <a:r>
              <a:rPr lang="pt-BR" smtClean="0"/>
              <a:t>32 (41%) usaram apenas oxigênio</a:t>
            </a:r>
          </a:p>
          <a:p>
            <a:pPr>
              <a:spcBef>
                <a:spcPct val="0"/>
              </a:spcBef>
            </a:pPr>
            <a:r>
              <a:rPr lang="pt-BR" smtClean="0"/>
              <a:t>5 (6%) VNI) </a:t>
            </a:r>
          </a:p>
          <a:p>
            <a:pPr>
              <a:spcBef>
                <a:spcPct val="0"/>
              </a:spcBef>
            </a:pPr>
            <a:r>
              <a:rPr lang="pt-BR" smtClean="0"/>
              <a:t>14 (18%) VMI. Destes 10 (71%) tinham SARA, e destes 6 graves, exigindo curare (n = 6), recrutamento alveolar</a:t>
            </a:r>
          </a:p>
          <a:p>
            <a:pPr>
              <a:spcBef>
                <a:spcPct val="0"/>
              </a:spcBef>
            </a:pPr>
            <a:r>
              <a:rPr lang="pt-BR" smtClean="0"/>
              <a:t>manobra (n = 4) e prona (n = 3). </a:t>
            </a:r>
          </a:p>
          <a:p>
            <a:pPr>
              <a:spcBef>
                <a:spcPct val="0"/>
              </a:spcBef>
            </a:pPr>
            <a:r>
              <a:rPr lang="pt-BR" smtClean="0"/>
              <a:t>Destes, 2 desenvolveram hipertensão pulmonar. </a:t>
            </a:r>
          </a:p>
          <a:p>
            <a:pPr>
              <a:spcBef>
                <a:spcPct val="0"/>
              </a:spcBef>
            </a:pPr>
            <a:r>
              <a:rPr lang="pt-BR" smtClean="0"/>
              <a:t>A duração média do IMV foi de 7,5 dias e a PEEP) foi de 9,5 cmH2O</a:t>
            </a:r>
          </a:p>
          <a:p>
            <a:pPr>
              <a:spcBef>
                <a:spcPct val="0"/>
              </a:spcBef>
            </a:pPr>
            <a:r>
              <a:rPr lang="pt-BR" smtClean="0"/>
              <a:t>1 desses casos graves de SDRA estava no grupo MIS</a:t>
            </a:r>
          </a:p>
          <a:p>
            <a:pPr>
              <a:spcBef>
                <a:spcPct val="0"/>
              </a:spcBef>
            </a:pPr>
            <a:r>
              <a:rPr lang="pt-BR" smtClean="0"/>
              <a:t>Antibióticos foram usados ​​em 76% de todos os pacientes, oseltamivir em 43% e corticosteroides em</a:t>
            </a:r>
          </a:p>
          <a:p>
            <a:pPr>
              <a:spcBef>
                <a:spcPct val="0"/>
              </a:spcBef>
            </a:pPr>
            <a:r>
              <a:rPr lang="pt-BR" smtClean="0"/>
              <a:t>23%. </a:t>
            </a:r>
          </a:p>
          <a:p>
            <a:pPr>
              <a:spcBef>
                <a:spcPct val="0"/>
              </a:spcBef>
            </a:pPr>
            <a:r>
              <a:rPr lang="pt-BR" smtClean="0"/>
              <a:t>Nenhum paciente fez uso de hidroxicloroquina </a:t>
            </a:r>
          </a:p>
          <a:p>
            <a:pPr>
              <a:spcBef>
                <a:spcPct val="0"/>
              </a:spcBef>
            </a:pPr>
            <a:r>
              <a:rPr lang="pt-BR" smtClean="0"/>
              <a:t>O tempo médio de permanência na UTIP (LOS) foi de cinco dias (IQR 2,2–10), e a maioria dos pacientes teve alta (90%).</a:t>
            </a:r>
          </a:p>
          <a:p>
            <a:pPr>
              <a:spcBef>
                <a:spcPct val="0"/>
              </a:spcBef>
            </a:pPr>
            <a:r>
              <a:rPr lang="pt-BR" smtClean="0"/>
              <a:t> As duas únicas mortes (3% de mortalidade) ocorreu no grupo não MIS, ambos os pacientes com comorbidades graves e</a:t>
            </a:r>
          </a:p>
          <a:p>
            <a:pPr>
              <a:spcBef>
                <a:spcPct val="0"/>
              </a:spcBef>
            </a:pPr>
            <a:r>
              <a:rPr lang="pt-BR" smtClean="0"/>
              <a:t>uso crônico de corticosteroides </a:t>
            </a:r>
          </a:p>
          <a:p>
            <a:pPr>
              <a:spcBef>
                <a:spcPct val="0"/>
              </a:spcBef>
            </a:pPr>
            <a:r>
              <a:rPr lang="pt-BR" smtClean="0"/>
              <a:t>Um era uma menina de 14 anos com doença hepática crônica e a outra uma menina de 1 ano com doença pulmonar crônica e síndrome do intestino curto.</a:t>
            </a:r>
          </a:p>
          <a:p>
            <a:pPr>
              <a:spcBef>
                <a:spcPct val="0"/>
              </a:spcBef>
            </a:pPr>
            <a:r>
              <a:rPr lang="pt-BR" smtClean="0"/>
              <a:t>Subgrupos específicos</a:t>
            </a:r>
          </a:p>
          <a:p>
            <a:pPr>
              <a:spcBef>
                <a:spcPct val="0"/>
              </a:spcBef>
            </a:pPr>
            <a:r>
              <a:rPr lang="pt-BR" smtClean="0"/>
              <a:t>O subgrupo de pacientes com comorbidades era significativamente mais velho (idade média: 7,5 vs. 1,8</a:t>
            </a:r>
          </a:p>
          <a:p>
            <a:pPr>
              <a:spcBef>
                <a:spcPct val="0"/>
              </a:spcBef>
            </a:pPr>
            <a:r>
              <a:rPr lang="pt-BR" smtClean="0"/>
              <a:t>anos, p = 0,01), teve maior necessidade de oxigenoterapia (56% vs. 31%, p = 0,05) e VMI</a:t>
            </a:r>
          </a:p>
          <a:p>
            <a:pPr>
              <a:spcBef>
                <a:spcPct val="0"/>
              </a:spcBef>
            </a:pPr>
            <a:r>
              <a:rPr lang="pt-BR" smtClean="0"/>
              <a:t>(31% vs. 9%, p = 0,01) e diagnóstico de SDRA mais frequente (25% vs. 4%, p = 0,01), mas lá</a:t>
            </a:r>
          </a:p>
          <a:p>
            <a:pPr>
              <a:spcBef>
                <a:spcPct val="0"/>
              </a:spcBef>
            </a:pPr>
            <a:r>
              <a:rPr lang="pt-BR" smtClean="0"/>
              <a:t>não houve diferenças em relação à duração do suporte respiratório e PICU LOS. Em pacientes</a:t>
            </a:r>
          </a:p>
          <a:p>
            <a:pPr>
              <a:spcBef>
                <a:spcPct val="0"/>
              </a:spcBef>
            </a:pPr>
            <a:r>
              <a:rPr lang="pt-BR" smtClean="0"/>
              <a:t>que necessitaram de IMV, o tempo de permanência na UTIP foi significativamente mais longo (12,0 vs. 5,0 dias, p = 0,01). Era</a:t>
            </a:r>
          </a:p>
          <a:p>
            <a:pPr>
              <a:spcBef>
                <a:spcPct val="0"/>
              </a:spcBef>
            </a:pPr>
            <a:r>
              <a:rPr lang="pt-BR" smtClean="0"/>
              <a:t>menos de 1 ano não determinou uma apresentação clínica diferente. Em pacientes com MIS, não</a:t>
            </a:r>
          </a:p>
          <a:p>
            <a:pPr>
              <a:spcBef>
                <a:spcPct val="0"/>
              </a:spcBef>
            </a:pPr>
            <a:r>
              <a:rPr lang="pt-BR" smtClean="0"/>
              <a:t>diferenças significativas foram observadas entre pacientes com comorbidades, idade inferior a 1 ano,</a:t>
            </a:r>
          </a:p>
          <a:p>
            <a:pPr>
              <a:spcBef>
                <a:spcPct val="0"/>
              </a:spcBef>
            </a:pPr>
            <a:r>
              <a:rPr lang="pt-BR" smtClean="0"/>
              <a:t>e a necessidade de IMV (Tabela 4a). Os autores também compararam esses três grupos específicos,</a:t>
            </a:r>
          </a:p>
          <a:p>
            <a:pPr>
              <a:spcBef>
                <a:spcPct val="0"/>
              </a:spcBef>
            </a:pPr>
            <a:r>
              <a:rPr lang="pt-BR" smtClean="0"/>
              <a:t>considerando apenas os pacientes que não possuíam SIM, mas os resultados foram bastante semelhantes (Tabelas S1</a:t>
            </a:r>
          </a:p>
          <a:p>
            <a:pPr>
              <a:spcBef>
                <a:spcPct val="0"/>
              </a:spcBef>
            </a:pPr>
            <a:r>
              <a:rPr lang="pt-BR" smtClean="0"/>
              <a:t>e S2, material complementar).</a:t>
            </a:r>
          </a:p>
          <a:p>
            <a:pPr>
              <a:spcBef>
                <a:spcPct val="0"/>
              </a:spcBef>
            </a:pPr>
            <a:r>
              <a:rPr lang="pt-BR" smtClean="0"/>
              <a:t>A análise multivariada mostrou que apenas a presença de comorbidades foi</a:t>
            </a:r>
          </a:p>
          <a:p>
            <a:pPr>
              <a:spcBef>
                <a:spcPct val="0"/>
              </a:spcBef>
            </a:pPr>
            <a:r>
              <a:rPr lang="pt-BR" smtClean="0"/>
              <a:t>significativamente associada à gravidade, representada pela necessidade de VMI (OR ajustada, 5,5;</a:t>
            </a:r>
          </a:p>
          <a:p>
            <a:pPr>
              <a:spcBef>
                <a:spcPct val="0"/>
              </a:spcBef>
            </a:pPr>
            <a:r>
              <a:rPr lang="pt-BR" smtClean="0"/>
              <a:t>IC de 95%, 1,43–21,12; p = 0,01) (Tabela 4b).</a:t>
            </a:r>
          </a:p>
        </p:txBody>
      </p:sp>
      <p:sp>
        <p:nvSpPr>
          <p:cNvPr id="57348" name="Espaço Reservado para Número de Slide 3"/>
          <p:cNvSpPr txBox="1">
            <a:spLocks noGrp="1"/>
          </p:cNvSpPr>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Franklin Gothic Book"/>
              </a:defRPr>
            </a:lvl1pPr>
            <a:lvl2pPr marL="742950" indent="-285750">
              <a:defRPr>
                <a:solidFill>
                  <a:schemeClr val="tx1"/>
                </a:solidFill>
                <a:latin typeface="Franklin Gothic Book"/>
              </a:defRPr>
            </a:lvl2pPr>
            <a:lvl3pPr marL="1143000" indent="-228600">
              <a:defRPr>
                <a:solidFill>
                  <a:schemeClr val="tx1"/>
                </a:solidFill>
                <a:latin typeface="Franklin Gothic Book"/>
              </a:defRPr>
            </a:lvl3pPr>
            <a:lvl4pPr marL="1600200" indent="-228600">
              <a:defRPr>
                <a:solidFill>
                  <a:schemeClr val="tx1"/>
                </a:solidFill>
                <a:latin typeface="Franklin Gothic Book"/>
              </a:defRPr>
            </a:lvl4pPr>
            <a:lvl5pPr marL="2057400" indent="-228600">
              <a:defRPr>
                <a:solidFill>
                  <a:schemeClr val="tx1"/>
                </a:solidFill>
                <a:latin typeface="Franklin Gothic Book"/>
              </a:defRPr>
            </a:lvl5pPr>
            <a:lvl6pPr marL="2514600" indent="-228600" defTabSz="457200" fontAlgn="base">
              <a:spcBef>
                <a:spcPct val="0"/>
              </a:spcBef>
              <a:spcAft>
                <a:spcPct val="0"/>
              </a:spcAft>
              <a:defRPr>
                <a:solidFill>
                  <a:schemeClr val="tx1"/>
                </a:solidFill>
                <a:latin typeface="Franklin Gothic Book"/>
              </a:defRPr>
            </a:lvl6pPr>
            <a:lvl7pPr marL="2971800" indent="-228600" defTabSz="457200" fontAlgn="base">
              <a:spcBef>
                <a:spcPct val="0"/>
              </a:spcBef>
              <a:spcAft>
                <a:spcPct val="0"/>
              </a:spcAft>
              <a:defRPr>
                <a:solidFill>
                  <a:schemeClr val="tx1"/>
                </a:solidFill>
                <a:latin typeface="Franklin Gothic Book"/>
              </a:defRPr>
            </a:lvl7pPr>
            <a:lvl8pPr marL="3429000" indent="-228600" defTabSz="457200" fontAlgn="base">
              <a:spcBef>
                <a:spcPct val="0"/>
              </a:spcBef>
              <a:spcAft>
                <a:spcPct val="0"/>
              </a:spcAft>
              <a:defRPr>
                <a:solidFill>
                  <a:schemeClr val="tx1"/>
                </a:solidFill>
                <a:latin typeface="Franklin Gothic Book"/>
              </a:defRPr>
            </a:lvl8pPr>
            <a:lvl9pPr marL="3886200" indent="-228600" defTabSz="457200" fontAlgn="base">
              <a:spcBef>
                <a:spcPct val="0"/>
              </a:spcBef>
              <a:spcAft>
                <a:spcPct val="0"/>
              </a:spcAft>
              <a:defRPr>
                <a:solidFill>
                  <a:schemeClr val="tx1"/>
                </a:solidFill>
                <a:latin typeface="Franklin Gothic Book"/>
              </a:defRPr>
            </a:lvl9pPr>
          </a:lstStyle>
          <a:p>
            <a:pPr algn="r"/>
            <a:fld id="{F575CAD8-FA72-40EB-8043-2928D0D784C7}" type="slidenum">
              <a:rPr lang="pt-BR" sz="1200">
                <a:latin typeface="Calibri" pitchFamily="34" charset="0"/>
              </a:rPr>
              <a:pPr algn="r"/>
              <a:t>15</a:t>
            </a:fld>
            <a:endParaRPr lang="pt-BR" sz="120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6"/>
          <p:cNvGrpSpPr>
            <a:grpSpLocks/>
          </p:cNvGrpSpPr>
          <p:nvPr/>
        </p:nvGrpSpPr>
        <p:grpSpPr bwMode="auto">
          <a:xfrm>
            <a:off x="752475" y="744538"/>
            <a:ext cx="10674350" cy="5349875"/>
            <a:chOff x="752858" y="744469"/>
            <a:chExt cx="10674117" cy="5349671"/>
          </a:xfrm>
        </p:grpSpPr>
        <p:sp>
          <p:nvSpPr>
            <p:cNvPr id="5" name="Freeform 6"/>
            <p:cNvSpPr>
              <a:spLocks/>
            </p:cNvSpPr>
            <p:nvPr/>
          </p:nvSpPr>
          <p:spPr bwMode="auto">
            <a:xfrm>
              <a:off x="8151962" y="1685652"/>
              <a:ext cx="3275013" cy="4408488"/>
            </a:xfrm>
            <a:custGeom>
              <a:avLst/>
              <a:gdLst>
                <a:gd name="T0" fmla="*/ 8761 w 10000"/>
                <a:gd name="T1" fmla="*/ 0 h 10000"/>
                <a:gd name="T2" fmla="*/ 10000 w 10000"/>
                <a:gd name="T3" fmla="*/ 0 h 10000"/>
                <a:gd name="T4" fmla="*/ 10000 w 10000"/>
                <a:gd name="T5" fmla="*/ 10000 h 10000"/>
                <a:gd name="T6" fmla="*/ 0 w 10000"/>
                <a:gd name="T7" fmla="*/ 10000 h 10000"/>
                <a:gd name="T8" fmla="*/ 0 w 10000"/>
                <a:gd name="T9" fmla="*/ 9126 h 10000"/>
                <a:gd name="T10" fmla="*/ 8761 w 10000"/>
                <a:gd name="T11" fmla="*/ 9127 h 10000"/>
                <a:gd name="T12" fmla="*/ 8761 w 10000"/>
                <a:gd name="T13" fmla="*/ 0 h 10000"/>
              </a:gdLst>
              <a:ahLst/>
              <a:cxnLst>
                <a:cxn ang="0">
                  <a:pos x="T0" y="T1"/>
                </a:cxn>
                <a:cxn ang="0">
                  <a:pos x="T2" y="T3"/>
                </a:cxn>
                <a:cxn ang="0">
                  <a:pos x="T4" y="T5"/>
                </a:cxn>
                <a:cxn ang="0">
                  <a:pos x="T6" y="T7"/>
                </a:cxn>
                <a:cxn ang="0">
                  <a:pos x="T8" y="T9"/>
                </a:cxn>
                <a:cxn ang="0">
                  <a:pos x="T10" y="T11"/>
                </a:cxn>
                <a:cxn ang="0">
                  <a:pos x="T12" y="T13"/>
                </a:cxn>
              </a:cxnLst>
              <a:rect l="0" t="0"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pt-BR"/>
            </a:p>
          </p:txBody>
        </p:sp>
        <p:sp>
          <p:nvSpPr>
            <p:cNvPr id="6" name="Freeform 6"/>
            <p:cNvSpPr>
              <a:spLocks/>
            </p:cNvSpPr>
            <p:nvPr/>
          </p:nvSpPr>
          <p:spPr bwMode="auto">
            <a:xfrm flipH="1" flipV="1">
              <a:off x="752858" y="744469"/>
              <a:ext cx="3275668" cy="4408488"/>
            </a:xfrm>
            <a:custGeom>
              <a:avLst/>
              <a:gdLst>
                <a:gd name="T0" fmla="*/ 8763 w 10002"/>
                <a:gd name="T1" fmla="*/ 0 h 10000"/>
                <a:gd name="T2" fmla="*/ 10002 w 10002"/>
                <a:gd name="T3" fmla="*/ 0 h 10000"/>
                <a:gd name="T4" fmla="*/ 10002 w 10002"/>
                <a:gd name="T5" fmla="*/ 10000 h 10000"/>
                <a:gd name="T6" fmla="*/ 2 w 10002"/>
                <a:gd name="T7" fmla="*/ 10000 h 10000"/>
                <a:gd name="T8" fmla="*/ 0 w 10002"/>
                <a:gd name="T9" fmla="*/ 9125 h 10000"/>
                <a:gd name="T10" fmla="*/ 8763 w 10002"/>
                <a:gd name="T11" fmla="*/ 9128 h 10000"/>
                <a:gd name="T12" fmla="*/ 8763 w 10002"/>
                <a:gd name="T13" fmla="*/ 0 h 10000"/>
              </a:gdLst>
              <a:ahLst/>
              <a:cxnLst>
                <a:cxn ang="0">
                  <a:pos x="T0" y="T1"/>
                </a:cxn>
                <a:cxn ang="0">
                  <a:pos x="T2" y="T3"/>
                </a:cxn>
                <a:cxn ang="0">
                  <a:pos x="T4" y="T5"/>
                </a:cxn>
                <a:cxn ang="0">
                  <a:pos x="T6" y="T7"/>
                </a:cxn>
                <a:cxn ang="0">
                  <a:pos x="T8" y="T9"/>
                </a:cxn>
                <a:cxn ang="0">
                  <a:pos x="T10" y="T11"/>
                </a:cxn>
                <a:cxn ang="0">
                  <a:pos x="T12" y="T13"/>
                </a:cxn>
              </a:cxnLst>
              <a:rect l="0" t="0"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pt-BR"/>
            </a:p>
          </p:txBody>
        </p:sp>
      </p:grpSp>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7" name="Date Placeholder 3"/>
          <p:cNvSpPr>
            <a:spLocks noGrp="1"/>
          </p:cNvSpPr>
          <p:nvPr>
            <p:ph type="dt" sz="half" idx="10"/>
          </p:nvPr>
        </p:nvSpPr>
        <p:spPr>
          <a:xfrm>
            <a:off x="752475" y="6453188"/>
            <a:ext cx="1608138" cy="404812"/>
          </a:xfrm>
        </p:spPr>
        <p:txBody>
          <a:bodyPr/>
          <a:lstStyle>
            <a:lvl1pPr>
              <a:defRPr baseline="0" smtClean="0">
                <a:solidFill>
                  <a:schemeClr val="tx2"/>
                </a:solidFill>
              </a:defRPr>
            </a:lvl1pPr>
          </a:lstStyle>
          <a:p>
            <a:pPr>
              <a:defRPr/>
            </a:pPr>
            <a:fld id="{98EBB7BB-D79A-4C6F-A5B1-1C1DDE562BEA}" type="datetimeFigureOut">
              <a:rPr lang="en-US"/>
              <a:pPr>
                <a:defRPr/>
              </a:pPr>
              <a:t>8/31/2020</a:t>
            </a:fld>
            <a:endParaRPr lang="en-US" dirty="0"/>
          </a:p>
        </p:txBody>
      </p:sp>
      <p:sp>
        <p:nvSpPr>
          <p:cNvPr id="8" name="Footer Placeholder 4"/>
          <p:cNvSpPr>
            <a:spLocks noGrp="1"/>
          </p:cNvSpPr>
          <p:nvPr>
            <p:ph type="ftr" sz="quarter" idx="11"/>
          </p:nvPr>
        </p:nvSpPr>
        <p:spPr>
          <a:xfrm>
            <a:off x="2584450" y="6453188"/>
            <a:ext cx="7023100" cy="404812"/>
          </a:xfrm>
        </p:spPr>
        <p:txBody>
          <a:bodyPr/>
          <a:lstStyle>
            <a:lvl1pPr algn="ctr">
              <a:defRPr baseline="0" dirty="0">
                <a:solidFill>
                  <a:schemeClr val="tx2"/>
                </a:solidFill>
              </a:defRPr>
            </a:lvl1pPr>
          </a:lstStyle>
          <a:p>
            <a:pPr>
              <a:defRPr/>
            </a:pPr>
            <a:endParaRPr lang="en-US"/>
          </a:p>
        </p:txBody>
      </p:sp>
      <p:sp>
        <p:nvSpPr>
          <p:cNvPr id="9" name="Slide Number Placeholder 5"/>
          <p:cNvSpPr>
            <a:spLocks noGrp="1"/>
          </p:cNvSpPr>
          <p:nvPr>
            <p:ph type="sldNum" sz="quarter" idx="12"/>
          </p:nvPr>
        </p:nvSpPr>
        <p:spPr>
          <a:xfrm>
            <a:off x="9831388" y="6453188"/>
            <a:ext cx="1595437" cy="404812"/>
          </a:xfrm>
        </p:spPr>
        <p:txBody>
          <a:bodyPr/>
          <a:lstStyle>
            <a:lvl1pPr>
              <a:defRPr baseline="0" smtClean="0">
                <a:solidFill>
                  <a:schemeClr val="tx2"/>
                </a:solidFill>
              </a:defRPr>
            </a:lvl1pPr>
          </a:lstStyle>
          <a:p>
            <a:pPr>
              <a:defRPr/>
            </a:pPr>
            <a:fld id="{94941255-0A38-4BFA-856F-4E6BF1D87EAA}" type="slidenum">
              <a:rPr lang="en-US"/>
              <a:pPr>
                <a:defRPr/>
              </a:pPr>
              <a:t>‹nº›</a:t>
            </a:fld>
            <a:endParaRPr lang="en-US" dirty="0"/>
          </a:p>
        </p:txBody>
      </p:sp>
    </p:spTree>
    <p:extLst>
      <p:ext uri="{BB962C8B-B14F-4D97-AF65-F5344CB8AC3E}">
        <p14:creationId xmlns:p14="http://schemas.microsoft.com/office/powerpoint/2010/main" val="1825870905"/>
      </p:ext>
    </p:extLst>
  </p:cSld>
  <p:clrMapOvr>
    <a:overrideClrMapping bg1="lt1" tx1="dk1" bg2="lt2" tx2="dk2" accent1="accent1" accent2="accent2" accent3="accent3" accent4="accent4" accent5="accent5" accent6="accent6" hlink="hlink" folHlink="folHlink"/>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F801E21-F543-4B96-BB0D-13F6054EF1E9}" type="datetimeFigureOut">
              <a:rPr lang="en-US"/>
              <a:pPr>
                <a:defRPr/>
              </a:pPr>
              <a:t>8/31/2020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023321B-7050-4E8E-954B-3F61BC3C8F7A}" type="slidenum">
              <a:rPr lang="en-US"/>
              <a:pPr>
                <a:defRPr/>
              </a:pPr>
              <a:t>‹nº›</a:t>
            </a:fld>
            <a:endParaRPr lang="en-US" dirty="0"/>
          </a:p>
        </p:txBody>
      </p:sp>
    </p:spTree>
    <p:extLst>
      <p:ext uri="{BB962C8B-B14F-4D97-AF65-F5344CB8AC3E}">
        <p14:creationId xmlns:p14="http://schemas.microsoft.com/office/powerpoint/2010/main" val="415143458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Freeform 6" title="Crop Mark"/>
          <p:cNvSpPr/>
          <p:nvPr/>
        </p:nvSpPr>
        <p:spPr bwMode="auto">
          <a:xfrm>
            <a:off x="8151813" y="1685925"/>
            <a:ext cx="3275012"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Editar estilos de texto Mestre</a:t>
            </a:r>
          </a:p>
        </p:txBody>
      </p:sp>
      <p:sp>
        <p:nvSpPr>
          <p:cNvPr id="5" name="Date Placeholder 3"/>
          <p:cNvSpPr>
            <a:spLocks noGrp="1"/>
          </p:cNvSpPr>
          <p:nvPr>
            <p:ph type="dt" sz="half" idx="10"/>
          </p:nvPr>
        </p:nvSpPr>
        <p:spPr>
          <a:xfrm>
            <a:off x="738188" y="6453188"/>
            <a:ext cx="1622425" cy="404812"/>
          </a:xfrm>
        </p:spPr>
        <p:txBody>
          <a:bodyPr/>
          <a:lstStyle>
            <a:lvl1pPr>
              <a:defRPr smtClean="0">
                <a:solidFill>
                  <a:schemeClr val="tx2"/>
                </a:solidFill>
              </a:defRPr>
            </a:lvl1pPr>
          </a:lstStyle>
          <a:p>
            <a:pPr>
              <a:defRPr/>
            </a:pPr>
            <a:fld id="{A9EBDC72-65C3-42E8-94BA-B5D7E4803BFE}" type="datetimeFigureOut">
              <a:rPr lang="en-US"/>
              <a:pPr>
                <a:defRPr/>
              </a:pPr>
              <a:t>8/31/2020</a:t>
            </a:fld>
            <a:endParaRPr lang="en-US" dirty="0"/>
          </a:p>
        </p:txBody>
      </p:sp>
      <p:sp>
        <p:nvSpPr>
          <p:cNvPr id="6" name="Footer Placeholder 4"/>
          <p:cNvSpPr>
            <a:spLocks noGrp="1"/>
          </p:cNvSpPr>
          <p:nvPr>
            <p:ph type="ftr" sz="quarter" idx="11"/>
          </p:nvPr>
        </p:nvSpPr>
        <p:spPr>
          <a:xfrm>
            <a:off x="2584450" y="6453188"/>
            <a:ext cx="7023100" cy="404812"/>
          </a:xfrm>
        </p:spPr>
        <p:txBody>
          <a:bodyPr/>
          <a:lstStyle>
            <a:lvl1pPr algn="ctr">
              <a:defRPr dirty="0">
                <a:solidFill>
                  <a:schemeClr val="tx2"/>
                </a:solidFill>
              </a:defRPr>
            </a:lvl1pPr>
          </a:lstStyle>
          <a:p>
            <a:pPr>
              <a:defRPr/>
            </a:pPr>
            <a:endParaRPr lang="en-US"/>
          </a:p>
        </p:txBody>
      </p:sp>
      <p:sp>
        <p:nvSpPr>
          <p:cNvPr id="7" name="Slide Number Placeholder 5"/>
          <p:cNvSpPr>
            <a:spLocks noGrp="1"/>
          </p:cNvSpPr>
          <p:nvPr>
            <p:ph type="sldNum" sz="quarter" idx="12"/>
          </p:nvPr>
        </p:nvSpPr>
        <p:spPr>
          <a:xfrm>
            <a:off x="9831388" y="6453188"/>
            <a:ext cx="1595437" cy="404812"/>
          </a:xfrm>
        </p:spPr>
        <p:txBody>
          <a:bodyPr/>
          <a:lstStyle>
            <a:lvl1pPr>
              <a:defRPr smtClean="0">
                <a:solidFill>
                  <a:schemeClr val="tx2"/>
                </a:solidFill>
              </a:defRPr>
            </a:lvl1pPr>
          </a:lstStyle>
          <a:p>
            <a:pPr>
              <a:defRPr/>
            </a:pPr>
            <a:fld id="{C6B00999-700D-429B-9D99-D3E45B17AA8B}" type="slidenum">
              <a:rPr lang="en-US"/>
              <a:pPr>
                <a:defRPr/>
              </a:pPr>
              <a:t>‹nº›</a:t>
            </a:fld>
            <a:endParaRPr lang="en-US" dirty="0"/>
          </a:p>
        </p:txBody>
      </p:sp>
    </p:spTree>
    <p:extLst>
      <p:ext uri="{BB962C8B-B14F-4D97-AF65-F5344CB8AC3E}">
        <p14:creationId xmlns:p14="http://schemas.microsoft.com/office/powerpoint/2010/main" val="761476560"/>
      </p:ext>
    </p:extLst>
  </p:cSld>
  <p:clrMapOvr>
    <a:overrideClrMapping bg1="dk1" tx1="lt1" bg2="dk2" tx2="lt2" accent1="accent1" accent2="accent2" accent3="accent3" accent4="accent4" accent5="accent5" accent6="accent6" hlink="hlink" folHlink="folHlink"/>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pt-BR" smtClean="0"/>
              <a:t>Clique para editar o título mestre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2FF4ACE4-C512-45C2-8E25-92B33B4CBB03}" type="datetimeFigureOut">
              <a:rPr lang="en-US"/>
              <a:pPr>
                <a:defRPr/>
              </a:pPr>
              <a:t>8/31/2020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2A52670-F722-4650-91D1-7B069126144D}" type="slidenum">
              <a:rPr lang="en-US"/>
              <a:pPr>
                <a:defRPr/>
              </a:pPr>
              <a:t>‹nº›</a:t>
            </a:fld>
            <a:endParaRPr lang="en-US" dirty="0"/>
          </a:p>
        </p:txBody>
      </p:sp>
    </p:spTree>
    <p:extLst>
      <p:ext uri="{BB962C8B-B14F-4D97-AF65-F5344CB8AC3E}">
        <p14:creationId xmlns:p14="http://schemas.microsoft.com/office/powerpoint/2010/main" val="2137545522"/>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6F78EBFA-BD19-48F6-92AF-3B8C3815B256}" type="datetimeFigureOut">
              <a:rPr lang="en-US"/>
              <a:pPr>
                <a:defRPr/>
              </a:pPr>
              <a:t>8/31/2020</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7F48827D-845B-4B63-A6B9-9FBFC99E47C8}" type="slidenum">
              <a:rPr lang="en-US"/>
              <a:pPr>
                <a:defRPr/>
              </a:pPr>
              <a:t>‹nº›</a:t>
            </a:fld>
            <a:endParaRPr lang="en-US" dirty="0"/>
          </a:p>
        </p:txBody>
      </p:sp>
    </p:spTree>
    <p:extLst>
      <p:ext uri="{BB962C8B-B14F-4D97-AF65-F5344CB8AC3E}">
        <p14:creationId xmlns:p14="http://schemas.microsoft.com/office/powerpoint/2010/main" val="198674596"/>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E129819B-E4D2-4C23-AE27-CEA8AE3B29CA}" type="datetimeFigureOut">
              <a:rPr lang="en-US"/>
              <a:pPr>
                <a:defRPr/>
              </a:pPr>
              <a:t>8/31/2020</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4785113-100C-4335-A94E-044B9E7105CE}" type="slidenum">
              <a:rPr lang="en-US"/>
              <a:pPr>
                <a:defRPr/>
              </a:pPr>
              <a:t>‹nº›</a:t>
            </a:fld>
            <a:endParaRPr lang="en-US" dirty="0"/>
          </a:p>
        </p:txBody>
      </p:sp>
    </p:spTree>
    <p:extLst>
      <p:ext uri="{BB962C8B-B14F-4D97-AF65-F5344CB8AC3E}">
        <p14:creationId xmlns:p14="http://schemas.microsoft.com/office/powerpoint/2010/main" val="728614001"/>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75E47E7-625C-4DAE-8B2F-9FD97D9D2C49}" type="datetimeFigureOut">
              <a:rPr lang="en-US"/>
              <a:pPr>
                <a:defRPr/>
              </a:pPr>
              <a:t>8/31/2020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68824F4-F731-4350-A7AC-F357FBEF7792}" type="slidenum">
              <a:rPr lang="en-US"/>
              <a:pPr>
                <a:defRPr/>
              </a:pPr>
              <a:t>‹nº›</a:t>
            </a:fld>
            <a:endParaRPr lang="en-US" dirty="0"/>
          </a:p>
        </p:txBody>
      </p:sp>
    </p:spTree>
    <p:extLst>
      <p:ext uri="{BB962C8B-B14F-4D97-AF65-F5344CB8AC3E}">
        <p14:creationId xmlns:p14="http://schemas.microsoft.com/office/powerpoint/2010/main" val="565373563"/>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title="Background Shape"/>
          <p:cNvSpPr/>
          <p:nvPr/>
        </p:nvSpPr>
        <p:spPr>
          <a:xfrm>
            <a:off x="0" y="0"/>
            <a:ext cx="53038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title="Divider Bar"/>
          <p:cNvSpPr/>
          <p:nvPr/>
        </p:nvSpPr>
        <p:spPr>
          <a:xfrm>
            <a:off x="5303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oAutofit/>
          </a:bodyPr>
          <a:lstStyle>
            <a:lvl1pPr>
              <a:lnSpc>
                <a:spcPct val="84000"/>
              </a:lnSpc>
              <a:defRPr sz="4800" baseline="0">
                <a:solidFill>
                  <a:schemeClr val="tx2"/>
                </a:solidFill>
              </a:defRPr>
            </a:lvl1pPr>
          </a:lstStyle>
          <a:p>
            <a:r>
              <a:rPr lang="pt-BR" smtClean="0"/>
              <a:t>Clique para editar o título mestre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7" name="Date Placeholder 4"/>
          <p:cNvSpPr>
            <a:spLocks noGrp="1"/>
          </p:cNvSpPr>
          <p:nvPr>
            <p:ph type="dt" sz="half" idx="10"/>
          </p:nvPr>
        </p:nvSpPr>
        <p:spPr>
          <a:xfrm>
            <a:off x="723900" y="6453188"/>
            <a:ext cx="1204913" cy="404812"/>
          </a:xfrm>
        </p:spPr>
        <p:txBody>
          <a:bodyPr/>
          <a:lstStyle>
            <a:lvl1pPr>
              <a:defRPr smtClean="0">
                <a:solidFill>
                  <a:schemeClr val="tx2"/>
                </a:solidFill>
              </a:defRPr>
            </a:lvl1pPr>
          </a:lstStyle>
          <a:p>
            <a:pPr>
              <a:defRPr/>
            </a:pPr>
            <a:fld id="{6B65F79F-EDA3-4A9C-9D4F-8AE63D8871C5}" type="datetimeFigureOut">
              <a:rPr lang="en-US"/>
              <a:pPr>
                <a:defRPr/>
              </a:pPr>
              <a:t>8/31/2020</a:t>
            </a:fld>
            <a:endParaRPr lang="en-US" dirty="0"/>
          </a:p>
        </p:txBody>
      </p:sp>
      <p:sp>
        <p:nvSpPr>
          <p:cNvPr id="8" name="Footer Placeholder 5"/>
          <p:cNvSpPr>
            <a:spLocks noGrp="1"/>
          </p:cNvSpPr>
          <p:nvPr>
            <p:ph type="ftr" sz="quarter" idx="11"/>
          </p:nvPr>
        </p:nvSpPr>
        <p:spPr>
          <a:xfrm>
            <a:off x="2206625" y="6453188"/>
            <a:ext cx="2373313" cy="404812"/>
          </a:xfrm>
        </p:spPr>
        <p:txBody>
          <a:bodyPr/>
          <a:lstStyle>
            <a:lvl1pPr>
              <a:defRPr dirty="0">
                <a:solidFill>
                  <a:schemeClr val="tx2"/>
                </a:solidFill>
              </a:defRPr>
            </a:lvl1pPr>
          </a:lstStyle>
          <a:p>
            <a:pPr>
              <a:defRPr/>
            </a:pPr>
            <a:endParaRPr lang="en-US"/>
          </a:p>
        </p:txBody>
      </p:sp>
      <p:sp>
        <p:nvSpPr>
          <p:cNvPr id="9" name="Slide Number Placeholder 6"/>
          <p:cNvSpPr>
            <a:spLocks noGrp="1"/>
          </p:cNvSpPr>
          <p:nvPr>
            <p:ph type="sldNum" sz="quarter" idx="12"/>
          </p:nvPr>
        </p:nvSpPr>
        <p:spPr>
          <a:xfrm>
            <a:off x="9883775" y="6453188"/>
            <a:ext cx="1595438" cy="404812"/>
          </a:xfrm>
        </p:spPr>
        <p:txBody>
          <a:bodyPr/>
          <a:lstStyle>
            <a:lvl1pPr>
              <a:defRPr smtClean="0">
                <a:solidFill>
                  <a:schemeClr val="tx2"/>
                </a:solidFill>
              </a:defRPr>
            </a:lvl1pPr>
          </a:lstStyle>
          <a:p>
            <a:pPr>
              <a:defRPr/>
            </a:pPr>
            <a:fld id="{D39C7108-01F3-411D-90DD-7AAC3D3AB41E}" type="slidenum">
              <a:rPr lang="en-US"/>
              <a:pPr>
                <a:defRPr/>
              </a:pPr>
              <a:t>‹nº›</a:t>
            </a:fld>
            <a:endParaRPr lang="en-US" dirty="0"/>
          </a:p>
        </p:txBody>
      </p:sp>
    </p:spTree>
    <p:extLst>
      <p:ext uri="{BB962C8B-B14F-4D97-AF65-F5344CB8AC3E}">
        <p14:creationId xmlns:p14="http://schemas.microsoft.com/office/powerpoint/2010/main" val="451047619"/>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title="Background Shape"/>
          <p:cNvSpPr/>
          <p:nvPr/>
        </p:nvSpPr>
        <p:spPr>
          <a:xfrm>
            <a:off x="0" y="0"/>
            <a:ext cx="530383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title="Divider Bar"/>
          <p:cNvSpPr/>
          <p:nvPr/>
        </p:nvSpPr>
        <p:spPr>
          <a:xfrm>
            <a:off x="5303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ormAutofit/>
          </a:bodyPr>
          <a:lstStyle>
            <a:lvl1pPr>
              <a:lnSpc>
                <a:spcPct val="84000"/>
              </a:lnSpc>
              <a:defRPr sz="4800" baseline="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5532120" y="0"/>
            <a:ext cx="6659880" cy="6857999"/>
          </a:xfrm>
        </p:spPr>
        <p:txBody>
          <a:bodyPr rtlCol="0">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7" name="Date Placeholder 4"/>
          <p:cNvSpPr>
            <a:spLocks noGrp="1"/>
          </p:cNvSpPr>
          <p:nvPr>
            <p:ph type="dt" sz="half" idx="10"/>
          </p:nvPr>
        </p:nvSpPr>
        <p:spPr>
          <a:xfrm>
            <a:off x="723900" y="6453188"/>
            <a:ext cx="1204913" cy="404812"/>
          </a:xfrm>
        </p:spPr>
        <p:txBody>
          <a:bodyPr/>
          <a:lstStyle>
            <a:lvl1pPr>
              <a:defRPr smtClean="0">
                <a:solidFill>
                  <a:schemeClr val="tx2"/>
                </a:solidFill>
              </a:defRPr>
            </a:lvl1pPr>
          </a:lstStyle>
          <a:p>
            <a:pPr>
              <a:defRPr/>
            </a:pPr>
            <a:fld id="{4D83C15C-2680-4411-A2CF-8F1ED0F6D8B3}" type="datetimeFigureOut">
              <a:rPr lang="en-US"/>
              <a:pPr>
                <a:defRPr/>
              </a:pPr>
              <a:t>8/31/2020</a:t>
            </a:fld>
            <a:endParaRPr lang="en-US" dirty="0"/>
          </a:p>
        </p:txBody>
      </p:sp>
      <p:sp>
        <p:nvSpPr>
          <p:cNvPr id="8" name="Footer Placeholder 5"/>
          <p:cNvSpPr>
            <a:spLocks noGrp="1"/>
          </p:cNvSpPr>
          <p:nvPr>
            <p:ph type="ftr" sz="quarter" idx="11"/>
          </p:nvPr>
        </p:nvSpPr>
        <p:spPr>
          <a:xfrm>
            <a:off x="2206625" y="6453188"/>
            <a:ext cx="2373313" cy="404812"/>
          </a:xfrm>
        </p:spPr>
        <p:txBody>
          <a:bodyPr/>
          <a:lstStyle>
            <a:lvl1pPr>
              <a:defRPr dirty="0">
                <a:solidFill>
                  <a:schemeClr val="tx2"/>
                </a:solidFill>
              </a:defRPr>
            </a:lvl1pPr>
          </a:lstStyle>
          <a:p>
            <a:pPr>
              <a:defRPr/>
            </a:pPr>
            <a:endParaRPr lang="en-US"/>
          </a:p>
        </p:txBody>
      </p:sp>
      <p:sp>
        <p:nvSpPr>
          <p:cNvPr id="9" name="Slide Number Placeholder 6"/>
          <p:cNvSpPr>
            <a:spLocks noGrp="1"/>
          </p:cNvSpPr>
          <p:nvPr>
            <p:ph type="sldNum" sz="quarter" idx="12"/>
          </p:nvPr>
        </p:nvSpPr>
        <p:spPr>
          <a:xfrm>
            <a:off x="9883775" y="6453188"/>
            <a:ext cx="1595438" cy="404812"/>
          </a:xfrm>
        </p:spPr>
        <p:txBody>
          <a:bodyPr/>
          <a:lstStyle>
            <a:lvl1pPr>
              <a:defRPr smtClean="0">
                <a:solidFill>
                  <a:schemeClr val="tx2"/>
                </a:solidFill>
              </a:defRPr>
            </a:lvl1pPr>
          </a:lstStyle>
          <a:p>
            <a:pPr>
              <a:defRPr/>
            </a:pPr>
            <a:fld id="{D6DD6A56-5BBF-4CB5-A2F4-A77DB3A7F25E}" type="slidenum">
              <a:rPr lang="en-US"/>
              <a:pPr>
                <a:defRPr/>
              </a:pPr>
              <a:t>‹nº›</a:t>
            </a:fld>
            <a:endParaRPr lang="en-US" dirty="0"/>
          </a:p>
        </p:txBody>
      </p:sp>
    </p:spTree>
    <p:extLst>
      <p:ext uri="{BB962C8B-B14F-4D97-AF65-F5344CB8AC3E}">
        <p14:creationId xmlns:p14="http://schemas.microsoft.com/office/powerpoint/2010/main" val="926235668"/>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21EE3B9-48B9-4FCD-ACDE-3446EADDDD83}" type="datetimeFigureOut">
              <a:rPr lang="en-US"/>
              <a:pPr>
                <a:defRPr/>
              </a:pPr>
              <a:t>8/31/2020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836D87-D279-4730-9A01-76426D31CC7F}" type="slidenum">
              <a:rPr lang="en-US"/>
              <a:pPr>
                <a:defRPr/>
              </a:pPr>
              <a:t>‹nº›</a:t>
            </a:fld>
            <a:endParaRPr lang="en-US" dirty="0"/>
          </a:p>
        </p:txBody>
      </p:sp>
    </p:spTree>
    <p:extLst>
      <p:ext uri="{BB962C8B-B14F-4D97-AF65-F5344CB8AC3E}">
        <p14:creationId xmlns:p14="http://schemas.microsoft.com/office/powerpoint/2010/main" val="268759736"/>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CCF88FC-B74A-4F5D-8334-655DC0325EBC}" type="datetimeFigureOut">
              <a:rPr lang="en-US"/>
              <a:pPr>
                <a:defRPr/>
              </a:pPr>
              <a:t>8/31/2020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7481D18-30CA-4C25-9146-EC10F79916AE}" type="slidenum">
              <a:rPr lang="en-US"/>
              <a:pPr>
                <a:defRPr/>
              </a:pPr>
              <a:t>‹nº›</a:t>
            </a:fld>
            <a:endParaRPr lang="en-US" dirty="0"/>
          </a:p>
        </p:txBody>
      </p:sp>
    </p:spTree>
    <p:extLst>
      <p:ext uri="{BB962C8B-B14F-4D97-AF65-F5344CB8AC3E}">
        <p14:creationId xmlns:p14="http://schemas.microsoft.com/office/powerpoint/2010/main" val="274173157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371600" y="685800"/>
            <a:ext cx="96012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27" name="Text Placeholder 2"/>
          <p:cNvSpPr>
            <a:spLocks noGrp="1"/>
          </p:cNvSpPr>
          <p:nvPr>
            <p:ph type="body" idx="1"/>
          </p:nvPr>
        </p:nvSpPr>
        <p:spPr bwMode="auto">
          <a:xfrm>
            <a:off x="1371600" y="2286000"/>
            <a:ext cx="96012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390650" y="6453188"/>
            <a:ext cx="1204913" cy="404812"/>
          </a:xfrm>
          <a:prstGeom prst="rect">
            <a:avLst/>
          </a:prstGeom>
        </p:spPr>
        <p:txBody>
          <a:bodyPr vert="horz" lIns="91440" tIns="45720" rIns="91440" bIns="45720" rtlCol="0" anchor="ctr"/>
          <a:lstStyle>
            <a:lvl1pPr algn="l" fontAlgn="auto">
              <a:spcBef>
                <a:spcPts val="0"/>
              </a:spcBef>
              <a:spcAft>
                <a:spcPts val="0"/>
              </a:spcAft>
              <a:defRPr sz="1200" baseline="0" smtClean="0">
                <a:solidFill>
                  <a:schemeClr val="tx2"/>
                </a:solidFill>
                <a:latin typeface="+mn-lt"/>
                <a:cs typeface="+mn-cs"/>
              </a:defRPr>
            </a:lvl1pPr>
          </a:lstStyle>
          <a:p>
            <a:pPr>
              <a:defRPr/>
            </a:pPr>
            <a:fld id="{9E15FCD8-2784-4BFA-9D45-B746084B97F5}" type="datetimeFigureOut">
              <a:rPr lang="en-US"/>
              <a:pPr>
                <a:defRPr/>
              </a:pPr>
              <a:t>8/31/2020</a:t>
            </a:fld>
            <a:endParaRPr lang="en-US" dirty="0"/>
          </a:p>
        </p:txBody>
      </p:sp>
      <p:sp>
        <p:nvSpPr>
          <p:cNvPr id="5" name="Footer Placeholder 4"/>
          <p:cNvSpPr>
            <a:spLocks noGrp="1"/>
          </p:cNvSpPr>
          <p:nvPr>
            <p:ph type="ftr" sz="quarter" idx="3"/>
          </p:nvPr>
        </p:nvSpPr>
        <p:spPr>
          <a:xfrm>
            <a:off x="2894013" y="6453188"/>
            <a:ext cx="6280150" cy="404812"/>
          </a:xfrm>
          <a:prstGeom prst="rect">
            <a:avLst/>
          </a:prstGeom>
        </p:spPr>
        <p:txBody>
          <a:bodyPr vert="horz" lIns="91440" tIns="45720" rIns="91440" bIns="45720" rtlCol="0" anchor="ctr"/>
          <a:lstStyle>
            <a:lvl1pPr algn="l" fontAlgn="auto">
              <a:spcBef>
                <a:spcPts val="0"/>
              </a:spcBef>
              <a:spcAft>
                <a:spcPts val="0"/>
              </a:spcAft>
              <a:defRPr sz="1200" baseline="0" dirty="0">
                <a:solidFill>
                  <a:schemeClr val="tx2"/>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9472613" y="6453188"/>
            <a:ext cx="1597025" cy="404812"/>
          </a:xfrm>
          <a:prstGeom prst="rect">
            <a:avLst/>
          </a:prstGeom>
        </p:spPr>
        <p:txBody>
          <a:bodyPr vert="horz" lIns="91440" tIns="45720" rIns="91440" bIns="45720" rtlCol="0" anchor="ctr"/>
          <a:lstStyle>
            <a:lvl1pPr algn="r" fontAlgn="auto">
              <a:spcBef>
                <a:spcPts val="0"/>
              </a:spcBef>
              <a:spcAft>
                <a:spcPts val="0"/>
              </a:spcAft>
              <a:defRPr sz="1200" baseline="0" smtClean="0">
                <a:solidFill>
                  <a:schemeClr val="tx2"/>
                </a:solidFill>
                <a:latin typeface="+mn-lt"/>
                <a:cs typeface="+mn-cs"/>
              </a:defRPr>
            </a:lvl1pPr>
          </a:lstStyle>
          <a:p>
            <a:pPr>
              <a:defRPr/>
            </a:pPr>
            <a:fld id="{9C63D657-44A6-4C02-AC4D-8BF6398C06B6}" type="slidenum">
              <a:rPr lang="en-US"/>
              <a:pPr>
                <a:defRPr/>
              </a:pPr>
              <a:t>‹nº›</a:t>
            </a:fld>
            <a:endParaRPr lang="en-US" dirty="0"/>
          </a:p>
        </p:txBody>
      </p:sp>
      <p:sp>
        <p:nvSpPr>
          <p:cNvPr id="9" name="Rectangle 8" title="Side bar"/>
          <p:cNvSpPr/>
          <p:nvPr/>
        </p:nvSpPr>
        <p:spPr>
          <a:xfrm>
            <a:off x="477838"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818" r:id="rId1"/>
    <p:sldLayoutId id="2147483817" r:id="rId2"/>
    <p:sldLayoutId id="2147483819" r:id="rId3"/>
    <p:sldLayoutId id="2147483816" r:id="rId4"/>
    <p:sldLayoutId id="2147483815" r:id="rId5"/>
    <p:sldLayoutId id="2147483814" r:id="rId6"/>
    <p:sldLayoutId id="2147483813" r:id="rId7"/>
    <p:sldLayoutId id="2147483820" r:id="rId8"/>
    <p:sldLayoutId id="2147483821" r:id="rId9"/>
    <p:sldLayoutId id="2147483812" r:id="rId10"/>
    <p:sldLayoutId id="2147483811" r:id="rId11"/>
  </p:sldLayoutIdLst>
  <p:transition spd="med">
    <p:fade/>
  </p:transition>
  <p:txStyles>
    <p:titleStyle>
      <a:lvl1pPr algn="l" rtl="0" fontAlgn="base">
        <a:lnSpc>
          <a:spcPct val="89000"/>
        </a:lnSpc>
        <a:spcBef>
          <a:spcPct val="0"/>
        </a:spcBef>
        <a:spcAft>
          <a:spcPct val="0"/>
        </a:spcAft>
        <a:defRPr sz="4400" kern="1200">
          <a:solidFill>
            <a:schemeClr val="tx2"/>
          </a:solidFill>
          <a:latin typeface="+mj-lt"/>
          <a:ea typeface="+mj-ea"/>
          <a:cs typeface="+mj-cs"/>
        </a:defRPr>
      </a:lvl1pPr>
      <a:lvl2pPr algn="l" rtl="0" fontAlgn="base">
        <a:lnSpc>
          <a:spcPct val="89000"/>
        </a:lnSpc>
        <a:spcBef>
          <a:spcPct val="0"/>
        </a:spcBef>
        <a:spcAft>
          <a:spcPct val="0"/>
        </a:spcAft>
        <a:defRPr sz="4400">
          <a:solidFill>
            <a:schemeClr val="tx2"/>
          </a:solidFill>
          <a:latin typeface="Franklin Gothic Book"/>
        </a:defRPr>
      </a:lvl2pPr>
      <a:lvl3pPr algn="l" rtl="0" fontAlgn="base">
        <a:lnSpc>
          <a:spcPct val="89000"/>
        </a:lnSpc>
        <a:spcBef>
          <a:spcPct val="0"/>
        </a:spcBef>
        <a:spcAft>
          <a:spcPct val="0"/>
        </a:spcAft>
        <a:defRPr sz="4400">
          <a:solidFill>
            <a:schemeClr val="tx2"/>
          </a:solidFill>
          <a:latin typeface="Franklin Gothic Book"/>
        </a:defRPr>
      </a:lvl3pPr>
      <a:lvl4pPr algn="l" rtl="0" fontAlgn="base">
        <a:lnSpc>
          <a:spcPct val="89000"/>
        </a:lnSpc>
        <a:spcBef>
          <a:spcPct val="0"/>
        </a:spcBef>
        <a:spcAft>
          <a:spcPct val="0"/>
        </a:spcAft>
        <a:defRPr sz="4400">
          <a:solidFill>
            <a:schemeClr val="tx2"/>
          </a:solidFill>
          <a:latin typeface="Franklin Gothic Book"/>
        </a:defRPr>
      </a:lvl4pPr>
      <a:lvl5pPr algn="l" rtl="0" fontAlgn="base">
        <a:lnSpc>
          <a:spcPct val="89000"/>
        </a:lnSpc>
        <a:spcBef>
          <a:spcPct val="0"/>
        </a:spcBef>
        <a:spcAft>
          <a:spcPct val="0"/>
        </a:spcAft>
        <a:defRPr sz="4400">
          <a:solidFill>
            <a:schemeClr val="tx2"/>
          </a:solidFill>
          <a:latin typeface="Franklin Gothic Book"/>
        </a:defRPr>
      </a:lvl5pPr>
      <a:lvl6pPr marL="457200" algn="l" rtl="0" fontAlgn="base">
        <a:lnSpc>
          <a:spcPct val="89000"/>
        </a:lnSpc>
        <a:spcBef>
          <a:spcPct val="0"/>
        </a:spcBef>
        <a:spcAft>
          <a:spcPct val="0"/>
        </a:spcAft>
        <a:defRPr sz="4400">
          <a:solidFill>
            <a:schemeClr val="tx2"/>
          </a:solidFill>
          <a:latin typeface="Franklin Gothic Book"/>
        </a:defRPr>
      </a:lvl6pPr>
      <a:lvl7pPr marL="914400" algn="l" rtl="0" fontAlgn="base">
        <a:lnSpc>
          <a:spcPct val="89000"/>
        </a:lnSpc>
        <a:spcBef>
          <a:spcPct val="0"/>
        </a:spcBef>
        <a:spcAft>
          <a:spcPct val="0"/>
        </a:spcAft>
        <a:defRPr sz="4400">
          <a:solidFill>
            <a:schemeClr val="tx2"/>
          </a:solidFill>
          <a:latin typeface="Franklin Gothic Book"/>
        </a:defRPr>
      </a:lvl7pPr>
      <a:lvl8pPr marL="1371600" algn="l" rtl="0" fontAlgn="base">
        <a:lnSpc>
          <a:spcPct val="89000"/>
        </a:lnSpc>
        <a:spcBef>
          <a:spcPct val="0"/>
        </a:spcBef>
        <a:spcAft>
          <a:spcPct val="0"/>
        </a:spcAft>
        <a:defRPr sz="4400">
          <a:solidFill>
            <a:schemeClr val="tx2"/>
          </a:solidFill>
          <a:latin typeface="Franklin Gothic Book"/>
        </a:defRPr>
      </a:lvl8pPr>
      <a:lvl9pPr marL="1828800" algn="l" rtl="0" fontAlgn="base">
        <a:lnSpc>
          <a:spcPct val="89000"/>
        </a:lnSpc>
        <a:spcBef>
          <a:spcPct val="0"/>
        </a:spcBef>
        <a:spcAft>
          <a:spcPct val="0"/>
        </a:spcAft>
        <a:defRPr sz="4400">
          <a:solidFill>
            <a:schemeClr val="tx2"/>
          </a:solidFill>
          <a:latin typeface="Franklin Gothic Book"/>
        </a:defRPr>
      </a:lvl9pPr>
    </p:titleStyle>
    <p:bodyStyle>
      <a:lvl1pPr marL="382588" indent="-382588" algn="l" rtl="0" fontAlgn="base">
        <a:lnSpc>
          <a:spcPct val="94000"/>
        </a:lnSpc>
        <a:spcBef>
          <a:spcPts val="1000"/>
        </a:spcBef>
        <a:spcAft>
          <a:spcPts val="200"/>
        </a:spcAft>
        <a:buFont typeface="Franklin Gothic Book"/>
        <a:buChar char="■"/>
        <a:defRPr sz="2000" kern="1200">
          <a:solidFill>
            <a:schemeClr val="tx2"/>
          </a:solidFill>
          <a:latin typeface="+mn-lt"/>
          <a:ea typeface="+mn-ea"/>
          <a:cs typeface="+mn-cs"/>
        </a:defRPr>
      </a:lvl1pPr>
      <a:lvl2pPr marL="914400" indent="-382588" algn="l" rtl="0" fontAlgn="base">
        <a:lnSpc>
          <a:spcPct val="94000"/>
        </a:lnSpc>
        <a:spcBef>
          <a:spcPts val="500"/>
        </a:spcBef>
        <a:spcAft>
          <a:spcPts val="200"/>
        </a:spcAft>
        <a:buFont typeface="Franklin Gothic Book"/>
        <a:buChar char="–"/>
        <a:defRPr sz="2000" i="1" kern="1200">
          <a:solidFill>
            <a:schemeClr val="tx2"/>
          </a:solidFill>
          <a:latin typeface="+mn-lt"/>
          <a:ea typeface="+mn-ea"/>
          <a:cs typeface="+mn-cs"/>
        </a:defRPr>
      </a:lvl2pPr>
      <a:lvl3pPr marL="1371600" indent="-382588" algn="l" rtl="0" fontAlgn="base">
        <a:lnSpc>
          <a:spcPct val="94000"/>
        </a:lnSpc>
        <a:spcBef>
          <a:spcPts val="500"/>
        </a:spcBef>
        <a:spcAft>
          <a:spcPts val="200"/>
        </a:spcAft>
        <a:buFont typeface="Franklin Gothic Book"/>
        <a:buChar char="■"/>
        <a:defRPr kern="1200">
          <a:solidFill>
            <a:schemeClr val="tx2"/>
          </a:solidFill>
          <a:latin typeface="+mn-lt"/>
          <a:ea typeface="+mn-ea"/>
          <a:cs typeface="+mn-cs"/>
        </a:defRPr>
      </a:lvl3pPr>
      <a:lvl4pPr marL="1828800" indent="-382588" algn="l" rtl="0" fontAlgn="base">
        <a:lnSpc>
          <a:spcPct val="94000"/>
        </a:lnSpc>
        <a:spcBef>
          <a:spcPts val="500"/>
        </a:spcBef>
        <a:spcAft>
          <a:spcPts val="200"/>
        </a:spcAft>
        <a:buFont typeface="Franklin Gothic Book"/>
        <a:buChar char="–"/>
        <a:defRPr i="1" kern="1200">
          <a:solidFill>
            <a:schemeClr val="tx2"/>
          </a:solidFill>
          <a:latin typeface="+mn-lt"/>
          <a:ea typeface="+mn-ea"/>
          <a:cs typeface="+mn-cs"/>
        </a:defRPr>
      </a:lvl4pPr>
      <a:lvl5pPr marL="2286000" indent="-382588" algn="l" rtl="0" fontAlgn="base">
        <a:lnSpc>
          <a:spcPct val="94000"/>
        </a:lnSpc>
        <a:spcBef>
          <a:spcPts val="500"/>
        </a:spcBef>
        <a:spcAft>
          <a:spcPts val="200"/>
        </a:spcAft>
        <a:buFont typeface="Franklin Gothic Book"/>
        <a:buChar char="■"/>
        <a:defRPr sz="1600" kern="120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2781034/" TargetMode="External"/><Relationship Id="rId7"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https://defatoonline.com.br/wp-content/uploads/2020/03/Gripe-resfriado-ou-coronav%C3%ADrus-Entenda-maneiras-de-diferenciar-sintomas.jpg" TargetMode="External"/><Relationship Id="rId5" Type="http://schemas.openxmlformats.org/officeDocument/2006/relationships/image" Target="../media/image1.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paulomargotto.com.br/documentos/20766" TargetMode="External"/><Relationship Id="rId2" Type="http://schemas.openxmlformats.org/officeDocument/2006/relationships/hyperlink" Target="http://paulomargotto.com.br/covid-19-em-recem-nascidos-e-assistencia-respiratoria-evidencias-atuais-e-abordagem-pratica/"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paulomargotto.com.br/documentos/20644"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paulomargotto.com.br/documentos/20624" TargetMode="External"/><Relationship Id="rId2" Type="http://schemas.openxmlformats.org/officeDocument/2006/relationships/hyperlink" Target="https://jamanetwork.com/journals/jama/fullarticle/2763853"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paulomargotto.com.br/documentos/20501"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www.sbp.com.br/imprensa/detalhe/nid/notificacao-obrigatoria-no-ministerio-da-saude-dos-casos-de-sindrome-inflamatoria-multissistemica-pediatrica-sim-p-potencialmente-associada-a-covid-19/"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2498725" y="3517900"/>
            <a:ext cx="6832600" cy="1085850"/>
          </a:xfrm>
        </p:spPr>
        <p:txBody>
          <a:bodyPr/>
          <a:lstStyle/>
          <a:p>
            <a:pPr>
              <a:lnSpc>
                <a:spcPct val="102000"/>
              </a:lnSpc>
              <a:spcBef>
                <a:spcPct val="0"/>
              </a:spcBef>
              <a:spcAft>
                <a:spcPct val="0"/>
              </a:spcAft>
            </a:pPr>
            <a:endParaRPr lang="pt-BR" sz="1500" smtClean="0"/>
          </a:p>
          <a:p>
            <a:pPr>
              <a:lnSpc>
                <a:spcPct val="102000"/>
              </a:lnSpc>
              <a:spcBef>
                <a:spcPct val="0"/>
              </a:spcBef>
              <a:spcAft>
                <a:spcPct val="0"/>
              </a:spcAft>
            </a:pPr>
            <a:r>
              <a:rPr lang="pt-BR" sz="1500" smtClean="0"/>
              <a:t>Apresentação: Antonio Batista de Freitas Neto</a:t>
            </a:r>
          </a:p>
          <a:p>
            <a:pPr>
              <a:lnSpc>
                <a:spcPct val="102000"/>
              </a:lnSpc>
              <a:spcBef>
                <a:spcPct val="0"/>
              </a:spcBef>
              <a:spcAft>
                <a:spcPct val="0"/>
              </a:spcAft>
            </a:pPr>
            <a:r>
              <a:rPr lang="pt-BR" sz="1500" smtClean="0"/>
              <a:t>HMIB – UTI Pediátrica</a:t>
            </a:r>
          </a:p>
          <a:p>
            <a:pPr>
              <a:lnSpc>
                <a:spcPct val="102000"/>
              </a:lnSpc>
              <a:spcBef>
                <a:spcPct val="0"/>
              </a:spcBef>
              <a:spcAft>
                <a:spcPct val="0"/>
              </a:spcAft>
            </a:pPr>
            <a:r>
              <a:rPr lang="pt-BR" sz="1500" smtClean="0"/>
              <a:t>Coordenação: Alexandre P. Serafim</a:t>
            </a:r>
          </a:p>
        </p:txBody>
      </p:sp>
      <p:sp>
        <p:nvSpPr>
          <p:cNvPr id="6148" name="Rectangle 4"/>
          <p:cNvSpPr>
            <a:spLocks noChangeArrowheads="1"/>
          </p:cNvSpPr>
          <p:nvPr/>
        </p:nvSpPr>
        <p:spPr bwMode="auto">
          <a:xfrm>
            <a:off x="1266825" y="2262188"/>
            <a:ext cx="9839325" cy="1095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1200" b="1">
                <a:hlinkClick r:id="rId3"/>
              </a:rPr>
              <a:t>Pediatric</a:t>
            </a:r>
            <a:r>
              <a:rPr lang="en-US" sz="1200">
                <a:hlinkClick r:id="rId3"/>
              </a:rPr>
              <a:t> </a:t>
            </a:r>
            <a:r>
              <a:rPr lang="en-US" sz="1200" b="1">
                <a:hlinkClick r:id="rId3"/>
              </a:rPr>
              <a:t>patients</a:t>
            </a:r>
            <a:r>
              <a:rPr lang="en-US" sz="1200">
                <a:hlinkClick r:id="rId3"/>
              </a:rPr>
              <a:t> with </a:t>
            </a:r>
            <a:r>
              <a:rPr lang="en-US" sz="1200" b="1">
                <a:hlinkClick r:id="rId3"/>
              </a:rPr>
              <a:t>COVID</a:t>
            </a:r>
            <a:r>
              <a:rPr lang="en-US" sz="1200">
                <a:hlinkClick r:id="rId3"/>
              </a:rPr>
              <a:t>-</a:t>
            </a:r>
            <a:r>
              <a:rPr lang="en-US" sz="1200" b="1">
                <a:hlinkClick r:id="rId3"/>
              </a:rPr>
              <a:t>19</a:t>
            </a:r>
            <a:r>
              <a:rPr lang="en-US" sz="1200">
                <a:hlinkClick r:id="rId3"/>
              </a:rPr>
              <a:t> </a:t>
            </a:r>
            <a:r>
              <a:rPr lang="en-US" sz="1200" b="1">
                <a:hlinkClick r:id="rId3"/>
              </a:rPr>
              <a:t>admitted</a:t>
            </a:r>
            <a:r>
              <a:rPr lang="en-US" sz="1200">
                <a:hlinkClick r:id="rId3"/>
              </a:rPr>
              <a:t> to </a:t>
            </a:r>
            <a:r>
              <a:rPr lang="en-US" sz="1200" b="1">
                <a:hlinkClick r:id="rId3"/>
              </a:rPr>
              <a:t>intensive</a:t>
            </a:r>
            <a:r>
              <a:rPr lang="en-US" sz="1200">
                <a:hlinkClick r:id="rId3"/>
              </a:rPr>
              <a:t> </a:t>
            </a:r>
            <a:r>
              <a:rPr lang="en-US" sz="1200" b="1">
                <a:hlinkClick r:id="rId3"/>
              </a:rPr>
              <a:t>care</a:t>
            </a:r>
            <a:r>
              <a:rPr lang="en-US" sz="1200">
                <a:hlinkClick r:id="rId3"/>
              </a:rPr>
              <a:t> units in Brazil: a prospective multicenter study.</a:t>
            </a:r>
            <a:endParaRPr lang="en-US" sz="1200"/>
          </a:p>
          <a:p>
            <a:pPr algn="ctr"/>
            <a:r>
              <a:rPr lang="en-US" sz="1200"/>
              <a:t>Prata-Barbosa A, Lima-Setta F, Santos GRD, Lanziotti VS, de Castro REV, de Souza DC, Raymundo CE, de Oliveira FRC, de Lima LFP, Tonial CT, Colleti J Jr, Bellinat APN, Lorenzo VB, Zeitel RS, Pulcheri L, Costa FCMD, La Torre FPF, Figueiredo EADN, Silva TPD, Riveiro PM, Mota ICFD, Brandão IB, de Azevedo ZMA, Gregory SC, Boedo FRO, de Carvalho RN, Castro NAASR, Genu DHS, Foronda FAK, Cunha AJLA, de Magalhães-Barbosa MC; Brazilian Research Network in Pediatric Intensive Care, (BRnet-PIC).J Pediatr (Rio J). 2020 Aug 4:S0021-7557(20)30192-3. doi: 10.1016/j.jped.2020.07.002. Online ahead of print.PMID: 32781034 </a:t>
            </a:r>
            <a:r>
              <a:rPr lang="en-US" sz="1200" b="1"/>
              <a:t>Free PMC article .</a:t>
            </a:r>
            <a:r>
              <a:rPr lang="en-US" sz="1200" b="1">
                <a:solidFill>
                  <a:srgbClr val="0000FF"/>
                </a:solidFill>
              </a:rPr>
              <a:t>Artigo Livre!</a:t>
            </a:r>
          </a:p>
        </p:txBody>
      </p:sp>
      <p:sp>
        <p:nvSpPr>
          <p:cNvPr id="6150" name="Rectangle 6"/>
          <p:cNvSpPr>
            <a:spLocks noChangeArrowheads="1"/>
          </p:cNvSpPr>
          <p:nvPr/>
        </p:nvSpPr>
        <p:spPr bwMode="auto">
          <a:xfrm>
            <a:off x="1247775" y="1179513"/>
            <a:ext cx="97821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2400">
                <a:solidFill>
                  <a:srgbClr val="0000FF"/>
                </a:solidFill>
              </a:rPr>
              <a:t>Pacientes pediátricos com COVID-19 internados em unidades de terapia intensiva no Brasil: um estudo multicêntrico prospectivo</a:t>
            </a:r>
          </a:p>
        </p:txBody>
      </p:sp>
      <p:sp>
        <p:nvSpPr>
          <p:cNvPr id="6151" name="Text Box 7"/>
          <p:cNvSpPr txBox="1">
            <a:spLocks noChangeArrowheads="1"/>
          </p:cNvSpPr>
          <p:nvPr/>
        </p:nvSpPr>
        <p:spPr bwMode="auto">
          <a:xfrm>
            <a:off x="4279900" y="4760913"/>
            <a:ext cx="3282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Franklin Gothic Book"/>
              </a:defRPr>
            </a:lvl1pPr>
            <a:lvl2pPr>
              <a:defRPr>
                <a:solidFill>
                  <a:schemeClr val="tx1"/>
                </a:solidFill>
                <a:latin typeface="Franklin Gothic Book"/>
              </a:defRPr>
            </a:lvl2pPr>
            <a:lvl3pPr>
              <a:defRPr>
                <a:solidFill>
                  <a:schemeClr val="tx1"/>
                </a:solidFill>
                <a:latin typeface="Franklin Gothic Book"/>
              </a:defRPr>
            </a:lvl3pPr>
            <a:lvl4pPr>
              <a:defRPr>
                <a:solidFill>
                  <a:schemeClr val="tx1"/>
                </a:solidFill>
                <a:latin typeface="Franklin Gothic Book"/>
              </a:defRPr>
            </a:lvl4pPr>
            <a:lvl5pPr>
              <a:defRPr>
                <a:solidFill>
                  <a:schemeClr val="tx1"/>
                </a:solidFill>
                <a:latin typeface="Franklin Gothic Book"/>
              </a:defRPr>
            </a:lvl5pPr>
            <a:lvl6pPr fontAlgn="base">
              <a:spcBef>
                <a:spcPct val="0"/>
              </a:spcBef>
              <a:spcAft>
                <a:spcPct val="0"/>
              </a:spcAft>
              <a:defRPr>
                <a:solidFill>
                  <a:schemeClr val="tx1"/>
                </a:solidFill>
                <a:latin typeface="Franklin Gothic Book"/>
              </a:defRPr>
            </a:lvl6pPr>
            <a:lvl7pPr fontAlgn="base">
              <a:spcBef>
                <a:spcPct val="0"/>
              </a:spcBef>
              <a:spcAft>
                <a:spcPct val="0"/>
              </a:spcAft>
              <a:defRPr>
                <a:solidFill>
                  <a:schemeClr val="tx1"/>
                </a:solidFill>
                <a:latin typeface="Franklin Gothic Book"/>
              </a:defRPr>
            </a:lvl7pPr>
            <a:lvl8pPr fontAlgn="base">
              <a:spcBef>
                <a:spcPct val="0"/>
              </a:spcBef>
              <a:spcAft>
                <a:spcPct val="0"/>
              </a:spcAft>
              <a:defRPr>
                <a:solidFill>
                  <a:schemeClr val="tx1"/>
                </a:solidFill>
                <a:latin typeface="Franklin Gothic Book"/>
              </a:defRPr>
            </a:lvl8pPr>
            <a:lvl9pPr fontAlgn="base">
              <a:spcBef>
                <a:spcPct val="0"/>
              </a:spcBef>
              <a:spcAft>
                <a:spcPct val="0"/>
              </a:spcAft>
              <a:defRPr>
                <a:solidFill>
                  <a:schemeClr val="tx1"/>
                </a:solidFill>
                <a:latin typeface="Franklin Gothic Book"/>
              </a:defRPr>
            </a:lvl9pPr>
          </a:lstStyle>
          <a:p>
            <a:pPr defTabSz="914400"/>
            <a:r>
              <a:rPr lang="pt-BR" sz="1800">
                <a:hlinkClick r:id="rId4"/>
              </a:rPr>
              <a:t>www.paulomargotto.com.br</a:t>
            </a:r>
            <a:endParaRPr lang="pt-BR" sz="1800"/>
          </a:p>
          <a:p>
            <a:pPr defTabSz="914400"/>
            <a:r>
              <a:rPr lang="pt-BR" sz="1800"/>
              <a:t>Brasília, 31 de agosto de 2020</a:t>
            </a:r>
          </a:p>
        </p:txBody>
      </p:sp>
      <p:pic>
        <p:nvPicPr>
          <p:cNvPr id="6152" name="Picture 8" descr="Gripe, resfriado ou coronavírus? Entenda maneiras de diferenciar ..."/>
          <p:cNvPicPr>
            <a:picLocks noChangeAspect="1" noChangeArrowheads="1"/>
          </p:cNvPicPr>
          <p:nvPr/>
        </p:nvPicPr>
        <p:blipFill>
          <a:blip r:embed="rId5" r:link="rId6">
            <a:extLst>
              <a:ext uri="{28A0092B-C50C-407E-A947-70E740481C1C}">
                <a14:useLocalDpi xmlns:a14="http://schemas.microsoft.com/office/drawing/2010/main" val="0"/>
              </a:ext>
            </a:extLst>
          </a:blip>
          <a:srcRect/>
          <a:stretch>
            <a:fillRect/>
          </a:stretch>
        </p:blipFill>
        <p:spPr bwMode="auto">
          <a:xfrm>
            <a:off x="1376363" y="3662363"/>
            <a:ext cx="2436812"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5" name="Picture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40650" y="4354513"/>
            <a:ext cx="4451350" cy="2503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Introdução</a:t>
            </a:r>
          </a:p>
        </p:txBody>
      </p:sp>
      <p:sp>
        <p:nvSpPr>
          <p:cNvPr id="7171" name="Espaço Reservado para Conteúdo 2"/>
          <p:cNvSpPr>
            <a:spLocks noGrp="1"/>
          </p:cNvSpPr>
          <p:nvPr>
            <p:ph idx="1"/>
          </p:nvPr>
        </p:nvSpPr>
        <p:spPr/>
        <p:txBody>
          <a:bodyPr/>
          <a:lstStyle/>
          <a:p>
            <a:r>
              <a:rPr lang="pt-BR" sz="2400" smtClean="0"/>
              <a:t>O Brasil tornou-se o epicentro da infecção pelo novo coronavírus (SARS-CoV-2) na América do Sul e o segundo país com maior número de casos e óbitos no mundo.</a:t>
            </a:r>
          </a:p>
          <a:p>
            <a:r>
              <a:rPr lang="pt-BR" sz="2400" smtClean="0"/>
              <a:t>Desafio na população pediátrica, embora o número e a gravidade dos casos sejam menores.</a:t>
            </a:r>
          </a:p>
          <a:p>
            <a:r>
              <a:rPr lang="pt-BR" sz="2400" smtClean="0"/>
              <a:t>Crianças e adolescentes representaram menos de 2% dos casos sintomáticos, com taxas de hospitalização (0,6–20%) e mortalidade (0–4%) significativamente menor do que em adultos</a:t>
            </a:r>
          </a:p>
          <a:p>
            <a:r>
              <a:rPr lang="pt-BR" sz="2400" smtClean="0"/>
              <a:t>Bebês e crianças com condições crônicas anteriores representam a população pediátrica mais vulnerável, com maior severidade. </a:t>
            </a:r>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Introdução</a:t>
            </a:r>
          </a:p>
        </p:txBody>
      </p:sp>
      <p:sp>
        <p:nvSpPr>
          <p:cNvPr id="8195" name="Espaço Reservado para Conteúdo 2"/>
          <p:cNvSpPr>
            <a:spLocks noGrp="1"/>
          </p:cNvSpPr>
          <p:nvPr>
            <p:ph idx="1"/>
          </p:nvPr>
        </p:nvSpPr>
        <p:spPr/>
        <p:txBody>
          <a:bodyPr/>
          <a:lstStyle/>
          <a:p>
            <a:r>
              <a:rPr lang="pt-BR" sz="2400" smtClean="0"/>
              <a:t>Recentemente, vários países relataram casos de uma doença inflamatória multissistêmica (MIS-C) temporariamente associada a COVID-19. </a:t>
            </a:r>
          </a:p>
          <a:p>
            <a:r>
              <a:rPr lang="pt-BR" sz="2400" smtClean="0"/>
              <a:t>Caracteriza-se por febre prolongada, sintomas gastrointestinais e alterações de marcadores inflamatórios, associados a sinais de disfunção orgânica, insuficiência cardíaca aguda, doença de Kawasaki completo ou incompleto) ou síndrome do choque tóxico.</a:t>
            </a:r>
          </a:p>
          <a:p>
            <a:pPr algn="ctr">
              <a:buFont typeface="Franklin Gothic Book"/>
              <a:buNone/>
            </a:pPr>
            <a:r>
              <a:rPr lang="pt-BR" sz="2400" smtClean="0">
                <a:solidFill>
                  <a:srgbClr val="0000FF"/>
                </a:solidFill>
              </a:rPr>
              <a:t>O estudo teve como objetivo descrever as características clínicas de uma coorte de crianças e adolescentes internados em UTI Pediátricas (UTIPs)  brasileiras.</a:t>
            </a:r>
          </a:p>
        </p:txBody>
      </p:sp>
    </p:spTree>
  </p:cSld>
  <p:clrMapOvr>
    <a:masterClrMapping/>
  </p:clrMapOvr>
  <p:transition spd="med">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Materiais e métodos</a:t>
            </a:r>
          </a:p>
        </p:txBody>
      </p:sp>
      <p:sp>
        <p:nvSpPr>
          <p:cNvPr id="9219" name="Espaço Reservado para Conteúdo 2"/>
          <p:cNvSpPr>
            <a:spLocks noGrp="1"/>
          </p:cNvSpPr>
          <p:nvPr>
            <p:ph idx="1"/>
          </p:nvPr>
        </p:nvSpPr>
        <p:spPr/>
        <p:txBody>
          <a:bodyPr/>
          <a:lstStyle/>
          <a:p>
            <a:r>
              <a:rPr lang="pt-BR" sz="2400" i="1" smtClean="0"/>
              <a:t>Desenho do estudo, seleção de pacientes e ambiente</a:t>
            </a:r>
          </a:p>
          <a:p>
            <a:r>
              <a:rPr lang="pt-BR" sz="2400" smtClean="0"/>
              <a:t>Estudo prospectivo, multicêntrico, realizado em 19 UTIPs</a:t>
            </a:r>
          </a:p>
          <a:p>
            <a:r>
              <a:rPr lang="pt-BR" sz="2400" smtClean="0">
                <a:solidFill>
                  <a:srgbClr val="0000FF"/>
                </a:solidFill>
              </a:rPr>
              <a:t>Pacientes pediátricos (1 mês a 19 anos de idade</a:t>
            </a:r>
            <a:r>
              <a:rPr lang="pt-BR" sz="2400" smtClean="0"/>
              <a:t>) com COVID-19 confirmado foram incluídos consecutivamente entre março e maio.</a:t>
            </a: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Materiais e métodos</a:t>
            </a:r>
          </a:p>
        </p:txBody>
      </p:sp>
      <p:sp>
        <p:nvSpPr>
          <p:cNvPr id="3" name="Espaço Reservado para Conteúdo 2"/>
          <p:cNvSpPr>
            <a:spLocks noGrp="1"/>
          </p:cNvSpPr>
          <p:nvPr>
            <p:ph idx="1"/>
          </p:nvPr>
        </p:nvSpPr>
        <p:spPr>
          <a:xfrm>
            <a:off x="1371600" y="1868488"/>
            <a:ext cx="9601200" cy="3581400"/>
          </a:xfrm>
        </p:spPr>
        <p:txBody>
          <a:bodyPr>
            <a:normAutofit/>
          </a:bodyPr>
          <a:lstStyle/>
          <a:p>
            <a:pPr marL="0" indent="0" fontAlgn="t">
              <a:buFont typeface="Franklin Gothic Book"/>
              <a:buNone/>
            </a:pPr>
            <a:endParaRPr lang="pt-BR" sz="1900" smtClean="0"/>
          </a:p>
          <a:p>
            <a:pPr marL="0" indent="0"/>
            <a:r>
              <a:rPr lang="pt-BR" sz="2200" smtClean="0"/>
              <a:t>Diagnóstico e </a:t>
            </a:r>
            <a:r>
              <a:rPr lang="pt-BR" sz="2200" i="1" smtClean="0"/>
              <a:t>coleta</a:t>
            </a:r>
            <a:r>
              <a:rPr lang="pt-BR" sz="2200" smtClean="0"/>
              <a:t> de dados</a:t>
            </a:r>
          </a:p>
          <a:p>
            <a:pPr marL="0" indent="0"/>
            <a:r>
              <a:rPr lang="pt-BR" sz="2200" smtClean="0"/>
              <a:t>O diagnóstico de COVID-19 foi confirmado por (RT-PCR) de swabs  ou anticorpos IgM e/ou  IgG positivos contra SARS-CoV-2. </a:t>
            </a:r>
          </a:p>
          <a:p>
            <a:pPr marL="0" indent="0"/>
            <a:r>
              <a:rPr lang="pt-BR" sz="2200" smtClean="0"/>
              <a:t>Dados demográficos, epidemiológicos, clínicos e de desfecho dos pacientes foram coletados prospectivamente, usando formulários de relato de caso padronizados.</a:t>
            </a:r>
          </a:p>
          <a:p>
            <a:pPr marL="0" indent="0"/>
            <a:r>
              <a:rPr lang="pt-BR" sz="2200" smtClean="0"/>
              <a:t>Pacientes MIS-C e não MIS-C foram comparados de acordo com o presença de comorbidades, idade inferior a 1 ano e necessidade de VM.</a:t>
            </a:r>
          </a:p>
        </p:txBody>
      </p:sp>
    </p:spTree>
  </p:cSld>
  <p:clrMapOvr>
    <a:masterClrMapping/>
  </p:clrMapOvr>
  <p:transition spd="med">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Materiais e métodos</a:t>
            </a:r>
          </a:p>
        </p:txBody>
      </p:sp>
      <p:sp>
        <p:nvSpPr>
          <p:cNvPr id="11267" name="Espaço Reservado para Conteúdo 2"/>
          <p:cNvSpPr>
            <a:spLocks noGrp="1"/>
          </p:cNvSpPr>
          <p:nvPr>
            <p:ph idx="1"/>
          </p:nvPr>
        </p:nvSpPr>
        <p:spPr/>
        <p:txBody>
          <a:bodyPr/>
          <a:lstStyle/>
          <a:p>
            <a:r>
              <a:rPr lang="pt-BR" sz="2400" i="1" smtClean="0"/>
              <a:t>Processamento de dados e análise estatística</a:t>
            </a:r>
          </a:p>
          <a:p>
            <a:r>
              <a:rPr lang="pt-BR" sz="2400" smtClean="0"/>
              <a:t>As variáveis categóricas foram descritas como frequências e porcentagens e as contínuas como medianas e IQRs . </a:t>
            </a:r>
          </a:p>
          <a:p>
            <a:r>
              <a:rPr lang="pt-BR" sz="2400" smtClean="0"/>
              <a:t>As comparações entre os grupos foram feitas usando o teste qui-quadrado ou teste exato de Fisher para variáveis categóricas e o teste de Mann-Whitney para variáveis contínuas. </a:t>
            </a:r>
          </a:p>
          <a:p>
            <a:r>
              <a:rPr lang="pt-BR" sz="2400" smtClean="0"/>
              <a:t>Um modelo de regressão logística multivariável foi utilizado para avaliar a associação das covariáveis</a:t>
            </a:r>
          </a:p>
          <a:p>
            <a:r>
              <a:rPr lang="pt-BR" sz="2400" smtClean="0"/>
              <a:t>Foi estabelecido um nível de significância de 5% (bicaudal) e intervalos de confiança de 95%.</a:t>
            </a:r>
          </a:p>
        </p:txBody>
      </p:sp>
    </p:spTree>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a:xfrm>
            <a:off x="635000" y="0"/>
            <a:ext cx="9601200" cy="1485900"/>
          </a:xfrm>
        </p:spPr>
        <p:txBody>
          <a:bodyPr/>
          <a:lstStyle/>
          <a:p>
            <a:r>
              <a:rPr lang="pt-BR" smtClean="0"/>
              <a:t>Resultados</a:t>
            </a:r>
          </a:p>
        </p:txBody>
      </p:sp>
      <p:pic>
        <p:nvPicPr>
          <p:cNvPr id="12291"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455988" y="1454150"/>
            <a:ext cx="8736012" cy="5043488"/>
          </a:xfrm>
        </p:spPr>
      </p:pic>
      <p:sp>
        <p:nvSpPr>
          <p:cNvPr id="12293" name="Rectangle 5"/>
          <p:cNvSpPr>
            <a:spLocks noChangeArrowheads="1"/>
          </p:cNvSpPr>
          <p:nvPr/>
        </p:nvSpPr>
        <p:spPr bwMode="auto">
          <a:xfrm>
            <a:off x="0" y="3340100"/>
            <a:ext cx="3289300" cy="1228725"/>
          </a:xfrm>
          <a:prstGeom prst="rect">
            <a:avLst/>
          </a:prstGeom>
          <a:solidFill>
            <a:schemeClr val="bg1"/>
          </a:solidFill>
          <a:ln w="38100">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1800">
                <a:solidFill>
                  <a:srgbClr val="FF00FF"/>
                </a:solidFill>
              </a:rPr>
              <a:t>79 incluídos (10 com MIS-C). </a:t>
            </a:r>
          </a:p>
          <a:p>
            <a:pPr algn="ctr" defTabSz="914400"/>
            <a:r>
              <a:rPr lang="pt-BR" sz="1800">
                <a:solidFill>
                  <a:srgbClr val="FF00FF"/>
                </a:solidFill>
              </a:rPr>
              <a:t>idade média foi de 4 anos, </a:t>
            </a:r>
          </a:p>
          <a:p>
            <a:pPr algn="ctr" defTabSz="914400"/>
            <a:r>
              <a:rPr lang="pt-BR" sz="1800">
                <a:solidFill>
                  <a:srgbClr val="FF00FF"/>
                </a:solidFill>
              </a:rPr>
              <a:t>54% meninos (MIS-C, 80%), 58% brancos</a:t>
            </a:r>
          </a:p>
        </p:txBody>
      </p:sp>
      <p:sp>
        <p:nvSpPr>
          <p:cNvPr id="12294" name="Rectangle 6"/>
          <p:cNvSpPr>
            <a:spLocks noChangeArrowheads="1"/>
          </p:cNvSpPr>
          <p:nvPr/>
        </p:nvSpPr>
        <p:spPr bwMode="auto">
          <a:xfrm>
            <a:off x="1381125" y="684213"/>
            <a:ext cx="108108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2400">
                <a:solidFill>
                  <a:srgbClr val="0000FF"/>
                </a:solidFill>
              </a:rPr>
              <a:t>Tabela 1-Características demográficas, epidemiológicas e clínicas de pacientes pediátricos com COVID-19</a:t>
            </a:r>
          </a:p>
        </p:txBody>
      </p:sp>
    </p:spTree>
  </p:cSld>
  <p:clrMapOvr>
    <a:masterClrMapping/>
  </p:clrMapOvr>
  <p:transition spd="med">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Espaço Reservado para Conteúdo 2"/>
          <p:cNvSpPr>
            <a:spLocks noGrp="1"/>
          </p:cNvSpPr>
          <p:nvPr>
            <p:ph idx="1"/>
          </p:nvPr>
        </p:nvSpPr>
        <p:spPr>
          <a:xfrm>
            <a:off x="1346200" y="4584700"/>
            <a:ext cx="9690100" cy="1841500"/>
          </a:xfrm>
        </p:spPr>
        <p:txBody>
          <a:bodyPr/>
          <a:lstStyle/>
          <a:p>
            <a:pPr>
              <a:spcBef>
                <a:spcPct val="0"/>
              </a:spcBef>
            </a:pPr>
            <a:r>
              <a:rPr lang="pt-BR" smtClean="0"/>
              <a:t>41% comorbidades prévias (MIS-C, 20%), (doenças neuromusculares predominaram (28%), principalmente não -progressivo</a:t>
            </a:r>
          </a:p>
          <a:p>
            <a:pPr>
              <a:spcBef>
                <a:spcPct val="0"/>
              </a:spcBef>
            </a:pPr>
            <a:r>
              <a:rPr lang="pt-BR" smtClean="0"/>
              <a:t>encefalopatia.)</a:t>
            </a:r>
          </a:p>
          <a:p>
            <a:pPr>
              <a:spcBef>
                <a:spcPct val="0"/>
              </a:spcBef>
            </a:pPr>
            <a:r>
              <a:rPr lang="pt-BR" smtClean="0"/>
              <a:t> Outras comorbidades, como doenças respiratórias crônicas, doenças oncohematológicas, cardiopatias congênitas e desnutrição também foram prevalentes, representando juntas cerca de 27% do total. </a:t>
            </a:r>
          </a:p>
          <a:p>
            <a:pPr>
              <a:spcBef>
                <a:spcPct val="0"/>
              </a:spcBef>
            </a:pPr>
            <a:r>
              <a:rPr lang="pt-BR" smtClean="0"/>
              <a:t>31 pacientes (39%) relataram contato com um caso suspeito (domicílio, 87%;</a:t>
            </a:r>
          </a:p>
        </p:txBody>
      </p:sp>
      <p:pic>
        <p:nvPicPr>
          <p:cNvPr id="13316"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08038" y="0"/>
            <a:ext cx="10712450"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Espaço Reservado para Conteúdo 2"/>
          <p:cNvSpPr>
            <a:spLocks noGrp="1"/>
          </p:cNvSpPr>
          <p:nvPr>
            <p:ph idx="1"/>
          </p:nvPr>
        </p:nvSpPr>
        <p:spPr>
          <a:xfrm>
            <a:off x="2146300" y="4356100"/>
            <a:ext cx="8458200" cy="2273300"/>
          </a:xfrm>
        </p:spPr>
        <p:txBody>
          <a:bodyPr/>
          <a:lstStyle/>
          <a:p>
            <a:pPr>
              <a:spcBef>
                <a:spcPct val="0"/>
              </a:spcBef>
            </a:pPr>
            <a:r>
              <a:rPr lang="pt-BR" sz="1600" smtClean="0"/>
              <a:t>admissão, 47 pacientes (68%) sintomas respiratórios, a maioria deles pneumonia ou bronquiolite (70%), e dez (13%) tinham MIS, </a:t>
            </a:r>
          </a:p>
          <a:p>
            <a:pPr>
              <a:spcBef>
                <a:spcPct val="0"/>
              </a:spcBef>
            </a:pPr>
            <a:r>
              <a:rPr lang="pt-BR" sz="1600" smtClean="0"/>
              <a:t>60% uma doença do tipo Kawasaki. </a:t>
            </a:r>
          </a:p>
          <a:p>
            <a:pPr>
              <a:spcBef>
                <a:spcPct val="0"/>
              </a:spcBef>
            </a:pPr>
            <a:r>
              <a:rPr lang="pt-BR" sz="1600" smtClean="0"/>
              <a:t>Os outros 22 (28%) apresentavam sintomas principalmente gastrointestinais e neurológicos . </a:t>
            </a:r>
          </a:p>
          <a:p>
            <a:pPr>
              <a:spcBef>
                <a:spcPct val="0"/>
              </a:spcBef>
            </a:pPr>
            <a:r>
              <a:rPr lang="pt-BR" sz="1600" smtClean="0"/>
              <a:t>O tempo médio de sintomas antes da hospitalização 5 dias no grupo não MIS e dois dias no grupo  MIS-C</a:t>
            </a:r>
          </a:p>
          <a:p>
            <a:pPr>
              <a:spcBef>
                <a:spcPct val="0"/>
              </a:spcBef>
            </a:pPr>
            <a:r>
              <a:rPr lang="pt-BR" sz="1600" smtClean="0"/>
              <a:t>Os sinais e sintomas mais comuns na apresentação foram febre (75%), tosse (53%), e taquipneia (49%). </a:t>
            </a:r>
          </a:p>
          <a:p>
            <a:endParaRPr lang="pt-BR" sz="1600" smtClean="0"/>
          </a:p>
        </p:txBody>
      </p:sp>
      <p:pic>
        <p:nvPicPr>
          <p:cNvPr id="14340"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14550" y="0"/>
            <a:ext cx="8936038" cy="430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6700" y="0"/>
            <a:ext cx="9347200" cy="446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Rectangle 6"/>
          <p:cNvSpPr>
            <a:spLocks noChangeArrowheads="1"/>
          </p:cNvSpPr>
          <p:nvPr/>
        </p:nvSpPr>
        <p:spPr bwMode="auto">
          <a:xfrm>
            <a:off x="1879600" y="4568825"/>
            <a:ext cx="9042400"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1800"/>
              <a:t>No entanto, outros achados também foram prevalentes .</a:t>
            </a:r>
          </a:p>
          <a:p>
            <a:pPr algn="ctr" defTabSz="914400"/>
            <a:r>
              <a:rPr lang="pt-BR" sz="1800"/>
              <a:t> No grupo MIS-C , sintomas graves, como taquipneia (60%), baixa SpO2 (40%), prostração (60%) gemidos (30%), hipotensão (20%), dilatação nasal (20%), cianose (10%) e gastrointestinal sintomas (40-60%) foram mais frequentes do que no grupo não MIS-C .</a:t>
            </a:r>
          </a:p>
        </p:txBody>
      </p:sp>
    </p:spTree>
  </p:cSld>
  <p:clrMapOvr>
    <a:masterClrMapping/>
  </p:clrMapOvr>
  <p:transition spd="med">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698500" y="12700"/>
            <a:ext cx="9601200" cy="1485900"/>
          </a:xfrm>
        </p:spPr>
        <p:txBody>
          <a:bodyPr/>
          <a:lstStyle/>
          <a:p>
            <a:r>
              <a:rPr lang="pt-BR" smtClean="0"/>
              <a:t>Resultados</a:t>
            </a:r>
          </a:p>
        </p:txBody>
      </p:sp>
      <p:pic>
        <p:nvPicPr>
          <p:cNvPr id="16388"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35288" y="1389063"/>
            <a:ext cx="6800850" cy="423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6"/>
          <p:cNvSpPr>
            <a:spLocks noChangeArrowheads="1"/>
          </p:cNvSpPr>
          <p:nvPr/>
        </p:nvSpPr>
        <p:spPr bwMode="auto">
          <a:xfrm>
            <a:off x="746125" y="681038"/>
            <a:ext cx="112522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b="1">
                <a:solidFill>
                  <a:srgbClr val="0000FF"/>
                </a:solidFill>
              </a:rPr>
              <a:t>Tabela 2.Confirmação de diagnóstico, achados laboratoriais e radiológicos de pacientes pediátricos com COVID-19</a:t>
            </a:r>
          </a:p>
        </p:txBody>
      </p:sp>
      <p:sp>
        <p:nvSpPr>
          <p:cNvPr id="16391" name="Rectangle 7"/>
          <p:cNvSpPr>
            <a:spLocks noChangeArrowheads="1"/>
          </p:cNvSpPr>
          <p:nvPr/>
        </p:nvSpPr>
        <p:spPr bwMode="auto">
          <a:xfrm>
            <a:off x="736600" y="5576888"/>
            <a:ext cx="11201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1800"/>
              <a:t>O diagnóstico foi confirmado por RT-PCR em 72 pacientes (todos os 79 testados, 91% positivos). o</a:t>
            </a:r>
          </a:p>
          <a:p>
            <a:pPr algn="ctr" defTabSz="914400"/>
            <a:r>
              <a:rPr lang="pt-BR" sz="1800"/>
              <a:t>outros confirmaram o diagnóstico pela detecção de anticorpos IgM e / ou IgG (cinco no grupo MIS-C)</a:t>
            </a:r>
          </a:p>
          <a:p>
            <a:pPr algn="ctr" defTabSz="914400"/>
            <a:r>
              <a:rPr lang="pt-BR" sz="1800"/>
              <a:t>A codetecção com outros vírus ocorreu em cerca de 15% testados (dois respiratórios vírus sincicial, um rinovírus humano e uma associação de parainfluenza 4 com </a:t>
            </a:r>
            <a:r>
              <a:rPr lang="pt-BR" sz="1800" i="1"/>
              <a:t>Bordetella pertussis</a:t>
            </a:r>
            <a:r>
              <a:rPr lang="pt-BR" sz="1800"/>
              <a:t>;</a:t>
            </a:r>
          </a:p>
        </p:txBody>
      </p:sp>
    </p:spTree>
  </p:cSld>
  <p:clrMapOvr>
    <a:masterClrMapping/>
  </p:clrMapOvr>
  <p:transition spd="med">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897438" y="82550"/>
            <a:ext cx="6524625" cy="6775450"/>
          </a:xfrm>
        </p:spPr>
      </p:pic>
      <p:sp>
        <p:nvSpPr>
          <p:cNvPr id="17413" name="Rectangle 5"/>
          <p:cNvSpPr>
            <a:spLocks noChangeArrowheads="1"/>
          </p:cNvSpPr>
          <p:nvPr/>
        </p:nvSpPr>
        <p:spPr bwMode="auto">
          <a:xfrm>
            <a:off x="0" y="271463"/>
            <a:ext cx="4813300" cy="640873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sz="1800"/>
              <a:t>A linfopenia estava presente em 36% dos pacientes no grupo não MIS-C (MIS-C, 50%).</a:t>
            </a:r>
          </a:p>
          <a:p>
            <a:pPr defTabSz="914400"/>
            <a:r>
              <a:rPr lang="pt-BR" sz="1800"/>
              <a:t> A proteína criativa (PCR) foi de 3 mg / dL ou mais em 50% de 63 pacientes no grupo não MIS-C,  em comparação com 10 mg / dL ou mais em 50% de todos os dez pacientes no grupo MIS-C. </a:t>
            </a:r>
          </a:p>
          <a:p>
            <a:pPr defTabSz="914400"/>
            <a:r>
              <a:rPr lang="pt-BR" sz="1800"/>
              <a:t>(VHS), (LDH) dímero D aumentaram em pelo menos 75% de todos os pacientes, mas muito maiores no grupo MIS-C. </a:t>
            </a:r>
          </a:p>
          <a:p>
            <a:pPr defTabSz="914400"/>
            <a:r>
              <a:rPr lang="pt-BR" sz="1800"/>
              <a:t>As funções renal e hepática foram preservadas em pelo menos 75% deles em ambos os grupos. </a:t>
            </a:r>
          </a:p>
          <a:p>
            <a:pPr defTabSz="914400"/>
            <a:r>
              <a:rPr lang="pt-BR" sz="1800"/>
              <a:t>A ferritina na estava elevada em pelo menos 50% dos pacientes, e foi maior no grupo não MIS e foi maior no grupo não MIS-C.</a:t>
            </a:r>
          </a:p>
          <a:p>
            <a:pPr defTabSz="914400"/>
            <a:r>
              <a:rPr lang="pt-BR" sz="1800"/>
              <a:t> A troponina estava elevada em pelo menos 50% dos pacientes no grupo não MIS-C, mas não no grupo MIS-C. </a:t>
            </a:r>
          </a:p>
          <a:p>
            <a:pPr defTabSz="914400"/>
            <a:r>
              <a:rPr lang="pt-BR" sz="1800"/>
              <a:t>Dos outros marcadores de lesão cardíaca, a creatinina quinase (CK) estava anormal em cinco dos 22 pacientes (408–2.345 U / L), e o miocárdio</a:t>
            </a:r>
          </a:p>
        </p:txBody>
      </p:sp>
    </p:spTree>
  </p:cSld>
  <p:clrMapOvr>
    <a:masterClrMapping/>
  </p:clrMapOvr>
  <p:transition spd="med">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Espaço Reservado para Conteúdo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4630738" y="514350"/>
            <a:ext cx="7224712" cy="4659313"/>
          </a:xfrm>
        </p:spPr>
      </p:pic>
      <p:pic>
        <p:nvPicPr>
          <p:cNvPr id="18436"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595813" y="5173663"/>
            <a:ext cx="7294562"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Rectangle 6"/>
          <p:cNvSpPr>
            <a:spLocks noChangeArrowheads="1"/>
          </p:cNvSpPr>
          <p:nvPr/>
        </p:nvSpPr>
        <p:spPr bwMode="auto">
          <a:xfrm>
            <a:off x="0" y="0"/>
            <a:ext cx="4610100" cy="6280150"/>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defTabSz="914400"/>
            <a:r>
              <a:rPr lang="pt-BR" sz="1600"/>
              <a:t>-</a:t>
            </a:r>
            <a:r>
              <a:rPr lang="pt-BR" sz="1500"/>
              <a:t>CK-MB estava elevada em oito de 15 pacientes9 apenas um desses pacientes estava no grupo MIS-C </a:t>
            </a:r>
          </a:p>
          <a:p>
            <a:pPr defTabSz="914400"/>
            <a:r>
              <a:rPr lang="pt-BR" sz="1500"/>
              <a:t>-proBNP foi aumentado em seis de sete (86%) pacientes testados, todos no grupo MIS-C, com um valor médio de 5.829 </a:t>
            </a:r>
          </a:p>
          <a:p>
            <a:pPr defTabSz="914400"/>
            <a:r>
              <a:rPr lang="pt-BR" sz="1500"/>
              <a:t>-procalcitonina foi investigada em apenas três pacientes e estava elevada em todos (um no grupo não MIS-C, 0,4 ng / mL; dois no grupo MIS-C: uma disfunção cardíaca aguda, 0,37 ng / mL, e um síndrome do choque tóxico, 31 ng / mL. </a:t>
            </a:r>
          </a:p>
          <a:p>
            <a:pPr defTabSz="914400"/>
            <a:r>
              <a:rPr lang="pt-BR" sz="1500"/>
              <a:t>-a interleucina-6 foi medida em apenas dois pacientes em o grupo MIS-C, ambos com valores muito altos: um paciente com disfunção cardíaca aguda e um paciente com síndrome do choque tóxico </a:t>
            </a:r>
          </a:p>
          <a:p>
            <a:pPr defTabSz="914400"/>
            <a:r>
              <a:rPr lang="pt-BR" sz="1500"/>
              <a:t>-A radiografia de tórax foi anormal em 60-70% dos pacientes em ambos os grupos, predominantemente infiltrado intersticial difuso bilateral (57-60%). Notavelmente, o derrame pleural estava presente em sete pacientes (43%) no grupo MIS-C e em apenas três pacientes (9%) no grupo não MIS.</a:t>
            </a:r>
          </a:p>
          <a:p>
            <a:pPr defTabSz="914400"/>
            <a:r>
              <a:rPr lang="pt-BR" sz="1500"/>
              <a:t>Trinta e oito pacientes foram submetidos à tomografia computadorizada (TC) de tórax e vidro fosco opacidades estavam presentes em 58% no grupo não-MIS e em apenas 14% no grupo MIS-C</a:t>
            </a:r>
          </a:p>
        </p:txBody>
      </p:sp>
    </p:spTree>
  </p:cSld>
  <p:clrMapOvr>
    <a:masterClrMapping/>
  </p:clrMapOvr>
  <p:transition spd="med">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876300" y="736600"/>
            <a:ext cx="10096500" cy="4622800"/>
          </a:xfrm>
        </p:spPr>
        <p:txBody>
          <a:bodyPr/>
          <a:lstStyle/>
          <a:p>
            <a:pPr>
              <a:lnSpc>
                <a:spcPct val="74000"/>
              </a:lnSpc>
              <a:spcBef>
                <a:spcPct val="0"/>
              </a:spcBef>
              <a:buFont typeface="Franklin Gothic Book"/>
              <a:buNone/>
            </a:pPr>
            <a:r>
              <a:rPr lang="pt-BR" sz="1400" smtClean="0"/>
              <a:t>       </a:t>
            </a:r>
            <a:r>
              <a:rPr lang="pt-BR" sz="2400" smtClean="0"/>
              <a:t>51 pacientes (65%) necessitaram de algum tipo de suporte ventilatório: </a:t>
            </a:r>
          </a:p>
          <a:p>
            <a:pPr>
              <a:lnSpc>
                <a:spcPct val="74000"/>
              </a:lnSpc>
              <a:spcBef>
                <a:spcPct val="0"/>
              </a:spcBef>
              <a:buFont typeface="Franklin Gothic Book"/>
              <a:buNone/>
            </a:pPr>
            <a:r>
              <a:rPr lang="pt-BR" sz="2400" smtClean="0"/>
              <a:t>-32 (41%) usaram apenas oxigênio</a:t>
            </a:r>
          </a:p>
          <a:p>
            <a:pPr>
              <a:lnSpc>
                <a:spcPct val="74000"/>
              </a:lnSpc>
              <a:spcBef>
                <a:spcPct val="0"/>
              </a:spcBef>
              <a:buFont typeface="Franklin Gothic Book"/>
              <a:buNone/>
            </a:pPr>
            <a:r>
              <a:rPr lang="pt-BR" sz="2400" smtClean="0"/>
              <a:t>-5 (6%) de ventilação não invasiva(VNI) e 14 (18%) ventilação mecânica (VM). Destes 10 (71%) tinham SARA, e destes 6 graves, exigindo curare (n = 6), manobra de  recrutamento alveolar  (n = 4) e posição  prona (n = 3). Destes, 2 desenvolveram hipertensão pulmonar. </a:t>
            </a:r>
          </a:p>
          <a:p>
            <a:pPr>
              <a:lnSpc>
                <a:spcPct val="74000"/>
              </a:lnSpc>
              <a:spcBef>
                <a:spcPct val="0"/>
              </a:spcBef>
              <a:buFont typeface="Franklin Gothic Book"/>
              <a:buNone/>
            </a:pPr>
            <a:r>
              <a:rPr lang="pt-BR" sz="2400" smtClean="0"/>
              <a:t>-A duração média do IMV foi de 7,5 dias e a PEEP foi de 9,5 cmH2O</a:t>
            </a:r>
          </a:p>
          <a:p>
            <a:pPr>
              <a:lnSpc>
                <a:spcPct val="74000"/>
              </a:lnSpc>
              <a:spcBef>
                <a:spcPct val="0"/>
              </a:spcBef>
              <a:buFont typeface="Franklin Gothic Book"/>
              <a:buNone/>
            </a:pPr>
            <a:r>
              <a:rPr lang="pt-BR" sz="2400" smtClean="0"/>
              <a:t>-1 desses casos graves de SDRA estava no grupo MIS-C</a:t>
            </a:r>
          </a:p>
          <a:p>
            <a:pPr>
              <a:lnSpc>
                <a:spcPct val="74000"/>
              </a:lnSpc>
              <a:spcBef>
                <a:spcPct val="0"/>
              </a:spcBef>
              <a:buFont typeface="Franklin Gothic Book"/>
              <a:buNone/>
            </a:pPr>
            <a:r>
              <a:rPr lang="pt-BR" sz="2400" smtClean="0"/>
              <a:t>        </a:t>
            </a:r>
            <a:r>
              <a:rPr lang="pt-BR" sz="2400" smtClean="0">
                <a:solidFill>
                  <a:srgbClr val="0000FF"/>
                </a:solidFill>
              </a:rPr>
              <a:t>Antibióticos</a:t>
            </a:r>
            <a:r>
              <a:rPr lang="pt-BR" sz="2400" smtClean="0"/>
              <a:t> foram usados ​​em 76% de todos os pacientes, </a:t>
            </a:r>
            <a:r>
              <a:rPr lang="pt-BR" sz="2400" smtClean="0">
                <a:solidFill>
                  <a:srgbClr val="0000FF"/>
                </a:solidFill>
              </a:rPr>
              <a:t>oseltamivir</a:t>
            </a:r>
            <a:r>
              <a:rPr lang="pt-BR" sz="2400" smtClean="0"/>
              <a:t> em 43% e c</a:t>
            </a:r>
            <a:r>
              <a:rPr lang="pt-BR" sz="2400" smtClean="0">
                <a:solidFill>
                  <a:srgbClr val="0000FF"/>
                </a:solidFill>
              </a:rPr>
              <a:t>orticosteroides </a:t>
            </a:r>
            <a:r>
              <a:rPr lang="pt-BR" sz="2400" smtClean="0"/>
              <a:t>em 23%. </a:t>
            </a:r>
          </a:p>
          <a:p>
            <a:pPr>
              <a:lnSpc>
                <a:spcPct val="74000"/>
              </a:lnSpc>
              <a:spcBef>
                <a:spcPct val="0"/>
              </a:spcBef>
              <a:buFont typeface="Franklin Gothic Book"/>
              <a:buNone/>
            </a:pPr>
            <a:r>
              <a:rPr lang="pt-BR" sz="2400" b="1" smtClean="0"/>
              <a:t>        Nenhum paciente fez uso de hidroxicloroquina</a:t>
            </a:r>
            <a:r>
              <a:rPr lang="pt-BR" sz="2400" smtClean="0"/>
              <a:t> </a:t>
            </a:r>
          </a:p>
          <a:p>
            <a:pPr>
              <a:lnSpc>
                <a:spcPct val="74000"/>
              </a:lnSpc>
              <a:spcBef>
                <a:spcPct val="0"/>
              </a:spcBef>
              <a:buFont typeface="Franklin Gothic Book"/>
              <a:buNone/>
            </a:pPr>
            <a:r>
              <a:rPr lang="pt-BR" sz="2400" smtClean="0"/>
              <a:t>       O tempo médio de permanência na UTIP foi de cinco dias (IQR 2,2–10), e a maioria dos pacientes teve alta (90%).</a:t>
            </a:r>
          </a:p>
          <a:p>
            <a:pPr>
              <a:lnSpc>
                <a:spcPct val="74000"/>
              </a:lnSpc>
              <a:spcBef>
                <a:spcPct val="0"/>
              </a:spcBef>
              <a:buFont typeface="Franklin Gothic Book"/>
              <a:buNone/>
            </a:pPr>
            <a:r>
              <a:rPr lang="pt-BR" sz="2400" smtClean="0"/>
              <a:t>       As duas únicas mortes (3% de mortalidade) ocorreu no grupo não MIS-C, ambos os pacientes com comorbidades graves e uso crônico de corticosteroides </a:t>
            </a:r>
          </a:p>
          <a:p>
            <a:pPr>
              <a:lnSpc>
                <a:spcPct val="74000"/>
              </a:lnSpc>
              <a:spcBef>
                <a:spcPct val="0"/>
              </a:spcBef>
              <a:buFont typeface="Franklin Gothic Book"/>
              <a:buNone/>
            </a:pPr>
            <a:r>
              <a:rPr lang="pt-BR" sz="2400" smtClean="0"/>
              <a:t>      Um era uma menina de 14 anos com doença hepática crônica e a outra uma menina de 1 ano com doença pulmonar crônica e síndrome do intestino curto.</a:t>
            </a:r>
          </a:p>
          <a:p>
            <a:pPr>
              <a:lnSpc>
                <a:spcPct val="74000"/>
              </a:lnSpc>
              <a:spcBef>
                <a:spcPct val="0"/>
              </a:spcBef>
              <a:buFont typeface="Franklin Gothic Book"/>
              <a:buNone/>
            </a:pPr>
            <a:r>
              <a:rPr lang="pt-BR" sz="2400" smtClean="0"/>
              <a:t>                                                               </a:t>
            </a:r>
          </a:p>
        </p:txBody>
      </p:sp>
      <p:sp>
        <p:nvSpPr>
          <p:cNvPr id="54276" name="Título 1"/>
          <p:cNvSpPr>
            <a:spLocks/>
          </p:cNvSpPr>
          <p:nvPr/>
        </p:nvSpPr>
        <p:spPr bwMode="auto">
          <a:xfrm>
            <a:off x="698500" y="0"/>
            <a:ext cx="960120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914400">
              <a:lnSpc>
                <a:spcPct val="89000"/>
              </a:lnSpc>
            </a:pPr>
            <a:r>
              <a:rPr lang="pt-BR" sz="4400">
                <a:solidFill>
                  <a:schemeClr val="tx2"/>
                </a:solidFill>
              </a:rPr>
              <a:t>Resultados</a:t>
            </a:r>
          </a:p>
        </p:txBody>
      </p:sp>
      <p:sp>
        <p:nvSpPr>
          <p:cNvPr id="54277" name="Text Box 5"/>
          <p:cNvSpPr txBox="1">
            <a:spLocks noChangeArrowheads="1"/>
          </p:cNvSpPr>
          <p:nvPr/>
        </p:nvSpPr>
        <p:spPr bwMode="auto">
          <a:xfrm>
            <a:off x="5064125" y="6183313"/>
            <a:ext cx="11731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Franklin Gothic Book"/>
              </a:defRPr>
            </a:lvl1pPr>
            <a:lvl2pPr>
              <a:defRPr>
                <a:solidFill>
                  <a:schemeClr val="tx1"/>
                </a:solidFill>
                <a:latin typeface="Franklin Gothic Book"/>
              </a:defRPr>
            </a:lvl2pPr>
            <a:lvl3pPr>
              <a:defRPr>
                <a:solidFill>
                  <a:schemeClr val="tx1"/>
                </a:solidFill>
                <a:latin typeface="Franklin Gothic Book"/>
              </a:defRPr>
            </a:lvl3pPr>
            <a:lvl4pPr>
              <a:defRPr>
                <a:solidFill>
                  <a:schemeClr val="tx1"/>
                </a:solidFill>
                <a:latin typeface="Franklin Gothic Book"/>
              </a:defRPr>
            </a:lvl4pPr>
            <a:lvl5pPr>
              <a:defRPr>
                <a:solidFill>
                  <a:schemeClr val="tx1"/>
                </a:solidFill>
                <a:latin typeface="Franklin Gothic Book"/>
              </a:defRPr>
            </a:lvl5pPr>
            <a:lvl6pPr fontAlgn="base">
              <a:spcBef>
                <a:spcPct val="0"/>
              </a:spcBef>
              <a:spcAft>
                <a:spcPct val="0"/>
              </a:spcAft>
              <a:defRPr>
                <a:solidFill>
                  <a:schemeClr val="tx1"/>
                </a:solidFill>
                <a:latin typeface="Franklin Gothic Book"/>
              </a:defRPr>
            </a:lvl6pPr>
            <a:lvl7pPr fontAlgn="base">
              <a:spcBef>
                <a:spcPct val="0"/>
              </a:spcBef>
              <a:spcAft>
                <a:spcPct val="0"/>
              </a:spcAft>
              <a:defRPr>
                <a:solidFill>
                  <a:schemeClr val="tx1"/>
                </a:solidFill>
                <a:latin typeface="Franklin Gothic Book"/>
              </a:defRPr>
            </a:lvl7pPr>
            <a:lvl8pPr fontAlgn="base">
              <a:spcBef>
                <a:spcPct val="0"/>
              </a:spcBef>
              <a:spcAft>
                <a:spcPct val="0"/>
              </a:spcAft>
              <a:defRPr>
                <a:solidFill>
                  <a:schemeClr val="tx1"/>
                </a:solidFill>
                <a:latin typeface="Franklin Gothic Book"/>
              </a:defRPr>
            </a:lvl8pPr>
            <a:lvl9pPr fontAlgn="base">
              <a:spcBef>
                <a:spcPct val="0"/>
              </a:spcBef>
              <a:spcAft>
                <a:spcPct val="0"/>
              </a:spcAft>
              <a:defRPr>
                <a:solidFill>
                  <a:schemeClr val="tx1"/>
                </a:solidFill>
                <a:latin typeface="Franklin Gothic Book"/>
              </a:defRPr>
            </a:lvl9pPr>
          </a:lstStyle>
          <a:p>
            <a:pPr defTabSz="914400"/>
            <a:r>
              <a:rPr lang="pt-BR">
                <a:solidFill>
                  <a:srgbClr val="0000FF"/>
                </a:solidFill>
              </a:rPr>
              <a:t>Tabela 3</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Espaço Reservado para Conteúdo 3"/>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6134100" y="225425"/>
            <a:ext cx="5716588" cy="6188075"/>
          </a:xfrm>
        </p:spPr>
      </p:pic>
      <p:pic>
        <p:nvPicPr>
          <p:cNvPr id="56323"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42975" y="5089525"/>
            <a:ext cx="498157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4"/>
          <p:cNvSpPr>
            <a:spLocks noChangeArrowheads="1"/>
          </p:cNvSpPr>
          <p:nvPr/>
        </p:nvSpPr>
        <p:spPr bwMode="auto">
          <a:xfrm>
            <a:off x="0" y="249238"/>
            <a:ext cx="6064250" cy="91598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800">
                <a:solidFill>
                  <a:srgbClr val="0000FF"/>
                </a:solidFill>
              </a:rPr>
              <a:t>Tabela 3</a:t>
            </a:r>
            <a:r>
              <a:rPr lang="pt-BR" sz="1800"/>
              <a:t>. Confirmação de diagnóstico, achados laboratoriais e radiológicos de pacientes pediátricos com COVID-19</a:t>
            </a:r>
          </a:p>
        </p:txBody>
      </p:sp>
    </p:spTree>
  </p:cSld>
  <p:clrMapOvr>
    <a:masterClrMapping/>
  </p:clrMapOvr>
  <p:transition spd="med">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1397000" y="673100"/>
            <a:ext cx="10795000" cy="6007100"/>
          </a:xfrm>
        </p:spPr>
        <p:txBody>
          <a:bodyPr/>
          <a:lstStyle/>
          <a:p>
            <a:pPr>
              <a:lnSpc>
                <a:spcPct val="74000"/>
              </a:lnSpc>
              <a:spcBef>
                <a:spcPct val="0"/>
              </a:spcBef>
              <a:buFont typeface="Franklin Gothic Book"/>
              <a:buNone/>
            </a:pPr>
            <a:r>
              <a:rPr lang="pt-BR" sz="1600" smtClean="0"/>
              <a:t>                                      </a:t>
            </a:r>
            <a:r>
              <a:rPr lang="pt-BR" sz="2400" b="1" smtClean="0">
                <a:solidFill>
                  <a:srgbClr val="0000FF"/>
                </a:solidFill>
              </a:rPr>
              <a:t>Subgrupos específicos</a:t>
            </a:r>
          </a:p>
          <a:p>
            <a:pPr>
              <a:lnSpc>
                <a:spcPct val="74000"/>
              </a:lnSpc>
              <a:spcBef>
                <a:spcPct val="0"/>
              </a:spcBef>
            </a:pPr>
            <a:r>
              <a:rPr lang="pt-BR" sz="2400" smtClean="0"/>
              <a:t>O subgrupo de pacientes com comorbidades era significativamente mais velho (idade média: 7,5 vs. 1,8 anos, p = 0,01), teve maior necessidade de oxigenoterapia (56% vs. 31%, p = 0,05) e VM (31% vs. 9%, p = 0,01) e diagnóstico de SDRA mais frequente (25% vs. 4%, p = 0,01), mas não houve diferenças em relação à duração do suporte respiratório e tempo de internação na UTI. Em pacientes que necessitaram de IMV, o tempo de permanência na UTIP foi significativamente mais longo (12,0 vs. 5,0 dias, p = 0,01). </a:t>
            </a:r>
          </a:p>
          <a:p>
            <a:pPr>
              <a:lnSpc>
                <a:spcPct val="74000"/>
              </a:lnSpc>
              <a:spcBef>
                <a:spcPct val="0"/>
              </a:spcBef>
            </a:pPr>
            <a:r>
              <a:rPr lang="pt-BR" sz="2400" smtClean="0"/>
              <a:t>Em menos de 1 ano não determinou uma apresentação clínica diferente. a</a:t>
            </a:r>
          </a:p>
          <a:p>
            <a:pPr>
              <a:lnSpc>
                <a:spcPct val="74000"/>
              </a:lnSpc>
              <a:spcBef>
                <a:spcPct val="0"/>
              </a:spcBef>
            </a:pPr>
            <a:r>
              <a:rPr lang="pt-BR" sz="2400" smtClean="0"/>
              <a:t>Em pacientes com MIS-C, não foram observadas diferenças significativas entre pacientes com comorbidades, idade inferior a 1 ano e a necessidade de IMV (</a:t>
            </a:r>
            <a:r>
              <a:rPr lang="pt-BR" sz="2400" smtClean="0">
                <a:solidFill>
                  <a:srgbClr val="0000FF"/>
                </a:solidFill>
              </a:rPr>
              <a:t>Tabela 4a</a:t>
            </a:r>
            <a:r>
              <a:rPr lang="pt-BR" sz="2400" smtClean="0"/>
              <a:t>). </a:t>
            </a:r>
          </a:p>
          <a:p>
            <a:pPr>
              <a:lnSpc>
                <a:spcPct val="74000"/>
              </a:lnSpc>
              <a:spcBef>
                <a:spcPct val="0"/>
              </a:spcBef>
            </a:pPr>
            <a:r>
              <a:rPr lang="pt-BR" sz="2400" smtClean="0"/>
              <a:t>Os autores também compararam esses três grupos específicos, considerando apenas os pacientes que não possuíam MIS-C, mas os resultados foram bastante semelhantes (Tabelas S1 e S2, material complementar).</a:t>
            </a:r>
          </a:p>
          <a:p>
            <a:pPr>
              <a:lnSpc>
                <a:spcPct val="74000"/>
              </a:lnSpc>
              <a:spcBef>
                <a:spcPct val="0"/>
              </a:spcBef>
            </a:pPr>
            <a:r>
              <a:rPr lang="pt-BR" sz="2400" b="1" smtClean="0">
                <a:solidFill>
                  <a:srgbClr val="FF0000"/>
                </a:solidFill>
              </a:rPr>
              <a:t>A análise multivariada mostrou que apenas a presença de comorbidades foi significativamente associada à gravidade, representada pela necessidade de VM (OR ajustada, 5,5; IC de 95%, 1,43–21,12; p = 0,01) (</a:t>
            </a:r>
            <a:r>
              <a:rPr lang="pt-BR" sz="2400" b="1" smtClean="0">
                <a:solidFill>
                  <a:srgbClr val="0000FF"/>
                </a:solidFill>
              </a:rPr>
              <a:t>Tabela 4b</a:t>
            </a:r>
            <a:r>
              <a:rPr lang="pt-BR" sz="2400" b="1" smtClean="0">
                <a:solidFill>
                  <a:srgbClr val="FF0000"/>
                </a:solidFill>
              </a:rPr>
              <a:t>).</a:t>
            </a:r>
          </a:p>
          <a:p>
            <a:pPr>
              <a:lnSpc>
                <a:spcPct val="74000"/>
              </a:lnSpc>
            </a:pPr>
            <a:endParaRPr lang="pt-BR" sz="2400" b="1" smtClean="0">
              <a:solidFill>
                <a:srgbClr val="FF0000"/>
              </a:solidFill>
            </a:endParaRPr>
          </a:p>
          <a:p>
            <a:pPr>
              <a:lnSpc>
                <a:spcPct val="74000"/>
              </a:lnSpc>
            </a:pPr>
            <a:endParaRPr lang="pt-BR" sz="2400" smtClean="0"/>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089025"/>
            <a:ext cx="9680575" cy="576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373" name="Rectangle 5"/>
          <p:cNvSpPr>
            <a:spLocks noChangeArrowheads="1"/>
          </p:cNvSpPr>
          <p:nvPr/>
        </p:nvSpPr>
        <p:spPr bwMode="auto">
          <a:xfrm>
            <a:off x="812800" y="0"/>
            <a:ext cx="111252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a:solidFill>
                  <a:srgbClr val="0000FF"/>
                </a:solidFill>
              </a:rPr>
              <a:t>Tabela 4a</a:t>
            </a:r>
            <a:r>
              <a:rPr lang="pt-BR"/>
              <a:t>. Dados demográficos e características clínicas de pacientes pediátricos com COVID-19 de acordo com a presença de comorbidades, idade inferior a 1 ano e necessidade de uso invasivo de ventilação mecânica, em todos os pacientes (n = 79)</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750" y="2452688"/>
            <a:ext cx="10909300" cy="312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9398" name="Rectangle 6"/>
          <p:cNvSpPr>
            <a:spLocks noChangeArrowheads="1"/>
          </p:cNvSpPr>
          <p:nvPr/>
        </p:nvSpPr>
        <p:spPr bwMode="auto">
          <a:xfrm>
            <a:off x="1054100" y="411163"/>
            <a:ext cx="10210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a:solidFill>
                  <a:srgbClr val="0000FF"/>
                </a:solidFill>
              </a:rPr>
              <a:t>Tabela </a:t>
            </a:r>
            <a:r>
              <a:rPr lang="pt-BR"/>
              <a:t>4b. </a:t>
            </a:r>
            <a:r>
              <a:rPr lang="pt-BR" i="1"/>
              <a:t>Odds ratios</a:t>
            </a:r>
            <a:r>
              <a:rPr lang="pt-BR"/>
              <a:t> não ajustados e ajustados e intervalos de confiança de 95% para pacientes pediátricos com COVID-19, de acordo com</a:t>
            </a:r>
          </a:p>
          <a:p>
            <a:pPr algn="ctr" defTabSz="914400"/>
            <a:r>
              <a:rPr lang="pt-BR"/>
              <a:t>à necessidade de ventilação mecânica invasiva (n = 79).</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p:txBody>
          <a:bodyPr/>
          <a:lstStyle/>
          <a:p>
            <a:r>
              <a:rPr lang="pt-BR" smtClean="0"/>
              <a:t>Discussão</a:t>
            </a:r>
          </a:p>
        </p:txBody>
      </p:sp>
      <p:sp>
        <p:nvSpPr>
          <p:cNvPr id="60419" name="Rectangle 3"/>
          <p:cNvSpPr>
            <a:spLocks noGrp="1"/>
          </p:cNvSpPr>
          <p:nvPr>
            <p:ph type="body" idx="1"/>
          </p:nvPr>
        </p:nvSpPr>
        <p:spPr>
          <a:xfrm>
            <a:off x="1371600" y="2286000"/>
            <a:ext cx="9601200" cy="4081463"/>
          </a:xfrm>
        </p:spPr>
        <p:txBody>
          <a:bodyPr/>
          <a:lstStyle/>
          <a:p>
            <a:r>
              <a:rPr lang="pt-BR" sz="2400" smtClean="0"/>
              <a:t>Até onde sabemos, este é o primeiro estudo prospectivo e multicêntrico a relatar </a:t>
            </a:r>
            <a:r>
              <a:rPr lang="pt-BR" sz="2400" smtClean="0">
                <a:solidFill>
                  <a:srgbClr val="0000FF"/>
                </a:solidFill>
              </a:rPr>
              <a:t>características e desfechos de crianças com COVID-19 internadas em UTIP no Brasil</a:t>
            </a:r>
            <a:r>
              <a:rPr lang="pt-BR" sz="2400" smtClean="0"/>
              <a:t>, </a:t>
            </a:r>
            <a:r>
              <a:rPr lang="pt-BR" sz="2400" smtClean="0">
                <a:solidFill>
                  <a:srgbClr val="FF0000"/>
                </a:solidFill>
              </a:rPr>
              <a:t>atual epicentro da doença na América Latina e o segundo no mundo, depois dos Estados Unidos.</a:t>
            </a:r>
            <a:r>
              <a:rPr lang="pt-BR" sz="2400" smtClean="0"/>
              <a:t> </a:t>
            </a:r>
          </a:p>
          <a:p>
            <a:r>
              <a:rPr lang="pt-BR" sz="2400" smtClean="0"/>
              <a:t>Embora a maioria das crianças e adolescentes tenha curso benigno da doença, foi demonstrado que alguns pacientes podem desenvolver quadros clínicos agudos graves, principalmente aqueles com comorbidades prévias e, posteriormente, apresentar também </a:t>
            </a:r>
            <a:r>
              <a:rPr lang="pt-BR" sz="2400" smtClean="0">
                <a:solidFill>
                  <a:srgbClr val="FF0000"/>
                </a:solidFill>
              </a:rPr>
              <a:t>doença inflamatória multissistêmica</a:t>
            </a:r>
            <a:r>
              <a:rPr lang="pt-BR" sz="2400" smtClean="0"/>
              <a:t> (</a:t>
            </a:r>
            <a:r>
              <a:rPr lang="pt-BR" sz="2400" smtClean="0">
                <a:solidFill>
                  <a:srgbClr val="FF0000"/>
                </a:solidFill>
              </a:rPr>
              <a:t>MIS-C).</a:t>
            </a:r>
            <a:r>
              <a:rPr lang="pt-BR" sz="2400" smtClean="0"/>
              <a:t> </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a:xfrm>
            <a:off x="838200" y="1055688"/>
            <a:ext cx="10656888" cy="5464175"/>
          </a:xfrm>
        </p:spPr>
        <p:txBody>
          <a:bodyPr/>
          <a:lstStyle/>
          <a:p>
            <a:pPr>
              <a:lnSpc>
                <a:spcPct val="84000"/>
              </a:lnSpc>
            </a:pPr>
            <a:r>
              <a:rPr lang="pt-BR" smtClean="0"/>
              <a:t>Na presente coorte, embora a mediana de idade tenha sido de 4 anos e um quarto fosse de bebês, 44% eram crianças em idade escolar, adolescentes e adultos jovens, um percentual maior do que geralmente observado em UTIP brasileiras para essa faixa etária, geralmente em torno de 25 %.  </a:t>
            </a:r>
          </a:p>
          <a:p>
            <a:pPr>
              <a:lnSpc>
                <a:spcPct val="84000"/>
              </a:lnSpc>
            </a:pPr>
            <a:r>
              <a:rPr lang="pt-BR" smtClean="0"/>
              <a:t>Isso é semelhante ao relatado por um grande estudo europeu  e por UTIP norte-americanas, que relataram um percentual ainda maior de internações nessa faixa etária (cerca de 70%). </a:t>
            </a:r>
          </a:p>
          <a:p>
            <a:pPr>
              <a:lnSpc>
                <a:spcPct val="84000"/>
              </a:lnSpc>
            </a:pPr>
            <a:r>
              <a:rPr lang="pt-BR" smtClean="0"/>
              <a:t>O presente estudo não observou uma grande diferença entre as idades medianas dos grupos MIS-C e não MIS-C, embora o número de pacientes com MIS-C fosse pequeno. </a:t>
            </a:r>
          </a:p>
          <a:p>
            <a:pPr>
              <a:lnSpc>
                <a:spcPct val="84000"/>
              </a:lnSpc>
            </a:pPr>
            <a:r>
              <a:rPr lang="pt-BR" smtClean="0"/>
              <a:t>Quanto ao sexo, não houve diferenças no grupo não MIS-C, enquanto nos pacientes com MIS-C houve predominância do sexo masculino de 4: 1, o que difere do relatado por outros autores. </a:t>
            </a:r>
          </a:p>
          <a:p>
            <a:pPr>
              <a:lnSpc>
                <a:spcPct val="84000"/>
              </a:lnSpc>
            </a:pPr>
            <a:r>
              <a:rPr lang="pt-BR" smtClean="0"/>
              <a:t>Houve uma </a:t>
            </a:r>
            <a:r>
              <a:rPr lang="pt-BR" b="1" smtClean="0"/>
              <a:t>pequena predominância de pacientes brancos</a:t>
            </a:r>
            <a:r>
              <a:rPr lang="pt-BR" smtClean="0"/>
              <a:t> (58–60%), o que contrasta com a predominância da população brasileira, que é 56% não branca.</a:t>
            </a:r>
          </a:p>
          <a:p>
            <a:pPr>
              <a:lnSpc>
                <a:spcPct val="84000"/>
              </a:lnSpc>
            </a:pPr>
            <a:r>
              <a:rPr lang="pt-BR" smtClean="0"/>
              <a:t> No entanto, aproximadamente metade dos pacientes era proveniente de hospitais privados, acessíveis apenas à população de renda média e alta, onde os pacientes brancos são a maioria. </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1"/>
          </p:nvPr>
        </p:nvSpPr>
        <p:spPr>
          <a:xfrm>
            <a:off x="914400" y="946150"/>
            <a:ext cx="10721975" cy="5627688"/>
          </a:xfrm>
        </p:spPr>
        <p:txBody>
          <a:bodyPr/>
          <a:lstStyle/>
          <a:p>
            <a:r>
              <a:rPr lang="pt-BR" sz="2400" smtClean="0"/>
              <a:t>As comorbidades foram descritas como um importante fator de risco para casos mais graves de COVID-19 em crianças, representando entre 50–80% das admissões na UTIP. </a:t>
            </a:r>
          </a:p>
          <a:p>
            <a:r>
              <a:rPr lang="pt-BR" sz="2400" smtClean="0"/>
              <a:t> Embora o presente estudo tenha uma porcentagem ligeiramente menor desses pacientes (41%), eles eram significativamente mais velhos e tinham uma apresentação significativamente mais grave (mais SDRA, mais suporte ventilatório, mais ventilação mecânica-VM). </a:t>
            </a:r>
          </a:p>
          <a:p>
            <a:r>
              <a:rPr lang="pt-BR" sz="2400" smtClean="0"/>
              <a:t>O modelo de regressão logística mostrou que </a:t>
            </a:r>
            <a:r>
              <a:rPr lang="pt-BR" sz="2400" smtClean="0">
                <a:solidFill>
                  <a:srgbClr val="FF0000"/>
                </a:solidFill>
              </a:rPr>
              <a:t>as comorbidades foram independentemente associadas à necessidade de VM, com um odds ratio ajustado de 5,5 [IC de 95%, 1,4–21,1</a:t>
            </a:r>
            <a:r>
              <a:rPr lang="pt-BR" sz="2400" smtClean="0"/>
              <a:t>). </a:t>
            </a:r>
          </a:p>
          <a:p>
            <a:r>
              <a:rPr lang="pt-BR" sz="2400" smtClean="0">
                <a:solidFill>
                  <a:srgbClr val="FF0000"/>
                </a:solidFill>
              </a:rPr>
              <a:t>Doença neuromuscular, doença respiratória crônica e doença oncohematológica</a:t>
            </a:r>
            <a:r>
              <a:rPr lang="pt-BR" sz="2400" smtClean="0"/>
              <a:t> foram as comorbidades mais prevalentes nesta coorte, o que é ligeiramente diferente de outros relatos em cuidados intensivos pediátricos. </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1"/>
          </p:nvPr>
        </p:nvSpPr>
        <p:spPr>
          <a:xfrm>
            <a:off x="925513" y="936625"/>
            <a:ext cx="10847387" cy="5508625"/>
          </a:xfrm>
        </p:spPr>
        <p:txBody>
          <a:bodyPr/>
          <a:lstStyle/>
          <a:p>
            <a:r>
              <a:rPr lang="pt-BR" smtClean="0"/>
              <a:t>Apenas cerca de 40% dos pacientes tinham história prévia de contato com um caso suspeito, principalmente em casa, o que é semelhante a outros relatos. </a:t>
            </a:r>
          </a:p>
          <a:p>
            <a:r>
              <a:rPr lang="pt-BR" smtClean="0"/>
              <a:t> A f</a:t>
            </a:r>
            <a:r>
              <a:rPr lang="pt-BR" smtClean="0">
                <a:solidFill>
                  <a:srgbClr val="FF0000"/>
                </a:solidFill>
              </a:rPr>
              <a:t>ebre</a:t>
            </a:r>
            <a:r>
              <a:rPr lang="pt-BR" smtClean="0"/>
              <a:t> foi o sintoma predominante, seguido de vários sinais e sintomas respiratórios e gastrointestinais, que não diferiram do relatado em outros estudos.  </a:t>
            </a:r>
          </a:p>
          <a:p>
            <a:r>
              <a:rPr lang="pt-BR" smtClean="0"/>
              <a:t>Houve maior </a:t>
            </a:r>
            <a:r>
              <a:rPr lang="pt-BR" smtClean="0">
                <a:solidFill>
                  <a:srgbClr val="FF0000"/>
                </a:solidFill>
              </a:rPr>
              <a:t>prevalência de sintomas gastrointestinais no grupo MIS-C</a:t>
            </a:r>
            <a:r>
              <a:rPr lang="pt-BR" smtClean="0"/>
              <a:t>, como diarreia e vômitos com desidratação, o que também foi observado por outros autores.  </a:t>
            </a:r>
          </a:p>
          <a:p>
            <a:r>
              <a:rPr lang="pt-BR" smtClean="0"/>
              <a:t>O </a:t>
            </a:r>
            <a:r>
              <a:rPr lang="pt-BR" smtClean="0">
                <a:solidFill>
                  <a:srgbClr val="FF0000"/>
                </a:solidFill>
              </a:rPr>
              <a:t>intervalo entre o início dos sintomas e a hospitalização foi menor no grupo MIS-C (mediana, 2 </a:t>
            </a:r>
            <a:r>
              <a:rPr lang="pt-BR" i="1" smtClean="0">
                <a:solidFill>
                  <a:srgbClr val="FF0000"/>
                </a:solidFill>
              </a:rPr>
              <a:t>vs.</a:t>
            </a:r>
            <a:r>
              <a:rPr lang="pt-BR" smtClean="0">
                <a:solidFill>
                  <a:srgbClr val="FF0000"/>
                </a:solidFill>
              </a:rPr>
              <a:t>5 dias</a:t>
            </a:r>
            <a:r>
              <a:rPr lang="pt-BR" smtClean="0"/>
              <a:t>). Isso pode ser explicado pelos casos mais graves desse grupo, alguns deles com sinais de </a:t>
            </a:r>
            <a:r>
              <a:rPr lang="pt-BR" smtClean="0">
                <a:solidFill>
                  <a:srgbClr val="FF0000"/>
                </a:solidFill>
              </a:rPr>
              <a:t>choque e insuficiência cardiorrespiratória</a:t>
            </a:r>
            <a:r>
              <a:rPr lang="pt-BR" smtClean="0"/>
              <a:t>. </a:t>
            </a:r>
          </a:p>
          <a:p>
            <a:r>
              <a:rPr lang="pt-BR" smtClean="0"/>
              <a:t>Embora a principal síndrome clínica na internação fosse geralmente de origem respiratória ou gastrointestinal, houve dez pacientes (13%) admitidos na UTIP por causa de MIS-C.</a:t>
            </a:r>
          </a:p>
          <a:p>
            <a:r>
              <a:rPr lang="pt-BR" smtClean="0"/>
              <a:t> Esse é um fenômeno novo relacionado ao COVID-19 em crianças e é esperado que muitos desses pacientes necessitem de acompanhamento na UTIP, bem como em outras especialidades pediátricas. </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881063" y="1174750"/>
            <a:ext cx="10799762" cy="5557838"/>
          </a:xfrm>
        </p:spPr>
        <p:txBody>
          <a:bodyPr/>
          <a:lstStyle/>
          <a:p>
            <a:r>
              <a:rPr lang="pt-BR" sz="2400" smtClean="0"/>
              <a:t>A maioria dos pacientes teve o diagnóstico confirmado por RT-PCR (91%), mas foi observada maior proporção de resultados negativos no grupo MIS-C (50% </a:t>
            </a:r>
            <a:r>
              <a:rPr lang="pt-BR" sz="2400" i="1" smtClean="0"/>
              <a:t>vs.</a:t>
            </a:r>
            <a:r>
              <a:rPr lang="pt-BR" sz="2400" smtClean="0"/>
              <a:t> 15%). </a:t>
            </a:r>
          </a:p>
          <a:p>
            <a:r>
              <a:rPr lang="pt-BR" sz="2400" smtClean="0"/>
              <a:t>Isso é compatível com dados anteriores, mostrando que </a:t>
            </a:r>
            <a:r>
              <a:rPr lang="pt-BR" sz="2400" smtClean="0">
                <a:solidFill>
                  <a:srgbClr val="FF00FF"/>
                </a:solidFill>
              </a:rPr>
              <a:t>MIS-C é uma manifestação tardia associada ao COVID-19, fora da janela de positividade para RT-PCR.</a:t>
            </a:r>
            <a:r>
              <a:rPr lang="pt-BR" sz="2400" smtClean="0"/>
              <a:t> </a:t>
            </a:r>
          </a:p>
          <a:p>
            <a:r>
              <a:rPr lang="pt-BR" sz="2400" smtClean="0"/>
              <a:t>Nesse grupo, a associação com infecção por SARS-CoV-2 foi feita em metade dos pacientes por sorologia positiva, principalmente </a:t>
            </a:r>
            <a:r>
              <a:rPr lang="pt-BR" sz="2400" smtClean="0">
                <a:solidFill>
                  <a:srgbClr val="FF00FF"/>
                </a:solidFill>
              </a:rPr>
              <a:t>IgG</a:t>
            </a:r>
            <a:r>
              <a:rPr lang="pt-BR" sz="2400" smtClean="0"/>
              <a:t>. </a:t>
            </a:r>
          </a:p>
          <a:p>
            <a:r>
              <a:rPr lang="pt-BR" sz="2400" smtClean="0"/>
              <a:t>No entanto, no grupo não MIS-C, IgM positivo foi detectado em 80% dos poucos casos em que foi medido. </a:t>
            </a:r>
          </a:p>
          <a:p>
            <a:r>
              <a:rPr lang="pt-BR" sz="2400" smtClean="0"/>
              <a:t>A </a:t>
            </a:r>
            <a:r>
              <a:rPr lang="pt-BR" sz="2400" b="1" smtClean="0">
                <a:solidFill>
                  <a:srgbClr val="FF0000"/>
                </a:solidFill>
              </a:rPr>
              <a:t>codetecção com outros vírus foi observada em 15% dos pacientes</a:t>
            </a:r>
            <a:r>
              <a:rPr lang="pt-BR" sz="2400" smtClean="0"/>
              <a:t> nos quais foi investigada (apenas no grupo não MIS-C), o que é semelhante a outros estudos COVID-19 e em outras infecções graves de vírus respiratórios em crianças. </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890588" y="501650"/>
            <a:ext cx="10795000" cy="6057900"/>
          </a:xfrm>
        </p:spPr>
        <p:txBody>
          <a:bodyPr/>
          <a:lstStyle/>
          <a:p>
            <a:r>
              <a:rPr lang="pt-BR" smtClean="0">
                <a:solidFill>
                  <a:srgbClr val="FF0000"/>
                </a:solidFill>
              </a:rPr>
              <a:t>Linfopenia foi observada em 38% dos pacientes (50% no grupo MIS-C</a:t>
            </a:r>
            <a:r>
              <a:rPr lang="pt-BR" smtClean="0"/>
              <a:t>), o que também foi descrito em outros estudos pediátricos COVID-19. </a:t>
            </a:r>
          </a:p>
          <a:p>
            <a:r>
              <a:rPr lang="pt-BR" smtClean="0"/>
              <a:t>Embora alguns estudos em adultos tenham associado a linfopenia a pior prognóstico,  isso ainda não está claro em pediatria. </a:t>
            </a:r>
          </a:p>
          <a:p>
            <a:r>
              <a:rPr lang="pt-BR" smtClean="0"/>
              <a:t>Marcadores inflamatórios - como </a:t>
            </a:r>
            <a:r>
              <a:rPr lang="pt-BR" smtClean="0">
                <a:solidFill>
                  <a:srgbClr val="FF0000"/>
                </a:solidFill>
              </a:rPr>
              <a:t>VHS, PCR, LDH, dímero-D, procalcitonina e ferritina - estavam elevados na maioria dos pacientes testados, mas principalmente no grupo MIS-C,</a:t>
            </a:r>
            <a:r>
              <a:rPr lang="pt-BR" smtClean="0"/>
              <a:t> o que está de acordo com os critérios diagnósticos para essa síndrome. </a:t>
            </a:r>
          </a:p>
          <a:p>
            <a:r>
              <a:rPr lang="pt-BR" smtClean="0"/>
              <a:t>Na presente coorte, </a:t>
            </a:r>
            <a:r>
              <a:rPr lang="pt-BR" smtClean="0">
                <a:solidFill>
                  <a:srgbClr val="FF0000"/>
                </a:solidFill>
              </a:rPr>
              <a:t>troponina, CK e CK-MB</a:t>
            </a:r>
            <a:r>
              <a:rPr lang="pt-BR" smtClean="0"/>
              <a:t> foram medidos em menos de 20% dos pacientes; níveis elevados foram encontrados em pelo menos 50% deles. Esses biomarcadores de lesão cardíaca também foram relatados como anormais em outros estudos, especialmente em pacientes com alguma forma de insuficiência cardíaca. </a:t>
            </a:r>
          </a:p>
          <a:p>
            <a:r>
              <a:rPr lang="pt-BR" smtClean="0"/>
              <a:t>Outro conhecido marcador sensível para detecção de insuficiência cardíaca, </a:t>
            </a:r>
            <a:r>
              <a:rPr lang="pt-BR" smtClean="0">
                <a:solidFill>
                  <a:srgbClr val="FF0000"/>
                </a:solidFill>
              </a:rPr>
              <a:t>o proBNP</a:t>
            </a:r>
            <a:r>
              <a:rPr lang="pt-BR" smtClean="0"/>
              <a:t>, estava elevado em todos os sete pacientes nos quais foi medido no grupo MIS-C, como também foi relatado em outros estudos. </a:t>
            </a:r>
          </a:p>
          <a:p>
            <a:r>
              <a:rPr lang="pt-BR" smtClean="0"/>
              <a:t>O presente estudo também mediu a </a:t>
            </a:r>
            <a:r>
              <a:rPr lang="pt-BR" smtClean="0">
                <a:solidFill>
                  <a:srgbClr val="FF0000"/>
                </a:solidFill>
              </a:rPr>
              <a:t>interleucina-6</a:t>
            </a:r>
            <a:r>
              <a:rPr lang="pt-BR" smtClean="0"/>
              <a:t> (IL-6) em dois pacientes do grupo MIS-C, ambos com disfunção cardíaca grave e choque; </a:t>
            </a:r>
            <a:r>
              <a:rPr lang="pt-BR" smtClean="0">
                <a:solidFill>
                  <a:srgbClr val="FF0000"/>
                </a:solidFill>
              </a:rPr>
              <a:t>níveis muito altos</a:t>
            </a:r>
            <a:r>
              <a:rPr lang="pt-BR" smtClean="0"/>
              <a:t> foram encontrados. Níveis elevados foram descritos anteriormente em pacientes pediátricos gravemente enfermos com COVID-19. </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1323975" y="1255713"/>
            <a:ext cx="9601200" cy="5073650"/>
          </a:xfrm>
        </p:spPr>
        <p:txBody>
          <a:bodyPr/>
          <a:lstStyle/>
          <a:p>
            <a:r>
              <a:rPr lang="pt-BR" sz="2800" smtClean="0"/>
              <a:t>Outro achado consistente com disfunção cardíaca em pacientes do </a:t>
            </a:r>
            <a:r>
              <a:rPr lang="pt-BR" sz="2800" smtClean="0">
                <a:solidFill>
                  <a:srgbClr val="FF0000"/>
                </a:solidFill>
              </a:rPr>
              <a:t>grupo MIS-C foi derrame pleural</a:t>
            </a:r>
            <a:r>
              <a:rPr lang="pt-BR" sz="2800" smtClean="0"/>
              <a:t>, detectado por radiografia de tórax, uma característica muito menos frequente no grupo não MIS-C. </a:t>
            </a:r>
          </a:p>
          <a:p>
            <a:r>
              <a:rPr lang="pt-BR" sz="2800" smtClean="0"/>
              <a:t>Os outros achados radiológicos de infiltrados intersticiais bilaterais difusos e opacidades em vidro fosco nas radiografias de tórax e na TC estavam presentes na maioria dos pacientes, o que é consistente com relatos anteriores. </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a:xfrm>
            <a:off x="869950" y="1174750"/>
            <a:ext cx="10602913" cy="5094288"/>
          </a:xfrm>
        </p:spPr>
        <p:txBody>
          <a:bodyPr/>
          <a:lstStyle/>
          <a:p>
            <a:pPr>
              <a:lnSpc>
                <a:spcPct val="84000"/>
              </a:lnSpc>
            </a:pPr>
            <a:r>
              <a:rPr lang="pt-BR" smtClean="0"/>
              <a:t>Quanto ao manejo dos pacientes, a maioria necessitava de algum tipo de suporte respiratório, a maioria apenas oxigenoterapia, mas cerca de </a:t>
            </a:r>
            <a:r>
              <a:rPr lang="pt-BR" smtClean="0">
                <a:solidFill>
                  <a:srgbClr val="FF0000"/>
                </a:solidFill>
              </a:rPr>
              <a:t>20% necessitavam de VM</a:t>
            </a:r>
            <a:r>
              <a:rPr lang="pt-BR" smtClean="0"/>
              <a:t> (mediana 7,5 dias), que está dentro da faixa de uso relatada (18–50%) descrita em outros estudos. </a:t>
            </a:r>
          </a:p>
          <a:p>
            <a:pPr>
              <a:lnSpc>
                <a:spcPct val="84000"/>
              </a:lnSpc>
            </a:pPr>
            <a:r>
              <a:rPr lang="pt-BR" smtClean="0"/>
              <a:t> </a:t>
            </a:r>
            <a:r>
              <a:rPr lang="pt-BR" smtClean="0">
                <a:solidFill>
                  <a:srgbClr val="FF0000"/>
                </a:solidFill>
              </a:rPr>
              <a:t>Destes, 71% desenvolveram SDRA</a:t>
            </a:r>
            <a:r>
              <a:rPr lang="pt-BR" smtClean="0"/>
              <a:t>, principalmente </a:t>
            </a:r>
            <a:r>
              <a:rPr lang="pt-BR" smtClean="0">
                <a:solidFill>
                  <a:srgbClr val="FF0000"/>
                </a:solidFill>
              </a:rPr>
              <a:t>grave</a:t>
            </a:r>
            <a:r>
              <a:rPr lang="pt-BR" smtClean="0"/>
              <a:t>, necessitando de bloqueio neuromuscular, PEEP elevada, manobra de recrutamento alveolar e, em alguns casos, posição prona. </a:t>
            </a:r>
          </a:p>
          <a:p>
            <a:pPr>
              <a:lnSpc>
                <a:spcPct val="84000"/>
              </a:lnSpc>
            </a:pPr>
            <a:r>
              <a:rPr lang="pt-BR" smtClean="0"/>
              <a:t>Embora não tenha sido possível confirmar infecções bacterianas, a </a:t>
            </a:r>
            <a:r>
              <a:rPr lang="pt-BR" smtClean="0">
                <a:solidFill>
                  <a:srgbClr val="0000FF"/>
                </a:solidFill>
              </a:rPr>
              <a:t>antibioticoterapia foi utilizada em três quartos dos pacientes e o oseltamivir em quase a metade</a:t>
            </a:r>
            <a:r>
              <a:rPr lang="pt-BR" smtClean="0"/>
              <a:t>, o que pode ser explicado pelas diretrizes nacionais para o tratamento da SARS, que indicam o uso inicial do oseltamivir empírico. </a:t>
            </a:r>
          </a:p>
          <a:p>
            <a:pPr>
              <a:lnSpc>
                <a:spcPct val="84000"/>
              </a:lnSpc>
            </a:pPr>
            <a:r>
              <a:rPr lang="pt-BR" b="1" smtClean="0"/>
              <a:t>A hidroxicloroquina não foi prescrita</a:t>
            </a:r>
            <a:r>
              <a:rPr lang="pt-BR" smtClean="0"/>
              <a:t>, embora alguns estudos relatem seu uso em 7% -47% dos pacientes. </a:t>
            </a:r>
          </a:p>
          <a:p>
            <a:pPr>
              <a:lnSpc>
                <a:spcPct val="84000"/>
              </a:lnSpc>
            </a:pPr>
            <a:r>
              <a:rPr lang="pt-BR" smtClean="0"/>
              <a:t>Talvez essa diferença possa ser explicada pelo fato de que os casos na Europa e nos Estados Unidos começaram semanas ou meses antes dos do Brasil, quando um uso mais compassivo de medicamentos poderia ser explicado e também menos estudos estavam disponíveis . </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a:xfrm>
            <a:off x="871538" y="652463"/>
            <a:ext cx="10645775" cy="5835650"/>
          </a:xfrm>
        </p:spPr>
        <p:txBody>
          <a:bodyPr/>
          <a:lstStyle/>
          <a:p>
            <a:r>
              <a:rPr lang="pt-BR" sz="1800" smtClean="0"/>
              <a:t>As características demográficas e clínicas foram comparadas de acordo com a presença de comorbidades, idade menor que 1 ano e necessidade de VM</a:t>
            </a:r>
          </a:p>
          <a:p>
            <a:r>
              <a:rPr lang="pt-BR" sz="1800" smtClean="0"/>
              <a:t>Embora os números nesses subgrupos sejam pequenos, diferenças significativas foram encontradas, determinadas pela presença de comorbidades. </a:t>
            </a:r>
          </a:p>
          <a:p>
            <a:r>
              <a:rPr lang="pt-BR" sz="1800" smtClean="0"/>
              <a:t>Esses pacientes eram mais velhos e necessitavam de mais suporte respiratório, com mais casos de SDRA. As duas únicas mortes também ocorreram neste grupo. </a:t>
            </a:r>
          </a:p>
          <a:p>
            <a:r>
              <a:rPr lang="pt-BR" sz="1800" smtClean="0"/>
              <a:t>A presença de comorbidades aumentou de forma independente a chance de VM, mas os fatores associados a um pior prognóstico precisam de mais investigações. </a:t>
            </a:r>
          </a:p>
          <a:p>
            <a:r>
              <a:rPr lang="pt-BR" sz="1800" smtClean="0"/>
              <a:t>Obesidade, que é relatada como o fator de pior prognóstico em crianças com COVID-19, não foi frequente na presente coorte, onde as </a:t>
            </a:r>
            <a:r>
              <a:rPr lang="pt-BR" sz="1800" smtClean="0">
                <a:solidFill>
                  <a:srgbClr val="FF0000"/>
                </a:solidFill>
              </a:rPr>
              <a:t>principais comorbidades significativas foram doenças neuromusculares, doenças respiratórias crônicas e câncer</a:t>
            </a:r>
            <a:r>
              <a:rPr lang="pt-BR" sz="1800" smtClean="0"/>
              <a:t>. </a:t>
            </a:r>
          </a:p>
          <a:p>
            <a:r>
              <a:rPr lang="pt-BR" sz="1800" smtClean="0"/>
              <a:t>idade inferior a 1 ano, sexo e raça não foram associados a casos mais graves no presente estudo, embora os bebês tenham piorado o curso clínico na China e nos Estados Unidos. </a:t>
            </a:r>
          </a:p>
          <a:p>
            <a:r>
              <a:rPr lang="pt-BR" sz="1800" smtClean="0"/>
              <a:t>Como MIS-C é uma doença mal compreendida que parece ocorrer na fase subaguda da infecção por SARS-CoV-2, as mesmas comparações de subgrupos e a avaliação dos preditores de gravidade foram feitas apenas no grupo não MIS-C , mas os resultados não diferiram. </a:t>
            </a:r>
          </a:p>
          <a:p>
            <a:r>
              <a:rPr lang="pt-BR" sz="1800" smtClean="0"/>
              <a:t>Como também demonstrado em todos os estudos pediátricos com COVID-19, a grande maioria dos nossos pacientes evoluiu bem e teve alta, com </a:t>
            </a:r>
            <a:r>
              <a:rPr lang="pt-BR" sz="1800" smtClean="0">
                <a:solidFill>
                  <a:srgbClr val="0000FF"/>
                </a:solidFill>
              </a:rPr>
              <a:t>mortalidade de apenas 3%.</a:t>
            </a:r>
            <a:r>
              <a:rPr lang="pt-BR" sz="1800" smtClean="0"/>
              <a:t> </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p:cNvSpPr>
          <p:nvPr>
            <p:ph type="body" idx="1"/>
          </p:nvPr>
        </p:nvSpPr>
        <p:spPr>
          <a:xfrm>
            <a:off x="1546225" y="1641475"/>
            <a:ext cx="10101263" cy="4845050"/>
          </a:xfrm>
        </p:spPr>
        <p:txBody>
          <a:bodyPr/>
          <a:lstStyle/>
          <a:p>
            <a:pPr>
              <a:buFont typeface="Franklin Gothic Book"/>
              <a:buNone/>
            </a:pPr>
            <a:r>
              <a:rPr lang="pt-BR" smtClean="0"/>
              <a:t>                            </a:t>
            </a:r>
            <a:r>
              <a:rPr lang="pt-BR" smtClean="0">
                <a:solidFill>
                  <a:srgbClr val="FF0000"/>
                </a:solidFill>
              </a:rPr>
              <a:t>O presente estudo tem algumas limitações</a:t>
            </a:r>
            <a:r>
              <a:rPr lang="pt-BR" smtClean="0"/>
              <a:t>. </a:t>
            </a:r>
          </a:p>
          <a:p>
            <a:r>
              <a:rPr lang="pt-BR" smtClean="0"/>
              <a:t>Por envolver apenas pacientes brasileiros, isso pode limitar a generalização dos resultados. </a:t>
            </a:r>
          </a:p>
          <a:p>
            <a:r>
              <a:rPr lang="pt-BR" smtClean="0"/>
              <a:t>Além disso, faltam alguns detalhes sobre o tratamento, como o motivo do alto percentual de uso de antibióticos ou corticosteroides. </a:t>
            </a:r>
          </a:p>
          <a:p>
            <a:r>
              <a:rPr lang="pt-BR" smtClean="0"/>
              <a:t>Nem todos os pacientes tiveram marcadores inflamatórios medidos, então eles não puderam ser comparados dependendo da gravidade da doença.</a:t>
            </a:r>
          </a:p>
          <a:p>
            <a:pPr algn="ctr">
              <a:buFont typeface="Franklin Gothic Book"/>
              <a:buNone/>
            </a:pPr>
            <a:r>
              <a:rPr lang="pt-BR" smtClean="0"/>
              <a:t> </a:t>
            </a:r>
            <a:r>
              <a:rPr lang="pt-BR" b="1" smtClean="0">
                <a:solidFill>
                  <a:srgbClr val="0000FF"/>
                </a:solidFill>
              </a:rPr>
              <a:t>Apesar dessas limitações, acredita-se que este estudo possa contribuir para um melhor entendimento do COVID-19, pois descreve a primeira grande série de pacientes internados em UTIP no Hemisfério Sul. </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3"/>
          <p:cNvSpPr>
            <a:spLocks noGrp="1"/>
          </p:cNvSpPr>
          <p:nvPr>
            <p:ph type="body" idx="1"/>
          </p:nvPr>
        </p:nvSpPr>
        <p:spPr>
          <a:xfrm>
            <a:off x="1263650" y="1392238"/>
            <a:ext cx="10058400" cy="3906837"/>
          </a:xfrm>
          <a:ln w="76200">
            <a:solidFill>
              <a:srgbClr val="FF00FF"/>
            </a:solidFill>
            <a:miter lim="800000"/>
            <a:headEnd/>
            <a:tailEnd/>
          </a:ln>
        </p:spPr>
        <p:txBody>
          <a:bodyPr/>
          <a:lstStyle/>
          <a:p>
            <a:pPr>
              <a:lnSpc>
                <a:spcPct val="84000"/>
              </a:lnSpc>
            </a:pPr>
            <a:r>
              <a:rPr lang="pt-BR" smtClean="0"/>
              <a:t>Em conclusão, até onde sabemos, este é o primeiro estudo sobre o COVID-19 em pacientes de UTIP no Brasil. </a:t>
            </a:r>
          </a:p>
          <a:p>
            <a:pPr>
              <a:lnSpc>
                <a:spcPct val="84000"/>
              </a:lnSpc>
            </a:pPr>
            <a:r>
              <a:rPr lang="pt-BR" smtClean="0"/>
              <a:t>Foi demonstrado que as características desta doença em locais tropicais e subtropicais são semelhantes às de outros países. </a:t>
            </a:r>
          </a:p>
          <a:p>
            <a:pPr>
              <a:lnSpc>
                <a:spcPct val="84000"/>
              </a:lnSpc>
            </a:pPr>
            <a:r>
              <a:rPr lang="pt-BR" smtClean="0"/>
              <a:t>Nessa coorte, a letalidade foi baixa e as doenças crônicas e outras comorbidades desempenharam um papel importante no desenvolvimento das formas graves da doença. </a:t>
            </a:r>
          </a:p>
          <a:p>
            <a:pPr>
              <a:lnSpc>
                <a:spcPct val="84000"/>
              </a:lnSpc>
            </a:pPr>
            <a:r>
              <a:rPr lang="pt-BR" smtClean="0"/>
              <a:t>Ao contrário de outros estudos, a idade inferior a 1 ano não foi associada a um pior prognóstico.</a:t>
            </a:r>
          </a:p>
          <a:p>
            <a:pPr>
              <a:lnSpc>
                <a:spcPct val="84000"/>
              </a:lnSpc>
            </a:pPr>
            <a:r>
              <a:rPr lang="pt-BR" smtClean="0"/>
              <a:t> Pacientes com MIS-C apresentaram sintomas mais graves, biomarcadores inflamatórios mais elevados e maior predominância do sexo masculino. </a:t>
            </a:r>
          </a:p>
        </p:txBody>
      </p:sp>
      <p:sp>
        <p:nvSpPr>
          <p:cNvPr id="70660" name="Text Box 4"/>
          <p:cNvSpPr txBox="1">
            <a:spLocks noChangeArrowheads="1"/>
          </p:cNvSpPr>
          <p:nvPr/>
        </p:nvSpPr>
        <p:spPr bwMode="auto">
          <a:xfrm>
            <a:off x="5786438" y="479425"/>
            <a:ext cx="17954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Franklin Gothic Book"/>
              </a:defRPr>
            </a:lvl1pPr>
            <a:lvl2pPr>
              <a:defRPr>
                <a:solidFill>
                  <a:schemeClr val="tx1"/>
                </a:solidFill>
                <a:latin typeface="Franklin Gothic Book"/>
              </a:defRPr>
            </a:lvl2pPr>
            <a:lvl3pPr>
              <a:defRPr>
                <a:solidFill>
                  <a:schemeClr val="tx1"/>
                </a:solidFill>
                <a:latin typeface="Franklin Gothic Book"/>
              </a:defRPr>
            </a:lvl3pPr>
            <a:lvl4pPr>
              <a:defRPr>
                <a:solidFill>
                  <a:schemeClr val="tx1"/>
                </a:solidFill>
                <a:latin typeface="Franklin Gothic Book"/>
              </a:defRPr>
            </a:lvl4pPr>
            <a:lvl5pPr>
              <a:defRPr>
                <a:solidFill>
                  <a:schemeClr val="tx1"/>
                </a:solidFill>
                <a:latin typeface="Franklin Gothic Book"/>
              </a:defRPr>
            </a:lvl5pPr>
            <a:lvl6pPr fontAlgn="base">
              <a:spcBef>
                <a:spcPct val="0"/>
              </a:spcBef>
              <a:spcAft>
                <a:spcPct val="0"/>
              </a:spcAft>
              <a:defRPr>
                <a:solidFill>
                  <a:schemeClr val="tx1"/>
                </a:solidFill>
                <a:latin typeface="Franklin Gothic Book"/>
              </a:defRPr>
            </a:lvl6pPr>
            <a:lvl7pPr fontAlgn="base">
              <a:spcBef>
                <a:spcPct val="0"/>
              </a:spcBef>
              <a:spcAft>
                <a:spcPct val="0"/>
              </a:spcAft>
              <a:defRPr>
                <a:solidFill>
                  <a:schemeClr val="tx1"/>
                </a:solidFill>
                <a:latin typeface="Franklin Gothic Book"/>
              </a:defRPr>
            </a:lvl7pPr>
            <a:lvl8pPr fontAlgn="base">
              <a:spcBef>
                <a:spcPct val="0"/>
              </a:spcBef>
              <a:spcAft>
                <a:spcPct val="0"/>
              </a:spcAft>
              <a:defRPr>
                <a:solidFill>
                  <a:schemeClr val="tx1"/>
                </a:solidFill>
                <a:latin typeface="Franklin Gothic Book"/>
              </a:defRPr>
            </a:lvl8pPr>
            <a:lvl9pPr fontAlgn="base">
              <a:spcBef>
                <a:spcPct val="0"/>
              </a:spcBef>
              <a:spcAft>
                <a:spcPct val="0"/>
              </a:spcAft>
              <a:defRPr>
                <a:solidFill>
                  <a:schemeClr val="tx1"/>
                </a:solidFill>
                <a:latin typeface="Franklin Gothic Book"/>
              </a:defRPr>
            </a:lvl9pPr>
          </a:lstStyle>
          <a:p>
            <a:pPr defTabSz="914400"/>
            <a:r>
              <a:rPr lang="pt-BR">
                <a:solidFill>
                  <a:srgbClr val="0000FF"/>
                </a:solidFill>
              </a:rPr>
              <a:t>CONCLUSÃO</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613" y="579438"/>
            <a:ext cx="7469187" cy="5697537"/>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89263" y="652463"/>
            <a:ext cx="6211887" cy="5553075"/>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833438" y="990600"/>
            <a:ext cx="4425950" cy="5583238"/>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68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2400" y="1658938"/>
            <a:ext cx="4848225" cy="425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288925"/>
            <a:ext cx="4943475" cy="6345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475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5088" y="455613"/>
            <a:ext cx="5057775"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p:nvPr>
        </p:nvSpPr>
        <p:spPr/>
        <p:txBody>
          <a:bodyPr/>
          <a:lstStyle/>
          <a:p>
            <a:pPr algn="ctr"/>
            <a:r>
              <a:rPr lang="pt-BR" sz="4000" smtClean="0">
                <a:solidFill>
                  <a:srgbClr val="FF00FF"/>
                </a:solidFill>
              </a:rPr>
              <a:t>Nota do Editor da página neonatal </a:t>
            </a:r>
            <a:r>
              <a:rPr lang="pt-BR" sz="4000" smtClean="0">
                <a:solidFill>
                  <a:srgbClr val="FF00FF"/>
                </a:solidFill>
                <a:hlinkClick r:id="rId2"/>
              </a:rPr>
              <a:t>www.paulomargotto.com.br</a:t>
            </a:r>
            <a:r>
              <a:rPr lang="pt-BR" sz="4000" smtClean="0">
                <a:solidFill>
                  <a:srgbClr val="FF00FF"/>
                </a:solidFill>
              </a:rPr>
              <a:t> . Consultem também! Aqui e Agora! ESTUDANDO JUNTOS!</a:t>
            </a:r>
          </a:p>
        </p:txBody>
      </p:sp>
      <p:pic>
        <p:nvPicPr>
          <p:cNvPr id="819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25900" y="2954338"/>
            <a:ext cx="4421188" cy="299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925" name="Text Box 5"/>
          <p:cNvSpPr txBox="1">
            <a:spLocks noChangeArrowheads="1"/>
          </p:cNvSpPr>
          <p:nvPr/>
        </p:nvSpPr>
        <p:spPr bwMode="auto">
          <a:xfrm>
            <a:off x="2573338" y="5991225"/>
            <a:ext cx="69103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Franklin Gothic Book"/>
              </a:defRPr>
            </a:lvl1pPr>
            <a:lvl2pPr>
              <a:defRPr>
                <a:solidFill>
                  <a:schemeClr val="tx1"/>
                </a:solidFill>
                <a:latin typeface="Franklin Gothic Book"/>
              </a:defRPr>
            </a:lvl2pPr>
            <a:lvl3pPr>
              <a:defRPr>
                <a:solidFill>
                  <a:schemeClr val="tx1"/>
                </a:solidFill>
                <a:latin typeface="Franklin Gothic Book"/>
              </a:defRPr>
            </a:lvl3pPr>
            <a:lvl4pPr>
              <a:defRPr>
                <a:solidFill>
                  <a:schemeClr val="tx1"/>
                </a:solidFill>
                <a:latin typeface="Franklin Gothic Book"/>
              </a:defRPr>
            </a:lvl4pPr>
            <a:lvl5pPr>
              <a:defRPr>
                <a:solidFill>
                  <a:schemeClr val="tx1"/>
                </a:solidFill>
                <a:latin typeface="Franklin Gothic Book"/>
              </a:defRPr>
            </a:lvl5pPr>
            <a:lvl6pPr fontAlgn="base">
              <a:spcBef>
                <a:spcPct val="0"/>
              </a:spcBef>
              <a:spcAft>
                <a:spcPct val="0"/>
              </a:spcAft>
              <a:defRPr>
                <a:solidFill>
                  <a:schemeClr val="tx1"/>
                </a:solidFill>
                <a:latin typeface="Franklin Gothic Book"/>
              </a:defRPr>
            </a:lvl6pPr>
            <a:lvl7pPr fontAlgn="base">
              <a:spcBef>
                <a:spcPct val="0"/>
              </a:spcBef>
              <a:spcAft>
                <a:spcPct val="0"/>
              </a:spcAft>
              <a:defRPr>
                <a:solidFill>
                  <a:schemeClr val="tx1"/>
                </a:solidFill>
                <a:latin typeface="Franklin Gothic Book"/>
              </a:defRPr>
            </a:lvl7pPr>
            <a:lvl8pPr fontAlgn="base">
              <a:spcBef>
                <a:spcPct val="0"/>
              </a:spcBef>
              <a:spcAft>
                <a:spcPct val="0"/>
              </a:spcAft>
              <a:defRPr>
                <a:solidFill>
                  <a:schemeClr val="tx1"/>
                </a:solidFill>
                <a:latin typeface="Franklin Gothic Book"/>
              </a:defRPr>
            </a:lvl8pPr>
            <a:lvl9pPr fontAlgn="base">
              <a:spcBef>
                <a:spcPct val="0"/>
              </a:spcBef>
              <a:spcAft>
                <a:spcPct val="0"/>
              </a:spcAft>
              <a:defRPr>
                <a:solidFill>
                  <a:schemeClr val="tx1"/>
                </a:solidFill>
                <a:latin typeface="Franklin Gothic Book"/>
              </a:defRPr>
            </a:lvl9pPr>
          </a:lstStyle>
          <a:p>
            <a:pPr defTabSz="914400"/>
            <a:r>
              <a:rPr lang="pt-BR">
                <a:solidFill>
                  <a:srgbClr val="0000FF"/>
                </a:solidFill>
              </a:rPr>
              <a:t>Ds. Jordana, Alexandre Serafim e Paulo R. Margotto (2010)</a:t>
            </a:r>
          </a:p>
        </p:txBody>
      </p:sp>
    </p:spTree>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body" idx="1"/>
          </p:nvPr>
        </p:nvSpPr>
        <p:spPr>
          <a:xfrm>
            <a:off x="1093788" y="1441450"/>
            <a:ext cx="10952162" cy="5934075"/>
          </a:xfrm>
        </p:spPr>
        <p:txBody>
          <a:bodyPr/>
          <a:lstStyle/>
          <a:p>
            <a:pPr>
              <a:lnSpc>
                <a:spcPct val="74000"/>
              </a:lnSpc>
            </a:pPr>
            <a:r>
              <a:rPr lang="pt-BR" sz="1600" smtClean="0">
                <a:latin typeface="Times New Roman" pitchFamily="18" charset="0"/>
              </a:rPr>
              <a:t>Entre os destaques: não há confirmação convincente de que haja transmissão vertical da COVID-19 no atual momento, a maior parte dos bebês não apresentam problema algum e a transmissão horizontal precoce é possível. Assim, o desconforto respiratório logo após o nascimento não é causado pela COVID-19 e sim pela prematuridade e outras morbidades. Talvez o problema maior seja nos Profissionais de Saúde que estão trabalhando dentro da UTI e os pais. Quanto à abordagem respiratória: seguir as normas do Programa de Reanimação, com pequenas modificações comentadas a seguir, minimizar a exposição do Profissional (menor número de pessoas na Sala de Parto), encaminhar o RN à UTI numa incubadora pelo caminho mais curto. Quanto à transmissão: ocorre por gotículas de ar que não tem capacidade de ficar flutuando no ar a longa distância (manter a distância entre 1-2 metros), contato com superfícies, aerossóis (vírus pode permanecer viável e contagioso em aerossóis por horas). Os adultos transmitem pela fala, tosse e respiração (no caso do RN, quando chora). Não se conhece a quantidade de vírus que contém essas partículas, porque a carga viral é diferente em cada paciente. O grande problema é quando produzimos aerossol através do procedimento ventilação mecânica, ventilação não invasiva, aspiração oral, nasal e traqueal, cânula de alto fluxo, ambú e máscara. No entanto, esses procedimentos são pobres na produção de aerossóis e os modelos matemáticos demonstram que a chance do Profissional de Saúde pegar a infecção por aerossol é muito baixa. Os Profissionais de Saúde que usaram máscaras cirúrgicas ficaram tão protegidos quando a N95. Não há um quadro típico de SARS-COV-2 em RN. Revisão sistemática de ventilação manual, antes ou depois da intubação, não foi associada a um aumento do risco de transmissão viral. Já a intubação traqueal aumenta 3 vezes mais a chance de adquirir a infecção (essa deve ser realizada pelo colega de maior experiência nesse momento de pandemia) A dispersão  do ar em procedimentos geradores de aerossol no RN de 3Kg, em relação a do adulto, é 23 vezes menor (ao redor de 2 cm!). Assim  a idéia de não querer usar a ventilação com ambú e máscara para evitar a produção de aerossol, não é uma idéia correta, pois, como vimos a dispersão é pequena em adulto e muito menor ainda em recém-nascidos (é importante evitar escape pela máscara! Com operador inexperiente, o escape pode ocorrer em até 40%). Devem ser usados os filtros hidrofóbicos bacterianos/virais na parte expiratória do sistema (não colocar entre o ambú e o paciente, pelo risco do aumento do espaço morte e aumento do CO2, principalmente em bebês &lt;1000g). Em CPAP selo d´agua colocar o filtro antes do ar entrar na água para não espalhar no ar!Lembrar que esses bebês não nascem com coronavirus. A transmissão vertical  é muito rara. Quanto à aspiração, revisão sistemática mostrou que a aspiração de secreção não se associou ao aumento do risco de transmissão.  Existe alguma evidência que se for entubar por estar próximo ao doente, fazer a aspiração de forma contínua. Sempre aspirar o tubo em um sistema fechado.Não há nenhuma evidência que haja novos modos de ventilação para os pacientes positivos ou suspeitos que possa diminuir a produção de aerossóis e melhorar o prognóstico do paciente. É bom você lembrar que o bebê é seu amigo, você é o maior inimigo dele</a:t>
            </a:r>
            <a:endParaRPr lang="pt-BR" sz="1600" b="1" smtClean="0">
              <a:latin typeface="Times New Roman" pitchFamily="18" charset="0"/>
            </a:endParaRPr>
          </a:p>
          <a:p>
            <a:pPr>
              <a:lnSpc>
                <a:spcPct val="74000"/>
              </a:lnSpc>
            </a:pPr>
            <a:r>
              <a:rPr lang="pt-BR" sz="1400" b="1" smtClean="0"/>
              <a:t> </a:t>
            </a:r>
          </a:p>
        </p:txBody>
      </p:sp>
      <p:sp>
        <p:nvSpPr>
          <p:cNvPr id="82947" name="Rectangle 3"/>
          <p:cNvSpPr>
            <a:spLocks noChangeArrowheads="1"/>
          </p:cNvSpPr>
          <p:nvPr/>
        </p:nvSpPr>
        <p:spPr bwMode="auto">
          <a:xfrm>
            <a:off x="1420813" y="0"/>
            <a:ext cx="9912350" cy="140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a:r>
              <a:rPr lang="en-US" sz="2200" b="1">
                <a:solidFill>
                  <a:srgbClr val="0000FF"/>
                </a:solidFill>
                <a:latin typeface="Lato" pitchFamily="34" charset="0"/>
                <a:hlinkClick r:id="rId2"/>
              </a:rPr>
              <a:t>COVID-19 EM REC</a:t>
            </a:r>
            <a:r>
              <a:rPr lang="en-US" sz="2200" b="1">
                <a:solidFill>
                  <a:srgbClr val="0000FF"/>
                </a:solidFill>
                <a:hlinkClick r:id="rId2"/>
              </a:rPr>
              <a:t>É</a:t>
            </a:r>
            <a:r>
              <a:rPr lang="en-US" sz="2200" b="1">
                <a:solidFill>
                  <a:srgbClr val="0000FF"/>
                </a:solidFill>
                <a:latin typeface="Lato" pitchFamily="34" charset="0"/>
                <a:hlinkClick r:id="rId2"/>
              </a:rPr>
              <a:t>M-NASCIDOS E ASSISTÊNCIA RESPIRAT</a:t>
            </a:r>
            <a:r>
              <a:rPr lang="en-US" sz="2200" b="1">
                <a:solidFill>
                  <a:srgbClr val="0000FF"/>
                </a:solidFill>
                <a:hlinkClick r:id="rId2"/>
              </a:rPr>
              <a:t>Ó</a:t>
            </a:r>
            <a:r>
              <a:rPr lang="en-US" sz="2200" b="1">
                <a:solidFill>
                  <a:srgbClr val="0000FF"/>
                </a:solidFill>
                <a:latin typeface="Lato" pitchFamily="34" charset="0"/>
                <a:hlinkClick r:id="rId2"/>
              </a:rPr>
              <a:t>RIA: EVIDÊNCIAS ATUAIS E ABORDAGEM PR</a:t>
            </a:r>
            <a:r>
              <a:rPr lang="en-US" sz="2200" b="1">
                <a:solidFill>
                  <a:srgbClr val="0000FF"/>
                </a:solidFill>
                <a:hlinkClick r:id="rId2"/>
              </a:rPr>
              <a:t>Á</a:t>
            </a:r>
            <a:r>
              <a:rPr lang="en-US" sz="2200" b="1">
                <a:solidFill>
                  <a:srgbClr val="0000FF"/>
                </a:solidFill>
                <a:latin typeface="Lato" pitchFamily="34" charset="0"/>
                <a:hlinkClick r:id="rId2"/>
              </a:rPr>
              <a:t>TICA</a:t>
            </a:r>
            <a:endParaRPr lang="en-US" sz="2200" b="1">
              <a:solidFill>
                <a:srgbClr val="0000FF"/>
              </a:solidFill>
              <a:latin typeface="Lato" pitchFamily="34" charset="0"/>
            </a:endParaRPr>
          </a:p>
          <a:p>
            <a:pPr eaLnBrk="0" hangingPunct="0"/>
            <a:endParaRPr lang="en-US" sz="900" b="1">
              <a:solidFill>
                <a:srgbClr val="0000FF"/>
              </a:solidFill>
              <a:latin typeface="Lato" pitchFamily="34" charset="0"/>
            </a:endParaRPr>
          </a:p>
          <a:p>
            <a:pPr algn="ctr" eaLnBrk="0" hangingPunct="0"/>
            <a:r>
              <a:rPr lang="en-US" sz="1300" b="1">
                <a:solidFill>
                  <a:srgbClr val="424242"/>
                </a:solidFill>
                <a:ea typeface="Source Sans Pro"/>
                <a:cs typeface="Source Sans Pro"/>
              </a:rPr>
              <a:t>XXVII Encontro Internacional de Neonatologia da Santa Casa de São Paulo (Versão Inédita Online).</a:t>
            </a:r>
            <a:endParaRPr lang="en-US" sz="1300">
              <a:solidFill>
                <a:srgbClr val="424242"/>
              </a:solidFill>
              <a:ea typeface="Source Sans Pro"/>
              <a:cs typeface="Source Sans Pro"/>
            </a:endParaRPr>
          </a:p>
          <a:p>
            <a:pPr algn="ctr" eaLnBrk="0" hangingPunct="0"/>
            <a:r>
              <a:rPr lang="en-US" sz="1300" b="1">
                <a:solidFill>
                  <a:srgbClr val="424242"/>
                </a:solidFill>
                <a:ea typeface="Source Sans Pro"/>
                <a:cs typeface="Source Sans Pro"/>
              </a:rPr>
              <a:t> Guilherme Sant´Anna (Canadá).</a:t>
            </a:r>
            <a:endParaRPr lang="en-US" sz="1300">
              <a:solidFill>
                <a:srgbClr val="424242"/>
              </a:solidFill>
              <a:ea typeface="Source Sans Pro"/>
              <a:cs typeface="Source Sans Pro"/>
            </a:endParaRPr>
          </a:p>
          <a:p>
            <a:pPr algn="ctr" eaLnBrk="0" hangingPunct="0"/>
            <a:r>
              <a:rPr lang="en-US" sz="1300">
                <a:solidFill>
                  <a:srgbClr val="424242"/>
                </a:solidFill>
                <a:ea typeface="Source Sans Pro"/>
                <a:cs typeface="Source Sans Pro"/>
              </a:rPr>
              <a:t>Realizado por Paulo R. Margotto.</a:t>
            </a:r>
            <a:endParaRPr lang="en-US" sz="1800">
              <a:solidFill>
                <a:srgbClr val="78909C"/>
              </a:solidFill>
            </a:endParaRPr>
          </a:p>
        </p:txBody>
      </p:sp>
      <p:pic>
        <p:nvPicPr>
          <p:cNvPr id="82948" name="Picture 4" descr="doc">
            <a:hlinkClick r:id="rId3" tooltip="COVID_19_Santa Casa_SP_2020"/>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71200" y="1254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p:cNvSpPr>
          <p:nvPr>
            <p:ph type="body" idx="1"/>
          </p:nvPr>
        </p:nvSpPr>
        <p:spPr/>
        <p:txBody>
          <a:bodyPr/>
          <a:lstStyle/>
          <a:p>
            <a:pPr>
              <a:lnSpc>
                <a:spcPct val="84000"/>
              </a:lnSpc>
            </a:pPr>
            <a:r>
              <a:rPr lang="pt-BR" sz="1800" smtClean="0"/>
              <a:t>Hoje estamos vivenciando um momento único. Lembro que temos sempre coisas boas, no meio de coisas ruins. Procurem coisas boas para aprender tirar lições nesses momentos difíceis. Todos nós estamos passando por um momento difícil. A humanidade está passando por um momento difícil, particularmente o Brasil, devido às condições econômicas, sociais e políticas. O país nesse momento deveria estar unido e não dividido. Em minha opinião o Brasil está atravessando um momento mais difícil. Você pode dizer que os EUA tem mais casos e óbitos do que o Brasil, mas nas condições do Brasil e  na minha opinião, a tendência é que as coisas no Brasil vão piorar nos meses de maio, junho e julho por causas das  condições culturais, econômicas e políticas. Mesmo assim, é possível tirar coisas boas e aprender a ver que é possível realizar um Encontro como esse. Uma lição que tento passar inclusive para os meus colegas daqui do Canadá: o médico, enfermeira, fisioterapeuta precisam </a:t>
            </a:r>
            <a:r>
              <a:rPr lang="pt-BR" sz="1800" b="1" smtClean="0"/>
              <a:t>Estudar</a:t>
            </a:r>
            <a:r>
              <a:rPr lang="pt-BR" sz="1800" smtClean="0"/>
              <a:t>. Estamos em frente a uma doença que não conhecemos e se não estudarmos, vamos continuar no escuro. Devemos entender porque as normas são definidas. </a:t>
            </a:r>
          </a:p>
        </p:txBody>
      </p:sp>
      <p:sp>
        <p:nvSpPr>
          <p:cNvPr id="83971" name="Rectangle 3"/>
          <p:cNvSpPr>
            <a:spLocks noChangeArrowheads="1"/>
          </p:cNvSpPr>
          <p:nvPr/>
        </p:nvSpPr>
        <p:spPr bwMode="auto">
          <a:xfrm>
            <a:off x="1487488" y="241300"/>
            <a:ext cx="9756775"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0000FF"/>
                </a:solidFill>
                <a:latin typeface="Lato" pitchFamily="34" charset="0"/>
              </a:rPr>
              <a:t>COVID-19 NA UTI NEONATAL: MITOS E VERDADES NA NEONATOLOGIA</a:t>
            </a:r>
          </a:p>
          <a:p>
            <a:pPr algn="ctr" eaLnBrk="0" hangingPunct="0"/>
            <a:r>
              <a:rPr lang="en-US" sz="1300" i="1">
                <a:solidFill>
                  <a:srgbClr val="424242"/>
                </a:solidFill>
                <a:ea typeface="Source Sans Pro"/>
                <a:cs typeface="Source Sans Pro"/>
              </a:rPr>
              <a:t>Live</a:t>
            </a:r>
            <a:r>
              <a:rPr lang="en-US" sz="1300">
                <a:solidFill>
                  <a:srgbClr val="424242"/>
                </a:solidFill>
                <a:ea typeface="Source Sans Pro"/>
                <a:cs typeface="Source Sans Pro"/>
              </a:rPr>
              <a:t> com Guilherme Sant`Anna (Canadá). Organização: Marilene K. Martins (SP)</a:t>
            </a:r>
          </a:p>
          <a:p>
            <a:pPr algn="ctr" eaLnBrk="0" hangingPunct="0"/>
            <a:r>
              <a:rPr lang="en-US" sz="1300">
                <a:solidFill>
                  <a:srgbClr val="424242"/>
                </a:solidFill>
                <a:ea typeface="Source Sans Pro"/>
                <a:cs typeface="Source Sans Pro"/>
              </a:rPr>
              <a:t>Reprodução autorizada realizada por Paulo R. Margotto</a:t>
            </a:r>
            <a:endParaRPr lang="en-US" sz="1800">
              <a:solidFill>
                <a:srgbClr val="78909C"/>
              </a:solidFill>
            </a:endParaRPr>
          </a:p>
        </p:txBody>
      </p:sp>
      <p:pic>
        <p:nvPicPr>
          <p:cNvPr id="83972" name="Picture 4" descr="doc">
            <a:hlinkClick r:id="rId2" tooltip="COVID-19-Live-7-5-2020"/>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36138" y="755650"/>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body" idx="1"/>
          </p:nvPr>
        </p:nvSpPr>
        <p:spPr>
          <a:xfrm>
            <a:off x="1371600" y="2424113"/>
            <a:ext cx="10574338" cy="4278312"/>
          </a:xfrm>
        </p:spPr>
        <p:txBody>
          <a:bodyPr/>
          <a:lstStyle/>
          <a:p>
            <a:r>
              <a:rPr lang="pt-BR" sz="1800" smtClean="0"/>
              <a:t>Um recém-nascido nascido de mãe com COVID-19 apresentou níveis elevados de anticorpos e resultados anormais nos testes de citocinas 2 horas após o nascimento. O nível elevado de anticorpos IgG sugere que o recém-nascido foi infectado no útero. Os anticorpos IgM não são transferidos para o feto pela placenta. O bebê poderia estar potencialmente exposto por 23 dias a partir do momento do diagnóstico da COVID-19 até o parto.</a:t>
            </a:r>
          </a:p>
          <a:p>
            <a:r>
              <a:rPr lang="pt-BR" sz="1800" smtClean="0"/>
              <a:t>Os resultados laboratoriais que exibem inflamação e lesão hepática indiretamente apoiam a possibilidade de transmissão vertical. Embora a infecção no momento do parto não possa ser descartada, os anticorpos IgM geralmente não aparecem até 3 a 7 dias após a infecção e a </a:t>
            </a:r>
            <a:r>
              <a:rPr lang="pt-BR" sz="1800" b="1" smtClean="0"/>
              <a:t>IgM elevada no neonato era evidente em uma amostra de sangue colhida 2 horas após o nascimento.</a:t>
            </a:r>
            <a:endParaRPr lang="pt-BR" sz="1800" smtClean="0"/>
          </a:p>
          <a:p>
            <a:r>
              <a:rPr lang="pt-BR" sz="1800" smtClean="0"/>
              <a:t>Além disso, as secreções vaginais da mãe eram negativas para SARS-CoV-2. O teste de RT-PCR repetidamente negativo da criança nos swabs nasofaríngeos é difícil de explicar, embora esses testes nem sempre sejam positivos com a infecção. Os anticorpos IgG podem ser transmitidos ao feto através da placenta e aparecer depois da IgM. Portanto, a elevação do nível da  IgG pode refletir infecção materna ou infantil.</a:t>
            </a:r>
          </a:p>
        </p:txBody>
      </p:sp>
      <p:sp>
        <p:nvSpPr>
          <p:cNvPr id="84995" name="Rectangle 3"/>
          <p:cNvSpPr>
            <a:spLocks noChangeArrowheads="1"/>
          </p:cNvSpPr>
          <p:nvPr/>
        </p:nvSpPr>
        <p:spPr bwMode="auto">
          <a:xfrm>
            <a:off x="776288" y="539750"/>
            <a:ext cx="11255375" cy="1882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63480" anchor="ctr">
            <a:spAutoFit/>
          </a:bodyPr>
          <a:lstStyle/>
          <a:p>
            <a:r>
              <a:rPr lang="en-US" sz="2700" b="1">
                <a:solidFill>
                  <a:srgbClr val="0000FF"/>
                </a:solidFill>
                <a:latin typeface="Lato" pitchFamily="34" charset="0"/>
              </a:rPr>
              <a:t>Poss</a:t>
            </a:r>
            <a:r>
              <a:rPr lang="en-US" sz="2700" b="1">
                <a:solidFill>
                  <a:srgbClr val="0000FF"/>
                </a:solidFill>
              </a:rPr>
              <a:t>í</a:t>
            </a:r>
            <a:r>
              <a:rPr lang="en-US" sz="2700" b="1">
                <a:solidFill>
                  <a:srgbClr val="0000FF"/>
                </a:solidFill>
                <a:latin typeface="Lato" pitchFamily="34" charset="0"/>
              </a:rPr>
              <a:t>vel transmissão vertical de SARS-CoV-2 de uma mãe infectada para seu rec</a:t>
            </a:r>
            <a:r>
              <a:rPr lang="en-US" sz="2700" b="1">
                <a:solidFill>
                  <a:srgbClr val="0000FF"/>
                </a:solidFill>
              </a:rPr>
              <a:t>é</a:t>
            </a:r>
            <a:r>
              <a:rPr lang="en-US" sz="2700" b="1">
                <a:solidFill>
                  <a:srgbClr val="0000FF"/>
                </a:solidFill>
                <a:latin typeface="Lato" pitchFamily="34" charset="0"/>
              </a:rPr>
              <a:t>m-nascido (Coment</a:t>
            </a:r>
            <a:r>
              <a:rPr lang="en-US" sz="2700" b="1">
                <a:solidFill>
                  <a:srgbClr val="0000FF"/>
                </a:solidFill>
              </a:rPr>
              <a:t>á</a:t>
            </a:r>
            <a:r>
              <a:rPr lang="en-US" sz="2700" b="1">
                <a:solidFill>
                  <a:srgbClr val="0000FF"/>
                </a:solidFill>
                <a:latin typeface="Lato" pitchFamily="34" charset="0"/>
              </a:rPr>
              <a:t>rios do Dr. Guilherme Sant´Anna, Canad</a:t>
            </a:r>
            <a:r>
              <a:rPr lang="en-US" sz="2700" b="1">
                <a:solidFill>
                  <a:srgbClr val="0000FF"/>
                </a:solidFill>
              </a:rPr>
              <a:t>á</a:t>
            </a:r>
            <a:r>
              <a:rPr lang="en-US" sz="2700" b="1">
                <a:solidFill>
                  <a:srgbClr val="0000FF"/>
                </a:solidFill>
                <a:latin typeface="Lato" pitchFamily="34" charset="0"/>
              </a:rPr>
              <a:t>)</a:t>
            </a:r>
          </a:p>
          <a:p>
            <a:pPr algn="ctr" eaLnBrk="0" hangingPunct="0"/>
            <a:r>
              <a:rPr lang="en-US" sz="1300" i="1" u="sng">
                <a:solidFill>
                  <a:srgbClr val="424242"/>
                </a:solidFill>
                <a:ea typeface="Source Sans Pro"/>
                <a:cs typeface="Source Sans Pro"/>
              </a:rPr>
              <a:t>Possible Vertical Transmission of SARS-CoV-2</a:t>
            </a:r>
            <a:r>
              <a:rPr lang="en-US" sz="1300" u="sng">
                <a:solidFill>
                  <a:srgbClr val="424242"/>
                </a:solidFill>
                <a:ea typeface="Source Sans Pro"/>
                <a:cs typeface="Source Sans Pro"/>
              </a:rPr>
              <a:t>  </a:t>
            </a:r>
            <a:r>
              <a:rPr lang="en-US" sz="1300" i="1" u="sng">
                <a:solidFill>
                  <a:srgbClr val="424242"/>
                </a:solidFill>
                <a:ea typeface="Source Sans Pro"/>
                <a:cs typeface="Source Sans Pro"/>
              </a:rPr>
              <a:t>From an Infected Mother to Her Newborn.</a:t>
            </a:r>
            <a:endParaRPr lang="en-US" sz="1800" b="1" u="sng">
              <a:solidFill>
                <a:srgbClr val="072A4D"/>
              </a:solidFill>
              <a:latin typeface="Lato" pitchFamily="34" charset="0"/>
              <a:ea typeface="Source Sans Pro"/>
              <a:cs typeface="Source Sans Pro"/>
            </a:endParaRPr>
          </a:p>
          <a:p>
            <a:pPr algn="ctr" eaLnBrk="0" hangingPunct="0"/>
            <a:r>
              <a:rPr lang="en-US" sz="1800" b="1" u="sng">
                <a:solidFill>
                  <a:srgbClr val="78909C"/>
                </a:solidFill>
                <a:latin typeface="Lato" pitchFamily="34" charset="0"/>
                <a:ea typeface="Source Sans Pro"/>
                <a:cs typeface="Source Sans Pro"/>
                <a:hlinkClick r:id="rId2"/>
              </a:rPr>
              <a:t>Possible Vertical Transmission of SARS-CoV-2 From an </a:t>
            </a:r>
            <a:r>
              <a:rPr lang="en-US" sz="1800" b="1" u="sng">
                <a:solidFill>
                  <a:srgbClr val="78909C"/>
                </a:solidFill>
                <a:ea typeface="Source Sans Pro"/>
                <a:cs typeface="Source Sans Pro"/>
                <a:hlinkClick r:id="rId2"/>
              </a:rPr>
              <a:t>…</a:t>
            </a:r>
            <a:endParaRPr lang="en-US" sz="1800" b="1">
              <a:solidFill>
                <a:srgbClr val="072A4D"/>
              </a:solidFill>
              <a:latin typeface="Lato" pitchFamily="34" charset="0"/>
              <a:ea typeface="Source Sans Pro"/>
              <a:cs typeface="Source Sans Pro"/>
            </a:endParaRPr>
          </a:p>
          <a:p>
            <a:pPr algn="ctr" eaLnBrk="0" hangingPunct="0"/>
            <a:r>
              <a:rPr lang="en-US" sz="1300">
                <a:solidFill>
                  <a:srgbClr val="424242"/>
                </a:solidFill>
                <a:ea typeface="Source Sans Pro"/>
                <a:cs typeface="Source Sans Pro"/>
              </a:rPr>
              <a:t>Lan Dong, MD, Jinhua Tian, MD, Songming He, MD, Chuchao Zhu, MD, Jian Wang, MD, Chen Liu, MD, Jing Yang, MD</a:t>
            </a:r>
          </a:p>
          <a:p>
            <a:pPr eaLnBrk="0" hangingPunct="0"/>
            <a:r>
              <a:rPr lang="en-US" sz="1300" u="sng">
                <a:solidFill>
                  <a:srgbClr val="424242"/>
                </a:solidFill>
                <a:ea typeface="Source Sans Pro"/>
                <a:cs typeface="Source Sans Pro"/>
              </a:rPr>
              <a:t>                                                                                       </a:t>
            </a:r>
            <a:r>
              <a:rPr lang="en-US" sz="1300">
                <a:solidFill>
                  <a:srgbClr val="424242"/>
                </a:solidFill>
                <a:ea typeface="Source Sans Pro"/>
                <a:cs typeface="Source Sans Pro"/>
              </a:rPr>
              <a:t>Realizado por Paulo R. Margotto</a:t>
            </a:r>
            <a:endParaRPr lang="en-US" sz="1800">
              <a:solidFill>
                <a:srgbClr val="78909C"/>
              </a:solidFill>
            </a:endParaRPr>
          </a:p>
        </p:txBody>
      </p:sp>
      <p:pic>
        <p:nvPicPr>
          <p:cNvPr id="84996" name="Picture 4" descr="doc">
            <a:hlinkClick r:id="rId3" tooltip="COVID-19-Possivel-transmissao-vertical"/>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06175" y="1552575"/>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body" idx="1"/>
          </p:nvPr>
        </p:nvSpPr>
        <p:spPr>
          <a:xfrm>
            <a:off x="822325" y="1303338"/>
            <a:ext cx="11045825" cy="5419725"/>
          </a:xfrm>
        </p:spPr>
        <p:txBody>
          <a:bodyPr/>
          <a:lstStyle/>
          <a:p>
            <a:pPr>
              <a:lnSpc>
                <a:spcPct val="74000"/>
              </a:lnSpc>
            </a:pPr>
            <a:r>
              <a:rPr lang="pt-BR" sz="1800" smtClean="0"/>
              <a:t>Desde dezembro de 2019, a nova infecção por coronavírus mostra as características epidemiológicas clínicas da disseminação rápida e a capacidade de infectar uma população em geral suscetível. A Doença de Coronavírus 2019 (COVID-19) é uma doença emergente com um rápido aumento de 51 casos e mortes desde a sua primeira identificação em Wuhan, China, em dezembro de 2019. Dados limitados estão disponíveis sobre o COVID-19 durante a gravidez; no entanto, informações sobre doenças associadas com outros coronavírus altamente patogênicos (isto é, síndrome respiratória aguda grave (SARS) e a síndrome respiratória do Oriente Médio (MERS) pode fornecer informações sobre os efeitos do COVID-19 durante a gravidez. O tipo de pneumonia causada pelo COVID-19 é uma doença altamente infecciosa. Até 19 de fevereiro de 2020, mais de 70000 casos de COVID-19 foram confirmados em laboratório com mais de 1800 MORTES. O surto em curso foi declarado pela Organização Mundial da Saúde como uma emergência global de saúde pública.O agente patogênico pertence à coronavírus de tipo β (2019 novo coronavírus, 2019-nCoV).</a:t>
            </a:r>
          </a:p>
          <a:p>
            <a:pPr>
              <a:lnSpc>
                <a:spcPct val="74000"/>
              </a:lnSpc>
            </a:pPr>
            <a:r>
              <a:rPr lang="pt-BR" sz="1800" smtClean="0"/>
              <a:t>A infecção perinatal pelo 2019-nCoV pode ter efeitos adversos em recém-nascidos, causando problemas, tais como angústia fetal, trabalho de parto prematuro, angústia respiratória, trombocitopenia acompanhada de alterações na função hepática e até a morte. No entanto, </a:t>
            </a:r>
            <a:r>
              <a:rPr lang="pt-BR" sz="1800" smtClean="0">
                <a:solidFill>
                  <a:srgbClr val="0000FF"/>
                </a:solidFill>
              </a:rPr>
              <a:t>a transmissão vertical de 2019-nCoV ainda está para ser confirmada.</a:t>
            </a:r>
          </a:p>
          <a:p>
            <a:pPr>
              <a:lnSpc>
                <a:spcPct val="74000"/>
              </a:lnSpc>
            </a:pPr>
            <a:r>
              <a:rPr lang="pt-BR" sz="1800" smtClean="0"/>
              <a:t>Esse Capítulo foi realizado com bases   nas últimas evidências publicadas até agora em março, abordando o Cuidado com a Gestante e Recém-Nascido, esclarecendo pontos polêmicos, incluindo o aleitamento materno,  o tempo do clampeamento do cordão umbilical (até o dia de hoje, não há evidência de transmissão vertical do  novo coronavírus), embora todos nós saibamos que devido a limitação dos casos em recém-nascidos e evidências para COVID-19 neonatal, essas propostas deverão sofrer mudanças com base em evidências clínicas acumuladas e experiência.</a:t>
            </a:r>
          </a:p>
        </p:txBody>
      </p:sp>
      <p:sp>
        <p:nvSpPr>
          <p:cNvPr id="86019" name="Rectangle 3"/>
          <p:cNvSpPr>
            <a:spLocks noChangeArrowheads="1"/>
          </p:cNvSpPr>
          <p:nvPr/>
        </p:nvSpPr>
        <p:spPr bwMode="auto">
          <a:xfrm>
            <a:off x="1347788" y="574675"/>
            <a:ext cx="9956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r>
              <a:rPr lang="en-US" sz="2700" b="1">
                <a:solidFill>
                  <a:srgbClr val="0000FF"/>
                </a:solidFill>
                <a:latin typeface="Lato" pitchFamily="34" charset="0"/>
              </a:rPr>
              <a:t>INFEC</a:t>
            </a:r>
            <a:r>
              <a:rPr lang="en-US" sz="2700" b="1">
                <a:solidFill>
                  <a:srgbClr val="0000FF"/>
                </a:solidFill>
              </a:rPr>
              <a:t>Ç</a:t>
            </a:r>
            <a:r>
              <a:rPr lang="en-US" sz="2700" b="1">
                <a:solidFill>
                  <a:srgbClr val="0000FF"/>
                </a:solidFill>
                <a:latin typeface="Lato" pitchFamily="34" charset="0"/>
              </a:rPr>
              <a:t>ÃO PERINATAL PELO NOVO CORONAV</a:t>
            </a:r>
            <a:r>
              <a:rPr lang="en-US" sz="2700" b="1">
                <a:solidFill>
                  <a:srgbClr val="0000FF"/>
                </a:solidFill>
              </a:rPr>
              <a:t>Í</a:t>
            </a:r>
            <a:r>
              <a:rPr lang="en-US" sz="2700" b="1">
                <a:solidFill>
                  <a:srgbClr val="0000FF"/>
                </a:solidFill>
                <a:latin typeface="Lato" pitchFamily="34" charset="0"/>
              </a:rPr>
              <a:t>RUS-2019</a:t>
            </a:r>
          </a:p>
          <a:p>
            <a:pPr eaLnBrk="0" hangingPunct="0"/>
            <a:r>
              <a:rPr lang="en-US" sz="1300">
                <a:solidFill>
                  <a:srgbClr val="424242"/>
                </a:solidFill>
                <a:ea typeface="Source Sans Pro"/>
                <a:cs typeface="Source Sans Pro"/>
              </a:rPr>
              <a:t>Paulo R. Margotto. Capítulo do livro Assistência ao Recém-Nascido de Risco, 4a Edição, Editado por Paulo R. Margotto, 2020, no Prelo</a:t>
            </a:r>
            <a:endParaRPr lang="en-US" sz="1800">
              <a:solidFill>
                <a:srgbClr val="78909C"/>
              </a:solidFill>
            </a:endParaRPr>
          </a:p>
        </p:txBody>
      </p:sp>
      <p:pic>
        <p:nvPicPr>
          <p:cNvPr id="86020" name="Picture 4" descr="doc">
            <a:hlinkClick r:id="rId2" tooltip="NOVO-INFECCÇÁO PERINATAL PELO CORONAVIRU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6913" y="420688"/>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86021" name="AutoShape 5"/>
          <p:cNvSpPr>
            <a:spLocks noChangeArrowheads="1"/>
          </p:cNvSpPr>
          <p:nvPr/>
        </p:nvSpPr>
        <p:spPr bwMode="auto">
          <a:xfrm>
            <a:off x="11461750" y="6094413"/>
            <a:ext cx="338138" cy="550862"/>
          </a:xfrm>
          <a:prstGeom prst="curvedRightArrow">
            <a:avLst>
              <a:gd name="adj1" fmla="val 32582"/>
              <a:gd name="adj2" fmla="val 65164"/>
              <a:gd name="adj3" fmla="val 33333"/>
            </a:avLst>
          </a:prstGeom>
          <a:solidFill>
            <a:srgbClr val="0000FF"/>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body" idx="1"/>
          </p:nvPr>
        </p:nvSpPr>
        <p:spPr>
          <a:xfrm>
            <a:off x="909638" y="428625"/>
            <a:ext cx="10631487" cy="6246813"/>
          </a:xfrm>
        </p:spPr>
        <p:txBody>
          <a:bodyPr/>
          <a:lstStyle/>
          <a:p>
            <a:pPr>
              <a:lnSpc>
                <a:spcPct val="84000"/>
              </a:lnSpc>
              <a:buFont typeface="Franklin Gothic Book"/>
              <a:buNone/>
            </a:pPr>
            <a:r>
              <a:rPr lang="pt-BR" sz="1600" smtClean="0"/>
              <a:t>                                                   </a:t>
            </a:r>
            <a:r>
              <a:rPr lang="pt-BR" sz="1600" b="1" smtClean="0">
                <a:solidFill>
                  <a:srgbClr val="0000FF"/>
                </a:solidFill>
              </a:rPr>
              <a:t>LEITE MATERNO</a:t>
            </a:r>
            <a:endParaRPr lang="pt-BR" sz="1600" smtClean="0">
              <a:solidFill>
                <a:srgbClr val="0000FF"/>
              </a:solidFill>
            </a:endParaRPr>
          </a:p>
          <a:p>
            <a:pPr>
              <a:lnSpc>
                <a:spcPct val="84000"/>
              </a:lnSpc>
            </a:pPr>
            <a:r>
              <a:rPr lang="pt-BR" sz="1600" smtClean="0"/>
              <a:t>A possibilidade de transmissão vertical do 2019-nCoV não pode ser descartada. Segundo o consenso chinês (Wang L</a:t>
            </a:r>
            <a:r>
              <a:rPr lang="pt-BR" sz="1600" b="1" smtClean="0"/>
              <a:t> </a:t>
            </a:r>
            <a:r>
              <a:rPr lang="pt-BR" sz="1600" smtClean="0"/>
              <a:t>et al)</a:t>
            </a:r>
            <a:r>
              <a:rPr lang="pt-BR" sz="1600" b="1" smtClean="0"/>
              <a:t> </a:t>
            </a:r>
            <a:r>
              <a:rPr lang="pt-BR" sz="1600" smtClean="0"/>
              <a:t>os bebês não devem ser alimentados com o leite materno de mães com confirmação ou suspeita de COVID-19</a:t>
            </a:r>
            <a:r>
              <a:rPr lang="pt-BR" sz="1600" b="1" smtClean="0"/>
              <a:t>.</a:t>
            </a:r>
            <a:r>
              <a:rPr lang="pt-BR" sz="1600" smtClean="0"/>
              <a:t> Se a mãe suspeita ou diagnosticada e o seu leite materno apresentarem um resultado negativo para 2019-nCoV, os bebês devem ser alimentados com leite materno. O leite de doadora pode ser considerado para uso após a triagem para 2019-nCoV, porque o vírus pode ser excretado no leite durante o período de incubação.</a:t>
            </a:r>
            <a:endParaRPr lang="pt-BR" sz="1600" b="1" smtClean="0"/>
          </a:p>
          <a:p>
            <a:pPr>
              <a:lnSpc>
                <a:spcPct val="84000"/>
              </a:lnSpc>
            </a:pPr>
            <a:r>
              <a:rPr lang="pt-BR" sz="1600" b="1" smtClean="0"/>
              <a:t>No entanto</a:t>
            </a:r>
            <a:r>
              <a:rPr lang="pt-BR" sz="1600" smtClean="0"/>
              <a:t> o Departamento Científico de Aleitamento Materno (DCAM) da Sociedade Brasileira de Pediatria (SBP) informa aos pediatras como atuar na amamentação diante de casos de mães que estejam com suspeita ou infectadas pelo 2019-nCoV, com base em outras duas revisões, uma do </a:t>
            </a:r>
            <a:r>
              <a:rPr lang="pt-BR" sz="1600" i="1" smtClean="0"/>
              <a:t>Centers for Disease Control and Prevention</a:t>
            </a:r>
            <a:r>
              <a:rPr lang="pt-BR" sz="1600" smtClean="0"/>
              <a:t> (CDC) norte-americano e outra do </a:t>
            </a:r>
            <a:r>
              <a:rPr lang="pt-BR" sz="1600" i="1" smtClean="0"/>
              <a:t>Royal College of Obstetricians and Gynaecologists </a:t>
            </a:r>
            <a:r>
              <a:rPr lang="pt-BR" sz="1600" smtClean="0"/>
              <a:t>(RCOG), de Londres: caso a mãe queira manter o Aleitamento Materno, a mesma deverá ser esclarecida e estar de acordo com as medidas preventivas necessárias: lavar as mãos antes de tocar no bebê na hora da mamada; usar máscara facial durante a amamentação.</a:t>
            </a:r>
          </a:p>
          <a:p>
            <a:pPr>
              <a:lnSpc>
                <a:spcPct val="84000"/>
              </a:lnSpc>
            </a:pPr>
            <a:r>
              <a:rPr lang="pt-BR" sz="1600" smtClean="0"/>
              <a:t>Dada à realidade de que as mães infectadas pelo coronavírus provavelmente já colonizaram seus bebês, a amamentação continuada tem o potencial de transmitir anticorpos maternos protetores ao bebê através do leite materno. Portanto, a amamentação deve continuar com a mãe praticando cuidadosamente a lavagem das mãos e o uso de uma máscara durante a amamentação, para minimizar a exposição viral adicional ao bebê. </a:t>
            </a:r>
          </a:p>
          <a:p>
            <a:pPr>
              <a:lnSpc>
                <a:spcPct val="84000"/>
              </a:lnSpc>
            </a:pPr>
            <a:r>
              <a:rPr lang="pt-BR" sz="1600" smtClean="0"/>
              <a:t>No caso da mãe não se sentir à vontade para amamentar diretamente a criança, ela poderá extrair o seu leite manualmente ou usar bombas de extração láctea (com higiene adequada) e um cuidador saudável poderá oferecer o leite ao bebê por copinho, xícara ou colher (desde que esse cuidador conheça a técnica correta de uso desses utensílios). </a:t>
            </a:r>
          </a:p>
          <a:p>
            <a:pPr>
              <a:lnSpc>
                <a:spcPct val="84000"/>
              </a:lnSpc>
            </a:pPr>
            <a:r>
              <a:rPr lang="pt-BR" sz="1600" smtClean="0"/>
              <a:t>A nota finaliza dizendo que, em sintonia com o pronunciamento da FEBRASGO6 , o DCAM - SBP, até o momento, </a:t>
            </a:r>
            <a:r>
              <a:rPr lang="pt-BR" sz="1600" smtClean="0">
                <a:solidFill>
                  <a:srgbClr val="FF00FF"/>
                </a:solidFill>
              </a:rPr>
              <a:t>é favorável à manutenção da amamentação em mães portadoras do 2019-nCoV (se for o desejo das mesmas). As principais publicações nesse tema, até então indicam que, como em várias outras viroses, os benefícios da amamentação superam os riscos de transmissão do 2019-nCoV. </a:t>
            </a:r>
          </a:p>
        </p:txBody>
      </p:sp>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body" idx="1"/>
          </p:nvPr>
        </p:nvSpPr>
        <p:spPr>
          <a:xfrm>
            <a:off x="1728788" y="3508375"/>
            <a:ext cx="9601200" cy="3581400"/>
          </a:xfrm>
        </p:spPr>
        <p:txBody>
          <a:bodyPr/>
          <a:lstStyle/>
          <a:p>
            <a:r>
              <a:rPr lang="pt-BR" smtClean="0"/>
              <a:t>a SIM-P é uma nova condição clínica grave, potencialmente fatal e temporalmente relacionada à COVID-19, frequentemente associada à presença de choque e</a:t>
            </a:r>
            <a:br>
              <a:rPr lang="pt-BR" smtClean="0"/>
            </a:br>
            <a:r>
              <a:rPr lang="pt-BR" smtClean="0"/>
              <a:t>necessidade de suporte em UTI pediátrica, com drogas vasoativas, imunomoduladores</a:t>
            </a:r>
            <a:br>
              <a:rPr lang="pt-BR" smtClean="0"/>
            </a:br>
            <a:r>
              <a:rPr lang="pt-BR" smtClean="0"/>
              <a:t>e anticoagulantes. </a:t>
            </a:r>
            <a:br>
              <a:rPr lang="pt-BR" smtClean="0"/>
            </a:br>
            <a:endParaRPr lang="pt-BR" smtClean="0"/>
          </a:p>
        </p:txBody>
      </p:sp>
      <p:sp>
        <p:nvSpPr>
          <p:cNvPr id="88067" name="Rectangle 3"/>
          <p:cNvSpPr>
            <a:spLocks noChangeArrowheads="1"/>
          </p:cNvSpPr>
          <p:nvPr/>
        </p:nvSpPr>
        <p:spPr bwMode="auto">
          <a:xfrm>
            <a:off x="2406650" y="2176463"/>
            <a:ext cx="7359650" cy="54133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38088" anchor="ctr">
            <a:spAutoFit/>
          </a:bodyPr>
          <a:lstStyle/>
          <a:p>
            <a:r>
              <a:rPr lang="en-US" u="sng">
                <a:hlinkClick r:id="rId2"/>
              </a:rPr>
              <a:t>Notificação obrigatória no Ministério da Saúde dos casos de ...</a:t>
            </a:r>
          </a:p>
          <a:p>
            <a:pPr eaLnBrk="0" hangingPunct="0"/>
            <a:endParaRPr lang="en-US" sz="1800"/>
          </a:p>
        </p:txBody>
      </p:sp>
      <p:sp>
        <p:nvSpPr>
          <p:cNvPr id="88068" name="Rectangle 4"/>
          <p:cNvSpPr>
            <a:spLocks noChangeArrowheads="1"/>
          </p:cNvSpPr>
          <p:nvPr/>
        </p:nvSpPr>
        <p:spPr bwMode="auto">
          <a:xfrm>
            <a:off x="708025" y="355600"/>
            <a:ext cx="11345863" cy="11382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126960" anchor="ctr">
            <a:spAutoFit/>
          </a:bodyPr>
          <a:lstStyle/>
          <a:p>
            <a:pPr algn="ctr">
              <a:tabLst>
                <a:tab pos="6005513" algn="l"/>
              </a:tabLst>
            </a:pPr>
            <a:r>
              <a:rPr lang="en-US" b="1">
                <a:solidFill>
                  <a:srgbClr val="0000FF"/>
                </a:solidFill>
              </a:rPr>
              <a:t>Notificação obrigatória no Ministério da Saúde dos casos de síndrome inflamatória multissistêmica pediátrica (SIM-P) potencialmente associada à COVID-19</a:t>
            </a:r>
          </a:p>
          <a:p>
            <a:pPr algn="ctr" eaLnBrk="0" hangingPunct="0">
              <a:tabLst>
                <a:tab pos="6005513" algn="l"/>
              </a:tabLst>
            </a:pPr>
            <a:endParaRPr lang="en-US" sz="1800">
              <a:solidFill>
                <a:srgbClr val="0000FF"/>
              </a:solidFill>
            </a:endParaRPr>
          </a:p>
        </p:txBody>
      </p:sp>
      <p:sp>
        <p:nvSpPr>
          <p:cNvPr id="88069" name="Rectangle 5"/>
          <p:cNvSpPr>
            <a:spLocks noChangeArrowheads="1"/>
          </p:cNvSpPr>
          <p:nvPr/>
        </p:nvSpPr>
        <p:spPr bwMode="auto">
          <a:xfrm>
            <a:off x="2038350" y="1123950"/>
            <a:ext cx="8507413" cy="942975"/>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sz="1400"/>
              <a:t>Os Departamentos Científicos de Infectologia, Reumatologia, Cardiologia, Terapia Intensiva e Emergência da Sociedade Brasileira de Pediatria (SBP) vêm, nesta relevante nota de alerta, reforçar a necessidade de notificação nacional obrigatória da síndrome inflamatória multissistêmica pediátrica (SIM-P) potencialmente associada à “coronavirus disease 2019” (COVID-19).  </a:t>
            </a:r>
          </a:p>
        </p:txBody>
      </p:sp>
    </p:spTree>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ço Reservado para Conteúdo 2"/>
          <p:cNvSpPr>
            <a:spLocks noGrp="1"/>
          </p:cNvSpPr>
          <p:nvPr>
            <p:ph idx="4294967295"/>
          </p:nvPr>
        </p:nvSpPr>
        <p:spPr/>
        <p:txBody>
          <a:bodyPr/>
          <a:lstStyle/>
          <a:p>
            <a:r>
              <a:rPr lang="pt-BR" smtClean="0">
                <a:solidFill>
                  <a:srgbClr val="0000FF"/>
                </a:solidFill>
              </a:rPr>
              <a:t>NO AGUARDO DA VACINA!</a:t>
            </a:r>
          </a:p>
        </p:txBody>
      </p:sp>
      <p:pic>
        <p:nvPicPr>
          <p:cNvPr id="89091"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9938" y="2676525"/>
            <a:ext cx="6392862" cy="379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Crop" id="{EC9488ED-E761-4D60-9AC4-764D1FE2C171}" vid="{CE19780C-D67D-4C13-9DE9-A52BC3BA51B4}"/>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themeOverride>
</file>

<file path=docProps/app.xml><?xml version="1.0" encoding="utf-8"?>
<Properties xmlns="http://schemas.openxmlformats.org/officeDocument/2006/extended-properties" xmlns:vt="http://schemas.openxmlformats.org/officeDocument/2006/docPropsVTypes">
  <Template>TM10001105[[fn=Corte]]</Template>
  <TotalTime>345</TotalTime>
  <Words>4228</Words>
  <Application>Microsoft Office PowerPoint</Application>
  <PresentationFormat>Personalizar</PresentationFormat>
  <Paragraphs>280</Paragraphs>
  <Slides>41</Slides>
  <Notes>12</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41</vt:i4>
      </vt:variant>
    </vt:vector>
  </HeadingPairs>
  <TitlesOfParts>
    <vt:vector size="48" baseType="lpstr">
      <vt:lpstr>Franklin Gothic Book</vt:lpstr>
      <vt:lpstr>Arial</vt:lpstr>
      <vt:lpstr>Calibri</vt:lpstr>
      <vt:lpstr>Times New Roman</vt:lpstr>
      <vt:lpstr>Lato</vt:lpstr>
      <vt:lpstr>Source Sans Pro</vt:lpstr>
      <vt:lpstr>Crop</vt:lpstr>
      <vt:lpstr>Apresentação do PowerPoint</vt:lpstr>
      <vt:lpstr>Introdução</vt:lpstr>
      <vt:lpstr>Introdução</vt:lpstr>
      <vt:lpstr>Materiais e métodos</vt:lpstr>
      <vt:lpstr>Materiais e métodos</vt:lpstr>
      <vt:lpstr>Materiais e métodos</vt:lpstr>
      <vt:lpstr>Resultados</vt:lpstr>
      <vt:lpstr>Apresentação do PowerPoint</vt:lpstr>
      <vt:lpstr>Apresentação do PowerPoint</vt:lpstr>
      <vt:lpstr>Apresentação do PowerPoint</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 Consultem também! Aqui e Agora!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Pediatric patients with COVID-19 admitted to intensive care units in Brazil: a prospective multicenter study</dc:title>
  <dc:creator>Freitas</dc:creator>
  <cp:lastModifiedBy>Paulo</cp:lastModifiedBy>
  <cp:revision>27</cp:revision>
  <dcterms:created xsi:type="dcterms:W3CDTF">2020-08-26T00:57:12Z</dcterms:created>
  <dcterms:modified xsi:type="dcterms:W3CDTF">2020-09-01T02:05:55Z</dcterms:modified>
</cp:coreProperties>
</file>