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 id="2147483659" r:id="rId2"/>
  </p:sldMasterIdLst>
  <p:notesMasterIdLst>
    <p:notesMasterId r:id="rId53"/>
  </p:notesMasterIdLst>
  <p:sldIdLst>
    <p:sldId id="256" r:id="rId3"/>
    <p:sldId id="257" r:id="rId4"/>
    <p:sldId id="285" r:id="rId5"/>
    <p:sldId id="286" r:id="rId6"/>
    <p:sldId id="288" r:id="rId7"/>
    <p:sldId id="287" r:id="rId8"/>
    <p:sldId id="263" r:id="rId9"/>
    <p:sldId id="261" r:id="rId10"/>
    <p:sldId id="259" r:id="rId11"/>
    <p:sldId id="264" r:id="rId12"/>
    <p:sldId id="289" r:id="rId13"/>
    <p:sldId id="290" r:id="rId14"/>
    <p:sldId id="260" r:id="rId15"/>
    <p:sldId id="291" r:id="rId16"/>
    <p:sldId id="292" r:id="rId17"/>
    <p:sldId id="293" r:id="rId18"/>
    <p:sldId id="294" r:id="rId19"/>
    <p:sldId id="295"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310" r:id="rId34"/>
    <p:sldId id="311" r:id="rId35"/>
    <p:sldId id="312" r:id="rId36"/>
    <p:sldId id="313" r:id="rId37"/>
    <p:sldId id="314" r:id="rId38"/>
    <p:sldId id="315" r:id="rId39"/>
    <p:sldId id="316" r:id="rId40"/>
    <p:sldId id="317" r:id="rId41"/>
    <p:sldId id="318" r:id="rId42"/>
    <p:sldId id="319" r:id="rId43"/>
    <p:sldId id="320" r:id="rId44"/>
    <p:sldId id="321" r:id="rId45"/>
    <p:sldId id="322" r:id="rId46"/>
    <p:sldId id="323" r:id="rId47"/>
    <p:sldId id="324" r:id="rId48"/>
    <p:sldId id="325" r:id="rId49"/>
    <p:sldId id="326" r:id="rId50"/>
    <p:sldId id="328" r:id="rId51"/>
    <p:sldId id="278" r:id="rId52"/>
  </p:sldIdLst>
  <p:sldSz cx="9144000" cy="5143500" type="screen16x9"/>
  <p:notesSz cx="6858000" cy="9144000"/>
  <p:embeddedFontLst>
    <p:embeddedFont>
      <p:font typeface="Poppins" charset="0"/>
      <p:regular r:id="rId54"/>
      <p:bold r:id="rId55"/>
      <p:italic r:id="rId56"/>
      <p:boldItalic r:id="rId57"/>
    </p:embeddedFont>
    <p:embeddedFont>
      <p:font typeface="Lato" pitchFamily="34" charset="0"/>
      <p:regular r:id="rId58"/>
      <p:bold r:id="rId59"/>
      <p:italic r:id="rId60"/>
      <p:boldItalic r:id="rId61"/>
    </p:embeddedFont>
    <p:embeddedFont>
      <p:font typeface="Montserrat Light" charset="0"/>
      <p:regular r:id="rId62"/>
      <p:bold r:id="rId63"/>
      <p:italic r:id="rId64"/>
      <p:boldItalic r:id="rId65"/>
    </p:embeddedFont>
    <p:embeddedFont>
      <p:font typeface="Palatino Linotype" pitchFamily="18" charset="0"/>
      <p:regular r:id="rId66"/>
      <p:bold r:id="rId67"/>
      <p:italic r:id="rId68"/>
      <p:boldItalic r:id="rId69"/>
    </p:embeddedFont>
    <p:embeddedFont>
      <p:font typeface="Montserrat" charset="0"/>
      <p:regular r:id="rId70"/>
      <p:bold r:id="rId71"/>
      <p:italic r:id="rId72"/>
      <p:boldItalic r:id="rId73"/>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0000"/>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7354073A-2881-4CC2-84A8-0D3CE198AFFA}">
  <a:tblStyle styleId="{7354073A-2881-4CC2-84A8-0D3CE198AFFA}"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1" autoAdjust="0"/>
    <p:restoredTop sz="86481" autoAdjust="0"/>
  </p:normalViewPr>
  <p:slideViewPr>
    <p:cSldViewPr snapToGrid="0">
      <p:cViewPr varScale="1">
        <p:scale>
          <a:sx n="93" d="100"/>
          <a:sy n="93" d="100"/>
        </p:scale>
        <p:origin x="-228" y="-60"/>
      </p:cViewPr>
      <p:guideLst>
        <p:guide orient="horz" pos="1620"/>
        <p:guide pos="2880"/>
      </p:guideLst>
    </p:cSldViewPr>
  </p:slideViewPr>
  <p:outlineViewPr>
    <p:cViewPr>
      <p:scale>
        <a:sx n="33" d="100"/>
        <a:sy n="33" d="100"/>
      </p:scale>
      <p:origin x="0" y="-16356"/>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2.fntdata"/><Relationship Id="rId63" Type="http://schemas.openxmlformats.org/officeDocument/2006/relationships/font" Target="fonts/font10.fntdata"/><Relationship Id="rId68" Type="http://schemas.openxmlformats.org/officeDocument/2006/relationships/font" Target="fonts/font15.fntdata"/><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font" Target="fonts/font18.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font" Target="fonts/font13.fntdata"/><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4.fntdata"/><Relationship Id="rId61"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7.fntdata"/><Relationship Id="rId65" Type="http://schemas.openxmlformats.org/officeDocument/2006/relationships/font" Target="fonts/font12.fntdata"/><Relationship Id="rId73" Type="http://schemas.openxmlformats.org/officeDocument/2006/relationships/font" Target="fonts/font20.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3.fntdata"/><Relationship Id="rId64" Type="http://schemas.openxmlformats.org/officeDocument/2006/relationships/font" Target="fonts/font11.fntdata"/><Relationship Id="rId69" Type="http://schemas.openxmlformats.org/officeDocument/2006/relationships/font" Target="fonts/font16.fntdata"/><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19.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6.fntdata"/><Relationship Id="rId67" Type="http://schemas.openxmlformats.org/officeDocument/2006/relationships/font" Target="fonts/font14.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fntdata"/><Relationship Id="rId62" Type="http://schemas.openxmlformats.org/officeDocument/2006/relationships/font" Target="fonts/font9.fntdata"/><Relationship Id="rId70" Type="http://schemas.openxmlformats.org/officeDocument/2006/relationships/font" Target="fonts/font17.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3794"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Lst>
            <a:ahLst/>
            <a:cxnLst>
              <a:cxn ang="0">
                <a:pos x="T0" y="T1"/>
              </a:cxn>
              <a:cxn ang="0">
                <a:pos x="T2" y="T3"/>
              </a:cxn>
              <a:cxn ang="0">
                <a:pos x="T4" y="T5"/>
              </a:cxn>
              <a:cxn ang="0">
                <a:pos x="T6" y="T7"/>
              </a:cxn>
              <a:cxn ang="0">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3795" name="Google Shape;4;n"/>
          <p:cNvSpPr txBox="1">
            <a:spLocks noGrp="1"/>
          </p:cNvSpPr>
          <p:nvPr>
            <p:ph type="body" idx="1"/>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extLst>
      <p:ext uri="{BB962C8B-B14F-4D97-AF65-F5344CB8AC3E}">
        <p14:creationId xmlns:p14="http://schemas.microsoft.com/office/powerpoint/2010/main" val="184005527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3175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818" name="Google Shape;308;g35f391192_00:notes"/>
          <p:cNvSpPr>
            <a:spLocks noGrp="1" noRot="1" noChangeAspect="1" noTextEdit="1"/>
          </p:cNvSpPr>
          <p:nvPr>
            <p:ph type="sldImg" idx="2"/>
          </p:nvPr>
        </p:nvSpPr>
        <p:spPr>
          <a:noFill/>
          <a:ln>
            <a:headEnd/>
            <a:tailEnd/>
          </a:ln>
        </p:spPr>
      </p:sp>
      <p:sp>
        <p:nvSpPr>
          <p:cNvPr id="34819" name="Google Shape;309;g35f391192_0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5842" name="Google Shape;313;g3606f1c2d_30:notes"/>
          <p:cNvSpPr>
            <a:spLocks noGrp="1" noRot="1" noChangeAspect="1" noTextEdit="1"/>
          </p:cNvSpPr>
          <p:nvPr>
            <p:ph type="sldImg" idx="2"/>
          </p:nvPr>
        </p:nvSpPr>
        <p:spPr>
          <a:noFill/>
          <a:ln>
            <a:headEnd/>
            <a:tailEnd/>
          </a:ln>
        </p:spPr>
      </p:sp>
      <p:sp>
        <p:nvSpPr>
          <p:cNvPr id="35843" name="Google Shape;314;g3606f1c2d_3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r>
              <a:rPr lang="pt-BR" sz="1100" smtClean="0"/>
              <a:t>-POLI = maior bolsao &gt;8cm + bexiga distendida</a:t>
            </a:r>
          </a:p>
          <a:p>
            <a:pPr marL="0" indent="0" eaLnBrk="1" hangingPunct="1">
              <a:buSzPts val="1400"/>
            </a:pPr>
            <a:r>
              <a:rPr lang="pt-BR" sz="1100" smtClean="0"/>
              <a:t>-OLIGO = maior bolsao &lt;2cm + bexiga vazia</a:t>
            </a:r>
          </a:p>
          <a:p>
            <a:pPr marL="0" indent="0" eaLnBrk="1" hangingPunct="1">
              <a:buSzPts val="1400"/>
            </a:pPr>
            <a:endParaRPr lang="pt-BR" sz="11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6866" name="Google Shape;342;p:notes"/>
          <p:cNvSpPr>
            <a:spLocks noGrp="1" noRot="1" noChangeAspect="1" noTextEdit="1"/>
          </p:cNvSpPr>
          <p:nvPr>
            <p:ph type="sldImg" idx="2"/>
          </p:nvPr>
        </p:nvSpPr>
        <p:spPr>
          <a:noFill/>
          <a:ln>
            <a:headEnd/>
            <a:tailEnd/>
          </a:ln>
        </p:spPr>
      </p:sp>
      <p:sp>
        <p:nvSpPr>
          <p:cNvPr id="36867" name="Google Shape;343;p: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r>
              <a:rPr lang="pt-BR" sz="1100" smtClean="0"/>
              <a:t>-Murakoshi et al subclassificou III em clássico e atípico (bexiga visível + doppler alterado tem maior chance de anastomose arterioarterial e morte fetal)</a:t>
            </a:r>
          </a:p>
          <a:p>
            <a:pPr marL="0" indent="0" eaLnBrk="1" hangingPunct="1">
              <a:buSzPts val="1400"/>
            </a:pPr>
            <a:r>
              <a:rPr lang="pt-BR" sz="1100" smtClean="0"/>
              <a:t>-na filadelfia e cincinatti não foram úteis os scores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890" name="Google Shape;342;p:notes"/>
          <p:cNvSpPr>
            <a:spLocks noGrp="1" noRot="1" noChangeAspect="1" noTextEdit="1"/>
          </p:cNvSpPr>
          <p:nvPr>
            <p:ph type="sldImg" idx="2"/>
          </p:nvPr>
        </p:nvSpPr>
        <p:spPr>
          <a:noFill/>
          <a:ln>
            <a:headEnd/>
            <a:tailEnd/>
          </a:ln>
        </p:spPr>
      </p:sp>
      <p:sp>
        <p:nvSpPr>
          <p:cNvPr id="37891" name="Google Shape;343;p: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r>
              <a:rPr lang="pt-BR" sz="1100" smtClean="0"/>
              <a:t>- Eurofetus = estudo prospectivo clínico randomizado (tto de 1ª linha e com melhores resultados, melhor que a amnioredução em série)</a:t>
            </a:r>
          </a:p>
          <a:p>
            <a:pPr marL="0" indent="0" eaLnBrk="1" hangingPunct="1">
              <a:buSzPts val="1400"/>
            </a:pPr>
            <a:r>
              <a:rPr lang="pt-BR" sz="1100" smtClean="0"/>
              <a:t>- Existem vários tamanhos de fetoscópios de acordo com IG e apresentação da placenta.</a:t>
            </a:r>
          </a:p>
          <a:p>
            <a:pPr marL="0" indent="0" eaLnBrk="1" hangingPunct="1">
              <a:buSzPts val="1400"/>
            </a:pPr>
            <a:endParaRPr lang="pt-BR" sz="11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8914" name="Google Shape;342;p:notes"/>
          <p:cNvSpPr>
            <a:spLocks noGrp="1" noRot="1" noChangeAspect="1" noTextEdit="1"/>
          </p:cNvSpPr>
          <p:nvPr>
            <p:ph type="sldImg" idx="2"/>
          </p:nvPr>
        </p:nvSpPr>
        <p:spPr>
          <a:noFill/>
          <a:ln>
            <a:headEnd/>
            <a:tailEnd/>
          </a:ln>
        </p:spPr>
      </p:sp>
      <p:sp>
        <p:nvSpPr>
          <p:cNvPr id="38915" name="Google Shape;343;p:notes"/>
          <p:cNvSpPr txBox="1">
            <a:spLocks noGrp="1"/>
          </p:cNvSpPr>
          <p:nvPr>
            <p:ph type="body" idx="1"/>
          </p:nvPr>
        </p:nvSpPr>
        <p:spPr>
          <a:ln/>
        </p:spPr>
        <p:txBody>
          <a:bodyPr/>
          <a:lstStyle/>
          <a:p>
            <a:pPr eaLnBrk="1" hangingPunct="1">
              <a:buSzPts val="1400"/>
              <a:buFont typeface="Arial" charset="0"/>
              <a:buChar char="●"/>
            </a:pPr>
            <a:r>
              <a:rPr lang="en-US" sz="1100" smtClean="0">
                <a:latin typeface="Arial" charset="0"/>
                <a:cs typeface="Arial" charset="0"/>
              </a:rPr>
              <a:t>T</a:t>
            </a:r>
            <a:r>
              <a:rPr lang="pt-BR" sz="1100" smtClean="0">
                <a:latin typeface="Arial" charset="0"/>
                <a:cs typeface="Arial" charset="0"/>
              </a:rPr>
              <a:t>écnica de Solomon = </a:t>
            </a:r>
            <a:r>
              <a:rPr lang="en-US" sz="1100" smtClean="0">
                <a:latin typeface="Arial" charset="0"/>
                <a:cs typeface="Arial" charset="0"/>
              </a:rPr>
              <a:t>involves initially completing coagulation of all visible anastomoses and then performing coagulation to connect the anastomoses’ ablation sites from one edge of the placenta to the other (Fig. 2). This method enables MC placenta to be dichorionized by coagulating placental vessels and the surface of placenta.</a:t>
            </a:r>
            <a:endParaRPr lang="pt-BR" sz="1100"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9938" name="Google Shape;342;p:notes"/>
          <p:cNvSpPr>
            <a:spLocks noGrp="1" noRot="1" noChangeAspect="1" noTextEdit="1"/>
          </p:cNvSpPr>
          <p:nvPr>
            <p:ph type="sldImg" idx="2"/>
          </p:nvPr>
        </p:nvSpPr>
        <p:spPr>
          <a:noFill/>
          <a:ln>
            <a:headEnd/>
            <a:tailEnd/>
          </a:ln>
        </p:spPr>
      </p:sp>
      <p:sp>
        <p:nvSpPr>
          <p:cNvPr id="39939" name="Google Shape;343;p:notes"/>
          <p:cNvSpPr txBox="1">
            <a:spLocks noGrp="1"/>
          </p:cNvSpPr>
          <p:nvPr>
            <p:ph type="body" idx="1"/>
          </p:nvPr>
        </p:nvSpPr>
        <p:spPr>
          <a:ln/>
        </p:spPr>
        <p:txBody>
          <a:bodyPr/>
          <a:lstStyle>
            <a:lvl1pPr marL="171450" indent="-1714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buSzPts val="1400"/>
              <a:buFontTx/>
              <a:buChar char="-"/>
            </a:pPr>
            <a:r>
              <a:rPr lang="pt-BR" sz="1100" smtClean="0"/>
              <a:t>Anestesia local ou regional, incisão na pele, guiado por USG faz-se a inserção percutânea de fetoscópio por meio de cânula (trocater) ou por técnica de Seldinger, na bolsa amniótica atingindo sítio vascular da placenta (as vezes dificultado pela posição da placenta, devendo ser guiado pela posição de inserção dos cordãos e eixo corporal do doador)</a:t>
            </a:r>
          </a:p>
          <a:p>
            <a:pPr eaLnBrk="1" hangingPunct="1">
              <a:buSzPts val="1400"/>
              <a:buFontTx/>
              <a:buChar char="-"/>
            </a:pPr>
            <a:r>
              <a:rPr lang="pt-BR" sz="1100" smtClean="0"/>
              <a:t>A filbra de laser é inserida pelo fetoscópio e todos os vasos comunicantes entre os fetos são coagulados e sofrem ablação.</a:t>
            </a:r>
          </a:p>
          <a:p>
            <a:pPr eaLnBrk="1" hangingPunct="1">
              <a:buSzPts val="1400"/>
              <a:buFontTx/>
              <a:buChar char="-"/>
            </a:pPr>
            <a:endParaRPr lang="pt-BR" sz="11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62" name="Google Shape;369;g35f391192_017:notes"/>
          <p:cNvSpPr>
            <a:spLocks noGrp="1" noRot="1" noChangeAspect="1" noTextEdit="1"/>
          </p:cNvSpPr>
          <p:nvPr>
            <p:ph type="sldImg" idx="2"/>
          </p:nvPr>
        </p:nvSpPr>
        <p:spPr>
          <a:noFill/>
          <a:ln>
            <a:headEnd/>
            <a:tailEnd/>
          </a:ln>
        </p:spPr>
      </p:sp>
      <p:sp>
        <p:nvSpPr>
          <p:cNvPr id="40963" name="Google Shape;370;g35f391192_017:notes"/>
          <p:cNvSpPr txBox="1">
            <a:spLocks noGrp="1"/>
          </p:cNvSpPr>
          <p:nvPr>
            <p:ph type="body" idx="1"/>
          </p:nvPr>
        </p:nvSpPr>
        <p:spPr>
          <a:ln/>
        </p:spPr>
        <p:txBody>
          <a:bodyPr/>
          <a:lstStyle>
            <a:lvl1pPr marL="171450" indent="-1714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buSzPts val="1400"/>
              <a:buFontTx/>
              <a:buChar char="-"/>
            </a:pPr>
            <a:r>
              <a:rPr lang="pt-BR" sz="1100" smtClean="0"/>
              <a:t>Injuria severa = HIV, leucomalácea PV cística, porencefalia e ventriculomegalia detectados por US ou RM curto prazo</a:t>
            </a:r>
          </a:p>
          <a:p>
            <a:pPr eaLnBrk="1" hangingPunct="1">
              <a:buSzPts val="1400"/>
              <a:buFontTx/>
              <a:buChar char="-"/>
            </a:pPr>
            <a:r>
              <a:rPr lang="pt-BR" sz="1100" smtClean="0"/>
              <a:t>Prejuizo neurodesenvolvimento = paralisia cerebral, atraso no desenvolvimento, cegueira, surdez necessitam de seguimento a longo-prazo para Dx.</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1986" name="Google Shape;342;p:notes"/>
          <p:cNvSpPr>
            <a:spLocks noGrp="1" noRot="1" noChangeAspect="1" noTextEdit="1"/>
          </p:cNvSpPr>
          <p:nvPr>
            <p:ph type="sldImg" idx="2"/>
          </p:nvPr>
        </p:nvSpPr>
        <p:spPr>
          <a:noFill/>
          <a:ln>
            <a:headEnd/>
            <a:tailEnd/>
          </a:ln>
        </p:spPr>
      </p:sp>
      <p:sp>
        <p:nvSpPr>
          <p:cNvPr id="41987" name="Google Shape;343;p: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3010" name="Google Shape;330;g35f391192_029:notes"/>
          <p:cNvSpPr>
            <a:spLocks noGrp="1" noRot="1" noChangeAspect="1" noTextEdit="1"/>
          </p:cNvSpPr>
          <p:nvPr>
            <p:ph type="sldImg" idx="2"/>
          </p:nvPr>
        </p:nvSpPr>
        <p:spPr>
          <a:noFill/>
          <a:ln>
            <a:headEnd/>
            <a:tailEnd/>
          </a:ln>
        </p:spPr>
      </p:sp>
      <p:sp>
        <p:nvSpPr>
          <p:cNvPr id="43011" name="Google Shape;331;g35f391192_02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4" name="Google Shape;377;g35f391192_045:notes"/>
          <p:cNvSpPr>
            <a:spLocks noGrp="1" noRot="1" noChangeAspect="1" noTextEdit="1"/>
          </p:cNvSpPr>
          <p:nvPr>
            <p:ph type="sldImg" idx="2"/>
          </p:nvPr>
        </p:nvSpPr>
        <p:spPr>
          <a:noFill/>
          <a:ln>
            <a:headEnd/>
            <a:tailEnd/>
          </a:ln>
        </p:spPr>
      </p:sp>
      <p:sp>
        <p:nvSpPr>
          <p:cNvPr id="44035" name="Google Shape;378;g35f391192_045:notes"/>
          <p:cNvSpPr txBox="1">
            <a:spLocks noGrp="1"/>
          </p:cNvSpPr>
          <p:nvPr>
            <p:ph type="body" idx="1"/>
          </p:nvPr>
        </p:nvSpPr>
        <p:spPr>
          <a:ln/>
        </p:spPr>
        <p:txBody>
          <a:bodyPr/>
          <a:lstStyle>
            <a:lvl1pPr marL="171450" indent="-1714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buSzPts val="1400"/>
              <a:buFontTx/>
              <a:buChar char="-"/>
            </a:pPr>
            <a:r>
              <a:rPr lang="pt-BR" sz="1100" smtClean="0"/>
              <a:t>3º bloco = a menos que algum ensaio clínico randomizado revele desvantagens, é indicada a FLP para Estágio 1</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8" name="Google Shape;377;g35f391192_045:notes"/>
          <p:cNvSpPr>
            <a:spLocks noGrp="1" noRot="1" noChangeAspect="1" noTextEdit="1"/>
          </p:cNvSpPr>
          <p:nvPr>
            <p:ph type="sldImg" idx="2"/>
          </p:nvPr>
        </p:nvSpPr>
        <p:spPr>
          <a:noFill/>
          <a:ln>
            <a:headEnd/>
            <a:tailEnd/>
          </a:ln>
        </p:spPr>
      </p:sp>
      <p:sp>
        <p:nvSpPr>
          <p:cNvPr id="45059" name="Google Shape;378;g35f391192_04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buFontTx/>
              <a:buNone/>
            </a:pPr>
            <a:endParaRPr lang="pt-BR" sz="11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377;g35f391192_045:notes"/>
          <p:cNvSpPr>
            <a:spLocks noGrp="1" noRot="1" noChangeAspect="1" noTextEdit="1"/>
          </p:cNvSpPr>
          <p:nvPr>
            <p:ph type="sldImg" idx="2"/>
          </p:nvPr>
        </p:nvSpPr>
        <p:spPr>
          <a:noFill/>
          <a:ln>
            <a:headEnd/>
            <a:tailEnd/>
          </a:ln>
        </p:spPr>
      </p:sp>
      <p:sp>
        <p:nvSpPr>
          <p:cNvPr id="46083" name="Google Shape;378;g35f391192_045:notes"/>
          <p:cNvSpPr txBox="1">
            <a:spLocks noGrp="1"/>
          </p:cNvSpPr>
          <p:nvPr>
            <p:ph type="body" idx="1"/>
          </p:nvPr>
        </p:nvSpPr>
        <p:spPr>
          <a:ln/>
        </p:spPr>
        <p:txBody>
          <a:bodyPr/>
          <a:lstStyle>
            <a:lvl1pPr marL="171450" indent="-1714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buSzPts val="1400"/>
              <a:buFontTx/>
              <a:buChar char="-"/>
            </a:pPr>
            <a:endParaRPr lang="pt-BR" sz="11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336;g35f391192_09:notes"/>
          <p:cNvSpPr>
            <a:spLocks noGrp="1" noRot="1" noChangeAspect="1" noTextEdit="1"/>
          </p:cNvSpPr>
          <p:nvPr>
            <p:ph type="sldImg" idx="2"/>
          </p:nvPr>
        </p:nvSpPr>
        <p:spPr>
          <a:noFill/>
          <a:ln>
            <a:headEnd/>
            <a:tailEnd/>
          </a:ln>
        </p:spPr>
      </p:sp>
      <p:sp>
        <p:nvSpPr>
          <p:cNvPr id="47107" name="Google Shape;337;g35f391192_09:notes"/>
          <p:cNvSpPr txBox="1">
            <a:spLocks noGrp="1"/>
          </p:cNvSpPr>
          <p:nvPr>
            <p:ph type="body" idx="1"/>
          </p:nvPr>
        </p:nvSpPr>
        <p:spPr>
          <a:ln/>
        </p:spPr>
        <p:txBody>
          <a:bodyPr/>
          <a:lstStyle>
            <a:lvl1pPr marL="171450" indent="-1714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buSzPts val="1400"/>
              <a:buFontTx/>
              <a:buChar char="-"/>
            </a:pPr>
            <a:r>
              <a:rPr lang="pt-BR" sz="1100" smtClean="0"/>
              <a:t>1992 1º caso por laparotomia </a:t>
            </a:r>
          </a:p>
          <a:p>
            <a:pPr eaLnBrk="1" hangingPunct="1">
              <a:buSzPts val="1400"/>
              <a:buFontTx/>
              <a:buChar char="-"/>
            </a:pPr>
            <a:r>
              <a:rPr lang="pt-BR" sz="1100" smtClean="0"/>
              <a:t>2002 iniciado programa com diversos centros formando a Rede Japonesa de Medicina Fetal e depois a Rede de Fetoscopia Japonesa</a:t>
            </a:r>
          </a:p>
          <a:p>
            <a:pPr eaLnBrk="1" hangingPunct="1">
              <a:buSzPts val="1400"/>
              <a:buFontTx/>
              <a:buChar char="-"/>
            </a:pPr>
            <a:r>
              <a:rPr lang="pt-BR" sz="1100" smtClean="0"/>
              <a:t>2012 Tto 1ª linha coberto pelo sistema de saúde do japão, sendo os fetos reconhecidos como pacientes.</a:t>
            </a:r>
          </a:p>
          <a:p>
            <a:pPr eaLnBrk="1" hangingPunct="1">
              <a:buSzPts val="1400"/>
              <a:buFontTx/>
              <a:buChar char="-"/>
            </a:pPr>
            <a:r>
              <a:rPr lang="pt-BR" sz="1100" smtClean="0"/>
              <a:t>FLP é a intervenção fetal mais comumente realizada e bem-sucedida atualmente.</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42;p:notes"/>
          <p:cNvSpPr>
            <a:spLocks noGrp="1" noRot="1" noChangeAspect="1" noTextEdit="1"/>
          </p:cNvSpPr>
          <p:nvPr>
            <p:ph type="sldImg" idx="2"/>
          </p:nvPr>
        </p:nvSpPr>
        <p:spPr>
          <a:noFill/>
          <a:ln>
            <a:headEnd/>
            <a:tailEnd/>
          </a:ln>
        </p:spPr>
      </p:sp>
      <p:sp>
        <p:nvSpPr>
          <p:cNvPr id="48131" name="Google Shape;343;p: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9154" name="Google Shape;552;g35ed75ccf_022:notes"/>
          <p:cNvSpPr>
            <a:spLocks noGrp="1" noRot="1" noChangeAspect="1" noTextEdit="1"/>
          </p:cNvSpPr>
          <p:nvPr>
            <p:ph type="sldImg" idx="2"/>
          </p:nvPr>
        </p:nvSpPr>
        <p:spPr>
          <a:noFill/>
          <a:ln>
            <a:headEnd/>
            <a:tailEnd/>
          </a:ln>
        </p:spPr>
      </p:sp>
      <p:sp>
        <p:nvSpPr>
          <p:cNvPr id="49155" name="Google Shape;553;g35ed75ccf_02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grpSp>
        <p:nvGrpSpPr>
          <p:cNvPr id="3" name="Google Shape;10;p2"/>
          <p:cNvGrpSpPr>
            <a:grpSpLocks/>
          </p:cNvGrpSpPr>
          <p:nvPr/>
        </p:nvGrpSpPr>
        <p:grpSpPr bwMode="auto">
          <a:xfrm flipH="1">
            <a:off x="912813" y="0"/>
            <a:ext cx="8231187" cy="4332288"/>
            <a:chOff x="0" y="0"/>
            <a:chExt cx="8231275" cy="4331550"/>
          </a:xfrm>
        </p:grpSpPr>
        <p:pic>
          <p:nvPicPr>
            <p:cNvPr id="4" name="Google Shape;11;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975" y="3434875"/>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oogle Shape;12;p2"/>
            <p:cNvGrpSpPr>
              <a:grpSpLocks/>
            </p:cNvGrpSpPr>
            <p:nvPr/>
          </p:nvGrpSpPr>
          <p:grpSpPr bwMode="auto">
            <a:xfrm>
              <a:off x="0" y="2747250"/>
              <a:ext cx="3429750" cy="896675"/>
              <a:chOff x="0" y="0"/>
              <a:chExt cx="3429750" cy="896675"/>
            </a:xfrm>
          </p:grpSpPr>
          <p:pic>
            <p:nvPicPr>
              <p:cNvPr id="22" name="Google Shape;13;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Google Shape;14;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 name="Google Shape;15;p2"/>
            <p:cNvGrpSpPr>
              <a:grpSpLocks/>
            </p:cNvGrpSpPr>
            <p:nvPr/>
          </p:nvGrpSpPr>
          <p:grpSpPr bwMode="auto">
            <a:xfrm>
              <a:off x="685975" y="2061250"/>
              <a:ext cx="3429750" cy="896675"/>
              <a:chOff x="0" y="0"/>
              <a:chExt cx="3429750" cy="896675"/>
            </a:xfrm>
          </p:grpSpPr>
          <p:pic>
            <p:nvPicPr>
              <p:cNvPr id="20" name="Google Shape;16;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Google Shape;17;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oogle Shape;18;p2"/>
            <p:cNvGrpSpPr>
              <a:grpSpLocks/>
            </p:cNvGrpSpPr>
            <p:nvPr/>
          </p:nvGrpSpPr>
          <p:grpSpPr bwMode="auto">
            <a:xfrm>
              <a:off x="0" y="1373625"/>
              <a:ext cx="3429750" cy="896675"/>
              <a:chOff x="0" y="0"/>
              <a:chExt cx="3429750" cy="896675"/>
            </a:xfrm>
          </p:grpSpPr>
          <p:pic>
            <p:nvPicPr>
              <p:cNvPr id="18" name="Google Shape;19;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Google Shape;20;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oogle Shape;21;p2"/>
            <p:cNvGrpSpPr>
              <a:grpSpLocks/>
            </p:cNvGrpSpPr>
            <p:nvPr/>
          </p:nvGrpSpPr>
          <p:grpSpPr bwMode="auto">
            <a:xfrm>
              <a:off x="685975" y="687625"/>
              <a:ext cx="7545300" cy="896675"/>
              <a:chOff x="0" y="0"/>
              <a:chExt cx="7545300" cy="896675"/>
            </a:xfrm>
          </p:grpSpPr>
          <p:pic>
            <p:nvPicPr>
              <p:cNvPr id="14" name="Google Shape;22;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23;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oogle Shape;24;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25;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oogle Shape;26;p2"/>
            <p:cNvGrpSpPr>
              <a:grpSpLocks/>
            </p:cNvGrpSpPr>
            <p:nvPr/>
          </p:nvGrpSpPr>
          <p:grpSpPr bwMode="auto">
            <a:xfrm>
              <a:off x="0" y="0"/>
              <a:ext cx="7545300" cy="896675"/>
              <a:chOff x="0" y="0"/>
              <a:chExt cx="7545300" cy="896675"/>
            </a:xfrm>
          </p:grpSpPr>
          <p:pic>
            <p:nvPicPr>
              <p:cNvPr id="10" name="Google Shape;27;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oogle Shape;28;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29;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oogle Shape;30;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4" name="Google Shape;32;p2"/>
          <p:cNvGrpSpPr>
            <a:grpSpLocks/>
          </p:cNvGrpSpPr>
          <p:nvPr/>
        </p:nvGrpSpPr>
        <p:grpSpPr bwMode="auto">
          <a:xfrm flipH="1">
            <a:off x="0" y="3087688"/>
            <a:ext cx="4116388" cy="2270125"/>
            <a:chOff x="4115550" y="2061250"/>
            <a:chExt cx="4115725" cy="2270300"/>
          </a:xfrm>
        </p:grpSpPr>
        <p:grpSp>
          <p:nvGrpSpPr>
            <p:cNvPr id="25" name="Google Shape;33;p2"/>
            <p:cNvGrpSpPr>
              <a:grpSpLocks/>
            </p:cNvGrpSpPr>
            <p:nvPr/>
          </p:nvGrpSpPr>
          <p:grpSpPr bwMode="auto">
            <a:xfrm>
              <a:off x="4801525" y="3434875"/>
              <a:ext cx="3429750" cy="896675"/>
              <a:chOff x="4115550" y="0"/>
              <a:chExt cx="3429750" cy="896675"/>
            </a:xfrm>
          </p:grpSpPr>
          <p:pic>
            <p:nvPicPr>
              <p:cNvPr id="30" name="Google Shape;34;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Google Shape;35;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6" name="Google Shape;36;p2"/>
            <p:cNvGrpSpPr>
              <a:grpSpLocks/>
            </p:cNvGrpSpPr>
            <p:nvPr/>
          </p:nvGrpSpPr>
          <p:grpSpPr bwMode="auto">
            <a:xfrm>
              <a:off x="4115550" y="2747250"/>
              <a:ext cx="3429750" cy="896675"/>
              <a:chOff x="4115550" y="0"/>
              <a:chExt cx="3429750" cy="896675"/>
            </a:xfrm>
          </p:grpSpPr>
          <p:pic>
            <p:nvPicPr>
              <p:cNvPr id="28" name="Google Shape;37;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Google Shape;38;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7" name="Google Shape;39;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9300" y="206125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 name="Google Shape;31;p2"/>
          <p:cNvSpPr txBox="1">
            <a:spLocks noGrp="1"/>
          </p:cNvSpPr>
          <p:nvPr>
            <p:ph type="ctrTitle"/>
          </p:nvPr>
        </p:nvSpPr>
        <p:spPr>
          <a:xfrm>
            <a:off x="2027622" y="1953315"/>
            <a:ext cx="5073300" cy="1159800"/>
          </a:xfrm>
          <a:prstGeom prst="rect">
            <a:avLst/>
          </a:prstGeom>
        </p:spPr>
        <p:txBody>
          <a:bodyPr spcFirstLastPara="1" anchor="ctr">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842191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grpSp>
        <p:nvGrpSpPr>
          <p:cNvPr id="4" name="Google Shape;41;p3"/>
          <p:cNvGrpSpPr>
            <a:grpSpLocks/>
          </p:cNvGrpSpPr>
          <p:nvPr/>
        </p:nvGrpSpPr>
        <p:grpSpPr bwMode="auto">
          <a:xfrm flipH="1">
            <a:off x="912813" y="0"/>
            <a:ext cx="8231187" cy="4332288"/>
            <a:chOff x="0" y="0"/>
            <a:chExt cx="8231275" cy="4331550"/>
          </a:xfrm>
        </p:grpSpPr>
        <p:pic>
          <p:nvPicPr>
            <p:cNvPr id="5" name="Google Shape;42;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975" y="3434875"/>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oogle Shape;43;p3"/>
            <p:cNvGrpSpPr>
              <a:grpSpLocks/>
            </p:cNvGrpSpPr>
            <p:nvPr/>
          </p:nvGrpSpPr>
          <p:grpSpPr bwMode="auto">
            <a:xfrm>
              <a:off x="0" y="2747250"/>
              <a:ext cx="3429750" cy="896675"/>
              <a:chOff x="0" y="0"/>
              <a:chExt cx="3429750" cy="896675"/>
            </a:xfrm>
          </p:grpSpPr>
          <p:pic>
            <p:nvPicPr>
              <p:cNvPr id="23" name="Google Shape;44;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Google Shape;45;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oogle Shape;46;p3"/>
            <p:cNvGrpSpPr>
              <a:grpSpLocks/>
            </p:cNvGrpSpPr>
            <p:nvPr/>
          </p:nvGrpSpPr>
          <p:grpSpPr bwMode="auto">
            <a:xfrm>
              <a:off x="685975" y="2061250"/>
              <a:ext cx="3429750" cy="896675"/>
              <a:chOff x="0" y="0"/>
              <a:chExt cx="3429750" cy="896675"/>
            </a:xfrm>
          </p:grpSpPr>
          <p:pic>
            <p:nvPicPr>
              <p:cNvPr id="21" name="Google Shape;47;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Google Shape;48;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oogle Shape;49;p3"/>
            <p:cNvGrpSpPr>
              <a:grpSpLocks/>
            </p:cNvGrpSpPr>
            <p:nvPr/>
          </p:nvGrpSpPr>
          <p:grpSpPr bwMode="auto">
            <a:xfrm>
              <a:off x="0" y="1373625"/>
              <a:ext cx="3429750" cy="896675"/>
              <a:chOff x="0" y="0"/>
              <a:chExt cx="3429750" cy="896675"/>
            </a:xfrm>
          </p:grpSpPr>
          <p:pic>
            <p:nvPicPr>
              <p:cNvPr id="19" name="Google Shape;50;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oogle Shape;51;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oogle Shape;52;p3"/>
            <p:cNvGrpSpPr>
              <a:grpSpLocks/>
            </p:cNvGrpSpPr>
            <p:nvPr/>
          </p:nvGrpSpPr>
          <p:grpSpPr bwMode="auto">
            <a:xfrm>
              <a:off x="685975" y="687625"/>
              <a:ext cx="7545300" cy="896675"/>
              <a:chOff x="0" y="0"/>
              <a:chExt cx="7545300" cy="896675"/>
            </a:xfrm>
          </p:grpSpPr>
          <p:pic>
            <p:nvPicPr>
              <p:cNvPr id="15" name="Google Shape;53;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oogle Shape;54;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55;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Google Shape;56;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oogle Shape;57;p3"/>
            <p:cNvGrpSpPr>
              <a:grpSpLocks/>
            </p:cNvGrpSpPr>
            <p:nvPr/>
          </p:nvGrpSpPr>
          <p:grpSpPr bwMode="auto">
            <a:xfrm>
              <a:off x="0" y="0"/>
              <a:ext cx="7545300" cy="896675"/>
              <a:chOff x="0" y="0"/>
              <a:chExt cx="7545300" cy="896675"/>
            </a:xfrm>
          </p:grpSpPr>
          <p:pic>
            <p:nvPicPr>
              <p:cNvPr id="11" name="Google Shape;58;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59;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oogle Shape;60;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oogle Shape;61;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5" name="Google Shape;62;p3"/>
          <p:cNvGrpSpPr>
            <a:grpSpLocks/>
          </p:cNvGrpSpPr>
          <p:nvPr/>
        </p:nvGrpSpPr>
        <p:grpSpPr bwMode="auto">
          <a:xfrm flipH="1">
            <a:off x="0" y="3087688"/>
            <a:ext cx="4116388" cy="2270125"/>
            <a:chOff x="4115550" y="2061250"/>
            <a:chExt cx="4115725" cy="2270300"/>
          </a:xfrm>
        </p:grpSpPr>
        <p:grpSp>
          <p:nvGrpSpPr>
            <p:cNvPr id="26" name="Google Shape;63;p3"/>
            <p:cNvGrpSpPr>
              <a:grpSpLocks/>
            </p:cNvGrpSpPr>
            <p:nvPr/>
          </p:nvGrpSpPr>
          <p:grpSpPr bwMode="auto">
            <a:xfrm>
              <a:off x="4801525" y="3434875"/>
              <a:ext cx="3429750" cy="896675"/>
              <a:chOff x="4115550" y="0"/>
              <a:chExt cx="3429750" cy="896675"/>
            </a:xfrm>
          </p:grpSpPr>
          <p:pic>
            <p:nvPicPr>
              <p:cNvPr id="31" name="Google Shape;64;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Google Shape;65;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7" name="Google Shape;66;p3"/>
            <p:cNvGrpSpPr>
              <a:grpSpLocks/>
            </p:cNvGrpSpPr>
            <p:nvPr/>
          </p:nvGrpSpPr>
          <p:grpSpPr bwMode="auto">
            <a:xfrm>
              <a:off x="4115550" y="2747250"/>
              <a:ext cx="3429750" cy="896675"/>
              <a:chOff x="4115550" y="0"/>
              <a:chExt cx="3429750" cy="896675"/>
            </a:xfrm>
          </p:grpSpPr>
          <p:pic>
            <p:nvPicPr>
              <p:cNvPr id="29" name="Google Shape;67;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Google Shape;68;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8" name="Google Shape;69;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9300" y="206125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0" name="Google Shape;70;p3"/>
          <p:cNvSpPr txBox="1">
            <a:spLocks noGrp="1"/>
          </p:cNvSpPr>
          <p:nvPr>
            <p:ph type="ctrTitle"/>
          </p:nvPr>
        </p:nvSpPr>
        <p:spPr>
          <a:xfrm>
            <a:off x="2027625" y="1629397"/>
            <a:ext cx="5088600" cy="1159800"/>
          </a:xfrm>
          <a:prstGeom prst="rect">
            <a:avLst/>
          </a:prstGeom>
        </p:spPr>
        <p:txBody>
          <a:bodyPr spcFirstLastPara="1">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2603997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grpSp>
        <p:nvGrpSpPr>
          <p:cNvPr id="4" name="Google Shape;115;p5"/>
          <p:cNvGrpSpPr>
            <a:grpSpLocks/>
          </p:cNvGrpSpPr>
          <p:nvPr/>
        </p:nvGrpSpPr>
        <p:grpSpPr bwMode="auto">
          <a:xfrm flipH="1">
            <a:off x="4364038" y="-3175"/>
            <a:ext cx="4779962" cy="2116138"/>
            <a:chOff x="0" y="0"/>
            <a:chExt cx="5072935" cy="2245751"/>
          </a:xfrm>
        </p:grpSpPr>
        <p:pic>
          <p:nvPicPr>
            <p:cNvPr id="5" name="Google Shape;116;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3130"/>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oogle Shape;117;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766" y="1270348"/>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oogle Shape;118;p5"/>
            <p:cNvGrpSpPr>
              <a:grpSpLocks/>
            </p:cNvGrpSpPr>
            <p:nvPr/>
          </p:nvGrpSpPr>
          <p:grpSpPr bwMode="auto">
            <a:xfrm>
              <a:off x="0" y="846565"/>
              <a:ext cx="3381962" cy="552621"/>
              <a:chOff x="0" y="0"/>
              <a:chExt cx="5487525" cy="896675"/>
            </a:xfrm>
          </p:grpSpPr>
          <p:pic>
            <p:nvPicPr>
              <p:cNvPr id="18" name="Google Shape;119;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Google Shape;120;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oogle Shape;121;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oogle Shape;122;p5"/>
            <p:cNvGrpSpPr>
              <a:grpSpLocks/>
            </p:cNvGrpSpPr>
            <p:nvPr/>
          </p:nvGrpSpPr>
          <p:grpSpPr bwMode="auto">
            <a:xfrm>
              <a:off x="422766" y="423783"/>
              <a:ext cx="4650168" cy="552621"/>
              <a:chOff x="0" y="0"/>
              <a:chExt cx="7545300" cy="896675"/>
            </a:xfrm>
          </p:grpSpPr>
          <p:pic>
            <p:nvPicPr>
              <p:cNvPr id="14" name="Google Shape;123;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124;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oogle Shape;125;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126;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oogle Shape;127;p5"/>
            <p:cNvGrpSpPr>
              <a:grpSpLocks/>
            </p:cNvGrpSpPr>
            <p:nvPr/>
          </p:nvGrpSpPr>
          <p:grpSpPr bwMode="auto">
            <a:xfrm>
              <a:off x="0" y="0"/>
              <a:ext cx="4650168" cy="552621"/>
              <a:chOff x="0" y="0"/>
              <a:chExt cx="7545300" cy="896675"/>
            </a:xfrm>
          </p:grpSpPr>
          <p:pic>
            <p:nvPicPr>
              <p:cNvPr id="10" name="Google Shape;128;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oogle Shape;129;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130;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oogle Shape;131;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1" name="Google Shape;132;p5"/>
          <p:cNvGrpSpPr>
            <a:grpSpLocks/>
          </p:cNvGrpSpPr>
          <p:nvPr/>
        </p:nvGrpSpPr>
        <p:grpSpPr bwMode="auto">
          <a:xfrm flipH="1">
            <a:off x="0" y="3952875"/>
            <a:ext cx="2390775" cy="1319213"/>
            <a:chOff x="6607482" y="3879952"/>
            <a:chExt cx="2536521" cy="1399186"/>
          </a:xfrm>
        </p:grpSpPr>
        <p:grpSp>
          <p:nvGrpSpPr>
            <p:cNvPr id="22" name="Google Shape;133;p5"/>
            <p:cNvGrpSpPr>
              <a:grpSpLocks/>
            </p:cNvGrpSpPr>
            <p:nvPr/>
          </p:nvGrpSpPr>
          <p:grpSpPr bwMode="auto">
            <a:xfrm>
              <a:off x="6607482" y="4726517"/>
              <a:ext cx="2113755" cy="552621"/>
              <a:chOff x="2057775" y="0"/>
              <a:chExt cx="3429750" cy="896675"/>
            </a:xfrm>
          </p:grpSpPr>
          <p:pic>
            <p:nvPicPr>
              <p:cNvPr id="27" name="Google Shape;134;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Google Shape;135;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3" name="Google Shape;136;p5"/>
            <p:cNvGrpSpPr>
              <a:grpSpLocks/>
            </p:cNvGrpSpPr>
            <p:nvPr/>
          </p:nvGrpSpPr>
          <p:grpSpPr bwMode="auto">
            <a:xfrm>
              <a:off x="7030248" y="4303735"/>
              <a:ext cx="2113755" cy="552621"/>
              <a:chOff x="2057775" y="0"/>
              <a:chExt cx="3429750" cy="896675"/>
            </a:xfrm>
          </p:grpSpPr>
          <p:pic>
            <p:nvPicPr>
              <p:cNvPr id="25" name="Google Shape;137;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Google Shape;138;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4" name="Google Shape;139;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5688" y="3879952"/>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0" name="Google Shape;140;p5"/>
          <p:cNvSpPr txBox="1">
            <a:spLocks noGrp="1"/>
          </p:cNvSpPr>
          <p:nvPr>
            <p:ph type="title"/>
          </p:nvPr>
        </p:nvSpPr>
        <p:spPr>
          <a:xfrm>
            <a:off x="776450" y="402700"/>
            <a:ext cx="3587400" cy="856800"/>
          </a:xfrm>
          <a:prstGeom prst="rect">
            <a:avLst/>
          </a:prstGeom>
        </p:spPr>
        <p:txBody>
          <a:bodyPr spcFirstLastPara="1">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29" name="Google Shape;142;p5"/>
          <p:cNvSpPr txBox="1">
            <a:spLocks noGrp="1"/>
          </p:cNvSpPr>
          <p:nvPr>
            <p:ph type="sldNum" idx="10"/>
          </p:nvPr>
        </p:nvSpPr>
        <p:spPr/>
        <p:txBody>
          <a:bodyPr/>
          <a:lstStyle>
            <a:lvl1pP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AFDC07D9-C5C2-4F6B-89B6-93C7BFD5A2F6}" type="slidenum">
              <a:rPr lang="pt-BR"/>
              <a:pPr/>
              <a:t>‹nº›</a:t>
            </a:fld>
            <a:endParaRPr lang="pt-BR"/>
          </a:p>
        </p:txBody>
      </p:sp>
    </p:spTree>
    <p:extLst>
      <p:ext uri="{BB962C8B-B14F-4D97-AF65-F5344CB8AC3E}">
        <p14:creationId xmlns:p14="http://schemas.microsoft.com/office/powerpoint/2010/main" val="30581366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grpSp>
        <p:nvGrpSpPr>
          <p:cNvPr id="5" name="Google Shape;144;p6"/>
          <p:cNvGrpSpPr>
            <a:grpSpLocks/>
          </p:cNvGrpSpPr>
          <p:nvPr/>
        </p:nvGrpSpPr>
        <p:grpSpPr bwMode="auto">
          <a:xfrm flipH="1">
            <a:off x="4364038" y="-3175"/>
            <a:ext cx="4779962" cy="2116138"/>
            <a:chOff x="0" y="0"/>
            <a:chExt cx="5072935" cy="2245751"/>
          </a:xfrm>
        </p:grpSpPr>
        <p:pic>
          <p:nvPicPr>
            <p:cNvPr id="6" name="Google Shape;145;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3130"/>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oogle Shape;146;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766" y="1270348"/>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oogle Shape;147;p6"/>
            <p:cNvGrpSpPr>
              <a:grpSpLocks/>
            </p:cNvGrpSpPr>
            <p:nvPr/>
          </p:nvGrpSpPr>
          <p:grpSpPr bwMode="auto">
            <a:xfrm>
              <a:off x="0" y="846565"/>
              <a:ext cx="3381962" cy="552621"/>
              <a:chOff x="0" y="0"/>
              <a:chExt cx="5487525" cy="896675"/>
            </a:xfrm>
          </p:grpSpPr>
          <p:pic>
            <p:nvPicPr>
              <p:cNvPr id="19" name="Google Shape;148;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oogle Shape;149;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Google Shape;150;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oogle Shape;151;p6"/>
            <p:cNvGrpSpPr>
              <a:grpSpLocks/>
            </p:cNvGrpSpPr>
            <p:nvPr/>
          </p:nvGrpSpPr>
          <p:grpSpPr bwMode="auto">
            <a:xfrm>
              <a:off x="422766" y="423783"/>
              <a:ext cx="4650168" cy="552621"/>
              <a:chOff x="0" y="0"/>
              <a:chExt cx="7545300" cy="896675"/>
            </a:xfrm>
          </p:grpSpPr>
          <p:pic>
            <p:nvPicPr>
              <p:cNvPr id="15" name="Google Shape;152;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oogle Shape;153;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154;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Google Shape;155;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oogle Shape;156;p6"/>
            <p:cNvGrpSpPr>
              <a:grpSpLocks/>
            </p:cNvGrpSpPr>
            <p:nvPr/>
          </p:nvGrpSpPr>
          <p:grpSpPr bwMode="auto">
            <a:xfrm>
              <a:off x="0" y="0"/>
              <a:ext cx="4650168" cy="552621"/>
              <a:chOff x="0" y="0"/>
              <a:chExt cx="7545300" cy="896675"/>
            </a:xfrm>
          </p:grpSpPr>
          <p:pic>
            <p:nvPicPr>
              <p:cNvPr id="11" name="Google Shape;157;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158;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oogle Shape;159;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oogle Shape;160;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2" name="Google Shape;161;p6"/>
          <p:cNvGrpSpPr>
            <a:grpSpLocks/>
          </p:cNvGrpSpPr>
          <p:nvPr/>
        </p:nvGrpSpPr>
        <p:grpSpPr bwMode="auto">
          <a:xfrm flipH="1">
            <a:off x="0" y="3952875"/>
            <a:ext cx="2390775" cy="1319213"/>
            <a:chOff x="6607482" y="3879952"/>
            <a:chExt cx="2536521" cy="1399186"/>
          </a:xfrm>
        </p:grpSpPr>
        <p:grpSp>
          <p:nvGrpSpPr>
            <p:cNvPr id="23" name="Google Shape;162;p6"/>
            <p:cNvGrpSpPr>
              <a:grpSpLocks/>
            </p:cNvGrpSpPr>
            <p:nvPr/>
          </p:nvGrpSpPr>
          <p:grpSpPr bwMode="auto">
            <a:xfrm>
              <a:off x="6607482" y="4726517"/>
              <a:ext cx="2113755" cy="552621"/>
              <a:chOff x="2057775" y="0"/>
              <a:chExt cx="3429750" cy="896675"/>
            </a:xfrm>
          </p:grpSpPr>
          <p:pic>
            <p:nvPicPr>
              <p:cNvPr id="28" name="Google Shape;163;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Google Shape;164;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4" name="Google Shape;165;p6"/>
            <p:cNvGrpSpPr>
              <a:grpSpLocks/>
            </p:cNvGrpSpPr>
            <p:nvPr/>
          </p:nvGrpSpPr>
          <p:grpSpPr bwMode="auto">
            <a:xfrm>
              <a:off x="7030248" y="4303735"/>
              <a:ext cx="2113755" cy="552621"/>
              <a:chOff x="2057775" y="0"/>
              <a:chExt cx="3429750" cy="896675"/>
            </a:xfrm>
          </p:grpSpPr>
          <p:pic>
            <p:nvPicPr>
              <p:cNvPr id="26" name="Google Shape;166;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Google Shape;167;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5" name="Google Shape;168;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5688" y="3879952"/>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9" name="Google Shape;169;p6"/>
          <p:cNvSpPr txBox="1">
            <a:spLocks noGrp="1"/>
          </p:cNvSpPr>
          <p:nvPr>
            <p:ph type="title"/>
          </p:nvPr>
        </p:nvSpPr>
        <p:spPr>
          <a:xfrm>
            <a:off x="776450" y="402700"/>
            <a:ext cx="3587400" cy="856800"/>
          </a:xfrm>
          <a:prstGeom prst="rect">
            <a:avLst/>
          </a:prstGeom>
        </p:spPr>
        <p:txBody>
          <a:bodyPr spcFirstLastPara="1">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30" name="Google Shape;172;p6"/>
          <p:cNvSpPr txBox="1">
            <a:spLocks noGrp="1"/>
          </p:cNvSpPr>
          <p:nvPr>
            <p:ph type="sldNum" idx="10"/>
          </p:nvPr>
        </p:nvSpPr>
        <p:spPr/>
        <p:txBody>
          <a:bodyPr/>
          <a:lstStyle>
            <a:lvl1pP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7966041C-EFB3-41F4-8A8E-0E073DE175FF}" type="slidenum">
              <a:rPr lang="pt-BR"/>
              <a:pPr/>
              <a:t>‹nº›</a:t>
            </a:fld>
            <a:endParaRPr lang="pt-BR"/>
          </a:p>
        </p:txBody>
      </p:sp>
    </p:spTree>
    <p:extLst>
      <p:ext uri="{BB962C8B-B14F-4D97-AF65-F5344CB8AC3E}">
        <p14:creationId xmlns:p14="http://schemas.microsoft.com/office/powerpoint/2010/main" val="1861812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grpSp>
        <p:nvGrpSpPr>
          <p:cNvPr id="6" name="Google Shape;174;p7"/>
          <p:cNvGrpSpPr>
            <a:grpSpLocks/>
          </p:cNvGrpSpPr>
          <p:nvPr/>
        </p:nvGrpSpPr>
        <p:grpSpPr bwMode="auto">
          <a:xfrm flipH="1">
            <a:off x="4364038" y="-3175"/>
            <a:ext cx="4779962" cy="2116138"/>
            <a:chOff x="0" y="0"/>
            <a:chExt cx="5072935" cy="2245751"/>
          </a:xfrm>
        </p:grpSpPr>
        <p:pic>
          <p:nvPicPr>
            <p:cNvPr id="7" name="Google Shape;175;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3130"/>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Google Shape;176;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766" y="1270348"/>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oogle Shape;177;p7"/>
            <p:cNvGrpSpPr>
              <a:grpSpLocks/>
            </p:cNvGrpSpPr>
            <p:nvPr/>
          </p:nvGrpSpPr>
          <p:grpSpPr bwMode="auto">
            <a:xfrm>
              <a:off x="0" y="846565"/>
              <a:ext cx="3381962" cy="552621"/>
              <a:chOff x="0" y="0"/>
              <a:chExt cx="5487525" cy="896675"/>
            </a:xfrm>
          </p:grpSpPr>
          <p:pic>
            <p:nvPicPr>
              <p:cNvPr id="20" name="Google Shape;178;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Google Shape;179;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Google Shape;180;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oogle Shape;181;p7"/>
            <p:cNvGrpSpPr>
              <a:grpSpLocks/>
            </p:cNvGrpSpPr>
            <p:nvPr/>
          </p:nvGrpSpPr>
          <p:grpSpPr bwMode="auto">
            <a:xfrm>
              <a:off x="422766" y="423783"/>
              <a:ext cx="4650168" cy="552621"/>
              <a:chOff x="0" y="0"/>
              <a:chExt cx="7545300" cy="896675"/>
            </a:xfrm>
          </p:grpSpPr>
          <p:pic>
            <p:nvPicPr>
              <p:cNvPr id="16" name="Google Shape;182;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183;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Google Shape;184;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Google Shape;185;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 name="Google Shape;186;p7"/>
            <p:cNvGrpSpPr>
              <a:grpSpLocks/>
            </p:cNvGrpSpPr>
            <p:nvPr/>
          </p:nvGrpSpPr>
          <p:grpSpPr bwMode="auto">
            <a:xfrm>
              <a:off x="0" y="0"/>
              <a:ext cx="4650168" cy="552621"/>
              <a:chOff x="0" y="0"/>
              <a:chExt cx="7545300" cy="896675"/>
            </a:xfrm>
          </p:grpSpPr>
          <p:pic>
            <p:nvPicPr>
              <p:cNvPr id="12" name="Google Shape;187;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oogle Shape;188;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oogle Shape;189;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190;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3" name="Google Shape;191;p7"/>
          <p:cNvGrpSpPr>
            <a:grpSpLocks/>
          </p:cNvGrpSpPr>
          <p:nvPr/>
        </p:nvGrpSpPr>
        <p:grpSpPr bwMode="auto">
          <a:xfrm flipH="1">
            <a:off x="0" y="3952875"/>
            <a:ext cx="2390775" cy="1319213"/>
            <a:chOff x="6607482" y="3879952"/>
            <a:chExt cx="2536521" cy="1399186"/>
          </a:xfrm>
        </p:grpSpPr>
        <p:grpSp>
          <p:nvGrpSpPr>
            <p:cNvPr id="24" name="Google Shape;192;p7"/>
            <p:cNvGrpSpPr>
              <a:grpSpLocks/>
            </p:cNvGrpSpPr>
            <p:nvPr/>
          </p:nvGrpSpPr>
          <p:grpSpPr bwMode="auto">
            <a:xfrm>
              <a:off x="6607482" y="4726517"/>
              <a:ext cx="2113755" cy="552621"/>
              <a:chOff x="2057775" y="0"/>
              <a:chExt cx="3429750" cy="896675"/>
            </a:xfrm>
          </p:grpSpPr>
          <p:pic>
            <p:nvPicPr>
              <p:cNvPr id="29" name="Google Shape;193;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Google Shape;194;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5" name="Google Shape;195;p7"/>
            <p:cNvGrpSpPr>
              <a:grpSpLocks/>
            </p:cNvGrpSpPr>
            <p:nvPr/>
          </p:nvGrpSpPr>
          <p:grpSpPr bwMode="auto">
            <a:xfrm>
              <a:off x="7030248" y="4303735"/>
              <a:ext cx="2113755" cy="552621"/>
              <a:chOff x="2057775" y="0"/>
              <a:chExt cx="3429750" cy="896675"/>
            </a:xfrm>
          </p:grpSpPr>
          <p:pic>
            <p:nvPicPr>
              <p:cNvPr id="27" name="Google Shape;196;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Google Shape;197;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6" name="Google Shape;198;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5688" y="3879952"/>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9" name="Google Shape;199;p7"/>
          <p:cNvSpPr txBox="1">
            <a:spLocks noGrp="1"/>
          </p:cNvSpPr>
          <p:nvPr>
            <p:ph type="title"/>
          </p:nvPr>
        </p:nvSpPr>
        <p:spPr>
          <a:xfrm>
            <a:off x="776450" y="402700"/>
            <a:ext cx="3587400" cy="856800"/>
          </a:xfrm>
          <a:prstGeom prst="rect">
            <a:avLst/>
          </a:prstGeom>
        </p:spPr>
        <p:txBody>
          <a:bodyPr spcFirstLastPara="1">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31" name="Google Shape;203;p7"/>
          <p:cNvSpPr txBox="1">
            <a:spLocks noGrp="1"/>
          </p:cNvSpPr>
          <p:nvPr>
            <p:ph type="sldNum" idx="10"/>
          </p:nvPr>
        </p:nvSpPr>
        <p:spPr/>
        <p:txBody>
          <a:bodyPr/>
          <a:lstStyle>
            <a:lvl1pP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960011E2-8CF6-4C62-92CB-1CB962184E39}" type="slidenum">
              <a:rPr lang="pt-BR"/>
              <a:pPr/>
              <a:t>‹nº›</a:t>
            </a:fld>
            <a:endParaRPr lang="pt-BR"/>
          </a:p>
        </p:txBody>
      </p:sp>
    </p:spTree>
    <p:extLst>
      <p:ext uri="{BB962C8B-B14F-4D97-AF65-F5344CB8AC3E}">
        <p14:creationId xmlns:p14="http://schemas.microsoft.com/office/powerpoint/2010/main" val="2039640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big emboss" type="blank">
  <p:cSld name="Blank big emboss">
    <p:spTree>
      <p:nvGrpSpPr>
        <p:cNvPr id="1" name="Shape 260"/>
        <p:cNvGrpSpPr/>
        <p:nvPr/>
      </p:nvGrpSpPr>
      <p:grpSpPr>
        <a:xfrm>
          <a:off x="0" y="0"/>
          <a:ext cx="0" cy="0"/>
          <a:chOff x="0" y="0"/>
          <a:chExt cx="0" cy="0"/>
        </a:xfrm>
      </p:grpSpPr>
      <p:grpSp>
        <p:nvGrpSpPr>
          <p:cNvPr id="2" name="Google Shape;262;p10"/>
          <p:cNvGrpSpPr>
            <a:grpSpLocks/>
          </p:cNvGrpSpPr>
          <p:nvPr/>
        </p:nvGrpSpPr>
        <p:grpSpPr bwMode="auto">
          <a:xfrm flipH="1">
            <a:off x="5715000" y="0"/>
            <a:ext cx="3429000" cy="3643313"/>
            <a:chOff x="0" y="0"/>
            <a:chExt cx="3429750" cy="3643925"/>
          </a:xfrm>
        </p:grpSpPr>
        <p:pic>
          <p:nvPicPr>
            <p:cNvPr id="3" name="Google Shape;263;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4725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Google Shape;264;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975" y="206125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oogle Shape;265;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73625"/>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oogle Shape;266;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975" y="687625"/>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oogle Shape;267;p10"/>
            <p:cNvGrpSpPr>
              <a:grpSpLocks/>
            </p:cNvGrpSpPr>
            <p:nvPr/>
          </p:nvGrpSpPr>
          <p:grpSpPr bwMode="auto">
            <a:xfrm>
              <a:off x="0" y="0"/>
              <a:ext cx="3429750" cy="896675"/>
              <a:chOff x="0" y="0"/>
              <a:chExt cx="3429750" cy="896675"/>
            </a:xfrm>
          </p:grpSpPr>
          <p:pic>
            <p:nvPicPr>
              <p:cNvPr id="8" name="Google Shape;268;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Google Shape;269;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10" name="Google Shape;270;p10"/>
          <p:cNvGrpSpPr>
            <a:grpSpLocks/>
          </p:cNvGrpSpPr>
          <p:nvPr/>
        </p:nvGrpSpPr>
        <p:grpSpPr bwMode="auto">
          <a:xfrm flipH="1">
            <a:off x="0" y="3095625"/>
            <a:ext cx="5487988" cy="2270125"/>
            <a:chOff x="2743750" y="2061250"/>
            <a:chExt cx="5487525" cy="2270300"/>
          </a:xfrm>
        </p:grpSpPr>
        <p:grpSp>
          <p:nvGrpSpPr>
            <p:cNvPr id="11" name="Google Shape;271;p10"/>
            <p:cNvGrpSpPr>
              <a:grpSpLocks/>
            </p:cNvGrpSpPr>
            <p:nvPr/>
          </p:nvGrpSpPr>
          <p:grpSpPr bwMode="auto">
            <a:xfrm>
              <a:off x="2743750" y="3434875"/>
              <a:ext cx="5487525" cy="896675"/>
              <a:chOff x="2057775" y="0"/>
              <a:chExt cx="5487525" cy="896675"/>
            </a:xfrm>
          </p:grpSpPr>
          <p:pic>
            <p:nvPicPr>
              <p:cNvPr id="16" name="Google Shape;272;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273;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Google Shape;274;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oogle Shape;275;p10"/>
            <p:cNvGrpSpPr>
              <a:grpSpLocks/>
            </p:cNvGrpSpPr>
            <p:nvPr/>
          </p:nvGrpSpPr>
          <p:grpSpPr bwMode="auto">
            <a:xfrm>
              <a:off x="4115550" y="2747250"/>
              <a:ext cx="3429750" cy="896675"/>
              <a:chOff x="4115550" y="0"/>
              <a:chExt cx="3429750" cy="896675"/>
            </a:xfrm>
          </p:grpSpPr>
          <p:pic>
            <p:nvPicPr>
              <p:cNvPr id="14" name="Google Shape;276;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277;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3" name="Google Shape;278;p10"/>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9300" y="206125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Google Shape;261;p10"/>
          <p:cNvSpPr txBox="1">
            <a:spLocks noGrp="1"/>
          </p:cNvSpPr>
          <p:nvPr>
            <p:ph type="sldNum" idx="10"/>
          </p:nvPr>
        </p:nvSpPr>
        <p:spPr/>
        <p:txBody>
          <a:bodyPr/>
          <a:lstStyle>
            <a:lvl1pP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906B56A4-D2A3-4F53-B3EE-8AB1036956ED}" type="slidenum">
              <a:rPr lang="pt-BR"/>
              <a:pPr/>
              <a:t>‹nº›</a:t>
            </a:fld>
            <a:endParaRPr lang="pt-BR"/>
          </a:p>
        </p:txBody>
      </p:sp>
    </p:spTree>
    <p:extLst>
      <p:ext uri="{BB962C8B-B14F-4D97-AF65-F5344CB8AC3E}">
        <p14:creationId xmlns:p14="http://schemas.microsoft.com/office/powerpoint/2010/main" val="3189847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grpSp>
        <p:nvGrpSpPr>
          <p:cNvPr id="3" name="Google Shape;10;p2"/>
          <p:cNvGrpSpPr>
            <a:grpSpLocks/>
          </p:cNvGrpSpPr>
          <p:nvPr/>
        </p:nvGrpSpPr>
        <p:grpSpPr bwMode="auto">
          <a:xfrm flipH="1">
            <a:off x="912813" y="0"/>
            <a:ext cx="8231187" cy="4332288"/>
            <a:chOff x="0" y="0"/>
            <a:chExt cx="8231275" cy="4331550"/>
          </a:xfrm>
        </p:grpSpPr>
        <p:pic>
          <p:nvPicPr>
            <p:cNvPr id="4" name="Google Shape;11;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975" y="3434875"/>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oogle Shape;12;p2"/>
            <p:cNvGrpSpPr>
              <a:grpSpLocks/>
            </p:cNvGrpSpPr>
            <p:nvPr/>
          </p:nvGrpSpPr>
          <p:grpSpPr bwMode="auto">
            <a:xfrm>
              <a:off x="0" y="2747250"/>
              <a:ext cx="3429750" cy="896675"/>
              <a:chOff x="0" y="0"/>
              <a:chExt cx="3429750" cy="896675"/>
            </a:xfrm>
          </p:grpSpPr>
          <p:pic>
            <p:nvPicPr>
              <p:cNvPr id="22" name="Google Shape;13;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Google Shape;14;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 name="Google Shape;15;p2"/>
            <p:cNvGrpSpPr>
              <a:grpSpLocks/>
            </p:cNvGrpSpPr>
            <p:nvPr/>
          </p:nvGrpSpPr>
          <p:grpSpPr bwMode="auto">
            <a:xfrm>
              <a:off x="685975" y="2061250"/>
              <a:ext cx="3429750" cy="896675"/>
              <a:chOff x="0" y="0"/>
              <a:chExt cx="3429750" cy="896675"/>
            </a:xfrm>
          </p:grpSpPr>
          <p:pic>
            <p:nvPicPr>
              <p:cNvPr id="20" name="Google Shape;16;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Google Shape;17;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oogle Shape;18;p2"/>
            <p:cNvGrpSpPr>
              <a:grpSpLocks/>
            </p:cNvGrpSpPr>
            <p:nvPr/>
          </p:nvGrpSpPr>
          <p:grpSpPr bwMode="auto">
            <a:xfrm>
              <a:off x="0" y="1373625"/>
              <a:ext cx="3429750" cy="896675"/>
              <a:chOff x="0" y="0"/>
              <a:chExt cx="3429750" cy="896675"/>
            </a:xfrm>
          </p:grpSpPr>
          <p:pic>
            <p:nvPicPr>
              <p:cNvPr id="18" name="Google Shape;19;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Google Shape;20;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oogle Shape;21;p2"/>
            <p:cNvGrpSpPr>
              <a:grpSpLocks/>
            </p:cNvGrpSpPr>
            <p:nvPr/>
          </p:nvGrpSpPr>
          <p:grpSpPr bwMode="auto">
            <a:xfrm>
              <a:off x="685975" y="687625"/>
              <a:ext cx="7545300" cy="896675"/>
              <a:chOff x="0" y="0"/>
              <a:chExt cx="7545300" cy="896675"/>
            </a:xfrm>
          </p:grpSpPr>
          <p:pic>
            <p:nvPicPr>
              <p:cNvPr id="14" name="Google Shape;22;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23;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oogle Shape;24;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25;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oogle Shape;26;p2"/>
            <p:cNvGrpSpPr>
              <a:grpSpLocks/>
            </p:cNvGrpSpPr>
            <p:nvPr/>
          </p:nvGrpSpPr>
          <p:grpSpPr bwMode="auto">
            <a:xfrm>
              <a:off x="0" y="0"/>
              <a:ext cx="7545300" cy="896675"/>
              <a:chOff x="0" y="0"/>
              <a:chExt cx="7545300" cy="896675"/>
            </a:xfrm>
          </p:grpSpPr>
          <p:pic>
            <p:nvPicPr>
              <p:cNvPr id="10" name="Google Shape;27;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oogle Shape;28;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29;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oogle Shape;30;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4" name="Google Shape;32;p2"/>
          <p:cNvGrpSpPr>
            <a:grpSpLocks/>
          </p:cNvGrpSpPr>
          <p:nvPr/>
        </p:nvGrpSpPr>
        <p:grpSpPr bwMode="auto">
          <a:xfrm flipH="1">
            <a:off x="0" y="3087688"/>
            <a:ext cx="4116388" cy="2270125"/>
            <a:chOff x="4115550" y="2061250"/>
            <a:chExt cx="4115725" cy="2270300"/>
          </a:xfrm>
        </p:grpSpPr>
        <p:grpSp>
          <p:nvGrpSpPr>
            <p:cNvPr id="25" name="Google Shape;33;p2"/>
            <p:cNvGrpSpPr>
              <a:grpSpLocks/>
            </p:cNvGrpSpPr>
            <p:nvPr/>
          </p:nvGrpSpPr>
          <p:grpSpPr bwMode="auto">
            <a:xfrm>
              <a:off x="4801525" y="3434875"/>
              <a:ext cx="3429750" cy="896675"/>
              <a:chOff x="4115550" y="0"/>
              <a:chExt cx="3429750" cy="896675"/>
            </a:xfrm>
          </p:grpSpPr>
          <p:pic>
            <p:nvPicPr>
              <p:cNvPr id="30" name="Google Shape;34;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Google Shape;35;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6" name="Google Shape;36;p2"/>
            <p:cNvGrpSpPr>
              <a:grpSpLocks/>
            </p:cNvGrpSpPr>
            <p:nvPr/>
          </p:nvGrpSpPr>
          <p:grpSpPr bwMode="auto">
            <a:xfrm>
              <a:off x="4115550" y="2747250"/>
              <a:ext cx="3429750" cy="896675"/>
              <a:chOff x="4115550" y="0"/>
              <a:chExt cx="3429750" cy="896675"/>
            </a:xfrm>
          </p:grpSpPr>
          <p:pic>
            <p:nvPicPr>
              <p:cNvPr id="28" name="Google Shape;37;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Google Shape;38;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7" name="Google Shape;39;p2"/>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9300" y="206125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 name="Google Shape;31;p2"/>
          <p:cNvSpPr txBox="1">
            <a:spLocks noGrp="1"/>
          </p:cNvSpPr>
          <p:nvPr>
            <p:ph type="ctrTitle"/>
          </p:nvPr>
        </p:nvSpPr>
        <p:spPr>
          <a:xfrm>
            <a:off x="2027622" y="1953315"/>
            <a:ext cx="5073300" cy="1159800"/>
          </a:xfrm>
          <a:prstGeom prst="rect">
            <a:avLst/>
          </a:prstGeom>
        </p:spPr>
        <p:txBody>
          <a:bodyPr spcFirstLastPara="1" anchor="ctr">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677048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grpSp>
        <p:nvGrpSpPr>
          <p:cNvPr id="4" name="Google Shape;41;p3"/>
          <p:cNvGrpSpPr>
            <a:grpSpLocks/>
          </p:cNvGrpSpPr>
          <p:nvPr/>
        </p:nvGrpSpPr>
        <p:grpSpPr bwMode="auto">
          <a:xfrm flipH="1">
            <a:off x="912813" y="0"/>
            <a:ext cx="8231187" cy="4332288"/>
            <a:chOff x="0" y="0"/>
            <a:chExt cx="8231275" cy="4331550"/>
          </a:xfrm>
        </p:grpSpPr>
        <p:pic>
          <p:nvPicPr>
            <p:cNvPr id="5" name="Google Shape;42;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975" y="3434875"/>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oogle Shape;43;p3"/>
            <p:cNvGrpSpPr>
              <a:grpSpLocks/>
            </p:cNvGrpSpPr>
            <p:nvPr/>
          </p:nvGrpSpPr>
          <p:grpSpPr bwMode="auto">
            <a:xfrm>
              <a:off x="0" y="2747250"/>
              <a:ext cx="3429750" cy="896675"/>
              <a:chOff x="0" y="0"/>
              <a:chExt cx="3429750" cy="896675"/>
            </a:xfrm>
          </p:grpSpPr>
          <p:pic>
            <p:nvPicPr>
              <p:cNvPr id="23" name="Google Shape;44;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Google Shape;45;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oogle Shape;46;p3"/>
            <p:cNvGrpSpPr>
              <a:grpSpLocks/>
            </p:cNvGrpSpPr>
            <p:nvPr/>
          </p:nvGrpSpPr>
          <p:grpSpPr bwMode="auto">
            <a:xfrm>
              <a:off x="685975" y="2061250"/>
              <a:ext cx="3429750" cy="896675"/>
              <a:chOff x="0" y="0"/>
              <a:chExt cx="3429750" cy="896675"/>
            </a:xfrm>
          </p:grpSpPr>
          <p:pic>
            <p:nvPicPr>
              <p:cNvPr id="21" name="Google Shape;47;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Google Shape;48;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oogle Shape;49;p3"/>
            <p:cNvGrpSpPr>
              <a:grpSpLocks/>
            </p:cNvGrpSpPr>
            <p:nvPr/>
          </p:nvGrpSpPr>
          <p:grpSpPr bwMode="auto">
            <a:xfrm>
              <a:off x="0" y="1373625"/>
              <a:ext cx="3429750" cy="896675"/>
              <a:chOff x="0" y="0"/>
              <a:chExt cx="3429750" cy="896675"/>
            </a:xfrm>
          </p:grpSpPr>
          <p:pic>
            <p:nvPicPr>
              <p:cNvPr id="19" name="Google Shape;50;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oogle Shape;51;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oogle Shape;52;p3"/>
            <p:cNvGrpSpPr>
              <a:grpSpLocks/>
            </p:cNvGrpSpPr>
            <p:nvPr/>
          </p:nvGrpSpPr>
          <p:grpSpPr bwMode="auto">
            <a:xfrm>
              <a:off x="685975" y="687625"/>
              <a:ext cx="7545300" cy="896675"/>
              <a:chOff x="0" y="0"/>
              <a:chExt cx="7545300" cy="896675"/>
            </a:xfrm>
          </p:grpSpPr>
          <p:pic>
            <p:nvPicPr>
              <p:cNvPr id="15" name="Google Shape;53;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oogle Shape;54;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55;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Google Shape;56;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oogle Shape;57;p3"/>
            <p:cNvGrpSpPr>
              <a:grpSpLocks/>
            </p:cNvGrpSpPr>
            <p:nvPr/>
          </p:nvGrpSpPr>
          <p:grpSpPr bwMode="auto">
            <a:xfrm>
              <a:off x="0" y="0"/>
              <a:ext cx="7545300" cy="896675"/>
              <a:chOff x="0" y="0"/>
              <a:chExt cx="7545300" cy="896675"/>
            </a:xfrm>
          </p:grpSpPr>
          <p:pic>
            <p:nvPicPr>
              <p:cNvPr id="11" name="Google Shape;58;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59;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oogle Shape;60;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oogle Shape;61;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5" name="Google Shape;62;p3"/>
          <p:cNvGrpSpPr>
            <a:grpSpLocks/>
          </p:cNvGrpSpPr>
          <p:nvPr/>
        </p:nvGrpSpPr>
        <p:grpSpPr bwMode="auto">
          <a:xfrm flipH="1">
            <a:off x="0" y="3087688"/>
            <a:ext cx="4116388" cy="2270125"/>
            <a:chOff x="4115550" y="2061250"/>
            <a:chExt cx="4115725" cy="2270300"/>
          </a:xfrm>
        </p:grpSpPr>
        <p:grpSp>
          <p:nvGrpSpPr>
            <p:cNvPr id="26" name="Google Shape;63;p3"/>
            <p:cNvGrpSpPr>
              <a:grpSpLocks/>
            </p:cNvGrpSpPr>
            <p:nvPr/>
          </p:nvGrpSpPr>
          <p:grpSpPr bwMode="auto">
            <a:xfrm>
              <a:off x="4801525" y="3434875"/>
              <a:ext cx="3429750" cy="896675"/>
              <a:chOff x="4115550" y="0"/>
              <a:chExt cx="3429750" cy="896675"/>
            </a:xfrm>
          </p:grpSpPr>
          <p:pic>
            <p:nvPicPr>
              <p:cNvPr id="31" name="Google Shape;64;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Google Shape;65;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7" name="Google Shape;66;p3"/>
            <p:cNvGrpSpPr>
              <a:grpSpLocks/>
            </p:cNvGrpSpPr>
            <p:nvPr/>
          </p:nvGrpSpPr>
          <p:grpSpPr bwMode="auto">
            <a:xfrm>
              <a:off x="4115550" y="2747250"/>
              <a:ext cx="3429750" cy="896675"/>
              <a:chOff x="4115550" y="0"/>
              <a:chExt cx="3429750" cy="896675"/>
            </a:xfrm>
          </p:grpSpPr>
          <p:pic>
            <p:nvPicPr>
              <p:cNvPr id="29" name="Google Shape;67;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Google Shape;68;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8" name="Google Shape;69;p3"/>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9300" y="206125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0" name="Google Shape;70;p3"/>
          <p:cNvSpPr txBox="1">
            <a:spLocks noGrp="1"/>
          </p:cNvSpPr>
          <p:nvPr>
            <p:ph type="ctrTitle"/>
          </p:nvPr>
        </p:nvSpPr>
        <p:spPr>
          <a:xfrm>
            <a:off x="2027625" y="1629397"/>
            <a:ext cx="5088600" cy="1159800"/>
          </a:xfrm>
          <a:prstGeom prst="rect">
            <a:avLst/>
          </a:prstGeom>
        </p:spPr>
        <p:txBody>
          <a:bodyPr spcFirstLastPara="1">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2062016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72"/>
        <p:cNvGrpSpPr/>
        <p:nvPr/>
      </p:nvGrpSpPr>
      <p:grpSpPr>
        <a:xfrm>
          <a:off x="0" y="0"/>
          <a:ext cx="0" cy="0"/>
          <a:chOff x="0" y="0"/>
          <a:chExt cx="0" cy="0"/>
        </a:xfrm>
      </p:grpSpPr>
      <p:grpSp>
        <p:nvGrpSpPr>
          <p:cNvPr id="3" name="Google Shape;73;p4"/>
          <p:cNvGrpSpPr>
            <a:grpSpLocks/>
          </p:cNvGrpSpPr>
          <p:nvPr/>
        </p:nvGrpSpPr>
        <p:grpSpPr bwMode="auto">
          <a:xfrm>
            <a:off x="4364038" y="-3175"/>
            <a:ext cx="4779962" cy="2524125"/>
            <a:chOff x="4363774" y="-3213"/>
            <a:chExt cx="4780226" cy="2524130"/>
          </a:xfrm>
        </p:grpSpPr>
        <p:pic>
          <p:nvPicPr>
            <p:cNvPr id="4" name="Google Shape;74;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7948921" y="2000218"/>
              <a:ext cx="796706" cy="52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oogle Shape;75;p4"/>
            <p:cNvGrpSpPr>
              <a:grpSpLocks/>
            </p:cNvGrpSpPr>
            <p:nvPr/>
          </p:nvGrpSpPr>
          <p:grpSpPr bwMode="auto">
            <a:xfrm flipH="1">
              <a:off x="7152344" y="1600887"/>
              <a:ext cx="1991656" cy="520699"/>
              <a:chOff x="0" y="0"/>
              <a:chExt cx="3429750" cy="896675"/>
            </a:xfrm>
          </p:grpSpPr>
          <p:pic>
            <p:nvPicPr>
              <p:cNvPr id="21" name="Google Shape;76;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Google Shape;77;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 name="Google Shape;78;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7948921" y="1198193"/>
              <a:ext cx="796706" cy="52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oogle Shape;79;p4"/>
            <p:cNvGrpSpPr>
              <a:grpSpLocks/>
            </p:cNvGrpSpPr>
            <p:nvPr/>
          </p:nvGrpSpPr>
          <p:grpSpPr bwMode="auto">
            <a:xfrm flipH="1">
              <a:off x="5957394" y="798862"/>
              <a:ext cx="3186606" cy="520699"/>
              <a:chOff x="0" y="0"/>
              <a:chExt cx="5487525" cy="896675"/>
            </a:xfrm>
          </p:grpSpPr>
          <p:pic>
            <p:nvPicPr>
              <p:cNvPr id="18" name="Google Shape;80;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Google Shape;81;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oogle Shape;82;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oogle Shape;83;p4"/>
            <p:cNvGrpSpPr>
              <a:grpSpLocks/>
            </p:cNvGrpSpPr>
            <p:nvPr/>
          </p:nvGrpSpPr>
          <p:grpSpPr bwMode="auto">
            <a:xfrm flipH="1">
              <a:off x="4363774" y="396118"/>
              <a:ext cx="4381854" cy="520735"/>
              <a:chOff x="0" y="0"/>
              <a:chExt cx="7545300" cy="896675"/>
            </a:xfrm>
          </p:grpSpPr>
          <p:pic>
            <p:nvPicPr>
              <p:cNvPr id="14" name="Google Shape;84;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85;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oogle Shape;86;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87;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oogle Shape;88;p4"/>
            <p:cNvGrpSpPr>
              <a:grpSpLocks/>
            </p:cNvGrpSpPr>
            <p:nvPr/>
          </p:nvGrpSpPr>
          <p:grpSpPr bwMode="auto">
            <a:xfrm flipH="1">
              <a:off x="4762146" y="-3213"/>
              <a:ext cx="4381854" cy="520735"/>
              <a:chOff x="0" y="0"/>
              <a:chExt cx="7545300" cy="896675"/>
            </a:xfrm>
          </p:grpSpPr>
          <p:pic>
            <p:nvPicPr>
              <p:cNvPr id="10" name="Google Shape;89;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oogle Shape;90;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91;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oogle Shape;92;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3" name="Google Shape;93;p4"/>
          <p:cNvGrpSpPr>
            <a:grpSpLocks/>
          </p:cNvGrpSpPr>
          <p:nvPr/>
        </p:nvGrpSpPr>
        <p:grpSpPr bwMode="auto">
          <a:xfrm>
            <a:off x="0" y="2743200"/>
            <a:ext cx="4381500" cy="2524125"/>
            <a:chOff x="4364072" y="-3213"/>
            <a:chExt cx="4381556" cy="2524130"/>
          </a:xfrm>
        </p:grpSpPr>
        <p:grpSp>
          <p:nvGrpSpPr>
            <p:cNvPr id="24" name="Google Shape;94;p4"/>
            <p:cNvGrpSpPr>
              <a:grpSpLocks/>
            </p:cNvGrpSpPr>
            <p:nvPr/>
          </p:nvGrpSpPr>
          <p:grpSpPr bwMode="auto">
            <a:xfrm flipH="1">
              <a:off x="4364072" y="2000218"/>
              <a:ext cx="4381556" cy="520699"/>
              <a:chOff x="0" y="0"/>
              <a:chExt cx="7545300" cy="896675"/>
            </a:xfrm>
          </p:grpSpPr>
          <p:pic>
            <p:nvPicPr>
              <p:cNvPr id="38" name="Google Shape;95;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Google Shape;96;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Google Shape;97;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Google Shape;98;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5" name="Google Shape;99;p4"/>
            <p:cNvGrpSpPr>
              <a:grpSpLocks/>
            </p:cNvGrpSpPr>
            <p:nvPr/>
          </p:nvGrpSpPr>
          <p:grpSpPr bwMode="auto">
            <a:xfrm flipH="1">
              <a:off x="4762444" y="1600887"/>
              <a:ext cx="3186606" cy="520699"/>
              <a:chOff x="2057775" y="0"/>
              <a:chExt cx="5487525" cy="896675"/>
            </a:xfrm>
          </p:grpSpPr>
          <p:pic>
            <p:nvPicPr>
              <p:cNvPr id="35" name="Google Shape;100;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Google Shape;101;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Google Shape;102;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6" name="Google Shape;103;p4"/>
            <p:cNvGrpSpPr>
              <a:grpSpLocks/>
            </p:cNvGrpSpPr>
            <p:nvPr/>
          </p:nvGrpSpPr>
          <p:grpSpPr bwMode="auto">
            <a:xfrm flipH="1">
              <a:off x="4364072" y="1198193"/>
              <a:ext cx="3186606" cy="520699"/>
              <a:chOff x="2057775" y="0"/>
              <a:chExt cx="5487525" cy="896675"/>
            </a:xfrm>
          </p:grpSpPr>
          <p:pic>
            <p:nvPicPr>
              <p:cNvPr id="32" name="Google Shape;104;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Google Shape;105;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Google Shape;106;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7" name="Google Shape;107;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4762444" y="798862"/>
              <a:ext cx="796706" cy="52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oogle Shape;108;p4"/>
            <p:cNvGrpSpPr>
              <a:grpSpLocks/>
            </p:cNvGrpSpPr>
            <p:nvPr/>
          </p:nvGrpSpPr>
          <p:grpSpPr bwMode="auto">
            <a:xfrm flipH="1">
              <a:off x="4364072" y="396118"/>
              <a:ext cx="1991656" cy="520699"/>
              <a:chOff x="4115550" y="0"/>
              <a:chExt cx="3429750" cy="896675"/>
            </a:xfrm>
          </p:grpSpPr>
          <p:pic>
            <p:nvPicPr>
              <p:cNvPr id="30" name="Google Shape;109;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Google Shape;110;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9" name="Google Shape;111;p4"/>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4762444" y="-3213"/>
              <a:ext cx="796706" cy="52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 name="Google Shape;112;p4"/>
          <p:cNvSpPr txBox="1">
            <a:spLocks noGrp="1"/>
          </p:cNvSpPr>
          <p:nvPr>
            <p:ph type="body" idx="1"/>
          </p:nvPr>
        </p:nvSpPr>
        <p:spPr>
          <a:xfrm>
            <a:off x="2487650" y="1218025"/>
            <a:ext cx="4168800" cy="2707500"/>
          </a:xfrm>
          <a:prstGeom prst="rect">
            <a:avLst/>
          </a:prstGeom>
        </p:spPr>
        <p:txBody>
          <a:bodyPr spcFirstLastPara="1" anchor="ctr">
            <a:noAutofit/>
          </a:bodyPr>
          <a:lstStyle>
            <a:lvl1pPr marL="457200" lvl="0" indent="-381000" algn="ctr" rtl="0">
              <a:spcBef>
                <a:spcPts val="600"/>
              </a:spcBef>
              <a:spcAft>
                <a:spcPts val="0"/>
              </a:spcAft>
              <a:buSzPts val="2400"/>
              <a:buFont typeface="Montserrat"/>
              <a:buChar char="❑"/>
              <a:defRPr sz="2400" b="1">
                <a:latin typeface="Montserrat"/>
                <a:ea typeface="Montserrat"/>
                <a:cs typeface="Montserrat"/>
                <a:sym typeface="Montserrat"/>
              </a:defRPr>
            </a:lvl1pPr>
            <a:lvl2pPr marL="914400" lvl="1" indent="-381000" algn="ctr" rtl="0">
              <a:spcBef>
                <a:spcPts val="600"/>
              </a:spcBef>
              <a:spcAft>
                <a:spcPts val="0"/>
              </a:spcAft>
              <a:buSzPts val="2400"/>
              <a:buFont typeface="Montserrat"/>
              <a:buChar char="❏"/>
              <a:defRPr sz="2400" b="1">
                <a:latin typeface="Montserrat"/>
                <a:ea typeface="Montserrat"/>
                <a:cs typeface="Montserrat"/>
                <a:sym typeface="Montserrat"/>
              </a:defRPr>
            </a:lvl2pPr>
            <a:lvl3pPr marL="1371600" lvl="2" indent="-381000" algn="ctr" rtl="0">
              <a:spcBef>
                <a:spcPts val="600"/>
              </a:spcBef>
              <a:spcAft>
                <a:spcPts val="0"/>
              </a:spcAft>
              <a:buSzPts val="2400"/>
              <a:buFont typeface="Montserrat"/>
              <a:buChar char="❏"/>
              <a:defRPr sz="2400" b="1">
                <a:latin typeface="Montserrat"/>
                <a:ea typeface="Montserrat"/>
                <a:cs typeface="Montserrat"/>
                <a:sym typeface="Montserrat"/>
              </a:defRPr>
            </a:lvl3pPr>
            <a:lvl4pPr marL="1828800" lvl="3" indent="-381000" algn="ctr" rtl="0">
              <a:spcBef>
                <a:spcPts val="600"/>
              </a:spcBef>
              <a:spcAft>
                <a:spcPts val="0"/>
              </a:spcAft>
              <a:buSzPts val="2400"/>
              <a:buFont typeface="Montserrat"/>
              <a:buChar char="❏"/>
              <a:defRPr sz="2400" b="1">
                <a:latin typeface="Montserrat"/>
                <a:ea typeface="Montserrat"/>
                <a:cs typeface="Montserrat"/>
                <a:sym typeface="Montserrat"/>
              </a:defRPr>
            </a:lvl4pPr>
            <a:lvl5pPr marL="2286000" lvl="4" indent="-381000" algn="ctr" rtl="0">
              <a:spcBef>
                <a:spcPts val="600"/>
              </a:spcBef>
              <a:spcAft>
                <a:spcPts val="0"/>
              </a:spcAft>
              <a:buSzPts val="2400"/>
              <a:buFont typeface="Montserrat"/>
              <a:buChar char="❏"/>
              <a:defRPr sz="2400" b="1">
                <a:latin typeface="Montserrat"/>
                <a:ea typeface="Montserrat"/>
                <a:cs typeface="Montserrat"/>
                <a:sym typeface="Montserrat"/>
              </a:defRPr>
            </a:lvl5pPr>
            <a:lvl6pPr marL="2743200" lvl="5" indent="-381000" algn="ctr" rtl="0">
              <a:spcBef>
                <a:spcPts val="600"/>
              </a:spcBef>
              <a:spcAft>
                <a:spcPts val="0"/>
              </a:spcAft>
              <a:buSzPts val="2400"/>
              <a:buFont typeface="Montserrat"/>
              <a:buChar char="❏"/>
              <a:defRPr sz="2400" b="1">
                <a:latin typeface="Montserrat"/>
                <a:ea typeface="Montserrat"/>
                <a:cs typeface="Montserrat"/>
                <a:sym typeface="Montserrat"/>
              </a:defRPr>
            </a:lvl6pPr>
            <a:lvl7pPr marL="3200400" lvl="6" indent="-381000" algn="ctr" rtl="0">
              <a:spcBef>
                <a:spcPts val="600"/>
              </a:spcBef>
              <a:spcAft>
                <a:spcPts val="0"/>
              </a:spcAft>
              <a:buSzPts val="2400"/>
              <a:buFont typeface="Montserrat"/>
              <a:buChar char="❏"/>
              <a:defRPr sz="2400" b="1">
                <a:latin typeface="Montserrat"/>
                <a:ea typeface="Montserrat"/>
                <a:cs typeface="Montserrat"/>
                <a:sym typeface="Montserrat"/>
              </a:defRPr>
            </a:lvl7pPr>
            <a:lvl8pPr marL="3657600" lvl="7" indent="-381000" algn="ctr" rtl="0">
              <a:spcBef>
                <a:spcPts val="600"/>
              </a:spcBef>
              <a:spcAft>
                <a:spcPts val="0"/>
              </a:spcAft>
              <a:buSzPts val="2400"/>
              <a:buFont typeface="Montserrat"/>
              <a:buChar char="❏"/>
              <a:defRPr sz="2400" b="1">
                <a:latin typeface="Montserrat"/>
                <a:ea typeface="Montserrat"/>
                <a:cs typeface="Montserrat"/>
                <a:sym typeface="Montserrat"/>
              </a:defRPr>
            </a:lvl8pPr>
            <a:lvl9pPr marL="4114800" lvl="8" indent="-381000" algn="ctr">
              <a:spcBef>
                <a:spcPts val="600"/>
              </a:spcBef>
              <a:spcAft>
                <a:spcPts val="0"/>
              </a:spcAft>
              <a:buSzPts val="2400"/>
              <a:buFont typeface="Montserrat"/>
              <a:buChar char="❏"/>
              <a:defRPr sz="2400" b="1">
                <a:latin typeface="Montserrat"/>
                <a:ea typeface="Montserrat"/>
                <a:cs typeface="Montserrat"/>
                <a:sym typeface="Montserrat"/>
              </a:defRPr>
            </a:lvl9pPr>
          </a:lstStyle>
          <a:p>
            <a:endParaRPr/>
          </a:p>
        </p:txBody>
      </p:sp>
      <p:sp>
        <p:nvSpPr>
          <p:cNvPr id="42" name="Google Shape;113;p4"/>
          <p:cNvSpPr txBox="1">
            <a:spLocks noGrp="1"/>
          </p:cNvSpPr>
          <p:nvPr>
            <p:ph type="sldNum" idx="10"/>
          </p:nvPr>
        </p:nvSpPr>
        <p:spPr/>
        <p:txBody>
          <a:bodyPr/>
          <a:lstStyle>
            <a:lvl1pP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4B54CECF-8740-4E4A-97D5-B6475A973D2B}" type="slidenum">
              <a:rPr lang="pt-BR"/>
              <a:pPr/>
              <a:t>‹nº›</a:t>
            </a:fld>
            <a:endParaRPr lang="pt-BR"/>
          </a:p>
        </p:txBody>
      </p:sp>
    </p:spTree>
    <p:extLst>
      <p:ext uri="{BB962C8B-B14F-4D97-AF65-F5344CB8AC3E}">
        <p14:creationId xmlns:p14="http://schemas.microsoft.com/office/powerpoint/2010/main" val="16281089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grpSp>
        <p:nvGrpSpPr>
          <p:cNvPr id="4" name="Google Shape;115;p5"/>
          <p:cNvGrpSpPr>
            <a:grpSpLocks/>
          </p:cNvGrpSpPr>
          <p:nvPr/>
        </p:nvGrpSpPr>
        <p:grpSpPr bwMode="auto">
          <a:xfrm flipH="1">
            <a:off x="4364038" y="-3175"/>
            <a:ext cx="4779962" cy="2116138"/>
            <a:chOff x="0" y="0"/>
            <a:chExt cx="5072935" cy="2245751"/>
          </a:xfrm>
        </p:grpSpPr>
        <p:pic>
          <p:nvPicPr>
            <p:cNvPr id="5" name="Google Shape;116;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3130"/>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oogle Shape;117;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766" y="1270348"/>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oogle Shape;118;p5"/>
            <p:cNvGrpSpPr>
              <a:grpSpLocks/>
            </p:cNvGrpSpPr>
            <p:nvPr/>
          </p:nvGrpSpPr>
          <p:grpSpPr bwMode="auto">
            <a:xfrm>
              <a:off x="0" y="846565"/>
              <a:ext cx="3381962" cy="552621"/>
              <a:chOff x="0" y="0"/>
              <a:chExt cx="5487525" cy="896675"/>
            </a:xfrm>
          </p:grpSpPr>
          <p:pic>
            <p:nvPicPr>
              <p:cNvPr id="18" name="Google Shape;119;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Google Shape;120;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oogle Shape;121;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oogle Shape;122;p5"/>
            <p:cNvGrpSpPr>
              <a:grpSpLocks/>
            </p:cNvGrpSpPr>
            <p:nvPr/>
          </p:nvGrpSpPr>
          <p:grpSpPr bwMode="auto">
            <a:xfrm>
              <a:off x="422766" y="423783"/>
              <a:ext cx="4650168" cy="552621"/>
              <a:chOff x="0" y="0"/>
              <a:chExt cx="7545300" cy="896675"/>
            </a:xfrm>
          </p:grpSpPr>
          <p:pic>
            <p:nvPicPr>
              <p:cNvPr id="14" name="Google Shape;123;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124;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oogle Shape;125;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126;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oogle Shape;127;p5"/>
            <p:cNvGrpSpPr>
              <a:grpSpLocks/>
            </p:cNvGrpSpPr>
            <p:nvPr/>
          </p:nvGrpSpPr>
          <p:grpSpPr bwMode="auto">
            <a:xfrm>
              <a:off x="0" y="0"/>
              <a:ext cx="4650168" cy="552621"/>
              <a:chOff x="0" y="0"/>
              <a:chExt cx="7545300" cy="896675"/>
            </a:xfrm>
          </p:grpSpPr>
          <p:pic>
            <p:nvPicPr>
              <p:cNvPr id="10" name="Google Shape;128;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oogle Shape;129;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130;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oogle Shape;131;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1" name="Google Shape;132;p5"/>
          <p:cNvGrpSpPr>
            <a:grpSpLocks/>
          </p:cNvGrpSpPr>
          <p:nvPr/>
        </p:nvGrpSpPr>
        <p:grpSpPr bwMode="auto">
          <a:xfrm flipH="1">
            <a:off x="0" y="3952875"/>
            <a:ext cx="2390775" cy="1319213"/>
            <a:chOff x="6607482" y="3879952"/>
            <a:chExt cx="2536521" cy="1399186"/>
          </a:xfrm>
        </p:grpSpPr>
        <p:grpSp>
          <p:nvGrpSpPr>
            <p:cNvPr id="22" name="Google Shape;133;p5"/>
            <p:cNvGrpSpPr>
              <a:grpSpLocks/>
            </p:cNvGrpSpPr>
            <p:nvPr/>
          </p:nvGrpSpPr>
          <p:grpSpPr bwMode="auto">
            <a:xfrm>
              <a:off x="6607482" y="4726517"/>
              <a:ext cx="2113755" cy="552621"/>
              <a:chOff x="2057775" y="0"/>
              <a:chExt cx="3429750" cy="896675"/>
            </a:xfrm>
          </p:grpSpPr>
          <p:pic>
            <p:nvPicPr>
              <p:cNvPr id="27" name="Google Shape;134;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Google Shape;135;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3" name="Google Shape;136;p5"/>
            <p:cNvGrpSpPr>
              <a:grpSpLocks/>
            </p:cNvGrpSpPr>
            <p:nvPr/>
          </p:nvGrpSpPr>
          <p:grpSpPr bwMode="auto">
            <a:xfrm>
              <a:off x="7030248" y="4303735"/>
              <a:ext cx="2113755" cy="552621"/>
              <a:chOff x="2057775" y="0"/>
              <a:chExt cx="3429750" cy="896675"/>
            </a:xfrm>
          </p:grpSpPr>
          <p:pic>
            <p:nvPicPr>
              <p:cNvPr id="25" name="Google Shape;137;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Google Shape;138;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4" name="Google Shape;139;p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5688" y="3879952"/>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0" name="Google Shape;140;p5"/>
          <p:cNvSpPr txBox="1">
            <a:spLocks noGrp="1"/>
          </p:cNvSpPr>
          <p:nvPr>
            <p:ph type="title"/>
          </p:nvPr>
        </p:nvSpPr>
        <p:spPr>
          <a:xfrm>
            <a:off x="776450" y="402700"/>
            <a:ext cx="3587400" cy="856800"/>
          </a:xfrm>
          <a:prstGeom prst="rect">
            <a:avLst/>
          </a:prstGeom>
        </p:spPr>
        <p:txBody>
          <a:bodyPr spcFirstLastPara="1">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29" name="Google Shape;142;p5"/>
          <p:cNvSpPr txBox="1">
            <a:spLocks noGrp="1"/>
          </p:cNvSpPr>
          <p:nvPr>
            <p:ph type="sldNum" idx="10"/>
          </p:nvPr>
        </p:nvSpPr>
        <p:spPr/>
        <p:txBody>
          <a:bodyPr/>
          <a:lstStyle>
            <a:lvl1pP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2F955862-2A0F-41F5-B278-C0AF5F6964D1}" type="slidenum">
              <a:rPr lang="pt-BR"/>
              <a:pPr/>
              <a:t>‹nº›</a:t>
            </a:fld>
            <a:endParaRPr lang="pt-BR"/>
          </a:p>
        </p:txBody>
      </p:sp>
    </p:spTree>
    <p:extLst>
      <p:ext uri="{BB962C8B-B14F-4D97-AF65-F5344CB8AC3E}">
        <p14:creationId xmlns:p14="http://schemas.microsoft.com/office/powerpoint/2010/main" val="4132432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grpSp>
        <p:nvGrpSpPr>
          <p:cNvPr id="5" name="Google Shape;144;p6"/>
          <p:cNvGrpSpPr>
            <a:grpSpLocks/>
          </p:cNvGrpSpPr>
          <p:nvPr/>
        </p:nvGrpSpPr>
        <p:grpSpPr bwMode="auto">
          <a:xfrm flipH="1">
            <a:off x="4364038" y="-3175"/>
            <a:ext cx="4779962" cy="2116138"/>
            <a:chOff x="0" y="0"/>
            <a:chExt cx="5072935" cy="2245751"/>
          </a:xfrm>
        </p:grpSpPr>
        <p:pic>
          <p:nvPicPr>
            <p:cNvPr id="6" name="Google Shape;145;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3130"/>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oogle Shape;146;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766" y="1270348"/>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oogle Shape;147;p6"/>
            <p:cNvGrpSpPr>
              <a:grpSpLocks/>
            </p:cNvGrpSpPr>
            <p:nvPr/>
          </p:nvGrpSpPr>
          <p:grpSpPr bwMode="auto">
            <a:xfrm>
              <a:off x="0" y="846565"/>
              <a:ext cx="3381962" cy="552621"/>
              <a:chOff x="0" y="0"/>
              <a:chExt cx="5487525" cy="896675"/>
            </a:xfrm>
          </p:grpSpPr>
          <p:pic>
            <p:nvPicPr>
              <p:cNvPr id="19" name="Google Shape;148;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oogle Shape;149;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Google Shape;150;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oogle Shape;151;p6"/>
            <p:cNvGrpSpPr>
              <a:grpSpLocks/>
            </p:cNvGrpSpPr>
            <p:nvPr/>
          </p:nvGrpSpPr>
          <p:grpSpPr bwMode="auto">
            <a:xfrm>
              <a:off x="422766" y="423783"/>
              <a:ext cx="4650168" cy="552621"/>
              <a:chOff x="0" y="0"/>
              <a:chExt cx="7545300" cy="896675"/>
            </a:xfrm>
          </p:grpSpPr>
          <p:pic>
            <p:nvPicPr>
              <p:cNvPr id="15" name="Google Shape;152;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oogle Shape;153;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154;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Google Shape;155;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oogle Shape;156;p6"/>
            <p:cNvGrpSpPr>
              <a:grpSpLocks/>
            </p:cNvGrpSpPr>
            <p:nvPr/>
          </p:nvGrpSpPr>
          <p:grpSpPr bwMode="auto">
            <a:xfrm>
              <a:off x="0" y="0"/>
              <a:ext cx="4650168" cy="552621"/>
              <a:chOff x="0" y="0"/>
              <a:chExt cx="7545300" cy="896675"/>
            </a:xfrm>
          </p:grpSpPr>
          <p:pic>
            <p:nvPicPr>
              <p:cNvPr id="11" name="Google Shape;157;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158;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oogle Shape;159;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oogle Shape;160;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2" name="Google Shape;161;p6"/>
          <p:cNvGrpSpPr>
            <a:grpSpLocks/>
          </p:cNvGrpSpPr>
          <p:nvPr/>
        </p:nvGrpSpPr>
        <p:grpSpPr bwMode="auto">
          <a:xfrm flipH="1">
            <a:off x="0" y="3952875"/>
            <a:ext cx="2390775" cy="1319213"/>
            <a:chOff x="6607482" y="3879952"/>
            <a:chExt cx="2536521" cy="1399186"/>
          </a:xfrm>
        </p:grpSpPr>
        <p:grpSp>
          <p:nvGrpSpPr>
            <p:cNvPr id="23" name="Google Shape;162;p6"/>
            <p:cNvGrpSpPr>
              <a:grpSpLocks/>
            </p:cNvGrpSpPr>
            <p:nvPr/>
          </p:nvGrpSpPr>
          <p:grpSpPr bwMode="auto">
            <a:xfrm>
              <a:off x="6607482" y="4726517"/>
              <a:ext cx="2113755" cy="552621"/>
              <a:chOff x="2057775" y="0"/>
              <a:chExt cx="3429750" cy="896675"/>
            </a:xfrm>
          </p:grpSpPr>
          <p:pic>
            <p:nvPicPr>
              <p:cNvPr id="28" name="Google Shape;163;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Google Shape;164;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4" name="Google Shape;165;p6"/>
            <p:cNvGrpSpPr>
              <a:grpSpLocks/>
            </p:cNvGrpSpPr>
            <p:nvPr/>
          </p:nvGrpSpPr>
          <p:grpSpPr bwMode="auto">
            <a:xfrm>
              <a:off x="7030248" y="4303735"/>
              <a:ext cx="2113755" cy="552621"/>
              <a:chOff x="2057775" y="0"/>
              <a:chExt cx="3429750" cy="896675"/>
            </a:xfrm>
          </p:grpSpPr>
          <p:pic>
            <p:nvPicPr>
              <p:cNvPr id="26" name="Google Shape;166;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Google Shape;167;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5" name="Google Shape;168;p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5688" y="3879952"/>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9" name="Google Shape;169;p6"/>
          <p:cNvSpPr txBox="1">
            <a:spLocks noGrp="1"/>
          </p:cNvSpPr>
          <p:nvPr>
            <p:ph type="title"/>
          </p:nvPr>
        </p:nvSpPr>
        <p:spPr>
          <a:xfrm>
            <a:off x="776450" y="402700"/>
            <a:ext cx="3587400" cy="856800"/>
          </a:xfrm>
          <a:prstGeom prst="rect">
            <a:avLst/>
          </a:prstGeom>
        </p:spPr>
        <p:txBody>
          <a:bodyPr spcFirstLastPara="1">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30" name="Google Shape;172;p6"/>
          <p:cNvSpPr txBox="1">
            <a:spLocks noGrp="1"/>
          </p:cNvSpPr>
          <p:nvPr>
            <p:ph type="sldNum" idx="10"/>
          </p:nvPr>
        </p:nvSpPr>
        <p:spPr/>
        <p:txBody>
          <a:bodyPr/>
          <a:lstStyle>
            <a:lvl1pP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C444C197-BC95-4149-BD3C-D8C7B5179B76}" type="slidenum">
              <a:rPr lang="pt-BR"/>
              <a:pPr/>
              <a:t>‹nº›</a:t>
            </a:fld>
            <a:endParaRPr lang="pt-BR"/>
          </a:p>
        </p:txBody>
      </p:sp>
    </p:spTree>
    <p:extLst>
      <p:ext uri="{BB962C8B-B14F-4D97-AF65-F5344CB8AC3E}">
        <p14:creationId xmlns:p14="http://schemas.microsoft.com/office/powerpoint/2010/main" val="1672111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grpSp>
        <p:nvGrpSpPr>
          <p:cNvPr id="6" name="Google Shape;174;p7"/>
          <p:cNvGrpSpPr>
            <a:grpSpLocks/>
          </p:cNvGrpSpPr>
          <p:nvPr/>
        </p:nvGrpSpPr>
        <p:grpSpPr bwMode="auto">
          <a:xfrm flipH="1">
            <a:off x="4364038" y="-3175"/>
            <a:ext cx="4779962" cy="2116138"/>
            <a:chOff x="0" y="0"/>
            <a:chExt cx="5072935" cy="2245751"/>
          </a:xfrm>
        </p:grpSpPr>
        <p:pic>
          <p:nvPicPr>
            <p:cNvPr id="7" name="Google Shape;175;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3130"/>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Google Shape;176;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766" y="1270348"/>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oogle Shape;177;p7"/>
            <p:cNvGrpSpPr>
              <a:grpSpLocks/>
            </p:cNvGrpSpPr>
            <p:nvPr/>
          </p:nvGrpSpPr>
          <p:grpSpPr bwMode="auto">
            <a:xfrm>
              <a:off x="0" y="846565"/>
              <a:ext cx="3381962" cy="552621"/>
              <a:chOff x="0" y="0"/>
              <a:chExt cx="5487525" cy="896675"/>
            </a:xfrm>
          </p:grpSpPr>
          <p:pic>
            <p:nvPicPr>
              <p:cNvPr id="20" name="Google Shape;178;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Google Shape;179;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Google Shape;180;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oogle Shape;181;p7"/>
            <p:cNvGrpSpPr>
              <a:grpSpLocks/>
            </p:cNvGrpSpPr>
            <p:nvPr/>
          </p:nvGrpSpPr>
          <p:grpSpPr bwMode="auto">
            <a:xfrm>
              <a:off x="422766" y="423783"/>
              <a:ext cx="4650168" cy="552621"/>
              <a:chOff x="0" y="0"/>
              <a:chExt cx="7545300" cy="896675"/>
            </a:xfrm>
          </p:grpSpPr>
          <p:pic>
            <p:nvPicPr>
              <p:cNvPr id="16" name="Google Shape;182;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oogle Shape;183;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Google Shape;184;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Google Shape;185;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 name="Google Shape;186;p7"/>
            <p:cNvGrpSpPr>
              <a:grpSpLocks/>
            </p:cNvGrpSpPr>
            <p:nvPr/>
          </p:nvGrpSpPr>
          <p:grpSpPr bwMode="auto">
            <a:xfrm>
              <a:off x="0" y="0"/>
              <a:ext cx="4650168" cy="552621"/>
              <a:chOff x="0" y="0"/>
              <a:chExt cx="7545300" cy="896675"/>
            </a:xfrm>
          </p:grpSpPr>
          <p:pic>
            <p:nvPicPr>
              <p:cNvPr id="12" name="Google Shape;187;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oogle Shape;188;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oogle Shape;189;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190;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3" name="Google Shape;191;p7"/>
          <p:cNvGrpSpPr>
            <a:grpSpLocks/>
          </p:cNvGrpSpPr>
          <p:nvPr/>
        </p:nvGrpSpPr>
        <p:grpSpPr bwMode="auto">
          <a:xfrm flipH="1">
            <a:off x="0" y="3952875"/>
            <a:ext cx="2390775" cy="1319213"/>
            <a:chOff x="6607482" y="3879952"/>
            <a:chExt cx="2536521" cy="1399186"/>
          </a:xfrm>
        </p:grpSpPr>
        <p:grpSp>
          <p:nvGrpSpPr>
            <p:cNvPr id="24" name="Google Shape;192;p7"/>
            <p:cNvGrpSpPr>
              <a:grpSpLocks/>
            </p:cNvGrpSpPr>
            <p:nvPr/>
          </p:nvGrpSpPr>
          <p:grpSpPr bwMode="auto">
            <a:xfrm>
              <a:off x="6607482" y="4726517"/>
              <a:ext cx="2113755" cy="552621"/>
              <a:chOff x="2057775" y="0"/>
              <a:chExt cx="3429750" cy="896675"/>
            </a:xfrm>
          </p:grpSpPr>
          <p:pic>
            <p:nvPicPr>
              <p:cNvPr id="29" name="Google Shape;193;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Google Shape;194;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5" name="Google Shape;195;p7"/>
            <p:cNvGrpSpPr>
              <a:grpSpLocks/>
            </p:cNvGrpSpPr>
            <p:nvPr/>
          </p:nvGrpSpPr>
          <p:grpSpPr bwMode="auto">
            <a:xfrm>
              <a:off x="7030248" y="4303735"/>
              <a:ext cx="2113755" cy="552621"/>
              <a:chOff x="2057775" y="0"/>
              <a:chExt cx="3429750" cy="896675"/>
            </a:xfrm>
          </p:grpSpPr>
          <p:pic>
            <p:nvPicPr>
              <p:cNvPr id="27" name="Google Shape;196;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Google Shape;197;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6" name="Google Shape;198;p7"/>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5688" y="3879952"/>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9" name="Google Shape;199;p7"/>
          <p:cNvSpPr txBox="1">
            <a:spLocks noGrp="1"/>
          </p:cNvSpPr>
          <p:nvPr>
            <p:ph type="title"/>
          </p:nvPr>
        </p:nvSpPr>
        <p:spPr>
          <a:xfrm>
            <a:off x="776450" y="402700"/>
            <a:ext cx="3587400" cy="856800"/>
          </a:xfrm>
          <a:prstGeom prst="rect">
            <a:avLst/>
          </a:prstGeom>
        </p:spPr>
        <p:txBody>
          <a:bodyPr spcFirstLastPara="1">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31" name="Google Shape;203;p7"/>
          <p:cNvSpPr txBox="1">
            <a:spLocks noGrp="1"/>
          </p:cNvSpPr>
          <p:nvPr>
            <p:ph type="sldNum" idx="10"/>
          </p:nvPr>
        </p:nvSpPr>
        <p:spPr/>
        <p:txBody>
          <a:bodyPr/>
          <a:lstStyle>
            <a:lvl1pP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07A45B53-E255-4BA2-B13D-8377113F22FC}" type="slidenum">
              <a:rPr lang="pt-BR"/>
              <a:pPr/>
              <a:t>‹nº›</a:t>
            </a:fld>
            <a:endParaRPr lang="pt-BR"/>
          </a:p>
        </p:txBody>
      </p:sp>
    </p:spTree>
    <p:extLst>
      <p:ext uri="{BB962C8B-B14F-4D97-AF65-F5344CB8AC3E}">
        <p14:creationId xmlns:p14="http://schemas.microsoft.com/office/powerpoint/2010/main" val="18614522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04"/>
        <p:cNvGrpSpPr/>
        <p:nvPr/>
      </p:nvGrpSpPr>
      <p:grpSpPr>
        <a:xfrm>
          <a:off x="0" y="0"/>
          <a:ext cx="0" cy="0"/>
          <a:chOff x="0" y="0"/>
          <a:chExt cx="0" cy="0"/>
        </a:xfrm>
      </p:grpSpPr>
      <p:grpSp>
        <p:nvGrpSpPr>
          <p:cNvPr id="3" name="Google Shape;205;p8"/>
          <p:cNvGrpSpPr>
            <a:grpSpLocks/>
          </p:cNvGrpSpPr>
          <p:nvPr/>
        </p:nvGrpSpPr>
        <p:grpSpPr bwMode="auto">
          <a:xfrm flipH="1">
            <a:off x="4364038" y="-3175"/>
            <a:ext cx="4779962" cy="2116138"/>
            <a:chOff x="0" y="0"/>
            <a:chExt cx="5072935" cy="2245751"/>
          </a:xfrm>
        </p:grpSpPr>
        <p:pic>
          <p:nvPicPr>
            <p:cNvPr id="4" name="Google Shape;206;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3130"/>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oogle Shape;207;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766" y="1270348"/>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oogle Shape;208;p8"/>
            <p:cNvGrpSpPr>
              <a:grpSpLocks/>
            </p:cNvGrpSpPr>
            <p:nvPr/>
          </p:nvGrpSpPr>
          <p:grpSpPr bwMode="auto">
            <a:xfrm>
              <a:off x="0" y="846565"/>
              <a:ext cx="3381962" cy="552621"/>
              <a:chOff x="0" y="0"/>
              <a:chExt cx="5487525" cy="896675"/>
            </a:xfrm>
          </p:grpSpPr>
          <p:pic>
            <p:nvPicPr>
              <p:cNvPr id="17" name="Google Shape;209;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Google Shape;210;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Google Shape;211;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oogle Shape;212;p8"/>
            <p:cNvGrpSpPr>
              <a:grpSpLocks/>
            </p:cNvGrpSpPr>
            <p:nvPr/>
          </p:nvGrpSpPr>
          <p:grpSpPr bwMode="auto">
            <a:xfrm>
              <a:off x="422766" y="423783"/>
              <a:ext cx="4650168" cy="552621"/>
              <a:chOff x="0" y="0"/>
              <a:chExt cx="7545300" cy="896675"/>
            </a:xfrm>
          </p:grpSpPr>
          <p:pic>
            <p:nvPicPr>
              <p:cNvPr id="13" name="Google Shape;213;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oogle Shape;214;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215;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oogle Shape;216;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oogle Shape;217;p8"/>
            <p:cNvGrpSpPr>
              <a:grpSpLocks/>
            </p:cNvGrpSpPr>
            <p:nvPr/>
          </p:nvGrpSpPr>
          <p:grpSpPr bwMode="auto">
            <a:xfrm>
              <a:off x="0" y="0"/>
              <a:ext cx="4650168" cy="552621"/>
              <a:chOff x="0" y="0"/>
              <a:chExt cx="7545300" cy="896675"/>
            </a:xfrm>
          </p:grpSpPr>
          <p:pic>
            <p:nvPicPr>
              <p:cNvPr id="9" name="Google Shape;218;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Google Shape;219;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oogle Shape;220;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221;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0" name="Google Shape;222;p8"/>
          <p:cNvGrpSpPr>
            <a:grpSpLocks/>
          </p:cNvGrpSpPr>
          <p:nvPr/>
        </p:nvGrpSpPr>
        <p:grpSpPr bwMode="auto">
          <a:xfrm flipH="1">
            <a:off x="0" y="3952875"/>
            <a:ext cx="2390775" cy="1319213"/>
            <a:chOff x="6607482" y="3879952"/>
            <a:chExt cx="2536521" cy="1399186"/>
          </a:xfrm>
        </p:grpSpPr>
        <p:grpSp>
          <p:nvGrpSpPr>
            <p:cNvPr id="21" name="Google Shape;223;p8"/>
            <p:cNvGrpSpPr>
              <a:grpSpLocks/>
            </p:cNvGrpSpPr>
            <p:nvPr/>
          </p:nvGrpSpPr>
          <p:grpSpPr bwMode="auto">
            <a:xfrm>
              <a:off x="6607482" y="4726517"/>
              <a:ext cx="2113755" cy="552621"/>
              <a:chOff x="2057775" y="0"/>
              <a:chExt cx="3429750" cy="896675"/>
            </a:xfrm>
          </p:grpSpPr>
          <p:pic>
            <p:nvPicPr>
              <p:cNvPr id="26" name="Google Shape;224;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Google Shape;225;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 name="Google Shape;226;p8"/>
            <p:cNvGrpSpPr>
              <a:grpSpLocks/>
            </p:cNvGrpSpPr>
            <p:nvPr/>
          </p:nvGrpSpPr>
          <p:grpSpPr bwMode="auto">
            <a:xfrm>
              <a:off x="7030248" y="4303735"/>
              <a:ext cx="2113755" cy="552621"/>
              <a:chOff x="2057775" y="0"/>
              <a:chExt cx="3429750" cy="896675"/>
            </a:xfrm>
          </p:grpSpPr>
          <p:pic>
            <p:nvPicPr>
              <p:cNvPr id="24" name="Google Shape;227;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Google Shape;228;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3" name="Google Shape;229;p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5688" y="3879952"/>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0" name="Google Shape;230;p8"/>
          <p:cNvSpPr txBox="1">
            <a:spLocks noGrp="1"/>
          </p:cNvSpPr>
          <p:nvPr>
            <p:ph type="title"/>
          </p:nvPr>
        </p:nvSpPr>
        <p:spPr>
          <a:xfrm>
            <a:off x="776450" y="402700"/>
            <a:ext cx="3587400" cy="856800"/>
          </a:xfrm>
          <a:prstGeom prst="rect">
            <a:avLst/>
          </a:prstGeom>
        </p:spPr>
        <p:txBody>
          <a:bodyPr spcFirstLastPara="1">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28" name="Google Shape;231;p8"/>
          <p:cNvSpPr txBox="1">
            <a:spLocks noGrp="1"/>
          </p:cNvSpPr>
          <p:nvPr>
            <p:ph type="sldNum" idx="10"/>
          </p:nvPr>
        </p:nvSpPr>
        <p:spPr/>
        <p:txBody>
          <a:bodyPr/>
          <a:lstStyle>
            <a:lvl1pP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5F311B27-4D13-49CC-9924-7F5208CC3CC1}" type="slidenum">
              <a:rPr lang="pt-BR"/>
              <a:pPr/>
              <a:t>‹nº›</a:t>
            </a:fld>
            <a:endParaRPr lang="pt-BR"/>
          </a:p>
        </p:txBody>
      </p:sp>
    </p:spTree>
    <p:extLst>
      <p:ext uri="{BB962C8B-B14F-4D97-AF65-F5344CB8AC3E}">
        <p14:creationId xmlns:p14="http://schemas.microsoft.com/office/powerpoint/2010/main" val="38579446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32"/>
        <p:cNvGrpSpPr/>
        <p:nvPr/>
      </p:nvGrpSpPr>
      <p:grpSpPr>
        <a:xfrm>
          <a:off x="0" y="0"/>
          <a:ext cx="0" cy="0"/>
          <a:chOff x="0" y="0"/>
          <a:chExt cx="0" cy="0"/>
        </a:xfrm>
      </p:grpSpPr>
      <p:grpSp>
        <p:nvGrpSpPr>
          <p:cNvPr id="3" name="Google Shape;233;p9"/>
          <p:cNvGrpSpPr>
            <a:grpSpLocks/>
          </p:cNvGrpSpPr>
          <p:nvPr/>
        </p:nvGrpSpPr>
        <p:grpSpPr bwMode="auto">
          <a:xfrm flipH="1">
            <a:off x="4364038" y="-3175"/>
            <a:ext cx="4779962" cy="2116138"/>
            <a:chOff x="0" y="0"/>
            <a:chExt cx="5072935" cy="2245751"/>
          </a:xfrm>
        </p:grpSpPr>
        <p:pic>
          <p:nvPicPr>
            <p:cNvPr id="4" name="Google Shape;234;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3130"/>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oogle Shape;235;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766" y="1270348"/>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oogle Shape;236;p9"/>
            <p:cNvGrpSpPr>
              <a:grpSpLocks/>
            </p:cNvGrpSpPr>
            <p:nvPr/>
          </p:nvGrpSpPr>
          <p:grpSpPr bwMode="auto">
            <a:xfrm>
              <a:off x="0" y="846565"/>
              <a:ext cx="3381962" cy="552621"/>
              <a:chOff x="0" y="0"/>
              <a:chExt cx="5487525" cy="896675"/>
            </a:xfrm>
          </p:grpSpPr>
          <p:pic>
            <p:nvPicPr>
              <p:cNvPr id="17" name="Google Shape;237;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Google Shape;238;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Google Shape;239;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oogle Shape;240;p9"/>
            <p:cNvGrpSpPr>
              <a:grpSpLocks/>
            </p:cNvGrpSpPr>
            <p:nvPr/>
          </p:nvGrpSpPr>
          <p:grpSpPr bwMode="auto">
            <a:xfrm>
              <a:off x="422766" y="423783"/>
              <a:ext cx="4650168" cy="552621"/>
              <a:chOff x="0" y="0"/>
              <a:chExt cx="7545300" cy="896675"/>
            </a:xfrm>
          </p:grpSpPr>
          <p:pic>
            <p:nvPicPr>
              <p:cNvPr id="13" name="Google Shape;241;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oogle Shape;242;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243;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oogle Shape;244;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oogle Shape;245;p9"/>
            <p:cNvGrpSpPr>
              <a:grpSpLocks/>
            </p:cNvGrpSpPr>
            <p:nvPr/>
          </p:nvGrpSpPr>
          <p:grpSpPr bwMode="auto">
            <a:xfrm>
              <a:off x="0" y="0"/>
              <a:ext cx="4650168" cy="552621"/>
              <a:chOff x="0" y="0"/>
              <a:chExt cx="7545300" cy="896675"/>
            </a:xfrm>
          </p:grpSpPr>
          <p:pic>
            <p:nvPicPr>
              <p:cNvPr id="9" name="Google Shape;246;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Google Shape;247;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oogle Shape;248;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249;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0" name="Google Shape;250;p9"/>
          <p:cNvGrpSpPr>
            <a:grpSpLocks/>
          </p:cNvGrpSpPr>
          <p:nvPr/>
        </p:nvGrpSpPr>
        <p:grpSpPr bwMode="auto">
          <a:xfrm flipH="1">
            <a:off x="0" y="3952875"/>
            <a:ext cx="2390775" cy="1319213"/>
            <a:chOff x="6607482" y="3879952"/>
            <a:chExt cx="2536521" cy="1399186"/>
          </a:xfrm>
        </p:grpSpPr>
        <p:grpSp>
          <p:nvGrpSpPr>
            <p:cNvPr id="21" name="Google Shape;251;p9"/>
            <p:cNvGrpSpPr>
              <a:grpSpLocks/>
            </p:cNvGrpSpPr>
            <p:nvPr/>
          </p:nvGrpSpPr>
          <p:grpSpPr bwMode="auto">
            <a:xfrm>
              <a:off x="6607482" y="4726517"/>
              <a:ext cx="2113755" cy="552621"/>
              <a:chOff x="2057775" y="0"/>
              <a:chExt cx="3429750" cy="896675"/>
            </a:xfrm>
          </p:grpSpPr>
          <p:pic>
            <p:nvPicPr>
              <p:cNvPr id="26" name="Google Shape;252;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Google Shape;253;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 name="Google Shape;254;p9"/>
            <p:cNvGrpSpPr>
              <a:grpSpLocks/>
            </p:cNvGrpSpPr>
            <p:nvPr/>
          </p:nvGrpSpPr>
          <p:grpSpPr bwMode="auto">
            <a:xfrm>
              <a:off x="7030248" y="4303735"/>
              <a:ext cx="2113755" cy="552621"/>
              <a:chOff x="2057775" y="0"/>
              <a:chExt cx="3429750" cy="896675"/>
            </a:xfrm>
          </p:grpSpPr>
          <p:pic>
            <p:nvPicPr>
              <p:cNvPr id="24" name="Google Shape;255;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Google Shape;256;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3" name="Google Shape;257;p9"/>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5688" y="3879952"/>
              <a:ext cx="845548"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58" name="Google Shape;258;p9"/>
          <p:cNvSpPr txBox="1">
            <a:spLocks noGrp="1"/>
          </p:cNvSpPr>
          <p:nvPr>
            <p:ph type="body" idx="1"/>
          </p:nvPr>
        </p:nvSpPr>
        <p:spPr>
          <a:xfrm>
            <a:off x="1288075" y="3945179"/>
            <a:ext cx="6483900" cy="519600"/>
          </a:xfrm>
          <a:prstGeom prst="rect">
            <a:avLst/>
          </a:prstGeom>
        </p:spPr>
        <p:txBody>
          <a:bodyPr spcFirstLastPara="1">
            <a:noAutofit/>
          </a:bodyPr>
          <a:lstStyle>
            <a:lvl1pPr marL="457200" lvl="0" indent="-228600">
              <a:spcBef>
                <a:spcPts val="360"/>
              </a:spcBef>
              <a:spcAft>
                <a:spcPts val="0"/>
              </a:spcAft>
              <a:buSzPts val="1800"/>
              <a:buNone/>
              <a:defRPr sz="1800"/>
            </a:lvl1pPr>
          </a:lstStyle>
          <a:p>
            <a:endParaRPr/>
          </a:p>
        </p:txBody>
      </p:sp>
      <p:sp>
        <p:nvSpPr>
          <p:cNvPr id="28" name="Google Shape;259;p9"/>
          <p:cNvSpPr txBox="1">
            <a:spLocks noGrp="1"/>
          </p:cNvSpPr>
          <p:nvPr>
            <p:ph type="sldNum" idx="10"/>
          </p:nvPr>
        </p:nvSpPr>
        <p:spPr/>
        <p:txBody>
          <a:bodyPr/>
          <a:lstStyle>
            <a:lvl1pP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5DCC77FA-7E22-4EF4-8D86-40EE76B7F97D}" type="slidenum">
              <a:rPr lang="pt-BR"/>
              <a:pPr/>
              <a:t>‹nº›</a:t>
            </a:fld>
            <a:endParaRPr lang="pt-BR"/>
          </a:p>
        </p:txBody>
      </p:sp>
    </p:spTree>
    <p:extLst>
      <p:ext uri="{BB962C8B-B14F-4D97-AF65-F5344CB8AC3E}">
        <p14:creationId xmlns:p14="http://schemas.microsoft.com/office/powerpoint/2010/main" val="35863030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79"/>
        <p:cNvGrpSpPr/>
        <p:nvPr/>
      </p:nvGrpSpPr>
      <p:grpSpPr>
        <a:xfrm>
          <a:off x="0" y="0"/>
          <a:ext cx="0" cy="0"/>
          <a:chOff x="0" y="0"/>
          <a:chExt cx="0" cy="0"/>
        </a:xfrm>
      </p:grpSpPr>
      <p:grpSp>
        <p:nvGrpSpPr>
          <p:cNvPr id="2" name="Google Shape;281;p11"/>
          <p:cNvGrpSpPr>
            <a:grpSpLocks/>
          </p:cNvGrpSpPr>
          <p:nvPr/>
        </p:nvGrpSpPr>
        <p:grpSpPr bwMode="auto">
          <a:xfrm>
            <a:off x="0" y="2743200"/>
            <a:ext cx="3186113" cy="2524125"/>
            <a:chOff x="4364071" y="-3213"/>
            <a:chExt cx="3186606" cy="2524130"/>
          </a:xfrm>
        </p:grpSpPr>
        <p:grpSp>
          <p:nvGrpSpPr>
            <p:cNvPr id="3" name="Google Shape;282;p11"/>
            <p:cNvGrpSpPr>
              <a:grpSpLocks/>
            </p:cNvGrpSpPr>
            <p:nvPr/>
          </p:nvGrpSpPr>
          <p:grpSpPr bwMode="auto">
            <a:xfrm flipH="1">
              <a:off x="4364072" y="2000218"/>
              <a:ext cx="3186606" cy="520699"/>
              <a:chOff x="2057775" y="0"/>
              <a:chExt cx="5487525" cy="896675"/>
            </a:xfrm>
          </p:grpSpPr>
          <p:pic>
            <p:nvPicPr>
              <p:cNvPr id="13" name="Google Shape;283;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oogle Shape;284;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oogle Shape;285;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Google Shape;286;p11"/>
            <p:cNvGrpSpPr>
              <a:grpSpLocks/>
            </p:cNvGrpSpPr>
            <p:nvPr/>
          </p:nvGrpSpPr>
          <p:grpSpPr bwMode="auto">
            <a:xfrm flipH="1">
              <a:off x="4762444" y="1600887"/>
              <a:ext cx="1991656" cy="520699"/>
              <a:chOff x="4115550" y="0"/>
              <a:chExt cx="3429750" cy="896675"/>
            </a:xfrm>
          </p:grpSpPr>
          <p:pic>
            <p:nvPicPr>
              <p:cNvPr id="11" name="Google Shape;287;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oogle Shape;288;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oogle Shape;289;p11"/>
            <p:cNvGrpSpPr>
              <a:grpSpLocks/>
            </p:cNvGrpSpPr>
            <p:nvPr/>
          </p:nvGrpSpPr>
          <p:grpSpPr bwMode="auto">
            <a:xfrm flipH="1">
              <a:off x="4364072" y="1198193"/>
              <a:ext cx="1991656" cy="520699"/>
              <a:chOff x="4115550" y="0"/>
              <a:chExt cx="3429750" cy="896675"/>
            </a:xfrm>
          </p:grpSpPr>
          <p:pic>
            <p:nvPicPr>
              <p:cNvPr id="9" name="Google Shape;290;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Google Shape;291;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2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 name="Google Shape;292;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4762444" y="798862"/>
              <a:ext cx="796706" cy="52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oogle Shape;293;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4364071" y="396118"/>
              <a:ext cx="796706" cy="52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Google Shape;294;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4762444" y="-3213"/>
              <a:ext cx="796706" cy="52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Google Shape;295;p11"/>
          <p:cNvGrpSpPr>
            <a:grpSpLocks/>
          </p:cNvGrpSpPr>
          <p:nvPr/>
        </p:nvGrpSpPr>
        <p:grpSpPr bwMode="auto">
          <a:xfrm>
            <a:off x="5957888" y="-3175"/>
            <a:ext cx="3186112" cy="2124075"/>
            <a:chOff x="5957394" y="-3213"/>
            <a:chExt cx="3186606" cy="2124799"/>
          </a:xfrm>
        </p:grpSpPr>
        <p:grpSp>
          <p:nvGrpSpPr>
            <p:cNvPr id="17" name="Google Shape;296;p11"/>
            <p:cNvGrpSpPr>
              <a:grpSpLocks/>
            </p:cNvGrpSpPr>
            <p:nvPr/>
          </p:nvGrpSpPr>
          <p:grpSpPr bwMode="auto">
            <a:xfrm flipH="1">
              <a:off x="5957394" y="-3213"/>
              <a:ext cx="3186606" cy="520699"/>
              <a:chOff x="0" y="0"/>
              <a:chExt cx="5487525" cy="896675"/>
            </a:xfrm>
          </p:grpSpPr>
          <p:pic>
            <p:nvPicPr>
              <p:cNvPr id="25" name="Google Shape;297;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Google Shape;298;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Google Shape;299;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555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Google Shape;300;p11"/>
            <p:cNvGrpSpPr>
              <a:grpSpLocks/>
            </p:cNvGrpSpPr>
            <p:nvPr/>
          </p:nvGrpSpPr>
          <p:grpSpPr bwMode="auto">
            <a:xfrm flipH="1">
              <a:off x="6753972" y="396118"/>
              <a:ext cx="1991656" cy="520699"/>
              <a:chOff x="0" y="0"/>
              <a:chExt cx="3429750" cy="896675"/>
            </a:xfrm>
          </p:grpSpPr>
          <p:pic>
            <p:nvPicPr>
              <p:cNvPr id="23" name="Google Shape;301;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Google Shape;302;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9" name="Google Shape;303;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347294" y="1600887"/>
              <a:ext cx="796706" cy="52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 name="Google Shape;304;p11"/>
            <p:cNvGrpSpPr>
              <a:grpSpLocks/>
            </p:cNvGrpSpPr>
            <p:nvPr/>
          </p:nvGrpSpPr>
          <p:grpSpPr bwMode="auto">
            <a:xfrm flipH="1">
              <a:off x="7152344" y="798862"/>
              <a:ext cx="1991656" cy="520699"/>
              <a:chOff x="0" y="0"/>
              <a:chExt cx="3429750" cy="896675"/>
            </a:xfrm>
          </p:grpSpPr>
          <p:pic>
            <p:nvPicPr>
              <p:cNvPr id="21" name="Google Shape;305;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Google Shape;306;p11"/>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775" y="0"/>
                <a:ext cx="1371975" cy="8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28" name="Google Shape;280;p11"/>
          <p:cNvSpPr txBox="1">
            <a:spLocks noGrp="1"/>
          </p:cNvSpPr>
          <p:nvPr>
            <p:ph type="sldNum" idx="10"/>
          </p:nvPr>
        </p:nvSpPr>
        <p:spPr/>
        <p:txBody>
          <a:bodyPr/>
          <a:lstStyle>
            <a:lvl1pP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F4DD7CA3-C7F2-4D7D-A32B-75B5DE7A3FE0}" type="slidenum">
              <a:rPr lang="pt-BR"/>
              <a:pPr/>
              <a:t>‹nº›</a:t>
            </a:fld>
            <a:endParaRPr lang="pt-BR"/>
          </a:p>
        </p:txBody>
      </p:sp>
    </p:spTree>
    <p:extLst>
      <p:ext uri="{BB962C8B-B14F-4D97-AF65-F5344CB8AC3E}">
        <p14:creationId xmlns:p14="http://schemas.microsoft.com/office/powerpoint/2010/main" val="225405519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10" Type="http://schemas.openxmlformats.org/officeDocument/2006/relationships/theme" Target="../theme/theme2.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lt1"/>
            </a:gs>
            <a:gs pos="44000">
              <a:schemeClr val="lt2"/>
            </a:gs>
            <a:gs pos="72000">
              <a:schemeClr val="lt2"/>
            </a:gs>
            <a:gs pos="100000">
              <a:srgbClr val="D0D8E5"/>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1026" name="Google Shape;6;p1"/>
          <p:cNvSpPr txBox="1">
            <a:spLocks noGrp="1"/>
          </p:cNvSpPr>
          <p:nvPr>
            <p:ph type="title"/>
          </p:nvPr>
        </p:nvSpPr>
        <p:spPr bwMode="auto">
          <a:xfrm>
            <a:off x="776288" y="403225"/>
            <a:ext cx="3587750" cy="85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bodyPr>
          <a:lstStyle/>
          <a:p>
            <a:pPr lvl="0"/>
            <a:endParaRPr lang="pt-BR" smtClean="0">
              <a:sym typeface="Arial" charset="0"/>
            </a:endParaRPr>
          </a:p>
        </p:txBody>
      </p:sp>
      <p:sp>
        <p:nvSpPr>
          <p:cNvPr id="1027" name="Google Shape;7;p1"/>
          <p:cNvSpPr txBox="1">
            <a:spLocks noGrp="1"/>
          </p:cNvSpPr>
          <p:nvPr>
            <p:ph type="body" idx="1"/>
          </p:nvPr>
        </p:nvSpPr>
        <p:spPr bwMode="auto">
          <a:xfrm>
            <a:off x="776288" y="1524000"/>
            <a:ext cx="7591425" cy="293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endParaRPr lang="pt-BR" smtClean="0">
              <a:sym typeface="Arial" charset="0"/>
            </a:endParaRPr>
          </a:p>
        </p:txBody>
      </p:sp>
      <p:sp>
        <p:nvSpPr>
          <p:cNvPr id="1028" name="Google Shape;8;p1"/>
          <p:cNvSpPr txBox="1">
            <a:spLocks noGrp="1"/>
          </p:cNvSpPr>
          <p:nvPr>
            <p:ph type="sldNum" idx="12"/>
          </p:nvPr>
        </p:nvSpPr>
        <p:spPr bwMode="auto">
          <a:xfrm>
            <a:off x="8729663" y="4733925"/>
            <a:ext cx="41433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lvl1pPr algn="ct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92E4F09D-9B3A-48D4-868D-F5532AACDD54}" type="slidenum">
              <a:rPr lang="pt-BR"/>
              <a:pPr/>
              <a:t>‹nº›</a:t>
            </a:fld>
            <a:endParaRPr lang="pt-BR"/>
          </a:p>
        </p:txBody>
      </p:sp>
    </p:spTree>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Lst>
  <p:transition>
    <p:fade thruBlk="1"/>
  </p:transition>
  <p:hf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44000">
              <a:schemeClr val="lt2"/>
            </a:gs>
            <a:gs pos="72000">
              <a:schemeClr val="lt2"/>
            </a:gs>
            <a:gs pos="100000">
              <a:srgbClr val="D0D8E5"/>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050" name="Google Shape;6;p1"/>
          <p:cNvSpPr txBox="1">
            <a:spLocks noGrp="1"/>
          </p:cNvSpPr>
          <p:nvPr>
            <p:ph type="title"/>
          </p:nvPr>
        </p:nvSpPr>
        <p:spPr bwMode="auto">
          <a:xfrm>
            <a:off x="776288" y="403225"/>
            <a:ext cx="3587750" cy="85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bodyPr>
          <a:lstStyle/>
          <a:p>
            <a:pPr lvl="0"/>
            <a:endParaRPr lang="pt-BR" smtClean="0">
              <a:sym typeface="Arial" charset="0"/>
            </a:endParaRPr>
          </a:p>
        </p:txBody>
      </p:sp>
      <p:sp>
        <p:nvSpPr>
          <p:cNvPr id="2051" name="Google Shape;7;p1"/>
          <p:cNvSpPr txBox="1">
            <a:spLocks noGrp="1"/>
          </p:cNvSpPr>
          <p:nvPr>
            <p:ph type="body" idx="1"/>
          </p:nvPr>
        </p:nvSpPr>
        <p:spPr bwMode="auto">
          <a:xfrm>
            <a:off x="776288" y="1524000"/>
            <a:ext cx="7591425" cy="293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endParaRPr lang="pt-BR" smtClean="0">
              <a:sym typeface="Arial" charset="0"/>
            </a:endParaRPr>
          </a:p>
        </p:txBody>
      </p:sp>
      <p:sp>
        <p:nvSpPr>
          <p:cNvPr id="2052" name="Google Shape;8;p1"/>
          <p:cNvSpPr txBox="1">
            <a:spLocks noGrp="1"/>
          </p:cNvSpPr>
          <p:nvPr>
            <p:ph type="sldNum" idx="12"/>
          </p:nvPr>
        </p:nvSpPr>
        <p:spPr bwMode="auto">
          <a:xfrm>
            <a:off x="8729663" y="4733925"/>
            <a:ext cx="41433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lvl1pPr algn="ctr" eaLnBrk="1" hangingPunct="1">
              <a:buClr>
                <a:srgbClr val="000000"/>
              </a:buClr>
              <a:buFont typeface="Arial" charset="0"/>
              <a:defRPr sz="1300">
                <a:solidFill>
                  <a:srgbClr val="68728D"/>
                </a:solidFill>
                <a:latin typeface="Montserrat Light" charset="0"/>
                <a:cs typeface="Arial" charset="0"/>
                <a:sym typeface="Montserrat Light"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F16326DA-F2CD-4842-8796-E31E8E029572}" type="slidenum">
              <a:rPr lang="pt-BR"/>
              <a:pPr/>
              <a:t>‹nº›</a:t>
            </a:fld>
            <a:endParaRPr lang="pt-BR"/>
          </a:p>
        </p:txBody>
      </p:sp>
    </p:spTree>
  </p:cSld>
  <p:clrMap bg1="lt1" tx1="dk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Lst>
  <p:transition>
    <p:fade thruBlk="1"/>
  </p:transition>
  <p:hf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29436080/" TargetMode="External"/><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2.png"/><Relationship Id="rId4" Type="http://schemas.openxmlformats.org/officeDocument/2006/relationships/hyperlink" Target="http://www.paulomagotto.com.br/"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hyperlink" Target="http://fmfla.med.br/procedimentos-invasivos/sd-transfusao-feto-fetal/"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fmfla.med.br/procedimentos-invasivos/sd-transfusao-feto-fetal/" TargetMode="External"/><Relationship Id="rId5" Type="http://schemas.openxmlformats.org/officeDocument/2006/relationships/image" Target="../media/image9.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9.xml"/><Relationship Id="rId5" Type="http://schemas.openxmlformats.org/officeDocument/2006/relationships/image" Target="../media/image14.emf"/><Relationship Id="rId4" Type="http://schemas.openxmlformats.org/officeDocument/2006/relationships/image" Target="../media/image13.emf"/></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0.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paulomargotto.com.br/documentos/7564" TargetMode="External"/><Relationship Id="rId7" Type="http://schemas.openxmlformats.org/officeDocument/2006/relationships/image" Target="../media/image20.png"/><Relationship Id="rId2" Type="http://schemas.openxmlformats.org/officeDocument/2006/relationships/hyperlink" Target="http://paulomargotto.com.br/sindrome-da-transfusao-gemeo-gemeo-patogenese-e-diagnostico/" TargetMode="External"/><Relationship Id="rId1" Type="http://schemas.openxmlformats.org/officeDocument/2006/relationships/slideLayout" Target="../slideLayouts/slideLayout10.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hyperlink" Target="http://paulomargotto.com.br/documentos/18802" TargetMode="External"/><Relationship Id="rId7" Type="http://schemas.openxmlformats.org/officeDocument/2006/relationships/image" Target="../media/image24.jpeg"/><Relationship Id="rId2" Type="http://schemas.openxmlformats.org/officeDocument/2006/relationships/hyperlink" Target="http://paulomargotto.com.br/a-historia-do-tratamento-da-sindrome-de-transfusao-feto-fetal-the-history-of-treatment-of-twin-to-twin-transfusion-syndrome/" TargetMode="External"/><Relationship Id="rId1" Type="http://schemas.openxmlformats.org/officeDocument/2006/relationships/slideLayout" Target="../slideLayouts/slideLayout10.xml"/><Relationship Id="rId6" Type="http://schemas.openxmlformats.org/officeDocument/2006/relationships/hyperlink" Target="https://www.ncbi.nlm.nih.gov/pubmed?linkname=pubmed_pubmed&amp;from_uid=27203604" TargetMode="External"/><Relationship Id="rId5" Type="http://schemas.openxmlformats.org/officeDocument/2006/relationships/hyperlink" Target="https://www.ncbi.nlm.nih.gov/pubmed/27203604" TargetMode="Externa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3" Type="http://schemas.openxmlformats.org/officeDocument/2006/relationships/hyperlink" Target="https://www.ncbi.nlm.nih.gov/pubmed?linkname=pubmed_pubmed&amp;from_uid=30549373" TargetMode="External"/><Relationship Id="rId2" Type="http://schemas.openxmlformats.org/officeDocument/2006/relationships/hyperlink" Target="https://www.ncbi.nlm.nih.gov/pubmed/30549373" TargetMode="Externa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3" Type="http://schemas.openxmlformats.org/officeDocument/2006/relationships/hyperlink" Target="https://www.ncbi.nlm.nih.gov/pubmed?linkname=pubmed_pubmed&amp;from_uid=29043401" TargetMode="External"/><Relationship Id="rId2" Type="http://schemas.openxmlformats.org/officeDocument/2006/relationships/hyperlink" Target="https://www.ncbi.nlm.nih.gov/pubmed/29043401" TargetMode="Externa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0.xml"/><Relationship Id="rId4" Type="http://schemas.openxmlformats.org/officeDocument/2006/relationships/image" Target="../media/image3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7.xml.rels><?xml version="1.0" encoding="UTF-8" standalone="yes"?>
<Relationships xmlns="http://schemas.openxmlformats.org/package/2006/relationships"><Relationship Id="rId3" Type="http://schemas.openxmlformats.org/officeDocument/2006/relationships/hyperlink" Target="http://paulomargotto.com.br/documentos/18787" TargetMode="External"/><Relationship Id="rId2" Type="http://schemas.openxmlformats.org/officeDocument/2006/relationships/hyperlink" Target="http://paulomargotto.com.br/gemelaridade-uma-abordagem-para-o-neonatologista/" TargetMode="External"/><Relationship Id="rId1" Type="http://schemas.openxmlformats.org/officeDocument/2006/relationships/slideLayout" Target="../slideLayouts/slideLayout10.xml"/><Relationship Id="rId4" Type="http://schemas.openxmlformats.org/officeDocument/2006/relationships/image" Target="../media/image3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extLst>
          </p:cNvPr>
          <p:cNvSpPr txBox="1"/>
          <p:nvPr/>
        </p:nvSpPr>
        <p:spPr>
          <a:xfrm>
            <a:off x="1828800" y="2878138"/>
            <a:ext cx="5773738" cy="738664"/>
          </a:xfrm>
          <a:prstGeom prst="rect">
            <a:avLst/>
          </a:prstGeom>
          <a:solidFill>
            <a:schemeClr val="accent6">
              <a:lumMod val="60000"/>
              <a:lumOff val="40000"/>
            </a:schemeClr>
          </a:solidFill>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en-US" dirty="0" err="1">
                <a:latin typeface="Montserrat Light" charset="0"/>
              </a:rPr>
              <a:t>Apresentação</a:t>
            </a:r>
            <a:r>
              <a:rPr lang="en-US" dirty="0">
                <a:latin typeface="Montserrat Light" charset="0"/>
              </a:rPr>
              <a:t>: </a:t>
            </a:r>
            <a:r>
              <a:rPr lang="en-US" b="1" dirty="0" err="1">
                <a:latin typeface="Montserrat Light" charset="0"/>
              </a:rPr>
              <a:t>Tatiane</a:t>
            </a:r>
            <a:r>
              <a:rPr lang="en-US" b="1" dirty="0">
                <a:latin typeface="Montserrat Light" charset="0"/>
              </a:rPr>
              <a:t> Martins </a:t>
            </a:r>
            <a:r>
              <a:rPr lang="en-US" b="1" dirty="0" err="1">
                <a:latin typeface="Montserrat Light" charset="0"/>
              </a:rPr>
              <a:t>Barcelos</a:t>
            </a:r>
            <a:r>
              <a:rPr lang="en-US" dirty="0">
                <a:latin typeface="Montserrat Light" charset="0"/>
              </a:rPr>
              <a:t> – R4 </a:t>
            </a:r>
            <a:r>
              <a:rPr lang="en-US" dirty="0" err="1">
                <a:latin typeface="Montserrat Light" charset="0"/>
              </a:rPr>
              <a:t>Neonatologia</a:t>
            </a:r>
            <a:endParaRPr lang="en-US" dirty="0">
              <a:latin typeface="Montserrat Light" charset="0"/>
            </a:endParaRPr>
          </a:p>
          <a:p>
            <a:pPr eaLnBrk="1" hangingPunct="1"/>
            <a:r>
              <a:rPr lang="en-US" dirty="0" err="1">
                <a:latin typeface="Montserrat Light" charset="0"/>
              </a:rPr>
              <a:t>Coordena</a:t>
            </a:r>
            <a:r>
              <a:rPr lang="pt-BR" dirty="0" err="1">
                <a:latin typeface="Montserrat Light" charset="0"/>
              </a:rPr>
              <a:t>ção</a:t>
            </a:r>
            <a:r>
              <a:rPr lang="pt-BR">
                <a:latin typeface="Montserrat Light" charset="0"/>
              </a:rPr>
              <a:t>: </a:t>
            </a:r>
            <a:r>
              <a:rPr lang="pt-BR" b="1" smtClean="0">
                <a:latin typeface="Montserrat Light" charset="0"/>
              </a:rPr>
              <a:t>Nathalia </a:t>
            </a:r>
            <a:r>
              <a:rPr lang="pt-BR" b="1" dirty="0" err="1">
                <a:latin typeface="Montserrat Light" charset="0"/>
              </a:rPr>
              <a:t>Bardal</a:t>
            </a:r>
            <a:endParaRPr lang="pt-BR" b="1" dirty="0">
              <a:latin typeface="Montserrat Light" charset="0"/>
            </a:endParaRPr>
          </a:p>
          <a:p>
            <a:pPr eaLnBrk="1" hangingPunct="1"/>
            <a:r>
              <a:rPr lang="pt-BR" dirty="0">
                <a:latin typeface="Montserrat Light" charset="0"/>
              </a:rPr>
              <a:t>Revisão:</a:t>
            </a:r>
            <a:r>
              <a:rPr lang="pt-BR" b="1" dirty="0">
                <a:latin typeface="Montserrat Light" charset="0"/>
              </a:rPr>
              <a:t>         Paulo R. Margotto</a:t>
            </a:r>
          </a:p>
        </p:txBody>
      </p:sp>
      <p:sp>
        <p:nvSpPr>
          <p:cNvPr id="18438" name="Rectangle 6"/>
          <p:cNvSpPr>
            <a:spLocks noChangeArrowheads="1"/>
          </p:cNvSpPr>
          <p:nvPr/>
        </p:nvSpPr>
        <p:spPr bwMode="auto">
          <a:xfrm>
            <a:off x="107950" y="2204135"/>
            <a:ext cx="9036050" cy="64633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dirty="0" err="1">
                <a:hlinkClick r:id="rId3"/>
              </a:rPr>
              <a:t>Fetoscopic</a:t>
            </a:r>
            <a:r>
              <a:rPr lang="pt-BR" dirty="0">
                <a:hlinkClick r:id="rId3"/>
              </a:rPr>
              <a:t> </a:t>
            </a:r>
            <a:r>
              <a:rPr lang="pt-BR" b="1" dirty="0">
                <a:hlinkClick r:id="rId3"/>
              </a:rPr>
              <a:t>laser</a:t>
            </a:r>
            <a:r>
              <a:rPr lang="pt-BR" dirty="0">
                <a:hlinkClick r:id="rId3"/>
              </a:rPr>
              <a:t> </a:t>
            </a:r>
            <a:r>
              <a:rPr lang="pt-BR" dirty="0" err="1">
                <a:hlinkClick r:id="rId3"/>
              </a:rPr>
              <a:t>photocoagulation</a:t>
            </a:r>
            <a:r>
              <a:rPr lang="pt-BR" dirty="0">
                <a:hlinkClick r:id="rId3"/>
              </a:rPr>
              <a:t> for </a:t>
            </a:r>
            <a:r>
              <a:rPr lang="pt-BR" dirty="0" err="1">
                <a:hlinkClick r:id="rId3"/>
              </a:rPr>
              <a:t>twin-twin</a:t>
            </a:r>
            <a:r>
              <a:rPr lang="pt-BR" dirty="0">
                <a:hlinkClick r:id="rId3"/>
              </a:rPr>
              <a:t> </a:t>
            </a:r>
            <a:r>
              <a:rPr lang="pt-BR" dirty="0" err="1">
                <a:hlinkClick r:id="rId3"/>
              </a:rPr>
              <a:t>transfusion</a:t>
            </a:r>
            <a:r>
              <a:rPr lang="pt-BR" dirty="0">
                <a:hlinkClick r:id="rId3"/>
              </a:rPr>
              <a:t> </a:t>
            </a:r>
            <a:r>
              <a:rPr lang="pt-BR" dirty="0" err="1">
                <a:hlinkClick r:id="rId3"/>
              </a:rPr>
              <a:t>syndrome</a:t>
            </a:r>
            <a:r>
              <a:rPr lang="pt-BR" dirty="0">
                <a:hlinkClick r:id="rId3"/>
              </a:rPr>
              <a:t>.</a:t>
            </a:r>
            <a:endParaRPr lang="pt-BR" dirty="0"/>
          </a:p>
          <a:p>
            <a:pPr algn="ctr"/>
            <a:r>
              <a:rPr lang="pt-BR" b="1" dirty="0"/>
              <a:t>Sago H</a:t>
            </a:r>
            <a:r>
              <a:rPr lang="pt-BR" dirty="0"/>
              <a:t>, </a:t>
            </a:r>
            <a:r>
              <a:rPr lang="pt-BR" dirty="0" err="1"/>
              <a:t>Ishii</a:t>
            </a:r>
            <a:r>
              <a:rPr lang="pt-BR" dirty="0"/>
              <a:t> K, </a:t>
            </a:r>
            <a:r>
              <a:rPr lang="pt-BR" dirty="0" err="1"/>
              <a:t>Sugibayashi</a:t>
            </a:r>
            <a:r>
              <a:rPr lang="pt-BR" dirty="0"/>
              <a:t> R, </a:t>
            </a:r>
            <a:r>
              <a:rPr lang="pt-BR" dirty="0" err="1"/>
              <a:t>Ozawa</a:t>
            </a:r>
            <a:r>
              <a:rPr lang="pt-BR" dirty="0"/>
              <a:t> K, </a:t>
            </a:r>
            <a:r>
              <a:rPr lang="pt-BR" dirty="0" err="1"/>
              <a:t>Sumie</a:t>
            </a:r>
            <a:r>
              <a:rPr lang="pt-BR" dirty="0"/>
              <a:t> M, </a:t>
            </a:r>
            <a:r>
              <a:rPr lang="pt-BR" dirty="0" err="1"/>
              <a:t>Wada</a:t>
            </a:r>
            <a:r>
              <a:rPr lang="pt-BR" dirty="0"/>
              <a:t> S.J </a:t>
            </a:r>
            <a:r>
              <a:rPr lang="pt-BR" dirty="0" err="1"/>
              <a:t>Obstet</a:t>
            </a:r>
            <a:r>
              <a:rPr lang="pt-BR" dirty="0"/>
              <a:t> </a:t>
            </a:r>
            <a:r>
              <a:rPr lang="pt-BR" dirty="0" err="1"/>
              <a:t>Gynaecol</a:t>
            </a:r>
            <a:r>
              <a:rPr lang="pt-BR" dirty="0"/>
              <a:t> Res. 2018 May;44(5):831-839. </a:t>
            </a:r>
            <a:r>
              <a:rPr lang="pt-BR" dirty="0" err="1"/>
              <a:t>doi</a:t>
            </a:r>
            <a:r>
              <a:rPr lang="pt-BR" dirty="0"/>
              <a:t>: 10.1111/jog.13600. </a:t>
            </a:r>
            <a:r>
              <a:rPr lang="pt-BR" dirty="0" err="1"/>
              <a:t>Epub</a:t>
            </a:r>
            <a:r>
              <a:rPr lang="pt-BR" dirty="0"/>
              <a:t> 2018 </a:t>
            </a:r>
            <a:r>
              <a:rPr lang="pt-BR" dirty="0" err="1"/>
              <a:t>Feb</a:t>
            </a:r>
            <a:r>
              <a:rPr lang="pt-BR" dirty="0"/>
              <a:t> 13.PMID: 29436080 </a:t>
            </a:r>
            <a:r>
              <a:rPr lang="pt-BR" b="1" dirty="0" err="1"/>
              <a:t>Free</a:t>
            </a:r>
            <a:r>
              <a:rPr lang="pt-BR" b="1" dirty="0"/>
              <a:t> PMC </a:t>
            </a:r>
            <a:r>
              <a:rPr lang="pt-BR" b="1" dirty="0" err="1"/>
              <a:t>article</a:t>
            </a:r>
            <a:r>
              <a:rPr lang="pt-BR" b="1" dirty="0" smtClean="0"/>
              <a:t>. </a:t>
            </a:r>
            <a:r>
              <a:rPr lang="pt-BR" b="1" dirty="0" smtClean="0">
                <a:solidFill>
                  <a:srgbClr val="FF00FF"/>
                </a:solidFill>
              </a:rPr>
              <a:t>Artigo Livre!</a:t>
            </a:r>
            <a:endParaRPr lang="pt-BR" b="1" dirty="0">
              <a:solidFill>
                <a:srgbClr val="FF00FF"/>
              </a:solidFill>
            </a:endParaRPr>
          </a:p>
        </p:txBody>
      </p:sp>
      <p:sp>
        <p:nvSpPr>
          <p:cNvPr id="18439" name="Rectangle 7"/>
          <p:cNvSpPr>
            <a:spLocks noChangeArrowheads="1"/>
          </p:cNvSpPr>
          <p:nvPr/>
        </p:nvSpPr>
        <p:spPr bwMode="auto">
          <a:xfrm>
            <a:off x="0" y="1789113"/>
            <a:ext cx="9144000" cy="6699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buClr>
                <a:srgbClr val="000000"/>
              </a:buClr>
              <a:buFont typeface="Arial" charset="0"/>
              <a:buNone/>
            </a:pPr>
            <a:r>
              <a:rPr lang="pt-BR" sz="1900" b="1">
                <a:solidFill>
                  <a:srgbClr val="3333FF"/>
                </a:solidFill>
              </a:rPr>
              <a:t>Fotocoagulação a laser fetoscópica para síndrome de transfusão de gêmeos</a:t>
            </a:r>
          </a:p>
          <a:p>
            <a:pPr eaLnBrk="0" hangingPunct="0"/>
            <a:endParaRPr lang="pt-BR" sz="1900">
              <a:solidFill>
                <a:srgbClr val="3333FF"/>
              </a:solidFill>
            </a:endParaRPr>
          </a:p>
        </p:txBody>
      </p:sp>
      <p:sp>
        <p:nvSpPr>
          <p:cNvPr id="18441" name="Text Box 9"/>
          <p:cNvSpPr txBox="1">
            <a:spLocks noChangeArrowheads="1"/>
          </p:cNvSpPr>
          <p:nvPr/>
        </p:nvSpPr>
        <p:spPr bwMode="auto">
          <a:xfrm>
            <a:off x="3097213" y="3692525"/>
            <a:ext cx="26955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hlinkClick r:id="rId4"/>
              </a:rPr>
              <a:t>www.paulomagotto.com.br</a:t>
            </a:r>
            <a:endParaRPr lang="pt-BR"/>
          </a:p>
          <a:p>
            <a:pPr algn="ctr"/>
            <a:r>
              <a:rPr lang="pt-BR"/>
              <a:t>Brasília, 5 de setembro de 2020</a:t>
            </a:r>
          </a:p>
        </p:txBody>
      </p:sp>
      <p:pic>
        <p:nvPicPr>
          <p:cNvPr id="18442" name="Imagem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926138" y="3265488"/>
            <a:ext cx="3217862"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3" name="Picture 11"/>
          <p:cNvPicPr>
            <a:picLocks noChangeAspect="1" noChangeArrowheads="1"/>
          </p:cNvPicPr>
          <p:nvPr/>
        </p:nvPicPr>
        <p:blipFill>
          <a:blip r:embed="rId6">
            <a:lum bright="12000" contrast="24000"/>
            <a:extLst>
              <a:ext uri="{28A0092B-C50C-407E-A947-70E740481C1C}">
                <a14:useLocalDpi xmlns:a14="http://schemas.microsoft.com/office/drawing/2010/main" val="0"/>
              </a:ext>
            </a:extLst>
          </a:blip>
          <a:srcRect/>
          <a:stretch>
            <a:fillRect/>
          </a:stretch>
        </p:blipFill>
        <p:spPr bwMode="auto">
          <a:xfrm>
            <a:off x="0" y="192088"/>
            <a:ext cx="9144000"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1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1150" y="3824288"/>
            <a:ext cx="1639888"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Google Shape;316;p13"/>
          <p:cNvSpPr txBox="1">
            <a:spLocks noGrp="1"/>
          </p:cNvSpPr>
          <p:nvPr>
            <p:ph type="title"/>
          </p:nvPr>
        </p:nvSpPr>
        <p:spPr>
          <a:xfrm>
            <a:off x="776288" y="17463"/>
            <a:ext cx="3587750" cy="857250"/>
          </a:xfrm>
        </p:spPr>
        <p:txBody>
          <a:bodyPr/>
          <a:lstStyle/>
          <a:p>
            <a:pPr eaLnBrk="1" hangingPunct="1">
              <a:spcBef>
                <a:spcPct val="0"/>
              </a:spcBef>
              <a:spcAft>
                <a:spcPct val="0"/>
              </a:spcAft>
              <a:buClr>
                <a:srgbClr val="252831"/>
              </a:buClr>
              <a:buFont typeface="Poppins" charset="0"/>
              <a:buNone/>
            </a:pPr>
            <a:r>
              <a:rPr lang="pt-BR" sz="2000" b="1" smtClean="0">
                <a:solidFill>
                  <a:srgbClr val="252831"/>
                </a:solidFill>
                <a:latin typeface="Poppins" charset="0"/>
                <a:cs typeface="Arial" charset="0"/>
                <a:sym typeface="Poppins" charset="0"/>
              </a:rPr>
              <a:t>INTRODUÇÃO</a:t>
            </a:r>
          </a:p>
        </p:txBody>
      </p:sp>
      <p:sp>
        <p:nvSpPr>
          <p:cNvPr id="318" name="Google Shape;318;p13"/>
          <p:cNvSpPr txBox="1">
            <a:spLocks noGrp="1"/>
          </p:cNvSpPr>
          <p:nvPr>
            <p:ph type="body" idx="1"/>
          </p:nvPr>
        </p:nvSpPr>
        <p:spPr>
          <a:xfrm>
            <a:off x="776288" y="1139825"/>
            <a:ext cx="8367712" cy="3076575"/>
          </a:xfrm>
        </p:spPr>
        <p:txBody>
          <a:bodyPr/>
          <a:lstStyle/>
          <a:p>
            <a:pPr marL="0" indent="0" eaLnBrk="1" fontAlgn="auto" hangingPunct="1">
              <a:spcBef>
                <a:spcPts val="0"/>
              </a:spcBef>
              <a:buClr>
                <a:schemeClr val="dk1"/>
              </a:buClr>
              <a:buSzPts val="1100"/>
              <a:buFont typeface="Arial"/>
              <a:buNone/>
              <a:defRPr/>
            </a:pPr>
            <a:r>
              <a:rPr lang="pt-BR" sz="1600" b="1" dirty="0">
                <a:solidFill>
                  <a:schemeClr val="dk1"/>
                </a:solidFill>
                <a:latin typeface="Montserrat Light"/>
                <a:ea typeface="Montserrat Light"/>
                <a:cs typeface="Montserrat Light"/>
                <a:sym typeface="Montserrat Light"/>
              </a:rPr>
              <a:t>SÍNDROME TRANSFUSÃO FETO-FETAL (STFF)</a:t>
            </a:r>
          </a:p>
          <a:p>
            <a:pPr marL="0" indent="0" eaLnBrk="1" fontAlgn="auto" hangingPunct="1">
              <a:spcBef>
                <a:spcPts val="0"/>
              </a:spcBef>
              <a:buClr>
                <a:schemeClr val="dk1"/>
              </a:buClr>
              <a:buSzPts val="1100"/>
              <a:buFont typeface="Arial"/>
              <a:buNone/>
              <a:defRPr/>
            </a:pPr>
            <a:endParaRPr sz="800" dirty="0">
              <a:solidFill>
                <a:schemeClr val="dk1"/>
              </a:solidFill>
              <a:latin typeface="Montserrat Light"/>
              <a:ea typeface="Montserrat Light"/>
              <a:cs typeface="Montserrat Light"/>
              <a:sym typeface="Montserrat Light"/>
            </a:endParaRPr>
          </a:p>
          <a:p>
            <a:pPr marL="171450" indent="-171450" eaLnBrk="1" fontAlgn="auto" hangingPunct="1">
              <a:buClr>
                <a:schemeClr val="dk1"/>
              </a:buClr>
              <a:buSzPct val="125000"/>
              <a:buFont typeface="Montserrat Light"/>
              <a:buChar char="❑"/>
              <a:defRPr/>
            </a:pPr>
            <a:r>
              <a:rPr lang="pt-BR" sz="1600" dirty="0">
                <a:solidFill>
                  <a:schemeClr val="dk1"/>
                </a:solidFill>
                <a:latin typeface="Montserrat Light"/>
                <a:ea typeface="Montserrat Light"/>
                <a:cs typeface="Montserrat Light"/>
                <a:sym typeface="Montserrat Light"/>
              </a:rPr>
              <a:t> </a:t>
            </a:r>
            <a:r>
              <a:rPr lang="pt-BR" dirty="0">
                <a:solidFill>
                  <a:schemeClr val="dk1"/>
                </a:solidFill>
                <a:latin typeface="Montserrat Light"/>
                <a:ea typeface="Montserrat Light"/>
                <a:cs typeface="Montserrat Light"/>
                <a:sym typeface="Montserrat Light"/>
              </a:rPr>
              <a:t>10% gestações </a:t>
            </a:r>
            <a:r>
              <a:rPr lang="pt-BR" dirty="0" err="1">
                <a:solidFill>
                  <a:schemeClr val="dk1"/>
                </a:solidFill>
                <a:latin typeface="Montserrat Light"/>
                <a:ea typeface="Montserrat Light"/>
                <a:cs typeface="Montserrat Light"/>
                <a:sym typeface="Montserrat Light"/>
              </a:rPr>
              <a:t>gemelares</a:t>
            </a:r>
            <a:r>
              <a:rPr lang="pt-BR" dirty="0">
                <a:solidFill>
                  <a:schemeClr val="dk1"/>
                </a:solidFill>
                <a:latin typeface="Montserrat Light"/>
                <a:ea typeface="Montserrat Light"/>
                <a:cs typeface="Montserrat Light"/>
                <a:sym typeface="Montserrat Light"/>
              </a:rPr>
              <a:t> </a:t>
            </a:r>
            <a:r>
              <a:rPr lang="pt-BR" dirty="0" err="1">
                <a:solidFill>
                  <a:schemeClr val="dk1"/>
                </a:solidFill>
                <a:latin typeface="Montserrat Light"/>
                <a:ea typeface="Montserrat Light"/>
                <a:cs typeface="Montserrat Light"/>
                <a:sym typeface="Montserrat Light"/>
              </a:rPr>
              <a:t>monocoriônicas</a:t>
            </a:r>
            <a:endParaRPr lang="pt-BR" dirty="0">
              <a:solidFill>
                <a:schemeClr val="dk1"/>
              </a:solidFill>
              <a:latin typeface="Montserrat Light"/>
              <a:ea typeface="Montserrat Light"/>
              <a:cs typeface="Montserrat Light"/>
              <a:sym typeface="Montserrat Light"/>
            </a:endParaRPr>
          </a:p>
          <a:p>
            <a:pPr marL="171450" indent="-171450" eaLnBrk="1" fontAlgn="auto" hangingPunct="1">
              <a:buClr>
                <a:schemeClr val="dk1"/>
              </a:buClr>
              <a:buSzPct val="125000"/>
              <a:buFont typeface="Montserrat Light"/>
              <a:buChar char="❑"/>
              <a:defRPr/>
            </a:pPr>
            <a:endParaRPr lang="pt-BR" sz="800" dirty="0">
              <a:solidFill>
                <a:schemeClr val="dk1"/>
              </a:solidFill>
              <a:latin typeface="Montserrat Light"/>
              <a:ea typeface="Montserrat Light"/>
              <a:cs typeface="Montserrat Light"/>
              <a:sym typeface="Montserrat Light"/>
            </a:endParaRPr>
          </a:p>
          <a:p>
            <a:pPr marL="171450" indent="-171450" eaLnBrk="1" fontAlgn="auto" hangingPunct="1">
              <a:buClr>
                <a:schemeClr val="dk1"/>
              </a:buClr>
              <a:buSzPct val="125000"/>
              <a:buFont typeface="Montserrat Light"/>
              <a:buChar char="❑"/>
              <a:defRPr/>
            </a:pPr>
            <a:r>
              <a:rPr lang="pt-BR" dirty="0">
                <a:solidFill>
                  <a:schemeClr val="dk1"/>
                </a:solidFill>
                <a:latin typeface="Montserrat Light"/>
                <a:ea typeface="Montserrat Light"/>
                <a:cs typeface="Montserrat Light"/>
                <a:sym typeface="Montserrat Light"/>
              </a:rPr>
              <a:t> Alta </a:t>
            </a:r>
            <a:r>
              <a:rPr lang="pt-BR" dirty="0" err="1">
                <a:solidFill>
                  <a:schemeClr val="dk1"/>
                </a:solidFill>
                <a:latin typeface="Montserrat Light"/>
                <a:ea typeface="Montserrat Light"/>
                <a:cs typeface="Montserrat Light"/>
                <a:sym typeface="Montserrat Light"/>
              </a:rPr>
              <a:t>morbi-mortalidade</a:t>
            </a:r>
            <a:r>
              <a:rPr lang="pt-BR" dirty="0">
                <a:solidFill>
                  <a:schemeClr val="dk1"/>
                </a:solidFill>
                <a:latin typeface="Montserrat Light"/>
                <a:ea typeface="Montserrat Light"/>
                <a:cs typeface="Montserrat Light"/>
                <a:sym typeface="Montserrat Light"/>
              </a:rPr>
              <a:t> </a:t>
            </a:r>
            <a:r>
              <a:rPr lang="pt-BR" sz="800" dirty="0">
                <a:solidFill>
                  <a:schemeClr val="dk1"/>
                </a:solidFill>
                <a:latin typeface="Montserrat Light"/>
                <a:ea typeface="Montserrat Light"/>
                <a:cs typeface="Montserrat Light"/>
                <a:sym typeface="Montserrat Light"/>
              </a:rPr>
              <a:t>(1,2)</a:t>
            </a:r>
          </a:p>
          <a:p>
            <a:pPr marL="171450" indent="-171450" eaLnBrk="1" fontAlgn="auto" hangingPunct="1">
              <a:buClr>
                <a:schemeClr val="dk1"/>
              </a:buClr>
              <a:buSzPct val="125000"/>
              <a:buFont typeface="Montserrat Light"/>
              <a:buChar char="❑"/>
              <a:defRPr/>
            </a:pPr>
            <a:endParaRPr lang="pt-BR" sz="800" dirty="0">
              <a:solidFill>
                <a:schemeClr val="dk1"/>
              </a:solidFill>
              <a:latin typeface="Montserrat Light"/>
              <a:ea typeface="Montserrat Light"/>
              <a:cs typeface="Montserrat Light"/>
              <a:sym typeface="Montserrat Light"/>
            </a:endParaRPr>
          </a:p>
          <a:p>
            <a:pPr marL="171450" indent="-171450" eaLnBrk="1" fontAlgn="auto" hangingPunct="1">
              <a:buClr>
                <a:schemeClr val="dk1"/>
              </a:buClr>
              <a:buSzPct val="125000"/>
              <a:buFont typeface="Montserrat Light"/>
              <a:buChar char="❑"/>
              <a:defRPr/>
            </a:pPr>
            <a:r>
              <a:rPr lang="pt-BR" dirty="0">
                <a:solidFill>
                  <a:schemeClr val="dk1"/>
                </a:solidFill>
                <a:latin typeface="Montserrat Light"/>
                <a:ea typeface="Montserrat Light"/>
                <a:cs typeface="Montserrat Light"/>
                <a:sym typeface="Montserrat Light"/>
              </a:rPr>
              <a:t> Discordância hemodinâmica e hormonal </a:t>
            </a:r>
            <a:r>
              <a:rPr lang="pt-BR" sz="800" dirty="0">
                <a:solidFill>
                  <a:schemeClr val="dk1"/>
                </a:solidFill>
                <a:latin typeface="Montserrat Light"/>
                <a:ea typeface="Montserrat Light"/>
                <a:cs typeface="Montserrat Light"/>
                <a:sym typeface="Montserrat Light"/>
              </a:rPr>
              <a:t>(3,4)</a:t>
            </a:r>
          </a:p>
          <a:p>
            <a:pPr marL="628650" lvl="1" indent="-171450" eaLnBrk="1" fontAlgn="auto" hangingPunct="1">
              <a:buClr>
                <a:schemeClr val="accent6"/>
              </a:buClr>
              <a:buSzPct val="100000"/>
              <a:buFont typeface="Montserrat Light"/>
              <a:buChar char="❏"/>
              <a:defRPr/>
            </a:pPr>
            <a:r>
              <a:rPr lang="pt-BR" dirty="0">
                <a:solidFill>
                  <a:schemeClr val="dk1"/>
                </a:solidFill>
                <a:effectLst>
                  <a:outerShdw blurRad="38100" dist="38100" dir="2700000" algn="tl">
                    <a:srgbClr val="000000">
                      <a:alpha val="43137"/>
                    </a:srgbClr>
                  </a:outerShdw>
                </a:effectLst>
                <a:latin typeface="Montserrat Light"/>
                <a:ea typeface="Montserrat Light"/>
                <a:cs typeface="Montserrat Light"/>
                <a:sym typeface="Montserrat Light"/>
              </a:rPr>
              <a:t>Desequilíbrio de fluxo entre anastomoses vasculares placentárias</a:t>
            </a:r>
            <a:r>
              <a:rPr lang="pt-BR" dirty="0">
                <a:solidFill>
                  <a:schemeClr val="dk1"/>
                </a:solidFill>
                <a:latin typeface="Montserrat Light"/>
                <a:ea typeface="Montserrat Light"/>
                <a:cs typeface="Montserrat Light"/>
                <a:sym typeface="Montserrat Light"/>
              </a:rPr>
              <a:t>.</a:t>
            </a:r>
          </a:p>
          <a:p>
            <a:pPr marL="457200" lvl="1" indent="0" eaLnBrk="1" fontAlgn="auto" hangingPunct="1">
              <a:buClr>
                <a:schemeClr val="accent6"/>
              </a:buClr>
              <a:buSzPct val="100000"/>
              <a:buFont typeface="Montserrat Light"/>
              <a:buNone/>
              <a:defRPr/>
            </a:pPr>
            <a:endParaRPr lang="pt-BR" sz="800" dirty="0">
              <a:solidFill>
                <a:schemeClr val="dk1"/>
              </a:solidFill>
              <a:latin typeface="Montserrat Light"/>
              <a:ea typeface="Montserrat Light"/>
              <a:cs typeface="Montserrat Light"/>
              <a:sym typeface="Montserrat Light"/>
            </a:endParaRPr>
          </a:p>
          <a:p>
            <a:pPr marL="171450" indent="-171450" eaLnBrk="1" fontAlgn="auto" hangingPunct="1">
              <a:buClr>
                <a:schemeClr val="dk1"/>
              </a:buClr>
              <a:buSzPct val="125000"/>
              <a:buFont typeface="Montserrat Light"/>
              <a:buChar char="❑"/>
              <a:defRPr/>
            </a:pPr>
            <a:r>
              <a:rPr lang="pt-BR" dirty="0">
                <a:solidFill>
                  <a:schemeClr val="dk1"/>
                </a:solidFill>
                <a:latin typeface="Montserrat Light"/>
                <a:ea typeface="Montserrat Light"/>
                <a:cs typeface="Montserrat Light"/>
                <a:sym typeface="Montserrat Light"/>
              </a:rPr>
              <a:t> </a:t>
            </a:r>
            <a:r>
              <a:rPr lang="pt-BR" dirty="0">
                <a:solidFill>
                  <a:schemeClr val="dk1"/>
                </a:solidFill>
                <a:effectLst>
                  <a:outerShdw blurRad="38100" dist="38100" dir="2700000" algn="tl">
                    <a:srgbClr val="000000">
                      <a:alpha val="43137"/>
                    </a:srgbClr>
                  </a:outerShdw>
                </a:effectLst>
                <a:latin typeface="Montserrat Light"/>
                <a:ea typeface="Montserrat Light"/>
                <a:cs typeface="Montserrat Light"/>
                <a:sym typeface="Montserrat Light"/>
              </a:rPr>
              <a:t>Diagnóstico</a:t>
            </a:r>
            <a:r>
              <a:rPr lang="pt-BR" dirty="0">
                <a:solidFill>
                  <a:schemeClr val="dk1"/>
                </a:solidFill>
                <a:latin typeface="Montserrat Light"/>
                <a:ea typeface="Montserrat Light"/>
                <a:cs typeface="Montserrat Light"/>
                <a:sym typeface="Montserrat Light"/>
              </a:rPr>
              <a:t> = </a:t>
            </a:r>
            <a:r>
              <a:rPr lang="pt-BR" dirty="0" err="1">
                <a:solidFill>
                  <a:schemeClr val="dk1"/>
                </a:solidFill>
                <a:latin typeface="Montserrat Light"/>
                <a:ea typeface="Montserrat Light"/>
                <a:cs typeface="Montserrat Light"/>
                <a:sym typeface="Montserrat Light"/>
              </a:rPr>
              <a:t>Gemelaridade</a:t>
            </a:r>
            <a:r>
              <a:rPr lang="pt-BR" dirty="0">
                <a:solidFill>
                  <a:schemeClr val="dk1"/>
                </a:solidFill>
                <a:latin typeface="Montserrat Light"/>
                <a:ea typeface="Montserrat Light"/>
                <a:cs typeface="Montserrat Light"/>
                <a:sym typeface="Montserrat Light"/>
              </a:rPr>
              <a:t> </a:t>
            </a:r>
            <a:r>
              <a:rPr lang="pt-BR" dirty="0" err="1">
                <a:solidFill>
                  <a:schemeClr val="dk1"/>
                </a:solidFill>
                <a:latin typeface="Montserrat Light"/>
                <a:ea typeface="Montserrat Light"/>
                <a:cs typeface="Montserrat Light"/>
                <a:sym typeface="Montserrat Light"/>
              </a:rPr>
              <a:t>Monocoriônica</a:t>
            </a:r>
            <a:r>
              <a:rPr lang="pt-BR" dirty="0">
                <a:solidFill>
                  <a:schemeClr val="dk1"/>
                </a:solidFill>
                <a:latin typeface="Montserrat Light"/>
                <a:ea typeface="Montserrat Light"/>
                <a:cs typeface="Montserrat Light"/>
                <a:sym typeface="Montserrat Light"/>
              </a:rPr>
              <a:t> + Polidrâmnio receptor + </a:t>
            </a:r>
            <a:r>
              <a:rPr lang="pt-BR" dirty="0" err="1">
                <a:solidFill>
                  <a:schemeClr val="dk1"/>
                </a:solidFill>
                <a:latin typeface="Montserrat Light"/>
                <a:ea typeface="Montserrat Light"/>
                <a:cs typeface="Montserrat Light"/>
                <a:sym typeface="Montserrat Light"/>
              </a:rPr>
              <a:t>Oligodrâmnio</a:t>
            </a:r>
            <a:r>
              <a:rPr lang="pt-BR" dirty="0">
                <a:solidFill>
                  <a:schemeClr val="dk1"/>
                </a:solidFill>
                <a:latin typeface="Montserrat Light"/>
                <a:ea typeface="Montserrat Light"/>
                <a:cs typeface="Montserrat Light"/>
                <a:sym typeface="Montserrat Light"/>
              </a:rPr>
              <a:t> doador</a:t>
            </a:r>
          </a:p>
          <a:p>
            <a:pPr marL="171450" indent="-171450" eaLnBrk="1" fontAlgn="auto" hangingPunct="1">
              <a:buClr>
                <a:schemeClr val="dk1"/>
              </a:buClr>
              <a:buSzPct val="125000"/>
              <a:buFont typeface="Montserrat Light"/>
              <a:buChar char="❑"/>
              <a:defRPr/>
            </a:pPr>
            <a:endParaRPr sz="1600" dirty="0">
              <a:solidFill>
                <a:schemeClr val="dk1"/>
              </a:solidFill>
              <a:latin typeface="Montserrat Light"/>
              <a:ea typeface="Montserrat Light"/>
              <a:cs typeface="Montserrat Light"/>
              <a:sym typeface="Montserrat Light"/>
            </a:endParaRPr>
          </a:p>
        </p:txBody>
      </p:sp>
      <p:sp>
        <p:nvSpPr>
          <p:cNvPr id="319" name="Google Shape;319;p13"/>
          <p:cNvSpPr txBox="1">
            <a:spLocks noGrp="1"/>
          </p:cNvSpPr>
          <p:nvPr>
            <p:ph type="body" idx="2"/>
          </p:nvPr>
        </p:nvSpPr>
        <p:spPr>
          <a:xfrm>
            <a:off x="792163" y="4273550"/>
            <a:ext cx="8024812" cy="714375"/>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20000"/>
              </a:lnSpc>
              <a:spcBef>
                <a:spcPct val="0"/>
              </a:spcBef>
              <a:spcAft>
                <a:spcPct val="0"/>
              </a:spcAft>
              <a:buClr>
                <a:srgbClr val="BDC3D3"/>
              </a:buClr>
              <a:buFont typeface="Montserrat Light" charset="0"/>
              <a:buNone/>
            </a:pPr>
            <a:r>
              <a:rPr lang="pt-BR" b="1" smtClean="0">
                <a:solidFill>
                  <a:srgbClr val="54709A"/>
                </a:solidFill>
                <a:latin typeface="Montserrat Light" charset="0"/>
                <a:sym typeface="Montserrat Light" charset="0"/>
              </a:rPr>
              <a:t>Objetivo do Estudo </a:t>
            </a:r>
            <a:r>
              <a:rPr lang="pt-BR" smtClean="0">
                <a:solidFill>
                  <a:srgbClr val="54709A"/>
                </a:solidFill>
                <a:latin typeface="Montserrat Light" charset="0"/>
                <a:sym typeface="Montserrat Light" charset="0"/>
              </a:rPr>
              <a:t>= </a:t>
            </a:r>
            <a:r>
              <a:rPr lang="pt-BR" smtClean="0">
                <a:solidFill>
                  <a:srgbClr val="54709A"/>
                </a:solidFill>
                <a:effectLst>
                  <a:outerShdw blurRad="38100" dist="38100" dir="2700000" algn="tl">
                    <a:srgbClr val="C0C0C0"/>
                  </a:outerShdw>
                </a:effectLst>
                <a:latin typeface="Montserrat Light" charset="0"/>
                <a:sym typeface="Montserrat Light" charset="0"/>
              </a:rPr>
              <a:t>atualizar conhecimento (procedimentos e complicações) da FLP na STFF, delinear as aplicações não-convencionais e o status atual no Japão.</a:t>
            </a:r>
          </a:p>
          <a:p>
            <a:pPr marL="0" indent="0" eaLnBrk="1" hangingPunct="1">
              <a:lnSpc>
                <a:spcPct val="120000"/>
              </a:lnSpc>
              <a:spcBef>
                <a:spcPct val="0"/>
              </a:spcBef>
              <a:spcAft>
                <a:spcPct val="0"/>
              </a:spcAft>
              <a:buClr>
                <a:srgbClr val="252831"/>
              </a:buClr>
              <a:buSzPts val="1100"/>
              <a:buFont typeface="Arial" charset="0"/>
              <a:buNone/>
            </a:pPr>
            <a:endParaRPr lang="pt-BR" smtClean="0">
              <a:solidFill>
                <a:srgbClr val="54709A"/>
              </a:solidFill>
              <a:latin typeface="Montserrat Light" charset="0"/>
              <a:sym typeface="Montserrat Light" charset="0"/>
            </a:endParaRPr>
          </a:p>
          <a:p>
            <a:pPr marL="0" indent="0" eaLnBrk="1" hangingPunct="1">
              <a:lnSpc>
                <a:spcPct val="120000"/>
              </a:lnSpc>
              <a:spcBef>
                <a:spcPct val="0"/>
              </a:spcBef>
              <a:spcAft>
                <a:spcPct val="0"/>
              </a:spcAft>
              <a:buClr>
                <a:srgbClr val="BDC3D3"/>
              </a:buClr>
              <a:buFont typeface="Montserrat Light" charset="0"/>
              <a:buNone/>
            </a:pPr>
            <a:endParaRPr lang="pt-BR" smtClean="0">
              <a:solidFill>
                <a:srgbClr val="54709A"/>
              </a:solidFill>
              <a:latin typeface="Montserrat Light" charset="0"/>
              <a:sym typeface="Montserrat Light" charset="0"/>
            </a:endParaRPr>
          </a:p>
        </p:txBody>
      </p:sp>
      <p:sp>
        <p:nvSpPr>
          <p:cNvPr id="19461" name="Google Shape;320;p13"/>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2C0A4EEF-E48F-46A3-A952-2D9C31B73E1D}" type="slidenum">
              <a:rPr lang="pt-BR" sz="1300">
                <a:solidFill>
                  <a:srgbClr val="68728D"/>
                </a:solidFill>
                <a:latin typeface="Montserrat Light" charset="0"/>
                <a:sym typeface="Montserrat Light" charset="0"/>
              </a:rPr>
              <a:pPr eaLnBrk="1" hangingPunct="1"/>
              <a:t>2</a:t>
            </a:fld>
            <a:endParaRPr lang="pt-BR" sz="1300">
              <a:solidFill>
                <a:srgbClr val="68728D"/>
              </a:solidFill>
              <a:latin typeface="Montserrat Light" charset="0"/>
              <a:sym typeface="Montserrat Light" charset="0"/>
            </a:endParaRPr>
          </a:p>
        </p:txBody>
      </p:sp>
      <p:pic>
        <p:nvPicPr>
          <p:cNvPr id="3" name="Imagem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03275" y="935038"/>
            <a:ext cx="4760913"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3" name="CaixaDeTexto 8"/>
          <p:cNvSpPr txBox="1">
            <a:spLocks noChangeArrowheads="1"/>
          </p:cNvSpPr>
          <p:nvPr/>
        </p:nvSpPr>
        <p:spPr bwMode="auto">
          <a:xfrm>
            <a:off x="5084763" y="4881563"/>
            <a:ext cx="3732212"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800">
                <a:latin typeface="Montserrat Light" charset="0"/>
                <a:hlinkClick r:id="rId4"/>
              </a:rPr>
              <a:t>http://fmfla.med.br/procedimentos-invasivos/sd-transfusao-feto-fetal/</a:t>
            </a:r>
            <a:endParaRPr lang="pt-BR" sz="800">
              <a:latin typeface="Montserrat Light"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xit" presetSubtype="4" fill="hold" nodeType="clickEffect">
                                  <p:stCondLst>
                                    <p:cond delay="0"/>
                                  </p:stCondLst>
                                  <p:childTnLst>
                                    <p:anim calcmode="lin" valueType="num">
                                      <p:cBhvr additive="base">
                                        <p:cTn id="10" dur="500"/>
                                        <p:tgtEl>
                                          <p:spTgt spid="3"/>
                                        </p:tgtEl>
                                        <p:attrNameLst>
                                          <p:attrName>ppt_x</p:attrName>
                                        </p:attrNameLst>
                                      </p:cBhvr>
                                      <p:tavLst>
                                        <p:tav tm="0">
                                          <p:val>
                                            <p:strVal val="ppt_x"/>
                                          </p:val>
                                        </p:tav>
                                        <p:tav tm="100000">
                                          <p:val>
                                            <p:strVal val="ppt_x"/>
                                          </p:val>
                                        </p:tav>
                                      </p:tavLst>
                                    </p:anim>
                                    <p:anim calcmode="lin" valueType="num">
                                      <p:cBhvr additive="base">
                                        <p:cTn id="11" dur="500"/>
                                        <p:tgtEl>
                                          <p:spTgt spid="3"/>
                                        </p:tgtEl>
                                        <p:attrNameLst>
                                          <p:attrName>ppt_y</p:attrName>
                                        </p:attrNameLst>
                                      </p:cBhvr>
                                      <p:tavLst>
                                        <p:tav tm="0">
                                          <p:val>
                                            <p:strVal val="ppt_y"/>
                                          </p:val>
                                        </p:tav>
                                        <p:tav tm="100000">
                                          <p:val>
                                            <p:strVal val="1+ppt_h/2"/>
                                          </p:val>
                                        </p:tav>
                                      </p:tavLst>
                                    </p:anim>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1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Google Shape;345;p17"/>
          <p:cNvSpPr txBox="1">
            <a:spLocks noGrp="1"/>
          </p:cNvSpPr>
          <p:nvPr>
            <p:ph type="title"/>
          </p:nvPr>
        </p:nvSpPr>
        <p:spPr>
          <a:xfrm>
            <a:off x="776288" y="403225"/>
            <a:ext cx="5400675" cy="855663"/>
          </a:xfrm>
        </p:spPr>
        <p:txBody>
          <a:bodyPr/>
          <a:lstStyle/>
          <a:p>
            <a:pPr eaLnBrk="1" hangingPunct="1">
              <a:spcBef>
                <a:spcPct val="0"/>
              </a:spcBef>
              <a:spcAft>
                <a:spcPct val="0"/>
              </a:spcAft>
              <a:buClr>
                <a:srgbClr val="252831"/>
              </a:buClr>
              <a:buFont typeface="Poppins" charset="0"/>
              <a:buNone/>
            </a:pPr>
            <a:r>
              <a:rPr lang="pt-BR" sz="1600" b="1" smtClean="0">
                <a:solidFill>
                  <a:srgbClr val="252831"/>
                </a:solidFill>
                <a:latin typeface="Poppins" charset="0"/>
                <a:cs typeface="Arial" charset="0"/>
                <a:sym typeface="Poppins" charset="0"/>
              </a:rPr>
              <a:t>SÍNDROME DA TRANSFUSÃO FETO-FETAL (STFF)</a:t>
            </a:r>
          </a:p>
        </p:txBody>
      </p:sp>
      <p:sp>
        <p:nvSpPr>
          <p:cNvPr id="346" name="Google Shape;346;p17"/>
          <p:cNvSpPr txBox="1">
            <a:spLocks noGrp="1"/>
          </p:cNvSpPr>
          <p:nvPr>
            <p:ph type="body" idx="1"/>
          </p:nvPr>
        </p:nvSpPr>
        <p:spPr>
          <a:xfrm>
            <a:off x="669925" y="1524000"/>
            <a:ext cx="7591425" cy="2932113"/>
          </a:xfrm>
        </p:spPr>
        <p:txBody>
          <a:bodyPr/>
          <a:lstStyle/>
          <a:p>
            <a:pPr eaLnBrk="1" fontAlgn="auto" hangingPunct="1">
              <a:spcBef>
                <a:spcPts val="0"/>
              </a:spcBef>
              <a:buClrTx/>
              <a:buFont typeface="Montserrat Light"/>
              <a:buChar char="❑"/>
              <a:defRPr/>
            </a:pPr>
            <a:endParaRPr lang="pt-BR" sz="800" dirty="0">
              <a:solidFill>
                <a:schemeClr val="dk1"/>
              </a:solidFill>
              <a:latin typeface="Montserrat Light"/>
              <a:ea typeface="Montserrat Light"/>
              <a:cs typeface="Montserrat Light"/>
              <a:sym typeface="Montserrat Light"/>
            </a:endParaRPr>
          </a:p>
          <a:p>
            <a:pPr eaLnBrk="1" fontAlgn="auto" hangingPunct="1">
              <a:spcBef>
                <a:spcPts val="0"/>
              </a:spcBef>
              <a:buClrTx/>
              <a:buFont typeface="Montserrat Light"/>
              <a:buChar char="❑"/>
              <a:defRPr/>
            </a:pPr>
            <a:r>
              <a:rPr lang="pt-BR" sz="1600" dirty="0">
                <a:solidFill>
                  <a:schemeClr val="dk1"/>
                </a:solidFill>
                <a:effectLst>
                  <a:outerShdw blurRad="38100" dist="38100" dir="2700000" algn="tl">
                    <a:srgbClr val="000000">
                      <a:alpha val="43137"/>
                    </a:srgbClr>
                  </a:outerShdw>
                </a:effectLst>
                <a:latin typeface="Montserrat Light"/>
                <a:ea typeface="Montserrat Light"/>
                <a:cs typeface="Montserrat Light"/>
                <a:sym typeface="Montserrat Light"/>
              </a:rPr>
              <a:t>Classificação de Quintero </a:t>
            </a:r>
            <a:r>
              <a:rPr lang="pt-BR" sz="800" dirty="0">
                <a:solidFill>
                  <a:schemeClr val="dk1"/>
                </a:solidFill>
                <a:latin typeface="Montserrat Light"/>
                <a:ea typeface="Montserrat Light"/>
                <a:cs typeface="Montserrat Light"/>
                <a:sym typeface="Montserrat Light"/>
              </a:rPr>
              <a:t>(12)</a:t>
            </a:r>
          </a:p>
          <a:p>
            <a:pPr marL="101600" indent="0" eaLnBrk="1" fontAlgn="auto" hangingPunct="1">
              <a:spcBef>
                <a:spcPts val="0"/>
              </a:spcBef>
              <a:buClrTx/>
              <a:buFont typeface="Montserrat Light"/>
              <a:buNone/>
              <a:defRPr/>
            </a:pPr>
            <a:endParaRPr lang="pt-BR" sz="800" dirty="0">
              <a:solidFill>
                <a:schemeClr val="dk1"/>
              </a:solidFill>
              <a:latin typeface="Montserrat Light"/>
              <a:ea typeface="Montserrat Light"/>
              <a:cs typeface="Montserrat Light"/>
              <a:sym typeface="Montserrat Light"/>
            </a:endParaRPr>
          </a:p>
          <a:p>
            <a:pPr lvl="1" eaLnBrk="1" fontAlgn="auto" hangingPunct="1">
              <a:spcBef>
                <a:spcPts val="0"/>
              </a:spcBef>
              <a:buClr>
                <a:schemeClr val="accent6"/>
              </a:buClr>
              <a:buSzPct val="100000"/>
              <a:buFont typeface="Montserrat Light"/>
              <a:buChar char="❑"/>
              <a:defRPr/>
            </a:pPr>
            <a:r>
              <a:rPr lang="pt-BR" dirty="0">
                <a:solidFill>
                  <a:schemeClr val="dk1"/>
                </a:solidFill>
                <a:latin typeface="Montserrat Light"/>
                <a:ea typeface="Montserrat Light"/>
                <a:cs typeface="Montserrat Light"/>
                <a:sym typeface="Montserrat Light"/>
              </a:rPr>
              <a:t>Visibilidade da bexiga + achados no Doppler + </a:t>
            </a:r>
            <a:r>
              <a:rPr lang="pt-BR" dirty="0" err="1">
                <a:solidFill>
                  <a:schemeClr val="dk1"/>
                </a:solidFill>
                <a:latin typeface="Montserrat Light"/>
                <a:ea typeface="Montserrat Light"/>
                <a:cs typeface="Montserrat Light"/>
                <a:sym typeface="Montserrat Light"/>
              </a:rPr>
              <a:t>Hidropsia</a:t>
            </a:r>
            <a:r>
              <a:rPr lang="pt-BR" dirty="0">
                <a:solidFill>
                  <a:schemeClr val="dk1"/>
                </a:solidFill>
                <a:latin typeface="Montserrat Light"/>
                <a:ea typeface="Montserrat Light"/>
                <a:cs typeface="Montserrat Light"/>
                <a:sym typeface="Montserrat Light"/>
              </a:rPr>
              <a:t> + Morte Fetal</a:t>
            </a:r>
          </a:p>
          <a:p>
            <a:pPr lvl="1" eaLnBrk="1" fontAlgn="auto" hangingPunct="1">
              <a:spcBef>
                <a:spcPts val="0"/>
              </a:spcBef>
              <a:buClr>
                <a:schemeClr val="accent6"/>
              </a:buClr>
              <a:buSzPct val="100000"/>
              <a:buFont typeface="Montserrat Light"/>
              <a:buChar char="❑"/>
              <a:defRPr/>
            </a:pPr>
            <a:r>
              <a:rPr lang="pt-BR" dirty="0">
                <a:solidFill>
                  <a:schemeClr val="dk1"/>
                </a:solidFill>
                <a:latin typeface="Montserrat Light"/>
                <a:ea typeface="Montserrat Light"/>
                <a:cs typeface="Montserrat Light"/>
                <a:sym typeface="Montserrat Light"/>
              </a:rPr>
              <a:t>Descreve gravidade</a:t>
            </a:r>
          </a:p>
          <a:p>
            <a:pPr lvl="1" eaLnBrk="1" fontAlgn="auto" hangingPunct="1">
              <a:spcBef>
                <a:spcPts val="0"/>
              </a:spcBef>
              <a:buClr>
                <a:schemeClr val="accent6"/>
              </a:buClr>
              <a:buSzPct val="100000"/>
              <a:buFont typeface="Montserrat Light"/>
              <a:buChar char="❑"/>
              <a:defRPr/>
            </a:pPr>
            <a:r>
              <a:rPr lang="pt-BR" dirty="0">
                <a:solidFill>
                  <a:schemeClr val="dk1"/>
                </a:solidFill>
                <a:latin typeface="Montserrat Light"/>
                <a:ea typeface="Montserrat Light"/>
                <a:cs typeface="Montserrat Light"/>
                <a:sym typeface="Montserrat Light"/>
              </a:rPr>
              <a:t>Não reflete progressão da doença</a:t>
            </a:r>
          </a:p>
          <a:p>
            <a:pPr lvl="1" eaLnBrk="1" fontAlgn="auto" hangingPunct="1">
              <a:spcBef>
                <a:spcPts val="0"/>
              </a:spcBef>
              <a:buClr>
                <a:schemeClr val="accent6"/>
              </a:buClr>
              <a:buFont typeface="Montserrat Light"/>
              <a:buChar char="❑"/>
              <a:defRPr/>
            </a:pPr>
            <a:endParaRPr lang="pt-BR" sz="1000" dirty="0">
              <a:solidFill>
                <a:schemeClr val="dk1"/>
              </a:solidFill>
              <a:latin typeface="Montserrat Light"/>
              <a:ea typeface="Montserrat Light"/>
              <a:cs typeface="Montserrat Light"/>
              <a:sym typeface="Montserrat Light"/>
            </a:endParaRPr>
          </a:p>
          <a:p>
            <a:pPr eaLnBrk="1" fontAlgn="auto" hangingPunct="1">
              <a:spcBef>
                <a:spcPts val="0"/>
              </a:spcBef>
              <a:buClrTx/>
              <a:buFont typeface="Montserrat Light"/>
              <a:buChar char="❑"/>
              <a:defRPr/>
            </a:pPr>
            <a:r>
              <a:rPr lang="pt-BR" sz="1600" dirty="0">
                <a:solidFill>
                  <a:schemeClr val="dk1"/>
                </a:solidFill>
                <a:latin typeface="Montserrat Light"/>
                <a:ea typeface="Montserrat Light"/>
                <a:cs typeface="Montserrat Light"/>
                <a:sym typeface="Montserrat Light"/>
              </a:rPr>
              <a:t>Consequente sobrecarga cardiovascular fetal </a:t>
            </a:r>
            <a:r>
              <a:rPr lang="pt-BR" sz="800" dirty="0">
                <a:solidFill>
                  <a:schemeClr val="dk1"/>
                </a:solidFill>
                <a:latin typeface="Montserrat Light"/>
                <a:ea typeface="Montserrat Light"/>
                <a:cs typeface="Montserrat Light"/>
                <a:sym typeface="Montserrat Light"/>
              </a:rPr>
              <a:t>(14)</a:t>
            </a:r>
          </a:p>
          <a:p>
            <a:pPr eaLnBrk="1" fontAlgn="auto" hangingPunct="1">
              <a:spcBef>
                <a:spcPts val="0"/>
              </a:spcBef>
              <a:buClr>
                <a:schemeClr val="accent6"/>
              </a:buClr>
              <a:buFont typeface="Montserrat Light"/>
              <a:buChar char="❑"/>
              <a:defRPr/>
            </a:pPr>
            <a:endParaRPr lang="pt-BR" sz="1000" dirty="0">
              <a:solidFill>
                <a:schemeClr val="dk1"/>
              </a:solidFill>
              <a:latin typeface="Montserrat Light"/>
              <a:ea typeface="Montserrat Light"/>
              <a:cs typeface="Montserrat Light"/>
              <a:sym typeface="Montserrat Light"/>
            </a:endParaRPr>
          </a:p>
          <a:p>
            <a:pPr eaLnBrk="1" fontAlgn="auto" hangingPunct="1">
              <a:spcBef>
                <a:spcPts val="0"/>
              </a:spcBef>
              <a:buClrTx/>
              <a:buFont typeface="Montserrat Light"/>
              <a:buChar char="❑"/>
              <a:defRPr/>
            </a:pPr>
            <a:r>
              <a:rPr lang="pt-BR" sz="1600" dirty="0">
                <a:solidFill>
                  <a:schemeClr val="dk1"/>
                </a:solidFill>
                <a:latin typeface="Montserrat Light"/>
                <a:ea typeface="Montserrat Light"/>
                <a:cs typeface="Montserrat Light"/>
                <a:sym typeface="Montserrat Light"/>
              </a:rPr>
              <a:t>Alterações na Ecocardiografia Fetal pode modificar estadiamento</a:t>
            </a:r>
          </a:p>
          <a:p>
            <a:pPr eaLnBrk="1" fontAlgn="auto" hangingPunct="1">
              <a:spcBef>
                <a:spcPts val="0"/>
              </a:spcBef>
              <a:buClr>
                <a:schemeClr val="accent6"/>
              </a:buClr>
              <a:buFont typeface="Montserrat Light"/>
              <a:buChar char="❑"/>
              <a:defRPr/>
            </a:pPr>
            <a:endParaRPr lang="pt-BR" sz="1000" dirty="0">
              <a:solidFill>
                <a:schemeClr val="dk1"/>
              </a:solidFill>
              <a:latin typeface="Montserrat Light"/>
              <a:ea typeface="Montserrat Light"/>
              <a:cs typeface="Montserrat Light"/>
              <a:sym typeface="Montserrat Light"/>
            </a:endParaRPr>
          </a:p>
          <a:p>
            <a:pPr eaLnBrk="1" fontAlgn="auto" hangingPunct="1">
              <a:spcBef>
                <a:spcPts val="0"/>
              </a:spcBef>
              <a:buClrTx/>
              <a:buFont typeface="Montserrat Light"/>
              <a:buChar char="❑"/>
              <a:defRPr/>
            </a:pPr>
            <a:r>
              <a:rPr lang="pt-BR" sz="1600" dirty="0">
                <a:solidFill>
                  <a:schemeClr val="dk1"/>
                </a:solidFill>
                <a:latin typeface="Montserrat Light"/>
                <a:ea typeface="Montserrat Light"/>
                <a:cs typeface="Montserrat Light"/>
                <a:sym typeface="Montserrat Light"/>
              </a:rPr>
              <a:t>No entanto, scores cardiovasculares não são úteis clinicamente</a:t>
            </a:r>
            <a:r>
              <a:rPr lang="pt-BR" dirty="0">
                <a:solidFill>
                  <a:schemeClr val="dk1"/>
                </a:solidFill>
                <a:latin typeface="Montserrat Light"/>
                <a:ea typeface="Montserrat Light"/>
                <a:cs typeface="Montserrat Light"/>
                <a:sym typeface="Montserrat Light"/>
              </a:rPr>
              <a:t>.</a:t>
            </a:r>
            <a:endParaRPr lang="pt-BR" sz="1600" dirty="0">
              <a:solidFill>
                <a:schemeClr val="dk1"/>
              </a:solidFill>
              <a:latin typeface="Montserrat Light"/>
              <a:ea typeface="Montserrat Light"/>
              <a:cs typeface="Montserrat Light"/>
              <a:sym typeface="Montserrat Light"/>
            </a:endParaRPr>
          </a:p>
          <a:p>
            <a:pPr eaLnBrk="1" fontAlgn="auto" hangingPunct="1">
              <a:spcBef>
                <a:spcPts val="0"/>
              </a:spcBef>
              <a:buClr>
                <a:schemeClr val="accent6"/>
              </a:buClr>
              <a:buFont typeface="Montserrat Light"/>
              <a:buChar char="❑"/>
              <a:defRPr/>
            </a:pPr>
            <a:endParaRPr lang="pt-BR" sz="1600" dirty="0">
              <a:solidFill>
                <a:schemeClr val="dk1"/>
              </a:solidFill>
              <a:latin typeface="Montserrat Light"/>
              <a:ea typeface="Montserrat Light"/>
              <a:cs typeface="Montserrat Light"/>
              <a:sym typeface="Montserrat Light"/>
            </a:endParaRPr>
          </a:p>
          <a:p>
            <a:pPr eaLnBrk="1" fontAlgn="auto" hangingPunct="1">
              <a:spcBef>
                <a:spcPts val="0"/>
              </a:spcBef>
              <a:buClr>
                <a:schemeClr val="accent6"/>
              </a:buClr>
              <a:buFont typeface="Montserrat Light"/>
              <a:buChar char="❑"/>
              <a:defRPr/>
            </a:pPr>
            <a:endParaRPr sz="1600" dirty="0">
              <a:solidFill>
                <a:schemeClr val="dk1"/>
              </a:solidFill>
              <a:latin typeface="Montserrat Light"/>
              <a:ea typeface="Montserrat Light"/>
              <a:cs typeface="Montserrat Light"/>
              <a:sym typeface="Montserrat Light"/>
            </a:endParaRPr>
          </a:p>
        </p:txBody>
      </p:sp>
      <p:sp>
        <p:nvSpPr>
          <p:cNvPr id="20484" name="Google Shape;347;p17"/>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4363A73E-D41F-4016-AC07-4DD37AD48AA3}" type="slidenum">
              <a:rPr lang="pt-BR" sz="1300">
                <a:solidFill>
                  <a:srgbClr val="68728D"/>
                </a:solidFill>
                <a:latin typeface="Montserrat Light" charset="0"/>
                <a:sym typeface="Montserrat Light" charset="0"/>
              </a:rPr>
              <a:pPr eaLnBrk="1" hangingPunct="1"/>
              <a:t>3</a:t>
            </a:fld>
            <a:endParaRPr lang="pt-BR" sz="1300">
              <a:solidFill>
                <a:srgbClr val="68728D"/>
              </a:solidFill>
              <a:latin typeface="Montserrat Light" charset="0"/>
              <a:sym typeface="Montserrat Light" charset="0"/>
            </a:endParaRPr>
          </a:p>
        </p:txBody>
      </p:sp>
      <p:pic>
        <p:nvPicPr>
          <p:cNvPr id="5" name="Imagem 4"/>
          <p:cNvPicPr>
            <a:picLocks noChangeAspect="1"/>
          </p:cNvPicPr>
          <p:nvPr/>
        </p:nvPicPr>
        <p:blipFill>
          <a:blip r:embed="rId3">
            <a:extLst>
              <a:ext uri="{28A0092B-C50C-407E-A947-70E740481C1C}">
                <a14:useLocalDpi xmlns:a14="http://schemas.microsoft.com/office/drawing/2010/main" val="0"/>
              </a:ext>
            </a:extLst>
          </a:blip>
          <a:srcRect l="3957" b="7018"/>
          <a:stretch>
            <a:fillRect/>
          </a:stretch>
        </p:blipFill>
        <p:spPr bwMode="auto">
          <a:xfrm>
            <a:off x="669925" y="449263"/>
            <a:ext cx="7867650" cy="429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xit" presetSubtype="4" fill="hold" nodeType="clickEffect">
                                  <p:stCondLst>
                                    <p:cond delay="0"/>
                                  </p:stCondLst>
                                  <p:childTnLst>
                                    <p:anim calcmode="lin" valueType="num">
                                      <p:cBhvr additive="base">
                                        <p:cTn id="12" dur="500"/>
                                        <p:tgtEl>
                                          <p:spTgt spid="5"/>
                                        </p:tgtEl>
                                        <p:attrNameLst>
                                          <p:attrName>ppt_x</p:attrName>
                                        </p:attrNameLst>
                                      </p:cBhvr>
                                      <p:tavLst>
                                        <p:tav tm="0">
                                          <p:val>
                                            <p:strVal val="ppt_x"/>
                                          </p:val>
                                        </p:tav>
                                        <p:tav tm="100000">
                                          <p:val>
                                            <p:strVal val="ppt_x"/>
                                          </p:val>
                                        </p:tav>
                                      </p:tavLst>
                                    </p:anim>
                                    <p:anim calcmode="lin" valueType="num">
                                      <p:cBhvr additive="base">
                                        <p:cTn id="13" dur="500"/>
                                        <p:tgtEl>
                                          <p:spTgt spid="5"/>
                                        </p:tgtEl>
                                        <p:attrNameLst>
                                          <p:attrName>ppt_y</p:attrName>
                                        </p:attrNameLst>
                                      </p:cBhvr>
                                      <p:tavLst>
                                        <p:tav tm="0">
                                          <p:val>
                                            <p:strVal val="ppt_y"/>
                                          </p:val>
                                        </p:tav>
                                        <p:tav tm="100000">
                                          <p:val>
                                            <p:strVal val="1+ppt_h/2"/>
                                          </p:val>
                                        </p:tav>
                                      </p:tavLst>
                                    </p:anim>
                                    <p:set>
                                      <p:cBhvr>
                                        <p:cTn id="14"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Google Shape;347;p17"/>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42E8B1A9-BA85-4756-944B-514E46BF2B0C}" type="slidenum">
              <a:rPr lang="pt-BR" sz="1300">
                <a:solidFill>
                  <a:srgbClr val="68728D"/>
                </a:solidFill>
                <a:latin typeface="Montserrat Light" charset="0"/>
                <a:sym typeface="Montserrat Light" charset="0"/>
              </a:rPr>
              <a:pPr eaLnBrk="1" hangingPunct="1"/>
              <a:t>4</a:t>
            </a:fld>
            <a:endParaRPr lang="pt-BR" sz="1300">
              <a:solidFill>
                <a:srgbClr val="68728D"/>
              </a:solidFill>
              <a:latin typeface="Montserrat Light" charset="0"/>
              <a:sym typeface="Montserrat Light" charset="0"/>
            </a:endParaRPr>
          </a:p>
        </p:txBody>
      </p:sp>
      <p:sp>
        <p:nvSpPr>
          <p:cNvPr id="3" name="Espaço Reservado para Texto 2">
            <a:extLst>
              <a:ext uri="{FF2B5EF4-FFF2-40B4-BE49-F238E27FC236}"/>
            </a:extLst>
          </p:cNvPr>
          <p:cNvSpPr>
            <a:spLocks noGrp="1"/>
          </p:cNvSpPr>
          <p:nvPr>
            <p:ph type="body" idx="1"/>
          </p:nvPr>
        </p:nvSpPr>
        <p:spPr>
          <a:xfrm>
            <a:off x="776288" y="1514475"/>
            <a:ext cx="7878762" cy="2932113"/>
          </a:xfrm>
        </p:spPr>
        <p:txBody>
          <a:bodyPr/>
          <a:lstStyle/>
          <a:p>
            <a:pPr marL="171450" indent="-171450" eaLnBrk="1" fontAlgn="auto" hangingPunct="1">
              <a:spcBef>
                <a:spcPts val="0"/>
              </a:spcBef>
              <a:buClrTx/>
              <a:buSzPct val="125000"/>
              <a:buFont typeface="Montserrat Light"/>
              <a:buChar char="❑"/>
              <a:defRPr/>
            </a:pPr>
            <a:r>
              <a:rPr lang="pt-BR" sz="1600" dirty="0">
                <a:solidFill>
                  <a:schemeClr val="dk1"/>
                </a:solidFill>
                <a:latin typeface="Montserrat Light"/>
                <a:ea typeface="Montserrat Light"/>
                <a:cs typeface="Montserrat Light"/>
                <a:sym typeface="Montserrat Light"/>
              </a:rPr>
              <a:t> Oclui as anastomoses vasculares</a:t>
            </a:r>
          </a:p>
          <a:p>
            <a:pPr marL="171450" indent="-171450" eaLnBrk="1" fontAlgn="auto" hangingPunct="1">
              <a:spcBef>
                <a:spcPts val="0"/>
              </a:spcBef>
              <a:buClrTx/>
              <a:buSzPct val="125000"/>
              <a:buFont typeface="Montserrat Light"/>
              <a:buChar char="❑"/>
              <a:defRPr/>
            </a:pPr>
            <a:endParaRPr lang="pt-BR" sz="1600" dirty="0">
              <a:solidFill>
                <a:schemeClr val="dk1"/>
              </a:solidFill>
              <a:latin typeface="Montserrat Light"/>
              <a:ea typeface="Montserrat Light"/>
              <a:cs typeface="Montserrat Light"/>
              <a:sym typeface="Montserrat Light"/>
            </a:endParaRPr>
          </a:p>
          <a:p>
            <a:pPr marL="171450" indent="-171450" eaLnBrk="1" fontAlgn="auto" hangingPunct="1">
              <a:spcBef>
                <a:spcPts val="0"/>
              </a:spcBef>
              <a:buClrTx/>
              <a:buSzPct val="125000"/>
              <a:buFont typeface="Montserrat Light"/>
              <a:buChar char="❑"/>
              <a:defRPr/>
            </a:pPr>
            <a:r>
              <a:rPr lang="pt-BR" sz="1600" dirty="0">
                <a:solidFill>
                  <a:schemeClr val="dk1"/>
                </a:solidFill>
                <a:latin typeface="Montserrat Light"/>
                <a:ea typeface="Montserrat Light"/>
                <a:cs typeface="Montserrat Light"/>
                <a:sym typeface="Montserrat Light"/>
              </a:rPr>
              <a:t> Laparotomia (De Lia et al, </a:t>
            </a:r>
            <a:r>
              <a:rPr lang="pt-BR" sz="800" dirty="0">
                <a:solidFill>
                  <a:schemeClr val="dk1"/>
                </a:solidFill>
                <a:latin typeface="Montserrat Light"/>
                <a:ea typeface="Montserrat Light"/>
                <a:cs typeface="Montserrat Light"/>
                <a:sym typeface="Montserrat Light"/>
              </a:rPr>
              <a:t>5</a:t>
            </a:r>
            <a:r>
              <a:rPr lang="pt-BR" sz="1600" dirty="0">
                <a:solidFill>
                  <a:schemeClr val="dk1"/>
                </a:solidFill>
                <a:latin typeface="Montserrat Light"/>
                <a:ea typeface="Montserrat Light"/>
                <a:cs typeface="Montserrat Light"/>
                <a:sym typeface="Montserrat Light"/>
              </a:rPr>
              <a:t>) </a:t>
            </a:r>
            <a:r>
              <a:rPr lang="pt-BR" sz="1600" dirty="0">
                <a:solidFill>
                  <a:schemeClr val="dk1"/>
                </a:solidFill>
                <a:latin typeface="Montserrat Light"/>
                <a:ea typeface="Montserrat Light"/>
                <a:cs typeface="Montserrat Light"/>
                <a:sym typeface="Wingdings" panose="05000000000000000000" pitchFamily="2" charset="2"/>
              </a:rPr>
              <a:t> Per</a:t>
            </a:r>
            <a:r>
              <a:rPr lang="pt-BR" sz="1600" dirty="0">
                <a:solidFill>
                  <a:schemeClr val="dk1"/>
                </a:solidFill>
                <a:latin typeface="Montserrat Light"/>
                <a:ea typeface="Montserrat Light"/>
                <a:cs typeface="Montserrat Light"/>
                <a:sym typeface="Montserrat Light"/>
              </a:rPr>
              <a:t>cutânea guiado por USG (</a:t>
            </a:r>
            <a:r>
              <a:rPr lang="pt-BR" sz="1600" dirty="0" err="1">
                <a:solidFill>
                  <a:schemeClr val="dk1"/>
                </a:solidFill>
                <a:latin typeface="Montserrat Light"/>
                <a:ea typeface="Montserrat Light"/>
                <a:cs typeface="Montserrat Light"/>
                <a:sym typeface="Montserrat Light"/>
              </a:rPr>
              <a:t>Ville</a:t>
            </a:r>
            <a:r>
              <a:rPr lang="pt-BR" sz="1600" dirty="0">
                <a:solidFill>
                  <a:schemeClr val="dk1"/>
                </a:solidFill>
                <a:latin typeface="Montserrat Light"/>
                <a:ea typeface="Montserrat Light"/>
                <a:cs typeface="Montserrat Light"/>
                <a:sym typeface="Montserrat Light"/>
              </a:rPr>
              <a:t> et al, </a:t>
            </a:r>
            <a:r>
              <a:rPr lang="pt-BR" sz="800" dirty="0">
                <a:solidFill>
                  <a:schemeClr val="dk1"/>
                </a:solidFill>
                <a:latin typeface="Montserrat Light"/>
                <a:ea typeface="Montserrat Light"/>
                <a:cs typeface="Montserrat Light"/>
                <a:sym typeface="Montserrat Light"/>
              </a:rPr>
              <a:t>6,7</a:t>
            </a:r>
            <a:r>
              <a:rPr lang="pt-BR" sz="1600" dirty="0">
                <a:solidFill>
                  <a:schemeClr val="dk1"/>
                </a:solidFill>
                <a:latin typeface="Montserrat Light"/>
                <a:ea typeface="Montserrat Light"/>
                <a:cs typeface="Montserrat Light"/>
                <a:sym typeface="Montserrat Light"/>
              </a:rPr>
              <a:t>).</a:t>
            </a:r>
          </a:p>
          <a:p>
            <a:pPr marL="171450" indent="-171450" eaLnBrk="1" fontAlgn="auto" hangingPunct="1">
              <a:spcBef>
                <a:spcPts val="0"/>
              </a:spcBef>
              <a:buClrTx/>
              <a:buSzPct val="125000"/>
              <a:buFont typeface="Montserrat Light"/>
              <a:buChar char="❑"/>
              <a:defRPr/>
            </a:pPr>
            <a:endParaRPr lang="pt-BR" sz="1600" dirty="0">
              <a:solidFill>
                <a:schemeClr val="dk1"/>
              </a:solidFill>
              <a:latin typeface="Montserrat Light"/>
              <a:ea typeface="Montserrat Light"/>
              <a:cs typeface="Montserrat Light"/>
              <a:sym typeface="Montserrat Light"/>
            </a:endParaRPr>
          </a:p>
          <a:p>
            <a:pPr marL="171450" indent="-171450" eaLnBrk="1" fontAlgn="auto" hangingPunct="1">
              <a:spcBef>
                <a:spcPts val="0"/>
              </a:spcBef>
              <a:buClrTx/>
              <a:buSzPct val="125000"/>
              <a:buFont typeface="Montserrat Light"/>
              <a:buChar char="❑"/>
              <a:defRPr/>
            </a:pPr>
            <a:r>
              <a:rPr lang="pt-BR" sz="1600" dirty="0">
                <a:solidFill>
                  <a:schemeClr val="dk1"/>
                </a:solidFill>
                <a:latin typeface="Montserrat Light"/>
                <a:ea typeface="Montserrat Light"/>
                <a:cs typeface="Montserrat Light"/>
                <a:sym typeface="Montserrat Light"/>
              </a:rPr>
              <a:t> Altas taxas de sobrevivência</a:t>
            </a:r>
          </a:p>
          <a:p>
            <a:pPr marL="171450" indent="-171450" eaLnBrk="1" fontAlgn="auto" hangingPunct="1">
              <a:spcBef>
                <a:spcPts val="0"/>
              </a:spcBef>
              <a:buClrTx/>
              <a:buSzPct val="125000"/>
              <a:buFont typeface="Montserrat Light"/>
              <a:buChar char="❑"/>
              <a:defRPr/>
            </a:pPr>
            <a:endParaRPr lang="pt-BR" sz="1600" dirty="0">
              <a:solidFill>
                <a:schemeClr val="dk1"/>
              </a:solidFill>
              <a:latin typeface="Montserrat Light"/>
              <a:ea typeface="Montserrat Light"/>
              <a:cs typeface="Montserrat Light"/>
              <a:sym typeface="Montserrat Light"/>
            </a:endParaRPr>
          </a:p>
          <a:p>
            <a:pPr marL="171450" indent="-171450" eaLnBrk="1" fontAlgn="auto" hangingPunct="1">
              <a:spcBef>
                <a:spcPts val="0"/>
              </a:spcBef>
              <a:buClrTx/>
              <a:buSzPct val="125000"/>
              <a:buFont typeface="Montserrat Light"/>
              <a:buChar char="❑"/>
              <a:defRPr/>
            </a:pPr>
            <a:r>
              <a:rPr lang="pt-BR" sz="1600" dirty="0">
                <a:solidFill>
                  <a:schemeClr val="dk1"/>
                </a:solidFill>
                <a:latin typeface="Montserrat Light"/>
                <a:ea typeface="Montserrat Light"/>
                <a:cs typeface="Montserrat Light"/>
                <a:sym typeface="Montserrat Light"/>
              </a:rPr>
              <a:t> Baixas taxas de complicações neurológicas </a:t>
            </a:r>
            <a:r>
              <a:rPr lang="pt-BR" sz="800" dirty="0">
                <a:solidFill>
                  <a:schemeClr val="dk1"/>
                </a:solidFill>
                <a:latin typeface="Montserrat Light"/>
                <a:ea typeface="Montserrat Light"/>
                <a:cs typeface="Montserrat Light"/>
                <a:sym typeface="Montserrat Light"/>
              </a:rPr>
              <a:t>(7-9).</a:t>
            </a:r>
          </a:p>
          <a:p>
            <a:pPr marL="0" indent="0" eaLnBrk="1" fontAlgn="auto" hangingPunct="1">
              <a:spcBef>
                <a:spcPts val="0"/>
              </a:spcBef>
              <a:buClrTx/>
              <a:buSzPct val="125000"/>
              <a:buFont typeface="Montserrat Light"/>
              <a:buNone/>
              <a:defRPr/>
            </a:pPr>
            <a:endParaRPr lang="pt-BR" sz="800" dirty="0">
              <a:solidFill>
                <a:schemeClr val="dk1"/>
              </a:solidFill>
              <a:latin typeface="Montserrat Light"/>
              <a:ea typeface="Montserrat Light"/>
              <a:cs typeface="Montserrat Light"/>
              <a:sym typeface="Montserrat Light"/>
            </a:endParaRPr>
          </a:p>
          <a:p>
            <a:pPr marL="628650" lvl="1" indent="-171450" eaLnBrk="1" fontAlgn="auto" hangingPunct="1">
              <a:spcBef>
                <a:spcPts val="0"/>
              </a:spcBef>
              <a:buClr>
                <a:schemeClr val="accent6"/>
              </a:buClr>
              <a:buSzPct val="100000"/>
              <a:buFont typeface="Montserrat Light"/>
              <a:buChar char="❏"/>
              <a:defRPr/>
            </a:pPr>
            <a:r>
              <a:rPr lang="pt-BR" sz="1600" dirty="0">
                <a:solidFill>
                  <a:schemeClr val="dk1"/>
                </a:solidFill>
                <a:latin typeface="Montserrat Light"/>
                <a:ea typeface="Montserrat Light"/>
                <a:cs typeface="Montserrat Light"/>
                <a:sym typeface="Montserrat Light"/>
              </a:rPr>
              <a:t>Estudo do grupo </a:t>
            </a:r>
            <a:r>
              <a:rPr lang="pt-BR" sz="1600" dirty="0" err="1">
                <a:solidFill>
                  <a:schemeClr val="dk1"/>
                </a:solidFill>
                <a:latin typeface="Montserrat Light"/>
                <a:ea typeface="Montserrat Light"/>
                <a:cs typeface="Montserrat Light"/>
                <a:sym typeface="Montserrat Light"/>
              </a:rPr>
              <a:t>Eurofetus</a:t>
            </a:r>
            <a:r>
              <a:rPr lang="pt-BR" sz="1600" dirty="0">
                <a:solidFill>
                  <a:schemeClr val="dk1"/>
                </a:solidFill>
                <a:latin typeface="Montserrat Light"/>
                <a:ea typeface="Montserrat Light"/>
                <a:cs typeface="Montserrat Light"/>
                <a:sym typeface="Montserrat Light"/>
              </a:rPr>
              <a:t> </a:t>
            </a:r>
            <a:r>
              <a:rPr lang="pt-BR" sz="800" dirty="0">
                <a:solidFill>
                  <a:schemeClr val="dk1"/>
                </a:solidFill>
                <a:latin typeface="Montserrat Light"/>
                <a:ea typeface="Montserrat Light"/>
                <a:cs typeface="Montserrat Light"/>
                <a:sym typeface="Montserrat Light"/>
              </a:rPr>
              <a:t>(10)</a:t>
            </a:r>
          </a:p>
          <a:p>
            <a:pPr marL="628650" lvl="1" indent="-171450" eaLnBrk="1" fontAlgn="auto" hangingPunct="1">
              <a:spcBef>
                <a:spcPts val="0"/>
              </a:spcBef>
              <a:buClr>
                <a:schemeClr val="accent6"/>
              </a:buClr>
              <a:buSzPct val="100000"/>
              <a:buFont typeface="Montserrat Light"/>
              <a:buChar char="❏"/>
              <a:defRPr/>
            </a:pPr>
            <a:endParaRPr lang="pt-BR" sz="1000" dirty="0">
              <a:solidFill>
                <a:schemeClr val="dk1"/>
              </a:solidFill>
              <a:latin typeface="Montserrat Light"/>
              <a:ea typeface="Montserrat Light"/>
              <a:cs typeface="Montserrat Light"/>
              <a:sym typeface="Montserrat Light"/>
            </a:endParaRPr>
          </a:p>
          <a:p>
            <a:pPr marL="171450" indent="-171450" eaLnBrk="1" fontAlgn="auto" hangingPunct="1">
              <a:spcBef>
                <a:spcPts val="0"/>
              </a:spcBef>
              <a:buClrTx/>
              <a:buSzPct val="125000"/>
              <a:buFont typeface="Montserrat Light"/>
              <a:buChar char="❑"/>
              <a:defRPr/>
            </a:pPr>
            <a:r>
              <a:rPr lang="pt-BR" sz="1600" dirty="0">
                <a:solidFill>
                  <a:schemeClr val="dk1"/>
                </a:solidFill>
                <a:latin typeface="Montserrat Light"/>
                <a:ea typeface="Montserrat Light"/>
                <a:cs typeface="Montserrat Light"/>
                <a:sym typeface="Montserrat Light"/>
              </a:rPr>
              <a:t> Procedimento = </a:t>
            </a:r>
            <a:r>
              <a:rPr lang="pt-BR" sz="1600" dirty="0" err="1">
                <a:solidFill>
                  <a:schemeClr val="dk1"/>
                </a:solidFill>
                <a:latin typeface="Montserrat Light"/>
                <a:ea typeface="Montserrat Light"/>
                <a:cs typeface="Montserrat Light"/>
                <a:sym typeface="Montserrat Light"/>
              </a:rPr>
              <a:t>Fetoscópio</a:t>
            </a:r>
            <a:r>
              <a:rPr lang="pt-BR" sz="1600" dirty="0">
                <a:solidFill>
                  <a:schemeClr val="dk1"/>
                </a:solidFill>
                <a:latin typeface="Montserrat Light"/>
                <a:ea typeface="Montserrat Light"/>
                <a:cs typeface="Montserrat Light"/>
                <a:sym typeface="Montserrat Light"/>
              </a:rPr>
              <a:t> + Fibra de Laser</a:t>
            </a:r>
          </a:p>
          <a:p>
            <a:pPr marL="101600" indent="0" eaLnBrk="1" fontAlgn="auto" hangingPunct="1">
              <a:spcBef>
                <a:spcPts val="0"/>
              </a:spcBef>
              <a:buClr>
                <a:schemeClr val="accent6"/>
              </a:buClr>
              <a:buFont typeface="Montserrat Light"/>
              <a:buNone/>
              <a:defRPr/>
            </a:pPr>
            <a:endParaRPr lang="pt-BR" sz="1600" dirty="0">
              <a:solidFill>
                <a:schemeClr val="dk1"/>
              </a:solidFill>
              <a:latin typeface="Montserrat Light"/>
              <a:ea typeface="Montserrat Light"/>
              <a:cs typeface="Montserrat Light"/>
              <a:sym typeface="Montserrat Light"/>
            </a:endParaRPr>
          </a:p>
        </p:txBody>
      </p:sp>
      <p:sp>
        <p:nvSpPr>
          <p:cNvPr id="21508" name="Título 4"/>
          <p:cNvSpPr txBox="1">
            <a:spLocks noGrp="1"/>
          </p:cNvSpPr>
          <p:nvPr>
            <p:ph type="title"/>
          </p:nvPr>
        </p:nvSpPr>
        <p:spPr>
          <a:xfrm>
            <a:off x="776288" y="550863"/>
            <a:ext cx="6113462" cy="857250"/>
          </a:xfrm>
        </p:spPr>
        <p:txBody>
          <a:bodyPr/>
          <a:lstStyle/>
          <a:p>
            <a:pPr eaLnBrk="1" hangingPunct="1">
              <a:spcBef>
                <a:spcPct val="0"/>
              </a:spcBef>
              <a:spcAft>
                <a:spcPct val="0"/>
              </a:spcAft>
              <a:buClr>
                <a:srgbClr val="252831"/>
              </a:buClr>
              <a:buFont typeface="Poppins" charset="0"/>
              <a:buNone/>
            </a:pPr>
            <a:r>
              <a:rPr lang="pt-BR" sz="1600" b="1" smtClean="0">
                <a:solidFill>
                  <a:srgbClr val="252831"/>
                </a:solidFill>
                <a:latin typeface="Poppins" charset="0"/>
                <a:cs typeface="Arial" charset="0"/>
                <a:sym typeface="Poppins" charset="0"/>
              </a:rPr>
              <a:t>FOTOCOAGULAÇÃO A LASER POR FETOSCOPIA (FLP)</a:t>
            </a:r>
            <a:br>
              <a:rPr lang="pt-BR" sz="1600" b="1" smtClean="0">
                <a:solidFill>
                  <a:srgbClr val="252831"/>
                </a:solidFill>
                <a:latin typeface="Poppins" charset="0"/>
                <a:cs typeface="Arial" charset="0"/>
                <a:sym typeface="Poppins" charset="0"/>
              </a:rPr>
            </a:br>
            <a:endParaRPr lang="pt-BR" sz="1600" b="1" smtClean="0">
              <a:solidFill>
                <a:srgbClr val="252831"/>
              </a:solidFill>
              <a:latin typeface="Poppins" charset="0"/>
              <a:cs typeface="Arial" charset="0"/>
              <a:sym typeface="Poppins" charset="0"/>
            </a:endParaRPr>
          </a:p>
        </p:txBody>
      </p:sp>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Google Shape;347;p17"/>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FE30CB3E-2FF6-4683-8DA0-A737C6B0EEEB}" type="slidenum">
              <a:rPr lang="pt-BR" sz="1300">
                <a:solidFill>
                  <a:srgbClr val="68728D"/>
                </a:solidFill>
                <a:latin typeface="Montserrat Light" charset="0"/>
                <a:sym typeface="Montserrat Light" charset="0"/>
              </a:rPr>
              <a:pPr eaLnBrk="1" hangingPunct="1"/>
              <a:t>5</a:t>
            </a:fld>
            <a:endParaRPr lang="pt-BR" sz="1300">
              <a:solidFill>
                <a:srgbClr val="68728D"/>
              </a:solidFill>
              <a:latin typeface="Montserrat Light" charset="0"/>
              <a:sym typeface="Montserrat Light" charset="0"/>
            </a:endParaRPr>
          </a:p>
        </p:txBody>
      </p:sp>
      <p:sp>
        <p:nvSpPr>
          <p:cNvPr id="3" name="Espaço Reservado para Texto 2">
            <a:extLst>
              <a:ext uri="{FF2B5EF4-FFF2-40B4-BE49-F238E27FC236}"/>
            </a:extLst>
          </p:cNvPr>
          <p:cNvSpPr>
            <a:spLocks noGrp="1"/>
          </p:cNvSpPr>
          <p:nvPr>
            <p:ph type="body" idx="1"/>
          </p:nvPr>
        </p:nvSpPr>
        <p:spPr>
          <a:xfrm>
            <a:off x="776288" y="1514475"/>
            <a:ext cx="7878762" cy="2932113"/>
          </a:xfrm>
        </p:spPr>
        <p:txBody>
          <a:bodyPr/>
          <a:lstStyle/>
          <a:p>
            <a:pPr marL="171450" indent="-171450" eaLnBrk="1" fontAlgn="auto" hangingPunct="1">
              <a:spcBef>
                <a:spcPts val="0"/>
              </a:spcBef>
              <a:buClrTx/>
              <a:buSzPct val="125000"/>
              <a:buFont typeface="Montserrat Light"/>
              <a:buChar char="❑"/>
              <a:defRPr/>
            </a:pPr>
            <a:r>
              <a:rPr lang="pt-BR" dirty="0">
                <a:solidFill>
                  <a:schemeClr val="dk1"/>
                </a:solidFill>
                <a:latin typeface="Montserrat Light"/>
                <a:ea typeface="Montserrat Light"/>
                <a:cs typeface="Montserrat Light"/>
                <a:sym typeface="Montserrat Light"/>
              </a:rPr>
              <a:t> </a:t>
            </a:r>
            <a:r>
              <a:rPr lang="pt-BR" sz="1600" dirty="0">
                <a:solidFill>
                  <a:schemeClr val="dk1"/>
                </a:solidFill>
                <a:latin typeface="Montserrat Light"/>
                <a:ea typeface="Montserrat Light"/>
                <a:cs typeface="Montserrat Light"/>
                <a:sym typeface="Montserrat Light"/>
              </a:rPr>
              <a:t>Coagulação seletiva sequencial </a:t>
            </a:r>
            <a:r>
              <a:rPr lang="pt-BR" dirty="0">
                <a:solidFill>
                  <a:schemeClr val="dk1"/>
                </a:solidFill>
                <a:latin typeface="Montserrat Light"/>
                <a:ea typeface="Montserrat Light"/>
                <a:cs typeface="Montserrat Light"/>
                <a:sym typeface="Montserrat Light"/>
              </a:rPr>
              <a:t>(6, 18, 19)</a:t>
            </a:r>
          </a:p>
          <a:p>
            <a:pPr marL="171450" indent="-171450" eaLnBrk="1" fontAlgn="auto" hangingPunct="1">
              <a:spcBef>
                <a:spcPts val="0"/>
              </a:spcBef>
              <a:buClrTx/>
              <a:buSzPct val="125000"/>
              <a:buFont typeface="Montserrat Light"/>
              <a:buChar char="❑"/>
              <a:defRPr/>
            </a:pPr>
            <a:endParaRPr lang="pt-BR" sz="800" dirty="0">
              <a:solidFill>
                <a:schemeClr val="dk1"/>
              </a:solidFill>
              <a:latin typeface="Montserrat Light"/>
              <a:ea typeface="Montserrat Light"/>
              <a:cs typeface="Montserrat Light"/>
              <a:sym typeface="Montserrat Light"/>
            </a:endParaRPr>
          </a:p>
          <a:p>
            <a:pPr marL="628650" lvl="1" indent="-171450" eaLnBrk="1" fontAlgn="auto" hangingPunct="1">
              <a:spcBef>
                <a:spcPts val="0"/>
              </a:spcBef>
              <a:buClr>
                <a:schemeClr val="accent6"/>
              </a:buClr>
              <a:buSzPct val="100000"/>
              <a:buFont typeface="Montserrat Light"/>
              <a:buChar char="❏"/>
              <a:defRPr/>
            </a:pPr>
            <a:r>
              <a:rPr lang="pt-BR" dirty="0">
                <a:solidFill>
                  <a:schemeClr val="dk1"/>
                </a:solidFill>
                <a:latin typeface="Montserrat Light"/>
                <a:ea typeface="Montserrat Light"/>
                <a:cs typeface="Montserrat Light"/>
                <a:sym typeface="Montserrat Light"/>
              </a:rPr>
              <a:t> Descrito por Quintero</a:t>
            </a:r>
          </a:p>
          <a:p>
            <a:pPr marL="628650" lvl="1" indent="-171450" eaLnBrk="1" fontAlgn="auto" hangingPunct="1">
              <a:spcBef>
                <a:spcPts val="0"/>
              </a:spcBef>
              <a:buClr>
                <a:schemeClr val="accent6"/>
              </a:buClr>
              <a:buSzPct val="100000"/>
              <a:buFont typeface="Montserrat Light"/>
              <a:buChar char="❏"/>
              <a:defRPr/>
            </a:pPr>
            <a:r>
              <a:rPr lang="pt-BR" dirty="0">
                <a:solidFill>
                  <a:schemeClr val="dk1"/>
                </a:solidFill>
                <a:latin typeface="Montserrat Light"/>
                <a:ea typeface="Montserrat Light"/>
                <a:cs typeface="Montserrat Light"/>
                <a:sym typeface="Montserrat Light"/>
              </a:rPr>
              <a:t> Impede ablação de vasos fora da anastomose</a:t>
            </a:r>
          </a:p>
          <a:p>
            <a:pPr marL="628650" lvl="1" indent="-171450" eaLnBrk="1" fontAlgn="auto" hangingPunct="1">
              <a:spcBef>
                <a:spcPts val="0"/>
              </a:spcBef>
              <a:buClr>
                <a:schemeClr val="accent6"/>
              </a:buClr>
              <a:buSzPct val="100000"/>
              <a:buFont typeface="Montserrat Light"/>
              <a:buChar char="❏"/>
              <a:defRPr/>
            </a:pPr>
            <a:r>
              <a:rPr lang="pt-BR" dirty="0">
                <a:solidFill>
                  <a:schemeClr val="dk1"/>
                </a:solidFill>
                <a:latin typeface="Montserrat Light"/>
                <a:ea typeface="Montserrat Light"/>
                <a:cs typeface="Montserrat Light"/>
                <a:sym typeface="Montserrat Light"/>
              </a:rPr>
              <a:t> Reduz risco de óbito fetal por hipotensão</a:t>
            </a:r>
          </a:p>
          <a:p>
            <a:pPr marL="628650" lvl="1" indent="-171450" eaLnBrk="1" fontAlgn="auto" hangingPunct="1">
              <a:spcBef>
                <a:spcPts val="0"/>
              </a:spcBef>
              <a:buClr>
                <a:schemeClr val="accent6"/>
              </a:buClr>
              <a:buSzPct val="100000"/>
              <a:buFont typeface="Montserrat Light"/>
              <a:buChar char="❏"/>
              <a:defRPr/>
            </a:pPr>
            <a:r>
              <a:rPr lang="pt-BR" dirty="0">
                <a:solidFill>
                  <a:schemeClr val="dk1"/>
                </a:solidFill>
                <a:latin typeface="Montserrat Light"/>
                <a:ea typeface="Montserrat Light"/>
                <a:cs typeface="Montserrat Light"/>
                <a:sym typeface="Montserrat Light"/>
              </a:rPr>
              <a:t> Ordem da coagulação é determinada pelo tipo de anastomose ( AA, AV, VV)</a:t>
            </a:r>
          </a:p>
          <a:p>
            <a:pPr marL="628650" lvl="1" indent="-171450" eaLnBrk="1" fontAlgn="auto" hangingPunct="1">
              <a:spcBef>
                <a:spcPts val="0"/>
              </a:spcBef>
              <a:buClr>
                <a:schemeClr val="accent6"/>
              </a:buClr>
              <a:buSzPct val="100000"/>
              <a:buFont typeface="Montserrat Light"/>
              <a:buChar char="❏"/>
              <a:defRPr/>
            </a:pPr>
            <a:r>
              <a:rPr lang="pt-BR" dirty="0">
                <a:solidFill>
                  <a:schemeClr val="dk1"/>
                </a:solidFill>
                <a:latin typeface="Montserrat Light"/>
                <a:ea typeface="Montserrat Light"/>
                <a:cs typeface="Montserrat Light"/>
                <a:sym typeface="Montserrat Light"/>
              </a:rPr>
              <a:t> Dificuldade de identificação </a:t>
            </a:r>
          </a:p>
          <a:p>
            <a:pPr marL="457200" lvl="1" indent="0" eaLnBrk="1" fontAlgn="auto" hangingPunct="1">
              <a:spcBef>
                <a:spcPts val="0"/>
              </a:spcBef>
              <a:buClrTx/>
              <a:buSzPct val="125000"/>
              <a:buFont typeface="Montserrat Light"/>
              <a:buNone/>
              <a:defRPr/>
            </a:pPr>
            <a:endParaRPr lang="pt-BR" sz="900" dirty="0">
              <a:solidFill>
                <a:schemeClr val="dk1"/>
              </a:solidFill>
              <a:latin typeface="Montserrat Light"/>
              <a:ea typeface="Montserrat Light"/>
              <a:cs typeface="Montserrat Light"/>
              <a:sym typeface="Montserrat Light"/>
            </a:endParaRPr>
          </a:p>
          <a:p>
            <a:pPr marL="171450" indent="-171450" eaLnBrk="1" fontAlgn="auto" hangingPunct="1">
              <a:spcBef>
                <a:spcPts val="0"/>
              </a:spcBef>
              <a:buClrTx/>
              <a:buSzPct val="125000"/>
              <a:buFont typeface="Montserrat Light"/>
              <a:buChar char="❑"/>
              <a:defRPr/>
            </a:pPr>
            <a:r>
              <a:rPr lang="pt-BR" sz="1600" dirty="0">
                <a:solidFill>
                  <a:schemeClr val="dk1"/>
                </a:solidFill>
                <a:latin typeface="Montserrat Light"/>
                <a:ea typeface="Montserrat Light"/>
                <a:cs typeface="Montserrat Light"/>
                <a:sym typeface="Montserrat Light"/>
              </a:rPr>
              <a:t> Técnica de </a:t>
            </a:r>
            <a:r>
              <a:rPr lang="pt-BR" sz="1600" dirty="0" err="1">
                <a:solidFill>
                  <a:schemeClr val="dk1"/>
                </a:solidFill>
                <a:latin typeface="Montserrat Light"/>
                <a:ea typeface="Montserrat Light"/>
                <a:cs typeface="Montserrat Light"/>
                <a:sym typeface="Montserrat Light"/>
              </a:rPr>
              <a:t>Solomon</a:t>
            </a:r>
            <a:r>
              <a:rPr lang="pt-BR" sz="1600" dirty="0">
                <a:solidFill>
                  <a:schemeClr val="dk1"/>
                </a:solidFill>
                <a:latin typeface="Montserrat Light"/>
                <a:ea typeface="Montserrat Light"/>
                <a:cs typeface="Montserrat Light"/>
                <a:sym typeface="Montserrat Light"/>
              </a:rPr>
              <a:t> </a:t>
            </a:r>
            <a:r>
              <a:rPr lang="pt-BR" dirty="0">
                <a:solidFill>
                  <a:schemeClr val="dk1"/>
                </a:solidFill>
                <a:latin typeface="Montserrat Light"/>
                <a:ea typeface="Montserrat Light"/>
                <a:cs typeface="Montserrat Light"/>
                <a:sym typeface="Montserrat Light"/>
              </a:rPr>
              <a:t>(21-23)</a:t>
            </a:r>
          </a:p>
          <a:p>
            <a:pPr marL="171450" indent="-171450" eaLnBrk="1" fontAlgn="auto" hangingPunct="1">
              <a:spcBef>
                <a:spcPts val="0"/>
              </a:spcBef>
              <a:buClrTx/>
              <a:buSzPct val="125000"/>
              <a:buFont typeface="Montserrat Light"/>
              <a:buChar char="❑"/>
              <a:defRPr/>
            </a:pPr>
            <a:endParaRPr lang="pt-BR" sz="800" dirty="0">
              <a:solidFill>
                <a:schemeClr val="dk1"/>
              </a:solidFill>
              <a:latin typeface="Montserrat Light"/>
              <a:ea typeface="Montserrat Light"/>
              <a:cs typeface="Montserrat Light"/>
              <a:sym typeface="Montserrat Light"/>
            </a:endParaRPr>
          </a:p>
          <a:p>
            <a:pPr marL="628650" lvl="1" indent="-171450" eaLnBrk="1" fontAlgn="auto" hangingPunct="1">
              <a:spcBef>
                <a:spcPts val="0"/>
              </a:spcBef>
              <a:buClr>
                <a:schemeClr val="accent6"/>
              </a:buClr>
              <a:buSzPct val="100000"/>
              <a:buFont typeface="Montserrat Light"/>
              <a:buChar char="❏"/>
              <a:defRPr/>
            </a:pPr>
            <a:r>
              <a:rPr lang="pt-BR" dirty="0">
                <a:solidFill>
                  <a:schemeClr val="dk1"/>
                </a:solidFill>
                <a:latin typeface="Montserrat Light"/>
                <a:ea typeface="Montserrat Light"/>
                <a:cs typeface="Montserrat Light"/>
                <a:sym typeface="Montserrat Light"/>
              </a:rPr>
              <a:t> Reduz as anastomoses residuais</a:t>
            </a:r>
          </a:p>
          <a:p>
            <a:pPr marL="628650" lvl="1" indent="-171450" eaLnBrk="1" fontAlgn="auto" hangingPunct="1">
              <a:spcBef>
                <a:spcPts val="0"/>
              </a:spcBef>
              <a:buClr>
                <a:schemeClr val="accent6"/>
              </a:buClr>
              <a:buSzPct val="100000"/>
              <a:buFont typeface="Montserrat Light"/>
              <a:buChar char="❏"/>
              <a:defRPr/>
            </a:pPr>
            <a:r>
              <a:rPr lang="pt-BR" dirty="0">
                <a:solidFill>
                  <a:schemeClr val="dk1"/>
                </a:solidFill>
                <a:latin typeface="Montserrat Light"/>
                <a:ea typeface="Montserrat Light"/>
                <a:cs typeface="Montserrat Light"/>
                <a:sym typeface="Montserrat Light"/>
              </a:rPr>
              <a:t> Reduz STFF (1%) e Sequência </a:t>
            </a:r>
            <a:r>
              <a:rPr lang="pt-BR" dirty="0" err="1">
                <a:solidFill>
                  <a:schemeClr val="dk1"/>
                </a:solidFill>
                <a:latin typeface="Montserrat Light"/>
                <a:ea typeface="Montserrat Light"/>
                <a:cs typeface="Montserrat Light"/>
                <a:sym typeface="Montserrat Light"/>
              </a:rPr>
              <a:t>Gemelar</a:t>
            </a:r>
            <a:r>
              <a:rPr lang="pt-BR" dirty="0">
                <a:solidFill>
                  <a:schemeClr val="dk1"/>
                </a:solidFill>
                <a:latin typeface="Montserrat Light"/>
                <a:ea typeface="Montserrat Light"/>
                <a:cs typeface="Montserrat Light"/>
                <a:sym typeface="Montserrat Light"/>
              </a:rPr>
              <a:t> Anemia-</a:t>
            </a:r>
            <a:r>
              <a:rPr lang="pt-BR" dirty="0" err="1">
                <a:solidFill>
                  <a:schemeClr val="dk1"/>
                </a:solidFill>
                <a:latin typeface="Montserrat Light"/>
                <a:ea typeface="Montserrat Light"/>
                <a:cs typeface="Montserrat Light"/>
                <a:sym typeface="Montserrat Light"/>
              </a:rPr>
              <a:t>Policitemia</a:t>
            </a:r>
            <a:r>
              <a:rPr lang="pt-BR" dirty="0">
                <a:solidFill>
                  <a:schemeClr val="dk1"/>
                </a:solidFill>
                <a:latin typeface="Montserrat Light"/>
                <a:ea typeface="Montserrat Light"/>
                <a:cs typeface="Montserrat Light"/>
                <a:sym typeface="Montserrat Light"/>
              </a:rPr>
              <a:t> (TAPS) (3%) (24,25)</a:t>
            </a:r>
          </a:p>
        </p:txBody>
      </p:sp>
      <p:sp>
        <p:nvSpPr>
          <p:cNvPr id="22532" name="Título 4"/>
          <p:cNvSpPr txBox="1">
            <a:spLocks noGrp="1"/>
          </p:cNvSpPr>
          <p:nvPr>
            <p:ph type="title"/>
          </p:nvPr>
        </p:nvSpPr>
        <p:spPr>
          <a:xfrm>
            <a:off x="776288" y="550863"/>
            <a:ext cx="6113462" cy="857250"/>
          </a:xfrm>
        </p:spPr>
        <p:txBody>
          <a:bodyPr/>
          <a:lstStyle/>
          <a:p>
            <a:pPr eaLnBrk="1" hangingPunct="1">
              <a:spcBef>
                <a:spcPct val="0"/>
              </a:spcBef>
              <a:spcAft>
                <a:spcPct val="0"/>
              </a:spcAft>
              <a:buClr>
                <a:srgbClr val="252831"/>
              </a:buClr>
              <a:buFont typeface="Poppins" charset="0"/>
              <a:buNone/>
            </a:pPr>
            <a:r>
              <a:rPr lang="pt-BR" sz="1600" b="1" smtClean="0">
                <a:solidFill>
                  <a:srgbClr val="252831"/>
                </a:solidFill>
                <a:latin typeface="Poppins" charset="0"/>
                <a:cs typeface="Arial" charset="0"/>
                <a:sym typeface="Poppins" charset="0"/>
              </a:rPr>
              <a:t>FOTOCOAGULAÇÃO A LASER POR FETOSCOPIA (FLP)</a:t>
            </a:r>
            <a:br>
              <a:rPr lang="pt-BR" sz="1600" b="1" smtClean="0">
                <a:solidFill>
                  <a:srgbClr val="252831"/>
                </a:solidFill>
                <a:latin typeface="Poppins" charset="0"/>
                <a:cs typeface="Arial" charset="0"/>
                <a:sym typeface="Poppins" charset="0"/>
              </a:rPr>
            </a:br>
            <a:endParaRPr lang="pt-BR" sz="1600" b="1" smtClean="0">
              <a:solidFill>
                <a:srgbClr val="252831"/>
              </a:solidFill>
              <a:latin typeface="Poppins" charset="0"/>
              <a:cs typeface="Arial" charset="0"/>
              <a:sym typeface="Poppins" charset="0"/>
            </a:endParaRPr>
          </a:p>
        </p:txBody>
      </p:sp>
    </p:spTree>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Google Shape;347;p17"/>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C05D8EB6-0B59-400D-886E-2D68CE1B6728}" type="slidenum">
              <a:rPr lang="pt-BR" sz="1300">
                <a:solidFill>
                  <a:srgbClr val="68728D"/>
                </a:solidFill>
                <a:latin typeface="Montserrat Light" charset="0"/>
                <a:sym typeface="Montserrat Light" charset="0"/>
              </a:rPr>
              <a:pPr eaLnBrk="1" hangingPunct="1"/>
              <a:t>6</a:t>
            </a:fld>
            <a:endParaRPr lang="pt-BR" sz="1300">
              <a:solidFill>
                <a:srgbClr val="68728D"/>
              </a:solidFill>
              <a:latin typeface="Montserrat Light" charset="0"/>
              <a:sym typeface="Montserrat Light" charset="0"/>
            </a:endParaRPr>
          </a:p>
        </p:txBody>
      </p:sp>
      <p:sp>
        <p:nvSpPr>
          <p:cNvPr id="23555" name="Espaço Reservado para Texto 2"/>
          <p:cNvSpPr txBox="1">
            <a:spLocks noGrp="1"/>
          </p:cNvSpPr>
          <p:nvPr>
            <p:ph type="body" idx="1"/>
          </p:nvPr>
        </p:nvSpPr>
        <p:spPr>
          <a:xfrm>
            <a:off x="776288" y="1514475"/>
            <a:ext cx="7878762" cy="2932113"/>
          </a:xfrm>
        </p:spPr>
        <p:txBody>
          <a:bodyPr/>
          <a:lstStyle>
            <a:lvl1pPr marL="171450" indent="-1714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spcBef>
                <a:spcPct val="0"/>
              </a:spcBef>
              <a:spcAft>
                <a:spcPct val="0"/>
              </a:spcAft>
              <a:buClrTx/>
              <a:buSzPct val="125000"/>
              <a:buFont typeface="Montserrat Light" charset="0"/>
              <a:buChar char="❑"/>
            </a:pPr>
            <a:r>
              <a:rPr lang="pt-BR" sz="1600" smtClean="0">
                <a:solidFill>
                  <a:srgbClr val="252831"/>
                </a:solidFill>
                <a:latin typeface="Montserrat Light" charset="0"/>
                <a:sym typeface="Montserrat Light" charset="0"/>
              </a:rPr>
              <a:t> </a:t>
            </a:r>
          </a:p>
        </p:txBody>
      </p:sp>
      <p:sp>
        <p:nvSpPr>
          <p:cNvPr id="23556" name="Título 4"/>
          <p:cNvSpPr txBox="1">
            <a:spLocks noGrp="1"/>
          </p:cNvSpPr>
          <p:nvPr>
            <p:ph type="title"/>
          </p:nvPr>
        </p:nvSpPr>
        <p:spPr>
          <a:xfrm>
            <a:off x="776288" y="550863"/>
            <a:ext cx="6113462" cy="857250"/>
          </a:xfrm>
        </p:spPr>
        <p:txBody>
          <a:bodyPr/>
          <a:lstStyle/>
          <a:p>
            <a:pPr eaLnBrk="1" hangingPunct="1">
              <a:spcBef>
                <a:spcPct val="0"/>
              </a:spcBef>
              <a:spcAft>
                <a:spcPct val="0"/>
              </a:spcAft>
              <a:buClr>
                <a:srgbClr val="252831"/>
              </a:buClr>
              <a:buFont typeface="Poppins" charset="0"/>
              <a:buNone/>
            </a:pPr>
            <a:r>
              <a:rPr lang="pt-BR" sz="1600" b="1" smtClean="0">
                <a:solidFill>
                  <a:srgbClr val="252831"/>
                </a:solidFill>
                <a:latin typeface="Poppins" charset="0"/>
                <a:cs typeface="Arial" charset="0"/>
                <a:sym typeface="Poppins" charset="0"/>
              </a:rPr>
              <a:t>FOTOCOAGULAÇÃO A LASER POR FETOSCOPIA (FLP)</a:t>
            </a:r>
            <a:br>
              <a:rPr lang="pt-BR" sz="1600" b="1" smtClean="0">
                <a:solidFill>
                  <a:srgbClr val="252831"/>
                </a:solidFill>
                <a:latin typeface="Poppins" charset="0"/>
                <a:cs typeface="Arial" charset="0"/>
                <a:sym typeface="Poppins" charset="0"/>
              </a:rPr>
            </a:br>
            <a:endParaRPr lang="pt-BR" sz="1600" b="1" smtClean="0">
              <a:solidFill>
                <a:srgbClr val="252831"/>
              </a:solidFill>
              <a:latin typeface="Poppins" charset="0"/>
              <a:cs typeface="Arial" charset="0"/>
              <a:sym typeface="Poppins" charset="0"/>
            </a:endParaRPr>
          </a:p>
        </p:txBody>
      </p:sp>
      <p:pic>
        <p:nvPicPr>
          <p:cNvPr id="23557" name="Imagem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60375"/>
            <a:ext cx="4402138"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Imagem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71975" y="473075"/>
            <a:ext cx="4767263"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327525" y="473075"/>
            <a:ext cx="4402138" cy="291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0" name="CaixaDeTexto 7"/>
          <p:cNvSpPr txBox="1">
            <a:spLocks noChangeArrowheads="1"/>
          </p:cNvSpPr>
          <p:nvPr/>
        </p:nvSpPr>
        <p:spPr bwMode="auto">
          <a:xfrm>
            <a:off x="5084763" y="4881563"/>
            <a:ext cx="3732212"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800">
                <a:latin typeface="Montserrat Light" charset="0"/>
                <a:hlinkClick r:id="rId6"/>
              </a:rPr>
              <a:t>http://fmfla.med.br/procedimentos-invasivos/sd-transfusao-feto-fetal/</a:t>
            </a:r>
            <a:endParaRPr lang="pt-BR" sz="800">
              <a:latin typeface="Montserrat Light"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 name="Google Shape;372;p19"/>
          <p:cNvSpPr txBox="1">
            <a:spLocks noGrp="1"/>
          </p:cNvSpPr>
          <p:nvPr>
            <p:ph type="body" idx="1"/>
          </p:nvPr>
        </p:nvSpPr>
        <p:spPr>
          <a:xfrm>
            <a:off x="755650" y="1204913"/>
            <a:ext cx="3933825" cy="3078162"/>
          </a:xfrm>
        </p:spPr>
        <p:txBody>
          <a:bodyPr/>
          <a:lstStyle>
            <a:lvl1pPr>
              <a:defRPr sz="1400">
                <a:solidFill>
                  <a:srgbClr val="000000"/>
                </a:solidFill>
                <a:latin typeface="Arial" charset="0"/>
                <a:cs typeface="Arial" charset="0"/>
                <a:sym typeface="Arial" charset="0"/>
              </a:defRPr>
            </a:lvl1pPr>
            <a:lvl2pPr marL="628650" indent="-17145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20000"/>
              </a:lnSpc>
              <a:spcAft>
                <a:spcPct val="0"/>
              </a:spcAft>
              <a:buClr>
                <a:srgbClr val="BDC3D3"/>
              </a:buClr>
              <a:buFont typeface="Montserrat Light" charset="0"/>
              <a:buNone/>
            </a:pPr>
            <a:r>
              <a:rPr lang="pt-BR" sz="1800" b="1" smtClean="0">
                <a:solidFill>
                  <a:srgbClr val="252831"/>
                </a:solidFill>
                <a:latin typeface="Montserrat" charset="0"/>
                <a:sym typeface="Montserrat" charset="0"/>
              </a:rPr>
              <a:t>Sobrevida</a:t>
            </a:r>
          </a:p>
          <a:p>
            <a:pPr marL="0" indent="0" eaLnBrk="1" hangingPunct="1">
              <a:lnSpc>
                <a:spcPct val="120000"/>
              </a:lnSpc>
              <a:spcAft>
                <a:spcPct val="0"/>
              </a:spcAft>
              <a:buClrTx/>
              <a:buSzTx/>
              <a:buFont typeface="Montserrat Light" charset="0"/>
              <a:buChar char="❑"/>
            </a:pPr>
            <a:r>
              <a:rPr lang="pt-BR" smtClean="0">
                <a:solidFill>
                  <a:srgbClr val="252831"/>
                </a:solidFill>
                <a:latin typeface="Montserrat Light" charset="0"/>
                <a:sym typeface="Montserrat Light" charset="0"/>
              </a:rPr>
              <a:t>70% ambos gêmeos e 90% de um gemelar</a:t>
            </a:r>
          </a:p>
          <a:p>
            <a:pPr marL="0" indent="0" eaLnBrk="1" hangingPunct="1">
              <a:lnSpc>
                <a:spcPct val="120000"/>
              </a:lnSpc>
              <a:spcAft>
                <a:spcPct val="0"/>
              </a:spcAft>
              <a:buClrTx/>
              <a:buSzTx/>
              <a:buFont typeface="Montserrat Light" charset="0"/>
              <a:buChar char="❑"/>
            </a:pPr>
            <a:r>
              <a:rPr lang="pt-BR" smtClean="0">
                <a:solidFill>
                  <a:srgbClr val="252831"/>
                </a:solidFill>
                <a:latin typeface="Montserrat Light" charset="0"/>
                <a:sym typeface="Montserrat Light" charset="0"/>
              </a:rPr>
              <a:t>Revisão sistemática em 2015 </a:t>
            </a:r>
            <a:r>
              <a:rPr lang="pt-BR" sz="800" smtClean="0">
                <a:solidFill>
                  <a:srgbClr val="252831"/>
                </a:solidFill>
                <a:latin typeface="Montserrat Light" charset="0"/>
                <a:sym typeface="Montserrat Light" charset="0"/>
              </a:rPr>
              <a:t>(29), </a:t>
            </a:r>
            <a:r>
              <a:rPr lang="pt-BR" smtClean="0">
                <a:solidFill>
                  <a:srgbClr val="252831"/>
                </a:solidFill>
                <a:latin typeface="Montserrat Light" charset="0"/>
                <a:sym typeface="Montserrat Light" charset="0"/>
              </a:rPr>
              <a:t>34 estudos, 3868 casos:</a:t>
            </a:r>
          </a:p>
          <a:p>
            <a:pPr lvl="1"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Montserrat Light" charset="0"/>
              </a:rPr>
              <a:t>   35% </a:t>
            </a:r>
            <a:r>
              <a:rPr lang="pt-BR" sz="1200" smtClean="0">
                <a:solidFill>
                  <a:srgbClr val="252831"/>
                </a:solidFill>
                <a:latin typeface="Montserrat Light" charset="0"/>
                <a:sym typeface="Wingdings" pitchFamily="2" charset="2"/>
              </a:rPr>
              <a:t> 65% ambos gemelares</a:t>
            </a:r>
          </a:p>
          <a:p>
            <a:pPr lvl="1"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Wingdings" pitchFamily="2" charset="2"/>
              </a:rPr>
              <a:t>70%  88%  de um gemelar</a:t>
            </a:r>
          </a:p>
          <a:p>
            <a:pPr marL="0" indent="0" eaLnBrk="1" hangingPunct="1">
              <a:lnSpc>
                <a:spcPct val="120000"/>
              </a:lnSpc>
              <a:spcAft>
                <a:spcPct val="0"/>
              </a:spcAft>
              <a:buClrTx/>
              <a:buSzTx/>
              <a:buFont typeface="Montserrat Light" charset="0"/>
              <a:buChar char="❑"/>
            </a:pPr>
            <a:r>
              <a:rPr lang="pt-BR" smtClean="0">
                <a:solidFill>
                  <a:srgbClr val="252831"/>
                </a:solidFill>
                <a:latin typeface="Montserrat Light" charset="0"/>
                <a:sym typeface="Wingdings" pitchFamily="2" charset="2"/>
              </a:rPr>
              <a:t>Estudo de 2017 </a:t>
            </a:r>
            <a:r>
              <a:rPr lang="pt-BR" sz="800" smtClean="0">
                <a:solidFill>
                  <a:srgbClr val="252831"/>
                </a:solidFill>
                <a:latin typeface="Montserrat Light" charset="0"/>
                <a:sym typeface="Wingdings" pitchFamily="2" charset="2"/>
              </a:rPr>
              <a:t>(30),</a:t>
            </a:r>
            <a:r>
              <a:rPr lang="pt-BR" smtClean="0">
                <a:solidFill>
                  <a:srgbClr val="252831"/>
                </a:solidFill>
                <a:latin typeface="Montserrat Light" charset="0"/>
                <a:sym typeface="Wingdings" pitchFamily="2" charset="2"/>
              </a:rPr>
              <a:t> com 1020 casos:</a:t>
            </a:r>
          </a:p>
          <a:p>
            <a:pPr lvl="1"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Wingdings" pitchFamily="2" charset="2"/>
              </a:rPr>
              <a:t>50%  69,5% ambos gemelares</a:t>
            </a:r>
          </a:p>
          <a:p>
            <a:pPr lvl="1"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Wingdings" pitchFamily="2" charset="2"/>
              </a:rPr>
              <a:t>80.5%  91,8% de um gemelar</a:t>
            </a:r>
            <a:endParaRPr lang="pt-BR" sz="1200" smtClean="0">
              <a:solidFill>
                <a:srgbClr val="252831"/>
              </a:solidFill>
              <a:latin typeface="Montserrat Light" charset="0"/>
              <a:sym typeface="Montserrat Light" charset="0"/>
            </a:endParaRPr>
          </a:p>
        </p:txBody>
      </p:sp>
      <p:sp>
        <p:nvSpPr>
          <p:cNvPr id="24579" name="Google Shape;373;p19"/>
          <p:cNvSpPr txBox="1">
            <a:spLocks noGrp="1"/>
          </p:cNvSpPr>
          <p:nvPr>
            <p:ph type="title"/>
          </p:nvPr>
        </p:nvSpPr>
        <p:spPr>
          <a:xfrm>
            <a:off x="776288" y="-107950"/>
            <a:ext cx="3587750" cy="857250"/>
          </a:xfrm>
        </p:spPr>
        <p:txBody>
          <a:bodyPr/>
          <a:lstStyle/>
          <a:p>
            <a:pPr eaLnBrk="1" hangingPunct="1">
              <a:spcBef>
                <a:spcPct val="0"/>
              </a:spcBef>
              <a:spcAft>
                <a:spcPct val="0"/>
              </a:spcAft>
              <a:buClr>
                <a:srgbClr val="252831"/>
              </a:buClr>
              <a:buFont typeface="Poppins" charset="0"/>
              <a:buNone/>
            </a:pPr>
            <a:r>
              <a:rPr lang="pt-BR" sz="1800" b="1" smtClean="0">
                <a:solidFill>
                  <a:srgbClr val="252831"/>
                </a:solidFill>
                <a:latin typeface="Poppins" charset="0"/>
                <a:cs typeface="Arial" charset="0"/>
                <a:sym typeface="Poppins" charset="0"/>
              </a:rPr>
              <a:t>DESFECHOS</a:t>
            </a:r>
          </a:p>
        </p:txBody>
      </p:sp>
      <p:sp>
        <p:nvSpPr>
          <p:cNvPr id="374" name="Google Shape;374;p19"/>
          <p:cNvSpPr txBox="1">
            <a:spLocks noGrp="1"/>
          </p:cNvSpPr>
          <p:nvPr>
            <p:ph type="body" idx="2"/>
          </p:nvPr>
        </p:nvSpPr>
        <p:spPr>
          <a:xfrm>
            <a:off x="4779963" y="1204913"/>
            <a:ext cx="3789362" cy="3078162"/>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20000"/>
              </a:lnSpc>
              <a:spcAft>
                <a:spcPct val="0"/>
              </a:spcAft>
              <a:buClr>
                <a:srgbClr val="BDC3D3"/>
              </a:buClr>
              <a:buFont typeface="Montserrat Light" charset="0"/>
              <a:buNone/>
            </a:pPr>
            <a:r>
              <a:rPr lang="pt-BR" sz="1800" b="1" smtClean="0">
                <a:solidFill>
                  <a:srgbClr val="252831"/>
                </a:solidFill>
                <a:latin typeface="Montserrat" charset="0"/>
                <a:sym typeface="Montserrat" charset="0"/>
              </a:rPr>
              <a:t>Neurológico</a:t>
            </a:r>
          </a:p>
          <a:p>
            <a:pPr marL="0" indent="0" eaLnBrk="1" hangingPunct="1">
              <a:lnSpc>
                <a:spcPct val="120000"/>
              </a:lnSpc>
              <a:spcAft>
                <a:spcPct val="0"/>
              </a:spcAft>
              <a:buClrTx/>
              <a:buSzTx/>
              <a:buFont typeface="Montserrat Light" charset="0"/>
              <a:buChar char="❑"/>
            </a:pPr>
            <a:r>
              <a:rPr lang="pt-BR" smtClean="0">
                <a:solidFill>
                  <a:srgbClr val="252831"/>
                </a:solidFill>
                <a:latin typeface="Montserrat Light" charset="0"/>
                <a:sym typeface="Montserrat Light" charset="0"/>
              </a:rPr>
              <a:t>Incidência de injúria cerebral severa varia 2,9% a 6% </a:t>
            </a:r>
            <a:r>
              <a:rPr lang="pt-BR" sz="800" smtClean="0">
                <a:solidFill>
                  <a:srgbClr val="252831"/>
                </a:solidFill>
                <a:latin typeface="Montserrat Light" charset="0"/>
                <a:sym typeface="Montserrat Light" charset="0"/>
              </a:rPr>
              <a:t>(27, 31, 32).</a:t>
            </a:r>
          </a:p>
          <a:p>
            <a:pPr marL="0" indent="0" eaLnBrk="1" hangingPunct="1">
              <a:lnSpc>
                <a:spcPct val="120000"/>
              </a:lnSpc>
              <a:spcAft>
                <a:spcPct val="0"/>
              </a:spcAft>
              <a:buClrTx/>
              <a:buSzTx/>
              <a:buFont typeface="Montserrat Light" charset="0"/>
              <a:buChar char="❑"/>
            </a:pPr>
            <a:r>
              <a:rPr lang="pt-BR" smtClean="0">
                <a:solidFill>
                  <a:srgbClr val="252831"/>
                </a:solidFill>
                <a:latin typeface="Montserrat Light" charset="0"/>
                <a:sym typeface="Montserrat Light" charset="0"/>
              </a:rPr>
              <a:t>Incidência de prejuízo no neurodesenvolvimento varia 11% a 14% </a:t>
            </a:r>
          </a:p>
          <a:p>
            <a:pPr marL="742950" lvl="1" indent="-285750"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Montserrat Light" charset="0"/>
              </a:rPr>
              <a:t>2 revisões de 2011 </a:t>
            </a:r>
            <a:r>
              <a:rPr lang="pt-BR" sz="800" smtClean="0">
                <a:solidFill>
                  <a:srgbClr val="252831"/>
                </a:solidFill>
                <a:latin typeface="Montserrat Light" charset="0"/>
                <a:sym typeface="Montserrat Light" charset="0"/>
              </a:rPr>
              <a:t>(33, 34), </a:t>
            </a:r>
            <a:r>
              <a:rPr lang="pt-BR" sz="1200" smtClean="0">
                <a:solidFill>
                  <a:srgbClr val="252831"/>
                </a:solidFill>
                <a:latin typeface="Montserrat Light" charset="0"/>
                <a:sym typeface="Montserrat Light" charset="0"/>
              </a:rPr>
              <a:t>11,1% a 13,3%</a:t>
            </a:r>
          </a:p>
          <a:p>
            <a:pPr marL="742950" lvl="1" indent="-285750"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Montserrat Light" charset="0"/>
              </a:rPr>
              <a:t>Gray et al (</a:t>
            </a:r>
            <a:r>
              <a:rPr lang="pt-BR" sz="800" smtClean="0">
                <a:solidFill>
                  <a:srgbClr val="252831"/>
                </a:solidFill>
                <a:latin typeface="Montserrat Light" charset="0"/>
                <a:sym typeface="Montserrat Light" charset="0"/>
              </a:rPr>
              <a:t>35</a:t>
            </a:r>
            <a:r>
              <a:rPr lang="pt-BR" sz="1200" smtClean="0">
                <a:solidFill>
                  <a:srgbClr val="252831"/>
                </a:solidFill>
                <a:latin typeface="Montserrat Light" charset="0"/>
                <a:sym typeface="Montserrat Light" charset="0"/>
              </a:rPr>
              <a:t>, Griffiths scale) e Klink et al (</a:t>
            </a:r>
            <a:r>
              <a:rPr lang="pt-BR" sz="800" smtClean="0">
                <a:solidFill>
                  <a:srgbClr val="252831"/>
                </a:solidFill>
                <a:latin typeface="Montserrat Light" charset="0"/>
                <a:sym typeface="Montserrat Light" charset="0"/>
              </a:rPr>
              <a:t>31</a:t>
            </a:r>
            <a:r>
              <a:rPr lang="pt-BR" sz="1200" smtClean="0">
                <a:solidFill>
                  <a:srgbClr val="252831"/>
                </a:solidFill>
                <a:latin typeface="Montserrat Light" charset="0"/>
                <a:sym typeface="Montserrat Light" charset="0"/>
              </a:rPr>
              <a:t>, Bayley scale) </a:t>
            </a:r>
            <a:r>
              <a:rPr lang="pt-BR" sz="1200" smtClean="0">
                <a:solidFill>
                  <a:srgbClr val="252831"/>
                </a:solidFill>
                <a:latin typeface="Montserrat Light" charset="0"/>
                <a:sym typeface="Wingdings" pitchFamily="2" charset="2"/>
              </a:rPr>
              <a:t></a:t>
            </a:r>
            <a:r>
              <a:rPr lang="pt-BR" sz="1200" smtClean="0">
                <a:solidFill>
                  <a:srgbClr val="252831"/>
                </a:solidFill>
                <a:latin typeface="Montserrat Light" charset="0"/>
                <a:sym typeface="Montserrat Light" charset="0"/>
              </a:rPr>
              <a:t> 12,4%</a:t>
            </a:r>
          </a:p>
          <a:p>
            <a:pPr marL="742950" lvl="1" indent="-285750"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Montserrat Light" charset="0"/>
              </a:rPr>
              <a:t>Estudo unicêntrico </a:t>
            </a:r>
            <a:r>
              <a:rPr lang="pt-BR" sz="800" smtClean="0">
                <a:solidFill>
                  <a:srgbClr val="252831"/>
                </a:solidFill>
                <a:latin typeface="Montserrat Light" charset="0"/>
                <a:sym typeface="Montserrat Light" charset="0"/>
              </a:rPr>
              <a:t>(32)</a:t>
            </a:r>
            <a:r>
              <a:rPr lang="pt-BR" sz="1200" smtClean="0">
                <a:solidFill>
                  <a:srgbClr val="252831"/>
                </a:solidFill>
                <a:latin typeface="Montserrat Light" charset="0"/>
                <a:sym typeface="Montserrat Light" charset="0"/>
              </a:rPr>
              <a:t>, entre 2 e 5 anos </a:t>
            </a:r>
            <a:r>
              <a:rPr lang="pt-BR" sz="1200" smtClean="0">
                <a:solidFill>
                  <a:srgbClr val="252831"/>
                </a:solidFill>
                <a:latin typeface="Montserrat Light" charset="0"/>
                <a:sym typeface="Wingdings" pitchFamily="2" charset="2"/>
              </a:rPr>
              <a:t> 13,5%</a:t>
            </a:r>
          </a:p>
          <a:p>
            <a:pPr marL="742950" lvl="1" indent="-285750" eaLnBrk="1" hangingPunct="1">
              <a:lnSpc>
                <a:spcPct val="120000"/>
              </a:lnSpc>
              <a:spcAft>
                <a:spcPct val="0"/>
              </a:spcAft>
              <a:buClr>
                <a:srgbClr val="BDC3D3"/>
              </a:buClr>
              <a:buSzTx/>
              <a:buFont typeface="Montserrat Light" charset="0"/>
              <a:buChar char="❏"/>
            </a:pPr>
            <a:r>
              <a:rPr lang="pt-BR" sz="1200" smtClean="0">
                <a:solidFill>
                  <a:srgbClr val="252831"/>
                </a:solidFill>
                <a:effectLst>
                  <a:outerShdw blurRad="38100" dist="38100" dir="2700000" algn="tl">
                    <a:srgbClr val="C0C0C0"/>
                  </a:outerShdw>
                </a:effectLst>
                <a:latin typeface="Montserrat Light" charset="0"/>
                <a:sym typeface="Wingdings" pitchFamily="2" charset="2"/>
              </a:rPr>
              <a:t>Ao longo de 10 anos </a:t>
            </a:r>
            <a:r>
              <a:rPr lang="pt-BR" sz="800" smtClean="0">
                <a:solidFill>
                  <a:srgbClr val="252831"/>
                </a:solidFill>
                <a:effectLst>
                  <a:outerShdw blurRad="38100" dist="38100" dir="2700000" algn="tl">
                    <a:srgbClr val="C0C0C0"/>
                  </a:outerShdw>
                </a:effectLst>
                <a:latin typeface="Montserrat Light" charset="0"/>
                <a:sym typeface="Wingdings" pitchFamily="2" charset="2"/>
              </a:rPr>
              <a:t>(31), </a:t>
            </a:r>
            <a:r>
              <a:rPr lang="pt-BR" sz="1200" smtClean="0">
                <a:solidFill>
                  <a:srgbClr val="252831"/>
                </a:solidFill>
                <a:effectLst>
                  <a:outerShdw blurRad="38100" dist="38100" dir="2700000" algn="tl">
                    <a:srgbClr val="C0C0C0"/>
                  </a:outerShdw>
                </a:effectLst>
                <a:latin typeface="Montserrat Light" charset="0"/>
                <a:sym typeface="Wingdings" pitchFamily="2" charset="2"/>
              </a:rPr>
              <a:t>houve melhora na incidência de 18% para 6% com melhoria da FLP</a:t>
            </a:r>
          </a:p>
          <a:p>
            <a:pPr marL="742950" lvl="1" indent="-285750" eaLnBrk="1" hangingPunct="1">
              <a:lnSpc>
                <a:spcPct val="120000"/>
              </a:lnSpc>
              <a:spcAft>
                <a:spcPct val="0"/>
              </a:spcAft>
              <a:buClr>
                <a:srgbClr val="BDC3D3"/>
              </a:buClr>
              <a:buSzTx/>
              <a:buFont typeface="Montserrat Light" charset="0"/>
              <a:buChar char="❏"/>
            </a:pPr>
            <a:endParaRPr lang="pt-BR" sz="1200" smtClean="0">
              <a:solidFill>
                <a:srgbClr val="252831"/>
              </a:solidFill>
              <a:latin typeface="Montserrat Light" charset="0"/>
              <a:sym typeface="Montserrat Light" charset="0"/>
            </a:endParaRPr>
          </a:p>
        </p:txBody>
      </p:sp>
      <p:sp>
        <p:nvSpPr>
          <p:cNvPr id="24581" name="Google Shape;375;p19"/>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97DF4539-9E91-46DB-8EAD-582E643C0407}" type="slidenum">
              <a:rPr lang="pt-BR" sz="1300">
                <a:solidFill>
                  <a:srgbClr val="68728D"/>
                </a:solidFill>
                <a:latin typeface="Montserrat Light" charset="0"/>
                <a:sym typeface="Montserrat Light" charset="0"/>
              </a:rPr>
              <a:pPr eaLnBrk="1" hangingPunct="1"/>
              <a:t>7</a:t>
            </a:fld>
            <a:endParaRPr lang="pt-BR" sz="1300">
              <a:solidFill>
                <a:srgbClr val="68728D"/>
              </a:solidFill>
              <a:latin typeface="Montserrat Light" charset="0"/>
              <a:sym typeface="Montserrat Light" charset="0"/>
            </a:endParaRPr>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Google Shape;345;p17"/>
          <p:cNvSpPr txBox="1">
            <a:spLocks noGrp="1"/>
          </p:cNvSpPr>
          <p:nvPr>
            <p:ph type="title"/>
          </p:nvPr>
        </p:nvSpPr>
        <p:spPr>
          <a:xfrm>
            <a:off x="776288" y="403225"/>
            <a:ext cx="3587750" cy="855663"/>
          </a:xfrm>
        </p:spPr>
        <p:txBody>
          <a:bodyPr/>
          <a:lstStyle/>
          <a:p>
            <a:pPr eaLnBrk="1" hangingPunct="1">
              <a:spcBef>
                <a:spcPct val="0"/>
              </a:spcBef>
              <a:spcAft>
                <a:spcPct val="0"/>
              </a:spcAft>
              <a:buClr>
                <a:srgbClr val="252831"/>
              </a:buClr>
              <a:buFont typeface="Poppins" charset="0"/>
              <a:buNone/>
            </a:pPr>
            <a:r>
              <a:rPr lang="pt-BR" sz="1800" b="1" smtClean="0">
                <a:solidFill>
                  <a:srgbClr val="252831"/>
                </a:solidFill>
                <a:latin typeface="Poppins" charset="0"/>
                <a:cs typeface="Arial" charset="0"/>
                <a:sym typeface="Poppins" charset="0"/>
              </a:rPr>
              <a:t>COMPLICAÇÕES</a:t>
            </a:r>
          </a:p>
        </p:txBody>
      </p:sp>
      <p:sp>
        <p:nvSpPr>
          <p:cNvPr id="346" name="Google Shape;346;p17"/>
          <p:cNvSpPr txBox="1">
            <a:spLocks noGrp="1"/>
          </p:cNvSpPr>
          <p:nvPr>
            <p:ph type="body" idx="1"/>
          </p:nvPr>
        </p:nvSpPr>
        <p:spPr>
          <a:xfrm>
            <a:off x="776288" y="1524000"/>
            <a:ext cx="7591425" cy="2932113"/>
          </a:xfrm>
        </p:spPr>
        <p:txBody>
          <a:bodyPr/>
          <a:lstStyle/>
          <a:p>
            <a:pPr eaLnBrk="1" fontAlgn="auto" hangingPunct="1">
              <a:lnSpc>
                <a:spcPct val="120000"/>
              </a:lnSpc>
              <a:spcBef>
                <a:spcPts val="0"/>
              </a:spcBef>
              <a:buClrTx/>
              <a:buFont typeface="Montserrat Light"/>
              <a:buChar char="❑"/>
              <a:defRPr/>
            </a:pPr>
            <a:r>
              <a:rPr lang="pt-BR" dirty="0">
                <a:solidFill>
                  <a:schemeClr val="dk1"/>
                </a:solidFill>
                <a:latin typeface="Montserrat Light"/>
                <a:ea typeface="Montserrat Light"/>
                <a:cs typeface="Montserrat Light"/>
                <a:sym typeface="Montserrat Light"/>
              </a:rPr>
              <a:t>Ruptura Prematura de Membrana (ROPREMA) e Trabalho de Parto Prematuro (TTP) (17) após FLP </a:t>
            </a:r>
          </a:p>
          <a:p>
            <a:pPr lvl="1" eaLnBrk="1" fontAlgn="auto" hangingPunct="1">
              <a:lnSpc>
                <a:spcPct val="120000"/>
              </a:lnSpc>
              <a:spcBef>
                <a:spcPts val="0"/>
              </a:spcBef>
              <a:buClr>
                <a:schemeClr val="accent6"/>
              </a:buClr>
              <a:buSzPct val="100000"/>
              <a:buFont typeface="Montserrat Light"/>
              <a:buChar char="❑"/>
              <a:defRPr/>
            </a:pPr>
            <a:r>
              <a:rPr lang="pt-BR" sz="1200" dirty="0">
                <a:solidFill>
                  <a:schemeClr val="dk1"/>
                </a:solidFill>
                <a:latin typeface="Montserrat Light"/>
                <a:ea typeface="Montserrat Light"/>
                <a:cs typeface="Montserrat Light"/>
                <a:sym typeface="Montserrat Light"/>
              </a:rPr>
              <a:t>3,9  a 6% - 7 dias após  </a:t>
            </a:r>
            <a:r>
              <a:rPr lang="pt-BR" sz="800" dirty="0">
                <a:solidFill>
                  <a:schemeClr val="dk1"/>
                </a:solidFill>
                <a:latin typeface="Montserrat Light"/>
                <a:ea typeface="Montserrat Light"/>
                <a:cs typeface="Montserrat Light"/>
                <a:sym typeface="Montserrat Light"/>
              </a:rPr>
              <a:t>(10)</a:t>
            </a:r>
          </a:p>
          <a:p>
            <a:pPr lvl="1" eaLnBrk="1" fontAlgn="auto" hangingPunct="1">
              <a:lnSpc>
                <a:spcPct val="120000"/>
              </a:lnSpc>
              <a:spcBef>
                <a:spcPts val="0"/>
              </a:spcBef>
              <a:buClr>
                <a:schemeClr val="accent6"/>
              </a:buClr>
              <a:buSzPct val="100000"/>
              <a:buFont typeface="Montserrat Light"/>
              <a:buChar char="❑"/>
              <a:defRPr/>
            </a:pPr>
            <a:r>
              <a:rPr lang="pt-BR" sz="1200" dirty="0">
                <a:solidFill>
                  <a:schemeClr val="dk1"/>
                </a:solidFill>
                <a:latin typeface="Montserrat Light"/>
                <a:ea typeface="Montserrat Light"/>
                <a:cs typeface="Montserrat Light"/>
                <a:sym typeface="Montserrat Light"/>
              </a:rPr>
              <a:t>7,7 – 9% - 28 dias após </a:t>
            </a:r>
            <a:r>
              <a:rPr lang="pt-BR" sz="800" dirty="0">
                <a:solidFill>
                  <a:schemeClr val="dk1"/>
                </a:solidFill>
                <a:latin typeface="Montserrat Light"/>
                <a:ea typeface="Montserrat Light"/>
                <a:cs typeface="Montserrat Light"/>
                <a:sym typeface="Montserrat Light"/>
              </a:rPr>
              <a:t>(27)</a:t>
            </a:r>
          </a:p>
          <a:p>
            <a:pPr lvl="1" eaLnBrk="1" fontAlgn="auto" hangingPunct="1">
              <a:lnSpc>
                <a:spcPct val="120000"/>
              </a:lnSpc>
              <a:spcBef>
                <a:spcPts val="0"/>
              </a:spcBef>
              <a:buClr>
                <a:schemeClr val="accent6"/>
              </a:buClr>
              <a:buSzPct val="100000"/>
              <a:buFont typeface="Montserrat Light"/>
              <a:buChar char="❑"/>
              <a:defRPr/>
            </a:pPr>
            <a:endParaRPr lang="pt-BR" sz="800" dirty="0">
              <a:solidFill>
                <a:schemeClr val="dk1"/>
              </a:solidFill>
              <a:latin typeface="Montserrat Light"/>
              <a:ea typeface="Montserrat Light"/>
              <a:cs typeface="Montserrat Light"/>
              <a:sym typeface="Montserrat Light"/>
            </a:endParaRPr>
          </a:p>
          <a:p>
            <a:pPr eaLnBrk="1" fontAlgn="auto" hangingPunct="1">
              <a:lnSpc>
                <a:spcPct val="120000"/>
              </a:lnSpc>
              <a:spcBef>
                <a:spcPts val="0"/>
              </a:spcBef>
              <a:buClrTx/>
              <a:buFont typeface="Montserrat Light"/>
              <a:buChar char="❑"/>
              <a:defRPr/>
            </a:pPr>
            <a:r>
              <a:rPr lang="pt-BR" dirty="0">
                <a:solidFill>
                  <a:schemeClr val="dk1"/>
                </a:solidFill>
                <a:latin typeface="Montserrat Light"/>
                <a:ea typeface="Montserrat Light"/>
                <a:cs typeface="Montserrat Light"/>
                <a:sym typeface="Montserrat Light"/>
              </a:rPr>
              <a:t>Descolamento Prematuro de Placenta (DPP) – 20% após FLP e é associado à ROPREMA 28 dias </a:t>
            </a:r>
            <a:r>
              <a:rPr lang="pt-BR" sz="800" dirty="0">
                <a:solidFill>
                  <a:schemeClr val="dk1"/>
                </a:solidFill>
                <a:latin typeface="Montserrat Light"/>
                <a:ea typeface="Montserrat Light"/>
                <a:cs typeface="Montserrat Light"/>
                <a:sym typeface="Montserrat Light"/>
              </a:rPr>
              <a:t>(28, 26)</a:t>
            </a:r>
          </a:p>
          <a:p>
            <a:pPr marL="101600" indent="0" eaLnBrk="1" fontAlgn="auto" hangingPunct="1">
              <a:lnSpc>
                <a:spcPct val="120000"/>
              </a:lnSpc>
              <a:spcBef>
                <a:spcPts val="0"/>
              </a:spcBef>
              <a:buClrTx/>
              <a:buFont typeface="Montserrat Light"/>
              <a:buNone/>
              <a:defRPr/>
            </a:pPr>
            <a:endParaRPr lang="pt-BR" sz="800" dirty="0">
              <a:solidFill>
                <a:schemeClr val="dk1"/>
              </a:solidFill>
              <a:latin typeface="Montserrat Light"/>
              <a:ea typeface="Montserrat Light"/>
              <a:cs typeface="Montserrat Light"/>
              <a:sym typeface="Montserrat Light"/>
            </a:endParaRPr>
          </a:p>
          <a:p>
            <a:pPr eaLnBrk="1" fontAlgn="auto" hangingPunct="1">
              <a:lnSpc>
                <a:spcPct val="120000"/>
              </a:lnSpc>
              <a:spcBef>
                <a:spcPts val="0"/>
              </a:spcBef>
              <a:buClrTx/>
              <a:buFont typeface="Montserrat Light"/>
              <a:buChar char="❑"/>
              <a:defRPr/>
            </a:pPr>
            <a:r>
              <a:rPr lang="pt-BR" dirty="0">
                <a:solidFill>
                  <a:schemeClr val="dk1"/>
                </a:solidFill>
                <a:latin typeface="Montserrat Light"/>
                <a:ea typeface="Montserrat Light"/>
                <a:cs typeface="Montserrat Light"/>
                <a:sym typeface="Montserrat Light"/>
              </a:rPr>
              <a:t>Complicações Maternas </a:t>
            </a:r>
            <a:r>
              <a:rPr lang="pt-BR" sz="800" dirty="0">
                <a:solidFill>
                  <a:schemeClr val="dk1"/>
                </a:solidFill>
                <a:latin typeface="Montserrat Light"/>
                <a:ea typeface="Montserrat Light"/>
                <a:cs typeface="Montserrat Light"/>
                <a:sym typeface="Montserrat Light"/>
              </a:rPr>
              <a:t>(37):</a:t>
            </a:r>
          </a:p>
          <a:p>
            <a:pPr lvl="1" eaLnBrk="1" fontAlgn="auto" hangingPunct="1">
              <a:lnSpc>
                <a:spcPct val="120000"/>
              </a:lnSpc>
              <a:spcBef>
                <a:spcPts val="0"/>
              </a:spcBef>
              <a:buClr>
                <a:schemeClr val="accent6"/>
              </a:buClr>
              <a:buSzPct val="100000"/>
              <a:buFont typeface="Montserrat Light"/>
              <a:buChar char="❏"/>
              <a:defRPr/>
            </a:pPr>
            <a:r>
              <a:rPr lang="pt-BR" sz="1200" dirty="0">
                <a:solidFill>
                  <a:schemeClr val="dk1"/>
                </a:solidFill>
                <a:latin typeface="Montserrat Light"/>
                <a:ea typeface="Montserrat Light"/>
                <a:cs typeface="Montserrat Light"/>
                <a:sym typeface="Montserrat Light"/>
              </a:rPr>
              <a:t>Graves (6%): DPP, embolia pelo LA, Síndrome do Espelho </a:t>
            </a:r>
            <a:r>
              <a:rPr lang="pt-BR" sz="800" dirty="0">
                <a:solidFill>
                  <a:schemeClr val="dk1"/>
                </a:solidFill>
                <a:latin typeface="Montserrat Light"/>
                <a:ea typeface="Montserrat Light"/>
                <a:cs typeface="Montserrat Light"/>
                <a:sym typeface="Montserrat Light"/>
              </a:rPr>
              <a:t>(27) </a:t>
            </a:r>
            <a:r>
              <a:rPr lang="pt-BR" sz="1200" dirty="0">
                <a:solidFill>
                  <a:schemeClr val="dk1"/>
                </a:solidFill>
                <a:latin typeface="Montserrat Light"/>
                <a:ea typeface="Montserrat Light"/>
                <a:cs typeface="Montserrat Light"/>
                <a:sym typeface="Montserrat Light"/>
              </a:rPr>
              <a:t>(</a:t>
            </a:r>
            <a:r>
              <a:rPr lang="pt-BR" sz="1200" dirty="0" err="1">
                <a:solidFill>
                  <a:schemeClr val="dk1"/>
                </a:solidFill>
                <a:latin typeface="Montserrat Light"/>
                <a:ea typeface="Montserrat Light"/>
                <a:cs typeface="Montserrat Light"/>
                <a:sym typeface="Montserrat Light"/>
              </a:rPr>
              <a:t>Hidropsia</a:t>
            </a:r>
            <a:r>
              <a:rPr lang="pt-BR" sz="1200" dirty="0">
                <a:solidFill>
                  <a:schemeClr val="dk1"/>
                </a:solidFill>
                <a:latin typeface="Montserrat Light"/>
                <a:ea typeface="Montserrat Light"/>
                <a:cs typeface="Montserrat Light"/>
                <a:sym typeface="Montserrat Light"/>
              </a:rPr>
              <a:t> Fetal + PE materna)</a:t>
            </a:r>
          </a:p>
          <a:p>
            <a:pPr lvl="1" eaLnBrk="1" fontAlgn="auto" hangingPunct="1">
              <a:lnSpc>
                <a:spcPct val="120000"/>
              </a:lnSpc>
              <a:spcBef>
                <a:spcPts val="0"/>
              </a:spcBef>
              <a:buClr>
                <a:schemeClr val="accent6"/>
              </a:buClr>
              <a:buSzPct val="100000"/>
              <a:buFont typeface="Montserrat Light"/>
              <a:buChar char="❏"/>
              <a:defRPr/>
            </a:pPr>
            <a:r>
              <a:rPr lang="pt-BR" sz="1200" dirty="0">
                <a:solidFill>
                  <a:schemeClr val="dk1"/>
                </a:solidFill>
                <a:latin typeface="Montserrat Light"/>
                <a:ea typeface="Montserrat Light"/>
                <a:cs typeface="Montserrat Light"/>
                <a:sym typeface="Montserrat Light"/>
              </a:rPr>
              <a:t>Leves (4,7%): vazamento de LA para peritônio, sangramento da parede uterina</a:t>
            </a:r>
          </a:p>
          <a:p>
            <a:pPr lvl="1" eaLnBrk="1" fontAlgn="auto" hangingPunct="1">
              <a:lnSpc>
                <a:spcPct val="120000"/>
              </a:lnSpc>
              <a:spcBef>
                <a:spcPts val="0"/>
              </a:spcBef>
              <a:buClr>
                <a:schemeClr val="accent6"/>
              </a:buClr>
              <a:buFont typeface="Montserrat Light"/>
              <a:buChar char="❏"/>
              <a:defRPr/>
            </a:pPr>
            <a:endParaRPr lang="pt-BR" dirty="0">
              <a:solidFill>
                <a:schemeClr val="dk1"/>
              </a:solidFill>
              <a:latin typeface="Montserrat Light"/>
              <a:ea typeface="Montserrat Light"/>
              <a:cs typeface="Montserrat Light"/>
              <a:sym typeface="Montserrat Light"/>
            </a:endParaRPr>
          </a:p>
          <a:p>
            <a:pPr lvl="1" eaLnBrk="1" fontAlgn="auto" hangingPunct="1">
              <a:lnSpc>
                <a:spcPct val="120000"/>
              </a:lnSpc>
              <a:spcBef>
                <a:spcPts val="0"/>
              </a:spcBef>
              <a:buClr>
                <a:schemeClr val="accent6"/>
              </a:buClr>
              <a:buFont typeface="Montserrat Light"/>
              <a:buChar char="❏"/>
              <a:defRPr/>
            </a:pPr>
            <a:endParaRPr lang="pt-BR" dirty="0">
              <a:solidFill>
                <a:schemeClr val="dk1"/>
              </a:solidFill>
              <a:latin typeface="Montserrat Light"/>
              <a:ea typeface="Montserrat Light"/>
              <a:cs typeface="Montserrat Light"/>
              <a:sym typeface="Montserrat Light"/>
            </a:endParaRPr>
          </a:p>
          <a:p>
            <a:pPr eaLnBrk="1" fontAlgn="auto" hangingPunct="1">
              <a:lnSpc>
                <a:spcPct val="120000"/>
              </a:lnSpc>
              <a:spcBef>
                <a:spcPts val="0"/>
              </a:spcBef>
              <a:buClr>
                <a:schemeClr val="accent6"/>
              </a:buClr>
              <a:buFont typeface="Montserrat Light"/>
              <a:buChar char="❑"/>
              <a:defRPr/>
            </a:pPr>
            <a:endParaRPr dirty="0">
              <a:solidFill>
                <a:schemeClr val="dk1"/>
              </a:solidFill>
              <a:latin typeface="Montserrat Light"/>
              <a:ea typeface="Montserrat Light"/>
              <a:cs typeface="Montserrat Light"/>
              <a:sym typeface="Montserrat Light"/>
            </a:endParaRPr>
          </a:p>
        </p:txBody>
      </p:sp>
      <p:sp>
        <p:nvSpPr>
          <p:cNvPr id="25604" name="Google Shape;347;p17"/>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C0398E78-A634-4776-B4A2-9C42DB50E92F}" type="slidenum">
              <a:rPr lang="pt-BR" sz="1300">
                <a:solidFill>
                  <a:srgbClr val="68728D"/>
                </a:solidFill>
                <a:latin typeface="Montserrat Light" charset="0"/>
                <a:sym typeface="Montserrat Light" charset="0"/>
              </a:rPr>
              <a:pPr eaLnBrk="1" hangingPunct="1"/>
              <a:t>8</a:t>
            </a:fld>
            <a:endParaRPr lang="pt-BR" sz="1300">
              <a:solidFill>
                <a:srgbClr val="68728D"/>
              </a:solidFill>
              <a:latin typeface="Montserrat Light" charset="0"/>
              <a:sym typeface="Montserrat Light" charset="0"/>
            </a:endParaRPr>
          </a:p>
        </p:txBody>
      </p:sp>
    </p:spTree>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m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36963" y="68263"/>
            <a:ext cx="3975100" cy="500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Google Shape;380;p20"/>
          <p:cNvSpPr txBox="1">
            <a:spLocks/>
          </p:cNvSpPr>
          <p:nvPr/>
        </p:nvSpPr>
        <p:spPr bwMode="auto">
          <a:xfrm>
            <a:off x="776288" y="403225"/>
            <a:ext cx="4927600" cy="85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
                <a:srgbClr val="252831"/>
              </a:buClr>
              <a:buSzPts val="4000"/>
              <a:buFont typeface="Poppins" charset="0"/>
              <a:buNone/>
            </a:pPr>
            <a:r>
              <a:rPr lang="pt-BR" sz="1800" b="1">
                <a:solidFill>
                  <a:srgbClr val="252831"/>
                </a:solidFill>
                <a:latin typeface="Poppins" charset="0"/>
                <a:sym typeface="Poppins" charset="0"/>
              </a:rPr>
              <a:t>CRITÉRIOS PARA FLP</a:t>
            </a:r>
          </a:p>
        </p:txBody>
      </p:sp>
      <p:sp>
        <p:nvSpPr>
          <p:cNvPr id="26628" name="CaixaDeTexto 4"/>
          <p:cNvSpPr txBox="1">
            <a:spLocks noChangeArrowheads="1"/>
          </p:cNvSpPr>
          <p:nvPr/>
        </p:nvSpPr>
        <p:spPr bwMode="auto">
          <a:xfrm>
            <a:off x="7623175" y="4902200"/>
            <a:ext cx="124460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800">
                <a:latin typeface="Montserrat Light" charset="0"/>
              </a:rPr>
              <a:t>(10, 11, 27)</a:t>
            </a:r>
          </a:p>
        </p:txBody>
      </p:sp>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Google Shape;380;p20"/>
          <p:cNvSpPr txBox="1">
            <a:spLocks noGrp="1"/>
          </p:cNvSpPr>
          <p:nvPr>
            <p:ph type="title"/>
          </p:nvPr>
        </p:nvSpPr>
        <p:spPr>
          <a:xfrm>
            <a:off x="776288" y="403225"/>
            <a:ext cx="4927600" cy="855663"/>
          </a:xfrm>
        </p:spPr>
        <p:txBody>
          <a:bodyPr/>
          <a:lstStyle/>
          <a:p>
            <a:pPr eaLnBrk="1" hangingPunct="1">
              <a:spcBef>
                <a:spcPct val="0"/>
              </a:spcBef>
              <a:spcAft>
                <a:spcPct val="0"/>
              </a:spcAft>
              <a:buClr>
                <a:srgbClr val="252831"/>
              </a:buClr>
              <a:buFont typeface="Poppins" charset="0"/>
              <a:buNone/>
            </a:pPr>
            <a:r>
              <a:rPr lang="pt-BR" sz="1800" b="1" smtClean="0">
                <a:solidFill>
                  <a:srgbClr val="252831"/>
                </a:solidFill>
                <a:latin typeface="Poppins" charset="0"/>
                <a:cs typeface="Arial" charset="0"/>
                <a:sym typeface="Poppins" charset="0"/>
              </a:rPr>
              <a:t>CRITÉRIOS CONVENCIONAIS</a:t>
            </a:r>
          </a:p>
        </p:txBody>
      </p:sp>
      <p:sp>
        <p:nvSpPr>
          <p:cNvPr id="381" name="Google Shape;381;p20"/>
          <p:cNvSpPr txBox="1">
            <a:spLocks noGrp="1"/>
          </p:cNvSpPr>
          <p:nvPr>
            <p:ph type="body" idx="1"/>
          </p:nvPr>
        </p:nvSpPr>
        <p:spPr>
          <a:xfrm>
            <a:off x="776288" y="1524000"/>
            <a:ext cx="2327275" cy="3078163"/>
          </a:xfrm>
        </p:spPr>
        <p:txBody>
          <a:bodyPr/>
          <a:lstStyle/>
          <a:p>
            <a:pPr marL="0" indent="0" eaLnBrk="1" fontAlgn="auto" hangingPunct="1">
              <a:lnSpc>
                <a:spcPct val="120000"/>
              </a:lnSpc>
              <a:buClr>
                <a:schemeClr val="accent6"/>
              </a:buClr>
              <a:buFont typeface="Montserrat Light"/>
              <a:buNone/>
              <a:defRPr/>
            </a:pPr>
            <a:r>
              <a:rPr lang="en" sz="1400" b="1" dirty="0">
                <a:solidFill>
                  <a:schemeClr val="dk1"/>
                </a:solidFill>
                <a:latin typeface="Montserrat"/>
                <a:ea typeface="Montserrat Light"/>
                <a:cs typeface="Montserrat Light"/>
                <a:sym typeface="Montserrat"/>
              </a:rPr>
              <a:t>Estágio 1 </a:t>
            </a:r>
            <a:r>
              <a:rPr lang="pt-BR" sz="1400" b="1" dirty="0">
                <a:solidFill>
                  <a:schemeClr val="dk1"/>
                </a:solidFill>
                <a:latin typeface="Montserrat"/>
                <a:ea typeface="Montserrat Light"/>
                <a:cs typeface="Montserrat Light"/>
                <a:sym typeface="Montserrat"/>
              </a:rPr>
              <a:t>STFF </a:t>
            </a:r>
            <a:r>
              <a:rPr lang="en" sz="1400" b="1" dirty="0">
                <a:solidFill>
                  <a:schemeClr val="dk1"/>
                </a:solidFill>
                <a:latin typeface="Montserrat"/>
                <a:ea typeface="Montserrat Light"/>
                <a:cs typeface="Montserrat Light"/>
                <a:sym typeface="Montserrat"/>
              </a:rPr>
              <a:t>Quintero:</a:t>
            </a:r>
          </a:p>
          <a:p>
            <a:pPr marL="285750" indent="-285750" eaLnBrk="1" fontAlgn="auto" hangingPunct="1">
              <a:lnSpc>
                <a:spcPct val="120000"/>
              </a:lnSpc>
              <a:buClrTx/>
              <a:buSzPct val="100000"/>
              <a:buFont typeface="Montserrat Light"/>
              <a:buChar char="❑"/>
              <a:defRPr/>
            </a:pPr>
            <a:r>
              <a:rPr lang="pt-BR" sz="1400" dirty="0">
                <a:solidFill>
                  <a:schemeClr val="dk1"/>
                </a:solidFill>
                <a:latin typeface="Montserrat"/>
                <a:ea typeface="Montserrat Light"/>
                <a:cs typeface="Montserrat Light"/>
                <a:sym typeface="Montserrat"/>
              </a:rPr>
              <a:t>Em 2011 </a:t>
            </a:r>
            <a:r>
              <a:rPr lang="pt-BR" sz="800" dirty="0">
                <a:solidFill>
                  <a:schemeClr val="dk1"/>
                </a:solidFill>
                <a:latin typeface="Montserrat"/>
                <a:ea typeface="Montserrat Light"/>
                <a:cs typeface="Montserrat Light"/>
                <a:sym typeface="Montserrat"/>
              </a:rPr>
              <a:t>(36)</a:t>
            </a:r>
          </a:p>
          <a:p>
            <a:pPr marL="742950" lvl="1" indent="-285750" eaLnBrk="1" fontAlgn="auto" hangingPunct="1">
              <a:lnSpc>
                <a:spcPct val="120000"/>
              </a:lnSpc>
              <a:buClr>
                <a:schemeClr val="accent6"/>
              </a:buClr>
              <a:buSzPct val="100000"/>
              <a:buFont typeface="Montserrat Light"/>
              <a:buChar char="❏"/>
              <a:defRPr/>
            </a:pPr>
            <a:r>
              <a:rPr lang="pt-BR" sz="1200" dirty="0" err="1">
                <a:solidFill>
                  <a:schemeClr val="dk1"/>
                </a:solidFill>
                <a:latin typeface="Montserrat"/>
                <a:ea typeface="Montserrat Light"/>
                <a:cs typeface="Montserrat Light"/>
                <a:sym typeface="Montserrat"/>
              </a:rPr>
              <a:t>Tto</a:t>
            </a:r>
            <a:r>
              <a:rPr lang="pt-BR" sz="1200" dirty="0">
                <a:solidFill>
                  <a:schemeClr val="dk1"/>
                </a:solidFill>
                <a:latin typeface="Montserrat"/>
                <a:ea typeface="Montserrat Light"/>
                <a:cs typeface="Montserrat Light"/>
                <a:sym typeface="Montserrat"/>
              </a:rPr>
              <a:t> Conservador / Expectante: 86% sobrevida</a:t>
            </a:r>
          </a:p>
          <a:p>
            <a:pPr marL="742950" lvl="1" indent="-285750" eaLnBrk="1" fontAlgn="auto" hangingPunct="1">
              <a:lnSpc>
                <a:spcPct val="120000"/>
              </a:lnSpc>
              <a:buClr>
                <a:schemeClr val="accent6"/>
              </a:buClr>
              <a:buSzPct val="100000"/>
              <a:buFont typeface="Montserrat Light"/>
              <a:buChar char="❏"/>
              <a:defRPr/>
            </a:pPr>
            <a:r>
              <a:rPr lang="pt-BR" sz="1200" dirty="0" err="1">
                <a:solidFill>
                  <a:schemeClr val="dk1"/>
                </a:solidFill>
                <a:latin typeface="Montserrat"/>
                <a:ea typeface="Montserrat Light"/>
                <a:cs typeface="Montserrat Light"/>
                <a:sym typeface="Montserrat"/>
              </a:rPr>
              <a:t>Amniorredução</a:t>
            </a:r>
            <a:r>
              <a:rPr lang="pt-BR" sz="1200" dirty="0">
                <a:solidFill>
                  <a:schemeClr val="dk1"/>
                </a:solidFill>
                <a:latin typeface="Montserrat"/>
                <a:ea typeface="Montserrat Light"/>
                <a:cs typeface="Montserrat Light"/>
                <a:sym typeface="Montserrat"/>
              </a:rPr>
              <a:t>: 77% sobrevida</a:t>
            </a:r>
          </a:p>
          <a:p>
            <a:pPr marL="742950" lvl="1" indent="-285750" eaLnBrk="1" fontAlgn="auto" hangingPunct="1">
              <a:lnSpc>
                <a:spcPct val="120000"/>
              </a:lnSpc>
              <a:buClr>
                <a:schemeClr val="accent6"/>
              </a:buClr>
              <a:buSzPct val="100000"/>
              <a:buFont typeface="Montserrat Light"/>
              <a:buChar char="❏"/>
              <a:defRPr/>
            </a:pPr>
            <a:r>
              <a:rPr lang="pt-BR" sz="1200" dirty="0">
                <a:solidFill>
                  <a:schemeClr val="dk1"/>
                </a:solidFill>
                <a:latin typeface="Montserrat"/>
                <a:ea typeface="Montserrat Light"/>
                <a:cs typeface="Montserrat Light"/>
                <a:sym typeface="Montserrat"/>
              </a:rPr>
              <a:t>FLP: 85% sobrevida</a:t>
            </a:r>
            <a:endParaRPr lang="en" sz="1200" dirty="0">
              <a:solidFill>
                <a:schemeClr val="dk1"/>
              </a:solidFill>
              <a:latin typeface="Montserrat"/>
              <a:ea typeface="Montserrat Light"/>
              <a:cs typeface="Montserrat Light"/>
              <a:sym typeface="Montserrat"/>
            </a:endParaRPr>
          </a:p>
        </p:txBody>
      </p:sp>
      <p:sp>
        <p:nvSpPr>
          <p:cNvPr id="27652" name="Google Shape;382;p20"/>
          <p:cNvSpPr txBox="1">
            <a:spLocks noGrp="1"/>
          </p:cNvSpPr>
          <p:nvPr>
            <p:ph type="body" idx="2"/>
          </p:nvPr>
        </p:nvSpPr>
        <p:spPr>
          <a:xfrm>
            <a:off x="3192463" y="1524000"/>
            <a:ext cx="2927350" cy="3078163"/>
          </a:xfrm>
        </p:spPr>
        <p:txBody>
          <a:bodyPr/>
          <a:lstStyle>
            <a:lvl1pPr marL="285750" indent="-2857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20000"/>
              </a:lnSpc>
              <a:spcAft>
                <a:spcPct val="0"/>
              </a:spcAft>
              <a:buClrTx/>
              <a:buSzTx/>
              <a:buFont typeface="Montserrat Light" charset="0"/>
              <a:buChar char="❑"/>
            </a:pPr>
            <a:r>
              <a:rPr lang="pt-BR" smtClean="0">
                <a:solidFill>
                  <a:srgbClr val="252831"/>
                </a:solidFill>
                <a:latin typeface="Montserrat Light" charset="0"/>
                <a:sym typeface="Montserrat Light" charset="0"/>
              </a:rPr>
              <a:t>Melhoria nas taxas de sobrevida pós-FLP em todos os estágios de Quintero:</a:t>
            </a:r>
          </a:p>
          <a:p>
            <a:pPr marL="742950" lvl="1" indent="-285750"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Montserrat Light" charset="0"/>
              </a:rPr>
              <a:t>70% ambos gêmeos</a:t>
            </a:r>
          </a:p>
          <a:p>
            <a:pPr marL="742950" lvl="1" indent="-285750"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Montserrat Light" charset="0"/>
              </a:rPr>
              <a:t>90% para um dos gêmeos</a:t>
            </a:r>
          </a:p>
          <a:p>
            <a:pPr marL="742950" lvl="1" indent="-285750" eaLnBrk="1" hangingPunct="1">
              <a:lnSpc>
                <a:spcPct val="120000"/>
              </a:lnSpc>
              <a:spcAft>
                <a:spcPct val="0"/>
              </a:spcAft>
              <a:buClr>
                <a:srgbClr val="BDC3D3"/>
              </a:buClr>
              <a:buSzTx/>
              <a:buFont typeface="Montserrat Light" charset="0"/>
              <a:buChar char="❏"/>
            </a:pPr>
            <a:r>
              <a:rPr lang="pt-BR" smtClean="0">
                <a:solidFill>
                  <a:srgbClr val="252831"/>
                </a:solidFill>
                <a:latin typeface="Montserrat Light" charset="0"/>
                <a:sym typeface="Montserrat Light" charset="0"/>
              </a:rPr>
              <a:t>Tto conservador é a opção menos atrativa para Estágio 1.</a:t>
            </a:r>
          </a:p>
          <a:p>
            <a:pPr eaLnBrk="1" hangingPunct="1">
              <a:lnSpc>
                <a:spcPct val="120000"/>
              </a:lnSpc>
              <a:spcAft>
                <a:spcPct val="0"/>
              </a:spcAft>
              <a:buClrTx/>
              <a:buSzTx/>
              <a:buFont typeface="Montserrat Light" charset="0"/>
              <a:buChar char="❑"/>
            </a:pPr>
            <a:r>
              <a:rPr lang="pt-BR" smtClean="0">
                <a:solidFill>
                  <a:srgbClr val="252831"/>
                </a:solidFill>
                <a:latin typeface="Montserrat Light" charset="0"/>
                <a:sym typeface="Montserrat Light" charset="0"/>
              </a:rPr>
              <a:t>2016 </a:t>
            </a:r>
            <a:r>
              <a:rPr lang="pt-BR" sz="800" smtClean="0">
                <a:solidFill>
                  <a:srgbClr val="252831"/>
                </a:solidFill>
                <a:latin typeface="Montserrat Light" charset="0"/>
                <a:sym typeface="Montserrat Light" charset="0"/>
              </a:rPr>
              <a:t>(39), </a:t>
            </a:r>
            <a:r>
              <a:rPr lang="pt-BR" smtClean="0">
                <a:solidFill>
                  <a:srgbClr val="252831"/>
                </a:solidFill>
                <a:latin typeface="Montserrat Light" charset="0"/>
                <a:sym typeface="Montserrat Light" charset="0"/>
              </a:rPr>
              <a:t>revisão sistemática com resultados piores pós-FLP na sobrevida de ambos gêmeos</a:t>
            </a:r>
          </a:p>
        </p:txBody>
      </p:sp>
      <p:sp>
        <p:nvSpPr>
          <p:cNvPr id="383" name="Google Shape;383;p20"/>
          <p:cNvSpPr txBox="1">
            <a:spLocks noGrp="1"/>
          </p:cNvSpPr>
          <p:nvPr>
            <p:ph type="body" idx="3"/>
          </p:nvPr>
        </p:nvSpPr>
        <p:spPr>
          <a:xfrm>
            <a:off x="6181725" y="1524000"/>
            <a:ext cx="2547938" cy="3078163"/>
          </a:xfrm>
        </p:spPr>
        <p:txBody>
          <a:bodyPr/>
          <a:lstStyle>
            <a:lvl1pPr>
              <a:defRPr sz="1400">
                <a:solidFill>
                  <a:srgbClr val="000000"/>
                </a:solidFill>
                <a:latin typeface="Arial" charset="0"/>
                <a:cs typeface="Arial" charset="0"/>
                <a:sym typeface="Arial" charset="0"/>
              </a:defRPr>
            </a:lvl1pPr>
            <a:lvl2pPr marL="800100" indent="-3429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342900" indent="-342900" eaLnBrk="1" hangingPunct="1">
              <a:lnSpc>
                <a:spcPct val="120000"/>
              </a:lnSpc>
              <a:spcAft>
                <a:spcPct val="0"/>
              </a:spcAft>
              <a:buClrTx/>
              <a:buSzTx/>
              <a:buFont typeface="Montserrat Light" charset="0"/>
              <a:buChar char="❑"/>
            </a:pPr>
            <a:r>
              <a:rPr lang="pt-BR" smtClean="0">
                <a:solidFill>
                  <a:srgbClr val="252831"/>
                </a:solidFill>
                <a:latin typeface="Montserrat Light" charset="0"/>
                <a:sym typeface="Montserrat Light" charset="0"/>
              </a:rPr>
              <a:t>Rede Americana de Medicina Fetal </a:t>
            </a:r>
            <a:r>
              <a:rPr lang="pt-BR" sz="800" smtClean="0">
                <a:solidFill>
                  <a:srgbClr val="252831"/>
                </a:solidFill>
                <a:latin typeface="Montserrat Light" charset="0"/>
                <a:sym typeface="Montserrat Light" charset="0"/>
              </a:rPr>
              <a:t>(40):</a:t>
            </a:r>
          </a:p>
          <a:p>
            <a:pPr lvl="1"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Montserrat Light" charset="0"/>
              </a:rPr>
              <a:t>Conduta expectante associada a piores desfechos </a:t>
            </a:r>
          </a:p>
          <a:p>
            <a:pPr lvl="1"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Montserrat Light" charset="0"/>
              </a:rPr>
              <a:t>Amniorredução e FLP reduziram riscos</a:t>
            </a:r>
          </a:p>
          <a:p>
            <a:pPr lvl="1" eaLnBrk="1" hangingPunct="1">
              <a:lnSpc>
                <a:spcPct val="120000"/>
              </a:lnSpc>
              <a:spcAft>
                <a:spcPct val="0"/>
              </a:spcAft>
              <a:buClr>
                <a:srgbClr val="BDC3D3"/>
              </a:buClr>
              <a:buSzTx/>
              <a:buFont typeface="Montserrat Light" charset="0"/>
              <a:buChar char="❏"/>
            </a:pPr>
            <a:r>
              <a:rPr lang="pt-BR" sz="1200" smtClean="0">
                <a:solidFill>
                  <a:srgbClr val="252831"/>
                </a:solidFill>
                <a:latin typeface="Montserrat Light" charset="0"/>
                <a:sym typeface="Montserrat Light" charset="0"/>
              </a:rPr>
              <a:t>FLP interrompe o processo patológico e previne desfecho ruim</a:t>
            </a:r>
          </a:p>
          <a:p>
            <a:pPr marL="342900" indent="-342900" eaLnBrk="1" hangingPunct="1">
              <a:lnSpc>
                <a:spcPct val="120000"/>
              </a:lnSpc>
              <a:spcAft>
                <a:spcPct val="0"/>
              </a:spcAft>
              <a:buClr>
                <a:srgbClr val="BDC3D3"/>
              </a:buClr>
              <a:buFont typeface="Montserrat Light" charset="0"/>
              <a:buNone/>
            </a:pPr>
            <a:endParaRPr lang="pt-BR" sz="1600" smtClean="0">
              <a:solidFill>
                <a:srgbClr val="252831"/>
              </a:solidFill>
              <a:latin typeface="Montserrat Light" charset="0"/>
              <a:sym typeface="Montserrat Light" charset="0"/>
            </a:endParaRPr>
          </a:p>
        </p:txBody>
      </p:sp>
      <p:sp>
        <p:nvSpPr>
          <p:cNvPr id="27654" name="Google Shape;384;p20"/>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E9B3D76D-F5C3-4011-A6FD-D63E3FA8A50E}" type="slidenum">
              <a:rPr lang="pt-BR" sz="1300">
                <a:solidFill>
                  <a:srgbClr val="68728D"/>
                </a:solidFill>
                <a:latin typeface="Montserrat Light" charset="0"/>
                <a:sym typeface="Montserrat Light" charset="0"/>
              </a:rPr>
              <a:pPr eaLnBrk="1" hangingPunct="1"/>
              <a:t>10</a:t>
            </a:fld>
            <a:endParaRPr lang="pt-BR" sz="1300">
              <a:solidFill>
                <a:srgbClr val="68728D"/>
              </a:solidFill>
              <a:latin typeface="Montserrat Light" charset="0"/>
              <a:sym typeface="Montserrat Light" charset="0"/>
            </a:endParaRPr>
          </a:p>
        </p:txBody>
      </p:sp>
      <p:pic>
        <p:nvPicPr>
          <p:cNvPr id="27655" name="Imagem 3"/>
          <p:cNvPicPr>
            <a:picLocks noChangeAspect="1"/>
          </p:cNvPicPr>
          <p:nvPr/>
        </p:nvPicPr>
        <p:blipFill>
          <a:blip r:embed="rId3">
            <a:extLst>
              <a:ext uri="{28A0092B-C50C-407E-A947-70E740481C1C}">
                <a14:useLocalDpi xmlns:a14="http://schemas.microsoft.com/office/drawing/2010/main" val="0"/>
              </a:ext>
            </a:extLst>
          </a:blip>
          <a:srcRect b="70926"/>
          <a:stretch>
            <a:fillRect/>
          </a:stretch>
        </p:blipFill>
        <p:spPr bwMode="auto">
          <a:xfrm>
            <a:off x="5265738" y="123825"/>
            <a:ext cx="3463925" cy="126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Google Shape;380;p20"/>
          <p:cNvSpPr txBox="1">
            <a:spLocks noGrp="1"/>
          </p:cNvSpPr>
          <p:nvPr>
            <p:ph type="title"/>
          </p:nvPr>
        </p:nvSpPr>
        <p:spPr>
          <a:xfrm>
            <a:off x="776288" y="403225"/>
            <a:ext cx="4927600" cy="855663"/>
          </a:xfrm>
        </p:spPr>
        <p:txBody>
          <a:bodyPr/>
          <a:lstStyle/>
          <a:p>
            <a:pPr eaLnBrk="1" hangingPunct="1">
              <a:spcBef>
                <a:spcPct val="0"/>
              </a:spcBef>
              <a:spcAft>
                <a:spcPct val="0"/>
              </a:spcAft>
              <a:buClr>
                <a:srgbClr val="252831"/>
              </a:buClr>
              <a:buFont typeface="Poppins" charset="0"/>
              <a:buNone/>
            </a:pPr>
            <a:r>
              <a:rPr lang="pt-BR" sz="1800" b="1" smtClean="0">
                <a:solidFill>
                  <a:srgbClr val="252831"/>
                </a:solidFill>
                <a:latin typeface="Poppins" charset="0"/>
                <a:cs typeface="Arial" charset="0"/>
                <a:sym typeface="Poppins" charset="0"/>
              </a:rPr>
              <a:t>CRITÉRIOS NÃO-CONVENCIONAIS</a:t>
            </a:r>
          </a:p>
        </p:txBody>
      </p:sp>
      <p:sp>
        <p:nvSpPr>
          <p:cNvPr id="381" name="Google Shape;381;p20"/>
          <p:cNvSpPr txBox="1">
            <a:spLocks noGrp="1"/>
          </p:cNvSpPr>
          <p:nvPr>
            <p:ph type="body" idx="1"/>
          </p:nvPr>
        </p:nvSpPr>
        <p:spPr>
          <a:xfrm>
            <a:off x="776288" y="1960563"/>
            <a:ext cx="3349625" cy="3078162"/>
          </a:xfrm>
        </p:spPr>
        <p:txBody>
          <a:bodyPr/>
          <a:lstStyle/>
          <a:p>
            <a:pPr marL="0" indent="0" eaLnBrk="1" fontAlgn="auto" hangingPunct="1">
              <a:lnSpc>
                <a:spcPct val="120000"/>
              </a:lnSpc>
              <a:buClrTx/>
              <a:buSzPct val="100000"/>
              <a:buFont typeface="Montserrat Light"/>
              <a:buNone/>
              <a:defRPr/>
            </a:pPr>
            <a:r>
              <a:rPr lang="pt-BR" sz="1400" b="1" dirty="0">
                <a:solidFill>
                  <a:schemeClr val="dk1"/>
                </a:solidFill>
                <a:latin typeface="Montserrat"/>
                <a:ea typeface="Montserrat Light"/>
                <a:cs typeface="Montserrat Light"/>
                <a:sym typeface="Montserrat"/>
              </a:rPr>
              <a:t>Gestação Tripla</a:t>
            </a:r>
          </a:p>
          <a:p>
            <a:pPr marL="285750" indent="-285750" eaLnBrk="1" fontAlgn="auto" hangingPunct="1">
              <a:lnSpc>
                <a:spcPct val="120000"/>
              </a:lnSpc>
              <a:buClrTx/>
              <a:buSzPct val="100000"/>
              <a:buFont typeface="Montserrat Light"/>
              <a:buChar char="❑"/>
              <a:defRPr/>
            </a:pPr>
            <a:r>
              <a:rPr lang="pt-BR" sz="1400" dirty="0" err="1">
                <a:solidFill>
                  <a:schemeClr val="dk1"/>
                </a:solidFill>
                <a:latin typeface="Montserrat"/>
                <a:ea typeface="Montserrat Light"/>
                <a:cs typeface="Montserrat Light"/>
                <a:sym typeface="Montserrat"/>
              </a:rPr>
              <a:t>Monocoriônico-Triamniótica</a:t>
            </a:r>
            <a:r>
              <a:rPr lang="pt-BR" sz="1400" dirty="0">
                <a:solidFill>
                  <a:schemeClr val="dk1"/>
                </a:solidFill>
                <a:latin typeface="Montserrat"/>
                <a:ea typeface="Montserrat Light"/>
                <a:cs typeface="Montserrat Light"/>
                <a:sym typeface="Montserrat"/>
              </a:rPr>
              <a:t> (MT) e </a:t>
            </a:r>
            <a:r>
              <a:rPr lang="pt-BR" sz="1400" dirty="0" err="1">
                <a:solidFill>
                  <a:schemeClr val="dk1"/>
                </a:solidFill>
                <a:latin typeface="Montserrat"/>
                <a:ea typeface="Montserrat Light"/>
                <a:cs typeface="Montserrat Light"/>
                <a:sym typeface="Montserrat"/>
              </a:rPr>
              <a:t>Dicoriônico-Triamniótico</a:t>
            </a:r>
            <a:r>
              <a:rPr lang="pt-BR" sz="1400" dirty="0">
                <a:solidFill>
                  <a:schemeClr val="dk1"/>
                </a:solidFill>
                <a:latin typeface="Montserrat"/>
                <a:ea typeface="Montserrat Light"/>
                <a:cs typeface="Montserrat Light"/>
                <a:sym typeface="Montserrat"/>
              </a:rPr>
              <a:t> (DT) mais risco para STFF (41)</a:t>
            </a:r>
          </a:p>
          <a:p>
            <a:pPr marL="285750" indent="-285750" eaLnBrk="1" fontAlgn="auto" hangingPunct="1">
              <a:lnSpc>
                <a:spcPct val="120000"/>
              </a:lnSpc>
              <a:buClrTx/>
              <a:buSzPct val="100000"/>
              <a:buFont typeface="Montserrat Light"/>
              <a:buChar char="❑"/>
              <a:defRPr/>
            </a:pPr>
            <a:r>
              <a:rPr lang="pt-BR" sz="1400" dirty="0">
                <a:solidFill>
                  <a:schemeClr val="dk1"/>
                </a:solidFill>
                <a:latin typeface="Montserrat"/>
                <a:ea typeface="Montserrat Light"/>
                <a:cs typeface="Montserrat Light"/>
                <a:sym typeface="Montserrat"/>
              </a:rPr>
              <a:t>FLP é a opção terapêutica</a:t>
            </a:r>
          </a:p>
          <a:p>
            <a:pPr marL="742950" lvl="1" indent="-285750" eaLnBrk="1" fontAlgn="auto" hangingPunct="1">
              <a:lnSpc>
                <a:spcPct val="120000"/>
              </a:lnSpc>
              <a:buClr>
                <a:schemeClr val="accent6"/>
              </a:buClr>
              <a:buSzPct val="100000"/>
              <a:buFont typeface="Montserrat Light"/>
              <a:buChar char="❏"/>
              <a:defRPr/>
            </a:pPr>
            <a:r>
              <a:rPr lang="pt-BR" sz="1200" dirty="0" err="1">
                <a:solidFill>
                  <a:schemeClr val="dk1"/>
                </a:solidFill>
                <a:latin typeface="Montserrat"/>
                <a:ea typeface="Montserrat Light"/>
                <a:cs typeface="Montserrat Light"/>
                <a:sym typeface="Montserrat"/>
              </a:rPr>
              <a:t>Sepulveda</a:t>
            </a:r>
            <a:r>
              <a:rPr lang="pt-BR" sz="1200" dirty="0">
                <a:solidFill>
                  <a:schemeClr val="dk1"/>
                </a:solidFill>
                <a:latin typeface="Montserrat"/>
                <a:ea typeface="Montserrat Light"/>
                <a:cs typeface="Montserrat Light"/>
                <a:sym typeface="Montserrat"/>
              </a:rPr>
              <a:t> et al, 2005 </a:t>
            </a:r>
            <a:r>
              <a:rPr lang="pt-BR" sz="800" dirty="0">
                <a:solidFill>
                  <a:schemeClr val="dk1"/>
                </a:solidFill>
                <a:latin typeface="Montserrat"/>
                <a:ea typeface="Montserrat Light"/>
                <a:cs typeface="Montserrat Light"/>
                <a:sym typeface="Montserrat"/>
              </a:rPr>
              <a:t>(42) </a:t>
            </a:r>
            <a:r>
              <a:rPr lang="pt-BR" sz="1200" dirty="0">
                <a:solidFill>
                  <a:schemeClr val="dk1"/>
                </a:solidFill>
                <a:latin typeface="Montserrat"/>
                <a:ea typeface="Montserrat Light"/>
                <a:cs typeface="Montserrat Light"/>
                <a:sym typeface="Montserrat"/>
              </a:rPr>
              <a:t>= sobrevida 66,7% DT e 22,2% MT</a:t>
            </a:r>
          </a:p>
          <a:p>
            <a:pPr marL="742950" lvl="1" indent="-285750" eaLnBrk="1" fontAlgn="auto" hangingPunct="1">
              <a:lnSpc>
                <a:spcPct val="120000"/>
              </a:lnSpc>
              <a:buClr>
                <a:schemeClr val="accent6"/>
              </a:buClr>
              <a:buSzPct val="100000"/>
              <a:buFont typeface="Montserrat Light"/>
              <a:buChar char="❏"/>
              <a:defRPr/>
            </a:pPr>
            <a:r>
              <a:rPr lang="pt-BR" sz="1200" dirty="0">
                <a:solidFill>
                  <a:schemeClr val="dk1"/>
                </a:solidFill>
                <a:latin typeface="Montserrat"/>
                <a:ea typeface="Montserrat Light"/>
                <a:cs typeface="Montserrat Light"/>
                <a:sym typeface="Montserrat"/>
              </a:rPr>
              <a:t>2014 </a:t>
            </a:r>
            <a:r>
              <a:rPr lang="pt-BR" sz="800" dirty="0">
                <a:solidFill>
                  <a:schemeClr val="dk1"/>
                </a:solidFill>
                <a:latin typeface="Montserrat"/>
                <a:ea typeface="Montserrat Light"/>
                <a:cs typeface="Montserrat Light"/>
                <a:sym typeface="Montserrat"/>
              </a:rPr>
              <a:t>(43) </a:t>
            </a:r>
            <a:r>
              <a:rPr lang="pt-BR" sz="1200" dirty="0">
                <a:solidFill>
                  <a:schemeClr val="dk1"/>
                </a:solidFill>
                <a:latin typeface="Montserrat"/>
                <a:ea typeface="Montserrat Light"/>
                <a:cs typeface="Montserrat Light"/>
                <a:sym typeface="Montserrat"/>
              </a:rPr>
              <a:t>= sobrevida 74% DT e 95% MT</a:t>
            </a:r>
          </a:p>
        </p:txBody>
      </p:sp>
      <p:sp>
        <p:nvSpPr>
          <p:cNvPr id="382" name="Google Shape;382;p20"/>
          <p:cNvSpPr txBox="1">
            <a:spLocks noGrp="1"/>
          </p:cNvSpPr>
          <p:nvPr>
            <p:ph type="body" idx="2"/>
          </p:nvPr>
        </p:nvSpPr>
        <p:spPr>
          <a:xfrm>
            <a:off x="5286375" y="1960563"/>
            <a:ext cx="3443288" cy="3078162"/>
          </a:xfrm>
        </p:spPr>
        <p:txBody>
          <a:bodyPr/>
          <a:lstStyle/>
          <a:p>
            <a:pPr marL="0" indent="0" eaLnBrk="1" fontAlgn="auto" hangingPunct="1">
              <a:lnSpc>
                <a:spcPct val="120000"/>
              </a:lnSpc>
              <a:buClrTx/>
              <a:buSzPct val="100000"/>
              <a:buFont typeface="Montserrat Light"/>
              <a:buNone/>
              <a:defRPr/>
            </a:pPr>
            <a:r>
              <a:rPr lang="pt-BR" sz="1400" b="1" dirty="0">
                <a:solidFill>
                  <a:schemeClr val="dk1"/>
                </a:solidFill>
                <a:latin typeface="Montserrat" panose="00000500000000000000" pitchFamily="2" charset="0"/>
                <a:ea typeface="Montserrat Light"/>
                <a:cs typeface="Montserrat Light"/>
                <a:sym typeface="Montserrat Light"/>
              </a:rPr>
              <a:t>Após 26 sem de IG</a:t>
            </a:r>
          </a:p>
          <a:p>
            <a:pPr marL="285750" indent="-285750" eaLnBrk="1" fontAlgn="auto" hangingPunct="1">
              <a:lnSpc>
                <a:spcPct val="120000"/>
              </a:lnSpc>
              <a:buClrTx/>
              <a:buSzPct val="100000"/>
              <a:buFont typeface="Montserrat Light"/>
              <a:buChar char="❑"/>
              <a:defRPr/>
            </a:pPr>
            <a:r>
              <a:rPr lang="pt-BR" sz="1400" dirty="0">
                <a:solidFill>
                  <a:schemeClr val="dk1"/>
                </a:solidFill>
                <a:latin typeface="Montserrat Light"/>
                <a:ea typeface="Montserrat Light"/>
                <a:cs typeface="Montserrat Light"/>
                <a:sym typeface="Montserrat Light"/>
              </a:rPr>
              <a:t>STFF mais difíceis de tratar:</a:t>
            </a:r>
          </a:p>
          <a:p>
            <a:pPr marL="742950" lvl="1" indent="-285750" eaLnBrk="1" fontAlgn="auto" hangingPunct="1">
              <a:lnSpc>
                <a:spcPct val="120000"/>
              </a:lnSpc>
              <a:buClr>
                <a:schemeClr val="accent6"/>
              </a:buClr>
              <a:buSzPct val="100000"/>
              <a:buFont typeface="Montserrat Light"/>
              <a:buChar char="❏"/>
              <a:defRPr/>
            </a:pPr>
            <a:r>
              <a:rPr lang="pt-BR" sz="1200" dirty="0">
                <a:solidFill>
                  <a:schemeClr val="dk1"/>
                </a:solidFill>
                <a:latin typeface="Montserrat Light"/>
                <a:ea typeface="Montserrat Light"/>
                <a:cs typeface="Montserrat Light"/>
                <a:sym typeface="Montserrat Light"/>
              </a:rPr>
              <a:t>LA mais turvo e vasos placentários maiores, dificultando ablação</a:t>
            </a:r>
          </a:p>
          <a:p>
            <a:pPr marL="285750" indent="-285750" eaLnBrk="1" fontAlgn="auto" hangingPunct="1">
              <a:lnSpc>
                <a:spcPct val="120000"/>
              </a:lnSpc>
              <a:buClrTx/>
              <a:buSzPct val="100000"/>
              <a:buFont typeface="Montserrat Light"/>
              <a:buChar char="❑"/>
              <a:defRPr/>
            </a:pPr>
            <a:r>
              <a:rPr lang="pt-BR" sz="1400" dirty="0" err="1">
                <a:solidFill>
                  <a:schemeClr val="dk1"/>
                </a:solidFill>
                <a:latin typeface="Montserrat Light"/>
                <a:ea typeface="Montserrat Light"/>
                <a:cs typeface="Montserrat Light"/>
                <a:sym typeface="Montserrat Light"/>
              </a:rPr>
              <a:t>Valsky</a:t>
            </a:r>
            <a:r>
              <a:rPr lang="pt-BR" sz="1400" dirty="0">
                <a:solidFill>
                  <a:schemeClr val="dk1"/>
                </a:solidFill>
                <a:latin typeface="Montserrat Light"/>
                <a:ea typeface="Montserrat Light"/>
                <a:cs typeface="Montserrat Light"/>
                <a:sym typeface="Montserrat Light"/>
              </a:rPr>
              <a:t> et al (44) e </a:t>
            </a:r>
            <a:r>
              <a:rPr lang="pt-BR" sz="1400" dirty="0" err="1">
                <a:solidFill>
                  <a:schemeClr val="dk1"/>
                </a:solidFill>
                <a:latin typeface="Montserrat Light"/>
                <a:ea typeface="Montserrat Light"/>
                <a:cs typeface="Montserrat Light"/>
                <a:sym typeface="Montserrat Light"/>
              </a:rPr>
              <a:t>Baud</a:t>
            </a:r>
            <a:r>
              <a:rPr lang="pt-BR" sz="1400" dirty="0">
                <a:solidFill>
                  <a:schemeClr val="dk1"/>
                </a:solidFill>
                <a:latin typeface="Montserrat Light"/>
                <a:ea typeface="Montserrat Light"/>
                <a:cs typeface="Montserrat Light"/>
                <a:sym typeface="Montserrat Light"/>
              </a:rPr>
              <a:t> et al (45) desfechos iguais </a:t>
            </a:r>
            <a:r>
              <a:rPr lang="en" sz="1400" dirty="0">
                <a:solidFill>
                  <a:schemeClr val="dk1"/>
                </a:solidFill>
                <a:latin typeface="Montserrat Light"/>
                <a:ea typeface="Montserrat Light"/>
                <a:cs typeface="Montserrat Light"/>
                <a:sym typeface="Montserrat Light"/>
              </a:rPr>
              <a:t>para antes e após IG 26sem</a:t>
            </a:r>
          </a:p>
          <a:p>
            <a:pPr marL="285750" indent="-285750" eaLnBrk="1" fontAlgn="auto" hangingPunct="1">
              <a:lnSpc>
                <a:spcPct val="120000"/>
              </a:lnSpc>
              <a:buClrTx/>
              <a:buSzPct val="100000"/>
              <a:buFont typeface="Montserrat Light"/>
              <a:buChar char="❑"/>
              <a:defRPr/>
            </a:pPr>
            <a:r>
              <a:rPr lang="en" sz="1400" dirty="0">
                <a:solidFill>
                  <a:schemeClr val="dk1"/>
                </a:solidFill>
                <a:latin typeface="Montserrat Light"/>
                <a:ea typeface="Montserrat Light"/>
                <a:cs typeface="Montserrat Light"/>
                <a:sym typeface="Montserrat Light"/>
              </a:rPr>
              <a:t>FLP é opção segura ap</a:t>
            </a:r>
            <a:r>
              <a:rPr lang="pt-BR" sz="1400" dirty="0" err="1">
                <a:solidFill>
                  <a:schemeClr val="dk1"/>
                </a:solidFill>
                <a:latin typeface="Montserrat Light"/>
                <a:ea typeface="Montserrat Light"/>
                <a:cs typeface="Montserrat Light"/>
                <a:sym typeface="Montserrat Light"/>
              </a:rPr>
              <a:t>ós</a:t>
            </a:r>
            <a:r>
              <a:rPr lang="pt-BR" sz="1400" dirty="0">
                <a:solidFill>
                  <a:schemeClr val="dk1"/>
                </a:solidFill>
                <a:latin typeface="Montserrat Light"/>
                <a:ea typeface="Montserrat Light"/>
                <a:cs typeface="Montserrat Light"/>
                <a:sym typeface="Montserrat Light"/>
              </a:rPr>
              <a:t> IG 26sem ( especialmente entre 26 e 28sem)</a:t>
            </a:r>
          </a:p>
        </p:txBody>
      </p:sp>
      <p:sp>
        <p:nvSpPr>
          <p:cNvPr id="28677" name="Google Shape;384;p20"/>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4384D4A0-867F-4BCA-8E44-20B2019BEBB1}" type="slidenum">
              <a:rPr lang="pt-BR" sz="1300">
                <a:solidFill>
                  <a:srgbClr val="68728D"/>
                </a:solidFill>
                <a:latin typeface="Montserrat Light" charset="0"/>
                <a:sym typeface="Montserrat Light" charset="0"/>
              </a:rPr>
              <a:pPr eaLnBrk="1" hangingPunct="1"/>
              <a:t>11</a:t>
            </a:fld>
            <a:endParaRPr lang="pt-BR" sz="1300">
              <a:solidFill>
                <a:srgbClr val="68728D"/>
              </a:solidFill>
              <a:latin typeface="Montserrat Light" charset="0"/>
              <a:sym typeface="Montserrat Light" charset="0"/>
            </a:endParaRPr>
          </a:p>
        </p:txBody>
      </p:sp>
      <p:pic>
        <p:nvPicPr>
          <p:cNvPr id="28678" name="Imagem 4"/>
          <p:cNvPicPr>
            <a:picLocks noChangeAspect="1"/>
          </p:cNvPicPr>
          <p:nvPr/>
        </p:nvPicPr>
        <p:blipFill>
          <a:blip r:embed="rId3">
            <a:extLst>
              <a:ext uri="{28A0092B-C50C-407E-A947-70E740481C1C}">
                <a14:useLocalDpi xmlns:a14="http://schemas.microsoft.com/office/drawing/2010/main" val="0"/>
              </a:ext>
            </a:extLst>
          </a:blip>
          <a:srcRect t="28996" b="31917"/>
          <a:stretch>
            <a:fillRect/>
          </a:stretch>
        </p:blipFill>
        <p:spPr bwMode="auto">
          <a:xfrm>
            <a:off x="5118100" y="147638"/>
            <a:ext cx="3611563" cy="177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Google Shape;380;p20"/>
          <p:cNvSpPr txBox="1">
            <a:spLocks noGrp="1"/>
          </p:cNvSpPr>
          <p:nvPr>
            <p:ph type="title"/>
          </p:nvPr>
        </p:nvSpPr>
        <p:spPr>
          <a:xfrm>
            <a:off x="776288" y="403225"/>
            <a:ext cx="4927600" cy="855663"/>
          </a:xfrm>
        </p:spPr>
        <p:txBody>
          <a:bodyPr/>
          <a:lstStyle/>
          <a:p>
            <a:pPr eaLnBrk="1" hangingPunct="1">
              <a:spcBef>
                <a:spcPct val="0"/>
              </a:spcBef>
              <a:spcAft>
                <a:spcPct val="0"/>
              </a:spcAft>
              <a:buClr>
                <a:srgbClr val="252831"/>
              </a:buClr>
              <a:buFont typeface="Poppins" charset="0"/>
              <a:buNone/>
            </a:pPr>
            <a:r>
              <a:rPr lang="pt-BR" sz="1800" b="1" smtClean="0">
                <a:solidFill>
                  <a:srgbClr val="252831"/>
                </a:solidFill>
                <a:latin typeface="Poppins" charset="0"/>
                <a:cs typeface="Arial" charset="0"/>
                <a:sym typeface="Poppins" charset="0"/>
              </a:rPr>
              <a:t>CRITÉRIOS NÃO-CONVENCIONAIS</a:t>
            </a:r>
          </a:p>
        </p:txBody>
      </p:sp>
      <p:sp>
        <p:nvSpPr>
          <p:cNvPr id="29699" name="Google Shape;383;p20"/>
          <p:cNvSpPr txBox="1">
            <a:spLocks noGrp="1"/>
          </p:cNvSpPr>
          <p:nvPr>
            <p:ph type="body" idx="3"/>
          </p:nvPr>
        </p:nvSpPr>
        <p:spPr>
          <a:xfrm>
            <a:off x="776288" y="1657350"/>
            <a:ext cx="3795712" cy="3076575"/>
          </a:xfrm>
        </p:spPr>
        <p:txBody>
          <a:bodyPr/>
          <a:lstStyle>
            <a:lvl1pPr>
              <a:defRPr sz="1400">
                <a:solidFill>
                  <a:srgbClr val="000000"/>
                </a:solidFill>
                <a:latin typeface="Arial" charset="0"/>
                <a:cs typeface="Arial" charset="0"/>
                <a:sym typeface="Arial" charset="0"/>
              </a:defRPr>
            </a:lvl1pPr>
            <a:lvl2pPr marL="800100" indent="-3429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20000"/>
              </a:lnSpc>
              <a:spcAft>
                <a:spcPct val="0"/>
              </a:spcAft>
              <a:buClrTx/>
              <a:buSzTx/>
              <a:buFont typeface="Montserrat Light" charset="0"/>
              <a:buNone/>
            </a:pPr>
            <a:r>
              <a:rPr lang="pt-BR" b="1" smtClean="0">
                <a:solidFill>
                  <a:srgbClr val="252831"/>
                </a:solidFill>
                <a:latin typeface="Montserrat" charset="0"/>
                <a:sym typeface="Montserrat Light" charset="0"/>
              </a:rPr>
              <a:t>Discordância de LA e CIUR</a:t>
            </a:r>
          </a:p>
          <a:p>
            <a:pPr lvl="1" eaLnBrk="1" hangingPunct="1">
              <a:lnSpc>
                <a:spcPct val="120000"/>
              </a:lnSpc>
              <a:spcAft>
                <a:spcPct val="0"/>
              </a:spcAft>
              <a:buClrTx/>
              <a:buSzTx/>
              <a:buFont typeface="Montserrat Light" charset="0"/>
              <a:buChar char="❏"/>
            </a:pPr>
            <a:r>
              <a:rPr lang="pt-BR" smtClean="0">
                <a:solidFill>
                  <a:srgbClr val="252831"/>
                </a:solidFill>
                <a:latin typeface="Montserrat Light" charset="0"/>
                <a:sym typeface="Montserrat Light" charset="0"/>
              </a:rPr>
              <a:t>Diferença de volume de LA e de peso corporal entre os gêmeos devido discrepância de fluxo e área placentária compartilhada.</a:t>
            </a:r>
          </a:p>
          <a:p>
            <a:pPr lvl="1" eaLnBrk="1" hangingPunct="1">
              <a:lnSpc>
                <a:spcPct val="120000"/>
              </a:lnSpc>
              <a:spcAft>
                <a:spcPct val="0"/>
              </a:spcAft>
              <a:buClrTx/>
              <a:buSzTx/>
              <a:buFont typeface="Montserrat Light" charset="0"/>
              <a:buChar char="❏"/>
            </a:pPr>
            <a:r>
              <a:rPr lang="pt-BR" smtClean="0">
                <a:solidFill>
                  <a:srgbClr val="252831"/>
                </a:solidFill>
                <a:latin typeface="Montserrat Light" charset="0"/>
                <a:sym typeface="Montserrat Light" charset="0"/>
              </a:rPr>
              <a:t>Quando associados à diástole zero ou reversa na artéria umbilical  há maior risco na gestação </a:t>
            </a:r>
            <a:r>
              <a:rPr lang="pt-BR" sz="800" smtClean="0">
                <a:solidFill>
                  <a:srgbClr val="252831"/>
                </a:solidFill>
                <a:latin typeface="Montserrat Light" charset="0"/>
                <a:sym typeface="Montserrat Light" charset="0"/>
              </a:rPr>
              <a:t>(47).</a:t>
            </a:r>
          </a:p>
          <a:p>
            <a:pPr lvl="1" eaLnBrk="1" hangingPunct="1">
              <a:lnSpc>
                <a:spcPct val="120000"/>
              </a:lnSpc>
              <a:spcAft>
                <a:spcPct val="0"/>
              </a:spcAft>
              <a:buClrTx/>
              <a:buSzTx/>
              <a:buFont typeface="Montserrat Light" charset="0"/>
              <a:buChar char="❏"/>
            </a:pPr>
            <a:r>
              <a:rPr lang="pt-BR" smtClean="0">
                <a:solidFill>
                  <a:srgbClr val="252831"/>
                </a:solidFill>
                <a:latin typeface="Montserrat Light" charset="0"/>
                <a:sym typeface="Montserrat Light" charset="0"/>
              </a:rPr>
              <a:t>FLP é um desafio nesses casos na ausência de sinais de STFF.</a:t>
            </a:r>
          </a:p>
          <a:p>
            <a:pPr lvl="1" eaLnBrk="1" hangingPunct="1">
              <a:lnSpc>
                <a:spcPct val="120000"/>
              </a:lnSpc>
              <a:spcAft>
                <a:spcPct val="0"/>
              </a:spcAft>
              <a:buClr>
                <a:srgbClr val="BDC3D3"/>
              </a:buClr>
              <a:buSzTx/>
              <a:buFont typeface="Montserrat Light" charset="0"/>
              <a:buChar char="❏"/>
            </a:pPr>
            <a:endParaRPr lang="pt-BR" sz="1200" smtClean="0">
              <a:solidFill>
                <a:srgbClr val="252831"/>
              </a:solidFill>
              <a:latin typeface="Montserrat Light" charset="0"/>
              <a:sym typeface="Montserrat Light" charset="0"/>
            </a:endParaRPr>
          </a:p>
          <a:p>
            <a:pPr marL="0" indent="0" eaLnBrk="1" hangingPunct="1">
              <a:lnSpc>
                <a:spcPct val="120000"/>
              </a:lnSpc>
              <a:spcAft>
                <a:spcPct val="0"/>
              </a:spcAft>
              <a:buClr>
                <a:srgbClr val="BDC3D3"/>
              </a:buClr>
              <a:buFont typeface="Montserrat Light" charset="0"/>
              <a:buNone/>
            </a:pPr>
            <a:endParaRPr lang="pt-BR" sz="1600" smtClean="0">
              <a:solidFill>
                <a:srgbClr val="252831"/>
              </a:solidFill>
              <a:latin typeface="Montserrat Light" charset="0"/>
              <a:sym typeface="Montserrat Light" charset="0"/>
            </a:endParaRPr>
          </a:p>
        </p:txBody>
      </p:sp>
      <p:sp>
        <p:nvSpPr>
          <p:cNvPr id="29700" name="Google Shape;384;p20"/>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840EAC3B-0D54-4093-B0A1-992EC04EFAED}" type="slidenum">
              <a:rPr lang="pt-BR" sz="1300">
                <a:solidFill>
                  <a:srgbClr val="68728D"/>
                </a:solidFill>
                <a:latin typeface="Montserrat Light" charset="0"/>
                <a:sym typeface="Montserrat Light" charset="0"/>
              </a:rPr>
              <a:pPr eaLnBrk="1" hangingPunct="1"/>
              <a:t>12</a:t>
            </a:fld>
            <a:endParaRPr lang="pt-BR" sz="1300">
              <a:solidFill>
                <a:srgbClr val="68728D"/>
              </a:solidFill>
              <a:latin typeface="Montserrat Light" charset="0"/>
              <a:sym typeface="Montserrat Light" charset="0"/>
            </a:endParaRPr>
          </a:p>
        </p:txBody>
      </p:sp>
      <p:sp>
        <p:nvSpPr>
          <p:cNvPr id="29701" name="Google Shape;383;p20"/>
          <p:cNvSpPr txBox="1">
            <a:spLocks/>
          </p:cNvSpPr>
          <p:nvPr/>
        </p:nvSpPr>
        <p:spPr bwMode="auto">
          <a:xfrm>
            <a:off x="4933950" y="1657350"/>
            <a:ext cx="3795713" cy="307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buClr>
                <a:srgbClr val="000000"/>
              </a:buClr>
              <a:buFont typeface="Arial" charset="0"/>
              <a:defRPr sz="1400">
                <a:solidFill>
                  <a:srgbClr val="000000"/>
                </a:solidFill>
                <a:latin typeface="Arial" charset="0"/>
                <a:cs typeface="Arial" charset="0"/>
                <a:sym typeface="Arial" charset="0"/>
              </a:defRPr>
            </a:lvl1pPr>
            <a:lvl2pPr marL="800100" indent="-34290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lvl="1" eaLnBrk="1" hangingPunct="1">
              <a:lnSpc>
                <a:spcPct val="120000"/>
              </a:lnSpc>
              <a:spcBef>
                <a:spcPts val="600"/>
              </a:spcBef>
              <a:buClr>
                <a:srgbClr val="BDC3D3"/>
              </a:buClr>
              <a:buSzPct val="100000"/>
              <a:buFont typeface="Montserrat Light" charset="0"/>
              <a:buChar char="❏"/>
            </a:pPr>
            <a:endParaRPr lang="pt-BR">
              <a:solidFill>
                <a:srgbClr val="252831"/>
              </a:solidFill>
              <a:latin typeface="Montserrat Light" charset="0"/>
              <a:sym typeface="Montserrat Light" charset="0"/>
            </a:endParaRPr>
          </a:p>
          <a:p>
            <a:pPr lvl="1" eaLnBrk="1" hangingPunct="1">
              <a:lnSpc>
                <a:spcPct val="120000"/>
              </a:lnSpc>
              <a:spcBef>
                <a:spcPts val="600"/>
              </a:spcBef>
              <a:buClrTx/>
              <a:buSzPct val="100000"/>
              <a:buFont typeface="Montserrat Light" charset="0"/>
              <a:buChar char="❏"/>
            </a:pPr>
            <a:r>
              <a:rPr lang="pt-BR">
                <a:solidFill>
                  <a:srgbClr val="252831"/>
                </a:solidFill>
                <a:latin typeface="Montserrat Light" charset="0"/>
                <a:sym typeface="Montserrat Light" charset="0"/>
              </a:rPr>
              <a:t>Estudos </a:t>
            </a:r>
            <a:r>
              <a:rPr lang="pt-BR" sz="800">
                <a:solidFill>
                  <a:srgbClr val="252831"/>
                </a:solidFill>
                <a:latin typeface="Montserrat Light" charset="0"/>
                <a:sym typeface="Montserrat Light" charset="0"/>
              </a:rPr>
              <a:t>(48, 49) </a:t>
            </a:r>
            <a:r>
              <a:rPr lang="pt-BR">
                <a:solidFill>
                  <a:srgbClr val="252831"/>
                </a:solidFill>
                <a:latin typeface="Montserrat Light" charset="0"/>
                <a:sym typeface="Montserrat Light" charset="0"/>
              </a:rPr>
              <a:t>mostram que FLP não é promessa terapêutica para Discordância de LA limítrofe isolada.</a:t>
            </a:r>
          </a:p>
          <a:p>
            <a:pPr lvl="1" eaLnBrk="1" hangingPunct="1">
              <a:lnSpc>
                <a:spcPct val="120000"/>
              </a:lnSpc>
              <a:spcBef>
                <a:spcPts val="600"/>
              </a:spcBef>
              <a:buClrTx/>
              <a:buSzPct val="100000"/>
              <a:buFont typeface="Montserrat Light" charset="0"/>
              <a:buChar char="❏"/>
            </a:pPr>
            <a:r>
              <a:rPr lang="pt-BR">
                <a:solidFill>
                  <a:srgbClr val="252831"/>
                </a:solidFill>
                <a:latin typeface="Montserrat Light" charset="0"/>
                <a:sym typeface="Montserrat Light" charset="0"/>
              </a:rPr>
              <a:t>Para casos de diástole zero ou reversa na artéria umbilical + Oligodrâmnio + CIUR, FLP pode ser benéfico (50-55).</a:t>
            </a:r>
          </a:p>
          <a:p>
            <a:pPr eaLnBrk="1" hangingPunct="1">
              <a:lnSpc>
                <a:spcPct val="120000"/>
              </a:lnSpc>
              <a:spcBef>
                <a:spcPts val="600"/>
              </a:spcBef>
              <a:buClr>
                <a:srgbClr val="BDC3D3"/>
              </a:buClr>
              <a:buSzPts val="1600"/>
              <a:buFont typeface="Montserrat Light" charset="0"/>
              <a:buNone/>
            </a:pPr>
            <a:endParaRPr lang="pt-BR">
              <a:solidFill>
                <a:srgbClr val="252831"/>
              </a:solidFill>
              <a:latin typeface="Montserrat Light" charset="0"/>
              <a:sym typeface="Montserrat Light" charset="0"/>
            </a:endParaRPr>
          </a:p>
        </p:txBody>
      </p:sp>
      <p:pic>
        <p:nvPicPr>
          <p:cNvPr id="29702" name="Imagem 5"/>
          <p:cNvPicPr>
            <a:picLocks noChangeAspect="1"/>
          </p:cNvPicPr>
          <p:nvPr/>
        </p:nvPicPr>
        <p:blipFill>
          <a:blip r:embed="rId3">
            <a:extLst>
              <a:ext uri="{28A0092B-C50C-407E-A947-70E740481C1C}">
                <a14:useLocalDpi xmlns:a14="http://schemas.microsoft.com/office/drawing/2010/main" val="0"/>
              </a:ext>
            </a:extLst>
          </a:blip>
          <a:srcRect l="5928" t="68295" r="5135" b="4939"/>
          <a:stretch>
            <a:fillRect/>
          </a:stretch>
        </p:blipFill>
        <p:spPr bwMode="auto">
          <a:xfrm>
            <a:off x="4743450" y="234950"/>
            <a:ext cx="4010025" cy="15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22" name="Google Shape;340;p16"/>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192D06CC-F7AB-4CE2-9A31-F2CB2743D770}" type="slidenum">
              <a:rPr lang="pt-BR" sz="1300">
                <a:solidFill>
                  <a:srgbClr val="FFFFFF"/>
                </a:solidFill>
                <a:latin typeface="Montserrat Light" charset="0"/>
                <a:sym typeface="Montserrat Light" charset="0"/>
              </a:rPr>
              <a:pPr eaLnBrk="1" hangingPunct="1"/>
              <a:t>13</a:t>
            </a:fld>
            <a:endParaRPr lang="pt-BR" sz="1300">
              <a:solidFill>
                <a:srgbClr val="FFFFFF"/>
              </a:solidFill>
              <a:latin typeface="Montserrat Light" charset="0"/>
              <a:sym typeface="Montserrat Light" charset="0"/>
            </a:endParaRPr>
          </a:p>
        </p:txBody>
      </p:sp>
      <p:pic>
        <p:nvPicPr>
          <p:cNvPr id="30723" name="Imagem 3"/>
          <p:cNvPicPr>
            <a:picLocks noChangeAspect="1"/>
          </p:cNvPicPr>
          <p:nvPr/>
        </p:nvPicPr>
        <p:blipFill>
          <a:blip r:embed="rId4">
            <a:extLst>
              <a:ext uri="{28A0092B-C50C-407E-A947-70E740481C1C}">
                <a14:useLocalDpi xmlns:a14="http://schemas.microsoft.com/office/drawing/2010/main" val="0"/>
              </a:ext>
            </a:extLst>
          </a:blip>
          <a:srcRect r="4369"/>
          <a:stretch>
            <a:fillRect/>
          </a:stretch>
        </p:blipFill>
        <p:spPr bwMode="auto">
          <a:xfrm>
            <a:off x="153988" y="265113"/>
            <a:ext cx="5353050" cy="355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Imagem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43575" y="2019300"/>
            <a:ext cx="3259138"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Google Shape;345;p17"/>
          <p:cNvSpPr txBox="1">
            <a:spLocks noGrp="1"/>
          </p:cNvSpPr>
          <p:nvPr>
            <p:ph type="title"/>
          </p:nvPr>
        </p:nvSpPr>
        <p:spPr>
          <a:xfrm>
            <a:off x="776288" y="73025"/>
            <a:ext cx="3587750" cy="857250"/>
          </a:xfrm>
        </p:spPr>
        <p:txBody>
          <a:bodyPr/>
          <a:lstStyle/>
          <a:p>
            <a:pPr eaLnBrk="1" hangingPunct="1">
              <a:spcBef>
                <a:spcPct val="0"/>
              </a:spcBef>
              <a:spcAft>
                <a:spcPct val="0"/>
              </a:spcAft>
              <a:buClr>
                <a:srgbClr val="252831"/>
              </a:buClr>
              <a:buFont typeface="Poppins" charset="0"/>
              <a:buNone/>
            </a:pPr>
            <a:r>
              <a:rPr lang="pt-BR" sz="1800" b="1" smtClean="0">
                <a:solidFill>
                  <a:srgbClr val="252831"/>
                </a:solidFill>
                <a:latin typeface="Poppins" charset="0"/>
                <a:cs typeface="Arial" charset="0"/>
                <a:sym typeface="Poppins" charset="0"/>
              </a:rPr>
              <a:t>CONCLUSÃO</a:t>
            </a:r>
          </a:p>
        </p:txBody>
      </p:sp>
      <p:sp>
        <p:nvSpPr>
          <p:cNvPr id="31747" name="Google Shape;346;p17"/>
          <p:cNvSpPr txBox="1">
            <a:spLocks noGrp="1"/>
          </p:cNvSpPr>
          <p:nvPr>
            <p:ph type="body" idx="1"/>
          </p:nvPr>
        </p:nvSpPr>
        <p:spPr>
          <a:xfrm>
            <a:off x="669925" y="1279525"/>
            <a:ext cx="8335963" cy="2932113"/>
          </a:xfrm>
        </p:spPr>
        <p:txBody>
          <a:bodyPr/>
          <a:lstStyle>
            <a:lvl1pPr marL="457200" indent="-3556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20000"/>
              </a:lnSpc>
              <a:spcBef>
                <a:spcPct val="0"/>
              </a:spcBef>
              <a:spcAft>
                <a:spcPct val="0"/>
              </a:spcAft>
              <a:buClrTx/>
              <a:buSzPct val="125000"/>
              <a:buFont typeface="Montserrat Light" charset="0"/>
              <a:buChar char="❑"/>
            </a:pPr>
            <a:r>
              <a:rPr lang="pt-BR" smtClean="0">
                <a:solidFill>
                  <a:srgbClr val="252831"/>
                </a:solidFill>
                <a:latin typeface="Montserrat Light" charset="0"/>
                <a:sym typeface="Montserrat Light" charset="0"/>
              </a:rPr>
              <a:t>A Fotocoagulação a Laser por Fetoscopia (FLP) é a opção ideal para tratar Síndrome da Transfusão Feto-Fetal entre 16 e 26 semanas de IG.</a:t>
            </a:r>
          </a:p>
          <a:p>
            <a:pPr eaLnBrk="1" hangingPunct="1">
              <a:lnSpc>
                <a:spcPct val="120000"/>
              </a:lnSpc>
              <a:spcBef>
                <a:spcPct val="0"/>
              </a:spcBef>
              <a:spcAft>
                <a:spcPct val="0"/>
              </a:spcAft>
              <a:buClrTx/>
              <a:buSzPct val="125000"/>
              <a:buFont typeface="Montserrat Light" charset="0"/>
              <a:buChar char="❑"/>
            </a:pPr>
            <a:endParaRPr lang="pt-BR" sz="800" smtClean="0">
              <a:solidFill>
                <a:srgbClr val="252831"/>
              </a:solidFill>
              <a:latin typeface="Montserrat Light" charset="0"/>
              <a:sym typeface="Montserrat Light" charset="0"/>
            </a:endParaRPr>
          </a:p>
          <a:p>
            <a:pPr eaLnBrk="1" hangingPunct="1">
              <a:lnSpc>
                <a:spcPct val="120000"/>
              </a:lnSpc>
              <a:spcBef>
                <a:spcPct val="0"/>
              </a:spcBef>
              <a:spcAft>
                <a:spcPct val="0"/>
              </a:spcAft>
              <a:buClrTx/>
              <a:buSzPct val="125000"/>
              <a:buFont typeface="Montserrat Light" charset="0"/>
              <a:buChar char="❑"/>
            </a:pPr>
            <a:r>
              <a:rPr lang="pt-BR" smtClean="0">
                <a:solidFill>
                  <a:srgbClr val="252831"/>
                </a:solidFill>
                <a:latin typeface="Montserrat Light" charset="0"/>
                <a:sym typeface="Montserrat Light" charset="0"/>
              </a:rPr>
              <a:t>No Japão, houve grande progresso ao longo dos anos</a:t>
            </a:r>
          </a:p>
          <a:p>
            <a:pPr eaLnBrk="1" hangingPunct="1">
              <a:lnSpc>
                <a:spcPct val="120000"/>
              </a:lnSpc>
              <a:spcBef>
                <a:spcPct val="0"/>
              </a:spcBef>
              <a:spcAft>
                <a:spcPct val="0"/>
              </a:spcAft>
              <a:buClrTx/>
              <a:buSzPct val="125000"/>
              <a:buFont typeface="Montserrat Light" charset="0"/>
              <a:buChar char="❑"/>
            </a:pPr>
            <a:endParaRPr lang="pt-BR" sz="800" smtClean="0">
              <a:solidFill>
                <a:srgbClr val="252831"/>
              </a:solidFill>
              <a:latin typeface="Montserrat Light" charset="0"/>
              <a:sym typeface="Montserrat Light" charset="0"/>
            </a:endParaRPr>
          </a:p>
          <a:p>
            <a:pPr eaLnBrk="1" hangingPunct="1">
              <a:lnSpc>
                <a:spcPct val="120000"/>
              </a:lnSpc>
              <a:spcBef>
                <a:spcPct val="0"/>
              </a:spcBef>
              <a:spcAft>
                <a:spcPct val="0"/>
              </a:spcAft>
              <a:buClrTx/>
              <a:buSzPct val="125000"/>
              <a:buFont typeface="Montserrat Light" charset="0"/>
              <a:buChar char="❑"/>
            </a:pPr>
            <a:r>
              <a:rPr lang="pt-BR" smtClean="0">
                <a:solidFill>
                  <a:srgbClr val="252831"/>
                </a:solidFill>
                <a:latin typeface="Montserrat Light" charset="0"/>
                <a:sym typeface="Montserrat Light" charset="0"/>
              </a:rPr>
              <a:t>Os resultados após FLP melhoraram, com taxas de sobrevivência &gt; 90% para pelo menos um gêmeo e 70% para ambos</a:t>
            </a:r>
          </a:p>
          <a:p>
            <a:pPr eaLnBrk="1" hangingPunct="1">
              <a:lnSpc>
                <a:spcPct val="120000"/>
              </a:lnSpc>
              <a:spcBef>
                <a:spcPct val="0"/>
              </a:spcBef>
              <a:spcAft>
                <a:spcPct val="0"/>
              </a:spcAft>
              <a:buClrTx/>
              <a:buSzPct val="125000"/>
              <a:buFont typeface="Montserrat Light" charset="0"/>
              <a:buChar char="❑"/>
            </a:pPr>
            <a:endParaRPr lang="pt-BR" sz="800" smtClean="0">
              <a:solidFill>
                <a:srgbClr val="252831"/>
              </a:solidFill>
              <a:latin typeface="Montserrat Light" charset="0"/>
              <a:sym typeface="Montserrat Light" charset="0"/>
            </a:endParaRPr>
          </a:p>
          <a:p>
            <a:pPr eaLnBrk="1" hangingPunct="1">
              <a:lnSpc>
                <a:spcPct val="120000"/>
              </a:lnSpc>
              <a:spcBef>
                <a:spcPct val="0"/>
              </a:spcBef>
              <a:spcAft>
                <a:spcPct val="0"/>
              </a:spcAft>
              <a:buClrTx/>
              <a:buSzPct val="125000"/>
              <a:buFont typeface="Montserrat Light" charset="0"/>
              <a:buChar char="❑"/>
            </a:pPr>
            <a:r>
              <a:rPr lang="pt-BR" smtClean="0">
                <a:solidFill>
                  <a:srgbClr val="252831"/>
                </a:solidFill>
                <a:latin typeface="Montserrat Light" charset="0"/>
                <a:sym typeface="Montserrat Light" charset="0"/>
              </a:rPr>
              <a:t>No entanto, ainda risco entre 11 - 14% de comprometimento do neurodesenvolvimento em longo prazo.</a:t>
            </a:r>
          </a:p>
          <a:p>
            <a:pPr eaLnBrk="1" hangingPunct="1">
              <a:lnSpc>
                <a:spcPct val="120000"/>
              </a:lnSpc>
              <a:spcBef>
                <a:spcPct val="0"/>
              </a:spcBef>
              <a:spcAft>
                <a:spcPct val="0"/>
              </a:spcAft>
              <a:buClrTx/>
              <a:buSzPct val="125000"/>
              <a:buFont typeface="Montserrat Light" charset="0"/>
              <a:buChar char="❑"/>
            </a:pPr>
            <a:endParaRPr lang="pt-BR" sz="800" smtClean="0">
              <a:solidFill>
                <a:srgbClr val="252831"/>
              </a:solidFill>
              <a:latin typeface="Montserrat Light" charset="0"/>
              <a:sym typeface="Montserrat Light" charset="0"/>
            </a:endParaRPr>
          </a:p>
          <a:p>
            <a:pPr eaLnBrk="1" hangingPunct="1">
              <a:lnSpc>
                <a:spcPct val="120000"/>
              </a:lnSpc>
              <a:spcBef>
                <a:spcPct val="0"/>
              </a:spcBef>
              <a:spcAft>
                <a:spcPct val="0"/>
              </a:spcAft>
              <a:buClrTx/>
              <a:buSzPct val="125000"/>
              <a:buFont typeface="Montserrat Light" charset="0"/>
              <a:buChar char="❑"/>
            </a:pPr>
            <a:r>
              <a:rPr lang="pt-BR" smtClean="0">
                <a:solidFill>
                  <a:srgbClr val="252831"/>
                </a:solidFill>
                <a:latin typeface="Montserrat Light" charset="0"/>
                <a:sym typeface="Montserrat Light" charset="0"/>
              </a:rPr>
              <a:t>FLP pode ser uma opção terapêutica para STFF em trigêmeos e após IG 26 semanas, bem como para CIUR associado a diástole zero /reversa em art.umbilical e oligodrâmnio</a:t>
            </a:r>
          </a:p>
          <a:p>
            <a:pPr eaLnBrk="1" hangingPunct="1">
              <a:lnSpc>
                <a:spcPct val="120000"/>
              </a:lnSpc>
              <a:spcBef>
                <a:spcPct val="0"/>
              </a:spcBef>
              <a:spcAft>
                <a:spcPct val="0"/>
              </a:spcAft>
              <a:buClrTx/>
              <a:buSzPct val="125000"/>
              <a:buFont typeface="Montserrat Light" charset="0"/>
              <a:buChar char="❑"/>
            </a:pPr>
            <a:endParaRPr lang="pt-BR" sz="800" smtClean="0">
              <a:solidFill>
                <a:srgbClr val="252831"/>
              </a:solidFill>
              <a:latin typeface="Montserrat Light" charset="0"/>
              <a:sym typeface="Montserrat Light" charset="0"/>
            </a:endParaRPr>
          </a:p>
          <a:p>
            <a:pPr eaLnBrk="1" hangingPunct="1">
              <a:lnSpc>
                <a:spcPct val="120000"/>
              </a:lnSpc>
              <a:spcBef>
                <a:spcPct val="0"/>
              </a:spcBef>
              <a:spcAft>
                <a:spcPct val="0"/>
              </a:spcAft>
              <a:buClrTx/>
              <a:buSzPct val="125000"/>
              <a:buFont typeface="Montserrat Light" charset="0"/>
              <a:buChar char="❑"/>
            </a:pPr>
            <a:r>
              <a:rPr lang="pt-BR" smtClean="0">
                <a:solidFill>
                  <a:srgbClr val="252831"/>
                </a:solidFill>
                <a:latin typeface="Montserrat Light" charset="0"/>
                <a:sym typeface="Montserrat Light" charset="0"/>
              </a:rPr>
              <a:t>O foco no futuro próximo deve ser colocado na melhoria dos resultados do neurodesenvolvimento.</a:t>
            </a:r>
          </a:p>
          <a:p>
            <a:pPr eaLnBrk="1" hangingPunct="1">
              <a:lnSpc>
                <a:spcPct val="120000"/>
              </a:lnSpc>
              <a:spcBef>
                <a:spcPct val="0"/>
              </a:spcBef>
              <a:spcAft>
                <a:spcPct val="0"/>
              </a:spcAft>
              <a:buClr>
                <a:srgbClr val="BDC3D3"/>
              </a:buClr>
              <a:buFont typeface="Montserrat Light" charset="0"/>
              <a:buChar char="❑"/>
            </a:pPr>
            <a:endParaRPr lang="pt-BR" smtClean="0">
              <a:solidFill>
                <a:srgbClr val="252831"/>
              </a:solidFill>
              <a:latin typeface="Montserrat Light" charset="0"/>
              <a:sym typeface="Montserrat Light" charset="0"/>
            </a:endParaRPr>
          </a:p>
        </p:txBody>
      </p:sp>
      <p:sp>
        <p:nvSpPr>
          <p:cNvPr id="31748" name="Google Shape;347;p17"/>
          <p:cNvSpPr>
            <a:spLocks noGrp="1"/>
          </p:cNvSpPr>
          <p:nvPr>
            <p:ph type="sldNum" sz="quarter" idx="10"/>
          </p:nvPr>
        </p:nvSpPr>
        <p:spPr>
          <a:noFill/>
        </p:spPr>
        <p:txBody>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fld id="{E1AFE4D8-E3CF-405D-B6A0-734EB1168AF3}" type="slidenum">
              <a:rPr lang="pt-BR" sz="1300">
                <a:solidFill>
                  <a:srgbClr val="68728D"/>
                </a:solidFill>
                <a:latin typeface="Montserrat Light" charset="0"/>
                <a:sym typeface="Montserrat Light" charset="0"/>
              </a:rPr>
              <a:pPr eaLnBrk="1" hangingPunct="1"/>
              <a:t>14</a:t>
            </a:fld>
            <a:endParaRPr lang="pt-BR" sz="1300">
              <a:solidFill>
                <a:srgbClr val="68728D"/>
              </a:solidFill>
              <a:latin typeface="Montserrat Light" charset="0"/>
              <a:sym typeface="Montserrat Light" charset="0"/>
            </a:endParaRPr>
          </a:p>
        </p:txBody>
      </p:sp>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2"/>
          <p:cNvSpPr txBox="1">
            <a:spLocks noGrp="1"/>
          </p:cNvSpPr>
          <p:nvPr>
            <p:ph type="title" idx="4294967295"/>
          </p:nvPr>
        </p:nvSpPr>
        <p:spPr>
          <a:xfrm>
            <a:off x="331788" y="-428625"/>
            <a:ext cx="3587750" cy="855663"/>
          </a:xfrm>
        </p:spPr>
        <p:txBody>
          <a:bodyPr/>
          <a:lstStyle/>
          <a:p>
            <a:r>
              <a:rPr lang="pt-BR" sz="2800" b="1" smtClean="0">
                <a:solidFill>
                  <a:srgbClr val="3333FF"/>
                </a:solidFill>
                <a:latin typeface="Arial" charset="0"/>
                <a:cs typeface="Arial" charset="0"/>
              </a:rPr>
              <a:t>ABSTRACT</a:t>
            </a:r>
          </a:p>
        </p:txBody>
      </p:sp>
      <p:pic>
        <p:nvPicPr>
          <p:cNvPr id="501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7775" y="501650"/>
            <a:ext cx="6451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2"/>
          <p:cNvSpPr txBox="1">
            <a:spLocks noGrp="1"/>
          </p:cNvSpPr>
          <p:nvPr>
            <p:ph type="title" idx="4294967295"/>
          </p:nvPr>
        </p:nvSpPr>
        <p:spPr>
          <a:xfrm>
            <a:off x="582613" y="-190500"/>
            <a:ext cx="3587750" cy="855663"/>
          </a:xfrm>
        </p:spPr>
        <p:txBody>
          <a:bodyPr/>
          <a:lstStyle/>
          <a:p>
            <a:r>
              <a:rPr lang="pt-BR" sz="2800" b="1" smtClean="0">
                <a:solidFill>
                  <a:srgbClr val="3333FF"/>
                </a:solidFill>
                <a:latin typeface="Arial" charset="0"/>
                <a:cs typeface="Arial" charset="0"/>
              </a:rPr>
              <a:t>REFERENCES</a:t>
            </a:r>
          </a:p>
        </p:txBody>
      </p:sp>
      <p:sp>
        <p:nvSpPr>
          <p:cNvPr id="51203" name="Text Box 3"/>
          <p:cNvSpPr txBox="1">
            <a:spLocks noGrp="1"/>
          </p:cNvSpPr>
          <p:nvPr>
            <p:ph type="body" idx="4294967295"/>
          </p:nvPr>
        </p:nvSpPr>
        <p:spPr>
          <a:xfrm>
            <a:off x="477838" y="1757363"/>
            <a:ext cx="7939087" cy="3490912"/>
          </a:xfrm>
        </p:spPr>
        <p:txBody>
          <a:bodyPr/>
          <a:lstStyle/>
          <a:p>
            <a:pPr algn="ctr"/>
            <a:r>
              <a:rPr lang="pt-BR" sz="3200" smtClean="0">
                <a:solidFill>
                  <a:schemeClr val="tx1"/>
                </a:solidFill>
                <a:latin typeface="Arial" charset="0"/>
                <a:cs typeface="Arial" charset="0"/>
              </a:rPr>
              <a:t>Consultem as 59 referências no Artigo Integral Livre!</a:t>
            </a:r>
          </a:p>
        </p:txBody>
      </p:sp>
    </p:spTree>
  </p:cSld>
  <p:clrMapOvr>
    <a:masterClrMapping/>
  </p:clrMapOvr>
  <p:transition>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2"/>
          <p:cNvSpPr txBox="1">
            <a:spLocks noGrp="1"/>
          </p:cNvSpPr>
          <p:nvPr>
            <p:ph type="title" idx="4294967295"/>
          </p:nvPr>
        </p:nvSpPr>
        <p:spPr>
          <a:xfrm>
            <a:off x="776288" y="403225"/>
            <a:ext cx="7059612" cy="855663"/>
          </a:xfrm>
        </p:spPr>
        <p:txBody>
          <a:bodyPr/>
          <a:lstStyle/>
          <a:p>
            <a:pPr algn="ctr"/>
            <a:r>
              <a:rPr lang="pt-BR" sz="2400" smtClean="0">
                <a:solidFill>
                  <a:srgbClr val="FF00FF"/>
                </a:solidFill>
                <a:latin typeface="Arial" charset="0"/>
                <a:cs typeface="Arial" charset="0"/>
              </a:rPr>
              <a:t>Nota do Editor da página neonatal </a:t>
            </a:r>
            <a:r>
              <a:rPr lang="pt-BR" sz="2400" smtClean="0">
                <a:solidFill>
                  <a:srgbClr val="FF00FF"/>
                </a:solidFill>
                <a:latin typeface="Arial" charset="0"/>
                <a:cs typeface="Arial" charset="0"/>
                <a:hlinkClick r:id="rId2"/>
              </a:rPr>
              <a:t>www.paulomargotto.com.br</a:t>
            </a:r>
            <a:r>
              <a:rPr lang="pt-BR" sz="2400" smtClean="0">
                <a:solidFill>
                  <a:srgbClr val="FF00FF"/>
                </a:solidFill>
                <a:latin typeface="Arial" charset="0"/>
                <a:cs typeface="Arial" charset="0"/>
              </a:rPr>
              <a:t> Dr. Paulo R. Margotto. Consultem também! Estudando Juntos!</a:t>
            </a:r>
          </a:p>
        </p:txBody>
      </p:sp>
      <p:sp>
        <p:nvSpPr>
          <p:cNvPr id="52229" name="Text Box 5"/>
          <p:cNvSpPr txBox="1">
            <a:spLocks noChangeArrowheads="1"/>
          </p:cNvSpPr>
          <p:nvPr/>
        </p:nvSpPr>
        <p:spPr bwMode="auto">
          <a:xfrm>
            <a:off x="3455988" y="4405313"/>
            <a:ext cx="20193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3"/>
              </a:rPr>
              <a:t>pmargotto@gmail.com</a:t>
            </a:r>
            <a:r>
              <a:rPr lang="pt-BR"/>
              <a:t> </a:t>
            </a:r>
          </a:p>
        </p:txBody>
      </p:sp>
      <p:pic>
        <p:nvPicPr>
          <p:cNvPr id="522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5388" y="1289050"/>
            <a:ext cx="4133850" cy="3100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3" name="Rectangle 5"/>
          <p:cNvSpPr>
            <a:spLocks noChangeArrowheads="1"/>
          </p:cNvSpPr>
          <p:nvPr/>
        </p:nvSpPr>
        <p:spPr bwMode="auto">
          <a:xfrm>
            <a:off x="433388" y="147638"/>
            <a:ext cx="8259762" cy="8763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95220" bIns="19044" anchor="ctr">
            <a:spAutoFit/>
          </a:bodyPr>
          <a:lstStyle/>
          <a:p>
            <a:pPr eaLnBrk="0" hangingPunct="0">
              <a:buClr>
                <a:srgbClr val="000000"/>
              </a:buClr>
              <a:buFont typeface="Arial" charset="0"/>
              <a:buNone/>
            </a:pPr>
            <a:r>
              <a:rPr lang="pt-BR" sz="2200" b="1" u="sng">
                <a:solidFill>
                  <a:srgbClr val="072A4D"/>
                </a:solidFill>
                <a:latin typeface="Lato" pitchFamily="34" charset="0"/>
                <a:hlinkClick r:id="rId2"/>
              </a:rPr>
              <a:t>S</a:t>
            </a:r>
            <a:r>
              <a:rPr lang="pt-BR" sz="2200" b="1" u="sng">
                <a:solidFill>
                  <a:srgbClr val="072A4D"/>
                </a:solidFill>
                <a:latin typeface="Arial"/>
                <a:hlinkClick r:id="rId2"/>
              </a:rPr>
              <a:t>í</a:t>
            </a:r>
            <a:r>
              <a:rPr lang="pt-BR" sz="2200" b="1" u="sng">
                <a:solidFill>
                  <a:srgbClr val="072A4D"/>
                </a:solidFill>
                <a:latin typeface="Lato" pitchFamily="34" charset="0"/>
                <a:hlinkClick r:id="rId2"/>
              </a:rPr>
              <a:t>ndrome da transfusão gêmeo-gêmeo: Patogênese e diagn</a:t>
            </a:r>
            <a:r>
              <a:rPr lang="pt-BR" sz="2200" b="1" u="sng">
                <a:solidFill>
                  <a:srgbClr val="072A4D"/>
                </a:solidFill>
                <a:latin typeface="Arial"/>
                <a:hlinkClick r:id="rId2"/>
              </a:rPr>
              <a:t>ó</a:t>
            </a:r>
            <a:r>
              <a:rPr lang="pt-BR" sz="2200" b="1" u="sng">
                <a:solidFill>
                  <a:srgbClr val="072A4D"/>
                </a:solidFill>
                <a:latin typeface="Lato" pitchFamily="34" charset="0"/>
                <a:hlinkClick r:id="rId2"/>
              </a:rPr>
              <a:t>stico</a:t>
            </a:r>
            <a:endParaRPr lang="pt-BR" sz="2200" b="1">
              <a:solidFill>
                <a:srgbClr val="072A4D"/>
              </a:solidFill>
              <a:latin typeface="Lato" pitchFamily="34" charset="0"/>
            </a:endParaRPr>
          </a:p>
          <a:p>
            <a:pPr eaLnBrk="0" hangingPunct="0"/>
            <a:r>
              <a:rPr lang="pt-BR" sz="2800">
                <a:solidFill>
                  <a:srgbClr val="2A6490"/>
                </a:solidFill>
                <a:ea typeface="Source Sans Pro"/>
                <a:cs typeface="Source Sans Pro"/>
              </a:rPr>
              <a:t> </a:t>
            </a:r>
            <a:r>
              <a:rPr lang="pt-BR" sz="1300">
                <a:solidFill>
                  <a:srgbClr val="2A6490"/>
                </a:solidFill>
                <a:ea typeface="Source Sans Pro"/>
                <a:cs typeface="Source Sans Pro"/>
              </a:rPr>
              <a:t>        </a:t>
            </a:r>
          </a:p>
        </p:txBody>
      </p:sp>
      <p:pic>
        <p:nvPicPr>
          <p:cNvPr id="53254" name="Picture 6" descr="ppt">
            <a:hlinkClick r:id="rId3" tooltip="Transfusao_feto_fetal"/>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0225" y="560388"/>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53255" name="Picture 7"/>
          <p:cNvPicPr>
            <a:picLocks noGrp="1" noChangeAspect="1" noChangeArrowheads="1"/>
          </p:cNvPicPr>
          <p:nvPr>
            <p:ph type="body" idx="4294967295"/>
          </p:nvPr>
        </p:nvPicPr>
        <p:blipFill>
          <a:blip r:embed="rId5">
            <a:extLst>
              <a:ext uri="{28A0092B-C50C-407E-A947-70E740481C1C}">
                <a14:useLocalDpi xmlns:a14="http://schemas.microsoft.com/office/drawing/2010/main" val="0"/>
              </a:ext>
            </a:extLst>
          </a:blip>
          <a:srcRect/>
          <a:stretch>
            <a:fillRect/>
          </a:stretch>
        </p:blipFill>
        <p:spPr>
          <a:xfrm>
            <a:off x="657225" y="1071563"/>
            <a:ext cx="7591425" cy="9398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325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38550" y="1816100"/>
            <a:ext cx="1189038" cy="347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7" name="Rectangle 9"/>
          <p:cNvSpPr>
            <a:spLocks noChangeArrowheads="1"/>
          </p:cNvSpPr>
          <p:nvPr/>
        </p:nvSpPr>
        <p:spPr bwMode="auto">
          <a:xfrm>
            <a:off x="2570163" y="2165350"/>
            <a:ext cx="38671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buClr>
                <a:srgbClr val="000000"/>
              </a:buClr>
              <a:buFont typeface="Arial" charset="0"/>
              <a:buNone/>
            </a:pPr>
            <a:r>
              <a:rPr lang="pt-BR" b="1"/>
              <a:t>Literature review current through:</a:t>
            </a:r>
            <a:r>
              <a:rPr lang="pt-BR"/>
              <a:t> Jun 2015 </a:t>
            </a:r>
          </a:p>
        </p:txBody>
      </p:sp>
      <p:sp>
        <p:nvSpPr>
          <p:cNvPr id="53258" name="Rectangle 10"/>
          <p:cNvSpPr>
            <a:spLocks noChangeArrowheads="1"/>
          </p:cNvSpPr>
          <p:nvPr/>
        </p:nvSpPr>
        <p:spPr bwMode="auto">
          <a:xfrm>
            <a:off x="1668463" y="2435225"/>
            <a:ext cx="5808662"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buClr>
                <a:srgbClr val="000000"/>
              </a:buClr>
              <a:buFont typeface="Arial" charset="0"/>
              <a:buNone/>
            </a:pPr>
            <a:r>
              <a:rPr lang="en-US"/>
              <a:t>Apresentação: Aline D. de C. Cardoso – R4 UTIN HRAS/HMIB/SES/DF</a:t>
            </a:r>
            <a:br>
              <a:rPr lang="en-US"/>
            </a:br>
            <a:r>
              <a:rPr lang="en-US"/>
              <a:t> Coordenação : Tatiane Melo de Oliveira </a:t>
            </a:r>
            <a:br>
              <a:rPr lang="en-US"/>
            </a:br>
            <a:endParaRPr lang="en-US"/>
          </a:p>
        </p:txBody>
      </p:sp>
      <p:pic>
        <p:nvPicPr>
          <p:cNvPr id="53259"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74038" y="1096963"/>
            <a:ext cx="969962" cy="213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3260"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40075" y="3313113"/>
            <a:ext cx="2676525" cy="1401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61" name="Rectangle 13"/>
          <p:cNvSpPr>
            <a:spLocks noChangeArrowheads="1"/>
          </p:cNvSpPr>
          <p:nvPr/>
        </p:nvSpPr>
        <p:spPr bwMode="auto">
          <a:xfrm>
            <a:off x="1854200" y="2854325"/>
            <a:ext cx="48148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a:solidFill>
                  <a:srgbClr val="FF00FF"/>
                </a:solidFill>
              </a:rPr>
              <a:t>Coagulação a laser por fetoscopia</a:t>
            </a:r>
          </a:p>
        </p:txBody>
      </p:sp>
      <p:sp>
        <p:nvSpPr>
          <p:cNvPr id="53262" name="Rectangle 14"/>
          <p:cNvSpPr>
            <a:spLocks noChangeArrowheads="1"/>
          </p:cNvSpPr>
          <p:nvPr/>
        </p:nvSpPr>
        <p:spPr bwMode="auto">
          <a:xfrm>
            <a:off x="571500" y="4625975"/>
            <a:ext cx="80295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solidFill>
                  <a:srgbClr val="FF3300"/>
                </a:solidFill>
              </a:rPr>
              <a:t>STFF é letal em 80-100% dos casos não tratados, apresentando um risco de 15-50% de incapacidade nos sobreviventes</a:t>
            </a:r>
          </a:p>
        </p:txBody>
      </p:sp>
      <p:sp>
        <p:nvSpPr>
          <p:cNvPr id="53263"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Espaço Reservado para Conteúdo 5"/>
          <p:cNvSpPr txBox="1">
            <a:spLocks noGrp="1"/>
          </p:cNvSpPr>
          <p:nvPr>
            <p:ph idx="4294967295"/>
          </p:nvPr>
        </p:nvSpPr>
        <p:spPr>
          <a:xfrm>
            <a:off x="214313" y="857250"/>
            <a:ext cx="8715375" cy="4214813"/>
          </a:xfrm>
        </p:spPr>
        <p:txBody>
          <a:bodyPr lIns="91440" tIns="45720" rIns="91440" bIns="45720"/>
          <a:lstStyle/>
          <a:p>
            <a:pPr algn="just" eaLnBrk="1" hangingPunct="1">
              <a:lnSpc>
                <a:spcPct val="80000"/>
              </a:lnSpc>
            </a:pPr>
            <a:r>
              <a:rPr lang="pt-BR" sz="2400" smtClean="0">
                <a:solidFill>
                  <a:srgbClr val="FF00FF"/>
                </a:solidFill>
                <a:latin typeface="Arial" charset="0"/>
                <a:cs typeface="Arial" charset="0"/>
              </a:rPr>
              <a:t>Coagulação a laser por fetoscopia:</a:t>
            </a:r>
          </a:p>
          <a:p>
            <a:pPr algn="just" eaLnBrk="1" hangingPunct="1">
              <a:lnSpc>
                <a:spcPct val="80000"/>
              </a:lnSpc>
            </a:pPr>
            <a:endParaRPr lang="pt-BR" sz="2400" smtClean="0">
              <a:solidFill>
                <a:srgbClr val="FF00FF"/>
              </a:solidFill>
              <a:latin typeface="Arial" charset="0"/>
              <a:cs typeface="Arial" charset="0"/>
            </a:endParaRPr>
          </a:p>
          <a:p>
            <a:pPr lvl="1" algn="just" eaLnBrk="1" hangingPunct="1">
              <a:lnSpc>
                <a:spcPct val="80000"/>
              </a:lnSpc>
            </a:pPr>
            <a:r>
              <a:rPr lang="pt-BR" sz="1800" smtClean="0">
                <a:solidFill>
                  <a:schemeClr val="hlink"/>
                </a:solidFill>
                <a:latin typeface="Arial" charset="0"/>
                <a:cs typeface="Arial" charset="0"/>
              </a:rPr>
              <a:t>A fetoscopia com coagulação a laser é o melhor tratamento para a STFF,</a:t>
            </a:r>
            <a:r>
              <a:rPr lang="pt-BR" sz="1800" smtClean="0">
                <a:latin typeface="Arial" charset="0"/>
                <a:cs typeface="Arial" charset="0"/>
              </a:rPr>
              <a:t> tratando-se de um tratamento causal e com intenção curativa para ambos os fetos.</a:t>
            </a:r>
          </a:p>
          <a:p>
            <a:pPr lvl="1" algn="just" eaLnBrk="1" hangingPunct="1">
              <a:lnSpc>
                <a:spcPct val="80000"/>
              </a:lnSpc>
            </a:pPr>
            <a:endParaRPr lang="pt-BR" sz="1800" smtClean="0">
              <a:latin typeface="Arial" charset="0"/>
              <a:cs typeface="Arial" charset="0"/>
            </a:endParaRPr>
          </a:p>
          <a:p>
            <a:pPr lvl="1" algn="just" eaLnBrk="1" hangingPunct="1">
              <a:lnSpc>
                <a:spcPct val="80000"/>
              </a:lnSpc>
            </a:pPr>
            <a:r>
              <a:rPr lang="pt-BR" sz="1800" smtClean="0">
                <a:latin typeface="Arial" charset="0"/>
                <a:cs typeface="Arial" charset="0"/>
              </a:rPr>
              <a:t>Primeiramente introduzido por De Lia em 1990, ganhou ampla aceitação como tratamento definitivo para STFF graves entre 16 e 26 semanas de gestação.</a:t>
            </a:r>
          </a:p>
          <a:p>
            <a:pPr lvl="1" algn="just" eaLnBrk="1" hangingPunct="1">
              <a:lnSpc>
                <a:spcPct val="80000"/>
              </a:lnSpc>
            </a:pPr>
            <a:endParaRPr lang="pt-BR" sz="1800" smtClean="0">
              <a:latin typeface="Arial" charset="0"/>
              <a:cs typeface="Arial" charset="0"/>
            </a:endParaRPr>
          </a:p>
          <a:p>
            <a:pPr lvl="1" algn="just" eaLnBrk="1" hangingPunct="1">
              <a:lnSpc>
                <a:spcPct val="80000"/>
              </a:lnSpc>
            </a:pPr>
            <a:r>
              <a:rPr lang="pt-BR" sz="1800" smtClean="0">
                <a:solidFill>
                  <a:schemeClr val="hlink"/>
                </a:solidFill>
                <a:latin typeface="Arial" charset="0"/>
                <a:cs typeface="Arial" charset="0"/>
              </a:rPr>
              <a:t>Em comparação com o grupo amnioredução, o grupo do laser tinha um probabilidade significativamente mais alta de sobrevivência aos 28 dias de idade (76% contra 56%) e aos seis meses de idade, uma incidência significativamente menor de leucomalácia periventricular ( 6% versus 14%),</a:t>
            </a:r>
            <a:r>
              <a:rPr lang="pt-BR" sz="1800" smtClean="0">
                <a:latin typeface="Arial" charset="0"/>
                <a:cs typeface="Arial" charset="0"/>
              </a:rPr>
              <a:t> e os sobreviventes foram significativamente mais propensos a ser livre de complicações neurológicas em seis meses de idade (52 % contra 31%).</a:t>
            </a:r>
          </a:p>
          <a:p>
            <a:pPr algn="just" eaLnBrk="1" hangingPunct="1">
              <a:lnSpc>
                <a:spcPct val="80000"/>
              </a:lnSpc>
            </a:pPr>
            <a:endParaRPr lang="pt-BR" sz="1800" smtClean="0">
              <a:latin typeface="Arial" charset="0"/>
              <a:cs typeface="Arial" charset="0"/>
            </a:endParaRPr>
          </a:p>
        </p:txBody>
      </p:sp>
      <p:grpSp>
        <p:nvGrpSpPr>
          <p:cNvPr id="55300"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grpSp>
      <p:sp>
        <p:nvSpPr>
          <p:cNvPr id="55304"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Espaço Reservado para Conteúdo 5"/>
          <p:cNvSpPr txBox="1">
            <a:spLocks noGrp="1"/>
          </p:cNvSpPr>
          <p:nvPr>
            <p:ph idx="4294967295"/>
          </p:nvPr>
        </p:nvSpPr>
        <p:spPr>
          <a:xfrm>
            <a:off x="214313" y="841375"/>
            <a:ext cx="8715375" cy="4214813"/>
          </a:xfrm>
        </p:spPr>
        <p:txBody>
          <a:bodyPr lIns="91440" tIns="45720" rIns="91440" bIns="45720"/>
          <a:lstStyle/>
          <a:p>
            <a:pPr algn="just" eaLnBrk="1" hangingPunct="1">
              <a:spcAft>
                <a:spcPts val="1200"/>
              </a:spcAft>
            </a:pPr>
            <a:r>
              <a:rPr lang="pt-BR" sz="2400" smtClean="0">
                <a:solidFill>
                  <a:srgbClr val="FF00FF"/>
                </a:solidFill>
                <a:latin typeface="Arial" charset="0"/>
                <a:cs typeface="Arial" charset="0"/>
              </a:rPr>
              <a:t>Coagulação a laser por fetoscopia:</a:t>
            </a:r>
          </a:p>
          <a:p>
            <a:pPr lvl="1" algn="just" eaLnBrk="1" hangingPunct="1"/>
            <a:r>
              <a:rPr lang="pt-BR" sz="2400" smtClean="0">
                <a:latin typeface="Arial" charset="0"/>
                <a:cs typeface="Arial" charset="0"/>
              </a:rPr>
              <a:t>Processo:USG pré-procedimento deve identificar os locais de inserção do cordão umbilical placentário.</a:t>
            </a:r>
          </a:p>
          <a:p>
            <a:pPr lvl="1" algn="just" eaLnBrk="1" hangingPunct="1"/>
            <a:r>
              <a:rPr lang="pt-BR" sz="2400" smtClean="0">
                <a:latin typeface="Arial" charset="0"/>
                <a:cs typeface="Arial" charset="0"/>
              </a:rPr>
              <a:t>O paciente deve, em seguida, passar por extenso aconselhamento sobre os riscos do procedimento, bem como as complicações.</a:t>
            </a:r>
          </a:p>
          <a:p>
            <a:pPr lvl="1" algn="just" eaLnBrk="1" hangingPunct="1"/>
            <a:r>
              <a:rPr lang="pt-BR" sz="2400" smtClean="0">
                <a:latin typeface="Arial" charset="0"/>
                <a:cs typeface="Arial" charset="0"/>
              </a:rPr>
              <a:t>É realizado como um procedimento ambulatorial sob anestesia local com sedação endovenosa. </a:t>
            </a:r>
          </a:p>
          <a:p>
            <a:pPr algn="just" eaLnBrk="1" hangingPunct="1"/>
            <a:endParaRPr lang="pt-BR" sz="2400" smtClean="0">
              <a:latin typeface="Arial" charset="0"/>
              <a:cs typeface="Arial" charset="0"/>
            </a:endParaRPr>
          </a:p>
        </p:txBody>
      </p:sp>
      <p:grpSp>
        <p:nvGrpSpPr>
          <p:cNvPr id="56324"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grpSp>
      <p:sp>
        <p:nvSpPr>
          <p:cNvPr id="56328"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Espaço Reservado para Conteúdo 5"/>
          <p:cNvSpPr txBox="1">
            <a:spLocks noGrp="1"/>
          </p:cNvSpPr>
          <p:nvPr>
            <p:ph idx="4294967295"/>
          </p:nvPr>
        </p:nvSpPr>
        <p:spPr>
          <a:xfrm>
            <a:off x="239713" y="928688"/>
            <a:ext cx="8715375" cy="4214812"/>
          </a:xfrm>
        </p:spPr>
        <p:txBody>
          <a:bodyPr lIns="91440" tIns="45720" rIns="91440" bIns="45720"/>
          <a:lstStyle/>
          <a:p>
            <a:pPr algn="just" eaLnBrk="1" hangingPunct="1">
              <a:spcAft>
                <a:spcPts val="1200"/>
              </a:spcAft>
            </a:pPr>
            <a:r>
              <a:rPr lang="pt-BR" sz="2400" smtClean="0">
                <a:solidFill>
                  <a:srgbClr val="FF00FF"/>
                </a:solidFill>
                <a:latin typeface="Arial" charset="0"/>
                <a:cs typeface="Arial" charset="0"/>
              </a:rPr>
              <a:t>Coagulação a laser por fetoscopia:</a:t>
            </a:r>
          </a:p>
          <a:p>
            <a:pPr lvl="1" algn="just" eaLnBrk="1" hangingPunct="1"/>
            <a:r>
              <a:rPr lang="pt-BR" sz="2400" smtClean="0">
                <a:latin typeface="Arial" charset="0"/>
                <a:cs typeface="Arial" charset="0"/>
              </a:rPr>
              <a:t>Processo: O fetoscópio é inserido através do abdome da mãe e no saco amniótico do gêmeo receptor no local que oferece o melhor acesso à placa equatorial placentária entre as duas inserções da medula.</a:t>
            </a:r>
          </a:p>
          <a:p>
            <a:pPr lvl="1" algn="just" eaLnBrk="1" hangingPunct="1"/>
            <a:r>
              <a:rPr lang="pt-BR" sz="2400" smtClean="0">
                <a:latin typeface="Arial" charset="0"/>
                <a:cs typeface="Arial" charset="0"/>
              </a:rPr>
              <a:t>Na conclusão de fotocoagulação dos vasos placentários, o fetoscópio é removido e uma amnioredução é realizada até o volume de líquido amniótico parecer normal por avaliação USG. </a:t>
            </a:r>
          </a:p>
          <a:p>
            <a:pPr algn="just" eaLnBrk="1" hangingPunct="1"/>
            <a:endParaRPr lang="pt-BR" sz="2400" smtClean="0">
              <a:latin typeface="Arial" charset="0"/>
              <a:cs typeface="Arial" charset="0"/>
            </a:endParaRPr>
          </a:p>
        </p:txBody>
      </p:sp>
      <p:grpSp>
        <p:nvGrpSpPr>
          <p:cNvPr id="57348"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grpSp>
      <p:sp>
        <p:nvSpPr>
          <p:cNvPr id="57352"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txBox="1">
            <a:spLocks noGrp="1"/>
          </p:cNvSpPr>
          <p:nvPr>
            <p:ph idx="4294967295"/>
          </p:nvPr>
        </p:nvSpPr>
        <p:spPr>
          <a:xfrm>
            <a:off x="180975" y="798513"/>
            <a:ext cx="8715375" cy="4214812"/>
          </a:xfrm>
        </p:spPr>
        <p:txBody>
          <a:bodyPr lIns="91440" tIns="45720" rIns="91440" bIns="45720"/>
          <a:lstStyle/>
          <a:p>
            <a:pPr algn="just" eaLnBrk="1" hangingPunct="1">
              <a:lnSpc>
                <a:spcPct val="90000"/>
              </a:lnSpc>
              <a:spcAft>
                <a:spcPts val="1200"/>
              </a:spcAft>
            </a:pPr>
            <a:r>
              <a:rPr lang="pt-BR" sz="2400" smtClean="0">
                <a:solidFill>
                  <a:srgbClr val="FF00FF"/>
                </a:solidFill>
                <a:latin typeface="Arial" charset="0"/>
                <a:cs typeface="Arial" charset="0"/>
              </a:rPr>
              <a:t>Coagulação a laser por fetoscopia:</a:t>
            </a:r>
          </a:p>
          <a:p>
            <a:pPr lvl="1" algn="just" eaLnBrk="1" hangingPunct="1">
              <a:lnSpc>
                <a:spcPct val="90000"/>
              </a:lnSpc>
            </a:pPr>
            <a:r>
              <a:rPr lang="pt-BR" sz="2000" smtClean="0">
                <a:latin typeface="Arial" charset="0"/>
                <a:cs typeface="Arial" charset="0"/>
              </a:rPr>
              <a:t>Processo: Originalmente era realizada a coagulação não seletiva de todos os vasos de superfície sobre a placenta que atravessaram a membrana divisória. Quintero propôs uma técnica de fotocoagulação com laser seletiva para identificar com precisão as anastomoses vasculares da placenta que seriam coaguladas levando à sobrevivência superior de pelo menos um feto nesse processo.</a:t>
            </a:r>
          </a:p>
          <a:p>
            <a:pPr lvl="1" algn="just" eaLnBrk="1" hangingPunct="1">
              <a:lnSpc>
                <a:spcPct val="90000"/>
              </a:lnSpc>
            </a:pPr>
            <a:r>
              <a:rPr lang="pt-BR" sz="2000" smtClean="0">
                <a:latin typeface="Arial" charset="0"/>
                <a:cs typeface="Arial" charset="0"/>
              </a:rPr>
              <a:t>Há ainda a fotocoagulação seletiva sequencial com laser que é um refinamento adicional desta técnica. Os vasos anastomóticos são mapeados em primeiro lugar, em seguida, arteriovenosa (AV), venoarterial (VA), e, finalmente, anastomoses arterioarterial (AA) são coagulados em ordem sequencial. </a:t>
            </a:r>
          </a:p>
          <a:p>
            <a:pPr algn="just" eaLnBrk="1" hangingPunct="1">
              <a:lnSpc>
                <a:spcPct val="90000"/>
              </a:lnSpc>
            </a:pPr>
            <a:endParaRPr lang="pt-BR" sz="2000" smtClean="0">
              <a:latin typeface="Arial" charset="0"/>
              <a:cs typeface="Arial" charset="0"/>
            </a:endParaRPr>
          </a:p>
        </p:txBody>
      </p:sp>
      <p:grpSp>
        <p:nvGrpSpPr>
          <p:cNvPr id="5837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grpSp>
      <p:sp>
        <p:nvSpPr>
          <p:cNvPr id="58376"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Espaço Reservado para Conteúdo 5"/>
          <p:cNvSpPr txBox="1">
            <a:spLocks noGrp="1"/>
          </p:cNvSpPr>
          <p:nvPr>
            <p:ph idx="4294967295"/>
          </p:nvPr>
        </p:nvSpPr>
        <p:spPr>
          <a:xfrm>
            <a:off x="214313" y="857250"/>
            <a:ext cx="8715375" cy="4214813"/>
          </a:xfrm>
        </p:spPr>
        <p:txBody>
          <a:bodyPr lIns="91440" tIns="45720" rIns="91440" bIns="45720"/>
          <a:lstStyle/>
          <a:p>
            <a:pPr algn="just" eaLnBrk="1" hangingPunct="1">
              <a:lnSpc>
                <a:spcPct val="80000"/>
              </a:lnSpc>
              <a:spcAft>
                <a:spcPts val="1200"/>
              </a:spcAft>
            </a:pPr>
            <a:r>
              <a:rPr lang="pt-BR" sz="2400" smtClean="0">
                <a:solidFill>
                  <a:srgbClr val="FF00FF"/>
                </a:solidFill>
                <a:latin typeface="Arial" charset="0"/>
                <a:cs typeface="Arial" charset="0"/>
              </a:rPr>
              <a:t>Coagulação a laser por fetoscopia:</a:t>
            </a:r>
          </a:p>
          <a:p>
            <a:pPr lvl="1" algn="just" eaLnBrk="1" hangingPunct="1">
              <a:lnSpc>
                <a:spcPct val="80000"/>
              </a:lnSpc>
            </a:pPr>
            <a:r>
              <a:rPr lang="pt-BR" sz="2000" smtClean="0">
                <a:solidFill>
                  <a:srgbClr val="FF0000"/>
                </a:solidFill>
                <a:latin typeface="Arial" charset="0"/>
                <a:cs typeface="Arial" charset="0"/>
              </a:rPr>
              <a:t>Complicações</a:t>
            </a:r>
            <a:r>
              <a:rPr lang="pt-BR" sz="2000" smtClean="0">
                <a:latin typeface="Arial" charset="0"/>
                <a:cs typeface="Arial" charset="0"/>
              </a:rPr>
              <a:t> - ruptura prematura de membranas e a sequência anemia policitemia dos gêmeos (TAPS). A ruptura iatrogênica das membranas interligadas também pode acontecer.</a:t>
            </a:r>
          </a:p>
          <a:p>
            <a:pPr lvl="1" algn="just" eaLnBrk="1" hangingPunct="1">
              <a:lnSpc>
                <a:spcPct val="80000"/>
              </a:lnSpc>
            </a:pPr>
            <a:r>
              <a:rPr lang="pt-BR" sz="2000" smtClean="0">
                <a:latin typeface="Arial" charset="0"/>
                <a:cs typeface="Arial" charset="0"/>
              </a:rPr>
              <a:t>Ruptura prematura de membranas: É a complicação grave mais comum.  As taxas dentro de uma a três semanas pós-procedimento são 7 e 17%, respectivamente. Síndrome de banda amniótica também tem sido relatada .</a:t>
            </a:r>
          </a:p>
          <a:p>
            <a:pPr lvl="1" algn="just" eaLnBrk="1" hangingPunct="1">
              <a:lnSpc>
                <a:spcPct val="80000"/>
              </a:lnSpc>
            </a:pPr>
            <a:r>
              <a:rPr lang="pt-BR" sz="2000" smtClean="0">
                <a:latin typeface="Arial" charset="0"/>
                <a:cs typeface="Arial" charset="0"/>
              </a:rPr>
              <a:t> Na sequência anemia policitemia gemelar  pós-laser, há pequenas anastomoses arteriovenosas entre o receptor e o doador que permitem a passagem lenta de células vermelhas de forma inversa para que o gêmeo receptor torne-se anêmico e o gêmeo doador torne-se pletórico. O risco é maior nos casos em que havia poucas anastomoses AA.</a:t>
            </a:r>
          </a:p>
          <a:p>
            <a:pPr algn="just" eaLnBrk="1" hangingPunct="1">
              <a:lnSpc>
                <a:spcPct val="80000"/>
              </a:lnSpc>
            </a:pPr>
            <a:endParaRPr lang="pt-BR" sz="2000" smtClean="0">
              <a:latin typeface="Arial" charset="0"/>
              <a:cs typeface="Arial" charset="0"/>
            </a:endParaRPr>
          </a:p>
        </p:txBody>
      </p:sp>
      <p:grpSp>
        <p:nvGrpSpPr>
          <p:cNvPr id="59396"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grpSp>
      <p:sp>
        <p:nvSpPr>
          <p:cNvPr id="59400"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Espaço Reservado para Conteúdo 5"/>
          <p:cNvSpPr txBox="1">
            <a:spLocks noGrp="1"/>
          </p:cNvSpPr>
          <p:nvPr>
            <p:ph idx="4294967295"/>
          </p:nvPr>
        </p:nvSpPr>
        <p:spPr>
          <a:xfrm>
            <a:off x="214313" y="857250"/>
            <a:ext cx="8715375" cy="4214813"/>
          </a:xfrm>
        </p:spPr>
        <p:txBody>
          <a:bodyPr lIns="91440" tIns="45720" rIns="91440" bIns="45720"/>
          <a:lstStyle/>
          <a:p>
            <a:pPr algn="just" eaLnBrk="1" hangingPunct="1">
              <a:spcAft>
                <a:spcPts val="1200"/>
              </a:spcAft>
            </a:pPr>
            <a:r>
              <a:rPr lang="pt-BR" sz="2400" smtClean="0">
                <a:solidFill>
                  <a:srgbClr val="FF00FF"/>
                </a:solidFill>
                <a:latin typeface="Arial" charset="0"/>
                <a:cs typeface="Arial" charset="0"/>
              </a:rPr>
              <a:t>Coagulação a laser por fetoscopia:</a:t>
            </a:r>
          </a:p>
          <a:p>
            <a:pPr lvl="1" algn="just" eaLnBrk="1" hangingPunct="1"/>
            <a:r>
              <a:rPr lang="pt-BR" sz="2000" smtClean="0">
                <a:solidFill>
                  <a:srgbClr val="FF0000"/>
                </a:solidFill>
                <a:latin typeface="Arial" charset="0"/>
                <a:cs typeface="Arial" charset="0"/>
              </a:rPr>
              <a:t>Complicações</a:t>
            </a:r>
            <a:r>
              <a:rPr lang="pt-BR" sz="2000" smtClean="0">
                <a:latin typeface="Arial" charset="0"/>
                <a:cs typeface="Arial" charset="0"/>
              </a:rPr>
              <a:t> - Sequencia anemia policitemia gemelar: pode ser detectada por discordância de medições no pico sistólico no Doppler da artéria cerebral média fetal (&gt; 1,5 MoM no doador anêmico, &lt;0,8-1,0 MoM no gêmeo receptor pletórico) além dos seguintes critérios : presença de uma diferença de hemoglobina ≥8.0 g / dL, em conjunto com uma proporção de reticulócitos &gt; 1.7 e um exame da placenta mostrando pequenas anastomoses artério-venosas. O tratamento ideal ainda precisa ser determinado.</a:t>
            </a:r>
          </a:p>
          <a:p>
            <a:pPr algn="just" eaLnBrk="1" hangingPunct="1"/>
            <a:endParaRPr lang="pt-BR" sz="2000" smtClean="0">
              <a:latin typeface="Arial" charset="0"/>
              <a:cs typeface="Arial" charset="0"/>
            </a:endParaRPr>
          </a:p>
        </p:txBody>
      </p:sp>
      <p:grpSp>
        <p:nvGrpSpPr>
          <p:cNvPr id="60420"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grpSp>
      <p:sp>
        <p:nvSpPr>
          <p:cNvPr id="60424"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Espaço Reservado para Conteúdo 5"/>
          <p:cNvSpPr txBox="1">
            <a:spLocks noGrp="1"/>
          </p:cNvSpPr>
          <p:nvPr>
            <p:ph idx="4294967295"/>
          </p:nvPr>
        </p:nvSpPr>
        <p:spPr>
          <a:xfrm>
            <a:off x="214313" y="857250"/>
            <a:ext cx="8715375" cy="4214813"/>
          </a:xfrm>
        </p:spPr>
        <p:txBody>
          <a:bodyPr lIns="91440" tIns="45720" rIns="91440" bIns="45720"/>
          <a:lstStyle/>
          <a:p>
            <a:pPr algn="just" eaLnBrk="1" hangingPunct="1">
              <a:spcAft>
                <a:spcPts val="1200"/>
              </a:spcAft>
            </a:pPr>
            <a:r>
              <a:rPr lang="pt-BR" sz="2400" smtClean="0">
                <a:solidFill>
                  <a:srgbClr val="FF00FF"/>
                </a:solidFill>
                <a:latin typeface="Arial" charset="0"/>
                <a:cs typeface="Arial" charset="0"/>
              </a:rPr>
              <a:t>Coagulação a laser por fetoscopia:</a:t>
            </a:r>
          </a:p>
          <a:p>
            <a:pPr lvl="1" algn="just" eaLnBrk="1" hangingPunct="1"/>
            <a:r>
              <a:rPr lang="pt-BR" sz="2400" smtClean="0">
                <a:latin typeface="Arial" charset="0"/>
                <a:cs typeface="Arial" charset="0"/>
              </a:rPr>
              <a:t>Resultados:</a:t>
            </a:r>
          </a:p>
          <a:p>
            <a:pPr lvl="2" algn="just" eaLnBrk="1" hangingPunct="1"/>
            <a:r>
              <a:rPr lang="pt-BR" sz="2400" smtClean="0">
                <a:latin typeface="Arial" charset="0"/>
                <a:cs typeface="Arial" charset="0"/>
              </a:rPr>
              <a:t>A incidência de morbidade neurológica ao nascer e no seguimento de  6 a 48 meses de idade não teve diferenças significativas entre doadores e receptores.</a:t>
            </a:r>
          </a:p>
          <a:p>
            <a:pPr lvl="2" algn="just" eaLnBrk="1" hangingPunct="1"/>
            <a:r>
              <a:rPr lang="pt-BR" sz="2400" smtClean="0">
                <a:latin typeface="Arial" charset="0"/>
                <a:cs typeface="Arial" charset="0"/>
              </a:rPr>
              <a:t>A paralisia cerebral foi  responsável por 39,7% dos resultados neurológicos anormais a longo prazo.</a:t>
            </a:r>
          </a:p>
          <a:p>
            <a:pPr algn="just" eaLnBrk="1" hangingPunct="1"/>
            <a:endParaRPr lang="pt-BR" sz="2400" smtClean="0">
              <a:latin typeface="Arial" charset="0"/>
              <a:cs typeface="Arial" charset="0"/>
            </a:endParaRPr>
          </a:p>
        </p:txBody>
      </p:sp>
      <p:grpSp>
        <p:nvGrpSpPr>
          <p:cNvPr id="61444"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grpSp>
      <p:sp>
        <p:nvSpPr>
          <p:cNvPr id="61448"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p:cNvSpPr txBox="1">
            <a:spLocks noGrp="1"/>
          </p:cNvSpPr>
          <p:nvPr>
            <p:ph type="title" idx="4294967295"/>
          </p:nvPr>
        </p:nvSpPr>
        <p:spPr>
          <a:xfrm>
            <a:off x="1546225" y="-130175"/>
            <a:ext cx="5180013" cy="855663"/>
          </a:xfrm>
        </p:spPr>
        <p:txBody>
          <a:bodyPr/>
          <a:lstStyle/>
          <a:p>
            <a:pPr algn="ctr"/>
            <a:r>
              <a:rPr lang="pt-BR" sz="2400" smtClean="0">
                <a:solidFill>
                  <a:srgbClr val="3333FF"/>
                </a:solidFill>
                <a:latin typeface="Arial" charset="0"/>
                <a:cs typeface="Arial" charset="0"/>
              </a:rPr>
              <a:t>                     </a:t>
            </a:r>
            <a:r>
              <a:rPr lang="pt-BR" sz="2400" b="1" smtClean="0">
                <a:solidFill>
                  <a:srgbClr val="3333FF"/>
                </a:solidFill>
                <a:latin typeface="Arial" charset="0"/>
                <a:cs typeface="Arial" charset="0"/>
              </a:rPr>
              <a:t>ENTENDENDO TAPS</a:t>
            </a:r>
          </a:p>
        </p:txBody>
      </p:sp>
      <p:sp>
        <p:nvSpPr>
          <p:cNvPr id="62467" name="Text Box 3"/>
          <p:cNvSpPr txBox="1">
            <a:spLocks noGrp="1"/>
          </p:cNvSpPr>
          <p:nvPr>
            <p:ph type="body" idx="4294967295"/>
          </p:nvPr>
        </p:nvSpPr>
        <p:spPr>
          <a:xfrm>
            <a:off x="1073150" y="804863"/>
            <a:ext cx="7591425" cy="2932112"/>
          </a:xfrm>
        </p:spPr>
        <p:txBody>
          <a:bodyPr/>
          <a:lstStyle/>
          <a:p>
            <a:pPr algn="just" eaLnBrk="1" hangingPunct="1">
              <a:lnSpc>
                <a:spcPct val="80000"/>
              </a:lnSpc>
            </a:pPr>
            <a:r>
              <a:rPr lang="pt-BR" sz="2400" smtClean="0">
                <a:solidFill>
                  <a:schemeClr val="hlink"/>
                </a:solidFill>
                <a:latin typeface="Arial" charset="0"/>
                <a:cs typeface="Arial" charset="0"/>
              </a:rPr>
              <a:t>TAPS</a:t>
            </a:r>
            <a:r>
              <a:rPr lang="pt-BR" sz="2400" smtClean="0">
                <a:latin typeface="Arial" charset="0"/>
                <a:cs typeface="Arial" charset="0"/>
              </a:rPr>
              <a:t> (</a:t>
            </a:r>
            <a:r>
              <a:rPr lang="en-US" sz="2400" i="1" smtClean="0">
                <a:latin typeface="Arial" charset="0"/>
                <a:cs typeface="Arial" charset="0"/>
              </a:rPr>
              <a:t>Twin anemia-polycythemia sequence</a:t>
            </a:r>
            <a:r>
              <a:rPr lang="en-US" sz="2400" smtClean="0">
                <a:latin typeface="Arial" charset="0"/>
                <a:cs typeface="Arial" charset="0"/>
              </a:rPr>
              <a:t>) </a:t>
            </a:r>
            <a:r>
              <a:rPr lang="pt-BR" sz="2400" smtClean="0">
                <a:latin typeface="Arial" charset="0"/>
                <a:cs typeface="Arial" charset="0"/>
              </a:rPr>
              <a:t>– Sequência anemia policitemia gemelar é uma forma crônica atípica da STFF que se </a:t>
            </a:r>
            <a:r>
              <a:rPr lang="pt-BR" sz="2400" smtClean="0">
                <a:solidFill>
                  <a:schemeClr val="hlink"/>
                </a:solidFill>
                <a:latin typeface="Arial" charset="0"/>
                <a:cs typeface="Arial" charset="0"/>
              </a:rPr>
              <a:t>apresenta como uma grande diferença entre a hemoglobina dos gêmeos, sem a sequência oligodrâmino-polidrâmnio</a:t>
            </a:r>
            <a:r>
              <a:rPr lang="pt-BR" sz="2400" smtClean="0">
                <a:latin typeface="Arial" charset="0"/>
                <a:cs typeface="Arial" charset="0"/>
              </a:rPr>
              <a:t>. A incidência relatada após terapia com laser é de 2 a 13%. A maioria dos casos são diagnosticados tardiamente no segundo ou no terceiro trimestre.</a:t>
            </a:r>
          </a:p>
          <a:p>
            <a:endParaRPr lang="pt-BR" sz="2400" smtClean="0">
              <a:latin typeface="Arial" charset="0"/>
              <a:cs typeface="Arial" charset="0"/>
            </a:endParaRPr>
          </a:p>
        </p:txBody>
      </p:sp>
      <p:pic>
        <p:nvPicPr>
          <p:cNvPr id="9" name="Imagem 8" descr="Gêmeo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79863" y="3181350"/>
            <a:ext cx="1312862" cy="1793875"/>
          </a:xfrm>
          <a:prstGeom prst="rect">
            <a:avLst/>
          </a:prstGeom>
          <a:noFill/>
          <a:ln w="9525">
            <a:solidFill>
              <a:schemeClr val="tx2"/>
            </a:solidFill>
            <a:miter lim="800000"/>
            <a:headEnd/>
            <a:tailEnd/>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Lst>
        </p:spPr>
      </p:pic>
      <p:sp>
        <p:nvSpPr>
          <p:cNvPr id="62469"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Espaço Reservado para Conteúdo 5"/>
          <p:cNvSpPr txBox="1">
            <a:spLocks noGrp="1"/>
          </p:cNvSpPr>
          <p:nvPr>
            <p:ph idx="4294967295"/>
          </p:nvPr>
        </p:nvSpPr>
        <p:spPr>
          <a:xfrm>
            <a:off x="222250" y="1130300"/>
            <a:ext cx="8715375" cy="4178300"/>
          </a:xfrm>
        </p:spPr>
        <p:txBody>
          <a:bodyPr lIns="91440" tIns="45720" rIns="91440" bIns="45720"/>
          <a:lstStyle/>
          <a:p>
            <a:pPr algn="just" eaLnBrk="1" hangingPunct="1">
              <a:lnSpc>
                <a:spcPct val="80000"/>
              </a:lnSpc>
            </a:pPr>
            <a:endParaRPr lang="pt-BR" sz="1000" smtClean="0">
              <a:latin typeface="Arial" charset="0"/>
              <a:cs typeface="Arial" charset="0"/>
            </a:endParaRPr>
          </a:p>
          <a:p>
            <a:pPr algn="just" eaLnBrk="1" hangingPunct="1">
              <a:lnSpc>
                <a:spcPct val="80000"/>
              </a:lnSpc>
              <a:spcAft>
                <a:spcPts val="1200"/>
              </a:spcAft>
            </a:pPr>
            <a:r>
              <a:rPr lang="pt-BR" sz="2400" smtClean="0">
                <a:latin typeface="Arial" charset="0"/>
                <a:cs typeface="Arial" charset="0"/>
              </a:rPr>
              <a:t>TAPS – Sequência anemia policitemia gemelar</a:t>
            </a:r>
          </a:p>
          <a:p>
            <a:pPr algn="just" eaLnBrk="1" hangingPunct="1">
              <a:lnSpc>
                <a:spcPct val="80000"/>
              </a:lnSpc>
              <a:spcAft>
                <a:spcPts val="1200"/>
              </a:spcAft>
            </a:pPr>
            <a:r>
              <a:rPr lang="pt-BR" sz="2400" smtClean="0">
                <a:solidFill>
                  <a:schemeClr val="hlink"/>
                </a:solidFill>
                <a:latin typeface="Arial" charset="0"/>
                <a:cs typeface="Arial" charset="0"/>
              </a:rPr>
              <a:t>Diagnóstico pós-natal é feito pela presença de uma diferença de hemoglobina  ≥8.0 g / dL entre os gêmeos em conjunto com uma proporção de reticulócitos &gt; 1,7</a:t>
            </a:r>
            <a:r>
              <a:rPr lang="pt-BR" sz="2400" smtClean="0">
                <a:latin typeface="Arial" charset="0"/>
                <a:cs typeface="Arial" charset="0"/>
              </a:rPr>
              <a:t> (contagem de reticulócitos do GD dividida pela contagem de reticulócitos do GR) e um exame de injeção de contraste  placentária mostrando pequenas anastomoses AV superficiais.</a:t>
            </a:r>
          </a:p>
          <a:p>
            <a:pPr algn="just" eaLnBrk="1" hangingPunct="1">
              <a:lnSpc>
                <a:spcPct val="80000"/>
              </a:lnSpc>
              <a:spcAft>
                <a:spcPts val="1200"/>
              </a:spcAft>
            </a:pPr>
            <a:r>
              <a:rPr lang="pt-BR" sz="2400" smtClean="0">
                <a:latin typeface="Arial" charset="0"/>
                <a:cs typeface="Arial" charset="0"/>
              </a:rPr>
              <a:t>O </a:t>
            </a:r>
            <a:r>
              <a:rPr lang="pt-BR" sz="2400" smtClean="0">
                <a:solidFill>
                  <a:srgbClr val="FF3300"/>
                </a:solidFill>
                <a:latin typeface="Arial" charset="0"/>
                <a:cs typeface="Arial" charset="0"/>
              </a:rPr>
              <a:t>resultado</a:t>
            </a:r>
            <a:r>
              <a:rPr lang="pt-BR" sz="2400" smtClean="0">
                <a:latin typeface="Arial" charset="0"/>
                <a:cs typeface="Arial" charset="0"/>
              </a:rPr>
              <a:t> inclui o nascimento de dois recém-nascidos saudáveis, a </a:t>
            </a:r>
            <a:r>
              <a:rPr lang="pt-BR" sz="2400" smtClean="0">
                <a:solidFill>
                  <a:srgbClr val="FF3300"/>
                </a:solidFill>
                <a:latin typeface="Arial" charset="0"/>
                <a:cs typeface="Arial" charset="0"/>
              </a:rPr>
              <a:t>necessidade de transfusão de sangue ou transfusão parcial, a morte de um ou ambos os gêmeos</a:t>
            </a:r>
            <a:r>
              <a:rPr lang="pt-BR" sz="2400" smtClean="0">
                <a:latin typeface="Arial" charset="0"/>
                <a:cs typeface="Arial" charset="0"/>
              </a:rPr>
              <a:t>.</a:t>
            </a:r>
          </a:p>
          <a:p>
            <a:pPr algn="just" eaLnBrk="1" hangingPunct="1">
              <a:lnSpc>
                <a:spcPct val="80000"/>
              </a:lnSpc>
            </a:pPr>
            <a:endParaRPr lang="pt-BR" sz="2400" smtClean="0">
              <a:latin typeface="Arial" charset="0"/>
              <a:cs typeface="Arial" charset="0"/>
            </a:endParaRPr>
          </a:p>
        </p:txBody>
      </p:sp>
      <p:sp>
        <p:nvSpPr>
          <p:cNvPr id="64520" name="Rectangle 8"/>
          <p:cNvSpPr>
            <a:spLocks noChangeArrowheads="1"/>
          </p:cNvSpPr>
          <p:nvPr/>
        </p:nvSpPr>
        <p:spPr bwMode="auto">
          <a:xfrm>
            <a:off x="1563688" y="330200"/>
            <a:ext cx="5534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b="1">
                <a:solidFill>
                  <a:srgbClr val="FF00FF"/>
                </a:solidFill>
              </a:rPr>
              <a:t>Manifestações clínicas e diagnóstico</a:t>
            </a:r>
          </a:p>
        </p:txBody>
      </p:sp>
    </p:spTree>
  </p:cSld>
  <p:clrMapOvr>
    <a:masterClrMapping/>
  </p:clrMapOvr>
  <p:transition>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4"/>
          <p:cNvSpPr>
            <a:spLocks noChangeArrowheads="1"/>
          </p:cNvSpPr>
          <p:nvPr/>
        </p:nvSpPr>
        <p:spPr bwMode="auto">
          <a:xfrm>
            <a:off x="200025" y="363538"/>
            <a:ext cx="8943975" cy="784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95220" bIns="19044" anchor="ctr">
            <a:spAutoFit/>
          </a:bodyPr>
          <a:lstStyle/>
          <a:p>
            <a:pPr eaLnBrk="0" hangingPunct="0">
              <a:buClr>
                <a:srgbClr val="000000"/>
              </a:buClr>
              <a:buFont typeface="Arial" charset="0"/>
              <a:buNone/>
            </a:pPr>
            <a:r>
              <a:rPr lang="pt-BR" sz="2200" b="1">
                <a:solidFill>
                  <a:srgbClr val="072A4D"/>
                </a:solidFill>
                <a:latin typeface="Lato" pitchFamily="34" charset="0"/>
                <a:hlinkClick r:id="rId2"/>
              </a:rPr>
              <a:t>A hist</a:t>
            </a:r>
            <a:r>
              <a:rPr lang="pt-BR" sz="2200" b="1">
                <a:solidFill>
                  <a:srgbClr val="072A4D"/>
                </a:solidFill>
                <a:latin typeface="Arial"/>
                <a:hlinkClick r:id="rId2"/>
              </a:rPr>
              <a:t>ó</a:t>
            </a:r>
            <a:r>
              <a:rPr lang="pt-BR" sz="2200" b="1">
                <a:solidFill>
                  <a:srgbClr val="072A4D"/>
                </a:solidFill>
                <a:latin typeface="Lato" pitchFamily="34" charset="0"/>
                <a:hlinkClick r:id="rId2"/>
              </a:rPr>
              <a:t>ria do tratamento da S</a:t>
            </a:r>
            <a:r>
              <a:rPr lang="pt-BR" sz="2200" b="1">
                <a:solidFill>
                  <a:srgbClr val="072A4D"/>
                </a:solidFill>
                <a:latin typeface="Arial"/>
                <a:hlinkClick r:id="rId2"/>
              </a:rPr>
              <a:t>í</a:t>
            </a:r>
            <a:r>
              <a:rPr lang="pt-BR" sz="2200" b="1">
                <a:solidFill>
                  <a:srgbClr val="072A4D"/>
                </a:solidFill>
                <a:latin typeface="Lato" pitchFamily="34" charset="0"/>
                <a:hlinkClick r:id="rId2"/>
              </a:rPr>
              <a:t>ndrome de Transfusão Feto-Fetal (The</a:t>
            </a:r>
            <a:r>
              <a:rPr lang="pt-BR" sz="2200" b="1">
                <a:solidFill>
                  <a:srgbClr val="072A4D"/>
                </a:solidFill>
                <a:latin typeface="Arial"/>
                <a:hlinkClick r:id="rId2"/>
              </a:rPr>
              <a:t> </a:t>
            </a:r>
            <a:r>
              <a:rPr lang="pt-BR" sz="2200" b="1">
                <a:solidFill>
                  <a:srgbClr val="072A4D"/>
                </a:solidFill>
                <a:latin typeface="Lato" pitchFamily="34" charset="0"/>
                <a:hlinkClick r:id="rId2"/>
              </a:rPr>
              <a:t>History</a:t>
            </a:r>
            <a:r>
              <a:rPr lang="pt-BR" sz="2200" b="1">
                <a:solidFill>
                  <a:srgbClr val="072A4D"/>
                </a:solidFill>
                <a:latin typeface="Arial"/>
                <a:hlinkClick r:id="rId2"/>
              </a:rPr>
              <a:t> </a:t>
            </a:r>
            <a:r>
              <a:rPr lang="pt-BR" sz="2200" b="1">
                <a:solidFill>
                  <a:srgbClr val="072A4D"/>
                </a:solidFill>
                <a:latin typeface="Lato" pitchFamily="34" charset="0"/>
                <a:hlinkClick r:id="rId2"/>
              </a:rPr>
              <a:t>of</a:t>
            </a:r>
            <a:r>
              <a:rPr lang="pt-BR" sz="2200" b="1">
                <a:solidFill>
                  <a:srgbClr val="072A4D"/>
                </a:solidFill>
                <a:latin typeface="Arial"/>
                <a:hlinkClick r:id="rId2"/>
              </a:rPr>
              <a:t> </a:t>
            </a:r>
            <a:r>
              <a:rPr lang="pt-BR" sz="2200" b="1">
                <a:solidFill>
                  <a:srgbClr val="072A4D"/>
                </a:solidFill>
                <a:latin typeface="Lato" pitchFamily="34" charset="0"/>
                <a:hlinkClick r:id="rId2"/>
              </a:rPr>
              <a:t>Treatment</a:t>
            </a:r>
            <a:r>
              <a:rPr lang="pt-BR" sz="2200" b="1">
                <a:solidFill>
                  <a:srgbClr val="072A4D"/>
                </a:solidFill>
                <a:latin typeface="Arial"/>
                <a:hlinkClick r:id="rId2"/>
              </a:rPr>
              <a:t> </a:t>
            </a:r>
            <a:r>
              <a:rPr lang="pt-BR" sz="2200" b="1">
                <a:solidFill>
                  <a:srgbClr val="072A4D"/>
                </a:solidFill>
                <a:latin typeface="Lato" pitchFamily="34" charset="0"/>
                <a:hlinkClick r:id="rId2"/>
              </a:rPr>
              <a:t>of</a:t>
            </a:r>
            <a:r>
              <a:rPr lang="pt-BR" sz="2200" b="1">
                <a:solidFill>
                  <a:srgbClr val="072A4D"/>
                </a:solidFill>
                <a:latin typeface="Arial"/>
                <a:hlinkClick r:id="rId2"/>
              </a:rPr>
              <a:t> </a:t>
            </a:r>
            <a:r>
              <a:rPr lang="pt-BR" sz="2200" b="1">
                <a:solidFill>
                  <a:srgbClr val="072A4D"/>
                </a:solidFill>
                <a:latin typeface="Lato" pitchFamily="34" charset="0"/>
                <a:hlinkClick r:id="rId2"/>
              </a:rPr>
              <a:t>Twin-to-Twin Transfusion Syndrome)</a:t>
            </a:r>
            <a:endParaRPr lang="pt-BR" sz="2200" b="1">
              <a:solidFill>
                <a:srgbClr val="072A4D"/>
              </a:solidFill>
              <a:latin typeface="Lato" pitchFamily="34" charset="0"/>
            </a:endParaRPr>
          </a:p>
        </p:txBody>
      </p:sp>
      <p:pic>
        <p:nvPicPr>
          <p:cNvPr id="65541" name="Picture 5" descr="pptx">
            <a:hlinkClick r:id="rId3" tooltip="Sindrom_Transf_gemeo-gemeo"/>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8988" y="37623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5542" name="Rectangle 6"/>
          <p:cNvSpPr>
            <a:spLocks noChangeArrowheads="1"/>
          </p:cNvSpPr>
          <p:nvPr/>
        </p:nvSpPr>
        <p:spPr bwMode="auto">
          <a:xfrm>
            <a:off x="369888" y="1349375"/>
            <a:ext cx="7827962"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hlinkClick r:id="rId5"/>
              </a:rPr>
              <a:t>The </a:t>
            </a:r>
            <a:r>
              <a:rPr lang="pt-BR" b="1">
                <a:hlinkClick r:id="rId5"/>
              </a:rPr>
              <a:t>History</a:t>
            </a:r>
            <a:r>
              <a:rPr lang="pt-BR">
                <a:hlinkClick r:id="rId5"/>
              </a:rPr>
              <a:t> of </a:t>
            </a:r>
            <a:r>
              <a:rPr lang="pt-BR" b="1">
                <a:hlinkClick r:id="rId5"/>
              </a:rPr>
              <a:t>Treatment</a:t>
            </a:r>
            <a:r>
              <a:rPr lang="pt-BR">
                <a:hlinkClick r:id="rId5"/>
              </a:rPr>
              <a:t> of </a:t>
            </a:r>
            <a:r>
              <a:rPr lang="pt-BR" b="1">
                <a:hlinkClick r:id="rId5"/>
              </a:rPr>
              <a:t>Twin-to-Twin Transfusion Syndrome</a:t>
            </a:r>
            <a:r>
              <a:rPr lang="pt-BR">
                <a:hlinkClick r:id="rId5"/>
              </a:rPr>
              <a:t>.</a:t>
            </a:r>
            <a:endParaRPr lang="pt-BR"/>
          </a:p>
          <a:p>
            <a:pPr algn="ctr"/>
            <a:r>
              <a:rPr lang="pt-BR"/>
              <a:t>Glennon CL, Shemer SA, Palma-Dias R, Umstad MP.</a:t>
            </a:r>
            <a:r>
              <a:rPr lang="pt-BR" b="1"/>
              <a:t>Twin</a:t>
            </a:r>
            <a:r>
              <a:rPr lang="pt-BR"/>
              <a:t> Res Hum Genet. 2016 Jun;19(3):168-74. doi: 10.1017/thg.2016.27. Review.PMID: 27203604.</a:t>
            </a:r>
            <a:r>
              <a:rPr lang="pt-BR" u="sng">
                <a:hlinkClick r:id="rId6"/>
              </a:rPr>
              <a:t>Similar articles</a:t>
            </a:r>
            <a:endParaRPr lang="pt-BR" u="sng"/>
          </a:p>
        </p:txBody>
      </p:sp>
      <p:sp>
        <p:nvSpPr>
          <p:cNvPr id="65543" name="Rectangle 7"/>
          <p:cNvSpPr>
            <a:spLocks noChangeArrowheads="1"/>
          </p:cNvSpPr>
          <p:nvPr/>
        </p:nvSpPr>
        <p:spPr bwMode="auto">
          <a:xfrm>
            <a:off x="3109913" y="2055813"/>
            <a:ext cx="2608262"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t>Apresentação:Daniela Megumi</a:t>
            </a:r>
          </a:p>
          <a:p>
            <a:pPr algn="ctr"/>
            <a:r>
              <a:rPr lang="pt-BR"/>
              <a:t>R3 Neonatologia – HMIB</a:t>
            </a:r>
          </a:p>
          <a:p>
            <a:pPr algn="ctr"/>
            <a:r>
              <a:rPr lang="pt-BR"/>
              <a:t>Coordenação: Nathalia Barda </a:t>
            </a:r>
          </a:p>
        </p:txBody>
      </p:sp>
      <p:sp>
        <p:nvSpPr>
          <p:cNvPr id="65544"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pic>
        <p:nvPicPr>
          <p:cNvPr id="65545" name="Picture 6"/>
          <p:cNvPicPr>
            <a:picLocks noChangeAspect="1" noChangeArrowheads="1"/>
          </p:cNvPicPr>
          <p:nvPr/>
        </p:nvPicPr>
        <p:blipFill>
          <a:blip r:embed="rId7">
            <a:lum bright="12000" contrast="30000"/>
            <a:extLst>
              <a:ext uri="{28A0092B-C50C-407E-A947-70E740481C1C}">
                <a14:useLocalDpi xmlns:a14="http://schemas.microsoft.com/office/drawing/2010/main" val="0"/>
              </a:ext>
            </a:extLst>
          </a:blip>
          <a:srcRect/>
          <a:stretch>
            <a:fillRect/>
          </a:stretch>
        </p:blipFill>
        <p:spPr bwMode="auto">
          <a:xfrm>
            <a:off x="3163888" y="2847975"/>
            <a:ext cx="2519362" cy="1925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Espaço Reservado para Conteúdo 2"/>
          <p:cNvSpPr txBox="1">
            <a:spLocks noGrp="1"/>
          </p:cNvSpPr>
          <p:nvPr>
            <p:ph idx="4294967295"/>
          </p:nvPr>
        </p:nvSpPr>
        <p:spPr>
          <a:xfrm>
            <a:off x="509588" y="622300"/>
            <a:ext cx="8229600" cy="3617913"/>
          </a:xfrm>
        </p:spPr>
        <p:txBody>
          <a:bodyPr lIns="91440" tIns="45720" rIns="91440" bIns="45720"/>
          <a:lstStyle/>
          <a:p>
            <a:pPr eaLnBrk="1" hangingPunct="1"/>
            <a:r>
              <a:rPr lang="pt-BR" altLang="pt-BR" sz="2400" b="1" smtClean="0">
                <a:solidFill>
                  <a:srgbClr val="FF00FF"/>
                </a:solidFill>
                <a:latin typeface="Arial" charset="0"/>
                <a:cs typeface="Arial" charset="0"/>
              </a:rPr>
              <a:t>Oclusão laser fetoscópico:</a:t>
            </a:r>
          </a:p>
          <a:p>
            <a:pPr lvl="1" eaLnBrk="1" hangingPunct="1"/>
            <a:r>
              <a:rPr lang="pt-PT" altLang="pt-BR" sz="1800" smtClean="0">
                <a:latin typeface="Arial" charset="0"/>
                <a:cs typeface="Arial" charset="0"/>
              </a:rPr>
              <a:t>A coagulação por laser fetoscópico das comunicações vasculares entre as circulações fetoplacentárias visa dicorionizar a placenta. </a:t>
            </a:r>
          </a:p>
          <a:p>
            <a:pPr lvl="1" eaLnBrk="1" hangingPunct="1"/>
            <a:endParaRPr lang="pt-PT" altLang="pt-BR" sz="1800" smtClean="0">
              <a:latin typeface="Arial" charset="0"/>
              <a:cs typeface="Arial" charset="0"/>
            </a:endParaRPr>
          </a:p>
          <a:p>
            <a:pPr lvl="1" eaLnBrk="1" hangingPunct="1"/>
            <a:r>
              <a:rPr lang="pt-PT" altLang="pt-BR" sz="1800" smtClean="0">
                <a:latin typeface="Arial" charset="0"/>
                <a:cs typeface="Arial" charset="0"/>
              </a:rPr>
              <a:t>Em 1984, o obstetra Dr. Julian DeLia e o patologista placentário Dr. Kurt Benirschke desenvolveram uma técnica para interromper as anastomoses vasculares intergêmeos envolvidas na STFF. </a:t>
            </a:r>
          </a:p>
          <a:p>
            <a:pPr lvl="1" eaLnBrk="1" hangingPunct="1"/>
            <a:endParaRPr lang="pt-PT" altLang="pt-BR" sz="1800" smtClean="0">
              <a:latin typeface="Arial" charset="0"/>
              <a:cs typeface="Arial" charset="0"/>
            </a:endParaRPr>
          </a:p>
          <a:p>
            <a:pPr lvl="1" eaLnBrk="1" hangingPunct="1"/>
            <a:r>
              <a:rPr lang="pt-BR" altLang="pt-BR" sz="1800" smtClean="0">
                <a:latin typeface="Arial" charset="0"/>
                <a:cs typeface="Arial" charset="0"/>
              </a:rPr>
              <a:t>Em 3 de outubro de 1988, após anos de usando modelos placentários de animais, DeLia realizou a primeira ablação a laser fetoscópica em um paciente humano do Centro de Ciências da Saúde da Universidade de Utah.  Em 1990, ele descreveu os resultados de mais dois casos que tinham risco de parto prematuro de polidrâmnio agudo (DeLia et al., 1990).</a:t>
            </a:r>
            <a:endParaRPr lang="pt-BR" altLang="pt-BR" sz="1800" b="1" smtClean="0">
              <a:latin typeface="Arial" charset="0"/>
              <a:cs typeface="Arial" charset="0"/>
            </a:endParaRPr>
          </a:p>
        </p:txBody>
      </p:sp>
      <p:sp>
        <p:nvSpPr>
          <p:cNvPr id="66564"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Espaço Reservado para Conteúdo 2"/>
          <p:cNvSpPr txBox="1">
            <a:spLocks noGrp="1"/>
          </p:cNvSpPr>
          <p:nvPr>
            <p:ph idx="4294967295"/>
          </p:nvPr>
        </p:nvSpPr>
        <p:spPr>
          <a:xfrm>
            <a:off x="519113" y="403225"/>
            <a:ext cx="8229600" cy="3394075"/>
          </a:xfrm>
        </p:spPr>
        <p:txBody>
          <a:bodyPr lIns="91440" tIns="45720" rIns="91440" bIns="45720"/>
          <a:lstStyle/>
          <a:p>
            <a:pPr eaLnBrk="1" hangingPunct="1"/>
            <a:r>
              <a:rPr lang="pt-BR" altLang="pt-BR" sz="2400" b="1" smtClean="0">
                <a:solidFill>
                  <a:srgbClr val="FF00FF"/>
                </a:solidFill>
                <a:latin typeface="Arial" charset="0"/>
                <a:cs typeface="Arial" charset="0"/>
              </a:rPr>
              <a:t>Oclusão fetoscópica por laser:</a:t>
            </a:r>
          </a:p>
          <a:p>
            <a:pPr eaLnBrk="1" hangingPunct="1"/>
            <a:endParaRPr lang="pt-BR" altLang="pt-BR" sz="2400" b="1" smtClean="0">
              <a:solidFill>
                <a:srgbClr val="FF00FF"/>
              </a:solidFill>
              <a:latin typeface="Arial" charset="0"/>
              <a:cs typeface="Arial" charset="0"/>
            </a:endParaRPr>
          </a:p>
          <a:p>
            <a:pPr lvl="1" eaLnBrk="1" hangingPunct="1"/>
            <a:r>
              <a:rPr lang="pt-BR" altLang="pt-BR" sz="2400" smtClean="0">
                <a:latin typeface="Arial" charset="0"/>
                <a:cs typeface="Arial" charset="0"/>
              </a:rPr>
              <a:t>Dois dos três casos não eram complicados, com sucesso na coagulação de todas as anastomoses vasculares superficiais na superfície coriônica</a:t>
            </a:r>
          </a:p>
          <a:p>
            <a:pPr lvl="1" eaLnBrk="1" hangingPunct="1"/>
            <a:endParaRPr lang="pt-BR" altLang="pt-BR" sz="2400" smtClean="0">
              <a:latin typeface="Arial" charset="0"/>
              <a:cs typeface="Arial" charset="0"/>
            </a:endParaRPr>
          </a:p>
          <a:p>
            <a:pPr lvl="1" eaLnBrk="1" hangingPunct="1"/>
            <a:r>
              <a:rPr lang="pt-BR" altLang="pt-BR" sz="2400" smtClean="0">
                <a:latin typeface="Arial" charset="0"/>
                <a:cs typeface="Arial" charset="0"/>
              </a:rPr>
              <a:t>O terceiro teve perfuração do vaso placentário. </a:t>
            </a:r>
          </a:p>
          <a:p>
            <a:pPr lvl="1" eaLnBrk="1" hangingPunct="1"/>
            <a:endParaRPr lang="pt-BR" altLang="pt-BR" sz="2400" smtClean="0">
              <a:latin typeface="Arial" charset="0"/>
              <a:cs typeface="Arial" charset="0"/>
            </a:endParaRPr>
          </a:p>
          <a:p>
            <a:pPr lvl="1" eaLnBrk="1" hangingPunct="1"/>
            <a:r>
              <a:rPr lang="pt-BR" altLang="pt-BR" sz="2400" smtClean="0">
                <a:latin typeface="Arial" charset="0"/>
                <a:cs typeface="Arial" charset="0"/>
              </a:rPr>
              <a:t>A gravidezes foram prolongadas entre 7 e 12 semanas, e quatro </a:t>
            </a:r>
            <a:r>
              <a:rPr lang="pt-PT" altLang="pt-BR" sz="2400" smtClean="0">
                <a:latin typeface="Arial" charset="0"/>
                <a:cs typeface="Arial" charset="0"/>
              </a:rPr>
              <a:t>dos seis lactentes sobreviveram. </a:t>
            </a:r>
          </a:p>
          <a:p>
            <a:pPr lvl="1" eaLnBrk="1" hangingPunct="1"/>
            <a:endParaRPr lang="pt-PT" altLang="pt-BR" sz="2400" smtClean="0">
              <a:latin typeface="Arial" charset="0"/>
              <a:cs typeface="Arial" charset="0"/>
            </a:endParaRPr>
          </a:p>
          <a:p>
            <a:pPr lvl="1" eaLnBrk="1" hangingPunct="1"/>
            <a:endParaRPr lang="pt-BR" altLang="pt-BR" sz="2400" b="1" smtClean="0">
              <a:latin typeface="Arial" charset="0"/>
              <a:cs typeface="Arial" charset="0"/>
            </a:endParaRPr>
          </a:p>
        </p:txBody>
      </p:sp>
      <p:sp>
        <p:nvSpPr>
          <p:cNvPr id="67588"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Espaço Reservado para Conteúdo 2"/>
          <p:cNvSpPr txBox="1">
            <a:spLocks noGrp="1"/>
          </p:cNvSpPr>
          <p:nvPr>
            <p:ph idx="4294967295"/>
          </p:nvPr>
        </p:nvSpPr>
        <p:spPr>
          <a:xfrm>
            <a:off x="519113" y="285750"/>
            <a:ext cx="8229600" cy="3617913"/>
          </a:xfrm>
        </p:spPr>
        <p:txBody>
          <a:bodyPr lIns="91440" tIns="45720" rIns="91440" bIns="45720"/>
          <a:lstStyle/>
          <a:p>
            <a:pPr eaLnBrk="1" hangingPunct="1"/>
            <a:r>
              <a:rPr lang="pt-BR" altLang="pt-BR" sz="2400" b="1" smtClean="0">
                <a:solidFill>
                  <a:srgbClr val="FF00FF"/>
                </a:solidFill>
                <a:latin typeface="Arial" charset="0"/>
                <a:cs typeface="Arial" charset="0"/>
              </a:rPr>
              <a:t>Oclusão fetoscópica por laser:</a:t>
            </a:r>
          </a:p>
          <a:p>
            <a:pPr lvl="1" eaLnBrk="1" hangingPunct="1"/>
            <a:r>
              <a:rPr lang="pt-PT" altLang="pt-BR" sz="1800" smtClean="0">
                <a:latin typeface="Arial" charset="0"/>
                <a:cs typeface="Arial" charset="0"/>
              </a:rPr>
              <a:t>Em 1992, Ville et al. desenvolveram uma técnica menos invasiva utilizando anestesia local e coagulação laser endoscópica percutânea (Ville et al., 1992). </a:t>
            </a:r>
          </a:p>
          <a:p>
            <a:pPr lvl="1" eaLnBrk="1" hangingPunct="1"/>
            <a:endParaRPr lang="pt-PT" altLang="pt-BR" sz="1800" smtClean="0">
              <a:latin typeface="Arial" charset="0"/>
              <a:cs typeface="Arial" charset="0"/>
            </a:endParaRPr>
          </a:p>
          <a:p>
            <a:pPr lvl="1" eaLnBrk="1" hangingPunct="1"/>
            <a:r>
              <a:rPr lang="pt-PT" altLang="pt-BR" sz="1800" smtClean="0">
                <a:latin typeface="Arial" charset="0"/>
                <a:cs typeface="Arial" charset="0"/>
              </a:rPr>
              <a:t>Ville et al. (1995), em seguida, descreveram um método de coagulação </a:t>
            </a:r>
            <a:r>
              <a:rPr lang="pt-PT" altLang="pt-BR" sz="1800" b="1" smtClean="0">
                <a:latin typeface="Arial" charset="0"/>
                <a:cs typeface="Arial" charset="0"/>
              </a:rPr>
              <a:t>não-seletiva</a:t>
            </a:r>
            <a:r>
              <a:rPr lang="pt-PT" altLang="pt-BR" sz="1800" smtClean="0">
                <a:latin typeface="Arial" charset="0"/>
                <a:cs typeface="Arial" charset="0"/>
              </a:rPr>
              <a:t> sistemática de todos os vasos coriônicos superficiais que atravessam ou eram adjacentes à membrana inter-gêmea, a fim de interromper os ramos aferentes e eferentes das anatomias artériovenosas mais profundas. </a:t>
            </a:r>
          </a:p>
          <a:p>
            <a:pPr lvl="1" eaLnBrk="1" hangingPunct="1"/>
            <a:endParaRPr lang="pt-PT" altLang="pt-BR" sz="1800" smtClean="0">
              <a:latin typeface="Arial" charset="0"/>
              <a:cs typeface="Arial" charset="0"/>
            </a:endParaRPr>
          </a:p>
          <a:p>
            <a:pPr lvl="1" eaLnBrk="1" hangingPunct="1"/>
            <a:r>
              <a:rPr lang="pt-PT" altLang="pt-BR" sz="1800" smtClean="0">
                <a:latin typeface="Arial" charset="0"/>
                <a:cs typeface="Arial" charset="0"/>
              </a:rPr>
              <a:t>Ville et al. (1998) publicaram um estudo de 132 pacientes com STFF grave, relatando uma taxa de sobrevida global de 55%, com sobrevivência de gêmeos únicos em 73%.</a:t>
            </a:r>
          </a:p>
          <a:p>
            <a:pPr lvl="1" eaLnBrk="1" hangingPunct="1"/>
            <a:endParaRPr lang="pt-PT" altLang="pt-BR" sz="1800" smtClean="0">
              <a:latin typeface="Arial" charset="0"/>
              <a:cs typeface="Arial" charset="0"/>
            </a:endParaRPr>
          </a:p>
          <a:p>
            <a:pPr lvl="1" eaLnBrk="1" hangingPunct="1"/>
            <a:r>
              <a:rPr lang="pt-PT" altLang="pt-BR" sz="1800" smtClean="0">
                <a:latin typeface="Arial" charset="0"/>
                <a:cs typeface="Arial" charset="0"/>
              </a:rPr>
              <a:t>DeLia et al. (1999), em seguida, registraramuma taxa de sobrevida global de 69%, com 82% das gestações tendo pelo menos um sobrevivente.</a:t>
            </a:r>
            <a:endParaRPr lang="pt-BR" altLang="pt-BR" sz="1800" b="1" smtClean="0">
              <a:latin typeface="Arial" charset="0"/>
              <a:cs typeface="Arial" charset="0"/>
            </a:endParaRPr>
          </a:p>
        </p:txBody>
      </p:sp>
      <p:sp>
        <p:nvSpPr>
          <p:cNvPr id="68612"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Espaço Reservado para Conteúdo 2"/>
          <p:cNvSpPr txBox="1">
            <a:spLocks noGrp="1"/>
          </p:cNvSpPr>
          <p:nvPr>
            <p:ph idx="4294967295"/>
          </p:nvPr>
        </p:nvSpPr>
        <p:spPr>
          <a:xfrm>
            <a:off x="266700" y="303213"/>
            <a:ext cx="8229600" cy="3551237"/>
          </a:xfrm>
        </p:spPr>
        <p:txBody>
          <a:bodyPr lIns="91440" tIns="45720" rIns="91440" bIns="45720"/>
          <a:lstStyle/>
          <a:p>
            <a:pPr eaLnBrk="1" hangingPunct="1"/>
            <a:r>
              <a:rPr lang="pt-BR" altLang="pt-BR" sz="2400" b="1" smtClean="0">
                <a:solidFill>
                  <a:srgbClr val="FF00FF"/>
                </a:solidFill>
                <a:latin typeface="Arial" charset="0"/>
                <a:cs typeface="Arial" charset="0"/>
              </a:rPr>
              <a:t>Oclusão fetoscópica por laser:</a:t>
            </a:r>
          </a:p>
          <a:p>
            <a:pPr eaLnBrk="1" hangingPunct="1"/>
            <a:endParaRPr lang="pt-BR" altLang="pt-BR" sz="2400" b="1" smtClean="0">
              <a:solidFill>
                <a:srgbClr val="FF00FF"/>
              </a:solidFill>
              <a:latin typeface="Arial" charset="0"/>
              <a:cs typeface="Arial" charset="0"/>
            </a:endParaRPr>
          </a:p>
          <a:p>
            <a:pPr lvl="1" eaLnBrk="1" hangingPunct="1"/>
            <a:r>
              <a:rPr lang="pt-BR" altLang="pt-BR" sz="1600" smtClean="0">
                <a:latin typeface="Arial" charset="0"/>
                <a:cs typeface="Arial" charset="0"/>
              </a:rPr>
              <a:t>Uma metanálise de ablação não seletiva para STFF grave que se apresentou antes de 28 semanas de gestação demonstrou uma taxa de sobrevida global de 58%, com pelo menos um sobrevivente em 74% dos casos, uma taxa comparável à amnioredução seriada (Fisk et al., 2000).</a:t>
            </a:r>
          </a:p>
          <a:p>
            <a:pPr lvl="1" eaLnBrk="1" hangingPunct="1"/>
            <a:endParaRPr lang="pt-BR" altLang="pt-BR" sz="1600" smtClean="0">
              <a:latin typeface="Arial" charset="0"/>
              <a:cs typeface="Arial" charset="0"/>
            </a:endParaRPr>
          </a:p>
          <a:p>
            <a:pPr lvl="1" eaLnBrk="1" hangingPunct="1"/>
            <a:r>
              <a:rPr lang="pt-BR" altLang="pt-BR" sz="1600" smtClean="0">
                <a:latin typeface="Arial" charset="0"/>
                <a:cs typeface="Arial" charset="0"/>
              </a:rPr>
              <a:t>Hipotetiza-se que a melhora limitada na sobrevivência seja atribuível ao fato de que a membrana gêmea não representa necessariamente o “o X vascular" entre as duas circulações fetoplacentárias. Assim, os vasos não anastomóticos necessários são sacrificados, consequentemente, obliterando a perfusão para os cotilédones (DeLia et al., 2000; Thilaganathan et al., 2000).</a:t>
            </a:r>
          </a:p>
          <a:p>
            <a:pPr lvl="1" eaLnBrk="1" hangingPunct="1"/>
            <a:endParaRPr lang="pt-BR" altLang="pt-BR" sz="1600" smtClean="0">
              <a:latin typeface="Arial" charset="0"/>
              <a:cs typeface="Arial" charset="0"/>
            </a:endParaRPr>
          </a:p>
          <a:p>
            <a:pPr lvl="1" eaLnBrk="1" hangingPunct="1"/>
            <a:r>
              <a:rPr lang="pt-BR" altLang="pt-BR" sz="1600" smtClean="0">
                <a:latin typeface="Arial" charset="0"/>
                <a:cs typeface="Arial" charset="0"/>
              </a:rPr>
              <a:t>Isto é suportado por achados patológicos pós parto de áreas de necrose placentária completa (DeLia et al., 1990), com esse insulto placentário afetando principalmente o gêmeo doador.</a:t>
            </a:r>
            <a:endParaRPr lang="pt-BR" altLang="pt-BR" sz="1600" b="1" smtClean="0">
              <a:latin typeface="Arial" charset="0"/>
              <a:cs typeface="Arial" charset="0"/>
            </a:endParaRPr>
          </a:p>
        </p:txBody>
      </p:sp>
      <p:sp>
        <p:nvSpPr>
          <p:cNvPr id="69636"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Espaço Reservado para Conteúdo 2"/>
          <p:cNvSpPr txBox="1">
            <a:spLocks noGrp="1"/>
          </p:cNvSpPr>
          <p:nvPr>
            <p:ph idx="4294967295"/>
          </p:nvPr>
        </p:nvSpPr>
        <p:spPr>
          <a:xfrm>
            <a:off x="560388" y="227013"/>
            <a:ext cx="8229600" cy="3759200"/>
          </a:xfrm>
        </p:spPr>
        <p:txBody>
          <a:bodyPr lIns="91440" tIns="45720" rIns="91440" bIns="45720"/>
          <a:lstStyle/>
          <a:p>
            <a:pPr eaLnBrk="1" hangingPunct="1">
              <a:lnSpc>
                <a:spcPct val="90000"/>
              </a:lnSpc>
            </a:pPr>
            <a:r>
              <a:rPr lang="pt-BR" altLang="pt-BR" sz="2400" b="1" smtClean="0">
                <a:solidFill>
                  <a:srgbClr val="FF00FF"/>
                </a:solidFill>
                <a:latin typeface="Arial" charset="0"/>
                <a:cs typeface="Arial" charset="0"/>
              </a:rPr>
              <a:t>Oclusão fetoscópica por laser:</a:t>
            </a:r>
          </a:p>
          <a:p>
            <a:pPr eaLnBrk="1" hangingPunct="1">
              <a:lnSpc>
                <a:spcPct val="90000"/>
              </a:lnSpc>
            </a:pPr>
            <a:endParaRPr lang="pt-BR" altLang="pt-BR" sz="2400" b="1" smtClean="0">
              <a:solidFill>
                <a:srgbClr val="FF00FF"/>
              </a:solidFill>
              <a:latin typeface="Arial" charset="0"/>
              <a:cs typeface="Arial" charset="0"/>
            </a:endParaRPr>
          </a:p>
          <a:p>
            <a:pPr lvl="1" eaLnBrk="1" hangingPunct="1">
              <a:lnSpc>
                <a:spcPct val="90000"/>
              </a:lnSpc>
            </a:pPr>
            <a:r>
              <a:rPr lang="pt-PT" altLang="pt-BR" sz="1600" smtClean="0">
                <a:latin typeface="Arial" charset="0"/>
                <a:cs typeface="Arial" charset="0"/>
              </a:rPr>
              <a:t>Isso levou Quintero et al. (1998) a desenvolverem uma técnica alternativa em que as anastomoses entre as circulações interfetais foram identificadas e coaguladas - "coagulação seletiva a laser". </a:t>
            </a:r>
          </a:p>
          <a:p>
            <a:pPr lvl="1" eaLnBrk="1" hangingPunct="1">
              <a:lnSpc>
                <a:spcPct val="90000"/>
              </a:lnSpc>
            </a:pPr>
            <a:endParaRPr lang="pt-PT" altLang="pt-BR" sz="1600" smtClean="0">
              <a:latin typeface="Arial" charset="0"/>
              <a:cs typeface="Arial" charset="0"/>
            </a:endParaRPr>
          </a:p>
          <a:p>
            <a:pPr lvl="1" eaLnBrk="1" hangingPunct="1">
              <a:lnSpc>
                <a:spcPct val="90000"/>
              </a:lnSpc>
            </a:pPr>
            <a:r>
              <a:rPr lang="pt-PT" altLang="pt-BR" sz="1600" smtClean="0">
                <a:latin typeface="Arial" charset="0"/>
                <a:cs typeface="Arial" charset="0"/>
              </a:rPr>
              <a:t>Quintero et al. (2000) relataram que esse método seletivo gerou resultados superiores, com sobrevivência de pelo menos um bebê em 83% dos pacientes. </a:t>
            </a:r>
          </a:p>
          <a:p>
            <a:pPr lvl="1" eaLnBrk="1" hangingPunct="1">
              <a:lnSpc>
                <a:spcPct val="90000"/>
              </a:lnSpc>
            </a:pPr>
            <a:endParaRPr lang="pt-PT" altLang="pt-BR" sz="1600" smtClean="0">
              <a:latin typeface="Arial" charset="0"/>
              <a:cs typeface="Arial" charset="0"/>
            </a:endParaRPr>
          </a:p>
          <a:p>
            <a:pPr lvl="1" eaLnBrk="1" hangingPunct="1">
              <a:lnSpc>
                <a:spcPct val="90000"/>
              </a:lnSpc>
            </a:pPr>
            <a:r>
              <a:rPr lang="pt-PT" altLang="pt-BR" sz="1600" smtClean="0">
                <a:latin typeface="Arial" charset="0"/>
                <a:cs typeface="Arial" charset="0"/>
              </a:rPr>
              <a:t>Hecher et al. (1999) obtiveram resultados semelhantes, com sobrevida global de 68% usando técnicas de laser seletivo, comparado com 61% usando um método não seletivo, e 51% com amnioredução.</a:t>
            </a:r>
          </a:p>
          <a:p>
            <a:pPr lvl="1" eaLnBrk="1" hangingPunct="1">
              <a:lnSpc>
                <a:spcPct val="90000"/>
              </a:lnSpc>
            </a:pPr>
            <a:endParaRPr lang="pt-PT" altLang="pt-BR" sz="1600" smtClean="0">
              <a:latin typeface="Arial" charset="0"/>
              <a:cs typeface="Arial" charset="0"/>
            </a:endParaRPr>
          </a:p>
          <a:p>
            <a:pPr lvl="1" eaLnBrk="1" hangingPunct="1">
              <a:lnSpc>
                <a:spcPct val="90000"/>
              </a:lnSpc>
            </a:pPr>
            <a:r>
              <a:rPr lang="pt-PT" altLang="pt-BR" sz="1600" smtClean="0">
                <a:latin typeface="Arial" charset="0"/>
                <a:cs typeface="Arial" charset="0"/>
              </a:rPr>
              <a:t>Quintero et al. (2007), em seguida, propuseram uma abordagem sequencial para a ablação a laser seletiva. Aqui, a vasculatura anastomótica é primeiro mapeada e as anastomoses são então coaguladas em uma sequência arteriovenosa, venoarterial e, finalmente, arterioarterial. Isso resultou na diminuição da morte fetal (7,3% vs. 21,4%) e melhorou a sobrevivência perinatal dupla (73,7% vs. 57,1%) em comparação com a ablação seletiva a laser não seqüencial.</a:t>
            </a:r>
            <a:endParaRPr lang="pt-BR" altLang="pt-BR" sz="1600" b="1" smtClean="0">
              <a:latin typeface="Arial" charset="0"/>
              <a:cs typeface="Arial" charset="0"/>
            </a:endParaRPr>
          </a:p>
        </p:txBody>
      </p:sp>
      <p:sp>
        <p:nvSpPr>
          <p:cNvPr id="70660"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Espaço Reservado para Conteúdo 2"/>
          <p:cNvSpPr txBox="1">
            <a:spLocks noGrp="1"/>
          </p:cNvSpPr>
          <p:nvPr>
            <p:ph idx="4294967295"/>
          </p:nvPr>
        </p:nvSpPr>
        <p:spPr>
          <a:xfrm>
            <a:off x="561975" y="330200"/>
            <a:ext cx="8229600" cy="3671888"/>
          </a:xfrm>
        </p:spPr>
        <p:txBody>
          <a:bodyPr lIns="91440" tIns="45720" rIns="91440" bIns="45720"/>
          <a:lstStyle/>
          <a:p>
            <a:pPr eaLnBrk="1" hangingPunct="1">
              <a:lnSpc>
                <a:spcPct val="90000"/>
              </a:lnSpc>
            </a:pPr>
            <a:r>
              <a:rPr lang="pt-BR" altLang="pt-BR" sz="2400" b="1" smtClean="0">
                <a:solidFill>
                  <a:srgbClr val="FF00FF"/>
                </a:solidFill>
                <a:latin typeface="Arial" charset="0"/>
                <a:cs typeface="Arial" charset="0"/>
              </a:rPr>
              <a:t>Oclusão fetoscópica por laser:</a:t>
            </a:r>
          </a:p>
          <a:p>
            <a:pPr eaLnBrk="1" hangingPunct="1">
              <a:lnSpc>
                <a:spcPct val="90000"/>
              </a:lnSpc>
            </a:pPr>
            <a:endParaRPr lang="pt-BR" altLang="pt-BR" sz="2400" b="1" smtClean="0">
              <a:solidFill>
                <a:srgbClr val="FF00FF"/>
              </a:solidFill>
              <a:latin typeface="Arial" charset="0"/>
              <a:cs typeface="Arial" charset="0"/>
            </a:endParaRPr>
          </a:p>
          <a:p>
            <a:pPr lvl="1" eaLnBrk="1" hangingPunct="1">
              <a:lnSpc>
                <a:spcPct val="90000"/>
              </a:lnSpc>
            </a:pPr>
            <a:r>
              <a:rPr lang="pt-BR" altLang="pt-BR" sz="1600" smtClean="0">
                <a:latin typeface="Arial" charset="0"/>
                <a:cs typeface="Arial" charset="0"/>
              </a:rPr>
              <a:t>Lopriore et al. (2009) e Chalouhi et al. (2011) sugeriram coagulação superficial da microvasculatura na placa coriônica entre locais anastomóticos ablados após a oclusão seletiva do laser. </a:t>
            </a:r>
          </a:p>
          <a:p>
            <a:pPr lvl="1" eaLnBrk="1" hangingPunct="1">
              <a:lnSpc>
                <a:spcPct val="90000"/>
              </a:lnSpc>
            </a:pPr>
            <a:endParaRPr lang="pt-BR" altLang="pt-BR" sz="1600" smtClean="0">
              <a:latin typeface="Arial" charset="0"/>
              <a:cs typeface="Arial" charset="0"/>
            </a:endParaRPr>
          </a:p>
          <a:p>
            <a:pPr lvl="1" eaLnBrk="1" hangingPunct="1">
              <a:lnSpc>
                <a:spcPct val="90000"/>
              </a:lnSpc>
            </a:pPr>
            <a:r>
              <a:rPr lang="pt-BR" altLang="pt-BR" sz="1600" smtClean="0">
                <a:latin typeface="Arial" charset="0"/>
                <a:cs typeface="Arial" charset="0"/>
              </a:rPr>
              <a:t>Esta "técnica de Salomão" cria uma separação distinta dos dois territórios vasculares fetais na superfície da placenta. </a:t>
            </a:r>
          </a:p>
          <a:p>
            <a:pPr lvl="1" eaLnBrk="1" hangingPunct="1">
              <a:lnSpc>
                <a:spcPct val="90000"/>
              </a:lnSpc>
            </a:pPr>
            <a:endParaRPr lang="pt-BR" altLang="pt-BR" sz="1600" smtClean="0">
              <a:latin typeface="Arial" charset="0"/>
              <a:cs typeface="Arial" charset="0"/>
            </a:endParaRPr>
          </a:p>
          <a:p>
            <a:pPr lvl="1" eaLnBrk="1" hangingPunct="1">
              <a:lnSpc>
                <a:spcPct val="90000"/>
              </a:lnSpc>
            </a:pPr>
            <a:r>
              <a:rPr lang="pt-BR" altLang="pt-BR" sz="1600" smtClean="0">
                <a:latin typeface="Arial" charset="0"/>
                <a:cs typeface="Arial" charset="0"/>
              </a:rPr>
              <a:t>Demonstrou-se que melhora tanto a sobrevivência de duplo gêmeo quanto a sobrevida global neonatal, com taxas de 84,6% e 86,5%, respectivamente.</a:t>
            </a:r>
          </a:p>
          <a:p>
            <a:pPr lvl="1" eaLnBrk="1" hangingPunct="1">
              <a:lnSpc>
                <a:spcPct val="90000"/>
              </a:lnSpc>
            </a:pPr>
            <a:endParaRPr lang="pt-BR" altLang="pt-BR" sz="1600" smtClean="0">
              <a:latin typeface="Arial" charset="0"/>
              <a:cs typeface="Arial" charset="0"/>
            </a:endParaRPr>
          </a:p>
          <a:p>
            <a:pPr lvl="1" eaLnBrk="1" hangingPunct="1">
              <a:lnSpc>
                <a:spcPct val="90000"/>
              </a:lnSpc>
            </a:pPr>
            <a:r>
              <a:rPr lang="pt-PT" altLang="pt-BR" sz="1600" smtClean="0">
                <a:latin typeface="Arial" charset="0"/>
                <a:cs typeface="Arial" charset="0"/>
              </a:rPr>
              <a:t>Pode também desempenhar um papel na prevenção de recorrência ou anemia gemelar sequência de policitemia  reduzindo a incidência de pequenas anastomoses residuais (Ruano et al., 2013). </a:t>
            </a:r>
          </a:p>
          <a:p>
            <a:pPr lvl="1" eaLnBrk="1" hangingPunct="1">
              <a:lnSpc>
                <a:spcPct val="90000"/>
              </a:lnSpc>
            </a:pPr>
            <a:endParaRPr lang="pt-PT" altLang="pt-BR" sz="1600" smtClean="0">
              <a:latin typeface="Arial" charset="0"/>
              <a:cs typeface="Arial" charset="0"/>
            </a:endParaRPr>
          </a:p>
          <a:p>
            <a:pPr lvl="1" eaLnBrk="1" hangingPunct="1">
              <a:lnSpc>
                <a:spcPct val="90000"/>
              </a:lnSpc>
            </a:pPr>
            <a:r>
              <a:rPr lang="pt-PT" altLang="pt-BR" sz="1600" smtClean="0">
                <a:latin typeface="Arial" charset="0"/>
                <a:cs typeface="Arial" charset="0"/>
              </a:rPr>
              <a:t>Atualmente, a ablação a laser fetoscópica é aceita como o tratamento de primeira linha para o estágio de STFFII a  IV em gravidezes menos de 26 semanas de gestação (SMFM &amp; Simpson, 2013)</a:t>
            </a:r>
            <a:endParaRPr lang="pt-BR" altLang="pt-BR" sz="1600" b="1" smtClean="0">
              <a:latin typeface="Arial" charset="0"/>
              <a:cs typeface="Arial" charset="0"/>
            </a:endParaRPr>
          </a:p>
        </p:txBody>
      </p:sp>
    </p:spTree>
  </p:cSld>
  <p:clrMapOvr>
    <a:masterClrMapping/>
  </p:clrMapOvr>
  <p:transition>
    <p:fade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Text Box 3"/>
          <p:cNvSpPr txBox="1">
            <a:spLocks noGrp="1"/>
          </p:cNvSpPr>
          <p:nvPr>
            <p:ph type="body" idx="4294967295"/>
          </p:nvPr>
        </p:nvSpPr>
        <p:spPr>
          <a:xfrm>
            <a:off x="2732088" y="1947863"/>
            <a:ext cx="7591425" cy="2932112"/>
          </a:xfrm>
        </p:spPr>
        <p:txBody>
          <a:bodyPr/>
          <a:lstStyle/>
          <a:p>
            <a:r>
              <a:rPr lang="pt-BR" sz="3200" smtClean="0">
                <a:solidFill>
                  <a:srgbClr val="FF00FF"/>
                </a:solidFill>
                <a:latin typeface="Arial" charset="0"/>
                <a:cs typeface="Arial" charset="0"/>
              </a:rPr>
              <a:t>INTERESSANTE!</a:t>
            </a:r>
          </a:p>
        </p:txBody>
      </p:sp>
    </p:spTree>
  </p:cSld>
  <p:clrMapOvr>
    <a:masterClrMapping/>
  </p:clrMapOvr>
  <p:transition>
    <p:fade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Text Box 3"/>
          <p:cNvSpPr txBox="1">
            <a:spLocks noGrp="1"/>
          </p:cNvSpPr>
          <p:nvPr>
            <p:ph type="body" idx="4294967295"/>
          </p:nvPr>
        </p:nvSpPr>
        <p:spPr>
          <a:xfrm>
            <a:off x="714375" y="2108200"/>
            <a:ext cx="7591425" cy="2932113"/>
          </a:xfrm>
        </p:spPr>
        <p:txBody>
          <a:bodyPr/>
          <a:lstStyle/>
          <a:p>
            <a:pPr eaLnBrk="1" hangingPunct="1"/>
            <a:r>
              <a:rPr lang="pt-BR" altLang="pt-BR" sz="2000" smtClean="0">
                <a:latin typeface="Arial" charset="0"/>
                <a:cs typeface="Arial" charset="0"/>
              </a:rPr>
              <a:t>Síndrome de transfusão de gêmeos a gêmeos é uma complicação típica da gestação gemelar monocoriônica relacionada à presença de anastomose vascular na superfície da placenta. </a:t>
            </a:r>
          </a:p>
          <a:p>
            <a:pPr eaLnBrk="1" hangingPunct="1"/>
            <a:r>
              <a:rPr lang="pt-BR" altLang="pt-BR" sz="2000" smtClean="0">
                <a:latin typeface="Arial" charset="0"/>
                <a:cs typeface="Arial" charset="0"/>
              </a:rPr>
              <a:t>A definição do primeiro trimestre de corionicidade é obrigatória para a estratificação de risco da gestação gemelar e subsequente manejo diferenciado para gêmeos dicoriônicos, já que o diagnóstico precoce da transfusão gêmeo a gêmeos e o tratamento com cirurgia a laser fetoscópica (FLS) podem melhorar resultado perinatal.</a:t>
            </a:r>
          </a:p>
          <a:p>
            <a:endParaRPr lang="pt-BR" sz="2000" smtClean="0">
              <a:latin typeface="Arial" charset="0"/>
              <a:cs typeface="Arial" charset="0"/>
            </a:endParaRPr>
          </a:p>
        </p:txBody>
      </p:sp>
      <p:sp>
        <p:nvSpPr>
          <p:cNvPr id="73732" name="Rectangle 4"/>
          <p:cNvSpPr>
            <a:spLocks noChangeArrowheads="1"/>
          </p:cNvSpPr>
          <p:nvPr/>
        </p:nvSpPr>
        <p:spPr bwMode="auto">
          <a:xfrm>
            <a:off x="15875" y="150813"/>
            <a:ext cx="89852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pt-BR" altLang="pt-BR" sz="1800" b="1">
                <a:solidFill>
                  <a:srgbClr val="FF33CC"/>
                </a:solidFill>
              </a:rPr>
              <a:t>Síndrome de transfusão de gêmeos a gêmeos em gestação dicoriônica gemelar: </a:t>
            </a:r>
          </a:p>
          <a:p>
            <a:pPr algn="ctr" eaLnBrk="0" hangingPunct="0"/>
            <a:r>
              <a:rPr lang="pt-BR" altLang="pt-BR" sz="1800" b="1">
                <a:solidFill>
                  <a:srgbClr val="FF33CC"/>
                </a:solidFill>
              </a:rPr>
              <a:t>rara, mas não impossível</a:t>
            </a:r>
          </a:p>
        </p:txBody>
      </p:sp>
      <p:sp>
        <p:nvSpPr>
          <p:cNvPr id="73733" name="Rectangle 5"/>
          <p:cNvSpPr>
            <a:spLocks noChangeArrowheads="1"/>
          </p:cNvSpPr>
          <p:nvPr/>
        </p:nvSpPr>
        <p:spPr bwMode="auto">
          <a:xfrm>
            <a:off x="0" y="817563"/>
            <a:ext cx="9002713"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pt-BR" altLang="pt-BR">
                <a:solidFill>
                  <a:schemeClr val="tx1"/>
                </a:solidFill>
                <a:hlinkClick r:id="rId2"/>
              </a:rPr>
              <a:t>Twin-to-twin transfusion syndrome in dichorionic twin pregnancy: rare but not impossible.</a:t>
            </a:r>
            <a:r>
              <a:rPr lang="pt-BR" altLang="pt-BR">
                <a:solidFill>
                  <a:schemeClr val="tx1"/>
                </a:solidFill>
              </a:rPr>
              <a:t>Lanna M, Faiola S, </a:t>
            </a:r>
          </a:p>
          <a:p>
            <a:pPr algn="ctr" eaLnBrk="0" hangingPunct="0"/>
            <a:r>
              <a:rPr lang="pt-BR" altLang="pt-BR">
                <a:solidFill>
                  <a:schemeClr val="tx1"/>
                </a:solidFill>
              </a:rPr>
              <a:t>Casati D, Rustico MA.Ultrasound Obstet Gynecol. 2018 Dec 14. doi: 10.1002/uog.20195. [Epub ahead of print].PMID: 30549373.</a:t>
            </a:r>
            <a:r>
              <a:rPr lang="pt-BR" altLang="pt-BR" u="sng">
                <a:solidFill>
                  <a:schemeClr val="tx1"/>
                </a:solidFill>
                <a:hlinkClick r:id="rId3"/>
              </a:rPr>
              <a:t>Similar articles</a:t>
            </a:r>
            <a:endParaRPr lang="pt-BR" altLang="pt-BR" u="sng">
              <a:solidFill>
                <a:schemeClr val="tx1"/>
              </a:solidFill>
            </a:endParaRPr>
          </a:p>
        </p:txBody>
      </p:sp>
      <p:sp>
        <p:nvSpPr>
          <p:cNvPr id="73734"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txBox="1">
            <a:spLocks noGrp="1"/>
          </p:cNvSpPr>
          <p:nvPr>
            <p:ph type="body" idx="4294967295"/>
          </p:nvPr>
        </p:nvSpPr>
        <p:spPr>
          <a:xfrm>
            <a:off x="0" y="736600"/>
            <a:ext cx="9144000" cy="4049713"/>
          </a:xfrm>
        </p:spPr>
        <p:txBody>
          <a:bodyPr lIns="91440" tIns="45720" rIns="91440" bIns="45720"/>
          <a:lstStyle/>
          <a:p>
            <a:pPr eaLnBrk="1" hangingPunct="1">
              <a:lnSpc>
                <a:spcPct val="90000"/>
              </a:lnSpc>
            </a:pPr>
            <a:r>
              <a:rPr lang="pt-BR" altLang="pt-BR" sz="1800" smtClean="0">
                <a:latin typeface="Arial" charset="0"/>
                <a:cs typeface="Arial" charset="0"/>
              </a:rPr>
              <a:t>Aqui, os autores descrevem um caso de gravidez gemelar em uma grávida de 32 anos de idade 2 para 1, onde o sinal lambda definindo dicorionicidade foi descrito às 11 semanas de idade gestacional (IG) (</a:t>
            </a:r>
            <a:r>
              <a:rPr lang="pt-BR" altLang="pt-BR" sz="1800" smtClean="0">
                <a:solidFill>
                  <a:srgbClr val="0033CC"/>
                </a:solidFill>
                <a:latin typeface="Arial" charset="0"/>
                <a:cs typeface="Arial" charset="0"/>
              </a:rPr>
              <a:t>Fig. 1</a:t>
            </a:r>
            <a:r>
              <a:rPr lang="pt-BR" altLang="pt-BR" sz="1800" smtClean="0">
                <a:latin typeface="Arial" charset="0"/>
                <a:cs typeface="Arial" charset="0"/>
              </a:rPr>
              <a:t>).</a:t>
            </a:r>
          </a:p>
          <a:p>
            <a:pPr eaLnBrk="1" hangingPunct="1">
              <a:lnSpc>
                <a:spcPct val="90000"/>
              </a:lnSpc>
            </a:pPr>
            <a:r>
              <a:rPr lang="pt-BR" altLang="pt-BR" sz="1800" smtClean="0">
                <a:latin typeface="Arial" charset="0"/>
                <a:cs typeface="Arial" charset="0"/>
              </a:rPr>
              <a:t>O exame mensal da biometria dos gêmeos foi realizado pelo obstetra da paciente, até polidrâmnio sintomático desenvolvido em um saco gêmeo em 25 semanas e 5 dias de IG. </a:t>
            </a:r>
          </a:p>
          <a:p>
            <a:pPr eaLnBrk="1" hangingPunct="1">
              <a:lnSpc>
                <a:spcPct val="90000"/>
              </a:lnSpc>
            </a:pPr>
            <a:r>
              <a:rPr lang="pt-BR" altLang="pt-BR" sz="1800" smtClean="0">
                <a:latin typeface="Arial" charset="0"/>
                <a:cs typeface="Arial" charset="0"/>
              </a:rPr>
              <a:t>A gestante foi imediatamente encaminhada para a Unidade dos autores, onde além dos sinais de uma gestação gemelar dicoriônica , os critérios para o diagnóstico de síndrome de transfusão gêmeo a gêmeo no 3º estágio de Quintero estavam presentes:</a:t>
            </a:r>
          </a:p>
          <a:p>
            <a:pPr eaLnBrk="1" hangingPunct="1">
              <a:lnSpc>
                <a:spcPct val="90000"/>
              </a:lnSpc>
            </a:pPr>
            <a:r>
              <a:rPr lang="pt-BR" altLang="pt-BR" sz="1800" smtClean="0">
                <a:latin typeface="Arial" charset="0"/>
                <a:cs typeface="Arial" charset="0"/>
              </a:rPr>
              <a:t>          -com bolsa vertical máxima de 11 cm, sobrecarga cardíaca com moderada regurgitação</a:t>
            </a:r>
          </a:p>
          <a:p>
            <a:pPr eaLnBrk="1" hangingPunct="1">
              <a:lnSpc>
                <a:spcPct val="90000"/>
              </a:lnSpc>
            </a:pPr>
            <a:r>
              <a:rPr lang="pt-BR" altLang="pt-BR" sz="1800" smtClean="0">
                <a:latin typeface="Arial" charset="0"/>
                <a:cs typeface="Arial" charset="0"/>
              </a:rPr>
              <a:t>         -válvula tricúspide e uma onda reversa de ducto venoso (DV); o outro gêmeo tinha anidramnia e uma bexiga vazia, com evidência de ambos os rins e sem sinais de ruptura prematura da membrana. </a:t>
            </a:r>
          </a:p>
          <a:p>
            <a:pPr algn="ctr" eaLnBrk="1" hangingPunct="1">
              <a:lnSpc>
                <a:spcPct val="90000"/>
              </a:lnSpc>
            </a:pPr>
            <a:r>
              <a:rPr lang="pt-BR" altLang="pt-BR" sz="1800" b="1" smtClean="0">
                <a:latin typeface="Arial" charset="0"/>
                <a:cs typeface="Arial" charset="0"/>
              </a:rPr>
              <a:t>A fetoscopia a laser foi realizada como previamente descrito, com</a:t>
            </a:r>
          </a:p>
          <a:p>
            <a:pPr algn="ctr" eaLnBrk="1" hangingPunct="1">
              <a:lnSpc>
                <a:spcPct val="90000"/>
              </a:lnSpc>
            </a:pPr>
            <a:r>
              <a:rPr lang="pt-BR" altLang="pt-BR" sz="1800" b="1" smtClean="0">
                <a:latin typeface="Arial" charset="0"/>
                <a:cs typeface="Arial" charset="0"/>
              </a:rPr>
              <a:t>coagulação de duas anastomoses artériovenosas</a:t>
            </a:r>
          </a:p>
        </p:txBody>
      </p:sp>
      <p:sp>
        <p:nvSpPr>
          <p:cNvPr id="74755"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250825"/>
            <a:ext cx="5089525" cy="357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5779" name="Rectangle 5"/>
          <p:cNvSpPr>
            <a:spLocks noChangeArrowheads="1"/>
          </p:cNvSpPr>
          <p:nvPr/>
        </p:nvSpPr>
        <p:spPr bwMode="auto">
          <a:xfrm>
            <a:off x="1447800" y="3706813"/>
            <a:ext cx="6467475" cy="48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pt-BR" altLang="pt-BR" sz="1800" b="1" i="1">
                <a:solidFill>
                  <a:schemeClr val="tx1"/>
                </a:solidFill>
                <a:latin typeface="Palatino Linotype" pitchFamily="18" charset="0"/>
              </a:rPr>
              <a:t>Figure 1. lambda sign described at 11 weeks of gestational age</a:t>
            </a:r>
          </a:p>
          <a:p>
            <a:pPr algn="ctr" eaLnBrk="0" hangingPunct="0"/>
            <a:endParaRPr lang="pt-BR" altLang="pt-BR" sz="1800">
              <a:solidFill>
                <a:schemeClr val="tx1"/>
              </a:solidFill>
              <a:latin typeface="Palatino Linotype" pitchFamily="18" charset="0"/>
            </a:endParaRPr>
          </a:p>
        </p:txBody>
      </p:sp>
      <p:sp>
        <p:nvSpPr>
          <p:cNvPr id="75780" name="Rectangle 6"/>
          <p:cNvSpPr>
            <a:spLocks noChangeArrowheads="1"/>
          </p:cNvSpPr>
          <p:nvPr/>
        </p:nvSpPr>
        <p:spPr bwMode="auto">
          <a:xfrm>
            <a:off x="782638" y="4084638"/>
            <a:ext cx="7199312" cy="395287"/>
          </a:xfrm>
          <a:prstGeom prst="rect">
            <a:avLst/>
          </a:prstGeom>
          <a:noFill/>
          <a:ln w="28575">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pt-BR" altLang="pt-BR" sz="1800">
                <a:solidFill>
                  <a:schemeClr val="tx1"/>
                </a:solidFill>
                <a:latin typeface="Palatino Linotype" pitchFamily="18" charset="0"/>
              </a:rPr>
              <a:t>Figura 1:sinal lambda descrito com 11 semanas de idade gestacional</a:t>
            </a:r>
          </a:p>
        </p:txBody>
      </p:sp>
      <p:sp>
        <p:nvSpPr>
          <p:cNvPr id="75781" name="AutoShape 7"/>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3"/>
          <p:cNvSpPr txBox="1">
            <a:spLocks noGrp="1"/>
          </p:cNvSpPr>
          <p:nvPr>
            <p:ph type="body" idx="4294967295"/>
          </p:nvPr>
        </p:nvSpPr>
        <p:spPr>
          <a:xfrm>
            <a:off x="0" y="736600"/>
            <a:ext cx="9036050" cy="4265613"/>
          </a:xfrm>
        </p:spPr>
        <p:txBody>
          <a:bodyPr lIns="91440" tIns="45720" rIns="91440" bIns="45720"/>
          <a:lstStyle/>
          <a:p>
            <a:pPr eaLnBrk="1" hangingPunct="1">
              <a:lnSpc>
                <a:spcPct val="80000"/>
              </a:lnSpc>
            </a:pPr>
            <a:r>
              <a:rPr lang="pt-BR" altLang="pt-BR" sz="1800" smtClean="0">
                <a:latin typeface="Arial" charset="0"/>
                <a:cs typeface="Arial" charset="0"/>
              </a:rPr>
              <a:t>A resolução da síndrome de transfusão gêmeo a gêmeo foi observada 48 horas após o procedimento, com uma onda normal do </a:t>
            </a:r>
            <a:r>
              <a:rPr lang="pt-BR" altLang="pt-BR" sz="1800" i="1" smtClean="0">
                <a:latin typeface="Arial" charset="0"/>
                <a:cs typeface="Arial" charset="0"/>
              </a:rPr>
              <a:t>ductus</a:t>
            </a:r>
            <a:r>
              <a:rPr lang="pt-BR" altLang="pt-BR" sz="1800" smtClean="0">
                <a:latin typeface="Arial" charset="0"/>
                <a:cs typeface="Arial" charset="0"/>
              </a:rPr>
              <a:t> venoso no    gêmeo do ex-receptor e evidência de uma bexiga no gêmeo ex-doador. </a:t>
            </a:r>
          </a:p>
          <a:p>
            <a:pPr eaLnBrk="1" hangingPunct="1">
              <a:lnSpc>
                <a:spcPct val="80000"/>
              </a:lnSpc>
            </a:pPr>
            <a:r>
              <a:rPr lang="pt-BR" altLang="pt-BR" sz="1800" smtClean="0">
                <a:latin typeface="Arial" charset="0"/>
                <a:cs typeface="Arial" charset="0"/>
              </a:rPr>
              <a:t>      </a:t>
            </a:r>
          </a:p>
          <a:p>
            <a:pPr eaLnBrk="1" hangingPunct="1">
              <a:lnSpc>
                <a:spcPct val="80000"/>
              </a:lnSpc>
            </a:pPr>
            <a:r>
              <a:rPr lang="pt-BR" altLang="pt-BR" sz="1800" smtClean="0">
                <a:latin typeface="Arial" charset="0"/>
                <a:cs typeface="Arial" charset="0"/>
              </a:rPr>
              <a:t>O acompanhamento semanal foi então realizado até 29 semanas, quando ocorreu ruptura prematura da membrana, seguida por contrações uterinas, com parto por cesárea dois neonatos do sexo feminino com pesos de nascimentos de 1120 e 1015 gramas e sem discordância nos valores de hemoglobina (18,1 / 16, g / dL, proporção de reticulócitos. </a:t>
            </a:r>
          </a:p>
          <a:p>
            <a:pPr eaLnBrk="1" hangingPunct="1">
              <a:lnSpc>
                <a:spcPct val="80000"/>
              </a:lnSpc>
            </a:pPr>
            <a:r>
              <a:rPr lang="pt-BR" altLang="pt-BR" sz="1800" smtClean="0">
                <a:latin typeface="Arial" charset="0"/>
                <a:cs typeface="Arial" charset="0"/>
              </a:rPr>
              <a:t>O exame da placenta com corantes coloridos foi realizado e duas anastomose artériovenosas residuais pequenas foram encontrada (</a:t>
            </a:r>
            <a:r>
              <a:rPr lang="pt-BR" altLang="pt-BR" sz="1800" smtClean="0">
                <a:solidFill>
                  <a:srgbClr val="0033CC"/>
                </a:solidFill>
                <a:latin typeface="Arial" charset="0"/>
                <a:cs typeface="Arial" charset="0"/>
              </a:rPr>
              <a:t>Fig. 2</a:t>
            </a:r>
            <a:r>
              <a:rPr lang="pt-BR" altLang="pt-BR" sz="1800" smtClean="0">
                <a:latin typeface="Arial" charset="0"/>
                <a:cs typeface="Arial" charset="0"/>
              </a:rPr>
              <a:t>).</a:t>
            </a:r>
          </a:p>
          <a:p>
            <a:pPr eaLnBrk="1" hangingPunct="1">
              <a:lnSpc>
                <a:spcPct val="80000"/>
              </a:lnSpc>
            </a:pPr>
            <a:r>
              <a:rPr lang="pt-BR" altLang="pt-BR" sz="1800" smtClean="0">
                <a:latin typeface="Arial" charset="0"/>
                <a:cs typeface="Arial" charset="0"/>
              </a:rPr>
              <a:t> Testes de zigosidade dos neonatos confirmou monozigosidade,  enquanto a análise histológica da placenta confirmou a dicorionicidade, já que havia tecido residual trofoblástico entre as camadas do âmnio (</a:t>
            </a:r>
            <a:r>
              <a:rPr lang="pt-BR" altLang="pt-BR" sz="1800" smtClean="0">
                <a:solidFill>
                  <a:srgbClr val="0033CC"/>
                </a:solidFill>
                <a:latin typeface="Arial" charset="0"/>
                <a:cs typeface="Arial" charset="0"/>
              </a:rPr>
              <a:t>Fig. 3</a:t>
            </a:r>
            <a:r>
              <a:rPr lang="pt-BR" altLang="pt-BR" sz="1800" smtClean="0">
                <a:latin typeface="Arial" charset="0"/>
                <a:cs typeface="Arial" charset="0"/>
              </a:rPr>
              <a:t>).</a:t>
            </a:r>
          </a:p>
          <a:p>
            <a:pPr eaLnBrk="1" hangingPunct="1">
              <a:lnSpc>
                <a:spcPct val="80000"/>
              </a:lnSpc>
            </a:pPr>
            <a:r>
              <a:rPr lang="pt-BR" altLang="pt-BR" sz="1800" smtClean="0">
                <a:latin typeface="Arial" charset="0"/>
                <a:cs typeface="Arial" charset="0"/>
              </a:rPr>
              <a:t> As meninas gêmeas receberam alta sete semanas depois sem maiores complicações</a:t>
            </a:r>
          </a:p>
        </p:txBody>
      </p:sp>
      <p:sp>
        <p:nvSpPr>
          <p:cNvPr id="76803"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574675"/>
            <a:ext cx="4838700"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7827" name="Rectangle 5"/>
          <p:cNvSpPr>
            <a:spLocks noChangeArrowheads="1"/>
          </p:cNvSpPr>
          <p:nvPr/>
        </p:nvSpPr>
        <p:spPr bwMode="auto">
          <a:xfrm>
            <a:off x="755650" y="3651250"/>
            <a:ext cx="7345363" cy="48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pt-BR" altLang="pt-BR" sz="1800" b="1" i="1">
                <a:solidFill>
                  <a:schemeClr val="tx1"/>
                </a:solidFill>
                <a:latin typeface="Palatino Linotype" pitchFamily="18" charset="0"/>
              </a:rPr>
              <a:t>Figure 2. Color dye injection of fused placenta after birth: on the left the donor vascular territory, on the right the recipient one</a:t>
            </a:r>
          </a:p>
        </p:txBody>
      </p:sp>
      <p:sp>
        <p:nvSpPr>
          <p:cNvPr id="77828" name="Rectangle 6"/>
          <p:cNvSpPr>
            <a:spLocks noChangeArrowheads="1"/>
          </p:cNvSpPr>
          <p:nvPr/>
        </p:nvSpPr>
        <p:spPr bwMode="auto">
          <a:xfrm>
            <a:off x="611188" y="4246563"/>
            <a:ext cx="8329612" cy="679450"/>
          </a:xfrm>
          <a:prstGeom prst="rect">
            <a:avLst/>
          </a:prstGeom>
          <a:noFill/>
          <a:ln w="38100">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pt-BR" altLang="pt-BR" sz="1800">
                <a:solidFill>
                  <a:schemeClr val="tx1"/>
                </a:solidFill>
                <a:latin typeface="Palatino Linotype" pitchFamily="18" charset="0"/>
              </a:rPr>
              <a:t>Figura 2. Injeção de corante na placenta fundida após o nascimento: à esquerda </a:t>
            </a:r>
          </a:p>
          <a:p>
            <a:pPr eaLnBrk="0" hangingPunct="0"/>
            <a:r>
              <a:rPr lang="pt-BR" altLang="pt-BR" sz="1800">
                <a:solidFill>
                  <a:schemeClr val="tx1"/>
                </a:solidFill>
                <a:latin typeface="Palatino Linotype" pitchFamily="18" charset="0"/>
              </a:rPr>
              <a:t>o território vascular doador, à direita o receptor</a:t>
            </a:r>
          </a:p>
        </p:txBody>
      </p:sp>
      <p:sp>
        <p:nvSpPr>
          <p:cNvPr id="77829" name="AutoShape 7"/>
          <p:cNvSpPr>
            <a:spLocks noChangeArrowheads="1"/>
          </p:cNvSpPr>
          <p:nvPr/>
        </p:nvSpPr>
        <p:spPr bwMode="auto">
          <a:xfrm>
            <a:off x="8583613" y="3838575"/>
            <a:ext cx="358775" cy="315913"/>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303213"/>
            <a:ext cx="6049963" cy="3786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851" name="Rectangle 5"/>
          <p:cNvSpPr>
            <a:spLocks noChangeArrowheads="1"/>
          </p:cNvSpPr>
          <p:nvPr/>
        </p:nvSpPr>
        <p:spPr bwMode="auto">
          <a:xfrm>
            <a:off x="323850" y="3975100"/>
            <a:ext cx="8497888" cy="252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pt-BR" altLang="pt-BR" sz="1600" b="1" i="1">
                <a:solidFill>
                  <a:schemeClr val="tx1"/>
                </a:solidFill>
                <a:latin typeface="Palatino Linotype" pitchFamily="18" charset="0"/>
              </a:rPr>
              <a:t>Figure 3. Histological evidence of throphoblastic residual tissue between two amnion layers</a:t>
            </a:r>
          </a:p>
        </p:txBody>
      </p:sp>
      <p:sp>
        <p:nvSpPr>
          <p:cNvPr id="78852" name="Rectangle 6"/>
          <p:cNvSpPr>
            <a:spLocks noChangeArrowheads="1"/>
          </p:cNvSpPr>
          <p:nvPr/>
        </p:nvSpPr>
        <p:spPr bwMode="auto">
          <a:xfrm>
            <a:off x="285750" y="4354513"/>
            <a:ext cx="8618538" cy="501650"/>
          </a:xfrm>
          <a:prstGeom prst="rect">
            <a:avLst/>
          </a:prstGeom>
          <a:noFill/>
          <a:ln w="28575">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pt-BR" altLang="pt-BR" sz="1800">
                <a:solidFill>
                  <a:schemeClr val="tx1"/>
                </a:solidFill>
                <a:latin typeface="Palatino Linotype" pitchFamily="18" charset="0"/>
              </a:rPr>
              <a:t>Figura 3. Evidência histológica de tecido residual trofoblástico entre duas camadas </a:t>
            </a:r>
          </a:p>
          <a:p>
            <a:pPr algn="ctr" eaLnBrk="0" hangingPunct="0"/>
            <a:r>
              <a:rPr lang="pt-BR" altLang="pt-BR" sz="1800">
                <a:solidFill>
                  <a:schemeClr val="tx1"/>
                </a:solidFill>
                <a:latin typeface="Palatino Linotype" pitchFamily="18" charset="0"/>
              </a:rPr>
              <a:t>de âmnion</a:t>
            </a:r>
          </a:p>
        </p:txBody>
      </p:sp>
      <p:sp>
        <p:nvSpPr>
          <p:cNvPr id="78853" name="AutoShape 7"/>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4"/>
          <p:cNvSpPr txBox="1">
            <a:spLocks noGrp="1"/>
          </p:cNvSpPr>
          <p:nvPr>
            <p:ph type="body" idx="4294967295"/>
          </p:nvPr>
        </p:nvSpPr>
        <p:spPr>
          <a:xfrm>
            <a:off x="776288" y="803275"/>
            <a:ext cx="7591425" cy="3652838"/>
          </a:xfrm>
        </p:spPr>
        <p:txBody>
          <a:bodyPr lIns="91440" tIns="45720" rIns="91440" bIns="45720"/>
          <a:lstStyle/>
          <a:p>
            <a:pPr eaLnBrk="1" hangingPunct="1"/>
            <a:r>
              <a:rPr lang="pt-BR" altLang="pt-BR" sz="1800" smtClean="0">
                <a:latin typeface="Arial" charset="0"/>
                <a:cs typeface="Arial" charset="0"/>
              </a:rPr>
              <a:t>Relatos de casos de transfusão gêmeo a gêmeo em gestações gemelares dicoriônicas são raros e a incidência não foi relatada em séries publicadas de cirurgia fetoscópica a laser. </a:t>
            </a:r>
          </a:p>
          <a:p>
            <a:pPr eaLnBrk="1" hangingPunct="1"/>
            <a:r>
              <a:rPr lang="pt-BR" altLang="pt-BR" sz="1800" smtClean="0">
                <a:latin typeface="Arial" charset="0"/>
                <a:cs typeface="Arial" charset="0"/>
              </a:rPr>
              <a:t>Na série  consecutiva dos autores de 2004 a 2018, de 465 tratamentos com cirurgia fetoscópica a lesar realizadas para síndrome de transfusão gêmeo a gêmeo, este foi o primeiro caso a ocorrer em uma gravidez dicoriônica comprovada (1/465, 0,2%). </a:t>
            </a:r>
          </a:p>
          <a:p>
            <a:pPr eaLnBrk="1" hangingPunct="1"/>
            <a:r>
              <a:rPr lang="pt-BR" altLang="pt-BR" sz="1800" smtClean="0">
                <a:latin typeface="Arial" charset="0"/>
                <a:cs typeface="Arial" charset="0"/>
              </a:rPr>
              <a:t>O </a:t>
            </a:r>
            <a:r>
              <a:rPr lang="pt-BR" altLang="pt-BR" sz="1800" smtClean="0">
                <a:solidFill>
                  <a:srgbClr val="FF33CC"/>
                </a:solidFill>
                <a:latin typeface="Arial" charset="0"/>
                <a:cs typeface="Arial" charset="0"/>
              </a:rPr>
              <a:t>sinal lambda tem algumas limitações: sensibilidade e especificidade do sinal lambda para a previsão de gravidez dicoriônicas são 99% e 95%, o que significa que, em gestações monocoriônicas, o sinal lambda está presente em 5%.</a:t>
            </a:r>
            <a:r>
              <a:rPr lang="pt-BR" altLang="pt-BR" sz="1800" smtClean="0">
                <a:latin typeface="Arial" charset="0"/>
                <a:cs typeface="Arial" charset="0"/>
              </a:rPr>
              <a:t> </a:t>
            </a:r>
          </a:p>
        </p:txBody>
      </p:sp>
      <p:sp>
        <p:nvSpPr>
          <p:cNvPr id="79875" name="AutoShape 5"/>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txBox="1">
            <a:spLocks noGrp="1"/>
          </p:cNvSpPr>
          <p:nvPr>
            <p:ph type="body" idx="4294967295"/>
          </p:nvPr>
        </p:nvSpPr>
        <p:spPr>
          <a:xfrm>
            <a:off x="107950" y="736600"/>
            <a:ext cx="8856663" cy="4049713"/>
          </a:xfrm>
        </p:spPr>
        <p:txBody>
          <a:bodyPr lIns="91440" tIns="45720" rIns="91440" bIns="45720"/>
          <a:lstStyle/>
          <a:p>
            <a:pPr eaLnBrk="1" hangingPunct="1"/>
            <a:r>
              <a:rPr lang="pt-BR" altLang="pt-BR" sz="2000" smtClean="0">
                <a:latin typeface="Arial" charset="0"/>
                <a:cs typeface="Arial" charset="0"/>
              </a:rPr>
              <a:t>Neste caso, sinal lambda corretamente identificou  a corionicidade, mas isso só pode ser comprovado após o nascimento: o relato de tais casos é útil porque lembra os profissionais  a ter em mente que, embora raros, </a:t>
            </a:r>
            <a:r>
              <a:rPr lang="pt-BR" altLang="pt-BR" sz="2000" smtClean="0">
                <a:solidFill>
                  <a:srgbClr val="FF5050"/>
                </a:solidFill>
                <a:latin typeface="Arial" charset="0"/>
                <a:cs typeface="Arial" charset="0"/>
              </a:rPr>
              <a:t>a síndrome de transfusão gêmeo a gêmeo também ocorre em gêmeos dicoriônicos</a:t>
            </a:r>
            <a:r>
              <a:rPr lang="pt-BR" altLang="pt-BR" sz="2000" smtClean="0">
                <a:latin typeface="Arial" charset="0"/>
                <a:cs typeface="Arial" charset="0"/>
              </a:rPr>
              <a:t>.</a:t>
            </a:r>
          </a:p>
          <a:p>
            <a:pPr eaLnBrk="1" hangingPunct="1"/>
            <a:r>
              <a:rPr lang="pt-BR" altLang="pt-BR" sz="2000" smtClean="0">
                <a:latin typeface="Arial" charset="0"/>
                <a:cs typeface="Arial" charset="0"/>
              </a:rPr>
              <a:t>Portanto, </a:t>
            </a:r>
            <a:r>
              <a:rPr lang="pt-BR" altLang="pt-BR" sz="2000" smtClean="0">
                <a:solidFill>
                  <a:srgbClr val="FF33CC"/>
                </a:solidFill>
                <a:latin typeface="Arial" charset="0"/>
                <a:cs typeface="Arial" charset="0"/>
              </a:rPr>
              <a:t>independentemente da corionicidade, uma sequência de polidrâmnio-oligodramnia em um conjunto de gêmeos devem sempre ser considerados como um possível sinal de síndrome de transfusão gêmeo a gêmeo,</a:t>
            </a:r>
            <a:r>
              <a:rPr lang="pt-BR" altLang="pt-BR" sz="2000" smtClean="0">
                <a:latin typeface="Arial" charset="0"/>
                <a:cs typeface="Arial" charset="0"/>
              </a:rPr>
              <a:t> e o caso deve ser prontamente encaminhado a um Centro de Terapia Fetal para tratamento e tratamento adequados.</a:t>
            </a:r>
          </a:p>
        </p:txBody>
      </p:sp>
      <p:sp>
        <p:nvSpPr>
          <p:cNvPr id="80899"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txBox="1">
            <a:spLocks noGrp="1" noChangeArrowheads="1"/>
          </p:cNvSpPr>
          <p:nvPr>
            <p:ph type="title" idx="4294967295"/>
          </p:nvPr>
        </p:nvSpPr>
        <p:spPr>
          <a:xfrm>
            <a:off x="484188" y="-600075"/>
            <a:ext cx="8229600" cy="1200150"/>
          </a:xfrm>
        </p:spPr>
        <p:txBody>
          <a:bodyPr lIns="91440" tIns="45720" rIns="91440" bIns="45720"/>
          <a:lstStyle/>
          <a:p>
            <a:pPr eaLnBrk="1" hangingPunct="1"/>
            <a:r>
              <a:rPr lang="pt-BR" altLang="pt-BR" sz="2400" b="1" smtClean="0">
                <a:solidFill>
                  <a:srgbClr val="0033CC"/>
                </a:solidFill>
                <a:latin typeface="Arial" charset="0"/>
                <a:cs typeface="Arial" charset="0"/>
              </a:rPr>
              <a:t>O que significa o sinal lambda?</a:t>
            </a:r>
          </a:p>
        </p:txBody>
      </p:sp>
      <p:sp>
        <p:nvSpPr>
          <p:cNvPr id="81923" name="Rectangle 3"/>
          <p:cNvSpPr txBox="1">
            <a:spLocks noGrp="1"/>
          </p:cNvSpPr>
          <p:nvPr>
            <p:ph type="body" idx="4294967295"/>
          </p:nvPr>
        </p:nvSpPr>
        <p:spPr>
          <a:xfrm>
            <a:off x="358775" y="1492250"/>
            <a:ext cx="8785225" cy="3394075"/>
          </a:xfrm>
        </p:spPr>
        <p:txBody>
          <a:bodyPr lIns="91440" tIns="45720" rIns="91440" bIns="45720"/>
          <a:lstStyle/>
          <a:p>
            <a:pPr eaLnBrk="1" hangingPunct="1">
              <a:lnSpc>
                <a:spcPct val="90000"/>
              </a:lnSpc>
            </a:pPr>
            <a:r>
              <a:rPr lang="pt-BR" altLang="pt-BR" sz="1000" smtClean="0">
                <a:latin typeface="Arial" charset="0"/>
                <a:cs typeface="Arial" charset="0"/>
              </a:rPr>
              <a:t>O </a:t>
            </a:r>
            <a:r>
              <a:rPr lang="pt-BR" altLang="pt-BR" sz="1800" smtClean="0">
                <a:latin typeface="Arial" charset="0"/>
                <a:cs typeface="Arial" charset="0"/>
              </a:rPr>
              <a:t>sinal lambda se refere à projeção triangular do  córion entre as camadas de membranas inter-gêmeas que se assemelha ao alfabeto grego "lambda" (</a:t>
            </a:r>
            <a:r>
              <a:rPr lang="pt-BR" altLang="pt-BR" sz="1800" smtClean="0">
                <a:solidFill>
                  <a:srgbClr val="0033CC"/>
                </a:solidFill>
                <a:latin typeface="Arial" charset="0"/>
                <a:cs typeface="Arial" charset="0"/>
              </a:rPr>
              <a:t>Fig. 1</a:t>
            </a:r>
            <a:r>
              <a:rPr lang="pt-BR" altLang="pt-BR" sz="1800" smtClean="0">
                <a:latin typeface="Arial" charset="0"/>
                <a:cs typeface="Arial" charset="0"/>
              </a:rPr>
              <a:t>).</a:t>
            </a:r>
          </a:p>
          <a:p>
            <a:pPr eaLnBrk="1" hangingPunct="1">
              <a:lnSpc>
                <a:spcPct val="90000"/>
              </a:lnSpc>
            </a:pPr>
            <a:r>
              <a:rPr lang="pt-BR" altLang="pt-BR" sz="1800" b="1" smtClean="0">
                <a:solidFill>
                  <a:srgbClr val="3333FF"/>
                </a:solidFill>
                <a:latin typeface="Arial" charset="0"/>
                <a:cs typeface="Arial" charset="0"/>
              </a:rPr>
              <a:t>É melhor observado entre 10 e 14 semanas de gestação</a:t>
            </a:r>
            <a:r>
              <a:rPr lang="pt-BR" altLang="pt-BR" sz="1800" b="1" smtClean="0">
                <a:solidFill>
                  <a:schemeClr val="tx2"/>
                </a:solidFill>
                <a:latin typeface="Arial" charset="0"/>
                <a:cs typeface="Arial" charset="0"/>
              </a:rPr>
              <a:t> </a:t>
            </a:r>
            <a:r>
              <a:rPr lang="pt-BR" altLang="pt-BR" sz="1800" smtClean="0">
                <a:latin typeface="Arial" charset="0"/>
                <a:cs typeface="Arial" charset="0"/>
              </a:rPr>
              <a:t>na ultrassonografia pélvica, e </a:t>
            </a:r>
            <a:r>
              <a:rPr lang="pt-BR" altLang="pt-BR" sz="1800" smtClean="0">
                <a:solidFill>
                  <a:srgbClr val="FF5050"/>
                </a:solidFill>
                <a:latin typeface="Arial" charset="0"/>
                <a:cs typeface="Arial" charset="0"/>
              </a:rPr>
              <a:t>sua presença é altamente sugestiva de gravidez gêmea diamniótica dicoriônica (DCDA</a:t>
            </a:r>
            <a:r>
              <a:rPr lang="pt-BR" altLang="pt-BR" sz="1800" smtClean="0">
                <a:latin typeface="Arial" charset="0"/>
                <a:cs typeface="Arial" charset="0"/>
              </a:rPr>
              <a:t>)(</a:t>
            </a:r>
            <a:r>
              <a:rPr lang="pt-BR" altLang="pt-BR" sz="1800" smtClean="0">
                <a:solidFill>
                  <a:srgbClr val="0033CC"/>
                </a:solidFill>
                <a:latin typeface="Arial" charset="0"/>
                <a:cs typeface="Arial" charset="0"/>
              </a:rPr>
              <a:t>Figura 2</a:t>
            </a:r>
            <a:r>
              <a:rPr lang="pt-BR" altLang="pt-BR" sz="1800" smtClean="0">
                <a:latin typeface="Arial" charset="0"/>
                <a:cs typeface="Arial" charset="0"/>
              </a:rPr>
              <a:t>).</a:t>
            </a:r>
          </a:p>
          <a:p>
            <a:pPr eaLnBrk="1" hangingPunct="1">
              <a:lnSpc>
                <a:spcPct val="90000"/>
              </a:lnSpc>
            </a:pPr>
            <a:r>
              <a:rPr lang="pt-BR" altLang="pt-BR" sz="1800" smtClean="0">
                <a:latin typeface="Arial" charset="0"/>
                <a:cs typeface="Arial" charset="0"/>
              </a:rPr>
              <a:t> A placenta dicoriônica fundida também assume o aspecto de um topo de montanha entre os sacos gestacionais dos gêmeos.</a:t>
            </a:r>
          </a:p>
          <a:p>
            <a:pPr eaLnBrk="1" hangingPunct="1">
              <a:lnSpc>
                <a:spcPct val="90000"/>
              </a:lnSpc>
            </a:pPr>
            <a:r>
              <a:rPr lang="pt-BR" altLang="pt-BR" sz="1800" smtClean="0">
                <a:latin typeface="Arial" charset="0"/>
                <a:cs typeface="Arial" charset="0"/>
              </a:rPr>
              <a:t>Assim, a fonte metafórica do seu título alternativo o sinal de </a:t>
            </a:r>
            <a:r>
              <a:rPr lang="pt-BR" altLang="pt-BR" sz="1800" smtClean="0">
                <a:solidFill>
                  <a:srgbClr val="0033CC"/>
                </a:solidFill>
                <a:latin typeface="Arial" charset="0"/>
                <a:cs typeface="Arial" charset="0"/>
              </a:rPr>
              <a:t>'pico duplo</a:t>
            </a:r>
            <a:r>
              <a:rPr lang="pt-BR" altLang="pt-BR" sz="1800" smtClean="0">
                <a:latin typeface="Arial" charset="0"/>
                <a:cs typeface="Arial" charset="0"/>
              </a:rPr>
              <a:t>' (</a:t>
            </a:r>
            <a:r>
              <a:rPr lang="pt-BR" altLang="pt-BR" sz="1800" smtClean="0">
                <a:solidFill>
                  <a:srgbClr val="0033CC"/>
                </a:solidFill>
                <a:latin typeface="Arial" charset="0"/>
                <a:cs typeface="Arial" charset="0"/>
              </a:rPr>
              <a:t>Fig. 3</a:t>
            </a:r>
            <a:r>
              <a:rPr lang="pt-BR" altLang="pt-BR" sz="1800" smtClean="0">
                <a:latin typeface="Arial" charset="0"/>
                <a:cs typeface="Arial" charset="0"/>
              </a:rPr>
              <a:t>)(Sepulveda W et al, 1966)</a:t>
            </a:r>
          </a:p>
        </p:txBody>
      </p:sp>
      <p:sp>
        <p:nvSpPr>
          <p:cNvPr id="81924" name="Rectangle 4"/>
          <p:cNvSpPr>
            <a:spLocks noChangeArrowheads="1"/>
          </p:cNvSpPr>
          <p:nvPr/>
        </p:nvSpPr>
        <p:spPr bwMode="auto">
          <a:xfrm>
            <a:off x="287338" y="1112838"/>
            <a:ext cx="8856662" cy="3190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eaLnBrk="0" hangingPunct="0"/>
            <a:r>
              <a:rPr lang="pt-BR" altLang="pt-BR">
                <a:solidFill>
                  <a:schemeClr val="tx1"/>
                </a:solidFill>
                <a:latin typeface="Palatino Linotype" pitchFamily="18" charset="0"/>
                <a:hlinkClick r:id="rId2"/>
              </a:rPr>
              <a:t>The lambda (twin peak) sign.</a:t>
            </a:r>
            <a:r>
              <a:rPr lang="pt-BR" altLang="pt-BR">
                <a:solidFill>
                  <a:schemeClr val="tx1"/>
                </a:solidFill>
                <a:latin typeface="Palatino Linotype" pitchFamily="18" charset="0"/>
              </a:rPr>
              <a:t>Wu TWJ, Li YL, Wong KH.Abdom Radiol (NY). 2018 Jul;43(7):1841. </a:t>
            </a:r>
            <a:r>
              <a:rPr lang="pt-BR" altLang="pt-BR">
                <a:solidFill>
                  <a:srgbClr val="0033CC"/>
                </a:solidFill>
                <a:latin typeface="Palatino Linotype" pitchFamily="18" charset="0"/>
              </a:rPr>
              <a:t>doi: 10.1007/s00261-017-1356-4</a:t>
            </a:r>
            <a:r>
              <a:rPr lang="pt-BR" altLang="pt-BR">
                <a:solidFill>
                  <a:schemeClr val="tx1"/>
                </a:solidFill>
                <a:latin typeface="Palatino Linotype" pitchFamily="18" charset="0"/>
              </a:rPr>
              <a:t>. Review. No abstract available.PMID: 29043401.</a:t>
            </a:r>
            <a:r>
              <a:rPr lang="pt-BR" altLang="pt-BR" u="sng">
                <a:solidFill>
                  <a:schemeClr val="tx1"/>
                </a:solidFill>
                <a:latin typeface="Palatino Linotype" pitchFamily="18" charset="0"/>
                <a:hlinkClick r:id="rId3"/>
              </a:rPr>
              <a:t>Similar articles</a:t>
            </a:r>
            <a:endParaRPr lang="pt-BR" altLang="pt-BR" u="sng">
              <a:solidFill>
                <a:schemeClr val="tx1"/>
              </a:solidFill>
              <a:latin typeface="Palatino Linotype" pitchFamily="18" charset="0"/>
            </a:endParaRPr>
          </a:p>
        </p:txBody>
      </p:sp>
      <p:sp>
        <p:nvSpPr>
          <p:cNvPr id="81925" name="Rectangle 5"/>
          <p:cNvSpPr>
            <a:spLocks noChangeArrowheads="1"/>
          </p:cNvSpPr>
          <p:nvPr/>
        </p:nvSpPr>
        <p:spPr bwMode="auto">
          <a:xfrm>
            <a:off x="2405063" y="573088"/>
            <a:ext cx="4092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pt-BR" altLang="pt-BR" sz="2400" b="1">
                <a:solidFill>
                  <a:srgbClr val="FF33CC"/>
                </a:solidFill>
                <a:latin typeface="Palatino Linotype" pitchFamily="18" charset="0"/>
              </a:rPr>
              <a:t>O sinal lambda (pico duplo)</a:t>
            </a:r>
          </a:p>
        </p:txBody>
      </p:sp>
      <p:sp>
        <p:nvSpPr>
          <p:cNvPr id="81926" name="Rectangle 8"/>
          <p:cNvSpPr>
            <a:spLocks noChangeArrowheads="1"/>
          </p:cNvSpPr>
          <p:nvPr/>
        </p:nvSpPr>
        <p:spPr bwMode="auto">
          <a:xfrm>
            <a:off x="0" y="3975100"/>
            <a:ext cx="9144000"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pt-BR" altLang="pt-BR" sz="1600">
                <a:solidFill>
                  <a:schemeClr val="tx1"/>
                </a:solidFill>
                <a:latin typeface="Palatino Linotype" pitchFamily="18" charset="0"/>
              </a:rPr>
              <a:t>Sepulveda W, Sebire NJ, Hughes K, Odibo A, Nicolaides KH (1996).The lambda sign at 10–14 weeks of gestation as a predictor ofchorionicity in twin pregnancies. Ultrasound Obstet Gynecol7:421–423. </a:t>
            </a:r>
            <a:r>
              <a:rPr lang="pt-BR" altLang="pt-BR" sz="1600">
                <a:solidFill>
                  <a:srgbClr val="0033CC"/>
                </a:solidFill>
                <a:latin typeface="Palatino Linotype" pitchFamily="18" charset="0"/>
              </a:rPr>
              <a:t>doi:10.1046/j.1469-0705.1996.07060421.x</a:t>
            </a:r>
          </a:p>
        </p:txBody>
      </p:sp>
      <p:sp>
        <p:nvSpPr>
          <p:cNvPr id="81927" name="AutoShape 9"/>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323850" y="0"/>
            <a:ext cx="6702425" cy="14589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947" name="Rectangle 7"/>
          <p:cNvSpPr>
            <a:spLocks noChangeArrowheads="1"/>
          </p:cNvSpPr>
          <p:nvPr/>
        </p:nvSpPr>
        <p:spPr bwMode="auto">
          <a:xfrm>
            <a:off x="179388" y="519113"/>
            <a:ext cx="3768725" cy="669925"/>
          </a:xfrm>
          <a:prstGeom prst="rect">
            <a:avLst/>
          </a:prstGeom>
          <a:noFill/>
          <a:ln w="28575">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pt-BR" altLang="pt-BR" sz="1800">
                <a:solidFill>
                  <a:schemeClr val="tx1"/>
                </a:solidFill>
                <a:latin typeface="Palatino Linotype" pitchFamily="18" charset="0"/>
              </a:rPr>
              <a:t>A décima primeira minúscula</a:t>
            </a:r>
          </a:p>
          <a:p>
            <a:pPr algn="ctr" eaLnBrk="0" hangingPunct="0"/>
            <a:r>
              <a:rPr lang="pt-BR" altLang="pt-BR" sz="1800">
                <a:solidFill>
                  <a:schemeClr val="tx1"/>
                </a:solidFill>
                <a:latin typeface="Palatino Linotype" pitchFamily="18" charset="0"/>
              </a:rPr>
              <a:t>Alfabeto grego "lambda".</a:t>
            </a:r>
          </a:p>
        </p:txBody>
      </p:sp>
      <p:pic>
        <p:nvPicPr>
          <p:cNvPr id="8294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425" y="1230313"/>
            <a:ext cx="3416300" cy="2354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949" name="Rectangle 9"/>
          <p:cNvSpPr>
            <a:spLocks noChangeArrowheads="1"/>
          </p:cNvSpPr>
          <p:nvPr/>
        </p:nvSpPr>
        <p:spPr bwMode="auto">
          <a:xfrm>
            <a:off x="0" y="3651250"/>
            <a:ext cx="4632325" cy="1503363"/>
          </a:xfrm>
          <a:prstGeom prst="rect">
            <a:avLst/>
          </a:prstGeom>
          <a:noFill/>
          <a:ln w="38100">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pt-BR" altLang="pt-BR" sz="1800">
                <a:solidFill>
                  <a:schemeClr val="tx1"/>
                </a:solidFill>
                <a:latin typeface="Palatino Linotype" pitchFamily="18" charset="0"/>
              </a:rPr>
              <a:t>Imagem ultrassonográfica transabdominal obtida na 16ª semana de gestação mostra os fetos marcados com A e B. Os membros do sinal lambda são destacados com setas. O "pico" é rotulado com um asterisco.</a:t>
            </a:r>
          </a:p>
        </p:txBody>
      </p:sp>
      <p:pic>
        <p:nvPicPr>
          <p:cNvPr id="8295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3800" y="1384300"/>
            <a:ext cx="3875088" cy="220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951" name="Rectangle 16"/>
          <p:cNvSpPr>
            <a:spLocks noChangeArrowheads="1"/>
          </p:cNvSpPr>
          <p:nvPr/>
        </p:nvSpPr>
        <p:spPr bwMode="auto">
          <a:xfrm>
            <a:off x="6084888" y="3381375"/>
            <a:ext cx="1150937" cy="21748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pt-BR" altLang="pt-BR" sz="1800">
                <a:solidFill>
                  <a:schemeClr val="tx1"/>
                </a:solidFill>
                <a:latin typeface="Palatino Linotype" pitchFamily="18" charset="0"/>
              </a:rPr>
              <a:t>Um pico</a:t>
            </a:r>
          </a:p>
        </p:txBody>
      </p:sp>
      <p:sp>
        <p:nvSpPr>
          <p:cNvPr id="82952" name="AutoShape 17"/>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txBox="1">
            <a:spLocks noGrp="1"/>
          </p:cNvSpPr>
          <p:nvPr>
            <p:ph type="body" idx="4294967295"/>
          </p:nvPr>
        </p:nvSpPr>
        <p:spPr>
          <a:xfrm>
            <a:off x="760413" y="165100"/>
            <a:ext cx="7591425" cy="2932113"/>
          </a:xfrm>
        </p:spPr>
        <p:txBody>
          <a:bodyPr lIns="91440" tIns="45720" rIns="91440" bIns="45720"/>
          <a:lstStyle/>
          <a:p>
            <a:pPr eaLnBrk="1" hangingPunct="1"/>
            <a:r>
              <a:rPr lang="pt-BR" altLang="pt-BR" sz="1200" smtClean="0">
                <a:latin typeface="Arial" charset="0"/>
                <a:cs typeface="Arial" charset="0"/>
              </a:rPr>
              <a:t>                       </a:t>
            </a:r>
            <a:r>
              <a:rPr lang="pt-BR" altLang="pt-BR" sz="2400" smtClean="0">
                <a:solidFill>
                  <a:srgbClr val="FF00FF"/>
                </a:solidFill>
                <a:latin typeface="Arial" charset="0"/>
                <a:cs typeface="Arial" charset="0"/>
              </a:rPr>
              <a:t>Portanto (Dr. Paulo R. Margotto)</a:t>
            </a:r>
          </a:p>
          <a:p>
            <a:pPr eaLnBrk="1" hangingPunct="1"/>
            <a:endParaRPr lang="pt-BR" altLang="pt-BR" sz="2400" smtClean="0">
              <a:solidFill>
                <a:srgbClr val="FF00FF"/>
              </a:solidFill>
              <a:latin typeface="Arial" charset="0"/>
              <a:cs typeface="Arial" charset="0"/>
            </a:endParaRPr>
          </a:p>
          <a:p>
            <a:pPr eaLnBrk="1" hangingPunct="1"/>
            <a:r>
              <a:rPr lang="pt-BR" altLang="pt-BR" sz="2000" smtClean="0">
                <a:latin typeface="Arial" charset="0"/>
                <a:cs typeface="Arial" charset="0"/>
              </a:rPr>
              <a:t>Trata-se de  um caso raro de transfusão feto fetal em gêmeos dicoriônicos, onde se discute o “sinal lambda”, também chamado de "sinal de pico duplo". </a:t>
            </a:r>
          </a:p>
          <a:p>
            <a:pPr eaLnBrk="1" hangingPunct="1"/>
            <a:r>
              <a:rPr lang="pt-BR" altLang="pt-BR" sz="2000" smtClean="0">
                <a:latin typeface="Arial" charset="0"/>
                <a:cs typeface="Arial" charset="0"/>
              </a:rPr>
              <a:t>Ao ultrassom na idade gestacional de </a:t>
            </a:r>
            <a:r>
              <a:rPr lang="pt-BR" altLang="pt-BR" sz="2000" smtClean="0">
                <a:solidFill>
                  <a:srgbClr val="0033CC"/>
                </a:solidFill>
                <a:latin typeface="Arial" charset="0"/>
                <a:cs typeface="Arial" charset="0"/>
              </a:rPr>
              <a:t>16 a 20 semanas</a:t>
            </a:r>
            <a:r>
              <a:rPr lang="pt-BR" altLang="pt-BR" sz="2000" smtClean="0">
                <a:latin typeface="Arial" charset="0"/>
                <a:cs typeface="Arial" charset="0"/>
              </a:rPr>
              <a:t>, o "sinal lambda" é indicativo de dicorionicidade, mas sua ausência não o exclui ou seja nas gestações gemelares monocoriônicas esse sinal pode estar presente em 5%. </a:t>
            </a:r>
          </a:p>
          <a:p>
            <a:pPr eaLnBrk="1" hangingPunct="1"/>
            <a:r>
              <a:rPr lang="pt-BR" altLang="pt-BR" sz="2000" smtClean="0">
                <a:latin typeface="Arial" charset="0"/>
                <a:cs typeface="Arial" charset="0"/>
              </a:rPr>
              <a:t>Ainda,  as placentas podem se sobrepor aos gêmeos dicoriônicos, dificultando sua distinção, dificultando a identificação de gêmeos mono ou dicoriônicos apenas na aparência das placentas ao ultrassom.</a:t>
            </a:r>
          </a:p>
          <a:p>
            <a:pPr eaLnBrk="1" hangingPunct="1"/>
            <a:r>
              <a:rPr lang="pt-BR" altLang="pt-BR" sz="2000" smtClean="0">
                <a:latin typeface="Arial" charset="0"/>
                <a:cs typeface="Arial" charset="0"/>
              </a:rPr>
              <a:t> </a:t>
            </a:r>
          </a:p>
        </p:txBody>
      </p:sp>
    </p:spTree>
  </p:cSld>
  <p:clrMapOvr>
    <a:masterClrMapping/>
  </p:clrMapOvr>
  <p:transition>
    <p:fade thruBlk="1"/>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3"/>
          <p:cNvSpPr txBox="1">
            <a:spLocks noGrp="1"/>
          </p:cNvSpPr>
          <p:nvPr>
            <p:ph type="body" idx="4294967295"/>
          </p:nvPr>
        </p:nvSpPr>
        <p:spPr>
          <a:xfrm>
            <a:off x="539750" y="1060450"/>
            <a:ext cx="8229600" cy="3394075"/>
          </a:xfrm>
        </p:spPr>
        <p:txBody>
          <a:bodyPr lIns="91440" tIns="45720" rIns="91440" bIns="45720"/>
          <a:lstStyle/>
          <a:p>
            <a:pPr eaLnBrk="1" hangingPunct="1">
              <a:lnSpc>
                <a:spcPct val="80000"/>
              </a:lnSpc>
            </a:pPr>
            <a:r>
              <a:rPr lang="pt-BR" altLang="pt-BR" sz="900" smtClean="0">
                <a:latin typeface="Arial" charset="0"/>
                <a:cs typeface="Arial" charset="0"/>
              </a:rPr>
              <a:t> </a:t>
            </a:r>
            <a:r>
              <a:rPr lang="pt-BR" altLang="pt-BR" sz="1600" smtClean="0">
                <a:latin typeface="Arial" charset="0"/>
                <a:cs typeface="Arial" charset="0"/>
              </a:rPr>
              <a:t>A anastomose vascular encontrada exclusivamente e provavelmente em todas as placentas monocoriônicas é responsável pelas altas taxas de morbidade e mortalidade associadas a gêmeos monocoriônicos. O tipo de anastomose mais comum ocorre entre as artérias das duas circulações. Quando um cotilédoco é suprido pela artéria de um gêmeo e drena para a veia de outro, existe o risco potencial de transferência de quantidades significativas de sangue do gêmeo do lado arterial (“doador”), para o gêmeo do lado venoso (“receptor”). Os efeitos da transfusão feto-fetal em cada gêmeo dependem, muito provavelmente, do período em que a transfusão ocorreu.</a:t>
            </a:r>
          </a:p>
          <a:p>
            <a:pPr eaLnBrk="1" hangingPunct="1">
              <a:lnSpc>
                <a:spcPct val="80000"/>
              </a:lnSpc>
            </a:pPr>
            <a:r>
              <a:rPr lang="pt-BR" altLang="pt-BR" sz="1600" smtClean="0">
                <a:latin typeface="Arial" charset="0"/>
                <a:cs typeface="Arial" charset="0"/>
              </a:rPr>
              <a:t>                     </a:t>
            </a:r>
            <a:r>
              <a:rPr lang="pt-BR" altLang="pt-BR" sz="1600" b="1" smtClean="0">
                <a:solidFill>
                  <a:srgbClr val="0033CC"/>
                </a:solidFill>
                <a:latin typeface="Arial" charset="0"/>
                <a:cs typeface="Arial" charset="0"/>
              </a:rPr>
              <a:t>Como diagnosticar a Síndrome de Transfusão Feto Fetal (STFF)</a:t>
            </a:r>
          </a:p>
          <a:p>
            <a:pPr eaLnBrk="1" hangingPunct="1">
              <a:lnSpc>
                <a:spcPct val="80000"/>
              </a:lnSpc>
            </a:pPr>
            <a:r>
              <a:rPr lang="pt-BR" altLang="pt-BR" sz="1600" smtClean="0">
                <a:latin typeface="Arial" charset="0"/>
                <a:cs typeface="Arial" charset="0"/>
              </a:rPr>
              <a:t>Clinicamente, a síndrome da transfusão feto-fetal é diagnosticada quando existe uma diferença de hemoglobina &gt; 5g/100 ml entre os gêmeos. Pode ser suspeitada quando um dos gêmeos parece pletórico e o outro pálido ao nascimento. Em alguns casos pode existir também discordância entre os PN, sendo o gêmeo receptor bem maior, o que indica transfusão intra-uterina crônica, resultando em significativa restrição do crescimento intrauterino no gêmeo doador. Quando a diferença de PN é pequena (&lt;= 300g), tanto o doador como o receptor pode ser grande, o que significa que a transferência de sangue ocorreu agudamente, talvez durante o clampeamento precoce e tardio do cordão do doador e do receptor, respectivamente.</a:t>
            </a:r>
          </a:p>
        </p:txBody>
      </p:sp>
      <p:sp>
        <p:nvSpPr>
          <p:cNvPr id="91139" name="Rectangle 8"/>
          <p:cNvSpPr>
            <a:spLocks noChangeArrowheads="1"/>
          </p:cNvSpPr>
          <p:nvPr/>
        </p:nvSpPr>
        <p:spPr bwMode="auto">
          <a:xfrm>
            <a:off x="976313" y="153988"/>
            <a:ext cx="7075487" cy="8810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26960" bIns="25392" anchor="ctr">
            <a:spAutoFit/>
          </a:bodyPr>
          <a:lstStyle/>
          <a:p>
            <a:pPr algn="ctr"/>
            <a:r>
              <a:rPr lang="pt-BR" altLang="pt-BR" sz="2200" b="1" u="sng">
                <a:solidFill>
                  <a:srgbClr val="072A4D"/>
                </a:solidFill>
                <a:latin typeface="Lato" pitchFamily="34" charset="0"/>
                <a:hlinkClick r:id="rId2"/>
              </a:rPr>
              <a:t>Gemelaridade- Uma Abordagem para o Neonatologista</a:t>
            </a:r>
            <a:endParaRPr lang="pt-BR" altLang="pt-BR" sz="2200" b="1">
              <a:solidFill>
                <a:srgbClr val="072A4D"/>
              </a:solidFill>
              <a:latin typeface="Lato" pitchFamily="34" charset="0"/>
            </a:endParaRPr>
          </a:p>
          <a:p>
            <a:pPr algn="ctr" eaLnBrk="0" hangingPunct="0"/>
            <a:r>
              <a:rPr lang="pt-BR" altLang="pt-BR" sz="1300">
                <a:solidFill>
                  <a:srgbClr val="2A6490"/>
                </a:solidFill>
                <a:latin typeface="Source Sans Pro"/>
              </a:rPr>
              <a:t>M</a:t>
            </a:r>
            <a:r>
              <a:rPr lang="pt-BR" altLang="pt-BR" sz="1300">
                <a:solidFill>
                  <a:srgbClr val="2A6490"/>
                </a:solidFill>
                <a:latin typeface="Palatino Linotype" pitchFamily="18" charset="0"/>
              </a:rPr>
              <a:t>á</a:t>
            </a:r>
            <a:r>
              <a:rPr lang="pt-BR" altLang="pt-BR" sz="1300">
                <a:solidFill>
                  <a:srgbClr val="2A6490"/>
                </a:solidFill>
                <a:latin typeface="Source Sans Pro"/>
              </a:rPr>
              <a:t>rcia Pimentel de Castro e Pulo R. Margotto</a:t>
            </a:r>
          </a:p>
          <a:p>
            <a:pPr algn="ctr" eaLnBrk="0" hangingPunct="0"/>
            <a:r>
              <a:rPr lang="pt-BR" altLang="pt-BR" sz="1300">
                <a:solidFill>
                  <a:srgbClr val="2A6490"/>
                </a:solidFill>
                <a:latin typeface="Source Sans Pro"/>
              </a:rPr>
              <a:t>Cap</a:t>
            </a:r>
            <a:r>
              <a:rPr lang="pt-BR" altLang="pt-BR" sz="1300">
                <a:solidFill>
                  <a:srgbClr val="2A6490"/>
                </a:solidFill>
                <a:latin typeface="Palatino Linotype" pitchFamily="18" charset="0"/>
              </a:rPr>
              <a:t>í</a:t>
            </a:r>
            <a:r>
              <a:rPr lang="pt-BR" altLang="pt-BR" sz="1300">
                <a:solidFill>
                  <a:srgbClr val="2A6490"/>
                </a:solidFill>
                <a:latin typeface="Source Sans Pro"/>
              </a:rPr>
              <a:t>tulo do Livro Assistência ao Rec</a:t>
            </a:r>
            <a:r>
              <a:rPr lang="pt-BR" altLang="pt-BR" sz="1300">
                <a:solidFill>
                  <a:srgbClr val="2A6490"/>
                </a:solidFill>
                <a:latin typeface="Palatino Linotype" pitchFamily="18" charset="0"/>
              </a:rPr>
              <a:t>é</a:t>
            </a:r>
            <a:r>
              <a:rPr lang="pt-BR" altLang="pt-BR" sz="1300">
                <a:solidFill>
                  <a:srgbClr val="2A6490"/>
                </a:solidFill>
                <a:latin typeface="Source Sans Pro"/>
              </a:rPr>
              <a:t>m-Nascido de Risco, 4</a:t>
            </a:r>
            <a:r>
              <a:rPr lang="pt-BR" altLang="pt-BR" sz="1300">
                <a:solidFill>
                  <a:srgbClr val="2A6490"/>
                </a:solidFill>
                <a:latin typeface="Palatino Linotype" pitchFamily="18" charset="0"/>
              </a:rPr>
              <a:t>ª</a:t>
            </a:r>
            <a:r>
              <a:rPr lang="pt-BR" altLang="pt-BR" sz="1300">
                <a:solidFill>
                  <a:srgbClr val="2A6490"/>
                </a:solidFill>
                <a:latin typeface="Source Sans Pro"/>
              </a:rPr>
              <a:t> Edi</a:t>
            </a:r>
            <a:r>
              <a:rPr lang="pt-BR" altLang="pt-BR" sz="1300">
                <a:solidFill>
                  <a:srgbClr val="2A6490"/>
                </a:solidFill>
                <a:latin typeface="Palatino Linotype" pitchFamily="18" charset="0"/>
              </a:rPr>
              <a:t>ç</a:t>
            </a:r>
            <a:r>
              <a:rPr lang="pt-BR" altLang="pt-BR" sz="1300">
                <a:solidFill>
                  <a:srgbClr val="2A6490"/>
                </a:solidFill>
                <a:latin typeface="Source Sans Pro"/>
              </a:rPr>
              <a:t>ão, 2020</a:t>
            </a:r>
            <a:r>
              <a:rPr lang="pt-BR" altLang="pt-BR" sz="1300">
                <a:solidFill>
                  <a:srgbClr val="2A6490"/>
                </a:solidFill>
                <a:latin typeface="Palatino Linotype" pitchFamily="18" charset="0"/>
              </a:rPr>
              <a:t>        </a:t>
            </a:r>
            <a:endParaRPr lang="pt-BR" altLang="pt-BR" sz="1300">
              <a:solidFill>
                <a:srgbClr val="2A6490"/>
              </a:solidFill>
              <a:latin typeface="Source Sans Pro"/>
            </a:endParaRPr>
          </a:p>
        </p:txBody>
      </p:sp>
      <p:pic>
        <p:nvPicPr>
          <p:cNvPr id="91140" name="Picture 9" descr="doc">
            <a:hlinkClick r:id="rId3" tooltip="NOVO-GEMELARIDA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1013" y="303213"/>
            <a:ext cx="4572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1" name="AutoShape 10"/>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3"/>
          <p:cNvSpPr txBox="1">
            <a:spLocks noGrp="1"/>
          </p:cNvSpPr>
          <p:nvPr>
            <p:ph type="body" idx="4294967295"/>
          </p:nvPr>
        </p:nvSpPr>
        <p:spPr>
          <a:xfrm>
            <a:off x="323850" y="681038"/>
            <a:ext cx="8578850" cy="3967162"/>
          </a:xfrm>
        </p:spPr>
        <p:txBody>
          <a:bodyPr lIns="91440" tIns="45720" rIns="91440" bIns="45720"/>
          <a:lstStyle/>
          <a:p>
            <a:pPr eaLnBrk="1" hangingPunct="1">
              <a:lnSpc>
                <a:spcPct val="90000"/>
              </a:lnSpc>
            </a:pPr>
            <a:r>
              <a:rPr lang="pt-BR" altLang="pt-BR" sz="1600" smtClean="0">
                <a:solidFill>
                  <a:srgbClr val="0033CC"/>
                </a:solidFill>
                <a:latin typeface="Arial" charset="0"/>
                <a:cs typeface="Arial" charset="0"/>
              </a:rPr>
              <a:t>Mais recentemente</a:t>
            </a:r>
            <a:r>
              <a:rPr lang="pt-BR" altLang="pt-BR" sz="1600" smtClean="0">
                <a:latin typeface="Arial" charset="0"/>
                <a:cs typeface="Arial" charset="0"/>
              </a:rPr>
              <a:t>, devido ter sido demonstrado que tanto o peso quanto a discordância de hemoglobina são achados relativamente comuns entre gêmeos monocoriônicos, associado aos avanços da ultrassonografia obstétrica, </a:t>
            </a:r>
            <a:r>
              <a:rPr lang="pt-BR" altLang="pt-BR" sz="1600" smtClean="0">
                <a:solidFill>
                  <a:srgbClr val="0033CC"/>
                </a:solidFill>
                <a:latin typeface="Arial" charset="0"/>
                <a:cs typeface="Arial" charset="0"/>
              </a:rPr>
              <a:t>o achado principal para diagnóstico de STFF é uma discrepância significativa nos volumes de líquido amniótico.</a:t>
            </a:r>
          </a:p>
          <a:p>
            <a:pPr eaLnBrk="1" hangingPunct="1">
              <a:lnSpc>
                <a:spcPct val="90000"/>
              </a:lnSpc>
            </a:pPr>
            <a:r>
              <a:rPr lang="pt-BR" altLang="pt-BR" sz="1600" smtClean="0">
                <a:latin typeface="Arial" charset="0"/>
                <a:cs typeface="Arial" charset="0"/>
              </a:rPr>
              <a:t>A STFF é geralmente a primeira suspeita devido a achados característicos ao exame de ultrassonografia. A gestante é normalmente assintomática, no entanto sintomas relacionados com a distensão uterina excessiva podem ocorrer. O diagnóstico é então definido por critérios ecográficos: sequência de oligo-polidrâmnios (por exemplo, medição da bolsa maior do líquido amniótico no saco do doador ≤ 2 cm e &gt; 8 cm no saco do receptor). Após a 20a semana, a medição da bolsa maior para o polidrâmnio deve ser superior a 10 cm. Em casos extremos, o oligodrâmnio pode cursar como </a:t>
            </a:r>
            <a:r>
              <a:rPr lang="pt-BR" altLang="pt-BR" sz="1600" i="1" smtClean="0">
                <a:latin typeface="Arial" charset="0"/>
                <a:cs typeface="Arial" charset="0"/>
              </a:rPr>
              <a:t>stuck twin</a:t>
            </a:r>
            <a:r>
              <a:rPr lang="pt-BR" altLang="pt-BR" sz="1600" smtClean="0">
                <a:latin typeface="Arial" charset="0"/>
                <a:cs typeface="Arial" charset="0"/>
              </a:rPr>
              <a:t>, situação em que o gêmeo doador é comprimido contra a parede uterina dada a quase ausência de líquido amniótico no seu saco.</a:t>
            </a:r>
          </a:p>
          <a:p>
            <a:pPr algn="ctr" eaLnBrk="1" hangingPunct="1">
              <a:lnSpc>
                <a:spcPct val="90000"/>
              </a:lnSpc>
            </a:pPr>
            <a:r>
              <a:rPr lang="pt-BR" altLang="pt-BR" sz="1600" smtClean="0">
                <a:solidFill>
                  <a:srgbClr val="0033CC"/>
                </a:solidFill>
                <a:latin typeface="Arial" charset="0"/>
                <a:cs typeface="Arial" charset="0"/>
              </a:rPr>
              <a:t>Outros transtornos que devem ser considerados quando há discordância na quantidade do líquido amniótico: insuficiência útero-placentária, anomalias congênitas (por exemplo, agenesia renal), anormalidades do cordão umbilical e infecção intra-uterina. </a:t>
            </a:r>
          </a:p>
        </p:txBody>
      </p:sp>
      <p:sp>
        <p:nvSpPr>
          <p:cNvPr id="92163" name="AutoShape 4"/>
          <p:cNvSpPr>
            <a:spLocks noChangeArrowheads="1"/>
          </p:cNvSpPr>
          <p:nvPr/>
        </p:nvSpPr>
        <p:spPr bwMode="auto">
          <a:xfrm>
            <a:off x="8675688" y="4827588"/>
            <a:ext cx="358775" cy="315912"/>
          </a:xfrm>
          <a:prstGeom prst="curvedRightArrow">
            <a:avLst>
              <a:gd name="adj1" fmla="val 20000"/>
              <a:gd name="adj2" fmla="val 40000"/>
              <a:gd name="adj3" fmla="val 37856"/>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sz="1800">
              <a:solidFill>
                <a:schemeClr val="tx1"/>
              </a:solidFill>
              <a:latin typeface="Palatino Linotype" pitchFamily="18" charset="0"/>
            </a:endParaRPr>
          </a:p>
        </p:txBody>
      </p:sp>
    </p:spTree>
  </p:cSld>
  <p:clrMapOvr>
    <a:masterClrMapping/>
  </p:clrMapOvr>
  <p:transition>
    <p:fade thruBlk="1"/>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3"/>
          <p:cNvSpPr txBox="1">
            <a:spLocks noGrp="1"/>
          </p:cNvSpPr>
          <p:nvPr>
            <p:ph type="body" idx="4294967295"/>
          </p:nvPr>
        </p:nvSpPr>
        <p:spPr>
          <a:xfrm>
            <a:off x="179388" y="844550"/>
            <a:ext cx="8713787" cy="3887788"/>
          </a:xfrm>
        </p:spPr>
        <p:txBody>
          <a:bodyPr lIns="91440" tIns="45720" rIns="91440" bIns="45720"/>
          <a:lstStyle/>
          <a:p>
            <a:pPr algn="ctr" eaLnBrk="1" hangingPunct="1"/>
            <a:r>
              <a:rPr lang="pt-BR" altLang="pt-BR" sz="2400" b="1" smtClean="0">
                <a:solidFill>
                  <a:srgbClr val="FF33CC"/>
                </a:solidFill>
                <a:latin typeface="Arial" charset="0"/>
                <a:cs typeface="Arial" charset="0"/>
              </a:rPr>
              <a:t>Qual o intervalo ideal na monitorização ecográfica da STFF</a:t>
            </a:r>
            <a:endParaRPr lang="pt-BR" altLang="pt-BR" sz="2400" smtClean="0">
              <a:latin typeface="Arial" charset="0"/>
              <a:cs typeface="Arial" charset="0"/>
            </a:endParaRPr>
          </a:p>
          <a:p>
            <a:pPr eaLnBrk="1" hangingPunct="1"/>
            <a:r>
              <a:rPr lang="pt-BR" altLang="pt-BR" sz="1800" smtClean="0">
                <a:latin typeface="Arial" charset="0"/>
                <a:cs typeface="Arial" charset="0"/>
              </a:rPr>
              <a:t>Alguns obstetras defendem que se realize uma observação ecográfica a cada duas semanas, com início  a partir da 16ª semana até o parto. A ecografia das </a:t>
            </a:r>
            <a:r>
              <a:rPr lang="pt-BR" altLang="pt-BR" sz="1800" smtClean="0">
                <a:solidFill>
                  <a:srgbClr val="0033CC"/>
                </a:solidFill>
                <a:latin typeface="Arial" charset="0"/>
                <a:cs typeface="Arial" charset="0"/>
              </a:rPr>
              <a:t>16 semanas</a:t>
            </a:r>
            <a:r>
              <a:rPr lang="pt-BR" altLang="pt-BR" sz="1800" smtClean="0">
                <a:latin typeface="Arial" charset="0"/>
                <a:cs typeface="Arial" charset="0"/>
              </a:rPr>
              <a:t> deverá avaliar o volume de líquido amniótico e concluir se a bexiga de ambos os fetos são detectáveis. A presença do sinal lambda, também conhecido como o “sinal de pico duplo” (refere à projeção triangular do córion entre as camadas de membranas inter-gêmeas que se assemelha ao alfabeto grego "lambda") é altamente sugestiva de gravidez gêmea diamniótica dicoriônica, mas sua ausência não o exclui ou seja nas gestações gemelares monocoriônicas esse sinal pode estar presente em 5%. (sensibilidade e especificidade do sinal lambda para a previsão de gravidezes dicoriônicas são 99% e 95%,). </a:t>
            </a:r>
          </a:p>
        </p:txBody>
      </p:sp>
    </p:spTree>
  </p:cSld>
  <p:clrMapOvr>
    <a:masterClrMapping/>
  </p:clrMapOvr>
  <p:transition>
    <p:fade thruBlk="1"/>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Google Shape;556;p34"/>
          <p:cNvSpPr txBox="1">
            <a:spLocks noGrp="1"/>
          </p:cNvSpPr>
          <p:nvPr>
            <p:ph type="ctrTitle" idx="4294967295"/>
          </p:nvPr>
        </p:nvSpPr>
        <p:spPr>
          <a:xfrm>
            <a:off x="139700" y="295275"/>
            <a:ext cx="4724400" cy="862013"/>
          </a:xfrm>
        </p:spPr>
        <p:txBody>
          <a:bodyPr anchor="t"/>
          <a:lstStyle/>
          <a:p>
            <a:pPr eaLnBrk="1" hangingPunct="1">
              <a:buClr>
                <a:srgbClr val="252831"/>
              </a:buClr>
              <a:buSzPts val="1800"/>
              <a:buFont typeface="Poppins" charset="0"/>
              <a:buNone/>
            </a:pPr>
            <a:r>
              <a:rPr lang="pt-BR" sz="3600" b="1" smtClean="0">
                <a:solidFill>
                  <a:schemeClr val="accent2"/>
                </a:solidFill>
                <a:latin typeface="Poppins" charset="0"/>
                <a:cs typeface="Arial" charset="0"/>
                <a:sym typeface="Poppins" charset="0"/>
              </a:rPr>
              <a:t>OBRIGADO !</a:t>
            </a:r>
          </a:p>
        </p:txBody>
      </p:sp>
      <p:pic>
        <p:nvPicPr>
          <p:cNvPr id="3277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0950" y="206375"/>
            <a:ext cx="4100513" cy="493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Volsce template">
  <a:themeElements>
    <a:clrScheme name="Custom 347">
      <a:dk1>
        <a:srgbClr val="252831"/>
      </a:dk1>
      <a:lt1>
        <a:srgbClr val="FFFFFF"/>
      </a:lt1>
      <a:dk2>
        <a:srgbClr val="68728D"/>
      </a:dk2>
      <a:lt2>
        <a:srgbClr val="E9EDF3"/>
      </a:lt2>
      <a:accent1>
        <a:srgbClr val="7D89AC"/>
      </a:accent1>
      <a:accent2>
        <a:srgbClr val="728CD8"/>
      </a:accent2>
      <a:accent3>
        <a:srgbClr val="72D8D8"/>
      </a:accent3>
      <a:accent4>
        <a:srgbClr val="B1D872"/>
      </a:accent4>
      <a:accent5>
        <a:srgbClr val="F8D067"/>
      </a:accent5>
      <a:accent6>
        <a:srgbClr val="BDC3D3"/>
      </a:accent6>
      <a:hlink>
        <a:srgbClr val="7D89A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Volsce template">
  <a:themeElements>
    <a:clrScheme name="Custom 347">
      <a:dk1>
        <a:srgbClr val="252831"/>
      </a:dk1>
      <a:lt1>
        <a:srgbClr val="FFFFFF"/>
      </a:lt1>
      <a:dk2>
        <a:srgbClr val="68728D"/>
      </a:dk2>
      <a:lt2>
        <a:srgbClr val="E9EDF3"/>
      </a:lt2>
      <a:accent1>
        <a:srgbClr val="7D89AC"/>
      </a:accent1>
      <a:accent2>
        <a:srgbClr val="728CD8"/>
      </a:accent2>
      <a:accent3>
        <a:srgbClr val="72D8D8"/>
      </a:accent3>
      <a:accent4>
        <a:srgbClr val="B1D872"/>
      </a:accent4>
      <a:accent5>
        <a:srgbClr val="F8D067"/>
      </a:accent5>
      <a:accent6>
        <a:srgbClr val="BDC3D3"/>
      </a:accent6>
      <a:hlink>
        <a:srgbClr val="7D89A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1511</TotalTime>
  <Words>4926</Words>
  <Application>Microsoft Office PowerPoint</Application>
  <PresentationFormat>Apresentação na tela (16:9)</PresentationFormat>
  <Paragraphs>327</Paragraphs>
  <Slides>50</Slides>
  <Notes>15</Notes>
  <HiddenSlides>0</HiddenSlides>
  <MMClips>0</MMClips>
  <ScaleCrop>false</ScaleCrop>
  <HeadingPairs>
    <vt:vector size="6" baseType="variant">
      <vt:variant>
        <vt:lpstr>Fontes usadas</vt:lpstr>
      </vt:variant>
      <vt:variant>
        <vt:i4>8</vt:i4>
      </vt:variant>
      <vt:variant>
        <vt:lpstr>Tema</vt:lpstr>
      </vt:variant>
      <vt:variant>
        <vt:i4>2</vt:i4>
      </vt:variant>
      <vt:variant>
        <vt:lpstr>Títulos de slides</vt:lpstr>
      </vt:variant>
      <vt:variant>
        <vt:i4>50</vt:i4>
      </vt:variant>
    </vt:vector>
  </HeadingPairs>
  <TitlesOfParts>
    <vt:vector size="60" baseType="lpstr">
      <vt:lpstr>Arial</vt:lpstr>
      <vt:lpstr>Poppins</vt:lpstr>
      <vt:lpstr>Lato</vt:lpstr>
      <vt:lpstr>Wingdings</vt:lpstr>
      <vt:lpstr>Source Sans Pro</vt:lpstr>
      <vt:lpstr>Montserrat Light</vt:lpstr>
      <vt:lpstr>Palatino Linotype</vt:lpstr>
      <vt:lpstr>Montserrat</vt:lpstr>
      <vt:lpstr>Volsce template</vt:lpstr>
      <vt:lpstr>1_Volsce template</vt:lpstr>
      <vt:lpstr>Apresentação do PowerPoint</vt:lpstr>
      <vt:lpstr>INTRODUÇÃO</vt:lpstr>
      <vt:lpstr>SÍNDROME DA TRANSFUSÃO FETO-FETAL (STFF)</vt:lpstr>
      <vt:lpstr>FOTOCOAGULAÇÃO A LASER POR FETOSCOPIA (FLP) </vt:lpstr>
      <vt:lpstr>FOTOCOAGULAÇÃO A LASER POR FETOSCOPIA (FLP) </vt:lpstr>
      <vt:lpstr>FOTOCOAGULAÇÃO A LASER POR FETOSCOPIA (FLP) </vt:lpstr>
      <vt:lpstr>DESFECHOS</vt:lpstr>
      <vt:lpstr>COMPLICAÇÕES</vt:lpstr>
      <vt:lpstr>Apresentação do PowerPoint</vt:lpstr>
      <vt:lpstr>CRITÉRIOS CONVENCIONAIS</vt:lpstr>
      <vt:lpstr>CRITÉRIOS NÃO-CONVENCIONAIS</vt:lpstr>
      <vt:lpstr>CRITÉRIOS NÃO-CONVENCIONAIS</vt:lpstr>
      <vt:lpstr>Apresentação do PowerPoint</vt:lpstr>
      <vt:lpstr>CONCLUSÃO</vt:lpstr>
      <vt:lpstr>ABSTRACT</vt:lpstr>
      <vt:lpstr>REFERENCES</vt:lpstr>
      <vt:lpstr>Nota do Editor da página neonatal www.paulomargotto.com.br Dr. Paulo R. Margotto. Consultem também! 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ENTENDENDO TAPS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 que significa o sinal lambda?</vt:lpstr>
      <vt:lpstr>Apresentação do PowerPoint</vt:lpstr>
      <vt:lpstr>Apresentação do PowerPoint</vt:lpstr>
      <vt:lpstr>Apresentação do PowerPoint</vt:lpstr>
      <vt:lpstr>Apresentação do PowerPoint</vt:lpstr>
      <vt:lpstr>Apresentação do PowerPoint</vt:lpstr>
      <vt:lpstr>OBRIGADO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Paulo</dc:creator>
  <cp:lastModifiedBy>Paulo</cp:lastModifiedBy>
  <cp:revision>116</cp:revision>
  <dcterms:modified xsi:type="dcterms:W3CDTF">2020-09-04T17:13:11Z</dcterms:modified>
</cp:coreProperties>
</file>