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Lst>
  <p:notesMasterIdLst>
    <p:notesMasterId r:id="rId83"/>
  </p:notesMasterIdLst>
  <p:handoutMasterIdLst>
    <p:handoutMasterId r:id="rId84"/>
  </p:handoutMasterIdLst>
  <p:sldIdLst>
    <p:sldId id="256" r:id="rId2"/>
    <p:sldId id="335"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26" r:id="rId41"/>
    <p:sldId id="327" r:id="rId42"/>
    <p:sldId id="334" r:id="rId43"/>
    <p:sldId id="328" r:id="rId44"/>
    <p:sldId id="329" r:id="rId45"/>
    <p:sldId id="330" r:id="rId46"/>
    <p:sldId id="331" r:id="rId47"/>
    <p:sldId id="332" r:id="rId48"/>
    <p:sldId id="336" r:id="rId49"/>
    <p:sldId id="258" r:id="rId50"/>
    <p:sldId id="259" r:id="rId51"/>
    <p:sldId id="260" r:id="rId52"/>
    <p:sldId id="262" r:id="rId53"/>
    <p:sldId id="263" r:id="rId54"/>
    <p:sldId id="261" r:id="rId55"/>
    <p:sldId id="264" r:id="rId56"/>
    <p:sldId id="265" r:id="rId57"/>
    <p:sldId id="266" r:id="rId58"/>
    <p:sldId id="257" r:id="rId59"/>
    <p:sldId id="268" r:id="rId60"/>
    <p:sldId id="267" r:id="rId61"/>
    <p:sldId id="269" r:id="rId62"/>
    <p:sldId id="270" r:id="rId63"/>
    <p:sldId id="271" r:id="rId64"/>
    <p:sldId id="274" r:id="rId65"/>
    <p:sldId id="278" r:id="rId66"/>
    <p:sldId id="279" r:id="rId67"/>
    <p:sldId id="281" r:id="rId68"/>
    <p:sldId id="280" r:id="rId69"/>
    <p:sldId id="282" r:id="rId70"/>
    <p:sldId id="273" r:id="rId71"/>
    <p:sldId id="276" r:id="rId72"/>
    <p:sldId id="277" r:id="rId73"/>
    <p:sldId id="286" r:id="rId74"/>
    <p:sldId id="287" r:id="rId75"/>
    <p:sldId id="275" r:id="rId76"/>
    <p:sldId id="283" r:id="rId77"/>
    <p:sldId id="284" r:id="rId78"/>
    <p:sldId id="285" r:id="rId79"/>
    <p:sldId id="333" r:id="rId80"/>
    <p:sldId id="337" r:id="rId81"/>
    <p:sldId id="288" r:id="rId8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Lucida Sans Unicode" pitchFamily="34" charset="0"/>
        <a:ea typeface="+mn-ea"/>
        <a:cs typeface="Arial" pitchFamily="34" charset="0"/>
      </a:defRPr>
    </a:lvl1pPr>
    <a:lvl2pPr marL="457200" algn="l" rtl="0" fontAlgn="base">
      <a:spcBef>
        <a:spcPct val="0"/>
      </a:spcBef>
      <a:spcAft>
        <a:spcPct val="0"/>
      </a:spcAft>
      <a:defRPr kern="1200">
        <a:solidFill>
          <a:schemeClr val="tx1"/>
        </a:solidFill>
        <a:latin typeface="Lucida Sans Unicode" pitchFamily="34" charset="0"/>
        <a:ea typeface="+mn-ea"/>
        <a:cs typeface="Arial" pitchFamily="34" charset="0"/>
      </a:defRPr>
    </a:lvl2pPr>
    <a:lvl3pPr marL="914400" algn="l" rtl="0" fontAlgn="base">
      <a:spcBef>
        <a:spcPct val="0"/>
      </a:spcBef>
      <a:spcAft>
        <a:spcPct val="0"/>
      </a:spcAft>
      <a:defRPr kern="1200">
        <a:solidFill>
          <a:schemeClr val="tx1"/>
        </a:solidFill>
        <a:latin typeface="Lucida Sans Unicode" pitchFamily="34" charset="0"/>
        <a:ea typeface="+mn-ea"/>
        <a:cs typeface="Arial" pitchFamily="34" charset="0"/>
      </a:defRPr>
    </a:lvl3pPr>
    <a:lvl4pPr marL="1371600" algn="l" rtl="0" fontAlgn="base">
      <a:spcBef>
        <a:spcPct val="0"/>
      </a:spcBef>
      <a:spcAft>
        <a:spcPct val="0"/>
      </a:spcAft>
      <a:defRPr kern="1200">
        <a:solidFill>
          <a:schemeClr val="tx1"/>
        </a:solidFill>
        <a:latin typeface="Lucida Sans Unicode" pitchFamily="34" charset="0"/>
        <a:ea typeface="+mn-ea"/>
        <a:cs typeface="Arial" pitchFamily="34" charset="0"/>
      </a:defRPr>
    </a:lvl4pPr>
    <a:lvl5pPr marL="1828800" algn="l" rtl="0" fontAlgn="base">
      <a:spcBef>
        <a:spcPct val="0"/>
      </a:spcBef>
      <a:spcAft>
        <a:spcPct val="0"/>
      </a:spcAft>
      <a:defRPr kern="1200">
        <a:solidFill>
          <a:schemeClr val="tx1"/>
        </a:solidFill>
        <a:latin typeface="Lucida Sans Unicode" pitchFamily="34" charset="0"/>
        <a:ea typeface="+mn-ea"/>
        <a:cs typeface="Arial" pitchFamily="34" charset="0"/>
      </a:defRPr>
    </a:lvl5pPr>
    <a:lvl6pPr marL="2286000" algn="l" defTabSz="914400" rtl="0" eaLnBrk="1" latinLnBrk="0" hangingPunct="1">
      <a:defRPr kern="1200">
        <a:solidFill>
          <a:schemeClr val="tx1"/>
        </a:solidFill>
        <a:latin typeface="Lucida Sans Unicode" pitchFamily="34" charset="0"/>
        <a:ea typeface="+mn-ea"/>
        <a:cs typeface="Arial" pitchFamily="34" charset="0"/>
      </a:defRPr>
    </a:lvl6pPr>
    <a:lvl7pPr marL="2743200" algn="l" defTabSz="914400" rtl="0" eaLnBrk="1" latinLnBrk="0" hangingPunct="1">
      <a:defRPr kern="1200">
        <a:solidFill>
          <a:schemeClr val="tx1"/>
        </a:solidFill>
        <a:latin typeface="Lucida Sans Unicode" pitchFamily="34" charset="0"/>
        <a:ea typeface="+mn-ea"/>
        <a:cs typeface="Arial" pitchFamily="34" charset="0"/>
      </a:defRPr>
    </a:lvl7pPr>
    <a:lvl8pPr marL="3200400" algn="l" defTabSz="914400" rtl="0" eaLnBrk="1" latinLnBrk="0" hangingPunct="1">
      <a:defRPr kern="1200">
        <a:solidFill>
          <a:schemeClr val="tx1"/>
        </a:solidFill>
        <a:latin typeface="Lucida Sans Unicode" pitchFamily="34" charset="0"/>
        <a:ea typeface="+mn-ea"/>
        <a:cs typeface="Arial" pitchFamily="34" charset="0"/>
      </a:defRPr>
    </a:lvl8pPr>
    <a:lvl9pPr marL="3657600" algn="l" defTabSz="914400" rtl="0" eaLnBrk="1" latinLnBrk="0" hangingPunct="1">
      <a:defRPr kern="1200">
        <a:solidFill>
          <a:schemeClr val="tx1"/>
        </a:solidFill>
        <a:latin typeface="Lucida Sans Unicode"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008000"/>
    <a:srgbClr val="FFFF00"/>
    <a:srgbClr val="FF0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76" d="100"/>
          <a:sy n="76" d="100"/>
        </p:scale>
        <p:origin x="-1000" y="-80"/>
      </p:cViewPr>
      <p:guideLst>
        <p:guide orient="horz" pos="2160"/>
        <p:guide pos="2880"/>
      </p:guideLst>
    </p:cSldViewPr>
  </p:slideViewPr>
  <p:notesTextViewPr>
    <p:cViewPr>
      <p:scale>
        <a:sx n="1" d="1"/>
        <a:sy n="1" d="1"/>
      </p:scale>
      <p:origin x="0" y="0"/>
    </p:cViewPr>
  </p:notesTextViewPr>
  <p:sorterViewPr>
    <p:cViewPr>
      <p:scale>
        <a:sx n="66" d="100"/>
        <a:sy n="66" d="100"/>
      </p:scale>
      <p:origin x="0" y="7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5960756-5993-409B-A6FE-B6B41AFC660B}" type="datetimeFigureOut">
              <a:rPr lang="pt-BR"/>
              <a:pPr>
                <a:defRPr/>
              </a:pPr>
              <a:t>18/09/2020</a:t>
            </a:fld>
            <a:endParaRPr lang="pt-BR"/>
          </a:p>
        </p:txBody>
      </p:sp>
      <p:sp>
        <p:nvSpPr>
          <p:cNvPr id="4" name="Espaço Reservado para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5" name="Espaço Reservado para Número de Slid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0649AA3F-6E20-4805-8A67-5E0C10855576}" type="slidenum">
              <a:rPr lang="pt-BR"/>
              <a:pPr>
                <a:defRPr/>
              </a:pPr>
              <a:t>‹nº›</a:t>
            </a:fld>
            <a:endParaRPr lang="pt-BR"/>
          </a:p>
        </p:txBody>
      </p:sp>
    </p:spTree>
    <p:extLst>
      <p:ext uri="{BB962C8B-B14F-4D97-AF65-F5344CB8AC3E}">
        <p14:creationId xmlns:p14="http://schemas.microsoft.com/office/powerpoint/2010/main" val="1243832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7CE3EFC-3CDD-4619-A091-D68188F93B35}" type="datetimeFigureOut">
              <a:rPr lang="pt-BR"/>
              <a:pPr>
                <a:defRPr/>
              </a:pPr>
              <a:t>18/09/2020</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7B9D26B-C386-4D13-922C-AD7B5550539E}" type="slidenum">
              <a:rPr lang="pt-BR"/>
              <a:pPr>
                <a:defRPr/>
              </a:pPr>
              <a:t>‹nº›</a:t>
            </a:fld>
            <a:endParaRPr lang="pt-BR" dirty="0"/>
          </a:p>
        </p:txBody>
      </p:sp>
    </p:spTree>
    <p:extLst>
      <p:ext uri="{BB962C8B-B14F-4D97-AF65-F5344CB8AC3E}">
        <p14:creationId xmlns:p14="http://schemas.microsoft.com/office/powerpoint/2010/main" val="3300736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491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pPr>
            <a:fld id="{123235F6-A475-4EDE-ABFB-DEF2E0FF42B6}" type="slidenum">
              <a:rPr lang="pt-BR">
                <a:latin typeface="Calibri" pitchFamily="34" charset="0"/>
              </a:rPr>
              <a:pPr fontAlgn="base">
                <a:spcBef>
                  <a:spcPct val="0"/>
                </a:spcBef>
                <a:spcAft>
                  <a:spcPct val="0"/>
                </a:spcAft>
              </a:pPr>
              <a:t>1</a:t>
            </a:fld>
            <a:endParaRPr lang="pt-BR">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30052"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6DDEEBBA-9EE9-45F0-80A8-76ECDE4654DA}"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32100"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50A3C494-E091-4C89-A6A1-17D37DF2B60C}"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34148"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B228B1FA-ECEB-4BA5-A899-DCC22A24EFB4}"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61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36196"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4A0CE86E-67EA-404A-8383-CC62096AD09E}"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38244"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3910CA19-8560-4893-81A4-D5F76E87E7C0}"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02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40292"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C0D76D10-C419-4DB1-9B92-1863B8156F9A}"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23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42340"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7FE1F541-F11A-43BC-AECB-5B5BD55E96DA}"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44388"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D30A8CBD-2229-4C3D-B638-DE84D3005E94}"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64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46436"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r"/>
            <a:fld id="{360E49C6-C595-4E6A-A3A5-4DED6939F5DD}"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1">
        <a:schemeClr val="bg1"/>
      </p:bgRef>
    </p:bg>
    <p:spTree>
      <p:nvGrpSpPr>
        <p:cNvPr id="1" name=""/>
        <p:cNvGrpSpPr/>
        <p:nvPr/>
      </p:nvGrpSpPr>
      <p:grpSpPr>
        <a:xfrm>
          <a:off x="0" y="0"/>
          <a:ext cx="0" cy="0"/>
          <a:chOff x="0" y="0"/>
          <a:chExt cx="0" cy="0"/>
        </a:xfrm>
      </p:grpSpPr>
      <p:sp>
        <p:nvSpPr>
          <p:cNvPr id="4" name="Triângulo retângulo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5" name="Grupo 15"/>
          <p:cNvGrpSpPr>
            <a:grpSpLocks/>
          </p:cNvGrpSpPr>
          <p:nvPr/>
        </p:nvGrpSpPr>
        <p:grpSpPr bwMode="auto">
          <a:xfrm>
            <a:off x="-3175" y="4953000"/>
            <a:ext cx="9147175" cy="1911350"/>
            <a:chOff x="-3765" y="4832896"/>
            <a:chExt cx="9147765" cy="2032192"/>
          </a:xfrm>
        </p:grpSpPr>
        <p:sp>
          <p:nvSpPr>
            <p:cNvPr id="6" name="Forma liv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Forma livre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grpSp>
          <p:nvGrpSpPr>
            <p:cNvPr id="8" name="Forma livre 19"/>
            <p:cNvGrpSpPr>
              <a:grpSpLocks/>
            </p:cNvGrpSpPr>
            <p:nvPr/>
          </p:nvGrpSpPr>
          <p:grpSpPr bwMode="auto">
            <a:xfrm>
              <a:off x="0" y="4881488"/>
              <a:ext cx="9144000" cy="1982546"/>
              <a:chOff x="0" y="4998720"/>
              <a:chExt cx="9144000" cy="1865376"/>
            </a:xfrm>
          </p:grpSpPr>
          <p:pic>
            <p:nvPicPr>
              <p:cNvPr id="11" name="Forma livre 1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98720"/>
                <a:ext cx="9144000" cy="18653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2"/>
              <p:cNvSpPr txBox="1">
                <a:spLocks noChangeArrowheads="1"/>
              </p:cNvSpPr>
              <p:nvPr/>
            </p:nvSpPr>
            <p:spPr bwMode="auto">
              <a:xfrm>
                <a:off x="0" y="5000978"/>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endParaRPr lang="en-US">
                  <a:solidFill>
                    <a:srgbClr val="FFFFFF"/>
                  </a:solidFill>
                </a:endParaRPr>
              </a:p>
            </p:txBody>
          </p:sp>
        </p:grpSp>
        <p:cxnSp>
          <p:nvCxnSpPr>
            <p:cNvPr id="10" name="Conector reto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ítulo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t-BR"/>
              <a:t>Clique para editar o título mestre</a:t>
            </a:r>
            <a:endParaRPr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a:t>Clique para editar o estilo do subtítulo mestre</a:t>
            </a:r>
            <a:endParaRPr lang="en-US"/>
          </a:p>
        </p:txBody>
      </p:sp>
      <p:sp>
        <p:nvSpPr>
          <p:cNvPr id="13" name="Espaço Reservado para Data 29"/>
          <p:cNvSpPr>
            <a:spLocks noGrp="1"/>
          </p:cNvSpPr>
          <p:nvPr>
            <p:ph type="dt" sz="half" idx="10"/>
          </p:nvPr>
        </p:nvSpPr>
        <p:spPr/>
        <p:txBody>
          <a:bodyPr/>
          <a:lstStyle>
            <a:lvl1pPr>
              <a:defRPr smtClean="0">
                <a:solidFill>
                  <a:srgbClr val="FFFFFF"/>
                </a:solidFill>
              </a:defRPr>
            </a:lvl1pPr>
            <a:extLst/>
          </a:lstStyle>
          <a:p>
            <a:pPr>
              <a:defRPr/>
            </a:pPr>
            <a:fld id="{CA15BBD7-D593-4684-8488-6D63D29C2994}" type="datetimeFigureOut">
              <a:rPr lang="pt-BR"/>
              <a:pPr>
                <a:defRPr/>
              </a:pPr>
              <a:t>18/09/2020</a:t>
            </a:fld>
            <a:endParaRPr lang="pt-BR" dirty="0"/>
          </a:p>
        </p:txBody>
      </p:sp>
      <p:sp>
        <p:nvSpPr>
          <p:cNvPr id="14" name="Espaço Reservado para Rodapé 18"/>
          <p:cNvSpPr>
            <a:spLocks noGrp="1"/>
          </p:cNvSpPr>
          <p:nvPr>
            <p:ph type="ftr" sz="quarter" idx="11"/>
          </p:nvPr>
        </p:nvSpPr>
        <p:spPr/>
        <p:txBody>
          <a:bodyPr/>
          <a:lstStyle>
            <a:lvl1pPr>
              <a:defRPr dirty="0">
                <a:solidFill>
                  <a:schemeClr val="accent1">
                    <a:tint val="20000"/>
                  </a:schemeClr>
                </a:solidFill>
              </a:defRPr>
            </a:lvl1pPr>
            <a:extLst/>
          </a:lstStyle>
          <a:p>
            <a:pPr>
              <a:defRPr/>
            </a:pPr>
            <a:endParaRPr lang="pt-BR"/>
          </a:p>
        </p:txBody>
      </p:sp>
      <p:sp>
        <p:nvSpPr>
          <p:cNvPr id="15" name="Espaço Reservado para Número de Slide 26"/>
          <p:cNvSpPr>
            <a:spLocks noGrp="1"/>
          </p:cNvSpPr>
          <p:nvPr>
            <p:ph type="sldNum" sz="quarter" idx="12"/>
          </p:nvPr>
        </p:nvSpPr>
        <p:spPr/>
        <p:txBody>
          <a:bodyPr/>
          <a:lstStyle>
            <a:lvl1pPr>
              <a:defRPr smtClean="0">
                <a:solidFill>
                  <a:srgbClr val="FFFFFF"/>
                </a:solidFill>
              </a:defRPr>
            </a:lvl1pPr>
            <a:extLst/>
          </a:lstStyle>
          <a:p>
            <a:pPr>
              <a:defRPr/>
            </a:pPr>
            <a:fld id="{D60CFDC6-4D01-47E5-A028-A1A16846CF5B}" type="slidenum">
              <a:rPr lang="pt-BR"/>
              <a:pPr>
                <a:defRPr/>
              </a:pPr>
              <a:t>‹nº›</a:t>
            </a:fld>
            <a:endParaRPr lang="pt-BR" dirty="0"/>
          </a:p>
        </p:txBody>
      </p:sp>
    </p:spTree>
    <p:extLst>
      <p:ext uri="{BB962C8B-B14F-4D97-AF65-F5344CB8AC3E}">
        <p14:creationId xmlns:p14="http://schemas.microsoft.com/office/powerpoint/2010/main" val="6775193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orma livre 3"/>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5" name="Forma livre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6" name="Triângulo retângulo 5"/>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Conector reto 6"/>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Divisa 7"/>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9" name="Divisa 8"/>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2" name="Título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t-BR"/>
              <a:t>Clique para editar o título mestre</a:t>
            </a:r>
            <a:endParaRPr lang="en-US"/>
          </a:p>
        </p:txBody>
      </p:sp>
      <p:sp>
        <p:nvSpPr>
          <p:cNvPr id="3" name="Espaço Reservado para Texto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a:t>Clique para editar o texto mestre</a:t>
            </a:r>
          </a:p>
        </p:txBody>
      </p:sp>
      <p:sp>
        <p:nvSpPr>
          <p:cNvPr id="10" name="Espaço Reservado para Data 3"/>
          <p:cNvSpPr>
            <a:spLocks noGrp="1"/>
          </p:cNvSpPr>
          <p:nvPr>
            <p:ph type="dt" sz="half" idx="10"/>
          </p:nvPr>
        </p:nvSpPr>
        <p:spPr/>
        <p:txBody>
          <a:bodyPr/>
          <a:lstStyle>
            <a:lvl1pPr>
              <a:defRPr/>
            </a:lvl1pPr>
          </a:lstStyle>
          <a:p>
            <a:pPr>
              <a:defRPr/>
            </a:pPr>
            <a:fld id="{F1A41ACE-9568-4600-B278-07E0C28C1646}" type="datetimeFigureOut">
              <a:rPr lang="pt-BR"/>
              <a:pPr>
                <a:defRPr/>
              </a:pPr>
              <a:t>18/09/2020</a:t>
            </a:fld>
            <a:endParaRPr lang="pt-BR" dirty="0"/>
          </a:p>
        </p:txBody>
      </p:sp>
      <p:sp>
        <p:nvSpPr>
          <p:cNvPr id="11" name="Espaço Reservado para Rodapé 4"/>
          <p:cNvSpPr>
            <a:spLocks noGrp="1"/>
          </p:cNvSpPr>
          <p:nvPr>
            <p:ph type="ftr" sz="quarter" idx="11"/>
          </p:nvPr>
        </p:nvSpPr>
        <p:spPr/>
        <p:txBody>
          <a:bodyPr/>
          <a:lstStyle>
            <a:lvl1pPr>
              <a:defRPr/>
            </a:lvl1pPr>
          </a:lstStyle>
          <a:p>
            <a:pPr>
              <a:defRPr/>
            </a:pPr>
            <a:endParaRPr lang="pt-BR"/>
          </a:p>
        </p:txBody>
      </p:sp>
      <p:sp>
        <p:nvSpPr>
          <p:cNvPr id="12" name="Espaço Reservado para Número de Slide 5"/>
          <p:cNvSpPr>
            <a:spLocks noGrp="1"/>
          </p:cNvSpPr>
          <p:nvPr>
            <p:ph type="sldNum" sz="quarter" idx="12"/>
          </p:nvPr>
        </p:nvSpPr>
        <p:spPr/>
        <p:txBody>
          <a:bodyPr/>
          <a:lstStyle>
            <a:lvl1pPr>
              <a:defRPr/>
            </a:lvl1pPr>
          </a:lstStyle>
          <a:p>
            <a:pPr>
              <a:defRPr/>
            </a:pPr>
            <a:fld id="{81756129-9DFC-4741-8B94-27B33FF89C21}" type="slidenum">
              <a:rPr lang="pt-BR"/>
              <a:pPr>
                <a:defRPr/>
              </a:pPr>
              <a:t>‹nº›</a:t>
            </a:fld>
            <a:endParaRPr lang="pt-BR" dirty="0"/>
          </a:p>
        </p:txBody>
      </p:sp>
    </p:spTree>
    <p:extLst>
      <p:ext uri="{BB962C8B-B14F-4D97-AF65-F5344CB8AC3E}">
        <p14:creationId xmlns:p14="http://schemas.microsoft.com/office/powerpoint/2010/main" val="3503437965"/>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orma liv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Forma livre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7" name="Triângulo retângulo 6"/>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9" name="Conector reto 8"/>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Espaço Reservado para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4" name="Espaço Reservado para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8" name="Título 7"/>
          <p:cNvSpPr>
            <a:spLocks noGrp="1"/>
          </p:cNvSpPr>
          <p:nvPr>
            <p:ph type="title"/>
          </p:nvPr>
        </p:nvSpPr>
        <p:spPr/>
        <p:txBody>
          <a:bodyPr rtlCol="0"/>
          <a:lstStyle/>
          <a:p>
            <a:r>
              <a:rPr lang="pt-BR"/>
              <a:t>Clique para editar o título mestre</a:t>
            </a:r>
            <a:endParaRPr lang="en-US"/>
          </a:p>
        </p:txBody>
      </p:sp>
      <p:sp>
        <p:nvSpPr>
          <p:cNvPr id="10" name="Espaço Reservado para Data 4"/>
          <p:cNvSpPr>
            <a:spLocks noGrp="1"/>
          </p:cNvSpPr>
          <p:nvPr>
            <p:ph type="dt" sz="half" idx="10"/>
          </p:nvPr>
        </p:nvSpPr>
        <p:spPr/>
        <p:txBody>
          <a:bodyPr/>
          <a:lstStyle>
            <a:lvl1pPr>
              <a:defRPr/>
            </a:lvl1pPr>
          </a:lstStyle>
          <a:p>
            <a:pPr>
              <a:defRPr/>
            </a:pPr>
            <a:fld id="{E1EFD8FD-DEE1-4D6D-8B87-6DE3CA55883A}" type="datetimeFigureOut">
              <a:rPr lang="pt-BR"/>
              <a:pPr>
                <a:defRPr/>
              </a:pPr>
              <a:t>18/09/2020</a:t>
            </a:fld>
            <a:endParaRPr lang="pt-BR" dirty="0"/>
          </a:p>
        </p:txBody>
      </p:sp>
      <p:sp>
        <p:nvSpPr>
          <p:cNvPr id="11" name="Espaço Reservado para Rodapé 5"/>
          <p:cNvSpPr>
            <a:spLocks noGrp="1"/>
          </p:cNvSpPr>
          <p:nvPr>
            <p:ph type="ftr" sz="quarter" idx="11"/>
          </p:nvPr>
        </p:nvSpPr>
        <p:spPr/>
        <p:txBody>
          <a:bodyPr/>
          <a:lstStyle>
            <a:lvl1pPr>
              <a:defRPr/>
            </a:lvl1pPr>
          </a:lstStyle>
          <a:p>
            <a:pPr>
              <a:defRPr/>
            </a:pPr>
            <a:endParaRPr lang="pt-BR"/>
          </a:p>
        </p:txBody>
      </p:sp>
      <p:sp>
        <p:nvSpPr>
          <p:cNvPr id="12" name="Espaço Reservado para Número de Slide 6"/>
          <p:cNvSpPr>
            <a:spLocks noGrp="1"/>
          </p:cNvSpPr>
          <p:nvPr>
            <p:ph type="sldNum" sz="quarter" idx="12"/>
          </p:nvPr>
        </p:nvSpPr>
        <p:spPr/>
        <p:txBody>
          <a:bodyPr/>
          <a:lstStyle>
            <a:lvl1pPr>
              <a:defRPr/>
            </a:lvl1pPr>
          </a:lstStyle>
          <a:p>
            <a:pPr>
              <a:defRPr/>
            </a:pPr>
            <a:fld id="{315878B0-2BC7-431C-9860-F88BF7B1AF0A}" type="slidenum">
              <a:rPr lang="pt-BR"/>
              <a:pPr>
                <a:defRPr/>
              </a:pPr>
              <a:t>‹nº›</a:t>
            </a:fld>
            <a:endParaRPr lang="pt-BR" dirty="0"/>
          </a:p>
        </p:txBody>
      </p:sp>
    </p:spTree>
    <p:extLst>
      <p:ext uri="{BB962C8B-B14F-4D97-AF65-F5344CB8AC3E}">
        <p14:creationId xmlns:p14="http://schemas.microsoft.com/office/powerpoint/2010/main" val="6659858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lstStyle>
            <a:lvl1pPr>
              <a:defRPr/>
            </a:lvl1pPr>
            <a:extLst/>
          </a:lstStyle>
          <a:p>
            <a:r>
              <a:rPr lang="pt-BR"/>
              <a:t>Clique para editar o título mestre</a:t>
            </a:r>
            <a:endParaRPr lang="en-US"/>
          </a:p>
        </p:txBody>
      </p:sp>
      <p:sp>
        <p:nvSpPr>
          <p:cNvPr id="3" name="Espaço Reservado para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a:t>Clique para editar o texto mestre</a:t>
            </a:r>
          </a:p>
        </p:txBody>
      </p:sp>
      <p:sp>
        <p:nvSpPr>
          <p:cNvPr id="4" name="Espaço Reservado para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a:t>Clique para editar o texto mestre</a:t>
            </a:r>
          </a:p>
        </p:txBody>
      </p:sp>
      <p:sp>
        <p:nvSpPr>
          <p:cNvPr id="5" name="Espaço Reservado para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6" name="Espaço Reservado para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7" name="Espaço Reservado para Data 6"/>
          <p:cNvSpPr>
            <a:spLocks noGrp="1"/>
          </p:cNvSpPr>
          <p:nvPr>
            <p:ph type="dt" sz="half" idx="10"/>
          </p:nvPr>
        </p:nvSpPr>
        <p:spPr/>
        <p:txBody>
          <a:bodyPr/>
          <a:lstStyle>
            <a:lvl1pPr>
              <a:defRPr/>
            </a:lvl1pPr>
          </a:lstStyle>
          <a:p>
            <a:pPr>
              <a:defRPr/>
            </a:pPr>
            <a:fld id="{FFB92598-0089-4D97-B940-9FAEFB4EA624}" type="datetimeFigureOut">
              <a:rPr lang="pt-BR"/>
              <a:pPr>
                <a:defRPr/>
              </a:pPr>
              <a:t>18/09/2020</a:t>
            </a:fld>
            <a:endParaRPr lang="pt-BR" dirty="0"/>
          </a:p>
        </p:txBody>
      </p:sp>
      <p:sp>
        <p:nvSpPr>
          <p:cNvPr id="8" name="Espaço Reservado para Rodapé 7"/>
          <p:cNvSpPr>
            <a:spLocks noGrp="1"/>
          </p:cNvSpPr>
          <p:nvPr>
            <p:ph type="ftr" sz="quarter" idx="11"/>
          </p:nvPr>
        </p:nvSpPr>
        <p:spPr/>
        <p:txBody>
          <a:bodyPr/>
          <a:lstStyle>
            <a:lvl1pPr>
              <a:defRPr/>
            </a:lvl1pPr>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lstStyle>
          <a:p>
            <a:pPr>
              <a:defRPr/>
            </a:pPr>
            <a:fld id="{39A0368D-DE1C-4C8A-AE38-E999C0D90D20}" type="slidenum">
              <a:rPr lang="pt-BR"/>
              <a:pPr>
                <a:defRPr/>
              </a:pPr>
              <a:t>‹nº›</a:t>
            </a:fld>
            <a:endParaRPr lang="pt-BR" dirty="0"/>
          </a:p>
        </p:txBody>
      </p:sp>
    </p:spTree>
    <p:extLst>
      <p:ext uri="{BB962C8B-B14F-4D97-AF65-F5344CB8AC3E}">
        <p14:creationId xmlns:p14="http://schemas.microsoft.com/office/powerpoint/2010/main" val="4103502202"/>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orma livre 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4" name="Forma livre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5" name="Triângulo retângulo 4"/>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Conector reto 6"/>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Título 5"/>
          <p:cNvSpPr>
            <a:spLocks noGrp="1"/>
          </p:cNvSpPr>
          <p:nvPr>
            <p:ph type="title"/>
          </p:nvPr>
        </p:nvSpPr>
        <p:spPr/>
        <p:txBody>
          <a:bodyPr rtlCol="0"/>
          <a:lstStyle/>
          <a:p>
            <a:r>
              <a:rPr lang="pt-BR"/>
              <a:t>Clique para editar o título mestre</a:t>
            </a:r>
            <a:endParaRPr lang="en-US"/>
          </a:p>
        </p:txBody>
      </p:sp>
      <p:sp>
        <p:nvSpPr>
          <p:cNvPr id="8" name="Espaço Reservado para Data 2"/>
          <p:cNvSpPr>
            <a:spLocks noGrp="1"/>
          </p:cNvSpPr>
          <p:nvPr>
            <p:ph type="dt" sz="half" idx="10"/>
          </p:nvPr>
        </p:nvSpPr>
        <p:spPr/>
        <p:txBody>
          <a:bodyPr/>
          <a:lstStyle>
            <a:lvl1pPr>
              <a:defRPr/>
            </a:lvl1pPr>
          </a:lstStyle>
          <a:p>
            <a:pPr>
              <a:defRPr/>
            </a:pPr>
            <a:fld id="{EED21699-87BD-4DF3-9EE6-562B3BE0EBCC}" type="datetimeFigureOut">
              <a:rPr lang="pt-BR"/>
              <a:pPr>
                <a:defRPr/>
              </a:pPr>
              <a:t>18/09/2020</a:t>
            </a:fld>
            <a:endParaRPr lang="pt-BR" dirty="0"/>
          </a:p>
        </p:txBody>
      </p:sp>
      <p:sp>
        <p:nvSpPr>
          <p:cNvPr id="9" name="Espaço Reservado para Rodapé 3"/>
          <p:cNvSpPr>
            <a:spLocks noGrp="1"/>
          </p:cNvSpPr>
          <p:nvPr>
            <p:ph type="ftr" sz="quarter" idx="11"/>
          </p:nvPr>
        </p:nvSpPr>
        <p:spPr/>
        <p:txBody>
          <a:bodyPr/>
          <a:lstStyle>
            <a:lvl1pPr>
              <a:defRPr/>
            </a:lvl1pPr>
          </a:lstStyle>
          <a:p>
            <a:pPr>
              <a:defRPr/>
            </a:pPr>
            <a:endParaRPr lang="pt-BR"/>
          </a:p>
        </p:txBody>
      </p:sp>
      <p:sp>
        <p:nvSpPr>
          <p:cNvPr id="10" name="Espaço Reservado para Número de Slide 4"/>
          <p:cNvSpPr>
            <a:spLocks noGrp="1"/>
          </p:cNvSpPr>
          <p:nvPr>
            <p:ph type="sldNum" sz="quarter" idx="12"/>
          </p:nvPr>
        </p:nvSpPr>
        <p:spPr/>
        <p:txBody>
          <a:bodyPr/>
          <a:lstStyle>
            <a:lvl1pPr>
              <a:defRPr/>
            </a:lvl1pPr>
          </a:lstStyle>
          <a:p>
            <a:pPr>
              <a:defRPr/>
            </a:pPr>
            <a:fld id="{D45CAB26-27A2-4DF3-A2DC-78BF92371C04}" type="slidenum">
              <a:rPr lang="pt-BR"/>
              <a:pPr>
                <a:defRPr/>
              </a:pPr>
              <a:t>‹nº›</a:t>
            </a:fld>
            <a:endParaRPr lang="pt-BR" dirty="0"/>
          </a:p>
        </p:txBody>
      </p:sp>
    </p:spTree>
    <p:extLst>
      <p:ext uri="{BB962C8B-B14F-4D97-AF65-F5344CB8AC3E}">
        <p14:creationId xmlns:p14="http://schemas.microsoft.com/office/powerpoint/2010/main" val="192149306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pt-BR"/>
              <a:t>Clique para editar o título mestre</a:t>
            </a:r>
            <a:endParaRPr lang="en-US"/>
          </a:p>
        </p:txBody>
      </p:sp>
      <p:sp>
        <p:nvSpPr>
          <p:cNvPr id="3" name="Espaço Reservado para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t-BR"/>
              <a:t>Clique para editar o texto mestre</a:t>
            </a:r>
          </a:p>
        </p:txBody>
      </p:sp>
      <p:sp>
        <p:nvSpPr>
          <p:cNvPr id="4" name="Espaço Reservado para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5" name="Espaço Reservado para Data 4"/>
          <p:cNvSpPr>
            <a:spLocks noGrp="1"/>
          </p:cNvSpPr>
          <p:nvPr>
            <p:ph type="dt" sz="half" idx="10"/>
          </p:nvPr>
        </p:nvSpPr>
        <p:spPr/>
        <p:txBody>
          <a:bodyPr/>
          <a:lstStyle>
            <a:lvl1pPr>
              <a:defRPr/>
            </a:lvl1pPr>
          </a:lstStyle>
          <a:p>
            <a:pPr>
              <a:defRPr/>
            </a:pPr>
            <a:fld id="{5850C2CB-5952-4EEC-9AD0-7CC75012350A}" type="datetimeFigureOut">
              <a:rPr lang="pt-BR"/>
              <a:pPr>
                <a:defRPr/>
              </a:pPr>
              <a:t>18/09/2020</a:t>
            </a:fld>
            <a:endParaRPr lang="pt-BR" dirty="0"/>
          </a:p>
        </p:txBody>
      </p:sp>
      <p:sp>
        <p:nvSpPr>
          <p:cNvPr id="6" name="Espaço Reservado para Rodapé 5"/>
          <p:cNvSpPr>
            <a:spLocks noGrp="1"/>
          </p:cNvSpPr>
          <p:nvPr>
            <p:ph type="ftr" sz="quarter" idx="11"/>
          </p:nvPr>
        </p:nvSpPr>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lstStyle>
          <a:p>
            <a:pPr>
              <a:defRPr/>
            </a:pPr>
            <a:fld id="{950A0BE7-4B73-413A-97BA-CB83C902EA48}" type="slidenum">
              <a:rPr lang="pt-BR"/>
              <a:pPr>
                <a:defRPr/>
              </a:pPr>
              <a:t>‹nº›</a:t>
            </a:fld>
            <a:endParaRPr lang="pt-BR" dirty="0"/>
          </a:p>
        </p:txBody>
      </p:sp>
    </p:spTree>
    <p:extLst>
      <p:ext uri="{BB962C8B-B14F-4D97-AF65-F5344CB8AC3E}">
        <p14:creationId xmlns:p14="http://schemas.microsoft.com/office/powerpoint/2010/main" val="2236731246"/>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orma liv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Forma livre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7" name="Triângulo retângulo 6"/>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8" name="Conector reto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ivisa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10" name="Divisa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4" name="Espaço Reservado para Texto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t-BR"/>
              <a:t>Clique para editar o texto mestre</a:t>
            </a:r>
          </a:p>
        </p:txBody>
      </p:sp>
      <p:sp>
        <p:nvSpPr>
          <p:cNvPr id="3" name="Espaço Reservado par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t-BR" noProof="0" dirty="0"/>
              <a:t>Clique no ícone para adicionar uma imagem</a:t>
            </a:r>
            <a:endParaRPr lang="en-US" noProof="0" dirty="0"/>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t-BR"/>
              <a:t>Clique para editar o título mestre</a:t>
            </a:r>
            <a:endParaRPr lang="en-US"/>
          </a:p>
        </p:txBody>
      </p:sp>
      <p:sp>
        <p:nvSpPr>
          <p:cNvPr id="11" name="Espaço Reservado para Data 4"/>
          <p:cNvSpPr>
            <a:spLocks noGrp="1"/>
          </p:cNvSpPr>
          <p:nvPr>
            <p:ph type="dt" sz="half" idx="10"/>
          </p:nvPr>
        </p:nvSpPr>
        <p:spPr/>
        <p:txBody>
          <a:bodyPr/>
          <a:lstStyle>
            <a:lvl1pPr>
              <a:defRPr smtClean="0">
                <a:solidFill>
                  <a:schemeClr val="tx1"/>
                </a:solidFill>
              </a:defRPr>
            </a:lvl1pPr>
            <a:extLst/>
          </a:lstStyle>
          <a:p>
            <a:pPr>
              <a:defRPr/>
            </a:pPr>
            <a:fld id="{E1B7E632-0A13-4762-B7E4-AADF2748D7D1}" type="datetimeFigureOut">
              <a:rPr lang="pt-BR"/>
              <a:pPr>
                <a:defRPr/>
              </a:pPr>
              <a:t>18/09/2020</a:t>
            </a:fld>
            <a:endParaRPr lang="pt-BR" dirty="0"/>
          </a:p>
        </p:txBody>
      </p:sp>
      <p:sp>
        <p:nvSpPr>
          <p:cNvPr id="12" name="Espaço Reservado para Rodapé 5"/>
          <p:cNvSpPr>
            <a:spLocks noGrp="1"/>
          </p:cNvSpPr>
          <p:nvPr>
            <p:ph type="ftr" sz="quarter" idx="11"/>
          </p:nvPr>
        </p:nvSpPr>
        <p:spPr/>
        <p:txBody>
          <a:bodyPr/>
          <a:lstStyle>
            <a:lvl1pPr>
              <a:defRPr dirty="0">
                <a:solidFill>
                  <a:schemeClr val="tx1"/>
                </a:solidFill>
              </a:defRPr>
            </a:lvl1pPr>
            <a:extLst/>
          </a:lstStyle>
          <a:p>
            <a:pPr>
              <a:defRPr/>
            </a:pPr>
            <a:endParaRPr lang="pt-BR"/>
          </a:p>
        </p:txBody>
      </p:sp>
      <p:sp>
        <p:nvSpPr>
          <p:cNvPr id="13" name="Espaço Reservado para Número de Slide 6"/>
          <p:cNvSpPr>
            <a:spLocks noGrp="1"/>
          </p:cNvSpPr>
          <p:nvPr>
            <p:ph type="sldNum" sz="quarter" idx="12"/>
          </p:nvPr>
        </p:nvSpPr>
        <p:spPr/>
        <p:txBody>
          <a:bodyPr/>
          <a:lstStyle>
            <a:lvl1pPr>
              <a:defRPr smtClean="0">
                <a:solidFill>
                  <a:schemeClr val="tx1"/>
                </a:solidFill>
              </a:defRPr>
            </a:lvl1pPr>
            <a:extLst/>
          </a:lstStyle>
          <a:p>
            <a:pPr>
              <a:defRPr/>
            </a:pPr>
            <a:fld id="{09435425-68A8-4C89-B1CE-815E508068EB}" type="slidenum">
              <a:rPr lang="pt-BR"/>
              <a:pPr>
                <a:defRPr/>
              </a:pPr>
              <a:t>‹nº›</a:t>
            </a:fld>
            <a:endParaRPr lang="pt-BR" dirty="0"/>
          </a:p>
        </p:txBody>
      </p:sp>
    </p:spTree>
    <p:extLst>
      <p:ext uri="{BB962C8B-B14F-4D97-AF65-F5344CB8AC3E}">
        <p14:creationId xmlns:p14="http://schemas.microsoft.com/office/powerpoint/2010/main" val="68488068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Espaço Reservado para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pt-BR"/>
              <a:t>Clique para editar o título mestre</a:t>
            </a:r>
            <a:endParaRPr lang="en-US"/>
          </a:p>
        </p:txBody>
      </p:sp>
      <p:sp>
        <p:nvSpPr>
          <p:cNvPr id="8203" name="Espaço Reservado para Texto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3" name="Espaço Reservado para Data 4"/>
          <p:cNvSpPr>
            <a:spLocks noGrp="1"/>
          </p:cNvSpPr>
          <p:nvPr>
            <p:ph type="dt" sz="half" idx="2"/>
          </p:nvPr>
        </p:nvSpPr>
        <p:spPr>
          <a:xfrm>
            <a:off x="6727825" y="6408738"/>
            <a:ext cx="1919288" cy="365125"/>
          </a:xfrm>
          <a:prstGeom prst="rect">
            <a:avLst/>
          </a:prstGeom>
        </p:spPr>
        <p:txBody>
          <a:bodyPr vert="horz" anchor="b"/>
          <a:lstStyle>
            <a:lvl1pPr fontAlgn="auto">
              <a:spcBef>
                <a:spcPts val="0"/>
              </a:spcBef>
              <a:spcAft>
                <a:spcPts val="0"/>
              </a:spcAft>
              <a:defRPr sz="1000" smtClean="0">
                <a:solidFill>
                  <a:schemeClr val="tx1"/>
                </a:solidFill>
                <a:latin typeface="+mn-lt"/>
                <a:cs typeface="+mn-cs"/>
              </a:defRPr>
            </a:lvl1pPr>
            <a:extLst/>
          </a:lstStyle>
          <a:p>
            <a:pPr>
              <a:defRPr/>
            </a:pPr>
            <a:fld id="{971BF258-407F-4E37-A8B7-49F2B1778EA4}" type="datetimeFigureOut">
              <a:rPr lang="pt-BR"/>
              <a:pPr>
                <a:defRPr/>
              </a:pPr>
              <a:t>18/09/2020</a:t>
            </a:fld>
            <a:endParaRPr lang="pt-BR" dirty="0"/>
          </a:p>
        </p:txBody>
      </p:sp>
      <p:sp>
        <p:nvSpPr>
          <p:cNvPr id="24" name="Espaço Reservado para Rodapé 5"/>
          <p:cNvSpPr>
            <a:spLocks noGrp="1"/>
          </p:cNvSpPr>
          <p:nvPr>
            <p:ph type="ftr" sz="quarter" idx="3"/>
          </p:nvPr>
        </p:nvSpPr>
        <p:spPr>
          <a:xfrm>
            <a:off x="4379913" y="6408738"/>
            <a:ext cx="2351087" cy="365125"/>
          </a:xfrm>
          <a:prstGeom prst="rect">
            <a:avLst/>
          </a:prstGeom>
        </p:spPr>
        <p:txBody>
          <a:bodyPr vert="horz" anchor="b"/>
          <a:lstStyle>
            <a:lvl1pPr algn="r" fontAlgn="auto">
              <a:spcBef>
                <a:spcPts val="0"/>
              </a:spcBef>
              <a:spcAft>
                <a:spcPts val="0"/>
              </a:spcAft>
              <a:defRPr sz="1000" dirty="0">
                <a:solidFill>
                  <a:schemeClr val="tx1"/>
                </a:solidFill>
                <a:latin typeface="+mn-lt"/>
                <a:cs typeface="+mn-cs"/>
              </a:defRPr>
            </a:lvl1pPr>
            <a:extLst/>
          </a:lstStyle>
          <a:p>
            <a:pPr>
              <a:defRPr/>
            </a:pPr>
            <a:endParaRPr lang="pt-BR"/>
          </a:p>
        </p:txBody>
      </p:sp>
      <p:sp>
        <p:nvSpPr>
          <p:cNvPr id="25" name="Espaço Reservado para Número de Slide 6"/>
          <p:cNvSpPr>
            <a:spLocks noGrp="1"/>
          </p:cNvSpPr>
          <p:nvPr>
            <p:ph type="sldNum" sz="quarter" idx="4"/>
          </p:nvPr>
        </p:nvSpPr>
        <p:spPr>
          <a:xfrm>
            <a:off x="8647113" y="6408738"/>
            <a:ext cx="366712" cy="365125"/>
          </a:xfrm>
          <a:prstGeom prst="rect">
            <a:avLst/>
          </a:prstGeom>
        </p:spPr>
        <p:txBody>
          <a:bodyPr vert="horz" anchor="b"/>
          <a:lstStyle>
            <a:lvl1pPr algn="r" fontAlgn="auto">
              <a:spcBef>
                <a:spcPts val="0"/>
              </a:spcBef>
              <a:spcAft>
                <a:spcPts val="0"/>
              </a:spcAft>
              <a:defRPr sz="1000" smtClean="0">
                <a:solidFill>
                  <a:schemeClr val="tx1"/>
                </a:solidFill>
                <a:latin typeface="+mn-lt"/>
                <a:cs typeface="+mn-cs"/>
              </a:defRPr>
            </a:lvl1pPr>
            <a:extLst/>
          </a:lstStyle>
          <a:p>
            <a:pPr>
              <a:defRPr/>
            </a:pPr>
            <a:fld id="{A9C12DA6-F0B8-499B-BFB2-34B2C9EAB236}"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pubmed.ncbi.nlm.nih.gov/31993776/" TargetMode="External"/><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mailto:pmargotto@gmail.com"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6098" TargetMode="Externa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3227" TargetMode="Externa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2364" TargetMode="Externa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hyperlink" Target="https://www.ncbi.nlm.nih.gov/pubmed?linkname=pubmed_pubmed&amp;from_uid=29298438" TargetMode="External"/><Relationship Id="rId4" Type="http://schemas.openxmlformats.org/officeDocument/2006/relationships/hyperlink" Target="https://www.ncbi.nlm.nih.gov/pubmed/29298438"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17272619"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6229" TargetMode="Externa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7423" TargetMode="Externa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hyperlink" Target="https://pubmed.ncbi.nlm.nih.gov/1444567/" TargetMode="Externa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hyperlink" Target="http://paulomargotto.com.br/documentos/7429" TargetMode="External"/><Relationship Id="rId2" Type="http://schemas.openxmlformats.org/officeDocument/2006/relationships/hyperlink" Target="https://pubmed.ncbi.nlm.nih.gov/17974512/" TargetMode="Externa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6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2312" TargetMode="Externa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hyperlink" Target="https://pubmed.ncbi.nlm.nih.gov/27898415/" TargetMode="Externa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9834" TargetMode="Externa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7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20051" TargetMode="Externa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75.xml.rels><?xml version="1.0" encoding="UTF-8" standalone="yes"?>
<Relationships xmlns="http://schemas.openxmlformats.org/package/2006/relationships"><Relationship Id="rId2" Type="http://schemas.openxmlformats.org/officeDocument/2006/relationships/hyperlink" Target="https://pubmed.ncbi.nlm.nih.gov/32713451/" TargetMode="Externa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paulomargotto.com.br/hemorragia-peri-intraventricular-no-recem-nascido-pre-termo/" TargetMode="Externa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5" name="Rectangle 9"/>
          <p:cNvSpPr>
            <a:spLocks noChangeArrowheads="1"/>
          </p:cNvSpPr>
          <p:nvPr/>
        </p:nvSpPr>
        <p:spPr bwMode="auto">
          <a:xfrm>
            <a:off x="-1" y="1655436"/>
            <a:ext cx="9096375" cy="147732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r>
              <a:rPr lang="pt-BR" sz="1600" b="1" dirty="0" err="1">
                <a:hlinkClick r:id="rId3"/>
              </a:rPr>
              <a:t>Assessing</a:t>
            </a:r>
            <a:r>
              <a:rPr lang="pt-BR" sz="1600" dirty="0">
                <a:hlinkClick r:id="rId3"/>
              </a:rPr>
              <a:t> </a:t>
            </a:r>
            <a:r>
              <a:rPr lang="pt-BR" sz="1600" b="1" dirty="0" err="1">
                <a:hlinkClick r:id="rId3"/>
              </a:rPr>
              <a:t>key</a:t>
            </a:r>
            <a:r>
              <a:rPr lang="pt-BR" sz="1600" dirty="0">
                <a:hlinkClick r:id="rId3"/>
              </a:rPr>
              <a:t> </a:t>
            </a:r>
            <a:r>
              <a:rPr lang="pt-BR" sz="1600" b="1" dirty="0" err="1">
                <a:hlinkClick r:id="rId3"/>
              </a:rPr>
              <a:t>clinical</a:t>
            </a:r>
            <a:r>
              <a:rPr lang="pt-BR" sz="1600" dirty="0">
                <a:hlinkClick r:id="rId3"/>
              </a:rPr>
              <a:t> </a:t>
            </a:r>
            <a:r>
              <a:rPr lang="pt-BR" sz="1600" b="1" dirty="0" err="1">
                <a:hlinkClick r:id="rId3"/>
              </a:rPr>
              <a:t>parameters</a:t>
            </a:r>
            <a:r>
              <a:rPr lang="pt-BR" sz="1600" dirty="0">
                <a:hlinkClick r:id="rId3"/>
              </a:rPr>
              <a:t> </a:t>
            </a:r>
            <a:r>
              <a:rPr lang="pt-BR" sz="1600" dirty="0" err="1">
                <a:hlinkClick r:id="rId3"/>
              </a:rPr>
              <a:t>before</a:t>
            </a:r>
            <a:r>
              <a:rPr lang="pt-BR" sz="1600" dirty="0">
                <a:hlinkClick r:id="rId3"/>
              </a:rPr>
              <a:t> </a:t>
            </a:r>
            <a:r>
              <a:rPr lang="pt-BR" sz="1600" dirty="0" err="1">
                <a:hlinkClick r:id="rId3"/>
              </a:rPr>
              <a:t>and</a:t>
            </a:r>
            <a:r>
              <a:rPr lang="pt-BR" sz="1600" dirty="0">
                <a:hlinkClick r:id="rId3"/>
              </a:rPr>
              <a:t> </a:t>
            </a:r>
            <a:r>
              <a:rPr lang="pt-BR" sz="1600" dirty="0" err="1">
                <a:hlinkClick r:id="rId3"/>
              </a:rPr>
              <a:t>after</a:t>
            </a:r>
            <a:r>
              <a:rPr lang="pt-BR" sz="1600" dirty="0">
                <a:hlinkClick r:id="rId3"/>
              </a:rPr>
              <a:t> </a:t>
            </a:r>
            <a:r>
              <a:rPr lang="pt-BR" sz="1600" b="1" dirty="0">
                <a:hlinkClick r:id="rId3"/>
              </a:rPr>
              <a:t>intraventricular</a:t>
            </a:r>
            <a:r>
              <a:rPr lang="pt-BR" sz="1600" dirty="0">
                <a:hlinkClick r:id="rId3"/>
              </a:rPr>
              <a:t> </a:t>
            </a:r>
            <a:r>
              <a:rPr lang="pt-BR" sz="1600" dirty="0" err="1">
                <a:hlinkClick r:id="rId3"/>
              </a:rPr>
              <a:t>hemorrhage</a:t>
            </a:r>
            <a:r>
              <a:rPr lang="pt-BR" sz="1600" dirty="0">
                <a:hlinkClick r:id="rId3"/>
              </a:rPr>
              <a:t> in </a:t>
            </a:r>
            <a:r>
              <a:rPr lang="pt-BR" sz="1600" dirty="0" err="1">
                <a:hlinkClick r:id="rId3"/>
              </a:rPr>
              <a:t>very</a:t>
            </a:r>
            <a:r>
              <a:rPr lang="pt-BR" sz="1600" dirty="0">
                <a:hlinkClick r:id="rId3"/>
              </a:rPr>
              <a:t> </a:t>
            </a:r>
            <a:r>
              <a:rPr lang="pt-BR" sz="1600" dirty="0" err="1">
                <a:hlinkClick r:id="rId3"/>
              </a:rPr>
              <a:t>preterm</a:t>
            </a:r>
            <a:r>
              <a:rPr lang="pt-BR" sz="1600" dirty="0">
                <a:hlinkClick r:id="rId3"/>
              </a:rPr>
              <a:t> </a:t>
            </a:r>
            <a:r>
              <a:rPr lang="pt-BR" sz="1600" dirty="0" err="1">
                <a:hlinkClick r:id="rId3"/>
              </a:rPr>
              <a:t>infants</a:t>
            </a:r>
            <a:r>
              <a:rPr lang="pt-BR" sz="1600" dirty="0">
                <a:hlinkClick r:id="rId3"/>
              </a:rPr>
              <a:t>.</a:t>
            </a:r>
            <a:endParaRPr lang="pt-BR" sz="1600" dirty="0"/>
          </a:p>
          <a:p>
            <a:pPr algn="ctr"/>
            <a:r>
              <a:rPr lang="pt-BR" sz="1600" dirty="0" err="1"/>
              <a:t>Lampe</a:t>
            </a:r>
            <a:r>
              <a:rPr lang="pt-BR" sz="1600" dirty="0"/>
              <a:t> R, </a:t>
            </a:r>
            <a:r>
              <a:rPr lang="pt-BR" sz="1600" dirty="0" err="1"/>
              <a:t>Rieger-Fackeldey</a:t>
            </a:r>
            <a:r>
              <a:rPr lang="pt-BR" sz="1600" dirty="0"/>
              <a:t> E, </a:t>
            </a:r>
            <a:r>
              <a:rPr lang="pt-BR" sz="1600" dirty="0" err="1"/>
              <a:t>Sidorenko</a:t>
            </a:r>
            <a:r>
              <a:rPr lang="pt-BR" sz="1600" dirty="0"/>
              <a:t> I, </a:t>
            </a:r>
            <a:r>
              <a:rPr lang="pt-BR" sz="1600" dirty="0" err="1"/>
              <a:t>Turova</a:t>
            </a:r>
            <a:r>
              <a:rPr lang="pt-BR" sz="1600" dirty="0"/>
              <a:t> V, </a:t>
            </a:r>
            <a:r>
              <a:rPr lang="pt-BR" sz="1600" dirty="0" err="1"/>
              <a:t>Botkin</a:t>
            </a:r>
            <a:r>
              <a:rPr lang="pt-BR" sz="1600" dirty="0"/>
              <a:t> N, </a:t>
            </a:r>
            <a:r>
              <a:rPr lang="pt-BR" sz="1600" dirty="0" err="1"/>
              <a:t>Eckardt</a:t>
            </a:r>
            <a:r>
              <a:rPr lang="pt-BR" sz="1600" dirty="0"/>
              <a:t> L, Alves-Pinto A, </a:t>
            </a:r>
            <a:r>
              <a:rPr lang="pt-BR" sz="1600" dirty="0" err="1"/>
              <a:t>Kovtanyuk</a:t>
            </a:r>
            <a:r>
              <a:rPr lang="pt-BR" sz="1600" dirty="0"/>
              <a:t> A, </a:t>
            </a:r>
            <a:r>
              <a:rPr lang="pt-BR" sz="1600" dirty="0" err="1"/>
              <a:t>Schündeln</a:t>
            </a:r>
            <a:r>
              <a:rPr lang="pt-BR" sz="1600" dirty="0"/>
              <a:t> M, </a:t>
            </a:r>
            <a:r>
              <a:rPr lang="pt-BR" sz="1600" dirty="0" err="1"/>
              <a:t>Felderhoff-Müser</a:t>
            </a:r>
            <a:r>
              <a:rPr lang="pt-BR" sz="1600" dirty="0"/>
              <a:t> </a:t>
            </a:r>
            <a:r>
              <a:rPr lang="pt-BR" sz="1600" dirty="0" err="1" smtClean="0"/>
              <a:t>U</a:t>
            </a:r>
            <a:r>
              <a:rPr lang="pt-BR" sz="1600" dirty="0" err="1"/>
              <a:t>Eur</a:t>
            </a:r>
            <a:r>
              <a:rPr lang="pt-BR" sz="1600" dirty="0"/>
              <a:t> J </a:t>
            </a:r>
            <a:r>
              <a:rPr lang="pt-BR" sz="1600" dirty="0" err="1"/>
              <a:t>Pediatr</a:t>
            </a:r>
            <a:r>
              <a:rPr lang="pt-BR" sz="1600" dirty="0"/>
              <a:t>. 2020 Jun;179(6):929-937. </a:t>
            </a:r>
            <a:r>
              <a:rPr lang="pt-BR" sz="1600" dirty="0" err="1"/>
              <a:t>doi</a:t>
            </a:r>
            <a:r>
              <a:rPr lang="pt-BR" sz="1600" dirty="0"/>
              <a:t>: 10.1007/s00431-020-03585-9. </a:t>
            </a:r>
            <a:r>
              <a:rPr lang="pt-BR" sz="1600" dirty="0" err="1"/>
              <a:t>Epub</a:t>
            </a:r>
            <a:r>
              <a:rPr lang="pt-BR" sz="1600" dirty="0"/>
              <a:t> 2020 Jan 28.PMID: 31993776 </a:t>
            </a:r>
            <a:r>
              <a:rPr lang="pt-BR" sz="1600" b="1" dirty="0" err="1"/>
              <a:t>Free</a:t>
            </a:r>
            <a:r>
              <a:rPr lang="pt-BR" sz="1600" b="1" dirty="0"/>
              <a:t> PMC </a:t>
            </a:r>
            <a:r>
              <a:rPr lang="pt-BR" sz="1600" b="1" dirty="0" err="1"/>
              <a:t>article</a:t>
            </a:r>
            <a:r>
              <a:rPr lang="pt-BR" sz="1600" b="1" dirty="0" smtClean="0"/>
              <a:t>.</a:t>
            </a:r>
            <a:r>
              <a:rPr lang="pt-BR" sz="1600" dirty="0"/>
              <a:t> </a:t>
            </a:r>
            <a:r>
              <a:rPr lang="pt-BR" sz="1600" b="1" dirty="0" smtClean="0">
                <a:solidFill>
                  <a:srgbClr val="3333FF"/>
                </a:solidFill>
              </a:rPr>
              <a:t>Artigo Livre!</a:t>
            </a:r>
            <a:endParaRPr lang="pt-BR" sz="1600" b="1" dirty="0">
              <a:solidFill>
                <a:srgbClr val="3333FF"/>
              </a:solidFill>
            </a:endParaRPr>
          </a:p>
        </p:txBody>
      </p:sp>
      <p:sp>
        <p:nvSpPr>
          <p:cNvPr id="9227" name="Rectangle 11"/>
          <p:cNvSpPr>
            <a:spLocks noChangeArrowheads="1"/>
          </p:cNvSpPr>
          <p:nvPr/>
        </p:nvSpPr>
        <p:spPr bwMode="auto">
          <a:xfrm>
            <a:off x="433387" y="188640"/>
            <a:ext cx="82772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400" b="1" dirty="0">
                <a:solidFill>
                  <a:srgbClr val="FF00FF"/>
                </a:solidFill>
              </a:rPr>
              <a:t>Avaliação dos principais parâmetros clínicos antes e depois da hemorragia intraventricular em bebês muito prematuros.</a:t>
            </a:r>
          </a:p>
        </p:txBody>
      </p:sp>
      <p:sp>
        <p:nvSpPr>
          <p:cNvPr id="9228" name="Text Box 12"/>
          <p:cNvSpPr txBox="1">
            <a:spLocks noChangeArrowheads="1"/>
          </p:cNvSpPr>
          <p:nvPr/>
        </p:nvSpPr>
        <p:spPr bwMode="auto">
          <a:xfrm>
            <a:off x="0" y="3357563"/>
            <a:ext cx="8893175" cy="1200150"/>
          </a:xfrm>
          <a:prstGeom prst="rect">
            <a:avLst/>
          </a:prstGeom>
          <a:noFill/>
          <a:ln w="9525">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dirty="0" err="1">
                <a:solidFill>
                  <a:schemeClr val="folHlink"/>
                </a:solidFill>
              </a:rPr>
              <a:t>Apresentação:Antonio</a:t>
            </a:r>
            <a:r>
              <a:rPr lang="pt-BR" dirty="0">
                <a:solidFill>
                  <a:schemeClr val="folHlink"/>
                </a:solidFill>
              </a:rPr>
              <a:t> Thiago de Souza Coelho e Marcus Vinícius Batista Machado</a:t>
            </a:r>
          </a:p>
          <a:p>
            <a:pPr algn="ctr"/>
            <a:r>
              <a:rPr lang="pt-BR" dirty="0">
                <a:solidFill>
                  <a:schemeClr val="accent1"/>
                </a:solidFill>
              </a:rPr>
              <a:t>Coordenação: Nathalia </a:t>
            </a:r>
            <a:r>
              <a:rPr lang="pt-BR" dirty="0" err="1">
                <a:solidFill>
                  <a:schemeClr val="accent1"/>
                </a:solidFill>
              </a:rPr>
              <a:t>Bardal</a:t>
            </a:r>
            <a:r>
              <a:rPr lang="pt-BR" dirty="0">
                <a:solidFill>
                  <a:schemeClr val="accent1"/>
                </a:solidFill>
              </a:rPr>
              <a:t>, Paulo R. Margotto</a:t>
            </a:r>
          </a:p>
          <a:p>
            <a:pPr algn="ctr"/>
            <a:r>
              <a:rPr lang="pt-BR" dirty="0">
                <a:solidFill>
                  <a:schemeClr val="accent1"/>
                </a:solidFill>
              </a:rPr>
              <a:t>Brasília, 19 de setembro de 2020</a:t>
            </a:r>
          </a:p>
        </p:txBody>
      </p:sp>
      <p:sp>
        <p:nvSpPr>
          <p:cNvPr id="9229" name="Text Box 13"/>
          <p:cNvSpPr txBox="1">
            <a:spLocks noChangeArrowheads="1"/>
          </p:cNvSpPr>
          <p:nvPr/>
        </p:nvSpPr>
        <p:spPr bwMode="auto">
          <a:xfrm>
            <a:off x="3203575" y="4581525"/>
            <a:ext cx="335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4"/>
              </a:rPr>
              <a:t>www.paulomargotto.com.br</a:t>
            </a:r>
            <a:r>
              <a:rPr lang="pt-BR"/>
              <a:t> </a:t>
            </a:r>
          </a:p>
        </p:txBody>
      </p:sp>
      <p:pic>
        <p:nvPicPr>
          <p:cNvPr id="9230" name="Picture 6" descr="20160830_130858"/>
          <p:cNvPicPr>
            <a:picLocks noChangeAspect="1" noChangeArrowheads="1"/>
          </p:cNvPicPr>
          <p:nvPr/>
        </p:nvPicPr>
        <p:blipFill>
          <a:blip r:embed="rId5">
            <a:lum bright="12000" contrast="24000"/>
            <a:extLst>
              <a:ext uri="{28A0092B-C50C-407E-A947-70E740481C1C}">
                <a14:useLocalDpi xmlns:a14="http://schemas.microsoft.com/office/drawing/2010/main" val="0"/>
              </a:ext>
            </a:extLst>
          </a:blip>
          <a:srcRect/>
          <a:stretch>
            <a:fillRect/>
          </a:stretch>
        </p:blipFill>
        <p:spPr bwMode="auto">
          <a:xfrm>
            <a:off x="0" y="5084763"/>
            <a:ext cx="9144000" cy="1666875"/>
          </a:xfrm>
          <a:prstGeom prst="rect">
            <a:avLst/>
          </a:prstGeom>
          <a:noFill/>
          <a:ln w="19050">
            <a:solidFill>
              <a:srgbClr val="FF00FF"/>
            </a:solidFill>
            <a:miter lim="800000"/>
            <a:headEnd/>
            <a:tailEnd/>
          </a:ln>
          <a:extLst>
            <a:ext uri="{909E8E84-426E-40DD-AFC4-6F175D3DCCD1}">
              <a14:hiddenFill xmlns:a14="http://schemas.microsoft.com/office/drawing/2010/main">
                <a:solidFill>
                  <a:srgbClr val="FFFFFF"/>
                </a:solidFill>
              </a14:hiddenFill>
            </a:ext>
          </a:extLst>
        </p:spPr>
      </p:pic>
      <p:pic>
        <p:nvPicPr>
          <p:cNvPr id="9231" name="Picture 4" descr="https://encrypted-tbn0.gstatic.com/images?q=tbn:ANd9GcQ9ueNFrui0PprOrjl5WNettZmwGSBCyxrLMhQ8Rtd9RMa3LAVsAQ"/>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28384" y="3683000"/>
            <a:ext cx="7810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2" descr="http://doutissima.com.br/wp-content/uploads/2013/07/ginastica_cerebro1_611121726956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4288" y="3644900"/>
            <a:ext cx="97790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1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3307" y="3683000"/>
            <a:ext cx="744537"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Grp="1"/>
          </p:cNvSpPr>
          <p:nvPr>
            <p:ph type="body" idx="4294967295"/>
          </p:nvPr>
        </p:nvSpPr>
        <p:spPr>
          <a:xfrm>
            <a:off x="395288" y="1844675"/>
            <a:ext cx="8229600" cy="4525963"/>
          </a:xfrm>
          <a:solidFill>
            <a:schemeClr val="bg2"/>
          </a:solidFill>
          <a:ln w="57150">
            <a:solidFill>
              <a:srgbClr val="008000"/>
            </a:solidFill>
            <a:miter lim="800000"/>
            <a:headEnd/>
            <a:tailEnd/>
          </a:ln>
        </p:spPr>
        <p:txBody>
          <a:bodyPr/>
          <a:lstStyle/>
          <a:p>
            <a:pPr>
              <a:buFont typeface="Wingdings 3" pitchFamily="18" charset="2"/>
              <a:buNone/>
            </a:pPr>
            <a:r>
              <a:rPr lang="pt-BR" smtClean="0">
                <a:solidFill>
                  <a:srgbClr val="3333FF"/>
                </a:solidFill>
                <a:latin typeface="Lucida Sans Unicode" pitchFamily="34" charset="0"/>
              </a:rPr>
              <a:t>                  </a:t>
            </a:r>
            <a:r>
              <a:rPr lang="pt-BR" b="1" smtClean="0">
                <a:solidFill>
                  <a:srgbClr val="FF00FF"/>
                </a:solidFill>
                <a:latin typeface="Lucida Sans Unicode" pitchFamily="34" charset="0"/>
              </a:rPr>
              <a:t>O que é conhecido</a:t>
            </a:r>
          </a:p>
          <a:p>
            <a:r>
              <a:rPr lang="pt-BR" smtClean="0">
                <a:latin typeface="Lucida Sans Unicode" pitchFamily="34" charset="0"/>
              </a:rPr>
              <a:t>A origem da hemorragia intraventricular  é multifatorial, mas a pressão arterial média, a pressão parcial de dióxido de carbono e o fluxo sanguíneo cerebral são reconhecidos como os parâmetros mais importantes.</a:t>
            </a:r>
          </a:p>
          <a:p>
            <a:r>
              <a:rPr lang="pt-BR" smtClean="0">
                <a:latin typeface="Lucida Sans Unicode" pitchFamily="34" charset="0"/>
              </a:rPr>
              <a:t>Em bebês prematuros, os mecanismos de autorregulação ainda estão subdesenvolvidos e não podem compensar as flutuações do fluxo sanguíneo cerebral.</a:t>
            </a:r>
          </a:p>
        </p:txBody>
      </p:sp>
      <p:pic>
        <p:nvPicPr>
          <p:cNvPr id="1853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9275"/>
            <a:ext cx="8893175" cy="1066800"/>
          </a:xfrm>
          <a:prstGeom prst="rect">
            <a:avLst/>
          </a:prstGeom>
          <a:solidFill>
            <a:schemeClr val="bg2"/>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Introdução</a:t>
            </a:r>
          </a:p>
        </p:txBody>
      </p:sp>
      <p:sp>
        <p:nvSpPr>
          <p:cNvPr id="129027" name="Espaço Reservado para Conteúdo 2"/>
          <p:cNvSpPr>
            <a:spLocks noGrp="1"/>
          </p:cNvSpPr>
          <p:nvPr>
            <p:ph idx="4294967295"/>
          </p:nvPr>
        </p:nvSpPr>
        <p:spPr>
          <a:xfrm>
            <a:off x="357188" y="1214438"/>
            <a:ext cx="8501062" cy="5357812"/>
          </a:xfrm>
        </p:spPr>
        <p:txBody>
          <a:bodyPr/>
          <a:lstStyle/>
          <a:p>
            <a:pPr algn="just"/>
            <a:r>
              <a:rPr lang="pt-BR" sz="2000" smtClean="0">
                <a:latin typeface="Lucida Sans Unicode" pitchFamily="34" charset="0"/>
              </a:rPr>
              <a:t>A hemorragia cerebral intraventricular (HIV)  é a causa mais frequente de dano cerebral em bebês prematuros [1, 2]. </a:t>
            </a:r>
          </a:p>
          <a:p>
            <a:pPr algn="just"/>
            <a:r>
              <a:rPr lang="pt-BR" sz="2000" smtClean="0">
                <a:latin typeface="Lucida Sans Unicode" pitchFamily="34" charset="0"/>
              </a:rPr>
              <a:t>Leva freqüentemente a distúrbios do neurodesenvolvimento. </a:t>
            </a:r>
          </a:p>
          <a:p>
            <a:pPr algn="just"/>
            <a:r>
              <a:rPr lang="pt-BR" sz="2000" smtClean="0">
                <a:latin typeface="Lucida Sans Unicode" pitchFamily="34" charset="0"/>
              </a:rPr>
              <a:t>A hemorragia cerebral pré-termo é considerada uma das causas subjacentes de paralisia cerebral [3–5]. </a:t>
            </a:r>
          </a:p>
          <a:p>
            <a:pPr algn="just"/>
            <a:r>
              <a:rPr lang="pt-BR" sz="2000" smtClean="0">
                <a:latin typeface="Lucida Sans Unicode" pitchFamily="34" charset="0"/>
              </a:rPr>
              <a:t>HIV ocorre com uma frequência de 20-25% [1, 2] em bebês nascidos prematuros com idade gestacional (IG) &lt;32 semanas e/ou peso ao nascer (PN) &lt;1500 g.</a:t>
            </a:r>
          </a:p>
          <a:p>
            <a:pPr algn="just"/>
            <a:r>
              <a:rPr lang="pt-BR" sz="2000" smtClean="0">
                <a:latin typeface="Lucida Sans Unicode" pitchFamily="34" charset="0"/>
              </a:rPr>
              <a:t>Ocorre mais frequentemente na matriz germinativa subependimária [6, 7], estrutura neuroepitelial altamente vascularizada com vasos frágeis, que permanece no cérebro em desenvolvimento até o 30ª semana de gestação.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Introdução</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r>
              <a:rPr lang="pt-BR" sz="2000" smtClean="0">
                <a:latin typeface="Lucida Sans Unicode" pitchFamily="34" charset="0"/>
              </a:rPr>
              <a:t>Os vasos da matriz germinativa têm um diâmetro maior do que no córtex e, portanto, um maior tensão da parede e, consequentemente, são susceptíveis de ruptura levando a hemorragia cerebral.</a:t>
            </a:r>
          </a:p>
          <a:p>
            <a:pPr algn="just"/>
            <a:r>
              <a:rPr lang="pt-BR" sz="2000" smtClean="0">
                <a:latin typeface="Lucida Sans Unicode" pitchFamily="34" charset="0"/>
              </a:rPr>
              <a:t>A origem da HIV é multifatorial [3], mas a </a:t>
            </a:r>
            <a:r>
              <a:rPr lang="pt-BR" sz="2000" smtClean="0">
                <a:solidFill>
                  <a:srgbClr val="FF0000"/>
                </a:solidFill>
                <a:latin typeface="Lucida Sans Unicode" pitchFamily="34" charset="0"/>
              </a:rPr>
              <a:t>pressão arterial, pressão parcial de dióxido de carbono arterial e fluxo sanguíneo cerebral são reconhecidos [8–10] como os parâmetros mais importantes. </a:t>
            </a:r>
          </a:p>
          <a:p>
            <a:pPr algn="just"/>
            <a:r>
              <a:rPr lang="pt-BR" sz="2000" smtClean="0">
                <a:latin typeface="Lucida Sans Unicode" pitchFamily="34" charset="0"/>
              </a:rPr>
              <a:t>No cérebro maduro, a autorregulação cerebrovascular garante um fluxo sanguíneo cerebral estável (FSC), mesmo após flutuações na pressão arterial [11]. </a:t>
            </a:r>
          </a:p>
          <a:p>
            <a:pPr algn="just"/>
            <a:r>
              <a:rPr lang="pt-BR" sz="2000" smtClean="0">
                <a:latin typeface="Lucida Sans Unicode" pitchFamily="34" charset="0"/>
              </a:rPr>
              <a:t>Em bebês prematuros, no entanto, os mecanismos de autorregulação ainda estão subdesenvolvidos e não pode compensar essas flutuações [10, 12].</a:t>
            </a:r>
          </a:p>
          <a:p>
            <a:pPr algn="ctr"/>
            <a:r>
              <a:rPr lang="pt-BR" sz="2000" smtClean="0">
                <a:solidFill>
                  <a:srgbClr val="FF0000"/>
                </a:solidFill>
                <a:latin typeface="Lucida Sans Unicode" pitchFamily="34" charset="0"/>
              </a:rPr>
              <a:t>A </a:t>
            </a:r>
            <a:r>
              <a:rPr lang="pt-BR" sz="2000" b="1" smtClean="0">
                <a:solidFill>
                  <a:srgbClr val="FF0000"/>
                </a:solidFill>
                <a:latin typeface="Lucida Sans Unicode" pitchFamily="34" charset="0"/>
              </a:rPr>
              <a:t>ruptura de vasos da matriz germinativa</a:t>
            </a:r>
            <a:r>
              <a:rPr lang="pt-BR" sz="2000" smtClean="0">
                <a:solidFill>
                  <a:srgbClr val="FF0000"/>
                </a:solidFill>
                <a:latin typeface="Lucida Sans Unicode" pitchFamily="34" charset="0"/>
              </a:rPr>
              <a:t> frágil pode ser desencadeada por isquemia ou hiperperfusão</a:t>
            </a:r>
            <a:r>
              <a:rPr lang="pt-BR" sz="2000" smtClean="0">
                <a:latin typeface="Lucida Sans Unicode" pitchFamily="34" charset="0"/>
              </a:rPr>
              <a:t> [8, 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Introdução</a:t>
            </a:r>
          </a:p>
        </p:txBody>
      </p:sp>
      <p:sp>
        <p:nvSpPr>
          <p:cNvPr id="133123" name="Espaço Reservado para Conteúdo 2"/>
          <p:cNvSpPr>
            <a:spLocks noGrp="1"/>
          </p:cNvSpPr>
          <p:nvPr>
            <p:ph idx="4294967295"/>
          </p:nvPr>
        </p:nvSpPr>
        <p:spPr>
          <a:xfrm>
            <a:off x="357188" y="1214438"/>
            <a:ext cx="8501062" cy="5357812"/>
          </a:xfrm>
        </p:spPr>
        <p:txBody>
          <a:bodyPr/>
          <a:lstStyle/>
          <a:p>
            <a:pPr algn="just"/>
            <a:r>
              <a:rPr lang="pt-BR" sz="2000" smtClean="0">
                <a:latin typeface="Lucida Sans Unicode" pitchFamily="34" charset="0"/>
              </a:rPr>
              <a:t>Apesar de várias técnicas não invasivas para medir o FSC, como ultrassom Doppler transcraniano [13, 14] e espectroscopia de infravermelho [15], nenhuma destas técnicas são usadas como procedimentos clínicos de rotina. </a:t>
            </a:r>
          </a:p>
          <a:p>
            <a:pPr algn="just"/>
            <a:r>
              <a:rPr lang="pt-BR" sz="2000" smtClean="0">
                <a:latin typeface="Lucida Sans Unicode" pitchFamily="34" charset="0"/>
              </a:rPr>
              <a:t>A avaliação quantitativa do FSC parece ser uma abordagem promissora no cuidado de rotina de bebês prematuros. </a:t>
            </a:r>
          </a:p>
          <a:p>
            <a:pPr algn="just"/>
            <a:r>
              <a:rPr lang="pt-BR" sz="2000" smtClean="0">
                <a:latin typeface="Lucida Sans Unicode" pitchFamily="34" charset="0"/>
              </a:rPr>
              <a:t>Quando parâmetros clínicos e dados relevantes, como, idade gestacional, peso ao nascer, pressão parcial de dióxido de (pCO2) e pressão arterial média (PAM), são alimentados no modelo, o FSC pode ser calculado imediatamente e  analisado.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Introdução</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lnSpc>
                <a:spcPct val="90000"/>
              </a:lnSpc>
            </a:pPr>
            <a:r>
              <a:rPr lang="pt-BR" sz="2000" smtClean="0">
                <a:latin typeface="Lucida Sans Unicode" pitchFamily="34" charset="0"/>
              </a:rPr>
              <a:t>Apesar de numerosos estudos sobre o desenvolvimento de HIV, o foco da pesquisa não foi a evolução de parâmetros relevantes, como pCO2, PAM e FSC, antes e após a HIV.</a:t>
            </a:r>
          </a:p>
          <a:p>
            <a:pPr algn="just">
              <a:lnSpc>
                <a:spcPct val="90000"/>
              </a:lnSpc>
            </a:pPr>
            <a:r>
              <a:rPr lang="pt-BR" sz="2000" smtClean="0">
                <a:latin typeface="Lucida Sans Unicode" pitchFamily="34" charset="0"/>
              </a:rPr>
              <a:t>Tal análise pode, no entanto, revelar até que ponto alguns parâmetros podem indicar uma hemorragia em desenvolvimento. </a:t>
            </a:r>
          </a:p>
          <a:p>
            <a:pPr algn="just">
              <a:lnSpc>
                <a:spcPct val="90000"/>
              </a:lnSpc>
            </a:pPr>
            <a:r>
              <a:rPr lang="pt-BR" sz="2000" smtClean="0">
                <a:latin typeface="Lucida Sans Unicode" pitchFamily="34" charset="0"/>
              </a:rPr>
              <a:t>No trabalho atual, pCO2 e PAM foram obtidos retrospectivamente de prontuários clínicos padrão de 254 bebês muito prematuros. </a:t>
            </a:r>
          </a:p>
          <a:p>
            <a:pPr algn="just">
              <a:lnSpc>
                <a:spcPct val="90000"/>
              </a:lnSpc>
            </a:pPr>
            <a:r>
              <a:rPr lang="pt-BR" sz="2000" smtClean="0">
                <a:latin typeface="Lucida Sans Unicode" pitchFamily="34" charset="0"/>
              </a:rPr>
              <a:t>Valores do FSC foram estimados através de um modelo matemático recentemente desenvolvido pelos autores para o cálculo do CBF [16–18].</a:t>
            </a:r>
          </a:p>
          <a:p>
            <a:pPr algn="just">
              <a:lnSpc>
                <a:spcPct val="90000"/>
              </a:lnSpc>
            </a:pPr>
            <a:r>
              <a:rPr lang="pt-BR" sz="2000" smtClean="0">
                <a:latin typeface="Lucida Sans Unicode" pitchFamily="34" charset="0"/>
              </a:rPr>
              <a:t>Como as condições iniciais foram semelhantes, a evolução dos parâmetros no grupo de lactentes com HIV foi comparada com os obtidos de um grupo de prematuros HIV.</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ítulo 1"/>
          <p:cNvSpPr>
            <a:spLocks noGrp="1"/>
          </p:cNvSpPr>
          <p:nvPr>
            <p:ph type="title" idx="4294967295"/>
          </p:nvPr>
        </p:nvSpPr>
        <p:spPr bwMode="auto">
          <a:xfrm>
            <a:off x="457200" y="20161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900" smtClean="0">
                <a:effectLst/>
                <a:latin typeface="Lucida Sans Unicode" pitchFamily="34" charset="0"/>
              </a:rPr>
              <a:t>Materiais e Métodos</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r>
              <a:rPr lang="pt-BR" sz="2000" smtClean="0">
                <a:latin typeface="Lucida Sans Unicode" pitchFamily="34" charset="0"/>
              </a:rPr>
              <a:t>O estudo foi aprovado pelo comitê de ética da Escola de Medicina Klinikum rechts der Isar, Universidade Técnica de Munique (Ref. 364/15), e comitê de ética da Universidade Hospital de Essen, Universidade Duisburg-Essen (Ref. 16-7284-BO). </a:t>
            </a:r>
          </a:p>
          <a:p>
            <a:pPr algn="just"/>
            <a:r>
              <a:rPr lang="pt-BR" sz="2000" smtClean="0">
                <a:latin typeface="Lucida Sans Unicode" pitchFamily="34" charset="0"/>
              </a:rPr>
              <a:t>Nenhum consentimento por escrito do paciente foi necessário para o estudo retrospectivo . </a:t>
            </a:r>
          </a:p>
          <a:p>
            <a:pPr algn="just"/>
            <a:r>
              <a:rPr lang="pt-BR" sz="2000" smtClean="0">
                <a:latin typeface="Lucida Sans Unicode" pitchFamily="34" charset="0"/>
              </a:rPr>
              <a:t>O relatório não contém nenhuma informação pessoal que possa levar a identificação do paciente; </a:t>
            </a:r>
          </a:p>
          <a:p>
            <a:pPr algn="just"/>
            <a:r>
              <a:rPr lang="pt-BR" sz="2000" smtClean="0">
                <a:latin typeface="Lucida Sans Unicode" pitchFamily="34" charset="0"/>
              </a:rPr>
              <a:t>Todos os dados analisados ​​foram coletados como parte do diagnóstico e tratamento de rotina; </a:t>
            </a:r>
          </a:p>
          <a:p>
            <a:pPr algn="just"/>
            <a:r>
              <a:rPr lang="pt-BR" sz="2000" smtClean="0">
                <a:latin typeface="Lucida Sans Unicode" pitchFamily="34" charset="0"/>
              </a:rPr>
              <a:t>O atendimento médico não foi estabelecido para fins de pesquisa, mas foi o parte do procedimento clínico padrão; </a:t>
            </a:r>
          </a:p>
          <a:p>
            <a:pPr algn="just"/>
            <a:r>
              <a:rPr lang="pt-BR" sz="2000" smtClean="0">
                <a:latin typeface="Lucida Sans Unicode" pitchFamily="34" charset="0"/>
              </a:rPr>
              <a:t>Todos os pacientes foram diagnosticados e tratados de acordo com as diretrizes e acordos nacionais.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ítulo 1"/>
          <p:cNvSpPr>
            <a:spLocks noGrp="1"/>
          </p:cNvSpPr>
          <p:nvPr>
            <p:ph type="title" idx="4294967295"/>
          </p:nvPr>
        </p:nvSpPr>
        <p:spPr bwMode="auto">
          <a:xfrm>
            <a:off x="457200" y="20161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900" smtClean="0">
                <a:effectLst/>
                <a:latin typeface="Lucida Sans Unicode" pitchFamily="34" charset="0"/>
              </a:rPr>
              <a:t>Materiais e Métodos</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lnSpc>
                <a:spcPct val="90000"/>
              </a:lnSpc>
            </a:pPr>
            <a:r>
              <a:rPr lang="pt-BR" sz="1800" smtClean="0">
                <a:latin typeface="Lucida Sans Unicode" pitchFamily="34" charset="0"/>
              </a:rPr>
              <a:t>Os dados clínicos foram coletados de 254 bebês prematuros, que nasceram e foram tratadas em unidades de terapia intensiva neonatal de dois hospitais universitários diferentes Universidade Técnica de Munique, Faculdade de Medicina,Klinikum rechts der Isar, e University Duisburg-Essen, Hospital Universitário de Essen). </a:t>
            </a:r>
          </a:p>
          <a:p>
            <a:pPr algn="just">
              <a:lnSpc>
                <a:spcPct val="90000"/>
              </a:lnSpc>
            </a:pPr>
            <a:r>
              <a:rPr lang="pt-BR" sz="1800" smtClean="0">
                <a:latin typeface="Lucida Sans Unicode" pitchFamily="34" charset="0"/>
              </a:rPr>
              <a:t>Os dados coletados retrospectivamente cobriu um período de 11 anos (2006–2016) em ambos os hospitais. </a:t>
            </a:r>
          </a:p>
          <a:p>
            <a:pPr algn="just">
              <a:lnSpc>
                <a:spcPct val="90000"/>
              </a:lnSpc>
            </a:pPr>
            <a:r>
              <a:rPr lang="pt-BR" sz="1800" smtClean="0">
                <a:latin typeface="Lucida Sans Unicode" pitchFamily="34" charset="0"/>
              </a:rPr>
              <a:t>Em ambos os centros clínicos, HIV foi diagnosticado ecografia cerebral realizado rotineiramente nos dias 1, 3, 7 e 14 de vida e com mais frequência (até diariamente) em caso de discrepâncias ou suspeita de hemorragia. </a:t>
            </a:r>
          </a:p>
          <a:p>
            <a:pPr algn="just">
              <a:lnSpc>
                <a:spcPct val="90000"/>
              </a:lnSpc>
            </a:pPr>
            <a:r>
              <a:rPr lang="pt-BR" sz="1800" smtClean="0">
                <a:latin typeface="Lucida Sans Unicode" pitchFamily="34" charset="0"/>
              </a:rPr>
              <a:t>Os exames foram realizados e classificados por neonatologistas experientes. </a:t>
            </a:r>
          </a:p>
          <a:p>
            <a:pPr algn="just">
              <a:lnSpc>
                <a:spcPct val="90000"/>
              </a:lnSpc>
            </a:pPr>
            <a:r>
              <a:rPr lang="pt-BR" sz="1800" smtClean="0">
                <a:latin typeface="Lucida Sans Unicode" pitchFamily="34" charset="0"/>
              </a:rPr>
              <a:t>Graus mais elevados de HIV correspondem a hemorragias mais graves de acordo com a classificação de Papile [19]. </a:t>
            </a:r>
          </a:p>
          <a:p>
            <a:pPr algn="just">
              <a:lnSpc>
                <a:spcPct val="90000"/>
              </a:lnSpc>
            </a:pPr>
            <a:r>
              <a:rPr lang="pt-BR" sz="1800" smtClean="0">
                <a:latin typeface="Lucida Sans Unicode" pitchFamily="34" charset="0"/>
              </a:rPr>
              <a:t>Não houve critérios de exclusão durante a coleção de dados : todos os pacientes com HIV nascidos no período de006 a 2016 foram incluídos. </a:t>
            </a:r>
          </a:p>
          <a:p>
            <a:pPr algn="just">
              <a:lnSpc>
                <a:spcPct val="90000"/>
              </a:lnSpc>
            </a:pPr>
            <a:r>
              <a:rPr lang="pt-BR" sz="1800" smtClean="0">
                <a:latin typeface="Lucida Sans Unicode" pitchFamily="34" charset="0"/>
              </a:rPr>
              <a:t>Dependendo do diagnóstico de HIV, bebês foram incluídos no grupo de controle (sem HIV) ou grupo afetado (com HIV).</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ítulo 1"/>
          <p:cNvSpPr>
            <a:spLocks noGrp="1"/>
          </p:cNvSpPr>
          <p:nvPr>
            <p:ph type="title" idx="4294967295"/>
          </p:nvPr>
        </p:nvSpPr>
        <p:spPr bwMode="auto">
          <a:xfrm>
            <a:off x="457200" y="20161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900" smtClean="0">
                <a:effectLst/>
                <a:latin typeface="Lucida Sans Unicode" pitchFamily="34" charset="0"/>
              </a:rPr>
              <a:t>Materiais e Métodos</a:t>
            </a:r>
          </a:p>
        </p:txBody>
      </p:sp>
      <p:sp>
        <p:nvSpPr>
          <p:cNvPr id="141315" name="Espaço Reservado para Conteúdo 2"/>
          <p:cNvSpPr>
            <a:spLocks noGrp="1"/>
          </p:cNvSpPr>
          <p:nvPr>
            <p:ph idx="4294967295"/>
          </p:nvPr>
        </p:nvSpPr>
        <p:spPr>
          <a:xfrm>
            <a:off x="357188" y="1214438"/>
            <a:ext cx="8501062" cy="5357812"/>
          </a:xfrm>
          <a:solidFill>
            <a:schemeClr val="bg1"/>
          </a:solidFill>
        </p:spPr>
        <p:txBody>
          <a:bodyPr/>
          <a:lstStyle/>
          <a:p>
            <a:pPr algn="just"/>
            <a:r>
              <a:rPr lang="pt-BR" sz="2000" smtClean="0">
                <a:latin typeface="Lucida Sans Unicode" pitchFamily="34" charset="0"/>
              </a:rPr>
              <a:t>Os registros de PAM e pCO2 foram recuperados de dados clínicos de rotina coletados durante os primeiros 10 dias de vida no controle grupo, e por até 7 dias antes da hemorragia e 3 dias depois da hemorragia no grupo afetado. </a:t>
            </a:r>
          </a:p>
          <a:p>
            <a:pPr algn="just"/>
            <a:r>
              <a:rPr lang="pt-BR" sz="2000" smtClean="0">
                <a:latin typeface="Lucida Sans Unicode" pitchFamily="34" charset="0"/>
              </a:rPr>
              <a:t>A fim de aumentar a análise estatística do estudo, gasometria arterial e gasometria venosa foram considerados. Não houve distinção entre dois métodos de medição porque uma forte correlação entre pCO2 arterial e venoso (r = 0,96, p &lt;0,0001) [20]. </a:t>
            </a:r>
          </a:p>
          <a:p>
            <a:pPr algn="just"/>
            <a:r>
              <a:rPr lang="pt-BR" sz="2000" smtClean="0">
                <a:latin typeface="Lucida Sans Unicode" pitchFamily="34" charset="0"/>
              </a:rPr>
              <a:t>Embora PAM e pCO2 foram medidos em momentos e intervalos diferentes, apenas registros coincidentes de PAM e pCO2 foram incluídos na análise.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ítulo 1"/>
          <p:cNvSpPr>
            <a:spLocks noGrp="1"/>
          </p:cNvSpPr>
          <p:nvPr>
            <p:ph type="title" idx="4294967295"/>
          </p:nvPr>
        </p:nvSpPr>
        <p:spPr bwMode="auto">
          <a:xfrm>
            <a:off x="457200" y="20161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900" smtClean="0">
                <a:effectLst/>
                <a:latin typeface="Lucida Sans Unicode" pitchFamily="34" charset="0"/>
              </a:rPr>
              <a:t>Materiais e Métodos</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lnSpc>
                <a:spcPct val="80000"/>
              </a:lnSpc>
            </a:pPr>
            <a:r>
              <a:rPr lang="pt-BR" sz="1800" smtClean="0">
                <a:latin typeface="Lucida Sans Unicode" pitchFamily="34" charset="0"/>
              </a:rPr>
              <a:t>Para cada registro clínico de PAM e pCO2, o valor do FSC foi calculado usando um modelo matemático ajustado para o cérebro imaturo de bebês prematuros [17, 18] a partir de um modelo previamente proposto para o cérebro adulto [16].</a:t>
            </a:r>
          </a:p>
          <a:p>
            <a:pPr algn="just">
              <a:lnSpc>
                <a:spcPct val="80000"/>
              </a:lnSpc>
            </a:pPr>
            <a:r>
              <a:rPr lang="pt-BR" sz="1800" smtClean="0">
                <a:latin typeface="Lucida Sans Unicode" pitchFamily="34" charset="0"/>
              </a:rPr>
              <a:t>No modelo, o sistema vascular é dividido em 19 níveis (9 arterial, 9 venoso e 1 compartimento capilar) de acordo com as características morfológicas dos vasos. </a:t>
            </a:r>
          </a:p>
          <a:p>
            <a:pPr algn="just">
              <a:lnSpc>
                <a:spcPct val="80000"/>
              </a:lnSpc>
            </a:pPr>
            <a:r>
              <a:rPr lang="pt-BR" sz="1800" smtClean="0">
                <a:latin typeface="Lucida Sans Unicode" pitchFamily="34" charset="0"/>
              </a:rPr>
              <a:t>A presença da matriz germinativa é simulada de acordo com IG. </a:t>
            </a:r>
          </a:p>
          <a:p>
            <a:pPr algn="just">
              <a:lnSpc>
                <a:spcPct val="80000"/>
              </a:lnSpc>
            </a:pPr>
            <a:r>
              <a:rPr lang="pt-BR" sz="1800" smtClean="0">
                <a:latin typeface="Lucida Sans Unicode" pitchFamily="34" charset="0"/>
              </a:rPr>
              <a:t>FSC é derivado da lei de Kirchhoff, na qual a resistência total de toda a rede de vasos cerebrais é calculada como a soma das resistências de cada compartimento. </a:t>
            </a:r>
          </a:p>
          <a:p>
            <a:pPr algn="just">
              <a:lnSpc>
                <a:spcPct val="80000"/>
              </a:lnSpc>
            </a:pPr>
            <a:r>
              <a:rPr lang="pt-BR" sz="1800" smtClean="0">
                <a:latin typeface="Lucida Sans Unicode" pitchFamily="34" charset="0"/>
              </a:rPr>
              <a:t>O volume do fluxo sanguíneo depende da pressão de perfusão e resistência do vaso, que por sua vez é influenciada pela densidade e morfologia da rede de vasos e das características do sangue. </a:t>
            </a:r>
          </a:p>
          <a:p>
            <a:pPr algn="just">
              <a:lnSpc>
                <a:spcPct val="80000"/>
              </a:lnSpc>
            </a:pPr>
            <a:r>
              <a:rPr lang="pt-BR" sz="1800" smtClean="0">
                <a:latin typeface="Lucida Sans Unicode" pitchFamily="34" charset="0"/>
              </a:rPr>
              <a:t>O diâmetro dos vasos em relação ao pCO2 é contabilizado nas simulações por um mecanismo que permite a dilatação ou constrição dos vasos sanguíneos dependendo do valor pCO2.</a:t>
            </a:r>
          </a:p>
          <a:p>
            <a:pPr algn="just">
              <a:lnSpc>
                <a:spcPct val="80000"/>
              </a:lnSpc>
            </a:pPr>
            <a:r>
              <a:rPr lang="pt-BR" sz="1800" smtClean="0">
                <a:latin typeface="Lucida Sans Unicode" pitchFamily="34" charset="0"/>
              </a:rPr>
              <a:t>A simulação da resposta miogênica a flutuações na PAM é baseada em ajustes dos dados clínicos coletados dos bebês prematuros [18].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ítulo 1"/>
          <p:cNvSpPr>
            <a:spLocks noGrp="1"/>
          </p:cNvSpPr>
          <p:nvPr>
            <p:ph type="title" idx="4294967295"/>
          </p:nvPr>
        </p:nvSpPr>
        <p:spPr bwMode="auto">
          <a:xfrm>
            <a:off x="457200" y="201613"/>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900" smtClean="0">
                <a:effectLst/>
                <a:latin typeface="Lucida Sans Unicode" pitchFamily="34" charset="0"/>
              </a:rPr>
              <a:t>Materiais e Métodos</a:t>
            </a:r>
          </a:p>
        </p:txBody>
      </p:sp>
      <p:sp>
        <p:nvSpPr>
          <p:cNvPr id="3" name="Espaço Reservado para Conteúdo 2"/>
          <p:cNvSpPr>
            <a:spLocks noGrp="1"/>
          </p:cNvSpPr>
          <p:nvPr>
            <p:ph idx="4294967295"/>
          </p:nvPr>
        </p:nvSpPr>
        <p:spPr>
          <a:xfrm>
            <a:off x="357188" y="1214438"/>
            <a:ext cx="8501062" cy="5357812"/>
          </a:xfrm>
          <a:solidFill>
            <a:schemeClr val="bg1"/>
          </a:solidFill>
        </p:spPr>
        <p:txBody>
          <a:bodyPr/>
          <a:lstStyle/>
          <a:p>
            <a:pPr algn="just">
              <a:lnSpc>
                <a:spcPct val="80000"/>
              </a:lnSpc>
            </a:pPr>
            <a:r>
              <a:rPr lang="pt-BR" sz="1800" smtClean="0">
                <a:latin typeface="Lucida Sans Unicode" pitchFamily="34" charset="0"/>
              </a:rPr>
              <a:t>Para cada registro clínico de PAM e pCO2, o valor do FSC foi calculado usando um modelo matemático ajustado para o cérebro imaturo de bebês prematuros [17, 18] a partir de um modelo previamente proposto para o cérebro adulto [16].</a:t>
            </a:r>
          </a:p>
          <a:p>
            <a:pPr algn="just">
              <a:lnSpc>
                <a:spcPct val="80000"/>
              </a:lnSpc>
            </a:pPr>
            <a:r>
              <a:rPr lang="pt-BR" sz="1800" smtClean="0">
                <a:latin typeface="Lucida Sans Unicode" pitchFamily="34" charset="0"/>
              </a:rPr>
              <a:t>No modelo, o sistema vascular é dividido em 19 níveis (9 arterial, 9 venoso e 1 compartimento capilar) de acordo com as características morfológicas dos vasos. </a:t>
            </a:r>
          </a:p>
          <a:p>
            <a:pPr algn="just">
              <a:lnSpc>
                <a:spcPct val="80000"/>
              </a:lnSpc>
            </a:pPr>
            <a:r>
              <a:rPr lang="pt-BR" sz="1800" smtClean="0">
                <a:latin typeface="Lucida Sans Unicode" pitchFamily="34" charset="0"/>
              </a:rPr>
              <a:t>A presença da matriz germinativa é simulada de acordo com IG. </a:t>
            </a:r>
          </a:p>
          <a:p>
            <a:pPr algn="just">
              <a:lnSpc>
                <a:spcPct val="80000"/>
              </a:lnSpc>
            </a:pPr>
            <a:r>
              <a:rPr lang="pt-BR" sz="1800" smtClean="0">
                <a:latin typeface="Lucida Sans Unicode" pitchFamily="34" charset="0"/>
              </a:rPr>
              <a:t>FSC é derivado da lei de Kirchhoff, na qual a resistência total de toda a rede de vasos cerebrais é calculada como a soma das resistências de cada compartimento. </a:t>
            </a:r>
          </a:p>
          <a:p>
            <a:pPr algn="just">
              <a:lnSpc>
                <a:spcPct val="80000"/>
              </a:lnSpc>
            </a:pPr>
            <a:r>
              <a:rPr lang="pt-BR" sz="1800" smtClean="0">
                <a:latin typeface="Lucida Sans Unicode" pitchFamily="34" charset="0"/>
              </a:rPr>
              <a:t>O volume do fluxo sanguíneo depende da pressão de perfusão e resistência do vaso, que por sua vez é influenciada pela densidade e morfologia da rede de vasos e das características do sangue. </a:t>
            </a:r>
          </a:p>
          <a:p>
            <a:pPr algn="just">
              <a:lnSpc>
                <a:spcPct val="80000"/>
              </a:lnSpc>
            </a:pPr>
            <a:r>
              <a:rPr lang="pt-BR" sz="1800" smtClean="0">
                <a:latin typeface="Lucida Sans Unicode" pitchFamily="34" charset="0"/>
              </a:rPr>
              <a:t>O diâmetro dos vasos em relação ao pCO2 é contabilizado nas simulações por um mecanismo que permite a dilatação ou constrição dos vasos sanguíneos dependendo do valor pCO2.</a:t>
            </a:r>
          </a:p>
          <a:p>
            <a:pPr algn="just">
              <a:lnSpc>
                <a:spcPct val="80000"/>
              </a:lnSpc>
            </a:pPr>
            <a:r>
              <a:rPr lang="pt-BR" sz="1800" smtClean="0">
                <a:latin typeface="Lucida Sans Unicode" pitchFamily="34" charset="0"/>
              </a:rPr>
              <a:t>A simulação da resposta miogênica a flutuações na PAM é baseada em ajustes dos dados clínicos coletados dos bebês prematuros [18].</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400" smtClean="0">
                <a:solidFill>
                  <a:srgbClr val="3333FF"/>
                </a:solidFill>
                <a:latin typeface=".SFUI-Regular"/>
              </a:rPr>
              <a:t>A coorte foi composta por 254 recém-nascidos muito prematuros com IG entre 23 e 30 semanas de gestação (26,5 ± 2,1) e PN entre 335 e 1580 g (864,1 ± 279,1 g).</a:t>
            </a:r>
            <a:r>
              <a:rPr lang="pt-BR" sz="2400" smtClean="0">
                <a:latin typeface=".AppleSystemUIFont"/>
              </a:rPr>
              <a:t/>
            </a:r>
            <a:br>
              <a:rPr lang="pt-BR" sz="2400" smtClean="0">
                <a:latin typeface=".AppleSystemUIFont"/>
              </a:rPr>
            </a:br>
            <a:endParaRPr lang="pt-BR" sz="2400" smtClean="0">
              <a:latin typeface=".AppleSystemUIFont"/>
            </a:endParaRPr>
          </a:p>
          <a:p>
            <a:pPr algn="ctr">
              <a:lnSpc>
                <a:spcPct val="80000"/>
              </a:lnSpc>
              <a:buFont typeface="Wingdings 3" pitchFamily="18" charset="2"/>
              <a:buNone/>
            </a:pPr>
            <a:r>
              <a:rPr lang="pt-BR" sz="2400" smtClean="0">
                <a:latin typeface=".SFUI-Regular"/>
              </a:rPr>
              <a:t>Um total de </a:t>
            </a:r>
            <a:r>
              <a:rPr lang="pt-BR" sz="2400" smtClean="0">
                <a:solidFill>
                  <a:srgbClr val="FF0000"/>
                </a:solidFill>
                <a:latin typeface=".SFUI-Regular"/>
              </a:rPr>
              <a:t>136 os pacientes foram diagnosticados com HIV grau I-IV (grupo afetado),</a:t>
            </a:r>
            <a:r>
              <a:rPr lang="pt-BR" sz="2400" smtClean="0">
                <a:latin typeface=".SFUI-Regular"/>
              </a:rPr>
              <a:t> e </a:t>
            </a:r>
            <a:r>
              <a:rPr lang="pt-BR" sz="2400" smtClean="0">
                <a:solidFill>
                  <a:srgbClr val="3333FF"/>
                </a:solidFill>
                <a:latin typeface=".SFUI-Regular"/>
              </a:rPr>
              <a:t>118 pacientes não tinham HIV (grupo controle</a:t>
            </a:r>
            <a:r>
              <a:rPr lang="pt-BR" sz="2400" smtClean="0">
                <a:latin typeface=".SFUI-Regular"/>
              </a:rPr>
              <a:t>). </a:t>
            </a:r>
            <a:r>
              <a:rPr lang="pt-BR" sz="2400" smtClean="0">
                <a:latin typeface=".AppleSystemUIFont"/>
              </a:rPr>
              <a:t/>
            </a:r>
            <a:br>
              <a:rPr lang="pt-BR" sz="2400" smtClean="0">
                <a:latin typeface=".AppleSystemUIFont"/>
              </a:rPr>
            </a:br>
            <a:endParaRPr lang="pt-BR" sz="2400" smtClean="0">
              <a:latin typeface=".AppleSystemUIFont"/>
            </a:endParaRPr>
          </a:p>
          <a:p>
            <a:pPr algn="just">
              <a:lnSpc>
                <a:spcPct val="80000"/>
              </a:lnSpc>
            </a:pPr>
            <a:r>
              <a:rPr lang="pt-BR" sz="2400" smtClean="0">
                <a:latin typeface=".SFUI-Regular"/>
              </a:rPr>
              <a:t>O grupo controle foi pareado com o grupo afetado para IG e peso corporal médio. </a:t>
            </a:r>
            <a:endParaRPr lang="pt-BR" sz="2400" smtClean="0">
              <a:latin typeface=".AppleSystemUIFont"/>
            </a:endParaRPr>
          </a:p>
          <a:p>
            <a:pPr algn="just">
              <a:lnSpc>
                <a:spcPct val="80000"/>
              </a:lnSpc>
            </a:pPr>
            <a:endParaRPr lang="pt-BR" sz="2400" smtClean="0">
              <a:latin typeface="Lucida Sans Unicode"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a:xfrm>
            <a:off x="396875" y="2228850"/>
            <a:ext cx="2181225" cy="3041650"/>
          </a:xfrm>
        </p:spPr>
        <p:txBody>
          <a:bodyPr>
            <a:normAutofit/>
          </a:bodyPr>
          <a:lstStyle/>
          <a:p>
            <a:pPr>
              <a:lnSpc>
                <a:spcPct val="80000"/>
              </a:lnSpc>
            </a:pPr>
            <a:r>
              <a:rPr lang="pt-BR" sz="2000" smtClean="0">
                <a:latin typeface=".SFUI-Regular"/>
              </a:rPr>
              <a:t>As </a:t>
            </a:r>
            <a:r>
              <a:rPr lang="pt-BR" sz="2000" smtClean="0">
                <a:solidFill>
                  <a:srgbClr val="3333FF"/>
                </a:solidFill>
                <a:latin typeface=".SFUI-Regular"/>
              </a:rPr>
              <a:t>Tabelas 1 e 2</a:t>
            </a:r>
            <a:r>
              <a:rPr lang="pt-BR" sz="2000" smtClean="0">
                <a:latin typeface=".SFUI-Regular"/>
              </a:rPr>
              <a:t> contêm informações sobre as características obstétricas, o dia do diagnóstico de HIV e o grau de HIV.</a:t>
            </a:r>
            <a:endParaRPr lang="pt-BR" sz="2000" smtClean="0">
              <a:latin typeface=".AppleSystemUIFont"/>
            </a:endParaRPr>
          </a:p>
          <a:p>
            <a:pPr>
              <a:lnSpc>
                <a:spcPct val="80000"/>
              </a:lnSpc>
            </a:pPr>
            <a:endParaRPr lang="pt-BR" sz="2000" smtClean="0">
              <a:latin typeface="Lucida Sans Unicode" pitchFamily="34" charset="0"/>
            </a:endParaRPr>
          </a:p>
        </p:txBody>
      </p:sp>
      <p:pic>
        <p:nvPicPr>
          <p:cNvPr id="148484"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51125" y="1052513"/>
            <a:ext cx="6492875" cy="4700587"/>
          </a:xfrm>
          <a:prstGeom prst="rect">
            <a:avLst/>
          </a:prstGeom>
          <a:noFill/>
          <a:ln w="38100">
            <a:solidFill>
              <a:srgbClr val="008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pic>
        <p:nvPicPr>
          <p:cNvPr id="149507" name="Imagem 4"/>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339975" y="1628775"/>
            <a:ext cx="4518025" cy="3965575"/>
          </a:xfrm>
          <a:ln w="38100">
            <a:solidFill>
              <a:srgbClr val="008000"/>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150531" name="Espaço Reservado para Conteúdo 2"/>
          <p:cNvSpPr>
            <a:spLocks noGrp="1"/>
          </p:cNvSpPr>
          <p:nvPr>
            <p:ph idx="4294967295"/>
          </p:nvPr>
        </p:nvSpPr>
        <p:spPr/>
        <p:txBody>
          <a:bodyPr/>
          <a:lstStyle/>
          <a:p>
            <a:r>
              <a:rPr lang="pt-BR" smtClean="0">
                <a:latin typeface=".SFUI-Regular"/>
              </a:rPr>
              <a:t>A </a:t>
            </a:r>
            <a:r>
              <a:rPr lang="pt-BR" smtClean="0">
                <a:solidFill>
                  <a:srgbClr val="3333FF"/>
                </a:solidFill>
                <a:latin typeface=".SFUI-Regular"/>
              </a:rPr>
              <a:t>Figura 1</a:t>
            </a:r>
            <a:r>
              <a:rPr lang="pt-BR" smtClean="0">
                <a:latin typeface=".SFUI-Regular"/>
              </a:rPr>
              <a:t> mostra a dependência de pCO2 e PAM em IG tanto para o controle quanto para o grupo afetado antes e após o diagnóstico de HIV.</a:t>
            </a:r>
            <a:endParaRPr lang="pt-BR" smtClean="0">
              <a:latin typeface=".AppleSystemUIFont"/>
            </a:endParaRPr>
          </a:p>
          <a:p>
            <a:endParaRPr lang="pt-BR" smtClean="0">
              <a:latin typeface="Lucida Sans Unicode" pitchFamily="34" charset="0"/>
            </a:endParaRPr>
          </a:p>
        </p:txBody>
      </p:sp>
      <p:pic>
        <p:nvPicPr>
          <p:cNvPr id="15053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3141663"/>
            <a:ext cx="6943725" cy="2865437"/>
          </a:xfrm>
          <a:prstGeom prst="rect">
            <a:avLst/>
          </a:prstGeom>
          <a:noFill/>
          <a:ln w="38100">
            <a:solidFill>
              <a:srgbClr val="008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endParaRPr lang="pt-BR" sz="2400" smtClean="0">
              <a:latin typeface=".SFUI-Regular"/>
            </a:endParaRPr>
          </a:p>
          <a:p>
            <a:pPr algn="just">
              <a:lnSpc>
                <a:spcPct val="80000"/>
              </a:lnSpc>
            </a:pPr>
            <a:endParaRPr lang="pt-BR" sz="2400" smtClean="0">
              <a:latin typeface=".SFUI-Regular"/>
            </a:endParaRPr>
          </a:p>
          <a:p>
            <a:pPr algn="just">
              <a:lnSpc>
                <a:spcPct val="80000"/>
              </a:lnSpc>
            </a:pPr>
            <a:r>
              <a:rPr lang="pt-BR" sz="2400" smtClean="0">
                <a:latin typeface=".SFUI-Regular"/>
              </a:rPr>
              <a:t>Nenhuma correlação entre IG e pCO2 arterial foi encontrada.</a:t>
            </a:r>
            <a:r>
              <a:rPr lang="pt-BR" sz="2400" smtClean="0">
                <a:latin typeface=".AppleSystemUIFont"/>
              </a:rPr>
              <a:t/>
            </a:r>
            <a:br>
              <a:rPr lang="pt-BR" sz="2400" smtClean="0">
                <a:latin typeface=".AppleSystemUIFont"/>
              </a:rPr>
            </a:br>
            <a:endParaRPr lang="pt-BR" sz="2400" smtClean="0">
              <a:latin typeface=".AppleSystemUIFont"/>
            </a:endParaRPr>
          </a:p>
          <a:p>
            <a:pPr algn="just">
              <a:lnSpc>
                <a:spcPct val="80000"/>
              </a:lnSpc>
            </a:pPr>
            <a:endParaRPr lang="pt-BR" sz="2400" smtClean="0">
              <a:latin typeface=".AppleSystemUIFont"/>
            </a:endParaRPr>
          </a:p>
          <a:p>
            <a:pPr algn="just">
              <a:lnSpc>
                <a:spcPct val="80000"/>
              </a:lnSpc>
            </a:pPr>
            <a:r>
              <a:rPr lang="pt-BR" sz="2400" smtClean="0">
                <a:solidFill>
                  <a:srgbClr val="FF0000"/>
                </a:solidFill>
                <a:latin typeface=".SFUI-Regular"/>
              </a:rPr>
              <a:t>O valor médio de pCO2 arterial no grupo afetado foi significativamente maior do que nos controles antes (p &lt;0,01) e após (p = 0,01) HIV (</a:t>
            </a:r>
            <a:r>
              <a:rPr lang="pt-BR" sz="2400" smtClean="0">
                <a:solidFill>
                  <a:srgbClr val="3333FF"/>
                </a:solidFill>
                <a:latin typeface=".SFUI-Regular"/>
              </a:rPr>
              <a:t>Fig. 1a e Tabela 3</a:t>
            </a:r>
            <a:r>
              <a:rPr lang="pt-BR" sz="2400" smtClean="0">
                <a:solidFill>
                  <a:srgbClr val="FF0000"/>
                </a:solidFill>
                <a:latin typeface=".SFUI-Regular"/>
              </a:rPr>
              <a:t>). </a:t>
            </a:r>
            <a:endParaRPr lang="pt-BR" sz="2400" smtClean="0">
              <a:solidFill>
                <a:srgbClr val="FF0000"/>
              </a:solidFill>
              <a:latin typeface=".AppleSystemUIFon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r>
              <a:rPr lang="pt-BR" sz="2400" smtClean="0">
                <a:latin typeface=".SFUI-Regular"/>
              </a:rPr>
              <a:t>Definindo para cada idade gestacional, o limiar superior de pCO2máx como o valor médio + desvio padrão do grupo controle (</a:t>
            </a:r>
            <a:r>
              <a:rPr lang="pt-BR" sz="2400" smtClean="0">
                <a:solidFill>
                  <a:srgbClr val="3333FF"/>
                </a:solidFill>
                <a:latin typeface=".SFUI-Regular"/>
              </a:rPr>
              <a:t>Fig. 3a</a:t>
            </a:r>
            <a:r>
              <a:rPr lang="pt-BR" sz="2400" smtClean="0">
                <a:latin typeface=".SFUI-Regular"/>
              </a:rPr>
              <a:t>), pudemos observar (</a:t>
            </a:r>
            <a:r>
              <a:rPr lang="pt-BR" sz="2400" smtClean="0">
                <a:solidFill>
                  <a:srgbClr val="3333FF"/>
                </a:solidFill>
                <a:latin typeface=".SFUI-Regular"/>
              </a:rPr>
              <a:t>Fig. 4a</a:t>
            </a:r>
            <a:r>
              <a:rPr lang="pt-BR" sz="2400" smtClean="0">
                <a:latin typeface=".SFUI-Regular"/>
              </a:rPr>
              <a:t>) que para todas as idades gestacionais, o percentual de registros de pCO2 ultrapassando o limite superior. </a:t>
            </a:r>
            <a:endParaRPr lang="pt-BR" sz="2400" smtClean="0">
              <a:latin typeface=".AppleSystemUIFont"/>
            </a:endParaRPr>
          </a:p>
          <a:p>
            <a:pPr algn="just"/>
            <a:endParaRPr lang="pt-BR" sz="2400" smtClean="0">
              <a:latin typeface=".AppleSystemUIFont"/>
            </a:endParaRPr>
          </a:p>
          <a:p>
            <a:pPr algn="just"/>
            <a:endParaRPr lang="pt-BR" sz="2400" smtClean="0">
              <a:latin typeface=".AppleSystemUIFont"/>
            </a:endParaRPr>
          </a:p>
          <a:p>
            <a:pPr algn="just"/>
            <a:r>
              <a:rPr lang="pt-BR" sz="2400" smtClean="0">
                <a:solidFill>
                  <a:srgbClr val="FF0000"/>
                </a:solidFill>
                <a:latin typeface=".SFUI-Regular"/>
              </a:rPr>
              <a:t>O pCO2max é maior no grupo afetado.</a:t>
            </a:r>
            <a:endParaRPr lang="pt-BR" sz="2400" smtClean="0">
              <a:solidFill>
                <a:srgbClr val="FF0000"/>
              </a:solidFill>
              <a:latin typeface=".AppleSystemUIFont"/>
            </a:endParaRPr>
          </a:p>
          <a:p>
            <a:pPr algn="just"/>
            <a:endParaRPr lang="pt-BR" sz="2400" smtClean="0">
              <a:solidFill>
                <a:srgbClr val="FF0000"/>
              </a:solidFill>
              <a:latin typeface="Lucida Sans Unicode"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765175"/>
            <a:ext cx="8748712" cy="3868738"/>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7" name="Imagem 4"/>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395288" y="836613"/>
            <a:ext cx="8515350" cy="3571875"/>
          </a:xfrm>
          <a:ln w="38100">
            <a:solidFill>
              <a:srgbClr val="008000"/>
            </a:solid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300" b="1" smtClean="0">
                <a:latin typeface=".SFUI-Regular"/>
              </a:rPr>
              <a:t>A PAM aumentou com o aumento da IG</a:t>
            </a:r>
            <a:r>
              <a:rPr lang="pt-BR" sz="2300" smtClean="0">
                <a:latin typeface=".SFUI-Regular"/>
              </a:rPr>
              <a:t> tanto no grupo controle como no grupo afetado (os coeficientes de correlação de Pearson são 0,34 e 0,43, respectivamente, p &lt;0,01 em ambos os casos). Antes da HIV (</a:t>
            </a:r>
            <a:r>
              <a:rPr lang="pt-BR" sz="2300" smtClean="0">
                <a:solidFill>
                  <a:srgbClr val="3333FF"/>
                </a:solidFill>
                <a:latin typeface=".SFUI-Regular"/>
              </a:rPr>
              <a:t>Fig. 1b e Tabela 3</a:t>
            </a:r>
            <a:r>
              <a:rPr lang="pt-BR" sz="2300" smtClean="0">
                <a:latin typeface=".SFUI-Regular"/>
              </a:rPr>
              <a:t>), o </a:t>
            </a:r>
            <a:r>
              <a:rPr lang="pt-BR" sz="2300" smtClean="0">
                <a:solidFill>
                  <a:srgbClr val="FF0000"/>
                </a:solidFill>
                <a:latin typeface=".SFUI-Regular"/>
              </a:rPr>
              <a:t>valor médio da PAM no grupo afetado foi significativamente menor (p &lt;0,01) do que no grupo controle. </a:t>
            </a:r>
            <a:r>
              <a:rPr lang="pt-BR" sz="2300" smtClean="0">
                <a:solidFill>
                  <a:srgbClr val="FF0000"/>
                </a:solidFill>
                <a:latin typeface=".AppleSystemUIFont"/>
              </a:rPr>
              <a:t/>
            </a:r>
            <a:br>
              <a:rPr lang="pt-BR" sz="2300" smtClean="0">
                <a:solidFill>
                  <a:srgbClr val="FF0000"/>
                </a:solidFill>
                <a:latin typeface=".AppleSystemUIFont"/>
              </a:rPr>
            </a:br>
            <a:endParaRPr lang="pt-BR" sz="2300" smtClean="0">
              <a:solidFill>
                <a:srgbClr val="FF0000"/>
              </a:solidFill>
              <a:latin typeface=".AppleSystemUIFont"/>
            </a:endParaRPr>
          </a:p>
          <a:p>
            <a:pPr algn="just">
              <a:lnSpc>
                <a:spcPct val="80000"/>
              </a:lnSpc>
            </a:pPr>
            <a:r>
              <a:rPr lang="pt-BR" sz="2300" smtClean="0">
                <a:latin typeface=".SFUI-Regular"/>
              </a:rPr>
              <a:t>Após a HIV (</a:t>
            </a:r>
            <a:r>
              <a:rPr lang="pt-BR" sz="2300" smtClean="0">
                <a:solidFill>
                  <a:srgbClr val="3333FF"/>
                </a:solidFill>
                <a:latin typeface=".SFUI-Regular"/>
              </a:rPr>
              <a:t>Fig. 1b e Tabela 3</a:t>
            </a:r>
            <a:r>
              <a:rPr lang="pt-BR" sz="2300" smtClean="0">
                <a:latin typeface=".SFUI-Regular"/>
              </a:rPr>
              <a:t>), para o grupo afetado com IG de 23-30 semanas, os valores médios da PAM aumentaram, mas permaneceram menores do que no grupo controle.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000" smtClean="0">
                <a:latin typeface=".SFUI-Regular"/>
              </a:rPr>
              <a:t>Para IG de 23-26 semanas, essa diferença foi significativa (controles 36,8 ± 8,9, afetados 34,0 ± 8,3, p &lt;0,01), enquanto para IG de 27-30 semanas, os valores médios foram estatisticamente iguais (controles 40,5 ± 8,6, afetados 40,6 ± 8,8, p = 0,7). </a:t>
            </a:r>
            <a:r>
              <a:rPr lang="pt-BR" sz="2000" smtClean="0">
                <a:latin typeface=".AppleSystemUIFont"/>
              </a:rPr>
              <a:t/>
            </a:r>
            <a:br>
              <a:rPr lang="pt-BR" sz="2000" smtClean="0">
                <a:latin typeface=".AppleSystemUIFont"/>
              </a:rPr>
            </a:br>
            <a:endParaRPr lang="pt-BR" sz="2000" smtClean="0">
              <a:latin typeface=".AppleSystemUIFont"/>
            </a:endParaRPr>
          </a:p>
          <a:p>
            <a:pPr algn="just">
              <a:lnSpc>
                <a:spcPct val="80000"/>
              </a:lnSpc>
            </a:pPr>
            <a:r>
              <a:rPr lang="pt-BR" sz="2000" smtClean="0">
                <a:latin typeface=".SFUI-Regular"/>
              </a:rPr>
              <a:t>O papel dos pontos de corte é visto no gráfico de caixa (</a:t>
            </a:r>
            <a:r>
              <a:rPr lang="pt-BR" sz="2000" smtClean="0">
                <a:solidFill>
                  <a:srgbClr val="3333FF"/>
                </a:solidFill>
                <a:latin typeface=".SFUI-Regular"/>
              </a:rPr>
              <a:t>Fig. 2b</a:t>
            </a:r>
            <a:r>
              <a:rPr lang="pt-BR" sz="2000" smtClean="0">
                <a:latin typeface=".SFUI-Regular"/>
              </a:rPr>
              <a:t>). Para a idade gestacional antes de 27 semanas, valores muito altos e muito baixos foram observados para o grupo afetado. </a:t>
            </a:r>
          </a:p>
          <a:p>
            <a:pPr algn="just">
              <a:lnSpc>
                <a:spcPct val="80000"/>
              </a:lnSpc>
            </a:pPr>
            <a:endParaRPr lang="pt-BR" sz="2000" smtClean="0">
              <a:latin typeface=".SFUI-Regular"/>
            </a:endParaRPr>
          </a:p>
          <a:p>
            <a:pPr algn="just">
              <a:lnSpc>
                <a:spcPct val="80000"/>
              </a:lnSpc>
            </a:pPr>
            <a:r>
              <a:rPr lang="pt-BR" sz="2000" smtClean="0">
                <a:latin typeface=".SFUI-Regular"/>
              </a:rPr>
              <a:t>A porcentagem de registros de </a:t>
            </a:r>
            <a:r>
              <a:rPr lang="pt-BR" sz="2000" b="1" smtClean="0">
                <a:latin typeface=".SFUI-Regular"/>
              </a:rPr>
              <a:t>PAM inferior ao limiar inferior</a:t>
            </a:r>
            <a:r>
              <a:rPr lang="pt-BR" sz="2000" smtClean="0">
                <a:latin typeface=".SFUI-Regular"/>
              </a:rPr>
              <a:t> de PAMmin (</a:t>
            </a:r>
            <a:r>
              <a:rPr lang="pt-BR" sz="2000" smtClean="0">
                <a:solidFill>
                  <a:srgbClr val="3333FF"/>
                </a:solidFill>
                <a:latin typeface=".SFUI-Regular"/>
              </a:rPr>
              <a:t>Fig. 3b</a:t>
            </a:r>
            <a:r>
              <a:rPr lang="pt-BR" sz="2000" smtClean="0">
                <a:latin typeface=".SFUI-Regular"/>
              </a:rPr>
              <a:t>), definida como a média menos o desvio padrão do grupo controle, foi </a:t>
            </a:r>
            <a:r>
              <a:rPr lang="pt-BR" sz="2000" smtClean="0">
                <a:solidFill>
                  <a:srgbClr val="FF0000"/>
                </a:solidFill>
                <a:latin typeface=".SFUI-Regular"/>
              </a:rPr>
              <a:t>maior para o grupo afetado</a:t>
            </a:r>
            <a:r>
              <a:rPr lang="pt-BR" sz="2000" smtClean="0">
                <a:latin typeface=".SFUI-Regular"/>
              </a:rPr>
              <a:t> (</a:t>
            </a:r>
            <a:r>
              <a:rPr lang="pt-BR" sz="2000" smtClean="0">
                <a:solidFill>
                  <a:srgbClr val="3333FF"/>
                </a:solidFill>
                <a:latin typeface=".SFUI-Regular"/>
              </a:rPr>
              <a:t>Fg. 4b</a:t>
            </a:r>
            <a:r>
              <a:rPr lang="pt-BR" sz="2000" smtClean="0">
                <a:latin typeface=".SFUI-Regular"/>
              </a:rPr>
              <a:t>). </a:t>
            </a:r>
            <a:endParaRPr lang="pt-BR" sz="2000" smtClean="0">
              <a:latin typeface=".AppleSystemUIFont"/>
            </a:endParaRPr>
          </a:p>
          <a:p>
            <a:pPr algn="just">
              <a:lnSpc>
                <a:spcPct val="80000"/>
              </a:lnSpc>
            </a:pPr>
            <a:endParaRPr lang="pt-BR" sz="2000" smtClean="0">
              <a:latin typeface="Lucida Sans Unicode"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Imagem 4"/>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1628775"/>
            <a:ext cx="8842375" cy="3595688"/>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90000"/>
              </a:lnSpc>
            </a:pPr>
            <a:r>
              <a:rPr lang="pt-BR" sz="2300" smtClean="0">
                <a:latin typeface=".SFUI-Regular"/>
              </a:rPr>
              <a:t>Os valores médios do FSC, derivados por meio de modelagem matemática, aumentaram com a IG (</a:t>
            </a:r>
            <a:r>
              <a:rPr lang="pt-BR" sz="2300" smtClean="0">
                <a:solidFill>
                  <a:srgbClr val="3333FF"/>
                </a:solidFill>
                <a:latin typeface=".SFUI-Regular"/>
              </a:rPr>
              <a:t>Fig. 5a</a:t>
            </a:r>
            <a:r>
              <a:rPr lang="pt-BR" sz="2300" smtClean="0">
                <a:latin typeface=".SFUI-Regular"/>
              </a:rPr>
              <a:t>) tanto no controle quanto no grupo afetado (os coeficientes de correlação de Pearson são 0,6 e 0,5, respectivamente, p &lt;0,01 em ambos os casos). </a:t>
            </a:r>
          </a:p>
          <a:p>
            <a:pPr algn="just">
              <a:lnSpc>
                <a:spcPct val="90000"/>
              </a:lnSpc>
            </a:pPr>
            <a:endParaRPr lang="pt-BR" sz="2300" smtClean="0">
              <a:latin typeface=".SFUI-Regular"/>
            </a:endParaRPr>
          </a:p>
          <a:p>
            <a:pPr algn="just">
              <a:lnSpc>
                <a:spcPct val="90000"/>
              </a:lnSpc>
            </a:pPr>
            <a:r>
              <a:rPr lang="pt-BR" sz="2300" smtClean="0">
                <a:latin typeface=".SFUI-Regular"/>
              </a:rPr>
              <a:t>Nenhuma correlação entre o FSC e o grau HIV foi detectada. Os valores médios de FSC antes e depois da HIV no grupo afetado foram semelhantes aos do grupo controle (Tabela 3), mas </a:t>
            </a:r>
            <a:r>
              <a:rPr lang="pt-BR" sz="2300" smtClean="0">
                <a:solidFill>
                  <a:srgbClr val="FF0000"/>
                </a:solidFill>
                <a:latin typeface=".SFUI-Regular"/>
              </a:rPr>
              <a:t>os valores extremos de FSC ocorreram com mais frequência no grupo afetado.</a:t>
            </a:r>
            <a:endParaRPr lang="pt-BR" sz="2300" smtClean="0">
              <a:solidFill>
                <a:srgbClr val="FF0000"/>
              </a:solidFill>
              <a:latin typeface=".AppleSystemUIFont"/>
            </a:endParaRPr>
          </a:p>
          <a:p>
            <a:pPr algn="just">
              <a:lnSpc>
                <a:spcPct val="90000"/>
              </a:lnSpc>
            </a:pPr>
            <a:endParaRPr lang="pt-BR" sz="2300" smtClean="0">
              <a:solidFill>
                <a:srgbClr val="FF0000"/>
              </a:solidFill>
              <a:latin typeface="Lucida Sans Unicode"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Resultados </a:t>
            </a:r>
          </a:p>
        </p:txBody>
      </p:sp>
      <p:sp>
        <p:nvSpPr>
          <p:cNvPr id="159747" name="Espaço Reservado para Conteúdo 2"/>
          <p:cNvSpPr>
            <a:spLocks noGrp="1"/>
          </p:cNvSpPr>
          <p:nvPr>
            <p:ph idx="4294967295"/>
          </p:nvPr>
        </p:nvSpPr>
        <p:spPr/>
        <p:txBody>
          <a:bodyPr/>
          <a:lstStyle/>
          <a:p>
            <a:pPr algn="just"/>
            <a:r>
              <a:rPr lang="pt-BR" smtClean="0">
                <a:latin typeface=".SFUI-Regular"/>
              </a:rPr>
              <a:t>A </a:t>
            </a:r>
            <a:r>
              <a:rPr lang="pt-BR" smtClean="0">
                <a:solidFill>
                  <a:srgbClr val="3333FF"/>
                </a:solidFill>
                <a:latin typeface=".SFUI-Regular"/>
              </a:rPr>
              <a:t>Figura 5b</a:t>
            </a:r>
            <a:r>
              <a:rPr lang="pt-BR" smtClean="0">
                <a:latin typeface=".SFUI-Regular"/>
              </a:rPr>
              <a:t> mostra a dependência da média absoluta do desvio do fluxo sanguíneo (MADCBF na idade gestacional  para os grupos controle e afetados antes e após a HIV. </a:t>
            </a:r>
          </a:p>
          <a:p>
            <a:pPr algn="just"/>
            <a:r>
              <a:rPr lang="pt-BR" smtClean="0">
                <a:solidFill>
                  <a:srgbClr val="FF0000"/>
                </a:solidFill>
                <a:latin typeface=".SFUI-Regular"/>
              </a:rPr>
              <a:t>A MADCBF no grupo afetado antes e após a HIV foi significativamente maior</a:t>
            </a:r>
            <a:r>
              <a:rPr lang="pt-BR" smtClean="0">
                <a:latin typeface=".SFUI-Regular"/>
              </a:rPr>
              <a:t> (p &lt;0,01 em ambos os casos) do que no grupo controle (Tabela 3). </a:t>
            </a:r>
            <a:endParaRPr lang="pt-BR" smtClean="0">
              <a:latin typeface="Lucida Sans Unicode"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1" name="Imagem 7"/>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50825" y="981075"/>
            <a:ext cx="8483600" cy="3635375"/>
          </a:xfrm>
          <a:ln w="38100">
            <a:solidFill>
              <a:srgbClr val="008000"/>
            </a:solid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Espaço Reservado para Conteúdo 2"/>
          <p:cNvSpPr>
            <a:spLocks noGrp="1"/>
          </p:cNvSpPr>
          <p:nvPr>
            <p:ph idx="4294967295"/>
          </p:nvPr>
        </p:nvSpPr>
        <p:spPr/>
        <p:txBody>
          <a:bodyPr/>
          <a:lstStyle/>
          <a:p>
            <a:pPr algn="just"/>
            <a:r>
              <a:rPr lang="pt-BR" smtClean="0">
                <a:latin typeface=".SFUI-Regular"/>
              </a:rPr>
              <a:t>A porcentagem de </a:t>
            </a:r>
            <a:r>
              <a:rPr lang="pt-BR" b="1" smtClean="0">
                <a:latin typeface=".SFUI-Regular"/>
              </a:rPr>
              <a:t>valores de FSC acima do FSCmáx</a:t>
            </a:r>
            <a:r>
              <a:rPr lang="pt-BR" smtClean="0">
                <a:latin typeface=".SFUI-Regular"/>
              </a:rPr>
              <a:t> (</a:t>
            </a:r>
            <a:r>
              <a:rPr lang="pt-BR" smtClean="0">
                <a:solidFill>
                  <a:srgbClr val="3333FF"/>
                </a:solidFill>
                <a:latin typeface=".SFUI-Regular"/>
              </a:rPr>
              <a:t>Fig. 6a</a:t>
            </a:r>
            <a:r>
              <a:rPr lang="pt-BR" smtClean="0">
                <a:latin typeface=".SFUI-Regular"/>
              </a:rPr>
              <a:t>) ou </a:t>
            </a:r>
            <a:r>
              <a:rPr lang="pt-BR" b="1" smtClean="0">
                <a:latin typeface=".SFUI-Regular"/>
              </a:rPr>
              <a:t>abaixo de FSCmin</a:t>
            </a:r>
            <a:r>
              <a:rPr lang="pt-BR" smtClean="0">
                <a:latin typeface=".SFUI-Regular"/>
              </a:rPr>
              <a:t> (</a:t>
            </a:r>
            <a:r>
              <a:rPr lang="pt-BR" smtClean="0">
                <a:solidFill>
                  <a:srgbClr val="3333FF"/>
                </a:solidFill>
                <a:latin typeface=".SFUI-Regular"/>
              </a:rPr>
              <a:t>Fig. 6b</a:t>
            </a:r>
            <a:r>
              <a:rPr lang="pt-BR" smtClean="0">
                <a:latin typeface=".SFUI-Regular"/>
              </a:rPr>
              <a:t>) foi </a:t>
            </a:r>
            <a:r>
              <a:rPr lang="pt-BR" smtClean="0">
                <a:solidFill>
                  <a:srgbClr val="FF0000"/>
                </a:solidFill>
                <a:latin typeface=".SFUI-Regular"/>
              </a:rPr>
              <a:t>maior no grupo afetado</a:t>
            </a:r>
            <a:r>
              <a:rPr lang="pt-BR" smtClean="0">
                <a:latin typeface=".SFUI-Regular"/>
              </a:rPr>
              <a:t>. </a:t>
            </a:r>
          </a:p>
          <a:p>
            <a:pPr algn="just"/>
            <a:endParaRPr lang="pt-BR" smtClean="0">
              <a:latin typeface=".SFUI-Regular"/>
            </a:endParaRPr>
          </a:p>
          <a:p>
            <a:pPr algn="just"/>
            <a:r>
              <a:rPr lang="pt-BR" smtClean="0">
                <a:latin typeface=".SFUI-Regular"/>
              </a:rPr>
              <a:t>Os valores de limiar FSCmax e FSCmin foram avaliados a partir do grupo controle como valor médio ± desvio padrão (</a:t>
            </a:r>
            <a:r>
              <a:rPr lang="pt-BR" smtClean="0">
                <a:solidFill>
                  <a:srgbClr val="3333FF"/>
                </a:solidFill>
                <a:latin typeface=".SFUI-Regular"/>
              </a:rPr>
              <a:t>Fig. 3c</a:t>
            </a:r>
            <a:r>
              <a:rPr lang="pt-BR" smtClean="0">
                <a:latin typeface=".SFUI-Regular"/>
              </a:rPr>
              <a:t>).</a:t>
            </a:r>
            <a:endParaRPr lang="pt-BR" smtClean="0">
              <a:latin typeface=".AppleSystemUIFont"/>
            </a:endParaRPr>
          </a:p>
          <a:p>
            <a:pPr algn="just"/>
            <a:endParaRPr lang="pt-BR" smtClean="0">
              <a:latin typeface="Lucida Sans Unicode"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9" name="Imagem 4"/>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395288" y="1412875"/>
            <a:ext cx="8201025" cy="3670300"/>
          </a:xfrm>
          <a:ln w="38100">
            <a:solidFill>
              <a:srgbClr val="008000"/>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300" smtClean="0">
                <a:solidFill>
                  <a:srgbClr val="FF0000"/>
                </a:solidFill>
                <a:latin typeface=".SFUI-Regular"/>
              </a:rPr>
              <a:t>A HIV continua sendo uma das principais causas de lesão cerebral significativa em bebês muito prematuros, apesar do progresso nos cuidados obstétricos e neonatais intensivos</a:t>
            </a:r>
            <a:r>
              <a:rPr lang="pt-BR" sz="2300" smtClean="0">
                <a:latin typeface=".SFUI-Regular"/>
              </a:rPr>
              <a:t>. </a:t>
            </a:r>
          </a:p>
          <a:p>
            <a:pPr algn="just">
              <a:lnSpc>
                <a:spcPct val="80000"/>
              </a:lnSpc>
            </a:pPr>
            <a:r>
              <a:rPr lang="pt-BR" sz="2300" smtClean="0">
                <a:latin typeface=".SFUI-Regular"/>
              </a:rPr>
              <a:t>Por comparação das características médicas do grupo HIV afetado antes do diagnóstico com os controles, os fatores de risco para HIV podem ser identificados. </a:t>
            </a:r>
            <a:r>
              <a:rPr lang="pt-BR" sz="2300" smtClean="0">
                <a:latin typeface=".AppleSystemUIFont"/>
              </a:rPr>
              <a:t/>
            </a:r>
            <a:br>
              <a:rPr lang="pt-BR" sz="2300" smtClean="0">
                <a:latin typeface=".AppleSystemUIFont"/>
              </a:rPr>
            </a:br>
            <a:endParaRPr lang="pt-BR" sz="2300" smtClean="0">
              <a:latin typeface=".AppleSystemUIFont"/>
            </a:endParaRPr>
          </a:p>
          <a:p>
            <a:pPr algn="just">
              <a:lnSpc>
                <a:spcPct val="80000"/>
              </a:lnSpc>
            </a:pPr>
            <a:r>
              <a:rPr lang="pt-BR" sz="2300" smtClean="0">
                <a:latin typeface=".SFUI-Regular"/>
              </a:rPr>
              <a:t>O presente estudo teve como objetivo avaliar as mudanças nos três parâmetros clínicos mais importantes [9], antes e após a HIV, em comparação com os valores de referência do grupo controle não afetado.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90000"/>
              </a:lnSpc>
            </a:pPr>
            <a:r>
              <a:rPr lang="pt-BR" sz="2400" smtClean="0">
                <a:latin typeface=".SFUI-Regular"/>
              </a:rPr>
              <a:t>Enquanto os valores de pCO2 e PAM foram obtidos de registros clínicos, os valores de FSC foram calculados por modelagem matemática [17, 18]. Esta é uma abordagem nova na investigação do desenvolvimento de HIV em bebês muito prematuros. </a:t>
            </a:r>
            <a:r>
              <a:rPr lang="pt-BR" sz="2400" smtClean="0">
                <a:latin typeface=".AppleSystemUIFont"/>
              </a:rPr>
              <a:t/>
            </a:r>
            <a:br>
              <a:rPr lang="pt-BR" sz="2400" smtClean="0">
                <a:latin typeface=".AppleSystemUIFont"/>
              </a:rPr>
            </a:br>
            <a:endParaRPr lang="pt-BR" sz="2400" smtClean="0">
              <a:latin typeface=".AppleSystemUIFont"/>
            </a:endParaRPr>
          </a:p>
          <a:p>
            <a:pPr algn="just">
              <a:lnSpc>
                <a:spcPct val="90000"/>
              </a:lnSpc>
            </a:pPr>
            <a:r>
              <a:rPr lang="pt-BR" sz="2400" smtClean="0">
                <a:latin typeface=".SFUI-Regular"/>
              </a:rPr>
              <a:t>O estudo baseou-se nos prontuários clínicos de 254 lactentes com idade gestacional entre 23 e 30 Semanas. </a:t>
            </a:r>
            <a:endParaRPr lang="pt-BR" sz="2400" smtClean="0">
              <a:latin typeface=".AppleSystemUIFont"/>
            </a:endParaRPr>
          </a:p>
          <a:p>
            <a:pPr algn="just">
              <a:lnSpc>
                <a:spcPct val="90000"/>
              </a:lnSpc>
            </a:pPr>
            <a:endParaRPr lang="pt-BR" sz="2400" smtClean="0">
              <a:latin typeface="Lucida Sans Unicode"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300" smtClean="0">
                <a:latin typeface=".SFUI-Regular"/>
              </a:rPr>
              <a:t>O grupo controle foi pareado com o grupo afetado para IG e peso corporal médio. Foi extremamente difícil equiparar os pacientes com 23 semanas, porque quase todos os prematuros dessa idade gestacional tinham HIV. </a:t>
            </a:r>
            <a:endParaRPr lang="pt-BR" sz="2300" smtClean="0">
              <a:latin typeface=".AppleSystemUIFont"/>
            </a:endParaRPr>
          </a:p>
          <a:p>
            <a:pPr algn="just">
              <a:lnSpc>
                <a:spcPct val="80000"/>
              </a:lnSpc>
            </a:pPr>
            <a:endParaRPr lang="pt-BR" sz="2300" smtClean="0">
              <a:latin typeface=".AppleSystemUIFont"/>
            </a:endParaRPr>
          </a:p>
          <a:p>
            <a:pPr algn="just">
              <a:lnSpc>
                <a:spcPct val="80000"/>
              </a:lnSpc>
            </a:pPr>
            <a:endParaRPr lang="pt-BR" sz="2300" smtClean="0">
              <a:latin typeface=".AppleSystemUIFont"/>
            </a:endParaRPr>
          </a:p>
          <a:p>
            <a:pPr algn="just">
              <a:lnSpc>
                <a:spcPct val="80000"/>
              </a:lnSpc>
            </a:pPr>
            <a:r>
              <a:rPr lang="pt-BR" sz="2300" smtClean="0">
                <a:latin typeface=".SFUI-Regular"/>
              </a:rPr>
              <a:t>No entanto, os autores acreditam que a diferença no número de pacientes com e sem HIV não afetou os resultados do estudo porque todas as conclusões foram baseadas em valores médios e relativos (em porcentagem).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ctr">
              <a:lnSpc>
                <a:spcPct val="80000"/>
              </a:lnSpc>
            </a:pPr>
            <a:r>
              <a:rPr lang="pt-BR" sz="2100" smtClean="0">
                <a:latin typeface=".SFUI-Regular"/>
              </a:rPr>
              <a:t>Em comparação com o grupo controle, </a:t>
            </a:r>
            <a:r>
              <a:rPr lang="pt-BR" sz="2100" smtClean="0">
                <a:solidFill>
                  <a:srgbClr val="FF0000"/>
                </a:solidFill>
                <a:latin typeface=".SFUI-Regular"/>
              </a:rPr>
              <a:t>maiores valores de pCO2 foram observados no grupo afetado antes e após a HIV.</a:t>
            </a:r>
            <a:r>
              <a:rPr lang="pt-BR" sz="2100" smtClean="0">
                <a:latin typeface=".SFUI-Regular"/>
              </a:rPr>
              <a:t> Isso é consistente com o </a:t>
            </a:r>
            <a:r>
              <a:rPr lang="pt-BR" sz="2100" smtClean="0">
                <a:solidFill>
                  <a:srgbClr val="FF0000"/>
                </a:solidFill>
                <a:latin typeface=".SFUI-Regular"/>
              </a:rPr>
              <a:t>potencial da hipercapnia para induzir a IVH [21, 22], porque a hipercapnia produz vasodilatação e leva a um aumento do FSC</a:t>
            </a:r>
            <a:r>
              <a:rPr lang="pt-BR" sz="2100" smtClean="0">
                <a:latin typeface=".SFUI-Regular"/>
              </a:rPr>
              <a:t> [20].</a:t>
            </a:r>
            <a:r>
              <a:rPr lang="pt-BR" sz="2100" smtClean="0">
                <a:latin typeface=".AppleSystemUIFont"/>
              </a:rPr>
              <a:t/>
            </a:r>
            <a:br>
              <a:rPr lang="pt-BR" sz="2100" smtClean="0">
                <a:latin typeface=".AppleSystemUIFont"/>
              </a:rPr>
            </a:br>
            <a:endParaRPr lang="pt-BR" sz="2100" smtClean="0">
              <a:latin typeface=".AppleSystemUIFont"/>
            </a:endParaRPr>
          </a:p>
          <a:p>
            <a:pPr>
              <a:lnSpc>
                <a:spcPct val="80000"/>
              </a:lnSpc>
            </a:pPr>
            <a:r>
              <a:rPr lang="pt-BR" sz="2100" smtClean="0">
                <a:latin typeface=".SFUI-Regular"/>
              </a:rPr>
              <a:t>Para cada idade gestacional, o limite superior crítico pCO2max foi avaliado a partir do grupo de controle como uma média valor +desvio padrão. </a:t>
            </a:r>
            <a:r>
              <a:rPr lang="pt-BR" sz="2100" smtClean="0">
                <a:latin typeface=".AppleSystemUIFont"/>
              </a:rPr>
              <a:t/>
            </a:r>
            <a:br>
              <a:rPr lang="pt-BR" sz="2100" smtClean="0">
                <a:latin typeface=".AppleSystemUIFont"/>
              </a:rPr>
            </a:br>
            <a:endParaRPr lang="pt-BR" sz="2100" smtClean="0">
              <a:latin typeface=".AppleSystemUIFont"/>
            </a:endParaRPr>
          </a:p>
          <a:p>
            <a:pPr algn="just">
              <a:lnSpc>
                <a:spcPct val="80000"/>
              </a:lnSpc>
            </a:pPr>
            <a:r>
              <a:rPr lang="pt-BR" sz="2100" smtClean="0">
                <a:solidFill>
                  <a:srgbClr val="FF0000"/>
                </a:solidFill>
                <a:latin typeface=".SFUI-Regular"/>
              </a:rPr>
              <a:t>A porcentagem de valores de pCO2 excedendo pCO2max foi maior no grupo afetado</a:t>
            </a:r>
            <a:r>
              <a:rPr lang="pt-BR" sz="2100" smtClean="0">
                <a:latin typeface=".SFUI-Regular"/>
              </a:rPr>
              <a:t> do que no grupo controle. </a:t>
            </a:r>
            <a:endParaRPr lang="pt-BR" sz="2100" smtClean="0">
              <a:latin typeface=".AppleSystemUIFont"/>
            </a:endParaRPr>
          </a:p>
          <a:p>
            <a:pPr algn="just">
              <a:lnSpc>
                <a:spcPct val="80000"/>
              </a:lnSpc>
            </a:pPr>
            <a:endParaRPr lang="pt-BR" sz="2100" smtClean="0">
              <a:latin typeface="Lucida Sans Unicode"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300" smtClean="0">
                <a:latin typeface=".SFUI-Regular"/>
              </a:rPr>
              <a:t>Esses valores críticos superiores podem ser propostos como limites acima dos quais a probabilidade de HIV aumentados. </a:t>
            </a:r>
            <a:r>
              <a:rPr lang="pt-BR" sz="2300" smtClean="0">
                <a:latin typeface=".AppleSystemUIFont"/>
              </a:rPr>
              <a:t/>
            </a:r>
            <a:br>
              <a:rPr lang="pt-BR" sz="2300" smtClean="0">
                <a:latin typeface=".AppleSystemUIFont"/>
              </a:rPr>
            </a:br>
            <a:endParaRPr lang="pt-BR" sz="2300" smtClean="0">
              <a:latin typeface=".AppleSystemUIFont"/>
            </a:endParaRPr>
          </a:p>
          <a:p>
            <a:pPr algn="just">
              <a:lnSpc>
                <a:spcPct val="80000"/>
              </a:lnSpc>
            </a:pPr>
            <a:r>
              <a:rPr lang="pt-BR" sz="2300" smtClean="0">
                <a:solidFill>
                  <a:srgbClr val="FF0000"/>
                </a:solidFill>
                <a:latin typeface=".SFUI-Regular"/>
              </a:rPr>
              <a:t>Antes da HIV, os valores médios da PAM eram significativamente menores do que os do grupo controle. </a:t>
            </a:r>
            <a:endParaRPr lang="pt-BR" sz="2300" smtClean="0">
              <a:solidFill>
                <a:srgbClr val="FF0000"/>
              </a:solidFill>
              <a:latin typeface=".AppleSystemUIFont"/>
            </a:endParaRPr>
          </a:p>
          <a:p>
            <a:pPr algn="just">
              <a:lnSpc>
                <a:spcPct val="80000"/>
              </a:lnSpc>
            </a:pPr>
            <a:endParaRPr lang="pt-BR" sz="2300" smtClean="0">
              <a:solidFill>
                <a:srgbClr val="FF0000"/>
              </a:solidFill>
              <a:latin typeface=".AppleSystemUIFont"/>
            </a:endParaRPr>
          </a:p>
          <a:p>
            <a:pPr algn="just">
              <a:lnSpc>
                <a:spcPct val="80000"/>
              </a:lnSpc>
            </a:pPr>
            <a:r>
              <a:rPr lang="pt-BR" sz="2300" smtClean="0">
                <a:solidFill>
                  <a:srgbClr val="FF0000"/>
                </a:solidFill>
                <a:latin typeface=".SFUI-Regular"/>
              </a:rPr>
              <a:t>Da mesma forma, após a HIV, a PAM no grupo afetado foi significativamente menor do que no grupo controle</a:t>
            </a:r>
            <a:r>
              <a:rPr lang="pt-BR" sz="2300" smtClean="0">
                <a:latin typeface=".SFUI-Regular"/>
              </a:rPr>
              <a:t>, mas apenas para prematuros extremos com IG de </a:t>
            </a:r>
            <a:r>
              <a:rPr lang="pt-BR" sz="2300" b="1" smtClean="0">
                <a:latin typeface=".SFUI-Regular"/>
              </a:rPr>
              <a:t>23–26 semanas. </a:t>
            </a:r>
            <a:endParaRPr lang="pt-BR" sz="2300" b="1" smtClean="0">
              <a:latin typeface=".AppleSystemUIFont"/>
            </a:endParaRPr>
          </a:p>
          <a:p>
            <a:pPr algn="just">
              <a:lnSpc>
                <a:spcPct val="80000"/>
              </a:lnSpc>
            </a:pPr>
            <a:endParaRPr lang="pt-BR" sz="2300" b="1" smtClean="0">
              <a:latin typeface="Lucida Sans Unicode"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a:xfrm>
            <a:off x="628650" y="1509713"/>
            <a:ext cx="7886700" cy="3262312"/>
          </a:xfrm>
        </p:spPr>
        <p:txBody>
          <a:bodyPr>
            <a:normAutofit/>
          </a:bodyPr>
          <a:lstStyle/>
          <a:p>
            <a:pPr algn="just">
              <a:lnSpc>
                <a:spcPct val="80000"/>
              </a:lnSpc>
            </a:pPr>
            <a:r>
              <a:rPr lang="pt-BR" sz="2000" smtClean="0">
                <a:latin typeface=".SFUI-Regular"/>
              </a:rPr>
              <a:t>Nossos presentes resultados foram consistentes com observações anteriores de Al-Aweel et al. [23] feito para bebês de 26-28 WG, indicando uma </a:t>
            </a:r>
            <a:r>
              <a:rPr lang="pt-BR" sz="2000" smtClean="0">
                <a:solidFill>
                  <a:srgbClr val="FF0000"/>
                </a:solidFill>
                <a:latin typeface=".SFUI-Regular"/>
              </a:rPr>
              <a:t>estreita relação entre HIV neonatal e hipotensão arterial,</a:t>
            </a:r>
            <a:r>
              <a:rPr lang="pt-BR" sz="2000" smtClean="0">
                <a:latin typeface=".SFUI-Regular"/>
              </a:rPr>
              <a:t> que foi determinada usando os padrões de Versmold et al. [23, 24]. </a:t>
            </a:r>
            <a:endParaRPr lang="pt-BR" sz="2000" smtClean="0">
              <a:latin typeface=".AppleSystemUIFont"/>
            </a:endParaRPr>
          </a:p>
          <a:p>
            <a:pPr algn="just">
              <a:lnSpc>
                <a:spcPct val="80000"/>
              </a:lnSpc>
            </a:pPr>
            <a:endParaRPr lang="pt-BR" sz="2000" smtClean="0">
              <a:latin typeface=".SFUI-Regular"/>
            </a:endParaRPr>
          </a:p>
          <a:p>
            <a:pPr algn="just">
              <a:lnSpc>
                <a:spcPct val="80000"/>
              </a:lnSpc>
            </a:pPr>
            <a:r>
              <a:rPr lang="pt-BR" sz="2000" smtClean="0">
                <a:latin typeface=".SFUI-Regular"/>
              </a:rPr>
              <a:t>De acordo com Bada et al. [25], </a:t>
            </a:r>
            <a:r>
              <a:rPr lang="pt-BR" sz="2000" smtClean="0">
                <a:solidFill>
                  <a:srgbClr val="FF0000"/>
                </a:solidFill>
                <a:latin typeface=".SFUI-Regular"/>
              </a:rPr>
              <a:t>neonatos com HIV grau II-IV também mostraram PAM arterial significativamente menor em comparação com crianças sem HIV ou com HIV grau</a:t>
            </a:r>
            <a:r>
              <a:rPr lang="pt-BR" sz="2000" smtClean="0">
                <a:latin typeface=".SFUI-Regular"/>
              </a:rPr>
              <a:t> I. Isso também apoia nossa pesquisa.</a:t>
            </a:r>
            <a:endParaRPr lang="pt-BR" sz="2000" smtClean="0">
              <a:latin typeface=".AppleSystemUIFont"/>
            </a:endParaRPr>
          </a:p>
          <a:p>
            <a:pPr algn="just">
              <a:lnSpc>
                <a:spcPct val="80000"/>
              </a:lnSpc>
            </a:pPr>
            <a:endParaRPr lang="pt-BR" sz="2000" smtClean="0">
              <a:latin typeface="Lucida Sans Unicode"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90000"/>
              </a:lnSpc>
            </a:pPr>
            <a:r>
              <a:rPr lang="pt-BR" sz="2300" b="1" smtClean="0">
                <a:latin typeface=".SFUI-Regular"/>
              </a:rPr>
              <a:t>Não há consenso quanto à pressão arterial normal em neonatos prematuros [26–28];</a:t>
            </a:r>
            <a:r>
              <a:rPr lang="pt-BR" sz="2300" smtClean="0">
                <a:latin typeface=".SFUI-Regular"/>
              </a:rPr>
              <a:t> entretanto, alguns estudos indicam que o </a:t>
            </a:r>
            <a:r>
              <a:rPr lang="pt-BR" sz="2300" smtClean="0">
                <a:solidFill>
                  <a:srgbClr val="FF0000"/>
                </a:solidFill>
                <a:latin typeface=".SFUI-Regular"/>
              </a:rPr>
              <a:t>mecanismo neuroprotetor de autorregulação é perdido abaixo da PAM de 30 mmHg [26</a:t>
            </a:r>
            <a:r>
              <a:rPr lang="pt-BR" sz="2300" smtClean="0">
                <a:latin typeface=".SFUI-Regular"/>
              </a:rPr>
              <a:t>]. </a:t>
            </a:r>
            <a:r>
              <a:rPr lang="pt-BR" sz="2300" smtClean="0">
                <a:latin typeface=".AppleSystemUIFont"/>
              </a:rPr>
              <a:t/>
            </a:r>
            <a:br>
              <a:rPr lang="pt-BR" sz="2300" smtClean="0">
                <a:latin typeface=".AppleSystemUIFont"/>
              </a:rPr>
            </a:br>
            <a:endParaRPr lang="pt-BR" sz="2300" smtClean="0">
              <a:latin typeface=".AppleSystemUIFont"/>
            </a:endParaRPr>
          </a:p>
          <a:p>
            <a:pPr algn="ctr">
              <a:lnSpc>
                <a:spcPct val="90000"/>
              </a:lnSpc>
              <a:buFont typeface="Wingdings 3" pitchFamily="18" charset="2"/>
              <a:buNone/>
            </a:pPr>
            <a:r>
              <a:rPr lang="pt-BR" sz="2300" b="1" smtClean="0">
                <a:solidFill>
                  <a:srgbClr val="FF0000"/>
                </a:solidFill>
                <a:latin typeface=".SFUI-Regular"/>
              </a:rPr>
              <a:t>Por exemplo, bebês que desenvolveram HIV grave demonstraram ter PAM substancialmente mais instável e, portanto, passaram muito mais tempo com valores extremos de PAM (&lt;23 mmHg ou&gt; 46 mmHg) em comparação com aqueles sem IVH grave [27] . </a:t>
            </a:r>
            <a:endParaRPr lang="pt-BR" sz="2300" b="1" smtClean="0">
              <a:solidFill>
                <a:srgbClr val="FF0000"/>
              </a:solidFill>
              <a:latin typeface=".AppleSystemUIFont"/>
            </a:endParaRPr>
          </a:p>
          <a:p>
            <a:pPr algn="ctr">
              <a:lnSpc>
                <a:spcPct val="90000"/>
              </a:lnSpc>
            </a:pPr>
            <a:endParaRPr lang="pt-BR" sz="2300" b="1" smtClean="0">
              <a:solidFill>
                <a:srgbClr val="FF0000"/>
              </a:solidFill>
              <a:latin typeface="Lucida Sans Unicode"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nSpc>
                <a:spcPct val="80000"/>
              </a:lnSpc>
            </a:pPr>
            <a:r>
              <a:rPr lang="pt-BR" sz="2300" smtClean="0">
                <a:latin typeface=".SFUI-Regular"/>
              </a:rPr>
              <a:t>A mesma tendência foi observada nesse estudo. Por causa da correlação detectada entre PAM e IG, os valores dos limiares no presente estudo, como em [27, 28], não foram fixos, mas sim avaliados no grupo controle para cada semana gestacional. </a:t>
            </a:r>
            <a:r>
              <a:rPr lang="pt-BR" sz="2300" smtClean="0">
                <a:latin typeface=".AppleSystemUIFont"/>
              </a:rPr>
              <a:t/>
            </a:r>
            <a:br>
              <a:rPr lang="pt-BR" sz="2300" smtClean="0">
                <a:latin typeface=".AppleSystemUIFont"/>
              </a:rPr>
            </a:br>
            <a:endParaRPr lang="pt-BR" sz="2300" smtClean="0">
              <a:latin typeface=".AppleSystemUIFont"/>
            </a:endParaRPr>
          </a:p>
          <a:p>
            <a:pPr algn="just">
              <a:lnSpc>
                <a:spcPct val="80000"/>
              </a:lnSpc>
            </a:pPr>
            <a:r>
              <a:rPr lang="pt-BR" sz="2300" smtClean="0">
                <a:latin typeface=".SFUI-Regular"/>
              </a:rPr>
              <a:t>A porcentagem de valores extremos de MAP foi maior no grupo afetado do que no grupo controle. Esse resultado está de acordo com os achados experimentais de da Costa et al. [28], que estabeleceram que os </a:t>
            </a:r>
            <a:r>
              <a:rPr lang="pt-BR" sz="2300" smtClean="0">
                <a:solidFill>
                  <a:srgbClr val="FF0000"/>
                </a:solidFill>
                <a:latin typeface=".SFUI-Regular"/>
              </a:rPr>
              <a:t>desvios abaixo da PAM ideal eram maiores no grupo HIV</a:t>
            </a:r>
            <a:r>
              <a:rPr lang="pt-BR" sz="2300" smtClean="0">
                <a:latin typeface=".SFUI-Regular"/>
              </a:rPr>
              <a:t> em comparação com aqueles sem HIV.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300" smtClean="0">
                <a:latin typeface=".SFUI-Regular"/>
              </a:rPr>
              <a:t>Os resultados apresentados aqui mostram que os valores médios calculados de FSC no grupo afetado foram semelhantes aos dos bebês controle do mesmo idade gestacional . </a:t>
            </a:r>
            <a:r>
              <a:rPr lang="pt-BR" sz="2300" smtClean="0">
                <a:latin typeface=".AppleSystemUIFont"/>
              </a:rPr>
              <a:t/>
            </a:r>
            <a:br>
              <a:rPr lang="pt-BR" sz="2300" smtClean="0">
                <a:latin typeface=".AppleSystemUIFont"/>
              </a:rPr>
            </a:br>
            <a:endParaRPr lang="pt-BR" sz="2300" smtClean="0">
              <a:latin typeface=".AppleSystemUIFont"/>
            </a:endParaRPr>
          </a:p>
          <a:p>
            <a:pPr algn="just">
              <a:lnSpc>
                <a:spcPct val="80000"/>
              </a:lnSpc>
            </a:pPr>
            <a:r>
              <a:rPr lang="pt-BR" sz="2300" smtClean="0">
                <a:latin typeface=".SFUI-Regular"/>
              </a:rPr>
              <a:t>Além disso, para ambos os grupos, os valores médios do FSC aumentaram com o Idade gestacional. No entanto, </a:t>
            </a:r>
            <a:r>
              <a:rPr lang="pt-BR" sz="2300" smtClean="0">
                <a:solidFill>
                  <a:srgbClr val="FF0000"/>
                </a:solidFill>
                <a:latin typeface=".SFUI-Regular"/>
              </a:rPr>
              <a:t>desvios médios significativamente maiores no FSC antes e depois da HIV foram observados nos neonatos do grupo afetado</a:t>
            </a:r>
            <a:r>
              <a:rPr lang="pt-BR" sz="2300" smtClean="0">
                <a:latin typeface=".SFUI-Regular"/>
              </a:rPr>
              <a:t> em comparação com o grupo controle. Além disso, a porcentagem de valores extremos também foi maior no grupo afetado do que no controle.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90000"/>
              </a:lnSpc>
            </a:pPr>
            <a:r>
              <a:rPr lang="pt-BR" sz="2400" smtClean="0">
                <a:latin typeface=".SFUI-Regular"/>
              </a:rPr>
              <a:t>Para avaliar esses valores extremos, os limites foram calculados usando os valores do FSC do grupo de controle. </a:t>
            </a:r>
            <a:r>
              <a:rPr lang="pt-BR" sz="2400" smtClean="0">
                <a:latin typeface=".AppleSystemUIFont"/>
              </a:rPr>
              <a:t/>
            </a:r>
            <a:br>
              <a:rPr lang="pt-BR" sz="2400" smtClean="0">
                <a:latin typeface=".AppleSystemUIFont"/>
              </a:rPr>
            </a:br>
            <a:endParaRPr lang="pt-BR" sz="2400" smtClean="0">
              <a:latin typeface=".AppleSystemUIFont"/>
            </a:endParaRPr>
          </a:p>
          <a:p>
            <a:pPr algn="just">
              <a:lnSpc>
                <a:spcPct val="90000"/>
              </a:lnSpc>
            </a:pPr>
            <a:r>
              <a:rPr lang="pt-BR" sz="2400" smtClean="0">
                <a:latin typeface=".SFUI-Regular"/>
              </a:rPr>
              <a:t>Os limites do limiar aumentaram com o Idade gestacional. </a:t>
            </a:r>
          </a:p>
          <a:p>
            <a:pPr algn="just">
              <a:lnSpc>
                <a:spcPct val="90000"/>
              </a:lnSpc>
            </a:pPr>
            <a:endParaRPr lang="pt-BR" sz="2400" smtClean="0">
              <a:latin typeface=".SFUI-Regular"/>
            </a:endParaRPr>
          </a:p>
          <a:p>
            <a:pPr algn="just">
              <a:lnSpc>
                <a:spcPct val="90000"/>
              </a:lnSpc>
            </a:pPr>
            <a:r>
              <a:rPr lang="pt-BR" sz="2400" smtClean="0">
                <a:latin typeface=".SFUI-Regular"/>
              </a:rPr>
              <a:t> Sugerimos que esses limites sejam usados para monitoramento de rotina da probabilidade de HIV. </a:t>
            </a:r>
            <a:endParaRPr lang="pt-BR" sz="2400" smtClean="0">
              <a:latin typeface=".AppleSystemUIFont"/>
            </a:endParaRPr>
          </a:p>
          <a:p>
            <a:pPr algn="just">
              <a:lnSpc>
                <a:spcPct val="90000"/>
              </a:lnSpc>
            </a:pPr>
            <a:endParaRPr lang="pt-BR" sz="2400" smtClean="0">
              <a:latin typeface="Lucida Sans Unicode"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ctr">
              <a:lnSpc>
                <a:spcPct val="80000"/>
              </a:lnSpc>
              <a:buFont typeface="Wingdings 3" pitchFamily="18" charset="2"/>
              <a:buNone/>
            </a:pPr>
            <a:r>
              <a:rPr lang="pt-BR" sz="2300" b="1" smtClean="0">
                <a:solidFill>
                  <a:srgbClr val="FF0000"/>
                </a:solidFill>
                <a:latin typeface=".SFUI-Regular"/>
              </a:rPr>
              <a:t>As seguintes limitações devem ser mencionadas</a:t>
            </a:r>
            <a:r>
              <a:rPr lang="pt-BR" sz="2300" smtClean="0">
                <a:latin typeface=".SFUI-Regular"/>
              </a:rPr>
              <a:t>. </a:t>
            </a:r>
            <a:endParaRPr lang="pt-BR" sz="2300" smtClean="0">
              <a:latin typeface=".AppleSystemUIFont"/>
            </a:endParaRPr>
          </a:p>
          <a:p>
            <a:pPr algn="just">
              <a:lnSpc>
                <a:spcPct val="80000"/>
              </a:lnSpc>
            </a:pPr>
            <a:endParaRPr lang="pt-BR" sz="2300" smtClean="0">
              <a:latin typeface=".SFUI-Regular"/>
            </a:endParaRPr>
          </a:p>
          <a:p>
            <a:pPr>
              <a:lnSpc>
                <a:spcPct val="80000"/>
              </a:lnSpc>
            </a:pPr>
            <a:r>
              <a:rPr lang="pt-BR" sz="2300" smtClean="0">
                <a:latin typeface=".SFUI-Regular"/>
              </a:rPr>
              <a:t>Todos os dados clínicos foram coletados retrospectivamente e, portanto, o número de gravações foi diferente para cada criança. </a:t>
            </a:r>
            <a:r>
              <a:rPr lang="pt-BR" sz="2300" smtClean="0">
                <a:latin typeface=".AppleSystemUIFont"/>
              </a:rPr>
              <a:t/>
            </a:r>
            <a:br>
              <a:rPr lang="pt-BR" sz="2300" smtClean="0">
                <a:latin typeface=".AppleSystemUIFont"/>
              </a:rPr>
            </a:br>
            <a:endParaRPr lang="pt-BR" sz="2300" smtClean="0">
              <a:latin typeface=".AppleSystemUIFont"/>
            </a:endParaRPr>
          </a:p>
          <a:p>
            <a:pPr>
              <a:lnSpc>
                <a:spcPct val="80000"/>
              </a:lnSpc>
            </a:pPr>
            <a:r>
              <a:rPr lang="pt-BR" sz="2300" smtClean="0">
                <a:latin typeface=".SFUI-Regular"/>
              </a:rPr>
              <a:t>Além disso, a aferição dos gases sanguíneos foi realizada de acordo com a rotina clínica, que rendeu registros pontuais e não contínuos. </a:t>
            </a:r>
            <a:r>
              <a:rPr lang="pt-BR" sz="2300" smtClean="0">
                <a:latin typeface=".AppleSystemUIFont"/>
              </a:rPr>
              <a:t/>
            </a:r>
            <a:br>
              <a:rPr lang="pt-BR" sz="2300" smtClean="0">
                <a:latin typeface=".AppleSystemUIFont"/>
              </a:rPr>
            </a:br>
            <a:endParaRPr lang="pt-BR" sz="2300" smtClean="0">
              <a:latin typeface=".AppleSystemUIFont"/>
            </a:endParaRPr>
          </a:p>
          <a:p>
            <a:pPr algn="just">
              <a:lnSpc>
                <a:spcPct val="80000"/>
              </a:lnSpc>
            </a:pPr>
            <a:r>
              <a:rPr lang="pt-BR" sz="2300" smtClean="0">
                <a:latin typeface=".SFUI-Regular"/>
              </a:rPr>
              <a:t>Isso significa que pode ter havido variações no valores de parâmetro que não foram considerados aqui. </a:t>
            </a:r>
            <a:endParaRPr lang="pt-BR" sz="2300" smtClean="0">
              <a:latin typeface=".AppleSystemUIFont"/>
            </a:endParaRPr>
          </a:p>
          <a:p>
            <a:pPr algn="just">
              <a:lnSpc>
                <a:spcPct val="80000"/>
              </a:lnSpc>
            </a:pPr>
            <a:endParaRPr lang="pt-BR" sz="2300" smtClean="0">
              <a:latin typeface="Lucida Sans Unicode"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Discussão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just">
              <a:lnSpc>
                <a:spcPct val="80000"/>
              </a:lnSpc>
            </a:pPr>
            <a:r>
              <a:rPr lang="pt-BR" sz="2000" smtClean="0">
                <a:latin typeface=".SFUI-Regular"/>
              </a:rPr>
              <a:t>Além disso, ter considerado apenas as medidas para as quais os registros coincidentes de pCO2 e PAM estão disponíveis também reduziu o número de medidas disponíveis para análise. </a:t>
            </a:r>
            <a:r>
              <a:rPr lang="pt-BR" sz="2000" smtClean="0">
                <a:latin typeface=".AppleSystemUIFont"/>
              </a:rPr>
              <a:t/>
            </a:r>
            <a:br>
              <a:rPr lang="pt-BR" sz="2000" smtClean="0">
                <a:latin typeface=".AppleSystemUIFont"/>
              </a:rPr>
            </a:br>
            <a:endParaRPr lang="pt-BR" sz="2000" smtClean="0">
              <a:latin typeface=".AppleSystemUIFont"/>
            </a:endParaRPr>
          </a:p>
          <a:p>
            <a:pPr algn="just">
              <a:lnSpc>
                <a:spcPct val="80000"/>
              </a:lnSpc>
            </a:pPr>
            <a:r>
              <a:rPr lang="pt-BR" sz="2000" smtClean="0">
                <a:latin typeface=".SFUI-Regular"/>
              </a:rPr>
              <a:t>Outra limitação é que o momento preciso da hemorragia não era conhecido exatamente, porque a ultrassonografia craniana padrão não era realizada rotineiramente todos os dias. </a:t>
            </a:r>
            <a:r>
              <a:rPr lang="pt-BR" sz="2000" smtClean="0">
                <a:latin typeface=".AppleSystemUIFont"/>
              </a:rPr>
              <a:t/>
            </a:r>
            <a:br>
              <a:rPr lang="pt-BR" sz="2000" smtClean="0">
                <a:latin typeface=".AppleSystemUIFont"/>
              </a:rPr>
            </a:br>
            <a:endParaRPr lang="pt-BR" sz="2000" smtClean="0">
              <a:latin typeface=".AppleSystemUIFont"/>
            </a:endParaRPr>
          </a:p>
          <a:p>
            <a:pPr algn="just">
              <a:lnSpc>
                <a:spcPct val="80000"/>
              </a:lnSpc>
            </a:pPr>
            <a:r>
              <a:rPr lang="pt-BR" sz="2000" smtClean="0">
                <a:latin typeface=".SFUI-Regular"/>
              </a:rPr>
              <a:t>Por fim, apenas três parâmetros clínicos, embora os mais importantes [9], foram analisados em nossa pesquisa. A origem da HIV, entretanto, é multifatorial [3] e outras condições médicas também podem desempenhar um papel. No entanto, as principais conclusões do presente estudo podem ser úteis para melhor predizer a HIV e sua evolução.</a:t>
            </a:r>
            <a:endParaRPr lang="pt-BR" sz="2000" smtClean="0">
              <a:latin typeface=".AppleSystemUIFont"/>
            </a:endParaRPr>
          </a:p>
          <a:p>
            <a:pPr algn="just">
              <a:lnSpc>
                <a:spcPct val="80000"/>
              </a:lnSpc>
            </a:pPr>
            <a:endParaRPr lang="pt-BR" sz="2000" smtClean="0">
              <a:latin typeface="Lucida Sans Unicode"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Conclusão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gn="ctr">
              <a:lnSpc>
                <a:spcPct val="90000"/>
              </a:lnSpc>
            </a:pPr>
            <a:r>
              <a:rPr lang="pt-BR" sz="2300" b="1" smtClean="0">
                <a:solidFill>
                  <a:srgbClr val="FF0000"/>
                </a:solidFill>
                <a:latin typeface=".SFUI-Regular"/>
              </a:rPr>
              <a:t>Os valores médios de pCO2 e PAM medidos clinicamente, bem como o desvio absoluto médio do FSC calculado numericamente, em neonatos prematuros que desenvolveram HIV mostraram uma diferença estatisticamente significativa nos valores correspondentes em neonatos prematuros sem HIV. </a:t>
            </a:r>
            <a:r>
              <a:rPr lang="pt-BR" sz="2300" b="1" smtClean="0">
                <a:solidFill>
                  <a:srgbClr val="FF0000"/>
                </a:solidFill>
                <a:latin typeface=".AppleSystemUIFont"/>
              </a:rPr>
              <a:t/>
            </a:r>
            <a:br>
              <a:rPr lang="pt-BR" sz="2300" b="1" smtClean="0">
                <a:solidFill>
                  <a:srgbClr val="FF0000"/>
                </a:solidFill>
                <a:latin typeface=".AppleSystemUIFont"/>
              </a:rPr>
            </a:br>
            <a:endParaRPr lang="pt-BR" sz="2300" b="1" smtClean="0">
              <a:solidFill>
                <a:srgbClr val="FF0000"/>
              </a:solidFill>
              <a:latin typeface=".AppleSystemUIFont"/>
            </a:endParaRPr>
          </a:p>
          <a:p>
            <a:pPr algn="ctr">
              <a:lnSpc>
                <a:spcPct val="90000"/>
              </a:lnSpc>
            </a:pPr>
            <a:r>
              <a:rPr lang="pt-BR" sz="2300" b="1" smtClean="0">
                <a:solidFill>
                  <a:srgbClr val="FF0000"/>
                </a:solidFill>
                <a:latin typeface=".SFUI-Regular"/>
              </a:rPr>
              <a:t>As características típicas dos bebês com diagnóstico de HIV foram hipercapnia (aumento da pCO2), hipotensão (diminuição da PAM) e FSC altamente flutuante. </a:t>
            </a:r>
            <a:endParaRPr lang="pt-BR" sz="2300" b="1" smtClean="0">
              <a:solidFill>
                <a:srgbClr val="FF0000"/>
              </a:solidFill>
              <a:latin typeface=".AppleSystemUIFont"/>
            </a:endParaRPr>
          </a:p>
          <a:p>
            <a:pPr algn="ctr">
              <a:lnSpc>
                <a:spcPct val="90000"/>
              </a:lnSpc>
            </a:pPr>
            <a:endParaRPr lang="pt-BR" sz="2300" b="1" smtClean="0">
              <a:solidFill>
                <a:srgbClr val="FF0000"/>
              </a:solidFill>
              <a:latin typeface="Lucida Sans Unicode"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Conclusão </a:t>
            </a:r>
          </a:p>
        </p:txBody>
      </p:sp>
      <p:sp>
        <p:nvSpPr>
          <p:cNvPr id="3" name="Espaço Reservado para Conteúdo 2">
            <a:extLst>
              <a:ext uri="{FF2B5EF4-FFF2-40B4-BE49-F238E27FC236}"/>
            </a:extLst>
          </p:cNvPr>
          <p:cNvSpPr>
            <a:spLocks noGrp="1"/>
          </p:cNvSpPr>
          <p:nvPr>
            <p:ph idx="4294967295"/>
          </p:nvPr>
        </p:nvSpPr>
        <p:spPr/>
        <p:txBody>
          <a:bodyPr>
            <a:normAutofit/>
          </a:bodyPr>
          <a:lstStyle/>
          <a:p>
            <a:pPr>
              <a:lnSpc>
                <a:spcPct val="90000"/>
              </a:lnSpc>
            </a:pPr>
            <a:r>
              <a:rPr lang="pt-BR" smtClean="0">
                <a:latin typeface=".SFUI-Regular"/>
              </a:rPr>
              <a:t>Cada uma dessas condições pode levar à lesão dos vasos frágeis da matriz germinativa e, portanto, à origem da HIV. </a:t>
            </a:r>
            <a:r>
              <a:rPr lang="pt-BR" smtClean="0">
                <a:latin typeface=".AppleSystemUIFont"/>
              </a:rPr>
              <a:t/>
            </a:r>
            <a:br>
              <a:rPr lang="pt-BR" smtClean="0">
                <a:latin typeface=".AppleSystemUIFont"/>
              </a:rPr>
            </a:br>
            <a:endParaRPr lang="pt-BR" smtClean="0">
              <a:latin typeface=".AppleSystemUIFont"/>
            </a:endParaRPr>
          </a:p>
          <a:p>
            <a:pPr algn="just">
              <a:lnSpc>
                <a:spcPct val="90000"/>
              </a:lnSpc>
            </a:pPr>
            <a:r>
              <a:rPr lang="pt-BR" smtClean="0">
                <a:latin typeface=".SFUI-Regular"/>
              </a:rPr>
              <a:t>Conforme mostrado aqui pela quantificação do FSC, pesquisas futuras sobre os processos que levam à HIV podem se beneficiar da modelagem matemática das condições estruturais e metabólicas no cérebro imaturo.</a:t>
            </a:r>
            <a:endParaRPr lang="pt-BR" smtClean="0">
              <a:latin typeface=".AppleSystemUIFont"/>
            </a:endParaRPr>
          </a:p>
          <a:p>
            <a:pPr algn="just">
              <a:lnSpc>
                <a:spcPct val="90000"/>
              </a:lnSpc>
            </a:pPr>
            <a:endParaRPr lang="pt-BR" smtClean="0">
              <a:latin typeface="Lucida Sans Unicode"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9144000" cy="3181350"/>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Referências Bibliográficas</a:t>
            </a:r>
          </a:p>
        </p:txBody>
      </p:sp>
      <p:sp>
        <p:nvSpPr>
          <p:cNvPr id="178179" name="Espaço Reservado para Conteúdo 2"/>
          <p:cNvSpPr>
            <a:spLocks noGrp="1"/>
          </p:cNvSpPr>
          <p:nvPr>
            <p:ph idx="4294967295"/>
          </p:nvPr>
        </p:nvSpPr>
        <p:spPr>
          <a:xfrm>
            <a:off x="395288" y="1196975"/>
            <a:ext cx="8286750" cy="5357813"/>
          </a:xfrm>
          <a:solidFill>
            <a:schemeClr val="bg1"/>
          </a:solidFill>
        </p:spPr>
        <p:txBody>
          <a:bodyPr/>
          <a:lstStyle/>
          <a:p>
            <a:pPr>
              <a:buFont typeface="Arial" pitchFamily="34" charset="0"/>
              <a:buAutoNum type="arabicPeriod"/>
            </a:pPr>
            <a:r>
              <a:rPr lang="en-US" sz="1600" smtClean="0">
                <a:latin typeface="Lucida Sans Unicode" pitchFamily="34" charset="0"/>
              </a:rPr>
              <a:t>Ballabh P (2010) Intraventricular hemorrhage in premature infants:mechanism of disease. Pediatr Res 67(1):1–8</a:t>
            </a:r>
          </a:p>
          <a:p>
            <a:pPr>
              <a:buFont typeface="Arial" pitchFamily="34" charset="0"/>
              <a:buAutoNum type="arabicPeriod"/>
            </a:pPr>
            <a:r>
              <a:rPr lang="en-US" sz="1600" smtClean="0">
                <a:latin typeface="Lucida Sans Unicode" pitchFamily="34" charset="0"/>
              </a:rPr>
              <a:t> Christian EA, Jin DL, Attenello F, Wen T, Cen S, Mack WJ, Krieger MD, McComb JG (2016) Trends in hospitalization of preterm infants with intraventricular hemorrhage and hydrocephalus in theUnited States. J Neurosurg Pediatr 17(3):260–269</a:t>
            </a:r>
          </a:p>
          <a:p>
            <a:pPr>
              <a:buFont typeface="Arial" pitchFamily="34" charset="0"/>
              <a:buAutoNum type="arabicPeriod"/>
            </a:pPr>
            <a:r>
              <a:rPr lang="en-US" sz="1600" smtClean="0">
                <a:latin typeface="Lucida Sans Unicode" pitchFamily="34" charset="0"/>
              </a:rPr>
              <a:t>Roberts JC, Javed MJ, Hocker JR, Wang H, Tarantino MD (2018) Risk factors associated with intraventricular hemorrhage in extremely premature neonates. Blood Coagul Fibrinolysis 29(1):25–29</a:t>
            </a:r>
          </a:p>
          <a:p>
            <a:pPr>
              <a:buFont typeface="Arial" pitchFamily="34" charset="0"/>
              <a:buAutoNum type="arabicPeriod"/>
            </a:pPr>
            <a:r>
              <a:rPr lang="en-US" sz="1600" smtClean="0">
                <a:latin typeface="Lucida Sans Unicode" pitchFamily="34" charset="0"/>
              </a:rPr>
              <a:t> Bolisetty S, Dhawan A, Abdel-Latif M, Bajuk B, Stack J, Lui K (2014) Intraventricular hemorrhage and neurodevelopmental outcomes in extreme preterm infants. Pediatrics. 133(1):55–62</a:t>
            </a:r>
          </a:p>
          <a:p>
            <a:pPr>
              <a:buFont typeface="Arial" pitchFamily="34" charset="0"/>
              <a:buAutoNum type="arabicPeriod"/>
            </a:pPr>
            <a:r>
              <a:rPr lang="en-US" sz="1600" smtClean="0">
                <a:latin typeface="Lucida Sans Unicode" pitchFamily="34" charset="0"/>
              </a:rPr>
              <a:t> Bax M, Goldstein M, Rosenbaum P, Leviton A, Paneth N, Dan B, Jacobson B, Damiano D (2005) Proposed definition and classification of cerebral palsy. Developmental Medicine &amp; Child Neurology 47(8):571–576</a:t>
            </a:r>
          </a:p>
          <a:p>
            <a:pPr>
              <a:buFont typeface="Arial" pitchFamily="34" charset="0"/>
              <a:buAutoNum type="arabicPeriod"/>
            </a:pPr>
            <a:r>
              <a:rPr lang="en-US" sz="1600" smtClean="0">
                <a:latin typeface="Lucida Sans Unicode" pitchFamily="34" charset="0"/>
              </a:rPr>
              <a:t> Hambleton G, Wigglesworth J (1976) Origin of intraventricular haemorrhage in the preterm infant. Arch of Dis Child 51(9):651–659</a:t>
            </a:r>
            <a:endParaRPr lang="pt-BR" sz="1600" smtClean="0">
              <a:latin typeface="Lucida Sans Unicode"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Referências Bibliográficas</a:t>
            </a:r>
          </a:p>
        </p:txBody>
      </p:sp>
      <p:sp>
        <p:nvSpPr>
          <p:cNvPr id="3" name="Espaço Reservado para Conteúdo 2"/>
          <p:cNvSpPr>
            <a:spLocks noGrp="1"/>
          </p:cNvSpPr>
          <p:nvPr>
            <p:ph idx="4294967295"/>
          </p:nvPr>
        </p:nvSpPr>
        <p:spPr>
          <a:xfrm>
            <a:off x="395288" y="1196975"/>
            <a:ext cx="8286750" cy="5357813"/>
          </a:xfrm>
          <a:solidFill>
            <a:schemeClr val="bg1"/>
          </a:solidFill>
        </p:spPr>
        <p:txBody>
          <a:bodyPr/>
          <a:lstStyle/>
          <a:p>
            <a:pPr marL="0" indent="0">
              <a:buFont typeface="Wingdings 3" pitchFamily="18" charset="2"/>
              <a:buNone/>
            </a:pPr>
            <a:r>
              <a:rPr lang="en-US" sz="1600" smtClean="0">
                <a:latin typeface="Lucida Sans Unicode" pitchFamily="34" charset="0"/>
              </a:rPr>
              <a:t>7. Kinoshita Y, Okudera T, Tsuru E, Yokota A (2001) Volumetric analysis of the germinal matrix and lateral ventricles performed using MR images of postmortem fetuses. </a:t>
            </a:r>
            <a:r>
              <a:rPr lang="de-DE" sz="1600" smtClean="0">
                <a:latin typeface="Lucida Sans Unicode" pitchFamily="34" charset="0"/>
              </a:rPr>
              <a:t>AJNR Am J Neuroradiol 22(2):382–388</a:t>
            </a:r>
            <a:endParaRPr lang="en-US" sz="1600" smtClean="0">
              <a:latin typeface="Lucida Sans Unicode" pitchFamily="34" charset="0"/>
            </a:endParaRPr>
          </a:p>
          <a:p>
            <a:pPr marL="0" indent="0">
              <a:buFont typeface="Calibri" pitchFamily="34" charset="0"/>
              <a:buAutoNum type="arabicPeriod" startAt="8"/>
            </a:pPr>
            <a:r>
              <a:rPr lang="fr-FR" sz="1600" smtClean="0">
                <a:latin typeface="Lucida Sans Unicode" pitchFamily="34" charset="0"/>
              </a:rPr>
              <a:t>Rhee CJ, Fraser CD III, Kibler K, Easley RB, Andropoulos DB, Czosnyka M et al (2014) The ontogeny of cerebrovascular pressure autoregulation in premature infants. J Perinatol 34(12):926–931</a:t>
            </a:r>
          </a:p>
          <a:p>
            <a:pPr marL="0" indent="0">
              <a:buFont typeface="Calibri" pitchFamily="34" charset="0"/>
              <a:buAutoNum type="arabicPeriod" startAt="8"/>
            </a:pPr>
            <a:r>
              <a:rPr lang="en-US" sz="1600" smtClean="0">
                <a:latin typeface="Lucida Sans Unicode" pitchFamily="34" charset="0"/>
              </a:rPr>
              <a:t>Greisen G (2009) To autoregulate or not to autoregulate - that is no longer the question. In Semin Pediatr Neurol 16(4):207–215</a:t>
            </a:r>
          </a:p>
          <a:p>
            <a:pPr marL="0" indent="0">
              <a:buFont typeface="Calibri" pitchFamily="34" charset="0"/>
              <a:buAutoNum type="arabicPeriod" startAt="8"/>
            </a:pPr>
            <a:r>
              <a:rPr lang="en-US" sz="1600" smtClean="0">
                <a:latin typeface="Lucida Sans Unicode" pitchFamily="34" charset="0"/>
              </a:rPr>
              <a:t> Lou HC, Lassen NA, Friis-Hansen B (1979) Impaired autoregulation of cerebral blood flow in the distressed newborn infant. J Pediatr 94(1):118–121</a:t>
            </a:r>
          </a:p>
          <a:p>
            <a:pPr marL="0" indent="0">
              <a:buFont typeface="Calibri" pitchFamily="34" charset="0"/>
              <a:buAutoNum type="arabicPeriod" startAt="8"/>
            </a:pPr>
            <a:r>
              <a:rPr lang="en-US" sz="1600" smtClean="0">
                <a:latin typeface="Lucida Sans Unicode" pitchFamily="34" charset="0"/>
              </a:rPr>
              <a:t> Paulson O, Strandgaard S, Edvinsson L (1990) Cerebral autoregulation. Cerebrovasc Brain Metab Rev 2(2):161–192</a:t>
            </a:r>
          </a:p>
          <a:p>
            <a:pPr marL="0" indent="0">
              <a:buFont typeface="Calibri" pitchFamily="34" charset="0"/>
              <a:buAutoNum type="arabicPeriod" startAt="8"/>
            </a:pPr>
            <a:r>
              <a:rPr lang="en-US" sz="1600" smtClean="0">
                <a:latin typeface="Lucida Sans Unicode" pitchFamily="34" charset="0"/>
              </a:rPr>
              <a:t>van de Bor M, Walther FJ (1991) Cerebral blood flow velocity regulation in preterm infants. Biol Neonate 59(6):329–335</a:t>
            </a:r>
          </a:p>
          <a:p>
            <a:pPr marL="0" indent="0">
              <a:buFont typeface="Calibri" pitchFamily="34" charset="0"/>
              <a:buAutoNum type="arabicPeriod" startAt="8"/>
            </a:pPr>
            <a:r>
              <a:rPr lang="pt-BR" sz="1600" smtClean="0">
                <a:latin typeface="Lucida Sans Unicode" pitchFamily="34" charset="0"/>
              </a:rPr>
              <a:t>D’Andrea A, Conte M, Scarafile R, Riegler L, Cocchia R, Pezzullo E et al (2016) Transcranial Doppler ultrasound: physical principles and principal applications in neurocritical care unit. J Cardiovasc Echogr 26(2):28–41</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Referências Bibliográficas</a:t>
            </a:r>
          </a:p>
        </p:txBody>
      </p:sp>
      <p:sp>
        <p:nvSpPr>
          <p:cNvPr id="3" name="Espaço Reservado para Conteúdo 2"/>
          <p:cNvSpPr>
            <a:spLocks noGrp="1"/>
          </p:cNvSpPr>
          <p:nvPr>
            <p:ph idx="4294967295"/>
          </p:nvPr>
        </p:nvSpPr>
        <p:spPr>
          <a:xfrm>
            <a:off x="285750" y="1143000"/>
            <a:ext cx="8286750" cy="5357813"/>
          </a:xfrm>
          <a:solidFill>
            <a:schemeClr val="bg1"/>
          </a:solidFill>
        </p:spPr>
        <p:txBody>
          <a:bodyPr/>
          <a:lstStyle/>
          <a:p>
            <a:pPr marL="0" indent="0">
              <a:buFont typeface="Wingdings 3" pitchFamily="18" charset="2"/>
              <a:buNone/>
            </a:pPr>
            <a:r>
              <a:rPr lang="pt-BR" sz="1600" smtClean="0">
                <a:latin typeface="Lucida Sans Unicode" pitchFamily="34" charset="0"/>
              </a:rPr>
              <a:t>14. Romagnoli C, Giannantonio C, De Carolis MP, Gallini F, Zecca E, Papacci P (2006)  Neonatal color Doppler US study: normal values of cerebral blood flow velocities in preterm infants in the first month of life. Ultrasound Med Biol 32(3):321–331</a:t>
            </a:r>
          </a:p>
          <a:p>
            <a:pPr marL="0" indent="0">
              <a:buFont typeface="Calibri" pitchFamily="34" charset="0"/>
              <a:buAutoNum type="arabicPeriod" startAt="15"/>
            </a:pPr>
            <a:r>
              <a:rPr lang="en-US" sz="1600" smtClean="0">
                <a:latin typeface="Lucida Sans Unicode" pitchFamily="34" charset="0"/>
              </a:rPr>
              <a:t>Wyatt J, Cope M, Delpy D, Richardson CE, Edwards AD, Wray S, Reynolds EO (1990) Quantitation of cerebral blood volume in human infants by near-infrared spectroscopy. J Applied Physiol 68(3): 1086–1091</a:t>
            </a:r>
          </a:p>
          <a:p>
            <a:pPr marL="0" indent="0">
              <a:buFont typeface="Calibri" pitchFamily="34" charset="0"/>
              <a:buAutoNum type="arabicPeriod" startAt="15"/>
            </a:pPr>
            <a:r>
              <a:rPr lang="en-US" sz="1600" smtClean="0">
                <a:latin typeface="Lucida Sans Unicode" pitchFamily="34" charset="0"/>
              </a:rPr>
              <a:t> Piechnik SK, Chiarelli PA, Jezzard P (2008) Modelling vascular reactivity to investigate the basis of the relationship between cerebral blood volume and flow under CO2 manipulation. Neuroimage. 39(1):107–118</a:t>
            </a:r>
          </a:p>
          <a:p>
            <a:pPr marL="0" indent="0">
              <a:buFont typeface="Calibri" pitchFamily="34" charset="0"/>
              <a:buAutoNum type="arabicPeriod" startAt="15"/>
            </a:pPr>
            <a:r>
              <a:rPr lang="en-US" sz="1600" smtClean="0">
                <a:latin typeface="Lucida Sans Unicode" pitchFamily="34" charset="0"/>
              </a:rPr>
              <a:t>Lampe R, Botkin N, Turova V, Blumenstein T, Alves-Pinto A (2014) Mathematical modelling of cerebral blood circulation and cerebral autoregulation: towards preventing intracranial hemorrhages in preterm newborns. Comput Math Methods Med 13: 965275</a:t>
            </a:r>
          </a:p>
          <a:p>
            <a:pPr marL="0" indent="0">
              <a:buFont typeface="Calibri" pitchFamily="34" charset="0"/>
              <a:buAutoNum type="arabicPeriod" startAt="15"/>
            </a:pPr>
            <a:r>
              <a:rPr lang="en-US" sz="1600" smtClean="0">
                <a:latin typeface="Lucida Sans Unicode" pitchFamily="34" charset="0"/>
              </a:rPr>
              <a:t>Sidorenko I, Turova V, Botkin N, Eckardt L, Alves-Pinto A, Felderhoff-Müser U et al (2018) Modeling cerebral blood flow dependence on carbon dioxide and mean arterial blood pressure in the immature brain with accounting for the germinal matrix. Front Neurol 9:812</a:t>
            </a:r>
            <a:endParaRPr lang="pt-BR" sz="1600" smtClean="0">
              <a:latin typeface="Lucida Sans Unicode"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Referências Bibliográficas</a:t>
            </a:r>
          </a:p>
        </p:txBody>
      </p:sp>
      <p:sp>
        <p:nvSpPr>
          <p:cNvPr id="3" name="Espaço Reservado para Conteúdo 2"/>
          <p:cNvSpPr>
            <a:spLocks noGrp="1"/>
          </p:cNvSpPr>
          <p:nvPr>
            <p:ph idx="4294967295"/>
          </p:nvPr>
        </p:nvSpPr>
        <p:spPr>
          <a:xfrm>
            <a:off x="285750" y="1143000"/>
            <a:ext cx="8286750" cy="5357813"/>
          </a:xfrm>
          <a:solidFill>
            <a:schemeClr val="bg1"/>
          </a:solidFill>
        </p:spPr>
        <p:txBody>
          <a:bodyPr/>
          <a:lstStyle/>
          <a:p>
            <a:pPr marL="0" indent="0">
              <a:lnSpc>
                <a:spcPct val="90000"/>
              </a:lnSpc>
              <a:buFont typeface="Wingdings 3" pitchFamily="18" charset="2"/>
              <a:buNone/>
            </a:pPr>
            <a:r>
              <a:rPr lang="pt-BR" sz="1400" smtClean="0">
                <a:latin typeface="Lucida Sans Unicode" pitchFamily="34" charset="0"/>
              </a:rPr>
              <a:t>19.</a:t>
            </a:r>
            <a:r>
              <a:rPr lang="en-US" sz="1400" smtClean="0">
                <a:latin typeface="Lucida Sans Unicode" pitchFamily="34" charset="0"/>
              </a:rPr>
              <a:t> Papile L-A, Burstein J, Burstein R, Koffler H (1978) Incidence and evolution of   </a:t>
            </a:r>
          </a:p>
          <a:p>
            <a:pPr marL="0" indent="0">
              <a:lnSpc>
                <a:spcPct val="90000"/>
              </a:lnSpc>
              <a:buFont typeface="Wingdings 3" pitchFamily="18" charset="2"/>
              <a:buNone/>
            </a:pPr>
            <a:r>
              <a:rPr lang="en-US" sz="1400" smtClean="0">
                <a:latin typeface="Lucida Sans Unicode" pitchFamily="34" charset="0"/>
              </a:rPr>
              <a:t>       subependymal and intraventricular hemorrhage: a study of infants with birth </a:t>
            </a:r>
          </a:p>
          <a:p>
            <a:pPr marL="0" indent="0">
              <a:lnSpc>
                <a:spcPct val="90000"/>
              </a:lnSpc>
              <a:buFont typeface="Wingdings 3" pitchFamily="18" charset="2"/>
              <a:buNone/>
            </a:pPr>
            <a:r>
              <a:rPr lang="en-US" sz="1400" smtClean="0">
                <a:latin typeface="Lucida Sans Unicode" pitchFamily="34" charset="0"/>
              </a:rPr>
              <a:t>        weights less than 1,500 gm. J Pediatr 92(4):529–534</a:t>
            </a:r>
          </a:p>
          <a:p>
            <a:pPr marL="0" indent="0">
              <a:lnSpc>
                <a:spcPct val="90000"/>
              </a:lnSpc>
              <a:buFont typeface="Wingdings 3" pitchFamily="18" charset="2"/>
              <a:buNone/>
            </a:pPr>
            <a:r>
              <a:rPr lang="en-US" sz="1400" smtClean="0">
                <a:latin typeface="Lucida Sans Unicode" pitchFamily="34" charset="0"/>
              </a:rPr>
              <a:t>20. Harrison A, Lynch J, Dean J, Witte M (1997) Comparison of simultaneously obtained</a:t>
            </a:r>
          </a:p>
          <a:p>
            <a:pPr marL="0" indent="0">
              <a:lnSpc>
                <a:spcPct val="90000"/>
              </a:lnSpc>
              <a:buFont typeface="Wingdings 3" pitchFamily="18" charset="2"/>
              <a:buNone/>
            </a:pPr>
            <a:r>
              <a:rPr lang="en-US" sz="1400" smtClean="0">
                <a:latin typeface="Lucida Sans Unicode" pitchFamily="34" charset="0"/>
              </a:rPr>
              <a:t>       arterial and capillary blood gases in pediatric intensive care unit patients. Crit Care    </a:t>
            </a:r>
          </a:p>
          <a:p>
            <a:pPr marL="0" indent="0">
              <a:lnSpc>
                <a:spcPct val="90000"/>
              </a:lnSpc>
              <a:buFont typeface="Wingdings 3" pitchFamily="18" charset="2"/>
              <a:buNone/>
            </a:pPr>
            <a:r>
              <a:rPr lang="en-US" sz="1400" smtClean="0">
                <a:latin typeface="Lucida Sans Unicode" pitchFamily="34" charset="0"/>
              </a:rPr>
              <a:t>       Med 25(11):1904–1908</a:t>
            </a:r>
          </a:p>
          <a:p>
            <a:pPr marL="0" indent="0">
              <a:lnSpc>
                <a:spcPct val="90000"/>
              </a:lnSpc>
              <a:buFont typeface="Wingdings 3" pitchFamily="18" charset="2"/>
              <a:buNone/>
            </a:pPr>
            <a:r>
              <a:rPr lang="en-US" sz="1400" smtClean="0">
                <a:latin typeface="Lucida Sans Unicode" pitchFamily="34" charset="0"/>
              </a:rPr>
              <a:t>21. Kaiser JR, Gauss CH, Williams DK (2005) The effects of hypercapnia on cerebral   </a:t>
            </a:r>
          </a:p>
          <a:p>
            <a:pPr marL="0" indent="0">
              <a:lnSpc>
                <a:spcPct val="90000"/>
              </a:lnSpc>
              <a:buFont typeface="Wingdings 3" pitchFamily="18" charset="2"/>
              <a:buNone/>
            </a:pPr>
            <a:r>
              <a:rPr lang="en-US" sz="1400" smtClean="0">
                <a:latin typeface="Lucida Sans Unicode" pitchFamily="34" charset="0"/>
              </a:rPr>
              <a:t>      autoregulation in ventilated very low birth weight infants. Pediatr Res 58(5):931-</a:t>
            </a:r>
          </a:p>
          <a:p>
            <a:pPr marL="0" indent="0">
              <a:lnSpc>
                <a:spcPct val="90000"/>
              </a:lnSpc>
              <a:buFont typeface="Wingdings 3" pitchFamily="18" charset="2"/>
              <a:buNone/>
            </a:pPr>
            <a:r>
              <a:rPr lang="en-US" sz="1400" smtClean="0">
                <a:latin typeface="Lucida Sans Unicode" pitchFamily="34" charset="0"/>
              </a:rPr>
              <a:t>       935</a:t>
            </a:r>
          </a:p>
          <a:p>
            <a:pPr marL="0" indent="0">
              <a:lnSpc>
                <a:spcPct val="90000"/>
              </a:lnSpc>
              <a:buFont typeface="Wingdings 3" pitchFamily="18" charset="2"/>
              <a:buNone/>
            </a:pPr>
            <a:r>
              <a:rPr lang="en-US" sz="1400" smtClean="0">
                <a:latin typeface="Lucida Sans Unicode" pitchFamily="34" charset="0"/>
              </a:rPr>
              <a:t>22. Vela-Huerta M, Amador-Licona M, Medina-Ovando N, AldanaValenzuela C (2009)</a:t>
            </a:r>
          </a:p>
          <a:p>
            <a:pPr marL="0" indent="0">
              <a:lnSpc>
                <a:spcPct val="90000"/>
              </a:lnSpc>
              <a:buFont typeface="Wingdings 3" pitchFamily="18" charset="2"/>
              <a:buNone/>
            </a:pPr>
            <a:r>
              <a:rPr lang="en-US" sz="1400" smtClean="0">
                <a:latin typeface="Lucida Sans Unicode" pitchFamily="34" charset="0"/>
              </a:rPr>
              <a:t>       Factors associated with early severe intraventricular haemorrhage in very low birth    </a:t>
            </a:r>
          </a:p>
          <a:p>
            <a:pPr marL="0" indent="0">
              <a:lnSpc>
                <a:spcPct val="90000"/>
              </a:lnSpc>
              <a:buFont typeface="Wingdings 3" pitchFamily="18" charset="2"/>
              <a:buNone/>
            </a:pPr>
            <a:r>
              <a:rPr lang="en-US" sz="1400" smtClean="0">
                <a:latin typeface="Lucida Sans Unicode" pitchFamily="34" charset="0"/>
              </a:rPr>
              <a:t>        weight infants. Neuropediatrics. 40(5):224–227</a:t>
            </a:r>
          </a:p>
          <a:p>
            <a:pPr marL="0" indent="0">
              <a:lnSpc>
                <a:spcPct val="90000"/>
              </a:lnSpc>
              <a:buFont typeface="Wingdings 3" pitchFamily="18" charset="2"/>
              <a:buNone/>
            </a:pPr>
            <a:r>
              <a:rPr lang="en-US" sz="1400" smtClean="0">
                <a:latin typeface="Lucida Sans Unicode" pitchFamily="34" charset="0"/>
              </a:rPr>
              <a:t>23. Al-Aweel I, Pursley DM, Rubin LP, Shah B, Weisberger S, Richardson DK (2001) Variations </a:t>
            </a:r>
          </a:p>
          <a:p>
            <a:pPr marL="0" indent="0">
              <a:lnSpc>
                <a:spcPct val="90000"/>
              </a:lnSpc>
              <a:buFont typeface="Wingdings 3" pitchFamily="18" charset="2"/>
              <a:buNone/>
            </a:pPr>
            <a:r>
              <a:rPr lang="en-US" sz="1400" smtClean="0">
                <a:latin typeface="Lucida Sans Unicode" pitchFamily="34" charset="0"/>
              </a:rPr>
              <a:t>       in prevalence of hypotension, hypertension, and vasopressor use in NICUs. J Perinatol</a:t>
            </a:r>
          </a:p>
          <a:p>
            <a:pPr marL="0" indent="0">
              <a:lnSpc>
                <a:spcPct val="90000"/>
              </a:lnSpc>
              <a:buFont typeface="Wingdings 3" pitchFamily="18" charset="2"/>
              <a:buNone/>
            </a:pPr>
            <a:r>
              <a:rPr lang="en-US" sz="1400" smtClean="0">
                <a:latin typeface="Lucida Sans Unicode" pitchFamily="34" charset="0"/>
              </a:rPr>
              <a:t>       21(5): 272–278</a:t>
            </a:r>
          </a:p>
          <a:p>
            <a:pPr marL="0" indent="0">
              <a:lnSpc>
                <a:spcPct val="90000"/>
              </a:lnSpc>
              <a:buFont typeface="Wingdings 3" pitchFamily="18" charset="2"/>
              <a:buNone/>
            </a:pPr>
            <a:r>
              <a:rPr lang="en-US" sz="1400" smtClean="0">
                <a:latin typeface="Lucida Sans Unicode" pitchFamily="34" charset="0"/>
              </a:rPr>
              <a:t>24. Versmold H, Kitterman J, Phibbs R, Gregory G, Tooley W (1981) Aortic blood pressure </a:t>
            </a:r>
          </a:p>
          <a:p>
            <a:pPr marL="0" indent="0">
              <a:lnSpc>
                <a:spcPct val="90000"/>
              </a:lnSpc>
              <a:buFont typeface="Wingdings 3" pitchFamily="18" charset="2"/>
              <a:buNone/>
            </a:pPr>
            <a:r>
              <a:rPr lang="en-US" sz="1400" smtClean="0">
                <a:latin typeface="Lucida Sans Unicode" pitchFamily="34" charset="0"/>
              </a:rPr>
              <a:t>       during the first 12 hours of life in infants with birth weight 610 to 4,200 grams.    Pediatrics  67:607–  613</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Título 1"/>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effectLst/>
                <a:latin typeface="Lucida Sans Unicode" pitchFamily="34" charset="0"/>
              </a:rPr>
              <a:t>Referências Bibliográficas</a:t>
            </a:r>
          </a:p>
        </p:txBody>
      </p:sp>
      <p:sp>
        <p:nvSpPr>
          <p:cNvPr id="182275" name="Espaço Reservado para Conteúdo 2"/>
          <p:cNvSpPr>
            <a:spLocks noGrp="1"/>
          </p:cNvSpPr>
          <p:nvPr>
            <p:ph idx="4294967295"/>
          </p:nvPr>
        </p:nvSpPr>
        <p:spPr>
          <a:xfrm>
            <a:off x="468313" y="1557338"/>
            <a:ext cx="8286750" cy="4319587"/>
          </a:xfrm>
          <a:solidFill>
            <a:schemeClr val="bg1"/>
          </a:solidFill>
        </p:spPr>
        <p:txBody>
          <a:bodyPr/>
          <a:lstStyle/>
          <a:p>
            <a:pPr marL="0" indent="0">
              <a:buFont typeface="Wingdings 3" pitchFamily="18" charset="2"/>
              <a:buNone/>
            </a:pPr>
            <a:r>
              <a:rPr lang="pt-BR" sz="1600" smtClean="0">
                <a:latin typeface="Lucida Sans Unicode" pitchFamily="34" charset="0"/>
              </a:rPr>
              <a:t>25. </a:t>
            </a:r>
            <a:r>
              <a:rPr lang="en-US" sz="1600" smtClean="0">
                <a:latin typeface="Lucida Sans Unicode" pitchFamily="34" charset="0"/>
              </a:rPr>
              <a:t>Bada HS, Korones SB, Perry EH, Arheart KL, Ray JD, Pourcyrous M, et al (1990) Mean arterial blood pressure changes in premature infants and those at risk for</a:t>
            </a:r>
          </a:p>
          <a:p>
            <a:pPr marL="0" indent="0">
              <a:buFont typeface="Wingdings 3" pitchFamily="18" charset="2"/>
              <a:buNone/>
            </a:pPr>
            <a:r>
              <a:rPr lang="en-US" sz="1600" smtClean="0">
                <a:latin typeface="Lucida Sans Unicode" pitchFamily="34" charset="0"/>
              </a:rPr>
              <a:t> intraventricular hemorrhage. J Pediatr 117(4):607–614</a:t>
            </a:r>
          </a:p>
          <a:p>
            <a:pPr marL="0" indent="0">
              <a:buFont typeface="Wingdings 3" pitchFamily="18" charset="2"/>
              <a:buNone/>
            </a:pPr>
            <a:r>
              <a:rPr lang="en-US" sz="1600" smtClean="0">
                <a:latin typeface="Lucida Sans Unicode" pitchFamily="34" charset="0"/>
              </a:rPr>
              <a:t>26. Peter DS, Gandy C, Hoffman SB (2017) Hypotension and adverse outcomes in</a:t>
            </a:r>
          </a:p>
          <a:p>
            <a:pPr marL="0" indent="0">
              <a:buFont typeface="Wingdings 3" pitchFamily="18" charset="2"/>
              <a:buNone/>
            </a:pPr>
            <a:r>
              <a:rPr lang="en-US" sz="1600" smtClean="0">
                <a:latin typeface="Lucida Sans Unicode" pitchFamily="34" charset="0"/>
              </a:rPr>
              <a:t>  prematurity: comparing definitions. Neonatology. 111(3):228–233</a:t>
            </a:r>
          </a:p>
          <a:p>
            <a:pPr marL="0" indent="0">
              <a:buFont typeface="Wingdings 3" pitchFamily="18" charset="2"/>
              <a:buNone/>
            </a:pPr>
            <a:r>
              <a:rPr lang="en-US" sz="1600" smtClean="0">
                <a:latin typeface="Lucida Sans Unicode" pitchFamily="34" charset="0"/>
              </a:rPr>
              <a:t>27. Vesoulis ZA, Flower AA, Zanelli S, Rambhia A, Abubakar M, Whitehead HV et al (2019). Blood pressure extremes and severe IVH in preterm infants. Pediatr Res:1–5</a:t>
            </a:r>
          </a:p>
          <a:p>
            <a:pPr marL="0" indent="0">
              <a:buFont typeface="Wingdings 3" pitchFamily="18" charset="2"/>
              <a:buNone/>
            </a:pPr>
            <a:r>
              <a:rPr lang="en-US" sz="1600" smtClean="0">
                <a:latin typeface="Lucida Sans Unicode" pitchFamily="34" charset="0"/>
              </a:rPr>
              <a:t>28. da Costa CS, Czosnyka M, Smielewski P, Austin T (2018) Optimal mean arterial blood  pressure in extremely preterm infants within the first 24 hours of life. J Pediatr 203:242–248</a:t>
            </a:r>
          </a:p>
          <a:p>
            <a:pPr marL="0" indent="0">
              <a:buFont typeface="Wingdings 3" pitchFamily="18" charset="2"/>
              <a:buNone/>
            </a:pPr>
            <a:endParaRPr lang="en-US" sz="1600" smtClean="0">
              <a:latin typeface="Lucida Sans Unicode"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1" name="Rectangle 3"/>
          <p:cNvSpPr>
            <a:spLocks noGrp="1"/>
          </p:cNvSpPr>
          <p:nvPr>
            <p:ph type="body" idx="4294967295"/>
          </p:nvPr>
        </p:nvSpPr>
        <p:spPr>
          <a:solidFill>
            <a:schemeClr val="bg2"/>
          </a:solidFill>
          <a:ln w="57150">
            <a:solidFill>
              <a:srgbClr val="008000"/>
            </a:solidFill>
            <a:miter lim="800000"/>
            <a:headEnd/>
            <a:tailEnd/>
          </a:ln>
        </p:spPr>
        <p:txBody>
          <a:bodyPr/>
          <a:lstStyle/>
          <a:p>
            <a:pPr>
              <a:buFont typeface="Wingdings 3" pitchFamily="18" charset="2"/>
              <a:buNone/>
            </a:pPr>
            <a:r>
              <a:rPr lang="pt-BR" sz="2300" smtClean="0">
                <a:latin typeface="Lucida Sans Unicode" pitchFamily="34" charset="0"/>
              </a:rPr>
              <a:t>                   </a:t>
            </a:r>
            <a:r>
              <a:rPr lang="pt-BR" sz="2300" smtClean="0">
                <a:solidFill>
                  <a:srgbClr val="FF00FF"/>
                </a:solidFill>
                <a:latin typeface="Lucida Sans Unicode" pitchFamily="34" charset="0"/>
              </a:rPr>
              <a:t>O que há de novo</a:t>
            </a:r>
          </a:p>
          <a:p>
            <a:r>
              <a:rPr lang="pt-BR" sz="2300" smtClean="0">
                <a:latin typeface="Lucida Sans Unicode" pitchFamily="34" charset="0"/>
              </a:rPr>
              <a:t> A simulação numérica do fluxo sanguíneo cerebral (FSC) mostra-se uma abordagem promissora que pode ser útil no cuidado de bebês prematuros.</a:t>
            </a:r>
          </a:p>
          <a:p>
            <a:r>
              <a:rPr lang="pt-BR" sz="2300" smtClean="0">
                <a:latin typeface="Lucida Sans Unicode" pitchFamily="34" charset="0"/>
              </a:rPr>
              <a:t>Os valores médios do FSC antes e depois da hemorragia intraventricular no grupo afetado foram semelhantes aos do grupo de controle, mas os desvios absolutos médios do FSC no grupo afetado antes e depois da hemorragia intraventricular foram significativamente maiores do que no grupo de controle</a:t>
            </a:r>
          </a:p>
        </p:txBody>
      </p:sp>
      <p:pic>
        <p:nvPicPr>
          <p:cNvPr id="186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888"/>
            <a:ext cx="9144000" cy="962025"/>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400" smtClean="0">
                <a:effectLst/>
                <a:latin typeface="Lucida Sans Unicode" pitchFamily="34" charset="0"/>
              </a:rPr>
              <a:t>Nota do Editor da página neonatal </a:t>
            </a:r>
            <a:r>
              <a:rPr lang="pt-BR" sz="2400" smtClean="0">
                <a:effectLst/>
                <a:latin typeface="Lucida Sans Unicode" pitchFamily="34" charset="0"/>
                <a:hlinkClick r:id="rId2"/>
              </a:rPr>
              <a:t>www.paulomargotto.com.br</a:t>
            </a:r>
            <a:r>
              <a:rPr lang="pt-BR" sz="2400" smtClean="0">
                <a:effectLst/>
                <a:latin typeface="Lucida Sans Unicode" pitchFamily="34" charset="0"/>
              </a:rPr>
              <a:t>, Dr. Paulo R. Margotto. Consultem também! Aqui e Agora! Estudando Juntos!</a:t>
            </a:r>
          </a:p>
        </p:txBody>
      </p:sp>
      <p:pic>
        <p:nvPicPr>
          <p:cNvPr id="97284" name="Picture 4" descr="IMG_20200915_190104_662"/>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1547813" y="1412875"/>
            <a:ext cx="4732337" cy="4732338"/>
          </a:xfrm>
          <a:prstGeom prst="rect">
            <a:avLst/>
          </a:prstGeom>
          <a:noFill/>
          <a:extLst>
            <a:ext uri="{909E8E84-426E-40DD-AFC4-6F175D3DCCD1}">
              <a14:hiddenFill xmlns:a14="http://schemas.microsoft.com/office/drawing/2010/main">
                <a:solidFill>
                  <a:srgbClr val="FFFFFF"/>
                </a:solidFill>
              </a14:hiddenFill>
            </a:ext>
          </a:extLst>
        </p:spPr>
      </p:pic>
      <p:sp>
        <p:nvSpPr>
          <p:cNvPr id="97285" name="Text Box 5"/>
          <p:cNvSpPr txBox="1">
            <a:spLocks noChangeArrowheads="1"/>
          </p:cNvSpPr>
          <p:nvPr/>
        </p:nvSpPr>
        <p:spPr bwMode="auto">
          <a:xfrm>
            <a:off x="1958975" y="6354763"/>
            <a:ext cx="39385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Drs. Neulânio e Paulo R. Margotto</a:t>
            </a:r>
          </a:p>
        </p:txBody>
      </p:sp>
      <p:sp>
        <p:nvSpPr>
          <p:cNvPr id="97286" name="Text Box 6"/>
          <p:cNvSpPr txBox="1">
            <a:spLocks noChangeArrowheads="1"/>
          </p:cNvSpPr>
          <p:nvPr/>
        </p:nvSpPr>
        <p:spPr bwMode="auto">
          <a:xfrm>
            <a:off x="6359525" y="5805488"/>
            <a:ext cx="27844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4"/>
              </a:rPr>
              <a:t>pmargotto@gmail.com</a:t>
            </a:r>
            <a:r>
              <a:rPr lang="pt-BR"/>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468313" y="2332038"/>
            <a:ext cx="8229600" cy="4525962"/>
          </a:xfrm>
        </p:spPr>
        <p:txBody>
          <a:bodyPr/>
          <a:lstStyle/>
          <a:p>
            <a:pPr algn="ctr"/>
            <a:r>
              <a:rPr lang="pt-BR" b="1" smtClean="0">
                <a:solidFill>
                  <a:srgbClr val="FF0000"/>
                </a:solidFill>
                <a:latin typeface="Lucida Sans Unicode" pitchFamily="34" charset="0"/>
              </a:rPr>
              <a:t>O PAPEL DO CO2 NA HEMORRAGIA INTRAVENTRICULAR DO PRÉ-TERMO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Rectangle 4"/>
          <p:cNvSpPr>
            <a:spLocks noChangeArrowheads="1"/>
          </p:cNvSpPr>
          <p:nvPr/>
        </p:nvSpPr>
        <p:spPr bwMode="auto">
          <a:xfrm>
            <a:off x="0" y="188913"/>
            <a:ext cx="9144000" cy="189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3333FF"/>
                </a:solidFill>
                <a:latin typeface="Lato" pitchFamily="34" charset="0"/>
              </a:rPr>
              <a:t>MUDAN</a:t>
            </a:r>
            <a:r>
              <a:rPr lang="pt-BR" sz="2700" b="1">
                <a:solidFill>
                  <a:srgbClr val="3333FF"/>
                </a:solidFill>
                <a:latin typeface="Lucida Sans Unicode"/>
              </a:rPr>
              <a:t>Ç</a:t>
            </a:r>
            <a:r>
              <a:rPr lang="pt-BR" sz="2700" b="1">
                <a:solidFill>
                  <a:srgbClr val="3333FF"/>
                </a:solidFill>
                <a:latin typeface="Lato" pitchFamily="34" charset="0"/>
              </a:rPr>
              <a:t>AS NA CIRCULA</a:t>
            </a:r>
            <a:r>
              <a:rPr lang="pt-BR" sz="2700" b="1">
                <a:solidFill>
                  <a:srgbClr val="3333FF"/>
                </a:solidFill>
                <a:latin typeface="Lucida Sans Unicode"/>
              </a:rPr>
              <a:t>Ç</a:t>
            </a:r>
            <a:r>
              <a:rPr lang="pt-BR" sz="2700" b="1">
                <a:solidFill>
                  <a:srgbClr val="3333FF"/>
                </a:solidFill>
                <a:latin typeface="Lato" pitchFamily="34" charset="0"/>
              </a:rPr>
              <a:t>ÃO E HEMORRAGIA INTRACRANIANA</a:t>
            </a:r>
          </a:p>
          <a:p>
            <a:pPr eaLnBrk="0" hangingPunct="0"/>
            <a:r>
              <a:rPr lang="pt-BR" sz="600" u="sng">
                <a:solidFill>
                  <a:srgbClr val="78909C"/>
                </a:solidFill>
              </a:rPr>
              <a:t> </a:t>
            </a:r>
            <a:endParaRPr lang="pt-BR" u="sng">
              <a:solidFill>
                <a:srgbClr val="78909C"/>
              </a:solidFill>
            </a:endParaRPr>
          </a:p>
          <a:p>
            <a:pPr algn="ctr" eaLnBrk="0" hangingPunct="0"/>
            <a:r>
              <a:rPr lang="pt-BR" sz="1600" b="1">
                <a:solidFill>
                  <a:srgbClr val="424242"/>
                </a:solidFill>
                <a:ea typeface="Source Sans Pro"/>
                <a:cs typeface="Source Sans Pro"/>
              </a:rPr>
              <a:t>Shahab Noori (EUA). </a:t>
            </a:r>
            <a:endParaRPr lang="pt-BR" sz="1600">
              <a:solidFill>
                <a:srgbClr val="424242"/>
              </a:solidFill>
              <a:ea typeface="Source Sans Pro"/>
              <a:cs typeface="Source Sans Pro"/>
            </a:endParaRPr>
          </a:p>
          <a:p>
            <a:pPr algn="ctr" eaLnBrk="0" hangingPunct="0"/>
            <a:r>
              <a:rPr lang="pt-BR" sz="1600">
                <a:solidFill>
                  <a:srgbClr val="424242"/>
                </a:solidFill>
                <a:ea typeface="Source Sans Pro"/>
                <a:cs typeface="Source Sans Pro"/>
              </a:rPr>
              <a:t>22</a:t>
            </a:r>
            <a:r>
              <a:rPr lang="pt-BR" sz="1600" baseline="30000">
                <a:solidFill>
                  <a:srgbClr val="424242"/>
                </a:solidFill>
                <a:ea typeface="Source Sans Pro"/>
                <a:cs typeface="Source Sans Pro"/>
              </a:rPr>
              <a:t>0</a:t>
            </a:r>
            <a:r>
              <a:rPr lang="pt-BR" sz="1600">
                <a:solidFill>
                  <a:srgbClr val="424242"/>
                </a:solidFill>
                <a:ea typeface="Source Sans Pro"/>
                <a:cs typeface="Source Sans Pro"/>
              </a:rPr>
              <a:t> Congresso Brasileiro de Perinatologia, 19 a 22 de novembro de 2014, Brasília.</a:t>
            </a:r>
          </a:p>
          <a:p>
            <a:pPr algn="ctr" eaLnBrk="0" hangingPunct="0"/>
            <a:endParaRPr lang="pt-BR" sz="1600">
              <a:solidFill>
                <a:srgbClr val="424242"/>
              </a:solidFill>
              <a:ea typeface="Source Sans Pro"/>
              <a:cs typeface="Source Sans Pro"/>
            </a:endParaRPr>
          </a:p>
          <a:p>
            <a:pPr algn="ctr" eaLnBrk="0" hangingPunct="0"/>
            <a:r>
              <a:rPr lang="pt-BR" sz="1600">
                <a:solidFill>
                  <a:srgbClr val="424242"/>
                </a:solidFill>
                <a:ea typeface="Source Sans Pro"/>
                <a:cs typeface="Source Sans Pro"/>
              </a:rPr>
              <a:t>Realizado por Paulo R. Margotto</a:t>
            </a:r>
            <a:endParaRPr lang="pt-BR" sz="1600">
              <a:solidFill>
                <a:srgbClr val="78909C"/>
              </a:solidFill>
            </a:endParaRPr>
          </a:p>
        </p:txBody>
      </p:sp>
      <p:pic>
        <p:nvPicPr>
          <p:cNvPr id="99333" name="Picture 5" descr="doc">
            <a:hlinkClick r:id="rId2" tooltip="Mudancas_circulacao_HIV_hpercapn_2014"/>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620713"/>
            <a:ext cx="647700" cy="647700"/>
          </a:xfrm>
          <a:prstGeom prst="rect">
            <a:avLst/>
          </a:prstGeom>
          <a:noFill/>
          <a:extLst>
            <a:ext uri="{909E8E84-426E-40DD-AFC4-6F175D3DCCD1}">
              <a14:hiddenFill xmlns:a14="http://schemas.microsoft.com/office/drawing/2010/main">
                <a:solidFill>
                  <a:srgbClr val="FFFFFF"/>
                </a:solidFill>
              </a14:hiddenFill>
            </a:ext>
          </a:extLst>
        </p:spPr>
      </p:pic>
      <p:sp>
        <p:nvSpPr>
          <p:cNvPr id="99334" name="Rectangle 6"/>
          <p:cNvSpPr>
            <a:spLocks noGrp="1"/>
          </p:cNvSpPr>
          <p:nvPr>
            <p:ph type="body" idx="4294967295"/>
          </p:nvPr>
        </p:nvSpPr>
        <p:spPr>
          <a:xfrm>
            <a:off x="0" y="2133600"/>
            <a:ext cx="8964613" cy="4724400"/>
          </a:xfrm>
          <a:solidFill>
            <a:schemeClr val="bg1"/>
          </a:solidFill>
        </p:spPr>
        <p:txBody>
          <a:bodyPr/>
          <a:lstStyle/>
          <a:p>
            <a:pPr>
              <a:lnSpc>
                <a:spcPct val="90000"/>
              </a:lnSpc>
            </a:pPr>
            <a:r>
              <a:rPr lang="pt-BR" sz="2000" smtClean="0">
                <a:latin typeface="Lucida Sans Unicode" pitchFamily="34" charset="0"/>
              </a:rPr>
              <a:t>A Conferência baseia-se em dois grandes estudos realizados por Noori et al, publicados em 2014, quando evidenciou o baixo fluxo sanguíneo cerebral nos pré-termos ao nascer com aumento  nos primeiros 3 dias de vida, mostrando o ciclo da isquemia-reperfusão no desencadeamento da hemorragia intraventricular nos pré-termos. </a:t>
            </a:r>
          </a:p>
          <a:p>
            <a:pPr>
              <a:lnSpc>
                <a:spcPct val="90000"/>
              </a:lnSpc>
            </a:pPr>
            <a:r>
              <a:rPr lang="pt-BR" sz="2000" smtClean="0">
                <a:latin typeface="Lucida Sans Unicode" pitchFamily="34" charset="0"/>
              </a:rPr>
              <a:t>Estes achados já foram citados por Laura Ment (1982) e Martin Kluckow (2000) (consultem os </a:t>
            </a:r>
            <a:r>
              <a:rPr lang="pt-BR" sz="2000" i="1" smtClean="0">
                <a:latin typeface="Lucida Sans Unicode" pitchFamily="34" charset="0"/>
              </a:rPr>
              <a:t>links</a:t>
            </a:r>
            <a:r>
              <a:rPr lang="pt-BR" sz="2000" smtClean="0">
                <a:latin typeface="Lucida Sans Unicode" pitchFamily="34" charset="0"/>
              </a:rPr>
              <a:t>).  O segundo estudo realizado por Noori et al mostrou que o aumento dos níveis de CO2, coincidindo com a fase de reperfusão sistêmica e cerebral pode também ter aumentado a reperfusão cerebral nos pacientes que subsequentemente desenvolveram HP/HIV (</a:t>
            </a:r>
            <a:r>
              <a:rPr lang="pt-BR" sz="2000" b="1" smtClean="0">
                <a:latin typeface="Lucida Sans Unicode" pitchFamily="34" charset="0"/>
              </a:rPr>
              <a:t>o CO2 é o mais potente regulador do fluxo sanguíneo cerebral - FSC</a:t>
            </a:r>
            <a:r>
              <a:rPr lang="pt-BR" sz="2000" smtClean="0">
                <a:latin typeface="Lucida Sans Unicode" pitchFamily="34" charset="0"/>
              </a:rPr>
              <a:t>) e, </a:t>
            </a:r>
            <a:r>
              <a:rPr lang="pt-BR" sz="2000" b="1" smtClean="0">
                <a:latin typeface="Lucida Sans Unicode" pitchFamily="34" charset="0"/>
              </a:rPr>
              <a:t>aumentando a severidade da hipercapnia, associa-se  com progressiva atenuação da autorregulação do FSC e hemorragia peri/intraventricular</a:t>
            </a:r>
            <a:r>
              <a:rPr lang="pt-BR" sz="2000" smtClean="0">
                <a:latin typeface="Lucida Sans Unicode" pitchFamily="34" charset="0"/>
              </a:rPr>
              <a:t>.</a:t>
            </a:r>
          </a:p>
          <a:p>
            <a:pPr>
              <a:lnSpc>
                <a:spcPct val="90000"/>
              </a:lnSpc>
            </a:pPr>
            <a:r>
              <a:rPr lang="pt-BR" sz="2000" smtClean="0">
                <a:latin typeface="Lucida Sans Unicode" pitchFamily="34" charset="0"/>
              </a:rPr>
              <a:t> </a:t>
            </a:r>
          </a:p>
        </p:txBody>
      </p:sp>
      <p:sp>
        <p:nvSpPr>
          <p:cNvPr id="99336" name="Oval 8"/>
          <p:cNvSpPr>
            <a:spLocks noChangeArrowheads="1"/>
          </p:cNvSpPr>
          <p:nvPr/>
        </p:nvSpPr>
        <p:spPr bwMode="auto">
          <a:xfrm>
            <a:off x="684213" y="692150"/>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2014</a:t>
            </a:r>
          </a:p>
        </p:txBody>
      </p:sp>
      <p:sp>
        <p:nvSpPr>
          <p:cNvPr id="99337" name="AutoShape 9"/>
          <p:cNvSpPr>
            <a:spLocks noChangeArrowheads="1"/>
          </p:cNvSpPr>
          <p:nvPr/>
        </p:nvSpPr>
        <p:spPr bwMode="auto">
          <a:xfrm>
            <a:off x="8316913" y="62198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p:cNvSpPr>
          <p:nvPr>
            <p:ph type="body" idx="4294967295"/>
          </p:nvPr>
        </p:nvSpPr>
        <p:spPr>
          <a:xfrm>
            <a:off x="0" y="1484313"/>
            <a:ext cx="9144000" cy="5373687"/>
          </a:xfrm>
          <a:solidFill>
            <a:schemeClr val="bg1"/>
          </a:solidFill>
        </p:spPr>
        <p:txBody>
          <a:bodyPr/>
          <a:lstStyle/>
          <a:p>
            <a:r>
              <a:rPr lang="pt-BR" sz="2300" smtClean="0">
                <a:latin typeface="Lucida Sans Unicode" pitchFamily="34" charset="0"/>
              </a:rPr>
              <a:t>Interessante que a partir do </a:t>
            </a:r>
            <a:r>
              <a:rPr lang="pt-BR" sz="2300" b="1" smtClean="0">
                <a:solidFill>
                  <a:srgbClr val="FF0000"/>
                </a:solidFill>
                <a:latin typeface="Lucida Sans Unicode" pitchFamily="34" charset="0"/>
              </a:rPr>
              <a:t>2o- 3o</a:t>
            </a:r>
            <a:r>
              <a:rPr lang="pt-BR" sz="2300" smtClean="0">
                <a:latin typeface="Lucida Sans Unicode" pitchFamily="34" charset="0"/>
              </a:rPr>
              <a:t> dia é que </a:t>
            </a:r>
            <a:r>
              <a:rPr lang="pt-PT" sz="2300" smtClean="0">
                <a:latin typeface="Lucida Sans Unicode" pitchFamily="34" charset="0"/>
              </a:rPr>
              <a:t>a vascutura cerebral do recém-nascido pré-termo exibe a reatividade esperada a PaCO2 acima do limiar de 51-53 mmHg. </a:t>
            </a:r>
          </a:p>
          <a:p>
            <a:r>
              <a:rPr lang="pt-PT" sz="2300" smtClean="0">
                <a:latin typeface="Lucida Sans Unicode" pitchFamily="34" charset="0"/>
              </a:rPr>
              <a:t>A  PaCO2 ELEVADA pode até ser protetora para os pulmões, no entanto é necessário encontrar um equilíbrio.</a:t>
            </a:r>
          </a:p>
          <a:p>
            <a:r>
              <a:rPr lang="pt-PT" sz="2300" smtClean="0">
                <a:latin typeface="Lucida Sans Unicode" pitchFamily="34" charset="0"/>
              </a:rPr>
              <a:t> </a:t>
            </a:r>
            <a:r>
              <a:rPr lang="pt-PT" sz="2300" b="1" smtClean="0">
                <a:latin typeface="Lucida Sans Unicode" pitchFamily="34" charset="0"/>
              </a:rPr>
              <a:t>Como vimos há um ponto de inflexão de</a:t>
            </a:r>
            <a:r>
              <a:rPr lang="pt-PT" sz="2300" b="1" smtClean="0">
                <a:solidFill>
                  <a:srgbClr val="3333FF"/>
                </a:solidFill>
                <a:latin typeface="Lucida Sans Unicode" pitchFamily="34" charset="0"/>
              </a:rPr>
              <a:t> 52mmHg</a:t>
            </a:r>
            <a:r>
              <a:rPr lang="pt-PT" sz="2300" smtClean="0">
                <a:latin typeface="Lucida Sans Unicode" pitchFamily="34" charset="0"/>
              </a:rPr>
              <a:t>.</a:t>
            </a:r>
          </a:p>
          <a:p>
            <a:r>
              <a:rPr lang="pt-PT" sz="2300" smtClean="0">
                <a:latin typeface="Lucida Sans Unicode" pitchFamily="34" charset="0"/>
              </a:rPr>
              <a:t> Abaixo de 52, sem correlação alguma com FSC, mas acima deste nível, há uma correlação muito forte com o FSC (50% da variabilidade do FSC pode ser explicada pelas mudanças na PaCO2). </a:t>
            </a:r>
          </a:p>
          <a:p>
            <a:r>
              <a:rPr lang="pt-PT" sz="2300" b="1" smtClean="0">
                <a:solidFill>
                  <a:srgbClr val="FF0000"/>
                </a:solidFill>
                <a:latin typeface="Lucida Sans Unicode" pitchFamily="34" charset="0"/>
              </a:rPr>
              <a:t>O aumento do FSC associado ao aumento da PaCO2 pode aumentar o risco da lesão cerebral nos recém-nascidos muito prematuros durante o período pós-natal imediato</a:t>
            </a:r>
            <a:r>
              <a:rPr lang="pt-PT" sz="2300" b="1" smtClean="0">
                <a:latin typeface="Lucida Sans Unicode" pitchFamily="34" charset="0"/>
              </a:rPr>
              <a:t>. </a:t>
            </a:r>
          </a:p>
          <a:p>
            <a:endParaRPr lang="pt-BR" sz="2300" smtClean="0">
              <a:latin typeface="Lucida Sans Unicode" pitchFamily="34" charset="0"/>
            </a:endParaRPr>
          </a:p>
        </p:txBody>
      </p:sp>
      <p:sp>
        <p:nvSpPr>
          <p:cNvPr id="101380" name="AutoShape 4"/>
          <p:cNvSpPr>
            <a:spLocks noChangeArrowheads="1"/>
          </p:cNvSpPr>
          <p:nvPr/>
        </p:nvSpPr>
        <p:spPr bwMode="auto">
          <a:xfrm>
            <a:off x="8316913" y="62198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3"/>
          <p:cNvSpPr>
            <a:spLocks noGrp="1"/>
          </p:cNvSpPr>
          <p:nvPr>
            <p:ph type="body" idx="4294967295"/>
          </p:nvPr>
        </p:nvSpPr>
        <p:spPr>
          <a:xfrm>
            <a:off x="0" y="0"/>
            <a:ext cx="9144000" cy="6858000"/>
          </a:xfrm>
          <a:solidFill>
            <a:schemeClr val="bg1"/>
          </a:solidFill>
        </p:spPr>
        <p:txBody>
          <a:bodyPr/>
          <a:lstStyle/>
          <a:p>
            <a:r>
              <a:rPr lang="pt-PT" smtClean="0">
                <a:latin typeface="Lucida Sans Unicode" pitchFamily="34" charset="0"/>
              </a:rPr>
              <a:t>Muitas vezes selecionamos um órgão predileto e tudo fazemos para protegê-lo. </a:t>
            </a:r>
          </a:p>
          <a:p>
            <a:r>
              <a:rPr lang="pt-PT" smtClean="0">
                <a:latin typeface="Lucida Sans Unicode" pitchFamily="34" charset="0"/>
              </a:rPr>
              <a:t>Temos que pensar  o que acontece com os outros órgãos. O que é bom para um órgão não é bom para outro. Não podemos querer ser Deus e nem ter uma função de placenta, mas  </a:t>
            </a:r>
            <a:r>
              <a:rPr lang="pt-PT" smtClean="0">
                <a:solidFill>
                  <a:srgbClr val="3333FF"/>
                </a:solidFill>
                <a:latin typeface="Lucida Sans Unicode" pitchFamily="34" charset="0"/>
              </a:rPr>
              <a:t>temos que encontrar um ponto de equilíbrio</a:t>
            </a:r>
            <a:r>
              <a:rPr lang="pt-PT" smtClean="0">
                <a:latin typeface="Lucida Sans Unicode" pitchFamily="34" charset="0"/>
              </a:rPr>
              <a:t>. Fornecer um meio adequado, focalizando um órgão mais vulnerável naquele momento. </a:t>
            </a:r>
          </a:p>
          <a:p>
            <a:r>
              <a:rPr lang="pt-PT" smtClean="0">
                <a:solidFill>
                  <a:srgbClr val="FF0000"/>
                </a:solidFill>
                <a:latin typeface="Lucida Sans Unicode" pitchFamily="34" charset="0"/>
              </a:rPr>
              <a:t>O risco de HIV é muito elevado nos primeiros dias</a:t>
            </a:r>
            <a:r>
              <a:rPr lang="pt-PT" smtClean="0">
                <a:latin typeface="Lucida Sans Unicode" pitchFamily="34" charset="0"/>
              </a:rPr>
              <a:t>.</a:t>
            </a:r>
            <a:r>
              <a:rPr lang="pt-PT" b="1" smtClean="0">
                <a:latin typeface="Lucida Sans Unicode" pitchFamily="34" charset="0"/>
              </a:rPr>
              <a:t> Segundo Volpe, 1981, 90% dos casos de hemorragia intraventricular ocorrem nos primeiros 3-4 dias de vida, com idade média de 38 horas. </a:t>
            </a:r>
          </a:p>
          <a:p>
            <a:pPr algn="ctr"/>
            <a:r>
              <a:rPr lang="pt-PT" b="1" smtClean="0">
                <a:solidFill>
                  <a:srgbClr val="3333FF"/>
                </a:solidFill>
                <a:latin typeface="Lucida Sans Unicode" pitchFamily="34" charset="0"/>
              </a:rPr>
              <a:t>Para estes RN seria sábio evitar que o PaCO2 não ultrapasse 52 mmg Hg nos primeiros 3-4 dias de vida.</a:t>
            </a:r>
            <a:r>
              <a:rPr lang="pt-BR" b="1" smtClean="0">
                <a:solidFill>
                  <a:srgbClr val="3333FF"/>
                </a:solidFill>
                <a:latin typeface="Lucida Sans Unicode" pitchFamily="34" charset="0"/>
              </a:rPr>
              <a:t> </a:t>
            </a:r>
          </a:p>
          <a:p>
            <a:endParaRPr lang="pt-BR" b="1" smtClean="0">
              <a:solidFill>
                <a:srgbClr val="3333FF"/>
              </a:solidFill>
              <a:latin typeface="Lucida Sans Unicode"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a:xfrm>
            <a:off x="107950" y="1268413"/>
            <a:ext cx="9036050" cy="5589587"/>
          </a:xfrm>
          <a:solidFill>
            <a:schemeClr val="bg1"/>
          </a:solidFill>
        </p:spPr>
        <p:txBody>
          <a:bodyPr/>
          <a:lstStyle/>
          <a:p>
            <a:r>
              <a:rPr lang="pt-BR" sz="2300" smtClean="0">
                <a:latin typeface="Lucida Sans Unicode" pitchFamily="34" charset="0"/>
              </a:rPr>
              <a:t>Quanto à </a:t>
            </a:r>
            <a:r>
              <a:rPr lang="pt-BR" sz="2300" b="1" smtClean="0">
                <a:latin typeface="Lucida Sans Unicode" pitchFamily="34" charset="0"/>
              </a:rPr>
              <a:t>Hipercapnia Permissiva</a:t>
            </a:r>
            <a:r>
              <a:rPr lang="pt-BR" sz="2300" smtClean="0">
                <a:latin typeface="Lucida Sans Unicode" pitchFamily="34" charset="0"/>
              </a:rPr>
              <a:t> não tem sido provada ser uma terapia benéfica para os bebês ventilados. </a:t>
            </a:r>
            <a:r>
              <a:rPr lang="pt-BR" sz="2300" smtClean="0">
                <a:solidFill>
                  <a:srgbClr val="FF00FF"/>
                </a:solidFill>
                <a:latin typeface="Lucida Sans Unicode" pitchFamily="34" charset="0"/>
              </a:rPr>
              <a:t>Não se conhece altos níveis seguros de PaCO2</a:t>
            </a:r>
            <a:r>
              <a:rPr lang="pt-BR" sz="2300" smtClean="0">
                <a:latin typeface="Lucida Sans Unicode" pitchFamily="34" charset="0"/>
              </a:rPr>
              <a:t> (comparando níveis de 55-65 mmHg com 40-50mmHg, houve maior mortalidade-DBP e pior neurodesenvolvimento com níveis mais altos).</a:t>
            </a:r>
          </a:p>
          <a:p>
            <a:r>
              <a:rPr lang="pt-BR" sz="2300" smtClean="0">
                <a:latin typeface="Lucida Sans Unicode" pitchFamily="34" charset="0"/>
              </a:rPr>
              <a:t>Altos  níveis de PaCO2 não melhorou a inflamação pulmonar.</a:t>
            </a:r>
          </a:p>
          <a:p>
            <a:r>
              <a:rPr lang="pt-BR" sz="2300" smtClean="0">
                <a:latin typeface="Lucida Sans Unicode" pitchFamily="34" charset="0"/>
              </a:rPr>
              <a:t>Níveis elevados de PaCO2 prejudicaram significativamente a microcirculação periférica em prematuros, como mostrado por uma diminuição da densidade funcional dos vasos, presumivelmente secundária à vasoconstrição periférica. </a:t>
            </a:r>
          </a:p>
          <a:p>
            <a:pPr algn="ctr"/>
            <a:r>
              <a:rPr lang="pt-BR" sz="2300" b="1" smtClean="0">
                <a:solidFill>
                  <a:srgbClr val="3333FF"/>
                </a:solidFill>
                <a:latin typeface="Lucida Sans Unicode" pitchFamily="34" charset="0"/>
              </a:rPr>
              <a:t>No entanto Hipercapnia leve  (45-55 mmHg) parece ser segura.</a:t>
            </a:r>
            <a:r>
              <a:rPr lang="pt-BR" sz="2300" smtClean="0">
                <a:solidFill>
                  <a:srgbClr val="3333FF"/>
                </a:solidFill>
                <a:latin typeface="Lucida Sans Unicode" pitchFamily="34" charset="0"/>
              </a:rPr>
              <a:t> </a:t>
            </a:r>
          </a:p>
        </p:txBody>
      </p:sp>
      <p:sp>
        <p:nvSpPr>
          <p:cNvPr id="100356" name="Rectangle 4"/>
          <p:cNvSpPr>
            <a:spLocks noChangeArrowheads="1"/>
          </p:cNvSpPr>
          <p:nvPr/>
        </p:nvSpPr>
        <p:spPr bwMode="auto">
          <a:xfrm>
            <a:off x="1763713" y="533400"/>
            <a:ext cx="5668962"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3333FF"/>
                </a:solidFill>
                <a:latin typeface="Lato" pitchFamily="34" charset="0"/>
              </a:rPr>
              <a:t>Manuseio da PaCO2 na UTI Neonatal</a:t>
            </a:r>
          </a:p>
          <a:p>
            <a:pPr algn="ctr" eaLnBrk="0" hangingPunct="0"/>
            <a:r>
              <a:rPr lang="pt-BR" sz="1300">
                <a:solidFill>
                  <a:srgbClr val="424242"/>
                </a:solidFill>
                <a:ea typeface="Source Sans Pro"/>
                <a:cs typeface="Source Sans Pro"/>
              </a:rPr>
              <a:t>Paulo R. Margotto.</a:t>
            </a:r>
            <a:endParaRPr lang="pt-BR">
              <a:solidFill>
                <a:srgbClr val="78909C"/>
              </a:solidFill>
            </a:endParaRPr>
          </a:p>
        </p:txBody>
      </p:sp>
      <p:pic>
        <p:nvPicPr>
          <p:cNvPr id="100357" name="Picture 5" descr="pptx">
            <a:hlinkClick r:id="rId2" tooltip="Manuseio_PaCO2_UTI_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6207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0358" name="Oval 6"/>
          <p:cNvSpPr>
            <a:spLocks noChangeArrowheads="1"/>
          </p:cNvSpPr>
          <p:nvPr/>
        </p:nvSpPr>
        <p:spPr bwMode="auto">
          <a:xfrm>
            <a:off x="684213" y="692150"/>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100359" name="AutoShape 7"/>
          <p:cNvSpPr>
            <a:spLocks noChangeArrowheads="1"/>
          </p:cNvSpPr>
          <p:nvPr/>
        </p:nvSpPr>
        <p:spPr bwMode="auto">
          <a:xfrm>
            <a:off x="8639175" y="62198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p:cNvSpPr>
            <a:spLocks noGrp="1"/>
          </p:cNvSpPr>
          <p:nvPr>
            <p:ph type="body" idx="4294967295"/>
          </p:nvPr>
        </p:nvSpPr>
        <p:spPr>
          <a:xfrm>
            <a:off x="0" y="765175"/>
            <a:ext cx="9144000" cy="4968875"/>
          </a:xfrm>
          <a:solidFill>
            <a:schemeClr val="bg1"/>
          </a:solidFill>
        </p:spPr>
        <p:txBody>
          <a:bodyPr/>
          <a:lstStyle/>
          <a:p>
            <a:r>
              <a:rPr lang="pt-BR" smtClean="0">
                <a:latin typeface="Lucida Sans Unicode" pitchFamily="34" charset="0"/>
              </a:rPr>
              <a:t>Tão ruim quanto à hipercapnia são as </a:t>
            </a:r>
            <a:r>
              <a:rPr lang="pt-BR" smtClean="0">
                <a:solidFill>
                  <a:srgbClr val="FF0000"/>
                </a:solidFill>
                <a:latin typeface="Lucida Sans Unicode" pitchFamily="34" charset="0"/>
              </a:rPr>
              <a:t>flutuações abruptas da PaCO2 na primeira semana de vida nos pré-termo</a:t>
            </a:r>
            <a:r>
              <a:rPr lang="pt-BR" smtClean="0">
                <a:latin typeface="Lucida Sans Unicode" pitchFamily="34" charset="0"/>
              </a:rPr>
              <a:t>, assim como a </a:t>
            </a:r>
            <a:r>
              <a:rPr lang="pt-BR" smtClean="0">
                <a:solidFill>
                  <a:srgbClr val="FF0000"/>
                </a:solidFill>
                <a:latin typeface="Lucida Sans Unicode" pitchFamily="34" charset="0"/>
              </a:rPr>
              <a:t>hipocapnia</a:t>
            </a:r>
            <a:r>
              <a:rPr lang="pt-BR" smtClean="0">
                <a:latin typeface="Lucida Sans Unicode" pitchFamily="34" charset="0"/>
              </a:rPr>
              <a:t> (risco de hemorragia intracraniana, leucomalácia periventricular, aumenta a resistência das vias aéreas, broncoespasmo, piora da complacência pulmonar, injúria parenquimatosa pulmonar e depleção de corpos lamelares, atenua a vasoconstrição pulmonar hipóxica piorando o shunt intrapulmonar) </a:t>
            </a:r>
          </a:p>
          <a:p>
            <a:endParaRPr lang="pt-BR" smtClean="0">
              <a:latin typeface="Lucida Sans Unicode" pitchFamily="34" charset="0"/>
            </a:endParaRPr>
          </a:p>
        </p:txBody>
      </p:sp>
      <p:sp>
        <p:nvSpPr>
          <p:cNvPr id="103428" name="AutoShape 4"/>
          <p:cNvSpPr>
            <a:spLocks noChangeArrowheads="1"/>
          </p:cNvSpPr>
          <p:nvPr/>
        </p:nvSpPr>
        <p:spPr bwMode="auto">
          <a:xfrm>
            <a:off x="8388350" y="4941888"/>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4294967295"/>
          </p:nvPr>
        </p:nvSpPr>
        <p:spPr>
          <a:xfrm>
            <a:off x="0" y="908050"/>
            <a:ext cx="9144000" cy="5329238"/>
          </a:xfrm>
          <a:solidFill>
            <a:schemeClr val="bg1"/>
          </a:solidFill>
        </p:spPr>
        <p:txBody>
          <a:bodyPr/>
          <a:lstStyle/>
          <a:p>
            <a:r>
              <a:rPr lang="pt-BR" smtClean="0">
                <a:latin typeface="Lucida Sans Unicode" pitchFamily="34" charset="0"/>
              </a:rPr>
              <a:t>A </a:t>
            </a:r>
            <a:r>
              <a:rPr lang="pt-BR" smtClean="0">
                <a:solidFill>
                  <a:srgbClr val="FF0000"/>
                </a:solidFill>
                <a:latin typeface="Lucida Sans Unicode" pitchFamily="34" charset="0"/>
              </a:rPr>
              <a:t>hipocapnia agrava lesões</a:t>
            </a:r>
            <a:r>
              <a:rPr lang="pt-BR" smtClean="0">
                <a:latin typeface="Lucida Sans Unicode" pitchFamily="34" charset="0"/>
              </a:rPr>
              <a:t> cerebrais nos bebês ventilados durante a hipotermia terapêutica. </a:t>
            </a:r>
            <a:r>
              <a:rPr lang="pt-BR" smtClean="0">
                <a:solidFill>
                  <a:srgbClr val="3333FF"/>
                </a:solidFill>
                <a:latin typeface="Lucida Sans Unicode" pitchFamily="34" charset="0"/>
              </a:rPr>
              <a:t>Assim, </a:t>
            </a:r>
            <a:r>
              <a:rPr lang="pt-BR" b="1" i="1" smtClean="0">
                <a:solidFill>
                  <a:srgbClr val="3333FF"/>
                </a:solidFill>
                <a:latin typeface="Lucida Sans Unicode" pitchFamily="34" charset="0"/>
              </a:rPr>
              <a:t>nos bebês em hipotermia terapêutica ventilados, realizar controle rigoroso dos gases sanguíneos, ajustando rigorosamente os níveis de PaC02</a:t>
            </a:r>
            <a:r>
              <a:rPr lang="pt-BR" smtClean="0">
                <a:solidFill>
                  <a:srgbClr val="3333FF"/>
                </a:solidFill>
                <a:latin typeface="Lucida Sans Unicode" pitchFamily="34" charset="0"/>
              </a:rPr>
              <a:t> </a:t>
            </a:r>
            <a:r>
              <a:rPr lang="pt-BR" smtClean="0">
                <a:latin typeface="Lucida Sans Unicode" pitchFamily="34" charset="0"/>
              </a:rPr>
              <a:t>(lembramos de corrigir  o pH e PaCO2 durante a hipotermia terapêutica (33°C): pH se elevara a 7.5 e PaCO2 baixa para 34 mmHg) </a:t>
            </a:r>
          </a:p>
        </p:txBody>
      </p:sp>
      <p:sp>
        <p:nvSpPr>
          <p:cNvPr id="104452" name="AutoShape 4"/>
          <p:cNvSpPr>
            <a:spLocks noChangeArrowheads="1"/>
          </p:cNvSpPr>
          <p:nvPr/>
        </p:nvSpPr>
        <p:spPr bwMode="auto">
          <a:xfrm>
            <a:off x="8316913" y="5300663"/>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4294967295"/>
          </p:nvPr>
        </p:nvSpPr>
        <p:spPr>
          <a:xfrm>
            <a:off x="0" y="0"/>
            <a:ext cx="9144000" cy="6007100"/>
          </a:xfrm>
          <a:solidFill>
            <a:schemeClr val="bg1"/>
          </a:solidFill>
        </p:spPr>
        <p:txBody>
          <a:bodyPr/>
          <a:lstStyle/>
          <a:p>
            <a:pPr>
              <a:lnSpc>
                <a:spcPct val="90000"/>
              </a:lnSpc>
            </a:pPr>
            <a:r>
              <a:rPr lang="pt-BR" smtClean="0">
                <a:latin typeface="Lucida Sans Unicode" pitchFamily="34" charset="0"/>
              </a:rPr>
              <a:t>A segura e a ótima variabilidade da PaCO2 na definição da hipercapnia permissiva  são desconhecidas no momento atual. </a:t>
            </a:r>
          </a:p>
          <a:p>
            <a:pPr>
              <a:lnSpc>
                <a:spcPct val="90000"/>
              </a:lnSpc>
            </a:pPr>
            <a:r>
              <a:rPr lang="pt-BR" b="1" smtClean="0">
                <a:latin typeface="Lucida Sans Unicode" pitchFamily="34" charset="0"/>
              </a:rPr>
              <a:t>À luz das evidências parece-nos prudente aceitarmos para os bebês de muito baixo peso uma PaCO2 no máximo de 55mmHg com pH&gt;7,20 (nos primeiros 3-4 dias, 50 mmHg), mantendo um limiar inferior de 45 mmHg. A freqüente monitorização da PaCO2 pode ser importante e que variações bruscas devem ser evitadas em RN de muito baixo peso, principalmente nos primeiros 3-4 dias de vida</a:t>
            </a:r>
            <a:r>
              <a:rPr lang="pt-BR" smtClean="0">
                <a:latin typeface="Lucida Sans Unicode" pitchFamily="34" charset="0"/>
              </a:rPr>
              <a:t>.</a:t>
            </a:r>
            <a:endParaRPr lang="pt-BR" b="1" smtClean="0">
              <a:latin typeface="Lucida Sans Unicode" pitchFamily="34" charset="0"/>
            </a:endParaRPr>
          </a:p>
          <a:p>
            <a:pPr algn="ctr">
              <a:lnSpc>
                <a:spcPct val="90000"/>
              </a:lnSpc>
            </a:pPr>
            <a:r>
              <a:rPr lang="pt-BR" b="1" smtClean="0">
                <a:latin typeface="Lucida Sans Unicode" pitchFamily="34" charset="0"/>
              </a:rPr>
              <a:t>      </a:t>
            </a:r>
            <a:r>
              <a:rPr lang="pt-BR" b="1" smtClean="0">
                <a:solidFill>
                  <a:srgbClr val="FF0000"/>
                </a:solidFill>
                <a:latin typeface="Lucida Sans Unicode" pitchFamily="34" charset="0"/>
              </a:rPr>
              <a:t>Não se admite ventilar estes bebês prematuros realizando estes controles com longos intervalos, como 12-24 horas!!!!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0" name="Rectangle 4"/>
          <p:cNvSpPr>
            <a:spLocks noChangeArrowheads="1"/>
          </p:cNvSpPr>
          <p:nvPr/>
        </p:nvSpPr>
        <p:spPr bwMode="auto">
          <a:xfrm>
            <a:off x="1116013" y="212725"/>
            <a:ext cx="6299200" cy="17970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3333FF"/>
                </a:solidFill>
                <a:latin typeface="Lato" pitchFamily="34" charset="0"/>
              </a:rPr>
              <a:t>Influência do controle da PaCO2 nos resultados cl</a:t>
            </a:r>
            <a:r>
              <a:rPr lang="pt-BR" sz="2700" b="1">
                <a:solidFill>
                  <a:srgbClr val="3333FF"/>
                </a:solidFill>
                <a:latin typeface="Lucida Sans Unicode"/>
              </a:rPr>
              <a:t>í</a:t>
            </a:r>
            <a:r>
              <a:rPr lang="pt-BR" sz="2700" b="1">
                <a:solidFill>
                  <a:srgbClr val="3333FF"/>
                </a:solidFill>
                <a:latin typeface="Lato" pitchFamily="34" charset="0"/>
              </a:rPr>
              <a:t>nicos e de neurodesenvolvimento em bebês de extremo baixo peso ao nascer</a:t>
            </a:r>
          </a:p>
        </p:txBody>
      </p:sp>
      <p:pic>
        <p:nvPicPr>
          <p:cNvPr id="96261" name="Picture 5" descr="pptx">
            <a:hlinkClick r:id="rId2" tooltip="Controle_PaCO2_neurodesenvol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765175"/>
            <a:ext cx="792163" cy="792163"/>
          </a:xfrm>
          <a:prstGeom prst="rect">
            <a:avLst/>
          </a:prstGeom>
          <a:noFill/>
          <a:extLst>
            <a:ext uri="{909E8E84-426E-40DD-AFC4-6F175D3DCCD1}">
              <a14:hiddenFill xmlns:a14="http://schemas.microsoft.com/office/drawing/2010/main">
                <a:solidFill>
                  <a:srgbClr val="FFFFFF"/>
                </a:solidFill>
              </a14:hiddenFill>
            </a:ext>
          </a:extLst>
        </p:spPr>
      </p:pic>
      <p:sp>
        <p:nvSpPr>
          <p:cNvPr id="96262" name="Rectangle 6"/>
          <p:cNvSpPr>
            <a:spLocks noChangeArrowheads="1"/>
          </p:cNvSpPr>
          <p:nvPr/>
        </p:nvSpPr>
        <p:spPr bwMode="auto">
          <a:xfrm>
            <a:off x="0" y="1989138"/>
            <a:ext cx="9144000" cy="1739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u="sng">
                <a:hlinkClick r:id="rId4"/>
              </a:rPr>
              <a:t/>
            </a:r>
            <a:br>
              <a:rPr lang="pt-BR" u="sng">
                <a:hlinkClick r:id="rId4"/>
              </a:rPr>
            </a:br>
            <a:r>
              <a:rPr lang="pt-BR" u="sng">
                <a:hlinkClick r:id="rId4"/>
              </a:rPr>
              <a:t>Influence of </a:t>
            </a:r>
            <a:r>
              <a:rPr lang="pt-BR" b="1" u="sng">
                <a:hlinkClick r:id="rId4"/>
              </a:rPr>
              <a:t>PCO2</a:t>
            </a:r>
            <a:r>
              <a:rPr lang="pt-BR" u="sng">
                <a:hlinkClick r:id="rId4"/>
              </a:rPr>
              <a:t> Control on Clinical and Neurodevelopmental Outcomes of Extremely Low Birth Weight Infants.</a:t>
            </a:r>
            <a:r>
              <a:rPr lang="pt-BR" b="1"/>
              <a:t>Thome UH</a:t>
            </a:r>
            <a:r>
              <a:rPr lang="pt-BR"/>
              <a:t>, Dreyhaupt J, Genzel-Boroviczeny O, Bohnhorst B, Schmid M, Fuchs H et al. PHELBI Study Group.</a:t>
            </a:r>
            <a:r>
              <a:rPr lang="pt-BR" b="1"/>
              <a:t>Neonatology. 2018;113(3):221-230. doi: 10.1159/000485828</a:t>
            </a:r>
            <a:r>
              <a:rPr lang="pt-BR"/>
              <a:t>.Epub 2018 Jan 4.PMID: 29298438.</a:t>
            </a:r>
            <a:r>
              <a:rPr lang="pt-BR" u="sng">
                <a:hlinkClick r:id="rId5"/>
              </a:rPr>
              <a:t>Similar articles</a:t>
            </a:r>
            <a:r>
              <a:rPr lang="pt-BR"/>
              <a:t> </a:t>
            </a:r>
          </a:p>
        </p:txBody>
      </p:sp>
      <p:sp>
        <p:nvSpPr>
          <p:cNvPr id="96263" name="Rectangle 7"/>
          <p:cNvSpPr>
            <a:spLocks noChangeArrowheads="1"/>
          </p:cNvSpPr>
          <p:nvPr/>
        </p:nvSpPr>
        <p:spPr bwMode="auto">
          <a:xfrm>
            <a:off x="971550" y="3860800"/>
            <a:ext cx="693102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b="1">
                <a:effectLst>
                  <a:outerShdw blurRad="38100" dist="38100" dir="2700000" algn="tl">
                    <a:srgbClr val="C0C0C0"/>
                  </a:outerShdw>
                </a:effectLst>
              </a:rPr>
              <a:t>Apresentação: Bruna Gomes, Brunna Garotti, Esther Agnes e </a:t>
            </a:r>
            <a:endParaRPr lang="pt-BR"/>
          </a:p>
          <a:p>
            <a:pPr algn="ctr"/>
            <a:r>
              <a:rPr lang="pt-BR" b="1">
                <a:effectLst>
                  <a:outerShdw blurRad="38100" dist="38100" dir="2700000" algn="tl">
                    <a:srgbClr val="C0C0C0"/>
                  </a:outerShdw>
                </a:effectLst>
              </a:rPr>
              <a:t>Júlia de Andrade</a:t>
            </a:r>
            <a:endParaRPr lang="pt-BR"/>
          </a:p>
          <a:p>
            <a:pPr algn="ctr"/>
            <a:r>
              <a:rPr lang="pt-BR" b="1">
                <a:effectLst>
                  <a:outerShdw blurRad="38100" dist="38100" dir="2700000" algn="tl">
                    <a:srgbClr val="C0C0C0"/>
                  </a:outerShdw>
                </a:effectLst>
              </a:rPr>
              <a:t>Coordenação: Paulo R. Margotto</a:t>
            </a:r>
          </a:p>
        </p:txBody>
      </p:sp>
      <p:pic>
        <p:nvPicPr>
          <p:cNvPr id="9626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1775" y="4724400"/>
            <a:ext cx="3522663" cy="196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266" name="Oval 10"/>
          <p:cNvSpPr>
            <a:spLocks noChangeArrowheads="1"/>
          </p:cNvSpPr>
          <p:nvPr/>
        </p:nvSpPr>
        <p:spPr bwMode="auto">
          <a:xfrm>
            <a:off x="250825" y="1125538"/>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96267" name="AutoShape 11"/>
          <p:cNvSpPr>
            <a:spLocks noChangeArrowheads="1"/>
          </p:cNvSpPr>
          <p:nvPr/>
        </p:nvSpPr>
        <p:spPr bwMode="auto">
          <a:xfrm>
            <a:off x="8459788" y="4292600"/>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Rectangle 4"/>
          <p:cNvSpPr>
            <a:spLocks noChangeArrowheads="1"/>
          </p:cNvSpPr>
          <p:nvPr/>
        </p:nvSpPr>
        <p:spPr bwMode="auto">
          <a:xfrm>
            <a:off x="0" y="1125538"/>
            <a:ext cx="8893175" cy="4108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400"/>
              <a:t>O estudo procurou determinar se a PaCO2 nas primeiras 2 semanas de vida pode influenciar a saúde a curto e longo prazo nos prematuros extremos (23-28 semanas;400g a 1000g em ventilação mecânica nas primeiras 24 horas de vida).</a:t>
            </a:r>
          </a:p>
          <a:p>
            <a:r>
              <a:rPr lang="pt-BR" sz="2400"/>
              <a:t> A hipótese é que diferentes trajetórias de PaCO2 podem estar associadas a diferentes taxas e resultados diversos.</a:t>
            </a:r>
          </a:p>
          <a:p>
            <a:r>
              <a:rPr lang="pt-BR" sz="2400"/>
              <a:t> Os bebês foram divididos em 3 grupos de acôrdo com a média de PaCO2 (43 mmHg, 50 mmHg e 60 mmHg, como hipocánicos, normocápnicos e hipercápnicos, respectivamente).</a:t>
            </a:r>
          </a:p>
        </p:txBody>
      </p:sp>
      <p:sp>
        <p:nvSpPr>
          <p:cNvPr id="107525" name="AutoShape 5"/>
          <p:cNvSpPr>
            <a:spLocks noChangeArrowheads="1"/>
          </p:cNvSpPr>
          <p:nvPr/>
        </p:nvSpPr>
        <p:spPr bwMode="auto">
          <a:xfrm>
            <a:off x="8388350" y="45815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4294967295"/>
          </p:nvPr>
        </p:nvSpPr>
        <p:spPr>
          <a:xfrm>
            <a:off x="0" y="836613"/>
            <a:ext cx="9144000" cy="5405437"/>
          </a:xfrm>
          <a:solidFill>
            <a:schemeClr val="bg1"/>
          </a:solidFill>
        </p:spPr>
        <p:txBody>
          <a:bodyPr/>
          <a:lstStyle/>
          <a:p>
            <a:pPr>
              <a:lnSpc>
                <a:spcPct val="80000"/>
              </a:lnSpc>
            </a:pPr>
            <a:r>
              <a:rPr lang="pt-BR" sz="2300" smtClean="0">
                <a:latin typeface="Lucida Sans Unicode" pitchFamily="34" charset="0"/>
              </a:rPr>
              <a:t>Os </a:t>
            </a:r>
            <a:r>
              <a:rPr lang="pt-BR" sz="2300" smtClean="0">
                <a:solidFill>
                  <a:srgbClr val="FF0000"/>
                </a:solidFill>
                <a:latin typeface="Lucida Sans Unicode" pitchFamily="34" charset="0"/>
              </a:rPr>
              <a:t>bebês hipercápnicos</a:t>
            </a:r>
            <a:r>
              <a:rPr lang="pt-BR" sz="2300" smtClean="0">
                <a:latin typeface="Lucida Sans Unicode" pitchFamily="34" charset="0"/>
              </a:rPr>
              <a:t> tiveram mortalidade e incidência de displasia broncopulmonar (DBP) moderada a severa  significativamente mais elevada, apresentaram maior propensão a receber hidrocortisona pós-natal, maior CRIB  e a desenvolver enterocolite necrosante, além de menor ganho ponderal e menores valores do escore MDI e mais propensos a ter um MDI &lt;70 e paralisia cerebral pelo GMFCS escore (≥2). </a:t>
            </a:r>
          </a:p>
          <a:p>
            <a:pPr>
              <a:lnSpc>
                <a:spcPct val="80000"/>
              </a:lnSpc>
            </a:pPr>
            <a:r>
              <a:rPr lang="pt-BR" sz="2300" smtClean="0">
                <a:latin typeface="Lucida Sans Unicode" pitchFamily="34" charset="0"/>
              </a:rPr>
              <a:t>Também apresentaram maior MAP x FiO2, indicando pior complacência pulmonar e aumento do espaço morto ventilatório e esta condição associou-se, na regressão logística,  juntamente com o menor peso,  a morte-DBP e morte-DBP-Hemorragia intraventricular. </a:t>
            </a:r>
          </a:p>
          <a:p>
            <a:pPr algn="ctr">
              <a:lnSpc>
                <a:spcPct val="80000"/>
              </a:lnSpc>
            </a:pPr>
            <a:r>
              <a:rPr lang="pt-BR" sz="2300" b="1" smtClean="0">
                <a:solidFill>
                  <a:srgbClr val="FF0000"/>
                </a:solidFill>
                <a:latin typeface="Lucida Sans Unicode" pitchFamily="34" charset="0"/>
              </a:rPr>
              <a:t>A PaCO2 pode, assim, ser vista como um medidor da gravidade da doença pulmonar. </a:t>
            </a:r>
          </a:p>
          <a:p>
            <a:pPr>
              <a:lnSpc>
                <a:spcPct val="80000"/>
              </a:lnSpc>
            </a:pPr>
            <a:endParaRPr lang="pt-BR" sz="2300" b="1" smtClean="0">
              <a:solidFill>
                <a:srgbClr val="FF0000"/>
              </a:solidFill>
              <a:latin typeface="Lucida Sans Unicode" pitchFamily="34"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p:cNvSpPr>
          <p:nvPr>
            <p:ph type="body" idx="4294967295"/>
          </p:nvPr>
        </p:nvSpPr>
        <p:spPr>
          <a:xfrm>
            <a:off x="395288" y="2332038"/>
            <a:ext cx="8229600" cy="4525962"/>
          </a:xfrm>
          <a:solidFill>
            <a:schemeClr val="bg1"/>
          </a:solidFill>
        </p:spPr>
        <p:txBody>
          <a:bodyPr/>
          <a:lstStyle/>
          <a:p>
            <a:r>
              <a:rPr lang="en-US" sz="1400" smtClean="0">
                <a:latin typeface="Lucida Sans Unicode" pitchFamily="34" charset="0"/>
                <a:hlinkClick r:id="rId2"/>
              </a:rPr>
              <a:t>Both extremes of arterial carbon dioxide pressure and the magnitude of fluctuations in arterial carbon dioxide pressure are associated with severe intraventricular hemorrhage in preterm infants.</a:t>
            </a:r>
            <a:r>
              <a:rPr lang="en-US" sz="1400" smtClean="0">
                <a:latin typeface="Lucida Sans Unicode" pitchFamily="34" charset="0"/>
              </a:rPr>
              <a:t> </a:t>
            </a:r>
            <a:r>
              <a:rPr lang="en-US" sz="1400" i="1" smtClean="0">
                <a:latin typeface="Lucida Sans Unicode" pitchFamily="34" charset="0"/>
              </a:rPr>
              <a:t>Fabres J, Carlo WA, Phillips V, Howard G, Ambalavanan N. Pediatrics. </a:t>
            </a:r>
            <a:r>
              <a:rPr lang="pt-BR" sz="1400" i="1" smtClean="0">
                <a:latin typeface="Lucida Sans Unicode" pitchFamily="34" charset="0"/>
              </a:rPr>
              <a:t>2007 Feb;119(2):299-305.</a:t>
            </a:r>
            <a:r>
              <a:rPr lang="pt-BR" sz="1400" b="1" smtClean="0">
                <a:latin typeface="Lucida Sans Unicode" pitchFamily="34" charset="0"/>
              </a:rPr>
              <a:t>Artigo Integral</a:t>
            </a:r>
            <a:r>
              <a:rPr lang="pt-BR" sz="1400" smtClean="0">
                <a:latin typeface="Lucida Sans Unicode" pitchFamily="34" charset="0"/>
              </a:rPr>
              <a:t>!</a:t>
            </a:r>
          </a:p>
          <a:p>
            <a:pPr>
              <a:buFont typeface="Wingdings 3" pitchFamily="18" charset="2"/>
              <a:buNone/>
            </a:pPr>
            <a:r>
              <a:rPr lang="pt-BR" sz="1400" smtClean="0">
                <a:latin typeface="Lucida Sans Unicode" pitchFamily="34" charset="0"/>
              </a:rPr>
              <a:t> </a:t>
            </a:r>
          </a:p>
          <a:p>
            <a:r>
              <a:rPr lang="pt-BR" sz="1800" smtClean="0">
                <a:latin typeface="Lucida Sans Unicode" pitchFamily="34" charset="0"/>
              </a:rPr>
              <a:t>Devem ser evitados ambos os extremos (hipercapnia e hipocapnia). </a:t>
            </a:r>
          </a:p>
          <a:p>
            <a:r>
              <a:rPr lang="pt-BR" sz="1800" smtClean="0">
                <a:latin typeface="Lucida Sans Unicode" pitchFamily="34" charset="0"/>
              </a:rPr>
              <a:t>Fabres J et al descreveram que  ambos os extremos (hipercapnia e hipocapnia)  e flutuações da PaCO2 são associadas com </a:t>
            </a:r>
            <a:r>
              <a:rPr lang="pt-BR" sz="1800" smtClean="0">
                <a:solidFill>
                  <a:srgbClr val="FF0000"/>
                </a:solidFill>
                <a:latin typeface="Lucida Sans Unicode" pitchFamily="34" charset="0"/>
              </a:rPr>
              <a:t>severa hemorragia intraventricular</a:t>
            </a:r>
            <a:r>
              <a:rPr lang="pt-BR" sz="1800" smtClean="0">
                <a:latin typeface="Lucida Sans Unicode" pitchFamily="34" charset="0"/>
              </a:rPr>
              <a:t> (os RN com hemorragia intraventricular tiveram maior PaCO2:72 versus 59 mmHg e menor PaCO2: 32 versus 37 mmHg), sendo prudente </a:t>
            </a:r>
            <a:r>
              <a:rPr lang="pt-BR" sz="1800" smtClean="0">
                <a:solidFill>
                  <a:srgbClr val="3333FF"/>
                </a:solidFill>
                <a:latin typeface="Lucida Sans Unicode" pitchFamily="34" charset="0"/>
              </a:rPr>
              <a:t>evitar tanto a hipercapnia como a hipocapnia</a:t>
            </a:r>
            <a:r>
              <a:rPr lang="pt-BR" sz="1800" smtClean="0">
                <a:latin typeface="Lucida Sans Unicode" pitchFamily="34" charset="0"/>
              </a:rPr>
              <a:t> no período de risco para a hemorragia intraventricular.</a:t>
            </a:r>
          </a:p>
          <a:p>
            <a:pPr algn="ctr"/>
            <a:r>
              <a:rPr lang="pt-BR" sz="1800" b="1" smtClean="0">
                <a:solidFill>
                  <a:srgbClr val="3333FF"/>
                </a:solidFill>
                <a:latin typeface="Lucida Sans Unicode" pitchFamily="34" charset="0"/>
              </a:rPr>
              <a:t>O estudo sugere que cuidados e freqüente monitorização da PaCO2 podem ser importantes, e que variações bruscas devem ser evitadas em RN de muito baixo peso.</a:t>
            </a:r>
            <a:r>
              <a:rPr lang="pt-BR" sz="1800" smtClean="0">
                <a:solidFill>
                  <a:srgbClr val="3333FF"/>
                </a:solidFill>
                <a:latin typeface="Lucida Sans Unicode" pitchFamily="34" charset="0"/>
              </a:rPr>
              <a:t> </a:t>
            </a:r>
          </a:p>
        </p:txBody>
      </p:sp>
      <p:sp>
        <p:nvSpPr>
          <p:cNvPr id="108548" name="Rectangle 4"/>
          <p:cNvSpPr>
            <a:spLocks noChangeArrowheads="1"/>
          </p:cNvSpPr>
          <p:nvPr/>
        </p:nvSpPr>
        <p:spPr bwMode="auto">
          <a:xfrm>
            <a:off x="1403350" y="0"/>
            <a:ext cx="6529388"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3333FF"/>
                </a:solidFill>
              </a:rPr>
              <a:t>Ambos extremos da pressão parcial de dióxido de carbono e a magnitude da flutuação são associados com severa hemorragia intraventricular nos recém-nascidos pré-termos</a:t>
            </a:r>
            <a:endParaRPr lang="pt-BR">
              <a:solidFill>
                <a:srgbClr val="3333FF"/>
              </a:solidFill>
            </a:endParaRPr>
          </a:p>
          <a:p>
            <a:pPr algn="ctr"/>
            <a:r>
              <a:rPr lang="en-US" i="1"/>
              <a:t>Fabres J, Carlo WA, Phillips V, Howard G, Ambalavanan N. </a:t>
            </a:r>
            <a:endParaRPr lang="pt-BR"/>
          </a:p>
          <a:p>
            <a:pPr algn="ctr"/>
            <a:r>
              <a:rPr lang="pt-BR"/>
              <a:t>Apresentação:Marília Higino de Carvalho.</a:t>
            </a:r>
            <a:r>
              <a:rPr lang="pt-BR" i="1"/>
              <a:t/>
            </a:r>
            <a:br>
              <a:rPr lang="pt-BR" i="1"/>
            </a:br>
            <a:r>
              <a:rPr lang="pt-BR"/>
              <a:t>Orientadora : Dra. Alessandra </a:t>
            </a:r>
          </a:p>
        </p:txBody>
      </p:sp>
      <p:sp>
        <p:nvSpPr>
          <p:cNvPr id="108550" name="Oval 6"/>
          <p:cNvSpPr>
            <a:spLocks noChangeArrowheads="1"/>
          </p:cNvSpPr>
          <p:nvPr/>
        </p:nvSpPr>
        <p:spPr bwMode="auto">
          <a:xfrm>
            <a:off x="179388" y="1052513"/>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2007</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4294967295"/>
          </p:nvPr>
        </p:nvSpPr>
        <p:spPr>
          <a:xfrm>
            <a:off x="0" y="1412875"/>
            <a:ext cx="9144000" cy="5445125"/>
          </a:xfrm>
          <a:solidFill>
            <a:schemeClr val="bg1"/>
          </a:solidFill>
        </p:spPr>
        <p:txBody>
          <a:bodyPr/>
          <a:lstStyle/>
          <a:p>
            <a:pPr>
              <a:lnSpc>
                <a:spcPct val="90000"/>
              </a:lnSpc>
              <a:buFont typeface="Wingdings 3" pitchFamily="18" charset="2"/>
              <a:buNone/>
            </a:pPr>
            <a:r>
              <a:rPr lang="pt-BR" sz="2000" smtClean="0">
                <a:solidFill>
                  <a:srgbClr val="FF0000"/>
                </a:solidFill>
                <a:latin typeface="Lucida Sans Unicode" pitchFamily="34" charset="0"/>
              </a:rPr>
              <a:t>HIPOCAPNIA</a:t>
            </a:r>
          </a:p>
          <a:p>
            <a:pPr>
              <a:lnSpc>
                <a:spcPct val="90000"/>
              </a:lnSpc>
              <a:buFont typeface="Wingdings 3" pitchFamily="18" charset="2"/>
              <a:buNone/>
            </a:pPr>
            <a:r>
              <a:rPr lang="pt-BR" sz="2000" smtClean="0">
                <a:latin typeface="Lucida Sans Unicode" pitchFamily="34" charset="0"/>
              </a:rPr>
              <a:t>   Com a hipocapnia, ocorre a alcalose no líquor céfalo-raquidiano (LCR),  constrição dos vasos sangüíneos cerebrais, com diminuição do fluxo sangüíneo cerebral e aumento da excitabilidade neuronal (há potencialização da atividade convulsiva, além do aumento da demanda de oxigênio e produção de aminoácidos excitatórios associados com convulsões). Com o tempo, o pH do LCR retorna ao normal e o fluxo sanguíneo cerebral gradualmente retorna ao normal A subsequente normalização da PaCO2 pode resultar em hiperemia cerebral, causando a lesão por reperfusão a regiões cerebrais previamente isquêmicas. A hipocapnia pode também diminuir o aporte de O2 e aumento do consumo de O2. No cérebro do RN pré-termo, pode ocasionar leucomalácia periventricular (lesão isquêmica) e hemorragia secundaria a reperfusão, principalmente nos RN com sepses (o abrupto término da hiperventilação resulta em hiperemia cerebral reativa que pode causar a </a:t>
            </a:r>
            <a:r>
              <a:rPr lang="pt-BR" sz="2000" smtClean="0">
                <a:solidFill>
                  <a:srgbClr val="FF0000"/>
                </a:solidFill>
                <a:latin typeface="Lucida Sans Unicode" pitchFamily="34" charset="0"/>
              </a:rPr>
              <a:t>hemorragia intracraniana nos recém-nascidos prematuros</a:t>
            </a:r>
            <a:r>
              <a:rPr lang="pt-BR" sz="2000" smtClean="0">
                <a:latin typeface="Lucida Sans Unicode" pitchFamily="34" charset="0"/>
              </a:rPr>
              <a:t>).</a:t>
            </a:r>
          </a:p>
          <a:p>
            <a:pPr algn="ctr">
              <a:lnSpc>
                <a:spcPct val="90000"/>
              </a:lnSpc>
              <a:buFont typeface="Wingdings 3" pitchFamily="18" charset="2"/>
              <a:buNone/>
            </a:pPr>
            <a:r>
              <a:rPr lang="pt-BR" sz="2000" b="1" smtClean="0">
                <a:solidFill>
                  <a:srgbClr val="FF0000"/>
                </a:solidFill>
                <a:latin typeface="Lucida Sans Unicode" pitchFamily="34" charset="0"/>
              </a:rPr>
              <a:t>Nos RN pré-termos, a hipocapnia está associada a maior risco de leucomalácia periventricular </a:t>
            </a:r>
          </a:p>
        </p:txBody>
      </p:sp>
      <p:sp>
        <p:nvSpPr>
          <p:cNvPr id="109572" name="Rectangle 4"/>
          <p:cNvSpPr>
            <a:spLocks noChangeArrowheads="1"/>
          </p:cNvSpPr>
          <p:nvPr/>
        </p:nvSpPr>
        <p:spPr bwMode="auto">
          <a:xfrm>
            <a:off x="1042988" y="188913"/>
            <a:ext cx="7319962" cy="120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3333FF"/>
                </a:solidFill>
                <a:latin typeface="Lato" pitchFamily="34" charset="0"/>
              </a:rPr>
              <a:t>MANUSEIO DO pH E PaCO2 NA UTI</a:t>
            </a:r>
          </a:p>
          <a:p>
            <a:pPr algn="ctr" eaLnBrk="0" hangingPunct="0"/>
            <a:r>
              <a:rPr lang="pt-BR" sz="1300">
                <a:solidFill>
                  <a:srgbClr val="424242"/>
                </a:solidFill>
                <a:ea typeface="Source Sans Pro"/>
                <a:cs typeface="Source Sans Pro"/>
              </a:rPr>
              <a:t>Judy Aschner (USA).</a:t>
            </a:r>
            <a:br>
              <a:rPr lang="pt-BR" sz="1300">
                <a:solidFill>
                  <a:srgbClr val="424242"/>
                </a:solidFill>
                <a:ea typeface="Source Sans Pro"/>
                <a:cs typeface="Source Sans Pro"/>
              </a:rPr>
            </a:br>
            <a:r>
              <a:rPr lang="pt-BR" sz="1300">
                <a:solidFill>
                  <a:srgbClr val="424242"/>
                </a:solidFill>
                <a:ea typeface="Source Sans Pro"/>
                <a:cs typeface="Source Sans Pro"/>
              </a:rPr>
              <a:t>Vanderbilt Children’s Hospital, Vanderbilt University Medical Center. Nashville, TN.</a:t>
            </a:r>
          </a:p>
          <a:p>
            <a:pPr algn="ctr" eaLnBrk="0" hangingPunct="0"/>
            <a:r>
              <a:rPr lang="pt-BR" sz="1300">
                <a:solidFill>
                  <a:srgbClr val="424242"/>
                </a:solidFill>
                <a:ea typeface="Source Sans Pro"/>
                <a:cs typeface="Source Sans Pro"/>
              </a:rPr>
              <a:t>4o Congresso Internacional de Neonatologia do Rio de Janeiro, 26 a 28 de agosto de 2005.</a:t>
            </a:r>
          </a:p>
          <a:p>
            <a:pPr algn="ctr" eaLnBrk="0" hangingPunct="0"/>
            <a:r>
              <a:rPr lang="pt-BR" sz="1300">
                <a:solidFill>
                  <a:srgbClr val="424242"/>
                </a:solidFill>
                <a:ea typeface="Source Sans Pro"/>
                <a:cs typeface="Source Sans Pro"/>
              </a:rPr>
              <a:t>Realizado por Paulo R. Margotto</a:t>
            </a:r>
            <a:endParaRPr lang="pt-BR">
              <a:solidFill>
                <a:srgbClr val="78909C"/>
              </a:solidFill>
            </a:endParaRPr>
          </a:p>
        </p:txBody>
      </p:sp>
      <p:pic>
        <p:nvPicPr>
          <p:cNvPr id="109573" name="Picture 5" descr="doc">
            <a:hlinkClick r:id="rId2" tooltip="pH PCO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1158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9574" name="Oval 6"/>
          <p:cNvSpPr>
            <a:spLocks noChangeArrowheads="1"/>
          </p:cNvSpPr>
          <p:nvPr/>
        </p:nvSpPr>
        <p:spPr bwMode="auto">
          <a:xfrm>
            <a:off x="179388" y="188913"/>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2005</a:t>
            </a:r>
          </a:p>
        </p:txBody>
      </p:sp>
      <p:sp>
        <p:nvSpPr>
          <p:cNvPr id="109575" name="AutoShape 7"/>
          <p:cNvSpPr>
            <a:spLocks noChangeArrowheads="1"/>
          </p:cNvSpPr>
          <p:nvPr/>
        </p:nvSpPr>
        <p:spPr bwMode="auto">
          <a:xfrm>
            <a:off x="8639175" y="62198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p:cNvSpPr>
          <p:nvPr>
            <p:ph type="body" idx="4294967295"/>
          </p:nvPr>
        </p:nvSpPr>
        <p:spPr>
          <a:xfrm>
            <a:off x="0" y="620713"/>
            <a:ext cx="9144000" cy="5832475"/>
          </a:xfrm>
          <a:solidFill>
            <a:schemeClr val="bg1"/>
          </a:solidFill>
        </p:spPr>
        <p:txBody>
          <a:bodyPr/>
          <a:lstStyle/>
          <a:p>
            <a:pPr>
              <a:lnSpc>
                <a:spcPct val="90000"/>
              </a:lnSpc>
            </a:pPr>
            <a:r>
              <a:rPr lang="pt-BR" smtClean="0">
                <a:latin typeface="Lucida Sans Unicode" pitchFamily="34" charset="0"/>
              </a:rPr>
              <a:t>A hipocapnia aumenta a resistência das vias aéreas (devido a constricção da musculatura lisa brônquica), causa edema que vai piorar a complacência pulmonar, aumentando o trabalho da respiração (dispnéia), que leva a um ciclo vicioso.</a:t>
            </a:r>
          </a:p>
          <a:p>
            <a:pPr>
              <a:lnSpc>
                <a:spcPct val="90000"/>
              </a:lnSpc>
            </a:pPr>
            <a:r>
              <a:rPr lang="pt-BR" smtClean="0">
                <a:latin typeface="Lucida Sans Unicode" pitchFamily="34" charset="0"/>
              </a:rPr>
              <a:t>Assim, a hipocapnia aumenta o broncoespasmo, a permeabilidade microvascular das vias aéreas, permeabilidade capilar pulmonar, injúria parenquimatosa, depleção dos corpos lamelares. </a:t>
            </a:r>
          </a:p>
          <a:p>
            <a:pPr>
              <a:lnSpc>
                <a:spcPct val="90000"/>
              </a:lnSpc>
            </a:pPr>
            <a:r>
              <a:rPr lang="pt-BR" smtClean="0">
                <a:latin typeface="Lucida Sans Unicode" pitchFamily="34" charset="0"/>
              </a:rPr>
              <a:t>A hipocapnia diminui a complacência total do pulmão, provavelmente via efeito no surfactante pulmonar. </a:t>
            </a:r>
          </a:p>
          <a:p>
            <a:pPr>
              <a:lnSpc>
                <a:spcPct val="90000"/>
              </a:lnSpc>
            </a:pPr>
            <a:r>
              <a:rPr lang="pt-BR" smtClean="0">
                <a:latin typeface="Lucida Sans Unicode" pitchFamily="34" charset="0"/>
              </a:rPr>
              <a:t>A hipocapnia  alveolar atenua a vasoconstriçao pulmonar hipóxica, piorando o shunt intrapulmonar e a oxigenação sistêmica. </a:t>
            </a:r>
          </a:p>
        </p:txBody>
      </p:sp>
      <p:sp>
        <p:nvSpPr>
          <p:cNvPr id="110596" name="AutoShape 4"/>
          <p:cNvSpPr>
            <a:spLocks noChangeArrowheads="1"/>
          </p:cNvSpPr>
          <p:nvPr/>
        </p:nvSpPr>
        <p:spPr bwMode="auto">
          <a:xfrm>
            <a:off x="8388350" y="5734050"/>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p:cNvSpPr>
          <p:nvPr>
            <p:ph type="body" idx="4294967295"/>
          </p:nvPr>
        </p:nvSpPr>
        <p:spPr>
          <a:xfrm>
            <a:off x="914400" y="2997200"/>
            <a:ext cx="8229600" cy="4525963"/>
          </a:xfrm>
        </p:spPr>
        <p:txBody>
          <a:bodyPr/>
          <a:lstStyle/>
          <a:p>
            <a:pPr algn="ctr"/>
            <a:r>
              <a:rPr lang="pt-BR" b="1" smtClean="0">
                <a:solidFill>
                  <a:srgbClr val="FF0000"/>
                </a:solidFill>
                <a:latin typeface="Lucida Sans Unicode" pitchFamily="34" charset="0"/>
              </a:rPr>
              <a:t>HIPOTENSÃO ARTERIAL NO RECÉM-NASCIDO PREMATURO EXTREMO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Rectangle 3"/>
          <p:cNvSpPr>
            <a:spLocks noGrp="1"/>
          </p:cNvSpPr>
          <p:nvPr>
            <p:ph type="body" idx="4294967295"/>
          </p:nvPr>
        </p:nvSpPr>
        <p:spPr>
          <a:xfrm>
            <a:off x="395288" y="1989138"/>
            <a:ext cx="8229600" cy="4525962"/>
          </a:xfrm>
          <a:solidFill>
            <a:schemeClr val="bg1"/>
          </a:solidFill>
        </p:spPr>
        <p:txBody>
          <a:bodyPr/>
          <a:lstStyle/>
          <a:p>
            <a:pPr>
              <a:lnSpc>
                <a:spcPct val="90000"/>
              </a:lnSpc>
            </a:pPr>
            <a:r>
              <a:rPr lang="pt-BR" sz="2300" smtClean="0">
                <a:latin typeface="Lucida Sans Unicode" pitchFamily="34" charset="0"/>
              </a:rPr>
              <a:t>Qual  número vamos usar para manter a PA? Menos que a idade gestacional? No Canadá é a forma mais comum de se diagnosticar a hipotensão arterial: pressão arterial média menor que a idade gestacional (87,5% dos neonatologistas usam este critério). Da onde que esta informação vem? Vou-lhes dizer que esta informação vem de lugar nenhum. Não há dados que dão suporte a este critério. Vou ser muito direto.  Há uma Associação Britânica de Perinatologia que fez um encontro há 15 anos atrás e apresentaram critérios auditados para todas as UTI, decidindo a partir do nada que uma pressão abaixo da idade gestacional deveria ser tratada. </a:t>
            </a:r>
          </a:p>
        </p:txBody>
      </p:sp>
      <p:sp>
        <p:nvSpPr>
          <p:cNvPr id="117765" name="Rectangle 5"/>
          <p:cNvSpPr>
            <a:spLocks noChangeArrowheads="1"/>
          </p:cNvSpPr>
          <p:nvPr/>
        </p:nvSpPr>
        <p:spPr bwMode="auto">
          <a:xfrm>
            <a:off x="300038" y="552450"/>
            <a:ext cx="8034337"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3333FF"/>
                </a:solidFill>
                <a:latin typeface="Lato" pitchFamily="34" charset="0"/>
              </a:rPr>
              <a:t>HIPOTENSÃO PERMISSIVA</a:t>
            </a:r>
          </a:p>
          <a:p>
            <a:pPr algn="ctr" eaLnBrk="0" hangingPunct="0"/>
            <a:endParaRPr lang="pt-BR" u="sng">
              <a:solidFill>
                <a:srgbClr val="3333FF"/>
              </a:solidFill>
            </a:endParaRPr>
          </a:p>
          <a:p>
            <a:pPr algn="ctr" eaLnBrk="0" hangingPunct="0"/>
            <a:r>
              <a:rPr lang="pt-BR" sz="1600">
                <a:solidFill>
                  <a:srgbClr val="424242"/>
                </a:solidFill>
                <a:latin typeface="Source Sans Pro"/>
              </a:rPr>
              <a:t>Keith Barrington (Canad</a:t>
            </a:r>
            <a:r>
              <a:rPr lang="pt-BR" sz="1600">
                <a:solidFill>
                  <a:srgbClr val="424242"/>
                </a:solidFill>
                <a:latin typeface="Lucida Sans Unicode"/>
              </a:rPr>
              <a:t>á</a:t>
            </a:r>
            <a:r>
              <a:rPr lang="pt-BR" sz="1600">
                <a:solidFill>
                  <a:srgbClr val="424242"/>
                </a:solidFill>
                <a:latin typeface="Source Sans Pro"/>
              </a:rPr>
              <a:t>).</a:t>
            </a:r>
            <a:r>
              <a:rPr lang="pt-BR" sz="1600">
                <a:solidFill>
                  <a:srgbClr val="424242"/>
                </a:solidFill>
                <a:latin typeface="Lucida Sans Unicode"/>
              </a:rPr>
              <a:t> </a:t>
            </a:r>
            <a:endParaRPr lang="pt-BR" sz="1600">
              <a:solidFill>
                <a:srgbClr val="424242"/>
              </a:solidFill>
              <a:latin typeface="Source Sans Pro"/>
            </a:endParaRPr>
          </a:p>
          <a:p>
            <a:pPr algn="ctr" eaLnBrk="0" hangingPunct="0"/>
            <a:r>
              <a:rPr lang="pt-BR" sz="1600" i="1">
                <a:solidFill>
                  <a:srgbClr val="424242"/>
                </a:solidFill>
                <a:latin typeface="Source Sans Pro"/>
              </a:rPr>
              <a:t>6</a:t>
            </a:r>
            <a:r>
              <a:rPr lang="pt-BR" sz="1600" i="1">
                <a:solidFill>
                  <a:srgbClr val="424242"/>
                </a:solidFill>
                <a:latin typeface="Lucida Sans Unicode"/>
              </a:rPr>
              <a:t>º</a:t>
            </a:r>
            <a:r>
              <a:rPr lang="pt-BR" sz="1600" i="1">
                <a:solidFill>
                  <a:srgbClr val="424242"/>
                </a:solidFill>
                <a:latin typeface="Source Sans Pro"/>
              </a:rPr>
              <a:t> Simp</a:t>
            </a:r>
            <a:r>
              <a:rPr lang="pt-BR" sz="1600" i="1">
                <a:solidFill>
                  <a:srgbClr val="424242"/>
                </a:solidFill>
                <a:latin typeface="Lucida Sans Unicode"/>
              </a:rPr>
              <a:t>ó</a:t>
            </a:r>
            <a:r>
              <a:rPr lang="pt-BR" sz="1600" i="1">
                <a:solidFill>
                  <a:srgbClr val="424242"/>
                </a:solidFill>
                <a:latin typeface="Source Sans Pro"/>
              </a:rPr>
              <a:t>sio Internacional de Neonatologia do Rio de Janeiro, 28 a 30 de agosto de 2008</a:t>
            </a:r>
            <a:endParaRPr lang="pt-BR" sz="1600">
              <a:solidFill>
                <a:srgbClr val="424242"/>
              </a:solidFill>
              <a:latin typeface="Source Sans Pro"/>
            </a:endParaRPr>
          </a:p>
          <a:p>
            <a:pPr algn="ctr" eaLnBrk="0" hangingPunct="0"/>
            <a:r>
              <a:rPr lang="pt-BR" sz="1600">
                <a:solidFill>
                  <a:srgbClr val="424242"/>
                </a:solidFill>
                <a:latin typeface="Source Sans Pro"/>
              </a:rPr>
              <a:t>Realizado por Paulo R. Margotto</a:t>
            </a:r>
            <a:endParaRPr lang="pt-BR" sz="1600">
              <a:solidFill>
                <a:srgbClr val="78909C"/>
              </a:solidFill>
            </a:endParaRPr>
          </a:p>
        </p:txBody>
      </p:sp>
      <p:pic>
        <p:nvPicPr>
          <p:cNvPr id="117766" name="Picture 6" descr="doc">
            <a:hlinkClick r:id="rId2" tooltip="HIPOTENSÃO PERMISSIV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88913"/>
            <a:ext cx="719138" cy="719137"/>
          </a:xfrm>
          <a:prstGeom prst="rect">
            <a:avLst/>
          </a:prstGeom>
          <a:noFill/>
          <a:extLst>
            <a:ext uri="{909E8E84-426E-40DD-AFC4-6F175D3DCCD1}">
              <a14:hiddenFill xmlns:a14="http://schemas.microsoft.com/office/drawing/2010/main">
                <a:solidFill>
                  <a:srgbClr val="FFFFFF"/>
                </a:solidFill>
              </a14:hiddenFill>
            </a:ext>
          </a:extLst>
        </p:spPr>
      </p:pic>
      <p:sp>
        <p:nvSpPr>
          <p:cNvPr id="117767" name="Oval 7"/>
          <p:cNvSpPr>
            <a:spLocks noChangeArrowheads="1"/>
          </p:cNvSpPr>
          <p:nvPr/>
        </p:nvSpPr>
        <p:spPr bwMode="auto">
          <a:xfrm>
            <a:off x="179388" y="188913"/>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2005</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p:cNvSpPr>
          <p:nvPr>
            <p:ph type="body" idx="4294967295"/>
          </p:nvPr>
        </p:nvSpPr>
        <p:spPr>
          <a:xfrm>
            <a:off x="0" y="692150"/>
            <a:ext cx="9144000" cy="6165850"/>
          </a:xfrm>
          <a:solidFill>
            <a:schemeClr val="bg1"/>
          </a:solidFill>
        </p:spPr>
        <p:txBody>
          <a:bodyPr/>
          <a:lstStyle/>
          <a:p>
            <a:r>
              <a:rPr lang="pt-BR" sz="2300" smtClean="0">
                <a:latin typeface="Lucida Sans Unicode" pitchFamily="34" charset="0"/>
              </a:rPr>
              <a:t>Não havia dados para embasamento.Não sabiam como fazer para o tratamento destes bebês e então inventaram este critério (</a:t>
            </a:r>
            <a:r>
              <a:rPr lang="pt-BR" sz="2300" smtClean="0">
                <a:latin typeface="Lucida Sans Unicode" pitchFamily="34" charset="0"/>
                <a:hlinkClick r:id="rId2"/>
              </a:rPr>
              <a:t>Development of audit measures and guidelines for good practice in the management of neonatal respiratory distress syndrome. Report of a Joint Working Group of the British Association of Perinatal Medicine and the Research Unit of the Royal College of Physicians.</a:t>
            </a:r>
            <a:r>
              <a:rPr lang="pt-BR" sz="2300" smtClean="0">
                <a:latin typeface="Lucida Sans Unicode" pitchFamily="34" charset="0"/>
              </a:rPr>
              <a:t>[No authors listed] Arch Dis Child. 1992. PMID: 1444567 </a:t>
            </a:r>
            <a:r>
              <a:rPr lang="pt-BR" sz="2300" b="1" smtClean="0">
                <a:solidFill>
                  <a:srgbClr val="FF00FF"/>
                </a:solidFill>
                <a:latin typeface="Lucida Sans Unicode" pitchFamily="34" charset="0"/>
              </a:rPr>
              <a:t>Artigo Livre!.</a:t>
            </a:r>
            <a:r>
              <a:rPr lang="pt-BR" sz="2300" smtClean="0">
                <a:latin typeface="Lucida Sans Unicode" pitchFamily="34" charset="0"/>
              </a:rPr>
              <a:t> </a:t>
            </a:r>
          </a:p>
          <a:p>
            <a:r>
              <a:rPr lang="pt-BR" sz="2300" smtClean="0">
                <a:latin typeface="Lucida Sans Unicode" pitchFamily="34" charset="0"/>
              </a:rPr>
              <a:t>O grande problema de se utilizar este critério para o tratamento da  hipotensão:  a PA não é a mesma no dia 1-2 e 3 (sabemos que a PA aumenta espontaneamente nos RN prematuros depois dos primeiros 3 dias de vida; assim, no dia 7, uma PA menor que a idade gestacional seria uma coisa completamente diferente em relação com 6 horas de vida). </a:t>
            </a:r>
            <a:r>
              <a:rPr lang="pt-BR" sz="2300" b="1" smtClean="0">
                <a:solidFill>
                  <a:srgbClr val="FF00FF"/>
                </a:solidFill>
                <a:latin typeface="Lucida Sans Unicode" pitchFamily="34" charset="0"/>
              </a:rPr>
              <a:t>Os clínicos do Canadá informaram que combinam sinais clínicos (perfusão) com a PA menor que a idade gestacional para valoriza a hipotensão arterial.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p:cNvSpPr>
          <p:nvPr>
            <p:ph type="body" idx="4294967295"/>
          </p:nvPr>
        </p:nvSpPr>
        <p:spPr>
          <a:xfrm>
            <a:off x="0" y="1989138"/>
            <a:ext cx="9144000" cy="4868862"/>
          </a:xfrm>
          <a:solidFill>
            <a:schemeClr val="bg1"/>
          </a:solidFill>
        </p:spPr>
        <p:txBody>
          <a:bodyPr/>
          <a:lstStyle/>
          <a:p>
            <a:pPr>
              <a:lnSpc>
                <a:spcPct val="90000"/>
              </a:lnSpc>
              <a:buFont typeface="Wingdings 3" pitchFamily="18" charset="2"/>
              <a:buNone/>
            </a:pPr>
            <a:r>
              <a:rPr lang="pt-BR" sz="2000" b="1" smtClean="0">
                <a:latin typeface="Lucida Sans Unicode" pitchFamily="34" charset="0"/>
              </a:rPr>
              <a:t>                                        </a:t>
            </a:r>
            <a:r>
              <a:rPr lang="pt-BR" sz="2000" b="1" smtClean="0">
                <a:solidFill>
                  <a:srgbClr val="008000"/>
                </a:solidFill>
                <a:latin typeface="Lucida Sans Unicode" pitchFamily="34" charset="0"/>
              </a:rPr>
              <a:t>Hipotensão permissiva</a:t>
            </a:r>
            <a:endParaRPr lang="pt-BR" sz="2000" smtClean="0">
              <a:solidFill>
                <a:srgbClr val="008000"/>
              </a:solidFill>
              <a:latin typeface="Lucida Sans Unicode" pitchFamily="34" charset="0"/>
            </a:endParaRPr>
          </a:p>
          <a:p>
            <a:pPr>
              <a:lnSpc>
                <a:spcPct val="90000"/>
              </a:lnSpc>
            </a:pPr>
            <a:r>
              <a:rPr lang="pt-BR" sz="2000" smtClean="0">
                <a:latin typeface="Lucida Sans Unicode" pitchFamily="34" charset="0"/>
              </a:rPr>
              <a:t>	Muitos RN que estão hipotensos têm fluxo sanguíneo sistêmico normal, estão clinicamente bem perfundidos e podem ter um prognóstico em curto prazo bom, sem qualquer intervenção. </a:t>
            </a:r>
          </a:p>
          <a:p>
            <a:pPr>
              <a:lnSpc>
                <a:spcPct val="90000"/>
              </a:lnSpc>
            </a:pPr>
            <a:r>
              <a:rPr lang="pt-BR" sz="2000" smtClean="0">
                <a:latin typeface="Lucida Sans Unicode" pitchFamily="34" charset="0"/>
              </a:rPr>
              <a:t>	Não existe nenhuma justificativa na literatura para a prática comum de rotineiramente intervir com terapias potentes e potencialmente danosas, porque o RN tem PA &lt; que sua idade gestacional.. Na UTI Neonatal do autor, a rotina é intervir apenas quando o RN apresentar sinais clínicos de má perfusão. De 98% dos RN prematuros, apenas 16% recebem tratamento.</a:t>
            </a:r>
          </a:p>
          <a:p>
            <a:pPr>
              <a:lnSpc>
                <a:spcPct val="90000"/>
              </a:lnSpc>
            </a:pPr>
            <a:r>
              <a:rPr lang="pt-BR" sz="2000" smtClean="0">
                <a:latin typeface="Lucida Sans Unicode" pitchFamily="34" charset="0"/>
              </a:rPr>
              <a:t>	Existe algum risco para hipotensão permissiva? </a:t>
            </a:r>
          </a:p>
          <a:p>
            <a:pPr>
              <a:lnSpc>
                <a:spcPct val="90000"/>
              </a:lnSpc>
            </a:pPr>
            <a:r>
              <a:rPr lang="pt-BR" sz="2000" smtClean="0">
                <a:latin typeface="Lucida Sans Unicode" pitchFamily="34" charset="0"/>
              </a:rPr>
              <a:t>Vale lembrar que: PA baixa leva a uma vasodilatação cerebral máxima; com isso, é possível que flutuações na PA possam colocar a circulação cerebral em risco. Estudos prospectivos (Ensaios Randomizados e Controlados ) são essenciais para determinar se é ou não apropriada a intervenção em caso de hipotensão.</a:t>
            </a:r>
          </a:p>
        </p:txBody>
      </p:sp>
      <p:sp>
        <p:nvSpPr>
          <p:cNvPr id="120836" name="Rectangle 4"/>
          <p:cNvSpPr>
            <a:spLocks noChangeArrowheads="1"/>
          </p:cNvSpPr>
          <p:nvPr/>
        </p:nvSpPr>
        <p:spPr bwMode="auto">
          <a:xfrm>
            <a:off x="0" y="404813"/>
            <a:ext cx="9144000" cy="98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400" b="1">
                <a:solidFill>
                  <a:srgbClr val="3333FF"/>
                </a:solidFill>
                <a:latin typeface="Lato" pitchFamily="34" charset="0"/>
              </a:rPr>
              <a:t>HIPOTENSÃO E CHOQUE NO REC</a:t>
            </a:r>
            <a:r>
              <a:rPr lang="pt-BR" sz="2400" b="1">
                <a:solidFill>
                  <a:srgbClr val="3333FF"/>
                </a:solidFill>
                <a:latin typeface="Lucida Sans Unicode"/>
              </a:rPr>
              <a:t>É</a:t>
            </a:r>
            <a:r>
              <a:rPr lang="pt-BR" sz="2400" b="1">
                <a:solidFill>
                  <a:srgbClr val="3333FF"/>
                </a:solidFill>
                <a:latin typeface="Lato" pitchFamily="34" charset="0"/>
              </a:rPr>
              <a:t>M-NASCIDO PR</a:t>
            </a:r>
            <a:r>
              <a:rPr lang="pt-BR" sz="2400" b="1">
                <a:solidFill>
                  <a:srgbClr val="3333FF"/>
                </a:solidFill>
                <a:latin typeface="Lucida Sans Unicode"/>
              </a:rPr>
              <a:t>É</a:t>
            </a:r>
            <a:r>
              <a:rPr lang="pt-BR" sz="2400" b="1">
                <a:solidFill>
                  <a:srgbClr val="3333FF"/>
                </a:solidFill>
                <a:latin typeface="Lato" pitchFamily="34" charset="0"/>
              </a:rPr>
              <a:t>-TERMO</a:t>
            </a:r>
          </a:p>
          <a:p>
            <a:pPr algn="ctr" eaLnBrk="0" hangingPunct="0"/>
            <a:r>
              <a:rPr lang="pt-BR" sz="1300">
                <a:solidFill>
                  <a:srgbClr val="424242"/>
                </a:solidFill>
                <a:latin typeface="Source Sans Pro"/>
              </a:rPr>
              <a:t>Keith J Barrington.</a:t>
            </a:r>
            <a:br>
              <a:rPr lang="pt-BR" sz="1300">
                <a:solidFill>
                  <a:srgbClr val="424242"/>
                </a:solidFill>
                <a:latin typeface="Source Sans Pro"/>
              </a:rPr>
            </a:br>
            <a:r>
              <a:rPr lang="pt-BR" sz="1400" b="1">
                <a:hlinkClick r:id="rId2"/>
              </a:rPr>
              <a:t>Hypotension</a:t>
            </a:r>
            <a:r>
              <a:rPr lang="pt-BR" sz="1400">
                <a:hlinkClick r:id="rId2"/>
              </a:rPr>
              <a:t> and </a:t>
            </a:r>
            <a:r>
              <a:rPr lang="pt-BR" sz="1400" b="1">
                <a:hlinkClick r:id="rId2"/>
              </a:rPr>
              <a:t>shock</a:t>
            </a:r>
            <a:r>
              <a:rPr lang="pt-BR" sz="1400">
                <a:hlinkClick r:id="rId2"/>
              </a:rPr>
              <a:t> in the </a:t>
            </a:r>
            <a:r>
              <a:rPr lang="pt-BR" sz="1400" b="1">
                <a:hlinkClick r:id="rId2"/>
              </a:rPr>
              <a:t>preterm</a:t>
            </a:r>
            <a:r>
              <a:rPr lang="pt-BR" sz="1400">
                <a:hlinkClick r:id="rId2"/>
              </a:rPr>
              <a:t> </a:t>
            </a:r>
            <a:r>
              <a:rPr lang="pt-BR" sz="1400" b="1">
                <a:hlinkClick r:id="rId2"/>
              </a:rPr>
              <a:t>infant</a:t>
            </a:r>
            <a:r>
              <a:rPr lang="pt-BR" sz="1400">
                <a:hlinkClick r:id="rId2"/>
              </a:rPr>
              <a:t>.</a:t>
            </a:r>
            <a:r>
              <a:rPr lang="pt-BR" sz="1400"/>
              <a:t>Barrington KJ.Semin Fetal Neonatal Med. 2008 Feb;13(1):16-23. doi: 10.1016/j.siny.2007.09.002. Epub 2007 Oct 31.PMID: 17974512 Review</a:t>
            </a:r>
          </a:p>
        </p:txBody>
      </p:sp>
      <p:pic>
        <p:nvPicPr>
          <p:cNvPr id="120837" name="Picture 5" descr="doc">
            <a:hlinkClick r:id="rId3" tooltip="Hipotensão_choque_RN_prematur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412875"/>
            <a:ext cx="647700" cy="647700"/>
          </a:xfrm>
          <a:prstGeom prst="rect">
            <a:avLst/>
          </a:prstGeom>
          <a:noFill/>
          <a:extLst>
            <a:ext uri="{909E8E84-426E-40DD-AFC4-6F175D3DCCD1}">
              <a14:hiddenFill xmlns:a14="http://schemas.microsoft.com/office/drawing/2010/main">
                <a:solidFill>
                  <a:srgbClr val="FFFFFF"/>
                </a:solidFill>
              </a14:hiddenFill>
            </a:ext>
          </a:extLst>
        </p:spPr>
      </p:pic>
      <p:sp>
        <p:nvSpPr>
          <p:cNvPr id="120838" name="Oval 6"/>
          <p:cNvSpPr>
            <a:spLocks noChangeArrowheads="1"/>
          </p:cNvSpPr>
          <p:nvPr/>
        </p:nvSpPr>
        <p:spPr bwMode="auto">
          <a:xfrm>
            <a:off x="8064500" y="1412875"/>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2008</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4294967295"/>
          </p:nvPr>
        </p:nvSpPr>
        <p:spPr>
          <a:xfrm>
            <a:off x="179388" y="1268413"/>
            <a:ext cx="8964612" cy="5589587"/>
          </a:xfrm>
          <a:solidFill>
            <a:schemeClr val="bg1"/>
          </a:solidFill>
        </p:spPr>
        <p:txBody>
          <a:bodyPr/>
          <a:lstStyle/>
          <a:p>
            <a:pPr>
              <a:lnSpc>
                <a:spcPct val="90000"/>
              </a:lnSpc>
            </a:pPr>
            <a:r>
              <a:rPr lang="pt-BR" sz="2200" smtClean="0">
                <a:latin typeface="Lucida Sans Unicode" pitchFamily="34" charset="0"/>
              </a:rPr>
              <a:t>Existe um certo abuso nas UTI Neonatais do uso de inotrópicos (</a:t>
            </a:r>
            <a:r>
              <a:rPr lang="pt-BR" sz="2200" b="1" smtClean="0">
                <a:solidFill>
                  <a:srgbClr val="FF0000"/>
                </a:solidFill>
                <a:latin typeface="Lucida Sans Unicode" pitchFamily="34" charset="0"/>
              </a:rPr>
              <a:t>há UTIS em que 98% dos RN são hipotensos</a:t>
            </a:r>
            <a:r>
              <a:rPr lang="pt-BR" sz="2200" smtClean="0">
                <a:latin typeface="Lucida Sans Unicode" pitchFamily="34" charset="0"/>
              </a:rPr>
              <a:t>!). Agora mesmo, aqui na UTI Neonatal do Hospital Planalto (Unimed-Brasília), tenho a informação que um meu prematuro (29 semanas) estável está com pressão arterial média de 26mmHg. Vou introduzir inotrópico? Lógico que não. A pressão arterial não é um bom parâmetro para se avaliar a hemodinâmica do bebê e na verdade, é o único que a maioria das UTIs Neonatais do país dispõe. Em outro estudo conduzido por Barrington no Canadá  em que ele aplicou um questionário, a grande maioria dos neonatologistas canadenses considera a 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p:txBody>
      </p:sp>
      <p:sp>
        <p:nvSpPr>
          <p:cNvPr id="119812" name="Rectangle 4"/>
          <p:cNvSpPr>
            <a:spLocks noChangeArrowheads="1"/>
          </p:cNvSpPr>
          <p:nvPr/>
        </p:nvSpPr>
        <p:spPr bwMode="auto">
          <a:xfrm>
            <a:off x="1116013" y="560388"/>
            <a:ext cx="68564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3333FF"/>
                </a:solidFill>
                <a:latin typeface="Lato" pitchFamily="34" charset="0"/>
              </a:rPr>
              <a:t>HIPOTENSÃO PERMISSIVA </a:t>
            </a:r>
            <a:r>
              <a:rPr lang="pt-BR" sz="2700" b="1">
                <a:solidFill>
                  <a:srgbClr val="3333FF"/>
                </a:solidFill>
                <a:latin typeface="Lucida Sans Unicode"/>
              </a:rPr>
              <a:t>–</a:t>
            </a:r>
            <a:r>
              <a:rPr lang="pt-BR" sz="2700" b="1">
                <a:solidFill>
                  <a:srgbClr val="3333FF"/>
                </a:solidFill>
                <a:latin typeface="Lato" pitchFamily="34" charset="0"/>
              </a:rPr>
              <a:t> Ponto de Vista</a:t>
            </a:r>
          </a:p>
          <a:p>
            <a:pPr algn="ctr" eaLnBrk="0" hangingPunct="0"/>
            <a:r>
              <a:rPr lang="pt-BR" sz="600" u="sng">
                <a:solidFill>
                  <a:srgbClr val="78909C"/>
                </a:solidFill>
              </a:rPr>
              <a:t>  </a:t>
            </a:r>
            <a:endParaRPr lang="pt-BR" u="sng">
              <a:solidFill>
                <a:srgbClr val="78909C"/>
              </a:solidFill>
            </a:endParaRPr>
          </a:p>
          <a:p>
            <a:pPr algn="ctr" eaLnBrk="0" hangingPunct="0"/>
            <a:r>
              <a:rPr lang="pt-BR" sz="1300">
                <a:solidFill>
                  <a:srgbClr val="424242"/>
                </a:solidFill>
                <a:latin typeface="Source Sans Pro"/>
              </a:rPr>
              <a:t>Paulo R. Margotto.</a:t>
            </a:r>
            <a:endParaRPr lang="pt-BR">
              <a:solidFill>
                <a:srgbClr val="78909C"/>
              </a:solidFill>
            </a:endParaRPr>
          </a:p>
        </p:txBody>
      </p:sp>
      <p:pic>
        <p:nvPicPr>
          <p:cNvPr id="119813" name="Picture 5" descr="doc">
            <a:hlinkClick r:id="rId2" tooltip="Hipotensão permissiva_ponto_devist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1013" y="549275"/>
            <a:ext cx="744537" cy="744538"/>
          </a:xfrm>
          <a:prstGeom prst="rect">
            <a:avLst/>
          </a:prstGeom>
          <a:noFill/>
          <a:extLst>
            <a:ext uri="{909E8E84-426E-40DD-AFC4-6F175D3DCCD1}">
              <a14:hiddenFill xmlns:a14="http://schemas.microsoft.com/office/drawing/2010/main">
                <a:solidFill>
                  <a:srgbClr val="FFFFFF"/>
                </a:solidFill>
              </a14:hiddenFill>
            </a:ext>
          </a:extLst>
        </p:spPr>
      </p:pic>
      <p:sp>
        <p:nvSpPr>
          <p:cNvPr id="119814" name="Oval 6"/>
          <p:cNvSpPr>
            <a:spLocks noChangeArrowheads="1"/>
          </p:cNvSpPr>
          <p:nvPr/>
        </p:nvSpPr>
        <p:spPr bwMode="auto">
          <a:xfrm>
            <a:off x="0" y="0"/>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2008</a:t>
            </a:r>
          </a:p>
        </p:txBody>
      </p:sp>
      <p:sp>
        <p:nvSpPr>
          <p:cNvPr id="119815" name="AutoShape 7"/>
          <p:cNvSpPr>
            <a:spLocks noChangeArrowheads="1"/>
          </p:cNvSpPr>
          <p:nvPr/>
        </p:nvSpPr>
        <p:spPr bwMode="auto">
          <a:xfrm>
            <a:off x="8316913" y="6453188"/>
            <a:ext cx="504825" cy="404812"/>
          </a:xfrm>
          <a:prstGeom prst="curvedRightArrow">
            <a:avLst>
              <a:gd name="adj1" fmla="val 20000"/>
              <a:gd name="adj2" fmla="val 40000"/>
              <a:gd name="adj3" fmla="val 41569"/>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p:cNvSpPr>
          <p:nvPr>
            <p:ph type="body" idx="4294967295"/>
          </p:nvPr>
        </p:nvSpPr>
        <p:spPr>
          <a:xfrm>
            <a:off x="0" y="692150"/>
            <a:ext cx="8686800" cy="6165850"/>
          </a:xfrm>
          <a:solidFill>
            <a:schemeClr val="bg1"/>
          </a:solidFill>
        </p:spPr>
        <p:txBody>
          <a:bodyPr/>
          <a:lstStyle/>
          <a:p>
            <a:pPr lvl="1">
              <a:lnSpc>
                <a:spcPct val="80000"/>
              </a:lnSpc>
            </a:pPr>
            <a:r>
              <a:rPr lang="pt-BR" sz="2100" smtClean="0">
                <a:solidFill>
                  <a:srgbClr val="FF00FF"/>
                </a:solidFill>
                <a:latin typeface="Lucida Sans Unicode" pitchFamily="34" charset="0"/>
              </a:rPr>
              <a:t>Não existe correlação entre pressão arterial e débito cardíaco (podemos ter débito cardíaco normal com pressão arterial baixa e vice-versa)</a:t>
            </a:r>
            <a:r>
              <a:rPr lang="pt-BR" sz="2100" smtClean="0">
                <a:latin typeface="Lucida Sans Unicode" pitchFamily="34" charset="0"/>
              </a:rPr>
              <a:t> </a:t>
            </a:r>
          </a:p>
          <a:p>
            <a:pPr lvl="1">
              <a:lnSpc>
                <a:spcPct val="80000"/>
              </a:lnSpc>
            </a:pPr>
            <a:r>
              <a:rPr lang="pt-BR" sz="2100" b="1" smtClean="0">
                <a:solidFill>
                  <a:srgbClr val="FF0000"/>
                </a:solidFill>
                <a:latin typeface="Lucida Sans Unicode" pitchFamily="34" charset="0"/>
              </a:rPr>
              <a:t>Outro grande problema nas UTI Neonatais, é o excesso de expansão volêmica</a:t>
            </a:r>
            <a:r>
              <a:rPr lang="pt-BR" sz="2100" smtClean="0">
                <a:latin typeface="Lucida Sans Unicode" pitchFamily="34" charset="0"/>
              </a:rPr>
              <a:t>. </a:t>
            </a:r>
          </a:p>
          <a:p>
            <a:pPr lvl="1">
              <a:lnSpc>
                <a:spcPct val="80000"/>
              </a:lnSpc>
            </a:pPr>
            <a:r>
              <a:rPr lang="pt-BR" sz="2100" smtClean="0">
                <a:latin typeface="Lucida Sans Unicode" pitchFamily="34" charset="0"/>
              </a:rPr>
              <a:t>É lógico que a expansão volêmica tem a sua importância nos momentos certos. </a:t>
            </a:r>
          </a:p>
          <a:p>
            <a:pPr lvl="1">
              <a:lnSpc>
                <a:spcPct val="80000"/>
              </a:lnSpc>
            </a:pPr>
            <a:r>
              <a:rPr lang="pt-BR" sz="2100" smtClean="0">
                <a:latin typeface="Lucida Sans Unicode" pitchFamily="34" charset="0"/>
              </a:rPr>
              <a:t>Estudo de  Ewer  AK et al13  evidenciou a </a:t>
            </a:r>
            <a:r>
              <a:rPr lang="pt-BR" sz="2100" b="1" smtClean="0">
                <a:solidFill>
                  <a:srgbClr val="FF0000"/>
                </a:solidFill>
                <a:latin typeface="Lucida Sans Unicode" pitchFamily="34" charset="0"/>
              </a:rPr>
              <a:t>maior mortalidade nos RN expandidos</a:t>
            </a:r>
            <a:r>
              <a:rPr lang="pt-BR" sz="2100" smtClean="0">
                <a:latin typeface="Lucida Sans Unicode" pitchFamily="34" charset="0"/>
              </a:rPr>
              <a:t>. Lembrar que os RN prematuros demoram 6-8 horas para urinar1.</a:t>
            </a:r>
          </a:p>
          <a:p>
            <a:pPr lvl="1">
              <a:lnSpc>
                <a:spcPct val="80000"/>
              </a:lnSpc>
            </a:pPr>
            <a:r>
              <a:rPr lang="pt-BR" sz="2100" smtClean="0">
                <a:latin typeface="Lucida Sans Unicode" pitchFamily="34" charset="0"/>
              </a:rPr>
              <a:t>Portanto, na minha visão, quando um tema é polêmico, com várias controversas, é fundamental que conheçamos as controversas para que possamos agir o mais certo possível frente a uma situação difícil e não "sair atirando para tudo quanto é lado". </a:t>
            </a:r>
          </a:p>
          <a:p>
            <a:pPr lvl="1">
              <a:lnSpc>
                <a:spcPct val="80000"/>
              </a:lnSpc>
            </a:pPr>
            <a:r>
              <a:rPr lang="pt-BR" sz="2100" smtClean="0">
                <a:latin typeface="Lucida Sans Unicode" pitchFamily="34" charset="0"/>
              </a:rPr>
              <a:t>Devemos sempre lembrar que o nosso prematurinho na UTI Neonatal encontra-se em um período de intenso desenvolvimento cerebral e devemos fazer de tudo para que este desenvolvimento seja preservado, mesmo dentro das condições adversas das nossas UTIs Neonatais (em anexo interessante abordagem sobre visão, audição e contensão destes RN14).</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4294967295"/>
          </p:nvPr>
        </p:nvSpPr>
        <p:spPr>
          <a:xfrm>
            <a:off x="250825" y="1628775"/>
            <a:ext cx="8893175" cy="4525963"/>
          </a:xfrm>
          <a:solidFill>
            <a:schemeClr val="bg1"/>
          </a:solidFill>
        </p:spPr>
        <p:txBody>
          <a:bodyPr/>
          <a:lstStyle/>
          <a:p>
            <a:r>
              <a:rPr lang="pt-BR" smtClean="0">
                <a:latin typeface="Lucida Sans Unicode" pitchFamily="34" charset="0"/>
              </a:rPr>
              <a:t>A associação entre lesão cerebral e hipotensão é bem documentada, </a:t>
            </a:r>
            <a:r>
              <a:rPr lang="pt-BR" smtClean="0">
                <a:solidFill>
                  <a:srgbClr val="3333FF"/>
                </a:solidFill>
                <a:latin typeface="Lucida Sans Unicode" pitchFamily="34" charset="0"/>
              </a:rPr>
              <a:t>mas causalidade ainda não foi provada. </a:t>
            </a:r>
          </a:p>
          <a:p>
            <a:r>
              <a:rPr lang="pt-BR" smtClean="0">
                <a:latin typeface="Lucida Sans Unicode" pitchFamily="34" charset="0"/>
              </a:rPr>
              <a:t>A teoria mais amplamente aceita é que a hipotensão leva a uma deficiência na autorregulação cerebral, o mecanismo de proteção que mantém uma pressão de perfusão cerebral estável, apesar das flutuações em fluxo sanguíneo e, posteriormente, a lesão de isquemia-reperfusão</a:t>
            </a:r>
          </a:p>
        </p:txBody>
      </p:sp>
      <p:sp>
        <p:nvSpPr>
          <p:cNvPr id="112644" name="Rectangle 4"/>
          <p:cNvSpPr>
            <a:spLocks noChangeArrowheads="1"/>
          </p:cNvSpPr>
          <p:nvPr/>
        </p:nvSpPr>
        <p:spPr bwMode="auto">
          <a:xfrm>
            <a:off x="0" y="765175"/>
            <a:ext cx="914400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Hypotension</a:t>
            </a:r>
            <a:r>
              <a:rPr lang="pt-BR">
                <a:hlinkClick r:id="rId2"/>
              </a:rPr>
              <a:t> and </a:t>
            </a:r>
            <a:r>
              <a:rPr lang="pt-BR" b="1">
                <a:hlinkClick r:id="rId2"/>
              </a:rPr>
              <a:t>Adverse</a:t>
            </a:r>
            <a:r>
              <a:rPr lang="pt-BR">
                <a:hlinkClick r:id="rId2"/>
              </a:rPr>
              <a:t> </a:t>
            </a:r>
            <a:r>
              <a:rPr lang="pt-BR" b="1">
                <a:hlinkClick r:id="rId2"/>
              </a:rPr>
              <a:t>Outcomes</a:t>
            </a:r>
            <a:r>
              <a:rPr lang="pt-BR">
                <a:hlinkClick r:id="rId2"/>
              </a:rPr>
              <a:t> in </a:t>
            </a:r>
            <a:r>
              <a:rPr lang="pt-BR" b="1">
                <a:hlinkClick r:id="rId2"/>
              </a:rPr>
              <a:t>Prematurity</a:t>
            </a:r>
            <a:r>
              <a:rPr lang="pt-BR">
                <a:hlinkClick r:id="rId2"/>
              </a:rPr>
              <a:t>: </a:t>
            </a:r>
            <a:r>
              <a:rPr lang="pt-BR" b="1">
                <a:hlinkClick r:id="rId2"/>
              </a:rPr>
              <a:t>Comparing</a:t>
            </a:r>
            <a:r>
              <a:rPr lang="pt-BR">
                <a:hlinkClick r:id="rId2"/>
              </a:rPr>
              <a:t> </a:t>
            </a:r>
            <a:r>
              <a:rPr lang="pt-BR" b="1">
                <a:hlinkClick r:id="rId2"/>
              </a:rPr>
              <a:t>Definitions</a:t>
            </a:r>
            <a:r>
              <a:rPr lang="pt-BR">
                <a:hlinkClick r:id="rId2"/>
              </a:rPr>
              <a:t>.</a:t>
            </a:r>
            <a:endParaRPr lang="pt-BR"/>
          </a:p>
          <a:p>
            <a:pPr algn="ctr"/>
            <a:r>
              <a:rPr lang="pt-BR"/>
              <a:t>St Peter D, Gandy C, Hoffman SB.Neonatology. 2017;111(3):228-233. </a:t>
            </a:r>
            <a:r>
              <a:rPr lang="pt-BR">
                <a:solidFill>
                  <a:srgbClr val="3333FF"/>
                </a:solidFill>
              </a:rPr>
              <a:t>doi: 10.1159/000452616</a:t>
            </a:r>
            <a:r>
              <a:rPr lang="pt-BR"/>
              <a:t>. Epub 2016 Nov 30.PMID: 27898415</a:t>
            </a:r>
          </a:p>
        </p:txBody>
      </p:sp>
      <p:sp>
        <p:nvSpPr>
          <p:cNvPr id="112645" name="Oval 5"/>
          <p:cNvSpPr>
            <a:spLocks noChangeArrowheads="1"/>
          </p:cNvSpPr>
          <p:nvPr/>
        </p:nvSpPr>
        <p:spPr bwMode="auto">
          <a:xfrm>
            <a:off x="179388" y="188913"/>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2017</a:t>
            </a:r>
          </a:p>
        </p:txBody>
      </p:sp>
      <p:sp>
        <p:nvSpPr>
          <p:cNvPr id="112646" name="Rectangle 6"/>
          <p:cNvSpPr>
            <a:spLocks noChangeArrowheads="1"/>
          </p:cNvSpPr>
          <p:nvPr/>
        </p:nvSpPr>
        <p:spPr bwMode="auto">
          <a:xfrm>
            <a:off x="1476375" y="188913"/>
            <a:ext cx="6129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rgbClr val="3333FF"/>
                </a:solidFill>
              </a:rPr>
              <a:t>Hipotensão e resultados adversos na prematuridade: </a:t>
            </a:r>
          </a:p>
          <a:p>
            <a:pPr algn="ctr"/>
            <a:r>
              <a:rPr lang="pt-BR" b="1">
                <a:solidFill>
                  <a:srgbClr val="3333FF"/>
                </a:solidFill>
              </a:rPr>
              <a:t>comparando definições</a:t>
            </a:r>
          </a:p>
        </p:txBody>
      </p:sp>
      <p:sp>
        <p:nvSpPr>
          <p:cNvPr id="112647" name="AutoShape 7"/>
          <p:cNvSpPr>
            <a:spLocks noChangeArrowheads="1"/>
          </p:cNvSpPr>
          <p:nvPr/>
        </p:nvSpPr>
        <p:spPr bwMode="auto">
          <a:xfrm>
            <a:off x="8459788" y="54451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4294967295"/>
          </p:nvPr>
        </p:nvSpPr>
        <p:spPr>
          <a:solidFill>
            <a:schemeClr val="bg1"/>
          </a:solidFill>
        </p:spPr>
        <p:txBody>
          <a:bodyPr/>
          <a:lstStyle/>
          <a:p>
            <a:pPr algn="ctr">
              <a:buFont typeface="Wingdings 3" pitchFamily="18" charset="2"/>
              <a:buNone/>
            </a:pPr>
            <a:r>
              <a:rPr lang="pt-BR" smtClean="0">
                <a:solidFill>
                  <a:srgbClr val="FF00FF"/>
                </a:solidFill>
                <a:latin typeface="Lucida Sans Unicode" pitchFamily="34" charset="0"/>
              </a:rPr>
              <a:t>No recém-nascido prematuro, não há consenso quanto à normalidade da pressão arterial (PA). </a:t>
            </a:r>
          </a:p>
          <a:p>
            <a:r>
              <a:rPr lang="pt-BR" smtClean="0">
                <a:latin typeface="Lucida Sans Unicode" pitchFamily="34" charset="0"/>
              </a:rPr>
              <a:t>A definição mais comum usada é uma pressão arterial média (PAM) menor que a idade gestacional (IG); </a:t>
            </a:r>
          </a:p>
          <a:p>
            <a:r>
              <a:rPr lang="pt-BR" smtClean="0">
                <a:latin typeface="Lucida Sans Unicode" pitchFamily="34" charset="0"/>
              </a:rPr>
              <a:t>No entanto, estudos indicam que o mecanismo neuroprotetor de autorregulação é perdido </a:t>
            </a:r>
            <a:r>
              <a:rPr lang="pt-BR" smtClean="0">
                <a:solidFill>
                  <a:srgbClr val="FF0000"/>
                </a:solidFill>
                <a:latin typeface="Lucida Sans Unicode" pitchFamily="34" charset="0"/>
              </a:rPr>
              <a:t>abaixo de uma PAM de 30 mm Hg</a:t>
            </a:r>
            <a:r>
              <a:rPr lang="pt-BR" smtClean="0">
                <a:latin typeface="Lucida Sans Unicode" pitchFamily="34" charset="0"/>
              </a:rPr>
              <a:t>.</a:t>
            </a:r>
          </a:p>
        </p:txBody>
      </p:sp>
      <p:sp>
        <p:nvSpPr>
          <p:cNvPr id="115716" name="AutoShape 4"/>
          <p:cNvSpPr>
            <a:spLocks noChangeArrowheads="1"/>
          </p:cNvSpPr>
          <p:nvPr/>
        </p:nvSpPr>
        <p:spPr bwMode="auto">
          <a:xfrm>
            <a:off x="8027988" y="5373688"/>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p:cNvSpPr>
          <p:nvPr>
            <p:ph type="body" idx="4294967295"/>
          </p:nvPr>
        </p:nvSpPr>
        <p:spPr>
          <a:solidFill>
            <a:schemeClr val="bg1"/>
          </a:solidFill>
        </p:spPr>
        <p:txBody>
          <a:bodyPr/>
          <a:lstStyle/>
          <a:p>
            <a:r>
              <a:rPr lang="pt-BR" smtClean="0">
                <a:latin typeface="Lucida Sans Unicode" pitchFamily="34" charset="0"/>
              </a:rPr>
              <a:t>No presente estudo comparando MAP &lt; idade gestacional e MAP &lt;30mm mostrou que </a:t>
            </a:r>
          </a:p>
          <a:p>
            <a:pPr>
              <a:buFont typeface="Wingdings 3" pitchFamily="18" charset="2"/>
              <a:buNone/>
            </a:pPr>
            <a:r>
              <a:rPr lang="pt-BR" b="1" smtClean="0">
                <a:solidFill>
                  <a:srgbClr val="FF0000"/>
                </a:solidFill>
                <a:latin typeface="Lucida Sans Unicode" pitchFamily="34" charset="0"/>
              </a:rPr>
              <a:t>Somente a a definição de PAM &lt;30 mm Hg foi associada a HIV grave (p = 0,02</a:t>
            </a:r>
            <a:r>
              <a:rPr lang="pt-BR" smtClean="0">
                <a:solidFill>
                  <a:srgbClr val="FF0000"/>
                </a:solidFill>
                <a:latin typeface="Lucida Sans Unicode" pitchFamily="34" charset="0"/>
              </a:rPr>
              <a:t>).</a:t>
            </a:r>
          </a:p>
          <a:p>
            <a:pPr algn="ctr">
              <a:buFont typeface="Wingdings 3" pitchFamily="18" charset="2"/>
              <a:buNone/>
            </a:pPr>
            <a:endParaRPr lang="pt-BR" b="1" smtClean="0">
              <a:solidFill>
                <a:srgbClr val="FF00FF"/>
              </a:solidFill>
              <a:latin typeface="Lucida Sans Unicode" pitchFamily="34" charset="0"/>
            </a:endParaRPr>
          </a:p>
          <a:p>
            <a:pPr algn="ctr">
              <a:buFont typeface="Wingdings 3" pitchFamily="18" charset="2"/>
              <a:buNone/>
            </a:pPr>
            <a:r>
              <a:rPr lang="pt-BR" b="1" smtClean="0">
                <a:solidFill>
                  <a:srgbClr val="FF00FF"/>
                </a:solidFill>
                <a:latin typeface="Lucida Sans Unicode" pitchFamily="34" charset="0"/>
              </a:rPr>
              <a:t>Na regressão logística, os preditores significativos do desfecho composto foram idade gestacional (OR 0,59, IC 95% 0,39-0,89) e terapia vasopressora (OR 5,5, IC 95% 2-17).</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6" name="Rectangle 4"/>
          <p:cNvSpPr>
            <a:spLocks noChangeArrowheads="1"/>
          </p:cNvSpPr>
          <p:nvPr/>
        </p:nvSpPr>
        <p:spPr bwMode="auto">
          <a:xfrm>
            <a:off x="0" y="0"/>
            <a:ext cx="8964613" cy="111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3333FF"/>
                </a:solidFill>
                <a:latin typeface="Lato" pitchFamily="34" charset="0"/>
              </a:rPr>
              <a:t>Valores Normais de Pressão Arterial Nos Rec</a:t>
            </a:r>
            <a:r>
              <a:rPr lang="pt-BR" sz="2700" b="1">
                <a:solidFill>
                  <a:srgbClr val="3333FF"/>
                </a:solidFill>
                <a:latin typeface="Lucida Sans Unicode"/>
              </a:rPr>
              <a:t>é</a:t>
            </a:r>
            <a:r>
              <a:rPr lang="pt-BR" sz="2700" b="1">
                <a:solidFill>
                  <a:srgbClr val="3333FF"/>
                </a:solidFill>
                <a:latin typeface="Lato" pitchFamily="34" charset="0"/>
              </a:rPr>
              <a:t>m-Nascidos Prematuros e a Termo</a:t>
            </a:r>
          </a:p>
          <a:p>
            <a:pPr algn="ctr" eaLnBrk="0" hangingPunct="0"/>
            <a:r>
              <a:rPr lang="pt-BR" sz="600" u="sng">
                <a:solidFill>
                  <a:srgbClr val="3333FF"/>
                </a:solidFill>
                <a:hlinkClick r:id="rId2" tooltip="NÍVEIS NORMAIS DE PRESSÃO ARTERIAL"/>
              </a:rPr>
              <a:t>  </a:t>
            </a:r>
            <a:endParaRPr lang="pt-BR" u="sng">
              <a:solidFill>
                <a:srgbClr val="3333FF"/>
              </a:solidFill>
            </a:endParaRPr>
          </a:p>
          <a:p>
            <a:pPr eaLnBrk="0" hangingPunct="0"/>
            <a:r>
              <a:rPr lang="pt-BR" sz="1300">
                <a:solidFill>
                  <a:srgbClr val="424242"/>
                </a:solidFill>
                <a:latin typeface="Source Sans Pro"/>
              </a:rPr>
              <a:t>Patrick MacNamara (Canad</a:t>
            </a:r>
            <a:r>
              <a:rPr lang="pt-BR" sz="1300">
                <a:solidFill>
                  <a:srgbClr val="424242"/>
                </a:solidFill>
                <a:latin typeface="Lucida Sans Unicode"/>
              </a:rPr>
              <a:t>á</a:t>
            </a:r>
            <a:r>
              <a:rPr lang="pt-BR" sz="1300">
                <a:solidFill>
                  <a:srgbClr val="424242"/>
                </a:solidFill>
                <a:latin typeface="Source Sans Pro"/>
              </a:rPr>
              <a:t>/EUA) no 22</a:t>
            </a:r>
            <a:r>
              <a:rPr lang="pt-BR" sz="1300">
                <a:solidFill>
                  <a:srgbClr val="424242"/>
                </a:solidFill>
                <a:latin typeface="Lucida Sans Unicode"/>
              </a:rPr>
              <a:t>º</a:t>
            </a:r>
            <a:r>
              <a:rPr lang="pt-BR" sz="1300">
                <a:solidFill>
                  <a:srgbClr val="424242"/>
                </a:solidFill>
                <a:latin typeface="Source Sans Pro"/>
              </a:rPr>
              <a:t> Simp</a:t>
            </a:r>
            <a:r>
              <a:rPr lang="pt-BR" sz="1300">
                <a:solidFill>
                  <a:srgbClr val="424242"/>
                </a:solidFill>
                <a:latin typeface="Lucida Sans Unicode"/>
              </a:rPr>
              <a:t>ó</a:t>
            </a:r>
            <a:r>
              <a:rPr lang="pt-BR" sz="1300">
                <a:solidFill>
                  <a:srgbClr val="424242"/>
                </a:solidFill>
                <a:latin typeface="Source Sans Pro"/>
              </a:rPr>
              <a:t>sio Internacional do Santa Joana em</a:t>
            </a:r>
            <a:r>
              <a:rPr lang="pt-BR" sz="1300">
                <a:solidFill>
                  <a:srgbClr val="424242"/>
                </a:solidFill>
                <a:latin typeface="Lucida Sans Unicode"/>
              </a:rPr>
              <a:t> </a:t>
            </a:r>
            <a:r>
              <a:rPr lang="pt-BR" sz="1300">
                <a:solidFill>
                  <a:srgbClr val="424242"/>
                </a:solidFill>
                <a:latin typeface="Source Sans Pro"/>
              </a:rPr>
              <a:t>11 a 14 de setembro de 2019</a:t>
            </a:r>
            <a:endParaRPr lang="pt-BR">
              <a:solidFill>
                <a:srgbClr val="78909C"/>
              </a:solidFill>
            </a:endParaRPr>
          </a:p>
        </p:txBody>
      </p:sp>
      <p:pic>
        <p:nvPicPr>
          <p:cNvPr id="125957" name="Picture 5" descr="doc">
            <a:hlinkClick r:id="rId2" tooltip="NÍVEIS NORMAIS DE PRESSÃO ARTERI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25959" name="Oval 7"/>
          <p:cNvSpPr>
            <a:spLocks noChangeArrowheads="1"/>
          </p:cNvSpPr>
          <p:nvPr/>
        </p:nvSpPr>
        <p:spPr bwMode="auto">
          <a:xfrm>
            <a:off x="0" y="2708275"/>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
        <p:nvSpPr>
          <p:cNvPr id="125960" name="AutoShape 8"/>
          <p:cNvSpPr>
            <a:spLocks noChangeArrowheads="1"/>
          </p:cNvSpPr>
          <p:nvPr/>
        </p:nvSpPr>
        <p:spPr bwMode="auto">
          <a:xfrm>
            <a:off x="8639175" y="4365625"/>
            <a:ext cx="504825" cy="709613"/>
          </a:xfrm>
          <a:prstGeom prst="curvedRightArrow">
            <a:avLst>
              <a:gd name="adj1" fmla="val 28113"/>
              <a:gd name="adj2" fmla="val 5622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125961"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1196975"/>
            <a:ext cx="7289800" cy="540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1" name="Rectangle 5"/>
          <p:cNvSpPr>
            <a:spLocks noChangeArrowheads="1"/>
          </p:cNvSpPr>
          <p:nvPr/>
        </p:nvSpPr>
        <p:spPr bwMode="auto">
          <a:xfrm>
            <a:off x="0" y="4656138"/>
            <a:ext cx="9144000" cy="19478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3333FF"/>
                </a:solidFill>
                <a:latin typeface="Lato" pitchFamily="34" charset="0"/>
              </a:rPr>
              <a:t>ECOCARDIOGRAFIA FUNCIONAL NO CHOQUE EM REC</a:t>
            </a:r>
            <a:r>
              <a:rPr lang="pt-BR" sz="2700" b="1">
                <a:solidFill>
                  <a:srgbClr val="3333FF"/>
                </a:solidFill>
                <a:latin typeface="Lucida Sans Unicode"/>
              </a:rPr>
              <a:t>É</a:t>
            </a:r>
            <a:r>
              <a:rPr lang="pt-BR" sz="2700" b="1">
                <a:solidFill>
                  <a:srgbClr val="3333FF"/>
                </a:solidFill>
                <a:latin typeface="Lato" pitchFamily="34" charset="0"/>
              </a:rPr>
              <a:t>M-NASCIDOS</a:t>
            </a:r>
          </a:p>
          <a:p>
            <a:pPr eaLnBrk="0" hangingPunct="0"/>
            <a:endParaRPr lang="pt-BR" u="sng">
              <a:solidFill>
                <a:srgbClr val="3333FF"/>
              </a:solidFill>
            </a:endParaRPr>
          </a:p>
          <a:p>
            <a:pPr algn="ctr" eaLnBrk="0" hangingPunct="0"/>
            <a:r>
              <a:rPr lang="pt-BR" sz="1400">
                <a:solidFill>
                  <a:srgbClr val="424242"/>
                </a:solidFill>
                <a:latin typeface="Source Sans Pro"/>
              </a:rPr>
              <a:t>Patrick McNamara(Canad</a:t>
            </a:r>
            <a:r>
              <a:rPr lang="pt-BR" sz="1400">
                <a:solidFill>
                  <a:srgbClr val="424242"/>
                </a:solidFill>
                <a:latin typeface="Lucida Sans Unicode"/>
              </a:rPr>
              <a:t>á</a:t>
            </a:r>
            <a:r>
              <a:rPr lang="pt-BR" sz="1400">
                <a:solidFill>
                  <a:srgbClr val="424242"/>
                </a:solidFill>
                <a:latin typeface="Source Sans Pro"/>
              </a:rPr>
              <a:t>-Estados Unidos)</a:t>
            </a:r>
          </a:p>
          <a:p>
            <a:pPr algn="ctr" eaLnBrk="0" hangingPunct="0"/>
            <a:r>
              <a:rPr lang="pt-BR" sz="1400">
                <a:solidFill>
                  <a:srgbClr val="424242"/>
                </a:solidFill>
                <a:latin typeface="Source Sans Pro"/>
              </a:rPr>
              <a:t>22</a:t>
            </a:r>
            <a:r>
              <a:rPr lang="pt-BR" sz="1400">
                <a:solidFill>
                  <a:srgbClr val="424242"/>
                </a:solidFill>
                <a:latin typeface="Lucida Sans Unicode"/>
              </a:rPr>
              <a:t>º</a:t>
            </a:r>
            <a:r>
              <a:rPr lang="pt-BR" sz="1400">
                <a:solidFill>
                  <a:srgbClr val="424242"/>
                </a:solidFill>
                <a:latin typeface="Source Sans Pro"/>
              </a:rPr>
              <a:t> Simp</a:t>
            </a:r>
            <a:r>
              <a:rPr lang="pt-BR" sz="1400">
                <a:solidFill>
                  <a:srgbClr val="424242"/>
                </a:solidFill>
                <a:latin typeface="Lucida Sans Unicode"/>
              </a:rPr>
              <a:t>ó</a:t>
            </a:r>
            <a:r>
              <a:rPr lang="pt-BR" sz="1400">
                <a:solidFill>
                  <a:srgbClr val="424242"/>
                </a:solidFill>
                <a:latin typeface="Source Sans Pro"/>
              </a:rPr>
              <a:t>sio Internacional de Neonatologia do Santa Joana, São Paulo, 11-14 de setembro de 2019. Realizado por Paulo R. Margotto.</a:t>
            </a:r>
            <a:r>
              <a:rPr lang="pt-BR" sz="1400">
                <a:solidFill>
                  <a:srgbClr val="424242"/>
                </a:solidFill>
                <a:latin typeface="Lucida Sans Unicode"/>
              </a:rPr>
              <a:t>  </a:t>
            </a:r>
            <a:r>
              <a:rPr lang="pt-BR" sz="1400">
                <a:solidFill>
                  <a:srgbClr val="424242"/>
                </a:solidFill>
                <a:latin typeface="Source Sans Pro"/>
              </a:rPr>
              <a:t>22</a:t>
            </a:r>
            <a:r>
              <a:rPr lang="pt-BR" sz="1400">
                <a:solidFill>
                  <a:srgbClr val="424242"/>
                </a:solidFill>
                <a:latin typeface="Lucida Sans Unicode"/>
              </a:rPr>
              <a:t>º</a:t>
            </a:r>
            <a:r>
              <a:rPr lang="pt-BR" sz="1400">
                <a:solidFill>
                  <a:srgbClr val="424242"/>
                </a:solidFill>
                <a:latin typeface="Source Sans Pro"/>
              </a:rPr>
              <a:t> Simp</a:t>
            </a:r>
            <a:r>
              <a:rPr lang="pt-BR" sz="1400">
                <a:solidFill>
                  <a:srgbClr val="424242"/>
                </a:solidFill>
                <a:latin typeface="Lucida Sans Unicode"/>
              </a:rPr>
              <a:t>ó</a:t>
            </a:r>
            <a:r>
              <a:rPr lang="pt-BR" sz="1400">
                <a:solidFill>
                  <a:srgbClr val="424242"/>
                </a:solidFill>
                <a:latin typeface="Source Sans Pro"/>
              </a:rPr>
              <a:t>sio Internacional de Neonatologia do Santa Joana, São Paulo, 11-14 de setembro de 2019.</a:t>
            </a:r>
            <a:endParaRPr lang="pt-BR" sz="1400">
              <a:solidFill>
                <a:srgbClr val="78909C"/>
              </a:solidFill>
            </a:endParaRPr>
          </a:p>
        </p:txBody>
      </p:sp>
      <p:pic>
        <p:nvPicPr>
          <p:cNvPr id="126982" name="Picture 6" descr="doc">
            <a:hlinkClick r:id="rId2" tooltip="Ecocardiografia-Funcional-Choqu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5084763"/>
            <a:ext cx="673100" cy="673100"/>
          </a:xfrm>
          <a:prstGeom prst="rect">
            <a:avLst/>
          </a:prstGeom>
          <a:noFill/>
          <a:extLst>
            <a:ext uri="{909E8E84-426E-40DD-AFC4-6F175D3DCCD1}">
              <a14:hiddenFill xmlns:a14="http://schemas.microsoft.com/office/drawing/2010/main">
                <a:solidFill>
                  <a:srgbClr val="FFFFFF"/>
                </a:solidFill>
              </a14:hiddenFill>
            </a:ext>
          </a:extLst>
        </p:spPr>
      </p:pic>
      <p:pic>
        <p:nvPicPr>
          <p:cNvPr id="12698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96975"/>
            <a:ext cx="8878888" cy="337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6984" name="AutoShape 8"/>
          <p:cNvSpPr>
            <a:spLocks noChangeArrowheads="1"/>
          </p:cNvSpPr>
          <p:nvPr/>
        </p:nvSpPr>
        <p:spPr bwMode="auto">
          <a:xfrm>
            <a:off x="0" y="3933825"/>
            <a:ext cx="611188" cy="647700"/>
          </a:xfrm>
          <a:prstGeom prst="lightningBolt">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p:cNvSpPr>
          <p:nvPr>
            <p:ph type="body" idx="4294967295"/>
          </p:nvPr>
        </p:nvSpPr>
        <p:spPr>
          <a:xfrm>
            <a:off x="0" y="1700213"/>
            <a:ext cx="9144000" cy="5462587"/>
          </a:xfrm>
          <a:solidFill>
            <a:schemeClr val="bg1"/>
          </a:solidFill>
        </p:spPr>
        <p:txBody>
          <a:bodyPr/>
          <a:lstStyle/>
          <a:p>
            <a:r>
              <a:rPr lang="pt-BR" smtClean="0">
                <a:latin typeface="Lucida Sans Unicode" pitchFamily="34" charset="0"/>
              </a:rPr>
              <a:t>A pressão arterial aumenta no feto durante a gestação e o recém-nascido prematuro normalmente apresenta pressão arterial (PA) média sistêmica baixa, que se correlaciona com a idade gestacional.</a:t>
            </a:r>
          </a:p>
          <a:p>
            <a:r>
              <a:rPr lang="pt-BR" smtClean="0">
                <a:latin typeface="Lucida Sans Unicode" pitchFamily="34" charset="0"/>
              </a:rPr>
              <a:t>Imediatamente após o nascimento, a PA pode cair temporariamente, provavelmente em parte por causa das mudanças significativas nas condições de carga do ventrículo esquerdo e a reversão da direção do shunt ductal assim que  resistência pulmonar caia e a PA sobe progressivamente</a:t>
            </a:r>
          </a:p>
          <a:p>
            <a:endParaRPr lang="pt-BR" smtClean="0">
              <a:latin typeface="Lucida Sans Unicode" pitchFamily="34" charset="0"/>
            </a:endParaRPr>
          </a:p>
        </p:txBody>
      </p:sp>
      <p:sp>
        <p:nvSpPr>
          <p:cNvPr id="114692" name="Rectangle 4"/>
          <p:cNvSpPr>
            <a:spLocks noChangeArrowheads="1"/>
          </p:cNvSpPr>
          <p:nvPr/>
        </p:nvSpPr>
        <p:spPr bwMode="auto">
          <a:xfrm>
            <a:off x="0" y="765175"/>
            <a:ext cx="8963025"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Intervention and Outcome for Neonatal Hypotension.</a:t>
            </a:r>
            <a:endParaRPr lang="pt-BR"/>
          </a:p>
          <a:p>
            <a:pPr algn="ctr"/>
            <a:r>
              <a:rPr lang="pt-BR"/>
              <a:t>Barrington K, El-Khuffash A, Dempsey E.Clin Perinatol. 2020 Sep;47(3):563-574. doi: </a:t>
            </a:r>
            <a:r>
              <a:rPr lang="pt-BR">
                <a:solidFill>
                  <a:srgbClr val="3333FF"/>
                </a:solidFill>
              </a:rPr>
              <a:t>10.1016/j.clp.2020.05.011</a:t>
            </a:r>
            <a:r>
              <a:rPr lang="pt-BR"/>
              <a:t>. Epub 2020 May 20</a:t>
            </a:r>
          </a:p>
        </p:txBody>
      </p:sp>
      <p:sp>
        <p:nvSpPr>
          <p:cNvPr id="114693" name="Oval 5"/>
          <p:cNvSpPr>
            <a:spLocks noChangeArrowheads="1"/>
          </p:cNvSpPr>
          <p:nvPr/>
        </p:nvSpPr>
        <p:spPr bwMode="auto">
          <a:xfrm>
            <a:off x="0" y="333375"/>
            <a:ext cx="1079500" cy="504825"/>
          </a:xfrm>
          <a:prstGeom prst="ellipse">
            <a:avLst/>
          </a:prstGeom>
          <a:solidFill>
            <a:schemeClr val="accent1"/>
          </a:solidFill>
          <a:ln w="5715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114694" name="Rectangle 6"/>
          <p:cNvSpPr>
            <a:spLocks noChangeArrowheads="1"/>
          </p:cNvSpPr>
          <p:nvPr/>
        </p:nvSpPr>
        <p:spPr bwMode="auto">
          <a:xfrm>
            <a:off x="1835150" y="168275"/>
            <a:ext cx="6283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solidFill>
                  <a:srgbClr val="3333FF"/>
                </a:solidFill>
              </a:rPr>
              <a:t>Intervenção e resultado para hipotensão neonatal</a:t>
            </a:r>
          </a:p>
        </p:txBody>
      </p:sp>
      <p:sp>
        <p:nvSpPr>
          <p:cNvPr id="114696" name="AutoShape 8"/>
          <p:cNvSpPr>
            <a:spLocks noChangeArrowheads="1"/>
          </p:cNvSpPr>
          <p:nvPr/>
        </p:nvSpPr>
        <p:spPr bwMode="auto">
          <a:xfrm>
            <a:off x="8316913" y="5949950"/>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p:cNvSpPr>
          <p:nvPr>
            <p:ph type="body" idx="4294967295"/>
          </p:nvPr>
        </p:nvSpPr>
        <p:spPr>
          <a:xfrm>
            <a:off x="457200" y="1111250"/>
            <a:ext cx="8686800" cy="5746750"/>
          </a:xfrm>
          <a:solidFill>
            <a:schemeClr val="bg1"/>
          </a:solidFill>
        </p:spPr>
        <p:txBody>
          <a:bodyPr/>
          <a:lstStyle/>
          <a:p>
            <a:pPr>
              <a:lnSpc>
                <a:spcPct val="90000"/>
              </a:lnSpc>
            </a:pPr>
            <a:r>
              <a:rPr lang="pt-BR" sz="2300" smtClean="0">
                <a:latin typeface="Lucida Sans Unicode" pitchFamily="34" charset="0"/>
              </a:rPr>
              <a:t>Muitos estudos têm mostrado que bebês com PAs que estão na faixa mais baixa das suas a idades gestacionais tende a ter complicações aumentadas , mas é claro que essa correlação não prova causa, nem cria indicação de tratamento. </a:t>
            </a:r>
          </a:p>
          <a:p>
            <a:pPr algn="ctr">
              <a:lnSpc>
                <a:spcPct val="90000"/>
              </a:lnSpc>
            </a:pPr>
            <a:r>
              <a:rPr lang="pt-BR" sz="2300" smtClean="0">
                <a:latin typeface="Lucida Sans Unicode" pitchFamily="34" charset="0"/>
              </a:rPr>
              <a:t>No entanto, muitos programas neonatais intervêm com bebês prematuros cujas PAs estão mais baixos do que o normal, na esperança de que diminuirá as complicações; </a:t>
            </a:r>
            <a:r>
              <a:rPr lang="pt-BR" sz="2300" b="1" smtClean="0">
                <a:solidFill>
                  <a:srgbClr val="FF00FF"/>
                </a:solidFill>
                <a:latin typeface="Lucida Sans Unicode" pitchFamily="34" charset="0"/>
              </a:rPr>
              <a:t>Essa é uma esperança que não é sustentada pelos ensaios que revisamos nesse artigo</a:t>
            </a:r>
          </a:p>
          <a:p>
            <a:pPr algn="ctr">
              <a:lnSpc>
                <a:spcPct val="90000"/>
              </a:lnSpc>
              <a:buFont typeface="Wingdings 3" pitchFamily="18" charset="2"/>
              <a:buNone/>
            </a:pPr>
            <a:r>
              <a:rPr lang="pt-BR" sz="2300" b="1" smtClean="0">
                <a:solidFill>
                  <a:srgbClr val="FF0000"/>
                </a:solidFill>
                <a:latin typeface="Lucida Sans Unicode" pitchFamily="34" charset="0"/>
              </a:rPr>
              <a:t>Todas as intervenções para hipotensão têm potenciais efeitos secundários e seu uso deve ser determinado por uma boa base de evidências. </a:t>
            </a:r>
          </a:p>
          <a:p>
            <a:pPr>
              <a:lnSpc>
                <a:spcPct val="90000"/>
              </a:lnSpc>
            </a:pPr>
            <a:r>
              <a:rPr lang="pt-BR" sz="2300" smtClean="0">
                <a:latin typeface="Lucida Sans Unicode" pitchFamily="34" charset="0"/>
              </a:rPr>
              <a:t>Infelizmente, muitos ensaios se concentraram no</a:t>
            </a:r>
          </a:p>
          <a:p>
            <a:pPr>
              <a:lnSpc>
                <a:spcPct val="90000"/>
              </a:lnSpc>
            </a:pPr>
            <a:r>
              <a:rPr lang="pt-BR" sz="2300" smtClean="0">
                <a:latin typeface="Lucida Sans Unicode" pitchFamily="34" charset="0"/>
              </a:rPr>
              <a:t>impactos dos tratamentos na PA, e não na redução das complicações potenciais.</a:t>
            </a:r>
          </a:p>
        </p:txBody>
      </p:sp>
      <p:sp>
        <p:nvSpPr>
          <p:cNvPr id="122884" name="AutoShape 4"/>
          <p:cNvSpPr>
            <a:spLocks noChangeArrowheads="1"/>
          </p:cNvSpPr>
          <p:nvPr/>
        </p:nvSpPr>
        <p:spPr bwMode="auto">
          <a:xfrm>
            <a:off x="8388350" y="6092825"/>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p:cNvSpPr>
          <p:nvPr>
            <p:ph type="body" idx="4294967295"/>
          </p:nvPr>
        </p:nvSpPr>
        <p:spPr>
          <a:xfrm>
            <a:off x="0" y="333375"/>
            <a:ext cx="9144000" cy="6858000"/>
          </a:xfrm>
          <a:solidFill>
            <a:schemeClr val="bg1"/>
          </a:solidFill>
        </p:spPr>
        <p:txBody>
          <a:bodyPr/>
          <a:lstStyle/>
          <a:p>
            <a:pPr>
              <a:lnSpc>
                <a:spcPct val="90000"/>
              </a:lnSpc>
            </a:pPr>
            <a:r>
              <a:rPr lang="pt-BR" sz="2600" smtClean="0">
                <a:latin typeface="Lucida Sans Unicode" pitchFamily="34" charset="0"/>
              </a:rPr>
              <a:t>O </a:t>
            </a:r>
            <a:r>
              <a:rPr lang="pt-BR" sz="2600" smtClean="0">
                <a:solidFill>
                  <a:srgbClr val="FF0000"/>
                </a:solidFill>
                <a:latin typeface="Lucida Sans Unicode" pitchFamily="34" charset="0"/>
              </a:rPr>
              <a:t>uso convencional da PA</a:t>
            </a:r>
            <a:r>
              <a:rPr lang="pt-BR" sz="2600" smtClean="0">
                <a:latin typeface="Lucida Sans Unicode" pitchFamily="34" charset="0"/>
              </a:rPr>
              <a:t> isoladamente para diagnosticar o fluxo sanguíneo inadequado e para determinar se institui terapia </a:t>
            </a:r>
            <a:r>
              <a:rPr lang="pt-BR" sz="2600" smtClean="0">
                <a:solidFill>
                  <a:srgbClr val="FF0000"/>
                </a:solidFill>
                <a:latin typeface="Lucida Sans Unicode" pitchFamily="34" charset="0"/>
              </a:rPr>
              <a:t>é excessivamente simplista,</a:t>
            </a:r>
            <a:r>
              <a:rPr lang="pt-BR" sz="2600" smtClean="0">
                <a:latin typeface="Lucida Sans Unicode" pitchFamily="34" charset="0"/>
              </a:rPr>
              <a:t> o que se reflete na acentuada variabilidade entre PA baixa documentada e administração de inotrópicos.</a:t>
            </a:r>
          </a:p>
          <a:p>
            <a:pPr>
              <a:lnSpc>
                <a:spcPct val="90000"/>
              </a:lnSpc>
            </a:pPr>
            <a:r>
              <a:rPr lang="pt-BR" sz="2600" smtClean="0">
                <a:latin typeface="Lucida Sans Unicode" pitchFamily="34" charset="0"/>
              </a:rPr>
              <a:t> Embora provavelmente haja uma associação entre PA mais baixa e mais complicações de curto prazo, que provavelmente estão associadas a piora a longo prazo nos resultados, não está claro se isso é causal. </a:t>
            </a:r>
          </a:p>
          <a:p>
            <a:pPr>
              <a:lnSpc>
                <a:spcPct val="90000"/>
              </a:lnSpc>
            </a:pPr>
            <a:r>
              <a:rPr lang="pt-BR" sz="2600" smtClean="0">
                <a:latin typeface="Lucida Sans Unicode" pitchFamily="34" charset="0"/>
              </a:rPr>
              <a:t>Em algumas publicações, a associação com mais frequentes resultados desaparecem após a correção para o uso de inotrópicos, uma possível explicação disso é que a hipotensão é um marcador de problemas de saúde e maior risco, </a:t>
            </a:r>
            <a:r>
              <a:rPr lang="pt-BR" sz="2600" b="1" smtClean="0">
                <a:solidFill>
                  <a:srgbClr val="FF0000"/>
                </a:solidFill>
                <a:latin typeface="Lucida Sans Unicode" pitchFamily="34" charset="0"/>
              </a:rPr>
              <a:t>mas essa intervenção ativa é o que leva as complicações</a:t>
            </a:r>
            <a:r>
              <a:rPr lang="pt-BR" sz="2600" smtClean="0">
                <a:latin typeface="Lucida Sans Unicode" pitchFamily="34" charset="0"/>
              </a:rPr>
              <a:t>.</a:t>
            </a:r>
          </a:p>
          <a:p>
            <a:pPr>
              <a:lnSpc>
                <a:spcPct val="90000"/>
              </a:lnSpc>
            </a:pPr>
            <a:endParaRPr lang="pt-BR" sz="2600" smtClean="0">
              <a:latin typeface="Lucida Sans Unicode" pitchFamily="34" charset="0"/>
            </a:endParaRPr>
          </a:p>
        </p:txBody>
      </p:sp>
      <p:sp>
        <p:nvSpPr>
          <p:cNvPr id="123908" name="AutoShape 4"/>
          <p:cNvSpPr>
            <a:spLocks noChangeArrowheads="1"/>
          </p:cNvSpPr>
          <p:nvPr/>
        </p:nvSpPr>
        <p:spPr bwMode="auto">
          <a:xfrm>
            <a:off x="8316913" y="6021388"/>
            <a:ext cx="504825" cy="638175"/>
          </a:xfrm>
          <a:prstGeom prst="curvedRightArrow">
            <a:avLst>
              <a:gd name="adj1" fmla="val 25283"/>
              <a:gd name="adj2" fmla="val 50566"/>
              <a:gd name="adj3" fmla="val 33333"/>
            </a:avLst>
          </a:prstGeom>
          <a:solidFill>
            <a:srgbClr val="FF00FF"/>
          </a:solidFill>
          <a:ln w="5715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p:cNvSpPr>
          <p:nvPr>
            <p:ph type="body" idx="4294967295"/>
          </p:nvPr>
        </p:nvSpPr>
        <p:spPr>
          <a:xfrm>
            <a:off x="0" y="476250"/>
            <a:ext cx="8686800" cy="6381750"/>
          </a:xfrm>
          <a:solidFill>
            <a:schemeClr val="bg1"/>
          </a:solidFill>
        </p:spPr>
        <p:txBody>
          <a:bodyPr/>
          <a:lstStyle/>
          <a:p>
            <a:r>
              <a:rPr lang="pt-BR" sz="2300" b="1" smtClean="0">
                <a:solidFill>
                  <a:srgbClr val="3333FF"/>
                </a:solidFill>
                <a:latin typeface="Lucida Sans Unicode" pitchFamily="34" charset="0"/>
              </a:rPr>
              <a:t>Apenas ensaios controlados randomizados prospectivos com adequado poder podem</a:t>
            </a:r>
            <a:r>
              <a:rPr lang="pt-BR" sz="2300" smtClean="0">
                <a:latin typeface="Lucida Sans Unicode" pitchFamily="34" charset="0"/>
              </a:rPr>
              <a:t> responder à questão se os tratamentos individuais de PA baixa são úteis ou prejudiciais (ou não têm impacto) em termos de resultados de curto e longo prazo. </a:t>
            </a:r>
          </a:p>
          <a:p>
            <a:r>
              <a:rPr lang="pt-BR" sz="2300" smtClean="0">
                <a:latin typeface="Lucida Sans Unicode" pitchFamily="34" charset="0"/>
              </a:rPr>
              <a:t>Na verdade, pode-se perguntar se o paradigma atual de ensaios para examinar o tratamento da hipotensão é apropriado. </a:t>
            </a:r>
          </a:p>
          <a:p>
            <a:r>
              <a:rPr lang="pt-BR" sz="2300" smtClean="0">
                <a:latin typeface="Lucida Sans Unicode" pitchFamily="34" charset="0"/>
              </a:rPr>
              <a:t>Ensaios de suporte cardiovascular entre bebês prematuros com evidência de fornecimento insuficiente de oxigênio podem ser mais apropriados. </a:t>
            </a:r>
          </a:p>
          <a:p>
            <a:r>
              <a:rPr lang="pt-BR" sz="2300" b="1" smtClean="0">
                <a:solidFill>
                  <a:srgbClr val="3333FF"/>
                </a:solidFill>
                <a:latin typeface="Lucida Sans Unicode" pitchFamily="34" charset="0"/>
              </a:rPr>
              <a:t>No entanto, até, e a menos que o tratamento de hipotensão isolado seja abandonado pelos médicos</a:t>
            </a:r>
            <a:r>
              <a:rPr lang="pt-BR" sz="2300" smtClean="0">
                <a:latin typeface="Lucida Sans Unicode" pitchFamily="34" charset="0"/>
              </a:rPr>
              <a:t>, </a:t>
            </a:r>
            <a:r>
              <a:rPr lang="pt-BR" sz="2300" smtClean="0">
                <a:solidFill>
                  <a:srgbClr val="FF00FF"/>
                </a:solidFill>
                <a:latin typeface="Lucida Sans Unicode" pitchFamily="34" charset="0"/>
              </a:rPr>
              <a:t>ensaios controlados e randomizados  de tratamento de hipotensão permanecerão relevantes</a:t>
            </a:r>
            <a:r>
              <a:rPr lang="pt-BR" sz="2300" smtClean="0">
                <a:latin typeface="Lucida Sans Unicode" pitchFamily="34" charset="0"/>
              </a:rPr>
              <a:t>.</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9" name="Rectangle 3"/>
          <p:cNvSpPr>
            <a:spLocks noGrp="1"/>
          </p:cNvSpPr>
          <p:nvPr>
            <p:ph type="body" idx="4294967295"/>
          </p:nvPr>
        </p:nvSpPr>
        <p:spPr>
          <a:xfrm>
            <a:off x="3203575" y="1557338"/>
            <a:ext cx="5795963" cy="5029200"/>
          </a:xfrm>
          <a:solidFill>
            <a:schemeClr val="bg2"/>
          </a:solidFill>
          <a:ln>
            <a:solidFill>
              <a:schemeClr val="bg2"/>
            </a:solidFill>
            <a:miter lim="800000"/>
            <a:headEnd/>
            <a:tailEnd/>
          </a:ln>
        </p:spPr>
        <p:txBody>
          <a:bodyPr/>
          <a:lstStyle/>
          <a:p>
            <a:pPr algn="ctr">
              <a:lnSpc>
                <a:spcPct val="90000"/>
              </a:lnSpc>
            </a:pPr>
            <a:r>
              <a:rPr lang="pt-BR" sz="2300" smtClean="0">
                <a:latin typeface="Lucida Sans Unicode" pitchFamily="34" charset="0"/>
              </a:rPr>
              <a:t>A despeito dos avanços nos cuidados perinatais nas últimas décadas, o recém-nascido (RN) pré-termo continua de alto risco para o desenvolvimento de hemorragia intraventricular (HIV) e lesão da substância branca adjacente. Ambas as condições constituem o maior problema no cuidado neonatal moderno e contribuem significativamente para a morbimortalidade nestes RN, assim como déficits neurocomportamentais a longo prazo.</a:t>
            </a:r>
          </a:p>
        </p:txBody>
      </p:sp>
      <p:sp>
        <p:nvSpPr>
          <p:cNvPr id="183300" name="Rectangle 4"/>
          <p:cNvSpPr>
            <a:spLocks noChangeArrowheads="1"/>
          </p:cNvSpPr>
          <p:nvPr/>
        </p:nvSpPr>
        <p:spPr bwMode="auto">
          <a:xfrm>
            <a:off x="0" y="0"/>
            <a:ext cx="9144000"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b="1">
                <a:hlinkClick r:id="rId2"/>
              </a:rPr>
              <a:t>Hemorragia peri/intraventricular no recém-nascido pré-termo</a:t>
            </a:r>
            <a:endParaRPr lang="pt-BR" b="1"/>
          </a:p>
          <a:p>
            <a:pPr algn="ctr"/>
            <a:r>
              <a:rPr lang="pt-BR"/>
              <a:t>Capítulo de autoria dos Drs.Paulo R. Margotto/ Joseleide de Castro,   da 4a Edição do livro Assistência ao Recém-Nascido de Risco. Hospital de Ensino Materno Infantil de Brasília,SES/DF, 4a Edição, 2020 (no Prelo).</a:t>
            </a:r>
          </a:p>
        </p:txBody>
      </p:sp>
      <p:pic>
        <p:nvPicPr>
          <p:cNvPr id="1833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44675"/>
            <a:ext cx="3246438" cy="424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p:cNvSpPr>
          <p:nvPr>
            <p:ph type="title" idx="4294967295"/>
          </p:nvPr>
        </p:nvSpPr>
        <p:spPr bwMode="auto">
          <a:xfrm>
            <a:off x="323850" y="-1714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2400" smtClean="0">
                <a:solidFill>
                  <a:srgbClr val="FF00FF"/>
                </a:solidFill>
                <a:effectLst/>
                <a:latin typeface="Lucida Sans Unicode" pitchFamily="34" charset="0"/>
              </a:rPr>
              <a:t>EM RESUMO...</a:t>
            </a:r>
          </a:p>
        </p:txBody>
      </p:sp>
      <p:sp>
        <p:nvSpPr>
          <p:cNvPr id="188419" name="Rectangle 3"/>
          <p:cNvSpPr>
            <a:spLocks noGrp="1"/>
          </p:cNvSpPr>
          <p:nvPr>
            <p:ph type="body" idx="4294967295"/>
          </p:nvPr>
        </p:nvSpPr>
        <p:spPr>
          <a:solidFill>
            <a:schemeClr val="bg1"/>
          </a:solidFill>
        </p:spPr>
        <p:txBody>
          <a:bodyPr/>
          <a:lstStyle/>
          <a:p>
            <a:pPr>
              <a:lnSpc>
                <a:spcPct val="80000"/>
              </a:lnSpc>
            </a:pPr>
            <a:r>
              <a:rPr lang="pt-BR" altLang="ja-JP" sz="2000" dirty="0" smtClean="0">
                <a:latin typeface="Lucida Sans Unicode" pitchFamily="34" charset="0"/>
                <a:ea typeface="MS PGothic" pitchFamily="34" charset="-128"/>
              </a:rPr>
              <a:t>A hemorragia intraventricular (HIV)  é a causa mais frequente de dano cerebral em bebês prematuros, levando frequentemente a distúrbios do </a:t>
            </a:r>
            <a:r>
              <a:rPr lang="pt-BR" altLang="ja-JP" sz="2000" dirty="0" err="1" smtClean="0">
                <a:latin typeface="Lucida Sans Unicode" pitchFamily="34" charset="0"/>
                <a:ea typeface="MS PGothic" pitchFamily="34" charset="-128"/>
              </a:rPr>
              <a:t>neurodesenvolvimento</a:t>
            </a:r>
            <a:r>
              <a:rPr lang="pt-BR" altLang="ja-JP" sz="2000" dirty="0" smtClean="0">
                <a:latin typeface="Lucida Sans Unicode" pitchFamily="34" charset="0"/>
                <a:ea typeface="MS PGothic" pitchFamily="34" charset="-128"/>
              </a:rPr>
              <a:t>.</a:t>
            </a:r>
          </a:p>
          <a:p>
            <a:pPr>
              <a:lnSpc>
                <a:spcPct val="80000"/>
              </a:lnSpc>
            </a:pPr>
            <a:r>
              <a:rPr lang="pt-BR" altLang="ja-JP" sz="2000" dirty="0" smtClean="0">
                <a:latin typeface="Lucida Sans Unicode" pitchFamily="34" charset="0"/>
                <a:ea typeface="MS PGothic" pitchFamily="34" charset="-128"/>
              </a:rPr>
              <a:t> Estudando 136 prematuros diagnosticados com HIV grau I-IV (grupo afetado), e 118 prematuros  sem  HIV (grupo controle), esses autores alemães mostraram  </a:t>
            </a:r>
            <a:r>
              <a:rPr lang="pt-BR" altLang="ja-JP" sz="2000" dirty="0" smtClean="0">
                <a:solidFill>
                  <a:srgbClr val="FF0000"/>
                </a:solidFill>
                <a:latin typeface="Lucida Sans Unicode" pitchFamily="34" charset="0"/>
                <a:ea typeface="MS PGothic" pitchFamily="34" charset="-128"/>
              </a:rPr>
              <a:t>a relevância da alta PaCO2, da Pressão arterial média baixa e das alterações mais expressivas do fluxo o sanguíneo cerebral (FSC) em um cenário de deficiente </a:t>
            </a:r>
            <a:r>
              <a:rPr lang="pt-BR" altLang="ja-JP" sz="2000" dirty="0" err="1" smtClean="0">
                <a:solidFill>
                  <a:srgbClr val="FF0000"/>
                </a:solidFill>
                <a:latin typeface="Lucida Sans Unicode" pitchFamily="34" charset="0"/>
                <a:ea typeface="MS PGothic" pitchFamily="34" charset="-128"/>
              </a:rPr>
              <a:t>autorregulação</a:t>
            </a:r>
            <a:r>
              <a:rPr lang="pt-BR" altLang="ja-JP" sz="2000" dirty="0" smtClean="0">
                <a:solidFill>
                  <a:srgbClr val="FF0000"/>
                </a:solidFill>
                <a:latin typeface="Lucida Sans Unicode" pitchFamily="34" charset="0"/>
                <a:ea typeface="MS PGothic" pitchFamily="34" charset="-128"/>
              </a:rPr>
              <a:t> do FSC, associada a uma proeminência do FSC à matriz germinativa, constituída por frágeis vasos</a:t>
            </a:r>
            <a:r>
              <a:rPr lang="pt-BR" altLang="ja-JP" sz="2000" dirty="0" smtClean="0">
                <a:latin typeface="Lucida Sans Unicode" pitchFamily="34" charset="0"/>
                <a:ea typeface="MS PGothic" pitchFamily="34" charset="-128"/>
              </a:rPr>
              <a:t>. </a:t>
            </a:r>
          </a:p>
          <a:p>
            <a:pPr>
              <a:lnSpc>
                <a:spcPct val="80000"/>
              </a:lnSpc>
            </a:pPr>
            <a:r>
              <a:rPr lang="pt-BR" altLang="ja-JP" sz="2000" dirty="0" smtClean="0">
                <a:latin typeface="Lucida Sans Unicode" pitchFamily="34" charset="0"/>
                <a:ea typeface="MS PGothic" pitchFamily="34" charset="-128"/>
              </a:rPr>
              <a:t>Nos complementos, 1) a orientação sábia de </a:t>
            </a:r>
            <a:r>
              <a:rPr lang="pt-PT" altLang="ja-JP" sz="2000" dirty="0" smtClean="0">
                <a:latin typeface="Lucida Sans Unicode" pitchFamily="34" charset="0"/>
                <a:ea typeface="MS PGothic" pitchFamily="34" charset="-128"/>
              </a:rPr>
              <a:t>evitar que a PaCO2 não ultrapasse 52 mmg Hg nos primeiros 3-4 dias de vida,</a:t>
            </a:r>
            <a:r>
              <a:rPr lang="pt-BR" altLang="ja-JP" sz="2000" dirty="0" smtClean="0">
                <a:latin typeface="Lucida Sans Unicode" pitchFamily="34" charset="0"/>
                <a:ea typeface="MS PGothic" pitchFamily="34" charset="-128"/>
              </a:rPr>
              <a:t> 2) a importância do controle dos gases nos recém-nascido ventilados, 3) a valorização da pressão arterial média em combinação com outros comemorativos (diurese, perfusão). </a:t>
            </a:r>
            <a:endParaRPr lang="pt-BR" sz="2000" dirty="0" smtClean="0">
              <a:latin typeface="Lucida Sans Unicode" pitchFamily="34" charset="0"/>
            </a:endParaRPr>
          </a:p>
        </p:txBody>
      </p:sp>
      <p:sp>
        <p:nvSpPr>
          <p:cNvPr id="188420" name="Text Box 4"/>
          <p:cNvSpPr txBox="1">
            <a:spLocks noChangeArrowheads="1"/>
          </p:cNvSpPr>
          <p:nvPr/>
        </p:nvSpPr>
        <p:spPr bwMode="auto">
          <a:xfrm>
            <a:off x="7451725" y="5589588"/>
            <a:ext cx="12398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Paulo R Margotto</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solidFill>
                  <a:srgbClr val="3333FF"/>
                </a:solidFill>
                <a:effectLst/>
                <a:latin typeface="Lucida Sans Unicode" pitchFamily="34" charset="0"/>
              </a:rPr>
              <a:t>OBRIGADO!</a:t>
            </a:r>
          </a:p>
        </p:txBody>
      </p:sp>
      <p:pic>
        <p:nvPicPr>
          <p:cNvPr id="128004" name="Picture 4"/>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323850" y="1125538"/>
            <a:ext cx="8032750" cy="451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8005" name="Text Box 5"/>
          <p:cNvSpPr txBox="1">
            <a:spLocks noChangeArrowheads="1"/>
          </p:cNvSpPr>
          <p:nvPr/>
        </p:nvSpPr>
        <p:spPr bwMode="auto">
          <a:xfrm>
            <a:off x="323850" y="5876925"/>
            <a:ext cx="8432800" cy="376238"/>
          </a:xfrm>
          <a:prstGeom prst="rect">
            <a:avLst/>
          </a:prstGeom>
          <a:solidFill>
            <a:schemeClr val="bg1"/>
          </a:solidFill>
          <a:ln w="9525">
            <a:solidFill>
              <a:srgbClr val="3333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3333FF"/>
                </a:solidFill>
              </a:rPr>
              <a:t>Drs. Antônio (R4), Paulo R. Margotto, Igor (R4) e Marcos (	R3) (16/9/2020</a:t>
            </a:r>
            <a:r>
              <a:rPr lang="pt-BR"/>
              <a:t>)</a:t>
            </a:r>
          </a:p>
        </p:txBody>
      </p:sp>
      <p:sp>
        <p:nvSpPr>
          <p:cNvPr id="128006" name="Text Box 6"/>
          <p:cNvSpPr txBox="1">
            <a:spLocks noChangeArrowheads="1"/>
          </p:cNvSpPr>
          <p:nvPr/>
        </p:nvSpPr>
        <p:spPr bwMode="auto">
          <a:xfrm>
            <a:off x="8459788" y="5445125"/>
            <a:ext cx="4603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solidFill>
                  <a:schemeClr val="bg1"/>
                </a:solidFill>
              </a:rPr>
              <a:t>S10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8_Concurs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8_Concurso">
      <a:majorFont>
        <a:latin typeface=""/>
        <a:ea typeface=""/>
        <a:cs typeface=""/>
      </a:majorFont>
      <a:minorFont>
        <a:latin typeface=""/>
        <a:ea typeface=""/>
        <a:cs typeface=""/>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2047</TotalTime>
  <Words>6353</Words>
  <Application>Microsoft Office PowerPoint</Application>
  <PresentationFormat>Apresentação na tela (4:3)</PresentationFormat>
  <Paragraphs>367</Paragraphs>
  <Slides>81</Slides>
  <Notes>10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81</vt:i4>
      </vt:variant>
    </vt:vector>
  </HeadingPairs>
  <TitlesOfParts>
    <vt:vector size="92" baseType="lpstr">
      <vt:lpstr>Lucida Sans Unicode</vt:lpstr>
      <vt:lpstr>Arial</vt:lpstr>
      <vt:lpstr>Wingdings 3</vt:lpstr>
      <vt:lpstr>Verdana</vt:lpstr>
      <vt:lpstr>Wingdings 2</vt:lpstr>
      <vt:lpstr>Calibri</vt:lpstr>
      <vt:lpstr>.SFUI-Regular</vt:lpstr>
      <vt:lpstr>.AppleSystemUIFont</vt:lpstr>
      <vt:lpstr>Lato</vt:lpstr>
      <vt:lpstr>Source Sans Pro</vt:lpstr>
      <vt:lpstr>8_Concurso</vt:lpstr>
      <vt:lpstr>Apresentação do PowerPoint</vt:lpstr>
      <vt:lpstr>Apresentação do PowerPoint</vt:lpstr>
      <vt:lpstr>Introdução</vt:lpstr>
      <vt:lpstr>Introdução</vt:lpstr>
      <vt:lpstr>Introdução</vt:lpstr>
      <vt:lpstr>Introdução</vt:lpstr>
      <vt:lpstr>Materiais e Métodos</vt:lpstr>
      <vt:lpstr>Materiais e Métodos</vt:lpstr>
      <vt:lpstr>Materiais e Métodos</vt:lpstr>
      <vt:lpstr>Materiais e Métodos</vt:lpstr>
      <vt:lpstr>Materiais e Métodos</vt:lpstr>
      <vt:lpstr>Resultados </vt:lpstr>
      <vt:lpstr>Resultados </vt:lpstr>
      <vt:lpstr>Resultados </vt:lpstr>
      <vt:lpstr>Resultados </vt:lpstr>
      <vt:lpstr>Resultados </vt:lpstr>
      <vt:lpstr>Resultados </vt:lpstr>
      <vt:lpstr>Apresentação do PowerPoint</vt:lpstr>
      <vt:lpstr>Apresentação do PowerPoint</vt:lpstr>
      <vt:lpstr>Resultados </vt:lpstr>
      <vt:lpstr>Resultados </vt:lpstr>
      <vt:lpstr>Apresentação do PowerPoint</vt:lpstr>
      <vt:lpstr>Resultados </vt:lpstr>
      <vt:lpstr>Resultados </vt:lpstr>
      <vt:lpstr>Apresentação do PowerPoint</vt:lpstr>
      <vt:lpstr>Apresentação do PowerPoint</vt:lpstr>
      <vt:lpstr>Apresentação do PowerPoint</vt:lpstr>
      <vt:lpstr>Discussão </vt:lpstr>
      <vt:lpstr>Discussão </vt:lpstr>
      <vt:lpstr>Discussão </vt:lpstr>
      <vt:lpstr>Discussão </vt:lpstr>
      <vt:lpstr>Discussão </vt:lpstr>
      <vt:lpstr>Discussão </vt:lpstr>
      <vt:lpstr>Discussão </vt:lpstr>
      <vt:lpstr>Discussão </vt:lpstr>
      <vt:lpstr>Discussão </vt:lpstr>
      <vt:lpstr>Discussão </vt:lpstr>
      <vt:lpstr>Discussão </vt:lpstr>
      <vt:lpstr>Discussão </vt:lpstr>
      <vt:lpstr>Conclusão </vt:lpstr>
      <vt:lpstr>Conclusão </vt:lpstr>
      <vt:lpstr>Apresentação do PowerPoint</vt:lpstr>
      <vt:lpstr>Referências Bibliográficas</vt:lpstr>
      <vt:lpstr>Referências Bibliográficas</vt:lpstr>
      <vt:lpstr>Referências Bibliográficas</vt:lpstr>
      <vt:lpstr>Referências Bibliográficas</vt:lpstr>
      <vt:lpstr>Referências Bibliográficas</vt:lpstr>
      <vt:lpstr>Apresentação do PowerPoint</vt:lpstr>
      <vt:lpstr>Nota do Editor da página neonatal www.paulomargotto.com.br, Dr. Paulo R. Margotto. Consultem também! Aqui e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EM RESUMO...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LEVANTAMENTO DOS NÍVEIS DE VITAMINA D NOS PACIENTES PORTADORES DE DERMATITE ATÓPICA, ATENDIDOS NO AMBULATÓRIO DE DERMATITE ATÓPICA, DO HOSPITAL DA CRIANÇA DE BRASÍLIA</dc:title>
  <dc:creator>Guilherme</dc:creator>
  <cp:lastModifiedBy>Paulo</cp:lastModifiedBy>
  <cp:revision>129</cp:revision>
  <dcterms:created xsi:type="dcterms:W3CDTF">2017-02-11T11:58:55Z</dcterms:created>
  <dcterms:modified xsi:type="dcterms:W3CDTF">2020-09-18T22:07:17Z</dcterms:modified>
</cp:coreProperties>
</file>