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8" r:id="rId3"/>
    <p:sldId id="259" r:id="rId4"/>
    <p:sldId id="279" r:id="rId5"/>
    <p:sldId id="260" r:id="rId6"/>
    <p:sldId id="261" r:id="rId7"/>
    <p:sldId id="265" r:id="rId8"/>
    <p:sldId id="264" r:id="rId9"/>
    <p:sldId id="266" r:id="rId10"/>
    <p:sldId id="267" r:id="rId11"/>
    <p:sldId id="263" r:id="rId12"/>
    <p:sldId id="270" r:id="rId13"/>
    <p:sldId id="268" r:id="rId14"/>
    <p:sldId id="269" r:id="rId15"/>
    <p:sldId id="271" r:id="rId16"/>
    <p:sldId id="272" r:id="rId17"/>
    <p:sldId id="273" r:id="rId18"/>
    <p:sldId id="274" r:id="rId19"/>
    <p:sldId id="280" r:id="rId20"/>
    <p:sldId id="281" r:id="rId21"/>
    <p:sldId id="276" r:id="rId22"/>
    <p:sldId id="277" r:id="rId23"/>
    <p:sldId id="278" r:id="rId24"/>
    <p:sldId id="282" r:id="rId25"/>
    <p:sldId id="283" r:id="rId26"/>
    <p:sldId id="285" r:id="rId27"/>
    <p:sldId id="286" r:id="rId28"/>
    <p:sldId id="284" r:id="rId29"/>
    <p:sldId id="292" r:id="rId30"/>
    <p:sldId id="293" r:id="rId31"/>
    <p:sldId id="294" r:id="rId32"/>
    <p:sldId id="287" r:id="rId33"/>
    <p:sldId id="288" r:id="rId34"/>
    <p:sldId id="289" r:id="rId35"/>
    <p:sldId id="290" r:id="rId36"/>
    <p:sldId id="291" r:id="rId37"/>
    <p:sldId id="296" r:id="rId38"/>
    <p:sldId id="297" r:id="rId39"/>
    <p:sldId id="300" r:id="rId40"/>
    <p:sldId id="301" r:id="rId41"/>
    <p:sldId id="302" r:id="rId42"/>
    <p:sldId id="303" r:id="rId43"/>
    <p:sldId id="304" r:id="rId44"/>
    <p:sldId id="306" r:id="rId45"/>
    <p:sldId id="307" r:id="rId46"/>
    <p:sldId id="308" r:id="rId47"/>
    <p:sldId id="309" r:id="rId48"/>
    <p:sldId id="310" r:id="rId49"/>
    <p:sldId id="311" r:id="rId50"/>
    <p:sldId id="312" r:id="rId51"/>
    <p:sldId id="313" r:id="rId52"/>
    <p:sldId id="315" r:id="rId53"/>
    <p:sldId id="316" r:id="rId54"/>
    <p:sldId id="314" r:id="rId55"/>
    <p:sldId id="275" r:id="rId56"/>
  </p:sldIdLst>
  <p:sldSz cx="12192000" cy="6858000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 charset="0"/>
        <a:ea typeface="+mn-ea"/>
        <a:cs typeface="Arial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 charset="0"/>
        <a:ea typeface="+mn-ea"/>
        <a:cs typeface="Arial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 charset="0"/>
        <a:ea typeface="+mn-ea"/>
        <a:cs typeface="Arial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 charset="0"/>
        <a:ea typeface="+mn-ea"/>
        <a:cs typeface="Arial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Rockwell" charset="0"/>
        <a:ea typeface="+mn-ea"/>
        <a:cs typeface="Arial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Rockwell" charset="0"/>
        <a:ea typeface="+mn-ea"/>
        <a:cs typeface="Arial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Rockwell" charset="0"/>
        <a:ea typeface="+mn-ea"/>
        <a:cs typeface="Arial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Rockwell" charset="0"/>
        <a:ea typeface="+mn-ea"/>
        <a:cs typeface="Arial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Rockwell" charset="0"/>
        <a:ea typeface="+mn-ea"/>
        <a:cs typeface="Arial" pitchFamily="34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CC66"/>
    <a:srgbClr val="FF00FF"/>
    <a:srgbClr val="0000FF"/>
    <a:srgbClr val="FF0000"/>
    <a:srgbClr val="FFFF66"/>
    <a:srgbClr val="3399FF"/>
    <a:srgbClr val="3366FF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6588"/>
    <p:restoredTop sz="94608"/>
  </p:normalViewPr>
  <p:slideViewPr>
    <p:cSldViewPr snapToGrid="0" snapToObjects="1">
      <p:cViewPr>
        <p:scale>
          <a:sx n="50" d="100"/>
          <a:sy n="50" d="100"/>
        </p:scale>
        <p:origin x="-1604" y="-7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2">
  <dgm:title val=""/>
  <dgm:desc val=""/>
  <dgm:catLst>
    <dgm:cat type="colorful" pri="10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2"/>
      <a:schemeClr val="accent3"/>
    </dgm:fillClrLst>
    <dgm:linClrLst>
      <a:schemeClr val="accent2"/>
      <a:schemeClr val="accent3"/>
    </dgm:linClrLst>
    <dgm:effectClrLst/>
    <dgm:txLinClrLst/>
    <dgm:txFillClrLst/>
    <dgm:txEffectClrLst/>
  </dgm:styleLbl>
  <dgm:styleLbl name="lnNode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2">
        <a:alpha val="50000"/>
      </a:schemeClr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2">
        <a:tint val="50000"/>
      </a:schemeClr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2">
        <a:tint val="50000"/>
      </a:schemeClr>
      <a:schemeClr val="accent3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2"/>
      <a:schemeClr val="accent3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2"/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>
        <a:tint val="5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2"/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2">
        <a:tint val="40000"/>
        <a:alpha val="90000"/>
      </a:schemeClr>
      <a:schemeClr val="accent3">
        <a:tint val="40000"/>
        <a:alpha val="90000"/>
      </a:schemeClr>
    </dgm:fillClrLst>
    <dgm:linClrLst>
      <a:schemeClr val="accent2">
        <a:tint val="40000"/>
        <a:alpha val="90000"/>
      </a:schemeClr>
      <a:schemeClr val="accent3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1C2AFFE-94FB-4CC9-A9DD-F31EEDDE7E53}" type="doc">
      <dgm:prSet loTypeId="urn:microsoft.com/office/officeart/2005/8/layout/vList2" loCatId="list" qsTypeId="urn:microsoft.com/office/officeart/2005/8/quickstyle/simple1" qsCatId="simple" csTypeId="urn:microsoft.com/office/officeart/2005/8/colors/colorful2" csCatId="colorful" phldr="1"/>
      <dgm:spPr/>
      <dgm:t>
        <a:bodyPr/>
        <a:lstStyle/>
        <a:p>
          <a:endParaRPr lang="en-US"/>
        </a:p>
      </dgm:t>
    </dgm:pt>
    <dgm:pt modelId="{4D1B480E-AD10-42F1-8053-22D5B79487B4}">
      <dgm:prSet/>
      <dgm:spPr/>
      <dgm:t>
        <a:bodyPr/>
        <a:lstStyle/>
        <a:p>
          <a:r>
            <a:rPr lang="pt-BR"/>
            <a:t>Maior superfície corpórea </a:t>
          </a:r>
          <a:r>
            <a:rPr lang="pt-BR">
              <a:sym typeface="Wingdings" panose="05000000000000000000" pitchFamily="2" charset="2"/>
            </a:rPr>
            <a:t></a:t>
          </a:r>
          <a:r>
            <a:rPr lang="pt-BR"/>
            <a:t>  aumento de perdas extrarrenais de água </a:t>
          </a:r>
          <a:endParaRPr lang="en-US"/>
        </a:p>
      </dgm:t>
    </dgm:pt>
    <dgm:pt modelId="{810DBAC2-82CC-43B2-A967-6B9D2111CA66}" type="parTrans" cxnId="{CE21A011-1C56-47E4-800A-3358DDE3EDC5}">
      <dgm:prSet/>
      <dgm:spPr/>
      <dgm:t>
        <a:bodyPr/>
        <a:lstStyle/>
        <a:p>
          <a:endParaRPr lang="en-US"/>
        </a:p>
      </dgm:t>
    </dgm:pt>
    <dgm:pt modelId="{D1D8245E-251D-4B9D-A462-D87FD02DF0EF}" type="sibTrans" cxnId="{CE21A011-1C56-47E4-800A-3358DDE3EDC5}">
      <dgm:prSet/>
      <dgm:spPr/>
      <dgm:t>
        <a:bodyPr/>
        <a:lstStyle/>
        <a:p>
          <a:endParaRPr lang="en-US"/>
        </a:p>
      </dgm:t>
    </dgm:pt>
    <dgm:pt modelId="{B93B801A-96BB-4854-B65A-556160EFB964}">
      <dgm:prSet/>
      <dgm:spPr/>
      <dgm:t>
        <a:bodyPr/>
        <a:lstStyle/>
        <a:p>
          <a:r>
            <a:rPr lang="pt-BR"/>
            <a:t>Maior expressão de aquaporinas na pele </a:t>
          </a:r>
          <a:endParaRPr lang="en-US"/>
        </a:p>
      </dgm:t>
    </dgm:pt>
    <dgm:pt modelId="{124B7BF1-4F49-4D97-96A9-64699F6C754D}" type="parTrans" cxnId="{ECDF4F53-F37B-4FFA-BAB3-B8CB5B745082}">
      <dgm:prSet/>
      <dgm:spPr/>
      <dgm:t>
        <a:bodyPr/>
        <a:lstStyle/>
        <a:p>
          <a:endParaRPr lang="en-US"/>
        </a:p>
      </dgm:t>
    </dgm:pt>
    <dgm:pt modelId="{1F3261D7-184B-4CCE-B5E3-00FBCE10A99D}" type="sibTrans" cxnId="{ECDF4F53-F37B-4FFA-BAB3-B8CB5B745082}">
      <dgm:prSet/>
      <dgm:spPr/>
      <dgm:t>
        <a:bodyPr/>
        <a:lstStyle/>
        <a:p>
          <a:endParaRPr lang="en-US"/>
        </a:p>
      </dgm:t>
    </dgm:pt>
    <dgm:pt modelId="{DE06B0DE-35B6-4528-ABA1-4B4808FD5FC8}">
      <dgm:prSet/>
      <dgm:spPr/>
      <dgm:t>
        <a:bodyPr/>
        <a:lstStyle/>
        <a:p>
          <a:r>
            <a:rPr lang="pt-BR" dirty="0"/>
            <a:t>Maior depleção de fluido extracelular nos primeiros dias de vida</a:t>
          </a:r>
          <a:r>
            <a:rPr lang="pt-BR" baseline="30000" dirty="0"/>
            <a:t>2</a:t>
          </a:r>
          <a:endParaRPr lang="en-US" baseline="30000" dirty="0"/>
        </a:p>
      </dgm:t>
    </dgm:pt>
    <dgm:pt modelId="{823E2C1D-6469-4254-BC7A-579B7161E27A}" type="parTrans" cxnId="{5732EA9F-E6F2-4A33-938B-2F3BA1F04E6A}">
      <dgm:prSet/>
      <dgm:spPr/>
      <dgm:t>
        <a:bodyPr/>
        <a:lstStyle/>
        <a:p>
          <a:endParaRPr lang="en-US"/>
        </a:p>
      </dgm:t>
    </dgm:pt>
    <dgm:pt modelId="{32190988-6D1F-4440-9C56-C36B68A2A5FB}" type="sibTrans" cxnId="{5732EA9F-E6F2-4A33-938B-2F3BA1F04E6A}">
      <dgm:prSet/>
      <dgm:spPr/>
      <dgm:t>
        <a:bodyPr/>
        <a:lstStyle/>
        <a:p>
          <a:endParaRPr lang="en-US"/>
        </a:p>
      </dgm:t>
    </dgm:pt>
    <dgm:pt modelId="{E449F2B5-7339-4F35-8759-CC3055EF15A9}">
      <dgm:prSet/>
      <dgm:spPr/>
      <dgm:t>
        <a:bodyPr/>
        <a:lstStyle/>
        <a:p>
          <a:r>
            <a:rPr lang="pt-BR" dirty="0"/>
            <a:t>Menor capacidade de concentração urinária</a:t>
          </a:r>
          <a:r>
            <a:rPr lang="pt-BR" baseline="30000" dirty="0"/>
            <a:t>4</a:t>
          </a:r>
          <a:endParaRPr lang="en-US" baseline="30000" dirty="0"/>
        </a:p>
      </dgm:t>
    </dgm:pt>
    <dgm:pt modelId="{D6CE5170-B65D-4EEC-BCC1-E8814C48D539}" type="parTrans" cxnId="{BCDDF192-D947-45AD-96B3-B120360000FB}">
      <dgm:prSet/>
      <dgm:spPr/>
      <dgm:t>
        <a:bodyPr/>
        <a:lstStyle/>
        <a:p>
          <a:endParaRPr lang="en-US"/>
        </a:p>
      </dgm:t>
    </dgm:pt>
    <dgm:pt modelId="{1A3288A6-679C-4D54-8C5B-9EAAE27C5D2B}" type="sibTrans" cxnId="{BCDDF192-D947-45AD-96B3-B120360000FB}">
      <dgm:prSet/>
      <dgm:spPr/>
      <dgm:t>
        <a:bodyPr/>
        <a:lstStyle/>
        <a:p>
          <a:endParaRPr lang="en-US"/>
        </a:p>
      </dgm:t>
    </dgm:pt>
    <dgm:pt modelId="{5E9CA5E2-4705-CC49-A6A2-B8737388273A}" type="pres">
      <dgm:prSet presAssocID="{71C2AFFE-94FB-4CC9-A9DD-F31EEDDE7E53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pt-BR"/>
        </a:p>
      </dgm:t>
    </dgm:pt>
    <dgm:pt modelId="{F0C5440B-07D9-1843-AC60-068DEC10A284}" type="pres">
      <dgm:prSet presAssocID="{4D1B480E-AD10-42F1-8053-22D5B79487B4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823AF039-D84A-0748-B660-6AC923BD3C40}" type="pres">
      <dgm:prSet presAssocID="{D1D8245E-251D-4B9D-A462-D87FD02DF0EF}" presName="spacer" presStyleCnt="0"/>
      <dgm:spPr/>
    </dgm:pt>
    <dgm:pt modelId="{26C70276-FE70-064A-B3F2-A3DD94A894AC}" type="pres">
      <dgm:prSet presAssocID="{B93B801A-96BB-4854-B65A-556160EFB964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5AFAEA17-DE48-504E-9FC2-C2C0195C5AE5}" type="pres">
      <dgm:prSet presAssocID="{1F3261D7-184B-4CCE-B5E3-00FBCE10A99D}" presName="spacer" presStyleCnt="0"/>
      <dgm:spPr/>
    </dgm:pt>
    <dgm:pt modelId="{396C7ECF-DAFC-EF4B-83C7-111D3A3901F9}" type="pres">
      <dgm:prSet presAssocID="{DE06B0DE-35B6-4528-ABA1-4B4808FD5FC8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C8668405-5926-B542-BC18-13ABB3ADCAF9}" type="pres">
      <dgm:prSet presAssocID="{32190988-6D1F-4440-9C56-C36B68A2A5FB}" presName="spacer" presStyleCnt="0"/>
      <dgm:spPr/>
    </dgm:pt>
    <dgm:pt modelId="{DC580F68-D194-0546-ADF8-0C1A243368C8}" type="pres">
      <dgm:prSet presAssocID="{E449F2B5-7339-4F35-8759-CC3055EF15A9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A3044144-C394-4376-AE7F-47C33B770CFE}" type="presOf" srcId="{4D1B480E-AD10-42F1-8053-22D5B79487B4}" destId="{F0C5440B-07D9-1843-AC60-068DEC10A284}" srcOrd="0" destOrd="0" presId="urn:microsoft.com/office/officeart/2005/8/layout/vList2"/>
    <dgm:cxn modelId="{5732EA9F-E6F2-4A33-938B-2F3BA1F04E6A}" srcId="{71C2AFFE-94FB-4CC9-A9DD-F31EEDDE7E53}" destId="{DE06B0DE-35B6-4528-ABA1-4B4808FD5FC8}" srcOrd="2" destOrd="0" parTransId="{823E2C1D-6469-4254-BC7A-579B7161E27A}" sibTransId="{32190988-6D1F-4440-9C56-C36B68A2A5FB}"/>
    <dgm:cxn modelId="{ECDF4F53-F37B-4FFA-BAB3-B8CB5B745082}" srcId="{71C2AFFE-94FB-4CC9-A9DD-F31EEDDE7E53}" destId="{B93B801A-96BB-4854-B65A-556160EFB964}" srcOrd="1" destOrd="0" parTransId="{124B7BF1-4F49-4D97-96A9-64699F6C754D}" sibTransId="{1F3261D7-184B-4CCE-B5E3-00FBCE10A99D}"/>
    <dgm:cxn modelId="{1D20BDB6-71FE-468D-9133-D12C23D96D50}" type="presOf" srcId="{DE06B0DE-35B6-4528-ABA1-4B4808FD5FC8}" destId="{396C7ECF-DAFC-EF4B-83C7-111D3A3901F9}" srcOrd="0" destOrd="0" presId="urn:microsoft.com/office/officeart/2005/8/layout/vList2"/>
    <dgm:cxn modelId="{5B5F873B-52EC-44FC-92C2-3F03974476E4}" type="presOf" srcId="{E449F2B5-7339-4F35-8759-CC3055EF15A9}" destId="{DC580F68-D194-0546-ADF8-0C1A243368C8}" srcOrd="0" destOrd="0" presId="urn:microsoft.com/office/officeart/2005/8/layout/vList2"/>
    <dgm:cxn modelId="{CE21A011-1C56-47E4-800A-3358DDE3EDC5}" srcId="{71C2AFFE-94FB-4CC9-A9DD-F31EEDDE7E53}" destId="{4D1B480E-AD10-42F1-8053-22D5B79487B4}" srcOrd="0" destOrd="0" parTransId="{810DBAC2-82CC-43B2-A967-6B9D2111CA66}" sibTransId="{D1D8245E-251D-4B9D-A462-D87FD02DF0EF}"/>
    <dgm:cxn modelId="{75458BF4-EED4-4570-B437-8AA962B895AD}" type="presOf" srcId="{B93B801A-96BB-4854-B65A-556160EFB964}" destId="{26C70276-FE70-064A-B3F2-A3DD94A894AC}" srcOrd="0" destOrd="0" presId="urn:microsoft.com/office/officeart/2005/8/layout/vList2"/>
    <dgm:cxn modelId="{BCDDF192-D947-45AD-96B3-B120360000FB}" srcId="{71C2AFFE-94FB-4CC9-A9DD-F31EEDDE7E53}" destId="{E449F2B5-7339-4F35-8759-CC3055EF15A9}" srcOrd="3" destOrd="0" parTransId="{D6CE5170-B65D-4EEC-BCC1-E8814C48D539}" sibTransId="{1A3288A6-679C-4D54-8C5B-9EAAE27C5D2B}"/>
    <dgm:cxn modelId="{CD6A33CB-AC8A-438D-86CD-CBC0F89827D4}" type="presOf" srcId="{71C2AFFE-94FB-4CC9-A9DD-F31EEDDE7E53}" destId="{5E9CA5E2-4705-CC49-A6A2-B8737388273A}" srcOrd="0" destOrd="0" presId="urn:microsoft.com/office/officeart/2005/8/layout/vList2"/>
    <dgm:cxn modelId="{363CED02-8F61-48AE-917D-C868010B26FA}" type="presParOf" srcId="{5E9CA5E2-4705-CC49-A6A2-B8737388273A}" destId="{F0C5440B-07D9-1843-AC60-068DEC10A284}" srcOrd="0" destOrd="0" presId="urn:microsoft.com/office/officeart/2005/8/layout/vList2"/>
    <dgm:cxn modelId="{86D89715-C58D-4AAA-BBEA-76D43AE27194}" type="presParOf" srcId="{5E9CA5E2-4705-CC49-A6A2-B8737388273A}" destId="{823AF039-D84A-0748-B660-6AC923BD3C40}" srcOrd="1" destOrd="0" presId="urn:microsoft.com/office/officeart/2005/8/layout/vList2"/>
    <dgm:cxn modelId="{50589ADB-E3E6-4C3B-ACE8-E266C535BF94}" type="presParOf" srcId="{5E9CA5E2-4705-CC49-A6A2-B8737388273A}" destId="{26C70276-FE70-064A-B3F2-A3DD94A894AC}" srcOrd="2" destOrd="0" presId="urn:microsoft.com/office/officeart/2005/8/layout/vList2"/>
    <dgm:cxn modelId="{5C141876-E6F7-44E1-B0D4-0B2DD04CD0D4}" type="presParOf" srcId="{5E9CA5E2-4705-CC49-A6A2-B8737388273A}" destId="{5AFAEA17-DE48-504E-9FC2-C2C0195C5AE5}" srcOrd="3" destOrd="0" presId="urn:microsoft.com/office/officeart/2005/8/layout/vList2"/>
    <dgm:cxn modelId="{EA753D7D-4B99-4EB8-8AFD-146C02A3B559}" type="presParOf" srcId="{5E9CA5E2-4705-CC49-A6A2-B8737388273A}" destId="{396C7ECF-DAFC-EF4B-83C7-111D3A3901F9}" srcOrd="4" destOrd="0" presId="urn:microsoft.com/office/officeart/2005/8/layout/vList2"/>
    <dgm:cxn modelId="{DC124E6B-528E-44E6-BEE2-2D8E26788C14}" type="presParOf" srcId="{5E9CA5E2-4705-CC49-A6A2-B8737388273A}" destId="{C8668405-5926-B542-BC18-13ABB3ADCAF9}" srcOrd="5" destOrd="0" presId="urn:microsoft.com/office/officeart/2005/8/layout/vList2"/>
    <dgm:cxn modelId="{B61B94A8-A993-405A-A7C1-89591D7AF1E3}" type="presParOf" srcId="{5E9CA5E2-4705-CC49-A6A2-B8737388273A}" destId="{DC580F68-D194-0546-ADF8-0C1A243368C8}" srcOrd="6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C5440B-07D9-1843-AC60-068DEC10A284}">
      <dsp:nvSpPr>
        <dsp:cNvPr id="0" name=""/>
        <dsp:cNvSpPr/>
      </dsp:nvSpPr>
      <dsp:spPr>
        <a:xfrm>
          <a:off x="0" y="72632"/>
          <a:ext cx="5141912" cy="126359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/>
            <a:t>Maior superfície corpórea </a:t>
          </a:r>
          <a:r>
            <a:rPr lang="pt-BR" sz="2400" kern="1200">
              <a:sym typeface="Wingdings" panose="05000000000000000000" pitchFamily="2" charset="2"/>
            </a:rPr>
            <a:t></a:t>
          </a:r>
          <a:r>
            <a:rPr lang="pt-BR" sz="2400" kern="1200"/>
            <a:t>  aumento de perdas extrarrenais de água </a:t>
          </a:r>
          <a:endParaRPr lang="en-US" sz="2400" kern="1200"/>
        </a:p>
      </dsp:txBody>
      <dsp:txXfrm>
        <a:off x="61684" y="134316"/>
        <a:ext cx="5018544" cy="1140231"/>
      </dsp:txXfrm>
    </dsp:sp>
    <dsp:sp modelId="{26C70276-FE70-064A-B3F2-A3DD94A894AC}">
      <dsp:nvSpPr>
        <dsp:cNvPr id="0" name=""/>
        <dsp:cNvSpPr/>
      </dsp:nvSpPr>
      <dsp:spPr>
        <a:xfrm>
          <a:off x="0" y="1405352"/>
          <a:ext cx="5141912" cy="1263599"/>
        </a:xfrm>
        <a:prstGeom prst="roundRect">
          <a:avLst/>
        </a:prstGeom>
        <a:solidFill>
          <a:schemeClr val="accent2">
            <a:hueOff val="635930"/>
            <a:satOff val="-14509"/>
            <a:lumOff val="536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/>
            <a:t>Maior expressão de aquaporinas na pele </a:t>
          </a:r>
          <a:endParaRPr lang="en-US" sz="2400" kern="1200"/>
        </a:p>
      </dsp:txBody>
      <dsp:txXfrm>
        <a:off x="61684" y="1467036"/>
        <a:ext cx="5018544" cy="1140231"/>
      </dsp:txXfrm>
    </dsp:sp>
    <dsp:sp modelId="{396C7ECF-DAFC-EF4B-83C7-111D3A3901F9}">
      <dsp:nvSpPr>
        <dsp:cNvPr id="0" name=""/>
        <dsp:cNvSpPr/>
      </dsp:nvSpPr>
      <dsp:spPr>
        <a:xfrm>
          <a:off x="0" y="2738072"/>
          <a:ext cx="5141912" cy="1263599"/>
        </a:xfrm>
        <a:prstGeom prst="roundRect">
          <a:avLst/>
        </a:prstGeom>
        <a:solidFill>
          <a:schemeClr val="accent2">
            <a:hueOff val="1271860"/>
            <a:satOff val="-29019"/>
            <a:lumOff val="1071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/>
            <a:t>Maior depleção de fluido extracelular nos primeiros dias de vida</a:t>
          </a:r>
          <a:r>
            <a:rPr lang="pt-BR" sz="2400" kern="1200" baseline="30000" dirty="0"/>
            <a:t>2</a:t>
          </a:r>
          <a:endParaRPr lang="en-US" sz="2400" kern="1200" baseline="30000" dirty="0"/>
        </a:p>
      </dsp:txBody>
      <dsp:txXfrm>
        <a:off x="61684" y="2799756"/>
        <a:ext cx="5018544" cy="1140231"/>
      </dsp:txXfrm>
    </dsp:sp>
    <dsp:sp modelId="{DC580F68-D194-0546-ADF8-0C1A243368C8}">
      <dsp:nvSpPr>
        <dsp:cNvPr id="0" name=""/>
        <dsp:cNvSpPr/>
      </dsp:nvSpPr>
      <dsp:spPr>
        <a:xfrm>
          <a:off x="0" y="4070792"/>
          <a:ext cx="5141912" cy="1263599"/>
        </a:xfrm>
        <a:prstGeom prst="roundRect">
          <a:avLst/>
        </a:prstGeom>
        <a:solidFill>
          <a:schemeClr val="accent2">
            <a:hueOff val="1907790"/>
            <a:satOff val="-43528"/>
            <a:lumOff val="1607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2400" kern="1200" dirty="0"/>
            <a:t>Menor capacidade de concentração urinária</a:t>
          </a:r>
          <a:r>
            <a:rPr lang="pt-BR" sz="2400" kern="1200" baseline="30000" dirty="0"/>
            <a:t>4</a:t>
          </a:r>
          <a:endParaRPr lang="en-US" sz="2400" kern="1200" baseline="30000" dirty="0"/>
        </a:p>
      </dsp:txBody>
      <dsp:txXfrm>
        <a:off x="61684" y="4132476"/>
        <a:ext cx="5018544" cy="114023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3.png"/><Relationship Id="rId4" Type="http://schemas.openxmlformats.org/officeDocument/2006/relationships/image" Target="../media/image6.pn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6"/>
          <p:cNvSpPr/>
          <p:nvPr/>
        </p:nvSpPr>
        <p:spPr>
          <a:xfrm>
            <a:off x="920834" y="134694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Rectangle 7"/>
          <p:cNvSpPr/>
          <p:nvPr/>
        </p:nvSpPr>
        <p:spPr>
          <a:xfrm>
            <a:off x="920834" y="4299696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Rectangle 8"/>
          <p:cNvGrpSpPr>
            <a:grpSpLocks/>
          </p:cNvGrpSpPr>
          <p:nvPr/>
        </p:nvGrpSpPr>
        <p:grpSpPr bwMode="auto">
          <a:xfrm>
            <a:off x="920750" y="1487488"/>
            <a:ext cx="10223500" cy="2743200"/>
            <a:chOff x="580" y="937"/>
            <a:chExt cx="6440" cy="1728"/>
          </a:xfrm>
        </p:grpSpPr>
        <p:pic>
          <p:nvPicPr>
            <p:cNvPr id="7" name="Rectangle 8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80" y="937"/>
              <a:ext cx="6440" cy="172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Text Box 9"/>
            <p:cNvSpPr txBox="1">
              <a:spLocks noChangeArrowheads="1"/>
            </p:cNvSpPr>
            <p:nvPr/>
          </p:nvSpPr>
          <p:spPr bwMode="auto">
            <a:xfrm>
              <a:off x="580" y="935"/>
              <a:ext cx="6440" cy="172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Rockwel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Rockwel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Rockwel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Rockwel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Rockwel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9pPr>
            </a:lstStyle>
            <a:p>
              <a:pPr algn="ctr"/>
              <a:endParaRPr lang="pt-BR">
                <a:solidFill>
                  <a:srgbClr val="FFFFFF"/>
                </a:solidFill>
              </a:endParaRPr>
            </a:p>
          </p:txBody>
        </p:sp>
      </p:grpSp>
      <p:grpSp>
        <p:nvGrpSpPr>
          <p:cNvPr id="9" name="Group 9"/>
          <p:cNvGrpSpPr>
            <a:grpSpLocks/>
          </p:cNvGrpSpPr>
          <p:nvPr/>
        </p:nvGrpSpPr>
        <p:grpSpPr bwMode="auto">
          <a:xfrm>
            <a:off x="9648825" y="4068763"/>
            <a:ext cx="1081088" cy="1081087"/>
            <a:chOff x="9685338" y="4460675"/>
            <a:chExt cx="1080904" cy="1080902"/>
          </a:xfrm>
        </p:grpSpPr>
        <p:grpSp>
          <p:nvGrpSpPr>
            <p:cNvPr id="10" name="Oval 10"/>
            <p:cNvGrpSpPr>
              <a:grpSpLocks/>
            </p:cNvGrpSpPr>
            <p:nvPr/>
          </p:nvGrpSpPr>
          <p:grpSpPr bwMode="auto">
            <a:xfrm>
              <a:off x="9686091" y="4457784"/>
              <a:ext cx="1078992" cy="1085088"/>
              <a:chOff x="9649968" y="4066032"/>
              <a:chExt cx="1078992" cy="1085088"/>
            </a:xfrm>
          </p:grpSpPr>
          <p:pic>
            <p:nvPicPr>
              <p:cNvPr id="12" name="Oval 10"/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9649968" y="4066032"/>
                <a:ext cx="1078992" cy="1085088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3" name="Text Box 18"/>
              <p:cNvSpPr txBox="1">
                <a:spLocks noChangeArrowheads="1"/>
              </p:cNvSpPr>
              <p:nvPr/>
            </p:nvSpPr>
            <p:spPr bwMode="auto">
              <a:xfrm>
                <a:off x="9807510" y="4227217"/>
                <a:ext cx="764314" cy="7643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defRPr>
                    <a:solidFill>
                      <a:schemeClr val="tx1"/>
                    </a:solidFill>
                    <a:latin typeface="Rockwel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ckwel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ckwel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ckwel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ckwell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ckwell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ckwell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ckwell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ckwell" charset="0"/>
                  </a:defRPr>
                </a:lvl9pPr>
              </a:lstStyle>
              <a:p>
                <a:pPr algn="ctr"/>
                <a:endParaRPr lang="pt-BR" sz="2000">
                  <a:solidFill>
                    <a:srgbClr val="FFFFFF"/>
                  </a:solidFill>
                  <a:latin typeface="Rockwell Extra Bold"/>
                </a:endParaRPr>
              </a:p>
            </p:txBody>
          </p:sp>
        </p:grpSp>
        <p:sp>
          <p:nvSpPr>
            <p:cNvPr id="11" name="Oval 11"/>
            <p:cNvSpPr>
              <a:spLocks noChangeArrowheads="1"/>
            </p:cNvSpPr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algn="ctr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pt-BR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51560" y="1432223"/>
            <a:ext cx="9966960" cy="3035808"/>
          </a:xfrm>
        </p:spPr>
        <p:txBody>
          <a:bodyPr>
            <a:noAutofit/>
          </a:bodyPr>
          <a:lstStyle>
            <a:lvl1pPr algn="l">
              <a:lnSpc>
                <a:spcPct val="80000"/>
              </a:lnSpc>
              <a:defRPr sz="9600" cap="all" baseline="0">
                <a:blipFill dpi="0" rotWithShape="1">
                  <a:blip r:embed="rId5"/>
                  <a:srcRect/>
                  <a:tile tx="6350" ty="-127000" sx="65000" sy="64000" flip="none" algn="tl"/>
                </a:blipFill>
              </a:defRPr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9848" y="4389120"/>
            <a:ext cx="7891272" cy="1069848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1"/>
                </a:solidFill>
              </a:defRPr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1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D85DDBC-D125-4E63-8F07-9F98F59CC862}" type="datetimeFigureOut">
              <a:rPr lang="en-US"/>
              <a:pPr>
                <a:defRPr/>
              </a:pPr>
              <a:t>9/18/2020</a:t>
            </a:fld>
            <a:endParaRPr lang="en-US"/>
          </a:p>
        </p:txBody>
      </p:sp>
      <p:sp>
        <p:nvSpPr>
          <p:cNvPr id="1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9593263" y="4289425"/>
            <a:ext cx="1193800" cy="639763"/>
          </a:xfrm>
        </p:spPr>
        <p:txBody>
          <a:bodyPr/>
          <a:lstStyle>
            <a:lvl1pPr>
              <a:defRPr sz="2800" smtClean="0"/>
            </a:lvl1pPr>
          </a:lstStyle>
          <a:p>
            <a:pPr>
              <a:defRPr/>
            </a:pPr>
            <a:fld id="{746B7ADE-65C8-4CEA-BEB5-B32FEE0EA3F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483763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CDA62D-8526-45A6-98E1-37D94B302797}" type="datetimeFigureOut">
              <a:rPr lang="en-US"/>
              <a:pPr>
                <a:defRPr/>
              </a:pPr>
              <a:t>9/18/2020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A08812-EEFA-4357-B32B-D7AA60D2736E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962382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Rectangle 6"/>
          <p:cNvGrpSpPr>
            <a:grpSpLocks/>
          </p:cNvGrpSpPr>
          <p:nvPr/>
        </p:nvGrpSpPr>
        <p:grpSpPr bwMode="auto">
          <a:xfrm>
            <a:off x="0" y="4919663"/>
            <a:ext cx="12192000" cy="1938337"/>
            <a:chOff x="0" y="3099"/>
            <a:chExt cx="7680" cy="1221"/>
          </a:xfrm>
        </p:grpSpPr>
        <p:pic>
          <p:nvPicPr>
            <p:cNvPr id="5" name="Rectangle 6"/>
            <p:cNvPicPr>
              <a:picLocks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3099"/>
              <a:ext cx="7680" cy="122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Text Box 3"/>
            <p:cNvSpPr txBox="1">
              <a:spLocks noChangeArrowheads="1"/>
            </p:cNvSpPr>
            <p:nvPr/>
          </p:nvSpPr>
          <p:spPr bwMode="auto">
            <a:xfrm>
              <a:off x="0" y="3098"/>
              <a:ext cx="7680" cy="122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Rockwel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Rockwel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Rockwel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Rockwel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Rockwel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9pPr>
            </a:lstStyle>
            <a:p>
              <a:pPr algn="ctr"/>
              <a:endParaRPr lang="pt-BR">
                <a:solidFill>
                  <a:srgbClr val="FFFFFF"/>
                </a:solidFill>
              </a:endParaRPr>
            </a:p>
          </p:txBody>
        </p:sp>
      </p:grpSp>
      <p:grpSp>
        <p:nvGrpSpPr>
          <p:cNvPr id="7" name="Group 7"/>
          <p:cNvGrpSpPr>
            <a:grpSpLocks/>
          </p:cNvGrpSpPr>
          <p:nvPr/>
        </p:nvGrpSpPr>
        <p:grpSpPr bwMode="auto">
          <a:xfrm>
            <a:off x="896938" y="2325688"/>
            <a:ext cx="1081087" cy="1081087"/>
            <a:chOff x="9685338" y="4460675"/>
            <a:chExt cx="1080904" cy="1080902"/>
          </a:xfrm>
        </p:grpSpPr>
        <p:grpSp>
          <p:nvGrpSpPr>
            <p:cNvPr id="8" name="Oval 8"/>
            <p:cNvGrpSpPr>
              <a:grpSpLocks/>
            </p:cNvGrpSpPr>
            <p:nvPr/>
          </p:nvGrpSpPr>
          <p:grpSpPr bwMode="auto">
            <a:xfrm>
              <a:off x="9684051" y="4463499"/>
              <a:ext cx="1085088" cy="1078992"/>
              <a:chOff x="896112" y="2328672"/>
              <a:chExt cx="1085088" cy="1078992"/>
            </a:xfrm>
          </p:grpSpPr>
          <p:pic>
            <p:nvPicPr>
              <p:cNvPr id="10" name="Oval 8"/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896112" y="2328672"/>
                <a:ext cx="1085088" cy="1078992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  <p:sp>
            <p:nvSpPr>
              <p:cNvPr id="11" name="Text Box 12"/>
              <p:cNvSpPr txBox="1">
                <a:spLocks noChangeArrowheads="1"/>
              </p:cNvSpPr>
              <p:nvPr/>
            </p:nvSpPr>
            <p:spPr bwMode="auto">
              <a:xfrm>
                <a:off x="1055694" y="2484142"/>
                <a:ext cx="764314" cy="764314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0" tIns="0" rIns="0" bIns="0" anchor="ctr"/>
              <a:lstStyle>
                <a:lvl1pPr>
                  <a:defRPr>
                    <a:solidFill>
                      <a:schemeClr val="tx1"/>
                    </a:solidFill>
                    <a:latin typeface="Rockwell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Rockwell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Rockwell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Rockwell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Rockwell" charset="0"/>
                  </a:defRPr>
                </a:lvl5pPr>
                <a:lvl6pPr marL="25146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ckwell" charset="0"/>
                  </a:defRPr>
                </a:lvl6pPr>
                <a:lvl7pPr marL="29718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ckwell" charset="0"/>
                  </a:defRPr>
                </a:lvl7pPr>
                <a:lvl8pPr marL="34290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ckwell" charset="0"/>
                  </a:defRPr>
                </a:lvl8pPr>
                <a:lvl9pPr marL="3886200" indent="-228600" fontAlgn="base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Rockwell" charset="0"/>
                  </a:defRPr>
                </a:lvl9pPr>
              </a:lstStyle>
              <a:p>
                <a:pPr algn="ctr"/>
                <a:endParaRPr lang="pt-BR" sz="2000">
                  <a:solidFill>
                    <a:srgbClr val="FFFFFF"/>
                  </a:solidFill>
                  <a:latin typeface="Rockwell Extra Bold"/>
                </a:endParaRPr>
              </a:p>
            </p:txBody>
          </p:sp>
        </p:grpSp>
        <p:sp>
          <p:nvSpPr>
            <p:cNvPr id="9" name="Oval 9"/>
            <p:cNvSpPr>
              <a:spLocks noChangeArrowheads="1"/>
            </p:cNvSpPr>
            <p:nvPr/>
          </p:nvSpPr>
          <p:spPr bwMode="auto">
            <a:xfrm>
              <a:off x="9793429" y="4568765"/>
              <a:ext cx="864723" cy="864722"/>
            </a:xfrm>
            <a:prstGeom prst="ellipse">
              <a:avLst/>
            </a:prstGeom>
            <a:noFill/>
            <a:ln w="25400" algn="ctr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pt-BR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67128" y="1225296"/>
            <a:ext cx="9281160" cy="3520440"/>
          </a:xfrm>
        </p:spPr>
        <p:txBody>
          <a:bodyPr/>
          <a:lstStyle>
            <a:lvl1pPr>
              <a:lnSpc>
                <a:spcPct val="80000"/>
              </a:lnSpc>
              <a:defRPr sz="8000" b="0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165774" y="5020056"/>
            <a:ext cx="9052560" cy="10668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12" name="Date Placeholder 3"/>
          <p:cNvSpPr>
            <a:spLocks noGrp="1"/>
          </p:cNvSpPr>
          <p:nvPr>
            <p:ph type="dt" sz="half" idx="10"/>
          </p:nvPr>
        </p:nvSpPr>
        <p:spPr>
          <a:xfrm>
            <a:off x="8593138" y="6272213"/>
            <a:ext cx="264477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E855D7-B32F-4329-8703-6DD46EE03A73}" type="datetimeFigureOut">
              <a:rPr lang="en-US"/>
              <a:pPr>
                <a:defRPr/>
              </a:pPr>
              <a:t>9/18/2020</a:t>
            </a:fld>
            <a:endParaRPr lang="en-US" dirty="0"/>
          </a:p>
        </p:txBody>
      </p:sp>
      <p:sp>
        <p:nvSpPr>
          <p:cNvPr id="13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182813" y="6272213"/>
            <a:ext cx="6327775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4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42963" y="2506663"/>
            <a:ext cx="1189037" cy="719137"/>
          </a:xfrm>
        </p:spPr>
        <p:txBody>
          <a:bodyPr/>
          <a:lstStyle>
            <a:lvl1pPr>
              <a:defRPr sz="2800" smtClean="0"/>
            </a:lvl1pPr>
          </a:lstStyle>
          <a:p>
            <a:pPr>
              <a:defRPr/>
            </a:pPr>
            <a:fld id="{741FE4EA-BA8E-400A-BD05-8DAC82175279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008102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9848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64224" y="2194560"/>
            <a:ext cx="4754880" cy="39776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74A5D4-AC1C-42BE-8CB2-8B8C26EE67BA}" type="datetimeFigureOut">
              <a:rPr lang="en-US"/>
              <a:pPr>
                <a:defRPr/>
              </a:pPr>
              <a:t>9/18/2020</a:t>
            </a:fld>
            <a:endParaRPr lang="en-US" dirty="0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044AE70-8870-43D2-8CA0-B213BCF99C3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229731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64224" y="2048256"/>
            <a:ext cx="4754880" cy="640080"/>
          </a:xfrm>
        </p:spPr>
        <p:txBody>
          <a:bodyPr anchor="ctr">
            <a:normAutofit/>
          </a:bodyPr>
          <a:lstStyle>
            <a:lvl1pPr marL="0" indent="0">
              <a:buNone/>
              <a:defRPr sz="2000" b="1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64224" y="2743200"/>
            <a:ext cx="4754880" cy="3291840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FD9BAC-D848-4C1B-8BFD-019976BCB0DA}" type="datetimeFigureOut">
              <a:rPr lang="en-US"/>
              <a:pPr>
                <a:defRPr/>
              </a:pPr>
              <a:t>9/18/2020</a:t>
            </a:fld>
            <a:endParaRPr lang="en-US" dirty="0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E20A58-A98F-4C14-B3EB-EC417BE12BC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3161675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C7990-006A-447E-B688-EF0D230F48D7}" type="datetimeFigureOut">
              <a:rPr lang="en-US"/>
              <a:pPr>
                <a:defRPr/>
              </a:pPr>
              <a:t>9/18/2020</a:t>
            </a:fld>
            <a:endParaRPr lang="en-US" dirty="0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8DF687-F6BF-40F3-A9FE-19BF6C21AB34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5915480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66B586-4BDB-4755-BBE0-1CDCF6C65B6B}" type="datetimeFigureOut">
              <a:rPr lang="en-US"/>
              <a:pPr>
                <a:defRPr/>
              </a:pPr>
              <a:t>9/18/2020</a:t>
            </a:fld>
            <a:endParaRPr lang="en-US" dirty="0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F4F66A-8965-42FE-8937-3EAADB8139C0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260736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8"/>
          <p:cNvGrpSpPr>
            <a:grpSpLocks noChangeAspect="1"/>
          </p:cNvGrpSpPr>
          <p:nvPr/>
        </p:nvGrpSpPr>
        <p:grpSpPr bwMode="auto">
          <a:xfrm>
            <a:off x="11401425" y="6229350"/>
            <a:ext cx="457200" cy="457200"/>
            <a:chOff x="11361456" y="6195813"/>
            <a:chExt cx="548640" cy="548640"/>
          </a:xfrm>
        </p:grpSpPr>
        <p:sp>
          <p:nvSpPr>
            <p:cNvPr id="7" name="Oval 9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000" kern="0" dirty="0">
                <a:solidFill>
                  <a:prstClr val="white"/>
                </a:solidFill>
                <a:latin typeface="Rockwell Extra Bold" pitchFamily="18" charset="0"/>
                <a:cs typeface="+mn-cs"/>
              </a:endParaRPr>
            </a:p>
          </p:txBody>
        </p:sp>
        <p:sp>
          <p:nvSpPr>
            <p:cNvPr id="8" name="Oval 10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pt-BR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/>
          <a:lstStyle>
            <a:lvl1pPr>
              <a:defRPr sz="3200" b="1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685800"/>
            <a:ext cx="6711696" cy="5020056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6F0AB90-CD5D-41FB-821E-E6BF79114823}" type="datetimeFigureOut">
              <a:rPr lang="en-US"/>
              <a:pPr>
                <a:defRPr/>
              </a:pPr>
              <a:t>9/18/2020</a:t>
            </a:fld>
            <a:endParaRPr lang="en-US"/>
          </a:p>
        </p:txBody>
      </p:sp>
      <p:sp>
        <p:nvSpPr>
          <p:cNvPr id="10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11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271EE85-BC15-4A64-B0BF-2F2445E223CB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5474619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10"/>
          <p:cNvSpPr/>
          <p:nvPr/>
        </p:nvSpPr>
        <p:spPr>
          <a:xfrm>
            <a:off x="8303740" y="0"/>
            <a:ext cx="3888259" cy="6857999"/>
          </a:xfrm>
          <a:prstGeom prst="rect">
            <a:avLst/>
          </a:prstGeom>
          <a:blipFill dpi="0" rotWithShape="1">
            <a:blip r:embed="rId2">
              <a:alphaModFix amt="60000"/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048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6" name="Group 7"/>
          <p:cNvGrpSpPr>
            <a:grpSpLocks noChangeAspect="1"/>
          </p:cNvGrpSpPr>
          <p:nvPr/>
        </p:nvGrpSpPr>
        <p:grpSpPr bwMode="auto">
          <a:xfrm>
            <a:off x="11401425" y="6229350"/>
            <a:ext cx="457200" cy="457200"/>
            <a:chOff x="11361456" y="6195813"/>
            <a:chExt cx="548640" cy="548640"/>
          </a:xfrm>
        </p:grpSpPr>
        <p:sp>
          <p:nvSpPr>
            <p:cNvPr id="7" name="Oval 8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000" kern="0" dirty="0">
                <a:solidFill>
                  <a:prstClr val="white"/>
                </a:solidFill>
                <a:latin typeface="Rockwell Extra Bold" pitchFamily="18" charset="0"/>
                <a:cs typeface="+mn-cs"/>
              </a:endParaRPr>
            </a:p>
          </p:txBody>
        </p:sp>
        <p:sp>
          <p:nvSpPr>
            <p:cNvPr id="8" name="Oval 9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pt-BR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549640" y="685800"/>
            <a:ext cx="3200400" cy="1737360"/>
          </a:xfrm>
        </p:spPr>
        <p:txBody>
          <a:bodyPr anchor="b"/>
          <a:lstStyle>
            <a:lvl1pPr>
              <a:defRPr sz="3200" b="1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0" y="0"/>
            <a:ext cx="8303740" cy="6858000"/>
          </a:xfrm>
          <a:solidFill>
            <a:schemeClr val="tx2">
              <a:lumMod val="20000"/>
              <a:lumOff val="80000"/>
            </a:schemeClr>
          </a:solidFill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549640" y="2423160"/>
            <a:ext cx="3200400" cy="3291840"/>
          </a:xfrm>
        </p:spPr>
        <p:txBody>
          <a:bodyPr>
            <a:normAutofit/>
          </a:bodyPr>
          <a:lstStyle>
            <a:lvl1pPr marL="0" indent="0">
              <a:lnSpc>
                <a:spcPct val="100000"/>
              </a:lnSpc>
              <a:spcBef>
                <a:spcPts val="1000"/>
              </a:spcBef>
              <a:buNone/>
              <a:defRPr sz="1400">
                <a:solidFill>
                  <a:schemeClr val="accent1">
                    <a:lumMod val="75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9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026E3C-BCB8-4179-8215-E84E4855F2D5}" type="datetimeFigureOut">
              <a:rPr lang="en-US"/>
              <a:pPr>
                <a:defRPr/>
              </a:pPr>
              <a:t>9/18/2020</a:t>
            </a:fld>
            <a:endParaRPr lang="en-US"/>
          </a:p>
        </p:txBody>
      </p:sp>
      <p:sp>
        <p:nvSpPr>
          <p:cNvPr id="10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AD55746-3EFE-40A7-8234-2402B566E3BA}" type="slidenum">
              <a:rPr lang="en-US"/>
              <a:pPr>
                <a:defRPr/>
              </a:pPr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051424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296CA79-85FE-4675-968F-8947DC15982E}" type="datetimeFigureOut">
              <a:rPr lang="en-US"/>
              <a:pPr>
                <a:defRPr/>
              </a:pPr>
              <a:t>9/18/2020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11E4401-A595-46BC-9F03-0C2DB84FE225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0876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533400"/>
            <a:ext cx="2552700" cy="5638800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66800" y="533400"/>
            <a:ext cx="7505700" cy="5638800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DE0D46-2B56-47CF-87D8-E59BA8A2763F}" type="datetimeFigureOut">
              <a:rPr lang="en-US"/>
              <a:pPr>
                <a:defRPr/>
              </a:pPr>
              <a:t>9/18/2020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FCC80A5-8263-4DB6-86A7-C8F8A9BF954C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3877998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9975" y="484188"/>
            <a:ext cx="10058400" cy="160972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1069975" y="2120900"/>
            <a:ext cx="10058400" cy="405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/>
              <a:t>Clique para editar os estilos de texto Mestres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964488" y="6272213"/>
            <a:ext cx="32734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100" smtClean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64C5C2A-76F6-4639-9326-B49C328AA2DF}" type="datetimeFigureOut">
              <a:rPr lang="en-US"/>
              <a:pPr>
                <a:defRPr/>
              </a:pPr>
              <a:t>9/18/2020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87438" y="6272213"/>
            <a:ext cx="63277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100" dirty="0">
                <a:solidFill>
                  <a:schemeClr val="tx2"/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US"/>
          </a:p>
        </p:txBody>
      </p:sp>
      <p:grpSp>
        <p:nvGrpSpPr>
          <p:cNvPr id="1030" name="Group 6"/>
          <p:cNvGrpSpPr>
            <a:grpSpLocks noChangeAspect="1"/>
          </p:cNvGrpSpPr>
          <p:nvPr/>
        </p:nvGrpSpPr>
        <p:grpSpPr bwMode="auto">
          <a:xfrm>
            <a:off x="11401425" y="6229350"/>
            <a:ext cx="457200" cy="457200"/>
            <a:chOff x="11361456" y="6195813"/>
            <a:chExt cx="548640" cy="548640"/>
          </a:xfrm>
        </p:grpSpPr>
        <p:sp>
          <p:nvSpPr>
            <p:cNvPr id="8" name="Oval 7"/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1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000" kern="0" dirty="0">
                <a:solidFill>
                  <a:prstClr val="white"/>
                </a:solidFill>
                <a:latin typeface="Rockwell Extra Bold" pitchFamily="18" charset="0"/>
                <a:cs typeface="+mn-cs"/>
              </a:endParaRPr>
            </a:p>
          </p:txBody>
        </p:sp>
        <p:sp>
          <p:nvSpPr>
            <p:cNvPr id="1035" name="Oval 8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 anchor="ctr"/>
            <a:lstStyle/>
            <a:p>
              <a:pPr algn="ctr"/>
              <a:endParaRPr lang="pt-BR">
                <a:solidFill>
                  <a:srgbClr val="FFFFFF"/>
                </a:solidFill>
                <a:latin typeface="Calibri" pitchFamily="34" charset="0"/>
              </a:endParaRPr>
            </a:p>
          </p:txBody>
        </p:sp>
      </p:grp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310938" y="6272213"/>
            <a:ext cx="6397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 b="1" smtClean="0">
                <a:solidFill>
                  <a:srgbClr val="FFFFFF"/>
                </a:solidFill>
                <a:latin typeface="+mj-lt"/>
                <a:cs typeface="+mn-cs"/>
              </a:defRPr>
            </a:lvl1pPr>
          </a:lstStyle>
          <a:p>
            <a:pPr>
              <a:defRPr/>
            </a:pPr>
            <a:fld id="{AE9DED99-293B-4733-9C54-547C10CC9906}" type="slidenum">
              <a:rPr lang="en-US"/>
              <a:pPr>
                <a:defRPr/>
              </a:pPr>
              <a:t>‹nº›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63" r:id="rId1"/>
    <p:sldLayoutId id="2147483856" r:id="rId2"/>
    <p:sldLayoutId id="2147483864" r:id="rId3"/>
    <p:sldLayoutId id="2147483857" r:id="rId4"/>
    <p:sldLayoutId id="2147483858" r:id="rId5"/>
    <p:sldLayoutId id="2147483859" r:id="rId6"/>
    <p:sldLayoutId id="2147483860" r:id="rId7"/>
    <p:sldLayoutId id="2147483865" r:id="rId8"/>
    <p:sldLayoutId id="2147483866" r:id="rId9"/>
    <p:sldLayoutId id="2147483861" r:id="rId10"/>
    <p:sldLayoutId id="2147483862" r:id="rId11"/>
  </p:sldLayoutIdLst>
  <p:hf sldNum="0" hdr="0" ftr="0" dt="0"/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5400" kern="1200" cap="all">
          <a:blipFill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tile tx="6350" ty="-127000" sx="65000" sy="64000" flip="none" algn="tl"/>
          </a:blip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5400">
          <a:solidFill>
            <a:schemeClr val="tx1"/>
          </a:solidFill>
          <a:latin typeface="Rockwell Condensed"/>
        </a:defRPr>
      </a:lvl9pPr>
    </p:titleStyle>
    <p:bodyStyle>
      <a:lvl1pPr marL="182563" indent="-182563" algn="l" rtl="0" fontAlgn="base">
        <a:lnSpc>
          <a:spcPct val="90000"/>
        </a:lnSpc>
        <a:spcBef>
          <a:spcPts val="1200"/>
        </a:spcBef>
        <a:spcAft>
          <a:spcPct val="0"/>
        </a:spcAft>
        <a:buClr>
          <a:srgbClr val="9E3611"/>
        </a:buClr>
        <a:buSzPct val="85000"/>
        <a:buFont typeface="Wingdings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rgbClr val="9E3611"/>
        </a:buClr>
        <a:buSzPct val="85000"/>
        <a:buFont typeface="Wingdings" pitchFamily="2" charset="2"/>
        <a:buChar char="§"/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730250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rgbClr val="9E3611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004888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rgbClr val="9E3611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279525" indent="-182563" algn="l" rtl="0" fontAlgn="base">
        <a:lnSpc>
          <a:spcPct val="90000"/>
        </a:lnSpc>
        <a:spcBef>
          <a:spcPts val="400"/>
        </a:spcBef>
        <a:spcAft>
          <a:spcPts val="200"/>
        </a:spcAft>
        <a:buClr>
          <a:srgbClr val="9E3611"/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90000"/>
        </a:lnSpc>
        <a:spcBef>
          <a:spcPts val="400"/>
        </a:spcBef>
        <a:spcAft>
          <a:spcPts val="200"/>
        </a:spcAft>
        <a:buClr>
          <a:schemeClr val="accent1">
            <a:lumMod val="75000"/>
          </a:schemeClr>
        </a:buClr>
        <a:buSzPct val="85000"/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aulomargotto.com.br/" TargetMode="External"/><Relationship Id="rId2" Type="http://schemas.openxmlformats.org/officeDocument/2006/relationships/hyperlink" Target="https://pubmed.ncbi.nlm.nih.gov/32351767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4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hyperlink" Target="http://www.paulomargoto.com.brr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mailto:pmargotto@gmail.com" TargetMode="External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7350318/" TargetMode="Externa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16140676/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26530059/" TargetMode="Externa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28197048/" TargetMode="Externa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hyperlink" Target="http://paulomargotto.com.br/documentos/19229" TargetMode="Externa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uptodate.com/contents/hypernatremia-in-children" TargetMode="External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hyperlink" Target="http://www.paulomargotto.com.br/documentos/RN_muito_baixo_peso.doc" TargetMode="External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hyperlink" Target="http://paulomargotto.com.br/documentos/19225" TargetMode="External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4987" TargetMode="External"/><Relationship Id="rId2" Type="http://schemas.openxmlformats.org/officeDocument/2006/relationships/hyperlink" Target="http://www.paulomargotto.com.br/documentos/Hiponatremia_avaliacao_manejo_2014.ppt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3.png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1" name="Subtítulo 2"/>
          <p:cNvSpPr>
            <a:spLocks noGrp="1"/>
          </p:cNvSpPr>
          <p:nvPr>
            <p:ph type="subTitle" idx="1"/>
          </p:nvPr>
        </p:nvSpPr>
        <p:spPr>
          <a:xfrm>
            <a:off x="1600200" y="3244850"/>
            <a:ext cx="7891463" cy="1069975"/>
          </a:xfrm>
        </p:spPr>
        <p:txBody>
          <a:bodyPr/>
          <a:lstStyle/>
          <a:p>
            <a:pPr algn="ctr">
              <a:lnSpc>
                <a:spcPct val="80000"/>
              </a:lnSpc>
            </a:pPr>
            <a:r>
              <a:rPr lang="pt-BR" sz="2000" dirty="0" smtClean="0"/>
              <a:t>Apresentação: Luciana Trindade (R3 em Neonatologia no HMIB/SESDF)</a:t>
            </a:r>
          </a:p>
          <a:p>
            <a:pPr algn="ctr">
              <a:lnSpc>
                <a:spcPct val="80000"/>
              </a:lnSpc>
            </a:pPr>
            <a:r>
              <a:rPr lang="pt-BR" sz="2000" dirty="0" smtClean="0"/>
              <a:t>Coordenação: Paulo R. </a:t>
            </a:r>
            <a:r>
              <a:rPr lang="pt-BR" sz="2000" smtClean="0"/>
              <a:t>Margotto  </a:t>
            </a:r>
            <a:r>
              <a:rPr lang="pt-BR" sz="2000" smtClean="0"/>
              <a:t>Marta </a:t>
            </a:r>
            <a:r>
              <a:rPr lang="pt-BR" sz="2000" dirty="0" smtClean="0"/>
              <a:t>David Rocha de Moura</a:t>
            </a:r>
          </a:p>
        </p:txBody>
      </p:sp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914400" y="2420938"/>
            <a:ext cx="10229850" cy="8239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b="1" dirty="0">
                <a:hlinkClick r:id="rId2"/>
              </a:rPr>
              <a:t>Extreme</a:t>
            </a:r>
            <a:r>
              <a:rPr lang="en-US" dirty="0">
                <a:hlinkClick r:id="rId2"/>
              </a:rPr>
              <a:t> </a:t>
            </a:r>
            <a:r>
              <a:rPr lang="en-US" b="1" dirty="0">
                <a:hlinkClick r:id="rId2"/>
              </a:rPr>
              <a:t>Neonatal</a:t>
            </a:r>
            <a:r>
              <a:rPr lang="en-US" dirty="0">
                <a:hlinkClick r:id="rId2"/>
              </a:rPr>
              <a:t> </a:t>
            </a:r>
            <a:r>
              <a:rPr lang="en-US" b="1" dirty="0">
                <a:hlinkClick r:id="rId2"/>
              </a:rPr>
              <a:t>Hypernatremia</a:t>
            </a:r>
            <a:r>
              <a:rPr lang="en-US" dirty="0">
                <a:hlinkClick r:id="rId2"/>
              </a:rPr>
              <a:t> and Acute Kidney Injury Associated with Failure of Lactation.</a:t>
            </a:r>
            <a:endParaRPr lang="en-US" dirty="0"/>
          </a:p>
          <a:p>
            <a:pPr algn="ctr"/>
            <a:r>
              <a:rPr lang="en-US" dirty="0" err="1"/>
              <a:t>Tomarelli</a:t>
            </a:r>
            <a:r>
              <a:rPr lang="en-US" dirty="0"/>
              <a:t> G, </a:t>
            </a:r>
            <a:r>
              <a:rPr lang="en-US" dirty="0" err="1"/>
              <a:t>Arriagada</a:t>
            </a:r>
            <a:r>
              <a:rPr lang="en-US" dirty="0"/>
              <a:t> D, </a:t>
            </a:r>
            <a:r>
              <a:rPr lang="en-US" dirty="0" err="1"/>
              <a:t>Donoso</a:t>
            </a:r>
            <a:r>
              <a:rPr lang="en-US" dirty="0"/>
              <a:t> A, Diaz F.J </a:t>
            </a:r>
            <a:r>
              <a:rPr lang="en-US" dirty="0" err="1"/>
              <a:t>Pediatr</a:t>
            </a:r>
            <a:r>
              <a:rPr lang="en-US" dirty="0"/>
              <a:t> Intensive Care. 2020 Jun;9(2):124-127. </a:t>
            </a:r>
            <a:r>
              <a:rPr lang="en-US" dirty="0" err="1"/>
              <a:t>doi</a:t>
            </a:r>
            <a:r>
              <a:rPr lang="en-US" dirty="0"/>
              <a:t>: 10.1055/s-0039-3400469. </a:t>
            </a:r>
            <a:r>
              <a:rPr lang="en-US" dirty="0" err="1"/>
              <a:t>Epub</a:t>
            </a:r>
            <a:r>
              <a:rPr lang="en-US" dirty="0"/>
              <a:t> 2019 Nov 26.PMID: 32351767</a:t>
            </a:r>
          </a:p>
        </p:txBody>
      </p:sp>
      <p:sp>
        <p:nvSpPr>
          <p:cNvPr id="7174" name="Text Box 6"/>
          <p:cNvSpPr txBox="1">
            <a:spLocks noChangeArrowheads="1"/>
          </p:cNvSpPr>
          <p:nvPr/>
        </p:nvSpPr>
        <p:spPr bwMode="auto">
          <a:xfrm>
            <a:off x="185738" y="319088"/>
            <a:ext cx="12006262" cy="1431925"/>
          </a:xfrm>
          <a:prstGeom prst="rect">
            <a:avLst/>
          </a:prstGeom>
          <a:solidFill>
            <a:srgbClr val="3399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4400" dirty="0" err="1">
                <a:solidFill>
                  <a:srgbClr val="FFFF66"/>
                </a:solidFill>
              </a:rPr>
              <a:t>Hipernatremia</a:t>
            </a:r>
            <a:r>
              <a:rPr lang="pt-BR" sz="4400" dirty="0">
                <a:solidFill>
                  <a:srgbClr val="FFFF66"/>
                </a:solidFill>
              </a:rPr>
              <a:t> Neonatal  Grave e Lesão </a:t>
            </a:r>
          </a:p>
          <a:p>
            <a:pPr algn="ctr"/>
            <a:r>
              <a:rPr lang="pt-BR" sz="4400" dirty="0">
                <a:solidFill>
                  <a:srgbClr val="FFFF66"/>
                </a:solidFill>
              </a:rPr>
              <a:t>Renal Aguda Associada à Falha de Lactação</a:t>
            </a:r>
          </a:p>
        </p:txBody>
      </p:sp>
      <p:sp>
        <p:nvSpPr>
          <p:cNvPr id="7175" name="Text Box 7"/>
          <p:cNvSpPr txBox="1">
            <a:spLocks noChangeArrowheads="1"/>
          </p:cNvSpPr>
          <p:nvPr/>
        </p:nvSpPr>
        <p:spPr bwMode="auto">
          <a:xfrm>
            <a:off x="4162425" y="4397375"/>
            <a:ext cx="35496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>
                <a:hlinkClick r:id="rId3"/>
              </a:rPr>
              <a:t>www.paulomargotto.com.br</a:t>
            </a:r>
            <a:r>
              <a:rPr lang="pt-BR"/>
              <a:t> </a:t>
            </a:r>
          </a:p>
          <a:p>
            <a:pPr algn="ctr"/>
            <a:r>
              <a:rPr lang="pt-BR"/>
              <a:t>Brasília, 19 de setembro de 2020</a:t>
            </a:r>
          </a:p>
        </p:txBody>
      </p:sp>
      <p:pic>
        <p:nvPicPr>
          <p:cNvPr id="7176" name="Picture 8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4314825"/>
            <a:ext cx="2646363" cy="25241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7" name="Picture 5" descr="20160126_12045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95800" y="5038725"/>
            <a:ext cx="2967038" cy="1666875"/>
          </a:xfrm>
          <a:prstGeom prst="rect">
            <a:avLst/>
          </a:prstGeom>
          <a:noFill/>
          <a:ln w="38100">
            <a:solidFill>
              <a:srgbClr val="FF66CC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78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91663" y="5205413"/>
            <a:ext cx="1584325" cy="16335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4700" y="688975"/>
            <a:ext cx="3359150" cy="1931988"/>
          </a:xfrm>
        </p:spPr>
      </p:pic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685800"/>
            <a:ext cx="6711950" cy="5019675"/>
          </a:xfrm>
        </p:spPr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pt-BR" sz="2200" smtClean="0"/>
              <a:t>As desordens do sódio são frequentes na população neonatal e podem causar alteração neurológica a longo prazo</a:t>
            </a:r>
            <a:r>
              <a:rPr lang="pt-BR" sz="2200" baseline="30000" smtClean="0"/>
              <a:t>1,2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pt-BR" sz="2200" smtClean="0"/>
          </a:p>
          <a:p>
            <a:pPr>
              <a:lnSpc>
                <a:spcPct val="80000"/>
              </a:lnSpc>
            </a:pPr>
            <a:r>
              <a:rPr lang="pt-BR" sz="2200" smtClean="0"/>
              <a:t>Uma das causas mais importantes é a hipoalimentação</a:t>
            </a:r>
            <a:r>
              <a:rPr lang="pt-BR" sz="2200" baseline="30000" smtClean="0"/>
              <a:t>3</a:t>
            </a:r>
            <a:r>
              <a:rPr lang="pt-BR" sz="2200" smtClean="0"/>
              <a:t>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pt-BR" sz="2200" smtClean="0"/>
          </a:p>
          <a:p>
            <a:pPr>
              <a:lnSpc>
                <a:spcPct val="80000"/>
              </a:lnSpc>
            </a:pPr>
            <a:r>
              <a:rPr lang="pt-BR" sz="2200" smtClean="0"/>
              <a:t>A incidência é variável nas admissões</a:t>
            </a:r>
            <a:r>
              <a:rPr lang="pt-BR" sz="2200" baseline="30000" smtClean="0"/>
              <a:t>4</a:t>
            </a:r>
          </a:p>
          <a:p>
            <a:pPr>
              <a:lnSpc>
                <a:spcPct val="80000"/>
              </a:lnSpc>
            </a:pPr>
            <a:r>
              <a:rPr lang="pt-BR" sz="2200" smtClean="0"/>
              <a:t>No entanto, tem sido relatado que </a:t>
            </a:r>
            <a:r>
              <a:rPr lang="pt-BR" sz="2200" smtClean="0">
                <a:solidFill>
                  <a:srgbClr val="FF0066"/>
                </a:solidFill>
              </a:rPr>
              <a:t>35% dos neonatos com perda de peso superior a 10% do peso de nascimento nos primeiros dias de vida, em aleitamento materno exclusivo desenvolve hipernatremia</a:t>
            </a:r>
            <a:r>
              <a:rPr lang="pt-BR" sz="2200" baseline="30000" smtClean="0">
                <a:solidFill>
                  <a:srgbClr val="FF0066"/>
                </a:solidFill>
              </a:rPr>
              <a:t>5</a:t>
            </a:r>
            <a:r>
              <a:rPr lang="pt-BR" sz="2200" smtClean="0">
                <a:solidFill>
                  <a:srgbClr val="FF0066"/>
                </a:solidFill>
              </a:rPr>
              <a:t>.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pt-BR" sz="2200" smtClean="0">
              <a:solidFill>
                <a:srgbClr val="FF0066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2200" smtClean="0"/>
              <a:t>O sódio plasmático está geralmente abaixo de 200mEq/L</a:t>
            </a:r>
            <a:r>
              <a:rPr lang="pt-BR" sz="2200" baseline="30000" smtClean="0"/>
              <a:t>6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1" name="Rectangle 2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3175" y="0"/>
            <a:ext cx="12188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2" name="Oval 2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061035" y="1679569"/>
            <a:ext cx="3498864" cy="3498858"/>
          </a:xfrm>
          <a:prstGeom prst="ellipse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/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kern="0" dirty="0">
              <a:solidFill>
                <a:prstClr val="white"/>
              </a:solidFill>
              <a:latin typeface="Rockwell Extra Bold" pitchFamily="18" charset="0"/>
              <a:cs typeface="+mn-cs"/>
            </a:endParaRPr>
          </a:p>
        </p:txBody>
      </p:sp>
      <p:sp>
        <p:nvSpPr>
          <p:cNvPr id="33" name="Oval 2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246188" y="1865313"/>
            <a:ext cx="3128962" cy="3127375"/>
          </a:xfrm>
          <a:prstGeom prst="ellipse">
            <a:avLst/>
          </a:prstGeom>
          <a:noFill/>
          <a:ln w="25400" cap="flat" cmpd="sng" algn="ctr">
            <a:solidFill>
              <a:sysClr val="window" lastClr="FFFFFF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prstClr val="white"/>
              </a:solidFill>
              <a:latin typeface="Calibri"/>
              <a:cs typeface="+mn-cs"/>
            </a:endParaRPr>
          </a:p>
        </p:txBody>
      </p:sp>
      <p:sp>
        <p:nvSpPr>
          <p:cNvPr id="6" name="Título 5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0663" y="2376488"/>
            <a:ext cx="2640012" cy="2105025"/>
          </a:xfrm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2000" cap="none" smtClean="0">
                <a:solidFill>
                  <a:srgbClr val="FFFFFF"/>
                </a:solidFill>
              </a:rPr>
              <a:t>CARACTERÍSTICAS DO RECÉM-NASCIDO QUE PODEM LEVAR À HIPERNATREMIA</a:t>
            </a:r>
            <a:r>
              <a:rPr lang="pt-BR" sz="2500" cap="none" smtClean="0">
                <a:solidFill>
                  <a:srgbClr val="FFFFFF"/>
                </a:solidFill>
              </a:rPr>
              <a:t>:</a:t>
            </a:r>
          </a:p>
        </p:txBody>
      </p:sp>
      <p:sp>
        <p:nvSpPr>
          <p:cNvPr id="34" name="Rectangle 2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>
            <a:off x="3502277" y="3388659"/>
            <a:ext cx="3657600" cy="80683"/>
          </a:xfrm>
          <a:prstGeom prst="rect">
            <a:avLst/>
          </a:prstGeom>
          <a:blipFill dpi="0" rotWithShape="1">
            <a:blip r:embed="rId3">
              <a:alphaModFix amt="85000"/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aphicFrame>
        <p:nvGraphicFramePr>
          <p:cNvPr id="35" name="Espaço Reservado para Texto 3">
            <a:extLst>
              <a:ext uri="{FF2B5EF4-FFF2-40B4-BE49-F238E27FC236}"/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6081713" y="725488"/>
          <a:ext cx="5141912" cy="54070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7" name="Oval 5"/>
          <p:cNvSpPr>
            <a:spLocks noChangeArrowheads="1"/>
          </p:cNvSpPr>
          <p:nvPr/>
        </p:nvSpPr>
        <p:spPr bwMode="auto">
          <a:xfrm>
            <a:off x="338138" y="2060575"/>
            <a:ext cx="11068050" cy="1519238"/>
          </a:xfrm>
          <a:prstGeom prst="ellipse">
            <a:avLst/>
          </a:prstGeom>
          <a:solidFill>
            <a:srgbClr val="3399FF"/>
          </a:solidFill>
          <a:ln w="57150">
            <a:solidFill>
              <a:srgbClr val="FF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/>
              <a:t>       </a:t>
            </a:r>
            <a:r>
              <a:rPr lang="pt-BR" b="1">
                <a:solidFill>
                  <a:srgbClr val="FFFF66"/>
                </a:solidFill>
              </a:rPr>
              <a:t>Os autores descrevem  um recém-nascido amamentado exclusivamente, que </a:t>
            </a:r>
          </a:p>
          <a:p>
            <a:pPr algn="ctr"/>
            <a:r>
              <a:rPr lang="pt-BR" b="1">
                <a:solidFill>
                  <a:srgbClr val="FFFF66"/>
                </a:solidFill>
              </a:rPr>
              <a:t>desenvolveu hipernatremia extrema e </a:t>
            </a:r>
          </a:p>
          <a:p>
            <a:pPr algn="ctr"/>
            <a:r>
              <a:rPr lang="pt-BR" b="1">
                <a:solidFill>
                  <a:srgbClr val="FFFF66"/>
                </a:solidFill>
              </a:rPr>
              <a:t>insuficiência renal aguda, com discussão da abordagem diagnóstica e terapêutica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984504" y="464119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12" name="Rectangle 11"/>
          <p:cNvGrpSpPr>
            <a:grpSpLocks noGrp="1" noRot="1" noChangeAspect="1" noMove="1" noResize="1"/>
          </p:cNvGrpSpPr>
          <p:nvPr/>
        </p:nvGrpSpPr>
        <p:grpSpPr bwMode="auto">
          <a:xfrm>
            <a:off x="987425" y="603250"/>
            <a:ext cx="10223500" cy="1384300"/>
            <a:chOff x="622" y="380"/>
            <a:chExt cx="6440" cy="872"/>
          </a:xfrm>
        </p:grpSpPr>
        <p:pic>
          <p:nvPicPr>
            <p:cNvPr id="10246" name="Rectangle 11"/>
            <p:cNvPicPr>
              <a:picLocks noRot="1" noChangeAspect="1" noMove="1" noResize="1" noEditPoints="1" noAdjustHandles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22" y="380"/>
              <a:ext cx="6440" cy="87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247" name="Text Box 7"/>
            <p:cNvSpPr txBox="1">
              <a:spLocks noChangeArrowheads="1" noChangeShapeType="1"/>
            </p:cNvSpPr>
            <p:nvPr/>
          </p:nvSpPr>
          <p:spPr bwMode="auto">
            <a:xfrm>
              <a:off x="620" y="379"/>
              <a:ext cx="6440" cy="87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4" name="Rectangle 1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984504" y="2038655"/>
            <a:ext cx="10222992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" y="487363"/>
            <a:ext cx="10388600" cy="1609725"/>
          </a:xfrm>
        </p:spPr>
      </p:pic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1069848" y="2320413"/>
            <a:ext cx="10058400" cy="3321146"/>
          </a:xfrm>
          <a:ln>
            <a:solidFill>
              <a:schemeClr val="accent2"/>
            </a:solidFill>
          </a:ln>
        </p:spPr>
        <p:txBody>
          <a:bodyPr rtlCol="0">
            <a:normAutofit fontScale="92500" lnSpcReduction="10000"/>
          </a:bodyPr>
          <a:lstStyle/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2400" dirty="0"/>
              <a:t>Neonato masculino, hispânico, nascido de parto vaginal. Gestação sem  intercorrências. Mãe multípara, hígida. 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2400" dirty="0"/>
              <a:t>Peso de nascimento: 3580g | </a:t>
            </a:r>
            <a:r>
              <a:rPr lang="pt-BR" sz="2400" dirty="0" err="1"/>
              <a:t>Apgar</a:t>
            </a:r>
            <a:r>
              <a:rPr lang="pt-BR" sz="2400" dirty="0"/>
              <a:t> 9-9 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2400" dirty="0"/>
              <a:t>Recebeu alta no segundo dia de vida, sem morbidades perinatais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2400" dirty="0"/>
              <a:t>Aleitamento materno exclusivo em livre demanda. 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2400" dirty="0"/>
              <a:t>No quinto de vida, teve sua primeira consulta, com perda de </a:t>
            </a:r>
            <a:r>
              <a:rPr lang="pt-BR" sz="2400" dirty="0">
                <a:solidFill>
                  <a:schemeClr val="bg1"/>
                </a:solidFill>
                <a:highlight>
                  <a:srgbClr val="800000"/>
                </a:highlight>
              </a:rPr>
              <a:t>580g</a:t>
            </a:r>
            <a:r>
              <a:rPr lang="pt-BR" sz="2400" dirty="0">
                <a:solidFill>
                  <a:schemeClr val="bg1"/>
                </a:solidFill>
              </a:rPr>
              <a:t>, </a:t>
            </a:r>
            <a:r>
              <a:rPr lang="pt-BR" sz="2400" dirty="0"/>
              <a:t>sendo optado por reforçar técnicas de amamentação e frequência de mamadas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2400" dirty="0"/>
              <a:t>Nos dias seguintes, a mãe percebeu icterícia progressiva, redução do débito urinário e dos movimentos intestinais. </a:t>
            </a:r>
          </a:p>
        </p:txBody>
      </p:sp>
      <p:sp>
        <p:nvSpPr>
          <p:cNvPr id="16" name="Oval 1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5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kern="0" dirty="0">
              <a:solidFill>
                <a:prstClr val="white"/>
              </a:solidFill>
              <a:latin typeface="Rockwell Extra Bold" pitchFamily="18" charset="0"/>
              <a:cs typeface="+mn-cs"/>
            </a:endParaRPr>
          </a:p>
        </p:txBody>
      </p:sp>
      <p:sp>
        <p:nvSpPr>
          <p:cNvPr id="18" name="Oval 1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1431588" y="6259513"/>
            <a:ext cx="398462" cy="398462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prstClr val="white"/>
              </a:solidFill>
              <a:latin typeface="Calibri"/>
              <a:cs typeface="+mn-cs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9" name="Rectangle 18"/>
          <p:cNvGrpSpPr>
            <a:grpSpLocks noGrp="1" noRot="1" noChangeAspect="1" noMove="1" noResize="1"/>
          </p:cNvGrpSpPr>
          <p:nvPr/>
        </p:nvGrpSpPr>
        <p:grpSpPr bwMode="auto">
          <a:xfrm>
            <a:off x="6350" y="0"/>
            <a:ext cx="4645025" cy="6858000"/>
            <a:chOff x="4" y="0"/>
            <a:chExt cx="2926" cy="4320"/>
          </a:xfrm>
        </p:grpSpPr>
        <p:pic>
          <p:nvPicPr>
            <p:cNvPr id="11267" name="Rectangle 18"/>
            <p:cNvPicPr>
              <a:picLocks noRot="1" noChangeAspect="1" noMove="1" noResize="1" noEditPoints="1" noAdjustHandles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" y="0"/>
              <a:ext cx="2926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268" name="Text Box 4"/>
            <p:cNvSpPr txBox="1">
              <a:spLocks noChangeArrowheads="1" noChangeShapeType="1"/>
            </p:cNvSpPr>
            <p:nvPr/>
          </p:nvSpPr>
          <p:spPr bwMode="auto">
            <a:xfrm>
              <a:off x="2" y="0"/>
              <a:ext cx="2928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Rockwel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Rockwel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Rockwel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Rockwel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Rockwel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9pPr>
            </a:lstStyle>
            <a:p>
              <a:pPr algn="ctr"/>
              <a:endParaRPr lang="pt-BR" sz="2000">
                <a:solidFill>
                  <a:srgbClr val="FFFFFF"/>
                </a:solidFill>
                <a:latin typeface="Rockwell Extra Bold"/>
              </a:endParaRPr>
            </a:p>
          </p:txBody>
        </p:sp>
      </p:grp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642938" y="642938"/>
            <a:ext cx="3686175" cy="5529262"/>
          </a:xfrm>
        </p:spPr>
        <p:txBody>
          <a:bodyPr/>
          <a:lstStyle/>
          <a:p>
            <a:pPr algn="r" fontAlgn="auto">
              <a:spcAft>
                <a:spcPts val="0"/>
              </a:spcAft>
              <a:defRPr/>
            </a:pPr>
            <a:r>
              <a:rPr lang="pt-BR" sz="4800">
                <a:solidFill>
                  <a:srgbClr val="FFFFFF"/>
                </a:solidFill>
              </a:rPr>
              <a:t>Relato de caso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>
          <a:xfrm>
            <a:off x="5053780" y="599768"/>
            <a:ext cx="6074467" cy="5572432"/>
          </a:xfrm>
        </p:spPr>
        <p:txBody>
          <a:bodyPr rtlCol="0" anchor="ctr">
            <a:normAutofit/>
          </a:bodyPr>
          <a:lstStyle/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2400" dirty="0"/>
              <a:t>No 20º dia de vida, foi levado para nova consulta. Pesava 2,4kg </a:t>
            </a:r>
            <a:r>
              <a:rPr lang="pt-BR" sz="2400" dirty="0">
                <a:sym typeface="Wingdings" pitchFamily="2" charset="2"/>
              </a:rPr>
              <a:t></a:t>
            </a:r>
            <a:r>
              <a:rPr lang="pt-BR" sz="2400" dirty="0">
                <a:solidFill>
                  <a:schemeClr val="bg1"/>
                </a:solidFill>
                <a:sym typeface="Wingdings" pitchFamily="2" charset="2"/>
              </a:rPr>
              <a:t> </a:t>
            </a:r>
            <a:r>
              <a:rPr lang="pt-BR" sz="2400" dirty="0">
                <a:solidFill>
                  <a:schemeClr val="bg1"/>
                </a:solidFill>
                <a:highlight>
                  <a:srgbClr val="800000"/>
                </a:highlight>
              </a:rPr>
              <a:t>perda de 33% do PN</a:t>
            </a:r>
          </a:p>
          <a:p>
            <a:pPr marL="0" indent="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endParaRPr lang="pt-BR" sz="2400" dirty="0">
              <a:solidFill>
                <a:schemeClr val="bg1"/>
              </a:solidFill>
            </a:endParaRP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2400" dirty="0"/>
              <a:t>Sinais de desidratação grave, sendo transferido para uma emergência pediátrica </a:t>
            </a:r>
          </a:p>
          <a:p>
            <a:pPr marL="0" indent="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buFont typeface="Wingdings" pitchFamily="2" charset="2"/>
              <a:buNone/>
              <a:defRPr/>
            </a:pPr>
            <a:endParaRPr lang="pt-BR" sz="2400" dirty="0"/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2400" dirty="0"/>
              <a:t>Mãe referiu que estava em aleitamento materno a cada 2-3h, com técnica adequada. Não tinha história de perdas renais ou gastrointestinais. Não foi identificada depressão pós-parto. 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/>
          </a:p>
        </p:txBody>
      </p:sp>
      <p:sp>
        <p:nvSpPr>
          <p:cNvPr id="21" name="Oval 20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kern="0" dirty="0">
              <a:solidFill>
                <a:prstClr val="white"/>
              </a:solidFill>
              <a:latin typeface="Rockwell Extra Bold" pitchFamily="18" charset="0"/>
              <a:cs typeface="+mn-cs"/>
            </a:endParaRPr>
          </a:p>
        </p:txBody>
      </p:sp>
      <p:sp>
        <p:nvSpPr>
          <p:cNvPr id="23" name="Oval 2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1431588" y="6259513"/>
            <a:ext cx="398462" cy="398462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prstClr val="white"/>
              </a:solidFill>
              <a:latin typeface="Calibri"/>
              <a:cs typeface="+mn-cs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975" y="484188"/>
            <a:ext cx="10058400" cy="1609725"/>
          </a:xfr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en-US" sz="5400" dirty="0">
                <a:solidFill>
                  <a:schemeClr val="tx1"/>
                </a:solidFill>
              </a:rPr>
              <a:t>Na </a:t>
            </a:r>
            <a:r>
              <a:rPr lang="en-US" sz="5400" dirty="0" err="1">
                <a:solidFill>
                  <a:schemeClr val="tx1"/>
                </a:solidFill>
              </a:rPr>
              <a:t>Emergência</a:t>
            </a:r>
            <a:r>
              <a:rPr lang="en-US" sz="5400" dirty="0">
                <a:solidFill>
                  <a:schemeClr val="tx1"/>
                </a:solidFill>
              </a:rPr>
              <a:t> </a:t>
            </a:r>
          </a:p>
        </p:txBody>
      </p:sp>
      <p:sp>
        <p:nvSpPr>
          <p:cNvPr id="12291" name="Espaço Reservado para Texto 5"/>
          <p:cNvSpPr>
            <a:spLocks noGrp="1"/>
          </p:cNvSpPr>
          <p:nvPr>
            <p:ph type="body" sz="half" idx="2"/>
          </p:nvPr>
        </p:nvSpPr>
        <p:spPr>
          <a:xfrm>
            <a:off x="-1500188" y="2120900"/>
            <a:ext cx="10058401" cy="4051300"/>
          </a:xfrm>
        </p:spPr>
        <p:txBody>
          <a:bodyPr/>
          <a:lstStyle/>
          <a:p>
            <a:pPr indent="-182563" algn="ctr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400" smtClean="0">
                <a:solidFill>
                  <a:schemeClr val="tx2"/>
                </a:solidFill>
              </a:rPr>
              <a:t>Desidratação grave, incluindo letargia com </a:t>
            </a:r>
          </a:p>
          <a:p>
            <a:pPr indent="-182563" algn="ctr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400" smtClean="0">
                <a:solidFill>
                  <a:schemeClr val="tx2"/>
                </a:solidFill>
              </a:rPr>
              <a:t>pele seca e enrugada</a:t>
            </a:r>
          </a:p>
        </p:txBody>
      </p:sp>
      <p:pic>
        <p:nvPicPr>
          <p:cNvPr id="8" name="Imagem 7" descr="Uma imagem contendo pessoa, homem, segurando, quarto de hospital&#10;&#10;Descrição gerada automaticamente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063" y="1595438"/>
            <a:ext cx="4546600" cy="3543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314" name="Group 10"/>
          <p:cNvGrpSpPr>
            <a:grpSpLocks noGrp="1" noUngrp="1" noRot="1" noChangeAspect="1" noMove="1" noResize="1"/>
          </p:cNvGrpSpPr>
          <p:nvPr/>
        </p:nvGrpSpPr>
        <p:grpSpPr bwMode="auto">
          <a:xfrm>
            <a:off x="11401425" y="6229350"/>
            <a:ext cx="457200" cy="457200"/>
            <a:chOff x="11361456" y="6195813"/>
            <a:chExt cx="548640" cy="548640"/>
          </a:xfrm>
        </p:grpSpPr>
        <p:sp>
          <p:nvSpPr>
            <p:cNvPr id="12" name="Oval 11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3321" name="Oval 12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4" name="Título 3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484632"/>
            <a:ext cx="10058400" cy="1609344"/>
          </a:xfr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en-US" sz="5400"/>
              <a:t>Na Emergência </a:t>
            </a:r>
          </a:p>
        </p:txBody>
      </p:sp>
      <p:sp>
        <p:nvSpPr>
          <p:cNvPr id="13316" name="Espaço Reservado para Texto 5"/>
          <p:cNvSpPr>
            <a:spLocks noGrp="1"/>
          </p:cNvSpPr>
          <p:nvPr>
            <p:ph type="body" sz="half" idx="2"/>
          </p:nvPr>
        </p:nvSpPr>
        <p:spPr>
          <a:xfrm>
            <a:off x="1069975" y="2120900"/>
            <a:ext cx="4759325" cy="4051300"/>
          </a:xfrm>
        </p:spPr>
        <p:txBody>
          <a:bodyPr/>
          <a:lstStyle/>
          <a:p>
            <a:pPr indent="-182563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800" smtClean="0">
                <a:solidFill>
                  <a:schemeClr val="tx1"/>
                </a:solidFill>
              </a:rPr>
              <a:t>Desidratação grave, incluindo letargia com pele seca e enrugada</a:t>
            </a:r>
          </a:p>
          <a:p>
            <a:pPr indent="-182563">
              <a:lnSpc>
                <a:spcPct val="90000"/>
              </a:lnSpc>
              <a:buFont typeface="Wingdings" pitchFamily="2" charset="2"/>
              <a:buChar char="§"/>
            </a:pPr>
            <a:endParaRPr lang="en-US" sz="2800" smtClean="0">
              <a:solidFill>
                <a:schemeClr val="tx1"/>
              </a:solidFill>
            </a:endParaRPr>
          </a:p>
          <a:p>
            <a:pPr indent="-182563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800" smtClean="0">
                <a:solidFill>
                  <a:schemeClr val="tx1"/>
                </a:solidFill>
              </a:rPr>
              <a:t>Sinais vitais: FC 130 bpm | PA 94/53mmHg | SpO2 95% | Tax 36,4ºC | Dx 163mg/dL</a:t>
            </a:r>
          </a:p>
          <a:p>
            <a:pPr indent="-182563">
              <a:lnSpc>
                <a:spcPct val="90000"/>
              </a:lnSpc>
              <a:buFont typeface="Wingdings" pitchFamily="2" charset="2"/>
              <a:buChar char="§"/>
            </a:pPr>
            <a:endParaRPr lang="en-US" smtClean="0">
              <a:solidFill>
                <a:schemeClr val="tx1"/>
              </a:solidFill>
            </a:endParaRPr>
          </a:p>
          <a:p>
            <a:pPr indent="-182563">
              <a:lnSpc>
                <a:spcPct val="90000"/>
              </a:lnSpc>
              <a:buFont typeface="Wingdings" pitchFamily="2" charset="2"/>
              <a:buChar char="§"/>
            </a:pPr>
            <a:endParaRPr lang="en-US" smtClean="0">
              <a:solidFill>
                <a:schemeClr val="tx1"/>
              </a:solidFill>
            </a:endParaRPr>
          </a:p>
        </p:txBody>
      </p:sp>
      <p:pic>
        <p:nvPicPr>
          <p:cNvPr id="5" name="Imagem 4" descr="Tela de celular com texto preto sobre fundo branco&#10;&#10;Descrição gerada automaticamente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40" r="-2" b="1695"/>
          <a:stretch>
            <a:fillRect/>
          </a:stretch>
        </p:blipFill>
        <p:spPr bwMode="auto">
          <a:xfrm>
            <a:off x="6361113" y="2192338"/>
            <a:ext cx="4773612" cy="398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ítulo 3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069848" y="-2731"/>
            <a:ext cx="10058400" cy="1609344"/>
          </a:xfrm>
        </p:spPr>
        <p:txBody>
          <a:bodyPr anchor="ctr"/>
          <a:lstStyle/>
          <a:p>
            <a:pPr fontAlgn="auto">
              <a:spcAft>
                <a:spcPts val="0"/>
              </a:spcAft>
              <a:defRPr/>
            </a:pPr>
            <a:r>
              <a:rPr lang="en-US" sz="5400"/>
              <a:t>Na Emergência </a:t>
            </a:r>
          </a:p>
        </p:txBody>
      </p:sp>
      <p:sp>
        <p:nvSpPr>
          <p:cNvPr id="14339" name="Espaço Reservado para Texto 5"/>
          <p:cNvSpPr>
            <a:spLocks noGrp="1"/>
          </p:cNvSpPr>
          <p:nvPr>
            <p:ph type="body" sz="half" idx="2"/>
          </p:nvPr>
        </p:nvSpPr>
        <p:spPr>
          <a:xfrm>
            <a:off x="1406525" y="1206500"/>
            <a:ext cx="4759325" cy="4051300"/>
          </a:xfrm>
        </p:spPr>
        <p:txBody>
          <a:bodyPr>
            <a:normAutofit fontScale="92500" lnSpcReduction="10000"/>
          </a:bodyPr>
          <a:lstStyle/>
          <a:p>
            <a:pPr indent="-182563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400" smtClean="0">
                <a:solidFill>
                  <a:schemeClr val="tx1"/>
                </a:solidFill>
              </a:rPr>
              <a:t>Desidratação grave, incluindo letargia com pele seca e enrugada</a:t>
            </a:r>
          </a:p>
          <a:p>
            <a:pPr indent="-182563">
              <a:lnSpc>
                <a:spcPct val="90000"/>
              </a:lnSpc>
              <a:buFont typeface="Wingdings" pitchFamily="2" charset="2"/>
              <a:buChar char="§"/>
            </a:pPr>
            <a:endParaRPr lang="en-US" sz="2400" smtClean="0">
              <a:solidFill>
                <a:schemeClr val="tx1"/>
              </a:solidFill>
            </a:endParaRPr>
          </a:p>
          <a:p>
            <a:pPr indent="-182563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400" smtClean="0">
                <a:solidFill>
                  <a:schemeClr val="tx1"/>
                </a:solidFill>
              </a:rPr>
              <a:t>Sinais vitais: FC 130 bpm | PA 94/53mmHg | SpO2 95% | Tax 36,4ºC | Dx 163mg/dL</a:t>
            </a:r>
          </a:p>
          <a:p>
            <a:pPr indent="-182563">
              <a:lnSpc>
                <a:spcPct val="90000"/>
              </a:lnSpc>
              <a:buFont typeface="Wingdings" pitchFamily="2" charset="2"/>
              <a:buChar char="§"/>
            </a:pPr>
            <a:endParaRPr lang="en-US" sz="2400" smtClean="0">
              <a:solidFill>
                <a:schemeClr val="tx1"/>
              </a:solidFill>
            </a:endParaRPr>
          </a:p>
          <a:p>
            <a:pPr indent="-182563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2400" smtClean="0">
                <a:solidFill>
                  <a:schemeClr val="tx1"/>
                </a:solidFill>
              </a:rPr>
              <a:t>Recebeu 20ml/kg de solução salina, o que melhorou o </a:t>
            </a:r>
            <a:r>
              <a:rPr lang="en-US" sz="2400" i="1" smtClean="0">
                <a:solidFill>
                  <a:schemeClr val="tx1"/>
                </a:solidFill>
              </a:rPr>
              <a:t>status</a:t>
            </a:r>
            <a:r>
              <a:rPr lang="en-US" sz="2400" smtClean="0">
                <a:solidFill>
                  <a:schemeClr val="tx1"/>
                </a:solidFill>
              </a:rPr>
              <a:t> de hidratação e ele foi prontamente transferido para Unidade de Terapia Intensvia Pediátrica</a:t>
            </a:r>
          </a:p>
          <a:p>
            <a:pPr indent="-182563">
              <a:lnSpc>
                <a:spcPct val="90000"/>
              </a:lnSpc>
              <a:buFont typeface="Wingdings" pitchFamily="2" charset="2"/>
              <a:buChar char="§"/>
            </a:pPr>
            <a:endParaRPr lang="en-US" sz="2400" smtClean="0">
              <a:solidFill>
                <a:schemeClr val="tx1"/>
              </a:solidFill>
            </a:endParaRPr>
          </a:p>
          <a:p>
            <a:pPr indent="-182563">
              <a:lnSpc>
                <a:spcPct val="90000"/>
              </a:lnSpc>
              <a:buFont typeface="Wingdings" pitchFamily="2" charset="2"/>
              <a:buChar char="§"/>
            </a:pPr>
            <a:endParaRPr lang="en-US" sz="240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5362" name="Group 8"/>
          <p:cNvGrpSpPr>
            <a:grpSpLocks noGrp="1" noUngrp="1" noRot="1" noChangeAspect="1" noMove="1" noResize="1"/>
          </p:cNvGrpSpPr>
          <p:nvPr/>
        </p:nvGrpSpPr>
        <p:grpSpPr bwMode="auto">
          <a:xfrm>
            <a:off x="11401425" y="6229350"/>
            <a:ext cx="457200" cy="457200"/>
            <a:chOff x="11361456" y="6195813"/>
            <a:chExt cx="548640" cy="548640"/>
          </a:xfrm>
        </p:grpSpPr>
        <p:sp>
          <p:nvSpPr>
            <p:cNvPr id="10" name="Oval 9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2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15378" name="Oval 10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 useBgFill="1">
        <p:nvSpPr>
          <p:cNvPr id="13" name="Rectangle 12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5" name="Rectangle 14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41604" y="653241"/>
            <a:ext cx="10908792" cy="80683"/>
          </a:xfrm>
          <a:prstGeom prst="rect">
            <a:avLst/>
          </a:prstGeom>
          <a:blipFill dpi="0" rotWithShape="1">
            <a:blip r:embed="rId3">
              <a:alphaModFix amt="85000"/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17" name="Rectangle 16"/>
          <p:cNvGrpSpPr>
            <a:grpSpLocks noGrp="1" noRot="1" noChangeAspect="1" noMove="1" noResize="1"/>
          </p:cNvGrpSpPr>
          <p:nvPr/>
        </p:nvGrpSpPr>
        <p:grpSpPr bwMode="auto">
          <a:xfrm>
            <a:off x="639763" y="822325"/>
            <a:ext cx="5151437" cy="5230813"/>
            <a:chOff x="403" y="518"/>
            <a:chExt cx="3245" cy="3295"/>
          </a:xfrm>
        </p:grpSpPr>
        <p:pic>
          <p:nvPicPr>
            <p:cNvPr id="15367" name="Rectangle 16"/>
            <p:cNvPicPr>
              <a:picLocks noRot="1" noChangeAspect="1" noMove="1" noResize="1" noEditPoints="1" noAdjustHandles="1"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03" y="518"/>
              <a:ext cx="3245" cy="329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5368" name="Text Box 8"/>
            <p:cNvSpPr txBox="1">
              <a:spLocks noChangeArrowheads="1" noChangeShapeType="1"/>
            </p:cNvSpPr>
            <p:nvPr/>
          </p:nvSpPr>
          <p:spPr bwMode="auto">
            <a:xfrm>
              <a:off x="404" y="518"/>
              <a:ext cx="3244" cy="329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Rockwel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Rockwel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Rockwel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Rockwel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Rockwel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9pPr>
            </a:lstStyle>
            <a:p>
              <a:pPr algn="ctr"/>
              <a:endParaRPr lang="pt-BR">
                <a:solidFill>
                  <a:srgbClr val="FFFFFF"/>
                </a:solidFill>
              </a:endParaRPr>
            </a:p>
          </p:txBody>
        </p:sp>
      </p:grpSp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0750" y="1463675"/>
            <a:ext cx="4224338" cy="3943350"/>
          </a:xfrm>
        </p:spPr>
      </p:pic>
      <p:sp>
        <p:nvSpPr>
          <p:cNvPr id="15371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6418263" y="1358900"/>
            <a:ext cx="5132387" cy="4048125"/>
          </a:xfrm>
        </p:spPr>
        <p:txBody>
          <a:bodyPr anchor="ctr"/>
          <a:lstStyle/>
          <a:p>
            <a:pPr indent="-182563">
              <a:lnSpc>
                <a:spcPct val="90000"/>
              </a:lnSpc>
              <a:buFont typeface="Wingdings" pitchFamily="2" charset="2"/>
              <a:buChar char="§"/>
            </a:pPr>
            <a:r>
              <a:rPr lang="en-US" sz="4000" smtClean="0">
                <a:solidFill>
                  <a:schemeClr val="tx1"/>
                </a:solidFill>
              </a:rPr>
              <a:t>Diagnósticos de admissão:</a:t>
            </a:r>
          </a:p>
          <a:p>
            <a:pPr lvl="1" indent="-182563">
              <a:buFont typeface="Wingdings" pitchFamily="2" charset="2"/>
              <a:buChar char="§"/>
            </a:pPr>
            <a:r>
              <a:rPr lang="en-US" sz="3600" smtClean="0"/>
              <a:t>Choque Hipovolêmico</a:t>
            </a:r>
          </a:p>
          <a:p>
            <a:pPr lvl="1" indent="-182563">
              <a:buFont typeface="Wingdings" pitchFamily="2" charset="2"/>
              <a:buChar char="§"/>
            </a:pPr>
            <a:r>
              <a:rPr lang="en-US" sz="3600" smtClean="0"/>
              <a:t>Desidratação hipernatrêmica grave</a:t>
            </a:r>
          </a:p>
          <a:p>
            <a:pPr lvl="1" indent="-182563">
              <a:buFont typeface="Wingdings" pitchFamily="2" charset="2"/>
              <a:buChar char="§"/>
            </a:pPr>
            <a:r>
              <a:rPr lang="en-US" sz="3600" smtClean="0"/>
              <a:t>Lesão Renal Aguda </a:t>
            </a:r>
          </a:p>
        </p:txBody>
      </p:sp>
      <p:sp>
        <p:nvSpPr>
          <p:cNvPr id="19" name="Rectangle 18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41604" y="6121662"/>
            <a:ext cx="10908792" cy="80683"/>
          </a:xfrm>
          <a:prstGeom prst="rect">
            <a:avLst/>
          </a:prstGeom>
          <a:blipFill dpi="0" rotWithShape="1">
            <a:blip r:embed="rId3">
              <a:alphaModFix amt="85000"/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6200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672" y="0"/>
            <a:ext cx="12188656" cy="6858000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/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kern="0">
              <a:solidFill>
                <a:prstClr val="white"/>
              </a:solidFill>
              <a:latin typeface="Rockwell Extra Bold" pitchFamily="18" charset="0"/>
              <a:cs typeface="+mn-cs"/>
            </a:endParaRPr>
          </a:p>
        </p:txBody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>
                <a:solidFill>
                  <a:srgbClr val="FFFFFF"/>
                </a:solidFill>
              </a:rPr>
              <a:t>NA UTIP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80000"/>
              </a:lnSpc>
            </a:pPr>
            <a:r>
              <a:rPr lang="pt-BR" sz="2800" smtClean="0">
                <a:solidFill>
                  <a:srgbClr val="FFFFFF"/>
                </a:solidFill>
              </a:rPr>
              <a:t>Recebeu uma segunda expansão com solução salina 0,9% - 20ml/kg, o que melhorou a hidratação, reduziu nitrogênio ureico sanguíneo (BUN)* para 201mg/dL , creatinina para 3.0mg/dL, sódio plasmático para 200mEq/L (taxa de queda 1,2mEq/L/h)</a:t>
            </a:r>
          </a:p>
          <a:p>
            <a:pPr>
              <a:lnSpc>
                <a:spcPct val="80000"/>
              </a:lnSpc>
            </a:pPr>
            <a:r>
              <a:rPr lang="pt-BR" sz="2800" smtClean="0">
                <a:solidFill>
                  <a:srgbClr val="FFFFFF"/>
                </a:solidFill>
              </a:rPr>
              <a:t>Iniciada monitorização invasiva, ventilação mecânica e drogas vasoativas</a:t>
            </a:r>
          </a:p>
          <a:p>
            <a:pPr>
              <a:lnSpc>
                <a:spcPct val="80000"/>
              </a:lnSpc>
            </a:pPr>
            <a:r>
              <a:rPr lang="pt-BR" sz="2800" smtClean="0">
                <a:solidFill>
                  <a:srgbClr val="FFFFFF"/>
                </a:solidFill>
              </a:rPr>
              <a:t>A despeito da ressuscitação volumétrica e manjeo do choque, </a:t>
            </a:r>
            <a:r>
              <a:rPr lang="pt-BR" sz="2800" smtClean="0">
                <a:solidFill>
                  <a:srgbClr val="FFFF66"/>
                </a:solidFill>
              </a:rPr>
              <a:t>acidose metabólica e oligúria persistiram</a:t>
            </a:r>
            <a:r>
              <a:rPr lang="pt-BR" sz="2800" smtClean="0">
                <a:solidFill>
                  <a:srgbClr val="FFFFFF"/>
                </a:solidFill>
              </a:rPr>
              <a:t>, então optou-se por iniciar </a:t>
            </a:r>
            <a:r>
              <a:rPr lang="pt-BR" sz="2800" smtClean="0">
                <a:solidFill>
                  <a:srgbClr val="FFFF66"/>
                </a:solidFill>
              </a:rPr>
              <a:t>diálise peritoneal (DP) com 16h de admissão</a:t>
            </a:r>
            <a:r>
              <a:rPr lang="pt-BR" sz="2800" smtClean="0">
                <a:solidFill>
                  <a:srgbClr val="FFFFFF"/>
                </a:solidFill>
              </a:rPr>
              <a:t>. </a:t>
            </a:r>
          </a:p>
          <a:p>
            <a:pPr>
              <a:lnSpc>
                <a:spcPct val="80000"/>
              </a:lnSpc>
            </a:pPr>
            <a:endParaRPr lang="pt-BR" smtClean="0">
              <a:solidFill>
                <a:srgbClr val="FFFFFF"/>
              </a:solidFill>
            </a:endParaRPr>
          </a:p>
        </p:txBody>
      </p:sp>
      <p:sp>
        <p:nvSpPr>
          <p:cNvPr id="10" name="Oval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kern="0" dirty="0">
              <a:solidFill>
                <a:prstClr val="white"/>
              </a:solidFill>
              <a:latin typeface="Rockwell Extra Bold" pitchFamily="18" charset="0"/>
              <a:cs typeface="+mn-cs"/>
            </a:endParaRPr>
          </a:p>
        </p:txBody>
      </p:sp>
      <p:sp>
        <p:nvSpPr>
          <p:cNvPr id="12" name="Oval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1431588" y="6259513"/>
            <a:ext cx="398462" cy="398462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prstClr val="white"/>
              </a:solidFill>
              <a:latin typeface="Calibri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672" y="0"/>
            <a:ext cx="12188656" cy="6858000"/>
          </a:xfrm>
          <a:prstGeom prst="rect">
            <a:avLst/>
          </a:prstGeom>
          <a:blipFill dpi="0" rotWithShape="1">
            <a:blip r:embed="rId2">
              <a:duotone>
                <a:schemeClr val="accent1">
                  <a:shade val="45000"/>
                  <a:satMod val="135000"/>
                </a:schemeClr>
                <a:prstClr val="white"/>
              </a:duotone>
              <a:extLst/>
            </a:blip>
            <a:srcRect/>
            <a:tile tx="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kern="0">
              <a:solidFill>
                <a:prstClr val="white"/>
              </a:solidFill>
              <a:latin typeface="Rockwell Extra Bold" pitchFamily="18" charset="0"/>
              <a:cs typeface="+mn-cs"/>
            </a:endParaRPr>
          </a:p>
        </p:txBody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rgbClr val="FFFFFF"/>
                </a:solidFill>
              </a:rPr>
              <a:t>NA UTIP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 rtlCol="0">
            <a:normAutofit fontScale="92500" lnSpcReduction="10000"/>
          </a:bodyPr>
          <a:lstStyle/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2600" dirty="0">
                <a:solidFill>
                  <a:srgbClr val="FFFFFF"/>
                </a:solidFill>
              </a:rPr>
              <a:t>Inicialmente, a solução da diálise foi a 1,5% de dextrose, com sódio 132mEq/L. O volume da infusão foi de 10mL/kg e tempo de permanência foi de 1h.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2600" dirty="0">
                <a:solidFill>
                  <a:srgbClr val="FFFFFF"/>
                </a:solidFill>
              </a:rPr>
              <a:t>Após início da DP, metade da solução salina normal a 2500mL/m2/dia foi iniciada (manutenção + desidratação) por 48h e depois 1500mL/m2/dia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2600" dirty="0">
                <a:solidFill>
                  <a:schemeClr val="tx2"/>
                </a:solidFill>
              </a:rPr>
              <a:t>Após 48h de diálise, função renal retornou ao normal, acidose metabólica foi corrigida, a concentração de sódio plasmático decresceu dentro da taxa recomendada. 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2600" dirty="0">
                <a:solidFill>
                  <a:schemeClr val="tx2"/>
                </a:solidFill>
              </a:rPr>
              <a:t>DP foi suspensa após 5 dias de admissão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r>
              <a:rPr lang="pt-BR" sz="2600" dirty="0">
                <a:solidFill>
                  <a:schemeClr val="tx2"/>
                </a:solidFill>
              </a:rPr>
              <a:t>Monitorização contínua e ventilação mecânica foram retiradas no dia 7 </a:t>
            </a: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>
              <a:solidFill>
                <a:srgbClr val="FFFFFF"/>
              </a:solidFill>
            </a:endParaRPr>
          </a:p>
          <a:p>
            <a:pPr marL="182880" indent="-182880" fontAlgn="auto">
              <a:spcAft>
                <a:spcPts val="0"/>
              </a:spcAft>
              <a:buClr>
                <a:schemeClr val="accent1">
                  <a:lumMod val="75000"/>
                </a:schemeClr>
              </a:buClr>
              <a:defRPr/>
            </a:pPr>
            <a:endParaRPr lang="pt-BR" dirty="0">
              <a:solidFill>
                <a:srgbClr val="FFFFFF"/>
              </a:solidFill>
            </a:endParaRPr>
          </a:p>
        </p:txBody>
      </p:sp>
      <p:sp>
        <p:nvSpPr>
          <p:cNvPr id="6" name="Oval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kern="0" dirty="0">
              <a:solidFill>
                <a:prstClr val="white"/>
              </a:solidFill>
              <a:latin typeface="Rockwell Extra Bold" pitchFamily="18" charset="0"/>
              <a:cs typeface="+mn-cs"/>
            </a:endParaRPr>
          </a:p>
        </p:txBody>
      </p:sp>
      <p:sp>
        <p:nvSpPr>
          <p:cNvPr id="7" name="Oval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1431588" y="6259513"/>
            <a:ext cx="398462" cy="398462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prstClr val="white"/>
              </a:solidFill>
              <a:latin typeface="Calibri"/>
              <a:cs typeface="+mn-cs"/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6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dirty="0">
                <a:solidFill>
                  <a:schemeClr val="tx1"/>
                </a:solidFill>
              </a:rPr>
              <a:t>INVESTIGAÇÃO</a:t>
            </a:r>
          </a:p>
        </p:txBody>
      </p:sp>
      <p:sp>
        <p:nvSpPr>
          <p:cNvPr id="3" name="Espaço Reservado para Conteúdo 2">
            <a:extLst>
              <a:ext uri="{FF2B5EF4-FFF2-40B4-BE49-F238E27FC236}"/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70000"/>
              </a:lnSpc>
            </a:pPr>
            <a:r>
              <a:rPr lang="pt-BR" sz="2600" smtClean="0">
                <a:solidFill>
                  <a:schemeClr val="tx2"/>
                </a:solidFill>
              </a:rPr>
              <a:t>O status neurológico era normal. Ressonância magnética (RM) de cérebro e EEG foram realizados 20 dias após, com resultados normais em ambos. </a:t>
            </a:r>
          </a:p>
          <a:p>
            <a:pPr>
              <a:lnSpc>
                <a:spcPct val="70000"/>
              </a:lnSpc>
            </a:pPr>
            <a:r>
              <a:rPr lang="pt-BR" sz="2600" smtClean="0">
                <a:solidFill>
                  <a:schemeClr val="tx2"/>
                </a:solidFill>
              </a:rPr>
              <a:t>A investigação inicial contou com cultura de urina e hemocultura, rastreamento metabólico, estudo de infecção perinatal </a:t>
            </a:r>
            <a:r>
              <a:rPr lang="pt-BR" sz="2600" smtClean="0">
                <a:solidFill>
                  <a:schemeClr val="tx2"/>
                </a:solidFill>
                <a:sym typeface="Wingdings" pitchFamily="2" charset="2"/>
              </a:rPr>
              <a:t> negativos.</a:t>
            </a:r>
          </a:p>
          <a:p>
            <a:pPr>
              <a:lnSpc>
                <a:spcPct val="70000"/>
              </a:lnSpc>
            </a:pPr>
            <a:r>
              <a:rPr lang="pt-BR" sz="2600" smtClean="0">
                <a:solidFill>
                  <a:schemeClr val="tx2"/>
                </a:solidFill>
                <a:sym typeface="Wingdings" pitchFamily="2" charset="2"/>
              </a:rPr>
              <a:t>Reabsorção tubular de fósforo normal</a:t>
            </a:r>
          </a:p>
          <a:p>
            <a:pPr>
              <a:lnSpc>
                <a:spcPct val="70000"/>
              </a:lnSpc>
            </a:pPr>
            <a:r>
              <a:rPr lang="pt-BR" sz="2600" smtClean="0">
                <a:solidFill>
                  <a:schemeClr val="tx2"/>
                </a:solidFill>
                <a:sym typeface="Wingdings" pitchFamily="2" charset="2"/>
              </a:rPr>
              <a:t>Ultrassonografia (USG) de rins e vias urinárias: nefrocalcinose e aumento da resistência da artéria renal</a:t>
            </a:r>
          </a:p>
          <a:p>
            <a:pPr>
              <a:lnSpc>
                <a:spcPct val="70000"/>
              </a:lnSpc>
            </a:pPr>
            <a:r>
              <a:rPr lang="pt-BR" sz="2600" smtClean="0">
                <a:solidFill>
                  <a:schemeClr val="tx2"/>
                </a:solidFill>
                <a:sym typeface="Wingdings" pitchFamily="2" charset="2"/>
              </a:rPr>
              <a:t>Hipercalciúria (taxa calciúria/creatinina 1,11mg/mg) foi detectada</a:t>
            </a:r>
          </a:p>
          <a:p>
            <a:pPr algn="ctr">
              <a:lnSpc>
                <a:spcPct val="70000"/>
              </a:lnSpc>
            </a:pPr>
            <a:r>
              <a:rPr lang="pt-BR" sz="2600" b="1" smtClean="0">
                <a:solidFill>
                  <a:srgbClr val="FFFF66"/>
                </a:solidFill>
                <a:sym typeface="Wingdings" pitchFamily="2" charset="2"/>
              </a:rPr>
              <a:t>Considerando a gravidade clínica, foi medida a concentração de sódio no leite materno,  que era 70mEq/L (normal: &lt; 7mEq/L)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" y="487363"/>
            <a:ext cx="10388600" cy="1609725"/>
          </a:xfrm>
        </p:spPr>
      </p:pic>
      <p:sp>
        <p:nvSpPr>
          <p:cNvPr id="19459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2800" smtClean="0"/>
              <a:t>Com 21 dias de admissão, recebeu alta com 3,3 kg e função renal normal</a:t>
            </a:r>
          </a:p>
          <a:p>
            <a:r>
              <a:rPr lang="pt-BR" sz="2800" smtClean="0"/>
              <a:t>Para garantir alimentação adequada, iniciada fórmula de partida e suspenso aleitamento materno</a:t>
            </a:r>
          </a:p>
          <a:p>
            <a:r>
              <a:rPr lang="pt-BR" sz="2800" smtClean="0"/>
              <a:t>Seguimento de 1 ano mostrou lactente saudável, crescimento adequado e desenvolvimento neuropsicomotor (DNPM) adequado. 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 bwMode="white">
          <a:xfrm>
            <a:off x="0" y="0"/>
            <a:ext cx="12188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0483" name="Espaço Reservado para Conteúdo 2"/>
          <p:cNvSpPr>
            <a:spLocks noGrp="1"/>
          </p:cNvSpPr>
          <p:nvPr>
            <p:ph idx="1"/>
          </p:nvPr>
        </p:nvSpPr>
        <p:spPr>
          <a:xfrm>
            <a:off x="1069975" y="844550"/>
            <a:ext cx="5818188" cy="5168900"/>
          </a:xfrm>
        </p:spPr>
        <p:txBody>
          <a:bodyPr anchor="ctr"/>
          <a:lstStyle/>
          <a:p>
            <a:pPr algn="ctr">
              <a:buFont typeface="Wingdings" pitchFamily="2" charset="2"/>
              <a:buNone/>
            </a:pPr>
            <a:r>
              <a:rPr lang="pt-BR" sz="1600" b="1" smtClean="0">
                <a:solidFill>
                  <a:srgbClr val="0000FF"/>
                </a:solidFill>
              </a:rPr>
              <a:t>Os RN em amamentação exclusiva (AME) tem níveis de natremia maiores do que os alimentados por fórmula ou aleitamento misto</a:t>
            </a:r>
            <a:r>
              <a:rPr lang="pt-BR" sz="1600" b="1" baseline="30000" smtClean="0">
                <a:solidFill>
                  <a:srgbClr val="0000FF"/>
                </a:solidFill>
              </a:rPr>
              <a:t>7</a:t>
            </a:r>
          </a:p>
          <a:p>
            <a:r>
              <a:rPr lang="pt-BR" sz="1600" smtClean="0"/>
              <a:t>O sódio do leite materno tem um papel importante no influxo de sal do RN</a:t>
            </a:r>
            <a:r>
              <a:rPr lang="pt-BR" sz="1600" baseline="30000" smtClean="0"/>
              <a:t>5</a:t>
            </a:r>
            <a:r>
              <a:rPr lang="pt-BR" sz="1600" smtClean="0"/>
              <a:t>. </a:t>
            </a:r>
          </a:p>
          <a:p>
            <a:r>
              <a:rPr lang="pt-BR" sz="1600" smtClean="0"/>
              <a:t>Essa observação adiciona complexidade na relação entre o influxo de sódio, água corporal total, conteúdo de água livre, nas disnatremias do RN</a:t>
            </a:r>
            <a:r>
              <a:rPr lang="pt-BR" sz="1600" baseline="30000" smtClean="0"/>
              <a:t>6</a:t>
            </a:r>
            <a:r>
              <a:rPr lang="pt-BR" sz="1600" smtClean="0"/>
              <a:t>. </a:t>
            </a:r>
          </a:p>
          <a:p>
            <a:r>
              <a:rPr lang="pt-BR" sz="1600" smtClean="0"/>
              <a:t>A hipernatremia pode ser encontrada em RN com alimentação precária, mas raramente são tão graves quanto o caso descrito</a:t>
            </a:r>
            <a:r>
              <a:rPr lang="pt-BR" sz="1600" baseline="30000" smtClean="0"/>
              <a:t>6</a:t>
            </a:r>
            <a:r>
              <a:rPr lang="pt-BR" sz="1600" smtClean="0"/>
              <a:t> </a:t>
            </a:r>
          </a:p>
          <a:p>
            <a:r>
              <a:rPr lang="pt-BR" sz="1600" smtClean="0">
                <a:solidFill>
                  <a:srgbClr val="FF0000"/>
                </a:solidFill>
              </a:rPr>
              <a:t>Há descrição da relação entre alta concentração de sódio no leite materno LM (17-88mEq/L- </a:t>
            </a:r>
            <a:r>
              <a:rPr lang="pt-BR" sz="1600" smtClean="0">
                <a:solidFill>
                  <a:srgbClr val="0000FF"/>
                </a:solidFill>
              </a:rPr>
              <a:t>valor normal&lt;7mEq/L</a:t>
            </a:r>
            <a:r>
              <a:rPr lang="pt-BR" sz="1600" smtClean="0">
                <a:solidFill>
                  <a:srgbClr val="FF0000"/>
                </a:solidFill>
              </a:rPr>
              <a:t>) e desenvolvimento de hipernatremia no neonato sem fator de risco</a:t>
            </a:r>
            <a:r>
              <a:rPr lang="pt-BR" sz="1600" baseline="30000" smtClean="0">
                <a:solidFill>
                  <a:srgbClr val="FF0000"/>
                </a:solidFill>
              </a:rPr>
              <a:t>8</a:t>
            </a:r>
            <a:r>
              <a:rPr lang="pt-BR" sz="1600" smtClean="0"/>
              <a:t> </a:t>
            </a:r>
          </a:p>
          <a:p>
            <a:pPr algn="ctr">
              <a:buFont typeface="Wingdings" pitchFamily="2" charset="2"/>
              <a:buNone/>
            </a:pPr>
            <a:r>
              <a:rPr lang="pt-BR" sz="1600" b="1" smtClean="0">
                <a:solidFill>
                  <a:srgbClr val="FF0000"/>
                </a:solidFill>
              </a:rPr>
              <a:t>A alta concentração de sódio no LM dos neonatos com desidratação hipernatrêmica  com suspeita de hiopalimentação aumenta a questão se a maior ingesta de sódio enteral é  a causa de todo o quadro clínico</a:t>
            </a:r>
            <a:r>
              <a:rPr lang="pt-BR" sz="1600" b="1" baseline="30000" smtClean="0">
                <a:solidFill>
                  <a:srgbClr val="FF0000"/>
                </a:solidFill>
              </a:rPr>
              <a:t>9</a:t>
            </a:r>
            <a:r>
              <a:rPr lang="pt-BR" sz="1600" smtClean="0"/>
              <a:t>.</a:t>
            </a:r>
          </a:p>
          <a:p>
            <a:r>
              <a:rPr lang="pt-BR" sz="1600" smtClean="0"/>
              <a:t>Volume de leite ingerido é inversamente proporcional à concentração de sódio no leite materno e diretamente proporcional ao influxo diário de sódio no RN</a:t>
            </a:r>
            <a:r>
              <a:rPr lang="pt-BR" sz="1600" baseline="30000" smtClean="0"/>
              <a:t>5</a:t>
            </a:r>
          </a:p>
        </p:txBody>
      </p:sp>
      <p:sp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 rot="5400000">
            <a:off x="5586983" y="3388659"/>
            <a:ext cx="3657600" cy="80683"/>
          </a:xfrm>
          <a:prstGeom prst="rect">
            <a:avLst/>
          </a:prstGeom>
          <a:blipFill dpi="0" rotWithShape="1">
            <a:blip r:embed="rId2">
              <a:alphaModFix amt="85000"/>
              <a:lum bright="70000" contrast="-70000"/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tile tx="0" ty="-717550" sx="92000" sy="89000" flip="xy" algn="ctr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20487" name="Group 11"/>
          <p:cNvGrpSpPr>
            <a:grpSpLocks noGrp="1" noUngrp="1" noRot="1" noChangeAspect="1" noMove="1" noResize="1"/>
          </p:cNvGrpSpPr>
          <p:nvPr/>
        </p:nvGrpSpPr>
        <p:grpSpPr bwMode="auto">
          <a:xfrm>
            <a:off x="7942263" y="1679575"/>
            <a:ext cx="3498850" cy="3498850"/>
            <a:chOff x="7942859" y="1679571"/>
            <a:chExt cx="3498864" cy="3498858"/>
          </a:xfrm>
        </p:grpSpPr>
        <p:sp>
          <p:nvSpPr>
            <p:cNvPr id="13" name="Oval 12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7942859" y="1679571"/>
              <a:ext cx="3498864" cy="3498858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000" kern="0" dirty="0">
                <a:solidFill>
                  <a:prstClr val="white"/>
                </a:solidFill>
                <a:latin typeface="Rockwell Extra Bold" pitchFamily="18" charset="0"/>
                <a:cs typeface="+mn-cs"/>
              </a:endParaRPr>
            </a:p>
          </p:txBody>
        </p:sp>
        <p:sp>
          <p:nvSpPr>
            <p:cNvPr id="14" name="Oval 13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8128597" y="1865309"/>
              <a:ext cx="3127388" cy="3127382"/>
            </a:xfrm>
            <a:prstGeom prst="ellipse">
              <a:avLst/>
            </a:prstGeom>
            <a:noFill/>
            <a:ln w="25400" cap="flat" cmpd="sng" algn="ctr">
              <a:solidFill>
                <a:sysClr val="window" lastClr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prstClr val="white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8372475" y="2376488"/>
            <a:ext cx="2640013" cy="2105025"/>
          </a:xfrm>
        </p:spPr>
        <p:txBody>
          <a:bodyPr/>
          <a:lstStyle/>
          <a:p>
            <a:pPr algn="ctr" fontAlgn="auto">
              <a:spcAft>
                <a:spcPts val="0"/>
              </a:spcAft>
              <a:defRPr/>
            </a:pPr>
            <a:r>
              <a:rPr lang="pt-BR" sz="3000">
                <a:solidFill>
                  <a:schemeClr val="bg1">
                    <a:shade val="97000"/>
                    <a:satMod val="150000"/>
                  </a:schemeClr>
                </a:solidFill>
              </a:rPr>
              <a:t>Discussão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1508" name="Espaço Reservado para Conteúdo 2"/>
          <p:cNvSpPr>
            <a:spLocks noGrp="1"/>
          </p:cNvSpPr>
          <p:nvPr>
            <p:ph idx="1"/>
          </p:nvPr>
        </p:nvSpPr>
        <p:spPr>
          <a:xfrm>
            <a:off x="895350" y="1636713"/>
            <a:ext cx="10229850" cy="4983162"/>
          </a:xfrm>
          <a:solidFill>
            <a:schemeClr val="bg1"/>
          </a:solidFill>
        </p:spPr>
        <p:txBody>
          <a:bodyPr anchor="b"/>
          <a:lstStyle/>
          <a:p>
            <a:r>
              <a:rPr lang="pt-BR" smtClean="0"/>
              <a:t>As </a:t>
            </a:r>
            <a:r>
              <a:rPr lang="pt-BR" smtClean="0">
                <a:solidFill>
                  <a:srgbClr val="FF0000"/>
                </a:solidFill>
              </a:rPr>
              <a:t>causas comuns de alta concentração de sódio no LM</a:t>
            </a:r>
            <a:r>
              <a:rPr lang="pt-BR" smtClean="0"/>
              <a:t> são </a:t>
            </a:r>
            <a:r>
              <a:rPr lang="pt-BR" b="1" smtClean="0"/>
              <a:t>fibrose cística, mastite, lesão de mamilo, mastopatia fibrocística.</a:t>
            </a:r>
            <a:r>
              <a:rPr lang="pt-BR" b="1" baseline="30000" smtClean="0"/>
              <a:t>10</a:t>
            </a:r>
            <a:r>
              <a:rPr lang="pt-BR" baseline="30000" smtClean="0"/>
              <a:t> </a:t>
            </a:r>
            <a:r>
              <a:rPr lang="pt-BR" smtClean="0"/>
              <a:t>No entanto </a:t>
            </a:r>
            <a:r>
              <a:rPr lang="pt-BR" smtClean="0">
                <a:solidFill>
                  <a:srgbClr val="0000FF"/>
                </a:solidFill>
              </a:rPr>
              <a:t>esses achados não foram detectados nesse neonato</a:t>
            </a:r>
          </a:p>
          <a:p>
            <a:r>
              <a:rPr lang="pt-BR" smtClean="0"/>
              <a:t>Diagnósticos diferenciais foram estudados para o caso descrito que apresentou LRA + plaquetopenia + hipernatremia grave + desidratação: </a:t>
            </a:r>
            <a:r>
              <a:rPr lang="pt-BR" smtClean="0">
                <a:solidFill>
                  <a:srgbClr val="FF0000"/>
                </a:solidFill>
              </a:rPr>
              <a:t>influxo excessivo de sódio</a:t>
            </a:r>
            <a:r>
              <a:rPr lang="pt-BR" baseline="30000" smtClean="0">
                <a:solidFill>
                  <a:srgbClr val="FF0000"/>
                </a:solidFill>
              </a:rPr>
              <a:t>8</a:t>
            </a:r>
            <a:r>
              <a:rPr lang="pt-BR" smtClean="0">
                <a:solidFill>
                  <a:srgbClr val="FF0000"/>
                </a:solidFill>
              </a:rPr>
              <a:t>, sepse</a:t>
            </a:r>
            <a:r>
              <a:rPr lang="pt-BR" baseline="30000" smtClean="0">
                <a:solidFill>
                  <a:srgbClr val="FF0000"/>
                </a:solidFill>
              </a:rPr>
              <a:t>11</a:t>
            </a:r>
            <a:r>
              <a:rPr lang="pt-BR" smtClean="0">
                <a:solidFill>
                  <a:srgbClr val="FF0000"/>
                </a:solidFill>
              </a:rPr>
              <a:t>, diabetes mellitus  neonatal</a:t>
            </a:r>
            <a:r>
              <a:rPr lang="pt-BR" baseline="30000" smtClean="0">
                <a:solidFill>
                  <a:srgbClr val="FF0000"/>
                </a:solidFill>
              </a:rPr>
              <a:t>12</a:t>
            </a:r>
            <a:r>
              <a:rPr lang="pt-BR" smtClean="0">
                <a:solidFill>
                  <a:srgbClr val="FF0000"/>
                </a:solidFill>
              </a:rPr>
              <a:t>, diabetes insipidus</a:t>
            </a:r>
            <a:r>
              <a:rPr lang="pt-BR" baseline="30000" smtClean="0">
                <a:solidFill>
                  <a:srgbClr val="FF0000"/>
                </a:solidFill>
              </a:rPr>
              <a:t>13</a:t>
            </a:r>
            <a:r>
              <a:rPr lang="pt-BR" smtClean="0">
                <a:solidFill>
                  <a:srgbClr val="FF0000"/>
                </a:solidFill>
              </a:rPr>
              <a:t>, doença metabólica</a:t>
            </a:r>
            <a:r>
              <a:rPr lang="pt-BR" baseline="30000" smtClean="0">
                <a:solidFill>
                  <a:srgbClr val="FF0000"/>
                </a:solidFill>
              </a:rPr>
              <a:t>14</a:t>
            </a:r>
            <a:r>
              <a:rPr lang="pt-BR" smtClean="0">
                <a:solidFill>
                  <a:srgbClr val="FF0000"/>
                </a:solidFill>
              </a:rPr>
              <a:t>, infecção neonatal</a:t>
            </a:r>
            <a:r>
              <a:rPr lang="pt-BR" baseline="30000" smtClean="0">
                <a:solidFill>
                  <a:srgbClr val="FF0000"/>
                </a:solidFill>
              </a:rPr>
              <a:t>15</a:t>
            </a:r>
            <a:r>
              <a:rPr lang="pt-BR" smtClean="0">
                <a:solidFill>
                  <a:srgbClr val="FF0000"/>
                </a:solidFill>
              </a:rPr>
              <a:t>, eritrodermia ictiosiforme congênita</a:t>
            </a:r>
            <a:r>
              <a:rPr lang="pt-BR" baseline="30000" smtClean="0">
                <a:solidFill>
                  <a:srgbClr val="FF0000"/>
                </a:solidFill>
              </a:rPr>
              <a:t>16</a:t>
            </a:r>
            <a:r>
              <a:rPr lang="pt-BR" smtClean="0">
                <a:solidFill>
                  <a:srgbClr val="FF0000"/>
                </a:solidFill>
              </a:rPr>
              <a:t>, púrpura trombocitopênica trombótica</a:t>
            </a:r>
            <a:r>
              <a:rPr lang="pt-BR" baseline="30000" smtClean="0">
                <a:solidFill>
                  <a:srgbClr val="FF0000"/>
                </a:solidFill>
              </a:rPr>
              <a:t>17</a:t>
            </a:r>
            <a:r>
              <a:rPr lang="pt-BR" baseline="30000" smtClean="0"/>
              <a:t>. </a:t>
            </a:r>
            <a:r>
              <a:rPr lang="pt-BR" smtClean="0">
                <a:solidFill>
                  <a:srgbClr val="0000FF"/>
                </a:solidFill>
              </a:rPr>
              <a:t>Todos esses diagnósticos foram excluídos nesse paciente</a:t>
            </a:r>
          </a:p>
          <a:p>
            <a:r>
              <a:rPr lang="pt-BR" smtClean="0"/>
              <a:t>A desidratação hipernatrêmica não é uma causa comum de LRA em neonatos, exceto se causa for queda da perfusão renal persistente devido à hipovolemia  ou doença renal pré-existente</a:t>
            </a:r>
            <a:r>
              <a:rPr lang="pt-BR" baseline="30000" smtClean="0"/>
              <a:t>18 </a:t>
            </a:r>
            <a:r>
              <a:rPr lang="pt-BR" smtClean="0">
                <a:solidFill>
                  <a:srgbClr val="0000FF"/>
                </a:solidFill>
              </a:rPr>
              <a:t>Essas condições foram excluídas no presente caso</a:t>
            </a:r>
            <a:r>
              <a:rPr lang="pt-BR" smtClean="0"/>
              <a:t>.</a:t>
            </a:r>
          </a:p>
          <a:p>
            <a:pPr>
              <a:buFont typeface="Wingdings" pitchFamily="2" charset="2"/>
              <a:buNone/>
            </a:pPr>
            <a:r>
              <a:rPr lang="pt-BR" smtClean="0"/>
              <a:t>                </a:t>
            </a:r>
            <a:r>
              <a:rPr lang="pt-BR" b="1" smtClean="0">
                <a:solidFill>
                  <a:srgbClr val="FF00FF"/>
                </a:solidFill>
              </a:rPr>
              <a:t>A etiologia da hipernatremia é essencial como guia do seu manuseio</a:t>
            </a:r>
          </a:p>
          <a:p>
            <a:r>
              <a:rPr lang="pt-BR" smtClean="0"/>
              <a:t>Perda de água livre </a:t>
            </a:r>
            <a:r>
              <a:rPr lang="pt-BR" smtClean="0">
                <a:sym typeface="Wingdings" pitchFamily="2" charset="2"/>
              </a:rPr>
              <a:t> calcular o déficit de água livre</a:t>
            </a:r>
            <a:r>
              <a:rPr lang="pt-BR" baseline="30000" smtClean="0">
                <a:sym typeface="Wingdings" pitchFamily="2" charset="2"/>
              </a:rPr>
              <a:t>18</a:t>
            </a:r>
          </a:p>
          <a:p>
            <a:r>
              <a:rPr lang="pt-BR" smtClean="0">
                <a:sym typeface="Wingdings" pitchFamily="2" charset="2"/>
              </a:rPr>
              <a:t>Alta ingesta de sódio (aumento do sódio corporal total)  água livre e diurético</a:t>
            </a:r>
            <a:r>
              <a:rPr lang="pt-BR" baseline="30000" smtClean="0">
                <a:sym typeface="Wingdings" pitchFamily="2" charset="2"/>
              </a:rPr>
              <a:t>18</a:t>
            </a:r>
          </a:p>
          <a:p>
            <a:r>
              <a:rPr lang="pt-BR" smtClean="0">
                <a:sym typeface="Wingdings" pitchFamily="2" charset="2"/>
              </a:rPr>
              <a:t>Misto (maior perda de água do que sódio)  salina hipotônica para evitar rápida  correção do sódio </a:t>
            </a:r>
            <a:r>
              <a:rPr lang="pt-BR" baseline="30000" smtClean="0">
                <a:sym typeface="Wingdings" pitchFamily="2" charset="2"/>
              </a:rPr>
              <a:t>18</a:t>
            </a:r>
          </a:p>
          <a:p>
            <a:r>
              <a:rPr lang="pt-BR" smtClean="0">
                <a:sym typeface="Wingdings" pitchFamily="2" charset="2"/>
              </a:rPr>
              <a:t>Taxa de correção de sódio: até 10 a 12mEq/L em 24h, para normalizar o sódio em 2 a 3 dias </a:t>
            </a:r>
            <a:r>
              <a:rPr lang="pt-BR" baseline="30000" smtClean="0">
                <a:sym typeface="Wingdings" pitchFamily="2" charset="2"/>
              </a:rPr>
              <a:t>18</a:t>
            </a:r>
            <a:endParaRPr lang="pt-BR" baseline="30000" smtClean="0"/>
          </a:p>
        </p:txBody>
      </p:sp>
      <p:grpSp>
        <p:nvGrpSpPr>
          <p:cNvPr id="10" name="Rectangle 9"/>
          <p:cNvGrpSpPr>
            <a:grpSpLocks noGrp="1" noRot="1" noChangeAspect="1" noMove="1" noResize="1"/>
          </p:cNvGrpSpPr>
          <p:nvPr/>
        </p:nvGrpSpPr>
        <p:grpSpPr bwMode="auto">
          <a:xfrm>
            <a:off x="1066800" y="4432300"/>
            <a:ext cx="10058400" cy="79375"/>
            <a:chOff x="672" y="2792"/>
            <a:chExt cx="6336" cy="50"/>
          </a:xfrm>
        </p:grpSpPr>
        <p:pic>
          <p:nvPicPr>
            <p:cNvPr id="21509" name="Rectangle 9"/>
            <p:cNvPicPr>
              <a:picLocks noRot="1" noChangeAspect="1" noMove="1" noResize="1" noEditPoints="1" noAdjustHandles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2" y="2792"/>
              <a:ext cx="6336" cy="5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1510" name="Text Box 6"/>
            <p:cNvSpPr txBox="1">
              <a:spLocks noChangeArrowheads="1" noChangeShapeType="1"/>
            </p:cNvSpPr>
            <p:nvPr/>
          </p:nvSpPr>
          <p:spPr bwMode="auto">
            <a:xfrm>
              <a:off x="672" y="2791"/>
              <a:ext cx="6336" cy="5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Rockwel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Rockwel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Rockwel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Rockwel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Rockwel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9pPr>
            </a:lstStyle>
            <a:p>
              <a:pPr algn="ctr"/>
              <a:endParaRPr lang="pt-BR">
                <a:solidFill>
                  <a:srgbClr val="FFFFFF"/>
                </a:solidFill>
              </a:endParaRPr>
            </a:p>
          </p:txBody>
        </p:sp>
      </p:grpSp>
      <p:sp>
        <p:nvSpPr>
          <p:cNvPr id="12" name="Oval 11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1401725" y="6229681"/>
            <a:ext cx="457200" cy="457200"/>
          </a:xfrm>
          <a:prstGeom prst="ellipse">
            <a:avLst/>
          </a:prstGeom>
          <a:blipFill dpi="0" rotWithShape="1">
            <a:blip r:embed="rId3"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50800" ty="0" sx="85000" sy="85000" flip="none" algn="tl"/>
          </a:blipFill>
          <a:ln w="25400" cap="flat" cmpd="sng" algn="ctr">
            <a:noFill/>
            <a:prstDash val="solid"/>
          </a:ln>
          <a:effectLst/>
        </p:spPr>
        <p:txBody>
          <a:bodyPr lIns="0" tIns="0" rIns="0" bIns="0"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sz="2000" kern="0" dirty="0">
              <a:solidFill>
                <a:prstClr val="white"/>
              </a:solidFill>
              <a:latin typeface="Rockwell Extra Bold" pitchFamily="18" charset="0"/>
              <a:cs typeface="+mn-cs"/>
            </a:endParaRPr>
          </a:p>
        </p:txBody>
      </p:sp>
      <p:sp>
        <p:nvSpPr>
          <p:cNvPr id="14" name="Oval 13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11431588" y="6259513"/>
            <a:ext cx="398462" cy="398462"/>
          </a:xfrm>
          <a:prstGeom prst="ellipse">
            <a:avLst/>
          </a:prstGeom>
          <a:noFill/>
          <a:ln w="12700" cap="flat" cmpd="sng" algn="ctr">
            <a:solidFill>
              <a:srgbClr val="FFFFFF"/>
            </a:solidFill>
            <a:prstDash val="solid"/>
          </a:ln>
          <a:effectLst/>
        </p:spPr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kern="0" dirty="0">
              <a:solidFill>
                <a:prstClr val="white"/>
              </a:solidFill>
              <a:latin typeface="Calibri"/>
              <a:cs typeface="+mn-cs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0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438275" cy="68580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003">
            <a:schemeClr val="l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solidFill>
                <a:schemeClr val="accent2"/>
              </a:solidFill>
            </a:endParaRPr>
          </a:p>
        </p:txBody>
      </p:sp>
      <p:grpSp>
        <p:nvGrpSpPr>
          <p:cNvPr id="12" name="Rectangle 11"/>
          <p:cNvGrpSpPr>
            <a:grpSpLocks noGrp="1" noRot="1" noChangeAspect="1" noMove="1" noResize="1"/>
          </p:cNvGrpSpPr>
          <p:nvPr/>
        </p:nvGrpSpPr>
        <p:grpSpPr bwMode="auto">
          <a:xfrm>
            <a:off x="1438275" y="0"/>
            <a:ext cx="4651375" cy="6858000"/>
            <a:chOff x="906" y="0"/>
            <a:chExt cx="2930" cy="4320"/>
          </a:xfrm>
        </p:grpSpPr>
        <p:pic>
          <p:nvPicPr>
            <p:cNvPr id="22532" name="Rectangle 11"/>
            <p:cNvPicPr>
              <a:picLocks noRot="1" noChangeAspect="1" noMove="1" noResize="1" noEditPoints="1" noAdjustHandles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906" y="0"/>
              <a:ext cx="293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2533" name="Text Box 5"/>
            <p:cNvSpPr txBox="1">
              <a:spLocks noChangeArrowheads="1" noChangeShapeType="1"/>
            </p:cNvSpPr>
            <p:nvPr/>
          </p:nvSpPr>
          <p:spPr bwMode="auto">
            <a:xfrm>
              <a:off x="906" y="0"/>
              <a:ext cx="2932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Rockwel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Rockwel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Rockwel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Rockwel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Rockwel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9pPr>
            </a:lstStyle>
            <a:p>
              <a:pPr algn="ctr"/>
              <a:endParaRPr lang="pt-BR">
                <a:solidFill>
                  <a:srgbClr val="FFFFFF"/>
                </a:solidFill>
              </a:endParaRPr>
            </a:p>
          </p:txBody>
        </p:sp>
      </p:grpSp>
      <p:sp>
        <p:nvSpPr>
          <p:cNvPr id="2" name="Título 1">
            <a:extLst>
              <a:ext uri="{FF2B5EF4-FFF2-40B4-BE49-F238E27FC236}"/>
            </a:extLst>
          </p:cNvPr>
          <p:cNvSpPr>
            <a:spLocks noGrp="1"/>
          </p:cNvSpPr>
          <p:nvPr>
            <p:ph type="title"/>
          </p:nvPr>
        </p:nvSpPr>
        <p:spPr>
          <a:xfrm>
            <a:off x="1693863" y="642938"/>
            <a:ext cx="4244975" cy="5572125"/>
          </a:xfrm>
        </p:spPr>
        <p:txBody>
          <a:bodyPr/>
          <a:lstStyle/>
          <a:p>
            <a:pPr fontAlgn="auto">
              <a:spcAft>
                <a:spcPts val="0"/>
              </a:spcAft>
              <a:defRPr/>
            </a:pPr>
            <a:r>
              <a:rPr lang="pt-BR" sz="4800" dirty="0">
                <a:solidFill>
                  <a:schemeClr val="tx1"/>
                </a:solidFill>
              </a:rPr>
              <a:t>discussão</a:t>
            </a:r>
          </a:p>
        </p:txBody>
      </p:sp>
      <p:sp>
        <p:nvSpPr>
          <p:cNvPr id="22536" name="Espaço Reservado para Conteúdo 2"/>
          <p:cNvSpPr>
            <a:spLocks noGrp="1"/>
          </p:cNvSpPr>
          <p:nvPr>
            <p:ph idx="1"/>
          </p:nvPr>
        </p:nvSpPr>
        <p:spPr>
          <a:xfrm>
            <a:off x="6772275" y="642938"/>
            <a:ext cx="4535488" cy="5572125"/>
          </a:xfrm>
        </p:spPr>
        <p:txBody>
          <a:bodyPr anchor="ctr"/>
          <a:lstStyle/>
          <a:p>
            <a:r>
              <a:rPr lang="pt-BR" sz="1800" smtClean="0"/>
              <a:t>Uma solução de diálise padrão (Na 132mEq/L) é recomendada para o tratamento da hipernatemia  com insuficiência renal oligúrica</a:t>
            </a:r>
            <a:r>
              <a:rPr lang="pt-BR" sz="1800" baseline="30000" smtClean="0"/>
              <a:t>19</a:t>
            </a:r>
          </a:p>
          <a:p>
            <a:r>
              <a:rPr lang="pt-BR" sz="1800" smtClean="0"/>
              <a:t>Se a velocidade de correção é mais alta, a concentração de sódio no dialisato pode ser até 180mEq/L (a depender do sódio sérico) para decair o gradiente de concentração plasma/dialisato, gerando uma queda mais lenta</a:t>
            </a:r>
            <a:r>
              <a:rPr lang="pt-BR" sz="1800" baseline="30000" smtClean="0"/>
              <a:t>20</a:t>
            </a:r>
            <a:r>
              <a:rPr lang="pt-BR" sz="1800" smtClean="0"/>
              <a:t>. </a:t>
            </a:r>
          </a:p>
          <a:p>
            <a:r>
              <a:rPr lang="pt-BR" sz="1800" smtClean="0"/>
              <a:t>DP é um modo eficiente de correção de sódio plasmático.</a:t>
            </a:r>
          </a:p>
          <a:p>
            <a:r>
              <a:rPr lang="pt-BR" sz="1800" smtClean="0"/>
              <a:t>Tem sido indicada em crianças com intoxicação salina</a:t>
            </a:r>
            <a:r>
              <a:rPr lang="pt-BR" sz="1800" baseline="30000" smtClean="0"/>
              <a:t>21</a:t>
            </a:r>
            <a:r>
              <a:rPr lang="pt-BR" sz="1800" smtClean="0"/>
              <a:t>, disfunção de múltiplos órgãos</a:t>
            </a:r>
            <a:r>
              <a:rPr lang="pt-BR" sz="1800" baseline="30000" smtClean="0"/>
              <a:t>22</a:t>
            </a:r>
            <a:r>
              <a:rPr lang="pt-BR" sz="1800" smtClean="0"/>
              <a:t> e neonatos com síndrome de Netherton</a:t>
            </a:r>
            <a:r>
              <a:rPr lang="pt-BR" sz="1800" baseline="30000" smtClean="0"/>
              <a:t>17</a:t>
            </a:r>
            <a:r>
              <a:rPr lang="pt-BR" sz="1800" smtClean="0"/>
              <a:t>. </a:t>
            </a:r>
          </a:p>
          <a:p>
            <a:r>
              <a:rPr lang="pt-BR" sz="1800" smtClean="0"/>
              <a:t>É recomendada precocemente em paciente com hipernatremia oligúrica ou anúrica, considerando que a fluidoterapia agressiva pode gerar excesso de fluido</a:t>
            </a:r>
            <a:r>
              <a:rPr lang="pt-BR" sz="1800" baseline="30000" smtClean="0"/>
              <a:t>23</a:t>
            </a:r>
          </a:p>
        </p:txBody>
      </p:sp>
      <p:grpSp>
        <p:nvGrpSpPr>
          <p:cNvPr id="22537" name="Group 13"/>
          <p:cNvGrpSpPr>
            <a:grpSpLocks noGrp="1" noUngrp="1" noRot="1" noChangeAspect="1" noMove="1" noResize="1"/>
          </p:cNvGrpSpPr>
          <p:nvPr/>
        </p:nvGrpSpPr>
        <p:grpSpPr bwMode="auto">
          <a:xfrm>
            <a:off x="11401425" y="6229350"/>
            <a:ext cx="457200" cy="457200"/>
            <a:chOff x="11401725" y="6229681"/>
            <a:chExt cx="457200" cy="457200"/>
          </a:xfrm>
        </p:grpSpPr>
        <p:sp>
          <p:nvSpPr>
            <p:cNvPr id="15" name="Oval 14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401725" y="6229681"/>
              <a:ext cx="457200" cy="45720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000" kern="0" dirty="0">
                <a:solidFill>
                  <a:prstClr val="white"/>
                </a:solidFill>
                <a:latin typeface="Rockwell Extra Bold" pitchFamily="18" charset="0"/>
                <a:cs typeface="+mn-cs"/>
              </a:endParaRPr>
            </a:p>
          </p:txBody>
        </p:sp>
        <p:sp>
          <p:nvSpPr>
            <p:cNvPr id="16" name="Oval 15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430300" y="6258256"/>
              <a:ext cx="400050" cy="40005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prstClr val="white"/>
                </a:solidFill>
                <a:latin typeface="Calibri"/>
                <a:cs typeface="+mn-cs"/>
              </a:endParaRPr>
            </a:p>
          </p:txBody>
        </p:sp>
      </p:grp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shade val="97000"/>
            <a:satMod val="1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8" name="Rectangle 7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0" y="0"/>
            <a:ext cx="1218882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9" name="Rectangle 9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7607300" y="0"/>
            <a:ext cx="4602163" cy="6858000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grpSp>
        <p:nvGrpSpPr>
          <p:cNvPr id="20" name="Rectangle 11"/>
          <p:cNvGrpSpPr>
            <a:grpSpLocks noGrp="1" noRot="1" noChangeAspect="1" noMove="1" noResize="1"/>
          </p:cNvGrpSpPr>
          <p:nvPr/>
        </p:nvGrpSpPr>
        <p:grpSpPr bwMode="auto">
          <a:xfrm>
            <a:off x="7607300" y="0"/>
            <a:ext cx="4603750" cy="6858000"/>
            <a:chOff x="4792" y="0"/>
            <a:chExt cx="2900" cy="4320"/>
          </a:xfrm>
        </p:grpSpPr>
        <p:pic>
          <p:nvPicPr>
            <p:cNvPr id="23556" name="Rectangle 11"/>
            <p:cNvPicPr>
              <a:picLocks noRot="1" noChangeAspect="1" noMove="1" noResize="1" noEditPoints="1" noAdjustHandles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92" y="0"/>
              <a:ext cx="2900" cy="43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3557" name="Text Box 5"/>
            <p:cNvSpPr txBox="1">
              <a:spLocks noChangeArrowheads="1" noChangeShapeType="1"/>
            </p:cNvSpPr>
            <p:nvPr/>
          </p:nvSpPr>
          <p:spPr bwMode="auto">
            <a:xfrm>
              <a:off x="4792" y="0"/>
              <a:ext cx="2899" cy="432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Rockwell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Rockwell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Rockwell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Rockwell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Rockwell" charset="0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Rockwell" charset="0"/>
                </a:defRPr>
              </a:lvl9pPr>
            </a:lstStyle>
            <a:p>
              <a:pPr algn="ctr"/>
              <a:endParaRPr lang="pt-BR">
                <a:solidFill>
                  <a:srgbClr val="FFFFFF"/>
                </a:solidFill>
              </a:endParaRPr>
            </a:p>
          </p:txBody>
        </p:sp>
      </p:grpSp>
      <p:grpSp>
        <p:nvGrpSpPr>
          <p:cNvPr id="23559" name="Group 13"/>
          <p:cNvGrpSpPr>
            <a:grpSpLocks noGrp="1" noUngrp="1" noRot="1" noChangeAspect="1" noMove="1" noResize="1"/>
          </p:cNvGrpSpPr>
          <p:nvPr/>
        </p:nvGrpSpPr>
        <p:grpSpPr bwMode="auto">
          <a:xfrm>
            <a:off x="11401425" y="6229350"/>
            <a:ext cx="457200" cy="457200"/>
            <a:chOff x="11401725" y="6229681"/>
            <a:chExt cx="457200" cy="457200"/>
          </a:xfrm>
        </p:grpSpPr>
        <p:sp>
          <p:nvSpPr>
            <p:cNvPr id="22" name="Oval 14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401725" y="6229681"/>
              <a:ext cx="457200" cy="45720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  <p:txBody>
            <a:bodyPr lIns="0" tIns="0" rIns="0" bIns="0"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sz="2000" kern="0" dirty="0">
                <a:solidFill>
                  <a:prstClr val="white"/>
                </a:solidFill>
                <a:latin typeface="Rockwell Extra Bold" pitchFamily="18" charset="0"/>
                <a:cs typeface="+mn-cs"/>
              </a:endParaRPr>
            </a:p>
          </p:txBody>
        </p:sp>
        <p:sp>
          <p:nvSpPr>
            <p:cNvPr id="23" name="Oval 15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430300" y="6258256"/>
              <a:ext cx="400050" cy="400050"/>
            </a:xfrm>
            <a:prstGeom prst="ellipse">
              <a:avLst/>
            </a:prstGeom>
            <a:noFill/>
            <a:ln w="12700" cap="flat" cmpd="sng" algn="ctr">
              <a:solidFill>
                <a:srgbClr val="FFFFFF"/>
              </a:solidFill>
              <a:prstDash val="solid"/>
            </a:ln>
            <a:effectLst/>
          </p:spPr>
          <p:txBody>
            <a:bodyPr anchor="ctr"/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lang="en-US" kern="0" dirty="0">
                <a:solidFill>
                  <a:prstClr val="white"/>
                </a:solidFill>
                <a:latin typeface="Calibri"/>
                <a:cs typeface="+mn-cs"/>
              </a:endParaRPr>
            </a:p>
          </p:txBody>
        </p:sp>
      </p:grpSp>
      <p:sp>
        <p:nvSpPr>
          <p:cNvPr id="23561" name="Espaço Reservado para Conteúdo 2"/>
          <p:cNvSpPr>
            <a:spLocks noGrp="1"/>
          </p:cNvSpPr>
          <p:nvPr>
            <p:ph idx="1"/>
          </p:nvPr>
        </p:nvSpPr>
        <p:spPr>
          <a:xfrm>
            <a:off x="1069975" y="642938"/>
            <a:ext cx="5881688" cy="5586412"/>
          </a:xfrm>
        </p:spPr>
        <p:txBody>
          <a:bodyPr anchor="ctr"/>
          <a:lstStyle/>
          <a:p>
            <a:r>
              <a:rPr lang="pt-BR" b="1" smtClean="0">
                <a:solidFill>
                  <a:srgbClr val="FFFF66"/>
                </a:solidFill>
              </a:rPr>
              <a:t>Nível plasmático de sódio acima de 200mEq/L não é explicado apenas por perda de água livre, sendo usualmente  associado ao aumento da ingesta de sódio</a:t>
            </a:r>
            <a:r>
              <a:rPr lang="pt-BR" b="1" baseline="30000" smtClean="0">
                <a:solidFill>
                  <a:srgbClr val="FFFF66"/>
                </a:solidFill>
              </a:rPr>
              <a:t>24-26</a:t>
            </a:r>
            <a:r>
              <a:rPr lang="pt-BR" b="1" smtClean="0">
                <a:solidFill>
                  <a:srgbClr val="FFFF66"/>
                </a:solidFill>
              </a:rPr>
              <a:t>.</a:t>
            </a:r>
            <a:r>
              <a:rPr lang="pt-BR" smtClean="0">
                <a:solidFill>
                  <a:srgbClr val="FF0000"/>
                </a:solidFill>
              </a:rPr>
              <a:t> </a:t>
            </a:r>
          </a:p>
          <a:p>
            <a:endParaRPr lang="pt-BR" smtClean="0">
              <a:solidFill>
                <a:srgbClr val="FF0000"/>
              </a:solidFill>
            </a:endParaRPr>
          </a:p>
          <a:p>
            <a:r>
              <a:rPr lang="pt-BR" smtClean="0"/>
              <a:t>O quadro apresentado pelo paciente foi resultado de coordenação precária entre sistema de cuidados primários, pais e hospital terciário. </a:t>
            </a:r>
          </a:p>
          <a:p>
            <a:r>
              <a:rPr lang="pt-BR" b="1" smtClean="0">
                <a:solidFill>
                  <a:srgbClr val="FF0000"/>
                </a:solidFill>
              </a:rPr>
              <a:t>Os pais devem ser alertados quanto a sinais de hipoalimentação</a:t>
            </a:r>
            <a:r>
              <a:rPr lang="pt-BR" smtClean="0"/>
              <a:t>, e os RN com riscos e perda de peso excessiva devem ser reavaliados frequentemente, mesmo com técnicas de amamentação adequadas. </a:t>
            </a:r>
          </a:p>
          <a:p>
            <a:r>
              <a:rPr lang="pt-BR" smtClean="0"/>
              <a:t>O controle precário no ambiente extra-hospitalar levou a admissão tardia ao hospital. </a:t>
            </a:r>
          </a:p>
          <a:p>
            <a:r>
              <a:rPr lang="pt-BR" smtClean="0"/>
              <a:t>A desidratação hipernatremia não é um diagnóstico, mas um sinal de doença subjacente</a:t>
            </a:r>
            <a:r>
              <a:rPr lang="pt-BR" baseline="30000" smtClean="0"/>
              <a:t>25,27</a:t>
            </a:r>
            <a:r>
              <a:rPr lang="pt-BR" smtClean="0"/>
              <a:t>.</a:t>
            </a:r>
          </a:p>
        </p:txBody>
      </p:sp>
      <p:sp>
        <p:nvSpPr>
          <p:cNvPr id="23566" name="Rectangle 14"/>
          <p:cNvSpPr>
            <a:spLocks noChangeArrowheads="1"/>
          </p:cNvSpPr>
          <p:nvPr/>
        </p:nvSpPr>
        <p:spPr bwMode="auto">
          <a:xfrm>
            <a:off x="7607300" y="1917700"/>
            <a:ext cx="4635500" cy="2838450"/>
          </a:xfrm>
          <a:prstGeom prst="rect">
            <a:avLst/>
          </a:prstGeom>
          <a:solidFill>
            <a:srgbClr val="FF00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pt-BR" b="1">
                <a:solidFill>
                  <a:srgbClr val="FFFF66"/>
                </a:solidFill>
              </a:rPr>
              <a:t>Depois de descartar outro diagnóstico e dar resposta satisfatória ao tratamento do caso apresentado, parece</a:t>
            </a:r>
          </a:p>
          <a:p>
            <a:pPr algn="ctr"/>
            <a:r>
              <a:rPr lang="pt-BR" b="1">
                <a:solidFill>
                  <a:srgbClr val="FFFF66"/>
                </a:solidFill>
              </a:rPr>
              <a:t>razoável concluir que hipernatremia extrema nesse neonato</a:t>
            </a:r>
          </a:p>
          <a:p>
            <a:pPr algn="ctr"/>
            <a:r>
              <a:rPr lang="pt-BR" b="1">
                <a:solidFill>
                  <a:srgbClr val="FFFF66"/>
                </a:solidFill>
              </a:rPr>
              <a:t>foi causado por ambos, um déficit de água livre, principalmente</a:t>
            </a:r>
          </a:p>
          <a:p>
            <a:pPr algn="ctr"/>
            <a:r>
              <a:rPr lang="pt-BR" b="1">
                <a:solidFill>
                  <a:srgbClr val="FFFF66"/>
                </a:solidFill>
              </a:rPr>
              <a:t>devido a uma falha de lactogênese (hipoalimentação) e também por uma</a:t>
            </a:r>
          </a:p>
          <a:p>
            <a:pPr algn="ctr"/>
            <a:r>
              <a:rPr lang="pt-BR" b="1">
                <a:solidFill>
                  <a:srgbClr val="FFFF66"/>
                </a:solidFill>
              </a:rPr>
              <a:t>alta ingestão de sódio</a:t>
            </a: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700" name="AutoShape 4"/>
          <p:cNvSpPr>
            <a:spLocks noChangeArrowheads="1"/>
          </p:cNvSpPr>
          <p:nvPr/>
        </p:nvSpPr>
        <p:spPr bwMode="auto">
          <a:xfrm>
            <a:off x="298450" y="1520825"/>
            <a:ext cx="11396663" cy="4254500"/>
          </a:xfrm>
          <a:prstGeom prst="horizontalScroll">
            <a:avLst>
              <a:gd name="adj" fmla="val 12500"/>
            </a:avLst>
          </a:prstGeom>
          <a:solidFill>
            <a:schemeClr val="accent1"/>
          </a:solidFill>
          <a:ln w="57150">
            <a:solidFill>
              <a:srgbClr val="FF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 sz="2400"/>
              <a:t>    </a:t>
            </a:r>
            <a:r>
              <a:rPr lang="pt-BR" sz="2400" b="1">
                <a:solidFill>
                  <a:srgbClr val="FFFF66"/>
                </a:solidFill>
              </a:rPr>
              <a:t>Em conclusão, os autores relatam um caso de um extrema hipernatremia</a:t>
            </a:r>
          </a:p>
          <a:p>
            <a:pPr algn="ctr"/>
            <a:r>
              <a:rPr lang="pt-BR" sz="2400" b="1">
                <a:solidFill>
                  <a:srgbClr val="FFFF66"/>
                </a:solidFill>
              </a:rPr>
              <a:t> incomum</a:t>
            </a:r>
          </a:p>
          <a:p>
            <a:pPr algn="ctr"/>
            <a:r>
              <a:rPr lang="pt-BR" sz="2400" b="1">
                <a:solidFill>
                  <a:srgbClr val="FFFF66"/>
                </a:solidFill>
              </a:rPr>
              <a:t>e revisou a fisiopatologia subjacente</a:t>
            </a:r>
          </a:p>
          <a:p>
            <a:pPr algn="ctr"/>
            <a:r>
              <a:rPr lang="pt-BR" sz="2400" b="1">
                <a:solidFill>
                  <a:srgbClr val="FFFF66"/>
                </a:solidFill>
              </a:rPr>
              <a:t>    e, mais importante, o tratamento eficaz com uma mistura</a:t>
            </a:r>
          </a:p>
          <a:p>
            <a:pPr algn="ctr"/>
            <a:r>
              <a:rPr lang="pt-BR" sz="2400" b="1">
                <a:solidFill>
                  <a:srgbClr val="FFFF66"/>
                </a:solidFill>
              </a:rPr>
              <a:t>abordagem com fluidos intravenosos e diálise peritoneal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0975" y="1020763"/>
            <a:ext cx="11831638" cy="4819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2950" y="487363"/>
            <a:ext cx="10388600" cy="1609725"/>
          </a:xfrm>
        </p:spPr>
      </p:pic>
      <p:sp>
        <p:nvSpPr>
          <p:cNvPr id="25603" name="Retângulo 3"/>
          <p:cNvSpPr>
            <a:spLocks noChangeArrowheads="1"/>
          </p:cNvSpPr>
          <p:nvPr/>
        </p:nvSpPr>
        <p:spPr bwMode="auto">
          <a:xfrm>
            <a:off x="1063625" y="1860550"/>
            <a:ext cx="10763250" cy="3937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>
                <a:latin typeface="Helvetica" pitchFamily="34" charset="0"/>
              </a:rPr>
              <a:t>1 </a:t>
            </a:r>
            <a:r>
              <a:rPr lang="pt-BR">
                <a:latin typeface="Times" pitchFamily="18" charset="0"/>
              </a:rPr>
              <a:t>Bockenhauer D, Zieg J. Electrolyte disorders. Clin Perinatol 2014; 41(03):575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590</a:t>
            </a:r>
          </a:p>
          <a:p>
            <a:r>
              <a:rPr lang="pt-BR">
                <a:latin typeface="Helvetica" pitchFamily="34" charset="0"/>
              </a:rPr>
              <a:t>2 </a:t>
            </a:r>
            <a:r>
              <a:rPr lang="pt-BR">
                <a:latin typeface="Times" pitchFamily="18" charset="0"/>
              </a:rPr>
              <a:t>Staub E,Wilkins B. A fatal case of hypernatraemic dehydration in a neonate. J Paediatr Child Health 2012;48(09):859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862</a:t>
            </a:r>
          </a:p>
          <a:p>
            <a:r>
              <a:rPr lang="pt-BR">
                <a:latin typeface="Helvetica" pitchFamily="34" charset="0"/>
              </a:rPr>
              <a:t>3 </a:t>
            </a:r>
            <a:r>
              <a:rPr lang="pt-BR">
                <a:latin typeface="Times" pitchFamily="18" charset="0"/>
              </a:rPr>
              <a:t>Somers M, Traum A. Hypernatremia in Children. In: Mattoo TK, Kim MS, eds. Waltham, MA: UpToDate August 2018</a:t>
            </a:r>
          </a:p>
          <a:p>
            <a:r>
              <a:rPr lang="pt-BR">
                <a:latin typeface="Helvetica" pitchFamily="34" charset="0"/>
              </a:rPr>
              <a:t>4 </a:t>
            </a:r>
            <a:r>
              <a:rPr lang="pt-BR">
                <a:latin typeface="Times" pitchFamily="18" charset="0"/>
              </a:rPr>
              <a:t>Moritz ML, Manole MD, Bogen DL, Ayus JC. Breastfeeding-associated hypernatremia: are we missing the diagnosis? Pediatrics 2005;116(03):e343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e347</a:t>
            </a:r>
          </a:p>
          <a:p>
            <a:r>
              <a:rPr lang="pt-BR">
                <a:latin typeface="Helvetica" pitchFamily="34" charset="0"/>
              </a:rPr>
              <a:t>5 </a:t>
            </a:r>
            <a:r>
              <a:rPr lang="pt-BR">
                <a:latin typeface="Times" pitchFamily="18" charset="0"/>
              </a:rPr>
              <a:t>Manganaro R, Marseglia L, Mamì C, et al. Breast milk sodium concentration, sodium intake and weight loss in breast-feeding newborn infants. Br J Nutr 2007;97(02):344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348</a:t>
            </a:r>
          </a:p>
          <a:p>
            <a:r>
              <a:rPr lang="pt-BR">
                <a:latin typeface="Helvetica" pitchFamily="34" charset="0"/>
              </a:rPr>
              <a:t>6 </a:t>
            </a:r>
            <a:r>
              <a:rPr lang="pt-BR">
                <a:latin typeface="Times" pitchFamily="18" charset="0"/>
              </a:rPr>
              <a:t>Mujawar NS, Jaiswal AN. Hypernatremia in the neonate: neonatal hypernatremia and hypernatremic dehydration in neonates receiving exclusive breastfeeding. Indian J Crit Care Med 2017;21 (01):30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33</a:t>
            </a:r>
          </a:p>
          <a:p>
            <a:r>
              <a:rPr lang="pt-BR">
                <a:latin typeface="Helvetica" pitchFamily="34" charset="0"/>
              </a:rPr>
              <a:t>7 </a:t>
            </a:r>
            <a:r>
              <a:rPr lang="pt-BR">
                <a:latin typeface="Times" pitchFamily="18" charset="0"/>
              </a:rPr>
              <a:t>Anctil S, Carceller A, Chevalier I, et al. Natremia of healthy term newborns at 48 h of life: in</a:t>
            </a:r>
            <a:r>
              <a:rPr lang="pt-BR">
                <a:latin typeface="Helvetica" pitchFamily="34" charset="0"/>
              </a:rPr>
              <a:t>fl</a:t>
            </a:r>
            <a:r>
              <a:rPr lang="pt-BR">
                <a:latin typeface="Times" pitchFamily="18" charset="0"/>
              </a:rPr>
              <a:t>uence of feeding patterns. Clin Biochem 2006;39(10):992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996</a:t>
            </a:r>
          </a:p>
          <a:p>
            <a:endParaRPr lang="pt-BR">
              <a:latin typeface="Times" pitchFamily="18" charset="0"/>
            </a:endParaRP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Retângulo 3"/>
          <p:cNvSpPr>
            <a:spLocks noChangeArrowheads="1"/>
          </p:cNvSpPr>
          <p:nvPr/>
        </p:nvSpPr>
        <p:spPr bwMode="auto">
          <a:xfrm>
            <a:off x="622300" y="703263"/>
            <a:ext cx="10947400" cy="503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>
                <a:latin typeface="Helvetica" pitchFamily="34" charset="0"/>
              </a:rPr>
              <a:t>8 </a:t>
            </a:r>
            <a:r>
              <a:rPr lang="pt-BR">
                <a:latin typeface="Times" pitchFamily="18" charset="0"/>
              </a:rPr>
              <a:t>Quereshi UA, Bhat JI, Ali SW, Mir AA, Kambay AH, Bhat IN. Acute salt poisoning due to different oral rehydration solution (ORS) packet sizes. Indian J Pediatr 2010;77(06):679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680</a:t>
            </a:r>
          </a:p>
          <a:p>
            <a:r>
              <a:rPr lang="pt-BR">
                <a:latin typeface="Helvetica" pitchFamily="34" charset="0"/>
              </a:rPr>
              <a:t>9 </a:t>
            </a:r>
            <a:r>
              <a:rPr lang="pt-BR">
                <a:latin typeface="Times" pitchFamily="18" charset="0"/>
              </a:rPr>
              <a:t>Lavagno C, Camozzi P, Renzi S, et al. Breastfeeding associated hypernatremia: a systematic review of the literature. J Hum Lact 2016;32(01):67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74</a:t>
            </a:r>
          </a:p>
          <a:p>
            <a:r>
              <a:rPr lang="pt-BR">
                <a:latin typeface="Helvetica" pitchFamily="34" charset="0"/>
              </a:rPr>
              <a:t>10 </a:t>
            </a:r>
            <a:r>
              <a:rPr lang="pt-BR">
                <a:latin typeface="Times" pitchFamily="18" charset="0"/>
              </a:rPr>
              <a:t>Anand SK, Sandborg C, Robinson RG, Lieberman E. Neonatal hypernatremia associated with elevated sodium concentration of breast milk. J Pediatr 1980;96(01):66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68</a:t>
            </a:r>
          </a:p>
          <a:p>
            <a:r>
              <a:rPr lang="pt-BR">
                <a:latin typeface="Helvetica" pitchFamily="34" charset="0"/>
              </a:rPr>
              <a:t>11 </a:t>
            </a:r>
            <a:r>
              <a:rPr lang="pt-BR">
                <a:latin typeface="Times" pitchFamily="18" charset="0"/>
              </a:rPr>
              <a:t>Aydogan S, Dilli D, Ozyazici A, Cakmakci E, Koyuncu E, Zenciro</a:t>
            </a:r>
            <a:r>
              <a:rPr lang="pt-BR">
                <a:latin typeface="Helvetica" pitchFamily="34" charset="0"/>
              </a:rPr>
              <a:t>ğ</a:t>
            </a:r>
            <a:r>
              <a:rPr lang="pt-BR">
                <a:latin typeface="Times" pitchFamily="18" charset="0"/>
              </a:rPr>
              <a:t>lu A. Central diabetes insipidus in an infant with pneumococcal meningitis. Fetal Pediatr Pathol 2019;38(01):80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84</a:t>
            </a:r>
          </a:p>
          <a:p>
            <a:r>
              <a:rPr lang="pt-BR">
                <a:latin typeface="Helvetica" pitchFamily="34" charset="0"/>
              </a:rPr>
              <a:t>12 </a:t>
            </a:r>
            <a:r>
              <a:rPr lang="pt-BR">
                <a:latin typeface="Times" pitchFamily="18" charset="0"/>
              </a:rPr>
              <a:t>Polak M, Cavé H. Neonatal diabetes mellitus: a disease linked to multiple mechanisms. Orphanet J Rare Dis 2007;2:12</a:t>
            </a:r>
          </a:p>
          <a:p>
            <a:r>
              <a:rPr lang="pt-BR">
                <a:latin typeface="Helvetica" pitchFamily="34" charset="0"/>
              </a:rPr>
              <a:t>13 </a:t>
            </a:r>
            <a:r>
              <a:rPr lang="pt-BR">
                <a:latin typeface="Times" pitchFamily="18" charset="0"/>
              </a:rPr>
              <a:t>Biset A, Claris O. Idiopathic central diabetes insipidus in na extreme premature infant: a case report. Arch Pediatr 2018;25 (08):480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484</a:t>
            </a:r>
          </a:p>
          <a:p>
            <a:r>
              <a:rPr lang="pt-BR">
                <a:latin typeface="Helvetica" pitchFamily="34" charset="0"/>
              </a:rPr>
              <a:t>14 </a:t>
            </a:r>
            <a:r>
              <a:rPr lang="pt-BR">
                <a:latin typeface="Times" pitchFamily="18" charset="0"/>
              </a:rPr>
              <a:t>Mora L, Suárez F. Aproximación diagnóstica de los errores innatos del metabolismo en la unidad de cuidado intensivo neonatal: acidosis metabólica, hiperamonemia e hipoglicemia. Revista Biosalud 2017;16(02):83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95</a:t>
            </a:r>
          </a:p>
          <a:p>
            <a:r>
              <a:rPr lang="pt-BR">
                <a:latin typeface="Helvetica" pitchFamily="34" charset="0"/>
              </a:rPr>
              <a:t>15 </a:t>
            </a:r>
            <a:r>
              <a:rPr lang="pt-BR">
                <a:latin typeface="Times" pitchFamily="18" charset="0"/>
              </a:rPr>
              <a:t>Kim YH, Song JH, Kim CJ, Yang EM. Congenital syphilis presenting with only nephrotic syndrome: reemergence of a forgotten disease. J Korean Med Sci 2017;32(08):1374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1376</a:t>
            </a:r>
          </a:p>
          <a:p>
            <a:r>
              <a:rPr lang="pt-BR">
                <a:latin typeface="Helvetica" pitchFamily="34" charset="0"/>
              </a:rPr>
              <a:t>16 </a:t>
            </a:r>
            <a:r>
              <a:rPr lang="pt-BR">
                <a:latin typeface="Times" pitchFamily="18" charset="0"/>
              </a:rPr>
              <a:t>Komatsu N, Saijoh K, Jayakumar A, et al. Correlation between SPINK5 gene mutations and clinical manifestations in Netherton syndrome patients. J Invest Dermatol 2008;128(05): 1148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1159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tângulo 3"/>
          <p:cNvSpPr>
            <a:spLocks noChangeArrowheads="1"/>
          </p:cNvSpPr>
          <p:nvPr/>
        </p:nvSpPr>
        <p:spPr bwMode="auto">
          <a:xfrm>
            <a:off x="595313" y="474663"/>
            <a:ext cx="10658475" cy="5859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>
                <a:latin typeface="Helvetica" pitchFamily="34" charset="0"/>
              </a:rPr>
              <a:t>17 </a:t>
            </a:r>
            <a:r>
              <a:rPr lang="pt-BR">
                <a:latin typeface="Times" pitchFamily="18" charset="0"/>
              </a:rPr>
              <a:t>Fu LL, Ma J, Ma JY, et al. Analysis of 5 children with congenital thrombotic thrombocytopenic purpura [in Chinese]. Zhonghua Er Ke Za Zhi 2019;57(01):50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54</a:t>
            </a:r>
          </a:p>
          <a:p>
            <a:r>
              <a:rPr lang="pt-BR">
                <a:latin typeface="Helvetica" pitchFamily="34" charset="0"/>
              </a:rPr>
              <a:t>18 </a:t>
            </a:r>
            <a:r>
              <a:rPr lang="pt-BR">
                <a:latin typeface="Times" pitchFamily="18" charset="0"/>
              </a:rPr>
              <a:t>Lindner G, Funk GC. Hypernatremia in critically ill patients. J Crit Care 2013;28(02):216.e11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216.e20</a:t>
            </a:r>
          </a:p>
          <a:p>
            <a:r>
              <a:rPr lang="pt-BR">
                <a:latin typeface="Helvetica" pitchFamily="34" charset="0"/>
              </a:rPr>
              <a:t>19 </a:t>
            </a:r>
            <a:r>
              <a:rPr lang="pt-BR">
                <a:latin typeface="Times" pitchFamily="18" charset="0"/>
              </a:rPr>
              <a:t>Yildiz N, Erguven M, Yildiz M, Ozdogan T, Turhan P. Acute peritoneal dialysis in neonates with acute kidney injury and hypernatremic dehydration. Perit Dial Int 2013;33(03):290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296</a:t>
            </a:r>
          </a:p>
          <a:p>
            <a:r>
              <a:rPr lang="pt-BR">
                <a:latin typeface="Helvetica" pitchFamily="34" charset="0"/>
              </a:rPr>
              <a:t>20 </a:t>
            </a:r>
            <a:r>
              <a:rPr lang="pt-BR">
                <a:latin typeface="Times" pitchFamily="18" charset="0"/>
              </a:rPr>
              <a:t>Lunn A, Watson AR, Suri M. Extreme hypernatraemia, breastfeeding and red skin. Pediatr Nephrol 2010;25(02):379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380</a:t>
            </a:r>
          </a:p>
          <a:p>
            <a:r>
              <a:rPr lang="pt-BR">
                <a:latin typeface="Helvetica" pitchFamily="34" charset="0"/>
              </a:rPr>
              <a:t>21 </a:t>
            </a:r>
            <a:r>
              <a:rPr lang="pt-BR">
                <a:latin typeface="Times" pitchFamily="18" charset="0"/>
              </a:rPr>
              <a:t>el-Dahr S,GomezRA, Campbell FG, Chevalier RL. Rapid correction of acute salt poisoning by peritoneal dialysis. Pediatr Nephrol 1987;1 (04):602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604</a:t>
            </a:r>
          </a:p>
          <a:p>
            <a:r>
              <a:rPr lang="pt-BR">
                <a:latin typeface="Helvetica" pitchFamily="34" charset="0"/>
              </a:rPr>
              <a:t>22 </a:t>
            </a:r>
            <a:r>
              <a:rPr lang="pt-BR">
                <a:latin typeface="Times" pitchFamily="18" charset="0"/>
              </a:rPr>
              <a:t>Moritz ML, del Rio M, Crooke GA, Singer LP. Acute peritoneal dialysis as both cause and treatment of hypernatremia in na infant. Pediatr Nephrol 2001;16(09):697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700</a:t>
            </a:r>
          </a:p>
          <a:p>
            <a:r>
              <a:rPr lang="pt-BR">
                <a:latin typeface="Helvetica" pitchFamily="34" charset="0"/>
              </a:rPr>
              <a:t>23 </a:t>
            </a:r>
            <a:r>
              <a:rPr lang="pt-BR">
                <a:latin typeface="Times" pitchFamily="18" charset="0"/>
              </a:rPr>
              <a:t>Bonilla-Félix M. Peritoneal dialysis in the pediatric intensive care unit setting. Perit Dial Int 2009;29(Suppl 2):S183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S185</a:t>
            </a:r>
          </a:p>
          <a:p>
            <a:r>
              <a:rPr lang="pt-BR">
                <a:latin typeface="Helvetica" pitchFamily="34" charset="0"/>
              </a:rPr>
              <a:t>24 </a:t>
            </a:r>
            <a:r>
              <a:rPr lang="pt-BR">
                <a:latin typeface="Times" pitchFamily="18" charset="0"/>
              </a:rPr>
              <a:t>Finberg L, Kiley J, Luttrell CN. Mass accidental salt poisoning in infancy. A study of a hospital disaster. JAMA 1963;184:187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190</a:t>
            </a:r>
          </a:p>
          <a:p>
            <a:r>
              <a:rPr lang="pt-BR">
                <a:latin typeface="Helvetica" pitchFamily="34" charset="0"/>
              </a:rPr>
              <a:t>25 </a:t>
            </a:r>
            <a:r>
              <a:rPr lang="pt-BR">
                <a:latin typeface="Times" pitchFamily="18" charset="0"/>
              </a:rPr>
              <a:t>Coulthard MG, Haycock GB. Distinguishing between salt poisoning and hypernatraemic dehydration in children. BMJ 2003;326 (7381):157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160</a:t>
            </a:r>
          </a:p>
          <a:p>
            <a:r>
              <a:rPr lang="pt-BR">
                <a:latin typeface="Helvetica" pitchFamily="34" charset="0"/>
              </a:rPr>
              <a:t>26 </a:t>
            </a:r>
            <a:r>
              <a:rPr lang="pt-BR">
                <a:latin typeface="Times" pitchFamily="18" charset="0"/>
              </a:rPr>
              <a:t>Moder KG, Hurley DL. Fatal hypernatremia from exogenous salt intake: report of a case and review of the literature. Mayo Clin Proc 1990;65(12):1587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1594</a:t>
            </a:r>
          </a:p>
          <a:p>
            <a:r>
              <a:rPr lang="pt-BR">
                <a:latin typeface="Helvetica" pitchFamily="34" charset="0"/>
              </a:rPr>
              <a:t>27 </a:t>
            </a:r>
            <a:r>
              <a:rPr lang="pt-BR">
                <a:latin typeface="Times" pitchFamily="18" charset="0"/>
              </a:rPr>
              <a:t>RichmondS.Hypernatraemic dehydration: excesssodiumis not the cause. Arch Dis Child Fetal Neonatal Ed 2003;88(04):F349</a:t>
            </a:r>
            <a:r>
              <a:rPr lang="pt-BR">
                <a:latin typeface="Helvetica" pitchFamily="34" charset="0"/>
              </a:rPr>
              <a:t>–</a:t>
            </a:r>
            <a:r>
              <a:rPr lang="pt-BR">
                <a:latin typeface="Times" pitchFamily="18" charset="0"/>
              </a:rPr>
              <a:t>F350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Rectangle 2"/>
          <p:cNvSpPr>
            <a:spLocks noGrp="1"/>
          </p:cNvSpPr>
          <p:nvPr>
            <p:ph type="title"/>
          </p:nvPr>
        </p:nvSpPr>
        <p:spPr bwMode="auto">
          <a:xfrm>
            <a:off x="4649788" y="1809750"/>
            <a:ext cx="2897187" cy="1876425"/>
          </a:xfrm>
          <a:solidFill>
            <a:schemeClr val="bg1"/>
          </a:solidFill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1600" cap="none" smtClean="0">
                <a:solidFill>
                  <a:srgbClr val="FF00FF"/>
                </a:solidFill>
              </a:rPr>
              <a:t>Nota do  Editor da página neonatal </a:t>
            </a:r>
            <a:r>
              <a:rPr lang="pt-BR" sz="1600" cap="none" smtClean="0">
                <a:solidFill>
                  <a:srgbClr val="FF00FF"/>
                </a:solidFill>
                <a:hlinkClick r:id="rId2"/>
              </a:rPr>
              <a:t>www.paulomargoto.com.br</a:t>
            </a:r>
            <a:r>
              <a:rPr lang="pt-BR" sz="1600" cap="none" smtClean="0">
                <a:solidFill>
                  <a:srgbClr val="FF00FF"/>
                </a:solidFill>
              </a:rPr>
              <a:t>.</a:t>
            </a:r>
            <a:br>
              <a:rPr lang="pt-BR" sz="1600" cap="none" smtClean="0">
                <a:solidFill>
                  <a:srgbClr val="FF00FF"/>
                </a:solidFill>
              </a:rPr>
            </a:br>
            <a:r>
              <a:rPr lang="pt-BR" sz="1600" cap="none" smtClean="0">
                <a:solidFill>
                  <a:srgbClr val="FF00FF"/>
                </a:solidFill>
              </a:rPr>
              <a:t> Consultem também! Aqui e Agora! Estudando Juntos!</a:t>
            </a:r>
          </a:p>
        </p:txBody>
      </p:sp>
      <p:pic>
        <p:nvPicPr>
          <p:cNvPr id="33796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53300" y="0"/>
            <a:ext cx="469265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7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4649788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3799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16488" y="3686175"/>
            <a:ext cx="2303462" cy="2671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3800" name="Text Box 8"/>
          <p:cNvSpPr txBox="1">
            <a:spLocks noChangeArrowheads="1"/>
          </p:cNvSpPr>
          <p:nvPr/>
        </p:nvSpPr>
        <p:spPr bwMode="auto">
          <a:xfrm>
            <a:off x="4803775" y="6357938"/>
            <a:ext cx="2549525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>
                <a:hlinkClick r:id="rId6"/>
              </a:rPr>
              <a:t>pmargotto@gmail.com</a:t>
            </a:r>
            <a:r>
              <a:rPr lang="pt-BR"/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mtClean="0"/>
              <a:t>A concentração de sódio do leite humano após as duas primeiras semanas do nascimento se aproximam de 7 mEq / l.  </a:t>
            </a:r>
          </a:p>
          <a:p>
            <a:r>
              <a:rPr lang="pt-BR" smtClean="0"/>
              <a:t>A baixa concentração de sódio e baixa carga renal de soluto do leite humano são consideradas proteção contra o desenvolvimento de hipernatremia em recém-nascidos amamentados e jovens bebês.</a:t>
            </a:r>
          </a:p>
          <a:p>
            <a:r>
              <a:rPr lang="pt-BR" smtClean="0"/>
              <a:t>Os autores descrevem um caso de um recém-nascido amamentado que aos </a:t>
            </a:r>
            <a:r>
              <a:rPr lang="pt-BR" smtClean="0">
                <a:solidFill>
                  <a:srgbClr val="FF0000"/>
                </a:solidFill>
              </a:rPr>
              <a:t>15 dias de idade</a:t>
            </a:r>
            <a:r>
              <a:rPr lang="pt-BR" smtClean="0"/>
              <a:t> tinha concentração sérica de sódio de </a:t>
            </a:r>
            <a:r>
              <a:rPr lang="pt-BR" smtClean="0">
                <a:solidFill>
                  <a:srgbClr val="FF0000"/>
                </a:solidFill>
              </a:rPr>
              <a:t>192 mEq / l</a:t>
            </a:r>
            <a:r>
              <a:rPr lang="pt-BR" smtClean="0"/>
              <a:t>. A concentração de sódio do leite materno quando ele tinha 18 a 23 dias de idade variava entre </a:t>
            </a:r>
            <a:r>
              <a:rPr lang="pt-BR" smtClean="0">
                <a:solidFill>
                  <a:srgbClr val="FF0000"/>
                </a:solidFill>
              </a:rPr>
              <a:t>28 e 31 mEq / l</a:t>
            </a:r>
            <a:r>
              <a:rPr lang="pt-BR" smtClean="0"/>
              <a:t>.</a:t>
            </a:r>
          </a:p>
          <a:p>
            <a:r>
              <a:rPr lang="pt-BR" smtClean="0"/>
              <a:t>O bebê de 37 semanas ao nascer (peso de 2.350g), deu entrada na Emergência desidratado e desnutrido. </a:t>
            </a:r>
          </a:p>
          <a:p>
            <a:r>
              <a:rPr lang="pt-BR" smtClean="0"/>
              <a:t>Hipernatremia neste paciente aparentemente resultou da diminuição da ingestão de líquidos pelo bebê e ua elevação da concentração de sódio no leite materno.</a:t>
            </a:r>
          </a:p>
        </p:txBody>
      </p:sp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0" y="1133475"/>
            <a:ext cx="12192000" cy="8239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b="1">
                <a:hlinkClick r:id="rId2"/>
              </a:rPr>
              <a:t>Neonatal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hypernatremia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associated</a:t>
            </a:r>
            <a:r>
              <a:rPr lang="en-US">
                <a:hlinkClick r:id="rId2"/>
              </a:rPr>
              <a:t> with </a:t>
            </a:r>
            <a:r>
              <a:rPr lang="en-US" b="1">
                <a:hlinkClick r:id="rId2"/>
              </a:rPr>
              <a:t>elevated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sodium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concentration</a:t>
            </a:r>
            <a:r>
              <a:rPr lang="en-US">
                <a:hlinkClick r:id="rId2"/>
              </a:rPr>
              <a:t> of </a:t>
            </a:r>
            <a:r>
              <a:rPr lang="en-US" b="1">
                <a:hlinkClick r:id="rId2"/>
              </a:rPr>
              <a:t>breast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milk</a:t>
            </a:r>
            <a:r>
              <a:rPr lang="en-US">
                <a:hlinkClick r:id="rId2"/>
              </a:rPr>
              <a:t>.</a:t>
            </a:r>
            <a:endParaRPr lang="en-US"/>
          </a:p>
          <a:p>
            <a:pPr algn="ctr"/>
            <a:r>
              <a:rPr lang="en-US"/>
              <a:t>Anand SK, Sandborg C, Robinson RG, Lieberman E.J Pediatr. 1980 Jan;96(1):66-8. doi: </a:t>
            </a:r>
            <a:r>
              <a:rPr lang="en-US">
                <a:solidFill>
                  <a:srgbClr val="FF00FF"/>
                </a:solidFill>
              </a:rPr>
              <a:t>10.1016/s0022-3476(80)80330-1</a:t>
            </a:r>
            <a:r>
              <a:rPr lang="en-US"/>
              <a:t>.PMID: 7350318 No abstract available</a:t>
            </a:r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230188" y="268288"/>
            <a:ext cx="11971337" cy="4429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2300" b="1">
                <a:solidFill>
                  <a:srgbClr val="3366FF"/>
                </a:solidFill>
              </a:rPr>
              <a:t>Hipernatremia neonatal associada a elevada concentração de sódio no leite materno.</a:t>
            </a:r>
          </a:p>
        </p:txBody>
      </p:sp>
      <p:sp>
        <p:nvSpPr>
          <p:cNvPr id="34822" name="Oval 6"/>
          <p:cNvSpPr>
            <a:spLocks noChangeArrowheads="1"/>
          </p:cNvSpPr>
          <p:nvPr/>
        </p:nvSpPr>
        <p:spPr bwMode="auto">
          <a:xfrm>
            <a:off x="273050" y="720725"/>
            <a:ext cx="914400" cy="569913"/>
          </a:xfrm>
          <a:prstGeom prst="ellipse">
            <a:avLst/>
          </a:prstGeom>
          <a:solidFill>
            <a:srgbClr val="FFFF66"/>
          </a:solidFill>
          <a:ln w="57150">
            <a:solidFill>
              <a:srgbClr val="FF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/>
              <a:t>1980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Rectangle 3"/>
          <p:cNvSpPr>
            <a:spLocks noGrp="1"/>
          </p:cNvSpPr>
          <p:nvPr>
            <p:ph type="body" idx="1"/>
          </p:nvPr>
        </p:nvSpPr>
        <p:spPr>
          <a:xfrm>
            <a:off x="587375" y="558800"/>
            <a:ext cx="10541000" cy="5613400"/>
          </a:xfrm>
        </p:spPr>
        <p:txBody>
          <a:bodyPr/>
          <a:lstStyle/>
          <a:p>
            <a:r>
              <a:rPr lang="pt-BR" smtClean="0"/>
              <a:t>A profunda perda de peso e agravidade da desidratação nesta criança sugeriu que diminuição da ingestão de líquidos (leite) em vez de aumento da concentração de sódio do leite foi a principal etiologia da hipernatremia.</a:t>
            </a:r>
          </a:p>
          <a:p>
            <a:pPr algn="ctr"/>
            <a:r>
              <a:rPr lang="pt-BR" smtClean="0">
                <a:solidFill>
                  <a:srgbClr val="0000FF"/>
                </a:solidFill>
              </a:rPr>
              <a:t>A concentração de sódio colostro (primeiros cinco dias após o parto) é 22 </a:t>
            </a:r>
            <a:r>
              <a:rPr lang="en-US" smtClean="0">
                <a:solidFill>
                  <a:srgbClr val="0000FF"/>
                </a:solidFill>
              </a:rPr>
              <a:t>±</a:t>
            </a:r>
            <a:r>
              <a:rPr lang="pt-BR" smtClean="0">
                <a:solidFill>
                  <a:srgbClr val="0000FF"/>
                </a:solidFill>
              </a:rPr>
              <a:t> 12 mEq / l, leite de transição (cinco a dez dias após o parto) 13 </a:t>
            </a:r>
            <a:r>
              <a:rPr lang="en-US" smtClean="0">
                <a:solidFill>
                  <a:srgbClr val="0000FF"/>
                </a:solidFill>
              </a:rPr>
              <a:t>±</a:t>
            </a:r>
            <a:r>
              <a:rPr lang="pt-BR" smtClean="0">
                <a:solidFill>
                  <a:srgbClr val="0000FF"/>
                </a:solidFill>
              </a:rPr>
              <a:t> 3 mEq / l, e de leite maduro (após décimo quinto dia após o parto) é 7 </a:t>
            </a:r>
            <a:r>
              <a:rPr lang="en-US" smtClean="0">
                <a:solidFill>
                  <a:srgbClr val="0000FF"/>
                </a:solidFill>
              </a:rPr>
              <a:t>±</a:t>
            </a:r>
            <a:r>
              <a:rPr lang="pt-BR" smtClean="0">
                <a:solidFill>
                  <a:srgbClr val="0000FF"/>
                </a:solidFill>
              </a:rPr>
              <a:t> 2 mEq / 1; A mais alta concentração de sódio relatada no leite de transição entre 44 amostras foi de 23 m E q / l, e em leite maduro entre 302 amostras foi de 19 mEq / l.</a:t>
            </a:r>
          </a:p>
          <a:p>
            <a:r>
              <a:rPr lang="pt-BR" smtClean="0">
                <a:solidFill>
                  <a:srgbClr val="0000FF"/>
                </a:solidFill>
              </a:rPr>
              <a:t>Entre as causas do aumento do sódio no leite humano:</a:t>
            </a:r>
          </a:p>
          <a:p>
            <a:pPr>
              <a:buFont typeface="Wingdings" pitchFamily="2" charset="2"/>
              <a:buNone/>
            </a:pPr>
            <a:r>
              <a:rPr lang="pt-BR" smtClean="0">
                <a:solidFill>
                  <a:srgbClr val="0000FF"/>
                </a:solidFill>
              </a:rPr>
              <a:t>       -diminuição da produção do leite humano</a:t>
            </a:r>
          </a:p>
          <a:p>
            <a:pPr>
              <a:buFont typeface="Wingdings" pitchFamily="2" charset="2"/>
              <a:buNone/>
            </a:pPr>
            <a:r>
              <a:rPr lang="pt-BR" smtClean="0">
                <a:solidFill>
                  <a:srgbClr val="0000FF"/>
                </a:solidFill>
              </a:rPr>
              <a:t>       -mastite e lesões no mamilo</a:t>
            </a:r>
          </a:p>
          <a:p>
            <a:pPr>
              <a:buFont typeface="Wingdings" pitchFamily="2" charset="2"/>
              <a:buNone/>
            </a:pPr>
            <a:r>
              <a:rPr lang="pt-BR" smtClean="0">
                <a:solidFill>
                  <a:srgbClr val="0000FF"/>
                </a:solidFill>
              </a:rPr>
              <a:t>       -atraso na maturação do leite</a:t>
            </a:r>
          </a:p>
          <a:p>
            <a:pPr algn="ctr">
              <a:buFont typeface="Wingdings" pitchFamily="2" charset="2"/>
              <a:buNone/>
            </a:pPr>
            <a:r>
              <a:rPr lang="pt-BR" smtClean="0">
                <a:solidFill>
                  <a:srgbClr val="FF0000"/>
                </a:solidFill>
              </a:rPr>
              <a:t>O aumento da concentração de sódio no leite humano deve ser considerado entre as causas de hipernatremia neonatal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1" name="Rectangle 3"/>
          <p:cNvSpPr>
            <a:spLocks noGrp="1"/>
          </p:cNvSpPr>
          <p:nvPr>
            <p:ph type="body" idx="1"/>
          </p:nvPr>
        </p:nvSpPr>
        <p:spPr>
          <a:xfrm>
            <a:off x="722313" y="1212850"/>
            <a:ext cx="10588625" cy="5335588"/>
          </a:xfrm>
        </p:spPr>
        <p:txBody>
          <a:bodyPr/>
          <a:lstStyle/>
          <a:p>
            <a:r>
              <a:rPr lang="pt-BR" sz="2800" smtClean="0"/>
              <a:t>Os autores descreveram outro caso de severa hipernatremia (202 mEq/l e desidratação: RN aos 18 dias de vida, deu entrada com peso de 2,6kg (peso ao nascer de 3,5 Kg) </a:t>
            </a:r>
          </a:p>
          <a:p>
            <a:r>
              <a:rPr lang="pt-BR" sz="2800" smtClean="0"/>
              <a:t>A concentração de sódio do leite materno no 20º dia (dois dias após a admissão) foi de 74mEq / l, e no 21º  dia, 57 mEq / l. A concentração de eletrólitos do soro da mãe e o suor era normal. </a:t>
            </a:r>
          </a:p>
          <a:p>
            <a:pPr algn="ctr">
              <a:buFont typeface="Wingdings" pitchFamily="2" charset="2"/>
              <a:buNone/>
            </a:pPr>
            <a:r>
              <a:rPr lang="pt-BR" sz="2800" smtClean="0">
                <a:solidFill>
                  <a:srgbClr val="0000FF"/>
                </a:solidFill>
              </a:rPr>
              <a:t>Esses dados sugerem que a diminuição da produção de leite materno e / ou maturação retardada são as explicações mais prováveis para o aumento da concentração de sódio no leite.</a:t>
            </a: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800" smtClean="0"/>
              <a:t>Uma complicação potencial séria da amamentação insuficiente é a </a:t>
            </a:r>
            <a:r>
              <a:rPr lang="pt-BR" sz="1800" b="1" smtClean="0"/>
              <a:t>desidratação hipernatrêmica grave</a:t>
            </a:r>
            <a:r>
              <a:rPr lang="pt-BR" sz="1800" smtClean="0"/>
              <a:t>. A desidratação hipernatrêmica neonatal resulta da transferência inadequada de leite materno da mãe para filho. </a:t>
            </a:r>
          </a:p>
          <a:p>
            <a:r>
              <a:rPr lang="pt-BR" sz="1800" smtClean="0"/>
              <a:t>Além disso, má drenagem do leite materno resulta na persistência de alto teor das concentrações de sódio no leite humano, podendo exarcebar a hipernatremia neonatal.</a:t>
            </a:r>
          </a:p>
          <a:p>
            <a:r>
              <a:rPr lang="pt-BR" sz="1800" smtClean="0"/>
              <a:t>Os autores referem essa condição  como "</a:t>
            </a:r>
            <a:r>
              <a:rPr lang="pt-BR" sz="1800" smtClean="0">
                <a:solidFill>
                  <a:srgbClr val="FF0066"/>
                </a:solidFill>
              </a:rPr>
              <a:t>hipernatremia associada à amamentação</a:t>
            </a:r>
            <a:r>
              <a:rPr lang="pt-BR" sz="1800" smtClean="0"/>
              <a:t>", com o claro entendimento de que isso ocorre apenas quando a amamentação não é devidamente estabelecida. </a:t>
            </a:r>
          </a:p>
          <a:p>
            <a:r>
              <a:rPr lang="pt-BR" sz="1800" smtClean="0"/>
              <a:t>A desidratação hipernatrêmica é considerada uma complicação rara da amamentação, mas relatórios recentes sugeriram que a a incidência está aumentando. </a:t>
            </a:r>
          </a:p>
          <a:p>
            <a:pPr algn="ctr">
              <a:buFont typeface="Wingdings" pitchFamily="2" charset="2"/>
              <a:buNone/>
            </a:pPr>
            <a:r>
              <a:rPr lang="pt-BR" sz="1800" b="1" smtClean="0">
                <a:solidFill>
                  <a:srgbClr val="FF0000"/>
                </a:solidFill>
              </a:rPr>
              <a:t>A falha em diagnosticar a desidratação hipernatrêmica pode ter consequências graves,</a:t>
            </a:r>
            <a:r>
              <a:rPr lang="pt-BR" sz="1800" b="1" smtClean="0">
                <a:solidFill>
                  <a:srgbClr val="FF0066"/>
                </a:solidFill>
              </a:rPr>
              <a:t> incluindo convulsões, hemorragia intracraniana, trombose vascular e morte.</a:t>
            </a:r>
          </a:p>
        </p:txBody>
      </p:sp>
      <p:sp>
        <p:nvSpPr>
          <p:cNvPr id="35844" name="Rectangle 4"/>
          <p:cNvSpPr>
            <a:spLocks noChangeArrowheads="1"/>
          </p:cNvSpPr>
          <p:nvPr/>
        </p:nvSpPr>
        <p:spPr bwMode="auto">
          <a:xfrm>
            <a:off x="0" y="1065213"/>
            <a:ext cx="12192000" cy="8239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b="1">
                <a:hlinkClick r:id="rId2"/>
              </a:rPr>
              <a:t>Breastfeeding</a:t>
            </a:r>
            <a:r>
              <a:rPr lang="en-US">
                <a:hlinkClick r:id="rId2"/>
              </a:rPr>
              <a:t>-</a:t>
            </a:r>
            <a:r>
              <a:rPr lang="en-US" b="1">
                <a:hlinkClick r:id="rId2"/>
              </a:rPr>
              <a:t>associated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hypernatremia</a:t>
            </a:r>
            <a:r>
              <a:rPr lang="en-US">
                <a:hlinkClick r:id="rId2"/>
              </a:rPr>
              <a:t>: are we missing the diagnosis?</a:t>
            </a:r>
            <a:endParaRPr lang="en-US"/>
          </a:p>
          <a:p>
            <a:pPr algn="ctr"/>
            <a:r>
              <a:rPr lang="en-US"/>
              <a:t>Moritz ML, Manole MD, Bogen DL, Ayus JC.Pediatrics. 2005 Sep;116(3):e343-7. doi: 10.1542/peds.2004-2647.PMID: 16140676</a:t>
            </a:r>
          </a:p>
        </p:txBody>
      </p:sp>
      <p:sp>
        <p:nvSpPr>
          <p:cNvPr id="35845" name="Rectangle 5"/>
          <p:cNvSpPr>
            <a:spLocks noChangeArrowheads="1"/>
          </p:cNvSpPr>
          <p:nvPr/>
        </p:nvSpPr>
        <p:spPr bwMode="auto">
          <a:xfrm>
            <a:off x="1187450" y="323850"/>
            <a:ext cx="9453563" cy="396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2000" b="1">
                <a:solidFill>
                  <a:srgbClr val="3366FF"/>
                </a:solidFill>
              </a:rPr>
              <a:t>Hipernatremia associada à amamentação: estamos perdendo o diagnóstico?</a:t>
            </a:r>
          </a:p>
        </p:txBody>
      </p:sp>
      <p:sp>
        <p:nvSpPr>
          <p:cNvPr id="35846" name="Oval 6"/>
          <p:cNvSpPr>
            <a:spLocks noChangeArrowheads="1"/>
          </p:cNvSpPr>
          <p:nvPr/>
        </p:nvSpPr>
        <p:spPr bwMode="auto">
          <a:xfrm>
            <a:off x="273050" y="720725"/>
            <a:ext cx="914400" cy="569913"/>
          </a:xfrm>
          <a:prstGeom prst="ellipse">
            <a:avLst/>
          </a:prstGeom>
          <a:solidFill>
            <a:srgbClr val="FFFF66"/>
          </a:solidFill>
          <a:ln w="57150">
            <a:solidFill>
              <a:srgbClr val="FF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/>
              <a:t>2005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pt-BR" smtClean="0"/>
              <a:t>Há cada vez mais relatos de hipernatremia, uma condição potencialmente devastadora, em recém-nascidos amamentados exclusivamente.</a:t>
            </a:r>
          </a:p>
          <a:p>
            <a:pPr>
              <a:lnSpc>
                <a:spcPct val="80000"/>
              </a:lnSpc>
            </a:pPr>
            <a:r>
              <a:rPr lang="pt-BR" smtClean="0"/>
              <a:t> Esses autores realizaram  uma revisão da literatura existente no banco de dados da </a:t>
            </a:r>
            <a:r>
              <a:rPr lang="pt-BR" i="1" smtClean="0"/>
              <a:t>National Library of Medicine</a:t>
            </a:r>
            <a:r>
              <a:rPr lang="pt-BR" smtClean="0"/>
              <a:t> e no mecanismo de busca Google Scholar. Um total de </a:t>
            </a:r>
            <a:r>
              <a:rPr lang="pt-BR" b="1" smtClean="0">
                <a:solidFill>
                  <a:srgbClr val="FF0000"/>
                </a:solidFill>
              </a:rPr>
              <a:t>115 relatórios</a:t>
            </a:r>
            <a:r>
              <a:rPr lang="pt-BR" smtClean="0"/>
              <a:t> foram incluídos na análise final. </a:t>
            </a:r>
          </a:p>
          <a:p>
            <a:pPr>
              <a:lnSpc>
                <a:spcPct val="80000"/>
              </a:lnSpc>
            </a:pPr>
            <a:r>
              <a:rPr lang="pt-BR" smtClean="0"/>
              <a:t> A hipernatremia neonatal associada à amamentação foi reconhecida em bebês com ≤ 21 dias de idade e perda de peso ≥ 10% do peso ao nascer.</a:t>
            </a:r>
          </a:p>
          <a:p>
            <a:pPr>
              <a:lnSpc>
                <a:spcPct val="80000"/>
              </a:lnSpc>
            </a:pPr>
            <a:r>
              <a:rPr lang="pt-BR" smtClean="0"/>
              <a:t> O presente levantamento da literatura identifica </a:t>
            </a:r>
            <a:r>
              <a:rPr lang="pt-BR" smtClean="0">
                <a:solidFill>
                  <a:srgbClr val="0000FF"/>
                </a:solidFill>
              </a:rPr>
              <a:t>os seguintes fatores de risco para hipernatremia neonatal associada à amamentação</a:t>
            </a:r>
            <a:r>
              <a:rPr lang="pt-BR" smtClean="0"/>
              <a:t>: </a:t>
            </a:r>
            <a:r>
              <a:rPr lang="pt-BR" smtClean="0">
                <a:solidFill>
                  <a:srgbClr val="FF0000"/>
                </a:solidFill>
              </a:rPr>
              <a:t>parto cesáreo, primiparidade, problemas de amamentação, peso corporal materno excessivo, amamentação retardada, falta de experiência anterior em amamentação e baixo nível de escolaridade materna, temperatura corporal excessiva, irritabilidade ou letargia, diminuição da produção de urina e convulsões epilépticas</a:t>
            </a:r>
            <a:r>
              <a:rPr lang="pt-BR" smtClean="0"/>
              <a:t>.  </a:t>
            </a:r>
          </a:p>
        </p:txBody>
      </p:sp>
      <p:sp>
        <p:nvSpPr>
          <p:cNvPr id="45059" name="Rectangle 3"/>
          <p:cNvSpPr>
            <a:spLocks noChangeArrowheads="1"/>
          </p:cNvSpPr>
          <p:nvPr/>
        </p:nvSpPr>
        <p:spPr bwMode="auto">
          <a:xfrm>
            <a:off x="173038" y="1296988"/>
            <a:ext cx="12018962" cy="823912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en-US" b="1">
                <a:hlinkClick r:id="rId2"/>
              </a:rPr>
              <a:t>Breastfeeding</a:t>
            </a:r>
            <a:r>
              <a:rPr lang="en-US">
                <a:hlinkClick r:id="rId2"/>
              </a:rPr>
              <a:t>-</a:t>
            </a:r>
            <a:r>
              <a:rPr lang="en-US" b="1">
                <a:hlinkClick r:id="rId2"/>
              </a:rPr>
              <a:t>Associated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Hypernatremia</a:t>
            </a:r>
            <a:r>
              <a:rPr lang="en-US">
                <a:hlinkClick r:id="rId2"/>
              </a:rPr>
              <a:t>: A </a:t>
            </a:r>
            <a:r>
              <a:rPr lang="en-US" b="1">
                <a:hlinkClick r:id="rId2"/>
              </a:rPr>
              <a:t>Systematic</a:t>
            </a:r>
            <a:r>
              <a:rPr lang="en-US">
                <a:hlinkClick r:id="rId2"/>
              </a:rPr>
              <a:t> </a:t>
            </a:r>
            <a:r>
              <a:rPr lang="en-US" b="1">
                <a:hlinkClick r:id="rId2"/>
              </a:rPr>
              <a:t>Review</a:t>
            </a:r>
            <a:r>
              <a:rPr lang="en-US">
                <a:hlinkClick r:id="rId2"/>
              </a:rPr>
              <a:t> of the Literature.</a:t>
            </a:r>
            <a:endParaRPr lang="en-US"/>
          </a:p>
          <a:p>
            <a:pPr algn="ctr"/>
            <a:r>
              <a:rPr lang="en-US"/>
              <a:t>Lavagno C, Camozzi P, Renzi S, Lava SA, Simonetti GD, Bianchetti MG, Milani GP.J Hum Lact. 2016 Feb;32(1):67-74. doi: </a:t>
            </a:r>
            <a:r>
              <a:rPr lang="en-US">
                <a:solidFill>
                  <a:srgbClr val="3366FF"/>
                </a:solidFill>
              </a:rPr>
              <a:t>10.1177/0890334415613079</a:t>
            </a:r>
            <a:r>
              <a:rPr lang="en-US"/>
              <a:t>. Epub 2015 Nov 3.PMID: 26530059 Review.</a:t>
            </a:r>
          </a:p>
        </p:txBody>
      </p:sp>
      <p:sp>
        <p:nvSpPr>
          <p:cNvPr id="45060" name="Oval 4"/>
          <p:cNvSpPr>
            <a:spLocks noChangeArrowheads="1"/>
          </p:cNvSpPr>
          <p:nvPr/>
        </p:nvSpPr>
        <p:spPr bwMode="auto">
          <a:xfrm>
            <a:off x="309563" y="1112838"/>
            <a:ext cx="619125" cy="366712"/>
          </a:xfrm>
          <a:prstGeom prst="ellipse">
            <a:avLst/>
          </a:prstGeom>
          <a:solidFill>
            <a:srgbClr val="FFFF66"/>
          </a:solidFill>
          <a:ln w="57150">
            <a:solidFill>
              <a:srgbClr val="FF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/>
              <a:t>2016</a:t>
            </a:r>
          </a:p>
        </p:txBody>
      </p:sp>
      <p:sp>
        <p:nvSpPr>
          <p:cNvPr id="45061" name="Rectangle 5"/>
          <p:cNvSpPr>
            <a:spLocks noChangeArrowheads="1"/>
          </p:cNvSpPr>
          <p:nvPr/>
        </p:nvSpPr>
        <p:spPr bwMode="auto">
          <a:xfrm>
            <a:off x="1830388" y="358775"/>
            <a:ext cx="8820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Hipernatremia associada à amamentação: uma revisão sistemática da literatura</a:t>
            </a: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3" name="Rectangle 3"/>
          <p:cNvSpPr>
            <a:spLocks noGrp="1"/>
          </p:cNvSpPr>
          <p:nvPr>
            <p:ph type="body" idx="1"/>
          </p:nvPr>
        </p:nvSpPr>
        <p:spPr>
          <a:xfrm>
            <a:off x="644525" y="436563"/>
            <a:ext cx="10820400" cy="5829300"/>
          </a:xfrm>
        </p:spPr>
        <p:txBody>
          <a:bodyPr/>
          <a:lstStyle/>
          <a:p>
            <a:r>
              <a:rPr lang="pt-BR" smtClean="0"/>
              <a:t>A hipernatremia  foi  quase sempre (1423; 96%) associada a </a:t>
            </a:r>
            <a:r>
              <a:rPr lang="pt-BR" smtClean="0">
                <a:solidFill>
                  <a:srgbClr val="FF0000"/>
                </a:solidFill>
              </a:rPr>
              <a:t>≥ 10% de perda de peso. </a:t>
            </a:r>
          </a:p>
          <a:p>
            <a:r>
              <a:rPr lang="pt-BR" smtClean="0"/>
              <a:t>A relação  entre o nível de sódio circulante e a porcentagem de perda de peso no diagnóstico de hipernatremia em 304 relatados individualmente é mostrada nessas figura:</a:t>
            </a:r>
          </a:p>
        </p:txBody>
      </p:sp>
      <p:pic>
        <p:nvPicPr>
          <p:cNvPr id="4608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8450" y="1806575"/>
            <a:ext cx="5672138" cy="4459288"/>
          </a:xfrm>
          <a:prstGeom prst="rect">
            <a:avLst/>
          </a:prstGeom>
          <a:noFill/>
          <a:ln w="28575">
            <a:solidFill>
              <a:srgbClr val="FF0066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7" name="Rectangle 3"/>
          <p:cNvSpPr>
            <a:spLocks noGrp="1"/>
          </p:cNvSpPr>
          <p:nvPr>
            <p:ph type="body" idx="1"/>
          </p:nvPr>
        </p:nvSpPr>
        <p:spPr>
          <a:xfrm>
            <a:off x="1069975" y="231775"/>
            <a:ext cx="10058400" cy="5940425"/>
          </a:xfrm>
        </p:spPr>
        <p:txBody>
          <a:bodyPr/>
          <a:lstStyle/>
          <a:p>
            <a:r>
              <a:rPr lang="pt-BR" smtClean="0"/>
              <a:t>A desidratação hipernatrêmica neonatal secundária à falha da lactação pode resultar em danos cerebrais devido a qualquer desidratação ou hipernatremia. </a:t>
            </a:r>
          </a:p>
          <a:p>
            <a:r>
              <a:rPr lang="pt-BR" smtClean="0"/>
              <a:t>Depleção do volume de fluido pode causar, por um lado, choque circulatório e, consequentemente, danos hipóxicos e,por outro lado, trombose,</a:t>
            </a:r>
          </a:p>
          <a:p>
            <a:r>
              <a:rPr lang="pt-BR" smtClean="0"/>
              <a:t>A hipernatremia pode causar dilatação capilar que dá origem a ruptura com hemorragia cerebral.</a:t>
            </a:r>
          </a:p>
          <a:p>
            <a:r>
              <a:rPr lang="pt-BR" smtClean="0"/>
              <a:t>No entanto: há pouco ou nenhum dano cerebral de longo prazo após a desidratação hipernatrêmica neonatal secundária à falha na lactação.</a:t>
            </a:r>
          </a:p>
          <a:p>
            <a:pPr>
              <a:buFont typeface="Wingdings" pitchFamily="2" charset="2"/>
              <a:buNone/>
            </a:pPr>
            <a:r>
              <a:rPr lang="pt-BR" smtClean="0">
                <a:solidFill>
                  <a:srgbClr val="0000FF"/>
                </a:solidFill>
              </a:rPr>
              <a:t>                              </a:t>
            </a:r>
            <a:r>
              <a:rPr lang="pt-BR" b="1" smtClean="0">
                <a:solidFill>
                  <a:srgbClr val="0000FF"/>
                </a:solidFill>
              </a:rPr>
              <a:t>Dois fatores podem explicar estes achados</a:t>
            </a:r>
            <a:r>
              <a:rPr lang="pt-BR" b="1" smtClean="0"/>
              <a:t> </a:t>
            </a:r>
          </a:p>
          <a:p>
            <a:pPr>
              <a:buFont typeface="Wingdings" pitchFamily="2" charset="2"/>
              <a:buNone/>
            </a:pPr>
            <a:r>
              <a:rPr lang="pt-BR" smtClean="0"/>
              <a:t>(1) Quando o aumento da concentração de sódio é gradual, a dilatação capilar que dá origem a ruptura e hemorragia são menos prováveis por causa de ajustes internos de volume e pressão. </a:t>
            </a:r>
          </a:p>
          <a:p>
            <a:pPr>
              <a:buFont typeface="Wingdings" pitchFamily="2" charset="2"/>
              <a:buNone/>
            </a:pPr>
            <a:r>
              <a:rPr lang="pt-BR" smtClean="0"/>
              <a:t>(2) Em recém-nascido a fontanela aberta e o crânio ósseo mole podem se comprimir, reduzindo a pressão negativa observada quando o crânio é rígido (em crianças mais velhas ou adultos, o encolhimento do cérebro e pressão arterial sustentada dá origem à dilatação capilar e hemorragia subsequente).</a:t>
            </a: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/>
          </p:cNvSpPr>
          <p:nvPr>
            <p:ph type="body" idx="1"/>
          </p:nvPr>
        </p:nvSpPr>
        <p:spPr>
          <a:xfrm>
            <a:off x="577850" y="346075"/>
            <a:ext cx="10944225" cy="6324600"/>
          </a:xfrm>
        </p:spPr>
        <p:txBody>
          <a:bodyPr/>
          <a:lstStyle/>
          <a:p>
            <a:r>
              <a:rPr lang="pt-BR" sz="2400" smtClean="0"/>
              <a:t>Nesse estudo, em um período de 5 anos,  a incidência de desidratação hipernatrêmica  associadas à amamentação entre 3718 neonatos a termos e próximos ao termo  consecutivos hospitalizados em curto prazo foi de </a:t>
            </a:r>
            <a:r>
              <a:rPr lang="pt-BR" sz="2400" smtClean="0">
                <a:solidFill>
                  <a:srgbClr val="FF0000"/>
                </a:solidFill>
              </a:rPr>
              <a:t>1,9%,</a:t>
            </a:r>
            <a:r>
              <a:rPr lang="pt-BR" sz="2400" smtClean="0"/>
              <a:t> ocorrendo  em 70 crianças. </a:t>
            </a:r>
          </a:p>
          <a:p>
            <a:r>
              <a:rPr lang="pt-BR" sz="2400" smtClean="0"/>
              <a:t>Esses bebês nasceram principalmente de </a:t>
            </a:r>
            <a:r>
              <a:rPr lang="pt-BR" sz="2400" smtClean="0">
                <a:solidFill>
                  <a:srgbClr val="FF0000"/>
                </a:solidFill>
              </a:rPr>
              <a:t>mulheres primíparas</a:t>
            </a:r>
            <a:r>
              <a:rPr lang="pt-BR" sz="2400" smtClean="0"/>
              <a:t> (87%) que receberam </a:t>
            </a:r>
            <a:r>
              <a:rPr lang="pt-BR" sz="2400" smtClean="0">
                <a:solidFill>
                  <a:srgbClr val="FF0000"/>
                </a:solidFill>
              </a:rPr>
              <a:t>alta em 48 horas após o nascimento</a:t>
            </a:r>
            <a:r>
              <a:rPr lang="pt-BR" sz="2400" smtClean="0"/>
              <a:t> (90%). </a:t>
            </a:r>
          </a:p>
          <a:p>
            <a:r>
              <a:rPr lang="pt-BR" sz="2400" smtClean="0"/>
              <a:t>A apresentação mais comum sintoma era </a:t>
            </a:r>
            <a:r>
              <a:rPr lang="pt-BR" sz="2400" smtClean="0">
                <a:solidFill>
                  <a:srgbClr val="FF0000"/>
                </a:solidFill>
              </a:rPr>
              <a:t>icterícia</a:t>
            </a:r>
            <a:r>
              <a:rPr lang="pt-BR" sz="2400" smtClean="0"/>
              <a:t> (81%).</a:t>
            </a:r>
          </a:p>
          <a:p>
            <a:r>
              <a:rPr lang="pt-BR" sz="2400" smtClean="0"/>
              <a:t>Relatos recente de um estudo mostrou que 16% dos bebês amamentados exclusivamente nascidos de mulheres primíparas tinham 10%de perda de peso no 3º  dia de vida, apesar da educação e apoio fornecido por um consultor de lactação.</a:t>
            </a:r>
          </a:p>
          <a:p>
            <a:r>
              <a:rPr lang="pt-BR" sz="2400" smtClean="0"/>
              <a:t> Estimou-se que 10% dos bebês amamentados desenvolvem hipernatremia e que 33% dos bebês amamentados com perda de peso superior a 10% têm hipernatremia. </a:t>
            </a:r>
          </a:p>
          <a:p>
            <a:r>
              <a:rPr lang="pt-BR" sz="2400" smtClean="0"/>
              <a:t>Isso sugere que a associação de hipernetremia à amamentação é muito mais comum do que se pensava anteriormente, com uma taxa maior do que a relatada no presente estudo.</a:t>
            </a:r>
          </a:p>
          <a:p>
            <a:endParaRPr lang="pt-BR" sz="2400" smtClean="0"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9" name="Rectangle 3"/>
          <p:cNvSpPr>
            <a:spLocks noGrp="1"/>
          </p:cNvSpPr>
          <p:nvPr>
            <p:ph type="body" idx="1"/>
          </p:nvPr>
        </p:nvSpPr>
        <p:spPr>
          <a:xfrm>
            <a:off x="423863" y="404813"/>
            <a:ext cx="10704512" cy="5767387"/>
          </a:xfrm>
        </p:spPr>
        <p:txBody>
          <a:bodyPr/>
          <a:lstStyle/>
          <a:p>
            <a:r>
              <a:rPr lang="pt-BR" smtClean="0"/>
              <a:t>A </a:t>
            </a:r>
            <a:r>
              <a:rPr lang="pt-BR" sz="2400" smtClean="0"/>
              <a:t>hipernatremia e a hiperbilirrubinemia causam depressão do sistema nervoso central entre crianças com letargia, sucção pobre e anorexia.</a:t>
            </a:r>
          </a:p>
          <a:p>
            <a:r>
              <a:rPr lang="pt-BR" sz="2400" smtClean="0"/>
              <a:t> Esses fatores pode levar a um ciclo de agravamento da desidratação, icterícia e hipernatremia, que em combinação pode levar à lesão cerebral.</a:t>
            </a:r>
          </a:p>
          <a:p>
            <a:r>
              <a:rPr lang="pt-BR" sz="2400" smtClean="0"/>
              <a:t>bebês amamentados devem ser avaliados por um profissional de saúde experiente com no máximo 3 a 5 dias de idade, conforme recomendado nas diretrizes mais recentes da American Academy of Pediatrics.</a:t>
            </a:r>
          </a:p>
          <a:p>
            <a:r>
              <a:rPr lang="pt-BR" sz="2400" smtClean="0"/>
              <a:t> Os bebês devem ser avaliados com uma verificação de peso, avaliação física de hidratação e icterícia e avaliação dos padrões de amamentação e eliminação infantil.</a:t>
            </a:r>
          </a:p>
          <a:p>
            <a:pPr algn="ctr"/>
            <a:r>
              <a:rPr lang="pt-BR" sz="2400" smtClean="0"/>
              <a:t> </a:t>
            </a:r>
            <a:r>
              <a:rPr lang="pt-BR" sz="2400" b="1" smtClean="0">
                <a:solidFill>
                  <a:srgbClr val="FF00FF"/>
                </a:solidFill>
              </a:rPr>
              <a:t>A</a:t>
            </a:r>
            <a:r>
              <a:rPr lang="pt-BR" sz="2400" smtClean="0"/>
              <a:t> </a:t>
            </a:r>
            <a:r>
              <a:rPr lang="pt-BR" sz="2400" b="1" smtClean="0">
                <a:solidFill>
                  <a:srgbClr val="FF00FF"/>
                </a:solidFill>
              </a:rPr>
              <a:t>maioria da hipernatremia associada à amamentação pode ser prevenida naqueles bebês com perda excessiva de peso e se identificadas dificuldades de amamentação foram abordadas por um profissional de saúde bem treinado em apoio à lactação.</a:t>
            </a: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3" name="Rectangle 3"/>
          <p:cNvSpPr>
            <a:spLocks noGrp="1"/>
          </p:cNvSpPr>
          <p:nvPr>
            <p:ph type="body" idx="1"/>
          </p:nvPr>
        </p:nvSpPr>
        <p:spPr>
          <a:xfrm>
            <a:off x="365125" y="327025"/>
            <a:ext cx="10763250" cy="5845175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pt-BR" b="1" smtClean="0">
                <a:solidFill>
                  <a:srgbClr val="3366FF"/>
                </a:solidFill>
              </a:rPr>
              <a:t>A amamentação é a mais completa e perfeita forma de nutrição e nutrição para bebês e todos esforços devem ser feitos para promover o aleitamento materno com sucesso</a:t>
            </a:r>
            <a:r>
              <a:rPr lang="pt-BR" smtClean="0"/>
              <a:t>.</a:t>
            </a:r>
          </a:p>
          <a:p>
            <a:r>
              <a:rPr lang="pt-BR" smtClean="0"/>
              <a:t>A hipernatremia associada à amamentação é completamente prevenida e parece ser uma complicação relativamente comum.</a:t>
            </a:r>
          </a:p>
          <a:p>
            <a:r>
              <a:rPr lang="pt-BR" smtClean="0">
                <a:solidFill>
                  <a:srgbClr val="FF0000"/>
                </a:solidFill>
              </a:rPr>
              <a:t>Mulheres primípares</a:t>
            </a:r>
            <a:r>
              <a:rPr lang="pt-BR" smtClean="0"/>
              <a:t> em particular precisam de apoio adicional, educação e monitoramento de acompanhamento para garantir a amamentação bem-sucedida e evitar complicações de lactação insuficiente.</a:t>
            </a:r>
          </a:p>
          <a:p>
            <a:r>
              <a:rPr lang="pt-BR" smtClean="0">
                <a:solidFill>
                  <a:srgbClr val="FF0000"/>
                </a:solidFill>
              </a:rPr>
              <a:t>Mulheres primíparas  produzem significativamente menos leite do que mulheres multíparas</a:t>
            </a:r>
            <a:r>
              <a:rPr lang="pt-BR" smtClean="0"/>
              <a:t> durante a primeira semana pós-parto, com um subconjunto de mulheres primíparas com produção de leite muito baixa durante a primeira semana pós-parto.</a:t>
            </a:r>
          </a:p>
          <a:p>
            <a:r>
              <a:rPr lang="pt-BR" smtClean="0"/>
              <a:t>Médicos e pais precisam de uma educação melhor e mais claras diretrizes sobre prevenção, reconhecimento e tratamento da desidratação associada à amamentação. </a:t>
            </a:r>
          </a:p>
          <a:p>
            <a:pPr algn="ctr">
              <a:buFont typeface="Wingdings" pitchFamily="2" charset="2"/>
              <a:buNone/>
            </a:pPr>
            <a:r>
              <a:rPr lang="pt-BR" b="1" smtClean="0">
                <a:solidFill>
                  <a:srgbClr val="FF00FF"/>
                </a:solidFill>
              </a:rPr>
              <a:t>Uma abordagem abrangente para a prevenção e tratamento da desidratação, hipernatremia e hiperbilirrubinemia devem fazer parte de qualquer campanha de promoção da amamentação pela Academia Americana de Pediatria ou pelo Departamento de Saúde dos Estados Unidos.</a:t>
            </a:r>
          </a:p>
          <a:p>
            <a:pPr algn="ctr"/>
            <a:endParaRPr lang="pt-BR" b="1" smtClean="0">
              <a:solidFill>
                <a:srgbClr val="FF00FF"/>
              </a:solidFill>
            </a:endParaRPr>
          </a:p>
          <a:p>
            <a:endParaRPr lang="pt-BR" b="1" smtClean="0">
              <a:solidFill>
                <a:srgbClr val="FF00FF"/>
              </a:solidFill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7" name="Rectangle 3"/>
          <p:cNvSpPr>
            <a:spLocks noGrp="1"/>
          </p:cNvSpPr>
          <p:nvPr>
            <p:ph type="body" idx="1"/>
          </p:nvPr>
        </p:nvSpPr>
        <p:spPr>
          <a:xfrm>
            <a:off x="568325" y="2120900"/>
            <a:ext cx="10560050" cy="4376738"/>
          </a:xfrm>
        </p:spPr>
        <p:txBody>
          <a:bodyPr/>
          <a:lstStyle/>
          <a:p>
            <a:r>
              <a:rPr lang="pt-BR" sz="1800" smtClean="0"/>
              <a:t>Foram analisados ​​prontuários de bebês internados em Unidade de Terapia Intensiva Neonatal (UTIN) que foram investigados e constatados com hipernatremia. </a:t>
            </a:r>
          </a:p>
          <a:p>
            <a:r>
              <a:rPr lang="pt-BR" sz="1800" smtClean="0"/>
              <a:t>O sódio do LM (BM Na) das mães dessas crianças também foi feito quando a hipernatremia neonatal foi detectada. </a:t>
            </a:r>
          </a:p>
          <a:p>
            <a:r>
              <a:rPr lang="pt-BR" sz="1800" smtClean="0">
                <a:solidFill>
                  <a:srgbClr val="FF0000"/>
                </a:solidFill>
              </a:rPr>
              <a:t>Oito desses casos</a:t>
            </a:r>
            <a:r>
              <a:rPr lang="pt-BR" sz="1800" smtClean="0"/>
              <a:t> (bebês que estavam em aleitamento materno exclusivo)  são relatados pelos autores. </a:t>
            </a:r>
          </a:p>
          <a:p>
            <a:r>
              <a:rPr lang="pt-BR" sz="1800" smtClean="0"/>
              <a:t>Os sintomas e sinais de hipernatremia em neonatos que encontramos foram letargia, irritabilidade, redução da frequência urinária, perda de peso, febre, pele pastosa.</a:t>
            </a:r>
          </a:p>
          <a:p>
            <a:r>
              <a:rPr lang="pt-BR" sz="1800" smtClean="0"/>
              <a:t>O leito materno  de mães de recém-nascidos com Na sérico aumentado que foram amamentadas exclusivamente e não tinham nenhum fator de risco para hipernatremia indica que o leite humano foi a fonte de carga de sódio</a:t>
            </a:r>
          </a:p>
          <a:p>
            <a:pPr>
              <a:buFont typeface="Wingdings" pitchFamily="2" charset="2"/>
              <a:buNone/>
            </a:pPr>
            <a:r>
              <a:rPr lang="pt-BR" sz="1800" smtClean="0"/>
              <a:t>. Há uma relação inversa entre a concentração de de Na no leite humano e a ingesta de leite humano pelos bebês. Conclui-se que uma </a:t>
            </a:r>
            <a:r>
              <a:rPr lang="pt-BR" sz="1800" smtClean="0">
                <a:solidFill>
                  <a:srgbClr val="FF0000"/>
                </a:solidFill>
              </a:rPr>
              <a:t>alta concentração de sódio no leite humano pode ser preditiva de falha de lactação iminente</a:t>
            </a:r>
            <a:r>
              <a:rPr lang="pt-BR" sz="1800" smtClean="0"/>
              <a:t>, </a:t>
            </a:r>
            <a:r>
              <a:rPr lang="pt-BR" sz="1800" smtClean="0">
                <a:solidFill>
                  <a:srgbClr val="0000FF"/>
                </a:solidFill>
              </a:rPr>
              <a:t>mas não é uma indicação para interromper a amamentação. </a:t>
            </a:r>
          </a:p>
          <a:p>
            <a:endParaRPr lang="pt-BR" sz="1800" smtClean="0">
              <a:solidFill>
                <a:srgbClr val="0000FF"/>
              </a:solidFill>
            </a:endParaRPr>
          </a:p>
        </p:txBody>
      </p:sp>
      <p:sp>
        <p:nvSpPr>
          <p:cNvPr id="41988" name="Rectangle 4"/>
          <p:cNvSpPr>
            <a:spLocks noChangeArrowheads="1"/>
          </p:cNvSpPr>
          <p:nvPr/>
        </p:nvSpPr>
        <p:spPr bwMode="auto">
          <a:xfrm>
            <a:off x="133350" y="923925"/>
            <a:ext cx="12058650" cy="823913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>
            <a:spAutoFit/>
          </a:bodyPr>
          <a:lstStyle/>
          <a:p>
            <a:pPr algn="ctr"/>
            <a:r>
              <a:rPr lang="pt-BR" b="1">
                <a:hlinkClick r:id="rId2"/>
              </a:rPr>
              <a:t>Hypernatremia</a:t>
            </a:r>
            <a:r>
              <a:rPr lang="pt-BR">
                <a:hlinkClick r:id="rId2"/>
              </a:rPr>
              <a:t> in the </a:t>
            </a:r>
            <a:r>
              <a:rPr lang="pt-BR" b="1">
                <a:hlinkClick r:id="rId2"/>
              </a:rPr>
              <a:t>Neonate</a:t>
            </a:r>
            <a:r>
              <a:rPr lang="pt-BR">
                <a:hlinkClick r:id="rId2"/>
              </a:rPr>
              <a:t>: </a:t>
            </a:r>
            <a:r>
              <a:rPr lang="pt-BR" b="1">
                <a:hlinkClick r:id="rId2"/>
              </a:rPr>
              <a:t>Neonatal</a:t>
            </a:r>
            <a:r>
              <a:rPr lang="pt-BR">
                <a:hlinkClick r:id="rId2"/>
              </a:rPr>
              <a:t> </a:t>
            </a:r>
            <a:r>
              <a:rPr lang="pt-BR" b="1">
                <a:hlinkClick r:id="rId2"/>
              </a:rPr>
              <a:t>Hypernatremia</a:t>
            </a:r>
            <a:r>
              <a:rPr lang="pt-BR">
                <a:hlinkClick r:id="rId2"/>
              </a:rPr>
              <a:t> and </a:t>
            </a:r>
            <a:r>
              <a:rPr lang="pt-BR" b="1">
                <a:hlinkClick r:id="rId2"/>
              </a:rPr>
              <a:t>Hypernatremic</a:t>
            </a:r>
            <a:r>
              <a:rPr lang="pt-BR">
                <a:hlinkClick r:id="rId2"/>
              </a:rPr>
              <a:t> </a:t>
            </a:r>
            <a:r>
              <a:rPr lang="pt-BR" b="1">
                <a:hlinkClick r:id="rId2"/>
              </a:rPr>
              <a:t>Dehydration</a:t>
            </a:r>
            <a:r>
              <a:rPr lang="pt-BR">
                <a:hlinkClick r:id="rId2"/>
              </a:rPr>
              <a:t> in </a:t>
            </a:r>
            <a:r>
              <a:rPr lang="pt-BR" b="1">
                <a:hlinkClick r:id="rId2"/>
              </a:rPr>
              <a:t>Neonates</a:t>
            </a:r>
            <a:r>
              <a:rPr lang="pt-BR">
                <a:hlinkClick r:id="rId2"/>
              </a:rPr>
              <a:t> Receiving Exclusive Breastfeeding.</a:t>
            </a:r>
            <a:r>
              <a:rPr lang="pt-BR"/>
              <a:t>Mujawar NS, Jaiswal AN.Indian J Crit Care Med. 2017 Jan;21(1):30-33. doi: 10.4103/0972-5229.198323.PMID: 28197048 </a:t>
            </a:r>
            <a:r>
              <a:rPr lang="pt-BR" b="1"/>
              <a:t>Free PMC article</a:t>
            </a:r>
            <a:endParaRPr lang="en-US" b="1"/>
          </a:p>
        </p:txBody>
      </p:sp>
      <p:sp>
        <p:nvSpPr>
          <p:cNvPr id="41989" name="Rectangle 5"/>
          <p:cNvSpPr>
            <a:spLocks noChangeArrowheads="1"/>
          </p:cNvSpPr>
          <p:nvPr/>
        </p:nvSpPr>
        <p:spPr bwMode="auto">
          <a:xfrm>
            <a:off x="568325" y="282575"/>
            <a:ext cx="1122045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pt-BR" b="1">
                <a:solidFill>
                  <a:srgbClr val="0000FF"/>
                </a:solidFill>
              </a:rPr>
              <a:t>Hipernatremia em neonatos: hipernatremia neonatal e desidratação hipernatrêmica em neonatos que </a:t>
            </a:r>
          </a:p>
          <a:p>
            <a:pPr algn="ctr"/>
            <a:r>
              <a:rPr lang="pt-BR" b="1">
                <a:solidFill>
                  <a:srgbClr val="0000FF"/>
                </a:solidFill>
              </a:rPr>
              <a:t>recebem aleitamento materno exclusivo.</a:t>
            </a:r>
          </a:p>
        </p:txBody>
      </p:sp>
      <p:sp>
        <p:nvSpPr>
          <p:cNvPr id="41990" name="Oval 6"/>
          <p:cNvSpPr>
            <a:spLocks noChangeArrowheads="1"/>
          </p:cNvSpPr>
          <p:nvPr/>
        </p:nvSpPr>
        <p:spPr bwMode="auto">
          <a:xfrm>
            <a:off x="0" y="98425"/>
            <a:ext cx="619125" cy="366713"/>
          </a:xfrm>
          <a:prstGeom prst="ellipse">
            <a:avLst/>
          </a:prstGeom>
          <a:solidFill>
            <a:srgbClr val="FFFF66"/>
          </a:solidFill>
          <a:ln w="57150">
            <a:solidFill>
              <a:srgbClr val="FF0066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pt-BR"/>
              <a:t>2017</a:t>
            </a: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1" name="Rectangle 3"/>
          <p:cNvSpPr>
            <a:spLocks noGrp="1"/>
          </p:cNvSpPr>
          <p:nvPr>
            <p:ph type="body" idx="1"/>
          </p:nvPr>
        </p:nvSpPr>
        <p:spPr>
          <a:xfrm>
            <a:off x="442913" y="461963"/>
            <a:ext cx="11117262" cy="5710237"/>
          </a:xfrm>
        </p:spPr>
        <p:txBody>
          <a:bodyPr/>
          <a:lstStyle/>
          <a:p>
            <a:r>
              <a:rPr lang="pt-BR" smtClean="0"/>
              <a:t>A hipernatremia neonatal não é tão rara como comumente se acredita. </a:t>
            </a:r>
          </a:p>
          <a:p>
            <a:r>
              <a:rPr lang="pt-BR" smtClean="0"/>
              <a:t>Dificuldades de alimentação nos bebês podem causar secreção inadequada de LM. </a:t>
            </a:r>
          </a:p>
          <a:p>
            <a:r>
              <a:rPr lang="pt-BR" smtClean="0"/>
              <a:t>Acompanhamento da mãe e do bebê na primeira semana de vida para o estabelecimento bem sucedido do aleitamento materno é essencial. </a:t>
            </a:r>
          </a:p>
          <a:p>
            <a:r>
              <a:rPr lang="pt-BR" smtClean="0">
                <a:solidFill>
                  <a:srgbClr val="FF0000"/>
                </a:solidFill>
              </a:rPr>
              <a:t>Em um bebê saudável, má alimentação e perda de peso podem ser motivos para suspeitar de hipernatremia</a:t>
            </a:r>
            <a:r>
              <a:rPr lang="pt-BR" smtClean="0"/>
              <a:t>. </a:t>
            </a:r>
          </a:p>
          <a:p>
            <a:r>
              <a:rPr lang="pt-BR" smtClean="0"/>
              <a:t>A hipernatremia neonatal devido à hipernatremia pelo leite humano é agora uma entidade estabelecida e </a:t>
            </a:r>
            <a:r>
              <a:rPr lang="pt-BR" smtClean="0">
                <a:solidFill>
                  <a:srgbClr val="0000FF"/>
                </a:solidFill>
              </a:rPr>
              <a:t>o sódio no leite humano  deve ser procurado em todos os recém-nascidos com hipernatremia</a:t>
            </a:r>
            <a:r>
              <a:rPr lang="pt-BR" smtClean="0"/>
              <a:t>. </a:t>
            </a:r>
          </a:p>
          <a:p>
            <a:pPr algn="ctr"/>
            <a:r>
              <a:rPr lang="pt-BR" smtClean="0">
                <a:solidFill>
                  <a:srgbClr val="0000FF"/>
                </a:solidFill>
              </a:rPr>
              <a:t>Não há razão para interromper a amamentação, mesmo que o sódio do leite humano esteja alto, pois diminui com o passar do tempo. </a:t>
            </a:r>
          </a:p>
          <a:p>
            <a:pPr>
              <a:buFont typeface="Wingdings" pitchFamily="2" charset="2"/>
              <a:buNone/>
            </a:pPr>
            <a:r>
              <a:rPr lang="pt-BR" i="1" smtClean="0">
                <a:solidFill>
                  <a:srgbClr val="FF00FF"/>
                </a:solidFill>
              </a:rPr>
              <a:t>A amamentação ainda é crucialmente benéfica para o bebê e deve ser fortemente defendida. </a:t>
            </a: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Rectangle 3"/>
          <p:cNvSpPr>
            <a:spLocks noGrp="1"/>
          </p:cNvSpPr>
          <p:nvPr>
            <p:ph type="body" idx="4294967295"/>
          </p:nvPr>
        </p:nvSpPr>
        <p:spPr>
          <a:xfrm>
            <a:off x="20638" y="1168400"/>
            <a:ext cx="11952287" cy="5481638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900" smtClean="0"/>
              <a:t>                                          </a:t>
            </a:r>
            <a:r>
              <a:rPr lang="pt-BR" sz="1400" b="1" smtClean="0">
                <a:solidFill>
                  <a:srgbClr val="FF3300"/>
                </a:solidFill>
              </a:rPr>
              <a:t>PREMATURIDADE EXTREMA E ESTADO HIPEROSMOLAR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900" smtClean="0"/>
              <a:t>	- </a:t>
            </a:r>
            <a:r>
              <a:rPr lang="pt-BR" sz="1400" smtClean="0"/>
              <a:t>No neonato com menos de 27 semanas de idade gestacional e menos de 800 g ao nascer, os fatores fisiológicos e ambientais complicam o tratamento hídrico e eletrolítico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400" smtClean="0"/>
              <a:t>	- Nas primeiras 24-48 horas de vida: síndrome de desidratação, acompanhada de hipernatremia, hiperglicemia, hipercalemia, sem oligúria, acidose ou colapso cardiovascular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400" smtClean="0"/>
              <a:t>	Diante desta situação, uma administração excessiva de fluidos com eletrólitos poderá levar a uma aceleração da hiperglicemia e hipernatremia - risco da insuficiência cardíaca, edema pulmonar e lesão do SNC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400" smtClean="0"/>
              <a:t>	- Fator contribuinte mais importante para esta síndrome: </a:t>
            </a:r>
            <a:r>
              <a:rPr lang="pt-BR" sz="1400" b="1" smtClean="0"/>
              <a:t>evaporação transcutânea de água</a:t>
            </a:r>
            <a:endParaRPr lang="pt-BR" sz="140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400" smtClean="0"/>
              <a:t>	- Outros fatores contribuintes: limitada função renal e um compartimento comparativamente expandido do fluido extracelular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400" smtClean="0"/>
              <a:t>	- </a:t>
            </a:r>
            <a:r>
              <a:rPr lang="pt-BR" sz="1400" b="1" smtClean="0"/>
              <a:t>O neonato extremo não tem capacidade de excretar o excesso de sódio endógeno, em razão da filtração glomerular e fluxo plasmático renal, que são limitados, logo, a grande perda transepidérmica de água, isenta de sódio, leva a decréscimo do volume circulatório e hipernatremia, azotemia e hipercalemia secundária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400" smtClean="0"/>
              <a:t>	- O pequeno neonato é relativamente insulino- insuficiente e insulino- resistente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400" smtClean="0"/>
              <a:t>	Maior risco de hiperglicemia quando há administração de glicose em concentrações superiores a 6 mg/Kg/min.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400" smtClean="0"/>
              <a:t>	A hipernatremia pode ser um fator contribuinte para a intolerância de glicose.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400" smtClean="0"/>
              <a:t>	- Quando se tenta corrigir o estado hiperosmolar, aumentando a taxa de administração dos fluidos sem reduzir as concentrações de sódio e de glicose há agravamento na evolução clínica desses neonatos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400" smtClean="0"/>
              <a:t>           - Os RN pré-termos extremos cuja mãe fez uso do corticosteróide apresentaram menor perda insensível de água (pelo aumento da maturação das células epiteliais da pele), menos hipernatremia, maior diurese precoce e natriurese. Estes RN apresentam também maior reabsorção do líquido pulmonar devido ao aumento da atividade da Na+-K+ ATPase. Com o aumento da expansão do extracelular, ajuda a prevenir a hipernatremia e a hipercalemia não oligúrica pela estabilização da membrana celular que resulta em diminuição da saída de K+ do intracelular para o extracelular. </a:t>
            </a:r>
          </a:p>
        </p:txBody>
      </p:sp>
      <p:sp>
        <p:nvSpPr>
          <p:cNvPr id="50190" name="AutoShape 27"/>
          <p:cNvSpPr>
            <a:spLocks noChangeArrowheads="1"/>
          </p:cNvSpPr>
          <p:nvPr/>
        </p:nvSpPr>
        <p:spPr bwMode="auto">
          <a:xfrm>
            <a:off x="11534775" y="6443663"/>
            <a:ext cx="438150" cy="414337"/>
          </a:xfrm>
          <a:custGeom>
            <a:avLst/>
            <a:gdLst>
              <a:gd name="T0" fmla="*/ 246459 w 21600"/>
              <a:gd name="T1" fmla="*/ 0 h 21600"/>
              <a:gd name="T2" fmla="*/ 0 w 21600"/>
              <a:gd name="T3" fmla="*/ 207169 h 21600"/>
              <a:gd name="T4" fmla="*/ 246459 w 21600"/>
              <a:gd name="T5" fmla="*/ 414337 h 21600"/>
              <a:gd name="T6" fmla="*/ 328612 w 21600"/>
              <a:gd name="T7" fmla="*/ 20716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38100">
            <a:solidFill>
              <a:srgbClr val="FF66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Arial" pitchFamily="34" charset="0"/>
            </a:endParaRPr>
          </a:p>
        </p:txBody>
      </p:sp>
      <p:sp>
        <p:nvSpPr>
          <p:cNvPr id="50192" name="Rectangle 16"/>
          <p:cNvSpPr>
            <a:spLocks noChangeArrowheads="1"/>
          </p:cNvSpPr>
          <p:nvPr/>
        </p:nvSpPr>
        <p:spPr bwMode="auto">
          <a:xfrm>
            <a:off x="2422525" y="0"/>
            <a:ext cx="7442200" cy="10953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126960" rIns="0" bIns="25392" anchor="ctr">
            <a:spAutoFit/>
          </a:bodyPr>
          <a:lstStyle/>
          <a:p>
            <a:pPr algn="ctr"/>
            <a:r>
              <a:rPr lang="en-US" sz="2000" b="1">
                <a:solidFill>
                  <a:srgbClr val="0000FF"/>
                </a:solidFill>
                <a:latin typeface="Lato" pitchFamily="34" charset="0"/>
              </a:rPr>
              <a:t>REC</a:t>
            </a:r>
            <a:r>
              <a:rPr lang="en-US" sz="2000" b="1">
                <a:solidFill>
                  <a:srgbClr val="0000FF"/>
                </a:solidFill>
                <a:latin typeface="Rockwell"/>
              </a:rPr>
              <a:t>É</a:t>
            </a:r>
            <a:r>
              <a:rPr lang="en-US" sz="2000" b="1">
                <a:solidFill>
                  <a:srgbClr val="0000FF"/>
                </a:solidFill>
                <a:latin typeface="Lato" pitchFamily="34" charset="0"/>
              </a:rPr>
              <a:t>M-NASCIDO PREMATURO EXTREMO</a:t>
            </a:r>
          </a:p>
          <a:p>
            <a:pPr algn="ctr" eaLnBrk="0" hangingPunct="0"/>
            <a:r>
              <a:rPr lang="en-US" sz="1300" u="sng">
                <a:solidFill>
                  <a:srgbClr val="78909C"/>
                </a:solidFill>
                <a:ea typeface="Source Sans Pro"/>
                <a:cs typeface="Source Sans Pro"/>
              </a:rPr>
              <a:t> </a:t>
            </a:r>
            <a:r>
              <a:rPr lang="pt-BR" sz="1400"/>
              <a:t>Paulo R. Margotto/Jefferson Guimarães Resende. </a:t>
            </a:r>
          </a:p>
          <a:p>
            <a:pPr algn="ctr" eaLnBrk="0" hangingPunct="0"/>
            <a:r>
              <a:rPr lang="pt-BR" sz="1400"/>
              <a:t>Capítulo do Livro Assistência ao Recém-Nascido de Risco, Brasília, 4a Edição, 2019, no prelo.</a:t>
            </a:r>
          </a:p>
          <a:p>
            <a:pPr algn="ctr" eaLnBrk="0" hangingPunct="0"/>
            <a:endParaRPr lang="en-US" sz="1400">
              <a:solidFill>
                <a:srgbClr val="78909C"/>
              </a:solidFill>
              <a:ea typeface="Source Sans Pro"/>
              <a:cs typeface="Source Sans Pro"/>
            </a:endParaRPr>
          </a:p>
        </p:txBody>
      </p:sp>
      <p:pic>
        <p:nvPicPr>
          <p:cNvPr id="50193" name="Picture 17" descr="doc">
            <a:hlinkClick r:id="rId2" tooltip="NOVO - RN PREMATURO EXTREMO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45538" y="13017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1071563" y="484188"/>
            <a:ext cx="10058400" cy="160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4800" b="1" cap="none" smtClean="0">
                <a:solidFill>
                  <a:srgbClr val="0000FF"/>
                </a:solidFill>
              </a:rPr>
              <a:t>EVITAR A PERDA TRANSEPIDÉRMICA</a:t>
            </a:r>
          </a:p>
        </p:txBody>
      </p:sp>
      <p:sp>
        <p:nvSpPr>
          <p:cNvPr id="51203" name="Rectangle 3"/>
          <p:cNvSpPr>
            <a:spLocks noGrp="1"/>
          </p:cNvSpPr>
          <p:nvPr>
            <p:ph type="body" idx="4294967295"/>
          </p:nvPr>
        </p:nvSpPr>
        <p:spPr>
          <a:xfrm>
            <a:off x="1071563" y="2120900"/>
            <a:ext cx="10058400" cy="40513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800" smtClean="0"/>
              <a:t>Preservar a integridade da pele é essencial no tratamento do pequeno prematuro e todo o esforço deve ser empreendido nesse sentido. As propriedades de barreira da pele são dependentes do estrato córneo e, certamente, sua eficácia está na dependência de sua integridade. Contudo, o estrato córneo dos RN menores que 27 semanas está pobremente desenvolvido e funcionalmente incompetente. Por outro lado, mesmo o mais imaturo dos bebês, quando exposto à vida extra-uterina, processará rápida maturação de sua pele de sorte que, </a:t>
            </a:r>
            <a:r>
              <a:rPr lang="pt-BR" sz="1800" b="1" smtClean="0">
                <a:solidFill>
                  <a:schemeClr val="hlink"/>
                </a:solidFill>
              </a:rPr>
              <a:t>em duas semanas</a:t>
            </a:r>
            <a:r>
              <a:rPr lang="pt-BR" sz="1800" smtClean="0"/>
              <a:t> ocorrerá a maturidade não somente da estrutura da pele como também de sua função, independente da idade gestacional pós-concepcional.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Tem sido descrita alta </a:t>
            </a:r>
            <a:r>
              <a:rPr lang="pt-BR" smtClean="0"/>
              <a:t>perda trans-epidérmica de água (</a:t>
            </a:r>
            <a:r>
              <a:rPr lang="pt-BR" sz="1800" smtClean="0"/>
              <a:t>PTEA) nos RN extremamente prematuros. Por exemplo, a perda de água através da evaporação aumenta em 100% em um RN de 26 semanas quando a umidade relativa do ar (UR) declina de 60% para 20%. Certamente este problema é significativo na cidade de Brasília que, nos meses de junho a setembro experimenta umidade relativa do ar tão baixas quanto 16%.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/>
              <a:t>                              </a:t>
            </a:r>
            <a:r>
              <a:rPr lang="pt-BR" sz="1800" smtClean="0">
                <a:solidFill>
                  <a:srgbClr val="FF00FF"/>
                </a:solidFill>
              </a:rPr>
              <a:t>Preduzir a perda trans-epidérmica de água</a:t>
            </a:r>
            <a:endParaRPr lang="pt-BR" sz="1800" b="1" smtClean="0">
              <a:solidFill>
                <a:srgbClr val="FF00FF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1800" smtClean="0"/>
              <a:t>Usar incubadora com dupla parede e que disponha de mecanismo para controle interno da UR;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Manter a UR em 90% no primeiro dia, 80 % no segundo dia e 70% até completar duas semanas; </a:t>
            </a:r>
          </a:p>
          <a:p>
            <a:pPr>
              <a:lnSpc>
                <a:spcPct val="80000"/>
              </a:lnSpc>
            </a:pPr>
            <a:endParaRPr lang="pt-BR" sz="18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Rectangle 3"/>
          <p:cNvSpPr>
            <a:spLocks noGrp="1"/>
          </p:cNvSpPr>
          <p:nvPr>
            <p:ph type="body" idx="4294967295"/>
          </p:nvPr>
        </p:nvSpPr>
        <p:spPr>
          <a:xfrm>
            <a:off x="1071563" y="2120900"/>
            <a:ext cx="10058400" cy="4051300"/>
          </a:xfrm>
        </p:spPr>
        <p:txBody>
          <a:bodyPr/>
          <a:lstStyle/>
          <a:p>
            <a:r>
              <a:rPr lang="pt-BR" sz="2400" smtClean="0"/>
              <a:t>A despeito de um caso clínico de um recém-nascido (RN) com  severa hipernatremia na UTI Neonatal que culminou em óbito: RN de 25 semanas, peso ao nascer de 725g, tempo de bolsa rota de 15 dias. Apresentou no 2º dia de vida  </a:t>
            </a:r>
            <a:r>
              <a:rPr lang="pt-BR" sz="2400" b="1" smtClean="0"/>
              <a:t>sódio sérico</a:t>
            </a:r>
            <a:r>
              <a:rPr lang="pt-BR" sz="2400" smtClean="0"/>
              <a:t> de </a:t>
            </a:r>
            <a:r>
              <a:rPr lang="pt-BR" sz="2400" b="1" smtClean="0">
                <a:solidFill>
                  <a:srgbClr val="FF3300"/>
                </a:solidFill>
              </a:rPr>
              <a:t>161mmol/L e no 3o dia, 165mmol/L</a:t>
            </a:r>
            <a:r>
              <a:rPr lang="pt-BR" sz="2400" smtClean="0"/>
              <a:t>. Iniciado a correção com água livre, caindo para 153mmol/L 24 horas depois e no 5o dia de vida, 148mmol/L. O RN apresentou </a:t>
            </a:r>
            <a:r>
              <a:rPr lang="pt-BR" sz="2400" b="1" smtClean="0">
                <a:solidFill>
                  <a:srgbClr val="FF3300"/>
                </a:solidFill>
              </a:rPr>
              <a:t>calemia de 9,04 mEq/L</a:t>
            </a:r>
            <a:r>
              <a:rPr lang="pt-BR" sz="2400" smtClean="0"/>
              <a:t> com 2 dias de vida, assim como </a:t>
            </a:r>
            <a:r>
              <a:rPr lang="pt-BR" sz="2400" b="1" smtClean="0">
                <a:solidFill>
                  <a:srgbClr val="FF3300"/>
                </a:solidFill>
              </a:rPr>
              <a:t>hiperglicemia (184mg/dL).</a:t>
            </a:r>
            <a:r>
              <a:rPr lang="pt-BR" sz="2400" smtClean="0"/>
              <a:t> A ultrassonografia craniana mostrou hiperecogenicidade. O RN veio à óbito  no 6º dia de vida por complicações sépticas.</a:t>
            </a:r>
          </a:p>
        </p:txBody>
      </p:sp>
      <p:sp>
        <p:nvSpPr>
          <p:cNvPr id="54275" name="Rectangle 4"/>
          <p:cNvSpPr>
            <a:spLocks noGrp="1"/>
          </p:cNvSpPr>
          <p:nvPr>
            <p:ph type="title" idx="4294967295"/>
          </p:nvPr>
        </p:nvSpPr>
        <p:spPr bwMode="auto">
          <a:xfrm>
            <a:off x="1071563" y="484188"/>
            <a:ext cx="10058400" cy="160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solidFill>
                  <a:srgbClr val="FF3300"/>
                </a:solidFill>
              </a:rPr>
              <a:t>Hipernatremia neonatal severa</a:t>
            </a:r>
          </a:p>
        </p:txBody>
      </p:sp>
      <p:sp>
        <p:nvSpPr>
          <p:cNvPr id="54276" name="Line 6"/>
          <p:cNvSpPr>
            <a:spLocks noChangeShapeType="1"/>
          </p:cNvSpPr>
          <p:nvPr/>
        </p:nvSpPr>
        <p:spPr bwMode="auto">
          <a:xfrm>
            <a:off x="814388" y="5300663"/>
            <a:ext cx="1154112" cy="504825"/>
          </a:xfrm>
          <a:prstGeom prst="line">
            <a:avLst/>
          </a:prstGeom>
          <a:noFill/>
          <a:ln w="57150">
            <a:solidFill>
              <a:schemeClr val="hlink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4277" name="Text Box 7"/>
          <p:cNvSpPr txBox="1">
            <a:spLocks noChangeArrowheads="1"/>
          </p:cNvSpPr>
          <p:nvPr/>
        </p:nvSpPr>
        <p:spPr bwMode="auto">
          <a:xfrm>
            <a:off x="1941513" y="5608638"/>
            <a:ext cx="9253537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Rockwel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ckwel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ckwel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ckwel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ckwel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9pPr>
          </a:lstStyle>
          <a:p>
            <a:pPr algn="ctr"/>
            <a:r>
              <a:rPr lang="pt-BR" sz="2400">
                <a:solidFill>
                  <a:srgbClr val="FF66CC"/>
                </a:solidFill>
                <a:latin typeface="Arial" pitchFamily="34" charset="0"/>
              </a:rPr>
              <a:t>Observem que trata-se provavelmente de um estado hiperosmolar!</a:t>
            </a:r>
          </a:p>
        </p:txBody>
      </p:sp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298" name="Rectangle 3"/>
          <p:cNvSpPr>
            <a:spLocks noGrp="1"/>
          </p:cNvSpPr>
          <p:nvPr>
            <p:ph type="body" idx="4294967295"/>
          </p:nvPr>
        </p:nvSpPr>
        <p:spPr>
          <a:xfrm>
            <a:off x="623888" y="5524500"/>
            <a:ext cx="10972800" cy="4525963"/>
          </a:xfrm>
        </p:spPr>
        <p:txBody>
          <a:bodyPr/>
          <a:lstStyle/>
          <a:p>
            <a:r>
              <a:rPr lang="pt-BR" smtClean="0"/>
              <a:t>Crianças e crianças pequenas são mais vulneráveis à hipernatremia do que indivíduos mais velhos por causa de maiores perdas de água insensível e devido a sua incapacidade de comunicar sua necessidade de fluidos e acesso fluidos, independentemente</a:t>
            </a:r>
          </a:p>
        </p:txBody>
      </p:sp>
      <p:sp>
        <p:nvSpPr>
          <p:cNvPr id="55299" name="Rectangle 6"/>
          <p:cNvSpPr>
            <a:spLocks noGrp="1"/>
          </p:cNvSpPr>
          <p:nvPr>
            <p:ph type="title" idx="4294967295"/>
          </p:nvPr>
        </p:nvSpPr>
        <p:spPr bwMode="auto">
          <a:xfrm>
            <a:off x="239713" y="3419475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4800" cap="none" smtClean="0">
                <a:solidFill>
                  <a:srgbClr val="FF3300"/>
                </a:solidFill>
              </a:rPr>
              <a:t>   Hipernatremia neonatal severa</a:t>
            </a:r>
            <a:br>
              <a:rPr lang="pt-BR" sz="4800" cap="none" smtClean="0">
                <a:solidFill>
                  <a:srgbClr val="FF3300"/>
                </a:solidFill>
              </a:rPr>
            </a:br>
            <a:r>
              <a:rPr lang="pt-BR" sz="2800" i="1" cap="none" smtClean="0">
                <a:solidFill>
                  <a:schemeClr val="hlink"/>
                </a:solidFill>
              </a:rPr>
              <a:t>Hypernatremia in children</a:t>
            </a:r>
            <a:br>
              <a:rPr lang="pt-BR" sz="2800" i="1" cap="none" smtClean="0">
                <a:solidFill>
                  <a:schemeClr val="hlink"/>
                </a:solidFill>
              </a:rPr>
            </a:br>
            <a:r>
              <a:rPr lang="pt-BR" sz="2800" i="1" cap="none" smtClean="0">
                <a:solidFill>
                  <a:schemeClr val="hlink"/>
                </a:solidFill>
              </a:rPr>
              <a:t>Authors: Michael J Somers, MD, Avram Z Traum, MD</a:t>
            </a:r>
            <a:br>
              <a:rPr lang="pt-BR" sz="2800" i="1" cap="none" smtClean="0">
                <a:solidFill>
                  <a:schemeClr val="hlink"/>
                </a:solidFill>
              </a:rPr>
            </a:br>
            <a:r>
              <a:rPr lang="pt-BR" sz="2800" i="1" cap="none" smtClean="0">
                <a:solidFill>
                  <a:schemeClr val="hlink"/>
                </a:solidFill>
              </a:rPr>
              <a:t>Section Editor: Tej K Mattoo, MD, DCH, FRCP</a:t>
            </a:r>
            <a:br>
              <a:rPr lang="pt-BR" sz="2800" i="1" cap="none" smtClean="0">
                <a:solidFill>
                  <a:schemeClr val="hlink"/>
                </a:solidFill>
              </a:rPr>
            </a:br>
            <a:r>
              <a:rPr lang="pt-BR" sz="2800" i="1" cap="none" smtClean="0">
                <a:solidFill>
                  <a:schemeClr val="hlink"/>
                </a:solidFill>
              </a:rPr>
              <a:t>Deputy Editor: Melanie S Kim, MD</a:t>
            </a:r>
            <a:br>
              <a:rPr lang="pt-BR" sz="2800" i="1" cap="none" smtClean="0">
                <a:solidFill>
                  <a:schemeClr val="hlink"/>
                </a:solidFill>
              </a:rPr>
            </a:br>
            <a:r>
              <a:rPr lang="pt-BR" sz="2800" i="1" cap="none" smtClean="0">
                <a:solidFill>
                  <a:schemeClr val="hlink"/>
                </a:solidFill>
              </a:rPr>
              <a:t>Official reprint from UpToDate</a:t>
            </a:r>
            <a:br>
              <a:rPr lang="pt-BR" sz="2800" i="1" cap="none" smtClean="0">
                <a:solidFill>
                  <a:schemeClr val="hlink"/>
                </a:solidFill>
              </a:rPr>
            </a:br>
            <a:r>
              <a:rPr lang="pt-BR" sz="2800" i="1" cap="none" smtClean="0">
                <a:solidFill>
                  <a:schemeClr val="hlink"/>
                </a:solidFill>
              </a:rPr>
              <a:t>www.uptodate.com ©2017 UpToDate</a:t>
            </a:r>
            <a:br>
              <a:rPr lang="pt-BR" sz="2800" i="1" cap="none" smtClean="0">
                <a:solidFill>
                  <a:schemeClr val="hlink"/>
                </a:solidFill>
              </a:rPr>
            </a:br>
            <a:r>
              <a:rPr lang="pt-BR" sz="2800" i="1" cap="none" smtClean="0">
                <a:solidFill>
                  <a:schemeClr val="hlink"/>
                </a:solidFill>
              </a:rPr>
              <a:t>Apr 201 7</a:t>
            </a:r>
            <a:br>
              <a:rPr lang="pt-BR" sz="2800" i="1" cap="none" smtClean="0">
                <a:solidFill>
                  <a:schemeClr val="hlink"/>
                </a:solidFill>
              </a:rPr>
            </a:br>
            <a:r>
              <a:rPr lang="pt-BR" sz="4800" cap="none" smtClean="0">
                <a:solidFill>
                  <a:schemeClr val="tx1"/>
                </a:solidFill>
              </a:rPr>
              <a:t/>
            </a:r>
            <a:br>
              <a:rPr lang="pt-BR" sz="4800" cap="none" smtClean="0">
                <a:solidFill>
                  <a:schemeClr val="tx1"/>
                </a:solidFill>
              </a:rPr>
            </a:br>
            <a:r>
              <a:rPr lang="pt-BR" sz="4800" cap="none" smtClean="0">
                <a:solidFill>
                  <a:schemeClr val="tx1"/>
                </a:solidFill>
              </a:rPr>
              <a:t/>
            </a:r>
            <a:br>
              <a:rPr lang="pt-BR" sz="4800" cap="none" smtClean="0">
                <a:solidFill>
                  <a:schemeClr val="tx1"/>
                </a:solidFill>
              </a:rPr>
            </a:br>
            <a:r>
              <a:rPr lang="pt-BR" sz="4800" cap="none" smtClean="0">
                <a:solidFill>
                  <a:schemeClr val="tx1"/>
                </a:solidFill>
              </a:rPr>
              <a:t/>
            </a:r>
            <a:br>
              <a:rPr lang="pt-BR" sz="4800" cap="none" smtClean="0">
                <a:solidFill>
                  <a:schemeClr val="tx1"/>
                </a:solidFill>
              </a:rPr>
            </a:br>
            <a:endParaRPr lang="pt-BR" sz="4800" cap="none" smtClean="0">
              <a:solidFill>
                <a:schemeClr val="tx1"/>
              </a:solidFill>
            </a:endParaRPr>
          </a:p>
        </p:txBody>
      </p:sp>
      <p:sp>
        <p:nvSpPr>
          <p:cNvPr id="55300" name="AutoShape 7"/>
          <p:cNvSpPr>
            <a:spLocks noChangeArrowheads="1"/>
          </p:cNvSpPr>
          <p:nvPr/>
        </p:nvSpPr>
        <p:spPr bwMode="auto">
          <a:xfrm>
            <a:off x="11183938" y="5759450"/>
            <a:ext cx="823912" cy="414338"/>
          </a:xfrm>
          <a:custGeom>
            <a:avLst/>
            <a:gdLst>
              <a:gd name="T0" fmla="*/ 463153 w 21600"/>
              <a:gd name="T1" fmla="*/ 0 h 21600"/>
              <a:gd name="T2" fmla="*/ 0 w 21600"/>
              <a:gd name="T3" fmla="*/ 207169 h 21600"/>
              <a:gd name="T4" fmla="*/ 463153 w 21600"/>
              <a:gd name="T5" fmla="*/ 414338 h 21600"/>
              <a:gd name="T6" fmla="*/ 617537 w 21600"/>
              <a:gd name="T7" fmla="*/ 20716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38100">
            <a:solidFill>
              <a:srgbClr val="FF66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Arial" pitchFamily="34" charset="0"/>
            </a:endParaRPr>
          </a:p>
        </p:txBody>
      </p:sp>
      <p:sp>
        <p:nvSpPr>
          <p:cNvPr id="55301" name="Rectangle 5"/>
          <p:cNvSpPr>
            <a:spLocks noChangeArrowheads="1"/>
          </p:cNvSpPr>
          <p:nvPr/>
        </p:nvSpPr>
        <p:spPr bwMode="auto">
          <a:xfrm>
            <a:off x="2667000" y="4562475"/>
            <a:ext cx="7715250" cy="5111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-38088" anchor="ctr">
            <a:spAutoFit/>
          </a:bodyPr>
          <a:lstStyle/>
          <a:p>
            <a:r>
              <a:rPr lang="en-US" u="sng">
                <a:hlinkClick r:id="rId2"/>
              </a:rPr>
              <a:t>Hypernatremia in children - UpToDate</a:t>
            </a:r>
          </a:p>
          <a:p>
            <a:pPr eaLnBrk="0" hangingPunct="0"/>
            <a:endParaRPr lang="en-US"/>
          </a:p>
        </p:txBody>
      </p:sp>
      <p:sp>
        <p:nvSpPr>
          <p:cNvPr id="55302" name="Line 6"/>
          <p:cNvSpPr>
            <a:spLocks noChangeShapeType="1"/>
          </p:cNvSpPr>
          <p:nvPr/>
        </p:nvSpPr>
        <p:spPr bwMode="auto">
          <a:xfrm>
            <a:off x="1838325" y="4418013"/>
            <a:ext cx="636588" cy="279400"/>
          </a:xfrm>
          <a:prstGeom prst="line">
            <a:avLst/>
          </a:prstGeom>
          <a:noFill/>
          <a:ln w="57150">
            <a:solidFill>
              <a:srgbClr val="0000FF"/>
            </a:solidFill>
            <a:round/>
            <a:headE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55303" name="Text Box 7"/>
          <p:cNvSpPr txBox="1">
            <a:spLocks noChangeArrowheads="1"/>
          </p:cNvSpPr>
          <p:nvPr/>
        </p:nvSpPr>
        <p:spPr bwMode="auto">
          <a:xfrm>
            <a:off x="879475" y="3965575"/>
            <a:ext cx="14668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b="1">
                <a:solidFill>
                  <a:srgbClr val="FF66CC"/>
                </a:solidFill>
              </a:rPr>
              <a:t>Clicar Aqui!</a:t>
            </a:r>
          </a:p>
        </p:txBody>
      </p:sp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Rectangle 3"/>
          <p:cNvSpPr>
            <a:spLocks noGrp="1"/>
          </p:cNvSpPr>
          <p:nvPr>
            <p:ph type="body" idx="4294967295"/>
          </p:nvPr>
        </p:nvSpPr>
        <p:spPr>
          <a:xfrm>
            <a:off x="527050" y="2336800"/>
            <a:ext cx="11437938" cy="49974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mtClean="0"/>
              <a:t>Os achados clínicos geralmente são manifestados por sintomas neurológicos em pacientes com hipernatremia aguda</a:t>
            </a:r>
          </a:p>
          <a:p>
            <a:pPr>
              <a:lnSpc>
                <a:spcPct val="80000"/>
              </a:lnSpc>
            </a:pPr>
            <a:r>
              <a:rPr lang="pt-BR" smtClean="0"/>
              <a:t>À medida que a água se move para fora das células cerebrais, levando à contração cerebral a presença e gravidade dos sintomas correlacionam-se com o grau de elevação do sódio no  plasma ou soro sérico e sua taxa de aumento, e varia de achados inespecíficos (por exemplo, irritabilidade, agitação, fraqueza, vômitos, espasmos musculares, febre e, em bebês, choro e taquipnéia de alta intensidade) para achados neurológicos graves de estado mental alterado, letargia, coma, convulsões, hemorragia intracerebral e subaracnóidea e desmielinização. </a:t>
            </a:r>
          </a:p>
          <a:p>
            <a:pPr>
              <a:lnSpc>
                <a:spcPct val="80000"/>
              </a:lnSpc>
            </a:pPr>
            <a:r>
              <a:rPr lang="pt-BR" smtClean="0"/>
              <a:t>A maioria dos pacientes com hipernatremia crônica (definida como hipernatremia que está presente mais de um dia) é assintomática à medida que a adaptação cerebral restaura o volume cerebral</a:t>
            </a:r>
          </a:p>
          <a:p>
            <a:pPr algn="ctr">
              <a:lnSpc>
                <a:spcPct val="80000"/>
              </a:lnSpc>
            </a:pPr>
            <a:r>
              <a:rPr lang="pt-BR" b="1" smtClean="0">
                <a:solidFill>
                  <a:srgbClr val="FF0000"/>
                </a:solidFill>
              </a:rPr>
              <a:t>O diagnóstico de hipernatremia é feito pela detecção de um nível elevado de plasma ou soro de sódio acima de 150 mEq / L</a:t>
            </a:r>
          </a:p>
          <a:p>
            <a:pPr>
              <a:lnSpc>
                <a:spcPct val="80000"/>
              </a:lnSpc>
            </a:pPr>
            <a:endParaRPr lang="pt-BR" b="1" smtClean="0">
              <a:solidFill>
                <a:srgbClr val="FF0000"/>
              </a:solidFill>
            </a:endParaRPr>
          </a:p>
        </p:txBody>
      </p:sp>
      <p:sp>
        <p:nvSpPr>
          <p:cNvPr id="56323" name="Rectangle 4"/>
          <p:cNvSpPr>
            <a:spLocks noGrp="1"/>
          </p:cNvSpPr>
          <p:nvPr>
            <p:ph type="title" idx="4294967295"/>
          </p:nvPr>
        </p:nvSpPr>
        <p:spPr bwMode="auto">
          <a:xfrm>
            <a:off x="1071563" y="484188"/>
            <a:ext cx="10058400" cy="160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solidFill>
                  <a:srgbClr val="FF3300"/>
                </a:solidFill>
              </a:rPr>
              <a:t>Hipernatremia neonatal severa</a:t>
            </a:r>
          </a:p>
        </p:txBody>
      </p:sp>
      <p:sp>
        <p:nvSpPr>
          <p:cNvPr id="56324" name="AutoShape 5"/>
          <p:cNvSpPr>
            <a:spLocks noChangeArrowheads="1"/>
          </p:cNvSpPr>
          <p:nvPr/>
        </p:nvSpPr>
        <p:spPr bwMode="auto">
          <a:xfrm>
            <a:off x="11368088" y="6443663"/>
            <a:ext cx="823912" cy="414337"/>
          </a:xfrm>
          <a:custGeom>
            <a:avLst/>
            <a:gdLst>
              <a:gd name="T0" fmla="*/ 463153 w 21600"/>
              <a:gd name="T1" fmla="*/ 0 h 21600"/>
              <a:gd name="T2" fmla="*/ 0 w 21600"/>
              <a:gd name="T3" fmla="*/ 207169 h 21600"/>
              <a:gd name="T4" fmla="*/ 463153 w 21600"/>
              <a:gd name="T5" fmla="*/ 414337 h 21600"/>
              <a:gd name="T6" fmla="*/ 617537 w 21600"/>
              <a:gd name="T7" fmla="*/ 20716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38100">
            <a:solidFill>
              <a:srgbClr val="FF66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431800" y="126365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4800" cap="none" smtClean="0">
                <a:solidFill>
                  <a:srgbClr val="FF3300"/>
                </a:solidFill>
              </a:rPr>
              <a:t>Hipernatremia neonatal severa</a:t>
            </a:r>
            <a:br>
              <a:rPr lang="pt-BR" sz="4800" cap="none" smtClean="0">
                <a:solidFill>
                  <a:srgbClr val="FF3300"/>
                </a:solidFill>
              </a:rPr>
            </a:br>
            <a:r>
              <a:rPr lang="pt-BR" sz="4800" cap="none" smtClean="0">
                <a:solidFill>
                  <a:srgbClr val="FF3300"/>
                </a:solidFill>
              </a:rPr>
              <a:t>Como corrigir:</a:t>
            </a:r>
            <a:br>
              <a:rPr lang="pt-BR" sz="4800" cap="none" smtClean="0">
                <a:solidFill>
                  <a:srgbClr val="FF3300"/>
                </a:solidFill>
              </a:rPr>
            </a:br>
            <a:r>
              <a:rPr lang="pt-BR" sz="2800" cap="none" smtClean="0">
                <a:solidFill>
                  <a:schemeClr val="tx1"/>
                </a:solidFill>
              </a:rPr>
              <a:t/>
            </a:r>
            <a:br>
              <a:rPr lang="pt-BR" sz="2800" cap="none" smtClean="0">
                <a:solidFill>
                  <a:schemeClr val="tx1"/>
                </a:solidFill>
              </a:rPr>
            </a:br>
            <a:r>
              <a:rPr lang="pt-BR" sz="2800" cap="none" smtClean="0">
                <a:solidFill>
                  <a:schemeClr val="tx1"/>
                </a:solidFill>
              </a:rPr>
              <a:t/>
            </a:r>
            <a:br>
              <a:rPr lang="pt-BR" sz="2800" cap="none" smtClean="0">
                <a:solidFill>
                  <a:schemeClr val="tx1"/>
                </a:solidFill>
              </a:rPr>
            </a:br>
            <a:r>
              <a:rPr lang="pt-BR" sz="2800" cap="none" smtClean="0">
                <a:solidFill>
                  <a:schemeClr val="tx1"/>
                </a:solidFill>
              </a:rPr>
              <a:t/>
            </a:r>
            <a:br>
              <a:rPr lang="pt-BR" sz="2800" cap="none" smtClean="0">
                <a:solidFill>
                  <a:schemeClr val="tx1"/>
                </a:solidFill>
              </a:rPr>
            </a:br>
            <a:endParaRPr lang="pt-BR" sz="2800" cap="none" smtClean="0">
              <a:solidFill>
                <a:schemeClr val="tx1"/>
              </a:solidFill>
            </a:endParaRPr>
          </a:p>
        </p:txBody>
      </p:sp>
      <p:sp>
        <p:nvSpPr>
          <p:cNvPr id="57347" name="Rectangle 3"/>
          <p:cNvSpPr>
            <a:spLocks noGrp="1"/>
          </p:cNvSpPr>
          <p:nvPr>
            <p:ph type="body" idx="4294967295"/>
          </p:nvPr>
        </p:nvSpPr>
        <p:spPr>
          <a:xfrm>
            <a:off x="527050" y="2576513"/>
            <a:ext cx="10972800" cy="4525962"/>
          </a:xfrm>
        </p:spPr>
        <p:txBody>
          <a:bodyPr/>
          <a:lstStyle/>
          <a:p>
            <a:r>
              <a:rPr lang="pt-BR" sz="2400" smtClean="0"/>
              <a:t>A correção da hipernatremia requer tanto a administração de fluidos diluídos para corrigir o déficit de água e, quando apropriado, intervenções para limitar a perda de água adicional.</a:t>
            </a:r>
          </a:p>
          <a:p>
            <a:r>
              <a:rPr lang="pt-BR" sz="2400" smtClean="0"/>
              <a:t>Nos casos em que a hipernatremia sozinha é a principal anormalidade, a terapia visa corrigir o sódio sérico, fornecendo água livre e determinando uma taxa de correção desejada. </a:t>
            </a:r>
          </a:p>
        </p:txBody>
      </p:sp>
      <p:sp>
        <p:nvSpPr>
          <p:cNvPr id="57348" name="AutoShape 4"/>
          <p:cNvSpPr>
            <a:spLocks noChangeArrowheads="1"/>
          </p:cNvSpPr>
          <p:nvPr/>
        </p:nvSpPr>
        <p:spPr bwMode="auto">
          <a:xfrm>
            <a:off x="11252200" y="5664200"/>
            <a:ext cx="823913" cy="414338"/>
          </a:xfrm>
          <a:custGeom>
            <a:avLst/>
            <a:gdLst>
              <a:gd name="T0" fmla="*/ 463153 w 21600"/>
              <a:gd name="T1" fmla="*/ 0 h 21600"/>
              <a:gd name="T2" fmla="*/ 0 w 21600"/>
              <a:gd name="T3" fmla="*/ 207169 h 21600"/>
              <a:gd name="T4" fmla="*/ 463153 w 21600"/>
              <a:gd name="T5" fmla="*/ 414338 h 21600"/>
              <a:gd name="T6" fmla="*/ 617537 w 21600"/>
              <a:gd name="T7" fmla="*/ 20716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38100">
            <a:solidFill>
              <a:srgbClr val="FF66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370" name="Rectangle 3"/>
          <p:cNvSpPr>
            <a:spLocks noGrp="1"/>
          </p:cNvSpPr>
          <p:nvPr>
            <p:ph type="body" idx="4294967295"/>
          </p:nvPr>
        </p:nvSpPr>
        <p:spPr>
          <a:xfrm>
            <a:off x="0" y="1341438"/>
            <a:ext cx="11952288" cy="5400675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pt-BR" smtClean="0"/>
              <a:t>    </a:t>
            </a:r>
            <a:r>
              <a:rPr lang="pt-BR" b="1" smtClean="0"/>
              <a:t>Com a restauração do volume intra-arterial efetivo, ou nos casos em que não há necessidade de expansão de volume urgente, o foco se volta para fornecer o fluido necessário para corrigir qualquer hipovolemia existente e água livre suficiente para corrigir a hipernatremia</a:t>
            </a:r>
          </a:p>
          <a:p>
            <a:pPr algn="ctr">
              <a:buFont typeface="Wingdings" pitchFamily="2" charset="2"/>
              <a:buNone/>
            </a:pPr>
            <a:r>
              <a:rPr lang="pt-BR" b="1" smtClean="0"/>
              <a:t>O volume de água livre a ser fornecido pode ser calculado usando as 2 seguintes abordagens</a:t>
            </a:r>
            <a:r>
              <a:rPr lang="pt-BR" smtClean="0"/>
              <a:t>:</a:t>
            </a:r>
          </a:p>
          <a:p>
            <a:pPr algn="ctr">
              <a:buFont typeface="Wingdings" pitchFamily="2" charset="2"/>
              <a:buNone/>
            </a:pPr>
            <a:r>
              <a:rPr lang="pt-BR" b="1" smtClean="0">
                <a:solidFill>
                  <a:schemeClr val="hlink"/>
                </a:solidFill>
              </a:rPr>
              <a:t>1-Déficit de água livre em mililitros = Água total  do corpo x ([plasma atual Na / 140] -1)</a:t>
            </a:r>
          </a:p>
          <a:p>
            <a:r>
              <a:rPr lang="pt-BR" smtClean="0"/>
              <a:t>Para esta equação, estimar a água corporal total como 80 por cento do peso da criança em quilogramas (0,8 L / kg)</a:t>
            </a:r>
          </a:p>
          <a:p>
            <a:r>
              <a:rPr lang="pt-BR" smtClean="0"/>
              <a:t>É um ponto de partida razoável para fins de cálculo da substituição do fluido. A proporção exata varia conforme a criança progride desde a infância até a adolescência, sendo menor nos indivíduos obesos (</a:t>
            </a:r>
            <a:r>
              <a:rPr lang="pt-BR" smtClean="0">
                <a:solidFill>
                  <a:schemeClr val="hlink"/>
                </a:solidFill>
              </a:rPr>
              <a:t>Figura</a:t>
            </a:r>
            <a:r>
              <a:rPr lang="pt-BR" smtClean="0"/>
              <a:t>). </a:t>
            </a:r>
          </a:p>
          <a:p>
            <a:pPr algn="ctr">
              <a:buFont typeface="Wingdings" pitchFamily="2" charset="2"/>
              <a:buNone/>
            </a:pPr>
            <a:r>
              <a:rPr lang="pt-BR" b="1" smtClean="0"/>
              <a:t>Assim, em um RN de 1kg com um sódio plasmático de 165, o déficit de água livre é: (0,8 L / kg) x (1 kg) x ([165/150*] - 1) = 0,080  litros ou 80 mL</a:t>
            </a:r>
          </a:p>
          <a:p>
            <a:pPr algn="ctr">
              <a:buFont typeface="Wingdings" pitchFamily="2" charset="2"/>
              <a:buNone/>
            </a:pPr>
            <a:endParaRPr lang="pt-BR" b="1" smtClean="0"/>
          </a:p>
        </p:txBody>
      </p:sp>
      <p:sp>
        <p:nvSpPr>
          <p:cNvPr id="58371" name="Rectangle 4"/>
          <p:cNvSpPr>
            <a:spLocks noGrp="1"/>
          </p:cNvSpPr>
          <p:nvPr>
            <p:ph type="title" idx="4294967295"/>
          </p:nvPr>
        </p:nvSpPr>
        <p:spPr bwMode="auto">
          <a:xfrm>
            <a:off x="814388" y="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solidFill>
                  <a:srgbClr val="FF3300"/>
                </a:solidFill>
              </a:rPr>
              <a:t>Hipernatremia neonatal severa</a:t>
            </a:r>
          </a:p>
        </p:txBody>
      </p:sp>
      <p:sp>
        <p:nvSpPr>
          <p:cNvPr id="58372" name="Text Box 5"/>
          <p:cNvSpPr txBox="1">
            <a:spLocks noChangeArrowheads="1"/>
          </p:cNvSpPr>
          <p:nvPr/>
        </p:nvSpPr>
        <p:spPr bwMode="auto">
          <a:xfrm>
            <a:off x="3983038" y="981075"/>
            <a:ext cx="3919537" cy="39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Rockwel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ckwel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ckwel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ckwel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ckwel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9pPr>
          </a:lstStyle>
          <a:p>
            <a:r>
              <a:rPr lang="pt-BR" sz="2000" b="1">
                <a:solidFill>
                  <a:srgbClr val="FF00FF"/>
                </a:solidFill>
                <a:latin typeface="Arial" pitchFamily="34" charset="0"/>
              </a:rPr>
              <a:t>Cálculo do déficit de água livre</a:t>
            </a:r>
          </a:p>
        </p:txBody>
      </p:sp>
      <p:sp>
        <p:nvSpPr>
          <p:cNvPr id="58373" name="AutoShape 6"/>
          <p:cNvSpPr>
            <a:spLocks noChangeArrowheads="1"/>
          </p:cNvSpPr>
          <p:nvPr/>
        </p:nvSpPr>
        <p:spPr bwMode="auto">
          <a:xfrm>
            <a:off x="11128375" y="5749925"/>
            <a:ext cx="823913" cy="414338"/>
          </a:xfrm>
          <a:custGeom>
            <a:avLst/>
            <a:gdLst>
              <a:gd name="T0" fmla="*/ 463153 w 21600"/>
              <a:gd name="T1" fmla="*/ 0 h 21600"/>
              <a:gd name="T2" fmla="*/ 0 w 21600"/>
              <a:gd name="T3" fmla="*/ 207169 h 21600"/>
              <a:gd name="T4" fmla="*/ 463153 w 21600"/>
              <a:gd name="T5" fmla="*/ 414338 h 21600"/>
              <a:gd name="T6" fmla="*/ 617537 w 21600"/>
              <a:gd name="T7" fmla="*/ 20716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38100">
            <a:solidFill>
              <a:srgbClr val="FF66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3"/>
          <p:cNvSpPr>
            <a:spLocks noGrp="1"/>
          </p:cNvSpPr>
          <p:nvPr>
            <p:ph type="body" idx="4294967295"/>
          </p:nvPr>
        </p:nvSpPr>
        <p:spPr>
          <a:xfrm>
            <a:off x="1071563" y="2120900"/>
            <a:ext cx="10058400" cy="40513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pt-BR" sz="1800" b="1" smtClean="0">
                <a:solidFill>
                  <a:schemeClr val="hlink"/>
                </a:solidFill>
              </a:rPr>
              <a:t>2-Déficit de água livre em mL = (4 mL / kg) x (peso em kg) x (alteração desejada no sódio sérico)</a:t>
            </a:r>
          </a:p>
          <a:p>
            <a:r>
              <a:rPr lang="pt-BR" sz="1800" smtClean="0"/>
              <a:t>Esta abordagem usa a estimativa de que a provisão de 4 mL / kg de água livre irá baixar o teor de sódio no plasma aproximadamente 1 mEq / L.</a:t>
            </a:r>
          </a:p>
          <a:p>
            <a:pPr algn="ctr">
              <a:buFont typeface="Wingdings" pitchFamily="2" charset="2"/>
              <a:buNone/>
            </a:pPr>
            <a:r>
              <a:rPr lang="pt-BR" sz="1800" b="1" smtClean="0"/>
              <a:t>Assim, em um RN de 1kg com um sódio plasmático de 165, o déficit de água livre é: (4mL / kg) x (1 kg) x (15 )* = 60 mL</a:t>
            </a:r>
          </a:p>
          <a:p>
            <a:pPr algn="ctr">
              <a:buFont typeface="Wingdings" pitchFamily="2" charset="2"/>
              <a:buNone/>
            </a:pPr>
            <a:endParaRPr lang="pt-BR" sz="1800" b="1" smtClean="0"/>
          </a:p>
          <a:p>
            <a:pPr algn="ctr">
              <a:buFont typeface="Wingdings" pitchFamily="2" charset="2"/>
              <a:buNone/>
            </a:pPr>
            <a:endParaRPr lang="pt-BR" sz="1800" smtClean="0"/>
          </a:p>
          <a:p>
            <a:endParaRPr lang="pt-BR" sz="1800" smtClean="0"/>
          </a:p>
        </p:txBody>
      </p:sp>
      <p:sp>
        <p:nvSpPr>
          <p:cNvPr id="60419" name="Rectangle 4"/>
          <p:cNvSpPr>
            <a:spLocks noGrp="1"/>
          </p:cNvSpPr>
          <p:nvPr>
            <p:ph type="title" idx="4294967295"/>
          </p:nvPr>
        </p:nvSpPr>
        <p:spPr bwMode="auto">
          <a:xfrm>
            <a:off x="814388" y="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solidFill>
                  <a:srgbClr val="FF0000"/>
                </a:solidFill>
              </a:rPr>
              <a:t>Hipernatremia neonatal severa</a:t>
            </a:r>
          </a:p>
        </p:txBody>
      </p:sp>
      <p:sp>
        <p:nvSpPr>
          <p:cNvPr id="60420" name="Text Box 5"/>
          <p:cNvSpPr txBox="1">
            <a:spLocks noChangeArrowheads="1"/>
          </p:cNvSpPr>
          <p:nvPr/>
        </p:nvSpPr>
        <p:spPr bwMode="auto">
          <a:xfrm>
            <a:off x="4349750" y="1268413"/>
            <a:ext cx="3549650" cy="366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Rockwel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ckwel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ckwel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ckwel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ckwel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9pPr>
          </a:lstStyle>
          <a:p>
            <a:r>
              <a:rPr lang="pt-BR" b="1">
                <a:solidFill>
                  <a:srgbClr val="FF00FF"/>
                </a:solidFill>
                <a:latin typeface="Arial" pitchFamily="34" charset="0"/>
              </a:rPr>
              <a:t>Cálculo do déficit de água livre</a:t>
            </a:r>
          </a:p>
        </p:txBody>
      </p:sp>
      <p:sp>
        <p:nvSpPr>
          <p:cNvPr id="60421" name="Text Box 6"/>
          <p:cNvSpPr txBox="1">
            <a:spLocks noChangeArrowheads="1"/>
          </p:cNvSpPr>
          <p:nvPr/>
        </p:nvSpPr>
        <p:spPr bwMode="auto">
          <a:xfrm>
            <a:off x="1268413" y="4895850"/>
            <a:ext cx="7804150" cy="641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Rockwel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ckwel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ckwel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ckwel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ckwel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9pPr>
          </a:lstStyle>
          <a:p>
            <a:r>
              <a:rPr lang="pt-BR">
                <a:solidFill>
                  <a:schemeClr val="hlink"/>
                </a:solidFill>
                <a:latin typeface="Arial" pitchFamily="34" charset="0"/>
              </a:rPr>
              <a:t>*Para o RN prematuro extremos aceitamos uma Na normal até 150 mEq/L.</a:t>
            </a:r>
          </a:p>
          <a:p>
            <a:r>
              <a:rPr lang="pt-BR">
                <a:solidFill>
                  <a:schemeClr val="hlink"/>
                </a:solidFill>
                <a:latin typeface="Arial" pitchFamily="34" charset="0"/>
              </a:rPr>
              <a:t>          Assim a alteração desejada no sódio sérico seria:165-150:15 mEq/L)</a:t>
            </a:r>
          </a:p>
        </p:txBody>
      </p:sp>
      <p:pic>
        <p:nvPicPr>
          <p:cNvPr id="60422" name="Picture 7" descr="Clique aqui para ver o artigo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72563" y="5035550"/>
            <a:ext cx="49530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0423" name="AutoShape 8"/>
          <p:cNvSpPr>
            <a:spLocks noChangeArrowheads="1"/>
          </p:cNvSpPr>
          <p:nvPr/>
        </p:nvSpPr>
        <p:spPr bwMode="auto">
          <a:xfrm>
            <a:off x="11296650" y="5902325"/>
            <a:ext cx="814388" cy="269875"/>
          </a:xfrm>
          <a:custGeom>
            <a:avLst/>
            <a:gdLst>
              <a:gd name="T0" fmla="*/ 458390 w 21600"/>
              <a:gd name="T1" fmla="*/ 0 h 21600"/>
              <a:gd name="T2" fmla="*/ 0 w 21600"/>
              <a:gd name="T3" fmla="*/ 134938 h 21600"/>
              <a:gd name="T4" fmla="*/ 458390 w 21600"/>
              <a:gd name="T5" fmla="*/ 269875 h 21600"/>
              <a:gd name="T6" fmla="*/ 611187 w 21600"/>
              <a:gd name="T7" fmla="*/ 134938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38100">
            <a:solidFill>
              <a:srgbClr val="FF66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Arial" pitchFamily="34" charset="0"/>
            </a:endParaRPr>
          </a:p>
        </p:txBody>
      </p:sp>
      <p:sp>
        <p:nvSpPr>
          <p:cNvPr id="60424" name="Line 9"/>
          <p:cNvSpPr>
            <a:spLocks noChangeShapeType="1"/>
          </p:cNvSpPr>
          <p:nvPr/>
        </p:nvSpPr>
        <p:spPr bwMode="auto">
          <a:xfrm>
            <a:off x="334963" y="1268413"/>
            <a:ext cx="577850" cy="431800"/>
          </a:xfrm>
          <a:prstGeom prst="line">
            <a:avLst/>
          </a:prstGeom>
          <a:noFill/>
          <a:ln w="76200">
            <a:solidFill>
              <a:srgbClr val="FF66CC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pt-BR"/>
          </a:p>
        </p:txBody>
      </p:sp>
      <p:sp>
        <p:nvSpPr>
          <p:cNvPr id="60425" name="Text Box 10"/>
          <p:cNvSpPr txBox="1">
            <a:spLocks noChangeArrowheads="1"/>
          </p:cNvSpPr>
          <p:nvPr/>
        </p:nvSpPr>
        <p:spPr bwMode="auto">
          <a:xfrm>
            <a:off x="1133475" y="981075"/>
            <a:ext cx="2843213" cy="822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Rockwel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ckwel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ckwel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ckwel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ckwel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9pPr>
          </a:lstStyle>
          <a:p>
            <a:pPr algn="ctr"/>
            <a:r>
              <a:rPr lang="pt-BR" sz="2400" b="1">
                <a:solidFill>
                  <a:srgbClr val="FF66CC"/>
                </a:solidFill>
                <a:latin typeface="Arial" pitchFamily="34" charset="0"/>
              </a:rPr>
              <a:t>Temos usado esta</a:t>
            </a:r>
          </a:p>
          <a:p>
            <a:pPr algn="ctr"/>
            <a:r>
              <a:rPr lang="pt-BR" sz="2400" b="1">
                <a:solidFill>
                  <a:srgbClr val="FF66CC"/>
                </a:solidFill>
                <a:latin typeface="Arial" pitchFamily="34" charset="0"/>
              </a:rPr>
              <a:t>abordagem</a:t>
            </a:r>
          </a:p>
        </p:txBody>
      </p:sp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3"/>
          <p:cNvSpPr>
            <a:spLocks noGrp="1"/>
          </p:cNvSpPr>
          <p:nvPr>
            <p:ph type="body" idx="4294967295"/>
          </p:nvPr>
        </p:nvSpPr>
        <p:spPr>
          <a:xfrm>
            <a:off x="609600" y="2149475"/>
            <a:ext cx="11247438" cy="5141913"/>
          </a:xfrm>
        </p:spPr>
        <p:txBody>
          <a:bodyPr/>
          <a:lstStyle/>
          <a:p>
            <a:r>
              <a:rPr lang="pt-BR" smtClean="0"/>
              <a:t>Cálculos de água livre prevêem uma estimativa da quantidade de água sem o sódio necessária para retornar o sódio plasmático a uma concentração normal.  </a:t>
            </a:r>
          </a:p>
          <a:p>
            <a:r>
              <a:rPr lang="pt-BR" smtClean="0"/>
              <a:t>No entanto, </a:t>
            </a:r>
            <a:r>
              <a:rPr lang="pt-BR" b="1" smtClean="0"/>
              <a:t>na maioria das configurações clínicas, o  líquido administrado geralmente contém sódio, mas é hipotônico para o plasma do paciente, proporcionando assim água. </a:t>
            </a:r>
          </a:p>
          <a:p>
            <a:r>
              <a:rPr lang="pt-BR" smtClean="0"/>
              <a:t>A solução salina normal (solução salina a 0,9 por cento) é isotônica em pacientes com sódio plasmático normal, no entanto, é um líquido hipotônico para crianças com hipernatremia e conseqüentemente, pode ser usado como fluido de reidratação inicial para pacientes com hipovolemia hipernatrêmica. </a:t>
            </a:r>
          </a:p>
          <a:p>
            <a:r>
              <a:rPr lang="pt-BR" smtClean="0"/>
              <a:t>Fluidos enterais, incluindo a terapia de reidratação oral também são tipicamente fluidos hipotônicos</a:t>
            </a:r>
          </a:p>
        </p:txBody>
      </p:sp>
      <p:sp>
        <p:nvSpPr>
          <p:cNvPr id="61443" name="Rectangle 4"/>
          <p:cNvSpPr>
            <a:spLocks noGrp="1"/>
          </p:cNvSpPr>
          <p:nvPr>
            <p:ph type="title" idx="4294967295"/>
          </p:nvPr>
        </p:nvSpPr>
        <p:spPr bwMode="auto">
          <a:xfrm>
            <a:off x="814388" y="57150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pPr algn="ctr"/>
            <a:r>
              <a:rPr lang="pt-BR" sz="4800" cap="none" smtClean="0">
                <a:solidFill>
                  <a:srgbClr val="FF3300"/>
                </a:solidFill>
              </a:rPr>
              <a:t>Hipernatremia neonatal severa</a:t>
            </a:r>
            <a:br>
              <a:rPr lang="pt-BR" sz="4800" cap="none" smtClean="0">
                <a:solidFill>
                  <a:srgbClr val="FF3300"/>
                </a:solidFill>
              </a:rPr>
            </a:br>
            <a:r>
              <a:rPr lang="pt-BR" sz="4000" cap="none" smtClean="0">
                <a:solidFill>
                  <a:srgbClr val="0000FF"/>
                </a:solidFill>
              </a:rPr>
              <a:t>Líquido a ser prescrito</a:t>
            </a:r>
          </a:p>
        </p:txBody>
      </p:sp>
      <p:sp>
        <p:nvSpPr>
          <p:cNvPr id="61444" name="AutoShape 5"/>
          <p:cNvSpPr>
            <a:spLocks noChangeArrowheads="1"/>
          </p:cNvSpPr>
          <p:nvPr/>
        </p:nvSpPr>
        <p:spPr bwMode="auto">
          <a:xfrm>
            <a:off x="10991850" y="6308725"/>
            <a:ext cx="823913" cy="414338"/>
          </a:xfrm>
          <a:custGeom>
            <a:avLst/>
            <a:gdLst>
              <a:gd name="T0" fmla="*/ 463153 w 21600"/>
              <a:gd name="T1" fmla="*/ 0 h 21600"/>
              <a:gd name="T2" fmla="*/ 0 w 21600"/>
              <a:gd name="T3" fmla="*/ 207169 h 21600"/>
              <a:gd name="T4" fmla="*/ 463153 w 21600"/>
              <a:gd name="T5" fmla="*/ 414338 h 21600"/>
              <a:gd name="T6" fmla="*/ 617537 w 21600"/>
              <a:gd name="T7" fmla="*/ 20716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38100">
            <a:solidFill>
              <a:srgbClr val="FF66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3"/>
          <p:cNvSpPr>
            <a:spLocks noGrp="1"/>
          </p:cNvSpPr>
          <p:nvPr>
            <p:ph type="body" idx="4294967295"/>
          </p:nvPr>
        </p:nvSpPr>
        <p:spPr>
          <a:xfrm>
            <a:off x="239713" y="1125538"/>
            <a:ext cx="11952287" cy="5732462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400" b="1" smtClean="0">
                <a:solidFill>
                  <a:schemeClr val="hlink"/>
                </a:solidFill>
              </a:rPr>
              <a:t>                                                    </a:t>
            </a:r>
            <a:r>
              <a:rPr lang="pt-BR" sz="1600" b="1" smtClean="0">
                <a:solidFill>
                  <a:schemeClr val="hlink"/>
                </a:solidFill>
              </a:rPr>
              <a:t>Taxa de correção</a:t>
            </a:r>
            <a:r>
              <a:rPr lang="pt-BR" sz="1600" smtClean="0">
                <a:solidFill>
                  <a:schemeClr val="hlink"/>
                </a:solidFill>
              </a:rPr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endParaRPr lang="pt-BR" sz="1600" smtClean="0">
              <a:solidFill>
                <a:schemeClr val="hlink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1800" smtClean="0"/>
              <a:t>É importante determinar a cronicidade da hipernatremia ao determinar a taxa de correção. 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Em pacientes com hipernatremia crônica, adaptação cerebral a  hipernatremia ocorre nos primeiros dias com a restauração do volume cerebral. 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Nesses pacientes, há um risco de edema cerebral com provisão rápida de água livre. 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Mesmo nos casos em que a hipernatremia é conhecida por ocorrer de forma aguda, taxas de correção similares geralmente são usadas com cautela, especialmente com mais aberrações pronunciadas no sódio sérico.</a:t>
            </a:r>
          </a:p>
          <a:p>
            <a:pPr>
              <a:lnSpc>
                <a:spcPct val="80000"/>
              </a:lnSpc>
            </a:pPr>
            <a:endParaRPr lang="pt-BR" sz="1800" smtClean="0"/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pt-BR" sz="1600" b="1" smtClean="0">
                <a:solidFill>
                  <a:schemeClr val="hlink"/>
                </a:solidFill>
              </a:rPr>
              <a:t>Para crianças com hipernatremia crônica (soro sérico ≥150 mEq / L por mais de 24 horas) ou aqueles com hipernatremia grave aguda (sódio sérico&gt; 160 mEq / L), os especialistas recomendam uma taxa de correção que não exceda uma queda de sódio superior a 0,5 mEq / L por hora (ou seja, 10 a 12 mEq / L por dia).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endParaRPr lang="pt-BR" sz="1600" b="1" smtClean="0">
              <a:solidFill>
                <a:schemeClr val="hlink"/>
              </a:solidFill>
            </a:endParaRP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pt-BR" sz="2400" b="1" smtClean="0">
                <a:solidFill>
                  <a:srgbClr val="FF3300"/>
                </a:solidFill>
              </a:rPr>
              <a:t>Taxas mais rápidas de correção estão associadas a um maior risco de Edema Cerebral</a:t>
            </a:r>
          </a:p>
        </p:txBody>
      </p:sp>
      <p:sp>
        <p:nvSpPr>
          <p:cNvPr id="62467" name="Rectangle 4"/>
          <p:cNvSpPr>
            <a:spLocks noGrp="1"/>
          </p:cNvSpPr>
          <p:nvPr>
            <p:ph type="title" idx="4294967295"/>
          </p:nvPr>
        </p:nvSpPr>
        <p:spPr bwMode="auto">
          <a:xfrm>
            <a:off x="814388" y="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cap="none" smtClean="0">
                <a:solidFill>
                  <a:srgbClr val="FF3300"/>
                </a:solidFill>
              </a:rPr>
              <a:t>Hipernatremia neonatal severa</a:t>
            </a:r>
          </a:p>
        </p:txBody>
      </p:sp>
      <p:sp>
        <p:nvSpPr>
          <p:cNvPr id="62468" name="AutoShape 5"/>
          <p:cNvSpPr>
            <a:spLocks noChangeArrowheads="1"/>
          </p:cNvSpPr>
          <p:nvPr/>
        </p:nvSpPr>
        <p:spPr bwMode="auto">
          <a:xfrm>
            <a:off x="10991850" y="6308725"/>
            <a:ext cx="823913" cy="414338"/>
          </a:xfrm>
          <a:custGeom>
            <a:avLst/>
            <a:gdLst>
              <a:gd name="T0" fmla="*/ 463153 w 21600"/>
              <a:gd name="T1" fmla="*/ 0 h 21600"/>
              <a:gd name="T2" fmla="*/ 0 w 21600"/>
              <a:gd name="T3" fmla="*/ 207169 h 21600"/>
              <a:gd name="T4" fmla="*/ 463153 w 21600"/>
              <a:gd name="T5" fmla="*/ 414338 h 21600"/>
              <a:gd name="T6" fmla="*/ 617537 w 21600"/>
              <a:gd name="T7" fmla="*/ 20716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38100">
            <a:solidFill>
              <a:srgbClr val="FF66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490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527050" y="1120775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z="4400" cap="none" smtClean="0">
                <a:solidFill>
                  <a:schemeClr val="hlink"/>
                </a:solidFill>
              </a:rPr>
              <a:t>    EM RESUMO...</a:t>
            </a:r>
          </a:p>
        </p:txBody>
      </p:sp>
      <p:sp>
        <p:nvSpPr>
          <p:cNvPr id="63491" name="Rectangle 3"/>
          <p:cNvSpPr>
            <a:spLocks noGrp="1"/>
          </p:cNvSpPr>
          <p:nvPr>
            <p:ph type="body" idx="4294967295"/>
          </p:nvPr>
        </p:nvSpPr>
        <p:spPr>
          <a:xfrm>
            <a:off x="1071563" y="2671763"/>
            <a:ext cx="10058400" cy="4051300"/>
          </a:xfrm>
        </p:spPr>
        <p:txBody>
          <a:bodyPr/>
          <a:lstStyle/>
          <a:p>
            <a:r>
              <a:rPr lang="pt-BR" sz="2400" smtClean="0"/>
              <a:t>A hipernatremia,definida como sódio sérico ou plasmático superior a 1 50 mEq / L (ou 150 mmol/L) e é incomum.</a:t>
            </a:r>
          </a:p>
          <a:p>
            <a:r>
              <a:rPr lang="pt-BR" sz="2400" smtClean="0"/>
              <a:t>A hipernatremia pediátrica é mais comum no período do recém-nascido devido a ingesta inadequada de neonatos na amamentação. </a:t>
            </a:r>
          </a:p>
          <a:p>
            <a:r>
              <a:rPr lang="pt-BR" sz="2400" smtClean="0"/>
              <a:t>Em crianças mais velhas, a causa mais comum de hipernatremia é o excesso de perda de água por gastroenterite ou infecção sistêmica.</a:t>
            </a:r>
          </a:p>
          <a:p>
            <a:endParaRPr lang="pt-BR" sz="2400" smtClean="0"/>
          </a:p>
        </p:txBody>
      </p:sp>
      <p:sp>
        <p:nvSpPr>
          <p:cNvPr id="63492" name="Rectangle 4"/>
          <p:cNvSpPr>
            <a:spLocks noChangeArrowheads="1"/>
          </p:cNvSpPr>
          <p:nvPr/>
        </p:nvSpPr>
        <p:spPr bwMode="auto">
          <a:xfrm>
            <a:off x="623888" y="115888"/>
            <a:ext cx="11233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pt-BR" sz="4400">
                <a:solidFill>
                  <a:srgbClr val="FF3300"/>
                </a:solidFill>
                <a:latin typeface="Arial" pitchFamily="34" charset="0"/>
              </a:rPr>
              <a:t>        Hipernatremia neonatal severa</a:t>
            </a:r>
          </a:p>
        </p:txBody>
      </p:sp>
      <p:sp>
        <p:nvSpPr>
          <p:cNvPr id="63493" name="AutoShape 5"/>
          <p:cNvSpPr>
            <a:spLocks noChangeArrowheads="1"/>
          </p:cNvSpPr>
          <p:nvPr/>
        </p:nvSpPr>
        <p:spPr bwMode="auto">
          <a:xfrm>
            <a:off x="11129963" y="5749925"/>
            <a:ext cx="823912" cy="414338"/>
          </a:xfrm>
          <a:custGeom>
            <a:avLst/>
            <a:gdLst>
              <a:gd name="T0" fmla="*/ 463153 w 21600"/>
              <a:gd name="T1" fmla="*/ 0 h 21600"/>
              <a:gd name="T2" fmla="*/ 0 w 21600"/>
              <a:gd name="T3" fmla="*/ 207169 h 21600"/>
              <a:gd name="T4" fmla="*/ 463153 w 21600"/>
              <a:gd name="T5" fmla="*/ 414338 h 21600"/>
              <a:gd name="T6" fmla="*/ 617537 w 21600"/>
              <a:gd name="T7" fmla="*/ 20716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38100">
            <a:solidFill>
              <a:srgbClr val="FF66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Arial" pitchFamily="34" charset="0"/>
            </a:endParaRPr>
          </a:p>
        </p:txBody>
      </p:sp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527050" y="72390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z="4000" cap="none" smtClean="0">
                <a:solidFill>
                  <a:srgbClr val="0000FF"/>
                </a:solidFill>
              </a:rPr>
              <a:t>              Como fizemos no nosso caso</a:t>
            </a:r>
          </a:p>
        </p:txBody>
      </p:sp>
      <p:sp>
        <p:nvSpPr>
          <p:cNvPr id="64515" name="Rectangle 3"/>
          <p:cNvSpPr>
            <a:spLocks noGrp="1"/>
          </p:cNvSpPr>
          <p:nvPr>
            <p:ph type="body" idx="4294967295"/>
          </p:nvPr>
        </p:nvSpPr>
        <p:spPr>
          <a:xfrm>
            <a:off x="182563" y="2043113"/>
            <a:ext cx="12192000" cy="4525962"/>
          </a:xfrm>
        </p:spPr>
        <p:txBody>
          <a:bodyPr/>
          <a:lstStyle/>
          <a:p>
            <a:r>
              <a:rPr lang="pt-BR" sz="2400" smtClean="0"/>
              <a:t>Peso: 725gramas (0,725kg) – Na sérico:165 mmol/L</a:t>
            </a:r>
          </a:p>
          <a:p>
            <a:r>
              <a:rPr lang="pt-BR" sz="2400" smtClean="0"/>
              <a:t>Aceitando o sódio sérico de 150 mmol/L, deveríamos baixar  15 mmol/L (165 menos 150 mmol/L). No entanto, </a:t>
            </a:r>
            <a:r>
              <a:rPr lang="pt-BR" sz="2400" b="1" smtClean="0">
                <a:solidFill>
                  <a:schemeClr val="hlink"/>
                </a:solidFill>
              </a:rPr>
              <a:t>os especialistas recomendam uma taxa de correção que não exceda uma queda de sódio superior a 0,5 mEq / L por hora (ou seja, 10 a 12 mEq / L por dia). Assim, vamos baixar 12 mmol/L.</a:t>
            </a:r>
            <a:r>
              <a:rPr lang="pt-BR" sz="2400" smtClean="0"/>
              <a:t> </a:t>
            </a:r>
          </a:p>
          <a:p>
            <a:r>
              <a:rPr lang="pt-BR" sz="2400" smtClean="0"/>
              <a:t>Fórmula:4 ml/kg para cada mEq que deseja baixar em 24-48 horas</a:t>
            </a:r>
          </a:p>
          <a:p>
            <a:r>
              <a:rPr lang="pt-BR" sz="2400" smtClean="0"/>
              <a:t>Cálculos: 12 x 4=48 x 0,725=34,8 mL</a:t>
            </a:r>
            <a:r>
              <a:rPr lang="en-US" sz="2400" smtClean="0"/>
              <a:t>÷24 h=1,45 mL/h</a:t>
            </a:r>
          </a:p>
          <a:p>
            <a:pPr algn="ctr">
              <a:buFont typeface="Wingdings" pitchFamily="2" charset="2"/>
              <a:buNone/>
            </a:pPr>
            <a:r>
              <a:rPr lang="pt-BR" sz="2400" smtClean="0"/>
              <a:t>(Usamos soro fisiológico por tratar-se de uma hipernatremia hipovolêmica)</a:t>
            </a:r>
          </a:p>
          <a:p>
            <a:pPr algn="ctr">
              <a:buFont typeface="Wingdings" pitchFamily="2" charset="2"/>
              <a:buNone/>
            </a:pPr>
            <a:r>
              <a:rPr lang="pt-BR" sz="2400" b="1" smtClean="0">
                <a:solidFill>
                  <a:schemeClr val="hlink"/>
                </a:solidFill>
              </a:rPr>
              <a:t>É IMPORTANE EVITAR A PERDA TRANSEPIDÉRMICA</a:t>
            </a:r>
          </a:p>
          <a:p>
            <a:pPr>
              <a:buFont typeface="Wingdings" pitchFamily="2" charset="2"/>
              <a:buNone/>
            </a:pPr>
            <a:r>
              <a:rPr lang="pt-BR" sz="2400" smtClean="0"/>
              <a:t>              </a:t>
            </a:r>
          </a:p>
        </p:txBody>
      </p:sp>
      <p:sp>
        <p:nvSpPr>
          <p:cNvPr id="64516" name="Rectangle 4"/>
          <p:cNvSpPr>
            <a:spLocks noChangeArrowheads="1"/>
          </p:cNvSpPr>
          <p:nvPr/>
        </p:nvSpPr>
        <p:spPr bwMode="auto">
          <a:xfrm>
            <a:off x="623888" y="115888"/>
            <a:ext cx="11233150" cy="76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pt-BR" sz="4400">
                <a:solidFill>
                  <a:srgbClr val="FF3300"/>
                </a:solidFill>
                <a:latin typeface="Arial" pitchFamily="34" charset="0"/>
              </a:rPr>
              <a:t>Hipernatremia neonatal severa</a:t>
            </a:r>
          </a:p>
        </p:txBody>
      </p:sp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527050" y="69215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z="4800" cap="none" smtClean="0">
                <a:solidFill>
                  <a:schemeClr val="hlink"/>
                </a:solidFill>
              </a:rPr>
              <a:t>Vejam também </a:t>
            </a:r>
            <a:r>
              <a:rPr lang="pt-BR" sz="4800" cap="none" smtClean="0">
                <a:solidFill>
                  <a:srgbClr val="FF0066"/>
                </a:solidFill>
              </a:rPr>
              <a:t>HIPONATREMIA COM HIPOVOLEMIA</a:t>
            </a:r>
            <a:br>
              <a:rPr lang="pt-BR" sz="4800" cap="none" smtClean="0">
                <a:solidFill>
                  <a:srgbClr val="FF0066"/>
                </a:solidFill>
              </a:rPr>
            </a:br>
            <a:r>
              <a:rPr lang="pt-BR" sz="4800" cap="none" smtClean="0">
                <a:solidFill>
                  <a:schemeClr val="hlink"/>
                </a:solidFill>
              </a:rPr>
              <a:t>Como corrigimos</a:t>
            </a:r>
          </a:p>
        </p:txBody>
      </p:sp>
      <p:sp>
        <p:nvSpPr>
          <p:cNvPr id="65539" name="Rectangle 3"/>
          <p:cNvSpPr>
            <a:spLocks noGrp="1"/>
          </p:cNvSpPr>
          <p:nvPr>
            <p:ph type="body" idx="4294967295"/>
          </p:nvPr>
        </p:nvSpPr>
        <p:spPr>
          <a:xfrm>
            <a:off x="527050" y="2489200"/>
            <a:ext cx="10972800" cy="4525963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200" smtClean="0"/>
              <a:t>                    </a:t>
            </a:r>
            <a:r>
              <a:rPr lang="pt-BR" sz="1400" b="1" smtClean="0">
                <a:solidFill>
                  <a:schemeClr val="hlink"/>
                </a:solidFill>
              </a:rPr>
              <a:t>Peso(kg) X [Na</a:t>
            </a:r>
            <a:r>
              <a:rPr lang="en-US" sz="1400" b="1" smtClean="0">
                <a:solidFill>
                  <a:schemeClr val="hlink"/>
                </a:solidFill>
                <a:sym typeface="Symbol" pitchFamily="18" charset="2"/>
              </a:rPr>
              <a:t></a:t>
            </a:r>
            <a:r>
              <a:rPr lang="pt-BR" sz="1400" b="1" smtClean="0">
                <a:solidFill>
                  <a:schemeClr val="hlink"/>
                </a:solidFill>
              </a:rPr>
              <a:t> desejado (125) – Na</a:t>
            </a:r>
            <a:r>
              <a:rPr lang="en-US" sz="1400" b="1" baseline="30000" smtClean="0">
                <a:solidFill>
                  <a:schemeClr val="hlink"/>
                </a:solidFill>
                <a:sym typeface="Symbol" pitchFamily="18" charset="2"/>
              </a:rPr>
              <a:t></a:t>
            </a:r>
            <a:r>
              <a:rPr lang="pt-BR" sz="1400" b="1" smtClean="0">
                <a:solidFill>
                  <a:schemeClr val="hlink"/>
                </a:solidFill>
              </a:rPr>
              <a:t> encontrado] X 0.7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400" smtClean="0"/>
              <a:t>          (usar esta fórmula para correção de sódio </a:t>
            </a:r>
            <a:r>
              <a:rPr lang="pt-BR" sz="1400" b="1" smtClean="0">
                <a:solidFill>
                  <a:schemeClr val="hlink"/>
                </a:solidFill>
              </a:rPr>
              <a:t>menor ou igual a 120mEq/l</a:t>
            </a:r>
            <a:r>
              <a:rPr lang="pt-BR" sz="1400" smtClean="0"/>
              <a:t>)</a:t>
            </a:r>
          </a:p>
          <a:p>
            <a:pPr>
              <a:lnSpc>
                <a:spcPct val="80000"/>
              </a:lnSpc>
            </a:pPr>
            <a:r>
              <a:rPr lang="pt-BR" sz="1400" smtClean="0"/>
              <a:t>Valor encontrado: infundir em 2h como NaCl a 1,8%(transformar NaCl a 20% em 1,8% diluindo-o em 11X). Não usamos o  NaCl a 3% (este se obtém diluindo o NaCl a 20% em 7X), como usado nas crianças maiores, devido à alta osmolaridade da solução (veja a seguir).</a:t>
            </a:r>
          </a:p>
          <a:p>
            <a:pPr>
              <a:lnSpc>
                <a:spcPct val="80000"/>
              </a:lnSpc>
            </a:pPr>
            <a:r>
              <a:rPr lang="pt-BR" sz="1400" smtClean="0"/>
              <a:t>Ex: RN com peso de 1200g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400" smtClean="0"/>
              <a:t>      9º dia de vida – Na</a:t>
            </a:r>
            <a:r>
              <a:rPr lang="en-US" sz="1400" smtClean="0">
                <a:sym typeface="Symbol" pitchFamily="18" charset="2"/>
              </a:rPr>
              <a:t></a:t>
            </a:r>
            <a:r>
              <a:rPr lang="pt-BR" sz="1400" smtClean="0"/>
              <a:t>= 120mEq%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400" smtClean="0"/>
              <a:t>                1.2 X (125-120) X 0.7 = 4,2 mEq de Na+ = 1,2 ml NaCl 20%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400" smtClean="0"/>
              <a:t>                (1 ml de NaCl 20% = 3.4 mEq de Na+)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400" smtClean="0"/>
              <a:t>                1,2 X 11 = 13,2 ml. A solução fica: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400" smtClean="0"/>
              <a:t>                                 Água destilada 13,2ml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400" smtClean="0"/>
              <a:t>                                 NaCl 20%         1,2ml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400" smtClean="0"/>
              <a:t>                              (osmolaridade desta solução: 567mOsm/l; com o NaCl a 3%:850mOsm/l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400" smtClean="0"/>
              <a:t>                               Correr 14,4ml em 2h em Y com a hidratação venosa)</a:t>
            </a:r>
          </a:p>
        </p:txBody>
      </p:sp>
      <p:sp>
        <p:nvSpPr>
          <p:cNvPr id="65540" name="AutoShape 4"/>
          <p:cNvSpPr>
            <a:spLocks noChangeArrowheads="1"/>
          </p:cNvSpPr>
          <p:nvPr/>
        </p:nvSpPr>
        <p:spPr bwMode="auto">
          <a:xfrm>
            <a:off x="11250613" y="5645150"/>
            <a:ext cx="823912" cy="414338"/>
          </a:xfrm>
          <a:custGeom>
            <a:avLst/>
            <a:gdLst>
              <a:gd name="T0" fmla="*/ 463153 w 21600"/>
              <a:gd name="T1" fmla="*/ 0 h 21600"/>
              <a:gd name="T2" fmla="*/ 0 w 21600"/>
              <a:gd name="T3" fmla="*/ 207169 h 21600"/>
              <a:gd name="T4" fmla="*/ 463153 w 21600"/>
              <a:gd name="T5" fmla="*/ 414338 h 21600"/>
              <a:gd name="T6" fmla="*/ 617537 w 21600"/>
              <a:gd name="T7" fmla="*/ 207169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3375 w 21600"/>
              <a:gd name="T13" fmla="*/ 5400 h 21600"/>
              <a:gd name="T14" fmla="*/ 18900 w 21600"/>
              <a:gd name="T15" fmla="*/ 1620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38100">
            <a:solidFill>
              <a:srgbClr val="FF66CC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>
              <a:latin typeface="Arial" pitchFamily="34" charset="0"/>
            </a:endParaRPr>
          </a:p>
        </p:txBody>
      </p:sp>
      <p:sp>
        <p:nvSpPr>
          <p:cNvPr id="65541" name="Rectangle 5"/>
          <p:cNvSpPr>
            <a:spLocks noChangeArrowheads="1"/>
          </p:cNvSpPr>
          <p:nvPr/>
        </p:nvSpPr>
        <p:spPr bwMode="auto">
          <a:xfrm>
            <a:off x="6108700" y="1095375"/>
            <a:ext cx="4873625" cy="62547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126960" rIns="0" bIns="25392" anchor="ctr">
            <a:spAutoFit/>
          </a:bodyPr>
          <a:lstStyle/>
          <a:p>
            <a:r>
              <a:rPr lang="en-US" b="1">
                <a:solidFill>
                  <a:srgbClr val="0000FF"/>
                </a:solidFill>
                <a:latin typeface="Lato" pitchFamily="34" charset="0"/>
              </a:rPr>
              <a:t>HIDRATA</a:t>
            </a:r>
            <a:r>
              <a:rPr lang="en-US" b="1">
                <a:solidFill>
                  <a:srgbClr val="0000FF"/>
                </a:solidFill>
                <a:latin typeface="Rockwell"/>
              </a:rPr>
              <a:t>Ç</a:t>
            </a:r>
            <a:r>
              <a:rPr lang="en-US" b="1">
                <a:solidFill>
                  <a:srgbClr val="0000FF"/>
                </a:solidFill>
                <a:latin typeface="Lato" pitchFamily="34" charset="0"/>
              </a:rPr>
              <a:t>ÃO VENOSA NO REC</a:t>
            </a:r>
            <a:r>
              <a:rPr lang="en-US" b="1">
                <a:solidFill>
                  <a:srgbClr val="0000FF"/>
                </a:solidFill>
                <a:latin typeface="Rockwell"/>
              </a:rPr>
              <a:t>É</a:t>
            </a:r>
            <a:r>
              <a:rPr lang="en-US" b="1">
                <a:solidFill>
                  <a:srgbClr val="0000FF"/>
                </a:solidFill>
                <a:latin typeface="Lato" pitchFamily="34" charset="0"/>
              </a:rPr>
              <a:t>M-NASCIDO</a:t>
            </a:r>
          </a:p>
          <a:p>
            <a:pPr eaLnBrk="0" hangingPunct="0"/>
            <a:r>
              <a:rPr lang="en-US" sz="1300">
                <a:solidFill>
                  <a:srgbClr val="78909C"/>
                </a:solidFill>
                <a:ea typeface="Source Sans Pro"/>
                <a:cs typeface="Source Sans Pro"/>
              </a:rPr>
              <a:t>                              Paulo R. Margoto</a:t>
            </a:r>
          </a:p>
        </p:txBody>
      </p:sp>
      <p:pic>
        <p:nvPicPr>
          <p:cNvPr id="65542" name="Picture 6" descr="doc">
            <a:hlinkClick r:id="rId2" tooltip="NOVO-HIDRATAÇÃO VENOSA NO RN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1288" y="1492250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2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527050" y="549275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z="4800" cap="none" smtClean="0">
                <a:solidFill>
                  <a:srgbClr val="FF0066"/>
                </a:solidFill>
              </a:rPr>
              <a:t>HIPONATREMIA COM HIPOVOLEMIA</a:t>
            </a:r>
            <a:r>
              <a:rPr lang="pt-BR" sz="4800" cap="none" smtClean="0">
                <a:solidFill>
                  <a:srgbClr val="FF7C80"/>
                </a:solidFill>
              </a:rPr>
              <a:t/>
            </a:r>
            <a:br>
              <a:rPr lang="pt-BR" sz="4800" cap="none" smtClean="0">
                <a:solidFill>
                  <a:srgbClr val="FF7C80"/>
                </a:solidFill>
              </a:rPr>
            </a:br>
            <a:endParaRPr lang="pt-BR" sz="4800" cap="none" smtClean="0">
              <a:solidFill>
                <a:srgbClr val="FF7C80"/>
              </a:solidFill>
            </a:endParaRPr>
          </a:p>
        </p:txBody>
      </p:sp>
      <p:sp>
        <p:nvSpPr>
          <p:cNvPr id="66563" name="Rectangle 3"/>
          <p:cNvSpPr>
            <a:spLocks noGrp="1"/>
          </p:cNvSpPr>
          <p:nvPr>
            <p:ph type="body" idx="4294967295"/>
          </p:nvPr>
        </p:nvSpPr>
        <p:spPr>
          <a:xfrm>
            <a:off x="609600" y="1600200"/>
            <a:ext cx="10972800" cy="499745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mtClean="0"/>
              <a:t>Devido à alta osmolaridade da solução 3%, na Unidade de Neonatologia do Hospital Materno Infantil de Brasília, diluímos em 11 vezes, com o objetivo de oferecer MENOR osmolaridade da solução. Lógico que se diluirmos mais, a osmolaridade será ainda menor, mas ao se corrigir uma hiponatremia de instalação aguda, é importante que seja feita sem um excesso de líquido, pois o organismo só vai aproveitar deste sódio depois de se livrar da água administrada concomitantemente. E por isto que não se faz uma correção desta hiponatremia aumentando o sódio na solução e também não se usa o soro fisiológico. </a:t>
            </a:r>
          </a:p>
          <a:p>
            <a:pPr>
              <a:lnSpc>
                <a:spcPct val="80000"/>
              </a:lnSpc>
            </a:pPr>
            <a:r>
              <a:rPr lang="pt-BR" smtClean="0"/>
              <a:t>       Segundo José de Magalhães Carvalho (Distúrbios Hidreletrolíticos extra e intracelulares em Pediatria, Guanabara Koogam, 1974), a natremia só cai a valores tão baixos quando o organismo sofre uma espoliação aguda de sódio maior do que o de água, ou quando se lhe administra muito mais água do que sódio. O único meio de corrigir com presteza é inverter as condições de instalação, dando ao paciente mais sódio que água em relação com a composição do fluido extracelular. Se a proporção normal é de 152mEq/L de H2O de sódio no plasma, a solução a ser dada deverá conter pelo menos o dobro de sódio em relação com o solvente, a fim de se colocar sódio "livre" a disposição do organismo. Se usarmos soro fisiológico, não reverteremos o processo em curso e o organismo só poderá contar com o sódio "livre" quando conseguir eliminar a parte da água com que foi administrado. Enquanto isto estaremos perdendo tempo. </a:t>
            </a:r>
          </a:p>
        </p:txBody>
      </p:sp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2"/>
          <p:cNvSpPr>
            <a:spLocks noGrp="1"/>
          </p:cNvSpPr>
          <p:nvPr>
            <p:ph type="title" idx="4294967295"/>
          </p:nvPr>
        </p:nvSpPr>
        <p:spPr bwMode="auto">
          <a:xfrm>
            <a:off x="623888" y="0"/>
            <a:ext cx="1097280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z="3600" cap="none" smtClean="0">
                <a:solidFill>
                  <a:schemeClr val="hlink"/>
                </a:solidFill>
              </a:rPr>
              <a:t>E não deixe de consultar excelente artigo sobre </a:t>
            </a:r>
            <a:r>
              <a:rPr lang="pt-BR" sz="3600" cap="none" smtClean="0">
                <a:solidFill>
                  <a:srgbClr val="FF3300"/>
                </a:solidFill>
              </a:rPr>
              <a:t>Hiponatremia na infância</a:t>
            </a:r>
          </a:p>
        </p:txBody>
      </p:sp>
      <p:graphicFrame>
        <p:nvGraphicFramePr>
          <p:cNvPr id="67602" name="Group 18"/>
          <p:cNvGraphicFramePr>
            <a:graphicFrameLocks noGrp="1"/>
          </p:cNvGraphicFramePr>
          <p:nvPr/>
        </p:nvGraphicFramePr>
        <p:xfrm>
          <a:off x="814388" y="1052513"/>
          <a:ext cx="11041062" cy="792162"/>
        </p:xfrm>
        <a:graphic>
          <a:graphicData uri="http://schemas.openxmlformats.org/drawingml/2006/table">
            <a:tbl>
              <a:tblPr/>
              <a:tblGrid>
                <a:gridCol w="3681412"/>
                <a:gridCol w="3678238"/>
                <a:gridCol w="3681412"/>
              </a:tblGrid>
              <a:tr h="79216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E3611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Avalia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ão e manejo da hiponatremia nas crian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as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E3611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Zieg J. Apresenta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  <a:hlinkClick r:id="rId2"/>
                        </a:rPr>
                        <a:t>ç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ão: Thiago Taya Kobayashi ,Vin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  <a:hlinkClick r:id="rId2"/>
                        </a:rPr>
                        <a:t>í</a:t>
                      </a:r>
                      <a:r>
                        <a:rPr kumimoji="0" lang="pt-BR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Geneva"/>
                          <a:cs typeface="Times New Roman" pitchFamily="18" charset="0"/>
                          <a:hlinkClick r:id="rId2"/>
                        </a:rPr>
                        <a:t>cius Lelis Bastos, Paulo R. Margotto</a:t>
                      </a:r>
                      <a:endParaRPr kumimoji="0" lang="pt-BR" sz="14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9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9E3611"/>
                        </a:buClr>
                        <a:buSzPct val="85000"/>
                        <a:buFontTx/>
                        <a:buNone/>
                        <a:tabLst/>
                      </a:pP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  <a:hlinkClick r:id="rId2"/>
                        </a:rPr>
                        <a:t>  </a:t>
                      </a:r>
                      <a:r>
                        <a:rPr kumimoji="0" lang="pt-BR" sz="9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66"/>
                          </a:solidFill>
                          <a:effectLst/>
                          <a:latin typeface="Arial" pitchFamily="34" charset="0"/>
                          <a:cs typeface="Times New Roman" pitchFamily="18" charset="0"/>
                        </a:rPr>
                        <a:t>           </a:t>
                      </a:r>
                      <a:endParaRPr kumimoji="0" lang="pt-BR" sz="900" b="0" i="0" u="none" strike="noStrike" cap="none" normalizeH="0" baseline="0" smtClean="0">
                        <a:ln>
                          <a:noFill/>
                        </a:ln>
                        <a:solidFill>
                          <a:srgbClr val="000066"/>
                        </a:solidFill>
                        <a:effectLst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anchor="ctr" horzOverflow="overflow">
                    <a:lnL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000066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67598" name="Rectangle 26"/>
          <p:cNvSpPr>
            <a:spLocks noGrp="1"/>
          </p:cNvSpPr>
          <p:nvPr>
            <p:ph type="body" idx="4294967295"/>
          </p:nvPr>
        </p:nvSpPr>
        <p:spPr>
          <a:xfrm>
            <a:off x="719138" y="1989138"/>
            <a:ext cx="10972800" cy="4525962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PT" sz="1600" smtClean="0"/>
              <a:t>A hiponatremia é um assunto comum na prática de um pediatra</a:t>
            </a:r>
            <a:endParaRPr lang="pt-BR" sz="1600" smtClean="0"/>
          </a:p>
          <a:p>
            <a:pPr>
              <a:lnSpc>
                <a:spcPct val="80000"/>
              </a:lnSpc>
            </a:pPr>
            <a:r>
              <a:rPr lang="pt-PT" sz="1600" smtClean="0"/>
              <a:t>Compreender a etiologia e como fazer uma história detalhada e exame físico, a escolha de exames laboratoriais adequados e estabelecer um diagnóstico correto são necessários para o tratamento adequado.</a:t>
            </a:r>
            <a:endParaRPr lang="pt-BR" sz="1600" smtClean="0"/>
          </a:p>
          <a:p>
            <a:pPr>
              <a:lnSpc>
                <a:spcPct val="80000"/>
              </a:lnSpc>
            </a:pPr>
            <a:r>
              <a:rPr lang="pt-PT" sz="1600" smtClean="0"/>
              <a:t>A restrição hídrica é o tratamento de escolha em pacientes com excesso de água livre, mas isso poderia causar danos às crianças com perda de sal.</a:t>
            </a:r>
            <a:endParaRPr lang="pt-BR" sz="1600" smtClean="0"/>
          </a:p>
          <a:p>
            <a:pPr>
              <a:lnSpc>
                <a:spcPct val="80000"/>
              </a:lnSpc>
            </a:pPr>
            <a:r>
              <a:rPr lang="pt-PT" sz="1600" smtClean="0"/>
              <a:t>Manejo agressivo com solução hipertônica de sódio é reservado para crianças com encefalopatia hiponatrêmica sintomática.</a:t>
            </a:r>
            <a:endParaRPr lang="pt-BR" sz="1600" smtClean="0"/>
          </a:p>
          <a:p>
            <a:pPr>
              <a:lnSpc>
                <a:spcPct val="80000"/>
              </a:lnSpc>
            </a:pPr>
            <a:r>
              <a:rPr lang="pt-PT" sz="1600" smtClean="0"/>
              <a:t>No entanto, a supercorreção da hiponatremia deve ser evitada para impedir a desmielinização.</a:t>
            </a:r>
            <a:endParaRPr lang="pt-BR" sz="1600" smtClean="0"/>
          </a:p>
          <a:p>
            <a:pPr>
              <a:lnSpc>
                <a:spcPct val="80000"/>
              </a:lnSpc>
            </a:pPr>
            <a:r>
              <a:rPr lang="pt-PT" sz="1600" smtClean="0"/>
              <a:t>Progresso na genética molecular tem auxiliado na compreensão dos distúrbios do equilíbrio de água geneticamente determinados.</a:t>
            </a:r>
            <a:endParaRPr lang="pt-BR" sz="1600" smtClean="0"/>
          </a:p>
          <a:p>
            <a:pPr>
              <a:lnSpc>
                <a:spcPct val="80000"/>
              </a:lnSpc>
            </a:pPr>
            <a:r>
              <a:rPr lang="pt-BR" sz="1600" smtClean="0"/>
              <a:t>Além disso, novos medicamentos estão disponíveis para hiponatremia pediátrica. Infelizmente, estudos randomizados e controlados são necessários para  confirmar a sua eficácia e segurança.</a:t>
            </a:r>
          </a:p>
        </p:txBody>
      </p:sp>
      <p:sp>
        <p:nvSpPr>
          <p:cNvPr id="67599" name="Rectangle 27"/>
          <p:cNvSpPr>
            <a:spLocks noChangeArrowheads="1"/>
          </p:cNvSpPr>
          <p:nvPr/>
        </p:nvSpPr>
        <p:spPr bwMode="auto">
          <a:xfrm>
            <a:off x="0" y="6151563"/>
            <a:ext cx="12192000" cy="546100"/>
          </a:xfrm>
          <a:prstGeom prst="rect">
            <a:avLst/>
          </a:prstGeom>
          <a:noFill/>
          <a:ln w="28575">
            <a:solidFill>
              <a:schemeClr val="hlink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anchor="ctr">
            <a:spAutoFit/>
          </a:bodyPr>
          <a:lstStyle/>
          <a:p>
            <a:pPr algn="ctr" eaLnBrk="0" hangingPunct="0"/>
            <a:r>
              <a:rPr lang="pt-PT" sz="1400" b="1">
                <a:solidFill>
                  <a:srgbClr val="FF3300"/>
                </a:solidFill>
                <a:latin typeface="Arial" pitchFamily="34" charset="0"/>
              </a:rPr>
              <a:t>A hipocalemia deve ser corrigida em pacientes hiponatrêmicos para prevenir o  movimento de potássio para dentro da célula</a:t>
            </a:r>
            <a:r>
              <a:rPr lang="pt-BR" sz="1400" b="1">
                <a:solidFill>
                  <a:srgbClr val="FF3300"/>
                </a:solidFill>
                <a:latin typeface="Arial" pitchFamily="34" charset="0"/>
              </a:rPr>
              <a:t> </a:t>
            </a:r>
          </a:p>
        </p:txBody>
      </p:sp>
      <p:pic>
        <p:nvPicPr>
          <p:cNvPr id="67601" name="Picture 17" descr="ppt">
            <a:hlinkClick r:id="rId3" tooltip="Hiponatremia_avaliacao_manejo_2014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404350" y="1101725"/>
            <a:ext cx="650875" cy="650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/>
          </p:cNvSpPr>
          <p:nvPr>
            <p:ph type="title"/>
          </p:nvPr>
        </p:nvSpPr>
        <p:spPr bwMode="auto">
          <a:xfrm>
            <a:off x="193675" y="-523875"/>
            <a:ext cx="10058400" cy="1609725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sz="2800" cap="none" smtClean="0">
                <a:solidFill>
                  <a:srgbClr val="0000FF"/>
                </a:solidFill>
              </a:rPr>
              <a:t>EM RESUMO...</a:t>
            </a:r>
          </a:p>
        </p:txBody>
      </p:sp>
      <p:sp>
        <p:nvSpPr>
          <p:cNvPr id="70659" name="Rectangle 3"/>
          <p:cNvSpPr>
            <a:spLocks noGrp="1"/>
          </p:cNvSpPr>
          <p:nvPr>
            <p:ph type="body" idx="1"/>
          </p:nvPr>
        </p:nvSpPr>
        <p:spPr>
          <a:xfrm>
            <a:off x="0" y="520700"/>
            <a:ext cx="12192000" cy="6337300"/>
          </a:xfrm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altLang="ja-JP" smtClean="0">
                <a:ea typeface="MS PGothic" pitchFamily="34" charset="-128"/>
              </a:rPr>
              <a:t>Uma das causas mais importantes  hipernatremia  é a hipoalimentação, com variável incidência nas Admissões. </a:t>
            </a:r>
          </a:p>
          <a:p>
            <a:pPr>
              <a:lnSpc>
                <a:spcPct val="80000"/>
              </a:lnSpc>
            </a:pPr>
            <a:r>
              <a:rPr lang="pt-BR" altLang="ja-JP" smtClean="0">
                <a:ea typeface="MS PGothic" pitchFamily="34" charset="-128"/>
              </a:rPr>
              <a:t>No entanto, tem sido relatado que 35% dos neonatos com perda de peso superior a 10% do peso de nascimento nos primeiros dias de vida, em aleitamento materno exclusivo desenvolvem hipernatremia. </a:t>
            </a:r>
          </a:p>
          <a:p>
            <a:pPr>
              <a:lnSpc>
                <a:spcPct val="80000"/>
              </a:lnSpc>
            </a:pPr>
            <a:r>
              <a:rPr lang="pt-BR" altLang="ja-JP" smtClean="0">
                <a:ea typeface="MS PGothic" pitchFamily="34" charset="-128"/>
              </a:rPr>
              <a:t>Os autores desse estudo descrevem um recém-nascido amamentado exclusivamente, que desenvolveu hipernatremia extrema e insuficiência renal aguda, com discussão da abordagem diagnóstica e terapêutica. Com 5 dias perda de mais de 10% do peso ao nascer e com 20 dias, 33%. Em aleitamento materno adequado cada 2-3 horas, ser perdas renais e gastrintestinais e mãe sem depressão materna pós-parto. Sódio sérico do bebê: </a:t>
            </a:r>
            <a:r>
              <a:rPr lang="pt-BR" altLang="ja-JP" smtClean="0">
                <a:solidFill>
                  <a:srgbClr val="FF0000"/>
                </a:solidFill>
                <a:ea typeface="MS PGothic" pitchFamily="34" charset="-128"/>
              </a:rPr>
              <a:t>213 mEq/L.</a:t>
            </a:r>
          </a:p>
          <a:p>
            <a:pPr>
              <a:lnSpc>
                <a:spcPct val="80000"/>
              </a:lnSpc>
            </a:pPr>
            <a:r>
              <a:rPr lang="pt-BR" altLang="ja-JP" smtClean="0">
                <a:ea typeface="MS PGothic" pitchFamily="34" charset="-128"/>
              </a:rPr>
              <a:t> Considerando a gravidade clínica, foi medida a </a:t>
            </a:r>
            <a:r>
              <a:rPr lang="pt-BR" altLang="ja-JP" smtClean="0">
                <a:solidFill>
                  <a:srgbClr val="FF0000"/>
                </a:solidFill>
                <a:ea typeface="MS PGothic" pitchFamily="34" charset="-128"/>
              </a:rPr>
              <a:t>concentração de sódio no leite materno, que era 70mEq/L </a:t>
            </a:r>
            <a:r>
              <a:rPr lang="pt-BR" altLang="ja-JP" smtClean="0">
                <a:solidFill>
                  <a:srgbClr val="0000FF"/>
                </a:solidFill>
                <a:ea typeface="MS PGothic" pitchFamily="34" charset="-128"/>
              </a:rPr>
              <a:t>(normal: &lt; 7mEq/L</a:t>
            </a:r>
            <a:r>
              <a:rPr lang="pt-BR" altLang="ja-JP" smtClean="0">
                <a:solidFill>
                  <a:srgbClr val="FF0000"/>
                </a:solidFill>
                <a:ea typeface="MS PGothic" pitchFamily="34" charset="-128"/>
              </a:rPr>
              <a:t>).</a:t>
            </a:r>
            <a:r>
              <a:rPr lang="pt-BR" altLang="ja-JP" smtClean="0">
                <a:ea typeface="MS PGothic" pitchFamily="34" charset="-128"/>
              </a:rPr>
              <a:t> Bebê foi submetido à diálise peritoneal (indicada se hipernatremia oligúrica ou anúrica e na intoxicação salina). Alta com 21 dias e com 1 ano neurodesenvolvimento normal. </a:t>
            </a:r>
          </a:p>
          <a:p>
            <a:pPr>
              <a:lnSpc>
                <a:spcPct val="80000"/>
              </a:lnSpc>
            </a:pPr>
            <a:r>
              <a:rPr lang="pt-BR" altLang="ja-JP" smtClean="0">
                <a:ea typeface="MS PGothic" pitchFamily="34" charset="-128"/>
              </a:rPr>
              <a:t>A alta concentração de sódio no LM dos neonatos com desidratação hipernatrêmica com suspeita de hipoalimentação aumenta a questão se a maior ingesta de sódio enteral é a causa de todo o quadro clínico (volume de leite ingerido é inversamente proporcional à concentração de sódio no leite materno).</a:t>
            </a:r>
          </a:p>
          <a:p>
            <a:pPr>
              <a:lnSpc>
                <a:spcPct val="80000"/>
              </a:lnSpc>
            </a:pPr>
            <a:r>
              <a:rPr lang="pt-BR" altLang="ja-JP" smtClean="0">
                <a:ea typeface="MS PGothic" pitchFamily="34" charset="-128"/>
              </a:rPr>
              <a:t> As causas comuns de alta concentração de sódio no leite materno são fibrose cística, mastite, lesão de mamilo, mastopatia fibrocística (no entanto esses achados não foram detectados nesse neonato!). </a:t>
            </a:r>
          </a:p>
          <a:p>
            <a:pPr>
              <a:lnSpc>
                <a:spcPct val="80000"/>
              </a:lnSpc>
            </a:pPr>
            <a:r>
              <a:rPr lang="pt-BR" altLang="ja-JP" smtClean="0">
                <a:solidFill>
                  <a:srgbClr val="FF0000"/>
                </a:solidFill>
                <a:ea typeface="MS PGothic" pitchFamily="34" charset="-128"/>
              </a:rPr>
              <a:t>Nível plasmático de sódio acima de 200mEq/L não é explicado apenas por perda de água livre, sendo usualmente  associado ao aumento da ingesta de sódio.</a:t>
            </a:r>
            <a:r>
              <a:rPr lang="pt-BR" altLang="ja-JP" smtClean="0">
                <a:ea typeface="MS PGothic" pitchFamily="34" charset="-128"/>
              </a:rPr>
              <a:t> </a:t>
            </a:r>
            <a:endParaRPr lang="pt-BR" smtClean="0"/>
          </a:p>
        </p:txBody>
      </p:sp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3" name="Rectangle 3"/>
          <p:cNvSpPr>
            <a:spLocks noGrp="1"/>
          </p:cNvSpPr>
          <p:nvPr>
            <p:ph type="body" idx="1"/>
          </p:nvPr>
        </p:nvSpPr>
        <p:spPr>
          <a:xfrm>
            <a:off x="469900" y="838200"/>
            <a:ext cx="10848975" cy="5753100"/>
          </a:xfrm>
        </p:spPr>
        <p:txBody>
          <a:bodyPr/>
          <a:lstStyle/>
          <a:p>
            <a:r>
              <a:rPr lang="pt-BR" altLang="ja-JP" smtClean="0">
                <a:solidFill>
                  <a:srgbClr val="FF0000"/>
                </a:solidFill>
                <a:ea typeface="MS PGothic" pitchFamily="34" charset="-128"/>
              </a:rPr>
              <a:t>Neste paciente a hipernatremia severa foi devido a uma falha de lactogênese (hipoalimentação) e também por uma alta ingestão de sódio</a:t>
            </a:r>
            <a:r>
              <a:rPr lang="pt-BR" altLang="ja-JP" smtClean="0">
                <a:ea typeface="MS PGothic" pitchFamily="34" charset="-128"/>
              </a:rPr>
              <a:t>. </a:t>
            </a:r>
          </a:p>
          <a:p>
            <a:r>
              <a:rPr lang="pt-BR" altLang="ja-JP" smtClean="0">
                <a:solidFill>
                  <a:srgbClr val="0000FF"/>
                </a:solidFill>
                <a:ea typeface="MS PGothic" pitchFamily="34" charset="-128"/>
              </a:rPr>
              <a:t>Nos complementos</a:t>
            </a:r>
            <a:r>
              <a:rPr lang="pt-BR" altLang="ja-JP" smtClean="0">
                <a:ea typeface="MS PGothic" pitchFamily="34" charset="-128"/>
              </a:rPr>
              <a:t>: já em 1980 Anand et al consideraram que </a:t>
            </a:r>
            <a:r>
              <a:rPr lang="pt-BR" altLang="ja-JP" smtClean="0">
                <a:solidFill>
                  <a:srgbClr val="FF0000"/>
                </a:solidFill>
                <a:ea typeface="MS PGothic" pitchFamily="34" charset="-128"/>
              </a:rPr>
              <a:t>aumento da concentração de sódio no leite humano (devido à diminuição da produção de leite materno e / ou maturação retardada) deve ser considerado entre as causas de hipernatremia neonatal</a:t>
            </a:r>
            <a:r>
              <a:rPr lang="pt-BR" altLang="ja-JP" smtClean="0">
                <a:ea typeface="MS PGothic" pitchFamily="34" charset="-128"/>
              </a:rPr>
              <a:t>. </a:t>
            </a:r>
          </a:p>
          <a:p>
            <a:r>
              <a:rPr lang="pt-BR" altLang="ja-JP" smtClean="0">
                <a:ea typeface="MS PGothic" pitchFamily="34" charset="-128"/>
              </a:rPr>
              <a:t>A falha em diagnosticar a desidratação hipernatrêmica pode ter consequências graves, incluindo </a:t>
            </a:r>
            <a:r>
              <a:rPr lang="pt-BR" altLang="ja-JP" b="1" smtClean="0">
                <a:ea typeface="MS PGothic" pitchFamily="34" charset="-128"/>
              </a:rPr>
              <a:t>convulsões, hemorragia intracraniana, trombose vascular e morte</a:t>
            </a:r>
            <a:r>
              <a:rPr lang="pt-BR" altLang="ja-JP" smtClean="0">
                <a:ea typeface="MS PGothic" pitchFamily="34" charset="-128"/>
              </a:rPr>
              <a:t>. </a:t>
            </a:r>
          </a:p>
          <a:p>
            <a:r>
              <a:rPr lang="pt-BR" altLang="ja-JP" smtClean="0">
                <a:solidFill>
                  <a:srgbClr val="FF0000"/>
                </a:solidFill>
                <a:ea typeface="MS PGothic" pitchFamily="34" charset="-128"/>
              </a:rPr>
              <a:t>Uma perda de peso ≥10% em 96% associou-se à hipernatremia!</a:t>
            </a:r>
            <a:r>
              <a:rPr lang="pt-BR" altLang="ja-JP" smtClean="0">
                <a:ea typeface="MS PGothic" pitchFamily="34" charset="-128"/>
              </a:rPr>
              <a:t> </a:t>
            </a:r>
          </a:p>
          <a:p>
            <a:r>
              <a:rPr lang="pt-BR" altLang="ja-JP" b="1" smtClean="0">
                <a:ea typeface="MS PGothic" pitchFamily="34" charset="-128"/>
              </a:rPr>
              <a:t>A maioria dessa causa de hipernatremia pode ser prevenida pela identificação de irregularidades na amamentação na presença de perda excessiva de peso</a:t>
            </a:r>
            <a:r>
              <a:rPr lang="pt-BR" altLang="ja-JP" smtClean="0">
                <a:ea typeface="MS PGothic" pitchFamily="34" charset="-128"/>
              </a:rPr>
              <a:t>. </a:t>
            </a:r>
          </a:p>
          <a:p>
            <a:r>
              <a:rPr lang="pt-BR" altLang="ja-JP" smtClean="0">
                <a:ea typeface="MS PGothic" pitchFamily="34" charset="-128"/>
              </a:rPr>
              <a:t>Há uma relação inversa entre a concentração de sódio no leite humano e a ingesta de leite humano pelos bebês. </a:t>
            </a:r>
          </a:p>
          <a:p>
            <a:pPr algn="ctr"/>
            <a:r>
              <a:rPr lang="pt-BR" altLang="ja-JP" b="1" smtClean="0">
                <a:solidFill>
                  <a:srgbClr val="FF00FF"/>
                </a:solidFill>
                <a:ea typeface="MS PGothic" pitchFamily="34" charset="-128"/>
              </a:rPr>
              <a:t>Conclui-se que uma alta concentração de sódio no leite humano pode ser preditiva de falha de lactação iminente, mas não é uma indicação para interromper a amamentação. A amamentação ainda é crucialmente benéfica para o bebê e deve ser fortemente defendida.</a:t>
            </a:r>
            <a:r>
              <a:rPr lang="pt-BR" altLang="ja-JP" smtClean="0">
                <a:ea typeface="MS PGothic" pitchFamily="34" charset="-128"/>
              </a:rPr>
              <a:t> </a:t>
            </a:r>
            <a:endParaRPr lang="pt-BR" smtClean="0"/>
          </a:p>
          <a:p>
            <a:endParaRPr lang="pt-BR" smtClean="0"/>
          </a:p>
        </p:txBody>
      </p:sp>
      <p:sp>
        <p:nvSpPr>
          <p:cNvPr id="71684" name="Text Box 4"/>
          <p:cNvSpPr txBox="1">
            <a:spLocks noChangeArrowheads="1"/>
          </p:cNvSpPr>
          <p:nvPr/>
        </p:nvSpPr>
        <p:spPr bwMode="auto">
          <a:xfrm>
            <a:off x="9909175" y="6453188"/>
            <a:ext cx="1409700" cy="2746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200"/>
              <a:t>Paulo R. Margotto</a:t>
            </a:r>
          </a:p>
        </p:txBody>
      </p:sp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6" name="Picture 4"/>
          <p:cNvPicPr>
            <a:picLocks noChangeAspect="1" noChangeArrowheads="1"/>
          </p:cNvPicPr>
          <p:nvPr/>
        </p:nvPicPr>
        <p:blipFill>
          <a:blip r:embed="rId2">
            <a:lum bright="-6000" contrast="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684213"/>
            <a:ext cx="9804400" cy="551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9637" name="Text Box 5"/>
          <p:cNvSpPr txBox="1">
            <a:spLocks noChangeArrowheads="1"/>
          </p:cNvSpPr>
          <p:nvPr/>
        </p:nvSpPr>
        <p:spPr bwMode="auto">
          <a:xfrm>
            <a:off x="1636713" y="6343650"/>
            <a:ext cx="9139237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pt-BR" b="1">
                <a:solidFill>
                  <a:srgbClr val="0000FF"/>
                </a:solidFill>
              </a:rPr>
              <a:t>Residentes na Unidade de Neonatologia do Hospital Materno Infantil de Brasília</a:t>
            </a:r>
          </a:p>
        </p:txBody>
      </p:sp>
      <p:sp>
        <p:nvSpPr>
          <p:cNvPr id="69638" name="Text Box 6"/>
          <p:cNvSpPr txBox="1">
            <a:spLocks noChangeArrowheads="1"/>
          </p:cNvSpPr>
          <p:nvPr/>
        </p:nvSpPr>
        <p:spPr bwMode="auto">
          <a:xfrm>
            <a:off x="10683875" y="6003925"/>
            <a:ext cx="454025" cy="2746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sz="1200"/>
              <a:t>S10</a:t>
            </a:r>
          </a:p>
        </p:txBody>
      </p:sp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4578" name="Group 11"/>
          <p:cNvGrpSpPr>
            <a:grpSpLocks noGrp="1" noUngrp="1" noRot="1" noChangeAspect="1" noMove="1" noResize="1"/>
          </p:cNvGrpSpPr>
          <p:nvPr/>
        </p:nvGrpSpPr>
        <p:grpSpPr bwMode="auto">
          <a:xfrm>
            <a:off x="11401425" y="6229350"/>
            <a:ext cx="457200" cy="457200"/>
            <a:chOff x="11361456" y="6195813"/>
            <a:chExt cx="548640" cy="548640"/>
          </a:xfrm>
        </p:grpSpPr>
        <p:sp>
          <p:nvSpPr>
            <p:cNvPr id="13" name="Oval 12">
              <a:extLst>
                <a:ext uri="{FF2B5EF4-FFF2-40B4-BE49-F238E27FC236}"/>
                <a:ext uri="{C183D7F6-B498-43B3-948B-1728B52AA6E4}"/>
              </a:extLst>
            </p:cNvPr>
            <p:cNvSpPr/>
            <p:nvPr/>
          </p:nvSpPr>
          <p:spPr>
            <a:xfrm>
              <a:off x="11361456" y="6195813"/>
              <a:ext cx="548640" cy="548640"/>
            </a:xfrm>
            <a:prstGeom prst="ellipse">
              <a:avLst/>
            </a:prstGeom>
            <a:blipFill dpi="0" rotWithShape="1">
              <a:blip r:embed="rId3">
                <a:duotone>
                  <a:schemeClr val="accent1">
                    <a:shade val="45000"/>
                    <a:satMod val="135000"/>
                  </a:schemeClr>
                  <a:prstClr val="white"/>
                </a:duotone>
                <a:extLst/>
              </a:blip>
              <a:srcRect/>
              <a:tile tx="50800" ty="0" sx="85000" sy="85000" flip="none" algn="tl"/>
            </a:blipFill>
            <a:ln w="25400" cap="flat" cmpd="sng" algn="ctr">
              <a:noFill/>
              <a:prstDash val="solid"/>
            </a:ln>
            <a:effectLst/>
          </p:spPr>
        </p:sp>
        <p:sp>
          <p:nvSpPr>
            <p:cNvPr id="24585" name="Oval 13"/>
            <p:cNvSpPr>
              <a:spLocks noChangeArrowheads="1"/>
            </p:cNvSpPr>
            <p:nvPr/>
          </p:nvSpPr>
          <p:spPr bwMode="auto">
            <a:xfrm>
              <a:off x="11396488" y="6230844"/>
              <a:ext cx="478576" cy="478578"/>
            </a:xfrm>
            <a:prstGeom prst="ellipse">
              <a:avLst/>
            </a:prstGeom>
            <a:noFill/>
            <a:ln w="12700" algn="ctr">
              <a:solidFill>
                <a:srgbClr val="FFFFFF"/>
              </a:solidFill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  <p:txBody>
            <a:bodyPr/>
            <a:lstStyle/>
            <a:p>
              <a:endParaRPr lang="pt-BR"/>
            </a:p>
          </p:txBody>
        </p:sp>
      </p:grpSp>
      <p:sp>
        <p:nvSpPr>
          <p:cNvPr id="16" name="Freeform: Shape 15">
            <a:extLst>
              <a:ext uri="{FF2B5EF4-FFF2-40B4-BE49-F238E27FC236}"/>
              <a:ext uri="{C183D7F6-B498-43B3-948B-1728B52AA6E4}"/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/>
        </p:nvSpPr>
        <p:spPr>
          <a:xfrm>
            <a:off x="641350" y="1588"/>
            <a:ext cx="10909300" cy="6854825"/>
          </a:xfrm>
          <a:custGeom>
            <a:avLst/>
            <a:gdLst>
              <a:gd name="connsiteX0" fmla="*/ 9059740 w 10908632"/>
              <a:gd name="connsiteY0" fmla="*/ 0 h 6853991"/>
              <a:gd name="connsiteX1" fmla="*/ 9694921 w 10908632"/>
              <a:gd name="connsiteY1" fmla="*/ 0 h 6853991"/>
              <a:gd name="connsiteX2" fmla="*/ 9825053 w 10908632"/>
              <a:gd name="connsiteY2" fmla="*/ 165594 h 6853991"/>
              <a:gd name="connsiteX3" fmla="*/ 10908632 w 10908632"/>
              <a:gd name="connsiteY3" fmla="*/ 3429000 h 6853991"/>
              <a:gd name="connsiteX4" fmla="*/ 9825053 w 10908632"/>
              <a:gd name="connsiteY4" fmla="*/ 6692406 h 6853991"/>
              <a:gd name="connsiteX5" fmla="*/ 9698072 w 10908632"/>
              <a:gd name="connsiteY5" fmla="*/ 6853991 h 6853991"/>
              <a:gd name="connsiteX6" fmla="*/ 9063562 w 10908632"/>
              <a:gd name="connsiteY6" fmla="*/ 6853991 h 6853991"/>
              <a:gd name="connsiteX7" fmla="*/ 9138428 w 10908632"/>
              <a:gd name="connsiteY7" fmla="*/ 6775466 h 6853991"/>
              <a:gd name="connsiteX8" fmla="*/ 10431379 w 10908632"/>
              <a:gd name="connsiteY8" fmla="*/ 3429000 h 6853991"/>
              <a:gd name="connsiteX9" fmla="*/ 9138428 w 10908632"/>
              <a:gd name="connsiteY9" fmla="*/ 82534 h 6853991"/>
              <a:gd name="connsiteX10" fmla="*/ 2037821 w 10908632"/>
              <a:gd name="connsiteY10" fmla="*/ 0 h 6853991"/>
              <a:gd name="connsiteX11" fmla="*/ 8870811 w 10908632"/>
              <a:gd name="connsiteY11" fmla="*/ 0 h 6853991"/>
              <a:gd name="connsiteX12" fmla="*/ 8877212 w 10908632"/>
              <a:gd name="connsiteY12" fmla="*/ 6103 h 6853991"/>
              <a:gd name="connsiteX13" fmla="*/ 10295021 w 10908632"/>
              <a:gd name="connsiteY13" fmla="*/ 3429000 h 6853991"/>
              <a:gd name="connsiteX14" fmla="*/ 8877212 w 10908632"/>
              <a:gd name="connsiteY14" fmla="*/ 6851897 h 6853991"/>
              <a:gd name="connsiteX15" fmla="*/ 8875015 w 10908632"/>
              <a:gd name="connsiteY15" fmla="*/ 6853991 h 6853991"/>
              <a:gd name="connsiteX16" fmla="*/ 2033617 w 10908632"/>
              <a:gd name="connsiteY16" fmla="*/ 6853991 h 6853991"/>
              <a:gd name="connsiteX17" fmla="*/ 2031421 w 10908632"/>
              <a:gd name="connsiteY17" fmla="*/ 6851897 h 6853991"/>
              <a:gd name="connsiteX18" fmla="*/ 613611 w 10908632"/>
              <a:gd name="connsiteY18" fmla="*/ 3429000 h 6853991"/>
              <a:gd name="connsiteX19" fmla="*/ 2031420 w 10908632"/>
              <a:gd name="connsiteY19" fmla="*/ 6103 h 6853991"/>
              <a:gd name="connsiteX20" fmla="*/ 1213711 w 10908632"/>
              <a:gd name="connsiteY20" fmla="*/ 0 h 6853991"/>
              <a:gd name="connsiteX21" fmla="*/ 1848893 w 10908632"/>
              <a:gd name="connsiteY21" fmla="*/ 0 h 6853991"/>
              <a:gd name="connsiteX22" fmla="*/ 1770204 w 10908632"/>
              <a:gd name="connsiteY22" fmla="*/ 82534 h 6853991"/>
              <a:gd name="connsiteX23" fmla="*/ 477253 w 10908632"/>
              <a:gd name="connsiteY23" fmla="*/ 3429000 h 6853991"/>
              <a:gd name="connsiteX24" fmla="*/ 1770204 w 10908632"/>
              <a:gd name="connsiteY24" fmla="*/ 6775466 h 6853991"/>
              <a:gd name="connsiteX25" fmla="*/ 1845071 w 10908632"/>
              <a:gd name="connsiteY25" fmla="*/ 6853991 h 6853991"/>
              <a:gd name="connsiteX26" fmla="*/ 1210561 w 10908632"/>
              <a:gd name="connsiteY26" fmla="*/ 6853991 h 6853991"/>
              <a:gd name="connsiteX27" fmla="*/ 1083579 w 10908632"/>
              <a:gd name="connsiteY27" fmla="*/ 6692406 h 6853991"/>
              <a:gd name="connsiteX28" fmla="*/ 0 w 10908632"/>
              <a:gd name="connsiteY28" fmla="*/ 3429000 h 6853991"/>
              <a:gd name="connsiteX29" fmla="*/ 1083579 w 10908632"/>
              <a:gd name="connsiteY29" fmla="*/ 165594 h 68539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10908632" h="6853991">
                <a:moveTo>
                  <a:pt x="9059740" y="0"/>
                </a:moveTo>
                <a:lnTo>
                  <a:pt x="9694921" y="0"/>
                </a:lnTo>
                <a:lnTo>
                  <a:pt x="9825053" y="165594"/>
                </a:lnTo>
                <a:cubicBezTo>
                  <a:pt x="10505610" y="1075607"/>
                  <a:pt x="10908632" y="2205238"/>
                  <a:pt x="10908632" y="3429000"/>
                </a:cubicBezTo>
                <a:cubicBezTo>
                  <a:pt x="10908632" y="4652762"/>
                  <a:pt x="10505610" y="5782393"/>
                  <a:pt x="9825053" y="6692406"/>
                </a:cubicBezTo>
                <a:lnTo>
                  <a:pt x="9698072" y="6853991"/>
                </a:lnTo>
                <a:lnTo>
                  <a:pt x="9063562" y="6853991"/>
                </a:lnTo>
                <a:lnTo>
                  <a:pt x="9138428" y="6775466"/>
                </a:lnTo>
                <a:cubicBezTo>
                  <a:pt x="9941761" y="5891604"/>
                  <a:pt x="10431379" y="4717480"/>
                  <a:pt x="10431379" y="3429000"/>
                </a:cubicBezTo>
                <a:cubicBezTo>
                  <a:pt x="10431379" y="2140521"/>
                  <a:pt x="9941761" y="966397"/>
                  <a:pt x="9138428" y="82534"/>
                </a:cubicBezTo>
                <a:close/>
                <a:moveTo>
                  <a:pt x="2037821" y="0"/>
                </a:moveTo>
                <a:lnTo>
                  <a:pt x="8870811" y="0"/>
                </a:lnTo>
                <a:lnTo>
                  <a:pt x="8877212" y="6103"/>
                </a:lnTo>
                <a:cubicBezTo>
                  <a:pt x="9753207" y="882099"/>
                  <a:pt x="10295021" y="2092275"/>
                  <a:pt x="10295021" y="3429000"/>
                </a:cubicBezTo>
                <a:cubicBezTo>
                  <a:pt x="10295021" y="4765725"/>
                  <a:pt x="9753207" y="5975902"/>
                  <a:pt x="8877212" y="6851897"/>
                </a:cubicBezTo>
                <a:lnTo>
                  <a:pt x="8875015" y="6853991"/>
                </a:lnTo>
                <a:lnTo>
                  <a:pt x="2033617" y="6853991"/>
                </a:lnTo>
                <a:lnTo>
                  <a:pt x="2031421" y="6851897"/>
                </a:lnTo>
                <a:cubicBezTo>
                  <a:pt x="1155426" y="5975902"/>
                  <a:pt x="613611" y="4765725"/>
                  <a:pt x="613611" y="3429000"/>
                </a:cubicBezTo>
                <a:cubicBezTo>
                  <a:pt x="613611" y="2092275"/>
                  <a:pt x="1155425" y="882099"/>
                  <a:pt x="2031420" y="6103"/>
                </a:cubicBezTo>
                <a:close/>
                <a:moveTo>
                  <a:pt x="1213711" y="0"/>
                </a:moveTo>
                <a:lnTo>
                  <a:pt x="1848893" y="0"/>
                </a:lnTo>
                <a:lnTo>
                  <a:pt x="1770204" y="82534"/>
                </a:lnTo>
                <a:cubicBezTo>
                  <a:pt x="966871" y="966397"/>
                  <a:pt x="477253" y="2140521"/>
                  <a:pt x="477253" y="3429000"/>
                </a:cubicBezTo>
                <a:cubicBezTo>
                  <a:pt x="477253" y="4717480"/>
                  <a:pt x="966872" y="5891604"/>
                  <a:pt x="1770204" y="6775466"/>
                </a:cubicBezTo>
                <a:lnTo>
                  <a:pt x="1845071" y="6853991"/>
                </a:lnTo>
                <a:lnTo>
                  <a:pt x="1210561" y="6853991"/>
                </a:lnTo>
                <a:lnTo>
                  <a:pt x="1083579" y="6692406"/>
                </a:lnTo>
                <a:cubicBezTo>
                  <a:pt x="403022" y="5782393"/>
                  <a:pt x="0" y="4652762"/>
                  <a:pt x="0" y="3429000"/>
                </a:cubicBezTo>
                <a:cubicBezTo>
                  <a:pt x="0" y="2205238"/>
                  <a:pt x="403022" y="1075607"/>
                  <a:pt x="1083579" y="165594"/>
                </a:cubicBezTo>
                <a:close/>
              </a:path>
            </a:pathLst>
          </a:cu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pic>
        <p:nvPicPr>
          <p:cNvPr id="24580" name="Imagem 6" descr="Uma imagem contendo cama, deitado, pequeno, bicho de pelúcia&#10;&#10;Descrição gerada automaticamente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9075" y="1657350"/>
            <a:ext cx="667385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1" name="CaixaDeTexto 7"/>
          <p:cNvSpPr txBox="1">
            <a:spLocks noChangeArrowheads="1"/>
          </p:cNvSpPr>
          <p:nvPr/>
        </p:nvSpPr>
        <p:spPr bwMode="auto">
          <a:xfrm>
            <a:off x="3001963" y="277813"/>
            <a:ext cx="6430962" cy="1006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Rockwell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Rockwell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Rockwell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Rockwell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Rockwell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Rockwell" charset="0"/>
              </a:defRPr>
            </a:lvl9pPr>
          </a:lstStyle>
          <a:p>
            <a:r>
              <a:rPr lang="pt-BR" sz="6000">
                <a:solidFill>
                  <a:srgbClr val="FF0066"/>
                </a:solidFill>
              </a:rPr>
              <a:t>Obrigado!</a:t>
            </a:r>
            <a:endParaRPr lang="pt-BR">
              <a:solidFill>
                <a:srgbClr val="FF0066"/>
              </a:solidFill>
            </a:endParaRPr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ipo de Madeira">
  <a:themeElements>
    <a:clrScheme name="Wood Type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Wood Type">
      <a:majorFont>
        <a:latin typeface="Rockwell Condensed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微軟正黑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Rockwell"/>
        <a:ea typeface=""/>
        <a:cs typeface=""/>
        <a:font script="Grek" typeface="Cambria"/>
        <a:font script="Cyrl" typeface="Cambria"/>
        <a:font script="Jpan" typeface="HG明朝B"/>
        <a:font script="Hang" typeface="바탕"/>
        <a:font script="Hans" typeface="方正姚体"/>
        <a:font script="Hant" typeface="標楷體"/>
        <a:font script="Arab" typeface="Times New Roman"/>
        <a:font script="Hebr" typeface="David"/>
        <a:font script="Thai" typeface="Jasmine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Wood Type">
      <a: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70000"/>
                <a:shade val="63000"/>
              </a:schemeClr>
              <a:schemeClr val="phClr">
                <a:tint val="10000"/>
                <a:satMod val="150000"/>
              </a:schemeClr>
            </a:duotone>
          </a:blip>
          <a:tile tx="0" ty="0" sx="60000" sy="59000" flip="none" algn="tl"/>
        </a:blipFill>
        <a:blipFill rotWithShape="1">
          <a:blip xmlns:r="http://schemas.openxmlformats.org/officeDocument/2006/relationships" r:embed="rId1">
            <a:duotone>
              <a:schemeClr val="phClr">
                <a:shade val="36000"/>
                <a:satMod val="120000"/>
              </a:schemeClr>
              <a:schemeClr val="phClr">
                <a:tint val="40000"/>
              </a:schemeClr>
            </a:duotone>
          </a:blip>
          <a:tile tx="0" ty="0" sx="60000" sy="59000" flip="none" algn="tl"/>
        </a:blip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softEdge rad="12700"/>
          </a:effectLst>
        </a:effectStyle>
        <a:effectStyle>
          <a:effectLst>
            <a:outerShdw blurRad="50800" dist="19050" dir="5400000" algn="tl" rotWithShape="0">
              <a:srgbClr val="000000">
                <a:alpha val="60000"/>
              </a:srgbClr>
            </a:outerShdw>
            <a:softEdge rad="12700"/>
          </a:effectLst>
        </a:effectStyle>
      </a:effectStyleLst>
      <a:bgFillStyleLst>
        <a:solidFill>
          <a:schemeClr val="phClr"/>
        </a:solidFill>
        <a:solidFill>
          <a:schemeClr val="phClr">
            <a:shade val="97000"/>
            <a:satMod val="150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tint val="75000"/>
                <a:shade val="58000"/>
                <a:satMod val="120000"/>
              </a:schemeClr>
              <a:schemeClr val="phClr">
                <a:tint val="50000"/>
                <a:shade val="96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Wood Type" id="{7ACABC62-BF99-48CF-A9DC-4DB89C7B13DC}" vid="{142A1326-48AB-42A9-8428-CB14AA30176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2198</TotalTime>
  <Words>6356</Words>
  <Application>Microsoft Office PowerPoint</Application>
  <PresentationFormat>Personalizar</PresentationFormat>
  <Paragraphs>352</Paragraphs>
  <Slides>55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13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55</vt:i4>
      </vt:variant>
    </vt:vector>
  </HeadingPairs>
  <TitlesOfParts>
    <vt:vector size="69" baseType="lpstr">
      <vt:lpstr>Rockwell</vt:lpstr>
      <vt:lpstr>Arial</vt:lpstr>
      <vt:lpstr>Rockwell Condensed</vt:lpstr>
      <vt:lpstr>Wingdings</vt:lpstr>
      <vt:lpstr>Calibri</vt:lpstr>
      <vt:lpstr>Rockwell Extra Bold</vt:lpstr>
      <vt:lpstr>Helvetica</vt:lpstr>
      <vt:lpstr>Times</vt:lpstr>
      <vt:lpstr>Lato</vt:lpstr>
      <vt:lpstr>Source Sans Pro</vt:lpstr>
      <vt:lpstr>Symbol</vt:lpstr>
      <vt:lpstr>Geneva</vt:lpstr>
      <vt:lpstr>Times New Roman</vt:lpstr>
      <vt:lpstr>Tipo de Madeira</vt:lpstr>
      <vt:lpstr>Apresentação do PowerPoint</vt:lpstr>
      <vt:lpstr>Apresentação do PowerPoint</vt:lpstr>
      <vt:lpstr>CARACTERÍSTICAS DO RECÉM-NASCIDO QUE PODEM LEVAR À HIPERNATREMIA:</vt:lpstr>
      <vt:lpstr>Apresentação do PowerPoint</vt:lpstr>
      <vt:lpstr>Apresentação do PowerPoint</vt:lpstr>
      <vt:lpstr>Relato de caso</vt:lpstr>
      <vt:lpstr>Na Emergência </vt:lpstr>
      <vt:lpstr>Na Emergência </vt:lpstr>
      <vt:lpstr>Na Emergência </vt:lpstr>
      <vt:lpstr>Apresentação do PowerPoint</vt:lpstr>
      <vt:lpstr>NA UTIP</vt:lpstr>
      <vt:lpstr>NA UTIP</vt:lpstr>
      <vt:lpstr>INVESTIGAÇÃO</vt:lpstr>
      <vt:lpstr>Apresentação do PowerPoint</vt:lpstr>
      <vt:lpstr>Discussão</vt:lpstr>
      <vt:lpstr>Apresentação do PowerPoint</vt:lpstr>
      <vt:lpstr>discussão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Nota do  Editor da página neonatal www.paulomargoto.com.br.  Consultem também! Aqui e Agora! Estudando Juntos!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EVITAR A PERDA TRANSEPIDÉRMICA</vt:lpstr>
      <vt:lpstr>Hipernatremia neonatal severa</vt:lpstr>
      <vt:lpstr>   Hipernatremia neonatal severa Hypernatremia in children Authors: Michael J Somers, MD, Avram Z Traum, MD Section Editor: Tej K Mattoo, MD, DCH, FRCP Deputy Editor: Melanie S Kim, MD Official reprint from UpToDate www.uptodate.com ©2017 UpToDate Apr 201 7    </vt:lpstr>
      <vt:lpstr>Hipernatremia neonatal severa</vt:lpstr>
      <vt:lpstr>Hipernatremia neonatal severa Como corrigir:    </vt:lpstr>
      <vt:lpstr>Hipernatremia neonatal severa</vt:lpstr>
      <vt:lpstr>Hipernatremia neonatal severa</vt:lpstr>
      <vt:lpstr>Hipernatremia neonatal severa Líquido a ser prescrito</vt:lpstr>
      <vt:lpstr>Hipernatremia neonatal severa</vt:lpstr>
      <vt:lpstr>    EM RESUMO...</vt:lpstr>
      <vt:lpstr>              Como fizemos no nosso caso</vt:lpstr>
      <vt:lpstr>Vejam também HIPONATREMIA COM HIPOVOLEMIA Como corrigimos</vt:lpstr>
      <vt:lpstr>HIPONATREMIA COM HIPOVOLEMIA </vt:lpstr>
      <vt:lpstr>E não deixe de consultar excelente artigo sobre Hiponatremia na infância</vt:lpstr>
      <vt:lpstr>EM RESUMO...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Luciana Trindade</dc:creator>
  <cp:lastModifiedBy>Paulo</cp:lastModifiedBy>
  <cp:revision>17</cp:revision>
  <dcterms:created xsi:type="dcterms:W3CDTF">2020-09-01T22:42:43Z</dcterms:created>
  <dcterms:modified xsi:type="dcterms:W3CDTF">2020-09-18T22:27:47Z</dcterms:modified>
</cp:coreProperties>
</file>