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6" r:id="rId101"/>
    <p:sldId id="355" r:id="rId10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9C4C8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313507"/>
              <a:satOff val="34334"/>
              <a:lumOff val="-8266"/>
              <a:alpha val="62000"/>
            </a:schemeClr>
          </a:solidFill>
        </a:fill>
      </a:tcStyle>
    </a:firstCol>
    <a:la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254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313507"/>
              <a:satOff val="34334"/>
              <a:lumOff val="-8266"/>
              <a:alpha val="62000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-313507"/>
              <a:satOff val="34334"/>
              <a:lumOff val="-8266"/>
              <a:alpha val="10000"/>
            </a:scheme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254308"/>
              <a:satOff val="57261"/>
              <a:lumOff val="12765"/>
              <a:alpha val="62000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37185"/>
              <a:satOff val="27043"/>
              <a:lumOff val="-11337"/>
              <a:alpha val="80000"/>
            </a:scheme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37185"/>
              <a:satOff val="27043"/>
              <a:lumOff val="-11337"/>
              <a:alpha val="80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4C4C4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BABABA">
              <a:alpha val="70000"/>
            </a:srgbClr>
          </a:solidFill>
        </a:fill>
      </a:tcStyle>
    </a:firstCol>
    <a:lastRow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4B4B4B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-739060"/>
              <a:satOff val="51948"/>
              <a:lumOff val="-8454"/>
              <a:alpha val="62000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D5CBC0">
              <a:alpha val="39000"/>
            </a:srgbClr>
          </a:solidFill>
        </a:fill>
      </a:tcStyle>
    </a:band2H>
    <a:firstCo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868685"/>
              </a:solidFill>
              <a:prstDash val="solid"/>
              <a:miter lim="400000"/>
            </a:ln>
          </a:left>
          <a:right>
            <a:ln w="12700" cap="flat">
              <a:solidFill>
                <a:srgbClr val="868685"/>
              </a:solidFill>
              <a:prstDash val="solid"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85948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V>
        </a:tcBdr>
        <a:fill>
          <a:solidFill>
            <a:srgbClr val="685948">
              <a:alpha val="62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FEFEE0">
              <a:alpha val="55000"/>
            </a:srgbClr>
          </a:solidFill>
        </a:fill>
      </a:tcStyle>
    </a:band2H>
    <a:firstCol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31750" cap="flat">
              <a:solidFill>
                <a:schemeClr val="accent5">
                  <a:hueOff val="61010"/>
                  <a:satOff val="20460"/>
                  <a:lumOff val="-2197"/>
                  <a:alpha val="62000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lastRow>
    <a:fir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06"/>
    <p:restoredTop sz="94669"/>
  </p:normalViewPr>
  <p:slideViewPr>
    <p:cSldViewPr snapToGrid="0" snapToObjects="1">
      <p:cViewPr>
        <p:scale>
          <a:sx n="32" d="100"/>
          <a:sy n="32" d="100"/>
        </p:scale>
        <p:origin x="-1704" y="-736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67855976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1917700"/>
            <a:ext cx="10464800" cy="2794000"/>
          </a:xfrm>
          <a:prstGeom prst="rect">
            <a:avLst/>
          </a:prstGeom>
        </p:spPr>
        <p:txBody>
          <a:bodyPr anchor="b"/>
          <a:lstStyle>
            <a:lvl1pPr>
              <a:defRPr sz="9500"/>
            </a:lvl1pPr>
          </a:lstStyle>
          <a:p>
            <a:r>
              <a:t>Texto do Título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270000" y="5016500"/>
            <a:ext cx="10464800" cy="1270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307138" y="649152"/>
            <a:ext cx="10401301" cy="5856302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270000" y="6604000"/>
            <a:ext cx="10464800" cy="1651000"/>
          </a:xfrm>
          <a:prstGeom prst="rect">
            <a:avLst/>
          </a:prstGeom>
        </p:spPr>
        <p:txBody>
          <a:bodyPr anchor="b"/>
          <a:lstStyle>
            <a:lvl1pPr>
              <a:defRPr sz="9500"/>
            </a:lvl1pPr>
          </a:lstStyle>
          <a:p>
            <a:r>
              <a:t>Texto do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270000" y="8331200"/>
            <a:ext cx="10464800" cy="1270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270000" y="2844800"/>
            <a:ext cx="10464800" cy="4064000"/>
          </a:xfrm>
          <a:prstGeom prst="rect">
            <a:avLst/>
          </a:prstGeom>
        </p:spPr>
        <p:txBody>
          <a:bodyPr/>
          <a:lstStyle>
            <a:lvl1pPr>
              <a:defRPr sz="9500"/>
            </a:lvl1pPr>
          </a:lstStyle>
          <a:p>
            <a:r>
              <a:t>Texto do Título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6572250" y="812800"/>
            <a:ext cx="5753100" cy="7670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381000" y="1409700"/>
            <a:ext cx="5867400" cy="3302000"/>
          </a:xfrm>
          <a:prstGeom prst="rect">
            <a:avLst/>
          </a:prstGeom>
        </p:spPr>
        <p:txBody>
          <a:bodyPr anchor="b"/>
          <a:lstStyle/>
          <a:p>
            <a:r>
              <a:t>Texto do Título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381000" y="4787900"/>
            <a:ext cx="5867400" cy="3721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150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7277100" y="2578100"/>
            <a:ext cx="4457700" cy="5943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1270000" y="2768600"/>
            <a:ext cx="5461000" cy="5715000"/>
          </a:xfrm>
          <a:prstGeom prst="rect">
            <a:avLst/>
          </a:prstGeom>
        </p:spPr>
        <p:txBody>
          <a:bodyPr/>
          <a:lstStyle>
            <a:lvl1pPr marL="444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1pPr>
            <a:lvl2pPr marL="8890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2pPr>
            <a:lvl3pPr marL="1333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3pPr>
            <a:lvl4pPr marL="17780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4pPr>
            <a:lvl5pPr marL="2222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 rot="21600000">
            <a:off x="7063543" y="473144"/>
            <a:ext cx="5554134" cy="41656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 rot="21600000">
            <a:off x="7095370" y="5018682"/>
            <a:ext cx="5520268" cy="41402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idx="15"/>
          </p:nvPr>
        </p:nvSpPr>
        <p:spPr>
          <a:xfrm>
            <a:off x="266700" y="482600"/>
            <a:ext cx="6502400" cy="866986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0" y="4279900"/>
            <a:ext cx="10464800" cy="6604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000">
                <a:solidFill>
                  <a:srgbClr val="45A7DE"/>
                </a:solidFill>
              </a:defRPr>
            </a:lvl1pPr>
          </a:lstStyle>
          <a:p>
            <a:r>
              <a:t>“Digite uma citação aqui.”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0" y="6362700"/>
            <a:ext cx="10464800" cy="596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</a:lstStyle>
          <a:p>
            <a:r>
              <a:t>–Jaime Silveira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body" idx="1"/>
          </p:nvPr>
        </p:nvSpPr>
        <p:spPr>
          <a:xfrm>
            <a:off x="1270000" y="1270000"/>
            <a:ext cx="10464800" cy="721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5"/>
              </a:buBlip>
            </a:lvl1pPr>
            <a:lvl2pPr>
              <a:buBlip>
                <a:blip r:embed="rId15"/>
              </a:buBlip>
            </a:lvl2pPr>
            <a:lvl3pPr>
              <a:buBlip>
                <a:blip r:embed="rId15"/>
              </a:buBlip>
            </a:lvl3pPr>
            <a:lvl4pPr>
              <a:buBlip>
                <a:blip r:embed="rId15"/>
              </a:buBlip>
            </a:lvl4pPr>
            <a:lvl5pPr>
              <a:buBlip>
                <a:blip r:embed="rId15"/>
              </a:buBlip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1270000" y="254000"/>
            <a:ext cx="104648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Texto do Título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11901" y="9271000"/>
            <a:ext cx="374905" cy="355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solidFill>
                  <a:srgbClr val="868686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9pPr>
    </p:titleStyle>
    <p:bodyStyle>
      <a:lvl1pPr marL="63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1pPr>
      <a:lvl2pPr marL="127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2pPr>
      <a:lvl3pPr marL="190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3pPr>
      <a:lvl4pPr marL="254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4pPr>
      <a:lvl5pPr marL="317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5pPr>
      <a:lvl6pPr marL="381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6pPr>
      <a:lvl7pPr marL="444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7pPr>
      <a:lvl8pPr marL="508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8pPr>
      <a:lvl9pPr marL="571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048" TargetMode="External"/><Relationship Id="rId2" Type="http://schemas.openxmlformats.org/officeDocument/2006/relationships/hyperlink" Target="http://paulomargotto.com.br/injuria-renal-aguda-dialise-peritoneal-caso-clinico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gif"/><Relationship Id="rId5" Type="http://schemas.openxmlformats.org/officeDocument/2006/relationships/hyperlink" Target="http://paulomargotto.com.br/documentos/19977" TargetMode="External"/><Relationship Id="rId4" Type="http://schemas.openxmlformats.org/officeDocument/2006/relationships/image" Target="../media/image83.gif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/>
          <p:nvPr/>
        </p:nvSpPr>
        <p:spPr>
          <a:xfrm>
            <a:off x="653125" y="4512930"/>
            <a:ext cx="12147556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pt-BR" sz="3200" dirty="0" smtClean="0"/>
              <a:t>Apresentação:</a:t>
            </a:r>
            <a:r>
              <a:rPr sz="3200" dirty="0" smtClean="0"/>
              <a:t>Thaiana</a:t>
            </a:r>
            <a:r>
              <a:rPr lang="pt-BR" sz="3200" dirty="0" smtClean="0"/>
              <a:t> Beleza</a:t>
            </a:r>
            <a:r>
              <a:rPr sz="3200" dirty="0" smtClean="0"/>
              <a:t>-R3 Neonatologia</a:t>
            </a:r>
            <a:r>
              <a:rPr lang="pt-BR" sz="3200" dirty="0" smtClean="0"/>
              <a:t>/ HMIB/SES/DF</a:t>
            </a:r>
            <a:endParaRPr sz="3200" dirty="0"/>
          </a:p>
        </p:txBody>
      </p:sp>
      <p:sp>
        <p:nvSpPr>
          <p:cNvPr id="121" name="Shape 121"/>
          <p:cNvSpPr/>
          <p:nvPr/>
        </p:nvSpPr>
        <p:spPr>
          <a:xfrm>
            <a:off x="3313887" y="5482060"/>
            <a:ext cx="8096234" cy="17184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5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pt-BR" dirty="0" smtClean="0"/>
              <a:t>Coordenação</a:t>
            </a:r>
            <a:r>
              <a:rPr dirty="0" smtClean="0"/>
              <a:t>: </a:t>
            </a:r>
            <a:r>
              <a:rPr lang="pt-BR" dirty="0" smtClean="0"/>
              <a:t>Marta D R de Moura</a:t>
            </a:r>
          </a:p>
          <a:p>
            <a:r>
              <a:rPr lang="pt-BR" dirty="0" smtClean="0">
                <a:hlinkClick r:id="rId2"/>
              </a:rPr>
              <a:t>www.paulomargotto.com.br</a:t>
            </a:r>
            <a:endParaRPr lang="pt-BR" dirty="0" smtClean="0"/>
          </a:p>
          <a:p>
            <a:r>
              <a:rPr lang="pt-BR" dirty="0" smtClean="0"/>
              <a:t>Brasília, 30 de setembro de 2020</a:t>
            </a:r>
            <a:endParaRPr dirty="0"/>
          </a:p>
        </p:txBody>
      </p:sp>
      <p:sp>
        <p:nvSpPr>
          <p:cNvPr id="122" name="Shape 122"/>
          <p:cNvSpPr/>
          <p:nvPr/>
        </p:nvSpPr>
        <p:spPr>
          <a:xfrm>
            <a:off x="201083" y="2139553"/>
            <a:ext cx="12602634" cy="2350294"/>
          </a:xfrm>
          <a:prstGeom prst="roundRect">
            <a:avLst>
              <a:gd name="adj" fmla="val 8105"/>
            </a:avLst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Injúria </a:t>
            </a:r>
            <a:r>
              <a:rPr dirty="0" smtClean="0"/>
              <a:t>Renal</a:t>
            </a:r>
            <a:r>
              <a:rPr lang="pt-BR" dirty="0" smtClean="0"/>
              <a:t> Aguda</a:t>
            </a:r>
            <a:endParaRPr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lum bright="30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185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lum bright="30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85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" y="5482060"/>
            <a:ext cx="3428482" cy="2768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905" y="7200479"/>
            <a:ext cx="4538883" cy="2553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/>
        </p:nvSpPr>
        <p:spPr>
          <a:xfrm>
            <a:off x="4149456" y="920750"/>
            <a:ext cx="4333355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Definição</a:t>
            </a:r>
            <a:endParaRPr dirty="0"/>
          </a:p>
        </p:txBody>
      </p:sp>
      <p:pic>
        <p:nvPicPr>
          <p:cNvPr id="125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149456" y="2774567"/>
            <a:ext cx="4333355" cy="2265163"/>
          </a:xfrm>
          <a:prstGeom prst="rect">
            <a:avLst/>
          </a:prstGeom>
          <a:ln w="12700">
            <a:miter lim="400000"/>
          </a:ln>
        </p:spPr>
      </p:pic>
      <p:sp>
        <p:nvSpPr>
          <p:cNvPr id="126" name="Shape 126"/>
          <p:cNvSpPr/>
          <p:nvPr/>
        </p:nvSpPr>
        <p:spPr>
          <a:xfrm>
            <a:off x="0" y="5039730"/>
            <a:ext cx="13004800" cy="3231026"/>
          </a:xfrm>
          <a:prstGeom prst="rect">
            <a:avLst/>
          </a:prstGeom>
          <a:solidFill>
            <a:srgbClr val="FEF5B1">
              <a:alpha val="50732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3500" b="1">
                <a:solidFill>
                  <a:srgbClr val="F15F42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Redução</a:t>
            </a:r>
            <a:r>
              <a:rPr dirty="0"/>
              <a:t> </a:t>
            </a:r>
            <a:r>
              <a:rPr dirty="0"/>
              <a:t>aguda</a:t>
            </a:r>
            <a:r>
              <a:rPr dirty="0"/>
              <a:t> da </a:t>
            </a:r>
            <a:r>
              <a:rPr dirty="0"/>
              <a:t>função</a:t>
            </a:r>
            <a:r>
              <a:rPr dirty="0"/>
              <a:t> renal </a:t>
            </a:r>
            <a:r>
              <a:rPr dirty="0"/>
              <a:t>que</a:t>
            </a:r>
            <a:r>
              <a:rPr dirty="0"/>
              <a:t> </a:t>
            </a:r>
            <a:r>
              <a:rPr dirty="0"/>
              <a:t>resulta</a:t>
            </a:r>
            <a:r>
              <a:rPr dirty="0"/>
              <a:t> </a:t>
            </a:r>
            <a:r>
              <a:rPr dirty="0"/>
              <a:t>em</a:t>
            </a:r>
            <a:r>
              <a:rPr dirty="0"/>
              <a:t> </a:t>
            </a:r>
            <a:r>
              <a:rPr dirty="0"/>
              <a:t>declínio</a:t>
            </a:r>
            <a:r>
              <a:rPr dirty="0"/>
              <a:t> da TFG e, </a:t>
            </a:r>
            <a:r>
              <a:rPr dirty="0"/>
              <a:t>consequentemente</a:t>
            </a:r>
            <a:r>
              <a:rPr dirty="0"/>
              <a:t>, </a:t>
            </a:r>
            <a:r>
              <a:rPr dirty="0"/>
              <a:t>retenção</a:t>
            </a:r>
            <a:r>
              <a:rPr dirty="0"/>
              <a:t> de </a:t>
            </a:r>
            <a:r>
              <a:rPr dirty="0"/>
              <a:t>escórias</a:t>
            </a:r>
            <a:r>
              <a:rPr dirty="0"/>
              <a:t> </a:t>
            </a:r>
            <a:r>
              <a:rPr dirty="0"/>
              <a:t>nitrogenadas</a:t>
            </a:r>
            <a:r>
              <a:rPr dirty="0"/>
              <a:t> e </a:t>
            </a:r>
            <a:r>
              <a:rPr dirty="0"/>
              <a:t>perda</a:t>
            </a:r>
            <a:r>
              <a:rPr dirty="0"/>
              <a:t> da </a:t>
            </a:r>
            <a:r>
              <a:rPr dirty="0"/>
              <a:t>regulação</a:t>
            </a:r>
            <a:r>
              <a:rPr dirty="0"/>
              <a:t> </a:t>
            </a:r>
            <a:r>
              <a:rPr dirty="0"/>
              <a:t>eletrolítica</a:t>
            </a:r>
            <a:r>
              <a:rPr dirty="0"/>
              <a:t>, </a:t>
            </a:r>
            <a:r>
              <a:rPr dirty="0"/>
              <a:t>ácido-básica</a:t>
            </a:r>
            <a:r>
              <a:rPr dirty="0"/>
              <a:t> e do </a:t>
            </a:r>
            <a:r>
              <a:rPr dirty="0"/>
              <a:t>controle</a:t>
            </a:r>
            <a:r>
              <a:rPr dirty="0"/>
              <a:t> </a:t>
            </a:r>
            <a:r>
              <a:rPr dirty="0"/>
              <a:t>hídrico</a:t>
            </a:r>
            <a:endParaRPr dirty="0"/>
          </a:p>
        </p:txBody>
      </p:sp>
      <p:sp>
        <p:nvSpPr>
          <p:cNvPr id="127" name="Shape 127"/>
          <p:cNvSpPr/>
          <p:nvPr/>
        </p:nvSpPr>
        <p:spPr>
          <a:xfrm>
            <a:off x="7749300" y="9142015"/>
            <a:ext cx="5160067" cy="4103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R="331470" indent="449580" defTabSz="457200">
              <a:defRPr sz="2000" b="1">
                <a:solidFill>
                  <a:srgbClr val="F15F42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>
                <a:solidFill>
                  <a:srgbClr val="E77B74"/>
                </a:solidFill>
              </a:rPr>
              <a:t>TFG</a:t>
            </a:r>
            <a:r>
              <a:rPr dirty="0"/>
              <a:t>: Taxa de </a:t>
            </a:r>
            <a:r>
              <a:rPr dirty="0"/>
              <a:t>Filtração</a:t>
            </a:r>
            <a:r>
              <a:rPr dirty="0"/>
              <a:t> Glomerular 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/>
          <p:nvPr/>
        </p:nvSpPr>
        <p:spPr>
          <a:xfrm>
            <a:off x="828059" y="572261"/>
            <a:ext cx="6912149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Injúria renal </a:t>
            </a:r>
            <a:r>
              <a:rPr dirty="0"/>
              <a:t>aguda</a:t>
            </a:r>
            <a:r>
              <a:rPr dirty="0"/>
              <a:t> neonatal</a:t>
            </a:r>
          </a:p>
        </p:txBody>
      </p:sp>
      <p:sp>
        <p:nvSpPr>
          <p:cNvPr id="130" name="Shape 130"/>
          <p:cNvSpPr/>
          <p:nvPr/>
        </p:nvSpPr>
        <p:spPr>
          <a:xfrm>
            <a:off x="2190849" y="2053166"/>
            <a:ext cx="8623102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Aumento</a:t>
            </a:r>
            <a:r>
              <a:rPr dirty="0"/>
              <a:t> de </a:t>
            </a:r>
            <a:r>
              <a:rPr dirty="0"/>
              <a:t>pelo</a:t>
            </a:r>
            <a:r>
              <a:rPr dirty="0"/>
              <a:t> </a:t>
            </a:r>
            <a:r>
              <a:rPr dirty="0"/>
              <a:t>menos</a:t>
            </a:r>
            <a:r>
              <a:rPr dirty="0"/>
              <a:t> 0,2 a 0,3mg/</a:t>
            </a:r>
            <a:r>
              <a:rPr dirty="0"/>
              <a:t>dL</a:t>
            </a:r>
            <a:r>
              <a:rPr dirty="0"/>
              <a:t> </a:t>
            </a:r>
            <a:r>
              <a:rPr dirty="0"/>
              <a:t>por</a:t>
            </a:r>
            <a:r>
              <a:rPr dirty="0"/>
              <a:t> </a:t>
            </a:r>
            <a:r>
              <a:rPr dirty="0"/>
              <a:t>dia</a:t>
            </a:r>
            <a:r>
              <a:rPr dirty="0"/>
              <a:t> </a:t>
            </a:r>
            <a:r>
              <a:rPr dirty="0"/>
              <a:t>em</a:t>
            </a:r>
            <a:r>
              <a:rPr dirty="0"/>
              <a:t> </a:t>
            </a:r>
            <a:r>
              <a:rPr dirty="0"/>
              <a:t>relação</a:t>
            </a:r>
            <a:r>
              <a:rPr dirty="0"/>
              <a:t> </a:t>
            </a:r>
            <a:r>
              <a:rPr dirty="0"/>
              <a:t>ao</a:t>
            </a:r>
            <a:r>
              <a:rPr dirty="0"/>
              <a:t> </a:t>
            </a:r>
            <a:r>
              <a:rPr dirty="0"/>
              <a:t>menor</a:t>
            </a:r>
            <a:r>
              <a:rPr dirty="0"/>
              <a:t> valor </a:t>
            </a:r>
            <a:r>
              <a:rPr dirty="0"/>
              <a:t>prévio</a:t>
            </a:r>
            <a:r>
              <a:rPr dirty="0"/>
              <a:t> da </a:t>
            </a:r>
            <a:r>
              <a:rPr dirty="0">
                <a:solidFill>
                  <a:srgbClr val="73AF88"/>
                </a:solidFill>
              </a:rPr>
              <a:t>creatinina</a:t>
            </a:r>
            <a:endParaRPr dirty="0">
              <a:solidFill>
                <a:srgbClr val="73AF88"/>
              </a:solidFill>
            </a:endParaRPr>
          </a:p>
        </p:txBody>
      </p:sp>
      <p:sp>
        <p:nvSpPr>
          <p:cNvPr id="131" name="Shape 131"/>
          <p:cNvSpPr/>
          <p:nvPr/>
        </p:nvSpPr>
        <p:spPr>
          <a:xfrm>
            <a:off x="3499975" y="5794821"/>
            <a:ext cx="6004849" cy="564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Redução</a:t>
            </a:r>
            <a:r>
              <a:rPr dirty="0"/>
              <a:t> do </a:t>
            </a:r>
            <a:r>
              <a:rPr dirty="0"/>
              <a:t>débito</a:t>
            </a:r>
            <a:r>
              <a:rPr dirty="0"/>
              <a:t> </a:t>
            </a:r>
            <a:r>
              <a:rPr dirty="0"/>
              <a:t>urinário</a:t>
            </a:r>
            <a:r>
              <a:rPr dirty="0"/>
              <a:t> </a:t>
            </a:r>
          </a:p>
        </p:txBody>
      </p:sp>
      <p:sp>
        <p:nvSpPr>
          <p:cNvPr id="132" name="Shape 132"/>
          <p:cNvSpPr/>
          <p:nvPr/>
        </p:nvSpPr>
        <p:spPr>
          <a:xfrm>
            <a:off x="618066" y="6099373"/>
            <a:ext cx="4019248" cy="3654227"/>
          </a:xfrm>
          <a:prstGeom prst="ellipse">
            <a:avLst/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Valor de creatinina ao nascimento reflete a creatinina materna e normalmente reduz com o passar dos dias</a:t>
            </a:r>
          </a:p>
        </p:txBody>
      </p:sp>
      <p:sp>
        <p:nvSpPr>
          <p:cNvPr id="133" name="Shape 133"/>
          <p:cNvSpPr/>
          <p:nvPr/>
        </p:nvSpPr>
        <p:spPr>
          <a:xfrm>
            <a:off x="6291942" y="3897086"/>
            <a:ext cx="1240971" cy="1273005"/>
          </a:xfrm>
          <a:prstGeom prst="ellipse">
            <a:avLst/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69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6000" dirty="0"/>
              <a:t>+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88209" y="3404094"/>
            <a:ext cx="2638956" cy="2638956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Shape 136"/>
          <p:cNvSpPr/>
          <p:nvPr/>
        </p:nvSpPr>
        <p:spPr>
          <a:xfrm>
            <a:off x="-198483" y="3071044"/>
            <a:ext cx="3029676" cy="487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Falência</a:t>
            </a:r>
            <a:r>
              <a:rPr dirty="0"/>
              <a:t> renal</a:t>
            </a:r>
          </a:p>
        </p:txBody>
      </p:sp>
      <p:sp>
        <p:nvSpPr>
          <p:cNvPr id="137" name="Shape 137"/>
          <p:cNvSpPr/>
          <p:nvPr/>
        </p:nvSpPr>
        <p:spPr>
          <a:xfrm>
            <a:off x="1255579" y="5330022"/>
            <a:ext cx="4579780" cy="487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Terapia</a:t>
            </a:r>
            <a:r>
              <a:rPr dirty="0"/>
              <a:t> renal </a:t>
            </a:r>
            <a:r>
              <a:rPr dirty="0"/>
              <a:t>substutiva</a:t>
            </a:r>
            <a:endParaRPr dirty="0"/>
          </a:p>
        </p:txBody>
      </p:sp>
      <p:sp>
        <p:nvSpPr>
          <p:cNvPr id="138" name="Shape 138"/>
          <p:cNvSpPr/>
          <p:nvPr/>
        </p:nvSpPr>
        <p:spPr>
          <a:xfrm>
            <a:off x="8813800" y="7659355"/>
            <a:ext cx="442849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Maior</a:t>
            </a:r>
            <a:r>
              <a:rPr dirty="0"/>
              <a:t> tempo de </a:t>
            </a:r>
            <a:r>
              <a:rPr dirty="0"/>
              <a:t>permanência</a:t>
            </a:r>
            <a:r>
              <a:rPr dirty="0"/>
              <a:t> </a:t>
            </a:r>
            <a:r>
              <a:rPr dirty="0"/>
              <a:t>na</a:t>
            </a:r>
            <a:r>
              <a:rPr dirty="0"/>
              <a:t> UTI</a:t>
            </a:r>
          </a:p>
        </p:txBody>
      </p:sp>
      <p:sp>
        <p:nvSpPr>
          <p:cNvPr id="139" name="Shape 139"/>
          <p:cNvSpPr/>
          <p:nvPr/>
        </p:nvSpPr>
        <p:spPr>
          <a:xfrm>
            <a:off x="6394403" y="6447193"/>
            <a:ext cx="2417328" cy="487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VM </a:t>
            </a:r>
            <a:r>
              <a:rPr dirty="0"/>
              <a:t>prolongada</a:t>
            </a:r>
            <a:endParaRPr dirty="0"/>
          </a:p>
        </p:txBody>
      </p:sp>
      <p:pic>
        <p:nvPicPr>
          <p:cNvPr id="140" name="Captura de Tela 2020-09-01 às 17.58.5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38221" y="5388448"/>
            <a:ext cx="1491565" cy="10791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1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43403" y="1898804"/>
            <a:ext cx="1145486" cy="10791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2" name="Captura de Tela 2020-09-01 às 18.13.55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694083" y="4725355"/>
            <a:ext cx="993037" cy="1696647"/>
          </a:xfrm>
          <a:prstGeom prst="rect">
            <a:avLst/>
          </a:prstGeom>
          <a:ln w="12700">
            <a:miter lim="400000"/>
          </a:ln>
        </p:spPr>
      </p:pic>
      <p:pic>
        <p:nvPicPr>
          <p:cNvPr id="143" name="pasted-image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406716" y="6661749"/>
            <a:ext cx="993038" cy="99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Shape 144"/>
          <p:cNvSpPr/>
          <p:nvPr/>
        </p:nvSpPr>
        <p:spPr>
          <a:xfrm>
            <a:off x="805331" y="453927"/>
            <a:ext cx="6595403" cy="849445"/>
          </a:xfrm>
          <a:prstGeom prst="roundRect">
            <a:avLst>
              <a:gd name="adj" fmla="val 21627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3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Complicações</a:t>
            </a:r>
            <a:r>
              <a:rPr dirty="0"/>
              <a:t> </a:t>
            </a:r>
            <a:r>
              <a:rPr dirty="0"/>
              <a:t>catastróficas</a:t>
            </a:r>
            <a:endParaRPr dirty="0"/>
          </a:p>
        </p:txBody>
      </p:sp>
      <p:pic>
        <p:nvPicPr>
          <p:cNvPr id="145" name="Captura de Tela 2020-09-01 às 19.24.04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259416" y="4234987"/>
            <a:ext cx="1750765" cy="97717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" name="Captura de Tela 2020-09-01 às 19.23.33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9312985" y="6618672"/>
            <a:ext cx="1973377" cy="10791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7" name="Captura de Tela 2020-09-01 às 17.58.5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94554" y="4183977"/>
            <a:ext cx="1491565" cy="10791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Captura de Tela 2020-09-01 às 17.58.5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89016" y="1898804"/>
            <a:ext cx="1491565" cy="10791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88209" y="3404094"/>
            <a:ext cx="2638956" cy="2638956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Shape 151"/>
          <p:cNvSpPr/>
          <p:nvPr/>
        </p:nvSpPr>
        <p:spPr>
          <a:xfrm>
            <a:off x="-198483" y="3071044"/>
            <a:ext cx="3029676" cy="487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Falência</a:t>
            </a:r>
            <a:r>
              <a:rPr dirty="0"/>
              <a:t> renal</a:t>
            </a:r>
          </a:p>
        </p:txBody>
      </p:sp>
      <p:sp>
        <p:nvSpPr>
          <p:cNvPr id="152" name="Shape 152"/>
          <p:cNvSpPr/>
          <p:nvPr/>
        </p:nvSpPr>
        <p:spPr>
          <a:xfrm>
            <a:off x="1255579" y="5330022"/>
            <a:ext cx="4579780" cy="487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Terapia</a:t>
            </a:r>
            <a:r>
              <a:rPr dirty="0"/>
              <a:t> renal </a:t>
            </a:r>
            <a:r>
              <a:rPr dirty="0"/>
              <a:t>substutiva</a:t>
            </a:r>
            <a:endParaRPr dirty="0"/>
          </a:p>
        </p:txBody>
      </p:sp>
      <p:sp>
        <p:nvSpPr>
          <p:cNvPr id="153" name="Shape 153"/>
          <p:cNvSpPr/>
          <p:nvPr/>
        </p:nvSpPr>
        <p:spPr>
          <a:xfrm>
            <a:off x="8813800" y="7659355"/>
            <a:ext cx="442849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Maior</a:t>
            </a:r>
            <a:r>
              <a:rPr dirty="0"/>
              <a:t> tempo de </a:t>
            </a:r>
            <a:r>
              <a:rPr dirty="0"/>
              <a:t>permanência</a:t>
            </a:r>
            <a:r>
              <a:rPr dirty="0"/>
              <a:t> </a:t>
            </a:r>
            <a:r>
              <a:rPr dirty="0"/>
              <a:t>na</a:t>
            </a:r>
            <a:r>
              <a:rPr dirty="0"/>
              <a:t> UTI</a:t>
            </a:r>
          </a:p>
        </p:txBody>
      </p:sp>
      <p:sp>
        <p:nvSpPr>
          <p:cNvPr id="154" name="Shape 154"/>
          <p:cNvSpPr/>
          <p:nvPr/>
        </p:nvSpPr>
        <p:spPr>
          <a:xfrm>
            <a:off x="6394403" y="6447193"/>
            <a:ext cx="2417328" cy="487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VM </a:t>
            </a:r>
            <a:r>
              <a:rPr dirty="0"/>
              <a:t>prolongada</a:t>
            </a:r>
            <a:endParaRPr dirty="0"/>
          </a:p>
        </p:txBody>
      </p:sp>
      <p:pic>
        <p:nvPicPr>
          <p:cNvPr id="155" name="Captura de Tela 2020-09-01 às 17.58.5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38221" y="5388448"/>
            <a:ext cx="1491565" cy="10791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43403" y="1898804"/>
            <a:ext cx="1145486" cy="10791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Captura de Tela 2020-09-01 às 18.13.55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694083" y="4725355"/>
            <a:ext cx="993037" cy="1696647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pasted-image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406716" y="6661749"/>
            <a:ext cx="993038" cy="99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60" name="Shape 160"/>
          <p:cNvSpPr/>
          <p:nvPr/>
        </p:nvSpPr>
        <p:spPr>
          <a:xfrm>
            <a:off x="7694083" y="905668"/>
            <a:ext cx="3734991" cy="3505466"/>
          </a:xfrm>
          <a:prstGeom prst="ellipse">
            <a:avLst/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Associação</a:t>
            </a:r>
            <a:r>
              <a:rPr dirty="0"/>
              <a:t> </a:t>
            </a:r>
            <a:r>
              <a:rPr dirty="0"/>
              <a:t>independente</a:t>
            </a:r>
            <a:r>
              <a:rPr dirty="0"/>
              <a:t> com </a:t>
            </a:r>
            <a:r>
              <a:rPr dirty="0"/>
              <a:t>maior</a:t>
            </a:r>
            <a:r>
              <a:rPr dirty="0"/>
              <a:t> </a:t>
            </a:r>
            <a:r>
              <a:rPr dirty="0"/>
              <a:t>risco</a:t>
            </a:r>
            <a:r>
              <a:rPr dirty="0"/>
              <a:t> de </a:t>
            </a:r>
            <a:r>
              <a:rPr dirty="0"/>
              <a:t>mortalidade</a:t>
            </a:r>
            <a:endParaRPr dirty="0"/>
          </a:p>
        </p:txBody>
      </p:sp>
      <p:pic>
        <p:nvPicPr>
          <p:cNvPr id="161" name="Captura de Tela 2020-09-01 às 19.24.04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259416" y="4234987"/>
            <a:ext cx="1750765" cy="97717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Captura de Tela 2020-09-01 às 19.23.33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9312985" y="6618672"/>
            <a:ext cx="1973377" cy="10791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Captura de Tela 2020-09-01 às 17.58.5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94554" y="4183977"/>
            <a:ext cx="1491565" cy="10791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Captura de Tela 2020-09-01 às 17.58.5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89016" y="1898804"/>
            <a:ext cx="1491565" cy="10791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/>
          <p:nvPr/>
        </p:nvSpPr>
        <p:spPr>
          <a:xfrm>
            <a:off x="3338873" y="4279201"/>
            <a:ext cx="6327053" cy="11951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Epidemiologia</a:t>
            </a:r>
            <a:endParaRPr dirty="0"/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/>
        </p:nvSpPr>
        <p:spPr>
          <a:xfrm>
            <a:off x="5211067" y="6827602"/>
            <a:ext cx="5665127" cy="656102"/>
          </a:xfrm>
          <a:prstGeom prst="rect">
            <a:avLst/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200" b="1">
                <a:solidFill>
                  <a:schemeClr val="accent2">
                    <a:hueOff val="482672"/>
                    <a:satOff val="36570"/>
                    <a:lumOff val="-31512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Rins</a:t>
            </a:r>
            <a:r>
              <a:rPr dirty="0"/>
              <a:t> </a:t>
            </a:r>
            <a:r>
              <a:rPr dirty="0"/>
              <a:t>em</a:t>
            </a:r>
            <a:r>
              <a:rPr dirty="0"/>
              <a:t> </a:t>
            </a:r>
            <a:r>
              <a:rPr dirty="0"/>
              <a:t>maturação</a:t>
            </a:r>
            <a:r>
              <a:rPr dirty="0"/>
              <a:t> e </a:t>
            </a:r>
            <a:r>
              <a:rPr dirty="0"/>
              <a:t>adaptação</a:t>
            </a:r>
            <a:endParaRPr dirty="0"/>
          </a:p>
        </p:txBody>
      </p:sp>
      <p:sp>
        <p:nvSpPr>
          <p:cNvPr id="169" name="Shape 169"/>
          <p:cNvSpPr/>
          <p:nvPr/>
        </p:nvSpPr>
        <p:spPr>
          <a:xfrm>
            <a:off x="1697662" y="344405"/>
            <a:ext cx="8632171" cy="564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Incidência</a:t>
            </a:r>
            <a:r>
              <a:rPr dirty="0"/>
              <a:t> 2,4-54% RN </a:t>
            </a:r>
            <a:r>
              <a:rPr dirty="0"/>
              <a:t>hospitalizados</a:t>
            </a:r>
            <a:r>
              <a:rPr dirty="0"/>
              <a:t> </a:t>
            </a:r>
            <a:r>
              <a:rPr dirty="0"/>
              <a:t>em</a:t>
            </a:r>
            <a:r>
              <a:rPr dirty="0"/>
              <a:t> UTIN</a:t>
            </a:r>
          </a:p>
        </p:txBody>
      </p:sp>
      <p:sp>
        <p:nvSpPr>
          <p:cNvPr id="170" name="Shape 170"/>
          <p:cNvSpPr/>
          <p:nvPr/>
        </p:nvSpPr>
        <p:spPr>
          <a:xfrm>
            <a:off x="8391525" y="1920368"/>
            <a:ext cx="4499637" cy="137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Falta</a:t>
            </a:r>
            <a:r>
              <a:rPr dirty="0"/>
              <a:t> de </a:t>
            </a:r>
            <a:r>
              <a:rPr dirty="0"/>
              <a:t>definição</a:t>
            </a:r>
            <a:r>
              <a:rPr dirty="0"/>
              <a:t> </a:t>
            </a:r>
            <a:r>
              <a:rPr dirty="0"/>
              <a:t>padronizada</a:t>
            </a:r>
            <a:r>
              <a:rPr dirty="0"/>
              <a:t> </a:t>
            </a:r>
            <a:r>
              <a:rPr dirty="0"/>
              <a:t>para</a:t>
            </a:r>
            <a:r>
              <a:rPr dirty="0"/>
              <a:t> o dx e </a:t>
            </a:r>
            <a:r>
              <a:rPr dirty="0"/>
              <a:t>características</a:t>
            </a:r>
            <a:r>
              <a:rPr dirty="0"/>
              <a:t> da </a:t>
            </a:r>
            <a:r>
              <a:rPr dirty="0"/>
              <a:t>população</a:t>
            </a:r>
            <a:r>
              <a:rPr dirty="0"/>
              <a:t> </a:t>
            </a:r>
            <a:r>
              <a:rPr dirty="0"/>
              <a:t>estudada</a:t>
            </a:r>
            <a:r>
              <a:rPr dirty="0"/>
              <a:t> (RNT/RNPT; </a:t>
            </a:r>
            <a:r>
              <a:rPr dirty="0"/>
              <a:t>severidade</a:t>
            </a:r>
            <a:r>
              <a:rPr dirty="0"/>
              <a:t> da </a:t>
            </a:r>
            <a:r>
              <a:rPr dirty="0"/>
              <a:t>doença</a:t>
            </a:r>
            <a:r>
              <a:rPr dirty="0"/>
              <a:t>)</a:t>
            </a:r>
          </a:p>
        </p:txBody>
      </p:sp>
      <p:pic>
        <p:nvPicPr>
          <p:cNvPr id="171" name="Imagem 170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1155927">
            <a:off x="4462280" y="1589563"/>
            <a:ext cx="4098852" cy="193729"/>
          </a:xfrm>
          <a:prstGeom prst="rect">
            <a:avLst/>
          </a:prstGeom>
        </p:spPr>
      </p:pic>
      <p:pic>
        <p:nvPicPr>
          <p:cNvPr id="173" name="Imagem 172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49174" y="165265"/>
            <a:ext cx="1770328" cy="922537"/>
          </a:xfrm>
          <a:prstGeom prst="rect">
            <a:avLst/>
          </a:prstGeom>
        </p:spPr>
      </p:pic>
      <p:sp>
        <p:nvSpPr>
          <p:cNvPr id="175" name="Shape 175"/>
          <p:cNvSpPr/>
          <p:nvPr/>
        </p:nvSpPr>
        <p:spPr>
          <a:xfrm>
            <a:off x="425656" y="3044666"/>
            <a:ext cx="7817364" cy="1487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&gt; risco de desenvolver IRA em RNPT extremos e aumenta dependendo da severidade da doença</a:t>
            </a:r>
          </a:p>
        </p:txBody>
      </p:sp>
      <p:sp>
        <p:nvSpPr>
          <p:cNvPr id="176" name="Shape 176"/>
          <p:cNvSpPr/>
          <p:nvPr/>
        </p:nvSpPr>
        <p:spPr>
          <a:xfrm>
            <a:off x="-221126" y="5703054"/>
            <a:ext cx="12808414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Incidência</a:t>
            </a:r>
            <a:r>
              <a:rPr dirty="0"/>
              <a:t> de IRA </a:t>
            </a:r>
            <a:r>
              <a:rPr dirty="0" err="1"/>
              <a:t>na</a:t>
            </a:r>
            <a:r>
              <a:rPr dirty="0"/>
              <a:t> </a:t>
            </a:r>
            <a:r>
              <a:rPr dirty="0" err="1"/>
              <a:t>população</a:t>
            </a:r>
            <a:r>
              <a:rPr dirty="0"/>
              <a:t> neonatal &gt; </a:t>
            </a:r>
            <a:r>
              <a:rPr dirty="0" err="1"/>
              <a:t>pacientes</a:t>
            </a:r>
            <a:r>
              <a:rPr dirty="0"/>
              <a:t> </a:t>
            </a:r>
            <a:r>
              <a:rPr dirty="0" err="1"/>
              <a:t>criticamente</a:t>
            </a:r>
            <a:r>
              <a:rPr dirty="0"/>
              <a:t> </a:t>
            </a:r>
            <a:r>
              <a:rPr dirty="0" err="1"/>
              <a:t>doentes</a:t>
            </a:r>
            <a:r>
              <a:rPr dirty="0"/>
              <a:t> de </a:t>
            </a:r>
            <a:r>
              <a:rPr dirty="0" err="1"/>
              <a:t>outras</a:t>
            </a:r>
            <a:r>
              <a:rPr dirty="0"/>
              <a:t> </a:t>
            </a:r>
            <a:r>
              <a:rPr dirty="0" err="1"/>
              <a:t>faixas</a:t>
            </a:r>
            <a:r>
              <a:rPr dirty="0"/>
              <a:t> </a:t>
            </a:r>
            <a:r>
              <a:rPr dirty="0" err="1"/>
              <a:t>etárias</a:t>
            </a:r>
            <a:endParaRPr dirty="0"/>
          </a:p>
        </p:txBody>
      </p:sp>
      <p:sp>
        <p:nvSpPr>
          <p:cNvPr id="177" name="Shape 177"/>
          <p:cNvSpPr/>
          <p:nvPr/>
        </p:nvSpPr>
        <p:spPr>
          <a:xfrm>
            <a:off x="4597400" y="7494951"/>
            <a:ext cx="6892463" cy="200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Resistência vascular elevada</a:t>
            </a:r>
          </a:p>
          <a:p>
            <a:pPr marR="331470" indent="449580" defTabSz="457200">
              <a:defRPr sz="2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Baixa TFG</a:t>
            </a:r>
          </a:p>
          <a:p>
            <a:pPr marR="331470" indent="449580" defTabSz="457200">
              <a:defRPr sz="2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 Elevada atividade de renina plasmática</a:t>
            </a:r>
          </a:p>
          <a:p>
            <a:pPr marR="331470" indent="449580" defTabSz="457200">
              <a:defRPr sz="2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Baixa perfusão cortical a</a:t>
            </a:r>
          </a:p>
          <a:p>
            <a:pPr marR="331470" indent="449580" defTabSz="457200">
              <a:defRPr sz="2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Baixa reabsorção de sódio nos túbulos proximais</a:t>
            </a:r>
          </a:p>
        </p:txBody>
      </p:sp>
      <p:pic>
        <p:nvPicPr>
          <p:cNvPr id="178" name="Captura de Tela 2020-09-01 às 18.52.5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741135" y="7720442"/>
            <a:ext cx="2342334" cy="128468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/>
          <p:nvPr/>
        </p:nvSpPr>
        <p:spPr>
          <a:xfrm>
            <a:off x="4687094" y="1098550"/>
            <a:ext cx="7513638" cy="2679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algn="just" defTabSz="457200">
              <a:defRPr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  <a:p>
            <a: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Demonstraram que a sobrecarga hídrica de 10% &gt; do peso de admissão apresenta &gt; associação com o aumento da permanência hospitalar do que a IRA em si</a:t>
            </a:r>
          </a:p>
        </p:txBody>
      </p:sp>
      <p:pic>
        <p:nvPicPr>
          <p:cNvPr id="181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400" y="500139"/>
            <a:ext cx="3812318" cy="362910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Shape 182"/>
          <p:cNvSpPr/>
          <p:nvPr/>
        </p:nvSpPr>
        <p:spPr>
          <a:xfrm>
            <a:off x="674897" y="1904016"/>
            <a:ext cx="2174139" cy="482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Soler et al </a:t>
            </a:r>
          </a:p>
        </p:txBody>
      </p:sp>
      <p:sp>
        <p:nvSpPr>
          <p:cNvPr id="183" name="Shape 183"/>
          <p:cNvSpPr/>
          <p:nvPr/>
        </p:nvSpPr>
        <p:spPr>
          <a:xfrm>
            <a:off x="-190204" y="6731000"/>
            <a:ext cx="2954275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3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 com IRA</a:t>
            </a:r>
          </a:p>
        </p:txBody>
      </p:sp>
      <p:sp>
        <p:nvSpPr>
          <p:cNvPr id="184" name="Shape 184"/>
          <p:cNvSpPr/>
          <p:nvPr/>
        </p:nvSpPr>
        <p:spPr>
          <a:xfrm>
            <a:off x="5008827" y="5689599"/>
            <a:ext cx="7513639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BH+ mais elevado nos primeiros dias de vida</a:t>
            </a:r>
          </a:p>
        </p:txBody>
      </p:sp>
      <p:sp>
        <p:nvSpPr>
          <p:cNvPr id="185" name="Shape 185"/>
          <p:cNvSpPr/>
          <p:nvPr/>
        </p:nvSpPr>
        <p:spPr>
          <a:xfrm>
            <a:off x="4890293" y="7890933"/>
            <a:ext cx="7513640" cy="193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% mais elevada de ganho de peso comparado com os pacientes sem IRA</a:t>
            </a:r>
          </a:p>
        </p:txBody>
      </p:sp>
      <p:pic>
        <p:nvPicPr>
          <p:cNvPr id="186" name="Imagem 185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20373909">
            <a:off x="2876734" y="6444695"/>
            <a:ext cx="1837554" cy="193729"/>
          </a:xfrm>
          <a:prstGeom prst="rect">
            <a:avLst/>
          </a:prstGeom>
        </p:spPr>
      </p:pic>
      <p:pic>
        <p:nvPicPr>
          <p:cNvPr id="188" name="Imagem 187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1223313">
            <a:off x="2850285" y="7648457"/>
            <a:ext cx="1888720" cy="19373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/>
          <p:nvPr/>
        </p:nvSpPr>
        <p:spPr>
          <a:xfrm>
            <a:off x="2309101" y="2006600"/>
            <a:ext cx="8792998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defTabSz="457200">
              <a:lnSpc>
                <a:spcPct val="107916"/>
              </a:lnSpc>
              <a:spcBef>
                <a:spcPts val="800"/>
              </a:spcBef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morbidade e mortalidade entre os neonatos</a:t>
            </a:r>
          </a:p>
        </p:txBody>
      </p:sp>
      <p:sp>
        <p:nvSpPr>
          <p:cNvPr id="192" name="Shape 192"/>
          <p:cNvSpPr/>
          <p:nvPr/>
        </p:nvSpPr>
        <p:spPr>
          <a:xfrm>
            <a:off x="1072763" y="5882004"/>
            <a:ext cx="11265674" cy="1545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defTabSz="457200">
              <a:lnSpc>
                <a:spcPct val="107916"/>
              </a:lnSpc>
              <a:spcBef>
                <a:spcPts val="800"/>
              </a:spcBef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As crianças que sobrevivem a um episódio de IRA têm risco aumentado de desenvolver doença renal crônica (DRC) durante a vida</a:t>
            </a:r>
          </a:p>
        </p:txBody>
      </p:sp>
      <p:pic>
        <p:nvPicPr>
          <p:cNvPr id="193" name="Imagem 192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16200000">
            <a:off x="1337085" y="1885081"/>
            <a:ext cx="961092" cy="40507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/>
          <p:nvPr/>
        </p:nvSpPr>
        <p:spPr>
          <a:xfrm>
            <a:off x="4628" y="4486950"/>
            <a:ext cx="12995545" cy="779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4400" dirty="0"/>
              <a:t>Nefrogênese &amp; Fisiologia do rim em formação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/>
          <p:nvPr/>
        </p:nvSpPr>
        <p:spPr>
          <a:xfrm>
            <a:off x="4628" y="4486950"/>
            <a:ext cx="12995545" cy="779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6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4400" u="sng" dirty="0"/>
              <a:t>Nefrogênese</a:t>
            </a:r>
            <a:r>
              <a:rPr sz="4400" dirty="0"/>
              <a:t> &amp; Fisiologia do rim em formação</a:t>
            </a:r>
          </a:p>
        </p:txBody>
      </p:sp>
      <p:pic>
        <p:nvPicPr>
          <p:cNvPr id="199" name="Imagem 198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25223" y="2797849"/>
            <a:ext cx="5260315" cy="911556"/>
          </a:xfrm>
          <a:prstGeom prst="rect">
            <a:avLst/>
          </a:prstGeom>
        </p:spPr>
      </p:pic>
      <p:sp>
        <p:nvSpPr>
          <p:cNvPr id="201" name="Shape 201"/>
          <p:cNvSpPr/>
          <p:nvPr/>
        </p:nvSpPr>
        <p:spPr>
          <a:xfrm>
            <a:off x="6209119" y="2949408"/>
            <a:ext cx="4141090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Formação de néfrons</a:t>
            </a:r>
          </a:p>
        </p:txBody>
      </p:sp>
      <p:pic>
        <p:nvPicPr>
          <p:cNvPr id="202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10800000" flipH="1">
            <a:off x="2113738" y="2909789"/>
            <a:ext cx="2197006" cy="1577161"/>
          </a:xfrm>
          <a:prstGeom prst="rect">
            <a:avLst/>
          </a:prstGeom>
          <a:ln w="12700">
            <a:miter lim="400000"/>
          </a:ln>
        </p:spPr>
      </p:pic>
      <p:sp>
        <p:nvSpPr>
          <p:cNvPr id="203" name="Shape 203"/>
          <p:cNvSpPr/>
          <p:nvPr/>
        </p:nvSpPr>
        <p:spPr>
          <a:xfrm>
            <a:off x="4841327" y="2648128"/>
            <a:ext cx="683896" cy="168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1500">
                <a:solidFill>
                  <a:srgbClr val="ED773C"/>
                </a:solidFill>
              </a:defRPr>
            </a:lvl1pPr>
          </a:lstStyle>
          <a:p>
            <a:r>
              <a:t>=</a:t>
            </a: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/>
          <p:nvPr/>
        </p:nvSpPr>
        <p:spPr>
          <a:xfrm>
            <a:off x="3498684" y="1442131"/>
            <a:ext cx="9309168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algn="just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Homeostase fetal é regulada pela placenta</a:t>
            </a:r>
          </a:p>
        </p:txBody>
      </p:sp>
      <p:sp>
        <p:nvSpPr>
          <p:cNvPr id="206" name="Shape 206"/>
          <p:cNvSpPr/>
          <p:nvPr/>
        </p:nvSpPr>
        <p:spPr>
          <a:xfrm>
            <a:off x="3270753" y="5939113"/>
            <a:ext cx="8536306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Produção de </a:t>
            </a:r>
            <a:r>
              <a:rPr>
                <a:solidFill>
                  <a:srgbClr val="E0B572"/>
                </a:solidFill>
              </a:rPr>
              <a:t>urina</a:t>
            </a:r>
            <a:r>
              <a:t> (iniciada entre 9-10 semanas)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Maturação pulmonar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Produção hormonal</a:t>
            </a:r>
          </a:p>
        </p:txBody>
      </p:sp>
      <p:sp>
        <p:nvSpPr>
          <p:cNvPr id="207" name="Shape 207"/>
          <p:cNvSpPr/>
          <p:nvPr/>
        </p:nvSpPr>
        <p:spPr>
          <a:xfrm>
            <a:off x="5592971" y="8108267"/>
            <a:ext cx="5120594" cy="1054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Contribui para o fluido amniótico e aumenta progressivamente durante a gestação</a:t>
            </a:r>
          </a:p>
        </p:txBody>
      </p:sp>
      <p:sp>
        <p:nvSpPr>
          <p:cNvPr id="208" name="Shape 208"/>
          <p:cNvSpPr/>
          <p:nvPr/>
        </p:nvSpPr>
        <p:spPr>
          <a:xfrm>
            <a:off x="1602250" y="6441016"/>
            <a:ext cx="84867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Rins</a:t>
            </a:r>
          </a:p>
        </p:txBody>
      </p:sp>
      <p:pic>
        <p:nvPicPr>
          <p:cNvPr id="209" name="Imagem 208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23111" y="7638202"/>
            <a:ext cx="5260314" cy="1754652"/>
          </a:xfrm>
          <a:prstGeom prst="rect">
            <a:avLst/>
          </a:prstGeom>
        </p:spPr>
      </p:pic>
      <p:pic>
        <p:nvPicPr>
          <p:cNvPr id="211" name="Captura de Tela 2020-09-01 às 17.58.5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8592" y="4408383"/>
            <a:ext cx="2743462" cy="1984976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-95601" y="-214392"/>
            <a:ext cx="3871847" cy="3871847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Shape 213"/>
          <p:cNvSpPr/>
          <p:nvPr/>
        </p:nvSpPr>
        <p:spPr>
          <a:xfrm>
            <a:off x="5525756" y="417324"/>
            <a:ext cx="4805231" cy="803143"/>
          </a:xfrm>
          <a:prstGeom prst="roundRect">
            <a:avLst>
              <a:gd name="adj" fmla="val 23719"/>
            </a:avLst>
          </a:prstGeom>
          <a:solidFill>
            <a:srgbClr val="E7FBC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30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Intra-útero</a:t>
            </a:r>
          </a:p>
        </p:txBody>
      </p:sp>
      <p:sp>
        <p:nvSpPr>
          <p:cNvPr id="214" name="Shape 214"/>
          <p:cNvSpPr/>
          <p:nvPr/>
        </p:nvSpPr>
        <p:spPr>
          <a:xfrm>
            <a:off x="4444592" y="4963924"/>
            <a:ext cx="6527293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30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Envolvidos em funções críticas</a:t>
            </a: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/>
          <p:nvPr/>
        </p:nvSpPr>
        <p:spPr>
          <a:xfrm>
            <a:off x="687387" y="1625599"/>
            <a:ext cx="12070690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Quinta semana de gestação até aproximadamente 34 a 36 semanas</a:t>
            </a:r>
          </a:p>
        </p:txBody>
      </p:sp>
      <p:sp>
        <p:nvSpPr>
          <p:cNvPr id="217" name="Shape 217"/>
          <p:cNvSpPr/>
          <p:nvPr/>
        </p:nvSpPr>
        <p:spPr>
          <a:xfrm>
            <a:off x="3762819" y="4597400"/>
            <a:ext cx="547916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30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2 - 2,7 milhões de néfrons</a:t>
            </a:r>
          </a:p>
        </p:txBody>
      </p:sp>
      <p:sp>
        <p:nvSpPr>
          <p:cNvPr id="218" name="Shape 218"/>
          <p:cNvSpPr/>
          <p:nvPr/>
        </p:nvSpPr>
        <p:spPr>
          <a:xfrm>
            <a:off x="1143000" y="6633633"/>
            <a:ext cx="11159464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impacto da prematuridade, da RCIU e da IRA na nefrogênese ainda não estão bem estabelecidos, mas alguns estudos mostram que o desenvolvimento extra-uterino e a IRA são fatores limitantes da nefrogênese adequada</a:t>
            </a:r>
          </a:p>
        </p:txBody>
      </p:sp>
      <p:sp>
        <p:nvSpPr>
          <p:cNvPr id="219" name="Shape 219"/>
          <p:cNvSpPr/>
          <p:nvPr/>
        </p:nvSpPr>
        <p:spPr>
          <a:xfrm>
            <a:off x="342370" y="364066"/>
            <a:ext cx="3696958" cy="558801"/>
          </a:xfrm>
          <a:prstGeom prst="roundRect">
            <a:avLst>
              <a:gd name="adj" fmla="val 34091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Nefrogênese</a:t>
            </a:r>
          </a:p>
        </p:txBody>
      </p:sp>
      <p:pic>
        <p:nvPicPr>
          <p:cNvPr id="220" name="Imagem 219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5400000">
            <a:off x="5892874" y="3457322"/>
            <a:ext cx="1659405" cy="35879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/>
          <p:nvPr/>
        </p:nvSpPr>
        <p:spPr>
          <a:xfrm>
            <a:off x="1711159" y="1645427"/>
            <a:ext cx="10632348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Em RNPT, a nefrogênese continua após o nascimento, porém de forma acelerada e com detecção de anormalidades glomerulares</a:t>
            </a:r>
          </a:p>
        </p:txBody>
      </p:sp>
      <p:pic>
        <p:nvPicPr>
          <p:cNvPr id="224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53786" y="5501547"/>
            <a:ext cx="3729889" cy="4222515"/>
          </a:xfrm>
          <a:prstGeom prst="rect">
            <a:avLst/>
          </a:prstGeom>
          <a:ln w="12700">
            <a:miter lim="400000"/>
          </a:ln>
        </p:spPr>
      </p:pic>
      <p:pic>
        <p:nvPicPr>
          <p:cNvPr id="225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6888" y="4246694"/>
            <a:ext cx="2509706" cy="2509706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Shape 226"/>
          <p:cNvSpPr/>
          <p:nvPr/>
        </p:nvSpPr>
        <p:spPr>
          <a:xfrm>
            <a:off x="3050712" y="3997068"/>
            <a:ext cx="9345613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nascimento antes do processo completo da nefrogênese pode significar que os prematuros terminem a nefrogênese com menor número de néfrons do que os nascidos a termo</a:t>
            </a:r>
          </a:p>
        </p:txBody>
      </p:sp>
      <p:sp>
        <p:nvSpPr>
          <p:cNvPr id="227" name="Shape 227"/>
          <p:cNvSpPr/>
          <p:nvPr/>
        </p:nvSpPr>
        <p:spPr>
          <a:xfrm>
            <a:off x="4404221" y="6742410"/>
            <a:ext cx="7146595" cy="2463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Sendo assim, os rins de prematuros têm capacidade reduzida de responder aos insultos, o que predispõe ao desenvolvimento de IRA e pode também contribuir para o desenvolvimento mais tardio de doença renal crônica</a:t>
            </a:r>
          </a:p>
        </p:txBody>
      </p:sp>
      <p:sp>
        <p:nvSpPr>
          <p:cNvPr id="228" name="Shape 228"/>
          <p:cNvSpPr/>
          <p:nvPr/>
        </p:nvSpPr>
        <p:spPr>
          <a:xfrm>
            <a:off x="342370" y="364066"/>
            <a:ext cx="5536407" cy="558801"/>
          </a:xfrm>
          <a:prstGeom prst="roundRect">
            <a:avLst>
              <a:gd name="adj" fmla="val 34091"/>
            </a:avLst>
          </a:prstGeom>
          <a:solidFill>
            <a:srgbClr val="EFC07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30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Estudos em humanos</a:t>
            </a: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/>
          <p:nvPr/>
        </p:nvSpPr>
        <p:spPr>
          <a:xfrm>
            <a:off x="589028" y="761999"/>
            <a:ext cx="11826743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injúria glomerular durante o período de desenvolvimento causa uma redução significativa no número total de néfrons</a:t>
            </a:r>
          </a:p>
        </p:txBody>
      </p:sp>
      <p:sp>
        <p:nvSpPr>
          <p:cNvPr id="231" name="Shape 231"/>
          <p:cNvSpPr/>
          <p:nvPr/>
        </p:nvSpPr>
        <p:spPr>
          <a:xfrm>
            <a:off x="514553" y="2359558"/>
            <a:ext cx="11975691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Resposta compensatória do organismo: hipertrofia glomerular dos néfrons remanescentes</a:t>
            </a:r>
          </a:p>
        </p:txBody>
      </p:sp>
      <p:sp>
        <p:nvSpPr>
          <p:cNvPr id="232" name="Shape 232"/>
          <p:cNvSpPr/>
          <p:nvPr/>
        </p:nvSpPr>
        <p:spPr>
          <a:xfrm>
            <a:off x="624163" y="4553621"/>
            <a:ext cx="11791607" cy="13029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Redução da função glomerular caracterizada pelo aumento da pressão hidráulica intracapilar que, por outro lado, lesa a parede capilar</a:t>
            </a:r>
          </a:p>
        </p:txBody>
      </p:sp>
      <p:sp>
        <p:nvSpPr>
          <p:cNvPr id="233" name="Shape 233"/>
          <p:cNvSpPr/>
          <p:nvPr/>
        </p:nvSpPr>
        <p:spPr>
          <a:xfrm>
            <a:off x="868109" y="7775775"/>
            <a:ext cx="10991347" cy="902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Com o tempo, essa série de eventos leva a glomeruloesclerose progressiva, proteinúria, hipertensão e doença renal crônica</a:t>
            </a:r>
          </a:p>
        </p:txBody>
      </p:sp>
      <p:pic>
        <p:nvPicPr>
          <p:cNvPr id="234" name="Imagem 233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5400000">
            <a:off x="5941512" y="6285396"/>
            <a:ext cx="1121771" cy="358793"/>
          </a:xfrm>
          <a:prstGeom prst="rect">
            <a:avLst/>
          </a:prstGeom>
        </p:spPr>
      </p:pic>
      <p:pic>
        <p:nvPicPr>
          <p:cNvPr id="236" name="Imagem 235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5400000">
            <a:off x="5982294" y="3808061"/>
            <a:ext cx="1121771" cy="358793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/>
          <p:nvPr/>
        </p:nvSpPr>
        <p:spPr>
          <a:xfrm>
            <a:off x="905288" y="3725062"/>
            <a:ext cx="10907267" cy="14568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4400" dirty="0"/>
              <a:t>Adaptação do fluxo sanguíneo renal da vida fetal à vida pós-natal</a:t>
            </a: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Imagem 240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20230137">
            <a:off x="4255627" y="5130768"/>
            <a:ext cx="3221408" cy="358793"/>
          </a:xfrm>
          <a:prstGeom prst="rect">
            <a:avLst/>
          </a:prstGeom>
        </p:spPr>
      </p:pic>
      <p:sp>
        <p:nvSpPr>
          <p:cNvPr id="243" name="Shape 243"/>
          <p:cNvSpPr/>
          <p:nvPr/>
        </p:nvSpPr>
        <p:spPr>
          <a:xfrm>
            <a:off x="7647235" y="786011"/>
            <a:ext cx="4557979" cy="4341284"/>
          </a:xfrm>
          <a:prstGeom prst="ellipse">
            <a:avLst/>
          </a:prstGeom>
          <a:solidFill>
            <a:srgbClr val="FEF5B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20% a 25% do débito cardíaco é recebido pelo rim</a:t>
            </a:r>
          </a:p>
        </p:txBody>
      </p:sp>
      <p:pic>
        <p:nvPicPr>
          <p:cNvPr id="244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76190" y="3920502"/>
            <a:ext cx="6078632" cy="6078632"/>
          </a:xfrm>
          <a:prstGeom prst="rect">
            <a:avLst/>
          </a:prstGeom>
          <a:ln w="12700">
            <a:miter lim="400000"/>
          </a:ln>
        </p:spPr>
      </p:pic>
      <p:sp>
        <p:nvSpPr>
          <p:cNvPr id="245" name="Shape 245"/>
          <p:cNvSpPr/>
          <p:nvPr/>
        </p:nvSpPr>
        <p:spPr>
          <a:xfrm rot="20280000">
            <a:off x="4674023" y="4684183"/>
            <a:ext cx="1861821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Adulto</a:t>
            </a: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165986" y="5669565"/>
            <a:ext cx="3819427" cy="3819427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Shape 248"/>
          <p:cNvSpPr/>
          <p:nvPr/>
        </p:nvSpPr>
        <p:spPr>
          <a:xfrm rot="780000">
            <a:off x="6952950" y="8123118"/>
            <a:ext cx="2458721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0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Ao nascimento</a:t>
            </a:r>
          </a:p>
        </p:txBody>
      </p:sp>
      <p:pic>
        <p:nvPicPr>
          <p:cNvPr id="249" name="Imagem 248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11512679">
            <a:off x="6619554" y="8470657"/>
            <a:ext cx="2835757" cy="358793"/>
          </a:xfrm>
          <a:prstGeom prst="rect">
            <a:avLst/>
          </a:prstGeom>
        </p:spPr>
      </p:pic>
      <p:pic>
        <p:nvPicPr>
          <p:cNvPr id="251" name="Imagem 250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11971521">
            <a:off x="6690466" y="6768224"/>
            <a:ext cx="2938681" cy="358793"/>
          </a:xfrm>
          <a:prstGeom prst="rect">
            <a:avLst/>
          </a:prstGeom>
        </p:spPr>
      </p:pic>
      <p:sp>
        <p:nvSpPr>
          <p:cNvPr id="253" name="Shape 253"/>
          <p:cNvSpPr/>
          <p:nvPr/>
        </p:nvSpPr>
        <p:spPr>
          <a:xfrm rot="1200000">
            <a:off x="7118773" y="6462183"/>
            <a:ext cx="2645157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com 24h de vida</a:t>
            </a:r>
          </a:p>
        </p:txBody>
      </p:sp>
      <p:pic>
        <p:nvPicPr>
          <p:cNvPr id="254" name="Imagem 253"/>
          <p:cNvPicPr>
            <a:picLocks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 rot="12862612">
            <a:off x="7989366" y="5510100"/>
            <a:ext cx="2063463" cy="358793"/>
          </a:xfrm>
          <a:prstGeom prst="rect">
            <a:avLst/>
          </a:prstGeom>
        </p:spPr>
      </p:pic>
      <p:sp>
        <p:nvSpPr>
          <p:cNvPr id="256" name="Shape 256"/>
          <p:cNvSpPr/>
          <p:nvPr/>
        </p:nvSpPr>
        <p:spPr>
          <a:xfrm rot="2160000">
            <a:off x="8360756" y="5249657"/>
            <a:ext cx="1774445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 semana</a:t>
            </a:r>
          </a:p>
        </p:txBody>
      </p:sp>
      <p:pic>
        <p:nvPicPr>
          <p:cNvPr id="257" name="Imagem 256"/>
          <p:cNvPicPr>
            <a:picLocks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 rot="13500000">
            <a:off x="9040970" y="4417262"/>
            <a:ext cx="2327238" cy="358792"/>
          </a:xfrm>
          <a:prstGeom prst="rect">
            <a:avLst/>
          </a:prstGeom>
        </p:spPr>
      </p:pic>
      <p:sp>
        <p:nvSpPr>
          <p:cNvPr id="259" name="Shape 259"/>
          <p:cNvSpPr/>
          <p:nvPr/>
        </p:nvSpPr>
        <p:spPr>
          <a:xfrm rot="2760000">
            <a:off x="9576316" y="4249121"/>
            <a:ext cx="1903985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6 semanas</a:t>
            </a:r>
          </a:p>
        </p:txBody>
      </p:sp>
      <p:sp>
        <p:nvSpPr>
          <p:cNvPr id="260" name="Shape 260"/>
          <p:cNvSpPr/>
          <p:nvPr/>
        </p:nvSpPr>
        <p:spPr>
          <a:xfrm>
            <a:off x="7031532" y="3240947"/>
            <a:ext cx="2301558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15% a 18% </a:t>
            </a:r>
          </a:p>
        </p:txBody>
      </p:sp>
      <p:sp>
        <p:nvSpPr>
          <p:cNvPr id="261" name="Shape 261"/>
          <p:cNvSpPr/>
          <p:nvPr/>
        </p:nvSpPr>
        <p:spPr>
          <a:xfrm>
            <a:off x="0" y="359765"/>
            <a:ext cx="5673328" cy="5099441"/>
          </a:xfrm>
          <a:prstGeom prst="ellipse">
            <a:avLst/>
          </a:prstGeom>
          <a:solidFill>
            <a:srgbClr val="FEF5B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3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2" name="Shape 262"/>
          <p:cNvSpPr/>
          <p:nvPr/>
        </p:nvSpPr>
        <p:spPr>
          <a:xfrm>
            <a:off x="-83507" y="1504030"/>
            <a:ext cx="5287616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 err="1"/>
              <a:t>Resultado</a:t>
            </a:r>
            <a:r>
              <a:rPr dirty="0"/>
              <a:t> do </a:t>
            </a:r>
            <a:r>
              <a:rPr dirty="0" err="1"/>
              <a:t>aumento</a:t>
            </a:r>
            <a:r>
              <a:rPr dirty="0"/>
              <a:t> da </a:t>
            </a:r>
            <a:r>
              <a:rPr dirty="0" err="1"/>
              <a:t>pressão</a:t>
            </a:r>
            <a:r>
              <a:rPr dirty="0"/>
              <a:t> de </a:t>
            </a:r>
            <a:r>
              <a:rPr dirty="0" err="1"/>
              <a:t>perfusão</a:t>
            </a:r>
            <a:r>
              <a:rPr dirty="0"/>
              <a:t> renal, </a:t>
            </a:r>
            <a:r>
              <a:rPr dirty="0" err="1"/>
              <a:t>aumento</a:t>
            </a:r>
            <a:r>
              <a:rPr dirty="0"/>
              <a:t> da </a:t>
            </a:r>
            <a:r>
              <a:rPr dirty="0" err="1"/>
              <a:t>resistência</a:t>
            </a:r>
            <a:r>
              <a:rPr dirty="0"/>
              <a:t> arteriolar </a:t>
            </a:r>
            <a:r>
              <a:rPr dirty="0" err="1"/>
              <a:t>sistêmica</a:t>
            </a:r>
            <a:r>
              <a:rPr dirty="0"/>
              <a:t> e </a:t>
            </a:r>
            <a:r>
              <a:rPr dirty="0" err="1"/>
              <a:t>redução</a:t>
            </a:r>
            <a:r>
              <a:rPr dirty="0"/>
              <a:t> </a:t>
            </a:r>
            <a:r>
              <a:rPr dirty="0" err="1"/>
              <a:t>progressiva</a:t>
            </a:r>
            <a:r>
              <a:rPr dirty="0"/>
              <a:t> da </a:t>
            </a:r>
            <a:r>
              <a:rPr dirty="0" err="1"/>
              <a:t>resistência</a:t>
            </a:r>
            <a:r>
              <a:rPr dirty="0"/>
              <a:t> vascular renal </a:t>
            </a:r>
            <a:r>
              <a:rPr dirty="0" err="1"/>
              <a:t>em</a:t>
            </a:r>
            <a:r>
              <a:rPr dirty="0"/>
              <a:t> </a:t>
            </a:r>
            <a:r>
              <a:rPr dirty="0" err="1"/>
              <a:t>decorrência</a:t>
            </a:r>
            <a:r>
              <a:rPr dirty="0"/>
              <a:t> de </a:t>
            </a:r>
            <a:r>
              <a:rPr dirty="0" err="1"/>
              <a:t>alterações</a:t>
            </a:r>
            <a:r>
              <a:rPr dirty="0"/>
              <a:t> </a:t>
            </a:r>
            <a:r>
              <a:rPr dirty="0" err="1"/>
              <a:t>neuro-humorais</a:t>
            </a:r>
            <a:r>
              <a:rPr dirty="0"/>
              <a:t> e </a:t>
            </a:r>
            <a:r>
              <a:rPr dirty="0" err="1"/>
              <a:t>ação</a:t>
            </a:r>
            <a:r>
              <a:rPr dirty="0"/>
              <a:t> de </a:t>
            </a:r>
            <a:r>
              <a:rPr dirty="0" err="1"/>
              <a:t>angiotensina</a:t>
            </a:r>
            <a:r>
              <a:rPr dirty="0"/>
              <a:t> II, </a:t>
            </a:r>
            <a:r>
              <a:rPr dirty="0" err="1"/>
              <a:t>prostaglandinas</a:t>
            </a:r>
            <a:r>
              <a:rPr dirty="0"/>
              <a:t>, </a:t>
            </a:r>
            <a:r>
              <a:rPr dirty="0" err="1"/>
              <a:t>óxido</a:t>
            </a:r>
            <a:r>
              <a:rPr dirty="0"/>
              <a:t> </a:t>
            </a:r>
            <a:r>
              <a:rPr dirty="0" err="1"/>
              <a:t>nítrico</a:t>
            </a:r>
            <a:r>
              <a:rPr dirty="0"/>
              <a:t> e </a:t>
            </a:r>
            <a:r>
              <a:rPr dirty="0" err="1"/>
              <a:t>catecolaminas</a:t>
            </a:r>
            <a:r>
              <a:rPr dirty="0"/>
              <a:t>.</a:t>
            </a:r>
          </a:p>
        </p:txBody>
      </p:sp>
      <p:sp>
        <p:nvSpPr>
          <p:cNvPr id="263" name="Shape 263"/>
          <p:cNvSpPr/>
          <p:nvPr/>
        </p:nvSpPr>
        <p:spPr>
          <a:xfrm>
            <a:off x="4636261" y="6015566"/>
            <a:ext cx="2074134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fluxo aumenta para 6%</a:t>
            </a:r>
          </a:p>
        </p:txBody>
      </p:sp>
      <p:sp>
        <p:nvSpPr>
          <p:cNvPr id="264" name="Shape 264"/>
          <p:cNvSpPr/>
          <p:nvPr/>
        </p:nvSpPr>
        <p:spPr>
          <a:xfrm>
            <a:off x="3904620" y="7970301"/>
            <a:ext cx="2598979" cy="1054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Os rins recebem 2,5-4% do débito cardíaco</a:t>
            </a:r>
          </a:p>
        </p:txBody>
      </p:sp>
      <p:sp>
        <p:nvSpPr>
          <p:cNvPr id="265" name="Shape 265"/>
          <p:cNvSpPr/>
          <p:nvPr/>
        </p:nvSpPr>
        <p:spPr>
          <a:xfrm>
            <a:off x="5487266" y="4666357"/>
            <a:ext cx="2553463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Elevando para 10%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hape 267"/>
          <p:cNvSpPr/>
          <p:nvPr/>
        </p:nvSpPr>
        <p:spPr>
          <a:xfrm>
            <a:off x="1469772" y="4410006"/>
            <a:ext cx="10065256" cy="9335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5400" dirty="0"/>
              <a:t>Taxa de filtração glomerular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/>
          <p:nvPr/>
        </p:nvSpPr>
        <p:spPr>
          <a:xfrm>
            <a:off x="651933" y="414866"/>
            <a:ext cx="3296048" cy="1270001"/>
          </a:xfrm>
          <a:prstGeom prst="roundRect">
            <a:avLst>
              <a:gd name="adj" fmla="val 15000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48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TFG</a:t>
            </a:r>
          </a:p>
        </p:txBody>
      </p:sp>
      <p:sp>
        <p:nvSpPr>
          <p:cNvPr id="270" name="Shape 270"/>
          <p:cNvSpPr/>
          <p:nvPr/>
        </p:nvSpPr>
        <p:spPr>
          <a:xfrm>
            <a:off x="2422359" y="6049433"/>
            <a:ext cx="8160082" cy="2463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Sua determinação é um ponto crítico para o diagnóstico de insuficiência renal aguda e crônica, para a prescrição de drogas nefrotóxicas e avaliação da depuração de drogas por um rim em falência e para monitorar efeitos colaterais de medicações</a:t>
            </a:r>
          </a:p>
        </p:txBody>
      </p:sp>
      <p:pic>
        <p:nvPicPr>
          <p:cNvPr id="271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45673" y="1286144"/>
            <a:ext cx="1913454" cy="2331226"/>
          </a:xfrm>
          <a:prstGeom prst="rect">
            <a:avLst/>
          </a:prstGeom>
          <a:ln w="12700">
            <a:miter lim="400000"/>
          </a:ln>
        </p:spPr>
      </p:pic>
      <p:pic>
        <p:nvPicPr>
          <p:cNvPr id="272" name="Captura de Tela 2020-09-01 às 19.23.27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867538" y="537268"/>
            <a:ext cx="1269724" cy="753899"/>
          </a:xfrm>
          <a:prstGeom prst="rect">
            <a:avLst/>
          </a:prstGeom>
          <a:ln w="12700">
            <a:miter lim="400000"/>
          </a:ln>
        </p:spPr>
      </p:pic>
      <p:sp>
        <p:nvSpPr>
          <p:cNvPr id="273" name="Shape 273"/>
          <p:cNvSpPr/>
          <p:nvPr/>
        </p:nvSpPr>
        <p:spPr>
          <a:xfrm>
            <a:off x="2561728" y="3646214"/>
            <a:ext cx="7881344" cy="1011512"/>
          </a:xfrm>
          <a:prstGeom prst="roundRect">
            <a:avLst>
              <a:gd name="adj" fmla="val 18833"/>
            </a:avLst>
          </a:prstGeom>
          <a:solidFill>
            <a:srgbClr val="E77B7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Medida mais reconhecida de função renal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/>
          <p:nvPr/>
        </p:nvSpPr>
        <p:spPr>
          <a:xfrm>
            <a:off x="2115191" y="357716"/>
            <a:ext cx="1594486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RNT</a:t>
            </a:r>
          </a:p>
        </p:txBody>
      </p:sp>
      <p:sp>
        <p:nvSpPr>
          <p:cNvPr id="276" name="Shape 276"/>
          <p:cNvSpPr/>
          <p:nvPr/>
        </p:nvSpPr>
        <p:spPr>
          <a:xfrm>
            <a:off x="9075314" y="357716"/>
            <a:ext cx="2033906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RNPT</a:t>
            </a:r>
          </a:p>
        </p:txBody>
      </p:sp>
      <p:sp>
        <p:nvSpPr>
          <p:cNvPr id="277" name="Shape 277"/>
          <p:cNvSpPr/>
          <p:nvPr/>
        </p:nvSpPr>
        <p:spPr>
          <a:xfrm>
            <a:off x="127000" y="6071354"/>
            <a:ext cx="12050184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Aumenta progressivamente até os 2 anos de idade, quando atinge os mesmos níveis de adultos</a:t>
            </a:r>
          </a:p>
        </p:txBody>
      </p:sp>
      <p:sp>
        <p:nvSpPr>
          <p:cNvPr id="278" name="Shape 278"/>
          <p:cNvSpPr/>
          <p:nvPr/>
        </p:nvSpPr>
        <p:spPr>
          <a:xfrm>
            <a:off x="1109133" y="7865533"/>
            <a:ext cx="11122952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natureza dinâmica da TFG nos neonatos tem implicações relativas ao cuidado, particularmente considerando exposição a drogas, dose e susceptibilidade ao desenvolvimento de IRA</a:t>
            </a:r>
          </a:p>
        </p:txBody>
      </p:sp>
      <p:sp>
        <p:nvSpPr>
          <p:cNvPr id="279" name="Shape 279"/>
          <p:cNvSpPr/>
          <p:nvPr/>
        </p:nvSpPr>
        <p:spPr>
          <a:xfrm flipV="1">
            <a:off x="6383866" y="1070970"/>
            <a:ext cx="1" cy="4095206"/>
          </a:xfrm>
          <a:prstGeom prst="line">
            <a:avLst/>
          </a:prstGeom>
          <a:ln w="63500">
            <a:solidFill>
              <a:srgbClr val="171717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pic>
        <p:nvPicPr>
          <p:cNvPr id="280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70940" y="2465246"/>
            <a:ext cx="1825854" cy="1306654"/>
          </a:xfrm>
          <a:prstGeom prst="rect">
            <a:avLst/>
          </a:prstGeom>
          <a:ln w="12700">
            <a:miter lim="400000"/>
          </a:ln>
        </p:spPr>
      </p:pic>
      <p:sp>
        <p:nvSpPr>
          <p:cNvPr id="281" name="Shape 281"/>
          <p:cNvSpPr/>
          <p:nvPr/>
        </p:nvSpPr>
        <p:spPr>
          <a:xfrm>
            <a:off x="7920672" y="2338916"/>
            <a:ext cx="4073248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TFG ao nascimento é &lt; e aumenta mais lentamente  </a:t>
            </a:r>
          </a:p>
        </p:txBody>
      </p:sp>
      <p:sp>
        <p:nvSpPr>
          <p:cNvPr id="282" name="Shape 282"/>
          <p:cNvSpPr/>
          <p:nvPr/>
        </p:nvSpPr>
        <p:spPr>
          <a:xfrm>
            <a:off x="837099" y="1620308"/>
            <a:ext cx="4150670" cy="116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1</a:t>
            </a:r>
            <a:r>
              <a:rPr baseline="31999"/>
              <a:t>o </a:t>
            </a:r>
            <a:r>
              <a:t>dia de vida: Aumenta 10-20 ml/min/1,73 m</a:t>
            </a:r>
            <a:r>
              <a:rPr baseline="31999"/>
              <a:t>2</a:t>
            </a:r>
          </a:p>
        </p:txBody>
      </p:sp>
      <p:sp>
        <p:nvSpPr>
          <p:cNvPr id="283" name="Shape 283"/>
          <p:cNvSpPr/>
          <p:nvPr/>
        </p:nvSpPr>
        <p:spPr>
          <a:xfrm>
            <a:off x="1117419" y="3352799"/>
            <a:ext cx="3590030" cy="116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2</a:t>
            </a:r>
            <a:r>
              <a:rPr baseline="31999"/>
              <a:t>a </a:t>
            </a:r>
            <a:r>
              <a:t>semana de vida: 30-40 ml/min/1,73 m</a:t>
            </a:r>
            <a:r>
              <a:rPr baseline="31999"/>
              <a:t>2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hape 285"/>
          <p:cNvSpPr/>
          <p:nvPr/>
        </p:nvSpPr>
        <p:spPr>
          <a:xfrm>
            <a:off x="98054" y="450850"/>
            <a:ext cx="6064505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Fórmula de Schwartz</a:t>
            </a:r>
          </a:p>
        </p:txBody>
      </p:sp>
      <p:sp>
        <p:nvSpPr>
          <p:cNvPr id="286" name="Shape 286"/>
          <p:cNvSpPr/>
          <p:nvPr/>
        </p:nvSpPr>
        <p:spPr>
          <a:xfrm>
            <a:off x="-175386" y="5182823"/>
            <a:ext cx="7872413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Pré-termo 0.33 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Termo a 2 anos 0.45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&gt; 2 anos e adolescentes do sexo feminino 0,55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Adolescentes do sexo masculino 0,70</a:t>
            </a:r>
          </a:p>
        </p:txBody>
      </p:sp>
      <p:sp>
        <p:nvSpPr>
          <p:cNvPr id="287" name="Shape 287"/>
          <p:cNvSpPr/>
          <p:nvPr/>
        </p:nvSpPr>
        <p:spPr>
          <a:xfrm>
            <a:off x="3119272" y="2215620"/>
            <a:ext cx="6766256" cy="2070101"/>
          </a:xfrm>
          <a:prstGeom prst="roundRect">
            <a:avLst>
              <a:gd name="adj" fmla="val 9202"/>
            </a:avLst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marR="331470" indent="449580" algn="just" defTabSz="457200">
              <a:defRPr sz="3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K   x  comprimento do RN</a:t>
            </a:r>
          </a:p>
          <a:p>
            <a:pPr marR="331470" indent="449580" algn="just" defTabSz="457200">
              <a:defRPr sz="3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__________________________</a:t>
            </a:r>
          </a:p>
          <a:p>
            <a:pPr marR="331470" indent="449580" algn="just" defTabSz="457200">
              <a:defRPr sz="3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           creatinina sérica</a:t>
            </a:r>
          </a:p>
        </p:txBody>
      </p:sp>
      <p:pic>
        <p:nvPicPr>
          <p:cNvPr id="288" name="Imagem 287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02000" y="2159529"/>
            <a:ext cx="917642" cy="1151269"/>
          </a:xfrm>
          <a:prstGeom prst="rect">
            <a:avLst/>
          </a:prstGeom>
        </p:spPr>
      </p:pic>
      <p:pic>
        <p:nvPicPr>
          <p:cNvPr id="290" name="Imagem 289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5400000">
            <a:off x="2850261" y="3842978"/>
            <a:ext cx="1821119" cy="358793"/>
          </a:xfrm>
          <a:prstGeom prst="rect">
            <a:avLst/>
          </a:prstGeom>
        </p:spPr>
      </p:pic>
      <p:pic>
        <p:nvPicPr>
          <p:cNvPr id="292" name="Imagem 291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110232" y="2555767"/>
            <a:ext cx="1312071" cy="358793"/>
          </a:xfrm>
          <a:prstGeom prst="rect">
            <a:avLst/>
          </a:prstGeom>
        </p:spPr>
      </p:pic>
      <p:sp>
        <p:nvSpPr>
          <p:cNvPr id="294" name="Shape 294"/>
          <p:cNvSpPr/>
          <p:nvPr/>
        </p:nvSpPr>
        <p:spPr>
          <a:xfrm>
            <a:off x="10519833" y="2504016"/>
            <a:ext cx="2159001" cy="952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>
              <a:spcBef>
                <a:spcPts val="500"/>
              </a:spcBef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Centímetros</a:t>
            </a:r>
          </a:p>
        </p:txBody>
      </p:sp>
      <p:sp>
        <p:nvSpPr>
          <p:cNvPr id="295" name="Shape 295"/>
          <p:cNvSpPr/>
          <p:nvPr/>
        </p:nvSpPr>
        <p:spPr>
          <a:xfrm>
            <a:off x="6961028" y="7756326"/>
            <a:ext cx="2898961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>
              <a:spcBef>
                <a:spcPts val="500"/>
              </a:spcBef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mg/dl</a:t>
            </a:r>
          </a:p>
        </p:txBody>
      </p:sp>
      <p:pic>
        <p:nvPicPr>
          <p:cNvPr id="296" name="Imagem 295"/>
          <p:cNvPicPr>
            <a:picLocks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 rot="5400000">
            <a:off x="6388104" y="5645536"/>
            <a:ext cx="3669299" cy="35879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/>
          <p:nvPr/>
        </p:nvSpPr>
        <p:spPr>
          <a:xfrm>
            <a:off x="2182924" y="3100916"/>
            <a:ext cx="1594486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RNT</a:t>
            </a:r>
          </a:p>
        </p:txBody>
      </p:sp>
      <p:sp>
        <p:nvSpPr>
          <p:cNvPr id="300" name="Shape 300"/>
          <p:cNvSpPr/>
          <p:nvPr/>
        </p:nvSpPr>
        <p:spPr>
          <a:xfrm>
            <a:off x="9126114" y="3100916"/>
            <a:ext cx="2033906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RNPT</a:t>
            </a:r>
          </a:p>
        </p:txBody>
      </p:sp>
      <p:sp>
        <p:nvSpPr>
          <p:cNvPr id="301" name="Shape 301"/>
          <p:cNvSpPr/>
          <p:nvPr/>
        </p:nvSpPr>
        <p:spPr>
          <a:xfrm flipV="1">
            <a:off x="6383866" y="4508437"/>
            <a:ext cx="1" cy="4095206"/>
          </a:xfrm>
          <a:prstGeom prst="line">
            <a:avLst/>
          </a:prstGeom>
          <a:ln w="63500">
            <a:solidFill>
              <a:srgbClr val="171717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pic>
        <p:nvPicPr>
          <p:cNvPr id="302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70940" y="5902713"/>
            <a:ext cx="1825854" cy="1306654"/>
          </a:xfrm>
          <a:prstGeom prst="rect">
            <a:avLst/>
          </a:prstGeom>
          <a:ln w="12700">
            <a:miter lim="400000"/>
          </a:ln>
        </p:spPr>
      </p:pic>
      <p:sp>
        <p:nvSpPr>
          <p:cNvPr id="303" name="Shape 303"/>
          <p:cNvSpPr/>
          <p:nvPr/>
        </p:nvSpPr>
        <p:spPr>
          <a:xfrm>
            <a:off x="2961081" y="243416"/>
            <a:ext cx="7082638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Função tubular</a:t>
            </a:r>
          </a:p>
        </p:txBody>
      </p:sp>
      <p:sp>
        <p:nvSpPr>
          <p:cNvPr id="304" name="Shape 304"/>
          <p:cNvSpPr/>
          <p:nvPr/>
        </p:nvSpPr>
        <p:spPr>
          <a:xfrm>
            <a:off x="925512" y="4629150"/>
            <a:ext cx="353377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Mais amadurecida</a:t>
            </a:r>
          </a:p>
        </p:txBody>
      </p:sp>
      <p:sp>
        <p:nvSpPr>
          <p:cNvPr id="305" name="Shape 305"/>
          <p:cNvSpPr/>
          <p:nvPr/>
        </p:nvSpPr>
        <p:spPr>
          <a:xfrm>
            <a:off x="7834252" y="4455583"/>
            <a:ext cx="4617629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Reduzida habilidade na reabsorção de eletrólitos e proteínas e na [ ] urinária</a:t>
            </a:r>
          </a:p>
        </p:txBody>
      </p:sp>
      <p:sp>
        <p:nvSpPr>
          <p:cNvPr id="306" name="Shape 306"/>
          <p:cNvSpPr/>
          <p:nvPr/>
        </p:nvSpPr>
        <p:spPr>
          <a:xfrm>
            <a:off x="7907430" y="6730999"/>
            <a:ext cx="4471274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Necessitam prescrição apropriada de fluidos e reposição de eletrólitos</a:t>
            </a: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/>
          <p:nvPr/>
        </p:nvSpPr>
        <p:spPr>
          <a:xfrm>
            <a:off x="5485447" y="946150"/>
            <a:ext cx="2033906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RNPT</a:t>
            </a:r>
          </a:p>
        </p:txBody>
      </p:sp>
      <p:sp>
        <p:nvSpPr>
          <p:cNvPr id="309" name="Shape 309"/>
          <p:cNvSpPr/>
          <p:nvPr/>
        </p:nvSpPr>
        <p:spPr>
          <a:xfrm flipV="1">
            <a:off x="1134533" y="3763370"/>
            <a:ext cx="1" cy="4095206"/>
          </a:xfrm>
          <a:prstGeom prst="line">
            <a:avLst/>
          </a:prstGeom>
          <a:ln w="63500">
            <a:solidFill>
              <a:srgbClr val="171717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pic>
        <p:nvPicPr>
          <p:cNvPr id="310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1606" y="5157646"/>
            <a:ext cx="1825855" cy="1306655"/>
          </a:xfrm>
          <a:prstGeom prst="rect">
            <a:avLst/>
          </a:prstGeom>
          <a:ln w="12700">
            <a:miter lim="400000"/>
          </a:ln>
        </p:spPr>
      </p:pic>
      <p:sp>
        <p:nvSpPr>
          <p:cNvPr id="311" name="Shape 311"/>
          <p:cNvSpPr/>
          <p:nvPr/>
        </p:nvSpPr>
        <p:spPr>
          <a:xfrm>
            <a:off x="2909093" y="3311223"/>
            <a:ext cx="7186614" cy="4999501"/>
          </a:xfrm>
          <a:prstGeom prst="roundRect">
            <a:avLst>
              <a:gd name="adj" fmla="val 12795"/>
            </a:avLst>
          </a:prstGeom>
          <a:solidFill>
            <a:srgbClr val="49984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imaturidade desses mecanismos renais explica alguns dos achados urinários na IRA neonatal que difere dos achados em crianças maiores. Também está relacionada a glicosúria e proteinúria transitórias e hipercalemia transitória fisiológica (podendo apresentar valores de potássio sérico até 6meq/L)</a:t>
            </a:r>
          </a:p>
        </p:txBody>
      </p:sp>
      <p:pic>
        <p:nvPicPr>
          <p:cNvPr id="312" name="Imagem 311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18209414">
            <a:off x="7511226" y="2914747"/>
            <a:ext cx="3674913" cy="358792"/>
          </a:xfrm>
          <a:prstGeom prst="rect">
            <a:avLst/>
          </a:prstGeom>
        </p:spPr>
      </p:pic>
      <p:sp>
        <p:nvSpPr>
          <p:cNvPr id="314" name="Shape 314"/>
          <p:cNvSpPr/>
          <p:nvPr/>
        </p:nvSpPr>
        <p:spPr>
          <a:xfrm>
            <a:off x="9245970" y="364066"/>
            <a:ext cx="3992815" cy="116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3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(Por exemplo a fração de excreção de sódio)</a:t>
            </a: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hape 316"/>
          <p:cNvSpPr/>
          <p:nvPr/>
        </p:nvSpPr>
        <p:spPr>
          <a:xfrm>
            <a:off x="3120682" y="141816"/>
            <a:ext cx="6763436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Fluxo urinário</a:t>
            </a:r>
          </a:p>
        </p:txBody>
      </p:sp>
      <p:sp>
        <p:nvSpPr>
          <p:cNvPr id="317" name="Shape 317"/>
          <p:cNvSpPr/>
          <p:nvPr/>
        </p:nvSpPr>
        <p:spPr>
          <a:xfrm>
            <a:off x="668866" y="3530600"/>
            <a:ext cx="476739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6 mL/h na 20ª semana</a:t>
            </a:r>
          </a:p>
        </p:txBody>
      </p:sp>
      <p:sp>
        <p:nvSpPr>
          <p:cNvPr id="318" name="Shape 318"/>
          <p:cNvSpPr/>
          <p:nvPr/>
        </p:nvSpPr>
        <p:spPr>
          <a:xfrm>
            <a:off x="7855975" y="3530600"/>
            <a:ext cx="4475163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60 mL/h na 40ª semana </a:t>
            </a:r>
          </a:p>
        </p:txBody>
      </p:sp>
      <p:sp>
        <p:nvSpPr>
          <p:cNvPr id="328" name="Shape 328"/>
          <p:cNvSpPr/>
          <p:nvPr/>
        </p:nvSpPr>
        <p:spPr>
          <a:xfrm>
            <a:off x="5340710" y="2991161"/>
            <a:ext cx="2345889" cy="3769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12" extrusionOk="0">
                <a:moveTo>
                  <a:pt x="0" y="14484"/>
                </a:moveTo>
                <a:cubicBezTo>
                  <a:pt x="6762" y="-5388"/>
                  <a:pt x="13962" y="-4812"/>
                  <a:pt x="21600" y="16212"/>
                </a:cubicBezTo>
              </a:path>
            </a:pathLst>
          </a:custGeom>
          <a:ln w="114300">
            <a:solidFill>
              <a:srgbClr val="5B8A6A"/>
            </a:solidFill>
            <a:miter lim="400000"/>
            <a:tailEnd type="arrow"/>
          </a:ln>
        </p:spPr>
        <p:txBody>
          <a:bodyPr/>
          <a:lstStyle/>
          <a:p>
            <a:endParaRPr/>
          </a:p>
        </p:txBody>
      </p:sp>
      <p:sp>
        <p:nvSpPr>
          <p:cNvPr id="320" name="Shape 320"/>
          <p:cNvSpPr/>
          <p:nvPr/>
        </p:nvSpPr>
        <p:spPr>
          <a:xfrm>
            <a:off x="413676" y="7799916"/>
            <a:ext cx="3692658" cy="1270001"/>
          </a:xfrm>
          <a:prstGeom prst="roundRect">
            <a:avLst>
              <a:gd name="adj" fmla="val 15000"/>
            </a:avLst>
          </a:prstGeom>
          <a:solidFill>
            <a:srgbClr val="9CA18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6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Urina fetal</a:t>
            </a:r>
          </a:p>
        </p:txBody>
      </p:sp>
      <p:sp>
        <p:nvSpPr>
          <p:cNvPr id="321" name="Shape 321"/>
          <p:cNvSpPr/>
          <p:nvPr/>
        </p:nvSpPr>
        <p:spPr>
          <a:xfrm>
            <a:off x="1477466" y="1833345"/>
            <a:ext cx="9541868" cy="615641"/>
          </a:xfrm>
          <a:prstGeom prst="roundRect">
            <a:avLst>
              <a:gd name="adj" fmla="val 30943"/>
            </a:avLst>
          </a:prstGeom>
          <a:solidFill>
            <a:srgbClr val="9CA18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Aumenta cerca de 10x durante a vida fetal</a:t>
            </a:r>
          </a:p>
        </p:txBody>
      </p:sp>
      <p:pic>
        <p:nvPicPr>
          <p:cNvPr id="322" name="Imagem 321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65750" y="7349463"/>
            <a:ext cx="7017544" cy="2170908"/>
          </a:xfrm>
          <a:prstGeom prst="rect">
            <a:avLst/>
          </a:prstGeom>
        </p:spPr>
      </p:pic>
      <p:sp>
        <p:nvSpPr>
          <p:cNvPr id="324" name="Shape 324"/>
          <p:cNvSpPr/>
          <p:nvPr/>
        </p:nvSpPr>
        <p:spPr>
          <a:xfrm>
            <a:off x="5216630" y="7757583"/>
            <a:ext cx="707580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chemeClr val="accent3">
                    <a:satOff val="22240"/>
                    <a:lumOff val="14705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400mOsm/Kg nos primeiros dias de vida</a:t>
            </a:r>
          </a:p>
        </p:txBody>
      </p:sp>
      <p:sp>
        <p:nvSpPr>
          <p:cNvPr id="325" name="Shape 325"/>
          <p:cNvSpPr/>
          <p:nvPr/>
        </p:nvSpPr>
        <p:spPr>
          <a:xfrm>
            <a:off x="5667321" y="8684687"/>
            <a:ext cx="6174424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chemeClr val="accent3">
                    <a:hueOff val="-252136"/>
                    <a:satOff val="8184"/>
                    <a:lumOff val="-6666"/>
                  </a:schemeClr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1200 mOsm/Kg com 1 ano de idade</a:t>
            </a:r>
          </a:p>
        </p:txBody>
      </p:sp>
      <p:sp>
        <p:nvSpPr>
          <p:cNvPr id="326" name="Shape 326"/>
          <p:cNvSpPr/>
          <p:nvPr/>
        </p:nvSpPr>
        <p:spPr>
          <a:xfrm>
            <a:off x="1349292" y="5454650"/>
            <a:ext cx="10306216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Concentração urinária</a:t>
            </a:r>
          </a:p>
        </p:txBody>
      </p:sp>
      <p:sp>
        <p:nvSpPr>
          <p:cNvPr id="327" name="Shape 327"/>
          <p:cNvSpPr/>
          <p:nvPr/>
        </p:nvSpPr>
        <p:spPr>
          <a:xfrm>
            <a:off x="7946355" y="6936316"/>
            <a:ext cx="1616356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8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Máxima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929033" y="5084233"/>
            <a:ext cx="5041901" cy="5041901"/>
          </a:xfrm>
          <a:prstGeom prst="rect">
            <a:avLst/>
          </a:prstGeom>
          <a:ln w="12700">
            <a:miter lim="400000"/>
          </a:ln>
        </p:spPr>
      </p:pic>
      <p:sp>
        <p:nvSpPr>
          <p:cNvPr id="331" name="Shape 331"/>
          <p:cNvSpPr/>
          <p:nvPr/>
        </p:nvSpPr>
        <p:spPr>
          <a:xfrm>
            <a:off x="1638531" y="1657879"/>
            <a:ext cx="9490671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Baixo gradiente de soluto corticomedular com consequente reduzida tonicidade do interstício medular</a:t>
            </a:r>
          </a:p>
        </p:txBody>
      </p:sp>
      <p:sp>
        <p:nvSpPr>
          <p:cNvPr id="332" name="Shape 332"/>
          <p:cNvSpPr/>
          <p:nvPr/>
        </p:nvSpPr>
        <p:spPr>
          <a:xfrm>
            <a:off x="4853834" y="296068"/>
            <a:ext cx="3060066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Por que ?</a:t>
            </a:r>
          </a:p>
        </p:txBody>
      </p:sp>
      <p:sp>
        <p:nvSpPr>
          <p:cNvPr id="333" name="Shape 333"/>
          <p:cNvSpPr/>
          <p:nvPr/>
        </p:nvSpPr>
        <p:spPr>
          <a:xfrm>
            <a:off x="655372" y="5403850"/>
            <a:ext cx="566578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Baixa expressão de aquaporinas</a:t>
            </a:r>
          </a:p>
        </p:txBody>
      </p:sp>
      <p:sp>
        <p:nvSpPr>
          <p:cNvPr id="334" name="Shape 334"/>
          <p:cNvSpPr/>
          <p:nvPr/>
        </p:nvSpPr>
        <p:spPr>
          <a:xfrm>
            <a:off x="-281721" y="6917266"/>
            <a:ext cx="7539975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Relativa insensibilidade tubular ao hormônio anti-diurético (ADH)</a:t>
            </a:r>
          </a:p>
        </p:txBody>
      </p:sp>
      <p:sp>
        <p:nvSpPr>
          <p:cNvPr id="335" name="Shape 335"/>
          <p:cNvSpPr/>
          <p:nvPr/>
        </p:nvSpPr>
        <p:spPr>
          <a:xfrm>
            <a:off x="-41031" y="8658489"/>
            <a:ext cx="7329528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Alça de Henle curta e interferência de prostaglandinas</a:t>
            </a:r>
          </a:p>
        </p:txBody>
      </p:sp>
      <p:sp>
        <p:nvSpPr>
          <p:cNvPr id="336" name="Shape 336"/>
          <p:cNvSpPr/>
          <p:nvPr/>
        </p:nvSpPr>
        <p:spPr>
          <a:xfrm>
            <a:off x="2149636" y="3496733"/>
            <a:ext cx="846846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elevada produção de prostaglandina E2 nos neonatos pode inibir o efeito tubular de ADH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102122" y="-11582"/>
            <a:ext cx="16500869" cy="9776764"/>
          </a:xfrm>
          <a:prstGeom prst="rect">
            <a:avLst/>
          </a:prstGeom>
          <a:ln w="12700">
            <a:miter lim="400000"/>
          </a:ln>
        </p:spPr>
      </p:pic>
      <p:sp>
        <p:nvSpPr>
          <p:cNvPr id="339" name="Shape 339"/>
          <p:cNvSpPr/>
          <p:nvPr/>
        </p:nvSpPr>
        <p:spPr>
          <a:xfrm>
            <a:off x="5347715" y="2076450"/>
            <a:ext cx="2309369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Variável</a:t>
            </a:r>
          </a:p>
        </p:txBody>
      </p:sp>
      <p:sp>
        <p:nvSpPr>
          <p:cNvPr id="340" name="Shape 340"/>
          <p:cNvSpPr/>
          <p:nvPr/>
        </p:nvSpPr>
        <p:spPr>
          <a:xfrm>
            <a:off x="128333" y="3337983"/>
            <a:ext cx="2953391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4-22% na sala de parto</a:t>
            </a:r>
          </a:p>
        </p:txBody>
      </p:sp>
      <p:sp>
        <p:nvSpPr>
          <p:cNvPr id="341" name="Shape 341"/>
          <p:cNvSpPr/>
          <p:nvPr/>
        </p:nvSpPr>
        <p:spPr>
          <a:xfrm>
            <a:off x="4745405" y="5558366"/>
            <a:ext cx="3513990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50% nas primeiras 8h de vida</a:t>
            </a:r>
          </a:p>
        </p:txBody>
      </p:sp>
      <p:sp>
        <p:nvSpPr>
          <p:cNvPr id="342" name="Shape 342"/>
          <p:cNvSpPr/>
          <p:nvPr/>
        </p:nvSpPr>
        <p:spPr>
          <a:xfrm>
            <a:off x="8917262" y="4032249"/>
            <a:ext cx="4181786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97% nas primeiras 24h de vida</a:t>
            </a:r>
          </a:p>
        </p:txBody>
      </p:sp>
      <p:pic>
        <p:nvPicPr>
          <p:cNvPr id="343" name="Imagem 342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9153505">
            <a:off x="2958398" y="2857353"/>
            <a:ext cx="2129906" cy="358793"/>
          </a:xfrm>
          <a:prstGeom prst="rect">
            <a:avLst/>
          </a:prstGeom>
        </p:spPr>
      </p:pic>
      <p:pic>
        <p:nvPicPr>
          <p:cNvPr id="345" name="Imagem 344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5400000">
            <a:off x="5672698" y="4024004"/>
            <a:ext cx="1659404" cy="358793"/>
          </a:xfrm>
          <a:prstGeom prst="rect">
            <a:avLst/>
          </a:prstGeom>
        </p:spPr>
      </p:pic>
      <p:pic>
        <p:nvPicPr>
          <p:cNvPr id="347" name="Imagem 346"/>
          <p:cNvPicPr>
            <a:picLocks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 rot="1655978">
            <a:off x="7913983" y="2866032"/>
            <a:ext cx="2141557" cy="358792"/>
          </a:xfrm>
          <a:prstGeom prst="rect">
            <a:avLst/>
          </a:prstGeom>
        </p:spPr>
      </p:pic>
      <p:sp>
        <p:nvSpPr>
          <p:cNvPr id="349" name="Shape 349"/>
          <p:cNvSpPr/>
          <p:nvPr/>
        </p:nvSpPr>
        <p:spPr>
          <a:xfrm>
            <a:off x="347133" y="250035"/>
            <a:ext cx="4836055" cy="1270001"/>
          </a:xfrm>
          <a:prstGeom prst="roundRect">
            <a:avLst>
              <a:gd name="adj" fmla="val 15000"/>
            </a:avLst>
          </a:prstGeom>
          <a:solidFill>
            <a:srgbClr val="5B8A6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b="1">
                <a:solidFill>
                  <a:srgbClr val="11111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Primeira micção</a:t>
            </a: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/>
          <p:nvPr/>
        </p:nvSpPr>
        <p:spPr>
          <a:xfrm>
            <a:off x="1966482" y="2264833"/>
            <a:ext cx="9308903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limitação da taxa de excreção de água resulta de uma limitada TFG</a:t>
            </a:r>
          </a:p>
        </p:txBody>
      </p:sp>
      <p:sp>
        <p:nvSpPr>
          <p:cNvPr id="352" name="Shape 352"/>
          <p:cNvSpPr/>
          <p:nvPr/>
        </p:nvSpPr>
        <p:spPr>
          <a:xfrm>
            <a:off x="2675201" y="429683"/>
            <a:ext cx="7891464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Diluição urinária</a:t>
            </a:r>
          </a:p>
        </p:txBody>
      </p:sp>
      <p:sp>
        <p:nvSpPr>
          <p:cNvPr id="353" name="Shape 353"/>
          <p:cNvSpPr/>
          <p:nvPr/>
        </p:nvSpPr>
        <p:spPr>
          <a:xfrm>
            <a:off x="491757" y="5467664"/>
            <a:ext cx="12258351" cy="1641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Nas condições em que o líquido do espaço extracelular está aumentado - situações de excesso de ADH ou situações associadas a SIHAD (meningite, asfixia e hemorragia intraventricular, entre outras), ocorre aumento de peso, diminuição da diurese e aumento da densidade urinária</a:t>
            </a: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Shape 355"/>
          <p:cNvSpPr/>
          <p:nvPr/>
        </p:nvSpPr>
        <p:spPr>
          <a:xfrm>
            <a:off x="5953125" y="3246966"/>
            <a:ext cx="7009210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Reduzida em neonatos e afetada pela idade gestacional e pós-natal</a:t>
            </a:r>
          </a:p>
        </p:txBody>
      </p:sp>
      <p:sp>
        <p:nvSpPr>
          <p:cNvPr id="356" name="Shape 356"/>
          <p:cNvSpPr/>
          <p:nvPr/>
        </p:nvSpPr>
        <p:spPr>
          <a:xfrm>
            <a:off x="455873" y="1112638"/>
            <a:ext cx="12093055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8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6000" dirty="0"/>
              <a:t>Reabsorção e excreção de sódio</a:t>
            </a:r>
          </a:p>
        </p:txBody>
      </p:sp>
      <p:sp>
        <p:nvSpPr>
          <p:cNvPr id="357" name="Shape 357"/>
          <p:cNvSpPr/>
          <p:nvPr/>
        </p:nvSpPr>
        <p:spPr>
          <a:xfrm>
            <a:off x="5796677" y="5014383"/>
            <a:ext cx="7322106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Maior  durante a vida fetal do que em RN e adultos</a:t>
            </a:r>
          </a:p>
        </p:txBody>
      </p:sp>
      <p:sp>
        <p:nvSpPr>
          <p:cNvPr id="358" name="Shape 358"/>
          <p:cNvSpPr/>
          <p:nvPr/>
        </p:nvSpPr>
        <p:spPr>
          <a:xfrm>
            <a:off x="1481666" y="7437966"/>
            <a:ext cx="10402624" cy="2463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Pode estar relacionada a altas [ ] de sódio circulante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Alta sensibilidade a fatores natriuréticos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Fluido extracelular aumentado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Insensibilidade relativa a aldosterona 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Imaturidade tubular para reabosorção de sódio</a:t>
            </a:r>
          </a:p>
        </p:txBody>
      </p:sp>
      <p:sp>
        <p:nvSpPr>
          <p:cNvPr id="359" name="Shape 359"/>
          <p:cNvSpPr/>
          <p:nvPr/>
        </p:nvSpPr>
        <p:spPr>
          <a:xfrm>
            <a:off x="279400" y="3255433"/>
            <a:ext cx="5809324" cy="880535"/>
          </a:xfrm>
          <a:prstGeom prst="roundRect">
            <a:avLst>
              <a:gd name="adj" fmla="val 21635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9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Reabsorção tubular de Na</a:t>
            </a:r>
          </a:p>
        </p:txBody>
      </p:sp>
      <p:sp>
        <p:nvSpPr>
          <p:cNvPr id="360" name="Shape 360"/>
          <p:cNvSpPr/>
          <p:nvPr/>
        </p:nvSpPr>
        <p:spPr>
          <a:xfrm>
            <a:off x="279400" y="5018615"/>
            <a:ext cx="5809324" cy="880535"/>
          </a:xfrm>
          <a:prstGeom prst="roundRect">
            <a:avLst>
              <a:gd name="adj" fmla="val 21635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9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Excreção de Na</a:t>
            </a:r>
          </a:p>
        </p:txBody>
      </p:sp>
      <p:pic>
        <p:nvPicPr>
          <p:cNvPr id="361" name="Imagem 360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5400000">
            <a:off x="6106863" y="6217929"/>
            <a:ext cx="1876460" cy="358792"/>
          </a:xfrm>
          <a:prstGeom prst="rect">
            <a:avLst/>
          </a:prstGeom>
        </p:spPr>
      </p:pic>
      <p:pic>
        <p:nvPicPr>
          <p:cNvPr id="363" name="Imagem 362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01130" y="4960540"/>
            <a:ext cx="1287927" cy="593594"/>
          </a:xfrm>
          <a:prstGeom prst="rect">
            <a:avLst/>
          </a:prstGeom>
        </p:spPr>
      </p:pic>
      <p:pic>
        <p:nvPicPr>
          <p:cNvPr id="365" name="Imagem 364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756638" y="3512071"/>
            <a:ext cx="815177" cy="358792"/>
          </a:xfrm>
          <a:prstGeom prst="rect">
            <a:avLst/>
          </a:prstGeom>
        </p:spPr>
      </p:pic>
      <p:pic>
        <p:nvPicPr>
          <p:cNvPr id="367" name="Imagem 366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756638" y="5077941"/>
            <a:ext cx="815177" cy="35879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Shape 370"/>
          <p:cNvSpPr/>
          <p:nvPr/>
        </p:nvSpPr>
        <p:spPr>
          <a:xfrm>
            <a:off x="208159" y="457200"/>
            <a:ext cx="11775682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hipernatremia pode ser observada em duas situações especiais:</a:t>
            </a:r>
          </a:p>
        </p:txBody>
      </p:sp>
      <p:sp>
        <p:nvSpPr>
          <p:cNvPr id="371" name="Shape 371"/>
          <p:cNvSpPr/>
          <p:nvPr/>
        </p:nvSpPr>
        <p:spPr>
          <a:xfrm>
            <a:off x="313266" y="2387600"/>
            <a:ext cx="11938795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3000">
                <a:solidFill>
                  <a:srgbClr val="5B8A6A"/>
                </a:solidFill>
              </a:rPr>
              <a:t>1)</a:t>
            </a:r>
            <a:r>
              <a:t> Perdas renais aumentadas de água (diurese osmótica )</a:t>
            </a:r>
          </a:p>
        </p:txBody>
      </p:sp>
      <p:sp>
        <p:nvSpPr>
          <p:cNvPr id="372" name="Shape 372"/>
          <p:cNvSpPr/>
          <p:nvPr/>
        </p:nvSpPr>
        <p:spPr>
          <a:xfrm>
            <a:off x="1713787" y="4343400"/>
            <a:ext cx="8764426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3000">
                <a:solidFill>
                  <a:srgbClr val="5B8A6A"/>
                </a:solidFill>
              </a:rPr>
              <a:t>2) </a:t>
            </a:r>
            <a:r>
              <a:rPr sz="3000">
                <a:solidFill>
                  <a:srgbClr val="111111"/>
                </a:solidFill>
              </a:rPr>
              <a:t>P</a:t>
            </a:r>
            <a:r>
              <a:rPr>
                <a:solidFill>
                  <a:srgbClr val="111111"/>
                </a:solidFill>
              </a:rPr>
              <a:t>er</a:t>
            </a:r>
            <a:r>
              <a:t>das insensíveis aumentadas</a:t>
            </a:r>
          </a:p>
        </p:txBody>
      </p:sp>
      <p:sp>
        <p:nvSpPr>
          <p:cNvPr id="373" name="Shape 373"/>
          <p:cNvSpPr/>
          <p:nvPr/>
        </p:nvSpPr>
        <p:spPr>
          <a:xfrm>
            <a:off x="5919004" y="5124450"/>
            <a:ext cx="6660535" cy="1054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Situação mais comum nas UTIN, em virtude da pouca valorização que se costuma dar às perdas insensíveis através da pele </a:t>
            </a:r>
          </a:p>
        </p:txBody>
      </p:sp>
      <p:pic>
        <p:nvPicPr>
          <p:cNvPr id="374" name="Imagem 373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97033" y="4978400"/>
            <a:ext cx="6448228" cy="1346200"/>
          </a:xfrm>
          <a:prstGeom prst="rect">
            <a:avLst/>
          </a:prstGeom>
        </p:spPr>
      </p:pic>
      <p:sp>
        <p:nvSpPr>
          <p:cNvPr id="376" name="Shape 376"/>
          <p:cNvSpPr/>
          <p:nvPr/>
        </p:nvSpPr>
        <p:spPr>
          <a:xfrm>
            <a:off x="1512093" y="7228846"/>
            <a:ext cx="10217681" cy="2128640"/>
          </a:xfrm>
          <a:prstGeom prst="roundRect">
            <a:avLst>
              <a:gd name="adj" fmla="val 8949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marR="331470" indent="44958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RNPT: 85% a 90% de seu peso corporal representado por água</a:t>
            </a:r>
          </a:p>
          <a:p>
            <a:pPr marR="331470" indent="44958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RNT: 75% </a:t>
            </a:r>
          </a:p>
          <a:p>
            <a:pPr marR="331470" indent="44958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Lactente de 3 meses: aproximadamente 60%</a:t>
            </a:r>
          </a:p>
        </p:txBody>
      </p:sp>
      <p:pic>
        <p:nvPicPr>
          <p:cNvPr id="377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576050" y="5815083"/>
            <a:ext cx="993037" cy="99303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Shape 379"/>
          <p:cNvSpPr/>
          <p:nvPr/>
        </p:nvSpPr>
        <p:spPr>
          <a:xfrm>
            <a:off x="1769533" y="3420345"/>
            <a:ext cx="9834166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50215" defTabSz="457200"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feto requer um balanço positivo de potássio para seu crescimento normal</a:t>
            </a:r>
          </a:p>
        </p:txBody>
      </p:sp>
      <p:sp>
        <p:nvSpPr>
          <p:cNvPr id="380" name="Shape 380"/>
          <p:cNvSpPr/>
          <p:nvPr/>
        </p:nvSpPr>
        <p:spPr>
          <a:xfrm>
            <a:off x="537627" y="1192671"/>
            <a:ext cx="11929548" cy="9335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8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5400" dirty="0"/>
              <a:t>Reabsorção e excreção de potássio</a:t>
            </a:r>
          </a:p>
        </p:txBody>
      </p:sp>
      <p:pic>
        <p:nvPicPr>
          <p:cNvPr id="381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1599" y="5922056"/>
            <a:ext cx="3441933" cy="3441933"/>
          </a:xfrm>
          <a:prstGeom prst="rect">
            <a:avLst/>
          </a:prstGeom>
          <a:ln w="12700">
            <a:miter lim="400000"/>
          </a:ln>
        </p:spPr>
      </p:pic>
      <p:sp>
        <p:nvSpPr>
          <p:cNvPr id="382" name="Shape 382"/>
          <p:cNvSpPr/>
          <p:nvPr/>
        </p:nvSpPr>
        <p:spPr>
          <a:xfrm>
            <a:off x="4498341" y="6860116"/>
            <a:ext cx="2021841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Nascimento</a:t>
            </a:r>
          </a:p>
        </p:txBody>
      </p:sp>
      <p:sp>
        <p:nvSpPr>
          <p:cNvPr id="383" name="Shape 383"/>
          <p:cNvSpPr/>
          <p:nvPr/>
        </p:nvSpPr>
        <p:spPr>
          <a:xfrm>
            <a:off x="8586813" y="7814733"/>
            <a:ext cx="3069247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Adaptação do rim: Diurese &gt; excreção de K e regulação dos níveis séricos</a:t>
            </a:r>
          </a:p>
        </p:txBody>
      </p:sp>
      <p:pic>
        <p:nvPicPr>
          <p:cNvPr id="384" name="Imagem 383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49998" y="7097395"/>
            <a:ext cx="3363069" cy="733184"/>
          </a:xfrm>
          <a:prstGeom prst="rect">
            <a:avLst/>
          </a:prstGeom>
        </p:spPr>
      </p:pic>
      <p:sp>
        <p:nvSpPr>
          <p:cNvPr id="386" name="Shape 386"/>
          <p:cNvSpPr/>
          <p:nvPr/>
        </p:nvSpPr>
        <p:spPr>
          <a:xfrm>
            <a:off x="9110516" y="4990723"/>
            <a:ext cx="2021841" cy="1875744"/>
          </a:xfrm>
          <a:prstGeom prst="ellipse">
            <a:avLst/>
          </a:prstGeom>
          <a:solidFill>
            <a:srgbClr val="E7FBC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Intracelular</a:t>
            </a:r>
          </a:p>
        </p:txBody>
      </p:sp>
      <p:sp>
        <p:nvSpPr>
          <p:cNvPr id="393" name="Shape 393"/>
          <p:cNvSpPr/>
          <p:nvPr/>
        </p:nvSpPr>
        <p:spPr>
          <a:xfrm>
            <a:off x="10669521" y="4748189"/>
            <a:ext cx="733220" cy="23644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219" h="21600" extrusionOk="0">
                <a:moveTo>
                  <a:pt x="2144" y="21600"/>
                </a:moveTo>
                <a:cubicBezTo>
                  <a:pt x="21600" y="13588"/>
                  <a:pt x="20885" y="6388"/>
                  <a:pt x="0" y="0"/>
                </a:cubicBezTo>
              </a:path>
            </a:pathLst>
          </a:custGeom>
          <a:ln w="76200">
            <a:solidFill>
              <a:srgbClr val="ECC8BC"/>
            </a:solidFill>
            <a:miter lim="400000"/>
          </a:ln>
        </p:spPr>
        <p:txBody>
          <a:bodyPr/>
          <a:lstStyle/>
          <a:p>
            <a:endParaRPr/>
          </a:p>
        </p:txBody>
      </p:sp>
      <p:sp>
        <p:nvSpPr>
          <p:cNvPr id="388" name="Shape 388"/>
          <p:cNvSpPr/>
          <p:nvPr/>
        </p:nvSpPr>
        <p:spPr>
          <a:xfrm>
            <a:off x="9583962" y="5168900"/>
            <a:ext cx="533083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K+</a:t>
            </a:r>
          </a:p>
        </p:txBody>
      </p:sp>
      <p:sp>
        <p:nvSpPr>
          <p:cNvPr id="389" name="Shape 389"/>
          <p:cNvSpPr/>
          <p:nvPr/>
        </p:nvSpPr>
        <p:spPr>
          <a:xfrm>
            <a:off x="9583962" y="6187016"/>
            <a:ext cx="533083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K+</a:t>
            </a:r>
          </a:p>
        </p:txBody>
      </p:sp>
      <p:sp>
        <p:nvSpPr>
          <p:cNvPr id="390" name="Shape 390"/>
          <p:cNvSpPr/>
          <p:nvPr/>
        </p:nvSpPr>
        <p:spPr>
          <a:xfrm>
            <a:off x="10367591" y="5403850"/>
            <a:ext cx="533084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K+</a:t>
            </a:r>
          </a:p>
        </p:txBody>
      </p:sp>
      <p:sp>
        <p:nvSpPr>
          <p:cNvPr id="391" name="Shape 391"/>
          <p:cNvSpPr/>
          <p:nvPr/>
        </p:nvSpPr>
        <p:spPr>
          <a:xfrm rot="16200000">
            <a:off x="10924626" y="5719045"/>
            <a:ext cx="2206118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50215" defTabSz="457200">
              <a:defRPr sz="2000"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Extracelular</a:t>
            </a:r>
          </a:p>
        </p:txBody>
      </p:sp>
      <p:sp>
        <p:nvSpPr>
          <p:cNvPr id="394" name="Shape 394"/>
          <p:cNvSpPr/>
          <p:nvPr/>
        </p:nvSpPr>
        <p:spPr>
          <a:xfrm>
            <a:off x="10255254" y="4417667"/>
            <a:ext cx="1418061" cy="926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16" extrusionOk="0">
                <a:moveTo>
                  <a:pt x="0" y="14216"/>
                </a:moveTo>
                <a:cubicBezTo>
                  <a:pt x="5797" y="-5384"/>
                  <a:pt x="12997" y="-4717"/>
                  <a:pt x="21600" y="16216"/>
                </a:cubicBezTo>
              </a:path>
            </a:pathLst>
          </a:custGeom>
          <a:ln w="63500">
            <a:solidFill>
              <a:srgbClr val="5B8A6A"/>
            </a:solidFill>
            <a:prstDash val="sysDot"/>
            <a:miter lim="400000"/>
            <a:tailEnd type="arrow"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Shape 396"/>
          <p:cNvSpPr/>
          <p:nvPr/>
        </p:nvSpPr>
        <p:spPr>
          <a:xfrm>
            <a:off x="415594" y="2492375"/>
            <a:ext cx="5613203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50215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Hipercalemia é usualmente evidente devido a imaturidade dos túbulos distais</a:t>
            </a:r>
          </a:p>
        </p:txBody>
      </p:sp>
      <p:sp>
        <p:nvSpPr>
          <p:cNvPr id="397" name="Shape 397"/>
          <p:cNvSpPr/>
          <p:nvPr/>
        </p:nvSpPr>
        <p:spPr>
          <a:xfrm>
            <a:off x="2052842" y="387350"/>
            <a:ext cx="2033906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RNPT</a:t>
            </a:r>
          </a:p>
        </p:txBody>
      </p:sp>
      <p:sp>
        <p:nvSpPr>
          <p:cNvPr id="398" name="Shape 398"/>
          <p:cNvSpPr/>
          <p:nvPr/>
        </p:nvSpPr>
        <p:spPr>
          <a:xfrm>
            <a:off x="277130" y="5003800"/>
            <a:ext cx="6214971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50215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permeabilidade tubular ao potássio pode contribuir para o balanço positivo fisiológico</a:t>
            </a:r>
          </a:p>
        </p:txBody>
      </p:sp>
      <p:sp>
        <p:nvSpPr>
          <p:cNvPr id="399" name="Shape 399"/>
          <p:cNvSpPr/>
          <p:nvPr/>
        </p:nvSpPr>
        <p:spPr>
          <a:xfrm>
            <a:off x="8881956" y="387350"/>
            <a:ext cx="1709421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 b="1">
                <a:solidFill>
                  <a:srgbClr val="73AF8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MBP</a:t>
            </a:r>
          </a:p>
        </p:txBody>
      </p:sp>
      <p:sp>
        <p:nvSpPr>
          <p:cNvPr id="400" name="Shape 400"/>
          <p:cNvSpPr/>
          <p:nvPr/>
        </p:nvSpPr>
        <p:spPr>
          <a:xfrm>
            <a:off x="7144404" y="1944158"/>
            <a:ext cx="5184525" cy="1092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50215" defTabSz="457200"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balanço positivo de potássio é mais acentuado durante todo o período neonatal</a:t>
            </a:r>
          </a:p>
        </p:txBody>
      </p:sp>
      <p:sp>
        <p:nvSpPr>
          <p:cNvPr id="401" name="Shape 401"/>
          <p:cNvSpPr/>
          <p:nvPr/>
        </p:nvSpPr>
        <p:spPr>
          <a:xfrm>
            <a:off x="7402458" y="4038599"/>
            <a:ext cx="5074817" cy="1092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50215" defTabSz="457200"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risco de hipercalemia é grande, mesmo na ausência de oligúria</a:t>
            </a:r>
          </a:p>
        </p:txBody>
      </p:sp>
      <p:sp>
        <p:nvSpPr>
          <p:cNvPr id="402" name="Shape 402"/>
          <p:cNvSpPr/>
          <p:nvPr/>
        </p:nvSpPr>
        <p:spPr>
          <a:xfrm>
            <a:off x="6629598" y="6133041"/>
            <a:ext cx="6620538" cy="1790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50215" defTabSz="457200"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Hipercalemia não oligúrica tem sido relatada em cerca de 50% nestes RN na primeira semana de vida, secundária a deficiência da Na-K-ATPase e ao grande desvio de K</a:t>
            </a:r>
            <a:r>
              <a:rPr baseline="46285"/>
              <a:t>+</a:t>
            </a:r>
            <a:r>
              <a:t>   para o extracelular</a:t>
            </a:r>
          </a:p>
        </p:txBody>
      </p:sp>
      <p:sp>
        <p:nvSpPr>
          <p:cNvPr id="403" name="Shape 403"/>
          <p:cNvSpPr/>
          <p:nvPr/>
        </p:nvSpPr>
        <p:spPr>
          <a:xfrm flipV="1">
            <a:off x="6502399" y="2154704"/>
            <a:ext cx="1" cy="4095206"/>
          </a:xfrm>
          <a:prstGeom prst="line">
            <a:avLst/>
          </a:prstGeom>
          <a:ln w="63500">
            <a:solidFill>
              <a:srgbClr val="171717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pic>
        <p:nvPicPr>
          <p:cNvPr id="404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89473" y="3548980"/>
            <a:ext cx="1825854" cy="13066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Shape 406"/>
          <p:cNvSpPr/>
          <p:nvPr/>
        </p:nvSpPr>
        <p:spPr>
          <a:xfrm>
            <a:off x="192230" y="412529"/>
            <a:ext cx="12904211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6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4800" dirty="0"/>
              <a:t>Reabsorção de bicarbonato excreção de ácidos</a:t>
            </a:r>
          </a:p>
        </p:txBody>
      </p:sp>
      <p:sp>
        <p:nvSpPr>
          <p:cNvPr id="407" name="Shape 407"/>
          <p:cNvSpPr/>
          <p:nvPr/>
        </p:nvSpPr>
        <p:spPr>
          <a:xfrm>
            <a:off x="256353" y="3048000"/>
            <a:ext cx="3834794" cy="162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 tem limiar mais baixo de reabsorção de HCO3 no túbulo renal proximal</a:t>
            </a:r>
          </a:p>
        </p:txBody>
      </p:sp>
      <p:sp>
        <p:nvSpPr>
          <p:cNvPr id="408" name="Shape 408"/>
          <p:cNvSpPr/>
          <p:nvPr/>
        </p:nvSpPr>
        <p:spPr>
          <a:xfrm>
            <a:off x="3713175" y="5236633"/>
            <a:ext cx="5578450" cy="482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Menor reabsorção do HCO3 filtrado </a:t>
            </a:r>
          </a:p>
        </p:txBody>
      </p:sp>
      <p:sp>
        <p:nvSpPr>
          <p:cNvPr id="409" name="Shape 409"/>
          <p:cNvSpPr/>
          <p:nvPr/>
        </p:nvSpPr>
        <p:spPr>
          <a:xfrm>
            <a:off x="7924139" y="7162799"/>
            <a:ext cx="4726780" cy="863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Neonatos têm &lt; HCO3 sérico do que crianças e adultos </a:t>
            </a:r>
          </a:p>
        </p:txBody>
      </p:sp>
      <p:sp>
        <p:nvSpPr>
          <p:cNvPr id="410" name="Shape 410"/>
          <p:cNvSpPr/>
          <p:nvPr/>
        </p:nvSpPr>
        <p:spPr>
          <a:xfrm>
            <a:off x="2019706" y="8723123"/>
            <a:ext cx="9270188" cy="482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Excreção ácida máxima pelo néfron distal é limitada em RN</a:t>
            </a:r>
          </a:p>
        </p:txBody>
      </p:sp>
      <p:sp>
        <p:nvSpPr>
          <p:cNvPr id="413" name="Shape 413"/>
          <p:cNvSpPr/>
          <p:nvPr/>
        </p:nvSpPr>
        <p:spPr>
          <a:xfrm>
            <a:off x="3397254" y="2295556"/>
            <a:ext cx="1607072" cy="282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231" h="17265" extrusionOk="0">
                <a:moveTo>
                  <a:pt x="0" y="4371"/>
                </a:moveTo>
                <a:cubicBezTo>
                  <a:pt x="14934" y="-4335"/>
                  <a:pt x="21600" y="-37"/>
                  <a:pt x="19998" y="17265"/>
                </a:cubicBezTo>
              </a:path>
            </a:pathLst>
          </a:custGeom>
          <a:ln w="63500">
            <a:solidFill>
              <a:srgbClr val="5B8A6A"/>
            </a:solidFill>
            <a:prstDash val="sysDot"/>
            <a:miter lim="400000"/>
            <a:tailEnd type="arrow"/>
          </a:ln>
        </p:spPr>
        <p:txBody>
          <a:bodyPr/>
          <a:lstStyle/>
          <a:p>
            <a:endParaRPr/>
          </a:p>
        </p:txBody>
      </p:sp>
      <p:sp>
        <p:nvSpPr>
          <p:cNvPr id="414" name="Shape 414"/>
          <p:cNvSpPr/>
          <p:nvPr/>
        </p:nvSpPr>
        <p:spPr>
          <a:xfrm>
            <a:off x="8671987" y="4284353"/>
            <a:ext cx="1584153" cy="2420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886" extrusionOk="0">
                <a:moveTo>
                  <a:pt x="0" y="6018"/>
                </a:moveTo>
                <a:cubicBezTo>
                  <a:pt x="13773" y="-4714"/>
                  <a:pt x="20973" y="-1091"/>
                  <a:pt x="21600" y="16886"/>
                </a:cubicBezTo>
              </a:path>
            </a:pathLst>
          </a:custGeom>
          <a:ln w="63500">
            <a:solidFill>
              <a:srgbClr val="5B8A6A"/>
            </a:solidFill>
            <a:prstDash val="sysDot"/>
            <a:miter lim="400000"/>
            <a:tailEnd type="arrow"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Shape 416"/>
          <p:cNvSpPr/>
          <p:nvPr/>
        </p:nvSpPr>
        <p:spPr>
          <a:xfrm>
            <a:off x="3091548" y="293096"/>
            <a:ext cx="7329704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Fatores de risco</a:t>
            </a:r>
          </a:p>
        </p:txBody>
      </p:sp>
      <p:pic>
        <p:nvPicPr>
          <p:cNvPr id="417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92617" y="5862353"/>
            <a:ext cx="6278270" cy="4192044"/>
          </a:xfrm>
          <a:prstGeom prst="rect">
            <a:avLst/>
          </a:prstGeom>
          <a:ln w="12700">
            <a:miter lim="400000"/>
          </a:ln>
        </p:spPr>
      </p:pic>
      <p:sp>
        <p:nvSpPr>
          <p:cNvPr id="418" name="Shape 418"/>
          <p:cNvSpPr/>
          <p:nvPr/>
        </p:nvSpPr>
        <p:spPr>
          <a:xfrm>
            <a:off x="3993502" y="1778711"/>
            <a:ext cx="2239347" cy="1751411"/>
          </a:xfrm>
          <a:prstGeom prst="ellipse">
            <a:avLst/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2400" dirty="0"/>
              <a:t>Hipoxia perinatal</a:t>
            </a:r>
          </a:p>
        </p:txBody>
      </p:sp>
      <p:sp>
        <p:nvSpPr>
          <p:cNvPr id="419" name="Shape 419"/>
          <p:cNvSpPr/>
          <p:nvPr/>
        </p:nvSpPr>
        <p:spPr>
          <a:xfrm>
            <a:off x="4531489" y="4346870"/>
            <a:ext cx="3922045" cy="2981793"/>
          </a:xfrm>
          <a:prstGeom prst="ellipse">
            <a:avLst/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2400" dirty="0"/>
              <a:t>Prematuros e RN com muito baixo peso</a:t>
            </a:r>
          </a:p>
        </p:txBody>
      </p:sp>
      <p:sp>
        <p:nvSpPr>
          <p:cNvPr id="420" name="Shape 420"/>
          <p:cNvSpPr/>
          <p:nvPr/>
        </p:nvSpPr>
        <p:spPr>
          <a:xfrm>
            <a:off x="6877089" y="2278046"/>
            <a:ext cx="1576445" cy="1463941"/>
          </a:xfrm>
          <a:prstGeom prst="ellipse">
            <a:avLst/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Sepse</a:t>
            </a:r>
          </a:p>
        </p:txBody>
      </p:sp>
      <p:sp>
        <p:nvSpPr>
          <p:cNvPr id="421" name="Shape 421"/>
          <p:cNvSpPr/>
          <p:nvPr/>
        </p:nvSpPr>
        <p:spPr>
          <a:xfrm>
            <a:off x="174955" y="2536194"/>
            <a:ext cx="3982179" cy="3970012"/>
          </a:xfrm>
          <a:prstGeom prst="ellipse">
            <a:avLst/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 marR="331470" indent="44958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2400" dirty="0"/>
              <a:t>Anomalias congênitas renais e do trato urinário </a:t>
            </a:r>
          </a:p>
          <a:p>
            <a:pPr marR="331470" indent="44958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2400" dirty="0"/>
              <a:t>(&gt; risco de desenvolver IRA sobreposta à DRC de base)</a:t>
            </a:r>
          </a:p>
        </p:txBody>
      </p:sp>
      <p:sp>
        <p:nvSpPr>
          <p:cNvPr id="422" name="Shape 422"/>
          <p:cNvSpPr/>
          <p:nvPr/>
        </p:nvSpPr>
        <p:spPr>
          <a:xfrm>
            <a:off x="8827889" y="6334792"/>
            <a:ext cx="3440775" cy="3247166"/>
          </a:xfrm>
          <a:prstGeom prst="ellipse">
            <a:avLst/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Neonatos que necessitam de oxigenação por membrana extracorpórea </a:t>
            </a:r>
          </a:p>
        </p:txBody>
      </p:sp>
      <p:sp>
        <p:nvSpPr>
          <p:cNvPr id="423" name="Shape 423"/>
          <p:cNvSpPr/>
          <p:nvPr/>
        </p:nvSpPr>
        <p:spPr>
          <a:xfrm>
            <a:off x="8827889" y="1778712"/>
            <a:ext cx="3936221" cy="3623338"/>
          </a:xfrm>
          <a:prstGeom prst="ellipse">
            <a:avLst/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2400" dirty="0"/>
              <a:t>Portadores de cardiopatias congênitas (especialmente os que necessitam de circulação extracorpórea)</a:t>
            </a: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Shape 425"/>
          <p:cNvSpPr/>
          <p:nvPr/>
        </p:nvSpPr>
        <p:spPr>
          <a:xfrm>
            <a:off x="-28245" y="1905428"/>
            <a:ext cx="3982179" cy="3970011"/>
          </a:xfrm>
          <a:prstGeom prst="ellipse">
            <a:avLst/>
          </a:prstGeom>
          <a:solidFill>
            <a:srgbClr val="9CA18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2400" dirty="0"/>
              <a:t>Pode resultar de insultos durante o período pré-natal, perinatal ou pós-natal</a:t>
            </a:r>
          </a:p>
        </p:txBody>
      </p:sp>
      <p:sp>
        <p:nvSpPr>
          <p:cNvPr id="426" name="Shape 426"/>
          <p:cNvSpPr/>
          <p:nvPr/>
        </p:nvSpPr>
        <p:spPr>
          <a:xfrm>
            <a:off x="1839265" y="4597913"/>
            <a:ext cx="4189149" cy="4043231"/>
          </a:xfrm>
          <a:prstGeom prst="ellipse">
            <a:avLst/>
          </a:prstGeom>
          <a:solidFill>
            <a:srgbClr val="ECC8B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As alterações na função renal que definem IRA devem ser entendidas como resultado de uma combinação de fatores e exposições</a:t>
            </a:r>
          </a:p>
        </p:txBody>
      </p:sp>
      <p:sp>
        <p:nvSpPr>
          <p:cNvPr id="427" name="Shape 427"/>
          <p:cNvSpPr/>
          <p:nvPr/>
        </p:nvSpPr>
        <p:spPr>
          <a:xfrm>
            <a:off x="5578131" y="1868818"/>
            <a:ext cx="4189149" cy="4043231"/>
          </a:xfrm>
          <a:prstGeom prst="ellipse">
            <a:avLst/>
          </a:prstGeom>
          <a:solidFill>
            <a:srgbClr val="5B8A6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 A classificação anatômica tradicional de etiologia da IRA é imprecisa em termos de definir a fisiopatologia e as intervenções terapêuticas</a:t>
            </a:r>
          </a:p>
        </p:txBody>
      </p:sp>
      <p:sp>
        <p:nvSpPr>
          <p:cNvPr id="428" name="Shape 428"/>
          <p:cNvSpPr/>
          <p:nvPr/>
        </p:nvSpPr>
        <p:spPr>
          <a:xfrm>
            <a:off x="8485598" y="4411646"/>
            <a:ext cx="4189149" cy="4043231"/>
          </a:xfrm>
          <a:prstGeom prst="ellipse">
            <a:avLst/>
          </a:prstGeom>
          <a:solidFill>
            <a:srgbClr val="E77B7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2400" dirty="0"/>
              <a:t>IRA em neonatos criticamente doentes é muitas vezes multifatorial e o risco aumenta com o aumento da prevalência de FR</a:t>
            </a:r>
          </a:p>
        </p:txBody>
      </p:sp>
      <p:sp>
        <p:nvSpPr>
          <p:cNvPr id="429" name="Shape 429"/>
          <p:cNvSpPr/>
          <p:nvPr/>
        </p:nvSpPr>
        <p:spPr>
          <a:xfrm>
            <a:off x="1293505" y="243416"/>
            <a:ext cx="10858056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Etiologia e classificação</a:t>
            </a:r>
          </a:p>
        </p:txBody>
      </p:sp>
      <p:sp>
        <p:nvSpPr>
          <p:cNvPr id="430" name="Shape 430"/>
          <p:cNvSpPr/>
          <p:nvPr/>
        </p:nvSpPr>
        <p:spPr>
          <a:xfrm>
            <a:off x="9748943" y="1756677"/>
            <a:ext cx="2576963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Pré-renal, renal (intrínseca) e pós-renal (obstrutiva)</a:t>
            </a:r>
          </a:p>
        </p:txBody>
      </p:sp>
      <p:pic>
        <p:nvPicPr>
          <p:cNvPr id="431" name="Imagem 430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362165" y="2064347"/>
            <a:ext cx="1446684" cy="265195"/>
          </a:xfrm>
          <a:prstGeom prst="rect">
            <a:avLst/>
          </a:prstGeom>
        </p:spPr>
      </p:pic>
      <p:sp>
        <p:nvSpPr>
          <p:cNvPr id="433" name="Shape 433"/>
          <p:cNvSpPr/>
          <p:nvPr/>
        </p:nvSpPr>
        <p:spPr>
          <a:xfrm>
            <a:off x="5846877" y="7930115"/>
            <a:ext cx="2576964" cy="168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Ex: secundária a hipotensão, exposição a medicação nefrotóxica, sepse</a:t>
            </a:r>
          </a:p>
        </p:txBody>
      </p:sp>
      <p:pic>
        <p:nvPicPr>
          <p:cNvPr id="434" name="Imagem 433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8100000">
            <a:off x="7407911" y="7181086"/>
            <a:ext cx="1718157" cy="265195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Shape 437"/>
          <p:cNvSpPr/>
          <p:nvPr/>
        </p:nvSpPr>
        <p:spPr>
          <a:xfrm>
            <a:off x="1272647" y="3458534"/>
            <a:ext cx="10459506" cy="3273095"/>
          </a:xfrm>
          <a:prstGeom prst="roundRect">
            <a:avLst>
              <a:gd name="adj" fmla="val 5820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6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Hipoperfusão renal (Injúria pré-renal)</a:t>
            </a:r>
          </a:p>
        </p:txBody>
      </p:sp>
      <p:sp>
        <p:nvSpPr>
          <p:cNvPr id="438" name="Shape 438"/>
          <p:cNvSpPr/>
          <p:nvPr/>
        </p:nvSpPr>
        <p:spPr>
          <a:xfrm>
            <a:off x="414866" y="296333"/>
            <a:ext cx="1270001" cy="1270001"/>
          </a:xfrm>
          <a:prstGeom prst="roundRect">
            <a:avLst>
              <a:gd name="adj" fmla="val 15000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55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</a:t>
            </a:r>
          </a:p>
        </p:txBody>
      </p:sp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Shape 440"/>
          <p:cNvSpPr/>
          <p:nvPr/>
        </p:nvSpPr>
        <p:spPr>
          <a:xfrm>
            <a:off x="456902" y="1866899"/>
            <a:ext cx="11853929" cy="139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Representa uma alteração funcional sem uma lesão renal instalada</a:t>
            </a:r>
          </a:p>
        </p:txBody>
      </p:sp>
      <p:sp>
        <p:nvSpPr>
          <p:cNvPr id="441" name="Shape 441"/>
          <p:cNvSpPr/>
          <p:nvPr/>
        </p:nvSpPr>
        <p:spPr>
          <a:xfrm>
            <a:off x="1129082" y="391583"/>
            <a:ext cx="10509569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É a causa mais frequente de IRA em neonatos (85% dos casos)</a:t>
            </a:r>
          </a:p>
        </p:txBody>
      </p:sp>
      <p:sp>
        <p:nvSpPr>
          <p:cNvPr id="442" name="Shape 442"/>
          <p:cNvSpPr/>
          <p:nvPr/>
        </p:nvSpPr>
        <p:spPr>
          <a:xfrm>
            <a:off x="719997" y="6208183"/>
            <a:ext cx="11564806" cy="1295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 hipoperfusão renal </a:t>
            </a:r>
            <a:r>
              <a:rPr sz="2600"/>
              <a:t>leva</a:t>
            </a:r>
            <a:r>
              <a:t> a aumento da reabsorção de sódio e de água (associado à reabsorção ativa da uréia) nos túbulos renais, estimulada por angiotensina II e aldosterona</a:t>
            </a:r>
          </a:p>
        </p:txBody>
      </p:sp>
      <p:sp>
        <p:nvSpPr>
          <p:cNvPr id="443" name="Shape 443"/>
          <p:cNvSpPr/>
          <p:nvPr/>
        </p:nvSpPr>
        <p:spPr>
          <a:xfrm>
            <a:off x="1579570" y="3736975"/>
            <a:ext cx="9202193" cy="1320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Redução do fluxo renal podem levar a elevação dos níveis séricos de ureia, com pequena ou nenhuma elevação da creatinina sérica (resposta fisiológica)</a:t>
            </a:r>
          </a:p>
        </p:txBody>
      </p:sp>
      <p:sp>
        <p:nvSpPr>
          <p:cNvPr id="444" name="Shape 444"/>
          <p:cNvSpPr/>
          <p:nvPr/>
        </p:nvSpPr>
        <p:spPr>
          <a:xfrm>
            <a:off x="782765" y="8274134"/>
            <a:ext cx="11502038" cy="13029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/>
              <a:t>Devido a imaturidade da função tubular (sem capacidade de conservar Na e água) podem não manifestar grau de oligúria esperado</a:t>
            </a:r>
          </a:p>
        </p:txBody>
      </p:sp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Shape 446"/>
          <p:cNvSpPr/>
          <p:nvPr/>
        </p:nvSpPr>
        <p:spPr>
          <a:xfrm>
            <a:off x="1908556" y="450850"/>
            <a:ext cx="9187689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Etiologias comuns de IRA pré-renal</a:t>
            </a:r>
          </a:p>
        </p:txBody>
      </p:sp>
      <p:graphicFrame>
        <p:nvGraphicFramePr>
          <p:cNvPr id="447" name="Table 447"/>
          <p:cNvGraphicFramePr/>
          <p:nvPr/>
        </p:nvGraphicFramePr>
        <p:xfrm>
          <a:off x="1388632" y="1811866"/>
          <a:ext cx="10227535" cy="7556500"/>
        </p:xfrm>
        <a:graphic>
          <a:graphicData uri="http://schemas.openxmlformats.org/drawingml/2006/table">
            <a:tbl>
              <a:tblPr>
                <a:tableStyleId>{C7B018BB-80A7-4F77-B60F-C8B233D01FF8}</a:tableStyleId>
              </a:tblPr>
              <a:tblGrid>
                <a:gridCol w="10227535"/>
              </a:tblGrid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Desidratação por perdas insensíveis</a:t>
                      </a: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</a:tcPr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Desidratação por perda de fluidos por outras fontes perdas gastrointestinais, drenos ventriculares, torácicos e abdominais)
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Uso excessivo de diuréticos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Doença renal congênita com inabilidade de concentração da urina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ICC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VM com altas pressões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Perdas sanguíneas por qualquer motivo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Medicações como iECA e AINEs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9" name="Table 449"/>
          <p:cNvGraphicFramePr/>
          <p:nvPr/>
        </p:nvGraphicFramePr>
        <p:xfrm>
          <a:off x="1388632" y="1270000"/>
          <a:ext cx="10227535" cy="7556500"/>
        </p:xfrm>
        <a:graphic>
          <a:graphicData uri="http://schemas.openxmlformats.org/drawingml/2006/table">
            <a:tbl>
              <a:tblPr>
                <a:tableStyleId>{C7B018BB-80A7-4F77-B60F-C8B233D01FF8}</a:tableStyleId>
              </a:tblPr>
              <a:tblGrid>
                <a:gridCol w="10227535"/>
              </a:tblGrid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Desidratação por perdas insensíveis</a:t>
                      </a: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</a:tcPr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Desidratação por perda de fluidos por outras fontes perdas gastrointestinais, drenos ventriculares, torácicos e abdominais)
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Uso excessivo de diuréticos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Doença renal congênita com inabilidade de concentração da urina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ICC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VM com altas pressões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Perdas sanguíneas por qualquer motivo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4800" b="1">
                          <a:solidFill>
                            <a:srgbClr val="AD1433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Medicações como iECA e AINEs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Shape 451"/>
          <p:cNvSpPr/>
          <p:nvPr/>
        </p:nvSpPr>
        <p:spPr>
          <a:xfrm>
            <a:off x="1358106" y="4015316"/>
            <a:ext cx="10288588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Os iECA inibem a síntese de angiotensina II e consequentemente levam a vasodilatação da arteríola eferente renal, com subsequente redução da TFG.</a:t>
            </a:r>
          </a:p>
        </p:txBody>
      </p:sp>
      <p:sp>
        <p:nvSpPr>
          <p:cNvPr id="452" name="Shape 452"/>
          <p:cNvSpPr/>
          <p:nvPr/>
        </p:nvSpPr>
        <p:spPr>
          <a:xfrm>
            <a:off x="-193517" y="842433"/>
            <a:ext cx="12416619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IRA se desenvolve em cerca de 24% dos neonatos que recebem indometacina para fechamento de canal arterial</a:t>
            </a:r>
          </a:p>
        </p:txBody>
      </p:sp>
      <p:sp>
        <p:nvSpPr>
          <p:cNvPr id="453" name="Shape 453"/>
          <p:cNvSpPr/>
          <p:nvPr/>
        </p:nvSpPr>
        <p:spPr>
          <a:xfrm>
            <a:off x="2683033" y="2625725"/>
            <a:ext cx="7638734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Ibuprofeno é considerado menos nefrotóxico</a:t>
            </a:r>
          </a:p>
        </p:txBody>
      </p:sp>
      <p:sp>
        <p:nvSpPr>
          <p:cNvPr id="454" name="Shape 454"/>
          <p:cNvSpPr/>
          <p:nvPr/>
        </p:nvSpPr>
        <p:spPr>
          <a:xfrm>
            <a:off x="525647" y="6088592"/>
            <a:ext cx="11953505" cy="12567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 A exposição materna a iECA e a bloqueadores do receptor de angiotensina (BRA) podem afetar o desenvolvimento e a função renal perinatal</a:t>
            </a:r>
          </a:p>
        </p:txBody>
      </p:sp>
      <p:sp>
        <p:nvSpPr>
          <p:cNvPr id="455" name="Shape 455"/>
          <p:cNvSpPr/>
          <p:nvPr/>
        </p:nvSpPr>
        <p:spPr>
          <a:xfrm>
            <a:off x="1097617" y="8280135"/>
            <a:ext cx="10549077" cy="1262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Outras consequências da exposição intrauterina aos iECA incluem oligohidrâmnio, hipoplasia pulmonar e insuficiência renal</a:t>
            </a:r>
          </a:p>
        </p:txBody>
      </p:sp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7" name="Table 457"/>
          <p:cNvGraphicFramePr/>
          <p:nvPr/>
        </p:nvGraphicFramePr>
        <p:xfrm>
          <a:off x="1388632" y="1270000"/>
          <a:ext cx="10227535" cy="7556500"/>
        </p:xfrm>
        <a:graphic>
          <a:graphicData uri="http://schemas.openxmlformats.org/drawingml/2006/table">
            <a:tbl>
              <a:tblPr>
                <a:tableStyleId>{C7B018BB-80A7-4F77-B60F-C8B233D01FF8}</a:tableStyleId>
              </a:tblPr>
              <a:tblGrid>
                <a:gridCol w="10227535"/>
              </a:tblGrid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Desidratação por perdas insensíveis</a:t>
                      </a: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</a:tcPr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Desidratação por perda de fluidos por outras fontes perdas gastrointestinais, drenos ventriculares, torácicos e abdominais)
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Uso excessivo de diuréticos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Doença renal congênita com inabilidade de concentração da urina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4800" b="1">
                          <a:solidFill>
                            <a:srgbClr val="AD1433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ICC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VM com altas pressões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Perdas sanguíneas por qualquer motivo</a:t>
                      </a:r>
                    </a:p>
                  </a:txBody>
                  <a:tcPr marL="50800" marR="50800" marT="50800" marB="50800" anchor="ctr" horzOverflow="overflow"/>
                </a:tc>
              </a:tr>
              <a:tr h="901700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Medicações como iECA e AINEs</a:t>
                      </a:r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Shape 459"/>
          <p:cNvSpPr/>
          <p:nvPr/>
        </p:nvSpPr>
        <p:spPr>
          <a:xfrm>
            <a:off x="2499089" y="5541433"/>
            <a:ext cx="8395560" cy="1879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 a hipoperfusão renal for severa ou prolongada, pode ocorrer lesão renal parenquimatosa e consequente retardo no tempo de recuperação da função renal</a:t>
            </a:r>
          </a:p>
        </p:txBody>
      </p:sp>
      <p:sp>
        <p:nvSpPr>
          <p:cNvPr id="460" name="Shape 460"/>
          <p:cNvSpPr/>
          <p:nvPr/>
        </p:nvSpPr>
        <p:spPr>
          <a:xfrm>
            <a:off x="1837266" y="1447799"/>
            <a:ext cx="9719206" cy="1879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Pacientes com insuficiência cardíaca congestiva podem necessitar de incremento na contratilidade cardíaca e não de reidratação podendo de beneficiar de drogas vasoativas</a:t>
            </a:r>
          </a:p>
        </p:txBody>
      </p:sp>
    </p:spTree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Shape 462"/>
          <p:cNvSpPr/>
          <p:nvPr/>
        </p:nvSpPr>
        <p:spPr>
          <a:xfrm>
            <a:off x="841407" y="4385733"/>
            <a:ext cx="11321985" cy="1320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IRA pré-renal pode também ocorrer por aumento da permeabilidade capilar, como pode ser visto na sepse, ou redução da pressão oncótica relacionada a hipoalbuminemia         </a:t>
            </a:r>
          </a:p>
        </p:txBody>
      </p:sp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Shape 464"/>
          <p:cNvSpPr/>
          <p:nvPr/>
        </p:nvSpPr>
        <p:spPr>
          <a:xfrm>
            <a:off x="1272647" y="3458534"/>
            <a:ext cx="10459506" cy="3273095"/>
          </a:xfrm>
          <a:prstGeom prst="roundRect">
            <a:avLst>
              <a:gd name="adj" fmla="val 5820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6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Injúria renal parenquimatosa (intrínseca) neonatal</a:t>
            </a:r>
          </a:p>
        </p:txBody>
      </p:sp>
      <p:sp>
        <p:nvSpPr>
          <p:cNvPr id="465" name="Shape 465"/>
          <p:cNvSpPr/>
          <p:nvPr/>
        </p:nvSpPr>
        <p:spPr>
          <a:xfrm>
            <a:off x="414866" y="296333"/>
            <a:ext cx="1270001" cy="1270001"/>
          </a:xfrm>
          <a:prstGeom prst="roundRect">
            <a:avLst>
              <a:gd name="adj" fmla="val 15000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55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</a:t>
            </a:r>
          </a:p>
        </p:txBody>
      </p:sp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Shape 467"/>
          <p:cNvSpPr/>
          <p:nvPr/>
        </p:nvSpPr>
        <p:spPr>
          <a:xfrm>
            <a:off x="2010766" y="527049"/>
            <a:ext cx="8983267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Segunda causa mais frequente de IRA em neonatos (incidência de cerca de 11%)</a:t>
            </a:r>
          </a:p>
        </p:txBody>
      </p:sp>
      <p:sp>
        <p:nvSpPr>
          <p:cNvPr id="468" name="Shape 468"/>
          <p:cNvSpPr/>
          <p:nvPr/>
        </p:nvSpPr>
        <p:spPr>
          <a:xfrm>
            <a:off x="657013" y="3833283"/>
            <a:ext cx="10911841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Os neonatos  são suscetíveis a </a:t>
            </a:r>
            <a:r>
              <a:rPr>
                <a:solidFill>
                  <a:srgbClr val="EFC078"/>
                </a:solidFill>
              </a:rPr>
              <a:t>trombose de veia e de artéria renal</a:t>
            </a:r>
          </a:p>
        </p:txBody>
      </p:sp>
      <p:sp>
        <p:nvSpPr>
          <p:cNvPr id="469" name="Shape 469"/>
          <p:cNvSpPr/>
          <p:nvPr/>
        </p:nvSpPr>
        <p:spPr>
          <a:xfrm>
            <a:off x="525296" y="7878233"/>
            <a:ext cx="11954207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Os RN são também mais suscetíveis a necrose cortical e injúria renal irreversível, que pode, nos casos mais severos, resultar em insuficiência renal em estágio terminal</a:t>
            </a:r>
          </a:p>
        </p:txBody>
      </p:sp>
      <p:sp>
        <p:nvSpPr>
          <p:cNvPr id="470" name="Shape 470"/>
          <p:cNvSpPr/>
          <p:nvPr/>
        </p:nvSpPr>
        <p:spPr>
          <a:xfrm>
            <a:off x="6316926" y="4380044"/>
            <a:ext cx="6288817" cy="2204245"/>
          </a:xfrm>
          <a:prstGeom prst="roundRect">
            <a:avLst>
              <a:gd name="adj" fmla="val 8642"/>
            </a:avLst>
          </a:prstGeom>
          <a:solidFill>
            <a:srgbClr val="EFC07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Pode ser secundária a comprometimento vascular como trombose da veia renal bilateral, trombose arterial renal secundária a mal posicionamento de um cateter umbilical arterial ou devido a infarto renal</a:t>
            </a:r>
          </a:p>
        </p:txBody>
      </p:sp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Shape 472"/>
          <p:cNvSpPr/>
          <p:nvPr/>
        </p:nvSpPr>
        <p:spPr>
          <a:xfrm>
            <a:off x="476845" y="571499"/>
            <a:ext cx="12051110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Alterações funcionais persistentes que não são adequadamente corrigidas podem levar a dano renal e necrose tubular aguda (NTA)</a:t>
            </a:r>
          </a:p>
        </p:txBody>
      </p:sp>
      <p:sp>
        <p:nvSpPr>
          <p:cNvPr id="473" name="Shape 473"/>
          <p:cNvSpPr/>
          <p:nvPr/>
        </p:nvSpPr>
        <p:spPr>
          <a:xfrm>
            <a:off x="476845" y="6948644"/>
            <a:ext cx="11580272" cy="8720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Estudos recentes demonstraram que IRA tem uma prevalência de 61% em associação com severa asfixia em RN a termo</a:t>
            </a:r>
          </a:p>
        </p:txBody>
      </p:sp>
      <p:sp>
        <p:nvSpPr>
          <p:cNvPr id="474" name="Shape 474"/>
          <p:cNvSpPr/>
          <p:nvPr/>
        </p:nvSpPr>
        <p:spPr>
          <a:xfrm>
            <a:off x="1352232" y="3884083"/>
            <a:ext cx="999553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asfixia perinatal é causa comum de IRA intrínseca no RN</a:t>
            </a:r>
          </a:p>
        </p:txBody>
      </p:sp>
    </p:spTree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Shape 476"/>
          <p:cNvSpPr/>
          <p:nvPr/>
        </p:nvSpPr>
        <p:spPr>
          <a:xfrm>
            <a:off x="1411192" y="2235199"/>
            <a:ext cx="9281690" cy="152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45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Etiologias comuns de Injúria renal parenquimatosa</a:t>
            </a:r>
          </a:p>
        </p:txBody>
      </p:sp>
      <p:sp>
        <p:nvSpPr>
          <p:cNvPr id="477" name="Shape 477"/>
          <p:cNvSpPr/>
          <p:nvPr/>
        </p:nvSpPr>
        <p:spPr>
          <a:xfrm>
            <a:off x="10169651" y="8763000"/>
            <a:ext cx="2317497" cy="66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8D2856"/>
                </a:solidFill>
              </a:defRPr>
            </a:lvl1pPr>
          </a:lstStyle>
          <a:p>
            <a:r>
              <a:t>A SEGUIR…</a:t>
            </a:r>
          </a:p>
        </p:txBody>
      </p:sp>
    </p:spTree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Shape 479"/>
          <p:cNvSpPr/>
          <p:nvPr/>
        </p:nvSpPr>
        <p:spPr>
          <a:xfrm>
            <a:off x="252346" y="313266"/>
            <a:ext cx="6770490" cy="1270001"/>
          </a:xfrm>
          <a:prstGeom prst="roundRect">
            <a:avLst>
              <a:gd name="adj" fmla="val 15000"/>
            </a:avLst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6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Medicações nefrotóxicas</a:t>
            </a:r>
          </a:p>
        </p:txBody>
      </p:sp>
      <p:sp>
        <p:nvSpPr>
          <p:cNvPr id="480" name="Shape 480"/>
          <p:cNvSpPr/>
          <p:nvPr/>
        </p:nvSpPr>
        <p:spPr>
          <a:xfrm>
            <a:off x="383216" y="3342183"/>
            <a:ext cx="4070351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Aminoglicosídeos</a:t>
            </a:r>
          </a:p>
        </p:txBody>
      </p:sp>
      <p:pic>
        <p:nvPicPr>
          <p:cNvPr id="481" name="Imagem 480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61516" y="2815794"/>
            <a:ext cx="6795890" cy="2772768"/>
          </a:xfrm>
          <a:prstGeom prst="rect">
            <a:avLst/>
          </a:prstGeom>
        </p:spPr>
      </p:pic>
      <p:sp>
        <p:nvSpPr>
          <p:cNvPr id="483" name="Shape 483"/>
          <p:cNvSpPr/>
          <p:nvPr/>
        </p:nvSpPr>
        <p:spPr>
          <a:xfrm>
            <a:off x="5284886" y="3164383"/>
            <a:ext cx="7220083" cy="181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200" b="1">
                <a:solidFill>
                  <a:srgbClr val="17171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Efeito tóxico direto no epitélio tubular por inibição da fosfolipase lisossomal, levando a morte celular. Podem também causar vasoconstrição intra-renal e contração celular mesangial e glomerular</a:t>
            </a:r>
          </a:p>
        </p:txBody>
      </p:sp>
      <p:sp>
        <p:nvSpPr>
          <p:cNvPr id="484" name="Shape 484"/>
          <p:cNvSpPr/>
          <p:nvPr/>
        </p:nvSpPr>
        <p:spPr>
          <a:xfrm>
            <a:off x="627104" y="6906683"/>
            <a:ext cx="3148458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Glicopeptídeo</a:t>
            </a:r>
          </a:p>
        </p:txBody>
      </p:sp>
      <p:pic>
        <p:nvPicPr>
          <p:cNvPr id="485" name="Imagem 484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361516" y="6148982"/>
            <a:ext cx="6795890" cy="3517769"/>
          </a:xfrm>
          <a:prstGeom prst="rect">
            <a:avLst/>
          </a:prstGeom>
        </p:spPr>
      </p:pic>
      <p:sp>
        <p:nvSpPr>
          <p:cNvPr id="487" name="Shape 487"/>
          <p:cNvSpPr/>
          <p:nvPr/>
        </p:nvSpPr>
        <p:spPr>
          <a:xfrm>
            <a:off x="5626695" y="6282266"/>
            <a:ext cx="6265533" cy="325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(Estudos animais) </a:t>
            </a:r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Vancomicina: efeitos oxidativos em células do túbulo renal proximal, modificando a função de reabsorção dependente de energia das células do túbulo proximal e alterando a função mitocondrial</a:t>
            </a:r>
          </a:p>
        </p:txBody>
      </p:sp>
      <p:sp>
        <p:nvSpPr>
          <p:cNvPr id="488" name="Shape 488"/>
          <p:cNvSpPr/>
          <p:nvPr/>
        </p:nvSpPr>
        <p:spPr>
          <a:xfrm>
            <a:off x="7645400" y="93133"/>
            <a:ext cx="4534959" cy="2162242"/>
          </a:xfrm>
          <a:prstGeom prst="roundRect">
            <a:avLst>
              <a:gd name="adj" fmla="val 8810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Mecanismos: Injúria tubular direta, redução da perfusão renal , obstrução tubular</a:t>
            </a:r>
          </a:p>
        </p:txBody>
      </p:sp>
    </p:spTree>
  </p:cSld>
  <p:clrMapOvr>
    <a:masterClrMapping/>
  </p:clrMapOvr>
  <p:transition spd="slow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Shape 490"/>
          <p:cNvSpPr/>
          <p:nvPr/>
        </p:nvSpPr>
        <p:spPr>
          <a:xfrm>
            <a:off x="4461933" y="1513416"/>
            <a:ext cx="7433735" cy="6184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  <a:p>
            <a:pPr marR="331470" indent="449580" defTabSz="457200">
              <a:defRPr sz="23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Anfotericina B </a:t>
            </a:r>
          </a:p>
          <a:p>
            <a:pPr marR="331470" indent="449580" defTabSz="457200"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Se insere nas membranas celulares, resultando na criação de poros que aumentam a permeabilidade da membrana. Ela também aumenta a permeabilidade das células da mácula densa ao cloreto de sódio. Isso pode ativar inapropriadamente o sistema de feedback túbulo glomerular e levar a vasoconstrição arteriolar aferente excessiva e redução da taxa de filtração glomerular. Em adição a esse efeito direto, estudos </a:t>
            </a:r>
            <a:r>
              <a:rPr b="0"/>
              <a:t>in vitro</a:t>
            </a:r>
            <a:r>
              <a:t> sugerem que aproximadamente metade da toxicidade tubular de anfotericina B pode ser mediada por deoxycolate, um detergente usado na solubilização da droga</a:t>
            </a:r>
          </a:p>
        </p:txBody>
      </p:sp>
      <p:sp>
        <p:nvSpPr>
          <p:cNvPr id="491" name="Shape 491"/>
          <p:cNvSpPr/>
          <p:nvPr/>
        </p:nvSpPr>
        <p:spPr>
          <a:xfrm>
            <a:off x="283971" y="4282016"/>
            <a:ext cx="2784857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Antifúngico</a:t>
            </a:r>
          </a:p>
        </p:txBody>
      </p:sp>
      <p:pic>
        <p:nvPicPr>
          <p:cNvPr id="492" name="Imagem 491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45516" y="1662344"/>
            <a:ext cx="7666569" cy="642891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Shape 495"/>
          <p:cNvSpPr/>
          <p:nvPr/>
        </p:nvSpPr>
        <p:spPr>
          <a:xfrm>
            <a:off x="4772090" y="635000"/>
            <a:ext cx="7381083" cy="2590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 nefrotoxicidade do </a:t>
            </a:r>
            <a:r>
              <a:rPr>
                <a:solidFill>
                  <a:srgbClr val="49984A"/>
                </a:solidFill>
              </a:rPr>
              <a:t>Aciclovir</a:t>
            </a:r>
            <a:r>
              <a:t> decorre da deposição intratubular de cristais. O nefrón fica obstruído levando a um aumento da resistência ao fluxo sanguíneo renal e subsequente elevação da creatinina sérica</a:t>
            </a:r>
          </a:p>
          <a:p>
            <a:pPr marR="331470" indent="449580" algn="just" defTabSz="457200"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</p:txBody>
      </p:sp>
      <p:sp>
        <p:nvSpPr>
          <p:cNvPr id="496" name="Shape 496"/>
          <p:cNvSpPr/>
          <p:nvPr/>
        </p:nvSpPr>
        <p:spPr>
          <a:xfrm>
            <a:off x="994917" y="1267883"/>
            <a:ext cx="2226565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Antiviral</a:t>
            </a:r>
          </a:p>
        </p:txBody>
      </p:sp>
      <p:sp>
        <p:nvSpPr>
          <p:cNvPr id="497" name="Shape 497"/>
          <p:cNvSpPr/>
          <p:nvPr/>
        </p:nvSpPr>
        <p:spPr>
          <a:xfrm>
            <a:off x="4663809" y="7069666"/>
            <a:ext cx="8204665" cy="1879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Apesar do mecanismo exato ser desconhecido, estudos animais sugerem que a injúria hipóxica medular tem importante papel na nefropatia do contraste. </a:t>
            </a:r>
          </a:p>
        </p:txBody>
      </p:sp>
      <p:sp>
        <p:nvSpPr>
          <p:cNvPr id="498" name="Shape 498"/>
          <p:cNvSpPr/>
          <p:nvPr/>
        </p:nvSpPr>
        <p:spPr>
          <a:xfrm>
            <a:off x="254074" y="4375150"/>
            <a:ext cx="4351719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Imunoglobulina IV</a:t>
            </a:r>
          </a:p>
        </p:txBody>
      </p:sp>
      <p:sp>
        <p:nvSpPr>
          <p:cNvPr id="499" name="Shape 499"/>
          <p:cNvSpPr/>
          <p:nvPr/>
        </p:nvSpPr>
        <p:spPr>
          <a:xfrm>
            <a:off x="5677141" y="3581400"/>
            <a:ext cx="6178002" cy="223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Pode causar nefrotoxicidade, atribuída a insulto osmótico causado pelo elevado conteúdo de sucrose da maioria das formulações de imunoglobulinas. </a:t>
            </a:r>
          </a:p>
        </p:txBody>
      </p:sp>
      <p:sp>
        <p:nvSpPr>
          <p:cNvPr id="500" name="Shape 500"/>
          <p:cNvSpPr/>
          <p:nvPr/>
        </p:nvSpPr>
        <p:spPr>
          <a:xfrm>
            <a:off x="336391" y="7482416"/>
            <a:ext cx="3543618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Radiocontraste</a:t>
            </a:r>
          </a:p>
        </p:txBody>
      </p:sp>
      <p:pic>
        <p:nvPicPr>
          <p:cNvPr id="501" name="Imagem 500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72090" y="437157"/>
            <a:ext cx="7381083" cy="2309152"/>
          </a:xfrm>
          <a:prstGeom prst="rect">
            <a:avLst/>
          </a:prstGeom>
        </p:spPr>
      </p:pic>
      <p:pic>
        <p:nvPicPr>
          <p:cNvPr id="503" name="Imagem 502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730940" y="3312616"/>
            <a:ext cx="5624381" cy="2309152"/>
          </a:xfrm>
          <a:prstGeom prst="rect">
            <a:avLst/>
          </a:prstGeom>
        </p:spPr>
      </p:pic>
      <p:pic>
        <p:nvPicPr>
          <p:cNvPr id="505" name="Imagem 504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904316" y="6872982"/>
            <a:ext cx="7571251" cy="1985302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Shape 508"/>
          <p:cNvSpPr/>
          <p:nvPr/>
        </p:nvSpPr>
        <p:spPr>
          <a:xfrm>
            <a:off x="594088" y="416983"/>
            <a:ext cx="9479295" cy="1258690"/>
          </a:xfrm>
          <a:prstGeom prst="roundRect">
            <a:avLst>
              <a:gd name="adj" fmla="val 15135"/>
            </a:avLst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Injúria isquêmica/ Necrose tubular aguda </a:t>
            </a:r>
          </a:p>
        </p:txBody>
      </p:sp>
      <p:sp>
        <p:nvSpPr>
          <p:cNvPr id="509" name="Shape 509"/>
          <p:cNvSpPr/>
          <p:nvPr/>
        </p:nvSpPr>
        <p:spPr>
          <a:xfrm>
            <a:off x="2645536" y="2482486"/>
            <a:ext cx="7713727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Qualquer etiologia pré-renal prolongada</a:t>
            </a:r>
          </a:p>
        </p:txBody>
      </p:sp>
      <p:sp>
        <p:nvSpPr>
          <p:cNvPr id="510" name="Shape 510"/>
          <p:cNvSpPr/>
          <p:nvPr/>
        </p:nvSpPr>
        <p:spPr>
          <a:xfrm>
            <a:off x="-14224" y="4368799"/>
            <a:ext cx="12607481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Pacientes em risco de injúria renal sobreposta durante o período de recuperação de IRA</a:t>
            </a:r>
          </a:p>
        </p:txBody>
      </p:sp>
      <p:sp>
        <p:nvSpPr>
          <p:cNvPr id="511" name="Shape 511"/>
          <p:cNvSpPr/>
          <p:nvPr/>
        </p:nvSpPr>
        <p:spPr>
          <a:xfrm>
            <a:off x="2268664" y="6587066"/>
            <a:ext cx="8721472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Asfixia perinatal/Injúria hipóxico-isquêmica</a:t>
            </a:r>
          </a:p>
        </p:txBody>
      </p:sp>
      <p:sp>
        <p:nvSpPr>
          <p:cNvPr id="512" name="Shape 512"/>
          <p:cNvSpPr/>
          <p:nvPr/>
        </p:nvSpPr>
        <p:spPr>
          <a:xfrm>
            <a:off x="411543" y="7842134"/>
            <a:ext cx="11643608" cy="1487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Lesão endotelial e de célula tubular que podem causar resposta inflamatória sistêmica e disfunção em outros órgãos</a:t>
            </a:r>
          </a:p>
        </p:txBody>
      </p:sp>
    </p:spTree>
  </p:cSld>
  <p:clrMapOvr>
    <a:masterClrMapping/>
  </p:clrMapOvr>
  <p:transition spd="slow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Shape 514"/>
          <p:cNvSpPr/>
          <p:nvPr/>
        </p:nvSpPr>
        <p:spPr>
          <a:xfrm>
            <a:off x="594088" y="416983"/>
            <a:ext cx="5782603" cy="1258690"/>
          </a:xfrm>
          <a:prstGeom prst="roundRect">
            <a:avLst>
              <a:gd name="adj" fmla="val 15135"/>
            </a:avLst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Sepse e outras infecções</a:t>
            </a:r>
          </a:p>
        </p:txBody>
      </p:sp>
      <p:sp>
        <p:nvSpPr>
          <p:cNvPr id="515" name="Shape 515"/>
          <p:cNvSpPr/>
          <p:nvPr/>
        </p:nvSpPr>
        <p:spPr>
          <a:xfrm>
            <a:off x="299529" y="2363122"/>
            <a:ext cx="12203491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Redução do fluxo renal e subsequente necrose tubular aguda por choque/hipotensão </a:t>
            </a:r>
          </a:p>
        </p:txBody>
      </p:sp>
      <p:sp>
        <p:nvSpPr>
          <p:cNvPr id="516" name="Shape 516"/>
          <p:cNvSpPr/>
          <p:nvPr/>
        </p:nvSpPr>
        <p:spPr>
          <a:xfrm>
            <a:off x="4352417" y="4066573"/>
            <a:ext cx="4299967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IRA associada a sepse</a:t>
            </a:r>
          </a:p>
        </p:txBody>
      </p:sp>
      <p:sp>
        <p:nvSpPr>
          <p:cNvPr id="517" name="Shape 517"/>
          <p:cNvSpPr/>
          <p:nvPr/>
        </p:nvSpPr>
        <p:spPr>
          <a:xfrm>
            <a:off x="295149" y="5312824"/>
            <a:ext cx="12207872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Disfunção microvascular associada a fluxo sanguíneo normal ou aumentado que se manifesta com redução da TFG e disfunção tubular, histologicamente distinta da NTA</a:t>
            </a:r>
          </a:p>
        </p:txBody>
      </p:sp>
      <p:sp>
        <p:nvSpPr>
          <p:cNvPr id="518" name="Shape 518"/>
          <p:cNvSpPr/>
          <p:nvPr/>
        </p:nvSpPr>
        <p:spPr>
          <a:xfrm>
            <a:off x="5300725" y="7473474"/>
            <a:ext cx="2403349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Pielonefrite</a:t>
            </a:r>
          </a:p>
        </p:txBody>
      </p:sp>
      <p:sp>
        <p:nvSpPr>
          <p:cNvPr id="519" name="Shape 519"/>
          <p:cNvSpPr/>
          <p:nvPr/>
        </p:nvSpPr>
        <p:spPr>
          <a:xfrm>
            <a:off x="4407471" y="8719725"/>
            <a:ext cx="4189858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Infecções congênitas </a:t>
            </a:r>
          </a:p>
        </p:txBody>
      </p:sp>
    </p:spTree>
  </p:cSld>
  <p:clrMapOvr>
    <a:masterClrMapping/>
  </p:clrMapOvr>
  <p:transition spd="slow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Shape 521"/>
          <p:cNvSpPr/>
          <p:nvPr/>
        </p:nvSpPr>
        <p:spPr>
          <a:xfrm>
            <a:off x="594088" y="416983"/>
            <a:ext cx="5782603" cy="1258690"/>
          </a:xfrm>
          <a:prstGeom prst="roundRect">
            <a:avLst>
              <a:gd name="adj" fmla="val 15135"/>
            </a:avLst>
          </a:prstGeom>
          <a:solidFill>
            <a:srgbClr val="73AF88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Lesões vasculares</a:t>
            </a:r>
          </a:p>
        </p:txBody>
      </p:sp>
      <p:sp>
        <p:nvSpPr>
          <p:cNvPr id="522" name="Shape 522"/>
          <p:cNvSpPr/>
          <p:nvPr/>
        </p:nvSpPr>
        <p:spPr>
          <a:xfrm>
            <a:off x="3289998" y="2591723"/>
            <a:ext cx="6424804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Trombose de artéria e veia renal </a:t>
            </a:r>
          </a:p>
        </p:txBody>
      </p:sp>
      <p:sp>
        <p:nvSpPr>
          <p:cNvPr id="523" name="Shape 523"/>
          <p:cNvSpPr/>
          <p:nvPr/>
        </p:nvSpPr>
        <p:spPr>
          <a:xfrm>
            <a:off x="1443481" y="4066573"/>
            <a:ext cx="10117837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Eventos perinatais (asfixia, desidratação, infecção)</a:t>
            </a:r>
          </a:p>
        </p:txBody>
      </p:sp>
      <p:sp>
        <p:nvSpPr>
          <p:cNvPr id="524" name="Shape 524"/>
          <p:cNvSpPr/>
          <p:nvPr/>
        </p:nvSpPr>
        <p:spPr>
          <a:xfrm>
            <a:off x="4988496" y="5770024"/>
            <a:ext cx="3027808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Prematuridade</a:t>
            </a:r>
          </a:p>
        </p:txBody>
      </p:sp>
      <p:sp>
        <p:nvSpPr>
          <p:cNvPr id="525" name="Shape 525"/>
          <p:cNvSpPr/>
          <p:nvPr/>
        </p:nvSpPr>
        <p:spPr>
          <a:xfrm>
            <a:off x="4749990" y="7473474"/>
            <a:ext cx="3504820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Diabetes materna</a:t>
            </a:r>
          </a:p>
        </p:txBody>
      </p:sp>
      <p:sp>
        <p:nvSpPr>
          <p:cNvPr id="526" name="Shape 526"/>
          <p:cNvSpPr/>
          <p:nvPr/>
        </p:nvSpPr>
        <p:spPr>
          <a:xfrm>
            <a:off x="2588768" y="8719725"/>
            <a:ext cx="7827265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Estados subjacentes de  hipercoagulação</a:t>
            </a:r>
          </a:p>
        </p:txBody>
      </p:sp>
    </p:spTree>
  </p:cSld>
  <p:clrMapOvr>
    <a:masterClrMapping/>
  </p:clrMapOvr>
  <p:transition spd="slow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Shape 528"/>
          <p:cNvSpPr/>
          <p:nvPr/>
        </p:nvSpPr>
        <p:spPr>
          <a:xfrm>
            <a:off x="1272647" y="3458534"/>
            <a:ext cx="10459506" cy="2096625"/>
          </a:xfrm>
          <a:prstGeom prst="roundRect">
            <a:avLst>
              <a:gd name="adj" fmla="val 9086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6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IRA na SEPSE</a:t>
            </a:r>
          </a:p>
        </p:txBody>
      </p:sp>
      <p:sp>
        <p:nvSpPr>
          <p:cNvPr id="529" name="Shape 529"/>
          <p:cNvSpPr/>
          <p:nvPr/>
        </p:nvSpPr>
        <p:spPr>
          <a:xfrm>
            <a:off x="414866" y="296333"/>
            <a:ext cx="1270001" cy="1270001"/>
          </a:xfrm>
          <a:prstGeom prst="roundRect">
            <a:avLst>
              <a:gd name="adj" fmla="val 15000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55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3</a:t>
            </a:r>
          </a:p>
        </p:txBody>
      </p:sp>
    </p:spTree>
  </p:cSld>
  <p:clrMapOvr>
    <a:masterClrMapping/>
  </p:clrMapOvr>
  <p:transition spd="slow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Shape 531"/>
          <p:cNvSpPr/>
          <p:nvPr/>
        </p:nvSpPr>
        <p:spPr>
          <a:xfrm>
            <a:off x="1008591" y="4283935"/>
            <a:ext cx="10987618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Estão envolvidas alterações da macro e microcirculação, inflamação e toxicidade</a:t>
            </a:r>
          </a:p>
        </p:txBody>
      </p:sp>
      <p:sp>
        <p:nvSpPr>
          <p:cNvPr id="532" name="Shape 532"/>
          <p:cNvSpPr/>
          <p:nvPr/>
        </p:nvSpPr>
        <p:spPr>
          <a:xfrm>
            <a:off x="482600" y="833569"/>
            <a:ext cx="11720182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Modifica desfavoravelmente a evolução, aumentando o risco de complicações e morte</a:t>
            </a:r>
          </a:p>
        </p:txBody>
      </p:sp>
      <p:sp>
        <p:nvSpPr>
          <p:cNvPr id="533" name="Shape 533"/>
          <p:cNvSpPr/>
          <p:nvPr/>
        </p:nvSpPr>
        <p:spPr>
          <a:xfrm>
            <a:off x="273016" y="7734300"/>
            <a:ext cx="12139349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Qualquer alteração no fluxo sanguíneo renal pode prontamente reduzir a TFG e o débito urinário, levando a sobrecarga hídrica</a:t>
            </a:r>
          </a:p>
        </p:txBody>
      </p:sp>
    </p:spTree>
  </p:cSld>
  <p:clrMapOvr>
    <a:masterClrMapping/>
  </p:clrMapOvr>
  <p:transition spd="slow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5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37059" y="1404756"/>
            <a:ext cx="7625310" cy="9888106"/>
          </a:xfrm>
          <a:prstGeom prst="rect">
            <a:avLst/>
          </a:prstGeom>
          <a:ln w="12700">
            <a:miter lim="400000"/>
          </a:ln>
        </p:spPr>
      </p:pic>
      <p:sp>
        <p:nvSpPr>
          <p:cNvPr id="536" name="Shape 536"/>
          <p:cNvSpPr/>
          <p:nvPr/>
        </p:nvSpPr>
        <p:spPr>
          <a:xfrm>
            <a:off x="110066" y="814916"/>
            <a:ext cx="12375159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 A microcirculação parece representar o compartimento fisiológico mais importante da IRA na sepse onde os vários </a:t>
            </a:r>
            <a:r>
              <a:rPr>
                <a:solidFill>
                  <a:srgbClr val="EB5C40"/>
                </a:solidFill>
              </a:rPr>
              <a:t>mecanismos</a:t>
            </a:r>
            <a:r>
              <a:t>   de injúria atuam conjuntamente e integrados causando o dano</a:t>
            </a:r>
          </a:p>
        </p:txBody>
      </p:sp>
      <p:sp>
        <p:nvSpPr>
          <p:cNvPr id="537" name="Shape 537"/>
          <p:cNvSpPr/>
          <p:nvPr/>
        </p:nvSpPr>
        <p:spPr>
          <a:xfrm>
            <a:off x="940824" y="8157633"/>
            <a:ext cx="11749156" cy="787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2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Disfunção endotelial, inflamação, distúrbios de coagulação e resposta de adaptação celular à injúria</a:t>
            </a:r>
          </a:p>
        </p:txBody>
      </p:sp>
      <p:sp>
        <p:nvSpPr>
          <p:cNvPr id="538" name="Shape 538"/>
          <p:cNvSpPr/>
          <p:nvPr/>
        </p:nvSpPr>
        <p:spPr>
          <a:xfrm>
            <a:off x="2705053" y="3862916"/>
            <a:ext cx="3564561" cy="774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3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Mecanismos</a:t>
            </a:r>
          </a:p>
        </p:txBody>
      </p:sp>
      <p:sp>
        <p:nvSpPr>
          <p:cNvPr id="539" name="Shape 539"/>
          <p:cNvSpPr/>
          <p:nvPr/>
        </p:nvSpPr>
        <p:spPr>
          <a:xfrm>
            <a:off x="381751" y="4952999"/>
            <a:ext cx="2301431" cy="774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300" b="1">
                <a:solidFill>
                  <a:srgbClr val="E77B74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Gatilho:</a:t>
            </a:r>
          </a:p>
        </p:txBody>
      </p:sp>
      <p:sp>
        <p:nvSpPr>
          <p:cNvPr id="540" name="Shape 540"/>
          <p:cNvSpPr/>
          <p:nvPr/>
        </p:nvSpPr>
        <p:spPr>
          <a:xfrm>
            <a:off x="627822" y="6031441"/>
            <a:ext cx="11749155" cy="116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Estresse bioenergético das células epiteliais tubulares, em resposta ao sinal inflamatório amplificado ocasionado pela disfunção da microvasculatura peritubular</a:t>
            </a:r>
          </a:p>
        </p:txBody>
      </p:sp>
      <p:grpSp>
        <p:nvGrpSpPr>
          <p:cNvPr id="543" name="Group 543"/>
          <p:cNvGrpSpPr/>
          <p:nvPr/>
        </p:nvGrpSpPr>
        <p:grpSpPr>
          <a:xfrm>
            <a:off x="6959599" y="1180306"/>
            <a:ext cx="2301432" cy="551921"/>
            <a:chOff x="0" y="0"/>
            <a:chExt cx="2301430" cy="551920"/>
          </a:xfrm>
        </p:grpSpPr>
        <p:sp>
          <p:nvSpPr>
            <p:cNvPr id="542" name="Shape 542"/>
            <p:cNvSpPr/>
            <p:nvPr/>
          </p:nvSpPr>
          <p:spPr>
            <a:xfrm>
              <a:off x="25400" y="25400"/>
              <a:ext cx="2250631" cy="501121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3600"/>
              </a:lvl1pPr>
            </a:lstStyle>
            <a:p>
              <a:r>
                <a:t>  </a:t>
              </a:r>
            </a:p>
          </p:txBody>
        </p:sp>
        <p:pic>
          <p:nvPicPr>
            <p:cNvPr id="541" name="Imagem 540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-1"/>
              <a:ext cx="2301432" cy="551922"/>
            </a:xfrm>
            <a:prstGeom prst="rect">
              <a:avLst/>
            </a:prstGeom>
            <a:effectLst/>
          </p:spPr>
        </p:pic>
      </p:grpSp>
      <p:sp>
        <p:nvSpPr>
          <p:cNvPr id="544" name="Shape 544"/>
          <p:cNvSpPr/>
          <p:nvPr/>
        </p:nvSpPr>
        <p:spPr>
          <a:xfrm>
            <a:off x="8813800" y="3178704"/>
            <a:ext cx="3564560" cy="1771651"/>
          </a:xfrm>
          <a:prstGeom prst="roundRect">
            <a:avLst>
              <a:gd name="adj" fmla="val 10753"/>
            </a:avLst>
          </a:prstGeom>
          <a:solidFill>
            <a:srgbClr val="E77B7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Interleucinas IL-6, IL-10 e fator inibidor da migração de macrófagos</a:t>
            </a:r>
          </a:p>
        </p:txBody>
      </p:sp>
    </p:spTree>
  </p:cSld>
  <p:clrMapOvr>
    <a:masterClrMapping/>
  </p:clrMapOvr>
  <p:transition spd="slow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Shape 546"/>
          <p:cNvSpPr/>
          <p:nvPr/>
        </p:nvSpPr>
        <p:spPr>
          <a:xfrm>
            <a:off x="1272647" y="3458534"/>
            <a:ext cx="10459506" cy="3219186"/>
          </a:xfrm>
          <a:prstGeom prst="roundRect">
            <a:avLst>
              <a:gd name="adj" fmla="val 5918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6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Injúria pós-renal (obstrução do trato urinário)</a:t>
            </a:r>
          </a:p>
        </p:txBody>
      </p:sp>
      <p:sp>
        <p:nvSpPr>
          <p:cNvPr id="547" name="Shape 547"/>
          <p:cNvSpPr/>
          <p:nvPr/>
        </p:nvSpPr>
        <p:spPr>
          <a:xfrm>
            <a:off x="414866" y="296333"/>
            <a:ext cx="1270001" cy="1270001"/>
          </a:xfrm>
          <a:prstGeom prst="roundRect">
            <a:avLst>
              <a:gd name="adj" fmla="val 15000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5500" b="1">
                <a:solidFill>
                  <a:srgbClr val="EFC078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4</a:t>
            </a:r>
          </a:p>
        </p:txBody>
      </p:sp>
    </p:spTree>
  </p:cSld>
  <p:clrMapOvr>
    <a:masterClrMapping/>
  </p:clrMapOvr>
  <p:transition spd="slow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Shape 549"/>
          <p:cNvSpPr/>
          <p:nvPr/>
        </p:nvSpPr>
        <p:spPr>
          <a:xfrm>
            <a:off x="1379206" y="859366"/>
            <a:ext cx="10246388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Menos frequentes (3% das causas de IRA neonatal)</a:t>
            </a:r>
          </a:p>
        </p:txBody>
      </p:sp>
      <p:sp>
        <p:nvSpPr>
          <p:cNvPr id="550" name="Shape 550"/>
          <p:cNvSpPr/>
          <p:nvPr/>
        </p:nvSpPr>
        <p:spPr>
          <a:xfrm>
            <a:off x="675548" y="3744383"/>
            <a:ext cx="11215556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ultrassonografia é o principal método de avaliação quando há suspeita de que a etiologia da IRA seja pós-renal</a:t>
            </a:r>
          </a:p>
        </p:txBody>
      </p:sp>
      <p:sp>
        <p:nvSpPr>
          <p:cNvPr id="551" name="Shape 551"/>
          <p:cNvSpPr/>
          <p:nvPr/>
        </p:nvSpPr>
        <p:spPr>
          <a:xfrm>
            <a:off x="184282" y="6906683"/>
            <a:ext cx="12636236" cy="2070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Obstrução do trato urinário requer reconhecimento rápido e restauração do fluxo urinário para reverter a IRA. Intervenções podem incluir cateteres urinários ou uma nefrostomia percutânea, dependendo da natureza da obstrução</a:t>
            </a:r>
          </a:p>
        </p:txBody>
      </p:sp>
    </p:spTree>
  </p:cSld>
  <p:clrMapOvr>
    <a:masterClrMapping/>
  </p:clrMapOvr>
  <p:transition spd="slow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" name="Table 553"/>
          <p:cNvGraphicFramePr/>
          <p:nvPr/>
        </p:nvGraphicFramePr>
        <p:xfrm>
          <a:off x="1388632" y="1811866"/>
          <a:ext cx="10227535" cy="7275688"/>
        </p:xfrm>
        <a:graphic>
          <a:graphicData uri="http://schemas.openxmlformats.org/drawingml/2006/table">
            <a:tbl>
              <a:tblPr>
                <a:tableStyleId>{C7B018BB-80A7-4F77-B60F-C8B233D01FF8}</a:tableStyleId>
              </a:tblPr>
              <a:tblGrid>
                <a:gridCol w="10227535"/>
              </a:tblGrid>
              <a:tr h="80151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Pode ocorrer durante o desenvolvimento fetal</a:t>
                      </a:r>
                    </a:p>
                  </a:txBody>
                  <a:tcPr marL="50800" marR="50800" marT="50800" marB="50800" anchor="ctr" horzOverflow="overflow">
                    <a:lnT w="12700">
                      <a:miter lim="400000"/>
                    </a:lnT>
                  </a:tcPr>
                </a:tc>
              </a:tr>
              <a:tr h="80151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Válvula de uretra posterior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01511">
                <a:tc>
                  <a:txBody>
                    <a:bodyPr/>
                    <a:lstStyle/>
                    <a:p>
                      <a:pPr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Malformações congênitas (bexiga neurogênica, estenose de uretra)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01511">
                <a:tc>
                  <a:txBody>
                    <a:bodyPr/>
                    <a:lstStyle/>
                    <a:p>
                      <a:pPr marR="331470" indent="449580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Oclusão ou mal posicionamento de cateteres urinários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01511">
                <a:tc>
                  <a:txBody>
                    <a:bodyPr/>
                    <a:lstStyle/>
                    <a:p>
                      <a:pPr marR="331470" indent="449580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Medicação que leve à retenção urinária (Ex: morfina)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01511">
                <a:tc>
                  <a:txBody>
                    <a:bodyPr/>
                    <a:lstStyle/>
                    <a:p>
                      <a:pPr marR="331470" indent="449580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Cálculos renais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01511">
                <a:tc>
                  <a:txBody>
                    <a:bodyPr/>
                    <a:lstStyle/>
                    <a:p>
                      <a:pPr marR="331470" indent="449580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Bola fúngica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01511">
                <a:tc>
                  <a:txBody>
                    <a:bodyPr/>
                    <a:lstStyle/>
                    <a:p>
                      <a:pPr marR="331470" indent="449580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Obstruções extrínsecas por tumores</a:t>
                      </a:r>
                    </a:p>
                  </a:txBody>
                  <a:tcPr marL="50800" marR="50800" marT="50800" marB="50800" anchor="ctr" horzOverflow="overflow"/>
                </a:tc>
              </a:tr>
              <a:tr h="801511">
                <a:tc>
                  <a:txBody>
                    <a:bodyPr/>
                    <a:lstStyle/>
                    <a:p>
                      <a:pPr>
                        <a:defRPr sz="3000" b="1">
                          <a:solidFill>
                            <a:srgbClr val="9CA189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B w="12700">
                      <a:miter lim="400000"/>
                    </a:lnB>
                  </a:tcPr>
                </a:tc>
              </a:tr>
            </a:tbl>
          </a:graphicData>
        </a:graphic>
      </p:graphicFrame>
      <p:sp>
        <p:nvSpPr>
          <p:cNvPr id="554" name="Shape 554"/>
          <p:cNvSpPr/>
          <p:nvPr/>
        </p:nvSpPr>
        <p:spPr>
          <a:xfrm>
            <a:off x="1903983" y="416983"/>
            <a:ext cx="9196833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Etiologias comuns de IRA pós-renal</a:t>
            </a:r>
          </a:p>
        </p:txBody>
      </p:sp>
    </p:spTree>
  </p:cSld>
  <p:clrMapOvr>
    <a:masterClrMapping/>
  </p:clrMapOvr>
  <p:transition spd="slow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Shape 556"/>
          <p:cNvSpPr/>
          <p:nvPr/>
        </p:nvSpPr>
        <p:spPr>
          <a:xfrm>
            <a:off x="3786136" y="4273550"/>
            <a:ext cx="5432528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Diagnóstico</a:t>
            </a:r>
          </a:p>
        </p:txBody>
      </p:sp>
    </p:spTree>
  </p:cSld>
  <p:clrMapOvr>
    <a:masterClrMapping/>
  </p:clrMapOvr>
  <p:transition spd="slow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8" name="Captura de Tela 2020-09-08 às 23.36.53.png"/>
          <p:cNvPicPr>
            <a:picLocks noChangeAspect="1"/>
          </p:cNvPicPr>
          <p:nvPr/>
        </p:nvPicPr>
        <p:blipFill>
          <a:blip r:embed="rId2">
            <a:alphaModFix amt="40713"/>
            <a:extLst/>
          </a:blip>
          <a:stretch>
            <a:fillRect/>
          </a:stretch>
        </p:blipFill>
        <p:spPr>
          <a:xfrm>
            <a:off x="-696815" y="-60226"/>
            <a:ext cx="14974163" cy="9874052"/>
          </a:xfrm>
          <a:prstGeom prst="rect">
            <a:avLst/>
          </a:prstGeom>
          <a:ln w="12700">
            <a:miter lim="400000"/>
          </a:ln>
        </p:spPr>
      </p:pic>
      <p:sp>
        <p:nvSpPr>
          <p:cNvPr id="559" name="Shape 559"/>
          <p:cNvSpPr/>
          <p:nvPr/>
        </p:nvSpPr>
        <p:spPr>
          <a:xfrm>
            <a:off x="-715765" y="3860800"/>
            <a:ext cx="14436330" cy="1270000"/>
          </a:xfrm>
          <a:prstGeom prst="roundRect">
            <a:avLst>
              <a:gd name="adj" fmla="val 15000"/>
            </a:avLst>
          </a:prstGeom>
          <a:solidFill>
            <a:srgbClr val="FEFDFE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que dificulta esse diagnóstico na neonatologia ?</a:t>
            </a:r>
          </a:p>
        </p:txBody>
      </p:sp>
    </p:spTree>
  </p:cSld>
  <p:clrMapOvr>
    <a:masterClrMapping/>
  </p:clrMapOvr>
  <p:transition spd="slow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1" name="Captura de Tela 2020-09-08 às 23.36.5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646015" y="-60226"/>
            <a:ext cx="14974163" cy="9874052"/>
          </a:xfrm>
          <a:prstGeom prst="rect">
            <a:avLst/>
          </a:prstGeom>
          <a:ln w="12700">
            <a:miter lim="400000"/>
          </a:ln>
        </p:spPr>
      </p:pic>
      <p:sp>
        <p:nvSpPr>
          <p:cNvPr id="562" name="Shape 562"/>
          <p:cNvSpPr/>
          <p:nvPr/>
        </p:nvSpPr>
        <p:spPr>
          <a:xfrm rot="780000">
            <a:off x="295901" y="1056216"/>
            <a:ext cx="2057868" cy="181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2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Os valores de creatinina sérica variam com a IG e pós-natal</a:t>
            </a:r>
          </a:p>
        </p:txBody>
      </p:sp>
      <p:sp>
        <p:nvSpPr>
          <p:cNvPr id="563" name="Shape 563"/>
          <p:cNvSpPr/>
          <p:nvPr/>
        </p:nvSpPr>
        <p:spPr>
          <a:xfrm rot="21480000">
            <a:off x="6609570" y="4392083"/>
            <a:ext cx="2232791" cy="181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2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Ao nascimento: creatinina sérica do RN = materna</a:t>
            </a:r>
          </a:p>
        </p:txBody>
      </p:sp>
      <p:sp>
        <p:nvSpPr>
          <p:cNvPr id="564" name="Shape 564"/>
          <p:cNvSpPr/>
          <p:nvPr/>
        </p:nvSpPr>
        <p:spPr>
          <a:xfrm rot="21060000">
            <a:off x="2967370" y="7028696"/>
            <a:ext cx="2168125" cy="214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19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RNT: a creatinina decresce rapidamente nas primeiras duas semanas de vida</a:t>
            </a:r>
          </a:p>
        </p:txBody>
      </p:sp>
      <p:sp>
        <p:nvSpPr>
          <p:cNvPr id="565" name="Shape 565"/>
          <p:cNvSpPr/>
          <p:nvPr/>
        </p:nvSpPr>
        <p:spPr>
          <a:xfrm rot="20460000">
            <a:off x="8322283" y="671016"/>
            <a:ext cx="2638593" cy="181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2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No RNPT: essa queda dos níveis de creatinina é mais lenta </a:t>
            </a:r>
          </a:p>
        </p:txBody>
      </p:sp>
      <p:sp>
        <p:nvSpPr>
          <p:cNvPr id="566" name="Shape 566"/>
          <p:cNvSpPr/>
          <p:nvPr/>
        </p:nvSpPr>
        <p:spPr>
          <a:xfrm rot="20400000">
            <a:off x="1038174" y="3977216"/>
            <a:ext cx="2576279" cy="2273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16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Em RNPTE a creatinina sérica pode se elevar após o nascimento associada a um baixo ritmo de filtração glomerular e reabsorção tubular de creatinina</a:t>
            </a:r>
          </a:p>
        </p:txBody>
      </p:sp>
      <p:sp>
        <p:nvSpPr>
          <p:cNvPr id="567" name="Shape 567"/>
          <p:cNvSpPr/>
          <p:nvPr/>
        </p:nvSpPr>
        <p:spPr>
          <a:xfrm rot="21180000">
            <a:off x="7947871" y="7117596"/>
            <a:ext cx="2758044" cy="196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17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débito urinário não é afetado pela idade gestacional ou pós-natal durante a primeira semana de vida, atingindo 3 a 4mL/Kg/h</a:t>
            </a:r>
          </a:p>
        </p:txBody>
      </p:sp>
    </p:spTree>
  </p:cSld>
  <p:clrMapOvr>
    <a:masterClrMapping/>
  </p:clrMapOvr>
  <p:transition spd="slow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Shape 569"/>
          <p:cNvSpPr/>
          <p:nvPr/>
        </p:nvSpPr>
        <p:spPr>
          <a:xfrm>
            <a:off x="937683" y="433916"/>
            <a:ext cx="3441701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Sendo assim:</a:t>
            </a:r>
          </a:p>
        </p:txBody>
      </p:sp>
      <p:sp>
        <p:nvSpPr>
          <p:cNvPr id="570" name="Shape 570"/>
          <p:cNvSpPr/>
          <p:nvPr/>
        </p:nvSpPr>
        <p:spPr>
          <a:xfrm>
            <a:off x="657311" y="3143382"/>
            <a:ext cx="11603113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melhor forma de estabelecer o diagnóstico de IRA neonatal parece ser a combinação de ambos os critérios</a:t>
            </a:r>
          </a:p>
        </p:txBody>
      </p:sp>
      <p:sp>
        <p:nvSpPr>
          <p:cNvPr id="571" name="Shape 571"/>
          <p:cNvSpPr/>
          <p:nvPr/>
        </p:nvSpPr>
        <p:spPr>
          <a:xfrm>
            <a:off x="4443214" y="5016500"/>
            <a:ext cx="4362120" cy="1270000"/>
          </a:xfrm>
          <a:prstGeom prst="roundRect">
            <a:avLst>
              <a:gd name="adj" fmla="val 15000"/>
            </a:avLst>
          </a:prstGeom>
          <a:solidFill>
            <a:srgbClr val="9CA18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Creatinina</a:t>
            </a:r>
          </a:p>
        </p:txBody>
      </p:sp>
      <p:sp>
        <p:nvSpPr>
          <p:cNvPr id="572" name="Shape 572"/>
          <p:cNvSpPr/>
          <p:nvPr/>
        </p:nvSpPr>
        <p:spPr>
          <a:xfrm>
            <a:off x="4161829" y="7180791"/>
            <a:ext cx="4924889" cy="1270001"/>
          </a:xfrm>
          <a:prstGeom prst="roundRect">
            <a:avLst>
              <a:gd name="adj" fmla="val 15000"/>
            </a:avLst>
          </a:prstGeom>
          <a:solidFill>
            <a:srgbClr val="9CA18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b="1">
                <a:solidFill>
                  <a:srgbClr val="5B8A6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Débito urinário</a:t>
            </a:r>
          </a:p>
        </p:txBody>
      </p:sp>
    </p:spTree>
  </p:cSld>
  <p:clrMapOvr>
    <a:masterClrMapping/>
  </p:clrMapOvr>
  <p:transition spd="slow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Shape 574"/>
          <p:cNvSpPr/>
          <p:nvPr/>
        </p:nvSpPr>
        <p:spPr>
          <a:xfrm>
            <a:off x="2237390" y="573616"/>
            <a:ext cx="8530020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AD1433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Critérios RIFLE pediátrico e neonatal</a:t>
            </a:r>
          </a:p>
        </p:txBody>
      </p:sp>
      <p:sp>
        <p:nvSpPr>
          <p:cNvPr id="575" name="Shape 575"/>
          <p:cNvSpPr/>
          <p:nvPr/>
        </p:nvSpPr>
        <p:spPr>
          <a:xfrm>
            <a:off x="3830968" y="3041881"/>
            <a:ext cx="6202032" cy="3669838"/>
          </a:xfrm>
          <a:prstGeom prst="roundRect">
            <a:avLst>
              <a:gd name="adj" fmla="val 5191"/>
            </a:avLst>
          </a:prstGeom>
          <a:solidFill>
            <a:srgbClr val="ECC8B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lnSpc>
                <a:spcPct val="107916"/>
              </a:lnSpc>
              <a:spcBef>
                <a:spcPts val="800"/>
              </a:spcBef>
              <a:defRPr sz="27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Para obter uma definição de IRA que pudesse ser universalmente adotada. Foi baseado na elevação do nível sérico da creatinina associada ou não a alteração do débito urinário</a:t>
            </a:r>
          </a:p>
        </p:txBody>
      </p:sp>
    </p:spTree>
  </p:cSld>
  <p:clrMapOvr>
    <a:masterClrMapping/>
  </p:clrMapOvr>
  <p:transition spd="slow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7" name="Captura de Tela 2020-09-09 às 00.18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10356" y="1380548"/>
            <a:ext cx="11184088" cy="7266586"/>
          </a:xfrm>
          <a:prstGeom prst="rect">
            <a:avLst/>
          </a:prstGeom>
          <a:ln w="12700">
            <a:miter lim="400000"/>
          </a:ln>
        </p:spPr>
      </p:pic>
      <p:sp>
        <p:nvSpPr>
          <p:cNvPr id="578" name="Shape 578"/>
          <p:cNvSpPr/>
          <p:nvPr/>
        </p:nvSpPr>
        <p:spPr>
          <a:xfrm>
            <a:off x="2237390" y="573616"/>
            <a:ext cx="8530020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AD1433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Critérios RIFLE pediátrico e neonatal</a:t>
            </a:r>
          </a:p>
        </p:txBody>
      </p:sp>
      <p:sp>
        <p:nvSpPr>
          <p:cNvPr id="579" name="Shape 579"/>
          <p:cNvSpPr/>
          <p:nvPr/>
        </p:nvSpPr>
        <p:spPr>
          <a:xfrm>
            <a:off x="216868" y="8806365"/>
            <a:ext cx="12870061" cy="8446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algn="l" defTabSz="457200">
              <a:defRPr sz="1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Fonte: Otonello G, Dessi A, Neroni P, et al.Acute kidney injury in neonatal age. J Ped Neon Individual Med. V.3, n. 2, 2014</a:t>
            </a:r>
          </a:p>
          <a:p>
            <a:pPr marR="331470" algn="l" defTabSz="457200">
              <a:lnSpc>
                <a:spcPct val="107916"/>
              </a:lnSpc>
              <a:spcBef>
                <a:spcPts val="800"/>
              </a:spcBef>
              <a:defRPr sz="16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1">
                <a:latin typeface="American Typewriter"/>
                <a:ea typeface="American Typewriter"/>
                <a:cs typeface="American Typewriter"/>
                <a:sym typeface="American Typewriter"/>
              </a:rPr>
              <a:t>Abreviações:  DU: Débito urinário; TFG: taxa de filtração glomerular; AKI: acute kidney injury; RIFLE: risk, injury, failure, loss, end-stagekidneydisease; pRIFLE: pediatric RIFLE; nRIFLE: neonatal RIFLE</a:t>
            </a:r>
            <a:r>
              <a:t>.</a:t>
            </a:r>
          </a:p>
        </p:txBody>
      </p:sp>
    </p:spTree>
  </p:cSld>
  <p:clrMapOvr>
    <a:masterClrMapping/>
  </p:clrMapOvr>
  <p:transition spd="slow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1" name="Captura de Tela 2020-09-09 às 00.22.2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81200" y="3276600"/>
            <a:ext cx="9042400" cy="3200400"/>
          </a:xfrm>
          <a:prstGeom prst="rect">
            <a:avLst/>
          </a:prstGeom>
          <a:ln w="12700">
            <a:miter lim="400000"/>
          </a:ln>
        </p:spPr>
      </p:pic>
      <p:sp>
        <p:nvSpPr>
          <p:cNvPr id="582" name="Shape 582"/>
          <p:cNvSpPr/>
          <p:nvPr/>
        </p:nvSpPr>
        <p:spPr>
          <a:xfrm>
            <a:off x="3015932" y="802216"/>
            <a:ext cx="6972936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AD1433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Classificação AKIN modificada</a:t>
            </a:r>
          </a:p>
        </p:txBody>
      </p:sp>
      <p:sp>
        <p:nvSpPr>
          <p:cNvPr id="583" name="Shape 583"/>
          <p:cNvSpPr/>
          <p:nvPr/>
        </p:nvSpPr>
        <p:spPr>
          <a:xfrm>
            <a:off x="1981200" y="6885516"/>
            <a:ext cx="9042400" cy="977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algn="just" defTabSz="457200">
              <a:tabLst>
                <a:tab pos="1790700" algn="l"/>
              </a:tabLst>
              <a:defRPr sz="19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>
              <a:defRPr b="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1">
                <a:latin typeface="American Typewriter"/>
                <a:ea typeface="American Typewriter"/>
                <a:cs typeface="American Typewriter"/>
                <a:sym typeface="American Typewriter"/>
              </a:rPr>
              <a:t>Fonte: Jetton JG, Askenazi DJ. Update on acute kidney injury in the neonate.  Pediatrics. V. 24, n. 2, 2012</a:t>
            </a:r>
          </a:p>
        </p:txBody>
      </p:sp>
      <p:sp>
        <p:nvSpPr>
          <p:cNvPr id="584" name="Shape 584"/>
          <p:cNvSpPr/>
          <p:nvPr/>
        </p:nvSpPr>
        <p:spPr>
          <a:xfrm>
            <a:off x="9211733" y="1700675"/>
            <a:ext cx="3030075" cy="1325167"/>
          </a:xfrm>
          <a:prstGeom prst="roundRect">
            <a:avLst>
              <a:gd name="adj" fmla="val 14376"/>
            </a:avLst>
          </a:prstGeom>
          <a:solidFill>
            <a:srgbClr val="ECC8B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Uso no período neonatal apenas uso da creatinina</a:t>
            </a:r>
          </a:p>
        </p:txBody>
      </p:sp>
    </p:spTree>
  </p:cSld>
  <p:clrMapOvr>
    <a:masterClrMapping/>
  </p:clrMapOvr>
  <p:transition spd="slow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6" name="Captura de Tela 2020-09-09 às 00.30.0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77495" y="1180855"/>
            <a:ext cx="11249810" cy="4267690"/>
          </a:xfrm>
          <a:prstGeom prst="rect">
            <a:avLst/>
          </a:prstGeom>
          <a:ln w="12700">
            <a:miter lim="400000"/>
          </a:ln>
        </p:spPr>
      </p:pic>
      <p:sp>
        <p:nvSpPr>
          <p:cNvPr id="587" name="Shape 587"/>
          <p:cNvSpPr/>
          <p:nvPr/>
        </p:nvSpPr>
        <p:spPr>
          <a:xfrm>
            <a:off x="4751260" y="421216"/>
            <a:ext cx="3502280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AD1433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Critério KDIGO</a:t>
            </a:r>
          </a:p>
        </p:txBody>
      </p:sp>
      <p:sp>
        <p:nvSpPr>
          <p:cNvPr id="588" name="Shape 588"/>
          <p:cNvSpPr/>
          <p:nvPr/>
        </p:nvSpPr>
        <p:spPr>
          <a:xfrm>
            <a:off x="1397965" y="5560483"/>
            <a:ext cx="10547536" cy="939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algn="just" defTabSz="457200">
              <a:tabLst>
                <a:tab pos="1790700" algn="l"/>
              </a:tabLst>
              <a:defRPr sz="1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Fonte:Selewski JR, Charlton JR, Jetton JG, et al. Neonatal AcuteKidneyInjury. Pediatrics. V.136, issue 2, 2015</a:t>
            </a:r>
          </a:p>
        </p:txBody>
      </p:sp>
      <p:sp>
        <p:nvSpPr>
          <p:cNvPr id="589" name="Shape 589"/>
          <p:cNvSpPr/>
          <p:nvPr/>
        </p:nvSpPr>
        <p:spPr>
          <a:xfrm>
            <a:off x="7482317" y="6365620"/>
            <a:ext cx="4635435" cy="3035565"/>
          </a:xfrm>
          <a:prstGeom prst="roundRect">
            <a:avLst>
              <a:gd name="adj" fmla="val 6276"/>
            </a:avLst>
          </a:prstGeom>
          <a:solidFill>
            <a:srgbClr val="ECC8B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lnSpc>
                <a:spcPct val="107916"/>
              </a:lnSpc>
              <a:spcBef>
                <a:spcPts val="800"/>
              </a:spcBef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Critério diagnóstico mais recente e combinou os níveis de creatinina sérica com o parâmetro débito urinário do estudo AWAKEN (Assessment of Worldwide Acute Kidney Injury Epidemiology in Neonates)</a:t>
            </a:r>
          </a:p>
        </p:txBody>
      </p:sp>
    </p:spTree>
  </p:cSld>
  <p:clrMapOvr>
    <a:masterClrMapping/>
  </p:clrMapOvr>
  <p:transition spd="slow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1" name="Captura de Tela 2020-09-08 às 23.29.2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31277" y="-181599"/>
            <a:ext cx="15069264" cy="10021792"/>
          </a:xfrm>
          <a:prstGeom prst="rect">
            <a:avLst/>
          </a:prstGeom>
          <a:ln w="12700">
            <a:miter lim="400000"/>
          </a:ln>
        </p:spPr>
      </p:pic>
      <p:sp>
        <p:nvSpPr>
          <p:cNvPr id="592" name="Shape 592"/>
          <p:cNvSpPr/>
          <p:nvPr/>
        </p:nvSpPr>
        <p:spPr>
          <a:xfrm>
            <a:off x="2862230" y="-59267"/>
            <a:ext cx="7280340" cy="81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500" b="1">
                <a:solidFill>
                  <a:srgbClr val="49984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Investigação diagnóstica</a:t>
            </a:r>
          </a:p>
        </p:txBody>
      </p:sp>
      <p:sp>
        <p:nvSpPr>
          <p:cNvPr id="593" name="Shape 593"/>
          <p:cNvSpPr/>
          <p:nvPr/>
        </p:nvSpPr>
        <p:spPr>
          <a:xfrm>
            <a:off x="1240396" y="2838714"/>
            <a:ext cx="6491123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Avaliar o estado de hidratação, incluindo alterações de peso</a:t>
            </a:r>
          </a:p>
        </p:txBody>
      </p:sp>
      <p:sp>
        <p:nvSpPr>
          <p:cNvPr id="594" name="Shape 594"/>
          <p:cNvSpPr/>
          <p:nvPr/>
        </p:nvSpPr>
        <p:spPr>
          <a:xfrm>
            <a:off x="501408" y="4898760"/>
            <a:ext cx="7486935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Uso de reposição de fluidos como medida diagnóstica e terapêutica e imagem renal</a:t>
            </a:r>
          </a:p>
        </p:txBody>
      </p:sp>
      <p:sp>
        <p:nvSpPr>
          <p:cNvPr id="595" name="Shape 595"/>
          <p:cNvSpPr/>
          <p:nvPr/>
        </p:nvSpPr>
        <p:spPr>
          <a:xfrm>
            <a:off x="2515013" y="6958806"/>
            <a:ext cx="3459726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6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Avaliar a presença dos fatores de risco</a:t>
            </a:r>
          </a:p>
        </p:txBody>
      </p:sp>
      <p:sp>
        <p:nvSpPr>
          <p:cNvPr id="596" name="Shape 596"/>
          <p:cNvSpPr/>
          <p:nvPr/>
        </p:nvSpPr>
        <p:spPr>
          <a:xfrm>
            <a:off x="330200" y="1499790"/>
            <a:ext cx="4881365" cy="914401"/>
          </a:xfrm>
          <a:prstGeom prst="roundRect">
            <a:avLst>
              <a:gd name="adj" fmla="val 20833"/>
            </a:avLst>
          </a:prstGeom>
          <a:solidFill>
            <a:srgbClr val="F6F6F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Direcionar a história:</a:t>
            </a:r>
          </a:p>
        </p:txBody>
      </p:sp>
    </p:spTree>
  </p:cSld>
  <p:clrMapOvr>
    <a:masterClrMapping/>
  </p:clrMapOvr>
  <p:transition spd="slow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8" name="Captura de Tela 2020-09-08 às 23.29.2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80631" y="-288013"/>
            <a:ext cx="15133901" cy="10064778"/>
          </a:xfrm>
          <a:prstGeom prst="rect">
            <a:avLst/>
          </a:prstGeom>
          <a:ln w="12700">
            <a:miter lim="400000"/>
          </a:ln>
        </p:spPr>
      </p:pic>
      <p:sp>
        <p:nvSpPr>
          <p:cNvPr id="599" name="Shape 599"/>
          <p:cNvSpPr/>
          <p:nvPr/>
        </p:nvSpPr>
        <p:spPr>
          <a:xfrm>
            <a:off x="2093095" y="1847783"/>
            <a:ext cx="2587143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Medida de PA</a:t>
            </a:r>
          </a:p>
        </p:txBody>
      </p:sp>
      <p:sp>
        <p:nvSpPr>
          <p:cNvPr id="600" name="Shape 600"/>
          <p:cNvSpPr/>
          <p:nvPr/>
        </p:nvSpPr>
        <p:spPr>
          <a:xfrm>
            <a:off x="5151585" y="2770716"/>
            <a:ext cx="6122163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Sinais vitais e perfusão periférica</a:t>
            </a:r>
          </a:p>
        </p:txBody>
      </p:sp>
      <p:sp>
        <p:nvSpPr>
          <p:cNvPr id="601" name="Shape 601"/>
          <p:cNvSpPr/>
          <p:nvPr/>
        </p:nvSpPr>
        <p:spPr>
          <a:xfrm>
            <a:off x="1538892" y="3936007"/>
            <a:ext cx="3695549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Palpação abdominal</a:t>
            </a:r>
          </a:p>
        </p:txBody>
      </p:sp>
      <p:sp>
        <p:nvSpPr>
          <p:cNvPr id="602" name="Shape 602"/>
          <p:cNvSpPr/>
          <p:nvPr/>
        </p:nvSpPr>
        <p:spPr>
          <a:xfrm>
            <a:off x="197941" y="7137664"/>
            <a:ext cx="7930590" cy="2463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Outras anomalias congênitas podem estar associadas a doença renal como genitália ambígua, criptorquidia e síndrome de Prune-Belly (deficiência da musculatura abdominal e criptorquidia)</a:t>
            </a:r>
          </a:p>
        </p:txBody>
      </p:sp>
      <p:sp>
        <p:nvSpPr>
          <p:cNvPr id="603" name="Shape 603"/>
          <p:cNvSpPr/>
          <p:nvPr/>
        </p:nvSpPr>
        <p:spPr>
          <a:xfrm>
            <a:off x="3386666" y="4482107"/>
            <a:ext cx="4469710" cy="2142627"/>
          </a:xfrm>
          <a:prstGeom prst="roundRect">
            <a:avLst>
              <a:gd name="adj" fmla="val 12472"/>
            </a:avLst>
          </a:prstGeom>
          <a:solidFill>
            <a:srgbClr val="C7BD3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18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2000" dirty="0"/>
              <a:t>Rins palpáveis (podem indicar trombose venosa, hidronefrose severa, rins policísticos) ou distensão vesical (pode indicar obstrução uretral ou bexiga neurogênica)</a:t>
            </a:r>
          </a:p>
        </p:txBody>
      </p:sp>
      <p:sp>
        <p:nvSpPr>
          <p:cNvPr id="604" name="Shape 604"/>
          <p:cNvSpPr/>
          <p:nvPr/>
        </p:nvSpPr>
        <p:spPr>
          <a:xfrm>
            <a:off x="313266" y="145124"/>
            <a:ext cx="4881365" cy="1029494"/>
          </a:xfrm>
          <a:prstGeom prst="roundRect">
            <a:avLst>
              <a:gd name="adj" fmla="val 18504"/>
            </a:avLst>
          </a:prstGeom>
          <a:solidFill>
            <a:srgbClr val="F6F6F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Direcionar o exame físico:</a:t>
            </a:r>
          </a:p>
        </p:txBody>
      </p:sp>
    </p:spTree>
  </p:cSld>
  <p:clrMapOvr>
    <a:masterClrMapping/>
  </p:clrMapOvr>
  <p:transition spd="slow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" name="pasted-image.png"/>
          <p:cNvPicPr>
            <a:picLocks noChangeAspect="1"/>
          </p:cNvPicPr>
          <p:nvPr/>
        </p:nvPicPr>
        <p:blipFill>
          <a:blip r:embed="rId2">
            <a:alphaModFix amt="17817"/>
            <a:extLst/>
          </a:blip>
          <a:stretch>
            <a:fillRect/>
          </a:stretch>
        </p:blipFill>
        <p:spPr>
          <a:xfrm>
            <a:off x="-290374" y="-1448125"/>
            <a:ext cx="13217116" cy="13217117"/>
          </a:xfrm>
          <a:prstGeom prst="rect">
            <a:avLst/>
          </a:prstGeom>
          <a:ln w="12700">
            <a:miter lim="400000"/>
          </a:ln>
        </p:spPr>
      </p:pic>
      <p:sp>
        <p:nvSpPr>
          <p:cNvPr id="607" name="Shape 607"/>
          <p:cNvSpPr/>
          <p:nvPr/>
        </p:nvSpPr>
        <p:spPr>
          <a:xfrm>
            <a:off x="1566333" y="1782233"/>
            <a:ext cx="9503702" cy="1244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4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Pré-natal: capaz de detectar anomalias congênitas renais, do trato urinário e de outros órgãos</a:t>
            </a:r>
          </a:p>
        </p:txBody>
      </p:sp>
      <p:sp>
        <p:nvSpPr>
          <p:cNvPr id="608" name="Shape 608"/>
          <p:cNvSpPr/>
          <p:nvPr/>
        </p:nvSpPr>
        <p:spPr>
          <a:xfrm>
            <a:off x="333275" y="3636433"/>
            <a:ext cx="12338250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Pós-natal é o estudo de imagem inicial para avaliação de todos os RN com IRA</a:t>
            </a:r>
          </a:p>
        </p:txBody>
      </p:sp>
      <p:sp>
        <p:nvSpPr>
          <p:cNvPr id="609" name="Shape 609"/>
          <p:cNvSpPr/>
          <p:nvPr/>
        </p:nvSpPr>
        <p:spPr>
          <a:xfrm>
            <a:off x="330200" y="7026275"/>
            <a:ext cx="11467902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Pode auxiliar no diagnóstico diferencial entre IRA e IRC</a:t>
            </a:r>
          </a:p>
        </p:txBody>
      </p:sp>
      <p:sp>
        <p:nvSpPr>
          <p:cNvPr id="610" name="Shape 610"/>
          <p:cNvSpPr/>
          <p:nvPr/>
        </p:nvSpPr>
        <p:spPr>
          <a:xfrm>
            <a:off x="-25400" y="8451850"/>
            <a:ext cx="12687168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Doppler: pode avaliar o fluxo sanguíneo renal e auxiliar no diagnóstico de oclusão de grandes vasos renais</a:t>
            </a:r>
          </a:p>
        </p:txBody>
      </p:sp>
      <p:sp>
        <p:nvSpPr>
          <p:cNvPr id="611" name="Shape 611"/>
          <p:cNvSpPr/>
          <p:nvPr/>
        </p:nvSpPr>
        <p:spPr>
          <a:xfrm>
            <a:off x="7306733" y="560916"/>
            <a:ext cx="4881365" cy="914401"/>
          </a:xfrm>
          <a:prstGeom prst="roundRect">
            <a:avLst>
              <a:gd name="adj" fmla="val 20833"/>
            </a:avLst>
          </a:prstGeom>
          <a:solidFill>
            <a:srgbClr val="F6F6F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Ultrassonografia</a:t>
            </a:r>
          </a:p>
        </p:txBody>
      </p:sp>
      <p:sp>
        <p:nvSpPr>
          <p:cNvPr id="612" name="Shape 612"/>
          <p:cNvSpPr/>
          <p:nvPr/>
        </p:nvSpPr>
        <p:spPr>
          <a:xfrm>
            <a:off x="1409369" y="5207000"/>
            <a:ext cx="10186062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É utilizado para documentar a presença de um ou dois rins, descrever o tamanho e a forma renal</a:t>
            </a:r>
          </a:p>
        </p:txBody>
      </p:sp>
    </p:spTree>
  </p:cSld>
  <p:clrMapOvr>
    <a:masterClrMapping/>
  </p:clrMapOvr>
  <p:transition spd="slow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" name="pasted-image.png"/>
          <p:cNvPicPr>
            <a:picLocks noChangeAspect="1"/>
          </p:cNvPicPr>
          <p:nvPr/>
        </p:nvPicPr>
        <p:blipFill>
          <a:blip r:embed="rId2">
            <a:alphaModFix amt="37268"/>
            <a:extLst/>
          </a:blip>
          <a:stretch>
            <a:fillRect/>
          </a:stretch>
        </p:blipFill>
        <p:spPr>
          <a:xfrm>
            <a:off x="7888122" y="4721588"/>
            <a:ext cx="5205578" cy="5205579"/>
          </a:xfrm>
          <a:prstGeom prst="rect">
            <a:avLst/>
          </a:prstGeom>
          <a:ln w="12700">
            <a:miter lim="400000"/>
          </a:ln>
        </p:spPr>
      </p:pic>
      <p:sp>
        <p:nvSpPr>
          <p:cNvPr id="615" name="Shape 615"/>
          <p:cNvSpPr/>
          <p:nvPr/>
        </p:nvSpPr>
        <p:spPr>
          <a:xfrm>
            <a:off x="465666" y="2067983"/>
            <a:ext cx="12322507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urinálise tem utilidade limitada em neonatos porque as alterações que podem representar doenças em outras faixas etárias podem ser normais no RN</a:t>
            </a:r>
          </a:p>
        </p:txBody>
      </p:sp>
      <p:sp>
        <p:nvSpPr>
          <p:cNvPr id="616" name="Shape 616"/>
          <p:cNvSpPr/>
          <p:nvPr/>
        </p:nvSpPr>
        <p:spPr>
          <a:xfrm>
            <a:off x="3259666" y="3937132"/>
            <a:ext cx="9208136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Achado comum em RN, especialmente nos prematuros</a:t>
            </a:r>
          </a:p>
        </p:txBody>
      </p:sp>
      <p:sp>
        <p:nvSpPr>
          <p:cNvPr id="617" name="Shape 617"/>
          <p:cNvSpPr/>
          <p:nvPr/>
        </p:nvSpPr>
        <p:spPr>
          <a:xfrm>
            <a:off x="3727238" y="5709079"/>
            <a:ext cx="8272993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Pode ser comumente encontrada, principalmente nas amostras obtidas por cateterismo.</a:t>
            </a:r>
          </a:p>
        </p:txBody>
      </p:sp>
      <p:sp>
        <p:nvSpPr>
          <p:cNvPr id="618" name="Shape 618"/>
          <p:cNvSpPr/>
          <p:nvPr/>
        </p:nvSpPr>
        <p:spPr>
          <a:xfrm>
            <a:off x="3248950" y="7912629"/>
            <a:ext cx="9734486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Comum em prematuros, especialmente antes de 34 semanas e não é indicativo de injúria renal</a:t>
            </a:r>
          </a:p>
        </p:txBody>
      </p:sp>
      <p:sp>
        <p:nvSpPr>
          <p:cNvPr id="619" name="Shape 619"/>
          <p:cNvSpPr/>
          <p:nvPr/>
        </p:nvSpPr>
        <p:spPr>
          <a:xfrm>
            <a:off x="364066" y="560519"/>
            <a:ext cx="4881365" cy="1029495"/>
          </a:xfrm>
          <a:prstGeom prst="roundRect">
            <a:avLst>
              <a:gd name="adj" fmla="val 18504"/>
            </a:avLst>
          </a:prstGeom>
          <a:solidFill>
            <a:srgbClr val="F6F6F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Urinálise</a:t>
            </a:r>
          </a:p>
        </p:txBody>
      </p:sp>
      <p:sp>
        <p:nvSpPr>
          <p:cNvPr id="620" name="Shape 620"/>
          <p:cNvSpPr/>
          <p:nvPr/>
        </p:nvSpPr>
        <p:spPr>
          <a:xfrm>
            <a:off x="654083" y="3828653"/>
            <a:ext cx="2931584" cy="712259"/>
          </a:xfrm>
          <a:prstGeom prst="roundRect">
            <a:avLst>
              <a:gd name="adj" fmla="val 26746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Proteinúria</a:t>
            </a:r>
          </a:p>
        </p:txBody>
      </p:sp>
      <p:sp>
        <p:nvSpPr>
          <p:cNvPr id="621" name="Shape 621"/>
          <p:cNvSpPr/>
          <p:nvPr/>
        </p:nvSpPr>
        <p:spPr>
          <a:xfrm>
            <a:off x="654083" y="7912629"/>
            <a:ext cx="2931584" cy="712259"/>
          </a:xfrm>
          <a:prstGeom prst="roundRect">
            <a:avLst>
              <a:gd name="adj" fmla="val 26746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Glicosúria</a:t>
            </a:r>
          </a:p>
        </p:txBody>
      </p:sp>
      <p:sp>
        <p:nvSpPr>
          <p:cNvPr id="622" name="Shape 622"/>
          <p:cNvSpPr/>
          <p:nvPr/>
        </p:nvSpPr>
        <p:spPr>
          <a:xfrm>
            <a:off x="654083" y="5201245"/>
            <a:ext cx="2931584" cy="1942571"/>
          </a:xfrm>
          <a:prstGeom prst="roundRect">
            <a:avLst>
              <a:gd name="adj" fmla="val 9807"/>
            </a:avLst>
          </a:prstGeom>
          <a:solidFill>
            <a:srgbClr val="EB5C4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Hematúria</a:t>
            </a:r>
          </a:p>
          <a:p>
            <a:pPr>
              <a:defRPr sz="3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microscópica</a:t>
            </a:r>
          </a:p>
        </p:txBody>
      </p:sp>
    </p:spTree>
  </p:cSld>
  <p:clrMapOvr>
    <a:masterClrMapping/>
  </p:clrMapOvr>
  <p:transition spd="slow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Shape 624"/>
          <p:cNvSpPr/>
          <p:nvPr/>
        </p:nvSpPr>
        <p:spPr>
          <a:xfrm>
            <a:off x="2836862" y="6851649"/>
            <a:ext cx="7906809" cy="2349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indent="449580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4300">
                <a:solidFill>
                  <a:srgbClr val="E21941"/>
                </a:solidFill>
              </a:rPr>
              <a:t>Exceto:</a:t>
            </a:r>
            <a:r>
              <a:t> </a:t>
            </a:r>
            <a:r>
              <a:rPr sz="2500"/>
              <a:t>Em RN com evidência clara de sobrecarga hídrica sistêmica ou pulmonar ou evidência de uropatias congênitas no exame de US</a:t>
            </a:r>
          </a:p>
        </p:txBody>
      </p:sp>
      <p:sp>
        <p:nvSpPr>
          <p:cNvPr id="625" name="Shape 625"/>
          <p:cNvSpPr/>
          <p:nvPr/>
        </p:nvSpPr>
        <p:spPr>
          <a:xfrm>
            <a:off x="1701833" y="1631950"/>
            <a:ext cx="9601134" cy="3805701"/>
          </a:xfrm>
          <a:prstGeom prst="roundRect">
            <a:avLst>
              <a:gd name="adj" fmla="val 5006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Diferenciar pacientes com IRA pré-renal secundária a hipovolemia (resposta positiva) daqueles com IRA intrínseca ou pós-renal (para aqueles sem evidência de uropatia congênita no US pré-natal)</a:t>
            </a:r>
          </a:p>
        </p:txBody>
      </p:sp>
      <p:sp>
        <p:nvSpPr>
          <p:cNvPr id="626" name="Shape 626"/>
          <p:cNvSpPr/>
          <p:nvPr/>
        </p:nvSpPr>
        <p:spPr>
          <a:xfrm>
            <a:off x="1701833" y="272653"/>
            <a:ext cx="9601134" cy="1029494"/>
          </a:xfrm>
          <a:prstGeom prst="roundRect">
            <a:avLst>
              <a:gd name="adj" fmla="val 18504"/>
            </a:avLst>
          </a:prstGeom>
          <a:solidFill>
            <a:srgbClr val="F6F6F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PROVA DE REPOSIÇÃO DE FLUIDOS</a:t>
            </a:r>
          </a:p>
        </p:txBody>
      </p:sp>
    </p:spTree>
  </p:cSld>
  <p:clrMapOvr>
    <a:masterClrMapping/>
  </p:clrMapOvr>
  <p:transition spd="slow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Shape 628"/>
          <p:cNvSpPr/>
          <p:nvPr/>
        </p:nvSpPr>
        <p:spPr>
          <a:xfrm>
            <a:off x="4184253" y="5683250"/>
            <a:ext cx="8714449" cy="285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Revisão quanto a exposição a drogas nefrotóxicas, história de asfixia perinatal severa, hipoperfusão renal prolongada e a presença de condições concomitantes (por exemplo sepse, síndrome nefrótica, cardiopatia congênita) associada a doença intrínseca. </a:t>
            </a:r>
          </a:p>
        </p:txBody>
      </p:sp>
      <p:sp>
        <p:nvSpPr>
          <p:cNvPr id="629" name="Shape 629"/>
          <p:cNvSpPr/>
          <p:nvPr/>
        </p:nvSpPr>
        <p:spPr>
          <a:xfrm>
            <a:off x="-6816" y="776816"/>
            <a:ext cx="12681903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Administração de 10 a 20mL/Kg de solução salina isotônica em 1 ou 2 horas</a:t>
            </a:r>
          </a:p>
        </p:txBody>
      </p:sp>
      <p:sp>
        <p:nvSpPr>
          <p:cNvPr id="630" name="Shape 630"/>
          <p:cNvSpPr/>
          <p:nvPr/>
        </p:nvSpPr>
        <p:spPr>
          <a:xfrm>
            <a:off x="787400" y="1921933"/>
            <a:ext cx="3214291" cy="2479874"/>
          </a:xfrm>
          <a:prstGeom prst="roundRect">
            <a:avLst>
              <a:gd name="adj" fmla="val 7682"/>
            </a:avLst>
          </a:prstGeom>
          <a:solidFill>
            <a:srgbClr val="49984A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600" b="1">
                <a:solidFill>
                  <a:srgbClr val="FFFFFF"/>
                </a:solidFill>
              </a:defRPr>
            </a:lvl1pPr>
          </a:lstStyle>
          <a:p>
            <a:r>
              <a:t>Resposta positiva</a:t>
            </a:r>
          </a:p>
        </p:txBody>
      </p:sp>
      <p:sp>
        <p:nvSpPr>
          <p:cNvPr id="631" name="Shape 631"/>
          <p:cNvSpPr/>
          <p:nvPr/>
        </p:nvSpPr>
        <p:spPr>
          <a:xfrm>
            <a:off x="5187288" y="2142066"/>
            <a:ext cx="6369712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Débito urinário de qualquer volume em pacientes anúricos ou um aumento no débito urinário de ≥ 1mL/Kg/h em pacientes oligúricos</a:t>
            </a:r>
          </a:p>
        </p:txBody>
      </p:sp>
      <p:sp>
        <p:nvSpPr>
          <p:cNvPr id="632" name="Shape 632"/>
          <p:cNvSpPr/>
          <p:nvPr/>
        </p:nvSpPr>
        <p:spPr>
          <a:xfrm>
            <a:off x="787400" y="5728956"/>
            <a:ext cx="3214291" cy="2479875"/>
          </a:xfrm>
          <a:prstGeom prst="roundRect">
            <a:avLst>
              <a:gd name="adj" fmla="val 7682"/>
            </a:avLst>
          </a:prstGeom>
          <a:solidFill>
            <a:srgbClr val="E2194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600" b="1">
                <a:solidFill>
                  <a:srgbClr val="FFFFFF"/>
                </a:solidFill>
              </a:defRPr>
            </a:lvl1pPr>
          </a:lstStyle>
          <a:p>
            <a:r>
              <a:t>Resposta negativa</a:t>
            </a:r>
          </a:p>
        </p:txBody>
      </p:sp>
    </p:spTree>
  </p:cSld>
  <p:clrMapOvr>
    <a:masterClrMapping/>
  </p:clrMapOvr>
  <p:transition spd="slow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Shape 634"/>
          <p:cNvSpPr/>
          <p:nvPr/>
        </p:nvSpPr>
        <p:spPr>
          <a:xfrm>
            <a:off x="448733" y="2904066"/>
            <a:ext cx="3214291" cy="2479874"/>
          </a:xfrm>
          <a:prstGeom prst="roundRect">
            <a:avLst>
              <a:gd name="adj" fmla="val 7682"/>
            </a:avLst>
          </a:prstGeom>
          <a:solidFill>
            <a:srgbClr val="3078BD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600" b="1">
                <a:solidFill>
                  <a:srgbClr val="FFFFFF"/>
                </a:solidFill>
              </a:defRPr>
            </a:lvl1pPr>
          </a:lstStyle>
          <a:p>
            <a:r>
              <a:t>Sinais de sobrecarga de fluidos</a:t>
            </a:r>
          </a:p>
        </p:txBody>
      </p:sp>
      <p:sp>
        <p:nvSpPr>
          <p:cNvPr id="635" name="Shape 635"/>
          <p:cNvSpPr/>
          <p:nvPr/>
        </p:nvSpPr>
        <p:spPr>
          <a:xfrm>
            <a:off x="3938111" y="3458203"/>
            <a:ext cx="8670555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avaliação deve focar em evidências de doenças cardíacas ou condições que resultem em distribuição alterada de fluidos do espaço intravascular para o interstício (terceiro espaço)</a:t>
            </a:r>
          </a:p>
        </p:txBody>
      </p:sp>
      <p:sp>
        <p:nvSpPr>
          <p:cNvPr id="636" name="Shape 636"/>
          <p:cNvSpPr/>
          <p:nvPr/>
        </p:nvSpPr>
        <p:spPr>
          <a:xfrm>
            <a:off x="249639" y="687916"/>
            <a:ext cx="6661659" cy="41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algn="just" defTabSz="457200">
              <a:defRPr sz="2000" b="1">
                <a:solidFill>
                  <a:srgbClr val="4DABC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PA elevada, sobrecarga respiratória ou cardíaca</a:t>
            </a:r>
          </a:p>
        </p:txBody>
      </p:sp>
      <p:sp>
        <p:nvSpPr>
          <p:cNvPr id="637" name="Shape 637"/>
          <p:cNvSpPr/>
          <p:nvPr/>
        </p:nvSpPr>
        <p:spPr>
          <a:xfrm flipV="1">
            <a:off x="2055878" y="1198125"/>
            <a:ext cx="1" cy="1768173"/>
          </a:xfrm>
          <a:prstGeom prst="line">
            <a:avLst/>
          </a:prstGeom>
          <a:ln w="63500" cap="rnd">
            <a:solidFill>
              <a:srgbClr val="94D9F1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38" name="Shape 638"/>
          <p:cNvSpPr/>
          <p:nvPr/>
        </p:nvSpPr>
        <p:spPr>
          <a:xfrm>
            <a:off x="10665123" y="5074497"/>
            <a:ext cx="1" cy="1768174"/>
          </a:xfrm>
          <a:prstGeom prst="line">
            <a:avLst/>
          </a:prstGeom>
          <a:ln w="63500" cap="rnd">
            <a:solidFill>
              <a:srgbClr val="94D9F1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pic>
        <p:nvPicPr>
          <p:cNvPr id="639" name="Imagem 638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187259" y="4636988"/>
            <a:ext cx="2955728" cy="584598"/>
          </a:xfrm>
          <a:prstGeom prst="rect">
            <a:avLst/>
          </a:prstGeom>
        </p:spPr>
      </p:pic>
      <p:sp>
        <p:nvSpPr>
          <p:cNvPr id="641" name="Shape 641"/>
          <p:cNvSpPr/>
          <p:nvPr/>
        </p:nvSpPr>
        <p:spPr>
          <a:xfrm>
            <a:off x="8902862" y="6951133"/>
            <a:ext cx="3524523" cy="137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solidFill>
                  <a:srgbClr val="4DABCA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Síndrome nefrótica, insuficiência hepática, sepse, hipoalbuminemia e hidropisia fetal</a:t>
            </a:r>
          </a:p>
        </p:txBody>
      </p:sp>
    </p:spTree>
  </p:cSld>
  <p:clrMapOvr>
    <a:masterClrMapping/>
  </p:clrMapOvr>
  <p:transition spd="slow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Shape 643"/>
          <p:cNvSpPr/>
          <p:nvPr/>
        </p:nvSpPr>
        <p:spPr>
          <a:xfrm>
            <a:off x="1701833" y="3879453"/>
            <a:ext cx="9601134" cy="1029494"/>
          </a:xfrm>
          <a:prstGeom prst="roundRect">
            <a:avLst>
              <a:gd name="adj" fmla="val 18504"/>
            </a:avLst>
          </a:prstGeom>
          <a:solidFill>
            <a:srgbClr val="F6F6F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5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FRAÇÃO DE EXCREÇÃO DE SÓDIO</a:t>
            </a:r>
          </a:p>
        </p:txBody>
      </p:sp>
      <p:sp>
        <p:nvSpPr>
          <p:cNvPr id="644" name="Shape 644"/>
          <p:cNvSpPr/>
          <p:nvPr/>
        </p:nvSpPr>
        <p:spPr>
          <a:xfrm>
            <a:off x="459349" y="573428"/>
            <a:ext cx="4635435" cy="1698824"/>
          </a:xfrm>
          <a:prstGeom prst="roundRect">
            <a:avLst>
              <a:gd name="adj" fmla="val 11214"/>
            </a:avLst>
          </a:prstGeom>
          <a:solidFill>
            <a:srgbClr val="ECC8B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lnSpc>
                <a:spcPct val="107916"/>
              </a:lnSpc>
              <a:spcBef>
                <a:spcPts val="800"/>
              </a:spcBef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É o teste laboratorial mais comum para diferenciar entre IRA pré-renal e intrínseca</a:t>
            </a:r>
          </a:p>
        </p:txBody>
      </p:sp>
      <p:sp>
        <p:nvSpPr>
          <p:cNvPr id="645" name="Shape 645"/>
          <p:cNvSpPr/>
          <p:nvPr/>
        </p:nvSpPr>
        <p:spPr>
          <a:xfrm>
            <a:off x="7867683" y="6288428"/>
            <a:ext cx="4438056" cy="2899966"/>
          </a:xfrm>
          <a:prstGeom prst="roundRect">
            <a:avLst>
              <a:gd name="adj" fmla="val 6569"/>
            </a:avLst>
          </a:prstGeom>
          <a:solidFill>
            <a:srgbClr val="ECC8B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lnSpc>
                <a:spcPct val="107916"/>
              </a:lnSpc>
              <a:spcBef>
                <a:spcPts val="800"/>
              </a:spcBef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Entretanto, no caso de neonatos, a utilização da FENa é limitada pela baixa reabsorção de sódio no túbulo renal, especialmente em prematuros extremos</a:t>
            </a:r>
          </a:p>
        </p:txBody>
      </p:sp>
    </p:spTree>
  </p:cSld>
  <p:clrMapOvr>
    <a:masterClrMapping/>
  </p:clrMapOvr>
  <p:transition spd="slow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Shape 647"/>
          <p:cNvSpPr/>
          <p:nvPr/>
        </p:nvSpPr>
        <p:spPr>
          <a:xfrm>
            <a:off x="1121734" y="3545416"/>
            <a:ext cx="11273169" cy="1892896"/>
          </a:xfrm>
          <a:prstGeom prst="roundRect">
            <a:avLst>
              <a:gd name="adj" fmla="val 10064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FENa= (UNa  x SCr/ SNa  x  UCr) x 100</a:t>
            </a:r>
          </a:p>
        </p:txBody>
      </p:sp>
      <p:sp>
        <p:nvSpPr>
          <p:cNvPr id="648" name="Shape 648"/>
          <p:cNvSpPr/>
          <p:nvPr/>
        </p:nvSpPr>
        <p:spPr>
          <a:xfrm>
            <a:off x="405151" y="1591733"/>
            <a:ext cx="3829432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Fração de excreção de sódio</a:t>
            </a:r>
          </a:p>
        </p:txBody>
      </p:sp>
      <p:sp>
        <p:nvSpPr>
          <p:cNvPr id="649" name="Shape 649"/>
          <p:cNvSpPr/>
          <p:nvPr/>
        </p:nvSpPr>
        <p:spPr>
          <a:xfrm>
            <a:off x="3428403" y="6255345"/>
            <a:ext cx="1681431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Na urinário</a:t>
            </a:r>
          </a:p>
        </p:txBody>
      </p:sp>
      <p:sp>
        <p:nvSpPr>
          <p:cNvPr id="650" name="Shape 650"/>
          <p:cNvSpPr/>
          <p:nvPr/>
        </p:nvSpPr>
        <p:spPr>
          <a:xfrm>
            <a:off x="8451085" y="1261533"/>
            <a:ext cx="1681430" cy="76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Creatinina urinária</a:t>
            </a:r>
          </a:p>
        </p:txBody>
      </p:sp>
      <p:sp>
        <p:nvSpPr>
          <p:cNvPr id="651" name="Shape 651"/>
          <p:cNvSpPr/>
          <p:nvPr/>
        </p:nvSpPr>
        <p:spPr>
          <a:xfrm>
            <a:off x="4959730" y="1261533"/>
            <a:ext cx="2121793" cy="76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Creatinina plasmática</a:t>
            </a:r>
          </a:p>
        </p:txBody>
      </p:sp>
      <p:sp>
        <p:nvSpPr>
          <p:cNvPr id="652" name="Shape 652"/>
          <p:cNvSpPr/>
          <p:nvPr/>
        </p:nvSpPr>
        <p:spPr>
          <a:xfrm>
            <a:off x="6310530" y="6255345"/>
            <a:ext cx="2026274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Na plasmático</a:t>
            </a:r>
          </a:p>
        </p:txBody>
      </p:sp>
      <p:sp>
        <p:nvSpPr>
          <p:cNvPr id="653" name="Shape 653"/>
          <p:cNvSpPr/>
          <p:nvPr/>
        </p:nvSpPr>
        <p:spPr>
          <a:xfrm flipV="1">
            <a:off x="2201333" y="2137229"/>
            <a:ext cx="1" cy="1768174"/>
          </a:xfrm>
          <a:prstGeom prst="line">
            <a:avLst/>
          </a:prstGeom>
          <a:ln w="63500" cap="rnd">
            <a:solidFill>
              <a:srgbClr val="4DABCA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54" name="Shape 654"/>
          <p:cNvSpPr/>
          <p:nvPr/>
        </p:nvSpPr>
        <p:spPr>
          <a:xfrm flipV="1">
            <a:off x="6020626" y="2137229"/>
            <a:ext cx="1" cy="1768174"/>
          </a:xfrm>
          <a:prstGeom prst="line">
            <a:avLst/>
          </a:prstGeom>
          <a:ln w="63500" cap="rnd">
            <a:solidFill>
              <a:srgbClr val="4DABCA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55" name="Shape 655"/>
          <p:cNvSpPr/>
          <p:nvPr/>
        </p:nvSpPr>
        <p:spPr>
          <a:xfrm flipV="1">
            <a:off x="9291800" y="2137229"/>
            <a:ext cx="1" cy="1768174"/>
          </a:xfrm>
          <a:prstGeom prst="line">
            <a:avLst/>
          </a:prstGeom>
          <a:ln w="63500" cap="rnd">
            <a:solidFill>
              <a:srgbClr val="4DABCA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56" name="Shape 656"/>
          <p:cNvSpPr/>
          <p:nvPr/>
        </p:nvSpPr>
        <p:spPr>
          <a:xfrm>
            <a:off x="4269118" y="4433651"/>
            <a:ext cx="1" cy="1847995"/>
          </a:xfrm>
          <a:prstGeom prst="line">
            <a:avLst/>
          </a:prstGeom>
          <a:ln w="63500" cap="rnd">
            <a:solidFill>
              <a:srgbClr val="4DABCA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  <p:sp>
        <p:nvSpPr>
          <p:cNvPr id="657" name="Shape 657"/>
          <p:cNvSpPr/>
          <p:nvPr/>
        </p:nvSpPr>
        <p:spPr>
          <a:xfrm>
            <a:off x="7323666" y="4491857"/>
            <a:ext cx="1" cy="1731582"/>
          </a:xfrm>
          <a:prstGeom prst="line">
            <a:avLst/>
          </a:prstGeom>
          <a:ln w="63500" cap="rnd">
            <a:solidFill>
              <a:srgbClr val="4DABCA"/>
            </a:solidFill>
            <a:custDash>
              <a:ds d="100000" sp="200000"/>
            </a:custDash>
            <a:tailEnd type="triangle"/>
          </a:ln>
        </p:spPr>
        <p:txBody>
          <a:bodyPr lIns="50800" tIns="50800" rIns="50800" bIns="50800" anchor="ctr"/>
          <a:lstStyle/>
          <a:p>
            <a:pPr>
              <a:defRPr sz="3600"/>
            </a:pPr>
            <a:endParaRPr/>
          </a:p>
        </p:txBody>
      </p:sp>
    </p:spTree>
  </p:cSld>
  <p:clrMapOvr>
    <a:masterClrMapping/>
  </p:clrMapOvr>
  <p:transition spd="slow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9" name="Table 659"/>
          <p:cNvGraphicFramePr/>
          <p:nvPr/>
        </p:nvGraphicFramePr>
        <p:xfrm>
          <a:off x="1041432" y="1302609"/>
          <a:ext cx="8077134" cy="446444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4038567"/>
                <a:gridCol w="4038567"/>
              </a:tblGrid>
              <a:tr h="1488149">
                <a:tc>
                  <a:txBody>
                    <a:bodyPr/>
                    <a:lstStyle/>
                    <a:p>
                      <a:pPr marR="33147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 b="1">
                          <a:solidFill>
                            <a:srgbClr val="5B8A6A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RN termo</a:t>
                      </a:r>
                    </a:p>
                  </a:txBody>
                  <a:tcPr marL="63500" marR="63500" marT="0" marB="0" horzOverflow="overflow">
                    <a:lnL w="63500">
                      <a:solidFill>
                        <a:srgbClr val="58B9D3"/>
                      </a:solidFill>
                      <a:miter lim="400000"/>
                    </a:lnL>
                    <a:lnR w="6350">
                      <a:solidFill>
                        <a:srgbClr val="58B9D3"/>
                      </a:solidFill>
                      <a:miter lim="400000"/>
                    </a:lnR>
                    <a:lnT w="63500">
                      <a:solidFill>
                        <a:srgbClr val="58B9D3"/>
                      </a:solidFill>
                      <a:miter lim="400000"/>
                    </a:lnT>
                    <a:lnB w="6350">
                      <a:solidFill>
                        <a:srgbClr val="58B9D3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R="33147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E77B74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FENa&gt; 2,5%</a:t>
                      </a:r>
                    </a:p>
                  </a:txBody>
                  <a:tcPr marL="63500" marR="63500" marT="0" marB="0" horzOverflow="overflow">
                    <a:lnL w="6350">
                      <a:solidFill>
                        <a:srgbClr val="58B9D3"/>
                      </a:solidFill>
                      <a:miter lim="400000"/>
                    </a:lnL>
                    <a:lnR w="63500">
                      <a:solidFill>
                        <a:srgbClr val="58B9D3"/>
                      </a:solidFill>
                      <a:miter lim="400000"/>
                    </a:lnR>
                    <a:lnT w="63500">
                      <a:solidFill>
                        <a:srgbClr val="58B9D3"/>
                      </a:solidFill>
                      <a:miter lim="400000"/>
                    </a:lnT>
                    <a:lnB w="6350">
                      <a:solidFill>
                        <a:srgbClr val="58B9D3"/>
                      </a:solidFill>
                      <a:miter lim="400000"/>
                    </a:lnB>
                  </a:tcPr>
                </a:tc>
              </a:tr>
              <a:tr h="1488149">
                <a:tc>
                  <a:txBody>
                    <a:bodyPr/>
                    <a:lstStyle/>
                    <a:p>
                      <a:pPr marR="33147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5B8A6A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Prematuros &gt; 31 semanas de IG</a:t>
                      </a:r>
                    </a:p>
                  </a:txBody>
                  <a:tcPr marL="63500" marR="63500" marT="0" marB="0" horzOverflow="overflow">
                    <a:lnL w="63500">
                      <a:solidFill>
                        <a:srgbClr val="58B9D3"/>
                      </a:solidFill>
                      <a:miter lim="400000"/>
                    </a:lnL>
                    <a:lnR w="6350">
                      <a:solidFill>
                        <a:srgbClr val="58B9D3"/>
                      </a:solidFill>
                      <a:miter lim="400000"/>
                    </a:lnR>
                    <a:lnT w="6350">
                      <a:solidFill>
                        <a:srgbClr val="58B9D3"/>
                      </a:solidFill>
                      <a:miter lim="400000"/>
                    </a:lnT>
                    <a:lnB w="6350">
                      <a:solidFill>
                        <a:srgbClr val="58B9D3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R="33147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E77B74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FENa&gt; 3%</a:t>
                      </a:r>
                    </a:p>
                  </a:txBody>
                  <a:tcPr marL="63500" marR="63500" marT="0" marB="0" horzOverflow="overflow">
                    <a:lnL w="6350">
                      <a:solidFill>
                        <a:srgbClr val="58B9D3"/>
                      </a:solidFill>
                      <a:miter lim="400000"/>
                    </a:lnL>
                    <a:lnR w="63500">
                      <a:solidFill>
                        <a:srgbClr val="58B9D3"/>
                      </a:solidFill>
                      <a:miter lim="400000"/>
                    </a:lnR>
                    <a:lnT w="6350">
                      <a:solidFill>
                        <a:srgbClr val="58B9D3"/>
                      </a:solidFill>
                      <a:miter lim="400000"/>
                    </a:lnT>
                    <a:lnB w="6350">
                      <a:solidFill>
                        <a:srgbClr val="58B9D3"/>
                      </a:solidFill>
                      <a:miter lim="400000"/>
                    </a:lnB>
                  </a:tcPr>
                </a:tc>
              </a:tr>
              <a:tr h="1488149">
                <a:tc>
                  <a:txBody>
                    <a:bodyPr/>
                    <a:lstStyle/>
                    <a:p>
                      <a:pPr marR="33147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5B8A6A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Prematuros entre 29 e 30 semanas de IG</a:t>
                      </a:r>
                    </a:p>
                  </a:txBody>
                  <a:tcPr marL="63500" marR="63500" marT="0" marB="0" horzOverflow="overflow">
                    <a:lnL w="63500">
                      <a:solidFill>
                        <a:srgbClr val="58B9D3"/>
                      </a:solidFill>
                      <a:miter lim="400000"/>
                    </a:lnL>
                    <a:lnR w="6350">
                      <a:solidFill>
                        <a:srgbClr val="58B9D3"/>
                      </a:solidFill>
                      <a:miter lim="400000"/>
                    </a:lnR>
                    <a:lnT w="6350">
                      <a:solidFill>
                        <a:srgbClr val="58B9D3"/>
                      </a:solidFill>
                      <a:miter lim="400000"/>
                    </a:lnT>
                    <a:lnB w="63500">
                      <a:solidFill>
                        <a:srgbClr val="58B9D3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R="33147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500" b="1">
                          <a:solidFill>
                            <a:srgbClr val="E77B74"/>
                          </a:solidFill>
                          <a:latin typeface="American Typewriter"/>
                          <a:ea typeface="American Typewriter"/>
                          <a:cs typeface="American Typewriter"/>
                          <a:sym typeface="American Typewriter"/>
                        </a:rPr>
                        <a:t>FENa&gt; 6%</a:t>
                      </a:r>
                    </a:p>
                  </a:txBody>
                  <a:tcPr marL="63500" marR="63500" marT="0" marB="0" horzOverflow="overflow">
                    <a:lnL w="6350">
                      <a:solidFill>
                        <a:srgbClr val="58B9D3"/>
                      </a:solidFill>
                      <a:miter lim="400000"/>
                    </a:lnL>
                    <a:lnR w="63500">
                      <a:solidFill>
                        <a:srgbClr val="58B9D3"/>
                      </a:solidFill>
                      <a:miter lim="400000"/>
                    </a:lnR>
                    <a:lnT w="6350">
                      <a:solidFill>
                        <a:srgbClr val="58B9D3"/>
                      </a:solidFill>
                      <a:miter lim="400000"/>
                    </a:lnT>
                    <a:lnB w="63500">
                      <a:solidFill>
                        <a:srgbClr val="58B9D3"/>
                      </a:solidFill>
                      <a:miter lim="400000"/>
                    </a:lnB>
                  </a:tcPr>
                </a:tc>
              </a:tr>
            </a:tbl>
          </a:graphicData>
        </a:graphic>
      </p:graphicFrame>
      <p:sp>
        <p:nvSpPr>
          <p:cNvPr id="660" name="Shape 660"/>
          <p:cNvSpPr/>
          <p:nvPr/>
        </p:nvSpPr>
        <p:spPr>
          <a:xfrm>
            <a:off x="6470782" y="6290733"/>
            <a:ext cx="5801850" cy="2725672"/>
          </a:xfrm>
          <a:prstGeom prst="roundRect">
            <a:avLst>
              <a:gd name="adj" fmla="val 7258"/>
            </a:avLst>
          </a:prstGeom>
          <a:solidFill>
            <a:srgbClr val="ECC8B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defRPr sz="21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Dados limitados sugerem o uso dos seguintes valores para diferenciar IRA pré-renal de IRA intrínseca (não existem dados para utilização de FENa em RN IG menor ou igual a 28 semanas)</a:t>
            </a:r>
          </a:p>
        </p:txBody>
      </p:sp>
      <p:sp>
        <p:nvSpPr>
          <p:cNvPr id="661" name="Shape 661"/>
          <p:cNvSpPr/>
          <p:nvPr/>
        </p:nvSpPr>
        <p:spPr>
          <a:xfrm>
            <a:off x="2746946" y="491066"/>
            <a:ext cx="4666108" cy="508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algn="l" defTabSz="457200">
              <a:lnSpc>
                <a:spcPct val="107916"/>
              </a:lnSpc>
              <a:spcBef>
                <a:spcPts val="800"/>
              </a:spcBef>
              <a:defRPr sz="2600" b="1">
                <a:solidFill>
                  <a:srgbClr val="8D2856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FENa por idade gestacional</a:t>
            </a:r>
          </a:p>
        </p:txBody>
      </p:sp>
    </p:spTree>
  </p:cSld>
  <p:clrMapOvr>
    <a:masterClrMapping/>
  </p:clrMapOvr>
  <p:transition spd="slow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Shape 663"/>
          <p:cNvSpPr/>
          <p:nvPr/>
        </p:nvSpPr>
        <p:spPr>
          <a:xfrm>
            <a:off x="3744207" y="4273550"/>
            <a:ext cx="5516386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Tratamento</a:t>
            </a:r>
          </a:p>
        </p:txBody>
      </p:sp>
    </p:spTree>
  </p:cSld>
  <p:clrMapOvr>
    <a:masterClrMapping/>
  </p:clrMapOvr>
  <p:transition spd="slow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" name="Captura de Tela 2020-09-08 às 23.34.2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26618" y="-751652"/>
            <a:ext cx="13258036" cy="11544770"/>
          </a:xfrm>
          <a:prstGeom prst="rect">
            <a:avLst/>
          </a:prstGeom>
          <a:ln w="12700">
            <a:miter lim="400000"/>
          </a:ln>
        </p:spPr>
      </p:pic>
      <p:sp>
        <p:nvSpPr>
          <p:cNvPr id="666" name="Shape 666"/>
          <p:cNvSpPr/>
          <p:nvPr/>
        </p:nvSpPr>
        <p:spPr>
          <a:xfrm>
            <a:off x="8247386" y="4869681"/>
            <a:ext cx="3097557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Manejo adequado de fluidos</a:t>
            </a:r>
          </a:p>
        </p:txBody>
      </p:sp>
      <p:pic>
        <p:nvPicPr>
          <p:cNvPr id="667" name="Captura de Tela 2020-09-01 às 19.24.04.png"/>
          <p:cNvPicPr>
            <a:picLocks noChangeAspect="1"/>
          </p:cNvPicPr>
          <p:nvPr/>
        </p:nvPicPr>
        <p:blipFill>
          <a:blip r:embed="rId3">
            <a:alphaModFix amt="51411"/>
            <a:extLst/>
          </a:blip>
          <a:stretch>
            <a:fillRect/>
          </a:stretch>
        </p:blipFill>
        <p:spPr>
          <a:xfrm>
            <a:off x="5306483" y="2552700"/>
            <a:ext cx="2730501" cy="1524000"/>
          </a:xfrm>
          <a:prstGeom prst="rect">
            <a:avLst/>
          </a:prstGeom>
          <a:ln w="12700">
            <a:miter lim="400000"/>
          </a:ln>
        </p:spPr>
      </p:pic>
      <p:sp>
        <p:nvSpPr>
          <p:cNvPr id="668" name="Shape 668"/>
          <p:cNvSpPr/>
          <p:nvPr/>
        </p:nvSpPr>
        <p:spPr>
          <a:xfrm>
            <a:off x="-660599" y="4679181"/>
            <a:ext cx="14325998" cy="1270001"/>
          </a:xfrm>
          <a:prstGeom prst="roundRect">
            <a:avLst>
              <a:gd name="adj" fmla="val 15000"/>
            </a:avLst>
          </a:prstGeom>
          <a:solidFill>
            <a:srgbClr val="F6F6F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Ainda não há uma terapia bem estabelecida</a:t>
            </a:r>
          </a:p>
        </p:txBody>
      </p:sp>
    </p:spTree>
  </p:cSld>
  <p:clrMapOvr>
    <a:masterClrMapping/>
  </p:clrMapOvr>
  <p:transition spd="slow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0" name="Captura de Tela 2020-09-08 às 23.34.28.png"/>
          <p:cNvPicPr>
            <a:picLocks noChangeAspect="1"/>
          </p:cNvPicPr>
          <p:nvPr/>
        </p:nvPicPr>
        <p:blipFill>
          <a:blip r:embed="rId2">
            <a:alphaModFix amt="54674"/>
            <a:extLst/>
          </a:blip>
          <a:stretch>
            <a:fillRect/>
          </a:stretch>
        </p:blipFill>
        <p:spPr>
          <a:xfrm>
            <a:off x="-126618" y="-751652"/>
            <a:ext cx="13258036" cy="11544770"/>
          </a:xfrm>
          <a:prstGeom prst="rect">
            <a:avLst/>
          </a:prstGeom>
          <a:ln w="12700">
            <a:miter lim="400000"/>
          </a:ln>
        </p:spPr>
      </p:pic>
      <p:sp>
        <p:nvSpPr>
          <p:cNvPr id="671" name="Shape 671"/>
          <p:cNvSpPr/>
          <p:nvPr/>
        </p:nvSpPr>
        <p:spPr>
          <a:xfrm>
            <a:off x="3876357" y="848783"/>
            <a:ext cx="2537064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Identificar pacientes de alto risco</a:t>
            </a:r>
          </a:p>
        </p:txBody>
      </p:sp>
      <p:sp>
        <p:nvSpPr>
          <p:cNvPr id="672" name="Shape 672"/>
          <p:cNvSpPr/>
          <p:nvPr/>
        </p:nvSpPr>
        <p:spPr>
          <a:xfrm>
            <a:off x="7192644" y="1187450"/>
            <a:ext cx="2441947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Evitar insultos nefrotóxicos</a:t>
            </a:r>
          </a:p>
        </p:txBody>
      </p:sp>
      <p:sp>
        <p:nvSpPr>
          <p:cNvPr id="673" name="Shape 673"/>
          <p:cNvSpPr/>
          <p:nvPr/>
        </p:nvSpPr>
        <p:spPr>
          <a:xfrm>
            <a:off x="2149580" y="2840434"/>
            <a:ext cx="2716134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Instituir tto específico da causa subjacente</a:t>
            </a:r>
          </a:p>
        </p:txBody>
      </p:sp>
      <p:sp>
        <p:nvSpPr>
          <p:cNvPr id="674" name="Shape 674"/>
          <p:cNvSpPr/>
          <p:nvPr/>
        </p:nvSpPr>
        <p:spPr>
          <a:xfrm>
            <a:off x="8465555" y="3093243"/>
            <a:ext cx="2999886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Suporte nutricional</a:t>
            </a:r>
          </a:p>
        </p:txBody>
      </p:sp>
      <p:sp>
        <p:nvSpPr>
          <p:cNvPr id="675" name="Shape 675"/>
          <p:cNvSpPr/>
          <p:nvPr/>
        </p:nvSpPr>
        <p:spPr>
          <a:xfrm>
            <a:off x="1845733" y="5490831"/>
            <a:ext cx="2716134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Ajuste de doses de drogas</a:t>
            </a:r>
          </a:p>
        </p:txBody>
      </p:sp>
      <p:sp>
        <p:nvSpPr>
          <p:cNvPr id="676" name="Shape 676"/>
          <p:cNvSpPr/>
          <p:nvPr/>
        </p:nvSpPr>
        <p:spPr>
          <a:xfrm>
            <a:off x="2875968" y="7235296"/>
            <a:ext cx="230886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Manejar complicações</a:t>
            </a:r>
          </a:p>
        </p:txBody>
      </p:sp>
      <p:sp>
        <p:nvSpPr>
          <p:cNvPr id="677" name="Shape 677"/>
          <p:cNvSpPr/>
          <p:nvPr/>
        </p:nvSpPr>
        <p:spPr>
          <a:xfrm>
            <a:off x="8083126" y="6646118"/>
            <a:ext cx="2716134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Controle eletrolítico e ácido básico</a:t>
            </a:r>
          </a:p>
        </p:txBody>
      </p:sp>
      <p:sp>
        <p:nvSpPr>
          <p:cNvPr id="678" name="Shape 678"/>
          <p:cNvSpPr/>
          <p:nvPr/>
        </p:nvSpPr>
        <p:spPr>
          <a:xfrm>
            <a:off x="8247386" y="4869681"/>
            <a:ext cx="3097557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Manejo adequado de fluidos</a:t>
            </a:r>
          </a:p>
        </p:txBody>
      </p:sp>
      <p:sp>
        <p:nvSpPr>
          <p:cNvPr id="679" name="Shape 679"/>
          <p:cNvSpPr/>
          <p:nvPr/>
        </p:nvSpPr>
        <p:spPr>
          <a:xfrm>
            <a:off x="5347970" y="8240547"/>
            <a:ext cx="2308861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Instituir terapia renal substitutiva</a:t>
            </a:r>
          </a:p>
        </p:txBody>
      </p:sp>
      <p:pic>
        <p:nvPicPr>
          <p:cNvPr id="680" name="Captura de Tela 2020-09-01 às 19.24.04.png"/>
          <p:cNvPicPr>
            <a:picLocks noChangeAspect="1"/>
          </p:cNvPicPr>
          <p:nvPr/>
        </p:nvPicPr>
        <p:blipFill>
          <a:blip r:embed="rId3">
            <a:alphaModFix amt="51411"/>
            <a:extLst/>
          </a:blip>
          <a:stretch>
            <a:fillRect/>
          </a:stretch>
        </p:blipFill>
        <p:spPr>
          <a:xfrm>
            <a:off x="5272616" y="4114800"/>
            <a:ext cx="2730501" cy="1524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2" name="pasted-image.png"/>
          <p:cNvPicPr>
            <a:picLocks noChangeAspect="1"/>
          </p:cNvPicPr>
          <p:nvPr/>
        </p:nvPicPr>
        <p:blipFill>
          <a:blip r:embed="rId2">
            <a:alphaModFix amt="34278"/>
            <a:extLst/>
          </a:blip>
          <a:stretch>
            <a:fillRect/>
          </a:stretch>
        </p:blipFill>
        <p:spPr>
          <a:xfrm>
            <a:off x="-11137" y="5378732"/>
            <a:ext cx="5034540" cy="4444718"/>
          </a:xfrm>
          <a:prstGeom prst="rect">
            <a:avLst/>
          </a:prstGeom>
          <a:ln w="12700">
            <a:miter lim="400000"/>
          </a:ln>
        </p:spPr>
      </p:pic>
      <p:sp>
        <p:nvSpPr>
          <p:cNvPr id="683" name="Shape 683"/>
          <p:cNvSpPr/>
          <p:nvPr/>
        </p:nvSpPr>
        <p:spPr>
          <a:xfrm>
            <a:off x="1081024" y="738716"/>
            <a:ext cx="10537953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EFB657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Considerar terapia de substituição renal:</a:t>
            </a:r>
          </a:p>
        </p:txBody>
      </p:sp>
      <p:sp>
        <p:nvSpPr>
          <p:cNvPr id="684" name="Shape 684"/>
          <p:cNvSpPr/>
          <p:nvPr/>
        </p:nvSpPr>
        <p:spPr>
          <a:xfrm>
            <a:off x="401022" y="2912674"/>
            <a:ext cx="11897956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>
                <a:solidFill>
                  <a:srgbClr val="FFC000"/>
                </a:solidFill>
              </a:rPr>
              <a:t>1. </a:t>
            </a:r>
            <a:r>
              <a:rPr dirty="0"/>
              <a:t>Casos em que não é possível manter o BH e eletrolítico e suporte nutricional adequado com tratamento clínico </a:t>
            </a:r>
          </a:p>
        </p:txBody>
      </p:sp>
      <p:sp>
        <p:nvSpPr>
          <p:cNvPr id="685" name="Shape 685"/>
          <p:cNvSpPr/>
          <p:nvPr/>
        </p:nvSpPr>
        <p:spPr>
          <a:xfrm>
            <a:off x="4031361" y="5619750"/>
            <a:ext cx="7583679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dirty="0">
                <a:solidFill>
                  <a:srgbClr val="FFC000"/>
                </a:solidFill>
              </a:rPr>
              <a:t>2. </a:t>
            </a:r>
            <a:r>
              <a:rPr dirty="0"/>
              <a:t>Oligúria ou anúria persistentes</a:t>
            </a:r>
          </a:p>
        </p:txBody>
      </p:sp>
    </p:spTree>
  </p:cSld>
  <p:clrMapOvr>
    <a:masterClrMapping/>
  </p:clrMapOvr>
  <p:transition spd="slow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Shape 687"/>
          <p:cNvSpPr/>
          <p:nvPr/>
        </p:nvSpPr>
        <p:spPr>
          <a:xfrm rot="18900000">
            <a:off x="1438231" y="2694517"/>
            <a:ext cx="5420869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AD1433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Indicações absolutas</a:t>
            </a:r>
          </a:p>
        </p:txBody>
      </p:sp>
      <p:pic>
        <p:nvPicPr>
          <p:cNvPr id="688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36750" y="677333"/>
            <a:ext cx="9131300" cy="9144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0" name="pasted-image.png"/>
          <p:cNvPicPr>
            <a:picLocks noChangeAspect="1"/>
          </p:cNvPicPr>
          <p:nvPr/>
        </p:nvPicPr>
        <p:blipFill>
          <a:blip r:embed="rId2">
            <a:alphaModFix amt="20242"/>
            <a:extLst/>
          </a:blip>
          <a:stretch>
            <a:fillRect/>
          </a:stretch>
        </p:blipFill>
        <p:spPr>
          <a:xfrm>
            <a:off x="1496483" y="575733"/>
            <a:ext cx="9131301" cy="9144001"/>
          </a:xfrm>
          <a:prstGeom prst="rect">
            <a:avLst/>
          </a:prstGeom>
          <a:ln w="12700">
            <a:miter lim="400000"/>
          </a:ln>
        </p:spPr>
      </p:pic>
      <p:sp>
        <p:nvSpPr>
          <p:cNvPr id="691" name="Shape 691"/>
          <p:cNvSpPr/>
          <p:nvPr/>
        </p:nvSpPr>
        <p:spPr>
          <a:xfrm>
            <a:off x="540113" y="448733"/>
            <a:ext cx="11924574" cy="1150475"/>
          </a:xfrm>
          <a:prstGeom prst="roundRect">
            <a:avLst>
              <a:gd name="adj" fmla="val 16558"/>
            </a:avLst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Acidose metabólica severa (bicarbonato sérico &lt; 12 mEq/L)</a:t>
            </a:r>
          </a:p>
        </p:txBody>
      </p:sp>
      <p:sp>
        <p:nvSpPr>
          <p:cNvPr id="692" name="Shape 692"/>
          <p:cNvSpPr/>
          <p:nvPr/>
        </p:nvSpPr>
        <p:spPr>
          <a:xfrm>
            <a:off x="540113" y="2850620"/>
            <a:ext cx="11924574" cy="1299172"/>
          </a:xfrm>
          <a:prstGeom prst="roundRect">
            <a:avLst>
              <a:gd name="adj" fmla="val 14663"/>
            </a:avLst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Hipercalemia refratária ao tratamento clínico (K sérico &gt; ou = 8 mEq/L) ou elevação rápida de seu nível</a:t>
            </a:r>
          </a:p>
        </p:txBody>
      </p:sp>
      <p:sp>
        <p:nvSpPr>
          <p:cNvPr id="693" name="Shape 693"/>
          <p:cNvSpPr/>
          <p:nvPr/>
        </p:nvSpPr>
        <p:spPr>
          <a:xfrm>
            <a:off x="540113" y="5401204"/>
            <a:ext cx="11924574" cy="1299171"/>
          </a:xfrm>
          <a:prstGeom prst="roundRect">
            <a:avLst>
              <a:gd name="adj" fmla="val 14663"/>
            </a:avLst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Hiponatremia (Na sérico &lt; ou = 120 mEq/L)</a:t>
            </a:r>
          </a:p>
        </p:txBody>
      </p:sp>
      <p:sp>
        <p:nvSpPr>
          <p:cNvPr id="694" name="Shape 694"/>
          <p:cNvSpPr/>
          <p:nvPr/>
        </p:nvSpPr>
        <p:spPr>
          <a:xfrm>
            <a:off x="540113" y="7685352"/>
            <a:ext cx="11924574" cy="1672102"/>
          </a:xfrm>
          <a:prstGeom prst="roundRect">
            <a:avLst>
              <a:gd name="adj" fmla="val 11393"/>
            </a:avLst>
          </a:prstGeom>
          <a:solidFill>
            <a:srgbClr val="AD143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Sobrecarga de volume com insuficiência cardíaca congestiva ou edema pulmonar, necessidade de prover nutrição para RN anúrico ou oligúrico ou que requeira restrição de fluidos</a:t>
            </a:r>
          </a:p>
        </p:txBody>
      </p:sp>
    </p:spTree>
  </p:cSld>
  <p:clrMapOvr>
    <a:masterClrMapping/>
  </p:clrMapOvr>
  <p:transition spd="slow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Shape 696"/>
          <p:cNvSpPr/>
          <p:nvPr/>
        </p:nvSpPr>
        <p:spPr>
          <a:xfrm>
            <a:off x="4056646" y="4273550"/>
            <a:ext cx="4891508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Prevenção</a:t>
            </a:r>
          </a:p>
        </p:txBody>
      </p:sp>
    </p:spTree>
  </p:cSld>
  <p:clrMapOvr>
    <a:masterClrMapping/>
  </p:clrMapOvr>
  <p:transition spd="slow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pasted-image.png"/>
          <p:cNvPicPr>
            <a:picLocks noChangeAspect="1"/>
          </p:cNvPicPr>
          <p:nvPr/>
        </p:nvPicPr>
        <p:blipFill>
          <a:blip r:embed="rId2">
            <a:alphaModFix amt="36233"/>
            <a:extLst/>
          </a:blip>
          <a:stretch>
            <a:fillRect/>
          </a:stretch>
        </p:blipFill>
        <p:spPr>
          <a:xfrm>
            <a:off x="-3344289" y="-103434"/>
            <a:ext cx="18821685" cy="10587199"/>
          </a:xfrm>
          <a:prstGeom prst="rect">
            <a:avLst/>
          </a:prstGeom>
          <a:ln w="12700">
            <a:miter lim="400000"/>
          </a:ln>
        </p:spPr>
      </p:pic>
      <p:sp>
        <p:nvSpPr>
          <p:cNvPr id="699" name="Shape 699"/>
          <p:cNvSpPr/>
          <p:nvPr/>
        </p:nvSpPr>
        <p:spPr>
          <a:xfrm>
            <a:off x="223934" y="448733"/>
            <a:ext cx="10118297" cy="1270001"/>
          </a:xfrm>
          <a:prstGeom prst="roundRect">
            <a:avLst>
              <a:gd name="adj" fmla="val 15000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Ajuste de drogas potencialmente nefrotóxicas e de excreção renal para a TFG</a:t>
            </a:r>
          </a:p>
        </p:txBody>
      </p:sp>
      <p:sp>
        <p:nvSpPr>
          <p:cNvPr id="700" name="Shape 700"/>
          <p:cNvSpPr/>
          <p:nvPr/>
        </p:nvSpPr>
        <p:spPr>
          <a:xfrm>
            <a:off x="5899083" y="3843866"/>
            <a:ext cx="6958501" cy="1270001"/>
          </a:xfrm>
          <a:prstGeom prst="roundRect">
            <a:avLst>
              <a:gd name="adj" fmla="val 15000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Evitar hipervolemia e hipovolemia</a:t>
            </a:r>
          </a:p>
        </p:txBody>
      </p:sp>
      <p:sp>
        <p:nvSpPr>
          <p:cNvPr id="701" name="Shape 701"/>
          <p:cNvSpPr/>
          <p:nvPr/>
        </p:nvSpPr>
        <p:spPr>
          <a:xfrm>
            <a:off x="223933" y="7239000"/>
            <a:ext cx="10637675" cy="1805054"/>
          </a:xfrm>
          <a:prstGeom prst="roundRect">
            <a:avLst>
              <a:gd name="adj" fmla="val 10554"/>
            </a:avLst>
          </a:prstGeom>
          <a:solidFill>
            <a:srgbClr val="EEE4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Monitorar função renal nos pacientes de risco para IRA (prematuros com IG&lt;32 semanas, RN com cardiopatias congênitas, asfixia perinatal, sepse, policitemia e hidropsia fetal)</a:t>
            </a:r>
          </a:p>
        </p:txBody>
      </p:sp>
    </p:spTree>
  </p:cSld>
  <p:clrMapOvr>
    <a:masterClrMapping/>
  </p:clrMapOvr>
  <p:transition spd="slow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Shape 703"/>
          <p:cNvSpPr/>
          <p:nvPr/>
        </p:nvSpPr>
        <p:spPr>
          <a:xfrm>
            <a:off x="2474163" y="4273550"/>
            <a:ext cx="8056474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Tratamento geral</a:t>
            </a:r>
          </a:p>
        </p:txBody>
      </p:sp>
    </p:spTree>
  </p:cSld>
  <p:clrMapOvr>
    <a:masterClrMapping/>
  </p:clrMapOvr>
  <p:transition spd="slow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Shape 705"/>
          <p:cNvSpPr/>
          <p:nvPr/>
        </p:nvSpPr>
        <p:spPr>
          <a:xfrm>
            <a:off x="2317411" y="389466"/>
            <a:ext cx="8670418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L="678180" marR="331470" indent="-228600" algn="just" defTabSz="457200">
              <a:defRPr sz="3000" b="1">
                <a:solidFill>
                  <a:srgbClr val="E77B74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1- Administração de líquidos e eletrólitos:</a:t>
            </a:r>
          </a:p>
        </p:txBody>
      </p:sp>
      <p:sp>
        <p:nvSpPr>
          <p:cNvPr id="706" name="Shape 706"/>
          <p:cNvSpPr/>
          <p:nvPr/>
        </p:nvSpPr>
        <p:spPr>
          <a:xfrm>
            <a:off x="3560021" y="7116233"/>
            <a:ext cx="563881" cy="73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R="331470" indent="449580" algn="just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</p:txBody>
      </p:sp>
      <p:grpSp>
        <p:nvGrpSpPr>
          <p:cNvPr id="709" name="Group 709"/>
          <p:cNvGrpSpPr/>
          <p:nvPr/>
        </p:nvGrpSpPr>
        <p:grpSpPr>
          <a:xfrm>
            <a:off x="562457" y="1634066"/>
            <a:ext cx="5938271" cy="1807238"/>
            <a:chOff x="0" y="0"/>
            <a:chExt cx="5938270" cy="1807236"/>
          </a:xfrm>
        </p:grpSpPr>
        <p:sp>
          <p:nvSpPr>
            <p:cNvPr id="708" name="Shape 708"/>
            <p:cNvSpPr/>
            <p:nvPr/>
          </p:nvSpPr>
          <p:spPr>
            <a:xfrm>
              <a:off x="19050" y="19050"/>
              <a:ext cx="5900172" cy="1769137"/>
            </a:xfrm>
            <a:prstGeom prst="rect">
              <a:avLst/>
            </a:prstGeom>
            <a:blipFill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marR="331470" indent="449580" algn="just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•&gt;2500 g − 15 to 25 mL/kg</a:t>
              </a:r>
            </a:p>
            <a:p>
              <a:pPr marR="331470" indent="449580" algn="just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• 1500 to 2500 g − 15 to 35 mL/kg</a:t>
              </a:r>
            </a:p>
            <a:p>
              <a:pPr marR="331470" indent="449580" algn="just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• &lt;1500 g − 30 to 60 mL/kg</a:t>
              </a:r>
            </a:p>
          </p:txBody>
        </p:sp>
        <p:pic>
          <p:nvPicPr>
            <p:cNvPr id="707" name="Imagem 706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-1"/>
              <a:ext cx="5938271" cy="1807238"/>
            </a:xfrm>
            <a:prstGeom prst="rect">
              <a:avLst/>
            </a:prstGeom>
            <a:effectLst/>
          </p:spPr>
        </p:pic>
      </p:grpSp>
      <p:sp>
        <p:nvSpPr>
          <p:cNvPr id="710" name="Shape 710"/>
          <p:cNvSpPr/>
          <p:nvPr/>
        </p:nvSpPr>
        <p:spPr>
          <a:xfrm>
            <a:off x="690629" y="4292599"/>
            <a:ext cx="11623543" cy="116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defTabSz="457200">
              <a:defRPr sz="23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Todos os RN com IRA devem ser pesados a cada 12 horas para ajuste da administração de fluidos de acordo com ganho de peso.</a:t>
            </a:r>
          </a:p>
        </p:txBody>
      </p:sp>
      <p:sp>
        <p:nvSpPr>
          <p:cNvPr id="711" name="Shape 711"/>
          <p:cNvSpPr/>
          <p:nvPr/>
        </p:nvSpPr>
        <p:spPr>
          <a:xfrm>
            <a:off x="1023342" y="7001933"/>
            <a:ext cx="10958117" cy="147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L="678180" marR="331470" indent="-228600" defTabSz="457200">
              <a:defRPr sz="3000" b="1">
                <a:solidFill>
                  <a:srgbClr val="E77B74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2-	 Manutenção da temperatura: manter zona de temperatura neutra</a:t>
            </a:r>
          </a:p>
        </p:txBody>
      </p:sp>
    </p:spTree>
  </p:cSld>
  <p:clrMapOvr>
    <a:masterClrMapping/>
  </p:clrMapOvr>
  <p:transition spd="slow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Shape 713"/>
          <p:cNvSpPr/>
          <p:nvPr/>
        </p:nvSpPr>
        <p:spPr>
          <a:xfrm>
            <a:off x="12931" y="129116"/>
            <a:ext cx="12625323" cy="1333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678180" marR="331470" indent="-228600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  <a:p>
            <a:pPr marL="678180" marR="331470" indent="-228600" defTabSz="457200">
              <a:defRPr sz="3000" b="1">
                <a:solidFill>
                  <a:srgbClr val="E77B74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3-	 Dietético</a:t>
            </a:r>
          </a:p>
        </p:txBody>
      </p:sp>
      <p:sp>
        <p:nvSpPr>
          <p:cNvPr id="714" name="Shape 714"/>
          <p:cNvSpPr/>
          <p:nvPr/>
        </p:nvSpPr>
        <p:spPr>
          <a:xfrm>
            <a:off x="262797" y="1784350"/>
            <a:ext cx="12479206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paciente com IRA é frequentemente hipermetabólico e evolui para desnutrição aguda. O catabolismo acentuado leva a instalação acelerada de uremia, hipercalemia e acidose, antecipando a necessidade de tratamento dialítico</a:t>
            </a:r>
          </a:p>
        </p:txBody>
      </p:sp>
      <p:sp>
        <p:nvSpPr>
          <p:cNvPr id="715" name="Shape 715"/>
          <p:cNvSpPr/>
          <p:nvPr/>
        </p:nvSpPr>
        <p:spPr>
          <a:xfrm>
            <a:off x="80774" y="6409085"/>
            <a:ext cx="12489636" cy="8720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Alguns pacientes em diálise não toleram a via digestiva devido ao aumento da pressão intra-abdominal</a:t>
            </a:r>
          </a:p>
        </p:txBody>
      </p:sp>
      <p:grpSp>
        <p:nvGrpSpPr>
          <p:cNvPr id="718" name="Group 718"/>
          <p:cNvGrpSpPr/>
          <p:nvPr/>
        </p:nvGrpSpPr>
        <p:grpSpPr>
          <a:xfrm>
            <a:off x="2690599" y="3782483"/>
            <a:ext cx="7269987" cy="1807237"/>
            <a:chOff x="0" y="0"/>
            <a:chExt cx="7269985" cy="1807236"/>
          </a:xfrm>
        </p:grpSpPr>
        <p:sp>
          <p:nvSpPr>
            <p:cNvPr id="717" name="Shape 717"/>
            <p:cNvSpPr/>
            <p:nvPr/>
          </p:nvSpPr>
          <p:spPr>
            <a:xfrm>
              <a:off x="19050" y="19050"/>
              <a:ext cx="7231886" cy="1769137"/>
            </a:xfrm>
            <a:prstGeom prst="rect">
              <a:avLst/>
            </a:prstGeom>
            <a:blipFill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marR="331470" indent="449580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Ingesta calórica: Mínimo 100 kcal/kg/dia</a:t>
              </a:r>
            </a:p>
            <a:p>
              <a:pPr marR="331470" indent="449580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Aporte proteico: 1g/kg/dia</a:t>
              </a:r>
            </a:p>
          </p:txBody>
        </p:sp>
        <p:pic>
          <p:nvPicPr>
            <p:cNvPr id="716" name="Imagem 715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-1"/>
              <a:ext cx="7269986" cy="1807238"/>
            </a:xfrm>
            <a:prstGeom prst="rect">
              <a:avLst/>
            </a:prstGeom>
            <a:effectLst/>
          </p:spPr>
        </p:pic>
      </p:grpSp>
      <p:pic>
        <p:nvPicPr>
          <p:cNvPr id="719" name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-433620" y="7150869"/>
            <a:ext cx="4031954" cy="2685281"/>
          </a:xfrm>
          <a:prstGeom prst="rect">
            <a:avLst/>
          </a:prstGeom>
          <a:ln w="12700">
            <a:miter lim="400000"/>
          </a:ln>
        </p:spPr>
      </p:pic>
      <p:sp>
        <p:nvSpPr>
          <p:cNvPr id="720" name="Shape 720"/>
          <p:cNvSpPr/>
          <p:nvPr/>
        </p:nvSpPr>
        <p:spPr>
          <a:xfrm>
            <a:off x="4427590" y="8100483"/>
            <a:ext cx="7163754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Deve-se dar preferência ao Leite Materno</a:t>
            </a:r>
          </a:p>
        </p:txBody>
      </p:sp>
    </p:spTree>
  </p:cSld>
  <p:clrMapOvr>
    <a:masterClrMapping/>
  </p:clrMapOvr>
  <p:transition spd="slow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Shape 722"/>
          <p:cNvSpPr/>
          <p:nvPr/>
        </p:nvSpPr>
        <p:spPr>
          <a:xfrm>
            <a:off x="1096631" y="391583"/>
            <a:ext cx="10574471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Aos pacientes que não estejam recebendo dieta enteral, devem receber Nutrição Parenteral Total (NPT)</a:t>
            </a:r>
          </a:p>
        </p:txBody>
      </p:sp>
      <p:grpSp>
        <p:nvGrpSpPr>
          <p:cNvPr id="725" name="Group 725"/>
          <p:cNvGrpSpPr/>
          <p:nvPr/>
        </p:nvGrpSpPr>
        <p:grpSpPr>
          <a:xfrm>
            <a:off x="3414731" y="1767615"/>
            <a:ext cx="5938272" cy="1807237"/>
            <a:chOff x="0" y="0"/>
            <a:chExt cx="5938270" cy="1807236"/>
          </a:xfrm>
        </p:grpSpPr>
        <p:sp>
          <p:nvSpPr>
            <p:cNvPr id="724" name="Shape 724"/>
            <p:cNvSpPr/>
            <p:nvPr/>
          </p:nvSpPr>
          <p:spPr>
            <a:xfrm>
              <a:off x="19050" y="19050"/>
              <a:ext cx="5900172" cy="1769137"/>
            </a:xfrm>
            <a:prstGeom prst="rect">
              <a:avLst/>
            </a:prstGeom>
            <a:blipFill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marR="331470" indent="449580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NPT</a:t>
              </a:r>
            </a:p>
            <a:p>
              <a:pPr marR="331470" indent="449580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Aminoácidos: Máximo 1,5g/kg/dia</a:t>
              </a:r>
            </a:p>
            <a:p>
              <a:pPr marR="331470" indent="449580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**Se diálise: 3g/kg/dia</a:t>
              </a:r>
            </a:p>
            <a:p>
              <a:pPr marR="331470" indent="449580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Lipídeos: Máximo 2g/kg/dia </a:t>
              </a:r>
            </a:p>
          </p:txBody>
        </p:sp>
        <p:pic>
          <p:nvPicPr>
            <p:cNvPr id="723" name="Imagem 722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-1"/>
              <a:ext cx="5938271" cy="1807238"/>
            </a:xfrm>
            <a:prstGeom prst="rect">
              <a:avLst/>
            </a:prstGeom>
            <a:effectLst/>
          </p:spPr>
        </p:pic>
      </p:grpSp>
      <p:sp>
        <p:nvSpPr>
          <p:cNvPr id="726" name="Shape 726"/>
          <p:cNvSpPr/>
          <p:nvPr/>
        </p:nvSpPr>
        <p:spPr>
          <a:xfrm>
            <a:off x="1947631" y="4525433"/>
            <a:ext cx="9109538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Glicose e eletrólitos depende do peso, da concentração sérica desses solutos, da severidade da insuficiência renal e do paciente estar ou não em diálise</a:t>
            </a:r>
          </a:p>
        </p:txBody>
      </p:sp>
      <p:sp>
        <p:nvSpPr>
          <p:cNvPr id="727" name="Shape 727"/>
          <p:cNvSpPr/>
          <p:nvPr/>
        </p:nvSpPr>
        <p:spPr>
          <a:xfrm>
            <a:off x="2461048" y="7554581"/>
            <a:ext cx="7845638" cy="2070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Em geral, a suplementação de potássio e fosfato são evitadas na NPT pelo risco de hipercalemia e hiperfosfatemia. Fornecer separadamente SOS !</a:t>
            </a:r>
          </a:p>
        </p:txBody>
      </p:sp>
    </p:spTree>
  </p:cSld>
  <p:clrMapOvr>
    <a:masterClrMapping/>
  </p:clrMapOvr>
  <p:transition spd="slow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Shape 729"/>
          <p:cNvSpPr/>
          <p:nvPr/>
        </p:nvSpPr>
        <p:spPr>
          <a:xfrm>
            <a:off x="4224436" y="1902883"/>
            <a:ext cx="10279395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L="449580" marR="33147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Expansão volumétrica</a:t>
            </a:r>
          </a:p>
        </p:txBody>
      </p:sp>
      <p:sp>
        <p:nvSpPr>
          <p:cNvPr id="730" name="Shape 730"/>
          <p:cNvSpPr/>
          <p:nvPr/>
        </p:nvSpPr>
        <p:spPr>
          <a:xfrm>
            <a:off x="2839465" y="355599"/>
            <a:ext cx="7325869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L="678180" marR="331470" indent="-228600" algn="just" defTabSz="457200">
              <a:defRPr sz="3000" b="1">
                <a:solidFill>
                  <a:srgbClr val="E77B74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4 - Manutenção da pressão arterial</a:t>
            </a:r>
          </a:p>
        </p:txBody>
      </p:sp>
      <p:pic>
        <p:nvPicPr>
          <p:cNvPr id="731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6266" y="6508805"/>
            <a:ext cx="5765118" cy="3215162"/>
          </a:xfrm>
          <a:prstGeom prst="rect">
            <a:avLst/>
          </a:prstGeom>
          <a:ln w="12700">
            <a:miter lim="400000"/>
          </a:ln>
        </p:spPr>
      </p:pic>
      <p:sp>
        <p:nvSpPr>
          <p:cNvPr id="732" name="Shape 732"/>
          <p:cNvSpPr/>
          <p:nvPr/>
        </p:nvSpPr>
        <p:spPr>
          <a:xfrm>
            <a:off x="4724876" y="3230033"/>
            <a:ext cx="3555048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L="449580" marR="33147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Drogas vasoativas</a:t>
            </a:r>
          </a:p>
        </p:txBody>
      </p:sp>
      <p:sp>
        <p:nvSpPr>
          <p:cNvPr id="733" name="Shape 733"/>
          <p:cNvSpPr/>
          <p:nvPr/>
        </p:nvSpPr>
        <p:spPr>
          <a:xfrm>
            <a:off x="5884333" y="4241800"/>
            <a:ext cx="6519334" cy="2819400"/>
          </a:xfrm>
          <a:prstGeom prst="roundRect">
            <a:avLst>
              <a:gd name="adj" fmla="val 6757"/>
            </a:avLst>
          </a:prstGeom>
          <a:solidFill>
            <a:srgbClr val="E2194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L="449580" marR="331470" defTabSz="457200">
              <a:defRPr sz="25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Deve-se procurar manter uma PA aceitável, a fim de garantir uma pressão de perfusão adequada em nível de artérias renais, possibilitando e favorecendo a filtração glomerular</a:t>
            </a:r>
          </a:p>
        </p:txBody>
      </p:sp>
    </p:spTree>
  </p:cSld>
  <p:clrMapOvr>
    <a:masterClrMapping/>
  </p:clrMapOvr>
  <p:transition spd="slow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Shape 735"/>
          <p:cNvSpPr/>
          <p:nvPr/>
        </p:nvSpPr>
        <p:spPr>
          <a:xfrm>
            <a:off x="1555320" y="1102783"/>
            <a:ext cx="9386160" cy="223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678180" marR="331470" algn="just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  <a:p>
            <a:pPr marR="33147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             O diurético, quando administrado no momento adequado, pode converter a IRA oligúrica em não oligúrica</a:t>
            </a:r>
          </a:p>
          <a:p>
            <a:pPr marR="331470" indent="449580" algn="just" defTabSz="457200">
              <a:defRPr sz="20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baseline="31999"/>
              <a:t>   </a:t>
            </a:r>
          </a:p>
        </p:txBody>
      </p:sp>
      <p:sp>
        <p:nvSpPr>
          <p:cNvPr id="736" name="Shape 736"/>
          <p:cNvSpPr/>
          <p:nvPr/>
        </p:nvSpPr>
        <p:spPr>
          <a:xfrm>
            <a:off x="4458123" y="338666"/>
            <a:ext cx="4377691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L="678180" marR="331470" indent="-228600" algn="just" defTabSz="457200">
              <a:defRPr sz="3000" b="1">
                <a:solidFill>
                  <a:srgbClr val="E77B74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5- Uso do diurético:</a:t>
            </a:r>
          </a:p>
        </p:txBody>
      </p:sp>
      <p:sp>
        <p:nvSpPr>
          <p:cNvPr id="737" name="Shape 737"/>
          <p:cNvSpPr/>
          <p:nvPr/>
        </p:nvSpPr>
        <p:spPr>
          <a:xfrm>
            <a:off x="628912" y="3901289"/>
            <a:ext cx="11528759" cy="12567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IRA não oligúrica associa-se a um prognóstico melhor, o que sugere que os pacientes que respondem à furosemida apresentam IRA menos severa</a:t>
            </a:r>
          </a:p>
        </p:txBody>
      </p:sp>
      <p:sp>
        <p:nvSpPr>
          <p:cNvPr id="738" name="Shape 738"/>
          <p:cNvSpPr/>
          <p:nvPr/>
        </p:nvSpPr>
        <p:spPr>
          <a:xfrm>
            <a:off x="847129" y="6512983"/>
            <a:ext cx="11310542" cy="2070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/>
            <a:r>
              <a:rPr dirty="0"/>
              <a:t>Antes da administração da furosemida para o tratamento da IRA oligúrica, deve ser corrigida a hipotensão arterial e acidose metabólica significativa, podendo ser necessária infusão de volume (10-20mL/kg, inicialmente com soro fisiológico e se necessária nova expansão, fazê-lo com solução de albumina)</a:t>
            </a:r>
          </a:p>
        </p:txBody>
      </p:sp>
    </p:spTree>
  </p:cSld>
  <p:clrMapOvr>
    <a:masterClrMapping/>
  </p:clrMapOvr>
  <p:transition spd="slow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Shape 740"/>
          <p:cNvSpPr/>
          <p:nvPr/>
        </p:nvSpPr>
        <p:spPr>
          <a:xfrm>
            <a:off x="2931636" y="679450"/>
            <a:ext cx="7141528" cy="495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Contra-indicada em casos de hipovolemia</a:t>
            </a:r>
          </a:p>
        </p:txBody>
      </p:sp>
      <p:sp>
        <p:nvSpPr>
          <p:cNvPr id="741" name="Shape 741"/>
          <p:cNvSpPr/>
          <p:nvPr/>
        </p:nvSpPr>
        <p:spPr>
          <a:xfrm>
            <a:off x="800800" y="3293533"/>
            <a:ext cx="11403199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resposta à furosemida pode servir como sinal prognóstico com respeito a severidade da lesão renal e qualquer potencial benefício provavelmente ocorrerá naqueles pacientes que responderem à droga. </a:t>
            </a:r>
          </a:p>
        </p:txBody>
      </p:sp>
      <p:sp>
        <p:nvSpPr>
          <p:cNvPr id="742" name="Shape 742"/>
          <p:cNvSpPr/>
          <p:nvPr/>
        </p:nvSpPr>
        <p:spPr>
          <a:xfrm>
            <a:off x="1342717" y="6888725"/>
            <a:ext cx="10656451" cy="17645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defTabSz="457200">
              <a:lnSpc>
                <a:spcPct val="107916"/>
              </a:lnSpc>
              <a:spcBef>
                <a:spcPts val="800"/>
              </a:spcBef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 dose de 0,5-1mg/kg pode não ser suficiente no recém-nascido doente. </a:t>
            </a:r>
            <a:r>
              <a:rPr dirty="0"/>
              <a:t>Doses maiores podem ser necessárias, como 2-5mg/kg como dose de ataque e 4-8mg/Kg/dia diluído para infusão contínua</a:t>
            </a:r>
          </a:p>
        </p:txBody>
      </p:sp>
    </p:spTree>
  </p:cSld>
  <p:clrMapOvr>
    <a:masterClrMapping/>
  </p:clrMapOvr>
  <p:transition spd="slow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Shape 744"/>
          <p:cNvSpPr/>
          <p:nvPr/>
        </p:nvSpPr>
        <p:spPr>
          <a:xfrm>
            <a:off x="844887" y="1071318"/>
            <a:ext cx="11205641" cy="13490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R="331470" defTabSz="457200">
              <a:lnSpc>
                <a:spcPct val="107916"/>
              </a:lnSpc>
              <a:spcBef>
                <a:spcPts val="800"/>
              </a:spcBef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dirty="0"/>
              <a:t>Nos pacientes que respondem à terapia, a infusão contínua pode ser mais efetiva e associar-se a menor toxicidade do que a administração em bolus</a:t>
            </a:r>
          </a:p>
        </p:txBody>
      </p:sp>
      <p:sp>
        <p:nvSpPr>
          <p:cNvPr id="745" name="Shape 745"/>
          <p:cNvSpPr/>
          <p:nvPr/>
        </p:nvSpPr>
        <p:spPr>
          <a:xfrm>
            <a:off x="844887" y="4416716"/>
            <a:ext cx="11315027" cy="9201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defTabSz="457200">
              <a:lnSpc>
                <a:spcPct val="107916"/>
              </a:lnSpc>
              <a:spcBef>
                <a:spcPts val="800"/>
              </a:spcBef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Na ausência de resposta, não há justificativa para continuar o uso da furosemida</a:t>
            </a:r>
          </a:p>
        </p:txBody>
      </p:sp>
      <p:grpSp>
        <p:nvGrpSpPr>
          <p:cNvPr id="748" name="Group 748"/>
          <p:cNvGrpSpPr/>
          <p:nvPr/>
        </p:nvGrpSpPr>
        <p:grpSpPr>
          <a:xfrm>
            <a:off x="3050844" y="6644415"/>
            <a:ext cx="7229241" cy="1807237"/>
            <a:chOff x="0" y="0"/>
            <a:chExt cx="7229239" cy="1807236"/>
          </a:xfrm>
        </p:grpSpPr>
        <p:sp>
          <p:nvSpPr>
            <p:cNvPr id="747" name="Shape 747"/>
            <p:cNvSpPr/>
            <p:nvPr/>
          </p:nvSpPr>
          <p:spPr>
            <a:xfrm>
              <a:off x="19050" y="19050"/>
              <a:ext cx="7191140" cy="1769137"/>
            </a:xfrm>
            <a:prstGeom prst="rect">
              <a:avLst/>
            </a:prstGeom>
            <a:blipFill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marR="331470" indent="449580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INTERVALO DE ADMINISTRAÇÃO:</a:t>
              </a:r>
            </a:p>
            <a:p>
              <a:pPr marR="331470" indent="449580" algn="just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● RNT: a cada 6 horas</a:t>
              </a:r>
            </a:p>
            <a:p>
              <a:pPr marR="331470" indent="449580" algn="just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● RNPT &gt;32 semanas: a cada 12 horas</a:t>
              </a:r>
            </a:p>
            <a:p>
              <a:pPr marR="331470" indent="449580" algn="just" defTabSz="457200">
                <a:defRPr sz="2200" b="1">
                  <a:solidFill>
                    <a:srgbClr val="000000"/>
                  </a:solidFill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  <a:r>
                <a:t>● RNPT &lt; 32 semanas: a cada 24 horas</a:t>
              </a:r>
            </a:p>
          </p:txBody>
        </p:sp>
        <p:pic>
          <p:nvPicPr>
            <p:cNvPr id="746" name="Imagem 745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-1"/>
              <a:ext cx="7229241" cy="1807238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slow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" name="Shape 750"/>
          <p:cNvSpPr/>
          <p:nvPr/>
        </p:nvSpPr>
        <p:spPr>
          <a:xfrm>
            <a:off x="159318" y="4317672"/>
            <a:ext cx="12686165" cy="1118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sz="6600" dirty="0"/>
              <a:t>Tratamento das complicações</a:t>
            </a:r>
          </a:p>
        </p:txBody>
      </p:sp>
    </p:spTree>
  </p:cSld>
  <p:clrMapOvr>
    <a:masterClrMapping/>
  </p:clrMapOvr>
  <p:transition spd="slow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Shape 752"/>
          <p:cNvSpPr/>
          <p:nvPr/>
        </p:nvSpPr>
        <p:spPr>
          <a:xfrm>
            <a:off x="4875445" y="1957387"/>
            <a:ext cx="3694177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Hiponatremia</a:t>
            </a:r>
          </a:p>
        </p:txBody>
      </p:sp>
      <p:sp>
        <p:nvSpPr>
          <p:cNvPr id="753" name="Shape 753"/>
          <p:cNvSpPr/>
          <p:nvPr/>
        </p:nvSpPr>
        <p:spPr>
          <a:xfrm>
            <a:off x="4935643" y="3878791"/>
            <a:ext cx="3573781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Hipercalemia</a:t>
            </a:r>
          </a:p>
        </p:txBody>
      </p:sp>
      <p:sp>
        <p:nvSpPr>
          <p:cNvPr id="754" name="Shape 754"/>
          <p:cNvSpPr/>
          <p:nvPr/>
        </p:nvSpPr>
        <p:spPr>
          <a:xfrm>
            <a:off x="4192693" y="306916"/>
            <a:ext cx="5059681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Acidose metabólica</a:t>
            </a:r>
          </a:p>
        </p:txBody>
      </p:sp>
      <p:sp>
        <p:nvSpPr>
          <p:cNvPr id="755" name="Shape 755"/>
          <p:cNvSpPr/>
          <p:nvPr/>
        </p:nvSpPr>
        <p:spPr>
          <a:xfrm>
            <a:off x="3807205" y="5547783"/>
            <a:ext cx="5390389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Hipertensão arterial</a:t>
            </a:r>
          </a:p>
        </p:txBody>
      </p:sp>
      <p:sp>
        <p:nvSpPr>
          <p:cNvPr id="756" name="Shape 756"/>
          <p:cNvSpPr/>
          <p:nvPr/>
        </p:nvSpPr>
        <p:spPr>
          <a:xfrm>
            <a:off x="5935331" y="6307666"/>
            <a:ext cx="6134101" cy="2725673"/>
          </a:xfrm>
          <a:prstGeom prst="roundRect">
            <a:avLst>
              <a:gd name="adj" fmla="val 7258"/>
            </a:avLst>
          </a:prstGeom>
          <a:solidFill>
            <a:srgbClr val="ECC8B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 marR="331470" defTabSz="457200">
              <a:defRPr sz="18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Aproximadamente 10 a 20% dos RN com IRA apresentam hipertensão arterial usualmente secundária a sobrecarga de fluido. O objetivo do tratamento é a correção da sobrecarga de líquidos com restrição hídrica e, se necessário, uso de diurético. Os critérios para medidas farmacológicas são os mesmos para pacientes sem IRA</a:t>
            </a:r>
          </a:p>
        </p:txBody>
      </p:sp>
      <p:pic>
        <p:nvPicPr>
          <p:cNvPr id="757" name="Captura de Tela 2020-09-01 às 19.24.0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52750" y="306916"/>
            <a:ext cx="1296988" cy="723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58" name="Captura de Tela 2020-09-01 às 19.24.0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21616" y="1957387"/>
            <a:ext cx="1296989" cy="723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59" name="Captura de Tela 2020-09-01 às 19.24.0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21616" y="3878791"/>
            <a:ext cx="1296989" cy="723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60" name="Captura de Tela 2020-09-01 às 19.24.0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80216" y="5547783"/>
            <a:ext cx="1296989" cy="7239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Shape 762"/>
          <p:cNvSpPr/>
          <p:nvPr/>
        </p:nvSpPr>
        <p:spPr>
          <a:xfrm>
            <a:off x="44532" y="4273550"/>
            <a:ext cx="12915736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7100" b="1">
                <a:solidFill>
                  <a:srgbClr val="EB5C4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Consequências e seguimento</a:t>
            </a:r>
          </a:p>
        </p:txBody>
      </p:sp>
    </p:spTree>
  </p:cSld>
  <p:clrMapOvr>
    <a:masterClrMapping/>
  </p:clrMapOvr>
  <p:transition spd="slow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Shape 764"/>
          <p:cNvSpPr/>
          <p:nvPr/>
        </p:nvSpPr>
        <p:spPr>
          <a:xfrm>
            <a:off x="1186788" y="160866"/>
            <a:ext cx="10631224" cy="2070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R="33147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  <a:p>
            <a:pPr marR="331470" algn="just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endParaRPr/>
          </a:p>
          <a:p>
            <a: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t>A IRA neonatal está associada em muitos casos a mau  prognóstico e elevado risco de mortalidade</a:t>
            </a:r>
          </a:p>
        </p:txBody>
      </p:sp>
      <p:sp>
        <p:nvSpPr>
          <p:cNvPr id="765" name="Shape 765"/>
          <p:cNvSpPr/>
          <p:nvPr/>
        </p:nvSpPr>
        <p:spPr>
          <a:xfrm>
            <a:off x="537997" y="6723591"/>
            <a:ext cx="11928807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Os recém-nascidos que sobrevivem a um episódio de IRA apresentam risco aumentado de desenvolver doença renal crônica (DRC)</a:t>
            </a:r>
          </a:p>
        </p:txBody>
      </p:sp>
      <p:sp>
        <p:nvSpPr>
          <p:cNvPr id="766" name="Shape 766"/>
          <p:cNvSpPr/>
          <p:nvPr/>
        </p:nvSpPr>
        <p:spPr>
          <a:xfrm>
            <a:off x="618172" y="4144433"/>
            <a:ext cx="10951787" cy="88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 papel que a IRA neonatal desempenha no desenvolvimento da DRC é desconhecido</a:t>
            </a:r>
          </a:p>
        </p:txBody>
      </p:sp>
    </p:spTree>
  </p:cSld>
  <p:clrMapOvr>
    <a:masterClrMapping/>
  </p:clrMapOvr>
  <p:transition spd="slow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Shape 768"/>
          <p:cNvSpPr/>
          <p:nvPr/>
        </p:nvSpPr>
        <p:spPr>
          <a:xfrm>
            <a:off x="229195" y="4949824"/>
            <a:ext cx="11928806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Considerando as implicações a longo prazo da IRA, as diretrizes práticas do KDIGO(Kidney Disease: Improving Global Outcomes) recomendam que todos os pacientes que apresentaram IRA sejam avaliados após 3 meses para se início ou piora da DRC</a:t>
            </a:r>
          </a:p>
        </p:txBody>
      </p:sp>
      <p:sp>
        <p:nvSpPr>
          <p:cNvPr id="769" name="Shape 769"/>
          <p:cNvSpPr/>
          <p:nvPr/>
        </p:nvSpPr>
        <p:spPr>
          <a:xfrm>
            <a:off x="224134" y="2116666"/>
            <a:ext cx="12556531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Os pediatras devem considerar neonatos que sofreram IRA como tendo risco aumentado de evoluir para DRC e monitorar a pressão arterial e testes adicionais caso a caso</a:t>
            </a:r>
          </a:p>
        </p:txBody>
      </p:sp>
    </p:spTree>
  </p:cSld>
  <p:clrMapOvr>
    <a:masterClrMapping/>
  </p:clrMapOvr>
  <p:transition spd="slow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Shape 771"/>
          <p:cNvSpPr/>
          <p:nvPr/>
        </p:nvSpPr>
        <p:spPr>
          <a:xfrm>
            <a:off x="482599" y="2476499"/>
            <a:ext cx="11717339" cy="1676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Embora essas recomendações sejam provavelmente pertinentes aos recém-nascidos, atualmente não há evidências suficientes para se fazer recomendações formais de acompanhamento após episódios de IRA neonatal</a:t>
            </a:r>
          </a:p>
        </p:txBody>
      </p:sp>
      <p:sp>
        <p:nvSpPr>
          <p:cNvPr id="772" name="Shape 772"/>
          <p:cNvSpPr/>
          <p:nvPr/>
        </p:nvSpPr>
        <p:spPr>
          <a:xfrm>
            <a:off x="151448" y="6457561"/>
            <a:ext cx="12379640" cy="128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Estudos para acompanhar recém-nascidos após uma doença crítica são necessários para definir os protocolos de vigilância mais apropriados, bem como identificar os que estão em maior risco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Shape 771"/>
          <p:cNvSpPr/>
          <p:nvPr/>
        </p:nvSpPr>
        <p:spPr>
          <a:xfrm>
            <a:off x="813749" y="800445"/>
            <a:ext cx="11717339" cy="9335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R="331470" indent="449580" defTabSz="457200">
              <a:defRPr sz="2500" b="1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pt-BR" sz="5400" dirty="0" smtClean="0">
                <a:solidFill>
                  <a:srgbClr val="0070C0"/>
                </a:solidFill>
              </a:rPr>
              <a:t>CONSULTEM TAMBÉM!</a:t>
            </a:r>
            <a:endParaRPr sz="5400" dirty="0">
              <a:solidFill>
                <a:srgbClr val="0070C0"/>
              </a:solidFill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649506"/>
            <a:ext cx="13004800" cy="2127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80918" rIns="91440" bIns="3650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Lato" pitchFamily="34" charset="0"/>
                <a:cs typeface="Arial" pitchFamily="34" charset="0"/>
                <a:hlinkClick r:id="rId2"/>
              </a:rPr>
              <a:t>1- Injúria Renal Aguda (Diálise </a:t>
            </a:r>
            <a:r>
              <a:rPr kumimoji="0" lang="pt-BR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Lato" pitchFamily="34" charset="0"/>
                <a:cs typeface="Arial" pitchFamily="34" charset="0"/>
                <a:hlinkClick r:id="rId2"/>
              </a:rPr>
              <a:t>Peritoneal</a:t>
            </a: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Lato" pitchFamily="34" charset="0"/>
                <a:cs typeface="Arial" pitchFamily="34" charset="0"/>
                <a:hlinkClick r:id="rId2"/>
              </a:rPr>
              <a:t>): Caso Clíni</a:t>
            </a:r>
            <a:r>
              <a:rPr kumimoji="0" lang="pt-BR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Lato" pitchFamily="34" charset="0"/>
                <a:cs typeface="Arial" pitchFamily="34" charset="0"/>
              </a:rPr>
              <a:t>co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pt-BR" sz="2400" b="0" i="0" u="sng" strike="noStrike" cap="none" normalizeH="0" baseline="0" dirty="0" smtClean="0">
              <a:ln>
                <a:noFill/>
              </a:ln>
              <a:solidFill>
                <a:srgbClr val="78909C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sng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Tatiane Martins Barcelos R4 Neonatologia/HMIB/SES/DF Coordenação:  Marta Rocha David Rocha de Moura</a:t>
            </a:r>
            <a:endParaRPr kumimoji="0" lang="pt-BR" sz="2400" b="0" i="0" u="sng" strike="noStrike" cap="none" normalizeH="0" baseline="0" dirty="0" smtClean="0">
              <a:ln>
                <a:noFill/>
              </a:ln>
              <a:solidFill>
                <a:srgbClr val="78909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ppt">
            <a:hlinkClick r:id="rId3" tooltip="Caso Clínico - IRA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359" y="1873964"/>
            <a:ext cx="1063073" cy="106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8575" y="4180367"/>
            <a:ext cx="8879785" cy="2198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90459" rIns="0" bIns="9045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ato" pitchFamily="34" charset="0"/>
                <a:cs typeface="Arial" pitchFamily="34" charset="0"/>
              </a:rPr>
              <a:t>2-INJÚRIA RENAL AGUDA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" b="0" i="0" u="sng" strike="noStrike" cap="none" normalizeH="0" baseline="0" dirty="0" smtClean="0">
                <a:ln>
                  <a:noFill/>
                </a:ln>
                <a:solidFill>
                  <a:srgbClr val="78909C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pt-BR" sz="2400" b="1" i="0" u="sng" strike="noStrike" cap="none" normalizeH="0" baseline="0" dirty="0" smtClean="0">
                <a:ln>
                  <a:noFill/>
                </a:ln>
                <a:solidFill>
                  <a:srgbClr val="072A4D"/>
                </a:solidFill>
                <a:effectLst/>
                <a:latin typeface="Lato" pitchFamily="34" charset="0"/>
                <a:cs typeface="Arial" pitchFamily="34" charset="0"/>
              </a:rPr>
              <a:t>Maya Caetano P. Almeida, Cláudia Janaína S. Cruz, Paulo R. Margotto, Márcia Pimentel de Castro.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sng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Source Sans Pro"/>
                <a:cs typeface="Arial" pitchFamily="34" charset="0"/>
              </a:rPr>
              <a:t>Capítulo do Livro Assistência ao Recém-Nascido de Risco, 4a Edição, 20209, no Prelo.2</a:t>
            </a:r>
            <a:endParaRPr kumimoji="0" lang="pt-BR" sz="2400" b="0" i="0" u="sng" strike="noStrike" cap="none" normalizeH="0" baseline="0" dirty="0" smtClean="0">
              <a:ln>
                <a:noFill/>
              </a:ln>
              <a:solidFill>
                <a:srgbClr val="78909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6" name="Picture 8" descr="doc">
            <a:hlinkClick r:id="rId5" tooltip="NOVO-INJURIA RENAL AGUDA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830" y="4272924"/>
            <a:ext cx="1006751" cy="100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29743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4" name="pasted-image.png"/>
          <p:cNvPicPr>
            <a:picLocks noChangeAspect="1"/>
          </p:cNvPicPr>
          <p:nvPr/>
        </p:nvPicPr>
        <p:blipFill>
          <a:blip r:embed="rId2">
            <a:alphaModFix amt="81691"/>
            <a:extLst/>
          </a:blip>
          <a:stretch>
            <a:fillRect/>
          </a:stretch>
        </p:blipFill>
        <p:spPr>
          <a:xfrm>
            <a:off x="-2165251" y="-795867"/>
            <a:ext cx="17335302" cy="11556868"/>
          </a:xfrm>
          <a:prstGeom prst="rect">
            <a:avLst/>
          </a:prstGeom>
          <a:ln w="12700">
            <a:miter lim="400000"/>
          </a:ln>
        </p:spPr>
      </p:pic>
      <p:sp>
        <p:nvSpPr>
          <p:cNvPr id="775" name="Shape 775"/>
          <p:cNvSpPr/>
          <p:nvPr/>
        </p:nvSpPr>
        <p:spPr>
          <a:xfrm>
            <a:off x="6607029" y="6741583"/>
            <a:ext cx="6546811" cy="87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5000" b="1">
                <a:solidFill>
                  <a:srgbClr val="FFFF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t>BOM DIA A TODOS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phPaper">
  <a:themeElements>
    <a:clrScheme name="GraphPaper">
      <a:dk1>
        <a:srgbClr val="008585"/>
      </a:dk1>
      <a:lt1>
        <a:srgbClr val="858585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313507"/>
            <a:satOff val="34334"/>
            <a:lumOff val="-8266"/>
            <a:alpha val="62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GraphPaper">
  <a:themeElements>
    <a:clrScheme name="GraphPaper">
      <a:dk1>
        <a:srgbClr val="000000"/>
      </a:dk1>
      <a:lt1>
        <a:srgbClr val="FFFFFF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313507"/>
            <a:satOff val="34334"/>
            <a:lumOff val="-8266"/>
            <a:alpha val="62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4538</Words>
  <Application>Microsoft Office PowerPoint</Application>
  <PresentationFormat>Personalizar</PresentationFormat>
  <Paragraphs>461</Paragraphs>
  <Slides>101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101</vt:i4>
      </vt:variant>
    </vt:vector>
  </HeadingPairs>
  <TitlesOfParts>
    <vt:vector size="102" baseType="lpstr">
      <vt:lpstr>GraphPaper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Paulo</cp:lastModifiedBy>
  <cp:revision>6</cp:revision>
  <dcterms:modified xsi:type="dcterms:W3CDTF">2020-09-30T18:00:07Z</dcterms:modified>
</cp:coreProperties>
</file>