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1" r:id="rId1"/>
  </p:sldMasterIdLst>
  <p:sldIdLst>
    <p:sldId id="347" r:id="rId2"/>
    <p:sldId id="258" r:id="rId3"/>
    <p:sldId id="259" r:id="rId4"/>
    <p:sldId id="261" r:id="rId5"/>
    <p:sldId id="290" r:id="rId6"/>
    <p:sldId id="289" r:id="rId7"/>
    <p:sldId id="263" r:id="rId8"/>
    <p:sldId id="264" r:id="rId9"/>
    <p:sldId id="266" r:id="rId10"/>
    <p:sldId id="292" r:id="rId11"/>
    <p:sldId id="294" r:id="rId12"/>
    <p:sldId id="296" r:id="rId13"/>
    <p:sldId id="297" r:id="rId14"/>
    <p:sldId id="298" r:id="rId15"/>
    <p:sldId id="304" r:id="rId16"/>
    <p:sldId id="299" r:id="rId17"/>
    <p:sldId id="376" r:id="rId18"/>
    <p:sldId id="300" r:id="rId19"/>
    <p:sldId id="301" r:id="rId20"/>
    <p:sldId id="302" r:id="rId21"/>
    <p:sldId id="303" r:id="rId22"/>
    <p:sldId id="307" r:id="rId23"/>
    <p:sldId id="308" r:id="rId24"/>
    <p:sldId id="309" r:id="rId25"/>
    <p:sldId id="351" r:id="rId26"/>
    <p:sldId id="310" r:id="rId27"/>
    <p:sldId id="311" r:id="rId28"/>
    <p:sldId id="312" r:id="rId29"/>
    <p:sldId id="353" r:id="rId30"/>
    <p:sldId id="354" r:id="rId31"/>
    <p:sldId id="355" r:id="rId32"/>
    <p:sldId id="356" r:id="rId33"/>
    <p:sldId id="357" r:id="rId34"/>
    <p:sldId id="358" r:id="rId35"/>
    <p:sldId id="359" r:id="rId36"/>
    <p:sldId id="315" r:id="rId37"/>
    <p:sldId id="316" r:id="rId38"/>
    <p:sldId id="360" r:id="rId39"/>
    <p:sldId id="361" r:id="rId40"/>
    <p:sldId id="362" r:id="rId41"/>
    <p:sldId id="363" r:id="rId42"/>
    <p:sldId id="364" r:id="rId43"/>
    <p:sldId id="317" r:id="rId44"/>
    <p:sldId id="318" r:id="rId45"/>
    <p:sldId id="319" r:id="rId46"/>
    <p:sldId id="320" r:id="rId47"/>
    <p:sldId id="321" r:id="rId48"/>
    <p:sldId id="365" r:id="rId49"/>
    <p:sldId id="366" r:id="rId50"/>
    <p:sldId id="367" r:id="rId51"/>
    <p:sldId id="372" r:id="rId52"/>
    <p:sldId id="373" r:id="rId53"/>
    <p:sldId id="374" r:id="rId54"/>
    <p:sldId id="368" r:id="rId55"/>
    <p:sldId id="326" r:id="rId56"/>
    <p:sldId id="327" r:id="rId57"/>
    <p:sldId id="328" r:id="rId58"/>
    <p:sldId id="370" r:id="rId59"/>
    <p:sldId id="371" r:id="rId60"/>
    <p:sldId id="369" r:id="rId61"/>
    <p:sldId id="375" r:id="rId62"/>
    <p:sldId id="377" r:id="rId63"/>
    <p:sldId id="378" r:id="rId64"/>
    <p:sldId id="329" r:id="rId65"/>
    <p:sldId id="330" r:id="rId66"/>
    <p:sldId id="331" r:id="rId67"/>
    <p:sldId id="332" r:id="rId68"/>
    <p:sldId id="379" r:id="rId69"/>
    <p:sldId id="380" r:id="rId70"/>
    <p:sldId id="346" r:id="rId71"/>
  </p:sldIdLst>
  <p:sldSz cx="12192000" cy="6858000"/>
  <p:notesSz cx="6858000" cy="9144000"/>
  <p:custShowLst>
    <p:custShow name="Apresentação personalizada 1" id="0">
      <p:sldLst>
        <p:sld r:id="rId17"/>
      </p:sldLst>
    </p:custShow>
  </p:custShow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9999FF"/>
    <a:srgbClr val="FFFF00"/>
    <a:srgbClr val="FF00FF"/>
    <a:srgbClr val="008000"/>
    <a:srgbClr val="3333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09" autoAdjust="0"/>
    <p:restoredTop sz="94533" autoAdjust="0"/>
  </p:normalViewPr>
  <p:slideViewPr>
    <p:cSldViewPr snapToGrid="0">
      <p:cViewPr varScale="1">
        <p:scale>
          <a:sx n="73" d="100"/>
          <a:sy n="73" d="100"/>
        </p:scale>
        <p:origin x="-108" y="-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920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0" y="4324350"/>
            <a:ext cx="1744663" cy="777875"/>
          </a:xfrm>
          <a:custGeom>
            <a:avLst/>
            <a:gdLst>
              <a:gd name="T0" fmla="*/ 287 w 372"/>
              <a:gd name="T1" fmla="*/ 166 h 166"/>
              <a:gd name="T2" fmla="*/ 293 w 372"/>
              <a:gd name="T3" fmla="*/ 164 h 166"/>
              <a:gd name="T4" fmla="*/ 294 w 372"/>
              <a:gd name="T5" fmla="*/ 163 h 166"/>
              <a:gd name="T6" fmla="*/ 370 w 372"/>
              <a:gd name="T7" fmla="*/ 87 h 166"/>
              <a:gd name="T8" fmla="*/ 370 w 372"/>
              <a:gd name="T9" fmla="*/ 78 h 166"/>
              <a:gd name="T10" fmla="*/ 294 w 372"/>
              <a:gd name="T11" fmla="*/ 3 h 166"/>
              <a:gd name="T12" fmla="*/ 293 w 372"/>
              <a:gd name="T13" fmla="*/ 2 h 166"/>
              <a:gd name="T14" fmla="*/ 287 w 372"/>
              <a:gd name="T15" fmla="*/ 0 h 166"/>
              <a:gd name="T16" fmla="*/ 0 w 372"/>
              <a:gd name="T17" fmla="*/ 0 h 166"/>
              <a:gd name="T18" fmla="*/ 0 w 372"/>
              <a:gd name="T19" fmla="*/ 166 h 166"/>
              <a:gd name="T20" fmla="*/ 287 w 372"/>
              <a:gd name="T21" fmla="*/ 166 h 16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72"/>
              <a:gd name="T34" fmla="*/ 0 h 166"/>
              <a:gd name="T35" fmla="*/ 372 w 372"/>
              <a:gd name="T36" fmla="*/ 166 h 16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ADD02-DB25-4952-B579-53666CD93E58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4529138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E26DF-CF2C-458B-ACD9-F0E98A0F4C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027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CC41F-4D5C-4805-907B-2AD18D29849C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0BB8B-F3B9-4074-91BE-1C59C19BFE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23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BC731-9ED5-46C2-AC06-139154D6F575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B4B0F-1A63-4B07-8105-6CAD85F0FC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2317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91972-AB03-47E6-81AD-9D5B19D6EB2D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F5E8E-FACB-4A95-B783-6531A12A15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594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06591-9A61-4D96-9897-2231E5F93E0B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06BEE-F8B3-4B94-89EB-377C3FA4B7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371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D257-C691-457A-90AB-0968F09B63BE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5A399-680B-406F-A1B0-40B7531E83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476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41BBA-07B2-483C-8ECE-572A2BF5C4A5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EFFF7-7C9F-48B3-B7B6-7E9877C967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33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54D73-702F-4CF4-A5B9-D80F0097C0F9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AD5B0-FB3D-4D95-A85C-A7B04D4339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524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43478-6760-4A23-9514-D40484DCC410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6D49A-F764-49F8-9C41-442697A2F2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5284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C6A46-1CAF-4070-B2C2-883095CB5BBB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B5A50-9F25-4283-B14F-08A5304BC5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0852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2466975" y="647700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11114088" y="290512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3E3B1-54D6-46A5-8305-B8F09C54FC51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B3C87-FDE5-4847-A8E3-1B1628ACD1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310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58B36-2AEC-42A2-B948-58E2BA7D66C1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AFAA1-BA50-494D-90F5-0B92058891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096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2466975" y="647700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17"/>
          <p:cNvSpPr txBox="1">
            <a:spLocks noChangeArrowheads="1"/>
          </p:cNvSpPr>
          <p:nvPr/>
        </p:nvSpPr>
        <p:spPr bwMode="auto">
          <a:xfrm>
            <a:off x="11114088" y="290512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D011C-23C3-418C-985C-A22806CB3131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9CE23-B7EC-4635-A195-BC8B6F449E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336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D87B2-0BA2-45EE-BA68-968478C259DA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3D78B-AFF0-497D-979A-E58580EA0F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0226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4665B-7A58-4A1F-8E9C-5419FC4B0487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B506D-493C-4A33-A9C3-5B5DA79E84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480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CB7F3-FCCC-4088-A5D6-357202FFE860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490DA-5DC1-4198-BC9F-C746F19802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430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2"/>
          <p:cNvGrpSpPr>
            <a:grpSpLocks/>
          </p:cNvGrpSpPr>
          <p:nvPr/>
        </p:nvGrpSpPr>
        <p:grpSpPr bwMode="auto">
          <a:xfrm>
            <a:off x="0" y="228600"/>
            <a:ext cx="285115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200" cy="534098"/>
            </a:xfrm>
            <a:custGeom>
              <a:avLst/>
              <a:gdLst>
                <a:gd name="T0" fmla="*/ 22 w 22"/>
                <a:gd name="T1" fmla="*/ 136 h 136"/>
                <a:gd name="T2" fmla="*/ 17 w 22"/>
                <a:gd name="T3" fmla="*/ 80 h 136"/>
                <a:gd name="T4" fmla="*/ 0 w 22"/>
                <a:gd name="T5" fmla="*/ 0 h 136"/>
                <a:gd name="T6" fmla="*/ 0 w 22"/>
                <a:gd name="T7" fmla="*/ 35 h 136"/>
                <a:gd name="T8" fmla="*/ 20 w 22"/>
                <a:gd name="T9" fmla="*/ 124 h 136"/>
                <a:gd name="T10" fmla="*/ 22 w 22"/>
                <a:gd name="T11" fmla="*/ 13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36"/>
                <a:gd name="T20" fmla="*/ 22 w 22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7156" y="2779108"/>
              <a:ext cx="550418" cy="1978191"/>
            </a:xfrm>
            <a:custGeom>
              <a:avLst/>
              <a:gdLst>
                <a:gd name="T0" fmla="*/ 86 w 140"/>
                <a:gd name="T1" fmla="*/ 350 h 504"/>
                <a:gd name="T2" fmla="*/ 139 w 140"/>
                <a:gd name="T3" fmla="*/ 504 h 504"/>
                <a:gd name="T4" fmla="*/ 140 w 140"/>
                <a:gd name="T5" fmla="*/ 478 h 504"/>
                <a:gd name="T6" fmla="*/ 95 w 140"/>
                <a:gd name="T7" fmla="*/ 347 h 504"/>
                <a:gd name="T8" fmla="*/ 0 w 140"/>
                <a:gd name="T9" fmla="*/ 0 h 504"/>
                <a:gd name="T10" fmla="*/ 6 w 140"/>
                <a:gd name="T11" fmla="*/ 61 h 504"/>
                <a:gd name="T12" fmla="*/ 86 w 140"/>
                <a:gd name="T13" fmla="*/ 350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0"/>
                <a:gd name="T22" fmla="*/ 0 h 504"/>
                <a:gd name="T23" fmla="*/ 140 w 140"/>
                <a:gd name="T24" fmla="*/ 504 h 5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2" y="4730255"/>
              <a:ext cx="519314" cy="1210171"/>
            </a:xfrm>
            <a:custGeom>
              <a:avLst/>
              <a:gdLst>
                <a:gd name="T0" fmla="*/ 8 w 132"/>
                <a:gd name="T1" fmla="*/ 22 h 308"/>
                <a:gd name="T2" fmla="*/ 0 w 132"/>
                <a:gd name="T3" fmla="*/ 0 h 308"/>
                <a:gd name="T4" fmla="*/ 0 w 132"/>
                <a:gd name="T5" fmla="*/ 29 h 308"/>
                <a:gd name="T6" fmla="*/ 68 w 132"/>
                <a:gd name="T7" fmla="*/ 194 h 308"/>
                <a:gd name="T8" fmla="*/ 123 w 132"/>
                <a:gd name="T9" fmla="*/ 308 h 308"/>
                <a:gd name="T10" fmla="*/ 132 w 132"/>
                <a:gd name="T11" fmla="*/ 308 h 308"/>
                <a:gd name="T12" fmla="*/ 77 w 132"/>
                <a:gd name="T13" fmla="*/ 190 h 308"/>
                <a:gd name="T14" fmla="*/ 8 w 132"/>
                <a:gd name="T15" fmla="*/ 22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2"/>
                <a:gd name="T25" fmla="*/ 0 h 308"/>
                <a:gd name="T26" fmla="*/ 132 w 132"/>
                <a:gd name="T27" fmla="*/ 308 h 3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804" y="5630785"/>
              <a:ext cx="146057" cy="309641"/>
            </a:xfrm>
            <a:custGeom>
              <a:avLst/>
              <a:gdLst>
                <a:gd name="T0" fmla="*/ 28 w 37"/>
                <a:gd name="T1" fmla="*/ 79 h 79"/>
                <a:gd name="T2" fmla="*/ 37 w 37"/>
                <a:gd name="T3" fmla="*/ 79 h 79"/>
                <a:gd name="T4" fmla="*/ 0 w 37"/>
                <a:gd name="T5" fmla="*/ 0 h 79"/>
                <a:gd name="T6" fmla="*/ 28 w 37"/>
                <a:gd name="T7" fmla="*/ 79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"/>
                <a:gd name="T13" fmla="*/ 0 h 79"/>
                <a:gd name="T14" fmla="*/ 37 w 37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2813" y="2818321"/>
              <a:ext cx="700533" cy="2834099"/>
            </a:xfrm>
            <a:custGeom>
              <a:avLst/>
              <a:gdLst>
                <a:gd name="T0" fmla="*/ 162 w 178"/>
                <a:gd name="T1" fmla="*/ 660 h 722"/>
                <a:gd name="T2" fmla="*/ 116 w 178"/>
                <a:gd name="T3" fmla="*/ 534 h 722"/>
                <a:gd name="T4" fmla="*/ 40 w 178"/>
                <a:gd name="T5" fmla="*/ 236 h 722"/>
                <a:gd name="T6" fmla="*/ 12 w 178"/>
                <a:gd name="T7" fmla="*/ 51 h 722"/>
                <a:gd name="T8" fmla="*/ 0 w 178"/>
                <a:gd name="T9" fmla="*/ 0 h 722"/>
                <a:gd name="T10" fmla="*/ 33 w 178"/>
                <a:gd name="T11" fmla="*/ 237 h 722"/>
                <a:gd name="T12" fmla="*/ 107 w 178"/>
                <a:gd name="T13" fmla="*/ 537 h 722"/>
                <a:gd name="T14" fmla="*/ 160 w 178"/>
                <a:gd name="T15" fmla="*/ 681 h 722"/>
                <a:gd name="T16" fmla="*/ 178 w 178"/>
                <a:gd name="T17" fmla="*/ 722 h 722"/>
                <a:gd name="T18" fmla="*/ 174 w 178"/>
                <a:gd name="T19" fmla="*/ 708 h 722"/>
                <a:gd name="T20" fmla="*/ 162 w 178"/>
                <a:gd name="T21" fmla="*/ 660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8"/>
                <a:gd name="T34" fmla="*/ 0 h 722"/>
                <a:gd name="T35" fmla="*/ 178 w 178"/>
                <a:gd name="T36" fmla="*/ 722 h 7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6546" y="285750"/>
              <a:ext cx="90610" cy="2493358"/>
            </a:xfrm>
            <a:custGeom>
              <a:avLst/>
              <a:gdLst>
                <a:gd name="T0" fmla="*/ 11 w 23"/>
                <a:gd name="T1" fmla="*/ 577 h 635"/>
                <a:gd name="T2" fmla="*/ 12 w 23"/>
                <a:gd name="T3" fmla="*/ 589 h 635"/>
                <a:gd name="T4" fmla="*/ 22 w 23"/>
                <a:gd name="T5" fmla="*/ 632 h 635"/>
                <a:gd name="T6" fmla="*/ 23 w 23"/>
                <a:gd name="T7" fmla="*/ 635 h 635"/>
                <a:gd name="T8" fmla="*/ 17 w 23"/>
                <a:gd name="T9" fmla="*/ 576 h 635"/>
                <a:gd name="T10" fmla="*/ 5 w 23"/>
                <a:gd name="T11" fmla="*/ 269 h 635"/>
                <a:gd name="T12" fmla="*/ 15 w 23"/>
                <a:gd name="T13" fmla="*/ 0 h 635"/>
                <a:gd name="T14" fmla="*/ 12 w 23"/>
                <a:gd name="T15" fmla="*/ 0 h 635"/>
                <a:gd name="T16" fmla="*/ 1 w 23"/>
                <a:gd name="T17" fmla="*/ 269 h 635"/>
                <a:gd name="T18" fmla="*/ 11 w 23"/>
                <a:gd name="T19" fmla="*/ 577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635"/>
                <a:gd name="T32" fmla="*/ 23 w 23"/>
                <a:gd name="T33" fmla="*/ 635 h 63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880" y="2599273"/>
              <a:ext cx="67619" cy="420517"/>
            </a:xfrm>
            <a:custGeom>
              <a:avLst/>
              <a:gdLst>
                <a:gd name="T0" fmla="*/ 0 w 17"/>
                <a:gd name="T1" fmla="*/ 0 h 107"/>
                <a:gd name="T2" fmla="*/ 5 w 17"/>
                <a:gd name="T3" fmla="*/ 56 h 107"/>
                <a:gd name="T4" fmla="*/ 17 w 17"/>
                <a:gd name="T5" fmla="*/ 107 h 107"/>
                <a:gd name="T6" fmla="*/ 11 w 17"/>
                <a:gd name="T7" fmla="*/ 46 h 107"/>
                <a:gd name="T8" fmla="*/ 10 w 17"/>
                <a:gd name="T9" fmla="*/ 4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107"/>
                <a:gd name="T20" fmla="*/ 17 w 17"/>
                <a:gd name="T21" fmla="*/ 107 h 1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518" y="4757298"/>
              <a:ext cx="162286" cy="873487"/>
            </a:xfrm>
            <a:custGeom>
              <a:avLst/>
              <a:gdLst>
                <a:gd name="T0" fmla="*/ 0 w 41"/>
                <a:gd name="T1" fmla="*/ 0 h 222"/>
                <a:gd name="T2" fmla="*/ 5 w 41"/>
                <a:gd name="T3" fmla="*/ 93 h 222"/>
                <a:gd name="T4" fmla="*/ 17 w 41"/>
                <a:gd name="T5" fmla="*/ 166 h 222"/>
                <a:gd name="T6" fmla="*/ 24 w 41"/>
                <a:gd name="T7" fmla="*/ 184 h 222"/>
                <a:gd name="T8" fmla="*/ 41 w 41"/>
                <a:gd name="T9" fmla="*/ 222 h 222"/>
                <a:gd name="T10" fmla="*/ 38 w 41"/>
                <a:gd name="T11" fmla="*/ 212 h 222"/>
                <a:gd name="T12" fmla="*/ 13 w 41"/>
                <a:gd name="T13" fmla="*/ 92 h 222"/>
                <a:gd name="T14" fmla="*/ 8 w 41"/>
                <a:gd name="T15" fmla="*/ 22 h 222"/>
                <a:gd name="T16" fmla="*/ 7 w 41"/>
                <a:gd name="T17" fmla="*/ 18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1"/>
                <a:gd name="T31" fmla="*/ 0 h 222"/>
                <a:gd name="T32" fmla="*/ 41 w 41"/>
                <a:gd name="T33" fmla="*/ 222 h 2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575" y="1282282"/>
              <a:ext cx="1768913" cy="3447973"/>
            </a:xfrm>
            <a:custGeom>
              <a:avLst/>
              <a:gdLst>
                <a:gd name="T0" fmla="*/ 7 w 450"/>
                <a:gd name="T1" fmla="*/ 854 h 878"/>
                <a:gd name="T2" fmla="*/ 50 w 450"/>
                <a:gd name="T3" fmla="*/ 613 h 878"/>
                <a:gd name="T4" fmla="*/ 149 w 450"/>
                <a:gd name="T5" fmla="*/ 388 h 878"/>
                <a:gd name="T6" fmla="*/ 285 w 450"/>
                <a:gd name="T7" fmla="*/ 183 h 878"/>
                <a:gd name="T8" fmla="*/ 364 w 450"/>
                <a:gd name="T9" fmla="*/ 89 h 878"/>
                <a:gd name="T10" fmla="*/ 406 w 450"/>
                <a:gd name="T11" fmla="*/ 44 h 878"/>
                <a:gd name="T12" fmla="*/ 450 w 450"/>
                <a:gd name="T13" fmla="*/ 1 h 878"/>
                <a:gd name="T14" fmla="*/ 450 w 450"/>
                <a:gd name="T15" fmla="*/ 0 h 878"/>
                <a:gd name="T16" fmla="*/ 405 w 450"/>
                <a:gd name="T17" fmla="*/ 43 h 878"/>
                <a:gd name="T18" fmla="*/ 363 w 450"/>
                <a:gd name="T19" fmla="*/ 88 h 878"/>
                <a:gd name="T20" fmla="*/ 283 w 450"/>
                <a:gd name="T21" fmla="*/ 181 h 878"/>
                <a:gd name="T22" fmla="*/ 145 w 450"/>
                <a:gd name="T23" fmla="*/ 386 h 878"/>
                <a:gd name="T24" fmla="*/ 45 w 450"/>
                <a:gd name="T25" fmla="*/ 611 h 878"/>
                <a:gd name="T26" fmla="*/ 0 w 450"/>
                <a:gd name="T27" fmla="*/ 854 h 878"/>
                <a:gd name="T28" fmla="*/ 0 w 450"/>
                <a:gd name="T29" fmla="*/ 859 h 878"/>
                <a:gd name="T30" fmla="*/ 7 w 450"/>
                <a:gd name="T31" fmla="*/ 878 h 878"/>
                <a:gd name="T32" fmla="*/ 7 w 450"/>
                <a:gd name="T33" fmla="*/ 854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50"/>
                <a:gd name="T52" fmla="*/ 0 h 878"/>
                <a:gd name="T53" fmla="*/ 450 w 450"/>
                <a:gd name="T54" fmla="*/ 878 h 87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346" y="5652419"/>
              <a:ext cx="137943" cy="288007"/>
            </a:xfrm>
            <a:custGeom>
              <a:avLst/>
              <a:gdLst>
                <a:gd name="T0" fmla="*/ 0 w 35"/>
                <a:gd name="T1" fmla="*/ 0 h 73"/>
                <a:gd name="T2" fmla="*/ 26 w 35"/>
                <a:gd name="T3" fmla="*/ 73 h 73"/>
                <a:gd name="T4" fmla="*/ 35 w 35"/>
                <a:gd name="T5" fmla="*/ 73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3"/>
                <a:gd name="T14" fmla="*/ 35 w 35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518" y="4655887"/>
              <a:ext cx="31104" cy="189300"/>
            </a:xfrm>
            <a:custGeom>
              <a:avLst/>
              <a:gdLst>
                <a:gd name="T0" fmla="*/ 7 w 8"/>
                <a:gd name="T1" fmla="*/ 44 h 48"/>
                <a:gd name="T2" fmla="*/ 8 w 8"/>
                <a:gd name="T3" fmla="*/ 48 h 48"/>
                <a:gd name="T4" fmla="*/ 8 w 8"/>
                <a:gd name="T5" fmla="*/ 19 h 48"/>
                <a:gd name="T6" fmla="*/ 1 w 8"/>
                <a:gd name="T7" fmla="*/ 0 h 48"/>
                <a:gd name="T8" fmla="*/ 0 w 8"/>
                <a:gd name="T9" fmla="*/ 26 h 48"/>
                <a:gd name="T10" fmla="*/ 7 w 8"/>
                <a:gd name="T11" fmla="*/ 4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48"/>
                <a:gd name="T20" fmla="*/ 8 w 8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137" y="5410385"/>
              <a:ext cx="204209" cy="530041"/>
            </a:xfrm>
            <a:custGeom>
              <a:avLst/>
              <a:gdLst>
                <a:gd name="T0" fmla="*/ 7 w 52"/>
                <a:gd name="T1" fmla="*/ 18 h 135"/>
                <a:gd name="T2" fmla="*/ 0 w 52"/>
                <a:gd name="T3" fmla="*/ 0 h 135"/>
                <a:gd name="T4" fmla="*/ 12 w 52"/>
                <a:gd name="T5" fmla="*/ 48 h 135"/>
                <a:gd name="T6" fmla="*/ 16 w 52"/>
                <a:gd name="T7" fmla="*/ 62 h 135"/>
                <a:gd name="T8" fmla="*/ 51 w 52"/>
                <a:gd name="T9" fmla="*/ 135 h 135"/>
                <a:gd name="T10" fmla="*/ 52 w 52"/>
                <a:gd name="T11" fmla="*/ 135 h 135"/>
                <a:gd name="T12" fmla="*/ 24 w 52"/>
                <a:gd name="T13" fmla="*/ 56 h 135"/>
                <a:gd name="T14" fmla="*/ 7 w 52"/>
                <a:gd name="T15" fmla="*/ 18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135"/>
                <a:gd name="T26" fmla="*/ 52 w 52"/>
                <a:gd name="T27" fmla="*/ 135 h 13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027" name="Group 9"/>
          <p:cNvGrpSpPr>
            <a:grpSpLocks/>
          </p:cNvGrpSpPr>
          <p:nvPr/>
        </p:nvGrpSpPr>
        <p:grpSpPr bwMode="auto">
          <a:xfrm>
            <a:off x="26988" y="0"/>
            <a:ext cx="2357437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4833"/>
              <a:ext cx="408933" cy="3646504"/>
            </a:xfrm>
            <a:custGeom>
              <a:avLst/>
              <a:gdLst>
                <a:gd name="T0" fmla="*/ 7 w 103"/>
                <a:gd name="T1" fmla="*/ 210 h 920"/>
                <a:gd name="T2" fmla="*/ 26 w 103"/>
                <a:gd name="T3" fmla="*/ 445 h 920"/>
                <a:gd name="T4" fmla="*/ 57 w 103"/>
                <a:gd name="T5" fmla="*/ 679 h 920"/>
                <a:gd name="T6" fmla="*/ 101 w 103"/>
                <a:gd name="T7" fmla="*/ 911 h 920"/>
                <a:gd name="T8" fmla="*/ 103 w 103"/>
                <a:gd name="T9" fmla="*/ 920 h 920"/>
                <a:gd name="T10" fmla="*/ 99 w 103"/>
                <a:gd name="T11" fmla="*/ 874 h 920"/>
                <a:gd name="T12" fmla="*/ 99 w 103"/>
                <a:gd name="T13" fmla="*/ 866 h 920"/>
                <a:gd name="T14" fmla="*/ 63 w 103"/>
                <a:gd name="T15" fmla="*/ 678 h 920"/>
                <a:gd name="T16" fmla="*/ 30 w 103"/>
                <a:gd name="T17" fmla="*/ 444 h 920"/>
                <a:gd name="T18" fmla="*/ 9 w 103"/>
                <a:gd name="T19" fmla="*/ 209 h 920"/>
                <a:gd name="T20" fmla="*/ 3 w 103"/>
                <a:gd name="T21" fmla="*/ 92 h 920"/>
                <a:gd name="T22" fmla="*/ 1 w 103"/>
                <a:gd name="T23" fmla="*/ 0 h 920"/>
                <a:gd name="T24" fmla="*/ 0 w 103"/>
                <a:gd name="T25" fmla="*/ 0 h 920"/>
                <a:gd name="T26" fmla="*/ 1 w 103"/>
                <a:gd name="T27" fmla="*/ 92 h 920"/>
                <a:gd name="T28" fmla="*/ 7 w 103"/>
                <a:gd name="T29" fmla="*/ 210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3"/>
                <a:gd name="T46" fmla="*/ 0 h 920"/>
                <a:gd name="T47" fmla="*/ 103 w 103"/>
                <a:gd name="T48" fmla="*/ 920 h 9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730" y="3771618"/>
              <a:ext cx="349763" cy="1310216"/>
            </a:xfrm>
            <a:custGeom>
              <a:avLst/>
              <a:gdLst>
                <a:gd name="T0" fmla="*/ 53 w 88"/>
                <a:gd name="T1" fmla="*/ 229 h 330"/>
                <a:gd name="T2" fmla="*/ 88 w 88"/>
                <a:gd name="T3" fmla="*/ 330 h 330"/>
                <a:gd name="T4" fmla="*/ 88 w 88"/>
                <a:gd name="T5" fmla="*/ 308 h 330"/>
                <a:gd name="T6" fmla="*/ 88 w 88"/>
                <a:gd name="T7" fmla="*/ 304 h 330"/>
                <a:gd name="T8" fmla="*/ 62 w 88"/>
                <a:gd name="T9" fmla="*/ 226 h 330"/>
                <a:gd name="T10" fmla="*/ 0 w 88"/>
                <a:gd name="T11" fmla="*/ 0 h 330"/>
                <a:gd name="T12" fmla="*/ 7 w 88"/>
                <a:gd name="T13" fmla="*/ 63 h 330"/>
                <a:gd name="T14" fmla="*/ 53 w 88"/>
                <a:gd name="T15" fmla="*/ 229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"/>
                <a:gd name="T25" fmla="*/ 0 h 330"/>
                <a:gd name="T26" fmla="*/ 88 w 88"/>
                <a:gd name="T27" fmla="*/ 330 h 3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105" y="5052893"/>
              <a:ext cx="357653" cy="820858"/>
            </a:xfrm>
            <a:custGeom>
              <a:avLst/>
              <a:gdLst>
                <a:gd name="T0" fmla="*/ 6 w 90"/>
                <a:gd name="T1" fmla="*/ 15 h 207"/>
                <a:gd name="T2" fmla="*/ 0 w 90"/>
                <a:gd name="T3" fmla="*/ 0 h 207"/>
                <a:gd name="T4" fmla="*/ 1 w 90"/>
                <a:gd name="T5" fmla="*/ 29 h 207"/>
                <a:gd name="T6" fmla="*/ 42 w 90"/>
                <a:gd name="T7" fmla="*/ 127 h 207"/>
                <a:gd name="T8" fmla="*/ 80 w 90"/>
                <a:gd name="T9" fmla="*/ 207 h 207"/>
                <a:gd name="T10" fmla="*/ 90 w 90"/>
                <a:gd name="T11" fmla="*/ 207 h 207"/>
                <a:gd name="T12" fmla="*/ 50 w 90"/>
                <a:gd name="T13" fmla="*/ 123 h 207"/>
                <a:gd name="T14" fmla="*/ 6 w 90"/>
                <a:gd name="T15" fmla="*/ 15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0"/>
                <a:gd name="T25" fmla="*/ 0 h 207"/>
                <a:gd name="T26" fmla="*/ 90 w 90"/>
                <a:gd name="T27" fmla="*/ 207 h 20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6746" y="3811082"/>
              <a:ext cx="457585" cy="1853508"/>
            </a:xfrm>
            <a:custGeom>
              <a:avLst/>
              <a:gdLst>
                <a:gd name="T0" fmla="*/ 101 w 115"/>
                <a:gd name="T1" fmla="*/ 409 h 467"/>
                <a:gd name="T2" fmla="*/ 78 w 115"/>
                <a:gd name="T3" fmla="*/ 344 h 467"/>
                <a:gd name="T4" fmla="*/ 29 w 115"/>
                <a:gd name="T5" fmla="*/ 151 h 467"/>
                <a:gd name="T6" fmla="*/ 13 w 115"/>
                <a:gd name="T7" fmla="*/ 53 h 467"/>
                <a:gd name="T8" fmla="*/ 0 w 115"/>
                <a:gd name="T9" fmla="*/ 0 h 467"/>
                <a:gd name="T10" fmla="*/ 21 w 115"/>
                <a:gd name="T11" fmla="*/ 152 h 467"/>
                <a:gd name="T12" fmla="*/ 69 w 115"/>
                <a:gd name="T13" fmla="*/ 347 h 467"/>
                <a:gd name="T14" fmla="*/ 103 w 115"/>
                <a:gd name="T15" fmla="*/ 441 h 467"/>
                <a:gd name="T16" fmla="*/ 115 w 115"/>
                <a:gd name="T17" fmla="*/ 467 h 467"/>
                <a:gd name="T18" fmla="*/ 112 w 115"/>
                <a:gd name="T19" fmla="*/ 458 h 467"/>
                <a:gd name="T20" fmla="*/ 101 w 115"/>
                <a:gd name="T21" fmla="*/ 409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5"/>
                <a:gd name="T34" fmla="*/ 0 h 467"/>
                <a:gd name="T35" fmla="*/ 115 w 115"/>
                <a:gd name="T36" fmla="*/ 467 h 4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3355" y="1263001"/>
              <a:ext cx="144639" cy="2508617"/>
            </a:xfrm>
            <a:custGeom>
              <a:avLst/>
              <a:gdLst>
                <a:gd name="T0" fmla="*/ 17 w 36"/>
                <a:gd name="T1" fmla="*/ 633 h 633"/>
                <a:gd name="T2" fmla="*/ 13 w 36"/>
                <a:gd name="T3" fmla="*/ 597 h 633"/>
                <a:gd name="T4" fmla="*/ 5 w 36"/>
                <a:gd name="T5" fmla="*/ 398 h 633"/>
                <a:gd name="T6" fmla="*/ 13 w 36"/>
                <a:gd name="T7" fmla="*/ 198 h 633"/>
                <a:gd name="T8" fmla="*/ 22 w 36"/>
                <a:gd name="T9" fmla="*/ 99 h 633"/>
                <a:gd name="T10" fmla="*/ 36 w 36"/>
                <a:gd name="T11" fmla="*/ 0 h 633"/>
                <a:gd name="T12" fmla="*/ 35 w 36"/>
                <a:gd name="T13" fmla="*/ 0 h 633"/>
                <a:gd name="T14" fmla="*/ 20 w 36"/>
                <a:gd name="T15" fmla="*/ 99 h 633"/>
                <a:gd name="T16" fmla="*/ 10 w 36"/>
                <a:gd name="T17" fmla="*/ 198 h 633"/>
                <a:gd name="T18" fmla="*/ 1 w 36"/>
                <a:gd name="T19" fmla="*/ 398 h 633"/>
                <a:gd name="T20" fmla="*/ 7 w 36"/>
                <a:gd name="T21" fmla="*/ 589 h 633"/>
                <a:gd name="T22" fmla="*/ 16 w 36"/>
                <a:gd name="T23" fmla="*/ 632 h 633"/>
                <a:gd name="T24" fmla="*/ 17 w 36"/>
                <a:gd name="T25" fmla="*/ 633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633"/>
                <a:gd name="T41" fmla="*/ 36 w 36"/>
                <a:gd name="T42" fmla="*/ 633 h 6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5889" y="5640911"/>
              <a:ext cx="111767" cy="232840"/>
            </a:xfrm>
            <a:custGeom>
              <a:avLst/>
              <a:gdLst>
                <a:gd name="T0" fmla="*/ 22 w 28"/>
                <a:gd name="T1" fmla="*/ 59 h 59"/>
                <a:gd name="T2" fmla="*/ 28 w 28"/>
                <a:gd name="T3" fmla="*/ 59 h 59"/>
                <a:gd name="T4" fmla="*/ 0 w 28"/>
                <a:gd name="T5" fmla="*/ 0 h 59"/>
                <a:gd name="T6" fmla="*/ 22 w 28"/>
                <a:gd name="T7" fmla="*/ 59 h 5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59"/>
                <a:gd name="T14" fmla="*/ 28 w 28"/>
                <a:gd name="T15" fmla="*/ 59 h 5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0967" y="3599290"/>
              <a:ext cx="68375" cy="423584"/>
            </a:xfrm>
            <a:custGeom>
              <a:avLst/>
              <a:gdLst>
                <a:gd name="T0" fmla="*/ 4 w 17"/>
                <a:gd name="T1" fmla="*/ 54 h 107"/>
                <a:gd name="T2" fmla="*/ 17 w 17"/>
                <a:gd name="T3" fmla="*/ 107 h 107"/>
                <a:gd name="T4" fmla="*/ 10 w 17"/>
                <a:gd name="T5" fmla="*/ 44 h 107"/>
                <a:gd name="T6" fmla="*/ 9 w 17"/>
                <a:gd name="T7" fmla="*/ 43 h 107"/>
                <a:gd name="T8" fmla="*/ 0 w 17"/>
                <a:gd name="T9" fmla="*/ 0 h 107"/>
                <a:gd name="T10" fmla="*/ 0 w 17"/>
                <a:gd name="T11" fmla="*/ 8 h 107"/>
                <a:gd name="T12" fmla="*/ 4 w 17"/>
                <a:gd name="T13" fmla="*/ 54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07"/>
                <a:gd name="T23" fmla="*/ 17 w 17"/>
                <a:gd name="T24" fmla="*/ 107 h 1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1493" y="2802110"/>
              <a:ext cx="1168945" cy="2250783"/>
            </a:xfrm>
            <a:custGeom>
              <a:avLst/>
              <a:gdLst>
                <a:gd name="T0" fmla="*/ 8 w 294"/>
                <a:gd name="T1" fmla="*/ 553 h 568"/>
                <a:gd name="T2" fmla="*/ 35 w 294"/>
                <a:gd name="T3" fmla="*/ 397 h 568"/>
                <a:gd name="T4" fmla="*/ 99 w 294"/>
                <a:gd name="T5" fmla="*/ 252 h 568"/>
                <a:gd name="T6" fmla="*/ 187 w 294"/>
                <a:gd name="T7" fmla="*/ 119 h 568"/>
                <a:gd name="T8" fmla="*/ 238 w 294"/>
                <a:gd name="T9" fmla="*/ 58 h 568"/>
                <a:gd name="T10" fmla="*/ 265 w 294"/>
                <a:gd name="T11" fmla="*/ 28 h 568"/>
                <a:gd name="T12" fmla="*/ 294 w 294"/>
                <a:gd name="T13" fmla="*/ 0 h 568"/>
                <a:gd name="T14" fmla="*/ 293 w 294"/>
                <a:gd name="T15" fmla="*/ 0 h 568"/>
                <a:gd name="T16" fmla="*/ 264 w 294"/>
                <a:gd name="T17" fmla="*/ 27 h 568"/>
                <a:gd name="T18" fmla="*/ 237 w 294"/>
                <a:gd name="T19" fmla="*/ 56 h 568"/>
                <a:gd name="T20" fmla="*/ 185 w 294"/>
                <a:gd name="T21" fmla="*/ 117 h 568"/>
                <a:gd name="T22" fmla="*/ 95 w 294"/>
                <a:gd name="T23" fmla="*/ 249 h 568"/>
                <a:gd name="T24" fmla="*/ 30 w 294"/>
                <a:gd name="T25" fmla="*/ 396 h 568"/>
                <a:gd name="T26" fmla="*/ 0 w 294"/>
                <a:gd name="T27" fmla="*/ 549 h 568"/>
                <a:gd name="T28" fmla="*/ 7 w 294"/>
                <a:gd name="T29" fmla="*/ 568 h 568"/>
                <a:gd name="T30" fmla="*/ 8 w 294"/>
                <a:gd name="T31" fmla="*/ 553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4"/>
                <a:gd name="T49" fmla="*/ 0 h 568"/>
                <a:gd name="T50" fmla="*/ 294 w 294"/>
                <a:gd name="T51" fmla="*/ 568 h 56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331" y="5664590"/>
              <a:ext cx="99932" cy="209161"/>
            </a:xfrm>
            <a:custGeom>
              <a:avLst/>
              <a:gdLst>
                <a:gd name="T0" fmla="*/ 0 w 25"/>
                <a:gd name="T1" fmla="*/ 0 h 53"/>
                <a:gd name="T2" fmla="*/ 19 w 25"/>
                <a:gd name="T3" fmla="*/ 53 h 53"/>
                <a:gd name="T4" fmla="*/ 25 w 25"/>
                <a:gd name="T5" fmla="*/ 53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53"/>
                <a:gd name="T14" fmla="*/ 25 w 25"/>
                <a:gd name="T15" fmla="*/ 53 h 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1493" y="5081833"/>
              <a:ext cx="114396" cy="559078"/>
            </a:xfrm>
            <a:custGeom>
              <a:avLst/>
              <a:gdLst>
                <a:gd name="T0" fmla="*/ 0 w 29"/>
                <a:gd name="T1" fmla="*/ 0 h 141"/>
                <a:gd name="T2" fmla="*/ 7 w 29"/>
                <a:gd name="T3" fmla="*/ 89 h 141"/>
                <a:gd name="T4" fmla="*/ 18 w 29"/>
                <a:gd name="T5" fmla="*/ 117 h 141"/>
                <a:gd name="T6" fmla="*/ 29 w 29"/>
                <a:gd name="T7" fmla="*/ 141 h 141"/>
                <a:gd name="T8" fmla="*/ 27 w 29"/>
                <a:gd name="T9" fmla="*/ 135 h 141"/>
                <a:gd name="T10" fmla="*/ 8 w 29"/>
                <a:gd name="T11" fmla="*/ 22 h 141"/>
                <a:gd name="T12" fmla="*/ 4 w 29"/>
                <a:gd name="T13" fmla="*/ 11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41"/>
                <a:gd name="T26" fmla="*/ 29 w 29"/>
                <a:gd name="T27" fmla="*/ 141 h 1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1493" y="4977910"/>
              <a:ext cx="32872" cy="189429"/>
            </a:xfrm>
            <a:custGeom>
              <a:avLst/>
              <a:gdLst>
                <a:gd name="T0" fmla="*/ 0 w 8"/>
                <a:gd name="T1" fmla="*/ 26 h 48"/>
                <a:gd name="T2" fmla="*/ 4 w 8"/>
                <a:gd name="T3" fmla="*/ 37 h 48"/>
                <a:gd name="T4" fmla="*/ 8 w 8"/>
                <a:gd name="T5" fmla="*/ 48 h 48"/>
                <a:gd name="T6" fmla="*/ 7 w 8"/>
                <a:gd name="T7" fmla="*/ 19 h 48"/>
                <a:gd name="T8" fmla="*/ 0 w 8"/>
                <a:gd name="T9" fmla="*/ 0 h 48"/>
                <a:gd name="T10" fmla="*/ 0 w 8"/>
                <a:gd name="T11" fmla="*/ 4 h 48"/>
                <a:gd name="T12" fmla="*/ 0 w 8"/>
                <a:gd name="T13" fmla="*/ 26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48"/>
                <a:gd name="T23" fmla="*/ 8 w 8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105" y="5434381"/>
              <a:ext cx="174882" cy="439370"/>
            </a:xfrm>
            <a:custGeom>
              <a:avLst/>
              <a:gdLst>
                <a:gd name="T0" fmla="*/ 11 w 44"/>
                <a:gd name="T1" fmla="*/ 28 h 111"/>
                <a:gd name="T2" fmla="*/ 0 w 44"/>
                <a:gd name="T3" fmla="*/ 0 h 111"/>
                <a:gd name="T4" fmla="*/ 11 w 44"/>
                <a:gd name="T5" fmla="*/ 49 h 111"/>
                <a:gd name="T6" fmla="*/ 14 w 44"/>
                <a:gd name="T7" fmla="*/ 58 h 111"/>
                <a:gd name="T8" fmla="*/ 39 w 44"/>
                <a:gd name="T9" fmla="*/ 111 h 111"/>
                <a:gd name="T10" fmla="*/ 44 w 44"/>
                <a:gd name="T11" fmla="*/ 111 h 111"/>
                <a:gd name="T12" fmla="*/ 22 w 44"/>
                <a:gd name="T13" fmla="*/ 52 h 111"/>
                <a:gd name="T14" fmla="*/ 11 w 44"/>
                <a:gd name="T15" fmla="*/ 28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111"/>
                <a:gd name="T26" fmla="*/ 44 w 44"/>
                <a:gd name="T27" fmla="*/ 111 h 1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2592388" y="623888"/>
            <a:ext cx="8912225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89213" y="2133600"/>
            <a:ext cx="8915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925"/>
            <a:ext cx="1146175" cy="369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9EE542-1629-4B12-9670-F21249960D35}" type="datetimeFigureOut">
              <a:rPr lang="pt-BR"/>
              <a:pPr>
                <a:defRPr/>
              </a:pPr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3" y="6135688"/>
            <a:ext cx="76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3" y="787400"/>
            <a:ext cx="7794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85490E-DCD8-488F-B206-98497DF92B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0" r:id="rId1"/>
    <p:sldLayoutId id="2147484441" r:id="rId2"/>
    <p:sldLayoutId id="2147484442" r:id="rId3"/>
    <p:sldLayoutId id="2147484443" r:id="rId4"/>
    <p:sldLayoutId id="2147484444" r:id="rId5"/>
    <p:sldLayoutId id="2147484445" r:id="rId6"/>
    <p:sldLayoutId id="2147484446" r:id="rId7"/>
    <p:sldLayoutId id="2147484447" r:id="rId8"/>
    <p:sldLayoutId id="2147484448" r:id="rId9"/>
    <p:sldLayoutId id="2147484449" r:id="rId10"/>
    <p:sldLayoutId id="2147484450" r:id="rId11"/>
    <p:sldLayoutId id="2147484451" r:id="rId12"/>
    <p:sldLayoutId id="2147484452" r:id="rId13"/>
    <p:sldLayoutId id="2147484453" r:id="rId14"/>
    <p:sldLayoutId id="2147484454" r:id="rId15"/>
    <p:sldLayoutId id="2147484455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s://pubmed.ncbi.nlm.nih.gov/32454115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pmargotto@gmail.com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paulomargotto.com.br/documentos/1427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hyperlink" Target="https://pubmed.ncbi.nlm.nih.gov/22424942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4009724/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4769371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paulomargotto.com.br/documentos/556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ubmed.ncbi.nlm.nih.gov/25632975/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5929880/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7105430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9211751/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0230932/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198532" TargetMode="External"/><Relationship Id="rId2" Type="http://schemas.openxmlformats.org/officeDocument/2006/relationships/hyperlink" Target="https://www.ncbi.nlm.nih.gov/pubmed/2919853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pubmed.ncbi.nlm.nih.gov/30232102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0401478/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1112968/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0894396/" TargetMode="Externa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2703261/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281488" y="5838825"/>
            <a:ext cx="3028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>
                <a:solidFill>
                  <a:srgbClr val="FF3300"/>
                </a:solidFill>
                <a:hlinkClick r:id="rId2"/>
              </a:rPr>
              <a:t>www.paulomargotto.com.br</a:t>
            </a:r>
            <a:r>
              <a:rPr lang="pt-BR">
                <a:solidFill>
                  <a:srgbClr val="FF3300"/>
                </a:solidFill>
              </a:rPr>
              <a:t> </a:t>
            </a:r>
          </a:p>
        </p:txBody>
      </p:sp>
      <p:pic>
        <p:nvPicPr>
          <p:cNvPr id="18435" name="Picture 3" descr="46241_wallpaper2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713" y="5310188"/>
            <a:ext cx="1538287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582738" y="3519488"/>
            <a:ext cx="8401050" cy="1222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600" b="1">
                <a:hlinkClick r:id="rId4"/>
              </a:rPr>
              <a:t>Mechanical</a:t>
            </a:r>
            <a:r>
              <a:rPr lang="pt-BR" sz="1600">
                <a:hlinkClick r:id="rId4"/>
              </a:rPr>
              <a:t> </a:t>
            </a:r>
            <a:r>
              <a:rPr lang="pt-BR" sz="1600" b="1">
                <a:hlinkClick r:id="rId4"/>
              </a:rPr>
              <a:t>Ventilation</a:t>
            </a:r>
            <a:r>
              <a:rPr lang="pt-BR" sz="1600">
                <a:hlinkClick r:id="rId4"/>
              </a:rPr>
              <a:t> </a:t>
            </a:r>
            <a:r>
              <a:rPr lang="pt-BR" sz="1600" b="1">
                <a:hlinkClick r:id="rId4"/>
              </a:rPr>
              <a:t>Duration</a:t>
            </a:r>
            <a:r>
              <a:rPr lang="pt-BR" sz="1600">
                <a:hlinkClick r:id="rId4"/>
              </a:rPr>
              <a:t>, </a:t>
            </a:r>
            <a:r>
              <a:rPr lang="pt-BR" sz="1600" b="1">
                <a:hlinkClick r:id="rId4"/>
              </a:rPr>
              <a:t>Brainstem</a:t>
            </a:r>
            <a:r>
              <a:rPr lang="pt-BR" sz="1600">
                <a:hlinkClick r:id="rId4"/>
              </a:rPr>
              <a:t> </a:t>
            </a:r>
            <a:r>
              <a:rPr lang="pt-BR" sz="1600" b="1">
                <a:hlinkClick r:id="rId4"/>
              </a:rPr>
              <a:t>Development</a:t>
            </a:r>
            <a:r>
              <a:rPr lang="pt-BR" sz="1600">
                <a:hlinkClick r:id="rId4"/>
              </a:rPr>
              <a:t>, and </a:t>
            </a:r>
            <a:r>
              <a:rPr lang="pt-BR" sz="1600" b="1">
                <a:hlinkClick r:id="rId4"/>
              </a:rPr>
              <a:t>Neurodevelopment</a:t>
            </a:r>
            <a:r>
              <a:rPr lang="pt-BR" sz="1600">
                <a:hlinkClick r:id="rId4"/>
              </a:rPr>
              <a:t> in </a:t>
            </a:r>
            <a:r>
              <a:rPr lang="pt-BR" sz="1600">
                <a:solidFill>
                  <a:schemeClr val="bg1"/>
                </a:solidFill>
                <a:hlinkClick r:id="rId4"/>
              </a:rPr>
              <a:t>Children Born Preterm: A Prospective Cohort Study.</a:t>
            </a:r>
            <a:endParaRPr lang="pt-BR" sz="1600">
              <a:solidFill>
                <a:schemeClr val="bg1"/>
              </a:solidFill>
            </a:endParaRPr>
          </a:p>
          <a:p>
            <a:pPr algn="ctr"/>
            <a:r>
              <a:rPr lang="pt-BR" sz="1600"/>
              <a:t>Guillot M, Guo T, Ufkes S, Schneider J, Synnes A, Chau V, Grunau RE, Miller SP.J Pediatr. 2020 May 23:S0022-3476(20)30653-3. doi: 10.1016/j.jpeds.2020.05.039. Online ahead of print.PMID: 32454115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720725" y="2238375"/>
            <a:ext cx="989012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00FF"/>
                </a:solidFill>
              </a:rPr>
              <a:t>Duração da ventilação mecânica, desenvolvimento do tronco cerebral e neurodesenvolvimento em crianças nascidas prematuras: um estudo de coorte prospectivo</a:t>
            </a:r>
            <a:r>
              <a:rPr lang="pt-BR" b="1">
                <a:solidFill>
                  <a:srgbClr val="FF00FF"/>
                </a:solidFill>
              </a:rPr>
              <a:t>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441575" y="4887913"/>
            <a:ext cx="709295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>
                <a:solidFill>
                  <a:srgbClr val="0000FF"/>
                </a:solidFill>
                <a:latin typeface="Times New Roman" pitchFamily="18" charset="0"/>
              </a:rPr>
              <a:t>Apresentação: Flávia Moura (R3 Neonatologia) e Helena de Oliveira Melo </a:t>
            </a:r>
          </a:p>
          <a:p>
            <a:pPr algn="ctr" eaLnBrk="1" hangingPunct="1"/>
            <a:r>
              <a:rPr lang="pt-BR">
                <a:solidFill>
                  <a:srgbClr val="0000FF"/>
                </a:solidFill>
                <a:latin typeface="Times New Roman" pitchFamily="18" charset="0"/>
              </a:rPr>
              <a:t>(R3 Terapia Intensiva Pediátrica)</a:t>
            </a:r>
          </a:p>
          <a:p>
            <a:pPr algn="ctr" eaLnBrk="1" hangingPunct="1"/>
            <a:r>
              <a:rPr lang="pt-BR">
                <a:solidFill>
                  <a:srgbClr val="0000FF"/>
                </a:solidFill>
                <a:latin typeface="Times New Roman" pitchFamily="18" charset="0"/>
              </a:rPr>
              <a:t>Coordenação: Nathalia Bardal e Paulo R. Margotto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041775" y="6242050"/>
            <a:ext cx="3308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/>
              <a:t>Brasília,  3 de outubro de 2020</a:t>
            </a:r>
          </a:p>
        </p:txBody>
      </p:sp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57038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0963275" y="2127250"/>
            <a:ext cx="12430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1000"/>
              <a:t>Margotto PR, 2020</a:t>
            </a:r>
          </a:p>
        </p:txBody>
      </p:sp>
      <p:pic>
        <p:nvPicPr>
          <p:cNvPr id="18442" name="Picture 2" descr="Desmame da Ventilação Mecânica em Neonatologia – InterFISI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273675"/>
            <a:ext cx="2768600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813" y="3540125"/>
            <a:ext cx="2135187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5363"/>
            <a:ext cx="1641475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7" name="AutoShape 15"/>
          <p:cNvSpPr>
            <a:spLocks noChangeArrowheads="1"/>
          </p:cNvSpPr>
          <p:nvPr/>
        </p:nvSpPr>
        <p:spPr bwMode="auto">
          <a:xfrm>
            <a:off x="8380413" y="5291138"/>
            <a:ext cx="2046287" cy="1098550"/>
          </a:xfrm>
          <a:prstGeom prst="irregularSeal1">
            <a:avLst/>
          </a:prstGeom>
          <a:solidFill>
            <a:schemeClr val="accent1"/>
          </a:solidFill>
          <a:ln w="57150">
            <a:solidFill>
              <a:srgbClr val="3333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 sz="1400"/>
          </a:p>
          <a:p>
            <a:pPr algn="ctr"/>
            <a:r>
              <a:rPr lang="pt-BR" sz="1400" b="1">
                <a:solidFill>
                  <a:srgbClr val="FF00FF"/>
                </a:solidFill>
              </a:rPr>
              <a:t>Lung-Brain</a:t>
            </a:r>
          </a:p>
          <a:p>
            <a:pPr algn="ctr"/>
            <a:r>
              <a:rPr lang="pt-BR" sz="1400" b="1">
                <a:solidFill>
                  <a:srgbClr val="FF00FF"/>
                </a:solidFill>
              </a:rPr>
              <a:t>Crosstalk!</a:t>
            </a:r>
          </a:p>
          <a:p>
            <a:pPr algn="ctr"/>
            <a:endParaRPr lang="pt-BR" sz="14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476250" y="604838"/>
            <a:ext cx="9972675" cy="1519237"/>
          </a:xfrm>
        </p:spPr>
        <p:txBody>
          <a:bodyPr/>
          <a:lstStyle/>
          <a:p>
            <a:pPr algn="ctr" eaLnBrk="1" hangingPunct="1"/>
            <a:r>
              <a:rPr lang="pt-BR" b="1" smtClean="0"/>
              <a:t>INTRODUÇÃO</a:t>
            </a: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738188" y="2022475"/>
            <a:ext cx="10415587" cy="4835525"/>
          </a:xfrm>
        </p:spPr>
        <p:txBody>
          <a:bodyPr/>
          <a:lstStyle/>
          <a:p>
            <a:pPr algn="just" eaLnBrk="1" hangingPunct="1"/>
            <a:r>
              <a:rPr lang="pt-BR" sz="2400" b="1" smtClean="0">
                <a:solidFill>
                  <a:srgbClr val="FF5050"/>
                </a:solidFill>
              </a:rPr>
              <a:t>Displasia broncopulmonar (DBP)</a:t>
            </a:r>
            <a:r>
              <a:rPr lang="pt-BR" sz="2400" smtClean="0"/>
              <a:t> é uma das complicações mais frequentes da prematuridade;</a:t>
            </a:r>
          </a:p>
          <a:p>
            <a:pPr algn="just" eaLnBrk="1" hangingPunct="1"/>
            <a:r>
              <a:rPr lang="pt-BR" sz="2400" smtClean="0"/>
              <a:t>Afeta aproximadamente 40% dos neonatos nascidos antes das 28 semanas de idade gestacional (IG)</a:t>
            </a:r>
            <a:r>
              <a:rPr lang="pt-BR" sz="2400" baseline="30000" smtClean="0"/>
              <a:t>1</a:t>
            </a:r>
            <a:r>
              <a:rPr lang="pt-BR" sz="2400" smtClean="0"/>
              <a:t>. </a:t>
            </a:r>
          </a:p>
          <a:p>
            <a:pPr algn="just" eaLnBrk="1" hangingPunct="1"/>
            <a:r>
              <a:rPr lang="pt-BR" sz="2400" smtClean="0"/>
              <a:t>Sobreviventes com comprometimento do desenvolvimento no início da vida   disfunção global, afetando suas funções cognitivas, motoras e comportamentais na infância.</a:t>
            </a:r>
            <a:r>
              <a:rPr lang="pt-BR" sz="2400" baseline="30000" smtClean="0"/>
              <a:t>2-7</a:t>
            </a:r>
            <a:r>
              <a:rPr lang="pt-BR" sz="2400" smtClean="0"/>
              <a:t> </a:t>
            </a:r>
          </a:p>
          <a:p>
            <a:pPr algn="ctr" eaLnBrk="1" hangingPunct="1"/>
            <a:r>
              <a:rPr lang="pt-BR" sz="2400" b="1" smtClean="0">
                <a:solidFill>
                  <a:srgbClr val="3333FF"/>
                </a:solidFill>
              </a:rPr>
              <a:t>Identificar as alterações cerebrais e os fatores de risco modificáveis ​​associados, em crianças com DBP, é crucial para informar o prognóstico, tratamentos e intervenções.</a:t>
            </a:r>
          </a:p>
          <a:p>
            <a:pPr algn="just" eaLnBrk="1" hangingPunct="1"/>
            <a:endParaRPr lang="pt-BR" sz="2200" b="1" smtClean="0">
              <a:solidFill>
                <a:srgbClr val="3333FF"/>
              </a:solidFill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3670300" y="4160838"/>
            <a:ext cx="528638" cy="330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00013" y="631825"/>
            <a:ext cx="10515601" cy="9271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INTRODUÇÃO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588963" y="1423988"/>
            <a:ext cx="10677525" cy="47625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A DBP é um diagnóstico heterogêneo, com base no estado respiratório em um determinado tempo;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A exposição à ventilação mecânica é um importante fator de risco modificável para DBP e desfechos adversos.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As estratégias de ventilação podem ser medidas, modificadas e personalizadas para  cada RNPT visando um melhor resultado;</a:t>
            </a:r>
            <a:r>
              <a:rPr lang="pt-BR" sz="2400" baseline="30000" smtClean="0"/>
              <a:t>8-12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Um estudo retrospectivo de neonatos prematuros ventilados mostrou que a </a:t>
            </a:r>
            <a:r>
              <a:rPr lang="pt-BR" sz="2400" b="1" smtClean="0">
                <a:solidFill>
                  <a:srgbClr val="FF5050"/>
                </a:solidFill>
              </a:rPr>
              <a:t>ventilação mecânica (VM) prolongada</a:t>
            </a:r>
            <a:r>
              <a:rPr lang="pt-BR" sz="2400" smtClean="0"/>
              <a:t> foi associada a um </a:t>
            </a:r>
            <a:r>
              <a:rPr lang="pt-BR" sz="2400" b="1" smtClean="0">
                <a:solidFill>
                  <a:srgbClr val="FF5050"/>
                </a:solidFill>
              </a:rPr>
              <a:t>pior desenvolvimento neurológico em 18-24 meses.</a:t>
            </a:r>
            <a:r>
              <a:rPr lang="pt-BR" sz="2400" b="1" baseline="30000" smtClean="0"/>
              <a:t>13</a:t>
            </a:r>
            <a:endParaRPr lang="pt-BR" sz="2400" b="1" smtClean="0"/>
          </a:p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As consequências da ventilação prolongada sobre o desenvolvimento em idade pré-escolar ainda precisam ser determinadas.</a:t>
            </a:r>
          </a:p>
          <a:p>
            <a:pPr algn="just" eaLnBrk="1" hangingPunct="1">
              <a:lnSpc>
                <a:spcPct val="90000"/>
              </a:lnSpc>
            </a:pPr>
            <a:endParaRPr lang="pt-BR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0" y="541338"/>
            <a:ext cx="10515600" cy="862012"/>
          </a:xfrm>
        </p:spPr>
        <p:txBody>
          <a:bodyPr/>
          <a:lstStyle/>
          <a:p>
            <a:pPr algn="ctr" eaLnBrk="1" hangingPunct="1"/>
            <a:r>
              <a:rPr lang="pt-BR" b="1" smtClean="0"/>
              <a:t>INTRODUÇÃO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820738" y="1622425"/>
            <a:ext cx="10714037" cy="5248275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Substrato neuropatológico que leva ao comprometimento em recém-nascido prematuro (RNPT) com doença respiratória não é totalmente compreendido;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z="2400" smtClean="0"/>
              <a:t> Resultados adversos do neurodesenvolvimento em recém-nascido (RN) com doença pulmonar provêem de: </a:t>
            </a:r>
            <a:r>
              <a:rPr lang="pt-BR" sz="2400" baseline="30000" smtClean="0"/>
              <a:t>14-17</a:t>
            </a:r>
            <a:endParaRPr lang="pt-BR" sz="2400" smtClean="0"/>
          </a:p>
          <a:p>
            <a:pPr algn="just" eaLnBrk="1" hangingPunct="1">
              <a:buFont typeface="Wingdings" pitchFamily="2" charset="2"/>
              <a:buChar char="q"/>
            </a:pPr>
            <a:r>
              <a:rPr lang="pt-BR" sz="2400" smtClean="0"/>
              <a:t>menor volume cerebral;</a:t>
            </a:r>
          </a:p>
          <a:p>
            <a:pPr algn="just" eaLnBrk="1" hangingPunct="1">
              <a:buFont typeface="Wingdings" pitchFamily="2" charset="2"/>
              <a:buChar char="q"/>
            </a:pPr>
            <a:r>
              <a:rPr lang="pt-BR" sz="2400" smtClean="0"/>
              <a:t>microestrutura anormal da substância branca;</a:t>
            </a:r>
          </a:p>
          <a:p>
            <a:pPr algn="just" eaLnBrk="1" hangingPunct="1">
              <a:buFont typeface="Wingdings" pitchFamily="2" charset="2"/>
              <a:buChar char="q"/>
            </a:pPr>
            <a:r>
              <a:rPr lang="pt-BR" sz="2400" smtClean="0"/>
              <a:t>atraso da maturação cerebral;</a:t>
            </a:r>
          </a:p>
          <a:p>
            <a:pPr algn="just" eaLnBrk="1" hangingPunct="1"/>
            <a:r>
              <a:rPr lang="pt-BR" sz="2400" smtClean="0"/>
              <a:t>Estudos pré-clínicos iniciais: exposição prolongada à VM e hiperóxia estão associados ao desenvolvimento anormal do tronco cerebral. </a:t>
            </a:r>
            <a:r>
              <a:rPr lang="pt-BR" sz="2400" baseline="30000" smtClean="0"/>
              <a:t>18-19</a:t>
            </a:r>
            <a:endParaRPr lang="pt-BR" sz="2400" smtClean="0"/>
          </a:p>
          <a:p>
            <a:pPr algn="just" eaLnBrk="1" hangingPunct="1"/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0" y="528638"/>
            <a:ext cx="10515600" cy="990600"/>
          </a:xfrm>
        </p:spPr>
        <p:txBody>
          <a:bodyPr/>
          <a:lstStyle/>
          <a:p>
            <a:pPr algn="ctr" eaLnBrk="1" hangingPunct="1"/>
            <a:r>
              <a:rPr lang="pt-BR" b="1" smtClean="0"/>
              <a:t>INTRODUÇÃO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717550" y="1763713"/>
            <a:ext cx="10715625" cy="5094287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pt-BR" sz="2400" smtClean="0"/>
              <a:t> </a:t>
            </a:r>
          </a:p>
          <a:p>
            <a:pPr marL="0" indent="0" algn="just" eaLnBrk="1" hangingPunct="1"/>
            <a:r>
              <a:rPr lang="pt-BR" sz="2400" smtClean="0"/>
              <a:t>Esse é um estudo de coorte prospectivo e contemporâneo de recém-nascido pré-termo (RNPT) com imagens cerebrais seriadas;</a:t>
            </a:r>
          </a:p>
          <a:p>
            <a:pPr marL="0" indent="0" algn="ctr" eaLnBrk="1" hangingPunct="1"/>
            <a:r>
              <a:rPr lang="pt-BR" sz="2400" b="1" u="sng" smtClean="0">
                <a:solidFill>
                  <a:srgbClr val="FF00FF"/>
                </a:solidFill>
              </a:rPr>
              <a:t>Objetivos</a:t>
            </a:r>
            <a:r>
              <a:rPr lang="pt-BR" sz="2400" b="1" smtClean="0">
                <a:solidFill>
                  <a:srgbClr val="FF00FF"/>
                </a:solidFill>
              </a:rPr>
              <a:t>:</a:t>
            </a:r>
            <a:r>
              <a:rPr lang="pt-BR" sz="2400" smtClean="0"/>
              <a:t> </a:t>
            </a:r>
          </a:p>
          <a:p>
            <a:pPr marL="0" indent="0" algn="ctr" eaLnBrk="1" hangingPunct="1">
              <a:buFont typeface="Wingdings" pitchFamily="2" charset="2"/>
              <a:buChar char="q"/>
            </a:pPr>
            <a:r>
              <a:rPr lang="pt-BR" sz="2400" b="1" smtClean="0">
                <a:solidFill>
                  <a:srgbClr val="008000"/>
                </a:solidFill>
              </a:rPr>
              <a:t>duração da ventilação mecânica;</a:t>
            </a:r>
          </a:p>
          <a:p>
            <a:pPr marL="0" indent="0" algn="ctr" eaLnBrk="1" hangingPunct="1">
              <a:buFont typeface="Wingdings" pitchFamily="2" charset="2"/>
              <a:buChar char="q"/>
            </a:pPr>
            <a:r>
              <a:rPr lang="pt-BR" sz="2400" b="1" smtClean="0">
                <a:solidFill>
                  <a:srgbClr val="008000"/>
                </a:solidFill>
              </a:rPr>
              <a:t>volumes regionais do tronco cerebral;</a:t>
            </a:r>
          </a:p>
          <a:p>
            <a:pPr marL="0" indent="0" algn="ctr" eaLnBrk="1" hangingPunct="1">
              <a:buFont typeface="Wingdings" pitchFamily="2" charset="2"/>
              <a:buChar char="q"/>
            </a:pPr>
            <a:r>
              <a:rPr lang="pt-BR" sz="2400" b="1" smtClean="0">
                <a:solidFill>
                  <a:srgbClr val="008000"/>
                </a:solidFill>
              </a:rPr>
              <a:t>desenvolvimento da substância branca;</a:t>
            </a:r>
          </a:p>
          <a:p>
            <a:pPr marL="0" indent="0" algn="ctr" eaLnBrk="1" hangingPunct="1">
              <a:buFont typeface="Wingdings" pitchFamily="2" charset="2"/>
              <a:buChar char="q"/>
            </a:pPr>
            <a:r>
              <a:rPr lang="pt-BR" sz="2400" b="1" smtClean="0">
                <a:solidFill>
                  <a:srgbClr val="008000"/>
                </a:solidFill>
              </a:rPr>
              <a:t>neurodesenvolvimento na idade pré-escolar.</a:t>
            </a:r>
          </a:p>
          <a:p>
            <a:pPr marL="0" indent="0" algn="ctr" eaLnBrk="1" hangingPunct="1"/>
            <a:endParaRPr lang="pt-BR" sz="2400" b="1" smtClean="0">
              <a:solidFill>
                <a:srgbClr val="008000"/>
              </a:solidFill>
            </a:endParaRPr>
          </a:p>
          <a:p>
            <a:pPr marL="0" indent="0" algn="just" eaLnBrk="1" hangingPunct="1"/>
            <a:endParaRPr lang="pt-BR" sz="2200" b="1" smtClean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0" y="412750"/>
            <a:ext cx="10515600" cy="990600"/>
          </a:xfrm>
        </p:spPr>
        <p:txBody>
          <a:bodyPr/>
          <a:lstStyle/>
          <a:p>
            <a:pPr algn="ctr" eaLnBrk="1" hangingPunct="1"/>
            <a:r>
              <a:rPr lang="pt-BR" b="1" smtClean="0"/>
              <a:t>MÉTODOS 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498475" y="1931988"/>
            <a:ext cx="9904413" cy="5145087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Esse é um estudo prospectivo com </a:t>
            </a:r>
            <a:r>
              <a:rPr lang="pt-BR" sz="2400" b="1" smtClean="0">
                <a:solidFill>
                  <a:srgbClr val="3333FF"/>
                </a:solidFill>
              </a:rPr>
              <a:t>RN entre 24 e 32 semanas de IG</a:t>
            </a:r>
            <a:r>
              <a:rPr lang="pt-BR" sz="2400" smtClean="0"/>
              <a:t>;</a:t>
            </a:r>
          </a:p>
          <a:p>
            <a:pPr algn="just" eaLnBrk="1" hangingPunct="1"/>
            <a:r>
              <a:rPr lang="pt-BR" sz="2400" smtClean="0"/>
              <a:t>Hospital British Columbia’s Children’s &amp; Women’s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</a:t>
            </a:r>
            <a:br>
              <a:rPr lang="pt-BR" smtClean="0"/>
            </a:br>
            <a:r>
              <a:rPr lang="pt-BR" sz="2400" b="1" smtClean="0"/>
              <a:t>Recrutados de um grande estudo prospectivo em um período de sete anos (abril de 2006 a setembro de 2013).</a:t>
            </a:r>
            <a:r>
              <a:rPr lang="pt-BR" sz="2400" b="1" baseline="30000" smtClean="0"/>
              <a:t>20-25 </a:t>
            </a:r>
            <a:endParaRPr lang="pt-BR" sz="2400" b="1" smtClean="0"/>
          </a:p>
          <a:p>
            <a:pPr algn="just" eaLnBrk="1" hangingPunct="1"/>
            <a:r>
              <a:rPr lang="pt-BR" sz="2400" b="1" smtClean="0"/>
              <a:t>Incluídos: </a:t>
            </a:r>
            <a:r>
              <a:rPr lang="pt-BR" sz="2400" smtClean="0"/>
              <a:t>se os volumes regionais do tronco cerebral na ressonância magnética (RNM) em idade equivalente a termo (TEA) foram quantificados com sucesso.</a:t>
            </a:r>
          </a:p>
          <a:p>
            <a:pPr algn="just" eaLnBrk="1" hangingPunct="1"/>
            <a:r>
              <a:rPr lang="pt-BR" sz="2400" b="1" smtClean="0"/>
              <a:t>Excluídos: </a:t>
            </a:r>
            <a:r>
              <a:rPr lang="pt-BR" sz="2400" smtClean="0"/>
              <a:t>infecção congênita, síndrome genética ou grande infarto hemorrágico do parênquima (&gt; 2 cm) no ultrassom.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-115888" y="231775"/>
            <a:ext cx="10515601" cy="566738"/>
          </a:xfrm>
        </p:spPr>
        <p:txBody>
          <a:bodyPr/>
          <a:lstStyle/>
          <a:p>
            <a:pPr algn="ctr" eaLnBrk="1" hangingPunct="1"/>
            <a:r>
              <a:rPr lang="pt-BR" b="1" smtClean="0"/>
              <a:t>MÉTODOS 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463550" y="1635125"/>
            <a:ext cx="10741025" cy="4367213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pt-BR" sz="2400" b="1" u="sng" smtClean="0"/>
              <a:t>COLETA DE DADOS CLÍNICOS</a:t>
            </a:r>
          </a:p>
          <a:p>
            <a:pPr algn="just" eaLnBrk="1" hangingPunct="1"/>
            <a:r>
              <a:rPr lang="pt-BR" sz="2400" smtClean="0"/>
              <a:t>Revisão sistemática de prontuários: dados clínicos pré-natais, perinatais e pós-natais</a:t>
            </a:r>
          </a:p>
          <a:p>
            <a:pPr algn="just" eaLnBrk="1" hangingPunct="1"/>
            <a:r>
              <a:rPr lang="pt-BR" sz="2400" smtClean="0"/>
              <a:t>DBP: necessidade de oxigênio suplementar além de 36 semanas de idade pós-menstrual (PMA).</a:t>
            </a:r>
            <a:r>
              <a:rPr lang="pt-BR" sz="2400" b="1" smtClean="0"/>
              <a:t> </a:t>
            </a:r>
            <a:r>
              <a:rPr lang="pt-BR" sz="2400" b="1" baseline="30000" smtClean="0"/>
              <a:t>26-28</a:t>
            </a:r>
            <a:r>
              <a:rPr lang="pt-BR" sz="2400" b="1" smtClean="0"/>
              <a:t> </a:t>
            </a:r>
          </a:p>
          <a:p>
            <a:pPr algn="just" eaLnBrk="1" hangingPunct="1"/>
            <a:r>
              <a:rPr lang="pt-BR" sz="2400" smtClean="0"/>
              <a:t>Dados da ventilação incluídos: </a:t>
            </a:r>
          </a:p>
          <a:p>
            <a:pPr algn="just" eaLnBrk="1" hangingPunct="1">
              <a:buFont typeface="Courier New" pitchFamily="49" charset="0"/>
              <a:buChar char="o"/>
            </a:pPr>
            <a:r>
              <a:rPr lang="pt-BR" sz="2400" smtClean="0"/>
              <a:t>dias de VM (alta frequência ou ventilação convencional);</a:t>
            </a:r>
          </a:p>
          <a:p>
            <a:pPr algn="just" eaLnBrk="1" hangingPunct="1">
              <a:buFont typeface="Courier New" pitchFamily="49" charset="0"/>
              <a:buChar char="o"/>
            </a:pPr>
            <a:r>
              <a:rPr lang="pt-BR" sz="2400" smtClean="0"/>
              <a:t>dias em ventilação não invasiva (cânula nasal de alto fluxo, CPAP ou BIPAP);</a:t>
            </a:r>
          </a:p>
          <a:p>
            <a:pPr algn="just" eaLnBrk="1" hangingPunct="1">
              <a:buFont typeface="Courier New" pitchFamily="49" charset="0"/>
              <a:buChar char="o"/>
            </a:pPr>
            <a:r>
              <a:rPr lang="pt-BR" sz="2400" smtClean="0"/>
              <a:t>dias de oxigênio suplementar. </a:t>
            </a:r>
          </a:p>
          <a:p>
            <a:pPr eaLnBrk="1" hangingPunct="1"/>
            <a:endParaRPr lang="pt-BR" sz="2400" smtClean="0"/>
          </a:p>
          <a:p>
            <a:pPr algn="just" eaLnBrk="1" hangingPunct="1">
              <a:buFont typeface="Wingdings" pitchFamily="2" charset="2"/>
              <a:buChar char="v"/>
            </a:pP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334963"/>
            <a:ext cx="10515600" cy="863601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BR" sz="49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MÉTODOS </a:t>
            </a:r>
            <a:endParaRPr lang="pt-BR" sz="49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552450" y="1249363"/>
            <a:ext cx="10728325" cy="54673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200" b="1" u="sng" smtClean="0"/>
              <a:t>Outras características clínicas</a:t>
            </a:r>
            <a:r>
              <a:rPr lang="pt-BR" sz="2200" b="1" smtClean="0"/>
              <a:t>: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corioamnionite;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índice de APGAR;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Pontuação de Ressuscitação Neonatal: (0) nenhuma e (5) intubação endotraqueal. </a:t>
            </a:r>
            <a:r>
              <a:rPr lang="pt-BR" sz="2400" b="1" baseline="30000" smtClean="0"/>
              <a:t>29</a:t>
            </a:r>
            <a:endParaRPr lang="pt-BR" sz="220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b="1" u="sng" smtClean="0"/>
              <a:t>Complicações neonatais: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estágio de enterocolite necrosante (NEC) ≥2; </a:t>
            </a:r>
            <a:r>
              <a:rPr lang="pt-BR" sz="2400" b="1" baseline="30000" smtClean="0"/>
              <a:t>30</a:t>
            </a:r>
            <a:endParaRPr lang="pt-BR" sz="220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infecções múltiplas ≥3 episódios; </a:t>
            </a:r>
            <a:r>
              <a:rPr lang="pt-BR" sz="2400" b="1" baseline="30000" smtClean="0"/>
              <a:t>24</a:t>
            </a:r>
            <a:endParaRPr lang="pt-BR" sz="220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retinopatia da prematuridade (ROP) estágio ≥3.</a:t>
            </a:r>
            <a:r>
              <a:rPr lang="pt-BR" sz="2400" b="1" baseline="30000" smtClean="0"/>
              <a:t>31</a:t>
            </a:r>
            <a:endParaRPr lang="pt-BR" sz="2200" smtClean="0"/>
          </a:p>
          <a:p>
            <a:pPr algn="just" eaLnBrk="1" hangingPunct="1">
              <a:lnSpc>
                <a:spcPct val="90000"/>
              </a:lnSpc>
            </a:pPr>
            <a:r>
              <a:rPr lang="pt-BR" sz="2200" b="1" u="sng" smtClean="0"/>
              <a:t>Escolaridade materna </a:t>
            </a:r>
            <a:r>
              <a:rPr lang="pt-BR" sz="2400" b="1" baseline="30000" smtClean="0"/>
              <a:t>25</a:t>
            </a:r>
            <a:endParaRPr lang="pt-BR" sz="2200" b="1" u="sng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ensino fundamental / médio completo;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graduação;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pt-BR" sz="2200" smtClean="0"/>
              <a:t>pós-graduação.</a:t>
            </a:r>
            <a:endParaRPr lang="pt-BR" sz="2000" smtClean="0"/>
          </a:p>
          <a:p>
            <a:pPr algn="just" eaLnBrk="1" hangingPunct="1">
              <a:lnSpc>
                <a:spcPct val="90000"/>
              </a:lnSpc>
            </a:pPr>
            <a:endParaRPr lang="pt-BR" sz="2000" smtClean="0"/>
          </a:p>
          <a:p>
            <a:pPr algn="just" eaLnBrk="1" hangingPunct="1">
              <a:lnSpc>
                <a:spcPct val="90000"/>
              </a:lnSpc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-211138" y="0"/>
            <a:ext cx="10515601" cy="1184275"/>
          </a:xfrm>
        </p:spPr>
        <p:txBody>
          <a:bodyPr/>
          <a:lstStyle/>
          <a:p>
            <a:pPr algn="ctr" eaLnBrk="1" hangingPunct="1"/>
            <a:r>
              <a:rPr lang="pt-BR" b="1" smtClean="0"/>
              <a:t/>
            </a:r>
            <a:br>
              <a:rPr lang="pt-BR" b="1" smtClean="0"/>
            </a:br>
            <a:r>
              <a:rPr lang="pt-BR" b="1" smtClean="0"/>
              <a:t>MÉTODOS 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515938" y="1647825"/>
            <a:ext cx="10739437" cy="5100638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pt-BR" sz="2400" b="1" smtClean="0"/>
              <a:t> </a:t>
            </a:r>
            <a:r>
              <a:rPr lang="pt-BR" sz="2400" b="1" u="sng" smtClean="0"/>
              <a:t>IMAGEM DE RESSONÂNCIA MAGNÉTICA</a:t>
            </a:r>
          </a:p>
          <a:p>
            <a:pPr algn="just" eaLnBrk="1" hangingPunct="1"/>
            <a:r>
              <a:rPr lang="pt-BR" sz="2400" smtClean="0"/>
              <a:t>Os RN foram submetidos a ressonância magnética do cérebro quando clinicamente estáveis ​​(</a:t>
            </a:r>
            <a:r>
              <a:rPr lang="pt-BR" sz="2400" b="1" smtClean="0">
                <a:solidFill>
                  <a:srgbClr val="3333FF"/>
                </a:solidFill>
              </a:rPr>
              <a:t>média de 32,1 semanas</a:t>
            </a:r>
            <a:r>
              <a:rPr lang="pt-BR" sz="2400" smtClean="0"/>
              <a:t> de idade gestacional  pós-menstral) e novamente na idade equivalente ao termo (média de 40,4 semanas de idade pósmenstrual). </a:t>
            </a:r>
          </a:p>
          <a:p>
            <a:pPr algn="just" eaLnBrk="1" hangingPunct="1"/>
            <a:r>
              <a:rPr lang="pt-BR" sz="2400" smtClean="0"/>
              <a:t>Realizado sem sedação, utilizando-se um scanner Siemens 1.5T Avanto (Erlangen, Alemanha).</a:t>
            </a:r>
          </a:p>
          <a:p>
            <a:pPr algn="just" eaLnBrk="1" hangingPunct="1"/>
            <a:r>
              <a:rPr lang="pt-BR" sz="2400" smtClean="0"/>
              <a:t>Um neuroradiologista experiente e cego para a história clínica avaliou as imagens para hemorragia intraventricular ≥ grau 2 e hemorragia cerebelar;</a:t>
            </a:r>
            <a:r>
              <a:rPr lang="pt-BR" sz="2400" baseline="30000" smtClean="0"/>
              <a:t>32</a:t>
            </a:r>
            <a:endParaRPr lang="pt-BR" sz="2400" smtClean="0"/>
          </a:p>
          <a:p>
            <a:pPr algn="just" eaLnBrk="1" hangingPunct="1"/>
            <a:r>
              <a:rPr lang="pt-BR" sz="2400" smtClean="0"/>
              <a:t>A lesão da substância branca (WMI) foi quantificada em volumes como relatado previamente;</a:t>
            </a:r>
            <a:r>
              <a:rPr lang="pt-BR" sz="2400" baseline="30000" smtClean="0"/>
              <a:t>32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-211138" y="-269875"/>
            <a:ext cx="10515601" cy="1249363"/>
          </a:xfrm>
        </p:spPr>
        <p:txBody>
          <a:bodyPr/>
          <a:lstStyle/>
          <a:p>
            <a:pPr algn="ctr" eaLnBrk="1" hangingPunct="1"/>
            <a:r>
              <a:rPr lang="pt-BR" b="1" smtClean="0"/>
              <a:t/>
            </a:r>
            <a:br>
              <a:rPr lang="pt-BR" b="1" smtClean="0"/>
            </a:br>
            <a:r>
              <a:rPr lang="pt-BR" b="1" smtClean="0"/>
              <a:t>MÉTODOS 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515938" y="1609725"/>
            <a:ext cx="11334750" cy="5138738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pt-BR" sz="2400" b="1" u="sng" smtClean="0"/>
              <a:t>SEGMENTAÇÃO AUTOMÁTICA DO TRONCO CEREBRAL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400" smtClean="0"/>
              <a:t>A segmentação dos volumes regionais do tronco cerebral (mesencéfalo, ponte e medula) foi realizada com o pipeline MAGeT-Brain (Multiple Automatically Generated Templates); </a:t>
            </a:r>
            <a:r>
              <a:rPr lang="pt-BR" sz="2400" baseline="30000" smtClean="0"/>
              <a:t>34-37</a:t>
            </a:r>
            <a:endParaRPr lang="pt-BR" sz="2400" smtClean="0"/>
          </a:p>
          <a:p>
            <a:pPr algn="just" eaLnBrk="1" hangingPunct="1">
              <a:buFont typeface="Wingdings 3" pitchFamily="18" charset="2"/>
              <a:buNone/>
            </a:pPr>
            <a:endParaRPr lang="pt-BR" sz="2400" smtClean="0"/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400" b="1" u="sng" smtClean="0"/>
              <a:t>IMAGEM DE TENSOR DE DIFUSÃO</a:t>
            </a:r>
            <a:r>
              <a:rPr lang="pt-BR" sz="2400" u="sng" smtClean="0"/>
              <a:t> </a:t>
            </a:r>
          </a:p>
          <a:p>
            <a:pPr algn="just" eaLnBrk="1" hangingPunct="1"/>
            <a:r>
              <a:rPr lang="pt-BR" sz="2400" smtClean="0"/>
              <a:t>Imagens por tensor de difusão por ressonância magnética e a análise estatística espacial baseada em tratos (TBSS) foram usadas para avaliar o desenvolvimento microestrutural da substância branca; </a:t>
            </a:r>
            <a:r>
              <a:rPr lang="pt-BR" sz="2400" baseline="30000" smtClean="0"/>
              <a:t>38</a:t>
            </a:r>
            <a:endParaRPr lang="pt-BR" sz="2400" smtClean="0"/>
          </a:p>
          <a:p>
            <a:pPr algn="just" eaLnBrk="1" hangingPunct="1"/>
            <a:r>
              <a:rPr lang="pt-BR" sz="2400" smtClean="0"/>
              <a:t>A </a:t>
            </a:r>
            <a:r>
              <a:rPr lang="pt-BR" sz="2400" b="1" smtClean="0"/>
              <a:t>anisotropia fracionada</a:t>
            </a:r>
            <a:r>
              <a:rPr lang="pt-BR" sz="2400" smtClean="0"/>
              <a:t> (AF) é um parâmetro de imagem do tensor de difusão que </a:t>
            </a:r>
            <a:r>
              <a:rPr lang="pt-BR" sz="2400" b="1" smtClean="0"/>
              <a:t>aumenta com a maturação da substância branca</a:t>
            </a:r>
            <a:r>
              <a:rPr lang="pt-BR" sz="2400" smtClean="0"/>
              <a:t>;</a:t>
            </a:r>
            <a:r>
              <a:rPr lang="pt-BR" sz="2400" baseline="30000" smtClean="0"/>
              <a:t>39-41</a:t>
            </a:r>
            <a:endParaRPr lang="pt-BR" sz="2400" smtClean="0"/>
          </a:p>
          <a:p>
            <a:pPr algn="just" eaLnBrk="1" hangingPunct="1">
              <a:buFont typeface="Wingdings" pitchFamily="2" charset="2"/>
              <a:buChar char="Ø"/>
            </a:pPr>
            <a:endParaRPr lang="pt-BR" sz="2400" smtClean="0"/>
          </a:p>
          <a:p>
            <a:pPr eaLnBrk="1" hangingPunct="1">
              <a:buFont typeface="Wingdings 3" pitchFamily="18" charset="2"/>
              <a:buNone/>
            </a:pP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-211138" y="-103188"/>
            <a:ext cx="10515601" cy="1249363"/>
          </a:xfrm>
        </p:spPr>
        <p:txBody>
          <a:bodyPr/>
          <a:lstStyle/>
          <a:p>
            <a:pPr algn="ctr" eaLnBrk="1" hangingPunct="1"/>
            <a:r>
              <a:rPr lang="pt-BR" b="1" smtClean="0"/>
              <a:t/>
            </a:r>
            <a:br>
              <a:rPr lang="pt-BR" b="1" smtClean="0"/>
            </a:br>
            <a:r>
              <a:rPr lang="pt-BR" b="1" smtClean="0"/>
              <a:t>MÉTODOS 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515938" y="1751013"/>
            <a:ext cx="10739437" cy="49593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pt-BR" sz="2400" b="1" u="sng" smtClean="0"/>
              <a:t>RESULTADOS DO NEURODESENVOLVIMENTO</a:t>
            </a:r>
            <a:r>
              <a:rPr lang="pt-BR" sz="2400" u="sng" smtClean="0"/>
              <a:t> 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Os resultados do neurodesenvolvimento foram avaliados aos 4,5 anos corrigidos no Programa de Acompanhamento Neonatal, cegos para os achados de imagem;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400" b="1" smtClean="0"/>
              <a:t>Resultado cognitivo: </a:t>
            </a:r>
            <a:r>
              <a:rPr lang="pt-BR" sz="2400" smtClean="0"/>
              <a:t>avaliado em 113 crianças com a Escala de Inteligência Wechsler Primária e Pré-escolar; </a:t>
            </a:r>
            <a:r>
              <a:rPr lang="pt-BR" sz="2400" baseline="30000" smtClean="0"/>
              <a:t>42</a:t>
            </a:r>
            <a:endParaRPr lang="pt-BR" sz="2400" smtClean="0"/>
          </a:p>
          <a:p>
            <a:pPr algn="just" eaLnBrk="1" hangingPunct="1">
              <a:lnSpc>
                <a:spcPct val="90000"/>
              </a:lnSpc>
            </a:pPr>
            <a:r>
              <a:rPr lang="pt-BR" sz="2400" smtClean="0"/>
              <a:t>Quatro crianças não conseguiram completar o teste devido a deficiência cognitiva grave;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400" b="1" smtClean="0"/>
              <a:t>Função motora: </a:t>
            </a:r>
            <a:r>
              <a:rPr lang="pt-BR" sz="2400" smtClean="0"/>
              <a:t>avaliada em 113 crianças por um terapeuta ocupacional experiente, com a Bateria de Avaliação de Movimento para Crianças, 2ª Edição (M-ABC2); avalia três  componentes: destreza manual, mirar e pegar e equilíbrio.</a:t>
            </a:r>
            <a:r>
              <a:rPr lang="pt-BR" sz="2400" baseline="30000" smtClean="0"/>
              <a:t>43</a:t>
            </a:r>
          </a:p>
          <a:p>
            <a:pPr algn="just" eaLnBrk="1" hangingPunct="1">
              <a:lnSpc>
                <a:spcPct val="90000"/>
              </a:lnSpc>
            </a:pP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-365125" y="-633413"/>
            <a:ext cx="10515600" cy="1674813"/>
          </a:xfrm>
        </p:spPr>
        <p:txBody>
          <a:bodyPr/>
          <a:lstStyle/>
          <a:p>
            <a:pPr algn="ctr" eaLnBrk="1" hangingPunct="1"/>
            <a:r>
              <a:rPr lang="pt-BR" b="1" smtClean="0"/>
              <a:t/>
            </a:r>
            <a:br>
              <a:rPr lang="pt-BR" b="1" smtClean="0"/>
            </a:br>
            <a:r>
              <a:rPr lang="pt-BR" sz="3200" b="1" smtClean="0"/>
              <a:t>MÉTODOS</a:t>
            </a:r>
            <a:r>
              <a:rPr lang="pt-BR" b="1" smtClean="0"/>
              <a:t> 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492125" y="501650"/>
            <a:ext cx="10741025" cy="56149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pt-BR" sz="2100" b="1" u="sng" smtClean="0"/>
              <a:t>ANÁLISE ESTATÍSTICA</a:t>
            </a:r>
            <a:endParaRPr lang="pt-BR" sz="2100" u="sng" smtClean="0"/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Realizadas usando Stata V.15.1 (StataCorp, College Station, Texas);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As características dos participantes foram comparadas com o teste qui-quadrado de Pearson para variáveis ​​categóricas e o teste t de Student para variáveis ​​contínuas;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 As estatísticas descritivas são apresentadas com médias e desvio padrão (DP);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Os neonatos  foram categorizados em dois grupos (</a:t>
            </a:r>
            <a:r>
              <a:rPr lang="pt-BR" sz="2100" smtClean="0">
                <a:solidFill>
                  <a:srgbClr val="3333FF"/>
                </a:solidFill>
              </a:rPr>
              <a:t>ventilação mecânica baixa (</a:t>
            </a:r>
            <a:r>
              <a:rPr lang="pt-BR" sz="2100" b="1" smtClean="0">
                <a:solidFill>
                  <a:srgbClr val="3333FF"/>
                </a:solidFill>
              </a:rPr>
              <a:t>&lt;28 dias</a:t>
            </a:r>
            <a:r>
              <a:rPr lang="pt-BR" sz="2100" smtClean="0">
                <a:solidFill>
                  <a:srgbClr val="3333FF"/>
                </a:solidFill>
              </a:rPr>
              <a:t>)</a:t>
            </a:r>
            <a:r>
              <a:rPr lang="pt-BR" sz="2100" smtClean="0"/>
              <a:t> vs </a:t>
            </a:r>
            <a:r>
              <a:rPr lang="pt-BR" sz="2100" b="1" smtClean="0">
                <a:solidFill>
                  <a:srgbClr val="FF5050"/>
                </a:solidFill>
              </a:rPr>
              <a:t>prolongada (≥28 dias</a:t>
            </a:r>
            <a:r>
              <a:rPr lang="pt-BR" sz="2100" smtClean="0"/>
              <a:t>) para identificar potenciais fatores clínicos;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b="1" smtClean="0"/>
              <a:t>A associação entre dias de ventilação mecânica e desfechos de neurodesenvolvimento foi testada com regressão linear univariada e multivariada</a:t>
            </a:r>
            <a:r>
              <a:rPr lang="pt-BR" sz="2100" smtClean="0"/>
              <a:t> contabilizando IG ao nascimento, volume da lesão da substância branca e hemorragia cerebelar.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Um limite de significância de p &lt;0,05 foi usado para todas as análises estatísticas.</a:t>
            </a:r>
          </a:p>
          <a:p>
            <a:r>
              <a:rPr lang="pt-BR" sz="2100" smtClean="0"/>
              <a:t>Em estudos clínicos e modelos experimentais, </a:t>
            </a:r>
            <a:r>
              <a:rPr lang="pt-BR" sz="2100" b="1" smtClean="0">
                <a:solidFill>
                  <a:srgbClr val="FF5050"/>
                </a:solidFill>
              </a:rPr>
              <a:t>a lesão da substância banca no prematuro está fortemente associada a isquemia e infecções</a:t>
            </a:r>
            <a:r>
              <a:rPr lang="pt-BR" sz="2100" smtClean="0"/>
              <a:t> </a:t>
            </a:r>
            <a:r>
              <a:rPr lang="pt-BR" sz="2100" baseline="30000" smtClean="0"/>
              <a:t>24,44</a:t>
            </a:r>
            <a:r>
              <a:rPr lang="pt-BR" sz="2100" smtClean="0"/>
              <a:t>; </a:t>
            </a:r>
            <a:r>
              <a:rPr lang="pt-BR" sz="2100" smtClean="0">
                <a:solidFill>
                  <a:srgbClr val="3333FF"/>
                </a:solidFill>
              </a:rPr>
              <a:t>como tal, o volume da substância banca  foi usado como a variável mediadora para essas várias vias.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-211138" y="-153988"/>
            <a:ext cx="10515601" cy="1106488"/>
          </a:xfrm>
        </p:spPr>
        <p:txBody>
          <a:bodyPr/>
          <a:lstStyle/>
          <a:p>
            <a:pPr algn="ctr" eaLnBrk="1" hangingPunct="1"/>
            <a:r>
              <a:rPr lang="pt-BR" b="1" smtClean="0"/>
              <a:t/>
            </a:r>
            <a:br>
              <a:rPr lang="pt-BR" b="1" smtClean="0"/>
            </a:br>
            <a:r>
              <a:rPr lang="pt-BR" b="1" smtClean="0"/>
              <a:t>MÉTODOS 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515938" y="1430338"/>
            <a:ext cx="10739437" cy="5318125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pt-BR" sz="2400" b="1" u="sng" smtClean="0"/>
              <a:t>VALIDAÇÃO DE COORTE INDEPENDENTE</a:t>
            </a:r>
            <a:endParaRPr lang="pt-BR" sz="2400" u="sng" smtClean="0"/>
          </a:p>
          <a:p>
            <a:pPr algn="just" eaLnBrk="1" hangingPunct="1"/>
            <a:r>
              <a:rPr lang="pt-BR" sz="2400" smtClean="0"/>
              <a:t>Relação entre dias de VM e volumes regionais do tronco encefálico na idade equivalente ao termo (TEA), combinando os dados da coorte original com uma </a:t>
            </a:r>
            <a:r>
              <a:rPr lang="pt-BR" sz="2400" smtClean="0">
                <a:solidFill>
                  <a:srgbClr val="3333FF"/>
                </a:solidFill>
              </a:rPr>
              <a:t>coorte independente</a:t>
            </a:r>
            <a:r>
              <a:rPr lang="pt-BR" sz="2400" smtClean="0"/>
              <a:t> ;</a:t>
            </a:r>
            <a:r>
              <a:rPr lang="pt-BR" sz="2400" baseline="30000" smtClean="0"/>
              <a:t>35,45,46</a:t>
            </a:r>
          </a:p>
          <a:p>
            <a:pPr algn="just" eaLnBrk="1" hangingPunct="1"/>
            <a:r>
              <a:rPr lang="pt-BR" sz="2400" smtClean="0"/>
              <a:t>48 neonatos nascidos com &lt;30 semanas IG (expostos e não expostos à ventilação mecânica) e internados para a UTIN do </a:t>
            </a:r>
            <a:r>
              <a:rPr lang="pt-BR" sz="2400" smtClean="0">
                <a:solidFill>
                  <a:srgbClr val="3333FF"/>
                </a:solidFill>
              </a:rPr>
              <a:t>Hospital Universitário de Lausanne (Suíça</a:t>
            </a:r>
            <a:r>
              <a:rPr lang="pt-BR" sz="2400" smtClean="0"/>
              <a:t>) entre fevereiro de 2011 e maio de 2013; </a:t>
            </a:r>
            <a:r>
              <a:rPr lang="pt-BR" sz="2400" baseline="30000" smtClean="0"/>
              <a:t>35,45,46</a:t>
            </a:r>
            <a:endParaRPr lang="pt-BR" sz="2400" smtClean="0"/>
          </a:p>
          <a:p>
            <a:pPr algn="just" eaLnBrk="1" hangingPunct="1"/>
            <a:r>
              <a:rPr lang="pt-BR" sz="2400" b="1" smtClean="0"/>
              <a:t>Semelhantes: </a:t>
            </a:r>
            <a:r>
              <a:rPr lang="pt-BR" sz="2400" smtClean="0"/>
              <a:t>IG ao nascer, peso ao nascer e uso de corticosteroides antenatais;</a:t>
            </a:r>
          </a:p>
          <a:p>
            <a:pPr algn="just" eaLnBrk="1" hangingPunct="1"/>
            <a:r>
              <a:rPr lang="pt-BR" sz="2400" b="1" smtClean="0"/>
              <a:t>Diferiram: </a:t>
            </a:r>
            <a:r>
              <a:rPr lang="pt-BR" sz="2400" smtClean="0">
                <a:solidFill>
                  <a:srgbClr val="3333FF"/>
                </a:solidFill>
              </a:rPr>
              <a:t>menor duração da ventilação mecânica (média de 4,7 dias de ventilação mecânica</a:t>
            </a:r>
            <a:r>
              <a:rPr lang="pt-BR" sz="2400" smtClean="0"/>
              <a:t>) na coorte independente.</a:t>
            </a:r>
          </a:p>
          <a:p>
            <a:pPr algn="just" eaLnBrk="1" hangingPunct="1">
              <a:buFont typeface="Wingdings" pitchFamily="2" charset="2"/>
              <a:buChar char="v"/>
            </a:pP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2479675" y="265113"/>
            <a:ext cx="8912225" cy="1281112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461963" y="977900"/>
            <a:ext cx="11449050" cy="5880100"/>
          </a:xfrm>
        </p:spPr>
        <p:txBody>
          <a:bodyPr/>
          <a:lstStyle/>
          <a:p>
            <a:pPr eaLnBrk="1" hangingPunct="1"/>
            <a:r>
              <a:rPr lang="pt-BR" sz="2000" smtClean="0"/>
              <a:t>TOTAL (na coorte original): </a:t>
            </a:r>
            <a:r>
              <a:rPr lang="pt-BR" sz="2000" b="1" smtClean="0">
                <a:solidFill>
                  <a:srgbClr val="3333FF"/>
                </a:solidFill>
              </a:rPr>
              <a:t>234 recém-nascidos muito prematuros</a:t>
            </a:r>
            <a:r>
              <a:rPr lang="pt-BR" sz="2000" smtClean="0"/>
              <a:t> </a:t>
            </a:r>
          </a:p>
          <a:p>
            <a:pPr lvl="1" eaLnBrk="1" hangingPunct="1"/>
            <a:r>
              <a:rPr lang="pt-BR" sz="1800" smtClean="0"/>
              <a:t>112 sexo masculino (48%),</a:t>
            </a:r>
          </a:p>
          <a:p>
            <a:pPr lvl="1" eaLnBrk="1" hangingPunct="1"/>
            <a:r>
              <a:rPr lang="pt-BR" sz="1800" smtClean="0"/>
              <a:t>IG média ao nascimento de </a:t>
            </a:r>
            <a:r>
              <a:rPr lang="pt-BR" sz="1800" b="1" smtClean="0">
                <a:solidFill>
                  <a:srgbClr val="3333FF"/>
                </a:solidFill>
              </a:rPr>
              <a:t>27,9 semanas</a:t>
            </a:r>
            <a:r>
              <a:rPr lang="pt-BR" sz="1800" smtClean="0"/>
              <a:t> </a:t>
            </a:r>
          </a:p>
          <a:p>
            <a:pPr lvl="1" eaLnBrk="1" hangingPunct="1"/>
            <a:r>
              <a:rPr lang="pt-BR" sz="1800" smtClean="0"/>
              <a:t>187 (80%) nasceram antes da 30ª semana de IG</a:t>
            </a:r>
          </a:p>
          <a:p>
            <a:pPr eaLnBrk="1" hangingPunct="1"/>
            <a:r>
              <a:rPr lang="pt-BR" sz="2000" smtClean="0"/>
              <a:t>Entre os 187 neonatos &lt;30 semanas, </a:t>
            </a:r>
          </a:p>
          <a:p>
            <a:pPr lvl="1" eaLnBrk="1" hangingPunct="1"/>
            <a:r>
              <a:rPr lang="pt-BR" sz="1800" b="1" smtClean="0">
                <a:solidFill>
                  <a:srgbClr val="3333FF"/>
                </a:solidFill>
              </a:rPr>
              <a:t>150</a:t>
            </a:r>
            <a:r>
              <a:rPr lang="pt-BR" sz="1800" smtClean="0"/>
              <a:t> (80%) tinham dados de ventilação disponíveis e RNM realizada no TEA (idade equivalente a termo)</a:t>
            </a:r>
          </a:p>
          <a:p>
            <a:pPr lvl="2" eaLnBrk="1" hangingPunct="1"/>
            <a:r>
              <a:rPr lang="pt-BR" sz="1600" smtClean="0"/>
              <a:t> A segmentação do tronco cerebral era não realizada em 6 varreduras devido a artefato de movimento;</a:t>
            </a:r>
          </a:p>
          <a:p>
            <a:pPr lvl="2" eaLnBrk="1" hangingPunct="1"/>
            <a:r>
              <a:rPr lang="pt-BR" sz="1600" smtClean="0"/>
              <a:t>Um total de </a:t>
            </a:r>
            <a:r>
              <a:rPr lang="pt-BR" sz="1600" b="1" smtClean="0">
                <a:solidFill>
                  <a:srgbClr val="3333FF"/>
                </a:solidFill>
              </a:rPr>
              <a:t>144 neonatos</a:t>
            </a:r>
            <a:r>
              <a:rPr lang="pt-BR" sz="1600" smtClean="0"/>
              <a:t> (75 do sexo masculino (52%), média IG ao nascimento, 27,1 semanas) foram incluídos na análise,</a:t>
            </a:r>
          </a:p>
          <a:p>
            <a:pPr lvl="2" eaLnBrk="1" hangingPunct="1"/>
            <a:r>
              <a:rPr lang="pt-BR" sz="1600" b="1" smtClean="0">
                <a:solidFill>
                  <a:srgbClr val="3333FF"/>
                </a:solidFill>
              </a:rPr>
              <a:t>46 (32%)</a:t>
            </a:r>
            <a:r>
              <a:rPr lang="pt-BR" sz="1600" smtClean="0"/>
              <a:t> foram diagnosticados com</a:t>
            </a:r>
            <a:r>
              <a:rPr lang="pt-BR" sz="1600" b="1" smtClean="0"/>
              <a:t> </a:t>
            </a:r>
            <a:r>
              <a:rPr lang="pt-BR" sz="1600" b="1" smtClean="0">
                <a:solidFill>
                  <a:srgbClr val="3333FF"/>
                </a:solidFill>
              </a:rPr>
              <a:t>DBP</a:t>
            </a:r>
            <a:r>
              <a:rPr lang="pt-BR" sz="1600" smtClean="0">
                <a:solidFill>
                  <a:srgbClr val="3333FF"/>
                </a:solidFill>
              </a:rPr>
              <a:t>;</a:t>
            </a:r>
          </a:p>
          <a:p>
            <a:pPr lvl="3" eaLnBrk="1" hangingPunct="1"/>
            <a:r>
              <a:rPr lang="pt-BR" sz="1400" b="1" smtClean="0">
                <a:solidFill>
                  <a:srgbClr val="3333FF"/>
                </a:solidFill>
              </a:rPr>
              <a:t>117 (82% dos sobreviventes</a:t>
            </a:r>
            <a:r>
              <a:rPr lang="pt-BR" sz="1400" b="1" smtClean="0"/>
              <a:t>) foram </a:t>
            </a:r>
            <a:r>
              <a:rPr lang="pt-BR" sz="1400" b="1" smtClean="0">
                <a:solidFill>
                  <a:srgbClr val="3333FF"/>
                </a:solidFill>
              </a:rPr>
              <a:t>acompanhados</a:t>
            </a:r>
            <a:r>
              <a:rPr lang="pt-BR" sz="1400" b="1" smtClean="0"/>
              <a:t> até a </a:t>
            </a:r>
            <a:r>
              <a:rPr lang="pt-BR" sz="1400" b="1" smtClean="0">
                <a:solidFill>
                  <a:srgbClr val="3333FF"/>
                </a:solidFill>
              </a:rPr>
              <a:t>idade corrigida de 4,5 anos</a:t>
            </a:r>
            <a:r>
              <a:rPr lang="pt-BR" sz="1400" b="1" smtClean="0"/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450850" y="1377950"/>
            <a:ext cx="11449050" cy="5160963"/>
          </a:xfrm>
        </p:spPr>
        <p:txBody>
          <a:bodyPr/>
          <a:lstStyle/>
          <a:p>
            <a:pPr eaLnBrk="1" hangingPunct="1"/>
            <a:r>
              <a:rPr lang="pt-BR" sz="2000" smtClean="0"/>
              <a:t>TOTAL (na coorte original): 234 recém-nascidos muito prematuros </a:t>
            </a:r>
          </a:p>
          <a:p>
            <a:pPr lvl="1" eaLnBrk="1" hangingPunct="1"/>
            <a:r>
              <a:rPr lang="pt-BR" sz="1800" smtClean="0"/>
              <a:t>112 do sexo masculino (48%),</a:t>
            </a:r>
          </a:p>
          <a:p>
            <a:pPr lvl="1" eaLnBrk="1" hangingPunct="1"/>
            <a:r>
              <a:rPr lang="pt-BR" sz="1800" smtClean="0"/>
              <a:t>IG média ao nascimento de 27,9 semanas </a:t>
            </a:r>
          </a:p>
          <a:p>
            <a:pPr lvl="1" eaLnBrk="1" hangingPunct="1"/>
            <a:r>
              <a:rPr lang="pt-BR" sz="1800" smtClean="0"/>
              <a:t>187 (80%) nasceram antes da 30ª semana de IG</a:t>
            </a:r>
          </a:p>
          <a:p>
            <a:pPr eaLnBrk="1" hangingPunct="1"/>
            <a:r>
              <a:rPr lang="pt-BR" sz="2000" smtClean="0"/>
              <a:t>Entre os 187 neonatos &lt;30 semanas, </a:t>
            </a:r>
          </a:p>
          <a:p>
            <a:pPr lvl="1" eaLnBrk="1" hangingPunct="1"/>
            <a:r>
              <a:rPr lang="pt-BR" sz="1800" smtClean="0"/>
              <a:t>150 (80%) tinham dados de ventilação disponíveis e RNM realizada no TEA (idade equivalente a termo)</a:t>
            </a:r>
          </a:p>
          <a:p>
            <a:pPr lvl="2" eaLnBrk="1" hangingPunct="1"/>
            <a:r>
              <a:rPr lang="pt-BR" sz="1600" smtClean="0"/>
              <a:t> A segmentação do tronco cerebral era não realizada em 6 varreduras devido a artefato de movimento;</a:t>
            </a:r>
          </a:p>
          <a:p>
            <a:pPr lvl="2" eaLnBrk="1" hangingPunct="1"/>
            <a:r>
              <a:rPr lang="pt-BR" sz="1600" smtClean="0"/>
              <a:t>Um total de 144 neonatos (75 sexo masculino (52%), média IG ao nascimento, 27,1 semanas) foram incluídos na análise,</a:t>
            </a:r>
          </a:p>
          <a:p>
            <a:pPr lvl="2" eaLnBrk="1" hangingPunct="1"/>
            <a:r>
              <a:rPr lang="pt-BR" sz="1600" smtClean="0"/>
              <a:t>46 (32%) foram diagnosticados com DBP;</a:t>
            </a:r>
          </a:p>
          <a:p>
            <a:pPr lvl="2" eaLnBrk="1" hangingPunct="1"/>
            <a:r>
              <a:rPr lang="pt-BR" sz="1600" smtClean="0"/>
              <a:t>117 (82% dos sobreviventes) foram acompanhados até a idade corrigida de 4,5 anos. </a:t>
            </a:r>
          </a:p>
        </p:txBody>
      </p:sp>
      <p:sp>
        <p:nvSpPr>
          <p:cNvPr id="4" name="Retângulo de cantos arredondados 3"/>
          <p:cNvSpPr/>
          <p:nvPr/>
        </p:nvSpPr>
        <p:spPr>
          <a:xfrm>
            <a:off x="3600450" y="1676400"/>
            <a:ext cx="5653088" cy="39227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Não havia diferenças significativas entre as características clínicas dos neonatos com e sem RNM (na TEA), nem com crianças perdidas para acompanhamento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2143125" y="157163"/>
            <a:ext cx="9361488" cy="771525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0" y="928688"/>
            <a:ext cx="11872913" cy="5929312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b="1" smtClean="0"/>
              <a:t>Duração da ventilação mecânica: características clínicas e associação com idade pré-escolar e pontuação motora adversa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000" b="1" smtClean="0"/>
          </a:p>
          <a:p>
            <a:pPr marL="0" indent="0" eaLnBrk="1" hangingPunct="1">
              <a:lnSpc>
                <a:spcPct val="80000"/>
              </a:lnSpc>
            </a:pPr>
            <a:r>
              <a:rPr lang="pt-BR" sz="2000" b="1" smtClean="0">
                <a:solidFill>
                  <a:srgbClr val="FF5050"/>
                </a:solidFill>
              </a:rPr>
              <a:t>Neonatos com “VM prolongada</a:t>
            </a:r>
            <a:r>
              <a:rPr lang="pt-BR" sz="2000" smtClean="0">
                <a:solidFill>
                  <a:srgbClr val="FF5050"/>
                </a:solidFill>
              </a:rPr>
              <a:t>”: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Nasceram mais cedo em comparação com RN com “VM baixa” 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i="1" smtClean="0"/>
              <a:t>			</a:t>
            </a:r>
            <a:r>
              <a:rPr lang="pt-BR" sz="1800" i="1" smtClean="0"/>
              <a:t>IG média ao nascimento de 25,6 semanas X 27,8 semanas, P &lt;0,001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Tiveram menor Apgar 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i="1" smtClean="0"/>
              <a:t>			</a:t>
            </a:r>
            <a:r>
              <a:rPr lang="pt-BR" sz="1800" i="1" smtClean="0"/>
              <a:t>Índice de Apgar médio em 5 minutos 6 X 7, P &lt;0,001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Ressuscitação um pouco mais extensa no nascimento 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i="1" smtClean="0"/>
              <a:t>			</a:t>
            </a:r>
            <a:r>
              <a:rPr lang="pt-BR" sz="1800" i="1" smtClean="0"/>
              <a:t>Pontuação média de ressuscitação neonatal de 3,8 X 3,2, P = 0,005</a:t>
            </a:r>
            <a:endParaRPr lang="pt-BR" sz="2000" i="1" smtClean="0"/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Adoeciam mais durante o período neonatal 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i="1" smtClean="0"/>
              <a:t>			</a:t>
            </a:r>
            <a:r>
              <a:rPr lang="pt-BR" sz="1800" i="1" smtClean="0"/>
              <a:t>NEC em 14,6% X 1%, P = 0,001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1800" i="1" smtClean="0"/>
              <a:t>			ROP grave em 43,8% X 7,3%, P &lt;0,001 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1800" i="1" smtClean="0"/>
              <a:t>			Múltiplas infecções em 66,7% X 17,7%, P &lt;0,001</a:t>
            </a:r>
            <a:endParaRPr lang="pt-BR" sz="2000" i="1" smtClean="0"/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Maior probabilidade de desenvolver hemorragia cerebelar</a:t>
            </a:r>
          </a:p>
          <a:p>
            <a:pPr lvl="1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i="1" smtClean="0"/>
              <a:t>			</a:t>
            </a:r>
            <a:r>
              <a:rPr lang="pt-BR" sz="1800" i="1" smtClean="0"/>
              <a:t>39,5% X 14%, P = 0,001</a:t>
            </a:r>
            <a:r>
              <a:rPr lang="pt-BR" sz="1200" i="1" smtClean="0"/>
              <a:t> </a:t>
            </a:r>
            <a:endParaRPr lang="pt-BR" sz="1400" i="1" smtClean="0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9288463" y="5597525"/>
            <a:ext cx="882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3333FF"/>
                </a:solidFill>
              </a:rPr>
              <a:t>Tabela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301625"/>
            <a:ext cx="5335587" cy="655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6508750" y="722313"/>
            <a:ext cx="42418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BR" i="1"/>
              <a:t>Demographics and clinical characteristics of neonates 24 – 30 weeks GA for low</a:t>
            </a:r>
            <a:br>
              <a:rPr lang="pt-BR" i="1"/>
            </a:br>
            <a:r>
              <a:rPr lang="pt-BR" i="1"/>
              <a:t>vs. prolonged mechanical ventilation exposure </a:t>
            </a:r>
            <a:br>
              <a:rPr lang="pt-BR" i="1"/>
            </a:br>
            <a:endParaRPr lang="pt-BR" i="1"/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5621338" y="3055938"/>
            <a:ext cx="62690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3333FF"/>
                </a:solidFill>
              </a:rPr>
              <a:t>Características demográficas e clínicas de neonatos de 24 a 30 semanas de IG para exposição à ventilação mecânica baixa vs. prolongada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2601913" y="0"/>
            <a:ext cx="8912225" cy="1281113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214313" y="669925"/>
            <a:ext cx="11977687" cy="4229100"/>
          </a:xfrm>
        </p:spPr>
        <p:txBody>
          <a:bodyPr/>
          <a:lstStyle/>
          <a:p>
            <a:pPr algn="ctr" eaLnBrk="1" hangingPunct="1">
              <a:buFont typeface="Wingdings 3" pitchFamily="18" charset="2"/>
              <a:buNone/>
            </a:pPr>
            <a:r>
              <a:rPr lang="pt-BR" sz="2400" b="1" smtClean="0">
                <a:solidFill>
                  <a:srgbClr val="FF5050"/>
                </a:solidFill>
              </a:rPr>
              <a:t>O número de dias de VM no período neonatal foi associado linearmente com resultados motores em idade pré-escolar;</a:t>
            </a:r>
          </a:p>
          <a:p>
            <a:pPr eaLnBrk="1" hangingPunct="1"/>
            <a:r>
              <a:rPr lang="pt-BR" sz="2400" b="1" smtClean="0">
                <a:solidFill>
                  <a:srgbClr val="FF5050"/>
                </a:solidFill>
              </a:rPr>
              <a:t>Cada período de 10 dias de VM foi associado a uma diminuição de 4,6 pontos na pontuação do M-ABC2 aos 4,5 anos de idade</a:t>
            </a:r>
            <a:r>
              <a:rPr lang="pt-BR" sz="2400" smtClean="0"/>
              <a:t>          </a:t>
            </a:r>
            <a:r>
              <a:rPr lang="pt-BR" i="1" smtClean="0"/>
              <a:t>(P &lt;0,0001) </a:t>
            </a:r>
          </a:p>
          <a:p>
            <a:pPr eaLnBrk="1" hangingPunct="1"/>
            <a:r>
              <a:rPr lang="pt-BR" sz="2400" smtClean="0"/>
              <a:t>Esta associação permaneceu </a:t>
            </a:r>
            <a:r>
              <a:rPr lang="pt-BR" sz="2400" b="1" smtClean="0"/>
              <a:t>inalterada </a:t>
            </a:r>
            <a:r>
              <a:rPr lang="pt-BR" sz="2400" smtClean="0"/>
              <a:t>quando contabilizado IG ao nascimento, volume WMI (lesão na substância branca) e hemorragia cerebelar        </a:t>
            </a:r>
            <a:r>
              <a:rPr lang="pt-BR" i="1" smtClean="0"/>
              <a:t>(P &lt;0,0001)</a:t>
            </a:r>
          </a:p>
          <a:p>
            <a:pPr eaLnBrk="1" hangingPunct="1"/>
            <a:r>
              <a:rPr lang="pt-BR" sz="2400" smtClean="0"/>
              <a:t>Incluir a dose cumulativa de </a:t>
            </a:r>
            <a:r>
              <a:rPr lang="pt-BR" sz="2400" b="1" smtClean="0"/>
              <a:t>dexametasona</a:t>
            </a:r>
            <a:r>
              <a:rPr lang="pt-BR" sz="2400" smtClean="0"/>
              <a:t> (mg / kg) e sexo no modelo </a:t>
            </a:r>
            <a:r>
              <a:rPr lang="pt-BR" sz="2400" b="1" smtClean="0"/>
              <a:t>não</a:t>
            </a:r>
            <a:r>
              <a:rPr lang="pt-BR" sz="2400" smtClean="0"/>
              <a:t> </a:t>
            </a:r>
            <a:r>
              <a:rPr lang="pt-BR" sz="2400" b="1" smtClean="0"/>
              <a:t>afetou a relação entre dias de VM e escores motores</a:t>
            </a:r>
            <a:r>
              <a:rPr lang="pt-BR" sz="2400" smtClean="0"/>
              <a:t>.</a:t>
            </a:r>
          </a:p>
        </p:txBody>
      </p:sp>
      <p:sp>
        <p:nvSpPr>
          <p:cNvPr id="34820" name="Retângulo de cantos arredondados 3"/>
          <p:cNvSpPr>
            <a:spLocks noChangeArrowheads="1"/>
          </p:cNvSpPr>
          <p:nvPr/>
        </p:nvSpPr>
        <p:spPr bwMode="auto">
          <a:xfrm>
            <a:off x="3994150" y="4457700"/>
            <a:ext cx="4337050" cy="21018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76200" cap="rnd" algn="ctr">
            <a:solidFill>
              <a:srgbClr val="008000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 sz="2400">
                <a:solidFill>
                  <a:srgbClr val="FF00FF"/>
                </a:solidFill>
                <a:latin typeface="Century Gothic" pitchFamily="34" charset="0"/>
              </a:rPr>
              <a:t>No entanto, o número de dias em ventilação </a:t>
            </a:r>
            <a:r>
              <a:rPr lang="pt-BR" sz="2400" u="sng">
                <a:solidFill>
                  <a:srgbClr val="FF00FF"/>
                </a:solidFill>
                <a:latin typeface="Century Gothic" pitchFamily="34" charset="0"/>
              </a:rPr>
              <a:t>não</a:t>
            </a:r>
            <a:r>
              <a:rPr lang="pt-BR" sz="2400">
                <a:solidFill>
                  <a:srgbClr val="FF00FF"/>
                </a:solidFill>
                <a:latin typeface="Century Gothic" pitchFamily="34" charset="0"/>
              </a:rPr>
              <a:t> invasiva </a:t>
            </a:r>
            <a:r>
              <a:rPr lang="pt-BR" sz="2400" u="sng">
                <a:solidFill>
                  <a:srgbClr val="FF00FF"/>
                </a:solidFill>
                <a:latin typeface="Century Gothic" pitchFamily="34" charset="0"/>
              </a:rPr>
              <a:t>não</a:t>
            </a:r>
            <a:r>
              <a:rPr lang="pt-BR" sz="2400">
                <a:solidFill>
                  <a:srgbClr val="FF00FF"/>
                </a:solidFill>
                <a:latin typeface="Century Gothic" pitchFamily="34" charset="0"/>
              </a:rPr>
              <a:t> foi associado aos resultados motores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>
          <a:xfrm>
            <a:off x="530225" y="1377950"/>
            <a:ext cx="10974388" cy="4533900"/>
          </a:xfrm>
        </p:spPr>
        <p:txBody>
          <a:bodyPr/>
          <a:lstStyle/>
          <a:p>
            <a:pPr algn="ctr" eaLnBrk="1" hangingPunct="1"/>
            <a:r>
              <a:rPr lang="pt-BR" sz="2000" b="1" smtClean="0">
                <a:solidFill>
                  <a:srgbClr val="3333FF"/>
                </a:solidFill>
              </a:rPr>
              <a:t>Na análise univariável e multivariável, ambos os dias de ventilação mecânica e dias em ventilação não invasiva não foram associados a resultados </a:t>
            </a:r>
            <a:r>
              <a:rPr lang="pt-BR" sz="2000" b="1" u="sng" smtClean="0">
                <a:solidFill>
                  <a:srgbClr val="3333FF"/>
                </a:solidFill>
              </a:rPr>
              <a:t>cognitivos</a:t>
            </a:r>
          </a:p>
          <a:p>
            <a:pPr algn="ctr" eaLnBrk="1" hangingPunct="1"/>
            <a:endParaRPr lang="pt-BR" sz="2000" b="1" smtClean="0">
              <a:solidFill>
                <a:srgbClr val="3333FF"/>
              </a:solidFill>
            </a:endParaRPr>
          </a:p>
          <a:p>
            <a:pPr eaLnBrk="1" hangingPunct="1"/>
            <a:r>
              <a:rPr lang="pt-BR" sz="2000" smtClean="0"/>
              <a:t>Considerando que o recrutamento foi realizado ao longo de um período de 7 anos, o momento do recrutamento foi examinado nas análises comparando 2 épocas: antes de 2009 (n = 80) vs. após 2009 (n = 64)</a:t>
            </a:r>
          </a:p>
          <a:p>
            <a:pPr eaLnBrk="1" hangingPunct="1">
              <a:buFont typeface="Wingdings 3" pitchFamily="18" charset="2"/>
              <a:buNone/>
            </a:pPr>
            <a:endParaRPr lang="pt-BR" sz="2000" smtClean="0"/>
          </a:p>
          <a:p>
            <a:pPr eaLnBrk="1" hangingPunct="1"/>
            <a:r>
              <a:rPr lang="pt-BR" sz="2000" smtClean="0"/>
              <a:t>A duração da ventilação mecânica não teve diferença entre as 2 épocas</a:t>
            </a:r>
          </a:p>
          <a:p>
            <a:pPr eaLnBrk="1" hangingPunct="1">
              <a:buFont typeface="Wingdings 3" pitchFamily="18" charset="2"/>
              <a:buNone/>
            </a:pPr>
            <a:r>
              <a:rPr lang="pt-BR" sz="2000" i="1" smtClean="0"/>
              <a:t>média de 24 dias em RNs antes de 2009, vs. 20 dias em RNs após 2009, P = 0,32</a:t>
            </a:r>
          </a:p>
          <a:p>
            <a:pPr eaLnBrk="1" hangingPunct="1">
              <a:buFont typeface="Wingdings 3" pitchFamily="18" charset="2"/>
              <a:buNone/>
            </a:pPr>
            <a:endParaRPr lang="pt-BR" sz="2000" i="1" smtClean="0"/>
          </a:p>
          <a:p>
            <a:pPr eaLnBrk="1" hangingPunct="1"/>
            <a:r>
              <a:rPr lang="pt-BR" sz="2000" smtClean="0"/>
              <a:t>A duração da ventilação não invasiva foi maior em neonatos nascidos após 2009 </a:t>
            </a:r>
          </a:p>
          <a:p>
            <a:pPr eaLnBrk="1" hangingPunct="1">
              <a:buFont typeface="Wingdings 3" pitchFamily="18" charset="2"/>
              <a:buNone/>
            </a:pPr>
            <a:r>
              <a:rPr lang="pt-BR" sz="2000" i="1" smtClean="0"/>
              <a:t>média de 27 dias VNI em RNs antes de 2009, vs. 38 dias em 12 RNs após 2009, P &lt;0,001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2654300" y="0"/>
            <a:ext cx="8912225" cy="1281113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635000" y="620713"/>
            <a:ext cx="10961688" cy="4614862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Font typeface="Wingdings 3" pitchFamily="18" charset="2"/>
              <a:buNone/>
            </a:pPr>
            <a:r>
              <a:rPr lang="pt-BR" sz="2400" b="1" smtClean="0">
                <a:solidFill>
                  <a:srgbClr val="FF5050"/>
                </a:solidFill>
              </a:rPr>
              <a:t>Associação da duração da ventilação mecânica com os volumes regionais do tronco cerebral 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pt-BR" sz="2400" b="1" smtClean="0"/>
              <a:t>O </a:t>
            </a:r>
            <a:r>
              <a:rPr lang="pt-BR" sz="2400" b="1" smtClean="0">
                <a:solidFill>
                  <a:srgbClr val="FF5050"/>
                </a:solidFill>
              </a:rPr>
              <a:t>número de dias de ventilação mecânica</a:t>
            </a:r>
            <a:r>
              <a:rPr lang="pt-BR" sz="2400" smtClean="0"/>
              <a:t> foi significativamente associado aos volumes da ponte e da medula em RNM na TEA (idade equivalente a termo);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pt-BR" sz="2400" smtClean="0"/>
              <a:t>A Associação </a:t>
            </a:r>
            <a:r>
              <a:rPr lang="pt-BR" sz="2400" b="1" smtClean="0"/>
              <a:t>não</a:t>
            </a:r>
            <a:r>
              <a:rPr lang="pt-BR" sz="2400" smtClean="0"/>
              <a:t> foi modificada pela inclusão de hemorragia cerebelar;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pt-BR" sz="2400" b="1" smtClean="0"/>
              <a:t>Da mesma forma, na coorte de validação (COORTE INDEPENDENTE) de RNPT de Lausanne (Suíça</a:t>
            </a:r>
            <a:r>
              <a:rPr lang="pt-BR" sz="2400" smtClean="0"/>
              <a:t>) que foram expostos a significativamente menos ventilação mecânica, </a:t>
            </a:r>
            <a:r>
              <a:rPr lang="pt-BR" sz="2400" smtClean="0">
                <a:solidFill>
                  <a:srgbClr val="FF5050"/>
                </a:solidFill>
              </a:rPr>
              <a:t>houve uma associação comparável entre o número de dias de ventilação mecânica e o volume menor da ponte e medula na RNM na TEA.</a:t>
            </a:r>
          </a:p>
          <a:p>
            <a:pPr marL="0" indent="0" eaLnBrk="1" hangingPunct="1">
              <a:lnSpc>
                <a:spcPct val="90000"/>
              </a:lnSpc>
            </a:pPr>
            <a:endParaRPr lang="pt-BR" smtClean="0">
              <a:solidFill>
                <a:srgbClr val="FF5050"/>
              </a:solidFill>
            </a:endParaRPr>
          </a:p>
          <a:p>
            <a:pPr marL="0" indent="0" eaLnBrk="1" hangingPunct="1">
              <a:lnSpc>
                <a:spcPct val="90000"/>
              </a:lnSpc>
            </a:pPr>
            <a:endParaRPr lang="pt-BR" smtClean="0"/>
          </a:p>
        </p:txBody>
      </p:sp>
      <p:sp>
        <p:nvSpPr>
          <p:cNvPr id="36868" name="Retângulo de cantos arredondados 3"/>
          <p:cNvSpPr>
            <a:spLocks noChangeArrowheads="1"/>
          </p:cNvSpPr>
          <p:nvPr/>
        </p:nvSpPr>
        <p:spPr bwMode="auto">
          <a:xfrm>
            <a:off x="4178300" y="5035550"/>
            <a:ext cx="4286250" cy="15970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76200" cap="rnd" algn="ctr">
            <a:solidFill>
              <a:srgbClr val="008000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 sz="2000">
                <a:solidFill>
                  <a:srgbClr val="FF00FF"/>
                </a:solidFill>
                <a:latin typeface="Century Gothic" pitchFamily="34" charset="0"/>
              </a:rPr>
              <a:t>Os volumes da ponte e da medula na TEA previram positivamente a função motora aos 4,5 anos de idade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1558925" y="452438"/>
            <a:ext cx="8912225" cy="1279525"/>
          </a:xfrm>
        </p:spPr>
        <p:txBody>
          <a:bodyPr/>
          <a:lstStyle/>
          <a:p>
            <a:pPr eaLnBrk="1" hangingPunct="1"/>
            <a:r>
              <a:rPr lang="pt-BR" b="1" smtClean="0"/>
              <a:t>DISCUSSÃO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>
          <a:xfrm>
            <a:off x="5354638" y="450850"/>
            <a:ext cx="6149975" cy="6056313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pt-BR" sz="2000" b="1" smtClean="0">
                <a:solidFill>
                  <a:srgbClr val="FF5050"/>
                </a:solidFill>
              </a:rPr>
              <a:t>Duração da ventilação mecânica e resultados de neurodesenvolvimento</a:t>
            </a:r>
          </a:p>
          <a:p>
            <a:pPr marL="0" indent="0" algn="ctr" eaLnBrk="1" hangingPunct="1">
              <a:buFont typeface="Wingdings 3" pitchFamily="18" charset="2"/>
              <a:buNone/>
            </a:pPr>
            <a:endParaRPr lang="pt-BR" sz="2000" b="1" smtClean="0">
              <a:solidFill>
                <a:srgbClr val="FF5050"/>
              </a:solidFill>
            </a:endParaRPr>
          </a:p>
          <a:p>
            <a:pPr marL="0" indent="0"/>
            <a:r>
              <a:rPr lang="pt-BR" smtClean="0"/>
              <a:t>Outros relatos contemporâneos demonstraram o aumento do risco de resultados motores adversos em recém-nascidos prematuros expostos a ventilação mecânica prolongada.</a:t>
            </a:r>
            <a:r>
              <a:rPr lang="pt-BR" baseline="30000" smtClean="0"/>
              <a:t>13,47</a:t>
            </a:r>
          </a:p>
          <a:p>
            <a:pPr marL="0" indent="0" eaLnBrk="1" hangingPunct="1"/>
            <a:endParaRPr lang="pt-BR" sz="2000" smtClean="0"/>
          </a:p>
          <a:p>
            <a:pPr marL="0" indent="0" eaLnBrk="1" hangingPunct="1"/>
            <a:r>
              <a:rPr lang="pt-BR" sz="2000" smtClean="0"/>
              <a:t>Da mesma forma, um subconjunto do estudo ELGAN incluindo 915 neonatos prematuros extremos mostrou uma forte associação entre a gravidade da doença respiratória no período neonatal e o desempenho motor aos 2 anos.</a:t>
            </a:r>
            <a:r>
              <a:rPr lang="pt-BR" sz="2000" baseline="30000" smtClean="0"/>
              <a:t>48</a:t>
            </a:r>
          </a:p>
          <a:p>
            <a:pPr marL="0" indent="0" eaLnBrk="1" hangingPunct="1"/>
            <a:r>
              <a:rPr lang="pt-BR" sz="2000" smtClean="0"/>
              <a:t>Além disso, a duração da ventilação não invasiva </a:t>
            </a:r>
            <a:r>
              <a:rPr lang="pt-BR" sz="2000" b="1" u="sng" smtClean="0"/>
              <a:t>não</a:t>
            </a:r>
            <a:r>
              <a:rPr lang="pt-BR" sz="2000" smtClean="0"/>
              <a:t> foi associada a resultados adversos -&gt;&gt;&gt; que sugere que </a:t>
            </a:r>
            <a:r>
              <a:rPr lang="pt-BR" sz="2000" b="1" smtClean="0">
                <a:solidFill>
                  <a:srgbClr val="FF00FF"/>
                </a:solidFill>
              </a:rPr>
              <a:t>limitar o uso da VM em favor da VNI pode potencialmente melhorar os resultados em neonatos muito prematuros.</a:t>
            </a:r>
          </a:p>
          <a:p>
            <a:pPr marL="0" indent="0" eaLnBrk="1" hangingPunct="1"/>
            <a:endParaRPr lang="pt-BR" b="1" smtClean="0">
              <a:solidFill>
                <a:srgbClr val="FF00FF"/>
              </a:solidFill>
            </a:endParaRPr>
          </a:p>
        </p:txBody>
      </p:sp>
      <p:sp>
        <p:nvSpPr>
          <p:cNvPr id="37892" name="Elipse 3"/>
          <p:cNvSpPr>
            <a:spLocks noChangeArrowheads="1"/>
          </p:cNvSpPr>
          <p:nvPr/>
        </p:nvSpPr>
        <p:spPr bwMode="auto">
          <a:xfrm>
            <a:off x="596900" y="1905000"/>
            <a:ext cx="3432175" cy="3541713"/>
          </a:xfrm>
          <a:prstGeom prst="ellipse">
            <a:avLst/>
          </a:prstGeom>
          <a:solidFill>
            <a:schemeClr val="accent1"/>
          </a:solidFill>
          <a:ln w="76200" cap="rnd" algn="ctr">
            <a:solidFill>
              <a:srgbClr val="008000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 sz="2000" b="1">
                <a:solidFill>
                  <a:srgbClr val="FF5050"/>
                </a:solidFill>
                <a:latin typeface="Century Gothic" pitchFamily="34" charset="0"/>
              </a:rPr>
              <a:t>Cada dia adicional de ventilação mecânica prediz escores motores mais baixos na idade pré-escolar</a:t>
            </a:r>
            <a:endParaRPr lang="pt-BR">
              <a:solidFill>
                <a:srgbClr val="FF505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1533525" y="412750"/>
            <a:ext cx="8910638" cy="1279525"/>
          </a:xfrm>
        </p:spPr>
        <p:txBody>
          <a:bodyPr/>
          <a:lstStyle/>
          <a:p>
            <a:pPr eaLnBrk="1" hangingPunct="1"/>
            <a:r>
              <a:rPr lang="pt-BR" b="1" smtClean="0"/>
              <a:t>DISCUSSÃO</a:t>
            </a:r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4584700" y="173038"/>
            <a:ext cx="6919913" cy="658495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b="1" smtClean="0">
                <a:solidFill>
                  <a:srgbClr val="FF5050"/>
                </a:solidFill>
              </a:rPr>
              <a:t>Duração da ventilação mecânica e mudanças cerebrais</a:t>
            </a:r>
          </a:p>
          <a:p>
            <a:pPr marL="0" indent="0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b="1" smtClean="0"/>
          </a:p>
          <a:p>
            <a:pPr marL="0" indent="0" eaLnBrk="1" hangingPunct="1">
              <a:lnSpc>
                <a:spcPct val="80000"/>
              </a:lnSpc>
            </a:pPr>
            <a:r>
              <a:rPr lang="pt-BR" smtClean="0"/>
              <a:t>Esta associação foi observada em 2 coortes independentes de diferentes países: 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smtClean="0"/>
              <a:t>Um com alta exposição à ventilação mecânica (Vancouver, Canadá) 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mtClean="0"/>
              <a:t>X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mtClean="0"/>
              <a:t>O outro com uso restrito de ventilação mecânica (Lausanne, Suíça)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smtClean="0"/>
              <a:t>O tronco cerebral (crítico para o controle respiratório e função motora) sofre rápido desenvolvimento durante o 3° trimesteI e pode ser mais vulnerável a lesões durante este período de tempo.</a:t>
            </a:r>
            <a:r>
              <a:rPr lang="pt-BR" baseline="30000" smtClean="0"/>
              <a:t>49</a:t>
            </a:r>
            <a:r>
              <a:rPr lang="pt-BR" smtClean="0"/>
              <a:t> Embora vários estudos clínicos mostraram o impacto negativo da doença respiratória no crescimento total do cérebro em termo</a:t>
            </a:r>
            <a:r>
              <a:rPr lang="pt-BR" baseline="30000" smtClean="0"/>
              <a:t>14,15,35</a:t>
            </a:r>
            <a:r>
              <a:rPr lang="pt-BR" smtClean="0"/>
              <a:t>, há uma escassez de pesquisas a respeito do volume do tronco encefálico em prematuros neonatos. 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smtClean="0"/>
              <a:t>Foi demonstrado que a duração da ventilação mecânica foi fortemente associada ao tamanho do tronco encefálico na idade de termo, conforme relatado por outros grupos.</a:t>
            </a:r>
            <a:r>
              <a:rPr lang="pt-BR" baseline="30000" smtClean="0"/>
              <a:t>50,51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b="1" smtClean="0">
                <a:solidFill>
                  <a:srgbClr val="FF5050"/>
                </a:solidFill>
              </a:rPr>
              <a:t>É importante ressaltar que ponte ou medula menor na idade de termo se correlacionou com escores motores mais baixos na era pré-escolar.</a:t>
            </a:r>
          </a:p>
          <a:p>
            <a:pPr marL="0" indent="0" eaLnBrk="1" hangingPunct="1">
              <a:lnSpc>
                <a:spcPct val="80000"/>
              </a:lnSpc>
            </a:pPr>
            <a:endParaRPr lang="pt-BR" sz="1500" b="1" smtClean="0">
              <a:solidFill>
                <a:srgbClr val="FF5050"/>
              </a:solidFill>
            </a:endParaRPr>
          </a:p>
        </p:txBody>
      </p:sp>
      <p:sp>
        <p:nvSpPr>
          <p:cNvPr id="4" name="Elipse 3"/>
          <p:cNvSpPr/>
          <p:nvPr/>
        </p:nvSpPr>
        <p:spPr>
          <a:xfrm>
            <a:off x="450850" y="1895475"/>
            <a:ext cx="3617913" cy="34591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tx1"/>
                </a:solidFill>
              </a:rPr>
              <a:t>O tronco cerebral é implicado na relação entre a exposição à ventilação mecânica e deficiência no desenvolvimento motor na idade pré-escolar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>
          <a:xfrm>
            <a:off x="1147763" y="346075"/>
            <a:ext cx="8912225" cy="1281113"/>
          </a:xfrm>
        </p:spPr>
        <p:txBody>
          <a:bodyPr/>
          <a:lstStyle/>
          <a:p>
            <a:pPr eaLnBrk="1" hangingPunct="1"/>
            <a:r>
              <a:rPr lang="pt-BR" b="1" smtClean="0"/>
              <a:t>DISCUSSÃO</a:t>
            </a: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>
          <a:xfrm>
            <a:off x="4219575" y="173038"/>
            <a:ext cx="7686675" cy="6492875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pt-BR" sz="2600" b="1" smtClean="0">
                <a:solidFill>
                  <a:srgbClr val="FF5050"/>
                </a:solidFill>
              </a:rPr>
              <a:t>Tronco cerebral menor e mecanismos subjacentes</a:t>
            </a:r>
          </a:p>
          <a:p>
            <a:pPr marL="0" indent="0" algn="just" eaLnBrk="1" hangingPunct="1"/>
            <a:r>
              <a:rPr lang="pt-BR" b="1" smtClean="0">
                <a:solidFill>
                  <a:srgbClr val="FF00FF"/>
                </a:solidFill>
              </a:rPr>
              <a:t>1)</a:t>
            </a:r>
            <a:r>
              <a:rPr lang="pt-BR" smtClean="0"/>
              <a:t> </a:t>
            </a:r>
            <a:r>
              <a:rPr lang="pt-BR" b="1" smtClean="0">
                <a:solidFill>
                  <a:srgbClr val="FF00FF"/>
                </a:solidFill>
              </a:rPr>
              <a:t>Pode resultar de mielinização anormal do cérebro</a:t>
            </a:r>
            <a:r>
              <a:rPr lang="pt-BR" smtClean="0"/>
              <a:t>. </a:t>
            </a:r>
          </a:p>
          <a:p>
            <a:pPr marL="0" indent="0" algn="just" eaLnBrk="1" hangingPunct="1">
              <a:buFont typeface="Wingdings 3" pitchFamily="18" charset="2"/>
              <a:buNone/>
            </a:pPr>
            <a:r>
              <a:rPr lang="pt-BR" smtClean="0"/>
              <a:t>	A </a:t>
            </a:r>
            <a:r>
              <a:rPr lang="pt-BR" b="1" smtClean="0">
                <a:solidFill>
                  <a:srgbClr val="FF5050"/>
                </a:solidFill>
              </a:rPr>
              <a:t>exposição prolongada à ventilação</a:t>
            </a:r>
            <a:r>
              <a:rPr lang="pt-BR" smtClean="0"/>
              <a:t> leva a um aumento dos danos cerebrais, particularmente envolvendo uma </a:t>
            </a:r>
            <a:r>
              <a:rPr lang="pt-BR" b="1" smtClean="0">
                <a:solidFill>
                  <a:srgbClr val="FF5050"/>
                </a:solidFill>
              </a:rPr>
              <a:t>diminuição da oligodendroglia</a:t>
            </a:r>
            <a:r>
              <a:rPr lang="pt-BR" smtClean="0"/>
              <a:t> (produção de bainha de mielina), </a:t>
            </a:r>
            <a:r>
              <a:rPr lang="pt-BR" b="1" smtClean="0">
                <a:solidFill>
                  <a:srgbClr val="FF5050"/>
                </a:solidFill>
              </a:rPr>
              <a:t>substância branca e, posteriormente, perda de volume.</a:t>
            </a:r>
            <a:r>
              <a:rPr lang="pt-BR" b="1" baseline="30000" smtClean="0">
                <a:solidFill>
                  <a:srgbClr val="FF5050"/>
                </a:solidFill>
              </a:rPr>
              <a:t>52</a:t>
            </a:r>
            <a:r>
              <a:rPr lang="pt-BR" b="1" smtClean="0">
                <a:solidFill>
                  <a:srgbClr val="FF5050"/>
                </a:solidFill>
              </a:rPr>
              <a:t> </a:t>
            </a:r>
          </a:p>
          <a:p>
            <a:pPr marL="0" indent="0" algn="just" eaLnBrk="1" hangingPunct="1">
              <a:buFont typeface="Wingdings 3" pitchFamily="18" charset="2"/>
              <a:buNone/>
            </a:pPr>
            <a:endParaRPr lang="pt-BR" b="1" smtClean="0">
              <a:solidFill>
                <a:srgbClr val="FF5050"/>
              </a:solidFill>
            </a:endParaRPr>
          </a:p>
          <a:p>
            <a:pPr marL="0" indent="0" algn="just" eaLnBrk="1" hangingPunct="1"/>
            <a:r>
              <a:rPr lang="pt-BR" smtClean="0"/>
              <a:t>Esta hipótese está de acordo com os presentes achados mostrando resultados adversos concomitantes às mudanças no desenvolvimento da substância branca na análise de TBSS e crescimento do tronco cerebral prejudicado na RNM em neonatos expostos a ventilação mecânica prolongada. </a:t>
            </a:r>
          </a:p>
          <a:p>
            <a:pPr marL="0" indent="0" algn="just" eaLnBrk="1" hangingPunct="1">
              <a:buFont typeface="Wingdings 3" pitchFamily="18" charset="2"/>
              <a:buNone/>
            </a:pP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4" name="Elipse 3"/>
          <p:cNvSpPr/>
          <p:nvPr/>
        </p:nvSpPr>
        <p:spPr>
          <a:xfrm>
            <a:off x="371475" y="2490788"/>
            <a:ext cx="3378200" cy="3473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b="1">
                <a:solidFill>
                  <a:schemeClr val="tx1"/>
                </a:solidFill>
                <a:cs typeface="Arial" charset="0"/>
              </a:rPr>
              <a:t>Foram considerados </a:t>
            </a:r>
            <a:r>
              <a:rPr lang="pt-BR" b="1">
                <a:solidFill>
                  <a:srgbClr val="008000"/>
                </a:solidFill>
                <a:cs typeface="Arial" charset="0"/>
              </a:rPr>
              <a:t>3</a:t>
            </a:r>
            <a:r>
              <a:rPr lang="pt-BR" b="1">
                <a:solidFill>
                  <a:schemeClr val="tx1"/>
                </a:solidFill>
                <a:cs typeface="Arial" charset="0"/>
              </a:rPr>
              <a:t> possíveis mecanismos patogênicos levando a ponte e medula menores em RN termo e RNPT em VM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1147763" y="346075"/>
            <a:ext cx="8912225" cy="1281113"/>
          </a:xfrm>
        </p:spPr>
        <p:txBody>
          <a:bodyPr/>
          <a:lstStyle/>
          <a:p>
            <a:pPr eaLnBrk="1" hangingPunct="1"/>
            <a:r>
              <a:rPr lang="pt-BR" b="1" smtClean="0"/>
              <a:t>DISCUSSÃO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4187825" y="225425"/>
            <a:ext cx="7686675" cy="6492875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pt-BR" sz="2600" b="1" smtClean="0">
                <a:solidFill>
                  <a:srgbClr val="FF5050"/>
                </a:solidFill>
              </a:rPr>
              <a:t>Tronco cerebral menor e mecanismos subjacentes</a:t>
            </a:r>
          </a:p>
          <a:p>
            <a:pPr marL="0" indent="0" eaLnBrk="1" hangingPunct="1"/>
            <a:endParaRPr lang="pt-BR" smtClean="0">
              <a:solidFill>
                <a:srgbClr val="FF5050"/>
              </a:solidFill>
            </a:endParaRPr>
          </a:p>
          <a:p>
            <a:pPr marL="0" indent="0" algn="just" eaLnBrk="1" hangingPunct="1"/>
            <a:r>
              <a:rPr lang="pt-BR" smtClean="0"/>
              <a:t>1) </a:t>
            </a:r>
            <a:r>
              <a:rPr lang="pt-BR" b="1" smtClean="0">
                <a:solidFill>
                  <a:srgbClr val="FF00FF"/>
                </a:solidFill>
              </a:rPr>
              <a:t>Pode resultar de mielinização anormal do cérebro.</a:t>
            </a:r>
            <a:r>
              <a:rPr lang="pt-BR" smtClean="0"/>
              <a:t> </a:t>
            </a:r>
          </a:p>
          <a:p>
            <a:pPr marL="0" indent="0" algn="just" eaLnBrk="1" hangingPunct="1">
              <a:buFont typeface="Wingdings 3" pitchFamily="18" charset="2"/>
              <a:buNone/>
            </a:pPr>
            <a:r>
              <a:rPr lang="pt-BR" smtClean="0"/>
              <a:t>	A exposição prolongada à ventilação mecânica leva a um aumento dos danos cerebrais, particularmente envolvendo uma diminuição da oligodendroglia (produção de bainha de mielina), substância branca e, posteriormente, perda de volume. </a:t>
            </a:r>
          </a:p>
          <a:p>
            <a:pPr marL="0" indent="0" algn="just" eaLnBrk="1" hangingPunct="1">
              <a:buFont typeface="Wingdings 3" pitchFamily="18" charset="2"/>
              <a:buNone/>
            </a:pPr>
            <a:endParaRPr lang="pt-BR" smtClean="0"/>
          </a:p>
          <a:p>
            <a:pPr marL="0" indent="0" algn="just" eaLnBrk="1" hangingPunct="1"/>
            <a:r>
              <a:rPr lang="pt-BR" smtClean="0"/>
              <a:t>Esta hipótese está de acordo com nossos achados mostrando resultados adversos concomitantes às mudanças no desenvolvimento da substância branca na análise de TBSS e crescimento do tronco cerebral prejudicado na RNM em neonatos expostos a ventilação mecânica prolongada. </a:t>
            </a:r>
          </a:p>
          <a:p>
            <a:pPr marL="0" indent="0" algn="just" eaLnBrk="1" hangingPunct="1">
              <a:buFont typeface="Wingdings 3" pitchFamily="18" charset="2"/>
              <a:buNone/>
            </a:pP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4" name="Elipse 3"/>
          <p:cNvSpPr/>
          <p:nvPr/>
        </p:nvSpPr>
        <p:spPr>
          <a:xfrm>
            <a:off x="371475" y="2490788"/>
            <a:ext cx="3378200" cy="3473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tx1"/>
                </a:solidFill>
              </a:rPr>
              <a:t>Foram considerados alguns possíveis mecanismos patogênicos que levam a volumes menores da ponte e da medula em RN termo e RNPT na VM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3802063" y="1352550"/>
            <a:ext cx="8261350" cy="52085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buFont typeface="Arial" charset="0"/>
              <a:buChar char="•"/>
              <a:defRPr/>
            </a:pPr>
            <a:r>
              <a:rPr lang="pt-BR" sz="2000">
                <a:solidFill>
                  <a:schemeClr val="tx1"/>
                </a:solidFill>
                <a:cs typeface="Arial" charset="0"/>
              </a:rPr>
              <a:t>É importante ressaltar que alterações </a:t>
            </a:r>
            <a:r>
              <a:rPr lang="pt-BR" sz="2000" u="sng">
                <a:solidFill>
                  <a:schemeClr val="tx1"/>
                </a:solidFill>
                <a:cs typeface="Arial" charset="0"/>
              </a:rPr>
              <a:t>microestruturais</a:t>
            </a:r>
            <a:r>
              <a:rPr lang="pt-BR" sz="2000">
                <a:solidFill>
                  <a:schemeClr val="tx1"/>
                </a:solidFill>
                <a:cs typeface="Arial" charset="0"/>
              </a:rPr>
              <a:t> na substância branca não foram observadas na RNM em pré-termo, o que sugere um processo em evolução ao longo do tempo e uma possível janela de oportunidade para intervenções que promovam o desenvolvimento de WM.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pt-BR" sz="2000">
                <a:solidFill>
                  <a:schemeClr val="tx1"/>
                </a:solidFill>
                <a:cs typeface="Arial" charset="0"/>
              </a:rPr>
              <a:t>Essas intervenções podem incluir a melhoria da nutrição nas primeiras 2 semanas de vida, que foi recentemente mostrado para atenuar a associação negativa da ventilação mecânica com o crescimento do cérebro.</a:t>
            </a:r>
            <a:r>
              <a:rPr lang="pt-BR" sz="2000" baseline="30000">
                <a:solidFill>
                  <a:schemeClr val="tx1"/>
                </a:solidFill>
                <a:cs typeface="Arial" charset="0"/>
              </a:rPr>
              <a:t>35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>
          <a:xfrm>
            <a:off x="842963" y="1481138"/>
            <a:ext cx="10931525" cy="5546725"/>
          </a:xfrm>
        </p:spPr>
        <p:txBody>
          <a:bodyPr/>
          <a:lstStyle/>
          <a:p>
            <a:r>
              <a:rPr lang="pt-BR" sz="2400" b="1" smtClean="0">
                <a:solidFill>
                  <a:srgbClr val="FF00FF"/>
                </a:solidFill>
              </a:rPr>
              <a:t>2)</a:t>
            </a:r>
            <a:r>
              <a:rPr lang="pt-BR" smtClean="0"/>
              <a:t> </a:t>
            </a:r>
            <a:r>
              <a:rPr lang="pt-BR" sz="2400" b="1" smtClean="0">
                <a:solidFill>
                  <a:srgbClr val="FF00FF"/>
                </a:solidFill>
              </a:rPr>
              <a:t>A hipoplasia do tronco cerebral pode ser secundária à degeneração dos tratos da substância branca associada à lesão da substânia banca  supratentorial</a:t>
            </a:r>
            <a:r>
              <a:rPr lang="pt-BR" sz="2400" smtClean="0"/>
              <a:t> (semelhante à forte associação relatada entre a falha de crescimento cerebelar e lesão da sustância banca cerebral, </a:t>
            </a:r>
            <a:r>
              <a:rPr lang="pt-BR" sz="2400" b="1" smtClean="0">
                <a:solidFill>
                  <a:srgbClr val="FF00FF"/>
                </a:solidFill>
              </a:rPr>
              <a:t>hipoplasia pontina tem sido associada a lesões supratentorial, </a:t>
            </a:r>
            <a:r>
              <a:rPr lang="pt-BR" sz="2400" smtClean="0"/>
              <a:t>particularmente a </a:t>
            </a:r>
            <a:r>
              <a:rPr lang="pt-BR" sz="2400" b="1" smtClean="0">
                <a:solidFill>
                  <a:srgbClr val="FF5050"/>
                </a:solidFill>
              </a:rPr>
              <a:t>leucomalácia periventricular</a:t>
            </a:r>
            <a:r>
              <a:rPr lang="pt-BR" sz="2400" smtClean="0"/>
              <a:t>. </a:t>
            </a:r>
            <a:r>
              <a:rPr lang="pt-BR" sz="2400" baseline="30000" smtClean="0"/>
              <a:t>50,53,54</a:t>
            </a:r>
          </a:p>
          <a:p>
            <a:r>
              <a:rPr lang="pt-BR" sz="2400" smtClean="0"/>
              <a:t>O trato corticoespinhal, o principal trato motor descendente no tronco cerebral ventral, pode ser mais suscetível a lesões cerebrais devido à sua via anatômica.</a:t>
            </a:r>
            <a:r>
              <a:rPr lang="pt-BR" sz="2400" baseline="30000" smtClean="0"/>
              <a:t>53</a:t>
            </a:r>
            <a:r>
              <a:rPr lang="pt-BR" sz="2400" smtClean="0"/>
              <a:t> </a:t>
            </a:r>
          </a:p>
          <a:p>
            <a:r>
              <a:rPr lang="pt-BR" sz="2400" smtClean="0"/>
              <a:t>Assim, um </a:t>
            </a:r>
            <a:r>
              <a:rPr lang="pt-BR" sz="2400" b="1" smtClean="0">
                <a:solidFill>
                  <a:srgbClr val="FF5050"/>
                </a:solidFill>
              </a:rPr>
              <a:t>processo de degeneração afetando principalmente as fibras corticospinais</a:t>
            </a:r>
            <a:r>
              <a:rPr lang="pt-BR" sz="2400" smtClean="0"/>
              <a:t> contribuiriam para o comprometimento motor associado ao desenvolvimento do tronco cerebral.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844675" y="617538"/>
            <a:ext cx="87725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FF5050"/>
                </a:solidFill>
              </a:rPr>
              <a:t>Tronco cerebral menor e mecanismos subjacentes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1425575" y="225425"/>
            <a:ext cx="8932863" cy="1281113"/>
          </a:xfrm>
        </p:spPr>
        <p:txBody>
          <a:bodyPr/>
          <a:lstStyle/>
          <a:p>
            <a:pPr eaLnBrk="1" hangingPunct="1"/>
            <a:r>
              <a:rPr lang="pt-BR" b="1" smtClean="0"/>
              <a:t>DISCUSSÃO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>
          <a:xfrm>
            <a:off x="5138738" y="206375"/>
            <a:ext cx="6137275" cy="3314700"/>
          </a:xfrm>
        </p:spPr>
        <p:txBody>
          <a:bodyPr/>
          <a:lstStyle/>
          <a:p>
            <a:pPr eaLnBrk="1" hangingPunct="1"/>
            <a:r>
              <a:rPr lang="pt-BR" sz="2400" b="1" smtClean="0">
                <a:solidFill>
                  <a:srgbClr val="FF00FF"/>
                </a:solidFill>
              </a:rPr>
              <a:t>3)</a:t>
            </a:r>
            <a:r>
              <a:rPr lang="pt-BR" sz="2400" smtClean="0"/>
              <a:t> O desenvolvimento prejudicado do tronco cerebral também pode ser secundário a </a:t>
            </a:r>
            <a:r>
              <a:rPr lang="pt-BR" sz="2400" b="1" smtClean="0">
                <a:solidFill>
                  <a:srgbClr val="FF00FF"/>
                </a:solidFill>
              </a:rPr>
              <a:t>alterações necróticas focais devido a hipóxia-isquemia, hiperóxia e hipocarbia</a:t>
            </a:r>
            <a:r>
              <a:rPr lang="pt-BR" sz="2400" smtClean="0"/>
              <a:t> durante um período crucial para o desenvolvimento do cérebro.</a:t>
            </a:r>
          </a:p>
          <a:p>
            <a:r>
              <a:rPr lang="pt-BR" smtClean="0"/>
              <a:t>Essas condições são reconhecidas como contribuintes importantes na patogênese das necrosse pontosubiculares, , um tipo distinto de lesão neuronal seletiva que afeta, entre outros, os </a:t>
            </a:r>
            <a:r>
              <a:rPr lang="pt-BR" b="1" smtClean="0">
                <a:solidFill>
                  <a:srgbClr val="FF5050"/>
                </a:solidFill>
              </a:rPr>
              <a:t>neurônios da base da ponte</a:t>
            </a:r>
            <a:r>
              <a:rPr lang="pt-BR" smtClean="0"/>
              <a:t>. </a:t>
            </a:r>
            <a:r>
              <a:rPr lang="pt-BR" baseline="30000" smtClean="0"/>
              <a:t>18,56,57</a:t>
            </a:r>
          </a:p>
          <a:p>
            <a:r>
              <a:rPr lang="pt-BR" smtClean="0"/>
              <a:t> Esse achado neuropatológico não foi previamente correlacionado com alterações de imagem diagnóstica.</a:t>
            </a:r>
          </a:p>
        </p:txBody>
      </p:sp>
      <p:sp>
        <p:nvSpPr>
          <p:cNvPr id="4" name="Elipse 3"/>
          <p:cNvSpPr/>
          <p:nvPr/>
        </p:nvSpPr>
        <p:spPr>
          <a:xfrm>
            <a:off x="371475" y="2490788"/>
            <a:ext cx="3378200" cy="3473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tx1"/>
                </a:solidFill>
              </a:rPr>
              <a:t>Foram considerados alguns possíveis mecanismos patogênicos que levam a volumes menores da ponte e da medula em RN termo e RNPT na VM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>
          <a:xfrm>
            <a:off x="1558925" y="452438"/>
            <a:ext cx="8912225" cy="1279525"/>
          </a:xfrm>
        </p:spPr>
        <p:txBody>
          <a:bodyPr/>
          <a:lstStyle/>
          <a:p>
            <a:pPr eaLnBrk="1" hangingPunct="1"/>
            <a:r>
              <a:rPr lang="pt-BR" b="1" smtClean="0"/>
              <a:t>DISCUSSÃO</a:t>
            </a:r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>
          <a:xfrm>
            <a:off x="1033463" y="1731963"/>
            <a:ext cx="10471150" cy="4179887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pt-BR" b="1" smtClean="0"/>
              <a:t>	</a:t>
            </a:r>
            <a:r>
              <a:rPr lang="pt-BR" sz="2000" smtClean="0">
                <a:solidFill>
                  <a:srgbClr val="FF5050"/>
                </a:solidFill>
              </a:rPr>
              <a:t>LIMITAÇÕES:</a:t>
            </a:r>
          </a:p>
          <a:p>
            <a:pPr marL="0" indent="0" eaLnBrk="1" hangingPunct="1"/>
            <a:r>
              <a:rPr lang="pt-BR" sz="2000" smtClean="0"/>
              <a:t> A duração da ventilação mecânica está intimamente ligada a vários outros fatores de risco com possíveis impactos no desenvolvimento do cérebro/ neurodesenvolvimento;</a:t>
            </a:r>
          </a:p>
          <a:p>
            <a:pPr marL="0" indent="0" eaLnBrk="1" hangingPunct="1"/>
            <a:r>
              <a:rPr lang="pt-BR" sz="2000" smtClean="0"/>
              <a:t>Nesta coorte, neonatos expostos a ventilação mecânica prolongada eram mais propensos a ter outras comorbidades, como NEC, infecções múltiplas e ROP. Portanto, </a:t>
            </a:r>
            <a:r>
              <a:rPr lang="pt-BR" sz="2000" b="1" smtClean="0">
                <a:solidFill>
                  <a:srgbClr val="FF5050"/>
                </a:solidFill>
              </a:rPr>
              <a:t>várias vias de lesão cerebral provavelmente coexistem</a:t>
            </a:r>
            <a:r>
              <a:rPr lang="pt-BR" sz="2000" smtClean="0"/>
              <a:t> e podem não ter sido devidamente consideradas;</a:t>
            </a:r>
          </a:p>
          <a:p>
            <a:pPr marL="0" indent="0" eaLnBrk="1" hangingPunct="1"/>
            <a:r>
              <a:rPr lang="pt-BR" sz="2000" smtClean="0"/>
              <a:t>Além disso, os dados relacionados à episódios de hipóxia intermitente, nutrição, função respiratória comprometida após alta da UTIN e reinternações mais tarde na vida, podem ser modificadores importantes dos resultados da pré-escola e não estavam disponíveis. </a:t>
            </a:r>
          </a:p>
          <a:p>
            <a:pPr marL="0" indent="0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>
          <a:xfrm>
            <a:off x="3694113" y="644525"/>
            <a:ext cx="8912225" cy="1281113"/>
          </a:xfrm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1087438" y="1905000"/>
            <a:ext cx="10417175" cy="4429125"/>
          </a:xfrm>
          <a:solidFill>
            <a:srgbClr val="FFFF00"/>
          </a:solidFill>
          <a:ln w="762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000" smtClean="0"/>
              <a:t>Com a forte associação demonstrada entre a duração da ventilação mecânica, desenvolvimento cerebral adverso e função motora prejudicada, </a:t>
            </a:r>
            <a:r>
              <a:rPr lang="pt-BR" sz="2000" b="1" smtClean="0">
                <a:solidFill>
                  <a:srgbClr val="3333FF"/>
                </a:solidFill>
              </a:rPr>
              <a:t>minimizar a exposição à ventilação deve fazer parte das estratégias para otimizar o cuidado do prematuro;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Recém-nascidos prematuros expostos a ventilação mecânica prolongada apresentam alto risco de desenvolver resultados motores adversos em idade pré-escolar;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Ventilação mecânica prolongada está associada à maturação da substância branca prejudicada e desenvolvimento anormal do tronco cerebral na idade de termo, que prediz resultados motores adversos em idade pré-escolar;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Estudos futuros são necessários para determinar melhor os mecanismos neurais patológicos envolvidos e os resultados de longo prazo dos vulneráveis pré-termo exposta a ventilação mecânica prolongada.</a:t>
            </a:r>
          </a:p>
          <a:p>
            <a:pPr eaLnBrk="1" hangingPunct="1">
              <a:lnSpc>
                <a:spcPct val="90000"/>
              </a:lnSpc>
            </a:pPr>
            <a:endParaRPr lang="pt-BR" sz="1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Abstract</a:t>
            </a:r>
          </a:p>
        </p:txBody>
      </p:sp>
      <p:pic>
        <p:nvPicPr>
          <p:cNvPr id="4608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213" y="134938"/>
            <a:ext cx="5305425" cy="637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912225" cy="1281113"/>
          </a:xfrm>
        </p:spPr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 References</a:t>
            </a:r>
          </a:p>
        </p:txBody>
      </p:sp>
      <p:pic>
        <p:nvPicPr>
          <p:cNvPr id="4710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704850"/>
            <a:ext cx="4759325" cy="582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6429375"/>
            <a:ext cx="47720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752475"/>
            <a:ext cx="568325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71463"/>
            <a:ext cx="4783137" cy="612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6284913"/>
            <a:ext cx="47720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288925"/>
            <a:ext cx="4619625" cy="569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525" y="5884863"/>
            <a:ext cx="46402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273050"/>
            <a:ext cx="4887912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5507038"/>
            <a:ext cx="49530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713" y="350838"/>
            <a:ext cx="48387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00025"/>
            <a:ext cx="5078413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6219825"/>
            <a:ext cx="501808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276225"/>
            <a:ext cx="524668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303213"/>
            <a:ext cx="4992688" cy="655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57175"/>
            <a:ext cx="5064125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525" y="6353175"/>
            <a:ext cx="50561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557213"/>
            <a:ext cx="7189788" cy="550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 idx="4294967295"/>
          </p:nvPr>
        </p:nvSpPr>
        <p:spPr>
          <a:xfrm>
            <a:off x="534988" y="261938"/>
            <a:ext cx="11055350" cy="925512"/>
          </a:xfrm>
          <a:ln w="57150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sz="2400" b="1" smtClean="0">
                <a:solidFill>
                  <a:srgbClr val="FF00FF"/>
                </a:solidFill>
              </a:rPr>
              <a:t>Nota do Editor da página neonatal, Dr. Paulo R. Margotto. Consultem também! Estudando Juntos! </a:t>
            </a:r>
            <a:r>
              <a:rPr lang="pt-BR" sz="2400" b="1" i="1" smtClean="0">
                <a:solidFill>
                  <a:srgbClr val="FF00FF"/>
                </a:solidFill>
              </a:rPr>
              <a:t>Online</a:t>
            </a:r>
            <a:r>
              <a:rPr lang="pt-BR" sz="2400" b="1" smtClean="0">
                <a:solidFill>
                  <a:srgbClr val="FF00FF"/>
                </a:solidFill>
              </a:rPr>
              <a:t> Sempre!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543175" y="1371600"/>
            <a:ext cx="7558088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4000" b="1" i="1">
                <a:solidFill>
                  <a:srgbClr val="3333FF"/>
                </a:solidFill>
              </a:rPr>
              <a:t>Lung-brain crosstalk</a:t>
            </a:r>
          </a:p>
          <a:p>
            <a:pPr algn="ctr" eaLnBrk="1" hangingPunct="1"/>
            <a:r>
              <a:rPr lang="pt-BR" sz="4000" b="1" i="1">
                <a:solidFill>
                  <a:srgbClr val="3333FF"/>
                </a:solidFill>
              </a:rPr>
              <a:t>(Conversa cruzada entre Pulmão e </a:t>
            </a:r>
          </a:p>
          <a:p>
            <a:pPr algn="ctr" eaLnBrk="1" hangingPunct="1"/>
            <a:r>
              <a:rPr lang="pt-BR" sz="4000" b="1" i="1">
                <a:solidFill>
                  <a:srgbClr val="3333FF"/>
                </a:solidFill>
              </a:rPr>
              <a:t>Cérebro</a:t>
            </a:r>
            <a:r>
              <a:rPr lang="pt-BR" sz="4000" i="1">
                <a:solidFill>
                  <a:srgbClr val="3333FF"/>
                </a:solidFill>
              </a:rPr>
              <a:t>)</a:t>
            </a:r>
            <a:r>
              <a:rPr lang="pt-BR" sz="4000">
                <a:solidFill>
                  <a:srgbClr val="3333FF"/>
                </a:solidFill>
              </a:rPr>
              <a:t> </a:t>
            </a:r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7788" y="1295400"/>
            <a:ext cx="1657350" cy="482917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88" y="3876675"/>
            <a:ext cx="132397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AutoShape 2" descr="D:\AAAAAA-Imagens-Camara-2020\Fotos-Filmagens-Eco-Hosp-2019\STK-20191004-WA005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3255" name="AutoShape 4" descr="D:\AAAAAA-Imagens-Camara-2020\Fotos-Filmagens-Eco-Hosp-2019\STK-20191004-WA0050.webp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3257" name="AutoShape 9" descr="STK-20191004-WA005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53260" name="Picture 12" descr="IMG-20180419-WA0015"/>
          <p:cNvPicPr>
            <a:picLocks noChangeAspect="1" noChangeArrowheads="1"/>
          </p:cNvPicPr>
          <p:nvPr/>
        </p:nvPicPr>
        <p:blipFill>
          <a:blip r:embed="rId4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12875"/>
            <a:ext cx="2035175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2098675" y="5207000"/>
            <a:ext cx="8007350" cy="366713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NA UTI NEONATAL CUIDAMOS DE CÉREBROS EM DESENVOLVIMENTO</a:t>
            </a:r>
          </a:p>
        </p:txBody>
      </p:sp>
      <p:pic>
        <p:nvPicPr>
          <p:cNvPr id="53262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5650" y="3175000"/>
            <a:ext cx="534988" cy="7127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4387850" y="5783263"/>
            <a:ext cx="2613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6"/>
              </a:rPr>
              <a:t>pmargotto@gmail.com</a:t>
            </a:r>
            <a:r>
              <a:rPr lang="pt-BR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431800" y="5581650"/>
            <a:ext cx="113299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>
                <a:solidFill>
                  <a:srgbClr val="FF00FF"/>
                </a:solidFill>
              </a:rPr>
              <a:t>DTI está emergindo como um biomarcador de imagem precoce e uma ferramenta sensível para avançar nossa compreensão da lesão cerebral perinatal e do desenvolvimento </a:t>
            </a:r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1200150" y="1319213"/>
            <a:ext cx="1017746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DTI é sensível na detecção da maturação cerebral retardada generalizada e / ou dano cada vez mais observado em bebês prematuros extremos</a:t>
            </a:r>
          </a:p>
          <a:p>
            <a:pPr algn="ctr"/>
            <a:endParaRPr lang="pt-BR">
              <a:solidFill>
                <a:srgbClr val="0000FF"/>
              </a:solidFill>
            </a:endParaRPr>
          </a:p>
          <a:p>
            <a:pPr algn="ctr"/>
            <a:r>
              <a:rPr lang="pt-BR"/>
              <a:t> DTI é uma ferramenta sensível para detectar anormalidades microestruturais da substância branca que podem ser sutis ou parecer normais no ultrassom craniano craniano</a:t>
            </a:r>
          </a:p>
          <a:p>
            <a:pPr algn="ctr"/>
            <a:r>
              <a:rPr lang="pt-BR"/>
              <a:t> 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Anormalidades difusas da substância branca não cística são mais comumente encontradas em bebês prematuros do que lesões císticas destrutivas  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8304213" y="3716338"/>
            <a:ext cx="1962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/>
              <a:t>Pogribna U, 2013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814388" y="4005263"/>
            <a:ext cx="11206162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>
                <a:solidFill>
                  <a:srgbClr val="FF0000"/>
                </a:solidFill>
              </a:rPr>
              <a:t>Tais anormalidades se correlacionam com o neurodesenvolvimento  aos 2 anos e anormalidades motoras aos 4 anos de idade em bebês prematuros, destacando o potencial da DTI como ferramenta diagnóstica e prognóstica 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8783638" y="4941888"/>
            <a:ext cx="2038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/>
              <a:t>Counsell SJ, 2008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9169400" y="6491288"/>
            <a:ext cx="1962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/>
              <a:t>Pogribna U, 2013</a:t>
            </a:r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3582988" y="298450"/>
            <a:ext cx="3976687" cy="9763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sz="2000" b="1">
                <a:solidFill>
                  <a:srgbClr val="008000"/>
                </a:solidFill>
              </a:rPr>
              <a:t>DiffusionTensor Imaging (DTI)</a:t>
            </a:r>
          </a:p>
          <a:p>
            <a:pPr algn="ctr"/>
            <a:r>
              <a:rPr lang="pt-BR" sz="2000" b="1">
                <a:solidFill>
                  <a:srgbClr val="008000"/>
                </a:solidFill>
              </a:rPr>
              <a:t>(Imagem por tensor de difusão)</a:t>
            </a:r>
          </a:p>
          <a:p>
            <a:pPr algn="ctr" eaLnBrk="0" hangingPunct="0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body" idx="4294967295"/>
          </p:nvPr>
        </p:nvSpPr>
        <p:spPr>
          <a:xfrm>
            <a:off x="215900" y="3562350"/>
            <a:ext cx="11822113" cy="4189413"/>
          </a:xfrm>
        </p:spPr>
        <p:txBody>
          <a:bodyPr/>
          <a:lstStyle/>
          <a:p>
            <a:r>
              <a:rPr lang="pt-BR" sz="2000" smtClean="0"/>
              <a:t>18 dos 29 (</a:t>
            </a:r>
            <a:r>
              <a:rPr lang="pt-BR" sz="2000" smtClean="0">
                <a:solidFill>
                  <a:srgbClr val="FF5050"/>
                </a:solidFill>
              </a:rPr>
              <a:t>62%)</a:t>
            </a:r>
            <a:r>
              <a:rPr lang="pt-BR" sz="2000" smtClean="0"/>
              <a:t> apresentaram </a:t>
            </a:r>
            <a:r>
              <a:rPr lang="pt-BR" sz="2000" b="1" smtClean="0">
                <a:solidFill>
                  <a:srgbClr val="FF5050"/>
                </a:solidFill>
              </a:rPr>
              <a:t>supressão de onda cerebral no EEG após o surfactante. (P&lt; 0.008)</a:t>
            </a:r>
          </a:p>
          <a:p>
            <a:r>
              <a:rPr lang="pt-BR" sz="2000" smtClean="0"/>
              <a:t>14, dos 18 que apresentaram </a:t>
            </a:r>
            <a:r>
              <a:rPr lang="pt-BR" sz="2000" b="1" smtClean="0">
                <a:solidFill>
                  <a:srgbClr val="FF5050"/>
                </a:solidFill>
              </a:rPr>
              <a:t>supressão de onda</a:t>
            </a:r>
            <a:r>
              <a:rPr lang="pt-BR" sz="2000" smtClean="0"/>
              <a:t> (</a:t>
            </a:r>
            <a:r>
              <a:rPr lang="pt-BR" sz="2000" smtClean="0">
                <a:solidFill>
                  <a:srgbClr val="FF5050"/>
                </a:solidFill>
              </a:rPr>
              <a:t>78%),</a:t>
            </a:r>
            <a:r>
              <a:rPr lang="pt-BR" sz="2000" smtClean="0"/>
              <a:t> receberam </a:t>
            </a:r>
            <a:r>
              <a:rPr lang="pt-BR" sz="2000" smtClean="0">
                <a:solidFill>
                  <a:srgbClr val="FF5050"/>
                </a:solidFill>
              </a:rPr>
              <a:t>pré-medicação para intubação antes do surfactante</a:t>
            </a:r>
            <a:r>
              <a:rPr lang="pt-BR" sz="2000" smtClean="0"/>
              <a:t>.</a:t>
            </a:r>
          </a:p>
          <a:p>
            <a:r>
              <a:rPr lang="pt-BR" sz="2000" smtClean="0"/>
              <a:t>A mediana da </a:t>
            </a:r>
            <a:r>
              <a:rPr lang="pt-BR" sz="2000" smtClean="0">
                <a:solidFill>
                  <a:srgbClr val="FF5050"/>
                </a:solidFill>
              </a:rPr>
              <a:t>amplitude</a:t>
            </a:r>
            <a:r>
              <a:rPr lang="pt-BR" sz="2000" smtClean="0"/>
              <a:t> da “linha de base do EEG” foi significativamente </a:t>
            </a:r>
            <a:r>
              <a:rPr lang="pt-BR" sz="2000" b="1" smtClean="0">
                <a:solidFill>
                  <a:srgbClr val="FF5050"/>
                </a:solidFill>
              </a:rPr>
              <a:t>maior que a mediana da amplitude do EEG</a:t>
            </a:r>
            <a:r>
              <a:rPr lang="pt-BR" sz="2000" smtClean="0"/>
              <a:t> durante a administração do surfactante, </a:t>
            </a:r>
            <a:r>
              <a:rPr lang="pt-BR" sz="2000" b="1" smtClean="0">
                <a:solidFill>
                  <a:srgbClr val="FF5050"/>
                </a:solidFill>
              </a:rPr>
              <a:t>10, 20 e 30 minutos depois, em todos os casos</a:t>
            </a:r>
            <a:r>
              <a:rPr lang="pt-BR" sz="2000" b="1" smtClean="0"/>
              <a:t>.</a:t>
            </a:r>
            <a:r>
              <a:rPr lang="pt-BR" sz="2000" smtClean="0"/>
              <a:t> ( P&lt;0.008) </a:t>
            </a:r>
          </a:p>
        </p:txBody>
      </p:sp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0" y="314325"/>
            <a:ext cx="113236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Efeitos da intubação endotraqueal e surfactante no eletroencefalograma neonatal de 3 canais</a:t>
            </a:r>
          </a:p>
        </p:txBody>
      </p:sp>
      <p:pic>
        <p:nvPicPr>
          <p:cNvPr id="86020" name="Picture 4" descr="ppt">
            <a:hlinkClick r:id="rId2" tooltip="Intubac_surf_EEG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3650" y="674688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1" name="Oval 4"/>
          <p:cNvSpPr>
            <a:spLocks noChangeArrowheads="1"/>
          </p:cNvSpPr>
          <p:nvPr/>
        </p:nvSpPr>
        <p:spPr bwMode="auto">
          <a:xfrm>
            <a:off x="133350" y="776288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2012</a:t>
            </a:r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0" y="1239838"/>
            <a:ext cx="12192000" cy="8239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4"/>
              </a:rPr>
              <a:t>Effects</a:t>
            </a:r>
            <a:r>
              <a:rPr lang="pt-BR">
                <a:hlinkClick r:id="rId4"/>
              </a:rPr>
              <a:t> of </a:t>
            </a:r>
            <a:r>
              <a:rPr lang="pt-BR" b="1">
                <a:hlinkClick r:id="rId4"/>
              </a:rPr>
              <a:t>endotracheal</a:t>
            </a:r>
            <a:r>
              <a:rPr lang="pt-BR">
                <a:hlinkClick r:id="rId4"/>
              </a:rPr>
              <a:t> </a:t>
            </a:r>
            <a:r>
              <a:rPr lang="pt-BR" b="1">
                <a:hlinkClick r:id="rId4"/>
              </a:rPr>
              <a:t>intubation</a:t>
            </a:r>
            <a:r>
              <a:rPr lang="pt-BR">
                <a:hlinkClick r:id="rId4"/>
              </a:rPr>
              <a:t> and </a:t>
            </a:r>
            <a:r>
              <a:rPr lang="pt-BR" b="1">
                <a:hlinkClick r:id="rId4"/>
              </a:rPr>
              <a:t>surfactant</a:t>
            </a:r>
            <a:r>
              <a:rPr lang="pt-BR">
                <a:hlinkClick r:id="rId4"/>
              </a:rPr>
              <a:t> on a 3-channel neonatal </a:t>
            </a:r>
            <a:r>
              <a:rPr lang="pt-BR" b="1">
                <a:hlinkClick r:id="rId4"/>
              </a:rPr>
              <a:t>electroencephalogram</a:t>
            </a:r>
            <a:r>
              <a:rPr lang="pt-BR">
                <a:hlinkClick r:id="rId4"/>
              </a:rPr>
              <a:t>.</a:t>
            </a:r>
            <a:endParaRPr lang="pt-BR"/>
          </a:p>
          <a:p>
            <a:pPr algn="ctr"/>
            <a:r>
              <a:rPr lang="pt-BR"/>
              <a:t>Shangle CE, Haas RH, Vaida F, Rich WD, Finer NN.J Pediatr. 2012 Aug;161(2):252-7. doi: 10.1016/j.jpeds.2012.02.014. Epub 2012 Mar 16.PMID: 22424942 </a:t>
            </a:r>
            <a:r>
              <a:rPr lang="pt-BR" b="1"/>
              <a:t>Free PMC article. </a:t>
            </a:r>
            <a:r>
              <a:rPr lang="pt-BR" b="1">
                <a:solidFill>
                  <a:srgbClr val="FF00FF"/>
                </a:solidFill>
              </a:rPr>
              <a:t>Artigo Livre</a:t>
            </a:r>
          </a:p>
        </p:txBody>
      </p:sp>
      <p:sp>
        <p:nvSpPr>
          <p:cNvPr id="86023" name="Rectangle 7"/>
          <p:cNvSpPr>
            <a:spLocks noChangeArrowheads="1"/>
          </p:cNvSpPr>
          <p:nvPr/>
        </p:nvSpPr>
        <p:spPr bwMode="auto">
          <a:xfrm>
            <a:off x="3438525" y="2090738"/>
            <a:ext cx="498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/>
              <a:t>Apresentação: Paula Balduíno, Rafaela Miziara</a:t>
            </a:r>
          </a:p>
          <a:p>
            <a:pPr algn="ctr"/>
            <a:r>
              <a:rPr lang="pt-BR"/>
              <a:t>Coordenação: Paulo R. Margotto</a:t>
            </a:r>
          </a:p>
        </p:txBody>
      </p:sp>
      <p:pic>
        <p:nvPicPr>
          <p:cNvPr id="8602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2058988"/>
            <a:ext cx="1989137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584200" y="6076950"/>
            <a:ext cx="10688638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47553" tIns="79350" bIns="0" anchor="ctr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pt-BR" b="1">
                <a:solidFill>
                  <a:srgbClr val="FF00FF"/>
                </a:solidFill>
              </a:rPr>
              <a:t>Este estudo prospectivo encontrou significante supressão de ondas cerebrais na maioria das </a:t>
            </a:r>
          </a:p>
          <a:p>
            <a:pPr algn="ctr">
              <a:buFont typeface="Arial" pitchFamily="34" charset="0"/>
              <a:buNone/>
            </a:pPr>
            <a:r>
              <a:rPr lang="pt-BR" b="1">
                <a:solidFill>
                  <a:srgbClr val="FF00FF"/>
                </a:solidFill>
              </a:rPr>
              <a:t>crianças estudadas.</a:t>
            </a:r>
          </a:p>
        </p:txBody>
      </p:sp>
      <p:sp>
        <p:nvSpPr>
          <p:cNvPr id="86026" name="AutoShape 10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5"/>
          <p:cNvSpPr>
            <a:spLocks noChangeArrowheads="1"/>
          </p:cNvSpPr>
          <p:nvPr/>
        </p:nvSpPr>
        <p:spPr bwMode="auto">
          <a:xfrm>
            <a:off x="-49213" y="6092825"/>
            <a:ext cx="12192001" cy="215900"/>
          </a:xfrm>
          <a:prstGeom prst="rect">
            <a:avLst/>
          </a:prstGeom>
          <a:solidFill>
            <a:srgbClr val="FF99CC">
              <a:alpha val="4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870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55625"/>
            <a:ext cx="7777163" cy="630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4" name="Picture 4" descr="Baby01-7729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212248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5" name="Rectangle 6"/>
          <p:cNvSpPr>
            <a:spLocks noChangeArrowheads="1"/>
          </p:cNvSpPr>
          <p:nvPr/>
        </p:nvSpPr>
        <p:spPr bwMode="auto">
          <a:xfrm>
            <a:off x="2544763" y="188913"/>
            <a:ext cx="8064500" cy="6207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3333FF"/>
                </a:solidFill>
              </a:rPr>
              <a:t>Amplitude do EEG para o canal C3-C4 em microvolts.</a:t>
            </a:r>
            <a:br>
              <a:rPr lang="pt-BR" b="1">
                <a:solidFill>
                  <a:srgbClr val="3333FF"/>
                </a:solidFill>
              </a:rPr>
            </a:br>
            <a:endParaRPr lang="pt-BR" b="1">
              <a:solidFill>
                <a:srgbClr val="3333FF"/>
              </a:solidFill>
            </a:endParaRPr>
          </a:p>
        </p:txBody>
      </p:sp>
      <p:sp>
        <p:nvSpPr>
          <p:cNvPr id="87046" name="Rectangle 7"/>
          <p:cNvSpPr>
            <a:spLocks noChangeArrowheads="1"/>
          </p:cNvSpPr>
          <p:nvPr/>
        </p:nvSpPr>
        <p:spPr bwMode="auto">
          <a:xfrm>
            <a:off x="1677988" y="5084763"/>
            <a:ext cx="9794875" cy="155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87047" name="Rectangle 8"/>
          <p:cNvSpPr>
            <a:spLocks/>
          </p:cNvSpPr>
          <p:nvPr/>
        </p:nvSpPr>
        <p:spPr bwMode="auto">
          <a:xfrm>
            <a:off x="1219200" y="5300663"/>
            <a:ext cx="104457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600" b="1">
                <a:solidFill>
                  <a:srgbClr val="FF5050"/>
                </a:solidFill>
                <a:latin typeface="Calibri" pitchFamily="34" charset="0"/>
              </a:rPr>
              <a:t>Amplitude da linha de base é  livre de medicação / surfactante durante os primeiros 10 minutos do estudo, seguido por administração de surfactante (SA) e 10, 20 e 30 minutos após a administração do surfactante.  * Indica o nível significativo de P ≤ 0,008.</a:t>
            </a:r>
            <a:br>
              <a:rPr lang="pt-BR" sz="1600" b="1">
                <a:solidFill>
                  <a:srgbClr val="FF5050"/>
                </a:solidFill>
                <a:latin typeface="Calibri" pitchFamily="34" charset="0"/>
              </a:rPr>
            </a:br>
            <a:r>
              <a:rPr lang="pt-BR" sz="1600" b="1">
                <a:solidFill>
                  <a:srgbClr val="FF5050"/>
                </a:solidFill>
                <a:latin typeface="Calibri" pitchFamily="34" charset="0"/>
              </a:rPr>
              <a:t>Os </a:t>
            </a:r>
            <a:r>
              <a:rPr lang="pt-BR" sz="1600" b="1" i="1">
                <a:solidFill>
                  <a:srgbClr val="FF5050"/>
                </a:solidFill>
                <a:latin typeface="Calibri" pitchFamily="34" charset="0"/>
              </a:rPr>
              <a:t>outliers</a:t>
            </a:r>
            <a:r>
              <a:rPr lang="pt-BR" sz="1600" b="1">
                <a:solidFill>
                  <a:srgbClr val="FF5050"/>
                </a:solidFill>
                <a:latin typeface="Calibri" pitchFamily="34" charset="0"/>
              </a:rPr>
              <a:t> não são  mostrados no </a:t>
            </a:r>
            <a:r>
              <a:rPr lang="pt-BR" sz="1600" b="1" i="1">
                <a:solidFill>
                  <a:srgbClr val="FF5050"/>
                </a:solidFill>
                <a:latin typeface="Calibri" pitchFamily="34" charset="0"/>
              </a:rPr>
              <a:t>box-plot</a:t>
            </a:r>
            <a:r>
              <a:rPr lang="pt-BR" sz="1600" b="1">
                <a:solidFill>
                  <a:srgbClr val="FF5050"/>
                </a:solidFill>
                <a:latin typeface="Calibri" pitchFamily="34" charset="0"/>
              </a:rPr>
              <a:t>. </a:t>
            </a:r>
          </a:p>
        </p:txBody>
      </p:sp>
      <p:sp>
        <p:nvSpPr>
          <p:cNvPr id="87048" name="Text Box 9"/>
          <p:cNvSpPr txBox="1">
            <a:spLocks noChangeArrowheads="1"/>
          </p:cNvSpPr>
          <p:nvPr/>
        </p:nvSpPr>
        <p:spPr bwMode="auto">
          <a:xfrm>
            <a:off x="10580688" y="2655888"/>
            <a:ext cx="1022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i="1">
                <a:solidFill>
                  <a:srgbClr val="FF0000"/>
                </a:solidFill>
              </a:rPr>
              <a:t>Box-plot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body" idx="4294967295"/>
          </p:nvPr>
        </p:nvSpPr>
        <p:spPr>
          <a:xfrm>
            <a:off x="527050" y="2565400"/>
            <a:ext cx="109728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1200" smtClean="0"/>
              <a:t>                                                                                                          </a:t>
            </a:r>
            <a:r>
              <a:rPr lang="pt-BR" sz="2000" b="1" smtClean="0">
                <a:solidFill>
                  <a:srgbClr val="008000"/>
                </a:solidFill>
              </a:rPr>
              <a:t>Objetivo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/>
              <a:t>Identificar os antecedentes clínicos perinatais das alterações microestruturais da substância branca em prematuros extremos.</a:t>
            </a:r>
          </a:p>
          <a:p>
            <a:pPr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b="1" smtClean="0">
                <a:solidFill>
                  <a:srgbClr val="008000"/>
                </a:solidFill>
              </a:rPr>
              <a:t>Métodos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/>
              <a:t>Uma coorte prospectiva de bebês prematuros extremos (N = 86) e controles saudáveis ​​a termo (N = 16) foram submetidos a imagens por tensor de difusão (DTI) em idade equivalente a termo.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/>
              <a:t>Na coorte de prematuros, análises de regressão linear multivariável foram conduzidas para identificar fatores clínicos independentes associados a anormalidades microestruturais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/>
              <a:t>Para serem elegíveis para o estudo, os bebês prematuros deveriam ter </a:t>
            </a:r>
            <a:r>
              <a:rPr lang="pt-BR" sz="2000" smtClean="0">
                <a:solidFill>
                  <a:srgbClr val="FF0000"/>
                </a:solidFill>
              </a:rPr>
              <a:t>≤1000 g de peso ao nascer e / ou ≤29 semanas de idade gestacional</a:t>
            </a:r>
            <a:r>
              <a:rPr lang="pt-BR" sz="2000" smtClean="0"/>
              <a:t>; bebês </a:t>
            </a:r>
            <a:r>
              <a:rPr lang="pt-BR" sz="2000" smtClean="0">
                <a:solidFill>
                  <a:srgbClr val="0000FF"/>
                </a:solidFill>
              </a:rPr>
              <a:t>a termo deviam ter ≥37 semanas de idade gestacional e peso adequado para a idade gestacional</a:t>
            </a:r>
            <a:r>
              <a:rPr lang="pt-BR" sz="2000" smtClean="0"/>
              <a:t>. </a:t>
            </a:r>
          </a:p>
          <a:p>
            <a:pPr algn="ctr" eaLnBrk="1" hangingPunct="1"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39713" y="1535113"/>
            <a:ext cx="11952287" cy="733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600">
                <a:hlinkClick r:id="rId2"/>
              </a:rPr>
              <a:t>Perinatal clinical antecedents of white matter microstructural abnormalities on diffusion tensor imaging in extremely preterm infants.</a:t>
            </a:r>
            <a:r>
              <a:rPr lang="pt-BR" sz="1600"/>
              <a:t>Pogribna U, Yu X, </a:t>
            </a:r>
            <a:r>
              <a:rPr lang="pt-BR" sz="1600">
                <a:solidFill>
                  <a:srgbClr val="000000"/>
                </a:solidFill>
              </a:rPr>
              <a:t>Burson K, Zhou Y, Lasky RE, Narayana PA, Parikh NA.PLoS One. 2013 Aug 29;8(8):e72974. doi: 10.1371/journal.pone.0072974. eCollection 2013.PMID: 24009724 </a:t>
            </a:r>
            <a:r>
              <a:rPr lang="pt-BR" sz="1600" b="1">
                <a:solidFill>
                  <a:srgbClr val="000000"/>
                </a:solidFill>
              </a:rPr>
              <a:t>Free PMC </a:t>
            </a:r>
            <a:r>
              <a:rPr lang="pt-BR" sz="1600" b="1">
                <a:solidFill>
                  <a:srgbClr val="0000FF"/>
                </a:solidFill>
              </a:rPr>
              <a:t>article.Artigo Livre!</a:t>
            </a:r>
            <a:endParaRPr lang="pt-BR" sz="1600">
              <a:solidFill>
                <a:srgbClr val="0000FF"/>
              </a:solidFill>
            </a:endParaRPr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1200150" y="333375"/>
            <a:ext cx="1036796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0000FF"/>
                </a:solidFill>
              </a:rPr>
              <a:t>Antecedentes clínicos perinatais de anormalidades microestruturais da substância branca em imagens por tensor de difusão em prematuros extremos.</a:t>
            </a:r>
          </a:p>
        </p:txBody>
      </p:sp>
      <p:sp>
        <p:nvSpPr>
          <p:cNvPr id="88069" name="Oval 4"/>
          <p:cNvSpPr>
            <a:spLocks noChangeArrowheads="1"/>
          </p:cNvSpPr>
          <p:nvPr/>
        </p:nvSpPr>
        <p:spPr bwMode="auto">
          <a:xfrm>
            <a:off x="0" y="538163"/>
            <a:ext cx="1219200" cy="627062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2013</a:t>
            </a:r>
          </a:p>
        </p:txBody>
      </p:sp>
      <p:sp>
        <p:nvSpPr>
          <p:cNvPr id="88070" name="AutoShape 6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body" idx="4294967295"/>
          </p:nvPr>
        </p:nvSpPr>
        <p:spPr>
          <a:xfrm>
            <a:off x="523875" y="1250950"/>
            <a:ext cx="10980738" cy="4768850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pt-BR" sz="1600" smtClean="0">
                <a:solidFill>
                  <a:srgbClr val="008000"/>
                </a:solidFill>
              </a:rPr>
              <a:t>             </a:t>
            </a:r>
            <a:r>
              <a:rPr lang="pt-BR" sz="2400" smtClean="0">
                <a:solidFill>
                  <a:srgbClr val="008000"/>
                </a:solidFill>
              </a:rPr>
              <a:t>Resultados</a:t>
            </a:r>
          </a:p>
          <a:p>
            <a:pPr eaLnBrk="1" hangingPunct="1"/>
            <a:r>
              <a:rPr lang="pt-BR" sz="2400" smtClean="0"/>
              <a:t>Os prematuros tiveram média (desvio padrão) de idade gestacional de </a:t>
            </a:r>
            <a:r>
              <a:rPr lang="pt-BR" sz="2400" smtClean="0">
                <a:solidFill>
                  <a:srgbClr val="FF0000"/>
                </a:solidFill>
              </a:rPr>
              <a:t>26,1</a:t>
            </a:r>
            <a:r>
              <a:rPr lang="pt-BR" sz="2400" smtClean="0"/>
              <a:t> (1,7) semanas e peso ao nascer de </a:t>
            </a:r>
            <a:r>
              <a:rPr lang="pt-BR" sz="2400" smtClean="0">
                <a:solidFill>
                  <a:srgbClr val="FF0000"/>
                </a:solidFill>
              </a:rPr>
              <a:t>824</a:t>
            </a:r>
            <a:r>
              <a:rPr lang="pt-BR" sz="2400" smtClean="0"/>
              <a:t> (182) gramas</a:t>
            </a:r>
          </a:p>
          <a:p>
            <a:pPr eaLnBrk="1" hangingPunct="1"/>
            <a:r>
              <a:rPr lang="pt-BR" sz="2400" smtClean="0"/>
              <a:t> Corioamnionite, enterocolite necrosante, lesão da substância branca na ultrassonografia craniana e </a:t>
            </a:r>
            <a:r>
              <a:rPr lang="pt-BR" sz="2400" b="1" smtClean="0">
                <a:solidFill>
                  <a:srgbClr val="FF0000"/>
                </a:solidFill>
              </a:rPr>
              <a:t>aumento da duração da ventilação mecânica</a:t>
            </a:r>
            <a:r>
              <a:rPr lang="pt-BR" sz="2400" smtClean="0"/>
              <a:t> foram adversamente correlacionadas com a microestrutura regional </a:t>
            </a:r>
          </a:p>
        </p:txBody>
      </p:sp>
      <p:sp>
        <p:nvSpPr>
          <p:cNvPr id="89091" name="Rectangle 2"/>
          <p:cNvSpPr>
            <a:spLocks/>
          </p:cNvSpPr>
          <p:nvPr/>
        </p:nvSpPr>
        <p:spPr bwMode="auto">
          <a:xfrm>
            <a:off x="493713" y="4651375"/>
            <a:ext cx="10641012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None/>
            </a:pPr>
            <a:r>
              <a:rPr lang="pt-BR">
                <a:solidFill>
                  <a:srgbClr val="FF00FF"/>
                </a:solidFill>
                <a:latin typeface="Century Gothic" pitchFamily="34" charset="0"/>
              </a:rPr>
              <a:t>             </a:t>
            </a:r>
            <a:r>
              <a:rPr lang="pt-BR" sz="2800">
                <a:solidFill>
                  <a:srgbClr val="FF00FF"/>
                </a:solidFill>
                <a:latin typeface="Century Gothic" pitchFamily="34" charset="0"/>
              </a:rPr>
              <a:t>Fatores protetores</a:t>
            </a: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</a:pPr>
            <a:r>
              <a:rPr lang="pt-BR" sz="2800">
                <a:solidFill>
                  <a:srgbClr val="404040"/>
                </a:solidFill>
                <a:latin typeface="Century Gothic" pitchFamily="34" charset="0"/>
              </a:rPr>
              <a:t>Por outro lado, </a:t>
            </a:r>
            <a:r>
              <a:rPr lang="pt-BR" sz="2800">
                <a:solidFill>
                  <a:srgbClr val="0000FF"/>
                </a:solidFill>
                <a:latin typeface="Century Gothic" pitchFamily="34" charset="0"/>
              </a:rPr>
              <a:t>esteróides pré-natais</a:t>
            </a:r>
            <a:r>
              <a:rPr lang="pt-BR" sz="2800">
                <a:solidFill>
                  <a:srgbClr val="404040"/>
                </a:solidFill>
                <a:latin typeface="Century Gothic" pitchFamily="34" charset="0"/>
              </a:rPr>
              <a:t>, </a:t>
            </a:r>
            <a:r>
              <a:rPr lang="pt-BR" sz="2800">
                <a:solidFill>
                  <a:srgbClr val="0000FF"/>
                </a:solidFill>
                <a:latin typeface="Century Gothic" pitchFamily="34" charset="0"/>
              </a:rPr>
              <a:t>sexo feminino</a:t>
            </a:r>
            <a:r>
              <a:rPr lang="pt-BR" sz="2800">
                <a:solidFill>
                  <a:srgbClr val="404040"/>
                </a:solidFill>
                <a:latin typeface="Century Gothic" pitchFamily="34" charset="0"/>
              </a:rPr>
              <a:t>, </a:t>
            </a:r>
            <a:r>
              <a:rPr lang="pt-BR" sz="2800">
                <a:solidFill>
                  <a:srgbClr val="0000FF"/>
                </a:solidFill>
                <a:latin typeface="Century Gothic" pitchFamily="34" charset="0"/>
              </a:rPr>
              <a:t>maior duração da terapia com cafeína</a:t>
            </a:r>
            <a:r>
              <a:rPr lang="pt-BR" sz="2800">
                <a:solidFill>
                  <a:srgbClr val="404040"/>
                </a:solidFill>
                <a:latin typeface="Century Gothic" pitchFamily="34" charset="0"/>
              </a:rPr>
              <a:t> e </a:t>
            </a:r>
            <a:r>
              <a:rPr lang="pt-BR" sz="2800">
                <a:solidFill>
                  <a:srgbClr val="0000FF"/>
                </a:solidFill>
                <a:latin typeface="Century Gothic" pitchFamily="34" charset="0"/>
              </a:rPr>
              <a:t>maior duração do uso do leite humano</a:t>
            </a:r>
            <a:r>
              <a:rPr lang="pt-BR" sz="2800">
                <a:solidFill>
                  <a:srgbClr val="404040"/>
                </a:solidFill>
                <a:latin typeface="Century Gothic" pitchFamily="34" charset="0"/>
              </a:rPr>
              <a:t> foram fatores favoráveis ​​independentes. </a:t>
            </a:r>
            <a:endParaRPr lang="pt-BR" sz="2800">
              <a:solidFill>
                <a:srgbClr val="FF00FF"/>
              </a:solidFill>
              <a:latin typeface="Century Gothic" pitchFamily="34" charset="0"/>
            </a:endParaRP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Font typeface="Wingdings 3" pitchFamily="18" charset="2"/>
              <a:buChar char=""/>
            </a:pPr>
            <a:endParaRPr lang="pt-BR" sz="2800">
              <a:solidFill>
                <a:srgbClr val="404040"/>
              </a:solidFill>
              <a:latin typeface="Century Gothic" pitchFamily="34" charset="0"/>
            </a:endParaRPr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/>
          </p:cNvSpPr>
          <p:nvPr>
            <p:ph type="title" idx="4294967295"/>
          </p:nvPr>
        </p:nvSpPr>
        <p:spPr>
          <a:xfrm>
            <a:off x="1801813" y="685800"/>
            <a:ext cx="8912225" cy="1281113"/>
          </a:xfrm>
        </p:spPr>
        <p:txBody>
          <a:bodyPr/>
          <a:lstStyle/>
          <a:p>
            <a:pPr algn="ctr" eaLnBrk="1" hangingPunct="1"/>
            <a:r>
              <a:rPr lang="pt-BR" sz="4000" b="1" smtClean="0">
                <a:solidFill>
                  <a:srgbClr val="FF00FF"/>
                </a:solidFill>
              </a:rPr>
              <a:t>Papel do leite humano</a:t>
            </a:r>
          </a:p>
        </p:txBody>
      </p:sp>
      <p:sp>
        <p:nvSpPr>
          <p:cNvPr id="90115" name="Rectangle 3"/>
          <p:cNvSpPr>
            <a:spLocks noGrp="1"/>
          </p:cNvSpPr>
          <p:nvPr>
            <p:ph type="body" idx="4294967295"/>
          </p:nvPr>
        </p:nvSpPr>
        <p:spPr>
          <a:xfrm>
            <a:off x="1346200" y="1947863"/>
            <a:ext cx="9799638" cy="3886200"/>
          </a:xfrm>
        </p:spPr>
        <p:txBody>
          <a:bodyPr/>
          <a:lstStyle/>
          <a:p>
            <a:pPr eaLnBrk="1" hangingPunct="1"/>
            <a:r>
              <a:rPr lang="pt-BR" sz="2400" smtClean="0"/>
              <a:t>A </a:t>
            </a:r>
            <a:r>
              <a:rPr lang="pt-BR" sz="2400" smtClean="0">
                <a:solidFill>
                  <a:srgbClr val="FF0000"/>
                </a:solidFill>
              </a:rPr>
              <a:t>lesão da substância</a:t>
            </a:r>
            <a:r>
              <a:rPr lang="pt-BR" sz="2400" smtClean="0"/>
              <a:t> branca na ultrassonografia craniana foi associada a um </a:t>
            </a:r>
            <a:r>
              <a:rPr lang="pt-BR" sz="2400" smtClean="0">
                <a:solidFill>
                  <a:srgbClr val="FF0000"/>
                </a:solidFill>
              </a:rPr>
              <a:t>atraso de maturação do corpo caloso cinco semanas ou mais; </a:t>
            </a:r>
          </a:p>
          <a:p>
            <a:pPr eaLnBrk="1" hangingPunct="1"/>
            <a:r>
              <a:rPr lang="pt-BR" sz="2400" smtClean="0">
                <a:solidFill>
                  <a:srgbClr val="0000FF"/>
                </a:solidFill>
              </a:rPr>
              <a:t>cada 10 dias adicionais de uso de leite humano foram associados a três semanas ou mais de maturação avançada do corpo caloso.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body" idx="4294967295"/>
          </p:nvPr>
        </p:nvSpPr>
        <p:spPr>
          <a:xfrm>
            <a:off x="600075" y="2813050"/>
            <a:ext cx="10993438" cy="3651250"/>
          </a:xfrm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buFont typeface="Wingdings 3" pitchFamily="18" charset="2"/>
              <a:buNone/>
            </a:pPr>
            <a:r>
              <a:rPr lang="pt-BR" sz="2400" b="1" smtClean="0">
                <a:solidFill>
                  <a:srgbClr val="FF00FF"/>
                </a:solidFill>
              </a:rPr>
              <a:t>Usando um grande banco de dados nacional, esse estudo de acompanhamento retrospectivo de 10 anos explorou o efeito da ventilação mecânica em RN de extremo baixo peso (1000g) entre 1998 2 2001,  na incidência de:</a:t>
            </a:r>
          </a:p>
          <a:p>
            <a:pPr eaLnBrk="1" hangingPunct="1"/>
            <a:r>
              <a:rPr lang="pt-BR" sz="2400" smtClean="0"/>
              <a:t>paralisia cerebral (PC), </a:t>
            </a:r>
          </a:p>
          <a:p>
            <a:pPr eaLnBrk="1" hangingPunct="1"/>
            <a:r>
              <a:rPr lang="pt-BR" sz="2400" smtClean="0"/>
              <a:t>transtorno do espectro do autismo (TEA), </a:t>
            </a:r>
          </a:p>
          <a:p>
            <a:pPr eaLnBrk="1" hangingPunct="1"/>
            <a:r>
              <a:rPr lang="pt-BR" sz="2400" smtClean="0"/>
              <a:t>deficiência intelectual (DI) e</a:t>
            </a:r>
          </a:p>
          <a:p>
            <a:pPr eaLnBrk="1" hangingPunct="1"/>
            <a:r>
              <a:rPr lang="pt-BR" sz="2400" smtClean="0"/>
              <a:t> transtorno de atenção/déficit / hiperatividade (TDAH)</a:t>
            </a: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0" y="1484313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Association between </a:t>
            </a:r>
            <a:r>
              <a:rPr lang="pt-BR" b="1">
                <a:hlinkClick r:id="rId2"/>
              </a:rPr>
              <a:t>mechanical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ventilation</a:t>
            </a:r>
            <a:r>
              <a:rPr lang="pt-BR">
                <a:hlinkClick r:id="rId2"/>
              </a:rPr>
              <a:t> and neurodevelopmental disorders in a nationwide cohort of extremely low birth weight infants.</a:t>
            </a:r>
            <a:endParaRPr lang="pt-BR">
              <a:solidFill>
                <a:srgbClr val="000000"/>
              </a:solidFill>
            </a:endParaRPr>
          </a:p>
          <a:p>
            <a:pPr algn="ctr"/>
            <a:r>
              <a:rPr lang="pt-BR">
                <a:solidFill>
                  <a:srgbClr val="000000"/>
                </a:solidFill>
              </a:rPr>
              <a:t>Tsai WH, Hwang YS, Hung TY, Weng SF, Lin SJ, Chang WT.Res Dev Disabil. 2014 Jul;35(7):1544-50. doi: 10.1016/j.ridd.2014.03.048. Epub 2014 Apr 23.PMID: 24769371</a:t>
            </a:r>
          </a:p>
        </p:txBody>
      </p:sp>
      <p:sp>
        <p:nvSpPr>
          <p:cNvPr id="55300" name="Oval 4"/>
          <p:cNvSpPr>
            <a:spLocks noChangeArrowheads="1"/>
          </p:cNvSpPr>
          <p:nvPr/>
        </p:nvSpPr>
        <p:spPr bwMode="auto">
          <a:xfrm>
            <a:off x="431800" y="476250"/>
            <a:ext cx="1219200" cy="627063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2014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1677988" y="260350"/>
            <a:ext cx="9332912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0000FF"/>
                </a:solidFill>
              </a:rPr>
              <a:t>Associação entre ventilação mecânica e distúrbios do neurodesenvolvimento em uma coorte nacional de bebês com peso extremo ao nascer.</a:t>
            </a:r>
          </a:p>
        </p:txBody>
      </p:sp>
      <p:sp>
        <p:nvSpPr>
          <p:cNvPr id="55303" name="AutoShape 7"/>
          <p:cNvSpPr>
            <a:spLocks noChangeArrowheads="1"/>
          </p:cNvSpPr>
          <p:nvPr/>
        </p:nvSpPr>
        <p:spPr bwMode="auto">
          <a:xfrm>
            <a:off x="11718925" y="6505575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body" idx="4294967295"/>
          </p:nvPr>
        </p:nvSpPr>
        <p:spPr>
          <a:xfrm>
            <a:off x="623888" y="1628775"/>
            <a:ext cx="10972800" cy="45259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 3" pitchFamily="18" charset="2"/>
              <a:buNone/>
            </a:pPr>
            <a:r>
              <a:rPr lang="pt-BR" sz="3200" smtClean="0">
                <a:solidFill>
                  <a:srgbClr val="FF00FF"/>
                </a:solidFill>
              </a:rPr>
              <a:t>738 bebês de extremo baixo peso</a:t>
            </a:r>
            <a:r>
              <a:rPr lang="pt-BR" sz="3200" smtClean="0"/>
              <a:t> sem diagnóstico de insultos cerebrais ou lesões cerebrais focais na internação hospitalar inicial foram identificados e divididos em três grupos (dias no ventilador):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z="3200" smtClean="0"/>
              <a:t> 2,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z="3200" smtClean="0"/>
              <a:t>3-14, 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z="3200" smtClean="0">
                <a:solidFill>
                  <a:srgbClr val="FF0000"/>
                </a:solidFill>
              </a:rPr>
              <a:t>≧ 15 dias</a:t>
            </a:r>
            <a:endParaRPr lang="pt-BR" sz="3200" smtClean="0"/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11452225" y="5807075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body" idx="4294967295"/>
          </p:nvPr>
        </p:nvSpPr>
        <p:spPr>
          <a:xfrm>
            <a:off x="1674813" y="941388"/>
            <a:ext cx="8915400" cy="3886200"/>
          </a:xfrm>
        </p:spPr>
        <p:txBody>
          <a:bodyPr/>
          <a:lstStyle/>
          <a:p>
            <a:pPr algn="ctr" eaLnBrk="1" hangingPunct="1">
              <a:buFont typeface="Wingdings 3" pitchFamily="18" charset="2"/>
              <a:buNone/>
            </a:pPr>
            <a:r>
              <a:rPr lang="pt-BR" sz="2400" smtClean="0"/>
              <a:t>Após o ajuste para fatores demográficos e médicos, </a:t>
            </a:r>
            <a:r>
              <a:rPr lang="pt-BR" sz="2400" smtClean="0">
                <a:solidFill>
                  <a:srgbClr val="FF0000"/>
                </a:solidFill>
              </a:rPr>
              <a:t>os bebês no grupo de ≧ 15 dias de VM tiveram maiores riscos para</a:t>
            </a:r>
          </a:p>
          <a:p>
            <a:pPr eaLnBrk="1" hangingPunct="1"/>
            <a:r>
              <a:rPr lang="pt-BR" sz="2400" smtClean="0"/>
              <a:t> </a:t>
            </a:r>
            <a:r>
              <a:rPr lang="pt-BR" sz="2400" smtClean="0">
                <a:solidFill>
                  <a:srgbClr val="FF0000"/>
                </a:solidFill>
              </a:rPr>
              <a:t>PC</a:t>
            </a:r>
            <a:r>
              <a:rPr lang="pt-BR" sz="2400" smtClean="0"/>
              <a:t> (razão de risco ajustada: 2,66; intervalo de confiança de 95%: 1,50-4,59; p &lt;0,001) e</a:t>
            </a:r>
          </a:p>
          <a:p>
            <a:pPr eaLnBrk="1" hangingPunct="1"/>
            <a:r>
              <a:rPr lang="pt-BR" sz="2400" smtClean="0"/>
              <a:t> </a:t>
            </a:r>
            <a:r>
              <a:rPr lang="pt-BR" sz="2400" smtClean="0">
                <a:solidFill>
                  <a:srgbClr val="FF0000"/>
                </a:solidFill>
              </a:rPr>
              <a:t>TDAH</a:t>
            </a:r>
            <a:r>
              <a:rPr lang="pt-BR" sz="2400" smtClean="0"/>
              <a:t> (razão de risco ajustada: 1,95; Intervalo de confiança de 95%: 1,02-3,76; p &lt;0,05), do que bebês no grupo de ≦ 2 dias. 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906463" y="4829175"/>
            <a:ext cx="10560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>
                <a:solidFill>
                  <a:srgbClr val="0000FF"/>
                </a:solidFill>
              </a:rPr>
              <a:t>O </a:t>
            </a:r>
            <a:r>
              <a:rPr lang="pt-BR" sz="2400">
                <a:solidFill>
                  <a:srgbClr val="0000FF"/>
                </a:solidFill>
              </a:rPr>
              <a:t>risco de TEA ou DI não foi significativamente diferente entre os três grupos</a:t>
            </a:r>
          </a:p>
        </p:txBody>
      </p:sp>
      <p:sp>
        <p:nvSpPr>
          <p:cNvPr id="57349" name="AutoShape 5"/>
          <p:cNvSpPr>
            <a:spLocks noChangeArrowheads="1"/>
          </p:cNvSpPr>
          <p:nvPr/>
        </p:nvSpPr>
        <p:spPr bwMode="auto">
          <a:xfrm>
            <a:off x="11595100" y="5940425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1655763"/>
            <a:ext cx="11472863" cy="3552825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477838" y="620713"/>
            <a:ext cx="117141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rgbClr val="FF00FF"/>
                </a:solidFill>
              </a:rPr>
              <a:t>Razão de risco ajustada (AHR) de transtornos do desenvolvimento em bebês com peso ao nascer extremamente baixo (&lt;1000 g) em diferentes durações de ventilação mecânica</a:t>
            </a:r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>
            <a:off x="9745663" y="3573463"/>
            <a:ext cx="574675" cy="2873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8373" name="Line 5"/>
          <p:cNvSpPr>
            <a:spLocks noChangeShapeType="1"/>
          </p:cNvSpPr>
          <p:nvPr/>
        </p:nvSpPr>
        <p:spPr bwMode="auto">
          <a:xfrm>
            <a:off x="9840913" y="2852738"/>
            <a:ext cx="477837" cy="2873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8375" name="AutoShape 7"/>
          <p:cNvSpPr>
            <a:spLocks noChangeArrowheads="1"/>
          </p:cNvSpPr>
          <p:nvPr/>
        </p:nvSpPr>
        <p:spPr bwMode="auto">
          <a:xfrm>
            <a:off x="11390313" y="5919788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body" idx="4294967295"/>
          </p:nvPr>
        </p:nvSpPr>
        <p:spPr>
          <a:xfrm>
            <a:off x="585788" y="1476375"/>
            <a:ext cx="10918825" cy="45434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800" smtClean="0"/>
              <a:t>Os autores concluem  que </a:t>
            </a:r>
            <a:r>
              <a:rPr lang="pt-BR" sz="2800" smtClean="0">
                <a:solidFill>
                  <a:srgbClr val="FF00FF"/>
                </a:solidFill>
              </a:rPr>
              <a:t>a ventilação mecânica por ≧ 15 dias</a:t>
            </a:r>
            <a:r>
              <a:rPr lang="pt-BR" sz="2800" smtClean="0"/>
              <a:t> </a:t>
            </a:r>
            <a:r>
              <a:rPr lang="pt-BR" sz="2800" b="1" smtClean="0">
                <a:solidFill>
                  <a:srgbClr val="FF0000"/>
                </a:solidFill>
              </a:rPr>
              <a:t>aumentou significativamente  o risco de PC e TDAH em bebês de extremo baixo peso mesmo sem dano cerebral neonatal significativo. </a:t>
            </a:r>
          </a:p>
          <a:p>
            <a:pPr eaLnBrk="1" hangingPunct="1">
              <a:lnSpc>
                <a:spcPct val="90000"/>
              </a:lnSpc>
            </a:pPr>
            <a:r>
              <a:rPr lang="pt-BR" sz="2800" smtClean="0"/>
              <a:t>O desenvolvimento de uma </a:t>
            </a:r>
            <a:r>
              <a:rPr lang="pt-BR" sz="2800" b="1" smtClean="0">
                <a:solidFill>
                  <a:srgbClr val="0000FF"/>
                </a:solidFill>
              </a:rPr>
              <a:t>estratégia de suporte respiratório de proteção cerebral em resposta às alterações hemodinâmicas e de oxigenação cerebrais em tempo real</a:t>
            </a:r>
            <a:r>
              <a:rPr lang="pt-BR" sz="2800" smtClean="0"/>
              <a:t> tem o potencial de melhorar os resultados do neurodesenvolvimento nesses bebês.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3"/>
          <p:cNvSpPr>
            <a:spLocks noGrp="1"/>
          </p:cNvSpPr>
          <p:nvPr>
            <p:ph type="body" idx="4294967295"/>
          </p:nvPr>
        </p:nvSpPr>
        <p:spPr>
          <a:xfrm>
            <a:off x="623888" y="2636838"/>
            <a:ext cx="11129962" cy="5132387"/>
          </a:xfrm>
        </p:spPr>
        <p:txBody>
          <a:bodyPr/>
          <a:lstStyle/>
          <a:p>
            <a:pPr marL="228600" indent="-228600" defTabSz="914400"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1200" smtClean="0">
                <a:ea typeface="MS PGothic" pitchFamily="34" charset="-128"/>
              </a:rPr>
              <a:t>   </a:t>
            </a:r>
            <a:r>
              <a:rPr lang="pt-BR" altLang="ja-JP" sz="2000" smtClean="0">
                <a:ea typeface="MS PGothic" pitchFamily="34" charset="-128"/>
              </a:rPr>
              <a:t>O estudo investigou a influência das morbidades neonatais na matura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smtClean="0">
                <a:ea typeface="MS PGothic" pitchFamily="34" charset="-128"/>
              </a:rPr>
              <a:t>ão cerebral estrutural em uma coorte de 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RN pr</a:t>
            </a:r>
            <a:r>
              <a:rPr lang="pt-BR" altLang="ja-JP" sz="2000" smtClean="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-termo &lt;32 semanas, atrav</a:t>
            </a:r>
            <a:r>
              <a:rPr lang="pt-BR" altLang="ja-JP" sz="2000" smtClean="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s da ressonância magn</a:t>
            </a:r>
            <a:r>
              <a:rPr lang="pt-BR" altLang="ja-JP" sz="2000" smtClean="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tica (RM) na idade gestacional m</a:t>
            </a:r>
            <a:r>
              <a:rPr lang="pt-BR" altLang="ja-JP" sz="2000" smtClean="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dia de</a:t>
            </a:r>
            <a:r>
              <a:rPr lang="pt-BR" altLang="ja-JP" sz="2000" smtClean="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 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 40 semanas \(Escore de Matura</a:t>
            </a:r>
            <a:r>
              <a:rPr lang="pt-BR" altLang="ja-JP" sz="2000" smtClean="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smtClean="0">
                <a:solidFill>
                  <a:srgbClr val="0000FF"/>
                </a:solidFill>
                <a:ea typeface="MS PGothic" pitchFamily="34" charset="-128"/>
              </a:rPr>
              <a:t>ão de Childs et al, 2001)</a:t>
            </a:r>
          </a:p>
          <a:p>
            <a:pPr marL="228600" indent="-228600" defTabSz="914400" eaLnBrk="1" hangingPunct="1">
              <a:lnSpc>
                <a:spcPct val="70000"/>
              </a:lnSpc>
              <a:buFont typeface="Wingdings 3" pitchFamily="18" charset="2"/>
              <a:buNone/>
            </a:pPr>
            <a:endParaRPr lang="pt-BR" altLang="ja-JP" sz="2000" smtClean="0">
              <a:solidFill>
                <a:srgbClr val="0000FF"/>
              </a:solidFill>
              <a:ea typeface="MS PGothic" pitchFamily="34" charset="-128"/>
            </a:endParaRPr>
          </a:p>
          <a:p>
            <a:pPr marL="228600" indent="-228600" defTabSz="914400"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2000" smtClean="0">
                <a:ea typeface="MS PGothic" pitchFamily="34" charset="-128"/>
              </a:rPr>
              <a:t>   -Displasia broncopulmonar, ROP (retinopatia da prematuridade) est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á</a:t>
            </a:r>
            <a:r>
              <a:rPr lang="pt-BR" altLang="ja-JP" sz="2000" smtClean="0">
                <a:ea typeface="MS PGothic" pitchFamily="34" charset="-128"/>
              </a:rPr>
              <a:t>gio 3-4, 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tempo de ventila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ão</a:t>
            </a:r>
            <a:r>
              <a:rPr lang="pt-BR" altLang="ja-JP" sz="2000" smtClean="0">
                <a:ea typeface="MS PGothic" pitchFamily="34" charset="-128"/>
              </a:rPr>
              <a:t>, sepse tardia, hipotensão arterial, dieta enteral plena interferiram significativamente na redu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smtClean="0">
                <a:ea typeface="MS PGothic" pitchFamily="34" charset="-128"/>
              </a:rPr>
              <a:t>ão da matura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smtClean="0">
                <a:ea typeface="MS PGothic" pitchFamily="34" charset="-128"/>
              </a:rPr>
              <a:t>ão cerebral. </a:t>
            </a:r>
          </a:p>
          <a:p>
            <a:pPr marL="228600" indent="-228600" defTabSz="914400" eaLnBrk="1" hangingPunct="1">
              <a:lnSpc>
                <a:spcPct val="70000"/>
              </a:lnSpc>
              <a:buFont typeface="Wingdings 3" pitchFamily="18" charset="2"/>
              <a:buNone/>
            </a:pPr>
            <a:endParaRPr lang="pt-BR" altLang="ja-JP" sz="2000" smtClean="0">
              <a:ea typeface="MS PGothic" pitchFamily="34" charset="-128"/>
            </a:endParaRPr>
          </a:p>
          <a:p>
            <a:pPr marL="228600" indent="-228600" defTabSz="914400"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2000" smtClean="0">
                <a:ea typeface="MS PGothic" pitchFamily="34" charset="-128"/>
              </a:rPr>
              <a:t>   -Usando vari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á</a:t>
            </a:r>
            <a:r>
              <a:rPr lang="pt-BR" altLang="ja-JP" sz="2000" smtClean="0">
                <a:ea typeface="MS PGothic" pitchFamily="34" charset="-128"/>
              </a:rPr>
              <a:t>veis selecionadas, 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a an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á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lise multivariada mostrou que a DBP associa-se com 3,8 ( IC a 95% de 1,2 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–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 12 vezes mais - p=0,023) com atraso na matura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ão cerebral (interessante que todos, menos 1, usaram hidrocortisona!).</a:t>
            </a:r>
            <a:r>
              <a:rPr lang="pt-BR" altLang="ja-JP" sz="2000" smtClean="0">
                <a:ea typeface="MS PGothic" pitchFamily="34" charset="-128"/>
              </a:rPr>
              <a:t> </a:t>
            </a:r>
          </a:p>
          <a:p>
            <a:pPr marL="228600" indent="-228600" defTabSz="914400"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2000" smtClean="0">
                <a:ea typeface="MS PGothic" pitchFamily="34" charset="-128"/>
              </a:rPr>
              <a:t>   </a:t>
            </a:r>
            <a:endParaRPr lang="pt-BR" sz="2000" smtClean="0">
              <a:ea typeface="MS PGothic" pitchFamily="34" charset="-128"/>
            </a:endParaRPr>
          </a:p>
        </p:txBody>
      </p:sp>
      <p:sp>
        <p:nvSpPr>
          <p:cNvPr id="93187" name="Rectangle 4"/>
          <p:cNvSpPr>
            <a:spLocks noChangeArrowheads="1"/>
          </p:cNvSpPr>
          <p:nvPr/>
        </p:nvSpPr>
        <p:spPr bwMode="auto">
          <a:xfrm>
            <a:off x="0" y="79375"/>
            <a:ext cx="12192000" cy="12477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Displasia broncopulmonar associa-se com atraso na </a:t>
            </a:r>
          </a:p>
          <a:p>
            <a:pPr algn="ctr"/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matura</a:t>
            </a:r>
            <a:r>
              <a:rPr lang="pt-BR" sz="2400" b="1">
                <a:solidFill>
                  <a:srgbClr val="0000FF"/>
                </a:solidFill>
                <a:latin typeface="Calibri" pitchFamily="34" charset="0"/>
              </a:rPr>
              <a:t>ç</a:t>
            </a:r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ão estrutural cerebral nos rec</a:t>
            </a:r>
            <a:r>
              <a:rPr lang="pt-BR" sz="2400" b="1">
                <a:solidFill>
                  <a:srgbClr val="0000FF"/>
                </a:solidFill>
                <a:latin typeface="Calibri" pitchFamily="34" charset="0"/>
              </a:rPr>
              <a:t>é</a:t>
            </a:r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m-nascidos pr</a:t>
            </a:r>
            <a:r>
              <a:rPr lang="pt-BR" sz="2400" b="1">
                <a:solidFill>
                  <a:srgbClr val="0000FF"/>
                </a:solidFill>
                <a:latin typeface="Calibri" pitchFamily="34" charset="0"/>
              </a:rPr>
              <a:t>é</a:t>
            </a:r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-termos</a:t>
            </a:r>
          </a:p>
          <a:p>
            <a:pPr algn="ctr"/>
            <a:endParaRPr lang="pt-BR" sz="2400" u="sng">
              <a:solidFill>
                <a:srgbClr val="0000FF"/>
              </a:solidFill>
              <a:latin typeface="Source Sans Pro"/>
            </a:endParaRPr>
          </a:p>
        </p:txBody>
      </p:sp>
      <p:pic>
        <p:nvPicPr>
          <p:cNvPr id="93188" name="Picture 5" descr="ppt">
            <a:hlinkClick r:id="rId2" tooltip="DBP-alterac_estrut_cerebro_2015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5663" y="9080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Text Box 6"/>
          <p:cNvSpPr txBox="1">
            <a:spLocks noChangeArrowheads="1"/>
          </p:cNvSpPr>
          <p:nvPr/>
        </p:nvSpPr>
        <p:spPr bwMode="auto">
          <a:xfrm>
            <a:off x="10223500" y="1268413"/>
            <a:ext cx="1770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>
                <a:solidFill>
                  <a:schemeClr val="hlink"/>
                </a:solidFill>
              </a:rPr>
              <a:t>Clicar aqui!</a:t>
            </a:r>
          </a:p>
        </p:txBody>
      </p:sp>
      <p:sp>
        <p:nvSpPr>
          <p:cNvPr id="93190" name="Line 7"/>
          <p:cNvSpPr>
            <a:spLocks noChangeShapeType="1"/>
          </p:cNvSpPr>
          <p:nvPr/>
        </p:nvSpPr>
        <p:spPr bwMode="auto">
          <a:xfrm flipH="1" flipV="1">
            <a:off x="10223500" y="1052513"/>
            <a:ext cx="520700" cy="193675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0" y="1130300"/>
            <a:ext cx="12047538" cy="11890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/>
              <a:t> </a:t>
            </a:r>
          </a:p>
          <a:p>
            <a:pPr algn="ctr"/>
            <a:r>
              <a:rPr lang="pt-BR" sz="2000" b="1">
                <a:hlinkClick r:id="rId4"/>
              </a:rPr>
              <a:t>Bronchopulmonary</a:t>
            </a:r>
            <a:r>
              <a:rPr lang="pt-BR" sz="2000">
                <a:hlinkClick r:id="rId4"/>
              </a:rPr>
              <a:t> </a:t>
            </a:r>
            <a:r>
              <a:rPr lang="pt-BR" sz="2000" b="1">
                <a:hlinkClick r:id="rId4"/>
              </a:rPr>
              <a:t>dysplasia</a:t>
            </a:r>
            <a:r>
              <a:rPr lang="pt-BR" sz="2000">
                <a:hlinkClick r:id="rId4"/>
              </a:rPr>
              <a:t> is associated with delayed structural brain maturation in preterm infants.</a:t>
            </a:r>
            <a:r>
              <a:rPr lang="pt-BR" sz="2000" b="1"/>
              <a:t>Neubauer V</a:t>
            </a:r>
            <a:r>
              <a:rPr lang="pt-BR" sz="2000"/>
              <a:t>, Junker D, Griesmaier E, Schocke M, Kiechl-Kohlendorfer U.Neonatology. 2015;107(3):179-84. doi: 10.1159/000369199. Epub 2015 Jan 24.PMID: 25632975</a:t>
            </a:r>
          </a:p>
        </p:txBody>
      </p:sp>
      <p:sp>
        <p:nvSpPr>
          <p:cNvPr id="93192" name="Oval 4"/>
          <p:cNvSpPr>
            <a:spLocks noChangeArrowheads="1"/>
          </p:cNvSpPr>
          <p:nvPr/>
        </p:nvSpPr>
        <p:spPr bwMode="auto">
          <a:xfrm>
            <a:off x="0" y="538163"/>
            <a:ext cx="1219200" cy="627062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2015</a:t>
            </a:r>
          </a:p>
        </p:txBody>
      </p:sp>
      <p:sp>
        <p:nvSpPr>
          <p:cNvPr id="93193" name="AutoShape 9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body" idx="4294967295"/>
          </p:nvPr>
        </p:nvSpPr>
        <p:spPr>
          <a:xfrm>
            <a:off x="574675" y="1620838"/>
            <a:ext cx="11217275" cy="3886200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1200" smtClean="0">
                <a:solidFill>
                  <a:srgbClr val="FF0000"/>
                </a:solidFill>
                <a:ea typeface="MS PGothic" pitchFamily="34" charset="-128"/>
              </a:rPr>
              <a:t>     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RN com atraso na matura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ão cerebral recebeu ventila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ão por um per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í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odo significativamente maior do que os RN com matura</a:t>
            </a:r>
            <a:r>
              <a:rPr lang="pt-BR" altLang="ja-JP" sz="2000" b="1" smtClean="0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FF0000"/>
                </a:solidFill>
                <a:ea typeface="MS PGothic" pitchFamily="34" charset="-128"/>
              </a:rPr>
              <a:t>ão normal</a:t>
            </a:r>
            <a:r>
              <a:rPr lang="pt-BR" altLang="ja-JP" sz="2000" smtClean="0">
                <a:ea typeface="MS PGothic" pitchFamily="34" charset="-128"/>
              </a:rPr>
              <a:t>, </a:t>
            </a:r>
            <a:r>
              <a:rPr lang="pt-BR" altLang="ja-JP" sz="2000" smtClean="0">
                <a:solidFill>
                  <a:schemeClr val="hlink"/>
                </a:solidFill>
                <a:ea typeface="MS PGothic" pitchFamily="34" charset="-128"/>
              </a:rPr>
              <a:t>razão pela qual a troca da intuba</a:t>
            </a:r>
            <a:r>
              <a:rPr lang="pt-BR" altLang="ja-JP" sz="2000" smtClean="0">
                <a:solidFill>
                  <a:schemeClr val="hlink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smtClean="0">
                <a:solidFill>
                  <a:schemeClr val="hlink"/>
                </a:solidFill>
                <a:ea typeface="MS PGothic" pitchFamily="34" charset="-128"/>
              </a:rPr>
              <a:t>ão orotraqueal por CPAP nasal </a:t>
            </a:r>
            <a:r>
              <a:rPr lang="pt-BR" altLang="ja-JP" sz="2000" smtClean="0">
                <a:solidFill>
                  <a:schemeClr val="hlink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smtClean="0">
                <a:solidFill>
                  <a:schemeClr val="hlink"/>
                </a:solidFill>
                <a:ea typeface="MS PGothic" pitchFamily="34" charset="-128"/>
              </a:rPr>
              <a:t> realizada imediatamente ou o quanto antes ap</a:t>
            </a:r>
            <a:r>
              <a:rPr lang="pt-BR" altLang="ja-JP" sz="2000" smtClean="0">
                <a:solidFill>
                  <a:schemeClr val="hlink"/>
                </a:solidFill>
                <a:latin typeface="Arial" pitchFamily="34" charset="0"/>
                <a:ea typeface="MS PGothic" pitchFamily="34" charset="-128"/>
              </a:rPr>
              <a:t>ó</a:t>
            </a:r>
            <a:r>
              <a:rPr lang="pt-BR" altLang="ja-JP" sz="2000" smtClean="0">
                <a:solidFill>
                  <a:schemeClr val="hlink"/>
                </a:solidFill>
                <a:ea typeface="MS PGothic" pitchFamily="34" charset="-128"/>
              </a:rPr>
              <a:t>s a administra</a:t>
            </a:r>
            <a:r>
              <a:rPr lang="pt-BR" altLang="ja-JP" sz="2000" smtClean="0">
                <a:solidFill>
                  <a:schemeClr val="hlink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smtClean="0">
                <a:solidFill>
                  <a:schemeClr val="hlink"/>
                </a:solidFill>
                <a:ea typeface="MS PGothic" pitchFamily="34" charset="-128"/>
              </a:rPr>
              <a:t>ão do surfactante (&lt;6 horas).</a:t>
            </a:r>
            <a:r>
              <a:rPr lang="pt-BR" altLang="ja-JP" sz="2000" smtClean="0">
                <a:ea typeface="MS PGothic" pitchFamily="34" charset="-128"/>
              </a:rPr>
              <a:t> </a:t>
            </a:r>
          </a:p>
          <a:p>
            <a:pPr eaLnBrk="1" hangingPunct="1">
              <a:lnSpc>
                <a:spcPct val="70000"/>
              </a:lnSpc>
              <a:buFont typeface="Wingdings 3" pitchFamily="18" charset="2"/>
              <a:buNone/>
            </a:pPr>
            <a:endParaRPr lang="pt-BR" altLang="ja-JP" sz="2000" smtClean="0">
              <a:ea typeface="MS PGothic" pitchFamily="34" charset="-128"/>
            </a:endParaRPr>
          </a:p>
          <a:p>
            <a:pPr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2000" smtClean="0">
                <a:ea typeface="MS PGothic" pitchFamily="34" charset="-128"/>
              </a:rPr>
              <a:t>     </a:t>
            </a:r>
            <a:r>
              <a:rPr lang="pt-BR" altLang="ja-JP" sz="2000" b="1" smtClean="0">
                <a:ea typeface="MS PGothic" pitchFamily="34" charset="-128"/>
              </a:rPr>
              <a:t>Estudo em animais</a:t>
            </a:r>
            <a:r>
              <a:rPr lang="pt-BR" altLang="ja-JP" sz="2000" smtClean="0">
                <a:ea typeface="MS PGothic" pitchFamily="34" charset="-128"/>
              </a:rPr>
              <a:t> (babu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í</a:t>
            </a:r>
            <a:r>
              <a:rPr lang="pt-BR" altLang="ja-JP" sz="2000" smtClean="0">
                <a:ea typeface="MS PGothic" pitchFamily="34" charset="-128"/>
              </a:rPr>
              <a:t>nos prematuros saud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á</a:t>
            </a:r>
            <a:r>
              <a:rPr lang="pt-BR" altLang="ja-JP" sz="2000" smtClean="0">
                <a:ea typeface="MS PGothic" pitchFamily="34" charset="-128"/>
              </a:rPr>
              <a:t>veis) mostrou </a:t>
            </a:r>
            <a:r>
              <a:rPr lang="pt-BR" altLang="ja-JP" sz="2000" b="1" smtClean="0">
                <a:ea typeface="MS PGothic" pitchFamily="34" charset="-128"/>
              </a:rPr>
              <a:t>maior </a:t>
            </a:r>
            <a:r>
              <a:rPr lang="pt-BR" altLang="ja-JP" sz="2000" b="1" smtClean="0">
                <a:solidFill>
                  <a:srgbClr val="FF00FF"/>
                </a:solidFill>
                <a:ea typeface="MS PGothic" pitchFamily="34" charset="-128"/>
              </a:rPr>
              <a:t>redu</a:t>
            </a:r>
            <a:r>
              <a:rPr lang="pt-BR" altLang="ja-JP" sz="2000" b="1" smtClean="0">
                <a:solidFill>
                  <a:srgbClr val="FF00FF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FF00FF"/>
                </a:solidFill>
                <a:ea typeface="MS PGothic" pitchFamily="34" charset="-128"/>
              </a:rPr>
              <a:t>ão do volume da substância branca cerebral e da densidade interneuronal quando foram ventilados</a:t>
            </a:r>
            <a:r>
              <a:rPr lang="pt-BR" altLang="ja-JP" sz="2000" smtClean="0">
                <a:solidFill>
                  <a:srgbClr val="FF00FF"/>
                </a:solidFill>
                <a:ea typeface="MS PGothic" pitchFamily="34" charset="-128"/>
              </a:rPr>
              <a:t> </a:t>
            </a:r>
            <a:r>
              <a:rPr lang="pt-BR" altLang="ja-JP" sz="2000" b="1" smtClean="0">
                <a:solidFill>
                  <a:srgbClr val="FF00FF"/>
                </a:solidFill>
                <a:ea typeface="MS PGothic" pitchFamily="34" charset="-128"/>
              </a:rPr>
              <a:t>por tubo orotraqueal por 5 dias antes de alterar para CPAP nasal</a:t>
            </a:r>
            <a:r>
              <a:rPr lang="pt-BR" altLang="ja-JP" sz="2000" smtClean="0">
                <a:ea typeface="MS PGothic" pitchFamily="34" charset="-128"/>
              </a:rPr>
              <a:t>, comparativamente aos extubados em at</a:t>
            </a:r>
            <a:r>
              <a:rPr lang="pt-BR" altLang="ja-JP" sz="2000" smtClean="0"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smtClean="0">
                <a:ea typeface="MS PGothic" pitchFamily="34" charset="-128"/>
              </a:rPr>
              <a:t> 24 horas. </a:t>
            </a:r>
          </a:p>
          <a:p>
            <a:pPr eaLnBrk="1" hangingPunct="1">
              <a:lnSpc>
                <a:spcPct val="70000"/>
              </a:lnSpc>
              <a:buFont typeface="Wingdings 3" pitchFamily="18" charset="2"/>
              <a:buNone/>
            </a:pPr>
            <a:endParaRPr lang="pt-BR" altLang="ja-JP" sz="2000" smtClean="0">
              <a:ea typeface="MS PGothic" pitchFamily="34" charset="-128"/>
            </a:endParaRPr>
          </a:p>
          <a:p>
            <a:pPr algn="ctr" eaLnBrk="1" hangingPunct="1">
              <a:lnSpc>
                <a:spcPct val="70000"/>
              </a:lnSpc>
              <a:buFont typeface="Wingdings 3" pitchFamily="18" charset="2"/>
              <a:buNone/>
            </a:pP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A rela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ão entre DBP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 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 e atraso na matura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ão cerebral 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 mais importante devido ao fato desta condi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ão não ser totalmente preven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í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vel, por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é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m pode ser uma condi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ç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ão modific</a:t>
            </a:r>
            <a:r>
              <a:rPr lang="pt-BR" altLang="ja-JP" sz="2000" b="1" smtClean="0">
                <a:solidFill>
                  <a:srgbClr val="008000"/>
                </a:solidFill>
                <a:latin typeface="Arial" pitchFamily="34" charset="0"/>
                <a:ea typeface="MS PGothic" pitchFamily="34" charset="-128"/>
              </a:rPr>
              <a:t>á</a:t>
            </a:r>
            <a:r>
              <a:rPr lang="pt-BR" altLang="ja-JP" sz="2000" b="1" smtClean="0">
                <a:solidFill>
                  <a:srgbClr val="008000"/>
                </a:solidFill>
                <a:ea typeface="MS PGothic" pitchFamily="34" charset="-128"/>
              </a:rPr>
              <a:t>vel.</a:t>
            </a:r>
            <a:endParaRPr lang="pt-BR" sz="2000" b="1" smtClean="0">
              <a:solidFill>
                <a:srgbClr val="008000"/>
              </a:solidFill>
            </a:endParaRPr>
          </a:p>
          <a:p>
            <a:pPr algn="ctr" eaLnBrk="1" hangingPunct="1">
              <a:lnSpc>
                <a:spcPct val="80000"/>
              </a:lnSpc>
            </a:pPr>
            <a:endParaRPr lang="pt-BR" sz="2000" b="1" smtClean="0">
              <a:solidFill>
                <a:srgbClr val="008000"/>
              </a:solidFill>
            </a:endParaRPr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11555413" y="6154738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body" idx="4294967295"/>
          </p:nvPr>
        </p:nvSpPr>
        <p:spPr>
          <a:xfrm>
            <a:off x="239713" y="2044700"/>
            <a:ext cx="11083925" cy="5067300"/>
          </a:xfrm>
        </p:spPr>
        <p:txBody>
          <a:bodyPr/>
          <a:lstStyle/>
          <a:p>
            <a:pPr eaLnBrk="1" hangingPunct="1"/>
            <a:r>
              <a:rPr lang="pt-BR" smtClean="0"/>
              <a:t>A </a:t>
            </a:r>
            <a:r>
              <a:rPr lang="pt-BR" b="1" smtClean="0">
                <a:solidFill>
                  <a:srgbClr val="3333FF"/>
                </a:solidFill>
              </a:rPr>
              <a:t>estatística espacial baseada em tratos</a:t>
            </a:r>
            <a:r>
              <a:rPr lang="pt-BR" smtClean="0"/>
              <a:t>, um método de análise de imagem por difusão por RM, </a:t>
            </a:r>
            <a:r>
              <a:rPr lang="pt-BR" b="1" smtClean="0">
                <a:solidFill>
                  <a:srgbClr val="FF5050"/>
                </a:solidFill>
              </a:rPr>
              <a:t>realizada em idade equivalente a termo (40 semanas), é um preditor promissor de resultados de neurodesenvolvimento em crianças nascidas muito prematuras</a:t>
            </a:r>
            <a:r>
              <a:rPr lang="pt-BR" smtClean="0"/>
              <a:t>,  com anisotropia fracionada no corpo caloso e tratos corticospinais (P &lt;0,05).</a:t>
            </a:r>
          </a:p>
          <a:p>
            <a:pPr eaLnBrk="1" hangingPunct="1"/>
            <a:r>
              <a:rPr lang="pt-BR" smtClean="0"/>
              <a:t> Os resultados são diferentes quando a estatística espacial baseada em tratos é realizada entre 30-33 semanas (não prediz significativamente resultados no neurodesenvolvimento!), </a:t>
            </a:r>
            <a:r>
              <a:rPr lang="pt-BR" smtClean="0">
                <a:solidFill>
                  <a:srgbClr val="FF5050"/>
                </a:solidFill>
              </a:rPr>
              <a:t> </a:t>
            </a:r>
            <a:r>
              <a:rPr lang="pt-BR" b="1" smtClean="0">
                <a:solidFill>
                  <a:srgbClr val="FF5050"/>
                </a:solidFill>
              </a:rPr>
              <a:t>consistente com dismaturação cerebral nesta população.</a:t>
            </a:r>
            <a:r>
              <a:rPr lang="pt-BR" b="1" smtClean="0"/>
              <a:t>  </a:t>
            </a:r>
          </a:p>
          <a:p>
            <a:pPr algn="ctr" eaLnBrk="1" hangingPunct="1"/>
            <a:r>
              <a:rPr lang="pt-BR" b="1" smtClean="0"/>
              <a:t> </a:t>
            </a:r>
            <a:r>
              <a:rPr lang="pt-BR" b="1" smtClean="0">
                <a:solidFill>
                  <a:srgbClr val="FF00FF"/>
                </a:solidFill>
              </a:rPr>
              <a:t>O desenvolvimento de medidas sensíveis com base em imagens de RM do desenvolvimento microestrutural da substância branca em neonatos prematuros é importante para a compreensão do resultado do neurodesenvolvimento, não apenas para o diagnóstico precoce e tratamento de lesão cerebral neonatal e dismaturação, mas também para otimizar os resultados para bebês prematuros. </a:t>
            </a:r>
          </a:p>
          <a:p>
            <a:pPr eaLnBrk="1" hangingPunct="1"/>
            <a:endParaRPr lang="pt-BR" b="1" smtClean="0">
              <a:solidFill>
                <a:srgbClr val="FF00FF"/>
              </a:solidFill>
            </a:endParaRP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239713" y="1108075"/>
            <a:ext cx="11952287" cy="733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600" b="1">
                <a:hlinkClick r:id="rId2"/>
              </a:rPr>
              <a:t>Tract</a:t>
            </a:r>
            <a:r>
              <a:rPr lang="pt-BR" sz="1600">
                <a:hlinkClick r:id="rId2"/>
              </a:rPr>
              <a:t>-</a:t>
            </a:r>
            <a:r>
              <a:rPr lang="pt-BR" sz="1600" b="1">
                <a:hlinkClick r:id="rId2"/>
              </a:rPr>
              <a:t>Based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Spatial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Statistics</a:t>
            </a:r>
            <a:r>
              <a:rPr lang="pt-BR" sz="1600">
                <a:hlinkClick r:id="rId2"/>
              </a:rPr>
              <a:t> in </a:t>
            </a:r>
            <a:r>
              <a:rPr lang="pt-BR" sz="1600" b="1">
                <a:hlinkClick r:id="rId2"/>
              </a:rPr>
              <a:t>Preterm</a:t>
            </a:r>
            <a:r>
              <a:rPr lang="pt-BR" sz="1600">
                <a:hlinkClick r:id="rId2"/>
              </a:rPr>
              <a:t>-</a:t>
            </a:r>
            <a:r>
              <a:rPr lang="pt-BR" sz="1600" b="1">
                <a:hlinkClick r:id="rId2"/>
              </a:rPr>
              <a:t>Born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Neonates</a:t>
            </a:r>
            <a:r>
              <a:rPr lang="pt-BR" sz="1600">
                <a:hlinkClick r:id="rId2"/>
              </a:rPr>
              <a:t> Predicts Cognitive and Motor Outcomes at 18 Months.</a:t>
            </a:r>
            <a:r>
              <a:rPr lang="pt-BR" sz="1600"/>
              <a:t>Duerden EG, Foong J, Chau V, Branson H, Poskitt KJ, Grunau RE, Synnes A, Zwicker JG, Miller SP.AJNR Am J Neuroradiol. 2015 Aug;36(8):1565-71. doi: 10.3174/ajnr.A4312. Epub 2015 Apr 30.PMID: 25929880 </a:t>
            </a:r>
            <a:r>
              <a:rPr lang="pt-BR" sz="1600" b="1"/>
              <a:t>Free article. </a:t>
            </a:r>
            <a:r>
              <a:rPr lang="pt-BR" sz="1600" b="1">
                <a:solidFill>
                  <a:srgbClr val="3366FF"/>
                </a:solidFill>
              </a:rPr>
              <a:t>Artigo Livre</a:t>
            </a: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12725" y="204788"/>
            <a:ext cx="11303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3333FF"/>
                </a:solidFill>
              </a:rPr>
              <a:t>Estatísticas espaciais baseadas em tratos em recém-nascidos prematuros prevêem resultados cognitivos e motores aos 18 meses.</a:t>
            </a:r>
          </a:p>
        </p:txBody>
      </p:sp>
      <p:sp>
        <p:nvSpPr>
          <p:cNvPr id="95237" name="Oval 4"/>
          <p:cNvSpPr>
            <a:spLocks noChangeArrowheads="1"/>
          </p:cNvSpPr>
          <p:nvPr/>
        </p:nvSpPr>
        <p:spPr bwMode="auto">
          <a:xfrm>
            <a:off x="276225" y="619125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2015</a:t>
            </a: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346075" y="5895975"/>
            <a:ext cx="11845925" cy="8239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solidFill>
                  <a:srgbClr val="3333FF"/>
                </a:solidFill>
              </a:rPr>
              <a:t>Toda a extensão das anormalidades da substância branca em neonatos prematuros pode não ser aparente nas imagens iniciais, necessitando de acompanhamento com idade equivalente a termo.</a:t>
            </a:r>
          </a:p>
          <a:p>
            <a:pPr algn="ctr" eaLnBrk="0" hangingPunct="0"/>
            <a:endParaRPr lang="pt-BR" b="1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body" idx="4294967295"/>
          </p:nvPr>
        </p:nvSpPr>
        <p:spPr>
          <a:xfrm>
            <a:off x="207963" y="2568575"/>
            <a:ext cx="11179175" cy="4978400"/>
          </a:xfrm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5050"/>
                </a:solidFill>
              </a:rPr>
              <a:t>A</a:t>
            </a:r>
            <a:r>
              <a:rPr lang="pt-BR" smtClean="0"/>
              <a:t> </a:t>
            </a:r>
            <a:r>
              <a:rPr lang="pt-BR" b="1" smtClean="0">
                <a:solidFill>
                  <a:srgbClr val="FF5050"/>
                </a:solidFill>
              </a:rPr>
              <a:t>ventilação mecânica é um fator de risco para inflamação cerebral e lesão cerebral em neonatos prematuros</a:t>
            </a:r>
            <a:r>
              <a:rPr lang="pt-BR" smtClean="0"/>
              <a:t>. </a:t>
            </a:r>
          </a:p>
          <a:p>
            <a:pPr eaLnBrk="1" hangingPunct="1"/>
            <a:r>
              <a:rPr lang="pt-BR" b="1" smtClean="0">
                <a:solidFill>
                  <a:srgbClr val="FF5050"/>
                </a:solidFill>
              </a:rPr>
              <a:t>O risco aumenta proporcionalmente com a intensidade do tratamento </a:t>
            </a:r>
          </a:p>
          <a:p>
            <a:pPr eaLnBrk="1" hangingPunct="1">
              <a:buFont typeface="Wingdings 3" pitchFamily="18" charset="2"/>
              <a:buNone/>
            </a:pPr>
            <a:r>
              <a:rPr lang="pt-BR" b="1" smtClean="0">
                <a:solidFill>
                  <a:srgbClr val="FF00FF"/>
                </a:solidFill>
              </a:rPr>
              <a:t>                            A inflamação e lesão cerebral podem ser iniciadas na sala de parto</a:t>
            </a:r>
            <a:r>
              <a:rPr lang="pt-BR" smtClean="0"/>
              <a:t> </a:t>
            </a:r>
          </a:p>
          <a:p>
            <a:pPr eaLnBrk="1" hangingPunct="1"/>
            <a:r>
              <a:rPr lang="pt-BR" smtClean="0"/>
              <a:t>As </a:t>
            </a:r>
            <a:r>
              <a:rPr lang="pt-BR" b="1" smtClean="0"/>
              <a:t>vias envolvidas</a:t>
            </a:r>
            <a:r>
              <a:rPr lang="pt-BR" smtClean="0"/>
              <a:t> na lesão cerebral induzida pela ventilação incluem uma </a:t>
            </a:r>
            <a:r>
              <a:rPr lang="pt-BR" smtClean="0">
                <a:solidFill>
                  <a:srgbClr val="FF5050"/>
                </a:solidFill>
              </a:rPr>
              <a:t>cascata inflamatória complexa e instabilidade hemodinâmica</a:t>
            </a:r>
            <a:r>
              <a:rPr lang="pt-BR" smtClean="0"/>
              <a:t>, ambas com impacto no cérebro.</a:t>
            </a:r>
          </a:p>
          <a:p>
            <a:pPr algn="ctr" eaLnBrk="1" hangingPunct="1"/>
            <a:r>
              <a:rPr lang="pt-BR" smtClean="0"/>
              <a:t> </a:t>
            </a:r>
            <a:r>
              <a:rPr lang="pt-BR" b="1" smtClean="0">
                <a:solidFill>
                  <a:srgbClr val="FF00FF"/>
                </a:solidFill>
              </a:rPr>
              <a:t>mais de 85% dos bebês prematuros que recebem ventilação assistida na sala de parto recebem volumes correntes perigosamente alto , com potenciais efeitos prejudiciais nos pulmões e no cérebro</a:t>
            </a:r>
          </a:p>
          <a:p>
            <a:pPr eaLnBrk="1" hangingPunct="1">
              <a:buFont typeface="Wingdings 3" pitchFamily="18" charset="2"/>
              <a:buNone/>
            </a:pPr>
            <a:r>
              <a:rPr lang="pt-BR" smtClean="0"/>
              <a:t>    </a:t>
            </a:r>
          </a:p>
        </p:txBody>
      </p:sp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0" y="668338"/>
            <a:ext cx="12047538" cy="10080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/>
              <a:t> </a:t>
            </a:r>
          </a:p>
          <a:p>
            <a:pPr algn="ctr"/>
            <a:r>
              <a:rPr lang="pt-BR" sz="1600" b="1">
                <a:hlinkClick r:id="rId2"/>
              </a:rPr>
              <a:t>Ventilation</a:t>
            </a:r>
            <a:r>
              <a:rPr lang="pt-BR" sz="1600">
                <a:hlinkClick r:id="rId2"/>
              </a:rPr>
              <a:t>-Induced </a:t>
            </a:r>
            <a:r>
              <a:rPr lang="pt-BR" sz="1600" b="1">
                <a:hlinkClick r:id="rId2"/>
              </a:rPr>
              <a:t>Brain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Injury</a:t>
            </a:r>
            <a:r>
              <a:rPr lang="pt-BR" sz="1600">
                <a:hlinkClick r:id="rId2"/>
              </a:rPr>
              <a:t> in Preterm Neonates: A Review of Potential Therapies.</a:t>
            </a:r>
            <a:endParaRPr lang="pt-BR" sz="1600"/>
          </a:p>
          <a:p>
            <a:pPr algn="ctr"/>
            <a:r>
              <a:rPr lang="pt-BR" sz="1600"/>
              <a:t>Barton SK, Tolcos M, Miller SL, Christoph-Roehr C, Schmölzer GM, Moss TJ, Hooper SB, Wallace EM, Polglase GR.Neonatology. 2016;110(2):155-62. doi: 10.1159/000444918. Epub 2016 Apr 23.PMID: 27105430 </a:t>
            </a:r>
            <a:r>
              <a:rPr lang="pt-BR" sz="1600" b="1"/>
              <a:t>Free article.</a:t>
            </a:r>
            <a:r>
              <a:rPr lang="pt-BR" sz="1600"/>
              <a:t> Review. </a:t>
            </a:r>
            <a:r>
              <a:rPr lang="pt-BR" sz="1600">
                <a:solidFill>
                  <a:srgbClr val="0000FF"/>
                </a:solidFill>
              </a:rPr>
              <a:t>Artigo Livre!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425450" y="0"/>
            <a:ext cx="11074400" cy="904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52352" rIns="0" bIns="203136" anchor="ctr">
            <a:spAutoFit/>
          </a:bodyPr>
          <a:lstStyle/>
          <a:p>
            <a:r>
              <a:rPr lang="pt-BR" b="1">
                <a:solidFill>
                  <a:srgbClr val="3333FF"/>
                </a:solidFill>
              </a:rPr>
              <a:t>Lesão cerebral induzida por ventilação em neonatos prematuros: uma revisão das terapias potenciais</a:t>
            </a:r>
          </a:p>
          <a:p>
            <a:pPr eaLnBrk="0" hangingPunct="0"/>
            <a:endParaRPr lang="pt-BR">
              <a:solidFill>
                <a:srgbClr val="3333FF"/>
              </a:solidFill>
            </a:endParaRPr>
          </a:p>
        </p:txBody>
      </p:sp>
      <p:sp>
        <p:nvSpPr>
          <p:cNvPr id="100357" name="Oval 4"/>
          <p:cNvSpPr>
            <a:spLocks noChangeArrowheads="1"/>
          </p:cNvSpPr>
          <p:nvPr/>
        </p:nvSpPr>
        <p:spPr bwMode="auto">
          <a:xfrm>
            <a:off x="276225" y="619125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2016</a:t>
            </a:r>
          </a:p>
        </p:txBody>
      </p:sp>
      <p:sp>
        <p:nvSpPr>
          <p:cNvPr id="100358" name="AutoShape 6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3"/>
          <p:cNvSpPr>
            <a:spLocks noGrp="1"/>
          </p:cNvSpPr>
          <p:nvPr>
            <p:ph type="body" idx="4294967295"/>
          </p:nvPr>
        </p:nvSpPr>
        <p:spPr>
          <a:xfrm>
            <a:off x="728663" y="709613"/>
            <a:ext cx="10775950" cy="5216525"/>
          </a:xfrm>
        </p:spPr>
        <p:txBody>
          <a:bodyPr/>
          <a:lstStyle/>
          <a:p>
            <a:r>
              <a:rPr lang="pt-BR" sz="2400" b="1" smtClean="0">
                <a:solidFill>
                  <a:srgbClr val="FF5050"/>
                </a:solidFill>
              </a:rPr>
              <a:t>A </a:t>
            </a:r>
            <a:r>
              <a:rPr lang="pt-BR" sz="2400" b="1" i="1" smtClean="0">
                <a:solidFill>
                  <a:srgbClr val="FF5050"/>
                </a:solidFill>
              </a:rPr>
              <a:t>primeira via de lesão cerebral pela ventilação é o início de uma cascata inflamatória pulmonar</a:t>
            </a:r>
            <a:r>
              <a:rPr lang="pt-BR" sz="2400" smtClean="0"/>
              <a:t>  que migra sistemicamente para o cérebro, onde pode causar uma resposta inflamatória cerebral localizada suficiente para aumentar os marcadores de </a:t>
            </a:r>
            <a:r>
              <a:rPr lang="pt-BR" sz="2400" smtClean="0">
                <a:solidFill>
                  <a:srgbClr val="FF00FF"/>
                </a:solidFill>
              </a:rPr>
              <a:t>estresse oxidativo e apoptose </a:t>
            </a:r>
          </a:p>
          <a:p>
            <a:pPr algn="ctr"/>
            <a:r>
              <a:rPr lang="pt-BR" sz="2400" smtClean="0"/>
              <a:t> </a:t>
            </a:r>
            <a:r>
              <a:rPr lang="pt-BR" sz="2400" b="1" smtClean="0">
                <a:solidFill>
                  <a:srgbClr val="FF5050"/>
                </a:solidFill>
              </a:rPr>
              <a:t>A segunda via é causada pela hiper-distensão dos alvéolos e compressão dos capilares pulmonares</a:t>
            </a:r>
            <a:r>
              <a:rPr lang="pt-BR" sz="2400" smtClean="0"/>
              <a:t>, </a:t>
            </a:r>
            <a:r>
              <a:rPr lang="pt-BR" sz="2400" b="1" smtClean="0">
                <a:solidFill>
                  <a:srgbClr val="FF5050"/>
                </a:solidFill>
              </a:rPr>
              <a:t>aumentando a resistência pulmonar e diminuindo o débito cardíaco</a:t>
            </a:r>
            <a:r>
              <a:rPr lang="pt-BR" sz="2400" smtClean="0"/>
              <a:t>. Juntamente com a autorregulação imatura e uma barreira hematoencefálica permeável, esse distúrbio hemodinâmico causa fluxo sanguíneo variável para o cérebro e extravasamento de proteínas cerebrais </a:t>
            </a:r>
            <a:r>
              <a:rPr lang="pt-BR" sz="2400" b="1" smtClean="0">
                <a:solidFill>
                  <a:srgbClr val="FF5050"/>
                </a:solidFill>
              </a:rPr>
              <a:t>Essas vias são amplificadas quando o início da ventilação envolve um alto VOLUME CORRENTE 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/>
          </p:cNvSpPr>
          <p:nvPr>
            <p:ph type="body" idx="4294967295"/>
          </p:nvPr>
        </p:nvSpPr>
        <p:spPr>
          <a:xfrm>
            <a:off x="385763" y="2206625"/>
            <a:ext cx="11253787" cy="4651375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 A </a:t>
            </a:r>
            <a:r>
              <a:rPr lang="pt-BR" sz="2400" smtClean="0"/>
              <a:t>DTI pode fornecer informações microestruturais sobre a integridade dos axônios e da mielina no cérebro de bebês prematuros;</a:t>
            </a:r>
          </a:p>
          <a:p>
            <a:pPr eaLnBrk="1" hangingPunct="1"/>
            <a:r>
              <a:rPr lang="pt-BR" sz="2400" smtClean="0"/>
              <a:t> Ao longo do trato da fibra (isto é, AD-difusividade axial), a difusão diminuída da água indica degeneração axonal, enquanto perpendicular ao trato da fibra (isto é, RD- difusividade radial), a difusão diminuída da água indica perda de mielina.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 O </a:t>
            </a:r>
            <a:r>
              <a:rPr lang="pt-BR" sz="2400" b="1" smtClean="0">
                <a:solidFill>
                  <a:srgbClr val="FF5050"/>
                </a:solidFill>
              </a:rPr>
              <a:t>início da ventilação</a:t>
            </a:r>
            <a:r>
              <a:rPr lang="pt-BR" sz="2400" smtClean="0"/>
              <a:t> usando uma estratégia prejudicial </a:t>
            </a:r>
            <a:r>
              <a:rPr lang="pt-BR" sz="2400" i="1" smtClean="0">
                <a:solidFill>
                  <a:srgbClr val="FF5050"/>
                </a:solidFill>
              </a:rPr>
              <a:t>resulta em inflamação cerebral aguda</a:t>
            </a:r>
            <a:r>
              <a:rPr lang="pt-BR" sz="2400" smtClean="0"/>
              <a:t> e lesão por meio de duas vias principais: </a:t>
            </a:r>
            <a:r>
              <a:rPr lang="pt-BR" sz="2400" b="1" smtClean="0">
                <a:solidFill>
                  <a:srgbClr val="FF5050"/>
                </a:solidFill>
              </a:rPr>
              <a:t>uma cascata inflamatória e instabilidade hemodinâmica. </a:t>
            </a:r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0" y="1219200"/>
            <a:ext cx="12192000" cy="977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600">
                <a:hlinkClick r:id="rId2"/>
              </a:rPr>
              <a:t>Diffusion tensor imaging detects </a:t>
            </a:r>
            <a:r>
              <a:rPr lang="pt-BR" sz="1600" b="1">
                <a:hlinkClick r:id="rId2"/>
              </a:rPr>
              <a:t>ventilation</a:t>
            </a:r>
            <a:r>
              <a:rPr lang="pt-BR" sz="1600">
                <a:hlinkClick r:id="rId2"/>
              </a:rPr>
              <a:t>-induced </a:t>
            </a:r>
            <a:r>
              <a:rPr lang="pt-BR" sz="1600" b="1">
                <a:hlinkClick r:id="rId2"/>
              </a:rPr>
              <a:t>brain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injury</a:t>
            </a:r>
            <a:r>
              <a:rPr lang="pt-BR" sz="1600">
                <a:hlinkClick r:id="rId2"/>
              </a:rPr>
              <a:t> in preterm lambs.</a:t>
            </a:r>
            <a:endParaRPr lang="pt-BR" sz="1600"/>
          </a:p>
          <a:p>
            <a:pPr algn="ctr"/>
            <a:r>
              <a:rPr lang="pt-BR" sz="1600"/>
              <a:t>Alahmari DM, Chan KYY, Stojanovska V, LaRosa D, Barton SK, Nitsos I, Zahra V, Barbuto J, Farrell M, Yamaoka S, Pearson JT, Polglase GR.PLoS One. 2017 Dec 6;12(12):e0188737. doi: 10.1371/journal.pone.0188737. eCollection 2017.PMID: 29211751 </a:t>
            </a:r>
            <a:r>
              <a:rPr lang="pt-BR" sz="1600" b="1"/>
              <a:t>Free PMC article. </a:t>
            </a:r>
            <a:r>
              <a:rPr lang="pt-BR" sz="1600" b="1">
                <a:solidFill>
                  <a:srgbClr val="0000FF"/>
                </a:solidFill>
              </a:rPr>
              <a:t>Artigo Livre!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1719263" y="0"/>
            <a:ext cx="9221787" cy="1122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58700" rIns="0" bIns="79350" anchor="ctr">
            <a:spAutoFit/>
          </a:bodyPr>
          <a:lstStyle/>
          <a:p>
            <a:pPr algn="ctr"/>
            <a:r>
              <a:rPr lang="pt-BR" sz="2000" b="1">
                <a:solidFill>
                  <a:srgbClr val="3333FF"/>
                </a:solidFill>
              </a:rPr>
              <a:t>Imagem do tensor de difusão detecta lesão cerebral induzida por ventilação </a:t>
            </a:r>
          </a:p>
          <a:p>
            <a:pPr algn="ctr"/>
            <a:r>
              <a:rPr lang="pt-BR" sz="2000" b="1">
                <a:solidFill>
                  <a:srgbClr val="3333FF"/>
                </a:solidFill>
              </a:rPr>
              <a:t>em cordeiros prematuros</a:t>
            </a:r>
          </a:p>
          <a:p>
            <a:pPr algn="ctr" eaLnBrk="0" hangingPunct="0"/>
            <a:endParaRPr lang="pt-BR">
              <a:solidFill>
                <a:srgbClr val="3333FF"/>
              </a:solidFill>
            </a:endParaRPr>
          </a:p>
        </p:txBody>
      </p:sp>
      <p:sp>
        <p:nvSpPr>
          <p:cNvPr id="102405" name="Oval 4"/>
          <p:cNvSpPr>
            <a:spLocks noChangeArrowheads="1"/>
          </p:cNvSpPr>
          <p:nvPr/>
        </p:nvSpPr>
        <p:spPr bwMode="auto">
          <a:xfrm>
            <a:off x="276225" y="619125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2017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body" idx="4294967295"/>
          </p:nvPr>
        </p:nvSpPr>
        <p:spPr>
          <a:xfrm>
            <a:off x="585788" y="2147888"/>
            <a:ext cx="10972800" cy="4525962"/>
          </a:xfrm>
          <a:ln>
            <a:solidFill>
              <a:srgbClr val="FF505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1600" smtClean="0"/>
              <a:t>Os autores investigaram marcadores de neuropatologia em cordeiros com restrição do crescimento pré-termo (PIG) moderado a tardio, em comparação com cordeiros adequados para a idade gestacional, nascidos por cesariana e ventilados em condições neonatais padrão por 24 horas. 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A restrição do crescimento intrauterino foi induzida por ligadura da artéria umbilical única em fetos de ovelha com 88 dias de gestação (termo, 150 dias). 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Os cordeiros PIG e AGA nasceram aos 125 dias de gestação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z="1600" b="1" smtClean="0">
                <a:solidFill>
                  <a:srgbClr val="FF5050"/>
                </a:solidFill>
              </a:rPr>
              <a:t>Os autores mostraram  maior lesão cerebral cordeiros PIG VENTILADOS , especialmente nas regiões cerebrais da SUBSTÂNCIA BRANCA PERIVENTRICULAR E SUBCORTICAL, em comparação com cordeiros AIG e não ventilados.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 A neuroinflamação e o estresse oxidativo são  subrregulados e provavelmente contribuem para o comprometimento cerebrovascular e a morte celular mediada por apoptose.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 Isso se encaixa bem com a hipótese de dois golpes em que a </a:t>
            </a:r>
            <a:r>
              <a:rPr lang="pt-BR" sz="1600" b="1" smtClean="0">
                <a:solidFill>
                  <a:srgbClr val="FF5050"/>
                </a:solidFill>
              </a:rPr>
              <a:t>hipóxia crônica no útero</a:t>
            </a:r>
            <a:r>
              <a:rPr lang="pt-BR" sz="1600" smtClean="0"/>
              <a:t> e um </a:t>
            </a:r>
            <a:r>
              <a:rPr lang="pt-BR" sz="1600" b="1" smtClean="0">
                <a:solidFill>
                  <a:srgbClr val="FF5050"/>
                </a:solidFill>
              </a:rPr>
              <a:t>segundo estresse da ventilação neonatal</a:t>
            </a:r>
            <a:r>
              <a:rPr lang="pt-BR" sz="1600" smtClean="0"/>
              <a:t> se combinam para resultar em neuropatologia associada com PIG. 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Terapias direcionadas para MELHORAR  os efeitos da ventilação no cérebro do bebê com crescimento restrito precisam ser avaliadas com essas informações em mente . </a:t>
            </a:r>
          </a:p>
          <a:p>
            <a:pPr eaLnBrk="1" hangingPunct="1">
              <a:lnSpc>
                <a:spcPct val="90000"/>
              </a:lnSpc>
            </a:pPr>
            <a:endParaRPr lang="pt-BR" sz="1600" smtClean="0"/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163513" y="798513"/>
            <a:ext cx="11714162" cy="1252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/>
              <a:t> </a:t>
            </a:r>
          </a:p>
          <a:p>
            <a:pPr algn="ctr"/>
            <a:r>
              <a:rPr lang="pt-BR" sz="1600">
                <a:hlinkClick r:id="rId2"/>
              </a:rPr>
              <a:t>Neuropathology as a consequence of neonatal </a:t>
            </a:r>
            <a:r>
              <a:rPr lang="pt-BR" sz="1600" b="1">
                <a:hlinkClick r:id="rId2"/>
              </a:rPr>
              <a:t>ventilation</a:t>
            </a:r>
            <a:r>
              <a:rPr lang="pt-BR" sz="1600">
                <a:hlinkClick r:id="rId2"/>
              </a:rPr>
              <a:t> in </a:t>
            </a:r>
            <a:r>
              <a:rPr lang="pt-BR" sz="1600" b="1">
                <a:hlinkClick r:id="rId2"/>
              </a:rPr>
              <a:t>premature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growth</a:t>
            </a:r>
            <a:r>
              <a:rPr lang="pt-BR" sz="1600">
                <a:hlinkClick r:id="rId2"/>
              </a:rPr>
              <a:t>-</a:t>
            </a:r>
            <a:r>
              <a:rPr lang="pt-BR" sz="1600" b="1">
                <a:hlinkClick r:id="rId2"/>
              </a:rPr>
              <a:t>restricted</a:t>
            </a:r>
            <a:r>
              <a:rPr lang="pt-BR" sz="1600">
                <a:hlinkClick r:id="rId2"/>
              </a:rPr>
              <a:t> lambs.</a:t>
            </a:r>
            <a:r>
              <a:rPr lang="pt-BR" sz="1600"/>
              <a:t>Malhotra A, Castillo-Melendez M, Allison BJ, Sutherland AE, Nitsos I, Pham Y, Alves de Alencar Rocha AK, Fahey MC, Polglase GR, Jenkin G, Miller SL.Am J Physiol Regul Integr Comp Physiol. 2018 Dec 1;315(6):R1183-R1194. doi: 10.1152/ajpregu.00171.2018. Epub 2018 Sep 19.PMID: 30230932 </a:t>
            </a:r>
            <a:r>
              <a:rPr lang="pt-BR" sz="1600" b="1"/>
              <a:t>Free article. </a:t>
            </a:r>
            <a:r>
              <a:rPr lang="pt-BR" sz="1600" b="1">
                <a:solidFill>
                  <a:srgbClr val="FF00FF"/>
                </a:solidFill>
              </a:rPr>
              <a:t>Artigo Livre</a:t>
            </a:r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731838" y="171450"/>
            <a:ext cx="10483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3333FF"/>
                </a:solidFill>
              </a:rPr>
              <a:t>Neuropatologia como consequência da ventilação neonatal em cordeiros prematuros</a:t>
            </a:r>
          </a:p>
          <a:p>
            <a:pPr algn="ctr"/>
            <a:r>
              <a:rPr lang="pt-BR" sz="2000" b="1">
                <a:solidFill>
                  <a:srgbClr val="3333FF"/>
                </a:solidFill>
              </a:rPr>
              <a:t> com restrição de crescimento.</a:t>
            </a:r>
          </a:p>
        </p:txBody>
      </p:sp>
      <p:sp>
        <p:nvSpPr>
          <p:cNvPr id="96261" name="Oval 4"/>
          <p:cNvSpPr>
            <a:spLocks noChangeArrowheads="1"/>
          </p:cNvSpPr>
          <p:nvPr/>
        </p:nvSpPr>
        <p:spPr bwMode="auto">
          <a:xfrm>
            <a:off x="165100" y="652463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body" idx="4294967295"/>
          </p:nvPr>
        </p:nvSpPr>
        <p:spPr>
          <a:xfrm>
            <a:off x="431800" y="4868863"/>
            <a:ext cx="10972800" cy="4525962"/>
          </a:xfrm>
        </p:spPr>
        <p:txBody>
          <a:bodyPr/>
          <a:lstStyle/>
          <a:p>
            <a:pPr eaLnBrk="1" hangingPunct="1"/>
            <a:r>
              <a:rPr lang="pt-BR" sz="2000" smtClean="0"/>
              <a:t>Foi realizado um estudo de coorte utilizando dados coletados de 69 Unidades de Terapia intensiva neonatal que participam da Rede Neonatal Coreana (KNN).</a:t>
            </a:r>
          </a:p>
          <a:p>
            <a:pPr algn="ctr" eaLnBrk="1" hangingPunct="1"/>
            <a:r>
              <a:rPr lang="pt-PT" sz="2000" smtClean="0">
                <a:solidFill>
                  <a:srgbClr val="008000"/>
                </a:solidFill>
              </a:rPr>
              <a:t>Dividiram-se todas as crianças incluídas em 5 grupos de acordo com a duração cumulativa da ventilação mecânica: 7 dias ou menos, 8-14 dias, 15-28 dias, 29-42 dias e mais de 43 dias.</a:t>
            </a:r>
            <a:endParaRPr lang="pt-BR" sz="2000" smtClean="0">
              <a:solidFill>
                <a:srgbClr val="008000"/>
              </a:solidFill>
            </a:endParaRPr>
          </a:p>
          <a:p>
            <a:pPr algn="ctr" eaLnBrk="1" hangingPunct="1"/>
            <a:endParaRPr lang="pt-BR" sz="2000" smtClean="0">
              <a:solidFill>
                <a:srgbClr val="008000"/>
              </a:solidFill>
            </a:endParaRP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719138" y="1341438"/>
            <a:ext cx="1075372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600" b="1">
                <a:hlinkClick r:id="rId2"/>
              </a:rPr>
              <a:t>Impact</a:t>
            </a:r>
            <a:r>
              <a:rPr lang="pt-BR" sz="1600">
                <a:hlinkClick r:id="rId2"/>
              </a:rPr>
              <a:t> of </a:t>
            </a:r>
            <a:r>
              <a:rPr lang="pt-BR" sz="1600" b="1">
                <a:hlinkClick r:id="rId2"/>
              </a:rPr>
              <a:t>Prolonged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Mechanical Ventilation</a:t>
            </a:r>
            <a:r>
              <a:rPr lang="pt-BR" sz="1600">
                <a:hlinkClick r:id="rId2"/>
              </a:rPr>
              <a:t> in Very Low Birth Weight Infants: Results From a National Cohort Study.</a:t>
            </a:r>
            <a:r>
              <a:rPr lang="pt-BR" sz="1600"/>
              <a:t>Choi YB, Lee J, Park J, Jun YH.J Pediatr. 2018 Mar;194:34-39.e3. doi: 1</a:t>
            </a:r>
            <a:r>
              <a:rPr lang="pt-BR" sz="1600">
                <a:solidFill>
                  <a:srgbClr val="FF0066"/>
                </a:solidFill>
              </a:rPr>
              <a:t>0.1016/j.jpeds.2017.10.042</a:t>
            </a:r>
            <a:r>
              <a:rPr lang="pt-BR" sz="1600"/>
              <a:t>. Epub 2017 Dec 1.</a:t>
            </a:r>
          </a:p>
          <a:p>
            <a:pPr algn="ctr"/>
            <a:r>
              <a:rPr lang="pt-BR" sz="1600"/>
              <a:t>PMID: 29198532 </a:t>
            </a:r>
            <a:r>
              <a:rPr lang="pt-BR" sz="1600" u="sng">
                <a:hlinkClick r:id="rId3"/>
              </a:rPr>
              <a:t>Similar articles</a:t>
            </a:r>
            <a:endParaRPr lang="pt-BR" sz="1600" u="sng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487488" y="249238"/>
            <a:ext cx="9472612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0000FF"/>
                </a:solidFill>
              </a:rPr>
              <a:t>Impacto da Ventilação Mecânica Prolongada em Bebês de Muito Baixo Peso ao Nascer: Resultados de um Estudo Nacional de Coorte</a:t>
            </a:r>
          </a:p>
        </p:txBody>
      </p:sp>
      <p:pic>
        <p:nvPicPr>
          <p:cNvPr id="63493" name="Picture 3"/>
          <p:cNvPicPr>
            <a:picLocks noChangeAspect="1" noChangeArrowheads="1"/>
          </p:cNvPicPr>
          <p:nvPr/>
        </p:nvPicPr>
        <p:blipFill>
          <a:blip r:embed="rId4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90775"/>
            <a:ext cx="2581275" cy="1333500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1392238" y="3933825"/>
            <a:ext cx="949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000"/>
              <a:t>Apresentação: Fernando Andrade Coelho; Fábio Daniel Barbosa; Mariana Mendes</a:t>
            </a:r>
          </a:p>
          <a:p>
            <a:pPr algn="ctr"/>
            <a:r>
              <a:rPr lang="pt-BR" sz="2000"/>
              <a:t>Coordenação: Paulo R. Margotto</a:t>
            </a:r>
          </a:p>
        </p:txBody>
      </p:sp>
      <p:sp>
        <p:nvSpPr>
          <p:cNvPr id="63495" name="Oval 4"/>
          <p:cNvSpPr>
            <a:spLocks noChangeArrowheads="1"/>
          </p:cNvSpPr>
          <p:nvPr/>
        </p:nvSpPr>
        <p:spPr bwMode="auto">
          <a:xfrm>
            <a:off x="0" y="538163"/>
            <a:ext cx="1219200" cy="627062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2018</a:t>
            </a:r>
          </a:p>
        </p:txBody>
      </p:sp>
      <p:sp>
        <p:nvSpPr>
          <p:cNvPr id="63497" name="AutoShape 9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38" y="908050"/>
            <a:ext cx="58928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4821238" y="350838"/>
            <a:ext cx="2436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 b="1">
                <a:solidFill>
                  <a:srgbClr val="008000"/>
                </a:solidFill>
              </a:rPr>
              <a:t>Resultados</a:t>
            </a:r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2924175"/>
            <a:ext cx="628650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334963" y="4868863"/>
            <a:ext cx="11344275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3"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 sz="2000" b="1">
                <a:solidFill>
                  <a:srgbClr val="FF00FF"/>
                </a:solidFill>
              </a:rPr>
              <a:t>Quando persistiu por longos períodos (15-28 DIAS), a ventilação mecânica foi correlacionada com o risco de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 sz="2000">
                <a:solidFill>
                  <a:srgbClr val="FF0000"/>
                </a:solidFill>
              </a:rPr>
              <a:t> </a:t>
            </a:r>
            <a:r>
              <a:rPr lang="pt-PT" sz="2000">
                <a:solidFill>
                  <a:srgbClr val="FF0000"/>
                </a:solidFill>
              </a:rPr>
              <a:t>leucomalácia periventricular</a:t>
            </a:r>
            <a:r>
              <a:rPr lang="pt-BR" sz="2000">
                <a:solidFill>
                  <a:srgbClr val="FF0000"/>
                </a:solidFill>
              </a:rPr>
              <a:t> (LPV):0Ra* (odds ratio ajustada) de 2,29 (1,31-4,02)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 sz="2000">
                <a:solidFill>
                  <a:srgbClr val="FF0000"/>
                </a:solidFill>
              </a:rPr>
              <a:t> progressão da retinopatia da prematuridade (ROP):ORa de  2,78 (1,75-4,41) e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 sz="2000">
                <a:solidFill>
                  <a:srgbClr val="FF0000"/>
                </a:solidFill>
              </a:rPr>
              <a:t>  comprometimento da resposta auditiva:ORa de 2,13</a:t>
            </a:r>
            <a:r>
              <a:rPr lang="pt-BR" sz="2000"/>
              <a:t>  </a:t>
            </a:r>
            <a:r>
              <a:rPr lang="pt-BR" sz="2000">
                <a:solidFill>
                  <a:srgbClr val="FF0000"/>
                </a:solidFill>
              </a:rPr>
              <a:t>(1,33-2,37)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9332913" y="6553200"/>
            <a:ext cx="21447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1400"/>
              <a:t>Ora*: odds ratio ajustada</a:t>
            </a:r>
          </a:p>
        </p:txBody>
      </p:sp>
      <p:sp>
        <p:nvSpPr>
          <p:cNvPr id="64520" name="AutoShape 8"/>
          <p:cNvSpPr>
            <a:spLocks noChangeArrowheads="1"/>
          </p:cNvSpPr>
          <p:nvPr/>
        </p:nvSpPr>
        <p:spPr bwMode="auto">
          <a:xfrm>
            <a:off x="11555413" y="6146800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>
          <a:xfrm>
            <a:off x="623888" y="260350"/>
            <a:ext cx="10972800" cy="1143000"/>
          </a:xfrm>
        </p:spPr>
        <p:txBody>
          <a:bodyPr/>
          <a:lstStyle/>
          <a:p>
            <a:pPr algn="ctr" eaLnBrk="1" hangingPunct="1"/>
            <a:r>
              <a:rPr lang="pt-BR" smtClean="0"/>
              <a:t>	</a:t>
            </a:r>
            <a:r>
              <a:rPr lang="pt-BR" sz="4000" b="1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>
          <a:xfrm>
            <a:off x="752475" y="1814513"/>
            <a:ext cx="10972800" cy="4525962"/>
          </a:xfrm>
        </p:spPr>
        <p:txBody>
          <a:bodyPr/>
          <a:lstStyle/>
          <a:p>
            <a:pPr eaLnBrk="1" hangingPunct="1"/>
            <a:r>
              <a:rPr lang="pt-BR" sz="3200" smtClean="0">
                <a:solidFill>
                  <a:srgbClr val="0000FF"/>
                </a:solidFill>
              </a:rPr>
              <a:t>Assim,</a:t>
            </a:r>
            <a:r>
              <a:rPr lang="pt-BR" sz="3200" smtClean="0"/>
              <a:t> </a:t>
            </a:r>
            <a:r>
              <a:rPr lang="pt-BR" sz="3200" b="1" smtClean="0">
                <a:solidFill>
                  <a:srgbClr val="0000FF"/>
                </a:solidFill>
              </a:rPr>
              <a:t>os presentes dados fornecem justificativa para evitar ventilação mecânica invasiva e limitar a duração dessa exposição em bebês prematuros</a:t>
            </a:r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2773363" y="4098925"/>
            <a:ext cx="6624637" cy="1989138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5715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3409950" y="4562475"/>
            <a:ext cx="5568950" cy="9159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esforços para encurtar a duração da ventilação mecânica devem ser uma alta prioridade na terapia intensiva para bebês de muito baixo peso</a:t>
            </a:r>
          </a:p>
        </p:txBody>
      </p:sp>
      <p:pic>
        <p:nvPicPr>
          <p:cNvPr id="6554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0" y="4067175"/>
            <a:ext cx="1962150" cy="1909763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body" idx="4294967295"/>
          </p:nvPr>
        </p:nvSpPr>
        <p:spPr>
          <a:xfrm>
            <a:off x="882650" y="1549400"/>
            <a:ext cx="10621963" cy="4470400"/>
          </a:xfrm>
        </p:spPr>
        <p:txBody>
          <a:bodyPr/>
          <a:lstStyle/>
          <a:p>
            <a:pPr eaLnBrk="1" hangingPunct="1"/>
            <a:r>
              <a:rPr lang="pt-BR" smtClean="0"/>
              <a:t>Entre 1.234 estudos inicialmente identificados, foram selecionados aqueles que abordavam uma associação entre displasia broncopulmonar (DBP) e Paralisia cerebral (PC)-11 estudos.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pt-BR" b="1" smtClean="0">
                <a:solidFill>
                  <a:srgbClr val="FF5050"/>
                </a:solidFill>
              </a:rPr>
              <a:t>a DBP foi significativamente associada à PC (ORs: 2,10; IC 95% 1,57 a 2,82) em bebês prematuros. </a:t>
            </a:r>
          </a:p>
          <a:p>
            <a:pPr eaLnBrk="1" hangingPunct="1"/>
            <a:r>
              <a:rPr lang="pt-BR" b="1" smtClean="0">
                <a:solidFill>
                  <a:srgbClr val="FF00FF"/>
                </a:solidFill>
              </a:rPr>
              <a:t>DBP e PC</a:t>
            </a:r>
            <a:r>
              <a:rPr lang="pt-BR" smtClean="0"/>
              <a:t>: </a:t>
            </a:r>
            <a:r>
              <a:rPr lang="pt-BR" b="1" smtClean="0">
                <a:solidFill>
                  <a:srgbClr val="FF5050"/>
                </a:solidFill>
              </a:rPr>
              <a:t>dependência de O2 com 36 semanas pós-menstruais</a:t>
            </a:r>
            <a:r>
              <a:rPr lang="pt-BR" smtClean="0"/>
              <a:t>: </a:t>
            </a:r>
            <a:r>
              <a:rPr lang="pt-BR" b="1" smtClean="0">
                <a:solidFill>
                  <a:srgbClr val="FF5050"/>
                </a:solidFill>
              </a:rPr>
              <a:t>OR=1,67</a:t>
            </a:r>
            <a:r>
              <a:rPr lang="pt-BR" smtClean="0"/>
              <a:t> (1,33-2,11)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b="1" smtClean="0">
                <a:solidFill>
                  <a:srgbClr val="FF00FF"/>
                </a:solidFill>
              </a:rPr>
              <a:t>DBP e PC</a:t>
            </a:r>
            <a:r>
              <a:rPr lang="pt-BR" smtClean="0"/>
              <a:t>: </a:t>
            </a:r>
            <a:r>
              <a:rPr lang="pt-BR" b="1" i="1" smtClean="0">
                <a:solidFill>
                  <a:srgbClr val="FF00FF"/>
                </a:solidFill>
              </a:rPr>
              <a:t>severa DBP ou ventilação mecânica com 36 semanas pós-menstruais</a:t>
            </a:r>
            <a:r>
              <a:rPr lang="pt-BR" smtClean="0"/>
              <a:t>: </a:t>
            </a:r>
            <a:r>
              <a:rPr lang="pt-BR" b="1" i="1" smtClean="0">
                <a:solidFill>
                  <a:srgbClr val="FF5050"/>
                </a:solidFill>
              </a:rPr>
              <a:t>OR:3,44 (1,56-7,60</a:t>
            </a:r>
            <a:r>
              <a:rPr lang="pt-BR" i="1" smtClean="0">
                <a:solidFill>
                  <a:srgbClr val="FF5050"/>
                </a:solidFill>
              </a:rPr>
              <a:t>)</a:t>
            </a:r>
          </a:p>
          <a:p>
            <a:pPr eaLnBrk="1" hangingPunct="1"/>
            <a:endParaRPr lang="pt-BR" i="1" smtClean="0">
              <a:solidFill>
                <a:srgbClr val="FF5050"/>
              </a:solidFill>
            </a:endParaRPr>
          </a:p>
          <a:p>
            <a:pPr eaLnBrk="1" hangingPunct="1"/>
            <a:endParaRPr lang="pt-BR" smtClean="0"/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0" y="390525"/>
            <a:ext cx="12192000" cy="1068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/>
            </a:r>
            <a:br>
              <a:rPr lang="pt-BR">
                <a:hlinkClick r:id="rId2"/>
              </a:rPr>
            </a:br>
            <a:r>
              <a:rPr lang="pt-BR" sz="1600">
                <a:hlinkClick r:id="rId2"/>
              </a:rPr>
              <a:t>Association between </a:t>
            </a:r>
            <a:r>
              <a:rPr lang="pt-BR" sz="1600" b="1">
                <a:hlinkClick r:id="rId2"/>
              </a:rPr>
              <a:t>bronchopulmonary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dysplasia</a:t>
            </a:r>
            <a:r>
              <a:rPr lang="pt-BR" sz="1600">
                <a:hlinkClick r:id="rId2"/>
              </a:rPr>
              <a:t> and cerebral </a:t>
            </a:r>
            <a:r>
              <a:rPr lang="pt-BR" sz="1600" b="1">
                <a:hlinkClick r:id="rId2"/>
              </a:rPr>
              <a:t>palsy</a:t>
            </a:r>
            <a:r>
              <a:rPr lang="pt-BR" sz="1600">
                <a:hlinkClick r:id="rId2"/>
              </a:rPr>
              <a:t> in children: a meta-analysis.</a:t>
            </a:r>
            <a:r>
              <a:rPr lang="pt-BR" sz="1600"/>
              <a:t>Gou X, Yang L, Pan L, Xiao D.</a:t>
            </a:r>
            <a:r>
              <a:rPr lang="pt-BR" sz="1600" b="1"/>
              <a:t>BMJ Open</a:t>
            </a:r>
            <a:r>
              <a:rPr lang="pt-BR" sz="1600"/>
              <a:t>. 2018 Sep 19;8(9):e020735. doi: 10.1136/bmjopen-2017-020735.PMID: 30232102 </a:t>
            </a:r>
            <a:r>
              <a:rPr lang="pt-BR" sz="1600" b="1"/>
              <a:t>Free PMC article.</a:t>
            </a:r>
            <a:r>
              <a:rPr lang="pt-BR" sz="1600"/>
              <a:t> Review</a:t>
            </a:r>
            <a:r>
              <a:rPr lang="pt-BR"/>
              <a:t>. </a:t>
            </a:r>
            <a:r>
              <a:rPr lang="pt-BR">
                <a:solidFill>
                  <a:srgbClr val="FF00FF"/>
                </a:solidFill>
              </a:rPr>
              <a:t>Artigo Livre</a:t>
            </a:r>
          </a:p>
        </p:txBody>
      </p:sp>
      <p:sp>
        <p:nvSpPr>
          <p:cNvPr id="98308" name="Oval 4"/>
          <p:cNvSpPr>
            <a:spLocks noChangeArrowheads="1"/>
          </p:cNvSpPr>
          <p:nvPr/>
        </p:nvSpPr>
        <p:spPr bwMode="auto">
          <a:xfrm>
            <a:off x="0" y="1403350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2018</a:t>
            </a:r>
          </a:p>
        </p:txBody>
      </p:sp>
      <p:pic>
        <p:nvPicPr>
          <p:cNvPr id="983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3549650"/>
            <a:ext cx="666908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741988"/>
            <a:ext cx="6754813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1" name="Rectangle 7"/>
          <p:cNvSpPr>
            <a:spLocks noChangeArrowheads="1"/>
          </p:cNvSpPr>
          <p:nvPr/>
        </p:nvSpPr>
        <p:spPr bwMode="auto">
          <a:xfrm>
            <a:off x="473075" y="0"/>
            <a:ext cx="11493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3333FF"/>
                </a:solidFill>
              </a:rPr>
              <a:t>Associação entre displasia broncopulmonar e paralisia cerebral em crianças: uma metanálise</a:t>
            </a:r>
            <a:endParaRPr lang="pt-BR" b="1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body" idx="4294967295"/>
          </p:nvPr>
        </p:nvSpPr>
        <p:spPr>
          <a:xfrm>
            <a:off x="547688" y="2144713"/>
            <a:ext cx="10972800" cy="4525962"/>
          </a:xfrm>
        </p:spPr>
        <p:txBody>
          <a:bodyPr/>
          <a:lstStyle/>
          <a:p>
            <a:r>
              <a:rPr lang="pt-BR" smtClean="0"/>
              <a:t>Essas  crianças  tm mais problemas neurossensoriais, particularmente </a:t>
            </a:r>
            <a:r>
              <a:rPr lang="pt-BR" b="1" smtClean="0">
                <a:solidFill>
                  <a:srgbClr val="FF5050"/>
                </a:solidFill>
              </a:rPr>
              <a:t>disfunção motora e pior desempenho cognitivo</a:t>
            </a:r>
            <a:r>
              <a:rPr lang="pt-BR" smtClean="0">
                <a:solidFill>
                  <a:srgbClr val="FF5050"/>
                </a:solidFill>
              </a:rPr>
              <a:t>, </a:t>
            </a:r>
            <a:r>
              <a:rPr lang="pt-BR" b="1" smtClean="0">
                <a:solidFill>
                  <a:srgbClr val="FF5050"/>
                </a:solidFill>
              </a:rPr>
              <a:t>função acadêmica, linguagem e visuoperceptual</a:t>
            </a:r>
            <a:r>
              <a:rPr lang="pt-BR" smtClean="0"/>
              <a:t>. </a:t>
            </a:r>
          </a:p>
          <a:p>
            <a:r>
              <a:rPr lang="pt-BR" smtClean="0"/>
              <a:t>Como as taxas de Displasia Broncopulmona (DBP) não estão diminuindo com avanços nos cuidados perinatais e neonatais, ainda que as taxas de sobrevivência tenham aumentado, há muitas mais crianças sobreviventes com DBP diagnosticadas como recém-nascidos do que jamais ocorreu no passado.</a:t>
            </a:r>
          </a:p>
          <a:p>
            <a:r>
              <a:rPr lang="pt-BR" smtClean="0"/>
              <a:t> Consequentemente, os médicos precisam estar cientes dos riscos de problemas adversos aos quais essas crianças são predispostas. </a:t>
            </a:r>
          </a:p>
          <a:p>
            <a:pPr algn="ctr"/>
            <a:r>
              <a:rPr lang="pt-BR" sz="2400" b="1" smtClean="0"/>
              <a:t>Os desafios são reduzir as taxas de DBP e prevenir as sequelas adversas para aqueles com DBP que sobrevivem, não apenas durante a infância, </a:t>
            </a:r>
            <a:r>
              <a:rPr lang="pt-BR" sz="2400" b="1" smtClean="0">
                <a:solidFill>
                  <a:srgbClr val="3333FF"/>
                </a:solidFill>
              </a:rPr>
              <a:t>mas também na idade adulta</a:t>
            </a:r>
            <a:r>
              <a:rPr lang="pt-BR" sz="2400" b="1" smtClean="0"/>
              <a:t>.</a:t>
            </a:r>
          </a:p>
        </p:txBody>
      </p:sp>
      <p:sp>
        <p:nvSpPr>
          <p:cNvPr id="99331" name="Rectangle 3"/>
          <p:cNvSpPr>
            <a:spLocks noChangeArrowheads="1"/>
          </p:cNvSpPr>
          <p:nvPr/>
        </p:nvSpPr>
        <p:spPr bwMode="auto">
          <a:xfrm>
            <a:off x="623888" y="966788"/>
            <a:ext cx="11568112" cy="10985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/>
              <a:t> </a:t>
            </a:r>
          </a:p>
          <a:p>
            <a:pPr algn="ctr"/>
            <a:r>
              <a:rPr lang="pt-BR">
                <a:hlinkClick r:id="rId2"/>
              </a:rPr>
              <a:t>An </a:t>
            </a:r>
            <a:r>
              <a:rPr lang="pt-BR" b="1">
                <a:hlinkClick r:id="rId2"/>
              </a:rPr>
              <a:t>update</a:t>
            </a:r>
            <a:r>
              <a:rPr lang="pt-BR">
                <a:hlinkClick r:id="rId2"/>
              </a:rPr>
              <a:t> on </a:t>
            </a:r>
            <a:r>
              <a:rPr lang="pt-BR" b="1">
                <a:hlinkClick r:id="rId2"/>
              </a:rPr>
              <a:t>pulmonary</a:t>
            </a:r>
            <a:r>
              <a:rPr lang="pt-BR">
                <a:hlinkClick r:id="rId2"/>
              </a:rPr>
              <a:t> and </a:t>
            </a:r>
            <a:r>
              <a:rPr lang="pt-BR" b="1">
                <a:hlinkClick r:id="rId2"/>
              </a:rPr>
              <a:t>neurodevelopmental</a:t>
            </a:r>
            <a:r>
              <a:rPr lang="pt-BR">
                <a:hlinkClick r:id="rId2"/>
              </a:rPr>
              <a:t> outcomes of bronchopulmonary dysplasia.</a:t>
            </a:r>
            <a:r>
              <a:rPr lang="pt-BR"/>
              <a:t>Cheong JLY, Doyle LW.Semin Perinatol. 2018 Nov;42(7):478-484. doi: </a:t>
            </a:r>
            <a:r>
              <a:rPr lang="pt-BR">
                <a:solidFill>
                  <a:srgbClr val="3333FF"/>
                </a:solidFill>
              </a:rPr>
              <a:t>10.1053/j.semperi.2018.09.013</a:t>
            </a:r>
            <a:r>
              <a:rPr lang="pt-BR"/>
              <a:t>. Epub 2018 Oct 2.PMID: 30401478 Review.</a:t>
            </a:r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1490663" y="258763"/>
            <a:ext cx="105806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3333FF"/>
                </a:solidFill>
              </a:rPr>
              <a:t>Uma atualização sobre os resultados do desenvolvimento pulmonar e neurológico da </a:t>
            </a:r>
          </a:p>
          <a:p>
            <a:pPr algn="ctr"/>
            <a:r>
              <a:rPr lang="pt-BR" sz="2000" b="1">
                <a:solidFill>
                  <a:srgbClr val="3333FF"/>
                </a:solidFill>
              </a:rPr>
              <a:t>displasia broncopulmonar.</a:t>
            </a:r>
          </a:p>
        </p:txBody>
      </p:sp>
      <p:sp>
        <p:nvSpPr>
          <p:cNvPr id="99333" name="Oval 4"/>
          <p:cNvSpPr>
            <a:spLocks noChangeArrowheads="1"/>
          </p:cNvSpPr>
          <p:nvPr/>
        </p:nvSpPr>
        <p:spPr bwMode="auto">
          <a:xfrm>
            <a:off x="249238" y="258763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2018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body" idx="4294967295"/>
          </p:nvPr>
        </p:nvSpPr>
        <p:spPr>
          <a:xfrm>
            <a:off x="530225" y="1590675"/>
            <a:ext cx="11158538" cy="51212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Este estudo examinou o </a:t>
            </a:r>
            <a:r>
              <a:rPr lang="pt-BR" smtClean="0">
                <a:solidFill>
                  <a:srgbClr val="3333FF"/>
                </a:solidFill>
              </a:rPr>
              <a:t>Volume do cérebro</a:t>
            </a:r>
            <a:r>
              <a:rPr lang="pt-BR" smtClean="0"/>
              <a:t> e </a:t>
            </a:r>
            <a:r>
              <a:rPr lang="pt-BR" smtClean="0">
                <a:solidFill>
                  <a:srgbClr val="3333FF"/>
                </a:solidFill>
              </a:rPr>
              <a:t>Microestrutura da substância branca</a:t>
            </a:r>
            <a:r>
              <a:rPr lang="pt-BR" smtClean="0"/>
              <a:t> em bebês prematuros em idade equivalente a termos e explorou os efeitos da </a:t>
            </a:r>
            <a:r>
              <a:rPr lang="pt-BR" b="1" smtClean="0"/>
              <a:t>Displasia broncopulmonar (DBP)</a:t>
            </a:r>
            <a:r>
              <a:rPr lang="pt-BR" smtClean="0"/>
              <a:t> sobre o </a:t>
            </a:r>
            <a:r>
              <a:rPr lang="pt-BR" b="1" smtClean="0"/>
              <a:t>Desenvolvimento cerebral</a:t>
            </a:r>
            <a:r>
              <a:rPr lang="pt-BR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mtClean="0"/>
              <a:t>Foram  estudados 56 bebês prematuros (33 comDBP e 23 semDBP) sem evidência de anormalidades focais na imagem por ressonância magnética convencional (RM) em idade equivalente a termo</a:t>
            </a:r>
          </a:p>
          <a:p>
            <a:pPr>
              <a:lnSpc>
                <a:spcPct val="90000"/>
              </a:lnSpc>
            </a:pPr>
            <a:r>
              <a:rPr lang="pt-BR" smtClean="0"/>
              <a:t>Para isso, volumes cerebrais regionais e e imagens de tensor de difusão (DTI) foram examinadas usando técnicas de segmentação na RM.</a:t>
            </a:r>
          </a:p>
          <a:p>
            <a:pPr>
              <a:lnSpc>
                <a:spcPct val="90000"/>
              </a:lnSpc>
            </a:pPr>
            <a:r>
              <a:rPr lang="pt-BR" smtClean="0"/>
              <a:t>O que acharam? </a:t>
            </a:r>
            <a:r>
              <a:rPr lang="pt-BR" b="1" smtClean="0">
                <a:solidFill>
                  <a:srgbClr val="FF5050"/>
                </a:solidFill>
              </a:rPr>
              <a:t>Os bebês prematuros com DBP tiveram menores volumes da substância branca cerebral (p = 0,005)</a:t>
            </a:r>
            <a:r>
              <a:rPr lang="pt-BR" smtClean="0"/>
              <a:t> que os bebês prematuros sem DBP, independente do sexo, idade gestacional, idade na ressonância magnética, assim como </a:t>
            </a:r>
            <a:r>
              <a:rPr lang="pt-BR" b="1" smtClean="0">
                <a:solidFill>
                  <a:srgbClr val="FF5050"/>
                </a:solidFill>
              </a:rPr>
              <a:t>menor volume total intracraniano</a:t>
            </a:r>
            <a:r>
              <a:rPr lang="pt-BR" smtClean="0"/>
              <a:t>.</a:t>
            </a:r>
          </a:p>
          <a:p>
            <a:pPr>
              <a:lnSpc>
                <a:spcPct val="90000"/>
              </a:lnSpc>
            </a:pPr>
            <a:r>
              <a:rPr lang="pt-BR" smtClean="0"/>
              <a:t> Independente de sexo, idade gestacional e idade na ressonância magnética, </a:t>
            </a:r>
            <a:r>
              <a:rPr lang="pt-BR" b="1" smtClean="0">
                <a:solidFill>
                  <a:srgbClr val="FF5050"/>
                </a:solidFill>
              </a:rPr>
              <a:t>os bebês prematuros com DBP exibiram reduções marcantes na anisotropia fracionada no corpo caloso (p = 0,006), trato corticoespinhal (p = 0,003) e pedúnculo cerebelar superior (p = 0,002)</a:t>
            </a:r>
            <a:r>
              <a:rPr lang="pt-BR" smtClean="0"/>
              <a:t> em comparação com os bebês sem DBP, com um nível de significância de p ≤ 0,008. </a:t>
            </a:r>
          </a:p>
          <a:p>
            <a:pPr algn="ctr">
              <a:lnSpc>
                <a:spcPct val="90000"/>
              </a:lnSpc>
            </a:pPr>
            <a:r>
              <a:rPr lang="pt-BR" sz="2000" b="1" smtClean="0">
                <a:solidFill>
                  <a:srgbClr val="008000"/>
                </a:solidFill>
              </a:rPr>
              <a:t>Os dias em ventilador mecânico  no grupo da DBP foi de 22,4 ± 18,4  dias versos 9,2 ± 6,3  (p = 0,002)</a:t>
            </a:r>
          </a:p>
          <a:p>
            <a:pPr algn="ctr">
              <a:lnSpc>
                <a:spcPct val="90000"/>
              </a:lnSpc>
            </a:pPr>
            <a:endParaRPr lang="pt-BR" sz="2000" b="1" smtClean="0">
              <a:solidFill>
                <a:srgbClr val="008000"/>
              </a:solidFill>
            </a:endParaRPr>
          </a:p>
          <a:p>
            <a:pPr>
              <a:lnSpc>
                <a:spcPct val="90000"/>
              </a:lnSpc>
            </a:pPr>
            <a:endParaRPr lang="pt-BR" sz="2000" b="1" smtClean="0">
              <a:solidFill>
                <a:srgbClr val="FF5050"/>
              </a:solidFill>
            </a:endParaRPr>
          </a:p>
        </p:txBody>
      </p:sp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215900" y="798513"/>
            <a:ext cx="11976100" cy="638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400" b="1">
                <a:hlinkClick r:id="rId2"/>
              </a:rPr>
              <a:t>Bronchopulmonary</a:t>
            </a:r>
            <a:r>
              <a:rPr lang="pt-BR" sz="1400">
                <a:hlinkClick r:id="rId2"/>
              </a:rPr>
              <a:t> </a:t>
            </a:r>
            <a:r>
              <a:rPr lang="pt-BR" sz="1400" b="1">
                <a:hlinkClick r:id="rId2"/>
              </a:rPr>
              <a:t>Dysplasia</a:t>
            </a:r>
            <a:r>
              <a:rPr lang="pt-BR" sz="1400">
                <a:hlinkClick r:id="rId2"/>
              </a:rPr>
              <a:t> Is </a:t>
            </a:r>
            <a:r>
              <a:rPr lang="pt-BR" sz="1400" b="1">
                <a:hlinkClick r:id="rId2"/>
              </a:rPr>
              <a:t>Associated</a:t>
            </a:r>
            <a:r>
              <a:rPr lang="pt-BR" sz="1400">
                <a:hlinkClick r:id="rId2"/>
              </a:rPr>
              <a:t> with </a:t>
            </a:r>
            <a:r>
              <a:rPr lang="pt-BR" sz="1400" b="1">
                <a:hlinkClick r:id="rId2"/>
              </a:rPr>
              <a:t>Altered</a:t>
            </a:r>
            <a:r>
              <a:rPr lang="pt-BR" sz="1400">
                <a:hlinkClick r:id="rId2"/>
              </a:rPr>
              <a:t> </a:t>
            </a:r>
            <a:r>
              <a:rPr lang="pt-BR" sz="1400" b="1">
                <a:hlinkClick r:id="rId2"/>
              </a:rPr>
              <a:t>Brain</a:t>
            </a:r>
            <a:r>
              <a:rPr lang="pt-BR" sz="1400">
                <a:hlinkClick r:id="rId2"/>
              </a:rPr>
              <a:t> </a:t>
            </a:r>
            <a:r>
              <a:rPr lang="pt-BR" sz="1400" b="1">
                <a:hlinkClick r:id="rId2"/>
              </a:rPr>
              <a:t>Volumes</a:t>
            </a:r>
            <a:r>
              <a:rPr lang="pt-BR" sz="1400">
                <a:hlinkClick r:id="rId2"/>
              </a:rPr>
              <a:t> and White Matter Microstructure in Preterm Infants.</a:t>
            </a:r>
            <a:r>
              <a:rPr lang="pt-BR" sz="1400"/>
              <a:t>Lee JM, Choi YH, Hong J, Kim NY, Kim EB, Lim JS, Kim JD, Park HK, Lee HJ.Neonatology. 2019;116(2):163-170. doi: </a:t>
            </a:r>
            <a:r>
              <a:rPr lang="pt-BR" sz="1400">
                <a:solidFill>
                  <a:srgbClr val="FF00FF"/>
                </a:solidFill>
              </a:rPr>
              <a:t>10.1159/000499487</a:t>
            </a:r>
            <a:r>
              <a:rPr lang="pt-BR" sz="1400"/>
              <a:t>. Epub 2019 May 21.PMID: 31112968</a:t>
            </a:r>
          </a:p>
        </p:txBody>
      </p:sp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225425" y="127000"/>
            <a:ext cx="11636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3333FF"/>
                </a:solidFill>
              </a:rPr>
              <a:t>A displasia broncopulmonar está associada a volumes cerebrais alterados e microestrutura da</a:t>
            </a:r>
          </a:p>
          <a:p>
            <a:pPr algn="ctr"/>
            <a:r>
              <a:rPr lang="pt-BR" sz="2000" b="1">
                <a:solidFill>
                  <a:srgbClr val="3333FF"/>
                </a:solidFill>
              </a:rPr>
              <a:t> substância branca em bebês prematuros</a:t>
            </a:r>
          </a:p>
        </p:txBody>
      </p:sp>
      <p:sp>
        <p:nvSpPr>
          <p:cNvPr id="97285" name="Oval 4"/>
          <p:cNvSpPr>
            <a:spLocks noChangeArrowheads="1"/>
          </p:cNvSpPr>
          <p:nvPr/>
        </p:nvSpPr>
        <p:spPr bwMode="auto">
          <a:xfrm>
            <a:off x="153988" y="1135063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/>
          </p:cNvSpPr>
          <p:nvPr>
            <p:ph type="body" idx="4294967295"/>
          </p:nvPr>
        </p:nvSpPr>
        <p:spPr>
          <a:xfrm>
            <a:off x="430213" y="1757363"/>
            <a:ext cx="10972800" cy="5100637"/>
          </a:xfrm>
        </p:spPr>
        <p:txBody>
          <a:bodyPr/>
          <a:lstStyle/>
          <a:p>
            <a:r>
              <a:rPr lang="pt-BR" sz="2400" b="1" smtClean="0">
                <a:solidFill>
                  <a:srgbClr val="3333FF"/>
                </a:solidFill>
              </a:rPr>
              <a:t>Objetivo</a:t>
            </a:r>
            <a:r>
              <a:rPr lang="pt-BR" sz="2400" smtClean="0"/>
              <a:t>: Investigar a associação entre A duração da ventilação mecânica invasiva (VMI) e resultados do neurodesenvolvimento a longo prazo em bebês prematuros em uma era de VMI restrita.</a:t>
            </a:r>
          </a:p>
          <a:p>
            <a:r>
              <a:rPr lang="pt-BR" sz="2400" b="1" smtClean="0">
                <a:solidFill>
                  <a:srgbClr val="3333FF"/>
                </a:solidFill>
              </a:rPr>
              <a:t>Desenho Estudo</a:t>
            </a:r>
            <a:r>
              <a:rPr lang="pt-BR" sz="2400" smtClean="0"/>
              <a:t>: de coorte retrospectivo.</a:t>
            </a:r>
          </a:p>
          <a:p>
            <a:r>
              <a:rPr lang="pt-BR" sz="2400" b="1" smtClean="0">
                <a:solidFill>
                  <a:srgbClr val="3333FF"/>
                </a:solidFill>
              </a:rPr>
              <a:t>Local</a:t>
            </a:r>
            <a:r>
              <a:rPr lang="pt-BR" sz="2400" b="1" smtClean="0"/>
              <a:t>:</a:t>
            </a:r>
            <a:r>
              <a:rPr lang="pt-BR" sz="2400" smtClean="0"/>
              <a:t> Terapia Intensiva Neonatal única em Amsterdam.</a:t>
            </a:r>
          </a:p>
          <a:p>
            <a:r>
              <a:rPr lang="pt-BR" sz="2400" b="1" smtClean="0">
                <a:solidFill>
                  <a:srgbClr val="3333FF"/>
                </a:solidFill>
              </a:rPr>
              <a:t>Pacientes</a:t>
            </a:r>
            <a:r>
              <a:rPr lang="pt-BR" sz="2400" smtClean="0"/>
              <a:t>: Todos os pacientes (368) ventilados numa média de 2 dias, com idade gestacional entre </a:t>
            </a:r>
            <a:r>
              <a:rPr lang="pt-BR" sz="2400" b="1" smtClean="0">
                <a:solidFill>
                  <a:srgbClr val="FF5050"/>
                </a:solidFill>
              </a:rPr>
              <a:t>24 e 30 semanas nascido</a:t>
            </a:r>
            <a:r>
              <a:rPr lang="pt-BR" sz="2400" smtClean="0"/>
              <a:t> entre 2010 e 2015</a:t>
            </a:r>
          </a:p>
          <a:p>
            <a:r>
              <a:rPr lang="pt-BR" sz="2400" b="1" smtClean="0">
                <a:solidFill>
                  <a:srgbClr val="3333FF"/>
                </a:solidFill>
              </a:rPr>
              <a:t>Medidas de resultados principais</a:t>
            </a:r>
            <a:r>
              <a:rPr lang="pt-BR" sz="2400" smtClean="0"/>
              <a:t>: Deficiente Neurodesenvolvimento (NDI) aos 24 meses de idade corrigida . A relação entre duração da  VMI duração e NDI foi determinada por análise de regressão logística multivariada</a:t>
            </a: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250825" y="1027113"/>
            <a:ext cx="11941175" cy="733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600" b="1">
                <a:hlinkClick r:id="rId2"/>
              </a:rPr>
              <a:t>Duration</a:t>
            </a:r>
            <a:r>
              <a:rPr lang="pt-BR" sz="1600">
                <a:hlinkClick r:id="rId2"/>
              </a:rPr>
              <a:t> of </a:t>
            </a:r>
            <a:r>
              <a:rPr lang="pt-BR" sz="1600" b="1">
                <a:hlinkClick r:id="rId2"/>
              </a:rPr>
              <a:t>mechanical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ventilation</a:t>
            </a:r>
            <a:r>
              <a:rPr lang="pt-BR" sz="1600">
                <a:hlinkClick r:id="rId2"/>
              </a:rPr>
              <a:t> and </a:t>
            </a:r>
            <a:r>
              <a:rPr lang="pt-BR" sz="1600" b="1">
                <a:hlinkClick r:id="rId2"/>
              </a:rPr>
              <a:t>neurodevelopment</a:t>
            </a:r>
            <a:r>
              <a:rPr lang="pt-BR" sz="1600">
                <a:hlinkClick r:id="rId2"/>
              </a:rPr>
              <a:t> in </a:t>
            </a:r>
            <a:r>
              <a:rPr lang="pt-BR" sz="1600" b="1">
                <a:hlinkClick r:id="rId2"/>
              </a:rPr>
              <a:t>preterm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infants</a:t>
            </a:r>
            <a:r>
              <a:rPr lang="pt-BR" sz="1600">
                <a:hlinkClick r:id="rId2"/>
              </a:rPr>
              <a:t>.</a:t>
            </a:r>
            <a:endParaRPr lang="pt-BR" sz="1600"/>
          </a:p>
          <a:p>
            <a:pPr algn="ctr"/>
            <a:r>
              <a:rPr lang="pt-BR" sz="1600"/>
              <a:t>Vliegenthart RJS, van Kaam AH, Aarnoudse-Moens CSH, van Wassenaer AG, Onland W.Arch Dis Child Fetal Neonatal Ed. 2019 Nov;104(6):F631-F635. doi: </a:t>
            </a:r>
            <a:r>
              <a:rPr lang="pt-BR" sz="1600">
                <a:solidFill>
                  <a:srgbClr val="3333FF"/>
                </a:solidFill>
              </a:rPr>
              <a:t>10.1136/archdischild-2018-315993</a:t>
            </a:r>
            <a:r>
              <a:rPr lang="pt-BR" sz="1600"/>
              <a:t>. Epub 2019 Mar 20.PMID: 30894396</a:t>
            </a:r>
          </a:p>
        </p:txBody>
      </p:sp>
      <p:sp>
        <p:nvSpPr>
          <p:cNvPr id="103428" name="Oval 4"/>
          <p:cNvSpPr>
            <a:spLocks noChangeArrowheads="1"/>
          </p:cNvSpPr>
          <p:nvPr/>
        </p:nvSpPr>
        <p:spPr bwMode="auto">
          <a:xfrm>
            <a:off x="276225" y="566738"/>
            <a:ext cx="920750" cy="40005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2019</a:t>
            </a: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131763" y="0"/>
            <a:ext cx="11884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3333FF"/>
                </a:solidFill>
              </a:rPr>
              <a:t>Duração da ventilação mecânica e neurodesenvolvimento em bebês prematuros</a:t>
            </a:r>
            <a:r>
              <a:rPr lang="pt-BR" b="1">
                <a:solidFill>
                  <a:srgbClr val="3333FF"/>
                </a:solidFill>
              </a:rPr>
              <a:t>.</a:t>
            </a:r>
          </a:p>
        </p:txBody>
      </p:sp>
      <p:sp>
        <p:nvSpPr>
          <p:cNvPr id="103430" name="AutoShape 6"/>
          <p:cNvSpPr>
            <a:spLocks noChangeArrowheads="1"/>
          </p:cNvSpPr>
          <p:nvPr/>
        </p:nvSpPr>
        <p:spPr bwMode="auto">
          <a:xfrm>
            <a:off x="11555413" y="6146800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3"/>
          <p:cNvSpPr>
            <a:spLocks noGrp="1"/>
          </p:cNvSpPr>
          <p:nvPr>
            <p:ph type="body" idx="4294967295"/>
          </p:nvPr>
        </p:nvSpPr>
        <p:spPr>
          <a:xfrm>
            <a:off x="200025" y="346075"/>
            <a:ext cx="11614150" cy="62626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3333FF"/>
                </a:solidFill>
              </a:rPr>
              <a:t>Resultados</a:t>
            </a:r>
          </a:p>
          <a:p>
            <a:pPr>
              <a:lnSpc>
                <a:spcPct val="90000"/>
              </a:lnSpc>
            </a:pPr>
            <a:r>
              <a:rPr lang="pt-BR" sz="2800" b="1" smtClean="0">
                <a:solidFill>
                  <a:srgbClr val="FF5050"/>
                </a:solidFill>
              </a:rPr>
              <a:t>Displasia broncopulmonar moderada e grave</a:t>
            </a:r>
            <a:r>
              <a:rPr lang="pt-BR" sz="2800" smtClean="0"/>
              <a:t> foi diagnosticada em </a:t>
            </a:r>
            <a:r>
              <a:rPr lang="pt-BR" sz="2800" b="1" smtClean="0">
                <a:solidFill>
                  <a:srgbClr val="FF5050"/>
                </a:solidFill>
              </a:rPr>
              <a:t>33%</a:t>
            </a:r>
            <a:r>
              <a:rPr lang="pt-BR" sz="2800" smtClean="0"/>
              <a:t> das crianças. </a:t>
            </a:r>
          </a:p>
          <a:p>
            <a:pPr>
              <a:lnSpc>
                <a:spcPct val="90000"/>
              </a:lnSpc>
            </a:pPr>
            <a:r>
              <a:rPr lang="pt-BR" sz="2800" smtClean="0"/>
              <a:t>A análise de regressão multivariada com ajuste para idade gestacional, pequeno para idade gestacional e nível socioeconômico mostrou: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sz="2800" smtClean="0"/>
              <a:t>         uma associação significativa entre todos os dias de VM e NDI em 24 meses de idade corrigida:</a:t>
            </a:r>
          </a:p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sz="2800" smtClean="0"/>
              <a:t>        </a:t>
            </a:r>
            <a:r>
              <a:rPr lang="pt-BR" sz="2800" b="1" smtClean="0">
                <a:solidFill>
                  <a:srgbClr val="FF5050"/>
                </a:solidFill>
              </a:rPr>
              <a:t>OR ajustado [aOR] 1,08, IC 95% 1,004-1,16, p = 0,04) </a:t>
            </a:r>
            <a:r>
              <a:rPr lang="pt-BR" sz="2800" smtClean="0"/>
              <a:t> </a:t>
            </a:r>
          </a:p>
          <a:p>
            <a:pPr algn="ctr">
              <a:lnSpc>
                <a:spcPct val="90000"/>
              </a:lnSpc>
            </a:pPr>
            <a:endParaRPr lang="pt-BR" sz="2800" smtClean="0"/>
          </a:p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sz="2800" smtClean="0"/>
              <a:t>Essa associação atingiu significância limítrofe ao ajustar também para morbidade neonatal grave (</a:t>
            </a:r>
            <a:r>
              <a:rPr lang="pt-BR" sz="2800" b="1" smtClean="0">
                <a:solidFill>
                  <a:srgbClr val="FF5050"/>
                </a:solidFill>
              </a:rPr>
              <a:t>aOR 1,08, IC 95% 1,00-1,17, p = 0,05</a:t>
            </a:r>
            <a:r>
              <a:rPr lang="pt-BR" sz="2800" b="1" smtClean="0"/>
              <a:t>). </a:t>
            </a:r>
          </a:p>
        </p:txBody>
      </p:sp>
      <p:sp>
        <p:nvSpPr>
          <p:cNvPr id="105476" name="AutoShape 4"/>
          <p:cNvSpPr>
            <a:spLocks noChangeArrowheads="1"/>
          </p:cNvSpPr>
          <p:nvPr/>
        </p:nvSpPr>
        <p:spPr bwMode="auto">
          <a:xfrm>
            <a:off x="11555413" y="6135688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833438"/>
            <a:ext cx="4638675" cy="552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6502" name="Rectangle 6"/>
          <p:cNvSpPr>
            <a:spLocks noChangeArrowheads="1"/>
          </p:cNvSpPr>
          <p:nvPr/>
        </p:nvSpPr>
        <p:spPr bwMode="auto">
          <a:xfrm>
            <a:off x="5605463" y="911225"/>
            <a:ext cx="6096000" cy="2365375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        O que já se sabe sobre esse tópico?</a:t>
            </a:r>
          </a:p>
          <a:p>
            <a:r>
              <a:rPr lang="pt-BR"/>
              <a:t>► Ventilação prolongada em bebês prematuros</a:t>
            </a:r>
          </a:p>
          <a:p>
            <a:r>
              <a:rPr lang="pt-BR"/>
              <a:t>está associado a deficiente  neurodesenvolvimento</a:t>
            </a:r>
          </a:p>
          <a:p>
            <a:r>
              <a:rPr lang="pt-BR"/>
              <a:t>aos 18-24 meses de idade.</a:t>
            </a:r>
          </a:p>
          <a:p>
            <a:r>
              <a:rPr lang="pt-BR"/>
              <a:t>► Uma política restritiva de ventilação invasiva em</a:t>
            </a:r>
          </a:p>
          <a:p>
            <a:r>
              <a:rPr lang="pt-BR"/>
              <a:t>bebês prematuros é viável e associa-se a </a:t>
            </a:r>
          </a:p>
          <a:p>
            <a:r>
              <a:rPr lang="pt-BR"/>
              <a:t>menos comprometimento do neurodesenvolvimento aos 24 meses corrigidos de idade.</a:t>
            </a:r>
          </a:p>
        </p:txBody>
      </p:sp>
      <p:sp>
        <p:nvSpPr>
          <p:cNvPr id="106504" name="Rectangle 8"/>
          <p:cNvSpPr>
            <a:spLocks noChangeArrowheads="1"/>
          </p:cNvSpPr>
          <p:nvPr/>
        </p:nvSpPr>
        <p:spPr bwMode="auto">
          <a:xfrm>
            <a:off x="5489575" y="3862388"/>
            <a:ext cx="6511925" cy="2071687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          O que este estudo acrescenta?</a:t>
            </a:r>
          </a:p>
          <a:p>
            <a:r>
              <a:rPr lang="pt-BR"/>
              <a:t>► Mesmo em uma era de política de ventilação invasiva restritiva, a cada dia adicional de ventilação mecânica invasiva aumenta o risco no comprometimento do neurodesenvolvimento em 24 meses.</a:t>
            </a:r>
          </a:p>
          <a:p>
            <a:r>
              <a:rPr lang="pt-BR"/>
              <a:t>► Limitar a ventilação mecânica invasiva deve</a:t>
            </a:r>
          </a:p>
          <a:p>
            <a:r>
              <a:rPr lang="pt-BR"/>
              <a:t>ser um foco importante no tratamento dos prematuros.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body" idx="4294967295"/>
          </p:nvPr>
        </p:nvSpPr>
        <p:spPr>
          <a:xfrm>
            <a:off x="719138" y="2332038"/>
            <a:ext cx="10972800" cy="452596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b="1" smtClean="0">
                <a:solidFill>
                  <a:srgbClr val="008000"/>
                </a:solidFill>
              </a:rPr>
              <a:t>Vários estudos demonstraram que a ventilação pode causar dano cerebral por duas vias: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 </a:t>
            </a:r>
            <a:r>
              <a:rPr lang="pt-BR" sz="2000" smtClean="0">
                <a:solidFill>
                  <a:srgbClr val="FF0000"/>
                </a:solidFill>
              </a:rPr>
              <a:t>resposta inflamatória cerebral localizada e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FF0000"/>
                </a:solidFill>
              </a:rPr>
              <a:t> instabilidade hemodinâmica</a:t>
            </a:r>
            <a:r>
              <a:rPr lang="pt-BR" sz="2000" smtClean="0"/>
              <a:t>. 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000" smtClean="0"/>
              <a:t>                            </a:t>
            </a:r>
            <a:r>
              <a:rPr lang="pt-BR" sz="2400" b="1" smtClean="0">
                <a:solidFill>
                  <a:srgbClr val="FF00FF"/>
                </a:solidFill>
              </a:rPr>
              <a:t>Resposta inflamatória cerebral localizada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Essa resposta é devido à </a:t>
            </a:r>
            <a:r>
              <a:rPr lang="pt-BR" sz="2000" smtClean="0">
                <a:solidFill>
                  <a:srgbClr val="FF0000"/>
                </a:solidFill>
              </a:rPr>
              <a:t>cascata pulmonar inflamatória que atravessa a barreira hematoencefálica, causando superprodução de citocinas pró-inflamatórias e lesão da substância branca cerebral</a:t>
            </a:r>
            <a:r>
              <a:rPr lang="pt-BR" sz="2000" smtClean="0"/>
              <a:t>  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Já após </a:t>
            </a:r>
            <a:r>
              <a:rPr lang="pt-BR" sz="2000" smtClean="0">
                <a:solidFill>
                  <a:srgbClr val="FF0000"/>
                </a:solidFill>
              </a:rPr>
              <a:t>2 horas de ventilação</a:t>
            </a:r>
            <a:r>
              <a:rPr lang="pt-BR" sz="2000" smtClean="0"/>
              <a:t>, foi demonstrado um aumento nas citocinas plasmáticas pró-inflamatórias de interleucina (IL) -8, IL-1β e TNF-α e uma diminuição nas citocinas anti-inflamatórias IL-10.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 Um aumento nas citocinas pró-inflamatórias também pode </a:t>
            </a:r>
            <a:r>
              <a:rPr lang="pt-BR" sz="2000" smtClean="0">
                <a:solidFill>
                  <a:srgbClr val="FF0000"/>
                </a:solidFill>
              </a:rPr>
              <a:t>comprometer a vascularização cerebral e reduzir a integridade da barreira hematoencefálica. 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0" y="1196975"/>
            <a:ext cx="12047538" cy="8239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Ventilation</a:t>
            </a:r>
            <a:r>
              <a:rPr lang="pt-BR">
                <a:hlinkClick r:id="rId2"/>
              </a:rPr>
              <a:t>, oxidative stress and risk of </a:t>
            </a:r>
            <a:r>
              <a:rPr lang="pt-BR" b="1">
                <a:hlinkClick r:id="rId2"/>
              </a:rPr>
              <a:t>brain</a:t>
            </a:r>
            <a:r>
              <a:rPr lang="pt-BR">
                <a:hlinkClick r:id="rId2"/>
              </a:rPr>
              <a:t> injury in preterm </a:t>
            </a:r>
            <a:r>
              <a:rPr lang="pt-BR" b="1">
                <a:hlinkClick r:id="rId2"/>
              </a:rPr>
              <a:t>newborn</a:t>
            </a:r>
            <a:r>
              <a:rPr lang="pt-BR">
                <a:hlinkClick r:id="rId2"/>
              </a:rPr>
              <a:t>.</a:t>
            </a:r>
            <a:endParaRPr lang="pt-BR"/>
          </a:p>
          <a:p>
            <a:pPr algn="ctr"/>
            <a:r>
              <a:rPr lang="pt-BR">
                <a:solidFill>
                  <a:srgbClr val="000000"/>
                </a:solidFill>
              </a:rPr>
              <a:t>Cannavò L, Rulli I, Falsaperla R, Corsello G, Gitto E.Ital J Pediatr. 2020 Jul 23;46(1):100. doi: 10.1186/s13052-020-00852-1.PMID: 32703261 </a:t>
            </a:r>
            <a:r>
              <a:rPr lang="pt-BR" b="1">
                <a:solidFill>
                  <a:srgbClr val="000000"/>
                </a:solidFill>
              </a:rPr>
              <a:t>Free PMC article. </a:t>
            </a:r>
            <a:r>
              <a:rPr lang="pt-BR" b="1">
                <a:solidFill>
                  <a:srgbClr val="0000FF"/>
                </a:solidFill>
              </a:rPr>
              <a:t>Artigo Livre</a:t>
            </a: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2038350" y="169863"/>
            <a:ext cx="87884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0000FF"/>
                </a:solidFill>
              </a:rPr>
              <a:t>Ventilação, estresse oxidativo e risco de lesão cerebral em </a:t>
            </a:r>
          </a:p>
          <a:p>
            <a:pPr algn="ctr"/>
            <a:r>
              <a:rPr lang="pt-BR" sz="2400" b="1">
                <a:solidFill>
                  <a:srgbClr val="0000FF"/>
                </a:solidFill>
              </a:rPr>
              <a:t>recém-nascidos prematuros.</a:t>
            </a:r>
          </a:p>
        </p:txBody>
      </p:sp>
      <p:sp>
        <p:nvSpPr>
          <p:cNvPr id="66565" name="Oval 4"/>
          <p:cNvSpPr>
            <a:spLocks noChangeArrowheads="1"/>
          </p:cNvSpPr>
          <p:nvPr/>
        </p:nvSpPr>
        <p:spPr bwMode="auto">
          <a:xfrm>
            <a:off x="0" y="538163"/>
            <a:ext cx="1219200" cy="627062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2020</a:t>
            </a:r>
          </a:p>
        </p:txBody>
      </p:sp>
      <p:sp>
        <p:nvSpPr>
          <p:cNvPr id="66567" name="AutoShape 7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body" idx="4294967295"/>
          </p:nvPr>
        </p:nvSpPr>
        <p:spPr>
          <a:xfrm>
            <a:off x="1181100" y="2133600"/>
            <a:ext cx="10323513" cy="3886200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pt-BR" sz="1600" smtClean="0">
                <a:solidFill>
                  <a:srgbClr val="FF0000"/>
                </a:solidFill>
              </a:rPr>
              <a:t>                     </a:t>
            </a:r>
            <a:r>
              <a:rPr lang="pt-BR" sz="3600" b="1" smtClean="0">
                <a:solidFill>
                  <a:srgbClr val="FF00FF"/>
                </a:solidFill>
              </a:rPr>
              <a:t>Instabilidade hemodinâmica</a:t>
            </a:r>
          </a:p>
          <a:p>
            <a:pPr eaLnBrk="1" hangingPunct="1"/>
            <a:r>
              <a:rPr lang="pt-BR" sz="2000" smtClean="0"/>
              <a:t>Essa via está ligada à </a:t>
            </a:r>
            <a:r>
              <a:rPr lang="pt-BR" sz="2000" smtClean="0">
                <a:solidFill>
                  <a:srgbClr val="FF0000"/>
                </a:solidFill>
              </a:rPr>
              <a:t>hiperdistensão dos alvéolos</a:t>
            </a:r>
            <a:r>
              <a:rPr lang="pt-BR" sz="2000" smtClean="0"/>
              <a:t> prematuros, à </a:t>
            </a:r>
            <a:r>
              <a:rPr lang="pt-BR" sz="2000" smtClean="0">
                <a:solidFill>
                  <a:srgbClr val="FF0000"/>
                </a:solidFill>
              </a:rPr>
              <a:t>compressão dos capilares pulmonares e à instabilidade hemodinâmica pulmonar</a:t>
            </a:r>
            <a:r>
              <a:rPr lang="pt-BR" sz="2000" smtClean="0"/>
              <a:t> que leva a uma </a:t>
            </a:r>
            <a:r>
              <a:rPr lang="pt-BR" sz="2000" smtClean="0">
                <a:solidFill>
                  <a:srgbClr val="FF0000"/>
                </a:solidFill>
              </a:rPr>
              <a:t>alteração do retorno venoso pulmonar</a:t>
            </a:r>
            <a:r>
              <a:rPr lang="pt-BR" sz="2000" smtClean="0"/>
              <a:t> e do débito cardíaco e amplas oscilações do fluxo sanguíneo cerebral (FSC)  </a:t>
            </a: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1968500" y="4724400"/>
            <a:ext cx="7345363" cy="11874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sz="2400">
                <a:solidFill>
                  <a:srgbClr val="FF0000"/>
                </a:solidFill>
              </a:rPr>
              <a:t>Esses caminhos são amplificados pela </a:t>
            </a:r>
          </a:p>
          <a:p>
            <a:pPr algn="ctr"/>
            <a:r>
              <a:rPr lang="pt-BR" sz="2400">
                <a:solidFill>
                  <a:srgbClr val="FF0000"/>
                </a:solidFill>
              </a:rPr>
              <a:t>  -duração da ventilação </a:t>
            </a:r>
          </a:p>
          <a:p>
            <a:pPr algn="ctr"/>
            <a:r>
              <a:rPr lang="pt-BR" sz="2400">
                <a:solidFill>
                  <a:srgbClr val="FF0000"/>
                </a:solidFill>
              </a:rPr>
              <a:t>-alto volume corrente </a:t>
            </a:r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auto">
          <a:xfrm>
            <a:off x="11555413" y="6145213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body" idx="4294967295"/>
          </p:nvPr>
        </p:nvSpPr>
        <p:spPr>
          <a:xfrm>
            <a:off x="1314450" y="1609725"/>
            <a:ext cx="9953625" cy="3095625"/>
          </a:xfrm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pt-BR" sz="2800" smtClean="0">
                <a:solidFill>
                  <a:srgbClr val="0000FF"/>
                </a:solidFill>
              </a:rPr>
              <a:t>Portanto, dado o risco subjacente de lesão cerebral em bebês prematuros, </a:t>
            </a:r>
            <a:r>
              <a:rPr lang="pt-BR" sz="2800" smtClean="0">
                <a:solidFill>
                  <a:srgbClr val="FF0000"/>
                </a:solidFill>
              </a:rPr>
              <a:t>a necessidade de ventilação agrava ainda mais a probabilidade de lesão aguda e incapacidade crônica,</a:t>
            </a:r>
            <a:r>
              <a:rPr lang="pt-BR" sz="2800" smtClean="0">
                <a:solidFill>
                  <a:srgbClr val="0000FF"/>
                </a:solidFill>
              </a:rPr>
              <a:t> sugerindo a necessidade de que </a:t>
            </a:r>
            <a:r>
              <a:rPr lang="pt-BR" sz="2800" smtClean="0">
                <a:solidFill>
                  <a:srgbClr val="FF00FF"/>
                </a:solidFill>
              </a:rPr>
              <a:t>um bebê prematuro receba o suporte respiratório mais seguro possível na sala de parto.</a:t>
            </a:r>
            <a:r>
              <a:rPr lang="pt-BR" sz="2800" smtClean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auto">
          <a:xfrm>
            <a:off x="11555413" y="6156325"/>
            <a:ext cx="473075" cy="352425"/>
          </a:xfrm>
          <a:prstGeom prst="rightArrow">
            <a:avLst>
              <a:gd name="adj1" fmla="val 50000"/>
              <a:gd name="adj2" fmla="val 33559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body" idx="4294967295"/>
          </p:nvPr>
        </p:nvSpPr>
        <p:spPr>
          <a:xfrm>
            <a:off x="1222375" y="1435100"/>
            <a:ext cx="10282238" cy="4584700"/>
          </a:xfrm>
        </p:spPr>
        <p:txBody>
          <a:bodyPr/>
          <a:lstStyle/>
          <a:p>
            <a:pPr eaLnBrk="1" hangingPunct="1"/>
            <a:r>
              <a:rPr lang="pt-BR" sz="2800" smtClean="0"/>
              <a:t>Outra estratégia de ventilação é o </a:t>
            </a:r>
            <a:r>
              <a:rPr lang="pt-BR" sz="2800" smtClean="0">
                <a:solidFill>
                  <a:srgbClr val="0000FF"/>
                </a:solidFill>
              </a:rPr>
              <a:t>modo de</a:t>
            </a:r>
            <a:r>
              <a:rPr lang="pt-BR" sz="2800" smtClean="0"/>
              <a:t> </a:t>
            </a:r>
            <a:r>
              <a:rPr lang="pt-BR" sz="2800" smtClean="0">
                <a:solidFill>
                  <a:srgbClr val="0000FF"/>
                </a:solidFill>
              </a:rPr>
              <a:t>volume garantido</a:t>
            </a:r>
            <a:r>
              <a:rPr lang="pt-BR" sz="2800" smtClean="0"/>
              <a:t> (GV), que </a:t>
            </a:r>
            <a:r>
              <a:rPr lang="pt-BR" sz="2800" smtClean="0">
                <a:solidFill>
                  <a:srgbClr val="FF00FF"/>
                </a:solidFill>
              </a:rPr>
              <a:t>corrige a pressão inspiratória dando um volume de corrente fixo baseado em mudanças na complacência, resistência e atividade espontânea para limitar o volutrauma pulmonar</a:t>
            </a:r>
            <a:r>
              <a:rPr lang="pt-BR" sz="2800" smtClean="0"/>
              <a:t>. </a:t>
            </a:r>
          </a:p>
          <a:p>
            <a:pPr eaLnBrk="1" hangingPunct="1"/>
            <a:r>
              <a:rPr lang="pt-BR" sz="2800" smtClean="0"/>
              <a:t>Alguns dados sugerem que </a:t>
            </a:r>
            <a:r>
              <a:rPr lang="pt-BR" sz="2800" smtClean="0">
                <a:solidFill>
                  <a:srgbClr val="0000FF"/>
                </a:solidFill>
              </a:rPr>
              <a:t>essa estratégia pode reduzir a resposta inflamatória aguda e, portanto, também limitar o estresse oxidativo em bebês prematuros 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912225" cy="1281113"/>
          </a:xfrm>
        </p:spPr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Em resumo...</a:t>
            </a:r>
          </a:p>
        </p:txBody>
      </p:sp>
      <p:sp>
        <p:nvSpPr>
          <p:cNvPr id="107523" name="Rectangle 3"/>
          <p:cNvSpPr>
            <a:spLocks noGrp="1"/>
          </p:cNvSpPr>
          <p:nvPr>
            <p:ph type="body" idx="4294967295"/>
          </p:nvPr>
        </p:nvSpPr>
        <p:spPr>
          <a:xfrm>
            <a:off x="0" y="541338"/>
            <a:ext cx="12192000" cy="6148387"/>
          </a:xfrm>
          <a:solidFill>
            <a:schemeClr val="bg1"/>
          </a:solidFill>
        </p:spPr>
        <p:txBody>
          <a:bodyPr/>
          <a:lstStyle/>
          <a:p>
            <a:r>
              <a:rPr lang="pt-BR" altLang="ja-JP" sz="2000" smtClean="0">
                <a:latin typeface="Times New Roman" pitchFamily="18" charset="0"/>
                <a:ea typeface="MS PGothic" pitchFamily="34" charset="-128"/>
              </a:rPr>
              <a:t>O estudo de 2006 a 2013, incluindo 144 recém-nascidos (RN), em Vancouver, Canadá, usou Imagens por Tensor de Difusão (DTI) por ressonância magnética (RM) e a análise estatística espacial baseada em tratos (TBSS) para avaliar o desenvolvimento microestrutural da substância branca. Essa coorte foi comparada aos 48 neonatos nascidos com &lt;30 semanas IG (expostos e não expostos à ventilação mecânica) e internados para a UTIN do Hospital Universitário de Lausanne (Suíça) entre fevereiro de 2011 e maio de 2013, com características semelhantes diferindo apenas nos dias de ventilação mecânica (média de 4,7 dias). A displasia broncopulmonar (DBP) ocorreu, na coorte original, em 32% e 82% dos sobreviventes foram acompanhados até a idade corrigida de 4,5 anos. As imagens foram realizadas em média com 32,1 sem de idade gestacional pósmenstral e na idade equivalente ao termo (média de 40,4 semanas de idade pósmenstrual). Os neonatos foram classificados em dois grupos de ventilação mecânica (VM): baixa &lt;28 dias e alta ≥28 dias. O número de dias de VM no período neonatal foi associado linearmente com resultados motores em idade pré-escolar (Cada período de 10 dias de VM foi associado a uma diminuição de 4,6 pontos na da função motora aos 4,5 anos de idade, independente da idade gestacional, volume da substância branca, hemorragia cerebelar e uso de dexametasona. O número de dias de ventilação mecânica foi significativamente associado aos volumes da ponte e da medula na RM na idade equivalente a termo. É importante ressaltar que ponte ou medula menor na idade de termo se correlacionou com escores motores mais baixos na era pré-escolar. Interessante que o número de dias em ventilação não invasiva não foi associado aos resultados motores. Assim, esse estudo evidenciou que a VM prolongada está associada à maturação da substância branca prejudicada e desenvolvimento anormal do tronco cerebral na idade de termo, que prediz resultados motores adversos em idade pré-escolar. Portanto, fia a mensagem: limitar o uso da VM em favor da ventilação não invasiva pode potencialmente melhorar os resultados em neonatos muito prematuros. </a:t>
            </a:r>
            <a:endParaRPr lang="pt-BR" sz="2000" smtClean="0">
              <a:latin typeface="Times New Roman" pitchFamily="18" charset="0"/>
            </a:endParaRPr>
          </a:p>
        </p:txBody>
      </p:sp>
      <p:sp>
        <p:nvSpPr>
          <p:cNvPr id="107524" name="AutoShape 4"/>
          <p:cNvSpPr>
            <a:spLocks noChangeArrowheads="1"/>
          </p:cNvSpPr>
          <p:nvPr/>
        </p:nvSpPr>
        <p:spPr bwMode="auto">
          <a:xfrm>
            <a:off x="11742738" y="6426200"/>
            <a:ext cx="317500" cy="206375"/>
          </a:xfrm>
          <a:prstGeom prst="rightArrow">
            <a:avLst>
              <a:gd name="adj1" fmla="val 50000"/>
              <a:gd name="adj2" fmla="val 38462"/>
            </a:avLst>
          </a:prstGeom>
          <a:solidFill>
            <a:srgbClr val="FF00FF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/>
          <p:cNvSpPr>
            <a:spLocks noGrp="1"/>
          </p:cNvSpPr>
          <p:nvPr>
            <p:ph type="body" idx="4294967295"/>
          </p:nvPr>
        </p:nvSpPr>
        <p:spPr>
          <a:xfrm>
            <a:off x="219075" y="377825"/>
            <a:ext cx="11534775" cy="6170613"/>
          </a:xfrm>
          <a:solidFill>
            <a:schemeClr val="bg1"/>
          </a:solidFill>
        </p:spPr>
        <p:txBody>
          <a:bodyPr/>
          <a:lstStyle/>
          <a:p>
            <a:r>
              <a:rPr lang="pt-BR" altLang="ja-JP" sz="2000" smtClean="0">
                <a:latin typeface="Times New Roman" pitchFamily="18" charset="0"/>
                <a:ea typeface="MS PGothic" pitchFamily="34" charset="-128"/>
              </a:rPr>
              <a:t>Nos complementos, uma revisão seletiva nos últimos 8 anos que mostra a) o impacto da duração da ventilação mecânica nos distúrbios do neurodesenvolvimento, principalmente nos RN&lt;1000g (≥15 dias: associação significativa com paralisia cerebral e transtorno de atenção/déficit / hiperatividade b) o atraso da maturação cerebral nos RN com DBP (3,8 vezes mais), principalmente naqueles com maior tempo de VM c) o início da ventilação usando uma estratégia prejudicial resulta em inflamação cerebral aguda e lesão por meio de duas vias principais: uma cascata inflamatória e instabilidade hemodinâmica: a cascata pulmonar inflamatória que atravessa a barreira hematoencefálica, causando superprodução de citocinas pró-inflamatórias e lesão da substância branca cerebral, podendo comprometer a vascularização cerebral e reduzir a integridade da barreira hematoencefálica d) o maior risco nos RN com restrição do crescimento intrauterino se deve à hipoxia crônica no útero (primeiro golpe) e o estresse da ventilação neonatal (segundo golpe) e) VM entre 15-28 dias, associou-se com aumento de 2 vezes de leucomalácia periventricular, 2,8 vezes de retinopatia da prematuridade e 2 vezes e comprometimento da resposta auditiva f) Independente de sexo, idade gestacional e idade na ressonância magnética, os bebês prematuros com DBP exibiram reduções marcantes na anisotropia fracionada no corpo caloso (p = 0,006), trato corticoespinhal (p = 0,003) e pedúnculo cerebelar superior (p = 0,002). Os dias em ventilador mecânico no grupo da DBP foi de 22,4 ± 18,4 dias versos 9,2 ± 6,3 (p = 0,002). </a:t>
            </a:r>
          </a:p>
          <a:p>
            <a:pPr algn="ctr"/>
            <a:r>
              <a:rPr lang="pt-BR" altLang="ja-JP" sz="2000" b="1" smtClean="0">
                <a:solidFill>
                  <a:srgbClr val="FF00FF"/>
                </a:solidFill>
                <a:latin typeface="Times New Roman" pitchFamily="18" charset="0"/>
                <a:ea typeface="MS PGothic" pitchFamily="34" charset="-128"/>
              </a:rPr>
              <a:t>Portanto os dados atuais fornecem inequívoca justificativa para evitar ventilação mecânica invasiva e limitar a duração dessa exposição em bebês prematuros. Esforços para encurtar a duração da ventilação mecânica deve ser uma alta prioridade na Terapia Intensiva para bebês de muito baixo peso. </a:t>
            </a:r>
            <a:endParaRPr lang="pt-BR" sz="2000" b="1" smtClean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10663238" y="6262688"/>
            <a:ext cx="12017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  <p:sp>
        <p:nvSpPr>
          <p:cNvPr id="108549" name="AutoShape 5"/>
          <p:cNvSpPr>
            <a:spLocks noChangeArrowheads="1"/>
          </p:cNvSpPr>
          <p:nvPr/>
        </p:nvSpPr>
        <p:spPr bwMode="auto">
          <a:xfrm>
            <a:off x="0" y="5210175"/>
            <a:ext cx="708025" cy="574675"/>
          </a:xfrm>
          <a:prstGeom prst="lightningBolt">
            <a:avLst/>
          </a:prstGeom>
          <a:solidFill>
            <a:srgbClr val="FFFF00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b="1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1390650"/>
            <a:ext cx="6870700" cy="427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996950" y="5732463"/>
            <a:ext cx="986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3333FF"/>
                </a:solidFill>
              </a:rPr>
              <a:t>Dras. Tatiane Barcelos e Taiane Beleza (na frente) e atrás Jamile Alves, Flávia Moura, Nathalia</a:t>
            </a:r>
          </a:p>
          <a:p>
            <a:pPr algn="ctr"/>
            <a:r>
              <a:rPr lang="pt-BR">
                <a:solidFill>
                  <a:srgbClr val="3333FF"/>
                </a:solidFill>
              </a:rPr>
              <a:t>Bardal, Helena Melo, Paulo R. Margotto e Luciana Trindade  (21/9/2020)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8939213" y="5408613"/>
            <a:ext cx="3381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000"/>
              <a:t>S9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cho">
  <a:themeElements>
    <a:clrScheme name="Personalizada 32">
      <a:dk1>
        <a:sysClr val="windowText" lastClr="000000"/>
      </a:dk1>
      <a:lt1>
        <a:sysClr val="window" lastClr="FFFFFF"/>
      </a:lt1>
      <a:dk2>
        <a:srgbClr val="F2F2F2"/>
      </a:dk2>
      <a:lt2>
        <a:srgbClr val="E3EACF"/>
      </a:lt2>
      <a:accent1>
        <a:srgbClr val="FDD3A2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9748</TotalTime>
  <Words>5782</Words>
  <Application>Microsoft Office PowerPoint</Application>
  <PresentationFormat>Personalizar</PresentationFormat>
  <Paragraphs>453</Paragraphs>
  <Slides>70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70</vt:i4>
      </vt:variant>
      <vt:variant>
        <vt:lpstr>Apresentações personalizadas</vt:lpstr>
      </vt:variant>
      <vt:variant>
        <vt:i4>1</vt:i4>
      </vt:variant>
    </vt:vector>
  </HeadingPairs>
  <TitlesOfParts>
    <vt:vector size="82" baseType="lpstr">
      <vt:lpstr>Arial</vt:lpstr>
      <vt:lpstr>Century Gothic</vt:lpstr>
      <vt:lpstr>Wingdings 3</vt:lpstr>
      <vt:lpstr>Calibri</vt:lpstr>
      <vt:lpstr>Times New Roman</vt:lpstr>
      <vt:lpstr>Wingdings</vt:lpstr>
      <vt:lpstr>Courier New</vt:lpstr>
      <vt:lpstr>Lato</vt:lpstr>
      <vt:lpstr>MS PGothic</vt:lpstr>
      <vt:lpstr>Source Sans Pro</vt:lpstr>
      <vt:lpstr>Cacho</vt:lpstr>
      <vt:lpstr>Apresentação do PowerPoint</vt:lpstr>
      <vt:lpstr>INTRODUÇÃO </vt:lpstr>
      <vt:lpstr>INTRODUÇÃO </vt:lpstr>
      <vt:lpstr>INTRODUÇÃO</vt:lpstr>
      <vt:lpstr>INTRODUÇÃO</vt:lpstr>
      <vt:lpstr>MÉTODOS </vt:lpstr>
      <vt:lpstr>MÉTODOS </vt:lpstr>
      <vt:lpstr> MÉTODOS </vt:lpstr>
      <vt:lpstr> MÉTODOS </vt:lpstr>
      <vt:lpstr> MÉTODOS </vt:lpstr>
      <vt:lpstr> MÉTODOS </vt:lpstr>
      <vt:lpstr> MÉTODOS </vt:lpstr>
      <vt:lpstr> MÉTODOS </vt:lpstr>
      <vt:lpstr>RESULTADOS</vt:lpstr>
      <vt:lpstr>RESULTADOS</vt:lpstr>
      <vt:lpstr>RESULTADOS</vt:lpstr>
      <vt:lpstr>Apresentação do PowerPoint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Apresentação do PowerPoint</vt:lpstr>
      <vt:lpstr>DISCUSSÃO</vt:lpstr>
      <vt:lpstr>DISCUSSÃO</vt:lpstr>
      <vt:lpstr>CONCLUSÃO</vt:lpstr>
      <vt:lpstr>Abstract</vt:lpstr>
      <vt:lpstr> References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da página neonatal, Dr. Paulo R. Margotto. Consultem também! Estudando Juntos! Online Sempre!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Papel do leite humano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Conclusão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Em resumo...</vt:lpstr>
      <vt:lpstr>Apresentação do PowerPoint</vt:lpstr>
      <vt:lpstr>OBRIGADO!</vt:lpstr>
      <vt:lpstr>Apresentação personalizada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Teste</dc:creator>
  <cp:lastModifiedBy>Paulo</cp:lastModifiedBy>
  <cp:revision>159</cp:revision>
  <dcterms:created xsi:type="dcterms:W3CDTF">2020-08-13T23:33:38Z</dcterms:created>
  <dcterms:modified xsi:type="dcterms:W3CDTF">2020-10-03T00:49:38Z</dcterms:modified>
</cp:coreProperties>
</file>