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5" r:id="rId79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solidFill>
                <a:srgbClr val="4780AA"/>
              </a:solidFill>
              <a:prstDash val="solid"/>
              <a:miter lim="400000"/>
            </a:ln>
          </a:left>
          <a:right>
            <a:ln w="12700" cap="flat">
              <a:solidFill>
                <a:srgbClr val="4780AA"/>
              </a:solidFill>
              <a:prstDash val="solid"/>
              <a:miter lim="400000"/>
            </a:ln>
          </a:right>
          <a:top>
            <a:ln w="12700" cap="flat">
              <a:solidFill>
                <a:srgbClr val="4780AA"/>
              </a:solidFill>
              <a:prstDash val="solid"/>
              <a:miter lim="400000"/>
            </a:ln>
          </a:top>
          <a:bottom>
            <a:ln w="12700" cap="flat">
              <a:solidFill>
                <a:srgbClr val="4780AA"/>
              </a:solidFill>
              <a:prstDash val="solid"/>
              <a:miter lim="400000"/>
            </a:ln>
          </a:bottom>
          <a:insideH>
            <a:ln w="12700" cap="flat">
              <a:solidFill>
                <a:srgbClr val="4780AA"/>
              </a:solidFill>
              <a:prstDash val="solid"/>
              <a:miter lim="400000"/>
            </a:ln>
          </a:insideH>
          <a:insideV>
            <a:ln w="12700" cap="flat">
              <a:solidFill>
                <a:srgbClr val="4780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B9C4C8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4780AA"/>
              </a:solidFill>
              <a:prstDash val="solid"/>
              <a:miter lim="400000"/>
            </a:ln>
          </a:left>
          <a:right>
            <a:ln w="12700" cap="flat">
              <a:solidFill>
                <a:srgbClr val="4780AA"/>
              </a:solidFill>
              <a:prstDash val="solid"/>
              <a:miter lim="400000"/>
            </a:ln>
          </a:right>
          <a:top>
            <a:ln w="12700" cap="flat">
              <a:solidFill>
                <a:srgbClr val="4780AA"/>
              </a:solidFill>
              <a:prstDash val="solid"/>
              <a:miter lim="400000"/>
            </a:ln>
          </a:top>
          <a:bottom>
            <a:ln w="12700" cap="flat">
              <a:solidFill>
                <a:srgbClr val="4780AA"/>
              </a:solidFill>
              <a:prstDash val="solid"/>
              <a:miter lim="400000"/>
            </a:ln>
          </a:bottom>
          <a:insideH>
            <a:ln w="12700" cap="flat">
              <a:solidFill>
                <a:srgbClr val="4780AA"/>
              </a:solidFill>
              <a:prstDash val="solid"/>
              <a:miter lim="400000"/>
            </a:ln>
          </a:insideH>
          <a:insideV>
            <a:ln w="12700" cap="flat">
              <a:solidFill>
                <a:srgbClr val="4780AA"/>
              </a:solidFill>
              <a:prstDash val="solid"/>
              <a:miter lim="400000"/>
            </a:ln>
          </a:insideV>
        </a:tcBdr>
        <a:fill>
          <a:solidFill>
            <a:schemeClr val="accent1">
              <a:hueOff val="-313507"/>
              <a:satOff val="34334"/>
              <a:lumOff val="-8266"/>
              <a:alpha val="62000"/>
            </a:schemeClr>
          </a:solidFill>
        </a:fill>
      </a:tcStyle>
    </a:firstCol>
    <a:lastRow>
      <a:tcTxStyle b="off" i="off">
        <a:fontRef idx="minor">
          <a:srgbClr val="45A7DE"/>
        </a:fontRef>
        <a:srgbClr val="45A7DE"/>
      </a:tcTxStyle>
      <a:tcStyle>
        <a:tcBdr>
          <a:left>
            <a:ln w="12700" cap="flat">
              <a:solidFill>
                <a:srgbClr val="4780AA"/>
              </a:solidFill>
              <a:prstDash val="solid"/>
              <a:miter lim="400000"/>
            </a:ln>
          </a:left>
          <a:right>
            <a:ln w="12700" cap="flat">
              <a:solidFill>
                <a:srgbClr val="4780AA"/>
              </a:solidFill>
              <a:prstDash val="solid"/>
              <a:miter lim="400000"/>
            </a:ln>
          </a:right>
          <a:top>
            <a:ln w="25400" cap="flat">
              <a:solidFill>
                <a:srgbClr val="4780AA"/>
              </a:solidFill>
              <a:prstDash val="solid"/>
              <a:miter lim="400000"/>
            </a:ln>
          </a:top>
          <a:bottom>
            <a:ln w="12700" cap="flat">
              <a:solidFill>
                <a:srgbClr val="4780AA"/>
              </a:solidFill>
              <a:prstDash val="solid"/>
              <a:miter lim="400000"/>
            </a:ln>
          </a:bottom>
          <a:insideH>
            <a:ln w="12700" cap="flat">
              <a:solidFill>
                <a:srgbClr val="4780AA"/>
              </a:solidFill>
              <a:prstDash val="solid"/>
              <a:miter lim="400000"/>
            </a:ln>
          </a:insideH>
          <a:insideV>
            <a:ln w="12700" cap="flat">
              <a:solidFill>
                <a:srgbClr val="4780AA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4780AA"/>
              </a:solidFill>
              <a:prstDash val="solid"/>
              <a:miter lim="400000"/>
            </a:ln>
          </a:left>
          <a:right>
            <a:ln w="12700" cap="flat">
              <a:solidFill>
                <a:srgbClr val="4780AA"/>
              </a:solidFill>
              <a:prstDash val="solid"/>
              <a:miter lim="400000"/>
            </a:ln>
          </a:right>
          <a:top>
            <a:ln w="12700" cap="flat">
              <a:solidFill>
                <a:srgbClr val="4780AA"/>
              </a:solidFill>
              <a:prstDash val="solid"/>
              <a:miter lim="400000"/>
            </a:ln>
          </a:top>
          <a:bottom>
            <a:ln w="12700" cap="flat">
              <a:solidFill>
                <a:srgbClr val="4780AA"/>
              </a:solidFill>
              <a:prstDash val="solid"/>
              <a:miter lim="400000"/>
            </a:ln>
          </a:bottom>
          <a:insideH>
            <a:ln w="12700" cap="flat">
              <a:solidFill>
                <a:srgbClr val="4780AA"/>
              </a:solidFill>
              <a:prstDash val="solid"/>
              <a:miter lim="400000"/>
            </a:ln>
          </a:insideH>
          <a:insideV>
            <a:ln w="12700" cap="flat">
              <a:solidFill>
                <a:srgbClr val="4780AA"/>
              </a:solidFill>
              <a:prstDash val="solid"/>
              <a:miter lim="400000"/>
            </a:ln>
          </a:insideV>
        </a:tcBdr>
        <a:fill>
          <a:solidFill>
            <a:schemeClr val="accent1">
              <a:hueOff val="-313507"/>
              <a:satOff val="34334"/>
              <a:lumOff val="-8266"/>
              <a:alpha val="62000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top>
          <a:bottom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bottom>
          <a:insideH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chemeClr val="accent1">
              <a:hueOff val="-313507"/>
              <a:satOff val="34334"/>
              <a:lumOff val="-8266"/>
              <a:alpha val="10000"/>
            </a:scheme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top>
          <a:bottom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bottom>
          <a:insideH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-254308"/>
              <a:satOff val="57261"/>
              <a:lumOff val="12765"/>
              <a:alpha val="62000"/>
            </a:scheme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137185"/>
              <a:satOff val="27043"/>
              <a:lumOff val="-11337"/>
              <a:alpha val="80000"/>
            </a:scheme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137185"/>
              <a:satOff val="27043"/>
              <a:lumOff val="-11337"/>
              <a:alpha val="80000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4C4C4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BABABA">
              <a:alpha val="70000"/>
            </a:srgbClr>
          </a:solidFill>
        </a:fill>
      </a:tcStyle>
    </a:firstCol>
    <a:lastRow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4B4B4B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chemeClr val="accent2">
              <a:hueOff val="-739060"/>
              <a:satOff val="51948"/>
              <a:lumOff val="-8454"/>
              <a:alpha val="62000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868685"/>
              </a:solidFill>
              <a:prstDash val="solid"/>
              <a:miter lim="400000"/>
            </a:ln>
          </a:top>
          <a:bottom>
            <a:ln w="12700" cap="flat">
              <a:solidFill>
                <a:srgbClr val="868685"/>
              </a:solidFill>
              <a:prstDash val="solid"/>
              <a:miter lim="400000"/>
            </a:ln>
          </a:bottom>
          <a:insideH>
            <a:ln w="12700" cap="flat">
              <a:solidFill>
                <a:srgbClr val="868685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wholeTbl>
    <a:band2H>
      <a:tcTxStyle/>
      <a:tcStyle>
        <a:tcBdr/>
        <a:fill>
          <a:solidFill>
            <a:srgbClr val="D5CBC0">
              <a:alpha val="39000"/>
            </a:srgbClr>
          </a:solidFill>
        </a:fill>
      </a:tcStyle>
    </a:band2H>
    <a:firstCo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solidFill>
                <a:srgbClr val="868685"/>
              </a:solidFill>
              <a:prstDash val="solid"/>
              <a:miter lim="400000"/>
            </a:ln>
          </a:left>
          <a:right>
            <a:ln w="12700" cap="flat">
              <a:solidFill>
                <a:srgbClr val="868685"/>
              </a:solidFill>
              <a:prstDash val="solid"/>
              <a:miter lim="400000"/>
            </a:ln>
          </a:right>
          <a:top>
            <a:ln w="12700" cap="flat">
              <a:solidFill>
                <a:srgbClr val="868685"/>
              </a:solidFill>
              <a:prstDash val="solid"/>
              <a:miter lim="400000"/>
            </a:ln>
          </a:top>
          <a:bottom>
            <a:ln w="12700" cap="flat">
              <a:solidFill>
                <a:srgbClr val="868685"/>
              </a:solidFill>
              <a:prstDash val="solid"/>
              <a:miter lim="400000"/>
            </a:ln>
          </a:bottom>
          <a:insideH>
            <a:ln w="12700" cap="flat">
              <a:solidFill>
                <a:srgbClr val="868685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9A3C00"/>
              </a:solidFill>
              <a:prstDash val="solid"/>
              <a:miter lim="400000"/>
            </a:ln>
          </a:top>
          <a:bottom>
            <a:ln w="12700" cap="flat">
              <a:solidFill>
                <a:srgbClr val="9A3C00"/>
              </a:solidFill>
              <a:prstDash val="solid"/>
              <a:miter lim="400000"/>
            </a:ln>
          </a:bottom>
          <a:insideH>
            <a:ln w="12700" cap="flat">
              <a:solidFill>
                <a:srgbClr val="9A3C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E5F00">
              <a:alpha val="80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9A3C00"/>
              </a:solidFill>
              <a:prstDash val="solid"/>
              <a:miter lim="400000"/>
            </a:ln>
          </a:top>
          <a:bottom>
            <a:ln w="12700" cap="flat">
              <a:solidFill>
                <a:srgbClr val="9A3C00"/>
              </a:solidFill>
              <a:prstDash val="solid"/>
              <a:miter lim="400000"/>
            </a:ln>
          </a:bottom>
          <a:insideH>
            <a:ln w="12700" cap="flat">
              <a:solidFill>
                <a:srgbClr val="9A3C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E5F00">
              <a:alpha val="80000"/>
            </a:srgbClr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685948">
              <a:alpha val="1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160F02">
                  <a:alpha val="70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160F02">
                  <a:alpha val="70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160F02">
                  <a:alpha val="70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160F02">
                  <a:alpha val="70000"/>
                </a:srgbClr>
              </a:solidFill>
              <a:prstDash val="solid"/>
              <a:miter lim="400000"/>
            </a:ln>
          </a:insideV>
        </a:tcBdr>
        <a:fill>
          <a:solidFill>
            <a:srgbClr val="685948">
              <a:alpha val="62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V>
        </a:tcBdr>
        <a:fill>
          <a:solidFill>
            <a:srgbClr val="000000">
              <a:alpha val="70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V>
        </a:tcBdr>
        <a:fill>
          <a:solidFill>
            <a:srgbClr val="000000">
              <a:alpha val="70000"/>
            </a:srgbClr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wholeTbl>
    <a:band2H>
      <a:tcTxStyle/>
      <a:tcStyle>
        <a:tcBdr/>
        <a:fill>
          <a:solidFill>
            <a:srgbClr val="FEFEE0">
              <a:alpha val="55000"/>
            </a:srgbClr>
          </a:solidFill>
        </a:fill>
      </a:tcStyle>
    </a:band2H>
    <a:firstCol>
      <a:tcTxStyle b="off" i="off">
        <a:fontRef idx="minor">
          <a:srgbClr val="45A7DE"/>
        </a:fontRef>
        <a:srgbClr val="45A7DE"/>
      </a:tcTxStyle>
      <a:tcStyle>
        <a:tcBdr>
          <a:left>
            <a:ln w="12700" cap="flat">
              <a:noFill/>
              <a:miter lim="400000"/>
            </a:ln>
          </a:left>
          <a:right>
            <a:ln w="31750" cap="flat">
              <a:solidFill>
                <a:schemeClr val="accent5">
                  <a:hueOff val="61010"/>
                  <a:satOff val="20460"/>
                  <a:lumOff val="-2197"/>
                  <a:alpha val="62000"/>
                </a:schemeClr>
              </a:solidFill>
              <a:prstDash val="solid"/>
              <a:miter lim="400000"/>
            </a:ln>
          </a:right>
          <a:top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firstCol>
    <a:lastRow>
      <a:tcTxStyle b="off" i="off">
        <a:fontRef idx="minor">
          <a:srgbClr val="45A7DE"/>
        </a:fontRef>
        <a:srgbClr val="45A7D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lastRow>
    <a:firstRow>
      <a:tcTxStyle b="off" i="off">
        <a:fontRef idx="minor">
          <a:srgbClr val="45A7DE"/>
        </a:fontRef>
        <a:srgbClr val="45A7D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0"/>
    <p:restoredTop sz="94697"/>
  </p:normalViewPr>
  <p:slideViewPr>
    <p:cSldViewPr snapToGrid="0" snapToObjects="1">
      <p:cViewPr>
        <p:scale>
          <a:sx n="48" d="100"/>
          <a:sy n="48" d="100"/>
        </p:scale>
        <p:origin x="-1144" y="-172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27528986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ítulo e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1270000" y="1917700"/>
            <a:ext cx="10464800" cy="2794000"/>
          </a:xfrm>
          <a:prstGeom prst="rect">
            <a:avLst/>
          </a:prstGeom>
        </p:spPr>
        <p:txBody>
          <a:bodyPr anchor="b"/>
          <a:lstStyle>
            <a:lvl1pPr>
              <a:defRPr sz="9500"/>
            </a:lvl1pPr>
          </a:lstStyle>
          <a:p>
            <a:r>
              <a:t>Texto do Título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1270000" y="5016500"/>
            <a:ext cx="10464800" cy="12700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000"/>
            </a:lvl1pPr>
            <a:lvl2pPr marL="0" indent="228600" algn="ctr">
              <a:spcBef>
                <a:spcPts val="0"/>
              </a:spcBef>
              <a:buSzTx/>
              <a:buNone/>
              <a:defRPr sz="4000"/>
            </a:lvl2pPr>
            <a:lvl3pPr marL="0" indent="457200" algn="ctr">
              <a:spcBef>
                <a:spcPts val="0"/>
              </a:spcBef>
              <a:buSzTx/>
              <a:buNone/>
              <a:defRPr sz="4000"/>
            </a:lvl3pPr>
            <a:lvl4pPr marL="0" indent="685800" algn="ctr">
              <a:spcBef>
                <a:spcPts val="0"/>
              </a:spcBef>
              <a:buSzTx/>
              <a:buNone/>
              <a:defRPr sz="4000"/>
            </a:lvl4pPr>
            <a:lvl5pPr marL="0" indent="914400" algn="ctr">
              <a:spcBef>
                <a:spcPts val="0"/>
              </a:spcBef>
              <a:buSzTx/>
              <a:buNone/>
              <a:defRPr sz="40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idx="13"/>
          </p:nvPr>
        </p:nvSpPr>
        <p:spPr>
          <a:xfrm>
            <a:off x="1307138" y="649152"/>
            <a:ext cx="10401301" cy="5856302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1270000" y="6604000"/>
            <a:ext cx="10464800" cy="1651000"/>
          </a:xfrm>
          <a:prstGeom prst="rect">
            <a:avLst/>
          </a:prstGeom>
        </p:spPr>
        <p:txBody>
          <a:bodyPr anchor="b"/>
          <a:lstStyle>
            <a:lvl1pPr>
              <a:defRPr sz="9500"/>
            </a:lvl1pPr>
          </a:lstStyle>
          <a:p>
            <a:r>
              <a:t>Texto do Título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1270000" y="8331200"/>
            <a:ext cx="10464800" cy="12700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000"/>
            </a:lvl1pPr>
            <a:lvl2pPr marL="0" indent="228600" algn="ctr">
              <a:spcBef>
                <a:spcPts val="0"/>
              </a:spcBef>
              <a:buSzTx/>
              <a:buNone/>
              <a:defRPr sz="4000"/>
            </a:lvl2pPr>
            <a:lvl3pPr marL="0" indent="457200" algn="ctr">
              <a:spcBef>
                <a:spcPts val="0"/>
              </a:spcBef>
              <a:buSzTx/>
              <a:buNone/>
              <a:defRPr sz="4000"/>
            </a:lvl3pPr>
            <a:lvl4pPr marL="0" indent="685800" algn="ctr">
              <a:spcBef>
                <a:spcPts val="0"/>
              </a:spcBef>
              <a:buSzTx/>
              <a:buNone/>
              <a:defRPr sz="4000"/>
            </a:lvl4pPr>
            <a:lvl5pPr marL="0" indent="914400" algn="ctr">
              <a:spcBef>
                <a:spcPts val="0"/>
              </a:spcBef>
              <a:buSzTx/>
              <a:buNone/>
              <a:defRPr sz="40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- Ce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1270000" y="2844800"/>
            <a:ext cx="10464800" cy="4064000"/>
          </a:xfrm>
          <a:prstGeom prst="rect">
            <a:avLst/>
          </a:prstGeom>
        </p:spPr>
        <p:txBody>
          <a:bodyPr/>
          <a:lstStyle>
            <a:lvl1pPr>
              <a:defRPr sz="9500"/>
            </a:lvl1pPr>
          </a:lstStyle>
          <a:p>
            <a:r>
              <a:t>Texto do Título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half" idx="13"/>
          </p:nvPr>
        </p:nvSpPr>
        <p:spPr>
          <a:xfrm>
            <a:off x="6572250" y="812800"/>
            <a:ext cx="5753100" cy="76708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381000" y="1409700"/>
            <a:ext cx="5867400" cy="3302000"/>
          </a:xfrm>
          <a:prstGeom prst="rect">
            <a:avLst/>
          </a:prstGeom>
        </p:spPr>
        <p:txBody>
          <a:bodyPr anchor="b"/>
          <a:lstStyle/>
          <a:p>
            <a:r>
              <a:t>Texto do Título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381000" y="4787900"/>
            <a:ext cx="5867400" cy="37211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000"/>
            </a:lvl1pPr>
            <a:lvl2pPr marL="0" indent="228600" algn="ctr">
              <a:spcBef>
                <a:spcPts val="0"/>
              </a:spcBef>
              <a:buSzTx/>
              <a:buNone/>
              <a:defRPr sz="4000"/>
            </a:lvl2pPr>
            <a:lvl3pPr marL="0" indent="457200" algn="ctr">
              <a:spcBef>
                <a:spcPts val="0"/>
              </a:spcBef>
              <a:buSzTx/>
              <a:buNone/>
              <a:defRPr sz="4000"/>
            </a:lvl3pPr>
            <a:lvl4pPr marL="0" indent="685800" algn="ctr">
              <a:spcBef>
                <a:spcPts val="0"/>
              </a:spcBef>
              <a:buSzTx/>
              <a:buNone/>
              <a:defRPr sz="4000"/>
            </a:lvl4pPr>
            <a:lvl5pPr marL="0" indent="914400" algn="ctr">
              <a:spcBef>
                <a:spcPts val="0"/>
              </a:spcBef>
              <a:buSzTx/>
              <a:buNone/>
              <a:defRPr sz="40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- Superi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idx="1"/>
          </p:nvPr>
        </p:nvSpPr>
        <p:spPr>
          <a:xfrm>
            <a:off x="1270000" y="2768600"/>
            <a:ext cx="10464800" cy="5715000"/>
          </a:xfrm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Marcadores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half" idx="13"/>
          </p:nvPr>
        </p:nvSpPr>
        <p:spPr>
          <a:xfrm>
            <a:off x="7277100" y="2578100"/>
            <a:ext cx="4457700" cy="59436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half" idx="1"/>
          </p:nvPr>
        </p:nvSpPr>
        <p:spPr>
          <a:xfrm>
            <a:off x="1270000" y="2768600"/>
            <a:ext cx="5461000" cy="5715000"/>
          </a:xfrm>
          <a:prstGeom prst="rect">
            <a:avLst/>
          </a:prstGeom>
        </p:spPr>
        <p:txBody>
          <a:bodyPr/>
          <a:lstStyle>
            <a:lvl1pPr marL="444500" indent="-444500">
              <a:spcBef>
                <a:spcPts val="3800"/>
              </a:spcBef>
              <a:buSzPct val="50000"/>
              <a:buBlip>
                <a:blip r:embed="rId2"/>
              </a:buBlip>
              <a:defRPr sz="3600"/>
            </a:lvl1pPr>
            <a:lvl2pPr marL="889000" indent="-444500">
              <a:spcBef>
                <a:spcPts val="3800"/>
              </a:spcBef>
              <a:buSzPct val="50000"/>
              <a:buBlip>
                <a:blip r:embed="rId2"/>
              </a:buBlip>
              <a:defRPr sz="3600"/>
            </a:lvl2pPr>
            <a:lvl3pPr marL="1333500" indent="-444500">
              <a:spcBef>
                <a:spcPts val="3800"/>
              </a:spcBef>
              <a:buSzPct val="50000"/>
              <a:buBlip>
                <a:blip r:embed="rId2"/>
              </a:buBlip>
              <a:defRPr sz="3600"/>
            </a:lvl3pPr>
            <a:lvl4pPr marL="1778000" indent="-444500">
              <a:spcBef>
                <a:spcPts val="3800"/>
              </a:spcBef>
              <a:buSzPct val="50000"/>
              <a:buBlip>
                <a:blip r:embed="rId2"/>
              </a:buBlip>
              <a:defRPr sz="3600"/>
            </a:lvl4pPr>
            <a:lvl5pPr marL="2222500" indent="-444500">
              <a:spcBef>
                <a:spcPts val="3800"/>
              </a:spcBef>
              <a:buSzPct val="50000"/>
              <a:buBlip>
                <a:blip r:embed="rId2"/>
              </a:buBlip>
              <a:defRPr sz="36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rês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 rot="21600000">
            <a:off x="7063543" y="473144"/>
            <a:ext cx="5554134" cy="4165601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 rot="21600000">
            <a:off x="7095370" y="5018682"/>
            <a:ext cx="5520268" cy="4140201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idx="15"/>
          </p:nvPr>
        </p:nvSpPr>
        <p:spPr>
          <a:xfrm>
            <a:off x="266700" y="482600"/>
            <a:ext cx="6502400" cy="8669867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1270000" y="4279900"/>
            <a:ext cx="10464800" cy="6604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000">
                <a:solidFill>
                  <a:srgbClr val="45A7DE"/>
                </a:solidFill>
              </a:defRPr>
            </a:lvl1pPr>
          </a:lstStyle>
          <a:p>
            <a:r>
              <a:t>“Digite uma citação aqui.”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1270000" y="6362700"/>
            <a:ext cx="10464800" cy="596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600"/>
            </a:lvl1pPr>
          </a:lstStyle>
          <a:p>
            <a:r>
              <a:t>–Jaime Silveira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body" idx="1"/>
          </p:nvPr>
        </p:nvSpPr>
        <p:spPr>
          <a:xfrm>
            <a:off x="1270000" y="1270000"/>
            <a:ext cx="10464800" cy="7213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>
              <a:buBlip>
                <a:blip r:embed="rId15"/>
              </a:buBlip>
            </a:lvl1pPr>
            <a:lvl2pPr>
              <a:buBlip>
                <a:blip r:embed="rId15"/>
              </a:buBlip>
            </a:lvl2pPr>
            <a:lvl3pPr>
              <a:buBlip>
                <a:blip r:embed="rId15"/>
              </a:buBlip>
            </a:lvl3pPr>
            <a:lvl4pPr>
              <a:buBlip>
                <a:blip r:embed="rId15"/>
              </a:buBlip>
            </a:lvl4pPr>
            <a:lvl5pPr>
              <a:buBlip>
                <a:blip r:embed="rId15"/>
              </a:buBlip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3" name="Shape 3"/>
          <p:cNvSpPr>
            <a:spLocks noGrp="1"/>
          </p:cNvSpPr>
          <p:nvPr>
            <p:ph type="title"/>
          </p:nvPr>
        </p:nvSpPr>
        <p:spPr>
          <a:xfrm>
            <a:off x="1270000" y="254000"/>
            <a:ext cx="10464800" cy="2438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Texto do Título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6311901" y="9271000"/>
            <a:ext cx="374905" cy="355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>
                <a:solidFill>
                  <a:srgbClr val="868686"/>
                </a:solidFill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9pPr>
    </p:titleStyle>
    <p:bodyStyle>
      <a:lvl1pPr marL="635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1pPr>
      <a:lvl2pPr marL="1270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2pPr>
      <a:lvl3pPr marL="1905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3pPr>
      <a:lvl4pPr marL="2540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4pPr>
      <a:lvl5pPr marL="3175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5pPr>
      <a:lvl6pPr marL="3810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6pPr>
      <a:lvl7pPr marL="4445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7pPr>
      <a:lvl8pPr marL="5080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8pPr>
      <a:lvl9pPr marL="5715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9pPr>
    </p:bodyStyle>
    <p:otherStyle>
      <a:lvl1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1pPr>
      <a:lvl2pPr marL="0" marR="0" indent="228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2pPr>
      <a:lvl3pPr marL="0" marR="0" indent="457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3pPr>
      <a:lvl4pPr marL="0" marR="0" indent="685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4pPr>
      <a:lvl5pPr marL="0" marR="0" indent="914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5pPr>
      <a:lvl6pPr marL="0" marR="0" indent="11430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6pPr>
      <a:lvl7pPr marL="0" marR="0" indent="1371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7pPr>
      <a:lvl8pPr marL="0" marR="0" indent="1600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8pPr>
      <a:lvl9pPr marL="0" marR="0" indent="1828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27133713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scholar.google.com.br/scholar?um=1&amp;ie=UTF-8&amp;lr&amp;q=related:-rn8sR1fyPfSoM:scholar.google.com/" TargetMode="External"/><Relationship Id="rId4" Type="http://schemas.openxmlformats.org/officeDocument/2006/relationships/hyperlink" Target="https://www.scielo.br/pdf/rpp/v34n3/pt_0103-0582-rpp-34-03-0384.pdf" TargetMode="Externa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29.png"/><Relationship Id="rId7" Type="http://schemas.openxmlformats.org/officeDocument/2006/relationships/image" Target="../media/image48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png"/><Relationship Id="rId4" Type="http://schemas.openxmlformats.org/officeDocument/2006/relationships/image" Target="../media/image13.pn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Captura de Tela 2020-05-05 às 15.06.59-filtered.png"/>
          <p:cNvPicPr>
            <a:picLocks noChangeAspect="1"/>
          </p:cNvPicPr>
          <p:nvPr/>
        </p:nvPicPr>
        <p:blipFill>
          <a:blip r:embed="rId2">
            <a:alphaModFix amt="51454"/>
            <a:extLst/>
          </a:blip>
          <a:stretch>
            <a:fillRect/>
          </a:stretch>
        </p:blipFill>
        <p:spPr>
          <a:xfrm>
            <a:off x="0" y="-1354844"/>
            <a:ext cx="13800999" cy="15083906"/>
          </a:xfrm>
          <a:prstGeom prst="rect">
            <a:avLst/>
          </a:prstGeom>
          <a:ln w="12700">
            <a:miter lim="400000"/>
          </a:ln>
        </p:spPr>
      </p:pic>
      <p:sp>
        <p:nvSpPr>
          <p:cNvPr id="120" name="Shape 120"/>
          <p:cNvSpPr>
            <a:spLocks noGrp="1"/>
          </p:cNvSpPr>
          <p:nvPr>
            <p:ph type="ctrTitle"/>
          </p:nvPr>
        </p:nvSpPr>
        <p:spPr>
          <a:xfrm>
            <a:off x="1118660" y="3166717"/>
            <a:ext cx="10464800" cy="2794000"/>
          </a:xfrm>
          <a:prstGeom prst="rect">
            <a:avLst/>
          </a:prstGeom>
        </p:spPr>
        <p:txBody>
          <a:bodyPr>
            <a:normAutofit fontScale="90000"/>
          </a:bodyPr>
          <a:lstStyle>
            <a:lvl1pPr>
              <a:defRPr sz="7000" b="1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lang="pt-BR" sz="7200" dirty="0" smtClean="0">
                <a:solidFill>
                  <a:srgbClr val="E21941"/>
                </a:solidFill>
              </a:rPr>
              <a:t>Shunt </a:t>
            </a:r>
            <a:r>
              <a:rPr lang="pt-BR" sz="7200" dirty="0">
                <a:solidFill>
                  <a:srgbClr val="E21941"/>
                </a:solidFill>
              </a:rPr>
              <a:t>portossistêmico </a:t>
            </a:r>
            <a:r>
              <a:rPr lang="pt-BR" sz="7200" dirty="0" smtClean="0">
                <a:solidFill>
                  <a:srgbClr val="E21941"/>
                </a:solidFill>
              </a:rPr>
              <a:t>intra-hepático:</a:t>
            </a:r>
            <a:r>
              <a:rPr lang="pt-BR" sz="7200" dirty="0"/>
              <a:t/>
            </a:r>
            <a:br>
              <a:rPr lang="pt-BR" sz="7200" dirty="0"/>
            </a:br>
            <a:r>
              <a:rPr dirty="0" smtClean="0"/>
              <a:t>Caso</a:t>
            </a:r>
            <a:r>
              <a:rPr dirty="0" smtClean="0"/>
              <a:t> </a:t>
            </a:r>
            <a:r>
              <a:rPr dirty="0"/>
              <a:t>clínico</a:t>
            </a:r>
            <a:endParaRPr dirty="0"/>
          </a:p>
        </p:txBody>
      </p:sp>
      <p:sp>
        <p:nvSpPr>
          <p:cNvPr id="121" name="Shape 121"/>
          <p:cNvSpPr>
            <a:spLocks noGrp="1"/>
          </p:cNvSpPr>
          <p:nvPr>
            <p:ph type="subTitle" sz="quarter" idx="1"/>
          </p:nvPr>
        </p:nvSpPr>
        <p:spPr>
          <a:xfrm>
            <a:off x="779097" y="6160576"/>
            <a:ext cx="11102050" cy="127000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defTabSz="578358">
              <a:defRPr sz="3959" b="1">
                <a:solidFill>
                  <a:srgbClr val="3078BD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Residência</a:t>
            </a:r>
            <a:r>
              <a:rPr dirty="0"/>
              <a:t> </a:t>
            </a:r>
            <a:r>
              <a:rPr lang="pt-BR" dirty="0" smtClean="0"/>
              <a:t>M</a:t>
            </a:r>
            <a:r>
              <a:rPr dirty="0" smtClean="0"/>
              <a:t>édica</a:t>
            </a:r>
            <a:r>
              <a:rPr dirty="0" smtClean="0"/>
              <a:t> </a:t>
            </a:r>
            <a:r>
              <a:rPr dirty="0"/>
              <a:t>em</a:t>
            </a:r>
            <a:r>
              <a:rPr dirty="0"/>
              <a:t> </a:t>
            </a:r>
            <a:r>
              <a:rPr lang="pt-BR" dirty="0" smtClean="0"/>
              <a:t>N</a:t>
            </a:r>
            <a:r>
              <a:rPr dirty="0" smtClean="0"/>
              <a:t>eonatologia</a:t>
            </a:r>
            <a:r>
              <a:rPr dirty="0" smtClean="0"/>
              <a:t> </a:t>
            </a:r>
            <a:r>
              <a:rPr lang="pt-BR" dirty="0" smtClean="0"/>
              <a:t>–</a:t>
            </a:r>
            <a:r>
              <a:rPr dirty="0" smtClean="0"/>
              <a:t> HMIB</a:t>
            </a:r>
            <a:r>
              <a:rPr lang="pt-BR" dirty="0" smtClean="0"/>
              <a:t>/SES/DF</a:t>
            </a:r>
            <a:endParaRPr dirty="0"/>
          </a:p>
        </p:txBody>
      </p:sp>
      <p:sp>
        <p:nvSpPr>
          <p:cNvPr id="122" name="Shape 122"/>
          <p:cNvSpPr/>
          <p:nvPr/>
        </p:nvSpPr>
        <p:spPr>
          <a:xfrm>
            <a:off x="3236572" y="7430576"/>
            <a:ext cx="6642844" cy="23185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b="1">
                <a:solidFill>
                  <a:srgbClr val="73AF8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sz="3600" dirty="0"/>
              <a:t>Thaiana </a:t>
            </a:r>
            <a:r>
              <a:rPr sz="3600" dirty="0"/>
              <a:t>Beleza</a:t>
            </a:r>
            <a:r>
              <a:rPr sz="3600" dirty="0"/>
              <a:t> MR3</a:t>
            </a:r>
          </a:p>
          <a:p>
            <a:pPr>
              <a:defRPr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lang="pt-BR" sz="3600" dirty="0" smtClean="0">
                <a:solidFill>
                  <a:srgbClr val="73AF88"/>
                </a:solidFill>
              </a:rPr>
              <a:t>Coordenação</a:t>
            </a:r>
            <a:r>
              <a:rPr sz="3600" dirty="0" smtClean="0">
                <a:solidFill>
                  <a:srgbClr val="73AF88"/>
                </a:solidFill>
              </a:rPr>
              <a:t>: </a:t>
            </a:r>
            <a:r>
              <a:rPr lang="pt-BR" sz="3600" dirty="0" smtClean="0">
                <a:solidFill>
                  <a:srgbClr val="73AF88"/>
                </a:solidFill>
              </a:rPr>
              <a:t>Miza</a:t>
            </a:r>
            <a:r>
              <a:rPr lang="pt-BR" sz="3600" dirty="0" smtClean="0">
                <a:solidFill>
                  <a:srgbClr val="73AF88"/>
                </a:solidFill>
              </a:rPr>
              <a:t> Vidigal</a:t>
            </a:r>
          </a:p>
          <a:p>
            <a:pPr>
              <a:defRPr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lang="pt-BR" sz="3600" dirty="0" smtClean="0">
                <a:solidFill>
                  <a:srgbClr val="73AF88"/>
                </a:solidFill>
              </a:rPr>
              <a:t>Brasília, 7 de outubro de 2020</a:t>
            </a:r>
          </a:p>
          <a:p>
            <a:pPr>
              <a:defRPr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lang="pt-BR" sz="3600" dirty="0" smtClean="0">
                <a:solidFill>
                  <a:srgbClr val="73AF88"/>
                </a:solidFill>
                <a:hlinkClick r:id="rId3"/>
              </a:rPr>
              <a:t>www.paulomargotto.com.br</a:t>
            </a:r>
            <a:r>
              <a:rPr lang="pt-BR" sz="3600" dirty="0" smtClean="0">
                <a:solidFill>
                  <a:srgbClr val="73AF88"/>
                </a:solidFill>
              </a:rPr>
              <a:t> </a:t>
            </a:r>
            <a:endParaRPr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842" y="243780"/>
            <a:ext cx="5196333" cy="2922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>
            <a:spLocks noGrp="1"/>
          </p:cNvSpPr>
          <p:nvPr>
            <p:ph type="title"/>
          </p:nvPr>
        </p:nvSpPr>
        <p:spPr>
          <a:xfrm>
            <a:off x="1456266" y="-711200"/>
            <a:ext cx="10464801" cy="2438400"/>
          </a:xfrm>
          <a:prstGeom prst="rect">
            <a:avLst/>
          </a:prstGeom>
        </p:spPr>
        <p:txBody>
          <a:bodyPr/>
          <a:lstStyle>
            <a:lvl1pPr>
              <a:defRPr sz="6000" b="1">
                <a:solidFill>
                  <a:srgbClr val="E77B74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Admissão</a:t>
            </a:r>
            <a:r>
              <a:rPr dirty="0"/>
              <a:t> </a:t>
            </a:r>
            <a:r>
              <a:rPr dirty="0"/>
              <a:t>em</a:t>
            </a:r>
            <a:r>
              <a:rPr dirty="0"/>
              <a:t> </a:t>
            </a:r>
            <a:r>
              <a:rPr dirty="0"/>
              <a:t>sala</a:t>
            </a:r>
            <a:r>
              <a:rPr dirty="0"/>
              <a:t> de </a:t>
            </a:r>
            <a:r>
              <a:rPr dirty="0"/>
              <a:t>parto</a:t>
            </a:r>
            <a:endParaRPr dirty="0"/>
          </a:p>
        </p:txBody>
      </p:sp>
      <p:sp>
        <p:nvSpPr>
          <p:cNvPr id="125" name="Shape 125"/>
          <p:cNvSpPr/>
          <p:nvPr/>
        </p:nvSpPr>
        <p:spPr>
          <a:xfrm>
            <a:off x="258101" y="2743001"/>
            <a:ext cx="3998186" cy="4460545"/>
          </a:xfrm>
          <a:prstGeom prst="roundRect">
            <a:avLst>
              <a:gd name="adj" fmla="val 4369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L.M.D.S</a:t>
            </a:r>
          </a:p>
          <a:p>
            <a:pPr>
              <a:defRPr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30 </a:t>
            </a:r>
            <a:r>
              <a:rPr dirty="0"/>
              <a:t>anos</a:t>
            </a:r>
            <a:endParaRPr dirty="0"/>
          </a:p>
          <a:p>
            <a:pPr>
              <a:defRPr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TS: A +</a:t>
            </a:r>
          </a:p>
          <a:p>
            <a:pPr>
              <a:defRPr sz="3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G4P3A0</a:t>
            </a:r>
          </a:p>
          <a:p>
            <a:pPr>
              <a:defRPr sz="3500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</a:defRPr>
            </a:pPr>
            <a:r>
              <a:rPr b="1" dirty="0">
                <a:latin typeface="American Typewriter"/>
                <a:ea typeface="American Typewriter"/>
                <a:cs typeface="American Typewriter"/>
                <a:sym typeface="American Typewriter"/>
              </a:rPr>
              <a:t>IG: 37 </a:t>
            </a:r>
            <a:r>
              <a:rPr b="1" dirty="0">
                <a:latin typeface="American Typewriter"/>
                <a:ea typeface="American Typewriter"/>
                <a:cs typeface="American Typewriter"/>
                <a:sym typeface="American Typewriter"/>
              </a:rPr>
              <a:t>semanas</a:t>
            </a:r>
            <a:endParaRPr b="1" dirty="0">
              <a:latin typeface="American Typewriter"/>
              <a:ea typeface="American Typewriter"/>
              <a:cs typeface="American Typewriter"/>
              <a:sym typeface="American Typewriter"/>
            </a:endParaRPr>
          </a:p>
          <a:p>
            <a:pPr>
              <a:defRPr sz="3000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</a:defRPr>
            </a:pPr>
            <a:r>
              <a:rPr b="1" dirty="0">
                <a:latin typeface="American Typewriter"/>
                <a:ea typeface="American Typewriter"/>
                <a:cs typeface="American Typewriter"/>
                <a:sym typeface="American Typewriter"/>
              </a:rPr>
              <a:t>Previamente</a:t>
            </a:r>
            <a:r>
              <a:rPr b="1" dirty="0">
                <a:latin typeface="American Typewriter"/>
                <a:ea typeface="American Typewriter"/>
                <a:cs typeface="American Typewriter"/>
                <a:sym typeface="American Typewriter"/>
              </a:rPr>
              <a:t> </a:t>
            </a:r>
            <a:r>
              <a:rPr b="1" dirty="0">
                <a:latin typeface="American Typewriter"/>
                <a:ea typeface="American Typewriter"/>
                <a:cs typeface="American Typewriter"/>
                <a:sym typeface="American Typewriter"/>
              </a:rPr>
              <a:t>hígida</a:t>
            </a:r>
            <a:endParaRPr b="1" dirty="0">
              <a:latin typeface="American Typewriter"/>
              <a:ea typeface="American Typewriter"/>
              <a:cs typeface="American Typewriter"/>
              <a:sym typeface="American Typewriter"/>
            </a:endParaRPr>
          </a:p>
        </p:txBody>
      </p:sp>
      <p:sp>
        <p:nvSpPr>
          <p:cNvPr id="126" name="Shape 126"/>
          <p:cNvSpPr/>
          <p:nvPr/>
        </p:nvSpPr>
        <p:spPr>
          <a:xfrm>
            <a:off x="8758634" y="2646527"/>
            <a:ext cx="3998186" cy="4460546"/>
          </a:xfrm>
          <a:prstGeom prst="roundRect">
            <a:avLst>
              <a:gd name="adj" fmla="val 4369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Início</a:t>
            </a:r>
            <a:r>
              <a:rPr dirty="0"/>
              <a:t> no 2 trim</a:t>
            </a:r>
          </a:p>
          <a:p>
            <a: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7 </a:t>
            </a:r>
            <a:r>
              <a:rPr dirty="0"/>
              <a:t>consultas</a:t>
            </a:r>
            <a:endParaRPr dirty="0"/>
          </a:p>
          <a:p>
            <a: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Vacinação</a:t>
            </a:r>
            <a:r>
              <a:rPr dirty="0"/>
              <a:t> </a:t>
            </a:r>
            <a:r>
              <a:rPr dirty="0"/>
              <a:t>completa</a:t>
            </a:r>
            <a:endParaRPr dirty="0"/>
          </a:p>
          <a:p>
            <a: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Sulfato</a:t>
            </a:r>
            <a:r>
              <a:rPr dirty="0"/>
              <a:t> </a:t>
            </a:r>
            <a:r>
              <a:rPr dirty="0"/>
              <a:t>ferroso</a:t>
            </a:r>
            <a:r>
              <a:rPr dirty="0"/>
              <a:t> + </a:t>
            </a:r>
            <a:r>
              <a:rPr dirty="0"/>
              <a:t>ácido</a:t>
            </a:r>
            <a:r>
              <a:rPr dirty="0"/>
              <a:t> </a:t>
            </a:r>
            <a:r>
              <a:rPr dirty="0"/>
              <a:t>fólico</a:t>
            </a:r>
            <a:endParaRPr dirty="0"/>
          </a:p>
          <a:p>
            <a: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Pré-eclâmpsia</a:t>
            </a:r>
            <a:endParaRPr dirty="0"/>
          </a:p>
        </p:txBody>
      </p:sp>
      <p:sp>
        <p:nvSpPr>
          <p:cNvPr id="127" name="Shape 127"/>
          <p:cNvSpPr/>
          <p:nvPr/>
        </p:nvSpPr>
        <p:spPr>
          <a:xfrm>
            <a:off x="657565" y="1907463"/>
            <a:ext cx="3199258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Dados </a:t>
            </a:r>
            <a:r>
              <a:rPr dirty="0"/>
              <a:t>maternos</a:t>
            </a:r>
            <a:endParaRPr dirty="0"/>
          </a:p>
        </p:txBody>
      </p:sp>
      <p:sp>
        <p:nvSpPr>
          <p:cNvPr id="128" name="Shape 128"/>
          <p:cNvSpPr/>
          <p:nvPr/>
        </p:nvSpPr>
        <p:spPr>
          <a:xfrm>
            <a:off x="9731690" y="1904735"/>
            <a:ext cx="1747273" cy="5642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Pré</a:t>
            </a:r>
            <a:r>
              <a:rPr dirty="0"/>
              <a:t>-natal</a:t>
            </a:r>
          </a:p>
        </p:txBody>
      </p:sp>
      <p:sp>
        <p:nvSpPr>
          <p:cNvPr id="129" name="Shape 129"/>
          <p:cNvSpPr/>
          <p:nvPr/>
        </p:nvSpPr>
        <p:spPr>
          <a:xfrm>
            <a:off x="4407176" y="4138967"/>
            <a:ext cx="2913635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rgbClr val="3078BD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(DUM: 05/12/2019)</a:t>
            </a:r>
          </a:p>
        </p:txBody>
      </p:sp>
      <p:sp>
        <p:nvSpPr>
          <p:cNvPr id="130" name="Shape 130"/>
          <p:cNvSpPr/>
          <p:nvPr/>
        </p:nvSpPr>
        <p:spPr>
          <a:xfrm>
            <a:off x="3894593" y="7287335"/>
            <a:ext cx="6299347" cy="2324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                               SOROLOGIAS:</a:t>
            </a:r>
          </a:p>
          <a:p>
            <a:pPr algn="l">
              <a:defRPr sz="2000" b="1">
                <a:solidFill>
                  <a:srgbClr val="3078BD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HIV NR    —————— 1ºT ( ) 2ºT (x) 3ºT (x)</a:t>
            </a:r>
          </a:p>
          <a:p>
            <a:pPr algn="l">
              <a:defRPr sz="2000" b="1">
                <a:solidFill>
                  <a:srgbClr val="3078BD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VDRL NR —————— 1ºT ( ) 2ºT (x) 3ºT (x)</a:t>
            </a:r>
          </a:p>
          <a:p>
            <a:pPr algn="l">
              <a:defRPr sz="2000" b="1">
                <a:solidFill>
                  <a:srgbClr val="3078BD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Hep</a:t>
            </a:r>
            <a:r>
              <a:rPr dirty="0"/>
              <a:t> B NR —————— 1ºT ( ) 2ºT (x) 3ºT ( )</a:t>
            </a:r>
          </a:p>
          <a:p>
            <a:pPr algn="l">
              <a:defRPr sz="2000" b="1">
                <a:solidFill>
                  <a:srgbClr val="3078BD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Hep</a:t>
            </a:r>
            <a:r>
              <a:rPr dirty="0"/>
              <a:t> C NR  —————— 1ºT ( ) 2ºT (x) 3ºT ( )</a:t>
            </a:r>
          </a:p>
          <a:p>
            <a: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endParaRPr dirty="0"/>
          </a:p>
          <a:p>
            <a: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Testes </a:t>
            </a:r>
            <a:r>
              <a:rPr dirty="0"/>
              <a:t>rápidos</a:t>
            </a:r>
            <a:r>
              <a:rPr dirty="0"/>
              <a:t> de HIV e </a:t>
            </a:r>
            <a:r>
              <a:rPr dirty="0"/>
              <a:t>Sífilis</a:t>
            </a:r>
            <a:r>
              <a:rPr dirty="0"/>
              <a:t>: </a:t>
            </a:r>
            <a:r>
              <a:rPr dirty="0"/>
              <a:t>Não</a:t>
            </a:r>
            <a:r>
              <a:rPr dirty="0"/>
              <a:t> </a:t>
            </a:r>
            <a:r>
              <a:rPr dirty="0"/>
              <a:t>reagente</a:t>
            </a:r>
            <a:endParaRPr dirty="0"/>
          </a:p>
        </p:txBody>
      </p:sp>
      <p:sp>
        <p:nvSpPr>
          <p:cNvPr id="131" name="Shape 131"/>
          <p:cNvSpPr/>
          <p:nvPr/>
        </p:nvSpPr>
        <p:spPr>
          <a:xfrm flipV="1">
            <a:off x="3191933" y="4512733"/>
            <a:ext cx="1270001" cy="1270001"/>
          </a:xfrm>
          <a:prstGeom prst="line">
            <a:avLst/>
          </a:prstGeom>
          <a:ln w="38100">
            <a:solidFill>
              <a:srgbClr val="75B1D4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 dirty="0"/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>
            <a:spLocks noGrp="1"/>
          </p:cNvSpPr>
          <p:nvPr>
            <p:ph type="title"/>
          </p:nvPr>
        </p:nvSpPr>
        <p:spPr>
          <a:xfrm>
            <a:off x="1693333" y="-254000"/>
            <a:ext cx="10464801" cy="2438400"/>
          </a:xfrm>
          <a:prstGeom prst="rect">
            <a:avLst/>
          </a:prstGeom>
        </p:spPr>
        <p:txBody>
          <a:bodyPr/>
          <a:lstStyle>
            <a:lvl1pPr>
              <a:defRPr b="1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Sala</a:t>
            </a:r>
            <a:r>
              <a:rPr dirty="0"/>
              <a:t> de </a:t>
            </a:r>
            <a:r>
              <a:rPr dirty="0"/>
              <a:t>parto</a:t>
            </a:r>
            <a:endParaRPr dirty="0"/>
          </a:p>
        </p:txBody>
      </p:sp>
      <p:pic>
        <p:nvPicPr>
          <p:cNvPr id="134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18922" y="4928922"/>
            <a:ext cx="4366156" cy="4366155"/>
          </a:xfrm>
          <a:prstGeom prst="rect">
            <a:avLst/>
          </a:prstGeom>
          <a:ln w="12700">
            <a:miter lim="400000"/>
          </a:ln>
        </p:spPr>
      </p:pic>
      <p:sp>
        <p:nvSpPr>
          <p:cNvPr id="135" name="Shape 135"/>
          <p:cNvSpPr/>
          <p:nvPr/>
        </p:nvSpPr>
        <p:spPr>
          <a:xfrm>
            <a:off x="5813660" y="3783302"/>
            <a:ext cx="6626814" cy="4873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3078BD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Pré-eclâmpsia</a:t>
            </a:r>
            <a:r>
              <a:rPr dirty="0"/>
              <a:t> + CIUR + </a:t>
            </a:r>
            <a:r>
              <a:rPr dirty="0"/>
              <a:t>Centralização</a:t>
            </a:r>
            <a:r>
              <a:rPr dirty="0"/>
              <a:t> fetal</a:t>
            </a:r>
          </a:p>
        </p:txBody>
      </p:sp>
      <p:pic>
        <p:nvPicPr>
          <p:cNvPr id="136" name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54847" y="1648794"/>
            <a:ext cx="1890273" cy="1890273"/>
          </a:xfrm>
          <a:prstGeom prst="rect">
            <a:avLst/>
          </a:prstGeom>
          <a:ln w="12700">
            <a:miter lim="400000"/>
          </a:ln>
        </p:spPr>
      </p:pic>
      <p:sp>
        <p:nvSpPr>
          <p:cNvPr id="137" name="Shape 137"/>
          <p:cNvSpPr/>
          <p:nvPr/>
        </p:nvSpPr>
        <p:spPr>
          <a:xfrm>
            <a:off x="3186827" y="2633133"/>
            <a:ext cx="975412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3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20:24</a:t>
            </a:r>
          </a:p>
        </p:txBody>
      </p:sp>
      <p:sp>
        <p:nvSpPr>
          <p:cNvPr id="138" name="Shape 138"/>
          <p:cNvSpPr/>
          <p:nvPr/>
        </p:nvSpPr>
        <p:spPr>
          <a:xfrm>
            <a:off x="2645566" y="2187530"/>
            <a:ext cx="2057934" cy="812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3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20/08/2020</a:t>
            </a:r>
          </a:p>
        </p:txBody>
      </p:sp>
      <p:sp>
        <p:nvSpPr>
          <p:cNvPr id="139" name="Shape 139"/>
          <p:cNvSpPr/>
          <p:nvPr/>
        </p:nvSpPr>
        <p:spPr>
          <a:xfrm>
            <a:off x="8136974" y="4797425"/>
            <a:ext cx="1980185" cy="723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3078BD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BR: </a:t>
            </a:r>
            <a:r>
              <a:rPr dirty="0"/>
              <a:t>ato</a:t>
            </a:r>
            <a:endParaRPr dirty="0"/>
          </a:p>
        </p:txBody>
      </p:sp>
      <p:pic>
        <p:nvPicPr>
          <p:cNvPr id="140" name="pasted-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461226" y="7415741"/>
            <a:ext cx="1331682" cy="1331682"/>
          </a:xfrm>
          <a:prstGeom prst="rect">
            <a:avLst/>
          </a:prstGeom>
          <a:ln w="12700">
            <a:miter lim="400000"/>
          </a:ln>
        </p:spPr>
      </p:pic>
      <p:sp>
        <p:nvSpPr>
          <p:cNvPr id="141" name="Shape 141"/>
          <p:cNvSpPr/>
          <p:nvPr/>
        </p:nvSpPr>
        <p:spPr>
          <a:xfrm>
            <a:off x="6762637" y="6194100"/>
            <a:ext cx="4728859" cy="5488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900" b="1">
                <a:solidFill>
                  <a:srgbClr val="3078BD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Circular </a:t>
            </a:r>
            <a:r>
              <a:rPr dirty="0"/>
              <a:t>frouxa</a:t>
            </a:r>
            <a:r>
              <a:rPr dirty="0"/>
              <a:t> de </a:t>
            </a:r>
            <a:r>
              <a:rPr dirty="0"/>
              <a:t>cordão</a:t>
            </a:r>
            <a:r>
              <a:rPr dirty="0"/>
              <a:t> </a:t>
            </a:r>
          </a:p>
        </p:txBody>
      </p:sp>
      <p:sp>
        <p:nvSpPr>
          <p:cNvPr id="142" name="Shape 142"/>
          <p:cNvSpPr/>
          <p:nvPr/>
        </p:nvSpPr>
        <p:spPr>
          <a:xfrm>
            <a:off x="8188508" y="2995133"/>
            <a:ext cx="1877117" cy="5642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Indicação</a:t>
            </a:r>
            <a:endParaRPr dirty="0"/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59669" y="3680964"/>
            <a:ext cx="2783159" cy="1979467"/>
          </a:xfrm>
          <a:prstGeom prst="rect">
            <a:avLst/>
          </a:prstGeom>
          <a:ln w="12700">
            <a:miter lim="400000"/>
          </a:ln>
        </p:spPr>
      </p:pic>
      <p:pic>
        <p:nvPicPr>
          <p:cNvPr id="145" name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09376" y="6563162"/>
            <a:ext cx="2683745" cy="268374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48" name="Group 148"/>
          <p:cNvGrpSpPr/>
          <p:nvPr/>
        </p:nvGrpSpPr>
        <p:grpSpPr>
          <a:xfrm>
            <a:off x="925548" y="715587"/>
            <a:ext cx="2851401" cy="2062646"/>
            <a:chOff x="0" y="0"/>
            <a:chExt cx="2851399" cy="2062645"/>
          </a:xfrm>
        </p:grpSpPr>
        <p:pic>
          <p:nvPicPr>
            <p:cNvPr id="147" name="7cb6a047-7661-4fc6-ad08-112c6fceec1e.jpe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27000" y="88900"/>
              <a:ext cx="2597400" cy="173244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46" name="Imagem 145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851400" cy="2062646"/>
            </a:xfrm>
            <a:prstGeom prst="rect">
              <a:avLst/>
            </a:prstGeom>
            <a:effectLst/>
          </p:spPr>
        </p:pic>
      </p:grpSp>
      <p:pic>
        <p:nvPicPr>
          <p:cNvPr id="149" name="pasted-image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5280954" y="4027887"/>
            <a:ext cx="1697826" cy="1697826"/>
          </a:xfrm>
          <a:prstGeom prst="rect">
            <a:avLst/>
          </a:prstGeom>
          <a:ln w="12700">
            <a:miter lim="400000"/>
          </a:ln>
        </p:spPr>
      </p:pic>
      <p:sp>
        <p:nvSpPr>
          <p:cNvPr id="150" name="Shape 150"/>
          <p:cNvSpPr/>
          <p:nvPr/>
        </p:nvSpPr>
        <p:spPr>
          <a:xfrm>
            <a:off x="5321152" y="3591744"/>
            <a:ext cx="1617429" cy="4873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3 </a:t>
            </a:r>
            <a:r>
              <a:rPr dirty="0"/>
              <a:t>minutos</a:t>
            </a:r>
            <a:endParaRPr dirty="0"/>
          </a:p>
        </p:txBody>
      </p:sp>
      <p:sp>
        <p:nvSpPr>
          <p:cNvPr id="151" name="Shape 151"/>
          <p:cNvSpPr/>
          <p:nvPr/>
        </p:nvSpPr>
        <p:spPr>
          <a:xfrm>
            <a:off x="3803459" y="1193800"/>
            <a:ext cx="2095882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3078BD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Apgar 8/8</a:t>
            </a:r>
          </a:p>
        </p:txBody>
      </p:sp>
      <p:sp>
        <p:nvSpPr>
          <p:cNvPr id="152" name="Shape 152"/>
          <p:cNvSpPr/>
          <p:nvPr/>
        </p:nvSpPr>
        <p:spPr>
          <a:xfrm>
            <a:off x="7334272" y="757634"/>
            <a:ext cx="2402881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Pausa</a:t>
            </a:r>
            <a:r>
              <a:rPr dirty="0"/>
              <a:t> </a:t>
            </a:r>
            <a:r>
              <a:rPr dirty="0"/>
              <a:t>respiratória</a:t>
            </a:r>
            <a:endParaRPr dirty="0"/>
          </a:p>
        </p:txBody>
      </p:sp>
      <p:sp>
        <p:nvSpPr>
          <p:cNvPr id="153" name="Shape 153"/>
          <p:cNvSpPr/>
          <p:nvPr/>
        </p:nvSpPr>
        <p:spPr>
          <a:xfrm>
            <a:off x="11172084" y="954484"/>
            <a:ext cx="1345566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Cianose</a:t>
            </a:r>
            <a:endParaRPr dirty="0"/>
          </a:p>
        </p:txBody>
      </p:sp>
      <p:sp>
        <p:nvSpPr>
          <p:cNvPr id="154" name="Shape 154"/>
          <p:cNvSpPr/>
          <p:nvPr/>
        </p:nvSpPr>
        <p:spPr>
          <a:xfrm>
            <a:off x="7625127" y="7607300"/>
            <a:ext cx="1847057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Aspirado</a:t>
            </a:r>
            <a:r>
              <a:rPr dirty="0"/>
              <a:t> VAS</a:t>
            </a:r>
          </a:p>
        </p:txBody>
      </p:sp>
      <p:sp>
        <p:nvSpPr>
          <p:cNvPr id="155" name="Shape 155"/>
          <p:cNvSpPr/>
          <p:nvPr/>
        </p:nvSpPr>
        <p:spPr>
          <a:xfrm>
            <a:off x="10921338" y="7607300"/>
            <a:ext cx="1847058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O2 com </a:t>
            </a:r>
            <a:r>
              <a:rPr dirty="0"/>
              <a:t>máscara</a:t>
            </a:r>
            <a:endParaRPr dirty="0"/>
          </a:p>
        </p:txBody>
      </p:sp>
      <p:pic>
        <p:nvPicPr>
          <p:cNvPr id="156" name="5acc0a31-1bd2-460d-9743-2b290863a70f.jpe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8221133" y="2851134"/>
            <a:ext cx="4448498" cy="2962770"/>
          </a:xfrm>
          <a:prstGeom prst="rect">
            <a:avLst/>
          </a:prstGeom>
          <a:ln w="12700">
            <a:miter lim="400000"/>
          </a:ln>
        </p:spPr>
      </p:pic>
      <p:sp>
        <p:nvSpPr>
          <p:cNvPr id="157" name="Shape 157"/>
          <p:cNvSpPr/>
          <p:nvPr/>
        </p:nvSpPr>
        <p:spPr>
          <a:xfrm>
            <a:off x="8548656" y="5477933"/>
            <a:ext cx="1" cy="2062646"/>
          </a:xfrm>
          <a:prstGeom prst="line">
            <a:avLst/>
          </a:prstGeom>
          <a:ln w="63500" cap="rnd">
            <a:solidFill>
              <a:srgbClr val="3078BD"/>
            </a:solidFill>
            <a:custDash>
              <a:ds d="100000" sp="200000"/>
            </a:custDash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 dirty="0"/>
          </a:p>
        </p:txBody>
      </p:sp>
      <p:sp>
        <p:nvSpPr>
          <p:cNvPr id="158" name="Shape 158"/>
          <p:cNvSpPr/>
          <p:nvPr/>
        </p:nvSpPr>
        <p:spPr>
          <a:xfrm>
            <a:off x="9986033" y="5401733"/>
            <a:ext cx="1300665" cy="1934565"/>
          </a:xfrm>
          <a:prstGeom prst="line">
            <a:avLst/>
          </a:prstGeom>
          <a:ln w="63500" cap="rnd">
            <a:solidFill>
              <a:srgbClr val="3078BD"/>
            </a:solidFill>
            <a:custDash>
              <a:ds d="100000" sp="200000"/>
            </a:custDash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 dirty="0"/>
          </a:p>
        </p:txBody>
      </p:sp>
      <p:sp>
        <p:nvSpPr>
          <p:cNvPr id="159" name="Shape 159"/>
          <p:cNvSpPr/>
          <p:nvPr/>
        </p:nvSpPr>
        <p:spPr>
          <a:xfrm flipH="1" flipV="1">
            <a:off x="8493565" y="1747328"/>
            <a:ext cx="658644" cy="3267059"/>
          </a:xfrm>
          <a:prstGeom prst="line">
            <a:avLst/>
          </a:prstGeom>
          <a:ln w="63500" cap="rnd">
            <a:solidFill>
              <a:srgbClr val="3078BD"/>
            </a:solidFill>
            <a:custDash>
              <a:ds d="100000" sp="200000"/>
            </a:custDash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 dirty="0"/>
          </a:p>
        </p:txBody>
      </p:sp>
      <p:sp>
        <p:nvSpPr>
          <p:cNvPr id="160" name="Shape 160"/>
          <p:cNvSpPr/>
          <p:nvPr/>
        </p:nvSpPr>
        <p:spPr>
          <a:xfrm flipV="1">
            <a:off x="10395687" y="1720786"/>
            <a:ext cx="1415286" cy="3320143"/>
          </a:xfrm>
          <a:prstGeom prst="line">
            <a:avLst/>
          </a:prstGeom>
          <a:ln w="63500" cap="rnd">
            <a:solidFill>
              <a:srgbClr val="3078BD"/>
            </a:solidFill>
            <a:custDash>
              <a:ds d="100000" sp="200000"/>
            </a:custDash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 dirty="0"/>
          </a:p>
        </p:txBody>
      </p:sp>
      <p:pic>
        <p:nvPicPr>
          <p:cNvPr id="161" name="pasted-image.png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1824198" y="4143647"/>
            <a:ext cx="1054101" cy="10541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5acc0a31-1bd2-460d-9743-2b290863a70f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544439" y="3490084"/>
            <a:ext cx="4559388" cy="3036624"/>
          </a:xfrm>
          <a:prstGeom prst="rect">
            <a:avLst/>
          </a:prstGeom>
          <a:ln w="12700">
            <a:miter lim="400000"/>
          </a:ln>
        </p:spPr>
      </p:pic>
      <p:sp>
        <p:nvSpPr>
          <p:cNvPr id="164" name="Shape 164"/>
          <p:cNvSpPr/>
          <p:nvPr/>
        </p:nvSpPr>
        <p:spPr>
          <a:xfrm>
            <a:off x="2090142" y="7157823"/>
            <a:ext cx="2602707" cy="8720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Esforço</a:t>
            </a:r>
            <a:r>
              <a:rPr dirty="0"/>
              <a:t> </a:t>
            </a:r>
            <a:r>
              <a:rPr dirty="0"/>
              <a:t>respiratório</a:t>
            </a:r>
            <a:endParaRPr dirty="0"/>
          </a:p>
        </p:txBody>
      </p:sp>
      <p:sp>
        <p:nvSpPr>
          <p:cNvPr id="165" name="Shape 165"/>
          <p:cNvSpPr/>
          <p:nvPr/>
        </p:nvSpPr>
        <p:spPr>
          <a:xfrm>
            <a:off x="5922929" y="8080409"/>
            <a:ext cx="4342409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CPAP facial 47%</a:t>
            </a:r>
          </a:p>
        </p:txBody>
      </p:sp>
      <p:sp>
        <p:nvSpPr>
          <p:cNvPr id="166" name="Shape 166"/>
          <p:cNvSpPr/>
          <p:nvPr/>
        </p:nvSpPr>
        <p:spPr>
          <a:xfrm>
            <a:off x="-102064" y="1225550"/>
            <a:ext cx="4342409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Cuidados</a:t>
            </a:r>
            <a:r>
              <a:rPr dirty="0"/>
              <a:t> de </a:t>
            </a:r>
            <a:r>
              <a:rPr dirty="0"/>
              <a:t>enfermagem</a:t>
            </a:r>
            <a:endParaRPr dirty="0"/>
          </a:p>
        </p:txBody>
      </p:sp>
      <p:sp>
        <p:nvSpPr>
          <p:cNvPr id="167" name="Shape 167"/>
          <p:cNvSpPr/>
          <p:nvPr/>
        </p:nvSpPr>
        <p:spPr>
          <a:xfrm>
            <a:off x="308901" y="1783490"/>
            <a:ext cx="3520480" cy="2202723"/>
          </a:xfrm>
          <a:prstGeom prst="roundRect">
            <a:avLst>
              <a:gd name="adj" fmla="val 5228"/>
            </a:avLst>
          </a:prstGeom>
          <a:solidFill>
            <a:srgbClr val="3078BD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Peso: 2105 g</a:t>
            </a:r>
          </a:p>
          <a:p>
            <a: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Comprimento</a:t>
            </a:r>
            <a:r>
              <a:rPr dirty="0"/>
              <a:t>: 42 cm</a:t>
            </a:r>
          </a:p>
          <a:p>
            <a: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PC: 32 cm</a:t>
            </a:r>
          </a:p>
        </p:txBody>
      </p:sp>
      <p:pic>
        <p:nvPicPr>
          <p:cNvPr id="168" name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341265" y="5013800"/>
            <a:ext cx="1697825" cy="1697826"/>
          </a:xfrm>
          <a:prstGeom prst="rect">
            <a:avLst/>
          </a:prstGeom>
          <a:ln w="12700">
            <a:miter lim="400000"/>
          </a:ln>
        </p:spPr>
      </p:pic>
      <p:sp>
        <p:nvSpPr>
          <p:cNvPr id="169" name="Shape 169"/>
          <p:cNvSpPr/>
          <p:nvPr/>
        </p:nvSpPr>
        <p:spPr>
          <a:xfrm>
            <a:off x="9853349" y="1681474"/>
            <a:ext cx="2418716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Dispneico</a:t>
            </a:r>
            <a:r>
              <a:rPr dirty="0"/>
              <a:t> </a:t>
            </a:r>
            <a:r>
              <a:rPr dirty="0"/>
              <a:t>leve</a:t>
            </a:r>
            <a:endParaRPr dirty="0"/>
          </a:p>
        </p:txBody>
      </p:sp>
      <p:pic>
        <p:nvPicPr>
          <p:cNvPr id="180" name="Imagem 179"/>
          <p:cNvPicPr>
            <a:picLocks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09313" y="4162875"/>
            <a:ext cx="1531993" cy="3335549"/>
          </a:xfrm>
          <a:prstGeom prst="rect">
            <a:avLst/>
          </a:prstGeom>
        </p:spPr>
      </p:pic>
      <p:pic>
        <p:nvPicPr>
          <p:cNvPr id="182" name="Imagem 181"/>
          <p:cNvPicPr>
            <a:picLocks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4021064" y="8415782"/>
            <a:ext cx="3230248" cy="860225"/>
          </a:xfrm>
          <a:prstGeom prst="rect">
            <a:avLst/>
          </a:prstGeom>
        </p:spPr>
      </p:pic>
      <p:pic>
        <p:nvPicPr>
          <p:cNvPr id="184" name="Imagem 183"/>
          <p:cNvPicPr>
            <a:picLocks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9913324" y="6822186"/>
            <a:ext cx="1723033" cy="1807078"/>
          </a:xfrm>
          <a:prstGeom prst="rect">
            <a:avLst/>
          </a:prstGeom>
        </p:spPr>
      </p:pic>
      <p:pic>
        <p:nvPicPr>
          <p:cNvPr id="186" name="Imagem 185"/>
          <p:cNvPicPr>
            <a:picLocks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11453768" y="2317638"/>
            <a:ext cx="827702" cy="2519500"/>
          </a:xfrm>
          <a:prstGeom prst="rect">
            <a:avLst/>
          </a:prstGeom>
        </p:spPr>
      </p:pic>
      <p:sp>
        <p:nvSpPr>
          <p:cNvPr id="174" name="Shape 174"/>
          <p:cNvSpPr/>
          <p:nvPr/>
        </p:nvSpPr>
        <p:spPr>
          <a:xfrm>
            <a:off x="1308860" y="4186105"/>
            <a:ext cx="1520562" cy="1381390"/>
          </a:xfrm>
          <a:prstGeom prst="roundRect">
            <a:avLst>
              <a:gd name="adj" fmla="val 5228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RNT</a:t>
            </a:r>
          </a:p>
          <a:p>
            <a: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PIG</a:t>
            </a:r>
          </a:p>
        </p:txBody>
      </p:sp>
      <p:sp>
        <p:nvSpPr>
          <p:cNvPr id="175" name="Shape 175"/>
          <p:cNvSpPr/>
          <p:nvPr/>
        </p:nvSpPr>
        <p:spPr>
          <a:xfrm>
            <a:off x="1935989" y="7866890"/>
            <a:ext cx="2911013" cy="368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700" b="1">
                <a:solidFill>
                  <a:srgbClr val="3078BD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TSC, TIC, BAN, </a:t>
            </a:r>
            <a:r>
              <a:rPr dirty="0"/>
              <a:t>gemência</a:t>
            </a:r>
            <a:endParaRPr dirty="0"/>
          </a:p>
        </p:txBody>
      </p:sp>
      <p:pic>
        <p:nvPicPr>
          <p:cNvPr id="188" name="Imagem 187"/>
          <p:cNvPicPr>
            <a:picLocks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9128712" y="320644"/>
            <a:ext cx="1930790" cy="1331011"/>
          </a:xfrm>
          <a:prstGeom prst="rect">
            <a:avLst/>
          </a:prstGeom>
        </p:spPr>
      </p:pic>
      <p:sp>
        <p:nvSpPr>
          <p:cNvPr id="177" name="Shape 177"/>
          <p:cNvSpPr/>
          <p:nvPr/>
        </p:nvSpPr>
        <p:spPr>
          <a:xfrm>
            <a:off x="5634434" y="782505"/>
            <a:ext cx="3520481" cy="1770723"/>
          </a:xfrm>
          <a:prstGeom prst="roundRect">
            <a:avLst>
              <a:gd name="adj" fmla="val 6504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500" b="1">
                <a:solidFill>
                  <a:srgbClr val="BD5BB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Ala</a:t>
            </a:r>
            <a:r>
              <a:rPr dirty="0"/>
              <a:t> </a:t>
            </a:r>
            <a:r>
              <a:rPr dirty="0"/>
              <a:t>Roxa</a:t>
            </a:r>
            <a:endParaRPr dirty="0"/>
          </a:p>
          <a:p>
            <a: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HOOD</a:t>
            </a:r>
          </a:p>
          <a:p>
            <a: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Dieta</a:t>
            </a:r>
            <a:r>
              <a:rPr dirty="0"/>
              <a:t> </a:t>
            </a:r>
            <a:r>
              <a:rPr dirty="0"/>
              <a:t>por</a:t>
            </a:r>
            <a:r>
              <a:rPr dirty="0"/>
              <a:t> SOG</a:t>
            </a:r>
          </a:p>
          <a:p>
            <a: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Glicemia</a:t>
            </a:r>
            <a:endParaRPr dirty="0"/>
          </a:p>
        </p:txBody>
      </p:sp>
      <p:sp>
        <p:nvSpPr>
          <p:cNvPr id="178" name="Shape 178"/>
          <p:cNvSpPr/>
          <p:nvPr/>
        </p:nvSpPr>
        <p:spPr>
          <a:xfrm>
            <a:off x="6623625" y="294216"/>
            <a:ext cx="1542098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Conduta</a:t>
            </a:r>
            <a:r>
              <a:rPr dirty="0"/>
              <a:t>:</a:t>
            </a:r>
          </a:p>
        </p:txBody>
      </p:sp>
      <p:sp>
        <p:nvSpPr>
          <p:cNvPr id="179" name="Shape 179"/>
          <p:cNvSpPr/>
          <p:nvPr/>
        </p:nvSpPr>
        <p:spPr>
          <a:xfrm>
            <a:off x="10763545" y="4996437"/>
            <a:ext cx="1197444" cy="4719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4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2 </a:t>
            </a:r>
            <a:r>
              <a:rPr dirty="0"/>
              <a:t>horas</a:t>
            </a:r>
            <a:endParaRPr dirty="0"/>
          </a:p>
        </p:txBody>
      </p:sp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Shape 191"/>
          <p:cNvSpPr/>
          <p:nvPr/>
        </p:nvSpPr>
        <p:spPr>
          <a:xfrm>
            <a:off x="452834" y="404283"/>
            <a:ext cx="3520481" cy="895879"/>
          </a:xfrm>
          <a:prstGeom prst="roundRect">
            <a:avLst>
              <a:gd name="adj" fmla="val 12854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EXAME FÍSICO INICIAL</a:t>
            </a:r>
          </a:p>
        </p:txBody>
      </p:sp>
      <p:sp>
        <p:nvSpPr>
          <p:cNvPr id="192" name="Shape 192"/>
          <p:cNvSpPr/>
          <p:nvPr/>
        </p:nvSpPr>
        <p:spPr>
          <a:xfrm>
            <a:off x="623997" y="2569633"/>
            <a:ext cx="11756805" cy="5054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32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- </a:t>
            </a:r>
            <a:r>
              <a:rPr dirty="0">
                <a:solidFill>
                  <a:srgbClr val="49984A"/>
                </a:solidFill>
              </a:rPr>
              <a:t>Bom</a:t>
            </a:r>
            <a:r>
              <a:rPr dirty="0">
                <a:solidFill>
                  <a:srgbClr val="49984A"/>
                </a:solidFill>
              </a:rPr>
              <a:t> </a:t>
            </a:r>
            <a:r>
              <a:rPr dirty="0">
                <a:solidFill>
                  <a:srgbClr val="49984A"/>
                </a:solidFill>
              </a:rPr>
              <a:t>estado</a:t>
            </a:r>
            <a:r>
              <a:rPr dirty="0">
                <a:solidFill>
                  <a:srgbClr val="49984A"/>
                </a:solidFill>
              </a:rPr>
              <a:t> </a:t>
            </a:r>
            <a:r>
              <a:rPr dirty="0">
                <a:solidFill>
                  <a:srgbClr val="49984A"/>
                </a:solidFill>
              </a:rPr>
              <a:t>geral</a:t>
            </a:r>
            <a:r>
              <a:rPr dirty="0"/>
              <a:t>, </a:t>
            </a:r>
            <a:r>
              <a:rPr dirty="0"/>
              <a:t>sem</a:t>
            </a:r>
            <a:r>
              <a:rPr dirty="0"/>
              <a:t> </a:t>
            </a:r>
            <a:r>
              <a:rPr dirty="0"/>
              <a:t>malformações</a:t>
            </a:r>
            <a:r>
              <a:rPr dirty="0"/>
              <a:t> </a:t>
            </a:r>
            <a:r>
              <a:rPr dirty="0" err="1"/>
              <a:t>aparentes</a:t>
            </a:r>
            <a:endParaRPr dirty="0"/>
          </a:p>
          <a:p>
            <a:pPr>
              <a:defRPr sz="32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- ACV: RCR, 2T, BNF, </a:t>
            </a:r>
            <a:r>
              <a:rPr dirty="0" err="1">
                <a:solidFill>
                  <a:srgbClr val="49984A"/>
                </a:solidFill>
              </a:rPr>
              <a:t>sem</a:t>
            </a:r>
            <a:r>
              <a:rPr dirty="0">
                <a:solidFill>
                  <a:srgbClr val="49984A"/>
                </a:solidFill>
              </a:rPr>
              <a:t> </a:t>
            </a:r>
            <a:r>
              <a:rPr dirty="0" err="1">
                <a:solidFill>
                  <a:srgbClr val="49984A"/>
                </a:solidFill>
              </a:rPr>
              <a:t>sopros</a:t>
            </a:r>
            <a:endParaRPr dirty="0">
              <a:solidFill>
                <a:srgbClr val="49984A"/>
              </a:solidFill>
            </a:endParaRPr>
          </a:p>
          <a:p>
            <a:pPr>
              <a:defRPr sz="32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>
                <a:solidFill>
                  <a:srgbClr val="49984A"/>
                </a:solidFill>
              </a:rPr>
              <a:t>Boa </a:t>
            </a:r>
            <a:r>
              <a:rPr dirty="0" err="1">
                <a:solidFill>
                  <a:srgbClr val="49984A"/>
                </a:solidFill>
              </a:rPr>
              <a:t>perfusão</a:t>
            </a:r>
            <a:r>
              <a:rPr dirty="0"/>
              <a:t> </a:t>
            </a:r>
            <a:r>
              <a:rPr dirty="0" err="1"/>
              <a:t>capilar</a:t>
            </a:r>
            <a:r>
              <a:rPr dirty="0"/>
              <a:t> </a:t>
            </a:r>
            <a:r>
              <a:rPr dirty="0" err="1"/>
              <a:t>periférica</a:t>
            </a:r>
            <a:endParaRPr dirty="0"/>
          </a:p>
          <a:p>
            <a:pPr>
              <a:defRPr sz="32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 err="1"/>
              <a:t>Pulsos</a:t>
            </a:r>
            <a:r>
              <a:rPr dirty="0"/>
              <a:t> </a:t>
            </a:r>
            <a:r>
              <a:rPr dirty="0" err="1"/>
              <a:t>periféricos</a:t>
            </a:r>
            <a:r>
              <a:rPr dirty="0"/>
              <a:t> </a:t>
            </a:r>
            <a:r>
              <a:rPr dirty="0" err="1"/>
              <a:t>simétricos</a:t>
            </a:r>
            <a:endParaRPr dirty="0"/>
          </a:p>
          <a:p>
            <a:pPr>
              <a:defRPr sz="32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- AR: MV +, </a:t>
            </a:r>
            <a:r>
              <a:rPr dirty="0" err="1"/>
              <a:t>simétrico</a:t>
            </a:r>
            <a:r>
              <a:rPr dirty="0"/>
              <a:t>, </a:t>
            </a:r>
            <a:r>
              <a:rPr dirty="0" err="1"/>
              <a:t>sem</a:t>
            </a:r>
            <a:r>
              <a:rPr dirty="0"/>
              <a:t> RA</a:t>
            </a:r>
          </a:p>
          <a:p>
            <a:pPr>
              <a:defRPr sz="32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- </a:t>
            </a:r>
            <a:r>
              <a:rPr dirty="0" err="1"/>
              <a:t>Abdome</a:t>
            </a:r>
            <a:r>
              <a:rPr dirty="0"/>
              <a:t>: </a:t>
            </a:r>
            <a:r>
              <a:rPr dirty="0" err="1"/>
              <a:t>semigloboso</a:t>
            </a:r>
            <a:r>
              <a:rPr dirty="0"/>
              <a:t>, </a:t>
            </a:r>
            <a:r>
              <a:rPr dirty="0" err="1"/>
              <a:t>depressível</a:t>
            </a:r>
            <a:r>
              <a:rPr dirty="0"/>
              <a:t>, </a:t>
            </a:r>
            <a:r>
              <a:rPr dirty="0" err="1">
                <a:solidFill>
                  <a:srgbClr val="49984A"/>
                </a:solidFill>
              </a:rPr>
              <a:t>sem</a:t>
            </a:r>
            <a:r>
              <a:rPr dirty="0">
                <a:solidFill>
                  <a:srgbClr val="49984A"/>
                </a:solidFill>
              </a:rPr>
              <a:t> </a:t>
            </a:r>
            <a:r>
              <a:rPr dirty="0" err="1">
                <a:solidFill>
                  <a:srgbClr val="49984A"/>
                </a:solidFill>
              </a:rPr>
              <a:t>massas</a:t>
            </a:r>
            <a:r>
              <a:rPr dirty="0">
                <a:solidFill>
                  <a:srgbClr val="49984A"/>
                </a:solidFill>
              </a:rPr>
              <a:t> </a:t>
            </a:r>
            <a:r>
              <a:rPr dirty="0" err="1">
                <a:solidFill>
                  <a:srgbClr val="49984A"/>
                </a:solidFill>
              </a:rPr>
              <a:t>ou</a:t>
            </a:r>
            <a:r>
              <a:rPr dirty="0">
                <a:solidFill>
                  <a:srgbClr val="49984A"/>
                </a:solidFill>
              </a:rPr>
              <a:t> VMG </a:t>
            </a:r>
            <a:r>
              <a:rPr dirty="0" err="1">
                <a:solidFill>
                  <a:srgbClr val="49984A"/>
                </a:solidFill>
              </a:rPr>
              <a:t>palpáveis</a:t>
            </a:r>
            <a:r>
              <a:rPr dirty="0"/>
              <a:t>, RHA </a:t>
            </a:r>
            <a:r>
              <a:rPr dirty="0" err="1"/>
              <a:t>preservados</a:t>
            </a:r>
            <a:endParaRPr dirty="0"/>
          </a:p>
          <a:p>
            <a:pPr>
              <a:defRPr sz="32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- </a:t>
            </a:r>
            <a:r>
              <a:rPr dirty="0" err="1"/>
              <a:t>Genitália</a:t>
            </a:r>
            <a:r>
              <a:rPr dirty="0"/>
              <a:t> </a:t>
            </a:r>
            <a:r>
              <a:rPr dirty="0" err="1"/>
              <a:t>tipicamente</a:t>
            </a:r>
            <a:r>
              <a:rPr dirty="0"/>
              <a:t> </a:t>
            </a:r>
            <a:r>
              <a:rPr dirty="0" err="1"/>
              <a:t>masculina</a:t>
            </a:r>
            <a:r>
              <a:rPr dirty="0"/>
              <a:t>, </a:t>
            </a:r>
            <a:r>
              <a:rPr dirty="0" err="1"/>
              <a:t>testículos</a:t>
            </a:r>
            <a:r>
              <a:rPr dirty="0"/>
              <a:t> </a:t>
            </a:r>
            <a:r>
              <a:rPr dirty="0" err="1"/>
              <a:t>tópicos</a:t>
            </a:r>
            <a:endParaRPr dirty="0"/>
          </a:p>
          <a:p>
            <a:pPr>
              <a:defRPr sz="32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 err="1"/>
              <a:t>Coto</a:t>
            </a:r>
            <a:r>
              <a:rPr dirty="0"/>
              <a:t> umbilical: 2 </a:t>
            </a:r>
            <a:r>
              <a:rPr dirty="0" err="1"/>
              <a:t>artérias</a:t>
            </a:r>
            <a:r>
              <a:rPr dirty="0"/>
              <a:t> e 1 </a:t>
            </a:r>
            <a:r>
              <a:rPr dirty="0" err="1"/>
              <a:t>veia</a:t>
            </a:r>
            <a:r>
              <a:rPr dirty="0"/>
              <a:t/>
            </a:r>
            <a:br>
              <a:rPr dirty="0"/>
            </a:br>
            <a:endParaRPr dirty="0"/>
          </a:p>
        </p:txBody>
      </p:sp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/>
          <p:nvPr/>
        </p:nvSpPr>
        <p:spPr>
          <a:xfrm>
            <a:off x="914097" y="100280"/>
            <a:ext cx="2682622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200" b="1">
                <a:solidFill>
                  <a:srgbClr val="BD5BB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Ala Roxa</a:t>
            </a:r>
          </a:p>
        </p:txBody>
      </p:sp>
      <p:sp>
        <p:nvSpPr>
          <p:cNvPr id="195" name="Shape 195"/>
          <p:cNvSpPr/>
          <p:nvPr/>
        </p:nvSpPr>
        <p:spPr>
          <a:xfrm>
            <a:off x="8066040" y="3363834"/>
            <a:ext cx="4342409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HOOD 40%</a:t>
            </a:r>
          </a:p>
        </p:txBody>
      </p:sp>
      <p:sp>
        <p:nvSpPr>
          <p:cNvPr id="196" name="Shape 196"/>
          <p:cNvSpPr/>
          <p:nvPr/>
        </p:nvSpPr>
        <p:spPr>
          <a:xfrm>
            <a:off x="495167" y="894261"/>
            <a:ext cx="3520481" cy="776296"/>
          </a:xfrm>
          <a:prstGeom prst="roundRect">
            <a:avLst>
              <a:gd name="adj" fmla="val 14834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12 horas de vida</a:t>
            </a:r>
          </a:p>
        </p:txBody>
      </p:sp>
      <p:sp>
        <p:nvSpPr>
          <p:cNvPr id="197" name="Shape 197"/>
          <p:cNvSpPr/>
          <p:nvPr/>
        </p:nvSpPr>
        <p:spPr>
          <a:xfrm>
            <a:off x="8633552" y="2192432"/>
            <a:ext cx="3207386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HV TH 80 + TIG 5,3</a:t>
            </a:r>
          </a:p>
        </p:txBody>
      </p:sp>
      <p:pic>
        <p:nvPicPr>
          <p:cNvPr id="202" name="Imagem 201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358311" y="3351760"/>
            <a:ext cx="2340373" cy="519449"/>
          </a:xfrm>
          <a:prstGeom prst="rect">
            <a:avLst/>
          </a:prstGeom>
        </p:spPr>
      </p:pic>
      <p:sp>
        <p:nvSpPr>
          <p:cNvPr id="199" name="Shape 199"/>
          <p:cNvSpPr/>
          <p:nvPr/>
        </p:nvSpPr>
        <p:spPr>
          <a:xfrm>
            <a:off x="850767" y="2136970"/>
            <a:ext cx="3520481" cy="860225"/>
          </a:xfrm>
          <a:prstGeom prst="roundRect">
            <a:avLst>
              <a:gd name="adj" fmla="val 13387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Hipoglicemia</a:t>
            </a:r>
          </a:p>
        </p:txBody>
      </p:sp>
      <p:sp>
        <p:nvSpPr>
          <p:cNvPr id="200" name="Shape 200"/>
          <p:cNvSpPr/>
          <p:nvPr/>
        </p:nvSpPr>
        <p:spPr>
          <a:xfrm>
            <a:off x="850767" y="3181372"/>
            <a:ext cx="3520481" cy="860225"/>
          </a:xfrm>
          <a:prstGeom prst="roundRect">
            <a:avLst>
              <a:gd name="adj" fmla="val 13387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Taquipdispneia</a:t>
            </a:r>
          </a:p>
        </p:txBody>
      </p:sp>
      <p:pic>
        <p:nvPicPr>
          <p:cNvPr id="204" name="Imagem 203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358311" y="2307358"/>
            <a:ext cx="2340373" cy="519449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Shape 207"/>
          <p:cNvSpPr/>
          <p:nvPr/>
        </p:nvSpPr>
        <p:spPr>
          <a:xfrm>
            <a:off x="914097" y="100280"/>
            <a:ext cx="2682622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200" b="1">
                <a:solidFill>
                  <a:srgbClr val="BD5BB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Ala Roxa</a:t>
            </a:r>
          </a:p>
        </p:txBody>
      </p:sp>
      <p:sp>
        <p:nvSpPr>
          <p:cNvPr id="208" name="Shape 208"/>
          <p:cNvSpPr/>
          <p:nvPr/>
        </p:nvSpPr>
        <p:spPr>
          <a:xfrm>
            <a:off x="8066040" y="3363834"/>
            <a:ext cx="4342409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HOOD 40%</a:t>
            </a:r>
          </a:p>
        </p:txBody>
      </p:sp>
      <p:sp>
        <p:nvSpPr>
          <p:cNvPr id="209" name="Shape 209"/>
          <p:cNvSpPr/>
          <p:nvPr/>
        </p:nvSpPr>
        <p:spPr>
          <a:xfrm>
            <a:off x="495167" y="894261"/>
            <a:ext cx="3520481" cy="776296"/>
          </a:xfrm>
          <a:prstGeom prst="roundRect">
            <a:avLst>
              <a:gd name="adj" fmla="val 14834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12 horas de vida</a:t>
            </a:r>
          </a:p>
        </p:txBody>
      </p:sp>
      <p:sp>
        <p:nvSpPr>
          <p:cNvPr id="210" name="Shape 210"/>
          <p:cNvSpPr/>
          <p:nvPr/>
        </p:nvSpPr>
        <p:spPr>
          <a:xfrm>
            <a:off x="8633552" y="2192432"/>
            <a:ext cx="3207386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HV TH 80 + TIG 5,3</a:t>
            </a:r>
          </a:p>
        </p:txBody>
      </p:sp>
      <p:pic>
        <p:nvPicPr>
          <p:cNvPr id="218" name="Imagem 217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358311" y="3351760"/>
            <a:ext cx="2340373" cy="519449"/>
          </a:xfrm>
          <a:prstGeom prst="rect">
            <a:avLst/>
          </a:prstGeom>
        </p:spPr>
      </p:pic>
      <p:sp>
        <p:nvSpPr>
          <p:cNvPr id="212" name="Shape 212"/>
          <p:cNvSpPr/>
          <p:nvPr/>
        </p:nvSpPr>
        <p:spPr>
          <a:xfrm>
            <a:off x="850767" y="2136970"/>
            <a:ext cx="3520481" cy="860225"/>
          </a:xfrm>
          <a:prstGeom prst="roundRect">
            <a:avLst>
              <a:gd name="adj" fmla="val 13387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Hipoglicemia</a:t>
            </a:r>
          </a:p>
        </p:txBody>
      </p:sp>
      <p:sp>
        <p:nvSpPr>
          <p:cNvPr id="213" name="Shape 213"/>
          <p:cNvSpPr/>
          <p:nvPr/>
        </p:nvSpPr>
        <p:spPr>
          <a:xfrm>
            <a:off x="850767" y="3181372"/>
            <a:ext cx="3520481" cy="860225"/>
          </a:xfrm>
          <a:prstGeom prst="roundRect">
            <a:avLst>
              <a:gd name="adj" fmla="val 13387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Taquipdispneia</a:t>
            </a:r>
          </a:p>
        </p:txBody>
      </p:sp>
      <p:pic>
        <p:nvPicPr>
          <p:cNvPr id="220" name="Imagem 219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358311" y="2307358"/>
            <a:ext cx="2340373" cy="519449"/>
          </a:xfrm>
          <a:prstGeom prst="rect">
            <a:avLst/>
          </a:prstGeom>
        </p:spPr>
      </p:pic>
      <p:sp>
        <p:nvSpPr>
          <p:cNvPr id="215" name="Shape 215"/>
          <p:cNvSpPr/>
          <p:nvPr/>
        </p:nvSpPr>
        <p:spPr>
          <a:xfrm>
            <a:off x="495167" y="4989868"/>
            <a:ext cx="3520481" cy="776296"/>
          </a:xfrm>
          <a:prstGeom prst="roundRect">
            <a:avLst>
              <a:gd name="adj" fmla="val 14834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18 horas de vida</a:t>
            </a:r>
          </a:p>
        </p:txBody>
      </p:sp>
      <p:sp>
        <p:nvSpPr>
          <p:cNvPr id="216" name="Shape 216"/>
          <p:cNvSpPr/>
          <p:nvPr/>
        </p:nvSpPr>
        <p:spPr>
          <a:xfrm>
            <a:off x="913060" y="6868500"/>
            <a:ext cx="11178681" cy="2590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23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REG, ativo, reativo, bem perfundido, corado, hidratado, </a:t>
            </a:r>
            <a:r>
              <a:rPr>
                <a:solidFill>
                  <a:srgbClr val="E21941"/>
                </a:solidFill>
              </a:rPr>
              <a:t>ictérico zona 2-3</a:t>
            </a:r>
          </a:p>
          <a:p>
            <a:pPr>
              <a:defRPr sz="23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ACV: RCR, 2T, BNF, sem sopros</a:t>
            </a:r>
          </a:p>
          <a:p>
            <a:pPr>
              <a:defRPr sz="23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Pulsos amplos e simétricos</a:t>
            </a:r>
          </a:p>
          <a:p>
            <a:pPr>
              <a:defRPr sz="23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AR: MV +, sem RA, </a:t>
            </a:r>
            <a:r>
              <a:rPr>
                <a:solidFill>
                  <a:srgbClr val="E21941"/>
                </a:solidFill>
              </a:rPr>
              <a:t>taquidispneico, TSC e TIC</a:t>
            </a:r>
          </a:p>
          <a:p>
            <a:pPr>
              <a:defRPr sz="23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ABD: RHA+, globoso, depressível, sem massas ou VMG palpáveis</a:t>
            </a:r>
          </a:p>
          <a:p>
            <a:pPr>
              <a:defRPr sz="23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Sem edema</a:t>
            </a:r>
          </a:p>
          <a:p>
            <a:pPr>
              <a:defRPr sz="23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Coto umbilical: em boas condições clínicas</a:t>
            </a:r>
          </a:p>
        </p:txBody>
      </p:sp>
      <p:sp>
        <p:nvSpPr>
          <p:cNvPr id="217" name="Shape 217"/>
          <p:cNvSpPr/>
          <p:nvPr/>
        </p:nvSpPr>
        <p:spPr>
          <a:xfrm>
            <a:off x="495167" y="5827226"/>
            <a:ext cx="2169399" cy="776296"/>
          </a:xfrm>
          <a:prstGeom prst="roundRect">
            <a:avLst>
              <a:gd name="adj" fmla="val 12854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EXAME FÍSICO</a:t>
            </a:r>
          </a:p>
        </p:txBody>
      </p: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Shape 223"/>
          <p:cNvSpPr/>
          <p:nvPr/>
        </p:nvSpPr>
        <p:spPr>
          <a:xfrm>
            <a:off x="914097" y="100280"/>
            <a:ext cx="2682622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200" b="1">
                <a:solidFill>
                  <a:srgbClr val="BD5BB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Ala Roxa</a:t>
            </a:r>
          </a:p>
        </p:txBody>
      </p:sp>
      <p:sp>
        <p:nvSpPr>
          <p:cNvPr id="224" name="Shape 224"/>
          <p:cNvSpPr/>
          <p:nvPr/>
        </p:nvSpPr>
        <p:spPr>
          <a:xfrm>
            <a:off x="8066040" y="3363834"/>
            <a:ext cx="4342409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HOOD 40%</a:t>
            </a:r>
          </a:p>
        </p:txBody>
      </p:sp>
      <p:sp>
        <p:nvSpPr>
          <p:cNvPr id="225" name="Shape 225"/>
          <p:cNvSpPr/>
          <p:nvPr/>
        </p:nvSpPr>
        <p:spPr>
          <a:xfrm>
            <a:off x="746959" y="1282409"/>
            <a:ext cx="3520481" cy="776296"/>
          </a:xfrm>
          <a:prstGeom prst="roundRect">
            <a:avLst>
              <a:gd name="adj" fmla="val 14834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12 horas de vida</a:t>
            </a:r>
          </a:p>
        </p:txBody>
      </p:sp>
      <p:sp>
        <p:nvSpPr>
          <p:cNvPr id="226" name="Shape 226"/>
          <p:cNvSpPr/>
          <p:nvPr/>
        </p:nvSpPr>
        <p:spPr>
          <a:xfrm>
            <a:off x="8633552" y="2192432"/>
            <a:ext cx="3207386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HV TH 80 + TIG 5,3</a:t>
            </a:r>
          </a:p>
        </p:txBody>
      </p:sp>
      <p:pic>
        <p:nvPicPr>
          <p:cNvPr id="241" name="Imagem 240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358311" y="3351760"/>
            <a:ext cx="2340373" cy="519449"/>
          </a:xfrm>
          <a:prstGeom prst="rect">
            <a:avLst/>
          </a:prstGeom>
        </p:spPr>
      </p:pic>
      <p:sp>
        <p:nvSpPr>
          <p:cNvPr id="228" name="Shape 228"/>
          <p:cNvSpPr/>
          <p:nvPr/>
        </p:nvSpPr>
        <p:spPr>
          <a:xfrm>
            <a:off x="850767" y="2136970"/>
            <a:ext cx="3520481" cy="860225"/>
          </a:xfrm>
          <a:prstGeom prst="roundRect">
            <a:avLst>
              <a:gd name="adj" fmla="val 13387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Hipoglicemia</a:t>
            </a:r>
          </a:p>
        </p:txBody>
      </p:sp>
      <p:sp>
        <p:nvSpPr>
          <p:cNvPr id="229" name="Shape 229"/>
          <p:cNvSpPr/>
          <p:nvPr/>
        </p:nvSpPr>
        <p:spPr>
          <a:xfrm>
            <a:off x="850767" y="3181372"/>
            <a:ext cx="3520481" cy="860225"/>
          </a:xfrm>
          <a:prstGeom prst="roundRect">
            <a:avLst>
              <a:gd name="adj" fmla="val 13387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Taquipdispneia</a:t>
            </a:r>
          </a:p>
        </p:txBody>
      </p:sp>
      <p:pic>
        <p:nvPicPr>
          <p:cNvPr id="243" name="Imagem 242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358311" y="2307358"/>
            <a:ext cx="2340373" cy="519449"/>
          </a:xfrm>
          <a:prstGeom prst="rect">
            <a:avLst/>
          </a:prstGeom>
        </p:spPr>
      </p:pic>
      <p:sp>
        <p:nvSpPr>
          <p:cNvPr id="231" name="Shape 231"/>
          <p:cNvSpPr/>
          <p:nvPr/>
        </p:nvSpPr>
        <p:spPr>
          <a:xfrm>
            <a:off x="495167" y="4989868"/>
            <a:ext cx="3520481" cy="776296"/>
          </a:xfrm>
          <a:prstGeom prst="roundRect">
            <a:avLst>
              <a:gd name="adj" fmla="val 14834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18 horas de vida</a:t>
            </a:r>
          </a:p>
        </p:txBody>
      </p:sp>
      <p:sp>
        <p:nvSpPr>
          <p:cNvPr id="232" name="Shape 232"/>
          <p:cNvSpPr/>
          <p:nvPr/>
        </p:nvSpPr>
        <p:spPr>
          <a:xfrm>
            <a:off x="884634" y="6158637"/>
            <a:ext cx="4342409" cy="860225"/>
          </a:xfrm>
          <a:prstGeom prst="roundRect">
            <a:avLst>
              <a:gd name="adj" fmla="val 13387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Dispneia leve-moderada</a:t>
            </a:r>
          </a:p>
        </p:txBody>
      </p:sp>
      <p:sp>
        <p:nvSpPr>
          <p:cNvPr id="233" name="Shape 233"/>
          <p:cNvSpPr/>
          <p:nvPr/>
        </p:nvSpPr>
        <p:spPr>
          <a:xfrm>
            <a:off x="850767" y="7411335"/>
            <a:ext cx="3520481" cy="860225"/>
          </a:xfrm>
          <a:prstGeom prst="roundRect">
            <a:avLst>
              <a:gd name="adj" fmla="val 13387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Rx de tórax</a:t>
            </a:r>
          </a:p>
        </p:txBody>
      </p:sp>
      <p:sp>
        <p:nvSpPr>
          <p:cNvPr id="234" name="Shape 234"/>
          <p:cNvSpPr/>
          <p:nvPr/>
        </p:nvSpPr>
        <p:spPr>
          <a:xfrm>
            <a:off x="850767" y="8664033"/>
            <a:ext cx="3520481" cy="860226"/>
          </a:xfrm>
          <a:prstGeom prst="roundRect">
            <a:avLst>
              <a:gd name="adj" fmla="val 13387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Icterícia</a:t>
            </a:r>
          </a:p>
        </p:txBody>
      </p:sp>
      <p:pic>
        <p:nvPicPr>
          <p:cNvPr id="245" name="Imagem 244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620777" y="6329025"/>
            <a:ext cx="2340373" cy="519449"/>
          </a:xfrm>
          <a:prstGeom prst="rect">
            <a:avLst/>
          </a:prstGeom>
        </p:spPr>
      </p:pic>
      <p:pic>
        <p:nvPicPr>
          <p:cNvPr id="247" name="Imagem 246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620777" y="7581723"/>
            <a:ext cx="2340373" cy="519449"/>
          </a:xfrm>
          <a:prstGeom prst="rect">
            <a:avLst/>
          </a:prstGeom>
        </p:spPr>
      </p:pic>
      <p:pic>
        <p:nvPicPr>
          <p:cNvPr id="249" name="Imagem 248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620777" y="8970625"/>
            <a:ext cx="2340373" cy="519449"/>
          </a:xfrm>
          <a:prstGeom prst="rect">
            <a:avLst/>
          </a:prstGeom>
        </p:spPr>
      </p:pic>
      <p:sp>
        <p:nvSpPr>
          <p:cNvPr id="238" name="Shape 238"/>
          <p:cNvSpPr/>
          <p:nvPr/>
        </p:nvSpPr>
        <p:spPr>
          <a:xfrm>
            <a:off x="8708833" y="6144249"/>
            <a:ext cx="3342601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CPAP + exames laboratoriais</a:t>
            </a:r>
          </a:p>
        </p:txBody>
      </p:sp>
      <p:sp>
        <p:nvSpPr>
          <p:cNvPr id="239" name="Shape 239"/>
          <p:cNvSpPr/>
          <p:nvPr/>
        </p:nvSpPr>
        <p:spPr>
          <a:xfrm>
            <a:off x="9405077" y="7593797"/>
            <a:ext cx="1664336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NORMAL</a:t>
            </a:r>
          </a:p>
        </p:txBody>
      </p:sp>
      <p:sp>
        <p:nvSpPr>
          <p:cNvPr id="240" name="Shape 240"/>
          <p:cNvSpPr/>
          <p:nvPr/>
        </p:nvSpPr>
        <p:spPr>
          <a:xfrm>
            <a:off x="8430564" y="8649645"/>
            <a:ext cx="3899139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BTc </a:t>
            </a:r>
            <a:r>
              <a:rPr>
                <a:solidFill>
                  <a:srgbClr val="EFC078"/>
                </a:solidFill>
              </a:rPr>
              <a:t>(13,3)  </a:t>
            </a:r>
            <a:r>
              <a:t>Fototerapia + BTF</a:t>
            </a:r>
          </a:p>
        </p:txBody>
      </p: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509547" y="6913178"/>
            <a:ext cx="4510723" cy="3383043"/>
          </a:xfrm>
          <a:prstGeom prst="rect">
            <a:avLst/>
          </a:prstGeom>
          <a:ln w="12700">
            <a:miter lim="400000"/>
          </a:ln>
        </p:spPr>
      </p:pic>
      <p:sp>
        <p:nvSpPr>
          <p:cNvPr id="253" name="Shape 253"/>
          <p:cNvSpPr/>
          <p:nvPr/>
        </p:nvSpPr>
        <p:spPr>
          <a:xfrm>
            <a:off x="630634" y="407719"/>
            <a:ext cx="3520481" cy="776296"/>
          </a:xfrm>
          <a:prstGeom prst="roundRect">
            <a:avLst>
              <a:gd name="adj" fmla="val 14834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23 horas de vida</a:t>
            </a:r>
          </a:p>
        </p:txBody>
      </p:sp>
      <p:pic>
        <p:nvPicPr>
          <p:cNvPr id="263" name="Imagem 262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91577" y="7277292"/>
            <a:ext cx="2340373" cy="519449"/>
          </a:xfrm>
          <a:prstGeom prst="rect">
            <a:avLst/>
          </a:prstGeom>
        </p:spPr>
      </p:pic>
      <p:pic>
        <p:nvPicPr>
          <p:cNvPr id="265" name="Imagem 264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91577" y="8107025"/>
            <a:ext cx="2340373" cy="519449"/>
          </a:xfrm>
          <a:prstGeom prst="rect">
            <a:avLst/>
          </a:prstGeom>
        </p:spPr>
      </p:pic>
      <p:sp>
        <p:nvSpPr>
          <p:cNvPr id="256" name="Shape 256"/>
          <p:cNvSpPr/>
          <p:nvPr/>
        </p:nvSpPr>
        <p:spPr>
          <a:xfrm>
            <a:off x="3205744" y="7289365"/>
            <a:ext cx="4696779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Intensificação da fototerapia</a:t>
            </a:r>
          </a:p>
        </p:txBody>
      </p:sp>
      <p:sp>
        <p:nvSpPr>
          <p:cNvPr id="257" name="Shape 257"/>
          <p:cNvSpPr/>
          <p:nvPr/>
        </p:nvSpPr>
        <p:spPr>
          <a:xfrm>
            <a:off x="3163305" y="8119099"/>
            <a:ext cx="4510723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Fase rápida 10ml/kg em 1h</a:t>
            </a:r>
          </a:p>
        </p:txBody>
      </p:sp>
      <p:pic>
        <p:nvPicPr>
          <p:cNvPr id="267" name="Imagem 266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91577" y="8936758"/>
            <a:ext cx="2340373" cy="519449"/>
          </a:xfrm>
          <a:prstGeom prst="rect">
            <a:avLst/>
          </a:prstGeom>
        </p:spPr>
      </p:pic>
      <p:sp>
        <p:nvSpPr>
          <p:cNvPr id="259" name="Shape 259"/>
          <p:cNvSpPr/>
          <p:nvPr/>
        </p:nvSpPr>
        <p:spPr>
          <a:xfrm>
            <a:off x="3185953" y="8948832"/>
            <a:ext cx="2060894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Vaga de UTI</a:t>
            </a:r>
          </a:p>
        </p:txBody>
      </p:sp>
      <p:graphicFrame>
        <p:nvGraphicFramePr>
          <p:cNvPr id="260" name="Table 260"/>
          <p:cNvGraphicFramePr/>
          <p:nvPr/>
        </p:nvGraphicFramePr>
        <p:xfrm>
          <a:off x="2010833" y="2147613"/>
          <a:ext cx="3900289" cy="3977586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3900289"/>
              </a:tblGrid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2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HEMOGRAMA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Hb 21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Ht 60,1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Leuco 23.700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Eritroblastos 90/100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E21941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Plaquetas 43.000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graphicFrame>
        <p:nvGraphicFramePr>
          <p:cNvPr id="261" name="Table 261"/>
          <p:cNvGraphicFramePr/>
          <p:nvPr/>
        </p:nvGraphicFramePr>
        <p:xfrm>
          <a:off x="7512031" y="2396866"/>
          <a:ext cx="3264837" cy="3479080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3264837"/>
              </a:tblGrid>
              <a:tr h="8697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BTF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8697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E21941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BT 14,07</a:t>
                      </a:r>
                    </a:p>
                  </a:txBody>
                  <a:tcPr marL="50800" marR="50800" marT="50800" marB="50800" anchor="ctr" horzOverflow="overflow"/>
                </a:tc>
              </a:tr>
              <a:tr h="8697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BD 1,42</a:t>
                      </a:r>
                    </a:p>
                  </a:txBody>
                  <a:tcPr marL="50800" marR="50800" marT="50800" marB="50800" anchor="ctr" horzOverflow="overflow"/>
                </a:tc>
              </a:tr>
              <a:tr h="8697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BI 12,65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sp>
        <p:nvSpPr>
          <p:cNvPr id="262" name="Shape 262"/>
          <p:cNvSpPr/>
          <p:nvPr/>
        </p:nvSpPr>
        <p:spPr>
          <a:xfrm>
            <a:off x="8916627" y="6082918"/>
            <a:ext cx="3696561" cy="623290"/>
          </a:xfrm>
          <a:prstGeom prst="roundRect">
            <a:avLst>
              <a:gd name="adj" fmla="val 8075"/>
            </a:avLst>
          </a:prstGeom>
          <a:solidFill>
            <a:srgbClr val="E2194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Nível EXT: 16 mg/dl</a:t>
            </a:r>
          </a:p>
        </p:txBody>
      </p: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509547" y="6913178"/>
            <a:ext cx="4510723" cy="3383043"/>
          </a:xfrm>
          <a:prstGeom prst="rect">
            <a:avLst/>
          </a:prstGeom>
          <a:ln w="12700">
            <a:miter lim="400000"/>
          </a:ln>
        </p:spPr>
      </p:pic>
      <p:sp>
        <p:nvSpPr>
          <p:cNvPr id="271" name="Shape 271"/>
          <p:cNvSpPr/>
          <p:nvPr/>
        </p:nvSpPr>
        <p:spPr>
          <a:xfrm>
            <a:off x="630634" y="407719"/>
            <a:ext cx="3520481" cy="921552"/>
          </a:xfrm>
          <a:prstGeom prst="roundRect">
            <a:avLst>
              <a:gd name="adj" fmla="val 12496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Aprox. 45 horas de vida</a:t>
            </a:r>
          </a:p>
        </p:txBody>
      </p:sp>
      <p:pic>
        <p:nvPicPr>
          <p:cNvPr id="285" name="Imagem 284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91577" y="7446625"/>
            <a:ext cx="2340373" cy="519449"/>
          </a:xfrm>
          <a:prstGeom prst="rect">
            <a:avLst/>
          </a:prstGeom>
        </p:spPr>
      </p:pic>
      <p:sp>
        <p:nvSpPr>
          <p:cNvPr id="273" name="Shape 273"/>
          <p:cNvSpPr/>
          <p:nvPr/>
        </p:nvSpPr>
        <p:spPr>
          <a:xfrm>
            <a:off x="3039692" y="7458699"/>
            <a:ext cx="3708083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Suspenso a fototerapia</a:t>
            </a:r>
          </a:p>
        </p:txBody>
      </p:sp>
      <p:pic>
        <p:nvPicPr>
          <p:cNvPr id="287" name="Imagem 286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91577" y="8936758"/>
            <a:ext cx="2340373" cy="519449"/>
          </a:xfrm>
          <a:prstGeom prst="rect">
            <a:avLst/>
          </a:prstGeom>
        </p:spPr>
      </p:pic>
      <p:graphicFrame>
        <p:nvGraphicFramePr>
          <p:cNvPr id="275" name="Table 275"/>
          <p:cNvGraphicFramePr/>
          <p:nvPr/>
        </p:nvGraphicFramePr>
        <p:xfrm>
          <a:off x="2010833" y="2147613"/>
          <a:ext cx="3900289" cy="3977586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3900289"/>
              </a:tblGrid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2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HEMOGRAMA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Hb 21,4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Ht 59,7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Leuco 15.200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Eritroblastos 60/100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E21941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Plaquetas 34.000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graphicFrame>
        <p:nvGraphicFramePr>
          <p:cNvPr id="276" name="Table 276"/>
          <p:cNvGraphicFramePr/>
          <p:nvPr/>
        </p:nvGraphicFramePr>
        <p:xfrm>
          <a:off x="7512031" y="2396866"/>
          <a:ext cx="3264837" cy="3479080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3264837"/>
              </a:tblGrid>
              <a:tr h="8697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BTF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8697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BT 16,47</a:t>
                      </a:r>
                    </a:p>
                  </a:txBody>
                  <a:tcPr marL="50800" marR="50800" marT="50800" marB="50800" anchor="ctr" horzOverflow="overflow"/>
                </a:tc>
              </a:tr>
              <a:tr h="8697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E21941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BD 2,53</a:t>
                      </a:r>
                    </a:p>
                  </a:txBody>
                  <a:tcPr marL="50800" marR="50800" marT="50800" marB="50800" anchor="ctr" horzOverflow="overflow"/>
                </a:tc>
              </a:tr>
              <a:tr h="8697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BI 13,94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sp>
        <p:nvSpPr>
          <p:cNvPr id="277" name="Shape 277"/>
          <p:cNvSpPr/>
          <p:nvPr/>
        </p:nvSpPr>
        <p:spPr>
          <a:xfrm>
            <a:off x="1740211" y="6286065"/>
            <a:ext cx="4065125" cy="787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1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Morfologia Hemácias.: Macrocitose (++)</a:t>
            </a:r>
          </a:p>
          <a:p>
            <a:pPr>
              <a:defRPr sz="1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 Policromasia (++)</a:t>
            </a:r>
          </a:p>
        </p:txBody>
      </p:sp>
      <p:sp>
        <p:nvSpPr>
          <p:cNvPr id="278" name="Shape 278"/>
          <p:cNvSpPr/>
          <p:nvPr/>
        </p:nvSpPr>
        <p:spPr>
          <a:xfrm>
            <a:off x="2997147" y="8948832"/>
            <a:ext cx="6739573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Aguardando sorologias TORCHS materna </a:t>
            </a:r>
          </a:p>
        </p:txBody>
      </p:sp>
      <p:pic>
        <p:nvPicPr>
          <p:cNvPr id="289" name="Imagem 288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91577" y="8191692"/>
            <a:ext cx="2340373" cy="519449"/>
          </a:xfrm>
          <a:prstGeom prst="rect">
            <a:avLst/>
          </a:prstGeom>
        </p:spPr>
      </p:pic>
      <p:sp>
        <p:nvSpPr>
          <p:cNvPr id="280" name="Shape 280"/>
          <p:cNvSpPr/>
          <p:nvPr/>
        </p:nvSpPr>
        <p:spPr>
          <a:xfrm>
            <a:off x="3036464" y="8203765"/>
            <a:ext cx="5882006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Solicitado novos exames de controle</a:t>
            </a:r>
          </a:p>
        </p:txBody>
      </p:sp>
      <p:pic>
        <p:nvPicPr>
          <p:cNvPr id="281" name="Imagem 280"/>
          <p:cNvPicPr>
            <a:picLocks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974961" y="4203303"/>
            <a:ext cx="2338978" cy="692548"/>
          </a:xfrm>
          <a:prstGeom prst="rect">
            <a:avLst/>
          </a:prstGeom>
        </p:spPr>
      </p:pic>
      <p:pic>
        <p:nvPicPr>
          <p:cNvPr id="283" name="Imagem 282"/>
          <p:cNvPicPr>
            <a:picLocks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 rot="18705853">
            <a:off x="5273247" y="6012152"/>
            <a:ext cx="3457184" cy="288802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Shape 292"/>
          <p:cNvSpPr/>
          <p:nvPr/>
        </p:nvSpPr>
        <p:spPr>
          <a:xfrm>
            <a:off x="495166" y="1517493"/>
            <a:ext cx="3520481" cy="776296"/>
          </a:xfrm>
          <a:prstGeom prst="roundRect">
            <a:avLst>
              <a:gd name="adj" fmla="val 14834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66 horas de vida</a:t>
            </a:r>
          </a:p>
        </p:txBody>
      </p:sp>
      <p:sp>
        <p:nvSpPr>
          <p:cNvPr id="293" name="Shape 293"/>
          <p:cNvSpPr/>
          <p:nvPr/>
        </p:nvSpPr>
        <p:spPr>
          <a:xfrm>
            <a:off x="1379221" y="-102920"/>
            <a:ext cx="1752373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200" b="1">
                <a:solidFill>
                  <a:schemeClr val="accent3">
                    <a:hueOff val="-252136"/>
                    <a:satOff val="8184"/>
                    <a:lumOff val="-6666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UCIN</a:t>
            </a:r>
          </a:p>
        </p:txBody>
      </p:sp>
      <p:sp>
        <p:nvSpPr>
          <p:cNvPr id="294" name="Shape 294"/>
          <p:cNvSpPr/>
          <p:nvPr/>
        </p:nvSpPr>
        <p:spPr>
          <a:xfrm>
            <a:off x="561379" y="4682066"/>
            <a:ext cx="11882042" cy="3302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3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RNT (37 sem) / PIG / BP (2105 g)</a:t>
            </a:r>
          </a:p>
          <a:p>
            <a:pPr>
              <a:defRPr sz="3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CIUR - feto centralizado</a:t>
            </a:r>
          </a:p>
          <a:p>
            <a:pPr>
              <a:defRPr sz="3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Desconforto respiratório precoce</a:t>
            </a:r>
          </a:p>
          <a:p>
            <a:pPr>
              <a:defRPr sz="3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Hipoglicemia em correção</a:t>
            </a:r>
          </a:p>
          <a:p>
            <a:pPr>
              <a:defRPr sz="3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Icterícia neonatal precoce sem incompatibilidade </a:t>
            </a:r>
          </a:p>
          <a:p>
            <a:pPr>
              <a:defRPr sz="3000" b="1">
                <a:solidFill>
                  <a:srgbClr val="49984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(Mãe: A+ / RN: O-  / CD: negativo)</a:t>
            </a:r>
          </a:p>
          <a:p>
            <a:pPr>
              <a:defRPr sz="3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Infecção congênita? (Plaquetopenia+ colestase)</a:t>
            </a:r>
          </a:p>
        </p:txBody>
      </p:sp>
      <p:sp>
        <p:nvSpPr>
          <p:cNvPr id="295" name="Shape 295"/>
          <p:cNvSpPr/>
          <p:nvPr/>
        </p:nvSpPr>
        <p:spPr>
          <a:xfrm>
            <a:off x="4091582" y="2607270"/>
            <a:ext cx="4821636" cy="1029825"/>
          </a:xfrm>
          <a:prstGeom prst="roundRect">
            <a:avLst>
              <a:gd name="adj" fmla="val 7013"/>
            </a:avLst>
          </a:prstGeom>
          <a:solidFill>
            <a:srgbClr val="3078BD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Hipóteses diagnósticas</a:t>
            </a:r>
          </a:p>
        </p:txBody>
      </p:sp>
      <p:sp>
        <p:nvSpPr>
          <p:cNvPr id="296" name="Shape 296"/>
          <p:cNvSpPr/>
          <p:nvPr/>
        </p:nvSpPr>
        <p:spPr>
          <a:xfrm>
            <a:off x="1691149" y="558991"/>
            <a:ext cx="1128514" cy="8720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endParaRPr lang="pt-BR" dirty="0" smtClean="0"/>
          </a:p>
          <a:p>
            <a:r>
              <a:rPr dirty="0" smtClean="0"/>
              <a:t>23/08</a:t>
            </a:r>
            <a:endParaRPr dirty="0"/>
          </a:p>
        </p:txBody>
      </p:sp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Shape 298"/>
          <p:cNvSpPr>
            <a:spLocks noGrp="1"/>
          </p:cNvSpPr>
          <p:nvPr>
            <p:ph type="title"/>
          </p:nvPr>
        </p:nvSpPr>
        <p:spPr>
          <a:xfrm>
            <a:off x="965200" y="-482601"/>
            <a:ext cx="10464800" cy="2438401"/>
          </a:xfrm>
          <a:prstGeom prst="rect">
            <a:avLst/>
          </a:prstGeom>
        </p:spPr>
        <p:txBody>
          <a:bodyPr/>
          <a:lstStyle>
            <a:lvl1pPr>
              <a:defRPr sz="7000" b="1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Evolução</a:t>
            </a:r>
          </a:p>
        </p:txBody>
      </p:sp>
      <p:pic>
        <p:nvPicPr>
          <p:cNvPr id="299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" y="5427133"/>
            <a:ext cx="13004801" cy="4876801"/>
          </a:xfrm>
          <a:prstGeom prst="rect">
            <a:avLst/>
          </a:prstGeom>
          <a:ln w="12700">
            <a:miter lim="400000"/>
          </a:ln>
        </p:spPr>
      </p:pic>
      <p:sp>
        <p:nvSpPr>
          <p:cNvPr id="300" name="Shape 300"/>
          <p:cNvSpPr/>
          <p:nvPr/>
        </p:nvSpPr>
        <p:spPr>
          <a:xfrm>
            <a:off x="410501" y="3438785"/>
            <a:ext cx="4273220" cy="776296"/>
          </a:xfrm>
          <a:prstGeom prst="roundRect">
            <a:avLst>
              <a:gd name="adj" fmla="val 14834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23/08 - 3 dias de vida</a:t>
            </a:r>
          </a:p>
        </p:txBody>
      </p:sp>
      <p:sp>
        <p:nvSpPr>
          <p:cNvPr id="301" name="Shape 301"/>
          <p:cNvSpPr/>
          <p:nvPr/>
        </p:nvSpPr>
        <p:spPr>
          <a:xfrm>
            <a:off x="8276034" y="3451485"/>
            <a:ext cx="4273220" cy="776296"/>
          </a:xfrm>
          <a:prstGeom prst="roundRect">
            <a:avLst>
              <a:gd name="adj" fmla="val 14834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25/08 - 5 dias de vida</a:t>
            </a:r>
          </a:p>
        </p:txBody>
      </p:sp>
      <p:sp>
        <p:nvSpPr>
          <p:cNvPr id="302" name="Shape 302"/>
          <p:cNvSpPr/>
          <p:nvPr/>
        </p:nvSpPr>
        <p:spPr>
          <a:xfrm>
            <a:off x="582419" y="4999566"/>
            <a:ext cx="11839962" cy="1"/>
          </a:xfrm>
          <a:prstGeom prst="line">
            <a:avLst/>
          </a:prstGeom>
          <a:ln w="76200">
            <a:solidFill>
              <a:srgbClr val="75B1D4"/>
            </a:solidFill>
            <a:miter lim="400000"/>
            <a:headEnd type="triangle" len="sm"/>
            <a:tailEnd type="triangle" len="sm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303" name="Shape 303"/>
          <p:cNvSpPr/>
          <p:nvPr/>
        </p:nvSpPr>
        <p:spPr>
          <a:xfrm flipV="1">
            <a:off x="2547110" y="4753997"/>
            <a:ext cx="1" cy="491139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304" name="Shape 304"/>
          <p:cNvSpPr/>
          <p:nvPr/>
        </p:nvSpPr>
        <p:spPr>
          <a:xfrm flipV="1">
            <a:off x="10124777" y="4753997"/>
            <a:ext cx="1" cy="491139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305" name="Shape 305"/>
          <p:cNvSpPr/>
          <p:nvPr/>
        </p:nvSpPr>
        <p:spPr>
          <a:xfrm>
            <a:off x="4151372" y="4493683"/>
            <a:ext cx="4369144" cy="393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19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Progressão de dieta + Ajuste de TIG</a:t>
            </a:r>
          </a:p>
        </p:txBody>
      </p:sp>
      <p:pic>
        <p:nvPicPr>
          <p:cNvPr id="310" name="Imagem 309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566157" y="2512410"/>
            <a:ext cx="1141882" cy="924636"/>
          </a:xfrm>
          <a:prstGeom prst="rect">
            <a:avLst/>
          </a:prstGeom>
        </p:spPr>
      </p:pic>
      <p:sp>
        <p:nvSpPr>
          <p:cNvPr id="307" name="Shape 307"/>
          <p:cNvSpPr/>
          <p:nvPr/>
        </p:nvSpPr>
        <p:spPr>
          <a:xfrm>
            <a:off x="10813160" y="2521114"/>
            <a:ext cx="2126656" cy="623291"/>
          </a:xfrm>
          <a:prstGeom prst="roundRect">
            <a:avLst>
              <a:gd name="adj" fmla="val 8075"/>
            </a:avLst>
          </a:prstGeom>
          <a:solidFill>
            <a:srgbClr val="E2194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Exames</a:t>
            </a:r>
          </a:p>
        </p:txBody>
      </p:sp>
      <p:pic>
        <p:nvPicPr>
          <p:cNvPr id="312" name="Imagem 311"/>
          <p:cNvPicPr>
            <a:picLocks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997718" y="1697535"/>
            <a:ext cx="1689350" cy="1732435"/>
          </a:xfrm>
          <a:prstGeom prst="rect">
            <a:avLst/>
          </a:prstGeom>
        </p:spPr>
      </p:pic>
      <p:sp>
        <p:nvSpPr>
          <p:cNvPr id="309" name="Shape 309"/>
          <p:cNvSpPr/>
          <p:nvPr/>
        </p:nvSpPr>
        <p:spPr>
          <a:xfrm>
            <a:off x="10813160" y="1450438"/>
            <a:ext cx="2126656" cy="776296"/>
          </a:xfrm>
          <a:prstGeom prst="roundRect">
            <a:avLst>
              <a:gd name="adj" fmla="val 6483"/>
            </a:avLst>
          </a:prstGeom>
          <a:solidFill>
            <a:srgbClr val="E2194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Sorologias maternas</a:t>
            </a:r>
          </a:p>
        </p:txBody>
      </p:sp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5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509547" y="6913178"/>
            <a:ext cx="4510723" cy="3383043"/>
          </a:xfrm>
          <a:prstGeom prst="rect">
            <a:avLst/>
          </a:prstGeom>
          <a:ln w="12700">
            <a:miter lim="400000"/>
          </a:ln>
        </p:spPr>
      </p:pic>
      <p:graphicFrame>
        <p:nvGraphicFramePr>
          <p:cNvPr id="316" name="Table 316"/>
          <p:cNvGraphicFramePr/>
          <p:nvPr/>
        </p:nvGraphicFramePr>
        <p:xfrm>
          <a:off x="486833" y="2549778"/>
          <a:ext cx="3900289" cy="3977586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3900289"/>
              </a:tblGrid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2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HEMOGRAMA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Hb 21,1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Ht 60,9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Leuco 7.200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Eritroblastos 3/100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E21941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Plaquetas 59.000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graphicFrame>
        <p:nvGraphicFramePr>
          <p:cNvPr id="317" name="Table 317"/>
          <p:cNvGraphicFramePr/>
          <p:nvPr/>
        </p:nvGraphicFramePr>
        <p:xfrm>
          <a:off x="5203049" y="3137259"/>
          <a:ext cx="3264837" cy="3479080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3264837"/>
              </a:tblGrid>
              <a:tr h="8697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BTF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8697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E21941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BT 17,72</a:t>
                      </a:r>
                    </a:p>
                  </a:txBody>
                  <a:tcPr marL="50800" marR="50800" marT="50800" marB="50800" anchor="ctr" horzOverflow="overflow"/>
                </a:tc>
              </a:tr>
              <a:tr h="8697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E21941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BD 5,92</a:t>
                      </a:r>
                    </a:p>
                  </a:txBody>
                  <a:tcPr marL="50800" marR="50800" marT="50800" marB="50800" anchor="ctr" horzOverflow="overflow"/>
                </a:tc>
              </a:tr>
              <a:tr h="8697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E21941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BI 12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sp>
        <p:nvSpPr>
          <p:cNvPr id="318" name="Shape 318"/>
          <p:cNvSpPr/>
          <p:nvPr/>
        </p:nvSpPr>
        <p:spPr>
          <a:xfrm>
            <a:off x="404415" y="6527800"/>
            <a:ext cx="4065125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Morfologia Hemácias: Policromasia (+)</a:t>
            </a:r>
          </a:p>
        </p:txBody>
      </p:sp>
      <p:graphicFrame>
        <p:nvGraphicFramePr>
          <p:cNvPr id="319" name="Table 319"/>
          <p:cNvGraphicFramePr/>
          <p:nvPr/>
        </p:nvGraphicFramePr>
        <p:xfrm>
          <a:off x="9283813" y="3273164"/>
          <a:ext cx="3264837" cy="3479080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3264837"/>
              </a:tblGrid>
              <a:tr h="69581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Eletrólitos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69581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Ca 9,5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9581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Cl 106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9581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P 5,3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9581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Na 136,5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sp>
        <p:nvSpPr>
          <p:cNvPr id="320" name="Shape 320"/>
          <p:cNvSpPr/>
          <p:nvPr/>
        </p:nvSpPr>
        <p:spPr>
          <a:xfrm>
            <a:off x="588234" y="454285"/>
            <a:ext cx="4273221" cy="776296"/>
          </a:xfrm>
          <a:prstGeom prst="roundRect">
            <a:avLst>
              <a:gd name="adj" fmla="val 14834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25/08</a:t>
            </a:r>
          </a:p>
        </p:txBody>
      </p: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2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526480" y="549366"/>
            <a:ext cx="4510723" cy="3383043"/>
          </a:xfrm>
          <a:prstGeom prst="rect">
            <a:avLst/>
          </a:prstGeom>
          <a:ln w="12700">
            <a:miter lim="400000"/>
          </a:ln>
        </p:spPr>
      </p:pic>
      <p:pic>
        <p:nvPicPr>
          <p:cNvPr id="330" name="Imagem 329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580761" y="5529276"/>
            <a:ext cx="1692938" cy="519335"/>
          </a:xfrm>
          <a:prstGeom prst="rect">
            <a:avLst/>
          </a:prstGeom>
        </p:spPr>
      </p:pic>
      <p:sp>
        <p:nvSpPr>
          <p:cNvPr id="324" name="Shape 324"/>
          <p:cNvSpPr/>
          <p:nvPr/>
        </p:nvSpPr>
        <p:spPr>
          <a:xfrm>
            <a:off x="5374372" y="5519908"/>
            <a:ext cx="4269106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Pesquisa de CMV na urina</a:t>
            </a:r>
          </a:p>
        </p:txBody>
      </p:sp>
      <p:graphicFrame>
        <p:nvGraphicFramePr>
          <p:cNvPr id="325" name="Table 325"/>
          <p:cNvGraphicFramePr/>
          <p:nvPr/>
        </p:nvGraphicFramePr>
        <p:xfrm>
          <a:off x="1653098" y="861665"/>
          <a:ext cx="3264837" cy="3479080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3264837"/>
              </a:tblGrid>
              <a:tr h="69581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Outros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69581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TGO 170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9581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TGP 35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9581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Ureia 10,4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9581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Creatinina 0,41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pic>
        <p:nvPicPr>
          <p:cNvPr id="332" name="Imagem 331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580761" y="6508842"/>
            <a:ext cx="1692938" cy="519335"/>
          </a:xfrm>
          <a:prstGeom prst="rect">
            <a:avLst/>
          </a:prstGeom>
        </p:spPr>
      </p:pic>
      <p:sp>
        <p:nvSpPr>
          <p:cNvPr id="327" name="Shape 327"/>
          <p:cNvSpPr/>
          <p:nvPr/>
        </p:nvSpPr>
        <p:spPr>
          <a:xfrm>
            <a:off x="6609185" y="6561308"/>
            <a:ext cx="1547496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TSH + T4</a:t>
            </a:r>
          </a:p>
        </p:txBody>
      </p:sp>
      <p:pic>
        <p:nvPicPr>
          <p:cNvPr id="334" name="Imagem 333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580761" y="7657741"/>
            <a:ext cx="1692938" cy="519335"/>
          </a:xfrm>
          <a:prstGeom prst="rect">
            <a:avLst/>
          </a:prstGeom>
        </p:spPr>
      </p:pic>
      <p:sp>
        <p:nvSpPr>
          <p:cNvPr id="329" name="Shape 329"/>
          <p:cNvSpPr/>
          <p:nvPr/>
        </p:nvSpPr>
        <p:spPr>
          <a:xfrm>
            <a:off x="6168320" y="7602708"/>
            <a:ext cx="2681209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Investigação de coletase</a:t>
            </a:r>
          </a:p>
        </p:txBody>
      </p:sp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509547" y="6913178"/>
            <a:ext cx="4510723" cy="3383043"/>
          </a:xfrm>
          <a:prstGeom prst="rect">
            <a:avLst/>
          </a:prstGeom>
          <a:ln w="12700">
            <a:miter lim="400000"/>
          </a:ln>
        </p:spPr>
      </p:pic>
      <p:graphicFrame>
        <p:nvGraphicFramePr>
          <p:cNvPr id="338" name="Table 338"/>
          <p:cNvGraphicFramePr/>
          <p:nvPr/>
        </p:nvGraphicFramePr>
        <p:xfrm>
          <a:off x="2982019" y="1446416"/>
          <a:ext cx="7040761" cy="6053856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7040761"/>
              </a:tblGrid>
              <a:tr h="1513464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2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Sorologias maternas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1513464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CMV IgM NR IgG Sem reagente</a:t>
                      </a:r>
                    </a:p>
                  </a:txBody>
                  <a:tcPr marL="50800" marR="50800" marT="50800" marB="50800" anchor="ctr" horzOverflow="overflow"/>
                </a:tc>
              </a:tr>
              <a:tr h="1513464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3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Hepatite B Anti HBc total NR
Anti HBs Imunizada
HBsAg NR</a:t>
                      </a:r>
                    </a:p>
                  </a:txBody>
                  <a:tcPr marL="50800" marR="50800" marT="50800" marB="50800" anchor="ctr" horzOverflow="overflow"/>
                </a:tc>
              </a:tr>
              <a:tr h="1513464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2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Toxoplasmose Sem reagente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0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509547" y="6913178"/>
            <a:ext cx="4510723" cy="3383043"/>
          </a:xfrm>
          <a:prstGeom prst="rect">
            <a:avLst/>
          </a:prstGeom>
          <a:ln w="12700">
            <a:miter lim="400000"/>
          </a:ln>
        </p:spPr>
      </p:pic>
      <p:graphicFrame>
        <p:nvGraphicFramePr>
          <p:cNvPr id="341" name="Table 341"/>
          <p:cNvGraphicFramePr/>
          <p:nvPr/>
        </p:nvGraphicFramePr>
        <p:xfrm>
          <a:off x="1011766" y="2665616"/>
          <a:ext cx="6010672" cy="3977584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6010672"/>
              </a:tblGrid>
              <a:tr h="99439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2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Exames 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99439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Albumina 3,1 g/dl</a:t>
                      </a:r>
                    </a:p>
                  </a:txBody>
                  <a:tcPr marL="50800" marR="50800" marT="50800" marB="50800" anchor="ctr" horzOverflow="overflow"/>
                </a:tc>
              </a:tr>
              <a:tr h="99439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FAL 851 U/L</a:t>
                      </a:r>
                    </a:p>
                  </a:txBody>
                  <a:tcPr marL="50800" marR="50800" marT="50800" marB="50800" anchor="ctr" horzOverflow="overflow"/>
                </a:tc>
              </a:tr>
              <a:tr h="99439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Gama GT 6,6 U/L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sp>
        <p:nvSpPr>
          <p:cNvPr id="342" name="Shape 342"/>
          <p:cNvSpPr/>
          <p:nvPr/>
        </p:nvSpPr>
        <p:spPr>
          <a:xfrm>
            <a:off x="478234" y="695585"/>
            <a:ext cx="4273220" cy="776296"/>
          </a:xfrm>
          <a:prstGeom prst="roundRect">
            <a:avLst>
              <a:gd name="adj" fmla="val 14834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26/08 - 6 dias de vida</a:t>
            </a:r>
          </a:p>
        </p:txBody>
      </p:sp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Shape 344"/>
          <p:cNvSpPr/>
          <p:nvPr/>
        </p:nvSpPr>
        <p:spPr>
          <a:xfrm>
            <a:off x="941032" y="1025261"/>
            <a:ext cx="3076709" cy="623141"/>
          </a:xfrm>
          <a:prstGeom prst="roundRect">
            <a:avLst>
              <a:gd name="adj" fmla="val 18480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EXAME FÍSICO</a:t>
            </a:r>
          </a:p>
        </p:txBody>
      </p:sp>
      <p:sp>
        <p:nvSpPr>
          <p:cNvPr id="345" name="Shape 345"/>
          <p:cNvSpPr/>
          <p:nvPr/>
        </p:nvSpPr>
        <p:spPr>
          <a:xfrm>
            <a:off x="623997" y="2023532"/>
            <a:ext cx="11756805" cy="6146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27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BEG, bem perfundido, corado, hidratado, </a:t>
            </a:r>
            <a:r>
              <a:rPr>
                <a:solidFill>
                  <a:srgbClr val="E21941"/>
                </a:solidFill>
              </a:rPr>
              <a:t>ictérico colestático</a:t>
            </a:r>
          </a:p>
          <a:p>
            <a:pPr>
              <a:defRPr sz="27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ACV: RCR, 2T, BNF, sem sopros</a:t>
            </a:r>
          </a:p>
          <a:p>
            <a:pPr>
              <a:defRPr sz="27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Boa perfusão capilar periférica</a:t>
            </a:r>
          </a:p>
          <a:p>
            <a:pPr>
              <a:defRPr sz="27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Pulsos periféricos simétricos</a:t>
            </a:r>
          </a:p>
          <a:p>
            <a:pPr>
              <a:defRPr sz="27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AR: MV +, simétrico, sem RA</a:t>
            </a:r>
          </a:p>
          <a:p>
            <a:pPr>
              <a:defRPr sz="27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Abdome: RHA+, semigloboso, depressível, sem massas, </a:t>
            </a:r>
            <a:r>
              <a:rPr>
                <a:solidFill>
                  <a:srgbClr val="E21941"/>
                </a:solidFill>
              </a:rPr>
              <a:t>fígado 1,5 cm RCD e AX e palpo ponta de</a:t>
            </a:r>
          </a:p>
          <a:p>
            <a:pPr>
              <a:defRPr sz="27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baço</a:t>
            </a:r>
          </a:p>
          <a:p>
            <a:pPr>
              <a:defRPr sz="27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Plagiocefalia com pescoço desviado para direita onde há aumento de volume em</a:t>
            </a:r>
          </a:p>
          <a:p>
            <a:pPr>
              <a:defRPr sz="27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>
                <a:solidFill>
                  <a:srgbClr val="E21941"/>
                </a:solidFill>
              </a:rPr>
              <a:t>topografia de esterno-cleido-mastoideo</a:t>
            </a:r>
          </a:p>
          <a:p>
            <a:pPr>
              <a:defRPr sz="27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Não há dificuldade de mobilização de</a:t>
            </a:r>
          </a:p>
          <a:p>
            <a:pPr>
              <a:defRPr sz="27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cabeça mas há posição de repouso</a:t>
            </a:r>
            <a:br/>
            <a:endParaRPr/>
          </a:p>
        </p:txBody>
      </p:sp>
      <p:sp>
        <p:nvSpPr>
          <p:cNvPr id="346" name="Shape 346"/>
          <p:cNvSpPr/>
          <p:nvPr/>
        </p:nvSpPr>
        <p:spPr>
          <a:xfrm>
            <a:off x="342776" y="146572"/>
            <a:ext cx="4273221" cy="776296"/>
          </a:xfrm>
          <a:prstGeom prst="roundRect">
            <a:avLst>
              <a:gd name="adj" fmla="val 14834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26/08 - 6 dias de vida</a:t>
            </a:r>
          </a:p>
        </p:txBody>
      </p: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" name="pasted-image.png"/>
          <p:cNvPicPr>
            <a:picLocks noChangeAspect="1"/>
          </p:cNvPicPr>
          <p:nvPr/>
        </p:nvPicPr>
        <p:blipFill>
          <a:blip r:embed="rId2">
            <a:alphaModFix amt="61341"/>
            <a:extLst/>
          </a:blip>
          <a:stretch>
            <a:fillRect/>
          </a:stretch>
        </p:blipFill>
        <p:spPr>
          <a:xfrm>
            <a:off x="-1" y="-876300"/>
            <a:ext cx="13004801" cy="13004800"/>
          </a:xfrm>
          <a:prstGeom prst="rect">
            <a:avLst/>
          </a:prstGeom>
          <a:ln w="12700">
            <a:miter lim="400000"/>
          </a:ln>
        </p:spPr>
      </p:pic>
      <p:sp>
        <p:nvSpPr>
          <p:cNvPr id="349" name="Shape 349"/>
          <p:cNvSpPr/>
          <p:nvPr/>
        </p:nvSpPr>
        <p:spPr>
          <a:xfrm>
            <a:off x="2939288" y="379176"/>
            <a:ext cx="7126225" cy="723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Eco abdominal com doppler</a:t>
            </a:r>
          </a:p>
        </p:txBody>
      </p:sp>
      <p:sp>
        <p:nvSpPr>
          <p:cNvPr id="350" name="Shape 350"/>
          <p:cNvSpPr/>
          <p:nvPr/>
        </p:nvSpPr>
        <p:spPr>
          <a:xfrm>
            <a:off x="1880972" y="3476829"/>
            <a:ext cx="9242856" cy="368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34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 err="1"/>
              <a:t>Proeminência</a:t>
            </a:r>
            <a:r>
              <a:rPr dirty="0"/>
              <a:t> da </a:t>
            </a:r>
            <a:r>
              <a:rPr dirty="0" err="1"/>
              <a:t>veia</a:t>
            </a:r>
            <a:r>
              <a:rPr dirty="0"/>
              <a:t> </a:t>
            </a:r>
            <a:r>
              <a:rPr dirty="0" err="1"/>
              <a:t>hepática</a:t>
            </a:r>
            <a:r>
              <a:rPr dirty="0"/>
              <a:t> </a:t>
            </a:r>
            <a:r>
              <a:rPr dirty="0" err="1"/>
              <a:t>média</a:t>
            </a:r>
            <a:r>
              <a:rPr dirty="0"/>
              <a:t>, </a:t>
            </a:r>
            <a:r>
              <a:rPr dirty="0" err="1"/>
              <a:t>que</a:t>
            </a:r>
            <a:r>
              <a:rPr dirty="0"/>
              <a:t> </a:t>
            </a:r>
            <a:r>
              <a:rPr dirty="0" err="1"/>
              <a:t>comunica</a:t>
            </a:r>
            <a:r>
              <a:rPr dirty="0"/>
              <a:t>-se </a:t>
            </a:r>
            <a:r>
              <a:rPr dirty="0" err="1"/>
              <a:t>diretamente</a:t>
            </a:r>
            <a:r>
              <a:rPr dirty="0"/>
              <a:t> com </a:t>
            </a:r>
            <a:r>
              <a:rPr dirty="0" err="1"/>
              <a:t>ramo</a:t>
            </a:r>
            <a:endParaRPr dirty="0"/>
          </a:p>
          <a:p>
            <a:pPr>
              <a:defRPr sz="34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 err="1"/>
              <a:t>esquerdo</a:t>
            </a:r>
            <a:r>
              <a:rPr dirty="0"/>
              <a:t> da </a:t>
            </a:r>
            <a:r>
              <a:rPr dirty="0" err="1"/>
              <a:t>veia</a:t>
            </a:r>
            <a:r>
              <a:rPr dirty="0"/>
              <a:t> </a:t>
            </a:r>
            <a:r>
              <a:rPr dirty="0" err="1"/>
              <a:t>porta</a:t>
            </a:r>
            <a:r>
              <a:rPr dirty="0"/>
              <a:t>, </a:t>
            </a:r>
            <a:r>
              <a:rPr dirty="0" err="1"/>
              <a:t>configurando</a:t>
            </a:r>
            <a:r>
              <a:rPr dirty="0"/>
              <a:t> </a:t>
            </a:r>
            <a:r>
              <a:rPr sz="4800" dirty="0">
                <a:solidFill>
                  <a:srgbClr val="E21941"/>
                </a:solidFill>
              </a:rPr>
              <a:t>shunt </a:t>
            </a:r>
            <a:r>
              <a:rPr sz="4800" dirty="0" err="1">
                <a:solidFill>
                  <a:srgbClr val="E21941"/>
                </a:solidFill>
              </a:rPr>
              <a:t>portossistêmico</a:t>
            </a:r>
            <a:r>
              <a:rPr sz="4800" dirty="0">
                <a:solidFill>
                  <a:srgbClr val="E21941"/>
                </a:solidFill>
              </a:rPr>
              <a:t> intra-</a:t>
            </a:r>
            <a:r>
              <a:rPr sz="4800" dirty="0" err="1">
                <a:solidFill>
                  <a:srgbClr val="E21941"/>
                </a:solidFill>
              </a:rPr>
              <a:t>hepático</a:t>
            </a:r>
            <a:r>
              <a:rPr sz="4800" dirty="0">
                <a:solidFill>
                  <a:srgbClr val="E21941"/>
                </a:solidFill>
              </a:rPr>
              <a:t>;</a:t>
            </a:r>
            <a:endParaRPr sz="4800" dirty="0"/>
          </a:p>
          <a:p>
            <a:pPr>
              <a:defRPr sz="34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 err="1"/>
              <a:t>Pequena</a:t>
            </a:r>
            <a:r>
              <a:rPr dirty="0"/>
              <a:t> </a:t>
            </a:r>
            <a:r>
              <a:rPr dirty="0" err="1"/>
              <a:t>hidronefrose</a:t>
            </a:r>
            <a:r>
              <a:rPr dirty="0"/>
              <a:t> bilateral</a:t>
            </a:r>
          </a:p>
        </p:txBody>
      </p:sp>
      <p:sp>
        <p:nvSpPr>
          <p:cNvPr id="351" name="Shape 351"/>
          <p:cNvSpPr/>
          <p:nvPr/>
        </p:nvSpPr>
        <p:spPr>
          <a:xfrm>
            <a:off x="198768" y="1588538"/>
            <a:ext cx="4273220" cy="776296"/>
          </a:xfrm>
          <a:prstGeom prst="roundRect">
            <a:avLst>
              <a:gd name="adj" fmla="val 14834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1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27/08</a:t>
            </a: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3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509547" y="6913178"/>
            <a:ext cx="4510723" cy="3383043"/>
          </a:xfrm>
          <a:prstGeom prst="rect">
            <a:avLst/>
          </a:prstGeom>
          <a:ln w="12700">
            <a:miter lim="400000"/>
          </a:ln>
        </p:spPr>
      </p:pic>
      <p:graphicFrame>
        <p:nvGraphicFramePr>
          <p:cNvPr id="354" name="Table 354"/>
          <p:cNvGraphicFramePr/>
          <p:nvPr/>
        </p:nvGraphicFramePr>
        <p:xfrm>
          <a:off x="3636433" y="2682550"/>
          <a:ext cx="6010672" cy="3977586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6010672"/>
              </a:tblGrid>
              <a:tr h="1325862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2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Exames 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1325862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T4L 1,44</a:t>
                      </a:r>
                    </a:p>
                  </a:txBody>
                  <a:tcPr marL="50800" marR="50800" marT="50800" marB="50800" anchor="ctr" horzOverflow="overflow"/>
                </a:tc>
              </a:tr>
              <a:tr h="1325862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TSH 4,95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sp>
        <p:nvSpPr>
          <p:cNvPr id="355" name="Shape 355"/>
          <p:cNvSpPr/>
          <p:nvPr/>
        </p:nvSpPr>
        <p:spPr>
          <a:xfrm>
            <a:off x="478234" y="695585"/>
            <a:ext cx="4273220" cy="776296"/>
          </a:xfrm>
          <a:prstGeom prst="roundRect">
            <a:avLst>
              <a:gd name="adj" fmla="val 14834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28/08 - 8 dias de vida</a:t>
            </a: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Shape 357"/>
          <p:cNvSpPr/>
          <p:nvPr/>
        </p:nvSpPr>
        <p:spPr>
          <a:xfrm>
            <a:off x="623997" y="3318933"/>
            <a:ext cx="11756805" cy="355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27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BEG, bem perfundido, corado, hidratado, </a:t>
            </a:r>
            <a:r>
              <a:rPr>
                <a:solidFill>
                  <a:srgbClr val="E21941"/>
                </a:solidFill>
              </a:rPr>
              <a:t>ictérico colestático</a:t>
            </a:r>
          </a:p>
          <a:p>
            <a:pPr>
              <a:defRPr sz="27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ACV: RCR, 2T, BNF, sem sopros</a:t>
            </a:r>
          </a:p>
          <a:p>
            <a:pPr>
              <a:defRPr sz="27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Boa perfusão capilar periférica</a:t>
            </a:r>
          </a:p>
          <a:p>
            <a:pPr>
              <a:defRPr sz="27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Pulsos periféricos simétricos</a:t>
            </a:r>
          </a:p>
          <a:p>
            <a:pPr>
              <a:defRPr sz="27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AR: MV +, simétrico, sem RA</a:t>
            </a:r>
          </a:p>
          <a:p>
            <a:pPr>
              <a:defRPr sz="27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Abdome: RHA+, semigloboso, depressível, sem massas, </a:t>
            </a:r>
            <a:r>
              <a:rPr>
                <a:solidFill>
                  <a:srgbClr val="E21941"/>
                </a:solidFill>
              </a:rPr>
              <a:t>fígado 3 cm RCD, ponta de baço</a:t>
            </a:r>
          </a:p>
        </p:txBody>
      </p:sp>
      <p:sp>
        <p:nvSpPr>
          <p:cNvPr id="358" name="Shape 358"/>
          <p:cNvSpPr/>
          <p:nvPr/>
        </p:nvSpPr>
        <p:spPr>
          <a:xfrm>
            <a:off x="941032" y="1025261"/>
            <a:ext cx="3076709" cy="623141"/>
          </a:xfrm>
          <a:prstGeom prst="roundRect">
            <a:avLst>
              <a:gd name="adj" fmla="val 18480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EXAME FÍSICO</a:t>
            </a:r>
          </a:p>
        </p:txBody>
      </p:sp>
      <p:sp>
        <p:nvSpPr>
          <p:cNvPr id="359" name="Shape 359"/>
          <p:cNvSpPr/>
          <p:nvPr/>
        </p:nvSpPr>
        <p:spPr>
          <a:xfrm>
            <a:off x="342776" y="162961"/>
            <a:ext cx="4273221" cy="776296"/>
          </a:xfrm>
          <a:prstGeom prst="roundRect">
            <a:avLst>
              <a:gd name="adj" fmla="val 14834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28/08 - 8 dias de vida</a:t>
            </a: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Shape 361"/>
          <p:cNvSpPr/>
          <p:nvPr/>
        </p:nvSpPr>
        <p:spPr>
          <a:xfrm>
            <a:off x="6561666" y="4565140"/>
            <a:ext cx="1693106" cy="1"/>
          </a:xfrm>
          <a:prstGeom prst="line">
            <a:avLst/>
          </a:prstGeom>
          <a:ln w="88900">
            <a:solidFill>
              <a:srgbClr val="94D9F1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362" name="Shape 362"/>
          <p:cNvSpPr/>
          <p:nvPr/>
        </p:nvSpPr>
        <p:spPr>
          <a:xfrm>
            <a:off x="478234" y="695585"/>
            <a:ext cx="4273220" cy="776296"/>
          </a:xfrm>
          <a:prstGeom prst="roundRect">
            <a:avLst>
              <a:gd name="adj" fmla="val 14834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31/08 -  11 dias de vida</a:t>
            </a:r>
          </a:p>
        </p:txBody>
      </p:sp>
      <p:sp>
        <p:nvSpPr>
          <p:cNvPr id="363" name="Shape 363"/>
          <p:cNvSpPr/>
          <p:nvPr/>
        </p:nvSpPr>
        <p:spPr>
          <a:xfrm>
            <a:off x="645098" y="1918952"/>
            <a:ext cx="6200842" cy="1591932"/>
          </a:xfrm>
          <a:prstGeom prst="roundRect">
            <a:avLst>
              <a:gd name="adj" fmla="val 11967"/>
            </a:avLst>
          </a:prstGeom>
          <a:solidFill>
            <a:srgbClr val="94D9F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Suspenso todas as medicações pois fazem metabolismo hepático</a:t>
            </a:r>
          </a:p>
        </p:txBody>
      </p:sp>
      <p:sp>
        <p:nvSpPr>
          <p:cNvPr id="364" name="Shape 364"/>
          <p:cNvSpPr/>
          <p:nvPr/>
        </p:nvSpPr>
        <p:spPr>
          <a:xfrm>
            <a:off x="645098" y="5538802"/>
            <a:ext cx="6200842" cy="776296"/>
          </a:xfrm>
          <a:prstGeom prst="roundRect">
            <a:avLst>
              <a:gd name="adj" fmla="val 24540"/>
            </a:avLst>
          </a:prstGeom>
          <a:solidFill>
            <a:srgbClr val="94D9F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6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 Protowin e fenobarbital</a:t>
            </a:r>
          </a:p>
        </p:txBody>
      </p:sp>
      <p:sp>
        <p:nvSpPr>
          <p:cNvPr id="365" name="Shape 365"/>
          <p:cNvSpPr/>
          <p:nvPr/>
        </p:nvSpPr>
        <p:spPr>
          <a:xfrm>
            <a:off x="645098" y="3957954"/>
            <a:ext cx="6200842" cy="1214373"/>
          </a:xfrm>
          <a:prstGeom prst="roundRect">
            <a:avLst>
              <a:gd name="adj" fmla="val 15687"/>
            </a:avLst>
          </a:prstGeom>
          <a:solidFill>
            <a:srgbClr val="94D9F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Cefalexina profilática até fechar diagnóstico da hidronefrose</a:t>
            </a:r>
          </a:p>
        </p:txBody>
      </p:sp>
      <p:sp>
        <p:nvSpPr>
          <p:cNvPr id="366" name="Shape 366"/>
          <p:cNvSpPr/>
          <p:nvPr/>
        </p:nvSpPr>
        <p:spPr>
          <a:xfrm>
            <a:off x="585831" y="6801648"/>
            <a:ext cx="8198116" cy="2644907"/>
          </a:xfrm>
          <a:prstGeom prst="roundRect">
            <a:avLst>
              <a:gd name="adj" fmla="val 7203"/>
            </a:avLst>
          </a:prstGeom>
          <a:solidFill>
            <a:srgbClr val="94D9F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8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Solicitado angiotomografia do fígado</a:t>
            </a:r>
          </a:p>
          <a:p>
            <a:pPr>
              <a:defRPr sz="28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Solicitado USG abdominal com doppler</a:t>
            </a:r>
          </a:p>
          <a:p>
            <a:pPr>
              <a:defRPr sz="28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Solicitado USG rins e vias urinárias</a:t>
            </a:r>
          </a:p>
          <a:p>
            <a:pPr>
              <a:defRPr sz="28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Solicitado parecer da CIPE e da gastro</a:t>
            </a:r>
          </a:p>
        </p:txBody>
      </p:sp>
      <p:sp>
        <p:nvSpPr>
          <p:cNvPr id="367" name="Shape 367"/>
          <p:cNvSpPr/>
          <p:nvPr/>
        </p:nvSpPr>
        <p:spPr>
          <a:xfrm>
            <a:off x="7950200" y="3484879"/>
            <a:ext cx="4515446" cy="2160523"/>
          </a:xfrm>
          <a:prstGeom prst="roundRect">
            <a:avLst>
              <a:gd name="adj" fmla="val 8817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Droga é excretada na urina praticamente intacta</a:t>
            </a:r>
          </a:p>
        </p:txBody>
      </p: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Shape 369"/>
          <p:cNvSpPr/>
          <p:nvPr/>
        </p:nvSpPr>
        <p:spPr>
          <a:xfrm>
            <a:off x="389150" y="1668147"/>
            <a:ext cx="3520481" cy="776296"/>
          </a:xfrm>
          <a:prstGeom prst="roundRect">
            <a:avLst>
              <a:gd name="adj" fmla="val 14834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11 dias de vida</a:t>
            </a:r>
          </a:p>
        </p:txBody>
      </p:sp>
      <p:sp>
        <p:nvSpPr>
          <p:cNvPr id="370" name="Shape 370"/>
          <p:cNvSpPr/>
          <p:nvPr/>
        </p:nvSpPr>
        <p:spPr>
          <a:xfrm>
            <a:off x="254014" y="-102920"/>
            <a:ext cx="4002787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200" b="1">
                <a:solidFill>
                  <a:schemeClr val="accent3">
                    <a:hueOff val="-252136"/>
                    <a:satOff val="8184"/>
                    <a:lumOff val="-6666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UCIN externa</a:t>
            </a:r>
          </a:p>
        </p:txBody>
      </p:sp>
      <p:sp>
        <p:nvSpPr>
          <p:cNvPr id="371" name="Shape 371"/>
          <p:cNvSpPr/>
          <p:nvPr/>
        </p:nvSpPr>
        <p:spPr>
          <a:xfrm>
            <a:off x="561379" y="5543550"/>
            <a:ext cx="11882042" cy="181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37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Icterícia neonatal precoce do tipo colestática </a:t>
            </a:r>
            <a:r>
              <a:rPr>
                <a:solidFill>
                  <a:srgbClr val="E21941"/>
                </a:solidFill>
              </a:rPr>
              <a:t>Shunt posto Sistêmico</a:t>
            </a:r>
          </a:p>
          <a:p>
            <a:pPr>
              <a:defRPr sz="37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Congênito intra-hepático</a:t>
            </a:r>
          </a:p>
        </p:txBody>
      </p:sp>
      <p:sp>
        <p:nvSpPr>
          <p:cNvPr id="372" name="Shape 372"/>
          <p:cNvSpPr/>
          <p:nvPr/>
        </p:nvSpPr>
        <p:spPr>
          <a:xfrm>
            <a:off x="4091582" y="2607270"/>
            <a:ext cx="4821636" cy="1029825"/>
          </a:xfrm>
          <a:prstGeom prst="roundRect">
            <a:avLst>
              <a:gd name="adj" fmla="val 7013"/>
            </a:avLst>
          </a:prstGeom>
          <a:solidFill>
            <a:srgbClr val="3078BD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Hipóteses diagnósticas</a:t>
            </a:r>
          </a:p>
        </p:txBody>
      </p:sp>
      <p:sp>
        <p:nvSpPr>
          <p:cNvPr id="373" name="Shape 373"/>
          <p:cNvSpPr/>
          <p:nvPr/>
        </p:nvSpPr>
        <p:spPr>
          <a:xfrm>
            <a:off x="1699781" y="949463"/>
            <a:ext cx="1111251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31/08</a:t>
            </a:r>
          </a:p>
        </p:txBody>
      </p:sp>
      <p:sp>
        <p:nvSpPr>
          <p:cNvPr id="374" name="Shape 374"/>
          <p:cNvSpPr/>
          <p:nvPr/>
        </p:nvSpPr>
        <p:spPr>
          <a:xfrm>
            <a:off x="1765160" y="4140200"/>
            <a:ext cx="9474480" cy="147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22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RNT (37 semanas) / PIG / BP (2105 g)/ CIUR - feto centralizado </a:t>
            </a:r>
          </a:p>
          <a:p>
            <a:pPr>
              <a:defRPr sz="22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Desconforto respiratório</a:t>
            </a:r>
          </a:p>
          <a:p>
            <a:pPr>
              <a:defRPr sz="22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Hipoglicemia de difícil controle</a:t>
            </a:r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6" name="Captura de Tela 2020-09-29 às 20.53.27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487598" y="-79500"/>
            <a:ext cx="13979996" cy="9912600"/>
          </a:xfrm>
          <a:prstGeom prst="rect">
            <a:avLst/>
          </a:prstGeom>
          <a:ln w="12700">
            <a:miter lim="400000"/>
          </a:ln>
        </p:spPr>
      </p:pic>
      <p:sp>
        <p:nvSpPr>
          <p:cNvPr id="377" name="Shape 377"/>
          <p:cNvSpPr/>
          <p:nvPr/>
        </p:nvSpPr>
        <p:spPr>
          <a:xfrm>
            <a:off x="410501" y="424652"/>
            <a:ext cx="4122076" cy="1078252"/>
          </a:xfrm>
          <a:prstGeom prst="roundRect">
            <a:avLst>
              <a:gd name="adj" fmla="val 1068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01/09- 12 dias de vida</a:t>
            </a:r>
          </a:p>
        </p:txBody>
      </p:sp>
      <p:sp>
        <p:nvSpPr>
          <p:cNvPr id="378" name="Shape 378"/>
          <p:cNvSpPr/>
          <p:nvPr/>
        </p:nvSpPr>
        <p:spPr>
          <a:xfrm>
            <a:off x="4091582" y="1879137"/>
            <a:ext cx="4821636" cy="1029825"/>
          </a:xfrm>
          <a:prstGeom prst="roundRect">
            <a:avLst>
              <a:gd name="adj" fmla="val 7013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CIPE</a:t>
            </a:r>
          </a:p>
        </p:txBody>
      </p:sp>
      <p:sp>
        <p:nvSpPr>
          <p:cNvPr id="379" name="Shape 379"/>
          <p:cNvSpPr/>
          <p:nvPr/>
        </p:nvSpPr>
        <p:spPr>
          <a:xfrm>
            <a:off x="9396328" y="4847166"/>
            <a:ext cx="3593212" cy="1117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endParaRPr/>
          </a:p>
          <a:p>
            <a:pPr>
              <a:defRPr sz="3000" b="1">
                <a:solidFill>
                  <a:srgbClr val="171717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Orientações à mãe</a:t>
            </a:r>
          </a:p>
        </p:txBody>
      </p:sp>
      <p:sp>
        <p:nvSpPr>
          <p:cNvPr id="380" name="Shape 380"/>
          <p:cNvSpPr/>
          <p:nvPr/>
        </p:nvSpPr>
        <p:spPr>
          <a:xfrm rot="600000">
            <a:off x="30088" y="5255278"/>
            <a:ext cx="3849836" cy="1193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3500" b="1">
                <a:solidFill>
                  <a:srgbClr val="171717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Sem dilatação significativa</a:t>
            </a:r>
          </a:p>
        </p:txBody>
      </p:sp>
      <p:sp>
        <p:nvSpPr>
          <p:cNvPr id="381" name="Shape 381"/>
          <p:cNvSpPr/>
          <p:nvPr/>
        </p:nvSpPr>
        <p:spPr>
          <a:xfrm rot="21120000">
            <a:off x="4732001" y="5115578"/>
            <a:ext cx="3540798" cy="147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3000" b="1">
                <a:solidFill>
                  <a:srgbClr val="171717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Repetir USG em 3 meses</a:t>
            </a:r>
          </a:p>
        </p:txBody>
      </p:sp>
      <p:pic>
        <p:nvPicPr>
          <p:cNvPr id="382" name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 rot="840000">
            <a:off x="2179798" y="7665780"/>
            <a:ext cx="1054101" cy="1054101"/>
          </a:xfrm>
          <a:prstGeom prst="rect">
            <a:avLst/>
          </a:prstGeom>
          <a:ln w="12700">
            <a:miter lim="400000"/>
          </a:ln>
        </p:spPr>
      </p:pic>
      <p:sp>
        <p:nvSpPr>
          <p:cNvPr id="383" name="Shape 383"/>
          <p:cNvSpPr/>
          <p:nvPr/>
        </p:nvSpPr>
        <p:spPr>
          <a:xfrm rot="600000">
            <a:off x="176960" y="7646855"/>
            <a:ext cx="1881862" cy="508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600" b="1">
                <a:solidFill>
                  <a:srgbClr val="171717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Cefalexina</a:t>
            </a:r>
          </a:p>
        </p:txBody>
      </p:sp>
      <p:sp>
        <p:nvSpPr>
          <p:cNvPr id="384" name="Shape 384"/>
          <p:cNvSpPr/>
          <p:nvPr/>
        </p:nvSpPr>
        <p:spPr>
          <a:xfrm rot="21120000">
            <a:off x="5342382" y="6961055"/>
            <a:ext cx="2930695" cy="147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3000" b="1">
                <a:solidFill>
                  <a:srgbClr val="171717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Realização do ecocardio é </a:t>
            </a:r>
            <a:r>
              <a:rPr>
                <a:solidFill>
                  <a:srgbClr val="49984A"/>
                </a:solidFill>
              </a:rPr>
              <a:t>imperativo</a:t>
            </a:r>
          </a:p>
        </p:txBody>
      </p: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Shape 386"/>
          <p:cNvSpPr/>
          <p:nvPr/>
        </p:nvSpPr>
        <p:spPr>
          <a:xfrm>
            <a:off x="3321646" y="5118100"/>
            <a:ext cx="9723767" cy="2438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36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endParaRPr/>
          </a:p>
          <a:p>
            <a:pPr>
              <a:defRPr sz="29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Iniciar propranolol ??</a:t>
            </a:r>
          </a:p>
          <a:p>
            <a:pPr>
              <a:defRPr sz="29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Ecocardio a cada 48h</a:t>
            </a:r>
          </a:p>
          <a:p>
            <a:pPr>
              <a:defRPr sz="29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Octreotide ???</a:t>
            </a:r>
          </a:p>
        </p:txBody>
      </p:sp>
      <p:sp>
        <p:nvSpPr>
          <p:cNvPr id="387" name="Shape 387"/>
          <p:cNvSpPr/>
          <p:nvPr/>
        </p:nvSpPr>
        <p:spPr>
          <a:xfrm>
            <a:off x="241167" y="593985"/>
            <a:ext cx="4122077" cy="1078252"/>
          </a:xfrm>
          <a:prstGeom prst="roundRect">
            <a:avLst>
              <a:gd name="adj" fmla="val 1068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03/09- 14 dias de vida</a:t>
            </a:r>
          </a:p>
        </p:txBody>
      </p:sp>
      <p:pic>
        <p:nvPicPr>
          <p:cNvPr id="388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18534" y="6126625"/>
            <a:ext cx="3728576" cy="3728575"/>
          </a:xfrm>
          <a:prstGeom prst="rect">
            <a:avLst/>
          </a:prstGeom>
          <a:ln w="12700">
            <a:miter lim="400000"/>
          </a:ln>
        </p:spPr>
      </p:pic>
      <p:sp>
        <p:nvSpPr>
          <p:cNvPr id="389" name="Shape 389"/>
          <p:cNvSpPr/>
          <p:nvPr/>
        </p:nvSpPr>
        <p:spPr>
          <a:xfrm>
            <a:off x="615124" y="1959151"/>
            <a:ext cx="6694552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171717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SM com ganho de peso satisfatório</a:t>
            </a:r>
          </a:p>
        </p:txBody>
      </p:sp>
      <p:sp>
        <p:nvSpPr>
          <p:cNvPr id="390" name="Shape 390"/>
          <p:cNvSpPr/>
          <p:nvPr/>
        </p:nvSpPr>
        <p:spPr>
          <a:xfrm>
            <a:off x="1064894" y="2804866"/>
            <a:ext cx="5795011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171717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Aguardando  angiotomografia</a:t>
            </a:r>
          </a:p>
        </p:txBody>
      </p:sp>
      <p:sp>
        <p:nvSpPr>
          <p:cNvPr id="391" name="Shape 391"/>
          <p:cNvSpPr/>
          <p:nvPr/>
        </p:nvSpPr>
        <p:spPr>
          <a:xfrm>
            <a:off x="3724499" y="8058646"/>
            <a:ext cx="8918060" cy="1879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29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Devido a necessidade de monitorização da função cardíaca, encaminho RN para</a:t>
            </a:r>
          </a:p>
          <a:p>
            <a:pPr>
              <a:defRPr sz="29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UCIN interna</a:t>
            </a:r>
          </a:p>
        </p:txBody>
      </p:sp>
      <p:sp>
        <p:nvSpPr>
          <p:cNvPr id="392" name="Shape 392"/>
          <p:cNvSpPr/>
          <p:nvPr/>
        </p:nvSpPr>
        <p:spPr>
          <a:xfrm>
            <a:off x="6244034" y="4337674"/>
            <a:ext cx="4122077" cy="1078252"/>
          </a:xfrm>
          <a:prstGeom prst="roundRect">
            <a:avLst>
              <a:gd name="adj" fmla="val 1068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Conduta:</a:t>
            </a:r>
          </a:p>
        </p:txBody>
      </p: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4" name="Captura de Tela 2020-09-29 às 21.04.20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4757709" y="-444983"/>
            <a:ext cx="18557818" cy="10212824"/>
          </a:xfrm>
          <a:prstGeom prst="rect">
            <a:avLst/>
          </a:prstGeom>
          <a:ln w="12700">
            <a:miter lim="400000"/>
          </a:ln>
        </p:spPr>
      </p:pic>
      <p:sp>
        <p:nvSpPr>
          <p:cNvPr id="395" name="Shape 395"/>
          <p:cNvSpPr/>
          <p:nvPr/>
        </p:nvSpPr>
        <p:spPr>
          <a:xfrm>
            <a:off x="657644" y="3647016"/>
            <a:ext cx="6575645" cy="3213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28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FORAME OVAL PATENTE COM FLUXO</a:t>
            </a:r>
          </a:p>
          <a:p>
            <a:pPr>
              <a:defRPr sz="28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ESQUERDA-DIREITA</a:t>
            </a:r>
          </a:p>
          <a:p>
            <a:pPr>
              <a:defRPr sz="28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endParaRPr/>
          </a:p>
          <a:p>
            <a:pPr>
              <a:defRPr sz="28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EXAME NORMAL DO PONTO DE VISTA ANATÔMICO</a:t>
            </a:r>
          </a:p>
        </p:txBody>
      </p:sp>
      <p:sp>
        <p:nvSpPr>
          <p:cNvPr id="396" name="Shape 396"/>
          <p:cNvSpPr/>
          <p:nvPr/>
        </p:nvSpPr>
        <p:spPr>
          <a:xfrm>
            <a:off x="173434" y="221452"/>
            <a:ext cx="4122077" cy="1078252"/>
          </a:xfrm>
          <a:prstGeom prst="roundRect">
            <a:avLst>
              <a:gd name="adj" fmla="val 1068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03/09- 14 dias de vida</a:t>
            </a:r>
          </a:p>
        </p:txBody>
      </p:sp>
      <p:sp>
        <p:nvSpPr>
          <p:cNvPr id="397" name="Shape 397"/>
          <p:cNvSpPr/>
          <p:nvPr/>
        </p:nvSpPr>
        <p:spPr>
          <a:xfrm>
            <a:off x="292862" y="1510276"/>
            <a:ext cx="7542277" cy="723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Ecocardiograma com doppler</a:t>
            </a: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" name="Captura de Tela 2020-09-29 às 20.53.27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487598" y="-79500"/>
            <a:ext cx="13979996" cy="9912600"/>
          </a:xfrm>
          <a:prstGeom prst="rect">
            <a:avLst/>
          </a:prstGeom>
          <a:ln w="12700">
            <a:miter lim="400000"/>
          </a:ln>
        </p:spPr>
      </p:pic>
      <p:sp>
        <p:nvSpPr>
          <p:cNvPr id="400" name="Shape 400"/>
          <p:cNvSpPr/>
          <p:nvPr/>
        </p:nvSpPr>
        <p:spPr>
          <a:xfrm>
            <a:off x="4091582" y="1879137"/>
            <a:ext cx="4821636" cy="1029825"/>
          </a:xfrm>
          <a:prstGeom prst="roundRect">
            <a:avLst>
              <a:gd name="adj" fmla="val 7013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CIPE</a:t>
            </a:r>
          </a:p>
        </p:txBody>
      </p:sp>
      <p:sp>
        <p:nvSpPr>
          <p:cNvPr id="401" name="Shape 401"/>
          <p:cNvSpPr/>
          <p:nvPr/>
        </p:nvSpPr>
        <p:spPr>
          <a:xfrm rot="21360000">
            <a:off x="9287278" y="3442496"/>
            <a:ext cx="3565269" cy="180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endParaRPr/>
          </a:p>
          <a:p>
            <a:pPr>
              <a:defRPr sz="2400" b="1">
                <a:solidFill>
                  <a:srgbClr val="171717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Vigiar efeitos colaterais do propranolol</a:t>
            </a:r>
          </a:p>
        </p:txBody>
      </p:sp>
      <p:sp>
        <p:nvSpPr>
          <p:cNvPr id="402" name="Shape 402"/>
          <p:cNvSpPr/>
          <p:nvPr/>
        </p:nvSpPr>
        <p:spPr>
          <a:xfrm rot="21120000">
            <a:off x="4635719" y="4596617"/>
            <a:ext cx="3540798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3000" b="1">
                <a:solidFill>
                  <a:srgbClr val="171717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Eco normal</a:t>
            </a:r>
          </a:p>
        </p:txBody>
      </p:sp>
      <p:sp>
        <p:nvSpPr>
          <p:cNvPr id="403" name="Shape 403"/>
          <p:cNvSpPr/>
          <p:nvPr/>
        </p:nvSpPr>
        <p:spPr>
          <a:xfrm>
            <a:off x="410501" y="238385"/>
            <a:ext cx="4122076" cy="1078252"/>
          </a:xfrm>
          <a:prstGeom prst="roundRect">
            <a:avLst>
              <a:gd name="adj" fmla="val 1068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03/09- 14 dias de vida</a:t>
            </a:r>
          </a:p>
        </p:txBody>
      </p:sp>
      <p:sp>
        <p:nvSpPr>
          <p:cNvPr id="404" name="Shape 404"/>
          <p:cNvSpPr/>
          <p:nvPr/>
        </p:nvSpPr>
        <p:spPr>
          <a:xfrm rot="600000">
            <a:off x="-6255" y="5376333"/>
            <a:ext cx="3902594" cy="162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24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Tentativa de</a:t>
            </a:r>
          </a:p>
          <a:p>
            <a:pPr>
              <a:defRPr sz="24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tratamento clínico de shunt venoso-venoso porta-cava</a:t>
            </a:r>
          </a:p>
        </p:txBody>
      </p:sp>
      <p:sp>
        <p:nvSpPr>
          <p:cNvPr id="405" name="Shape 405"/>
          <p:cNvSpPr/>
          <p:nvPr/>
        </p:nvSpPr>
        <p:spPr>
          <a:xfrm rot="21120000">
            <a:off x="4740271" y="5782733"/>
            <a:ext cx="3771221" cy="812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3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Propranolol na dose de 0,5mg/kg/dia 8/8h</a:t>
            </a:r>
          </a:p>
        </p:txBody>
      </p:sp>
      <p:sp>
        <p:nvSpPr>
          <p:cNvPr id="406" name="Shape 406"/>
          <p:cNvSpPr/>
          <p:nvPr/>
        </p:nvSpPr>
        <p:spPr>
          <a:xfrm rot="21120000">
            <a:off x="5033200" y="7703880"/>
            <a:ext cx="3790045" cy="977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19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Aumento para 1mg/kg/dia em 4 dias</a:t>
            </a:r>
          </a:p>
          <a:p>
            <a:pPr>
              <a:defRPr sz="19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se não houver intercorrências</a:t>
            </a:r>
          </a:p>
        </p:txBody>
      </p:sp>
      <p:sp>
        <p:nvSpPr>
          <p:cNvPr id="407" name="Shape 407"/>
          <p:cNvSpPr/>
          <p:nvPr/>
        </p:nvSpPr>
        <p:spPr>
          <a:xfrm>
            <a:off x="6452508" y="5140589"/>
            <a:ext cx="99784" cy="709989"/>
          </a:xfrm>
          <a:prstGeom prst="line">
            <a:avLst/>
          </a:prstGeom>
          <a:ln w="63500">
            <a:solidFill>
              <a:srgbClr val="75B1D4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08" name="Shape 408"/>
          <p:cNvSpPr/>
          <p:nvPr/>
        </p:nvSpPr>
        <p:spPr>
          <a:xfrm>
            <a:off x="6689575" y="6842390"/>
            <a:ext cx="99783" cy="709988"/>
          </a:xfrm>
          <a:prstGeom prst="line">
            <a:avLst/>
          </a:prstGeom>
          <a:ln w="63500">
            <a:solidFill>
              <a:srgbClr val="75B1D4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09" name="Shape 409"/>
          <p:cNvSpPr/>
          <p:nvPr/>
        </p:nvSpPr>
        <p:spPr>
          <a:xfrm rot="21360000">
            <a:off x="9988468" y="6356974"/>
            <a:ext cx="2690814" cy="1676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Hipoglicemia</a:t>
            </a:r>
          </a:p>
          <a:p>
            <a: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Broncoespasmo</a:t>
            </a:r>
          </a:p>
          <a:p>
            <a: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Bradicardia </a:t>
            </a:r>
          </a:p>
          <a:p>
            <a: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Hipotensão</a:t>
            </a:r>
          </a:p>
        </p:txBody>
      </p:sp>
      <p:sp>
        <p:nvSpPr>
          <p:cNvPr id="410" name="Shape 410"/>
          <p:cNvSpPr/>
          <p:nvPr/>
        </p:nvSpPr>
        <p:spPr>
          <a:xfrm>
            <a:off x="11275322" y="5264479"/>
            <a:ext cx="76625" cy="1095775"/>
          </a:xfrm>
          <a:prstGeom prst="line">
            <a:avLst/>
          </a:prstGeom>
          <a:ln w="63500">
            <a:solidFill>
              <a:srgbClr val="75B1D4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Shape 412"/>
          <p:cNvSpPr/>
          <p:nvPr/>
        </p:nvSpPr>
        <p:spPr>
          <a:xfrm>
            <a:off x="73901" y="272252"/>
            <a:ext cx="4122077" cy="952575"/>
          </a:xfrm>
          <a:prstGeom prst="roundRect">
            <a:avLst>
              <a:gd name="adj" fmla="val 12089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03/09- 14 dias de vida</a:t>
            </a:r>
          </a:p>
        </p:txBody>
      </p:sp>
      <p:graphicFrame>
        <p:nvGraphicFramePr>
          <p:cNvPr id="413" name="Table 413"/>
          <p:cNvGraphicFramePr/>
          <p:nvPr/>
        </p:nvGraphicFramePr>
        <p:xfrm>
          <a:off x="673794" y="1957111"/>
          <a:ext cx="2922289" cy="2768280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2922289"/>
              </a:tblGrid>
              <a:tr h="6920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2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BTF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6920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E21941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BT 29,4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920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E21941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BD 18,73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920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BI 10,67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graphicFrame>
        <p:nvGraphicFramePr>
          <p:cNvPr id="414" name="Table 414"/>
          <p:cNvGraphicFramePr/>
          <p:nvPr/>
        </p:nvGraphicFramePr>
        <p:xfrm>
          <a:off x="673794" y="5975088"/>
          <a:ext cx="2922289" cy="2613364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2922289"/>
              </a:tblGrid>
              <a:tr h="65334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2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Eletrólitos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65334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Cl 102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5334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K 4,42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5334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Na 138,4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graphicFrame>
        <p:nvGraphicFramePr>
          <p:cNvPr id="415" name="Table 415"/>
          <p:cNvGraphicFramePr/>
          <p:nvPr/>
        </p:nvGraphicFramePr>
        <p:xfrm>
          <a:off x="9649188" y="2380445"/>
          <a:ext cx="3196001" cy="3958107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3196001"/>
              </a:tblGrid>
              <a:tr h="48126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2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Outros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48126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4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Colesterol T 134</a:t>
                      </a:r>
                    </a:p>
                  </a:txBody>
                  <a:tcPr marL="50800" marR="50800" marT="50800" marB="50800" anchor="ctr" horzOverflow="overflow"/>
                </a:tc>
              </a:tr>
              <a:tr h="48126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4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FAL 1212</a:t>
                      </a:r>
                    </a:p>
                  </a:txBody>
                  <a:tcPr marL="50800" marR="50800" marT="50800" marB="50800" anchor="ctr" horzOverflow="overflow"/>
                </a:tc>
              </a:tr>
              <a:tr h="48126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4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GGT 25,6</a:t>
                      </a:r>
                    </a:p>
                  </a:txBody>
                  <a:tcPr marL="50800" marR="50800" marT="50800" marB="50800" anchor="ctr" horzOverflow="overflow"/>
                </a:tc>
              </a:tr>
              <a:tr h="48126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4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PT 5,3</a:t>
                      </a:r>
                    </a:p>
                  </a:txBody>
                  <a:tcPr marL="50800" marR="50800" marT="50800" marB="50800" anchor="ctr" horzOverflow="overflow"/>
                </a:tc>
              </a:tr>
              <a:tr h="48126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4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Albumina 3,3</a:t>
                      </a:r>
                    </a:p>
                  </a:txBody>
                  <a:tcPr marL="50800" marR="50800" marT="50800" marB="50800" anchor="ctr" horzOverflow="overflow"/>
                </a:tc>
              </a:tr>
              <a:tr h="48126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4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Globulina 2,0</a:t>
                      </a:r>
                    </a:p>
                  </a:txBody>
                  <a:tcPr marL="50800" marR="50800" marT="50800" marB="50800" anchor="ctr" horzOverflow="overflow"/>
                </a:tc>
              </a:tr>
              <a:tr h="48126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4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Amilase 4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graphicFrame>
        <p:nvGraphicFramePr>
          <p:cNvPr id="416" name="Table 416"/>
          <p:cNvGraphicFramePr/>
          <p:nvPr/>
        </p:nvGraphicFramePr>
        <p:xfrm>
          <a:off x="4929452" y="687111"/>
          <a:ext cx="3766128" cy="2824480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3766128"/>
              </a:tblGrid>
              <a:tr h="55365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2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HEMOGRAMA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55365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Hb 15,9</a:t>
                      </a:r>
                    </a:p>
                  </a:txBody>
                  <a:tcPr marL="50800" marR="50800" marT="50800" marB="50800" anchor="ctr" horzOverflow="overflow"/>
                </a:tc>
              </a:tr>
              <a:tr h="55365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Ht 43,4</a:t>
                      </a:r>
                    </a:p>
                  </a:txBody>
                  <a:tcPr marL="50800" marR="50800" marT="50800" marB="50800" anchor="ctr" horzOverflow="overflow"/>
                </a:tc>
              </a:tr>
              <a:tr h="55365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Leuco 7.900</a:t>
                      </a:r>
                    </a:p>
                  </a:txBody>
                  <a:tcPr marL="50800" marR="50800" marT="50800" marB="50800" anchor="ctr" horzOverflow="overflow"/>
                </a:tc>
              </a:tr>
              <a:tr h="55365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Plaquetas 174.000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graphicFrame>
        <p:nvGraphicFramePr>
          <p:cNvPr id="417" name="Table 417"/>
          <p:cNvGraphicFramePr/>
          <p:nvPr/>
        </p:nvGraphicFramePr>
        <p:xfrm>
          <a:off x="5214515" y="5157073"/>
          <a:ext cx="3196001" cy="2883044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3196001"/>
              </a:tblGrid>
              <a:tr h="57344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2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Coagulograma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57344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TTPA 37,9 </a:t>
                      </a:r>
                    </a:p>
                  </a:txBody>
                  <a:tcPr marL="50800" marR="50800" marT="50800" marB="50800" anchor="ctr" horzOverflow="overflow"/>
                </a:tc>
              </a:tr>
              <a:tr h="57344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Rel 1,26</a:t>
                      </a:r>
                    </a:p>
                  </a:txBody>
                  <a:tcPr marL="50800" marR="50800" marT="50800" marB="50800" anchor="ctr" horzOverflow="overflow"/>
                </a:tc>
              </a:tr>
              <a:tr h="57344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TAP 13,9</a:t>
                      </a:r>
                    </a:p>
                  </a:txBody>
                  <a:tcPr marL="50800" marR="50800" marT="50800" marB="50800" anchor="ctr" horzOverflow="overflow"/>
                </a:tc>
              </a:tr>
              <a:tr h="57344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INR 1,19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pic>
        <p:nvPicPr>
          <p:cNvPr id="418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509547" y="6913178"/>
            <a:ext cx="4510723" cy="338304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Shape 420"/>
          <p:cNvSpPr/>
          <p:nvPr/>
        </p:nvSpPr>
        <p:spPr>
          <a:xfrm flipV="1">
            <a:off x="6248400" y="134738"/>
            <a:ext cx="1" cy="9484123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21" name="Shape 421"/>
          <p:cNvSpPr/>
          <p:nvPr/>
        </p:nvSpPr>
        <p:spPr>
          <a:xfrm>
            <a:off x="1832901" y="1708642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04/09- 15 dias de vida</a:t>
            </a:r>
          </a:p>
        </p:txBody>
      </p:sp>
      <p:sp>
        <p:nvSpPr>
          <p:cNvPr id="422" name="Shape 422"/>
          <p:cNvSpPr/>
          <p:nvPr/>
        </p:nvSpPr>
        <p:spPr>
          <a:xfrm>
            <a:off x="7281100" y="1657350"/>
            <a:ext cx="4513581" cy="1054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Dispneia leve</a:t>
            </a:r>
          </a:p>
          <a:p>
            <a: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FC tendendo a baixa (94-99 bpm)</a:t>
            </a:r>
          </a:p>
          <a:p>
            <a: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Estabilidade clínica</a:t>
            </a:r>
          </a:p>
        </p:txBody>
      </p:sp>
      <p:sp>
        <p:nvSpPr>
          <p:cNvPr id="423" name="Shape 423"/>
          <p:cNvSpPr/>
          <p:nvPr/>
        </p:nvSpPr>
        <p:spPr>
          <a:xfrm>
            <a:off x="1832901" y="255319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03/09- 14 dias de vida</a:t>
            </a:r>
          </a:p>
        </p:txBody>
      </p:sp>
      <p:sp>
        <p:nvSpPr>
          <p:cNvPr id="424" name="Shape 424"/>
          <p:cNvSpPr/>
          <p:nvPr/>
        </p:nvSpPr>
        <p:spPr>
          <a:xfrm>
            <a:off x="7945627" y="359833"/>
            <a:ext cx="2803145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Iniciado propranolol</a:t>
            </a:r>
          </a:p>
        </p:txBody>
      </p:sp>
      <p:sp>
        <p:nvSpPr>
          <p:cNvPr id="425" name="Shape 425"/>
          <p:cNvSpPr/>
          <p:nvPr/>
        </p:nvSpPr>
        <p:spPr>
          <a:xfrm>
            <a:off x="6163336" y="3272366"/>
            <a:ext cx="6367728" cy="168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CIPE:</a:t>
            </a:r>
          </a:p>
          <a:p>
            <a: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Vigiar efeitos colaterais do propranolol</a:t>
            </a:r>
          </a:p>
          <a:p>
            <a:pPr marL="276086" indent="-276086">
              <a:buSzPct val="75000"/>
              <a:buChar char="-"/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Não iniciar Octreotide </a:t>
            </a:r>
          </a:p>
          <a:p>
            <a:pPr marL="276086" indent="-276086">
              <a:buSzPct val="75000"/>
              <a:buChar char="-"/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Aumento na dose do propranolol </a:t>
            </a:r>
          </a:p>
          <a:p>
            <a:pPr marL="276086" indent="-276086">
              <a:buSzPct val="75000"/>
              <a:buChar char="-"/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para 1mg/kg/dia </a:t>
            </a:r>
          </a:p>
        </p:txBody>
      </p:sp>
      <p:sp>
        <p:nvSpPr>
          <p:cNvPr id="426" name="Shape 426"/>
          <p:cNvSpPr/>
          <p:nvPr/>
        </p:nvSpPr>
        <p:spPr>
          <a:xfrm flipH="1" flipV="1">
            <a:off x="6002831" y="544810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27" name="Shape 427"/>
          <p:cNvSpPr/>
          <p:nvPr/>
        </p:nvSpPr>
        <p:spPr>
          <a:xfrm flipH="1">
            <a:off x="6002831" y="1998133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Shape 429"/>
          <p:cNvSpPr/>
          <p:nvPr/>
        </p:nvSpPr>
        <p:spPr>
          <a:xfrm>
            <a:off x="535564" y="2912003"/>
            <a:ext cx="11699979" cy="454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>
              <a:defRPr sz="29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REG, reativo, hidratado, acianótico, </a:t>
            </a:r>
            <a:r>
              <a:rPr dirty="0">
                <a:solidFill>
                  <a:srgbClr val="E21941"/>
                </a:solidFill>
              </a:rPr>
              <a:t>icterícia colestática e está acizentado </a:t>
            </a:r>
          </a:p>
          <a:p>
            <a:pPr>
              <a:defRPr sz="29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FA: plana e normotensa</a:t>
            </a:r>
          </a:p>
          <a:p>
            <a:pPr>
              <a:defRPr sz="29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ACV: RCR, 2T, BNF, não auscultado sopro</a:t>
            </a:r>
          </a:p>
          <a:p>
            <a:pPr>
              <a:defRPr sz="29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Boa perfusão capilar periférica</a:t>
            </a:r>
          </a:p>
          <a:p>
            <a:pPr>
              <a:defRPr sz="29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AR: MV +, simétrico, sem RA, </a:t>
            </a:r>
            <a:r>
              <a:rPr dirty="0">
                <a:solidFill>
                  <a:srgbClr val="E21941"/>
                </a:solidFill>
              </a:rPr>
              <a:t>dispneico leve </a:t>
            </a:r>
            <a:r>
              <a:rPr dirty="0"/>
              <a:t>com boa saturação</a:t>
            </a:r>
          </a:p>
          <a:p>
            <a:pPr>
              <a:defRPr sz="29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Abdome: RHA+, semigloboso, depressível, </a:t>
            </a:r>
            <a:r>
              <a:rPr dirty="0">
                <a:solidFill>
                  <a:srgbClr val="E21941"/>
                </a:solidFill>
              </a:rPr>
              <a:t>fígado no RCD e não palpo baço</a:t>
            </a:r>
          </a:p>
          <a:p>
            <a:pPr>
              <a:defRPr sz="29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Ext: Sem edemas, bem perfundidas</a:t>
            </a:r>
          </a:p>
        </p:txBody>
      </p:sp>
      <p:sp>
        <p:nvSpPr>
          <p:cNvPr id="430" name="Shape 430"/>
          <p:cNvSpPr/>
          <p:nvPr/>
        </p:nvSpPr>
        <p:spPr>
          <a:xfrm>
            <a:off x="941032" y="1025261"/>
            <a:ext cx="3076709" cy="623141"/>
          </a:xfrm>
          <a:prstGeom prst="roundRect">
            <a:avLst>
              <a:gd name="adj" fmla="val 18480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EXAME FÍSICO</a:t>
            </a:r>
          </a:p>
        </p:txBody>
      </p:sp>
      <p:sp>
        <p:nvSpPr>
          <p:cNvPr id="431" name="Shape 431"/>
          <p:cNvSpPr/>
          <p:nvPr/>
        </p:nvSpPr>
        <p:spPr>
          <a:xfrm>
            <a:off x="342776" y="162961"/>
            <a:ext cx="4273221" cy="776296"/>
          </a:xfrm>
          <a:prstGeom prst="roundRect">
            <a:avLst>
              <a:gd name="adj" fmla="val 14834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04/09 - 15 dias de vida</a:t>
            </a:r>
          </a:p>
        </p:txBody>
      </p:sp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Shape 433"/>
          <p:cNvSpPr/>
          <p:nvPr/>
        </p:nvSpPr>
        <p:spPr>
          <a:xfrm flipV="1">
            <a:off x="6248400" y="134738"/>
            <a:ext cx="1" cy="9484123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34" name="Shape 434"/>
          <p:cNvSpPr/>
          <p:nvPr/>
        </p:nvSpPr>
        <p:spPr>
          <a:xfrm>
            <a:off x="1832901" y="1708642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04/09- 15 dias de vida</a:t>
            </a:r>
          </a:p>
        </p:txBody>
      </p:sp>
      <p:sp>
        <p:nvSpPr>
          <p:cNvPr id="435" name="Shape 435"/>
          <p:cNvSpPr/>
          <p:nvPr/>
        </p:nvSpPr>
        <p:spPr>
          <a:xfrm>
            <a:off x="1832901" y="255319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03/09- 14 dias de vida</a:t>
            </a:r>
          </a:p>
        </p:txBody>
      </p:sp>
      <p:sp>
        <p:nvSpPr>
          <p:cNvPr id="436" name="Shape 436"/>
          <p:cNvSpPr/>
          <p:nvPr/>
        </p:nvSpPr>
        <p:spPr>
          <a:xfrm>
            <a:off x="1832901" y="5336609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05/09- 16 dias de vida</a:t>
            </a:r>
          </a:p>
        </p:txBody>
      </p:sp>
      <p:sp>
        <p:nvSpPr>
          <p:cNvPr id="437" name="Shape 437"/>
          <p:cNvSpPr/>
          <p:nvPr/>
        </p:nvSpPr>
        <p:spPr>
          <a:xfrm>
            <a:off x="7663497" y="5926913"/>
            <a:ext cx="3367406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Sem intercorrências</a:t>
            </a:r>
          </a:p>
        </p:txBody>
      </p:sp>
      <p:sp>
        <p:nvSpPr>
          <p:cNvPr id="438" name="Shape 438"/>
          <p:cNvSpPr/>
          <p:nvPr/>
        </p:nvSpPr>
        <p:spPr>
          <a:xfrm>
            <a:off x="1832901" y="5944092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06/09- 17 dias de vida</a:t>
            </a:r>
          </a:p>
        </p:txBody>
      </p:sp>
      <p:sp>
        <p:nvSpPr>
          <p:cNvPr id="439" name="Shape 439"/>
          <p:cNvSpPr/>
          <p:nvPr/>
        </p:nvSpPr>
        <p:spPr>
          <a:xfrm>
            <a:off x="1832901" y="6551576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07/09- 18 dias de vida</a:t>
            </a:r>
          </a:p>
        </p:txBody>
      </p:sp>
      <p:sp>
        <p:nvSpPr>
          <p:cNvPr id="440" name="Shape 440"/>
          <p:cNvSpPr/>
          <p:nvPr/>
        </p:nvSpPr>
        <p:spPr>
          <a:xfrm>
            <a:off x="1832901" y="7766543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08/09- 19 dias de vida</a:t>
            </a:r>
          </a:p>
        </p:txBody>
      </p:sp>
      <p:sp>
        <p:nvSpPr>
          <p:cNvPr id="441" name="Shape 441"/>
          <p:cNvSpPr/>
          <p:nvPr/>
        </p:nvSpPr>
        <p:spPr>
          <a:xfrm flipH="1" flipV="1">
            <a:off x="6002831" y="544810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42" name="Shape 442"/>
          <p:cNvSpPr/>
          <p:nvPr/>
        </p:nvSpPr>
        <p:spPr>
          <a:xfrm flipH="1">
            <a:off x="6002831" y="1998133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43" name="Shape 443"/>
          <p:cNvSpPr/>
          <p:nvPr/>
        </p:nvSpPr>
        <p:spPr>
          <a:xfrm flipH="1">
            <a:off x="6002831" y="5626100"/>
            <a:ext cx="491138" cy="0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44" name="Shape 444"/>
          <p:cNvSpPr/>
          <p:nvPr/>
        </p:nvSpPr>
        <p:spPr>
          <a:xfrm flipH="1">
            <a:off x="6002831" y="6233583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45" name="Shape 445"/>
          <p:cNvSpPr/>
          <p:nvPr/>
        </p:nvSpPr>
        <p:spPr>
          <a:xfrm flipH="1">
            <a:off x="6002831" y="6841067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46" name="Shape 446"/>
          <p:cNvSpPr/>
          <p:nvPr/>
        </p:nvSpPr>
        <p:spPr>
          <a:xfrm flipH="1">
            <a:off x="6002831" y="8056034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47" name="Shape 447"/>
          <p:cNvSpPr/>
          <p:nvPr/>
        </p:nvSpPr>
        <p:spPr>
          <a:xfrm>
            <a:off x="8972105" y="9002183"/>
            <a:ext cx="1131571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Exames</a:t>
            </a:r>
          </a:p>
        </p:txBody>
      </p:sp>
      <p:sp>
        <p:nvSpPr>
          <p:cNvPr id="448" name="Shape 448"/>
          <p:cNvSpPr/>
          <p:nvPr/>
        </p:nvSpPr>
        <p:spPr>
          <a:xfrm>
            <a:off x="6541823" y="7370234"/>
            <a:ext cx="5992136" cy="1371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Após 48h aumentar propranolol novamente </a:t>
            </a:r>
          </a:p>
          <a:p>
            <a: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Considerar alta para UCIN externa</a:t>
            </a:r>
          </a:p>
          <a:p>
            <a: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Ecocardiograma 48h após cada aumento da dose do propranolol</a:t>
            </a:r>
          </a:p>
        </p:txBody>
      </p:sp>
    </p:spTree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Shape 450"/>
          <p:cNvSpPr/>
          <p:nvPr/>
        </p:nvSpPr>
        <p:spPr>
          <a:xfrm>
            <a:off x="512101" y="670185"/>
            <a:ext cx="4122076" cy="1078252"/>
          </a:xfrm>
          <a:prstGeom prst="roundRect">
            <a:avLst>
              <a:gd name="adj" fmla="val 1068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08/09</a:t>
            </a:r>
          </a:p>
        </p:txBody>
      </p:sp>
      <p:graphicFrame>
        <p:nvGraphicFramePr>
          <p:cNvPr id="451" name="Table 451"/>
          <p:cNvGraphicFramePr/>
          <p:nvPr/>
        </p:nvGraphicFramePr>
        <p:xfrm>
          <a:off x="4754033" y="2888007"/>
          <a:ext cx="3900289" cy="3977585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3900289"/>
              </a:tblGrid>
              <a:tr h="795517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2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EXAMES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795517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E21941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BT 28,45</a:t>
                      </a:r>
                    </a:p>
                  </a:txBody>
                  <a:tcPr marL="50800" marR="50800" marT="50800" marB="50800" anchor="ctr" horzOverflow="overflow"/>
                </a:tc>
              </a:tr>
              <a:tr h="795517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E21941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BD 17,19</a:t>
                      </a:r>
                    </a:p>
                  </a:txBody>
                  <a:tcPr marL="50800" marR="50800" marT="50800" marB="50800" anchor="ctr" horzOverflow="overflow"/>
                </a:tc>
              </a:tr>
              <a:tr h="795517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BI 11,26</a:t>
                      </a:r>
                    </a:p>
                  </a:txBody>
                  <a:tcPr marL="50800" marR="50800" marT="50800" marB="50800" anchor="ctr" horzOverflow="overflow"/>
                </a:tc>
              </a:tr>
              <a:tr h="795517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Glicemia 97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pic>
        <p:nvPicPr>
          <p:cNvPr id="452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509547" y="6913178"/>
            <a:ext cx="4510723" cy="338304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Shape 454"/>
          <p:cNvSpPr/>
          <p:nvPr/>
        </p:nvSpPr>
        <p:spPr>
          <a:xfrm flipV="1">
            <a:off x="6248400" y="134738"/>
            <a:ext cx="1" cy="9484123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55" name="Shape 455"/>
          <p:cNvSpPr/>
          <p:nvPr/>
        </p:nvSpPr>
        <p:spPr>
          <a:xfrm>
            <a:off x="1832901" y="1708642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04/09- 15 dias de vida</a:t>
            </a:r>
          </a:p>
        </p:txBody>
      </p:sp>
      <p:sp>
        <p:nvSpPr>
          <p:cNvPr id="456" name="Shape 456"/>
          <p:cNvSpPr/>
          <p:nvPr/>
        </p:nvSpPr>
        <p:spPr>
          <a:xfrm>
            <a:off x="6870276" y="1657350"/>
            <a:ext cx="4513581" cy="1054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Dispneia leve</a:t>
            </a:r>
          </a:p>
          <a:p>
            <a: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FC tendendo a baixa (94-99 bpm)</a:t>
            </a:r>
          </a:p>
          <a:p>
            <a: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Estabilidade clínica</a:t>
            </a:r>
          </a:p>
        </p:txBody>
      </p:sp>
      <p:sp>
        <p:nvSpPr>
          <p:cNvPr id="457" name="Shape 457"/>
          <p:cNvSpPr/>
          <p:nvPr/>
        </p:nvSpPr>
        <p:spPr>
          <a:xfrm>
            <a:off x="1832901" y="255319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03/09- 14 dias de vida</a:t>
            </a:r>
          </a:p>
        </p:txBody>
      </p:sp>
      <p:sp>
        <p:nvSpPr>
          <p:cNvPr id="458" name="Shape 458"/>
          <p:cNvSpPr/>
          <p:nvPr/>
        </p:nvSpPr>
        <p:spPr>
          <a:xfrm>
            <a:off x="7725494" y="359833"/>
            <a:ext cx="2803145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Iniciado propranolol</a:t>
            </a:r>
          </a:p>
        </p:txBody>
      </p:sp>
      <p:sp>
        <p:nvSpPr>
          <p:cNvPr id="459" name="Shape 459"/>
          <p:cNvSpPr/>
          <p:nvPr/>
        </p:nvSpPr>
        <p:spPr>
          <a:xfrm>
            <a:off x="5943203" y="3272366"/>
            <a:ext cx="6367728" cy="168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CIPE:</a:t>
            </a:r>
          </a:p>
          <a:p>
            <a: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Vigiar efeitos colaterais do propranolol</a:t>
            </a:r>
          </a:p>
          <a:p>
            <a:pPr marL="276086" indent="-276086">
              <a:buSzPct val="75000"/>
              <a:buChar char="-"/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Não iniciar Octreotide </a:t>
            </a:r>
          </a:p>
          <a:p>
            <a:pPr marL="276086" indent="-276086">
              <a:buSzPct val="75000"/>
              <a:buChar char="-"/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Aumento na dose do propranolol </a:t>
            </a:r>
          </a:p>
          <a:p>
            <a:pPr marL="276086" indent="-276086">
              <a:buSzPct val="75000"/>
              <a:buChar char="-"/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para 1mg/kg/dia </a:t>
            </a:r>
          </a:p>
        </p:txBody>
      </p:sp>
      <p:sp>
        <p:nvSpPr>
          <p:cNvPr id="460" name="Shape 460"/>
          <p:cNvSpPr/>
          <p:nvPr/>
        </p:nvSpPr>
        <p:spPr>
          <a:xfrm>
            <a:off x="1832901" y="5336609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05/09- 16 dias de vida</a:t>
            </a:r>
          </a:p>
        </p:txBody>
      </p:sp>
      <p:sp>
        <p:nvSpPr>
          <p:cNvPr id="461" name="Shape 461"/>
          <p:cNvSpPr/>
          <p:nvPr/>
        </p:nvSpPr>
        <p:spPr>
          <a:xfrm>
            <a:off x="7731231" y="5695949"/>
            <a:ext cx="3367406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Sem intercorrências</a:t>
            </a:r>
          </a:p>
        </p:txBody>
      </p:sp>
      <p:sp>
        <p:nvSpPr>
          <p:cNvPr id="462" name="Shape 462"/>
          <p:cNvSpPr/>
          <p:nvPr/>
        </p:nvSpPr>
        <p:spPr>
          <a:xfrm>
            <a:off x="1832901" y="5944092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06/09- 17 dias de vida</a:t>
            </a:r>
          </a:p>
        </p:txBody>
      </p:sp>
      <p:sp>
        <p:nvSpPr>
          <p:cNvPr id="463" name="Shape 463"/>
          <p:cNvSpPr/>
          <p:nvPr/>
        </p:nvSpPr>
        <p:spPr>
          <a:xfrm>
            <a:off x="1832901" y="6551576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07/09- 18 dias de vida</a:t>
            </a:r>
          </a:p>
        </p:txBody>
      </p:sp>
      <p:sp>
        <p:nvSpPr>
          <p:cNvPr id="464" name="Shape 464"/>
          <p:cNvSpPr/>
          <p:nvPr/>
        </p:nvSpPr>
        <p:spPr>
          <a:xfrm>
            <a:off x="1832901" y="7766543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08/09- 19 dias de vida</a:t>
            </a:r>
          </a:p>
        </p:txBody>
      </p:sp>
      <p:sp>
        <p:nvSpPr>
          <p:cNvPr id="465" name="Shape 465"/>
          <p:cNvSpPr/>
          <p:nvPr/>
        </p:nvSpPr>
        <p:spPr>
          <a:xfrm>
            <a:off x="6541823" y="7370234"/>
            <a:ext cx="5992136" cy="1371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Após 48h aumentar propranolol novamente </a:t>
            </a:r>
          </a:p>
          <a:p>
            <a: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Considerar alta para UCIN externa</a:t>
            </a:r>
          </a:p>
          <a:p>
            <a: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Ecocardiograma 48h após cada aumento da dose do propranolol</a:t>
            </a:r>
          </a:p>
        </p:txBody>
      </p:sp>
      <p:sp>
        <p:nvSpPr>
          <p:cNvPr id="466" name="Shape 466"/>
          <p:cNvSpPr/>
          <p:nvPr/>
        </p:nvSpPr>
        <p:spPr>
          <a:xfrm flipH="1" flipV="1">
            <a:off x="6002831" y="544810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67" name="Shape 467"/>
          <p:cNvSpPr/>
          <p:nvPr/>
        </p:nvSpPr>
        <p:spPr>
          <a:xfrm flipH="1">
            <a:off x="6002831" y="1998133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68" name="Shape 468"/>
          <p:cNvSpPr/>
          <p:nvPr/>
        </p:nvSpPr>
        <p:spPr>
          <a:xfrm flipH="1">
            <a:off x="6002831" y="5626100"/>
            <a:ext cx="491138" cy="0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69" name="Shape 469"/>
          <p:cNvSpPr/>
          <p:nvPr/>
        </p:nvSpPr>
        <p:spPr>
          <a:xfrm flipH="1">
            <a:off x="6002831" y="6233583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70" name="Shape 470"/>
          <p:cNvSpPr/>
          <p:nvPr/>
        </p:nvSpPr>
        <p:spPr>
          <a:xfrm flipH="1">
            <a:off x="6002831" y="6841067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71" name="Shape 471"/>
          <p:cNvSpPr/>
          <p:nvPr/>
        </p:nvSpPr>
        <p:spPr>
          <a:xfrm flipH="1">
            <a:off x="6002831" y="8056034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72" name="Shape 472"/>
          <p:cNvSpPr/>
          <p:nvPr/>
        </p:nvSpPr>
        <p:spPr>
          <a:xfrm>
            <a:off x="1832901" y="8841810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09/09- 20 dias de vida</a:t>
            </a:r>
          </a:p>
        </p:txBody>
      </p:sp>
      <p:sp>
        <p:nvSpPr>
          <p:cNvPr id="473" name="Shape 473"/>
          <p:cNvSpPr/>
          <p:nvPr/>
        </p:nvSpPr>
        <p:spPr>
          <a:xfrm>
            <a:off x="8586660" y="8921751"/>
            <a:ext cx="1902461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chemeClr val="accent3">
                    <a:hueOff val="-252136"/>
                    <a:satOff val="8184"/>
                    <a:lumOff val="-6666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UCIN externa</a:t>
            </a:r>
          </a:p>
        </p:txBody>
      </p:sp>
      <p:sp>
        <p:nvSpPr>
          <p:cNvPr id="474" name="Shape 474"/>
          <p:cNvSpPr/>
          <p:nvPr/>
        </p:nvSpPr>
        <p:spPr>
          <a:xfrm flipH="1">
            <a:off x="6002831" y="9131301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</p:spTree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Shape 476"/>
          <p:cNvSpPr/>
          <p:nvPr/>
        </p:nvSpPr>
        <p:spPr>
          <a:xfrm>
            <a:off x="495164" y="1426538"/>
            <a:ext cx="3520481" cy="776296"/>
          </a:xfrm>
          <a:prstGeom prst="roundRect">
            <a:avLst>
              <a:gd name="adj" fmla="val 14834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21 dias de vida</a:t>
            </a:r>
          </a:p>
        </p:txBody>
      </p:sp>
      <p:sp>
        <p:nvSpPr>
          <p:cNvPr id="477" name="Shape 477"/>
          <p:cNvSpPr/>
          <p:nvPr/>
        </p:nvSpPr>
        <p:spPr>
          <a:xfrm>
            <a:off x="254014" y="-102920"/>
            <a:ext cx="4002787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200" b="1">
                <a:solidFill>
                  <a:schemeClr val="accent3">
                    <a:hueOff val="-252136"/>
                    <a:satOff val="8184"/>
                    <a:lumOff val="-6666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UCIN externa</a:t>
            </a:r>
          </a:p>
        </p:txBody>
      </p:sp>
      <p:sp>
        <p:nvSpPr>
          <p:cNvPr id="478" name="Shape 478"/>
          <p:cNvSpPr/>
          <p:nvPr/>
        </p:nvSpPr>
        <p:spPr>
          <a:xfrm>
            <a:off x="78382" y="2787087"/>
            <a:ext cx="3520481" cy="1029826"/>
          </a:xfrm>
          <a:prstGeom prst="roundRect">
            <a:avLst>
              <a:gd name="adj" fmla="val 7013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Clínica</a:t>
            </a:r>
          </a:p>
        </p:txBody>
      </p:sp>
      <p:sp>
        <p:nvSpPr>
          <p:cNvPr id="479" name="Shape 479"/>
          <p:cNvSpPr/>
          <p:nvPr/>
        </p:nvSpPr>
        <p:spPr>
          <a:xfrm>
            <a:off x="1698508" y="866510"/>
            <a:ext cx="1113791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10/09</a:t>
            </a:r>
          </a:p>
        </p:txBody>
      </p:sp>
      <p:sp>
        <p:nvSpPr>
          <p:cNvPr id="480" name="Shape 480"/>
          <p:cNvSpPr/>
          <p:nvPr/>
        </p:nvSpPr>
        <p:spPr>
          <a:xfrm>
            <a:off x="3980160" y="2787087"/>
            <a:ext cx="3520480" cy="1029826"/>
          </a:xfrm>
          <a:prstGeom prst="roundRect">
            <a:avLst>
              <a:gd name="adj" fmla="val 7013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Uso de:</a:t>
            </a:r>
          </a:p>
        </p:txBody>
      </p:sp>
      <p:sp>
        <p:nvSpPr>
          <p:cNvPr id="481" name="Shape 481"/>
          <p:cNvSpPr/>
          <p:nvPr/>
        </p:nvSpPr>
        <p:spPr>
          <a:xfrm>
            <a:off x="8694737" y="2787087"/>
            <a:ext cx="3520481" cy="1029826"/>
          </a:xfrm>
          <a:prstGeom prst="roundRect">
            <a:avLst>
              <a:gd name="adj" fmla="val 7013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Programação</a:t>
            </a:r>
          </a:p>
        </p:txBody>
      </p:sp>
      <p:sp>
        <p:nvSpPr>
          <p:cNvPr id="482" name="Shape 482"/>
          <p:cNvSpPr/>
          <p:nvPr/>
        </p:nvSpPr>
        <p:spPr>
          <a:xfrm>
            <a:off x="1049762" y="4123266"/>
            <a:ext cx="1577722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Estável</a:t>
            </a:r>
          </a:p>
        </p:txBody>
      </p:sp>
      <p:sp>
        <p:nvSpPr>
          <p:cNvPr id="483" name="Shape 483"/>
          <p:cNvSpPr/>
          <p:nvPr/>
        </p:nvSpPr>
        <p:spPr>
          <a:xfrm>
            <a:off x="3711416" y="5204883"/>
            <a:ext cx="4057968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Propranolol 1mg/kg/dia</a:t>
            </a:r>
          </a:p>
        </p:txBody>
      </p:sp>
      <p:sp>
        <p:nvSpPr>
          <p:cNvPr id="484" name="Shape 484"/>
          <p:cNvSpPr/>
          <p:nvPr/>
        </p:nvSpPr>
        <p:spPr>
          <a:xfrm>
            <a:off x="4046272" y="4263247"/>
            <a:ext cx="3151189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Dieta por SOG + SM</a:t>
            </a:r>
          </a:p>
        </p:txBody>
      </p:sp>
      <p:sp>
        <p:nvSpPr>
          <p:cNvPr id="485" name="Shape 485"/>
          <p:cNvSpPr/>
          <p:nvPr/>
        </p:nvSpPr>
        <p:spPr>
          <a:xfrm>
            <a:off x="8082637" y="4781549"/>
            <a:ext cx="4744681" cy="168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Aumentar propranolol para 2 mg/kg/dia 3x ao dia</a:t>
            </a:r>
          </a:p>
          <a:p>
            <a:pPr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Controle laboratorial semanal (incluir TSH e T4L)</a:t>
            </a:r>
          </a:p>
          <a:p>
            <a:pPr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Ecocardiograma de controle</a:t>
            </a:r>
          </a:p>
        </p:txBody>
      </p:sp>
      <p:sp>
        <p:nvSpPr>
          <p:cNvPr id="486" name="Shape 486"/>
          <p:cNvSpPr/>
          <p:nvPr/>
        </p:nvSpPr>
        <p:spPr>
          <a:xfrm>
            <a:off x="8853316" y="4083050"/>
            <a:ext cx="3000376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Gastropediatra</a:t>
            </a:r>
          </a:p>
        </p:txBody>
      </p:sp>
      <p:sp>
        <p:nvSpPr>
          <p:cNvPr id="487" name="Shape 487"/>
          <p:cNvSpPr/>
          <p:nvPr/>
        </p:nvSpPr>
        <p:spPr>
          <a:xfrm>
            <a:off x="9912433" y="7120466"/>
            <a:ext cx="1085089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CIPE</a:t>
            </a:r>
          </a:p>
        </p:txBody>
      </p:sp>
      <p:sp>
        <p:nvSpPr>
          <p:cNvPr id="488" name="Shape 488"/>
          <p:cNvSpPr/>
          <p:nvPr/>
        </p:nvSpPr>
        <p:spPr>
          <a:xfrm>
            <a:off x="8234427" y="7831431"/>
            <a:ext cx="4238155" cy="1054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Aumento do propranolol até 4mg/kg/dia (aumento de</a:t>
            </a:r>
          </a:p>
          <a:p>
            <a:pPr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0,5mg/kg/dia a cada 48 horas)</a:t>
            </a:r>
          </a:p>
        </p:txBody>
      </p:sp>
    </p:spTree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Shape 490"/>
          <p:cNvSpPr/>
          <p:nvPr/>
        </p:nvSpPr>
        <p:spPr>
          <a:xfrm flipV="1">
            <a:off x="6248400" y="134738"/>
            <a:ext cx="1" cy="9484123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91" name="Shape 491"/>
          <p:cNvSpPr/>
          <p:nvPr/>
        </p:nvSpPr>
        <p:spPr>
          <a:xfrm flipH="1" flipV="1">
            <a:off x="6002831" y="544810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92" name="Shape 492"/>
          <p:cNvSpPr/>
          <p:nvPr/>
        </p:nvSpPr>
        <p:spPr>
          <a:xfrm flipH="1">
            <a:off x="6002831" y="1998133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93" name="Shape 493"/>
          <p:cNvSpPr/>
          <p:nvPr/>
        </p:nvSpPr>
        <p:spPr>
          <a:xfrm flipH="1">
            <a:off x="6002831" y="4116916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94" name="Shape 494"/>
          <p:cNvSpPr/>
          <p:nvPr/>
        </p:nvSpPr>
        <p:spPr>
          <a:xfrm flipH="1">
            <a:off x="6002831" y="5626100"/>
            <a:ext cx="491138" cy="0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95" name="Shape 495"/>
          <p:cNvSpPr/>
          <p:nvPr/>
        </p:nvSpPr>
        <p:spPr>
          <a:xfrm flipH="1">
            <a:off x="6002831" y="6233583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96" name="Shape 496"/>
          <p:cNvSpPr/>
          <p:nvPr/>
        </p:nvSpPr>
        <p:spPr>
          <a:xfrm flipH="1">
            <a:off x="6002831" y="6841067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97" name="Shape 497"/>
          <p:cNvSpPr/>
          <p:nvPr/>
        </p:nvSpPr>
        <p:spPr>
          <a:xfrm flipH="1">
            <a:off x="6002831" y="8056034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498" name="Shape 498"/>
          <p:cNvSpPr/>
          <p:nvPr/>
        </p:nvSpPr>
        <p:spPr>
          <a:xfrm>
            <a:off x="1782101" y="7766543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09/09- 20 dias de vida</a:t>
            </a:r>
          </a:p>
        </p:txBody>
      </p:sp>
      <p:sp>
        <p:nvSpPr>
          <p:cNvPr id="499" name="Shape 499"/>
          <p:cNvSpPr/>
          <p:nvPr/>
        </p:nvSpPr>
        <p:spPr>
          <a:xfrm>
            <a:off x="7875460" y="7846484"/>
            <a:ext cx="1902461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chemeClr val="accent3">
                    <a:hueOff val="-321740"/>
                    <a:satOff val="10908"/>
                    <a:lumOff val="-15098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UCIN externa</a:t>
            </a:r>
          </a:p>
        </p:txBody>
      </p:sp>
      <p:sp>
        <p:nvSpPr>
          <p:cNvPr id="500" name="Shape 500"/>
          <p:cNvSpPr/>
          <p:nvPr/>
        </p:nvSpPr>
        <p:spPr>
          <a:xfrm flipH="1">
            <a:off x="6002831" y="9131301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pic>
        <p:nvPicPr>
          <p:cNvPr id="501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743768" y="7528984"/>
            <a:ext cx="1054101" cy="1054101"/>
          </a:xfrm>
          <a:prstGeom prst="rect">
            <a:avLst/>
          </a:prstGeom>
          <a:ln w="12700">
            <a:miter lim="400000"/>
          </a:ln>
        </p:spPr>
      </p:pic>
      <p:sp>
        <p:nvSpPr>
          <p:cNvPr id="502" name="Shape 502"/>
          <p:cNvSpPr/>
          <p:nvPr/>
        </p:nvSpPr>
        <p:spPr>
          <a:xfrm>
            <a:off x="1782101" y="8706343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11/09- 22 dias de vida</a:t>
            </a:r>
          </a:p>
        </p:txBody>
      </p:sp>
      <p:sp>
        <p:nvSpPr>
          <p:cNvPr id="503" name="Shape 503"/>
          <p:cNvSpPr/>
          <p:nvPr/>
        </p:nvSpPr>
        <p:spPr>
          <a:xfrm>
            <a:off x="7396628" y="8921751"/>
            <a:ext cx="1861059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rgbClr val="5B8A6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UCIN interna</a:t>
            </a:r>
          </a:p>
        </p:txBody>
      </p:sp>
    </p:spTree>
  </p:cSld>
  <p:clrMapOvr>
    <a:masterClrMapping/>
  </p:clrMapOvr>
  <p:transition spd="slow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Shape 505"/>
          <p:cNvSpPr/>
          <p:nvPr/>
        </p:nvSpPr>
        <p:spPr>
          <a:xfrm flipV="1">
            <a:off x="6248400" y="134738"/>
            <a:ext cx="1" cy="9484123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06" name="Shape 506"/>
          <p:cNvSpPr/>
          <p:nvPr/>
        </p:nvSpPr>
        <p:spPr>
          <a:xfrm>
            <a:off x="1832901" y="1708642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12/09- 23 dias de vida</a:t>
            </a:r>
          </a:p>
        </p:txBody>
      </p:sp>
      <p:sp>
        <p:nvSpPr>
          <p:cNvPr id="507" name="Shape 507"/>
          <p:cNvSpPr/>
          <p:nvPr/>
        </p:nvSpPr>
        <p:spPr>
          <a:xfrm>
            <a:off x="1832901" y="255319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11/09- 22 dias de vida</a:t>
            </a:r>
          </a:p>
        </p:txBody>
      </p:sp>
      <p:sp>
        <p:nvSpPr>
          <p:cNvPr id="508" name="Shape 508"/>
          <p:cNvSpPr/>
          <p:nvPr/>
        </p:nvSpPr>
        <p:spPr>
          <a:xfrm>
            <a:off x="1832901" y="2377508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13/09- 24 dias de vida</a:t>
            </a:r>
          </a:p>
        </p:txBody>
      </p:sp>
      <p:sp>
        <p:nvSpPr>
          <p:cNvPr id="509" name="Shape 509"/>
          <p:cNvSpPr/>
          <p:nvPr/>
        </p:nvSpPr>
        <p:spPr>
          <a:xfrm flipH="1" flipV="1">
            <a:off x="6002831" y="544810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10" name="Shape 510"/>
          <p:cNvSpPr/>
          <p:nvPr/>
        </p:nvSpPr>
        <p:spPr>
          <a:xfrm flipH="1">
            <a:off x="6002831" y="1998133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11" name="Shape 511"/>
          <p:cNvSpPr/>
          <p:nvPr/>
        </p:nvSpPr>
        <p:spPr>
          <a:xfrm flipH="1">
            <a:off x="6002831" y="2694516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12" name="Shape 512"/>
          <p:cNvSpPr/>
          <p:nvPr/>
        </p:nvSpPr>
        <p:spPr>
          <a:xfrm flipH="1">
            <a:off x="6002831" y="4673599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13" name="Shape 513"/>
          <p:cNvSpPr/>
          <p:nvPr/>
        </p:nvSpPr>
        <p:spPr>
          <a:xfrm>
            <a:off x="6833182" y="201083"/>
            <a:ext cx="5249165" cy="1054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Aumento propranolol para 3 mg/kg/dia</a:t>
            </a:r>
          </a:p>
          <a:p>
            <a: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3 x ao dia</a:t>
            </a:r>
          </a:p>
        </p:txBody>
      </p:sp>
      <p:sp>
        <p:nvSpPr>
          <p:cNvPr id="514" name="Shape 514"/>
          <p:cNvSpPr/>
          <p:nvPr/>
        </p:nvSpPr>
        <p:spPr>
          <a:xfrm>
            <a:off x="7774062" y="2159000"/>
            <a:ext cx="3367406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Sem intercorrências</a:t>
            </a:r>
          </a:p>
        </p:txBody>
      </p:sp>
      <p:sp>
        <p:nvSpPr>
          <p:cNvPr id="515" name="Shape 515"/>
          <p:cNvSpPr/>
          <p:nvPr/>
        </p:nvSpPr>
        <p:spPr>
          <a:xfrm flipH="1">
            <a:off x="6002831" y="3335866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16" name="Shape 516"/>
          <p:cNvSpPr/>
          <p:nvPr/>
        </p:nvSpPr>
        <p:spPr>
          <a:xfrm>
            <a:off x="1832901" y="4384106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14/09- 25 dias de vida</a:t>
            </a:r>
          </a:p>
        </p:txBody>
      </p:sp>
      <p:sp>
        <p:nvSpPr>
          <p:cNvPr id="517" name="Shape 517"/>
          <p:cNvSpPr/>
          <p:nvPr/>
        </p:nvSpPr>
        <p:spPr>
          <a:xfrm>
            <a:off x="6788467" y="4394200"/>
            <a:ext cx="5498847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Aumento propranolol para 3,5 mg/kg/dia</a:t>
            </a:r>
          </a:p>
          <a:p>
            <a: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3 x ao dia</a:t>
            </a:r>
          </a:p>
        </p:txBody>
      </p:sp>
      <p:sp>
        <p:nvSpPr>
          <p:cNvPr id="518" name="Shape 518"/>
          <p:cNvSpPr/>
          <p:nvPr/>
        </p:nvSpPr>
        <p:spPr>
          <a:xfrm>
            <a:off x="8972105" y="5416549"/>
            <a:ext cx="1131571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Exames</a:t>
            </a:r>
          </a:p>
        </p:txBody>
      </p:sp>
    </p:spTree>
  </p:cSld>
  <p:clrMapOvr>
    <a:masterClrMapping/>
  </p:clrMapOvr>
  <p:transition spd="slow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Shape 520"/>
          <p:cNvSpPr/>
          <p:nvPr/>
        </p:nvSpPr>
        <p:spPr>
          <a:xfrm>
            <a:off x="512101" y="670185"/>
            <a:ext cx="4122076" cy="1078252"/>
          </a:xfrm>
          <a:prstGeom prst="roundRect">
            <a:avLst>
              <a:gd name="adj" fmla="val 1068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14/09</a:t>
            </a:r>
          </a:p>
        </p:txBody>
      </p:sp>
      <p:graphicFrame>
        <p:nvGraphicFramePr>
          <p:cNvPr id="521" name="Table 521"/>
          <p:cNvGraphicFramePr/>
          <p:nvPr/>
        </p:nvGraphicFramePr>
        <p:xfrm>
          <a:off x="1457066" y="3343295"/>
          <a:ext cx="2922289" cy="2824480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2922289"/>
              </a:tblGrid>
              <a:tr h="522673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2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EXAMES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522673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Cl 105</a:t>
                      </a:r>
                    </a:p>
                  </a:txBody>
                  <a:tcPr marL="50800" marR="50800" marT="50800" marB="50800" anchor="ctr" horzOverflow="overflow"/>
                </a:tc>
              </a:tr>
              <a:tr h="522673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Cr 0,35</a:t>
                      </a:r>
                    </a:p>
                  </a:txBody>
                  <a:tcPr marL="50800" marR="50800" marT="50800" marB="50800" anchor="ctr" horzOverflow="overflow"/>
                </a:tc>
              </a:tr>
              <a:tr h="522673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FAL 1079</a:t>
                      </a:r>
                    </a:p>
                  </a:txBody>
                  <a:tcPr marL="50800" marR="50800" marT="50800" marB="50800" anchor="ctr" horzOverflow="overflow"/>
                </a:tc>
              </a:tr>
              <a:tr h="522673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GGT 34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graphicFrame>
        <p:nvGraphicFramePr>
          <p:cNvPr id="522" name="Table 522"/>
          <p:cNvGraphicFramePr/>
          <p:nvPr/>
        </p:nvGraphicFramePr>
        <p:xfrm>
          <a:off x="7733564" y="3265838"/>
          <a:ext cx="3766128" cy="2824480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3766128"/>
              </a:tblGrid>
              <a:tr h="55365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2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HEMOGRAMA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55365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Hb 12,9</a:t>
                      </a:r>
                    </a:p>
                  </a:txBody>
                  <a:tcPr marL="50800" marR="50800" marT="50800" marB="50800" anchor="ctr" horzOverflow="overflow"/>
                </a:tc>
              </a:tr>
              <a:tr h="55365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Ht 34,4</a:t>
                      </a:r>
                    </a:p>
                  </a:txBody>
                  <a:tcPr marL="50800" marR="50800" marT="50800" marB="50800" anchor="ctr" horzOverflow="overflow"/>
                </a:tc>
              </a:tr>
              <a:tr h="55365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Leuco 9.400</a:t>
                      </a:r>
                    </a:p>
                  </a:txBody>
                  <a:tcPr marL="50800" marR="50800" marT="50800" marB="50800" anchor="ctr" horzOverflow="overflow"/>
                </a:tc>
              </a:tr>
              <a:tr h="55365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Plaquetas 193.000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pic>
        <p:nvPicPr>
          <p:cNvPr id="523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509547" y="6913178"/>
            <a:ext cx="4510723" cy="338304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Shape 525"/>
          <p:cNvSpPr/>
          <p:nvPr/>
        </p:nvSpPr>
        <p:spPr>
          <a:xfrm flipV="1">
            <a:off x="6248400" y="134738"/>
            <a:ext cx="1" cy="9484123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26" name="Shape 526"/>
          <p:cNvSpPr/>
          <p:nvPr/>
        </p:nvSpPr>
        <p:spPr>
          <a:xfrm>
            <a:off x="1832901" y="1708642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12/09- 23 dias de vida</a:t>
            </a:r>
          </a:p>
        </p:txBody>
      </p:sp>
      <p:sp>
        <p:nvSpPr>
          <p:cNvPr id="527" name="Shape 527"/>
          <p:cNvSpPr/>
          <p:nvPr/>
        </p:nvSpPr>
        <p:spPr>
          <a:xfrm>
            <a:off x="1832901" y="255319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11/09- 22 dias de vida</a:t>
            </a:r>
          </a:p>
        </p:txBody>
      </p:sp>
      <p:sp>
        <p:nvSpPr>
          <p:cNvPr id="528" name="Shape 528"/>
          <p:cNvSpPr/>
          <p:nvPr/>
        </p:nvSpPr>
        <p:spPr>
          <a:xfrm>
            <a:off x="1832901" y="2377508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13/09- 24 dias de vida</a:t>
            </a:r>
          </a:p>
        </p:txBody>
      </p:sp>
      <p:sp>
        <p:nvSpPr>
          <p:cNvPr id="529" name="Shape 529"/>
          <p:cNvSpPr/>
          <p:nvPr/>
        </p:nvSpPr>
        <p:spPr>
          <a:xfrm>
            <a:off x="1832901" y="5944092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17/09- 28 dias de vida</a:t>
            </a:r>
          </a:p>
        </p:txBody>
      </p:sp>
      <p:sp>
        <p:nvSpPr>
          <p:cNvPr id="530" name="Shape 530"/>
          <p:cNvSpPr/>
          <p:nvPr/>
        </p:nvSpPr>
        <p:spPr>
          <a:xfrm>
            <a:off x="1832901" y="7766543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18/09- 29 dias de vida</a:t>
            </a:r>
          </a:p>
        </p:txBody>
      </p:sp>
      <p:sp>
        <p:nvSpPr>
          <p:cNvPr id="531" name="Shape 531"/>
          <p:cNvSpPr/>
          <p:nvPr/>
        </p:nvSpPr>
        <p:spPr>
          <a:xfrm flipH="1" flipV="1">
            <a:off x="6002831" y="544810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32" name="Shape 532"/>
          <p:cNvSpPr/>
          <p:nvPr/>
        </p:nvSpPr>
        <p:spPr>
          <a:xfrm flipH="1">
            <a:off x="6002831" y="1998133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33" name="Shape 533"/>
          <p:cNvSpPr/>
          <p:nvPr/>
        </p:nvSpPr>
        <p:spPr>
          <a:xfrm flipH="1">
            <a:off x="6002831" y="2694516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34" name="Shape 534"/>
          <p:cNvSpPr/>
          <p:nvPr/>
        </p:nvSpPr>
        <p:spPr>
          <a:xfrm flipH="1">
            <a:off x="6002831" y="4673599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35" name="Shape 535"/>
          <p:cNvSpPr/>
          <p:nvPr/>
        </p:nvSpPr>
        <p:spPr>
          <a:xfrm flipH="1">
            <a:off x="6002831" y="6233583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36" name="Shape 536"/>
          <p:cNvSpPr/>
          <p:nvPr/>
        </p:nvSpPr>
        <p:spPr>
          <a:xfrm flipH="1">
            <a:off x="6002831" y="8056034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37" name="Shape 537"/>
          <p:cNvSpPr/>
          <p:nvPr/>
        </p:nvSpPr>
        <p:spPr>
          <a:xfrm flipH="1">
            <a:off x="6002831" y="3335866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38" name="Shape 538"/>
          <p:cNvSpPr/>
          <p:nvPr/>
        </p:nvSpPr>
        <p:spPr>
          <a:xfrm>
            <a:off x="1832901" y="4384106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14/09- 25 dias de vida</a:t>
            </a:r>
          </a:p>
        </p:txBody>
      </p:sp>
      <p:sp>
        <p:nvSpPr>
          <p:cNvPr id="539" name="Shape 539"/>
          <p:cNvSpPr/>
          <p:nvPr/>
        </p:nvSpPr>
        <p:spPr>
          <a:xfrm>
            <a:off x="6794447" y="7846484"/>
            <a:ext cx="5326635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CIPE + Gastropediatria discutiram o caso</a:t>
            </a:r>
          </a:p>
        </p:txBody>
      </p:sp>
      <p:sp>
        <p:nvSpPr>
          <p:cNvPr id="540" name="Shape 540"/>
          <p:cNvSpPr/>
          <p:nvPr/>
        </p:nvSpPr>
        <p:spPr>
          <a:xfrm>
            <a:off x="8972105" y="8473949"/>
            <a:ext cx="1131571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Exames</a:t>
            </a:r>
          </a:p>
        </p:txBody>
      </p:sp>
      <p:sp>
        <p:nvSpPr>
          <p:cNvPr id="541" name="Shape 541"/>
          <p:cNvSpPr/>
          <p:nvPr/>
        </p:nvSpPr>
        <p:spPr>
          <a:xfrm>
            <a:off x="7850695" y="9084901"/>
            <a:ext cx="3374391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chemeClr val="accent3">
                    <a:hueOff val="-321740"/>
                    <a:satOff val="10908"/>
                    <a:lumOff val="-15098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Alta para a UCIN externa</a:t>
            </a:r>
          </a:p>
        </p:txBody>
      </p:sp>
      <p:sp>
        <p:nvSpPr>
          <p:cNvPr id="542" name="Shape 542"/>
          <p:cNvSpPr/>
          <p:nvPr/>
        </p:nvSpPr>
        <p:spPr>
          <a:xfrm>
            <a:off x="7594663" y="6024033"/>
            <a:ext cx="3886455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rgbClr val="3078BD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CMV na urina não detectável </a:t>
            </a:r>
          </a:p>
        </p:txBody>
      </p:sp>
    </p:spTree>
  </p:cSld>
  <p:clrMapOvr>
    <a:masterClrMapping/>
  </p:clrMapOvr>
  <p:transition spd="slow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Shape 544"/>
          <p:cNvSpPr/>
          <p:nvPr/>
        </p:nvSpPr>
        <p:spPr>
          <a:xfrm>
            <a:off x="512101" y="670185"/>
            <a:ext cx="4122076" cy="1078252"/>
          </a:xfrm>
          <a:prstGeom prst="roundRect">
            <a:avLst>
              <a:gd name="adj" fmla="val 1068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18/09</a:t>
            </a:r>
          </a:p>
        </p:txBody>
      </p:sp>
      <p:graphicFrame>
        <p:nvGraphicFramePr>
          <p:cNvPr id="545" name="Table 545"/>
          <p:cNvGraphicFramePr/>
          <p:nvPr>
            <p:extLst>
              <p:ext uri="{D42A27DB-BD31-4B8C-83A1-F6EECF244321}">
                <p14:modId xmlns:p14="http://schemas.microsoft.com/office/powerpoint/2010/main" val="2678835144"/>
              </p:ext>
            </p:extLst>
          </p:nvPr>
        </p:nvGraphicFramePr>
        <p:xfrm>
          <a:off x="313489" y="3254171"/>
          <a:ext cx="2922289" cy="2768280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2922289"/>
              </a:tblGrid>
              <a:tr h="6920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200" b="1" dirty="0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BTF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6920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BT 28,69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920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 dirty="0">
                          <a:solidFill>
                            <a:srgbClr val="FF0000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BD 16,64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920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BI 12,05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graphicFrame>
        <p:nvGraphicFramePr>
          <p:cNvPr id="546" name="Table 546"/>
          <p:cNvGraphicFramePr/>
          <p:nvPr/>
        </p:nvGraphicFramePr>
        <p:xfrm>
          <a:off x="4305002" y="2989930"/>
          <a:ext cx="3766128" cy="2824480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3766128"/>
              </a:tblGrid>
              <a:tr h="55365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2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HEMOGRAMA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55365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Hb 11,5</a:t>
                      </a:r>
                    </a:p>
                  </a:txBody>
                  <a:tcPr marL="50800" marR="50800" marT="50800" marB="50800" anchor="ctr" horzOverflow="overflow"/>
                </a:tc>
              </a:tr>
              <a:tr h="55365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Ht 32</a:t>
                      </a:r>
                    </a:p>
                  </a:txBody>
                  <a:tcPr marL="50800" marR="50800" marT="50800" marB="50800" anchor="ctr" horzOverflow="overflow"/>
                </a:tc>
              </a:tr>
              <a:tr h="55365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Leuco 8.300</a:t>
                      </a:r>
                    </a:p>
                  </a:txBody>
                  <a:tcPr marL="50800" marR="50800" marT="50800" marB="50800" anchor="ctr" horzOverflow="overflow"/>
                </a:tc>
              </a:tr>
              <a:tr h="55365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Plaquetas 210.000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graphicFrame>
        <p:nvGraphicFramePr>
          <p:cNvPr id="547" name="Table 547"/>
          <p:cNvGraphicFramePr/>
          <p:nvPr/>
        </p:nvGraphicFramePr>
        <p:xfrm>
          <a:off x="8936703" y="2512036"/>
          <a:ext cx="3900289" cy="3998636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3900289"/>
              </a:tblGrid>
              <a:tr h="56822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2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EXAMES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56822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Cr 0,28</a:t>
                      </a:r>
                    </a:p>
                  </a:txBody>
                  <a:tcPr marL="50800" marR="50800" marT="50800" marB="50800" anchor="ctr" horzOverflow="overflow"/>
                </a:tc>
              </a:tr>
              <a:tr h="56822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U 20,5</a:t>
                      </a:r>
                    </a:p>
                  </a:txBody>
                  <a:tcPr marL="50800" marR="50800" marT="50800" marB="50800" anchor="ctr" horzOverflow="overflow"/>
                </a:tc>
              </a:tr>
              <a:tr h="56822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FAL 1416</a:t>
                      </a:r>
                    </a:p>
                  </a:txBody>
                  <a:tcPr marL="50800" marR="50800" marT="50800" marB="50800" anchor="ctr" horzOverflow="overflow"/>
                </a:tc>
              </a:tr>
              <a:tr h="56822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GGT 38,9</a:t>
                      </a:r>
                    </a:p>
                  </a:txBody>
                  <a:tcPr marL="50800" marR="50800" marT="50800" marB="50800" anchor="ctr" horzOverflow="overflow"/>
                </a:tc>
              </a:tr>
              <a:tr h="56822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TGO 14</a:t>
                      </a:r>
                    </a:p>
                  </a:txBody>
                  <a:tcPr marL="50800" marR="50800" marT="50800" marB="50800" anchor="ctr" horzOverflow="overflow"/>
                </a:tc>
              </a:tr>
              <a:tr h="56822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TGP 497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pic>
        <p:nvPicPr>
          <p:cNvPr id="548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509547" y="6913178"/>
            <a:ext cx="4510723" cy="338304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Shape 550"/>
          <p:cNvSpPr/>
          <p:nvPr/>
        </p:nvSpPr>
        <p:spPr>
          <a:xfrm flipV="1">
            <a:off x="6248400" y="134738"/>
            <a:ext cx="1" cy="9484123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51" name="Shape 551"/>
          <p:cNvSpPr/>
          <p:nvPr/>
        </p:nvSpPr>
        <p:spPr>
          <a:xfrm>
            <a:off x="1832901" y="1708642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22/09- 33 dias de vida</a:t>
            </a:r>
          </a:p>
        </p:txBody>
      </p:sp>
      <p:sp>
        <p:nvSpPr>
          <p:cNvPr id="552" name="Shape 552"/>
          <p:cNvSpPr/>
          <p:nvPr/>
        </p:nvSpPr>
        <p:spPr>
          <a:xfrm>
            <a:off x="1832901" y="255319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20/09- 31 dias de vida</a:t>
            </a:r>
          </a:p>
        </p:txBody>
      </p:sp>
      <p:sp>
        <p:nvSpPr>
          <p:cNvPr id="553" name="Shape 553"/>
          <p:cNvSpPr/>
          <p:nvPr/>
        </p:nvSpPr>
        <p:spPr>
          <a:xfrm flipH="1" flipV="1">
            <a:off x="6002831" y="544810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54" name="Shape 554"/>
          <p:cNvSpPr/>
          <p:nvPr/>
        </p:nvSpPr>
        <p:spPr>
          <a:xfrm flipH="1">
            <a:off x="6002831" y="1998133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55" name="Shape 555"/>
          <p:cNvSpPr/>
          <p:nvPr/>
        </p:nvSpPr>
        <p:spPr>
          <a:xfrm>
            <a:off x="8449384" y="359833"/>
            <a:ext cx="2016761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chemeClr val="accent3">
                    <a:hueOff val="-321740"/>
                    <a:satOff val="10908"/>
                    <a:lumOff val="-15098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UCIN Externa</a:t>
            </a:r>
          </a:p>
        </p:txBody>
      </p:sp>
      <p:sp>
        <p:nvSpPr>
          <p:cNvPr id="556" name="Shape 556"/>
          <p:cNvSpPr/>
          <p:nvPr/>
        </p:nvSpPr>
        <p:spPr>
          <a:xfrm>
            <a:off x="8062912" y="1751384"/>
            <a:ext cx="2949957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Ecocardiograma: FOP</a:t>
            </a:r>
          </a:p>
        </p:txBody>
      </p:sp>
      <p:sp>
        <p:nvSpPr>
          <p:cNvPr id="557" name="Shape 557"/>
          <p:cNvSpPr/>
          <p:nvPr/>
        </p:nvSpPr>
        <p:spPr>
          <a:xfrm>
            <a:off x="8720772" y="2144183"/>
            <a:ext cx="1634237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Glicemia 45</a:t>
            </a:r>
          </a:p>
        </p:txBody>
      </p:sp>
      <p:sp>
        <p:nvSpPr>
          <p:cNvPr id="558" name="Shape 558"/>
          <p:cNvSpPr/>
          <p:nvPr/>
        </p:nvSpPr>
        <p:spPr>
          <a:xfrm>
            <a:off x="1832901" y="3161965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26/09- 37 dias de vida</a:t>
            </a:r>
          </a:p>
        </p:txBody>
      </p:sp>
      <p:sp>
        <p:nvSpPr>
          <p:cNvPr id="559" name="Shape 559"/>
          <p:cNvSpPr/>
          <p:nvPr/>
        </p:nvSpPr>
        <p:spPr>
          <a:xfrm>
            <a:off x="8972105" y="3397249"/>
            <a:ext cx="1131571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Exames</a:t>
            </a:r>
          </a:p>
        </p:txBody>
      </p:sp>
      <p:sp>
        <p:nvSpPr>
          <p:cNvPr id="560" name="Shape 560"/>
          <p:cNvSpPr/>
          <p:nvPr/>
        </p:nvSpPr>
        <p:spPr>
          <a:xfrm flipH="1">
            <a:off x="6002831" y="3451456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</p:spTree>
  </p:cSld>
  <p:clrMapOvr>
    <a:masterClrMapping/>
  </p:clrMapOvr>
  <p:transition spd="slow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Shape 562"/>
          <p:cNvSpPr/>
          <p:nvPr/>
        </p:nvSpPr>
        <p:spPr>
          <a:xfrm>
            <a:off x="512101" y="670185"/>
            <a:ext cx="4122076" cy="1078252"/>
          </a:xfrm>
          <a:prstGeom prst="roundRect">
            <a:avLst>
              <a:gd name="adj" fmla="val 1068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26/09</a:t>
            </a:r>
          </a:p>
        </p:txBody>
      </p:sp>
      <p:graphicFrame>
        <p:nvGraphicFramePr>
          <p:cNvPr id="563" name="Table 563"/>
          <p:cNvGraphicFramePr/>
          <p:nvPr>
            <p:extLst>
              <p:ext uri="{D42A27DB-BD31-4B8C-83A1-F6EECF244321}">
                <p14:modId xmlns:p14="http://schemas.microsoft.com/office/powerpoint/2010/main" val="852063520"/>
              </p:ext>
            </p:extLst>
          </p:nvPr>
        </p:nvGraphicFramePr>
        <p:xfrm>
          <a:off x="787622" y="2208841"/>
          <a:ext cx="2922289" cy="2768280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2922289"/>
              </a:tblGrid>
              <a:tr h="6920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200" b="1" dirty="0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BTF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6920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BT 23,38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920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 dirty="0">
                          <a:solidFill>
                            <a:srgbClr val="FF0000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BD 9,22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9207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 dirty="0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BI 14,16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graphicFrame>
        <p:nvGraphicFramePr>
          <p:cNvPr id="564" name="Table 564"/>
          <p:cNvGraphicFramePr/>
          <p:nvPr/>
        </p:nvGraphicFramePr>
        <p:xfrm>
          <a:off x="4619335" y="2803663"/>
          <a:ext cx="3766128" cy="2824480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3766128"/>
              </a:tblGrid>
              <a:tr h="55365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2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HEMOGRAMA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55365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Hb 10,3</a:t>
                      </a:r>
                    </a:p>
                  </a:txBody>
                  <a:tcPr marL="50800" marR="50800" marT="50800" marB="50800" anchor="ctr" horzOverflow="overflow"/>
                </a:tc>
              </a:tr>
              <a:tr h="55365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Ht 29</a:t>
                      </a:r>
                    </a:p>
                  </a:txBody>
                  <a:tcPr marL="50800" marR="50800" marT="50800" marB="50800" anchor="ctr" horzOverflow="overflow"/>
                </a:tc>
              </a:tr>
              <a:tr h="55365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Leuco 8.900</a:t>
                      </a:r>
                    </a:p>
                  </a:txBody>
                  <a:tcPr marL="50800" marR="50800" marT="50800" marB="50800" anchor="ctr" horzOverflow="overflow"/>
                </a:tc>
              </a:tr>
              <a:tr h="553656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Plaquetas 267.000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graphicFrame>
        <p:nvGraphicFramePr>
          <p:cNvPr id="565" name="Table 565"/>
          <p:cNvGraphicFramePr/>
          <p:nvPr/>
        </p:nvGraphicFramePr>
        <p:xfrm>
          <a:off x="8814763" y="903369"/>
          <a:ext cx="3900289" cy="3977586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3900289"/>
              </a:tblGrid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2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Eletrólitos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Ca 10,4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Cl 107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Mg 2,7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K 5,9</a:t>
                      </a:r>
                    </a:p>
                  </a:txBody>
                  <a:tcPr marL="50800" marR="50800" marT="50800" marB="50800" anchor="ctr" horzOverflow="overflow"/>
                </a:tc>
              </a:tr>
              <a:tr h="66293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Na 141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graphicFrame>
        <p:nvGraphicFramePr>
          <p:cNvPr id="566" name="Table 566"/>
          <p:cNvGraphicFramePr/>
          <p:nvPr>
            <p:extLst>
              <p:ext uri="{D42A27DB-BD31-4B8C-83A1-F6EECF244321}">
                <p14:modId xmlns:p14="http://schemas.microsoft.com/office/powerpoint/2010/main" val="1210094699"/>
              </p:ext>
            </p:extLst>
          </p:nvPr>
        </p:nvGraphicFramePr>
        <p:xfrm>
          <a:off x="482822" y="5437526"/>
          <a:ext cx="3900289" cy="4316074"/>
        </p:xfrm>
        <a:graphic>
          <a:graphicData uri="http://schemas.openxmlformats.org/drawingml/2006/table">
            <a:tbl>
              <a:tblPr firstRow="1">
                <a:tableStyleId>{C7B018BB-80A7-4F77-B60F-C8B233D01FF8}</a:tableStyleId>
              </a:tblPr>
              <a:tblGrid>
                <a:gridCol w="3900289"/>
              </a:tblGrid>
              <a:tr h="497198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200" b="1">
                          <a:solidFill>
                            <a:srgbClr val="FFFFFF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Outros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1"/>
                    </a:solidFill>
                  </a:tcPr>
                </a:tc>
              </a:tr>
              <a:tr h="497198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Cr 0,19</a:t>
                      </a:r>
                    </a:p>
                  </a:txBody>
                  <a:tcPr marL="50800" marR="50800" marT="50800" marB="50800" anchor="ctr" horzOverflow="overflow"/>
                </a:tc>
              </a:tr>
              <a:tr h="497198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 dirty="0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U 11,5</a:t>
                      </a:r>
                    </a:p>
                  </a:txBody>
                  <a:tcPr marL="50800" marR="50800" marT="50800" marB="50800" anchor="ctr" horzOverflow="overflow"/>
                </a:tc>
              </a:tr>
              <a:tr h="497198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FAL 1733</a:t>
                      </a:r>
                    </a:p>
                  </a:txBody>
                  <a:tcPr marL="50800" marR="50800" marT="50800" marB="50800" anchor="ctr" horzOverflow="overflow"/>
                </a:tc>
              </a:tr>
              <a:tr h="497198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GGT 39</a:t>
                      </a:r>
                    </a:p>
                  </a:txBody>
                  <a:tcPr marL="50800" marR="50800" marT="50800" marB="50800" anchor="ctr" horzOverflow="overflow"/>
                </a:tc>
              </a:tr>
              <a:tr h="497198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TGO 796</a:t>
                      </a:r>
                    </a:p>
                  </a:txBody>
                  <a:tcPr marL="50800" marR="50800" marT="50800" marB="50800" anchor="ctr" horzOverflow="overflow"/>
                </a:tc>
              </a:tr>
              <a:tr h="497198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TGP 402</a:t>
                      </a:r>
                    </a:p>
                  </a:txBody>
                  <a:tcPr marL="50800" marR="50800" marT="50800" marB="50800" anchor="ctr" horzOverflow="overflow"/>
                </a:tc>
              </a:tr>
              <a:tr h="497198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 dirty="0"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Triglicerídeos 212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pic>
        <p:nvPicPr>
          <p:cNvPr id="567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509547" y="6913178"/>
            <a:ext cx="4510723" cy="338304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Shape 569"/>
          <p:cNvSpPr/>
          <p:nvPr/>
        </p:nvSpPr>
        <p:spPr>
          <a:xfrm flipV="1">
            <a:off x="6248400" y="134738"/>
            <a:ext cx="1" cy="9484123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70" name="Shape 570"/>
          <p:cNvSpPr/>
          <p:nvPr/>
        </p:nvSpPr>
        <p:spPr>
          <a:xfrm>
            <a:off x="1832901" y="1341632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22/09- 33 dias de vida</a:t>
            </a:r>
          </a:p>
        </p:txBody>
      </p:sp>
      <p:sp>
        <p:nvSpPr>
          <p:cNvPr id="571" name="Shape 571"/>
          <p:cNvSpPr/>
          <p:nvPr/>
        </p:nvSpPr>
        <p:spPr>
          <a:xfrm>
            <a:off x="1832901" y="255319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20/09- 31 dias de vida</a:t>
            </a:r>
          </a:p>
        </p:txBody>
      </p:sp>
      <p:sp>
        <p:nvSpPr>
          <p:cNvPr id="572" name="Shape 572"/>
          <p:cNvSpPr/>
          <p:nvPr/>
        </p:nvSpPr>
        <p:spPr>
          <a:xfrm flipH="1" flipV="1">
            <a:off x="6002831" y="544810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73" name="Shape 573"/>
          <p:cNvSpPr/>
          <p:nvPr/>
        </p:nvSpPr>
        <p:spPr>
          <a:xfrm flipH="1">
            <a:off x="6002831" y="1631123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74" name="Shape 574"/>
          <p:cNvSpPr/>
          <p:nvPr/>
        </p:nvSpPr>
        <p:spPr>
          <a:xfrm>
            <a:off x="8502470" y="359833"/>
            <a:ext cx="1910589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Ucin Externa</a:t>
            </a:r>
          </a:p>
        </p:txBody>
      </p:sp>
      <p:sp>
        <p:nvSpPr>
          <p:cNvPr id="575" name="Shape 575"/>
          <p:cNvSpPr/>
          <p:nvPr/>
        </p:nvSpPr>
        <p:spPr>
          <a:xfrm>
            <a:off x="8062912" y="1262823"/>
            <a:ext cx="2949957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Ecocardiograma: FOP</a:t>
            </a:r>
          </a:p>
        </p:txBody>
      </p:sp>
      <p:sp>
        <p:nvSpPr>
          <p:cNvPr id="576" name="Shape 576"/>
          <p:cNvSpPr/>
          <p:nvPr/>
        </p:nvSpPr>
        <p:spPr>
          <a:xfrm>
            <a:off x="8720772" y="1839383"/>
            <a:ext cx="1634237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Glicemia 45</a:t>
            </a:r>
          </a:p>
        </p:txBody>
      </p:sp>
      <p:sp>
        <p:nvSpPr>
          <p:cNvPr id="577" name="Shape 577"/>
          <p:cNvSpPr/>
          <p:nvPr/>
        </p:nvSpPr>
        <p:spPr>
          <a:xfrm>
            <a:off x="1832901" y="2427945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26/09- 37 dias de vida</a:t>
            </a:r>
          </a:p>
        </p:txBody>
      </p:sp>
      <p:sp>
        <p:nvSpPr>
          <p:cNvPr id="578" name="Shape 578"/>
          <p:cNvSpPr/>
          <p:nvPr/>
        </p:nvSpPr>
        <p:spPr>
          <a:xfrm>
            <a:off x="8972105" y="2507886"/>
            <a:ext cx="1131571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Exames</a:t>
            </a:r>
          </a:p>
        </p:txBody>
      </p:sp>
      <p:sp>
        <p:nvSpPr>
          <p:cNvPr id="579" name="Shape 579"/>
          <p:cNvSpPr/>
          <p:nvPr/>
        </p:nvSpPr>
        <p:spPr>
          <a:xfrm>
            <a:off x="1832901" y="3644565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27/09- 38 dias de vida</a:t>
            </a:r>
          </a:p>
        </p:txBody>
      </p:sp>
      <p:sp>
        <p:nvSpPr>
          <p:cNvPr id="580" name="Shape 580"/>
          <p:cNvSpPr/>
          <p:nvPr/>
        </p:nvSpPr>
        <p:spPr>
          <a:xfrm>
            <a:off x="1832901" y="4685965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28/09- 39 dias de vida</a:t>
            </a:r>
          </a:p>
        </p:txBody>
      </p:sp>
      <p:sp>
        <p:nvSpPr>
          <p:cNvPr id="581" name="Shape 581"/>
          <p:cNvSpPr/>
          <p:nvPr/>
        </p:nvSpPr>
        <p:spPr>
          <a:xfrm>
            <a:off x="1832901" y="5727365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29/09- 40 dias de vida</a:t>
            </a:r>
          </a:p>
        </p:txBody>
      </p:sp>
      <p:sp>
        <p:nvSpPr>
          <p:cNvPr id="582" name="Shape 582"/>
          <p:cNvSpPr/>
          <p:nvPr/>
        </p:nvSpPr>
        <p:spPr>
          <a:xfrm>
            <a:off x="1832901" y="6768765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30/09- 41 dias de vida</a:t>
            </a:r>
          </a:p>
        </p:txBody>
      </p:sp>
      <p:sp>
        <p:nvSpPr>
          <p:cNvPr id="583" name="Shape 583"/>
          <p:cNvSpPr/>
          <p:nvPr/>
        </p:nvSpPr>
        <p:spPr>
          <a:xfrm rot="16200000">
            <a:off x="5122688" y="5727365"/>
            <a:ext cx="4335220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6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Sem intercorrências</a:t>
            </a:r>
          </a:p>
        </p:txBody>
      </p:sp>
      <p:sp>
        <p:nvSpPr>
          <p:cNvPr id="584" name="Shape 584"/>
          <p:cNvSpPr/>
          <p:nvPr/>
        </p:nvSpPr>
        <p:spPr>
          <a:xfrm flipH="1">
            <a:off x="6002831" y="3934056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85" name="Shape 585"/>
          <p:cNvSpPr/>
          <p:nvPr/>
        </p:nvSpPr>
        <p:spPr>
          <a:xfrm flipH="1">
            <a:off x="6002831" y="4975456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86" name="Shape 586"/>
          <p:cNvSpPr/>
          <p:nvPr/>
        </p:nvSpPr>
        <p:spPr>
          <a:xfrm flipH="1">
            <a:off x="6002831" y="6016856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87" name="Shape 587"/>
          <p:cNvSpPr/>
          <p:nvPr/>
        </p:nvSpPr>
        <p:spPr>
          <a:xfrm flipH="1">
            <a:off x="6002831" y="7058256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88" name="Shape 588"/>
          <p:cNvSpPr/>
          <p:nvPr/>
        </p:nvSpPr>
        <p:spPr>
          <a:xfrm>
            <a:off x="1832901" y="7810165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01/10 - 42 dias de vida</a:t>
            </a:r>
          </a:p>
        </p:txBody>
      </p:sp>
      <p:sp>
        <p:nvSpPr>
          <p:cNvPr id="589" name="Shape 589"/>
          <p:cNvSpPr/>
          <p:nvPr/>
        </p:nvSpPr>
        <p:spPr>
          <a:xfrm flipH="1">
            <a:off x="6002831" y="8099656"/>
            <a:ext cx="491138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90" name="Shape 590"/>
          <p:cNvSpPr/>
          <p:nvPr/>
        </p:nvSpPr>
        <p:spPr>
          <a:xfrm>
            <a:off x="1832901" y="8851565"/>
            <a:ext cx="4122077" cy="578983"/>
          </a:xfrm>
          <a:prstGeom prst="roundRect">
            <a:avLst>
              <a:gd name="adj" fmla="val 1989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02/10</a:t>
            </a:r>
          </a:p>
        </p:txBody>
      </p:sp>
      <p:sp>
        <p:nvSpPr>
          <p:cNvPr id="591" name="Shape 591"/>
          <p:cNvSpPr/>
          <p:nvPr/>
        </p:nvSpPr>
        <p:spPr>
          <a:xfrm flipH="1">
            <a:off x="6002831" y="9141056"/>
            <a:ext cx="2574934" cy="1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92" name="Shape 592"/>
          <p:cNvSpPr/>
          <p:nvPr/>
        </p:nvSpPr>
        <p:spPr>
          <a:xfrm flipH="1">
            <a:off x="8534365" y="4626550"/>
            <a:ext cx="1" cy="4514508"/>
          </a:xfrm>
          <a:prstGeom prst="line">
            <a:avLst/>
          </a:prstGeom>
          <a:ln w="76200">
            <a:solidFill>
              <a:srgbClr val="75B1D4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93" name="Shape 593"/>
          <p:cNvSpPr/>
          <p:nvPr/>
        </p:nvSpPr>
        <p:spPr>
          <a:xfrm flipH="1">
            <a:off x="8500498" y="4628323"/>
            <a:ext cx="1131571" cy="1"/>
          </a:xfrm>
          <a:prstGeom prst="line">
            <a:avLst/>
          </a:prstGeom>
          <a:ln w="76200">
            <a:solidFill>
              <a:srgbClr val="75B1D4"/>
            </a:solidFill>
            <a:miter lim="400000"/>
            <a:head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594" name="Shape 594"/>
          <p:cNvSpPr/>
          <p:nvPr/>
        </p:nvSpPr>
        <p:spPr>
          <a:xfrm>
            <a:off x="9987364" y="4475923"/>
            <a:ext cx="2038605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rgbClr val="3078BD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43 dias de vida</a:t>
            </a:r>
          </a:p>
        </p:txBody>
      </p:sp>
      <p:sp>
        <p:nvSpPr>
          <p:cNvPr id="595" name="Shape 595"/>
          <p:cNvSpPr/>
          <p:nvPr/>
        </p:nvSpPr>
        <p:spPr>
          <a:xfrm>
            <a:off x="9677738" y="4972049"/>
            <a:ext cx="2657857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rgbClr val="3078BD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Último peso: 2555 g</a:t>
            </a:r>
          </a:p>
        </p:txBody>
      </p:sp>
      <p:sp>
        <p:nvSpPr>
          <p:cNvPr id="596" name="Shape 596"/>
          <p:cNvSpPr/>
          <p:nvPr/>
        </p:nvSpPr>
        <p:spPr>
          <a:xfrm>
            <a:off x="9832678" y="5615516"/>
            <a:ext cx="2347977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rgbClr val="3078BD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SM + FP 20 ml 8x</a:t>
            </a:r>
          </a:p>
        </p:txBody>
      </p:sp>
      <p:sp>
        <p:nvSpPr>
          <p:cNvPr id="597" name="Shape 597"/>
          <p:cNvSpPr/>
          <p:nvPr/>
        </p:nvSpPr>
        <p:spPr>
          <a:xfrm>
            <a:off x="9372049" y="6258983"/>
            <a:ext cx="3269235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rgbClr val="3078BD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Propranolol 4mg/kg/dia</a:t>
            </a:r>
          </a:p>
        </p:txBody>
      </p:sp>
      <p:sp>
        <p:nvSpPr>
          <p:cNvPr id="598" name="Shape 598"/>
          <p:cNvSpPr/>
          <p:nvPr/>
        </p:nvSpPr>
        <p:spPr>
          <a:xfrm>
            <a:off x="9611952" y="6902449"/>
            <a:ext cx="2789429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rgbClr val="3078BD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Aguardando angioTC</a:t>
            </a:r>
          </a:p>
        </p:txBody>
      </p:sp>
    </p:spTree>
  </p:cSld>
  <p:clrMapOvr>
    <a:masterClrMapping/>
  </p:clrMapOvr>
  <p:transition spd="slow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0" name="Captura de Tela 2020-07-13 às 18.23.16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70934" y="798032"/>
            <a:ext cx="13004801" cy="6430336"/>
          </a:xfrm>
          <a:prstGeom prst="rect">
            <a:avLst/>
          </a:prstGeom>
          <a:ln w="12700">
            <a:miter lim="400000"/>
          </a:ln>
        </p:spPr>
      </p:pic>
      <p:sp>
        <p:nvSpPr>
          <p:cNvPr id="601" name="Shape 601"/>
          <p:cNvSpPr/>
          <p:nvPr/>
        </p:nvSpPr>
        <p:spPr>
          <a:xfrm>
            <a:off x="778933" y="5389794"/>
            <a:ext cx="230916" cy="218613"/>
          </a:xfrm>
          <a:prstGeom prst="ellipse">
            <a:avLst/>
          </a:prstGeom>
          <a:blipFill>
            <a:blip r:embed="rId3"/>
          </a:blip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602" name="Shape 602"/>
          <p:cNvSpPr/>
          <p:nvPr/>
        </p:nvSpPr>
        <p:spPr>
          <a:xfrm>
            <a:off x="1333499" y="5389794"/>
            <a:ext cx="230916" cy="218613"/>
          </a:xfrm>
          <a:prstGeom prst="ellipse">
            <a:avLst/>
          </a:prstGeom>
          <a:blipFill>
            <a:blip r:embed="rId3"/>
          </a:blip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603" name="Shape 603"/>
          <p:cNvSpPr/>
          <p:nvPr/>
        </p:nvSpPr>
        <p:spPr>
          <a:xfrm>
            <a:off x="1888066" y="5262794"/>
            <a:ext cx="230916" cy="218613"/>
          </a:xfrm>
          <a:prstGeom prst="ellipse">
            <a:avLst/>
          </a:prstGeom>
          <a:blipFill>
            <a:blip r:embed="rId3"/>
          </a:blip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604" name="Shape 604"/>
          <p:cNvSpPr/>
          <p:nvPr/>
        </p:nvSpPr>
        <p:spPr>
          <a:xfrm>
            <a:off x="2209800" y="5008794"/>
            <a:ext cx="230916" cy="218613"/>
          </a:xfrm>
          <a:prstGeom prst="ellipse">
            <a:avLst/>
          </a:prstGeom>
          <a:blipFill>
            <a:blip r:embed="rId3"/>
          </a:blip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605" name="Shape 605"/>
          <p:cNvSpPr/>
          <p:nvPr/>
        </p:nvSpPr>
        <p:spPr>
          <a:xfrm>
            <a:off x="529596" y="7566752"/>
            <a:ext cx="11945608" cy="1939793"/>
          </a:xfrm>
          <a:prstGeom prst="roundRect">
            <a:avLst>
              <a:gd name="adj" fmla="val 9821"/>
            </a:avLst>
          </a:prstGeom>
          <a:solidFill>
            <a:srgbClr val="EEE4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3000" b="1">
                <a:solidFill>
                  <a:schemeClr val="accent1">
                    <a:hueOff val="167273"/>
                    <a:satOff val="2235"/>
                    <a:lumOff val="-22549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Peso de nascimento: 2105 g</a:t>
            </a:r>
          </a:p>
          <a:p>
            <a:pPr>
              <a:defRPr sz="3000" b="1">
                <a:solidFill>
                  <a:schemeClr val="accent1">
                    <a:hueOff val="167273"/>
                    <a:satOff val="2235"/>
                    <a:lumOff val="-22549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05/09: Recuperou o peso de nascimento com 16 dias de vida</a:t>
            </a:r>
          </a:p>
          <a:p>
            <a:pPr>
              <a:defRPr sz="3000" b="1">
                <a:solidFill>
                  <a:schemeClr val="accent1">
                    <a:hueOff val="167273"/>
                    <a:satOff val="2235"/>
                    <a:lumOff val="-22549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Na última semana ganho médio de 45 g/dia</a:t>
            </a:r>
          </a:p>
        </p:txBody>
      </p:sp>
    </p:spTree>
  </p:cSld>
  <p:clrMapOvr>
    <a:masterClrMapping/>
  </p:clrMapOvr>
  <p:transition spd="slow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Shape 607"/>
          <p:cNvSpPr>
            <a:spLocks noGrp="1"/>
          </p:cNvSpPr>
          <p:nvPr>
            <p:ph type="title"/>
          </p:nvPr>
        </p:nvSpPr>
        <p:spPr>
          <a:xfrm>
            <a:off x="1456266" y="254000"/>
            <a:ext cx="10464801" cy="2438400"/>
          </a:xfrm>
          <a:prstGeom prst="rect">
            <a:avLst/>
          </a:prstGeom>
        </p:spPr>
        <p:txBody>
          <a:bodyPr/>
          <a:lstStyle>
            <a:lvl1pPr defTabSz="549148">
              <a:defRPr sz="7519" b="1">
                <a:solidFill>
                  <a:srgbClr val="94D9F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Exames Complementares</a:t>
            </a:r>
          </a:p>
        </p:txBody>
      </p:sp>
      <p:sp>
        <p:nvSpPr>
          <p:cNvPr id="608" name="Shape 608"/>
          <p:cNvSpPr/>
          <p:nvPr/>
        </p:nvSpPr>
        <p:spPr>
          <a:xfrm>
            <a:off x="4364481" y="2882900"/>
            <a:ext cx="4275837" cy="1346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8000" b="1">
                <a:solidFill>
                  <a:srgbClr val="609B97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Imagem</a:t>
            </a:r>
          </a:p>
        </p:txBody>
      </p:sp>
      <p:pic>
        <p:nvPicPr>
          <p:cNvPr id="609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569200" y="4741333"/>
            <a:ext cx="5080000" cy="50800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Shape 611"/>
          <p:cNvSpPr/>
          <p:nvPr/>
        </p:nvSpPr>
        <p:spPr>
          <a:xfrm>
            <a:off x="-1034984" y="5808133"/>
            <a:ext cx="14753035" cy="3488135"/>
          </a:xfrm>
          <a:prstGeom prst="roundRect">
            <a:avLst>
              <a:gd name="adj" fmla="val 28920"/>
            </a:avLst>
          </a:prstGeom>
          <a:solidFill>
            <a:srgbClr val="171717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6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12" name="Shape 612"/>
          <p:cNvSpPr/>
          <p:nvPr/>
        </p:nvSpPr>
        <p:spPr>
          <a:xfrm>
            <a:off x="-874118" y="753533"/>
            <a:ext cx="14753036" cy="2017515"/>
          </a:xfrm>
          <a:prstGeom prst="roundRect">
            <a:avLst>
              <a:gd name="adj" fmla="val 50000"/>
            </a:avLst>
          </a:prstGeom>
          <a:solidFill>
            <a:srgbClr val="171717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6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13" name="Shape 613"/>
          <p:cNvSpPr/>
          <p:nvPr/>
        </p:nvSpPr>
        <p:spPr>
          <a:xfrm>
            <a:off x="4031997" y="633777"/>
            <a:ext cx="4940806" cy="22570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3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lang="pt-BR" dirty="0" smtClean="0"/>
              <a:t>Ultrassonografia craniana</a:t>
            </a:r>
            <a:r>
              <a:rPr dirty="0" smtClean="0"/>
              <a:t>(26/08</a:t>
            </a:r>
            <a:r>
              <a:rPr dirty="0"/>
              <a:t>): </a:t>
            </a:r>
          </a:p>
          <a:p>
            <a:pPr>
              <a:defRPr sz="3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IR - 0,64</a:t>
            </a:r>
          </a:p>
          <a:p>
            <a:pPr>
              <a:defRPr sz="3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 err="1"/>
              <a:t>Sem</a:t>
            </a:r>
            <a:r>
              <a:rPr dirty="0"/>
              <a:t> </a:t>
            </a:r>
            <a:r>
              <a:rPr dirty="0" err="1"/>
              <a:t>alterações</a:t>
            </a:r>
            <a:endParaRPr dirty="0"/>
          </a:p>
        </p:txBody>
      </p:sp>
      <p:pic>
        <p:nvPicPr>
          <p:cNvPr id="614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755100" y="1868163"/>
            <a:ext cx="9494600" cy="4747301"/>
          </a:xfrm>
          <a:prstGeom prst="rect">
            <a:avLst/>
          </a:prstGeom>
          <a:ln w="12700">
            <a:miter lim="400000"/>
          </a:ln>
        </p:spPr>
      </p:pic>
      <p:sp>
        <p:nvSpPr>
          <p:cNvPr id="615" name="Shape 615"/>
          <p:cNvSpPr/>
          <p:nvPr/>
        </p:nvSpPr>
        <p:spPr>
          <a:xfrm>
            <a:off x="2768553" y="6358400"/>
            <a:ext cx="7467694" cy="2387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Ecografia de região cervical (26/08):</a:t>
            </a:r>
          </a:p>
          <a:p>
            <a:pPr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Músculos esternocleidomastoideos com espessura, ecogenicidade e dimensões</a:t>
            </a:r>
          </a:p>
          <a:p>
            <a:pPr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preservadas bilateralmente</a:t>
            </a:r>
          </a:p>
        </p:txBody>
      </p:sp>
    </p:spTree>
  </p:cSld>
  <p:clrMapOvr>
    <a:masterClrMapping/>
  </p:clrMapOvr>
  <p:transition spd="slow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" name="Shape 61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7000" b="1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Pendências</a:t>
            </a:r>
          </a:p>
        </p:txBody>
      </p:sp>
      <p:sp>
        <p:nvSpPr>
          <p:cNvPr id="618" name="Shape 618"/>
          <p:cNvSpPr/>
          <p:nvPr/>
        </p:nvSpPr>
        <p:spPr>
          <a:xfrm>
            <a:off x="1221250" y="4241800"/>
            <a:ext cx="10562300" cy="1270000"/>
          </a:xfrm>
          <a:prstGeom prst="roundRect">
            <a:avLst>
              <a:gd name="adj" fmla="val 15000"/>
            </a:avLst>
          </a:prstGeom>
          <a:solidFill>
            <a:srgbClr val="E2194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Angiotomografia a ser remarcada</a:t>
            </a:r>
          </a:p>
        </p:txBody>
      </p:sp>
    </p:spTree>
  </p:cSld>
  <p:clrMapOvr>
    <a:masterClrMapping/>
  </p:clrMapOvr>
  <p:transition spd="slow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" name="Shape 62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7000" b="1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Programação</a:t>
            </a:r>
          </a:p>
        </p:txBody>
      </p:sp>
      <p:sp>
        <p:nvSpPr>
          <p:cNvPr id="621" name="Shape 621"/>
          <p:cNvSpPr/>
          <p:nvPr/>
        </p:nvSpPr>
        <p:spPr>
          <a:xfrm>
            <a:off x="2136055" y="5649383"/>
            <a:ext cx="10214839" cy="1739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>
              <a:defRPr sz="3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Marcar consulta no ambulatório de Gastro do HCB (ambulatório de colestase)</a:t>
            </a:r>
          </a:p>
        </p:txBody>
      </p:sp>
      <p:pic>
        <p:nvPicPr>
          <p:cNvPr id="622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12800" y="3345027"/>
            <a:ext cx="1065412" cy="1065413"/>
          </a:xfrm>
          <a:prstGeom prst="rect">
            <a:avLst/>
          </a:prstGeom>
          <a:ln w="12700">
            <a:miter lim="400000"/>
          </a:ln>
        </p:spPr>
      </p:pic>
      <p:sp>
        <p:nvSpPr>
          <p:cNvPr id="623" name="Shape 623"/>
          <p:cNvSpPr/>
          <p:nvPr/>
        </p:nvSpPr>
        <p:spPr>
          <a:xfrm>
            <a:off x="2196253" y="3394074"/>
            <a:ext cx="9211708" cy="1739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>
              <a:defRPr sz="3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Na alta encaminhar para ambulatório do Dr. Wallace (CIPE)</a:t>
            </a:r>
          </a:p>
        </p:txBody>
      </p:sp>
      <p:pic>
        <p:nvPicPr>
          <p:cNvPr id="624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12800" y="5656427"/>
            <a:ext cx="1065412" cy="106541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" name="Shape 626"/>
          <p:cNvSpPr>
            <a:spLocks noGrp="1"/>
          </p:cNvSpPr>
          <p:nvPr>
            <p:ph type="title"/>
          </p:nvPr>
        </p:nvSpPr>
        <p:spPr>
          <a:xfrm>
            <a:off x="1270000" y="-457200"/>
            <a:ext cx="10464800" cy="2438400"/>
          </a:xfrm>
          <a:prstGeom prst="rect">
            <a:avLst/>
          </a:prstGeom>
        </p:spPr>
        <p:txBody>
          <a:bodyPr/>
          <a:lstStyle>
            <a:lvl1pPr>
              <a:defRPr sz="7000" b="1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RELEMBRANDO…</a:t>
            </a:r>
          </a:p>
        </p:txBody>
      </p:sp>
      <p:sp>
        <p:nvSpPr>
          <p:cNvPr id="627" name="Shape 627"/>
          <p:cNvSpPr/>
          <p:nvPr/>
        </p:nvSpPr>
        <p:spPr>
          <a:xfrm>
            <a:off x="793644" y="2618104"/>
            <a:ext cx="2950846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Veia cava inferior</a:t>
            </a:r>
          </a:p>
        </p:txBody>
      </p:sp>
      <p:sp>
        <p:nvSpPr>
          <p:cNvPr id="628" name="Shape 628"/>
          <p:cNvSpPr/>
          <p:nvPr/>
        </p:nvSpPr>
        <p:spPr>
          <a:xfrm>
            <a:off x="9961191" y="2616109"/>
            <a:ext cx="1041084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Aorta</a:t>
            </a:r>
          </a:p>
        </p:txBody>
      </p:sp>
      <p:sp>
        <p:nvSpPr>
          <p:cNvPr id="629" name="Shape 629"/>
          <p:cNvSpPr/>
          <p:nvPr/>
        </p:nvSpPr>
        <p:spPr>
          <a:xfrm>
            <a:off x="1007586" y="4775094"/>
            <a:ext cx="2252028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Vv. hepáticas</a:t>
            </a:r>
          </a:p>
        </p:txBody>
      </p:sp>
      <p:sp>
        <p:nvSpPr>
          <p:cNvPr id="630" name="Shape 630"/>
          <p:cNvSpPr/>
          <p:nvPr/>
        </p:nvSpPr>
        <p:spPr>
          <a:xfrm>
            <a:off x="5730504" y="2616109"/>
            <a:ext cx="1374459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Coração</a:t>
            </a:r>
          </a:p>
        </p:txBody>
      </p:sp>
      <p:sp>
        <p:nvSpPr>
          <p:cNvPr id="631" name="Shape 631"/>
          <p:cNvSpPr/>
          <p:nvPr/>
        </p:nvSpPr>
        <p:spPr>
          <a:xfrm>
            <a:off x="1533207" y="6745816"/>
            <a:ext cx="1200786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Fígado</a:t>
            </a:r>
          </a:p>
        </p:txBody>
      </p:sp>
      <p:sp>
        <p:nvSpPr>
          <p:cNvPr id="632" name="Shape 632"/>
          <p:cNvSpPr/>
          <p:nvPr/>
        </p:nvSpPr>
        <p:spPr>
          <a:xfrm>
            <a:off x="4911883" y="6745816"/>
            <a:ext cx="3181034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A. hepática própria</a:t>
            </a:r>
          </a:p>
        </p:txBody>
      </p:sp>
      <p:sp>
        <p:nvSpPr>
          <p:cNvPr id="633" name="Shape 633"/>
          <p:cNvSpPr/>
          <p:nvPr/>
        </p:nvSpPr>
        <p:spPr>
          <a:xfrm>
            <a:off x="9272216" y="4629150"/>
            <a:ext cx="2419034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Tronco celíaco</a:t>
            </a:r>
          </a:p>
        </p:txBody>
      </p:sp>
      <p:sp>
        <p:nvSpPr>
          <p:cNvPr id="634" name="Shape 634"/>
          <p:cNvSpPr/>
          <p:nvPr/>
        </p:nvSpPr>
        <p:spPr>
          <a:xfrm>
            <a:off x="9485722" y="6745816"/>
            <a:ext cx="3157539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A. hepática comum</a:t>
            </a:r>
          </a:p>
        </p:txBody>
      </p:sp>
      <p:sp>
        <p:nvSpPr>
          <p:cNvPr id="635" name="Shape 635"/>
          <p:cNvSpPr/>
          <p:nvPr/>
        </p:nvSpPr>
        <p:spPr>
          <a:xfrm>
            <a:off x="4383644" y="8709659"/>
            <a:ext cx="2903538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V. porta do fígado</a:t>
            </a:r>
          </a:p>
        </p:txBody>
      </p:sp>
      <p:sp>
        <p:nvSpPr>
          <p:cNvPr id="636" name="Shape 636"/>
          <p:cNvSpPr/>
          <p:nvPr/>
        </p:nvSpPr>
        <p:spPr>
          <a:xfrm>
            <a:off x="8747177" y="7953279"/>
            <a:ext cx="3909378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V. mesentérica superior</a:t>
            </a:r>
          </a:p>
        </p:txBody>
      </p:sp>
      <p:sp>
        <p:nvSpPr>
          <p:cNvPr id="637" name="Shape 637"/>
          <p:cNvSpPr/>
          <p:nvPr/>
        </p:nvSpPr>
        <p:spPr>
          <a:xfrm>
            <a:off x="9900496" y="8981016"/>
            <a:ext cx="2009141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V. esplênica</a:t>
            </a:r>
          </a:p>
        </p:txBody>
      </p:sp>
      <p:sp>
        <p:nvSpPr>
          <p:cNvPr id="638" name="Shape 638"/>
          <p:cNvSpPr/>
          <p:nvPr/>
        </p:nvSpPr>
        <p:spPr>
          <a:xfrm>
            <a:off x="3960269" y="2865754"/>
            <a:ext cx="1554456" cy="1"/>
          </a:xfrm>
          <a:prstGeom prst="line">
            <a:avLst/>
          </a:prstGeom>
          <a:ln w="88900">
            <a:solidFill>
              <a:srgbClr val="3078BD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639" name="Shape 639"/>
          <p:cNvSpPr/>
          <p:nvPr/>
        </p:nvSpPr>
        <p:spPr>
          <a:xfrm flipV="1">
            <a:off x="2133599" y="3359150"/>
            <a:ext cx="1" cy="1072727"/>
          </a:xfrm>
          <a:prstGeom prst="line">
            <a:avLst/>
          </a:prstGeom>
          <a:ln w="88900">
            <a:solidFill>
              <a:srgbClr val="3078BD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640" name="Shape 640"/>
          <p:cNvSpPr/>
          <p:nvPr/>
        </p:nvSpPr>
        <p:spPr>
          <a:xfrm flipV="1">
            <a:off x="2133600" y="5471742"/>
            <a:ext cx="1" cy="1072727"/>
          </a:xfrm>
          <a:prstGeom prst="line">
            <a:avLst/>
          </a:prstGeom>
          <a:ln w="88900">
            <a:solidFill>
              <a:srgbClr val="3078BD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649" name="Shape 649"/>
          <p:cNvSpPr/>
          <p:nvPr/>
        </p:nvSpPr>
        <p:spPr>
          <a:xfrm>
            <a:off x="2232374" y="7400078"/>
            <a:ext cx="2042783" cy="15636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287" extrusionOk="0">
                <a:moveTo>
                  <a:pt x="0" y="0"/>
                </a:moveTo>
                <a:cubicBezTo>
                  <a:pt x="1661" y="14508"/>
                  <a:pt x="8861" y="21600"/>
                  <a:pt x="21600" y="21277"/>
                </a:cubicBezTo>
              </a:path>
            </a:pathLst>
          </a:custGeom>
          <a:ln w="76200">
            <a:solidFill>
              <a:srgbClr val="3078BD"/>
            </a:solidFill>
            <a:miter lim="400000"/>
            <a:headEnd type="triangle"/>
          </a:ln>
        </p:spPr>
        <p:txBody>
          <a:bodyPr/>
          <a:lstStyle/>
          <a:p>
            <a:endParaRPr/>
          </a:p>
        </p:txBody>
      </p:sp>
      <p:sp>
        <p:nvSpPr>
          <p:cNvPr id="650" name="Shape 650"/>
          <p:cNvSpPr/>
          <p:nvPr/>
        </p:nvSpPr>
        <p:spPr>
          <a:xfrm>
            <a:off x="8530590" y="7802880"/>
            <a:ext cx="556260" cy="18465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403" y="21600"/>
                </a:moveTo>
                <a:lnTo>
                  <a:pt x="0" y="21600"/>
                </a:lnTo>
                <a:lnTo>
                  <a:pt x="0" y="0"/>
                </a:lnTo>
                <a:lnTo>
                  <a:pt x="21600" y="0"/>
                </a:lnTo>
              </a:path>
            </a:pathLst>
          </a:custGeom>
          <a:ln w="76200">
            <a:solidFill>
              <a:srgbClr val="3078BD"/>
            </a:solidFill>
            <a:miter lim="400000"/>
          </a:ln>
        </p:spPr>
        <p:txBody>
          <a:bodyPr/>
          <a:lstStyle/>
          <a:p>
            <a:endParaRPr/>
          </a:p>
        </p:txBody>
      </p:sp>
      <p:sp>
        <p:nvSpPr>
          <p:cNvPr id="643" name="Shape 643"/>
          <p:cNvSpPr/>
          <p:nvPr/>
        </p:nvSpPr>
        <p:spPr>
          <a:xfrm flipH="1">
            <a:off x="2894421" y="6993466"/>
            <a:ext cx="1554457" cy="1"/>
          </a:xfrm>
          <a:prstGeom prst="line">
            <a:avLst/>
          </a:prstGeom>
          <a:ln w="88900">
            <a:solidFill>
              <a:srgbClr val="E21941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644" name="Shape 644"/>
          <p:cNvSpPr/>
          <p:nvPr/>
        </p:nvSpPr>
        <p:spPr>
          <a:xfrm flipH="1">
            <a:off x="8355421" y="6993466"/>
            <a:ext cx="867797" cy="1"/>
          </a:xfrm>
          <a:prstGeom prst="line">
            <a:avLst/>
          </a:prstGeom>
          <a:ln w="88900">
            <a:solidFill>
              <a:srgbClr val="E21941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645" name="Shape 645"/>
          <p:cNvSpPr/>
          <p:nvPr/>
        </p:nvSpPr>
        <p:spPr>
          <a:xfrm>
            <a:off x="10481733" y="5462270"/>
            <a:ext cx="1" cy="945727"/>
          </a:xfrm>
          <a:prstGeom prst="line">
            <a:avLst/>
          </a:prstGeom>
          <a:ln w="88900">
            <a:solidFill>
              <a:srgbClr val="E21941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646" name="Shape 646"/>
          <p:cNvSpPr/>
          <p:nvPr/>
        </p:nvSpPr>
        <p:spPr>
          <a:xfrm>
            <a:off x="10481733" y="3343168"/>
            <a:ext cx="1" cy="945728"/>
          </a:xfrm>
          <a:prstGeom prst="line">
            <a:avLst/>
          </a:prstGeom>
          <a:ln w="88900">
            <a:solidFill>
              <a:srgbClr val="E21941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647" name="Shape 647"/>
          <p:cNvSpPr/>
          <p:nvPr/>
        </p:nvSpPr>
        <p:spPr>
          <a:xfrm>
            <a:off x="7507008" y="2865754"/>
            <a:ext cx="2272271" cy="1"/>
          </a:xfrm>
          <a:prstGeom prst="line">
            <a:avLst/>
          </a:prstGeom>
          <a:ln w="88900">
            <a:solidFill>
              <a:srgbClr val="E21941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648" name="Shape 648"/>
          <p:cNvSpPr/>
          <p:nvPr/>
        </p:nvSpPr>
        <p:spPr>
          <a:xfrm flipH="1">
            <a:off x="7394919" y="8890058"/>
            <a:ext cx="1072727" cy="1"/>
          </a:xfrm>
          <a:prstGeom prst="line">
            <a:avLst/>
          </a:prstGeom>
          <a:ln w="88900">
            <a:solidFill>
              <a:srgbClr val="3078BD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</p:spTree>
  </p:cSld>
  <p:clrMapOvr>
    <a:masterClrMapping/>
  </p:clrMapOvr>
  <p:transition spd="slow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" name="Shape 652"/>
          <p:cNvSpPr>
            <a:spLocks noGrp="1"/>
          </p:cNvSpPr>
          <p:nvPr>
            <p:ph type="title"/>
          </p:nvPr>
        </p:nvSpPr>
        <p:spPr>
          <a:xfrm>
            <a:off x="1270000" y="-457200"/>
            <a:ext cx="10464800" cy="2438400"/>
          </a:xfrm>
          <a:prstGeom prst="rect">
            <a:avLst/>
          </a:prstGeom>
        </p:spPr>
        <p:txBody>
          <a:bodyPr/>
          <a:lstStyle>
            <a:lvl1pPr>
              <a:defRPr sz="7000" b="1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RELEMBRANDO…</a:t>
            </a:r>
          </a:p>
        </p:txBody>
      </p:sp>
      <p:pic>
        <p:nvPicPr>
          <p:cNvPr id="653" name="Novo Documento 2020-10-01 16.11.03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 rot="16140000">
            <a:off x="1115290" y="-1041007"/>
            <a:ext cx="9592156" cy="13574108"/>
          </a:xfrm>
          <a:prstGeom prst="rect">
            <a:avLst/>
          </a:prstGeom>
          <a:ln w="12700">
            <a:miter lim="400000"/>
          </a:ln>
        </p:spPr>
      </p:pic>
      <p:sp>
        <p:nvSpPr>
          <p:cNvPr id="654" name="Shape 654"/>
          <p:cNvSpPr/>
          <p:nvPr/>
        </p:nvSpPr>
        <p:spPr>
          <a:xfrm>
            <a:off x="8688323" y="9222316"/>
            <a:ext cx="4162553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Desenho meramente ilustrativo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6" name="Captura de Tela 2020-05-05 às 15.06.59-filtered.png"/>
          <p:cNvPicPr>
            <a:picLocks noChangeAspect="1"/>
          </p:cNvPicPr>
          <p:nvPr/>
        </p:nvPicPr>
        <p:blipFill>
          <a:blip r:embed="rId2">
            <a:alphaModFix amt="51454"/>
            <a:extLst/>
          </a:blip>
          <a:stretch>
            <a:fillRect/>
          </a:stretch>
        </p:blipFill>
        <p:spPr>
          <a:xfrm>
            <a:off x="0" y="-1539086"/>
            <a:ext cx="13800999" cy="15083906"/>
          </a:xfrm>
          <a:prstGeom prst="rect">
            <a:avLst/>
          </a:prstGeom>
          <a:ln w="12700">
            <a:miter lim="400000"/>
          </a:ln>
        </p:spPr>
      </p:pic>
      <p:sp>
        <p:nvSpPr>
          <p:cNvPr id="657" name="Shape 657"/>
          <p:cNvSpPr>
            <a:spLocks noGrp="1"/>
          </p:cNvSpPr>
          <p:nvPr>
            <p:ph type="ctrTitle"/>
          </p:nvPr>
        </p:nvSpPr>
        <p:spPr>
          <a:xfrm>
            <a:off x="1270000" y="-1079500"/>
            <a:ext cx="10464800" cy="2794000"/>
          </a:xfrm>
          <a:prstGeom prst="rect">
            <a:avLst/>
          </a:prstGeom>
        </p:spPr>
        <p:txBody>
          <a:bodyPr/>
          <a:lstStyle>
            <a:lvl1pPr>
              <a:defRPr sz="7000" b="1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Artigo</a:t>
            </a:r>
          </a:p>
        </p:txBody>
      </p:sp>
      <p:sp>
        <p:nvSpPr>
          <p:cNvPr id="658" name="Shape 658"/>
          <p:cNvSpPr/>
          <p:nvPr/>
        </p:nvSpPr>
        <p:spPr>
          <a:xfrm>
            <a:off x="450574" y="1904986"/>
            <a:ext cx="12426818" cy="13336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b="1">
                <a:solidFill>
                  <a:srgbClr val="49984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Shunt </a:t>
            </a:r>
            <a:r>
              <a:rPr dirty="0" err="1"/>
              <a:t>portossistêmico</a:t>
            </a:r>
            <a:r>
              <a:rPr dirty="0"/>
              <a:t> </a:t>
            </a:r>
            <a:r>
              <a:rPr dirty="0" err="1"/>
              <a:t>congênito</a:t>
            </a:r>
            <a:r>
              <a:rPr dirty="0"/>
              <a:t> intra-</a:t>
            </a:r>
            <a:r>
              <a:rPr dirty="0" err="1"/>
              <a:t>hepático</a:t>
            </a:r>
            <a:r>
              <a:rPr dirty="0"/>
              <a:t> </a:t>
            </a:r>
            <a:r>
              <a:rPr dirty="0" err="1"/>
              <a:t>diagnosticado</a:t>
            </a:r>
            <a:r>
              <a:rPr dirty="0"/>
              <a:t> </a:t>
            </a:r>
            <a:r>
              <a:rPr dirty="0" err="1"/>
              <a:t>na</a:t>
            </a:r>
            <a:r>
              <a:rPr dirty="0"/>
              <a:t> </a:t>
            </a:r>
            <a:r>
              <a:rPr dirty="0" err="1"/>
              <a:t>vida</a:t>
            </a:r>
            <a:r>
              <a:rPr dirty="0"/>
              <a:t> </a:t>
            </a:r>
            <a:r>
              <a:rPr dirty="0" err="1"/>
              <a:t>intrauterina</a:t>
            </a:r>
            <a:endParaRPr dirty="0"/>
          </a:p>
        </p:txBody>
      </p:sp>
      <p:sp>
        <p:nvSpPr>
          <p:cNvPr id="659" name="Shape 659"/>
          <p:cNvSpPr/>
          <p:nvPr/>
        </p:nvSpPr>
        <p:spPr>
          <a:xfrm>
            <a:off x="3910674" y="3238684"/>
            <a:ext cx="5183453" cy="1270001"/>
          </a:xfrm>
          <a:prstGeom prst="roundRect">
            <a:avLst>
              <a:gd name="adj" fmla="val 15000"/>
            </a:avLst>
          </a:prstGeom>
          <a:solidFill>
            <a:srgbClr val="73AF88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b="1">
                <a:solidFill>
                  <a:srgbClr val="3078BD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 err="1"/>
              <a:t>Relato</a:t>
            </a:r>
            <a:r>
              <a:rPr dirty="0"/>
              <a:t> de </a:t>
            </a:r>
            <a:r>
              <a:rPr dirty="0" err="1"/>
              <a:t>Caso</a:t>
            </a:r>
            <a:endParaRPr dirty="0"/>
          </a:p>
        </p:txBody>
      </p:sp>
      <p:sp>
        <p:nvSpPr>
          <p:cNvPr id="2" name="Retângulo 1"/>
          <p:cNvSpPr/>
          <p:nvPr/>
        </p:nvSpPr>
        <p:spPr>
          <a:xfrm>
            <a:off x="123687" y="4528563"/>
            <a:ext cx="1288111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hlinkClick r:id="rId3"/>
              </a:rPr>
              <a:t>Congenital</a:t>
            </a:r>
            <a:r>
              <a:rPr lang="pt-BR" sz="2400" dirty="0">
                <a:hlinkClick r:id="rId3"/>
              </a:rPr>
              <a:t> </a:t>
            </a:r>
            <a:r>
              <a:rPr lang="pt-BR" sz="2400" b="1" dirty="0" err="1">
                <a:hlinkClick r:id="rId3"/>
              </a:rPr>
              <a:t>intrahepatic</a:t>
            </a:r>
            <a:r>
              <a:rPr lang="pt-BR" sz="2400" dirty="0">
                <a:hlinkClick r:id="rId3"/>
              </a:rPr>
              <a:t> </a:t>
            </a:r>
            <a:r>
              <a:rPr lang="pt-BR" sz="2400" b="1" dirty="0" err="1">
                <a:hlinkClick r:id="rId3"/>
              </a:rPr>
              <a:t>portosystemic</a:t>
            </a:r>
            <a:r>
              <a:rPr lang="pt-BR" sz="2400" dirty="0">
                <a:hlinkClick r:id="rId3"/>
              </a:rPr>
              <a:t> </a:t>
            </a:r>
            <a:r>
              <a:rPr lang="pt-BR" sz="2400" b="1" dirty="0">
                <a:hlinkClick r:id="rId3"/>
              </a:rPr>
              <a:t>shunt</a:t>
            </a:r>
            <a:r>
              <a:rPr lang="pt-BR" sz="2400" dirty="0">
                <a:hlinkClick r:id="rId3"/>
              </a:rPr>
              <a:t> </a:t>
            </a:r>
            <a:r>
              <a:rPr lang="pt-BR" sz="2400" b="1" dirty="0" err="1">
                <a:hlinkClick r:id="rId3"/>
              </a:rPr>
              <a:t>diagnosed</a:t>
            </a:r>
            <a:r>
              <a:rPr lang="pt-BR" sz="2400" dirty="0">
                <a:hlinkClick r:id="rId3"/>
              </a:rPr>
              <a:t> </a:t>
            </a:r>
            <a:r>
              <a:rPr lang="pt-BR" sz="2400" dirty="0" err="1">
                <a:hlinkClick r:id="rId3"/>
              </a:rPr>
              <a:t>during</a:t>
            </a:r>
            <a:r>
              <a:rPr lang="pt-BR" sz="2400" dirty="0">
                <a:hlinkClick r:id="rId3"/>
              </a:rPr>
              <a:t> </a:t>
            </a:r>
            <a:r>
              <a:rPr lang="pt-BR" sz="2400" b="1" dirty="0" err="1">
                <a:hlinkClick r:id="rId3"/>
              </a:rPr>
              <a:t>intrauterine</a:t>
            </a:r>
            <a:r>
              <a:rPr lang="pt-BR" sz="2400" dirty="0">
                <a:hlinkClick r:id="rId3"/>
              </a:rPr>
              <a:t> </a:t>
            </a:r>
            <a:r>
              <a:rPr lang="pt-BR" sz="2400" b="1" dirty="0" err="1">
                <a:hlinkClick r:id="rId3"/>
              </a:rPr>
              <a:t>life</a:t>
            </a:r>
            <a:r>
              <a:rPr lang="pt-BR" sz="2400" dirty="0" err="1">
                <a:hlinkClick r:id="rId3"/>
              </a:rPr>
              <a:t>.</a:t>
            </a:r>
            <a:r>
              <a:rPr lang="pt-BR" sz="2400" dirty="0" err="1"/>
              <a:t>Bellettini</a:t>
            </a:r>
            <a:r>
              <a:rPr lang="pt-BR" sz="2400" dirty="0"/>
              <a:t> CV, Wagner R, </a:t>
            </a:r>
            <a:r>
              <a:rPr lang="pt-BR" sz="2400" dirty="0" err="1"/>
              <a:t>Sette</a:t>
            </a:r>
            <a:r>
              <a:rPr lang="pt-BR" sz="2400" dirty="0"/>
              <a:t> </a:t>
            </a:r>
            <a:r>
              <a:rPr lang="pt-BR" sz="2400" dirty="0" err="1"/>
              <a:t>Balzanelo</a:t>
            </a:r>
            <a:r>
              <a:rPr lang="pt-BR" sz="2400" dirty="0"/>
              <a:t> A, de Souza </a:t>
            </a:r>
            <a:r>
              <a:rPr lang="pt-BR" sz="2400" dirty="0" err="1"/>
              <a:t>Andretta</a:t>
            </a:r>
            <a:r>
              <a:rPr lang="pt-BR" sz="2400" dirty="0"/>
              <a:t> AL, Nascimento de Moura A, Fabris CC, Maranhão </a:t>
            </a:r>
            <a:r>
              <a:rPr lang="pt-BR" sz="2400" dirty="0" err="1"/>
              <a:t>Gubert</a:t>
            </a:r>
            <a:r>
              <a:rPr lang="pt-BR" sz="2400" dirty="0"/>
              <a:t> </a:t>
            </a:r>
            <a:r>
              <a:rPr lang="pt-BR" sz="2400" dirty="0" err="1"/>
              <a:t>E.Rev</a:t>
            </a:r>
            <a:r>
              <a:rPr lang="pt-BR" sz="2400" dirty="0"/>
              <a:t> Paul </a:t>
            </a:r>
            <a:r>
              <a:rPr lang="pt-BR" sz="2400" dirty="0" err="1"/>
              <a:t>Pediatr</a:t>
            </a:r>
            <a:r>
              <a:rPr lang="pt-BR" sz="2400" dirty="0"/>
              <a:t>. 2016 Sep;34(3):384-7. </a:t>
            </a:r>
            <a:r>
              <a:rPr lang="pt-BR" sz="2400" dirty="0" err="1"/>
              <a:t>doi</a:t>
            </a:r>
            <a:r>
              <a:rPr lang="pt-BR" sz="2400" dirty="0"/>
              <a:t>: 10.1016/j.rpped.2016.03.003. </a:t>
            </a:r>
            <a:r>
              <a:rPr lang="pt-BR" sz="2400" dirty="0" err="1"/>
              <a:t>Epub</a:t>
            </a:r>
            <a:r>
              <a:rPr lang="pt-BR" sz="2400" dirty="0"/>
              <a:t> 2016 </a:t>
            </a:r>
            <a:r>
              <a:rPr lang="pt-BR" sz="2400" dirty="0" err="1"/>
              <a:t>Apr</a:t>
            </a:r>
            <a:r>
              <a:rPr lang="pt-BR" sz="2400" dirty="0"/>
              <a:t> 8.PMID: 27133713 </a:t>
            </a:r>
            <a:r>
              <a:rPr lang="pt-BR" sz="2400" b="1" dirty="0" err="1"/>
              <a:t>Free</a:t>
            </a:r>
            <a:r>
              <a:rPr lang="pt-BR" sz="2400" b="1" dirty="0"/>
              <a:t> PMC </a:t>
            </a:r>
            <a:r>
              <a:rPr lang="pt-BR" sz="2400" b="1" dirty="0" err="1" smtClean="0"/>
              <a:t>article</a:t>
            </a:r>
            <a:r>
              <a:rPr lang="pt-BR" sz="2400" b="1" dirty="0" smtClean="0">
                <a:solidFill>
                  <a:schemeClr val="accent6"/>
                </a:solidFill>
              </a:rPr>
              <a:t>. Artigo Livre!</a:t>
            </a:r>
            <a:endParaRPr lang="pt-BR" sz="2400" dirty="0">
              <a:solidFill>
                <a:schemeClr val="accent6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50574" y="6769162"/>
            <a:ext cx="1155589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/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endParaRPr lang="pt-BR" sz="2400" u="sng" dirty="0"/>
          </a:p>
        </p:txBody>
      </p:sp>
      <p:sp>
        <p:nvSpPr>
          <p:cNvPr id="5" name="Retângulo 4"/>
          <p:cNvSpPr/>
          <p:nvPr/>
        </p:nvSpPr>
        <p:spPr>
          <a:xfrm>
            <a:off x="2118139" y="7306694"/>
            <a:ext cx="961666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/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endParaRPr lang="pt-BR" u="sng" dirty="0"/>
          </a:p>
        </p:txBody>
      </p:sp>
      <p:sp>
        <p:nvSpPr>
          <p:cNvPr id="6" name="Retângulo 5"/>
          <p:cNvSpPr/>
          <p:nvPr/>
        </p:nvSpPr>
        <p:spPr>
          <a:xfrm>
            <a:off x="-154608" y="6002867"/>
            <a:ext cx="131594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u="sng" dirty="0">
                <a:hlinkClick r:id="rId4"/>
              </a:rPr>
              <a:t/>
            </a:r>
            <a:br>
              <a:rPr lang="pt-BR" u="sng" dirty="0">
                <a:hlinkClick r:id="rId4"/>
              </a:rPr>
            </a:br>
            <a:r>
              <a:rPr lang="pt-BR" u="sng" dirty="0">
                <a:hlinkClick r:id="rId4"/>
              </a:rPr>
              <a:t/>
            </a:r>
            <a:br>
              <a:rPr lang="pt-BR" u="sng" dirty="0">
                <a:hlinkClick r:id="rId4"/>
              </a:rPr>
            </a:br>
            <a:r>
              <a:rPr lang="pt-BR" sz="2800" u="sng" dirty="0">
                <a:hlinkClick r:id="rId4"/>
              </a:rPr>
              <a:t>Shunt portossistêmico congênito intra‐hepático ... - </a:t>
            </a:r>
            <a:r>
              <a:rPr lang="pt-BR" sz="2800" u="sng" dirty="0" err="1">
                <a:hlinkClick r:id="rId4"/>
              </a:rPr>
              <a:t>SciELO</a:t>
            </a:r>
            <a:endParaRPr lang="pt-BR" sz="2800" u="sng" dirty="0">
              <a:hlinkClick r:id="rId4"/>
            </a:endParaRPr>
          </a:p>
          <a:p>
            <a:r>
              <a:rPr lang="pt-BR" sz="2800" u="sng" dirty="0">
                <a:hlinkClick r:id="rId4"/>
              </a:rPr>
              <a:t>www.scielo.br › </a:t>
            </a:r>
            <a:r>
              <a:rPr lang="pt-BR" sz="2800" u="sng" dirty="0" err="1">
                <a:hlinkClick r:id="rId4"/>
              </a:rPr>
              <a:t>rpp</a:t>
            </a:r>
            <a:r>
              <a:rPr lang="pt-BR" sz="2800" u="sng" dirty="0">
                <a:hlinkClick r:id="rId4"/>
              </a:rPr>
              <a:t> › pt_0103-0582-rpp-34-03-0384</a:t>
            </a:r>
          </a:p>
          <a:p>
            <a:r>
              <a:rPr lang="pt-BR" sz="2800" b="1" dirty="0"/>
              <a:t>Shunt portossistêmico congênito intra</a:t>
            </a:r>
            <a:r>
              <a:rPr lang="pt-BR" sz="2800" dirty="0"/>
              <a:t>-</a:t>
            </a:r>
            <a:r>
              <a:rPr lang="pt-BR" sz="2800" b="1" dirty="0"/>
              <a:t>hepático diagnosticado</a:t>
            </a:r>
            <a:r>
              <a:rPr lang="pt-BR" sz="2800" dirty="0"/>
              <a:t> na </a:t>
            </a:r>
            <a:r>
              <a:rPr lang="pt-BR" sz="2800" b="1" dirty="0"/>
              <a:t>vida intrauterina</a:t>
            </a:r>
            <a:r>
              <a:rPr lang="pt-BR" sz="2800" dirty="0"/>
              <a:t>. Camila Vieira </a:t>
            </a:r>
            <a:r>
              <a:rPr lang="pt-BR" sz="2800" dirty="0" err="1"/>
              <a:t>Bellettinia</a:t>
            </a:r>
            <a:r>
              <a:rPr lang="pt-BR" sz="2800" dirty="0"/>
              <a:t>,∗. , Rafaela </a:t>
            </a:r>
            <a:r>
              <a:rPr lang="pt-BR" sz="2800" dirty="0" err="1"/>
              <a:t>Wagnera</a:t>
            </a:r>
            <a:r>
              <a:rPr lang="pt-BR" sz="2800" dirty="0"/>
              <a:t>, </a:t>
            </a:r>
            <a:r>
              <a:rPr lang="pt-BR" sz="2800" dirty="0" err="1"/>
              <a:t>Aleocídio</a:t>
            </a:r>
            <a:r>
              <a:rPr lang="pt-BR" sz="2800" dirty="0"/>
              <a:t> </a:t>
            </a:r>
            <a:r>
              <a:rPr lang="pt-BR" sz="2800" dirty="0" err="1"/>
              <a:t>Sette</a:t>
            </a:r>
            <a:r>
              <a:rPr lang="pt-BR" sz="2800" dirty="0"/>
              <a:t> </a:t>
            </a:r>
            <a:r>
              <a:rPr lang="pt-BR" sz="2800" dirty="0" err="1"/>
              <a:t>Balzanelob</a:t>
            </a:r>
            <a:r>
              <a:rPr lang="pt-BR" sz="2800" dirty="0"/>
              <a:t>,.de CV </a:t>
            </a:r>
            <a:r>
              <a:rPr lang="pt-BR" sz="2800" dirty="0" err="1"/>
              <a:t>Bellettini</a:t>
            </a:r>
            <a:r>
              <a:rPr lang="pt-BR" sz="2800" dirty="0"/>
              <a:t> · ‎2016 · ‎</a:t>
            </a:r>
            <a:r>
              <a:rPr lang="pt-BR" sz="2800" dirty="0">
                <a:hlinkClick r:id="rId5"/>
              </a:rPr>
              <a:t>Artigos relacionados</a:t>
            </a:r>
            <a:endParaRPr lang="pt-BR" sz="2800" dirty="0"/>
          </a:p>
        </p:txBody>
      </p:sp>
      <p:sp>
        <p:nvSpPr>
          <p:cNvPr id="7" name="Line 2"/>
          <p:cNvSpPr>
            <a:spLocks noChangeShapeType="1"/>
          </p:cNvSpPr>
          <p:nvPr/>
        </p:nvSpPr>
        <p:spPr bwMode="auto">
          <a:xfrm flipH="1">
            <a:off x="9354724" y="6679598"/>
            <a:ext cx="431800" cy="576262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9786524" y="6641049"/>
            <a:ext cx="2251075" cy="376238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Artigo em português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" name="Shape 663"/>
          <p:cNvSpPr/>
          <p:nvPr/>
        </p:nvSpPr>
        <p:spPr>
          <a:xfrm>
            <a:off x="4256383" y="356790"/>
            <a:ext cx="4221100" cy="812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500" b="1">
                <a:solidFill>
                  <a:srgbClr val="49984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INTRODUÇÃO</a:t>
            </a:r>
          </a:p>
        </p:txBody>
      </p:sp>
      <p:sp>
        <p:nvSpPr>
          <p:cNvPr id="664" name="Shape 664"/>
          <p:cNvSpPr/>
          <p:nvPr/>
        </p:nvSpPr>
        <p:spPr>
          <a:xfrm>
            <a:off x="664167" y="1447800"/>
            <a:ext cx="10728199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Condição rara com complicações potencialmente graves</a:t>
            </a:r>
          </a:p>
        </p:txBody>
      </p:sp>
      <p:sp>
        <p:nvSpPr>
          <p:cNvPr id="665" name="Shape 665"/>
          <p:cNvSpPr/>
          <p:nvPr/>
        </p:nvSpPr>
        <p:spPr>
          <a:xfrm>
            <a:off x="679027" y="2726324"/>
            <a:ext cx="10698481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Descrito pela primeira vez em 1793 ( John Abernethy)</a:t>
            </a:r>
          </a:p>
        </p:txBody>
      </p:sp>
      <p:sp>
        <p:nvSpPr>
          <p:cNvPr id="666" name="Shape 666"/>
          <p:cNvSpPr/>
          <p:nvPr/>
        </p:nvSpPr>
        <p:spPr>
          <a:xfrm>
            <a:off x="601493" y="4004848"/>
            <a:ext cx="8110348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Consiste em anomalia vascular congênita </a:t>
            </a:r>
          </a:p>
        </p:txBody>
      </p:sp>
      <p:sp>
        <p:nvSpPr>
          <p:cNvPr id="667" name="Shape 667"/>
          <p:cNvSpPr/>
          <p:nvPr/>
        </p:nvSpPr>
        <p:spPr>
          <a:xfrm>
            <a:off x="2378107" y="5562831"/>
            <a:ext cx="9061386" cy="1837929"/>
          </a:xfrm>
          <a:prstGeom prst="roundRect">
            <a:avLst>
              <a:gd name="adj" fmla="val 10365"/>
            </a:avLst>
          </a:prstGeom>
          <a:solidFill>
            <a:srgbClr val="73AF88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 sangue proveniente da veia porta drena diretamente para uma veia sistêmica e desvia a circulação do fígado</a:t>
            </a:r>
          </a:p>
        </p:txBody>
      </p:sp>
      <p:sp>
        <p:nvSpPr>
          <p:cNvPr id="668" name="Shape 668"/>
          <p:cNvSpPr/>
          <p:nvPr/>
        </p:nvSpPr>
        <p:spPr>
          <a:xfrm>
            <a:off x="665967" y="8290983"/>
            <a:ext cx="6626734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Incidência estimada em 1: 30.000</a:t>
            </a:r>
          </a:p>
        </p:txBody>
      </p:sp>
      <p:pic>
        <p:nvPicPr>
          <p:cNvPr id="669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13466" y="4885961"/>
            <a:ext cx="1065413" cy="106541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" name="Shape 671"/>
          <p:cNvSpPr/>
          <p:nvPr/>
        </p:nvSpPr>
        <p:spPr>
          <a:xfrm>
            <a:off x="430250" y="524933"/>
            <a:ext cx="7267500" cy="609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3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Associada a outras malformações:</a:t>
            </a:r>
          </a:p>
        </p:txBody>
      </p:sp>
      <p:pic>
        <p:nvPicPr>
          <p:cNvPr id="672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6678" y="4000068"/>
            <a:ext cx="2386311" cy="2386311"/>
          </a:xfrm>
          <a:prstGeom prst="rect">
            <a:avLst/>
          </a:prstGeom>
          <a:ln w="12700">
            <a:miter lim="400000"/>
          </a:ln>
        </p:spPr>
      </p:pic>
      <p:pic>
        <p:nvPicPr>
          <p:cNvPr id="673" name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487877" y="4395300"/>
            <a:ext cx="3048779" cy="1595846"/>
          </a:xfrm>
          <a:prstGeom prst="rect">
            <a:avLst/>
          </a:prstGeom>
          <a:ln w="12700">
            <a:miter lim="400000"/>
          </a:ln>
        </p:spPr>
      </p:pic>
      <p:pic>
        <p:nvPicPr>
          <p:cNvPr id="674" name="pasted-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491254" y="3262539"/>
            <a:ext cx="1519818" cy="2935061"/>
          </a:xfrm>
          <a:prstGeom prst="rect">
            <a:avLst/>
          </a:prstGeom>
          <a:ln w="12700">
            <a:miter lim="400000"/>
          </a:ln>
        </p:spPr>
      </p:pic>
      <p:pic>
        <p:nvPicPr>
          <p:cNvPr id="675" name="pasted-image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9482666" y="3074108"/>
            <a:ext cx="3311923" cy="3311923"/>
          </a:xfrm>
          <a:prstGeom prst="rect">
            <a:avLst/>
          </a:prstGeom>
          <a:ln w="12700">
            <a:miter lim="400000"/>
          </a:ln>
        </p:spPr>
      </p:pic>
      <p:sp>
        <p:nvSpPr>
          <p:cNvPr id="676" name="Shape 676"/>
          <p:cNvSpPr/>
          <p:nvPr/>
        </p:nvSpPr>
        <p:spPr>
          <a:xfrm>
            <a:off x="59266" y="6674890"/>
            <a:ext cx="3457246" cy="637154"/>
          </a:xfrm>
          <a:prstGeom prst="roundRect">
            <a:avLst>
              <a:gd name="adj" fmla="val 29899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Gastrointestinais</a:t>
            </a:r>
          </a:p>
        </p:txBody>
      </p:sp>
      <p:sp>
        <p:nvSpPr>
          <p:cNvPr id="677" name="Shape 677"/>
          <p:cNvSpPr/>
          <p:nvPr/>
        </p:nvSpPr>
        <p:spPr>
          <a:xfrm>
            <a:off x="3640666" y="6674890"/>
            <a:ext cx="3457245" cy="637154"/>
          </a:xfrm>
          <a:prstGeom prst="roundRect">
            <a:avLst>
              <a:gd name="adj" fmla="val 29899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Genitourinárias</a:t>
            </a:r>
          </a:p>
        </p:txBody>
      </p:sp>
      <p:sp>
        <p:nvSpPr>
          <p:cNvPr id="678" name="Shape 678"/>
          <p:cNvSpPr/>
          <p:nvPr/>
        </p:nvSpPr>
        <p:spPr>
          <a:xfrm>
            <a:off x="9404415" y="6674890"/>
            <a:ext cx="3457246" cy="637154"/>
          </a:xfrm>
          <a:prstGeom prst="roundRect">
            <a:avLst>
              <a:gd name="adj" fmla="val 29899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Cardiovasculares</a:t>
            </a:r>
          </a:p>
        </p:txBody>
      </p:sp>
      <p:sp>
        <p:nvSpPr>
          <p:cNvPr id="679" name="Shape 679"/>
          <p:cNvSpPr/>
          <p:nvPr/>
        </p:nvSpPr>
        <p:spPr>
          <a:xfrm>
            <a:off x="7286855" y="6674890"/>
            <a:ext cx="1928616" cy="637154"/>
          </a:xfrm>
          <a:prstGeom prst="roundRect">
            <a:avLst>
              <a:gd name="adj" fmla="val 29899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Ósseas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1" name="Shape 681"/>
          <p:cNvSpPr/>
          <p:nvPr/>
        </p:nvSpPr>
        <p:spPr>
          <a:xfrm>
            <a:off x="1336439" y="1367166"/>
            <a:ext cx="1504158" cy="1372460"/>
          </a:xfrm>
          <a:prstGeom prst="roundRect">
            <a:avLst>
              <a:gd name="adj" fmla="val 13880"/>
            </a:avLst>
          </a:prstGeom>
          <a:solidFill>
            <a:srgbClr val="FEF5B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endParaRPr/>
          </a:p>
        </p:txBody>
      </p:sp>
      <p:sp>
        <p:nvSpPr>
          <p:cNvPr id="682" name="Shape 682"/>
          <p:cNvSpPr/>
          <p:nvPr/>
        </p:nvSpPr>
        <p:spPr>
          <a:xfrm>
            <a:off x="3518069" y="654050"/>
            <a:ext cx="5596129" cy="723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49984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DESCRIÇÃO DO CASO</a:t>
            </a:r>
          </a:p>
        </p:txBody>
      </p:sp>
      <p:sp>
        <p:nvSpPr>
          <p:cNvPr id="683" name="Shape 683"/>
          <p:cNvSpPr/>
          <p:nvPr/>
        </p:nvSpPr>
        <p:spPr>
          <a:xfrm>
            <a:off x="1170855" y="8360833"/>
            <a:ext cx="3186428" cy="787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2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USG obstétrico  Terceiro trimestre</a:t>
            </a:r>
          </a:p>
        </p:txBody>
      </p:sp>
      <p:sp>
        <p:nvSpPr>
          <p:cNvPr id="684" name="Shape 684"/>
          <p:cNvSpPr/>
          <p:nvPr/>
        </p:nvSpPr>
        <p:spPr>
          <a:xfrm>
            <a:off x="6564955" y="6588515"/>
            <a:ext cx="6711912" cy="2019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3500" b="1">
                <a:solidFill>
                  <a:srgbClr val="E2194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Shunt </a:t>
            </a:r>
          </a:p>
          <a:p>
            <a:pPr>
              <a:defRPr sz="22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CIUR </a:t>
            </a:r>
          </a:p>
          <a:p>
            <a:pPr>
              <a:defRPr sz="22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Microcefalia </a:t>
            </a:r>
          </a:p>
          <a:p>
            <a:pPr>
              <a:defRPr sz="22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Encurtamento de ossos longos </a:t>
            </a:r>
          </a:p>
          <a:p>
            <a:pPr>
              <a:defRPr sz="22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Aumento do tamanho da placenta</a:t>
            </a:r>
          </a:p>
        </p:txBody>
      </p:sp>
      <p:pic>
        <p:nvPicPr>
          <p:cNvPr id="685" name="pasted-image.png"/>
          <p:cNvPicPr>
            <a:picLocks noChangeAspect="1"/>
          </p:cNvPicPr>
          <p:nvPr/>
        </p:nvPicPr>
        <p:blipFill>
          <a:blip r:embed="rId2">
            <a:alphaModFix amt="97526"/>
            <a:extLst/>
          </a:blip>
          <a:stretch>
            <a:fillRect/>
          </a:stretch>
        </p:blipFill>
        <p:spPr>
          <a:xfrm>
            <a:off x="1884500" y="6265333"/>
            <a:ext cx="2022199" cy="2022199"/>
          </a:xfrm>
          <a:prstGeom prst="rect">
            <a:avLst/>
          </a:prstGeom>
          <a:ln w="12700">
            <a:miter lim="400000"/>
          </a:ln>
        </p:spPr>
      </p:pic>
      <p:sp>
        <p:nvSpPr>
          <p:cNvPr id="686" name="Shape 686"/>
          <p:cNvSpPr/>
          <p:nvPr/>
        </p:nvSpPr>
        <p:spPr>
          <a:xfrm>
            <a:off x="4264947" y="7276432"/>
            <a:ext cx="2906052" cy="1"/>
          </a:xfrm>
          <a:prstGeom prst="line">
            <a:avLst/>
          </a:prstGeom>
          <a:ln w="88900">
            <a:solidFill>
              <a:srgbClr val="4DABCA"/>
            </a:solidFill>
            <a:prstDash val="sysDot"/>
            <a:miter lim="400000"/>
            <a:tailEnd type="stealth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pic>
        <p:nvPicPr>
          <p:cNvPr id="687" name="Imagem 686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122847" y="6285716"/>
            <a:ext cx="5596129" cy="2993278"/>
          </a:xfrm>
          <a:prstGeom prst="rect">
            <a:avLst/>
          </a:prstGeom>
        </p:spPr>
      </p:pic>
      <p:pic>
        <p:nvPicPr>
          <p:cNvPr id="689" name="pasted-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751039" y="1531709"/>
            <a:ext cx="674959" cy="1043374"/>
          </a:xfrm>
          <a:prstGeom prst="rect">
            <a:avLst/>
          </a:prstGeom>
          <a:ln w="12700">
            <a:miter lim="400000"/>
          </a:ln>
        </p:spPr>
      </p:pic>
      <p:sp>
        <p:nvSpPr>
          <p:cNvPr id="690" name="Shape 690"/>
          <p:cNvSpPr/>
          <p:nvPr/>
        </p:nvSpPr>
        <p:spPr>
          <a:xfrm>
            <a:off x="1295400" y="3040314"/>
            <a:ext cx="7089048" cy="1270001"/>
          </a:xfrm>
          <a:prstGeom prst="roundRect">
            <a:avLst>
              <a:gd name="adj" fmla="val 15000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Transferida ao serviço com 17 dias de vida para investigação</a:t>
            </a:r>
          </a:p>
        </p:txBody>
      </p:sp>
      <p:sp>
        <p:nvSpPr>
          <p:cNvPr id="691" name="Shape 691"/>
          <p:cNvSpPr/>
          <p:nvPr/>
        </p:nvSpPr>
        <p:spPr>
          <a:xfrm>
            <a:off x="1286933" y="4611003"/>
            <a:ext cx="6169886" cy="890125"/>
          </a:xfrm>
          <a:prstGeom prst="roundRect">
            <a:avLst>
              <a:gd name="adj" fmla="val 21402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Mãe previamente hígida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3" name="Shape 693"/>
          <p:cNvSpPr/>
          <p:nvPr/>
        </p:nvSpPr>
        <p:spPr>
          <a:xfrm>
            <a:off x="754029" y="6431661"/>
            <a:ext cx="2849576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8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IG: 37 semanas</a:t>
            </a:r>
          </a:p>
        </p:txBody>
      </p:sp>
      <p:sp>
        <p:nvSpPr>
          <p:cNvPr id="694" name="Shape 694"/>
          <p:cNvSpPr/>
          <p:nvPr/>
        </p:nvSpPr>
        <p:spPr>
          <a:xfrm>
            <a:off x="787188" y="3936603"/>
            <a:ext cx="2015491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Cesariana</a:t>
            </a:r>
          </a:p>
        </p:txBody>
      </p:sp>
      <p:sp>
        <p:nvSpPr>
          <p:cNvPr id="695" name="Shape 695"/>
          <p:cNvSpPr/>
          <p:nvPr/>
        </p:nvSpPr>
        <p:spPr>
          <a:xfrm>
            <a:off x="6956153" y="956733"/>
            <a:ext cx="2940686" cy="1435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28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Peso</a:t>
            </a:r>
          </a:p>
          <a:p>
            <a:pPr>
              <a:defRPr sz="28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1900 kg </a:t>
            </a:r>
          </a:p>
        </p:txBody>
      </p:sp>
      <p:sp>
        <p:nvSpPr>
          <p:cNvPr id="696" name="Shape 696"/>
          <p:cNvSpPr/>
          <p:nvPr/>
        </p:nvSpPr>
        <p:spPr>
          <a:xfrm>
            <a:off x="2084726" y="1635549"/>
            <a:ext cx="2095882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Apgar 6/9</a:t>
            </a:r>
          </a:p>
        </p:txBody>
      </p:sp>
      <p:sp>
        <p:nvSpPr>
          <p:cNvPr id="697" name="Shape 697"/>
          <p:cNvSpPr/>
          <p:nvPr/>
        </p:nvSpPr>
        <p:spPr>
          <a:xfrm>
            <a:off x="9524601" y="3569758"/>
            <a:ext cx="3161277" cy="2070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Ao nascimento UTI por 11 dias: </a:t>
            </a:r>
          </a:p>
          <a:p>
            <a: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</a:rPr>
              <a:t>Manejo de ganho de peso,  DRP e icterícia neonatal</a:t>
            </a:r>
            <a:r>
              <a:t> </a:t>
            </a:r>
          </a:p>
        </p:txBody>
      </p:sp>
      <p:sp>
        <p:nvSpPr>
          <p:cNvPr id="698" name="Shape 698"/>
          <p:cNvSpPr/>
          <p:nvPr/>
        </p:nvSpPr>
        <p:spPr>
          <a:xfrm>
            <a:off x="669123" y="8453060"/>
            <a:ext cx="3657220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Após estabilização</a:t>
            </a:r>
          </a:p>
        </p:txBody>
      </p:sp>
      <p:sp>
        <p:nvSpPr>
          <p:cNvPr id="699" name="Shape 699"/>
          <p:cNvSpPr/>
          <p:nvPr/>
        </p:nvSpPr>
        <p:spPr>
          <a:xfrm>
            <a:off x="7497314" y="8453060"/>
            <a:ext cx="5172838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Hospital Pequeno Príncipe</a:t>
            </a:r>
          </a:p>
        </p:txBody>
      </p:sp>
      <p:pic>
        <p:nvPicPr>
          <p:cNvPr id="700" name="Imagem 699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822907" y="8494010"/>
            <a:ext cx="2246974" cy="476901"/>
          </a:xfrm>
          <a:prstGeom prst="rect">
            <a:avLst/>
          </a:prstGeom>
        </p:spPr>
      </p:pic>
      <p:pic>
        <p:nvPicPr>
          <p:cNvPr id="702" name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809401" y="3745484"/>
            <a:ext cx="3728576" cy="3728576"/>
          </a:xfrm>
          <a:prstGeom prst="rect">
            <a:avLst/>
          </a:prstGeom>
          <a:ln w="12700">
            <a:miter lim="400000"/>
          </a:ln>
        </p:spPr>
      </p:pic>
      <p:sp>
        <p:nvSpPr>
          <p:cNvPr id="703" name="Shape 703"/>
          <p:cNvSpPr/>
          <p:nvPr/>
        </p:nvSpPr>
        <p:spPr>
          <a:xfrm>
            <a:off x="7668862" y="2192866"/>
            <a:ext cx="1515269" cy="702582"/>
          </a:xfrm>
          <a:prstGeom prst="roundRect">
            <a:avLst>
              <a:gd name="adj" fmla="val 27114"/>
            </a:avLst>
          </a:prstGeom>
          <a:solidFill>
            <a:srgbClr val="4DABCA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PIG</a:t>
            </a:r>
          </a:p>
        </p:txBody>
      </p:sp>
      <p:pic>
        <p:nvPicPr>
          <p:cNvPr id="704" name="Imagem 703"/>
          <p:cNvPicPr>
            <a:picLocks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630574" y="1340709"/>
            <a:ext cx="3004186" cy="1097692"/>
          </a:xfrm>
          <a:prstGeom prst="rect">
            <a:avLst/>
          </a:prstGeom>
        </p:spPr>
      </p:pic>
      <p:pic>
        <p:nvPicPr>
          <p:cNvPr id="706" name="Imagem 705"/>
          <p:cNvPicPr>
            <a:picLocks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99190" y="3697386"/>
            <a:ext cx="2991486" cy="1037234"/>
          </a:xfrm>
          <a:prstGeom prst="rect">
            <a:avLst/>
          </a:prstGeom>
        </p:spPr>
      </p:pic>
      <p:pic>
        <p:nvPicPr>
          <p:cNvPr id="708" name="Imagem 707"/>
          <p:cNvPicPr>
            <a:picLocks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9240952" y="3054713"/>
            <a:ext cx="3728576" cy="3405983"/>
          </a:xfrm>
          <a:prstGeom prst="rect">
            <a:avLst/>
          </a:prstGeom>
        </p:spPr>
      </p:pic>
      <p:pic>
        <p:nvPicPr>
          <p:cNvPr id="710" name="Imagem 709"/>
          <p:cNvPicPr>
            <a:picLocks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251208" y="6237656"/>
            <a:ext cx="3855218" cy="934112"/>
          </a:xfrm>
          <a:prstGeom prst="rect">
            <a:avLst/>
          </a:prstGeom>
        </p:spPr>
      </p:pic>
      <p:pic>
        <p:nvPicPr>
          <p:cNvPr id="712" name="Imagem 711"/>
          <p:cNvPicPr>
            <a:picLocks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6930753" y="466526"/>
            <a:ext cx="2991486" cy="2846058"/>
          </a:xfrm>
          <a:prstGeom prst="rect">
            <a:avLst/>
          </a:prstGeom>
        </p:spPr>
      </p:pic>
      <p:sp>
        <p:nvSpPr>
          <p:cNvPr id="714" name="Shape 714"/>
          <p:cNvSpPr/>
          <p:nvPr/>
        </p:nvSpPr>
        <p:spPr>
          <a:xfrm flipV="1">
            <a:off x="7109944" y="3060851"/>
            <a:ext cx="564539" cy="887309"/>
          </a:xfrm>
          <a:prstGeom prst="line">
            <a:avLst/>
          </a:prstGeom>
          <a:ln w="76200">
            <a:solidFill>
              <a:srgbClr val="4DABCA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715" name="Shape 715"/>
          <p:cNvSpPr/>
          <p:nvPr/>
        </p:nvSpPr>
        <p:spPr>
          <a:xfrm flipV="1">
            <a:off x="7594963" y="4909838"/>
            <a:ext cx="1663066" cy="403102"/>
          </a:xfrm>
          <a:prstGeom prst="line">
            <a:avLst/>
          </a:prstGeom>
          <a:ln w="76200">
            <a:solidFill>
              <a:srgbClr val="4DABCA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716" name="Shape 716"/>
          <p:cNvSpPr/>
          <p:nvPr/>
        </p:nvSpPr>
        <p:spPr>
          <a:xfrm flipH="1" flipV="1">
            <a:off x="4259500" y="2227561"/>
            <a:ext cx="1457242" cy="1725148"/>
          </a:xfrm>
          <a:prstGeom prst="line">
            <a:avLst/>
          </a:prstGeom>
          <a:ln w="76200">
            <a:solidFill>
              <a:srgbClr val="4DABCA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717" name="Shape 717"/>
          <p:cNvSpPr/>
          <p:nvPr/>
        </p:nvSpPr>
        <p:spPr>
          <a:xfrm flipH="1" flipV="1">
            <a:off x="3188531" y="4289575"/>
            <a:ext cx="1990878" cy="630467"/>
          </a:xfrm>
          <a:prstGeom prst="line">
            <a:avLst/>
          </a:prstGeom>
          <a:ln w="76200">
            <a:solidFill>
              <a:srgbClr val="4DABCA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718" name="Shape 718"/>
          <p:cNvSpPr/>
          <p:nvPr/>
        </p:nvSpPr>
        <p:spPr>
          <a:xfrm flipV="1">
            <a:off x="3853961" y="5629271"/>
            <a:ext cx="1291627" cy="868668"/>
          </a:xfrm>
          <a:prstGeom prst="line">
            <a:avLst/>
          </a:prstGeom>
          <a:ln w="76200">
            <a:solidFill>
              <a:srgbClr val="4DABCA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</p:spTree>
  </p:cSld>
  <p:clrMapOvr>
    <a:masterClrMapping/>
  </p:clrMapOvr>
  <p:transition spd="slow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0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31283" y="836968"/>
            <a:ext cx="5134522" cy="3848748"/>
          </a:xfrm>
          <a:prstGeom prst="rect">
            <a:avLst/>
          </a:prstGeom>
          <a:ln w="12700">
            <a:miter lim="400000"/>
          </a:ln>
        </p:spPr>
      </p:pic>
      <p:sp>
        <p:nvSpPr>
          <p:cNvPr id="721" name="Shape 721"/>
          <p:cNvSpPr/>
          <p:nvPr/>
        </p:nvSpPr>
        <p:spPr>
          <a:xfrm>
            <a:off x="476607" y="5514682"/>
            <a:ext cx="3245740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Ao exame físico:</a:t>
            </a:r>
          </a:p>
        </p:txBody>
      </p:sp>
      <p:pic>
        <p:nvPicPr>
          <p:cNvPr id="722" name="Captura de Tela 2020-09-28 às 16.38.26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50333" y="7579783"/>
            <a:ext cx="1676401" cy="1739901"/>
          </a:xfrm>
          <a:prstGeom prst="rect">
            <a:avLst/>
          </a:prstGeom>
          <a:ln w="12700">
            <a:miter lim="400000"/>
          </a:ln>
        </p:spPr>
      </p:pic>
      <p:pic>
        <p:nvPicPr>
          <p:cNvPr id="723" name="pasted-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571493" y="7634816"/>
            <a:ext cx="1054101" cy="1054101"/>
          </a:xfrm>
          <a:prstGeom prst="rect">
            <a:avLst/>
          </a:prstGeom>
          <a:ln w="12700">
            <a:miter lim="400000"/>
          </a:ln>
        </p:spPr>
      </p:pic>
      <p:sp>
        <p:nvSpPr>
          <p:cNvPr id="724" name="Shape 724"/>
          <p:cNvSpPr/>
          <p:nvPr/>
        </p:nvSpPr>
        <p:spPr>
          <a:xfrm>
            <a:off x="1477600" y="173636"/>
            <a:ext cx="2903221" cy="558801"/>
          </a:xfrm>
          <a:prstGeom prst="roundRect">
            <a:avLst>
              <a:gd name="adj" fmla="val 20608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Admissão</a:t>
            </a:r>
          </a:p>
        </p:txBody>
      </p:sp>
      <p:sp>
        <p:nvSpPr>
          <p:cNvPr id="725" name="Shape 725"/>
          <p:cNvSpPr/>
          <p:nvPr/>
        </p:nvSpPr>
        <p:spPr>
          <a:xfrm>
            <a:off x="8436993" y="804333"/>
            <a:ext cx="1980553" cy="700551"/>
          </a:xfrm>
          <a:prstGeom prst="roundRect">
            <a:avLst>
              <a:gd name="adj" fmla="val 27193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2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BEG</a:t>
            </a:r>
          </a:p>
        </p:txBody>
      </p:sp>
      <p:sp>
        <p:nvSpPr>
          <p:cNvPr id="726" name="Shape 726"/>
          <p:cNvSpPr/>
          <p:nvPr/>
        </p:nvSpPr>
        <p:spPr>
          <a:xfrm>
            <a:off x="7196990" y="1998133"/>
            <a:ext cx="4460558" cy="700551"/>
          </a:xfrm>
          <a:prstGeom prst="roundRect">
            <a:avLst>
              <a:gd name="adj" fmla="val 27193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2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Assintomática</a:t>
            </a:r>
          </a:p>
        </p:txBody>
      </p:sp>
      <p:sp>
        <p:nvSpPr>
          <p:cNvPr id="727" name="Shape 727"/>
          <p:cNvSpPr/>
          <p:nvPr/>
        </p:nvSpPr>
        <p:spPr>
          <a:xfrm>
            <a:off x="8436993" y="3191933"/>
            <a:ext cx="1980553" cy="700551"/>
          </a:xfrm>
          <a:prstGeom prst="roundRect">
            <a:avLst>
              <a:gd name="adj" fmla="val 27193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2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Corada</a:t>
            </a:r>
          </a:p>
        </p:txBody>
      </p:sp>
      <p:sp>
        <p:nvSpPr>
          <p:cNvPr id="728" name="Shape 728"/>
          <p:cNvSpPr/>
          <p:nvPr/>
        </p:nvSpPr>
        <p:spPr>
          <a:xfrm>
            <a:off x="7975658" y="4385733"/>
            <a:ext cx="2903221" cy="700551"/>
          </a:xfrm>
          <a:prstGeom prst="roundRect">
            <a:avLst>
              <a:gd name="adj" fmla="val 27193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2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Hidratada</a:t>
            </a:r>
          </a:p>
        </p:txBody>
      </p:sp>
      <p:sp>
        <p:nvSpPr>
          <p:cNvPr id="729" name="Shape 729"/>
          <p:cNvSpPr/>
          <p:nvPr/>
        </p:nvSpPr>
        <p:spPr>
          <a:xfrm>
            <a:off x="6860008" y="5579533"/>
            <a:ext cx="5134522" cy="700551"/>
          </a:xfrm>
          <a:prstGeom prst="roundRect">
            <a:avLst>
              <a:gd name="adj" fmla="val 27193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2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Sinais vitais estáveis</a:t>
            </a:r>
          </a:p>
        </p:txBody>
      </p:sp>
      <p:pic>
        <p:nvPicPr>
          <p:cNvPr id="730" name="pasted-image-filtered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3970354" y="6513739"/>
            <a:ext cx="1519819" cy="293506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" name="Shape 732"/>
          <p:cNvSpPr/>
          <p:nvPr/>
        </p:nvSpPr>
        <p:spPr>
          <a:xfrm>
            <a:off x="516466" y="2294466"/>
            <a:ext cx="3677908" cy="828808"/>
          </a:xfrm>
          <a:prstGeom prst="roundRect">
            <a:avLst>
              <a:gd name="adj" fmla="val 22985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USG abdominal</a:t>
            </a:r>
          </a:p>
        </p:txBody>
      </p:sp>
      <p:sp>
        <p:nvSpPr>
          <p:cNvPr id="733" name="Shape 733"/>
          <p:cNvSpPr/>
          <p:nvPr/>
        </p:nvSpPr>
        <p:spPr>
          <a:xfrm>
            <a:off x="9718532" y="4376803"/>
            <a:ext cx="2126743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NORMAIS</a:t>
            </a:r>
          </a:p>
        </p:txBody>
      </p:sp>
      <p:sp>
        <p:nvSpPr>
          <p:cNvPr id="734" name="Shape 734"/>
          <p:cNvSpPr/>
          <p:nvPr/>
        </p:nvSpPr>
        <p:spPr>
          <a:xfrm>
            <a:off x="376933" y="275236"/>
            <a:ext cx="3456465" cy="828808"/>
          </a:xfrm>
          <a:prstGeom prst="roundRect">
            <a:avLst>
              <a:gd name="adj" fmla="val 13895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Investigação</a:t>
            </a:r>
          </a:p>
        </p:txBody>
      </p:sp>
      <p:sp>
        <p:nvSpPr>
          <p:cNvPr id="735" name="Shape 735"/>
          <p:cNvSpPr/>
          <p:nvPr/>
        </p:nvSpPr>
        <p:spPr>
          <a:xfrm flipH="1" flipV="1">
            <a:off x="4648967" y="2672452"/>
            <a:ext cx="4502907" cy="1601431"/>
          </a:xfrm>
          <a:prstGeom prst="line">
            <a:avLst/>
          </a:prstGeom>
          <a:ln w="76200" cap="rnd">
            <a:solidFill>
              <a:schemeClr val="accent1">
                <a:hueOff val="550649"/>
                <a:satOff val="22840"/>
                <a:lumOff val="-37254"/>
              </a:schemeClr>
            </a:solidFill>
            <a:custDash>
              <a:ds d="100000" sp="200000"/>
            </a:custDash>
            <a:head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736" name="Shape 736"/>
          <p:cNvSpPr/>
          <p:nvPr/>
        </p:nvSpPr>
        <p:spPr>
          <a:xfrm>
            <a:off x="474133" y="6714529"/>
            <a:ext cx="4989315" cy="828808"/>
          </a:xfrm>
          <a:prstGeom prst="roundRect">
            <a:avLst>
              <a:gd name="adj" fmla="val 22985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Eletroencefalograma</a:t>
            </a:r>
          </a:p>
        </p:txBody>
      </p:sp>
      <p:sp>
        <p:nvSpPr>
          <p:cNvPr id="737" name="Shape 737"/>
          <p:cNvSpPr/>
          <p:nvPr/>
        </p:nvSpPr>
        <p:spPr>
          <a:xfrm flipH="1">
            <a:off x="5677534" y="5017371"/>
            <a:ext cx="3402584" cy="2187630"/>
          </a:xfrm>
          <a:prstGeom prst="line">
            <a:avLst/>
          </a:prstGeom>
          <a:ln w="76200" cap="rnd">
            <a:solidFill>
              <a:schemeClr val="accent1">
                <a:hueOff val="550649"/>
                <a:satOff val="22840"/>
                <a:lumOff val="-37254"/>
              </a:schemeClr>
            </a:solidFill>
            <a:custDash>
              <a:ds d="100000" sp="200000"/>
            </a:custDash>
            <a:head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738" name="Shape 738"/>
          <p:cNvSpPr/>
          <p:nvPr/>
        </p:nvSpPr>
        <p:spPr>
          <a:xfrm>
            <a:off x="508000" y="4570149"/>
            <a:ext cx="6662474" cy="828808"/>
          </a:xfrm>
          <a:prstGeom prst="roundRect">
            <a:avLst>
              <a:gd name="adj" fmla="val 22985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Ecocardiograma</a:t>
            </a:r>
          </a:p>
        </p:txBody>
      </p:sp>
    </p:spTree>
  </p:cSld>
  <p:clrMapOvr>
    <a:masterClrMapping/>
  </p:clrMapOvr>
  <p:transition spd="slow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0" name="Shape 740"/>
          <p:cNvSpPr/>
          <p:nvPr/>
        </p:nvSpPr>
        <p:spPr>
          <a:xfrm>
            <a:off x="423333" y="1892230"/>
            <a:ext cx="6662474" cy="828808"/>
          </a:xfrm>
          <a:prstGeom prst="roundRect">
            <a:avLst>
              <a:gd name="adj" fmla="val 22985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Angiografia computadorizada</a:t>
            </a:r>
          </a:p>
        </p:txBody>
      </p:sp>
      <p:sp>
        <p:nvSpPr>
          <p:cNvPr id="741" name="Shape 741"/>
          <p:cNvSpPr/>
          <p:nvPr/>
        </p:nvSpPr>
        <p:spPr>
          <a:xfrm>
            <a:off x="9426178" y="2027233"/>
            <a:ext cx="2914651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Fígado normal</a:t>
            </a:r>
          </a:p>
        </p:txBody>
      </p:sp>
      <p:sp>
        <p:nvSpPr>
          <p:cNvPr id="742" name="Shape 742"/>
          <p:cNvSpPr/>
          <p:nvPr/>
        </p:nvSpPr>
        <p:spPr>
          <a:xfrm>
            <a:off x="1175925" y="5072459"/>
            <a:ext cx="10652950" cy="2387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Proeminência de ramo da veia porta E até a periferia do segmento lateral E, onde se observou dilatação vascular, proeminência da veia hepática E adjacente, com impressão de shunt portossistêmico intra-hepático no segmento lateral E do fígado</a:t>
            </a:r>
          </a:p>
        </p:txBody>
      </p:sp>
      <p:sp>
        <p:nvSpPr>
          <p:cNvPr id="743" name="Shape 743"/>
          <p:cNvSpPr/>
          <p:nvPr/>
        </p:nvSpPr>
        <p:spPr>
          <a:xfrm>
            <a:off x="376933" y="275236"/>
            <a:ext cx="3456465" cy="828808"/>
          </a:xfrm>
          <a:prstGeom prst="roundRect">
            <a:avLst>
              <a:gd name="adj" fmla="val 13895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Investigação</a:t>
            </a:r>
          </a:p>
        </p:txBody>
      </p:sp>
      <p:sp>
        <p:nvSpPr>
          <p:cNvPr id="744" name="Shape 744"/>
          <p:cNvSpPr/>
          <p:nvPr/>
        </p:nvSpPr>
        <p:spPr>
          <a:xfrm flipH="1">
            <a:off x="7623139" y="2306633"/>
            <a:ext cx="1319588" cy="1"/>
          </a:xfrm>
          <a:prstGeom prst="line">
            <a:avLst/>
          </a:prstGeom>
          <a:ln w="76200" cap="rnd">
            <a:solidFill>
              <a:schemeClr val="accent1">
                <a:hueOff val="550649"/>
                <a:satOff val="22840"/>
                <a:lumOff val="-37254"/>
              </a:schemeClr>
            </a:solidFill>
            <a:custDash>
              <a:ds d="100000" sp="200000"/>
            </a:custDash>
            <a:head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745" name="Shape 745"/>
          <p:cNvSpPr/>
          <p:nvPr/>
        </p:nvSpPr>
        <p:spPr>
          <a:xfrm flipV="1">
            <a:off x="3624500" y="2886670"/>
            <a:ext cx="1" cy="1601127"/>
          </a:xfrm>
          <a:prstGeom prst="line">
            <a:avLst/>
          </a:prstGeom>
          <a:ln w="76200" cap="rnd">
            <a:solidFill>
              <a:schemeClr val="accent1">
                <a:hueOff val="550649"/>
                <a:satOff val="22840"/>
                <a:lumOff val="-37254"/>
              </a:schemeClr>
            </a:solidFill>
            <a:custDash>
              <a:ds d="100000" sp="200000"/>
            </a:custDash>
            <a:head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</p:spTree>
  </p:cSld>
  <p:clrMapOvr>
    <a:masterClrMapping/>
  </p:clrMapOvr>
  <p:transition spd="slow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" name="Shape 747"/>
          <p:cNvSpPr/>
          <p:nvPr/>
        </p:nvSpPr>
        <p:spPr>
          <a:xfrm>
            <a:off x="4377266" y="279400"/>
            <a:ext cx="3677908" cy="1710796"/>
          </a:xfrm>
          <a:prstGeom prst="roundRect">
            <a:avLst>
              <a:gd name="adj" fmla="val 11135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USG abdominal com doppler</a:t>
            </a:r>
          </a:p>
        </p:txBody>
      </p:sp>
      <p:sp>
        <p:nvSpPr>
          <p:cNvPr id="748" name="Shape 748"/>
          <p:cNvSpPr/>
          <p:nvPr/>
        </p:nvSpPr>
        <p:spPr>
          <a:xfrm>
            <a:off x="494273" y="6226790"/>
            <a:ext cx="11871897" cy="28725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Proeminências dos ramos direito e esquerdo da veia porta, com trajeto anômalo da veia porta direita, com direção posterossuperior, sinais de comunicação com a veia hepática média, local em que há aumento da velocidade de pico sistêmico e fluxo oscilante, o que sugere shunt portossistêmico</a:t>
            </a:r>
          </a:p>
        </p:txBody>
      </p:sp>
      <p:sp>
        <p:nvSpPr>
          <p:cNvPr id="749" name="Shape 749"/>
          <p:cNvSpPr/>
          <p:nvPr/>
        </p:nvSpPr>
        <p:spPr>
          <a:xfrm flipV="1">
            <a:off x="6216219" y="2299810"/>
            <a:ext cx="1" cy="3260594"/>
          </a:xfrm>
          <a:prstGeom prst="line">
            <a:avLst/>
          </a:prstGeom>
          <a:ln w="76200" cap="rnd">
            <a:solidFill>
              <a:schemeClr val="accent1">
                <a:hueOff val="550649"/>
                <a:satOff val="22840"/>
                <a:lumOff val="-37254"/>
              </a:schemeClr>
            </a:solidFill>
            <a:custDash>
              <a:ds d="100000" sp="200000"/>
            </a:custDash>
            <a:head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</p:spTree>
  </p:cSld>
  <p:clrMapOvr>
    <a:masterClrMapping/>
  </p:clrMapOvr>
  <p:transition spd="slow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1" name="Captura de Tela 2020-09-28 às 17.00.04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883139" y="-124951"/>
            <a:ext cx="8755326" cy="1000350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3" name="Captura de Tela 2020-09-28 às 17.00.3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02475" y="445717"/>
            <a:ext cx="11999850" cy="886216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5" name="Captura de Tela 2020-09-28 às 17.00.2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792055" y="49747"/>
            <a:ext cx="6986906" cy="9654106"/>
          </a:xfrm>
          <a:prstGeom prst="rect">
            <a:avLst/>
          </a:prstGeom>
          <a:ln w="12700">
            <a:miter lim="400000"/>
          </a:ln>
        </p:spPr>
      </p:pic>
      <p:pic>
        <p:nvPicPr>
          <p:cNvPr id="756" name="Imagem 755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429250" y="1668264"/>
            <a:ext cx="1517121" cy="424062"/>
          </a:xfrm>
          <a:prstGeom prst="rect">
            <a:avLst/>
          </a:prstGeom>
        </p:spPr>
      </p:pic>
      <p:pic>
        <p:nvPicPr>
          <p:cNvPr id="758" name="Imagem 757"/>
          <p:cNvPicPr>
            <a:picLocks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429250" y="3471664"/>
            <a:ext cx="1215033" cy="424062"/>
          </a:xfrm>
          <a:prstGeom prst="rect">
            <a:avLst/>
          </a:prstGeom>
        </p:spPr>
      </p:pic>
      <p:pic>
        <p:nvPicPr>
          <p:cNvPr id="760" name="Imagem 759"/>
          <p:cNvPicPr>
            <a:picLocks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5429250" y="6756730"/>
            <a:ext cx="1028304" cy="424062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3" name="Shape 763"/>
          <p:cNvSpPr/>
          <p:nvPr/>
        </p:nvSpPr>
        <p:spPr>
          <a:xfrm>
            <a:off x="557767" y="546169"/>
            <a:ext cx="3456465" cy="828809"/>
          </a:xfrm>
          <a:prstGeom prst="roundRect">
            <a:avLst>
              <a:gd name="adj" fmla="val 13895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Conduta</a:t>
            </a:r>
          </a:p>
        </p:txBody>
      </p:sp>
      <p:sp>
        <p:nvSpPr>
          <p:cNvPr id="764" name="Shape 764"/>
          <p:cNvSpPr/>
          <p:nvPr/>
        </p:nvSpPr>
        <p:spPr>
          <a:xfrm>
            <a:off x="2895434" y="3649133"/>
            <a:ext cx="7213932" cy="1270001"/>
          </a:xfrm>
          <a:prstGeom prst="roundRect">
            <a:avLst>
              <a:gd name="adj" fmla="val 15000"/>
            </a:avLst>
          </a:prstGeom>
          <a:solidFill>
            <a:schemeClr val="accent1">
              <a:hueOff val="550649"/>
              <a:satOff val="22840"/>
              <a:lumOff val="-37254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Tratamento conservador</a:t>
            </a:r>
          </a:p>
        </p:txBody>
      </p:sp>
    </p:spTree>
  </p:cSld>
  <p:clrMapOvr>
    <a:masterClrMapping/>
  </p:clrMapOvr>
  <p:transition spd="slow"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" name="Shape 766"/>
          <p:cNvSpPr/>
          <p:nvPr/>
        </p:nvSpPr>
        <p:spPr>
          <a:xfrm>
            <a:off x="4727109" y="654050"/>
            <a:ext cx="3178049" cy="723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49984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DISCUSSÃO</a:t>
            </a:r>
          </a:p>
        </p:txBody>
      </p:sp>
      <p:sp>
        <p:nvSpPr>
          <p:cNvPr id="767" name="Shape 767"/>
          <p:cNvSpPr/>
          <p:nvPr/>
        </p:nvSpPr>
        <p:spPr>
          <a:xfrm>
            <a:off x="1213376" y="3729566"/>
            <a:ext cx="2889124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49984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Intra-hepático</a:t>
            </a:r>
          </a:p>
        </p:txBody>
      </p:sp>
      <p:sp>
        <p:nvSpPr>
          <p:cNvPr id="768" name="Shape 768"/>
          <p:cNvSpPr/>
          <p:nvPr/>
        </p:nvSpPr>
        <p:spPr>
          <a:xfrm>
            <a:off x="8785584" y="3729566"/>
            <a:ext cx="2985898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49984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Extra-hepático</a:t>
            </a:r>
          </a:p>
        </p:txBody>
      </p:sp>
      <p:sp>
        <p:nvSpPr>
          <p:cNvPr id="769" name="Shape 769"/>
          <p:cNvSpPr/>
          <p:nvPr/>
        </p:nvSpPr>
        <p:spPr>
          <a:xfrm>
            <a:off x="8044095" y="5520266"/>
            <a:ext cx="4199398" cy="2070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Liga diretamente o tronco da veia porta (ou um de seus ramos) com a veia cava (ou um de seus ramos)</a:t>
            </a:r>
          </a:p>
        </p:txBody>
      </p:sp>
      <p:sp>
        <p:nvSpPr>
          <p:cNvPr id="770" name="Shape 770"/>
          <p:cNvSpPr/>
          <p:nvPr/>
        </p:nvSpPr>
        <p:spPr>
          <a:xfrm>
            <a:off x="328930" y="5717116"/>
            <a:ext cx="5267617" cy="1676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Ocorre conexão entre a veia porta (ou um de seus ramos) com as veias hepáticas ou a veia cava inferior</a:t>
            </a:r>
          </a:p>
        </p:txBody>
      </p:sp>
      <p:sp>
        <p:nvSpPr>
          <p:cNvPr id="771" name="Shape 771"/>
          <p:cNvSpPr/>
          <p:nvPr/>
        </p:nvSpPr>
        <p:spPr>
          <a:xfrm>
            <a:off x="202168" y="2358036"/>
            <a:ext cx="3456464" cy="828808"/>
          </a:xfrm>
          <a:prstGeom prst="roundRect">
            <a:avLst>
              <a:gd name="adj" fmla="val 13895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Classificação</a:t>
            </a:r>
          </a:p>
        </p:txBody>
      </p:sp>
      <p:sp>
        <p:nvSpPr>
          <p:cNvPr id="772" name="Shape 772"/>
          <p:cNvSpPr/>
          <p:nvPr/>
        </p:nvSpPr>
        <p:spPr>
          <a:xfrm flipV="1">
            <a:off x="6316133" y="2731573"/>
            <a:ext cx="1" cy="6083402"/>
          </a:xfrm>
          <a:prstGeom prst="line">
            <a:avLst/>
          </a:prstGeom>
          <a:ln w="50800">
            <a:solidFill>
              <a:srgbClr val="000000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pic>
        <p:nvPicPr>
          <p:cNvPr id="773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783427" y="4835161"/>
            <a:ext cx="1065413" cy="106541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5" name="Novo Documento 2020-10-01 16.11.03.pdf"/>
          <p:cNvPicPr>
            <a:picLocks noChangeAspect="1"/>
          </p:cNvPicPr>
          <p:nvPr/>
        </p:nvPicPr>
        <p:blipFill>
          <a:blip r:embed="rId2">
            <a:alphaModFix amt="20048"/>
            <a:extLst/>
          </a:blip>
          <a:stretch>
            <a:fillRect/>
          </a:stretch>
        </p:blipFill>
        <p:spPr>
          <a:xfrm rot="16140000">
            <a:off x="1170413" y="-2183513"/>
            <a:ext cx="10023504" cy="14184523"/>
          </a:xfrm>
          <a:prstGeom prst="rect">
            <a:avLst/>
          </a:prstGeom>
          <a:ln w="12700">
            <a:miter lim="400000"/>
          </a:ln>
        </p:spPr>
      </p:pic>
      <p:sp>
        <p:nvSpPr>
          <p:cNvPr id="776" name="Shape 776"/>
          <p:cNvSpPr/>
          <p:nvPr/>
        </p:nvSpPr>
        <p:spPr>
          <a:xfrm>
            <a:off x="671109" y="3603525"/>
            <a:ext cx="11662582" cy="1462816"/>
          </a:xfrm>
          <a:prstGeom prst="roundRect">
            <a:avLst>
              <a:gd name="adj" fmla="val 7872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Dessa forma o sangue intestinal passa diretamente para a circulação sistêmica sem passar pelo fígado</a:t>
            </a:r>
          </a:p>
        </p:txBody>
      </p:sp>
    </p:spTree>
  </p:cSld>
  <p:clrMapOvr>
    <a:masterClrMapping/>
  </p:clrMapOvr>
  <p:transition spd="slow"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" name="Shape 778"/>
          <p:cNvSpPr/>
          <p:nvPr/>
        </p:nvSpPr>
        <p:spPr>
          <a:xfrm>
            <a:off x="4633700" y="2205914"/>
            <a:ext cx="4177666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Componente genético</a:t>
            </a:r>
          </a:p>
        </p:txBody>
      </p:sp>
      <p:sp>
        <p:nvSpPr>
          <p:cNvPr id="779" name="Shape 779"/>
          <p:cNvSpPr/>
          <p:nvPr/>
        </p:nvSpPr>
        <p:spPr>
          <a:xfrm>
            <a:off x="2977768" y="4720695"/>
            <a:ext cx="7049263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Processo complexo de malformações</a:t>
            </a:r>
          </a:p>
        </p:txBody>
      </p:sp>
      <p:sp>
        <p:nvSpPr>
          <p:cNvPr id="780" name="Shape 780"/>
          <p:cNvSpPr/>
          <p:nvPr/>
        </p:nvSpPr>
        <p:spPr>
          <a:xfrm>
            <a:off x="2206507" y="7429499"/>
            <a:ext cx="8591787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Associações com malformações cardíacas, renais, ósseas e outras</a:t>
            </a:r>
          </a:p>
        </p:txBody>
      </p:sp>
      <p:pic>
        <p:nvPicPr>
          <p:cNvPr id="781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31560" y="7316589"/>
            <a:ext cx="785318" cy="785318"/>
          </a:xfrm>
          <a:prstGeom prst="rect">
            <a:avLst/>
          </a:prstGeom>
          <a:ln w="12700">
            <a:miter lim="400000"/>
          </a:ln>
        </p:spPr>
      </p:pic>
      <p:pic>
        <p:nvPicPr>
          <p:cNvPr id="782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73427" y="4484141"/>
            <a:ext cx="785318" cy="785318"/>
          </a:xfrm>
          <a:prstGeom prst="rect">
            <a:avLst/>
          </a:prstGeom>
          <a:ln w="12700">
            <a:miter lim="400000"/>
          </a:ln>
        </p:spPr>
      </p:pic>
      <p:pic>
        <p:nvPicPr>
          <p:cNvPr id="783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692161" y="2092655"/>
            <a:ext cx="785318" cy="785318"/>
          </a:xfrm>
          <a:prstGeom prst="rect">
            <a:avLst/>
          </a:prstGeom>
          <a:ln w="12700">
            <a:miter lim="400000"/>
          </a:ln>
        </p:spPr>
      </p:pic>
      <p:sp>
        <p:nvSpPr>
          <p:cNvPr id="784" name="Shape 784"/>
          <p:cNvSpPr/>
          <p:nvPr/>
        </p:nvSpPr>
        <p:spPr>
          <a:xfrm>
            <a:off x="837538" y="177800"/>
            <a:ext cx="11329724" cy="1270000"/>
          </a:xfrm>
          <a:prstGeom prst="roundRect">
            <a:avLst>
              <a:gd name="adj" fmla="val 15000"/>
            </a:avLst>
          </a:prstGeom>
          <a:solidFill>
            <a:srgbClr val="65CBC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Possíveis fatores que influenciam essa malformação:</a:t>
            </a:r>
          </a:p>
        </p:txBody>
      </p:sp>
    </p:spTree>
  </p:cSld>
  <p:clrMapOvr>
    <a:masterClrMapping/>
  </p:clrMapOvr>
  <p:transition spd="slow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6" name="Shape 786"/>
          <p:cNvSpPr/>
          <p:nvPr/>
        </p:nvSpPr>
        <p:spPr>
          <a:xfrm>
            <a:off x="1587829" y="1744133"/>
            <a:ext cx="9829142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Hemangioma do fígado que pode ligar vasos do sistema porta com vasos hepáticos</a:t>
            </a:r>
          </a:p>
        </p:txBody>
      </p:sp>
      <p:sp>
        <p:nvSpPr>
          <p:cNvPr id="787" name="Shape 787"/>
          <p:cNvSpPr/>
          <p:nvPr/>
        </p:nvSpPr>
        <p:spPr>
          <a:xfrm>
            <a:off x="1149727" y="5350933"/>
            <a:ext cx="10705345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Ausência do ducto venoso durante a vida fetal que leva a gênese de vasos anômalos para cumprir sua função</a:t>
            </a:r>
          </a:p>
        </p:txBody>
      </p:sp>
      <p:pic>
        <p:nvPicPr>
          <p:cNvPr id="788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84427" y="1584655"/>
            <a:ext cx="785318" cy="785318"/>
          </a:xfrm>
          <a:prstGeom prst="rect">
            <a:avLst/>
          </a:prstGeom>
          <a:ln w="12700">
            <a:miter lim="400000"/>
          </a:ln>
        </p:spPr>
      </p:pic>
      <p:pic>
        <p:nvPicPr>
          <p:cNvPr id="789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46227" y="5258841"/>
            <a:ext cx="785318" cy="78531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1" name="Shape 791"/>
          <p:cNvSpPr/>
          <p:nvPr/>
        </p:nvSpPr>
        <p:spPr>
          <a:xfrm>
            <a:off x="-301125" y="6376285"/>
            <a:ext cx="5026944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10% estabelece no período neonatal</a:t>
            </a:r>
          </a:p>
        </p:txBody>
      </p:sp>
      <p:sp>
        <p:nvSpPr>
          <p:cNvPr id="792" name="Shape 792"/>
          <p:cNvSpPr/>
          <p:nvPr/>
        </p:nvSpPr>
        <p:spPr>
          <a:xfrm>
            <a:off x="4308848" y="1718733"/>
            <a:ext cx="8823638" cy="147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Maioria após 1 mês de idade devido as complicações encontradas ou  durante investigação de doenças associadas</a:t>
            </a:r>
          </a:p>
        </p:txBody>
      </p:sp>
      <p:sp>
        <p:nvSpPr>
          <p:cNvPr id="793" name="Shape 793"/>
          <p:cNvSpPr/>
          <p:nvPr/>
        </p:nvSpPr>
        <p:spPr>
          <a:xfrm flipV="1">
            <a:off x="2026080" y="2263926"/>
            <a:ext cx="1" cy="3819817"/>
          </a:xfrm>
          <a:prstGeom prst="line">
            <a:avLst/>
          </a:prstGeom>
          <a:ln w="76200" cap="rnd">
            <a:solidFill>
              <a:schemeClr val="accent1">
                <a:hueOff val="550649"/>
                <a:satOff val="22840"/>
                <a:lumOff val="-37254"/>
              </a:schemeClr>
            </a:solidFill>
            <a:custDash>
              <a:ds d="100000" sp="200000"/>
            </a:custDash>
            <a:head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794" name="Shape 794"/>
          <p:cNvSpPr/>
          <p:nvPr/>
        </p:nvSpPr>
        <p:spPr>
          <a:xfrm flipH="1" flipV="1">
            <a:off x="2136147" y="2306260"/>
            <a:ext cx="2517169" cy="1"/>
          </a:xfrm>
          <a:prstGeom prst="line">
            <a:avLst/>
          </a:prstGeom>
          <a:ln w="76200" cap="rnd">
            <a:solidFill>
              <a:schemeClr val="accent1">
                <a:hueOff val="550649"/>
                <a:satOff val="22840"/>
                <a:lumOff val="-37254"/>
              </a:schemeClr>
            </a:solidFill>
            <a:custDash>
              <a:ds d="100000" sp="200000"/>
            </a:custDash>
            <a:head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795" name="Shape 795"/>
          <p:cNvSpPr/>
          <p:nvPr/>
        </p:nvSpPr>
        <p:spPr>
          <a:xfrm>
            <a:off x="381000" y="1109133"/>
            <a:ext cx="4426744" cy="808369"/>
          </a:xfrm>
          <a:prstGeom prst="roundRect">
            <a:avLst>
              <a:gd name="adj" fmla="val 23566"/>
            </a:avLst>
          </a:prstGeom>
          <a:solidFill>
            <a:srgbClr val="65CBC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Diagnósticos</a:t>
            </a:r>
          </a:p>
        </p:txBody>
      </p:sp>
    </p:spTree>
  </p:cSld>
  <p:clrMapOvr>
    <a:masterClrMapping/>
  </p:clrMapOvr>
  <p:transition spd="slow"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" name="Shape 797"/>
          <p:cNvSpPr/>
          <p:nvPr/>
        </p:nvSpPr>
        <p:spPr>
          <a:xfrm>
            <a:off x="381000" y="7557837"/>
            <a:ext cx="12088041" cy="16414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 err="1"/>
              <a:t>Hipergalactosemia</a:t>
            </a:r>
            <a:r>
              <a:rPr dirty="0"/>
              <a:t>, </a:t>
            </a:r>
            <a:r>
              <a:rPr dirty="0" err="1">
                <a:solidFill>
                  <a:srgbClr val="FF0000"/>
                </a:solidFill>
              </a:rPr>
              <a:t>coletase</a:t>
            </a:r>
            <a:r>
              <a:rPr dirty="0">
                <a:solidFill>
                  <a:srgbClr val="FF0000"/>
                </a:solidFill>
              </a:rPr>
              <a:t> neonatal</a:t>
            </a:r>
            <a:r>
              <a:rPr dirty="0"/>
              <a:t>, </a:t>
            </a:r>
            <a:r>
              <a:rPr dirty="0" err="1"/>
              <a:t>tumores</a:t>
            </a:r>
            <a:r>
              <a:rPr dirty="0"/>
              <a:t> </a:t>
            </a:r>
            <a:r>
              <a:rPr dirty="0" err="1"/>
              <a:t>hepáticos</a:t>
            </a:r>
            <a:r>
              <a:rPr dirty="0"/>
              <a:t>, </a:t>
            </a:r>
            <a:r>
              <a:rPr dirty="0" err="1"/>
              <a:t>hipertensão</a:t>
            </a:r>
            <a:r>
              <a:rPr dirty="0"/>
              <a:t> arterial </a:t>
            </a:r>
            <a:r>
              <a:rPr dirty="0" err="1"/>
              <a:t>pulmonar</a:t>
            </a:r>
            <a:r>
              <a:rPr dirty="0"/>
              <a:t>, </a:t>
            </a:r>
            <a:r>
              <a:rPr dirty="0" err="1"/>
              <a:t>síndrome</a:t>
            </a:r>
            <a:r>
              <a:rPr dirty="0"/>
              <a:t> </a:t>
            </a:r>
            <a:r>
              <a:rPr dirty="0" err="1"/>
              <a:t>hepatopulmonar</a:t>
            </a:r>
            <a:r>
              <a:rPr dirty="0"/>
              <a:t>, </a:t>
            </a:r>
            <a:r>
              <a:rPr dirty="0" err="1"/>
              <a:t>glomerulopatia</a:t>
            </a:r>
            <a:r>
              <a:rPr dirty="0"/>
              <a:t> </a:t>
            </a:r>
            <a:r>
              <a:rPr dirty="0" err="1"/>
              <a:t>membranoproliferativa</a:t>
            </a:r>
            <a:r>
              <a:rPr dirty="0"/>
              <a:t>, </a:t>
            </a:r>
            <a:r>
              <a:rPr dirty="0" err="1"/>
              <a:t>hiperinsulinemia</a:t>
            </a:r>
            <a:r>
              <a:rPr dirty="0"/>
              <a:t> com </a:t>
            </a:r>
            <a:r>
              <a:rPr dirty="0" err="1"/>
              <a:t>hiper</a:t>
            </a:r>
            <a:r>
              <a:rPr dirty="0"/>
              <a:t> e </a:t>
            </a:r>
            <a:r>
              <a:rPr dirty="0" err="1"/>
              <a:t>hipoglicemia</a:t>
            </a:r>
            <a:r>
              <a:rPr dirty="0"/>
              <a:t>, </a:t>
            </a:r>
            <a:r>
              <a:rPr dirty="0" err="1"/>
              <a:t>hipotiroxinemia</a:t>
            </a:r>
            <a:r>
              <a:rPr dirty="0"/>
              <a:t>, </a:t>
            </a:r>
            <a:r>
              <a:rPr dirty="0" err="1"/>
              <a:t>hiperandrogenismo</a:t>
            </a:r>
            <a:r>
              <a:rPr dirty="0"/>
              <a:t>, </a:t>
            </a:r>
            <a:r>
              <a:rPr dirty="0" err="1"/>
              <a:t>pancreatite</a:t>
            </a:r>
            <a:r>
              <a:rPr dirty="0"/>
              <a:t> e </a:t>
            </a:r>
            <a:r>
              <a:rPr dirty="0" err="1"/>
              <a:t>insuficiência</a:t>
            </a:r>
            <a:r>
              <a:rPr dirty="0"/>
              <a:t> </a:t>
            </a:r>
            <a:r>
              <a:rPr dirty="0" err="1"/>
              <a:t>cardíaca</a:t>
            </a:r>
            <a:endParaRPr dirty="0"/>
          </a:p>
        </p:txBody>
      </p:sp>
      <p:sp>
        <p:nvSpPr>
          <p:cNvPr id="798" name="Shape 798"/>
          <p:cNvSpPr/>
          <p:nvPr/>
        </p:nvSpPr>
        <p:spPr>
          <a:xfrm>
            <a:off x="381000" y="1109133"/>
            <a:ext cx="4426744" cy="808369"/>
          </a:xfrm>
          <a:prstGeom prst="roundRect">
            <a:avLst>
              <a:gd name="adj" fmla="val 23566"/>
            </a:avLst>
          </a:prstGeom>
          <a:solidFill>
            <a:srgbClr val="65CBC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Sintomas</a:t>
            </a:r>
          </a:p>
        </p:txBody>
      </p:sp>
      <p:sp>
        <p:nvSpPr>
          <p:cNvPr id="799" name="Shape 799"/>
          <p:cNvSpPr/>
          <p:nvPr/>
        </p:nvSpPr>
        <p:spPr>
          <a:xfrm flipH="1" flipV="1">
            <a:off x="4864356" y="1513317"/>
            <a:ext cx="2639894" cy="1"/>
          </a:xfrm>
          <a:prstGeom prst="line">
            <a:avLst/>
          </a:prstGeom>
          <a:ln w="76200" cap="rnd">
            <a:solidFill>
              <a:schemeClr val="accent1">
                <a:hueOff val="550649"/>
                <a:satOff val="22840"/>
                <a:lumOff val="-37254"/>
              </a:schemeClr>
            </a:solidFill>
            <a:custDash>
              <a:ds d="100000" sp="200000"/>
            </a:custDash>
            <a:head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800" name="Shape 800"/>
          <p:cNvSpPr/>
          <p:nvPr/>
        </p:nvSpPr>
        <p:spPr>
          <a:xfrm>
            <a:off x="7641071" y="1233917"/>
            <a:ext cx="4599052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Encefalopatia hepática </a:t>
            </a:r>
          </a:p>
        </p:txBody>
      </p:sp>
      <p:sp>
        <p:nvSpPr>
          <p:cNvPr id="801" name="Shape 801"/>
          <p:cNvSpPr/>
          <p:nvPr/>
        </p:nvSpPr>
        <p:spPr>
          <a:xfrm>
            <a:off x="4944565" y="751416"/>
            <a:ext cx="2559686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65CBC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Predominantes</a:t>
            </a:r>
          </a:p>
        </p:txBody>
      </p:sp>
      <p:sp>
        <p:nvSpPr>
          <p:cNvPr id="802" name="Shape 802"/>
          <p:cNvSpPr/>
          <p:nvPr/>
        </p:nvSpPr>
        <p:spPr>
          <a:xfrm>
            <a:off x="6883400" y="2237415"/>
            <a:ext cx="5877327" cy="2796052"/>
          </a:xfrm>
          <a:prstGeom prst="roundRect">
            <a:avLst>
              <a:gd name="adj" fmla="val 6813"/>
            </a:avLst>
          </a:prstGeom>
          <a:solidFill>
            <a:srgbClr val="65CBC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Sonolência, confusão mental, alterações de comportamento, irritabilidade, desorientação, dificuldades escolares, desatenção, hiperatividade, retardo mental e convulsões</a:t>
            </a:r>
          </a:p>
        </p:txBody>
      </p:sp>
      <p:sp>
        <p:nvSpPr>
          <p:cNvPr id="803" name="Shape 803"/>
          <p:cNvSpPr/>
          <p:nvPr/>
        </p:nvSpPr>
        <p:spPr>
          <a:xfrm flipV="1">
            <a:off x="2594371" y="2000955"/>
            <a:ext cx="1" cy="5581006"/>
          </a:xfrm>
          <a:prstGeom prst="line">
            <a:avLst/>
          </a:prstGeom>
          <a:ln w="76200" cap="rnd">
            <a:solidFill>
              <a:schemeClr val="accent1">
                <a:hueOff val="550649"/>
                <a:satOff val="22840"/>
                <a:lumOff val="-37254"/>
              </a:schemeClr>
            </a:solidFill>
            <a:custDash>
              <a:ds d="100000" sp="200000"/>
            </a:custDash>
            <a:head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804" name="Shape 804"/>
          <p:cNvSpPr/>
          <p:nvPr/>
        </p:nvSpPr>
        <p:spPr>
          <a:xfrm rot="16200000">
            <a:off x="-1322304" y="4375149"/>
            <a:ext cx="6787453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65CBC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Outras graves manifestações</a:t>
            </a:r>
          </a:p>
        </p:txBody>
      </p:sp>
    </p:spTree>
  </p:cSld>
  <p:clrMapOvr>
    <a:masterClrMapping/>
  </p:clrMapOvr>
  <p:transition spd="slow"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6" name="Shape 806"/>
          <p:cNvSpPr/>
          <p:nvPr/>
        </p:nvSpPr>
        <p:spPr>
          <a:xfrm>
            <a:off x="194733" y="357815"/>
            <a:ext cx="4426745" cy="808370"/>
          </a:xfrm>
          <a:prstGeom prst="roundRect">
            <a:avLst>
              <a:gd name="adj" fmla="val 23566"/>
            </a:avLst>
          </a:prstGeom>
          <a:solidFill>
            <a:srgbClr val="65CBC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Sintomas</a:t>
            </a:r>
          </a:p>
        </p:txBody>
      </p:sp>
      <p:sp>
        <p:nvSpPr>
          <p:cNvPr id="807" name="Shape 807"/>
          <p:cNvSpPr/>
          <p:nvPr/>
        </p:nvSpPr>
        <p:spPr>
          <a:xfrm flipH="1" flipV="1">
            <a:off x="5134381" y="880533"/>
            <a:ext cx="2930805" cy="1"/>
          </a:xfrm>
          <a:prstGeom prst="line">
            <a:avLst/>
          </a:prstGeom>
          <a:ln w="76200" cap="rnd">
            <a:solidFill>
              <a:schemeClr val="accent1">
                <a:hueOff val="550649"/>
                <a:satOff val="22840"/>
                <a:lumOff val="-37254"/>
              </a:schemeClr>
            </a:solidFill>
            <a:custDash>
              <a:ds d="100000" sp="200000"/>
            </a:custDash>
            <a:head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808" name="Shape 808"/>
          <p:cNvSpPr/>
          <p:nvPr/>
        </p:nvSpPr>
        <p:spPr>
          <a:xfrm>
            <a:off x="8524208" y="601133"/>
            <a:ext cx="3390901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Atrofia de fígado </a:t>
            </a:r>
          </a:p>
        </p:txBody>
      </p:sp>
      <p:sp>
        <p:nvSpPr>
          <p:cNvPr id="809" name="Shape 809"/>
          <p:cNvSpPr/>
          <p:nvPr/>
        </p:nvSpPr>
        <p:spPr>
          <a:xfrm>
            <a:off x="5205412" y="277283"/>
            <a:ext cx="2593976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65CBC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Eventualmente</a:t>
            </a:r>
          </a:p>
        </p:txBody>
      </p:sp>
      <p:sp>
        <p:nvSpPr>
          <p:cNvPr id="810" name="Shape 810"/>
          <p:cNvSpPr/>
          <p:nvPr/>
        </p:nvSpPr>
        <p:spPr>
          <a:xfrm>
            <a:off x="7795477" y="1324008"/>
            <a:ext cx="4611297" cy="2796051"/>
          </a:xfrm>
          <a:prstGeom prst="roundRect">
            <a:avLst>
              <a:gd name="adj" fmla="val 6813"/>
            </a:avLst>
          </a:prstGeom>
          <a:solidFill>
            <a:srgbClr val="65CBC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Devido a diminuição da substâncias hepatotróficas que chegam ao fígado via circulação portal</a:t>
            </a:r>
          </a:p>
        </p:txBody>
      </p:sp>
      <p:sp>
        <p:nvSpPr>
          <p:cNvPr id="811" name="Shape 811"/>
          <p:cNvSpPr/>
          <p:nvPr/>
        </p:nvSpPr>
        <p:spPr>
          <a:xfrm>
            <a:off x="1872732" y="4999566"/>
            <a:ext cx="8806327" cy="648230"/>
          </a:xfrm>
          <a:prstGeom prst="roundRect">
            <a:avLst>
              <a:gd name="adj" fmla="val 29388"/>
            </a:avLst>
          </a:prstGeom>
          <a:solidFill>
            <a:srgbClr val="65CBC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Características de hipertensão portal</a:t>
            </a:r>
          </a:p>
        </p:txBody>
      </p:sp>
      <p:sp>
        <p:nvSpPr>
          <p:cNvPr id="812" name="Shape 812"/>
          <p:cNvSpPr/>
          <p:nvPr/>
        </p:nvSpPr>
        <p:spPr>
          <a:xfrm>
            <a:off x="2468545" y="5881158"/>
            <a:ext cx="8208596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Varizes e esplenomegalia</a:t>
            </a:r>
          </a:p>
        </p:txBody>
      </p:sp>
      <p:sp>
        <p:nvSpPr>
          <p:cNvPr id="813" name="Shape 813"/>
          <p:cNvSpPr/>
          <p:nvPr/>
        </p:nvSpPr>
        <p:spPr>
          <a:xfrm>
            <a:off x="5037170" y="6673319"/>
            <a:ext cx="2930460" cy="1270001"/>
          </a:xfrm>
          <a:prstGeom prst="roundRect">
            <a:avLst>
              <a:gd name="adj" fmla="val 15000"/>
            </a:avLst>
          </a:prstGeom>
          <a:solidFill>
            <a:srgbClr val="E2194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RARAS</a:t>
            </a:r>
          </a:p>
        </p:txBody>
      </p:sp>
      <p:sp>
        <p:nvSpPr>
          <p:cNvPr id="814" name="Shape 814"/>
          <p:cNvSpPr/>
          <p:nvPr/>
        </p:nvSpPr>
        <p:spPr>
          <a:xfrm>
            <a:off x="1872732" y="8321278"/>
            <a:ext cx="8806327" cy="1035845"/>
          </a:xfrm>
          <a:prstGeom prst="roundRect">
            <a:avLst>
              <a:gd name="adj" fmla="val 18391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Se presentes, deve-se pensar em outras causas de shunt espontâneo</a:t>
            </a:r>
          </a:p>
        </p:txBody>
      </p:sp>
    </p:spTree>
  </p:cSld>
  <p:clrMapOvr>
    <a:masterClrMapping/>
  </p:clrMapOvr>
  <p:transition spd="slow"/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6" name="Shape 816"/>
          <p:cNvSpPr/>
          <p:nvPr/>
        </p:nvSpPr>
        <p:spPr>
          <a:xfrm>
            <a:off x="6715167" y="4597400"/>
            <a:ext cx="6142020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Albumina serica</a:t>
            </a:r>
          </a:p>
        </p:txBody>
      </p:sp>
      <p:pic>
        <p:nvPicPr>
          <p:cNvPr id="817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058973" y="5685367"/>
            <a:ext cx="4510723" cy="3383043"/>
          </a:xfrm>
          <a:prstGeom prst="rect">
            <a:avLst/>
          </a:prstGeom>
          <a:ln w="12700">
            <a:miter lim="400000"/>
          </a:ln>
        </p:spPr>
      </p:pic>
      <p:sp>
        <p:nvSpPr>
          <p:cNvPr id="818" name="Shape 818"/>
          <p:cNvSpPr/>
          <p:nvPr/>
        </p:nvSpPr>
        <p:spPr>
          <a:xfrm>
            <a:off x="978767" y="4669366"/>
            <a:ext cx="3867532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Atividade de protrombina</a:t>
            </a:r>
          </a:p>
        </p:txBody>
      </p:sp>
      <p:sp>
        <p:nvSpPr>
          <p:cNvPr id="819" name="Shape 819"/>
          <p:cNvSpPr/>
          <p:nvPr/>
        </p:nvSpPr>
        <p:spPr>
          <a:xfrm flipV="1">
            <a:off x="694266" y="2509760"/>
            <a:ext cx="1" cy="5335214"/>
          </a:xfrm>
          <a:prstGeom prst="line">
            <a:avLst/>
          </a:prstGeom>
          <a:ln w="127000">
            <a:solidFill>
              <a:srgbClr val="49984A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820" name="Shape 820"/>
          <p:cNvSpPr/>
          <p:nvPr/>
        </p:nvSpPr>
        <p:spPr>
          <a:xfrm>
            <a:off x="1523237" y="2408766"/>
            <a:ext cx="3049525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Transaminases</a:t>
            </a:r>
          </a:p>
        </p:txBody>
      </p:sp>
      <p:sp>
        <p:nvSpPr>
          <p:cNvPr id="821" name="Shape 821"/>
          <p:cNvSpPr/>
          <p:nvPr/>
        </p:nvSpPr>
        <p:spPr>
          <a:xfrm>
            <a:off x="2453047" y="3539066"/>
            <a:ext cx="918973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GGT</a:t>
            </a:r>
          </a:p>
        </p:txBody>
      </p:sp>
      <p:sp>
        <p:nvSpPr>
          <p:cNvPr id="822" name="Shape 822"/>
          <p:cNvSpPr/>
          <p:nvPr/>
        </p:nvSpPr>
        <p:spPr>
          <a:xfrm>
            <a:off x="1984184" y="6256866"/>
            <a:ext cx="1619632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Amônia</a:t>
            </a:r>
          </a:p>
        </p:txBody>
      </p:sp>
      <p:sp>
        <p:nvSpPr>
          <p:cNvPr id="823" name="Shape 823"/>
          <p:cNvSpPr/>
          <p:nvPr/>
        </p:nvSpPr>
        <p:spPr>
          <a:xfrm>
            <a:off x="1542224" y="7541683"/>
            <a:ext cx="2503552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Bilirrubinas</a:t>
            </a:r>
          </a:p>
        </p:txBody>
      </p:sp>
      <p:sp>
        <p:nvSpPr>
          <p:cNvPr id="824" name="Shape 824"/>
          <p:cNvSpPr/>
          <p:nvPr/>
        </p:nvSpPr>
        <p:spPr>
          <a:xfrm>
            <a:off x="7425266" y="4042914"/>
            <a:ext cx="1" cy="2268905"/>
          </a:xfrm>
          <a:prstGeom prst="line">
            <a:avLst/>
          </a:prstGeom>
          <a:ln w="127000">
            <a:solidFill>
              <a:srgbClr val="E21941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825" name="Shape 825"/>
          <p:cNvSpPr/>
          <p:nvPr/>
        </p:nvSpPr>
        <p:spPr>
          <a:xfrm>
            <a:off x="353344" y="511274"/>
            <a:ext cx="4191014" cy="558801"/>
          </a:xfrm>
          <a:prstGeom prst="roundRect">
            <a:avLst>
              <a:gd name="adj" fmla="val 20608"/>
            </a:avLst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chemeClr val="accent1">
                    <a:hueOff val="550649"/>
                    <a:satOff val="22840"/>
                    <a:lumOff val="-37254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Laboratorialmente:</a:t>
            </a:r>
          </a:p>
        </p:txBody>
      </p:sp>
    </p:spTree>
  </p:cSld>
  <p:clrMapOvr>
    <a:masterClrMapping/>
  </p:clrMapOvr>
  <p:transition spd="slow"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" name="Shape 827"/>
          <p:cNvSpPr/>
          <p:nvPr/>
        </p:nvSpPr>
        <p:spPr>
          <a:xfrm>
            <a:off x="6889802" y="7181850"/>
            <a:ext cx="5701865" cy="1282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609B97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Detalhar melhor a anatomia da região e contribuir para melhor decisão terapêutica</a:t>
            </a:r>
          </a:p>
        </p:txBody>
      </p:sp>
      <p:pic>
        <p:nvPicPr>
          <p:cNvPr id="828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935967" y="1252868"/>
            <a:ext cx="3132866" cy="3132866"/>
          </a:xfrm>
          <a:prstGeom prst="rect">
            <a:avLst/>
          </a:prstGeom>
          <a:ln w="12700">
            <a:miter lim="400000"/>
          </a:ln>
        </p:spPr>
      </p:pic>
      <p:sp>
        <p:nvSpPr>
          <p:cNvPr id="829" name="Shape 829"/>
          <p:cNvSpPr/>
          <p:nvPr/>
        </p:nvSpPr>
        <p:spPr>
          <a:xfrm>
            <a:off x="4117339" y="247649"/>
            <a:ext cx="4770121" cy="723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609B97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Exame de imagem</a:t>
            </a:r>
          </a:p>
        </p:txBody>
      </p:sp>
      <p:sp>
        <p:nvSpPr>
          <p:cNvPr id="830" name="Shape 830"/>
          <p:cNvSpPr/>
          <p:nvPr/>
        </p:nvSpPr>
        <p:spPr>
          <a:xfrm>
            <a:off x="175302" y="7173383"/>
            <a:ext cx="5677663" cy="647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500" b="1">
                <a:solidFill>
                  <a:srgbClr val="609B97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Escolha para diagnóstico</a:t>
            </a:r>
          </a:p>
        </p:txBody>
      </p:sp>
      <p:sp>
        <p:nvSpPr>
          <p:cNvPr id="831" name="Shape 831"/>
          <p:cNvSpPr/>
          <p:nvPr/>
        </p:nvSpPr>
        <p:spPr>
          <a:xfrm>
            <a:off x="392832" y="6329891"/>
            <a:ext cx="4971670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Doppler de sistema porta</a:t>
            </a:r>
          </a:p>
        </p:txBody>
      </p:sp>
      <p:sp>
        <p:nvSpPr>
          <p:cNvPr id="832" name="Shape 832"/>
          <p:cNvSpPr/>
          <p:nvPr/>
        </p:nvSpPr>
        <p:spPr>
          <a:xfrm>
            <a:off x="6888949" y="6355291"/>
            <a:ext cx="5703571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Tomografia computadorizada</a:t>
            </a:r>
          </a:p>
        </p:txBody>
      </p:sp>
      <p:sp>
        <p:nvSpPr>
          <p:cNvPr id="833" name="Shape 833"/>
          <p:cNvSpPr/>
          <p:nvPr/>
        </p:nvSpPr>
        <p:spPr>
          <a:xfrm flipV="1">
            <a:off x="3099470" y="3949213"/>
            <a:ext cx="1781396" cy="2214319"/>
          </a:xfrm>
          <a:prstGeom prst="line">
            <a:avLst/>
          </a:prstGeom>
          <a:ln w="76200" cap="rnd">
            <a:solidFill>
              <a:srgbClr val="609B97"/>
            </a:solidFill>
            <a:custDash>
              <a:ds d="100000" sp="200000"/>
            </a:custDash>
            <a:head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834" name="Shape 834"/>
          <p:cNvSpPr/>
          <p:nvPr/>
        </p:nvSpPr>
        <p:spPr>
          <a:xfrm flipH="1" flipV="1">
            <a:off x="7984736" y="3949213"/>
            <a:ext cx="1781397" cy="2214319"/>
          </a:xfrm>
          <a:prstGeom prst="line">
            <a:avLst/>
          </a:prstGeom>
          <a:ln w="76200" cap="rnd">
            <a:solidFill>
              <a:srgbClr val="609B97"/>
            </a:solidFill>
            <a:custDash>
              <a:ds d="100000" sp="200000"/>
            </a:custDash>
            <a:head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6" name="pasted-image.png"/>
          <p:cNvPicPr>
            <a:picLocks noChangeAspect="1"/>
          </p:cNvPicPr>
          <p:nvPr/>
        </p:nvPicPr>
        <p:blipFill>
          <a:blip r:embed="rId2">
            <a:alphaModFix amt="61209"/>
            <a:extLst/>
          </a:blip>
          <a:stretch>
            <a:fillRect/>
          </a:stretch>
        </p:blipFill>
        <p:spPr>
          <a:xfrm>
            <a:off x="-4335669" y="0"/>
            <a:ext cx="12678007" cy="12678008"/>
          </a:xfrm>
          <a:prstGeom prst="rect">
            <a:avLst/>
          </a:prstGeom>
          <a:ln w="12700">
            <a:miter lim="400000"/>
          </a:ln>
        </p:spPr>
      </p:pic>
      <p:sp>
        <p:nvSpPr>
          <p:cNvPr id="837" name="Shape 837"/>
          <p:cNvSpPr/>
          <p:nvPr/>
        </p:nvSpPr>
        <p:spPr>
          <a:xfrm>
            <a:off x="2509374" y="2396066"/>
            <a:ext cx="10614952" cy="2556207"/>
          </a:xfrm>
          <a:prstGeom prst="roundRect">
            <a:avLst>
              <a:gd name="adj" fmla="val 7861"/>
            </a:avLst>
          </a:prstGeom>
          <a:solidFill>
            <a:srgbClr val="F0FCE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Devidos as suas complicações potenciais graves, indica-se intervenção cirúrgica ou radiologia para corrigir o shunt portossistemico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" name="pasted-image.png"/>
          <p:cNvPicPr>
            <a:picLocks noChangeAspect="1"/>
          </p:cNvPicPr>
          <p:nvPr/>
        </p:nvPicPr>
        <p:blipFill>
          <a:blip r:embed="rId2">
            <a:alphaModFix amt="61209"/>
            <a:extLst/>
          </a:blip>
          <a:stretch>
            <a:fillRect/>
          </a:stretch>
        </p:blipFill>
        <p:spPr>
          <a:xfrm>
            <a:off x="-5331864" y="-1652152"/>
            <a:ext cx="12678007" cy="12678008"/>
          </a:xfrm>
          <a:prstGeom prst="rect">
            <a:avLst/>
          </a:prstGeom>
          <a:ln w="12700">
            <a:miter lim="400000"/>
          </a:ln>
        </p:spPr>
      </p:pic>
      <p:sp>
        <p:nvSpPr>
          <p:cNvPr id="840" name="Shape 840"/>
          <p:cNvSpPr/>
          <p:nvPr/>
        </p:nvSpPr>
        <p:spPr>
          <a:xfrm>
            <a:off x="2509374" y="2396066"/>
            <a:ext cx="10614952" cy="2556207"/>
          </a:xfrm>
          <a:prstGeom prst="roundRect">
            <a:avLst>
              <a:gd name="adj" fmla="val 7861"/>
            </a:avLst>
          </a:prstGeom>
          <a:solidFill>
            <a:srgbClr val="F0FCE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Devidos as suas complicações potenciais graves, indica-se intervenção cirúrgica ou radiologia para corrigir o shunt portossistemico</a:t>
            </a:r>
          </a:p>
        </p:txBody>
      </p:sp>
      <p:sp>
        <p:nvSpPr>
          <p:cNvPr id="841" name="Shape 841"/>
          <p:cNvSpPr/>
          <p:nvPr/>
        </p:nvSpPr>
        <p:spPr>
          <a:xfrm flipV="1">
            <a:off x="4694105" y="4518117"/>
            <a:ext cx="1" cy="3479592"/>
          </a:xfrm>
          <a:prstGeom prst="line">
            <a:avLst/>
          </a:prstGeom>
          <a:ln w="76200" cap="rnd">
            <a:solidFill>
              <a:srgbClr val="EA919A"/>
            </a:solidFill>
            <a:custDash>
              <a:ds d="100000" sp="200000"/>
            </a:custDash>
            <a:head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842" name="Shape 842"/>
          <p:cNvSpPr/>
          <p:nvPr/>
        </p:nvSpPr>
        <p:spPr>
          <a:xfrm>
            <a:off x="2042067" y="8138583"/>
            <a:ext cx="5304076" cy="1130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2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Benefício dessa correção mesmo em shunts assintomáticos para prevenir futuras repercussões significativas</a:t>
            </a:r>
          </a:p>
        </p:txBody>
      </p:sp>
      <p:sp>
        <p:nvSpPr>
          <p:cNvPr id="843" name="Shape 843"/>
          <p:cNvSpPr/>
          <p:nvPr/>
        </p:nvSpPr>
        <p:spPr>
          <a:xfrm>
            <a:off x="8024338" y="7020890"/>
            <a:ext cx="4654705" cy="147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2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Quanto maior a criança maior o diâmetros das veias envolvidas no shunt, mais difícil torna-se fecha-lo</a:t>
            </a:r>
          </a:p>
        </p:txBody>
      </p:sp>
      <p:sp>
        <p:nvSpPr>
          <p:cNvPr id="844" name="Shape 844"/>
          <p:cNvSpPr/>
          <p:nvPr/>
        </p:nvSpPr>
        <p:spPr>
          <a:xfrm flipV="1">
            <a:off x="10351690" y="4427278"/>
            <a:ext cx="1" cy="2502325"/>
          </a:xfrm>
          <a:prstGeom prst="line">
            <a:avLst/>
          </a:prstGeom>
          <a:ln w="76200" cap="rnd">
            <a:solidFill>
              <a:srgbClr val="EA919A"/>
            </a:solidFill>
            <a:custDash>
              <a:ds d="100000" sp="200000"/>
            </a:custDash>
            <a:head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6" name="Shape 846"/>
          <p:cNvSpPr/>
          <p:nvPr/>
        </p:nvSpPr>
        <p:spPr>
          <a:xfrm>
            <a:off x="753533" y="364066"/>
            <a:ext cx="11208941" cy="808369"/>
          </a:xfrm>
          <a:prstGeom prst="roundRect">
            <a:avLst>
              <a:gd name="adj" fmla="val 23566"/>
            </a:avLst>
          </a:prstGeom>
          <a:solidFill>
            <a:srgbClr val="65CBC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SHUNT ASSINTOMÁTICO INTRA-HEPÁTICO</a:t>
            </a:r>
          </a:p>
        </p:txBody>
      </p:sp>
      <p:sp>
        <p:nvSpPr>
          <p:cNvPr id="847" name="Shape 847"/>
          <p:cNvSpPr/>
          <p:nvPr/>
        </p:nvSpPr>
        <p:spPr>
          <a:xfrm>
            <a:off x="5432806" y="1636183"/>
            <a:ext cx="2139189" cy="723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&lt; 2 anos</a:t>
            </a:r>
          </a:p>
        </p:txBody>
      </p:sp>
      <p:sp>
        <p:nvSpPr>
          <p:cNvPr id="848" name="Shape 848"/>
          <p:cNvSpPr/>
          <p:nvPr/>
        </p:nvSpPr>
        <p:spPr>
          <a:xfrm>
            <a:off x="293382" y="7839282"/>
            <a:ext cx="12418033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Grande parte deles fecha espontaneamente antes dos 24 meses de idade</a:t>
            </a:r>
          </a:p>
        </p:txBody>
      </p:sp>
      <p:sp>
        <p:nvSpPr>
          <p:cNvPr id="849" name="Shape 849"/>
          <p:cNvSpPr/>
          <p:nvPr/>
        </p:nvSpPr>
        <p:spPr>
          <a:xfrm flipV="1">
            <a:off x="6502399" y="2877713"/>
            <a:ext cx="1" cy="1310737"/>
          </a:xfrm>
          <a:prstGeom prst="line">
            <a:avLst/>
          </a:prstGeom>
          <a:ln w="76200" cap="rnd">
            <a:solidFill>
              <a:srgbClr val="EA919A"/>
            </a:solidFill>
            <a:custDash>
              <a:ds d="100000" sp="200000"/>
            </a:custDash>
            <a:head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850" name="Shape 850"/>
          <p:cNvSpPr/>
          <p:nvPr/>
        </p:nvSpPr>
        <p:spPr>
          <a:xfrm flipV="1">
            <a:off x="6502399" y="5594572"/>
            <a:ext cx="1" cy="1958754"/>
          </a:xfrm>
          <a:prstGeom prst="line">
            <a:avLst/>
          </a:prstGeom>
          <a:ln w="76200" cap="rnd">
            <a:solidFill>
              <a:srgbClr val="EA919A"/>
            </a:solidFill>
            <a:custDash>
              <a:ds d="100000" sp="200000"/>
            </a:custDash>
            <a:head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851" name="Shape 851"/>
          <p:cNvSpPr/>
          <p:nvPr/>
        </p:nvSpPr>
        <p:spPr>
          <a:xfrm>
            <a:off x="3390040" y="4356570"/>
            <a:ext cx="6224720" cy="1016001"/>
          </a:xfrm>
          <a:prstGeom prst="roundRect">
            <a:avLst>
              <a:gd name="adj" fmla="val 19777"/>
            </a:avLst>
          </a:prstGeom>
          <a:solidFill>
            <a:srgbClr val="F0FCE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Conduta expectante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3" name="Shape 853"/>
          <p:cNvSpPr/>
          <p:nvPr/>
        </p:nvSpPr>
        <p:spPr>
          <a:xfrm>
            <a:off x="753533" y="8019613"/>
            <a:ext cx="11387290" cy="147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 hipertensão pulmonar pode resolver desde que o shunt seja corrigido antes do desenvolvimento de lesões vasculares irreversíveis</a:t>
            </a:r>
          </a:p>
        </p:txBody>
      </p:sp>
      <p:sp>
        <p:nvSpPr>
          <p:cNvPr id="854" name="Shape 854"/>
          <p:cNvSpPr/>
          <p:nvPr/>
        </p:nvSpPr>
        <p:spPr>
          <a:xfrm>
            <a:off x="753533" y="351565"/>
            <a:ext cx="11208941" cy="808369"/>
          </a:xfrm>
          <a:prstGeom prst="roundRect">
            <a:avLst>
              <a:gd name="adj" fmla="val 23566"/>
            </a:avLst>
          </a:prstGeom>
          <a:solidFill>
            <a:srgbClr val="65CBC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CASOS SINTOMÁTICOS</a:t>
            </a:r>
          </a:p>
        </p:txBody>
      </p:sp>
      <p:sp>
        <p:nvSpPr>
          <p:cNvPr id="855" name="Shape 855"/>
          <p:cNvSpPr/>
          <p:nvPr/>
        </p:nvSpPr>
        <p:spPr>
          <a:xfrm>
            <a:off x="335724" y="5311875"/>
            <a:ext cx="12093894" cy="19492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Alterações laboratoriais, manifestações neurológicas e tumores hepáticos regridem totalmente ou ao menos melhoram significativamente, bem como melhora da função cognitiva e recuperação do peso e estatura</a:t>
            </a:r>
          </a:p>
        </p:txBody>
      </p:sp>
      <p:sp>
        <p:nvSpPr>
          <p:cNvPr id="856" name="Shape 856"/>
          <p:cNvSpPr/>
          <p:nvPr/>
        </p:nvSpPr>
        <p:spPr>
          <a:xfrm flipV="1">
            <a:off x="6731595" y="2370946"/>
            <a:ext cx="1" cy="1058740"/>
          </a:xfrm>
          <a:prstGeom prst="line">
            <a:avLst/>
          </a:prstGeom>
          <a:ln w="76200" cap="rnd">
            <a:solidFill>
              <a:srgbClr val="EA919A"/>
            </a:solidFill>
            <a:custDash>
              <a:ds d="100000" sp="200000"/>
            </a:custDash>
            <a:head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857" name="Shape 857"/>
          <p:cNvSpPr/>
          <p:nvPr/>
        </p:nvSpPr>
        <p:spPr>
          <a:xfrm>
            <a:off x="3544689" y="1397000"/>
            <a:ext cx="6373813" cy="812362"/>
          </a:xfrm>
          <a:prstGeom prst="roundRect">
            <a:avLst>
              <a:gd name="adj" fmla="val 24734"/>
            </a:avLst>
          </a:prstGeom>
          <a:solidFill>
            <a:srgbClr val="F0FCE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Indicado intervenção terapêutica</a:t>
            </a:r>
          </a:p>
        </p:txBody>
      </p:sp>
      <p:sp>
        <p:nvSpPr>
          <p:cNvPr id="858" name="Shape 858"/>
          <p:cNvSpPr/>
          <p:nvPr/>
        </p:nvSpPr>
        <p:spPr>
          <a:xfrm>
            <a:off x="3000573" y="3537388"/>
            <a:ext cx="7462044" cy="1016001"/>
          </a:xfrm>
          <a:prstGeom prst="roundRect">
            <a:avLst>
              <a:gd name="adj" fmla="val 19777"/>
            </a:avLst>
          </a:prstGeom>
          <a:solidFill>
            <a:srgbClr val="F0FCE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Resolução do shunt</a:t>
            </a:r>
          </a:p>
        </p:txBody>
      </p:sp>
    </p:spTree>
  </p:cSld>
  <p:clrMapOvr>
    <a:masterClrMapping/>
  </p:clrMapOvr>
  <p:transition spd="slow"/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" name="pasted-image.png"/>
          <p:cNvPicPr>
            <a:picLocks noChangeAspect="1"/>
          </p:cNvPicPr>
          <p:nvPr/>
        </p:nvPicPr>
        <p:blipFill>
          <a:blip r:embed="rId2">
            <a:alphaModFix amt="15325"/>
            <a:extLst/>
          </a:blip>
          <a:stretch>
            <a:fillRect/>
          </a:stretch>
        </p:blipFill>
        <p:spPr>
          <a:xfrm>
            <a:off x="16933" y="-687504"/>
            <a:ext cx="12678008" cy="12678008"/>
          </a:xfrm>
          <a:prstGeom prst="rect">
            <a:avLst/>
          </a:prstGeom>
          <a:ln w="12700">
            <a:miter lim="400000"/>
          </a:ln>
        </p:spPr>
      </p:pic>
      <p:sp>
        <p:nvSpPr>
          <p:cNvPr id="861" name="Shape 861"/>
          <p:cNvSpPr/>
          <p:nvPr/>
        </p:nvSpPr>
        <p:spPr>
          <a:xfrm>
            <a:off x="1458213" y="4740524"/>
            <a:ext cx="3585973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Coletase neonatal </a:t>
            </a:r>
          </a:p>
        </p:txBody>
      </p:sp>
      <p:sp>
        <p:nvSpPr>
          <p:cNvPr id="862" name="Shape 862"/>
          <p:cNvSpPr/>
          <p:nvPr/>
        </p:nvSpPr>
        <p:spPr>
          <a:xfrm>
            <a:off x="1048461" y="381000"/>
            <a:ext cx="10614952" cy="1132814"/>
          </a:xfrm>
          <a:prstGeom prst="roundRect">
            <a:avLst>
              <a:gd name="adj" fmla="val 17738"/>
            </a:avLst>
          </a:prstGeom>
          <a:solidFill>
            <a:srgbClr val="F0FCE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Se não foi feito o diagnóstico pré-natal, considerar esse dx se:</a:t>
            </a:r>
          </a:p>
        </p:txBody>
      </p:sp>
      <p:pic>
        <p:nvPicPr>
          <p:cNvPr id="863" name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59494" y="1703189"/>
            <a:ext cx="785318" cy="785318"/>
          </a:xfrm>
          <a:prstGeom prst="rect">
            <a:avLst/>
          </a:prstGeom>
          <a:ln w="12700">
            <a:miter lim="400000"/>
          </a:ln>
        </p:spPr>
      </p:pic>
      <p:sp>
        <p:nvSpPr>
          <p:cNvPr id="864" name="Shape 864"/>
          <p:cNvSpPr/>
          <p:nvPr/>
        </p:nvSpPr>
        <p:spPr>
          <a:xfrm>
            <a:off x="1462277" y="1811866"/>
            <a:ext cx="2866645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Encefalopatia</a:t>
            </a:r>
          </a:p>
        </p:txBody>
      </p:sp>
      <p:pic>
        <p:nvPicPr>
          <p:cNvPr id="865" name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59494" y="2677881"/>
            <a:ext cx="785318" cy="785318"/>
          </a:xfrm>
          <a:prstGeom prst="rect">
            <a:avLst/>
          </a:prstGeom>
          <a:ln w="12700">
            <a:miter lim="400000"/>
          </a:ln>
        </p:spPr>
      </p:pic>
      <p:pic>
        <p:nvPicPr>
          <p:cNvPr id="866" name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59494" y="3652573"/>
            <a:ext cx="785318" cy="785318"/>
          </a:xfrm>
          <a:prstGeom prst="rect">
            <a:avLst/>
          </a:prstGeom>
          <a:ln w="12700">
            <a:miter lim="400000"/>
          </a:ln>
        </p:spPr>
      </p:pic>
      <p:pic>
        <p:nvPicPr>
          <p:cNvPr id="867" name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59494" y="4627266"/>
            <a:ext cx="785318" cy="785318"/>
          </a:xfrm>
          <a:prstGeom prst="rect">
            <a:avLst/>
          </a:prstGeom>
          <a:ln w="12700">
            <a:miter lim="400000"/>
          </a:ln>
        </p:spPr>
      </p:pic>
      <p:sp>
        <p:nvSpPr>
          <p:cNvPr id="868" name="Shape 868"/>
          <p:cNvSpPr/>
          <p:nvPr/>
        </p:nvSpPr>
        <p:spPr>
          <a:xfrm>
            <a:off x="1371240" y="2863329"/>
            <a:ext cx="4538854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Hipertensão pulmonar</a:t>
            </a:r>
          </a:p>
        </p:txBody>
      </p:sp>
      <p:sp>
        <p:nvSpPr>
          <p:cNvPr id="869" name="Shape 869"/>
          <p:cNvSpPr/>
          <p:nvPr/>
        </p:nvSpPr>
        <p:spPr>
          <a:xfrm>
            <a:off x="1362646" y="3760557"/>
            <a:ext cx="4894708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Síndrome hepatocelular </a:t>
            </a:r>
          </a:p>
        </p:txBody>
      </p:sp>
      <p:sp>
        <p:nvSpPr>
          <p:cNvPr id="870" name="Shape 870"/>
          <p:cNvSpPr/>
          <p:nvPr/>
        </p:nvSpPr>
        <p:spPr>
          <a:xfrm>
            <a:off x="1194924" y="5926799"/>
            <a:ext cx="10614952" cy="1132815"/>
          </a:xfrm>
          <a:prstGeom prst="roundRect">
            <a:avLst>
              <a:gd name="adj" fmla="val 17738"/>
            </a:avLst>
          </a:prstGeom>
          <a:solidFill>
            <a:srgbClr val="F0FCE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Principalmente se houver alterações laboratoriais, como:</a:t>
            </a:r>
          </a:p>
        </p:txBody>
      </p:sp>
      <p:pic>
        <p:nvPicPr>
          <p:cNvPr id="871" name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620694" y="8221319"/>
            <a:ext cx="785318" cy="785318"/>
          </a:xfrm>
          <a:prstGeom prst="rect">
            <a:avLst/>
          </a:prstGeom>
          <a:ln w="12700">
            <a:miter lim="400000"/>
          </a:ln>
        </p:spPr>
      </p:pic>
      <p:pic>
        <p:nvPicPr>
          <p:cNvPr id="872" name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620694" y="7251986"/>
            <a:ext cx="785318" cy="785318"/>
          </a:xfrm>
          <a:prstGeom prst="rect">
            <a:avLst/>
          </a:prstGeom>
          <a:ln w="12700">
            <a:miter lim="400000"/>
          </a:ln>
        </p:spPr>
      </p:pic>
      <p:pic>
        <p:nvPicPr>
          <p:cNvPr id="873" name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59494" y="8221319"/>
            <a:ext cx="785318" cy="785318"/>
          </a:xfrm>
          <a:prstGeom prst="rect">
            <a:avLst/>
          </a:prstGeom>
          <a:ln w="12700">
            <a:miter lim="400000"/>
          </a:ln>
        </p:spPr>
      </p:pic>
      <p:pic>
        <p:nvPicPr>
          <p:cNvPr id="874" name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59494" y="7139032"/>
            <a:ext cx="785318" cy="785318"/>
          </a:xfrm>
          <a:prstGeom prst="rect">
            <a:avLst/>
          </a:prstGeom>
          <a:ln w="12700">
            <a:miter lim="400000"/>
          </a:ln>
        </p:spPr>
      </p:pic>
      <p:sp>
        <p:nvSpPr>
          <p:cNvPr id="875" name="Shape 875"/>
          <p:cNvSpPr/>
          <p:nvPr/>
        </p:nvSpPr>
        <p:spPr>
          <a:xfrm>
            <a:off x="1460732" y="7308919"/>
            <a:ext cx="3208402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Hiperamonemia</a:t>
            </a:r>
          </a:p>
        </p:txBody>
      </p:sp>
      <p:sp>
        <p:nvSpPr>
          <p:cNvPr id="876" name="Shape 876"/>
          <p:cNvSpPr/>
          <p:nvPr/>
        </p:nvSpPr>
        <p:spPr>
          <a:xfrm>
            <a:off x="1392872" y="8334578"/>
            <a:ext cx="3716656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Hipergalactosemia</a:t>
            </a:r>
          </a:p>
        </p:txBody>
      </p:sp>
      <p:sp>
        <p:nvSpPr>
          <p:cNvPr id="877" name="Shape 877"/>
          <p:cNvSpPr/>
          <p:nvPr/>
        </p:nvSpPr>
        <p:spPr>
          <a:xfrm>
            <a:off x="8345043" y="7308919"/>
            <a:ext cx="4099701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Hiperbilirrubinemia direta</a:t>
            </a:r>
          </a:p>
        </p:txBody>
      </p:sp>
      <p:sp>
        <p:nvSpPr>
          <p:cNvPr id="878" name="Shape 878"/>
          <p:cNvSpPr/>
          <p:nvPr/>
        </p:nvSpPr>
        <p:spPr>
          <a:xfrm>
            <a:off x="8345042" y="8447226"/>
            <a:ext cx="4099701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Aumento das transaminases</a:t>
            </a:r>
          </a:p>
        </p:txBody>
      </p:sp>
    </p:spTree>
  </p:cSld>
  <p:clrMapOvr>
    <a:masterClrMapping/>
  </p:clrMapOvr>
  <p:transition spd="slow"/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" name="pasted-image.png"/>
          <p:cNvPicPr>
            <a:picLocks noChangeAspect="1"/>
          </p:cNvPicPr>
          <p:nvPr/>
        </p:nvPicPr>
        <p:blipFill>
          <a:blip r:embed="rId2">
            <a:alphaModFix amt="35627"/>
            <a:extLst/>
          </a:blip>
          <a:stretch>
            <a:fillRect/>
          </a:stretch>
        </p:blipFill>
        <p:spPr>
          <a:xfrm>
            <a:off x="-1777134" y="-105834"/>
            <a:ext cx="14781934" cy="9859434"/>
          </a:xfrm>
          <a:prstGeom prst="rect">
            <a:avLst/>
          </a:prstGeom>
          <a:ln w="12700">
            <a:miter lim="400000"/>
          </a:ln>
        </p:spPr>
      </p:pic>
      <p:sp>
        <p:nvSpPr>
          <p:cNvPr id="881" name="Shape 881"/>
          <p:cNvSpPr/>
          <p:nvPr/>
        </p:nvSpPr>
        <p:spPr>
          <a:xfrm rot="14280000">
            <a:off x="3879054" y="8168216"/>
            <a:ext cx="606959" cy="901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200" b="1">
                <a:solidFill>
                  <a:srgbClr val="11111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B</a:t>
            </a:r>
          </a:p>
        </p:txBody>
      </p:sp>
      <p:sp>
        <p:nvSpPr>
          <p:cNvPr id="882" name="Shape 882"/>
          <p:cNvSpPr/>
          <p:nvPr/>
        </p:nvSpPr>
        <p:spPr>
          <a:xfrm rot="3660000">
            <a:off x="3371951" y="7406216"/>
            <a:ext cx="571298" cy="901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200" b="1">
                <a:solidFill>
                  <a:srgbClr val="11111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</a:t>
            </a:r>
          </a:p>
        </p:txBody>
      </p:sp>
      <p:sp>
        <p:nvSpPr>
          <p:cNvPr id="883" name="Shape 883"/>
          <p:cNvSpPr/>
          <p:nvPr/>
        </p:nvSpPr>
        <p:spPr>
          <a:xfrm rot="18300000">
            <a:off x="3376345" y="1849966"/>
            <a:ext cx="562510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100" b="1">
                <a:solidFill>
                  <a:srgbClr val="11111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T</a:t>
            </a:r>
          </a:p>
        </p:txBody>
      </p:sp>
      <p:sp>
        <p:nvSpPr>
          <p:cNvPr id="884" name="Shape 884"/>
          <p:cNvSpPr/>
          <p:nvPr/>
        </p:nvSpPr>
        <p:spPr>
          <a:xfrm rot="16380000">
            <a:off x="2587512" y="3783012"/>
            <a:ext cx="633109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100" b="1">
                <a:solidFill>
                  <a:srgbClr val="11111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</a:t>
            </a:r>
          </a:p>
        </p:txBody>
      </p:sp>
      <p:sp>
        <p:nvSpPr>
          <p:cNvPr id="885" name="Shape 885"/>
          <p:cNvSpPr/>
          <p:nvPr/>
        </p:nvSpPr>
        <p:spPr>
          <a:xfrm rot="16320000">
            <a:off x="2693735" y="4569354"/>
            <a:ext cx="420663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100" b="1">
                <a:solidFill>
                  <a:srgbClr val="11111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</a:t>
            </a:r>
          </a:p>
        </p:txBody>
      </p:sp>
      <p:sp>
        <p:nvSpPr>
          <p:cNvPr id="886" name="Shape 886"/>
          <p:cNvSpPr/>
          <p:nvPr/>
        </p:nvSpPr>
        <p:spPr>
          <a:xfrm rot="16020000">
            <a:off x="2605324" y="5281739"/>
            <a:ext cx="597485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100" b="1">
                <a:solidFill>
                  <a:srgbClr val="11111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</a:t>
            </a:r>
          </a:p>
        </p:txBody>
      </p:sp>
      <p:sp>
        <p:nvSpPr>
          <p:cNvPr id="887" name="Shape 887"/>
          <p:cNvSpPr/>
          <p:nvPr/>
        </p:nvSpPr>
        <p:spPr>
          <a:xfrm rot="14640000">
            <a:off x="2829301" y="6616700"/>
            <a:ext cx="809931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100" b="1">
                <a:solidFill>
                  <a:srgbClr val="11111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M</a:t>
            </a:r>
          </a:p>
        </p:txBody>
      </p:sp>
      <p:sp>
        <p:nvSpPr>
          <p:cNvPr id="888" name="Shape 888"/>
          <p:cNvSpPr/>
          <p:nvPr/>
        </p:nvSpPr>
        <p:spPr>
          <a:xfrm rot="17400000">
            <a:off x="2799179" y="2772894"/>
            <a:ext cx="633109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100" b="1">
                <a:solidFill>
                  <a:srgbClr val="11111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</a:t>
            </a:r>
          </a:p>
        </p:txBody>
      </p:sp>
      <p:sp>
        <p:nvSpPr>
          <p:cNvPr id="889" name="Shape 889"/>
          <p:cNvSpPr/>
          <p:nvPr/>
        </p:nvSpPr>
        <p:spPr>
          <a:xfrm rot="7920000">
            <a:off x="3769885" y="1284816"/>
            <a:ext cx="571297" cy="901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200" b="1">
                <a:solidFill>
                  <a:srgbClr val="11111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</a:t>
            </a:r>
          </a:p>
        </p:txBody>
      </p:sp>
      <p:sp>
        <p:nvSpPr>
          <p:cNvPr id="890" name="Shape 890"/>
          <p:cNvSpPr/>
          <p:nvPr/>
        </p:nvSpPr>
        <p:spPr>
          <a:xfrm rot="19140000">
            <a:off x="4222457" y="785939"/>
            <a:ext cx="597486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100" b="1">
                <a:solidFill>
                  <a:srgbClr val="11111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</a:t>
            </a:r>
          </a:p>
        </p:txBody>
      </p:sp>
      <p:sp>
        <p:nvSpPr>
          <p:cNvPr id="891" name="Shape 891"/>
          <p:cNvSpPr/>
          <p:nvPr/>
        </p:nvSpPr>
        <p:spPr>
          <a:xfrm rot="9120000">
            <a:off x="4760485" y="345016"/>
            <a:ext cx="571297" cy="901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200" b="1">
                <a:solidFill>
                  <a:srgbClr val="11111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</a:t>
            </a:r>
          </a:p>
        </p:txBody>
      </p:sp>
      <p:sp>
        <p:nvSpPr>
          <p:cNvPr id="892" name="Shape 892"/>
          <p:cNvSpPr/>
          <p:nvPr/>
        </p:nvSpPr>
        <p:spPr>
          <a:xfrm rot="20400000">
            <a:off x="5352289" y="6350"/>
            <a:ext cx="523089" cy="901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200" b="1">
                <a:solidFill>
                  <a:srgbClr val="11111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S</a:t>
            </a:r>
          </a:p>
        </p:txBody>
      </p:sp>
    </p:spTree>
  </p:cSld>
  <p:clrMapOvr>
    <a:masterClrMapping/>
  </p:clrMapOvr>
  <p:transition spd="slow"/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9" name="Shape 889"/>
          <p:cNvSpPr/>
          <p:nvPr/>
        </p:nvSpPr>
        <p:spPr>
          <a:xfrm rot="7920000">
            <a:off x="4004205" y="1284261"/>
            <a:ext cx="102657" cy="9028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200" b="1">
                <a:solidFill>
                  <a:srgbClr val="11111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endParaRPr dirty="0"/>
          </a:p>
        </p:txBody>
      </p:sp>
      <p:sp>
        <p:nvSpPr>
          <p:cNvPr id="891" name="Shape 891"/>
          <p:cNvSpPr/>
          <p:nvPr/>
        </p:nvSpPr>
        <p:spPr>
          <a:xfrm rot="9120000">
            <a:off x="4994805" y="344461"/>
            <a:ext cx="102657" cy="9028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200" b="1">
                <a:solidFill>
                  <a:srgbClr val="11111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endParaRPr dirty="0"/>
          </a:p>
        </p:txBody>
      </p:sp>
      <p:sp>
        <p:nvSpPr>
          <p:cNvPr id="892" name="Shape 892"/>
          <p:cNvSpPr/>
          <p:nvPr/>
        </p:nvSpPr>
        <p:spPr>
          <a:xfrm rot="20400000">
            <a:off x="5562505" y="5795"/>
            <a:ext cx="102656" cy="9028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200" b="1">
                <a:solidFill>
                  <a:srgbClr val="11111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endParaRPr dirty="0"/>
          </a:p>
        </p:txBody>
      </p:sp>
      <p:sp>
        <p:nvSpPr>
          <p:cNvPr id="2" name="Retângulo 1"/>
          <p:cNvSpPr/>
          <p:nvPr/>
        </p:nvSpPr>
        <p:spPr>
          <a:xfrm>
            <a:off x="1696278" y="7816696"/>
            <a:ext cx="103764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 smtClean="0">
                <a:solidFill>
                  <a:schemeClr val="accent6"/>
                </a:solidFill>
              </a:rPr>
              <a:t>Dras. Larissa, Luciana, </a:t>
            </a:r>
            <a:r>
              <a:rPr lang="pt-BR" sz="3600" dirty="0" err="1" smtClean="0">
                <a:solidFill>
                  <a:schemeClr val="accent6"/>
                </a:solidFill>
              </a:rPr>
              <a:t>Jamille</a:t>
            </a:r>
            <a:r>
              <a:rPr lang="pt-BR" sz="3600" dirty="0" smtClean="0">
                <a:solidFill>
                  <a:schemeClr val="accent6"/>
                </a:solidFill>
              </a:rPr>
              <a:t>, Flávia, Paulo R. Margotto, </a:t>
            </a:r>
            <a:r>
              <a:rPr lang="pt-BR" sz="3600" dirty="0" err="1" smtClean="0">
                <a:solidFill>
                  <a:schemeClr val="accent6"/>
                </a:solidFill>
              </a:rPr>
              <a:t>Miza</a:t>
            </a:r>
            <a:r>
              <a:rPr lang="pt-BR" sz="3600" dirty="0" smtClean="0">
                <a:solidFill>
                  <a:schemeClr val="accent6"/>
                </a:solidFill>
              </a:rPr>
              <a:t> </a:t>
            </a:r>
            <a:r>
              <a:rPr lang="pt-BR" sz="3600" dirty="0" err="1" smtClean="0">
                <a:solidFill>
                  <a:schemeClr val="accent6"/>
                </a:solidFill>
              </a:rPr>
              <a:t>Vidial</a:t>
            </a:r>
            <a:r>
              <a:rPr lang="pt-BR" sz="3600" dirty="0" smtClean="0">
                <a:solidFill>
                  <a:schemeClr val="accent6"/>
                </a:solidFill>
              </a:rPr>
              <a:t>, Helena e  e  </a:t>
            </a:r>
            <a:r>
              <a:rPr lang="pt-BR" sz="3600" dirty="0">
                <a:solidFill>
                  <a:schemeClr val="accent6"/>
                </a:solidFill>
              </a:rPr>
              <a:t>Thaiana (</a:t>
            </a:r>
            <a:r>
              <a:rPr lang="pt-BR" sz="3600" dirty="0" smtClean="0">
                <a:solidFill>
                  <a:schemeClr val="accent6"/>
                </a:solidFill>
              </a:rPr>
              <a:t>agachada)</a:t>
            </a:r>
            <a:endParaRPr lang="pt-BR" sz="3600" dirty="0">
              <a:solidFill>
                <a:schemeClr val="accent6"/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928" y="972228"/>
            <a:ext cx="9388853" cy="6844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Shape 857"/>
          <p:cNvSpPr/>
          <p:nvPr/>
        </p:nvSpPr>
        <p:spPr>
          <a:xfrm>
            <a:off x="3596449" y="65594"/>
            <a:ext cx="6373813" cy="812362"/>
          </a:xfrm>
          <a:prstGeom prst="roundRect">
            <a:avLst>
              <a:gd name="adj" fmla="val 24734"/>
            </a:avLst>
          </a:prstGeom>
          <a:solidFill>
            <a:srgbClr val="F0FCE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lang="pt-BR" dirty="0" smtClean="0"/>
              <a:t>OBRIGADA!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65783247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GraphPaper">
  <a:themeElements>
    <a:clrScheme name="GraphPaper">
      <a:dk1>
        <a:srgbClr val="008585"/>
      </a:dk1>
      <a:lt1>
        <a:srgbClr val="858585"/>
      </a:lt1>
      <a:dk2>
        <a:srgbClr val="5A554C"/>
      </a:dk2>
      <a:lt2>
        <a:srgbClr val="D8D7D7"/>
      </a:lt2>
      <a:accent1>
        <a:srgbClr val="3E93D7"/>
      </a:accent1>
      <a:accent2>
        <a:srgbClr val="67AB3C"/>
      </a:accent2>
      <a:accent3>
        <a:srgbClr val="D5A530"/>
      </a:accent3>
      <a:accent4>
        <a:srgbClr val="E17B2E"/>
      </a:accent4>
      <a:accent5>
        <a:srgbClr val="CC487C"/>
      </a:accent5>
      <a:accent6>
        <a:srgbClr val="4D45AC"/>
      </a:accent6>
      <a:hlink>
        <a:srgbClr val="0000FF"/>
      </a:hlink>
      <a:folHlink>
        <a:srgbClr val="FF00FF"/>
      </a:folHlink>
    </a:clrScheme>
    <a:fontScheme name="GraphPaper">
      <a:majorFont>
        <a:latin typeface="Marker Felt"/>
        <a:ea typeface="Marker Felt"/>
        <a:cs typeface="Marker Felt"/>
      </a:majorFont>
      <a:minorFont>
        <a:latin typeface="Marker Felt"/>
        <a:ea typeface="Marker Felt"/>
        <a:cs typeface="Marker Felt"/>
      </a:minorFont>
    </a:fontScheme>
    <a:fmtScheme name="GraphPape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hueOff val="-313507"/>
            <a:satOff val="34334"/>
            <a:lumOff val="-8266"/>
            <a:alpha val="62000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Marker Fel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75B1D4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0" u="none" strike="noStrike" cap="none" spc="0" normalizeH="0" baseline="0">
            <a:ln>
              <a:noFill/>
            </a:ln>
            <a:solidFill>
              <a:srgbClr val="858585"/>
            </a:solidFill>
            <a:effectLst/>
            <a:uFillTx/>
            <a:latin typeface="+mn-lt"/>
            <a:ea typeface="+mn-ea"/>
            <a:cs typeface="+mn-cs"/>
            <a:sym typeface="Marker Fel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GraphPaper">
  <a:themeElements>
    <a:clrScheme name="GraphPaper">
      <a:dk1>
        <a:srgbClr val="000000"/>
      </a:dk1>
      <a:lt1>
        <a:srgbClr val="FFFFFF"/>
      </a:lt1>
      <a:dk2>
        <a:srgbClr val="5A554C"/>
      </a:dk2>
      <a:lt2>
        <a:srgbClr val="D8D7D7"/>
      </a:lt2>
      <a:accent1>
        <a:srgbClr val="3E93D7"/>
      </a:accent1>
      <a:accent2>
        <a:srgbClr val="67AB3C"/>
      </a:accent2>
      <a:accent3>
        <a:srgbClr val="D5A530"/>
      </a:accent3>
      <a:accent4>
        <a:srgbClr val="E17B2E"/>
      </a:accent4>
      <a:accent5>
        <a:srgbClr val="CC487C"/>
      </a:accent5>
      <a:accent6>
        <a:srgbClr val="4D45AC"/>
      </a:accent6>
      <a:hlink>
        <a:srgbClr val="0000FF"/>
      </a:hlink>
      <a:folHlink>
        <a:srgbClr val="FF00FF"/>
      </a:folHlink>
    </a:clrScheme>
    <a:fontScheme name="GraphPaper">
      <a:majorFont>
        <a:latin typeface="Marker Felt"/>
        <a:ea typeface="Marker Felt"/>
        <a:cs typeface="Marker Felt"/>
      </a:majorFont>
      <a:minorFont>
        <a:latin typeface="Marker Felt"/>
        <a:ea typeface="Marker Felt"/>
        <a:cs typeface="Marker Felt"/>
      </a:minorFont>
    </a:fontScheme>
    <a:fmtScheme name="GraphPape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hueOff val="-313507"/>
            <a:satOff val="34334"/>
            <a:lumOff val="-8266"/>
            <a:alpha val="62000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Marker Fel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75B1D4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0" u="none" strike="noStrike" cap="none" spc="0" normalizeH="0" baseline="0">
            <a:ln>
              <a:noFill/>
            </a:ln>
            <a:solidFill>
              <a:srgbClr val="858585"/>
            </a:solidFill>
            <a:effectLst/>
            <a:uFillTx/>
            <a:latin typeface="+mn-lt"/>
            <a:ea typeface="+mn-ea"/>
            <a:cs typeface="+mn-cs"/>
            <a:sym typeface="Marker Fel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2623</Words>
  <Application>Microsoft Office PowerPoint</Application>
  <PresentationFormat>Personalizar</PresentationFormat>
  <Paragraphs>641</Paragraphs>
  <Slides>78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78</vt:i4>
      </vt:variant>
    </vt:vector>
  </HeadingPairs>
  <TitlesOfParts>
    <vt:vector size="79" baseType="lpstr">
      <vt:lpstr>GraphPaper</vt:lpstr>
      <vt:lpstr>Shunt portossistêmico intra-hepático: Caso clínico</vt:lpstr>
      <vt:lpstr>Admissão em sala de parto</vt:lpstr>
      <vt:lpstr>Sala de parto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Evolução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Exames Complementares</vt:lpstr>
      <vt:lpstr>Apresentação do PowerPoint</vt:lpstr>
      <vt:lpstr>Pendências</vt:lpstr>
      <vt:lpstr>Programação</vt:lpstr>
      <vt:lpstr>RELEMBRANDO…</vt:lpstr>
      <vt:lpstr>RELEMBRANDO…</vt:lpstr>
      <vt:lpstr>Artigo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Caso clínico</dc:title>
  <dc:creator>Paulo</dc:creator>
  <cp:lastModifiedBy>Paulo</cp:lastModifiedBy>
  <cp:revision>6</cp:revision>
  <dcterms:modified xsi:type="dcterms:W3CDTF">2020-10-07T23:50:50Z</dcterms:modified>
</cp:coreProperties>
</file>