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sldIdLst>
    <p:sldId id="256" r:id="rId2"/>
    <p:sldId id="257" r:id="rId3"/>
    <p:sldId id="258" r:id="rId4"/>
    <p:sldId id="259" r:id="rId5"/>
    <p:sldId id="261" r:id="rId6"/>
    <p:sldId id="262" r:id="rId7"/>
    <p:sldId id="264" r:id="rId8"/>
    <p:sldId id="263" r:id="rId9"/>
    <p:sldId id="265" r:id="rId10"/>
    <p:sldId id="267" r:id="rId11"/>
    <p:sldId id="268" r:id="rId12"/>
    <p:sldId id="269" r:id="rId13"/>
    <p:sldId id="275" r:id="rId14"/>
    <p:sldId id="270" r:id="rId15"/>
    <p:sldId id="271" r:id="rId16"/>
    <p:sldId id="272" r:id="rId17"/>
    <p:sldId id="273" r:id="rId18"/>
    <p:sldId id="274" r:id="rId19"/>
    <p:sldId id="277" r:id="rId20"/>
    <p:sldId id="278" r:id="rId21"/>
    <p:sldId id="279" r:id="rId22"/>
    <p:sldId id="310" r:id="rId23"/>
    <p:sldId id="281" r:id="rId24"/>
    <p:sldId id="282" r:id="rId25"/>
    <p:sldId id="301" r:id="rId26"/>
    <p:sldId id="307" r:id="rId27"/>
    <p:sldId id="308" r:id="rId28"/>
    <p:sldId id="288" r:id="rId29"/>
    <p:sldId id="302" r:id="rId30"/>
    <p:sldId id="303" r:id="rId31"/>
    <p:sldId id="289" r:id="rId32"/>
    <p:sldId id="290" r:id="rId33"/>
    <p:sldId id="291" r:id="rId34"/>
    <p:sldId id="292" r:id="rId35"/>
    <p:sldId id="293" r:id="rId36"/>
    <p:sldId id="294" r:id="rId37"/>
    <p:sldId id="295" r:id="rId38"/>
    <p:sldId id="296" r:id="rId39"/>
    <p:sldId id="297" r:id="rId40"/>
    <p:sldId id="298" r:id="rId41"/>
    <p:sldId id="299" r:id="rId42"/>
    <p:sldId id="300" r:id="rId43"/>
    <p:sldId id="305" r:id="rId44"/>
    <p:sldId id="306" r:id="rId45"/>
    <p:sldId id="309" r:id="rId46"/>
    <p:sldId id="284" r:id="rId47"/>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Calibri" pitchFamily="34" charset="0"/>
        <a:ea typeface="+mn-ea"/>
        <a:cs typeface="Arial" pitchFamily="34" charset="0"/>
      </a:defRPr>
    </a:lvl1pPr>
    <a:lvl2pPr marL="457200" algn="l" defTabSz="457200" rtl="0" fontAlgn="base">
      <a:spcBef>
        <a:spcPct val="0"/>
      </a:spcBef>
      <a:spcAft>
        <a:spcPct val="0"/>
      </a:spcAft>
      <a:defRPr kern="1200">
        <a:solidFill>
          <a:schemeClr val="tx1"/>
        </a:solidFill>
        <a:latin typeface="Calibri" pitchFamily="34" charset="0"/>
        <a:ea typeface="+mn-ea"/>
        <a:cs typeface="Arial" pitchFamily="34" charset="0"/>
      </a:defRPr>
    </a:lvl2pPr>
    <a:lvl3pPr marL="914400" algn="l" defTabSz="457200" rtl="0" fontAlgn="base">
      <a:spcBef>
        <a:spcPct val="0"/>
      </a:spcBef>
      <a:spcAft>
        <a:spcPct val="0"/>
      </a:spcAft>
      <a:defRPr kern="1200">
        <a:solidFill>
          <a:schemeClr val="tx1"/>
        </a:solidFill>
        <a:latin typeface="Calibri" pitchFamily="34" charset="0"/>
        <a:ea typeface="+mn-ea"/>
        <a:cs typeface="Arial" pitchFamily="34" charset="0"/>
      </a:defRPr>
    </a:lvl3pPr>
    <a:lvl4pPr marL="1371600" algn="l" defTabSz="457200" rtl="0" fontAlgn="base">
      <a:spcBef>
        <a:spcPct val="0"/>
      </a:spcBef>
      <a:spcAft>
        <a:spcPct val="0"/>
      </a:spcAft>
      <a:defRPr kern="1200">
        <a:solidFill>
          <a:schemeClr val="tx1"/>
        </a:solidFill>
        <a:latin typeface="Calibri" pitchFamily="34" charset="0"/>
        <a:ea typeface="+mn-ea"/>
        <a:cs typeface="Arial" pitchFamily="34" charset="0"/>
      </a:defRPr>
    </a:lvl4pPr>
    <a:lvl5pPr marL="1828800" algn="l" defTabSz="457200" rtl="0" fontAlgn="base">
      <a:spcBef>
        <a:spcPct val="0"/>
      </a:spcBef>
      <a:spcAft>
        <a:spcPct val="0"/>
      </a:spcAft>
      <a:defRPr kern="1200">
        <a:solidFill>
          <a:schemeClr val="tx1"/>
        </a:solidFill>
        <a:latin typeface="Calibri" pitchFamily="34" charset="0"/>
        <a:ea typeface="+mn-ea"/>
        <a:cs typeface="Arial" pitchFamily="34" charset="0"/>
      </a:defRPr>
    </a:lvl5pPr>
    <a:lvl6pPr marL="2286000" algn="l" defTabSz="914400" rtl="0" eaLnBrk="1" latinLnBrk="0" hangingPunct="1">
      <a:defRPr kern="1200">
        <a:solidFill>
          <a:schemeClr val="tx1"/>
        </a:solidFill>
        <a:latin typeface="Calibri" pitchFamily="34" charset="0"/>
        <a:ea typeface="+mn-ea"/>
        <a:cs typeface="Arial" pitchFamily="34" charset="0"/>
      </a:defRPr>
    </a:lvl6pPr>
    <a:lvl7pPr marL="2743200" algn="l" defTabSz="914400" rtl="0" eaLnBrk="1" latinLnBrk="0" hangingPunct="1">
      <a:defRPr kern="1200">
        <a:solidFill>
          <a:schemeClr val="tx1"/>
        </a:solidFill>
        <a:latin typeface="Calibri" pitchFamily="34" charset="0"/>
        <a:ea typeface="+mn-ea"/>
        <a:cs typeface="Arial" pitchFamily="34" charset="0"/>
      </a:defRPr>
    </a:lvl7pPr>
    <a:lvl8pPr marL="3200400" algn="l" defTabSz="914400" rtl="0" eaLnBrk="1" latinLnBrk="0" hangingPunct="1">
      <a:defRPr kern="1200">
        <a:solidFill>
          <a:schemeClr val="tx1"/>
        </a:solidFill>
        <a:latin typeface="Calibri" pitchFamily="34" charset="0"/>
        <a:ea typeface="+mn-ea"/>
        <a:cs typeface="Arial" pitchFamily="34" charset="0"/>
      </a:defRPr>
    </a:lvl8pPr>
    <a:lvl9pPr marL="3657600" algn="l" defTabSz="914400" rtl="0" eaLnBrk="1" latinLnBrk="0" hangingPunct="1">
      <a:defRPr kern="1200">
        <a:solidFill>
          <a:schemeClr val="tx1"/>
        </a:solidFill>
        <a:latin typeface="Calibri"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7C041B"/>
    <a:srgbClr val="76170A"/>
    <a:srgbClr val="FFFF00"/>
    <a:srgbClr val="009900"/>
    <a:srgbClr val="FF00FF"/>
    <a:srgbClr val="3333FF"/>
    <a:srgbClr val="0033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Estilo Médio 2 - Ênfase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6D9F66E-5EB9-4882-86FB-DCBF35E3C3E4}" styleName="Estilo Médio 4 - Ênfase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C4B1156A-380E-4F78-BDF5-A606A8083BF9}" styleName="Estilo Médio 4 - Ênfase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22838BEF-8BB2-4498-84A7-C5851F593DF1}" styleName="Estilo Médio 4 - Ênfase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Estilo Médio 2 - Ênfase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BDBED569-4797-4DF1-A0F4-6AAB3CD982D8}" styleName="Estilo Claro 3 - Ênfase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E8B1032C-EA38-4F05-BA0D-38AFFFC7BED3}" styleName="Estilo Claro 3 - Ênfase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00A15C55-8517-42AA-B614-E9B94910E393}" styleName="Estilo Médio 2 - Ênfase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4C1A8A3-306A-4EB7-A6B1-4F7E0EB9C5D6}" styleName="Estilo Médio 3 - Ênfase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66" d="100"/>
          <a:sy n="66" d="100"/>
        </p:scale>
        <p:origin x="-596" y="-316"/>
      </p:cViewPr>
      <p:guideLst>
        <p:guide orient="horz" pos="2160"/>
        <p:guide pos="3840"/>
      </p:guideLst>
    </p:cSldViewPr>
  </p:slideViewPr>
  <p:notesTextViewPr>
    <p:cViewPr>
      <p:scale>
        <a:sx n="1" d="1"/>
        <a:sy n="1" d="1"/>
      </p:scale>
      <p:origin x="0" y="0"/>
    </p:cViewPr>
  </p:notesTextViewPr>
  <p:sorterViewPr>
    <p:cViewPr>
      <p:scale>
        <a:sx n="66" d="100"/>
        <a:sy n="66" d="100"/>
      </p:scale>
      <p:origin x="0" y="352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4" name="Rectangle 6"/>
          <p:cNvSpPr/>
          <p:nvPr/>
        </p:nvSpPr>
        <p:spPr>
          <a:xfrm>
            <a:off x="0"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7"/>
          <p:cNvSpPr/>
          <p:nvPr/>
        </p:nvSpPr>
        <p:spPr>
          <a:xfrm>
            <a:off x="0" y="6334125"/>
            <a:ext cx="12192000" cy="666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8"/>
          <p:cNvCxnSpPr/>
          <p:nvPr/>
        </p:nvCxnSpPr>
        <p:spPr>
          <a:xfrm>
            <a:off x="1208088" y="4343400"/>
            <a:ext cx="9875837"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1097280" y="758952"/>
            <a:ext cx="10058400" cy="3566160"/>
          </a:xfrm>
        </p:spPr>
        <p:txBody>
          <a:bodyPr/>
          <a:lstStyle>
            <a:lvl1pPr algn="l">
              <a:lnSpc>
                <a:spcPct val="85000"/>
              </a:lnSpc>
              <a:defRPr sz="8000" spc="-50" baseline="0">
                <a:solidFill>
                  <a:schemeClr val="tx1">
                    <a:lumMod val="85000"/>
                    <a:lumOff val="15000"/>
                  </a:schemeClr>
                </a:solidFill>
              </a:defRPr>
            </a:lvl1pPr>
          </a:lstStyle>
          <a:p>
            <a:r>
              <a:rPr lang="pt-BR"/>
              <a:t>Clique para editar o título Mestre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pt-BR"/>
              <a:t>Clique para editar o estilo do subtítulo Mestre</a:t>
            </a:r>
            <a:endParaRPr lang="en-US" dirty="0"/>
          </a:p>
        </p:txBody>
      </p:sp>
      <p:sp>
        <p:nvSpPr>
          <p:cNvPr id="7" name="Date Placeholder 3"/>
          <p:cNvSpPr>
            <a:spLocks noGrp="1"/>
          </p:cNvSpPr>
          <p:nvPr>
            <p:ph type="dt" sz="half" idx="10"/>
          </p:nvPr>
        </p:nvSpPr>
        <p:spPr/>
        <p:txBody>
          <a:bodyPr/>
          <a:lstStyle>
            <a:lvl1pPr>
              <a:defRPr/>
            </a:lvl1pPr>
          </a:lstStyle>
          <a:p>
            <a:pPr>
              <a:defRPr/>
            </a:pPr>
            <a:fld id="{209C8078-E256-49D5-96AE-26D58171F157}" type="datetimeFigureOut">
              <a:rPr lang="pt-BR"/>
              <a:pPr>
                <a:defRPr/>
              </a:pPr>
              <a:t>16/10/2020</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280ED19D-238E-4DD5-BFE3-E7EE6F03043D}" type="slidenum">
              <a:rPr lang="pt-BR"/>
              <a:pPr>
                <a:defRPr/>
              </a:pPr>
              <a:t>‹nº›</a:t>
            </a:fld>
            <a:endParaRPr lang="pt-BR"/>
          </a:p>
        </p:txBody>
      </p:sp>
    </p:spTree>
    <p:extLst>
      <p:ext uri="{BB962C8B-B14F-4D97-AF65-F5344CB8AC3E}">
        <p14:creationId xmlns:p14="http://schemas.microsoft.com/office/powerpoint/2010/main" val="1728980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idx="1"/>
          </p:nvPr>
        </p:nvSpPr>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5B3C21E7-E5B0-4F8C-AE73-0A60248420CA}" type="datetimeFigureOut">
              <a:rPr lang="pt-BR"/>
              <a:pPr>
                <a:defRPr/>
              </a:pPr>
              <a:t>16/10/2020</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C9FA27DA-DADF-4338-8160-3B65A10B2BE6}" type="slidenum">
              <a:rPr lang="pt-BR"/>
              <a:pPr>
                <a:defRPr/>
              </a:pPr>
              <a:t>‹nº›</a:t>
            </a:fld>
            <a:endParaRPr lang="pt-BR"/>
          </a:p>
        </p:txBody>
      </p:sp>
    </p:spTree>
    <p:extLst>
      <p:ext uri="{BB962C8B-B14F-4D97-AF65-F5344CB8AC3E}">
        <p14:creationId xmlns:p14="http://schemas.microsoft.com/office/powerpoint/2010/main" val="9139075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Pr>
        <a:solidFill>
          <a:schemeClr val="bg1"/>
        </a:solidFill>
        <a:effectLst/>
      </p:bgPr>
    </p:bg>
    <p:spTree>
      <p:nvGrpSpPr>
        <p:cNvPr id="1" name=""/>
        <p:cNvGrpSpPr/>
        <p:nvPr/>
      </p:nvGrpSpPr>
      <p:grpSpPr>
        <a:xfrm>
          <a:off x="0" y="0"/>
          <a:ext cx="0" cy="0"/>
          <a:chOff x="0" y="0"/>
          <a:chExt cx="0" cy="0"/>
        </a:xfrm>
      </p:grpSpPr>
      <p:sp>
        <p:nvSpPr>
          <p:cNvPr id="4"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7"/>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8"/>
          <p:cNvCxnSpPr/>
          <p:nvPr/>
        </p:nvCxnSpPr>
        <p:spPr>
          <a:xfrm>
            <a:off x="1208088" y="4343400"/>
            <a:ext cx="9875837"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097280" y="758952"/>
            <a:ext cx="10058400" cy="3566160"/>
          </a:xfrm>
        </p:spPr>
        <p:txBody>
          <a:bodyPr anchorCtr="0"/>
          <a:lstStyle>
            <a:lvl1pPr>
              <a:lnSpc>
                <a:spcPct val="85000"/>
              </a:lnSpc>
              <a:defRPr sz="8000" b="0">
                <a:solidFill>
                  <a:schemeClr val="tx1">
                    <a:lumMod val="85000"/>
                    <a:lumOff val="15000"/>
                  </a:schemeClr>
                </a:solidFill>
              </a:defRPr>
            </a:lvl1pPr>
          </a:lstStyle>
          <a:p>
            <a:r>
              <a:rPr lang="pt-BR"/>
              <a:t>Clique para editar o título Mestre</a:t>
            </a:r>
            <a:endParaRPr lang="en-US" dirty="0"/>
          </a:p>
        </p:txBody>
      </p:sp>
      <p:sp>
        <p:nvSpPr>
          <p:cNvPr id="3" name="Text Placeholder 2"/>
          <p:cNvSpPr>
            <a:spLocks noGrp="1"/>
          </p:cNvSpPr>
          <p:nvPr>
            <p:ph type="body" idx="1"/>
          </p:nvPr>
        </p:nvSpPr>
        <p:spPr>
          <a:xfrm>
            <a:off x="1097280" y="4453128"/>
            <a:ext cx="10058400" cy="1143000"/>
          </a:xfrm>
        </p:spPr>
        <p:txBody>
          <a:bodyPr lIns="91440" rIns="9144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os estilos de texto Mestres</a:t>
            </a:r>
          </a:p>
        </p:txBody>
      </p:sp>
      <p:sp>
        <p:nvSpPr>
          <p:cNvPr id="7" name="Date Placeholder 3"/>
          <p:cNvSpPr>
            <a:spLocks noGrp="1"/>
          </p:cNvSpPr>
          <p:nvPr>
            <p:ph type="dt" sz="half" idx="10"/>
          </p:nvPr>
        </p:nvSpPr>
        <p:spPr/>
        <p:txBody>
          <a:bodyPr/>
          <a:lstStyle>
            <a:lvl1pPr>
              <a:defRPr/>
            </a:lvl1pPr>
          </a:lstStyle>
          <a:p>
            <a:pPr>
              <a:defRPr/>
            </a:pPr>
            <a:fld id="{0F523A65-D2D4-4615-9328-678D4E256C76}" type="datetimeFigureOut">
              <a:rPr lang="pt-BR"/>
              <a:pPr>
                <a:defRPr/>
              </a:pPr>
              <a:t>16/10/2020</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B10A546A-3704-4C4D-B64C-A8803B15F68F}" type="slidenum">
              <a:rPr lang="pt-BR"/>
              <a:pPr>
                <a:defRPr/>
              </a:pPr>
              <a:t>‹nº›</a:t>
            </a:fld>
            <a:endParaRPr lang="pt-BR"/>
          </a:p>
        </p:txBody>
      </p:sp>
    </p:spTree>
    <p:extLst>
      <p:ext uri="{BB962C8B-B14F-4D97-AF65-F5344CB8AC3E}">
        <p14:creationId xmlns:p14="http://schemas.microsoft.com/office/powerpoint/2010/main" val="3065330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pt-BR"/>
              <a:t>Clique para editar o título Mestre</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3FB92489-E119-4C47-B5B6-49AC0D892A7C}" type="datetimeFigureOut">
              <a:rPr lang="pt-BR"/>
              <a:pPr>
                <a:defRPr/>
              </a:pPr>
              <a:t>16/10/2020</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6D133FC1-F94B-42F2-9ACC-BFFF910582D0}" type="slidenum">
              <a:rPr lang="pt-BR"/>
              <a:pPr>
                <a:defRPr/>
              </a:pPr>
              <a:t>‹nº›</a:t>
            </a:fld>
            <a:endParaRPr lang="pt-BR"/>
          </a:p>
        </p:txBody>
      </p:sp>
    </p:spTree>
    <p:extLst>
      <p:ext uri="{BB962C8B-B14F-4D97-AF65-F5344CB8AC3E}">
        <p14:creationId xmlns:p14="http://schemas.microsoft.com/office/powerpoint/2010/main" val="22520592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pt-BR"/>
              <a:t>Clique para editar o título Mestre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4" name="Content Placeholder 3"/>
          <p:cNvSpPr>
            <a:spLocks noGrp="1"/>
          </p:cNvSpPr>
          <p:nvPr>
            <p:ph sz="half" idx="2"/>
          </p:nvPr>
        </p:nvSpPr>
        <p:spPr>
          <a:xfrm>
            <a:off x="1097280" y="2582335"/>
            <a:ext cx="4937760" cy="3286760"/>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6" name="Content Placeholder 5"/>
          <p:cNvSpPr>
            <a:spLocks noGrp="1"/>
          </p:cNvSpPr>
          <p:nvPr>
            <p:ph sz="quarter" idx="4"/>
          </p:nvPr>
        </p:nvSpPr>
        <p:spPr>
          <a:xfrm>
            <a:off x="6217920" y="2582334"/>
            <a:ext cx="4937760" cy="3286760"/>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D338CB91-98BE-4345-8E1C-AAA4173E8831}" type="datetimeFigureOut">
              <a:rPr lang="pt-BR"/>
              <a:pPr>
                <a:defRPr/>
              </a:pPr>
              <a:t>16/10/2020</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7E74952A-ADAA-4408-9348-1251D392CC58}" type="slidenum">
              <a:rPr lang="pt-BR"/>
              <a:pPr>
                <a:defRPr/>
              </a:pPr>
              <a:t>‹nº›</a:t>
            </a:fld>
            <a:endParaRPr lang="pt-BR"/>
          </a:p>
        </p:txBody>
      </p:sp>
    </p:spTree>
    <p:extLst>
      <p:ext uri="{BB962C8B-B14F-4D97-AF65-F5344CB8AC3E}">
        <p14:creationId xmlns:p14="http://schemas.microsoft.com/office/powerpoint/2010/main" val="17593971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975E219E-44BD-4C2B-896D-44FFE113BAAC}" type="datetimeFigureOut">
              <a:rPr lang="pt-BR"/>
              <a:pPr>
                <a:defRPr/>
              </a:pPr>
              <a:t>16/10/2020</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5911A5CE-C76D-45D0-A5E1-1D84819EAC19}" type="slidenum">
              <a:rPr lang="pt-BR"/>
              <a:pPr>
                <a:defRPr/>
              </a:pPr>
              <a:t>‹nº›</a:t>
            </a:fld>
            <a:endParaRPr lang="pt-BR"/>
          </a:p>
        </p:txBody>
      </p:sp>
    </p:spTree>
    <p:extLst>
      <p:ext uri="{BB962C8B-B14F-4D97-AF65-F5344CB8AC3E}">
        <p14:creationId xmlns:p14="http://schemas.microsoft.com/office/powerpoint/2010/main" val="25847663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Rectangle 5"/>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Date Placeholder 6"/>
          <p:cNvSpPr>
            <a:spLocks noGrp="1"/>
          </p:cNvSpPr>
          <p:nvPr>
            <p:ph type="dt" sz="half" idx="10"/>
          </p:nvPr>
        </p:nvSpPr>
        <p:spPr/>
        <p:txBody>
          <a:bodyPr/>
          <a:lstStyle>
            <a:lvl1pPr>
              <a:defRPr/>
            </a:lvl1pPr>
          </a:lstStyle>
          <a:p>
            <a:pPr>
              <a:defRPr/>
            </a:pPr>
            <a:fld id="{CC035A44-3F21-47A6-AA55-7E790FD2F1C4}" type="datetimeFigureOut">
              <a:rPr lang="pt-BR"/>
              <a:pPr>
                <a:defRPr/>
              </a:pPr>
              <a:t>16/10/2020</a:t>
            </a:fld>
            <a:endParaRPr lang="pt-BR"/>
          </a:p>
        </p:txBody>
      </p:sp>
      <p:sp>
        <p:nvSpPr>
          <p:cNvPr id="5" name="Footer Placeholder 7"/>
          <p:cNvSpPr>
            <a:spLocks noGrp="1"/>
          </p:cNvSpPr>
          <p:nvPr>
            <p:ph type="ftr" sz="quarter" idx="11"/>
          </p:nvPr>
        </p:nvSpPr>
        <p:spPr/>
        <p:txBody>
          <a:bodyPr/>
          <a:lstStyle>
            <a:lvl1pPr>
              <a:defRPr>
                <a:solidFill>
                  <a:srgbClr val="FFFFFF"/>
                </a:solidFill>
              </a:defRPr>
            </a:lvl1pPr>
          </a:lstStyle>
          <a:p>
            <a:pPr>
              <a:defRPr/>
            </a:pPr>
            <a:endParaRPr lang="pt-BR"/>
          </a:p>
        </p:txBody>
      </p:sp>
      <p:sp>
        <p:nvSpPr>
          <p:cNvPr id="6" name="Slide Number Placeholder 8"/>
          <p:cNvSpPr>
            <a:spLocks noGrp="1"/>
          </p:cNvSpPr>
          <p:nvPr>
            <p:ph type="sldNum" sz="quarter" idx="12"/>
          </p:nvPr>
        </p:nvSpPr>
        <p:spPr/>
        <p:txBody>
          <a:bodyPr/>
          <a:lstStyle>
            <a:lvl1pPr>
              <a:defRPr/>
            </a:lvl1pPr>
          </a:lstStyle>
          <a:p>
            <a:pPr>
              <a:defRPr/>
            </a:pPr>
            <a:fld id="{99764EBE-7E81-4C2F-9DA0-6EED9A1ACE4B}" type="slidenum">
              <a:rPr lang="pt-BR"/>
              <a:pPr>
                <a:defRPr/>
              </a:pPr>
              <a:t>‹nº›</a:t>
            </a:fld>
            <a:endParaRPr lang="pt-BR"/>
          </a:p>
        </p:txBody>
      </p:sp>
    </p:spTree>
    <p:extLst>
      <p:ext uri="{BB962C8B-B14F-4D97-AF65-F5344CB8AC3E}">
        <p14:creationId xmlns:p14="http://schemas.microsoft.com/office/powerpoint/2010/main" val="11481265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5" name="Rectangle 7"/>
          <p:cNvSpPr/>
          <p:nvPr/>
        </p:nvSpPr>
        <p:spPr>
          <a:xfrm>
            <a:off x="0" y="0"/>
            <a:ext cx="40513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8"/>
          <p:cNvSpPr/>
          <p:nvPr/>
        </p:nvSpPr>
        <p:spPr>
          <a:xfrm>
            <a:off x="4040188" y="0"/>
            <a:ext cx="635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lstStyle>
            <a:lvl1pPr>
              <a:defRPr sz="3600" b="0">
                <a:solidFill>
                  <a:srgbClr val="FFFFFF"/>
                </a:solidFill>
              </a:defRPr>
            </a:lvl1pPr>
          </a:lstStyle>
          <a:p>
            <a:r>
              <a:rPr lang="pt-BR"/>
              <a:t>Clique para editar o título Mestre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7" name="Date Placeholder 4"/>
          <p:cNvSpPr>
            <a:spLocks noGrp="1"/>
          </p:cNvSpPr>
          <p:nvPr>
            <p:ph type="dt" sz="half" idx="10"/>
          </p:nvPr>
        </p:nvSpPr>
        <p:spPr>
          <a:xfrm>
            <a:off x="465138" y="6459538"/>
            <a:ext cx="2619375" cy="365125"/>
          </a:xfrm>
        </p:spPr>
        <p:txBody>
          <a:bodyPr/>
          <a:lstStyle>
            <a:lvl1pPr algn="l">
              <a:defRPr/>
            </a:lvl1pPr>
          </a:lstStyle>
          <a:p>
            <a:pPr>
              <a:defRPr/>
            </a:pPr>
            <a:fld id="{F599F147-BB16-48A4-A4E6-E34DFF0507CE}" type="datetimeFigureOut">
              <a:rPr lang="pt-BR"/>
              <a:pPr>
                <a:defRPr/>
              </a:pPr>
              <a:t>16/10/2020</a:t>
            </a:fld>
            <a:endParaRPr lang="pt-BR"/>
          </a:p>
        </p:txBody>
      </p:sp>
      <p:sp>
        <p:nvSpPr>
          <p:cNvPr id="8" name="Footer Placeholder 5"/>
          <p:cNvSpPr>
            <a:spLocks noGrp="1"/>
          </p:cNvSpPr>
          <p:nvPr>
            <p:ph type="ftr" sz="quarter" idx="11"/>
          </p:nvPr>
        </p:nvSpPr>
        <p:spPr>
          <a:xfrm>
            <a:off x="4800600" y="6459538"/>
            <a:ext cx="4648200" cy="365125"/>
          </a:xfrm>
        </p:spPr>
        <p:txBody>
          <a:bodyPr/>
          <a:lstStyle>
            <a:lvl1pPr algn="l">
              <a:defRPr>
                <a:solidFill>
                  <a:schemeClr val="tx2"/>
                </a:solidFill>
              </a:defRPr>
            </a:lvl1pPr>
          </a:lstStyle>
          <a:p>
            <a:pPr>
              <a:defRPr/>
            </a:pPr>
            <a:endParaRPr lang="pt-BR"/>
          </a:p>
        </p:txBody>
      </p:sp>
      <p:sp>
        <p:nvSpPr>
          <p:cNvPr id="9" name="Slide Number Placeholder 6"/>
          <p:cNvSpPr>
            <a:spLocks noGrp="1"/>
          </p:cNvSpPr>
          <p:nvPr>
            <p:ph type="sldNum" sz="quarter" idx="12"/>
          </p:nvPr>
        </p:nvSpPr>
        <p:spPr/>
        <p:txBody>
          <a:bodyPr/>
          <a:lstStyle>
            <a:lvl1pPr>
              <a:defRPr>
                <a:solidFill>
                  <a:schemeClr val="tx2"/>
                </a:solidFill>
              </a:defRPr>
            </a:lvl1pPr>
          </a:lstStyle>
          <a:p>
            <a:pPr>
              <a:defRPr/>
            </a:pPr>
            <a:fld id="{521BBA8A-7C8B-41EE-89C2-5FE306DEECE8}" type="slidenum">
              <a:rPr lang="pt-BR"/>
              <a:pPr>
                <a:defRPr/>
              </a:pPr>
              <a:t>‹nº›</a:t>
            </a:fld>
            <a:endParaRPr lang="pt-BR"/>
          </a:p>
        </p:txBody>
      </p:sp>
    </p:spTree>
    <p:extLst>
      <p:ext uri="{BB962C8B-B14F-4D97-AF65-F5344CB8AC3E}">
        <p14:creationId xmlns:p14="http://schemas.microsoft.com/office/powerpoint/2010/main" val="2901477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8"/>
          <p:cNvSpPr/>
          <p:nvPr/>
        </p:nvSpPr>
        <p:spPr>
          <a:xfrm>
            <a:off x="0" y="4914900"/>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oAutofit/>
          </a:bodyPr>
          <a:lstStyle>
            <a:lvl1pPr>
              <a:defRPr sz="3600" b="0">
                <a:solidFill>
                  <a:srgbClr val="FFFFFF"/>
                </a:solidFill>
              </a:defRPr>
            </a:lvl1pPr>
          </a:lstStyle>
          <a:p>
            <a:r>
              <a:rPr lang="pt-BR"/>
              <a:t>Clique para editar o título Mestre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a:t>Clique no ícone para adicionar uma imagem</a:t>
            </a:r>
            <a:endParaRPr lang="en-US" noProof="0"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7" name="Date Placeholder 4"/>
          <p:cNvSpPr>
            <a:spLocks noGrp="1"/>
          </p:cNvSpPr>
          <p:nvPr>
            <p:ph type="dt" sz="half" idx="10"/>
          </p:nvPr>
        </p:nvSpPr>
        <p:spPr/>
        <p:txBody>
          <a:bodyPr/>
          <a:lstStyle>
            <a:lvl1pPr>
              <a:defRPr/>
            </a:lvl1pPr>
          </a:lstStyle>
          <a:p>
            <a:pPr>
              <a:defRPr/>
            </a:pPr>
            <a:fld id="{15F36DFF-AFBB-4E45-9EB4-77FC831CF403}" type="datetimeFigureOut">
              <a:rPr lang="pt-BR"/>
              <a:pPr>
                <a:defRPr/>
              </a:pPr>
              <a:t>16/10/2020</a:t>
            </a:fld>
            <a:endParaRPr lang="pt-BR"/>
          </a:p>
        </p:txBody>
      </p:sp>
      <p:sp>
        <p:nvSpPr>
          <p:cNvPr id="8" name="Footer Placeholder 5"/>
          <p:cNvSpPr>
            <a:spLocks noGrp="1"/>
          </p:cNvSpPr>
          <p:nvPr>
            <p:ph type="ftr" sz="quarter" idx="11"/>
          </p:nvPr>
        </p:nvSpPr>
        <p:spPr/>
        <p:txBody>
          <a:bodyPr/>
          <a:lstStyle>
            <a:lvl1pPr>
              <a:defRPr/>
            </a:lvl1pPr>
          </a:lstStyle>
          <a:p>
            <a:pPr>
              <a:defRPr/>
            </a:pPr>
            <a:endParaRPr lang="pt-BR"/>
          </a:p>
        </p:txBody>
      </p:sp>
      <p:sp>
        <p:nvSpPr>
          <p:cNvPr id="9" name="Slide Number Placeholder 6"/>
          <p:cNvSpPr>
            <a:spLocks noGrp="1"/>
          </p:cNvSpPr>
          <p:nvPr>
            <p:ph type="sldNum" sz="quarter" idx="12"/>
          </p:nvPr>
        </p:nvSpPr>
        <p:spPr/>
        <p:txBody>
          <a:bodyPr/>
          <a:lstStyle>
            <a:lvl1pPr>
              <a:defRPr/>
            </a:lvl1pPr>
          </a:lstStyle>
          <a:p>
            <a:pPr>
              <a:defRPr/>
            </a:pPr>
            <a:fld id="{17CEE406-99BB-4AEE-B9A0-B7C225C3E170}" type="slidenum">
              <a:rPr lang="pt-BR"/>
              <a:pPr>
                <a:defRPr/>
              </a:pPr>
              <a:t>‹nº›</a:t>
            </a:fld>
            <a:endParaRPr lang="pt-BR"/>
          </a:p>
        </p:txBody>
      </p:sp>
    </p:spTree>
    <p:extLst>
      <p:ext uri="{BB962C8B-B14F-4D97-AF65-F5344CB8AC3E}">
        <p14:creationId xmlns:p14="http://schemas.microsoft.com/office/powerpoint/2010/main" val="4207636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1B902EDF-64B8-490F-A5DE-5EC39AB5B9F5}" type="datetimeFigureOut">
              <a:rPr lang="pt-BR"/>
              <a:pPr>
                <a:defRPr/>
              </a:pPr>
              <a:t>16/10/2020</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89C2631A-30DD-4017-9D93-81A0840C83A6}" type="slidenum">
              <a:rPr lang="pt-BR"/>
              <a:pPr>
                <a:defRPr/>
              </a:pPr>
              <a:t>‹nº›</a:t>
            </a:fld>
            <a:endParaRPr lang="pt-BR"/>
          </a:p>
        </p:txBody>
      </p:sp>
    </p:spTree>
    <p:extLst>
      <p:ext uri="{BB962C8B-B14F-4D97-AF65-F5344CB8AC3E}">
        <p14:creationId xmlns:p14="http://schemas.microsoft.com/office/powerpoint/2010/main" val="8898268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exto e Título Vertical">
    <p:spTree>
      <p:nvGrpSpPr>
        <p:cNvPr id="1" name=""/>
        <p:cNvGrpSpPr/>
        <p:nvPr/>
      </p:nvGrpSpPr>
      <p:grpSpPr>
        <a:xfrm>
          <a:off x="0" y="0"/>
          <a:ext cx="0" cy="0"/>
          <a:chOff x="0" y="0"/>
          <a:chExt cx="0" cy="0"/>
        </a:xfrm>
      </p:grpSpPr>
      <p:sp>
        <p:nvSpPr>
          <p:cNvPr id="4"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7"/>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pt-BR"/>
              <a:t>Clique para editar o título Mestre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6" name="Date Placeholder 3"/>
          <p:cNvSpPr>
            <a:spLocks noGrp="1"/>
          </p:cNvSpPr>
          <p:nvPr>
            <p:ph type="dt" sz="half" idx="10"/>
          </p:nvPr>
        </p:nvSpPr>
        <p:spPr/>
        <p:txBody>
          <a:bodyPr/>
          <a:lstStyle>
            <a:lvl1pPr>
              <a:defRPr/>
            </a:lvl1pPr>
          </a:lstStyle>
          <a:p>
            <a:pPr>
              <a:defRPr/>
            </a:pPr>
            <a:fld id="{C5D9DF69-5332-446D-B590-F0EB5927A210}" type="datetimeFigureOut">
              <a:rPr lang="pt-BR"/>
              <a:pPr>
                <a:defRPr/>
              </a:pPr>
              <a:t>16/10/2020</a:t>
            </a:fld>
            <a:endParaRPr lang="pt-BR"/>
          </a:p>
        </p:txBody>
      </p:sp>
      <p:sp>
        <p:nvSpPr>
          <p:cNvPr id="7" name="Footer Placeholder 4"/>
          <p:cNvSpPr>
            <a:spLocks noGrp="1"/>
          </p:cNvSpPr>
          <p:nvPr>
            <p:ph type="ftr" sz="quarter" idx="11"/>
          </p:nvPr>
        </p:nvSpPr>
        <p:spPr/>
        <p:txBody>
          <a:bodyPr/>
          <a:lstStyle>
            <a:lvl1pPr>
              <a:defRPr/>
            </a:lvl1pPr>
          </a:lstStyle>
          <a:p>
            <a:pPr>
              <a:defRPr/>
            </a:pPr>
            <a:endParaRPr lang="pt-BR"/>
          </a:p>
        </p:txBody>
      </p:sp>
      <p:sp>
        <p:nvSpPr>
          <p:cNvPr id="8" name="Slide Number Placeholder 5"/>
          <p:cNvSpPr>
            <a:spLocks noGrp="1"/>
          </p:cNvSpPr>
          <p:nvPr>
            <p:ph type="sldNum" sz="quarter" idx="12"/>
          </p:nvPr>
        </p:nvSpPr>
        <p:spPr/>
        <p:txBody>
          <a:bodyPr/>
          <a:lstStyle>
            <a:lvl1pPr>
              <a:defRPr/>
            </a:lvl1pPr>
          </a:lstStyle>
          <a:p>
            <a:pPr>
              <a:defRPr/>
            </a:pPr>
            <a:fld id="{9640C3F4-F0CB-42F1-9A49-D310ACB91945}" type="slidenum">
              <a:rPr lang="pt-BR"/>
              <a:pPr>
                <a:defRPr/>
              </a:pPr>
              <a:t>‹nº›</a:t>
            </a:fld>
            <a:endParaRPr lang="pt-BR"/>
          </a:p>
        </p:txBody>
      </p:sp>
    </p:spTree>
    <p:extLst>
      <p:ext uri="{BB962C8B-B14F-4D97-AF65-F5344CB8AC3E}">
        <p14:creationId xmlns:p14="http://schemas.microsoft.com/office/powerpoint/2010/main" val="39075704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9B061BA8-1B71-4F22-B87D-4476B5C6987D}" type="datetimeFigureOut">
              <a:rPr lang="pt-BR"/>
              <a:pPr>
                <a:defRPr/>
              </a:pPr>
              <a:t>16/10/2020</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pPr>
              <a:defRPr/>
            </a:pPr>
            <a:fld id="{D8B6EC06-1D53-48CC-8210-A5B13FAE1968}" type="slidenum">
              <a:rPr lang="pt-BR"/>
              <a:pPr>
                <a:defRPr/>
              </a:pPr>
              <a:t>‹nº›</a:t>
            </a:fld>
            <a:endParaRPr lang="pt-BR"/>
          </a:p>
        </p:txBody>
      </p:sp>
    </p:spTree>
    <p:extLst>
      <p:ext uri="{BB962C8B-B14F-4D97-AF65-F5344CB8AC3E}">
        <p14:creationId xmlns:p14="http://schemas.microsoft.com/office/powerpoint/2010/main" val="28627235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6963" y="287338"/>
            <a:ext cx="10058400" cy="1449387"/>
          </a:xfrm>
          <a:prstGeom prst="rect">
            <a:avLst/>
          </a:prstGeom>
        </p:spPr>
        <p:txBody>
          <a:bodyPr vert="horz" lIns="91440" tIns="45720" rIns="91440" bIns="45720" rtlCol="0" anchor="b">
            <a:normAutofit/>
          </a:bodyPr>
          <a:lstStyle/>
          <a:p>
            <a:r>
              <a:rPr lang="pt-BR"/>
              <a:t>Clique para editar o título Mestre</a:t>
            </a:r>
            <a:endParaRPr lang="en-US" dirty="0"/>
          </a:p>
        </p:txBody>
      </p:sp>
      <p:sp>
        <p:nvSpPr>
          <p:cNvPr id="1029" name="Text Placeholder 2"/>
          <p:cNvSpPr>
            <a:spLocks noGrp="1"/>
          </p:cNvSpPr>
          <p:nvPr>
            <p:ph type="body" idx="1"/>
          </p:nvPr>
        </p:nvSpPr>
        <p:spPr bwMode="auto">
          <a:xfrm>
            <a:off x="1096963" y="1846263"/>
            <a:ext cx="10058400" cy="402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t" anchorCtr="0" compatLnSpc="1">
            <a:prstTxWarp prst="textNoShape">
              <a:avLst/>
            </a:prstTxWarp>
          </a:bodyPr>
          <a:lstStyle/>
          <a:p>
            <a:pPr lvl="0"/>
            <a:r>
              <a:rPr lang="pt-BR" smtClean="0"/>
              <a:t>Clique para editar os estilos de texto Mestres</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1096963" y="6459538"/>
            <a:ext cx="2473325" cy="365125"/>
          </a:xfrm>
          <a:prstGeom prst="rect">
            <a:avLst/>
          </a:prstGeom>
        </p:spPr>
        <p:txBody>
          <a:bodyPr vert="horz" lIns="91440" tIns="45720" rIns="91440" bIns="45720" rtlCol="0" anchor="ctr"/>
          <a:lstStyle>
            <a:lvl1pPr algn="l" fontAlgn="auto">
              <a:spcBef>
                <a:spcPts val="0"/>
              </a:spcBef>
              <a:spcAft>
                <a:spcPts val="0"/>
              </a:spcAft>
              <a:defRPr sz="900">
                <a:solidFill>
                  <a:srgbClr val="FFFFFF"/>
                </a:solidFill>
                <a:latin typeface="+mn-lt"/>
                <a:cs typeface="+mn-cs"/>
              </a:defRPr>
            </a:lvl1pPr>
          </a:lstStyle>
          <a:p>
            <a:pPr>
              <a:defRPr/>
            </a:pPr>
            <a:fld id="{2E736E1D-CFD8-4FCF-9611-F5AD45CE03CE}" type="datetimeFigureOut">
              <a:rPr lang="pt-BR"/>
              <a:pPr>
                <a:defRPr/>
              </a:pPr>
              <a:t>16/10/2020</a:t>
            </a:fld>
            <a:endParaRPr lang="pt-BR"/>
          </a:p>
        </p:txBody>
      </p:sp>
      <p:sp>
        <p:nvSpPr>
          <p:cNvPr id="5" name="Footer Placeholder 4"/>
          <p:cNvSpPr>
            <a:spLocks noGrp="1"/>
          </p:cNvSpPr>
          <p:nvPr>
            <p:ph type="ftr" sz="quarter" idx="3"/>
          </p:nvPr>
        </p:nvSpPr>
        <p:spPr>
          <a:xfrm>
            <a:off x="3686175" y="6459538"/>
            <a:ext cx="4822825" cy="365125"/>
          </a:xfrm>
          <a:prstGeom prst="rect">
            <a:avLst/>
          </a:prstGeom>
        </p:spPr>
        <p:txBody>
          <a:bodyPr vert="horz" lIns="91440" tIns="45720" rIns="91440" bIns="45720" rtlCol="0" anchor="ctr"/>
          <a:lstStyle>
            <a:lvl1pPr algn="ctr" fontAlgn="auto">
              <a:spcBef>
                <a:spcPts val="0"/>
              </a:spcBef>
              <a:spcAft>
                <a:spcPts val="0"/>
              </a:spcAft>
              <a:defRPr sz="900" cap="all" baseline="0">
                <a:solidFill>
                  <a:srgbClr val="FFFFFF"/>
                </a:solidFill>
                <a:latin typeface="+mn-lt"/>
                <a:cs typeface="+mn-cs"/>
              </a:defRPr>
            </a:lvl1pPr>
          </a:lstStyle>
          <a:p>
            <a:pPr>
              <a:defRPr/>
            </a:pPr>
            <a:endParaRPr lang="pt-BR"/>
          </a:p>
        </p:txBody>
      </p:sp>
      <p:sp>
        <p:nvSpPr>
          <p:cNvPr id="6" name="Slide Number Placeholder 5"/>
          <p:cNvSpPr>
            <a:spLocks noGrp="1"/>
          </p:cNvSpPr>
          <p:nvPr>
            <p:ph type="sldNum" sz="quarter" idx="4"/>
          </p:nvPr>
        </p:nvSpPr>
        <p:spPr>
          <a:xfrm>
            <a:off x="9901238" y="6459538"/>
            <a:ext cx="1311275" cy="365125"/>
          </a:xfrm>
          <a:prstGeom prst="rect">
            <a:avLst/>
          </a:prstGeom>
        </p:spPr>
        <p:txBody>
          <a:bodyPr vert="horz" lIns="91440" tIns="45720" rIns="91440" bIns="45720" rtlCol="0" anchor="ctr"/>
          <a:lstStyle>
            <a:lvl1pPr algn="r" fontAlgn="auto">
              <a:spcBef>
                <a:spcPts val="0"/>
              </a:spcBef>
              <a:spcAft>
                <a:spcPts val="0"/>
              </a:spcAft>
              <a:defRPr sz="1050">
                <a:solidFill>
                  <a:srgbClr val="FFFFFF"/>
                </a:solidFill>
                <a:latin typeface="+mn-lt"/>
                <a:cs typeface="+mn-cs"/>
              </a:defRPr>
            </a:lvl1pPr>
          </a:lstStyle>
          <a:p>
            <a:pPr>
              <a:defRPr/>
            </a:pPr>
            <a:fld id="{D63825DA-340D-403D-813D-E707A03A1E63}" type="slidenum">
              <a:rPr lang="pt-BR"/>
              <a:pPr>
                <a:defRPr/>
              </a:pPr>
              <a:t>‹nº›</a:t>
            </a:fld>
            <a:endParaRPr lang="pt-BR"/>
          </a:p>
        </p:txBody>
      </p:sp>
      <p:cxnSp>
        <p:nvCxnSpPr>
          <p:cNvPr id="10" name="Straight Connector 9"/>
          <p:cNvCxnSpPr/>
          <p:nvPr/>
        </p:nvCxnSpPr>
        <p:spPr>
          <a:xfrm>
            <a:off x="1193800" y="1738313"/>
            <a:ext cx="9966325"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775" r:id="rId1"/>
    <p:sldLayoutId id="2147483774" r:id="rId2"/>
    <p:sldLayoutId id="2147483776" r:id="rId3"/>
    <p:sldLayoutId id="2147483773" r:id="rId4"/>
    <p:sldLayoutId id="2147483772" r:id="rId5"/>
    <p:sldLayoutId id="2147483771" r:id="rId6"/>
    <p:sldLayoutId id="2147483777" r:id="rId7"/>
    <p:sldLayoutId id="2147483778" r:id="rId8"/>
    <p:sldLayoutId id="2147483779" r:id="rId9"/>
    <p:sldLayoutId id="2147483770" r:id="rId10"/>
    <p:sldLayoutId id="2147483780" r:id="rId11"/>
    <p:sldLayoutId id="2147483769" r:id="rId12"/>
  </p:sldLayoutIdLst>
  <p:txStyles>
    <p:titleStyle>
      <a:lvl1pPr algn="l" rtl="0" eaLnBrk="0" fontAlgn="base" hangingPunct="0">
        <a:lnSpc>
          <a:spcPct val="85000"/>
        </a:lnSpc>
        <a:spcBef>
          <a:spcPct val="0"/>
        </a:spcBef>
        <a:spcAft>
          <a:spcPct val="0"/>
        </a:spcAft>
        <a:defRPr sz="4800" kern="1200" spc="-50">
          <a:solidFill>
            <a:srgbClr val="404040"/>
          </a:solidFill>
          <a:latin typeface="+mj-lt"/>
          <a:ea typeface="+mj-ea"/>
          <a:cs typeface="+mj-cs"/>
        </a:defRPr>
      </a:lvl1pPr>
      <a:lvl2pPr algn="l" rtl="0" eaLnBrk="0" fontAlgn="base" hangingPunct="0">
        <a:lnSpc>
          <a:spcPct val="85000"/>
        </a:lnSpc>
        <a:spcBef>
          <a:spcPct val="0"/>
        </a:spcBef>
        <a:spcAft>
          <a:spcPct val="0"/>
        </a:spcAft>
        <a:defRPr sz="4800">
          <a:solidFill>
            <a:srgbClr val="404040"/>
          </a:solidFill>
          <a:latin typeface="Calibri Light" pitchFamily="34" charset="0"/>
        </a:defRPr>
      </a:lvl2pPr>
      <a:lvl3pPr algn="l" rtl="0" eaLnBrk="0" fontAlgn="base" hangingPunct="0">
        <a:lnSpc>
          <a:spcPct val="85000"/>
        </a:lnSpc>
        <a:spcBef>
          <a:spcPct val="0"/>
        </a:spcBef>
        <a:spcAft>
          <a:spcPct val="0"/>
        </a:spcAft>
        <a:defRPr sz="4800">
          <a:solidFill>
            <a:srgbClr val="404040"/>
          </a:solidFill>
          <a:latin typeface="Calibri Light" pitchFamily="34" charset="0"/>
        </a:defRPr>
      </a:lvl3pPr>
      <a:lvl4pPr algn="l" rtl="0" eaLnBrk="0" fontAlgn="base" hangingPunct="0">
        <a:lnSpc>
          <a:spcPct val="85000"/>
        </a:lnSpc>
        <a:spcBef>
          <a:spcPct val="0"/>
        </a:spcBef>
        <a:spcAft>
          <a:spcPct val="0"/>
        </a:spcAft>
        <a:defRPr sz="4800">
          <a:solidFill>
            <a:srgbClr val="404040"/>
          </a:solidFill>
          <a:latin typeface="Calibri Light" pitchFamily="34" charset="0"/>
        </a:defRPr>
      </a:lvl4pPr>
      <a:lvl5pPr algn="l" rtl="0" eaLnBrk="0" fontAlgn="base" hangingPunct="0">
        <a:lnSpc>
          <a:spcPct val="85000"/>
        </a:lnSpc>
        <a:spcBef>
          <a:spcPct val="0"/>
        </a:spcBef>
        <a:spcAft>
          <a:spcPct val="0"/>
        </a:spcAft>
        <a:defRPr sz="4800">
          <a:solidFill>
            <a:srgbClr val="404040"/>
          </a:solidFill>
          <a:latin typeface="Calibri Light" pitchFamily="34" charset="0"/>
        </a:defRPr>
      </a:lvl5pPr>
      <a:lvl6pPr marL="457200" algn="l" rtl="0" fontAlgn="base">
        <a:lnSpc>
          <a:spcPct val="85000"/>
        </a:lnSpc>
        <a:spcBef>
          <a:spcPct val="0"/>
        </a:spcBef>
        <a:spcAft>
          <a:spcPct val="0"/>
        </a:spcAft>
        <a:defRPr sz="4800">
          <a:solidFill>
            <a:srgbClr val="404040"/>
          </a:solidFill>
          <a:latin typeface="Calibri Light" pitchFamily="34" charset="0"/>
        </a:defRPr>
      </a:lvl6pPr>
      <a:lvl7pPr marL="914400" algn="l" rtl="0" fontAlgn="base">
        <a:lnSpc>
          <a:spcPct val="85000"/>
        </a:lnSpc>
        <a:spcBef>
          <a:spcPct val="0"/>
        </a:spcBef>
        <a:spcAft>
          <a:spcPct val="0"/>
        </a:spcAft>
        <a:defRPr sz="4800">
          <a:solidFill>
            <a:srgbClr val="404040"/>
          </a:solidFill>
          <a:latin typeface="Calibri Light" pitchFamily="34" charset="0"/>
        </a:defRPr>
      </a:lvl7pPr>
      <a:lvl8pPr marL="1371600" algn="l" rtl="0" fontAlgn="base">
        <a:lnSpc>
          <a:spcPct val="85000"/>
        </a:lnSpc>
        <a:spcBef>
          <a:spcPct val="0"/>
        </a:spcBef>
        <a:spcAft>
          <a:spcPct val="0"/>
        </a:spcAft>
        <a:defRPr sz="4800">
          <a:solidFill>
            <a:srgbClr val="404040"/>
          </a:solidFill>
          <a:latin typeface="Calibri Light" pitchFamily="34" charset="0"/>
        </a:defRPr>
      </a:lvl8pPr>
      <a:lvl9pPr marL="1828800" algn="l" rtl="0" fontAlgn="base">
        <a:lnSpc>
          <a:spcPct val="85000"/>
        </a:lnSpc>
        <a:spcBef>
          <a:spcPct val="0"/>
        </a:spcBef>
        <a:spcAft>
          <a:spcPct val="0"/>
        </a:spcAft>
        <a:defRPr sz="4800">
          <a:solidFill>
            <a:srgbClr val="404040"/>
          </a:solidFill>
          <a:latin typeface="Calibri Light" pitchFamily="34" charset="0"/>
        </a:defRPr>
      </a:lvl9pPr>
    </p:titleStyle>
    <p:bodyStyle>
      <a:lvl1pPr marL="90488" indent="-90488" algn="l" rtl="0" eaLnBrk="0" fontAlgn="base" hangingPunct="0">
        <a:lnSpc>
          <a:spcPct val="90000"/>
        </a:lnSpc>
        <a:spcBef>
          <a:spcPts val="1200"/>
        </a:spcBef>
        <a:spcAft>
          <a:spcPts val="200"/>
        </a:spcAft>
        <a:buClr>
          <a:schemeClr val="accent1"/>
        </a:buClr>
        <a:buSzPct val="100000"/>
        <a:buFont typeface="Calibri" pitchFamily="34" charset="0"/>
        <a:buChar char=" "/>
        <a:defRPr sz="2000" kern="1200">
          <a:solidFill>
            <a:srgbClr val="404040"/>
          </a:solidFill>
          <a:latin typeface="+mn-lt"/>
          <a:ea typeface="+mn-ea"/>
          <a:cs typeface="+mn-cs"/>
        </a:defRPr>
      </a:lvl1pPr>
      <a:lvl2pPr marL="382588" indent="-182563" algn="l" rtl="0" eaLnBrk="0" fontAlgn="base" hangingPunct="0">
        <a:lnSpc>
          <a:spcPct val="90000"/>
        </a:lnSpc>
        <a:spcBef>
          <a:spcPts val="200"/>
        </a:spcBef>
        <a:spcAft>
          <a:spcPts val="400"/>
        </a:spcAft>
        <a:buClr>
          <a:schemeClr val="accent1"/>
        </a:buClr>
        <a:buFont typeface="Calibri" pitchFamily="34" charset="0"/>
        <a:buChar char="◦"/>
        <a:defRPr kern="1200">
          <a:solidFill>
            <a:srgbClr val="404040"/>
          </a:solidFill>
          <a:latin typeface="+mn-lt"/>
          <a:ea typeface="+mn-ea"/>
          <a:cs typeface="+mn-cs"/>
        </a:defRPr>
      </a:lvl2pPr>
      <a:lvl3pPr marL="566738" indent="-182563" algn="l" rtl="0" eaLnBrk="0" fontAlgn="base" hangingPunct="0">
        <a:lnSpc>
          <a:spcPct val="90000"/>
        </a:lnSpc>
        <a:spcBef>
          <a:spcPts val="200"/>
        </a:spcBef>
        <a:spcAft>
          <a:spcPts val="400"/>
        </a:spcAft>
        <a:buClr>
          <a:schemeClr val="accent1"/>
        </a:buClr>
        <a:buFont typeface="Calibri" pitchFamily="34" charset="0"/>
        <a:buChar char="◦"/>
        <a:defRPr sz="1400" kern="1200">
          <a:solidFill>
            <a:srgbClr val="404040"/>
          </a:solidFill>
          <a:latin typeface="+mn-lt"/>
          <a:ea typeface="+mn-ea"/>
          <a:cs typeface="+mn-cs"/>
        </a:defRPr>
      </a:lvl3pPr>
      <a:lvl4pPr marL="749300" indent="-182563" algn="l" rtl="0" eaLnBrk="0" fontAlgn="base" hangingPunct="0">
        <a:lnSpc>
          <a:spcPct val="90000"/>
        </a:lnSpc>
        <a:spcBef>
          <a:spcPts val="200"/>
        </a:spcBef>
        <a:spcAft>
          <a:spcPts val="400"/>
        </a:spcAft>
        <a:buClr>
          <a:schemeClr val="accent1"/>
        </a:buClr>
        <a:buFont typeface="Calibri" pitchFamily="34" charset="0"/>
        <a:buChar char="◦"/>
        <a:defRPr sz="1400" kern="1200">
          <a:solidFill>
            <a:srgbClr val="404040"/>
          </a:solidFill>
          <a:latin typeface="+mn-lt"/>
          <a:ea typeface="+mn-ea"/>
          <a:cs typeface="+mn-cs"/>
        </a:defRPr>
      </a:lvl4pPr>
      <a:lvl5pPr marL="931863" indent="-182563" algn="l" rtl="0" eaLnBrk="0" fontAlgn="base" hangingPunct="0">
        <a:lnSpc>
          <a:spcPct val="90000"/>
        </a:lnSpc>
        <a:spcBef>
          <a:spcPts val="200"/>
        </a:spcBef>
        <a:spcAft>
          <a:spcPts val="400"/>
        </a:spcAft>
        <a:buClr>
          <a:schemeClr val="accent1"/>
        </a:buClr>
        <a:buFont typeface="Calibri" pitchFamily="34" charset="0"/>
        <a:buChar char="◦"/>
        <a:defRPr sz="1400" kern="1200">
          <a:solidFill>
            <a:srgbClr val="404040"/>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pubmed.ncbi.nlm.nih.gov/28764826/" TargetMode="External"/><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www.paulomargotto.com.br/" TargetMode="External"/><Relationship Id="rId1" Type="http://schemas.openxmlformats.org/officeDocument/2006/relationships/slideLayout" Target="../slideLayouts/slideLayout12.xml"/><Relationship Id="rId5" Type="http://schemas.openxmlformats.org/officeDocument/2006/relationships/image" Target="../media/image11.png"/><Relationship Id="rId4" Type="http://schemas.openxmlformats.org/officeDocument/2006/relationships/hyperlink" Target="mailto:pmargotto@gmail.com"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paulomargotto.com.br/documentos/5103" TargetMode="External"/><Relationship Id="rId1" Type="http://schemas.openxmlformats.org/officeDocument/2006/relationships/slideLayout" Target="../slideLayouts/slideLayout2.xml"/><Relationship Id="rId4" Type="http://schemas.openxmlformats.org/officeDocument/2006/relationships/hyperlink" Target="https://pubmed.ncbi.nlm.nih.gov/10586180/" TargetMode="Externa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paulomargotto.com.br/documentos/17564" TargetMode="External"/><Relationship Id="rId2" Type="http://schemas.openxmlformats.org/officeDocument/2006/relationships/hyperlink" Target="http://paulomargotto.com.br/erros-inatos-do-metabolismo-uando-pensar-e-como-abordar/" TargetMode="External"/><Relationship Id="rId1" Type="http://schemas.openxmlformats.org/officeDocument/2006/relationships/slideLayout" Target="../slideLayouts/slideLayout2.xml"/><Relationship Id="rId6" Type="http://schemas.openxmlformats.org/officeDocument/2006/relationships/hyperlink" Target="https://pubmed.ncbi.nlm.nih.gov/29502910/" TargetMode="External"/><Relationship Id="rId5" Type="http://schemas.openxmlformats.org/officeDocument/2006/relationships/image" Target="../media/image15.png"/><Relationship Id="rId4" Type="http://schemas.openxmlformats.org/officeDocument/2006/relationships/image" Target="../media/image14.png"/></Relationships>
</file>

<file path=ppt/slides/_rels/slide2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paulomargotto.com.br/documentos/19947" TargetMode="External"/><Relationship Id="rId1" Type="http://schemas.openxmlformats.org/officeDocument/2006/relationships/slideLayout" Target="../slideLayouts/slideLayout2.xml"/><Relationship Id="rId5" Type="http://schemas.openxmlformats.org/officeDocument/2006/relationships/hyperlink" Target="https://www.ncbi.nlm.nih.gov/pubmed?linkname=pubmed_pubmed&amp;from_uid=26959212" TargetMode="External"/><Relationship Id="rId4" Type="http://schemas.openxmlformats.org/officeDocument/2006/relationships/hyperlink" Target="https://www.ncbi.nlm.nih.gov/pubmed/26959212" TargetMode="External"/></Relationships>
</file>

<file path=ppt/slides/_rels/slide3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hyperlink" Target="http://paulomargotto.com.br/documentos/18088" TargetMode="External"/><Relationship Id="rId1" Type="http://schemas.openxmlformats.org/officeDocument/2006/relationships/slideLayout" Target="../slideLayouts/slideLayout12.xml"/><Relationship Id="rId6" Type="http://schemas.openxmlformats.org/officeDocument/2006/relationships/image" Target="../media/image19.png"/><Relationship Id="rId5" Type="http://schemas.openxmlformats.org/officeDocument/2006/relationships/hyperlink" Target="https://www.ncbi.nlm.nih.gov/pubmed?linkname=pubmed_pubmed&amp;from_uid=23999233" TargetMode="External"/><Relationship Id="rId4" Type="http://schemas.openxmlformats.org/officeDocument/2006/relationships/hyperlink" Target="https://www.ncbi.nlm.nih.gov/pubmed/23999233" TargetMode="Externa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hyperlink" Target="https://www.ncbi.nlm.nih.gov/pubmed?linkname=pubmed_pubmed&amp;from_uid=19834738" TargetMode="External"/><Relationship Id="rId2" Type="http://schemas.openxmlformats.org/officeDocument/2006/relationships/hyperlink" Target="https://www.ncbi.nlm.nih.gov/pubmed/19834738" TargetMode="External"/><Relationship Id="rId1" Type="http://schemas.openxmlformats.org/officeDocument/2006/relationships/slideLayout" Target="../slideLayouts/slideLayout12.xml"/><Relationship Id="rId6" Type="http://schemas.openxmlformats.org/officeDocument/2006/relationships/image" Target="../media/image20.png"/><Relationship Id="rId5" Type="http://schemas.openxmlformats.org/officeDocument/2006/relationships/image" Target="../media/image17.png"/><Relationship Id="rId4" Type="http://schemas.openxmlformats.org/officeDocument/2006/relationships/hyperlink" Target="http://paulomargotto.com.br/documentos/18062"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paulomargotto.com.br/documentos/15861" TargetMode="External"/><Relationship Id="rId1" Type="http://schemas.openxmlformats.org/officeDocument/2006/relationships/slideLayout" Target="../slideLayouts/slideLayout12.xml"/><Relationship Id="rId5" Type="http://schemas.openxmlformats.org/officeDocument/2006/relationships/image" Target="../media/image22.png"/><Relationship Id="rId4" Type="http://schemas.openxmlformats.org/officeDocument/2006/relationships/hyperlink" Target="https://www.ncbi.nlm.nih.gov/pubmed/28471441" TargetMode="Externa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hyperlink" Target="https://www.ncbi.nlm.nih.gov/pubmed?linkname=pubmed_pubmed&amp;from_uid=30772908" TargetMode="External"/><Relationship Id="rId2" Type="http://schemas.openxmlformats.org/officeDocument/2006/relationships/hyperlink" Target="https://www.ncbi.nlm.nih.gov/pubmed/30772908" TargetMode="External"/><Relationship Id="rId1" Type="http://schemas.openxmlformats.org/officeDocument/2006/relationships/slideLayout" Target="../slideLayouts/slideLayout12.xml"/><Relationship Id="rId5" Type="http://schemas.openxmlformats.org/officeDocument/2006/relationships/image" Target="../media/image17.png"/><Relationship Id="rId4" Type="http://schemas.openxmlformats.org/officeDocument/2006/relationships/hyperlink" Target="http://paulomargotto.com.br/documentos/19544" TargetMode="Externa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hyperlink" Target="https://www.ncbi.nlm.nih.gov/pubmed?linkname=pubmed_pubmed&amp;from_uid=7826958" TargetMode="External"/><Relationship Id="rId2" Type="http://schemas.openxmlformats.org/officeDocument/2006/relationships/hyperlink" Target="https://www.ncbi.nlm.nih.gov/pubmed/7826958" TargetMode="Externa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paulomargotto.com.br/documentos/3845" TargetMode="Externa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paulomargotto.com.br/documentos/18069" TargetMode="Externa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hyperlink" Target="http://paulomargotto.com.br/documentos/18073" TargetMode="External"/></Relationships>
</file>

<file path=ppt/slides/_rels/slide4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paulomargotto.com.br/documentos/15765" TargetMode="External"/><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hyperlink" Target="https://pubmed.ncbi.nlm.nih.gov/19117878/" TargetMode="Externa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0" y="1192213"/>
            <a:ext cx="11668125" cy="2387600"/>
          </a:xfrm>
        </p:spPr>
        <p:txBody>
          <a:bodyPr wrap="square" numCol="1" anchorCtr="0" compatLnSpc="1">
            <a:prstTxWarp prst="textNoShape">
              <a:avLst/>
            </a:prstTxWarp>
            <a:noAutofit/>
          </a:bodyPr>
          <a:lstStyle/>
          <a:p>
            <a:pPr algn="ctr" eaLnBrk="1" hangingPunct="1">
              <a:defRPr/>
            </a:pPr>
            <a:r>
              <a:rPr lang="pt-BR" sz="4800" dirty="0" smtClean="0">
                <a:solidFill>
                  <a:srgbClr val="FF00FF"/>
                </a:solidFill>
                <a:latin typeface="Bahnschrift SemiLight SemiConde" pitchFamily="34" charset="0"/>
              </a:rPr>
              <a:t>Utilidade do </a:t>
            </a:r>
            <a:r>
              <a:rPr lang="pt-BR" sz="4800" i="1" dirty="0" err="1" smtClean="0">
                <a:solidFill>
                  <a:srgbClr val="FF00FF"/>
                </a:solidFill>
                <a:latin typeface="Bahnschrift SemiLight SemiConde" pitchFamily="34" charset="0"/>
              </a:rPr>
              <a:t>anion</a:t>
            </a:r>
            <a:r>
              <a:rPr lang="pt-BR" sz="4800" i="1" dirty="0" smtClean="0">
                <a:solidFill>
                  <a:srgbClr val="FF00FF"/>
                </a:solidFill>
                <a:latin typeface="Bahnschrift SemiLight SemiConde" pitchFamily="34" charset="0"/>
              </a:rPr>
              <a:t> gap </a:t>
            </a:r>
            <a:r>
              <a:rPr lang="pt-BR" sz="4800" dirty="0" smtClean="0">
                <a:solidFill>
                  <a:srgbClr val="FF00FF"/>
                </a:solidFill>
                <a:latin typeface="Bahnschrift SemiLight SemiConde" pitchFamily="34" charset="0"/>
              </a:rPr>
              <a:t>no diagnóstico diferencial da acidose metabólica</a:t>
            </a:r>
          </a:p>
        </p:txBody>
      </p:sp>
      <p:sp>
        <p:nvSpPr>
          <p:cNvPr id="3" name="Subtítulo 2"/>
          <p:cNvSpPr>
            <a:spLocks noGrp="1"/>
          </p:cNvSpPr>
          <p:nvPr>
            <p:ph type="subTitle" idx="1"/>
          </p:nvPr>
        </p:nvSpPr>
        <p:spPr>
          <a:xfrm>
            <a:off x="1101725" y="3836988"/>
            <a:ext cx="10728325" cy="2441575"/>
          </a:xfrm>
        </p:spPr>
        <p:txBody>
          <a:bodyPr/>
          <a:lstStyle/>
          <a:p>
            <a:pPr eaLnBrk="1" hangingPunct="1">
              <a:lnSpc>
                <a:spcPct val="70000"/>
              </a:lnSpc>
              <a:defRPr/>
            </a:pPr>
            <a:endParaRPr lang="pt-BR" sz="1600" cap="none" smtClean="0"/>
          </a:p>
          <a:p>
            <a:pPr eaLnBrk="1" hangingPunct="1">
              <a:lnSpc>
                <a:spcPct val="70000"/>
              </a:lnSpc>
              <a:defRPr/>
            </a:pPr>
            <a:endParaRPr lang="pt-BR" sz="1600" cap="none" smtClean="0">
              <a:latin typeface="Bahnschrift" pitchFamily="34" charset="0"/>
            </a:endParaRPr>
          </a:p>
          <a:p>
            <a:pPr algn="ctr" eaLnBrk="1" hangingPunct="1">
              <a:lnSpc>
                <a:spcPct val="70000"/>
              </a:lnSpc>
              <a:defRPr/>
            </a:pPr>
            <a:r>
              <a:rPr lang="pt-BR" sz="1600" cap="none" smtClean="0">
                <a:latin typeface="Bahnschrift" pitchFamily="34" charset="0"/>
              </a:rPr>
              <a:t>Apresentação: Jamille (R3 em Neonatologia)</a:t>
            </a:r>
          </a:p>
          <a:p>
            <a:pPr algn="ctr" eaLnBrk="1" hangingPunct="1">
              <a:lnSpc>
                <a:spcPct val="70000"/>
              </a:lnSpc>
              <a:defRPr/>
            </a:pPr>
            <a:r>
              <a:rPr lang="pt-BR" sz="1600" cap="none" smtClean="0">
                <a:latin typeface="Bahnschrift" pitchFamily="34" charset="0"/>
              </a:rPr>
              <a:t>Coordenação: Miza Vidigal e Paulo R. Margotto</a:t>
            </a:r>
          </a:p>
          <a:p>
            <a:pPr algn="ctr" eaLnBrk="1" hangingPunct="1">
              <a:lnSpc>
                <a:spcPct val="70000"/>
              </a:lnSpc>
              <a:defRPr/>
            </a:pPr>
            <a:r>
              <a:rPr lang="pt-BR" sz="1600" cap="none" smtClean="0">
                <a:latin typeface="Bahnschrift" pitchFamily="34" charset="0"/>
              </a:rPr>
              <a:t>Residência Médica em Neonatologia do HMIBSES/DF</a:t>
            </a:r>
          </a:p>
          <a:p>
            <a:pPr algn="ctr" eaLnBrk="1" hangingPunct="1">
              <a:lnSpc>
                <a:spcPct val="70000"/>
              </a:lnSpc>
              <a:defRPr/>
            </a:pPr>
            <a:r>
              <a:rPr lang="pt-BR" sz="1600" cap="none" smtClean="0">
                <a:latin typeface="Bahnschrift" pitchFamily="34" charset="0"/>
              </a:rPr>
              <a:t>Brasília, 17 de Outubro de 2020</a:t>
            </a:r>
          </a:p>
          <a:p>
            <a:pPr algn="ctr" eaLnBrk="1" hangingPunct="1">
              <a:lnSpc>
                <a:spcPct val="70000"/>
              </a:lnSpc>
              <a:defRPr/>
            </a:pPr>
            <a:r>
              <a:rPr lang="pt-BR" sz="1600" cap="none" smtClean="0">
                <a:latin typeface="Bahnschrift" pitchFamily="34" charset="0"/>
                <a:hlinkClick r:id="rId2"/>
              </a:rPr>
              <a:t>www.paulomargotto.com.br</a:t>
            </a:r>
            <a:r>
              <a:rPr lang="pt-BR" sz="1600" cap="none" smtClean="0">
                <a:latin typeface="Bahnschrift" pitchFamily="34" charset="0"/>
              </a:rPr>
              <a:t> </a:t>
            </a:r>
          </a:p>
        </p:txBody>
      </p:sp>
      <p:sp>
        <p:nvSpPr>
          <p:cNvPr id="8196" name="Rectangle 4"/>
          <p:cNvSpPr>
            <a:spLocks noChangeArrowheads="1"/>
          </p:cNvSpPr>
          <p:nvPr/>
        </p:nvSpPr>
        <p:spPr bwMode="auto">
          <a:xfrm>
            <a:off x="0" y="3748088"/>
            <a:ext cx="11972925" cy="5492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ctr"/>
            <a:r>
              <a:rPr lang="en-US">
                <a:hlinkClick r:id="rId3"/>
              </a:rPr>
              <a:t>Minding the </a:t>
            </a:r>
            <a:r>
              <a:rPr lang="en-US" b="1">
                <a:hlinkClick r:id="rId3"/>
              </a:rPr>
              <a:t>Gap</a:t>
            </a:r>
            <a:r>
              <a:rPr lang="en-US">
                <a:hlinkClick r:id="rId3"/>
              </a:rPr>
              <a:t>: </a:t>
            </a:r>
            <a:r>
              <a:rPr lang="en-US" b="1">
                <a:hlinkClick r:id="rId3"/>
              </a:rPr>
              <a:t>Utility</a:t>
            </a:r>
            <a:r>
              <a:rPr lang="en-US">
                <a:hlinkClick r:id="rId3"/>
              </a:rPr>
              <a:t> of the </a:t>
            </a:r>
            <a:r>
              <a:rPr lang="en-US" b="1">
                <a:hlinkClick r:id="rId3"/>
              </a:rPr>
              <a:t>Anion</a:t>
            </a:r>
            <a:r>
              <a:rPr lang="en-US">
                <a:hlinkClick r:id="rId3"/>
              </a:rPr>
              <a:t> </a:t>
            </a:r>
            <a:r>
              <a:rPr lang="en-US" b="1">
                <a:hlinkClick r:id="rId3"/>
              </a:rPr>
              <a:t>Gap</a:t>
            </a:r>
            <a:r>
              <a:rPr lang="en-US">
                <a:hlinkClick r:id="rId3"/>
              </a:rPr>
              <a:t> in the Differential Diagnosis of Metabolic Acidosis.</a:t>
            </a:r>
            <a:endParaRPr lang="en-US"/>
          </a:p>
          <a:p>
            <a:pPr algn="ctr"/>
            <a:r>
              <a:rPr lang="en-US"/>
              <a:t>Bell SG.Neonatal Netw. 2017 Jul 1;36(4):229-232. doi: </a:t>
            </a:r>
            <a:r>
              <a:rPr lang="en-US">
                <a:solidFill>
                  <a:srgbClr val="3333FF"/>
                </a:solidFill>
              </a:rPr>
              <a:t>10.1891/0730-0832.36.4.229</a:t>
            </a:r>
            <a:r>
              <a:rPr lang="en-US"/>
              <a:t>.PMID: 28764826</a:t>
            </a:r>
          </a:p>
        </p:txBody>
      </p:sp>
      <p:pic>
        <p:nvPicPr>
          <p:cNvPr id="8197"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76425" y="144463"/>
            <a:ext cx="8248650" cy="191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3">
            <a:extLst>
              <a:ext uri="{FF2B5EF4-FFF2-40B4-BE49-F238E27FC236}"/>
            </a:extLst>
          </p:cNvPr>
          <p:cNvSpPr/>
          <p:nvPr/>
        </p:nvSpPr>
        <p:spPr>
          <a:xfrm>
            <a:off x="776288" y="817563"/>
            <a:ext cx="3463925" cy="16065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dirty="0">
                <a:latin typeface="Bahnschrift" panose="020B0502040204020203" pitchFamily="34" charset="0"/>
              </a:rPr>
              <a:t>ACIDOSE METABÓLICA</a:t>
            </a:r>
          </a:p>
        </p:txBody>
      </p:sp>
      <p:graphicFrame>
        <p:nvGraphicFramePr>
          <p:cNvPr id="5" name="Tabela 5">
            <a:extLst>
              <a:ext uri="{FF2B5EF4-FFF2-40B4-BE49-F238E27FC236}"/>
            </a:extLst>
          </p:cNvPr>
          <p:cNvGraphicFramePr>
            <a:graphicFrameLocks noGrp="1"/>
          </p:cNvGraphicFramePr>
          <p:nvPr/>
        </p:nvGraphicFramePr>
        <p:xfrm>
          <a:off x="4806950" y="885825"/>
          <a:ext cx="6291263" cy="371475"/>
        </p:xfrm>
        <a:graphic>
          <a:graphicData uri="http://schemas.openxmlformats.org/drawingml/2006/table">
            <a:tbl>
              <a:tblPr firstRow="1" bandRow="1">
                <a:tableStyleId>{22838BEF-8BB2-4498-84A7-C5851F593DF1}</a:tableStyleId>
              </a:tblPr>
              <a:tblGrid>
                <a:gridCol w="6291263">
                  <a:extLst>
                    <a:ext uri="{9D8B030D-6E8A-4147-A177-3AD203B41FA5}"/>
                  </a:extLst>
                </a:gridCol>
              </a:tblGrid>
              <a:tr h="371475">
                <a:tc>
                  <a:txBody>
                    <a:bodyPr/>
                    <a:lstStyle/>
                    <a:p>
                      <a:r>
                        <a:rPr lang="pt-BR" sz="1800" b="0" dirty="0">
                          <a:latin typeface="Bahnschrift" panose="020B0502040204020203" pitchFamily="34" charset="0"/>
                        </a:rPr>
                        <a:t>Problema comum em neonatos gravemente enfermos</a:t>
                      </a:r>
                      <a:endParaRPr lang="pt-BR" sz="1800" b="0" dirty="0"/>
                    </a:p>
                  </a:txBody>
                  <a:tcPr marL="91459" marR="91459" marT="45798" marB="45798"/>
                </a:tc>
                <a:extLst>
                  <a:ext uri="{0D108BD9-81ED-4DB2-BD59-A6C34878D82A}"/>
                </a:extLst>
              </a:tr>
            </a:tbl>
          </a:graphicData>
        </a:graphic>
      </p:graphicFrame>
      <p:graphicFrame>
        <p:nvGraphicFramePr>
          <p:cNvPr id="7" name="Tabela 7"/>
          <p:cNvGraphicFramePr>
            <a:graphicFrameLocks noGrp="1"/>
          </p:cNvGraphicFramePr>
          <p:nvPr/>
        </p:nvGraphicFramePr>
        <p:xfrm>
          <a:off x="4759325" y="1685925"/>
          <a:ext cx="6318250" cy="640034"/>
        </p:xfrm>
        <a:graphic>
          <a:graphicData uri="http://schemas.openxmlformats.org/drawingml/2006/table">
            <a:tbl>
              <a:tblPr/>
              <a:tblGrid>
                <a:gridCol w="6318250"/>
              </a:tblGrid>
              <a:tr h="63976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Bahnschrift" pitchFamily="34" charset="0"/>
                        </a:rPr>
                        <a:t>pH sérico &lt; 7,30-7,35 e pressão parcial normal a baixa de dióxido de carbono no sangue arterial (PaCO2)</a:t>
                      </a:r>
                      <a:r>
                        <a:rPr kumimoji="0" lang="pt-BR" sz="1800" b="0" i="0" u="none" strike="noStrike" cap="none" normalizeH="0" baseline="30000" smtClean="0">
                          <a:ln>
                            <a:noFill/>
                          </a:ln>
                          <a:solidFill>
                            <a:srgbClr val="000000"/>
                          </a:solidFill>
                          <a:effectLst/>
                          <a:latin typeface="Bahnschrift" pitchFamily="34" charset="0"/>
                        </a:rPr>
                        <a:t>1,2</a:t>
                      </a:r>
                      <a:r>
                        <a:rPr kumimoji="0" lang="pt-BR" sz="1800" b="0" i="0" u="none" strike="noStrike" cap="none" normalizeH="0" baseline="0" smtClean="0">
                          <a:ln>
                            <a:noFill/>
                          </a:ln>
                          <a:solidFill>
                            <a:srgbClr val="000000"/>
                          </a:solidFill>
                          <a:effectLst/>
                          <a:latin typeface="Bahnschrift" pitchFamily="34" charset="0"/>
                        </a:rPr>
                        <a:t> </a:t>
                      </a:r>
                    </a:p>
                  </a:txBody>
                  <a:tcPr marT="45697" marB="45697" horzOverflow="overflow">
                    <a:lnL w="12700" cap="flat" cmpd="sng" algn="ctr">
                      <a:solidFill>
                        <a:srgbClr val="5B9BD5"/>
                      </a:solidFill>
                      <a:prstDash val="solid"/>
                      <a:round/>
                      <a:headEnd type="none" w="med" len="med"/>
                      <a:tailEnd type="none" w="med" len="med"/>
                    </a:lnL>
                    <a:lnR w="12700" cap="flat" cmpd="sng" algn="ctr">
                      <a:solidFill>
                        <a:srgbClr val="5B9BD5"/>
                      </a:solidFill>
                      <a:prstDash val="solid"/>
                      <a:round/>
                      <a:headEnd type="none" w="med" len="med"/>
                      <a:tailEnd type="none" w="med" len="med"/>
                    </a:lnR>
                    <a:lnT w="12700" cap="flat" cmpd="sng" algn="ctr">
                      <a:solidFill>
                        <a:srgbClr val="5B9BD5"/>
                      </a:solidFill>
                      <a:prstDash val="solid"/>
                      <a:round/>
                      <a:headEnd type="none" w="med" len="med"/>
                      <a:tailEnd type="none" w="med" len="med"/>
                    </a:lnT>
                    <a:lnB w="12700" cap="flat" cmpd="sng" algn="ctr">
                      <a:solidFill>
                        <a:srgbClr val="5B9BD5"/>
                      </a:solidFill>
                      <a:prstDash val="solid"/>
                      <a:round/>
                      <a:headEnd type="none" w="med" len="med"/>
                      <a:tailEnd type="none" w="med" len="med"/>
                    </a:lnB>
                    <a:lnTlToBr>
                      <a:noFill/>
                    </a:lnTlToBr>
                    <a:lnBlToTr>
                      <a:noFill/>
                    </a:lnBlToTr>
                    <a:solidFill>
                      <a:srgbClr val="EAEFF7"/>
                    </a:solidFill>
                  </a:tcPr>
                </a:tc>
              </a:tr>
            </a:tbl>
          </a:graphicData>
        </a:graphic>
      </p:graphicFrame>
      <p:graphicFrame>
        <p:nvGraphicFramePr>
          <p:cNvPr id="9247" name="Group 31"/>
          <p:cNvGraphicFramePr>
            <a:graphicFrameLocks noGrp="1"/>
          </p:cNvGraphicFramePr>
          <p:nvPr/>
        </p:nvGraphicFramePr>
        <p:xfrm>
          <a:off x="752475" y="2840038"/>
          <a:ext cx="7559675" cy="1189037"/>
        </p:xfrm>
        <a:graphic>
          <a:graphicData uri="http://schemas.openxmlformats.org/drawingml/2006/table">
            <a:tbl>
              <a:tblPr/>
              <a:tblGrid>
                <a:gridCol w="7559675"/>
              </a:tblGrid>
              <a:tr h="1189037">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Bahnschrift" pitchFamily="34" charset="0"/>
                        </a:rPr>
                        <a:t>Causas: perda de base, principalmente HCO3</a:t>
                      </a:r>
                      <a:r>
                        <a:rPr kumimoji="0" lang="pt-BR" sz="1800" b="0" i="0" u="none" strike="noStrike" cap="none" normalizeH="0" baseline="30000" smtClean="0">
                          <a:ln>
                            <a:noFill/>
                          </a:ln>
                          <a:solidFill>
                            <a:srgbClr val="000000"/>
                          </a:solidFill>
                          <a:effectLst/>
                          <a:latin typeface="Bahnschrift" pitchFamily="34" charset="0"/>
                        </a:rPr>
                        <a:t>-</a:t>
                      </a:r>
                      <a:r>
                        <a:rPr kumimoji="0" lang="pt-BR" sz="1800" b="0" i="0" u="none" strike="noStrike" cap="none" normalizeH="0" baseline="0" smtClean="0">
                          <a:ln>
                            <a:noFill/>
                          </a:ln>
                          <a:solidFill>
                            <a:srgbClr val="000000"/>
                          </a:solidFill>
                          <a:effectLst/>
                          <a:latin typeface="Bahnschrift" pitchFamily="34" charset="0"/>
                        </a:rPr>
                        <a:t>, por causas renais ou gastrointestinais, uma diminuição na excreção renal de ácido ou um aumento na produção de ácido.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1" i="0" u="none" strike="noStrike" cap="none" normalizeH="0" baseline="0" smtClean="0">
                        <a:ln>
                          <a:noFill/>
                        </a:ln>
                        <a:solidFill>
                          <a:srgbClr val="000000"/>
                        </a:solidFill>
                        <a:effectLst/>
                        <a:latin typeface="Calibri" pitchFamily="34" charset="0"/>
                      </a:endParaRPr>
                    </a:p>
                  </a:txBody>
                  <a:tcPr marT="45732" marB="45732" horzOverflow="overflow">
                    <a:lnL w="12700" cap="flat" cmpd="sng" algn="ctr">
                      <a:solidFill>
                        <a:srgbClr val="5B9BD5"/>
                      </a:solidFill>
                      <a:prstDash val="solid"/>
                      <a:round/>
                      <a:headEnd type="none" w="med" len="med"/>
                      <a:tailEnd type="none" w="med" len="med"/>
                    </a:lnL>
                    <a:lnR w="12700" cap="flat" cmpd="sng" algn="ctr">
                      <a:solidFill>
                        <a:srgbClr val="5B9BD5"/>
                      </a:solidFill>
                      <a:prstDash val="solid"/>
                      <a:round/>
                      <a:headEnd type="none" w="med" len="med"/>
                      <a:tailEnd type="none" w="med" len="med"/>
                    </a:lnR>
                    <a:lnT w="12700" cap="flat" cmpd="sng" algn="ctr">
                      <a:solidFill>
                        <a:srgbClr val="5B9BD5"/>
                      </a:solidFill>
                      <a:prstDash val="solid"/>
                      <a:round/>
                      <a:headEnd type="none" w="med" len="med"/>
                      <a:tailEnd type="none" w="med" len="med"/>
                    </a:lnT>
                    <a:lnB w="12700" cap="flat" cmpd="sng" algn="ctr">
                      <a:solidFill>
                        <a:srgbClr val="5B9BD5"/>
                      </a:solidFill>
                      <a:prstDash val="solid"/>
                      <a:round/>
                      <a:headEnd type="none" w="med" len="med"/>
                      <a:tailEnd type="none" w="med" len="med"/>
                    </a:lnB>
                    <a:lnTlToBr>
                      <a:noFill/>
                    </a:lnTlToBr>
                    <a:lnBlToTr>
                      <a:noFill/>
                    </a:lnBlToTr>
                    <a:solidFill>
                      <a:srgbClr val="EAEFF7"/>
                    </a:solidFill>
                  </a:tcPr>
                </a:tc>
              </a:tr>
            </a:tbl>
          </a:graphicData>
        </a:graphic>
      </p:graphicFrame>
      <p:graphicFrame>
        <p:nvGraphicFramePr>
          <p:cNvPr id="11" name="Tabela 7"/>
          <p:cNvGraphicFramePr>
            <a:graphicFrameLocks noGrp="1"/>
          </p:cNvGraphicFramePr>
          <p:nvPr/>
        </p:nvGraphicFramePr>
        <p:xfrm>
          <a:off x="730250" y="4278313"/>
          <a:ext cx="7610475" cy="1096962"/>
        </p:xfrm>
        <a:graphic>
          <a:graphicData uri="http://schemas.openxmlformats.org/drawingml/2006/table">
            <a:tbl>
              <a:tblPr/>
              <a:tblGrid>
                <a:gridCol w="7610475"/>
              </a:tblGrid>
              <a:tr h="1096962">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Bahnschrift" pitchFamily="34" charset="0"/>
                        </a:rPr>
                        <a:t>Classificação:</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pt-BR" sz="1800" b="0" i="0" u="none" strike="noStrike" cap="none" normalizeH="0" baseline="0" smtClean="0">
                          <a:ln>
                            <a:noFill/>
                          </a:ln>
                          <a:solidFill>
                            <a:srgbClr val="000000"/>
                          </a:solidFill>
                          <a:effectLst/>
                          <a:latin typeface="Bahnschrift" pitchFamily="34" charset="0"/>
                        </a:rPr>
                        <a:t>Acidose </a:t>
                      </a:r>
                      <a:r>
                        <a:rPr kumimoji="0" lang="pt-BR" sz="1800" b="0" i="1" u="none" strike="noStrike" cap="none" normalizeH="0" baseline="0" smtClean="0">
                          <a:ln>
                            <a:noFill/>
                          </a:ln>
                          <a:solidFill>
                            <a:srgbClr val="000000"/>
                          </a:solidFill>
                          <a:effectLst/>
                          <a:latin typeface="Bahnschrift" pitchFamily="34" charset="0"/>
                        </a:rPr>
                        <a:t>anion gap</a:t>
                      </a:r>
                      <a:r>
                        <a:rPr kumimoji="0" lang="pt-BR" sz="1800" b="0" i="0" u="none" strike="noStrike" cap="none" normalizeH="0" baseline="0" smtClean="0">
                          <a:ln>
                            <a:noFill/>
                          </a:ln>
                          <a:solidFill>
                            <a:srgbClr val="000000"/>
                          </a:solidFill>
                          <a:effectLst/>
                          <a:latin typeface="Bahnschrift" pitchFamily="34" charset="0"/>
                        </a:rPr>
                        <a:t> (</a:t>
                      </a:r>
                      <a:r>
                        <a:rPr kumimoji="0" lang="pt-BR" sz="1800" b="0" i="1" u="none" strike="noStrike" cap="none" normalizeH="0" baseline="0" smtClean="0">
                          <a:ln>
                            <a:noFill/>
                          </a:ln>
                          <a:solidFill>
                            <a:srgbClr val="000000"/>
                          </a:solidFill>
                          <a:effectLst/>
                          <a:latin typeface="Bahnschrift" pitchFamily="34" charset="0"/>
                        </a:rPr>
                        <a:t>anion gap</a:t>
                      </a:r>
                      <a:r>
                        <a:rPr kumimoji="0" lang="pt-BR" sz="1800" b="0" i="0" u="none" strike="noStrike" cap="none" normalizeH="0" baseline="0" smtClean="0">
                          <a:ln>
                            <a:noFill/>
                          </a:ln>
                          <a:solidFill>
                            <a:srgbClr val="000000"/>
                          </a:solidFill>
                          <a:effectLst/>
                          <a:latin typeface="Bahnschrift" pitchFamily="34" charset="0"/>
                        </a:rPr>
                        <a:t> aumentado)</a:t>
                      </a:r>
                    </a:p>
                    <a:p>
                      <a:pPr marL="0" marR="0" lvl="0" indent="0" algn="l" defTabSz="914400" rtl="0" eaLnBrk="1" fontAlgn="base" latinLnBrk="0" hangingPunct="1">
                        <a:lnSpc>
                          <a:spcPct val="100000"/>
                        </a:lnSpc>
                        <a:spcBef>
                          <a:spcPct val="0"/>
                        </a:spcBef>
                        <a:spcAft>
                          <a:spcPct val="0"/>
                        </a:spcAft>
                        <a:buClrTx/>
                        <a:buSzTx/>
                        <a:buFontTx/>
                        <a:buChar char="-"/>
                        <a:tabLst/>
                      </a:pPr>
                      <a:r>
                        <a:rPr kumimoji="0" lang="pt-BR" sz="1800" b="0" i="0" u="none" strike="noStrike" cap="none" normalizeH="0" baseline="0" smtClean="0">
                          <a:ln>
                            <a:noFill/>
                          </a:ln>
                          <a:solidFill>
                            <a:srgbClr val="000000"/>
                          </a:solidFill>
                          <a:effectLst/>
                          <a:latin typeface="Bahnschrift" pitchFamily="34" charset="0"/>
                        </a:rPr>
                        <a:t>Acidose não </a:t>
                      </a:r>
                      <a:r>
                        <a:rPr kumimoji="0" lang="pt-BR" sz="1800" b="0" i="1" u="none" strike="noStrike" cap="none" normalizeH="0" baseline="0" smtClean="0">
                          <a:ln>
                            <a:noFill/>
                          </a:ln>
                          <a:solidFill>
                            <a:srgbClr val="000000"/>
                          </a:solidFill>
                          <a:effectLst/>
                          <a:latin typeface="Bahnschrift" pitchFamily="34" charset="0"/>
                        </a:rPr>
                        <a:t>anion gap</a:t>
                      </a:r>
                      <a:r>
                        <a:rPr kumimoji="0" lang="pt-BR" sz="1800" b="0" i="0" u="none" strike="noStrike" cap="none" normalizeH="0" baseline="0" smtClean="0">
                          <a:ln>
                            <a:noFill/>
                          </a:ln>
                          <a:solidFill>
                            <a:srgbClr val="000000"/>
                          </a:solidFill>
                          <a:effectLst/>
                          <a:latin typeface="Bahnschrift" pitchFamily="34" charset="0"/>
                        </a:rPr>
                        <a:t> (</a:t>
                      </a:r>
                      <a:r>
                        <a:rPr kumimoji="0" lang="pt-BR" sz="1800" b="1" i="0" u="none" strike="noStrike" cap="none" normalizeH="0" baseline="0" smtClean="0">
                          <a:ln>
                            <a:noFill/>
                          </a:ln>
                          <a:solidFill>
                            <a:srgbClr val="000000"/>
                          </a:solidFill>
                          <a:effectLst/>
                          <a:latin typeface="Bahnschrift" pitchFamily="34" charset="0"/>
                        </a:rPr>
                        <a:t>anion gap</a:t>
                      </a:r>
                      <a:r>
                        <a:rPr kumimoji="0" lang="pt-BR" sz="1800" b="0" i="0" u="none" strike="noStrike" cap="none" normalizeH="0" baseline="0" smtClean="0">
                          <a:ln>
                            <a:noFill/>
                          </a:ln>
                          <a:solidFill>
                            <a:srgbClr val="000000"/>
                          </a:solidFill>
                          <a:effectLst/>
                          <a:latin typeface="Bahnschrift" pitchFamily="34" charset="0"/>
                        </a:rPr>
                        <a:t> é normal)</a:t>
                      </a:r>
                    </a:p>
                  </a:txBody>
                  <a:tcPr horzOverflow="overflow">
                    <a:lnL w="12700" cap="flat" cmpd="sng" algn="ctr">
                      <a:solidFill>
                        <a:srgbClr val="5B9BD5"/>
                      </a:solidFill>
                      <a:prstDash val="solid"/>
                      <a:round/>
                      <a:headEnd type="none" w="med" len="med"/>
                      <a:tailEnd type="none" w="med" len="med"/>
                    </a:lnL>
                    <a:lnR w="12700" cap="flat" cmpd="sng" algn="ctr">
                      <a:solidFill>
                        <a:srgbClr val="5B9BD5"/>
                      </a:solidFill>
                      <a:prstDash val="solid"/>
                      <a:round/>
                      <a:headEnd type="none" w="med" len="med"/>
                      <a:tailEnd type="none" w="med" len="med"/>
                    </a:lnR>
                    <a:lnT w="12700" cap="flat" cmpd="sng" algn="ctr">
                      <a:solidFill>
                        <a:srgbClr val="5B9BD5"/>
                      </a:solidFill>
                      <a:prstDash val="solid"/>
                      <a:round/>
                      <a:headEnd type="none" w="med" len="med"/>
                      <a:tailEnd type="none" w="med" len="med"/>
                    </a:lnT>
                    <a:lnB w="12700" cap="flat" cmpd="sng" algn="ctr">
                      <a:solidFill>
                        <a:srgbClr val="5B9BD5"/>
                      </a:solidFill>
                      <a:prstDash val="solid"/>
                      <a:round/>
                      <a:headEnd type="none" w="med" len="med"/>
                      <a:tailEnd type="none" w="med" len="med"/>
                    </a:lnB>
                    <a:lnTlToBr>
                      <a:noFill/>
                    </a:lnTlToBr>
                    <a:lnBlToTr>
                      <a:noFill/>
                    </a:lnBlToTr>
                    <a:solidFill>
                      <a:srgbClr val="EAEFF7"/>
                    </a:solidFill>
                  </a:tcPr>
                </a:tc>
              </a:tr>
            </a:tbl>
          </a:graphicData>
        </a:graphic>
      </p:graphicFrame>
      <p:sp>
        <p:nvSpPr>
          <p:cNvPr id="9243" name="CaixaDeTexto 7"/>
          <p:cNvSpPr txBox="1">
            <a:spLocks noChangeArrowheads="1"/>
          </p:cNvSpPr>
          <p:nvPr/>
        </p:nvSpPr>
        <p:spPr bwMode="auto">
          <a:xfrm>
            <a:off x="3198813" y="5453063"/>
            <a:ext cx="60960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defTabSz="4572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4572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4572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457200"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hangingPunct="1"/>
            <a:r>
              <a:rPr lang="pt-BR" dirty="0">
                <a:latin typeface="Bahnschrift" pitchFamily="34" charset="0"/>
              </a:rPr>
              <a:t> </a:t>
            </a:r>
            <a:r>
              <a:rPr lang="pt-BR" b="1" dirty="0">
                <a:latin typeface="Bahnschrift" pitchFamily="34" charset="0"/>
              </a:rPr>
              <a:t>Cálculo do </a:t>
            </a:r>
            <a:r>
              <a:rPr lang="pt-BR" b="1" i="1" dirty="0" err="1">
                <a:latin typeface="Bahnschrift" pitchFamily="34" charset="0"/>
              </a:rPr>
              <a:t>anion</a:t>
            </a:r>
            <a:r>
              <a:rPr lang="pt-BR" b="1" i="1" dirty="0">
                <a:latin typeface="Bahnschrift" pitchFamily="34" charset="0"/>
              </a:rPr>
              <a:t> gap</a:t>
            </a:r>
            <a:r>
              <a:rPr lang="pt-BR" b="1" dirty="0">
                <a:latin typeface="Bahnschrift" pitchFamily="34" charset="0"/>
              </a:rPr>
              <a:t> é útil para determinar a causa da acidose metabólica.</a:t>
            </a:r>
            <a:r>
              <a:rPr lang="pt-BR" b="1" baseline="30000" dirty="0">
                <a:solidFill>
                  <a:srgbClr val="000000"/>
                </a:solidFill>
              </a:rPr>
              <a:t>2</a:t>
            </a:r>
            <a:r>
              <a:rPr lang="pt-BR" b="1" dirty="0">
                <a:latin typeface="Bahnschrift" pitchFamily="34" charset="0"/>
              </a:rPr>
              <a:t> </a:t>
            </a:r>
          </a:p>
        </p:txBody>
      </p:sp>
      <p:sp>
        <p:nvSpPr>
          <p:cNvPr id="9244" name="Text Box 30"/>
          <p:cNvSpPr txBox="1">
            <a:spLocks noChangeArrowheads="1"/>
          </p:cNvSpPr>
          <p:nvPr/>
        </p:nvSpPr>
        <p:spPr bwMode="auto">
          <a:xfrm>
            <a:off x="4903788" y="1279525"/>
            <a:ext cx="1143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00" eaLnBrk="1" hangingPunct="1"/>
            <a:r>
              <a:rPr lang="pt-BR" b="1">
                <a:solidFill>
                  <a:srgbClr val="FF00FF"/>
                </a:solidFill>
              </a:rPr>
              <a:t>Definição:</a:t>
            </a:r>
          </a:p>
        </p:txBody>
      </p:sp>
      <p:sp>
        <p:nvSpPr>
          <p:cNvPr id="9245" name="Rectangle 33"/>
          <p:cNvSpPr>
            <a:spLocks noChangeArrowheads="1"/>
          </p:cNvSpPr>
          <p:nvPr/>
        </p:nvSpPr>
        <p:spPr bwMode="auto">
          <a:xfrm>
            <a:off x="0" y="6062663"/>
            <a:ext cx="12192000" cy="795337"/>
          </a:xfrm>
          <a:prstGeom prst="rect">
            <a:avLst/>
          </a:prstGeom>
          <a:solidFill>
            <a:srgbClr val="FFFF00"/>
          </a:solidFill>
          <a:ln w="57150">
            <a:solidFill>
              <a:srgbClr val="009900"/>
            </a:solidFill>
            <a:miter lim="800000"/>
            <a:headEnd/>
            <a:tailEnd/>
          </a:ln>
        </p:spPr>
        <p:txBody>
          <a:bodyPr wrap="none" anchor="ctr"/>
          <a:lstStyle/>
          <a:p>
            <a:pPr algn="ctr" defTabSz="914400"/>
            <a:r>
              <a:rPr lang="pt-BR" b="1" i="1">
                <a:solidFill>
                  <a:srgbClr val="FF00FF"/>
                </a:solidFill>
              </a:rPr>
              <a:t>Objetivo do artigo</a:t>
            </a:r>
            <a:r>
              <a:rPr lang="pt-BR"/>
              <a:t>: </a:t>
            </a:r>
            <a:r>
              <a:rPr lang="pt-BR" b="1">
                <a:solidFill>
                  <a:srgbClr val="3333FF"/>
                </a:solidFill>
              </a:rPr>
              <a:t>definir o </a:t>
            </a:r>
            <a:r>
              <a:rPr lang="pt-BR" b="1" i="1">
                <a:solidFill>
                  <a:srgbClr val="3333FF"/>
                </a:solidFill>
              </a:rPr>
              <a:t>anion gap</a:t>
            </a:r>
            <a:r>
              <a:rPr lang="pt-BR" b="1">
                <a:solidFill>
                  <a:srgbClr val="3333FF"/>
                </a:solidFill>
              </a:rPr>
              <a:t>, explicar o cálculo de</a:t>
            </a:r>
          </a:p>
          <a:p>
            <a:pPr algn="ctr" defTabSz="914400"/>
            <a:r>
              <a:rPr lang="pt-BR" b="1">
                <a:solidFill>
                  <a:srgbClr val="3333FF"/>
                </a:solidFill>
              </a:rPr>
              <a:t>o </a:t>
            </a:r>
            <a:r>
              <a:rPr lang="pt-BR" b="1" i="1">
                <a:solidFill>
                  <a:srgbClr val="3333FF"/>
                </a:solidFill>
              </a:rPr>
              <a:t>anion gap</a:t>
            </a:r>
            <a:r>
              <a:rPr lang="pt-BR" b="1">
                <a:solidFill>
                  <a:srgbClr val="3333FF"/>
                </a:solidFill>
              </a:rPr>
              <a:t> e descrever as condições associadas ao anion gap e à acidose não aniônica em neonatos.</a:t>
            </a:r>
          </a:p>
          <a:p>
            <a:pPr algn="ctr" defTabSz="914400"/>
            <a:endParaRPr lang="pt-BR" b="1">
              <a:solidFill>
                <a:srgbClr val="3333FF"/>
              </a:solidFill>
            </a:endParaRPr>
          </a:p>
        </p:txBody>
      </p:sp>
      <p:sp>
        <p:nvSpPr>
          <p:cNvPr id="9246" name="AutoShape 31"/>
          <p:cNvSpPr>
            <a:spLocks/>
          </p:cNvSpPr>
          <p:nvPr/>
        </p:nvSpPr>
        <p:spPr bwMode="auto">
          <a:xfrm>
            <a:off x="4206875" y="771525"/>
            <a:ext cx="481013" cy="1654175"/>
          </a:xfrm>
          <a:prstGeom prst="rightBrace">
            <a:avLst>
              <a:gd name="adj1" fmla="val 28658"/>
              <a:gd name="adj2" fmla="val 50000"/>
            </a:avLst>
          </a:prstGeom>
          <a:noFill/>
          <a:ln w="76200">
            <a:solidFill>
              <a:srgbClr val="0000FF"/>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endParaRPr lang="pt-B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eaLnBrk="1" hangingPunct="1">
              <a:defRPr/>
            </a:pPr>
            <a:r>
              <a:rPr lang="pt-BR" smtClean="0"/>
              <a:t>             </a:t>
            </a:r>
            <a:r>
              <a:rPr lang="pt-BR" b="1" smtClean="0">
                <a:solidFill>
                  <a:srgbClr val="FF00FF"/>
                </a:solidFill>
              </a:rPr>
              <a:t>O que é ANION GAP</a:t>
            </a:r>
          </a:p>
        </p:txBody>
      </p:sp>
      <p:sp>
        <p:nvSpPr>
          <p:cNvPr id="10243" name="Espaço Reservado para Conteúdo 2"/>
          <p:cNvSpPr>
            <a:spLocks noGrp="1"/>
          </p:cNvSpPr>
          <p:nvPr>
            <p:ph idx="1"/>
          </p:nvPr>
        </p:nvSpPr>
        <p:spPr/>
        <p:txBody>
          <a:bodyPr/>
          <a:lstStyle/>
          <a:p>
            <a:pPr eaLnBrk="1" hangingPunct="1"/>
            <a:endParaRPr lang="pt-BR" smtClean="0"/>
          </a:p>
          <a:p>
            <a:pPr eaLnBrk="1" hangingPunct="1"/>
            <a:endParaRPr lang="pt-BR" smtClean="0"/>
          </a:p>
          <a:p>
            <a:pPr eaLnBrk="1" hangingPunct="1"/>
            <a:endParaRPr lang="pt-BR" smtClean="0"/>
          </a:p>
          <a:p>
            <a:pPr eaLnBrk="1" hangingPunct="1"/>
            <a:endParaRPr lang="pt-BR" smtClean="0"/>
          </a:p>
        </p:txBody>
      </p:sp>
      <p:graphicFrame>
        <p:nvGraphicFramePr>
          <p:cNvPr id="4" name="Tabela 4">
            <a:extLst>
              <a:ext uri="{FF2B5EF4-FFF2-40B4-BE49-F238E27FC236}"/>
            </a:extLst>
          </p:cNvPr>
          <p:cNvGraphicFramePr>
            <a:graphicFrameLocks noGrp="1"/>
          </p:cNvGraphicFramePr>
          <p:nvPr/>
        </p:nvGraphicFramePr>
        <p:xfrm>
          <a:off x="1893888" y="2025650"/>
          <a:ext cx="8128000" cy="976313"/>
        </p:xfrm>
        <a:graphic>
          <a:graphicData uri="http://schemas.openxmlformats.org/drawingml/2006/table">
            <a:tbl>
              <a:tblPr firstRow="1" bandRow="1">
                <a:tableStyleId>{7DF18680-E054-41AD-8BC1-D1AEF772440D}</a:tableStyleId>
              </a:tblPr>
              <a:tblGrid>
                <a:gridCol w="8128000">
                  <a:extLst>
                    <a:ext uri="{9D8B030D-6E8A-4147-A177-3AD203B41FA5}"/>
                  </a:extLst>
                </a:gridCol>
              </a:tblGrid>
              <a:tr h="97631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pt-BR" sz="2000" b="1" dirty="0">
                          <a:latin typeface="Bahnschrift" panose="020B0502040204020203" pitchFamily="34" charset="0"/>
                        </a:rPr>
                        <a:t>Diferença nos </a:t>
                      </a:r>
                      <a:r>
                        <a:rPr lang="pt-BR" sz="2000" b="1" u="sng" dirty="0">
                          <a:latin typeface="Bahnschrift" panose="020B0502040204020203" pitchFamily="34" charset="0"/>
                        </a:rPr>
                        <a:t>cátions </a:t>
                      </a:r>
                      <a:r>
                        <a:rPr lang="pt-BR" sz="2000" b="1" dirty="0">
                          <a:latin typeface="Bahnschrift" panose="020B0502040204020203" pitchFamily="34" charset="0"/>
                        </a:rPr>
                        <a:t>(sódio [Na]+) e </a:t>
                      </a:r>
                      <a:r>
                        <a:rPr lang="pt-BR" sz="2000" b="1" u="sng" dirty="0">
                          <a:latin typeface="Bahnschrift" panose="020B0502040204020203" pitchFamily="34" charset="0"/>
                        </a:rPr>
                        <a:t>ânions</a:t>
                      </a:r>
                      <a:r>
                        <a:rPr lang="pt-BR" sz="2000" b="1" dirty="0">
                          <a:latin typeface="Bahnschrift" panose="020B0502040204020203" pitchFamily="34" charset="0"/>
                        </a:rPr>
                        <a:t> (cloreto [Cl]- e HCO3- ) medidos no soro ou plasma. </a:t>
                      </a:r>
                    </a:p>
                    <a:p>
                      <a:endParaRPr lang="pt-BR" sz="1800" dirty="0">
                        <a:latin typeface="Bahnschrift" panose="020B0502040204020203" pitchFamily="34" charset="0"/>
                      </a:endParaRPr>
                    </a:p>
                  </a:txBody>
                  <a:tcPr marT="45765" marB="45765"/>
                </a:tc>
                <a:extLst>
                  <a:ext uri="{0D108BD9-81ED-4DB2-BD59-A6C34878D82A}"/>
                </a:extLst>
              </a:tr>
            </a:tbl>
          </a:graphicData>
        </a:graphic>
      </p:graphicFrame>
      <p:graphicFrame>
        <p:nvGraphicFramePr>
          <p:cNvPr id="6" name="Tabela 4">
            <a:extLst>
              <a:ext uri="{FF2B5EF4-FFF2-40B4-BE49-F238E27FC236}"/>
            </a:extLst>
          </p:cNvPr>
          <p:cNvGraphicFramePr>
            <a:graphicFrameLocks noGrp="1"/>
          </p:cNvGraphicFramePr>
          <p:nvPr/>
        </p:nvGraphicFramePr>
        <p:xfrm>
          <a:off x="1879600" y="3425825"/>
          <a:ext cx="8128000" cy="1006475"/>
        </p:xfrm>
        <a:graphic>
          <a:graphicData uri="http://schemas.openxmlformats.org/drawingml/2006/table">
            <a:tbl>
              <a:tblPr firstRow="1" bandRow="1">
                <a:tableStyleId>{7DF18680-E054-41AD-8BC1-D1AEF772440D}</a:tableStyleId>
              </a:tblPr>
              <a:tblGrid>
                <a:gridCol w="8128000">
                  <a:extLst>
                    <a:ext uri="{9D8B030D-6E8A-4147-A177-3AD203B41FA5}"/>
                  </a:extLst>
                </a:gridCol>
              </a:tblGrid>
              <a:tr h="1006475">
                <a:tc>
                  <a:txBody>
                    <a:bodyPr/>
                    <a:lstStyle/>
                    <a:p>
                      <a:r>
                        <a:rPr lang="pt-BR" sz="2000" dirty="0">
                          <a:solidFill>
                            <a:schemeClr val="bg1">
                              <a:lumMod val="50000"/>
                            </a:schemeClr>
                          </a:solidFill>
                        </a:rPr>
                        <a:t>Reflete os íons ácidos não medidos ou não contabilizados, incluindo proteínas séricas, fosfatos, sulfatos e ácidos orgânicos, bem como os cátions: potássio sérico, cálcio e magnésio no fluido extracelular.</a:t>
                      </a:r>
                    </a:p>
                  </a:txBody>
                  <a:tcPr marT="45710" marB="45710">
                    <a:solidFill>
                      <a:schemeClr val="accent6">
                        <a:lumMod val="60000"/>
                        <a:lumOff val="40000"/>
                      </a:schemeClr>
                    </a:solidFill>
                  </a:tcPr>
                </a:tc>
                <a:extLst>
                  <a:ext uri="{0D108BD9-81ED-4DB2-BD59-A6C34878D82A}"/>
                </a:extLst>
              </a:tr>
            </a:tbl>
          </a:graphicData>
        </a:graphic>
      </p:graphicFrame>
      <p:graphicFrame>
        <p:nvGraphicFramePr>
          <p:cNvPr id="8" name="Tabela 4"/>
          <p:cNvGraphicFramePr>
            <a:graphicFrameLocks noGrp="1"/>
          </p:cNvGraphicFramePr>
          <p:nvPr/>
        </p:nvGraphicFramePr>
        <p:xfrm>
          <a:off x="1852613" y="4962525"/>
          <a:ext cx="8128000" cy="773113"/>
        </p:xfrm>
        <a:graphic>
          <a:graphicData uri="http://schemas.openxmlformats.org/drawingml/2006/table">
            <a:tbl>
              <a:tblPr/>
              <a:tblGrid>
                <a:gridCol w="8128000"/>
              </a:tblGrid>
              <a:tr h="7731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2000" b="1" i="0" u="none" strike="noStrike" cap="none" normalizeH="0" baseline="0" smtClean="0">
                          <a:ln>
                            <a:noFill/>
                          </a:ln>
                          <a:solidFill>
                            <a:srgbClr val="7F6000"/>
                          </a:solidFill>
                          <a:effectLst/>
                          <a:latin typeface="Calibri" pitchFamily="34" charset="0"/>
                        </a:rPr>
                        <a:t>A faixa normal para o anion gap é 8– 16 mEq / L em bebês prematuros e a termo &gt; 1.000 g e até 18 mEq / L em bebês prematuros &lt; 1.000 g.</a:t>
                      </a:r>
                      <a:r>
                        <a:rPr kumimoji="0" lang="pt-BR" sz="2000" b="1" i="0" u="none" strike="noStrike" cap="none" normalizeH="0" baseline="30000" smtClean="0">
                          <a:ln>
                            <a:noFill/>
                          </a:ln>
                          <a:solidFill>
                            <a:srgbClr val="7F6000"/>
                          </a:solidFill>
                          <a:effectLst/>
                          <a:latin typeface="Calibri" pitchFamily="34" charset="0"/>
                        </a:rPr>
                        <a:t>2</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FFD966"/>
                    </a:solidFill>
                  </a:tcPr>
                </a:tc>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algn="ctr" eaLnBrk="1" hangingPunct="1">
              <a:defRPr/>
            </a:pPr>
            <a:r>
              <a:rPr lang="pt-BR" b="1" smtClean="0">
                <a:solidFill>
                  <a:srgbClr val="FF00FF"/>
                </a:solidFill>
              </a:rPr>
              <a:t>Como é calculado o </a:t>
            </a:r>
            <a:r>
              <a:rPr lang="pt-BR" b="1" u="sng" smtClean="0">
                <a:solidFill>
                  <a:srgbClr val="FF00FF"/>
                </a:solidFill>
              </a:rPr>
              <a:t>anion gap</a:t>
            </a:r>
            <a:r>
              <a:rPr lang="pt-BR" b="1" smtClean="0">
                <a:solidFill>
                  <a:srgbClr val="FF00FF"/>
                </a:solidFill>
              </a:rPr>
              <a:t>?</a:t>
            </a:r>
          </a:p>
        </p:txBody>
      </p:sp>
      <p:sp>
        <p:nvSpPr>
          <p:cNvPr id="11267" name="Espaço Reservado para Conteúdo 2"/>
          <p:cNvSpPr>
            <a:spLocks noGrp="1"/>
          </p:cNvSpPr>
          <p:nvPr>
            <p:ph idx="1"/>
          </p:nvPr>
        </p:nvSpPr>
        <p:spPr>
          <a:xfrm>
            <a:off x="747713" y="1797050"/>
            <a:ext cx="10606087" cy="4421188"/>
          </a:xfrm>
        </p:spPr>
        <p:txBody>
          <a:bodyPr/>
          <a:lstStyle/>
          <a:p>
            <a:pPr eaLnBrk="1" hangingPunct="1">
              <a:buFont typeface="Arial" pitchFamily="34" charset="0"/>
              <a:buChar char="•"/>
            </a:pPr>
            <a:r>
              <a:rPr lang="pt-BR" smtClean="0">
                <a:latin typeface="Bahnschrift" pitchFamily="34" charset="0"/>
              </a:rPr>
              <a:t> O </a:t>
            </a:r>
            <a:r>
              <a:rPr lang="pt-BR" i="1" smtClean="0">
                <a:latin typeface="Bahnschrift" pitchFamily="34" charset="0"/>
              </a:rPr>
              <a:t>anion gap</a:t>
            </a:r>
            <a:r>
              <a:rPr lang="pt-BR" smtClean="0">
                <a:latin typeface="Bahnschrift" pitchFamily="34" charset="0"/>
              </a:rPr>
              <a:t> é frequentemente calculado automaticamente no laboratório como parte do perfil metabólico e incluído no relatório de resultados. </a:t>
            </a:r>
          </a:p>
          <a:p>
            <a:pPr eaLnBrk="1" hangingPunct="1">
              <a:buFont typeface="Arial" pitchFamily="34" charset="0"/>
              <a:buChar char="•"/>
            </a:pPr>
            <a:r>
              <a:rPr lang="pt-BR" smtClean="0">
                <a:latin typeface="Bahnschrift" pitchFamily="34" charset="0"/>
              </a:rPr>
              <a:t> Porém, se não for possível, facilmente calculado:</a:t>
            </a:r>
          </a:p>
          <a:p>
            <a:pPr marL="2057400" lvl="4" indent="-228600" eaLnBrk="1" hangingPunct="1">
              <a:buFont typeface="Arial" pitchFamily="34" charset="0"/>
              <a:buChar char="•"/>
            </a:pPr>
            <a:r>
              <a:rPr lang="pt-BR" smtClean="0">
                <a:latin typeface="Bahnschrift" pitchFamily="34" charset="0"/>
              </a:rPr>
              <a:t>Por exemplo, os resultados de laboratório revelam o seguinte: </a:t>
            </a:r>
          </a:p>
          <a:p>
            <a:pPr eaLnBrk="1" hangingPunct="1"/>
            <a:r>
              <a:rPr lang="pt-BR" smtClean="0">
                <a:latin typeface="Bahnschrift" pitchFamily="34" charset="0"/>
              </a:rPr>
              <a:t>Na+: 140 mEq / L  || K+: 4,6 mEq / L  || Cl -: 106 mEq / L || HCO3</a:t>
            </a:r>
            <a:r>
              <a:rPr lang="pt-BR" baseline="30000" smtClean="0">
                <a:latin typeface="Bahnschrift" pitchFamily="34" charset="0"/>
              </a:rPr>
              <a:t>-</a:t>
            </a:r>
            <a:r>
              <a:rPr lang="pt-BR" smtClean="0">
                <a:latin typeface="Bahnschrift" pitchFamily="34" charset="0"/>
              </a:rPr>
              <a:t>: 23 mEq / L</a:t>
            </a:r>
          </a:p>
          <a:p>
            <a:pPr eaLnBrk="1" hangingPunct="1"/>
            <a:endParaRPr lang="pt-BR" smtClean="0">
              <a:latin typeface="Bahnschrift" pitchFamily="34" charset="0"/>
            </a:endParaRPr>
          </a:p>
          <a:p>
            <a:pPr algn="ctr" eaLnBrk="1" hangingPunct="1">
              <a:lnSpc>
                <a:spcPct val="100000"/>
              </a:lnSpc>
              <a:spcBef>
                <a:spcPct val="0"/>
              </a:spcBef>
              <a:spcAft>
                <a:spcPct val="0"/>
              </a:spcAft>
              <a:buClrTx/>
              <a:buSzTx/>
              <a:buFontTx/>
              <a:buNone/>
            </a:pPr>
            <a:r>
              <a:rPr lang="pt-BR" sz="2400" b="1" smtClean="0">
                <a:solidFill>
                  <a:srgbClr val="000000"/>
                </a:solidFill>
              </a:rPr>
              <a:t> </a:t>
            </a:r>
            <a:r>
              <a:rPr lang="pt-BR" sz="2400" b="1" i="1" smtClean="0">
                <a:solidFill>
                  <a:srgbClr val="000000"/>
                </a:solidFill>
              </a:rPr>
              <a:t>Anion gap</a:t>
            </a:r>
            <a:r>
              <a:rPr lang="pt-BR" sz="2400" b="1" smtClean="0">
                <a:solidFill>
                  <a:srgbClr val="000000"/>
                </a:solidFill>
              </a:rPr>
              <a:t> (mEq / L ) =  Na+(mEq / L)  - [Cl - (mEq / L) + HCO3 - (mEq / L)] </a:t>
            </a:r>
          </a:p>
          <a:p>
            <a:pPr eaLnBrk="1" hangingPunct="1">
              <a:lnSpc>
                <a:spcPct val="100000"/>
              </a:lnSpc>
              <a:spcBef>
                <a:spcPct val="0"/>
              </a:spcBef>
              <a:spcAft>
                <a:spcPct val="0"/>
              </a:spcAft>
              <a:buClrTx/>
              <a:buSzTx/>
              <a:buFontTx/>
              <a:buNone/>
            </a:pPr>
            <a:endParaRPr lang="pt-BR" b="1" smtClean="0">
              <a:solidFill>
                <a:srgbClr val="000000"/>
              </a:solidFill>
            </a:endParaRPr>
          </a:p>
          <a:p>
            <a:pPr eaLnBrk="1" hangingPunct="1"/>
            <a:endParaRPr lang="pt-BR" smtClean="0">
              <a:latin typeface="Bahnschrift" pitchFamily="34" charset="0"/>
            </a:endParaRPr>
          </a:p>
          <a:p>
            <a:pPr eaLnBrk="1" hangingPunct="1">
              <a:buFont typeface="Calibri" pitchFamily="34" charset="0"/>
              <a:buNone/>
            </a:pPr>
            <a:endParaRPr lang="pt-BR" smtClean="0"/>
          </a:p>
        </p:txBody>
      </p:sp>
      <p:pic>
        <p:nvPicPr>
          <p:cNvPr id="11268" name="Picture 1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7275" y="4616450"/>
            <a:ext cx="9440863" cy="111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9" name="Rectangle 19"/>
          <p:cNvSpPr>
            <a:spLocks noChangeArrowheads="1"/>
          </p:cNvSpPr>
          <p:nvPr/>
        </p:nvSpPr>
        <p:spPr bwMode="auto">
          <a:xfrm>
            <a:off x="2662238" y="5803900"/>
            <a:ext cx="6096000"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defTabSz="914400">
              <a:spcBef>
                <a:spcPct val="50000"/>
              </a:spcBef>
            </a:pPr>
            <a:r>
              <a:rPr lang="pt-BR" b="1"/>
              <a:t>A acidose metabólica pode estar presente apesar de um </a:t>
            </a:r>
            <a:r>
              <a:rPr lang="pt-BR" b="1" i="1"/>
              <a:t>anion gap</a:t>
            </a:r>
            <a:r>
              <a:rPr lang="pt-BR" b="1"/>
              <a:t> normal. </a:t>
            </a:r>
          </a:p>
          <a:p>
            <a:pPr defTabSz="914400">
              <a:spcBef>
                <a:spcPct val="50000"/>
              </a:spcBef>
            </a:pPr>
            <a:endParaRPr lang="pt-BR" b="1">
              <a:solidFill>
                <a:srgbClr val="FFFFFF"/>
              </a:solidFill>
            </a:endParaRPr>
          </a:p>
        </p:txBody>
      </p:sp>
      <p:pic>
        <p:nvPicPr>
          <p:cNvPr id="11270" name="Imagem 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304925" y="5472113"/>
            <a:ext cx="1385888"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algn="ctr" eaLnBrk="1" hangingPunct="1">
              <a:defRPr/>
            </a:pPr>
            <a:r>
              <a:rPr lang="en-US" b="1" smtClean="0">
                <a:solidFill>
                  <a:srgbClr val="FF00FF"/>
                </a:solidFill>
              </a:rPr>
              <a:t>ACIDOSE METABÓLICA ASSOCIADA AO AUMENTO DE ANION GAP</a:t>
            </a:r>
            <a:r>
              <a:rPr lang="en-US" smtClean="0"/>
              <a:t> </a:t>
            </a:r>
            <a:endParaRPr lang="pt-BR" smtClean="0"/>
          </a:p>
        </p:txBody>
      </p:sp>
      <p:graphicFrame>
        <p:nvGraphicFramePr>
          <p:cNvPr id="13333" name="Group 21"/>
          <p:cNvGraphicFramePr>
            <a:graphicFrameLocks noGrp="1"/>
          </p:cNvGraphicFramePr>
          <p:nvPr/>
        </p:nvGraphicFramePr>
        <p:xfrm>
          <a:off x="730250" y="2090738"/>
          <a:ext cx="4991100" cy="1280114"/>
        </p:xfrm>
        <a:graphic>
          <a:graphicData uri="http://schemas.openxmlformats.org/drawingml/2006/table">
            <a:tbl>
              <a:tblPr/>
              <a:tblGrid>
                <a:gridCol w="4991100"/>
              </a:tblGrid>
              <a:tr h="12795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2000" b="1" i="0" u="none" strike="noStrike" cap="none" normalizeH="0" baseline="0" smtClean="0">
                          <a:ln>
                            <a:noFill/>
                          </a:ln>
                          <a:solidFill>
                            <a:srgbClr val="000000"/>
                          </a:solidFill>
                          <a:effectLst/>
                          <a:latin typeface="Bahnschrift" pitchFamily="34" charset="0"/>
                        </a:rPr>
                        <a:t>Em casos de acidose metabólica com  </a:t>
                      </a:r>
                      <a:r>
                        <a:rPr kumimoji="0" lang="pt-BR" sz="2000" b="1" i="1" u="none" strike="noStrike" cap="none" normalizeH="0" baseline="0" smtClean="0">
                          <a:ln>
                            <a:noFill/>
                          </a:ln>
                          <a:solidFill>
                            <a:srgbClr val="000000"/>
                          </a:solidFill>
                          <a:effectLst/>
                          <a:latin typeface="Bahnschrift" pitchFamily="34" charset="0"/>
                        </a:rPr>
                        <a:t>anion gap</a:t>
                      </a:r>
                      <a:r>
                        <a:rPr kumimoji="0" lang="pt-BR" sz="2000" b="1" i="0" u="none" strike="noStrike" cap="none" normalizeH="0" baseline="0" smtClean="0">
                          <a:ln>
                            <a:noFill/>
                          </a:ln>
                          <a:solidFill>
                            <a:srgbClr val="000000"/>
                          </a:solidFill>
                          <a:effectLst/>
                          <a:latin typeface="Bahnschrift" pitchFamily="34" charset="0"/>
                        </a:rPr>
                        <a:t> aumentado, o Cl</a:t>
                      </a:r>
                      <a:r>
                        <a:rPr kumimoji="0" lang="pt-BR" sz="2000" b="1" i="0" u="none" strike="noStrike" cap="none" normalizeH="0" baseline="30000" smtClean="0">
                          <a:ln>
                            <a:noFill/>
                          </a:ln>
                          <a:solidFill>
                            <a:srgbClr val="000000"/>
                          </a:solidFill>
                          <a:effectLst/>
                          <a:latin typeface="Bahnschrift" pitchFamily="34" charset="0"/>
                        </a:rPr>
                        <a:t>-</a:t>
                      </a:r>
                      <a:r>
                        <a:rPr kumimoji="0" lang="pt-BR" sz="2000" b="1" i="0" u="none" strike="noStrike" cap="none" normalizeH="0" baseline="0" smtClean="0">
                          <a:ln>
                            <a:noFill/>
                          </a:ln>
                          <a:solidFill>
                            <a:srgbClr val="000000"/>
                          </a:solidFill>
                          <a:effectLst/>
                          <a:latin typeface="Bahnschrift" pitchFamily="34" charset="0"/>
                        </a:rPr>
                        <a:t> sérico está dentro da faixa normal (97-110 mEq / L)</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1" i="0" u="none" strike="noStrike" cap="none" normalizeH="0" baseline="0" smtClean="0">
                        <a:ln>
                          <a:noFill/>
                        </a:ln>
                        <a:solidFill>
                          <a:srgbClr val="000000"/>
                        </a:solidFill>
                        <a:effectLst/>
                        <a:latin typeface="Calibri" pitchFamily="34" charset="0"/>
                      </a:endParaRPr>
                    </a:p>
                  </a:txBody>
                  <a:tcPr marT="45697" marB="45697" horzOverflow="overflow">
                    <a:lnL w="12700" cap="flat" cmpd="sng" algn="ctr">
                      <a:solidFill>
                        <a:srgbClr val="5B9BD5"/>
                      </a:solidFill>
                      <a:prstDash val="solid"/>
                      <a:round/>
                      <a:headEnd type="none" w="med" len="med"/>
                      <a:tailEnd type="none" w="med" len="med"/>
                    </a:lnL>
                    <a:lnR w="12700" cap="flat" cmpd="sng" algn="ctr">
                      <a:solidFill>
                        <a:srgbClr val="5B9BD5"/>
                      </a:solidFill>
                      <a:prstDash val="solid"/>
                      <a:round/>
                      <a:headEnd type="none" w="med" len="med"/>
                      <a:tailEnd type="none" w="med" len="med"/>
                    </a:lnR>
                    <a:lnT w="12700" cap="flat" cmpd="sng" algn="ctr">
                      <a:solidFill>
                        <a:srgbClr val="5B9BD5"/>
                      </a:solidFill>
                      <a:prstDash val="solid"/>
                      <a:round/>
                      <a:headEnd type="none" w="med" len="med"/>
                      <a:tailEnd type="none" w="med" len="med"/>
                    </a:lnT>
                    <a:lnB w="12700" cap="flat" cmpd="sng" algn="ctr">
                      <a:solidFill>
                        <a:srgbClr val="5B9BD5"/>
                      </a:solidFill>
                      <a:prstDash val="solid"/>
                      <a:round/>
                      <a:headEnd type="none" w="med" len="med"/>
                      <a:tailEnd type="none" w="med" len="med"/>
                    </a:lnB>
                    <a:lnTlToBr>
                      <a:noFill/>
                    </a:lnTlToBr>
                    <a:lnBlToTr>
                      <a:noFill/>
                    </a:lnBlToTr>
                    <a:solidFill>
                      <a:srgbClr val="EAEFF7"/>
                    </a:solidFill>
                  </a:tcPr>
                </a:tc>
              </a:tr>
            </a:tbl>
          </a:graphicData>
        </a:graphic>
      </p:graphicFrame>
      <p:graphicFrame>
        <p:nvGraphicFramePr>
          <p:cNvPr id="5" name="Tabela 5"/>
          <p:cNvGraphicFramePr>
            <a:graphicFrameLocks noGrp="1"/>
          </p:cNvGraphicFramePr>
          <p:nvPr/>
        </p:nvGraphicFramePr>
        <p:xfrm>
          <a:off x="2965450" y="3490913"/>
          <a:ext cx="8880475" cy="1676400"/>
        </p:xfrm>
        <a:graphic>
          <a:graphicData uri="http://schemas.openxmlformats.org/drawingml/2006/table">
            <a:tbl>
              <a:tblPr/>
              <a:tblGrid>
                <a:gridCol w="8880475"/>
              </a:tblGrid>
              <a:tr h="16764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2000" b="1" i="0" u="none" strike="noStrike" cap="none" normalizeH="0" baseline="0" smtClean="0">
                          <a:ln>
                            <a:noFill/>
                          </a:ln>
                          <a:solidFill>
                            <a:srgbClr val="FFFFFF"/>
                          </a:solidFill>
                          <a:effectLst/>
                          <a:latin typeface="Bahnschrift" pitchFamily="34" charset="0"/>
                        </a:rPr>
                        <a:t>Causas mais comuns: acidose láctica associada à diminuição da perfusão tecidual, erros inatos do metabolismo, insuficiência renal, carga excessiva de proteína (acidose metabólica tardia da prematuridade), toxinas e medicamentos.</a:t>
                      </a:r>
                      <a:r>
                        <a:rPr kumimoji="0" lang="pt-BR" sz="2000" b="1" i="0" u="none" strike="noStrike" cap="none" normalizeH="0" baseline="30000" smtClean="0">
                          <a:ln>
                            <a:noFill/>
                          </a:ln>
                          <a:solidFill>
                            <a:srgbClr val="FFFFFF"/>
                          </a:solidFill>
                          <a:effectLst/>
                          <a:latin typeface="Bahnschrift" pitchFamily="34" charset="0"/>
                        </a:rPr>
                        <a:t>2</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1" i="0" u="none" strike="noStrike" cap="none" normalizeH="0" baseline="0" smtClean="0">
                        <a:ln>
                          <a:noFill/>
                        </a:ln>
                        <a:solidFill>
                          <a:srgbClr val="FFFFFF"/>
                        </a:solidFill>
                        <a:effectLst/>
                        <a:latin typeface="Calibri"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algn="ctr" eaLnBrk="1" hangingPunct="1">
              <a:defRPr/>
            </a:pPr>
            <a:r>
              <a:rPr lang="pt-BR" b="1" smtClean="0">
                <a:solidFill>
                  <a:srgbClr val="FF00FF"/>
                </a:solidFill>
              </a:rPr>
              <a:t>Acidose láctica associada à diminuição da perfusão tecidual</a:t>
            </a:r>
          </a:p>
        </p:txBody>
      </p:sp>
      <p:sp>
        <p:nvSpPr>
          <p:cNvPr id="13315" name="Espaço Reservado para Conteúdo 2"/>
          <p:cNvSpPr>
            <a:spLocks noGrp="1"/>
          </p:cNvSpPr>
          <p:nvPr>
            <p:ph idx="1"/>
          </p:nvPr>
        </p:nvSpPr>
        <p:spPr>
          <a:xfrm>
            <a:off x="1096963" y="1846263"/>
            <a:ext cx="10191750" cy="5011737"/>
          </a:xfrm>
          <a:solidFill>
            <a:schemeClr val="bg1"/>
          </a:solidFill>
        </p:spPr>
        <p:txBody>
          <a:bodyPr/>
          <a:lstStyle/>
          <a:p>
            <a:pPr eaLnBrk="1" hangingPunct="1"/>
            <a:endParaRPr lang="pt-BR" smtClean="0"/>
          </a:p>
          <a:p>
            <a:pPr eaLnBrk="1" hangingPunct="1"/>
            <a:endParaRPr lang="pt-BR" smtClean="0"/>
          </a:p>
          <a:p>
            <a:pPr eaLnBrk="1" hangingPunct="1"/>
            <a:r>
              <a:rPr lang="pt-BR" smtClean="0">
                <a:latin typeface="Bahnschrift" pitchFamily="34" charset="0"/>
              </a:rPr>
              <a:t> Se um bebê for </a:t>
            </a:r>
            <a:r>
              <a:rPr lang="pt-BR" smtClean="0">
                <a:solidFill>
                  <a:srgbClr val="7C041B"/>
                </a:solidFill>
                <a:latin typeface="Bahnschrift" pitchFamily="34" charset="0"/>
              </a:rPr>
              <a:t>hipoalbuminêmico</a:t>
            </a:r>
            <a:r>
              <a:rPr lang="pt-BR" smtClean="0">
                <a:latin typeface="Bahnschrift" pitchFamily="34" charset="0"/>
              </a:rPr>
              <a:t>, um </a:t>
            </a:r>
            <a:r>
              <a:rPr lang="pt-BR" i="1" smtClean="0">
                <a:latin typeface="Bahnschrift" pitchFamily="34" charset="0"/>
              </a:rPr>
              <a:t>anion gap</a:t>
            </a:r>
            <a:r>
              <a:rPr lang="pt-BR" smtClean="0">
                <a:latin typeface="Bahnschrift" pitchFamily="34" charset="0"/>
              </a:rPr>
              <a:t> normal pode ser observado na presença de acidose láctica.</a:t>
            </a:r>
            <a:r>
              <a:rPr lang="pt-BR" baseline="30000" smtClean="0">
                <a:latin typeface="Bahnschrift" pitchFamily="34" charset="0"/>
              </a:rPr>
              <a:t>2,3</a:t>
            </a:r>
            <a:r>
              <a:rPr lang="pt-BR" smtClean="0">
                <a:latin typeface="Bahnschrift" pitchFamily="34" charset="0"/>
              </a:rPr>
              <a:t> </a:t>
            </a:r>
          </a:p>
          <a:p>
            <a:pPr eaLnBrk="1" hangingPunct="1">
              <a:buFont typeface="Arial" pitchFamily="34" charset="0"/>
              <a:buChar char="•"/>
            </a:pPr>
            <a:r>
              <a:rPr lang="pt-BR" smtClean="0">
                <a:latin typeface="Bahnschrift" pitchFamily="34" charset="0"/>
              </a:rPr>
              <a:t>A albumina é uma proteína carregada negativamente. Quando os níveis séricos estão baixos, o corpo tentará manter o equilíbrio retendo íons carregados negativamente, como Cl</a:t>
            </a:r>
            <a:r>
              <a:rPr lang="pt-BR" baseline="30000" smtClean="0">
                <a:latin typeface="Bahnschrift" pitchFamily="34" charset="0"/>
              </a:rPr>
              <a:t>-</a:t>
            </a:r>
            <a:r>
              <a:rPr lang="pt-BR" smtClean="0">
                <a:latin typeface="Bahnschrift" pitchFamily="34" charset="0"/>
              </a:rPr>
              <a:t> ou HCO3</a:t>
            </a:r>
            <a:r>
              <a:rPr lang="pt-BR" baseline="30000" smtClean="0">
                <a:latin typeface="Bahnschrift" pitchFamily="34" charset="0"/>
              </a:rPr>
              <a:t>-</a:t>
            </a:r>
            <a:r>
              <a:rPr lang="pt-BR" smtClean="0">
                <a:latin typeface="Bahnschrift" pitchFamily="34" charset="0"/>
              </a:rPr>
              <a:t>. </a:t>
            </a:r>
          </a:p>
          <a:p>
            <a:pPr eaLnBrk="1" hangingPunct="1">
              <a:buFont typeface="Arial" pitchFamily="34" charset="0"/>
              <a:buChar char="•"/>
            </a:pPr>
            <a:r>
              <a:rPr lang="pt-BR" smtClean="0">
                <a:latin typeface="Bahnschrift" pitchFamily="34" charset="0"/>
              </a:rPr>
              <a:t> Um aumento nesses íons resultará em um </a:t>
            </a:r>
            <a:r>
              <a:rPr lang="pt-BR" i="1" smtClean="0">
                <a:latin typeface="Bahnschrift" pitchFamily="34" charset="0"/>
              </a:rPr>
              <a:t>anion gap</a:t>
            </a:r>
            <a:r>
              <a:rPr lang="pt-BR" smtClean="0">
                <a:latin typeface="Bahnschrift" pitchFamily="34" charset="0"/>
              </a:rPr>
              <a:t> mais baixo, talvez normal. </a:t>
            </a:r>
          </a:p>
          <a:p>
            <a:pPr eaLnBrk="1" hangingPunct="1">
              <a:buFont typeface="Arial" pitchFamily="34" charset="0"/>
              <a:buChar char="•"/>
            </a:pPr>
            <a:r>
              <a:rPr lang="pt-BR" smtClean="0">
                <a:latin typeface="Bahnschrift" pitchFamily="34" charset="0"/>
              </a:rPr>
              <a:t>A perfusão tecidual diminuída, resultando em acidose láctica, pode ser observada em bebês com vários diagnósticos.T</a:t>
            </a:r>
            <a:r>
              <a:rPr lang="pt-BR" smtClean="0">
                <a:solidFill>
                  <a:srgbClr val="3333FF"/>
                </a:solidFill>
                <a:latin typeface="Bahnschrift" pitchFamily="34" charset="0"/>
              </a:rPr>
              <a:t>abela</a:t>
            </a:r>
            <a:r>
              <a:rPr lang="pt-BR" smtClean="0">
                <a:latin typeface="Bahnschrift" pitchFamily="34" charset="0"/>
              </a:rPr>
              <a:t> </a:t>
            </a:r>
            <a:r>
              <a:rPr lang="pt-BR" smtClean="0">
                <a:solidFill>
                  <a:srgbClr val="3333FF"/>
                </a:solidFill>
                <a:latin typeface="Bahnschrift" pitchFamily="34" charset="0"/>
              </a:rPr>
              <a:t>1</a:t>
            </a:r>
            <a:r>
              <a:rPr lang="pt-BR" baseline="30000" smtClean="0">
                <a:solidFill>
                  <a:schemeClr val="tx1"/>
                </a:solidFill>
                <a:latin typeface="Bahnschrift" pitchFamily="34" charset="0"/>
              </a:rPr>
              <a:t>1,2</a:t>
            </a:r>
          </a:p>
          <a:p>
            <a:pPr eaLnBrk="1" hangingPunct="1">
              <a:buFont typeface="Arial" pitchFamily="34" charset="0"/>
              <a:buChar char="•"/>
            </a:pPr>
            <a:r>
              <a:rPr lang="pt-BR" smtClean="0">
                <a:latin typeface="Bahnschrift" pitchFamily="34" charset="0"/>
              </a:rPr>
              <a:t> </a:t>
            </a:r>
            <a:r>
              <a:rPr lang="pt-BR" smtClean="0"/>
              <a:t>Diminuição da perfusão tecidual é evidenciada pelo tempo de enchimento capilar lento (0,3 segundos), pele manchada, extremidades frias e diminuição da produção de urina.</a:t>
            </a:r>
          </a:p>
        </p:txBody>
      </p:sp>
      <p:graphicFrame>
        <p:nvGraphicFramePr>
          <p:cNvPr id="4" name="Tabela 4">
            <a:extLst>
              <a:ext uri="{FF2B5EF4-FFF2-40B4-BE49-F238E27FC236}"/>
            </a:extLst>
          </p:cNvPr>
          <p:cNvGraphicFramePr>
            <a:graphicFrameLocks noGrp="1"/>
          </p:cNvGraphicFramePr>
          <p:nvPr/>
        </p:nvGraphicFramePr>
        <p:xfrm>
          <a:off x="2582718" y="1795269"/>
          <a:ext cx="6765637" cy="914400"/>
        </p:xfrm>
        <a:graphic>
          <a:graphicData uri="http://schemas.openxmlformats.org/drawingml/2006/table">
            <a:tbl>
              <a:tblPr firstRow="1" bandRow="1">
                <a:effectLst>
                  <a:outerShdw blurRad="50800" dist="38100" dir="5400000" algn="t" rotWithShape="0">
                    <a:prstClr val="black">
                      <a:alpha val="40000"/>
                    </a:prstClr>
                  </a:outerShdw>
                </a:effectLst>
                <a:tableStyleId>{5C22544A-7EE6-4342-B048-85BDC9FD1C3A}</a:tableStyleId>
              </a:tblPr>
              <a:tblGrid>
                <a:gridCol w="6765637">
                  <a:extLst>
                    <a:ext uri="{9D8B030D-6E8A-4147-A177-3AD203B41FA5}"/>
                  </a:extLst>
                </a:gridCol>
              </a:tblGrid>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pt-BR" dirty="0" err="1">
                          <a:solidFill>
                            <a:schemeClr val="tx1"/>
                          </a:solidFill>
                          <a:latin typeface="Bahnschrift" panose="020B0502040204020203" pitchFamily="34" charset="0"/>
                        </a:rPr>
                        <a:t>Anion</a:t>
                      </a:r>
                      <a:r>
                        <a:rPr lang="pt-BR" dirty="0">
                          <a:solidFill>
                            <a:schemeClr val="tx1"/>
                          </a:solidFill>
                          <a:latin typeface="Bahnschrift" panose="020B0502040204020203" pitchFamily="34" charset="0"/>
                        </a:rPr>
                        <a:t> gap &gt; 16 </a:t>
                      </a:r>
                      <a:r>
                        <a:rPr lang="pt-BR" dirty="0" err="1">
                          <a:solidFill>
                            <a:schemeClr val="tx1"/>
                          </a:solidFill>
                          <a:latin typeface="Bahnschrift" panose="020B0502040204020203" pitchFamily="34" charset="0"/>
                        </a:rPr>
                        <a:t>mEq</a:t>
                      </a:r>
                      <a:r>
                        <a:rPr lang="pt-BR" dirty="0">
                          <a:solidFill>
                            <a:schemeClr val="tx1"/>
                          </a:solidFill>
                          <a:latin typeface="Bahnschrift" panose="020B0502040204020203" pitchFamily="34" charset="0"/>
                        </a:rPr>
                        <a:t> / L: altamente sugestivo de acidose láctica</a:t>
                      </a:r>
                    </a:p>
                    <a:p>
                      <a:pPr marL="0" marR="0" lvl="0" indent="0" algn="l" defTabSz="914400" rtl="0" eaLnBrk="1" fontAlgn="auto" latinLnBrk="0" hangingPunct="1">
                        <a:lnSpc>
                          <a:spcPct val="100000"/>
                        </a:lnSpc>
                        <a:spcBef>
                          <a:spcPts val="0"/>
                        </a:spcBef>
                        <a:spcAft>
                          <a:spcPts val="0"/>
                        </a:spcAft>
                        <a:buClrTx/>
                        <a:buSzTx/>
                        <a:buFontTx/>
                        <a:buNone/>
                        <a:tabLst/>
                        <a:defRPr/>
                      </a:pPr>
                      <a:r>
                        <a:rPr lang="pt-BR" dirty="0" err="1">
                          <a:solidFill>
                            <a:schemeClr val="tx1"/>
                          </a:solidFill>
                          <a:latin typeface="Bahnschrift" panose="020B0502040204020203" pitchFamily="34" charset="0"/>
                        </a:rPr>
                        <a:t>Anion</a:t>
                      </a:r>
                      <a:r>
                        <a:rPr lang="pt-BR" dirty="0">
                          <a:solidFill>
                            <a:schemeClr val="tx1"/>
                          </a:solidFill>
                          <a:latin typeface="Bahnschrift" panose="020B0502040204020203" pitchFamily="34" charset="0"/>
                        </a:rPr>
                        <a:t> gap &lt; 8 </a:t>
                      </a:r>
                      <a:r>
                        <a:rPr lang="pt-BR" dirty="0" err="1">
                          <a:solidFill>
                            <a:schemeClr val="tx1"/>
                          </a:solidFill>
                          <a:latin typeface="Bahnschrift" panose="020B0502040204020203" pitchFamily="34" charset="0"/>
                        </a:rPr>
                        <a:t>mEq</a:t>
                      </a:r>
                      <a:r>
                        <a:rPr lang="pt-BR" dirty="0">
                          <a:solidFill>
                            <a:schemeClr val="tx1"/>
                          </a:solidFill>
                          <a:latin typeface="Bahnschrift" panose="020B0502040204020203" pitchFamily="34" charset="0"/>
                        </a:rPr>
                        <a:t>/L: a acidose láctica é menos provável</a:t>
                      </a:r>
                    </a:p>
                    <a:p>
                      <a:endParaRPr lang="pt-BR"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bg1"/>
                    </a:solidFill>
                  </a:tcPr>
                </a:tc>
                <a:extLst>
                  <a:ext uri="{0D108BD9-81ED-4DB2-BD59-A6C34878D82A}"/>
                </a:extLst>
              </a:tr>
            </a:tbl>
          </a:graphicData>
        </a:graphic>
      </p:graphicFrame>
      <p:sp>
        <p:nvSpPr>
          <p:cNvPr id="13317" name="Text Box 6"/>
          <p:cNvSpPr txBox="1">
            <a:spLocks noChangeArrowheads="1"/>
          </p:cNvSpPr>
          <p:nvPr/>
        </p:nvSpPr>
        <p:spPr bwMode="auto">
          <a:xfrm>
            <a:off x="8407400" y="2219325"/>
            <a:ext cx="261938"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00" eaLnBrk="1" hangingPunct="1"/>
            <a:r>
              <a:rPr lang="pt-BR" baseline="30000"/>
              <a:t>2</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4"/>
          <p:cNvGraphicFramePr>
            <a:graphicFrameLocks noGrp="1"/>
          </p:cNvGraphicFramePr>
          <p:nvPr/>
        </p:nvGraphicFramePr>
        <p:xfrm>
          <a:off x="1085850" y="895350"/>
          <a:ext cx="10164763" cy="4887916"/>
        </p:xfrm>
        <a:graphic>
          <a:graphicData uri="http://schemas.openxmlformats.org/drawingml/2006/table">
            <a:tbl>
              <a:tblPr/>
              <a:tblGrid>
                <a:gridCol w="10164763"/>
              </a:tblGrid>
              <a:tr h="4810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2000" b="1" i="0" u="none" strike="noStrike" cap="none" normalizeH="0" baseline="0" smtClean="0">
                          <a:ln>
                            <a:noFill/>
                          </a:ln>
                          <a:solidFill>
                            <a:srgbClr val="FFFFFF"/>
                          </a:solidFill>
                          <a:effectLst/>
                          <a:latin typeface="Bahnschrift" pitchFamily="34" charset="0"/>
                        </a:rPr>
                        <a:t>TABELA 1 – CAUSAS DE ACIDOSE LÁTICA EM NEONATOS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4810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2000" b="0" i="0" u="none" strike="noStrike" cap="none" normalizeH="0" baseline="0" smtClean="0">
                          <a:ln>
                            <a:noFill/>
                          </a:ln>
                          <a:solidFill>
                            <a:srgbClr val="000000"/>
                          </a:solidFill>
                          <a:effectLst/>
                          <a:latin typeface="Bahnschrift" pitchFamily="34" charset="0"/>
                        </a:rPr>
                        <a:t>Asfixia/hipóxia</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FD5EA"/>
                    </a:solidFill>
                  </a:tcPr>
                </a:tc>
              </a:tr>
              <a:tr h="4810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2000" b="0" i="0" u="none" strike="noStrike" cap="none" normalizeH="0" baseline="0" smtClean="0">
                          <a:ln>
                            <a:noFill/>
                          </a:ln>
                          <a:solidFill>
                            <a:srgbClr val="000000"/>
                          </a:solidFill>
                          <a:effectLst/>
                          <a:latin typeface="Bahnschrift" pitchFamily="34" charset="0"/>
                        </a:rPr>
                        <a:t>Insuficiência respiratória</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BF5"/>
                    </a:solidFill>
                  </a:tcPr>
                </a:tc>
              </a:tr>
              <a:tr h="4810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2000" b="0" i="0" u="none" strike="noStrike" cap="none" normalizeH="0" baseline="0" smtClean="0">
                          <a:ln>
                            <a:noFill/>
                          </a:ln>
                          <a:solidFill>
                            <a:srgbClr val="000000"/>
                          </a:solidFill>
                          <a:effectLst/>
                          <a:latin typeface="Bahnschrift" pitchFamily="34" charset="0"/>
                        </a:rPr>
                        <a:t>Sepse; ECN; Isquemia intestinal</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FD5EA"/>
                    </a:solidFill>
                  </a:tcPr>
                </a:tc>
              </a:tr>
              <a:tr h="4810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2000" b="0" i="0" u="none" strike="noStrike" cap="none" normalizeH="0" baseline="0" smtClean="0">
                          <a:ln>
                            <a:noFill/>
                          </a:ln>
                          <a:solidFill>
                            <a:srgbClr val="000000"/>
                          </a:solidFill>
                          <a:effectLst/>
                          <a:latin typeface="Bahnschrift" pitchFamily="34" charset="0"/>
                        </a:rPr>
                        <a:t>Choque- cardiogênico; hipovolêmico; séptico</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BF5"/>
                    </a:solidFill>
                  </a:tcPr>
                </a:tc>
              </a:tr>
              <a:tr h="4810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2000" b="0" i="0" u="none" strike="noStrike" cap="none" normalizeH="0" baseline="0" smtClean="0">
                          <a:ln>
                            <a:noFill/>
                          </a:ln>
                          <a:solidFill>
                            <a:srgbClr val="000000"/>
                          </a:solidFill>
                          <a:effectLst/>
                          <a:latin typeface="Bahnschrift" pitchFamily="34" charset="0"/>
                        </a:rPr>
                        <a:t>Hemorragia intensa; anemia severa</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FD5EA"/>
                    </a:solidFill>
                  </a:tcPr>
                </a:tc>
              </a:tr>
              <a:tr h="4826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2000" b="0" i="0" u="none" strike="noStrike" cap="none" normalizeH="0" baseline="0" smtClean="0">
                          <a:ln>
                            <a:noFill/>
                          </a:ln>
                          <a:solidFill>
                            <a:srgbClr val="000000"/>
                          </a:solidFill>
                          <a:effectLst/>
                          <a:latin typeface="Bahnschrift" pitchFamily="34" charset="0"/>
                        </a:rPr>
                        <a:t>Hemorragia periventricular/interventricular</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BF5"/>
                    </a:solidFill>
                  </a:tcPr>
                </a:tc>
              </a:tr>
              <a:tr h="5334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2000" b="0" i="0" u="none" strike="noStrike" cap="none" normalizeH="0" baseline="0" smtClean="0">
                          <a:ln>
                            <a:noFill/>
                          </a:ln>
                          <a:solidFill>
                            <a:srgbClr val="000000"/>
                          </a:solidFill>
                          <a:effectLst/>
                          <a:latin typeface="Bahnschrift" pitchFamily="34" charset="0"/>
                        </a:rPr>
                        <a:t>Convulsões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FD5EA"/>
                    </a:solidFill>
                  </a:tcPr>
                </a:tc>
              </a:tr>
              <a:tr h="5048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2000" b="0" i="0" u="none" strike="noStrike" cap="none" normalizeH="0" baseline="0" smtClean="0">
                          <a:ln>
                            <a:noFill/>
                          </a:ln>
                          <a:solidFill>
                            <a:srgbClr val="000000"/>
                          </a:solidFill>
                          <a:effectLst/>
                          <a:latin typeface="Bahnschrift" pitchFamily="34" charset="0"/>
                        </a:rPr>
                        <a:t>Persistência canal arterial </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BF5"/>
                    </a:solidFill>
                  </a:tcPr>
                </a:tc>
              </a:tr>
              <a:tr h="4810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2000" b="0" i="0" u="none" strike="noStrike" cap="none" normalizeH="0" baseline="0" smtClean="0">
                          <a:ln>
                            <a:noFill/>
                          </a:ln>
                          <a:solidFill>
                            <a:srgbClr val="000000"/>
                          </a:solidFill>
                          <a:effectLst/>
                          <a:latin typeface="Bahnschrift" pitchFamily="34" charset="0"/>
                        </a:rPr>
                        <a:t>Ascite; perda para 3º espaço</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FD5EA"/>
                    </a:solidFill>
                  </a:tcPr>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algn="ctr" eaLnBrk="1" hangingPunct="1">
              <a:defRPr/>
            </a:pPr>
            <a:r>
              <a:rPr lang="pt-BR" b="1" smtClean="0">
                <a:solidFill>
                  <a:srgbClr val="FF00FF"/>
                </a:solidFill>
              </a:rPr>
              <a:t>Erros inatos do metabolismo</a:t>
            </a:r>
          </a:p>
        </p:txBody>
      </p:sp>
      <p:sp>
        <p:nvSpPr>
          <p:cNvPr id="15363" name="Espaço Reservado para Conteúdo 2"/>
          <p:cNvSpPr>
            <a:spLocks noGrp="1"/>
          </p:cNvSpPr>
          <p:nvPr>
            <p:ph idx="1"/>
          </p:nvPr>
        </p:nvSpPr>
        <p:spPr>
          <a:xfrm>
            <a:off x="1122363" y="1966913"/>
            <a:ext cx="10033000" cy="3902075"/>
          </a:xfrm>
        </p:spPr>
        <p:txBody>
          <a:bodyPr/>
          <a:lstStyle/>
          <a:p>
            <a:pPr eaLnBrk="1" hangingPunct="1">
              <a:buFont typeface="Arial" pitchFamily="34" charset="0"/>
              <a:buChar char="•"/>
            </a:pPr>
            <a:r>
              <a:rPr lang="pt-BR" smtClean="0">
                <a:latin typeface="Bahnschrift" pitchFamily="34" charset="0"/>
              </a:rPr>
              <a:t> Muitos erros inatos do metabolismo são causados ​​por deficiências enzimáticas nas vias intermediárias, resultando no </a:t>
            </a:r>
            <a:r>
              <a:rPr lang="pt-BR" smtClean="0">
                <a:solidFill>
                  <a:srgbClr val="FF0000"/>
                </a:solidFill>
                <a:latin typeface="Bahnschrift" pitchFamily="34" charset="0"/>
              </a:rPr>
              <a:t>acúmulo de ácido lático</a:t>
            </a:r>
            <a:r>
              <a:rPr lang="pt-BR" smtClean="0">
                <a:latin typeface="Bahnschrift" pitchFamily="34" charset="0"/>
              </a:rPr>
              <a:t>.</a:t>
            </a:r>
            <a:r>
              <a:rPr lang="pt-BR" baseline="30000" smtClean="0">
                <a:latin typeface="Bahnschrift" pitchFamily="34" charset="0"/>
              </a:rPr>
              <a:t>4</a:t>
            </a:r>
            <a:r>
              <a:rPr lang="pt-BR" smtClean="0">
                <a:latin typeface="Bahnschrift" pitchFamily="34" charset="0"/>
              </a:rPr>
              <a:t> Dependendo do tipo de erro, o lactato sérico pode ser normal ou elevado. </a:t>
            </a:r>
            <a:r>
              <a:rPr lang="pt-BR" baseline="30000" smtClean="0">
                <a:latin typeface="Bahnschrift" pitchFamily="34" charset="0"/>
              </a:rPr>
              <a:t>4</a:t>
            </a:r>
            <a:endParaRPr lang="pt-BR" smtClean="0">
              <a:latin typeface="Bahnschrift" pitchFamily="34" charset="0"/>
            </a:endParaRPr>
          </a:p>
          <a:p>
            <a:pPr eaLnBrk="1" hangingPunct="1">
              <a:buFont typeface="Calibri" pitchFamily="34" charset="0"/>
              <a:buNone/>
            </a:pPr>
            <a:endParaRPr lang="pt-BR" smtClean="0">
              <a:latin typeface="Bahnschrift" pitchFamily="34" charset="0"/>
            </a:endParaRPr>
          </a:p>
          <a:p>
            <a:pPr eaLnBrk="1" hangingPunct="1">
              <a:buFont typeface="Arial" pitchFamily="34" charset="0"/>
              <a:buChar char="•"/>
            </a:pPr>
            <a:r>
              <a:rPr lang="pt-BR" smtClean="0">
                <a:latin typeface="Bahnschrift" pitchFamily="34" charset="0"/>
              </a:rPr>
              <a:t> </a:t>
            </a:r>
            <a:r>
              <a:rPr lang="pt-BR" b="1" smtClean="0">
                <a:latin typeface="Bahnschrift" pitchFamily="34" charset="0"/>
              </a:rPr>
              <a:t>Lactato normal</a:t>
            </a:r>
            <a:r>
              <a:rPr lang="pt-BR" smtClean="0">
                <a:latin typeface="Bahnschrift" pitchFamily="34" charset="0"/>
              </a:rPr>
              <a:t>, junto com </a:t>
            </a:r>
            <a:r>
              <a:rPr lang="pt-BR" b="1" smtClean="0">
                <a:latin typeface="Bahnschrift" pitchFamily="34" charset="0"/>
              </a:rPr>
              <a:t>ácidos orgânicos anormais</a:t>
            </a:r>
            <a:r>
              <a:rPr lang="pt-BR" smtClean="0">
                <a:latin typeface="Bahnschrift" pitchFamily="34" charset="0"/>
              </a:rPr>
              <a:t> , leva ao diagnóstico de </a:t>
            </a:r>
            <a:r>
              <a:rPr lang="pt-BR" smtClean="0">
                <a:solidFill>
                  <a:srgbClr val="FF0000"/>
                </a:solidFill>
                <a:latin typeface="Bahnschrift" pitchFamily="34" charset="0"/>
              </a:rPr>
              <a:t>acidemia orgânica</a:t>
            </a:r>
            <a:r>
              <a:rPr lang="pt-BR" smtClean="0">
                <a:latin typeface="Bahnschrift" pitchFamily="34" charset="0"/>
              </a:rPr>
              <a:t>. A </a:t>
            </a:r>
            <a:r>
              <a:rPr lang="pt-BR" smtClean="0">
                <a:solidFill>
                  <a:srgbClr val="FF0000"/>
                </a:solidFill>
                <a:latin typeface="Bahnschrift" pitchFamily="34" charset="0"/>
              </a:rPr>
              <a:t>deficiência de piruvato desidrogenase</a:t>
            </a:r>
            <a:r>
              <a:rPr lang="pt-BR" smtClean="0">
                <a:latin typeface="Bahnschrift" pitchFamily="34" charset="0"/>
              </a:rPr>
              <a:t> é um exemplo de erro inato que resulta em </a:t>
            </a:r>
            <a:r>
              <a:rPr lang="pt-BR" b="1" smtClean="0">
                <a:latin typeface="Bahnschrift" pitchFamily="34" charset="0"/>
              </a:rPr>
              <a:t>lactato elevado e </a:t>
            </a:r>
            <a:r>
              <a:rPr lang="pt-BR" b="1" i="1" smtClean="0">
                <a:latin typeface="Bahnschrift" pitchFamily="34" charset="0"/>
              </a:rPr>
              <a:t>anion gap</a:t>
            </a:r>
            <a:r>
              <a:rPr lang="pt-BR" b="1" smtClean="0">
                <a:latin typeface="Bahnschrift" pitchFamily="34" charset="0"/>
              </a:rPr>
              <a:t>.</a:t>
            </a:r>
            <a:r>
              <a:rPr lang="pt-BR" baseline="30000" smtClean="0">
                <a:latin typeface="Bahnschrift" pitchFamily="34" charset="0"/>
              </a:rPr>
              <a:t>5</a:t>
            </a:r>
          </a:p>
          <a:p>
            <a:pPr eaLnBrk="1" hangingPunct="1">
              <a:buFont typeface="Arial" pitchFamily="34" charset="0"/>
              <a:buChar char="•"/>
            </a:pPr>
            <a:r>
              <a:rPr lang="pt-BR" b="1" smtClean="0">
                <a:latin typeface="Bahnschrift" pitchFamily="34" charset="0"/>
              </a:rPr>
              <a:t> </a:t>
            </a:r>
            <a:r>
              <a:rPr lang="pt-BR" smtClean="0"/>
              <a:t>a </a:t>
            </a:r>
            <a:r>
              <a:rPr lang="pt-BR" smtClean="0">
                <a:solidFill>
                  <a:srgbClr val="3333FF"/>
                </a:solidFill>
              </a:rPr>
              <a:t>Tabela 2</a:t>
            </a:r>
            <a:r>
              <a:rPr lang="pt-BR" smtClean="0"/>
              <a:t> inclui uma lista parcial de erros inatos associados com </a:t>
            </a:r>
            <a:r>
              <a:rPr lang="pt-BR" i="1" smtClean="0"/>
              <a:t>ANION GAP</a:t>
            </a:r>
            <a:r>
              <a:rPr lang="pt-BR" smtClean="0"/>
              <a:t> E LACTATO AUMENTADOS.</a:t>
            </a:r>
            <a:r>
              <a:rPr lang="pt-BR" baseline="30000" smtClean="0"/>
              <a:t>6</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37" name="Group 29"/>
          <p:cNvGraphicFramePr>
            <a:graphicFrameLocks noGrp="1"/>
          </p:cNvGraphicFramePr>
          <p:nvPr/>
        </p:nvGraphicFramePr>
        <p:xfrm>
          <a:off x="1239838" y="222250"/>
          <a:ext cx="10109200" cy="5026025"/>
        </p:xfrm>
        <a:graphic>
          <a:graphicData uri="http://schemas.openxmlformats.org/drawingml/2006/table">
            <a:tbl>
              <a:tblPr/>
              <a:tblGrid>
                <a:gridCol w="10109200"/>
              </a:tblGrid>
              <a:tr h="7397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2000" b="1" i="0" u="none" strike="noStrike" cap="none" normalizeH="0" baseline="0" smtClean="0">
                          <a:ln>
                            <a:noFill/>
                          </a:ln>
                          <a:solidFill>
                            <a:srgbClr val="FFFFFF"/>
                          </a:solidFill>
                          <a:effectLst/>
                          <a:latin typeface="Bahnschrift" pitchFamily="34" charset="0"/>
                        </a:rPr>
                        <a:t>TABELA 2: ERROS INATOS DO METABOLISMO ASSOCIADO A ACIDOSE METABÓLICA, ANION GAP AUMENTADO E LACTATO ELEVADO</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4286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2000" b="0" i="0" u="none" strike="noStrike" cap="none" normalizeH="0" baseline="0" smtClean="0">
                          <a:ln>
                            <a:noFill/>
                          </a:ln>
                          <a:solidFill>
                            <a:srgbClr val="000000"/>
                          </a:solidFill>
                          <a:effectLst/>
                          <a:latin typeface="Bahnschrift" pitchFamily="34" charset="0"/>
                        </a:rPr>
                        <a:t>Defeitos oxidação ácido graxos</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FD5EA"/>
                    </a:solidFill>
                  </a:tcPr>
                </a:tc>
              </a:tr>
              <a:tr h="4286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2000" b="0" i="0" u="none" strike="noStrike" cap="none" normalizeH="0" baseline="0" smtClean="0">
                          <a:ln>
                            <a:noFill/>
                          </a:ln>
                          <a:solidFill>
                            <a:srgbClr val="000000"/>
                          </a:solidFill>
                          <a:effectLst/>
                          <a:latin typeface="Bahnschrift" pitchFamily="34" charset="0"/>
                        </a:rPr>
                        <a:t>Acidemia metilmalônica</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BF5"/>
                    </a:solidFill>
                  </a:tcPr>
                </a:tc>
              </a:tr>
              <a:tr h="4286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PT" sz="2000" b="0" i="0" u="none" strike="noStrike" cap="none" normalizeH="0" baseline="0" smtClean="0">
                          <a:ln>
                            <a:noFill/>
                          </a:ln>
                          <a:solidFill>
                            <a:srgbClr val="000000"/>
                          </a:solidFill>
                          <a:effectLst/>
                          <a:latin typeface="Bahnschrift" pitchFamily="34" charset="0"/>
                        </a:rPr>
                        <a:t>Acidemia propiônica</a:t>
                      </a:r>
                      <a:endParaRPr kumimoji="0" lang="pt-BR" sz="2000" b="0" i="0" u="none" strike="noStrike" cap="none" normalizeH="0" baseline="0" smtClean="0">
                        <a:ln>
                          <a:noFill/>
                        </a:ln>
                        <a:solidFill>
                          <a:srgbClr val="000000"/>
                        </a:solidFill>
                        <a:effectLst/>
                        <a:latin typeface="Bahnschrift"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FD5EA"/>
                    </a:solidFill>
                  </a:tcPr>
                </a:tc>
              </a:tr>
              <a:tr h="4286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PT" sz="2000" b="0" i="0" u="none" strike="noStrike" cap="none" normalizeH="0" baseline="0" smtClean="0">
                          <a:ln>
                            <a:noFill/>
                          </a:ln>
                          <a:solidFill>
                            <a:srgbClr val="000000"/>
                          </a:solidFill>
                          <a:effectLst/>
                          <a:latin typeface="Bahnschrift" pitchFamily="34" charset="0"/>
                        </a:rPr>
                        <a:t>Deficiência múltipla de carboxilase</a:t>
                      </a:r>
                      <a:endParaRPr kumimoji="0" lang="pt-BR" sz="2000" b="0" i="0" u="none" strike="noStrike" cap="none" normalizeH="0" baseline="0" smtClean="0">
                        <a:ln>
                          <a:noFill/>
                        </a:ln>
                        <a:solidFill>
                          <a:srgbClr val="000000"/>
                        </a:solidFill>
                        <a:effectLst/>
                        <a:latin typeface="Bahnschrift"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BF5"/>
                    </a:solidFill>
                  </a:tcPr>
                </a:tc>
              </a:tr>
              <a:tr h="4286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PT" sz="2000" b="0" i="0" u="none" strike="noStrike" cap="none" normalizeH="0" baseline="0" smtClean="0">
                          <a:ln>
                            <a:noFill/>
                          </a:ln>
                          <a:solidFill>
                            <a:srgbClr val="000000"/>
                          </a:solidFill>
                          <a:effectLst/>
                          <a:latin typeface="Bahnschrift" pitchFamily="34" charset="0"/>
                        </a:rPr>
                        <a:t>Doença de armazenamento de glicogênio, Tipo I</a:t>
                      </a:r>
                      <a:endParaRPr kumimoji="0" lang="pt-BR" sz="2000" b="0" i="0" u="none" strike="noStrike" cap="none" normalizeH="0" baseline="0" smtClean="0">
                        <a:ln>
                          <a:noFill/>
                        </a:ln>
                        <a:solidFill>
                          <a:srgbClr val="000000"/>
                        </a:solidFill>
                        <a:effectLst/>
                        <a:latin typeface="Bahnschrift"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FD5EA"/>
                    </a:solidFill>
                  </a:tcPr>
                </a:tc>
              </a:tr>
              <a:tr h="4286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PT" sz="2000" b="0" i="0" u="none" strike="noStrike" cap="none" normalizeH="0" baseline="0" smtClean="0">
                          <a:ln>
                            <a:noFill/>
                          </a:ln>
                          <a:solidFill>
                            <a:srgbClr val="000000"/>
                          </a:solidFill>
                          <a:effectLst/>
                          <a:latin typeface="Bahnschrift" pitchFamily="34" charset="0"/>
                        </a:rPr>
                        <a:t>Deficiência de frutose-1,6-difosfatase</a:t>
                      </a:r>
                      <a:endParaRPr kumimoji="0" lang="pt-BR" sz="2000" b="0" i="0" u="none" strike="noStrike" cap="none" normalizeH="0" baseline="0" smtClean="0">
                        <a:ln>
                          <a:noFill/>
                        </a:ln>
                        <a:solidFill>
                          <a:srgbClr val="000000"/>
                        </a:solidFill>
                        <a:effectLst/>
                        <a:latin typeface="Bahnschrift"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BF5"/>
                    </a:solidFill>
                  </a:tcPr>
                </a:tc>
              </a:tr>
              <a:tr h="4286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PT" sz="2000" b="0" i="0" u="none" strike="noStrike" cap="none" normalizeH="0" baseline="0" smtClean="0">
                          <a:ln>
                            <a:noFill/>
                          </a:ln>
                          <a:solidFill>
                            <a:srgbClr val="000000"/>
                          </a:solidFill>
                          <a:effectLst/>
                          <a:latin typeface="Bahnschrift" pitchFamily="34" charset="0"/>
                        </a:rPr>
                        <a:t>Deficiência de fosfoenolpiruvato carboxicinase</a:t>
                      </a:r>
                      <a:endParaRPr kumimoji="0" lang="pt-BR" sz="2000" b="0" i="0" u="none" strike="noStrike" cap="none" normalizeH="0" baseline="0" smtClean="0">
                        <a:ln>
                          <a:noFill/>
                        </a:ln>
                        <a:solidFill>
                          <a:srgbClr val="000000"/>
                        </a:solidFill>
                        <a:effectLst/>
                        <a:latin typeface="Bahnschrift"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FD5EA"/>
                    </a:solidFill>
                  </a:tcPr>
                </a:tc>
              </a:tr>
              <a:tr h="4286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PT" sz="2000" b="0" i="0" u="none" strike="noStrike" cap="none" normalizeH="0" baseline="0" smtClean="0">
                          <a:ln>
                            <a:noFill/>
                          </a:ln>
                          <a:solidFill>
                            <a:srgbClr val="000000"/>
                          </a:solidFill>
                          <a:effectLst/>
                          <a:latin typeface="Bahnschrift" pitchFamily="34" charset="0"/>
                        </a:rPr>
                        <a:t>Defeitos da cadeia respiratória</a:t>
                      </a:r>
                      <a:endParaRPr kumimoji="0" lang="pt-BR" sz="2000" b="0" i="0" u="none" strike="noStrike" cap="none" normalizeH="0" baseline="0" smtClean="0">
                        <a:ln>
                          <a:noFill/>
                        </a:ln>
                        <a:solidFill>
                          <a:srgbClr val="000000"/>
                        </a:solidFill>
                        <a:effectLst/>
                        <a:latin typeface="Bahnschrift"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BF5"/>
                    </a:solidFill>
                  </a:tcPr>
                </a:tc>
              </a:tr>
              <a:tr h="4286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PT" sz="2000" b="0" i="0" u="none" strike="noStrike" cap="none" normalizeH="0" baseline="0" smtClean="0">
                          <a:ln>
                            <a:noFill/>
                          </a:ln>
                          <a:solidFill>
                            <a:srgbClr val="000000"/>
                          </a:solidFill>
                          <a:effectLst/>
                          <a:latin typeface="Bahnschrift" pitchFamily="34" charset="0"/>
                        </a:rPr>
                        <a:t>Deficiência de piruvato carboxilase</a:t>
                      </a:r>
                      <a:endParaRPr kumimoji="0" lang="pt-BR" sz="2000" b="0" i="0" u="none" strike="noStrike" cap="none" normalizeH="0" baseline="0" smtClean="0">
                        <a:ln>
                          <a:noFill/>
                        </a:ln>
                        <a:solidFill>
                          <a:srgbClr val="000000"/>
                        </a:solidFill>
                        <a:effectLst/>
                        <a:latin typeface="Bahnschrift"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FD5EA"/>
                    </a:solidFill>
                  </a:tcPr>
                </a:tc>
              </a:tr>
              <a:tr h="428625">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t-BR" sz="2000" b="0" i="0" u="none" strike="noStrike" cap="none" normalizeH="0" baseline="0" smtClean="0">
                        <a:ln>
                          <a:noFill/>
                        </a:ln>
                        <a:solidFill>
                          <a:srgbClr val="000000"/>
                        </a:solidFill>
                        <a:effectLst/>
                        <a:latin typeface="Bahnschrift" pitchFamily="34"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BF5"/>
                    </a:solidFill>
                  </a:tcPr>
                </a:tc>
              </a:tr>
            </a:tbl>
          </a:graphicData>
        </a:graphic>
      </p:graphicFrame>
      <p:sp>
        <p:nvSpPr>
          <p:cNvPr id="16412" name="Rectangle 30"/>
          <p:cNvSpPr>
            <a:spLocks noChangeArrowheads="1"/>
          </p:cNvSpPr>
          <p:nvPr/>
        </p:nvSpPr>
        <p:spPr bwMode="auto">
          <a:xfrm>
            <a:off x="265113" y="4978400"/>
            <a:ext cx="11926887" cy="9159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defTabSz="914400"/>
            <a:r>
              <a:rPr lang="pt-BR"/>
              <a:t>Uma revisão completa do diagnóstico de erros inatos do metabolismo está além do escopo revisão. O leitor é encaminhado</a:t>
            </a:r>
          </a:p>
          <a:p>
            <a:pPr algn="ctr" defTabSz="914400"/>
            <a:r>
              <a:rPr lang="pt-BR"/>
              <a:t>ao </a:t>
            </a:r>
            <a:r>
              <a:rPr lang="pt-BR" b="1">
                <a:solidFill>
                  <a:srgbClr val="3333FF"/>
                </a:solidFill>
              </a:rPr>
              <a:t>artigo clássico de Burton</a:t>
            </a:r>
            <a:r>
              <a:rPr lang="pt-BR" b="1" baseline="30000">
                <a:solidFill>
                  <a:srgbClr val="3333FF"/>
                </a:solidFill>
              </a:rPr>
              <a:t>6</a:t>
            </a:r>
            <a:r>
              <a:rPr lang="pt-BR"/>
              <a:t> em que o autor fornece um guia para o diagnóstico de erros inatos do metabolismo, incluindo aqueles que se apresentam com acidose metabólica e aumento do </a:t>
            </a:r>
            <a:r>
              <a:rPr lang="pt-BR" i="1"/>
              <a:t>anion gap</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algn="ctr" eaLnBrk="1" hangingPunct="1">
              <a:defRPr/>
            </a:pPr>
            <a:r>
              <a:rPr lang="pt-BR" b="1" smtClean="0">
                <a:solidFill>
                  <a:srgbClr val="FF00FF"/>
                </a:solidFill>
              </a:rPr>
              <a:t>Falência Renal</a:t>
            </a:r>
          </a:p>
        </p:txBody>
      </p:sp>
      <p:sp>
        <p:nvSpPr>
          <p:cNvPr id="4" name="Elipse 3">
            <a:extLst>
              <a:ext uri="{FF2B5EF4-FFF2-40B4-BE49-F238E27FC236}"/>
            </a:extLst>
          </p:cNvPr>
          <p:cNvSpPr/>
          <p:nvPr/>
        </p:nvSpPr>
        <p:spPr>
          <a:xfrm>
            <a:off x="207963" y="2133600"/>
            <a:ext cx="3671887" cy="263207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dirty="0">
                <a:latin typeface="Bahnschrift" panose="020B0502040204020203" pitchFamily="34" charset="0"/>
              </a:rPr>
              <a:t>INSUFICIÊNCIA RENAL:</a:t>
            </a:r>
          </a:p>
          <a:p>
            <a:pPr marL="285750" indent="-285750" algn="ctr" fontAlgn="auto">
              <a:spcBef>
                <a:spcPts val="0"/>
              </a:spcBef>
              <a:spcAft>
                <a:spcPts val="0"/>
              </a:spcAft>
              <a:buFontTx/>
              <a:buChar char="-"/>
              <a:defRPr/>
            </a:pPr>
            <a:r>
              <a:rPr lang="pt-BR" dirty="0">
                <a:latin typeface="Bahnschrift" panose="020B0502040204020203" pitchFamily="34" charset="0"/>
              </a:rPr>
              <a:t>PRÉ RENAL</a:t>
            </a:r>
          </a:p>
          <a:p>
            <a:pPr marL="285750" indent="-285750" algn="ctr" fontAlgn="auto">
              <a:spcBef>
                <a:spcPts val="0"/>
              </a:spcBef>
              <a:spcAft>
                <a:spcPts val="0"/>
              </a:spcAft>
              <a:buFontTx/>
              <a:buChar char="-"/>
              <a:defRPr/>
            </a:pPr>
            <a:r>
              <a:rPr lang="pt-BR" dirty="0">
                <a:latin typeface="Bahnschrift" panose="020B0502040204020203" pitchFamily="34" charset="0"/>
              </a:rPr>
              <a:t>INTRÍNSECA</a:t>
            </a:r>
          </a:p>
          <a:p>
            <a:pPr marL="285750" indent="-285750" algn="ctr" fontAlgn="auto">
              <a:spcBef>
                <a:spcPts val="0"/>
              </a:spcBef>
              <a:spcAft>
                <a:spcPts val="0"/>
              </a:spcAft>
              <a:buFontTx/>
              <a:buChar char="-"/>
              <a:defRPr/>
            </a:pPr>
            <a:r>
              <a:rPr lang="pt-BR" dirty="0">
                <a:latin typeface="Bahnschrift" panose="020B0502040204020203" pitchFamily="34" charset="0"/>
              </a:rPr>
              <a:t>PÓS RENAL</a:t>
            </a:r>
          </a:p>
          <a:p>
            <a:pPr algn="ctr" fontAlgn="auto">
              <a:spcBef>
                <a:spcPts val="0"/>
              </a:spcBef>
              <a:spcAft>
                <a:spcPts val="0"/>
              </a:spcAft>
              <a:defRPr/>
            </a:pPr>
            <a:endParaRPr lang="pt-BR" dirty="0"/>
          </a:p>
        </p:txBody>
      </p:sp>
      <p:cxnSp>
        <p:nvCxnSpPr>
          <p:cNvPr id="6" name="Conector de Seta Reta 5">
            <a:extLst>
              <a:ext uri="{FF2B5EF4-FFF2-40B4-BE49-F238E27FC236}"/>
            </a:extLst>
          </p:cNvPr>
          <p:cNvCxnSpPr>
            <a:cxnSpLocks/>
          </p:cNvCxnSpPr>
          <p:nvPr/>
        </p:nvCxnSpPr>
        <p:spPr>
          <a:xfrm flipV="1">
            <a:off x="2992438" y="2605088"/>
            <a:ext cx="1509712" cy="581025"/>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7" name="Retângulo 6">
            <a:extLst>
              <a:ext uri="{FF2B5EF4-FFF2-40B4-BE49-F238E27FC236}"/>
            </a:extLst>
          </p:cNvPr>
          <p:cNvSpPr/>
          <p:nvPr/>
        </p:nvSpPr>
        <p:spPr>
          <a:xfrm>
            <a:off x="4545013" y="1981200"/>
            <a:ext cx="2797175" cy="84455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1600" b="1" dirty="0">
                <a:latin typeface="Bahnschrift" panose="020B0502040204020203" pitchFamily="34" charset="0"/>
              </a:rPr>
              <a:t>Redução do volume intravascular ou débito cardíaco</a:t>
            </a:r>
          </a:p>
        </p:txBody>
      </p:sp>
      <p:sp>
        <p:nvSpPr>
          <p:cNvPr id="9" name="Retângulo 8">
            <a:extLst>
              <a:ext uri="{FF2B5EF4-FFF2-40B4-BE49-F238E27FC236}"/>
            </a:extLst>
          </p:cNvPr>
          <p:cNvSpPr/>
          <p:nvPr/>
        </p:nvSpPr>
        <p:spPr>
          <a:xfrm>
            <a:off x="7716838" y="1954213"/>
            <a:ext cx="3575050" cy="871537"/>
          </a:xfrm>
          <a:prstGeom prst="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pt-BR" sz="1600" b="1">
                <a:solidFill>
                  <a:srgbClr val="FFFFFF"/>
                </a:solidFill>
                <a:latin typeface="Bahnschrift" pitchFamily="34" charset="0"/>
              </a:rPr>
              <a:t>Hipovolemia, hemorragia, asfixia, sepse, insuficiência cardíaca, hipotensão e hiperviscosidade.</a:t>
            </a:r>
            <a:r>
              <a:rPr lang="pt-BR" sz="1600" b="1" baseline="30000">
                <a:solidFill>
                  <a:srgbClr val="FFFFFF"/>
                </a:solidFill>
                <a:latin typeface="Bahnschrift" pitchFamily="34" charset="0"/>
              </a:rPr>
              <a:t>7</a:t>
            </a:r>
            <a:r>
              <a:rPr lang="pt-BR" sz="1600" b="1">
                <a:solidFill>
                  <a:srgbClr val="FFFFFF"/>
                </a:solidFill>
                <a:latin typeface="Bahnschrift" pitchFamily="34" charset="0"/>
              </a:rPr>
              <a:t> </a:t>
            </a:r>
          </a:p>
        </p:txBody>
      </p:sp>
      <p:sp>
        <p:nvSpPr>
          <p:cNvPr id="11" name="Retângulo 10">
            <a:extLst>
              <a:ext uri="{FF2B5EF4-FFF2-40B4-BE49-F238E27FC236}"/>
            </a:extLst>
          </p:cNvPr>
          <p:cNvSpPr/>
          <p:nvPr/>
        </p:nvSpPr>
        <p:spPr>
          <a:xfrm>
            <a:off x="4572000" y="3698875"/>
            <a:ext cx="2825750" cy="665163"/>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1600" b="1" dirty="0">
                <a:latin typeface="Bahnschrift" panose="020B0502040204020203" pitchFamily="34" charset="0"/>
              </a:rPr>
              <a:t>Lesão renal </a:t>
            </a:r>
          </a:p>
        </p:txBody>
      </p:sp>
      <p:sp>
        <p:nvSpPr>
          <p:cNvPr id="13" name="Retângulo 12">
            <a:extLst>
              <a:ext uri="{FF2B5EF4-FFF2-40B4-BE49-F238E27FC236}"/>
            </a:extLst>
          </p:cNvPr>
          <p:cNvSpPr/>
          <p:nvPr/>
        </p:nvSpPr>
        <p:spPr>
          <a:xfrm>
            <a:off x="7745413" y="2978150"/>
            <a:ext cx="3546475" cy="2300288"/>
          </a:xfrm>
          <a:prstGeom prst="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pt-BR" sz="1600" b="1" dirty="0">
              <a:latin typeface="Bahnschrift" panose="020B0502040204020203" pitchFamily="34" charset="0"/>
            </a:endParaRPr>
          </a:p>
          <a:p>
            <a:pPr fontAlgn="auto">
              <a:spcBef>
                <a:spcPts val="0"/>
              </a:spcBef>
              <a:spcAft>
                <a:spcPts val="0"/>
              </a:spcAft>
              <a:defRPr/>
            </a:pPr>
            <a:r>
              <a:rPr lang="pt-BR" sz="1600" b="1" dirty="0">
                <a:latin typeface="Bahnschrift" panose="020B0502040204020203" pitchFamily="34" charset="0"/>
              </a:rPr>
              <a:t>Insuficiência </a:t>
            </a:r>
            <a:r>
              <a:rPr lang="pt-BR" sz="1600" b="1" dirty="0" err="1">
                <a:latin typeface="Bahnschrift" panose="020B0502040204020203" pitchFamily="34" charset="0"/>
              </a:rPr>
              <a:t>pré-renal</a:t>
            </a:r>
            <a:r>
              <a:rPr lang="pt-BR" sz="1600" b="1" dirty="0">
                <a:latin typeface="Bahnschrift" panose="020B0502040204020203" pitchFamily="34" charset="0"/>
              </a:rPr>
              <a:t> persistente, necrose tubular aguda secundária a asfixia ou toxinas, certos medicamentos (por exemplo, aminoglicosídeos), tromboses vasculares e doença parenquimatosa congênita</a:t>
            </a:r>
            <a:endParaRPr lang="pt-BR" sz="1400" dirty="0"/>
          </a:p>
        </p:txBody>
      </p:sp>
      <p:sp>
        <p:nvSpPr>
          <p:cNvPr id="15" name="Retângulo 14">
            <a:extLst>
              <a:ext uri="{FF2B5EF4-FFF2-40B4-BE49-F238E27FC236}"/>
            </a:extLst>
          </p:cNvPr>
          <p:cNvSpPr/>
          <p:nvPr/>
        </p:nvSpPr>
        <p:spPr>
          <a:xfrm>
            <a:off x="4392613" y="5403850"/>
            <a:ext cx="3033712" cy="76200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1600" b="1" dirty="0">
                <a:latin typeface="Bahnschrift" panose="020B0502040204020203" pitchFamily="34" charset="0"/>
              </a:rPr>
              <a:t>Obstrução fluxo urinário depois que os rins produziram urina</a:t>
            </a:r>
          </a:p>
        </p:txBody>
      </p:sp>
      <p:sp>
        <p:nvSpPr>
          <p:cNvPr id="17" name="Retângulo 16">
            <a:extLst>
              <a:ext uri="{FF2B5EF4-FFF2-40B4-BE49-F238E27FC236}"/>
            </a:extLst>
          </p:cNvPr>
          <p:cNvSpPr/>
          <p:nvPr/>
        </p:nvSpPr>
        <p:spPr>
          <a:xfrm>
            <a:off x="7758113" y="5416550"/>
            <a:ext cx="3519487" cy="804863"/>
          </a:xfrm>
          <a:prstGeom prst="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pt-BR" sz="1600" b="1">
                <a:solidFill>
                  <a:srgbClr val="FFFFFF"/>
                </a:solidFill>
                <a:latin typeface="Bahnschrift" pitchFamily="34" charset="0"/>
              </a:rPr>
              <a:t>Massas pélvicas, cálculos renais e </a:t>
            </a:r>
          </a:p>
          <a:p>
            <a:pPr>
              <a:defRPr/>
            </a:pPr>
            <a:r>
              <a:rPr lang="pt-BR" sz="1600" b="1">
                <a:solidFill>
                  <a:srgbClr val="FFFFFF"/>
                </a:solidFill>
                <a:latin typeface="Bahnschrift" pitchFamily="34" charset="0"/>
              </a:rPr>
              <a:t>Candidíase renal</a:t>
            </a:r>
            <a:r>
              <a:rPr lang="pt-BR" sz="1600" b="1" baseline="30000">
                <a:solidFill>
                  <a:srgbClr val="FFFFFF"/>
                </a:solidFill>
                <a:latin typeface="Bahnschrift" pitchFamily="34" charset="0"/>
              </a:rPr>
              <a:t>7</a:t>
            </a:r>
            <a:r>
              <a:rPr lang="pt-BR" sz="1600" b="1">
                <a:solidFill>
                  <a:srgbClr val="FFFFFF"/>
                </a:solidFill>
                <a:latin typeface="Bahnschrift" pitchFamily="34" charset="0"/>
              </a:rPr>
              <a:t> </a:t>
            </a:r>
            <a:endParaRPr lang="pt-BR" sz="1400" b="1">
              <a:solidFill>
                <a:srgbClr val="FFFFFF"/>
              </a:solidFill>
              <a:latin typeface="Bahnschrift" pitchFamily="34" charset="0"/>
            </a:endParaRPr>
          </a:p>
        </p:txBody>
      </p:sp>
      <p:cxnSp>
        <p:nvCxnSpPr>
          <p:cNvPr id="21" name="Conector de Seta Reta 20">
            <a:extLst>
              <a:ext uri="{FF2B5EF4-FFF2-40B4-BE49-F238E27FC236}"/>
            </a:extLst>
          </p:cNvPr>
          <p:cNvCxnSpPr>
            <a:cxnSpLocks/>
          </p:cNvCxnSpPr>
          <p:nvPr/>
        </p:nvCxnSpPr>
        <p:spPr>
          <a:xfrm>
            <a:off x="3074988" y="3575050"/>
            <a:ext cx="1330325" cy="360363"/>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4" name="Conector de Seta Reta 23">
            <a:extLst>
              <a:ext uri="{FF2B5EF4-FFF2-40B4-BE49-F238E27FC236}"/>
            </a:extLst>
          </p:cNvPr>
          <p:cNvCxnSpPr>
            <a:cxnSpLocks/>
          </p:cNvCxnSpPr>
          <p:nvPr/>
        </p:nvCxnSpPr>
        <p:spPr>
          <a:xfrm>
            <a:off x="2687638" y="3935413"/>
            <a:ext cx="1565275" cy="167640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17421" name="Rectangle 14"/>
          <p:cNvSpPr>
            <a:spLocks noChangeArrowheads="1"/>
          </p:cNvSpPr>
          <p:nvPr/>
        </p:nvSpPr>
        <p:spPr bwMode="auto">
          <a:xfrm>
            <a:off x="327025" y="4791075"/>
            <a:ext cx="2563813" cy="2052638"/>
          </a:xfrm>
          <a:prstGeom prst="rect">
            <a:avLst/>
          </a:prstGeom>
          <a:solidFill>
            <a:schemeClr val="bg1"/>
          </a:solidFill>
          <a:ln w="38100">
            <a:solidFill>
              <a:srgbClr val="009900"/>
            </a:solidFill>
            <a:miter lim="800000"/>
            <a:headEnd/>
            <a:tailEnd/>
          </a:ln>
        </p:spPr>
        <p:txBody>
          <a:bodyPr>
            <a:spAutoFit/>
          </a:bodyPr>
          <a:lstStyle/>
          <a:p>
            <a:pPr algn="ctr" defTabSz="914400"/>
            <a:r>
              <a:rPr lang="pt-BR"/>
              <a:t>Para uma revisão completa a da insuficiência renal aguda em neonatos, o</a:t>
            </a:r>
          </a:p>
          <a:p>
            <a:pPr algn="ctr" defTabSz="914400"/>
            <a:r>
              <a:rPr lang="pt-BR"/>
              <a:t>leitor é encaminhado para um artigo de Ringer</a:t>
            </a:r>
            <a:r>
              <a:rPr lang="pt-BR" baseline="30000"/>
              <a:t>7</a:t>
            </a:r>
            <a:endParaRPr lang="pt-B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algn="ctr" eaLnBrk="1" hangingPunct="1">
              <a:defRPr/>
            </a:pPr>
            <a:r>
              <a:rPr lang="pt-BR" sz="4400" b="1" smtClean="0">
                <a:solidFill>
                  <a:srgbClr val="FF00FF"/>
                </a:solidFill>
                <a:latin typeface="Bahnschrift" pitchFamily="34" charset="0"/>
              </a:rPr>
              <a:t>Acidose metabólica tardia da prematuridade</a:t>
            </a:r>
          </a:p>
        </p:txBody>
      </p:sp>
      <p:graphicFrame>
        <p:nvGraphicFramePr>
          <p:cNvPr id="19478" name="Group 22"/>
          <p:cNvGraphicFramePr>
            <a:graphicFrameLocks noGrp="1"/>
          </p:cNvGraphicFramePr>
          <p:nvPr/>
        </p:nvGraphicFramePr>
        <p:xfrm>
          <a:off x="1447800" y="1376363"/>
          <a:ext cx="8677275" cy="701675"/>
        </p:xfrm>
        <a:graphic>
          <a:graphicData uri="http://schemas.openxmlformats.org/drawingml/2006/table">
            <a:tbl>
              <a:tblPr/>
              <a:tblGrid>
                <a:gridCol w="8677275"/>
              </a:tblGrid>
              <a:tr h="70167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2000" b="0" i="0" u="none" strike="noStrike" cap="none" normalizeH="0" baseline="0" smtClean="0">
                          <a:ln>
                            <a:noFill/>
                          </a:ln>
                          <a:solidFill>
                            <a:srgbClr val="000000"/>
                          </a:solidFill>
                          <a:effectLst/>
                          <a:latin typeface="Bahnschrift" pitchFamily="34" charset="0"/>
                          <a:cs typeface="Arial" charset="0"/>
                        </a:rPr>
                        <a:t>Resulta da Carga de ácido além da capacidade renal dos prematuros de excretar H</a:t>
                      </a:r>
                      <a:r>
                        <a:rPr kumimoji="0" lang="pt-BR" sz="2000" b="0" i="0" u="none" strike="noStrike" cap="none" normalizeH="0" baseline="30000" smtClean="0">
                          <a:ln>
                            <a:noFill/>
                          </a:ln>
                          <a:solidFill>
                            <a:srgbClr val="000000"/>
                          </a:solidFill>
                          <a:effectLst/>
                          <a:latin typeface="Bahnschrift" pitchFamily="34" charset="0"/>
                          <a:cs typeface="Arial" charset="0"/>
                        </a:rPr>
                        <a:t>+</a:t>
                      </a:r>
                    </a:p>
                  </a:txBody>
                  <a:tcPr horzOverflow="overflow">
                    <a:lnL w="12700" cap="flat" cmpd="sng" algn="ctr">
                      <a:solidFill>
                        <a:srgbClr val="70AD47"/>
                      </a:solidFill>
                      <a:prstDash val="solid"/>
                      <a:round/>
                      <a:headEnd type="none" w="med" len="med"/>
                      <a:tailEnd type="none" w="med" len="med"/>
                    </a:lnL>
                    <a:lnR w="12700" cap="flat" cmpd="sng" algn="ctr">
                      <a:solidFill>
                        <a:srgbClr val="70AD47"/>
                      </a:solidFill>
                      <a:prstDash val="solid"/>
                      <a:round/>
                      <a:headEnd type="none" w="med" len="med"/>
                      <a:tailEnd type="none" w="med" len="med"/>
                    </a:lnR>
                    <a:lnT w="12700" cap="flat" cmpd="sng" algn="ctr">
                      <a:solidFill>
                        <a:srgbClr val="70AD47"/>
                      </a:solidFill>
                      <a:prstDash val="solid"/>
                      <a:round/>
                      <a:headEnd type="none" w="med" len="med"/>
                      <a:tailEnd type="none" w="med" len="med"/>
                    </a:lnT>
                    <a:lnB w="12700" cap="flat" cmpd="sng" algn="ctr">
                      <a:solidFill>
                        <a:srgbClr val="70AD47"/>
                      </a:solidFill>
                      <a:prstDash val="solid"/>
                      <a:round/>
                      <a:headEnd type="none" w="med" len="med"/>
                      <a:tailEnd type="none" w="med" len="med"/>
                    </a:lnB>
                    <a:lnTlToBr>
                      <a:noFill/>
                    </a:lnTlToBr>
                    <a:lnBlToTr>
                      <a:noFill/>
                    </a:lnBlToTr>
                    <a:solidFill>
                      <a:srgbClr val="A9D18E"/>
                    </a:solidFill>
                  </a:tcPr>
                </a:tc>
              </a:tr>
            </a:tbl>
          </a:graphicData>
        </a:graphic>
      </p:graphicFrame>
      <p:graphicFrame>
        <p:nvGraphicFramePr>
          <p:cNvPr id="19479" name="Group 23"/>
          <p:cNvGraphicFramePr>
            <a:graphicFrameLocks noGrp="1"/>
          </p:cNvGraphicFramePr>
          <p:nvPr/>
        </p:nvGraphicFramePr>
        <p:xfrm>
          <a:off x="2073275" y="3019425"/>
          <a:ext cx="8207375" cy="701675"/>
        </p:xfrm>
        <a:graphic>
          <a:graphicData uri="http://schemas.openxmlformats.org/drawingml/2006/table">
            <a:tbl>
              <a:tblPr/>
              <a:tblGrid>
                <a:gridCol w="8207375"/>
              </a:tblGrid>
              <a:tr h="7016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2000" b="0" i="0" u="none" strike="noStrike" cap="none" normalizeH="0" baseline="0" smtClean="0">
                          <a:ln>
                            <a:noFill/>
                          </a:ln>
                          <a:solidFill>
                            <a:srgbClr val="222222"/>
                          </a:solidFill>
                          <a:effectLst/>
                          <a:latin typeface="Bahnschrift" pitchFamily="34" charset="0"/>
                        </a:rPr>
                        <a:t>Fontes de carga excessiva de ácidos: fórmulas à base de caseína, ingestão de aminoácidos e alimentação parenteral</a:t>
                      </a:r>
                      <a:r>
                        <a:rPr kumimoji="0" lang="pt-BR" sz="2000" b="0" i="0" u="none" strike="noStrike" cap="none" normalizeH="0" baseline="30000" smtClean="0">
                          <a:ln>
                            <a:noFill/>
                          </a:ln>
                          <a:solidFill>
                            <a:srgbClr val="222222"/>
                          </a:solidFill>
                          <a:effectLst/>
                          <a:latin typeface="Bahnschrift" pitchFamily="34" charset="0"/>
                        </a:rPr>
                        <a:t>2</a:t>
                      </a:r>
                    </a:p>
                  </a:txBody>
                  <a:tcPr marT="45761" marB="45761" horzOverflow="overflow">
                    <a:lnL w="12700" cap="flat" cmpd="sng" algn="ctr">
                      <a:solidFill>
                        <a:srgbClr val="70AD47"/>
                      </a:solidFill>
                      <a:prstDash val="solid"/>
                      <a:round/>
                      <a:headEnd type="none" w="med" len="med"/>
                      <a:tailEnd type="none" w="med" len="med"/>
                    </a:lnL>
                    <a:lnR w="12700" cap="flat" cmpd="sng" algn="ctr">
                      <a:solidFill>
                        <a:srgbClr val="70AD47"/>
                      </a:solidFill>
                      <a:prstDash val="solid"/>
                      <a:round/>
                      <a:headEnd type="none" w="med" len="med"/>
                      <a:tailEnd type="none" w="med" len="med"/>
                    </a:lnR>
                    <a:lnT w="12700" cap="flat" cmpd="sng" algn="ctr">
                      <a:solidFill>
                        <a:srgbClr val="70AD47"/>
                      </a:solidFill>
                      <a:prstDash val="solid"/>
                      <a:round/>
                      <a:headEnd type="none" w="med" len="med"/>
                      <a:tailEnd type="none" w="med" len="med"/>
                    </a:lnT>
                    <a:lnB w="12700" cap="flat" cmpd="sng" algn="ctr">
                      <a:solidFill>
                        <a:srgbClr val="70AD47"/>
                      </a:solidFill>
                      <a:prstDash val="solid"/>
                      <a:round/>
                      <a:headEnd type="none" w="med" len="med"/>
                      <a:tailEnd type="none" w="med" len="med"/>
                    </a:lnB>
                    <a:lnTlToBr>
                      <a:noFill/>
                    </a:lnTlToBr>
                    <a:lnBlToTr>
                      <a:noFill/>
                    </a:lnBlToTr>
                    <a:solidFill>
                      <a:srgbClr val="A9D18E"/>
                    </a:solidFill>
                  </a:tcPr>
                </a:tc>
              </a:tr>
            </a:tbl>
          </a:graphicData>
        </a:graphic>
      </p:graphicFrame>
      <p:graphicFrame>
        <p:nvGraphicFramePr>
          <p:cNvPr id="19481" name="Group 25"/>
          <p:cNvGraphicFramePr>
            <a:graphicFrameLocks noGrp="1"/>
          </p:cNvGraphicFramePr>
          <p:nvPr/>
        </p:nvGraphicFramePr>
        <p:xfrm>
          <a:off x="3421063" y="3838575"/>
          <a:ext cx="8128000" cy="2768600"/>
        </p:xfrm>
        <a:graphic>
          <a:graphicData uri="http://schemas.openxmlformats.org/drawingml/2006/table">
            <a:tbl>
              <a:tblPr/>
              <a:tblGrid>
                <a:gridCol w="8128000"/>
              </a:tblGrid>
              <a:tr h="371475">
                <a:tc>
                  <a:txBody>
                    <a:bodyPr/>
                    <a:lstStyle/>
                    <a:p>
                      <a:pPr marL="0" marR="0" lvl="0" indent="0" algn="l" defTabSz="914400" rtl="0" eaLnBrk="1" fontAlgn="base" latinLnBrk="0" hangingPunct="1">
                        <a:lnSpc>
                          <a:spcPct val="90000"/>
                        </a:lnSpc>
                        <a:spcBef>
                          <a:spcPts val="1200"/>
                        </a:spcBef>
                        <a:spcAft>
                          <a:spcPts val="200"/>
                        </a:spcAft>
                        <a:buClr>
                          <a:schemeClr val="accent1"/>
                        </a:buClr>
                        <a:buSzPct val="100000"/>
                        <a:buFont typeface="Calibri" pitchFamily="34" charset="0"/>
                        <a:buNone/>
                        <a:tabLst/>
                      </a:pPr>
                      <a:r>
                        <a:rPr kumimoji="0" lang="pt-BR" sz="2000" b="0" i="0" u="none" strike="noStrike" cap="none" normalizeH="0" baseline="0" smtClean="0">
                          <a:ln>
                            <a:noFill/>
                          </a:ln>
                          <a:solidFill>
                            <a:srgbClr val="222222"/>
                          </a:solidFill>
                          <a:effectLst/>
                          <a:latin typeface="Bahnschrift" pitchFamily="34" charset="0"/>
                        </a:rPr>
                        <a:t>Fortificantes do leite humano: </a:t>
                      </a:r>
                      <a:r>
                        <a:rPr kumimoji="0" lang="pt-BR" sz="1800" b="1" i="0" u="none" strike="noStrike" cap="none" normalizeH="0" baseline="0" smtClean="0">
                          <a:ln>
                            <a:noFill/>
                          </a:ln>
                          <a:solidFill>
                            <a:srgbClr val="404040"/>
                          </a:solidFill>
                          <a:effectLst/>
                          <a:latin typeface="Calibri" pitchFamily="34" charset="0"/>
                        </a:rPr>
                        <a:t>fontes de proteína variam entre os fortificantes de leite humano</a:t>
                      </a:r>
                      <a:r>
                        <a:rPr kumimoji="0" lang="pt-BR" sz="1800" b="1" i="0" u="none" strike="noStrike" cap="none" normalizeH="0" baseline="30000" smtClean="0">
                          <a:ln>
                            <a:noFill/>
                          </a:ln>
                          <a:solidFill>
                            <a:srgbClr val="404040"/>
                          </a:solidFill>
                          <a:effectLst/>
                          <a:latin typeface="Calibri" pitchFamily="34" charset="0"/>
                        </a:rPr>
                        <a:t>11-15</a:t>
                      </a:r>
                      <a:r>
                        <a:rPr kumimoji="0" lang="pt-BR" sz="2000" b="1" i="0" u="none" strike="noStrike" cap="none" normalizeH="0" baseline="0" smtClean="0">
                          <a:ln>
                            <a:noFill/>
                          </a:ln>
                          <a:solidFill>
                            <a:srgbClr val="222222"/>
                          </a:solidFill>
                          <a:effectLst/>
                          <a:latin typeface="Bahnschrift" pitchFamily="34"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t-BR" sz="2000" b="0" i="0" u="none" strike="noStrike" cap="none" normalizeH="0" baseline="0" smtClean="0">
                          <a:ln>
                            <a:noFill/>
                          </a:ln>
                          <a:solidFill>
                            <a:srgbClr val="222222"/>
                          </a:solidFill>
                          <a:effectLst/>
                          <a:latin typeface="Bahnschrift" pitchFamily="34" charset="0"/>
                        </a:rPr>
                        <a:t>Os fortificantes que contêm proteína caseína podem contribuir ainda mais para a acidose metabólica em bebês prematuros. Entre as </a:t>
                      </a:r>
                      <a:r>
                        <a:rPr kumimoji="0" lang="pt-BR" sz="2000" b="1" i="0" u="none" strike="noStrike" cap="none" normalizeH="0" baseline="0" smtClean="0">
                          <a:ln>
                            <a:noFill/>
                          </a:ln>
                          <a:solidFill>
                            <a:srgbClr val="FF00FF"/>
                          </a:solidFill>
                          <a:effectLst/>
                          <a:latin typeface="Bahnschrift" pitchFamily="34" charset="0"/>
                        </a:rPr>
                        <a:t>vantagens do início precoce da alimentação em neonatos prematuros</a:t>
                      </a:r>
                      <a:r>
                        <a:rPr kumimoji="0" lang="pt-BR" sz="2000" b="0" i="0" u="none" strike="noStrike" cap="none" normalizeH="0" baseline="0" smtClean="0">
                          <a:ln>
                            <a:noFill/>
                          </a:ln>
                          <a:solidFill>
                            <a:srgbClr val="222222"/>
                          </a:solidFill>
                          <a:effectLst/>
                          <a:latin typeface="Bahnschrift" pitchFamily="34" charset="0"/>
                        </a:rPr>
                        <a:t> está a progressão mais rápida da alimentação parenteral, minimizando ainda mais o desenvolvimento de acidose metabólica tardia da prematuridade</a:t>
                      </a:r>
                      <a:endParaRPr kumimoji="0" lang="pt-BR" sz="2000" b="1" i="0" u="none" strike="noStrike" cap="none" normalizeH="0" baseline="0" smtClean="0">
                        <a:ln>
                          <a:noFill/>
                        </a:ln>
                        <a:solidFill>
                          <a:srgbClr val="000000"/>
                        </a:solidFill>
                        <a:effectLst/>
                        <a:latin typeface="Bahnschrift"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1" i="0" u="none" strike="noStrike" cap="none" normalizeH="0" baseline="0" smtClean="0">
                        <a:ln>
                          <a:noFill/>
                        </a:ln>
                        <a:solidFill>
                          <a:srgbClr val="000000"/>
                        </a:solidFill>
                        <a:effectLst/>
                        <a:latin typeface="Calibri" pitchFamily="34" charset="0"/>
                      </a:endParaRPr>
                    </a:p>
                  </a:txBody>
                  <a:tcPr horzOverflow="overflow">
                    <a:lnL w="12700" cap="flat" cmpd="sng" algn="ctr">
                      <a:solidFill>
                        <a:srgbClr val="70AD47"/>
                      </a:solidFill>
                      <a:prstDash val="solid"/>
                      <a:round/>
                      <a:headEnd type="none" w="med" len="med"/>
                      <a:tailEnd type="none" w="med" len="med"/>
                    </a:lnL>
                    <a:lnR w="12700" cap="flat" cmpd="sng" algn="ctr">
                      <a:solidFill>
                        <a:srgbClr val="70AD47"/>
                      </a:solidFill>
                      <a:prstDash val="solid"/>
                      <a:round/>
                      <a:headEnd type="none" w="med" len="med"/>
                      <a:tailEnd type="none" w="med" len="med"/>
                    </a:lnR>
                    <a:lnT w="12700" cap="flat" cmpd="sng" algn="ctr">
                      <a:solidFill>
                        <a:srgbClr val="70AD47"/>
                      </a:solidFill>
                      <a:prstDash val="solid"/>
                      <a:round/>
                      <a:headEnd type="none" w="med" len="med"/>
                      <a:tailEnd type="none" w="med" len="med"/>
                    </a:lnT>
                    <a:lnB w="12700" cap="flat" cmpd="sng" algn="ctr">
                      <a:solidFill>
                        <a:srgbClr val="70AD47"/>
                      </a:solidFill>
                      <a:prstDash val="solid"/>
                      <a:round/>
                      <a:headEnd type="none" w="med" len="med"/>
                      <a:tailEnd type="none" w="med" len="med"/>
                    </a:lnB>
                    <a:lnTlToBr>
                      <a:noFill/>
                    </a:lnTlToBr>
                    <a:lnBlToTr>
                      <a:noFill/>
                    </a:lnBlToTr>
                    <a:solidFill>
                      <a:srgbClr val="A9D18E"/>
                    </a:solidFill>
                  </a:tcPr>
                </a:tc>
              </a:tr>
            </a:tbl>
          </a:graphicData>
        </a:graphic>
      </p:graphicFrame>
      <p:sp>
        <p:nvSpPr>
          <p:cNvPr id="18453" name="Rectangle 26"/>
          <p:cNvSpPr>
            <a:spLocks noChangeArrowheads="1"/>
          </p:cNvSpPr>
          <p:nvPr/>
        </p:nvSpPr>
        <p:spPr bwMode="auto">
          <a:xfrm>
            <a:off x="1439863" y="2036763"/>
            <a:ext cx="10177462" cy="94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defTabSz="914400"/>
            <a:r>
              <a:rPr lang="pt-BR" sz="1400"/>
              <a:t>As fórmulas para prematuros com alto teor de proteína comumente usadas</a:t>
            </a:r>
          </a:p>
          <a:p>
            <a:pPr algn="ctr" defTabSz="914400"/>
            <a:r>
              <a:rPr lang="pt-BR" sz="1400"/>
              <a:t>têm uma proporção maior de proteína de soro de leite para proteína de caseína, portanto</a:t>
            </a:r>
          </a:p>
          <a:p>
            <a:pPr algn="ctr" defTabSz="914400"/>
            <a:r>
              <a:rPr lang="pt-BR" sz="1400"/>
              <a:t>minimizar a acidose relacionada à fórmula; no entanto, eles variam por</a:t>
            </a:r>
          </a:p>
          <a:p>
            <a:pPr algn="ctr" defTabSz="914400"/>
            <a:r>
              <a:rPr lang="pt-BR" sz="1400"/>
              <a:t>marca de 60:40 a 100: 0,8-10</a:t>
            </a:r>
            <a:r>
              <a:rPr lang="pt-BR" sz="1400" baseline="30000"/>
              <a:t>8-10</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96963" y="0"/>
            <a:ext cx="10058400" cy="1450975"/>
          </a:xfrm>
        </p:spPr>
        <p:txBody>
          <a:bodyPr wrap="square" numCol="1" anchorCtr="0" compatLnSpc="1">
            <a:prstTxWarp prst="textNoShape">
              <a:avLst/>
            </a:prstTxWarp>
          </a:bodyPr>
          <a:lstStyle/>
          <a:p>
            <a:pPr algn="ctr" eaLnBrk="1" hangingPunct="1">
              <a:defRPr/>
            </a:pPr>
            <a:r>
              <a:rPr lang="en-US" smtClean="0">
                <a:solidFill>
                  <a:srgbClr val="FF00FF"/>
                </a:solidFill>
                <a:latin typeface="Bahnschrift" pitchFamily="34" charset="0"/>
              </a:rPr>
              <a:t>Medicamentos e toxinas</a:t>
            </a:r>
            <a:endParaRPr lang="pt-BR" smtClean="0">
              <a:solidFill>
                <a:srgbClr val="FF00FF"/>
              </a:solidFill>
              <a:latin typeface="Bahnschrift" pitchFamily="34" charset="0"/>
            </a:endParaRPr>
          </a:p>
        </p:txBody>
      </p:sp>
      <p:sp>
        <p:nvSpPr>
          <p:cNvPr id="19459" name="Espaço Reservado para Conteúdo 2"/>
          <p:cNvSpPr>
            <a:spLocks noGrp="1"/>
          </p:cNvSpPr>
          <p:nvPr>
            <p:ph idx="1"/>
          </p:nvPr>
        </p:nvSpPr>
        <p:spPr>
          <a:xfrm>
            <a:off x="539750" y="1758950"/>
            <a:ext cx="10904538" cy="4225925"/>
          </a:xfrm>
        </p:spPr>
        <p:txBody>
          <a:bodyPr/>
          <a:lstStyle/>
          <a:p>
            <a:pPr algn="just" eaLnBrk="1" hangingPunct="1">
              <a:buFont typeface="Arial" pitchFamily="34" charset="0"/>
              <a:buChar char="•"/>
            </a:pPr>
            <a:r>
              <a:rPr lang="pt-BR" smtClean="0">
                <a:latin typeface="Bahnschrift" pitchFamily="34" charset="0"/>
              </a:rPr>
              <a:t> Acidose materna pode estar associada à acidose metabólica no recém-nascido.</a:t>
            </a:r>
            <a:r>
              <a:rPr lang="pt-BR" baseline="30000" smtClean="0">
                <a:latin typeface="Bahnschrift" pitchFamily="34" charset="0"/>
              </a:rPr>
              <a:t>2</a:t>
            </a:r>
          </a:p>
          <a:p>
            <a:pPr algn="just" eaLnBrk="1" hangingPunct="1">
              <a:buFont typeface="Arial" pitchFamily="34" charset="0"/>
              <a:buChar char="•"/>
            </a:pPr>
            <a:r>
              <a:rPr lang="pt-BR" smtClean="0">
                <a:latin typeface="Bahnschrift" pitchFamily="34" charset="0"/>
              </a:rPr>
              <a:t> Alto risco: pré-eclâmpsia, iteratividade uterina, diabetes mellitus, primigesta idosa, pós-maturidade e restrição do crescimento fetal </a:t>
            </a:r>
          </a:p>
          <a:p>
            <a:pPr lvl="1" algn="just" eaLnBrk="1" hangingPunct="1">
              <a:buFont typeface="Arial" pitchFamily="34" charset="0"/>
              <a:buChar char="•"/>
            </a:pPr>
            <a:r>
              <a:rPr lang="pt-BR" sz="2000" smtClean="0">
                <a:latin typeface="Bahnschrift" pitchFamily="34" charset="0"/>
              </a:rPr>
              <a:t>maior probabilidade de sofrer acidose metabólica nas primeiras horas após o nascimento</a:t>
            </a:r>
            <a:r>
              <a:rPr lang="pt-BR" sz="2000" baseline="30000" smtClean="0">
                <a:latin typeface="Bahnschrift" pitchFamily="34" charset="0"/>
              </a:rPr>
              <a:t>16</a:t>
            </a:r>
            <a:r>
              <a:rPr lang="pt-BR" sz="2000" smtClean="0">
                <a:latin typeface="Bahnschrift" pitchFamily="34" charset="0"/>
              </a:rPr>
              <a:t> </a:t>
            </a:r>
          </a:p>
          <a:p>
            <a:pPr algn="just" eaLnBrk="1" hangingPunct="1">
              <a:buFont typeface="Arial" pitchFamily="34" charset="0"/>
              <a:buChar char="•"/>
            </a:pPr>
            <a:r>
              <a:rPr lang="pt-BR" smtClean="0">
                <a:latin typeface="Bahnschrift" pitchFamily="34" charset="0"/>
              </a:rPr>
              <a:t>Durante a gestação, a PaCO2 materna é reduzida. Por causa do tamponamento, há apenas uma mudança marginal no pH materno.</a:t>
            </a:r>
          </a:p>
          <a:p>
            <a:pPr algn="just" eaLnBrk="1" hangingPunct="1">
              <a:buFont typeface="Arial" pitchFamily="34" charset="0"/>
              <a:buChar char="•"/>
            </a:pPr>
            <a:r>
              <a:rPr lang="pt-BR" smtClean="0">
                <a:latin typeface="Bahnschrift" pitchFamily="34" charset="0"/>
              </a:rPr>
              <a:t> Esse tamponamento resulta em uma </a:t>
            </a:r>
            <a:r>
              <a:rPr lang="pt-BR" b="1" smtClean="0">
                <a:latin typeface="Bahnschrift" pitchFamily="34" charset="0"/>
              </a:rPr>
              <a:t>alcalose respiratória compensada</a:t>
            </a:r>
            <a:r>
              <a:rPr lang="pt-BR" smtClean="0">
                <a:latin typeface="Bahnschrift" pitchFamily="34" charset="0"/>
              </a:rPr>
              <a:t> com aumento da excreção renal de HCO3</a:t>
            </a:r>
            <a:r>
              <a:rPr lang="pt-BR" baseline="30000" smtClean="0">
                <a:latin typeface="Bahnschrift" pitchFamily="34" charset="0"/>
              </a:rPr>
              <a:t>-16</a:t>
            </a:r>
          </a:p>
          <a:p>
            <a:pPr lvl="1" algn="just" eaLnBrk="1" hangingPunct="1">
              <a:buFont typeface="Arial" pitchFamily="34" charset="0"/>
              <a:buChar char="•"/>
            </a:pPr>
            <a:r>
              <a:rPr lang="pt-BR" sz="2000" smtClean="0">
                <a:latin typeface="Bahnschrift" pitchFamily="34" charset="0"/>
              </a:rPr>
              <a:t>alcalose respiratória materna: </a:t>
            </a:r>
            <a:r>
              <a:rPr lang="pt-BR" sz="2000" smtClean="0">
                <a:solidFill>
                  <a:srgbClr val="3333FF"/>
                </a:solidFill>
                <a:latin typeface="Bahnschrift" pitchFamily="34" charset="0"/>
              </a:rPr>
              <a:t>facilitar a transferência de CO2 do feto para a mãe</a:t>
            </a:r>
            <a:r>
              <a:rPr lang="pt-BR" sz="2000" smtClean="0">
                <a:latin typeface="Bahnschrift" pitchFamily="34" charset="0"/>
              </a:rPr>
              <a:t>.</a:t>
            </a:r>
            <a:r>
              <a:rPr lang="pt-BR" sz="2000" baseline="30000" smtClean="0">
                <a:latin typeface="Bahnschrift" pitchFamily="34" charset="0"/>
              </a:rPr>
              <a:t>17</a:t>
            </a:r>
            <a:r>
              <a:rPr lang="pt-BR" sz="2000" smtClean="0">
                <a:latin typeface="Bahnschrift" pitchFamily="34" charset="0"/>
              </a:rPr>
              <a:t>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wrap="square" numCol="1" anchorCtr="0" compatLnSpc="1">
            <a:prstTxWarp prst="textNoShape">
              <a:avLst/>
            </a:prstTxWarp>
          </a:bodyPr>
          <a:lstStyle/>
          <a:p>
            <a:pPr algn="ctr" eaLnBrk="1" hangingPunct="1">
              <a:defRPr/>
            </a:pPr>
            <a:r>
              <a:rPr lang="en-US" smtClean="0">
                <a:solidFill>
                  <a:srgbClr val="FF00FF"/>
                </a:solidFill>
                <a:latin typeface="Bahnschrift" pitchFamily="34" charset="0"/>
              </a:rPr>
              <a:t>Medicamentos e toxinas</a:t>
            </a:r>
            <a:endParaRPr lang="pt-BR" smtClean="0">
              <a:solidFill>
                <a:srgbClr val="FF00FF"/>
              </a:solidFill>
            </a:endParaRPr>
          </a:p>
        </p:txBody>
      </p:sp>
      <p:sp>
        <p:nvSpPr>
          <p:cNvPr id="20483" name="Espaço Reservado para Conteúdo 2"/>
          <p:cNvSpPr>
            <a:spLocks noGrp="1"/>
          </p:cNvSpPr>
          <p:nvPr>
            <p:ph idx="1"/>
          </p:nvPr>
        </p:nvSpPr>
        <p:spPr>
          <a:xfrm>
            <a:off x="1146175" y="1277938"/>
            <a:ext cx="10058400" cy="4022725"/>
          </a:xfrm>
        </p:spPr>
        <p:txBody>
          <a:bodyPr/>
          <a:lstStyle/>
          <a:p>
            <a:pPr eaLnBrk="1" hangingPunct="1"/>
            <a:r>
              <a:rPr lang="pt-BR" smtClean="0">
                <a:latin typeface="Bahnschrift" pitchFamily="34" charset="0"/>
              </a:rPr>
              <a:t> </a:t>
            </a:r>
          </a:p>
          <a:p>
            <a:pPr algn="ctr" eaLnBrk="1" hangingPunct="1"/>
            <a:r>
              <a:rPr lang="pt-BR" smtClean="0">
                <a:latin typeface="Bahnschrift" pitchFamily="34" charset="0"/>
              </a:rPr>
              <a:t>No final da primeira fase do parto, há comumente uma </a:t>
            </a:r>
            <a:r>
              <a:rPr lang="pt-BR" b="1" smtClean="0">
                <a:latin typeface="Bahnschrift" pitchFamily="34" charset="0"/>
              </a:rPr>
              <a:t>acidose metabólica leve compensada</a:t>
            </a:r>
            <a:r>
              <a:rPr lang="pt-BR" smtClean="0">
                <a:latin typeface="Bahnschrift" pitchFamily="34" charset="0"/>
              </a:rPr>
              <a:t> relacionada a contrações musculares e resultando em diminuição do fluxo sanguíneo com subsequente hipóxia tecidual e metabolismo anaeróbio</a:t>
            </a:r>
          </a:p>
          <a:p>
            <a:pPr eaLnBrk="1" hangingPunct="1">
              <a:buFont typeface="Arial" pitchFamily="34" charset="0"/>
              <a:buChar char="•"/>
            </a:pPr>
            <a:r>
              <a:rPr lang="pt-BR" smtClean="0">
                <a:latin typeface="Bahnschrift" pitchFamily="34" charset="0"/>
              </a:rPr>
              <a:t>À medida que o trabalho de parto progride para o parto, os níveis maternos de CO2 podem aumentar com esforços intensos. Também pode haver um aumento nos níveis de lactato materno relacionado à atividade muscular voluntária.</a:t>
            </a:r>
          </a:p>
          <a:p>
            <a:pPr eaLnBrk="1" hangingPunct="1">
              <a:buFont typeface="Arial" pitchFamily="34" charset="0"/>
              <a:buChar char="•"/>
            </a:pPr>
            <a:r>
              <a:rPr lang="pt-BR" smtClean="0">
                <a:latin typeface="Bahnschrift" pitchFamily="34" charset="0"/>
              </a:rPr>
              <a:t> O </a:t>
            </a:r>
            <a:r>
              <a:rPr lang="pt-BR" smtClean="0"/>
              <a:t>aumento nos níveis de lactato sérico resultam em um declínio no pH materno e diminuição da capacidade de tamponar.</a:t>
            </a:r>
            <a:r>
              <a:rPr lang="pt-BR" baseline="30000" smtClean="0"/>
              <a:t>17</a:t>
            </a:r>
            <a:endParaRPr lang="pt-BR" smtClean="0">
              <a:latin typeface="Bahnschrift" pitchFamily="34" charset="0"/>
            </a:endParaRPr>
          </a:p>
          <a:p>
            <a:pPr eaLnBrk="1" hangingPunct="1">
              <a:buFont typeface="Arial" pitchFamily="34" charset="0"/>
              <a:buChar char="•"/>
            </a:pPr>
            <a:r>
              <a:rPr lang="pt-BR" smtClean="0">
                <a:latin typeface="Bahnschrift" pitchFamily="34" charset="0"/>
              </a:rPr>
              <a:t> A acidose materna está associada a um pH fetal mais baixo. Dependendo de quão bem o feto tolera o parto, o recém-nascido pode ter pontuações baixas de Apgar e subsequente acidose metabólica.</a:t>
            </a:r>
            <a:r>
              <a:rPr lang="pt-BR" baseline="30000" smtClean="0">
                <a:latin typeface="Bahnschrift" pitchFamily="34" charset="0"/>
              </a:rPr>
              <a:t>16</a:t>
            </a:r>
            <a:r>
              <a:rPr lang="pt-BR" smtClean="0">
                <a:latin typeface="Bahnschrift" pitchFamily="34" charset="0"/>
              </a:rPr>
              <a:t>  </a:t>
            </a:r>
          </a:p>
          <a:p>
            <a:pPr eaLnBrk="1" hangingPunct="1">
              <a:buFont typeface="Arial" pitchFamily="34" charset="0"/>
              <a:buChar char="•"/>
            </a:pPr>
            <a:r>
              <a:rPr lang="pt-BR" smtClean="0">
                <a:latin typeface="Bahnschrift" pitchFamily="34" charset="0"/>
              </a:rPr>
              <a:t> Bebês nascidos de mães de alto risco são menos propensos a tolerar o estresse do trabalho de parto e, subsequentemente, apresentam maior risco de acidose metabólica.</a:t>
            </a:r>
            <a:r>
              <a:rPr lang="pt-BR" baseline="30000" smtClean="0">
                <a:latin typeface="Bahnschrift" pitchFamily="34" charset="0"/>
              </a:rPr>
              <a:t>16</a:t>
            </a:r>
          </a:p>
          <a:p>
            <a:pPr eaLnBrk="1" hangingPunct="1"/>
            <a:endParaRPr lang="pt-BR"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algn="ctr" eaLnBrk="1" hangingPunct="1">
              <a:defRPr/>
            </a:pPr>
            <a:r>
              <a:rPr lang="en-US" smtClean="0">
                <a:solidFill>
                  <a:srgbClr val="FF00FF"/>
                </a:solidFill>
                <a:latin typeface="Bahnschrift" pitchFamily="34" charset="0"/>
              </a:rPr>
              <a:t>Medicamentos e toxinas</a:t>
            </a:r>
            <a:endParaRPr lang="pt-BR" smtClean="0">
              <a:solidFill>
                <a:srgbClr val="FF00FF"/>
              </a:solidFill>
            </a:endParaRPr>
          </a:p>
        </p:txBody>
      </p:sp>
      <p:sp>
        <p:nvSpPr>
          <p:cNvPr id="21507" name="Espaço Reservado para Conteúdo 2"/>
          <p:cNvSpPr>
            <a:spLocks noGrp="1"/>
          </p:cNvSpPr>
          <p:nvPr>
            <p:ph idx="1"/>
          </p:nvPr>
        </p:nvSpPr>
        <p:spPr/>
        <p:txBody>
          <a:bodyPr/>
          <a:lstStyle/>
          <a:p>
            <a:pPr eaLnBrk="1" hangingPunct="1">
              <a:buFont typeface="Arial" pitchFamily="34" charset="0"/>
              <a:buChar char="•"/>
            </a:pPr>
            <a:r>
              <a:rPr lang="pt-BR" smtClean="0">
                <a:solidFill>
                  <a:srgbClr val="222222"/>
                </a:solidFill>
                <a:latin typeface="Bahnschrift" pitchFamily="34" charset="0"/>
              </a:rPr>
              <a:t> Alcool benzílico: comumente utilizado para lavar acesso venoso. </a:t>
            </a:r>
          </a:p>
          <a:p>
            <a:pPr lvl="1" eaLnBrk="1" hangingPunct="1"/>
            <a:r>
              <a:rPr lang="pt-BR" sz="2000" smtClean="0">
                <a:solidFill>
                  <a:srgbClr val="222222"/>
                </a:solidFill>
                <a:latin typeface="Bahnschrift" pitchFamily="34" charset="0"/>
              </a:rPr>
              <a:t>A acidose metabólica está entre os efeitos deletérios do uso do álcool benzílico. Seguindo o que foi determinado como mortes relacionadas ao álcool benzílico de 16 neonatos nos Estados Unidos durante o início dos anos 1980, o </a:t>
            </a:r>
            <a:r>
              <a:rPr lang="pt-BR" sz="2000" i="1" smtClean="0">
                <a:solidFill>
                  <a:srgbClr val="222222"/>
                </a:solidFill>
                <a:latin typeface="Bahnschrift" pitchFamily="34" charset="0"/>
              </a:rPr>
              <a:t>Food and Drug Administration</a:t>
            </a:r>
            <a:r>
              <a:rPr lang="pt-BR" sz="2000" smtClean="0">
                <a:solidFill>
                  <a:srgbClr val="222222"/>
                </a:solidFill>
                <a:latin typeface="Bahnschrift" pitchFamily="34" charset="0"/>
              </a:rPr>
              <a:t> dos EUA recomendou a suspensão do uso de flushes e diluentes contendo álcool benzílico</a:t>
            </a:r>
            <a:r>
              <a:rPr lang="pt-BR" sz="2000" baseline="30000" smtClean="0">
                <a:solidFill>
                  <a:srgbClr val="222222"/>
                </a:solidFill>
                <a:latin typeface="Bahnschrift" pitchFamily="34" charset="0"/>
              </a:rPr>
              <a:t>18</a:t>
            </a:r>
          </a:p>
          <a:p>
            <a:pPr eaLnBrk="1" hangingPunct="1">
              <a:buFont typeface="Arial" pitchFamily="34" charset="0"/>
              <a:buChar char="•"/>
            </a:pPr>
            <a:r>
              <a:rPr lang="pt-BR" smtClean="0">
                <a:solidFill>
                  <a:srgbClr val="222222"/>
                </a:solidFill>
                <a:latin typeface="Bahnschrift" pitchFamily="34" charset="0"/>
              </a:rPr>
              <a:t> Doxapram: doxapram contém álcool benzílico e deve ser usado com extremo cuidado em neonatos com apneia não responsiva a metilxantinas</a:t>
            </a:r>
            <a:r>
              <a:rPr lang="pt-BR" baseline="30000" smtClean="0">
                <a:solidFill>
                  <a:srgbClr val="222222"/>
                </a:solidFill>
                <a:latin typeface="Bahnschrift" pitchFamily="34" charset="0"/>
              </a:rPr>
              <a:t>2</a:t>
            </a:r>
            <a:r>
              <a:rPr lang="pt-BR" smtClean="0">
                <a:solidFill>
                  <a:srgbClr val="222222"/>
                </a:solidFill>
                <a:latin typeface="Bahnschrift" pitchFamily="34" charset="0"/>
              </a:rPr>
              <a:t>.</a:t>
            </a:r>
          </a:p>
          <a:p>
            <a:pPr lvl="1" eaLnBrk="1" hangingPunct="1">
              <a:buFont typeface="Calibri" pitchFamily="34" charset="0"/>
              <a:buNone/>
            </a:pPr>
            <a:endParaRPr lang="pt-BR" smtClean="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algn="ctr" eaLnBrk="1" hangingPunct="1">
              <a:defRPr/>
            </a:pPr>
            <a:r>
              <a:rPr lang="en-US" b="1" smtClean="0">
                <a:solidFill>
                  <a:srgbClr val="FF00FF"/>
                </a:solidFill>
              </a:rPr>
              <a:t>ACIDOSE METABÓLICA COM </a:t>
            </a:r>
            <a:r>
              <a:rPr lang="en-US" b="1" i="1" smtClean="0">
                <a:solidFill>
                  <a:srgbClr val="FF00FF"/>
                </a:solidFill>
              </a:rPr>
              <a:t>ANION GAP</a:t>
            </a:r>
            <a:r>
              <a:rPr lang="en-US" b="1" smtClean="0">
                <a:solidFill>
                  <a:srgbClr val="FF00FF"/>
                </a:solidFill>
              </a:rPr>
              <a:t> NORMAL</a:t>
            </a:r>
            <a:endParaRPr lang="pt-BR" b="1" smtClean="0">
              <a:solidFill>
                <a:srgbClr val="FF00FF"/>
              </a:solidFill>
            </a:endParaRPr>
          </a:p>
        </p:txBody>
      </p:sp>
      <p:graphicFrame>
        <p:nvGraphicFramePr>
          <p:cNvPr id="4" name="Tabela 4"/>
          <p:cNvGraphicFramePr>
            <a:graphicFrameLocks noGrp="1"/>
          </p:cNvGraphicFramePr>
          <p:nvPr/>
        </p:nvGraphicFramePr>
        <p:xfrm>
          <a:off x="1344613" y="1911350"/>
          <a:ext cx="8991600" cy="670474"/>
        </p:xfrm>
        <a:graphic>
          <a:graphicData uri="http://schemas.openxmlformats.org/drawingml/2006/table">
            <a:tbl>
              <a:tblPr/>
              <a:tblGrid>
                <a:gridCol w="8991600"/>
              </a:tblGrid>
              <a:tr h="66992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2000" b="1" i="0" u="none" strike="noStrike" cap="none" normalizeH="0" baseline="0" smtClean="0">
                          <a:ln>
                            <a:noFill/>
                          </a:ln>
                          <a:solidFill>
                            <a:srgbClr val="FFFFFF"/>
                          </a:solidFill>
                          <a:effectLst/>
                          <a:latin typeface="Bahnschrift" pitchFamily="34" charset="0"/>
                        </a:rPr>
                        <a:t>Acidose sem </a:t>
                      </a:r>
                      <a:r>
                        <a:rPr kumimoji="0" lang="pt-BR" sz="2000" b="1" i="1" u="none" strike="noStrike" cap="none" normalizeH="0" baseline="0" smtClean="0">
                          <a:ln>
                            <a:noFill/>
                          </a:ln>
                          <a:solidFill>
                            <a:srgbClr val="FFFFFF"/>
                          </a:solidFill>
                          <a:effectLst/>
                          <a:latin typeface="Bahnschrift" pitchFamily="34" charset="0"/>
                        </a:rPr>
                        <a:t>anion gap</a:t>
                      </a:r>
                      <a:r>
                        <a:rPr kumimoji="0" lang="pt-BR" sz="2000" b="1" i="0" u="none" strike="noStrike" cap="none" normalizeH="0" baseline="0" smtClean="0">
                          <a:ln>
                            <a:noFill/>
                          </a:ln>
                          <a:solidFill>
                            <a:srgbClr val="FFFFFF"/>
                          </a:solidFill>
                          <a:effectLst/>
                          <a:latin typeface="Bahnschrift" pitchFamily="34" charset="0"/>
                        </a:rPr>
                        <a:t> aumentado: anion gap normal e Cl- sérico elevado</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t-BR" sz="1800" b="1" i="0" u="none" strike="noStrike" cap="none" normalizeH="0" baseline="0" smtClean="0">
                        <a:ln>
                          <a:noFill/>
                        </a:ln>
                        <a:solidFill>
                          <a:srgbClr val="FFFFFF"/>
                        </a:solidFill>
                        <a:effectLst/>
                        <a:latin typeface="Calibri" pitchFamily="34" charset="0"/>
                      </a:endParaRPr>
                    </a:p>
                  </a:txBody>
                  <a:tcPr marT="45677" marB="4567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rgbClr val="5B9BD5"/>
                    </a:solidFill>
                  </a:tcPr>
                </a:tc>
              </a:tr>
            </a:tbl>
          </a:graphicData>
        </a:graphic>
      </p:graphicFrame>
      <p:graphicFrame>
        <p:nvGraphicFramePr>
          <p:cNvPr id="7" name="Tabela 7"/>
          <p:cNvGraphicFramePr>
            <a:graphicFrameLocks noGrp="1"/>
          </p:cNvGraphicFramePr>
          <p:nvPr/>
        </p:nvGraphicFramePr>
        <p:xfrm>
          <a:off x="1408113" y="2768600"/>
          <a:ext cx="8899525" cy="1539875"/>
        </p:xfrm>
        <a:graphic>
          <a:graphicData uri="http://schemas.openxmlformats.org/drawingml/2006/table">
            <a:tbl>
              <a:tblPr/>
              <a:tblGrid>
                <a:gridCol w="8899525"/>
              </a:tblGrid>
              <a:tr h="15398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2000" b="0" i="0" u="none" strike="noStrike" cap="none" normalizeH="0" baseline="0" smtClean="0">
                          <a:ln>
                            <a:noFill/>
                          </a:ln>
                          <a:solidFill>
                            <a:srgbClr val="000000"/>
                          </a:solidFill>
                          <a:effectLst/>
                          <a:latin typeface="Bahnschrift" pitchFamily="34" charset="0"/>
                        </a:rPr>
                        <a:t>Também chamada de </a:t>
                      </a:r>
                      <a:r>
                        <a:rPr kumimoji="0" lang="pt-BR" sz="2000" b="1" i="0" u="none" strike="noStrike" cap="none" normalizeH="0" baseline="0" smtClean="0">
                          <a:ln>
                            <a:noFill/>
                          </a:ln>
                          <a:solidFill>
                            <a:srgbClr val="FF0000"/>
                          </a:solidFill>
                          <a:effectLst/>
                          <a:latin typeface="Bahnschrift" pitchFamily="34" charset="0"/>
                        </a:rPr>
                        <a:t>acidose hiperclorêmica</a:t>
                      </a:r>
                      <a:r>
                        <a:rPr kumimoji="0" lang="pt-BR" sz="2000" b="0" i="0" u="none" strike="noStrike" cap="none" normalizeH="0" baseline="0" smtClean="0">
                          <a:ln>
                            <a:noFill/>
                          </a:ln>
                          <a:solidFill>
                            <a:srgbClr val="000000"/>
                          </a:solidFill>
                          <a:effectLst/>
                          <a:latin typeface="Bahnschrift" pitchFamily="34" charset="0"/>
                        </a:rPr>
                        <a:t> </a:t>
                      </a:r>
                    </a:p>
                    <a:p>
                      <a:pPr marL="0" marR="0" lvl="0" indent="0" algn="l" defTabSz="914400" rtl="0" eaLnBrk="1" fontAlgn="base" latinLnBrk="0" hangingPunct="1">
                        <a:lnSpc>
                          <a:spcPct val="100000"/>
                        </a:lnSpc>
                        <a:spcBef>
                          <a:spcPct val="0"/>
                        </a:spcBef>
                        <a:spcAft>
                          <a:spcPct val="0"/>
                        </a:spcAft>
                        <a:buClrTx/>
                        <a:buSzTx/>
                        <a:buFont typeface="Arial" pitchFamily="34" charset="0"/>
                        <a:buChar char="•"/>
                        <a:tabLst/>
                      </a:pPr>
                      <a:r>
                        <a:rPr kumimoji="0" lang="pt-BR" sz="2000" b="0" i="0" u="none" strike="noStrike" cap="none" normalizeH="0" baseline="0" smtClean="0">
                          <a:ln>
                            <a:noFill/>
                          </a:ln>
                          <a:solidFill>
                            <a:srgbClr val="000000"/>
                          </a:solidFill>
                          <a:effectLst/>
                          <a:latin typeface="Bahnschrift" pitchFamily="34" charset="0"/>
                        </a:rPr>
                        <a:t>Perda de íons HCO3</a:t>
                      </a:r>
                      <a:r>
                        <a:rPr kumimoji="0" lang="pt-BR" sz="2000" b="0" i="0" u="none" strike="noStrike" cap="none" normalizeH="0" baseline="30000" smtClean="0">
                          <a:ln>
                            <a:noFill/>
                          </a:ln>
                          <a:solidFill>
                            <a:srgbClr val="000000"/>
                          </a:solidFill>
                          <a:effectLst/>
                          <a:latin typeface="Bahnschrift" pitchFamily="34" charset="0"/>
                        </a:rPr>
                        <a:t>-</a:t>
                      </a:r>
                      <a:r>
                        <a:rPr kumimoji="0" lang="pt-BR" sz="2000" b="0" i="0" u="none" strike="noStrike" cap="none" normalizeH="0" baseline="0" smtClean="0">
                          <a:ln>
                            <a:noFill/>
                          </a:ln>
                          <a:solidFill>
                            <a:srgbClr val="000000"/>
                          </a:solidFill>
                          <a:effectLst/>
                          <a:latin typeface="Bahnschrift" pitchFamily="34" charset="0"/>
                        </a:rPr>
                        <a:t> é balanceada com a </a:t>
                      </a:r>
                      <a:r>
                        <a:rPr kumimoji="0" lang="pt-BR" sz="2000" b="1" i="0" u="none" strike="noStrike" cap="none" normalizeH="0" baseline="0" smtClean="0">
                          <a:ln>
                            <a:noFill/>
                          </a:ln>
                          <a:solidFill>
                            <a:srgbClr val="000000"/>
                          </a:solidFill>
                          <a:effectLst/>
                          <a:latin typeface="Bahnschrift" pitchFamily="34" charset="0"/>
                        </a:rPr>
                        <a:t>retenção de íons Cl</a:t>
                      </a:r>
                      <a:r>
                        <a:rPr kumimoji="0" lang="pt-BR" sz="2000" b="1" i="0" u="none" strike="noStrike" cap="none" normalizeH="0" baseline="30000" smtClean="0">
                          <a:ln>
                            <a:noFill/>
                          </a:ln>
                          <a:solidFill>
                            <a:srgbClr val="000000"/>
                          </a:solidFill>
                          <a:effectLst/>
                          <a:latin typeface="Bahnschrift" pitchFamily="34" charset="0"/>
                        </a:rPr>
                        <a:t>-</a:t>
                      </a:r>
                    </a:p>
                    <a:p>
                      <a:pPr marL="0" marR="0" lvl="0" indent="0" algn="l" defTabSz="914400" rtl="0" eaLnBrk="1" fontAlgn="base" latinLnBrk="0" hangingPunct="1">
                        <a:lnSpc>
                          <a:spcPct val="100000"/>
                        </a:lnSpc>
                        <a:spcBef>
                          <a:spcPct val="0"/>
                        </a:spcBef>
                        <a:spcAft>
                          <a:spcPct val="0"/>
                        </a:spcAft>
                        <a:buClrTx/>
                        <a:buSzTx/>
                        <a:buFont typeface="Arial" pitchFamily="34" charset="0"/>
                        <a:buChar char="•"/>
                        <a:tabLst/>
                      </a:pPr>
                      <a:r>
                        <a:rPr kumimoji="0" lang="pt-BR" sz="2000" b="0" i="0" u="none" strike="noStrike" cap="none" normalizeH="0" baseline="0" smtClean="0">
                          <a:ln>
                            <a:noFill/>
                          </a:ln>
                          <a:solidFill>
                            <a:srgbClr val="000000"/>
                          </a:solidFill>
                          <a:effectLst/>
                          <a:latin typeface="Bahnschrift" pitchFamily="34" charset="0"/>
                        </a:rPr>
                        <a:t>Os rins e o trato gastrointestinal são as duas fontes de perda de HCO3</a:t>
                      </a:r>
                      <a:r>
                        <a:rPr kumimoji="0" lang="pt-BR" sz="2000" b="0" i="0" u="none" strike="noStrike" cap="none" normalizeH="0" baseline="30000" smtClean="0">
                          <a:ln>
                            <a:noFill/>
                          </a:ln>
                          <a:solidFill>
                            <a:srgbClr val="000000"/>
                          </a:solidFill>
                          <a:effectLst/>
                          <a:latin typeface="Bahnschrift" pitchFamily="34" charset="0"/>
                        </a:rPr>
                        <a:t>-</a:t>
                      </a:r>
                      <a:r>
                        <a:rPr kumimoji="0" lang="pt-BR" sz="2000" b="0" i="0" u="none" strike="noStrike" cap="none" normalizeH="0" baseline="0" smtClean="0">
                          <a:ln>
                            <a:noFill/>
                          </a:ln>
                          <a:solidFill>
                            <a:srgbClr val="000000"/>
                          </a:solidFill>
                          <a:effectLst/>
                          <a:latin typeface="Bahnschrift" pitchFamily="34" charset="0"/>
                        </a:rPr>
                        <a:t> nesse tipo de acidose metabólica</a:t>
                      </a:r>
                      <a:endParaRPr kumimoji="0" lang="pt-BR" sz="2000" b="0" i="0" u="none" strike="noStrike" cap="none" normalizeH="0" baseline="0" smtClean="0">
                        <a:ln>
                          <a:noFill/>
                        </a:ln>
                        <a:solidFill>
                          <a:srgbClr val="000000"/>
                        </a:solidFill>
                        <a:effectLst/>
                        <a:latin typeface="Calibri" pitchFamily="34" charset="0"/>
                      </a:endParaRPr>
                    </a:p>
                  </a:txBody>
                  <a:tcPr horzOverflow="overflow">
                    <a:lnL w="12700" cap="flat" cmpd="sng" algn="ctr">
                      <a:solidFill>
                        <a:srgbClr val="5B9BD5"/>
                      </a:solidFill>
                      <a:prstDash val="solid"/>
                      <a:round/>
                      <a:headEnd type="none" w="med" len="med"/>
                      <a:tailEnd type="none" w="med" len="med"/>
                    </a:lnL>
                    <a:lnR w="12700" cap="flat" cmpd="sng" algn="ctr">
                      <a:solidFill>
                        <a:srgbClr val="5B9BD5"/>
                      </a:solidFill>
                      <a:prstDash val="solid"/>
                      <a:round/>
                      <a:headEnd type="none" w="med" len="med"/>
                      <a:tailEnd type="none" w="med" len="med"/>
                    </a:lnR>
                    <a:lnT w="12700" cap="flat" cmpd="sng" algn="ctr">
                      <a:solidFill>
                        <a:srgbClr val="5B9BD5"/>
                      </a:solidFill>
                      <a:prstDash val="solid"/>
                      <a:round/>
                      <a:headEnd type="none" w="med" len="med"/>
                      <a:tailEnd type="none" w="med" len="med"/>
                    </a:lnT>
                    <a:lnB w="12700" cap="flat" cmpd="sng" algn="ctr">
                      <a:solidFill>
                        <a:srgbClr val="5B9BD5"/>
                      </a:solidFill>
                      <a:prstDash val="solid"/>
                      <a:round/>
                      <a:headEnd type="none" w="med" len="med"/>
                      <a:tailEnd type="none" w="med" len="med"/>
                    </a:lnB>
                    <a:lnTlToBr>
                      <a:noFill/>
                    </a:lnTlToBr>
                    <a:lnBlToTr>
                      <a:noFill/>
                    </a:lnBlToTr>
                    <a:solidFill>
                      <a:srgbClr val="EAEFF7"/>
                    </a:solidFill>
                  </a:tcPr>
                </a:tc>
              </a:tr>
            </a:tbl>
          </a:graphicData>
        </a:graphic>
      </p:graphicFrame>
      <p:graphicFrame>
        <p:nvGraphicFramePr>
          <p:cNvPr id="11" name="Tabela 11"/>
          <p:cNvGraphicFramePr>
            <a:graphicFrameLocks noGrp="1"/>
          </p:cNvGraphicFramePr>
          <p:nvPr/>
        </p:nvGraphicFramePr>
        <p:xfrm>
          <a:off x="1381125" y="4446588"/>
          <a:ext cx="8912225" cy="1538287"/>
        </p:xfrm>
        <a:graphic>
          <a:graphicData uri="http://schemas.openxmlformats.org/drawingml/2006/table">
            <a:tbl>
              <a:tblPr/>
              <a:tblGrid>
                <a:gridCol w="8912225"/>
              </a:tblGrid>
              <a:tr h="1538287">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2000" b="1" i="0" u="none" strike="noStrike" cap="none" normalizeH="0" baseline="0" smtClean="0">
                          <a:ln>
                            <a:noFill/>
                          </a:ln>
                          <a:solidFill>
                            <a:srgbClr val="FFFFFF"/>
                          </a:solidFill>
                          <a:effectLst/>
                          <a:latin typeface="Bahnschrift" pitchFamily="34" charset="0"/>
                        </a:rPr>
                        <a:t>A causa mais comum de perda renal de base em neonatos é a acidose tubular renal, que está associada a K</a:t>
                      </a:r>
                      <a:r>
                        <a:rPr kumimoji="0" lang="pt-BR" sz="2000" b="1" i="0" u="none" strike="noStrike" cap="none" normalizeH="0" baseline="30000" smtClean="0">
                          <a:ln>
                            <a:noFill/>
                          </a:ln>
                          <a:solidFill>
                            <a:srgbClr val="FFFFFF"/>
                          </a:solidFill>
                          <a:effectLst/>
                          <a:latin typeface="Bahnschrift" pitchFamily="34" charset="0"/>
                        </a:rPr>
                        <a:t>+</a:t>
                      </a:r>
                      <a:r>
                        <a:rPr kumimoji="0" lang="pt-BR" sz="2000" b="1" i="0" u="none" strike="noStrike" cap="none" normalizeH="0" baseline="0" smtClean="0">
                          <a:ln>
                            <a:noFill/>
                          </a:ln>
                          <a:solidFill>
                            <a:srgbClr val="FFFFFF"/>
                          </a:solidFill>
                          <a:effectLst/>
                          <a:latin typeface="Bahnschrift" pitchFamily="34" charset="0"/>
                        </a:rPr>
                        <a:t> sérico elevado. A causa gastrointestinal mais comum de perda de base em neonatos é a diarreia, que está associada a um baixo nível de K</a:t>
                      </a:r>
                      <a:r>
                        <a:rPr kumimoji="0" lang="pt-BR" sz="2000" b="1" i="0" u="none" strike="noStrike" cap="none" normalizeH="0" baseline="30000" smtClean="0">
                          <a:ln>
                            <a:noFill/>
                          </a:ln>
                          <a:solidFill>
                            <a:srgbClr val="FFFFFF"/>
                          </a:solidFill>
                          <a:effectLst/>
                          <a:latin typeface="Bahnschrift" pitchFamily="34" charset="0"/>
                        </a:rPr>
                        <a:t>+</a:t>
                      </a:r>
                      <a:r>
                        <a:rPr kumimoji="0" lang="pt-BR" sz="2000" b="1" i="0" u="none" strike="noStrike" cap="none" normalizeH="0" baseline="0" smtClean="0">
                          <a:ln>
                            <a:noFill/>
                          </a:ln>
                          <a:solidFill>
                            <a:srgbClr val="FFFFFF"/>
                          </a:solidFill>
                          <a:effectLst/>
                          <a:latin typeface="Bahnschrift" pitchFamily="34" charset="0"/>
                        </a:rPr>
                        <a:t> sérico</a:t>
                      </a:r>
                      <a:r>
                        <a:rPr kumimoji="0" lang="pt-BR" sz="2000" b="1" i="0" u="none" strike="noStrike" cap="none" normalizeH="0" baseline="30000" smtClean="0">
                          <a:ln>
                            <a:noFill/>
                          </a:ln>
                          <a:solidFill>
                            <a:srgbClr val="FFFFFF"/>
                          </a:solidFill>
                          <a:effectLst/>
                          <a:latin typeface="Bahnschrift" pitchFamily="34" charset="0"/>
                        </a:rPr>
                        <a:t>2</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algn="ctr" eaLnBrk="1" hangingPunct="1">
              <a:defRPr/>
            </a:pPr>
            <a:r>
              <a:rPr lang="en-US" smtClean="0">
                <a:solidFill>
                  <a:srgbClr val="FF00FF"/>
                </a:solidFill>
                <a:latin typeface="Bahnschrift" pitchFamily="34" charset="0"/>
              </a:rPr>
              <a:t>Perda renal bicarbonato</a:t>
            </a:r>
            <a:endParaRPr lang="pt-BR" smtClean="0">
              <a:solidFill>
                <a:srgbClr val="FF00FF"/>
              </a:solidFill>
              <a:latin typeface="Bahnschrift" pitchFamily="34" charset="0"/>
            </a:endParaRPr>
          </a:p>
        </p:txBody>
      </p:sp>
      <p:sp>
        <p:nvSpPr>
          <p:cNvPr id="23555" name="Espaço Reservado para Conteúdo 2"/>
          <p:cNvSpPr>
            <a:spLocks noGrp="1"/>
          </p:cNvSpPr>
          <p:nvPr>
            <p:ph idx="1"/>
          </p:nvPr>
        </p:nvSpPr>
        <p:spPr/>
        <p:txBody>
          <a:bodyPr/>
          <a:lstStyle/>
          <a:p>
            <a:pPr eaLnBrk="1" hangingPunct="1">
              <a:buFont typeface="Arial" pitchFamily="34" charset="0"/>
              <a:buChar char="•"/>
            </a:pPr>
            <a:r>
              <a:rPr lang="pt-BR" smtClean="0">
                <a:latin typeface="Bahnschrift" pitchFamily="34" charset="0"/>
              </a:rPr>
              <a:t> Rins imaturos: principal fonte de perda de HCO3</a:t>
            </a:r>
            <a:r>
              <a:rPr lang="pt-BR" baseline="30000" smtClean="0">
                <a:latin typeface="Bahnschrift" pitchFamily="34" charset="0"/>
              </a:rPr>
              <a:t>-</a:t>
            </a:r>
            <a:r>
              <a:rPr lang="pt-BR" smtClean="0">
                <a:latin typeface="Bahnschrift" pitchFamily="34" charset="0"/>
              </a:rPr>
              <a:t> devido à incapacidade de reabsorver HCO3</a:t>
            </a:r>
            <a:r>
              <a:rPr lang="pt-BR" baseline="30000" smtClean="0">
                <a:latin typeface="Bahnschrift" pitchFamily="34" charset="0"/>
              </a:rPr>
              <a:t>-</a:t>
            </a:r>
            <a:endParaRPr lang="pt-BR" smtClean="0">
              <a:latin typeface="Bahnschrift" pitchFamily="34" charset="0"/>
            </a:endParaRPr>
          </a:p>
          <a:p>
            <a:pPr eaLnBrk="1" hangingPunct="1">
              <a:buFont typeface="Arial" pitchFamily="34" charset="0"/>
              <a:buChar char="•"/>
            </a:pPr>
            <a:r>
              <a:rPr lang="pt-BR" smtClean="0">
                <a:latin typeface="Bahnschrift" pitchFamily="34" charset="0"/>
              </a:rPr>
              <a:t> A acidose tubular renal ocorre devido à falha na reabsorção de HCO3</a:t>
            </a:r>
            <a:r>
              <a:rPr lang="pt-BR" baseline="30000" smtClean="0">
                <a:latin typeface="Bahnschrift" pitchFamily="34" charset="0"/>
              </a:rPr>
              <a:t>-</a:t>
            </a:r>
            <a:r>
              <a:rPr lang="pt-BR" smtClean="0">
                <a:latin typeface="Bahnschrift" pitchFamily="34" charset="0"/>
              </a:rPr>
              <a:t> ou falha dos rins em excretar íons de hidrogênio </a:t>
            </a:r>
          </a:p>
          <a:p>
            <a:pPr eaLnBrk="1" hangingPunct="1">
              <a:buFont typeface="Arial" pitchFamily="34" charset="0"/>
              <a:buChar char="•"/>
            </a:pPr>
            <a:r>
              <a:rPr lang="pt-BR" smtClean="0">
                <a:latin typeface="Bahnschrift" pitchFamily="34" charset="0"/>
              </a:rPr>
              <a:t> A insuficiência renal e a displasia renal podem interferir na capacidade dos rins de reabsorver HCO3</a:t>
            </a:r>
            <a:r>
              <a:rPr lang="pt-BR" baseline="30000" smtClean="0">
                <a:latin typeface="Bahnschrift" pitchFamily="34" charset="0"/>
              </a:rPr>
              <a:t>-2</a:t>
            </a:r>
            <a:r>
              <a:rPr lang="pt-BR" smtClean="0">
                <a:latin typeface="Bahnschrift" pitchFamily="34" charset="0"/>
              </a:rPr>
              <a:t> </a:t>
            </a:r>
          </a:p>
          <a:p>
            <a:pPr eaLnBrk="1" hangingPunct="1">
              <a:buFont typeface="Arial" pitchFamily="34" charset="0"/>
              <a:buChar char="•"/>
            </a:pPr>
            <a:r>
              <a:rPr lang="pt-BR" smtClean="0">
                <a:latin typeface="Bahnschrift" pitchFamily="34" charset="0"/>
              </a:rPr>
              <a:t> A aldosterona endógena estimula a absorção de HCO3</a:t>
            </a:r>
            <a:r>
              <a:rPr lang="pt-BR" baseline="30000" smtClean="0">
                <a:latin typeface="Bahnschrift" pitchFamily="34" charset="0"/>
              </a:rPr>
              <a:t>-</a:t>
            </a:r>
            <a:r>
              <a:rPr lang="pt-BR" smtClean="0">
                <a:latin typeface="Bahnschrift" pitchFamily="34" charset="0"/>
              </a:rPr>
              <a:t> no túbulo proximal do rim.</a:t>
            </a:r>
            <a:r>
              <a:rPr lang="pt-BR" baseline="30000" smtClean="0">
                <a:latin typeface="Bahnschrift" pitchFamily="34" charset="0"/>
              </a:rPr>
              <a:t>19</a:t>
            </a:r>
            <a:r>
              <a:rPr lang="pt-BR" smtClean="0">
                <a:latin typeface="Bahnschrift" pitchFamily="34" charset="0"/>
              </a:rPr>
              <a:t> </a:t>
            </a:r>
            <a:r>
              <a:rPr lang="pt-BR" smtClean="0">
                <a:solidFill>
                  <a:srgbClr val="FF0000"/>
                </a:solidFill>
                <a:latin typeface="Bahnschrift" pitchFamily="34" charset="0"/>
              </a:rPr>
              <a:t>Espironolactona</a:t>
            </a:r>
            <a:r>
              <a:rPr lang="pt-BR" smtClean="0">
                <a:latin typeface="Bahnschrift" pitchFamily="34" charset="0"/>
              </a:rPr>
              <a:t>, um diurético usado em neonatos com doença pulmonar crônica e insuficiência cardíaca congestiva é um inibidor da aldosterona; portanto, seu uso pode resultar em </a:t>
            </a:r>
            <a:r>
              <a:rPr lang="pt-BR" smtClean="0">
                <a:solidFill>
                  <a:srgbClr val="FF0000"/>
                </a:solidFill>
                <a:latin typeface="Bahnschrift" pitchFamily="34" charset="0"/>
              </a:rPr>
              <a:t>absorção diminuída de HCO3</a:t>
            </a:r>
            <a:r>
              <a:rPr lang="pt-BR" baseline="30000" smtClean="0">
                <a:solidFill>
                  <a:srgbClr val="FF0000"/>
                </a:solidFill>
                <a:latin typeface="Bahnschrift" pitchFamily="34" charset="0"/>
              </a:rPr>
              <a:t>-</a:t>
            </a:r>
            <a:r>
              <a:rPr lang="pt-BR" smtClean="0">
                <a:solidFill>
                  <a:srgbClr val="FF0000"/>
                </a:solidFill>
                <a:latin typeface="Bahnschrift" pitchFamily="34" charset="0"/>
              </a:rPr>
              <a:t> e subsequente acidose</a:t>
            </a:r>
            <a:r>
              <a:rPr lang="pt-BR" smtClean="0">
                <a:latin typeface="Bahnschrift" pitchFamily="34" charset="0"/>
              </a:rPr>
              <a:t>.</a:t>
            </a:r>
            <a:r>
              <a:rPr lang="pt-BR" baseline="30000" smtClean="0">
                <a:latin typeface="Bahnschrift" pitchFamily="34" charset="0"/>
              </a:rPr>
              <a:t>2</a:t>
            </a:r>
            <a:r>
              <a:rPr lang="pt-BR" smtClean="0">
                <a:latin typeface="Bahnschrift" pitchFamily="34" charset="0"/>
              </a:rPr>
              <a:t> Conclui-se que bebês com hipoaldosteronismo, conforme indicado por níveis séricos baixos de sódio e potássio sérico, também têm o potencial de desenvolver acidose metabólica sem </a:t>
            </a:r>
            <a:r>
              <a:rPr lang="pt-BR" i="1" smtClean="0">
                <a:latin typeface="Bahnschrift" pitchFamily="34" charset="0"/>
              </a:rPr>
              <a:t>anion gap. </a:t>
            </a:r>
            <a:r>
              <a:rPr lang="pt-BR" baseline="30000" smtClean="0">
                <a:latin typeface="Bahnschrift" pitchFamily="34" charset="0"/>
              </a:rPr>
              <a:t>2</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pPr algn="ctr" eaLnBrk="1" hangingPunct="1">
              <a:defRPr/>
            </a:pPr>
            <a:r>
              <a:rPr lang="pt-BR" b="1" smtClean="0">
                <a:solidFill>
                  <a:srgbClr val="FF00FF"/>
                </a:solidFill>
              </a:rPr>
              <a:t>Perda gastrointestinal de bicarbonato</a:t>
            </a:r>
          </a:p>
        </p:txBody>
      </p:sp>
      <p:sp>
        <p:nvSpPr>
          <p:cNvPr id="24579" name="Espaço Reservado para Conteúdo 2"/>
          <p:cNvSpPr>
            <a:spLocks noGrp="1"/>
          </p:cNvSpPr>
          <p:nvPr>
            <p:ph idx="1"/>
          </p:nvPr>
        </p:nvSpPr>
        <p:spPr>
          <a:xfrm>
            <a:off x="879475" y="1825625"/>
            <a:ext cx="10515600" cy="4351338"/>
          </a:xfrm>
        </p:spPr>
        <p:txBody>
          <a:bodyPr/>
          <a:lstStyle/>
          <a:p>
            <a:pPr eaLnBrk="1" hangingPunct="1">
              <a:buFont typeface="Arial" pitchFamily="34" charset="0"/>
              <a:buChar char="•"/>
            </a:pPr>
            <a:r>
              <a:rPr lang="pt-BR" smtClean="0"/>
              <a:t> Diarreia secretora:  principal causa da perda de HCO3</a:t>
            </a:r>
            <a:r>
              <a:rPr lang="pt-BR" baseline="30000" smtClean="0">
                <a:latin typeface="Bahnschrift" pitchFamily="34" charset="0"/>
              </a:rPr>
              <a:t>-</a:t>
            </a:r>
            <a:r>
              <a:rPr lang="pt-BR" smtClean="0"/>
              <a:t> através do trato gastrointestinal.</a:t>
            </a:r>
            <a:r>
              <a:rPr lang="pt-BR" baseline="30000" smtClean="0">
                <a:latin typeface="Bahnschrift" pitchFamily="34" charset="0"/>
              </a:rPr>
              <a:t>2</a:t>
            </a:r>
            <a:r>
              <a:rPr lang="pt-BR" smtClean="0"/>
              <a:t> </a:t>
            </a:r>
          </a:p>
          <a:p>
            <a:pPr eaLnBrk="1" hangingPunct="1">
              <a:buFont typeface="Arial" pitchFamily="34" charset="0"/>
              <a:buChar char="•"/>
            </a:pPr>
            <a:r>
              <a:rPr lang="pt-BR" smtClean="0"/>
              <a:t> Cirurgia para enterocolite necrosante, fístulas entéricas e intestino delgado e drenagem pancreática são fontes de perda gastrointestinal de HCO3</a:t>
            </a:r>
            <a:r>
              <a:rPr lang="pt-BR" baseline="30000" smtClean="0">
                <a:latin typeface="Bahnschrift" pitchFamily="34" charset="0"/>
              </a:rPr>
              <a:t>-2</a:t>
            </a:r>
            <a:r>
              <a:rPr lang="pt-BR" smtClean="0"/>
              <a:t>. </a:t>
            </a:r>
          </a:p>
          <a:p>
            <a:pPr eaLnBrk="1" hangingPunct="1">
              <a:buFont typeface="Arial" pitchFamily="34" charset="0"/>
              <a:buChar char="•"/>
            </a:pPr>
            <a:r>
              <a:rPr lang="pt-BR" smtClean="0"/>
              <a:t>Colestiramina: usada para diminuir a produção de fezes em bebês com síndrome do intestino curto podem causar acidose hiperclorêmica, especialmente na ausência de compensação renal adequada. </a:t>
            </a:r>
            <a:r>
              <a:rPr lang="pt-BR" baseline="30000" smtClean="0">
                <a:latin typeface="Bahnschrift" pitchFamily="34" charset="0"/>
              </a:rPr>
              <a:t>2</a:t>
            </a:r>
            <a:r>
              <a:rPr lang="pt-BR" smtClean="0"/>
              <a:t> A colestiramina troca íons Cl</a:t>
            </a:r>
            <a:r>
              <a:rPr lang="pt-BR" baseline="30000" smtClean="0">
                <a:latin typeface="Bahnschrift" pitchFamily="34" charset="0"/>
              </a:rPr>
              <a:t>-</a:t>
            </a:r>
            <a:r>
              <a:rPr lang="pt-BR" smtClean="0"/>
              <a:t> por ácidos biliares. Essa troca resulta na secreção gastrintestina de íons HCO3</a:t>
            </a:r>
            <a:r>
              <a:rPr lang="pt-BR" baseline="30000" smtClean="0">
                <a:latin typeface="Bahnschrift" pitchFamily="34" charset="0"/>
              </a:rPr>
              <a:t>-</a:t>
            </a:r>
            <a:r>
              <a:rPr lang="pt-BR" smtClean="0"/>
              <a:t> e reabsorção de íons Cl.</a:t>
            </a:r>
            <a:r>
              <a:rPr lang="pt-BR" baseline="30000" smtClean="0">
                <a:latin typeface="Bahnschrift" pitchFamily="34" charset="0"/>
              </a:rPr>
              <a:t>-20</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eaLnBrk="1" fontAlgn="auto" hangingPunct="1">
              <a:spcAft>
                <a:spcPts val="0"/>
              </a:spcAft>
              <a:defRPr/>
            </a:pPr>
            <a:r>
              <a:rPr lang="pt-BR" dirty="0">
                <a:solidFill>
                  <a:schemeClr val="tx1">
                    <a:lumMod val="75000"/>
                    <a:lumOff val="25000"/>
                  </a:schemeClr>
                </a:solidFill>
                <a:latin typeface="Bahnschrift" panose="020B0502040204020203" pitchFamily="34" charset="0"/>
              </a:rPr>
              <a:t>CONCLUSÃO</a:t>
            </a:r>
          </a:p>
        </p:txBody>
      </p:sp>
      <p:sp>
        <p:nvSpPr>
          <p:cNvPr id="4" name="Quadro 3">
            <a:extLst>
              <a:ext uri="{FF2B5EF4-FFF2-40B4-BE49-F238E27FC236}"/>
            </a:extLst>
          </p:cNvPr>
          <p:cNvSpPr/>
          <p:nvPr/>
        </p:nvSpPr>
        <p:spPr>
          <a:xfrm>
            <a:off x="1509713" y="2008188"/>
            <a:ext cx="9393237" cy="3395662"/>
          </a:xfrm>
          <a:prstGeom prst="frame">
            <a:avLst>
              <a:gd name="adj1" fmla="val 6378"/>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solidFill>
                <a:schemeClr val="tx1"/>
              </a:solidFill>
            </a:endParaRPr>
          </a:p>
        </p:txBody>
      </p:sp>
      <p:sp>
        <p:nvSpPr>
          <p:cNvPr id="25604" name="CaixaDeTexto 7"/>
          <p:cNvSpPr txBox="1">
            <a:spLocks noChangeArrowheads="1"/>
          </p:cNvSpPr>
          <p:nvPr/>
        </p:nvSpPr>
        <p:spPr bwMode="auto">
          <a:xfrm>
            <a:off x="2063750" y="2690813"/>
            <a:ext cx="8299450" cy="192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defTabSz="4572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4572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4572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457200" eaLnBrk="0" fontAlgn="base" hangingPunct="0">
              <a:spcBef>
                <a:spcPct val="0"/>
              </a:spcBef>
              <a:spcAft>
                <a:spcPct val="0"/>
              </a:spcAft>
              <a:defRPr>
                <a:solidFill>
                  <a:schemeClr val="tx1"/>
                </a:solidFill>
                <a:latin typeface="Calibri" pitchFamily="34" charset="0"/>
                <a:cs typeface="Arial" pitchFamily="34" charset="0"/>
              </a:defRPr>
            </a:lvl9pPr>
          </a:lstStyle>
          <a:p>
            <a:pPr algn="just" eaLnBrk="1" hangingPunct="1"/>
            <a:r>
              <a:rPr lang="pt-BR" sz="2000">
                <a:latin typeface="Bahnschrift" pitchFamily="34" charset="0"/>
              </a:rPr>
              <a:t>O </a:t>
            </a:r>
            <a:r>
              <a:rPr lang="pt-BR" sz="2000" i="1">
                <a:solidFill>
                  <a:srgbClr val="FF00FF"/>
                </a:solidFill>
                <a:latin typeface="Bahnschrift" pitchFamily="34" charset="0"/>
              </a:rPr>
              <a:t>anion gap</a:t>
            </a:r>
            <a:r>
              <a:rPr lang="pt-BR" sz="2000">
                <a:latin typeface="Bahnschrift" pitchFamily="34" charset="0"/>
              </a:rPr>
              <a:t> por si só não fornece informações adequadas no diagnóstico diferencial da acidose metabólica. No entanto, </a:t>
            </a:r>
            <a:r>
              <a:rPr lang="pt-BR" sz="2000">
                <a:solidFill>
                  <a:srgbClr val="FF00FF"/>
                </a:solidFill>
                <a:latin typeface="Bahnschrift" pitchFamily="34" charset="0"/>
              </a:rPr>
              <a:t>quando considerado em conjunto com a história clínica e os valores laboratoriais associados, o anion gap pode fornecer uma pista que leva o médico a um diagnóstico definitivo e ao manejo apropriado da acidose metabólica.</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1050" y="2463800"/>
            <a:ext cx="10631488" cy="193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725" y="169863"/>
            <a:ext cx="6002338" cy="127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888" y="1497013"/>
            <a:ext cx="5962650" cy="505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2"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91250" y="1222375"/>
            <a:ext cx="5508625" cy="429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14713" y="174625"/>
            <a:ext cx="5691187" cy="5711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5"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06775" y="5707063"/>
            <a:ext cx="5764213" cy="919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p:cNvSpPr>
          <p:nvPr>
            <p:ph type="title" idx="4294967295"/>
          </p:nvPr>
        </p:nvSpPr>
        <p:spPr bwMode="auto">
          <a:extLst/>
        </p:spPr>
        <p:txBody>
          <a:bodyPr wrap="square" numCol="1" anchorCtr="0" compatLnSpc="1">
            <a:prstTxWarp prst="textNoShape">
              <a:avLst/>
            </a:prstTxWarp>
          </a:bodyPr>
          <a:lstStyle/>
          <a:p>
            <a:pPr algn="ctr" eaLnBrk="1" hangingPunct="1">
              <a:defRPr/>
            </a:pPr>
            <a:r>
              <a:rPr lang="pt-BR" sz="4400" b="1" smtClean="0">
                <a:solidFill>
                  <a:srgbClr val="FF00FF"/>
                </a:solidFill>
              </a:rPr>
              <a:t>Nota do Editor da página neonatal </a:t>
            </a:r>
            <a:r>
              <a:rPr lang="pt-BR" sz="4400" b="1" smtClean="0">
                <a:solidFill>
                  <a:srgbClr val="FF00FF"/>
                </a:solidFill>
                <a:hlinkClick r:id="rId2"/>
              </a:rPr>
              <a:t>www.paulomargotto.com.br</a:t>
            </a:r>
            <a:r>
              <a:rPr lang="pt-BR" sz="4400" b="1" smtClean="0">
                <a:solidFill>
                  <a:srgbClr val="FF00FF"/>
                </a:solidFill>
              </a:rPr>
              <a:t> . Consultem também! Estudando Juntos! </a:t>
            </a:r>
            <a:r>
              <a:rPr lang="pt-BR" sz="4400" b="1" i="1" smtClean="0">
                <a:solidFill>
                  <a:srgbClr val="FF00FF"/>
                </a:solidFill>
              </a:rPr>
              <a:t>Online Sempre!</a:t>
            </a:r>
          </a:p>
        </p:txBody>
      </p:sp>
      <p:pic>
        <p:nvPicPr>
          <p:cNvPr id="55299" name="Picture 5"/>
          <p:cNvPicPr>
            <a:picLocks noChangeAspect="1" noChangeArrowheads="1"/>
          </p:cNvPicPr>
          <p:nvPr/>
        </p:nvPicPr>
        <p:blipFill>
          <a:blip r:embed="rId3">
            <a:lum contrast="6000"/>
            <a:extLst>
              <a:ext uri="{28A0092B-C50C-407E-A947-70E740481C1C}">
                <a14:useLocalDpi xmlns:a14="http://schemas.microsoft.com/office/drawing/2010/main" val="0"/>
              </a:ext>
            </a:extLst>
          </a:blip>
          <a:srcRect/>
          <a:stretch>
            <a:fillRect/>
          </a:stretch>
        </p:blipFill>
        <p:spPr bwMode="auto">
          <a:xfrm>
            <a:off x="1119188" y="2124075"/>
            <a:ext cx="4389437" cy="3121025"/>
          </a:xfrm>
          <a:prstGeom prst="rect">
            <a:avLst/>
          </a:prstGeom>
          <a:noFill/>
          <a:ln w="38100">
            <a:solidFill>
              <a:srgbClr val="0000FF"/>
            </a:solidFill>
            <a:miter lim="800000"/>
            <a:headEnd/>
            <a:tailEnd/>
          </a:ln>
          <a:extLst>
            <a:ext uri="{909E8E84-426E-40DD-AFC4-6F175D3DCCD1}">
              <a14:hiddenFill xmlns:a14="http://schemas.microsoft.com/office/drawing/2010/main">
                <a:solidFill>
                  <a:srgbClr val="FFFFFF"/>
                </a:solidFill>
              </a14:hiddenFill>
            </a:ext>
          </a:extLst>
        </p:spPr>
      </p:pic>
      <p:sp>
        <p:nvSpPr>
          <p:cNvPr id="55300" name="Text Box 6"/>
          <p:cNvSpPr txBox="1">
            <a:spLocks noChangeArrowheads="1"/>
          </p:cNvSpPr>
          <p:nvPr/>
        </p:nvSpPr>
        <p:spPr bwMode="auto">
          <a:xfrm>
            <a:off x="9745663" y="5368925"/>
            <a:ext cx="6477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00" eaLnBrk="1" hangingPunct="1"/>
            <a:r>
              <a:rPr lang="pt-BR">
                <a:solidFill>
                  <a:srgbClr val="3333FF"/>
                </a:solidFill>
              </a:rPr>
              <a:t>1982</a:t>
            </a:r>
          </a:p>
        </p:txBody>
      </p:sp>
      <p:sp>
        <p:nvSpPr>
          <p:cNvPr id="55301" name="Text Box 7"/>
          <p:cNvSpPr txBox="1">
            <a:spLocks noChangeArrowheads="1"/>
          </p:cNvSpPr>
          <p:nvPr/>
        </p:nvSpPr>
        <p:spPr bwMode="auto">
          <a:xfrm>
            <a:off x="2978150" y="5340350"/>
            <a:ext cx="6477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00" eaLnBrk="1" hangingPunct="1"/>
            <a:r>
              <a:rPr lang="pt-BR" b="1">
                <a:solidFill>
                  <a:srgbClr val="3333FF"/>
                </a:solidFill>
              </a:rPr>
              <a:t>1980</a:t>
            </a:r>
          </a:p>
        </p:txBody>
      </p:sp>
      <p:sp>
        <p:nvSpPr>
          <p:cNvPr id="55302" name="Text Box 8"/>
          <p:cNvSpPr txBox="1">
            <a:spLocks noChangeArrowheads="1"/>
          </p:cNvSpPr>
          <p:nvPr/>
        </p:nvSpPr>
        <p:spPr bwMode="auto">
          <a:xfrm>
            <a:off x="2641600" y="5649913"/>
            <a:ext cx="239712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00" eaLnBrk="1" hangingPunct="1"/>
            <a:r>
              <a:rPr lang="pt-BR">
                <a:hlinkClick r:id="rId4"/>
              </a:rPr>
              <a:t>pmargotto@gmail.com</a:t>
            </a:r>
            <a:r>
              <a:rPr lang="pt-BR"/>
              <a:t> </a:t>
            </a:r>
          </a:p>
        </p:txBody>
      </p:sp>
      <p:pic>
        <p:nvPicPr>
          <p:cNvPr id="55303" name="Picture 9"/>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608638" y="1876425"/>
            <a:ext cx="4105275" cy="4421188"/>
          </a:xfrm>
          <a:prstGeom prst="rect">
            <a:avLst/>
          </a:prstGeom>
          <a:noFill/>
          <a:ln w="38100">
            <a:solidFill>
              <a:srgbClr val="0000FF"/>
            </a:solidFill>
            <a:miter lim="800000"/>
            <a:headEnd/>
            <a:tailEnd/>
          </a:ln>
          <a:extLst>
            <a:ext uri="{909E8E84-426E-40DD-AFC4-6F175D3DCCD1}">
              <a14:hiddenFill xmlns:a14="http://schemas.microsoft.com/office/drawing/2010/main">
                <a:solidFill>
                  <a:srgbClr val="FFFFFF"/>
                </a:solidFill>
              </a14:hiddenFill>
            </a:ext>
          </a:extLst>
        </p:spPr>
      </p:pic>
      <p:sp>
        <p:nvSpPr>
          <p:cNvPr id="55304" name="Text Box 10"/>
          <p:cNvSpPr txBox="1">
            <a:spLocks noChangeArrowheads="1"/>
          </p:cNvSpPr>
          <p:nvPr/>
        </p:nvSpPr>
        <p:spPr bwMode="auto">
          <a:xfrm>
            <a:off x="10091738" y="2714625"/>
            <a:ext cx="1454150" cy="376238"/>
          </a:xfrm>
          <a:prstGeom prst="rect">
            <a:avLst/>
          </a:prstGeom>
          <a:noFill/>
          <a:ln w="9525">
            <a:solidFill>
              <a:srgbClr val="FF00FF"/>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00" eaLnBrk="1" hangingPunct="1"/>
            <a:r>
              <a:rPr lang="pt-BR" b="1">
                <a:solidFill>
                  <a:srgbClr val="0033CC"/>
                </a:solidFill>
              </a:rPr>
              <a:t>Há 40 anos!</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3"/>
          <p:cNvSpPr>
            <a:spLocks noGrp="1"/>
          </p:cNvSpPr>
          <p:nvPr>
            <p:ph type="body" idx="1"/>
          </p:nvPr>
        </p:nvSpPr>
        <p:spPr>
          <a:xfrm>
            <a:off x="808038" y="3049588"/>
            <a:ext cx="10058400" cy="4022725"/>
          </a:xfrm>
        </p:spPr>
        <p:txBody>
          <a:bodyPr/>
          <a:lstStyle/>
          <a:p>
            <a:pPr eaLnBrk="1" hangingPunct="1"/>
            <a:r>
              <a:rPr lang="pt-BR" smtClean="0"/>
              <a:t>-</a:t>
            </a:r>
            <a:r>
              <a:rPr lang="pt-BR" sz="1900" smtClean="0"/>
              <a:t>O anion gap sérico é geralmente usado no diagnóstico diferencial de acidose metabólica em adultos e crianças. Acidoses com altos anions gap  são geralmente associados com acúmulo de ácidos orgânicos, sendo que,  acidose com um ânion gap normal está associado com acidose hiperclorêmica (usualmente causada por baixas taxas de bicarbonato devido problemas renais ou gástricos). </a:t>
            </a:r>
          </a:p>
          <a:p>
            <a:pPr eaLnBrk="1" hangingPunct="1"/>
            <a:r>
              <a:rPr lang="pt-BR" sz="1900" smtClean="0"/>
              <a:t>-O primeiro objetivo deste estudo foi determinar a taxa de anion gap sérico em recém nascidos sem acidose lática. O segundo objetivo foi determinar qual</a:t>
            </a:r>
            <a:r>
              <a:rPr lang="pt-BR" sz="1900" b="1" smtClean="0"/>
              <a:t> </a:t>
            </a:r>
            <a:r>
              <a:rPr lang="pt-BR" sz="1900" smtClean="0"/>
              <a:t>anion gap pode ser usado para distinguir recém nascidos que não apresentam acidose láctica na vigência de acidose metabólica. </a:t>
            </a:r>
          </a:p>
          <a:p>
            <a:pPr eaLnBrk="1" hangingPunct="1"/>
            <a:r>
              <a:rPr lang="pt-BR" sz="1900" smtClean="0"/>
              <a:t>-</a:t>
            </a:r>
            <a:r>
              <a:rPr lang="pt-BR" sz="1900" b="1" smtClean="0"/>
              <a:t>Anion gap foi calculado como Na+  (Cl</a:t>
            </a:r>
            <a:r>
              <a:rPr lang="pt-BR" sz="1900" b="1" baseline="30000" smtClean="0"/>
              <a:t>-</a:t>
            </a:r>
            <a:r>
              <a:rPr lang="pt-BR" sz="1900" b="1" smtClean="0"/>
              <a:t> + HCO3-) ou  (Na</a:t>
            </a:r>
            <a:r>
              <a:rPr lang="pt-BR" sz="1900" b="1" baseline="30000" smtClean="0"/>
              <a:t>+</a:t>
            </a:r>
            <a:r>
              <a:rPr lang="pt-BR" sz="1900" b="1" smtClean="0"/>
              <a:t> + K</a:t>
            </a:r>
            <a:r>
              <a:rPr lang="pt-BR" sz="1900" b="1" baseline="30000" smtClean="0"/>
              <a:t>+</a:t>
            </a:r>
            <a:r>
              <a:rPr lang="pt-BR" sz="1900" smtClean="0"/>
              <a:t>) – (</a:t>
            </a:r>
            <a:r>
              <a:rPr lang="pt-BR" sz="1900" b="1" smtClean="0"/>
              <a:t>Cl</a:t>
            </a:r>
            <a:r>
              <a:rPr lang="pt-BR" sz="1900" b="1" baseline="30000" smtClean="0"/>
              <a:t>-</a:t>
            </a:r>
            <a:r>
              <a:rPr lang="pt-BR" sz="1900" b="1" smtClean="0"/>
              <a:t> + HCO3</a:t>
            </a:r>
            <a:r>
              <a:rPr lang="pt-BR" sz="1900" b="1" baseline="30000" smtClean="0"/>
              <a:t>-</a:t>
            </a:r>
            <a:r>
              <a:rPr lang="pt-BR" sz="1900" smtClean="0"/>
              <a:t>). Não  houve diferença no resultado das duas equações em relação aos objetivos do estudo, exceto que o ânion gap foi mais alto na última equação.  Entretanto, </a:t>
            </a:r>
            <a:r>
              <a:rPr lang="pt-BR" sz="1900" b="1" smtClean="0">
                <a:solidFill>
                  <a:srgbClr val="3333FF"/>
                </a:solidFill>
              </a:rPr>
              <a:t>apenas os resultados da última equação foram apresentados. </a:t>
            </a:r>
          </a:p>
        </p:txBody>
      </p:sp>
      <p:sp>
        <p:nvSpPr>
          <p:cNvPr id="30723" name="Rectangle 4"/>
          <p:cNvSpPr>
            <a:spLocks noChangeArrowheads="1"/>
          </p:cNvSpPr>
          <p:nvPr/>
        </p:nvSpPr>
        <p:spPr bwMode="auto">
          <a:xfrm>
            <a:off x="0" y="206375"/>
            <a:ext cx="12347575" cy="14017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126960" rIns="0" bIns="25392" anchor="ctr">
            <a:spAutoFit/>
          </a:bodyPr>
          <a:lstStyle/>
          <a:p>
            <a:pPr algn="ctr"/>
            <a:r>
              <a:rPr lang="en-US" sz="2700" b="1">
                <a:solidFill>
                  <a:srgbClr val="3333FF"/>
                </a:solidFill>
                <a:latin typeface="Lato" pitchFamily="34" charset="0"/>
              </a:rPr>
              <a:t>ANION GAP S</a:t>
            </a:r>
            <a:r>
              <a:rPr lang="en-US" sz="2700" b="1">
                <a:solidFill>
                  <a:srgbClr val="3333FF"/>
                </a:solidFill>
              </a:rPr>
              <a:t>É</a:t>
            </a:r>
            <a:r>
              <a:rPr lang="en-US" sz="2700" b="1">
                <a:solidFill>
                  <a:srgbClr val="3333FF"/>
                </a:solidFill>
                <a:latin typeface="Lato" pitchFamily="34" charset="0"/>
              </a:rPr>
              <a:t>RICO NO DIAGN</a:t>
            </a:r>
            <a:r>
              <a:rPr lang="en-US" sz="2700" b="1">
                <a:solidFill>
                  <a:srgbClr val="3333FF"/>
                </a:solidFill>
              </a:rPr>
              <a:t>Ó</a:t>
            </a:r>
            <a:r>
              <a:rPr lang="en-US" sz="2700" b="1">
                <a:solidFill>
                  <a:srgbClr val="3333FF"/>
                </a:solidFill>
                <a:latin typeface="Lato" pitchFamily="34" charset="0"/>
              </a:rPr>
              <a:t>STICO DIFERENCIAL DE ACIDOSE METAB</a:t>
            </a:r>
            <a:r>
              <a:rPr lang="en-US" sz="2700" b="1">
                <a:solidFill>
                  <a:srgbClr val="3333FF"/>
                </a:solidFill>
              </a:rPr>
              <a:t>Ó</a:t>
            </a:r>
            <a:r>
              <a:rPr lang="en-US" sz="2700" b="1">
                <a:solidFill>
                  <a:srgbClr val="3333FF"/>
                </a:solidFill>
                <a:latin typeface="Lato" pitchFamily="34" charset="0"/>
              </a:rPr>
              <a:t>LICA EM REC</a:t>
            </a:r>
            <a:r>
              <a:rPr lang="en-US" sz="2700" b="1">
                <a:solidFill>
                  <a:srgbClr val="3333FF"/>
                </a:solidFill>
              </a:rPr>
              <a:t>É</a:t>
            </a:r>
            <a:r>
              <a:rPr lang="en-US" sz="2700" b="1">
                <a:solidFill>
                  <a:srgbClr val="3333FF"/>
                </a:solidFill>
                <a:latin typeface="Lato" pitchFamily="34" charset="0"/>
              </a:rPr>
              <a:t>M NASCIDOS CR</a:t>
            </a:r>
            <a:r>
              <a:rPr lang="en-US" sz="2700" b="1">
                <a:solidFill>
                  <a:srgbClr val="3333FF"/>
                </a:solidFill>
              </a:rPr>
              <a:t>Í</a:t>
            </a:r>
            <a:r>
              <a:rPr lang="en-US" sz="2700" b="1">
                <a:solidFill>
                  <a:srgbClr val="3333FF"/>
                </a:solidFill>
                <a:latin typeface="Lato" pitchFamily="34" charset="0"/>
              </a:rPr>
              <a:t>TICOS</a:t>
            </a:r>
          </a:p>
          <a:p>
            <a:pPr eaLnBrk="0" hangingPunct="0"/>
            <a:r>
              <a:rPr lang="en-US" sz="1300" u="sng">
                <a:solidFill>
                  <a:srgbClr val="78909C"/>
                </a:solidFill>
                <a:ea typeface="Source Sans Pro"/>
                <a:cs typeface="Source Sans Pro"/>
                <a:hlinkClick r:id="rId2" tooltip="anion"/>
              </a:rPr>
              <a:t>  </a:t>
            </a:r>
            <a:r>
              <a:rPr lang="en-US" sz="2800" u="sng">
                <a:solidFill>
                  <a:srgbClr val="78909C"/>
                </a:solidFill>
                <a:ea typeface="Source Sans Pro"/>
                <a:cs typeface="Source Sans Pro"/>
              </a:rPr>
              <a:t> </a:t>
            </a:r>
            <a:r>
              <a:rPr lang="en-US" sz="1300" u="sng">
                <a:solidFill>
                  <a:srgbClr val="78909C"/>
                </a:solidFill>
                <a:ea typeface="Source Sans Pro"/>
                <a:cs typeface="Source Sans Pro"/>
              </a:rPr>
              <a:t>           </a:t>
            </a:r>
          </a:p>
        </p:txBody>
      </p:sp>
      <p:pic>
        <p:nvPicPr>
          <p:cNvPr id="30724" name="Picture 5" descr="doc">
            <a:hlinkClick r:id="rId2" tooltip="anion"/>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31438" y="785813"/>
            <a:ext cx="669925"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5" name="Rectangle 6"/>
          <p:cNvSpPr>
            <a:spLocks noChangeArrowheads="1"/>
          </p:cNvSpPr>
          <p:nvPr/>
        </p:nvSpPr>
        <p:spPr bwMode="auto">
          <a:xfrm>
            <a:off x="144463" y="1403350"/>
            <a:ext cx="12192000" cy="164782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ctr"/>
            <a:r>
              <a:rPr lang="en-US" b="1">
                <a:hlinkClick r:id="rId4"/>
              </a:rPr>
              <a:t>Serum</a:t>
            </a:r>
            <a:r>
              <a:rPr lang="en-US">
                <a:hlinkClick r:id="rId4"/>
              </a:rPr>
              <a:t> </a:t>
            </a:r>
            <a:r>
              <a:rPr lang="en-US" b="1">
                <a:hlinkClick r:id="rId4"/>
              </a:rPr>
              <a:t>anion</a:t>
            </a:r>
            <a:r>
              <a:rPr lang="en-US">
                <a:hlinkClick r:id="rId4"/>
              </a:rPr>
              <a:t> </a:t>
            </a:r>
            <a:r>
              <a:rPr lang="en-US" b="1">
                <a:hlinkClick r:id="rId4"/>
              </a:rPr>
              <a:t>gap</a:t>
            </a:r>
            <a:r>
              <a:rPr lang="en-US">
                <a:hlinkClick r:id="rId4"/>
              </a:rPr>
              <a:t> in the </a:t>
            </a:r>
            <a:r>
              <a:rPr lang="en-US" b="1">
                <a:hlinkClick r:id="rId4"/>
              </a:rPr>
              <a:t>differential</a:t>
            </a:r>
            <a:r>
              <a:rPr lang="en-US">
                <a:hlinkClick r:id="rId4"/>
              </a:rPr>
              <a:t> </a:t>
            </a:r>
            <a:r>
              <a:rPr lang="en-US" b="1">
                <a:hlinkClick r:id="rId4"/>
              </a:rPr>
              <a:t>diagnosis</a:t>
            </a:r>
            <a:r>
              <a:rPr lang="en-US">
                <a:hlinkClick r:id="rId4"/>
              </a:rPr>
              <a:t> of </a:t>
            </a:r>
            <a:r>
              <a:rPr lang="en-US" b="1">
                <a:hlinkClick r:id="rId4"/>
              </a:rPr>
              <a:t>metabolic</a:t>
            </a:r>
            <a:r>
              <a:rPr lang="en-US">
                <a:hlinkClick r:id="rId4"/>
              </a:rPr>
              <a:t> </a:t>
            </a:r>
            <a:r>
              <a:rPr lang="en-US" b="1">
                <a:hlinkClick r:id="rId4"/>
              </a:rPr>
              <a:t>acidosis</a:t>
            </a:r>
            <a:r>
              <a:rPr lang="en-US">
                <a:hlinkClick r:id="rId4"/>
              </a:rPr>
              <a:t> in critically ill newborns.</a:t>
            </a:r>
            <a:endParaRPr lang="en-US"/>
          </a:p>
          <a:p>
            <a:pPr algn="ctr"/>
            <a:r>
              <a:rPr lang="en-US"/>
              <a:t>Lorenz JM, Kleinman LI, Markarian K, Oliver M, Fernandez J.J Pediatr. 1999 Dec;135(6):751-5. doi: 10.1016/s0022-3476(99)70096-x.PMID: 10586180</a:t>
            </a:r>
          </a:p>
          <a:p>
            <a:pPr algn="ctr"/>
            <a:r>
              <a:rPr lang="pt-BR"/>
              <a:t>Apresentação: Joseneide Mª Feitosa de Oliveira (R3 Neonatologia)/Lúcia Rodrigues Ferreira (R2 em Pediatria).</a:t>
            </a:r>
            <a:br>
              <a:rPr lang="pt-BR"/>
            </a:br>
            <a:r>
              <a:rPr lang="pt-BR"/>
              <a:t>Coordenação: Dra. Márcia Pimentel/ Paulo R. Margotto.</a:t>
            </a:r>
            <a:br>
              <a:rPr lang="pt-BR"/>
            </a:br>
            <a:r>
              <a:rPr lang="pt-BR"/>
              <a:t>Unidade de Neonatologia do Hospital Regional da Asa Sul/DF </a:t>
            </a:r>
            <a:endParaRPr lang="en-US"/>
          </a:p>
        </p:txBody>
      </p:sp>
      <p:sp>
        <p:nvSpPr>
          <p:cNvPr id="30726" name="AutoShape 9"/>
          <p:cNvSpPr>
            <a:spLocks noChangeArrowheads="1"/>
          </p:cNvSpPr>
          <p:nvPr/>
        </p:nvSpPr>
        <p:spPr bwMode="auto">
          <a:xfrm>
            <a:off x="11390313" y="6356350"/>
            <a:ext cx="649287" cy="361950"/>
          </a:xfrm>
          <a:custGeom>
            <a:avLst/>
            <a:gdLst>
              <a:gd name="T0" fmla="*/ 440011069 w 21600"/>
              <a:gd name="T1" fmla="*/ 0 h 21600"/>
              <a:gd name="T2" fmla="*/ 0 w 21600"/>
              <a:gd name="T3" fmla="*/ 50816909 h 21600"/>
              <a:gd name="T4" fmla="*/ 440011069 w 21600"/>
              <a:gd name="T5" fmla="*/ 101633817 h 21600"/>
              <a:gd name="T6" fmla="*/ 586681816 w 21600"/>
              <a:gd name="T7" fmla="*/ 5081690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0033CC"/>
          </a:solidFill>
          <a:ln w="38100">
            <a:solidFill>
              <a:srgbClr val="FF00FF"/>
            </a:solidFill>
            <a:miter lim="800000"/>
            <a:headEnd/>
            <a:tailEnd/>
          </a:ln>
        </p:spPr>
        <p:txBody>
          <a:bodyPr wrap="none" anchor="ctr"/>
          <a:lstStyle/>
          <a:p>
            <a:endParaRPr lang="pt-B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3"/>
          <p:cNvSpPr>
            <a:spLocks noGrp="1"/>
          </p:cNvSpPr>
          <p:nvPr>
            <p:ph type="body" idx="1"/>
          </p:nvPr>
        </p:nvSpPr>
        <p:spPr>
          <a:xfrm>
            <a:off x="327025" y="804863"/>
            <a:ext cx="11864975" cy="5822950"/>
          </a:xfrm>
          <a:solidFill>
            <a:schemeClr val="bg1"/>
          </a:solidFill>
        </p:spPr>
        <p:txBody>
          <a:bodyPr/>
          <a:lstStyle/>
          <a:p>
            <a:pPr eaLnBrk="1" hangingPunct="1"/>
            <a:r>
              <a:rPr lang="pt-BR" smtClean="0"/>
              <a:t>-</a:t>
            </a:r>
            <a:r>
              <a:rPr lang="pt-BR" sz="2400" smtClean="0"/>
              <a:t>Um ânion </a:t>
            </a:r>
            <a:r>
              <a:rPr lang="pt-BR" sz="2400" b="1" smtClean="0"/>
              <a:t>gap </a:t>
            </a:r>
            <a:r>
              <a:rPr lang="pt-BR" sz="2400" b="1" smtClean="0">
                <a:sym typeface="Symbol" pitchFamily="18" charset="2"/>
              </a:rPr>
              <a:t></a:t>
            </a:r>
            <a:r>
              <a:rPr lang="pt-BR" sz="2400" b="1" smtClean="0"/>
              <a:t> 16 mEq/L</a:t>
            </a:r>
            <a:r>
              <a:rPr lang="pt-BR" sz="2400" smtClean="0"/>
              <a:t> na presença de acidose metabólica foi altamente específico e teve um valor preditivo positivo alto, mas não era sensível para acidose lática nos recém nascidos criticamente doentes desse estudo. </a:t>
            </a:r>
          </a:p>
          <a:p>
            <a:pPr eaLnBrk="1" hangingPunct="1"/>
            <a:r>
              <a:rPr lang="pt-BR" sz="2400" b="1" smtClean="0"/>
              <a:t>-Um anion gap </a:t>
            </a:r>
            <a:r>
              <a:rPr lang="pt-BR" sz="2400" b="1" smtClean="0">
                <a:sym typeface="Symbol" pitchFamily="18" charset="2"/>
              </a:rPr>
              <a:t></a:t>
            </a:r>
            <a:r>
              <a:rPr lang="pt-BR" sz="2400" b="1" smtClean="0"/>
              <a:t> 8 mEq/L</a:t>
            </a:r>
            <a:r>
              <a:rPr lang="pt-BR" sz="2400" smtClean="0"/>
              <a:t> teve uma alta sensibilidade e um alto valor preditivo negativo para acidose lática; 25 das 36 amostras com acidose lática tiveram ânion gap sérico de 8 a 16mmol/L. </a:t>
            </a:r>
            <a:r>
              <a:rPr lang="pt-BR" sz="2400" b="1" smtClean="0"/>
              <a:t>Um anion gap de 8 a 16 mEq/L não foi útil no diagnóstico diferencial da acidose metabólica em recém nascidos criticamente doentes.</a:t>
            </a:r>
          </a:p>
          <a:p>
            <a:pPr eaLnBrk="1" hangingPunct="1"/>
            <a:r>
              <a:rPr lang="pt-BR" sz="2400" b="1" smtClean="0"/>
              <a:t>-</a:t>
            </a:r>
            <a:r>
              <a:rPr lang="pt-BR" sz="2400" smtClean="0"/>
              <a:t>Sem dúvida o </a:t>
            </a:r>
            <a:r>
              <a:rPr lang="pt-BR" sz="2400" b="1" smtClean="0"/>
              <a:t>ácido orgânico mais comum em recém nascidos é o ácido lático</a:t>
            </a:r>
            <a:r>
              <a:rPr lang="pt-BR" sz="2400" smtClean="0"/>
              <a:t>. Recém nascidos têm uma capacidade limitada de formar corpos cetônicos, e a intoxicação com ânions exógenos (salicilatos, metanol, etileno glicol) é rara. </a:t>
            </a:r>
          </a:p>
          <a:p>
            <a:pPr algn="ctr" eaLnBrk="1" hangingPunct="1"/>
            <a:r>
              <a:rPr lang="pt-BR" sz="2400" b="1" smtClean="0">
                <a:solidFill>
                  <a:srgbClr val="FF00FF"/>
                </a:solidFill>
              </a:rPr>
              <a:t>Entretanto, uma acidose metabólica com anion gap elevado, na ausência de lactato elevado deve ser prontamente investigada outras causas de acidose orgânica como resultados de erros inatos de metabolismo.</a:t>
            </a:r>
          </a:p>
          <a:p>
            <a:pPr eaLnBrk="1" hangingPunct="1"/>
            <a:r>
              <a:rPr lang="pt-BR" sz="2400" b="1" smtClean="0">
                <a:solidFill>
                  <a:schemeClr val="tx1"/>
                </a:solidFill>
              </a:rPr>
              <a:t>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p:cNvSpPr>
          <p:nvPr>
            <p:ph type="title"/>
          </p:nvPr>
        </p:nvSpPr>
        <p:spPr bwMode="auto">
          <a:xfrm>
            <a:off x="1279525" y="-127000"/>
            <a:ext cx="10058400" cy="1449388"/>
          </a:xfrm>
          <a:extLst/>
        </p:spPr>
        <p:txBody>
          <a:bodyPr wrap="square" numCol="1" anchorCtr="0" compatLnSpc="1">
            <a:prstTxWarp prst="textNoShape">
              <a:avLst/>
            </a:prstTxWarp>
          </a:bodyPr>
          <a:lstStyle/>
          <a:p>
            <a:pPr algn="ctr" eaLnBrk="1" hangingPunct="1">
              <a:defRPr/>
            </a:pPr>
            <a:r>
              <a:rPr lang="pt-BR" sz="3200" b="1" smtClean="0">
                <a:solidFill>
                  <a:srgbClr val="FF00FF"/>
                </a:solidFill>
              </a:rPr>
              <a:t>PORTANTO: DIFERENÇA DE ANIONTES: ANION GAP</a:t>
            </a:r>
            <a:br>
              <a:rPr lang="pt-BR" sz="3200" b="1" smtClean="0">
                <a:solidFill>
                  <a:srgbClr val="FF00FF"/>
                </a:solidFill>
              </a:rPr>
            </a:br>
            <a:endParaRPr lang="pt-BR" sz="3200" b="1" smtClean="0">
              <a:solidFill>
                <a:srgbClr val="FF00FF"/>
              </a:solidFill>
            </a:endParaRPr>
          </a:p>
        </p:txBody>
      </p:sp>
      <p:sp>
        <p:nvSpPr>
          <p:cNvPr id="32771" name="Rectangle 3"/>
          <p:cNvSpPr>
            <a:spLocks noGrp="1"/>
          </p:cNvSpPr>
          <p:nvPr>
            <p:ph type="body" idx="1"/>
          </p:nvPr>
        </p:nvSpPr>
        <p:spPr>
          <a:xfrm>
            <a:off x="450850" y="922338"/>
            <a:ext cx="11741150" cy="4984750"/>
          </a:xfrm>
        </p:spPr>
        <p:txBody>
          <a:bodyPr/>
          <a:lstStyle/>
          <a:p>
            <a:pPr eaLnBrk="1" hangingPunct="1">
              <a:lnSpc>
                <a:spcPct val="80000"/>
              </a:lnSpc>
            </a:pPr>
            <a:r>
              <a:rPr lang="pt-BR" sz="1800" smtClean="0"/>
              <a:t>A diferença de aniontes é a maneira mais simples de mostrar o acúmulo de aniontes anormais (aniontes residuais ou não medidos: fosfatos, sulfatos, aniontes proteínas de ácidos orgânicos, como o lactato).</a:t>
            </a:r>
          </a:p>
          <a:p>
            <a:pPr eaLnBrk="1" hangingPunct="1">
              <a:lnSpc>
                <a:spcPct val="80000"/>
              </a:lnSpc>
            </a:pPr>
            <a:endParaRPr lang="pt-BR" sz="1800" smtClean="0"/>
          </a:p>
          <a:p>
            <a:pPr eaLnBrk="1" hangingPunct="1">
              <a:lnSpc>
                <a:spcPct val="80000"/>
              </a:lnSpc>
            </a:pPr>
            <a:r>
              <a:rPr lang="pt-BR" sz="1800" smtClean="0"/>
              <a:t>Fórmula:</a:t>
            </a:r>
          </a:p>
          <a:p>
            <a:pPr eaLnBrk="1" hangingPunct="1">
              <a:lnSpc>
                <a:spcPct val="80000"/>
              </a:lnSpc>
            </a:pPr>
            <a:r>
              <a:rPr lang="pt-BR" sz="1800" smtClean="0"/>
              <a:t>              </a:t>
            </a:r>
          </a:p>
          <a:p>
            <a:pPr eaLnBrk="1" hangingPunct="1">
              <a:lnSpc>
                <a:spcPct val="80000"/>
              </a:lnSpc>
            </a:pPr>
            <a:r>
              <a:rPr lang="pt-BR" sz="1800" smtClean="0"/>
              <a:t>                          </a:t>
            </a:r>
          </a:p>
          <a:p>
            <a:pPr eaLnBrk="1" hangingPunct="1">
              <a:lnSpc>
                <a:spcPct val="80000"/>
              </a:lnSpc>
            </a:pPr>
            <a:r>
              <a:rPr lang="pt-BR" sz="1800" smtClean="0"/>
              <a:t>       </a:t>
            </a:r>
            <a:r>
              <a:rPr lang="pt-BR" sz="1800" b="1" smtClean="0">
                <a:solidFill>
                  <a:srgbClr val="3333FF"/>
                </a:solidFill>
              </a:rPr>
              <a:t>VALOR NORMAL</a:t>
            </a:r>
            <a:r>
              <a:rPr lang="pt-BR" sz="1800" smtClean="0"/>
              <a:t>: </a:t>
            </a:r>
          </a:p>
          <a:p>
            <a:pPr eaLnBrk="1" hangingPunct="1">
              <a:lnSpc>
                <a:spcPct val="80000"/>
              </a:lnSpc>
            </a:pPr>
            <a:r>
              <a:rPr lang="pt-BR" sz="1800" smtClean="0"/>
              <a:t>-Na presença de acidose metabólica, anion gap </a:t>
            </a:r>
            <a:r>
              <a:rPr lang="pt-BR" sz="1800" b="1" smtClean="0"/>
              <a:t>maior que 16 mEq/L</a:t>
            </a:r>
            <a:r>
              <a:rPr lang="pt-BR" sz="1800" smtClean="0"/>
              <a:t> é altamente predictivo de acidose láctica; anion gap menor que 8 mEq/L é altamente predictivo de ausência de acidose lática; </a:t>
            </a:r>
          </a:p>
          <a:p>
            <a:pPr eaLnBrk="1" hangingPunct="1">
              <a:lnSpc>
                <a:spcPct val="80000"/>
              </a:lnSpc>
            </a:pPr>
            <a:r>
              <a:rPr lang="pt-BR" sz="1800" smtClean="0"/>
              <a:t>-V</a:t>
            </a:r>
            <a:r>
              <a:rPr lang="pt-BR" sz="1800" b="1" smtClean="0"/>
              <a:t>alor entre </a:t>
            </a:r>
            <a:r>
              <a:rPr lang="pt-BR" sz="1800" b="1" i="1" smtClean="0"/>
              <a:t>8-16 mEq/L</a:t>
            </a:r>
            <a:r>
              <a:rPr lang="pt-BR" sz="1800" smtClean="0"/>
              <a:t> não é útil no diagnóstico diferencial de acidose metabólica no RN criticamente doente. </a:t>
            </a:r>
          </a:p>
          <a:p>
            <a:pPr eaLnBrk="1" hangingPunct="1">
              <a:lnSpc>
                <a:spcPct val="80000"/>
              </a:lnSpc>
            </a:pPr>
            <a:r>
              <a:rPr lang="pt-BR" sz="1800" smtClean="0"/>
              <a:t>-</a:t>
            </a:r>
            <a:r>
              <a:rPr lang="pt-BR" sz="1800" b="1" smtClean="0"/>
              <a:t>Quando há ACIDOSE com uma diferença de aniontes anormal, o valor desta diferença é habitualmente maior que 22 mEq/L</a:t>
            </a:r>
            <a:r>
              <a:rPr lang="pt-BR" sz="1800" smtClean="0"/>
              <a:t>, como por exemplo, na acidose láctica, em que há acúmulo de lactato não medido na cetoacidose (acúmulo de ácido ceto-acético) e etc.</a:t>
            </a:r>
            <a:r>
              <a:rPr lang="pt-BR" sz="1800" b="1" smtClean="0"/>
              <a:t> </a:t>
            </a:r>
          </a:p>
          <a:p>
            <a:pPr algn="ctr" eaLnBrk="1" hangingPunct="1">
              <a:lnSpc>
                <a:spcPct val="80000"/>
              </a:lnSpc>
            </a:pPr>
            <a:r>
              <a:rPr lang="pt-BR" sz="1800" b="1" smtClean="0">
                <a:solidFill>
                  <a:srgbClr val="FF0000"/>
                </a:solidFill>
              </a:rPr>
              <a:t>Uma acidose metabólica com anion gap elevado, na ausência de lactato elevado deve ser prontamente investigada outras causas de acidose orgânica como resultados de erros inatos de metabolismo. </a:t>
            </a:r>
          </a:p>
        </p:txBody>
      </p:sp>
      <p:pic>
        <p:nvPicPr>
          <p:cNvPr id="3277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5588" y="2190750"/>
            <a:ext cx="3619500" cy="457200"/>
          </a:xfrm>
          <a:prstGeom prst="rect">
            <a:avLst/>
          </a:prstGeom>
          <a:noFill/>
          <a:ln w="76200">
            <a:solidFill>
              <a:srgbClr val="FF00FF"/>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4"/>
          <p:cNvSpPr>
            <a:spLocks noChangeArrowheads="1"/>
          </p:cNvSpPr>
          <p:nvPr/>
        </p:nvSpPr>
        <p:spPr bwMode="auto">
          <a:xfrm>
            <a:off x="600075" y="479425"/>
            <a:ext cx="9617075" cy="112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tIns="0" bIns="0" anchor="ctr">
            <a:spAutoFit/>
          </a:bodyPr>
          <a:lstStyle/>
          <a:p>
            <a:pPr algn="ctr"/>
            <a:r>
              <a:rPr lang="en-US" sz="2200" b="1">
                <a:solidFill>
                  <a:srgbClr val="072A4D"/>
                </a:solidFill>
                <a:latin typeface="Lato" pitchFamily="34" charset="0"/>
                <a:hlinkClick r:id="rId2"/>
              </a:rPr>
              <a:t>Erros Inatos do Metabolismo-Quando pensar e como abordar</a:t>
            </a:r>
            <a:endParaRPr lang="en-US" sz="2200" b="1">
              <a:solidFill>
                <a:srgbClr val="072A4D"/>
              </a:solidFill>
              <a:latin typeface="Lato" pitchFamily="34" charset="0"/>
            </a:endParaRPr>
          </a:p>
          <a:p>
            <a:pPr algn="ctr" eaLnBrk="0" hangingPunct="0"/>
            <a:r>
              <a:rPr lang="en-US" sz="1300" b="1" u="sng">
                <a:solidFill>
                  <a:srgbClr val="424242"/>
                </a:solidFill>
                <a:latin typeface="Source Sans Pro"/>
              </a:rPr>
              <a:t>Erasmo Barbante Casella.</a:t>
            </a:r>
            <a:endParaRPr lang="en-US" sz="1300" u="sng">
              <a:solidFill>
                <a:srgbClr val="424242"/>
              </a:solidFill>
              <a:latin typeface="Source Sans Pro"/>
            </a:endParaRPr>
          </a:p>
          <a:p>
            <a:pPr algn="ctr" eaLnBrk="0" hangingPunct="0"/>
            <a:r>
              <a:rPr lang="en-US" sz="1300" u="sng">
                <a:solidFill>
                  <a:srgbClr val="424242"/>
                </a:solidFill>
                <a:latin typeface="Source Sans Pro"/>
              </a:rPr>
              <a:t>Hospital Israelita Albert Einsten.Instituto da Crian</a:t>
            </a:r>
            <a:r>
              <a:rPr lang="en-US" sz="1300" u="sng">
                <a:solidFill>
                  <a:srgbClr val="424242"/>
                </a:solidFill>
              </a:rPr>
              <a:t>ç</a:t>
            </a:r>
            <a:r>
              <a:rPr lang="en-US" sz="1300" u="sng">
                <a:solidFill>
                  <a:srgbClr val="424242"/>
                </a:solidFill>
                <a:latin typeface="Source Sans Pro"/>
              </a:rPr>
              <a:t>a.Hospital das Cl</a:t>
            </a:r>
            <a:r>
              <a:rPr lang="en-US" sz="1300" u="sng">
                <a:solidFill>
                  <a:srgbClr val="424242"/>
                </a:solidFill>
              </a:rPr>
              <a:t>í</a:t>
            </a:r>
            <a:r>
              <a:rPr lang="en-US" sz="1300" u="sng">
                <a:solidFill>
                  <a:srgbClr val="424242"/>
                </a:solidFill>
                <a:latin typeface="Source Sans Pro"/>
              </a:rPr>
              <a:t>nicas-FMUSP</a:t>
            </a:r>
          </a:p>
          <a:p>
            <a:pPr algn="ctr" eaLnBrk="0" hangingPunct="0"/>
            <a:r>
              <a:rPr lang="en-US" sz="1300" b="1" u="sng">
                <a:solidFill>
                  <a:srgbClr val="424242"/>
                </a:solidFill>
                <a:latin typeface="Source Sans Pro"/>
              </a:rPr>
              <a:t>1° Congresso Sul-americano, 2</a:t>
            </a:r>
            <a:r>
              <a:rPr lang="en-US" sz="1300" b="1" u="sng">
                <a:solidFill>
                  <a:srgbClr val="424242"/>
                </a:solidFill>
              </a:rPr>
              <a:t>º</a:t>
            </a:r>
            <a:r>
              <a:rPr lang="en-US" sz="1300" b="1" u="sng">
                <a:solidFill>
                  <a:srgbClr val="424242"/>
                </a:solidFill>
                <a:latin typeface="Source Sans Pro"/>
              </a:rPr>
              <a:t> Congresso Brasileiro e 3</a:t>
            </a:r>
            <a:r>
              <a:rPr lang="en-US" sz="1300" b="1" u="sng">
                <a:solidFill>
                  <a:srgbClr val="424242"/>
                </a:solidFill>
              </a:rPr>
              <a:t>º</a:t>
            </a:r>
            <a:r>
              <a:rPr lang="en-US" sz="1300" b="1" u="sng">
                <a:solidFill>
                  <a:srgbClr val="424242"/>
                </a:solidFill>
                <a:latin typeface="Source Sans Pro"/>
              </a:rPr>
              <a:t> Congresso Paulista de Urgências e Emergências Pedi</a:t>
            </a:r>
            <a:r>
              <a:rPr lang="en-US" sz="1300" b="1" u="sng">
                <a:solidFill>
                  <a:srgbClr val="424242"/>
                </a:solidFill>
              </a:rPr>
              <a:t>á</a:t>
            </a:r>
            <a:r>
              <a:rPr lang="en-US" sz="1300" b="1" u="sng">
                <a:solidFill>
                  <a:srgbClr val="424242"/>
                </a:solidFill>
                <a:latin typeface="Source Sans Pro"/>
              </a:rPr>
              <a:t>tricas </a:t>
            </a:r>
          </a:p>
          <a:p>
            <a:pPr algn="ctr" eaLnBrk="0" hangingPunct="0"/>
            <a:r>
              <a:rPr lang="en-US" sz="1300" b="1" u="sng">
                <a:solidFill>
                  <a:srgbClr val="424242"/>
                </a:solidFill>
                <a:latin typeface="Source Sans Pro"/>
              </a:rPr>
              <a:t>(3-5 de maio de 2018, São Paulo)</a:t>
            </a:r>
            <a:endParaRPr lang="en-US" u="sng">
              <a:solidFill>
                <a:srgbClr val="78909C"/>
              </a:solidFill>
            </a:endParaRPr>
          </a:p>
        </p:txBody>
      </p:sp>
      <p:pic>
        <p:nvPicPr>
          <p:cNvPr id="33795" name="Picture 5" descr="pdf">
            <a:hlinkClick r:id="rId3" tooltip="EIM_quando_pensar_ abordar"/>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01163" y="46513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6"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8663" y="1647825"/>
            <a:ext cx="6819900" cy="5018088"/>
          </a:xfrm>
          <a:prstGeom prst="rect">
            <a:avLst/>
          </a:prstGeom>
          <a:noFill/>
          <a:ln w="76200">
            <a:solidFill>
              <a:srgbClr val="FF00FF"/>
            </a:solidFill>
            <a:miter lim="800000"/>
            <a:headEnd/>
            <a:tailEnd/>
          </a:ln>
          <a:extLst>
            <a:ext uri="{909E8E84-426E-40DD-AFC4-6F175D3DCCD1}">
              <a14:hiddenFill xmlns:a14="http://schemas.microsoft.com/office/drawing/2010/main">
                <a:solidFill>
                  <a:srgbClr val="FFFFFF"/>
                </a:solidFill>
              </a14:hiddenFill>
            </a:ext>
          </a:extLst>
        </p:spPr>
      </p:pic>
      <p:sp>
        <p:nvSpPr>
          <p:cNvPr id="33797" name="Rectangle 4"/>
          <p:cNvSpPr>
            <a:spLocks noChangeArrowheads="1"/>
          </p:cNvSpPr>
          <p:nvPr/>
        </p:nvSpPr>
        <p:spPr bwMode="auto">
          <a:xfrm>
            <a:off x="7683500" y="2581275"/>
            <a:ext cx="4508500" cy="21971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ctr"/>
            <a:r>
              <a:rPr lang="en-US"/>
              <a:t> </a:t>
            </a:r>
          </a:p>
          <a:p>
            <a:pPr algn="ctr"/>
            <a:r>
              <a:rPr lang="en-US">
                <a:hlinkClick r:id="rId6"/>
              </a:rPr>
              <a:t>Inborn Errors of Metabolism with Acidosis: Organic Acidemias and Defects of Pyruvate and Ketone Body Metabolism.</a:t>
            </a:r>
            <a:endParaRPr lang="en-US"/>
          </a:p>
          <a:p>
            <a:pPr algn="ctr"/>
            <a:r>
              <a:rPr lang="en-US"/>
              <a:t>Schillaci LP, DeBrosse SD, McCandless SE.Pediatr Clin North Am. 2018 Apr;65(2):209-230. </a:t>
            </a:r>
            <a:r>
              <a:rPr lang="en-US">
                <a:solidFill>
                  <a:srgbClr val="3333FF"/>
                </a:solidFill>
              </a:rPr>
              <a:t>doi: 10.1016/j.pcl.2017.11.003</a:t>
            </a:r>
            <a:r>
              <a:rPr lang="en-US"/>
              <a:t>. Epub 2017 Dec 28.PMID: 29502910 Review.</a:t>
            </a:r>
          </a:p>
        </p:txBody>
      </p:sp>
      <p:sp>
        <p:nvSpPr>
          <p:cNvPr id="33798" name="AutoShape 9"/>
          <p:cNvSpPr>
            <a:spLocks noChangeArrowheads="1"/>
          </p:cNvSpPr>
          <p:nvPr/>
        </p:nvSpPr>
        <p:spPr bwMode="auto">
          <a:xfrm>
            <a:off x="11390313" y="6356350"/>
            <a:ext cx="649287" cy="361950"/>
          </a:xfrm>
          <a:custGeom>
            <a:avLst/>
            <a:gdLst>
              <a:gd name="T0" fmla="*/ 440011069 w 21600"/>
              <a:gd name="T1" fmla="*/ 0 h 21600"/>
              <a:gd name="T2" fmla="*/ 0 w 21600"/>
              <a:gd name="T3" fmla="*/ 50816909 h 21600"/>
              <a:gd name="T4" fmla="*/ 440011069 w 21600"/>
              <a:gd name="T5" fmla="*/ 101633817 h 21600"/>
              <a:gd name="T6" fmla="*/ 586681816 w 21600"/>
              <a:gd name="T7" fmla="*/ 5081690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0033CC"/>
          </a:solidFill>
          <a:ln w="38100">
            <a:solidFill>
              <a:srgbClr val="FF00FF"/>
            </a:solidFill>
            <a:miter lim="800000"/>
            <a:headEnd/>
            <a:tailEnd/>
          </a:ln>
        </p:spPr>
        <p:txBody>
          <a:bodyPr wrap="none" anchor="ctr"/>
          <a:lstStyle/>
          <a:p>
            <a:endParaRPr lang="pt-B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3150" y="257175"/>
            <a:ext cx="9944100" cy="6410325"/>
          </a:xfrm>
          <a:prstGeom prst="rect">
            <a:avLst/>
          </a:prstGeom>
          <a:noFill/>
          <a:ln w="76200">
            <a:solidFill>
              <a:srgbClr val="FF00FF"/>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p:cNvSpPr>
          <p:nvPr>
            <p:ph type="body" idx="4294967295"/>
          </p:nvPr>
        </p:nvSpPr>
        <p:spPr>
          <a:xfrm>
            <a:off x="228600" y="2835275"/>
            <a:ext cx="11963400" cy="4022725"/>
          </a:xfrm>
        </p:spPr>
        <p:txBody>
          <a:bodyPr lIns="45720" rIns="45720"/>
          <a:lstStyle/>
          <a:p>
            <a:pPr eaLnBrk="1" hangingPunct="1"/>
            <a:r>
              <a:rPr lang="pt-BR" altLang="pt-BR" sz="4400" smtClean="0">
                <a:solidFill>
                  <a:srgbClr val="FF00FF"/>
                </a:solidFill>
              </a:rPr>
              <a:t>      VALOR DO LACTATO EM NEONATOLOGIA</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p:cNvSpPr>
          <p:nvPr>
            <p:ph type="body" idx="1"/>
          </p:nvPr>
        </p:nvSpPr>
        <p:spPr>
          <a:xfrm>
            <a:off x="1163638" y="2682875"/>
            <a:ext cx="10058400" cy="4022725"/>
          </a:xfrm>
        </p:spPr>
        <p:txBody>
          <a:bodyPr/>
          <a:lstStyle/>
          <a:p>
            <a:pPr eaLnBrk="1" hangingPunct="1"/>
            <a:r>
              <a:rPr lang="pt-BR" smtClean="0"/>
              <a:t>O lactato tem sido comparável ao base excess (BE) na predição da mortalidade, com uma vantagem de que é medido diretamente e não calculado, como é o BE. Sabemos que sempre é possível a obtenção de sangue arterial umbilical na Sala de Parto, o que não ocorre com o sangue venoso (veia umbilical é mais calibrosa). A literatura já mostrou, em 2014 que parâmetros gasométricos do sangue venoso são fortes preditores do pH e do BE da gasometria arterial, porem não avaliaram o lactato, o que esse presente estudo faz. A partir de uma coorte de </a:t>
            </a:r>
            <a:r>
              <a:rPr lang="pt-BR" b="1" smtClean="0"/>
              <a:t>7.741 RN</a:t>
            </a:r>
            <a:r>
              <a:rPr lang="pt-BR" smtClean="0"/>
              <a:t> (104 com morbidades e 7637 sem morbidades) </a:t>
            </a:r>
            <a:r>
              <a:rPr lang="pt-BR" b="1" smtClean="0">
                <a:solidFill>
                  <a:srgbClr val="3333FF"/>
                </a:solidFill>
              </a:rPr>
              <a:t>os autores mostraram uma forte correlação entre lactato umbilical venoso e arterial do cordão umbilical (coeficiente de correlação [r] 0,916</a:t>
            </a:r>
            <a:r>
              <a:rPr lang="pt-BR" b="1" smtClean="0"/>
              <a:t>).</a:t>
            </a:r>
            <a:r>
              <a:rPr lang="pt-BR" smtClean="0"/>
              <a:t> Elevando o </a:t>
            </a:r>
            <a:r>
              <a:rPr lang="pt-BR" b="1" i="1" smtClean="0"/>
              <a:t>r</a:t>
            </a:r>
            <a:r>
              <a:rPr lang="pt-BR" smtClean="0"/>
              <a:t> ao quadro, temos o coeficiente de determinação (r2) que significa que o lactato venoso explica o lactato arterial em </a:t>
            </a:r>
            <a:r>
              <a:rPr lang="pt-BR" b="1" smtClean="0"/>
              <a:t>83, 9%</a:t>
            </a:r>
            <a:r>
              <a:rPr lang="pt-BR" smtClean="0"/>
              <a:t> .</a:t>
            </a:r>
          </a:p>
        </p:txBody>
      </p:sp>
      <p:sp>
        <p:nvSpPr>
          <p:cNvPr id="36867" name="Rectangle 3"/>
          <p:cNvSpPr>
            <a:spLocks noChangeArrowheads="1"/>
          </p:cNvSpPr>
          <p:nvPr/>
        </p:nvSpPr>
        <p:spPr bwMode="auto">
          <a:xfrm>
            <a:off x="1270000" y="311150"/>
            <a:ext cx="8985250" cy="11731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126960" rIns="0" bIns="25392" anchor="ctr">
            <a:spAutoFit/>
          </a:bodyPr>
          <a:lstStyle/>
          <a:p>
            <a:pPr algn="ctr"/>
            <a:r>
              <a:rPr lang="en-US" sz="2700" b="1">
                <a:solidFill>
                  <a:srgbClr val="3333FF"/>
                </a:solidFill>
                <a:latin typeface="Lato" pitchFamily="34" charset="0"/>
              </a:rPr>
              <a:t>Lactato venoso do cordão umbilical para predizer acidemia l</a:t>
            </a:r>
            <a:r>
              <a:rPr lang="en-US" sz="2700" b="1">
                <a:solidFill>
                  <a:srgbClr val="3333FF"/>
                </a:solidFill>
              </a:rPr>
              <a:t>á</a:t>
            </a:r>
            <a:r>
              <a:rPr lang="en-US" sz="2700" b="1">
                <a:solidFill>
                  <a:srgbClr val="3333FF"/>
                </a:solidFill>
                <a:latin typeface="Lato" pitchFamily="34" charset="0"/>
              </a:rPr>
              <a:t>ctica arterial e morbidade neonatal a termo</a:t>
            </a:r>
          </a:p>
          <a:p>
            <a:pPr eaLnBrk="0" hangingPunct="0"/>
            <a:endParaRPr lang="en-US" sz="1300" u="sng">
              <a:solidFill>
                <a:srgbClr val="3333FF"/>
              </a:solidFill>
              <a:latin typeface="Source Sans Pro"/>
            </a:endParaRPr>
          </a:p>
        </p:txBody>
      </p:sp>
      <p:pic>
        <p:nvPicPr>
          <p:cNvPr id="36868" name="Picture 4" descr="pptx">
            <a:hlinkClick r:id="rId2" tooltip="Lactato-umbilical-arterial-versus-venoso"/>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3050" y="690563"/>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9" name="Rectangle 5"/>
          <p:cNvSpPr>
            <a:spLocks noChangeArrowheads="1"/>
          </p:cNvSpPr>
          <p:nvPr/>
        </p:nvSpPr>
        <p:spPr bwMode="auto">
          <a:xfrm>
            <a:off x="420688" y="1195388"/>
            <a:ext cx="11771312" cy="146526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ctr"/>
            <a:r>
              <a:rPr lang="en-US" b="1">
                <a:hlinkClick r:id="rId4"/>
              </a:rPr>
              <a:t>Umbilical Cord</a:t>
            </a:r>
            <a:r>
              <a:rPr lang="en-US">
                <a:hlinkClick r:id="rId4"/>
              </a:rPr>
              <a:t> </a:t>
            </a:r>
            <a:r>
              <a:rPr lang="en-US" b="1">
                <a:hlinkClick r:id="rId4"/>
              </a:rPr>
              <a:t>Venous</a:t>
            </a:r>
            <a:r>
              <a:rPr lang="en-US">
                <a:hlinkClick r:id="rId4"/>
              </a:rPr>
              <a:t> </a:t>
            </a:r>
            <a:r>
              <a:rPr lang="en-US" b="1">
                <a:hlinkClick r:id="rId4"/>
              </a:rPr>
              <a:t>Lactate</a:t>
            </a:r>
            <a:r>
              <a:rPr lang="en-US">
                <a:hlinkClick r:id="rId4"/>
              </a:rPr>
              <a:t> for </a:t>
            </a:r>
            <a:r>
              <a:rPr lang="en-US" b="1">
                <a:hlinkClick r:id="rId4"/>
              </a:rPr>
              <a:t>Predicting</a:t>
            </a:r>
            <a:r>
              <a:rPr lang="en-US">
                <a:hlinkClick r:id="rId4"/>
              </a:rPr>
              <a:t> </a:t>
            </a:r>
            <a:r>
              <a:rPr lang="en-US" b="1">
                <a:hlinkClick r:id="rId4"/>
              </a:rPr>
              <a:t>Arterial</a:t>
            </a:r>
            <a:r>
              <a:rPr lang="en-US">
                <a:hlinkClick r:id="rId4"/>
              </a:rPr>
              <a:t> </a:t>
            </a:r>
            <a:r>
              <a:rPr lang="en-US" b="1">
                <a:hlinkClick r:id="rId4"/>
              </a:rPr>
              <a:t>Lactic</a:t>
            </a:r>
            <a:r>
              <a:rPr lang="en-US">
                <a:hlinkClick r:id="rId4"/>
              </a:rPr>
              <a:t> </a:t>
            </a:r>
            <a:r>
              <a:rPr lang="en-US" b="1">
                <a:hlinkClick r:id="rId4"/>
              </a:rPr>
              <a:t>Acidemia</a:t>
            </a:r>
            <a:r>
              <a:rPr lang="en-US">
                <a:hlinkClick r:id="rId4"/>
              </a:rPr>
              <a:t> and </a:t>
            </a:r>
            <a:r>
              <a:rPr lang="en-US" b="1">
                <a:hlinkClick r:id="rId4"/>
              </a:rPr>
              <a:t>Neonatal</a:t>
            </a:r>
            <a:r>
              <a:rPr lang="en-US">
                <a:hlinkClick r:id="rId4"/>
              </a:rPr>
              <a:t> </a:t>
            </a:r>
            <a:r>
              <a:rPr lang="en-US" b="1">
                <a:hlinkClick r:id="rId4"/>
              </a:rPr>
              <a:t>Morbidity</a:t>
            </a:r>
            <a:r>
              <a:rPr lang="en-US">
                <a:hlinkClick r:id="rId4"/>
              </a:rPr>
              <a:t> at </a:t>
            </a:r>
            <a:r>
              <a:rPr lang="en-US" b="1">
                <a:hlinkClick r:id="rId4"/>
              </a:rPr>
              <a:t>Term</a:t>
            </a:r>
            <a:r>
              <a:rPr lang="en-US">
                <a:hlinkClick r:id="rId4"/>
              </a:rPr>
              <a:t>.</a:t>
            </a:r>
            <a:endParaRPr lang="en-US"/>
          </a:p>
          <a:p>
            <a:pPr algn="ctr"/>
            <a:r>
              <a:rPr lang="en-US"/>
              <a:t>Tuuli MG, Stout MJ, Macones GA, Cahill AG.Obstet Gynecol. 2016 Apr;127(4):674-80. doi: 10.1097/AOG.0000000000001339.</a:t>
            </a:r>
          </a:p>
          <a:p>
            <a:pPr algn="ctr"/>
            <a:r>
              <a:rPr lang="en-US"/>
              <a:t>PMID: 26959212.</a:t>
            </a:r>
            <a:r>
              <a:rPr lang="en-US" b="1">
                <a:hlinkClick r:id="rId4"/>
              </a:rPr>
              <a:t>Free PMC Article</a:t>
            </a:r>
            <a:r>
              <a:rPr lang="en-US" b="1"/>
              <a:t>.</a:t>
            </a:r>
            <a:r>
              <a:rPr lang="en-US" u="sng">
                <a:hlinkClick r:id="rId5"/>
              </a:rPr>
              <a:t>Similar articles</a:t>
            </a:r>
            <a:r>
              <a:rPr lang="en-US" u="sng"/>
              <a:t>. </a:t>
            </a:r>
            <a:r>
              <a:rPr lang="en-US" b="1">
                <a:solidFill>
                  <a:srgbClr val="FF00FF"/>
                </a:solidFill>
              </a:rPr>
              <a:t>Artigo Livre</a:t>
            </a:r>
            <a:r>
              <a:rPr lang="en-US" b="1"/>
              <a:t>!</a:t>
            </a:r>
          </a:p>
          <a:p>
            <a:pPr algn="ctr"/>
            <a:r>
              <a:rPr lang="pt-BR"/>
              <a:t>APRESENTAÇÃO TATIANE MARTINS BARCELOS – R3 NEONATOLOGIA/HMIB/SES/DF</a:t>
            </a:r>
            <a:r>
              <a:rPr lang="pt-BR" b="1"/>
              <a:t/>
            </a:r>
            <a:br>
              <a:rPr lang="pt-BR" b="1"/>
            </a:br>
            <a:r>
              <a:rPr lang="pt-BR"/>
              <a:t>COORDENAÇÃO: MIZA VIDIGAL </a:t>
            </a:r>
            <a:endParaRPr lang="en-US"/>
          </a:p>
        </p:txBody>
      </p:sp>
      <p:sp>
        <p:nvSpPr>
          <p:cNvPr id="36870" name="AutoShape 9"/>
          <p:cNvSpPr>
            <a:spLocks noChangeArrowheads="1"/>
          </p:cNvSpPr>
          <p:nvPr/>
        </p:nvSpPr>
        <p:spPr bwMode="auto">
          <a:xfrm>
            <a:off x="11390313" y="6365875"/>
            <a:ext cx="649287" cy="361950"/>
          </a:xfrm>
          <a:custGeom>
            <a:avLst/>
            <a:gdLst>
              <a:gd name="T0" fmla="*/ 440011069 w 21600"/>
              <a:gd name="T1" fmla="*/ 0 h 21600"/>
              <a:gd name="T2" fmla="*/ 0 w 21600"/>
              <a:gd name="T3" fmla="*/ 50816909 h 21600"/>
              <a:gd name="T4" fmla="*/ 440011069 w 21600"/>
              <a:gd name="T5" fmla="*/ 101633817 h 21600"/>
              <a:gd name="T6" fmla="*/ 586681816 w 21600"/>
              <a:gd name="T7" fmla="*/ 5081690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0033CC"/>
          </a:solidFill>
          <a:ln w="38100">
            <a:solidFill>
              <a:srgbClr val="FF00FF"/>
            </a:solidFill>
            <a:miter lim="800000"/>
            <a:headEnd/>
            <a:tailEnd/>
          </a:ln>
        </p:spPr>
        <p:txBody>
          <a:bodyPr wrap="none" anchor="ctr"/>
          <a:lstStyle/>
          <a:p>
            <a:endParaRPr lang="pt-B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p:cNvSpPr>
          <p:nvPr>
            <p:ph type="body" idx="1"/>
          </p:nvPr>
        </p:nvSpPr>
        <p:spPr>
          <a:xfrm>
            <a:off x="982663" y="123825"/>
            <a:ext cx="10058400" cy="4022725"/>
          </a:xfrm>
          <a:solidFill>
            <a:schemeClr val="bg1"/>
          </a:solidFill>
        </p:spPr>
        <p:txBody>
          <a:bodyPr/>
          <a:lstStyle/>
          <a:p>
            <a:pPr eaLnBrk="1" hangingPunct="1"/>
            <a:r>
              <a:rPr lang="pt-BR" smtClean="0"/>
              <a:t>-Usando a Curva ROC para otimizar a sensibilidade e especificidade, a área sob a curva da predição do lactato arterial a partir do venoso foi de 0.95 com um ponto de corte do lactado venoso de </a:t>
            </a:r>
            <a:r>
              <a:rPr lang="pt-BR" b="1" smtClean="0">
                <a:solidFill>
                  <a:srgbClr val="3333FF"/>
                </a:solidFill>
              </a:rPr>
              <a:t>3,4 mmol/L</a:t>
            </a:r>
            <a:r>
              <a:rPr lang="pt-BR" smtClean="0"/>
              <a:t>. </a:t>
            </a:r>
          </a:p>
          <a:p>
            <a:pPr eaLnBrk="1" hangingPunct="1"/>
            <a:r>
              <a:rPr lang="pt-BR" smtClean="0"/>
              <a:t>-Assim, o lactato venoso é forte preditor de acidemia láctica arterial e de morbidade neonatal com sensibilidade comparável ao lactato arterial. </a:t>
            </a:r>
          </a:p>
          <a:p>
            <a:pPr eaLnBrk="1" hangingPunct="1"/>
            <a:r>
              <a:rPr lang="pt-BR" smtClean="0"/>
              <a:t>Assim, o </a:t>
            </a:r>
            <a:r>
              <a:rPr lang="pt-BR" b="1" smtClean="0"/>
              <a:t>lactato venoso umbilical</a:t>
            </a:r>
            <a:r>
              <a:rPr lang="pt-BR" smtClean="0"/>
              <a:t> pode ser uma medida alternativa útil de risco para morbidade neonatal quando sangue arterial não estiver disponível, ou seja, </a:t>
            </a:r>
            <a:r>
              <a:rPr lang="pt-BR" b="1" smtClean="0">
                <a:solidFill>
                  <a:srgbClr val="FF00FF"/>
                </a:solidFill>
              </a:rPr>
              <a:t>não despreze esse valor se a fonte for venosa!  </a:t>
            </a:r>
          </a:p>
        </p:txBody>
      </p:sp>
      <p:pic>
        <p:nvPicPr>
          <p:cNvPr id="3789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56063" y="2703513"/>
            <a:ext cx="4697412" cy="348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3"/>
          <p:cNvSpPr>
            <a:spLocks noGrp="1"/>
          </p:cNvSpPr>
          <p:nvPr>
            <p:ph type="body" idx="4294967295"/>
          </p:nvPr>
        </p:nvSpPr>
        <p:spPr>
          <a:xfrm>
            <a:off x="966788" y="2603500"/>
            <a:ext cx="10498137" cy="4484688"/>
          </a:xfrm>
        </p:spPr>
        <p:txBody>
          <a:bodyPr lIns="45720" rIns="45720"/>
          <a:lstStyle/>
          <a:p>
            <a:pPr eaLnBrk="1" hangingPunct="1">
              <a:lnSpc>
                <a:spcPct val="80000"/>
              </a:lnSpc>
            </a:pPr>
            <a:r>
              <a:rPr lang="pt-BR" altLang="pt-BR" sz="1800" smtClean="0"/>
              <a:t>     O lactato é produzido por glicólise, a partir do piruvato, pela enzima lactato desidrogenase, localizada na membrana interna das mitocôndrias. Os termos "lactato" e "ácido lático" são frequentemente usados com a mesma finalidade. O lactato é produzido continuamente e rapidamente metabolizado, mesmo em repouso e níveis séricos de 0.5–1.8 mmol/L refletem um balanço entre a produção e consumo (os valores de lactato arterial e venoso são semelhantes, assim, procedimentos de calcanhar também podem ser usados).</a:t>
            </a:r>
          </a:p>
          <a:p>
            <a:pPr eaLnBrk="1" hangingPunct="1">
              <a:lnSpc>
                <a:spcPct val="80000"/>
              </a:lnSpc>
            </a:pPr>
            <a:r>
              <a:rPr lang="pt-BR" altLang="pt-BR" sz="1800" smtClean="0">
                <a:solidFill>
                  <a:srgbClr val="FF0000"/>
                </a:solidFill>
              </a:rPr>
              <a:t>Se o sangue não for analisado e armazenado em temperatura ambiente logo após sua retirada, a glicólise dentro da amostra pode aumentar os níveis de lactato significativamente (até 70% em 30 minutos), especialmente na presença de leucocitose ou hematócrito elevado</a:t>
            </a:r>
            <a:r>
              <a:rPr lang="pt-BR" altLang="pt-BR" sz="1800" smtClean="0"/>
              <a:t>. </a:t>
            </a:r>
          </a:p>
          <a:p>
            <a:pPr eaLnBrk="1" hangingPunct="1">
              <a:lnSpc>
                <a:spcPct val="80000"/>
              </a:lnSpc>
            </a:pPr>
            <a:r>
              <a:rPr lang="pt-BR" altLang="pt-BR" sz="1800" smtClean="0"/>
              <a:t>O lactato se correlaciona com maior morbimortalidade em diversas patologias agudas em crianças, e </a:t>
            </a:r>
            <a:r>
              <a:rPr lang="pt-BR" altLang="pt-BR" sz="1800" b="1" smtClean="0">
                <a:solidFill>
                  <a:srgbClr val="0033CC"/>
                </a:solidFill>
              </a:rPr>
              <a:t>medições seriadas são mais úteis que um único valor elevado</a:t>
            </a:r>
            <a:r>
              <a:rPr lang="pt-BR" altLang="pt-BR" sz="1800" b="1" smtClean="0"/>
              <a:t>.</a:t>
            </a:r>
            <a:r>
              <a:rPr lang="pt-BR" altLang="pt-BR" sz="1800" smtClean="0"/>
              <a:t> No entanto, esta associação não é, isoladamente, indicador de mau prognóstico confiável. Em 72 RN com &lt; 32 semanas  uma única dosagem de </a:t>
            </a:r>
            <a:r>
              <a:rPr lang="pt-BR" altLang="pt-BR" sz="1800" b="1" smtClean="0"/>
              <a:t>lactato &gt; 5,6</a:t>
            </a:r>
            <a:r>
              <a:rPr lang="pt-BR" altLang="pt-BR" sz="1800" smtClean="0"/>
              <a:t> teve mau prognóstico com VPN 100%, VPP 33%. Lactato &gt; 9 com 30 minutos de vida foi preditor de encefalopatia hipóxico-isquêmica (EHI) com VPN 91%, VPP 50%, RR 5,8 (CI 2,2 a 15,4). </a:t>
            </a:r>
          </a:p>
        </p:txBody>
      </p:sp>
      <p:sp>
        <p:nvSpPr>
          <p:cNvPr id="38915" name="Rectangle 4"/>
          <p:cNvSpPr>
            <a:spLocks noChangeArrowheads="1"/>
          </p:cNvSpPr>
          <p:nvPr/>
        </p:nvSpPr>
        <p:spPr bwMode="auto">
          <a:xfrm>
            <a:off x="4449763" y="61913"/>
            <a:ext cx="4954587" cy="149225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126960" rIns="0" bIns="25392" anchor="ctr">
            <a:spAutoFit/>
          </a:bodyPr>
          <a:lstStyle/>
          <a:p>
            <a:pPr eaLnBrk="0" hangingPunct="0"/>
            <a:r>
              <a:rPr lang="en-US" altLang="pt-BR" sz="4400" b="1">
                <a:solidFill>
                  <a:srgbClr val="0033CC"/>
                </a:solidFill>
                <a:latin typeface="Lato" pitchFamily="34" charset="0"/>
              </a:rPr>
              <a:t>Como usar o lactato</a:t>
            </a:r>
          </a:p>
          <a:p>
            <a:pPr eaLnBrk="0" hangingPunct="0"/>
            <a:r>
              <a:rPr lang="en-US" altLang="pt-BR" sz="4400">
                <a:solidFill>
                  <a:srgbClr val="2A6490"/>
                </a:solidFill>
                <a:latin typeface="Source Sans Pro"/>
                <a:hlinkClick r:id="rId2" tooltip="Como_usar_o_lactato"/>
              </a:rPr>
              <a:t>  </a:t>
            </a:r>
            <a:r>
              <a:rPr lang="en-US" altLang="pt-BR" sz="4400">
                <a:solidFill>
                  <a:srgbClr val="2A6490"/>
                </a:solidFill>
                <a:latin typeface="Arial" pitchFamily="34" charset="0"/>
              </a:rPr>
              <a:t>         </a:t>
            </a:r>
            <a:endParaRPr lang="en-US" altLang="pt-BR" sz="4400">
              <a:solidFill>
                <a:srgbClr val="2A6490"/>
              </a:solidFill>
              <a:latin typeface="Source Sans Pro"/>
            </a:endParaRPr>
          </a:p>
        </p:txBody>
      </p:sp>
      <p:pic>
        <p:nvPicPr>
          <p:cNvPr id="38916" name="Picture 5" descr="pptx">
            <a:hlinkClick r:id="rId2" tooltip="Como_usar_o_lactato"/>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23438" y="254000"/>
            <a:ext cx="592137" cy="592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7" name="Rectangle 6"/>
          <p:cNvSpPr>
            <a:spLocks noChangeArrowheads="1"/>
          </p:cNvSpPr>
          <p:nvPr/>
        </p:nvSpPr>
        <p:spPr bwMode="auto">
          <a:xfrm>
            <a:off x="322263" y="1182688"/>
            <a:ext cx="11869737" cy="131445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eaLnBrk="0" hangingPunct="0"/>
            <a:r>
              <a:rPr lang="en-US" altLang="pt-BR" sz="1600" u="sng">
                <a:latin typeface="Arial" pitchFamily="34" charset="0"/>
                <a:hlinkClick r:id="rId4"/>
              </a:rPr>
              <a:t>How to use lactate.</a:t>
            </a:r>
            <a:r>
              <a:rPr lang="en-US" altLang="pt-BR" sz="1600">
                <a:latin typeface="Arial" pitchFamily="34" charset="0"/>
              </a:rPr>
              <a:t> Fine-Goulden MR, Durward A.Arch Dis Child Educ Pract Ed. 2014 Feb;99(1):17-22. doi: 10.1136/archdischild-2013-304338. Epub 2013 Sep 2. Review. No abstract available. </a:t>
            </a:r>
            <a:r>
              <a:rPr lang="en-US" altLang="pt-BR" sz="1600">
                <a:solidFill>
                  <a:srgbClr val="3333FF"/>
                </a:solidFill>
                <a:latin typeface="Arial" pitchFamily="34" charset="0"/>
              </a:rPr>
              <a:t>PMID: 23999233</a:t>
            </a:r>
            <a:r>
              <a:rPr lang="en-US" altLang="pt-BR" sz="1600">
                <a:latin typeface="Arial" pitchFamily="34" charset="0"/>
              </a:rPr>
              <a:t>. </a:t>
            </a:r>
            <a:r>
              <a:rPr lang="en-US" altLang="pt-BR" sz="1600" u="sng">
                <a:latin typeface="Arial" pitchFamily="34" charset="0"/>
                <a:hlinkClick r:id="rId5"/>
              </a:rPr>
              <a:t>Similar articles</a:t>
            </a:r>
            <a:r>
              <a:rPr lang="en-US" altLang="pt-BR" sz="1600" u="sng">
                <a:latin typeface="Arial" pitchFamily="34" charset="0"/>
              </a:rPr>
              <a:t>.</a:t>
            </a:r>
          </a:p>
          <a:p>
            <a:pPr algn="ctr" eaLnBrk="0" hangingPunct="0"/>
            <a:endParaRPr lang="en-US" altLang="pt-BR" sz="1600">
              <a:latin typeface="Arial" pitchFamily="34" charset="0"/>
            </a:endParaRPr>
          </a:p>
          <a:p>
            <a:pPr algn="ctr" eaLnBrk="0" hangingPunct="0"/>
            <a:r>
              <a:rPr lang="en-US" altLang="pt-BR" sz="1600">
                <a:latin typeface="Arial" pitchFamily="34" charset="0"/>
              </a:rPr>
              <a:t>Apresentação: Gabriela Santos da Silva (R3 em UTI Pediátrica do HMIB/SES/DF). Coordenação: Nathalia Bardal e Paulo R. Margotto</a:t>
            </a:r>
          </a:p>
        </p:txBody>
      </p:sp>
      <p:pic>
        <p:nvPicPr>
          <p:cNvPr id="38918" name="Picture 7"/>
          <p:cNvPicPr>
            <a:picLocks noChangeAspect="1" noChangeArrowheads="1"/>
          </p:cNvPicPr>
          <p:nvPr/>
        </p:nvPicPr>
        <p:blipFill>
          <a:blip r:embed="rId6">
            <a:lum bright="12000"/>
            <a:extLst>
              <a:ext uri="{28A0092B-C50C-407E-A947-70E740481C1C}">
                <a14:useLocalDpi xmlns:a14="http://schemas.microsoft.com/office/drawing/2010/main" val="0"/>
              </a:ext>
            </a:extLst>
          </a:blip>
          <a:srcRect/>
          <a:stretch>
            <a:fillRect/>
          </a:stretch>
        </p:blipFill>
        <p:spPr bwMode="auto">
          <a:xfrm>
            <a:off x="0" y="0"/>
            <a:ext cx="2341563" cy="1041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9" name="AutoShape 9"/>
          <p:cNvSpPr>
            <a:spLocks noChangeArrowheads="1"/>
          </p:cNvSpPr>
          <p:nvPr/>
        </p:nvSpPr>
        <p:spPr bwMode="auto">
          <a:xfrm>
            <a:off x="11390313" y="6365875"/>
            <a:ext cx="649287" cy="361950"/>
          </a:xfrm>
          <a:custGeom>
            <a:avLst/>
            <a:gdLst>
              <a:gd name="T0" fmla="*/ 440011069 w 21600"/>
              <a:gd name="T1" fmla="*/ 0 h 21600"/>
              <a:gd name="T2" fmla="*/ 0 w 21600"/>
              <a:gd name="T3" fmla="*/ 50816909 h 21600"/>
              <a:gd name="T4" fmla="*/ 440011069 w 21600"/>
              <a:gd name="T5" fmla="*/ 101633817 h 21600"/>
              <a:gd name="T6" fmla="*/ 586681816 w 21600"/>
              <a:gd name="T7" fmla="*/ 5081690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0033CC"/>
          </a:solidFill>
          <a:ln w="38100">
            <a:solidFill>
              <a:srgbClr val="FF00FF"/>
            </a:solidFill>
            <a:miter lim="800000"/>
            <a:headEnd/>
            <a:tailEnd/>
          </a:ln>
        </p:spPr>
        <p:txBody>
          <a:bodyPr wrap="none" anchor="ctr"/>
          <a:lstStyle/>
          <a:p>
            <a:endParaRPr lang="pt-B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p:cNvSpPr>
          <p:nvPr>
            <p:ph type="body" idx="4294967295"/>
          </p:nvPr>
        </p:nvSpPr>
        <p:spPr>
          <a:xfrm>
            <a:off x="765175" y="773113"/>
            <a:ext cx="11007725" cy="5411787"/>
          </a:xfrm>
          <a:solidFill>
            <a:schemeClr val="bg1"/>
          </a:solidFill>
        </p:spPr>
        <p:txBody>
          <a:bodyPr lIns="45720" rIns="45720"/>
          <a:lstStyle/>
          <a:p>
            <a:pPr marL="776288" lvl="4" indent="-136525" eaLnBrk="1" hangingPunct="1"/>
            <a:r>
              <a:rPr lang="pt-BR" altLang="pt-BR" sz="2800" smtClean="0"/>
              <a:t>Estudo recente (Tuten A et al, 2017)  </a:t>
            </a:r>
            <a:r>
              <a:rPr lang="pt-PT" altLang="pt-BR" sz="2800" smtClean="0"/>
              <a:t>mostrou que </a:t>
            </a:r>
            <a:r>
              <a:rPr lang="pt-BR" altLang="pt-BR" sz="2800" smtClean="0"/>
              <a:t>a retinopatia da prematuridade (ROP) foi significativamente maior nos pacientes com níveis elevados de lactato (&gt; 4 mg / dL) na 1ª hora de vida (p = 0,042).</a:t>
            </a:r>
            <a:r>
              <a:rPr lang="pt-BR" altLang="pt-BR" sz="2800" b="1" smtClean="0"/>
              <a:t> </a:t>
            </a:r>
            <a:r>
              <a:rPr lang="pt-BR" altLang="pt-BR" sz="2800" smtClean="0"/>
              <a:t>A taxa de tratamento da ROP foi  significativamente maior no grupo de maior lactato na 1ª hora.  Altos níveis de lactato </a:t>
            </a:r>
            <a:r>
              <a:rPr lang="pt-BR" altLang="pt-BR" sz="2800" b="1" smtClean="0"/>
              <a:t>(&gt; 4 mg / dL</a:t>
            </a:r>
            <a:r>
              <a:rPr lang="pt-BR" altLang="pt-BR" sz="2800" smtClean="0"/>
              <a:t>) poderiam ser usados como parâmetros iniciais para predição de ROP e displasia broncopulmonar. </a:t>
            </a:r>
          </a:p>
          <a:p>
            <a:pPr marL="776288" lvl="4" indent="-136525" eaLnBrk="1" hangingPunct="1"/>
            <a:r>
              <a:rPr lang="pt-BR" altLang="pt-BR" sz="2800" smtClean="0">
                <a:solidFill>
                  <a:srgbClr val="0033CC"/>
                </a:solidFill>
              </a:rPr>
              <a:t>Os dados atuais sugerem que, em bebês de muito baixo peso, os níveis de lactato e os parâmetros nas 24 horas serão eficazes na determinação do prognóstico da doença.</a:t>
            </a:r>
            <a:r>
              <a:rPr lang="pt-BR" altLang="pt-BR" sz="2800" smtClean="0"/>
              <a:t> </a:t>
            </a:r>
          </a:p>
          <a:p>
            <a:pPr marL="776288" lvl="4" indent="-136525" eaLnBrk="1" hangingPunct="1"/>
            <a:r>
              <a:rPr lang="pt-BR" altLang="pt-BR" sz="2800" smtClean="0"/>
              <a:t>No entanto os autores acreditam  que maiores ensaios clínicos randomizados controlados são susceptíveis de estabelecer o verdadeiro benefício.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3"/>
          <p:cNvSpPr>
            <a:spLocks noGrp="1"/>
          </p:cNvSpPr>
          <p:nvPr>
            <p:ph type="body" idx="4294967295"/>
          </p:nvPr>
        </p:nvSpPr>
        <p:spPr>
          <a:xfrm>
            <a:off x="2260600" y="3176588"/>
            <a:ext cx="9720263" cy="4022725"/>
          </a:xfrm>
        </p:spPr>
        <p:txBody>
          <a:bodyPr lIns="45720" rIns="45720"/>
          <a:lstStyle/>
          <a:p>
            <a:pPr marL="776288" lvl="4" indent="-136525" eaLnBrk="1" hangingPunct="1"/>
            <a:r>
              <a:rPr lang="pt-BR" altLang="pt-BR" sz="2800" smtClean="0"/>
              <a:t>Existem limitações à atual avaliação do estado hemodinâmico de RN pré-termo, e </a:t>
            </a:r>
            <a:r>
              <a:rPr lang="pt-BR" altLang="pt-BR" sz="2800" smtClean="0">
                <a:solidFill>
                  <a:srgbClr val="0033CC"/>
                </a:solidFill>
              </a:rPr>
              <a:t>sugere-se que os valores de lactato sérico, idealmente dosagens seriadas, devam fazer parte de um algoritmo para avaliação da perfusão tecidual</a:t>
            </a:r>
          </a:p>
          <a:p>
            <a:pPr marL="776288" lvl="4" indent="-136525" eaLnBrk="1" hangingPunct="1"/>
            <a:r>
              <a:rPr lang="pt-BR" altLang="pt-BR" sz="2800" smtClean="0">
                <a:solidFill>
                  <a:srgbClr val="0033CC"/>
                </a:solidFill>
              </a:rPr>
              <a:t>.</a:t>
            </a:r>
            <a:r>
              <a:rPr lang="pt-BR" altLang="pt-BR" sz="2800" smtClean="0"/>
              <a:t>A decisão de indicar alguma intervenção deve se basear em uma combinação de sinais clínicos, valores de pressão arterial e valores séricos de lactato. </a:t>
            </a:r>
          </a:p>
        </p:txBody>
      </p:sp>
      <p:sp>
        <p:nvSpPr>
          <p:cNvPr id="40963" name="Rectangle 4"/>
          <p:cNvSpPr>
            <a:spLocks noChangeArrowheads="1"/>
          </p:cNvSpPr>
          <p:nvPr/>
        </p:nvSpPr>
        <p:spPr bwMode="auto">
          <a:xfrm>
            <a:off x="0" y="769938"/>
            <a:ext cx="11847513" cy="21494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p>
            <a:pPr algn="ctr" eaLnBrk="0" hangingPunct="0"/>
            <a:r>
              <a:rPr lang="en-US" altLang="pt-BR" sz="4000" b="1">
                <a:solidFill>
                  <a:srgbClr val="0033CC"/>
                </a:solidFill>
                <a:latin typeface="Lato" pitchFamily="34" charset="0"/>
              </a:rPr>
              <a:t>Valores de lactato no dia 1 em prematuros abaixo </a:t>
            </a:r>
          </a:p>
          <a:p>
            <a:pPr algn="ctr" eaLnBrk="0" hangingPunct="0"/>
            <a:r>
              <a:rPr lang="en-US" altLang="pt-BR" sz="4000" b="1">
                <a:solidFill>
                  <a:srgbClr val="0033CC"/>
                </a:solidFill>
                <a:latin typeface="Lato" pitchFamily="34" charset="0"/>
              </a:rPr>
              <a:t>de 32 semanas</a:t>
            </a:r>
          </a:p>
          <a:p>
            <a:pPr algn="ctr" eaLnBrk="0" hangingPunct="0"/>
            <a:endParaRPr lang="en-US" altLang="pt-BR" sz="900" b="1">
              <a:solidFill>
                <a:srgbClr val="989898"/>
              </a:solidFill>
              <a:latin typeface="Lato" pitchFamily="34" charset="0"/>
            </a:endParaRPr>
          </a:p>
          <a:p>
            <a:pPr algn="ctr" eaLnBrk="0" hangingPunct="0"/>
            <a:r>
              <a:rPr lang="en-US" altLang="pt-BR" sz="1300" u="sng">
                <a:solidFill>
                  <a:srgbClr val="78909C"/>
                </a:solidFill>
                <a:latin typeface="Source Sans Pro"/>
                <a:hlinkClick r:id="rId2"/>
              </a:rPr>
              <a:t>Day 1 serum lactate values in preterm infants less than 32 weeks gestation.</a:t>
            </a:r>
            <a:endParaRPr lang="en-US" altLang="pt-BR" sz="1300">
              <a:solidFill>
                <a:srgbClr val="424242"/>
              </a:solidFill>
              <a:latin typeface="Source Sans Pro"/>
            </a:endParaRPr>
          </a:p>
          <a:p>
            <a:pPr algn="ctr" eaLnBrk="0" hangingPunct="0"/>
            <a:r>
              <a:rPr lang="en-US" altLang="pt-BR" sz="1300" u="sng">
                <a:solidFill>
                  <a:srgbClr val="424242"/>
                </a:solidFill>
                <a:latin typeface="Source Sans Pro"/>
              </a:rPr>
              <a:t>Nadeem M, Clarke A, Dempsey EM.Eur J Pediatr. 2010 Jun;169(6):667-70. </a:t>
            </a:r>
            <a:r>
              <a:rPr lang="en-US" altLang="pt-BR" sz="1300" u="sng">
                <a:solidFill>
                  <a:srgbClr val="3333FF"/>
                </a:solidFill>
                <a:latin typeface="Source Sans Pro"/>
              </a:rPr>
              <a:t>doi: 10.1007/s00431-009-1085-y</a:t>
            </a:r>
            <a:r>
              <a:rPr lang="en-US" altLang="pt-BR" sz="1300" u="sng">
                <a:solidFill>
                  <a:srgbClr val="424242"/>
                </a:solidFill>
                <a:latin typeface="Source Sans Pro"/>
              </a:rPr>
              <a:t>. Epub 2009 Oct 16.PMID:</a:t>
            </a:r>
            <a:r>
              <a:rPr lang="en-US" altLang="pt-BR" sz="1300" u="sng">
                <a:solidFill>
                  <a:srgbClr val="424242"/>
                </a:solidFill>
                <a:latin typeface="Arial" pitchFamily="34" charset="0"/>
              </a:rPr>
              <a:t> </a:t>
            </a:r>
            <a:r>
              <a:rPr lang="en-US" altLang="pt-BR" sz="1300" u="sng">
                <a:solidFill>
                  <a:srgbClr val="424242"/>
                </a:solidFill>
                <a:latin typeface="Source Sans Pro"/>
              </a:rPr>
              <a:t>19834738.</a:t>
            </a:r>
            <a:r>
              <a:rPr lang="en-US" altLang="pt-BR" sz="1300" u="sng">
                <a:solidFill>
                  <a:srgbClr val="78909C"/>
                </a:solidFill>
                <a:latin typeface="Source Sans Pro"/>
                <a:hlinkClick r:id="rId3"/>
              </a:rPr>
              <a:t>Similar articles</a:t>
            </a:r>
            <a:r>
              <a:rPr lang="en-US" altLang="pt-BR" sz="1300" u="sng">
                <a:solidFill>
                  <a:srgbClr val="424242"/>
                </a:solidFill>
                <a:latin typeface="Source Sans Pro"/>
              </a:rPr>
              <a:t>.</a:t>
            </a:r>
            <a:endParaRPr lang="en-US" altLang="pt-BR" sz="1300">
              <a:solidFill>
                <a:srgbClr val="424242"/>
              </a:solidFill>
              <a:latin typeface="Source Sans Pro"/>
            </a:endParaRPr>
          </a:p>
          <a:p>
            <a:pPr algn="ctr" eaLnBrk="0" hangingPunct="0"/>
            <a:endParaRPr lang="en-US" altLang="pt-BR" sz="1300" u="sng">
              <a:solidFill>
                <a:srgbClr val="424242"/>
              </a:solidFill>
              <a:latin typeface="Source Sans Pro"/>
            </a:endParaRPr>
          </a:p>
          <a:p>
            <a:pPr algn="ctr" eaLnBrk="0" hangingPunct="0"/>
            <a:r>
              <a:rPr lang="en-US" altLang="pt-BR" sz="1300" u="sng">
                <a:solidFill>
                  <a:srgbClr val="424242"/>
                </a:solidFill>
                <a:latin typeface="Source Sans Pro"/>
              </a:rPr>
              <a:t>Apresenta</a:t>
            </a:r>
            <a:r>
              <a:rPr lang="en-US" altLang="pt-BR" sz="1300" u="sng">
                <a:solidFill>
                  <a:srgbClr val="424242"/>
                </a:solidFill>
                <a:latin typeface="Arial" pitchFamily="34" charset="0"/>
              </a:rPr>
              <a:t>ç</a:t>
            </a:r>
            <a:r>
              <a:rPr lang="en-US" altLang="pt-BR" sz="1300" u="sng">
                <a:solidFill>
                  <a:srgbClr val="424242"/>
                </a:solidFill>
                <a:latin typeface="Source Sans Pro"/>
              </a:rPr>
              <a:t>ão: Gabriela Santos da Silva.</a:t>
            </a:r>
            <a:r>
              <a:rPr lang="en-US" altLang="pt-BR" sz="1300" u="sng">
                <a:solidFill>
                  <a:srgbClr val="424242"/>
                </a:solidFill>
                <a:latin typeface="Arial" pitchFamily="34" charset="0"/>
              </a:rPr>
              <a:t> </a:t>
            </a:r>
            <a:r>
              <a:rPr lang="en-US" altLang="pt-BR" sz="1300" u="sng">
                <a:solidFill>
                  <a:srgbClr val="424242"/>
                </a:solidFill>
                <a:latin typeface="Source Sans Pro"/>
              </a:rPr>
              <a:t>R3 em UTI Pedi</a:t>
            </a:r>
            <a:r>
              <a:rPr lang="en-US" altLang="pt-BR" sz="1300" u="sng">
                <a:solidFill>
                  <a:srgbClr val="424242"/>
                </a:solidFill>
                <a:latin typeface="Arial" pitchFamily="34" charset="0"/>
              </a:rPr>
              <a:t>á</a:t>
            </a:r>
            <a:r>
              <a:rPr lang="en-US" altLang="pt-BR" sz="1300" u="sng">
                <a:solidFill>
                  <a:srgbClr val="424242"/>
                </a:solidFill>
                <a:latin typeface="Source Sans Pro"/>
              </a:rPr>
              <a:t>trica do HMIB/SES/DF.</a:t>
            </a:r>
            <a:r>
              <a:rPr lang="en-US" altLang="pt-BR" sz="1300" u="sng">
                <a:solidFill>
                  <a:srgbClr val="424242"/>
                </a:solidFill>
                <a:latin typeface="Arial" pitchFamily="34" charset="0"/>
              </a:rPr>
              <a:t> </a:t>
            </a:r>
            <a:r>
              <a:rPr lang="en-US" altLang="pt-BR" sz="1300" u="sng">
                <a:solidFill>
                  <a:srgbClr val="424242"/>
                </a:solidFill>
                <a:latin typeface="Source Sans Pro"/>
              </a:rPr>
              <a:t>Coordena</a:t>
            </a:r>
            <a:r>
              <a:rPr lang="en-US" altLang="pt-BR" sz="1300" u="sng">
                <a:solidFill>
                  <a:srgbClr val="424242"/>
                </a:solidFill>
                <a:latin typeface="Arial" pitchFamily="34" charset="0"/>
              </a:rPr>
              <a:t>ç</a:t>
            </a:r>
            <a:r>
              <a:rPr lang="en-US" altLang="pt-BR" sz="1300" u="sng">
                <a:solidFill>
                  <a:srgbClr val="424242"/>
                </a:solidFill>
                <a:latin typeface="Source Sans Pro"/>
              </a:rPr>
              <a:t>ão: Nath</a:t>
            </a:r>
            <a:r>
              <a:rPr lang="en-US" altLang="pt-BR" sz="1300" u="sng">
                <a:solidFill>
                  <a:srgbClr val="424242"/>
                </a:solidFill>
                <a:latin typeface="Arial" pitchFamily="34" charset="0"/>
              </a:rPr>
              <a:t>á</a:t>
            </a:r>
            <a:r>
              <a:rPr lang="en-US" altLang="pt-BR" sz="1300" u="sng">
                <a:solidFill>
                  <a:srgbClr val="424242"/>
                </a:solidFill>
                <a:latin typeface="Source Sans Pro"/>
              </a:rPr>
              <a:t>lia Bardal, Paulo R. Margotto</a:t>
            </a:r>
            <a:endParaRPr lang="en-US" altLang="pt-BR" u="sng">
              <a:solidFill>
                <a:srgbClr val="78909C"/>
              </a:solidFill>
              <a:latin typeface="Arial" pitchFamily="34" charset="0"/>
            </a:endParaRPr>
          </a:p>
        </p:txBody>
      </p:sp>
      <p:pic>
        <p:nvPicPr>
          <p:cNvPr id="40964" name="Picture 5" descr="pptx">
            <a:hlinkClick r:id="rId4" tooltip="Lactato_dia 1_vida"/>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15288" y="1373188"/>
            <a:ext cx="519112"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5"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3432175"/>
            <a:ext cx="2763838" cy="155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4"/>
          <p:cNvSpPr>
            <a:spLocks noChangeArrowheads="1"/>
          </p:cNvSpPr>
          <p:nvPr/>
        </p:nvSpPr>
        <p:spPr bwMode="auto">
          <a:xfrm>
            <a:off x="179388" y="0"/>
            <a:ext cx="12012612" cy="14017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126960" rIns="0" bIns="25392" anchor="ctr">
            <a:spAutoFit/>
          </a:bodyPr>
          <a:lstStyle/>
          <a:p>
            <a:pPr algn="ctr" eaLnBrk="0" hangingPunct="0"/>
            <a:r>
              <a:rPr lang="en-US" altLang="pt-BR" sz="2700" b="1">
                <a:solidFill>
                  <a:srgbClr val="0033CC"/>
                </a:solidFill>
                <a:latin typeface="Lato" pitchFamily="34" charset="0"/>
              </a:rPr>
              <a:t>Como avaliar o estado hemodinâmico em rec</a:t>
            </a:r>
            <a:r>
              <a:rPr lang="en-US" altLang="pt-BR" sz="2700" b="1">
                <a:solidFill>
                  <a:srgbClr val="0033CC"/>
                </a:solidFill>
                <a:latin typeface="Arial" pitchFamily="34" charset="0"/>
              </a:rPr>
              <a:t>é</a:t>
            </a:r>
            <a:r>
              <a:rPr lang="en-US" altLang="pt-BR" sz="2700" b="1">
                <a:solidFill>
                  <a:srgbClr val="0033CC"/>
                </a:solidFill>
                <a:latin typeface="Lato" pitchFamily="34" charset="0"/>
              </a:rPr>
              <a:t>m-nascidos muito prematuros na primeira semana de vida?</a:t>
            </a:r>
          </a:p>
          <a:p>
            <a:pPr eaLnBrk="0" hangingPunct="0"/>
            <a:r>
              <a:rPr lang="en-US" altLang="pt-BR" sz="1300" u="sng">
                <a:solidFill>
                  <a:srgbClr val="78909C"/>
                </a:solidFill>
                <a:latin typeface="Source Sans Pro"/>
                <a:hlinkClick r:id="rId2" tooltip="Hemodinamic_pre-termo_2017"/>
              </a:rPr>
              <a:t>  </a:t>
            </a:r>
            <a:r>
              <a:rPr lang="en-US" altLang="pt-BR" sz="2800" u="sng">
                <a:solidFill>
                  <a:srgbClr val="78909C"/>
                </a:solidFill>
                <a:latin typeface="Arial" pitchFamily="34" charset="0"/>
              </a:rPr>
              <a:t> </a:t>
            </a:r>
            <a:r>
              <a:rPr lang="en-US" altLang="pt-BR" sz="1300" u="sng">
                <a:solidFill>
                  <a:srgbClr val="78909C"/>
                </a:solidFill>
                <a:latin typeface="Arial" pitchFamily="34" charset="0"/>
              </a:rPr>
              <a:t>        </a:t>
            </a:r>
            <a:endParaRPr lang="en-US" altLang="pt-BR" sz="1300" u="sng">
              <a:solidFill>
                <a:srgbClr val="78909C"/>
              </a:solidFill>
              <a:latin typeface="Source Sans Pro"/>
            </a:endParaRPr>
          </a:p>
        </p:txBody>
      </p:sp>
      <p:pic>
        <p:nvPicPr>
          <p:cNvPr id="41987" name="Picture 5" descr="ppt">
            <a:hlinkClick r:id="rId2" tooltip="Hemodinamic_pre-termo_2017"/>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728075" y="828675"/>
            <a:ext cx="762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Rectangle 6"/>
          <p:cNvSpPr>
            <a:spLocks noChangeArrowheads="1"/>
          </p:cNvSpPr>
          <p:nvPr/>
        </p:nvSpPr>
        <p:spPr bwMode="auto">
          <a:xfrm>
            <a:off x="369888" y="1550988"/>
            <a:ext cx="11347450" cy="8255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algn="ctr" eaLnBrk="0" hangingPunct="0"/>
            <a:r>
              <a:rPr lang="pt-BR" altLang="pt-BR" sz="1600">
                <a:latin typeface="Arial" pitchFamily="34" charset="0"/>
                <a:hlinkClick r:id="rId4"/>
              </a:rPr>
              <a:t>How to assess hemodynamic status in very preterm newborns in the first week of life?</a:t>
            </a:r>
            <a:r>
              <a:rPr lang="pt-BR" altLang="pt-BR" sz="1600">
                <a:latin typeface="Arial" pitchFamily="34" charset="0"/>
              </a:rPr>
              <a:t>Escourrou G, Renesme L, Zana E, Rideau A, Marcoux MO, Lopez E, Gascoin G, Kuhn P, Tourneux P, Guellec I, Flamant C.J Perinatol. 2017 Sep;37(9):987-993. </a:t>
            </a:r>
            <a:r>
              <a:rPr lang="pt-BR" altLang="pt-BR" sz="1600">
                <a:solidFill>
                  <a:srgbClr val="3333FF"/>
                </a:solidFill>
                <a:latin typeface="Arial" pitchFamily="34" charset="0"/>
              </a:rPr>
              <a:t>doi: 10.1038/jp.2017.57</a:t>
            </a:r>
            <a:r>
              <a:rPr lang="pt-BR" altLang="pt-BR" sz="1600">
                <a:latin typeface="Arial" pitchFamily="34" charset="0"/>
              </a:rPr>
              <a:t>. Epub 2017 May 4.PMID: 28471441</a:t>
            </a:r>
          </a:p>
        </p:txBody>
      </p:sp>
      <p:pic>
        <p:nvPicPr>
          <p:cNvPr id="41989" name="Picture 7"/>
          <p:cNvPicPr>
            <a:picLocks noGrp="1" noChangeAspect="1" noChangeArrowheads="1"/>
          </p:cNvPicPr>
          <p:nvPr>
            <p:ph type="body" idx="4294967295"/>
          </p:nvPr>
        </p:nvPicPr>
        <p:blipFill>
          <a:blip r:embed="rId5">
            <a:extLst>
              <a:ext uri="{28A0092B-C50C-407E-A947-70E740481C1C}">
                <a14:useLocalDpi xmlns:a14="http://schemas.microsoft.com/office/drawing/2010/main" val="0"/>
              </a:ext>
            </a:extLst>
          </a:blip>
          <a:srcRect/>
          <a:stretch>
            <a:fillRect/>
          </a:stretch>
        </p:blipFill>
        <p:spPr>
          <a:xfrm>
            <a:off x="809625" y="554038"/>
            <a:ext cx="1279525" cy="966787"/>
          </a:xfrm>
        </p:spPr>
      </p:pic>
      <p:sp>
        <p:nvSpPr>
          <p:cNvPr id="41990" name="Rectangle 8"/>
          <p:cNvSpPr>
            <a:spLocks/>
          </p:cNvSpPr>
          <p:nvPr/>
        </p:nvSpPr>
        <p:spPr bwMode="auto">
          <a:xfrm>
            <a:off x="889000" y="2835275"/>
            <a:ext cx="9720263" cy="402272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45720" rIns="45720"/>
          <a:lstStyle/>
          <a:p>
            <a:pPr marL="90488" indent="-90488" defTabSz="914400" eaLnBrk="0" hangingPunct="0">
              <a:lnSpc>
                <a:spcPct val="70000"/>
              </a:lnSpc>
              <a:spcBef>
                <a:spcPts val="1200"/>
              </a:spcBef>
              <a:spcAft>
                <a:spcPts val="200"/>
              </a:spcAft>
              <a:buClr>
                <a:schemeClr val="accent1"/>
              </a:buClr>
              <a:buSzPct val="100000"/>
              <a:buFont typeface="Tw Cen MT"/>
              <a:buChar char=" "/>
            </a:pPr>
            <a:r>
              <a:rPr lang="pt-BR" altLang="pt-BR" sz="1900">
                <a:latin typeface="Tw Cen MT"/>
              </a:rPr>
              <a:t>Em adição aos parâmetros clínicos e biológicos, parâmetros que refletem a perfusão tecidual, como a acidose metabólica, deve ser considerada na avaliação do estado hemodinâmico (34)</a:t>
            </a:r>
          </a:p>
          <a:p>
            <a:pPr marL="90488" indent="-90488" defTabSz="914400" eaLnBrk="0" hangingPunct="0">
              <a:lnSpc>
                <a:spcPct val="70000"/>
              </a:lnSpc>
              <a:spcBef>
                <a:spcPts val="1200"/>
              </a:spcBef>
              <a:spcAft>
                <a:spcPts val="200"/>
              </a:spcAft>
              <a:buClr>
                <a:schemeClr val="accent1"/>
              </a:buClr>
              <a:buSzPct val="100000"/>
              <a:buFont typeface="Tw Cen MT"/>
              <a:buChar char=" "/>
            </a:pPr>
            <a:r>
              <a:rPr lang="pt-BR" altLang="pt-BR" sz="1900">
                <a:latin typeface="Tw Cen MT"/>
              </a:rPr>
              <a:t>Em caso de hipoperfusão e hipoxia há aumento do ácido lático (devido a glicólise anaeróbica);</a:t>
            </a:r>
          </a:p>
          <a:p>
            <a:pPr marL="90488" indent="-90488" defTabSz="914400" eaLnBrk="0" hangingPunct="0">
              <a:lnSpc>
                <a:spcPct val="70000"/>
              </a:lnSpc>
              <a:spcBef>
                <a:spcPts val="1200"/>
              </a:spcBef>
              <a:spcAft>
                <a:spcPts val="200"/>
              </a:spcAft>
              <a:buClr>
                <a:schemeClr val="accent1"/>
              </a:buClr>
              <a:buSzPct val="100000"/>
              <a:buFont typeface="Tw Cen MT"/>
              <a:buChar char=" "/>
            </a:pPr>
            <a:r>
              <a:rPr lang="pt-BR" altLang="pt-BR" sz="1900">
                <a:latin typeface="Tw Cen MT"/>
              </a:rPr>
              <a:t>Em pesquisa internacional, para diagnóstico de hipotensão, a medida do lactato foi o método mais utilizado (70%);(35)</a:t>
            </a:r>
          </a:p>
          <a:p>
            <a:pPr marL="90488" indent="-90488" defTabSz="914400" eaLnBrk="0" hangingPunct="0">
              <a:lnSpc>
                <a:spcPct val="70000"/>
              </a:lnSpc>
              <a:spcBef>
                <a:spcPts val="1200"/>
              </a:spcBef>
              <a:spcAft>
                <a:spcPts val="200"/>
              </a:spcAft>
              <a:buClr>
                <a:schemeClr val="accent1"/>
              </a:buClr>
              <a:buSzPct val="100000"/>
              <a:buFont typeface="Tw Cen MT"/>
              <a:buChar char=" "/>
            </a:pPr>
            <a:r>
              <a:rPr lang="pt-BR" altLang="pt-BR" sz="1900">
                <a:latin typeface="Tw Cen MT"/>
              </a:rPr>
              <a:t>Lactato foi previamente usado como critério de transfusão de glóbulos vermelhos em anemia, sepse e enterocolite necrosante, com forte correlação com o prognóstico;(36,37,38)</a:t>
            </a:r>
          </a:p>
          <a:p>
            <a:pPr marL="90488" indent="-90488" defTabSz="914400" eaLnBrk="0" hangingPunct="0">
              <a:lnSpc>
                <a:spcPct val="70000"/>
              </a:lnSpc>
              <a:spcBef>
                <a:spcPts val="1200"/>
              </a:spcBef>
              <a:spcAft>
                <a:spcPts val="200"/>
              </a:spcAft>
              <a:buClr>
                <a:schemeClr val="accent1"/>
              </a:buClr>
              <a:buSzPct val="100000"/>
              <a:buFont typeface="Tw Cen MT"/>
              <a:buChar char=" "/>
            </a:pPr>
            <a:r>
              <a:rPr lang="pt-BR" altLang="pt-BR" sz="1900">
                <a:latin typeface="Tw Cen MT"/>
              </a:rPr>
              <a:t>Aumento de 57% na mortalidade com 2 medidas </a:t>
            </a:r>
            <a:r>
              <a:rPr lang="pt-BR" altLang="pt-BR" sz="1900" b="1">
                <a:solidFill>
                  <a:srgbClr val="FF0000"/>
                </a:solidFill>
                <a:latin typeface="Tw Cen MT"/>
              </a:rPr>
              <a:t>acima de 5mmol/l</a:t>
            </a:r>
            <a:r>
              <a:rPr lang="pt-BR" altLang="pt-BR" sz="1900">
                <a:latin typeface="Tw Cen MT"/>
              </a:rPr>
              <a:t> em RN de 23-40 de IG;(39)</a:t>
            </a:r>
          </a:p>
          <a:p>
            <a:pPr marL="90488" indent="-90488" defTabSz="914400" eaLnBrk="0" hangingPunct="0">
              <a:lnSpc>
                <a:spcPct val="70000"/>
              </a:lnSpc>
              <a:spcBef>
                <a:spcPts val="1200"/>
              </a:spcBef>
              <a:spcAft>
                <a:spcPts val="200"/>
              </a:spcAft>
              <a:buClr>
                <a:schemeClr val="accent1"/>
              </a:buClr>
              <a:buSzPct val="100000"/>
              <a:buFont typeface="Tw Cen MT"/>
              <a:buChar char=" "/>
            </a:pPr>
            <a:r>
              <a:rPr lang="pt-BR" altLang="pt-BR" sz="1900">
                <a:latin typeface="Tw Cen MT"/>
              </a:rPr>
              <a:t>Valor preditivo positivo para mortalidade ou adversidade neurológica de 0,47 e preditivo negativo de 0,97 para valor de 5,7mmoL/l dentro de 3h após nascimento;(40)</a:t>
            </a:r>
          </a:p>
        </p:txBody>
      </p:sp>
      <p:sp>
        <p:nvSpPr>
          <p:cNvPr id="41991" name="Text Box 9"/>
          <p:cNvSpPr txBox="1">
            <a:spLocks noChangeArrowheads="1"/>
          </p:cNvSpPr>
          <p:nvPr/>
        </p:nvSpPr>
        <p:spPr bwMode="auto">
          <a:xfrm>
            <a:off x="3565525" y="2357438"/>
            <a:ext cx="5283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00"/>
            <a:r>
              <a:rPr lang="pt-BR" altLang="pt-BR" sz="2400" b="1">
                <a:solidFill>
                  <a:srgbClr val="0033CC"/>
                </a:solidFill>
                <a:latin typeface="Arial" pitchFamily="34" charset="0"/>
              </a:rPr>
              <a:t>Lactato e Avaliação Hemodinâmica</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3"/>
          <p:cNvSpPr>
            <a:spLocks noGrp="1"/>
          </p:cNvSpPr>
          <p:nvPr>
            <p:ph type="body" idx="4294967295"/>
          </p:nvPr>
        </p:nvSpPr>
        <p:spPr/>
        <p:txBody>
          <a:bodyPr lIns="45720" rIns="45720"/>
          <a:lstStyle/>
          <a:p>
            <a:pPr algn="ctr" eaLnBrk="1" hangingPunct="1"/>
            <a:r>
              <a:rPr lang="pt-BR" altLang="pt-BR" smtClean="0"/>
              <a:t>                        </a:t>
            </a:r>
            <a:r>
              <a:rPr lang="pt-BR" altLang="pt-BR" sz="4400" smtClean="0">
                <a:solidFill>
                  <a:srgbClr val="FF00FF"/>
                </a:solidFill>
              </a:rPr>
              <a:t>NA UTI PEDIÁTRICA: Lactato no Choque Séptico</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4"/>
          <p:cNvSpPr>
            <a:spLocks noChangeArrowheads="1"/>
          </p:cNvSpPr>
          <p:nvPr/>
        </p:nvSpPr>
        <p:spPr bwMode="auto">
          <a:xfrm>
            <a:off x="193675" y="1519238"/>
            <a:ext cx="11998325" cy="306387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ctr" eaLnBrk="0" hangingPunct="0"/>
            <a:r>
              <a:rPr lang="en-US" altLang="pt-BR" sz="2700" b="1">
                <a:solidFill>
                  <a:srgbClr val="0033CC"/>
                </a:solidFill>
                <a:latin typeface="Lato" pitchFamily="34" charset="0"/>
              </a:rPr>
              <a:t>UTI Pedi</a:t>
            </a:r>
            <a:r>
              <a:rPr lang="en-US" altLang="pt-BR" sz="2700" b="1">
                <a:solidFill>
                  <a:srgbClr val="0033CC"/>
                </a:solidFill>
                <a:latin typeface="Arial" pitchFamily="34" charset="0"/>
              </a:rPr>
              <a:t>á</a:t>
            </a:r>
            <a:r>
              <a:rPr lang="en-US" altLang="pt-BR" sz="2700" b="1">
                <a:solidFill>
                  <a:srgbClr val="0033CC"/>
                </a:solidFill>
                <a:latin typeface="Lato" pitchFamily="34" charset="0"/>
              </a:rPr>
              <a:t>trica: Efeito de uma estrat</a:t>
            </a:r>
            <a:r>
              <a:rPr lang="en-US" altLang="pt-BR" sz="2700" b="1">
                <a:solidFill>
                  <a:srgbClr val="0033CC"/>
                </a:solidFill>
                <a:latin typeface="Arial" pitchFamily="34" charset="0"/>
              </a:rPr>
              <a:t>é</a:t>
            </a:r>
            <a:r>
              <a:rPr lang="en-US" altLang="pt-BR" sz="2700" b="1">
                <a:solidFill>
                  <a:srgbClr val="0033CC"/>
                </a:solidFill>
                <a:latin typeface="Lato" pitchFamily="34" charset="0"/>
              </a:rPr>
              <a:t>gia de reanima</a:t>
            </a:r>
            <a:r>
              <a:rPr lang="en-US" altLang="pt-BR" sz="2700" b="1">
                <a:solidFill>
                  <a:srgbClr val="0033CC"/>
                </a:solidFill>
                <a:latin typeface="Arial" pitchFamily="34" charset="0"/>
              </a:rPr>
              <a:t>ç</a:t>
            </a:r>
            <a:r>
              <a:rPr lang="en-US" altLang="pt-BR" sz="2700" b="1">
                <a:solidFill>
                  <a:srgbClr val="0033CC"/>
                </a:solidFill>
                <a:latin typeface="Lato" pitchFamily="34" charset="0"/>
              </a:rPr>
              <a:t>ão visando o status de perfusão perif</a:t>
            </a:r>
            <a:r>
              <a:rPr lang="en-US" altLang="pt-BR" sz="2700" b="1">
                <a:solidFill>
                  <a:srgbClr val="0033CC"/>
                </a:solidFill>
                <a:latin typeface="Arial" pitchFamily="34" charset="0"/>
              </a:rPr>
              <a:t>é</a:t>
            </a:r>
            <a:r>
              <a:rPr lang="en-US" altLang="pt-BR" sz="2700" b="1">
                <a:solidFill>
                  <a:srgbClr val="0033CC"/>
                </a:solidFill>
                <a:latin typeface="Lato" pitchFamily="34" charset="0"/>
              </a:rPr>
              <a:t>rica versus n</a:t>
            </a:r>
            <a:r>
              <a:rPr lang="en-US" altLang="pt-BR" sz="2700" b="1">
                <a:solidFill>
                  <a:srgbClr val="0033CC"/>
                </a:solidFill>
                <a:latin typeface="Arial" pitchFamily="34" charset="0"/>
              </a:rPr>
              <a:t>í</a:t>
            </a:r>
            <a:r>
              <a:rPr lang="en-US" altLang="pt-BR" sz="2700" b="1">
                <a:solidFill>
                  <a:srgbClr val="0033CC"/>
                </a:solidFill>
                <a:latin typeface="Lato" pitchFamily="34" charset="0"/>
              </a:rPr>
              <a:t>veis s</a:t>
            </a:r>
            <a:r>
              <a:rPr lang="en-US" altLang="pt-BR" sz="2700" b="1">
                <a:solidFill>
                  <a:srgbClr val="0033CC"/>
                </a:solidFill>
                <a:latin typeface="Arial" pitchFamily="34" charset="0"/>
              </a:rPr>
              <a:t>é</a:t>
            </a:r>
            <a:r>
              <a:rPr lang="en-US" altLang="pt-BR" sz="2700" b="1">
                <a:solidFill>
                  <a:srgbClr val="0033CC"/>
                </a:solidFill>
                <a:latin typeface="Lato" pitchFamily="34" charset="0"/>
              </a:rPr>
              <a:t>ricos de lactato na mortalidade em 28 dias entre pacientes com choque s</a:t>
            </a:r>
            <a:r>
              <a:rPr lang="en-US" altLang="pt-BR" sz="2700" b="1">
                <a:solidFill>
                  <a:srgbClr val="0033CC"/>
                </a:solidFill>
                <a:latin typeface="Arial" pitchFamily="34" charset="0"/>
              </a:rPr>
              <a:t>é</a:t>
            </a:r>
            <a:r>
              <a:rPr lang="en-US" altLang="pt-BR" sz="2700" b="1">
                <a:solidFill>
                  <a:srgbClr val="0033CC"/>
                </a:solidFill>
                <a:latin typeface="Lato" pitchFamily="34" charset="0"/>
              </a:rPr>
              <a:t>ptico: estudo cl</a:t>
            </a:r>
            <a:r>
              <a:rPr lang="en-US" altLang="pt-BR" sz="2700" b="1">
                <a:solidFill>
                  <a:srgbClr val="0033CC"/>
                </a:solidFill>
                <a:latin typeface="Arial" pitchFamily="34" charset="0"/>
              </a:rPr>
              <a:t>í</a:t>
            </a:r>
            <a:r>
              <a:rPr lang="en-US" altLang="pt-BR" sz="2700" b="1">
                <a:solidFill>
                  <a:srgbClr val="0033CC"/>
                </a:solidFill>
                <a:latin typeface="Lato" pitchFamily="34" charset="0"/>
              </a:rPr>
              <a:t>nico randomizado SHRK-SHOCK.</a:t>
            </a:r>
          </a:p>
          <a:p>
            <a:pPr eaLnBrk="0" hangingPunct="0"/>
            <a:endParaRPr lang="en-US" altLang="pt-BR" u="sng">
              <a:solidFill>
                <a:srgbClr val="0033CC"/>
              </a:solidFill>
              <a:latin typeface="Arial" pitchFamily="34" charset="0"/>
            </a:endParaRPr>
          </a:p>
          <a:p>
            <a:pPr eaLnBrk="0" hangingPunct="0"/>
            <a:r>
              <a:rPr lang="en-US" altLang="pt-BR" sz="1300" b="1" u="sng">
                <a:solidFill>
                  <a:srgbClr val="78909C"/>
                </a:solidFill>
                <a:latin typeface="Source Sans Pro"/>
                <a:hlinkClick r:id="rId2"/>
              </a:rPr>
              <a:t>Effect</a:t>
            </a:r>
            <a:r>
              <a:rPr lang="en-US" altLang="pt-BR" sz="1300" u="sng">
                <a:solidFill>
                  <a:srgbClr val="78909C"/>
                </a:solidFill>
                <a:latin typeface="Arial" pitchFamily="34" charset="0"/>
                <a:hlinkClick r:id="rId2"/>
              </a:rPr>
              <a:t> </a:t>
            </a:r>
            <a:r>
              <a:rPr lang="en-US" altLang="pt-BR" sz="1300" u="sng">
                <a:solidFill>
                  <a:srgbClr val="78909C"/>
                </a:solidFill>
                <a:latin typeface="Source Sans Pro"/>
                <a:hlinkClick r:id="rId2"/>
              </a:rPr>
              <a:t>of</a:t>
            </a:r>
            <a:r>
              <a:rPr lang="en-US" altLang="pt-BR" sz="1300" u="sng">
                <a:solidFill>
                  <a:srgbClr val="78909C"/>
                </a:solidFill>
                <a:latin typeface="Arial" pitchFamily="34" charset="0"/>
                <a:hlinkClick r:id="rId2"/>
              </a:rPr>
              <a:t> </a:t>
            </a:r>
            <a:r>
              <a:rPr lang="en-US" altLang="pt-BR" sz="1300" u="sng">
                <a:solidFill>
                  <a:srgbClr val="78909C"/>
                </a:solidFill>
                <a:latin typeface="Source Sans Pro"/>
                <a:hlinkClick r:id="rId2"/>
              </a:rPr>
              <a:t>a</a:t>
            </a:r>
            <a:r>
              <a:rPr lang="en-US" altLang="pt-BR" sz="1300" u="sng">
                <a:solidFill>
                  <a:srgbClr val="78909C"/>
                </a:solidFill>
                <a:latin typeface="Arial" pitchFamily="34" charset="0"/>
                <a:hlinkClick r:id="rId2"/>
              </a:rPr>
              <a:t> </a:t>
            </a:r>
            <a:r>
              <a:rPr lang="en-US" altLang="pt-BR" sz="1300" b="1" u="sng">
                <a:solidFill>
                  <a:srgbClr val="78909C"/>
                </a:solidFill>
                <a:latin typeface="Source Sans Pro"/>
                <a:hlinkClick r:id="rId2"/>
              </a:rPr>
              <a:t>Resuscitation</a:t>
            </a:r>
            <a:r>
              <a:rPr lang="en-US" altLang="pt-BR" sz="1300" u="sng">
                <a:solidFill>
                  <a:srgbClr val="78909C"/>
                </a:solidFill>
                <a:latin typeface="Arial" pitchFamily="34" charset="0"/>
                <a:hlinkClick r:id="rId2"/>
              </a:rPr>
              <a:t> </a:t>
            </a:r>
            <a:r>
              <a:rPr lang="en-US" altLang="pt-BR" sz="1300" b="1" u="sng">
                <a:solidFill>
                  <a:srgbClr val="78909C"/>
                </a:solidFill>
                <a:latin typeface="Source Sans Pro"/>
                <a:hlinkClick r:id="rId2"/>
              </a:rPr>
              <a:t>Strategy</a:t>
            </a:r>
            <a:r>
              <a:rPr lang="en-US" altLang="pt-BR" sz="1300" u="sng">
                <a:solidFill>
                  <a:srgbClr val="78909C"/>
                </a:solidFill>
                <a:latin typeface="Arial" pitchFamily="34" charset="0"/>
                <a:hlinkClick r:id="rId2"/>
              </a:rPr>
              <a:t> </a:t>
            </a:r>
            <a:r>
              <a:rPr lang="en-US" altLang="pt-BR" sz="1300" b="1" u="sng">
                <a:solidFill>
                  <a:srgbClr val="78909C"/>
                </a:solidFill>
                <a:latin typeface="Source Sans Pro"/>
                <a:hlinkClick r:id="rId2"/>
              </a:rPr>
              <a:t>Targeting</a:t>
            </a:r>
            <a:r>
              <a:rPr lang="en-US" altLang="pt-BR" sz="1300" u="sng">
                <a:solidFill>
                  <a:srgbClr val="78909C"/>
                </a:solidFill>
                <a:latin typeface="Arial" pitchFamily="34" charset="0"/>
                <a:hlinkClick r:id="rId2"/>
              </a:rPr>
              <a:t> </a:t>
            </a:r>
            <a:r>
              <a:rPr lang="en-US" altLang="pt-BR" sz="1300" u="sng">
                <a:solidFill>
                  <a:srgbClr val="78909C"/>
                </a:solidFill>
                <a:latin typeface="Source Sans Pro"/>
                <a:hlinkClick r:id="rId2"/>
              </a:rPr>
              <a:t>Peripheral</a:t>
            </a:r>
            <a:r>
              <a:rPr lang="en-US" altLang="pt-BR" sz="1300">
                <a:solidFill>
                  <a:srgbClr val="424242"/>
                </a:solidFill>
                <a:latin typeface="Arial" pitchFamily="34" charset="0"/>
              </a:rPr>
              <a:t> </a:t>
            </a:r>
            <a:r>
              <a:rPr lang="en-US" altLang="pt-BR" sz="1300" u="sng">
                <a:solidFill>
                  <a:srgbClr val="78909C"/>
                </a:solidFill>
                <a:latin typeface="Source Sans Pro"/>
                <a:hlinkClick r:id="rId2"/>
              </a:rPr>
              <a:t>Perfusion</a:t>
            </a:r>
            <a:r>
              <a:rPr lang="en-US" altLang="pt-BR" sz="1300" u="sng">
                <a:solidFill>
                  <a:srgbClr val="78909C"/>
                </a:solidFill>
                <a:latin typeface="Arial" pitchFamily="34" charset="0"/>
                <a:hlinkClick r:id="rId2"/>
              </a:rPr>
              <a:t> </a:t>
            </a:r>
            <a:r>
              <a:rPr lang="en-US" altLang="pt-BR" sz="1300" u="sng">
                <a:solidFill>
                  <a:srgbClr val="78909C"/>
                </a:solidFill>
                <a:latin typeface="Source Sans Pro"/>
                <a:hlinkClick r:id="rId2"/>
              </a:rPr>
              <a:t>Status vs</a:t>
            </a:r>
            <a:r>
              <a:rPr lang="en-US" altLang="pt-BR" sz="1300" u="sng">
                <a:solidFill>
                  <a:srgbClr val="78909C"/>
                </a:solidFill>
                <a:latin typeface="Arial" pitchFamily="34" charset="0"/>
                <a:hlinkClick r:id="rId2"/>
              </a:rPr>
              <a:t> </a:t>
            </a:r>
            <a:r>
              <a:rPr lang="en-US" altLang="pt-BR" sz="1300" u="sng">
                <a:solidFill>
                  <a:srgbClr val="78909C"/>
                </a:solidFill>
                <a:latin typeface="Source Sans Pro"/>
                <a:hlinkClick r:id="rId2"/>
              </a:rPr>
              <a:t>Serum</a:t>
            </a:r>
            <a:r>
              <a:rPr lang="en-US" altLang="pt-BR" sz="1300">
                <a:solidFill>
                  <a:srgbClr val="424242"/>
                </a:solidFill>
                <a:latin typeface="Arial" pitchFamily="34" charset="0"/>
              </a:rPr>
              <a:t> </a:t>
            </a:r>
            <a:r>
              <a:rPr lang="en-US" altLang="pt-BR" sz="1300" u="sng">
                <a:solidFill>
                  <a:srgbClr val="78909C"/>
                </a:solidFill>
                <a:latin typeface="Source Sans Pro"/>
                <a:hlinkClick r:id="rId2"/>
              </a:rPr>
              <a:t>Lactate</a:t>
            </a:r>
            <a:r>
              <a:rPr lang="en-US" altLang="pt-BR" sz="1300">
                <a:solidFill>
                  <a:srgbClr val="424242"/>
                </a:solidFill>
                <a:latin typeface="Arial" pitchFamily="34" charset="0"/>
              </a:rPr>
              <a:t> </a:t>
            </a:r>
            <a:r>
              <a:rPr lang="en-US" altLang="pt-BR" sz="1300" u="sng">
                <a:solidFill>
                  <a:srgbClr val="78909C"/>
                </a:solidFill>
                <a:latin typeface="Source Sans Pro"/>
                <a:hlinkClick r:id="rId2"/>
              </a:rPr>
              <a:t>Levels</a:t>
            </a:r>
            <a:r>
              <a:rPr lang="en-US" altLang="pt-BR" sz="1300">
                <a:solidFill>
                  <a:srgbClr val="424242"/>
                </a:solidFill>
                <a:latin typeface="Arial" pitchFamily="34" charset="0"/>
              </a:rPr>
              <a:t> </a:t>
            </a:r>
            <a:r>
              <a:rPr lang="en-US" altLang="pt-BR" sz="1300" u="sng">
                <a:solidFill>
                  <a:srgbClr val="78909C"/>
                </a:solidFill>
                <a:latin typeface="Source Sans Pro"/>
                <a:hlinkClick r:id="rId2"/>
              </a:rPr>
              <a:t>on</a:t>
            </a:r>
            <a:r>
              <a:rPr lang="en-US" altLang="pt-BR" sz="1300" u="sng">
                <a:solidFill>
                  <a:srgbClr val="78909C"/>
                </a:solidFill>
                <a:latin typeface="Arial" pitchFamily="34" charset="0"/>
                <a:hlinkClick r:id="rId2"/>
              </a:rPr>
              <a:t> </a:t>
            </a:r>
            <a:r>
              <a:rPr lang="en-US" altLang="pt-BR" sz="1300" u="sng">
                <a:solidFill>
                  <a:srgbClr val="78909C"/>
                </a:solidFill>
                <a:latin typeface="Source Sans Pro"/>
                <a:hlinkClick r:id="rId2"/>
              </a:rPr>
              <a:t>28-Day</a:t>
            </a:r>
            <a:r>
              <a:rPr lang="en-US" altLang="pt-BR" sz="1300" u="sng">
                <a:solidFill>
                  <a:srgbClr val="78909C"/>
                </a:solidFill>
                <a:latin typeface="Arial" pitchFamily="34" charset="0"/>
                <a:hlinkClick r:id="rId2"/>
              </a:rPr>
              <a:t> </a:t>
            </a:r>
            <a:r>
              <a:rPr lang="en-US" altLang="pt-BR" sz="1300" u="sng">
                <a:solidFill>
                  <a:srgbClr val="78909C"/>
                </a:solidFill>
                <a:latin typeface="Source Sans Pro"/>
                <a:hlinkClick r:id="rId2"/>
              </a:rPr>
              <a:t>Mortality</a:t>
            </a:r>
            <a:r>
              <a:rPr lang="en-US" altLang="pt-BR" sz="1300">
                <a:solidFill>
                  <a:srgbClr val="424242"/>
                </a:solidFill>
                <a:latin typeface="Arial" pitchFamily="34" charset="0"/>
              </a:rPr>
              <a:t> </a:t>
            </a:r>
            <a:r>
              <a:rPr lang="en-US" altLang="pt-BR" sz="1300" u="sng">
                <a:solidFill>
                  <a:srgbClr val="78909C"/>
                </a:solidFill>
                <a:latin typeface="Source Sans Pro"/>
                <a:hlinkClick r:id="rId2"/>
              </a:rPr>
              <a:t>Among</a:t>
            </a:r>
            <a:r>
              <a:rPr lang="en-US" altLang="pt-BR" sz="1300">
                <a:solidFill>
                  <a:srgbClr val="424242"/>
                </a:solidFill>
                <a:latin typeface="Arial" pitchFamily="34" charset="0"/>
              </a:rPr>
              <a:t> </a:t>
            </a:r>
            <a:r>
              <a:rPr lang="en-US" altLang="pt-BR" sz="1300" u="sng">
                <a:solidFill>
                  <a:srgbClr val="78909C"/>
                </a:solidFill>
                <a:latin typeface="Source Sans Pro"/>
                <a:hlinkClick r:id="rId2"/>
              </a:rPr>
              <a:t>Patients</a:t>
            </a:r>
            <a:r>
              <a:rPr lang="en-US" altLang="pt-BR" sz="1300">
                <a:solidFill>
                  <a:srgbClr val="424242"/>
                </a:solidFill>
                <a:latin typeface="Arial" pitchFamily="34" charset="0"/>
              </a:rPr>
              <a:t> </a:t>
            </a:r>
            <a:r>
              <a:rPr lang="en-US" altLang="pt-BR" sz="1300" u="sng">
                <a:solidFill>
                  <a:srgbClr val="78909C"/>
                </a:solidFill>
                <a:latin typeface="Source Sans Pro"/>
                <a:hlinkClick r:id="rId2"/>
              </a:rPr>
              <a:t>With</a:t>
            </a:r>
            <a:r>
              <a:rPr lang="en-US" altLang="pt-BR" sz="1300" u="sng">
                <a:solidFill>
                  <a:srgbClr val="78909C"/>
                </a:solidFill>
                <a:latin typeface="Arial" pitchFamily="34" charset="0"/>
                <a:hlinkClick r:id="rId2"/>
              </a:rPr>
              <a:t> </a:t>
            </a:r>
            <a:r>
              <a:rPr lang="en-US" altLang="pt-BR" sz="1300" b="1" u="sng">
                <a:solidFill>
                  <a:srgbClr val="78909C"/>
                </a:solidFill>
                <a:latin typeface="Source Sans Pro"/>
                <a:hlinkClick r:id="rId2"/>
              </a:rPr>
              <a:t>Septic</a:t>
            </a:r>
            <a:r>
              <a:rPr lang="en-US" altLang="pt-BR" sz="1300">
                <a:solidFill>
                  <a:srgbClr val="424242"/>
                </a:solidFill>
                <a:latin typeface="Arial" pitchFamily="34" charset="0"/>
              </a:rPr>
              <a:t> </a:t>
            </a:r>
            <a:r>
              <a:rPr lang="en-US" altLang="pt-BR" sz="1300" b="1" u="sng">
                <a:solidFill>
                  <a:srgbClr val="78909C"/>
                </a:solidFill>
                <a:latin typeface="Source Sans Pro"/>
                <a:hlinkClick r:id="rId2"/>
              </a:rPr>
              <a:t>Shock</a:t>
            </a:r>
            <a:r>
              <a:rPr lang="en-US" altLang="pt-BR" sz="1300" u="sng">
                <a:solidFill>
                  <a:srgbClr val="78909C"/>
                </a:solidFill>
                <a:latin typeface="Source Sans Pro"/>
                <a:hlinkClick r:id="rId2"/>
              </a:rPr>
              <a:t>: The ANDROMEDA-</a:t>
            </a:r>
            <a:r>
              <a:rPr lang="en-US" altLang="pt-BR" sz="1300" b="1" u="sng">
                <a:solidFill>
                  <a:srgbClr val="78909C"/>
                </a:solidFill>
                <a:latin typeface="Source Sans Pro"/>
                <a:hlinkClick r:id="rId2"/>
              </a:rPr>
              <a:t>SHOCK</a:t>
            </a:r>
            <a:r>
              <a:rPr lang="en-US" altLang="pt-BR" sz="1300" u="sng">
                <a:solidFill>
                  <a:srgbClr val="78909C"/>
                </a:solidFill>
                <a:latin typeface="Source Sans Pro"/>
                <a:hlinkClick r:id="rId2"/>
              </a:rPr>
              <a:t>Randomized</a:t>
            </a:r>
            <a:r>
              <a:rPr lang="en-US" altLang="pt-BR" sz="1300">
                <a:solidFill>
                  <a:srgbClr val="424242"/>
                </a:solidFill>
                <a:latin typeface="Arial" pitchFamily="34" charset="0"/>
              </a:rPr>
              <a:t> </a:t>
            </a:r>
            <a:r>
              <a:rPr lang="en-US" altLang="pt-BR" sz="1300" u="sng">
                <a:solidFill>
                  <a:srgbClr val="78909C"/>
                </a:solidFill>
                <a:latin typeface="Source Sans Pro"/>
                <a:hlinkClick r:id="rId2"/>
              </a:rPr>
              <a:t>Clinical</a:t>
            </a:r>
            <a:r>
              <a:rPr lang="en-US" altLang="pt-BR" sz="1300">
                <a:solidFill>
                  <a:srgbClr val="424242"/>
                </a:solidFill>
                <a:latin typeface="Arial" pitchFamily="34" charset="0"/>
              </a:rPr>
              <a:t> </a:t>
            </a:r>
            <a:r>
              <a:rPr lang="en-US" altLang="pt-BR" sz="1300" u="sng">
                <a:solidFill>
                  <a:srgbClr val="78909C"/>
                </a:solidFill>
                <a:latin typeface="Source Sans Pro"/>
                <a:hlinkClick r:id="rId2"/>
              </a:rPr>
              <a:t>Trial.</a:t>
            </a:r>
            <a:r>
              <a:rPr lang="en-US" altLang="pt-BR" sz="1300">
                <a:solidFill>
                  <a:srgbClr val="424242"/>
                </a:solidFill>
                <a:latin typeface="Source Sans Pro"/>
              </a:rPr>
              <a:t>Hern</a:t>
            </a:r>
            <a:r>
              <a:rPr lang="en-US" altLang="pt-BR" sz="1300">
                <a:solidFill>
                  <a:srgbClr val="424242"/>
                </a:solidFill>
                <a:latin typeface="Arial" pitchFamily="34" charset="0"/>
              </a:rPr>
              <a:t>á</a:t>
            </a:r>
            <a:r>
              <a:rPr lang="en-US" altLang="pt-BR" sz="1300">
                <a:solidFill>
                  <a:srgbClr val="424242"/>
                </a:solidFill>
                <a:latin typeface="Source Sans Pro"/>
              </a:rPr>
              <a:t>ndez G, Ospina-Tasc</a:t>
            </a:r>
            <a:r>
              <a:rPr lang="en-US" altLang="pt-BR" sz="1300">
                <a:solidFill>
                  <a:srgbClr val="424242"/>
                </a:solidFill>
                <a:latin typeface="Arial" pitchFamily="34" charset="0"/>
              </a:rPr>
              <a:t>ó</a:t>
            </a:r>
            <a:r>
              <a:rPr lang="en-US" altLang="pt-BR" sz="1300">
                <a:solidFill>
                  <a:srgbClr val="424242"/>
                </a:solidFill>
                <a:latin typeface="Source Sans Pro"/>
              </a:rPr>
              <a:t>n GA, Damiani LP et al. JAMA. 2019 Feb 19;321(7):654-664. </a:t>
            </a:r>
            <a:r>
              <a:rPr lang="en-US" altLang="pt-BR" sz="1300">
                <a:solidFill>
                  <a:srgbClr val="3333FF"/>
                </a:solidFill>
                <a:latin typeface="Source Sans Pro"/>
              </a:rPr>
              <a:t>doi: 10.1001/jama.2019.0071</a:t>
            </a:r>
            <a:r>
              <a:rPr lang="en-US" altLang="pt-BR" sz="1300">
                <a:solidFill>
                  <a:srgbClr val="424242"/>
                </a:solidFill>
                <a:latin typeface="Source Sans Pro"/>
              </a:rPr>
              <a:t>. PMID:</a:t>
            </a:r>
            <a:r>
              <a:rPr lang="en-US" altLang="pt-BR" sz="1300">
                <a:solidFill>
                  <a:srgbClr val="424242"/>
                </a:solidFill>
                <a:latin typeface="Arial" pitchFamily="34" charset="0"/>
              </a:rPr>
              <a:t> </a:t>
            </a:r>
            <a:r>
              <a:rPr lang="en-US" altLang="pt-BR" sz="1300">
                <a:solidFill>
                  <a:srgbClr val="424242"/>
                </a:solidFill>
                <a:latin typeface="Source Sans Pro"/>
              </a:rPr>
              <a:t>30772908.</a:t>
            </a:r>
            <a:r>
              <a:rPr lang="en-US" altLang="pt-BR" sz="1300" u="sng">
                <a:solidFill>
                  <a:srgbClr val="78909C"/>
                </a:solidFill>
                <a:latin typeface="Source Sans Pro"/>
                <a:hlinkClick r:id="rId3"/>
              </a:rPr>
              <a:t>Similar</a:t>
            </a:r>
            <a:r>
              <a:rPr lang="en-US" altLang="pt-BR" sz="1300" u="sng">
                <a:solidFill>
                  <a:srgbClr val="78909C"/>
                </a:solidFill>
                <a:latin typeface="Arial" pitchFamily="34" charset="0"/>
                <a:hlinkClick r:id="rId3"/>
              </a:rPr>
              <a:t> </a:t>
            </a:r>
            <a:r>
              <a:rPr lang="en-US" altLang="pt-BR" sz="1300" u="sng">
                <a:solidFill>
                  <a:srgbClr val="78909C"/>
                </a:solidFill>
                <a:latin typeface="Source Sans Pro"/>
                <a:hlinkClick r:id="rId3"/>
              </a:rPr>
              <a:t>articles.</a:t>
            </a:r>
            <a:endParaRPr lang="en-US" altLang="pt-BR" sz="1300" u="sng">
              <a:solidFill>
                <a:srgbClr val="78909C"/>
              </a:solidFill>
              <a:latin typeface="Source Sans Pro"/>
            </a:endParaRPr>
          </a:p>
          <a:p>
            <a:pPr algn="ctr" eaLnBrk="0" hangingPunct="0"/>
            <a:r>
              <a:rPr lang="pt-BR" altLang="pt-BR">
                <a:latin typeface="Arial" pitchFamily="34" charset="0"/>
              </a:rPr>
              <a:t>Apresentação: Gabriela Santos – R4 Medicina Intensiva Pediátrica do HMIB/SES/DF.Coordenação: Alexandre  P. Serafim. </a:t>
            </a:r>
            <a:endParaRPr lang="en-US" altLang="pt-BR">
              <a:latin typeface="Arial" pitchFamily="34" charset="0"/>
            </a:endParaRPr>
          </a:p>
        </p:txBody>
      </p:sp>
      <p:pic>
        <p:nvPicPr>
          <p:cNvPr id="44035" name="Picture 5" descr="pptx">
            <a:hlinkClick r:id="rId4" tooltip="UTI-Ped-Choque-Sept-TEC-vers-Lactato"/>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80263" y="2805113"/>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6" name="AutoShape 6"/>
          <p:cNvSpPr>
            <a:spLocks noChangeArrowheads="1"/>
          </p:cNvSpPr>
          <p:nvPr/>
        </p:nvSpPr>
        <p:spPr bwMode="auto">
          <a:xfrm>
            <a:off x="11390313" y="6356350"/>
            <a:ext cx="649287" cy="361950"/>
          </a:xfrm>
          <a:custGeom>
            <a:avLst/>
            <a:gdLst>
              <a:gd name="T0" fmla="*/ 440011069 w 21600"/>
              <a:gd name="T1" fmla="*/ 0 h 21600"/>
              <a:gd name="T2" fmla="*/ 0 w 21600"/>
              <a:gd name="T3" fmla="*/ 50816909 h 21600"/>
              <a:gd name="T4" fmla="*/ 440011069 w 21600"/>
              <a:gd name="T5" fmla="*/ 101633817 h 21600"/>
              <a:gd name="T6" fmla="*/ 586681816 w 21600"/>
              <a:gd name="T7" fmla="*/ 5081690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0033CC"/>
          </a:solidFill>
          <a:ln w="38100">
            <a:solidFill>
              <a:srgbClr val="FF00FF"/>
            </a:solidFill>
            <a:miter lim="800000"/>
            <a:headEnd/>
            <a:tailEnd/>
          </a:ln>
        </p:spPr>
        <p:txBody>
          <a:bodyPr wrap="none" anchor="ctr"/>
          <a:lstStyle/>
          <a:p>
            <a:endParaRPr lang="pt-B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3"/>
          <p:cNvSpPr>
            <a:spLocks noGrp="1"/>
          </p:cNvSpPr>
          <p:nvPr>
            <p:ph type="body" idx="4294967295"/>
          </p:nvPr>
        </p:nvSpPr>
        <p:spPr>
          <a:xfrm>
            <a:off x="1023938" y="728663"/>
            <a:ext cx="9720262" cy="5580062"/>
          </a:xfrm>
          <a:solidFill>
            <a:schemeClr val="bg1"/>
          </a:solidFill>
        </p:spPr>
        <p:txBody>
          <a:bodyPr lIns="45720" rIns="45720"/>
          <a:lstStyle/>
          <a:p>
            <a:pPr algn="ctr" eaLnBrk="1" hangingPunct="1"/>
            <a:r>
              <a:rPr lang="pt-BR" altLang="pt-BR" sz="2900" smtClean="0"/>
              <a:t>Neste estudo, uma estratégia de ressuscitação no choque séptico guiada pela perfusão periférica não reduziu a mortalidade em 28 dias, em relação à ressuscitação guiada por dosagem de lactato, no entanto, associada a um melhor desfecho em relação à disfunção orgânica com 72h, além de menor mortalidade em um subgrupo de pacientes com disfunção menos severa, </a:t>
            </a:r>
            <a:r>
              <a:rPr lang="pt-BR" altLang="pt-BR" sz="2900" b="1" smtClean="0">
                <a:solidFill>
                  <a:srgbClr val="0033CC"/>
                </a:solidFill>
              </a:rPr>
              <a:t>não dando suporte ao uso de uma estratégia de ressuscitação direcionada à perfusão em pacientes com choque séptico</a:t>
            </a:r>
            <a:endParaRPr lang="pt-BR" altLang="pt-BR" sz="2900" smtClean="0"/>
          </a:p>
        </p:txBody>
      </p:sp>
      <p:sp>
        <p:nvSpPr>
          <p:cNvPr id="45059" name="AutoShape 4"/>
          <p:cNvSpPr>
            <a:spLocks noChangeArrowheads="1"/>
          </p:cNvSpPr>
          <p:nvPr/>
        </p:nvSpPr>
        <p:spPr bwMode="auto">
          <a:xfrm>
            <a:off x="11390313" y="6496050"/>
            <a:ext cx="649287" cy="361950"/>
          </a:xfrm>
          <a:custGeom>
            <a:avLst/>
            <a:gdLst>
              <a:gd name="T0" fmla="*/ 440011069 w 21600"/>
              <a:gd name="T1" fmla="*/ 0 h 21600"/>
              <a:gd name="T2" fmla="*/ 0 w 21600"/>
              <a:gd name="T3" fmla="*/ 50816909 h 21600"/>
              <a:gd name="T4" fmla="*/ 440011069 w 21600"/>
              <a:gd name="T5" fmla="*/ 101633817 h 21600"/>
              <a:gd name="T6" fmla="*/ 586681816 w 21600"/>
              <a:gd name="T7" fmla="*/ 5081690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0033CC"/>
          </a:solidFill>
          <a:ln w="38100">
            <a:solidFill>
              <a:srgbClr val="FF00FF"/>
            </a:solidFill>
            <a:miter lim="800000"/>
            <a:headEnd/>
            <a:tailEnd/>
          </a:ln>
        </p:spPr>
        <p:txBody>
          <a:bodyPr wrap="none" anchor="ctr"/>
          <a:lstStyle/>
          <a:p>
            <a:endParaRPr lang="pt-B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0425" y="377825"/>
            <a:ext cx="7869238" cy="648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3"/>
          <p:cNvSpPr>
            <a:spLocks noGrp="1"/>
          </p:cNvSpPr>
          <p:nvPr>
            <p:ph type="body" idx="4294967295"/>
          </p:nvPr>
        </p:nvSpPr>
        <p:spPr>
          <a:xfrm>
            <a:off x="1362075" y="2001838"/>
            <a:ext cx="10442575" cy="4022725"/>
          </a:xfrm>
        </p:spPr>
        <p:txBody>
          <a:bodyPr lIns="45720" rIns="45720"/>
          <a:lstStyle/>
          <a:p>
            <a:pPr algn="ctr" eaLnBrk="1" hangingPunct="1"/>
            <a:r>
              <a:rPr lang="pt-BR" altLang="pt-BR" sz="4900" smtClean="0">
                <a:solidFill>
                  <a:srgbClr val="FF00FF"/>
                </a:solidFill>
              </a:rPr>
              <a:t>pH EUCAPNICO: O QUE SIGNIFICA?</a:t>
            </a:r>
          </a:p>
          <a:p>
            <a:pPr marL="776288" lvl="4" indent="-136525" algn="ctr" eaLnBrk="1" hangingPunct="1">
              <a:buFont typeface="Calibri" pitchFamily="34" charset="0"/>
              <a:buNone/>
            </a:pPr>
            <a:r>
              <a:rPr lang="pt-BR" altLang="pt-BR" sz="2400" smtClean="0">
                <a:solidFill>
                  <a:srgbClr val="0033CC"/>
                </a:solidFill>
              </a:rPr>
              <a:t>(REFLEXO DO COMPONENTE METABÓLICO!)</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3"/>
          <p:cNvSpPr>
            <a:spLocks noGrp="1"/>
          </p:cNvSpPr>
          <p:nvPr>
            <p:ph type="body" idx="4294967295"/>
          </p:nvPr>
        </p:nvSpPr>
        <p:spPr>
          <a:xfrm>
            <a:off x="1023938" y="2286000"/>
            <a:ext cx="10296525" cy="4022725"/>
          </a:xfrm>
        </p:spPr>
        <p:txBody>
          <a:bodyPr lIns="45720" rIns="45720"/>
          <a:lstStyle/>
          <a:p>
            <a:pPr eaLnBrk="1" hangingPunct="1">
              <a:lnSpc>
                <a:spcPct val="70000"/>
              </a:lnSpc>
            </a:pPr>
            <a:r>
              <a:rPr lang="pt-BR" altLang="pt-BR" sz="1800" smtClean="0"/>
              <a:t>-É importante considerar a etiologia da acidose.</a:t>
            </a:r>
          </a:p>
          <a:p>
            <a:pPr eaLnBrk="1" hangingPunct="1">
              <a:lnSpc>
                <a:spcPct val="70000"/>
              </a:lnSpc>
            </a:pPr>
            <a:r>
              <a:rPr lang="pt-BR" altLang="pt-BR" sz="1800" smtClean="0"/>
              <a:t>-Uma acidose respiratória causada pelo acúmulo de dióxido de carbono é muito menos significativa para o feto e recém-nascido do que uma acidose metabólica causada pela hipoxia durante o trabalho de parto</a:t>
            </a:r>
          </a:p>
          <a:p>
            <a:pPr eaLnBrk="1" hangingPunct="1">
              <a:lnSpc>
                <a:spcPct val="70000"/>
              </a:lnSpc>
            </a:pPr>
            <a:r>
              <a:rPr lang="pt-BR" altLang="pt-BR" sz="1800" smtClean="0"/>
              <a:t> -Nesse estudo, </a:t>
            </a:r>
            <a:r>
              <a:rPr lang="pt-BR" altLang="pt-BR" sz="1800" smtClean="0">
                <a:solidFill>
                  <a:srgbClr val="0033CC"/>
                </a:solidFill>
              </a:rPr>
              <a:t>40% dos casos com pH arterial baixo (abaixo de 7.05) apresentavam acidose respiratória</a:t>
            </a:r>
            <a:r>
              <a:rPr lang="pt-BR" altLang="pt-BR" sz="1800" smtClean="0"/>
              <a:t> e não seria esperado que tivessem sequelas a longo prazo, a menos que houvesse hipoxia no período neonatal.</a:t>
            </a:r>
          </a:p>
          <a:p>
            <a:pPr algn="ctr" eaLnBrk="1" hangingPunct="1">
              <a:lnSpc>
                <a:spcPct val="70000"/>
              </a:lnSpc>
            </a:pPr>
            <a:r>
              <a:rPr lang="pt-BR" altLang="pt-BR" sz="2300" b="1" smtClean="0">
                <a:solidFill>
                  <a:srgbClr val="FF00FF"/>
                </a:solidFill>
              </a:rPr>
              <a:t>A menos que essa distinção seja feita, a relação entre acidose e o o resultado também será desfocado. </a:t>
            </a:r>
          </a:p>
          <a:p>
            <a:pPr algn="ctr" eaLnBrk="1" hangingPunct="1">
              <a:lnSpc>
                <a:spcPct val="70000"/>
              </a:lnSpc>
            </a:pPr>
            <a:r>
              <a:rPr lang="pt-BR" altLang="pt-BR" sz="1800" b="1" smtClean="0">
                <a:solidFill>
                  <a:srgbClr val="0033CC"/>
                </a:solidFill>
              </a:rPr>
              <a:t>Além disso, a PaCO2 deve também ser medida para derivar o déficit básico do líquido extracelular </a:t>
            </a:r>
          </a:p>
          <a:p>
            <a:pPr algn="ctr" eaLnBrk="1" hangingPunct="1">
              <a:lnSpc>
                <a:spcPct val="70000"/>
              </a:lnSpc>
            </a:pPr>
            <a:r>
              <a:rPr lang="pt-BR" altLang="pt-BR" sz="1800" b="1" smtClean="0">
                <a:solidFill>
                  <a:srgbClr val="0033CC"/>
                </a:solidFill>
              </a:rPr>
              <a:t>Os autores não tiveram  dificuldades em introduzir isso como prática clínica de rotina.</a:t>
            </a:r>
          </a:p>
        </p:txBody>
      </p:sp>
      <p:sp>
        <p:nvSpPr>
          <p:cNvPr id="48131" name="Rectangle 5"/>
          <p:cNvSpPr>
            <a:spLocks noChangeArrowheads="1"/>
          </p:cNvSpPr>
          <p:nvPr/>
        </p:nvSpPr>
        <p:spPr bwMode="auto">
          <a:xfrm>
            <a:off x="0" y="1231900"/>
            <a:ext cx="12192000" cy="9144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95220" bIns="0" anchor="ctr">
            <a:spAutoFit/>
          </a:bodyPr>
          <a:lstStyle/>
          <a:p>
            <a:pPr algn="ctr" eaLnBrk="0" hangingPunct="0"/>
            <a:r>
              <a:rPr lang="en-US" altLang="pt-BR" sz="2000">
                <a:latin typeface="Arial" pitchFamily="34" charset="0"/>
                <a:hlinkClick r:id="rId2"/>
              </a:rPr>
              <a:t>Umbilical cord blood gas analysis at delivery: a time for quality data.</a:t>
            </a:r>
            <a:endParaRPr lang="en-US" altLang="pt-BR" sz="2000">
              <a:latin typeface="Arial" pitchFamily="34" charset="0"/>
            </a:endParaRPr>
          </a:p>
          <a:p>
            <a:pPr algn="ctr" eaLnBrk="0" hangingPunct="0"/>
            <a:r>
              <a:rPr lang="en-US" altLang="pt-BR" sz="2000">
                <a:latin typeface="Arial" pitchFamily="34" charset="0"/>
              </a:rPr>
              <a:t>Westgate J, Garibaldi JM, Greene KR.Br J Obstet Gynaecol. 1994 Dec;101(12):1054-63.</a:t>
            </a:r>
          </a:p>
          <a:p>
            <a:pPr algn="ctr" eaLnBrk="0" hangingPunct="0"/>
            <a:r>
              <a:rPr lang="en-US" altLang="pt-BR" sz="2000">
                <a:solidFill>
                  <a:srgbClr val="3333FF"/>
                </a:solidFill>
                <a:latin typeface="Arial" pitchFamily="34" charset="0"/>
              </a:rPr>
              <a:t>PMID: 7826958</a:t>
            </a:r>
            <a:r>
              <a:rPr lang="en-US" altLang="pt-BR" sz="2000">
                <a:latin typeface="Arial" pitchFamily="34" charset="0"/>
              </a:rPr>
              <a:t>. </a:t>
            </a:r>
            <a:r>
              <a:rPr lang="en-US" altLang="pt-BR" sz="2000" u="sng">
                <a:latin typeface="Arial" pitchFamily="34" charset="0"/>
                <a:hlinkClick r:id="rId3"/>
              </a:rPr>
              <a:t>Similar articles</a:t>
            </a:r>
            <a:endParaRPr lang="en-US" altLang="pt-BR" sz="2000" u="sng">
              <a:latin typeface="Arial" pitchFamily="34" charset="0"/>
            </a:endParaRPr>
          </a:p>
        </p:txBody>
      </p:sp>
      <p:sp>
        <p:nvSpPr>
          <p:cNvPr id="48132" name="Rectangle 6"/>
          <p:cNvSpPr>
            <a:spLocks noChangeArrowheads="1"/>
          </p:cNvSpPr>
          <p:nvPr/>
        </p:nvSpPr>
        <p:spPr bwMode="auto">
          <a:xfrm>
            <a:off x="438150" y="163513"/>
            <a:ext cx="11469688"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defTabSz="914400" eaLnBrk="0" hangingPunct="0"/>
            <a:r>
              <a:rPr lang="pt-BR" altLang="pt-BR" sz="2400" b="1">
                <a:solidFill>
                  <a:srgbClr val="0033CC"/>
                </a:solidFill>
                <a:latin typeface="Arial" pitchFamily="34" charset="0"/>
              </a:rPr>
              <a:t>Análise de gases no sangue do cordão umbilical no momento do nascimento:</a:t>
            </a:r>
          </a:p>
          <a:p>
            <a:pPr algn="ctr" defTabSz="914400" eaLnBrk="0" hangingPunct="0"/>
            <a:r>
              <a:rPr lang="pt-BR" altLang="pt-BR" sz="2400" b="1">
                <a:solidFill>
                  <a:srgbClr val="0033CC"/>
                </a:solidFill>
                <a:latin typeface="Arial" pitchFamily="34" charset="0"/>
              </a:rPr>
              <a:t> tempo para obter dados de qualidade.</a:t>
            </a:r>
          </a:p>
        </p:txBody>
      </p:sp>
      <p:sp>
        <p:nvSpPr>
          <p:cNvPr id="48133" name="AutoShape 7"/>
          <p:cNvSpPr>
            <a:spLocks noChangeArrowheads="1"/>
          </p:cNvSpPr>
          <p:nvPr/>
        </p:nvSpPr>
        <p:spPr bwMode="auto">
          <a:xfrm>
            <a:off x="11390313" y="6365875"/>
            <a:ext cx="649287" cy="361950"/>
          </a:xfrm>
          <a:custGeom>
            <a:avLst/>
            <a:gdLst>
              <a:gd name="T0" fmla="*/ 440011069 w 21600"/>
              <a:gd name="T1" fmla="*/ 0 h 21600"/>
              <a:gd name="T2" fmla="*/ 0 w 21600"/>
              <a:gd name="T3" fmla="*/ 50816909 h 21600"/>
              <a:gd name="T4" fmla="*/ 440011069 w 21600"/>
              <a:gd name="T5" fmla="*/ 101633817 h 21600"/>
              <a:gd name="T6" fmla="*/ 586681816 w 21600"/>
              <a:gd name="T7" fmla="*/ 5081690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0033CC"/>
          </a:solidFill>
          <a:ln w="38100">
            <a:solidFill>
              <a:srgbClr val="FF00FF"/>
            </a:solidFill>
            <a:miter lim="800000"/>
            <a:headEnd/>
            <a:tailEnd/>
          </a:ln>
        </p:spPr>
        <p:txBody>
          <a:bodyPr wrap="none" anchor="ctr"/>
          <a:lstStyle/>
          <a:p>
            <a:endParaRPr lang="pt-B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4"/>
          <p:cNvSpPr>
            <a:spLocks noGrp="1" noChangeArrowheads="1"/>
          </p:cNvSpPr>
          <p:nvPr>
            <p:ph type="body" idx="4294967295"/>
          </p:nvPr>
        </p:nvSpPr>
        <p:spPr>
          <a:xfrm>
            <a:off x="1238250" y="1154113"/>
            <a:ext cx="9720263" cy="4022725"/>
          </a:xfrm>
          <a:solidFill>
            <a:srgbClr val="0033CC"/>
          </a:solidFill>
          <a:ln w="57150">
            <a:solidFill>
              <a:srgbClr val="0033CC"/>
            </a:solidFill>
            <a:miter lim="800000"/>
            <a:headEnd/>
            <a:tailEnd/>
          </a:ln>
        </p:spPr>
        <p:txBody>
          <a:bodyPr lIns="45720" rIns="45720"/>
          <a:lstStyle/>
          <a:p>
            <a:pPr eaLnBrk="1" hangingPunct="1"/>
            <a:endParaRPr lang="pt-BR" altLang="pt-BR" smtClean="0"/>
          </a:p>
          <a:p>
            <a:pPr algn="ctr" eaLnBrk="1" hangingPunct="1"/>
            <a:r>
              <a:rPr lang="pt-BR" altLang="pt-BR" sz="2900" b="1" smtClean="0">
                <a:solidFill>
                  <a:srgbClr val="FFFF00"/>
                </a:solidFill>
              </a:rPr>
              <a:t>A interpretação dos resultados requer o exame da PCO2 e déficit básico do líquido extracelular de cada vaso, bem como o pH. Confusão sobre o valor das medições de gás do cordão umbilical pode ser devido ao uso de dados errôneos e definições inadequadas de acidose que não diferenciam componentes respiratório e metabólico</a:t>
            </a:r>
          </a:p>
        </p:txBody>
      </p:sp>
      <p:sp>
        <p:nvSpPr>
          <p:cNvPr id="49155" name="AutoShape 7"/>
          <p:cNvSpPr>
            <a:spLocks noChangeArrowheads="1"/>
          </p:cNvSpPr>
          <p:nvPr/>
        </p:nvSpPr>
        <p:spPr bwMode="auto">
          <a:xfrm>
            <a:off x="11390313" y="6356350"/>
            <a:ext cx="649287" cy="361950"/>
          </a:xfrm>
          <a:custGeom>
            <a:avLst/>
            <a:gdLst>
              <a:gd name="T0" fmla="*/ 440011069 w 21600"/>
              <a:gd name="T1" fmla="*/ 0 h 21600"/>
              <a:gd name="T2" fmla="*/ 0 w 21600"/>
              <a:gd name="T3" fmla="*/ 50816909 h 21600"/>
              <a:gd name="T4" fmla="*/ 440011069 w 21600"/>
              <a:gd name="T5" fmla="*/ 101633817 h 21600"/>
              <a:gd name="T6" fmla="*/ 586681816 w 21600"/>
              <a:gd name="T7" fmla="*/ 50816909 h 21600"/>
              <a:gd name="T8" fmla="*/ 17694720 60000 65536"/>
              <a:gd name="T9" fmla="*/ 11796480 60000 65536"/>
              <a:gd name="T10" fmla="*/ 5898240 60000 65536"/>
              <a:gd name="T11" fmla="*/ 0 60000 65536"/>
              <a:gd name="T12" fmla="*/ 3375 w 21600"/>
              <a:gd name="T13" fmla="*/ 5400 h 21600"/>
              <a:gd name="T14" fmla="*/ 18900 w 21600"/>
              <a:gd name="T15" fmla="*/ 16200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lnTo>
                  <a:pt x="16200" y="0"/>
                </a:lnTo>
                <a:close/>
              </a:path>
              <a:path w="21600" h="21600">
                <a:moveTo>
                  <a:pt x="1350" y="5400"/>
                </a:moveTo>
                <a:lnTo>
                  <a:pt x="1350" y="16200"/>
                </a:lnTo>
                <a:lnTo>
                  <a:pt x="2700" y="16200"/>
                </a:lnTo>
                <a:lnTo>
                  <a:pt x="2700" y="5400"/>
                </a:lnTo>
                <a:lnTo>
                  <a:pt x="1350" y="5400"/>
                </a:lnTo>
                <a:close/>
              </a:path>
              <a:path w="21600" h="21600">
                <a:moveTo>
                  <a:pt x="0" y="5400"/>
                </a:moveTo>
                <a:lnTo>
                  <a:pt x="0" y="16200"/>
                </a:lnTo>
                <a:lnTo>
                  <a:pt x="675" y="16200"/>
                </a:lnTo>
                <a:lnTo>
                  <a:pt x="675" y="5400"/>
                </a:lnTo>
                <a:lnTo>
                  <a:pt x="0" y="5400"/>
                </a:lnTo>
                <a:close/>
              </a:path>
            </a:pathLst>
          </a:custGeom>
          <a:solidFill>
            <a:srgbClr val="0033CC"/>
          </a:solidFill>
          <a:ln w="38100">
            <a:solidFill>
              <a:srgbClr val="FF00FF"/>
            </a:solidFill>
            <a:miter lim="800000"/>
            <a:headEnd/>
            <a:tailEnd/>
          </a:ln>
        </p:spPr>
        <p:txBody>
          <a:bodyPr wrap="none" anchor="ctr"/>
          <a:lstStyle/>
          <a:p>
            <a:endParaRPr lang="pt-B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idx="4294967295"/>
          </p:nvPr>
        </p:nvSpPr>
        <p:spPr bwMode="auto">
          <a:xfrm>
            <a:off x="1466850" y="161925"/>
            <a:ext cx="9720263" cy="1498600"/>
          </a:xfrm>
          <a:extLst/>
        </p:spPr>
        <p:txBody>
          <a:bodyPr wrap="square" numCol="1" anchor="ctr" anchorCtr="0" compatLnSpc="1">
            <a:prstTxWarp prst="textNoShape">
              <a:avLst/>
            </a:prstTxWarp>
          </a:bodyPr>
          <a:lstStyle/>
          <a:p>
            <a:pPr algn="ctr" eaLnBrk="1" hangingPunct="1">
              <a:defRPr/>
            </a:pPr>
            <a:r>
              <a:rPr lang="pt-BR" altLang="pt-BR" sz="4600" smtClean="0">
                <a:solidFill>
                  <a:srgbClr val="FF3399"/>
                </a:solidFill>
              </a:rPr>
              <a:t>O QUE É pH EUCAPNICO?</a:t>
            </a:r>
            <a:r>
              <a:rPr lang="pt-BR" altLang="pt-BR" sz="3500" smtClean="0">
                <a:solidFill>
                  <a:srgbClr val="FF3399"/>
                </a:solidFill>
              </a:rPr>
              <a:t/>
            </a:r>
            <a:br>
              <a:rPr lang="pt-BR" altLang="pt-BR" sz="3500" smtClean="0">
                <a:solidFill>
                  <a:srgbClr val="FF3399"/>
                </a:solidFill>
              </a:rPr>
            </a:br>
            <a:r>
              <a:rPr lang="pt-BR" altLang="pt-BR" sz="3500" smtClean="0">
                <a:solidFill>
                  <a:srgbClr val="FF3399"/>
                </a:solidFill>
              </a:rPr>
              <a:t>Paulo R. Margotto</a:t>
            </a:r>
          </a:p>
        </p:txBody>
      </p:sp>
      <p:sp>
        <p:nvSpPr>
          <p:cNvPr id="50179" name="Rectangle 3"/>
          <p:cNvSpPr>
            <a:spLocks noGrp="1"/>
          </p:cNvSpPr>
          <p:nvPr>
            <p:ph type="body" idx="4294967295"/>
          </p:nvPr>
        </p:nvSpPr>
        <p:spPr>
          <a:xfrm>
            <a:off x="862013" y="1473200"/>
            <a:ext cx="11329987" cy="4052888"/>
          </a:xfrm>
          <a:solidFill>
            <a:schemeClr val="bg1"/>
          </a:solidFill>
        </p:spPr>
        <p:txBody>
          <a:bodyPr lIns="45720" rIns="45720"/>
          <a:lstStyle/>
          <a:p>
            <a:pPr eaLnBrk="1" hangingPunct="1"/>
            <a:r>
              <a:rPr lang="pt-BR" altLang="pt-BR" sz="1800" smtClean="0"/>
              <a:t>O </a:t>
            </a:r>
            <a:r>
              <a:rPr lang="pt-BR" altLang="pt-BR" sz="1800" b="1" smtClean="0">
                <a:solidFill>
                  <a:srgbClr val="3333FF"/>
                </a:solidFill>
              </a:rPr>
              <a:t>pH eucapnico</a:t>
            </a:r>
            <a:r>
              <a:rPr lang="pt-BR" altLang="pt-BR" sz="1800" smtClean="0"/>
              <a:t> é por consenso considerado como reflexo do componente não respiratório ou metabólico do pH atual, o qual é o componente isolado potencialmente nocivo ao cérebro neonatal</a:t>
            </a:r>
          </a:p>
          <a:p>
            <a:pPr eaLnBrk="1" hangingPunct="1"/>
            <a:r>
              <a:rPr lang="pt-BR" altLang="pt-BR" sz="1800" smtClean="0"/>
              <a:t> OBJETIVO: </a:t>
            </a:r>
            <a:r>
              <a:rPr lang="pt-BR" altLang="pt-BR" sz="1800" smtClean="0">
                <a:solidFill>
                  <a:srgbClr val="0033CC"/>
                </a:solidFill>
              </a:rPr>
              <a:t>determinar a existência de uma real acidose metabólica neonatal potencialmente associada a uma asfixia aguda periparto</a:t>
            </a:r>
          </a:p>
          <a:p>
            <a:pPr eaLnBrk="1" hangingPunct="1"/>
            <a:r>
              <a:rPr lang="pt-BR" altLang="pt-BR" sz="1800" smtClean="0">
                <a:solidFill>
                  <a:srgbClr val="0033CC"/>
                </a:solidFill>
              </a:rPr>
              <a:t>COMO CORRIGIR O pH</a:t>
            </a:r>
            <a:r>
              <a:rPr lang="pt-BR" altLang="pt-BR" sz="1800" smtClean="0">
                <a:solidFill>
                  <a:srgbClr val="FFFF00"/>
                </a:solidFill>
              </a:rPr>
              <a:t>: </a:t>
            </a:r>
            <a:r>
              <a:rPr lang="pt-BR" altLang="pt-BR" sz="1800" i="1" smtClean="0">
                <a:solidFill>
                  <a:srgbClr val="FF66FF"/>
                </a:solidFill>
              </a:rPr>
              <a:t>adicionar 0,08 unidades ao pH por excedente de 10mmHg da PaCO2</a:t>
            </a:r>
            <a:r>
              <a:rPr lang="pt-BR" altLang="pt-BR" sz="1800" smtClean="0">
                <a:solidFill>
                  <a:srgbClr val="FF66FF"/>
                </a:solidFill>
              </a:rPr>
              <a:t> comparativamente ao valor normal no recém-nascido de </a:t>
            </a:r>
            <a:r>
              <a:rPr lang="pt-BR" altLang="pt-BR" sz="1800" i="1" smtClean="0">
                <a:solidFill>
                  <a:srgbClr val="FF66FF"/>
                </a:solidFill>
              </a:rPr>
              <a:t>50mmHg.</a:t>
            </a:r>
          </a:p>
          <a:p>
            <a:pPr eaLnBrk="1" hangingPunct="1"/>
            <a:r>
              <a:rPr lang="pt-BR" altLang="pt-BR" sz="1800" i="1" smtClean="0"/>
              <a:t>No presente caso: pH de 7,1 com PaCO2 de 70. Qual é o pH eucapnico?</a:t>
            </a:r>
          </a:p>
          <a:p>
            <a:pPr eaLnBrk="1" hangingPunct="1">
              <a:buFont typeface="Calibri" pitchFamily="34" charset="0"/>
              <a:buNone/>
            </a:pPr>
            <a:r>
              <a:rPr lang="pt-BR" altLang="pt-BR" sz="1800" i="1" smtClean="0"/>
              <a:t>                  2 x 0,08= 0,16. e o pH eucapnico será: 7,1 + 0,16 = 7,26</a:t>
            </a:r>
          </a:p>
          <a:p>
            <a:pPr eaLnBrk="1" hangingPunct="1">
              <a:buFont typeface="Calibri" pitchFamily="34" charset="0"/>
              <a:buNone/>
            </a:pPr>
            <a:r>
              <a:rPr lang="pt-BR" altLang="pt-BR" sz="1800" i="1" smtClean="0"/>
              <a:t>                         </a:t>
            </a:r>
            <a:r>
              <a:rPr lang="pt-BR" altLang="pt-BR" sz="1800" b="1" i="1" smtClean="0">
                <a:solidFill>
                  <a:srgbClr val="0033CC"/>
                </a:solidFill>
              </a:rPr>
              <a:t>ACIDOSE: pH EUCAPNICO≤7,10</a:t>
            </a:r>
          </a:p>
          <a:p>
            <a:pPr eaLnBrk="1" hangingPunct="1">
              <a:buFont typeface="Calibri" pitchFamily="34" charset="0"/>
              <a:buNone/>
            </a:pPr>
            <a:r>
              <a:rPr lang="pt-BR" altLang="pt-BR" sz="1800" b="1" i="1" smtClean="0">
                <a:solidFill>
                  <a:srgbClr val="0033CC"/>
                </a:solidFill>
              </a:rPr>
              <a:t>Outro exemplo: pH de 6,9 com PaCO2 de 100 mmHg</a:t>
            </a:r>
          </a:p>
          <a:p>
            <a:pPr eaLnBrk="1" hangingPunct="1">
              <a:buFont typeface="Calibri" pitchFamily="34" charset="0"/>
              <a:buNone/>
            </a:pPr>
            <a:r>
              <a:rPr lang="pt-BR" altLang="pt-BR" sz="1800" b="1" i="1" smtClean="0">
                <a:solidFill>
                  <a:srgbClr val="0033CC"/>
                </a:solidFill>
              </a:rPr>
              <a:t>pH eucapnico: 0, 08 x 5 – 0,4 e o pH eucapnico é: 6,9 + 0,4= 7,30</a:t>
            </a:r>
          </a:p>
        </p:txBody>
      </p:sp>
      <p:sp>
        <p:nvSpPr>
          <p:cNvPr id="50180" name="Rectangle 4"/>
          <p:cNvSpPr>
            <a:spLocks noChangeArrowheads="1"/>
          </p:cNvSpPr>
          <p:nvPr/>
        </p:nvSpPr>
        <p:spPr bwMode="auto">
          <a:xfrm>
            <a:off x="584200" y="6067425"/>
            <a:ext cx="10179050" cy="7905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126960" rIns="0" bIns="25392" anchor="ctr">
            <a:spAutoFit/>
          </a:bodyPr>
          <a:lstStyle/>
          <a:p>
            <a:pPr algn="ctr" eaLnBrk="0" hangingPunct="0"/>
            <a:r>
              <a:rPr lang="pt-BR" altLang="pt-BR" sz="1400" b="1">
                <a:solidFill>
                  <a:srgbClr val="0033CC"/>
                </a:solidFill>
                <a:latin typeface="Verdana" pitchFamily="34" charset="0"/>
              </a:rPr>
              <a:t>DIAGNÓSTICO DA ACIDOSE METABÓLICA NEONATAL PELA DETERMINAÇÃO DO pH EUCAPNICO (Racinet C et al, 2013)</a:t>
            </a:r>
          </a:p>
          <a:p>
            <a:pPr eaLnBrk="0" hangingPunct="0"/>
            <a:endParaRPr lang="pt-BR" altLang="pt-BR" sz="1400">
              <a:solidFill>
                <a:srgbClr val="0033CC"/>
              </a:solidFill>
              <a:latin typeface="Arial" pitchFamily="34" charset="0"/>
            </a:endParaRPr>
          </a:p>
        </p:txBody>
      </p:sp>
      <p:pic>
        <p:nvPicPr>
          <p:cNvPr id="50181" name="Picture 5" descr="doc">
            <a:hlinkClick r:id="rId2" tooltip="Asfixia_pH eucapnico"/>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09313" y="6092825"/>
            <a:ext cx="49688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82" name="Line 6"/>
          <p:cNvSpPr>
            <a:spLocks noChangeShapeType="1"/>
          </p:cNvSpPr>
          <p:nvPr/>
        </p:nvSpPr>
        <p:spPr bwMode="auto">
          <a:xfrm>
            <a:off x="10440988" y="5260975"/>
            <a:ext cx="609600" cy="790575"/>
          </a:xfrm>
          <a:prstGeom prst="line">
            <a:avLst/>
          </a:prstGeom>
          <a:noFill/>
          <a:ln w="76200">
            <a:solidFill>
              <a:srgbClr val="FF00FF"/>
            </a:solidFill>
            <a:round/>
            <a:headEnd/>
            <a:tailEnd type="triangle" w="med" len="med"/>
          </a:ln>
          <a:extLst>
            <a:ext uri="{909E8E84-426E-40DD-AFC4-6F175D3DCCD1}">
              <a14:hiddenFill xmlns:a14="http://schemas.microsoft.com/office/drawing/2010/main">
                <a:noFill/>
              </a14:hiddenFill>
            </a:ext>
          </a:extLst>
        </p:spPr>
        <p:txBody>
          <a:bodyPr/>
          <a:lstStyle/>
          <a:p>
            <a:endParaRPr lang="pt-BR"/>
          </a:p>
        </p:txBody>
      </p:sp>
      <p:sp>
        <p:nvSpPr>
          <p:cNvPr id="50183" name="Text Box 7"/>
          <p:cNvSpPr txBox="1">
            <a:spLocks noChangeArrowheads="1"/>
          </p:cNvSpPr>
          <p:nvPr/>
        </p:nvSpPr>
        <p:spPr bwMode="auto">
          <a:xfrm>
            <a:off x="9042400" y="4827588"/>
            <a:ext cx="2216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00"/>
            <a:r>
              <a:rPr lang="pt-BR" altLang="pt-BR" sz="2400" b="1">
                <a:solidFill>
                  <a:srgbClr val="0033CC"/>
                </a:solidFill>
                <a:latin typeface="Arial" pitchFamily="34" charset="0"/>
              </a:rPr>
              <a:t>CONSULTEM!</a:t>
            </a:r>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4"/>
          <p:cNvSpPr>
            <a:spLocks noChangeArrowheads="1"/>
          </p:cNvSpPr>
          <p:nvPr/>
        </p:nvSpPr>
        <p:spPr bwMode="auto">
          <a:xfrm>
            <a:off x="525463" y="331788"/>
            <a:ext cx="10118725" cy="137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ctr"/>
            <a:r>
              <a:rPr lang="en-US" sz="2700" b="1">
                <a:solidFill>
                  <a:srgbClr val="3333FF"/>
                </a:solidFill>
                <a:latin typeface="Lato" pitchFamily="34" charset="0"/>
              </a:rPr>
              <a:t>DIST</a:t>
            </a:r>
            <a:r>
              <a:rPr lang="en-US" sz="2700" b="1">
                <a:solidFill>
                  <a:srgbClr val="3333FF"/>
                </a:solidFill>
              </a:rPr>
              <a:t>Ú</a:t>
            </a:r>
            <a:r>
              <a:rPr lang="en-US" sz="2700" b="1">
                <a:solidFill>
                  <a:srgbClr val="3333FF"/>
                </a:solidFill>
                <a:latin typeface="Lato" pitchFamily="34" charset="0"/>
              </a:rPr>
              <a:t>RBIOS DO EQUIL</a:t>
            </a:r>
            <a:r>
              <a:rPr lang="en-US" sz="2700" b="1">
                <a:solidFill>
                  <a:srgbClr val="3333FF"/>
                </a:solidFill>
              </a:rPr>
              <a:t>Í</a:t>
            </a:r>
            <a:r>
              <a:rPr lang="en-US" sz="2700" b="1">
                <a:solidFill>
                  <a:srgbClr val="3333FF"/>
                </a:solidFill>
                <a:latin typeface="Lato" pitchFamily="34" charset="0"/>
              </a:rPr>
              <a:t>BRIO </a:t>
            </a:r>
            <a:r>
              <a:rPr lang="en-US" sz="2700" b="1">
                <a:solidFill>
                  <a:srgbClr val="3333FF"/>
                </a:solidFill>
              </a:rPr>
              <a:t>Á</a:t>
            </a:r>
            <a:r>
              <a:rPr lang="en-US" sz="2700" b="1">
                <a:solidFill>
                  <a:srgbClr val="3333FF"/>
                </a:solidFill>
                <a:latin typeface="Lato" pitchFamily="34" charset="0"/>
              </a:rPr>
              <a:t>CIDO-B</a:t>
            </a:r>
            <a:r>
              <a:rPr lang="en-US" sz="2700" b="1">
                <a:solidFill>
                  <a:srgbClr val="3333FF"/>
                </a:solidFill>
              </a:rPr>
              <a:t>Á</a:t>
            </a:r>
            <a:r>
              <a:rPr lang="en-US" sz="2700" b="1">
                <a:solidFill>
                  <a:srgbClr val="3333FF"/>
                </a:solidFill>
                <a:latin typeface="Lato" pitchFamily="34" charset="0"/>
              </a:rPr>
              <a:t>SICO (Interpreta</a:t>
            </a:r>
            <a:r>
              <a:rPr lang="en-US" sz="2700" b="1">
                <a:solidFill>
                  <a:srgbClr val="3333FF"/>
                </a:solidFill>
              </a:rPr>
              <a:t>ç</a:t>
            </a:r>
            <a:r>
              <a:rPr lang="en-US" sz="2700" b="1">
                <a:solidFill>
                  <a:srgbClr val="3333FF"/>
                </a:solidFill>
                <a:latin typeface="Lato" pitchFamily="34" charset="0"/>
              </a:rPr>
              <a:t>ão da gasometria)-2020</a:t>
            </a:r>
          </a:p>
          <a:p>
            <a:pPr algn="ctr" eaLnBrk="0" hangingPunct="0"/>
            <a:r>
              <a:rPr lang="en-US" sz="1300" b="1" u="sng">
                <a:solidFill>
                  <a:srgbClr val="424242"/>
                </a:solidFill>
              </a:rPr>
              <a:t> </a:t>
            </a:r>
            <a:r>
              <a:rPr lang="en-US">
                <a:solidFill>
                  <a:srgbClr val="424242"/>
                </a:solidFill>
                <a:latin typeface="Source Sans Pro"/>
              </a:rPr>
              <a:t>Paulo R. Margotto/ Ge</a:t>
            </a:r>
            <a:r>
              <a:rPr lang="en-US">
                <a:solidFill>
                  <a:srgbClr val="424242"/>
                </a:solidFill>
              </a:rPr>
              <a:t>ó</a:t>
            </a:r>
            <a:r>
              <a:rPr lang="en-US">
                <a:solidFill>
                  <a:srgbClr val="424242"/>
                </a:solidFill>
                <a:latin typeface="Source Sans Pro"/>
              </a:rPr>
              <a:t>rgia Quintiliano Carvalho da Silva. Cap</a:t>
            </a:r>
            <a:r>
              <a:rPr lang="en-US">
                <a:solidFill>
                  <a:srgbClr val="424242"/>
                </a:solidFill>
              </a:rPr>
              <a:t>í</a:t>
            </a:r>
            <a:r>
              <a:rPr lang="en-US">
                <a:solidFill>
                  <a:srgbClr val="424242"/>
                </a:solidFill>
                <a:latin typeface="Source Sans Pro"/>
              </a:rPr>
              <a:t>tulo do Livro Assistência ao Rec</a:t>
            </a:r>
            <a:r>
              <a:rPr lang="en-US">
                <a:solidFill>
                  <a:srgbClr val="424242"/>
                </a:solidFill>
              </a:rPr>
              <a:t>é</a:t>
            </a:r>
            <a:r>
              <a:rPr lang="en-US">
                <a:solidFill>
                  <a:srgbClr val="424242"/>
                </a:solidFill>
                <a:latin typeface="Source Sans Pro"/>
              </a:rPr>
              <a:t>m-Nascido de Risco, 4a Edi</a:t>
            </a:r>
            <a:r>
              <a:rPr lang="en-US">
                <a:solidFill>
                  <a:srgbClr val="424242"/>
                </a:solidFill>
              </a:rPr>
              <a:t>ç</a:t>
            </a:r>
            <a:r>
              <a:rPr lang="en-US">
                <a:solidFill>
                  <a:srgbClr val="424242"/>
                </a:solidFill>
                <a:latin typeface="Source Sans Pro"/>
              </a:rPr>
              <a:t>ão, 2020 Em Prepara</a:t>
            </a:r>
            <a:r>
              <a:rPr lang="en-US">
                <a:solidFill>
                  <a:srgbClr val="424242"/>
                </a:solidFill>
              </a:rPr>
              <a:t>ç</a:t>
            </a:r>
            <a:r>
              <a:rPr lang="en-US">
                <a:solidFill>
                  <a:srgbClr val="424242"/>
                </a:solidFill>
                <a:latin typeface="Source Sans Pro"/>
              </a:rPr>
              <a:t>ão</a:t>
            </a:r>
            <a:endParaRPr lang="en-US">
              <a:solidFill>
                <a:srgbClr val="78909C"/>
              </a:solidFill>
            </a:endParaRPr>
          </a:p>
        </p:txBody>
      </p:sp>
      <p:pic>
        <p:nvPicPr>
          <p:cNvPr id="51203" name="Picture 5" descr="doc">
            <a:hlinkClick r:id="rId2" tooltip="NOVO-Dist-Equil_Acido_Basico"/>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90238" y="296863"/>
            <a:ext cx="649287" cy="64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4" name="Rectangle 8"/>
          <p:cNvSpPr>
            <a:spLocks noChangeArrowheads="1"/>
          </p:cNvSpPr>
          <p:nvPr/>
        </p:nvSpPr>
        <p:spPr bwMode="auto">
          <a:xfrm>
            <a:off x="539750" y="2657475"/>
            <a:ext cx="11318875" cy="11731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126960" rIns="0" bIns="25392" anchor="ctr">
            <a:spAutoFit/>
          </a:bodyPr>
          <a:lstStyle/>
          <a:p>
            <a:r>
              <a:rPr lang="en-US" sz="2700" b="1">
                <a:solidFill>
                  <a:srgbClr val="3333FF"/>
                </a:solidFill>
                <a:latin typeface="Lato" pitchFamily="34" charset="0"/>
              </a:rPr>
              <a:t>DIST</a:t>
            </a:r>
            <a:r>
              <a:rPr lang="en-US" sz="2700" b="1">
                <a:solidFill>
                  <a:srgbClr val="3333FF"/>
                </a:solidFill>
              </a:rPr>
              <a:t>Ú</a:t>
            </a:r>
            <a:r>
              <a:rPr lang="en-US" sz="2700" b="1">
                <a:solidFill>
                  <a:srgbClr val="3333FF"/>
                </a:solidFill>
                <a:latin typeface="Lato" pitchFamily="34" charset="0"/>
              </a:rPr>
              <a:t>RBIOS DO EQUIL</a:t>
            </a:r>
            <a:r>
              <a:rPr lang="en-US" sz="2700" b="1">
                <a:solidFill>
                  <a:srgbClr val="3333FF"/>
                </a:solidFill>
              </a:rPr>
              <a:t>Í</a:t>
            </a:r>
            <a:r>
              <a:rPr lang="en-US" sz="2700" b="1">
                <a:solidFill>
                  <a:srgbClr val="3333FF"/>
                </a:solidFill>
                <a:latin typeface="Lato" pitchFamily="34" charset="0"/>
              </a:rPr>
              <a:t>BRIO </a:t>
            </a:r>
            <a:r>
              <a:rPr lang="en-US" sz="2700" b="1">
                <a:solidFill>
                  <a:srgbClr val="3333FF"/>
                </a:solidFill>
              </a:rPr>
              <a:t>Á</a:t>
            </a:r>
            <a:r>
              <a:rPr lang="en-US" sz="2700" b="1">
                <a:solidFill>
                  <a:srgbClr val="3333FF"/>
                </a:solidFill>
                <a:latin typeface="Lato" pitchFamily="34" charset="0"/>
              </a:rPr>
              <a:t>CIDO-B</a:t>
            </a:r>
            <a:r>
              <a:rPr lang="en-US" sz="2700" b="1">
                <a:solidFill>
                  <a:srgbClr val="3333FF"/>
                </a:solidFill>
              </a:rPr>
              <a:t>Á</a:t>
            </a:r>
            <a:r>
              <a:rPr lang="en-US" sz="2700" b="1">
                <a:solidFill>
                  <a:srgbClr val="3333FF"/>
                </a:solidFill>
                <a:latin typeface="Lato" pitchFamily="34" charset="0"/>
              </a:rPr>
              <a:t>SICO: a l</a:t>
            </a:r>
            <a:r>
              <a:rPr lang="en-US" sz="2700" b="1">
                <a:solidFill>
                  <a:srgbClr val="3333FF"/>
                </a:solidFill>
              </a:rPr>
              <a:t>ó</a:t>
            </a:r>
            <a:r>
              <a:rPr lang="en-US" sz="2700" b="1">
                <a:solidFill>
                  <a:srgbClr val="3333FF"/>
                </a:solidFill>
                <a:latin typeface="Lato" pitchFamily="34" charset="0"/>
              </a:rPr>
              <a:t>gica do racioc</a:t>
            </a:r>
            <a:r>
              <a:rPr lang="en-US" sz="2700" b="1">
                <a:solidFill>
                  <a:srgbClr val="3333FF"/>
                </a:solidFill>
              </a:rPr>
              <a:t>í</a:t>
            </a:r>
            <a:r>
              <a:rPr lang="en-US" sz="2700" b="1">
                <a:solidFill>
                  <a:srgbClr val="3333FF"/>
                </a:solidFill>
                <a:latin typeface="Lato" pitchFamily="34" charset="0"/>
              </a:rPr>
              <a:t>nio-2018</a:t>
            </a:r>
          </a:p>
          <a:p>
            <a:r>
              <a:rPr lang="en-US" sz="2700" b="1">
                <a:solidFill>
                  <a:srgbClr val="3333FF"/>
                </a:solidFill>
                <a:latin typeface="Lato" pitchFamily="34" charset="0"/>
              </a:rPr>
              <a:t>                                                                 </a:t>
            </a:r>
            <a:r>
              <a:rPr lang="en-US">
                <a:latin typeface="Lato" pitchFamily="34" charset="0"/>
              </a:rPr>
              <a:t>Paulo R. Margotto</a:t>
            </a:r>
          </a:p>
          <a:p>
            <a:pPr eaLnBrk="0" hangingPunct="0"/>
            <a:r>
              <a:rPr lang="en-US" sz="1300">
                <a:solidFill>
                  <a:srgbClr val="2A6490"/>
                </a:solidFill>
                <a:latin typeface="Source Sans Pro"/>
              </a:rPr>
              <a:t>  </a:t>
            </a:r>
            <a:r>
              <a:rPr lang="en-US" sz="1300">
                <a:solidFill>
                  <a:srgbClr val="2A6490"/>
                </a:solidFill>
              </a:rPr>
              <a:t>        </a:t>
            </a:r>
            <a:endParaRPr lang="en-US" sz="1300">
              <a:solidFill>
                <a:srgbClr val="2A6490"/>
              </a:solidFill>
              <a:latin typeface="Source Sans Pro"/>
            </a:endParaRPr>
          </a:p>
        </p:txBody>
      </p:sp>
      <p:pic>
        <p:nvPicPr>
          <p:cNvPr id="51205" name="Picture 9" descr="ppt">
            <a:hlinkClick r:id="rId4" tooltip="Interpret_Gaso_logica_raciocinio_2018"/>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187113" y="322103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6" name="Text Box 10"/>
          <p:cNvSpPr txBox="1">
            <a:spLocks noChangeArrowheads="1"/>
          </p:cNvSpPr>
          <p:nvPr/>
        </p:nvSpPr>
        <p:spPr bwMode="auto">
          <a:xfrm>
            <a:off x="4614863" y="3886200"/>
            <a:ext cx="2679700" cy="57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00" eaLnBrk="1" hangingPunct="1"/>
            <a:r>
              <a:rPr lang="pt-BR" sz="2400">
                <a:solidFill>
                  <a:srgbClr val="FF00FF"/>
                </a:solidFill>
              </a:rPr>
              <a:t>(</a:t>
            </a:r>
            <a:r>
              <a:rPr lang="pt-BR" sz="3200">
                <a:solidFill>
                  <a:srgbClr val="FF00FF"/>
                </a:solidFill>
              </a:rPr>
              <a:t>Apresentação)</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3"/>
          <p:cNvSpPr>
            <a:spLocks noGrp="1"/>
          </p:cNvSpPr>
          <p:nvPr>
            <p:ph type="body" idx="1"/>
          </p:nvPr>
        </p:nvSpPr>
        <p:spPr>
          <a:xfrm>
            <a:off x="1193800" y="3127375"/>
            <a:ext cx="10202863" cy="3049588"/>
          </a:xfrm>
          <a:solidFill>
            <a:schemeClr val="bg1"/>
          </a:solidFill>
        </p:spPr>
        <p:txBody>
          <a:bodyPr/>
          <a:lstStyle/>
          <a:p>
            <a:pPr eaLnBrk="1" hangingPunct="1"/>
            <a:r>
              <a:rPr lang="pt-BR" b="1" smtClean="0">
                <a:solidFill>
                  <a:srgbClr val="FF0000"/>
                </a:solidFill>
              </a:rPr>
              <a:t>                                                                Hipotermia, PaCO2 e pH</a:t>
            </a:r>
            <a:r>
              <a:rPr lang="pt-BR" smtClean="0"/>
              <a:t> </a:t>
            </a:r>
          </a:p>
          <a:p>
            <a:pPr eaLnBrk="1" hangingPunct="1"/>
            <a:r>
              <a:rPr lang="en-US" b="1" smtClean="0"/>
              <a:t>Lei de Henry</a:t>
            </a:r>
            <a:r>
              <a:rPr lang="en-US" smtClean="0"/>
              <a:t>: a solubilidade de um gás dentro de um líquido diminui quando se diminui a temperatura. </a:t>
            </a:r>
            <a:endParaRPr lang="pt-BR" smtClean="0"/>
          </a:p>
          <a:p>
            <a:pPr eaLnBrk="1" hangingPunct="1"/>
            <a:r>
              <a:rPr lang="en-US" b="1" smtClean="0">
                <a:solidFill>
                  <a:srgbClr val="3333FF"/>
                </a:solidFill>
              </a:rPr>
              <a:t>Durante a hipotermia, a PaCO2 arterial diminui e o pH aumenta</a:t>
            </a:r>
            <a:r>
              <a:rPr lang="en-US" smtClean="0"/>
              <a:t> em comparação com a temperatura de 37 °C, quando as medidas são feitas com a temperatura corporal real. </a:t>
            </a:r>
            <a:endParaRPr lang="en-US" b="1" smtClean="0"/>
          </a:p>
          <a:p>
            <a:pPr eaLnBrk="1" hangingPunct="1"/>
            <a:r>
              <a:rPr lang="en-US" b="1" smtClean="0"/>
              <a:t>Em RN saudáveis com uma temperatura corporal de 37° C, pH e PaCO2 devem se aproximar de 7.4 e 40mmHg, respectivamente. </a:t>
            </a:r>
          </a:p>
          <a:p>
            <a:pPr algn="ctr" eaLnBrk="1" hangingPunct="1"/>
            <a:r>
              <a:rPr lang="en-US" b="1" smtClean="0">
                <a:solidFill>
                  <a:srgbClr val="FF00FF"/>
                </a:solidFill>
              </a:rPr>
              <a:t>Durante a hipotermia (33°C), pH se elevará a 7.5 e PaCO2 baixará para 34 mmHg</a:t>
            </a:r>
            <a:r>
              <a:rPr lang="pt-BR" b="1" smtClean="0">
                <a:solidFill>
                  <a:srgbClr val="FF00FF"/>
                </a:solidFill>
              </a:rPr>
              <a:t> </a:t>
            </a:r>
          </a:p>
        </p:txBody>
      </p:sp>
      <p:sp>
        <p:nvSpPr>
          <p:cNvPr id="52227" name="Rectangle 4"/>
          <p:cNvSpPr>
            <a:spLocks noChangeArrowheads="1"/>
          </p:cNvSpPr>
          <p:nvPr/>
        </p:nvSpPr>
        <p:spPr bwMode="auto">
          <a:xfrm>
            <a:off x="1450975" y="311150"/>
            <a:ext cx="9893300" cy="11731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126960" rIns="0" bIns="25392" anchor="ctr">
            <a:spAutoFit/>
          </a:bodyPr>
          <a:lstStyle/>
          <a:p>
            <a:r>
              <a:rPr lang="en-US" sz="2700" b="1">
                <a:solidFill>
                  <a:srgbClr val="3333FF"/>
                </a:solidFill>
                <a:latin typeface="Lato" pitchFamily="34" charset="0"/>
              </a:rPr>
              <a:t>COMENT</a:t>
            </a:r>
            <a:r>
              <a:rPr lang="en-US" sz="2700" b="1">
                <a:solidFill>
                  <a:srgbClr val="3333FF"/>
                </a:solidFill>
              </a:rPr>
              <a:t>Á</a:t>
            </a:r>
            <a:r>
              <a:rPr lang="en-US" sz="2700" b="1">
                <a:solidFill>
                  <a:srgbClr val="3333FF"/>
                </a:solidFill>
                <a:latin typeface="Lato" pitchFamily="34" charset="0"/>
              </a:rPr>
              <a:t>RIO: Valores de gasometria durante hipotermia em neonatos a termo asfixiados</a:t>
            </a:r>
          </a:p>
          <a:p>
            <a:pPr eaLnBrk="0" hangingPunct="0"/>
            <a:r>
              <a:rPr lang="en-US" sz="1300" u="sng">
                <a:solidFill>
                  <a:srgbClr val="FF00FF"/>
                </a:solidFill>
                <a:latin typeface="Source Sans Pro"/>
              </a:rPr>
              <a:t> </a:t>
            </a:r>
          </a:p>
        </p:txBody>
      </p:sp>
      <p:pic>
        <p:nvPicPr>
          <p:cNvPr id="52228" name="Picture 5" descr="ppt">
            <a:hlinkClick r:id="rId2" tooltip="Valores_pH_PaCO2_hipotermia"/>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99150" y="862013"/>
            <a:ext cx="485775"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29" name="Rectangle 7"/>
          <p:cNvSpPr>
            <a:spLocks noChangeArrowheads="1"/>
          </p:cNvSpPr>
          <p:nvPr/>
        </p:nvSpPr>
        <p:spPr bwMode="auto">
          <a:xfrm>
            <a:off x="460375" y="1414463"/>
            <a:ext cx="10672763" cy="109855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nchor="ctr">
            <a:spAutoFit/>
          </a:bodyPr>
          <a:lstStyle/>
          <a:p>
            <a:pPr algn="ctr"/>
            <a:r>
              <a:rPr lang="en-US"/>
              <a:t> </a:t>
            </a:r>
          </a:p>
          <a:p>
            <a:pPr algn="ctr"/>
            <a:r>
              <a:rPr lang="en-US" b="1">
                <a:hlinkClick r:id="rId4"/>
              </a:rPr>
              <a:t>Blood</a:t>
            </a:r>
            <a:r>
              <a:rPr lang="en-US">
                <a:hlinkClick r:id="rId4"/>
              </a:rPr>
              <a:t> </a:t>
            </a:r>
            <a:r>
              <a:rPr lang="en-US" b="1">
                <a:hlinkClick r:id="rId4"/>
              </a:rPr>
              <a:t>gas</a:t>
            </a:r>
            <a:r>
              <a:rPr lang="en-US">
                <a:hlinkClick r:id="rId4"/>
              </a:rPr>
              <a:t> </a:t>
            </a:r>
            <a:r>
              <a:rPr lang="en-US" b="1">
                <a:hlinkClick r:id="rId4"/>
              </a:rPr>
              <a:t>values</a:t>
            </a:r>
            <a:r>
              <a:rPr lang="en-US">
                <a:hlinkClick r:id="rId4"/>
              </a:rPr>
              <a:t> during </a:t>
            </a:r>
            <a:r>
              <a:rPr lang="en-US" b="1">
                <a:hlinkClick r:id="rId4"/>
              </a:rPr>
              <a:t>hypothermia</a:t>
            </a:r>
            <a:r>
              <a:rPr lang="en-US">
                <a:hlinkClick r:id="rId4"/>
              </a:rPr>
              <a:t> in asphyxiated term neonates.</a:t>
            </a:r>
            <a:endParaRPr lang="en-US"/>
          </a:p>
          <a:p>
            <a:pPr algn="ctr"/>
            <a:r>
              <a:rPr lang="en-US"/>
              <a:t>Groenendaal F, De Vooght KM, van Bel F.Pediatrics. 2009 Jan;123(1):170-2. </a:t>
            </a:r>
            <a:r>
              <a:rPr lang="en-US">
                <a:solidFill>
                  <a:srgbClr val="3333FF"/>
                </a:solidFill>
              </a:rPr>
              <a:t>doi: 10.1542/peds.2008-1955</a:t>
            </a:r>
            <a:r>
              <a:rPr lang="en-US"/>
              <a:t>. PMID: 19117878 Review. No abstract available.</a:t>
            </a:r>
          </a:p>
        </p:txBody>
      </p:sp>
      <p:sp>
        <p:nvSpPr>
          <p:cNvPr id="52230" name="Rectangle 8"/>
          <p:cNvSpPr>
            <a:spLocks noChangeArrowheads="1"/>
          </p:cNvSpPr>
          <p:nvPr/>
        </p:nvSpPr>
        <p:spPr bwMode="auto">
          <a:xfrm>
            <a:off x="2351088" y="2492375"/>
            <a:ext cx="76612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pPr algn="ctr"/>
            <a:r>
              <a:rPr lang="en-US"/>
              <a:t>Apresentação: Juvenal Fernandes e Laércio Scalco, Internos  de Pediatria da UCB</a:t>
            </a:r>
          </a:p>
          <a:p>
            <a:pPr algn="ctr"/>
            <a:r>
              <a:rPr lang="en-US"/>
              <a:t>Coordenação: Paulo R. Margotto</a:t>
            </a:r>
          </a:p>
        </p:txBody>
      </p:sp>
      <p:pic>
        <p:nvPicPr>
          <p:cNvPr id="52231"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967913" y="2308225"/>
            <a:ext cx="2100262" cy="1282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p:cNvSpPr>
          <p:nvPr>
            <p:ph type="title"/>
          </p:nvPr>
        </p:nvSpPr>
        <p:spPr bwMode="auto">
          <a:xfrm>
            <a:off x="731838" y="-454025"/>
            <a:ext cx="10058400" cy="1449388"/>
          </a:xfrm>
        </p:spPr>
        <p:txBody>
          <a:bodyPr wrap="square" numCol="1" anchorCtr="0" compatLnSpc="1">
            <a:prstTxWarp prst="textNoShape">
              <a:avLst/>
            </a:prstTxWarp>
          </a:bodyPr>
          <a:lstStyle/>
          <a:p>
            <a:pPr>
              <a:defRPr/>
            </a:pPr>
            <a:r>
              <a:rPr lang="pt-BR" smtClean="0">
                <a:solidFill>
                  <a:srgbClr val="3333FF"/>
                </a:solidFill>
              </a:rPr>
              <a:t>Portanto...</a:t>
            </a:r>
          </a:p>
        </p:txBody>
      </p:sp>
      <p:sp>
        <p:nvSpPr>
          <p:cNvPr id="53251" name="Rectangle 3"/>
          <p:cNvSpPr>
            <a:spLocks noGrp="1"/>
          </p:cNvSpPr>
          <p:nvPr>
            <p:ph type="body" idx="1"/>
          </p:nvPr>
        </p:nvSpPr>
        <p:spPr>
          <a:xfrm>
            <a:off x="0" y="1193800"/>
            <a:ext cx="12192000" cy="5138738"/>
          </a:xfrm>
          <a:solidFill>
            <a:schemeClr val="bg1"/>
          </a:solidFill>
        </p:spPr>
        <p:txBody>
          <a:bodyPr/>
          <a:lstStyle/>
          <a:p>
            <a:r>
              <a:rPr lang="pt-BR" altLang="ja-JP" smtClean="0"/>
              <a:t>O</a:t>
            </a:r>
            <a:r>
              <a:rPr lang="pt-BR" altLang="ja-JP" i="1" smtClean="0"/>
              <a:t> anion gap</a:t>
            </a:r>
            <a:r>
              <a:rPr lang="pt-BR" altLang="ja-JP" smtClean="0"/>
              <a:t> é útil para determinar a causa da acidose metabólica, classificando a acidose metabólica em  Acidose </a:t>
            </a:r>
            <a:r>
              <a:rPr lang="pt-BR" altLang="ja-JP" i="1" smtClean="0"/>
              <a:t>anion gap</a:t>
            </a:r>
            <a:r>
              <a:rPr lang="pt-BR" altLang="ja-JP" smtClean="0"/>
              <a:t> (</a:t>
            </a:r>
            <a:r>
              <a:rPr lang="pt-BR" altLang="ja-JP" i="1" smtClean="0"/>
              <a:t>anion gap</a:t>
            </a:r>
            <a:r>
              <a:rPr lang="pt-BR" altLang="ja-JP" smtClean="0"/>
              <a:t> aumentado) e Acidose não </a:t>
            </a:r>
            <a:r>
              <a:rPr lang="pt-BR" altLang="ja-JP" i="1" smtClean="0"/>
              <a:t>anion gap</a:t>
            </a:r>
            <a:r>
              <a:rPr lang="pt-BR" altLang="ja-JP" smtClean="0"/>
              <a:t> (anion gap é normal). </a:t>
            </a:r>
            <a:r>
              <a:rPr lang="pt-BR" altLang="ja-JP" i="1" smtClean="0"/>
              <a:t>Anion gap </a:t>
            </a:r>
            <a:r>
              <a:rPr lang="pt-BR" altLang="ja-JP" smtClean="0"/>
              <a:t>é a diferença nos </a:t>
            </a:r>
            <a:r>
              <a:rPr lang="pt-BR" altLang="ja-JP" u="sng" smtClean="0"/>
              <a:t>cátions </a:t>
            </a:r>
            <a:r>
              <a:rPr lang="pt-BR" altLang="ja-JP" smtClean="0"/>
              <a:t>(sódio [Na]+) e </a:t>
            </a:r>
            <a:r>
              <a:rPr lang="pt-BR" altLang="ja-JP" u="sng" smtClean="0"/>
              <a:t>ânions</a:t>
            </a:r>
            <a:r>
              <a:rPr lang="pt-BR" altLang="ja-JP" smtClean="0"/>
              <a:t> (cloreto [Cl]- e HCO3- ) medidos no soro ou plasma (reflete os íons ácidos não medidos ou não contabilizados, incluindo proteínas séricas, fosfatos, sulfatos e ácidos orgânicos, bem como os cátions: potássio sérico, cálcio e magnésio no fluido extracelular).</a:t>
            </a:r>
            <a:r>
              <a:rPr lang="pt-BR" altLang="ja-JP" b="1" smtClean="0"/>
              <a:t> </a:t>
            </a:r>
            <a:r>
              <a:rPr lang="pt-BR" altLang="ja-JP" smtClean="0"/>
              <a:t>Em casos de acidose metabólica com  </a:t>
            </a:r>
            <a:r>
              <a:rPr lang="pt-BR" altLang="ja-JP" i="1" smtClean="0"/>
              <a:t>anion gap</a:t>
            </a:r>
            <a:r>
              <a:rPr lang="pt-BR" altLang="ja-JP" smtClean="0"/>
              <a:t> aumentado, o Cl- sérico está dentro da faixa normal (97-110 mEq / L). Entre as causas mais comuns: acidose láctica associada à diminuição da perfusão tecidual, erros inatos do metabolismo. Acidose com </a:t>
            </a:r>
            <a:r>
              <a:rPr lang="pt-BR" altLang="ja-JP" i="1" smtClean="0"/>
              <a:t>anion gap</a:t>
            </a:r>
            <a:r>
              <a:rPr lang="pt-BR" altLang="ja-JP" smtClean="0"/>
              <a:t> normal e Cl- sérico, a ácidose é hiperclorêmica. Entre as causas mais comuns: acidose tubular renal, diarreia. Quando considerado em conjunto com a história clínica e os valores laboratoriais associados, o </a:t>
            </a:r>
            <a:r>
              <a:rPr lang="pt-BR" altLang="ja-JP" i="1" smtClean="0"/>
              <a:t>anion gap</a:t>
            </a:r>
            <a:r>
              <a:rPr lang="pt-BR" altLang="ja-JP" smtClean="0"/>
              <a:t> pode fornecer uma pista que leva o médico a um diagnóstico definitivo e ao manejo apropriado da acidose metabólica. Nos complementos: acidose metabólica com </a:t>
            </a:r>
            <a:r>
              <a:rPr lang="pt-BR" altLang="ja-JP" i="1" smtClean="0"/>
              <a:t>anion gap</a:t>
            </a:r>
            <a:r>
              <a:rPr lang="pt-BR" altLang="ja-JP" smtClean="0"/>
              <a:t> elevado, na ausência de lactato elevado deve ser prontamente investigada outras causas de acidose orgânica como resultados de erros inatos de metabolismo (Lorenz, 1999). Valores normais: 8-16mEq/L quando não inclui o K+ e 10-20mEq/L quando inclui o K+ (Schillaci l, 2018). Acidose metabólica com </a:t>
            </a:r>
            <a:r>
              <a:rPr lang="pt-BR" altLang="ja-JP" i="1" smtClean="0"/>
              <a:t>anion gap</a:t>
            </a:r>
            <a:r>
              <a:rPr lang="pt-BR" altLang="ja-JP" smtClean="0"/>
              <a:t> &gt; 16 é um dos achados laboratoriais mais específicos de erros inatos do metabolismo. Quanto ao lactato em Neonatologia: elevado &gt;4-5mmol/L há uma forte correlação entre lactato umbilical venoso e arterial do cordão umbilical, devendo ser realizado imediatamente (pode aumentar em 70%, principalmente se leucocitose e hematócrito elevado). Quanto à hipotermia e pH e PaCO2: Durante a hipotermia (33°C), pH se elevará a 7.5 e PaCO2 baixará para 34 mmHg (a solubilidade de um gás dentro de um líquido diminui quando se diminui a temperatura). </a:t>
            </a:r>
            <a:endParaRPr lang="pt-BR" smtClean="0"/>
          </a:p>
        </p:txBody>
      </p:sp>
      <p:sp>
        <p:nvSpPr>
          <p:cNvPr id="53252" name="Text Box 4"/>
          <p:cNvSpPr txBox="1">
            <a:spLocks noChangeArrowheads="1"/>
          </p:cNvSpPr>
          <p:nvPr/>
        </p:nvSpPr>
        <p:spPr bwMode="auto">
          <a:xfrm>
            <a:off x="10869613" y="5984875"/>
            <a:ext cx="1120775"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00" eaLnBrk="1" hangingPunct="1"/>
            <a:r>
              <a:rPr lang="pt-BR" sz="1000"/>
              <a:t>Paulo R. Margotto</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p:cNvSpPr>
          <p:nvPr>
            <p:ph type="title"/>
          </p:nvPr>
        </p:nvSpPr>
        <p:spPr bwMode="auto">
          <a:xfrm>
            <a:off x="1077913" y="-550863"/>
            <a:ext cx="10058400" cy="1449388"/>
          </a:xfrm>
          <a:extLst/>
        </p:spPr>
        <p:txBody>
          <a:bodyPr wrap="square" numCol="1" anchorCtr="0" compatLnSpc="1">
            <a:prstTxWarp prst="textNoShape">
              <a:avLst/>
            </a:prstTxWarp>
          </a:bodyPr>
          <a:lstStyle/>
          <a:p>
            <a:pPr eaLnBrk="1" hangingPunct="1">
              <a:defRPr/>
            </a:pPr>
            <a:r>
              <a:rPr lang="pt-BR" smtClean="0">
                <a:solidFill>
                  <a:srgbClr val="FF00FF"/>
                </a:solidFill>
              </a:rPr>
              <a:t>OBRIGADO!</a:t>
            </a:r>
          </a:p>
        </p:txBody>
      </p:sp>
      <p:pic>
        <p:nvPicPr>
          <p:cNvPr id="54275"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2600" y="942975"/>
            <a:ext cx="8632825" cy="4856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76" name="Text Box 5"/>
          <p:cNvSpPr txBox="1">
            <a:spLocks noChangeArrowheads="1"/>
          </p:cNvSpPr>
          <p:nvPr/>
        </p:nvSpPr>
        <p:spPr bwMode="auto">
          <a:xfrm>
            <a:off x="1322388" y="5842000"/>
            <a:ext cx="100107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00" eaLnBrk="1" hangingPunct="1"/>
            <a:r>
              <a:rPr lang="pt-BR">
                <a:solidFill>
                  <a:srgbClr val="0000FF"/>
                </a:solidFill>
              </a:rPr>
              <a:t>Drs.Larissa, Luciana, Jamille, Flávia, Paulo R. Margotto, Miza Vidigal, Helena (UTI Ped) e na frente, Thaiana</a:t>
            </a:r>
          </a:p>
        </p:txBody>
      </p:sp>
      <p:sp>
        <p:nvSpPr>
          <p:cNvPr id="54277" name="Text Box 6"/>
          <p:cNvSpPr txBox="1">
            <a:spLocks noChangeArrowheads="1"/>
          </p:cNvSpPr>
          <p:nvPr/>
        </p:nvSpPr>
        <p:spPr bwMode="auto">
          <a:xfrm>
            <a:off x="10361613" y="5476875"/>
            <a:ext cx="446087"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00" eaLnBrk="1" hangingPunct="1"/>
            <a:r>
              <a:rPr lang="pt-BR" sz="1400">
                <a:solidFill>
                  <a:srgbClr val="0000FF"/>
                </a:solidFill>
              </a:rPr>
              <a:t>S10</a:t>
            </a:r>
          </a:p>
        </p:txBody>
      </p:sp>
    </p:spTree>
  </p:cSld>
  <p:clrMapOvr>
    <a:masterClrMapping/>
  </p:clrMapOvr>
</p:sld>
</file>

<file path=ppt/theme/theme1.xml><?xml version="1.0" encoding="utf-8"?>
<a:theme xmlns:a="http://schemas.openxmlformats.org/drawingml/2006/main" name="Retrospectiv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Retrospectiva">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iva">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 xmlns:thm15="http://schemas.microsoft.com/office/thememl/2012/main" name="Retrospect" id="{5F128B03-DCCA-4EEB-AB3B-CF2899314A46}" vid="{9CC26709-368C-4D72-9060-94E5B3FF3CD6}"/>
    </a:ext>
  </a:extLst>
</a:theme>
</file>

<file path=docProps/app.xml><?xml version="1.0" encoding="utf-8"?>
<Properties xmlns="http://schemas.openxmlformats.org/officeDocument/2006/extended-properties" xmlns:vt="http://schemas.openxmlformats.org/officeDocument/2006/docPropsVTypes">
  <Template>Retrospect</Template>
  <TotalTime>1397</TotalTime>
  <Words>4572</Words>
  <Application>Microsoft Office PowerPoint</Application>
  <PresentationFormat>Personalizar</PresentationFormat>
  <Paragraphs>269</Paragraphs>
  <Slides>46</Slides>
  <Notes>0</Notes>
  <HiddenSlides>0</HiddenSlides>
  <MMClips>0</MMClips>
  <ScaleCrop>false</ScaleCrop>
  <HeadingPairs>
    <vt:vector size="4" baseType="variant">
      <vt:variant>
        <vt:lpstr>Tema</vt:lpstr>
      </vt:variant>
      <vt:variant>
        <vt:i4>1</vt:i4>
      </vt:variant>
      <vt:variant>
        <vt:lpstr>Títulos de slides</vt:lpstr>
      </vt:variant>
      <vt:variant>
        <vt:i4>46</vt:i4>
      </vt:variant>
    </vt:vector>
  </HeadingPairs>
  <TitlesOfParts>
    <vt:vector size="47" baseType="lpstr">
      <vt:lpstr>Retrospectiva</vt:lpstr>
      <vt:lpstr>Utilidade do anion gap no diagnóstico diferencial da acidose metabólica</vt:lpstr>
      <vt:lpstr>Apresentação do PowerPoint</vt:lpstr>
      <vt:lpstr>             O que é ANION GAP</vt:lpstr>
      <vt:lpstr>Como é calculado o anion gap?</vt:lpstr>
      <vt:lpstr>ACIDOSE METABÓLICA ASSOCIADA AO AUMENTO DE ANION GAP </vt:lpstr>
      <vt:lpstr>Acidose láctica associada à diminuição da perfusão tecidual</vt:lpstr>
      <vt:lpstr>Apresentação do PowerPoint</vt:lpstr>
      <vt:lpstr>Erros inatos do metabolismo</vt:lpstr>
      <vt:lpstr>Apresentação do PowerPoint</vt:lpstr>
      <vt:lpstr>Falência Renal</vt:lpstr>
      <vt:lpstr>Acidose metabólica tardia da prematuridade</vt:lpstr>
      <vt:lpstr>Medicamentos e toxinas</vt:lpstr>
      <vt:lpstr>Medicamentos e toxinas</vt:lpstr>
      <vt:lpstr>Medicamentos e toxinas</vt:lpstr>
      <vt:lpstr>ACIDOSE METABÓLICA COM ANION GAP NORMAL</vt:lpstr>
      <vt:lpstr>Perda renal bicarbonato</vt:lpstr>
      <vt:lpstr>Perda gastrointestinal de bicarbonato</vt:lpstr>
      <vt:lpstr>CONCLUSÃO</vt:lpstr>
      <vt:lpstr>Apresentação do PowerPoint</vt:lpstr>
      <vt:lpstr>Apresentação do PowerPoint</vt:lpstr>
      <vt:lpstr>Apresentação do PowerPoint</vt:lpstr>
      <vt:lpstr>Nota do Editor da página neonatal www.paulomargotto.com.br . Consultem também! Estudando Juntos! Online Sempre!</vt:lpstr>
      <vt:lpstr>Apresentação do PowerPoint</vt:lpstr>
      <vt:lpstr>Apresentação do PowerPoint</vt:lpstr>
      <vt:lpstr>PORTANTO: DIFERENÇA DE ANIONTES: ANION GAP </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O QUE É pH EUCAPNICO? Paulo R. Margotto</vt:lpstr>
      <vt:lpstr>Apresentação do PowerPoint</vt:lpstr>
      <vt:lpstr>Apresentação do PowerPoint</vt:lpstr>
      <vt:lpstr>Portanto...</vt:lpstr>
      <vt:lpstr>OBRIGADO!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Minding the Gap: Utility of the Anion Gap in the Differential Diagnosis of Metabolic Acidosis</dc:title>
  <dc:creator>Flavia Kanitz</dc:creator>
  <cp:lastModifiedBy>Paulo</cp:lastModifiedBy>
  <cp:revision>64</cp:revision>
  <dcterms:created xsi:type="dcterms:W3CDTF">2020-09-23T20:37:37Z</dcterms:created>
  <dcterms:modified xsi:type="dcterms:W3CDTF">2020-10-16T11:18:00Z</dcterms:modified>
</cp:coreProperties>
</file>