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44"/>
  </p:notesMasterIdLst>
  <p:sldIdLst>
    <p:sldId id="256" r:id="rId2"/>
    <p:sldId id="258" r:id="rId3"/>
    <p:sldId id="273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74" r:id="rId14"/>
    <p:sldId id="268" r:id="rId15"/>
    <p:sldId id="269" r:id="rId16"/>
    <p:sldId id="270" r:id="rId17"/>
    <p:sldId id="275" r:id="rId18"/>
    <p:sldId id="276" r:id="rId19"/>
    <p:sldId id="271" r:id="rId20"/>
    <p:sldId id="277" r:id="rId21"/>
    <p:sldId id="278" r:id="rId22"/>
    <p:sldId id="279" r:id="rId23"/>
    <p:sldId id="272" r:id="rId24"/>
    <p:sldId id="296" r:id="rId25"/>
    <p:sldId id="298" r:id="rId26"/>
    <p:sldId id="299" r:id="rId27"/>
    <p:sldId id="300" r:id="rId28"/>
    <p:sldId id="301" r:id="rId29"/>
    <p:sldId id="302" r:id="rId30"/>
    <p:sldId id="303" r:id="rId31"/>
    <p:sldId id="304" r:id="rId32"/>
    <p:sldId id="305" r:id="rId33"/>
    <p:sldId id="306" r:id="rId34"/>
    <p:sldId id="307" r:id="rId35"/>
    <p:sldId id="308" r:id="rId36"/>
    <p:sldId id="309" r:id="rId37"/>
    <p:sldId id="310" r:id="rId38"/>
    <p:sldId id="280" r:id="rId39"/>
    <p:sldId id="281" r:id="rId40"/>
    <p:sldId id="295" r:id="rId41"/>
    <p:sldId id="311" r:id="rId42"/>
    <p:sldId id="297" r:id="rId43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  <a:srgbClr val="FF0000"/>
    <a:srgbClr val="FF00FF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-488" y="-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28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B8503B2-DA3F-4776-AB74-29ED1AEAFA6D}" type="doc">
      <dgm:prSet loTypeId="urn:microsoft.com/office/officeart/2008/layout/LinedList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43F6F647-80F1-46A0-B2A1-10610611D35E}">
      <dgm:prSet phldrT="[Texto]"/>
      <dgm:spPr/>
      <dgm:t>
        <a:bodyPr/>
        <a:lstStyle/>
        <a:p>
          <a:pPr algn="ctr"/>
          <a:r>
            <a:rPr lang="pt-BR" b="1" u="sng" dirty="0" smtClean="0"/>
            <a:t>Consequências comuns</a:t>
          </a:r>
          <a:endParaRPr lang="pt-BR" b="1" u="sng" dirty="0"/>
        </a:p>
      </dgm:t>
    </dgm:pt>
    <dgm:pt modelId="{5731DA27-659E-435A-B3E9-050E8E2C2C14}" type="parTrans" cxnId="{C244E5BC-92F8-4304-9EE0-15CE484429F5}">
      <dgm:prSet/>
      <dgm:spPr/>
      <dgm:t>
        <a:bodyPr/>
        <a:lstStyle/>
        <a:p>
          <a:endParaRPr lang="pt-BR"/>
        </a:p>
      </dgm:t>
    </dgm:pt>
    <dgm:pt modelId="{99555C92-0052-437C-9E15-454314650F02}" type="sibTrans" cxnId="{C244E5BC-92F8-4304-9EE0-15CE484429F5}">
      <dgm:prSet/>
      <dgm:spPr/>
      <dgm:t>
        <a:bodyPr/>
        <a:lstStyle/>
        <a:p>
          <a:endParaRPr lang="pt-BR"/>
        </a:p>
      </dgm:t>
    </dgm:pt>
    <dgm:pt modelId="{A5605415-B895-4EA0-9495-0131FECA9DC3}">
      <dgm:prSet phldrT="[Texto]"/>
      <dgm:spPr/>
      <dgm:t>
        <a:bodyPr/>
        <a:lstStyle/>
        <a:p>
          <a:r>
            <a:rPr lang="pt-BR" dirty="0" smtClean="0"/>
            <a:t>Perda de bases via renal ou TGI</a:t>
          </a:r>
          <a:endParaRPr lang="pt-BR" dirty="0"/>
        </a:p>
      </dgm:t>
    </dgm:pt>
    <dgm:pt modelId="{E34A8A30-5163-41BA-8CE3-D4C9DA0035DA}" type="parTrans" cxnId="{CAE52689-77AD-4805-8FA1-682AAD9B4ECC}">
      <dgm:prSet/>
      <dgm:spPr/>
      <dgm:t>
        <a:bodyPr/>
        <a:lstStyle/>
        <a:p>
          <a:endParaRPr lang="pt-BR"/>
        </a:p>
      </dgm:t>
    </dgm:pt>
    <dgm:pt modelId="{93027E22-0F46-4752-B9D1-AD9A5F48BDF9}" type="sibTrans" cxnId="{CAE52689-77AD-4805-8FA1-682AAD9B4ECC}">
      <dgm:prSet/>
      <dgm:spPr/>
      <dgm:t>
        <a:bodyPr/>
        <a:lstStyle/>
        <a:p>
          <a:endParaRPr lang="pt-BR"/>
        </a:p>
      </dgm:t>
    </dgm:pt>
    <dgm:pt modelId="{2766E250-744F-4AE7-9993-C21AD572A8E9}">
      <dgm:prSet phldrT="[Texto]"/>
      <dgm:spPr/>
      <dgm:t>
        <a:bodyPr/>
        <a:lstStyle/>
        <a:p>
          <a:r>
            <a:rPr lang="pt-BR" dirty="0" smtClean="0"/>
            <a:t>Ingestão de ácidos maior que a excreção </a:t>
          </a:r>
          <a:endParaRPr lang="pt-BR" dirty="0"/>
        </a:p>
      </dgm:t>
    </dgm:pt>
    <dgm:pt modelId="{AEEC4A81-DFD5-4B91-9423-634851C804F7}" type="parTrans" cxnId="{AECC7B4C-1860-4D08-B636-D5974D820224}">
      <dgm:prSet/>
      <dgm:spPr/>
      <dgm:t>
        <a:bodyPr/>
        <a:lstStyle/>
        <a:p>
          <a:endParaRPr lang="pt-BR"/>
        </a:p>
      </dgm:t>
    </dgm:pt>
    <dgm:pt modelId="{172127DA-088B-44CE-B92A-4B141C283006}" type="sibTrans" cxnId="{AECC7B4C-1860-4D08-B636-D5974D820224}">
      <dgm:prSet/>
      <dgm:spPr/>
      <dgm:t>
        <a:bodyPr/>
        <a:lstStyle/>
        <a:p>
          <a:endParaRPr lang="pt-BR"/>
        </a:p>
      </dgm:t>
    </dgm:pt>
    <dgm:pt modelId="{16FCB9E1-3C51-4498-A445-CF48D62CC26D}">
      <dgm:prSet phldrT="[Texto]"/>
      <dgm:spPr/>
      <dgm:t>
        <a:bodyPr/>
        <a:lstStyle/>
        <a:p>
          <a:r>
            <a:rPr lang="pt-BR" dirty="0" smtClean="0"/>
            <a:t>Aumento de ácidos endógenos</a:t>
          </a:r>
          <a:endParaRPr lang="pt-BR" dirty="0"/>
        </a:p>
      </dgm:t>
    </dgm:pt>
    <dgm:pt modelId="{8E89E12D-F79A-4599-BE58-07C054DDB57A}" type="parTrans" cxnId="{1B522376-4906-4779-84E2-CC60BC0DFB08}">
      <dgm:prSet/>
      <dgm:spPr/>
      <dgm:t>
        <a:bodyPr/>
        <a:lstStyle/>
        <a:p>
          <a:endParaRPr lang="pt-BR"/>
        </a:p>
      </dgm:t>
    </dgm:pt>
    <dgm:pt modelId="{97FF0718-8F7E-4CA4-A20D-D90931B06E80}" type="sibTrans" cxnId="{1B522376-4906-4779-84E2-CC60BC0DFB08}">
      <dgm:prSet/>
      <dgm:spPr/>
      <dgm:t>
        <a:bodyPr/>
        <a:lstStyle/>
        <a:p>
          <a:endParaRPr lang="pt-BR"/>
        </a:p>
      </dgm:t>
    </dgm:pt>
    <dgm:pt modelId="{EE374776-3ACF-4263-91ED-E32C216CBAD0}" type="pres">
      <dgm:prSet presAssocID="{2B8503B2-DA3F-4776-AB74-29ED1AEAFA6D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pt-BR"/>
        </a:p>
      </dgm:t>
    </dgm:pt>
    <dgm:pt modelId="{15C0364E-AD67-41A7-85A3-5B373D3243EC}" type="pres">
      <dgm:prSet presAssocID="{43F6F647-80F1-46A0-B2A1-10610611D35E}" presName="thickLine" presStyleLbl="alignNode1" presStyleIdx="0" presStyleCnt="1"/>
      <dgm:spPr/>
    </dgm:pt>
    <dgm:pt modelId="{4CB65000-2C16-4A1B-A20A-BB9C1097A344}" type="pres">
      <dgm:prSet presAssocID="{43F6F647-80F1-46A0-B2A1-10610611D35E}" presName="horz1" presStyleCnt="0"/>
      <dgm:spPr/>
    </dgm:pt>
    <dgm:pt modelId="{4FFCE0C2-FB65-4828-81C4-97F0ECDC58F9}" type="pres">
      <dgm:prSet presAssocID="{43F6F647-80F1-46A0-B2A1-10610611D35E}" presName="tx1" presStyleLbl="revTx" presStyleIdx="0" presStyleCnt="4"/>
      <dgm:spPr/>
      <dgm:t>
        <a:bodyPr/>
        <a:lstStyle/>
        <a:p>
          <a:endParaRPr lang="pt-BR"/>
        </a:p>
      </dgm:t>
    </dgm:pt>
    <dgm:pt modelId="{2F321808-ECFD-4244-8AA0-3E0348A8A0C4}" type="pres">
      <dgm:prSet presAssocID="{43F6F647-80F1-46A0-B2A1-10610611D35E}" presName="vert1" presStyleCnt="0"/>
      <dgm:spPr/>
    </dgm:pt>
    <dgm:pt modelId="{ED3C3B1C-BBEA-41E8-89AD-2A7C67528D86}" type="pres">
      <dgm:prSet presAssocID="{A5605415-B895-4EA0-9495-0131FECA9DC3}" presName="vertSpace2a" presStyleCnt="0"/>
      <dgm:spPr/>
    </dgm:pt>
    <dgm:pt modelId="{3B0A7293-880E-4EC6-8082-1A590D8DAA30}" type="pres">
      <dgm:prSet presAssocID="{A5605415-B895-4EA0-9495-0131FECA9DC3}" presName="horz2" presStyleCnt="0"/>
      <dgm:spPr/>
    </dgm:pt>
    <dgm:pt modelId="{01BA917E-3E0A-4BB9-A230-795991393BF1}" type="pres">
      <dgm:prSet presAssocID="{A5605415-B895-4EA0-9495-0131FECA9DC3}" presName="horzSpace2" presStyleCnt="0"/>
      <dgm:spPr/>
    </dgm:pt>
    <dgm:pt modelId="{9A6C2424-0195-4D43-AAF3-FCF8F291E8CE}" type="pres">
      <dgm:prSet presAssocID="{A5605415-B895-4EA0-9495-0131FECA9DC3}" presName="tx2" presStyleLbl="revTx" presStyleIdx="1" presStyleCnt="4"/>
      <dgm:spPr/>
      <dgm:t>
        <a:bodyPr/>
        <a:lstStyle/>
        <a:p>
          <a:endParaRPr lang="pt-BR"/>
        </a:p>
      </dgm:t>
    </dgm:pt>
    <dgm:pt modelId="{AC5A5A63-BCA4-4D35-95CB-483379D4D2D4}" type="pres">
      <dgm:prSet presAssocID="{A5605415-B895-4EA0-9495-0131FECA9DC3}" presName="vert2" presStyleCnt="0"/>
      <dgm:spPr/>
    </dgm:pt>
    <dgm:pt modelId="{002E220F-8F04-46BF-B5D3-5A846040233C}" type="pres">
      <dgm:prSet presAssocID="{A5605415-B895-4EA0-9495-0131FECA9DC3}" presName="thinLine2b" presStyleLbl="callout" presStyleIdx="0" presStyleCnt="3"/>
      <dgm:spPr/>
    </dgm:pt>
    <dgm:pt modelId="{D39B8815-A0EC-4101-A8EC-6B2FAB094F54}" type="pres">
      <dgm:prSet presAssocID="{A5605415-B895-4EA0-9495-0131FECA9DC3}" presName="vertSpace2b" presStyleCnt="0"/>
      <dgm:spPr/>
    </dgm:pt>
    <dgm:pt modelId="{B0673B85-5D71-4E1A-8A7A-AEE3DC93667C}" type="pres">
      <dgm:prSet presAssocID="{2766E250-744F-4AE7-9993-C21AD572A8E9}" presName="horz2" presStyleCnt="0"/>
      <dgm:spPr/>
    </dgm:pt>
    <dgm:pt modelId="{737438FD-3A4F-4D46-AA50-5CA0FCF11881}" type="pres">
      <dgm:prSet presAssocID="{2766E250-744F-4AE7-9993-C21AD572A8E9}" presName="horzSpace2" presStyleCnt="0"/>
      <dgm:spPr/>
    </dgm:pt>
    <dgm:pt modelId="{91BEFEF2-85AE-4916-9EF0-54BDCC9301BB}" type="pres">
      <dgm:prSet presAssocID="{2766E250-744F-4AE7-9993-C21AD572A8E9}" presName="tx2" presStyleLbl="revTx" presStyleIdx="2" presStyleCnt="4"/>
      <dgm:spPr/>
      <dgm:t>
        <a:bodyPr/>
        <a:lstStyle/>
        <a:p>
          <a:endParaRPr lang="pt-BR"/>
        </a:p>
      </dgm:t>
    </dgm:pt>
    <dgm:pt modelId="{3A65D08B-76D9-4D3D-A1EB-C5026EDAC21A}" type="pres">
      <dgm:prSet presAssocID="{2766E250-744F-4AE7-9993-C21AD572A8E9}" presName="vert2" presStyleCnt="0"/>
      <dgm:spPr/>
    </dgm:pt>
    <dgm:pt modelId="{786245E4-AB29-4C5F-BB4A-ECB4FD18296F}" type="pres">
      <dgm:prSet presAssocID="{2766E250-744F-4AE7-9993-C21AD572A8E9}" presName="thinLine2b" presStyleLbl="callout" presStyleIdx="1" presStyleCnt="3"/>
      <dgm:spPr/>
    </dgm:pt>
    <dgm:pt modelId="{36E713E3-385B-43D8-AA9E-F80E078D441C}" type="pres">
      <dgm:prSet presAssocID="{2766E250-744F-4AE7-9993-C21AD572A8E9}" presName="vertSpace2b" presStyleCnt="0"/>
      <dgm:spPr/>
    </dgm:pt>
    <dgm:pt modelId="{FDEE1BFE-B6D4-4A7B-AB98-3E430F906587}" type="pres">
      <dgm:prSet presAssocID="{16FCB9E1-3C51-4498-A445-CF48D62CC26D}" presName="horz2" presStyleCnt="0"/>
      <dgm:spPr/>
    </dgm:pt>
    <dgm:pt modelId="{A02D26F0-F244-4CD0-9E58-85861E2E6DA1}" type="pres">
      <dgm:prSet presAssocID="{16FCB9E1-3C51-4498-A445-CF48D62CC26D}" presName="horzSpace2" presStyleCnt="0"/>
      <dgm:spPr/>
    </dgm:pt>
    <dgm:pt modelId="{4A5D51B5-FB63-4223-9338-6BFE46D76F48}" type="pres">
      <dgm:prSet presAssocID="{16FCB9E1-3C51-4498-A445-CF48D62CC26D}" presName="tx2" presStyleLbl="revTx" presStyleIdx="3" presStyleCnt="4"/>
      <dgm:spPr/>
      <dgm:t>
        <a:bodyPr/>
        <a:lstStyle/>
        <a:p>
          <a:endParaRPr lang="pt-BR"/>
        </a:p>
      </dgm:t>
    </dgm:pt>
    <dgm:pt modelId="{B93838D5-6DEB-472A-AD24-9EFEF04F9F0E}" type="pres">
      <dgm:prSet presAssocID="{16FCB9E1-3C51-4498-A445-CF48D62CC26D}" presName="vert2" presStyleCnt="0"/>
      <dgm:spPr/>
    </dgm:pt>
    <dgm:pt modelId="{B359D61F-94BC-4A31-B05D-BE0FB0ABC411}" type="pres">
      <dgm:prSet presAssocID="{16FCB9E1-3C51-4498-A445-CF48D62CC26D}" presName="thinLine2b" presStyleLbl="callout" presStyleIdx="2" presStyleCnt="3"/>
      <dgm:spPr/>
    </dgm:pt>
    <dgm:pt modelId="{D7D87A4A-6B1B-4D08-9CBE-102EF1522C5D}" type="pres">
      <dgm:prSet presAssocID="{16FCB9E1-3C51-4498-A445-CF48D62CC26D}" presName="vertSpace2b" presStyleCnt="0"/>
      <dgm:spPr/>
    </dgm:pt>
  </dgm:ptLst>
  <dgm:cxnLst>
    <dgm:cxn modelId="{CAE52689-77AD-4805-8FA1-682AAD9B4ECC}" srcId="{43F6F647-80F1-46A0-B2A1-10610611D35E}" destId="{A5605415-B895-4EA0-9495-0131FECA9DC3}" srcOrd="0" destOrd="0" parTransId="{E34A8A30-5163-41BA-8CE3-D4C9DA0035DA}" sibTransId="{93027E22-0F46-4752-B9D1-AD9A5F48BDF9}"/>
    <dgm:cxn modelId="{0918F50A-A4C1-472C-BFE2-42DD3D545556}" type="presOf" srcId="{43F6F647-80F1-46A0-B2A1-10610611D35E}" destId="{4FFCE0C2-FB65-4828-81C4-97F0ECDC58F9}" srcOrd="0" destOrd="0" presId="urn:microsoft.com/office/officeart/2008/layout/LinedList"/>
    <dgm:cxn modelId="{E0E581D3-0B3A-4F74-A6E6-8C66CF8B52B2}" type="presOf" srcId="{2766E250-744F-4AE7-9993-C21AD572A8E9}" destId="{91BEFEF2-85AE-4916-9EF0-54BDCC9301BB}" srcOrd="0" destOrd="0" presId="urn:microsoft.com/office/officeart/2008/layout/LinedList"/>
    <dgm:cxn modelId="{A95F17B7-33B4-4238-93C2-6C902A8086A7}" type="presOf" srcId="{2B8503B2-DA3F-4776-AB74-29ED1AEAFA6D}" destId="{EE374776-3ACF-4263-91ED-E32C216CBAD0}" srcOrd="0" destOrd="0" presId="urn:microsoft.com/office/officeart/2008/layout/LinedList"/>
    <dgm:cxn modelId="{AECC7B4C-1860-4D08-B636-D5974D820224}" srcId="{43F6F647-80F1-46A0-B2A1-10610611D35E}" destId="{2766E250-744F-4AE7-9993-C21AD572A8E9}" srcOrd="1" destOrd="0" parTransId="{AEEC4A81-DFD5-4B91-9423-634851C804F7}" sibTransId="{172127DA-088B-44CE-B92A-4B141C283006}"/>
    <dgm:cxn modelId="{1B522376-4906-4779-84E2-CC60BC0DFB08}" srcId="{43F6F647-80F1-46A0-B2A1-10610611D35E}" destId="{16FCB9E1-3C51-4498-A445-CF48D62CC26D}" srcOrd="2" destOrd="0" parTransId="{8E89E12D-F79A-4599-BE58-07C054DDB57A}" sibTransId="{97FF0718-8F7E-4CA4-A20D-D90931B06E80}"/>
    <dgm:cxn modelId="{DBA64C72-5116-4FD3-9FAB-BCBAFEB3DEEA}" type="presOf" srcId="{16FCB9E1-3C51-4498-A445-CF48D62CC26D}" destId="{4A5D51B5-FB63-4223-9338-6BFE46D76F48}" srcOrd="0" destOrd="0" presId="urn:microsoft.com/office/officeart/2008/layout/LinedList"/>
    <dgm:cxn modelId="{D28D6E29-8DFF-4336-8B97-08C9CA191849}" type="presOf" srcId="{A5605415-B895-4EA0-9495-0131FECA9DC3}" destId="{9A6C2424-0195-4D43-AAF3-FCF8F291E8CE}" srcOrd="0" destOrd="0" presId="urn:microsoft.com/office/officeart/2008/layout/LinedList"/>
    <dgm:cxn modelId="{C244E5BC-92F8-4304-9EE0-15CE484429F5}" srcId="{2B8503B2-DA3F-4776-AB74-29ED1AEAFA6D}" destId="{43F6F647-80F1-46A0-B2A1-10610611D35E}" srcOrd="0" destOrd="0" parTransId="{5731DA27-659E-435A-B3E9-050E8E2C2C14}" sibTransId="{99555C92-0052-437C-9E15-454314650F02}"/>
    <dgm:cxn modelId="{55426747-CD5F-41AD-BBB3-7314B1EF6EA5}" type="presParOf" srcId="{EE374776-3ACF-4263-91ED-E32C216CBAD0}" destId="{15C0364E-AD67-41A7-85A3-5B373D3243EC}" srcOrd="0" destOrd="0" presId="urn:microsoft.com/office/officeart/2008/layout/LinedList"/>
    <dgm:cxn modelId="{75EBC503-FAEE-495F-80EC-469B4C42FAD6}" type="presParOf" srcId="{EE374776-3ACF-4263-91ED-E32C216CBAD0}" destId="{4CB65000-2C16-4A1B-A20A-BB9C1097A344}" srcOrd="1" destOrd="0" presId="urn:microsoft.com/office/officeart/2008/layout/LinedList"/>
    <dgm:cxn modelId="{35BE3913-6AF9-4EDD-A9D5-E1DE86A9A21B}" type="presParOf" srcId="{4CB65000-2C16-4A1B-A20A-BB9C1097A344}" destId="{4FFCE0C2-FB65-4828-81C4-97F0ECDC58F9}" srcOrd="0" destOrd="0" presId="urn:microsoft.com/office/officeart/2008/layout/LinedList"/>
    <dgm:cxn modelId="{ED67831D-296A-4B43-9433-3D2AFA2BDEE8}" type="presParOf" srcId="{4CB65000-2C16-4A1B-A20A-BB9C1097A344}" destId="{2F321808-ECFD-4244-8AA0-3E0348A8A0C4}" srcOrd="1" destOrd="0" presId="urn:microsoft.com/office/officeart/2008/layout/LinedList"/>
    <dgm:cxn modelId="{BF232765-F055-473A-A2AC-F407915EE487}" type="presParOf" srcId="{2F321808-ECFD-4244-8AA0-3E0348A8A0C4}" destId="{ED3C3B1C-BBEA-41E8-89AD-2A7C67528D86}" srcOrd="0" destOrd="0" presId="urn:microsoft.com/office/officeart/2008/layout/LinedList"/>
    <dgm:cxn modelId="{2D6C9A6E-6030-4D3E-B5AD-121B59210342}" type="presParOf" srcId="{2F321808-ECFD-4244-8AA0-3E0348A8A0C4}" destId="{3B0A7293-880E-4EC6-8082-1A590D8DAA30}" srcOrd="1" destOrd="0" presId="urn:microsoft.com/office/officeart/2008/layout/LinedList"/>
    <dgm:cxn modelId="{4284B5D5-9986-4434-94BE-A8BA21326C40}" type="presParOf" srcId="{3B0A7293-880E-4EC6-8082-1A590D8DAA30}" destId="{01BA917E-3E0A-4BB9-A230-795991393BF1}" srcOrd="0" destOrd="0" presId="urn:microsoft.com/office/officeart/2008/layout/LinedList"/>
    <dgm:cxn modelId="{B8F7A273-D6DB-4C6D-B011-0E6B03EBBC9C}" type="presParOf" srcId="{3B0A7293-880E-4EC6-8082-1A590D8DAA30}" destId="{9A6C2424-0195-4D43-AAF3-FCF8F291E8CE}" srcOrd="1" destOrd="0" presId="urn:microsoft.com/office/officeart/2008/layout/LinedList"/>
    <dgm:cxn modelId="{49FE1F06-480C-498B-A11B-0FB88B7343CE}" type="presParOf" srcId="{3B0A7293-880E-4EC6-8082-1A590D8DAA30}" destId="{AC5A5A63-BCA4-4D35-95CB-483379D4D2D4}" srcOrd="2" destOrd="0" presId="urn:microsoft.com/office/officeart/2008/layout/LinedList"/>
    <dgm:cxn modelId="{F8F5D28D-4949-41E8-9B6B-20E99453E5F0}" type="presParOf" srcId="{2F321808-ECFD-4244-8AA0-3E0348A8A0C4}" destId="{002E220F-8F04-46BF-B5D3-5A846040233C}" srcOrd="2" destOrd="0" presId="urn:microsoft.com/office/officeart/2008/layout/LinedList"/>
    <dgm:cxn modelId="{D30410E6-C82D-490E-8B78-4BF17E392A7B}" type="presParOf" srcId="{2F321808-ECFD-4244-8AA0-3E0348A8A0C4}" destId="{D39B8815-A0EC-4101-A8EC-6B2FAB094F54}" srcOrd="3" destOrd="0" presId="urn:microsoft.com/office/officeart/2008/layout/LinedList"/>
    <dgm:cxn modelId="{1A94AC74-3C4C-4A52-AB28-E96F5C50C2ED}" type="presParOf" srcId="{2F321808-ECFD-4244-8AA0-3E0348A8A0C4}" destId="{B0673B85-5D71-4E1A-8A7A-AEE3DC93667C}" srcOrd="4" destOrd="0" presId="urn:microsoft.com/office/officeart/2008/layout/LinedList"/>
    <dgm:cxn modelId="{E8197C87-C2F7-4EB6-9990-9FBC4CF6696E}" type="presParOf" srcId="{B0673B85-5D71-4E1A-8A7A-AEE3DC93667C}" destId="{737438FD-3A4F-4D46-AA50-5CA0FCF11881}" srcOrd="0" destOrd="0" presId="urn:microsoft.com/office/officeart/2008/layout/LinedList"/>
    <dgm:cxn modelId="{B9ACD5C1-A5E2-4392-AC05-9AA829248ABE}" type="presParOf" srcId="{B0673B85-5D71-4E1A-8A7A-AEE3DC93667C}" destId="{91BEFEF2-85AE-4916-9EF0-54BDCC9301BB}" srcOrd="1" destOrd="0" presId="urn:microsoft.com/office/officeart/2008/layout/LinedList"/>
    <dgm:cxn modelId="{D5BB8E90-02F4-480B-8E19-E342ADD58ACC}" type="presParOf" srcId="{B0673B85-5D71-4E1A-8A7A-AEE3DC93667C}" destId="{3A65D08B-76D9-4D3D-A1EB-C5026EDAC21A}" srcOrd="2" destOrd="0" presId="urn:microsoft.com/office/officeart/2008/layout/LinedList"/>
    <dgm:cxn modelId="{E60C1A8D-4F8F-4E4D-96E1-506A9DDB03F3}" type="presParOf" srcId="{2F321808-ECFD-4244-8AA0-3E0348A8A0C4}" destId="{786245E4-AB29-4C5F-BB4A-ECB4FD18296F}" srcOrd="5" destOrd="0" presId="urn:microsoft.com/office/officeart/2008/layout/LinedList"/>
    <dgm:cxn modelId="{8E25170C-E695-4DEC-B365-1D2507C6AEF7}" type="presParOf" srcId="{2F321808-ECFD-4244-8AA0-3E0348A8A0C4}" destId="{36E713E3-385B-43D8-AA9E-F80E078D441C}" srcOrd="6" destOrd="0" presId="urn:microsoft.com/office/officeart/2008/layout/LinedList"/>
    <dgm:cxn modelId="{36B2989F-1C51-45A8-BFCE-38CAC3D30C08}" type="presParOf" srcId="{2F321808-ECFD-4244-8AA0-3E0348A8A0C4}" destId="{FDEE1BFE-B6D4-4A7B-AB98-3E430F906587}" srcOrd="7" destOrd="0" presId="urn:microsoft.com/office/officeart/2008/layout/LinedList"/>
    <dgm:cxn modelId="{62935571-AE8A-41BC-AAA8-CBA048A5ABBC}" type="presParOf" srcId="{FDEE1BFE-B6D4-4A7B-AB98-3E430F906587}" destId="{A02D26F0-F244-4CD0-9E58-85861E2E6DA1}" srcOrd="0" destOrd="0" presId="urn:microsoft.com/office/officeart/2008/layout/LinedList"/>
    <dgm:cxn modelId="{4EB00BAB-1EFF-44B0-81B3-C154B56D927C}" type="presParOf" srcId="{FDEE1BFE-B6D4-4A7B-AB98-3E430F906587}" destId="{4A5D51B5-FB63-4223-9338-6BFE46D76F48}" srcOrd="1" destOrd="0" presId="urn:microsoft.com/office/officeart/2008/layout/LinedList"/>
    <dgm:cxn modelId="{7D5AB08A-A575-4AA0-881F-4AE30740DEE2}" type="presParOf" srcId="{FDEE1BFE-B6D4-4A7B-AB98-3E430F906587}" destId="{B93838D5-6DEB-472A-AD24-9EFEF04F9F0E}" srcOrd="2" destOrd="0" presId="urn:microsoft.com/office/officeart/2008/layout/LinedList"/>
    <dgm:cxn modelId="{4168C12D-2531-42B7-8AA6-BC5B09632076}" type="presParOf" srcId="{2F321808-ECFD-4244-8AA0-3E0348A8A0C4}" destId="{B359D61F-94BC-4A31-B05D-BE0FB0ABC411}" srcOrd="8" destOrd="0" presId="urn:microsoft.com/office/officeart/2008/layout/LinedList"/>
    <dgm:cxn modelId="{A3D4484E-0EC1-487F-9E78-5EF9BD40929C}" type="presParOf" srcId="{2F321808-ECFD-4244-8AA0-3E0348A8A0C4}" destId="{D7D87A4A-6B1B-4D08-9CBE-102EF1522C5D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A599B10-5637-4F22-9E29-FDA8C95098FE}" type="doc">
      <dgm:prSet loTypeId="urn:microsoft.com/office/officeart/2008/layout/RadialCluster" loCatId="relationship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pt-BR"/>
        </a:p>
      </dgm:t>
    </dgm:pt>
    <dgm:pt modelId="{35F51EDF-B471-4405-B41F-799523711F96}">
      <dgm:prSet phldrT="[Texto]"/>
      <dgm:spPr/>
      <dgm:t>
        <a:bodyPr/>
        <a:lstStyle/>
        <a:p>
          <a:r>
            <a:rPr lang="pt-BR" dirty="0" smtClean="0"/>
            <a:t>Uso de HCO3</a:t>
          </a:r>
          <a:endParaRPr lang="pt-BR" dirty="0"/>
        </a:p>
      </dgm:t>
    </dgm:pt>
    <dgm:pt modelId="{6BF4AFD1-E51E-43D3-A1E6-45B833FCE443}" type="parTrans" cxnId="{29623E18-43D8-4911-A680-4112046AFA18}">
      <dgm:prSet/>
      <dgm:spPr/>
      <dgm:t>
        <a:bodyPr/>
        <a:lstStyle/>
        <a:p>
          <a:endParaRPr lang="pt-BR"/>
        </a:p>
      </dgm:t>
    </dgm:pt>
    <dgm:pt modelId="{B21C91E8-A7C8-4AB8-AEFC-DE4E91AEF0E1}" type="sibTrans" cxnId="{29623E18-43D8-4911-A680-4112046AFA18}">
      <dgm:prSet/>
      <dgm:spPr/>
      <dgm:t>
        <a:bodyPr/>
        <a:lstStyle/>
        <a:p>
          <a:endParaRPr lang="pt-BR"/>
        </a:p>
      </dgm:t>
    </dgm:pt>
    <dgm:pt modelId="{1FE17DC8-0BF3-4D4F-AF92-DAB39AD65024}">
      <dgm:prSet phldrT="[Texto]"/>
      <dgm:spPr/>
      <dgm:t>
        <a:bodyPr/>
        <a:lstStyle/>
        <a:p>
          <a:r>
            <a:rPr lang="pt-BR" dirty="0" err="1" smtClean="0"/>
            <a:t>Hipernatremia</a:t>
          </a:r>
          <a:endParaRPr lang="pt-BR" dirty="0"/>
        </a:p>
      </dgm:t>
    </dgm:pt>
    <dgm:pt modelId="{E0CD6FEA-97C5-406D-9A9E-A41130DC0CA4}" type="parTrans" cxnId="{2FB8A99F-76CA-4F5F-BA23-589F1009BD48}">
      <dgm:prSet/>
      <dgm:spPr/>
      <dgm:t>
        <a:bodyPr/>
        <a:lstStyle/>
        <a:p>
          <a:endParaRPr lang="pt-BR"/>
        </a:p>
      </dgm:t>
    </dgm:pt>
    <dgm:pt modelId="{93F6AE02-97F0-4E0D-904B-237AD5B7E8FB}" type="sibTrans" cxnId="{2FB8A99F-76CA-4F5F-BA23-589F1009BD48}">
      <dgm:prSet/>
      <dgm:spPr/>
      <dgm:t>
        <a:bodyPr/>
        <a:lstStyle/>
        <a:p>
          <a:endParaRPr lang="pt-BR"/>
        </a:p>
      </dgm:t>
    </dgm:pt>
    <dgm:pt modelId="{671A71DA-519B-4E94-AA79-EC7B486527D7}">
      <dgm:prSet phldrT="[Texto]"/>
      <dgm:spPr/>
      <dgm:t>
        <a:bodyPr/>
        <a:lstStyle/>
        <a:p>
          <a:r>
            <a:rPr lang="pt-BR" dirty="0" smtClean="0"/>
            <a:t>Morte</a:t>
          </a:r>
          <a:endParaRPr lang="pt-BR" dirty="0"/>
        </a:p>
      </dgm:t>
    </dgm:pt>
    <dgm:pt modelId="{DA9FE816-3968-4E6A-B2C9-B79C9F6BA37E}" type="parTrans" cxnId="{E6A90A54-D5AB-4D9E-B733-8CEB6525E3C5}">
      <dgm:prSet/>
      <dgm:spPr/>
      <dgm:t>
        <a:bodyPr/>
        <a:lstStyle/>
        <a:p>
          <a:endParaRPr lang="pt-BR"/>
        </a:p>
      </dgm:t>
    </dgm:pt>
    <dgm:pt modelId="{C5FCF97A-54B8-4E34-A715-49C4E7711D0B}" type="sibTrans" cxnId="{E6A90A54-D5AB-4D9E-B733-8CEB6525E3C5}">
      <dgm:prSet/>
      <dgm:spPr/>
      <dgm:t>
        <a:bodyPr/>
        <a:lstStyle/>
        <a:p>
          <a:endParaRPr lang="pt-BR"/>
        </a:p>
      </dgm:t>
    </dgm:pt>
    <dgm:pt modelId="{9DC37BF5-2ED8-44F1-8A57-CF37F23EB99C}" type="pres">
      <dgm:prSet presAssocID="{5A599B10-5637-4F22-9E29-FDA8C95098FE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pt-BR"/>
        </a:p>
      </dgm:t>
    </dgm:pt>
    <dgm:pt modelId="{1ABD3BB0-9C61-4136-937D-06DF9D3D76F5}" type="pres">
      <dgm:prSet presAssocID="{35F51EDF-B471-4405-B41F-799523711F96}" presName="singleCycle" presStyleCnt="0"/>
      <dgm:spPr/>
    </dgm:pt>
    <dgm:pt modelId="{A44740A0-C515-4B71-B5B3-F21946692EE7}" type="pres">
      <dgm:prSet presAssocID="{35F51EDF-B471-4405-B41F-799523711F96}" presName="singleCenter" presStyleLbl="node1" presStyleIdx="0" presStyleCnt="3" custLinFactNeighborX="10309" custLinFactNeighborY="-12292">
        <dgm:presLayoutVars>
          <dgm:chMax val="7"/>
          <dgm:chPref val="7"/>
        </dgm:presLayoutVars>
      </dgm:prSet>
      <dgm:spPr/>
      <dgm:t>
        <a:bodyPr/>
        <a:lstStyle/>
        <a:p>
          <a:endParaRPr lang="pt-BR"/>
        </a:p>
      </dgm:t>
    </dgm:pt>
    <dgm:pt modelId="{2F775183-50D8-4785-A467-A2468300E2D3}" type="pres">
      <dgm:prSet presAssocID="{E0CD6FEA-97C5-406D-9A9E-A41130DC0CA4}" presName="Name56" presStyleLbl="parChTrans1D2" presStyleIdx="0" presStyleCnt="2"/>
      <dgm:spPr/>
      <dgm:t>
        <a:bodyPr/>
        <a:lstStyle/>
        <a:p>
          <a:endParaRPr lang="pt-BR"/>
        </a:p>
      </dgm:t>
    </dgm:pt>
    <dgm:pt modelId="{3F592EA7-D473-4017-B303-F79065EA71EF}" type="pres">
      <dgm:prSet presAssocID="{1FE17DC8-0BF3-4D4F-AF92-DAB39AD65024}" presName="text0" presStyleLbl="node1" presStyleIdx="1" presStyleCnt="3" custScaleX="157581" custScaleY="151390" custRadScaleRad="222274" custRadScaleInc="-81075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AAD5CE4F-969D-4F15-A024-711938C34012}" type="pres">
      <dgm:prSet presAssocID="{DA9FE816-3968-4E6A-B2C9-B79C9F6BA37E}" presName="Name56" presStyleLbl="parChTrans1D2" presStyleIdx="1" presStyleCnt="2"/>
      <dgm:spPr/>
      <dgm:t>
        <a:bodyPr/>
        <a:lstStyle/>
        <a:p>
          <a:endParaRPr lang="pt-BR"/>
        </a:p>
      </dgm:t>
    </dgm:pt>
    <dgm:pt modelId="{AB78F2FB-FC0E-48C2-AA55-C7DC86189A4E}" type="pres">
      <dgm:prSet presAssocID="{671A71DA-519B-4E94-AA79-EC7B486527D7}" presName="text0" presStyleLbl="node1" presStyleIdx="2" presStyleCnt="3" custRadScaleRad="182942" custRadScaleInc="-104943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F9BD0E6B-115E-4D24-A22E-9768C7560CA7}" type="presOf" srcId="{1FE17DC8-0BF3-4D4F-AF92-DAB39AD65024}" destId="{3F592EA7-D473-4017-B303-F79065EA71EF}" srcOrd="0" destOrd="0" presId="urn:microsoft.com/office/officeart/2008/layout/RadialCluster"/>
    <dgm:cxn modelId="{F5F71EB2-BA53-4FF2-9391-FCFEE4D3D1AC}" type="presOf" srcId="{DA9FE816-3968-4E6A-B2C9-B79C9F6BA37E}" destId="{AAD5CE4F-969D-4F15-A024-711938C34012}" srcOrd="0" destOrd="0" presId="urn:microsoft.com/office/officeart/2008/layout/RadialCluster"/>
    <dgm:cxn modelId="{29623E18-43D8-4911-A680-4112046AFA18}" srcId="{5A599B10-5637-4F22-9E29-FDA8C95098FE}" destId="{35F51EDF-B471-4405-B41F-799523711F96}" srcOrd="0" destOrd="0" parTransId="{6BF4AFD1-E51E-43D3-A1E6-45B833FCE443}" sibTransId="{B21C91E8-A7C8-4AB8-AEFC-DE4E91AEF0E1}"/>
    <dgm:cxn modelId="{2FB8A99F-76CA-4F5F-BA23-589F1009BD48}" srcId="{35F51EDF-B471-4405-B41F-799523711F96}" destId="{1FE17DC8-0BF3-4D4F-AF92-DAB39AD65024}" srcOrd="0" destOrd="0" parTransId="{E0CD6FEA-97C5-406D-9A9E-A41130DC0CA4}" sibTransId="{93F6AE02-97F0-4E0D-904B-237AD5B7E8FB}"/>
    <dgm:cxn modelId="{ABA4315C-356E-43F3-B2DB-57E23E5BA407}" type="presOf" srcId="{E0CD6FEA-97C5-406D-9A9E-A41130DC0CA4}" destId="{2F775183-50D8-4785-A467-A2468300E2D3}" srcOrd="0" destOrd="0" presId="urn:microsoft.com/office/officeart/2008/layout/RadialCluster"/>
    <dgm:cxn modelId="{E6A90A54-D5AB-4D9E-B733-8CEB6525E3C5}" srcId="{35F51EDF-B471-4405-B41F-799523711F96}" destId="{671A71DA-519B-4E94-AA79-EC7B486527D7}" srcOrd="1" destOrd="0" parTransId="{DA9FE816-3968-4E6A-B2C9-B79C9F6BA37E}" sibTransId="{C5FCF97A-54B8-4E34-A715-49C4E7711D0B}"/>
    <dgm:cxn modelId="{6C9079D4-2E55-40F8-B4FC-493FF2EEFF9D}" type="presOf" srcId="{35F51EDF-B471-4405-B41F-799523711F96}" destId="{A44740A0-C515-4B71-B5B3-F21946692EE7}" srcOrd="0" destOrd="0" presId="urn:microsoft.com/office/officeart/2008/layout/RadialCluster"/>
    <dgm:cxn modelId="{56B90A33-D3EF-478C-B1C0-B82B104A2E64}" type="presOf" srcId="{671A71DA-519B-4E94-AA79-EC7B486527D7}" destId="{AB78F2FB-FC0E-48C2-AA55-C7DC86189A4E}" srcOrd="0" destOrd="0" presId="urn:microsoft.com/office/officeart/2008/layout/RadialCluster"/>
    <dgm:cxn modelId="{624102B7-C35B-4798-BEBD-06548E5BE808}" type="presOf" srcId="{5A599B10-5637-4F22-9E29-FDA8C95098FE}" destId="{9DC37BF5-2ED8-44F1-8A57-CF37F23EB99C}" srcOrd="0" destOrd="0" presId="urn:microsoft.com/office/officeart/2008/layout/RadialCluster"/>
    <dgm:cxn modelId="{8392D1D6-C4B6-469B-B65F-4F58B5D8C98D}" type="presParOf" srcId="{9DC37BF5-2ED8-44F1-8A57-CF37F23EB99C}" destId="{1ABD3BB0-9C61-4136-937D-06DF9D3D76F5}" srcOrd="0" destOrd="0" presId="urn:microsoft.com/office/officeart/2008/layout/RadialCluster"/>
    <dgm:cxn modelId="{1263BBDA-9E5D-41CB-A1DE-67B7E3E626B3}" type="presParOf" srcId="{1ABD3BB0-9C61-4136-937D-06DF9D3D76F5}" destId="{A44740A0-C515-4B71-B5B3-F21946692EE7}" srcOrd="0" destOrd="0" presId="urn:microsoft.com/office/officeart/2008/layout/RadialCluster"/>
    <dgm:cxn modelId="{F8B19E79-0468-44C3-B9A6-0DF6F5366E0C}" type="presParOf" srcId="{1ABD3BB0-9C61-4136-937D-06DF9D3D76F5}" destId="{2F775183-50D8-4785-A467-A2468300E2D3}" srcOrd="1" destOrd="0" presId="urn:microsoft.com/office/officeart/2008/layout/RadialCluster"/>
    <dgm:cxn modelId="{68550DED-D20F-4E33-A5BA-F2875A4AF226}" type="presParOf" srcId="{1ABD3BB0-9C61-4136-937D-06DF9D3D76F5}" destId="{3F592EA7-D473-4017-B303-F79065EA71EF}" srcOrd="2" destOrd="0" presId="urn:microsoft.com/office/officeart/2008/layout/RadialCluster"/>
    <dgm:cxn modelId="{82C6A43C-FE29-4720-887E-56B188BDE892}" type="presParOf" srcId="{1ABD3BB0-9C61-4136-937D-06DF9D3D76F5}" destId="{AAD5CE4F-969D-4F15-A024-711938C34012}" srcOrd="3" destOrd="0" presId="urn:microsoft.com/office/officeart/2008/layout/RadialCluster"/>
    <dgm:cxn modelId="{224984AD-B357-4D54-8786-86A2DB486EBF}" type="presParOf" srcId="{1ABD3BB0-9C61-4136-937D-06DF9D3D76F5}" destId="{AB78F2FB-FC0E-48C2-AA55-C7DC86189A4E}" srcOrd="4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C0364E-AD67-41A7-85A3-5B373D3243EC}">
      <dsp:nvSpPr>
        <dsp:cNvPr id="0" name=""/>
        <dsp:cNvSpPr/>
      </dsp:nvSpPr>
      <dsp:spPr>
        <a:xfrm>
          <a:off x="0" y="0"/>
          <a:ext cx="1005839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FCE0C2-FB65-4828-81C4-97F0ECDC58F9}">
      <dsp:nvSpPr>
        <dsp:cNvPr id="0" name=""/>
        <dsp:cNvSpPr/>
      </dsp:nvSpPr>
      <dsp:spPr>
        <a:xfrm>
          <a:off x="0" y="0"/>
          <a:ext cx="2011680" cy="40227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7630" tIns="87630" rIns="87630" bIns="87630" numCol="1" spcCol="1270" anchor="t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300" b="1" u="sng" kern="1200" dirty="0" smtClean="0"/>
            <a:t>Consequências comuns</a:t>
          </a:r>
          <a:endParaRPr lang="pt-BR" sz="2300" b="1" u="sng" kern="1200" dirty="0"/>
        </a:p>
      </dsp:txBody>
      <dsp:txXfrm>
        <a:off x="0" y="0"/>
        <a:ext cx="2011680" cy="4022725"/>
      </dsp:txXfrm>
    </dsp:sp>
    <dsp:sp modelId="{9A6C2424-0195-4D43-AAF3-FCF8F291E8CE}">
      <dsp:nvSpPr>
        <dsp:cNvPr id="0" name=""/>
        <dsp:cNvSpPr/>
      </dsp:nvSpPr>
      <dsp:spPr>
        <a:xfrm>
          <a:off x="2162556" y="62855"/>
          <a:ext cx="7895844" cy="1257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600" kern="1200" dirty="0" smtClean="0"/>
            <a:t>Perda de bases via renal ou TGI</a:t>
          </a:r>
          <a:endParaRPr lang="pt-BR" sz="3600" kern="1200" dirty="0"/>
        </a:p>
      </dsp:txBody>
      <dsp:txXfrm>
        <a:off x="2162556" y="62855"/>
        <a:ext cx="7895844" cy="1257101"/>
      </dsp:txXfrm>
    </dsp:sp>
    <dsp:sp modelId="{002E220F-8F04-46BF-B5D3-5A846040233C}">
      <dsp:nvSpPr>
        <dsp:cNvPr id="0" name=""/>
        <dsp:cNvSpPr/>
      </dsp:nvSpPr>
      <dsp:spPr>
        <a:xfrm>
          <a:off x="2011680" y="1319956"/>
          <a:ext cx="80467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BEFEF2-85AE-4916-9EF0-54BDCC9301BB}">
      <dsp:nvSpPr>
        <dsp:cNvPr id="0" name=""/>
        <dsp:cNvSpPr/>
      </dsp:nvSpPr>
      <dsp:spPr>
        <a:xfrm>
          <a:off x="2162556" y="1382811"/>
          <a:ext cx="7895844" cy="1257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600" kern="1200" dirty="0" smtClean="0"/>
            <a:t>Ingestão de ácidos maior que a excreção </a:t>
          </a:r>
          <a:endParaRPr lang="pt-BR" sz="3600" kern="1200" dirty="0"/>
        </a:p>
      </dsp:txBody>
      <dsp:txXfrm>
        <a:off x="2162556" y="1382811"/>
        <a:ext cx="7895844" cy="1257101"/>
      </dsp:txXfrm>
    </dsp:sp>
    <dsp:sp modelId="{786245E4-AB29-4C5F-BB4A-ECB4FD18296F}">
      <dsp:nvSpPr>
        <dsp:cNvPr id="0" name=""/>
        <dsp:cNvSpPr/>
      </dsp:nvSpPr>
      <dsp:spPr>
        <a:xfrm>
          <a:off x="2011680" y="2639913"/>
          <a:ext cx="80467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5D51B5-FB63-4223-9338-6BFE46D76F48}">
      <dsp:nvSpPr>
        <dsp:cNvPr id="0" name=""/>
        <dsp:cNvSpPr/>
      </dsp:nvSpPr>
      <dsp:spPr>
        <a:xfrm>
          <a:off x="2162556" y="2702768"/>
          <a:ext cx="7895844" cy="12571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3600" kern="1200" dirty="0" smtClean="0"/>
            <a:t>Aumento de ácidos endógenos</a:t>
          </a:r>
          <a:endParaRPr lang="pt-BR" sz="3600" kern="1200" dirty="0"/>
        </a:p>
      </dsp:txBody>
      <dsp:txXfrm>
        <a:off x="2162556" y="2702768"/>
        <a:ext cx="7895844" cy="1257101"/>
      </dsp:txXfrm>
    </dsp:sp>
    <dsp:sp modelId="{B359D61F-94BC-4A31-B05D-BE0FB0ABC411}">
      <dsp:nvSpPr>
        <dsp:cNvPr id="0" name=""/>
        <dsp:cNvSpPr/>
      </dsp:nvSpPr>
      <dsp:spPr>
        <a:xfrm>
          <a:off x="2011680" y="3959869"/>
          <a:ext cx="804672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4740A0-C515-4B71-B5B3-F21946692EE7}">
      <dsp:nvSpPr>
        <dsp:cNvPr id="0" name=""/>
        <dsp:cNvSpPr/>
      </dsp:nvSpPr>
      <dsp:spPr>
        <a:xfrm>
          <a:off x="5590694" y="1196280"/>
          <a:ext cx="1292663" cy="129266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800" kern="1200" dirty="0" smtClean="0"/>
            <a:t>Uso de HCO3</a:t>
          </a:r>
          <a:endParaRPr lang="pt-BR" sz="2800" kern="1200" dirty="0"/>
        </a:p>
      </dsp:txBody>
      <dsp:txXfrm>
        <a:off x="5653797" y="1259383"/>
        <a:ext cx="1166457" cy="1166457"/>
      </dsp:txXfrm>
    </dsp:sp>
    <dsp:sp modelId="{2F775183-50D8-4785-A467-A2468300E2D3}">
      <dsp:nvSpPr>
        <dsp:cNvPr id="0" name=""/>
        <dsp:cNvSpPr/>
      </dsp:nvSpPr>
      <dsp:spPr>
        <a:xfrm rot="11391614">
          <a:off x="2886851" y="1497038"/>
          <a:ext cx="2723961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723961" y="0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F592EA7-D473-4017-B303-F79065EA71EF}">
      <dsp:nvSpPr>
        <dsp:cNvPr id="0" name=""/>
        <dsp:cNvSpPr/>
      </dsp:nvSpPr>
      <dsp:spPr>
        <a:xfrm>
          <a:off x="1542185" y="489614"/>
          <a:ext cx="1364784" cy="131116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500" kern="1200" dirty="0" err="1" smtClean="0"/>
            <a:t>Hipernatremia</a:t>
          </a:r>
          <a:endParaRPr lang="pt-BR" sz="1500" kern="1200" dirty="0"/>
        </a:p>
      </dsp:txBody>
      <dsp:txXfrm>
        <a:off x="1606191" y="553620"/>
        <a:ext cx="1236772" cy="1183152"/>
      </dsp:txXfrm>
    </dsp:sp>
    <dsp:sp modelId="{AAD5CE4F-969D-4F15-A024-711938C34012}">
      <dsp:nvSpPr>
        <dsp:cNvPr id="0" name=""/>
        <dsp:cNvSpPr/>
      </dsp:nvSpPr>
      <dsp:spPr>
        <a:xfrm rot="220571">
          <a:off x="6881600" y="1938903"/>
          <a:ext cx="1708293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708293" y="0"/>
              </a:lnTo>
            </a:path>
          </a:pathLst>
        </a:custGeom>
        <a:noFill/>
        <a:ln w="15875" cap="flat" cmpd="sng" algn="ctr">
          <a:solidFill>
            <a:schemeClr val="dk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B78F2FB-FC0E-48C2-AA55-C7DC86189A4E}">
      <dsp:nvSpPr>
        <dsp:cNvPr id="0" name=""/>
        <dsp:cNvSpPr/>
      </dsp:nvSpPr>
      <dsp:spPr>
        <a:xfrm>
          <a:off x="8588136" y="1588450"/>
          <a:ext cx="866084" cy="86608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000" kern="1200" dirty="0" smtClean="0"/>
            <a:t>Morte</a:t>
          </a:r>
          <a:endParaRPr lang="pt-BR" sz="2000" kern="1200" dirty="0"/>
        </a:p>
      </dsp:txBody>
      <dsp:txXfrm>
        <a:off x="8630415" y="1630729"/>
        <a:ext cx="781526" cy="7815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F8E8188-1425-4A87-BA9E-3E3C3C439DCF}" type="datetimeFigureOut">
              <a:rPr lang="pt-BR"/>
              <a:pPr>
                <a:defRPr/>
              </a:pPr>
              <a:t>16/10/2020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noProof="0" smtClean="0"/>
              <a:t>Clique para editar 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  <a:endParaRPr lang="pt-BR" noProof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CEC0067E-4C2F-48F3-BEAD-788AD21B66D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675879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r>
              <a:rPr lang="pt-BR" smtClean="0"/>
              <a:t>- Ácidos inorgânicos de catabolismo rápido do tecido e orgânicos do metabolismo anaeróbico</a:t>
            </a:r>
          </a:p>
        </p:txBody>
      </p:sp>
      <p:sp>
        <p:nvSpPr>
          <p:cNvPr id="2560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AA5A44F-76A7-4EDD-A83E-43F480A0D528}" type="slidenum">
              <a:rPr lang="pt-BR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pt-B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/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C3643-30E7-448E-B71E-BE40B993DB6B}" type="datetimeFigureOut">
              <a:rPr lang="pt-BR"/>
              <a:pPr>
                <a:defRPr/>
              </a:pPr>
              <a:t>16/10/2020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180CB7-6D2A-4517-8E96-71A3540FAA5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30456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C6E9D9-A471-4F80-9A46-381B41635EFC}" type="datetimeFigureOut">
              <a:rPr lang="pt-BR"/>
              <a:pPr>
                <a:defRPr/>
              </a:pPr>
              <a:t>16/10/2020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9B251F-40CB-4866-9447-7907B1C77C1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92222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6" name="Straight Connector 8"/>
          <p:cNvCxnSpPr/>
          <p:nvPr/>
        </p:nvCxnSpPr>
        <p:spPr>
          <a:xfrm>
            <a:off x="1208088" y="4343400"/>
            <a:ext cx="9875837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Ctr="0"/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EB217-2035-443A-A5C2-CF609AC43353}" type="datetimeFigureOut">
              <a:rPr lang="pt-BR"/>
              <a:pPr>
                <a:defRPr/>
              </a:pPr>
              <a:t>16/10/2020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BED85-2D08-4B21-8D1F-0BCCCB37645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6925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D4F6F6-B209-4FCD-837F-3C7DF7E3F2B1}" type="datetimeFigureOut">
              <a:rPr lang="pt-BR"/>
              <a:pPr>
                <a:defRPr/>
              </a:pPr>
              <a:t>16/10/2020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1588B9-E950-4EE0-B736-8DA6265EDA1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0420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185D8F-9B1F-49CD-A993-F3A77A8A5CF4}" type="datetimeFigureOut">
              <a:rPr lang="pt-BR"/>
              <a:pPr>
                <a:defRPr/>
              </a:pPr>
              <a:t>16/10/2020</a:t>
            </a:fld>
            <a:endParaRPr lang="pt-BR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019E9C-3FEC-474C-8D39-8547DFBBCE2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8291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44875-6838-40FB-98F7-1E83BE3449DC}" type="datetimeFigureOut">
              <a:rPr lang="pt-BR"/>
              <a:pPr>
                <a:defRPr/>
              </a:pPr>
              <a:t>16/10/2020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1BF6C-A48A-4F9C-905C-359D429BCD4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2671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0"/>
            <a:ext cx="4051300" cy="6858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4040188" y="0"/>
            <a:ext cx="6350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/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465138" y="6459538"/>
            <a:ext cx="2619375" cy="365125"/>
          </a:xfrm>
        </p:spPr>
        <p:txBody>
          <a:bodyPr/>
          <a:lstStyle>
            <a:lvl1pPr algn="l">
              <a:defRPr smtClean="0"/>
            </a:lvl1pPr>
          </a:lstStyle>
          <a:p>
            <a:pPr>
              <a:defRPr/>
            </a:pPr>
            <a:fld id="{31DF7F95-D9F9-4262-A7AF-ADBBEBB53DE9}" type="datetimeFigureOut">
              <a:rPr lang="pt-BR"/>
              <a:pPr>
                <a:defRPr/>
              </a:pPr>
              <a:t>16/10/2020</a:t>
            </a:fld>
            <a:endParaRPr lang="pt-B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538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C59E627F-EB9E-47C3-BB9F-0D20325DBC2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66176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8"/>
          <p:cNvSpPr/>
          <p:nvPr/>
        </p:nvSpPr>
        <p:spPr>
          <a:xfrm>
            <a:off x="0" y="4914900"/>
            <a:ext cx="12188825" cy="6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CE0A7C-7341-4BD1-B0DF-C3DFB4F5B28A}" type="datetimeFigureOut">
              <a:rPr lang="pt-BR"/>
              <a:pPr>
                <a:defRPr/>
              </a:pPr>
              <a:t>16/10/2020</a:t>
            </a:fld>
            <a:endParaRPr lang="pt-B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F28A43-F4F2-4C42-B1C8-20DC55E1BB0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425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B5952B-4D7D-4B09-8B51-48C3E5B08E96}" type="datetimeFigureOut">
              <a:rPr lang="pt-BR"/>
              <a:pPr>
                <a:defRPr/>
              </a:pPr>
              <a:t>16/10/2020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859A6A-CFA0-45ED-BC86-77AF899E63D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97508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Rectangle 7"/>
          <p:cNvSpPr/>
          <p:nvPr/>
        </p:nvSpPr>
        <p:spPr>
          <a:xfrm>
            <a:off x="0" y="6334125"/>
            <a:ext cx="12188825" cy="6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B3C0EC-0635-4627-8898-EF1BBF9B6BB3}" type="datetimeFigureOut">
              <a:rPr lang="pt-BR"/>
              <a:pPr>
                <a:defRPr/>
              </a:pPr>
              <a:t>16/10/2020</a:t>
            </a:fld>
            <a:endParaRPr lang="pt-BR"/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DDE08B-AD4B-474A-8923-401B71B3E54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1676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1096963" y="6459538"/>
            <a:ext cx="24733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E8FCC6-D3CC-4708-863C-6B76957A316D}" type="datetimeFigureOut">
              <a:rPr lang="pt-BR"/>
              <a:pPr>
                <a:defRPr/>
              </a:pPr>
              <a:t>16/10/2020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686175" y="6459538"/>
            <a:ext cx="4822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9901238" y="6459538"/>
            <a:ext cx="13112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3DBE7C-E282-4928-8E69-776C5A5169C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104291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>
          <a:xfrm>
            <a:off x="1096963" y="6459538"/>
            <a:ext cx="24733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E2F05F-2BDD-44FA-ADBD-3BA4C091C295}" type="datetimeFigureOut">
              <a:rPr lang="pt-BR"/>
              <a:pPr>
                <a:defRPr/>
              </a:pPr>
              <a:t>16/10/2020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>
          <a:xfrm>
            <a:off x="3686175" y="6459538"/>
            <a:ext cx="482282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>
          <a:xfrm>
            <a:off x="9901238" y="6459538"/>
            <a:ext cx="13112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FE8146-CE3F-4392-A190-C41E043B788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031727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12192000" cy="45720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125"/>
            <a:ext cx="12192000" cy="6667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6963" y="287338"/>
            <a:ext cx="10058400" cy="14493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29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96963" y="1846263"/>
            <a:ext cx="1005840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6963" y="6459538"/>
            <a:ext cx="24733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90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FD62144-5D7A-4AC3-B03E-814108D36663}" type="datetimeFigureOut">
              <a:rPr lang="pt-BR"/>
              <a:pPr>
                <a:defRPr/>
              </a:pPr>
              <a:t>16/10/2020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75" y="6459538"/>
            <a:ext cx="48228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900" cap="all" baseline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1238" y="6459538"/>
            <a:ext cx="1311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srgbClr val="FFFFFF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E76FF48-CC67-4D78-B845-A83FF9BEB3E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800" y="1738313"/>
            <a:ext cx="9966325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0" r:id="rId2"/>
    <p:sldLayoutId id="2147483794" r:id="rId3"/>
    <p:sldLayoutId id="2147483789" r:id="rId4"/>
    <p:sldLayoutId id="2147483788" r:id="rId5"/>
    <p:sldLayoutId id="2147483787" r:id="rId6"/>
    <p:sldLayoutId id="2147483795" r:id="rId7"/>
    <p:sldLayoutId id="2147483796" r:id="rId8"/>
    <p:sldLayoutId id="2147483786" r:id="rId9"/>
    <p:sldLayoutId id="2147483797" r:id="rId10"/>
    <p:sldLayoutId id="2147483791" r:id="rId11"/>
    <p:sldLayoutId id="2147483792" r:id="rId12"/>
  </p:sldLayoutIdLst>
  <p:txStyles>
    <p:titleStyle>
      <a:lvl1pPr algn="l" rtl="0" fontAlgn="base">
        <a:lnSpc>
          <a:spcPct val="85000"/>
        </a:lnSpc>
        <a:spcBef>
          <a:spcPct val="0"/>
        </a:spcBef>
        <a:spcAft>
          <a:spcPct val="0"/>
        </a:spcAft>
        <a:defRPr sz="4800" kern="1200" spc="-50">
          <a:solidFill>
            <a:srgbClr val="404040"/>
          </a:solidFill>
          <a:latin typeface="+mj-lt"/>
          <a:ea typeface="+mj-ea"/>
          <a:cs typeface="+mj-cs"/>
        </a:defRPr>
      </a:lvl1pPr>
      <a:lvl2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2pPr>
      <a:lvl3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3pPr>
      <a:lvl4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4pPr>
      <a:lvl5pPr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5pPr>
      <a:lvl6pPr marL="4572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6pPr>
      <a:lvl7pPr marL="9144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7pPr>
      <a:lvl8pPr marL="13716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8pPr>
      <a:lvl9pPr marL="1828800" algn="l" rtl="0" fontAlgn="base">
        <a:lnSpc>
          <a:spcPct val="85000"/>
        </a:lnSpc>
        <a:spcBef>
          <a:spcPct val="0"/>
        </a:spcBef>
        <a:spcAft>
          <a:spcPct val="0"/>
        </a:spcAft>
        <a:defRPr sz="4800">
          <a:solidFill>
            <a:srgbClr val="404040"/>
          </a:solidFill>
          <a:latin typeface="Calibri Light" pitchFamily="34" charset="0"/>
        </a:defRPr>
      </a:lvl9pPr>
    </p:titleStyle>
    <p:bodyStyle>
      <a:lvl1pPr marL="90488" indent="-90488" algn="l" rtl="0" fontAlgn="base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rgbClr val="404040"/>
          </a:solidFill>
          <a:latin typeface="+mn-lt"/>
          <a:ea typeface="+mn-ea"/>
          <a:cs typeface="+mn-cs"/>
        </a:defRPr>
      </a:lvl1pPr>
      <a:lvl2pPr marL="38258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kern="1200">
          <a:solidFill>
            <a:srgbClr val="404040"/>
          </a:solidFill>
          <a:latin typeface="+mn-lt"/>
          <a:ea typeface="+mn-ea"/>
          <a:cs typeface="+mn-cs"/>
        </a:defRPr>
      </a:lvl2pPr>
      <a:lvl3pPr marL="566738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3pPr>
      <a:lvl4pPr marL="749300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4pPr>
      <a:lvl5pPr marL="931863" indent="-182563" algn="l" rtl="0" fontAlgn="base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rgbClr val="404040"/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318770462_Role_of_Sodium_Bicarbonate_to_Treat_Neonatal_Metabolic_Acidosis_Beneficial_or_Not" TargetMode="External"/><Relationship Id="rId7" Type="http://schemas.openxmlformats.org/officeDocument/2006/relationships/image" Target="../media/image1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doi.org/10.3329/jbcps.v35i2.33368" TargetMode="External"/><Relationship Id="rId5" Type="http://schemas.openxmlformats.org/officeDocument/2006/relationships/hyperlink" Target="NULL" TargetMode="External"/><Relationship Id="rId4" Type="http://schemas.openxmlformats.org/officeDocument/2006/relationships/hyperlink" Target="https://www.researchgate.net/profile/Manifa_Afrin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www.paulomagotto.com.br/" TargetMode="External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19.png"/><Relationship Id="rId2" Type="http://schemas.openxmlformats.org/officeDocument/2006/relationships/hyperlink" Target="http://paulomargotto.com.br/documentos/207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paulomargotto.com.br/documentos/1912" TargetMode="External"/><Relationship Id="rId5" Type="http://schemas.openxmlformats.org/officeDocument/2006/relationships/image" Target="../media/image18.png"/><Relationship Id="rId4" Type="http://schemas.openxmlformats.org/officeDocument/2006/relationships/hyperlink" Target="https://pubmed.ncbi.nlm.nih.gov/15318251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hyperlink" Target="http://paulomargotto.com.br/documentos/6229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://paulomargotto.com.br/documentos/5207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hyperlink" Target="https://pubmed.ncbi.nlm.nih.gov/18829808/" TargetMode="Externa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5786" TargetMode="External"/><Relationship Id="rId2" Type="http://schemas.openxmlformats.org/officeDocument/2006/relationships/hyperlink" Target="https://pubmed.ncbi.nlm.nih.gov/28206993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84275" y="219075"/>
            <a:ext cx="10058400" cy="35655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4400" b="1" smtClean="0">
                <a:solidFill>
                  <a:srgbClr val="006600"/>
                </a:solidFill>
              </a:rPr>
              <a:t>Papel do bicarbonato de sódio no tratamento da acidose metabólica neonatal: benéfico ou não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81100" y="4741863"/>
            <a:ext cx="10325100" cy="2311400"/>
          </a:xfrm>
        </p:spPr>
        <p:txBody>
          <a:bodyPr/>
          <a:lstStyle/>
          <a:p>
            <a:pPr algn="ctr"/>
            <a:r>
              <a:rPr lang="pt-BR" sz="1800" cap="none" smtClean="0"/>
              <a:t>Apresentação: Jamille Coutinho Alves</a:t>
            </a:r>
          </a:p>
          <a:p>
            <a:pPr algn="ctr"/>
            <a:r>
              <a:rPr lang="pt-BR" sz="1800" cap="none" smtClean="0"/>
              <a:t>Coordenação: Miza Vidigal e Paulo R. Margotto</a:t>
            </a:r>
          </a:p>
          <a:p>
            <a:pPr algn="ctr"/>
            <a:r>
              <a:rPr lang="pt-BR" sz="1800" cap="none" smtClean="0"/>
              <a:t>Residência Medica em Neonatologia/HMIB/SES/DF (30 Anos!)</a:t>
            </a:r>
          </a:p>
          <a:p>
            <a:pPr algn="ctr"/>
            <a:r>
              <a:rPr lang="pt-BR" sz="1800" cap="none" smtClean="0"/>
              <a:t>Brasília, 17 de outubro de 2020</a:t>
            </a:r>
          </a:p>
          <a:p>
            <a:pPr algn="ctr"/>
            <a:r>
              <a:rPr lang="pt-BR" sz="1800" cap="none" smtClean="0">
                <a:hlinkClick r:id="rId2"/>
              </a:rPr>
              <a:t>www.paulomargotto.com.br</a:t>
            </a:r>
            <a:r>
              <a:rPr lang="pt-BR" sz="1800" cap="none" smtClean="0"/>
              <a:t> </a:t>
            </a:r>
          </a:p>
        </p:txBody>
      </p:sp>
      <p:sp>
        <p:nvSpPr>
          <p:cNvPr id="8199" name="Rectangle 7"/>
          <p:cNvSpPr>
            <a:spLocks noChangeArrowheads="1"/>
          </p:cNvSpPr>
          <p:nvPr/>
        </p:nvSpPr>
        <p:spPr bwMode="auto">
          <a:xfrm>
            <a:off x="3019425" y="3751263"/>
            <a:ext cx="7246938" cy="10604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-38088" anchor="ctr">
            <a:spAutoFit/>
          </a:bodyPr>
          <a:lstStyle/>
          <a:p>
            <a:pPr algn="ctr"/>
            <a:r>
              <a:rPr lang="pt-BR" u="sng">
                <a:hlinkClick r:id="rId3"/>
              </a:rPr>
              <a:t>Role of Sodium Bicarbonate to Treat Neonatal Metabolic ... </a:t>
            </a:r>
            <a:r>
              <a:rPr lang="pt-BR" u="sng">
                <a:hlinkClick r:id="rId4"/>
              </a:rPr>
              <a:t>Manifa Afrin</a:t>
            </a:r>
            <a:r>
              <a:rPr lang="pt-BR">
                <a:hlinkClick r:id="rId3"/>
              </a:rPr>
              <a:t>         </a:t>
            </a:r>
            <a:r>
              <a:rPr lang="pt-BR" b="1" i="1">
                <a:hlinkClick r:id="rId3"/>
              </a:rPr>
              <a:t>J Bangladesh Coll Phys Surg 2017; 35: 80-85</a:t>
            </a:r>
            <a:r>
              <a:rPr lang="pt-BR">
                <a:hlinkClick r:id="rId3"/>
              </a:rPr>
              <a:t> </a:t>
            </a:r>
            <a:br>
              <a:rPr lang="pt-BR">
                <a:hlinkClick r:id="rId3"/>
              </a:rPr>
            </a:br>
            <a:endParaRPr lang="pt-BR" u="sng">
              <a:hlinkClick r:id="rId3"/>
            </a:endParaRPr>
          </a:p>
          <a:p>
            <a:pPr eaLnBrk="0" hangingPunct="0"/>
            <a:endParaRPr lang="pt-BR"/>
          </a:p>
        </p:txBody>
      </p:sp>
      <p:sp>
        <p:nvSpPr>
          <p:cNvPr id="8200" name="Rectangle 8"/>
          <p:cNvSpPr>
            <a:spLocks noChangeArrowheads="1"/>
          </p:cNvSpPr>
          <p:nvPr/>
        </p:nvSpPr>
        <p:spPr bwMode="auto">
          <a:xfrm>
            <a:off x="4500563" y="4210050"/>
            <a:ext cx="41735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>
                <a:solidFill>
                  <a:srgbClr val="FF00FF"/>
                </a:solidFill>
                <a:hlinkClick r:id="rId5" invalidUrl="https:///"/>
              </a:rPr>
              <a:t>https://</a:t>
            </a:r>
            <a:r>
              <a:rPr lang="en-US">
                <a:solidFill>
                  <a:srgbClr val="FF00FF"/>
                </a:solidFill>
                <a:hlinkClick r:id="rId6"/>
              </a:rPr>
              <a:t>doi.org/10.3329/jbcps.v35i2.33368</a:t>
            </a:r>
            <a:endParaRPr lang="pt-BR">
              <a:solidFill>
                <a:srgbClr val="FF00FF"/>
              </a:solidFill>
            </a:endParaRPr>
          </a:p>
        </p:txBody>
      </p:sp>
      <p:pic>
        <p:nvPicPr>
          <p:cNvPr id="8201" name="Picture 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938" y="0"/>
            <a:ext cx="8429625" cy="185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C00000"/>
                </a:solidFill>
              </a:rPr>
              <a:t>Introdução</a:t>
            </a: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Font typeface="Calibri" panose="020F0502020204030204" pitchFamily="34" charset="0"/>
              <a:buNone/>
            </a:pPr>
            <a:r>
              <a:rPr lang="pt-BR" smtClean="0"/>
              <a:t> </a:t>
            </a:r>
            <a:r>
              <a:rPr lang="pt-BR" sz="2400" smtClean="0"/>
              <a:t>Desde 1950, a prática clínica neonatal inclui o uso de bicarbonato de sódio no tratamento da acidose metabólica aguda, especialmente a acidose láctica como parte da reanimação neonatal.</a:t>
            </a:r>
          </a:p>
          <a:p>
            <a:pPr marL="0" indent="0" algn="just">
              <a:buFont typeface="Wingdings" pitchFamily="2" charset="2"/>
              <a:buChar char="q"/>
            </a:pPr>
            <a:r>
              <a:rPr lang="pt-BR" sz="2400" smtClean="0"/>
              <a:t> A atualização de 2008 das  Diretrizes para Sobreviver à Sepse sugere que não haver evidências apóiam o uso de terapia com bicarbonato no tratamento de acidose láctica induzida por hipoperfusão associada à sepse 'e recomenda contra o uso de bicarbonato de sódio naqueles pacientes com pH pelo menos de  7,15.</a:t>
            </a:r>
          </a:p>
          <a:p>
            <a:pPr marL="0" indent="0" algn="just">
              <a:buFont typeface="Wingdings" pitchFamily="2" charset="2"/>
              <a:buChar char="q"/>
            </a:pPr>
            <a:r>
              <a:rPr lang="pt-BR" sz="2400" smtClean="0"/>
              <a:t> O uso de bicarbonato de sódio para tratamento de acidose metabólica grave  continua a gerar intenso debate.</a:t>
            </a:r>
          </a:p>
          <a:p>
            <a:pPr marL="0" indent="0" algn="just">
              <a:buFont typeface="Wingdings" pitchFamily="2" charset="2"/>
              <a:buChar char="q"/>
            </a:pPr>
            <a:r>
              <a:rPr lang="pt-BR" sz="2400" smtClean="0"/>
              <a:t> </a:t>
            </a:r>
            <a:r>
              <a:rPr lang="pt-BR" sz="2400" b="1" smtClean="0">
                <a:solidFill>
                  <a:schemeClr val="tx1"/>
                </a:solidFill>
              </a:rPr>
              <a:t>Não há </a:t>
            </a:r>
            <a:r>
              <a:rPr lang="pt-BR" sz="2400" smtClean="0"/>
              <a:t>grandes ensaios clínicos randomizados controlados para recomendações</a:t>
            </a:r>
            <a:r>
              <a:rPr lang="pt-BR" smtClean="0"/>
              <a:t> básicas.</a:t>
            </a:r>
          </a:p>
          <a:p>
            <a:pPr marL="0" indent="0" algn="just">
              <a:buFont typeface="Calibri" panose="020F0502020204030204" pitchFamily="34" charset="0"/>
              <a:buNone/>
            </a:pPr>
            <a:endParaRPr 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5400" smtClean="0">
                <a:solidFill>
                  <a:schemeClr val="hlink"/>
                </a:solidFill>
              </a:rPr>
              <a:t>OBJETIVO DESSE ARTIGO</a:t>
            </a:r>
          </a:p>
        </p:txBody>
      </p:sp>
      <p:sp>
        <p:nvSpPr>
          <p:cNvPr id="2765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pt-BR" sz="3600" smtClean="0">
                <a:solidFill>
                  <a:srgbClr val="FF00FF"/>
                </a:solidFill>
              </a:rPr>
              <a:t>Este artigo analisa a questão de</a:t>
            </a:r>
          </a:p>
          <a:p>
            <a:pPr algn="ctr"/>
            <a:r>
              <a:rPr lang="pt-BR" sz="3600" smtClean="0">
                <a:solidFill>
                  <a:srgbClr val="FF00FF"/>
                </a:solidFill>
              </a:rPr>
              <a:t>bicarbonato de sódio no tratamento da acidose metabólica</a:t>
            </a:r>
          </a:p>
          <a:p>
            <a:pPr algn="ctr"/>
            <a:r>
              <a:rPr lang="pt-BR" sz="3600" smtClean="0">
                <a:solidFill>
                  <a:srgbClr val="FF00FF"/>
                </a:solidFill>
              </a:rPr>
              <a:t>devido à hipóxia tecidual ou má perfusão tecidual em neonatos.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C00000"/>
                </a:solidFill>
              </a:rPr>
              <a:t>Causas de acidose metabólica em neonatos </a:t>
            </a:r>
            <a:endParaRPr lang="pt-BR" b="1" dirty="0">
              <a:solidFill>
                <a:srgbClr val="C00000"/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q"/>
            </a:pPr>
            <a:r>
              <a:rPr lang="pt-BR" smtClean="0"/>
              <a:t> </a:t>
            </a:r>
            <a:r>
              <a:rPr lang="pt-BR" sz="2400" smtClean="0"/>
              <a:t>A acidose metabólica com pH baixo é um achado comum em UTIN </a:t>
            </a:r>
          </a:p>
          <a:p>
            <a:pPr algn="just">
              <a:buFont typeface="Wingdings" pitchFamily="2" charset="2"/>
              <a:buChar char="q"/>
            </a:pPr>
            <a:endParaRPr lang="pt-BR" sz="2400" smtClean="0"/>
          </a:p>
          <a:p>
            <a:pPr lvl="1" algn="ctr">
              <a:buFont typeface="Wingdings" pitchFamily="2" charset="2"/>
              <a:buNone/>
            </a:pPr>
            <a:r>
              <a:rPr lang="pt-BR" sz="2800" b="1" smtClean="0">
                <a:solidFill>
                  <a:srgbClr val="FF0000"/>
                </a:solidFill>
              </a:rPr>
              <a:t>Condições clínicas comumente associada à privação de oxigênio em nível tecidual ou celular devido à hipoxemia são:</a:t>
            </a:r>
          </a:p>
          <a:p>
            <a:pPr lvl="1" algn="just">
              <a:buFont typeface="Wingdings" pitchFamily="2" charset="2"/>
              <a:buChar char="q"/>
            </a:pPr>
            <a:r>
              <a:rPr lang="pt-BR" smtClean="0"/>
              <a:t> </a:t>
            </a:r>
            <a:r>
              <a:rPr lang="pt-BR" sz="2400" smtClean="0"/>
              <a:t>distúrbios cardiopulmonares como asfixia neonatal, sepse, pneumonia, doença da membrana hialina, hipovolemia, hipotermia, anemia, baixo débito cardíaco e má perfusão tecidual, insuficiência cardíaca ou anomalias congênitas cardíacas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C00000"/>
                </a:solidFill>
              </a:rPr>
              <a:t>Causas de acidose metabólica em neonatos </a:t>
            </a:r>
            <a:endParaRPr lang="pt-BR" b="1" dirty="0">
              <a:solidFill>
                <a:srgbClr val="C00000"/>
              </a:solidFill>
            </a:endParaRPr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1096963" y="1846263"/>
          <a:ext cx="10058400" cy="40227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8329613" y="5919788"/>
            <a:ext cx="29321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/>
              <a:t>TGI:TRATO GASTRINTESTINAL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C00000"/>
                </a:solidFill>
              </a:rPr>
              <a:t>Mecanismos de acidose metabólica em neonatos</a:t>
            </a: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80000"/>
              </a:lnSpc>
              <a:buFont typeface="Calibri" panose="020F0502020204030204" pitchFamily="34" charset="0"/>
              <a:buNone/>
            </a:pPr>
            <a:endParaRPr lang="pt-BR" smtClean="0"/>
          </a:p>
          <a:p>
            <a:pPr marL="0" indent="0" algn="just">
              <a:lnSpc>
                <a:spcPct val="80000"/>
              </a:lnSpc>
              <a:buFont typeface="Wingdings" pitchFamily="2" charset="2"/>
              <a:buChar char="q"/>
            </a:pPr>
            <a:r>
              <a:rPr lang="pt-BR" smtClean="0"/>
              <a:t> </a:t>
            </a:r>
            <a:r>
              <a:rPr lang="pt-BR" b="1" smtClean="0"/>
              <a:t>Bicarbonato sérico </a:t>
            </a:r>
            <a:r>
              <a:rPr lang="pt-BR" smtClean="0"/>
              <a:t>se reduz quando há excesso de outro ácido fraco, como </a:t>
            </a:r>
            <a:r>
              <a:rPr lang="pt-BR" b="1" smtClean="0"/>
              <a:t>o lático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pt-BR" smtClean="0">
                <a:sym typeface="Wingdings" pitchFamily="2" charset="2"/>
              </a:rPr>
              <a:t> produzido a partir do metabolismo de carboidratos na ausência de oxigênio</a:t>
            </a:r>
          </a:p>
          <a:p>
            <a:pPr lvl="1" algn="just">
              <a:lnSpc>
                <a:spcPct val="80000"/>
              </a:lnSpc>
              <a:buFont typeface="Wingdings" pitchFamily="2" charset="2"/>
              <a:buChar char="q"/>
            </a:pPr>
            <a:r>
              <a:rPr lang="pt-BR" smtClean="0">
                <a:sym typeface="Wingdings" pitchFamily="2" charset="2"/>
              </a:rPr>
              <a:t> Interrupção de qualquer etapa do transporte de oxigênio pode resultar em produção excessiva de lactato</a:t>
            </a:r>
          </a:p>
          <a:p>
            <a:pPr marL="0" indent="0" algn="just">
              <a:lnSpc>
                <a:spcPct val="80000"/>
              </a:lnSpc>
              <a:buFont typeface="Wingdings" pitchFamily="2" charset="2"/>
              <a:buChar char="q"/>
            </a:pPr>
            <a:endParaRPr lang="pt-BR" smtClean="0">
              <a:sym typeface="Wingdings" pitchFamily="2" charset="2"/>
            </a:endParaRPr>
          </a:p>
          <a:p>
            <a:pPr marL="0" indent="0" algn="just">
              <a:lnSpc>
                <a:spcPct val="80000"/>
              </a:lnSpc>
              <a:buFont typeface="Wingdings" pitchFamily="2" charset="2"/>
              <a:buChar char="q"/>
            </a:pPr>
            <a:r>
              <a:rPr lang="pt-BR" smtClean="0">
                <a:sym typeface="Wingdings" pitchFamily="2" charset="2"/>
              </a:rPr>
              <a:t> O lactato acompanha a acidose metabólica, que, por sua vez, consome bases tampão de sangue, principalmente HCO3</a:t>
            </a:r>
            <a:r>
              <a:rPr lang="pt-BR" baseline="30000" smtClean="0">
                <a:sym typeface="Wingdings" pitchFamily="2" charset="2"/>
              </a:rPr>
              <a:t>-</a:t>
            </a:r>
            <a:r>
              <a:rPr lang="pt-BR" smtClean="0">
                <a:sym typeface="Wingdings" pitchFamily="2" charset="2"/>
              </a:rPr>
              <a:t> no fluido extracelular</a:t>
            </a:r>
          </a:p>
          <a:p>
            <a:pPr marL="0" indent="0" algn="just">
              <a:lnSpc>
                <a:spcPct val="80000"/>
              </a:lnSpc>
              <a:buFont typeface="Wingdings" pitchFamily="2" charset="2"/>
              <a:buChar char="q"/>
            </a:pPr>
            <a:endParaRPr lang="pt-BR" smtClean="0">
              <a:sym typeface="Wingdings" pitchFamily="2" charset="2"/>
            </a:endParaRPr>
          </a:p>
          <a:p>
            <a:pPr marL="0" indent="0" algn="just">
              <a:lnSpc>
                <a:spcPct val="80000"/>
              </a:lnSpc>
              <a:buFont typeface="Wingdings" pitchFamily="2" charset="2"/>
              <a:buChar char="q"/>
            </a:pPr>
            <a:r>
              <a:rPr lang="pt-BR" smtClean="0">
                <a:sym typeface="Wingdings" pitchFamily="2" charset="2"/>
              </a:rPr>
              <a:t> </a:t>
            </a:r>
            <a:r>
              <a:rPr lang="pt-BR" b="1" smtClean="0">
                <a:sym typeface="Wingdings" pitchFamily="2" charset="2"/>
              </a:rPr>
              <a:t>Acidose lática </a:t>
            </a:r>
            <a:r>
              <a:rPr lang="pt-BR" b="1" smtClean="0">
                <a:solidFill>
                  <a:srgbClr val="C00000"/>
                </a:solidFill>
                <a:sym typeface="Wingdings" pitchFamily="2" charset="2"/>
              </a:rPr>
              <a:t></a:t>
            </a:r>
            <a:r>
              <a:rPr lang="pt-BR" smtClean="0">
                <a:sym typeface="Wingdings" pitchFamily="2" charset="2"/>
              </a:rPr>
              <a:t> maior parte da cada de H</a:t>
            </a:r>
            <a:r>
              <a:rPr lang="pt-BR" baseline="30000" smtClean="0">
                <a:sym typeface="Wingdings" pitchFamily="2" charset="2"/>
              </a:rPr>
              <a:t>+</a:t>
            </a:r>
            <a:r>
              <a:rPr lang="pt-BR" smtClean="0">
                <a:sym typeface="Wingdings" pitchFamily="2" charset="2"/>
              </a:rPr>
              <a:t> deriva da hidrólise da adenosina trifosfato para adenosina difosfato e fosfato inorgânico</a:t>
            </a:r>
            <a:endParaRPr lang="pt-BR" smtClean="0"/>
          </a:p>
          <a:p>
            <a:pPr marL="0" indent="0" algn="just">
              <a:lnSpc>
                <a:spcPct val="80000"/>
              </a:lnSpc>
              <a:buFont typeface="Calibri" panose="020F0502020204030204" pitchFamily="34" charset="0"/>
              <a:buNone/>
            </a:pPr>
            <a:endParaRPr lang="pt-BR" smtClean="0"/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076575" y="1335088"/>
            <a:ext cx="6692900" cy="915987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FF0000"/>
                </a:solidFill>
              </a:rPr>
              <a:t>A acidose metabólica é diagnosticada quando o pH do sangue é</a:t>
            </a:r>
          </a:p>
          <a:p>
            <a:pPr algn="ctr"/>
            <a:r>
              <a:rPr lang="pt-BR" b="1">
                <a:solidFill>
                  <a:srgbClr val="FF0000"/>
                </a:solidFill>
              </a:rPr>
              <a:t>abaixo de 7,30 com baixa concentração de bicarbonato e um</a:t>
            </a:r>
          </a:p>
          <a:p>
            <a:pPr algn="ctr"/>
            <a:r>
              <a:rPr lang="pt-BR" b="1">
                <a:solidFill>
                  <a:srgbClr val="FF0000"/>
                </a:solidFill>
              </a:rPr>
              <a:t>PaCO2 normal ou baixo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C00000"/>
                </a:solidFill>
              </a:rPr>
              <a:t>Mecanismos de acidose metabólica em neonatos</a:t>
            </a: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Font typeface="Calibri" panose="020F0502020204030204" pitchFamily="34" charset="0"/>
              <a:buNone/>
            </a:pPr>
            <a:endParaRPr lang="pt-BR" smtClean="0"/>
          </a:p>
          <a:p>
            <a:pPr marL="0" indent="0" algn="just">
              <a:buFont typeface="Wingdings" pitchFamily="2" charset="2"/>
              <a:buChar char="q"/>
            </a:pPr>
            <a:r>
              <a:rPr lang="pt-BR" smtClean="0"/>
              <a:t> A </a:t>
            </a:r>
            <a:r>
              <a:rPr lang="pt-BR" b="1" smtClean="0"/>
              <a:t>resposta fisiológica </a:t>
            </a:r>
            <a:r>
              <a:rPr lang="pt-BR" smtClean="0"/>
              <a:t>usual à acidose metabólica é aumentando a ventilação com redução da PaCO2</a:t>
            </a:r>
          </a:p>
        </p:txBody>
      </p:sp>
      <p:sp>
        <p:nvSpPr>
          <p:cNvPr id="14342" name="Rectangle 6"/>
          <p:cNvSpPr>
            <a:spLocks noChangeArrowheads="1"/>
          </p:cNvSpPr>
          <p:nvPr/>
        </p:nvSpPr>
        <p:spPr bwMode="auto">
          <a:xfrm>
            <a:off x="1338263" y="4486275"/>
            <a:ext cx="9423400" cy="768350"/>
          </a:xfrm>
          <a:prstGeom prst="rect">
            <a:avLst/>
          </a:prstGeom>
          <a:solidFill>
            <a:schemeClr val="accent1"/>
          </a:solidFill>
          <a:ln w="5715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sz="2000" b="1"/>
              <a:t>Quando a PaCO2 não é reduzida tanto quanto o esperado, a acidose mista está presente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C00000"/>
                </a:solidFill>
              </a:rPr>
              <a:t>Mecanismos de acidose metabólica em neonatos</a:t>
            </a:r>
            <a:r>
              <a:rPr lang="pt-BR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Font typeface="Calibri" panose="020F0502020204030204" pitchFamily="34" charset="0"/>
              <a:buNone/>
            </a:pPr>
            <a:endParaRPr lang="pt-BR" smtClean="0"/>
          </a:p>
          <a:p>
            <a:pPr marL="0" indent="0" algn="just">
              <a:buFont typeface="Wingdings" pitchFamily="2" charset="2"/>
              <a:buChar char="q"/>
            </a:pPr>
            <a:r>
              <a:rPr lang="pt-BR" smtClean="0"/>
              <a:t> O bicarbonato de sódio foi produzido comercialmente e usado na Neonatologia pela primeira vez no final dos anos 1950 em bebês prematuros antes da morte para prevenir a hipoglicemia, azotemia, hipercalemia e para corrigir a acidose metabólica.</a:t>
            </a:r>
          </a:p>
          <a:p>
            <a:pPr marL="0" indent="0" algn="just">
              <a:buFont typeface="Wingdings" pitchFamily="2" charset="2"/>
              <a:buChar char="q"/>
            </a:pPr>
            <a:r>
              <a:rPr lang="pt-BR" smtClean="0"/>
              <a:t> </a:t>
            </a:r>
            <a:r>
              <a:rPr lang="pt-BR" b="1" smtClean="0"/>
              <a:t>Em 1963, Robert Usher</a:t>
            </a:r>
            <a:r>
              <a:rPr lang="pt-BR" smtClean="0"/>
              <a:t> publicou um artigo descrevendo a administração intravenosa precoce de glicose e bicarbonato de sódio. Esta prática, que consistia em infundir uma solução de glicose a 10% em água, com 5 a 15 mEq / dl de bicarbonato de sódio sódio diluído , a uma taxa de 65 ml / kg, sendo  amplamente adotado.</a:t>
            </a:r>
          </a:p>
          <a:p>
            <a:pPr marL="0" indent="0" algn="just">
              <a:buFont typeface="Wingdings" pitchFamily="2" charset="2"/>
              <a:buChar char="q"/>
            </a:pPr>
            <a:r>
              <a:rPr lang="pt-BR" smtClean="0"/>
              <a:t> </a:t>
            </a:r>
            <a:r>
              <a:rPr lang="pt-BR" b="1" smtClean="0"/>
              <a:t>Usher publicou um artigo de acompanhamento em 1967</a:t>
            </a:r>
            <a:r>
              <a:rPr lang="pt-BR" smtClean="0"/>
              <a:t> no qual ele relatou os resultados da administração de tanto sódio bicarbonato conforme necessário para corrigir o pH de neonatos com síndrome de dificuldade respiratória. </a:t>
            </a:r>
          </a:p>
          <a:p>
            <a:pPr marL="0" indent="0" algn="just">
              <a:buFont typeface="Wingdings" pitchFamily="2" charset="2"/>
              <a:buChar char="q"/>
            </a:pPr>
            <a:r>
              <a:rPr lang="pt-BR" smtClean="0"/>
              <a:t> O tratamento da academia metabólica com bicarbonato de sódio permanece uma prática comum em muitas Unidades de Terapia Intensiva Pediátrica e Salas de Cirurgia.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C00000"/>
                </a:solidFill>
              </a:rPr>
              <a:t>Efeitos da administração de bicarbonato de sódio 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Font typeface="Calibri" panose="020F0502020204030204" pitchFamily="34" charset="0"/>
              <a:buNone/>
            </a:pPr>
            <a:endParaRPr lang="pt-BR" smtClean="0"/>
          </a:p>
          <a:p>
            <a:pPr marL="0" indent="0" algn="ctr">
              <a:buFont typeface="Wingdings" pitchFamily="2" charset="2"/>
              <a:buChar char="q"/>
            </a:pPr>
            <a:r>
              <a:rPr lang="pt-BR" smtClean="0"/>
              <a:t> </a:t>
            </a:r>
            <a:r>
              <a:rPr lang="pt-BR" sz="2400" b="1" smtClean="0">
                <a:solidFill>
                  <a:srgbClr val="FF0000"/>
                </a:solidFill>
              </a:rPr>
              <a:t>A administração de bicarbonato de sódio causa um aumento imediato e transitório na produção de CO2 não metabólico, bem como um ligeiro aumento no pH plasmático e osmolalidade séricos, que leva a um fluxo do intra para o extracelular</a:t>
            </a:r>
          </a:p>
          <a:p>
            <a:pPr lvl="1" algn="just">
              <a:buFont typeface="Wingdings" pitchFamily="2" charset="2"/>
              <a:buChar char="q"/>
            </a:pPr>
            <a:r>
              <a:rPr lang="pt-BR" smtClean="0"/>
              <a:t> </a:t>
            </a:r>
            <a:r>
              <a:rPr lang="pt-BR" sz="2000" smtClean="0"/>
              <a:t>Aumento na concentração da hemoglobina arterial e redução do hematócrito </a:t>
            </a:r>
            <a:r>
              <a:rPr lang="pt-BR" sz="2000" b="1" smtClean="0">
                <a:sym typeface="Wingdings" pitchFamily="2" charset="2"/>
              </a:rPr>
              <a:t></a:t>
            </a:r>
            <a:r>
              <a:rPr lang="pt-BR" sz="2000" smtClean="0">
                <a:sym typeface="Wingdings" pitchFamily="2" charset="2"/>
              </a:rPr>
              <a:t> hemorragia intracraniana, efeitos na barreira hematoencefálica por vasodilatação e diminuição da viscosidade.</a:t>
            </a:r>
          </a:p>
          <a:p>
            <a:pPr lvl="1" algn="just">
              <a:buFont typeface="Wingdings" pitchFamily="2" charset="2"/>
              <a:buChar char="q"/>
            </a:pPr>
            <a:r>
              <a:rPr lang="pt-BR" sz="2000" smtClean="0">
                <a:sym typeface="Wingdings" pitchFamily="2" charset="2"/>
              </a:rPr>
              <a:t>No prematuro, o uso de bicarbonato de sódio associa-se à  hipernatremia e morte, além da diminuição significativa do cálcio ionizado. </a:t>
            </a:r>
          </a:p>
          <a:p>
            <a:pPr lvl="1" algn="just">
              <a:buFont typeface="Wingdings" pitchFamily="2" charset="2"/>
              <a:buChar char="q"/>
            </a:pPr>
            <a:endParaRPr lang="pt-BR" sz="2000" smtClean="0">
              <a:sym typeface="Wingdings" pitchFamily="2" charset="2"/>
            </a:endParaRPr>
          </a:p>
          <a:p>
            <a:pPr marL="0" indent="0" algn="just">
              <a:buFont typeface="Wingdings" pitchFamily="2" charset="2"/>
              <a:buChar char="q"/>
            </a:pPr>
            <a:r>
              <a:rPr lang="pt-BR" smtClean="0">
                <a:sym typeface="Wingdings" pitchFamily="2" charset="2"/>
              </a:rPr>
              <a:t> Bicarbonato exacerba a lesão de cardiomiócitos e deprime a função cardíaca em pacientes com isquemia miocárdica em curso e/ou lesão renal aguda</a:t>
            </a:r>
          </a:p>
          <a:p>
            <a:pPr lvl="1" algn="just">
              <a:buFont typeface="Wingdings" pitchFamily="2" charset="2"/>
              <a:buChar char="q"/>
            </a:pPr>
            <a:endParaRPr 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C00000"/>
                </a:solidFill>
              </a:rPr>
              <a:t>Efeitos da administração de bicarbonato de sódio 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5" name="Espaço Reservado para Conteúdo 4"/>
          <p:cNvGraphicFramePr>
            <a:graphicFrameLocks noGrp="1"/>
          </p:cNvGraphicFramePr>
          <p:nvPr>
            <p:ph idx="1"/>
          </p:nvPr>
        </p:nvGraphicFramePr>
        <p:xfrm>
          <a:off x="191069" y="1846262"/>
          <a:ext cx="11764370" cy="43088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o explicativo em elipse 5"/>
          <p:cNvSpPr/>
          <p:nvPr/>
        </p:nvSpPr>
        <p:spPr>
          <a:xfrm>
            <a:off x="1638300" y="4557713"/>
            <a:ext cx="3084513" cy="1174750"/>
          </a:xfrm>
          <a:prstGeom prst="wedgeEllipseCallou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BR" dirty="0"/>
              <a:t>Reduz o cálcio iônico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C00000"/>
                </a:solidFill>
              </a:rPr>
              <a:t>Bases bioquímicas do dano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Font typeface="Calibri" panose="020F0502020204030204" pitchFamily="34" charset="0"/>
              <a:buNone/>
            </a:pPr>
            <a:r>
              <a:rPr lang="pt-BR" b="1" smtClean="0">
                <a:solidFill>
                  <a:schemeClr val="hlink"/>
                </a:solidFill>
              </a:rPr>
              <a:t>O sistema bicarbonato pode neutralizar uma carga de ácido de forma eficaz somente quando os pulmões podem remover o excesso de dióxido de carbono do sangue de forma eficaz.</a:t>
            </a:r>
          </a:p>
          <a:p>
            <a:pPr marL="0" indent="0" algn="ctr">
              <a:buFont typeface="Wingdings" pitchFamily="2" charset="2"/>
              <a:buChar char="q"/>
            </a:pPr>
            <a:endParaRPr lang="pt-BR" b="1" smtClean="0">
              <a:solidFill>
                <a:schemeClr val="hlink"/>
              </a:solidFill>
            </a:endParaRPr>
          </a:p>
          <a:p>
            <a:pPr marL="0" indent="0" algn="just">
              <a:buFont typeface="Wingdings" pitchFamily="2" charset="2"/>
              <a:buChar char="q"/>
            </a:pPr>
            <a:r>
              <a:rPr lang="pt-BR" smtClean="0"/>
              <a:t> A administração de bicarbonato de sódio para um paciente com ventilação minuto inadequada causaria agravamento da acidose, com acúmulo de CO2.</a:t>
            </a:r>
          </a:p>
          <a:p>
            <a:pPr marL="0" indent="0" algn="just">
              <a:buFont typeface="Wingdings" pitchFamily="2" charset="2"/>
              <a:buChar char="q"/>
            </a:pPr>
            <a:endParaRPr lang="pt-BR" smtClean="0"/>
          </a:p>
          <a:p>
            <a:pPr marL="0" indent="0" algn="just">
              <a:buFont typeface="Wingdings" pitchFamily="2" charset="2"/>
              <a:buChar char="q"/>
            </a:pPr>
            <a:r>
              <a:rPr lang="pt-BR" smtClean="0"/>
              <a:t> O CO2 gerado se difunde rapidamente através das membranas celulares para equilibrar entre os compartimentos intracelular e extracelular, levando à </a:t>
            </a:r>
            <a:r>
              <a:rPr lang="pt-BR" sz="3200" smtClean="0">
                <a:solidFill>
                  <a:srgbClr val="FF0000"/>
                </a:solidFill>
              </a:rPr>
              <a:t>acidose intracelular com diminuição da função celular.</a:t>
            </a:r>
          </a:p>
          <a:p>
            <a:pPr marL="0" indent="0"/>
            <a:r>
              <a:rPr lang="pt-BR" smtClean="0"/>
              <a:t>Devido a esses fatos bioquímicos, muitos estudos clínicos controlados de administração de bicarbonato falharam em mostrar benefícios e vários documentaram dano.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C00000"/>
                </a:solidFill>
              </a:rPr>
              <a:t>Avaliação baseada em evidências do uso </a:t>
            </a:r>
            <a:r>
              <a:rPr lang="pt-BR" b="1" dirty="0" smtClean="0">
                <a:solidFill>
                  <a:srgbClr val="C00000"/>
                </a:solidFill>
              </a:rPr>
              <a:t>de</a:t>
            </a:r>
            <a:r>
              <a:rPr lang="pt-BR" b="1" dirty="0">
                <a:solidFill>
                  <a:srgbClr val="C00000"/>
                </a:solidFill>
              </a:rPr>
              <a:t/>
            </a:r>
            <a:br>
              <a:rPr lang="pt-BR" b="1" dirty="0">
                <a:solidFill>
                  <a:srgbClr val="C00000"/>
                </a:solidFill>
              </a:rPr>
            </a:br>
            <a:r>
              <a:rPr lang="pt-BR" b="1" dirty="0">
                <a:solidFill>
                  <a:srgbClr val="C00000"/>
                </a:solidFill>
              </a:rPr>
              <a:t>bicarbonato na acidose metabólica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80000"/>
              </a:lnSpc>
              <a:buFont typeface="Calibri" panose="020F0502020204030204" pitchFamily="34" charset="0"/>
              <a:buNone/>
            </a:pPr>
            <a:endParaRPr lang="pt-BR" smtClean="0"/>
          </a:p>
          <a:p>
            <a:pPr marL="0" indent="0" algn="just">
              <a:lnSpc>
                <a:spcPct val="80000"/>
              </a:lnSpc>
              <a:buFont typeface="Wingdings" pitchFamily="2" charset="2"/>
              <a:buChar char="q"/>
            </a:pPr>
            <a:r>
              <a:rPr lang="pt-BR" smtClean="0"/>
              <a:t> Os autores de revisão Cochrane concluíram que a evidência foi </a:t>
            </a:r>
            <a:r>
              <a:rPr lang="pt-BR" b="1" smtClean="0">
                <a:solidFill>
                  <a:srgbClr val="C00000"/>
                </a:solidFill>
              </a:rPr>
              <a:t>insuficiente</a:t>
            </a:r>
            <a:r>
              <a:rPr lang="pt-BR" smtClean="0"/>
              <a:t> para determinar se a infusão de bicarbonato de sódio ou </a:t>
            </a:r>
            <a:r>
              <a:rPr lang="pt-BR" i="1" smtClean="0"/>
              <a:t>bolus</a:t>
            </a:r>
            <a:r>
              <a:rPr lang="pt-BR" smtClean="0"/>
              <a:t> de fluido reduziu a morbidade e taxas de mortalidade em bebês prematuros com doenças metabólicas.</a:t>
            </a:r>
          </a:p>
          <a:p>
            <a:pPr marL="0" indent="0" algn="just">
              <a:lnSpc>
                <a:spcPct val="80000"/>
              </a:lnSpc>
              <a:buFont typeface="Wingdings" pitchFamily="2" charset="2"/>
              <a:buChar char="q"/>
            </a:pPr>
            <a:endParaRPr lang="pt-BR" smtClean="0"/>
          </a:p>
          <a:p>
            <a:pPr marL="0" indent="0" algn="just">
              <a:lnSpc>
                <a:spcPct val="80000"/>
              </a:lnSpc>
              <a:buFont typeface="Wingdings" pitchFamily="2" charset="2"/>
              <a:buChar char="q"/>
            </a:pPr>
            <a:r>
              <a:rPr lang="pt-BR" smtClean="0"/>
              <a:t> Os primeiros dados experimentais relativos à correção de acidose metabólica neonatal não foram extensos e </a:t>
            </a:r>
            <a:r>
              <a:rPr lang="pt-BR" b="1" smtClean="0">
                <a:solidFill>
                  <a:schemeClr val="hlink"/>
                </a:solidFill>
              </a:rPr>
              <a:t>dados convincentes e modernos não suportam o uso continuado de bicarbonato de sódio.</a:t>
            </a:r>
          </a:p>
          <a:p>
            <a:pPr marL="0" indent="0" algn="just">
              <a:lnSpc>
                <a:spcPct val="80000"/>
              </a:lnSpc>
              <a:buFont typeface="Wingdings" pitchFamily="2" charset="2"/>
              <a:buChar char="q"/>
            </a:pPr>
            <a:endParaRPr lang="pt-BR" b="1" smtClean="0">
              <a:solidFill>
                <a:schemeClr val="hlink"/>
              </a:solidFill>
            </a:endParaRPr>
          </a:p>
          <a:p>
            <a:pPr marL="0" indent="0" algn="just">
              <a:lnSpc>
                <a:spcPct val="80000"/>
              </a:lnSpc>
              <a:buFont typeface="Wingdings" pitchFamily="2" charset="2"/>
              <a:buChar char="q"/>
            </a:pPr>
            <a:r>
              <a:rPr lang="pt-BR" smtClean="0"/>
              <a:t> Em 1968, um ensaio prospectivo controlado em recém-nascidos de baixo peso foram incapazes de demonstrar quaisquer benefícios em termos de melhor oxigenação por reversão do shunt direito-esquerdo após a infusão de bicarbonato de sódio;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323850" y="1855788"/>
            <a:ext cx="11323638" cy="4376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q"/>
            </a:pPr>
            <a:r>
              <a:rPr lang="pt-BR" sz="2000" b="1">
                <a:solidFill>
                  <a:schemeClr val="hlink"/>
                </a:solidFill>
              </a:rPr>
              <a:t>  </a:t>
            </a:r>
            <a:r>
              <a:rPr lang="pt-BR" sz="2000">
                <a:solidFill>
                  <a:srgbClr val="404040"/>
                </a:solidFill>
              </a:rPr>
              <a:t>Em 1972, Ostrea e Odell desafiaram o uso de sódio bicarbonato para bebês com síndrome da dificuldade respiratória e afirmaram  que a intervenção não prevê benefício e destacando o perigo adicional de hipertonia das infusões.</a:t>
            </a:r>
          </a:p>
          <a:p>
            <a:pPr algn="ctr">
              <a:lnSpc>
                <a:spcPct val="8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q"/>
            </a:pPr>
            <a:r>
              <a:rPr lang="pt-BR" sz="2000">
                <a:solidFill>
                  <a:srgbClr val="404040"/>
                </a:solidFill>
              </a:rPr>
              <a:t> </a:t>
            </a:r>
            <a:r>
              <a:rPr lang="pt-BR" sz="2000"/>
              <a:t>Em 1974, Odell chamou o uso de sódio bicarbonato uma "desventura terapêutica nos cuidados neonatais  Seigel et al. demonstraram um aumento da osmolalidade e diminuição do hematócrito em pacientes críticos neonatos após o uso de bicarbonato de sódio para o tratamento da acidose metabólica.</a:t>
            </a:r>
          </a:p>
          <a:p>
            <a:pPr algn="ctr"/>
            <a:endParaRPr lang="pt-BR" sz="2000"/>
          </a:p>
          <a:p>
            <a:pPr algn="ctr"/>
            <a:endParaRPr lang="pt-BR" sz="2000">
              <a:solidFill>
                <a:srgbClr val="404040"/>
              </a:solidFill>
            </a:endParaRPr>
          </a:p>
          <a:p>
            <a:pPr algn="ctr"/>
            <a:r>
              <a:rPr lang="pt-BR" sz="3200" b="1">
                <a:solidFill>
                  <a:srgbClr val="FF0000"/>
                </a:solidFill>
              </a:rPr>
              <a:t>O bicarbonato de sódio causa aumentos significativos na</a:t>
            </a:r>
          </a:p>
          <a:p>
            <a:pPr algn="ctr"/>
            <a:r>
              <a:rPr lang="pt-BR" sz="3200" b="1">
                <a:solidFill>
                  <a:srgbClr val="FF0000"/>
                </a:solidFill>
              </a:rPr>
              <a:t>pressão parcial de CO2 arterial em pacientes em ventilação mecânica</a:t>
            </a:r>
          </a:p>
          <a:p>
            <a:pPr algn="ctr">
              <a:lnSpc>
                <a:spcPct val="8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Wingdings" pitchFamily="2" charset="2"/>
              <a:buChar char="q"/>
            </a:pPr>
            <a:endParaRPr lang="pt-BR" sz="3200" b="1">
              <a:solidFill>
                <a:srgbClr val="FF0000"/>
              </a:solidFill>
            </a:endParaRPr>
          </a:p>
        </p:txBody>
      </p:sp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1058863" y="325438"/>
            <a:ext cx="9840912" cy="1403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sz="4300">
                <a:solidFill>
                  <a:srgbClr val="C00000"/>
                </a:solidFill>
              </a:rPr>
              <a:t>Avaliação baseada em evidências do uso de</a:t>
            </a:r>
            <a:br>
              <a:rPr lang="pt-BR" sz="4300">
                <a:solidFill>
                  <a:srgbClr val="C00000"/>
                </a:solidFill>
              </a:rPr>
            </a:br>
            <a:r>
              <a:rPr lang="pt-BR" sz="4300">
                <a:solidFill>
                  <a:srgbClr val="C00000"/>
                </a:solidFill>
              </a:rPr>
              <a:t>bicarbonato na acidose metabólica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C00000"/>
                </a:solidFill>
              </a:rPr>
              <a:t>Avaliação baseada em evidências do uso </a:t>
            </a:r>
            <a:r>
              <a:rPr lang="pt-BR" b="1" dirty="0" smtClean="0">
                <a:solidFill>
                  <a:srgbClr val="C00000"/>
                </a:solidFill>
              </a:rPr>
              <a:t>de</a:t>
            </a:r>
            <a:r>
              <a:rPr lang="pt-BR" b="1" dirty="0">
                <a:solidFill>
                  <a:srgbClr val="C00000"/>
                </a:solidFill>
              </a:rPr>
              <a:t/>
            </a:r>
            <a:br>
              <a:rPr lang="pt-BR" b="1" dirty="0">
                <a:solidFill>
                  <a:srgbClr val="C00000"/>
                </a:solidFill>
              </a:rPr>
            </a:br>
            <a:r>
              <a:rPr lang="pt-BR" b="1" dirty="0">
                <a:solidFill>
                  <a:srgbClr val="C00000"/>
                </a:solidFill>
              </a:rPr>
              <a:t>bicarbonato na acidose metabólica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Font typeface="Calibri" panose="020F0502020204030204" pitchFamily="34" charset="0"/>
              <a:buNone/>
            </a:pPr>
            <a:endParaRPr lang="pt-BR" smtClean="0"/>
          </a:p>
          <a:p>
            <a:pPr marL="0" indent="0" algn="just">
              <a:buFont typeface="Wingdings" pitchFamily="2" charset="2"/>
              <a:buChar char="q"/>
            </a:pPr>
            <a:r>
              <a:rPr lang="pt-BR" smtClean="0"/>
              <a:t> Em 1977, Finberg alertou contra o uso das concentrações hiperosmolares de bicarbonato de sódio como tratamento para asfixia perinatal. Ele notou o perigo de um gradiente de soluto de estado transitório ou instável de 5 a 6 mOsm para água de plasma sobre o fluido extracelular do cérebro, água suficiente flui para fora do cérebro para eliminar o gradiente e resulta em encolhimento cerebral e hemorragia.</a:t>
            </a:r>
          </a:p>
          <a:p>
            <a:pPr marL="0" indent="0" algn="just">
              <a:buFont typeface="Wingdings" pitchFamily="2" charset="2"/>
              <a:buChar char="q"/>
            </a:pPr>
            <a:r>
              <a:rPr lang="pt-BR" smtClean="0"/>
              <a:t> Em 1990, Cooper descobriu que a correção da acidemia usando bicarbonato de sódio não melhora a hemodinâmica em pacientes gravemente enfermos com acidose metabólica, aumento do lactato sanguíneo ou resposta cardiovascular a catecolaminas.</a:t>
            </a:r>
          </a:p>
          <a:p>
            <a:pPr marL="0" indent="0" algn="just">
              <a:buFont typeface="Wingdings" pitchFamily="2" charset="2"/>
              <a:buChar char="q"/>
            </a:pPr>
            <a:r>
              <a:rPr lang="pt-BR" smtClean="0"/>
              <a:t> </a:t>
            </a:r>
            <a:r>
              <a:rPr lang="pt-BR" b="1" smtClean="0"/>
              <a:t>A gasometria arterial não reflete exatamente o que está ocorrendo nos tecidos</a:t>
            </a:r>
          </a:p>
          <a:p>
            <a:pPr marL="0" indent="0" algn="just">
              <a:buFont typeface="Wingdings" pitchFamily="2" charset="2"/>
              <a:buChar char="q"/>
            </a:pPr>
            <a:r>
              <a:rPr lang="pt-BR" smtClean="0"/>
              <a:t> A acidose venosa mista ocorre quando o bicarbonato é dado.</a:t>
            </a:r>
          </a:p>
          <a:p>
            <a:pPr marL="0" indent="0" algn="ctr">
              <a:buFont typeface="Wingdings" pitchFamily="2" charset="2"/>
              <a:buNone/>
            </a:pPr>
            <a:r>
              <a:rPr lang="pt-BR" smtClean="0"/>
              <a:t> </a:t>
            </a:r>
            <a:r>
              <a:rPr lang="pt-BR" b="1" smtClean="0">
                <a:solidFill>
                  <a:srgbClr val="FF0000"/>
                </a:solidFill>
              </a:rPr>
              <a:t>Como o CO2 se difunde na célula rapidamente e a molécula de bicarbonato não, a administração desta base pode ser contraproducente, adicionando, ao invés de combater a acidose intracelular.</a:t>
            </a:r>
          </a:p>
          <a:p>
            <a:pPr marL="0" indent="0" algn="just">
              <a:buFont typeface="Wingdings" pitchFamily="2" charset="2"/>
              <a:buChar char="q"/>
            </a:pPr>
            <a:endParaRPr lang="pt-BR" b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fontAlgn="auto">
              <a:spcAft>
                <a:spcPts val="0"/>
              </a:spcAft>
              <a:defRPr/>
            </a:pPr>
            <a:r>
              <a:rPr lang="pt-BR" b="1" dirty="0">
                <a:solidFill>
                  <a:srgbClr val="C00000"/>
                </a:solidFill>
              </a:rPr>
              <a:t>Avaliação baseada em evidências do uso </a:t>
            </a:r>
            <a:r>
              <a:rPr lang="pt-BR" b="1" dirty="0" smtClean="0">
                <a:solidFill>
                  <a:srgbClr val="C00000"/>
                </a:solidFill>
              </a:rPr>
              <a:t>de</a:t>
            </a:r>
            <a:r>
              <a:rPr lang="pt-BR" b="1" dirty="0">
                <a:solidFill>
                  <a:srgbClr val="C00000"/>
                </a:solidFill>
              </a:rPr>
              <a:t/>
            </a:r>
            <a:br>
              <a:rPr lang="pt-BR" b="1" dirty="0">
                <a:solidFill>
                  <a:srgbClr val="C00000"/>
                </a:solidFill>
              </a:rPr>
            </a:br>
            <a:r>
              <a:rPr lang="pt-BR" b="1" dirty="0">
                <a:solidFill>
                  <a:srgbClr val="C00000"/>
                </a:solidFill>
              </a:rPr>
              <a:t>bicarbonato na acidose metabólica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Font typeface="Calibri" panose="020F0502020204030204" pitchFamily="34" charset="0"/>
              <a:buNone/>
            </a:pPr>
            <a:endParaRPr lang="pt-BR" smtClean="0"/>
          </a:p>
          <a:p>
            <a:pPr marL="0" indent="0" algn="just">
              <a:buFont typeface="Wingdings" pitchFamily="2" charset="2"/>
              <a:buChar char="q"/>
            </a:pPr>
            <a:r>
              <a:rPr lang="pt-BR" smtClean="0"/>
              <a:t> Lipshultz </a:t>
            </a:r>
            <a:r>
              <a:rPr lang="pt-BR" i="1" smtClean="0"/>
              <a:t>et al </a:t>
            </a:r>
            <a:r>
              <a:rPr lang="pt-BR" smtClean="0"/>
              <a:t>mostraram uma </a:t>
            </a:r>
            <a:r>
              <a:rPr lang="pt-BR" b="1" smtClean="0">
                <a:solidFill>
                  <a:srgbClr val="C00000"/>
                </a:solidFill>
              </a:rPr>
              <a:t>direta relação </a:t>
            </a:r>
            <a:r>
              <a:rPr lang="pt-BR" smtClean="0"/>
              <a:t>entre os níveis de bicarbonato sérico e lesão miocárdica com níveis séricos de troponina T cardíaca.</a:t>
            </a:r>
          </a:p>
          <a:p>
            <a:pPr marL="0" indent="0" algn="just">
              <a:buFont typeface="Wingdings" pitchFamily="2" charset="2"/>
              <a:buChar char="q"/>
            </a:pPr>
            <a:endParaRPr lang="pt-BR" smtClean="0"/>
          </a:p>
          <a:p>
            <a:pPr marL="0" indent="0" algn="ctr">
              <a:buFont typeface="Wingdings" pitchFamily="2" charset="2"/>
              <a:buChar char="q"/>
            </a:pPr>
            <a:r>
              <a:rPr lang="pt-BR" smtClean="0"/>
              <a:t> </a:t>
            </a:r>
            <a:r>
              <a:rPr lang="pt-BR" b="1" smtClean="0">
                <a:solidFill>
                  <a:schemeClr val="hlink"/>
                </a:solidFill>
              </a:rPr>
              <a:t>As diretrizes da </a:t>
            </a:r>
            <a:r>
              <a:rPr lang="pt-BR" b="1" i="1" smtClean="0">
                <a:solidFill>
                  <a:schemeClr val="hlink"/>
                </a:solidFill>
              </a:rPr>
              <a:t>American Heart Association</a:t>
            </a:r>
            <a:r>
              <a:rPr lang="pt-BR" b="1" smtClean="0">
                <a:solidFill>
                  <a:schemeClr val="hlink"/>
                </a:solidFill>
              </a:rPr>
              <a:t> no manual de Suporte Avançado de Vida Neonatal não mais recomendam bicarbonato recomendado na terapia de primeira linha, observando que não há evidências sistêmicas de sua eficácia</a:t>
            </a: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2547938" y="4768850"/>
            <a:ext cx="6096000" cy="1266825"/>
          </a:xfrm>
          <a:prstGeom prst="rect">
            <a:avLst/>
          </a:prstGeom>
          <a:noFill/>
          <a:ln w="76200">
            <a:solidFill>
              <a:schemeClr val="fol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FF0000"/>
                </a:solidFill>
              </a:rPr>
              <a:t>Todas as revisões de uso de bicarbonato em reanimação de neonatos concluiu que o tratamento é mais provável</a:t>
            </a:r>
          </a:p>
          <a:p>
            <a:pPr algn="ctr"/>
            <a:r>
              <a:rPr lang="pt-BR">
                <a:solidFill>
                  <a:srgbClr val="FF0000"/>
                </a:solidFill>
              </a:rPr>
              <a:t>levar a problemas como acidose intracelular e hiperosmolalidade, do que para facilitar a reanimação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b="1" dirty="0" smtClean="0">
                <a:solidFill>
                  <a:srgbClr val="C00000"/>
                </a:solidFill>
              </a:rPr>
              <a:t>Conclusões</a:t>
            </a:r>
            <a:endParaRPr lang="pt-BR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Font typeface="Calibri" panose="020F0502020204030204" pitchFamily="34" charset="0"/>
              <a:buNone/>
            </a:pPr>
            <a:endParaRPr lang="pt-BR" smtClean="0"/>
          </a:p>
          <a:p>
            <a:pPr marL="0" indent="0" algn="just">
              <a:buFont typeface="Wingdings" pitchFamily="2" charset="2"/>
              <a:buChar char="q"/>
            </a:pPr>
            <a:r>
              <a:rPr lang="pt-BR" smtClean="0"/>
              <a:t> O bicarbonato de sódio tem sido usado para a rápida correção da acidose na UTI Neonatal</a:t>
            </a:r>
          </a:p>
          <a:p>
            <a:pPr marL="0" indent="0" algn="just">
              <a:buFont typeface="Wingdings" pitchFamily="2" charset="2"/>
              <a:buChar char="q"/>
            </a:pPr>
            <a:r>
              <a:rPr lang="pt-BR" smtClean="0"/>
              <a:t>Apesar de mais de 50 anos de uso clínico, estudos clínicos observacionais não demonstram benefício</a:t>
            </a:r>
          </a:p>
          <a:p>
            <a:pPr marL="0" indent="0" algn="just">
              <a:buFont typeface="Wingdings" pitchFamily="2" charset="2"/>
              <a:buChar char="q"/>
            </a:pPr>
            <a:endParaRPr lang="pt-BR" smtClean="0"/>
          </a:p>
          <a:p>
            <a:pPr marL="0" indent="0" algn="just">
              <a:buFont typeface="Wingdings" pitchFamily="2" charset="2"/>
              <a:buChar char="q"/>
            </a:pPr>
            <a:r>
              <a:rPr lang="pt-BR" smtClean="0"/>
              <a:t> Ocorre flutuação de fluxo sanguíneo cerebral, hemorragia intracraniana, diminuição do fornecimento de oxigênio aos tecidos, agravamento da acidose intracelular, agravamento de lesão do miocárdio e deterioração da função cardíaca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AutoShape 4"/>
          <p:cNvSpPr>
            <a:spLocks noChangeArrowheads="1"/>
          </p:cNvSpPr>
          <p:nvPr/>
        </p:nvSpPr>
        <p:spPr bwMode="auto">
          <a:xfrm>
            <a:off x="307975" y="134938"/>
            <a:ext cx="12011025" cy="5822950"/>
          </a:xfrm>
          <a:prstGeom prst="irregularSeal1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endParaRPr lang="pt-BR" b="1">
              <a:solidFill>
                <a:srgbClr val="FF00FF"/>
              </a:solidFill>
            </a:endParaRPr>
          </a:p>
          <a:p>
            <a:pPr algn="ctr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None/>
            </a:pPr>
            <a:r>
              <a:rPr lang="pt-BR" sz="2000">
                <a:solidFill>
                  <a:schemeClr val="hlink"/>
                </a:solidFill>
              </a:rPr>
              <a:t>Assim, o neonatologista deve articular objetivos terapêuticos específicos e meta para reduzir a </a:t>
            </a:r>
          </a:p>
          <a:p>
            <a:pPr algn="ctr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None/>
            </a:pPr>
            <a:r>
              <a:rPr lang="pt-BR" sz="2000">
                <a:solidFill>
                  <a:schemeClr val="hlink"/>
                </a:solidFill>
              </a:rPr>
              <a:t>acidose no microambiente. O clínico deve evitar a infusão bicarbonato de sódio </a:t>
            </a:r>
          </a:p>
          <a:p>
            <a:pPr algn="ctr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itchFamily="34" charset="0"/>
              <a:buChar char=" "/>
            </a:pPr>
            <a:r>
              <a:rPr lang="pt-BR" sz="2000">
                <a:solidFill>
                  <a:schemeClr val="hlink"/>
                </a:solidFill>
              </a:rPr>
              <a:t>desnecessário sem justificativa.</a:t>
            </a:r>
          </a:p>
          <a:p>
            <a:pPr algn="ctr"/>
            <a:endParaRPr lang="pt-BR" sz="2000">
              <a:solidFill>
                <a:schemeClr val="hlink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038" y="1873250"/>
            <a:ext cx="11523662" cy="3708400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3038"/>
            <a:ext cx="4438650" cy="6192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5119688" y="2589213"/>
            <a:ext cx="1370012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/>
              <a:t>REFERENCES</a:t>
            </a:r>
          </a:p>
        </p:txBody>
      </p:sp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6088" y="930275"/>
            <a:ext cx="4705350" cy="457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561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4813" y="5329238"/>
            <a:ext cx="4759325" cy="50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875" y="320675"/>
            <a:ext cx="4686300" cy="568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6563" y="398463"/>
            <a:ext cx="4802187" cy="580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175" y="198438"/>
            <a:ext cx="4740275" cy="614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75375" y="0"/>
            <a:ext cx="4600575" cy="5648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8075" y="5480050"/>
            <a:ext cx="4592638" cy="59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2775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250" y="5949950"/>
            <a:ext cx="4632325" cy="447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037013" cy="633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57663" y="0"/>
            <a:ext cx="3938587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6713" y="800100"/>
            <a:ext cx="3889375" cy="5580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12113" y="2373313"/>
            <a:ext cx="4179887" cy="1628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/>
          </p:cNvSpPr>
          <p:nvPr>
            <p:ph type="ctrTitle"/>
          </p:nvPr>
        </p:nvSpPr>
        <p:spPr bwMode="auto">
          <a:xfrm>
            <a:off x="955675" y="273050"/>
            <a:ext cx="10363200" cy="14700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4400" b="1" smtClean="0">
                <a:solidFill>
                  <a:schemeClr val="hlink"/>
                </a:solidFill>
              </a:rPr>
              <a:t>Nota do Editor da página neonatal, </a:t>
            </a:r>
            <a:r>
              <a:rPr lang="pt-BR" sz="4400" b="1" smtClean="0">
                <a:solidFill>
                  <a:schemeClr val="hlink"/>
                </a:solidFill>
                <a:hlinkClick r:id="rId2"/>
              </a:rPr>
              <a:t>www.paulomagotto.com.br</a:t>
            </a:r>
            <a:r>
              <a:rPr lang="pt-BR" sz="4400" b="1" smtClean="0">
                <a:solidFill>
                  <a:schemeClr val="hlink"/>
                </a:solidFill>
              </a:rPr>
              <a:t> , Dr. Paulo R. Margotto</a:t>
            </a:r>
          </a:p>
        </p:txBody>
      </p:sp>
      <p:sp>
        <p:nvSpPr>
          <p:cNvPr id="26631" name="Rectangle 7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smtClean="0"/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3">
            <a:lum bright="-6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0688" y="2601913"/>
            <a:ext cx="5700712" cy="3340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505075" y="1760538"/>
            <a:ext cx="589438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rgbClr val="FF0000"/>
                </a:solidFill>
              </a:rPr>
              <a:t>Bicarbonato de sódio, uma terapia inútil </a:t>
            </a:r>
            <a:r>
              <a:rPr lang="pt-BR" sz="2400" b="1">
                <a:solidFill>
                  <a:schemeClr val="hlink"/>
                </a:solidFill>
              </a:rPr>
              <a:t>(Judy Aschner, EUA)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2651125" y="5967413"/>
            <a:ext cx="65849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rgbClr val="FF00FF"/>
                </a:solidFill>
              </a:rPr>
              <a:t>Drs. Judy Aschner, Paulo R. Margotto e Marta David Rocha de Moura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Rectangle 3"/>
          <p:cNvSpPr>
            <a:spLocks noGrp="1"/>
          </p:cNvSpPr>
          <p:nvPr>
            <p:ph type="body" idx="1"/>
          </p:nvPr>
        </p:nvSpPr>
        <p:spPr>
          <a:xfrm>
            <a:off x="144463" y="2659063"/>
            <a:ext cx="12047537" cy="4022725"/>
          </a:xfrm>
        </p:spPr>
        <p:txBody>
          <a:bodyPr/>
          <a:lstStyle/>
          <a:p>
            <a:r>
              <a:rPr lang="pt-BR" b="1" smtClean="0"/>
              <a:t>-Os resultados do presente estudo indicam que bicarbonato de sódio dado durante a reanimação neonatal não tem nenhum efeito benéfico no equilíbrio acido-básico durante as primeiras 24 horas de vida.</a:t>
            </a:r>
            <a:endParaRPr lang="pt-BR" smtClean="0"/>
          </a:p>
          <a:p>
            <a:r>
              <a:rPr lang="pt-BR" smtClean="0"/>
              <a:t>-Uma vez que a </a:t>
            </a:r>
            <a:r>
              <a:rPr lang="pt-BR" smtClean="0">
                <a:solidFill>
                  <a:srgbClr val="FF0000"/>
                </a:solidFill>
              </a:rPr>
              <a:t>acidose lática hipoxêmica é mais comum em adultos</a:t>
            </a:r>
            <a:r>
              <a:rPr lang="pt-BR" smtClean="0"/>
              <a:t> do que em crianças, a grande experiência existente com o uso de bicarbonato para esta condição vem de estudos com adultos.</a:t>
            </a:r>
          </a:p>
          <a:p>
            <a:r>
              <a:rPr lang="pt-BR" smtClean="0"/>
              <a:t>-cuidado de suporte como :</a:t>
            </a:r>
          </a:p>
        </p:txBody>
      </p:sp>
      <p:sp>
        <p:nvSpPr>
          <p:cNvPr id="54276" name="Rectangle 4"/>
          <p:cNvSpPr>
            <a:spLocks noChangeArrowheads="1"/>
          </p:cNvSpPr>
          <p:nvPr/>
        </p:nvSpPr>
        <p:spPr bwMode="auto">
          <a:xfrm>
            <a:off x="0" y="0"/>
            <a:ext cx="12055475" cy="14017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/>
          <a:p>
            <a:pPr algn="ctr"/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Efeitos de uma dose </a:t>
            </a:r>
            <a:r>
              <a:rPr lang="pt-BR" sz="2700" b="1">
                <a:solidFill>
                  <a:schemeClr val="hlink"/>
                </a:solidFill>
                <a:latin typeface="Calibri"/>
              </a:rPr>
              <a:t>ú</a:t>
            </a:r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nica de bicarbonato de s</a:t>
            </a:r>
            <a:r>
              <a:rPr lang="pt-BR" sz="2700" b="1">
                <a:solidFill>
                  <a:schemeClr val="hlink"/>
                </a:solidFill>
                <a:latin typeface="Calibri"/>
              </a:rPr>
              <a:t>ó</a:t>
            </a:r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dio administrado durante a reanima</a:t>
            </a:r>
            <a:r>
              <a:rPr lang="pt-BR" sz="2700" b="1">
                <a:solidFill>
                  <a:schemeClr val="hlink"/>
                </a:solidFill>
                <a:latin typeface="Calibri"/>
              </a:rPr>
              <a:t>ç</a:t>
            </a:r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ão neonatal no estado de equilibrio </a:t>
            </a:r>
            <a:r>
              <a:rPr lang="pt-BR" sz="2700" b="1">
                <a:solidFill>
                  <a:schemeClr val="hlink"/>
                </a:solidFill>
                <a:latin typeface="Calibri"/>
              </a:rPr>
              <a:t>á</a:t>
            </a:r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cido-basico no 1</a:t>
            </a:r>
            <a:r>
              <a:rPr lang="pt-BR" sz="2700" b="1">
                <a:solidFill>
                  <a:schemeClr val="hlink"/>
                </a:solidFill>
                <a:latin typeface="Calibri"/>
              </a:rPr>
              <a:t>º</a:t>
            </a:r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 dia de vida</a:t>
            </a:r>
          </a:p>
          <a:p>
            <a:pPr eaLnBrk="0" hangingPunct="0"/>
            <a:r>
              <a:rPr lang="pt-BR" sz="1300" u="sng">
                <a:solidFill>
                  <a:srgbClr val="78909C"/>
                </a:solidFill>
                <a:ea typeface="Source Sans Pro"/>
                <a:cs typeface="Source Sans Pro"/>
                <a:hlinkClick r:id="rId2" tooltip="Reanimacao_bicarbonato"/>
              </a:rPr>
              <a:t>  </a:t>
            </a:r>
            <a:r>
              <a:rPr lang="pt-BR" sz="2800" u="sng">
                <a:solidFill>
                  <a:srgbClr val="78909C"/>
                </a:solidFill>
                <a:ea typeface="Source Sans Pro"/>
                <a:cs typeface="Source Sans Pro"/>
              </a:rPr>
              <a:t> </a:t>
            </a:r>
            <a:r>
              <a:rPr lang="pt-BR" sz="1300" u="sng">
                <a:solidFill>
                  <a:srgbClr val="78909C"/>
                </a:solidFill>
                <a:ea typeface="Source Sans Pro"/>
                <a:cs typeface="Source Sans Pro"/>
              </a:rPr>
              <a:t>           </a:t>
            </a:r>
          </a:p>
        </p:txBody>
      </p:sp>
      <p:pic>
        <p:nvPicPr>
          <p:cNvPr id="54277" name="Picture 5" descr="ppt">
            <a:hlinkClick r:id="rId2" tooltip="Reanimacao_bicarbonato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4800" y="32543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4278" name="Rectangle 6"/>
          <p:cNvSpPr>
            <a:spLocks noChangeArrowheads="1"/>
          </p:cNvSpPr>
          <p:nvPr/>
        </p:nvSpPr>
        <p:spPr bwMode="auto">
          <a:xfrm>
            <a:off x="0" y="993775"/>
            <a:ext cx="12192000" cy="16478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>
                <a:hlinkClick r:id="rId4"/>
              </a:rPr>
              <a:t>Effect of a single dose of sodium </a:t>
            </a:r>
            <a:r>
              <a:rPr lang="pt-BR" b="1">
                <a:hlinkClick r:id="rId4"/>
              </a:rPr>
              <a:t>bicarbonate</a:t>
            </a:r>
            <a:r>
              <a:rPr lang="pt-BR">
                <a:hlinkClick r:id="rId4"/>
              </a:rPr>
              <a:t> given during neonatal resuscitation at birth on the acid-base status on first day of life.</a:t>
            </a:r>
            <a:endParaRPr lang="pt-BR"/>
          </a:p>
          <a:p>
            <a:pPr algn="ctr"/>
            <a:r>
              <a:rPr lang="pt-BR" b="1"/>
              <a:t>Murki S</a:t>
            </a:r>
            <a:r>
              <a:rPr lang="pt-BR"/>
              <a:t>, Kumar P, Lingappa L, Narang A.J Perinatol. 2004 Nov;24(11):696-9. doi: 10.1038/sj.jp.7211192.PMID: 15318251 </a:t>
            </a:r>
            <a:r>
              <a:rPr lang="pt-BR" b="1"/>
              <a:t>Free article.</a:t>
            </a:r>
            <a:r>
              <a:rPr lang="pt-BR"/>
              <a:t> Clinical Trial. Artigo Livre! </a:t>
            </a:r>
            <a:r>
              <a:rPr lang="pt-BR" b="1">
                <a:solidFill>
                  <a:srgbClr val="FF00FF"/>
                </a:solidFill>
              </a:rPr>
              <a:t>Consulte-o Aqui e Agora!</a:t>
            </a:r>
          </a:p>
          <a:p>
            <a:pPr algn="ctr"/>
            <a:r>
              <a:rPr lang="pt-BR"/>
              <a:t>Apresentação: Danielli Feitosa (R3-HRAS-Unidade de Neonatologia </a:t>
            </a:r>
          </a:p>
          <a:p>
            <a:pPr algn="ctr"/>
            <a:r>
              <a:rPr lang="pt-BR"/>
              <a:t>Coordenação: Paulo R. Margotto</a:t>
            </a:r>
          </a:p>
        </p:txBody>
      </p:sp>
      <p:sp>
        <p:nvSpPr>
          <p:cNvPr id="54281" name="Rectangle 9"/>
          <p:cNvSpPr>
            <a:spLocks noChangeArrowheads="1"/>
          </p:cNvSpPr>
          <p:nvPr/>
        </p:nvSpPr>
        <p:spPr bwMode="auto">
          <a:xfrm>
            <a:off x="3232150" y="4071938"/>
            <a:ext cx="4575175" cy="1527175"/>
          </a:xfrm>
          <a:prstGeom prst="rect">
            <a:avLst/>
          </a:prstGeom>
          <a:noFill/>
          <a:ln w="5715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347553" tIns="96807" bIns="0" anchor="ctr">
            <a:spAutoFit/>
          </a:bodyPr>
          <a:lstStyle/>
          <a:p>
            <a:pPr algn="ctr"/>
            <a:r>
              <a:rPr lang="pt-BR">
                <a:solidFill>
                  <a:schemeClr val="hlink"/>
                </a:solidFill>
              </a:rPr>
              <a:t>oxigenação, </a:t>
            </a:r>
          </a:p>
          <a:p>
            <a:pPr algn="ctr"/>
            <a:r>
              <a:rPr lang="pt-BR">
                <a:solidFill>
                  <a:schemeClr val="hlink"/>
                </a:solidFill>
              </a:rPr>
              <a:t>ventilação, </a:t>
            </a:r>
          </a:p>
          <a:p>
            <a:pPr algn="ctr"/>
            <a:r>
              <a:rPr lang="pt-BR">
                <a:solidFill>
                  <a:schemeClr val="hlink"/>
                </a:solidFill>
              </a:rPr>
              <a:t>melhora de contratilidade cardíaca, </a:t>
            </a:r>
          </a:p>
          <a:p>
            <a:pPr algn="ctr"/>
            <a:r>
              <a:rPr lang="pt-BR">
                <a:solidFill>
                  <a:schemeClr val="hlink"/>
                </a:solidFill>
              </a:rPr>
              <a:t>correção de anemia e </a:t>
            </a:r>
          </a:p>
          <a:p>
            <a:pPr algn="ctr"/>
            <a:r>
              <a:rPr lang="pt-BR">
                <a:solidFill>
                  <a:schemeClr val="hlink"/>
                </a:solidFill>
              </a:rPr>
              <a:t>manutenção de estabilidade hemodinâmica</a:t>
            </a:r>
          </a:p>
        </p:txBody>
      </p:sp>
      <p:sp>
        <p:nvSpPr>
          <p:cNvPr id="54282" name="Rectangle 10"/>
          <p:cNvSpPr>
            <a:spLocks noChangeArrowheads="1"/>
          </p:cNvSpPr>
          <p:nvPr/>
        </p:nvSpPr>
        <p:spPr bwMode="auto">
          <a:xfrm>
            <a:off x="8823325" y="4554538"/>
            <a:ext cx="3368675" cy="1801812"/>
          </a:xfrm>
          <a:prstGeom prst="rect">
            <a:avLst/>
          </a:prstGeom>
          <a:noFill/>
          <a:ln w="57150">
            <a:solidFill>
              <a:srgbClr val="FF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347553" tIns="96807" bIns="0" anchor="ctr">
            <a:spAutoFit/>
          </a:bodyPr>
          <a:lstStyle/>
          <a:p>
            <a:pPr algn="ctr"/>
            <a:r>
              <a:rPr lang="pt-BR">
                <a:solidFill>
                  <a:schemeClr val="hlink"/>
                </a:solidFill>
              </a:rPr>
              <a:t>seria de maior importância do que a administração de bicarbonato de sódio para a correção de acidose secundaria a hipoxemia e à asfixia.</a:t>
            </a:r>
          </a:p>
        </p:txBody>
      </p:sp>
      <p:sp>
        <p:nvSpPr>
          <p:cNvPr id="54283" name="AutoShape 11"/>
          <p:cNvSpPr>
            <a:spLocks noChangeArrowheads="1"/>
          </p:cNvSpPr>
          <p:nvPr/>
        </p:nvSpPr>
        <p:spPr bwMode="auto">
          <a:xfrm>
            <a:off x="7880350" y="3948113"/>
            <a:ext cx="1019175" cy="517525"/>
          </a:xfrm>
          <a:prstGeom prst="curvedDownArrow">
            <a:avLst>
              <a:gd name="adj1" fmla="val 39387"/>
              <a:gd name="adj2" fmla="val 78773"/>
              <a:gd name="adj3" fmla="val 33333"/>
            </a:avLst>
          </a:prstGeom>
          <a:solidFill>
            <a:srgbClr val="006600"/>
          </a:solidFill>
          <a:ln w="57150">
            <a:solidFill>
              <a:srgbClr val="FF00FF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54284" name="Oval 12"/>
          <p:cNvSpPr>
            <a:spLocks noChangeArrowheads="1"/>
          </p:cNvSpPr>
          <p:nvPr/>
        </p:nvSpPr>
        <p:spPr bwMode="auto">
          <a:xfrm>
            <a:off x="144463" y="1863725"/>
            <a:ext cx="914400" cy="668338"/>
          </a:xfrm>
          <a:prstGeom prst="ellipse">
            <a:avLst/>
          </a:prstGeom>
          <a:solidFill>
            <a:schemeClr val="accent1"/>
          </a:solidFill>
          <a:ln w="7620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006600"/>
                </a:solidFill>
              </a:rPr>
              <a:t>2004</a:t>
            </a:r>
          </a:p>
        </p:txBody>
      </p:sp>
      <p:pic>
        <p:nvPicPr>
          <p:cNvPr id="54285" name="Picture 1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" y="4437063"/>
            <a:ext cx="2228850" cy="1671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4286" name="Text Box 14"/>
          <p:cNvSpPr txBox="1">
            <a:spLocks noChangeArrowheads="1"/>
          </p:cNvSpPr>
          <p:nvPr/>
        </p:nvSpPr>
        <p:spPr bwMode="auto">
          <a:xfrm>
            <a:off x="82550" y="6027738"/>
            <a:ext cx="3849688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hlink"/>
                </a:solidFill>
              </a:rPr>
              <a:t>Ds. Danielli Feitosa e Paulo R. Margotto</a:t>
            </a:r>
          </a:p>
        </p:txBody>
      </p:sp>
      <p:sp>
        <p:nvSpPr>
          <p:cNvPr id="54289" name="Text Box 17"/>
          <p:cNvSpPr txBox="1">
            <a:spLocks noChangeArrowheads="1"/>
          </p:cNvSpPr>
          <p:nvPr/>
        </p:nvSpPr>
        <p:spPr bwMode="auto">
          <a:xfrm>
            <a:off x="1993900" y="6453188"/>
            <a:ext cx="9928225" cy="404812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>
                <a:solidFill>
                  <a:schemeClr val="hlink"/>
                </a:solidFill>
              </a:rPr>
              <a:t>Clique aqui             e reveja esse artigo resumido pela Dra. Márcia Pimentel de Castro (tela aberta!)</a:t>
            </a:r>
          </a:p>
        </p:txBody>
      </p:sp>
      <p:sp>
        <p:nvSpPr>
          <p:cNvPr id="54290" name="Line 18"/>
          <p:cNvSpPr>
            <a:spLocks noChangeShapeType="1"/>
          </p:cNvSpPr>
          <p:nvPr/>
        </p:nvSpPr>
        <p:spPr bwMode="auto">
          <a:xfrm flipH="1">
            <a:off x="3668713" y="6113463"/>
            <a:ext cx="584200" cy="390525"/>
          </a:xfrm>
          <a:prstGeom prst="line">
            <a:avLst/>
          </a:prstGeom>
          <a:noFill/>
          <a:ln w="76200">
            <a:solidFill>
              <a:srgbClr val="FF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54292" name="Picture 20" descr="doc">
            <a:hlinkClick r:id="rId6" tooltip="efeitobicarbonato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8988" y="6513513"/>
            <a:ext cx="344487" cy="344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/>
          </p:cNvSpPr>
          <p:nvPr>
            <p:ph type="body" idx="1"/>
          </p:nvPr>
        </p:nvSpPr>
        <p:spPr>
          <a:xfrm>
            <a:off x="1109663" y="2544763"/>
            <a:ext cx="9288462" cy="3376612"/>
          </a:xfrm>
        </p:spPr>
        <p:txBody>
          <a:bodyPr/>
          <a:lstStyle/>
          <a:p>
            <a:pPr>
              <a:lnSpc>
                <a:spcPct val="70000"/>
              </a:lnSpc>
            </a:pPr>
            <a:r>
              <a:rPr lang="pt-BR" sz="1800" smtClean="0"/>
              <a:t>O bicarbonato de sódio (NaHCO3), no início, foi comercialmente produzido no fim dos anos 50. O conceito tradicional é que a acidemia compromete a contratilidade cardíaca, limitando os esforços de reanimação. Os médicos sabem que deve ser corrigida a acidose antes de administrar epinefrina, uma vez que a acidose atenua a contratilidade cardíaca, a pressão arterial e a resposta da freqüência cardíaca às catecolaminas.</a:t>
            </a:r>
          </a:p>
          <a:p>
            <a:pPr algn="ctr">
              <a:lnSpc>
                <a:spcPct val="70000"/>
              </a:lnSpc>
            </a:pPr>
            <a:r>
              <a:rPr lang="pt-BR" sz="1800" b="1" smtClean="0">
                <a:solidFill>
                  <a:srgbClr val="FF0000"/>
                </a:solidFill>
              </a:rPr>
              <a:t>A idéia de que corrigir a acidose dando NaHCO3 melhora o desfecho clinico, jamais foi demonstrado na literatura que isto seja verdade, havendo dados que possa ser contraproducente.</a:t>
            </a:r>
          </a:p>
          <a:p>
            <a:pPr>
              <a:lnSpc>
                <a:spcPct val="70000"/>
              </a:lnSpc>
            </a:pPr>
            <a:r>
              <a:rPr lang="pt-BR" sz="1800" smtClean="0"/>
              <a:t>O </a:t>
            </a:r>
            <a:r>
              <a:rPr lang="pt-BR" sz="1800" smtClean="0">
                <a:solidFill>
                  <a:srgbClr val="FF0000"/>
                </a:solidFill>
              </a:rPr>
              <a:t>NaHCO3 corrigiu a acidose metabólica arterial, mas levou a </a:t>
            </a:r>
            <a:r>
              <a:rPr lang="pt-BR" sz="1800" b="1" smtClean="0">
                <a:solidFill>
                  <a:srgbClr val="FF0000"/>
                </a:solidFill>
              </a:rPr>
              <a:t>diminuição do pH intramiocárdio</a:t>
            </a:r>
            <a:r>
              <a:rPr lang="pt-BR" sz="1800" b="1" smtClean="0"/>
              <a:t> </a:t>
            </a:r>
            <a:r>
              <a:rPr lang="pt-BR" sz="1800" smtClean="0"/>
              <a:t>e reduziu a probabilidade do sucesso da reanimação.</a:t>
            </a:r>
          </a:p>
          <a:p>
            <a:pPr>
              <a:lnSpc>
                <a:spcPct val="70000"/>
              </a:lnSpc>
            </a:pPr>
            <a:r>
              <a:rPr lang="pt-BR" sz="1800" smtClean="0"/>
              <a:t> Alem do mais, qualquer solução hipertônica administrada em parada cardíaca tinha um efeito adverso aos esforços de reanimação cardíaca (há uma </a:t>
            </a:r>
            <a:r>
              <a:rPr lang="pt-BR" sz="1800" smtClean="0">
                <a:solidFill>
                  <a:srgbClr val="FF0000"/>
                </a:solidFill>
              </a:rPr>
              <a:t>redução da pressão de perfusão coronariana</a:t>
            </a:r>
            <a:r>
              <a:rPr lang="pt-BR" sz="1800" smtClean="0"/>
              <a:t> [PPC], que é a pressão aórtica menos pressão átrio direito). </a:t>
            </a:r>
          </a:p>
        </p:txBody>
      </p:sp>
      <p:sp>
        <p:nvSpPr>
          <p:cNvPr id="56323" name="Rectangle 3"/>
          <p:cNvSpPr>
            <a:spLocks noChangeArrowheads="1"/>
          </p:cNvSpPr>
          <p:nvPr/>
        </p:nvSpPr>
        <p:spPr bwMode="auto">
          <a:xfrm>
            <a:off x="2878138" y="406400"/>
            <a:ext cx="5573712" cy="76200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126960" rIns="0" bIns="25392" anchor="ctr">
            <a:spAutoFit/>
          </a:bodyPr>
          <a:lstStyle/>
          <a:p>
            <a:r>
              <a:rPr lang="pt-BR" sz="2700" b="1">
                <a:solidFill>
                  <a:srgbClr val="072A4D"/>
                </a:solidFill>
                <a:latin typeface="Lato" pitchFamily="34" charset="0"/>
              </a:rPr>
              <a:t>MANUSEIO DO pH E PaCO2 NA UTI</a:t>
            </a:r>
          </a:p>
          <a:p>
            <a:pPr eaLnBrk="0" hangingPunct="0"/>
            <a:r>
              <a:rPr lang="pt-BR" sz="1300" u="sng">
                <a:solidFill>
                  <a:srgbClr val="78909C"/>
                </a:solidFill>
                <a:ea typeface="Source Sans Pro"/>
                <a:cs typeface="Source Sans Pro"/>
              </a:rPr>
              <a:t> </a:t>
            </a:r>
          </a:p>
        </p:txBody>
      </p:sp>
      <p:pic>
        <p:nvPicPr>
          <p:cNvPr id="56324" name="Picture 4" descr="doc">
            <a:hlinkClick r:id="rId2" tooltip="pH PCO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250" y="33655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325" name="Rectangle 5"/>
          <p:cNvSpPr>
            <a:spLocks noChangeArrowheads="1"/>
          </p:cNvSpPr>
          <p:nvPr/>
        </p:nvSpPr>
        <p:spPr bwMode="auto">
          <a:xfrm>
            <a:off x="1612900" y="1374775"/>
            <a:ext cx="8575675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/>
              <a:t>Judy Aschner (USA).</a:t>
            </a:r>
            <a:br>
              <a:rPr lang="pt-BR"/>
            </a:br>
            <a:r>
              <a:rPr lang="pt-BR"/>
              <a:t>Vanderbilt Children’s Hospital, Vanderbilt University Medical Center. Nashville, TN.</a:t>
            </a:r>
          </a:p>
          <a:p>
            <a:pPr algn="ctr"/>
            <a:r>
              <a:rPr lang="pt-BR"/>
              <a:t>4o Congresso Internacional de Neonatologia do Rio de Janeiro, 26 a 28 de agosto de 2005.</a:t>
            </a:r>
          </a:p>
          <a:p>
            <a:pPr algn="ctr"/>
            <a:r>
              <a:rPr lang="pt-BR"/>
              <a:t>Realizado por Paulo R. Margotto, neonatologista Do Hospital Unimed-Brasília</a:t>
            </a:r>
          </a:p>
        </p:txBody>
      </p:sp>
      <p:sp>
        <p:nvSpPr>
          <p:cNvPr id="56326" name="Oval 6"/>
          <p:cNvSpPr>
            <a:spLocks noChangeArrowheads="1"/>
          </p:cNvSpPr>
          <p:nvPr/>
        </p:nvSpPr>
        <p:spPr bwMode="auto">
          <a:xfrm>
            <a:off x="739775" y="608013"/>
            <a:ext cx="914400" cy="668337"/>
          </a:xfrm>
          <a:prstGeom prst="ellipse">
            <a:avLst/>
          </a:prstGeom>
          <a:solidFill>
            <a:schemeClr val="accent1"/>
          </a:solidFill>
          <a:ln w="7620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006600"/>
                </a:solidFill>
              </a:rPr>
              <a:t>2005</a:t>
            </a:r>
          </a:p>
        </p:txBody>
      </p:sp>
      <p:sp>
        <p:nvSpPr>
          <p:cNvPr id="56327" name="Text Box 7"/>
          <p:cNvSpPr txBox="1">
            <a:spLocks noChangeArrowheads="1"/>
          </p:cNvSpPr>
          <p:nvPr/>
        </p:nvSpPr>
        <p:spPr bwMode="auto">
          <a:xfrm>
            <a:off x="3267075" y="5830888"/>
            <a:ext cx="5307013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6600"/>
                </a:solidFill>
              </a:rPr>
              <a:t>VALE A PENA CONSULTAR: BRILHANTE CONFERÊNCIA!</a:t>
            </a:r>
          </a:p>
        </p:txBody>
      </p:sp>
      <p:sp>
        <p:nvSpPr>
          <p:cNvPr id="56328" name="AutoShape 8"/>
          <p:cNvSpPr>
            <a:spLocks noChangeArrowheads="1"/>
          </p:cNvSpPr>
          <p:nvPr/>
        </p:nvSpPr>
        <p:spPr bwMode="auto">
          <a:xfrm>
            <a:off x="11228388" y="5856288"/>
            <a:ext cx="504825" cy="361950"/>
          </a:xfrm>
          <a:prstGeom prst="rightArrow">
            <a:avLst>
              <a:gd name="adj1" fmla="val 50000"/>
              <a:gd name="adj2" fmla="val 34868"/>
            </a:avLst>
          </a:prstGeom>
          <a:solidFill>
            <a:srgbClr val="FFFF00"/>
          </a:solidFill>
          <a:ln w="38100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6600"/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/>
          </p:cNvSpPr>
          <p:nvPr>
            <p:ph type="body" idx="1"/>
          </p:nvPr>
        </p:nvSpPr>
        <p:spPr>
          <a:xfrm>
            <a:off x="944563" y="407988"/>
            <a:ext cx="10058400" cy="4022725"/>
          </a:xfrm>
        </p:spPr>
        <p:txBody>
          <a:bodyPr/>
          <a:lstStyle/>
          <a:p>
            <a:r>
              <a:rPr lang="pt-BR" smtClean="0"/>
              <a:t>Nós médicos freqüentemente somos compelidos a usar o NaHCO3, pois </a:t>
            </a:r>
            <a:r>
              <a:rPr lang="pt-BR" smtClean="0">
                <a:solidFill>
                  <a:srgbClr val="FF0000"/>
                </a:solidFill>
              </a:rPr>
              <a:t>temos que fazer alguma coisa</a:t>
            </a:r>
            <a:r>
              <a:rPr lang="pt-BR" smtClean="0"/>
              <a:t>. </a:t>
            </a:r>
          </a:p>
          <a:p>
            <a:r>
              <a:rPr lang="pt-BR" smtClean="0"/>
              <a:t>A literatura apresenta uma crescente lista de efeitos colaterais e questiona a eficácia deste tratamento </a:t>
            </a:r>
          </a:p>
          <a:p>
            <a:r>
              <a:rPr lang="pt-BR" smtClean="0"/>
              <a:t>Em resumo, </a:t>
            </a:r>
            <a:r>
              <a:rPr lang="pt-BR" smtClean="0">
                <a:solidFill>
                  <a:srgbClr val="FF0000"/>
                </a:solidFill>
              </a:rPr>
              <a:t>os dados não apóiam o efeito positivo deste agente nos pacientes com acidose metabólica</a:t>
            </a:r>
            <a:r>
              <a:rPr lang="pt-BR" smtClean="0"/>
              <a:t>. </a:t>
            </a:r>
          </a:p>
          <a:p>
            <a:r>
              <a:rPr lang="pt-BR" smtClean="0"/>
              <a:t>Uma exceção pode ser a perda de NaHCO3 renal e intestinal, mas isto também não foi suficientemente estudado, pelo menos em RN. </a:t>
            </a:r>
          </a:p>
          <a:p>
            <a:r>
              <a:rPr lang="pt-BR" smtClean="0">
                <a:solidFill>
                  <a:schemeClr val="hlink"/>
                </a:solidFill>
              </a:rPr>
              <a:t>Oxigenação adequada, assim como ventilação devem ser garantidas antes de se pensar em usar NaHCO3</a:t>
            </a:r>
            <a:r>
              <a:rPr lang="pt-BR" smtClean="0"/>
              <a:t>. Lembrar que os efeitos adversos com a administração do NaHCO3 incluem: flutuação no fluxo sangüíneo cerebral, hemorragia intracraniana diminuição do aporte de O2 aos tecidos e piora da acidose intracelular. Se usar, diluir o NaHCO3 em água (1:2 ou 1:4).</a:t>
            </a:r>
          </a:p>
          <a:p>
            <a:endParaRPr lang="pt-BR" smtClean="0"/>
          </a:p>
          <a:p>
            <a:endParaRPr lang="pt-BR" b="1" smtClean="0"/>
          </a:p>
          <a:p>
            <a:pPr algn="ctr"/>
            <a:r>
              <a:rPr lang="pt-BR" sz="2400" b="1" smtClean="0">
                <a:solidFill>
                  <a:srgbClr val="FF00FF"/>
                </a:solidFill>
              </a:rPr>
              <a:t>“A experiência é a capacidade de cometer o erro repetidamente com uma segurança cada vez maior”.</a:t>
            </a:r>
          </a:p>
        </p:txBody>
      </p:sp>
      <p:sp>
        <p:nvSpPr>
          <p:cNvPr id="57347" name="Rectangle 3"/>
          <p:cNvSpPr>
            <a:spLocks noChangeArrowheads="1"/>
          </p:cNvSpPr>
          <p:nvPr/>
        </p:nvSpPr>
        <p:spPr bwMode="auto">
          <a:xfrm>
            <a:off x="709613" y="4814888"/>
            <a:ext cx="105505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pt-BR" sz="2000" b="1">
                <a:solidFill>
                  <a:srgbClr val="006600"/>
                </a:solidFill>
              </a:rPr>
              <a:t>“</a:t>
            </a:r>
            <a:r>
              <a:rPr lang="pt-BR" sz="2400" b="1">
                <a:solidFill>
                  <a:srgbClr val="006600"/>
                </a:solidFill>
              </a:rPr>
              <a:t>Aqueles que não conseguem relembrar o passado estão condenados a repeti-lo”.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/>
          </p:cNvSpPr>
          <p:nvPr>
            <p:ph type="body" idx="1"/>
          </p:nvPr>
        </p:nvSpPr>
        <p:spPr>
          <a:xfrm>
            <a:off x="685800" y="2370138"/>
            <a:ext cx="10058400" cy="4022725"/>
          </a:xfrm>
        </p:spPr>
        <p:txBody>
          <a:bodyPr/>
          <a:lstStyle/>
          <a:p>
            <a:pPr algn="ctr"/>
            <a:r>
              <a:rPr lang="en-US" sz="2200" smtClean="0">
                <a:solidFill>
                  <a:srgbClr val="FF00FF"/>
                </a:solidFill>
              </a:rPr>
              <a:t>RACIOCINIO HISTÓRICO PARA O TRATAMENTO DA ACIDOSE METABÓLICA COM BICARBONATO DE SÓDIO</a:t>
            </a:r>
            <a:endParaRPr lang="pt-BR" sz="2200" smtClean="0">
              <a:solidFill>
                <a:srgbClr val="FF00FF"/>
              </a:solidFill>
            </a:endParaRPr>
          </a:p>
        </p:txBody>
      </p:sp>
      <p:sp>
        <p:nvSpPr>
          <p:cNvPr id="58371" name="Rectangle 3"/>
          <p:cNvSpPr>
            <a:spLocks noChangeArrowheads="1"/>
          </p:cNvSpPr>
          <p:nvPr/>
        </p:nvSpPr>
        <p:spPr bwMode="auto">
          <a:xfrm>
            <a:off x="1365250" y="420688"/>
            <a:ext cx="9361488" cy="1949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 algn="ctr"/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BICARBONATO DE S</a:t>
            </a:r>
            <a:r>
              <a:rPr lang="pt-BR" sz="2700" b="1">
                <a:solidFill>
                  <a:schemeClr val="hlink"/>
                </a:solidFill>
                <a:latin typeface="Calibri"/>
              </a:rPr>
              <a:t>Ó</a:t>
            </a:r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DIO: TERAPIA BASICAMENTE IN</a:t>
            </a:r>
            <a:r>
              <a:rPr lang="pt-BR" sz="2700" b="1">
                <a:solidFill>
                  <a:schemeClr val="hlink"/>
                </a:solidFill>
                <a:latin typeface="Calibri"/>
              </a:rPr>
              <a:t>Ú</a:t>
            </a:r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TIL</a:t>
            </a:r>
          </a:p>
          <a:p>
            <a:pPr algn="ctr" eaLnBrk="0" hangingPunct="0"/>
            <a:r>
              <a:rPr lang="pt-BR" sz="800" u="sng">
                <a:solidFill>
                  <a:srgbClr val="78909C"/>
                </a:solidFill>
                <a:hlinkClick r:id="rId2" tooltip="Bicarbonato-terapia_inutil"/>
              </a:rPr>
              <a:t>  </a:t>
            </a:r>
            <a:r>
              <a:rPr lang="pt-BR" sz="2800" u="sng">
                <a:solidFill>
                  <a:srgbClr val="78909C"/>
                </a:solidFill>
              </a:rPr>
              <a:t> </a:t>
            </a:r>
            <a:r>
              <a:rPr lang="pt-BR" sz="800" u="sng">
                <a:solidFill>
                  <a:srgbClr val="78909C"/>
                </a:solidFill>
              </a:rPr>
              <a:t>                   </a:t>
            </a:r>
            <a:r>
              <a:rPr lang="pt-BR"/>
              <a:t/>
            </a:r>
            <a:br>
              <a:rPr lang="pt-BR"/>
            </a:br>
            <a:endParaRPr lang="pt-BR" u="sng">
              <a:solidFill>
                <a:srgbClr val="78909C"/>
              </a:solidFill>
            </a:endParaRPr>
          </a:p>
          <a:p>
            <a:pPr algn="ctr" eaLnBrk="0" hangingPunct="0"/>
            <a:r>
              <a:rPr lang="pt-BR" sz="1300" u="sng">
                <a:solidFill>
                  <a:srgbClr val="424242"/>
                </a:solidFill>
                <a:ea typeface="Source Sans Pro"/>
                <a:cs typeface="Source Sans Pro"/>
              </a:rPr>
              <a:t>.</a:t>
            </a:r>
            <a:br>
              <a:rPr lang="pt-BR" sz="1300" u="sng">
                <a:solidFill>
                  <a:srgbClr val="424242"/>
                </a:solidFill>
                <a:ea typeface="Source Sans Pro"/>
                <a:cs typeface="Source Sans Pro"/>
              </a:rPr>
            </a:br>
            <a:r>
              <a:rPr lang="pt-BR" sz="1400">
                <a:solidFill>
                  <a:srgbClr val="424242"/>
                </a:solidFill>
                <a:ea typeface="Source Sans Pro"/>
                <a:cs typeface="Source Sans Pro"/>
              </a:rPr>
              <a:t>Apresentação: Liana de Medeiros Machado- - 3 UTI Pediátrica.</a:t>
            </a:r>
            <a:br>
              <a:rPr lang="pt-BR" sz="1400">
                <a:solidFill>
                  <a:srgbClr val="424242"/>
                </a:solidFill>
                <a:ea typeface="Source Sans Pro"/>
                <a:cs typeface="Source Sans Pro"/>
              </a:rPr>
            </a:br>
            <a:r>
              <a:rPr lang="pt-BR" sz="1400">
                <a:solidFill>
                  <a:srgbClr val="424242"/>
                </a:solidFill>
                <a:ea typeface="Source Sans Pro"/>
                <a:cs typeface="Source Sans Pro"/>
              </a:rPr>
              <a:t>Coordenação: Márcia Pimentel.</a:t>
            </a:r>
            <a:br>
              <a:rPr lang="pt-BR" sz="1400">
                <a:solidFill>
                  <a:srgbClr val="424242"/>
                </a:solidFill>
                <a:ea typeface="Source Sans Pro"/>
                <a:cs typeface="Source Sans Pro"/>
              </a:rPr>
            </a:br>
            <a:r>
              <a:rPr lang="pt-BR" sz="1400">
                <a:solidFill>
                  <a:srgbClr val="424242"/>
                </a:solidFill>
                <a:ea typeface="Source Sans Pro"/>
                <a:cs typeface="Source Sans Pro"/>
              </a:rPr>
              <a:t>Hospital Regional da Asa Sul</a:t>
            </a:r>
            <a:endParaRPr lang="pt-BR" sz="1400">
              <a:solidFill>
                <a:srgbClr val="78909C"/>
              </a:solidFill>
            </a:endParaRPr>
          </a:p>
        </p:txBody>
      </p:sp>
      <p:pic>
        <p:nvPicPr>
          <p:cNvPr id="58372" name="Picture 4" descr="ppt">
            <a:hlinkClick r:id="rId2" tooltip="Bicarbonato-terapia_inutil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80725" y="227013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8373" name="Rectangle 5"/>
          <p:cNvSpPr>
            <a:spLocks noChangeArrowheads="1"/>
          </p:cNvSpPr>
          <p:nvPr/>
        </p:nvSpPr>
        <p:spPr bwMode="auto">
          <a:xfrm>
            <a:off x="0" y="852488"/>
            <a:ext cx="12192000" cy="5492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>
                <a:hlinkClick r:id="rId4"/>
              </a:rPr>
              <a:t>Sodium</a:t>
            </a:r>
            <a:r>
              <a:rPr lang="pt-BR">
                <a:hlinkClick r:id="rId4"/>
              </a:rPr>
              <a:t> </a:t>
            </a:r>
            <a:r>
              <a:rPr lang="pt-BR" b="1">
                <a:hlinkClick r:id="rId4"/>
              </a:rPr>
              <a:t>bicarbonate</a:t>
            </a:r>
            <a:r>
              <a:rPr lang="pt-BR">
                <a:hlinkClick r:id="rId4"/>
              </a:rPr>
              <a:t>: basically useless therapy.</a:t>
            </a:r>
            <a:endParaRPr lang="pt-BR"/>
          </a:p>
          <a:p>
            <a:pPr algn="ctr"/>
            <a:r>
              <a:rPr lang="pt-BR"/>
              <a:t>Aschner JL, Poland RL.Pediatrics. 2008 Oct;122(4):831-5. doi: 10.1542/peds.2007-2400.PMID: 18829808 Review.</a:t>
            </a:r>
          </a:p>
        </p:txBody>
      </p:sp>
      <p:pic>
        <p:nvPicPr>
          <p:cNvPr id="5837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9000" y="3038475"/>
            <a:ext cx="8059738" cy="3819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375" name="Oval 7"/>
          <p:cNvSpPr>
            <a:spLocks noChangeArrowheads="1"/>
          </p:cNvSpPr>
          <p:nvPr/>
        </p:nvSpPr>
        <p:spPr bwMode="auto">
          <a:xfrm>
            <a:off x="0" y="1409700"/>
            <a:ext cx="914400" cy="668338"/>
          </a:xfrm>
          <a:prstGeom prst="ellipse">
            <a:avLst/>
          </a:prstGeom>
          <a:solidFill>
            <a:schemeClr val="accent1"/>
          </a:solidFill>
          <a:ln w="7620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006600"/>
                </a:solidFill>
              </a:rPr>
              <a:t>2008</a:t>
            </a:r>
          </a:p>
        </p:txBody>
      </p:sp>
      <p:sp>
        <p:nvSpPr>
          <p:cNvPr id="58376" name="AutoShape 8"/>
          <p:cNvSpPr>
            <a:spLocks noChangeArrowheads="1"/>
          </p:cNvSpPr>
          <p:nvPr/>
        </p:nvSpPr>
        <p:spPr bwMode="auto">
          <a:xfrm>
            <a:off x="11228388" y="5856288"/>
            <a:ext cx="504825" cy="361950"/>
          </a:xfrm>
          <a:prstGeom prst="rightArrow">
            <a:avLst>
              <a:gd name="adj1" fmla="val 50000"/>
              <a:gd name="adj2" fmla="val 34868"/>
            </a:avLst>
          </a:prstGeom>
          <a:solidFill>
            <a:srgbClr val="FFFF00"/>
          </a:solidFill>
          <a:ln w="38100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6600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334963" y="1916113"/>
            <a:ext cx="9652000" cy="11430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LINHA DO TEMPO</a:t>
            </a:r>
            <a:endParaRPr lang="pt-BR" smtClean="0"/>
          </a:p>
        </p:txBody>
      </p:sp>
      <p:cxnSp>
        <p:nvCxnSpPr>
          <p:cNvPr id="5" name="Conector de seta reta 4"/>
          <p:cNvCxnSpPr/>
          <p:nvPr/>
        </p:nvCxnSpPr>
        <p:spPr>
          <a:xfrm>
            <a:off x="285750" y="3500438"/>
            <a:ext cx="860425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 rot="5400000">
            <a:off x="357982" y="3499644"/>
            <a:ext cx="28575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9397" name="CaixaDeTexto 7"/>
          <p:cNvSpPr txBox="1">
            <a:spLocks noChangeArrowheads="1"/>
          </p:cNvSpPr>
          <p:nvPr/>
        </p:nvSpPr>
        <p:spPr bwMode="auto">
          <a:xfrm>
            <a:off x="285750" y="3643313"/>
            <a:ext cx="736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50’s</a:t>
            </a:r>
            <a:endParaRPr lang="pt-BR" b="1">
              <a:latin typeface="Century Schoolbook" pitchFamily="18" charset="0"/>
            </a:endParaRPr>
          </a:p>
        </p:txBody>
      </p:sp>
      <p:sp>
        <p:nvSpPr>
          <p:cNvPr id="9" name="Seta dobrada 8"/>
          <p:cNvSpPr/>
          <p:nvPr/>
        </p:nvSpPr>
        <p:spPr>
          <a:xfrm flipV="1">
            <a:off x="1008063" y="4149725"/>
            <a:ext cx="2111375" cy="1143000"/>
          </a:xfrm>
          <a:prstGeom prst="bentArrow">
            <a:avLst>
              <a:gd name="adj1" fmla="val 25000"/>
              <a:gd name="adj2" fmla="val 22960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524250" y="4505325"/>
            <a:ext cx="7923213" cy="9239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i="1" dirty="0">
                <a:solidFill>
                  <a:srgbClr val="7030A0"/>
                </a:solidFill>
                <a:latin typeface="+mn-lt"/>
                <a:cs typeface="+mn-cs"/>
              </a:rPr>
              <a:t>Usher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solidFill>
                  <a:srgbClr val="FF0000"/>
                </a:solidFill>
                <a:latin typeface="+mn-lt"/>
                <a:cs typeface="+mn-cs"/>
              </a:rPr>
              <a:t>Glicose</a:t>
            </a:r>
            <a:r>
              <a:rPr lang="en-US" dirty="0">
                <a:solidFill>
                  <a:srgbClr val="FF0000"/>
                </a:solidFill>
                <a:latin typeface="+mn-lt"/>
                <a:cs typeface="+mn-cs"/>
              </a:rPr>
              <a:t> 10% + HCO3- 5-15mEq/</a:t>
            </a:r>
            <a:r>
              <a:rPr lang="en-US" dirty="0" err="1">
                <a:solidFill>
                  <a:srgbClr val="FF0000"/>
                </a:solidFill>
                <a:latin typeface="+mn-lt"/>
                <a:cs typeface="+mn-cs"/>
              </a:rPr>
              <a:t>dL</a:t>
            </a:r>
            <a:r>
              <a:rPr lang="en-US" dirty="0">
                <a:solidFill>
                  <a:srgbClr val="FF0000"/>
                </a:solidFill>
                <a:latin typeface="+mn-lt"/>
                <a:cs typeface="+mn-cs"/>
              </a:rPr>
              <a:t> = 65ml/kg/</a:t>
            </a:r>
            <a:r>
              <a:rPr lang="en-US" dirty="0" err="1">
                <a:solidFill>
                  <a:srgbClr val="FF0000"/>
                </a:solidFill>
                <a:latin typeface="+mn-lt"/>
                <a:cs typeface="+mn-cs"/>
              </a:rPr>
              <a:t>dia</a:t>
            </a:r>
            <a:endParaRPr lang="en-US" dirty="0">
              <a:solidFill>
                <a:srgbClr val="FF000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GRANDE REDUÇÃO NA MORTALIDADE</a:t>
            </a:r>
            <a:endParaRPr lang="pt-BR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cxnSp>
        <p:nvCxnSpPr>
          <p:cNvPr id="11" name="Conector reto 10"/>
          <p:cNvCxnSpPr/>
          <p:nvPr/>
        </p:nvCxnSpPr>
        <p:spPr>
          <a:xfrm rot="5400000">
            <a:off x="786607" y="3499644"/>
            <a:ext cx="28575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59401" name="CaixaDeTexto 12"/>
          <p:cNvSpPr txBox="1">
            <a:spLocks noChangeArrowheads="1"/>
          </p:cNvSpPr>
          <p:nvPr/>
        </p:nvSpPr>
        <p:spPr bwMode="auto">
          <a:xfrm>
            <a:off x="857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  <a:latin typeface="Century Schoolbook" pitchFamily="18" charset="0"/>
              </a:rPr>
              <a:t>1963</a:t>
            </a:r>
            <a:endParaRPr lang="pt-BR" b="1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59402" name="AutoShape 10"/>
          <p:cNvSpPr>
            <a:spLocks noChangeArrowheads="1"/>
          </p:cNvSpPr>
          <p:nvPr/>
        </p:nvSpPr>
        <p:spPr bwMode="auto">
          <a:xfrm>
            <a:off x="11228388" y="5856288"/>
            <a:ext cx="504825" cy="361950"/>
          </a:xfrm>
          <a:prstGeom prst="rightArrow">
            <a:avLst>
              <a:gd name="adj1" fmla="val 50000"/>
              <a:gd name="adj2" fmla="val 34868"/>
            </a:avLst>
          </a:prstGeom>
          <a:solidFill>
            <a:srgbClr val="FFFF00"/>
          </a:solidFill>
          <a:ln w="38100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527050" y="1628775"/>
            <a:ext cx="9652000" cy="11430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LINHA DO TEMPO</a:t>
            </a:r>
            <a:endParaRPr lang="pt-BR" smtClean="0"/>
          </a:p>
        </p:txBody>
      </p:sp>
      <p:cxnSp>
        <p:nvCxnSpPr>
          <p:cNvPr id="5" name="Conector de seta reta 4"/>
          <p:cNvCxnSpPr/>
          <p:nvPr/>
        </p:nvCxnSpPr>
        <p:spPr>
          <a:xfrm>
            <a:off x="285750" y="3500438"/>
            <a:ext cx="860425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 rot="5400000">
            <a:off x="357982" y="3499644"/>
            <a:ext cx="28575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0421" name="CaixaDeTexto 7"/>
          <p:cNvSpPr txBox="1">
            <a:spLocks noChangeArrowheads="1"/>
          </p:cNvSpPr>
          <p:nvPr/>
        </p:nvSpPr>
        <p:spPr bwMode="auto">
          <a:xfrm>
            <a:off x="285750" y="3643313"/>
            <a:ext cx="736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50’s</a:t>
            </a:r>
            <a:endParaRPr lang="pt-BR" b="1">
              <a:latin typeface="Century Schoolbook" pitchFamily="18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524250" y="4005263"/>
            <a:ext cx="8096250" cy="12001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i="1" dirty="0">
                <a:solidFill>
                  <a:srgbClr val="984204"/>
                </a:solidFill>
                <a:latin typeface="+mn-lt"/>
                <a:cs typeface="+mn-cs"/>
              </a:rPr>
              <a:t>Usher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 err="1">
                <a:solidFill>
                  <a:srgbClr val="FF0000"/>
                </a:solidFill>
                <a:latin typeface="+mn-lt"/>
                <a:cs typeface="+mn-cs"/>
              </a:rPr>
              <a:t>Glicose</a:t>
            </a:r>
            <a:r>
              <a:rPr lang="en-US" dirty="0">
                <a:solidFill>
                  <a:srgbClr val="FF0000"/>
                </a:solidFill>
                <a:latin typeface="+mn-lt"/>
                <a:cs typeface="+mn-cs"/>
              </a:rPr>
              <a:t> 10% + HCO3 - 20mEq/</a:t>
            </a:r>
            <a:r>
              <a:rPr lang="en-US" dirty="0" err="1">
                <a:solidFill>
                  <a:srgbClr val="FF0000"/>
                </a:solidFill>
                <a:latin typeface="+mn-lt"/>
                <a:cs typeface="+mn-cs"/>
              </a:rPr>
              <a:t>dL</a:t>
            </a:r>
            <a:r>
              <a:rPr lang="en-US" dirty="0">
                <a:solidFill>
                  <a:srgbClr val="FF0000"/>
                </a:solidFill>
                <a:latin typeface="+mn-lt"/>
                <a:cs typeface="+mn-cs"/>
              </a:rPr>
              <a:t> = 10-50ml/kg/3 </a:t>
            </a:r>
            <a:r>
              <a:rPr lang="en-US" dirty="0" err="1">
                <a:solidFill>
                  <a:srgbClr val="FF0000"/>
                </a:solidFill>
                <a:latin typeface="+mn-lt"/>
                <a:cs typeface="+mn-cs"/>
              </a:rPr>
              <a:t>em</a:t>
            </a:r>
            <a:r>
              <a:rPr lang="en-US" dirty="0">
                <a:solidFill>
                  <a:srgbClr val="FF0000"/>
                </a:solidFill>
                <a:latin typeface="+mn-lt"/>
                <a:cs typeface="+mn-cs"/>
              </a:rPr>
              <a:t> 3h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u="sng" dirty="0">
                <a:solidFill>
                  <a:srgbClr val="5A2C64"/>
                </a:solidFill>
                <a:latin typeface="+mn-lt"/>
                <a:cs typeface="+mn-cs"/>
              </a:rPr>
              <a:t>DOBROU MORTALIDADE EM RELAÇÃO A 1963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u="sng" dirty="0">
                <a:solidFill>
                  <a:srgbClr val="5A2C64"/>
                </a:solidFill>
                <a:latin typeface="+mn-lt"/>
                <a:cs typeface="+mn-cs"/>
              </a:rPr>
              <a:t>VÁRIAS HEMORRAGIAS INTRA-CRANIANAS</a:t>
            </a:r>
            <a:endParaRPr lang="pt-BR" b="1" u="sng" dirty="0">
              <a:solidFill>
                <a:srgbClr val="5A2C64"/>
              </a:solidFill>
              <a:latin typeface="+mn-lt"/>
              <a:cs typeface="+mn-cs"/>
            </a:endParaRPr>
          </a:p>
        </p:txBody>
      </p:sp>
      <p:cxnSp>
        <p:nvCxnSpPr>
          <p:cNvPr id="11" name="Conector reto 10"/>
          <p:cNvCxnSpPr/>
          <p:nvPr/>
        </p:nvCxnSpPr>
        <p:spPr>
          <a:xfrm rot="5400000">
            <a:off x="786607" y="3499644"/>
            <a:ext cx="28575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0424" name="CaixaDeTexto 12"/>
          <p:cNvSpPr txBox="1">
            <a:spLocks noChangeArrowheads="1"/>
          </p:cNvSpPr>
          <p:nvPr/>
        </p:nvSpPr>
        <p:spPr bwMode="auto">
          <a:xfrm>
            <a:off x="857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1963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2" name="Conector reto 11"/>
          <p:cNvCxnSpPr/>
          <p:nvPr/>
        </p:nvCxnSpPr>
        <p:spPr>
          <a:xfrm rot="5400000">
            <a:off x="1429544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0426" name="CaixaDeTexto 13"/>
          <p:cNvSpPr txBox="1">
            <a:spLocks noChangeArrowheads="1"/>
          </p:cNvSpPr>
          <p:nvPr/>
        </p:nvSpPr>
        <p:spPr bwMode="auto">
          <a:xfrm>
            <a:off x="1619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  <a:latin typeface="Century Schoolbook" pitchFamily="18" charset="0"/>
              </a:rPr>
              <a:t>1967</a:t>
            </a:r>
            <a:endParaRPr lang="pt-BR" b="1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15" name="Seta dobrada 14"/>
          <p:cNvSpPr/>
          <p:nvPr/>
        </p:nvSpPr>
        <p:spPr>
          <a:xfrm rot="10800000" flipH="1">
            <a:off x="1714500" y="4071938"/>
            <a:ext cx="1709738" cy="1214437"/>
          </a:xfrm>
          <a:prstGeom prst="bentArrow">
            <a:avLst>
              <a:gd name="adj1" fmla="val 25000"/>
              <a:gd name="adj2" fmla="val 23524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60428" name="AutoShape 12"/>
          <p:cNvSpPr>
            <a:spLocks noChangeArrowheads="1"/>
          </p:cNvSpPr>
          <p:nvPr/>
        </p:nvSpPr>
        <p:spPr bwMode="auto">
          <a:xfrm>
            <a:off x="11228388" y="5856288"/>
            <a:ext cx="504825" cy="361950"/>
          </a:xfrm>
          <a:prstGeom prst="rightArrow">
            <a:avLst>
              <a:gd name="adj1" fmla="val 50000"/>
              <a:gd name="adj2" fmla="val 34868"/>
            </a:avLst>
          </a:prstGeom>
          <a:solidFill>
            <a:srgbClr val="FFFF00"/>
          </a:solidFill>
          <a:ln w="38100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623888" y="1916113"/>
            <a:ext cx="9652000" cy="1143000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en-US" smtClean="0"/>
              <a:t>LINHA DO TEMPO</a:t>
            </a:r>
            <a:endParaRPr lang="pt-BR" smtClean="0"/>
          </a:p>
        </p:txBody>
      </p:sp>
      <p:cxnSp>
        <p:nvCxnSpPr>
          <p:cNvPr id="5" name="Conector de seta reta 4"/>
          <p:cNvCxnSpPr/>
          <p:nvPr/>
        </p:nvCxnSpPr>
        <p:spPr>
          <a:xfrm>
            <a:off x="285750" y="3500438"/>
            <a:ext cx="860425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 rot="5400000">
            <a:off x="357982" y="3499644"/>
            <a:ext cx="28575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1445" name="CaixaDeTexto 7"/>
          <p:cNvSpPr txBox="1">
            <a:spLocks noChangeArrowheads="1"/>
          </p:cNvSpPr>
          <p:nvPr/>
        </p:nvSpPr>
        <p:spPr bwMode="auto">
          <a:xfrm>
            <a:off x="285750" y="3643313"/>
            <a:ext cx="736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50’s</a:t>
            </a:r>
            <a:endParaRPr lang="pt-BR" b="1">
              <a:latin typeface="Century Schoolbook" pitchFamily="18" charset="0"/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4751388" y="4722813"/>
            <a:ext cx="6572250" cy="6508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i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Ostrea</a:t>
            </a:r>
            <a:r>
              <a:rPr lang="en-US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 and Odell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“</a:t>
            </a:r>
            <a:r>
              <a:rPr lang="en-US" i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Não</a:t>
            </a:r>
            <a:r>
              <a:rPr lang="en-US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i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há</a:t>
            </a:r>
            <a:r>
              <a:rPr lang="en-US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i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benefícios</a:t>
            </a:r>
            <a:r>
              <a:rPr lang="en-US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 e AUMENTA O RISCO.”</a:t>
            </a:r>
          </a:p>
        </p:txBody>
      </p:sp>
      <p:cxnSp>
        <p:nvCxnSpPr>
          <p:cNvPr id="11" name="Conector reto 10"/>
          <p:cNvCxnSpPr/>
          <p:nvPr/>
        </p:nvCxnSpPr>
        <p:spPr>
          <a:xfrm rot="5400000">
            <a:off x="786607" y="3499644"/>
            <a:ext cx="28575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1448" name="CaixaDeTexto 12"/>
          <p:cNvSpPr txBox="1">
            <a:spLocks noChangeArrowheads="1"/>
          </p:cNvSpPr>
          <p:nvPr/>
        </p:nvSpPr>
        <p:spPr bwMode="auto">
          <a:xfrm>
            <a:off x="857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1963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2" name="Conector reto 11"/>
          <p:cNvCxnSpPr/>
          <p:nvPr/>
        </p:nvCxnSpPr>
        <p:spPr>
          <a:xfrm rot="5400000">
            <a:off x="1429544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1450" name="CaixaDeTexto 13"/>
          <p:cNvSpPr txBox="1">
            <a:spLocks noChangeArrowheads="1"/>
          </p:cNvSpPr>
          <p:nvPr/>
        </p:nvSpPr>
        <p:spPr bwMode="auto">
          <a:xfrm>
            <a:off x="1619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1967</a:t>
            </a:r>
            <a:endParaRPr lang="pt-BR" b="1">
              <a:latin typeface="Century Schoolbook" pitchFamily="18" charset="0"/>
            </a:endParaRPr>
          </a:p>
        </p:txBody>
      </p:sp>
      <p:sp>
        <p:nvSpPr>
          <p:cNvPr id="16" name="Seta dobrada 15"/>
          <p:cNvSpPr/>
          <p:nvPr/>
        </p:nvSpPr>
        <p:spPr>
          <a:xfrm flipV="1">
            <a:off x="2735263" y="4149725"/>
            <a:ext cx="1633537" cy="1143000"/>
          </a:xfrm>
          <a:prstGeom prst="bentArrow">
            <a:avLst>
              <a:gd name="adj1" fmla="val 25000"/>
              <a:gd name="adj2" fmla="val 23524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cxnSp>
        <p:nvCxnSpPr>
          <p:cNvPr id="17" name="Conector reto 16"/>
          <p:cNvCxnSpPr/>
          <p:nvPr/>
        </p:nvCxnSpPr>
        <p:spPr>
          <a:xfrm rot="5400000">
            <a:off x="2001044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1453" name="CaixaDeTexto 17"/>
          <p:cNvSpPr txBox="1">
            <a:spLocks noChangeArrowheads="1"/>
          </p:cNvSpPr>
          <p:nvPr/>
        </p:nvSpPr>
        <p:spPr bwMode="auto">
          <a:xfrm>
            <a:off x="2381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  <a:latin typeface="Century Schoolbook" pitchFamily="18" charset="0"/>
              </a:rPr>
              <a:t>1973</a:t>
            </a:r>
            <a:endParaRPr lang="pt-BR" b="1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61454" name="AutoShape 14"/>
          <p:cNvSpPr>
            <a:spLocks noChangeArrowheads="1"/>
          </p:cNvSpPr>
          <p:nvPr/>
        </p:nvSpPr>
        <p:spPr bwMode="auto">
          <a:xfrm>
            <a:off x="11228388" y="5856288"/>
            <a:ext cx="504825" cy="361950"/>
          </a:xfrm>
          <a:prstGeom prst="rightArrow">
            <a:avLst>
              <a:gd name="adj1" fmla="val 50000"/>
              <a:gd name="adj2" fmla="val 34868"/>
            </a:avLst>
          </a:prstGeom>
          <a:solidFill>
            <a:srgbClr val="FFFF00"/>
          </a:solidFill>
          <a:ln w="38100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de seta reta 4"/>
          <p:cNvCxnSpPr/>
          <p:nvPr/>
        </p:nvCxnSpPr>
        <p:spPr>
          <a:xfrm>
            <a:off x="285750" y="3500438"/>
            <a:ext cx="860425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 rot="5400000">
            <a:off x="357982" y="3499644"/>
            <a:ext cx="28575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2468" name="CaixaDeTexto 7"/>
          <p:cNvSpPr txBox="1">
            <a:spLocks noChangeArrowheads="1"/>
          </p:cNvSpPr>
          <p:nvPr/>
        </p:nvSpPr>
        <p:spPr bwMode="auto">
          <a:xfrm>
            <a:off x="285750" y="3643313"/>
            <a:ext cx="736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50’s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1" name="Conector reto 10"/>
          <p:cNvCxnSpPr/>
          <p:nvPr/>
        </p:nvCxnSpPr>
        <p:spPr>
          <a:xfrm rot="5400000">
            <a:off x="786607" y="3499644"/>
            <a:ext cx="28575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2470" name="CaixaDeTexto 12"/>
          <p:cNvSpPr txBox="1">
            <a:spLocks noChangeArrowheads="1"/>
          </p:cNvSpPr>
          <p:nvPr/>
        </p:nvSpPr>
        <p:spPr bwMode="auto">
          <a:xfrm>
            <a:off x="857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1963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2" name="Conector reto 11"/>
          <p:cNvCxnSpPr/>
          <p:nvPr/>
        </p:nvCxnSpPr>
        <p:spPr>
          <a:xfrm rot="5400000">
            <a:off x="1429544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2472" name="CaixaDeTexto 13"/>
          <p:cNvSpPr txBox="1">
            <a:spLocks noChangeArrowheads="1"/>
          </p:cNvSpPr>
          <p:nvPr/>
        </p:nvSpPr>
        <p:spPr bwMode="auto">
          <a:xfrm>
            <a:off x="1619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1967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7" name="Conector reto 16"/>
          <p:cNvCxnSpPr/>
          <p:nvPr/>
        </p:nvCxnSpPr>
        <p:spPr>
          <a:xfrm rot="5400000">
            <a:off x="2001044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2474" name="CaixaDeTexto 17"/>
          <p:cNvSpPr txBox="1">
            <a:spLocks noChangeArrowheads="1"/>
          </p:cNvSpPr>
          <p:nvPr/>
        </p:nvSpPr>
        <p:spPr bwMode="auto">
          <a:xfrm>
            <a:off x="2381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1973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5" name="Conector reto 14"/>
          <p:cNvCxnSpPr/>
          <p:nvPr/>
        </p:nvCxnSpPr>
        <p:spPr>
          <a:xfrm rot="5400000">
            <a:off x="2572544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2476" name="CaixaDeTexto 18"/>
          <p:cNvSpPr txBox="1">
            <a:spLocks noChangeArrowheads="1"/>
          </p:cNvSpPr>
          <p:nvPr/>
        </p:nvSpPr>
        <p:spPr bwMode="auto">
          <a:xfrm>
            <a:off x="323850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  <a:latin typeface="Century Schoolbook" pitchFamily="18" charset="0"/>
              </a:rPr>
              <a:t>1977</a:t>
            </a:r>
            <a:endParaRPr lang="pt-BR" b="1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20" name="Seta dobrada 19"/>
          <p:cNvSpPr/>
          <p:nvPr/>
        </p:nvSpPr>
        <p:spPr>
          <a:xfrm rot="10800000" flipH="1">
            <a:off x="3429000" y="4143375"/>
            <a:ext cx="2190750" cy="1214438"/>
          </a:xfrm>
          <a:prstGeom prst="bentArrow">
            <a:avLst>
              <a:gd name="adj1" fmla="val 25000"/>
              <a:gd name="adj2" fmla="val 23524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5810250" y="4143375"/>
            <a:ext cx="5810250" cy="17494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i="1" dirty="0" err="1">
                <a:solidFill>
                  <a:srgbClr val="984204"/>
                </a:solidFill>
                <a:latin typeface="+mn-lt"/>
                <a:cs typeface="+mn-cs"/>
              </a:rPr>
              <a:t>Corbet</a:t>
            </a:r>
            <a:endParaRPr lang="en-US" i="1" dirty="0">
              <a:solidFill>
                <a:srgbClr val="984204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i="1" dirty="0">
                <a:solidFill>
                  <a:srgbClr val="984204"/>
                </a:solidFill>
                <a:latin typeface="+mn-lt"/>
                <a:cs typeface="+mn-cs"/>
              </a:rPr>
              <a:t>ENSAIO CLINICO RANDOMIZADO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FF0000"/>
                </a:solidFill>
                <a:latin typeface="+mn-lt"/>
                <a:cs typeface="+mn-cs"/>
              </a:rPr>
              <a:t>HCO3 -  Vs. </a:t>
            </a:r>
            <a:r>
              <a:rPr lang="en-US" dirty="0" err="1">
                <a:solidFill>
                  <a:srgbClr val="FF0000"/>
                </a:solidFill>
                <a:latin typeface="+mn-lt"/>
                <a:cs typeface="+mn-cs"/>
              </a:rPr>
              <a:t>Água</a:t>
            </a:r>
            <a:r>
              <a:rPr lang="en-US" dirty="0">
                <a:solidFill>
                  <a:srgbClr val="FF0000"/>
                </a:solidFill>
                <a:latin typeface="+mn-lt"/>
                <a:cs typeface="+mn-cs"/>
              </a:rPr>
              <a:t> + </a:t>
            </a:r>
            <a:r>
              <a:rPr lang="en-US" dirty="0" err="1">
                <a:solidFill>
                  <a:srgbClr val="FF0000"/>
                </a:solidFill>
                <a:latin typeface="+mn-lt"/>
                <a:cs typeface="+mn-cs"/>
              </a:rPr>
              <a:t>Glicose</a:t>
            </a:r>
            <a:endParaRPr lang="en-US" dirty="0">
              <a:solidFill>
                <a:srgbClr val="FF000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u="sng" dirty="0">
                <a:solidFill>
                  <a:srgbClr val="5A2C64"/>
                </a:solidFill>
                <a:latin typeface="+mn-lt"/>
                <a:cs typeface="+mn-cs"/>
              </a:rPr>
              <a:t>INFUSÃO DE BICARBONATO NÃO É MAIS EFETIVA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u="sng" dirty="0">
                <a:solidFill>
                  <a:srgbClr val="5A2C64"/>
                </a:solidFill>
                <a:latin typeface="+mn-lt"/>
                <a:cs typeface="+mn-cs"/>
              </a:rPr>
              <a:t>O pH CORRIGIA-SE POR SI SÓ</a:t>
            </a:r>
            <a:endParaRPr lang="pt-BR" b="1" u="sng" dirty="0">
              <a:solidFill>
                <a:srgbClr val="5A2C64"/>
              </a:solidFill>
              <a:latin typeface="+mn-lt"/>
              <a:cs typeface="+mn-cs"/>
            </a:endParaRPr>
          </a:p>
        </p:txBody>
      </p:sp>
      <p:sp>
        <p:nvSpPr>
          <p:cNvPr id="19" name="Título 1"/>
          <p:cNvSpPr txBox="1">
            <a:spLocks/>
          </p:cNvSpPr>
          <p:nvPr/>
        </p:nvSpPr>
        <p:spPr>
          <a:xfrm>
            <a:off x="623888" y="1916113"/>
            <a:ext cx="9652000" cy="11430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000" cap="small">
                <a:solidFill>
                  <a:schemeClr val="tx2"/>
                </a:solidFill>
                <a:latin typeface="+mj-lt"/>
                <a:ea typeface="+mj-ea"/>
                <a:cs typeface="+mj-cs"/>
              </a:rPr>
              <a:t>Linha do Tempo</a:t>
            </a:r>
            <a:endParaRPr lang="pt-BR" sz="3000" cap="small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2480" name="AutoShape 16"/>
          <p:cNvSpPr>
            <a:spLocks noChangeArrowheads="1"/>
          </p:cNvSpPr>
          <p:nvPr/>
        </p:nvSpPr>
        <p:spPr bwMode="auto">
          <a:xfrm>
            <a:off x="11218863" y="5938838"/>
            <a:ext cx="504825" cy="361950"/>
          </a:xfrm>
          <a:prstGeom prst="rightArrow">
            <a:avLst>
              <a:gd name="adj1" fmla="val 50000"/>
              <a:gd name="adj2" fmla="val 34868"/>
            </a:avLst>
          </a:prstGeom>
          <a:solidFill>
            <a:srgbClr val="FFFF00"/>
          </a:solidFill>
          <a:ln w="38100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de seta reta 4"/>
          <p:cNvCxnSpPr/>
          <p:nvPr/>
        </p:nvCxnSpPr>
        <p:spPr>
          <a:xfrm>
            <a:off x="285750" y="3500438"/>
            <a:ext cx="860425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 rot="5400000">
            <a:off x="357982" y="3499644"/>
            <a:ext cx="28575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3492" name="CaixaDeTexto 7"/>
          <p:cNvSpPr txBox="1">
            <a:spLocks noChangeArrowheads="1"/>
          </p:cNvSpPr>
          <p:nvPr/>
        </p:nvSpPr>
        <p:spPr bwMode="auto">
          <a:xfrm>
            <a:off x="285750" y="3643313"/>
            <a:ext cx="736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50’s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1" name="Conector reto 10"/>
          <p:cNvCxnSpPr/>
          <p:nvPr/>
        </p:nvCxnSpPr>
        <p:spPr>
          <a:xfrm rot="5400000">
            <a:off x="786607" y="3499644"/>
            <a:ext cx="28575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3494" name="CaixaDeTexto 12"/>
          <p:cNvSpPr txBox="1">
            <a:spLocks noChangeArrowheads="1"/>
          </p:cNvSpPr>
          <p:nvPr/>
        </p:nvSpPr>
        <p:spPr bwMode="auto">
          <a:xfrm>
            <a:off x="857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1963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2" name="Conector reto 11"/>
          <p:cNvCxnSpPr/>
          <p:nvPr/>
        </p:nvCxnSpPr>
        <p:spPr>
          <a:xfrm rot="5400000">
            <a:off x="1429544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3496" name="CaixaDeTexto 13"/>
          <p:cNvSpPr txBox="1">
            <a:spLocks noChangeArrowheads="1"/>
          </p:cNvSpPr>
          <p:nvPr/>
        </p:nvSpPr>
        <p:spPr bwMode="auto">
          <a:xfrm>
            <a:off x="1619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1967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7" name="Conector reto 16"/>
          <p:cNvCxnSpPr/>
          <p:nvPr/>
        </p:nvCxnSpPr>
        <p:spPr>
          <a:xfrm rot="5400000">
            <a:off x="2001044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3498" name="CaixaDeTexto 17"/>
          <p:cNvSpPr txBox="1">
            <a:spLocks noChangeArrowheads="1"/>
          </p:cNvSpPr>
          <p:nvPr/>
        </p:nvSpPr>
        <p:spPr bwMode="auto">
          <a:xfrm>
            <a:off x="2381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1973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5" name="Conector reto 14"/>
          <p:cNvCxnSpPr/>
          <p:nvPr/>
        </p:nvCxnSpPr>
        <p:spPr>
          <a:xfrm rot="5400000">
            <a:off x="2572544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3500" name="CaixaDeTexto 18"/>
          <p:cNvSpPr txBox="1">
            <a:spLocks noChangeArrowheads="1"/>
          </p:cNvSpPr>
          <p:nvPr/>
        </p:nvSpPr>
        <p:spPr bwMode="auto">
          <a:xfrm>
            <a:off x="323850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  <a:latin typeface="Century Schoolbook" pitchFamily="18" charset="0"/>
              </a:rPr>
              <a:t>1977</a:t>
            </a:r>
            <a:endParaRPr lang="pt-BR" b="1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5808663" y="3933825"/>
            <a:ext cx="5810250" cy="202406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Steichen and </a:t>
            </a:r>
            <a:r>
              <a:rPr lang="en-US" i="1" dirty="0" err="1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Kleiman</a:t>
            </a:r>
            <a:endParaRPr lang="en-US" i="1" dirty="0">
              <a:solidFill>
                <a:schemeClr val="accent6">
                  <a:lumMod val="50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i="1" dirty="0">
                <a:solidFill>
                  <a:schemeClr val="accent6">
                    <a:lumMod val="50000"/>
                  </a:schemeClr>
                </a:solidFill>
                <a:latin typeface="+mn-lt"/>
                <a:cs typeface="+mn-cs"/>
              </a:rPr>
              <a:t>ESTUDO CLINICO EM ANIMAIS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dirty="0">
                <a:solidFill>
                  <a:srgbClr val="FF0000"/>
                </a:solidFill>
                <a:latin typeface="+mn-lt"/>
                <a:cs typeface="+mn-cs"/>
              </a:rPr>
              <a:t>HCO3-  Vs. </a:t>
            </a:r>
            <a:r>
              <a:rPr lang="en-US" dirty="0" err="1">
                <a:solidFill>
                  <a:srgbClr val="FF0000"/>
                </a:solidFill>
                <a:latin typeface="+mn-lt"/>
                <a:cs typeface="+mn-cs"/>
              </a:rPr>
              <a:t>Água</a:t>
            </a:r>
            <a:r>
              <a:rPr lang="en-US" dirty="0">
                <a:solidFill>
                  <a:srgbClr val="FF0000"/>
                </a:solidFill>
                <a:latin typeface="+mn-lt"/>
                <a:cs typeface="+mn-cs"/>
              </a:rPr>
              <a:t> + </a:t>
            </a:r>
            <a:r>
              <a:rPr lang="en-US" dirty="0" err="1">
                <a:solidFill>
                  <a:srgbClr val="FF0000"/>
                </a:solidFill>
                <a:latin typeface="+mn-lt"/>
                <a:cs typeface="+mn-cs"/>
              </a:rPr>
              <a:t>Glicose</a:t>
            </a:r>
            <a:endParaRPr lang="en-US" dirty="0">
              <a:solidFill>
                <a:srgbClr val="FF0000"/>
              </a:solidFill>
              <a:latin typeface="+mn-lt"/>
              <a:cs typeface="+mn-cs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u="sng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INFUSÃO DE BICARBONATO NÃO É MAIS EFETIVA!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u="sng" dirty="0" err="1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Acidose</a:t>
            </a:r>
            <a:r>
              <a:rPr lang="en-US" b="1" u="sng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b="1" u="sng" dirty="0" err="1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Rebote</a:t>
            </a:r>
            <a:r>
              <a:rPr lang="en-US" b="1" u="sng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!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u="sng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A </a:t>
            </a:r>
            <a:r>
              <a:rPr lang="en-US" b="1" u="sng" dirty="0" err="1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correta</a:t>
            </a:r>
            <a:r>
              <a:rPr lang="en-US" b="1" u="sng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 </a:t>
            </a:r>
            <a:r>
              <a:rPr lang="en-US" b="1" u="sng" dirty="0" err="1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oxigenação</a:t>
            </a:r>
            <a:r>
              <a:rPr lang="en-US" b="1" u="sng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 resolve o </a:t>
            </a:r>
            <a:r>
              <a:rPr lang="en-US" b="1" u="sng" dirty="0" err="1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problema</a:t>
            </a:r>
            <a:r>
              <a:rPr lang="en-US" b="1" u="sng" dirty="0">
                <a:solidFill>
                  <a:schemeClr val="accent2">
                    <a:lumMod val="50000"/>
                  </a:schemeClr>
                </a:solidFill>
                <a:latin typeface="+mn-lt"/>
                <a:cs typeface="+mn-cs"/>
              </a:rPr>
              <a:t>.</a:t>
            </a:r>
            <a:endParaRPr lang="pt-BR" b="1" u="sng" dirty="0">
              <a:solidFill>
                <a:schemeClr val="accent2">
                  <a:lumMod val="5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24" name="Seta dobrada 23"/>
          <p:cNvSpPr/>
          <p:nvPr/>
        </p:nvSpPr>
        <p:spPr>
          <a:xfrm flipV="1">
            <a:off x="3579813" y="4149725"/>
            <a:ext cx="1460500" cy="1143000"/>
          </a:xfrm>
          <a:prstGeom prst="bentArrow">
            <a:avLst>
              <a:gd name="adj1" fmla="val 25000"/>
              <a:gd name="adj2" fmla="val 23524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19" name="Título 1"/>
          <p:cNvSpPr txBox="1">
            <a:spLocks/>
          </p:cNvSpPr>
          <p:nvPr/>
        </p:nvSpPr>
        <p:spPr>
          <a:xfrm>
            <a:off x="623888" y="1916113"/>
            <a:ext cx="9652000" cy="11430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000" cap="small">
                <a:solidFill>
                  <a:schemeClr val="tx2"/>
                </a:solidFill>
                <a:latin typeface="+mj-lt"/>
                <a:ea typeface="+mj-ea"/>
                <a:cs typeface="+mj-cs"/>
              </a:rPr>
              <a:t>Linha do Tempo</a:t>
            </a:r>
            <a:endParaRPr lang="pt-BR" sz="3000" cap="small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3504" name="AutoShape 16"/>
          <p:cNvSpPr>
            <a:spLocks noChangeArrowheads="1"/>
          </p:cNvSpPr>
          <p:nvPr/>
        </p:nvSpPr>
        <p:spPr bwMode="auto">
          <a:xfrm>
            <a:off x="11687175" y="5876925"/>
            <a:ext cx="504825" cy="361950"/>
          </a:xfrm>
          <a:prstGeom prst="rightArrow">
            <a:avLst>
              <a:gd name="adj1" fmla="val 50000"/>
              <a:gd name="adj2" fmla="val 34868"/>
            </a:avLst>
          </a:prstGeom>
          <a:solidFill>
            <a:srgbClr val="FFFF00"/>
          </a:solidFill>
          <a:ln w="38100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de seta reta 4"/>
          <p:cNvCxnSpPr/>
          <p:nvPr/>
        </p:nvCxnSpPr>
        <p:spPr>
          <a:xfrm>
            <a:off x="285750" y="3500438"/>
            <a:ext cx="860425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 rot="5400000">
            <a:off x="357982" y="3499644"/>
            <a:ext cx="28575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4516" name="CaixaDeTexto 7"/>
          <p:cNvSpPr txBox="1">
            <a:spLocks noChangeArrowheads="1"/>
          </p:cNvSpPr>
          <p:nvPr/>
        </p:nvSpPr>
        <p:spPr bwMode="auto">
          <a:xfrm>
            <a:off x="285750" y="3643313"/>
            <a:ext cx="736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50’s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1" name="Conector reto 10"/>
          <p:cNvCxnSpPr/>
          <p:nvPr/>
        </p:nvCxnSpPr>
        <p:spPr>
          <a:xfrm rot="5400000">
            <a:off x="786607" y="3499644"/>
            <a:ext cx="28575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4518" name="CaixaDeTexto 12"/>
          <p:cNvSpPr txBox="1">
            <a:spLocks noChangeArrowheads="1"/>
          </p:cNvSpPr>
          <p:nvPr/>
        </p:nvSpPr>
        <p:spPr bwMode="auto">
          <a:xfrm>
            <a:off x="857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1963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2" name="Conector reto 11"/>
          <p:cNvCxnSpPr/>
          <p:nvPr/>
        </p:nvCxnSpPr>
        <p:spPr>
          <a:xfrm rot="5400000">
            <a:off x="1429544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4520" name="CaixaDeTexto 13"/>
          <p:cNvSpPr txBox="1">
            <a:spLocks noChangeArrowheads="1"/>
          </p:cNvSpPr>
          <p:nvPr/>
        </p:nvSpPr>
        <p:spPr bwMode="auto">
          <a:xfrm>
            <a:off x="1619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1967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7" name="Conector reto 16"/>
          <p:cNvCxnSpPr/>
          <p:nvPr/>
        </p:nvCxnSpPr>
        <p:spPr>
          <a:xfrm rot="5400000">
            <a:off x="2001044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4522" name="CaixaDeTexto 17"/>
          <p:cNvSpPr txBox="1">
            <a:spLocks noChangeArrowheads="1"/>
          </p:cNvSpPr>
          <p:nvPr/>
        </p:nvSpPr>
        <p:spPr bwMode="auto">
          <a:xfrm>
            <a:off x="2381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1973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5" name="Conector reto 14"/>
          <p:cNvCxnSpPr/>
          <p:nvPr/>
        </p:nvCxnSpPr>
        <p:spPr>
          <a:xfrm rot="5400000">
            <a:off x="2572544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4524" name="CaixaDeTexto 18"/>
          <p:cNvSpPr txBox="1">
            <a:spLocks noChangeArrowheads="1"/>
          </p:cNvSpPr>
          <p:nvPr/>
        </p:nvSpPr>
        <p:spPr bwMode="auto">
          <a:xfrm>
            <a:off x="323850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1977</a:t>
            </a:r>
            <a:endParaRPr lang="pt-BR" b="1">
              <a:latin typeface="Century Schoolbook" pitchFamily="18" charset="0"/>
            </a:endParaRPr>
          </a:p>
        </p:txBody>
      </p:sp>
      <p:sp>
        <p:nvSpPr>
          <p:cNvPr id="20" name="Seta dobrada 19"/>
          <p:cNvSpPr/>
          <p:nvPr/>
        </p:nvSpPr>
        <p:spPr>
          <a:xfrm rot="10800000">
            <a:off x="9334500" y="4214813"/>
            <a:ext cx="1905000" cy="1214437"/>
          </a:xfrm>
          <a:prstGeom prst="bentArrow">
            <a:avLst>
              <a:gd name="adj1" fmla="val 25000"/>
              <a:gd name="adj2" fmla="val 23524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3238500" y="4286250"/>
            <a:ext cx="5810250" cy="120015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i="1">
                <a:solidFill>
                  <a:srgbClr val="984204"/>
                </a:solidFill>
                <a:latin typeface="+mn-lt"/>
                <a:cs typeface="+mn-cs"/>
              </a:rPr>
              <a:t>Revisão Sistemática Cochcrane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i="1">
                <a:solidFill>
                  <a:srgbClr val="984204"/>
                </a:solidFill>
                <a:latin typeface="+mn-lt"/>
                <a:cs typeface="+mn-cs"/>
              </a:rPr>
              <a:t>2 Pequenos Ensaios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>
                <a:solidFill>
                  <a:srgbClr val="FF0000"/>
                </a:solidFill>
                <a:latin typeface="+mn-lt"/>
                <a:cs typeface="+mn-cs"/>
              </a:rPr>
              <a:t>Corbet vs. HCO3- /Albumina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u="sng">
                <a:solidFill>
                  <a:srgbClr val="5A2C64"/>
                </a:solidFill>
                <a:latin typeface="+mn-lt"/>
                <a:cs typeface="+mn-cs"/>
              </a:rPr>
              <a:t>REVISÃO INCONCLUSIVA!</a:t>
            </a:r>
          </a:p>
        </p:txBody>
      </p:sp>
      <p:cxnSp>
        <p:nvCxnSpPr>
          <p:cNvPr id="16" name="Conector reto 15"/>
          <p:cNvCxnSpPr/>
          <p:nvPr/>
        </p:nvCxnSpPr>
        <p:spPr>
          <a:xfrm rot="5400000">
            <a:off x="8144669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4528" name="CaixaDeTexto 20"/>
          <p:cNvSpPr txBox="1">
            <a:spLocks noChangeArrowheads="1"/>
          </p:cNvSpPr>
          <p:nvPr/>
        </p:nvSpPr>
        <p:spPr bwMode="auto">
          <a:xfrm>
            <a:off x="105727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solidFill>
                  <a:srgbClr val="FF0000"/>
                </a:solidFill>
                <a:latin typeface="Century Schoolbook" pitchFamily="18" charset="0"/>
              </a:rPr>
              <a:t>2005</a:t>
            </a:r>
            <a:endParaRPr lang="pt-BR" b="1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21" name="Título 1"/>
          <p:cNvSpPr txBox="1">
            <a:spLocks/>
          </p:cNvSpPr>
          <p:nvPr/>
        </p:nvSpPr>
        <p:spPr>
          <a:xfrm>
            <a:off x="623888" y="1916113"/>
            <a:ext cx="9652000" cy="11430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000" cap="small">
                <a:solidFill>
                  <a:schemeClr val="tx2"/>
                </a:solidFill>
                <a:latin typeface="+mj-lt"/>
                <a:ea typeface="+mj-ea"/>
                <a:cs typeface="+mj-cs"/>
              </a:rPr>
              <a:t>Linha do Tempo</a:t>
            </a:r>
            <a:endParaRPr lang="pt-BR" sz="3000" cap="small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4530" name="AutoShape 18"/>
          <p:cNvSpPr>
            <a:spLocks noChangeArrowheads="1"/>
          </p:cNvSpPr>
          <p:nvPr/>
        </p:nvSpPr>
        <p:spPr bwMode="auto">
          <a:xfrm>
            <a:off x="11228388" y="5856288"/>
            <a:ext cx="504825" cy="361950"/>
          </a:xfrm>
          <a:prstGeom prst="rightArrow">
            <a:avLst>
              <a:gd name="adj1" fmla="val 50000"/>
              <a:gd name="adj2" fmla="val 34868"/>
            </a:avLst>
          </a:prstGeom>
          <a:solidFill>
            <a:srgbClr val="FFFF00"/>
          </a:solidFill>
          <a:ln w="38100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Conector de seta reta 4"/>
          <p:cNvCxnSpPr/>
          <p:nvPr/>
        </p:nvCxnSpPr>
        <p:spPr>
          <a:xfrm>
            <a:off x="285750" y="3500438"/>
            <a:ext cx="8604250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Conector reto 6"/>
          <p:cNvCxnSpPr/>
          <p:nvPr/>
        </p:nvCxnSpPr>
        <p:spPr>
          <a:xfrm rot="5400000">
            <a:off x="357982" y="3499644"/>
            <a:ext cx="28575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5540" name="CaixaDeTexto 7"/>
          <p:cNvSpPr txBox="1">
            <a:spLocks noChangeArrowheads="1"/>
          </p:cNvSpPr>
          <p:nvPr/>
        </p:nvSpPr>
        <p:spPr bwMode="auto">
          <a:xfrm>
            <a:off x="285750" y="3643313"/>
            <a:ext cx="736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50’s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1" name="Conector reto 10"/>
          <p:cNvCxnSpPr/>
          <p:nvPr/>
        </p:nvCxnSpPr>
        <p:spPr>
          <a:xfrm rot="5400000">
            <a:off x="786607" y="3499644"/>
            <a:ext cx="285750" cy="1587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5542" name="CaixaDeTexto 12"/>
          <p:cNvSpPr txBox="1">
            <a:spLocks noChangeArrowheads="1"/>
          </p:cNvSpPr>
          <p:nvPr/>
        </p:nvSpPr>
        <p:spPr bwMode="auto">
          <a:xfrm>
            <a:off x="857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1963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2" name="Conector reto 11"/>
          <p:cNvCxnSpPr/>
          <p:nvPr/>
        </p:nvCxnSpPr>
        <p:spPr>
          <a:xfrm rot="5400000">
            <a:off x="1429544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5544" name="CaixaDeTexto 13"/>
          <p:cNvSpPr txBox="1">
            <a:spLocks noChangeArrowheads="1"/>
          </p:cNvSpPr>
          <p:nvPr/>
        </p:nvSpPr>
        <p:spPr bwMode="auto">
          <a:xfrm>
            <a:off x="1619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1967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7" name="Conector reto 16"/>
          <p:cNvCxnSpPr/>
          <p:nvPr/>
        </p:nvCxnSpPr>
        <p:spPr>
          <a:xfrm rot="5400000">
            <a:off x="2001044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5546" name="CaixaDeTexto 17"/>
          <p:cNvSpPr txBox="1">
            <a:spLocks noChangeArrowheads="1"/>
          </p:cNvSpPr>
          <p:nvPr/>
        </p:nvSpPr>
        <p:spPr bwMode="auto">
          <a:xfrm>
            <a:off x="23812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1973</a:t>
            </a:r>
            <a:endParaRPr lang="pt-BR" b="1">
              <a:latin typeface="Century Schoolbook" pitchFamily="18" charset="0"/>
            </a:endParaRPr>
          </a:p>
        </p:txBody>
      </p:sp>
      <p:cxnSp>
        <p:nvCxnSpPr>
          <p:cNvPr id="15" name="Conector reto 14"/>
          <p:cNvCxnSpPr/>
          <p:nvPr/>
        </p:nvCxnSpPr>
        <p:spPr>
          <a:xfrm rot="5400000">
            <a:off x="2572544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5548" name="CaixaDeTexto 18"/>
          <p:cNvSpPr txBox="1">
            <a:spLocks noChangeArrowheads="1"/>
          </p:cNvSpPr>
          <p:nvPr/>
        </p:nvSpPr>
        <p:spPr bwMode="auto">
          <a:xfrm>
            <a:off x="323850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1977</a:t>
            </a:r>
            <a:endParaRPr lang="pt-BR" b="1">
              <a:latin typeface="Century Schoolbook" pitchFamily="18" charset="0"/>
            </a:endParaRPr>
          </a:p>
        </p:txBody>
      </p:sp>
      <p:sp>
        <p:nvSpPr>
          <p:cNvPr id="20" name="Seta dobrada 19"/>
          <p:cNvSpPr/>
          <p:nvPr/>
        </p:nvSpPr>
        <p:spPr>
          <a:xfrm rot="10800000">
            <a:off x="9936163" y="4214813"/>
            <a:ext cx="1905000" cy="1214437"/>
          </a:xfrm>
          <a:prstGeom prst="bentArrow">
            <a:avLst>
              <a:gd name="adj1" fmla="val 25000"/>
              <a:gd name="adj2" fmla="val 23524"/>
              <a:gd name="adj3" fmla="val 25000"/>
              <a:gd name="adj4" fmla="val 4375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>
              <a:solidFill>
                <a:schemeClr val="tx1"/>
              </a:solidFill>
            </a:endParaRPr>
          </a:p>
        </p:txBody>
      </p:sp>
      <p:sp>
        <p:nvSpPr>
          <p:cNvPr id="22" name="CaixaDeTexto 21"/>
          <p:cNvSpPr txBox="1"/>
          <p:nvPr/>
        </p:nvSpPr>
        <p:spPr>
          <a:xfrm>
            <a:off x="3887788" y="4429125"/>
            <a:ext cx="5810250" cy="174942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i="1" dirty="0">
                <a:solidFill>
                  <a:srgbClr val="984204"/>
                </a:solidFill>
                <a:latin typeface="+mn-lt"/>
                <a:cs typeface="+mn-cs"/>
              </a:rPr>
              <a:t>“NÃO EXISTE UMA ÚNICA PUBLICAÇÃO QUE SUSTENTA EVIDÊNCIAS À INFUSÃO DE BICARBONATO DE SÓDIO EM CRIANÇAS COM DESCONFORTO RESPIRATÓRIO E ACIDOSE METABÓLICA.”</a:t>
            </a:r>
            <a:endParaRPr lang="en-US" b="1" u="sng" dirty="0">
              <a:solidFill>
                <a:srgbClr val="984204"/>
              </a:solidFill>
              <a:latin typeface="+mn-lt"/>
              <a:cs typeface="+mn-cs"/>
            </a:endParaRPr>
          </a:p>
        </p:txBody>
      </p:sp>
      <p:cxnSp>
        <p:nvCxnSpPr>
          <p:cNvPr id="16" name="Conector reto 15"/>
          <p:cNvCxnSpPr/>
          <p:nvPr/>
        </p:nvCxnSpPr>
        <p:spPr>
          <a:xfrm rot="5400000">
            <a:off x="8144669" y="3499644"/>
            <a:ext cx="285750" cy="158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65552" name="CaixaDeTexto 20"/>
          <p:cNvSpPr txBox="1">
            <a:spLocks noChangeArrowheads="1"/>
          </p:cNvSpPr>
          <p:nvPr/>
        </p:nvSpPr>
        <p:spPr bwMode="auto">
          <a:xfrm>
            <a:off x="10572750" y="3643313"/>
            <a:ext cx="86995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2005</a:t>
            </a:r>
            <a:endParaRPr lang="pt-BR" b="1">
              <a:latin typeface="Century Schoolbook" pitchFamily="18" charset="0"/>
            </a:endParaRPr>
          </a:p>
        </p:txBody>
      </p:sp>
      <p:sp>
        <p:nvSpPr>
          <p:cNvPr id="65553" name="CaixaDeTexto 22"/>
          <p:cNvSpPr txBox="1">
            <a:spLocks noChangeArrowheads="1"/>
          </p:cNvSpPr>
          <p:nvPr/>
        </p:nvSpPr>
        <p:spPr bwMode="auto">
          <a:xfrm>
            <a:off x="11517313" y="3571875"/>
            <a:ext cx="6746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b="1">
                <a:latin typeface="Century Schoolbook" pitchFamily="18" charset="0"/>
              </a:rPr>
              <a:t>???</a:t>
            </a:r>
            <a:endParaRPr lang="pt-BR" b="1">
              <a:latin typeface="Century Schoolbook" pitchFamily="18" charset="0"/>
            </a:endParaRPr>
          </a:p>
        </p:txBody>
      </p:sp>
      <p:sp>
        <p:nvSpPr>
          <p:cNvPr id="65554" name="CaixaDeTexto 23"/>
          <p:cNvSpPr txBox="1">
            <a:spLocks noChangeArrowheads="1"/>
          </p:cNvSpPr>
          <p:nvPr/>
        </p:nvSpPr>
        <p:spPr bwMode="auto">
          <a:xfrm>
            <a:off x="10991850" y="2786063"/>
            <a:ext cx="6842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US" sz="3600" b="1">
                <a:solidFill>
                  <a:srgbClr val="FF0000"/>
                </a:solidFill>
                <a:latin typeface="Century Schoolbook" pitchFamily="18" charset="0"/>
              </a:rPr>
              <a:t>…</a:t>
            </a:r>
            <a:endParaRPr lang="pt-BR" sz="3600" b="1">
              <a:solidFill>
                <a:srgbClr val="FF0000"/>
              </a:solidFill>
              <a:latin typeface="Century Schoolbook" pitchFamily="18" charset="0"/>
            </a:endParaRPr>
          </a:p>
        </p:txBody>
      </p:sp>
      <p:sp>
        <p:nvSpPr>
          <p:cNvPr id="24" name="Título 1"/>
          <p:cNvSpPr txBox="1">
            <a:spLocks/>
          </p:cNvSpPr>
          <p:nvPr/>
        </p:nvSpPr>
        <p:spPr>
          <a:xfrm>
            <a:off x="623888" y="1916113"/>
            <a:ext cx="9652000" cy="1143000"/>
          </a:xfrm>
          <a:prstGeom prst="rect">
            <a:avLst/>
          </a:prstGeom>
        </p:spPr>
        <p:txBody>
          <a:bodyPr anchor="b">
            <a:norm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sz="3000" cap="small">
                <a:solidFill>
                  <a:schemeClr val="tx2"/>
                </a:solidFill>
                <a:latin typeface="+mj-lt"/>
                <a:ea typeface="+mj-ea"/>
                <a:cs typeface="+mj-cs"/>
              </a:rPr>
              <a:t>Linha do Tempo</a:t>
            </a:r>
            <a:endParaRPr lang="pt-BR" sz="3000" cap="small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65556" name="Rectangle 20"/>
          <p:cNvSpPr>
            <a:spLocks noGrp="1"/>
          </p:cNvSpPr>
          <p:nvPr>
            <p:ph type="ctr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  <p:sp>
        <p:nvSpPr>
          <p:cNvPr id="65557" name="Rectangle 2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smtClean="0"/>
          </a:p>
        </p:txBody>
      </p:sp>
      <p:sp>
        <p:nvSpPr>
          <p:cNvPr id="65558" name="AutoShape 22"/>
          <p:cNvSpPr>
            <a:spLocks noChangeArrowheads="1"/>
          </p:cNvSpPr>
          <p:nvPr/>
        </p:nvSpPr>
        <p:spPr bwMode="auto">
          <a:xfrm>
            <a:off x="11228388" y="5856288"/>
            <a:ext cx="504825" cy="361950"/>
          </a:xfrm>
          <a:prstGeom prst="rightArrow">
            <a:avLst>
              <a:gd name="adj1" fmla="val 50000"/>
              <a:gd name="adj2" fmla="val 34868"/>
            </a:avLst>
          </a:prstGeom>
          <a:solidFill>
            <a:srgbClr val="FFFF00"/>
          </a:solidFill>
          <a:ln w="38100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571500" y="260350"/>
            <a:ext cx="9652000" cy="7381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smtClean="0">
                <a:solidFill>
                  <a:srgbClr val="FF0000"/>
                </a:solidFill>
              </a:rPr>
              <a:t>EVIDÊNCIAS PARA DANO</a:t>
            </a:r>
            <a:endParaRPr lang="pt-BR" b="1" smtClean="0">
              <a:solidFill>
                <a:srgbClr val="FF0000"/>
              </a:solidFill>
            </a:endParaRPr>
          </a:p>
        </p:txBody>
      </p:sp>
      <p:pic>
        <p:nvPicPr>
          <p:cNvPr id="66563" name="Espaço Reservado para Conteúdo 3"/>
          <p:cNvPicPr>
            <a:picLocks noGrp="1" noChangeArrowheads="1"/>
          </p:cNvPicPr>
          <p:nvPr>
            <p:ph sz="quarter" idx="4294967295"/>
          </p:nvPr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3238" y="1566863"/>
            <a:ext cx="7696200" cy="2819400"/>
          </a:xfrm>
        </p:spPr>
      </p:pic>
      <p:sp>
        <p:nvSpPr>
          <p:cNvPr id="5" name="Seta para baixo 4"/>
          <p:cNvSpPr/>
          <p:nvPr/>
        </p:nvSpPr>
        <p:spPr>
          <a:xfrm>
            <a:off x="4665663" y="4429125"/>
            <a:ext cx="1047750" cy="100012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623888" y="5572125"/>
            <a:ext cx="9217025" cy="82232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2400" b="1">
                <a:solidFill>
                  <a:srgbClr val="FF00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entury Schoolbook" pitchFamily="18" charset="0"/>
              </a:rPr>
              <a:t>Há sim evidências de clínicas que o HCO3- deve ser usado com cautela principalmente em RN prematuros</a:t>
            </a:r>
            <a:endParaRPr lang="pt-BR" sz="2400" b="1">
              <a:solidFill>
                <a:srgbClr val="FF00FF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Century Schoolbook" pitchFamily="18" charset="0"/>
            </a:endParaRPr>
          </a:p>
        </p:txBody>
      </p:sp>
      <p:sp>
        <p:nvSpPr>
          <p:cNvPr id="66566" name="AutoShape 6"/>
          <p:cNvSpPr>
            <a:spLocks noChangeArrowheads="1"/>
          </p:cNvSpPr>
          <p:nvPr/>
        </p:nvSpPr>
        <p:spPr bwMode="auto">
          <a:xfrm>
            <a:off x="11228388" y="5856288"/>
            <a:ext cx="504825" cy="361950"/>
          </a:xfrm>
          <a:prstGeom prst="rightArrow">
            <a:avLst>
              <a:gd name="adj1" fmla="val 50000"/>
              <a:gd name="adj2" fmla="val 34868"/>
            </a:avLst>
          </a:prstGeom>
          <a:solidFill>
            <a:srgbClr val="FFFF00"/>
          </a:solidFill>
          <a:ln w="38100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6600"/>
              </a:solidFill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Espaço Reservado para Conteúdo 2"/>
          <p:cNvSpPr>
            <a:spLocks noGrp="1"/>
          </p:cNvSpPr>
          <p:nvPr>
            <p:ph sz="quarter" idx="4294967295"/>
          </p:nvPr>
        </p:nvSpPr>
        <p:spPr>
          <a:xfrm>
            <a:off x="619125" y="1984375"/>
            <a:ext cx="10768013" cy="4873625"/>
          </a:xfrm>
        </p:spPr>
        <p:txBody>
          <a:bodyPr lIns="91440" rIns="91440"/>
          <a:lstStyle/>
          <a:p>
            <a:pPr marL="273050" indent="-273050" algn="just"/>
            <a:r>
              <a:rPr lang="en-US" smtClean="0"/>
              <a:t>1963 – Usher mostrou que tentativas de correções vigorosas de acidemia com bicarbonato aumentava a mortalidade e hemorragias intracranianas em RN pré-termo.</a:t>
            </a:r>
          </a:p>
          <a:p>
            <a:pPr marL="273050" indent="-273050" algn="just"/>
            <a:r>
              <a:rPr lang="en-US" smtClean="0"/>
              <a:t>Diversos outros estudos corroboraram para aumentar essa relação entre </a:t>
            </a:r>
            <a:r>
              <a:rPr lang="en-US" b="1" smtClean="0">
                <a:solidFill>
                  <a:srgbClr val="FF0000"/>
                </a:solidFill>
              </a:rPr>
              <a:t>hemorragia intracraniana e rápida infusão de bicarbonato hiperosmolar.</a:t>
            </a:r>
            <a:endParaRPr lang="pt-BR" b="1" smtClean="0">
              <a:solidFill>
                <a:srgbClr val="FF0000"/>
              </a:solidFill>
            </a:endParaRPr>
          </a:p>
        </p:txBody>
      </p:sp>
      <p:sp>
        <p:nvSpPr>
          <p:cNvPr id="5" name="Texto explicativo em forma de nuvem 4"/>
          <p:cNvSpPr/>
          <p:nvPr/>
        </p:nvSpPr>
        <p:spPr>
          <a:xfrm>
            <a:off x="1593850" y="3862388"/>
            <a:ext cx="8572500" cy="1714500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pt-BR"/>
          </a:p>
        </p:txBody>
      </p:sp>
      <p:sp>
        <p:nvSpPr>
          <p:cNvPr id="6" name="CaixaDeTexto 5"/>
          <p:cNvSpPr txBox="1"/>
          <p:nvPr/>
        </p:nvSpPr>
        <p:spPr>
          <a:xfrm>
            <a:off x="2476500" y="4178300"/>
            <a:ext cx="7170738" cy="1006475"/>
          </a:xfrm>
          <a:prstGeom prst="rect">
            <a:avLst/>
          </a:prstGeom>
          <a:noFill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/>
            <a:r>
              <a:rPr lang="en-US" sz="20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Taxa e osmolarilade da infusão eram os fatores chave para complicações. Então o uso de bicarbonato devia ser lento e em baixas concentrações (soluções diluídas</a:t>
            </a:r>
            <a:r>
              <a: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</a:rPr>
              <a:t>).  </a:t>
            </a:r>
            <a:endParaRPr lang="pt-BR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8" name="Título 1"/>
          <p:cNvSpPr>
            <a:spLocks noGrp="1"/>
          </p:cNvSpPr>
          <p:nvPr>
            <p:ph type="title" idx="4294967295"/>
          </p:nvPr>
        </p:nvSpPr>
        <p:spPr>
          <a:xfrm>
            <a:off x="571500" y="260350"/>
            <a:ext cx="9652000" cy="738188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smtClean="0">
                <a:solidFill>
                  <a:srgbClr val="FF0000"/>
                </a:solidFill>
              </a:rPr>
              <a:t>EVIDÊNCIAS PARA DANO</a:t>
            </a:r>
            <a:endParaRPr lang="pt-BR" b="1" smtClean="0">
              <a:solidFill>
                <a:srgbClr val="FF0000"/>
              </a:solidFill>
            </a:endParaRPr>
          </a:p>
        </p:txBody>
      </p:sp>
      <p:sp>
        <p:nvSpPr>
          <p:cNvPr id="67590" name="AutoShape 6"/>
          <p:cNvSpPr>
            <a:spLocks noChangeArrowheads="1"/>
          </p:cNvSpPr>
          <p:nvPr/>
        </p:nvSpPr>
        <p:spPr bwMode="auto">
          <a:xfrm>
            <a:off x="11228388" y="5856288"/>
            <a:ext cx="504825" cy="361950"/>
          </a:xfrm>
          <a:prstGeom prst="rightArrow">
            <a:avLst>
              <a:gd name="adj1" fmla="val 50000"/>
              <a:gd name="adj2" fmla="val 34868"/>
            </a:avLst>
          </a:prstGeom>
          <a:solidFill>
            <a:srgbClr val="FFFF00"/>
          </a:solidFill>
          <a:ln w="38100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/>
          </p:cNvSpPr>
          <p:nvPr>
            <p:ph type="body" idx="1"/>
          </p:nvPr>
        </p:nvSpPr>
        <p:spPr>
          <a:xfrm>
            <a:off x="963613" y="182563"/>
            <a:ext cx="10417175" cy="3087687"/>
          </a:xfrm>
          <a:solidFill>
            <a:schemeClr val="hlink"/>
          </a:solidFill>
          <a:ln>
            <a:solidFill>
              <a:srgbClr val="FFFF00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en-US" sz="2400" b="1" smtClean="0">
                <a:solidFill>
                  <a:srgbClr val="FFFF00"/>
                </a:solidFill>
              </a:rPr>
              <a:t>Apesar de &gt; 50 anos de experiência do uso de NaHCO3, dados não suportam uma rede de benefícios em RN com acidose metabólica</a:t>
            </a:r>
          </a:p>
          <a:p>
            <a:pPr algn="ctr">
              <a:lnSpc>
                <a:spcPct val="80000"/>
              </a:lnSpc>
            </a:pPr>
            <a:r>
              <a:rPr lang="en-US" sz="2400" b="1" smtClean="0">
                <a:solidFill>
                  <a:srgbClr val="FFFF00"/>
                </a:solidFill>
              </a:rPr>
              <a:t>Uma razoável, mas não provada exceção, é de reposição de base em perdas renais ou gastrointestinais</a:t>
            </a:r>
          </a:p>
          <a:p>
            <a:pPr algn="ctr">
              <a:lnSpc>
                <a:spcPct val="80000"/>
              </a:lnSpc>
            </a:pPr>
            <a:r>
              <a:rPr lang="en-US" sz="2400" b="1" smtClean="0">
                <a:solidFill>
                  <a:srgbClr val="FFFF00"/>
                </a:solidFill>
              </a:rPr>
              <a:t>Possíveis efeitos adversos: flutuação nos níveis sanguíneos cerebrais, hemorragia intracraniana, diminuição de oferta de oxigênio aos tecidos, acidose intracelular incontrolável, agravos à injúria miocárdica e deterioração da função cardíaca</a:t>
            </a:r>
            <a:endParaRPr lang="pt-BR" sz="2400" b="1" smtClean="0">
              <a:solidFill>
                <a:srgbClr val="FFFF00"/>
              </a:solidFill>
            </a:endParaRPr>
          </a:p>
          <a:p>
            <a:pPr algn="ctr">
              <a:lnSpc>
                <a:spcPct val="80000"/>
              </a:lnSpc>
            </a:pPr>
            <a:endParaRPr lang="pt-BR" sz="2400" b="1" smtClean="0">
              <a:solidFill>
                <a:srgbClr val="FFFF00"/>
              </a:solidFill>
            </a:endParaRPr>
          </a:p>
        </p:txBody>
      </p:sp>
      <p:pic>
        <p:nvPicPr>
          <p:cNvPr id="6861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5300" y="3221038"/>
            <a:ext cx="5738813" cy="3227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2" name="Rectangle 4"/>
          <p:cNvSpPr>
            <a:spLocks noChangeArrowheads="1"/>
          </p:cNvSpPr>
          <p:nvPr/>
        </p:nvSpPr>
        <p:spPr bwMode="auto">
          <a:xfrm>
            <a:off x="2735263" y="6491288"/>
            <a:ext cx="68468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chemeClr val="hlink"/>
                </a:solidFill>
              </a:rPr>
              <a:t>Dras Márcia Pimentel, Liana, Liliane, Paulo R. Margotto, Débora e Isabel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/>
          </p:cNvSpPr>
          <p:nvPr>
            <p:ph type="body" idx="1"/>
          </p:nvPr>
        </p:nvSpPr>
        <p:spPr>
          <a:xfrm>
            <a:off x="760413" y="2511425"/>
            <a:ext cx="10058400" cy="4022725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ja-JP" sz="1800" smtClean="0"/>
              <a:t>A correção da acidose com bicarbonato de sódio (NaHCO3) intravenoso é uma intervenção tradicional. A melhoria da contratilidade miocárdica prejudicada pela acidose ainda não se materializou. O uso do NaHCO3  pode se associar independentemente a hemorragia intraventricular de alto grau e morte. No presente estudo, os autores avaliaram as mudanças hemodinâmicas após a administração de NaHCO3 nas primeiras 24 horas de vida por 30 minutos a 36 recém-nascidos (RN) prematuros com idade gestacional entre 23 a 31 sem 6 dias (houve monitorização cardíaca e cerebral). </a:t>
            </a:r>
            <a:r>
              <a:rPr lang="pt-PT" altLang="ja-JP" sz="1800" b="1" smtClean="0">
                <a:solidFill>
                  <a:srgbClr val="FF0000"/>
                </a:solidFill>
              </a:rPr>
              <a:t>Houve uma diminuição transitória porém significativa (P&lt;0,05) na pressão arterial média sistêmica</a:t>
            </a:r>
            <a:r>
              <a:rPr lang="pt-PT" altLang="ja-JP" sz="1800" smtClean="0">
                <a:solidFill>
                  <a:srgbClr val="FF0000"/>
                </a:solidFill>
              </a:rPr>
              <a:t>,</a:t>
            </a:r>
            <a:r>
              <a:rPr lang="pt-PT" altLang="ja-JP" sz="1800" smtClean="0"/>
              <a:t> coincidindo com um aumento na oxigenação cerebral </a:t>
            </a:r>
            <a:r>
              <a:rPr lang="pt-PT" altLang="ja-JP" sz="1800" b="1" smtClean="0">
                <a:solidFill>
                  <a:srgbClr val="FF0000"/>
                </a:solidFill>
              </a:rPr>
              <a:t>sem aumento na extração de oxigênio</a:t>
            </a:r>
            <a:r>
              <a:rPr lang="pt-PT" altLang="ja-JP" sz="1800" b="1" smtClean="0"/>
              <a:t> </a:t>
            </a:r>
            <a:r>
              <a:rPr lang="pt-PT" altLang="ja-JP" sz="1800" smtClean="0"/>
              <a:t>(pode ser devido ao efeito do aumento do fluxo sanguíneo pelo </a:t>
            </a:r>
            <a:r>
              <a:rPr lang="pt-BR" altLang="ja-JP" sz="1800" smtClean="0"/>
              <a:t>NaHCO3</a:t>
            </a:r>
            <a:r>
              <a:rPr lang="pt-PT" altLang="ja-JP" sz="1800" b="1" smtClean="0"/>
              <a:t>)</a:t>
            </a:r>
            <a:r>
              <a:rPr lang="pt-PT" altLang="ja-JP" sz="1800" smtClean="0"/>
              <a:t> e </a:t>
            </a:r>
            <a:r>
              <a:rPr lang="pt-PT" altLang="ja-JP" sz="1800" b="1" smtClean="0">
                <a:solidFill>
                  <a:srgbClr val="FF0000"/>
                </a:solidFill>
              </a:rPr>
              <a:t>sem alteração no débito cardíaco</a:t>
            </a:r>
            <a:r>
              <a:rPr lang="pt-PT" altLang="ja-JP" sz="1800" b="1" smtClean="0"/>
              <a:t>.</a:t>
            </a:r>
            <a:r>
              <a:rPr lang="pt-PT" altLang="ja-JP" sz="1800" smtClean="0"/>
              <a:t> </a:t>
            </a:r>
            <a:r>
              <a:rPr lang="pt-BR" altLang="ja-JP" sz="1800" smtClean="0"/>
              <a:t>Esta é a primeira demonstração de alterações hemodinâmicas com este paradigma de infusão de NaHCO3. A redução da pressão arterial média por 30 minutos, associada com o aumento da oxigenação cerebral,  pode ser devido ao efeito hiperosmolar do NaHCO3  ou à vasodilatação cerebral que e exagerada durante a transição  pós-natal precoce. </a:t>
            </a:r>
            <a:r>
              <a:rPr lang="pt-BR" altLang="ja-JP" sz="1800" smtClean="0">
                <a:solidFill>
                  <a:srgbClr val="FF0000"/>
                </a:solidFill>
              </a:rPr>
              <a:t>Esta ausência de um benefício cardiovascular com o NaHCO3 no tratamento de acidose já foi reconhecida no contexto de cuidados intensivos para adultos!</a:t>
            </a:r>
          </a:p>
          <a:p>
            <a:pPr algn="ctr">
              <a:lnSpc>
                <a:spcPct val="80000"/>
              </a:lnSpc>
            </a:pPr>
            <a:r>
              <a:rPr lang="pt-BR" altLang="ja-JP" sz="1800" smtClean="0"/>
              <a:t> </a:t>
            </a:r>
            <a:r>
              <a:rPr lang="pt-BR" altLang="ja-JP" sz="1800" b="1" smtClean="0">
                <a:solidFill>
                  <a:srgbClr val="FF0000"/>
                </a:solidFill>
              </a:rPr>
              <a:t>Assim, a administração pós-natal precoce de NaHCO3  ao longo de 30 minutos leva a alterações transitórias agudas nas hemodinâmica cerebral e cardíaca em RN extremamente prematuros </a:t>
            </a:r>
            <a:endParaRPr lang="pt-BR" sz="1800" b="1" smtClean="0">
              <a:solidFill>
                <a:srgbClr val="FF0000"/>
              </a:solidFill>
            </a:endParaRP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169863" y="266700"/>
            <a:ext cx="10960100" cy="2303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Efeitos hemodinâmicos da administra</a:t>
            </a:r>
            <a:r>
              <a:rPr lang="pt-BR" sz="2700" b="1">
                <a:solidFill>
                  <a:schemeClr val="hlink"/>
                </a:solidFill>
                <a:latin typeface="Calibri"/>
              </a:rPr>
              <a:t>ç</a:t>
            </a:r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ão do bicarbonato de s</a:t>
            </a:r>
            <a:r>
              <a:rPr lang="pt-BR" sz="2700" b="1">
                <a:solidFill>
                  <a:schemeClr val="hlink"/>
                </a:solidFill>
                <a:latin typeface="Calibri"/>
              </a:rPr>
              <a:t>ó</a:t>
            </a:r>
            <a:r>
              <a:rPr lang="pt-BR" sz="2700" b="1">
                <a:solidFill>
                  <a:schemeClr val="hlink"/>
                </a:solidFill>
                <a:latin typeface="Lato" pitchFamily="34" charset="0"/>
              </a:rPr>
              <a:t>dio</a:t>
            </a:r>
          </a:p>
          <a:p>
            <a:pPr algn="ctr" eaLnBrk="0" hangingPunct="0"/>
            <a:r>
              <a:rPr lang="pt-BR" b="1">
                <a:hlinkClick r:id="rId2"/>
              </a:rPr>
              <a:t/>
            </a:r>
            <a:br>
              <a:rPr lang="pt-BR" b="1">
                <a:hlinkClick r:id="rId2"/>
              </a:rPr>
            </a:br>
            <a:r>
              <a:rPr lang="pt-BR" b="1" u="sng">
                <a:hlinkClick r:id="rId2"/>
              </a:rPr>
              <a:t>Hemodynamic</a:t>
            </a:r>
            <a:r>
              <a:rPr lang="pt-BR" u="sng">
                <a:hlinkClick r:id="rId2"/>
              </a:rPr>
              <a:t> </a:t>
            </a:r>
            <a:r>
              <a:rPr lang="pt-BR" b="1" u="sng">
                <a:hlinkClick r:id="rId2"/>
              </a:rPr>
              <a:t>effects</a:t>
            </a:r>
            <a:r>
              <a:rPr lang="pt-BR" u="sng">
                <a:hlinkClick r:id="rId2"/>
              </a:rPr>
              <a:t> of </a:t>
            </a:r>
            <a:r>
              <a:rPr lang="pt-BR" b="1" u="sng">
                <a:hlinkClick r:id="rId2"/>
              </a:rPr>
              <a:t>sodium</a:t>
            </a:r>
            <a:r>
              <a:rPr lang="pt-BR" u="sng">
                <a:hlinkClick r:id="rId2"/>
              </a:rPr>
              <a:t> </a:t>
            </a:r>
            <a:r>
              <a:rPr lang="pt-BR" b="1" u="sng">
                <a:hlinkClick r:id="rId2"/>
              </a:rPr>
              <a:t>bicarbonate</a:t>
            </a:r>
            <a:r>
              <a:rPr lang="pt-BR" u="sng">
                <a:hlinkClick r:id="rId2"/>
              </a:rPr>
              <a:t> administration.</a:t>
            </a:r>
            <a:r>
              <a:rPr lang="pt-BR" u="sng"/>
              <a:t>Katheria AC, Brown MK, Hassan K, Poeltler DM, Patel DA, Brown VK, Sauberan JB.J Perinatol. 2017 May;37(5):518-520. doi: 10.1038/jp.2016.258. Epub 2017 Feb 16.PMID: 28206993 </a:t>
            </a:r>
            <a:r>
              <a:rPr lang="pt-BR" b="1" u="sng"/>
              <a:t>Free article. </a:t>
            </a:r>
            <a:r>
              <a:rPr lang="pt-BR" b="1" u="sng">
                <a:solidFill>
                  <a:srgbClr val="FF00FF"/>
                </a:solidFill>
              </a:rPr>
              <a:t>Artigo Livre! Consute-o Aqui e Agora!</a:t>
            </a:r>
          </a:p>
          <a:p>
            <a:pPr algn="ctr" eaLnBrk="0" hangingPunct="0"/>
            <a:r>
              <a:rPr lang="pt-BR" sz="1300">
                <a:solidFill>
                  <a:srgbClr val="424242"/>
                </a:solidFill>
                <a:ea typeface="Source Sans Pro"/>
                <a:cs typeface="Source Sans Pro"/>
              </a:rPr>
              <a:t>ApresentaçãoVinicius Martins Vilela.</a:t>
            </a:r>
            <a:br>
              <a:rPr lang="pt-BR" sz="1300">
                <a:solidFill>
                  <a:srgbClr val="424242"/>
                </a:solidFill>
                <a:ea typeface="Source Sans Pro"/>
                <a:cs typeface="Source Sans Pro"/>
              </a:rPr>
            </a:br>
            <a:r>
              <a:rPr lang="pt-BR" sz="1300">
                <a:solidFill>
                  <a:srgbClr val="424242"/>
                </a:solidFill>
                <a:ea typeface="Source Sans Pro"/>
                <a:cs typeface="Source Sans Pro"/>
              </a:rPr>
              <a:t>Internato-Neonatologia-6ª Série-HMIB/SES/DF.</a:t>
            </a:r>
            <a:br>
              <a:rPr lang="pt-BR" sz="1300">
                <a:solidFill>
                  <a:srgbClr val="424242"/>
                </a:solidFill>
                <a:ea typeface="Source Sans Pro"/>
                <a:cs typeface="Source Sans Pro"/>
              </a:rPr>
            </a:br>
            <a:r>
              <a:rPr lang="pt-BR" sz="1300">
                <a:solidFill>
                  <a:srgbClr val="424242"/>
                </a:solidFill>
                <a:ea typeface="Source Sans Pro"/>
                <a:cs typeface="Source Sans Pro"/>
              </a:rPr>
              <a:t>Coordenação: Paulo R Margotto.</a:t>
            </a:r>
            <a:br>
              <a:rPr lang="pt-BR" sz="1300">
                <a:solidFill>
                  <a:srgbClr val="424242"/>
                </a:solidFill>
                <a:ea typeface="Source Sans Pro"/>
                <a:cs typeface="Source Sans Pro"/>
              </a:rPr>
            </a:br>
            <a:r>
              <a:rPr lang="pt-BR" sz="1300">
                <a:solidFill>
                  <a:srgbClr val="424242"/>
                </a:solidFill>
                <a:ea typeface="Source Sans Pro"/>
                <a:cs typeface="Source Sans Pro"/>
              </a:rPr>
              <a:t>Faculdade de Medicina da Universidade Católica de Brasília</a:t>
            </a:r>
          </a:p>
        </p:txBody>
      </p:sp>
      <p:pic>
        <p:nvPicPr>
          <p:cNvPr id="35845" name="Picture 5" descr="ppt">
            <a:hlinkClick r:id="rId3" tooltip="Bicarbonato_alterac_hemodinam_2017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10938" y="173038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7" name="Oval 7"/>
          <p:cNvSpPr>
            <a:spLocks noChangeArrowheads="1"/>
          </p:cNvSpPr>
          <p:nvPr/>
        </p:nvSpPr>
        <p:spPr bwMode="auto">
          <a:xfrm>
            <a:off x="174625" y="1595438"/>
            <a:ext cx="914400" cy="668337"/>
          </a:xfrm>
          <a:prstGeom prst="ellipse">
            <a:avLst/>
          </a:prstGeom>
          <a:solidFill>
            <a:schemeClr val="accent1"/>
          </a:solidFill>
          <a:ln w="76200">
            <a:solidFill>
              <a:srgbClr val="FF00F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006600"/>
                </a:solidFill>
              </a:rPr>
              <a:t>2017</a:t>
            </a:r>
          </a:p>
        </p:txBody>
      </p:sp>
      <p:sp>
        <p:nvSpPr>
          <p:cNvPr id="35848" name="AutoShape 8"/>
          <p:cNvSpPr>
            <a:spLocks noChangeArrowheads="1"/>
          </p:cNvSpPr>
          <p:nvPr/>
        </p:nvSpPr>
        <p:spPr bwMode="auto">
          <a:xfrm>
            <a:off x="11228388" y="5856288"/>
            <a:ext cx="504825" cy="361950"/>
          </a:xfrm>
          <a:prstGeom prst="rightArrow">
            <a:avLst>
              <a:gd name="adj1" fmla="val 50000"/>
              <a:gd name="adj2" fmla="val 34868"/>
            </a:avLst>
          </a:prstGeom>
          <a:solidFill>
            <a:srgbClr val="FFFF00"/>
          </a:solidFill>
          <a:ln w="38100">
            <a:solidFill>
              <a:srgbClr val="0066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pt-BR">
              <a:solidFill>
                <a:srgbClr val="0066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/>
          </p:cNvSpPr>
          <p:nvPr>
            <p:ph type="body" idx="1"/>
          </p:nvPr>
        </p:nvSpPr>
        <p:spPr>
          <a:xfrm>
            <a:off x="796925" y="179388"/>
            <a:ext cx="10058400" cy="4022725"/>
          </a:xfrm>
        </p:spPr>
        <p:txBody>
          <a:bodyPr/>
          <a:lstStyle/>
          <a:p>
            <a:r>
              <a:rPr lang="pt-BR" altLang="ja-JP" sz="3200" smtClean="0"/>
              <a:t>Não há evidências convincentes de que o uso de NaHCO3 em RN prematuros seja benéfico. </a:t>
            </a:r>
          </a:p>
          <a:p>
            <a:pPr algn="ctr"/>
            <a:r>
              <a:rPr lang="pt-BR" altLang="ja-JP" sz="3200" b="1" smtClean="0">
                <a:solidFill>
                  <a:schemeClr val="hlink"/>
                </a:solidFill>
              </a:rPr>
              <a:t>Os</a:t>
            </a:r>
            <a:r>
              <a:rPr lang="pt-BR" altLang="ja-JP" sz="3200" smtClean="0">
                <a:solidFill>
                  <a:schemeClr val="hlink"/>
                </a:solidFill>
              </a:rPr>
              <a:t> </a:t>
            </a:r>
            <a:r>
              <a:rPr lang="pt-BR" altLang="ja-JP" sz="3200" b="1" smtClean="0">
                <a:solidFill>
                  <a:schemeClr val="hlink"/>
                </a:solidFill>
              </a:rPr>
              <a:t>clínicos devem resistir ao impulso  e deixar o uso rotineiro de bicarbonato em RN com acidose metabólica. Focar seus esforços na compreensão e tratamento de acidoses iniciais.</a:t>
            </a:r>
            <a:r>
              <a:rPr lang="pt-BR" altLang="ja-JP" sz="3200" smtClean="0">
                <a:solidFill>
                  <a:schemeClr val="hlink"/>
                </a:solidFill>
              </a:rPr>
              <a:t> </a:t>
            </a:r>
            <a:endParaRPr lang="pt-BR" sz="3200" smtClean="0">
              <a:solidFill>
                <a:schemeClr val="hlink"/>
              </a:solidFill>
            </a:endParaRPr>
          </a:p>
        </p:txBody>
      </p:sp>
      <p:pic>
        <p:nvPicPr>
          <p:cNvPr id="368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3113" y="3076575"/>
            <a:ext cx="4386262" cy="328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6869" name="Rectangle 5"/>
          <p:cNvSpPr>
            <a:spLocks noChangeArrowheads="1"/>
          </p:cNvSpPr>
          <p:nvPr/>
        </p:nvSpPr>
        <p:spPr bwMode="auto">
          <a:xfrm>
            <a:off x="2354263" y="6359525"/>
            <a:ext cx="70326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pt-BR">
                <a:solidFill>
                  <a:schemeClr val="hlink"/>
                </a:solidFill>
              </a:rPr>
              <a:t>Ddos Natália, Bruna,(Dr. Paulo R. Margotto), Daniela, Vinicius e Lais (UCB)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5525" y="1000125"/>
            <a:ext cx="10133013" cy="4875213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/>
          </p:cNvSpPr>
          <p:nvPr>
            <p:ph type="title"/>
          </p:nvPr>
        </p:nvSpPr>
        <p:spPr bwMode="auto">
          <a:xfrm>
            <a:off x="901700" y="-587375"/>
            <a:ext cx="10058400" cy="14493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mtClean="0">
                <a:solidFill>
                  <a:schemeClr val="hlink"/>
                </a:solidFill>
              </a:rPr>
              <a:t>Então...</a:t>
            </a:r>
          </a:p>
        </p:txBody>
      </p:sp>
      <p:sp>
        <p:nvSpPr>
          <p:cNvPr id="69635" name="Rectangle 3"/>
          <p:cNvSpPr>
            <a:spLocks noGrp="1"/>
          </p:cNvSpPr>
          <p:nvPr>
            <p:ph type="body" idx="1"/>
          </p:nvPr>
        </p:nvSpPr>
        <p:spPr>
          <a:xfrm>
            <a:off x="0" y="879475"/>
            <a:ext cx="11915775" cy="5410200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ja-JP" smtClean="0"/>
              <a:t>O tratamento da academia metabólica com bicarbonato de sódio, uma prática que vem desde os anos 50, permanece ainda comum em muitas Unidades de Terapia Intensiva Pediátrica e Salas de Cirurgia. No entanto essa prática continua gerando um grande debate. A administração de bicarbonato de sódio causa um aumento imediato e transitório na produção de CO2 não metabólico, bem como um ligeiro aumento no pH plasmático e osmolalidade séricos, que leva a um fluxo do intra para o extracelular. O CO2 gerado se difunde rapidamente através das membranas celulares, causando uma acidose intracelular e a molécula de bicarbonato não. Assim, a administração desta base pode ser contraproducente, adicionando, ao invés de combater a acidose intracelular.</a:t>
            </a:r>
            <a:r>
              <a:rPr lang="pt-BR" altLang="ja-JP" b="1" smtClean="0"/>
              <a:t> </a:t>
            </a:r>
            <a:r>
              <a:rPr lang="pt-BR" altLang="ja-JP" smtClean="0"/>
              <a:t>A gasometria arterial não reflete exatamente o que está ocorrendo nos tecidos. O bicarbonato exacerba a lesão de cardiomiócitos e deprime a função cardíaca em pacientes com isquemia miocárdica em curso e/ou lesão renal aguda. No pré-termo associa-se à hipernatremia e morte, além da diminuição significativa do cálcio ionizado.  O bicarbonato de sódio causa aumentos significativos na pressão parcial de CO2 arterial em pacientes em ventilação mecânica. Todas as revisões de uso de bicarbonato em reanimação de neonatos concluíram que o tratamento é mais provável levar a problemas como acidose intracelular e hiperosmolalidade, do que para facilitar a reanimação. Assim, o neonatologista deve articular objetivos terapêuticos específicos e meta para reduzir a acidose no microambiente. O clínico deve evitar a infusão bicarbonato de sódio desnecessário sem justificativa. Nos complementos, a oxigenação, ventilação, melhora de contratilidade cardíaca, correção de anemia e manutenção de estabilidade hemodinâmica seria de maior importância do que a administração de bicarbonato de sódio para a correção de acidose secundaria a hipoxemia e à asfixia. Nós médicos freqüentemente somos compelidos a usar o bicarbonato de sódio, pois temos que fazer alguma coisa. Ah! Na minha experiência dá certo: “A experiência é a capacidade de cometer o erro repetidamente com uma segurança cada vez maior”. Segundo Hipocrates (ano 430 Ac): Pratique duas coisas ao lida com as doenças; auxilie ou não prejudique o paciente </a:t>
            </a:r>
            <a:endParaRPr lang="pt-BR" smtClean="0"/>
          </a:p>
        </p:txBody>
      </p:sp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10952163" y="6049963"/>
            <a:ext cx="112077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000"/>
              <a:t>Paulo R. Margotto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/>
          </p:cNvSpPr>
          <p:nvPr>
            <p:ph type="title"/>
          </p:nvPr>
        </p:nvSpPr>
        <p:spPr bwMode="auto">
          <a:xfrm>
            <a:off x="584200" y="-725488"/>
            <a:ext cx="10058400" cy="14493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b="1" smtClean="0">
                <a:solidFill>
                  <a:srgbClr val="FF00FF"/>
                </a:solidFill>
              </a:rPr>
              <a:t>OBRIGADO!</a:t>
            </a: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10306050" y="5345113"/>
            <a:ext cx="446088" cy="30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400">
                <a:solidFill>
                  <a:srgbClr val="0000FF"/>
                </a:solidFill>
              </a:rPr>
              <a:t>S10</a:t>
            </a:r>
          </a:p>
        </p:txBody>
      </p:sp>
      <p:sp>
        <p:nvSpPr>
          <p:cNvPr id="55302" name="Rectangle 6"/>
          <p:cNvSpPr>
            <a:spLocks noChangeArrowheads="1"/>
          </p:cNvSpPr>
          <p:nvPr/>
        </p:nvSpPr>
        <p:spPr bwMode="auto">
          <a:xfrm>
            <a:off x="1412875" y="5762625"/>
            <a:ext cx="100107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Drs.Larissa, Luciana, Jamille, Flávia, Paulo R. Margotto, Miza Vidigal, Helena (UTI Ped) e na frente, Thaiana</a:t>
            </a:r>
          </a:p>
        </p:txBody>
      </p:sp>
      <p:pic>
        <p:nvPicPr>
          <p:cNvPr id="55303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1800" y="793750"/>
            <a:ext cx="8632825" cy="4856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Retrospectiva">
  <a:themeElements>
    <a:clrScheme name="Retrospectiva">
      <a:dk1>
        <a:sysClr val="windowText" lastClr="000000"/>
      </a:dk1>
      <a:lt1>
        <a:sysClr val="window" lastClr="FFFFFF"/>
      </a:lt1>
      <a:dk2>
        <a:srgbClr val="514949"/>
      </a:dk2>
      <a:lt2>
        <a:srgbClr val="E1E1DB"/>
      </a:lt2>
      <a:accent1>
        <a:srgbClr val="9DBFBE"/>
      </a:accent1>
      <a:accent2>
        <a:srgbClr val="DB8631"/>
      </a:accent2>
      <a:accent3>
        <a:srgbClr val="E3CC5A"/>
      </a:accent3>
      <a:accent4>
        <a:srgbClr val="ACADA8"/>
      </a:accent4>
      <a:accent5>
        <a:srgbClr val="927C61"/>
      </a:accent5>
      <a:accent6>
        <a:srgbClr val="B3B435"/>
      </a:accent6>
      <a:hlink>
        <a:srgbClr val="0000FF"/>
      </a:hlink>
      <a:folHlink>
        <a:srgbClr val="800080"/>
      </a:folHlink>
    </a:clrScheme>
    <a:fontScheme name="Retrospectiva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iv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Retrospect" id="{5F128B03-DCCA-4EEB-AB3B-CF2899314A46}" vid="{243AF7DC-D15B-41C0-AE81-23980D1B9FC4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501</TotalTime>
  <Words>3227</Words>
  <Application>Microsoft Office PowerPoint</Application>
  <PresentationFormat>Personalizar</PresentationFormat>
  <Paragraphs>247</Paragraphs>
  <Slides>42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42</vt:i4>
      </vt:variant>
    </vt:vector>
  </HeadingPairs>
  <TitlesOfParts>
    <vt:vector size="52" baseType="lpstr">
      <vt:lpstr>Calibri</vt:lpstr>
      <vt:lpstr>Arial</vt:lpstr>
      <vt:lpstr>Calibri Light</vt:lpstr>
      <vt:lpstr>Wingdings</vt:lpstr>
      <vt:lpstr>Lato</vt:lpstr>
      <vt:lpstr>Source Sans Pro</vt:lpstr>
      <vt:lpstr>Century Schoolbook</vt:lpstr>
      <vt:lpstr>Times New Roman</vt:lpstr>
      <vt:lpstr>MS PGothic</vt:lpstr>
      <vt:lpstr>Retrospectiva</vt:lpstr>
      <vt:lpstr>Papel do bicarbonato de sódio no tratamento da acidose metabólica neonatal: benéfico ou não</vt:lpstr>
      <vt:lpstr>Introdução </vt:lpstr>
      <vt:lpstr>OBJETIVO DESSE ARTIGO</vt:lpstr>
      <vt:lpstr>Causas de acidose metabólica em neonatos </vt:lpstr>
      <vt:lpstr>Causas de acidose metabólica em neonatos </vt:lpstr>
      <vt:lpstr>Mecanismos de acidose metabólica em neonatos </vt:lpstr>
      <vt:lpstr>Mecanismos de acidose metabólica em neonatos </vt:lpstr>
      <vt:lpstr>Mecanismos de acidose metabólica em neonatos </vt:lpstr>
      <vt:lpstr>Efeitos da administração de bicarbonato de sódio </vt:lpstr>
      <vt:lpstr>Efeitos da administração de bicarbonato de sódio </vt:lpstr>
      <vt:lpstr>Bases bioquímicas do dano</vt:lpstr>
      <vt:lpstr>Avaliação baseada em evidências do uso de bicarbonato na acidose metabólica</vt:lpstr>
      <vt:lpstr>Apresentação do PowerPoint</vt:lpstr>
      <vt:lpstr>Avaliação baseada em evidências do uso de bicarbonato na acidose metabólica</vt:lpstr>
      <vt:lpstr>Avaliação baseada em evidências do uso de bicarbonato na acidose metabólica</vt:lpstr>
      <vt:lpstr>Conclusões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Nota do Editor da página neonatal, www.paulomagotto.com.br , Dr. Paulo R. Margotto</vt:lpstr>
      <vt:lpstr>Apresentação do PowerPoint</vt:lpstr>
      <vt:lpstr>Apresentação do PowerPoint</vt:lpstr>
      <vt:lpstr>Apresentação do PowerPoint</vt:lpstr>
      <vt:lpstr>Apresentação do PowerPoint</vt:lpstr>
      <vt:lpstr>LINHA DO TEMPO</vt:lpstr>
      <vt:lpstr>LINHA DO TEMPO</vt:lpstr>
      <vt:lpstr>LINHA DO TEMPO</vt:lpstr>
      <vt:lpstr>Apresentação do PowerPoint</vt:lpstr>
      <vt:lpstr>Apresentação do PowerPoint</vt:lpstr>
      <vt:lpstr>Apresentação do PowerPoint</vt:lpstr>
      <vt:lpstr>Apresentação do PowerPoint</vt:lpstr>
      <vt:lpstr>EVIDÊNCIAS PARA DANO</vt:lpstr>
      <vt:lpstr>EVIDÊNCIAS PARA DANO</vt:lpstr>
      <vt:lpstr>Apresentação do PowerPoint</vt:lpstr>
      <vt:lpstr>Apresentação do PowerPoint</vt:lpstr>
      <vt:lpstr>Apresentação do PowerPoint</vt:lpstr>
      <vt:lpstr>Apresentação do PowerPoint</vt:lpstr>
      <vt:lpstr>Então...</vt:lpstr>
      <vt:lpstr>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Papel do bicarbonato de sódio no tratamento da acidose metabólica neonatal: benéfico ou não</dc:title>
  <dc:creator>Conta da Microsoft</dc:creator>
  <cp:lastModifiedBy>Paulo</cp:lastModifiedBy>
  <cp:revision>33</cp:revision>
  <dcterms:created xsi:type="dcterms:W3CDTF">2020-09-30T00:00:20Z</dcterms:created>
  <dcterms:modified xsi:type="dcterms:W3CDTF">2020-10-16T22:39:38Z</dcterms:modified>
</cp:coreProperties>
</file>