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88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8" r:id="rId23"/>
    <p:sldId id="277" r:id="rId24"/>
    <p:sldId id="278" r:id="rId25"/>
    <p:sldId id="279" r:id="rId26"/>
    <p:sldId id="280" r:id="rId27"/>
    <p:sldId id="281" r:id="rId28"/>
    <p:sldId id="283" r:id="rId29"/>
    <p:sldId id="282" r:id="rId30"/>
    <p:sldId id="285" r:id="rId31"/>
    <p:sldId id="284" r:id="rId32"/>
    <p:sldId id="286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7" r:id="rId70"/>
    <p:sldId id="335" r:id="rId71"/>
    <p:sldId id="336" r:id="rId72"/>
    <p:sldId id="337" r:id="rId73"/>
    <p:sldId id="338" r:id="rId74"/>
    <p:sldId id="329" r:id="rId75"/>
    <p:sldId id="330" r:id="rId76"/>
    <p:sldId id="331" r:id="rId77"/>
    <p:sldId id="332" r:id="rId78"/>
    <p:sldId id="333" r:id="rId79"/>
    <p:sldId id="339" r:id="rId80"/>
    <p:sldId id="344" r:id="rId81"/>
    <p:sldId id="345" r:id="rId82"/>
    <p:sldId id="341" r:id="rId83"/>
    <p:sldId id="342" r:id="rId84"/>
    <p:sldId id="343" r:id="rId85"/>
    <p:sldId id="340" r:id="rId86"/>
    <p:sldId id="326" r:id="rId8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00"/>
    <a:srgbClr val="FF00FF"/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Estilo Claro 3 - Ênfas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/>
    <p:restoredTop sz="94656" autoAdjust="0"/>
  </p:normalViewPr>
  <p:slideViewPr>
    <p:cSldViewPr snapToGrid="0" snapToObjects="1">
      <p:cViewPr varScale="1">
        <p:scale>
          <a:sx n="73" d="100"/>
          <a:sy n="73" d="100"/>
        </p:scale>
        <p:origin x="-252" y="-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09CD65-DEF5-6B46-A978-187D2EB53FE3}" type="doc">
      <dgm:prSet loTypeId="urn:microsoft.com/office/officeart/2005/8/layout/hierarchy1" loCatId="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pt-BR"/>
        </a:p>
      </dgm:t>
    </dgm:pt>
    <dgm:pt modelId="{E664FA19-288E-8D46-888D-1F33AA346BC1}">
      <dgm:prSet phldrT="[Texto]"/>
      <dgm:spPr/>
      <dgm:t>
        <a:bodyPr/>
        <a:lstStyle/>
        <a:p>
          <a:r>
            <a:rPr lang="pt-BR" dirty="0"/>
            <a:t>Suspeita de choque (avaliar)</a:t>
          </a:r>
        </a:p>
      </dgm:t>
    </dgm:pt>
    <dgm:pt modelId="{8AE031E3-75CD-764E-BBC6-259C99C9A9A4}" type="parTrans" cxnId="{4F39DB82-69A5-AA43-B81C-89A54899755F}">
      <dgm:prSet/>
      <dgm:spPr/>
      <dgm:t>
        <a:bodyPr/>
        <a:lstStyle/>
        <a:p>
          <a:endParaRPr lang="pt-BR"/>
        </a:p>
      </dgm:t>
    </dgm:pt>
    <dgm:pt modelId="{DFFD2F12-5CBA-9A49-8ACB-61261D2C201B}" type="sibTrans" cxnId="{4F39DB82-69A5-AA43-B81C-89A54899755F}">
      <dgm:prSet/>
      <dgm:spPr/>
      <dgm:t>
        <a:bodyPr/>
        <a:lstStyle/>
        <a:p>
          <a:endParaRPr lang="pt-BR"/>
        </a:p>
      </dgm:t>
    </dgm:pt>
    <dgm:pt modelId="{B97245F4-F9E4-7540-80CD-AD0B81400B5B}">
      <dgm:prSet phldrT="[Texto]"/>
      <dgm:spPr/>
      <dgm:t>
        <a:bodyPr/>
        <a:lstStyle/>
        <a:p>
          <a:r>
            <a:rPr lang="pt-BR" dirty="0"/>
            <a:t>Sim: choque. (grau elevado de suspeição). </a:t>
          </a:r>
        </a:p>
      </dgm:t>
    </dgm:pt>
    <dgm:pt modelId="{C856594C-8D8B-244F-8A46-378653C9BB31}" type="parTrans" cxnId="{7AC7ADD1-0FE7-F54B-9364-30DDC7FEB679}">
      <dgm:prSet/>
      <dgm:spPr/>
      <dgm:t>
        <a:bodyPr/>
        <a:lstStyle/>
        <a:p>
          <a:endParaRPr lang="pt-BR"/>
        </a:p>
      </dgm:t>
    </dgm:pt>
    <dgm:pt modelId="{FB0F4CB9-A525-D14E-93EE-D84C66744F18}" type="sibTrans" cxnId="{7AC7ADD1-0FE7-F54B-9364-30DDC7FEB679}">
      <dgm:prSet/>
      <dgm:spPr/>
      <dgm:t>
        <a:bodyPr/>
        <a:lstStyle/>
        <a:p>
          <a:endParaRPr lang="pt-BR"/>
        </a:p>
      </dgm:t>
    </dgm:pt>
    <dgm:pt modelId="{C3820DBB-6431-704C-84EE-0DC80B8A80FA}">
      <dgm:prSet phldrT="[Texto]"/>
      <dgm:spPr/>
      <dgm:t>
        <a:bodyPr/>
        <a:lstStyle/>
        <a:p>
          <a:r>
            <a:rPr lang="pt-BR" dirty="0"/>
            <a:t>Choque cardiogênico</a:t>
          </a:r>
        </a:p>
      </dgm:t>
    </dgm:pt>
    <dgm:pt modelId="{572F80E9-58C3-D446-A07E-775BA7A7BADB}" type="parTrans" cxnId="{CD018C5B-A15E-DE48-A68E-8A21C0DAA54F}">
      <dgm:prSet/>
      <dgm:spPr/>
      <dgm:t>
        <a:bodyPr/>
        <a:lstStyle/>
        <a:p>
          <a:endParaRPr lang="pt-BR"/>
        </a:p>
      </dgm:t>
    </dgm:pt>
    <dgm:pt modelId="{B458D5EC-325A-9245-8650-268437A7166F}" type="sibTrans" cxnId="{CD018C5B-A15E-DE48-A68E-8A21C0DAA54F}">
      <dgm:prSet/>
      <dgm:spPr/>
      <dgm:t>
        <a:bodyPr/>
        <a:lstStyle/>
        <a:p>
          <a:endParaRPr lang="pt-BR"/>
        </a:p>
      </dgm:t>
    </dgm:pt>
    <dgm:pt modelId="{26DA073C-1F2F-3D4B-9E6F-3F1FB13CFBC5}">
      <dgm:prSet phldrT="[Texto]"/>
      <dgm:spPr/>
      <dgm:t>
        <a:bodyPr/>
        <a:lstStyle/>
        <a:p>
          <a:r>
            <a:rPr lang="pt-BR" dirty="0"/>
            <a:t>Não: Estável (baixo grau de suspeição)</a:t>
          </a:r>
        </a:p>
      </dgm:t>
    </dgm:pt>
    <dgm:pt modelId="{69D56650-C80E-174F-9AC2-5B45D95EFABB}" type="parTrans" cxnId="{9F4642B1-90F3-4443-B0E0-676CC0E635C8}">
      <dgm:prSet/>
      <dgm:spPr/>
      <dgm:t>
        <a:bodyPr/>
        <a:lstStyle/>
        <a:p>
          <a:endParaRPr lang="pt-BR"/>
        </a:p>
      </dgm:t>
    </dgm:pt>
    <dgm:pt modelId="{B78E452A-B5CF-6444-B309-035A4502A725}" type="sibTrans" cxnId="{9F4642B1-90F3-4443-B0E0-676CC0E635C8}">
      <dgm:prSet/>
      <dgm:spPr/>
      <dgm:t>
        <a:bodyPr/>
        <a:lstStyle/>
        <a:p>
          <a:endParaRPr lang="pt-BR"/>
        </a:p>
      </dgm:t>
    </dgm:pt>
    <dgm:pt modelId="{1E368845-86D2-6E41-89B4-C6620CD9F868}">
      <dgm:prSet phldrT="[Texto]"/>
      <dgm:spPr/>
      <dgm:t>
        <a:bodyPr/>
        <a:lstStyle/>
        <a:p>
          <a:r>
            <a:rPr lang="pt-BR" dirty="0"/>
            <a:t>Observação rigorosa 6/6h </a:t>
          </a:r>
        </a:p>
      </dgm:t>
    </dgm:pt>
    <dgm:pt modelId="{FA940C1F-FC7B-B349-8653-463A02B51FDE}" type="parTrans" cxnId="{B5910C79-B0A3-894B-91C6-6D02A3792114}">
      <dgm:prSet/>
      <dgm:spPr/>
      <dgm:t>
        <a:bodyPr/>
        <a:lstStyle/>
        <a:p>
          <a:endParaRPr lang="pt-BR"/>
        </a:p>
      </dgm:t>
    </dgm:pt>
    <dgm:pt modelId="{6464FD98-4677-5D40-87E3-34FF0BEA867E}" type="sibTrans" cxnId="{B5910C79-B0A3-894B-91C6-6D02A3792114}">
      <dgm:prSet/>
      <dgm:spPr/>
      <dgm:t>
        <a:bodyPr/>
        <a:lstStyle/>
        <a:p>
          <a:endParaRPr lang="pt-BR"/>
        </a:p>
      </dgm:t>
    </dgm:pt>
    <dgm:pt modelId="{E4D809C3-DB71-EE4A-8BD1-85A92CA03F1B}">
      <dgm:prSet phldrT="[Texto]"/>
      <dgm:spPr/>
      <dgm:t>
        <a:bodyPr/>
        <a:lstStyle/>
        <a:p>
          <a:r>
            <a:rPr lang="pt-BR" dirty="0"/>
            <a:t>Choque distributivo </a:t>
          </a:r>
        </a:p>
      </dgm:t>
    </dgm:pt>
    <dgm:pt modelId="{B82041B5-B7A8-804F-B7A2-A31F214E16C5}" type="sibTrans" cxnId="{035D1781-C74A-A349-8E15-FC3419CD6A30}">
      <dgm:prSet/>
      <dgm:spPr/>
      <dgm:t>
        <a:bodyPr/>
        <a:lstStyle/>
        <a:p>
          <a:endParaRPr lang="pt-BR"/>
        </a:p>
      </dgm:t>
    </dgm:pt>
    <dgm:pt modelId="{E9239B45-A025-2542-BFF5-064DCEE7FAC6}" type="parTrans" cxnId="{035D1781-C74A-A349-8E15-FC3419CD6A30}">
      <dgm:prSet/>
      <dgm:spPr/>
      <dgm:t>
        <a:bodyPr/>
        <a:lstStyle/>
        <a:p>
          <a:endParaRPr lang="pt-BR"/>
        </a:p>
      </dgm:t>
    </dgm:pt>
    <dgm:pt modelId="{D83675A3-382E-9946-A2E7-28F87BE4AB6B}">
      <dgm:prSet/>
      <dgm:spPr/>
      <dgm:t>
        <a:bodyPr/>
        <a:lstStyle/>
        <a:p>
          <a:r>
            <a:rPr lang="pt-BR" dirty="0"/>
            <a:t>Choque adaptativo</a:t>
          </a:r>
        </a:p>
      </dgm:t>
    </dgm:pt>
    <dgm:pt modelId="{7F9E8413-1F19-0740-8C45-18B5C6918DEA}" type="parTrans" cxnId="{AD9FA754-441D-5348-B661-852E5C5DD8FE}">
      <dgm:prSet/>
      <dgm:spPr/>
      <dgm:t>
        <a:bodyPr/>
        <a:lstStyle/>
        <a:p>
          <a:endParaRPr lang="pt-BR"/>
        </a:p>
      </dgm:t>
    </dgm:pt>
    <dgm:pt modelId="{B307B8C2-CF32-9640-9630-1EAEC972D53D}" type="sibTrans" cxnId="{AD9FA754-441D-5348-B661-852E5C5DD8FE}">
      <dgm:prSet/>
      <dgm:spPr/>
      <dgm:t>
        <a:bodyPr/>
        <a:lstStyle/>
        <a:p>
          <a:endParaRPr lang="pt-BR"/>
        </a:p>
      </dgm:t>
    </dgm:pt>
    <dgm:pt modelId="{DC034750-3C07-774A-A9A9-A70C3C4FD09E}">
      <dgm:prSet/>
      <dgm:spPr/>
      <dgm:t>
        <a:bodyPr/>
        <a:lstStyle/>
        <a:p>
          <a:r>
            <a:rPr lang="pt-BR" dirty="0"/>
            <a:t>Tratamento para contratilidade</a:t>
          </a:r>
        </a:p>
      </dgm:t>
    </dgm:pt>
    <dgm:pt modelId="{57B866BB-6619-274D-BC29-5B4A410ADB16}" type="parTrans" cxnId="{07DC9716-52BE-4E44-9588-DD1651265DCD}">
      <dgm:prSet/>
      <dgm:spPr/>
      <dgm:t>
        <a:bodyPr/>
        <a:lstStyle/>
        <a:p>
          <a:endParaRPr lang="pt-BR"/>
        </a:p>
      </dgm:t>
    </dgm:pt>
    <dgm:pt modelId="{A860BF42-D247-F640-89BB-6C59C42B70EB}" type="sibTrans" cxnId="{07DC9716-52BE-4E44-9588-DD1651265DCD}">
      <dgm:prSet/>
      <dgm:spPr/>
      <dgm:t>
        <a:bodyPr/>
        <a:lstStyle/>
        <a:p>
          <a:endParaRPr lang="pt-BR"/>
        </a:p>
      </dgm:t>
    </dgm:pt>
    <dgm:pt modelId="{38469C11-0342-3244-81DB-BBDB1ACABAB6}">
      <dgm:prSet/>
      <dgm:spPr/>
      <dgm:t>
        <a:bodyPr/>
        <a:lstStyle/>
        <a:p>
          <a:r>
            <a:rPr lang="pt-BR" dirty="0"/>
            <a:t>Tratamento para </a:t>
          </a:r>
          <a:r>
            <a:rPr lang="pt-BR" dirty="0" err="1"/>
            <a:t>vasoplegia</a:t>
          </a:r>
          <a:r>
            <a:rPr lang="pt-BR" dirty="0"/>
            <a:t> </a:t>
          </a:r>
        </a:p>
      </dgm:t>
    </dgm:pt>
    <dgm:pt modelId="{FB4D1868-42F1-6841-B591-0BABB823231A}" type="parTrans" cxnId="{A45A7680-968F-0B45-A464-4E2D90AFC1D6}">
      <dgm:prSet/>
      <dgm:spPr/>
      <dgm:t>
        <a:bodyPr/>
        <a:lstStyle/>
        <a:p>
          <a:endParaRPr lang="pt-BR"/>
        </a:p>
      </dgm:t>
    </dgm:pt>
    <dgm:pt modelId="{D12885A8-FEFF-0E47-97F8-0A58458033DB}" type="sibTrans" cxnId="{A45A7680-968F-0B45-A464-4E2D90AFC1D6}">
      <dgm:prSet/>
      <dgm:spPr/>
      <dgm:t>
        <a:bodyPr/>
        <a:lstStyle/>
        <a:p>
          <a:endParaRPr lang="pt-BR"/>
        </a:p>
      </dgm:t>
    </dgm:pt>
    <dgm:pt modelId="{57BB4688-8D95-884E-ADEA-DC59D068D4EB}">
      <dgm:prSet/>
      <dgm:spPr/>
      <dgm:t>
        <a:bodyPr/>
        <a:lstStyle/>
        <a:p>
          <a:r>
            <a:rPr lang="pt-BR" dirty="0"/>
            <a:t>Tratamento para contratilidade</a:t>
          </a:r>
        </a:p>
      </dgm:t>
    </dgm:pt>
    <dgm:pt modelId="{9D068E12-CFF8-3548-9F39-A3F8742398F9}" type="parTrans" cxnId="{F97566F7-63AE-A24B-9011-22D6ACA72EB8}">
      <dgm:prSet/>
      <dgm:spPr/>
      <dgm:t>
        <a:bodyPr/>
        <a:lstStyle/>
        <a:p>
          <a:endParaRPr lang="pt-BR"/>
        </a:p>
      </dgm:t>
    </dgm:pt>
    <dgm:pt modelId="{0471E069-87D4-0D4C-B717-32E5A41C4EA8}" type="sibTrans" cxnId="{F97566F7-63AE-A24B-9011-22D6ACA72EB8}">
      <dgm:prSet/>
      <dgm:spPr/>
      <dgm:t>
        <a:bodyPr/>
        <a:lstStyle/>
        <a:p>
          <a:endParaRPr lang="pt-BR"/>
        </a:p>
      </dgm:t>
    </dgm:pt>
    <dgm:pt modelId="{33F98051-0290-7F41-9FD9-B7803B90EACB}" type="pres">
      <dgm:prSet presAssocID="{2209CD65-DEF5-6B46-A978-187D2EB53FE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2AAEE734-040F-6D4D-B67E-8BBCA9A86EE3}" type="pres">
      <dgm:prSet presAssocID="{E664FA19-288E-8D46-888D-1F33AA346BC1}" presName="hierRoot1" presStyleCnt="0"/>
      <dgm:spPr/>
    </dgm:pt>
    <dgm:pt modelId="{1662A1CA-509B-E14E-B82B-271F33A6357E}" type="pres">
      <dgm:prSet presAssocID="{E664FA19-288E-8D46-888D-1F33AA346BC1}" presName="composite" presStyleCnt="0"/>
      <dgm:spPr/>
    </dgm:pt>
    <dgm:pt modelId="{1FCAC81D-0D43-B948-A424-943A08BEFA4E}" type="pres">
      <dgm:prSet presAssocID="{E664FA19-288E-8D46-888D-1F33AA346BC1}" presName="background" presStyleLbl="node0" presStyleIdx="0" presStyleCnt="1"/>
      <dgm:spPr/>
    </dgm:pt>
    <dgm:pt modelId="{EBA034CD-E0B0-1C47-ADB6-2AEB8D60CB17}" type="pres">
      <dgm:prSet presAssocID="{E664FA19-288E-8D46-888D-1F33AA346BC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E5687CE-2A6F-9642-905E-E815F1DD6034}" type="pres">
      <dgm:prSet presAssocID="{E664FA19-288E-8D46-888D-1F33AA346BC1}" presName="hierChild2" presStyleCnt="0"/>
      <dgm:spPr/>
    </dgm:pt>
    <dgm:pt modelId="{5998038A-7803-3442-B13A-29C35DFCD851}" type="pres">
      <dgm:prSet presAssocID="{C856594C-8D8B-244F-8A46-378653C9BB31}" presName="Name10" presStyleLbl="parChTrans1D2" presStyleIdx="0" presStyleCnt="2"/>
      <dgm:spPr/>
      <dgm:t>
        <a:bodyPr/>
        <a:lstStyle/>
        <a:p>
          <a:endParaRPr lang="pt-BR"/>
        </a:p>
      </dgm:t>
    </dgm:pt>
    <dgm:pt modelId="{22B2EA7F-CC6E-A544-8BF7-649DF30B3447}" type="pres">
      <dgm:prSet presAssocID="{B97245F4-F9E4-7540-80CD-AD0B81400B5B}" presName="hierRoot2" presStyleCnt="0"/>
      <dgm:spPr/>
    </dgm:pt>
    <dgm:pt modelId="{8C51699F-D8B0-A446-BECA-6D7F78443B1C}" type="pres">
      <dgm:prSet presAssocID="{B97245F4-F9E4-7540-80CD-AD0B81400B5B}" presName="composite2" presStyleCnt="0"/>
      <dgm:spPr/>
    </dgm:pt>
    <dgm:pt modelId="{59BDD651-51B0-2749-A706-521C6A899132}" type="pres">
      <dgm:prSet presAssocID="{B97245F4-F9E4-7540-80CD-AD0B81400B5B}" presName="background2" presStyleLbl="node2" presStyleIdx="0" presStyleCnt="2"/>
      <dgm:spPr/>
    </dgm:pt>
    <dgm:pt modelId="{CCE585DD-ECC6-9F43-97AE-73044611EA1A}" type="pres">
      <dgm:prSet presAssocID="{B97245F4-F9E4-7540-80CD-AD0B81400B5B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C3DFB9E-77BC-844C-A51E-6CDC46F20DE7}" type="pres">
      <dgm:prSet presAssocID="{B97245F4-F9E4-7540-80CD-AD0B81400B5B}" presName="hierChild3" presStyleCnt="0"/>
      <dgm:spPr/>
    </dgm:pt>
    <dgm:pt modelId="{56AD0B99-E3B1-544E-B320-F09FD56FA558}" type="pres">
      <dgm:prSet presAssocID="{572F80E9-58C3-D446-A07E-775BA7A7BADB}" presName="Name17" presStyleLbl="parChTrans1D3" presStyleIdx="0" presStyleCnt="4"/>
      <dgm:spPr/>
      <dgm:t>
        <a:bodyPr/>
        <a:lstStyle/>
        <a:p>
          <a:endParaRPr lang="pt-BR"/>
        </a:p>
      </dgm:t>
    </dgm:pt>
    <dgm:pt modelId="{660FD942-9EF3-064D-932E-637BD0824E6B}" type="pres">
      <dgm:prSet presAssocID="{C3820DBB-6431-704C-84EE-0DC80B8A80FA}" presName="hierRoot3" presStyleCnt="0"/>
      <dgm:spPr/>
    </dgm:pt>
    <dgm:pt modelId="{47689961-F082-8E4A-A205-2C9B37035EA1}" type="pres">
      <dgm:prSet presAssocID="{C3820DBB-6431-704C-84EE-0DC80B8A80FA}" presName="composite3" presStyleCnt="0"/>
      <dgm:spPr/>
    </dgm:pt>
    <dgm:pt modelId="{6AB6D824-E366-324E-AA7C-EF41B00EF2E6}" type="pres">
      <dgm:prSet presAssocID="{C3820DBB-6431-704C-84EE-0DC80B8A80FA}" presName="background3" presStyleLbl="node3" presStyleIdx="0" presStyleCnt="4"/>
      <dgm:spPr/>
    </dgm:pt>
    <dgm:pt modelId="{D0E2CE8B-F15E-314E-9E4D-DB70786291CE}" type="pres">
      <dgm:prSet presAssocID="{C3820DBB-6431-704C-84EE-0DC80B8A80FA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7661D63E-B2B9-6240-82F6-692E244DCAE1}" type="pres">
      <dgm:prSet presAssocID="{C3820DBB-6431-704C-84EE-0DC80B8A80FA}" presName="hierChild4" presStyleCnt="0"/>
      <dgm:spPr/>
    </dgm:pt>
    <dgm:pt modelId="{18A05C7A-777A-DA44-AEF6-C73D2C4253D3}" type="pres">
      <dgm:prSet presAssocID="{57B866BB-6619-274D-BC29-5B4A410ADB16}" presName="Name23" presStyleLbl="parChTrans1D4" presStyleIdx="0" presStyleCnt="3"/>
      <dgm:spPr/>
      <dgm:t>
        <a:bodyPr/>
        <a:lstStyle/>
        <a:p>
          <a:endParaRPr lang="pt-BR"/>
        </a:p>
      </dgm:t>
    </dgm:pt>
    <dgm:pt modelId="{12BE925F-21D7-C248-83E9-7C24F72D888D}" type="pres">
      <dgm:prSet presAssocID="{DC034750-3C07-774A-A9A9-A70C3C4FD09E}" presName="hierRoot4" presStyleCnt="0"/>
      <dgm:spPr/>
    </dgm:pt>
    <dgm:pt modelId="{218EF741-7C7A-CA4F-8E9D-F1D3239F1B2C}" type="pres">
      <dgm:prSet presAssocID="{DC034750-3C07-774A-A9A9-A70C3C4FD09E}" presName="composite4" presStyleCnt="0"/>
      <dgm:spPr/>
    </dgm:pt>
    <dgm:pt modelId="{0F83D516-7621-7240-9025-218A542D3459}" type="pres">
      <dgm:prSet presAssocID="{DC034750-3C07-774A-A9A9-A70C3C4FD09E}" presName="background4" presStyleLbl="node4" presStyleIdx="0" presStyleCnt="3"/>
      <dgm:spPr/>
    </dgm:pt>
    <dgm:pt modelId="{4E7621D3-CE4C-E949-BF86-95502B34819D}" type="pres">
      <dgm:prSet presAssocID="{DC034750-3C07-774A-A9A9-A70C3C4FD09E}" presName="text4" presStyleLbl="fgAcc4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306F73B-936B-024D-A546-BEE41E059893}" type="pres">
      <dgm:prSet presAssocID="{DC034750-3C07-774A-A9A9-A70C3C4FD09E}" presName="hierChild5" presStyleCnt="0"/>
      <dgm:spPr/>
    </dgm:pt>
    <dgm:pt modelId="{3058CF96-090C-4A4A-A27C-51BAAC55258B}" type="pres">
      <dgm:prSet presAssocID="{E9239B45-A025-2542-BFF5-064DCEE7FAC6}" presName="Name17" presStyleLbl="parChTrans1D3" presStyleIdx="1" presStyleCnt="4"/>
      <dgm:spPr/>
      <dgm:t>
        <a:bodyPr/>
        <a:lstStyle/>
        <a:p>
          <a:endParaRPr lang="pt-BR"/>
        </a:p>
      </dgm:t>
    </dgm:pt>
    <dgm:pt modelId="{BF87FB20-3EDC-C948-A350-1738BD85A56F}" type="pres">
      <dgm:prSet presAssocID="{E4D809C3-DB71-EE4A-8BD1-85A92CA03F1B}" presName="hierRoot3" presStyleCnt="0"/>
      <dgm:spPr/>
    </dgm:pt>
    <dgm:pt modelId="{2B202DDE-C6F1-2C47-82C9-3EE47CB38174}" type="pres">
      <dgm:prSet presAssocID="{E4D809C3-DB71-EE4A-8BD1-85A92CA03F1B}" presName="composite3" presStyleCnt="0"/>
      <dgm:spPr/>
    </dgm:pt>
    <dgm:pt modelId="{880CD7C7-ACC0-0240-8A9E-B66884CB4B6B}" type="pres">
      <dgm:prSet presAssocID="{E4D809C3-DB71-EE4A-8BD1-85A92CA03F1B}" presName="background3" presStyleLbl="node3" presStyleIdx="1" presStyleCnt="4"/>
      <dgm:spPr/>
    </dgm:pt>
    <dgm:pt modelId="{DD20975D-5815-4145-B79A-79C332AFFE46}" type="pres">
      <dgm:prSet presAssocID="{E4D809C3-DB71-EE4A-8BD1-85A92CA03F1B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66F00B6-C7AC-0645-B919-A358EBFD5378}" type="pres">
      <dgm:prSet presAssocID="{E4D809C3-DB71-EE4A-8BD1-85A92CA03F1B}" presName="hierChild4" presStyleCnt="0"/>
      <dgm:spPr/>
    </dgm:pt>
    <dgm:pt modelId="{CBADE4BD-F526-4A40-97C8-CF864A5BC1C3}" type="pres">
      <dgm:prSet presAssocID="{FB4D1868-42F1-6841-B591-0BABB823231A}" presName="Name23" presStyleLbl="parChTrans1D4" presStyleIdx="1" presStyleCnt="3"/>
      <dgm:spPr/>
      <dgm:t>
        <a:bodyPr/>
        <a:lstStyle/>
        <a:p>
          <a:endParaRPr lang="pt-BR"/>
        </a:p>
      </dgm:t>
    </dgm:pt>
    <dgm:pt modelId="{8ABC12A3-4951-5941-BF65-04357415C374}" type="pres">
      <dgm:prSet presAssocID="{38469C11-0342-3244-81DB-BBDB1ACABAB6}" presName="hierRoot4" presStyleCnt="0"/>
      <dgm:spPr/>
    </dgm:pt>
    <dgm:pt modelId="{631CFF57-A248-F64A-8BC3-8713C7010FE0}" type="pres">
      <dgm:prSet presAssocID="{38469C11-0342-3244-81DB-BBDB1ACABAB6}" presName="composite4" presStyleCnt="0"/>
      <dgm:spPr/>
    </dgm:pt>
    <dgm:pt modelId="{988C3FE3-59C8-F441-8177-3DE60F577032}" type="pres">
      <dgm:prSet presAssocID="{38469C11-0342-3244-81DB-BBDB1ACABAB6}" presName="background4" presStyleLbl="node4" presStyleIdx="1" presStyleCnt="3"/>
      <dgm:spPr/>
    </dgm:pt>
    <dgm:pt modelId="{AF90C41B-802D-6041-9BC0-95DBF65F3017}" type="pres">
      <dgm:prSet presAssocID="{38469C11-0342-3244-81DB-BBDB1ACABAB6}" presName="text4" presStyleLbl="fgAcc4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EE69DDEF-EF42-3740-A318-F440E0F71D54}" type="pres">
      <dgm:prSet presAssocID="{38469C11-0342-3244-81DB-BBDB1ACABAB6}" presName="hierChild5" presStyleCnt="0"/>
      <dgm:spPr/>
    </dgm:pt>
    <dgm:pt modelId="{33610A32-0241-1549-9E2A-33C0B4BC0C47}" type="pres">
      <dgm:prSet presAssocID="{7F9E8413-1F19-0740-8C45-18B5C6918DEA}" presName="Name17" presStyleLbl="parChTrans1D3" presStyleIdx="2" presStyleCnt="4"/>
      <dgm:spPr/>
      <dgm:t>
        <a:bodyPr/>
        <a:lstStyle/>
        <a:p>
          <a:endParaRPr lang="pt-BR"/>
        </a:p>
      </dgm:t>
    </dgm:pt>
    <dgm:pt modelId="{3F95CAE6-E8C5-BE4D-AA7B-BAD7A500A28A}" type="pres">
      <dgm:prSet presAssocID="{D83675A3-382E-9946-A2E7-28F87BE4AB6B}" presName="hierRoot3" presStyleCnt="0"/>
      <dgm:spPr/>
    </dgm:pt>
    <dgm:pt modelId="{B5408ABB-C146-9F49-86C4-370014E740D9}" type="pres">
      <dgm:prSet presAssocID="{D83675A3-382E-9946-A2E7-28F87BE4AB6B}" presName="composite3" presStyleCnt="0"/>
      <dgm:spPr/>
    </dgm:pt>
    <dgm:pt modelId="{D6832A0D-191E-104E-94D3-19DB2016D8DC}" type="pres">
      <dgm:prSet presAssocID="{D83675A3-382E-9946-A2E7-28F87BE4AB6B}" presName="background3" presStyleLbl="node3" presStyleIdx="2" presStyleCnt="4"/>
      <dgm:spPr/>
    </dgm:pt>
    <dgm:pt modelId="{8075DDE1-24C1-954E-A533-38F300E4F2CF}" type="pres">
      <dgm:prSet presAssocID="{D83675A3-382E-9946-A2E7-28F87BE4AB6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DDB571A-B1B6-0545-A60D-D68148BAD854}" type="pres">
      <dgm:prSet presAssocID="{D83675A3-382E-9946-A2E7-28F87BE4AB6B}" presName="hierChild4" presStyleCnt="0"/>
      <dgm:spPr/>
    </dgm:pt>
    <dgm:pt modelId="{B345E411-73EA-C945-B005-2924BEB180C8}" type="pres">
      <dgm:prSet presAssocID="{9D068E12-CFF8-3548-9F39-A3F8742398F9}" presName="Name23" presStyleLbl="parChTrans1D4" presStyleIdx="2" presStyleCnt="3"/>
      <dgm:spPr/>
      <dgm:t>
        <a:bodyPr/>
        <a:lstStyle/>
        <a:p>
          <a:endParaRPr lang="pt-BR"/>
        </a:p>
      </dgm:t>
    </dgm:pt>
    <dgm:pt modelId="{F63F4DC9-184D-924F-A82F-B479DB027F61}" type="pres">
      <dgm:prSet presAssocID="{57BB4688-8D95-884E-ADEA-DC59D068D4EB}" presName="hierRoot4" presStyleCnt="0"/>
      <dgm:spPr/>
    </dgm:pt>
    <dgm:pt modelId="{E2C02B6C-2A8D-9E48-8EFE-06C971217DC8}" type="pres">
      <dgm:prSet presAssocID="{57BB4688-8D95-884E-ADEA-DC59D068D4EB}" presName="composite4" presStyleCnt="0"/>
      <dgm:spPr/>
    </dgm:pt>
    <dgm:pt modelId="{00C9F8E9-23D7-7A42-B27F-0B2A13BC7820}" type="pres">
      <dgm:prSet presAssocID="{57BB4688-8D95-884E-ADEA-DC59D068D4EB}" presName="background4" presStyleLbl="node4" presStyleIdx="2" presStyleCnt="3"/>
      <dgm:spPr/>
    </dgm:pt>
    <dgm:pt modelId="{4B2E42D2-ADBA-9B4B-8EB9-7223D9AAFBE9}" type="pres">
      <dgm:prSet presAssocID="{57BB4688-8D95-884E-ADEA-DC59D068D4EB}" presName="text4" presStyleLbl="fgAcc4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9293FC1-B810-EC42-AE95-B6AA204F7C3A}" type="pres">
      <dgm:prSet presAssocID="{57BB4688-8D95-884E-ADEA-DC59D068D4EB}" presName="hierChild5" presStyleCnt="0"/>
      <dgm:spPr/>
    </dgm:pt>
    <dgm:pt modelId="{5A08BEEF-A2FD-2345-97CB-629249AFAEE8}" type="pres">
      <dgm:prSet presAssocID="{69D56650-C80E-174F-9AC2-5B45D95EFABB}" presName="Name10" presStyleLbl="parChTrans1D2" presStyleIdx="1" presStyleCnt="2"/>
      <dgm:spPr/>
      <dgm:t>
        <a:bodyPr/>
        <a:lstStyle/>
        <a:p>
          <a:endParaRPr lang="pt-BR"/>
        </a:p>
      </dgm:t>
    </dgm:pt>
    <dgm:pt modelId="{7139F63A-76DD-0346-B07B-88DFC8E12E1F}" type="pres">
      <dgm:prSet presAssocID="{26DA073C-1F2F-3D4B-9E6F-3F1FB13CFBC5}" presName="hierRoot2" presStyleCnt="0"/>
      <dgm:spPr/>
    </dgm:pt>
    <dgm:pt modelId="{47A94C80-D6C7-1241-B36A-FAB6E29AA1CF}" type="pres">
      <dgm:prSet presAssocID="{26DA073C-1F2F-3D4B-9E6F-3F1FB13CFBC5}" presName="composite2" presStyleCnt="0"/>
      <dgm:spPr/>
    </dgm:pt>
    <dgm:pt modelId="{FE3E4328-D2CD-0F49-B918-23E59CF27C38}" type="pres">
      <dgm:prSet presAssocID="{26DA073C-1F2F-3D4B-9E6F-3F1FB13CFBC5}" presName="background2" presStyleLbl="node2" presStyleIdx="1" presStyleCnt="2"/>
      <dgm:spPr/>
    </dgm:pt>
    <dgm:pt modelId="{19C9ADAC-B8D9-584F-9E0F-641963ED3650}" type="pres">
      <dgm:prSet presAssocID="{26DA073C-1F2F-3D4B-9E6F-3F1FB13CFBC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F3FCAF7-32E1-224E-AEC1-CCC4D6FDE750}" type="pres">
      <dgm:prSet presAssocID="{26DA073C-1F2F-3D4B-9E6F-3F1FB13CFBC5}" presName="hierChild3" presStyleCnt="0"/>
      <dgm:spPr/>
    </dgm:pt>
    <dgm:pt modelId="{853E4D32-C825-3C4B-9C7D-54686FD780CE}" type="pres">
      <dgm:prSet presAssocID="{FA940C1F-FC7B-B349-8653-463A02B51FDE}" presName="Name17" presStyleLbl="parChTrans1D3" presStyleIdx="3" presStyleCnt="4"/>
      <dgm:spPr/>
      <dgm:t>
        <a:bodyPr/>
        <a:lstStyle/>
        <a:p>
          <a:endParaRPr lang="pt-BR"/>
        </a:p>
      </dgm:t>
    </dgm:pt>
    <dgm:pt modelId="{D74DCF96-E022-204A-AC27-9BF1906DFA40}" type="pres">
      <dgm:prSet presAssocID="{1E368845-86D2-6E41-89B4-C6620CD9F868}" presName="hierRoot3" presStyleCnt="0"/>
      <dgm:spPr/>
    </dgm:pt>
    <dgm:pt modelId="{5A2FA7E7-C727-F544-80D8-2CBBD7EA6E23}" type="pres">
      <dgm:prSet presAssocID="{1E368845-86D2-6E41-89B4-C6620CD9F868}" presName="composite3" presStyleCnt="0"/>
      <dgm:spPr/>
    </dgm:pt>
    <dgm:pt modelId="{5320D0FB-CC87-7341-B06B-256F9446BAA4}" type="pres">
      <dgm:prSet presAssocID="{1E368845-86D2-6E41-89B4-C6620CD9F868}" presName="background3" presStyleLbl="node3" presStyleIdx="3" presStyleCnt="4"/>
      <dgm:spPr/>
    </dgm:pt>
    <dgm:pt modelId="{9C8D958D-29DE-4A42-AD43-4A49DB69D36B}" type="pres">
      <dgm:prSet presAssocID="{1E368845-86D2-6E41-89B4-C6620CD9F868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D66918B-39C2-8C42-BC1B-249AE2E10EFC}" type="pres">
      <dgm:prSet presAssocID="{1E368845-86D2-6E41-89B4-C6620CD9F868}" presName="hierChild4" presStyleCnt="0"/>
      <dgm:spPr/>
    </dgm:pt>
  </dgm:ptLst>
  <dgm:cxnLst>
    <dgm:cxn modelId="{536AB95D-1764-4EB8-956F-59ABA094E006}" type="presOf" srcId="{69D56650-C80E-174F-9AC2-5B45D95EFABB}" destId="{5A08BEEF-A2FD-2345-97CB-629249AFAEE8}" srcOrd="0" destOrd="0" presId="urn:microsoft.com/office/officeart/2005/8/layout/hierarchy1"/>
    <dgm:cxn modelId="{FC99AA9A-C12D-4463-8337-A9D77F3D7A0E}" type="presOf" srcId="{57BB4688-8D95-884E-ADEA-DC59D068D4EB}" destId="{4B2E42D2-ADBA-9B4B-8EB9-7223D9AAFBE9}" srcOrd="0" destOrd="0" presId="urn:microsoft.com/office/officeart/2005/8/layout/hierarchy1"/>
    <dgm:cxn modelId="{FB8D8E4C-7FF8-4A81-A4B6-0FAC3DB40CA9}" type="presOf" srcId="{E4D809C3-DB71-EE4A-8BD1-85A92CA03F1B}" destId="{DD20975D-5815-4145-B79A-79C332AFFE46}" srcOrd="0" destOrd="0" presId="urn:microsoft.com/office/officeart/2005/8/layout/hierarchy1"/>
    <dgm:cxn modelId="{07DC9716-52BE-4E44-9588-DD1651265DCD}" srcId="{C3820DBB-6431-704C-84EE-0DC80B8A80FA}" destId="{DC034750-3C07-774A-A9A9-A70C3C4FD09E}" srcOrd="0" destOrd="0" parTransId="{57B866BB-6619-274D-BC29-5B4A410ADB16}" sibTransId="{A860BF42-D247-F640-89BB-6C59C42B70EB}"/>
    <dgm:cxn modelId="{AD943459-59DD-4457-8BFB-1D5BCEA938CF}" type="presOf" srcId="{E664FA19-288E-8D46-888D-1F33AA346BC1}" destId="{EBA034CD-E0B0-1C47-ADB6-2AEB8D60CB17}" srcOrd="0" destOrd="0" presId="urn:microsoft.com/office/officeart/2005/8/layout/hierarchy1"/>
    <dgm:cxn modelId="{4F39DB82-69A5-AA43-B81C-89A54899755F}" srcId="{2209CD65-DEF5-6B46-A978-187D2EB53FE3}" destId="{E664FA19-288E-8D46-888D-1F33AA346BC1}" srcOrd="0" destOrd="0" parTransId="{8AE031E3-75CD-764E-BBC6-259C99C9A9A4}" sibTransId="{DFFD2F12-5CBA-9A49-8ACB-61261D2C201B}"/>
    <dgm:cxn modelId="{0C473C29-5CE1-4B04-ABD6-A4EE95D81311}" type="presOf" srcId="{FB4D1868-42F1-6841-B591-0BABB823231A}" destId="{CBADE4BD-F526-4A40-97C8-CF864A5BC1C3}" srcOrd="0" destOrd="0" presId="urn:microsoft.com/office/officeart/2005/8/layout/hierarchy1"/>
    <dgm:cxn modelId="{038D3C75-9D58-42BA-9562-38E21F78CEF3}" type="presOf" srcId="{C856594C-8D8B-244F-8A46-378653C9BB31}" destId="{5998038A-7803-3442-B13A-29C35DFCD851}" srcOrd="0" destOrd="0" presId="urn:microsoft.com/office/officeart/2005/8/layout/hierarchy1"/>
    <dgm:cxn modelId="{B283C082-8F62-4F70-8F8C-C7B9D97FEC40}" type="presOf" srcId="{FA940C1F-FC7B-B349-8653-463A02B51FDE}" destId="{853E4D32-C825-3C4B-9C7D-54686FD780CE}" srcOrd="0" destOrd="0" presId="urn:microsoft.com/office/officeart/2005/8/layout/hierarchy1"/>
    <dgm:cxn modelId="{B01AA6F5-69BE-41F0-9FAB-F7BB64EA0488}" type="presOf" srcId="{26DA073C-1F2F-3D4B-9E6F-3F1FB13CFBC5}" destId="{19C9ADAC-B8D9-584F-9E0F-641963ED3650}" srcOrd="0" destOrd="0" presId="urn:microsoft.com/office/officeart/2005/8/layout/hierarchy1"/>
    <dgm:cxn modelId="{17D027B0-C0B8-4C46-99A7-FF72F7D2B110}" type="presOf" srcId="{D83675A3-382E-9946-A2E7-28F87BE4AB6B}" destId="{8075DDE1-24C1-954E-A533-38F300E4F2CF}" srcOrd="0" destOrd="0" presId="urn:microsoft.com/office/officeart/2005/8/layout/hierarchy1"/>
    <dgm:cxn modelId="{C872ACFE-6F07-4DEA-9510-9BB0C04FE2CB}" type="presOf" srcId="{7F9E8413-1F19-0740-8C45-18B5C6918DEA}" destId="{33610A32-0241-1549-9E2A-33C0B4BC0C47}" srcOrd="0" destOrd="0" presId="urn:microsoft.com/office/officeart/2005/8/layout/hierarchy1"/>
    <dgm:cxn modelId="{26B39820-26B7-4614-B7A8-B3C14E830BD4}" type="presOf" srcId="{C3820DBB-6431-704C-84EE-0DC80B8A80FA}" destId="{D0E2CE8B-F15E-314E-9E4D-DB70786291CE}" srcOrd="0" destOrd="0" presId="urn:microsoft.com/office/officeart/2005/8/layout/hierarchy1"/>
    <dgm:cxn modelId="{65CA6C9F-D9D6-4F6D-A523-1868AD6AEB27}" type="presOf" srcId="{9D068E12-CFF8-3548-9F39-A3F8742398F9}" destId="{B345E411-73EA-C945-B005-2924BEB180C8}" srcOrd="0" destOrd="0" presId="urn:microsoft.com/office/officeart/2005/8/layout/hierarchy1"/>
    <dgm:cxn modelId="{CD018C5B-A15E-DE48-A68E-8A21C0DAA54F}" srcId="{B97245F4-F9E4-7540-80CD-AD0B81400B5B}" destId="{C3820DBB-6431-704C-84EE-0DC80B8A80FA}" srcOrd="0" destOrd="0" parTransId="{572F80E9-58C3-D446-A07E-775BA7A7BADB}" sibTransId="{B458D5EC-325A-9245-8650-268437A7166F}"/>
    <dgm:cxn modelId="{88E46945-6F68-4462-9AA5-140DD84492C1}" type="presOf" srcId="{57B866BB-6619-274D-BC29-5B4A410ADB16}" destId="{18A05C7A-777A-DA44-AEF6-C73D2C4253D3}" srcOrd="0" destOrd="0" presId="urn:microsoft.com/office/officeart/2005/8/layout/hierarchy1"/>
    <dgm:cxn modelId="{F97566F7-63AE-A24B-9011-22D6ACA72EB8}" srcId="{D83675A3-382E-9946-A2E7-28F87BE4AB6B}" destId="{57BB4688-8D95-884E-ADEA-DC59D068D4EB}" srcOrd="0" destOrd="0" parTransId="{9D068E12-CFF8-3548-9F39-A3F8742398F9}" sibTransId="{0471E069-87D4-0D4C-B717-32E5A41C4EA8}"/>
    <dgm:cxn modelId="{035D1781-C74A-A349-8E15-FC3419CD6A30}" srcId="{B97245F4-F9E4-7540-80CD-AD0B81400B5B}" destId="{E4D809C3-DB71-EE4A-8BD1-85A92CA03F1B}" srcOrd="1" destOrd="0" parTransId="{E9239B45-A025-2542-BFF5-064DCEE7FAC6}" sibTransId="{B82041B5-B7A8-804F-B7A2-A31F214E16C5}"/>
    <dgm:cxn modelId="{927ADE80-4ED5-4535-8828-D4332BAE48FD}" type="presOf" srcId="{1E368845-86D2-6E41-89B4-C6620CD9F868}" destId="{9C8D958D-29DE-4A42-AD43-4A49DB69D36B}" srcOrd="0" destOrd="0" presId="urn:microsoft.com/office/officeart/2005/8/layout/hierarchy1"/>
    <dgm:cxn modelId="{A45A7680-968F-0B45-A464-4E2D90AFC1D6}" srcId="{E4D809C3-DB71-EE4A-8BD1-85A92CA03F1B}" destId="{38469C11-0342-3244-81DB-BBDB1ACABAB6}" srcOrd="0" destOrd="0" parTransId="{FB4D1868-42F1-6841-B591-0BABB823231A}" sibTransId="{D12885A8-FEFF-0E47-97F8-0A58458033DB}"/>
    <dgm:cxn modelId="{7AC7ADD1-0FE7-F54B-9364-30DDC7FEB679}" srcId="{E664FA19-288E-8D46-888D-1F33AA346BC1}" destId="{B97245F4-F9E4-7540-80CD-AD0B81400B5B}" srcOrd="0" destOrd="0" parTransId="{C856594C-8D8B-244F-8A46-378653C9BB31}" sibTransId="{FB0F4CB9-A525-D14E-93EE-D84C66744F18}"/>
    <dgm:cxn modelId="{B5910C79-B0A3-894B-91C6-6D02A3792114}" srcId="{26DA073C-1F2F-3D4B-9E6F-3F1FB13CFBC5}" destId="{1E368845-86D2-6E41-89B4-C6620CD9F868}" srcOrd="0" destOrd="0" parTransId="{FA940C1F-FC7B-B349-8653-463A02B51FDE}" sibTransId="{6464FD98-4677-5D40-87E3-34FF0BEA867E}"/>
    <dgm:cxn modelId="{AD9FA754-441D-5348-B661-852E5C5DD8FE}" srcId="{B97245F4-F9E4-7540-80CD-AD0B81400B5B}" destId="{D83675A3-382E-9946-A2E7-28F87BE4AB6B}" srcOrd="2" destOrd="0" parTransId="{7F9E8413-1F19-0740-8C45-18B5C6918DEA}" sibTransId="{B307B8C2-CF32-9640-9630-1EAEC972D53D}"/>
    <dgm:cxn modelId="{88460C0D-BAA7-437A-892D-E28DDA17721B}" type="presOf" srcId="{B97245F4-F9E4-7540-80CD-AD0B81400B5B}" destId="{CCE585DD-ECC6-9F43-97AE-73044611EA1A}" srcOrd="0" destOrd="0" presId="urn:microsoft.com/office/officeart/2005/8/layout/hierarchy1"/>
    <dgm:cxn modelId="{734C0254-F009-4BBD-98F5-00E8AEAAD75F}" type="presOf" srcId="{38469C11-0342-3244-81DB-BBDB1ACABAB6}" destId="{AF90C41B-802D-6041-9BC0-95DBF65F3017}" srcOrd="0" destOrd="0" presId="urn:microsoft.com/office/officeart/2005/8/layout/hierarchy1"/>
    <dgm:cxn modelId="{E66A4687-843E-4E3F-B6FB-E7D1FFDDB278}" type="presOf" srcId="{572F80E9-58C3-D446-A07E-775BA7A7BADB}" destId="{56AD0B99-E3B1-544E-B320-F09FD56FA558}" srcOrd="0" destOrd="0" presId="urn:microsoft.com/office/officeart/2005/8/layout/hierarchy1"/>
    <dgm:cxn modelId="{FCABC2D5-F4EF-4205-A111-4DDAE2B04D9B}" type="presOf" srcId="{2209CD65-DEF5-6B46-A978-187D2EB53FE3}" destId="{33F98051-0290-7F41-9FD9-B7803B90EACB}" srcOrd="0" destOrd="0" presId="urn:microsoft.com/office/officeart/2005/8/layout/hierarchy1"/>
    <dgm:cxn modelId="{9F4642B1-90F3-4443-B0E0-676CC0E635C8}" srcId="{E664FA19-288E-8D46-888D-1F33AA346BC1}" destId="{26DA073C-1F2F-3D4B-9E6F-3F1FB13CFBC5}" srcOrd="1" destOrd="0" parTransId="{69D56650-C80E-174F-9AC2-5B45D95EFABB}" sibTransId="{B78E452A-B5CF-6444-B309-035A4502A725}"/>
    <dgm:cxn modelId="{C0504003-2F4E-44C6-B3C7-0B347CD19893}" type="presOf" srcId="{DC034750-3C07-774A-A9A9-A70C3C4FD09E}" destId="{4E7621D3-CE4C-E949-BF86-95502B34819D}" srcOrd="0" destOrd="0" presId="urn:microsoft.com/office/officeart/2005/8/layout/hierarchy1"/>
    <dgm:cxn modelId="{28F59F72-C94A-497E-A12A-EA4EFB7BF897}" type="presOf" srcId="{E9239B45-A025-2542-BFF5-064DCEE7FAC6}" destId="{3058CF96-090C-4A4A-A27C-51BAAC55258B}" srcOrd="0" destOrd="0" presId="urn:microsoft.com/office/officeart/2005/8/layout/hierarchy1"/>
    <dgm:cxn modelId="{15435E15-9204-4A4B-9DF1-615D0E35B2AF}" type="presParOf" srcId="{33F98051-0290-7F41-9FD9-B7803B90EACB}" destId="{2AAEE734-040F-6D4D-B67E-8BBCA9A86EE3}" srcOrd="0" destOrd="0" presId="urn:microsoft.com/office/officeart/2005/8/layout/hierarchy1"/>
    <dgm:cxn modelId="{BFEBBEEB-4AF8-4C9A-A42F-C2FFA9E726B0}" type="presParOf" srcId="{2AAEE734-040F-6D4D-B67E-8BBCA9A86EE3}" destId="{1662A1CA-509B-E14E-B82B-271F33A6357E}" srcOrd="0" destOrd="0" presId="urn:microsoft.com/office/officeart/2005/8/layout/hierarchy1"/>
    <dgm:cxn modelId="{5F644924-06F8-4D80-9FE7-C467AE05A020}" type="presParOf" srcId="{1662A1CA-509B-E14E-B82B-271F33A6357E}" destId="{1FCAC81D-0D43-B948-A424-943A08BEFA4E}" srcOrd="0" destOrd="0" presId="urn:microsoft.com/office/officeart/2005/8/layout/hierarchy1"/>
    <dgm:cxn modelId="{9B651B70-251E-4223-B5A6-D372E4F3DAC5}" type="presParOf" srcId="{1662A1CA-509B-E14E-B82B-271F33A6357E}" destId="{EBA034CD-E0B0-1C47-ADB6-2AEB8D60CB17}" srcOrd="1" destOrd="0" presId="urn:microsoft.com/office/officeart/2005/8/layout/hierarchy1"/>
    <dgm:cxn modelId="{C9B6231B-0E12-4A07-B88D-959B3173F199}" type="presParOf" srcId="{2AAEE734-040F-6D4D-B67E-8BBCA9A86EE3}" destId="{2E5687CE-2A6F-9642-905E-E815F1DD6034}" srcOrd="1" destOrd="0" presId="urn:microsoft.com/office/officeart/2005/8/layout/hierarchy1"/>
    <dgm:cxn modelId="{BF7F6968-2744-42D4-B423-BA46C4CD00B9}" type="presParOf" srcId="{2E5687CE-2A6F-9642-905E-E815F1DD6034}" destId="{5998038A-7803-3442-B13A-29C35DFCD851}" srcOrd="0" destOrd="0" presId="urn:microsoft.com/office/officeart/2005/8/layout/hierarchy1"/>
    <dgm:cxn modelId="{4A359413-71D1-4605-A4C4-E471FCC4EB2C}" type="presParOf" srcId="{2E5687CE-2A6F-9642-905E-E815F1DD6034}" destId="{22B2EA7F-CC6E-A544-8BF7-649DF30B3447}" srcOrd="1" destOrd="0" presId="urn:microsoft.com/office/officeart/2005/8/layout/hierarchy1"/>
    <dgm:cxn modelId="{C9B926B9-ED7D-4170-A889-BFE67E9ED972}" type="presParOf" srcId="{22B2EA7F-CC6E-A544-8BF7-649DF30B3447}" destId="{8C51699F-D8B0-A446-BECA-6D7F78443B1C}" srcOrd="0" destOrd="0" presId="urn:microsoft.com/office/officeart/2005/8/layout/hierarchy1"/>
    <dgm:cxn modelId="{E91F0D7A-8865-446D-B046-2148058EFCE7}" type="presParOf" srcId="{8C51699F-D8B0-A446-BECA-6D7F78443B1C}" destId="{59BDD651-51B0-2749-A706-521C6A899132}" srcOrd="0" destOrd="0" presId="urn:microsoft.com/office/officeart/2005/8/layout/hierarchy1"/>
    <dgm:cxn modelId="{4DABD5B1-7F7F-4844-9028-89016C6F2CAF}" type="presParOf" srcId="{8C51699F-D8B0-A446-BECA-6D7F78443B1C}" destId="{CCE585DD-ECC6-9F43-97AE-73044611EA1A}" srcOrd="1" destOrd="0" presId="urn:microsoft.com/office/officeart/2005/8/layout/hierarchy1"/>
    <dgm:cxn modelId="{F709B65D-8559-419B-92C0-A073C04238B9}" type="presParOf" srcId="{22B2EA7F-CC6E-A544-8BF7-649DF30B3447}" destId="{2C3DFB9E-77BC-844C-A51E-6CDC46F20DE7}" srcOrd="1" destOrd="0" presId="urn:microsoft.com/office/officeart/2005/8/layout/hierarchy1"/>
    <dgm:cxn modelId="{E5C797AD-8FA4-478F-B406-4AC55073BC4F}" type="presParOf" srcId="{2C3DFB9E-77BC-844C-A51E-6CDC46F20DE7}" destId="{56AD0B99-E3B1-544E-B320-F09FD56FA558}" srcOrd="0" destOrd="0" presId="urn:microsoft.com/office/officeart/2005/8/layout/hierarchy1"/>
    <dgm:cxn modelId="{89A51BC9-8269-42A2-9D34-09AC3CCC055D}" type="presParOf" srcId="{2C3DFB9E-77BC-844C-A51E-6CDC46F20DE7}" destId="{660FD942-9EF3-064D-932E-637BD0824E6B}" srcOrd="1" destOrd="0" presId="urn:microsoft.com/office/officeart/2005/8/layout/hierarchy1"/>
    <dgm:cxn modelId="{3A1DBE83-7888-445F-80D9-3103B71B0F2C}" type="presParOf" srcId="{660FD942-9EF3-064D-932E-637BD0824E6B}" destId="{47689961-F082-8E4A-A205-2C9B37035EA1}" srcOrd="0" destOrd="0" presId="urn:microsoft.com/office/officeart/2005/8/layout/hierarchy1"/>
    <dgm:cxn modelId="{61067EB9-045E-4F0B-84CB-0FDD0B920B48}" type="presParOf" srcId="{47689961-F082-8E4A-A205-2C9B37035EA1}" destId="{6AB6D824-E366-324E-AA7C-EF41B00EF2E6}" srcOrd="0" destOrd="0" presId="urn:microsoft.com/office/officeart/2005/8/layout/hierarchy1"/>
    <dgm:cxn modelId="{FE6719BB-8020-4A7E-864F-54B1E98152FB}" type="presParOf" srcId="{47689961-F082-8E4A-A205-2C9B37035EA1}" destId="{D0E2CE8B-F15E-314E-9E4D-DB70786291CE}" srcOrd="1" destOrd="0" presId="urn:microsoft.com/office/officeart/2005/8/layout/hierarchy1"/>
    <dgm:cxn modelId="{40A8EB74-F6CE-472F-9F3A-8FE2FAD8351B}" type="presParOf" srcId="{660FD942-9EF3-064D-932E-637BD0824E6B}" destId="{7661D63E-B2B9-6240-82F6-692E244DCAE1}" srcOrd="1" destOrd="0" presId="urn:microsoft.com/office/officeart/2005/8/layout/hierarchy1"/>
    <dgm:cxn modelId="{DC9256A8-7735-4F39-A105-B72E56C34DBC}" type="presParOf" srcId="{7661D63E-B2B9-6240-82F6-692E244DCAE1}" destId="{18A05C7A-777A-DA44-AEF6-C73D2C4253D3}" srcOrd="0" destOrd="0" presId="urn:microsoft.com/office/officeart/2005/8/layout/hierarchy1"/>
    <dgm:cxn modelId="{C5F1ABBE-7445-4937-8326-735221896863}" type="presParOf" srcId="{7661D63E-B2B9-6240-82F6-692E244DCAE1}" destId="{12BE925F-21D7-C248-83E9-7C24F72D888D}" srcOrd="1" destOrd="0" presId="urn:microsoft.com/office/officeart/2005/8/layout/hierarchy1"/>
    <dgm:cxn modelId="{1D418FA5-B917-450F-923A-F9CCDC725EDA}" type="presParOf" srcId="{12BE925F-21D7-C248-83E9-7C24F72D888D}" destId="{218EF741-7C7A-CA4F-8E9D-F1D3239F1B2C}" srcOrd="0" destOrd="0" presId="urn:microsoft.com/office/officeart/2005/8/layout/hierarchy1"/>
    <dgm:cxn modelId="{C52E6B05-D9D8-45BA-BBA9-87262ECA5995}" type="presParOf" srcId="{218EF741-7C7A-CA4F-8E9D-F1D3239F1B2C}" destId="{0F83D516-7621-7240-9025-218A542D3459}" srcOrd="0" destOrd="0" presId="urn:microsoft.com/office/officeart/2005/8/layout/hierarchy1"/>
    <dgm:cxn modelId="{48242139-72CE-4757-97C3-C088816487D3}" type="presParOf" srcId="{218EF741-7C7A-CA4F-8E9D-F1D3239F1B2C}" destId="{4E7621D3-CE4C-E949-BF86-95502B34819D}" srcOrd="1" destOrd="0" presId="urn:microsoft.com/office/officeart/2005/8/layout/hierarchy1"/>
    <dgm:cxn modelId="{79BC5F58-4767-4919-8ADB-FE8A0D081DBB}" type="presParOf" srcId="{12BE925F-21D7-C248-83E9-7C24F72D888D}" destId="{F306F73B-936B-024D-A546-BEE41E059893}" srcOrd="1" destOrd="0" presId="urn:microsoft.com/office/officeart/2005/8/layout/hierarchy1"/>
    <dgm:cxn modelId="{4DC950BC-39CA-4553-8C46-EBB2BF9AF7CE}" type="presParOf" srcId="{2C3DFB9E-77BC-844C-A51E-6CDC46F20DE7}" destId="{3058CF96-090C-4A4A-A27C-51BAAC55258B}" srcOrd="2" destOrd="0" presId="urn:microsoft.com/office/officeart/2005/8/layout/hierarchy1"/>
    <dgm:cxn modelId="{D4465FAE-1441-4A7F-B569-857777DEA3D3}" type="presParOf" srcId="{2C3DFB9E-77BC-844C-A51E-6CDC46F20DE7}" destId="{BF87FB20-3EDC-C948-A350-1738BD85A56F}" srcOrd="3" destOrd="0" presId="urn:microsoft.com/office/officeart/2005/8/layout/hierarchy1"/>
    <dgm:cxn modelId="{04CABBDD-5520-43ED-9102-1AFE0C412264}" type="presParOf" srcId="{BF87FB20-3EDC-C948-A350-1738BD85A56F}" destId="{2B202DDE-C6F1-2C47-82C9-3EE47CB38174}" srcOrd="0" destOrd="0" presId="urn:microsoft.com/office/officeart/2005/8/layout/hierarchy1"/>
    <dgm:cxn modelId="{23BF53D6-8585-4171-BB4F-17B01BC701A5}" type="presParOf" srcId="{2B202DDE-C6F1-2C47-82C9-3EE47CB38174}" destId="{880CD7C7-ACC0-0240-8A9E-B66884CB4B6B}" srcOrd="0" destOrd="0" presId="urn:microsoft.com/office/officeart/2005/8/layout/hierarchy1"/>
    <dgm:cxn modelId="{F0958E98-B661-40CB-B4C9-38F38FD6C16F}" type="presParOf" srcId="{2B202DDE-C6F1-2C47-82C9-3EE47CB38174}" destId="{DD20975D-5815-4145-B79A-79C332AFFE46}" srcOrd="1" destOrd="0" presId="urn:microsoft.com/office/officeart/2005/8/layout/hierarchy1"/>
    <dgm:cxn modelId="{6CF5CDB9-0049-4FA3-9F2B-60C6C10ECC03}" type="presParOf" srcId="{BF87FB20-3EDC-C948-A350-1738BD85A56F}" destId="{A66F00B6-C7AC-0645-B919-A358EBFD5378}" srcOrd="1" destOrd="0" presId="urn:microsoft.com/office/officeart/2005/8/layout/hierarchy1"/>
    <dgm:cxn modelId="{2036CE95-0F40-40F1-9C1E-443CC2605576}" type="presParOf" srcId="{A66F00B6-C7AC-0645-B919-A358EBFD5378}" destId="{CBADE4BD-F526-4A40-97C8-CF864A5BC1C3}" srcOrd="0" destOrd="0" presId="urn:microsoft.com/office/officeart/2005/8/layout/hierarchy1"/>
    <dgm:cxn modelId="{FA81ECA6-A036-400D-85C2-F332B008017C}" type="presParOf" srcId="{A66F00B6-C7AC-0645-B919-A358EBFD5378}" destId="{8ABC12A3-4951-5941-BF65-04357415C374}" srcOrd="1" destOrd="0" presId="urn:microsoft.com/office/officeart/2005/8/layout/hierarchy1"/>
    <dgm:cxn modelId="{7A544683-8752-4612-9F7F-F6E6FE2405DE}" type="presParOf" srcId="{8ABC12A3-4951-5941-BF65-04357415C374}" destId="{631CFF57-A248-F64A-8BC3-8713C7010FE0}" srcOrd="0" destOrd="0" presId="urn:microsoft.com/office/officeart/2005/8/layout/hierarchy1"/>
    <dgm:cxn modelId="{A2627D55-8D9C-4FD7-BC85-582C34551F1C}" type="presParOf" srcId="{631CFF57-A248-F64A-8BC3-8713C7010FE0}" destId="{988C3FE3-59C8-F441-8177-3DE60F577032}" srcOrd="0" destOrd="0" presId="urn:microsoft.com/office/officeart/2005/8/layout/hierarchy1"/>
    <dgm:cxn modelId="{2B368390-C410-48D0-B5EB-FD53980C6DDD}" type="presParOf" srcId="{631CFF57-A248-F64A-8BC3-8713C7010FE0}" destId="{AF90C41B-802D-6041-9BC0-95DBF65F3017}" srcOrd="1" destOrd="0" presId="urn:microsoft.com/office/officeart/2005/8/layout/hierarchy1"/>
    <dgm:cxn modelId="{A94EF3D4-A403-4039-B72B-2B4F37A367EA}" type="presParOf" srcId="{8ABC12A3-4951-5941-BF65-04357415C374}" destId="{EE69DDEF-EF42-3740-A318-F440E0F71D54}" srcOrd="1" destOrd="0" presId="urn:microsoft.com/office/officeart/2005/8/layout/hierarchy1"/>
    <dgm:cxn modelId="{7F464733-A4B9-4C31-B9F5-539368C039BD}" type="presParOf" srcId="{2C3DFB9E-77BC-844C-A51E-6CDC46F20DE7}" destId="{33610A32-0241-1549-9E2A-33C0B4BC0C47}" srcOrd="4" destOrd="0" presId="urn:microsoft.com/office/officeart/2005/8/layout/hierarchy1"/>
    <dgm:cxn modelId="{F3D7A9AE-E6B4-4E83-8517-C25FC74EB00D}" type="presParOf" srcId="{2C3DFB9E-77BC-844C-A51E-6CDC46F20DE7}" destId="{3F95CAE6-E8C5-BE4D-AA7B-BAD7A500A28A}" srcOrd="5" destOrd="0" presId="urn:microsoft.com/office/officeart/2005/8/layout/hierarchy1"/>
    <dgm:cxn modelId="{A4989E03-5555-4754-8947-08CFC9B5AF18}" type="presParOf" srcId="{3F95CAE6-E8C5-BE4D-AA7B-BAD7A500A28A}" destId="{B5408ABB-C146-9F49-86C4-370014E740D9}" srcOrd="0" destOrd="0" presId="urn:microsoft.com/office/officeart/2005/8/layout/hierarchy1"/>
    <dgm:cxn modelId="{CB276D17-F124-440A-AAFE-029068939AE1}" type="presParOf" srcId="{B5408ABB-C146-9F49-86C4-370014E740D9}" destId="{D6832A0D-191E-104E-94D3-19DB2016D8DC}" srcOrd="0" destOrd="0" presId="urn:microsoft.com/office/officeart/2005/8/layout/hierarchy1"/>
    <dgm:cxn modelId="{BAF2B9C9-9E77-48E8-B1AD-F37C42768C96}" type="presParOf" srcId="{B5408ABB-C146-9F49-86C4-370014E740D9}" destId="{8075DDE1-24C1-954E-A533-38F300E4F2CF}" srcOrd="1" destOrd="0" presId="urn:microsoft.com/office/officeart/2005/8/layout/hierarchy1"/>
    <dgm:cxn modelId="{79256E90-443F-4760-8B19-14D2F8940A78}" type="presParOf" srcId="{3F95CAE6-E8C5-BE4D-AA7B-BAD7A500A28A}" destId="{4DDB571A-B1B6-0545-A60D-D68148BAD854}" srcOrd="1" destOrd="0" presId="urn:microsoft.com/office/officeart/2005/8/layout/hierarchy1"/>
    <dgm:cxn modelId="{60F7DD3F-DF50-44A5-B817-1FB555F3927E}" type="presParOf" srcId="{4DDB571A-B1B6-0545-A60D-D68148BAD854}" destId="{B345E411-73EA-C945-B005-2924BEB180C8}" srcOrd="0" destOrd="0" presId="urn:microsoft.com/office/officeart/2005/8/layout/hierarchy1"/>
    <dgm:cxn modelId="{9A78D26A-0F62-48F7-8AA2-0EB07452DDA0}" type="presParOf" srcId="{4DDB571A-B1B6-0545-A60D-D68148BAD854}" destId="{F63F4DC9-184D-924F-A82F-B479DB027F61}" srcOrd="1" destOrd="0" presId="urn:microsoft.com/office/officeart/2005/8/layout/hierarchy1"/>
    <dgm:cxn modelId="{C763C428-224A-4818-BF03-B352E9D8DC08}" type="presParOf" srcId="{F63F4DC9-184D-924F-A82F-B479DB027F61}" destId="{E2C02B6C-2A8D-9E48-8EFE-06C971217DC8}" srcOrd="0" destOrd="0" presId="urn:microsoft.com/office/officeart/2005/8/layout/hierarchy1"/>
    <dgm:cxn modelId="{5B580412-BB0A-4897-AF42-14DB58DCA1AE}" type="presParOf" srcId="{E2C02B6C-2A8D-9E48-8EFE-06C971217DC8}" destId="{00C9F8E9-23D7-7A42-B27F-0B2A13BC7820}" srcOrd="0" destOrd="0" presId="urn:microsoft.com/office/officeart/2005/8/layout/hierarchy1"/>
    <dgm:cxn modelId="{E7931118-9E1A-4909-A754-6D6888C8FC72}" type="presParOf" srcId="{E2C02B6C-2A8D-9E48-8EFE-06C971217DC8}" destId="{4B2E42D2-ADBA-9B4B-8EB9-7223D9AAFBE9}" srcOrd="1" destOrd="0" presId="urn:microsoft.com/office/officeart/2005/8/layout/hierarchy1"/>
    <dgm:cxn modelId="{38F3595B-C6C9-4668-99CE-36CF45D61034}" type="presParOf" srcId="{F63F4DC9-184D-924F-A82F-B479DB027F61}" destId="{19293FC1-B810-EC42-AE95-B6AA204F7C3A}" srcOrd="1" destOrd="0" presId="urn:microsoft.com/office/officeart/2005/8/layout/hierarchy1"/>
    <dgm:cxn modelId="{83CED674-CD05-416C-BD8C-C65D0CE6A423}" type="presParOf" srcId="{2E5687CE-2A6F-9642-905E-E815F1DD6034}" destId="{5A08BEEF-A2FD-2345-97CB-629249AFAEE8}" srcOrd="2" destOrd="0" presId="urn:microsoft.com/office/officeart/2005/8/layout/hierarchy1"/>
    <dgm:cxn modelId="{5052BF3A-C321-47C8-A38F-84A20D04F27F}" type="presParOf" srcId="{2E5687CE-2A6F-9642-905E-E815F1DD6034}" destId="{7139F63A-76DD-0346-B07B-88DFC8E12E1F}" srcOrd="3" destOrd="0" presId="urn:microsoft.com/office/officeart/2005/8/layout/hierarchy1"/>
    <dgm:cxn modelId="{4F174605-204C-473C-A697-D482AD66CEB2}" type="presParOf" srcId="{7139F63A-76DD-0346-B07B-88DFC8E12E1F}" destId="{47A94C80-D6C7-1241-B36A-FAB6E29AA1CF}" srcOrd="0" destOrd="0" presId="urn:microsoft.com/office/officeart/2005/8/layout/hierarchy1"/>
    <dgm:cxn modelId="{0C238EA2-8984-448F-A1A0-EF9C619683BB}" type="presParOf" srcId="{47A94C80-D6C7-1241-B36A-FAB6E29AA1CF}" destId="{FE3E4328-D2CD-0F49-B918-23E59CF27C38}" srcOrd="0" destOrd="0" presId="urn:microsoft.com/office/officeart/2005/8/layout/hierarchy1"/>
    <dgm:cxn modelId="{8A671ABD-A009-4645-9FA4-D38C3693A152}" type="presParOf" srcId="{47A94C80-D6C7-1241-B36A-FAB6E29AA1CF}" destId="{19C9ADAC-B8D9-584F-9E0F-641963ED3650}" srcOrd="1" destOrd="0" presId="urn:microsoft.com/office/officeart/2005/8/layout/hierarchy1"/>
    <dgm:cxn modelId="{342DF1C3-AA94-4E9E-A94C-F2AC04EAC6D7}" type="presParOf" srcId="{7139F63A-76DD-0346-B07B-88DFC8E12E1F}" destId="{BF3FCAF7-32E1-224E-AEC1-CCC4D6FDE750}" srcOrd="1" destOrd="0" presId="urn:microsoft.com/office/officeart/2005/8/layout/hierarchy1"/>
    <dgm:cxn modelId="{F1C869F6-0C40-4167-A672-AD7D13D98B0E}" type="presParOf" srcId="{BF3FCAF7-32E1-224E-AEC1-CCC4D6FDE750}" destId="{853E4D32-C825-3C4B-9C7D-54686FD780CE}" srcOrd="0" destOrd="0" presId="urn:microsoft.com/office/officeart/2005/8/layout/hierarchy1"/>
    <dgm:cxn modelId="{068699E0-32C0-40E3-9B8E-F9F82818BBB1}" type="presParOf" srcId="{BF3FCAF7-32E1-224E-AEC1-CCC4D6FDE750}" destId="{D74DCF96-E022-204A-AC27-9BF1906DFA40}" srcOrd="1" destOrd="0" presId="urn:microsoft.com/office/officeart/2005/8/layout/hierarchy1"/>
    <dgm:cxn modelId="{509202C5-6BBC-49E3-B04F-D8C9B75918D3}" type="presParOf" srcId="{D74DCF96-E022-204A-AC27-9BF1906DFA40}" destId="{5A2FA7E7-C727-F544-80D8-2CBBD7EA6E23}" srcOrd="0" destOrd="0" presId="urn:microsoft.com/office/officeart/2005/8/layout/hierarchy1"/>
    <dgm:cxn modelId="{5102010D-43AE-4627-B768-12A75EED0B79}" type="presParOf" srcId="{5A2FA7E7-C727-F544-80D8-2CBBD7EA6E23}" destId="{5320D0FB-CC87-7341-B06B-256F9446BAA4}" srcOrd="0" destOrd="0" presId="urn:microsoft.com/office/officeart/2005/8/layout/hierarchy1"/>
    <dgm:cxn modelId="{398489DB-3BE8-44ED-B89E-5FCE8203386F}" type="presParOf" srcId="{5A2FA7E7-C727-F544-80D8-2CBBD7EA6E23}" destId="{9C8D958D-29DE-4A42-AD43-4A49DB69D36B}" srcOrd="1" destOrd="0" presId="urn:microsoft.com/office/officeart/2005/8/layout/hierarchy1"/>
    <dgm:cxn modelId="{5A2F6DF4-31ED-42F6-A56E-4D3089F6DAEB}" type="presParOf" srcId="{D74DCF96-E022-204A-AC27-9BF1906DFA40}" destId="{0D66918B-39C2-8C42-BC1B-249AE2E10EF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DCBF1A-F414-4D55-9A80-F28D538E8818}" type="doc">
      <dgm:prSet loTypeId="urn:microsoft.com/office/officeart/2005/8/layout/matrix3" loCatId="matrix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6ABF5AC-05C8-4395-8DAA-917911C615D9}">
      <dgm:prSet/>
      <dgm:spPr/>
      <dgm:t>
        <a:bodyPr/>
        <a:lstStyle/>
        <a:p>
          <a:r>
            <a:rPr lang="pt-BR"/>
            <a:t>Estudos com pacientes pediátricos mostram desfechos desfavoráveis em pacientes com BE &gt; -7mEq/L</a:t>
          </a:r>
          <a:endParaRPr lang="en-US"/>
        </a:p>
      </dgm:t>
    </dgm:pt>
    <dgm:pt modelId="{08D987AD-274B-4FBF-B255-8EAEFD938F6B}" type="parTrans" cxnId="{5C16C9E4-D2BA-4EE6-9188-5D5691BB84B0}">
      <dgm:prSet/>
      <dgm:spPr/>
      <dgm:t>
        <a:bodyPr/>
        <a:lstStyle/>
        <a:p>
          <a:endParaRPr lang="en-US"/>
        </a:p>
      </dgm:t>
    </dgm:pt>
    <dgm:pt modelId="{ACB0BAB6-9202-42BE-9C38-75A308669248}" type="sibTrans" cxnId="{5C16C9E4-D2BA-4EE6-9188-5D5691BB84B0}">
      <dgm:prSet/>
      <dgm:spPr/>
      <dgm:t>
        <a:bodyPr/>
        <a:lstStyle/>
        <a:p>
          <a:endParaRPr lang="en-US"/>
        </a:p>
      </dgm:t>
    </dgm:pt>
    <dgm:pt modelId="{E1C273FB-46B6-407E-94CE-BFBBB62DF5EA}">
      <dgm:prSet/>
      <dgm:spPr/>
      <dgm:t>
        <a:bodyPr/>
        <a:lstStyle/>
        <a:p>
          <a:r>
            <a:rPr lang="pt-BR"/>
            <a:t>pH &lt; 7 e BE &lt;-12 estão significativamente associados com morte</a:t>
          </a:r>
          <a:endParaRPr lang="en-US"/>
        </a:p>
      </dgm:t>
    </dgm:pt>
    <dgm:pt modelId="{C2043534-A0CE-4661-9685-BBCEDBD84BFD}" type="parTrans" cxnId="{4C9FFA15-7ADE-4760-BC09-C6381D1E26B6}">
      <dgm:prSet/>
      <dgm:spPr/>
      <dgm:t>
        <a:bodyPr/>
        <a:lstStyle/>
        <a:p>
          <a:endParaRPr lang="en-US"/>
        </a:p>
      </dgm:t>
    </dgm:pt>
    <dgm:pt modelId="{855F2E4F-B5B4-4397-B0EC-27A8783299A6}" type="sibTrans" cxnId="{4C9FFA15-7ADE-4760-BC09-C6381D1E26B6}">
      <dgm:prSet/>
      <dgm:spPr/>
      <dgm:t>
        <a:bodyPr/>
        <a:lstStyle/>
        <a:p>
          <a:endParaRPr lang="en-US"/>
        </a:p>
      </dgm:t>
    </dgm:pt>
    <dgm:pt modelId="{8B5522B6-A1DF-4E68-B43D-EC083580ED04}">
      <dgm:prSet/>
      <dgm:spPr/>
      <dgm:t>
        <a:bodyPr/>
        <a:lstStyle/>
        <a:p>
          <a:r>
            <a:rPr lang="pt-BR"/>
            <a:t>Acidose e BE elevados estão relacionados com mau prognóstico </a:t>
          </a:r>
          <a:endParaRPr lang="en-US"/>
        </a:p>
      </dgm:t>
    </dgm:pt>
    <dgm:pt modelId="{9B66E6C7-01A5-49F9-8451-28AB051C502A}" type="parTrans" cxnId="{A9764609-49AE-48BB-8AD5-01A3AA7C6261}">
      <dgm:prSet/>
      <dgm:spPr/>
      <dgm:t>
        <a:bodyPr/>
        <a:lstStyle/>
        <a:p>
          <a:endParaRPr lang="en-US"/>
        </a:p>
      </dgm:t>
    </dgm:pt>
    <dgm:pt modelId="{639C7B94-065D-437B-AF4F-16DB5846BD6B}" type="sibTrans" cxnId="{A9764609-49AE-48BB-8AD5-01A3AA7C6261}">
      <dgm:prSet/>
      <dgm:spPr/>
      <dgm:t>
        <a:bodyPr/>
        <a:lstStyle/>
        <a:p>
          <a:endParaRPr lang="en-US"/>
        </a:p>
      </dgm:t>
    </dgm:pt>
    <dgm:pt modelId="{5B8B47A1-791E-46BD-B849-FFDBC40D9AE3}">
      <dgm:prSet/>
      <dgm:spPr/>
      <dgm:t>
        <a:bodyPr/>
        <a:lstStyle/>
        <a:p>
          <a:r>
            <a:rPr lang="pt-BR"/>
            <a:t>Não são bons instrumentos para diagnóstico inicial de má-perfusão tecidual </a:t>
          </a:r>
          <a:endParaRPr lang="en-US"/>
        </a:p>
      </dgm:t>
    </dgm:pt>
    <dgm:pt modelId="{5EFFAC9B-6C0F-4B4F-9103-51621A10882B}" type="parTrans" cxnId="{8CD7F646-98CA-4CD9-B655-023E8DB89B9B}">
      <dgm:prSet/>
      <dgm:spPr/>
      <dgm:t>
        <a:bodyPr/>
        <a:lstStyle/>
        <a:p>
          <a:endParaRPr lang="en-US"/>
        </a:p>
      </dgm:t>
    </dgm:pt>
    <dgm:pt modelId="{229F49AE-ABA9-48F6-8234-34B52E5F716F}" type="sibTrans" cxnId="{8CD7F646-98CA-4CD9-B655-023E8DB89B9B}">
      <dgm:prSet/>
      <dgm:spPr/>
      <dgm:t>
        <a:bodyPr/>
        <a:lstStyle/>
        <a:p>
          <a:endParaRPr lang="en-US"/>
        </a:p>
      </dgm:t>
    </dgm:pt>
    <dgm:pt modelId="{53745AA3-40DF-4D4D-8078-87AAA1C4CB3A}" type="pres">
      <dgm:prSet presAssocID="{F2DCBF1A-F414-4D55-9A80-F28D538E8818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93B2486-5DC2-BD45-B729-2C247E0B7E42}" type="pres">
      <dgm:prSet presAssocID="{F2DCBF1A-F414-4D55-9A80-F28D538E8818}" presName="diamond" presStyleLbl="bgShp" presStyleIdx="0" presStyleCnt="1"/>
      <dgm:spPr/>
    </dgm:pt>
    <dgm:pt modelId="{E4F35FEE-9B89-324D-B06D-426887BC9F78}" type="pres">
      <dgm:prSet presAssocID="{F2DCBF1A-F414-4D55-9A80-F28D538E8818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1FBACCF-D3A3-5546-A9C3-D6E39B250026}" type="pres">
      <dgm:prSet presAssocID="{F2DCBF1A-F414-4D55-9A80-F28D538E8818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A0678B8-E591-7742-B432-F8F64A99A4A2}" type="pres">
      <dgm:prSet presAssocID="{F2DCBF1A-F414-4D55-9A80-F28D538E8818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0879FEF-8CAF-4C40-A22F-06B39EA3DD4D}" type="pres">
      <dgm:prSet presAssocID="{F2DCBF1A-F414-4D55-9A80-F28D538E8818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C9FFA15-7ADE-4760-BC09-C6381D1E26B6}" srcId="{F2DCBF1A-F414-4D55-9A80-F28D538E8818}" destId="{E1C273FB-46B6-407E-94CE-BFBBB62DF5EA}" srcOrd="1" destOrd="0" parTransId="{C2043534-A0CE-4661-9685-BBCEDBD84BFD}" sibTransId="{855F2E4F-B5B4-4397-B0EC-27A8783299A6}"/>
    <dgm:cxn modelId="{5C5B529B-3C10-4E1A-AAED-97DECD3246DC}" type="presOf" srcId="{5B8B47A1-791E-46BD-B849-FFDBC40D9AE3}" destId="{30879FEF-8CAF-4C40-A22F-06B39EA3DD4D}" srcOrd="0" destOrd="0" presId="urn:microsoft.com/office/officeart/2005/8/layout/matrix3"/>
    <dgm:cxn modelId="{29910A4C-F3AE-4D1C-85F4-64D935B3323E}" type="presOf" srcId="{E6ABF5AC-05C8-4395-8DAA-917911C615D9}" destId="{E4F35FEE-9B89-324D-B06D-426887BC9F78}" srcOrd="0" destOrd="0" presId="urn:microsoft.com/office/officeart/2005/8/layout/matrix3"/>
    <dgm:cxn modelId="{E43789D8-D01A-4834-80B8-C4F3111F2945}" type="presOf" srcId="{8B5522B6-A1DF-4E68-B43D-EC083580ED04}" destId="{3A0678B8-E591-7742-B432-F8F64A99A4A2}" srcOrd="0" destOrd="0" presId="urn:microsoft.com/office/officeart/2005/8/layout/matrix3"/>
    <dgm:cxn modelId="{A9764609-49AE-48BB-8AD5-01A3AA7C6261}" srcId="{F2DCBF1A-F414-4D55-9A80-F28D538E8818}" destId="{8B5522B6-A1DF-4E68-B43D-EC083580ED04}" srcOrd="2" destOrd="0" parTransId="{9B66E6C7-01A5-49F9-8451-28AB051C502A}" sibTransId="{639C7B94-065D-437B-AF4F-16DB5846BD6B}"/>
    <dgm:cxn modelId="{5C16C9E4-D2BA-4EE6-9188-5D5691BB84B0}" srcId="{F2DCBF1A-F414-4D55-9A80-F28D538E8818}" destId="{E6ABF5AC-05C8-4395-8DAA-917911C615D9}" srcOrd="0" destOrd="0" parTransId="{08D987AD-274B-4FBF-B255-8EAEFD938F6B}" sibTransId="{ACB0BAB6-9202-42BE-9C38-75A308669248}"/>
    <dgm:cxn modelId="{45B22166-2068-4C7D-ADAF-E57E25EECE2D}" type="presOf" srcId="{E1C273FB-46B6-407E-94CE-BFBBB62DF5EA}" destId="{61FBACCF-D3A3-5546-A9C3-D6E39B250026}" srcOrd="0" destOrd="0" presId="urn:microsoft.com/office/officeart/2005/8/layout/matrix3"/>
    <dgm:cxn modelId="{8CD7F646-98CA-4CD9-B655-023E8DB89B9B}" srcId="{F2DCBF1A-F414-4D55-9A80-F28D538E8818}" destId="{5B8B47A1-791E-46BD-B849-FFDBC40D9AE3}" srcOrd="3" destOrd="0" parTransId="{5EFFAC9B-6C0F-4B4F-9103-51621A10882B}" sibTransId="{229F49AE-ABA9-48F6-8234-34B52E5F716F}"/>
    <dgm:cxn modelId="{7CFAADE0-7808-4776-8013-8D9A090D513C}" type="presOf" srcId="{F2DCBF1A-F414-4D55-9A80-F28D538E8818}" destId="{53745AA3-40DF-4D4D-8078-87AAA1C4CB3A}" srcOrd="0" destOrd="0" presId="urn:microsoft.com/office/officeart/2005/8/layout/matrix3"/>
    <dgm:cxn modelId="{2AA44FB4-BC26-4F25-AD0E-F2D1B1647BD9}" type="presParOf" srcId="{53745AA3-40DF-4D4D-8078-87AAA1C4CB3A}" destId="{F93B2486-5DC2-BD45-B729-2C247E0B7E42}" srcOrd="0" destOrd="0" presId="urn:microsoft.com/office/officeart/2005/8/layout/matrix3"/>
    <dgm:cxn modelId="{CFC49C77-E917-4497-8631-A2BD2DDBE701}" type="presParOf" srcId="{53745AA3-40DF-4D4D-8078-87AAA1C4CB3A}" destId="{E4F35FEE-9B89-324D-B06D-426887BC9F78}" srcOrd="1" destOrd="0" presId="urn:microsoft.com/office/officeart/2005/8/layout/matrix3"/>
    <dgm:cxn modelId="{FBBD36E6-FDE6-4F8C-A039-D2E2CB61C2BC}" type="presParOf" srcId="{53745AA3-40DF-4D4D-8078-87AAA1C4CB3A}" destId="{61FBACCF-D3A3-5546-A9C3-D6E39B250026}" srcOrd="2" destOrd="0" presId="urn:microsoft.com/office/officeart/2005/8/layout/matrix3"/>
    <dgm:cxn modelId="{76B2A7F3-6DB7-437D-A7A1-1B2E9139878B}" type="presParOf" srcId="{53745AA3-40DF-4D4D-8078-87AAA1C4CB3A}" destId="{3A0678B8-E591-7742-B432-F8F64A99A4A2}" srcOrd="3" destOrd="0" presId="urn:microsoft.com/office/officeart/2005/8/layout/matrix3"/>
    <dgm:cxn modelId="{7376016B-CFB5-410C-9679-EF6AA2B03590}" type="presParOf" srcId="{53745AA3-40DF-4D4D-8078-87AAA1C4CB3A}" destId="{30879FEF-8CAF-4C40-A22F-06B39EA3DD4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61D550-A0AE-B144-97F9-50F36F4FB604}" type="doc">
      <dgm:prSet loTypeId="urn:microsoft.com/office/officeart/2008/layout/HalfCircleOrganizationChart" loCatId="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pt-BR"/>
        </a:p>
      </dgm:t>
    </dgm:pt>
    <dgm:pt modelId="{C27BA66C-BEC5-0E4F-9F0D-0502385ED3B7}">
      <dgm:prSet phldrT="[Texto]" custT="1"/>
      <dgm:spPr/>
      <dgm:t>
        <a:bodyPr/>
        <a:lstStyle/>
        <a:p>
          <a:r>
            <a:rPr lang="pt-BR" sz="3200" dirty="0"/>
            <a:t>Preditores</a:t>
          </a:r>
        </a:p>
      </dgm:t>
    </dgm:pt>
    <dgm:pt modelId="{3C88EA45-C9AB-6E4F-B8D8-1DDB996753BC}" type="parTrans" cxnId="{15BA21A8-C8D8-A544-BBC8-D40FFB8DDE78}">
      <dgm:prSet/>
      <dgm:spPr/>
      <dgm:t>
        <a:bodyPr/>
        <a:lstStyle/>
        <a:p>
          <a:endParaRPr lang="pt-BR"/>
        </a:p>
      </dgm:t>
    </dgm:pt>
    <dgm:pt modelId="{89657FC7-6AA2-2F4D-93E0-08B34A6BD1E1}" type="sibTrans" cxnId="{15BA21A8-C8D8-A544-BBC8-D40FFB8DDE78}">
      <dgm:prSet/>
      <dgm:spPr/>
      <dgm:t>
        <a:bodyPr/>
        <a:lstStyle/>
        <a:p>
          <a:endParaRPr lang="pt-BR"/>
        </a:p>
      </dgm:t>
    </dgm:pt>
    <dgm:pt modelId="{25A2FBDB-5A73-6A41-B028-E9E11CB23B64}">
      <dgm:prSet phldrT="[Texto]" custT="1"/>
      <dgm:spPr/>
      <dgm:t>
        <a:bodyPr/>
        <a:lstStyle/>
        <a:p>
          <a:r>
            <a:rPr lang="pt-BR" sz="2000" dirty="0">
              <a:highlight>
                <a:srgbClr val="FF0000"/>
              </a:highlight>
            </a:rPr>
            <a:t>2 ou mais preditores</a:t>
          </a:r>
          <a:r>
            <a:rPr lang="pt-BR" sz="1800" dirty="0">
              <a:highlight>
                <a:srgbClr val="FF0000"/>
              </a:highlight>
            </a:rPr>
            <a:t> </a:t>
          </a:r>
        </a:p>
      </dgm:t>
    </dgm:pt>
    <dgm:pt modelId="{BCAC391B-E0EA-A84C-B9FF-50FAD141874F}" type="parTrans" cxnId="{BE65DDB8-5061-1F4E-AF55-7EDC3483E7B2}">
      <dgm:prSet/>
      <dgm:spPr/>
      <dgm:t>
        <a:bodyPr/>
        <a:lstStyle/>
        <a:p>
          <a:endParaRPr lang="pt-BR"/>
        </a:p>
      </dgm:t>
    </dgm:pt>
    <dgm:pt modelId="{DA9C92CA-8FA8-1F4D-89E8-01A70CD1AE51}" type="sibTrans" cxnId="{BE65DDB8-5061-1F4E-AF55-7EDC3483E7B2}">
      <dgm:prSet/>
      <dgm:spPr/>
      <dgm:t>
        <a:bodyPr/>
        <a:lstStyle/>
        <a:p>
          <a:endParaRPr lang="pt-BR"/>
        </a:p>
      </dgm:t>
    </dgm:pt>
    <dgm:pt modelId="{5CA5E4F1-F081-5C4B-B756-261F624C113D}">
      <dgm:prSet phldrT="[Texto]" custT="1"/>
      <dgm:spPr/>
      <dgm:t>
        <a:bodyPr/>
        <a:lstStyle/>
        <a:p>
          <a:r>
            <a:rPr lang="pt-BR" sz="1500" dirty="0"/>
            <a:t>Avalia 1/1h e </a:t>
          </a:r>
          <a:r>
            <a:rPr lang="pt-BR" sz="1500" dirty="0" err="1"/>
            <a:t>gaso</a:t>
          </a:r>
          <a:r>
            <a:rPr lang="pt-BR" sz="1500" dirty="0"/>
            <a:t> de 12/12h + de dois parâmetros clínicos. ECO</a:t>
          </a:r>
        </a:p>
      </dgm:t>
    </dgm:pt>
    <dgm:pt modelId="{C5FD1737-9CFB-9747-A6C9-7E198B7889C7}" type="parTrans" cxnId="{25F8B796-B333-1940-AAB0-3BE620AF051F}">
      <dgm:prSet/>
      <dgm:spPr/>
      <dgm:t>
        <a:bodyPr/>
        <a:lstStyle/>
        <a:p>
          <a:endParaRPr lang="pt-BR"/>
        </a:p>
      </dgm:t>
    </dgm:pt>
    <dgm:pt modelId="{0E3A0E49-09DC-8C4B-94FB-390E23B3AA45}" type="sibTrans" cxnId="{25F8B796-B333-1940-AAB0-3BE620AF051F}">
      <dgm:prSet/>
      <dgm:spPr/>
      <dgm:t>
        <a:bodyPr/>
        <a:lstStyle/>
        <a:p>
          <a:endParaRPr lang="pt-BR"/>
        </a:p>
      </dgm:t>
    </dgm:pt>
    <dgm:pt modelId="{CECF6D10-FD09-CF4E-9D7D-E604B7D731C5}">
      <dgm:prSet custT="1"/>
      <dgm:spPr/>
      <dgm:t>
        <a:bodyPr/>
        <a:lstStyle/>
        <a:p>
          <a:r>
            <a:rPr lang="pt-BR" sz="2000" dirty="0">
              <a:highlight>
                <a:srgbClr val="00FF00"/>
              </a:highlight>
            </a:rPr>
            <a:t>Sem </a:t>
          </a:r>
          <a:r>
            <a:rPr lang="pt-BR" sz="2000" dirty="0" err="1">
              <a:highlight>
                <a:srgbClr val="00FF00"/>
              </a:highlight>
            </a:rPr>
            <a:t>preditor</a:t>
          </a:r>
          <a:endParaRPr lang="pt-BR" sz="2000" dirty="0">
            <a:highlight>
              <a:srgbClr val="00FF00"/>
            </a:highlight>
          </a:endParaRPr>
        </a:p>
      </dgm:t>
    </dgm:pt>
    <dgm:pt modelId="{B57788F6-03E6-CC4A-A15E-2613A9645319}" type="parTrans" cxnId="{2CBB13D3-DF74-854D-A31E-9FAEE7DEE6B9}">
      <dgm:prSet/>
      <dgm:spPr/>
      <dgm:t>
        <a:bodyPr/>
        <a:lstStyle/>
        <a:p>
          <a:endParaRPr lang="pt-BR"/>
        </a:p>
      </dgm:t>
    </dgm:pt>
    <dgm:pt modelId="{A3EE1363-B2F2-6149-83BA-04C15673AF5F}" type="sibTrans" cxnId="{2CBB13D3-DF74-854D-A31E-9FAEE7DEE6B9}">
      <dgm:prSet/>
      <dgm:spPr/>
      <dgm:t>
        <a:bodyPr/>
        <a:lstStyle/>
        <a:p>
          <a:endParaRPr lang="pt-BR"/>
        </a:p>
      </dgm:t>
    </dgm:pt>
    <dgm:pt modelId="{42E99AAB-2DA1-3241-95EB-801EFE8FCCDA}">
      <dgm:prSet custT="1"/>
      <dgm:spPr/>
      <dgm:t>
        <a:bodyPr/>
        <a:lstStyle/>
        <a:p>
          <a:r>
            <a:rPr lang="pt-BR" sz="2000" dirty="0">
              <a:highlight>
                <a:srgbClr val="FFFF00"/>
              </a:highlight>
            </a:rPr>
            <a:t>1 </a:t>
          </a:r>
          <a:r>
            <a:rPr lang="pt-BR" sz="2000" dirty="0" err="1">
              <a:highlight>
                <a:srgbClr val="FFFF00"/>
              </a:highlight>
            </a:rPr>
            <a:t>preditor</a:t>
          </a:r>
          <a:endParaRPr lang="pt-BR" sz="2000" dirty="0">
            <a:highlight>
              <a:srgbClr val="FFFF00"/>
            </a:highlight>
          </a:endParaRPr>
        </a:p>
      </dgm:t>
    </dgm:pt>
    <dgm:pt modelId="{B0066A88-383B-924F-AF75-5346099BB417}" type="sibTrans" cxnId="{41EE9006-177A-4C4F-9F2A-6180927C587A}">
      <dgm:prSet/>
      <dgm:spPr/>
      <dgm:t>
        <a:bodyPr/>
        <a:lstStyle/>
        <a:p>
          <a:endParaRPr lang="pt-BR"/>
        </a:p>
      </dgm:t>
    </dgm:pt>
    <dgm:pt modelId="{CF8585CA-2479-E24F-A347-EBC16A152B67}" type="parTrans" cxnId="{41EE9006-177A-4C4F-9F2A-6180927C587A}">
      <dgm:prSet/>
      <dgm:spPr/>
      <dgm:t>
        <a:bodyPr/>
        <a:lstStyle/>
        <a:p>
          <a:endParaRPr lang="pt-BR"/>
        </a:p>
      </dgm:t>
    </dgm:pt>
    <dgm:pt modelId="{7C0CEE79-B1D6-0142-BECA-3B78FA5F8CA1}">
      <dgm:prSet custT="1"/>
      <dgm:spPr/>
      <dgm:t>
        <a:bodyPr/>
        <a:lstStyle/>
        <a:p>
          <a:r>
            <a:rPr lang="pt-BR" sz="1500" dirty="0"/>
            <a:t>Avalia 3/3h e </a:t>
          </a:r>
          <a:r>
            <a:rPr lang="pt-BR" sz="1500" dirty="0" err="1"/>
            <a:t>gaso</a:t>
          </a:r>
          <a:r>
            <a:rPr lang="pt-BR" sz="1500" dirty="0"/>
            <a:t> de 12/12h se nenhum parâmetro</a:t>
          </a:r>
        </a:p>
      </dgm:t>
    </dgm:pt>
    <dgm:pt modelId="{4F789CFB-44F2-2649-8B70-7513CA912778}" type="parTrans" cxnId="{B08E898C-048C-254A-B4F1-CA4A376A5F84}">
      <dgm:prSet/>
      <dgm:spPr/>
      <dgm:t>
        <a:bodyPr/>
        <a:lstStyle/>
        <a:p>
          <a:endParaRPr lang="pt-BR"/>
        </a:p>
      </dgm:t>
    </dgm:pt>
    <dgm:pt modelId="{CF365FD5-BD23-6D43-9EB2-348BFE4641B8}" type="sibTrans" cxnId="{B08E898C-048C-254A-B4F1-CA4A376A5F84}">
      <dgm:prSet/>
      <dgm:spPr/>
      <dgm:t>
        <a:bodyPr/>
        <a:lstStyle/>
        <a:p>
          <a:endParaRPr lang="pt-BR"/>
        </a:p>
      </dgm:t>
    </dgm:pt>
    <dgm:pt modelId="{793ECA29-EC58-9F43-8E2C-7AEE8884C298}">
      <dgm:prSet custT="1"/>
      <dgm:spPr/>
      <dgm:t>
        <a:bodyPr/>
        <a:lstStyle/>
        <a:p>
          <a:r>
            <a:rPr lang="pt-BR" sz="1500" dirty="0"/>
            <a:t>Avalia 3/3h e </a:t>
          </a:r>
          <a:r>
            <a:rPr lang="pt-BR" sz="1500" dirty="0" err="1"/>
            <a:t>gaso</a:t>
          </a:r>
          <a:r>
            <a:rPr lang="pt-BR" sz="1500" dirty="0"/>
            <a:t> 12/12h se + 1 parâmetro. ECO</a:t>
          </a:r>
        </a:p>
      </dgm:t>
    </dgm:pt>
    <dgm:pt modelId="{4B7FE0FD-E961-C44D-B940-B76FF1E4B9AC}" type="parTrans" cxnId="{BF782ED8-41F8-2F4E-8D5E-AFEAE38A4442}">
      <dgm:prSet/>
      <dgm:spPr/>
      <dgm:t>
        <a:bodyPr/>
        <a:lstStyle/>
        <a:p>
          <a:endParaRPr lang="pt-BR"/>
        </a:p>
      </dgm:t>
    </dgm:pt>
    <dgm:pt modelId="{1D61D5A5-8C77-B540-BEE0-DFDC427763F3}" type="sibTrans" cxnId="{BF782ED8-41F8-2F4E-8D5E-AFEAE38A4442}">
      <dgm:prSet/>
      <dgm:spPr/>
      <dgm:t>
        <a:bodyPr/>
        <a:lstStyle/>
        <a:p>
          <a:endParaRPr lang="pt-BR"/>
        </a:p>
      </dgm:t>
    </dgm:pt>
    <dgm:pt modelId="{81B4D877-B222-094B-9BE3-426BEDF5CF15}">
      <dgm:prSet custT="1"/>
      <dgm:spPr/>
      <dgm:t>
        <a:bodyPr/>
        <a:lstStyle/>
        <a:p>
          <a:r>
            <a:rPr lang="pt-BR" sz="1500" dirty="0"/>
            <a:t>Avalia 6/6h e </a:t>
          </a:r>
          <a:r>
            <a:rPr lang="pt-BR" sz="1500" dirty="0" err="1"/>
            <a:t>gaso</a:t>
          </a:r>
          <a:r>
            <a:rPr lang="pt-BR" sz="1500" dirty="0"/>
            <a:t> diária se não nenhum parâmetro</a:t>
          </a:r>
        </a:p>
      </dgm:t>
    </dgm:pt>
    <dgm:pt modelId="{5F2BB033-3B71-314B-BA75-D4964461AE57}" type="parTrans" cxnId="{D8AF8611-E72B-344C-81C2-0A4D718DBCDF}">
      <dgm:prSet/>
      <dgm:spPr/>
      <dgm:t>
        <a:bodyPr/>
        <a:lstStyle/>
        <a:p>
          <a:endParaRPr lang="pt-BR"/>
        </a:p>
      </dgm:t>
    </dgm:pt>
    <dgm:pt modelId="{330B3D20-3AAD-0640-A920-BE982D600012}" type="sibTrans" cxnId="{D8AF8611-E72B-344C-81C2-0A4D718DBCDF}">
      <dgm:prSet/>
      <dgm:spPr/>
      <dgm:t>
        <a:bodyPr/>
        <a:lstStyle/>
        <a:p>
          <a:endParaRPr lang="pt-BR"/>
        </a:p>
      </dgm:t>
    </dgm:pt>
    <dgm:pt modelId="{7774336A-D6D3-BB48-81D1-FA628E520A11}">
      <dgm:prSet custT="1"/>
      <dgm:spPr/>
      <dgm:t>
        <a:bodyPr/>
        <a:lstStyle/>
        <a:p>
          <a:r>
            <a:rPr lang="pt-BR" sz="1600" dirty="0"/>
            <a:t>Avaliar de 6/6h e gasometria diária se necessário</a:t>
          </a:r>
        </a:p>
      </dgm:t>
    </dgm:pt>
    <dgm:pt modelId="{F92B70C7-796F-0647-94C0-4EF70BC258D8}" type="parTrans" cxnId="{359FEA99-3163-B347-8961-C1FBC35D9100}">
      <dgm:prSet/>
      <dgm:spPr/>
      <dgm:t>
        <a:bodyPr/>
        <a:lstStyle/>
        <a:p>
          <a:endParaRPr lang="pt-BR"/>
        </a:p>
      </dgm:t>
    </dgm:pt>
    <dgm:pt modelId="{F2191C4A-9930-A64C-933B-102BF7786818}" type="sibTrans" cxnId="{359FEA99-3163-B347-8961-C1FBC35D9100}">
      <dgm:prSet/>
      <dgm:spPr/>
      <dgm:t>
        <a:bodyPr/>
        <a:lstStyle/>
        <a:p>
          <a:endParaRPr lang="pt-BR"/>
        </a:p>
      </dgm:t>
    </dgm:pt>
    <dgm:pt modelId="{2F18D003-17A9-E549-A3E6-99950926A14B}" type="pres">
      <dgm:prSet presAssocID="{CE61D550-A0AE-B144-97F9-50F36F4FB604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65BABE48-09F7-2B48-A54F-3D423D4A2A5C}" type="pres">
      <dgm:prSet presAssocID="{C27BA66C-BEC5-0E4F-9F0D-0502385ED3B7}" presName="hierRoot1" presStyleCnt="0">
        <dgm:presLayoutVars>
          <dgm:hierBranch val="init"/>
        </dgm:presLayoutVars>
      </dgm:prSet>
      <dgm:spPr/>
    </dgm:pt>
    <dgm:pt modelId="{F61D0850-1A39-564D-ABC2-27E7FD0C4828}" type="pres">
      <dgm:prSet presAssocID="{C27BA66C-BEC5-0E4F-9F0D-0502385ED3B7}" presName="rootComposite1" presStyleCnt="0"/>
      <dgm:spPr/>
    </dgm:pt>
    <dgm:pt modelId="{CE61A307-A652-854B-9316-C7AFA50A3B1F}" type="pres">
      <dgm:prSet presAssocID="{C27BA66C-BEC5-0E4F-9F0D-0502385ED3B7}" presName="rootText1" presStyleLbl="alignAcc1" presStyleIdx="0" presStyleCnt="0" custLinFactNeighborX="15949" custLinFactNeighborY="-53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A2907B0-886F-C745-BB8A-BE1B29AC664C}" type="pres">
      <dgm:prSet presAssocID="{C27BA66C-BEC5-0E4F-9F0D-0502385ED3B7}" presName="topArc1" presStyleLbl="parChTrans1D1" presStyleIdx="0" presStyleCnt="18"/>
      <dgm:spPr/>
    </dgm:pt>
    <dgm:pt modelId="{A7419A90-0479-AD42-996C-056602ED5B1A}" type="pres">
      <dgm:prSet presAssocID="{C27BA66C-BEC5-0E4F-9F0D-0502385ED3B7}" presName="bottomArc1" presStyleLbl="parChTrans1D1" presStyleIdx="1" presStyleCnt="18"/>
      <dgm:spPr/>
    </dgm:pt>
    <dgm:pt modelId="{5F05319D-22F2-F048-968D-5CB05464E113}" type="pres">
      <dgm:prSet presAssocID="{C27BA66C-BEC5-0E4F-9F0D-0502385ED3B7}" presName="topConnNode1" presStyleLbl="node1" presStyleIdx="0" presStyleCnt="0"/>
      <dgm:spPr/>
      <dgm:t>
        <a:bodyPr/>
        <a:lstStyle/>
        <a:p>
          <a:endParaRPr lang="pt-BR"/>
        </a:p>
      </dgm:t>
    </dgm:pt>
    <dgm:pt modelId="{CCDA28FC-6755-184D-81D7-B4FA6AB5A9F3}" type="pres">
      <dgm:prSet presAssocID="{C27BA66C-BEC5-0E4F-9F0D-0502385ED3B7}" presName="hierChild2" presStyleCnt="0"/>
      <dgm:spPr/>
    </dgm:pt>
    <dgm:pt modelId="{6B35CDB7-A2CB-5B45-A08A-EE15390ADFEF}" type="pres">
      <dgm:prSet presAssocID="{B57788F6-03E6-CC4A-A15E-2613A9645319}" presName="Name28" presStyleLbl="parChTrans1D2" presStyleIdx="0" presStyleCnt="3"/>
      <dgm:spPr/>
      <dgm:t>
        <a:bodyPr/>
        <a:lstStyle/>
        <a:p>
          <a:endParaRPr lang="pt-BR"/>
        </a:p>
      </dgm:t>
    </dgm:pt>
    <dgm:pt modelId="{1E0EF3AA-1E67-0F48-B44D-C901753396F5}" type="pres">
      <dgm:prSet presAssocID="{CECF6D10-FD09-CF4E-9D7D-E604B7D731C5}" presName="hierRoot2" presStyleCnt="0">
        <dgm:presLayoutVars>
          <dgm:hierBranch val="init"/>
        </dgm:presLayoutVars>
      </dgm:prSet>
      <dgm:spPr/>
    </dgm:pt>
    <dgm:pt modelId="{668AB33C-1E3E-E146-A8EF-01B1A25D0F9C}" type="pres">
      <dgm:prSet presAssocID="{CECF6D10-FD09-CF4E-9D7D-E604B7D731C5}" presName="rootComposite2" presStyleCnt="0"/>
      <dgm:spPr/>
    </dgm:pt>
    <dgm:pt modelId="{47632943-F3BF-5F48-B91A-32829712CAC2}" type="pres">
      <dgm:prSet presAssocID="{CECF6D10-FD09-CF4E-9D7D-E604B7D731C5}" presName="rootText2" presStyleLbl="alignAcc1" presStyleIdx="0" presStyleCnt="0" custLinFactNeighborX="1389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2A1AF9C-074D-6C48-B6AF-DB9759539929}" type="pres">
      <dgm:prSet presAssocID="{CECF6D10-FD09-CF4E-9D7D-E604B7D731C5}" presName="topArc2" presStyleLbl="parChTrans1D1" presStyleIdx="2" presStyleCnt="18"/>
      <dgm:spPr/>
    </dgm:pt>
    <dgm:pt modelId="{E4E344B4-7E7B-D04A-95F6-E6BB1E453C6F}" type="pres">
      <dgm:prSet presAssocID="{CECF6D10-FD09-CF4E-9D7D-E604B7D731C5}" presName="bottomArc2" presStyleLbl="parChTrans1D1" presStyleIdx="3" presStyleCnt="18"/>
      <dgm:spPr/>
    </dgm:pt>
    <dgm:pt modelId="{93B3AC5D-B366-314E-82B2-06F109971664}" type="pres">
      <dgm:prSet presAssocID="{CECF6D10-FD09-CF4E-9D7D-E604B7D731C5}" presName="topConnNode2" presStyleLbl="node2" presStyleIdx="0" presStyleCnt="0"/>
      <dgm:spPr/>
      <dgm:t>
        <a:bodyPr/>
        <a:lstStyle/>
        <a:p>
          <a:endParaRPr lang="pt-BR"/>
        </a:p>
      </dgm:t>
    </dgm:pt>
    <dgm:pt modelId="{6BF17F09-D17C-1B4C-A4E2-8CD505723767}" type="pres">
      <dgm:prSet presAssocID="{CECF6D10-FD09-CF4E-9D7D-E604B7D731C5}" presName="hierChild4" presStyleCnt="0"/>
      <dgm:spPr/>
    </dgm:pt>
    <dgm:pt modelId="{2DBC332B-94FD-C34A-ADAF-D294A679382E}" type="pres">
      <dgm:prSet presAssocID="{F92B70C7-796F-0647-94C0-4EF70BC258D8}" presName="Name28" presStyleLbl="parChTrans1D3" presStyleIdx="0" presStyleCnt="5"/>
      <dgm:spPr/>
      <dgm:t>
        <a:bodyPr/>
        <a:lstStyle/>
        <a:p>
          <a:endParaRPr lang="pt-BR"/>
        </a:p>
      </dgm:t>
    </dgm:pt>
    <dgm:pt modelId="{447CFCA0-F48B-E04F-9988-221E1F61063D}" type="pres">
      <dgm:prSet presAssocID="{7774336A-D6D3-BB48-81D1-FA628E520A11}" presName="hierRoot2" presStyleCnt="0">
        <dgm:presLayoutVars>
          <dgm:hierBranch val="init"/>
        </dgm:presLayoutVars>
      </dgm:prSet>
      <dgm:spPr/>
    </dgm:pt>
    <dgm:pt modelId="{10017B83-09BA-0A4E-853B-39A522F91EF9}" type="pres">
      <dgm:prSet presAssocID="{7774336A-D6D3-BB48-81D1-FA628E520A11}" presName="rootComposite2" presStyleCnt="0"/>
      <dgm:spPr/>
    </dgm:pt>
    <dgm:pt modelId="{8D93BE64-DD0F-AD49-8CFB-9E781F9C6472}" type="pres">
      <dgm:prSet presAssocID="{7774336A-D6D3-BB48-81D1-FA628E520A11}" presName="rootText2" presStyleLbl="alignAcc1" presStyleIdx="0" presStyleCnt="0" custLinFactX="-1231" custLinFactY="48534" custLinFactNeighborX="-100000" custLinFactNeighborY="10000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750B158-5F49-E144-92D8-091B38FB3DE5}" type="pres">
      <dgm:prSet presAssocID="{7774336A-D6D3-BB48-81D1-FA628E520A11}" presName="topArc2" presStyleLbl="parChTrans1D1" presStyleIdx="4" presStyleCnt="18"/>
      <dgm:spPr/>
    </dgm:pt>
    <dgm:pt modelId="{E7ECE88D-BC36-DA48-A17E-DAFE27891D9E}" type="pres">
      <dgm:prSet presAssocID="{7774336A-D6D3-BB48-81D1-FA628E520A11}" presName="bottomArc2" presStyleLbl="parChTrans1D1" presStyleIdx="5" presStyleCnt="18"/>
      <dgm:spPr/>
    </dgm:pt>
    <dgm:pt modelId="{64D61CCB-0661-7044-9AD7-7593B0574802}" type="pres">
      <dgm:prSet presAssocID="{7774336A-D6D3-BB48-81D1-FA628E520A11}" presName="topConnNode2" presStyleLbl="node3" presStyleIdx="0" presStyleCnt="0"/>
      <dgm:spPr/>
      <dgm:t>
        <a:bodyPr/>
        <a:lstStyle/>
        <a:p>
          <a:endParaRPr lang="pt-BR"/>
        </a:p>
      </dgm:t>
    </dgm:pt>
    <dgm:pt modelId="{B984D80E-1C76-7040-B75A-7077FFCFE62C}" type="pres">
      <dgm:prSet presAssocID="{7774336A-D6D3-BB48-81D1-FA628E520A11}" presName="hierChild4" presStyleCnt="0"/>
      <dgm:spPr/>
    </dgm:pt>
    <dgm:pt modelId="{CA627E37-104A-2B4D-813D-C2CCCFE096C0}" type="pres">
      <dgm:prSet presAssocID="{7774336A-D6D3-BB48-81D1-FA628E520A11}" presName="hierChild5" presStyleCnt="0"/>
      <dgm:spPr/>
    </dgm:pt>
    <dgm:pt modelId="{E639A8F0-3C8B-0545-B9BA-B9BEC5B4E70E}" type="pres">
      <dgm:prSet presAssocID="{CECF6D10-FD09-CF4E-9D7D-E604B7D731C5}" presName="hierChild5" presStyleCnt="0"/>
      <dgm:spPr/>
    </dgm:pt>
    <dgm:pt modelId="{DE52D29F-22BA-CC48-BD0E-E10F1A527F0E}" type="pres">
      <dgm:prSet presAssocID="{CF8585CA-2479-E24F-A347-EBC16A152B67}" presName="Name28" presStyleLbl="parChTrans1D2" presStyleIdx="1" presStyleCnt="3"/>
      <dgm:spPr/>
      <dgm:t>
        <a:bodyPr/>
        <a:lstStyle/>
        <a:p>
          <a:endParaRPr lang="pt-BR"/>
        </a:p>
      </dgm:t>
    </dgm:pt>
    <dgm:pt modelId="{EB09CB93-77F7-7B41-B444-F67968F5F959}" type="pres">
      <dgm:prSet presAssocID="{42E99AAB-2DA1-3241-95EB-801EFE8FCCDA}" presName="hierRoot2" presStyleCnt="0">
        <dgm:presLayoutVars>
          <dgm:hierBranch val="init"/>
        </dgm:presLayoutVars>
      </dgm:prSet>
      <dgm:spPr/>
    </dgm:pt>
    <dgm:pt modelId="{B134985A-0B98-344E-B47F-0ABA24975679}" type="pres">
      <dgm:prSet presAssocID="{42E99AAB-2DA1-3241-95EB-801EFE8FCCDA}" presName="rootComposite2" presStyleCnt="0"/>
      <dgm:spPr/>
    </dgm:pt>
    <dgm:pt modelId="{83CFF2C4-7AEF-0C48-91FE-5AC47434F308}" type="pres">
      <dgm:prSet presAssocID="{42E99AAB-2DA1-3241-95EB-801EFE8FCCDA}" presName="rootText2" presStyleLbl="alignAcc1" presStyleIdx="0" presStyleCnt="0" custLinFactNeighborX="16008" custLinFactNeighborY="1070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C0ED7CF-2BDA-5940-82F0-E6FD57D9AA87}" type="pres">
      <dgm:prSet presAssocID="{42E99AAB-2DA1-3241-95EB-801EFE8FCCDA}" presName="topArc2" presStyleLbl="parChTrans1D1" presStyleIdx="6" presStyleCnt="18"/>
      <dgm:spPr/>
    </dgm:pt>
    <dgm:pt modelId="{AD73A407-6606-2E46-9924-6223E4334CFB}" type="pres">
      <dgm:prSet presAssocID="{42E99AAB-2DA1-3241-95EB-801EFE8FCCDA}" presName="bottomArc2" presStyleLbl="parChTrans1D1" presStyleIdx="7" presStyleCnt="18"/>
      <dgm:spPr/>
    </dgm:pt>
    <dgm:pt modelId="{AD8D6B95-BFF9-ED4A-8597-E56DC67E8E0C}" type="pres">
      <dgm:prSet presAssocID="{42E99AAB-2DA1-3241-95EB-801EFE8FCCDA}" presName="topConnNode2" presStyleLbl="node2" presStyleIdx="0" presStyleCnt="0"/>
      <dgm:spPr/>
      <dgm:t>
        <a:bodyPr/>
        <a:lstStyle/>
        <a:p>
          <a:endParaRPr lang="pt-BR"/>
        </a:p>
      </dgm:t>
    </dgm:pt>
    <dgm:pt modelId="{13041082-E8B5-8147-8345-C26E525575D0}" type="pres">
      <dgm:prSet presAssocID="{42E99AAB-2DA1-3241-95EB-801EFE8FCCDA}" presName="hierChild4" presStyleCnt="0"/>
      <dgm:spPr/>
    </dgm:pt>
    <dgm:pt modelId="{FE660253-22A3-674E-9714-3059570E73EF}" type="pres">
      <dgm:prSet presAssocID="{4B7FE0FD-E961-C44D-B940-B76FF1E4B9AC}" presName="Name28" presStyleLbl="parChTrans1D3" presStyleIdx="1" presStyleCnt="5"/>
      <dgm:spPr/>
      <dgm:t>
        <a:bodyPr/>
        <a:lstStyle/>
        <a:p>
          <a:endParaRPr lang="pt-BR"/>
        </a:p>
      </dgm:t>
    </dgm:pt>
    <dgm:pt modelId="{A1489F18-C38F-3549-81EF-B270F95103C8}" type="pres">
      <dgm:prSet presAssocID="{793ECA29-EC58-9F43-8E2C-7AEE8884C298}" presName="hierRoot2" presStyleCnt="0">
        <dgm:presLayoutVars>
          <dgm:hierBranch val="init"/>
        </dgm:presLayoutVars>
      </dgm:prSet>
      <dgm:spPr/>
    </dgm:pt>
    <dgm:pt modelId="{1CE55B0E-54E8-534A-982D-B3067C5F7E7A}" type="pres">
      <dgm:prSet presAssocID="{793ECA29-EC58-9F43-8E2C-7AEE8884C298}" presName="rootComposite2" presStyleCnt="0"/>
      <dgm:spPr/>
    </dgm:pt>
    <dgm:pt modelId="{9DA7755D-A89A-BA42-B0D5-186E8AD87C26}" type="pres">
      <dgm:prSet presAssocID="{793ECA29-EC58-9F43-8E2C-7AEE8884C298}" presName="rootText2" presStyleLbl="alignAcc1" presStyleIdx="0" presStyleCnt="0" custLinFactNeighborX="4225" custLinFactNeighborY="-588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C5680CB-08F6-CE41-871D-06379A0BB14B}" type="pres">
      <dgm:prSet presAssocID="{793ECA29-EC58-9F43-8E2C-7AEE8884C298}" presName="topArc2" presStyleLbl="parChTrans1D1" presStyleIdx="8" presStyleCnt="18"/>
      <dgm:spPr/>
    </dgm:pt>
    <dgm:pt modelId="{FF7BB189-B03E-B941-BF53-1FE34A33D3EA}" type="pres">
      <dgm:prSet presAssocID="{793ECA29-EC58-9F43-8E2C-7AEE8884C298}" presName="bottomArc2" presStyleLbl="parChTrans1D1" presStyleIdx="9" presStyleCnt="18"/>
      <dgm:spPr/>
    </dgm:pt>
    <dgm:pt modelId="{F3178496-DA03-9B43-BFF4-F6BECAA65BF9}" type="pres">
      <dgm:prSet presAssocID="{793ECA29-EC58-9F43-8E2C-7AEE8884C298}" presName="topConnNode2" presStyleLbl="node3" presStyleIdx="0" presStyleCnt="0"/>
      <dgm:spPr/>
      <dgm:t>
        <a:bodyPr/>
        <a:lstStyle/>
        <a:p>
          <a:endParaRPr lang="pt-BR"/>
        </a:p>
      </dgm:t>
    </dgm:pt>
    <dgm:pt modelId="{5C8D7FA0-3650-064E-A652-3E409F58D509}" type="pres">
      <dgm:prSet presAssocID="{793ECA29-EC58-9F43-8E2C-7AEE8884C298}" presName="hierChild4" presStyleCnt="0"/>
      <dgm:spPr/>
    </dgm:pt>
    <dgm:pt modelId="{AF8DADD5-09AD-764B-B937-9D76A3A47D82}" type="pres">
      <dgm:prSet presAssocID="{793ECA29-EC58-9F43-8E2C-7AEE8884C298}" presName="hierChild5" presStyleCnt="0"/>
      <dgm:spPr/>
    </dgm:pt>
    <dgm:pt modelId="{CDA6C597-0DCE-584F-84ED-1432F60B2A86}" type="pres">
      <dgm:prSet presAssocID="{5F2BB033-3B71-314B-BA75-D4964461AE57}" presName="Name28" presStyleLbl="parChTrans1D3" presStyleIdx="2" presStyleCnt="5"/>
      <dgm:spPr/>
      <dgm:t>
        <a:bodyPr/>
        <a:lstStyle/>
        <a:p>
          <a:endParaRPr lang="pt-BR"/>
        </a:p>
      </dgm:t>
    </dgm:pt>
    <dgm:pt modelId="{C59784D2-6A54-EA41-A41A-885340DA3D21}" type="pres">
      <dgm:prSet presAssocID="{81B4D877-B222-094B-9BE3-426BEDF5CF15}" presName="hierRoot2" presStyleCnt="0">
        <dgm:presLayoutVars>
          <dgm:hierBranch val="init"/>
        </dgm:presLayoutVars>
      </dgm:prSet>
      <dgm:spPr/>
    </dgm:pt>
    <dgm:pt modelId="{4275234A-345D-FC45-973A-2E38861666D5}" type="pres">
      <dgm:prSet presAssocID="{81B4D877-B222-094B-9BE3-426BEDF5CF15}" presName="rootComposite2" presStyleCnt="0"/>
      <dgm:spPr/>
    </dgm:pt>
    <dgm:pt modelId="{AA07BC1A-93CF-7343-823F-3C5A9D0168C8}" type="pres">
      <dgm:prSet presAssocID="{81B4D877-B222-094B-9BE3-426BEDF5CF15}" presName="rootText2" presStyleLbl="alignAcc1" presStyleIdx="0" presStyleCnt="0" custLinFactX="-8759" custLinFactY="-100000" custLinFactNeighborX="-100000" custLinFactNeighborY="-12642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427CE14-57DE-834D-BE78-B456C4C71726}" type="pres">
      <dgm:prSet presAssocID="{81B4D877-B222-094B-9BE3-426BEDF5CF15}" presName="topArc2" presStyleLbl="parChTrans1D1" presStyleIdx="10" presStyleCnt="18"/>
      <dgm:spPr/>
    </dgm:pt>
    <dgm:pt modelId="{EEF12F36-0365-FA46-B2E8-4372D03B8888}" type="pres">
      <dgm:prSet presAssocID="{81B4D877-B222-094B-9BE3-426BEDF5CF15}" presName="bottomArc2" presStyleLbl="parChTrans1D1" presStyleIdx="11" presStyleCnt="18"/>
      <dgm:spPr/>
    </dgm:pt>
    <dgm:pt modelId="{3FBE6B5E-AD01-7E48-8EBC-08E3E45AF218}" type="pres">
      <dgm:prSet presAssocID="{81B4D877-B222-094B-9BE3-426BEDF5CF15}" presName="topConnNode2" presStyleLbl="node3" presStyleIdx="0" presStyleCnt="0"/>
      <dgm:spPr/>
      <dgm:t>
        <a:bodyPr/>
        <a:lstStyle/>
        <a:p>
          <a:endParaRPr lang="pt-BR"/>
        </a:p>
      </dgm:t>
    </dgm:pt>
    <dgm:pt modelId="{1CDF6F68-C01A-0146-AFB5-EAC599CACD01}" type="pres">
      <dgm:prSet presAssocID="{81B4D877-B222-094B-9BE3-426BEDF5CF15}" presName="hierChild4" presStyleCnt="0"/>
      <dgm:spPr/>
    </dgm:pt>
    <dgm:pt modelId="{AE069636-F6D8-4743-BD9A-B2310E467621}" type="pres">
      <dgm:prSet presAssocID="{81B4D877-B222-094B-9BE3-426BEDF5CF15}" presName="hierChild5" presStyleCnt="0"/>
      <dgm:spPr/>
    </dgm:pt>
    <dgm:pt modelId="{5B7F1ECA-02B1-464C-B492-D7CBA531D4DB}" type="pres">
      <dgm:prSet presAssocID="{42E99AAB-2DA1-3241-95EB-801EFE8FCCDA}" presName="hierChild5" presStyleCnt="0"/>
      <dgm:spPr/>
    </dgm:pt>
    <dgm:pt modelId="{B7EA61B3-20B2-9140-9663-75FEFFDBC930}" type="pres">
      <dgm:prSet presAssocID="{BCAC391B-E0EA-A84C-B9FF-50FAD141874F}" presName="Name28" presStyleLbl="parChTrans1D2" presStyleIdx="2" presStyleCnt="3"/>
      <dgm:spPr/>
      <dgm:t>
        <a:bodyPr/>
        <a:lstStyle/>
        <a:p>
          <a:endParaRPr lang="pt-BR"/>
        </a:p>
      </dgm:t>
    </dgm:pt>
    <dgm:pt modelId="{959F7FEE-ABC5-FF48-8E2D-02C8F23D5810}" type="pres">
      <dgm:prSet presAssocID="{25A2FBDB-5A73-6A41-B028-E9E11CB23B64}" presName="hierRoot2" presStyleCnt="0">
        <dgm:presLayoutVars>
          <dgm:hierBranch val="init"/>
        </dgm:presLayoutVars>
      </dgm:prSet>
      <dgm:spPr/>
    </dgm:pt>
    <dgm:pt modelId="{1913D3C6-53FC-2044-A41A-F769A16ADA49}" type="pres">
      <dgm:prSet presAssocID="{25A2FBDB-5A73-6A41-B028-E9E11CB23B64}" presName="rootComposite2" presStyleCnt="0"/>
      <dgm:spPr/>
    </dgm:pt>
    <dgm:pt modelId="{60D161BF-9ACF-354C-AB7B-1FEFB4FE6246}" type="pres">
      <dgm:prSet presAssocID="{25A2FBDB-5A73-6A41-B028-E9E11CB23B64}" presName="rootText2" presStyleLbl="alignAcc1" presStyleIdx="0" presStyleCnt="0" custLinFactNeighborX="28215" custLinFactNeighborY="-73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50E0409-9965-5F4D-9CF4-8ACE1D7D57D0}" type="pres">
      <dgm:prSet presAssocID="{25A2FBDB-5A73-6A41-B028-E9E11CB23B64}" presName="topArc2" presStyleLbl="parChTrans1D1" presStyleIdx="12" presStyleCnt="18"/>
      <dgm:spPr/>
    </dgm:pt>
    <dgm:pt modelId="{3EEA07D9-9DFB-A940-8E7B-5585E8B715CB}" type="pres">
      <dgm:prSet presAssocID="{25A2FBDB-5A73-6A41-B028-E9E11CB23B64}" presName="bottomArc2" presStyleLbl="parChTrans1D1" presStyleIdx="13" presStyleCnt="18"/>
      <dgm:spPr/>
    </dgm:pt>
    <dgm:pt modelId="{08D1AC69-03FA-F642-BC6E-7D8F9285E71B}" type="pres">
      <dgm:prSet presAssocID="{25A2FBDB-5A73-6A41-B028-E9E11CB23B64}" presName="topConnNode2" presStyleLbl="node2" presStyleIdx="0" presStyleCnt="0"/>
      <dgm:spPr/>
      <dgm:t>
        <a:bodyPr/>
        <a:lstStyle/>
        <a:p>
          <a:endParaRPr lang="pt-BR"/>
        </a:p>
      </dgm:t>
    </dgm:pt>
    <dgm:pt modelId="{DD21A6BB-8B35-6A4D-AD59-60799807BC84}" type="pres">
      <dgm:prSet presAssocID="{25A2FBDB-5A73-6A41-B028-E9E11CB23B64}" presName="hierChild4" presStyleCnt="0"/>
      <dgm:spPr/>
    </dgm:pt>
    <dgm:pt modelId="{BFDF0C68-EDB9-7841-96AB-70AB9C95C273}" type="pres">
      <dgm:prSet presAssocID="{C5FD1737-9CFB-9747-A6C9-7E198B7889C7}" presName="Name28" presStyleLbl="parChTrans1D3" presStyleIdx="3" presStyleCnt="5"/>
      <dgm:spPr/>
      <dgm:t>
        <a:bodyPr/>
        <a:lstStyle/>
        <a:p>
          <a:endParaRPr lang="pt-BR"/>
        </a:p>
      </dgm:t>
    </dgm:pt>
    <dgm:pt modelId="{4EB6928B-610B-364F-84CF-59D82CBC2499}" type="pres">
      <dgm:prSet presAssocID="{5CA5E4F1-F081-5C4B-B756-261F624C113D}" presName="hierRoot2" presStyleCnt="0">
        <dgm:presLayoutVars>
          <dgm:hierBranch val="init"/>
        </dgm:presLayoutVars>
      </dgm:prSet>
      <dgm:spPr/>
    </dgm:pt>
    <dgm:pt modelId="{E0692DC3-C3DB-5B4E-B36A-7358C3676780}" type="pres">
      <dgm:prSet presAssocID="{5CA5E4F1-F081-5C4B-B756-261F624C113D}" presName="rootComposite2" presStyleCnt="0"/>
      <dgm:spPr/>
    </dgm:pt>
    <dgm:pt modelId="{0FB7011B-8434-134E-8646-BC9019F11B38}" type="pres">
      <dgm:prSet presAssocID="{5CA5E4F1-F081-5C4B-B756-261F624C113D}" presName="rootText2" presStyleLbl="alignAcc1" presStyleIdx="0" presStyleCnt="0" custLinFactY="35271" custLinFactNeighborX="22202" custLinFactNeighborY="10000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97A273F-79D9-A74A-AB4A-E9C829A4BD09}" type="pres">
      <dgm:prSet presAssocID="{5CA5E4F1-F081-5C4B-B756-261F624C113D}" presName="topArc2" presStyleLbl="parChTrans1D1" presStyleIdx="14" presStyleCnt="18"/>
      <dgm:spPr/>
    </dgm:pt>
    <dgm:pt modelId="{59D9B1A7-56A9-4B4B-878C-71CD098A65A7}" type="pres">
      <dgm:prSet presAssocID="{5CA5E4F1-F081-5C4B-B756-261F624C113D}" presName="bottomArc2" presStyleLbl="parChTrans1D1" presStyleIdx="15" presStyleCnt="18"/>
      <dgm:spPr/>
    </dgm:pt>
    <dgm:pt modelId="{72C1087E-40A4-9743-97E4-46980EDA9C5B}" type="pres">
      <dgm:prSet presAssocID="{5CA5E4F1-F081-5C4B-B756-261F624C113D}" presName="topConnNode2" presStyleLbl="node3" presStyleIdx="0" presStyleCnt="0"/>
      <dgm:spPr/>
      <dgm:t>
        <a:bodyPr/>
        <a:lstStyle/>
        <a:p>
          <a:endParaRPr lang="pt-BR"/>
        </a:p>
      </dgm:t>
    </dgm:pt>
    <dgm:pt modelId="{7EB0215F-6B70-3A47-8A81-094DDC3FA261}" type="pres">
      <dgm:prSet presAssocID="{5CA5E4F1-F081-5C4B-B756-261F624C113D}" presName="hierChild4" presStyleCnt="0"/>
      <dgm:spPr/>
    </dgm:pt>
    <dgm:pt modelId="{482EAA7B-B1E4-954E-A5DC-0E9D836DB1B4}" type="pres">
      <dgm:prSet presAssocID="{5CA5E4F1-F081-5C4B-B756-261F624C113D}" presName="hierChild5" presStyleCnt="0"/>
      <dgm:spPr/>
    </dgm:pt>
    <dgm:pt modelId="{F320C919-48D5-0843-809F-1666965271B3}" type="pres">
      <dgm:prSet presAssocID="{4F789CFB-44F2-2649-8B70-7513CA912778}" presName="Name28" presStyleLbl="parChTrans1D3" presStyleIdx="4" presStyleCnt="5"/>
      <dgm:spPr/>
      <dgm:t>
        <a:bodyPr/>
        <a:lstStyle/>
        <a:p>
          <a:endParaRPr lang="pt-BR"/>
        </a:p>
      </dgm:t>
    </dgm:pt>
    <dgm:pt modelId="{B3B6B093-DCD2-9043-A056-CD5E8802FB7E}" type="pres">
      <dgm:prSet presAssocID="{7C0CEE79-B1D6-0142-BECA-3B78FA5F8CA1}" presName="hierRoot2" presStyleCnt="0">
        <dgm:presLayoutVars>
          <dgm:hierBranch val="init"/>
        </dgm:presLayoutVars>
      </dgm:prSet>
      <dgm:spPr/>
    </dgm:pt>
    <dgm:pt modelId="{77B19939-1251-5042-89FE-D534F04910D3}" type="pres">
      <dgm:prSet presAssocID="{7C0CEE79-B1D6-0142-BECA-3B78FA5F8CA1}" presName="rootComposite2" presStyleCnt="0"/>
      <dgm:spPr/>
    </dgm:pt>
    <dgm:pt modelId="{5B9C78F4-80ED-A549-83FF-5F6324B03377}" type="pres">
      <dgm:prSet presAssocID="{7C0CEE79-B1D6-0142-BECA-3B78FA5F8CA1}" presName="rootText2" presStyleLbl="alignAcc1" presStyleIdx="0" presStyleCnt="0" custLinFactNeighborX="-96431" custLinFactNeighborY="-44609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1E47BE1-8702-EF49-9C43-D818857C62F5}" type="pres">
      <dgm:prSet presAssocID="{7C0CEE79-B1D6-0142-BECA-3B78FA5F8CA1}" presName="topArc2" presStyleLbl="parChTrans1D1" presStyleIdx="16" presStyleCnt="18"/>
      <dgm:spPr/>
    </dgm:pt>
    <dgm:pt modelId="{811D0343-9166-874D-9B7B-B18A46B2227D}" type="pres">
      <dgm:prSet presAssocID="{7C0CEE79-B1D6-0142-BECA-3B78FA5F8CA1}" presName="bottomArc2" presStyleLbl="parChTrans1D1" presStyleIdx="17" presStyleCnt="18"/>
      <dgm:spPr/>
    </dgm:pt>
    <dgm:pt modelId="{D8C18A67-1A36-3A43-B617-6DB06AE6E610}" type="pres">
      <dgm:prSet presAssocID="{7C0CEE79-B1D6-0142-BECA-3B78FA5F8CA1}" presName="topConnNode2" presStyleLbl="node3" presStyleIdx="0" presStyleCnt="0"/>
      <dgm:spPr/>
      <dgm:t>
        <a:bodyPr/>
        <a:lstStyle/>
        <a:p>
          <a:endParaRPr lang="pt-BR"/>
        </a:p>
      </dgm:t>
    </dgm:pt>
    <dgm:pt modelId="{37AEDDCA-E485-1E4F-9BCB-783371225DBC}" type="pres">
      <dgm:prSet presAssocID="{7C0CEE79-B1D6-0142-BECA-3B78FA5F8CA1}" presName="hierChild4" presStyleCnt="0"/>
      <dgm:spPr/>
    </dgm:pt>
    <dgm:pt modelId="{743EAB81-A3C2-084F-846C-26E07778DFE4}" type="pres">
      <dgm:prSet presAssocID="{7C0CEE79-B1D6-0142-BECA-3B78FA5F8CA1}" presName="hierChild5" presStyleCnt="0"/>
      <dgm:spPr/>
    </dgm:pt>
    <dgm:pt modelId="{DD90D508-BF83-9E4D-9D6F-14C6481884E3}" type="pres">
      <dgm:prSet presAssocID="{25A2FBDB-5A73-6A41-B028-E9E11CB23B64}" presName="hierChild5" presStyleCnt="0"/>
      <dgm:spPr/>
    </dgm:pt>
    <dgm:pt modelId="{6FC231D6-60DC-A947-AE09-B0293BDDDB50}" type="pres">
      <dgm:prSet presAssocID="{C27BA66C-BEC5-0E4F-9F0D-0502385ED3B7}" presName="hierChild3" presStyleCnt="0"/>
      <dgm:spPr/>
    </dgm:pt>
  </dgm:ptLst>
  <dgm:cxnLst>
    <dgm:cxn modelId="{15BA21A8-C8D8-A544-BBC8-D40FFB8DDE78}" srcId="{CE61D550-A0AE-B144-97F9-50F36F4FB604}" destId="{C27BA66C-BEC5-0E4F-9F0D-0502385ED3B7}" srcOrd="0" destOrd="0" parTransId="{3C88EA45-C9AB-6E4F-B8D8-1DDB996753BC}" sibTransId="{89657FC7-6AA2-2F4D-93E0-08B34A6BD1E1}"/>
    <dgm:cxn modelId="{E73E44FC-5B78-4EDA-B32D-9B918F59159A}" type="presOf" srcId="{7774336A-D6D3-BB48-81D1-FA628E520A11}" destId="{8D93BE64-DD0F-AD49-8CFB-9E781F9C6472}" srcOrd="0" destOrd="0" presId="urn:microsoft.com/office/officeart/2008/layout/HalfCircleOrganizationChart"/>
    <dgm:cxn modelId="{F69AD054-F97E-461F-A364-B9C2E5FCCF3A}" type="presOf" srcId="{C27BA66C-BEC5-0E4F-9F0D-0502385ED3B7}" destId="{5F05319D-22F2-F048-968D-5CB05464E113}" srcOrd="1" destOrd="0" presId="urn:microsoft.com/office/officeart/2008/layout/HalfCircleOrganizationChart"/>
    <dgm:cxn modelId="{5A940437-92C5-4C93-965B-9D6BFBC3F83B}" type="presOf" srcId="{F92B70C7-796F-0647-94C0-4EF70BC258D8}" destId="{2DBC332B-94FD-C34A-ADAF-D294A679382E}" srcOrd="0" destOrd="0" presId="urn:microsoft.com/office/officeart/2008/layout/HalfCircleOrganizationChart"/>
    <dgm:cxn modelId="{4BE22490-8A3B-41F3-A819-7974EE18F969}" type="presOf" srcId="{793ECA29-EC58-9F43-8E2C-7AEE8884C298}" destId="{9DA7755D-A89A-BA42-B0D5-186E8AD87C26}" srcOrd="0" destOrd="0" presId="urn:microsoft.com/office/officeart/2008/layout/HalfCircleOrganizationChart"/>
    <dgm:cxn modelId="{B8650406-4801-4AB4-9A6A-4F5CF271B88E}" type="presOf" srcId="{B57788F6-03E6-CC4A-A15E-2613A9645319}" destId="{6B35CDB7-A2CB-5B45-A08A-EE15390ADFEF}" srcOrd="0" destOrd="0" presId="urn:microsoft.com/office/officeart/2008/layout/HalfCircleOrganizationChart"/>
    <dgm:cxn modelId="{2A7212EF-F304-438D-A9B4-74C7851D6437}" type="presOf" srcId="{42E99AAB-2DA1-3241-95EB-801EFE8FCCDA}" destId="{83CFF2C4-7AEF-0C48-91FE-5AC47434F308}" srcOrd="0" destOrd="0" presId="urn:microsoft.com/office/officeart/2008/layout/HalfCircleOrganizationChart"/>
    <dgm:cxn modelId="{6C5BDB68-B859-4A2B-BE16-D39B52851B7B}" type="presOf" srcId="{25A2FBDB-5A73-6A41-B028-E9E11CB23B64}" destId="{08D1AC69-03FA-F642-BC6E-7D8F9285E71B}" srcOrd="1" destOrd="0" presId="urn:microsoft.com/office/officeart/2008/layout/HalfCircleOrganizationChart"/>
    <dgm:cxn modelId="{6497922F-1CF7-4DD0-9D97-E003472AF034}" type="presOf" srcId="{5CA5E4F1-F081-5C4B-B756-261F624C113D}" destId="{72C1087E-40A4-9743-97E4-46980EDA9C5B}" srcOrd="1" destOrd="0" presId="urn:microsoft.com/office/officeart/2008/layout/HalfCircleOrganizationChart"/>
    <dgm:cxn modelId="{C9B81165-F376-450F-A34E-2E28E8C9366A}" type="presOf" srcId="{C27BA66C-BEC5-0E4F-9F0D-0502385ED3B7}" destId="{CE61A307-A652-854B-9316-C7AFA50A3B1F}" srcOrd="0" destOrd="0" presId="urn:microsoft.com/office/officeart/2008/layout/HalfCircleOrganizationChart"/>
    <dgm:cxn modelId="{8FBF388E-62DD-47DB-A1D6-280DF1231907}" type="presOf" srcId="{7774336A-D6D3-BB48-81D1-FA628E520A11}" destId="{64D61CCB-0661-7044-9AD7-7593B0574802}" srcOrd="1" destOrd="0" presId="urn:microsoft.com/office/officeart/2008/layout/HalfCircleOrganizationChart"/>
    <dgm:cxn modelId="{345595F8-FB9D-4EC6-B1C2-FE5A615B3E38}" type="presOf" srcId="{7C0CEE79-B1D6-0142-BECA-3B78FA5F8CA1}" destId="{D8C18A67-1A36-3A43-B617-6DB06AE6E610}" srcOrd="1" destOrd="0" presId="urn:microsoft.com/office/officeart/2008/layout/HalfCircleOrganizationChart"/>
    <dgm:cxn modelId="{E1EA3513-ED89-4898-9C8F-E93DCBC3D08E}" type="presOf" srcId="{793ECA29-EC58-9F43-8E2C-7AEE8884C298}" destId="{F3178496-DA03-9B43-BFF4-F6BECAA65BF9}" srcOrd="1" destOrd="0" presId="urn:microsoft.com/office/officeart/2008/layout/HalfCircleOrganizationChart"/>
    <dgm:cxn modelId="{BE65DDB8-5061-1F4E-AF55-7EDC3483E7B2}" srcId="{C27BA66C-BEC5-0E4F-9F0D-0502385ED3B7}" destId="{25A2FBDB-5A73-6A41-B028-E9E11CB23B64}" srcOrd="2" destOrd="0" parTransId="{BCAC391B-E0EA-A84C-B9FF-50FAD141874F}" sibTransId="{DA9C92CA-8FA8-1F4D-89E8-01A70CD1AE51}"/>
    <dgm:cxn modelId="{483FA385-EE35-4837-8D08-01678E8F86F3}" type="presOf" srcId="{81B4D877-B222-094B-9BE3-426BEDF5CF15}" destId="{AA07BC1A-93CF-7343-823F-3C5A9D0168C8}" srcOrd="0" destOrd="0" presId="urn:microsoft.com/office/officeart/2008/layout/HalfCircleOrganizationChart"/>
    <dgm:cxn modelId="{7FA91412-9DAF-49F7-9B9C-5526010AC63E}" type="presOf" srcId="{5CA5E4F1-F081-5C4B-B756-261F624C113D}" destId="{0FB7011B-8434-134E-8646-BC9019F11B38}" srcOrd="0" destOrd="0" presId="urn:microsoft.com/office/officeart/2008/layout/HalfCircleOrganizationChart"/>
    <dgm:cxn modelId="{8F7DE3ED-823D-4AD7-8CDA-7B24ED393556}" type="presOf" srcId="{CECF6D10-FD09-CF4E-9D7D-E604B7D731C5}" destId="{47632943-F3BF-5F48-B91A-32829712CAC2}" srcOrd="0" destOrd="0" presId="urn:microsoft.com/office/officeart/2008/layout/HalfCircleOrganizationChart"/>
    <dgm:cxn modelId="{BD6CA35C-79E3-43A3-940B-6F9DB27A16C4}" type="presOf" srcId="{CE61D550-A0AE-B144-97F9-50F36F4FB604}" destId="{2F18D003-17A9-E549-A3E6-99950926A14B}" srcOrd="0" destOrd="0" presId="urn:microsoft.com/office/officeart/2008/layout/HalfCircleOrganizationChart"/>
    <dgm:cxn modelId="{0FFD87E8-C2FE-4CD9-9AB6-49DD2D2AB431}" type="presOf" srcId="{5F2BB033-3B71-314B-BA75-D4964461AE57}" destId="{CDA6C597-0DCE-584F-84ED-1432F60B2A86}" srcOrd="0" destOrd="0" presId="urn:microsoft.com/office/officeart/2008/layout/HalfCircleOrganizationChart"/>
    <dgm:cxn modelId="{359CB208-4C25-4947-BDB3-97C8B2752A44}" type="presOf" srcId="{CECF6D10-FD09-CF4E-9D7D-E604B7D731C5}" destId="{93B3AC5D-B366-314E-82B2-06F109971664}" srcOrd="1" destOrd="0" presId="urn:microsoft.com/office/officeart/2008/layout/HalfCircleOrganizationChart"/>
    <dgm:cxn modelId="{359FEA99-3163-B347-8961-C1FBC35D9100}" srcId="{CECF6D10-FD09-CF4E-9D7D-E604B7D731C5}" destId="{7774336A-D6D3-BB48-81D1-FA628E520A11}" srcOrd="0" destOrd="0" parTransId="{F92B70C7-796F-0647-94C0-4EF70BC258D8}" sibTransId="{F2191C4A-9930-A64C-933B-102BF7786818}"/>
    <dgm:cxn modelId="{DB4C695A-65A1-4AB1-9A6D-5251ACC6D301}" type="presOf" srcId="{CF8585CA-2479-E24F-A347-EBC16A152B67}" destId="{DE52D29F-22BA-CC48-BD0E-E10F1A527F0E}" srcOrd="0" destOrd="0" presId="urn:microsoft.com/office/officeart/2008/layout/HalfCircleOrganizationChart"/>
    <dgm:cxn modelId="{2CBB13D3-DF74-854D-A31E-9FAEE7DEE6B9}" srcId="{C27BA66C-BEC5-0E4F-9F0D-0502385ED3B7}" destId="{CECF6D10-FD09-CF4E-9D7D-E604B7D731C5}" srcOrd="0" destOrd="0" parTransId="{B57788F6-03E6-CC4A-A15E-2613A9645319}" sibTransId="{A3EE1363-B2F2-6149-83BA-04C15673AF5F}"/>
    <dgm:cxn modelId="{25F8B796-B333-1940-AAB0-3BE620AF051F}" srcId="{25A2FBDB-5A73-6A41-B028-E9E11CB23B64}" destId="{5CA5E4F1-F081-5C4B-B756-261F624C113D}" srcOrd="0" destOrd="0" parTransId="{C5FD1737-9CFB-9747-A6C9-7E198B7889C7}" sibTransId="{0E3A0E49-09DC-8C4B-94FB-390E23B3AA45}"/>
    <dgm:cxn modelId="{41EE9006-177A-4C4F-9F2A-6180927C587A}" srcId="{C27BA66C-BEC5-0E4F-9F0D-0502385ED3B7}" destId="{42E99AAB-2DA1-3241-95EB-801EFE8FCCDA}" srcOrd="1" destOrd="0" parTransId="{CF8585CA-2479-E24F-A347-EBC16A152B67}" sibTransId="{B0066A88-383B-924F-AF75-5346099BB417}"/>
    <dgm:cxn modelId="{BF782ED8-41F8-2F4E-8D5E-AFEAE38A4442}" srcId="{42E99AAB-2DA1-3241-95EB-801EFE8FCCDA}" destId="{793ECA29-EC58-9F43-8E2C-7AEE8884C298}" srcOrd="0" destOrd="0" parTransId="{4B7FE0FD-E961-C44D-B940-B76FF1E4B9AC}" sibTransId="{1D61D5A5-8C77-B540-BEE0-DFDC427763F3}"/>
    <dgm:cxn modelId="{D8AF8611-E72B-344C-81C2-0A4D718DBCDF}" srcId="{42E99AAB-2DA1-3241-95EB-801EFE8FCCDA}" destId="{81B4D877-B222-094B-9BE3-426BEDF5CF15}" srcOrd="1" destOrd="0" parTransId="{5F2BB033-3B71-314B-BA75-D4964461AE57}" sibTransId="{330B3D20-3AAD-0640-A920-BE982D600012}"/>
    <dgm:cxn modelId="{158D4E7E-35A5-43B3-81B5-51C1C59F0D6E}" type="presOf" srcId="{4B7FE0FD-E961-C44D-B940-B76FF1E4B9AC}" destId="{FE660253-22A3-674E-9714-3059570E73EF}" srcOrd="0" destOrd="0" presId="urn:microsoft.com/office/officeart/2008/layout/HalfCircleOrganizationChart"/>
    <dgm:cxn modelId="{52173E18-CCA2-4289-ABD9-3B6111D8CB2A}" type="presOf" srcId="{81B4D877-B222-094B-9BE3-426BEDF5CF15}" destId="{3FBE6B5E-AD01-7E48-8EBC-08E3E45AF218}" srcOrd="1" destOrd="0" presId="urn:microsoft.com/office/officeart/2008/layout/HalfCircleOrganizationChart"/>
    <dgm:cxn modelId="{11A5CAE9-7538-47CC-A7D7-8F8966F88658}" type="presOf" srcId="{7C0CEE79-B1D6-0142-BECA-3B78FA5F8CA1}" destId="{5B9C78F4-80ED-A549-83FF-5F6324B03377}" srcOrd="0" destOrd="0" presId="urn:microsoft.com/office/officeart/2008/layout/HalfCircleOrganizationChart"/>
    <dgm:cxn modelId="{858D3512-0D08-45D6-BF81-31A23FD86A09}" type="presOf" srcId="{25A2FBDB-5A73-6A41-B028-E9E11CB23B64}" destId="{60D161BF-9ACF-354C-AB7B-1FEFB4FE6246}" srcOrd="0" destOrd="0" presId="urn:microsoft.com/office/officeart/2008/layout/HalfCircleOrganizationChart"/>
    <dgm:cxn modelId="{D1693A8C-6854-4115-94DF-2154EF216FD2}" type="presOf" srcId="{C5FD1737-9CFB-9747-A6C9-7E198B7889C7}" destId="{BFDF0C68-EDB9-7841-96AB-70AB9C95C273}" srcOrd="0" destOrd="0" presId="urn:microsoft.com/office/officeart/2008/layout/HalfCircleOrganizationChart"/>
    <dgm:cxn modelId="{F24FE04E-0497-4D09-8307-5CB9E200D7E3}" type="presOf" srcId="{BCAC391B-E0EA-A84C-B9FF-50FAD141874F}" destId="{B7EA61B3-20B2-9140-9663-75FEFFDBC930}" srcOrd="0" destOrd="0" presId="urn:microsoft.com/office/officeart/2008/layout/HalfCircleOrganizationChart"/>
    <dgm:cxn modelId="{B08E898C-048C-254A-B4F1-CA4A376A5F84}" srcId="{25A2FBDB-5A73-6A41-B028-E9E11CB23B64}" destId="{7C0CEE79-B1D6-0142-BECA-3B78FA5F8CA1}" srcOrd="1" destOrd="0" parTransId="{4F789CFB-44F2-2649-8B70-7513CA912778}" sibTransId="{CF365FD5-BD23-6D43-9EB2-348BFE4641B8}"/>
    <dgm:cxn modelId="{FE5FF842-4312-4618-B7CE-991EAFDA523A}" type="presOf" srcId="{42E99AAB-2DA1-3241-95EB-801EFE8FCCDA}" destId="{AD8D6B95-BFF9-ED4A-8597-E56DC67E8E0C}" srcOrd="1" destOrd="0" presId="urn:microsoft.com/office/officeart/2008/layout/HalfCircleOrganizationChart"/>
    <dgm:cxn modelId="{CF188F8B-147F-4105-AC9A-6869EC5B7732}" type="presOf" srcId="{4F789CFB-44F2-2649-8B70-7513CA912778}" destId="{F320C919-48D5-0843-809F-1666965271B3}" srcOrd="0" destOrd="0" presId="urn:microsoft.com/office/officeart/2008/layout/HalfCircleOrganizationChart"/>
    <dgm:cxn modelId="{D96A6AA7-3B06-4135-91A1-6F5E38421624}" type="presParOf" srcId="{2F18D003-17A9-E549-A3E6-99950926A14B}" destId="{65BABE48-09F7-2B48-A54F-3D423D4A2A5C}" srcOrd="0" destOrd="0" presId="urn:microsoft.com/office/officeart/2008/layout/HalfCircleOrganizationChart"/>
    <dgm:cxn modelId="{1591C3A2-727D-42A3-86B4-D0721527EC50}" type="presParOf" srcId="{65BABE48-09F7-2B48-A54F-3D423D4A2A5C}" destId="{F61D0850-1A39-564D-ABC2-27E7FD0C4828}" srcOrd="0" destOrd="0" presId="urn:microsoft.com/office/officeart/2008/layout/HalfCircleOrganizationChart"/>
    <dgm:cxn modelId="{A28B8928-BD3B-4586-A6E5-0A8347099D8E}" type="presParOf" srcId="{F61D0850-1A39-564D-ABC2-27E7FD0C4828}" destId="{CE61A307-A652-854B-9316-C7AFA50A3B1F}" srcOrd="0" destOrd="0" presId="urn:microsoft.com/office/officeart/2008/layout/HalfCircleOrganizationChart"/>
    <dgm:cxn modelId="{AEFC64BC-E411-48A2-8B0C-ADF249A59094}" type="presParOf" srcId="{F61D0850-1A39-564D-ABC2-27E7FD0C4828}" destId="{BA2907B0-886F-C745-BB8A-BE1B29AC664C}" srcOrd="1" destOrd="0" presId="urn:microsoft.com/office/officeart/2008/layout/HalfCircleOrganizationChart"/>
    <dgm:cxn modelId="{C7F1B84D-F3FF-40E8-94C4-815DB21BA982}" type="presParOf" srcId="{F61D0850-1A39-564D-ABC2-27E7FD0C4828}" destId="{A7419A90-0479-AD42-996C-056602ED5B1A}" srcOrd="2" destOrd="0" presId="urn:microsoft.com/office/officeart/2008/layout/HalfCircleOrganizationChart"/>
    <dgm:cxn modelId="{2C76DC6C-080C-4B2B-B72A-89037A4C028B}" type="presParOf" srcId="{F61D0850-1A39-564D-ABC2-27E7FD0C4828}" destId="{5F05319D-22F2-F048-968D-5CB05464E113}" srcOrd="3" destOrd="0" presId="urn:microsoft.com/office/officeart/2008/layout/HalfCircleOrganizationChart"/>
    <dgm:cxn modelId="{77FCCD6B-EF7F-4AD4-8A4C-8D64DDD3D4E7}" type="presParOf" srcId="{65BABE48-09F7-2B48-A54F-3D423D4A2A5C}" destId="{CCDA28FC-6755-184D-81D7-B4FA6AB5A9F3}" srcOrd="1" destOrd="0" presId="urn:microsoft.com/office/officeart/2008/layout/HalfCircleOrganizationChart"/>
    <dgm:cxn modelId="{ACFED570-3E12-49B2-90F1-DA9789E2F468}" type="presParOf" srcId="{CCDA28FC-6755-184D-81D7-B4FA6AB5A9F3}" destId="{6B35CDB7-A2CB-5B45-A08A-EE15390ADFEF}" srcOrd="0" destOrd="0" presId="urn:microsoft.com/office/officeart/2008/layout/HalfCircleOrganizationChart"/>
    <dgm:cxn modelId="{C71AFD50-D298-412E-8C5D-426C7B4F3523}" type="presParOf" srcId="{CCDA28FC-6755-184D-81D7-B4FA6AB5A9F3}" destId="{1E0EF3AA-1E67-0F48-B44D-C901753396F5}" srcOrd="1" destOrd="0" presId="urn:microsoft.com/office/officeart/2008/layout/HalfCircleOrganizationChart"/>
    <dgm:cxn modelId="{80D3A976-F3A8-4DE1-909B-1D850932BA8A}" type="presParOf" srcId="{1E0EF3AA-1E67-0F48-B44D-C901753396F5}" destId="{668AB33C-1E3E-E146-A8EF-01B1A25D0F9C}" srcOrd="0" destOrd="0" presId="urn:microsoft.com/office/officeart/2008/layout/HalfCircleOrganizationChart"/>
    <dgm:cxn modelId="{65E7C52F-1651-47AD-A4F0-86ACACDFCDA2}" type="presParOf" srcId="{668AB33C-1E3E-E146-A8EF-01B1A25D0F9C}" destId="{47632943-F3BF-5F48-B91A-32829712CAC2}" srcOrd="0" destOrd="0" presId="urn:microsoft.com/office/officeart/2008/layout/HalfCircleOrganizationChart"/>
    <dgm:cxn modelId="{223BA704-9C65-406C-B1FC-3D0AEED347F7}" type="presParOf" srcId="{668AB33C-1E3E-E146-A8EF-01B1A25D0F9C}" destId="{92A1AF9C-074D-6C48-B6AF-DB9759539929}" srcOrd="1" destOrd="0" presId="urn:microsoft.com/office/officeart/2008/layout/HalfCircleOrganizationChart"/>
    <dgm:cxn modelId="{BBFA16E2-8924-4F8B-9434-8864DB50614B}" type="presParOf" srcId="{668AB33C-1E3E-E146-A8EF-01B1A25D0F9C}" destId="{E4E344B4-7E7B-D04A-95F6-E6BB1E453C6F}" srcOrd="2" destOrd="0" presId="urn:microsoft.com/office/officeart/2008/layout/HalfCircleOrganizationChart"/>
    <dgm:cxn modelId="{D03A1BD6-62D4-495B-BE8A-EE9833A84B93}" type="presParOf" srcId="{668AB33C-1E3E-E146-A8EF-01B1A25D0F9C}" destId="{93B3AC5D-B366-314E-82B2-06F109971664}" srcOrd="3" destOrd="0" presId="urn:microsoft.com/office/officeart/2008/layout/HalfCircleOrganizationChart"/>
    <dgm:cxn modelId="{1E546ACF-0B29-4EC1-B03D-30743E6076C4}" type="presParOf" srcId="{1E0EF3AA-1E67-0F48-B44D-C901753396F5}" destId="{6BF17F09-D17C-1B4C-A4E2-8CD505723767}" srcOrd="1" destOrd="0" presId="urn:microsoft.com/office/officeart/2008/layout/HalfCircleOrganizationChart"/>
    <dgm:cxn modelId="{26463C7B-63D9-4222-B1D8-284B05C81958}" type="presParOf" srcId="{6BF17F09-D17C-1B4C-A4E2-8CD505723767}" destId="{2DBC332B-94FD-C34A-ADAF-D294A679382E}" srcOrd="0" destOrd="0" presId="urn:microsoft.com/office/officeart/2008/layout/HalfCircleOrganizationChart"/>
    <dgm:cxn modelId="{FC7C9176-74CB-4D62-AB82-228177A6FE67}" type="presParOf" srcId="{6BF17F09-D17C-1B4C-A4E2-8CD505723767}" destId="{447CFCA0-F48B-E04F-9988-221E1F61063D}" srcOrd="1" destOrd="0" presId="urn:microsoft.com/office/officeart/2008/layout/HalfCircleOrganizationChart"/>
    <dgm:cxn modelId="{D53C8852-9729-4132-8678-A1F885A5FAAB}" type="presParOf" srcId="{447CFCA0-F48B-E04F-9988-221E1F61063D}" destId="{10017B83-09BA-0A4E-853B-39A522F91EF9}" srcOrd="0" destOrd="0" presId="urn:microsoft.com/office/officeart/2008/layout/HalfCircleOrganizationChart"/>
    <dgm:cxn modelId="{6F2BF828-758E-4781-94AA-6B16684CE7B0}" type="presParOf" srcId="{10017B83-09BA-0A4E-853B-39A522F91EF9}" destId="{8D93BE64-DD0F-AD49-8CFB-9E781F9C6472}" srcOrd="0" destOrd="0" presId="urn:microsoft.com/office/officeart/2008/layout/HalfCircleOrganizationChart"/>
    <dgm:cxn modelId="{438B44C9-D228-4ABF-A967-DBDCF42AD7CC}" type="presParOf" srcId="{10017B83-09BA-0A4E-853B-39A522F91EF9}" destId="{5750B158-5F49-E144-92D8-091B38FB3DE5}" srcOrd="1" destOrd="0" presId="urn:microsoft.com/office/officeart/2008/layout/HalfCircleOrganizationChart"/>
    <dgm:cxn modelId="{76101DD4-3399-4AAC-B58F-66F80C5B4108}" type="presParOf" srcId="{10017B83-09BA-0A4E-853B-39A522F91EF9}" destId="{E7ECE88D-BC36-DA48-A17E-DAFE27891D9E}" srcOrd="2" destOrd="0" presId="urn:microsoft.com/office/officeart/2008/layout/HalfCircleOrganizationChart"/>
    <dgm:cxn modelId="{28A0EA87-B020-46DE-9ED7-5DBA4EF3937A}" type="presParOf" srcId="{10017B83-09BA-0A4E-853B-39A522F91EF9}" destId="{64D61CCB-0661-7044-9AD7-7593B0574802}" srcOrd="3" destOrd="0" presId="urn:microsoft.com/office/officeart/2008/layout/HalfCircleOrganizationChart"/>
    <dgm:cxn modelId="{AE5BC5A5-BB03-4298-A03A-8C4194A4AAAF}" type="presParOf" srcId="{447CFCA0-F48B-E04F-9988-221E1F61063D}" destId="{B984D80E-1C76-7040-B75A-7077FFCFE62C}" srcOrd="1" destOrd="0" presId="urn:microsoft.com/office/officeart/2008/layout/HalfCircleOrganizationChart"/>
    <dgm:cxn modelId="{BE5FA0D7-CBE3-47B1-B4FC-69E3715E79E7}" type="presParOf" srcId="{447CFCA0-F48B-E04F-9988-221E1F61063D}" destId="{CA627E37-104A-2B4D-813D-C2CCCFE096C0}" srcOrd="2" destOrd="0" presId="urn:microsoft.com/office/officeart/2008/layout/HalfCircleOrganizationChart"/>
    <dgm:cxn modelId="{1B0AA6F6-6BB2-42FC-980A-13C3A8DBB23A}" type="presParOf" srcId="{1E0EF3AA-1E67-0F48-B44D-C901753396F5}" destId="{E639A8F0-3C8B-0545-B9BA-B9BEC5B4E70E}" srcOrd="2" destOrd="0" presId="urn:microsoft.com/office/officeart/2008/layout/HalfCircleOrganizationChart"/>
    <dgm:cxn modelId="{2D1EB99C-8964-47DA-9610-0D6215F87853}" type="presParOf" srcId="{CCDA28FC-6755-184D-81D7-B4FA6AB5A9F3}" destId="{DE52D29F-22BA-CC48-BD0E-E10F1A527F0E}" srcOrd="2" destOrd="0" presId="urn:microsoft.com/office/officeart/2008/layout/HalfCircleOrganizationChart"/>
    <dgm:cxn modelId="{5F65C36D-BD05-405B-AA88-891C5BE1008B}" type="presParOf" srcId="{CCDA28FC-6755-184D-81D7-B4FA6AB5A9F3}" destId="{EB09CB93-77F7-7B41-B444-F67968F5F959}" srcOrd="3" destOrd="0" presId="urn:microsoft.com/office/officeart/2008/layout/HalfCircleOrganizationChart"/>
    <dgm:cxn modelId="{665BBEB3-795C-48C3-955A-A06BA7DA57D8}" type="presParOf" srcId="{EB09CB93-77F7-7B41-B444-F67968F5F959}" destId="{B134985A-0B98-344E-B47F-0ABA24975679}" srcOrd="0" destOrd="0" presId="urn:microsoft.com/office/officeart/2008/layout/HalfCircleOrganizationChart"/>
    <dgm:cxn modelId="{02951358-A850-4003-AAF5-F5B1C6F20420}" type="presParOf" srcId="{B134985A-0B98-344E-B47F-0ABA24975679}" destId="{83CFF2C4-7AEF-0C48-91FE-5AC47434F308}" srcOrd="0" destOrd="0" presId="urn:microsoft.com/office/officeart/2008/layout/HalfCircleOrganizationChart"/>
    <dgm:cxn modelId="{FD4226BF-D9A5-4CE2-ABC3-43365DD0441E}" type="presParOf" srcId="{B134985A-0B98-344E-B47F-0ABA24975679}" destId="{2C0ED7CF-2BDA-5940-82F0-E6FD57D9AA87}" srcOrd="1" destOrd="0" presId="urn:microsoft.com/office/officeart/2008/layout/HalfCircleOrganizationChart"/>
    <dgm:cxn modelId="{33879D84-8B7A-41E8-922E-4CED15301844}" type="presParOf" srcId="{B134985A-0B98-344E-B47F-0ABA24975679}" destId="{AD73A407-6606-2E46-9924-6223E4334CFB}" srcOrd="2" destOrd="0" presId="urn:microsoft.com/office/officeart/2008/layout/HalfCircleOrganizationChart"/>
    <dgm:cxn modelId="{5778D398-A769-4370-B7BF-7E0CC1103F33}" type="presParOf" srcId="{B134985A-0B98-344E-B47F-0ABA24975679}" destId="{AD8D6B95-BFF9-ED4A-8597-E56DC67E8E0C}" srcOrd="3" destOrd="0" presId="urn:microsoft.com/office/officeart/2008/layout/HalfCircleOrganizationChart"/>
    <dgm:cxn modelId="{DB690A36-8E90-46C5-8CDB-8F74438995F1}" type="presParOf" srcId="{EB09CB93-77F7-7B41-B444-F67968F5F959}" destId="{13041082-E8B5-8147-8345-C26E525575D0}" srcOrd="1" destOrd="0" presId="urn:microsoft.com/office/officeart/2008/layout/HalfCircleOrganizationChart"/>
    <dgm:cxn modelId="{30C65160-C98A-4A66-B6D9-DCB95264B989}" type="presParOf" srcId="{13041082-E8B5-8147-8345-C26E525575D0}" destId="{FE660253-22A3-674E-9714-3059570E73EF}" srcOrd="0" destOrd="0" presId="urn:microsoft.com/office/officeart/2008/layout/HalfCircleOrganizationChart"/>
    <dgm:cxn modelId="{38E05F83-375C-4650-9D09-3E8BB8DD9A52}" type="presParOf" srcId="{13041082-E8B5-8147-8345-C26E525575D0}" destId="{A1489F18-C38F-3549-81EF-B270F95103C8}" srcOrd="1" destOrd="0" presId="urn:microsoft.com/office/officeart/2008/layout/HalfCircleOrganizationChart"/>
    <dgm:cxn modelId="{67B49042-92A1-4802-8E97-CB4B67B82B53}" type="presParOf" srcId="{A1489F18-C38F-3549-81EF-B270F95103C8}" destId="{1CE55B0E-54E8-534A-982D-B3067C5F7E7A}" srcOrd="0" destOrd="0" presId="urn:microsoft.com/office/officeart/2008/layout/HalfCircleOrganizationChart"/>
    <dgm:cxn modelId="{34CAA3F8-20B3-4AE8-B509-285334027968}" type="presParOf" srcId="{1CE55B0E-54E8-534A-982D-B3067C5F7E7A}" destId="{9DA7755D-A89A-BA42-B0D5-186E8AD87C26}" srcOrd="0" destOrd="0" presId="urn:microsoft.com/office/officeart/2008/layout/HalfCircleOrganizationChart"/>
    <dgm:cxn modelId="{D3BA8D34-276F-443F-B187-2CD0C5C5CD47}" type="presParOf" srcId="{1CE55B0E-54E8-534A-982D-B3067C5F7E7A}" destId="{3C5680CB-08F6-CE41-871D-06379A0BB14B}" srcOrd="1" destOrd="0" presId="urn:microsoft.com/office/officeart/2008/layout/HalfCircleOrganizationChart"/>
    <dgm:cxn modelId="{13E23CC1-2CC7-488C-9F89-F750834ED0A0}" type="presParOf" srcId="{1CE55B0E-54E8-534A-982D-B3067C5F7E7A}" destId="{FF7BB189-B03E-B941-BF53-1FE34A33D3EA}" srcOrd="2" destOrd="0" presId="urn:microsoft.com/office/officeart/2008/layout/HalfCircleOrganizationChart"/>
    <dgm:cxn modelId="{ABFC55AD-DE77-4A69-931E-23FBC354E844}" type="presParOf" srcId="{1CE55B0E-54E8-534A-982D-B3067C5F7E7A}" destId="{F3178496-DA03-9B43-BFF4-F6BECAA65BF9}" srcOrd="3" destOrd="0" presId="urn:microsoft.com/office/officeart/2008/layout/HalfCircleOrganizationChart"/>
    <dgm:cxn modelId="{E74A0E17-0B85-43F6-B68B-186BFBBBF05F}" type="presParOf" srcId="{A1489F18-C38F-3549-81EF-B270F95103C8}" destId="{5C8D7FA0-3650-064E-A652-3E409F58D509}" srcOrd="1" destOrd="0" presId="urn:microsoft.com/office/officeart/2008/layout/HalfCircleOrganizationChart"/>
    <dgm:cxn modelId="{D37D6E62-58A7-4D48-851A-EA29F8C5D520}" type="presParOf" srcId="{A1489F18-C38F-3549-81EF-B270F95103C8}" destId="{AF8DADD5-09AD-764B-B937-9D76A3A47D82}" srcOrd="2" destOrd="0" presId="urn:microsoft.com/office/officeart/2008/layout/HalfCircleOrganizationChart"/>
    <dgm:cxn modelId="{65B72AC3-6D6E-44B0-8A59-7127DC3BCCE5}" type="presParOf" srcId="{13041082-E8B5-8147-8345-C26E525575D0}" destId="{CDA6C597-0DCE-584F-84ED-1432F60B2A86}" srcOrd="2" destOrd="0" presId="urn:microsoft.com/office/officeart/2008/layout/HalfCircleOrganizationChart"/>
    <dgm:cxn modelId="{7E33036D-CBE7-4C7E-BFFC-E39B3D9DDA2F}" type="presParOf" srcId="{13041082-E8B5-8147-8345-C26E525575D0}" destId="{C59784D2-6A54-EA41-A41A-885340DA3D21}" srcOrd="3" destOrd="0" presId="urn:microsoft.com/office/officeart/2008/layout/HalfCircleOrganizationChart"/>
    <dgm:cxn modelId="{6F86834C-E7CE-41B0-830E-C1ADA0F14E92}" type="presParOf" srcId="{C59784D2-6A54-EA41-A41A-885340DA3D21}" destId="{4275234A-345D-FC45-973A-2E38861666D5}" srcOrd="0" destOrd="0" presId="urn:microsoft.com/office/officeart/2008/layout/HalfCircleOrganizationChart"/>
    <dgm:cxn modelId="{78EDFDC7-BF0F-4443-AD7F-26CB38E85ECD}" type="presParOf" srcId="{4275234A-345D-FC45-973A-2E38861666D5}" destId="{AA07BC1A-93CF-7343-823F-3C5A9D0168C8}" srcOrd="0" destOrd="0" presId="urn:microsoft.com/office/officeart/2008/layout/HalfCircleOrganizationChart"/>
    <dgm:cxn modelId="{5A360AEB-8B58-41BD-92E2-F11019DE6C2F}" type="presParOf" srcId="{4275234A-345D-FC45-973A-2E38861666D5}" destId="{4427CE14-57DE-834D-BE78-B456C4C71726}" srcOrd="1" destOrd="0" presId="urn:microsoft.com/office/officeart/2008/layout/HalfCircleOrganizationChart"/>
    <dgm:cxn modelId="{6341ADD7-6634-473F-8748-2FDB8D95629F}" type="presParOf" srcId="{4275234A-345D-FC45-973A-2E38861666D5}" destId="{EEF12F36-0365-FA46-B2E8-4372D03B8888}" srcOrd="2" destOrd="0" presId="urn:microsoft.com/office/officeart/2008/layout/HalfCircleOrganizationChart"/>
    <dgm:cxn modelId="{6D1478AB-19FD-4842-9D68-0F5629D401E6}" type="presParOf" srcId="{4275234A-345D-FC45-973A-2E38861666D5}" destId="{3FBE6B5E-AD01-7E48-8EBC-08E3E45AF218}" srcOrd="3" destOrd="0" presId="urn:microsoft.com/office/officeart/2008/layout/HalfCircleOrganizationChart"/>
    <dgm:cxn modelId="{C49A0E79-75AA-46DA-8DC2-BBB559FC20E1}" type="presParOf" srcId="{C59784D2-6A54-EA41-A41A-885340DA3D21}" destId="{1CDF6F68-C01A-0146-AFB5-EAC599CACD01}" srcOrd="1" destOrd="0" presId="urn:microsoft.com/office/officeart/2008/layout/HalfCircleOrganizationChart"/>
    <dgm:cxn modelId="{D6260D5D-F307-417A-A6FC-04F9B3C5CA4D}" type="presParOf" srcId="{C59784D2-6A54-EA41-A41A-885340DA3D21}" destId="{AE069636-F6D8-4743-BD9A-B2310E467621}" srcOrd="2" destOrd="0" presId="urn:microsoft.com/office/officeart/2008/layout/HalfCircleOrganizationChart"/>
    <dgm:cxn modelId="{F1E7890E-E9B8-4F83-BA13-0DF2F1D7D965}" type="presParOf" srcId="{EB09CB93-77F7-7B41-B444-F67968F5F959}" destId="{5B7F1ECA-02B1-464C-B492-D7CBA531D4DB}" srcOrd="2" destOrd="0" presId="urn:microsoft.com/office/officeart/2008/layout/HalfCircleOrganizationChart"/>
    <dgm:cxn modelId="{418221E7-06DD-4BFE-AD77-4B5D33F06241}" type="presParOf" srcId="{CCDA28FC-6755-184D-81D7-B4FA6AB5A9F3}" destId="{B7EA61B3-20B2-9140-9663-75FEFFDBC930}" srcOrd="4" destOrd="0" presId="urn:microsoft.com/office/officeart/2008/layout/HalfCircleOrganizationChart"/>
    <dgm:cxn modelId="{2783E709-D5CD-4DFD-A100-0B13A41A4254}" type="presParOf" srcId="{CCDA28FC-6755-184D-81D7-B4FA6AB5A9F3}" destId="{959F7FEE-ABC5-FF48-8E2D-02C8F23D5810}" srcOrd="5" destOrd="0" presId="urn:microsoft.com/office/officeart/2008/layout/HalfCircleOrganizationChart"/>
    <dgm:cxn modelId="{FB5D0FC7-33D7-4D8F-A42A-8FBB7EA57AC0}" type="presParOf" srcId="{959F7FEE-ABC5-FF48-8E2D-02C8F23D5810}" destId="{1913D3C6-53FC-2044-A41A-F769A16ADA49}" srcOrd="0" destOrd="0" presId="urn:microsoft.com/office/officeart/2008/layout/HalfCircleOrganizationChart"/>
    <dgm:cxn modelId="{281B8871-193F-4EB9-8379-34EA823951E6}" type="presParOf" srcId="{1913D3C6-53FC-2044-A41A-F769A16ADA49}" destId="{60D161BF-9ACF-354C-AB7B-1FEFB4FE6246}" srcOrd="0" destOrd="0" presId="urn:microsoft.com/office/officeart/2008/layout/HalfCircleOrganizationChart"/>
    <dgm:cxn modelId="{9FCF3910-06DE-4E8E-B354-7998538083F6}" type="presParOf" srcId="{1913D3C6-53FC-2044-A41A-F769A16ADA49}" destId="{D50E0409-9965-5F4D-9CF4-8ACE1D7D57D0}" srcOrd="1" destOrd="0" presId="urn:microsoft.com/office/officeart/2008/layout/HalfCircleOrganizationChart"/>
    <dgm:cxn modelId="{0B44694E-38E6-44E2-BC01-403CB1BC3946}" type="presParOf" srcId="{1913D3C6-53FC-2044-A41A-F769A16ADA49}" destId="{3EEA07D9-9DFB-A940-8E7B-5585E8B715CB}" srcOrd="2" destOrd="0" presId="urn:microsoft.com/office/officeart/2008/layout/HalfCircleOrganizationChart"/>
    <dgm:cxn modelId="{93180A03-7499-439E-B30C-903C75CF5802}" type="presParOf" srcId="{1913D3C6-53FC-2044-A41A-F769A16ADA49}" destId="{08D1AC69-03FA-F642-BC6E-7D8F9285E71B}" srcOrd="3" destOrd="0" presId="urn:microsoft.com/office/officeart/2008/layout/HalfCircleOrganizationChart"/>
    <dgm:cxn modelId="{95A2ED2D-0F87-4E16-97C8-F496C386C7B9}" type="presParOf" srcId="{959F7FEE-ABC5-FF48-8E2D-02C8F23D5810}" destId="{DD21A6BB-8B35-6A4D-AD59-60799807BC84}" srcOrd="1" destOrd="0" presId="urn:microsoft.com/office/officeart/2008/layout/HalfCircleOrganizationChart"/>
    <dgm:cxn modelId="{BCA09FDA-41C1-4254-A267-CE27015E74A2}" type="presParOf" srcId="{DD21A6BB-8B35-6A4D-AD59-60799807BC84}" destId="{BFDF0C68-EDB9-7841-96AB-70AB9C95C273}" srcOrd="0" destOrd="0" presId="urn:microsoft.com/office/officeart/2008/layout/HalfCircleOrganizationChart"/>
    <dgm:cxn modelId="{BB5305A1-547B-466B-8671-2A0BCFED520F}" type="presParOf" srcId="{DD21A6BB-8B35-6A4D-AD59-60799807BC84}" destId="{4EB6928B-610B-364F-84CF-59D82CBC2499}" srcOrd="1" destOrd="0" presId="urn:microsoft.com/office/officeart/2008/layout/HalfCircleOrganizationChart"/>
    <dgm:cxn modelId="{90D75862-6848-4417-B913-7EED1D775265}" type="presParOf" srcId="{4EB6928B-610B-364F-84CF-59D82CBC2499}" destId="{E0692DC3-C3DB-5B4E-B36A-7358C3676780}" srcOrd="0" destOrd="0" presId="urn:microsoft.com/office/officeart/2008/layout/HalfCircleOrganizationChart"/>
    <dgm:cxn modelId="{D3FFE0CE-6B8C-495D-9066-6EF2C5F93DC2}" type="presParOf" srcId="{E0692DC3-C3DB-5B4E-B36A-7358C3676780}" destId="{0FB7011B-8434-134E-8646-BC9019F11B38}" srcOrd="0" destOrd="0" presId="urn:microsoft.com/office/officeart/2008/layout/HalfCircleOrganizationChart"/>
    <dgm:cxn modelId="{C14AECA6-0749-468E-9FA7-4F7D4E834DED}" type="presParOf" srcId="{E0692DC3-C3DB-5B4E-B36A-7358C3676780}" destId="{397A273F-79D9-A74A-AB4A-E9C829A4BD09}" srcOrd="1" destOrd="0" presId="urn:microsoft.com/office/officeart/2008/layout/HalfCircleOrganizationChart"/>
    <dgm:cxn modelId="{C5BF924C-8A1B-4452-B68F-E78E73CA8F8E}" type="presParOf" srcId="{E0692DC3-C3DB-5B4E-B36A-7358C3676780}" destId="{59D9B1A7-56A9-4B4B-878C-71CD098A65A7}" srcOrd="2" destOrd="0" presId="urn:microsoft.com/office/officeart/2008/layout/HalfCircleOrganizationChart"/>
    <dgm:cxn modelId="{2B6AA3D9-00D6-47C3-B3FE-5754F18D8C34}" type="presParOf" srcId="{E0692DC3-C3DB-5B4E-B36A-7358C3676780}" destId="{72C1087E-40A4-9743-97E4-46980EDA9C5B}" srcOrd="3" destOrd="0" presId="urn:microsoft.com/office/officeart/2008/layout/HalfCircleOrganizationChart"/>
    <dgm:cxn modelId="{3B691C79-D8F0-4DB7-B041-420BE5042AD3}" type="presParOf" srcId="{4EB6928B-610B-364F-84CF-59D82CBC2499}" destId="{7EB0215F-6B70-3A47-8A81-094DDC3FA261}" srcOrd="1" destOrd="0" presId="urn:microsoft.com/office/officeart/2008/layout/HalfCircleOrganizationChart"/>
    <dgm:cxn modelId="{16AC126F-844C-41E8-8CE5-C8690E9123E2}" type="presParOf" srcId="{4EB6928B-610B-364F-84CF-59D82CBC2499}" destId="{482EAA7B-B1E4-954E-A5DC-0E9D836DB1B4}" srcOrd="2" destOrd="0" presId="urn:microsoft.com/office/officeart/2008/layout/HalfCircleOrganizationChart"/>
    <dgm:cxn modelId="{6C121BC7-CFC6-49C3-9E8B-65B824E643CE}" type="presParOf" srcId="{DD21A6BB-8B35-6A4D-AD59-60799807BC84}" destId="{F320C919-48D5-0843-809F-1666965271B3}" srcOrd="2" destOrd="0" presId="urn:microsoft.com/office/officeart/2008/layout/HalfCircleOrganizationChart"/>
    <dgm:cxn modelId="{611EADED-67F7-4680-8A1D-8BE20C62CA6B}" type="presParOf" srcId="{DD21A6BB-8B35-6A4D-AD59-60799807BC84}" destId="{B3B6B093-DCD2-9043-A056-CD5E8802FB7E}" srcOrd="3" destOrd="0" presId="urn:microsoft.com/office/officeart/2008/layout/HalfCircleOrganizationChart"/>
    <dgm:cxn modelId="{277BC609-AE9A-4AB4-945F-DE1AB9E0A5E8}" type="presParOf" srcId="{B3B6B093-DCD2-9043-A056-CD5E8802FB7E}" destId="{77B19939-1251-5042-89FE-D534F04910D3}" srcOrd="0" destOrd="0" presId="urn:microsoft.com/office/officeart/2008/layout/HalfCircleOrganizationChart"/>
    <dgm:cxn modelId="{6F20ECE1-C6B8-41B7-A486-974A6707229C}" type="presParOf" srcId="{77B19939-1251-5042-89FE-D534F04910D3}" destId="{5B9C78F4-80ED-A549-83FF-5F6324B03377}" srcOrd="0" destOrd="0" presId="urn:microsoft.com/office/officeart/2008/layout/HalfCircleOrganizationChart"/>
    <dgm:cxn modelId="{347EC692-7E03-4803-853D-40E3830D378B}" type="presParOf" srcId="{77B19939-1251-5042-89FE-D534F04910D3}" destId="{B1E47BE1-8702-EF49-9C43-D818857C62F5}" srcOrd="1" destOrd="0" presId="urn:microsoft.com/office/officeart/2008/layout/HalfCircleOrganizationChart"/>
    <dgm:cxn modelId="{736F4D0B-5463-4F67-A8C5-76837BA9804C}" type="presParOf" srcId="{77B19939-1251-5042-89FE-D534F04910D3}" destId="{811D0343-9166-874D-9B7B-B18A46B2227D}" srcOrd="2" destOrd="0" presId="urn:microsoft.com/office/officeart/2008/layout/HalfCircleOrganizationChart"/>
    <dgm:cxn modelId="{3E8095E8-1822-44F8-8310-C53F390FE227}" type="presParOf" srcId="{77B19939-1251-5042-89FE-D534F04910D3}" destId="{D8C18A67-1A36-3A43-B617-6DB06AE6E610}" srcOrd="3" destOrd="0" presId="urn:microsoft.com/office/officeart/2008/layout/HalfCircleOrganizationChart"/>
    <dgm:cxn modelId="{23C35A90-6183-4CFB-BBDC-FC4663E9E6C2}" type="presParOf" srcId="{B3B6B093-DCD2-9043-A056-CD5E8802FB7E}" destId="{37AEDDCA-E485-1E4F-9BCB-783371225DBC}" srcOrd="1" destOrd="0" presId="urn:microsoft.com/office/officeart/2008/layout/HalfCircleOrganizationChart"/>
    <dgm:cxn modelId="{0A9FF1F0-FE07-49E3-A72F-84F6D2C768A0}" type="presParOf" srcId="{B3B6B093-DCD2-9043-A056-CD5E8802FB7E}" destId="{743EAB81-A3C2-084F-846C-26E07778DFE4}" srcOrd="2" destOrd="0" presId="urn:microsoft.com/office/officeart/2008/layout/HalfCircleOrganizationChart"/>
    <dgm:cxn modelId="{ED67606B-915A-40C7-9ED7-00AF81698C65}" type="presParOf" srcId="{959F7FEE-ABC5-FF48-8E2D-02C8F23D5810}" destId="{DD90D508-BF83-9E4D-9D6F-14C6481884E3}" srcOrd="2" destOrd="0" presId="urn:microsoft.com/office/officeart/2008/layout/HalfCircleOrganizationChart"/>
    <dgm:cxn modelId="{19D457C8-D37B-453F-8A34-707C613BD570}" type="presParOf" srcId="{65BABE48-09F7-2B48-A54F-3D423D4A2A5C}" destId="{6FC231D6-60DC-A947-AE09-B0293BDDDB50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209CD65-DEF5-6B46-A978-187D2EB53FE3}" type="doc">
      <dgm:prSet loTypeId="urn:microsoft.com/office/officeart/2005/8/layout/hierarchy1" loCatId="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pt-BR"/>
        </a:p>
      </dgm:t>
    </dgm:pt>
    <dgm:pt modelId="{E664FA19-288E-8D46-888D-1F33AA346BC1}">
      <dgm:prSet phldrT="[Texto]"/>
      <dgm:spPr/>
      <dgm:t>
        <a:bodyPr/>
        <a:lstStyle/>
        <a:p>
          <a:r>
            <a:rPr lang="pt-BR" dirty="0"/>
            <a:t>Suspeita de choque (avaliar)</a:t>
          </a:r>
        </a:p>
      </dgm:t>
    </dgm:pt>
    <dgm:pt modelId="{8AE031E3-75CD-764E-BBC6-259C99C9A9A4}" type="parTrans" cxnId="{4F39DB82-69A5-AA43-B81C-89A54899755F}">
      <dgm:prSet/>
      <dgm:spPr/>
      <dgm:t>
        <a:bodyPr/>
        <a:lstStyle/>
        <a:p>
          <a:endParaRPr lang="pt-BR"/>
        </a:p>
      </dgm:t>
    </dgm:pt>
    <dgm:pt modelId="{DFFD2F12-5CBA-9A49-8ACB-61261D2C201B}" type="sibTrans" cxnId="{4F39DB82-69A5-AA43-B81C-89A54899755F}">
      <dgm:prSet/>
      <dgm:spPr/>
      <dgm:t>
        <a:bodyPr/>
        <a:lstStyle/>
        <a:p>
          <a:endParaRPr lang="pt-BR"/>
        </a:p>
      </dgm:t>
    </dgm:pt>
    <dgm:pt modelId="{B97245F4-F9E4-7540-80CD-AD0B81400B5B}">
      <dgm:prSet phldrT="[Texto]"/>
      <dgm:spPr/>
      <dgm:t>
        <a:bodyPr/>
        <a:lstStyle/>
        <a:p>
          <a:r>
            <a:rPr lang="pt-BR" dirty="0"/>
            <a:t>Sim: choque. (grau elevado de suspeição). </a:t>
          </a:r>
        </a:p>
      </dgm:t>
    </dgm:pt>
    <dgm:pt modelId="{C856594C-8D8B-244F-8A46-378653C9BB31}" type="parTrans" cxnId="{7AC7ADD1-0FE7-F54B-9364-30DDC7FEB679}">
      <dgm:prSet/>
      <dgm:spPr/>
      <dgm:t>
        <a:bodyPr/>
        <a:lstStyle/>
        <a:p>
          <a:endParaRPr lang="pt-BR"/>
        </a:p>
      </dgm:t>
    </dgm:pt>
    <dgm:pt modelId="{FB0F4CB9-A525-D14E-93EE-D84C66744F18}" type="sibTrans" cxnId="{7AC7ADD1-0FE7-F54B-9364-30DDC7FEB679}">
      <dgm:prSet/>
      <dgm:spPr/>
      <dgm:t>
        <a:bodyPr/>
        <a:lstStyle/>
        <a:p>
          <a:endParaRPr lang="pt-BR"/>
        </a:p>
      </dgm:t>
    </dgm:pt>
    <dgm:pt modelId="{C3820DBB-6431-704C-84EE-0DC80B8A80FA}">
      <dgm:prSet phldrT="[Texto]"/>
      <dgm:spPr/>
      <dgm:t>
        <a:bodyPr/>
        <a:lstStyle/>
        <a:p>
          <a:r>
            <a:rPr lang="pt-BR" dirty="0"/>
            <a:t>Choque cardiogênico</a:t>
          </a:r>
        </a:p>
      </dgm:t>
    </dgm:pt>
    <dgm:pt modelId="{572F80E9-58C3-D446-A07E-775BA7A7BADB}" type="parTrans" cxnId="{CD018C5B-A15E-DE48-A68E-8A21C0DAA54F}">
      <dgm:prSet/>
      <dgm:spPr/>
      <dgm:t>
        <a:bodyPr/>
        <a:lstStyle/>
        <a:p>
          <a:endParaRPr lang="pt-BR"/>
        </a:p>
      </dgm:t>
    </dgm:pt>
    <dgm:pt modelId="{B458D5EC-325A-9245-8650-268437A7166F}" type="sibTrans" cxnId="{CD018C5B-A15E-DE48-A68E-8A21C0DAA54F}">
      <dgm:prSet/>
      <dgm:spPr/>
      <dgm:t>
        <a:bodyPr/>
        <a:lstStyle/>
        <a:p>
          <a:endParaRPr lang="pt-BR"/>
        </a:p>
      </dgm:t>
    </dgm:pt>
    <dgm:pt modelId="{26DA073C-1F2F-3D4B-9E6F-3F1FB13CFBC5}">
      <dgm:prSet phldrT="[Texto]"/>
      <dgm:spPr/>
      <dgm:t>
        <a:bodyPr/>
        <a:lstStyle/>
        <a:p>
          <a:r>
            <a:rPr lang="pt-BR" dirty="0"/>
            <a:t>Não: Estável (baixo grau de suspeição)</a:t>
          </a:r>
        </a:p>
      </dgm:t>
    </dgm:pt>
    <dgm:pt modelId="{69D56650-C80E-174F-9AC2-5B45D95EFABB}" type="parTrans" cxnId="{9F4642B1-90F3-4443-B0E0-676CC0E635C8}">
      <dgm:prSet/>
      <dgm:spPr/>
      <dgm:t>
        <a:bodyPr/>
        <a:lstStyle/>
        <a:p>
          <a:endParaRPr lang="pt-BR"/>
        </a:p>
      </dgm:t>
    </dgm:pt>
    <dgm:pt modelId="{B78E452A-B5CF-6444-B309-035A4502A725}" type="sibTrans" cxnId="{9F4642B1-90F3-4443-B0E0-676CC0E635C8}">
      <dgm:prSet/>
      <dgm:spPr/>
      <dgm:t>
        <a:bodyPr/>
        <a:lstStyle/>
        <a:p>
          <a:endParaRPr lang="pt-BR"/>
        </a:p>
      </dgm:t>
    </dgm:pt>
    <dgm:pt modelId="{1E368845-86D2-6E41-89B4-C6620CD9F868}">
      <dgm:prSet phldrT="[Texto]"/>
      <dgm:spPr/>
      <dgm:t>
        <a:bodyPr/>
        <a:lstStyle/>
        <a:p>
          <a:r>
            <a:rPr lang="pt-BR" dirty="0"/>
            <a:t>Observação rigorosa 6/6h </a:t>
          </a:r>
        </a:p>
      </dgm:t>
    </dgm:pt>
    <dgm:pt modelId="{FA940C1F-FC7B-B349-8653-463A02B51FDE}" type="parTrans" cxnId="{B5910C79-B0A3-894B-91C6-6D02A3792114}">
      <dgm:prSet/>
      <dgm:spPr/>
      <dgm:t>
        <a:bodyPr/>
        <a:lstStyle/>
        <a:p>
          <a:endParaRPr lang="pt-BR"/>
        </a:p>
      </dgm:t>
    </dgm:pt>
    <dgm:pt modelId="{6464FD98-4677-5D40-87E3-34FF0BEA867E}" type="sibTrans" cxnId="{B5910C79-B0A3-894B-91C6-6D02A3792114}">
      <dgm:prSet/>
      <dgm:spPr/>
      <dgm:t>
        <a:bodyPr/>
        <a:lstStyle/>
        <a:p>
          <a:endParaRPr lang="pt-BR"/>
        </a:p>
      </dgm:t>
    </dgm:pt>
    <dgm:pt modelId="{E4D809C3-DB71-EE4A-8BD1-85A92CA03F1B}">
      <dgm:prSet phldrT="[Texto]"/>
      <dgm:spPr/>
      <dgm:t>
        <a:bodyPr/>
        <a:lstStyle/>
        <a:p>
          <a:r>
            <a:rPr lang="pt-BR" dirty="0"/>
            <a:t>Choque distributivo </a:t>
          </a:r>
        </a:p>
      </dgm:t>
    </dgm:pt>
    <dgm:pt modelId="{B82041B5-B7A8-804F-B7A2-A31F214E16C5}" type="sibTrans" cxnId="{035D1781-C74A-A349-8E15-FC3419CD6A30}">
      <dgm:prSet/>
      <dgm:spPr/>
      <dgm:t>
        <a:bodyPr/>
        <a:lstStyle/>
        <a:p>
          <a:endParaRPr lang="pt-BR"/>
        </a:p>
      </dgm:t>
    </dgm:pt>
    <dgm:pt modelId="{E9239B45-A025-2542-BFF5-064DCEE7FAC6}" type="parTrans" cxnId="{035D1781-C74A-A349-8E15-FC3419CD6A30}">
      <dgm:prSet/>
      <dgm:spPr/>
      <dgm:t>
        <a:bodyPr/>
        <a:lstStyle/>
        <a:p>
          <a:endParaRPr lang="pt-BR"/>
        </a:p>
      </dgm:t>
    </dgm:pt>
    <dgm:pt modelId="{D83675A3-382E-9946-A2E7-28F87BE4AB6B}">
      <dgm:prSet/>
      <dgm:spPr/>
      <dgm:t>
        <a:bodyPr/>
        <a:lstStyle/>
        <a:p>
          <a:r>
            <a:rPr lang="pt-BR" dirty="0"/>
            <a:t>Choque adaptativo</a:t>
          </a:r>
        </a:p>
      </dgm:t>
    </dgm:pt>
    <dgm:pt modelId="{7F9E8413-1F19-0740-8C45-18B5C6918DEA}" type="parTrans" cxnId="{AD9FA754-441D-5348-B661-852E5C5DD8FE}">
      <dgm:prSet/>
      <dgm:spPr/>
      <dgm:t>
        <a:bodyPr/>
        <a:lstStyle/>
        <a:p>
          <a:endParaRPr lang="pt-BR"/>
        </a:p>
      </dgm:t>
    </dgm:pt>
    <dgm:pt modelId="{B307B8C2-CF32-9640-9630-1EAEC972D53D}" type="sibTrans" cxnId="{AD9FA754-441D-5348-B661-852E5C5DD8FE}">
      <dgm:prSet/>
      <dgm:spPr/>
      <dgm:t>
        <a:bodyPr/>
        <a:lstStyle/>
        <a:p>
          <a:endParaRPr lang="pt-BR"/>
        </a:p>
      </dgm:t>
    </dgm:pt>
    <dgm:pt modelId="{DC034750-3C07-774A-A9A9-A70C3C4FD09E}">
      <dgm:prSet/>
      <dgm:spPr/>
      <dgm:t>
        <a:bodyPr/>
        <a:lstStyle/>
        <a:p>
          <a:r>
            <a:rPr lang="pt-BR" dirty="0"/>
            <a:t>Tratamento para contratilidade</a:t>
          </a:r>
        </a:p>
      </dgm:t>
    </dgm:pt>
    <dgm:pt modelId="{57B866BB-6619-274D-BC29-5B4A410ADB16}" type="parTrans" cxnId="{07DC9716-52BE-4E44-9588-DD1651265DCD}">
      <dgm:prSet/>
      <dgm:spPr/>
      <dgm:t>
        <a:bodyPr/>
        <a:lstStyle/>
        <a:p>
          <a:endParaRPr lang="pt-BR"/>
        </a:p>
      </dgm:t>
    </dgm:pt>
    <dgm:pt modelId="{A860BF42-D247-F640-89BB-6C59C42B70EB}" type="sibTrans" cxnId="{07DC9716-52BE-4E44-9588-DD1651265DCD}">
      <dgm:prSet/>
      <dgm:spPr/>
      <dgm:t>
        <a:bodyPr/>
        <a:lstStyle/>
        <a:p>
          <a:endParaRPr lang="pt-BR"/>
        </a:p>
      </dgm:t>
    </dgm:pt>
    <dgm:pt modelId="{38469C11-0342-3244-81DB-BBDB1ACABAB6}">
      <dgm:prSet/>
      <dgm:spPr/>
      <dgm:t>
        <a:bodyPr/>
        <a:lstStyle/>
        <a:p>
          <a:r>
            <a:rPr lang="pt-BR" dirty="0"/>
            <a:t>Tratamento para </a:t>
          </a:r>
          <a:r>
            <a:rPr lang="pt-BR" dirty="0" err="1"/>
            <a:t>vasoplegia</a:t>
          </a:r>
          <a:r>
            <a:rPr lang="pt-BR" dirty="0"/>
            <a:t> </a:t>
          </a:r>
        </a:p>
      </dgm:t>
    </dgm:pt>
    <dgm:pt modelId="{FB4D1868-42F1-6841-B591-0BABB823231A}" type="parTrans" cxnId="{A45A7680-968F-0B45-A464-4E2D90AFC1D6}">
      <dgm:prSet/>
      <dgm:spPr/>
      <dgm:t>
        <a:bodyPr/>
        <a:lstStyle/>
        <a:p>
          <a:endParaRPr lang="pt-BR"/>
        </a:p>
      </dgm:t>
    </dgm:pt>
    <dgm:pt modelId="{D12885A8-FEFF-0E47-97F8-0A58458033DB}" type="sibTrans" cxnId="{A45A7680-968F-0B45-A464-4E2D90AFC1D6}">
      <dgm:prSet/>
      <dgm:spPr/>
      <dgm:t>
        <a:bodyPr/>
        <a:lstStyle/>
        <a:p>
          <a:endParaRPr lang="pt-BR"/>
        </a:p>
      </dgm:t>
    </dgm:pt>
    <dgm:pt modelId="{57BB4688-8D95-884E-ADEA-DC59D068D4EB}">
      <dgm:prSet/>
      <dgm:spPr/>
      <dgm:t>
        <a:bodyPr/>
        <a:lstStyle/>
        <a:p>
          <a:r>
            <a:rPr lang="pt-BR" dirty="0"/>
            <a:t>Tratamento para contratilidade</a:t>
          </a:r>
        </a:p>
      </dgm:t>
    </dgm:pt>
    <dgm:pt modelId="{9D068E12-CFF8-3548-9F39-A3F8742398F9}" type="parTrans" cxnId="{F97566F7-63AE-A24B-9011-22D6ACA72EB8}">
      <dgm:prSet/>
      <dgm:spPr/>
      <dgm:t>
        <a:bodyPr/>
        <a:lstStyle/>
        <a:p>
          <a:endParaRPr lang="pt-BR"/>
        </a:p>
      </dgm:t>
    </dgm:pt>
    <dgm:pt modelId="{0471E069-87D4-0D4C-B717-32E5A41C4EA8}" type="sibTrans" cxnId="{F97566F7-63AE-A24B-9011-22D6ACA72EB8}">
      <dgm:prSet/>
      <dgm:spPr/>
      <dgm:t>
        <a:bodyPr/>
        <a:lstStyle/>
        <a:p>
          <a:endParaRPr lang="pt-BR"/>
        </a:p>
      </dgm:t>
    </dgm:pt>
    <dgm:pt modelId="{3CED80EB-2275-CA4C-B80D-FE0496D69254}" type="pres">
      <dgm:prSet presAssocID="{2209CD65-DEF5-6B46-A978-187D2EB53FE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23B0B5E5-4EA6-0848-98A3-B1A999290425}" type="pres">
      <dgm:prSet presAssocID="{E664FA19-288E-8D46-888D-1F33AA346BC1}" presName="hierRoot1" presStyleCnt="0"/>
      <dgm:spPr/>
    </dgm:pt>
    <dgm:pt modelId="{110F4651-D474-6A48-BB79-BFE370B57D86}" type="pres">
      <dgm:prSet presAssocID="{E664FA19-288E-8D46-888D-1F33AA346BC1}" presName="composite" presStyleCnt="0"/>
      <dgm:spPr/>
    </dgm:pt>
    <dgm:pt modelId="{6B1408BF-15E8-4E49-BC6C-758C900D17C7}" type="pres">
      <dgm:prSet presAssocID="{E664FA19-288E-8D46-888D-1F33AA346BC1}" presName="background" presStyleLbl="node0" presStyleIdx="0" presStyleCnt="1"/>
      <dgm:spPr/>
    </dgm:pt>
    <dgm:pt modelId="{5639B0D0-8964-6441-9832-6B11805C49F3}" type="pres">
      <dgm:prSet presAssocID="{E664FA19-288E-8D46-888D-1F33AA346BC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C30F2A7-0810-CC4F-A850-BD5FDC1EAF01}" type="pres">
      <dgm:prSet presAssocID="{E664FA19-288E-8D46-888D-1F33AA346BC1}" presName="hierChild2" presStyleCnt="0"/>
      <dgm:spPr/>
    </dgm:pt>
    <dgm:pt modelId="{4DC6AB42-5A5F-9844-991E-B73EEBEF15CB}" type="pres">
      <dgm:prSet presAssocID="{C856594C-8D8B-244F-8A46-378653C9BB31}" presName="Name10" presStyleLbl="parChTrans1D2" presStyleIdx="0" presStyleCnt="2"/>
      <dgm:spPr/>
      <dgm:t>
        <a:bodyPr/>
        <a:lstStyle/>
        <a:p>
          <a:endParaRPr lang="pt-BR"/>
        </a:p>
      </dgm:t>
    </dgm:pt>
    <dgm:pt modelId="{CDB9A11A-D29D-8F44-8E12-745DD18BBF42}" type="pres">
      <dgm:prSet presAssocID="{B97245F4-F9E4-7540-80CD-AD0B81400B5B}" presName="hierRoot2" presStyleCnt="0"/>
      <dgm:spPr/>
    </dgm:pt>
    <dgm:pt modelId="{80EC43A9-062D-BA4D-BABF-D21CE37C3967}" type="pres">
      <dgm:prSet presAssocID="{B97245F4-F9E4-7540-80CD-AD0B81400B5B}" presName="composite2" presStyleCnt="0"/>
      <dgm:spPr/>
    </dgm:pt>
    <dgm:pt modelId="{3187AD15-41D7-7345-85CE-DBA25A6797D1}" type="pres">
      <dgm:prSet presAssocID="{B97245F4-F9E4-7540-80CD-AD0B81400B5B}" presName="background2" presStyleLbl="node2" presStyleIdx="0" presStyleCnt="2"/>
      <dgm:spPr/>
    </dgm:pt>
    <dgm:pt modelId="{A98A7374-C1C8-C14C-AC14-E32C94CE6227}" type="pres">
      <dgm:prSet presAssocID="{B97245F4-F9E4-7540-80CD-AD0B81400B5B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C6F9655-C0B2-E945-8AEC-11E053B22224}" type="pres">
      <dgm:prSet presAssocID="{B97245F4-F9E4-7540-80CD-AD0B81400B5B}" presName="hierChild3" presStyleCnt="0"/>
      <dgm:spPr/>
    </dgm:pt>
    <dgm:pt modelId="{A7EA13B4-DC33-E84D-9CDD-BE88E34FBA72}" type="pres">
      <dgm:prSet presAssocID="{572F80E9-58C3-D446-A07E-775BA7A7BADB}" presName="Name17" presStyleLbl="parChTrans1D3" presStyleIdx="0" presStyleCnt="4"/>
      <dgm:spPr/>
      <dgm:t>
        <a:bodyPr/>
        <a:lstStyle/>
        <a:p>
          <a:endParaRPr lang="pt-BR"/>
        </a:p>
      </dgm:t>
    </dgm:pt>
    <dgm:pt modelId="{7EEEBDF7-B94A-9942-9111-449752E26360}" type="pres">
      <dgm:prSet presAssocID="{C3820DBB-6431-704C-84EE-0DC80B8A80FA}" presName="hierRoot3" presStyleCnt="0"/>
      <dgm:spPr/>
    </dgm:pt>
    <dgm:pt modelId="{9F171AFB-F60C-184B-9AEF-9D54647C6CA3}" type="pres">
      <dgm:prSet presAssocID="{C3820DBB-6431-704C-84EE-0DC80B8A80FA}" presName="composite3" presStyleCnt="0"/>
      <dgm:spPr/>
    </dgm:pt>
    <dgm:pt modelId="{544B1C8B-19EB-8941-BBCE-8729A9C24B01}" type="pres">
      <dgm:prSet presAssocID="{C3820DBB-6431-704C-84EE-0DC80B8A80FA}" presName="background3" presStyleLbl="node3" presStyleIdx="0" presStyleCnt="4"/>
      <dgm:spPr/>
    </dgm:pt>
    <dgm:pt modelId="{0952D550-D6AA-0E4C-AE46-69F7D0CE7DBD}" type="pres">
      <dgm:prSet presAssocID="{C3820DBB-6431-704C-84EE-0DC80B8A80FA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401D473-3386-024A-A817-A91D96205A9F}" type="pres">
      <dgm:prSet presAssocID="{C3820DBB-6431-704C-84EE-0DC80B8A80FA}" presName="hierChild4" presStyleCnt="0"/>
      <dgm:spPr/>
    </dgm:pt>
    <dgm:pt modelId="{14B46874-4430-6B45-BC46-B686C83D4397}" type="pres">
      <dgm:prSet presAssocID="{57B866BB-6619-274D-BC29-5B4A410ADB16}" presName="Name23" presStyleLbl="parChTrans1D4" presStyleIdx="0" presStyleCnt="3"/>
      <dgm:spPr/>
      <dgm:t>
        <a:bodyPr/>
        <a:lstStyle/>
        <a:p>
          <a:endParaRPr lang="pt-BR"/>
        </a:p>
      </dgm:t>
    </dgm:pt>
    <dgm:pt modelId="{70FB9076-E997-7642-89AF-B1480D234577}" type="pres">
      <dgm:prSet presAssocID="{DC034750-3C07-774A-A9A9-A70C3C4FD09E}" presName="hierRoot4" presStyleCnt="0"/>
      <dgm:spPr/>
    </dgm:pt>
    <dgm:pt modelId="{6429066D-6B15-D74B-B9FE-97A80D7E829D}" type="pres">
      <dgm:prSet presAssocID="{DC034750-3C07-774A-A9A9-A70C3C4FD09E}" presName="composite4" presStyleCnt="0"/>
      <dgm:spPr/>
    </dgm:pt>
    <dgm:pt modelId="{2128348A-997C-2848-AE66-F3186490135E}" type="pres">
      <dgm:prSet presAssocID="{DC034750-3C07-774A-A9A9-A70C3C4FD09E}" presName="background4" presStyleLbl="node4" presStyleIdx="0" presStyleCnt="3"/>
      <dgm:spPr/>
    </dgm:pt>
    <dgm:pt modelId="{FB90AA37-C179-8E45-8CC6-50617508C0BB}" type="pres">
      <dgm:prSet presAssocID="{DC034750-3C07-774A-A9A9-A70C3C4FD09E}" presName="text4" presStyleLbl="fgAcc4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CE02032-797D-E54E-82D9-9A6A626D5669}" type="pres">
      <dgm:prSet presAssocID="{DC034750-3C07-774A-A9A9-A70C3C4FD09E}" presName="hierChild5" presStyleCnt="0"/>
      <dgm:spPr/>
    </dgm:pt>
    <dgm:pt modelId="{6D86C724-A6BA-BB4D-903C-A84BBA1E74EC}" type="pres">
      <dgm:prSet presAssocID="{E9239B45-A025-2542-BFF5-064DCEE7FAC6}" presName="Name17" presStyleLbl="parChTrans1D3" presStyleIdx="1" presStyleCnt="4"/>
      <dgm:spPr/>
      <dgm:t>
        <a:bodyPr/>
        <a:lstStyle/>
        <a:p>
          <a:endParaRPr lang="pt-BR"/>
        </a:p>
      </dgm:t>
    </dgm:pt>
    <dgm:pt modelId="{A4D047F1-48AA-444C-8E2F-AD732C92BB2C}" type="pres">
      <dgm:prSet presAssocID="{E4D809C3-DB71-EE4A-8BD1-85A92CA03F1B}" presName="hierRoot3" presStyleCnt="0"/>
      <dgm:spPr/>
    </dgm:pt>
    <dgm:pt modelId="{CD7BB37F-1BF0-E242-BE52-988720CAA918}" type="pres">
      <dgm:prSet presAssocID="{E4D809C3-DB71-EE4A-8BD1-85A92CA03F1B}" presName="composite3" presStyleCnt="0"/>
      <dgm:spPr/>
    </dgm:pt>
    <dgm:pt modelId="{C398EE84-112C-FB4D-9E67-793DDCF2F9B3}" type="pres">
      <dgm:prSet presAssocID="{E4D809C3-DB71-EE4A-8BD1-85A92CA03F1B}" presName="background3" presStyleLbl="node3" presStyleIdx="1" presStyleCnt="4"/>
      <dgm:spPr/>
    </dgm:pt>
    <dgm:pt modelId="{C79DF896-6A31-E349-A3E7-AE1810FB5843}" type="pres">
      <dgm:prSet presAssocID="{E4D809C3-DB71-EE4A-8BD1-85A92CA03F1B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A22629F-212B-E64D-81CD-96A46E86010D}" type="pres">
      <dgm:prSet presAssocID="{E4D809C3-DB71-EE4A-8BD1-85A92CA03F1B}" presName="hierChild4" presStyleCnt="0"/>
      <dgm:spPr/>
    </dgm:pt>
    <dgm:pt modelId="{16FA5F9C-800D-7042-B4DE-E6F23FC5D830}" type="pres">
      <dgm:prSet presAssocID="{FB4D1868-42F1-6841-B591-0BABB823231A}" presName="Name23" presStyleLbl="parChTrans1D4" presStyleIdx="1" presStyleCnt="3"/>
      <dgm:spPr/>
      <dgm:t>
        <a:bodyPr/>
        <a:lstStyle/>
        <a:p>
          <a:endParaRPr lang="pt-BR"/>
        </a:p>
      </dgm:t>
    </dgm:pt>
    <dgm:pt modelId="{1CB99E7D-B021-4849-9117-DEA7B52BF54E}" type="pres">
      <dgm:prSet presAssocID="{38469C11-0342-3244-81DB-BBDB1ACABAB6}" presName="hierRoot4" presStyleCnt="0"/>
      <dgm:spPr/>
    </dgm:pt>
    <dgm:pt modelId="{CF315493-053C-064C-92C4-219D0D2AD423}" type="pres">
      <dgm:prSet presAssocID="{38469C11-0342-3244-81DB-BBDB1ACABAB6}" presName="composite4" presStyleCnt="0"/>
      <dgm:spPr/>
    </dgm:pt>
    <dgm:pt modelId="{9343A193-6A2B-3645-AC66-B1B491723ABB}" type="pres">
      <dgm:prSet presAssocID="{38469C11-0342-3244-81DB-BBDB1ACABAB6}" presName="background4" presStyleLbl="node4" presStyleIdx="1" presStyleCnt="3"/>
      <dgm:spPr/>
    </dgm:pt>
    <dgm:pt modelId="{61AE0FA7-50A1-5C4B-8A0A-E58730B1978C}" type="pres">
      <dgm:prSet presAssocID="{38469C11-0342-3244-81DB-BBDB1ACABAB6}" presName="text4" presStyleLbl="fgAcc4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FEEE511-94CD-C84D-A845-E84579AFDC5A}" type="pres">
      <dgm:prSet presAssocID="{38469C11-0342-3244-81DB-BBDB1ACABAB6}" presName="hierChild5" presStyleCnt="0"/>
      <dgm:spPr/>
    </dgm:pt>
    <dgm:pt modelId="{5107EC0B-EDCE-3A49-B9F2-E9DD0318E040}" type="pres">
      <dgm:prSet presAssocID="{7F9E8413-1F19-0740-8C45-18B5C6918DEA}" presName="Name17" presStyleLbl="parChTrans1D3" presStyleIdx="2" presStyleCnt="4"/>
      <dgm:spPr/>
      <dgm:t>
        <a:bodyPr/>
        <a:lstStyle/>
        <a:p>
          <a:endParaRPr lang="pt-BR"/>
        </a:p>
      </dgm:t>
    </dgm:pt>
    <dgm:pt modelId="{09864CA3-7AE7-A944-BD00-FACF13A2B836}" type="pres">
      <dgm:prSet presAssocID="{D83675A3-382E-9946-A2E7-28F87BE4AB6B}" presName="hierRoot3" presStyleCnt="0"/>
      <dgm:spPr/>
    </dgm:pt>
    <dgm:pt modelId="{EBA9D788-9436-6E43-99C4-678BEF87113C}" type="pres">
      <dgm:prSet presAssocID="{D83675A3-382E-9946-A2E7-28F87BE4AB6B}" presName="composite3" presStyleCnt="0"/>
      <dgm:spPr/>
    </dgm:pt>
    <dgm:pt modelId="{9728D13B-3E4F-614F-B986-C025105BFB73}" type="pres">
      <dgm:prSet presAssocID="{D83675A3-382E-9946-A2E7-28F87BE4AB6B}" presName="background3" presStyleLbl="node3" presStyleIdx="2" presStyleCnt="4"/>
      <dgm:spPr/>
    </dgm:pt>
    <dgm:pt modelId="{A2FA75A7-57A4-BC46-8DB1-5B1A32620AC9}" type="pres">
      <dgm:prSet presAssocID="{D83675A3-382E-9946-A2E7-28F87BE4AB6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DD3CA26-5A48-6D42-A9EC-97EC2A188FF6}" type="pres">
      <dgm:prSet presAssocID="{D83675A3-382E-9946-A2E7-28F87BE4AB6B}" presName="hierChild4" presStyleCnt="0"/>
      <dgm:spPr/>
    </dgm:pt>
    <dgm:pt modelId="{1BD565CE-3CFA-FC42-A786-C76264753BB6}" type="pres">
      <dgm:prSet presAssocID="{9D068E12-CFF8-3548-9F39-A3F8742398F9}" presName="Name23" presStyleLbl="parChTrans1D4" presStyleIdx="2" presStyleCnt="3"/>
      <dgm:spPr/>
      <dgm:t>
        <a:bodyPr/>
        <a:lstStyle/>
        <a:p>
          <a:endParaRPr lang="pt-BR"/>
        </a:p>
      </dgm:t>
    </dgm:pt>
    <dgm:pt modelId="{0A5ED635-C608-9B47-870F-0C70C68404D7}" type="pres">
      <dgm:prSet presAssocID="{57BB4688-8D95-884E-ADEA-DC59D068D4EB}" presName="hierRoot4" presStyleCnt="0"/>
      <dgm:spPr/>
    </dgm:pt>
    <dgm:pt modelId="{4EF9A69D-C294-DD48-8C49-B3602E6AFBCE}" type="pres">
      <dgm:prSet presAssocID="{57BB4688-8D95-884E-ADEA-DC59D068D4EB}" presName="composite4" presStyleCnt="0"/>
      <dgm:spPr/>
    </dgm:pt>
    <dgm:pt modelId="{E28B657C-4889-E349-BB06-1E887AD62037}" type="pres">
      <dgm:prSet presAssocID="{57BB4688-8D95-884E-ADEA-DC59D068D4EB}" presName="background4" presStyleLbl="node4" presStyleIdx="2" presStyleCnt="3"/>
      <dgm:spPr/>
    </dgm:pt>
    <dgm:pt modelId="{A42D9888-530E-1243-9803-7540203792DB}" type="pres">
      <dgm:prSet presAssocID="{57BB4688-8D95-884E-ADEA-DC59D068D4EB}" presName="text4" presStyleLbl="fgAcc4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88491F8-9070-3E41-A57A-5F03ADF79004}" type="pres">
      <dgm:prSet presAssocID="{57BB4688-8D95-884E-ADEA-DC59D068D4EB}" presName="hierChild5" presStyleCnt="0"/>
      <dgm:spPr/>
    </dgm:pt>
    <dgm:pt modelId="{81E4EF9C-FEB1-154B-80A1-512C3063A13B}" type="pres">
      <dgm:prSet presAssocID="{69D56650-C80E-174F-9AC2-5B45D95EFABB}" presName="Name10" presStyleLbl="parChTrans1D2" presStyleIdx="1" presStyleCnt="2"/>
      <dgm:spPr/>
      <dgm:t>
        <a:bodyPr/>
        <a:lstStyle/>
        <a:p>
          <a:endParaRPr lang="pt-BR"/>
        </a:p>
      </dgm:t>
    </dgm:pt>
    <dgm:pt modelId="{262A52BF-DF74-6A4F-9119-B39ED17BCE6F}" type="pres">
      <dgm:prSet presAssocID="{26DA073C-1F2F-3D4B-9E6F-3F1FB13CFBC5}" presName="hierRoot2" presStyleCnt="0"/>
      <dgm:spPr/>
    </dgm:pt>
    <dgm:pt modelId="{C33776E8-CFB4-3840-981D-F597AB03C748}" type="pres">
      <dgm:prSet presAssocID="{26DA073C-1F2F-3D4B-9E6F-3F1FB13CFBC5}" presName="composite2" presStyleCnt="0"/>
      <dgm:spPr/>
    </dgm:pt>
    <dgm:pt modelId="{B5DDD61B-799A-F146-8825-ECAB7B3B8F03}" type="pres">
      <dgm:prSet presAssocID="{26DA073C-1F2F-3D4B-9E6F-3F1FB13CFBC5}" presName="background2" presStyleLbl="node2" presStyleIdx="1" presStyleCnt="2"/>
      <dgm:spPr/>
    </dgm:pt>
    <dgm:pt modelId="{A437A0D4-DD0F-5641-803C-4684C90A7AAE}" type="pres">
      <dgm:prSet presAssocID="{26DA073C-1F2F-3D4B-9E6F-3F1FB13CFBC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D6034D3-4983-5249-907C-6AFFB217D6BA}" type="pres">
      <dgm:prSet presAssocID="{26DA073C-1F2F-3D4B-9E6F-3F1FB13CFBC5}" presName="hierChild3" presStyleCnt="0"/>
      <dgm:spPr/>
    </dgm:pt>
    <dgm:pt modelId="{31404652-E7FF-E84F-B50B-6B1644D2AEB3}" type="pres">
      <dgm:prSet presAssocID="{FA940C1F-FC7B-B349-8653-463A02B51FDE}" presName="Name17" presStyleLbl="parChTrans1D3" presStyleIdx="3" presStyleCnt="4"/>
      <dgm:spPr/>
      <dgm:t>
        <a:bodyPr/>
        <a:lstStyle/>
        <a:p>
          <a:endParaRPr lang="pt-BR"/>
        </a:p>
      </dgm:t>
    </dgm:pt>
    <dgm:pt modelId="{403810F9-AA90-AC4B-8BC4-2F6780BA63AB}" type="pres">
      <dgm:prSet presAssocID="{1E368845-86D2-6E41-89B4-C6620CD9F868}" presName="hierRoot3" presStyleCnt="0"/>
      <dgm:spPr/>
    </dgm:pt>
    <dgm:pt modelId="{FD13DBCC-9AC4-894D-BA67-F37F73ADF165}" type="pres">
      <dgm:prSet presAssocID="{1E368845-86D2-6E41-89B4-C6620CD9F868}" presName="composite3" presStyleCnt="0"/>
      <dgm:spPr/>
    </dgm:pt>
    <dgm:pt modelId="{2DA30DCB-0361-564C-994B-776F14DDA880}" type="pres">
      <dgm:prSet presAssocID="{1E368845-86D2-6E41-89B4-C6620CD9F868}" presName="background3" presStyleLbl="node3" presStyleIdx="3" presStyleCnt="4"/>
      <dgm:spPr/>
    </dgm:pt>
    <dgm:pt modelId="{169D7BDC-8C88-A643-8E9B-C126FC049E9A}" type="pres">
      <dgm:prSet presAssocID="{1E368845-86D2-6E41-89B4-C6620CD9F868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A47607C-8BFA-1943-ADD7-3BDA6F16FB8C}" type="pres">
      <dgm:prSet presAssocID="{1E368845-86D2-6E41-89B4-C6620CD9F868}" presName="hierChild4" presStyleCnt="0"/>
      <dgm:spPr/>
    </dgm:pt>
  </dgm:ptLst>
  <dgm:cxnLst>
    <dgm:cxn modelId="{AFF6F44F-E2E1-44A9-9DE8-054206F01588}" type="presOf" srcId="{B97245F4-F9E4-7540-80CD-AD0B81400B5B}" destId="{A98A7374-C1C8-C14C-AC14-E32C94CE6227}" srcOrd="0" destOrd="0" presId="urn:microsoft.com/office/officeart/2005/8/layout/hierarchy1"/>
    <dgm:cxn modelId="{27953C71-DA9C-45D9-B2C4-6847D40D644D}" type="presOf" srcId="{E664FA19-288E-8D46-888D-1F33AA346BC1}" destId="{5639B0D0-8964-6441-9832-6B11805C49F3}" srcOrd="0" destOrd="0" presId="urn:microsoft.com/office/officeart/2005/8/layout/hierarchy1"/>
    <dgm:cxn modelId="{0A4411EF-D875-4624-9ACD-9B521F0214E8}" type="presOf" srcId="{FA940C1F-FC7B-B349-8653-463A02B51FDE}" destId="{31404652-E7FF-E84F-B50B-6B1644D2AEB3}" srcOrd="0" destOrd="0" presId="urn:microsoft.com/office/officeart/2005/8/layout/hierarchy1"/>
    <dgm:cxn modelId="{B7130E09-C9F0-490F-90E7-464A9BD6095C}" type="presOf" srcId="{E4D809C3-DB71-EE4A-8BD1-85A92CA03F1B}" destId="{C79DF896-6A31-E349-A3E7-AE1810FB5843}" srcOrd="0" destOrd="0" presId="urn:microsoft.com/office/officeart/2005/8/layout/hierarchy1"/>
    <dgm:cxn modelId="{FCDA13DB-3E5F-4CEC-8504-43864EDB5374}" type="presOf" srcId="{E9239B45-A025-2542-BFF5-064DCEE7FAC6}" destId="{6D86C724-A6BA-BB4D-903C-A84BBA1E74EC}" srcOrd="0" destOrd="0" presId="urn:microsoft.com/office/officeart/2005/8/layout/hierarchy1"/>
    <dgm:cxn modelId="{AB1CCF6D-8349-47B0-87CE-C09A9F5221BC}" type="presOf" srcId="{38469C11-0342-3244-81DB-BBDB1ACABAB6}" destId="{61AE0FA7-50A1-5C4B-8A0A-E58730B1978C}" srcOrd="0" destOrd="0" presId="urn:microsoft.com/office/officeart/2005/8/layout/hierarchy1"/>
    <dgm:cxn modelId="{A9370509-2955-4DB3-AA7C-B77F1A700658}" type="presOf" srcId="{57BB4688-8D95-884E-ADEA-DC59D068D4EB}" destId="{A42D9888-530E-1243-9803-7540203792DB}" srcOrd="0" destOrd="0" presId="urn:microsoft.com/office/officeart/2005/8/layout/hierarchy1"/>
    <dgm:cxn modelId="{07DC9716-52BE-4E44-9588-DD1651265DCD}" srcId="{C3820DBB-6431-704C-84EE-0DC80B8A80FA}" destId="{DC034750-3C07-774A-A9A9-A70C3C4FD09E}" srcOrd="0" destOrd="0" parTransId="{57B866BB-6619-274D-BC29-5B4A410ADB16}" sibTransId="{A860BF42-D247-F640-89BB-6C59C42B70EB}"/>
    <dgm:cxn modelId="{4F39DB82-69A5-AA43-B81C-89A54899755F}" srcId="{2209CD65-DEF5-6B46-A978-187D2EB53FE3}" destId="{E664FA19-288E-8D46-888D-1F33AA346BC1}" srcOrd="0" destOrd="0" parTransId="{8AE031E3-75CD-764E-BBC6-259C99C9A9A4}" sibTransId="{DFFD2F12-5CBA-9A49-8ACB-61261D2C201B}"/>
    <dgm:cxn modelId="{D738B11D-24CE-48F0-9981-5DDB84C011CB}" type="presOf" srcId="{D83675A3-382E-9946-A2E7-28F87BE4AB6B}" destId="{A2FA75A7-57A4-BC46-8DB1-5B1A32620AC9}" srcOrd="0" destOrd="0" presId="urn:microsoft.com/office/officeart/2005/8/layout/hierarchy1"/>
    <dgm:cxn modelId="{21289C79-D162-40BC-8EFF-D9C5B6A5F0F6}" type="presOf" srcId="{9D068E12-CFF8-3548-9F39-A3F8742398F9}" destId="{1BD565CE-3CFA-FC42-A786-C76264753BB6}" srcOrd="0" destOrd="0" presId="urn:microsoft.com/office/officeart/2005/8/layout/hierarchy1"/>
    <dgm:cxn modelId="{3A512910-BDCB-47B8-84C9-BFDC77B693C0}" type="presOf" srcId="{1E368845-86D2-6E41-89B4-C6620CD9F868}" destId="{169D7BDC-8C88-A643-8E9B-C126FC049E9A}" srcOrd="0" destOrd="0" presId="urn:microsoft.com/office/officeart/2005/8/layout/hierarchy1"/>
    <dgm:cxn modelId="{A585AA1B-2CE2-4844-B6D8-2E7FC3EF7C96}" type="presOf" srcId="{69D56650-C80E-174F-9AC2-5B45D95EFABB}" destId="{81E4EF9C-FEB1-154B-80A1-512C3063A13B}" srcOrd="0" destOrd="0" presId="urn:microsoft.com/office/officeart/2005/8/layout/hierarchy1"/>
    <dgm:cxn modelId="{CA71FA2A-1F82-4A3E-B5A4-01C8996DA8F3}" type="presOf" srcId="{C856594C-8D8B-244F-8A46-378653C9BB31}" destId="{4DC6AB42-5A5F-9844-991E-B73EEBEF15CB}" srcOrd="0" destOrd="0" presId="urn:microsoft.com/office/officeart/2005/8/layout/hierarchy1"/>
    <dgm:cxn modelId="{C658CC88-0029-4210-A349-06D8C30CF001}" type="presOf" srcId="{7F9E8413-1F19-0740-8C45-18B5C6918DEA}" destId="{5107EC0B-EDCE-3A49-B9F2-E9DD0318E040}" srcOrd="0" destOrd="0" presId="urn:microsoft.com/office/officeart/2005/8/layout/hierarchy1"/>
    <dgm:cxn modelId="{CD018C5B-A15E-DE48-A68E-8A21C0DAA54F}" srcId="{B97245F4-F9E4-7540-80CD-AD0B81400B5B}" destId="{C3820DBB-6431-704C-84EE-0DC80B8A80FA}" srcOrd="0" destOrd="0" parTransId="{572F80E9-58C3-D446-A07E-775BA7A7BADB}" sibTransId="{B458D5EC-325A-9245-8650-268437A7166F}"/>
    <dgm:cxn modelId="{F97566F7-63AE-A24B-9011-22D6ACA72EB8}" srcId="{D83675A3-382E-9946-A2E7-28F87BE4AB6B}" destId="{57BB4688-8D95-884E-ADEA-DC59D068D4EB}" srcOrd="0" destOrd="0" parTransId="{9D068E12-CFF8-3548-9F39-A3F8742398F9}" sibTransId="{0471E069-87D4-0D4C-B717-32E5A41C4EA8}"/>
    <dgm:cxn modelId="{63BFDB7C-AC2E-45DF-B69B-63FE763B26AC}" type="presOf" srcId="{26DA073C-1F2F-3D4B-9E6F-3F1FB13CFBC5}" destId="{A437A0D4-DD0F-5641-803C-4684C90A7AAE}" srcOrd="0" destOrd="0" presId="urn:microsoft.com/office/officeart/2005/8/layout/hierarchy1"/>
    <dgm:cxn modelId="{035D1781-C74A-A349-8E15-FC3419CD6A30}" srcId="{B97245F4-F9E4-7540-80CD-AD0B81400B5B}" destId="{E4D809C3-DB71-EE4A-8BD1-85A92CA03F1B}" srcOrd="1" destOrd="0" parTransId="{E9239B45-A025-2542-BFF5-064DCEE7FAC6}" sibTransId="{B82041B5-B7A8-804F-B7A2-A31F214E16C5}"/>
    <dgm:cxn modelId="{A45A7680-968F-0B45-A464-4E2D90AFC1D6}" srcId="{E4D809C3-DB71-EE4A-8BD1-85A92CA03F1B}" destId="{38469C11-0342-3244-81DB-BBDB1ACABAB6}" srcOrd="0" destOrd="0" parTransId="{FB4D1868-42F1-6841-B591-0BABB823231A}" sibTransId="{D12885A8-FEFF-0E47-97F8-0A58458033DB}"/>
    <dgm:cxn modelId="{7AC7ADD1-0FE7-F54B-9364-30DDC7FEB679}" srcId="{E664FA19-288E-8D46-888D-1F33AA346BC1}" destId="{B97245F4-F9E4-7540-80CD-AD0B81400B5B}" srcOrd="0" destOrd="0" parTransId="{C856594C-8D8B-244F-8A46-378653C9BB31}" sibTransId="{FB0F4CB9-A525-D14E-93EE-D84C66744F18}"/>
    <dgm:cxn modelId="{B5910C79-B0A3-894B-91C6-6D02A3792114}" srcId="{26DA073C-1F2F-3D4B-9E6F-3F1FB13CFBC5}" destId="{1E368845-86D2-6E41-89B4-C6620CD9F868}" srcOrd="0" destOrd="0" parTransId="{FA940C1F-FC7B-B349-8653-463A02B51FDE}" sibTransId="{6464FD98-4677-5D40-87E3-34FF0BEA867E}"/>
    <dgm:cxn modelId="{AD9FA754-441D-5348-B661-852E5C5DD8FE}" srcId="{B97245F4-F9E4-7540-80CD-AD0B81400B5B}" destId="{D83675A3-382E-9946-A2E7-28F87BE4AB6B}" srcOrd="2" destOrd="0" parTransId="{7F9E8413-1F19-0740-8C45-18B5C6918DEA}" sibTransId="{B307B8C2-CF32-9640-9630-1EAEC972D53D}"/>
    <dgm:cxn modelId="{996DD159-9472-4119-AB24-C6672EB85280}" type="presOf" srcId="{572F80E9-58C3-D446-A07E-775BA7A7BADB}" destId="{A7EA13B4-DC33-E84D-9CDD-BE88E34FBA72}" srcOrd="0" destOrd="0" presId="urn:microsoft.com/office/officeart/2005/8/layout/hierarchy1"/>
    <dgm:cxn modelId="{127427BC-1549-432E-B282-4E24CAA6ACBD}" type="presOf" srcId="{2209CD65-DEF5-6B46-A978-187D2EB53FE3}" destId="{3CED80EB-2275-CA4C-B80D-FE0496D69254}" srcOrd="0" destOrd="0" presId="urn:microsoft.com/office/officeart/2005/8/layout/hierarchy1"/>
    <dgm:cxn modelId="{06A6432F-345D-49FA-AACF-32F5323DDA07}" type="presOf" srcId="{FB4D1868-42F1-6841-B591-0BABB823231A}" destId="{16FA5F9C-800D-7042-B4DE-E6F23FC5D830}" srcOrd="0" destOrd="0" presId="urn:microsoft.com/office/officeart/2005/8/layout/hierarchy1"/>
    <dgm:cxn modelId="{85FA0A53-E230-4CCB-9B98-8C0A2B43D72A}" type="presOf" srcId="{DC034750-3C07-774A-A9A9-A70C3C4FD09E}" destId="{FB90AA37-C179-8E45-8CC6-50617508C0BB}" srcOrd="0" destOrd="0" presId="urn:microsoft.com/office/officeart/2005/8/layout/hierarchy1"/>
    <dgm:cxn modelId="{04D4A02D-1EBE-4507-B492-0A148CC3E89A}" type="presOf" srcId="{57B866BB-6619-274D-BC29-5B4A410ADB16}" destId="{14B46874-4430-6B45-BC46-B686C83D4397}" srcOrd="0" destOrd="0" presId="urn:microsoft.com/office/officeart/2005/8/layout/hierarchy1"/>
    <dgm:cxn modelId="{BADF9AAE-8A31-4184-B1DF-CEE1D624B91A}" type="presOf" srcId="{C3820DBB-6431-704C-84EE-0DC80B8A80FA}" destId="{0952D550-D6AA-0E4C-AE46-69F7D0CE7DBD}" srcOrd="0" destOrd="0" presId="urn:microsoft.com/office/officeart/2005/8/layout/hierarchy1"/>
    <dgm:cxn modelId="{9F4642B1-90F3-4443-B0E0-676CC0E635C8}" srcId="{E664FA19-288E-8D46-888D-1F33AA346BC1}" destId="{26DA073C-1F2F-3D4B-9E6F-3F1FB13CFBC5}" srcOrd="1" destOrd="0" parTransId="{69D56650-C80E-174F-9AC2-5B45D95EFABB}" sibTransId="{B78E452A-B5CF-6444-B309-035A4502A725}"/>
    <dgm:cxn modelId="{1F898281-B3E5-43C2-BA53-66F62373B406}" type="presParOf" srcId="{3CED80EB-2275-CA4C-B80D-FE0496D69254}" destId="{23B0B5E5-4EA6-0848-98A3-B1A999290425}" srcOrd="0" destOrd="0" presId="urn:microsoft.com/office/officeart/2005/8/layout/hierarchy1"/>
    <dgm:cxn modelId="{124556A5-EDA4-48AF-8F6F-1E8E57A11E94}" type="presParOf" srcId="{23B0B5E5-4EA6-0848-98A3-B1A999290425}" destId="{110F4651-D474-6A48-BB79-BFE370B57D86}" srcOrd="0" destOrd="0" presId="urn:microsoft.com/office/officeart/2005/8/layout/hierarchy1"/>
    <dgm:cxn modelId="{8B28D850-4603-42A3-A180-77C6382831B8}" type="presParOf" srcId="{110F4651-D474-6A48-BB79-BFE370B57D86}" destId="{6B1408BF-15E8-4E49-BC6C-758C900D17C7}" srcOrd="0" destOrd="0" presId="urn:microsoft.com/office/officeart/2005/8/layout/hierarchy1"/>
    <dgm:cxn modelId="{718BF5BF-BBB7-47B7-B68B-68804342CCC5}" type="presParOf" srcId="{110F4651-D474-6A48-BB79-BFE370B57D86}" destId="{5639B0D0-8964-6441-9832-6B11805C49F3}" srcOrd="1" destOrd="0" presId="urn:microsoft.com/office/officeart/2005/8/layout/hierarchy1"/>
    <dgm:cxn modelId="{309AA499-7685-435F-B1D6-B94E70193B1F}" type="presParOf" srcId="{23B0B5E5-4EA6-0848-98A3-B1A999290425}" destId="{6C30F2A7-0810-CC4F-A850-BD5FDC1EAF01}" srcOrd="1" destOrd="0" presId="urn:microsoft.com/office/officeart/2005/8/layout/hierarchy1"/>
    <dgm:cxn modelId="{941DD126-765E-4B0F-AFED-FE9F7F34B7AD}" type="presParOf" srcId="{6C30F2A7-0810-CC4F-A850-BD5FDC1EAF01}" destId="{4DC6AB42-5A5F-9844-991E-B73EEBEF15CB}" srcOrd="0" destOrd="0" presId="urn:microsoft.com/office/officeart/2005/8/layout/hierarchy1"/>
    <dgm:cxn modelId="{6224AA66-EA50-4B1A-BDBE-6EEDB18F8A57}" type="presParOf" srcId="{6C30F2A7-0810-CC4F-A850-BD5FDC1EAF01}" destId="{CDB9A11A-D29D-8F44-8E12-745DD18BBF42}" srcOrd="1" destOrd="0" presId="urn:microsoft.com/office/officeart/2005/8/layout/hierarchy1"/>
    <dgm:cxn modelId="{5D2A5567-24DE-46F7-81B9-253AAF644843}" type="presParOf" srcId="{CDB9A11A-D29D-8F44-8E12-745DD18BBF42}" destId="{80EC43A9-062D-BA4D-BABF-D21CE37C3967}" srcOrd="0" destOrd="0" presId="urn:microsoft.com/office/officeart/2005/8/layout/hierarchy1"/>
    <dgm:cxn modelId="{B4A5829F-F4BE-4212-AEFF-1B82E86A22D3}" type="presParOf" srcId="{80EC43A9-062D-BA4D-BABF-D21CE37C3967}" destId="{3187AD15-41D7-7345-85CE-DBA25A6797D1}" srcOrd="0" destOrd="0" presId="urn:microsoft.com/office/officeart/2005/8/layout/hierarchy1"/>
    <dgm:cxn modelId="{67129236-A3DD-4CA5-8C8E-D4E9DBD74A1E}" type="presParOf" srcId="{80EC43A9-062D-BA4D-BABF-D21CE37C3967}" destId="{A98A7374-C1C8-C14C-AC14-E32C94CE6227}" srcOrd="1" destOrd="0" presId="urn:microsoft.com/office/officeart/2005/8/layout/hierarchy1"/>
    <dgm:cxn modelId="{167B5251-57A6-4C42-9F70-1E6397F7F424}" type="presParOf" srcId="{CDB9A11A-D29D-8F44-8E12-745DD18BBF42}" destId="{AC6F9655-C0B2-E945-8AEC-11E053B22224}" srcOrd="1" destOrd="0" presId="urn:microsoft.com/office/officeart/2005/8/layout/hierarchy1"/>
    <dgm:cxn modelId="{7C6514E8-5D00-4660-B87A-261EE7D245B4}" type="presParOf" srcId="{AC6F9655-C0B2-E945-8AEC-11E053B22224}" destId="{A7EA13B4-DC33-E84D-9CDD-BE88E34FBA72}" srcOrd="0" destOrd="0" presId="urn:microsoft.com/office/officeart/2005/8/layout/hierarchy1"/>
    <dgm:cxn modelId="{4C161663-9217-4E65-A9F0-33B2F90DC70F}" type="presParOf" srcId="{AC6F9655-C0B2-E945-8AEC-11E053B22224}" destId="{7EEEBDF7-B94A-9942-9111-449752E26360}" srcOrd="1" destOrd="0" presId="urn:microsoft.com/office/officeart/2005/8/layout/hierarchy1"/>
    <dgm:cxn modelId="{84FCDD9D-9154-4988-BC60-13DA903AD3BB}" type="presParOf" srcId="{7EEEBDF7-B94A-9942-9111-449752E26360}" destId="{9F171AFB-F60C-184B-9AEF-9D54647C6CA3}" srcOrd="0" destOrd="0" presId="urn:microsoft.com/office/officeart/2005/8/layout/hierarchy1"/>
    <dgm:cxn modelId="{0191B316-CA0E-4A5A-A1B5-A1D536547B56}" type="presParOf" srcId="{9F171AFB-F60C-184B-9AEF-9D54647C6CA3}" destId="{544B1C8B-19EB-8941-BBCE-8729A9C24B01}" srcOrd="0" destOrd="0" presId="urn:microsoft.com/office/officeart/2005/8/layout/hierarchy1"/>
    <dgm:cxn modelId="{665DA3CF-6665-4D02-9482-1E103C50418F}" type="presParOf" srcId="{9F171AFB-F60C-184B-9AEF-9D54647C6CA3}" destId="{0952D550-D6AA-0E4C-AE46-69F7D0CE7DBD}" srcOrd="1" destOrd="0" presId="urn:microsoft.com/office/officeart/2005/8/layout/hierarchy1"/>
    <dgm:cxn modelId="{48988277-8FEA-4FDE-8155-3837EA64C899}" type="presParOf" srcId="{7EEEBDF7-B94A-9942-9111-449752E26360}" destId="{B401D473-3386-024A-A817-A91D96205A9F}" srcOrd="1" destOrd="0" presId="urn:microsoft.com/office/officeart/2005/8/layout/hierarchy1"/>
    <dgm:cxn modelId="{874B4E0E-86EA-4EA4-8AC8-7BCBF2EC0891}" type="presParOf" srcId="{B401D473-3386-024A-A817-A91D96205A9F}" destId="{14B46874-4430-6B45-BC46-B686C83D4397}" srcOrd="0" destOrd="0" presId="urn:microsoft.com/office/officeart/2005/8/layout/hierarchy1"/>
    <dgm:cxn modelId="{74C4BBA1-9034-431F-AA6B-E3C0CC782B47}" type="presParOf" srcId="{B401D473-3386-024A-A817-A91D96205A9F}" destId="{70FB9076-E997-7642-89AF-B1480D234577}" srcOrd="1" destOrd="0" presId="urn:microsoft.com/office/officeart/2005/8/layout/hierarchy1"/>
    <dgm:cxn modelId="{E241CF5A-7E70-4DC8-80C2-41C713D01F1B}" type="presParOf" srcId="{70FB9076-E997-7642-89AF-B1480D234577}" destId="{6429066D-6B15-D74B-B9FE-97A80D7E829D}" srcOrd="0" destOrd="0" presId="urn:microsoft.com/office/officeart/2005/8/layout/hierarchy1"/>
    <dgm:cxn modelId="{A5EF5B42-B0F7-42EB-AC62-BDE3D861EE46}" type="presParOf" srcId="{6429066D-6B15-D74B-B9FE-97A80D7E829D}" destId="{2128348A-997C-2848-AE66-F3186490135E}" srcOrd="0" destOrd="0" presId="urn:microsoft.com/office/officeart/2005/8/layout/hierarchy1"/>
    <dgm:cxn modelId="{7DBC1D5B-A900-4030-9EB8-4AD034BA086A}" type="presParOf" srcId="{6429066D-6B15-D74B-B9FE-97A80D7E829D}" destId="{FB90AA37-C179-8E45-8CC6-50617508C0BB}" srcOrd="1" destOrd="0" presId="urn:microsoft.com/office/officeart/2005/8/layout/hierarchy1"/>
    <dgm:cxn modelId="{5E23519B-044B-4D97-93F0-8AAA2A317DBD}" type="presParOf" srcId="{70FB9076-E997-7642-89AF-B1480D234577}" destId="{1CE02032-797D-E54E-82D9-9A6A626D5669}" srcOrd="1" destOrd="0" presId="urn:microsoft.com/office/officeart/2005/8/layout/hierarchy1"/>
    <dgm:cxn modelId="{A497DA7E-E93E-4657-ACBA-9393445C57A1}" type="presParOf" srcId="{AC6F9655-C0B2-E945-8AEC-11E053B22224}" destId="{6D86C724-A6BA-BB4D-903C-A84BBA1E74EC}" srcOrd="2" destOrd="0" presId="urn:microsoft.com/office/officeart/2005/8/layout/hierarchy1"/>
    <dgm:cxn modelId="{F46D0621-09DB-4FFD-B70B-12A467DFDDAC}" type="presParOf" srcId="{AC6F9655-C0B2-E945-8AEC-11E053B22224}" destId="{A4D047F1-48AA-444C-8E2F-AD732C92BB2C}" srcOrd="3" destOrd="0" presId="urn:microsoft.com/office/officeart/2005/8/layout/hierarchy1"/>
    <dgm:cxn modelId="{DF1B48F8-68B0-43DF-9509-26C2B203C2D8}" type="presParOf" srcId="{A4D047F1-48AA-444C-8E2F-AD732C92BB2C}" destId="{CD7BB37F-1BF0-E242-BE52-988720CAA918}" srcOrd="0" destOrd="0" presId="urn:microsoft.com/office/officeart/2005/8/layout/hierarchy1"/>
    <dgm:cxn modelId="{2F20BB57-1268-4A1B-9DFD-5C6C4D078AC7}" type="presParOf" srcId="{CD7BB37F-1BF0-E242-BE52-988720CAA918}" destId="{C398EE84-112C-FB4D-9E67-793DDCF2F9B3}" srcOrd="0" destOrd="0" presId="urn:microsoft.com/office/officeart/2005/8/layout/hierarchy1"/>
    <dgm:cxn modelId="{C36CB353-E62D-416C-8427-8D54B21C0B9B}" type="presParOf" srcId="{CD7BB37F-1BF0-E242-BE52-988720CAA918}" destId="{C79DF896-6A31-E349-A3E7-AE1810FB5843}" srcOrd="1" destOrd="0" presId="urn:microsoft.com/office/officeart/2005/8/layout/hierarchy1"/>
    <dgm:cxn modelId="{CB9E8557-3ED6-41DC-921A-455BEA2568BF}" type="presParOf" srcId="{A4D047F1-48AA-444C-8E2F-AD732C92BB2C}" destId="{2A22629F-212B-E64D-81CD-96A46E86010D}" srcOrd="1" destOrd="0" presId="urn:microsoft.com/office/officeart/2005/8/layout/hierarchy1"/>
    <dgm:cxn modelId="{781092FE-EB94-41A6-A213-DF216C8167F9}" type="presParOf" srcId="{2A22629F-212B-E64D-81CD-96A46E86010D}" destId="{16FA5F9C-800D-7042-B4DE-E6F23FC5D830}" srcOrd="0" destOrd="0" presId="urn:microsoft.com/office/officeart/2005/8/layout/hierarchy1"/>
    <dgm:cxn modelId="{2D1A43E5-31F0-4D3A-BA04-BAEF81939A07}" type="presParOf" srcId="{2A22629F-212B-E64D-81CD-96A46E86010D}" destId="{1CB99E7D-B021-4849-9117-DEA7B52BF54E}" srcOrd="1" destOrd="0" presId="urn:microsoft.com/office/officeart/2005/8/layout/hierarchy1"/>
    <dgm:cxn modelId="{880C2E26-16D7-4FF5-9E10-5C10EBF4F5E0}" type="presParOf" srcId="{1CB99E7D-B021-4849-9117-DEA7B52BF54E}" destId="{CF315493-053C-064C-92C4-219D0D2AD423}" srcOrd="0" destOrd="0" presId="urn:microsoft.com/office/officeart/2005/8/layout/hierarchy1"/>
    <dgm:cxn modelId="{24511BAE-1DCF-4AB3-ACCA-CDF22C171F75}" type="presParOf" srcId="{CF315493-053C-064C-92C4-219D0D2AD423}" destId="{9343A193-6A2B-3645-AC66-B1B491723ABB}" srcOrd="0" destOrd="0" presId="urn:microsoft.com/office/officeart/2005/8/layout/hierarchy1"/>
    <dgm:cxn modelId="{965EE4F9-33DF-4DF9-B8FF-5D61C8F50DCD}" type="presParOf" srcId="{CF315493-053C-064C-92C4-219D0D2AD423}" destId="{61AE0FA7-50A1-5C4B-8A0A-E58730B1978C}" srcOrd="1" destOrd="0" presId="urn:microsoft.com/office/officeart/2005/8/layout/hierarchy1"/>
    <dgm:cxn modelId="{97624539-9B86-4261-B3E5-BC1DA7448725}" type="presParOf" srcId="{1CB99E7D-B021-4849-9117-DEA7B52BF54E}" destId="{8FEEE511-94CD-C84D-A845-E84579AFDC5A}" srcOrd="1" destOrd="0" presId="urn:microsoft.com/office/officeart/2005/8/layout/hierarchy1"/>
    <dgm:cxn modelId="{17E6FCC3-EFAE-4D96-8020-2B414FBC281E}" type="presParOf" srcId="{AC6F9655-C0B2-E945-8AEC-11E053B22224}" destId="{5107EC0B-EDCE-3A49-B9F2-E9DD0318E040}" srcOrd="4" destOrd="0" presId="urn:microsoft.com/office/officeart/2005/8/layout/hierarchy1"/>
    <dgm:cxn modelId="{00082B4E-C6C8-481A-805B-5D9519E58006}" type="presParOf" srcId="{AC6F9655-C0B2-E945-8AEC-11E053B22224}" destId="{09864CA3-7AE7-A944-BD00-FACF13A2B836}" srcOrd="5" destOrd="0" presId="urn:microsoft.com/office/officeart/2005/8/layout/hierarchy1"/>
    <dgm:cxn modelId="{ECC944B7-135C-4627-B17A-DFD327FFF348}" type="presParOf" srcId="{09864CA3-7AE7-A944-BD00-FACF13A2B836}" destId="{EBA9D788-9436-6E43-99C4-678BEF87113C}" srcOrd="0" destOrd="0" presId="urn:microsoft.com/office/officeart/2005/8/layout/hierarchy1"/>
    <dgm:cxn modelId="{F9C4C08A-8C11-4AC8-A918-C9CB0B2F9D03}" type="presParOf" srcId="{EBA9D788-9436-6E43-99C4-678BEF87113C}" destId="{9728D13B-3E4F-614F-B986-C025105BFB73}" srcOrd="0" destOrd="0" presId="urn:microsoft.com/office/officeart/2005/8/layout/hierarchy1"/>
    <dgm:cxn modelId="{B45CF318-38F7-4E09-9357-84220F52BB4F}" type="presParOf" srcId="{EBA9D788-9436-6E43-99C4-678BEF87113C}" destId="{A2FA75A7-57A4-BC46-8DB1-5B1A32620AC9}" srcOrd="1" destOrd="0" presId="urn:microsoft.com/office/officeart/2005/8/layout/hierarchy1"/>
    <dgm:cxn modelId="{2ABB9D08-1EC9-4EA8-8C8A-7024EB3786BE}" type="presParOf" srcId="{09864CA3-7AE7-A944-BD00-FACF13A2B836}" destId="{3DD3CA26-5A48-6D42-A9EC-97EC2A188FF6}" srcOrd="1" destOrd="0" presId="urn:microsoft.com/office/officeart/2005/8/layout/hierarchy1"/>
    <dgm:cxn modelId="{D5C0AA76-6B36-4938-AD90-0E87F06D8D5B}" type="presParOf" srcId="{3DD3CA26-5A48-6D42-A9EC-97EC2A188FF6}" destId="{1BD565CE-3CFA-FC42-A786-C76264753BB6}" srcOrd="0" destOrd="0" presId="urn:microsoft.com/office/officeart/2005/8/layout/hierarchy1"/>
    <dgm:cxn modelId="{C8BA1140-1A45-4C00-86BD-1CAA7BE7D784}" type="presParOf" srcId="{3DD3CA26-5A48-6D42-A9EC-97EC2A188FF6}" destId="{0A5ED635-C608-9B47-870F-0C70C68404D7}" srcOrd="1" destOrd="0" presId="urn:microsoft.com/office/officeart/2005/8/layout/hierarchy1"/>
    <dgm:cxn modelId="{4D005462-AE55-493D-8E25-6CCAE87312FB}" type="presParOf" srcId="{0A5ED635-C608-9B47-870F-0C70C68404D7}" destId="{4EF9A69D-C294-DD48-8C49-B3602E6AFBCE}" srcOrd="0" destOrd="0" presId="urn:microsoft.com/office/officeart/2005/8/layout/hierarchy1"/>
    <dgm:cxn modelId="{E41DA069-C78F-4B31-B5CC-AD19781FDA5D}" type="presParOf" srcId="{4EF9A69D-C294-DD48-8C49-B3602E6AFBCE}" destId="{E28B657C-4889-E349-BB06-1E887AD62037}" srcOrd="0" destOrd="0" presId="urn:microsoft.com/office/officeart/2005/8/layout/hierarchy1"/>
    <dgm:cxn modelId="{AF6E20BC-6AFA-4461-8664-B70ACF0F08A4}" type="presParOf" srcId="{4EF9A69D-C294-DD48-8C49-B3602E6AFBCE}" destId="{A42D9888-530E-1243-9803-7540203792DB}" srcOrd="1" destOrd="0" presId="urn:microsoft.com/office/officeart/2005/8/layout/hierarchy1"/>
    <dgm:cxn modelId="{A69CA2D8-5A01-4ADB-808C-A9EEDA33ABC9}" type="presParOf" srcId="{0A5ED635-C608-9B47-870F-0C70C68404D7}" destId="{688491F8-9070-3E41-A57A-5F03ADF79004}" srcOrd="1" destOrd="0" presId="urn:microsoft.com/office/officeart/2005/8/layout/hierarchy1"/>
    <dgm:cxn modelId="{5688ACE1-0238-4859-ACF6-5DABA9349E7F}" type="presParOf" srcId="{6C30F2A7-0810-CC4F-A850-BD5FDC1EAF01}" destId="{81E4EF9C-FEB1-154B-80A1-512C3063A13B}" srcOrd="2" destOrd="0" presId="urn:microsoft.com/office/officeart/2005/8/layout/hierarchy1"/>
    <dgm:cxn modelId="{C8252369-B80A-46ED-9E1F-276437F5239C}" type="presParOf" srcId="{6C30F2A7-0810-CC4F-A850-BD5FDC1EAF01}" destId="{262A52BF-DF74-6A4F-9119-B39ED17BCE6F}" srcOrd="3" destOrd="0" presId="urn:microsoft.com/office/officeart/2005/8/layout/hierarchy1"/>
    <dgm:cxn modelId="{44A128F6-8B63-40DE-A1DA-38033D50E176}" type="presParOf" srcId="{262A52BF-DF74-6A4F-9119-B39ED17BCE6F}" destId="{C33776E8-CFB4-3840-981D-F597AB03C748}" srcOrd="0" destOrd="0" presId="urn:microsoft.com/office/officeart/2005/8/layout/hierarchy1"/>
    <dgm:cxn modelId="{01FBB2DE-45DD-4D87-A79A-146318881E15}" type="presParOf" srcId="{C33776E8-CFB4-3840-981D-F597AB03C748}" destId="{B5DDD61B-799A-F146-8825-ECAB7B3B8F03}" srcOrd="0" destOrd="0" presId="urn:microsoft.com/office/officeart/2005/8/layout/hierarchy1"/>
    <dgm:cxn modelId="{593D7853-BD44-4EA4-8E9F-F97570AA5159}" type="presParOf" srcId="{C33776E8-CFB4-3840-981D-F597AB03C748}" destId="{A437A0D4-DD0F-5641-803C-4684C90A7AAE}" srcOrd="1" destOrd="0" presId="urn:microsoft.com/office/officeart/2005/8/layout/hierarchy1"/>
    <dgm:cxn modelId="{6C689152-8942-48B5-9BA5-2C80D922DEE4}" type="presParOf" srcId="{262A52BF-DF74-6A4F-9119-B39ED17BCE6F}" destId="{1D6034D3-4983-5249-907C-6AFFB217D6BA}" srcOrd="1" destOrd="0" presId="urn:microsoft.com/office/officeart/2005/8/layout/hierarchy1"/>
    <dgm:cxn modelId="{9DECF159-57FC-4A64-9FC0-5D0083580D2D}" type="presParOf" srcId="{1D6034D3-4983-5249-907C-6AFFB217D6BA}" destId="{31404652-E7FF-E84F-B50B-6B1644D2AEB3}" srcOrd="0" destOrd="0" presId="urn:microsoft.com/office/officeart/2005/8/layout/hierarchy1"/>
    <dgm:cxn modelId="{17E92025-F312-4BC9-B16E-A814FE6C2B5C}" type="presParOf" srcId="{1D6034D3-4983-5249-907C-6AFFB217D6BA}" destId="{403810F9-AA90-AC4B-8BC4-2F6780BA63AB}" srcOrd="1" destOrd="0" presId="urn:microsoft.com/office/officeart/2005/8/layout/hierarchy1"/>
    <dgm:cxn modelId="{D59A7069-B3DF-4CE6-9576-F508CB785E4A}" type="presParOf" srcId="{403810F9-AA90-AC4B-8BC4-2F6780BA63AB}" destId="{FD13DBCC-9AC4-894D-BA67-F37F73ADF165}" srcOrd="0" destOrd="0" presId="urn:microsoft.com/office/officeart/2005/8/layout/hierarchy1"/>
    <dgm:cxn modelId="{F4031438-62CE-47C3-AF5C-BB8FB37F77FC}" type="presParOf" srcId="{FD13DBCC-9AC4-894D-BA67-F37F73ADF165}" destId="{2DA30DCB-0361-564C-994B-776F14DDA880}" srcOrd="0" destOrd="0" presId="urn:microsoft.com/office/officeart/2005/8/layout/hierarchy1"/>
    <dgm:cxn modelId="{29C28DE9-269A-4BF6-9DF0-9BC4D56DD219}" type="presParOf" srcId="{FD13DBCC-9AC4-894D-BA67-F37F73ADF165}" destId="{169D7BDC-8C88-A643-8E9B-C126FC049E9A}" srcOrd="1" destOrd="0" presId="urn:microsoft.com/office/officeart/2005/8/layout/hierarchy1"/>
    <dgm:cxn modelId="{8B6E5958-D4AF-4B0D-82C6-05313FA948DA}" type="presParOf" srcId="{403810F9-AA90-AC4B-8BC4-2F6780BA63AB}" destId="{FA47607C-8BFA-1943-ADD7-3BDA6F16FB8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09CD65-DEF5-6B46-A978-187D2EB53FE3}" type="doc">
      <dgm:prSet loTypeId="urn:microsoft.com/office/officeart/2005/8/layout/hierarchy1" loCatId="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pt-BR"/>
        </a:p>
      </dgm:t>
    </dgm:pt>
    <dgm:pt modelId="{E664FA19-288E-8D46-888D-1F33AA346BC1}">
      <dgm:prSet phldrT="[Texto]"/>
      <dgm:spPr/>
      <dgm:t>
        <a:bodyPr/>
        <a:lstStyle/>
        <a:p>
          <a:r>
            <a:rPr lang="pt-BR" dirty="0"/>
            <a:t>Suspeita de choque (avaliar)</a:t>
          </a:r>
        </a:p>
      </dgm:t>
    </dgm:pt>
    <dgm:pt modelId="{8AE031E3-75CD-764E-BBC6-259C99C9A9A4}" type="parTrans" cxnId="{4F39DB82-69A5-AA43-B81C-89A54899755F}">
      <dgm:prSet/>
      <dgm:spPr/>
      <dgm:t>
        <a:bodyPr/>
        <a:lstStyle/>
        <a:p>
          <a:endParaRPr lang="pt-BR"/>
        </a:p>
      </dgm:t>
    </dgm:pt>
    <dgm:pt modelId="{DFFD2F12-5CBA-9A49-8ACB-61261D2C201B}" type="sibTrans" cxnId="{4F39DB82-69A5-AA43-B81C-89A54899755F}">
      <dgm:prSet/>
      <dgm:spPr/>
      <dgm:t>
        <a:bodyPr/>
        <a:lstStyle/>
        <a:p>
          <a:endParaRPr lang="pt-BR"/>
        </a:p>
      </dgm:t>
    </dgm:pt>
    <dgm:pt modelId="{B97245F4-F9E4-7540-80CD-AD0B81400B5B}">
      <dgm:prSet phldrT="[Texto]"/>
      <dgm:spPr/>
      <dgm:t>
        <a:bodyPr/>
        <a:lstStyle/>
        <a:p>
          <a:r>
            <a:rPr lang="pt-BR" dirty="0"/>
            <a:t>Sim: choque. (grau elevado de suspeição). </a:t>
          </a:r>
        </a:p>
      </dgm:t>
    </dgm:pt>
    <dgm:pt modelId="{C856594C-8D8B-244F-8A46-378653C9BB31}" type="parTrans" cxnId="{7AC7ADD1-0FE7-F54B-9364-30DDC7FEB679}">
      <dgm:prSet/>
      <dgm:spPr/>
      <dgm:t>
        <a:bodyPr/>
        <a:lstStyle/>
        <a:p>
          <a:endParaRPr lang="pt-BR"/>
        </a:p>
      </dgm:t>
    </dgm:pt>
    <dgm:pt modelId="{FB0F4CB9-A525-D14E-93EE-D84C66744F18}" type="sibTrans" cxnId="{7AC7ADD1-0FE7-F54B-9364-30DDC7FEB679}">
      <dgm:prSet/>
      <dgm:spPr/>
      <dgm:t>
        <a:bodyPr/>
        <a:lstStyle/>
        <a:p>
          <a:endParaRPr lang="pt-BR"/>
        </a:p>
      </dgm:t>
    </dgm:pt>
    <dgm:pt modelId="{C3820DBB-6431-704C-84EE-0DC80B8A80FA}">
      <dgm:prSet phldrT="[Texto]"/>
      <dgm:spPr/>
      <dgm:t>
        <a:bodyPr/>
        <a:lstStyle/>
        <a:p>
          <a:r>
            <a:rPr lang="pt-BR" dirty="0"/>
            <a:t>Choque cardiogênico</a:t>
          </a:r>
        </a:p>
      </dgm:t>
    </dgm:pt>
    <dgm:pt modelId="{572F80E9-58C3-D446-A07E-775BA7A7BADB}" type="parTrans" cxnId="{CD018C5B-A15E-DE48-A68E-8A21C0DAA54F}">
      <dgm:prSet/>
      <dgm:spPr/>
      <dgm:t>
        <a:bodyPr/>
        <a:lstStyle/>
        <a:p>
          <a:endParaRPr lang="pt-BR"/>
        </a:p>
      </dgm:t>
    </dgm:pt>
    <dgm:pt modelId="{B458D5EC-325A-9245-8650-268437A7166F}" type="sibTrans" cxnId="{CD018C5B-A15E-DE48-A68E-8A21C0DAA54F}">
      <dgm:prSet/>
      <dgm:spPr/>
      <dgm:t>
        <a:bodyPr/>
        <a:lstStyle/>
        <a:p>
          <a:endParaRPr lang="pt-BR"/>
        </a:p>
      </dgm:t>
    </dgm:pt>
    <dgm:pt modelId="{26DA073C-1F2F-3D4B-9E6F-3F1FB13CFBC5}">
      <dgm:prSet phldrT="[Texto]"/>
      <dgm:spPr/>
      <dgm:t>
        <a:bodyPr/>
        <a:lstStyle/>
        <a:p>
          <a:r>
            <a:rPr lang="pt-BR" dirty="0"/>
            <a:t>Não: Estável (baixo grau de suspeição)</a:t>
          </a:r>
        </a:p>
      </dgm:t>
    </dgm:pt>
    <dgm:pt modelId="{69D56650-C80E-174F-9AC2-5B45D95EFABB}" type="parTrans" cxnId="{9F4642B1-90F3-4443-B0E0-676CC0E635C8}">
      <dgm:prSet/>
      <dgm:spPr/>
      <dgm:t>
        <a:bodyPr/>
        <a:lstStyle/>
        <a:p>
          <a:endParaRPr lang="pt-BR"/>
        </a:p>
      </dgm:t>
    </dgm:pt>
    <dgm:pt modelId="{B78E452A-B5CF-6444-B309-035A4502A725}" type="sibTrans" cxnId="{9F4642B1-90F3-4443-B0E0-676CC0E635C8}">
      <dgm:prSet/>
      <dgm:spPr/>
      <dgm:t>
        <a:bodyPr/>
        <a:lstStyle/>
        <a:p>
          <a:endParaRPr lang="pt-BR"/>
        </a:p>
      </dgm:t>
    </dgm:pt>
    <dgm:pt modelId="{1E368845-86D2-6E41-89B4-C6620CD9F868}">
      <dgm:prSet phldrT="[Texto]"/>
      <dgm:spPr/>
      <dgm:t>
        <a:bodyPr/>
        <a:lstStyle/>
        <a:p>
          <a:r>
            <a:rPr lang="pt-BR" dirty="0"/>
            <a:t>Observação rigorosa 6/6h </a:t>
          </a:r>
        </a:p>
      </dgm:t>
    </dgm:pt>
    <dgm:pt modelId="{FA940C1F-FC7B-B349-8653-463A02B51FDE}" type="parTrans" cxnId="{B5910C79-B0A3-894B-91C6-6D02A3792114}">
      <dgm:prSet/>
      <dgm:spPr/>
      <dgm:t>
        <a:bodyPr/>
        <a:lstStyle/>
        <a:p>
          <a:endParaRPr lang="pt-BR"/>
        </a:p>
      </dgm:t>
    </dgm:pt>
    <dgm:pt modelId="{6464FD98-4677-5D40-87E3-34FF0BEA867E}" type="sibTrans" cxnId="{B5910C79-B0A3-894B-91C6-6D02A3792114}">
      <dgm:prSet/>
      <dgm:spPr/>
      <dgm:t>
        <a:bodyPr/>
        <a:lstStyle/>
        <a:p>
          <a:endParaRPr lang="pt-BR"/>
        </a:p>
      </dgm:t>
    </dgm:pt>
    <dgm:pt modelId="{E4D809C3-DB71-EE4A-8BD1-85A92CA03F1B}">
      <dgm:prSet phldrT="[Texto]"/>
      <dgm:spPr/>
      <dgm:t>
        <a:bodyPr/>
        <a:lstStyle/>
        <a:p>
          <a:r>
            <a:rPr lang="pt-BR" dirty="0"/>
            <a:t>Choque distributivo </a:t>
          </a:r>
        </a:p>
      </dgm:t>
    </dgm:pt>
    <dgm:pt modelId="{B82041B5-B7A8-804F-B7A2-A31F214E16C5}" type="sibTrans" cxnId="{035D1781-C74A-A349-8E15-FC3419CD6A30}">
      <dgm:prSet/>
      <dgm:spPr/>
      <dgm:t>
        <a:bodyPr/>
        <a:lstStyle/>
        <a:p>
          <a:endParaRPr lang="pt-BR"/>
        </a:p>
      </dgm:t>
    </dgm:pt>
    <dgm:pt modelId="{E9239B45-A025-2542-BFF5-064DCEE7FAC6}" type="parTrans" cxnId="{035D1781-C74A-A349-8E15-FC3419CD6A30}">
      <dgm:prSet/>
      <dgm:spPr/>
      <dgm:t>
        <a:bodyPr/>
        <a:lstStyle/>
        <a:p>
          <a:endParaRPr lang="pt-BR"/>
        </a:p>
      </dgm:t>
    </dgm:pt>
    <dgm:pt modelId="{D83675A3-382E-9946-A2E7-28F87BE4AB6B}">
      <dgm:prSet/>
      <dgm:spPr/>
      <dgm:t>
        <a:bodyPr/>
        <a:lstStyle/>
        <a:p>
          <a:r>
            <a:rPr lang="pt-BR" dirty="0"/>
            <a:t>Choque adaptativo</a:t>
          </a:r>
        </a:p>
      </dgm:t>
    </dgm:pt>
    <dgm:pt modelId="{7F9E8413-1F19-0740-8C45-18B5C6918DEA}" type="parTrans" cxnId="{AD9FA754-441D-5348-B661-852E5C5DD8FE}">
      <dgm:prSet/>
      <dgm:spPr/>
      <dgm:t>
        <a:bodyPr/>
        <a:lstStyle/>
        <a:p>
          <a:endParaRPr lang="pt-BR"/>
        </a:p>
      </dgm:t>
    </dgm:pt>
    <dgm:pt modelId="{B307B8C2-CF32-9640-9630-1EAEC972D53D}" type="sibTrans" cxnId="{AD9FA754-441D-5348-B661-852E5C5DD8FE}">
      <dgm:prSet/>
      <dgm:spPr/>
      <dgm:t>
        <a:bodyPr/>
        <a:lstStyle/>
        <a:p>
          <a:endParaRPr lang="pt-BR"/>
        </a:p>
      </dgm:t>
    </dgm:pt>
    <dgm:pt modelId="{DC034750-3C07-774A-A9A9-A70C3C4FD09E}">
      <dgm:prSet/>
      <dgm:spPr/>
      <dgm:t>
        <a:bodyPr/>
        <a:lstStyle/>
        <a:p>
          <a:r>
            <a:rPr lang="pt-BR" dirty="0"/>
            <a:t>Tratamento para contratilidade</a:t>
          </a:r>
        </a:p>
      </dgm:t>
    </dgm:pt>
    <dgm:pt modelId="{57B866BB-6619-274D-BC29-5B4A410ADB16}" type="parTrans" cxnId="{07DC9716-52BE-4E44-9588-DD1651265DCD}">
      <dgm:prSet/>
      <dgm:spPr/>
      <dgm:t>
        <a:bodyPr/>
        <a:lstStyle/>
        <a:p>
          <a:endParaRPr lang="pt-BR"/>
        </a:p>
      </dgm:t>
    </dgm:pt>
    <dgm:pt modelId="{A860BF42-D247-F640-89BB-6C59C42B70EB}" type="sibTrans" cxnId="{07DC9716-52BE-4E44-9588-DD1651265DCD}">
      <dgm:prSet/>
      <dgm:spPr/>
      <dgm:t>
        <a:bodyPr/>
        <a:lstStyle/>
        <a:p>
          <a:endParaRPr lang="pt-BR"/>
        </a:p>
      </dgm:t>
    </dgm:pt>
    <dgm:pt modelId="{38469C11-0342-3244-81DB-BBDB1ACABAB6}">
      <dgm:prSet/>
      <dgm:spPr/>
      <dgm:t>
        <a:bodyPr/>
        <a:lstStyle/>
        <a:p>
          <a:r>
            <a:rPr lang="pt-BR" dirty="0"/>
            <a:t>Tratamento para </a:t>
          </a:r>
          <a:r>
            <a:rPr lang="pt-BR" dirty="0" err="1"/>
            <a:t>vasoplegia</a:t>
          </a:r>
          <a:r>
            <a:rPr lang="pt-BR" dirty="0"/>
            <a:t> </a:t>
          </a:r>
        </a:p>
      </dgm:t>
    </dgm:pt>
    <dgm:pt modelId="{FB4D1868-42F1-6841-B591-0BABB823231A}" type="parTrans" cxnId="{A45A7680-968F-0B45-A464-4E2D90AFC1D6}">
      <dgm:prSet/>
      <dgm:spPr/>
      <dgm:t>
        <a:bodyPr/>
        <a:lstStyle/>
        <a:p>
          <a:endParaRPr lang="pt-BR"/>
        </a:p>
      </dgm:t>
    </dgm:pt>
    <dgm:pt modelId="{D12885A8-FEFF-0E47-97F8-0A58458033DB}" type="sibTrans" cxnId="{A45A7680-968F-0B45-A464-4E2D90AFC1D6}">
      <dgm:prSet/>
      <dgm:spPr/>
      <dgm:t>
        <a:bodyPr/>
        <a:lstStyle/>
        <a:p>
          <a:endParaRPr lang="pt-BR"/>
        </a:p>
      </dgm:t>
    </dgm:pt>
    <dgm:pt modelId="{57BB4688-8D95-884E-ADEA-DC59D068D4EB}">
      <dgm:prSet/>
      <dgm:spPr/>
      <dgm:t>
        <a:bodyPr/>
        <a:lstStyle/>
        <a:p>
          <a:r>
            <a:rPr lang="pt-BR" dirty="0"/>
            <a:t>Tratamento para contratilidade</a:t>
          </a:r>
        </a:p>
      </dgm:t>
    </dgm:pt>
    <dgm:pt modelId="{9D068E12-CFF8-3548-9F39-A3F8742398F9}" type="parTrans" cxnId="{F97566F7-63AE-A24B-9011-22D6ACA72EB8}">
      <dgm:prSet/>
      <dgm:spPr/>
      <dgm:t>
        <a:bodyPr/>
        <a:lstStyle/>
        <a:p>
          <a:endParaRPr lang="pt-BR"/>
        </a:p>
      </dgm:t>
    </dgm:pt>
    <dgm:pt modelId="{0471E069-87D4-0D4C-B717-32E5A41C4EA8}" type="sibTrans" cxnId="{F97566F7-63AE-A24B-9011-22D6ACA72EB8}">
      <dgm:prSet/>
      <dgm:spPr/>
      <dgm:t>
        <a:bodyPr/>
        <a:lstStyle/>
        <a:p>
          <a:endParaRPr lang="pt-BR"/>
        </a:p>
      </dgm:t>
    </dgm:pt>
    <dgm:pt modelId="{3CED80EB-2275-CA4C-B80D-FE0496D69254}" type="pres">
      <dgm:prSet presAssocID="{2209CD65-DEF5-6B46-A978-187D2EB53FE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23B0B5E5-4EA6-0848-98A3-B1A999290425}" type="pres">
      <dgm:prSet presAssocID="{E664FA19-288E-8D46-888D-1F33AA346BC1}" presName="hierRoot1" presStyleCnt="0"/>
      <dgm:spPr/>
    </dgm:pt>
    <dgm:pt modelId="{110F4651-D474-6A48-BB79-BFE370B57D86}" type="pres">
      <dgm:prSet presAssocID="{E664FA19-288E-8D46-888D-1F33AA346BC1}" presName="composite" presStyleCnt="0"/>
      <dgm:spPr/>
    </dgm:pt>
    <dgm:pt modelId="{6B1408BF-15E8-4E49-BC6C-758C900D17C7}" type="pres">
      <dgm:prSet presAssocID="{E664FA19-288E-8D46-888D-1F33AA346BC1}" presName="background" presStyleLbl="node0" presStyleIdx="0" presStyleCnt="1"/>
      <dgm:spPr/>
    </dgm:pt>
    <dgm:pt modelId="{5639B0D0-8964-6441-9832-6B11805C49F3}" type="pres">
      <dgm:prSet presAssocID="{E664FA19-288E-8D46-888D-1F33AA346BC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C30F2A7-0810-CC4F-A850-BD5FDC1EAF01}" type="pres">
      <dgm:prSet presAssocID="{E664FA19-288E-8D46-888D-1F33AA346BC1}" presName="hierChild2" presStyleCnt="0"/>
      <dgm:spPr/>
    </dgm:pt>
    <dgm:pt modelId="{4DC6AB42-5A5F-9844-991E-B73EEBEF15CB}" type="pres">
      <dgm:prSet presAssocID="{C856594C-8D8B-244F-8A46-378653C9BB31}" presName="Name10" presStyleLbl="parChTrans1D2" presStyleIdx="0" presStyleCnt="2"/>
      <dgm:spPr/>
      <dgm:t>
        <a:bodyPr/>
        <a:lstStyle/>
        <a:p>
          <a:endParaRPr lang="pt-BR"/>
        </a:p>
      </dgm:t>
    </dgm:pt>
    <dgm:pt modelId="{CDB9A11A-D29D-8F44-8E12-745DD18BBF42}" type="pres">
      <dgm:prSet presAssocID="{B97245F4-F9E4-7540-80CD-AD0B81400B5B}" presName="hierRoot2" presStyleCnt="0"/>
      <dgm:spPr/>
    </dgm:pt>
    <dgm:pt modelId="{80EC43A9-062D-BA4D-BABF-D21CE37C3967}" type="pres">
      <dgm:prSet presAssocID="{B97245F4-F9E4-7540-80CD-AD0B81400B5B}" presName="composite2" presStyleCnt="0"/>
      <dgm:spPr/>
    </dgm:pt>
    <dgm:pt modelId="{3187AD15-41D7-7345-85CE-DBA25A6797D1}" type="pres">
      <dgm:prSet presAssocID="{B97245F4-F9E4-7540-80CD-AD0B81400B5B}" presName="background2" presStyleLbl="node2" presStyleIdx="0" presStyleCnt="2"/>
      <dgm:spPr/>
    </dgm:pt>
    <dgm:pt modelId="{A98A7374-C1C8-C14C-AC14-E32C94CE6227}" type="pres">
      <dgm:prSet presAssocID="{B97245F4-F9E4-7540-80CD-AD0B81400B5B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C6F9655-C0B2-E945-8AEC-11E053B22224}" type="pres">
      <dgm:prSet presAssocID="{B97245F4-F9E4-7540-80CD-AD0B81400B5B}" presName="hierChild3" presStyleCnt="0"/>
      <dgm:spPr/>
    </dgm:pt>
    <dgm:pt modelId="{A7EA13B4-DC33-E84D-9CDD-BE88E34FBA72}" type="pres">
      <dgm:prSet presAssocID="{572F80E9-58C3-D446-A07E-775BA7A7BADB}" presName="Name17" presStyleLbl="parChTrans1D3" presStyleIdx="0" presStyleCnt="4"/>
      <dgm:spPr/>
      <dgm:t>
        <a:bodyPr/>
        <a:lstStyle/>
        <a:p>
          <a:endParaRPr lang="pt-BR"/>
        </a:p>
      </dgm:t>
    </dgm:pt>
    <dgm:pt modelId="{7EEEBDF7-B94A-9942-9111-449752E26360}" type="pres">
      <dgm:prSet presAssocID="{C3820DBB-6431-704C-84EE-0DC80B8A80FA}" presName="hierRoot3" presStyleCnt="0"/>
      <dgm:spPr/>
    </dgm:pt>
    <dgm:pt modelId="{9F171AFB-F60C-184B-9AEF-9D54647C6CA3}" type="pres">
      <dgm:prSet presAssocID="{C3820DBB-6431-704C-84EE-0DC80B8A80FA}" presName="composite3" presStyleCnt="0"/>
      <dgm:spPr/>
    </dgm:pt>
    <dgm:pt modelId="{544B1C8B-19EB-8941-BBCE-8729A9C24B01}" type="pres">
      <dgm:prSet presAssocID="{C3820DBB-6431-704C-84EE-0DC80B8A80FA}" presName="background3" presStyleLbl="node3" presStyleIdx="0" presStyleCnt="4"/>
      <dgm:spPr/>
    </dgm:pt>
    <dgm:pt modelId="{0952D550-D6AA-0E4C-AE46-69F7D0CE7DBD}" type="pres">
      <dgm:prSet presAssocID="{C3820DBB-6431-704C-84EE-0DC80B8A80FA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401D473-3386-024A-A817-A91D96205A9F}" type="pres">
      <dgm:prSet presAssocID="{C3820DBB-6431-704C-84EE-0DC80B8A80FA}" presName="hierChild4" presStyleCnt="0"/>
      <dgm:spPr/>
    </dgm:pt>
    <dgm:pt modelId="{14B46874-4430-6B45-BC46-B686C83D4397}" type="pres">
      <dgm:prSet presAssocID="{57B866BB-6619-274D-BC29-5B4A410ADB16}" presName="Name23" presStyleLbl="parChTrans1D4" presStyleIdx="0" presStyleCnt="3"/>
      <dgm:spPr/>
      <dgm:t>
        <a:bodyPr/>
        <a:lstStyle/>
        <a:p>
          <a:endParaRPr lang="pt-BR"/>
        </a:p>
      </dgm:t>
    </dgm:pt>
    <dgm:pt modelId="{70FB9076-E997-7642-89AF-B1480D234577}" type="pres">
      <dgm:prSet presAssocID="{DC034750-3C07-774A-A9A9-A70C3C4FD09E}" presName="hierRoot4" presStyleCnt="0"/>
      <dgm:spPr/>
    </dgm:pt>
    <dgm:pt modelId="{6429066D-6B15-D74B-B9FE-97A80D7E829D}" type="pres">
      <dgm:prSet presAssocID="{DC034750-3C07-774A-A9A9-A70C3C4FD09E}" presName="composite4" presStyleCnt="0"/>
      <dgm:spPr/>
    </dgm:pt>
    <dgm:pt modelId="{2128348A-997C-2848-AE66-F3186490135E}" type="pres">
      <dgm:prSet presAssocID="{DC034750-3C07-774A-A9A9-A70C3C4FD09E}" presName="background4" presStyleLbl="node4" presStyleIdx="0" presStyleCnt="3"/>
      <dgm:spPr/>
    </dgm:pt>
    <dgm:pt modelId="{FB90AA37-C179-8E45-8CC6-50617508C0BB}" type="pres">
      <dgm:prSet presAssocID="{DC034750-3C07-774A-A9A9-A70C3C4FD09E}" presName="text4" presStyleLbl="fgAcc4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CE02032-797D-E54E-82D9-9A6A626D5669}" type="pres">
      <dgm:prSet presAssocID="{DC034750-3C07-774A-A9A9-A70C3C4FD09E}" presName="hierChild5" presStyleCnt="0"/>
      <dgm:spPr/>
    </dgm:pt>
    <dgm:pt modelId="{6D86C724-A6BA-BB4D-903C-A84BBA1E74EC}" type="pres">
      <dgm:prSet presAssocID="{E9239B45-A025-2542-BFF5-064DCEE7FAC6}" presName="Name17" presStyleLbl="parChTrans1D3" presStyleIdx="1" presStyleCnt="4"/>
      <dgm:spPr/>
      <dgm:t>
        <a:bodyPr/>
        <a:lstStyle/>
        <a:p>
          <a:endParaRPr lang="pt-BR"/>
        </a:p>
      </dgm:t>
    </dgm:pt>
    <dgm:pt modelId="{A4D047F1-48AA-444C-8E2F-AD732C92BB2C}" type="pres">
      <dgm:prSet presAssocID="{E4D809C3-DB71-EE4A-8BD1-85A92CA03F1B}" presName="hierRoot3" presStyleCnt="0"/>
      <dgm:spPr/>
    </dgm:pt>
    <dgm:pt modelId="{CD7BB37F-1BF0-E242-BE52-988720CAA918}" type="pres">
      <dgm:prSet presAssocID="{E4D809C3-DB71-EE4A-8BD1-85A92CA03F1B}" presName="composite3" presStyleCnt="0"/>
      <dgm:spPr/>
    </dgm:pt>
    <dgm:pt modelId="{C398EE84-112C-FB4D-9E67-793DDCF2F9B3}" type="pres">
      <dgm:prSet presAssocID="{E4D809C3-DB71-EE4A-8BD1-85A92CA03F1B}" presName="background3" presStyleLbl="node3" presStyleIdx="1" presStyleCnt="4"/>
      <dgm:spPr/>
    </dgm:pt>
    <dgm:pt modelId="{C79DF896-6A31-E349-A3E7-AE1810FB5843}" type="pres">
      <dgm:prSet presAssocID="{E4D809C3-DB71-EE4A-8BD1-85A92CA03F1B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A22629F-212B-E64D-81CD-96A46E86010D}" type="pres">
      <dgm:prSet presAssocID="{E4D809C3-DB71-EE4A-8BD1-85A92CA03F1B}" presName="hierChild4" presStyleCnt="0"/>
      <dgm:spPr/>
    </dgm:pt>
    <dgm:pt modelId="{16FA5F9C-800D-7042-B4DE-E6F23FC5D830}" type="pres">
      <dgm:prSet presAssocID="{FB4D1868-42F1-6841-B591-0BABB823231A}" presName="Name23" presStyleLbl="parChTrans1D4" presStyleIdx="1" presStyleCnt="3"/>
      <dgm:spPr/>
      <dgm:t>
        <a:bodyPr/>
        <a:lstStyle/>
        <a:p>
          <a:endParaRPr lang="pt-BR"/>
        </a:p>
      </dgm:t>
    </dgm:pt>
    <dgm:pt modelId="{1CB99E7D-B021-4849-9117-DEA7B52BF54E}" type="pres">
      <dgm:prSet presAssocID="{38469C11-0342-3244-81DB-BBDB1ACABAB6}" presName="hierRoot4" presStyleCnt="0"/>
      <dgm:spPr/>
    </dgm:pt>
    <dgm:pt modelId="{CF315493-053C-064C-92C4-219D0D2AD423}" type="pres">
      <dgm:prSet presAssocID="{38469C11-0342-3244-81DB-BBDB1ACABAB6}" presName="composite4" presStyleCnt="0"/>
      <dgm:spPr/>
    </dgm:pt>
    <dgm:pt modelId="{9343A193-6A2B-3645-AC66-B1B491723ABB}" type="pres">
      <dgm:prSet presAssocID="{38469C11-0342-3244-81DB-BBDB1ACABAB6}" presName="background4" presStyleLbl="node4" presStyleIdx="1" presStyleCnt="3"/>
      <dgm:spPr/>
    </dgm:pt>
    <dgm:pt modelId="{61AE0FA7-50A1-5C4B-8A0A-E58730B1978C}" type="pres">
      <dgm:prSet presAssocID="{38469C11-0342-3244-81DB-BBDB1ACABAB6}" presName="text4" presStyleLbl="fgAcc4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FEEE511-94CD-C84D-A845-E84579AFDC5A}" type="pres">
      <dgm:prSet presAssocID="{38469C11-0342-3244-81DB-BBDB1ACABAB6}" presName="hierChild5" presStyleCnt="0"/>
      <dgm:spPr/>
    </dgm:pt>
    <dgm:pt modelId="{5107EC0B-EDCE-3A49-B9F2-E9DD0318E040}" type="pres">
      <dgm:prSet presAssocID="{7F9E8413-1F19-0740-8C45-18B5C6918DEA}" presName="Name17" presStyleLbl="parChTrans1D3" presStyleIdx="2" presStyleCnt="4"/>
      <dgm:spPr/>
      <dgm:t>
        <a:bodyPr/>
        <a:lstStyle/>
        <a:p>
          <a:endParaRPr lang="pt-BR"/>
        </a:p>
      </dgm:t>
    </dgm:pt>
    <dgm:pt modelId="{09864CA3-7AE7-A944-BD00-FACF13A2B836}" type="pres">
      <dgm:prSet presAssocID="{D83675A3-382E-9946-A2E7-28F87BE4AB6B}" presName="hierRoot3" presStyleCnt="0"/>
      <dgm:spPr/>
    </dgm:pt>
    <dgm:pt modelId="{EBA9D788-9436-6E43-99C4-678BEF87113C}" type="pres">
      <dgm:prSet presAssocID="{D83675A3-382E-9946-A2E7-28F87BE4AB6B}" presName="composite3" presStyleCnt="0"/>
      <dgm:spPr/>
    </dgm:pt>
    <dgm:pt modelId="{9728D13B-3E4F-614F-B986-C025105BFB73}" type="pres">
      <dgm:prSet presAssocID="{D83675A3-382E-9946-A2E7-28F87BE4AB6B}" presName="background3" presStyleLbl="node3" presStyleIdx="2" presStyleCnt="4"/>
      <dgm:spPr/>
    </dgm:pt>
    <dgm:pt modelId="{A2FA75A7-57A4-BC46-8DB1-5B1A32620AC9}" type="pres">
      <dgm:prSet presAssocID="{D83675A3-382E-9946-A2E7-28F87BE4AB6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DD3CA26-5A48-6D42-A9EC-97EC2A188FF6}" type="pres">
      <dgm:prSet presAssocID="{D83675A3-382E-9946-A2E7-28F87BE4AB6B}" presName="hierChild4" presStyleCnt="0"/>
      <dgm:spPr/>
    </dgm:pt>
    <dgm:pt modelId="{1BD565CE-3CFA-FC42-A786-C76264753BB6}" type="pres">
      <dgm:prSet presAssocID="{9D068E12-CFF8-3548-9F39-A3F8742398F9}" presName="Name23" presStyleLbl="parChTrans1D4" presStyleIdx="2" presStyleCnt="3"/>
      <dgm:spPr/>
      <dgm:t>
        <a:bodyPr/>
        <a:lstStyle/>
        <a:p>
          <a:endParaRPr lang="pt-BR"/>
        </a:p>
      </dgm:t>
    </dgm:pt>
    <dgm:pt modelId="{0A5ED635-C608-9B47-870F-0C70C68404D7}" type="pres">
      <dgm:prSet presAssocID="{57BB4688-8D95-884E-ADEA-DC59D068D4EB}" presName="hierRoot4" presStyleCnt="0"/>
      <dgm:spPr/>
    </dgm:pt>
    <dgm:pt modelId="{4EF9A69D-C294-DD48-8C49-B3602E6AFBCE}" type="pres">
      <dgm:prSet presAssocID="{57BB4688-8D95-884E-ADEA-DC59D068D4EB}" presName="composite4" presStyleCnt="0"/>
      <dgm:spPr/>
    </dgm:pt>
    <dgm:pt modelId="{E28B657C-4889-E349-BB06-1E887AD62037}" type="pres">
      <dgm:prSet presAssocID="{57BB4688-8D95-884E-ADEA-DC59D068D4EB}" presName="background4" presStyleLbl="node4" presStyleIdx="2" presStyleCnt="3"/>
      <dgm:spPr/>
    </dgm:pt>
    <dgm:pt modelId="{A42D9888-530E-1243-9803-7540203792DB}" type="pres">
      <dgm:prSet presAssocID="{57BB4688-8D95-884E-ADEA-DC59D068D4EB}" presName="text4" presStyleLbl="fgAcc4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88491F8-9070-3E41-A57A-5F03ADF79004}" type="pres">
      <dgm:prSet presAssocID="{57BB4688-8D95-884E-ADEA-DC59D068D4EB}" presName="hierChild5" presStyleCnt="0"/>
      <dgm:spPr/>
    </dgm:pt>
    <dgm:pt modelId="{81E4EF9C-FEB1-154B-80A1-512C3063A13B}" type="pres">
      <dgm:prSet presAssocID="{69D56650-C80E-174F-9AC2-5B45D95EFABB}" presName="Name10" presStyleLbl="parChTrans1D2" presStyleIdx="1" presStyleCnt="2"/>
      <dgm:spPr/>
      <dgm:t>
        <a:bodyPr/>
        <a:lstStyle/>
        <a:p>
          <a:endParaRPr lang="pt-BR"/>
        </a:p>
      </dgm:t>
    </dgm:pt>
    <dgm:pt modelId="{262A52BF-DF74-6A4F-9119-B39ED17BCE6F}" type="pres">
      <dgm:prSet presAssocID="{26DA073C-1F2F-3D4B-9E6F-3F1FB13CFBC5}" presName="hierRoot2" presStyleCnt="0"/>
      <dgm:spPr/>
    </dgm:pt>
    <dgm:pt modelId="{C33776E8-CFB4-3840-981D-F597AB03C748}" type="pres">
      <dgm:prSet presAssocID="{26DA073C-1F2F-3D4B-9E6F-3F1FB13CFBC5}" presName="composite2" presStyleCnt="0"/>
      <dgm:spPr/>
    </dgm:pt>
    <dgm:pt modelId="{B5DDD61B-799A-F146-8825-ECAB7B3B8F03}" type="pres">
      <dgm:prSet presAssocID="{26DA073C-1F2F-3D4B-9E6F-3F1FB13CFBC5}" presName="background2" presStyleLbl="node2" presStyleIdx="1" presStyleCnt="2"/>
      <dgm:spPr/>
    </dgm:pt>
    <dgm:pt modelId="{A437A0D4-DD0F-5641-803C-4684C90A7AAE}" type="pres">
      <dgm:prSet presAssocID="{26DA073C-1F2F-3D4B-9E6F-3F1FB13CFBC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D6034D3-4983-5249-907C-6AFFB217D6BA}" type="pres">
      <dgm:prSet presAssocID="{26DA073C-1F2F-3D4B-9E6F-3F1FB13CFBC5}" presName="hierChild3" presStyleCnt="0"/>
      <dgm:spPr/>
    </dgm:pt>
    <dgm:pt modelId="{31404652-E7FF-E84F-B50B-6B1644D2AEB3}" type="pres">
      <dgm:prSet presAssocID="{FA940C1F-FC7B-B349-8653-463A02B51FDE}" presName="Name17" presStyleLbl="parChTrans1D3" presStyleIdx="3" presStyleCnt="4"/>
      <dgm:spPr/>
      <dgm:t>
        <a:bodyPr/>
        <a:lstStyle/>
        <a:p>
          <a:endParaRPr lang="pt-BR"/>
        </a:p>
      </dgm:t>
    </dgm:pt>
    <dgm:pt modelId="{403810F9-AA90-AC4B-8BC4-2F6780BA63AB}" type="pres">
      <dgm:prSet presAssocID="{1E368845-86D2-6E41-89B4-C6620CD9F868}" presName="hierRoot3" presStyleCnt="0"/>
      <dgm:spPr/>
    </dgm:pt>
    <dgm:pt modelId="{FD13DBCC-9AC4-894D-BA67-F37F73ADF165}" type="pres">
      <dgm:prSet presAssocID="{1E368845-86D2-6E41-89B4-C6620CD9F868}" presName="composite3" presStyleCnt="0"/>
      <dgm:spPr/>
    </dgm:pt>
    <dgm:pt modelId="{2DA30DCB-0361-564C-994B-776F14DDA880}" type="pres">
      <dgm:prSet presAssocID="{1E368845-86D2-6E41-89B4-C6620CD9F868}" presName="background3" presStyleLbl="node3" presStyleIdx="3" presStyleCnt="4"/>
      <dgm:spPr/>
    </dgm:pt>
    <dgm:pt modelId="{169D7BDC-8C88-A643-8E9B-C126FC049E9A}" type="pres">
      <dgm:prSet presAssocID="{1E368845-86D2-6E41-89B4-C6620CD9F868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A47607C-8BFA-1943-ADD7-3BDA6F16FB8C}" type="pres">
      <dgm:prSet presAssocID="{1E368845-86D2-6E41-89B4-C6620CD9F868}" presName="hierChild4" presStyleCnt="0"/>
      <dgm:spPr/>
    </dgm:pt>
  </dgm:ptLst>
  <dgm:cxnLst>
    <dgm:cxn modelId="{35B87136-F52E-4BBC-8909-BB9F19D0BEBA}" type="presOf" srcId="{DC034750-3C07-774A-A9A9-A70C3C4FD09E}" destId="{FB90AA37-C179-8E45-8CC6-50617508C0BB}" srcOrd="0" destOrd="0" presId="urn:microsoft.com/office/officeart/2005/8/layout/hierarchy1"/>
    <dgm:cxn modelId="{C624D0AE-24FA-45B0-9D8D-82EC1C75210E}" type="presOf" srcId="{1E368845-86D2-6E41-89B4-C6620CD9F868}" destId="{169D7BDC-8C88-A643-8E9B-C126FC049E9A}" srcOrd="0" destOrd="0" presId="urn:microsoft.com/office/officeart/2005/8/layout/hierarchy1"/>
    <dgm:cxn modelId="{BC1B57AD-928F-4114-AC1F-4B49722FCDF7}" type="presOf" srcId="{FA940C1F-FC7B-B349-8653-463A02B51FDE}" destId="{31404652-E7FF-E84F-B50B-6B1644D2AEB3}" srcOrd="0" destOrd="0" presId="urn:microsoft.com/office/officeart/2005/8/layout/hierarchy1"/>
    <dgm:cxn modelId="{C92445D7-FA7D-44BC-BD2A-EBAED5E96F43}" type="presOf" srcId="{E4D809C3-DB71-EE4A-8BD1-85A92CA03F1B}" destId="{C79DF896-6A31-E349-A3E7-AE1810FB5843}" srcOrd="0" destOrd="0" presId="urn:microsoft.com/office/officeart/2005/8/layout/hierarchy1"/>
    <dgm:cxn modelId="{9C19A5EB-0C28-4980-9C2F-96256E752D9E}" type="presOf" srcId="{C3820DBB-6431-704C-84EE-0DC80B8A80FA}" destId="{0952D550-D6AA-0E4C-AE46-69F7D0CE7DBD}" srcOrd="0" destOrd="0" presId="urn:microsoft.com/office/officeart/2005/8/layout/hierarchy1"/>
    <dgm:cxn modelId="{5B77BFDB-F95C-49A4-8049-81B58B5078DB}" type="presOf" srcId="{57BB4688-8D95-884E-ADEA-DC59D068D4EB}" destId="{A42D9888-530E-1243-9803-7540203792DB}" srcOrd="0" destOrd="0" presId="urn:microsoft.com/office/officeart/2005/8/layout/hierarchy1"/>
    <dgm:cxn modelId="{07DC9716-52BE-4E44-9588-DD1651265DCD}" srcId="{C3820DBB-6431-704C-84EE-0DC80B8A80FA}" destId="{DC034750-3C07-774A-A9A9-A70C3C4FD09E}" srcOrd="0" destOrd="0" parTransId="{57B866BB-6619-274D-BC29-5B4A410ADB16}" sibTransId="{A860BF42-D247-F640-89BB-6C59C42B70EB}"/>
    <dgm:cxn modelId="{4F39DB82-69A5-AA43-B81C-89A54899755F}" srcId="{2209CD65-DEF5-6B46-A978-187D2EB53FE3}" destId="{E664FA19-288E-8D46-888D-1F33AA346BC1}" srcOrd="0" destOrd="0" parTransId="{8AE031E3-75CD-764E-BBC6-259C99C9A9A4}" sibTransId="{DFFD2F12-5CBA-9A49-8ACB-61261D2C201B}"/>
    <dgm:cxn modelId="{4CD880D0-0C02-4EED-A3AC-23CC018EF52A}" type="presOf" srcId="{C856594C-8D8B-244F-8A46-378653C9BB31}" destId="{4DC6AB42-5A5F-9844-991E-B73EEBEF15CB}" srcOrd="0" destOrd="0" presId="urn:microsoft.com/office/officeart/2005/8/layout/hierarchy1"/>
    <dgm:cxn modelId="{46B2E088-2184-4B57-8FF4-A2EE751647A5}" type="presOf" srcId="{2209CD65-DEF5-6B46-A978-187D2EB53FE3}" destId="{3CED80EB-2275-CA4C-B80D-FE0496D69254}" srcOrd="0" destOrd="0" presId="urn:microsoft.com/office/officeart/2005/8/layout/hierarchy1"/>
    <dgm:cxn modelId="{AE4F5D0D-7338-42CB-B420-DDD2AB9A8E46}" type="presOf" srcId="{D83675A3-382E-9946-A2E7-28F87BE4AB6B}" destId="{A2FA75A7-57A4-BC46-8DB1-5B1A32620AC9}" srcOrd="0" destOrd="0" presId="urn:microsoft.com/office/officeart/2005/8/layout/hierarchy1"/>
    <dgm:cxn modelId="{CD018C5B-A15E-DE48-A68E-8A21C0DAA54F}" srcId="{B97245F4-F9E4-7540-80CD-AD0B81400B5B}" destId="{C3820DBB-6431-704C-84EE-0DC80B8A80FA}" srcOrd="0" destOrd="0" parTransId="{572F80E9-58C3-D446-A07E-775BA7A7BADB}" sibTransId="{B458D5EC-325A-9245-8650-268437A7166F}"/>
    <dgm:cxn modelId="{F97566F7-63AE-A24B-9011-22D6ACA72EB8}" srcId="{D83675A3-382E-9946-A2E7-28F87BE4AB6B}" destId="{57BB4688-8D95-884E-ADEA-DC59D068D4EB}" srcOrd="0" destOrd="0" parTransId="{9D068E12-CFF8-3548-9F39-A3F8742398F9}" sibTransId="{0471E069-87D4-0D4C-B717-32E5A41C4EA8}"/>
    <dgm:cxn modelId="{035D1781-C74A-A349-8E15-FC3419CD6A30}" srcId="{B97245F4-F9E4-7540-80CD-AD0B81400B5B}" destId="{E4D809C3-DB71-EE4A-8BD1-85A92CA03F1B}" srcOrd="1" destOrd="0" parTransId="{E9239B45-A025-2542-BFF5-064DCEE7FAC6}" sibTransId="{B82041B5-B7A8-804F-B7A2-A31F214E16C5}"/>
    <dgm:cxn modelId="{314718AC-A4B4-452A-B8F4-3316B711B042}" type="presOf" srcId="{B97245F4-F9E4-7540-80CD-AD0B81400B5B}" destId="{A98A7374-C1C8-C14C-AC14-E32C94CE6227}" srcOrd="0" destOrd="0" presId="urn:microsoft.com/office/officeart/2005/8/layout/hierarchy1"/>
    <dgm:cxn modelId="{A45A7680-968F-0B45-A464-4E2D90AFC1D6}" srcId="{E4D809C3-DB71-EE4A-8BD1-85A92CA03F1B}" destId="{38469C11-0342-3244-81DB-BBDB1ACABAB6}" srcOrd="0" destOrd="0" parTransId="{FB4D1868-42F1-6841-B591-0BABB823231A}" sibTransId="{D12885A8-FEFF-0E47-97F8-0A58458033DB}"/>
    <dgm:cxn modelId="{FB8830A7-2C3B-4294-AF08-C771E4877651}" type="presOf" srcId="{38469C11-0342-3244-81DB-BBDB1ACABAB6}" destId="{61AE0FA7-50A1-5C4B-8A0A-E58730B1978C}" srcOrd="0" destOrd="0" presId="urn:microsoft.com/office/officeart/2005/8/layout/hierarchy1"/>
    <dgm:cxn modelId="{A5B569B4-0353-43A1-B766-7F259941319D}" type="presOf" srcId="{E664FA19-288E-8D46-888D-1F33AA346BC1}" destId="{5639B0D0-8964-6441-9832-6B11805C49F3}" srcOrd="0" destOrd="0" presId="urn:microsoft.com/office/officeart/2005/8/layout/hierarchy1"/>
    <dgm:cxn modelId="{3A431789-FC5F-440E-A4AC-9BF648E6A765}" type="presOf" srcId="{E9239B45-A025-2542-BFF5-064DCEE7FAC6}" destId="{6D86C724-A6BA-BB4D-903C-A84BBA1E74EC}" srcOrd="0" destOrd="0" presId="urn:microsoft.com/office/officeart/2005/8/layout/hierarchy1"/>
    <dgm:cxn modelId="{6D3D79BD-FB0B-463F-A1D9-D559742B9609}" type="presOf" srcId="{26DA073C-1F2F-3D4B-9E6F-3F1FB13CFBC5}" destId="{A437A0D4-DD0F-5641-803C-4684C90A7AAE}" srcOrd="0" destOrd="0" presId="urn:microsoft.com/office/officeart/2005/8/layout/hierarchy1"/>
    <dgm:cxn modelId="{0E3DE606-9158-4872-99AE-1BC5968A0B07}" type="presOf" srcId="{57B866BB-6619-274D-BC29-5B4A410ADB16}" destId="{14B46874-4430-6B45-BC46-B686C83D4397}" srcOrd="0" destOrd="0" presId="urn:microsoft.com/office/officeart/2005/8/layout/hierarchy1"/>
    <dgm:cxn modelId="{B5910C79-B0A3-894B-91C6-6D02A3792114}" srcId="{26DA073C-1F2F-3D4B-9E6F-3F1FB13CFBC5}" destId="{1E368845-86D2-6E41-89B4-C6620CD9F868}" srcOrd="0" destOrd="0" parTransId="{FA940C1F-FC7B-B349-8653-463A02B51FDE}" sibTransId="{6464FD98-4677-5D40-87E3-34FF0BEA867E}"/>
    <dgm:cxn modelId="{7AC7ADD1-0FE7-F54B-9364-30DDC7FEB679}" srcId="{E664FA19-288E-8D46-888D-1F33AA346BC1}" destId="{B97245F4-F9E4-7540-80CD-AD0B81400B5B}" srcOrd="0" destOrd="0" parTransId="{C856594C-8D8B-244F-8A46-378653C9BB31}" sibTransId="{FB0F4CB9-A525-D14E-93EE-D84C66744F18}"/>
    <dgm:cxn modelId="{AD9FA754-441D-5348-B661-852E5C5DD8FE}" srcId="{B97245F4-F9E4-7540-80CD-AD0B81400B5B}" destId="{D83675A3-382E-9946-A2E7-28F87BE4AB6B}" srcOrd="2" destOrd="0" parTransId="{7F9E8413-1F19-0740-8C45-18B5C6918DEA}" sibTransId="{B307B8C2-CF32-9640-9630-1EAEC972D53D}"/>
    <dgm:cxn modelId="{DD6606DC-F44B-40B5-8F3A-02FB9E71CFBD}" type="presOf" srcId="{69D56650-C80E-174F-9AC2-5B45D95EFABB}" destId="{81E4EF9C-FEB1-154B-80A1-512C3063A13B}" srcOrd="0" destOrd="0" presId="urn:microsoft.com/office/officeart/2005/8/layout/hierarchy1"/>
    <dgm:cxn modelId="{98BC9A42-99DF-42AC-A598-E901B4C1EC0F}" type="presOf" srcId="{572F80E9-58C3-D446-A07E-775BA7A7BADB}" destId="{A7EA13B4-DC33-E84D-9CDD-BE88E34FBA72}" srcOrd="0" destOrd="0" presId="urn:microsoft.com/office/officeart/2005/8/layout/hierarchy1"/>
    <dgm:cxn modelId="{3A7BC067-A081-49A7-845E-945527079814}" type="presOf" srcId="{7F9E8413-1F19-0740-8C45-18B5C6918DEA}" destId="{5107EC0B-EDCE-3A49-B9F2-E9DD0318E040}" srcOrd="0" destOrd="0" presId="urn:microsoft.com/office/officeart/2005/8/layout/hierarchy1"/>
    <dgm:cxn modelId="{9F4642B1-90F3-4443-B0E0-676CC0E635C8}" srcId="{E664FA19-288E-8D46-888D-1F33AA346BC1}" destId="{26DA073C-1F2F-3D4B-9E6F-3F1FB13CFBC5}" srcOrd="1" destOrd="0" parTransId="{69D56650-C80E-174F-9AC2-5B45D95EFABB}" sibTransId="{B78E452A-B5CF-6444-B309-035A4502A725}"/>
    <dgm:cxn modelId="{61771B45-9A80-4F6A-AB3D-7C3E33CE128B}" type="presOf" srcId="{9D068E12-CFF8-3548-9F39-A3F8742398F9}" destId="{1BD565CE-3CFA-FC42-A786-C76264753BB6}" srcOrd="0" destOrd="0" presId="urn:microsoft.com/office/officeart/2005/8/layout/hierarchy1"/>
    <dgm:cxn modelId="{7F8B1E2E-2D23-453A-84EC-BD1EBF41B0AB}" type="presOf" srcId="{FB4D1868-42F1-6841-B591-0BABB823231A}" destId="{16FA5F9C-800D-7042-B4DE-E6F23FC5D830}" srcOrd="0" destOrd="0" presId="urn:microsoft.com/office/officeart/2005/8/layout/hierarchy1"/>
    <dgm:cxn modelId="{77CC5126-B318-41DF-94F9-6553A2298BA4}" type="presParOf" srcId="{3CED80EB-2275-CA4C-B80D-FE0496D69254}" destId="{23B0B5E5-4EA6-0848-98A3-B1A999290425}" srcOrd="0" destOrd="0" presId="urn:microsoft.com/office/officeart/2005/8/layout/hierarchy1"/>
    <dgm:cxn modelId="{CFA44BFF-7448-40BF-A806-9467696D4D32}" type="presParOf" srcId="{23B0B5E5-4EA6-0848-98A3-B1A999290425}" destId="{110F4651-D474-6A48-BB79-BFE370B57D86}" srcOrd="0" destOrd="0" presId="urn:microsoft.com/office/officeart/2005/8/layout/hierarchy1"/>
    <dgm:cxn modelId="{E8C0CAC0-5C9E-494C-8915-3F29C3716AA6}" type="presParOf" srcId="{110F4651-D474-6A48-BB79-BFE370B57D86}" destId="{6B1408BF-15E8-4E49-BC6C-758C900D17C7}" srcOrd="0" destOrd="0" presId="urn:microsoft.com/office/officeart/2005/8/layout/hierarchy1"/>
    <dgm:cxn modelId="{07F6F4EC-2E31-42AD-AE53-04016756627A}" type="presParOf" srcId="{110F4651-D474-6A48-BB79-BFE370B57D86}" destId="{5639B0D0-8964-6441-9832-6B11805C49F3}" srcOrd="1" destOrd="0" presId="urn:microsoft.com/office/officeart/2005/8/layout/hierarchy1"/>
    <dgm:cxn modelId="{7A1FCC81-C8CE-4522-9407-469FD56EEAF3}" type="presParOf" srcId="{23B0B5E5-4EA6-0848-98A3-B1A999290425}" destId="{6C30F2A7-0810-CC4F-A850-BD5FDC1EAF01}" srcOrd="1" destOrd="0" presId="urn:microsoft.com/office/officeart/2005/8/layout/hierarchy1"/>
    <dgm:cxn modelId="{5AC2729E-EEF9-4798-A8DF-CF27EC599C52}" type="presParOf" srcId="{6C30F2A7-0810-CC4F-A850-BD5FDC1EAF01}" destId="{4DC6AB42-5A5F-9844-991E-B73EEBEF15CB}" srcOrd="0" destOrd="0" presId="urn:microsoft.com/office/officeart/2005/8/layout/hierarchy1"/>
    <dgm:cxn modelId="{94FF4C4E-67D1-434E-8A3F-F7B4A90FED66}" type="presParOf" srcId="{6C30F2A7-0810-CC4F-A850-BD5FDC1EAF01}" destId="{CDB9A11A-D29D-8F44-8E12-745DD18BBF42}" srcOrd="1" destOrd="0" presId="urn:microsoft.com/office/officeart/2005/8/layout/hierarchy1"/>
    <dgm:cxn modelId="{C31C10C9-0EA5-486B-9158-AE5B9145C9B0}" type="presParOf" srcId="{CDB9A11A-D29D-8F44-8E12-745DD18BBF42}" destId="{80EC43A9-062D-BA4D-BABF-D21CE37C3967}" srcOrd="0" destOrd="0" presId="urn:microsoft.com/office/officeart/2005/8/layout/hierarchy1"/>
    <dgm:cxn modelId="{1BD29E95-F224-4306-946F-D14F71485CE2}" type="presParOf" srcId="{80EC43A9-062D-BA4D-BABF-D21CE37C3967}" destId="{3187AD15-41D7-7345-85CE-DBA25A6797D1}" srcOrd="0" destOrd="0" presId="urn:microsoft.com/office/officeart/2005/8/layout/hierarchy1"/>
    <dgm:cxn modelId="{3FEA4595-9A16-4623-A50F-D69D4B4E695B}" type="presParOf" srcId="{80EC43A9-062D-BA4D-BABF-D21CE37C3967}" destId="{A98A7374-C1C8-C14C-AC14-E32C94CE6227}" srcOrd="1" destOrd="0" presId="urn:microsoft.com/office/officeart/2005/8/layout/hierarchy1"/>
    <dgm:cxn modelId="{B72125D5-0151-498A-8E76-F9CC96AB348E}" type="presParOf" srcId="{CDB9A11A-D29D-8F44-8E12-745DD18BBF42}" destId="{AC6F9655-C0B2-E945-8AEC-11E053B22224}" srcOrd="1" destOrd="0" presId="urn:microsoft.com/office/officeart/2005/8/layout/hierarchy1"/>
    <dgm:cxn modelId="{A0D47982-65A3-425E-AEEA-8073F6D098FB}" type="presParOf" srcId="{AC6F9655-C0B2-E945-8AEC-11E053B22224}" destId="{A7EA13B4-DC33-E84D-9CDD-BE88E34FBA72}" srcOrd="0" destOrd="0" presId="urn:microsoft.com/office/officeart/2005/8/layout/hierarchy1"/>
    <dgm:cxn modelId="{0D2B59F2-F9B1-4F2E-A2E4-8C9BCF6A67D5}" type="presParOf" srcId="{AC6F9655-C0B2-E945-8AEC-11E053B22224}" destId="{7EEEBDF7-B94A-9942-9111-449752E26360}" srcOrd="1" destOrd="0" presId="urn:microsoft.com/office/officeart/2005/8/layout/hierarchy1"/>
    <dgm:cxn modelId="{6D89D12D-C935-4DE2-9FEC-8F06C29F528A}" type="presParOf" srcId="{7EEEBDF7-B94A-9942-9111-449752E26360}" destId="{9F171AFB-F60C-184B-9AEF-9D54647C6CA3}" srcOrd="0" destOrd="0" presId="urn:microsoft.com/office/officeart/2005/8/layout/hierarchy1"/>
    <dgm:cxn modelId="{449083C4-08B9-452D-876B-5C0A3DB11714}" type="presParOf" srcId="{9F171AFB-F60C-184B-9AEF-9D54647C6CA3}" destId="{544B1C8B-19EB-8941-BBCE-8729A9C24B01}" srcOrd="0" destOrd="0" presId="urn:microsoft.com/office/officeart/2005/8/layout/hierarchy1"/>
    <dgm:cxn modelId="{267F2A37-A233-4FB7-A810-0E9599CC6369}" type="presParOf" srcId="{9F171AFB-F60C-184B-9AEF-9D54647C6CA3}" destId="{0952D550-D6AA-0E4C-AE46-69F7D0CE7DBD}" srcOrd="1" destOrd="0" presId="urn:microsoft.com/office/officeart/2005/8/layout/hierarchy1"/>
    <dgm:cxn modelId="{5EB645BF-008E-478A-8D56-15E5F8F562EB}" type="presParOf" srcId="{7EEEBDF7-B94A-9942-9111-449752E26360}" destId="{B401D473-3386-024A-A817-A91D96205A9F}" srcOrd="1" destOrd="0" presId="urn:microsoft.com/office/officeart/2005/8/layout/hierarchy1"/>
    <dgm:cxn modelId="{0555AD12-59A4-4187-9AFC-DCDD3AD2ABEC}" type="presParOf" srcId="{B401D473-3386-024A-A817-A91D96205A9F}" destId="{14B46874-4430-6B45-BC46-B686C83D4397}" srcOrd="0" destOrd="0" presId="urn:microsoft.com/office/officeart/2005/8/layout/hierarchy1"/>
    <dgm:cxn modelId="{BB11FA36-76DC-4921-9440-F5FDAF3EA1FE}" type="presParOf" srcId="{B401D473-3386-024A-A817-A91D96205A9F}" destId="{70FB9076-E997-7642-89AF-B1480D234577}" srcOrd="1" destOrd="0" presId="urn:microsoft.com/office/officeart/2005/8/layout/hierarchy1"/>
    <dgm:cxn modelId="{5A6C0642-CE46-49A0-9C4F-637620BDFC46}" type="presParOf" srcId="{70FB9076-E997-7642-89AF-B1480D234577}" destId="{6429066D-6B15-D74B-B9FE-97A80D7E829D}" srcOrd="0" destOrd="0" presId="urn:microsoft.com/office/officeart/2005/8/layout/hierarchy1"/>
    <dgm:cxn modelId="{BA7452DB-8276-4E92-BFAF-1E42D8507A5E}" type="presParOf" srcId="{6429066D-6B15-D74B-B9FE-97A80D7E829D}" destId="{2128348A-997C-2848-AE66-F3186490135E}" srcOrd="0" destOrd="0" presId="urn:microsoft.com/office/officeart/2005/8/layout/hierarchy1"/>
    <dgm:cxn modelId="{2C850EC4-721A-4E46-91E9-5150E06FEFF4}" type="presParOf" srcId="{6429066D-6B15-D74B-B9FE-97A80D7E829D}" destId="{FB90AA37-C179-8E45-8CC6-50617508C0BB}" srcOrd="1" destOrd="0" presId="urn:microsoft.com/office/officeart/2005/8/layout/hierarchy1"/>
    <dgm:cxn modelId="{A8304375-ACB4-465D-9BA1-0E04A944F1A5}" type="presParOf" srcId="{70FB9076-E997-7642-89AF-B1480D234577}" destId="{1CE02032-797D-E54E-82D9-9A6A626D5669}" srcOrd="1" destOrd="0" presId="urn:microsoft.com/office/officeart/2005/8/layout/hierarchy1"/>
    <dgm:cxn modelId="{CB840758-8300-48CF-A6AE-D43FC4C1AC8D}" type="presParOf" srcId="{AC6F9655-C0B2-E945-8AEC-11E053B22224}" destId="{6D86C724-A6BA-BB4D-903C-A84BBA1E74EC}" srcOrd="2" destOrd="0" presId="urn:microsoft.com/office/officeart/2005/8/layout/hierarchy1"/>
    <dgm:cxn modelId="{CDF14804-3520-4A77-A1B9-D1F10CC9A253}" type="presParOf" srcId="{AC6F9655-C0B2-E945-8AEC-11E053B22224}" destId="{A4D047F1-48AA-444C-8E2F-AD732C92BB2C}" srcOrd="3" destOrd="0" presId="urn:microsoft.com/office/officeart/2005/8/layout/hierarchy1"/>
    <dgm:cxn modelId="{DB992DEF-C6B4-4E16-A521-7B00CA14F62B}" type="presParOf" srcId="{A4D047F1-48AA-444C-8E2F-AD732C92BB2C}" destId="{CD7BB37F-1BF0-E242-BE52-988720CAA918}" srcOrd="0" destOrd="0" presId="urn:microsoft.com/office/officeart/2005/8/layout/hierarchy1"/>
    <dgm:cxn modelId="{58556215-DC30-4D0E-8C75-40BC50CB11BA}" type="presParOf" srcId="{CD7BB37F-1BF0-E242-BE52-988720CAA918}" destId="{C398EE84-112C-FB4D-9E67-793DDCF2F9B3}" srcOrd="0" destOrd="0" presId="urn:microsoft.com/office/officeart/2005/8/layout/hierarchy1"/>
    <dgm:cxn modelId="{DAB40E66-1E17-4C40-B230-8EB581299982}" type="presParOf" srcId="{CD7BB37F-1BF0-E242-BE52-988720CAA918}" destId="{C79DF896-6A31-E349-A3E7-AE1810FB5843}" srcOrd="1" destOrd="0" presId="urn:microsoft.com/office/officeart/2005/8/layout/hierarchy1"/>
    <dgm:cxn modelId="{54629330-54AC-44E0-AAC3-ED22045A7EDD}" type="presParOf" srcId="{A4D047F1-48AA-444C-8E2F-AD732C92BB2C}" destId="{2A22629F-212B-E64D-81CD-96A46E86010D}" srcOrd="1" destOrd="0" presId="urn:microsoft.com/office/officeart/2005/8/layout/hierarchy1"/>
    <dgm:cxn modelId="{CB246F1A-4B92-4614-929D-EB35F3619454}" type="presParOf" srcId="{2A22629F-212B-E64D-81CD-96A46E86010D}" destId="{16FA5F9C-800D-7042-B4DE-E6F23FC5D830}" srcOrd="0" destOrd="0" presId="urn:microsoft.com/office/officeart/2005/8/layout/hierarchy1"/>
    <dgm:cxn modelId="{79E7CAB5-CD82-4CE2-8F52-173D9F1B166A}" type="presParOf" srcId="{2A22629F-212B-E64D-81CD-96A46E86010D}" destId="{1CB99E7D-B021-4849-9117-DEA7B52BF54E}" srcOrd="1" destOrd="0" presId="urn:microsoft.com/office/officeart/2005/8/layout/hierarchy1"/>
    <dgm:cxn modelId="{20EF2707-042E-4151-8F5F-DEFF0842D20F}" type="presParOf" srcId="{1CB99E7D-B021-4849-9117-DEA7B52BF54E}" destId="{CF315493-053C-064C-92C4-219D0D2AD423}" srcOrd="0" destOrd="0" presId="urn:microsoft.com/office/officeart/2005/8/layout/hierarchy1"/>
    <dgm:cxn modelId="{2B21D25D-6010-4B48-8EAB-39510B34A4AB}" type="presParOf" srcId="{CF315493-053C-064C-92C4-219D0D2AD423}" destId="{9343A193-6A2B-3645-AC66-B1B491723ABB}" srcOrd="0" destOrd="0" presId="urn:microsoft.com/office/officeart/2005/8/layout/hierarchy1"/>
    <dgm:cxn modelId="{31B65417-4BC5-4A17-8C82-222E32C1685C}" type="presParOf" srcId="{CF315493-053C-064C-92C4-219D0D2AD423}" destId="{61AE0FA7-50A1-5C4B-8A0A-E58730B1978C}" srcOrd="1" destOrd="0" presId="urn:microsoft.com/office/officeart/2005/8/layout/hierarchy1"/>
    <dgm:cxn modelId="{B8A2F124-E7EA-4467-939B-A34C51A6BCD6}" type="presParOf" srcId="{1CB99E7D-B021-4849-9117-DEA7B52BF54E}" destId="{8FEEE511-94CD-C84D-A845-E84579AFDC5A}" srcOrd="1" destOrd="0" presId="urn:microsoft.com/office/officeart/2005/8/layout/hierarchy1"/>
    <dgm:cxn modelId="{17DFDE0F-C1C1-4381-BAE5-BC01FE4204AC}" type="presParOf" srcId="{AC6F9655-C0B2-E945-8AEC-11E053B22224}" destId="{5107EC0B-EDCE-3A49-B9F2-E9DD0318E040}" srcOrd="4" destOrd="0" presId="urn:microsoft.com/office/officeart/2005/8/layout/hierarchy1"/>
    <dgm:cxn modelId="{D84CE10E-D674-4C01-ADE2-3EFB927E7EFE}" type="presParOf" srcId="{AC6F9655-C0B2-E945-8AEC-11E053B22224}" destId="{09864CA3-7AE7-A944-BD00-FACF13A2B836}" srcOrd="5" destOrd="0" presId="urn:microsoft.com/office/officeart/2005/8/layout/hierarchy1"/>
    <dgm:cxn modelId="{C9FCAA30-5CB7-4ECB-B072-F5B13897245D}" type="presParOf" srcId="{09864CA3-7AE7-A944-BD00-FACF13A2B836}" destId="{EBA9D788-9436-6E43-99C4-678BEF87113C}" srcOrd="0" destOrd="0" presId="urn:microsoft.com/office/officeart/2005/8/layout/hierarchy1"/>
    <dgm:cxn modelId="{6778C194-6CAD-4E5D-B2D5-FB4255786855}" type="presParOf" srcId="{EBA9D788-9436-6E43-99C4-678BEF87113C}" destId="{9728D13B-3E4F-614F-B986-C025105BFB73}" srcOrd="0" destOrd="0" presId="urn:microsoft.com/office/officeart/2005/8/layout/hierarchy1"/>
    <dgm:cxn modelId="{5DE9DF48-950F-450A-B2A1-AE151F4EBEBE}" type="presParOf" srcId="{EBA9D788-9436-6E43-99C4-678BEF87113C}" destId="{A2FA75A7-57A4-BC46-8DB1-5B1A32620AC9}" srcOrd="1" destOrd="0" presId="urn:microsoft.com/office/officeart/2005/8/layout/hierarchy1"/>
    <dgm:cxn modelId="{958D3CBF-AC07-4062-85F7-C04194319BDE}" type="presParOf" srcId="{09864CA3-7AE7-A944-BD00-FACF13A2B836}" destId="{3DD3CA26-5A48-6D42-A9EC-97EC2A188FF6}" srcOrd="1" destOrd="0" presId="urn:microsoft.com/office/officeart/2005/8/layout/hierarchy1"/>
    <dgm:cxn modelId="{17B980D5-5248-4B62-A3CA-1E73337D4699}" type="presParOf" srcId="{3DD3CA26-5A48-6D42-A9EC-97EC2A188FF6}" destId="{1BD565CE-3CFA-FC42-A786-C76264753BB6}" srcOrd="0" destOrd="0" presId="urn:microsoft.com/office/officeart/2005/8/layout/hierarchy1"/>
    <dgm:cxn modelId="{7E96FC2A-946D-4696-BE82-894C642128A1}" type="presParOf" srcId="{3DD3CA26-5A48-6D42-A9EC-97EC2A188FF6}" destId="{0A5ED635-C608-9B47-870F-0C70C68404D7}" srcOrd="1" destOrd="0" presId="urn:microsoft.com/office/officeart/2005/8/layout/hierarchy1"/>
    <dgm:cxn modelId="{631E722D-580D-455B-8A79-6E02FC871D03}" type="presParOf" srcId="{0A5ED635-C608-9B47-870F-0C70C68404D7}" destId="{4EF9A69D-C294-DD48-8C49-B3602E6AFBCE}" srcOrd="0" destOrd="0" presId="urn:microsoft.com/office/officeart/2005/8/layout/hierarchy1"/>
    <dgm:cxn modelId="{3868AFDE-C304-4C62-9544-D0F4A192A817}" type="presParOf" srcId="{4EF9A69D-C294-DD48-8C49-B3602E6AFBCE}" destId="{E28B657C-4889-E349-BB06-1E887AD62037}" srcOrd="0" destOrd="0" presId="urn:microsoft.com/office/officeart/2005/8/layout/hierarchy1"/>
    <dgm:cxn modelId="{FC98CD8E-AB7D-4E28-BA94-51B3A8933741}" type="presParOf" srcId="{4EF9A69D-C294-DD48-8C49-B3602E6AFBCE}" destId="{A42D9888-530E-1243-9803-7540203792DB}" srcOrd="1" destOrd="0" presId="urn:microsoft.com/office/officeart/2005/8/layout/hierarchy1"/>
    <dgm:cxn modelId="{1A5236D3-4111-4581-B039-A387284266DE}" type="presParOf" srcId="{0A5ED635-C608-9B47-870F-0C70C68404D7}" destId="{688491F8-9070-3E41-A57A-5F03ADF79004}" srcOrd="1" destOrd="0" presId="urn:microsoft.com/office/officeart/2005/8/layout/hierarchy1"/>
    <dgm:cxn modelId="{38E9A72A-0C6D-435C-8D4F-DA515DDD04D8}" type="presParOf" srcId="{6C30F2A7-0810-CC4F-A850-BD5FDC1EAF01}" destId="{81E4EF9C-FEB1-154B-80A1-512C3063A13B}" srcOrd="2" destOrd="0" presId="urn:microsoft.com/office/officeart/2005/8/layout/hierarchy1"/>
    <dgm:cxn modelId="{DE66898D-75E0-4368-B390-A3FA42397251}" type="presParOf" srcId="{6C30F2A7-0810-CC4F-A850-BD5FDC1EAF01}" destId="{262A52BF-DF74-6A4F-9119-B39ED17BCE6F}" srcOrd="3" destOrd="0" presId="urn:microsoft.com/office/officeart/2005/8/layout/hierarchy1"/>
    <dgm:cxn modelId="{74AF58F9-C9E8-4BF9-BD4E-0C13AD9A15B4}" type="presParOf" srcId="{262A52BF-DF74-6A4F-9119-B39ED17BCE6F}" destId="{C33776E8-CFB4-3840-981D-F597AB03C748}" srcOrd="0" destOrd="0" presId="urn:microsoft.com/office/officeart/2005/8/layout/hierarchy1"/>
    <dgm:cxn modelId="{1371FCC7-644D-437C-BD67-2D667866FB30}" type="presParOf" srcId="{C33776E8-CFB4-3840-981D-F597AB03C748}" destId="{B5DDD61B-799A-F146-8825-ECAB7B3B8F03}" srcOrd="0" destOrd="0" presId="urn:microsoft.com/office/officeart/2005/8/layout/hierarchy1"/>
    <dgm:cxn modelId="{A6387729-6DEC-43F5-8949-26C7CBB8274A}" type="presParOf" srcId="{C33776E8-CFB4-3840-981D-F597AB03C748}" destId="{A437A0D4-DD0F-5641-803C-4684C90A7AAE}" srcOrd="1" destOrd="0" presId="urn:microsoft.com/office/officeart/2005/8/layout/hierarchy1"/>
    <dgm:cxn modelId="{C270690A-6FE7-4F66-B4EA-09D32AC33D5F}" type="presParOf" srcId="{262A52BF-DF74-6A4F-9119-B39ED17BCE6F}" destId="{1D6034D3-4983-5249-907C-6AFFB217D6BA}" srcOrd="1" destOrd="0" presId="urn:microsoft.com/office/officeart/2005/8/layout/hierarchy1"/>
    <dgm:cxn modelId="{10F46890-94BD-40C5-8D52-2257C2F5F9E6}" type="presParOf" srcId="{1D6034D3-4983-5249-907C-6AFFB217D6BA}" destId="{31404652-E7FF-E84F-B50B-6B1644D2AEB3}" srcOrd="0" destOrd="0" presId="urn:microsoft.com/office/officeart/2005/8/layout/hierarchy1"/>
    <dgm:cxn modelId="{7E0E2A67-35AD-4F0D-8D14-3639BFA6EE5F}" type="presParOf" srcId="{1D6034D3-4983-5249-907C-6AFFB217D6BA}" destId="{403810F9-AA90-AC4B-8BC4-2F6780BA63AB}" srcOrd="1" destOrd="0" presId="urn:microsoft.com/office/officeart/2005/8/layout/hierarchy1"/>
    <dgm:cxn modelId="{C602ADA0-58EA-4BC4-93CB-5C586FA02063}" type="presParOf" srcId="{403810F9-AA90-AC4B-8BC4-2F6780BA63AB}" destId="{FD13DBCC-9AC4-894D-BA67-F37F73ADF165}" srcOrd="0" destOrd="0" presId="urn:microsoft.com/office/officeart/2005/8/layout/hierarchy1"/>
    <dgm:cxn modelId="{0B4759C9-0107-4E85-8F22-3B5F4709E09D}" type="presParOf" srcId="{FD13DBCC-9AC4-894D-BA67-F37F73ADF165}" destId="{2DA30DCB-0361-564C-994B-776F14DDA880}" srcOrd="0" destOrd="0" presId="urn:microsoft.com/office/officeart/2005/8/layout/hierarchy1"/>
    <dgm:cxn modelId="{5FF7EAB0-6C58-469A-8DBA-99AA658CBC88}" type="presParOf" srcId="{FD13DBCC-9AC4-894D-BA67-F37F73ADF165}" destId="{169D7BDC-8C88-A643-8E9B-C126FC049E9A}" srcOrd="1" destOrd="0" presId="urn:microsoft.com/office/officeart/2005/8/layout/hierarchy1"/>
    <dgm:cxn modelId="{E7E19C17-850E-4DB1-8218-5B4050C1CE61}" type="presParOf" srcId="{403810F9-AA90-AC4B-8BC4-2F6780BA63AB}" destId="{FA47607C-8BFA-1943-ADD7-3BDA6F16FB8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3E4D32-C825-3C4B-9C7D-54686FD780CE}">
      <dsp:nvSpPr>
        <dsp:cNvPr id="0" name=""/>
        <dsp:cNvSpPr/>
      </dsp:nvSpPr>
      <dsp:spPr>
        <a:xfrm>
          <a:off x="8005686" y="2313929"/>
          <a:ext cx="91440" cy="4307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0743"/>
              </a:lnTo>
            </a:path>
          </a:pathLst>
        </a:custGeom>
        <a:noFill/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08BEEF-A2FD-2345-97CB-629249AFAEE8}">
      <dsp:nvSpPr>
        <dsp:cNvPr id="0" name=""/>
        <dsp:cNvSpPr/>
      </dsp:nvSpPr>
      <dsp:spPr>
        <a:xfrm>
          <a:off x="6241215" y="942710"/>
          <a:ext cx="1810190" cy="430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3538"/>
              </a:lnTo>
              <a:lnTo>
                <a:pt x="1810190" y="293538"/>
              </a:lnTo>
              <a:lnTo>
                <a:pt x="1810190" y="430743"/>
              </a:lnTo>
            </a:path>
          </a:pathLst>
        </a:cu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45E411-73EA-C945-B005-2924BEB180C8}">
      <dsp:nvSpPr>
        <dsp:cNvPr id="0" name=""/>
        <dsp:cNvSpPr/>
      </dsp:nvSpPr>
      <dsp:spPr>
        <a:xfrm>
          <a:off x="6195495" y="3685149"/>
          <a:ext cx="91440" cy="4307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0743"/>
              </a:lnTo>
            </a:path>
          </a:pathLst>
        </a:custGeom>
        <a:noFill/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610A32-0241-1549-9E2A-33C0B4BC0C47}">
      <dsp:nvSpPr>
        <dsp:cNvPr id="0" name=""/>
        <dsp:cNvSpPr/>
      </dsp:nvSpPr>
      <dsp:spPr>
        <a:xfrm>
          <a:off x="4431025" y="2313929"/>
          <a:ext cx="1810190" cy="430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3538"/>
              </a:lnTo>
              <a:lnTo>
                <a:pt x="1810190" y="293538"/>
              </a:lnTo>
              <a:lnTo>
                <a:pt x="1810190" y="430743"/>
              </a:lnTo>
            </a:path>
          </a:pathLst>
        </a:custGeom>
        <a:noFill/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ADE4BD-F526-4A40-97C8-CF864A5BC1C3}">
      <dsp:nvSpPr>
        <dsp:cNvPr id="0" name=""/>
        <dsp:cNvSpPr/>
      </dsp:nvSpPr>
      <dsp:spPr>
        <a:xfrm>
          <a:off x="4385305" y="3685149"/>
          <a:ext cx="91440" cy="4307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0743"/>
              </a:lnTo>
            </a:path>
          </a:pathLst>
        </a:custGeom>
        <a:noFill/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58CF96-090C-4A4A-A27C-51BAAC55258B}">
      <dsp:nvSpPr>
        <dsp:cNvPr id="0" name=""/>
        <dsp:cNvSpPr/>
      </dsp:nvSpPr>
      <dsp:spPr>
        <a:xfrm>
          <a:off x="4385305" y="2313929"/>
          <a:ext cx="91440" cy="4307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0743"/>
              </a:lnTo>
            </a:path>
          </a:pathLst>
        </a:custGeom>
        <a:noFill/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A05C7A-777A-DA44-AEF6-C73D2C4253D3}">
      <dsp:nvSpPr>
        <dsp:cNvPr id="0" name=""/>
        <dsp:cNvSpPr/>
      </dsp:nvSpPr>
      <dsp:spPr>
        <a:xfrm>
          <a:off x="2575114" y="3685149"/>
          <a:ext cx="91440" cy="4307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0743"/>
              </a:lnTo>
            </a:path>
          </a:pathLst>
        </a:custGeom>
        <a:noFill/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AD0B99-E3B1-544E-B320-F09FD56FA558}">
      <dsp:nvSpPr>
        <dsp:cNvPr id="0" name=""/>
        <dsp:cNvSpPr/>
      </dsp:nvSpPr>
      <dsp:spPr>
        <a:xfrm>
          <a:off x="2620834" y="2313929"/>
          <a:ext cx="1810190" cy="430743"/>
        </a:xfrm>
        <a:custGeom>
          <a:avLst/>
          <a:gdLst/>
          <a:ahLst/>
          <a:cxnLst/>
          <a:rect l="0" t="0" r="0" b="0"/>
          <a:pathLst>
            <a:path>
              <a:moveTo>
                <a:pt x="1810190" y="0"/>
              </a:moveTo>
              <a:lnTo>
                <a:pt x="1810190" y="293538"/>
              </a:lnTo>
              <a:lnTo>
                <a:pt x="0" y="293538"/>
              </a:lnTo>
              <a:lnTo>
                <a:pt x="0" y="430743"/>
              </a:lnTo>
            </a:path>
          </a:pathLst>
        </a:custGeom>
        <a:noFill/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98038A-7803-3442-B13A-29C35DFCD851}">
      <dsp:nvSpPr>
        <dsp:cNvPr id="0" name=""/>
        <dsp:cNvSpPr/>
      </dsp:nvSpPr>
      <dsp:spPr>
        <a:xfrm>
          <a:off x="4431025" y="942710"/>
          <a:ext cx="1810190" cy="430743"/>
        </a:xfrm>
        <a:custGeom>
          <a:avLst/>
          <a:gdLst/>
          <a:ahLst/>
          <a:cxnLst/>
          <a:rect l="0" t="0" r="0" b="0"/>
          <a:pathLst>
            <a:path>
              <a:moveTo>
                <a:pt x="1810190" y="0"/>
              </a:moveTo>
              <a:lnTo>
                <a:pt x="1810190" y="293538"/>
              </a:lnTo>
              <a:lnTo>
                <a:pt x="0" y="293538"/>
              </a:lnTo>
              <a:lnTo>
                <a:pt x="0" y="430743"/>
              </a:lnTo>
            </a:path>
          </a:pathLst>
        </a:cu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CAC81D-0D43-B948-A424-943A08BEFA4E}">
      <dsp:nvSpPr>
        <dsp:cNvPr id="0" name=""/>
        <dsp:cNvSpPr/>
      </dsp:nvSpPr>
      <dsp:spPr>
        <a:xfrm>
          <a:off x="5500683" y="2233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A034CD-E0B0-1C47-ADB6-2AEB8D60CB17}">
      <dsp:nvSpPr>
        <dsp:cNvPr id="0" name=""/>
        <dsp:cNvSpPr/>
      </dsp:nvSpPr>
      <dsp:spPr>
        <a:xfrm>
          <a:off x="5665246" y="158568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Suspeita de choque (avaliar)</a:t>
          </a:r>
        </a:p>
      </dsp:txBody>
      <dsp:txXfrm>
        <a:off x="5692792" y="186114"/>
        <a:ext cx="1425973" cy="885384"/>
      </dsp:txXfrm>
    </dsp:sp>
    <dsp:sp modelId="{59BDD651-51B0-2749-A706-521C6A899132}">
      <dsp:nvSpPr>
        <dsp:cNvPr id="0" name=""/>
        <dsp:cNvSpPr/>
      </dsp:nvSpPr>
      <dsp:spPr>
        <a:xfrm>
          <a:off x="3690492" y="1373453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CE585DD-ECC6-9F43-97AE-73044611EA1A}">
      <dsp:nvSpPr>
        <dsp:cNvPr id="0" name=""/>
        <dsp:cNvSpPr/>
      </dsp:nvSpPr>
      <dsp:spPr>
        <a:xfrm>
          <a:off x="3855055" y="1529787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Sim: choque. (grau elevado de suspeição). </a:t>
          </a:r>
        </a:p>
      </dsp:txBody>
      <dsp:txXfrm>
        <a:off x="3882601" y="1557333"/>
        <a:ext cx="1425973" cy="885384"/>
      </dsp:txXfrm>
    </dsp:sp>
    <dsp:sp modelId="{6AB6D824-E366-324E-AA7C-EF41B00EF2E6}">
      <dsp:nvSpPr>
        <dsp:cNvPr id="0" name=""/>
        <dsp:cNvSpPr/>
      </dsp:nvSpPr>
      <dsp:spPr>
        <a:xfrm>
          <a:off x="1880301" y="2744672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E2CE8B-F15E-314E-9E4D-DB70786291CE}">
      <dsp:nvSpPr>
        <dsp:cNvPr id="0" name=""/>
        <dsp:cNvSpPr/>
      </dsp:nvSpPr>
      <dsp:spPr>
        <a:xfrm>
          <a:off x="2044864" y="2901007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Choque cardiogênico</a:t>
          </a:r>
        </a:p>
      </dsp:txBody>
      <dsp:txXfrm>
        <a:off x="2072410" y="2928553"/>
        <a:ext cx="1425973" cy="885384"/>
      </dsp:txXfrm>
    </dsp:sp>
    <dsp:sp modelId="{0F83D516-7621-7240-9025-218A542D3459}">
      <dsp:nvSpPr>
        <dsp:cNvPr id="0" name=""/>
        <dsp:cNvSpPr/>
      </dsp:nvSpPr>
      <dsp:spPr>
        <a:xfrm>
          <a:off x="1880301" y="4115892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7621D3-CE4C-E949-BF86-95502B34819D}">
      <dsp:nvSpPr>
        <dsp:cNvPr id="0" name=""/>
        <dsp:cNvSpPr/>
      </dsp:nvSpPr>
      <dsp:spPr>
        <a:xfrm>
          <a:off x="2044864" y="4272226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Tratamento para contratilidade</a:t>
          </a:r>
        </a:p>
      </dsp:txBody>
      <dsp:txXfrm>
        <a:off x="2072410" y="4299772"/>
        <a:ext cx="1425973" cy="885384"/>
      </dsp:txXfrm>
    </dsp:sp>
    <dsp:sp modelId="{880CD7C7-ACC0-0240-8A9E-B66884CB4B6B}">
      <dsp:nvSpPr>
        <dsp:cNvPr id="0" name=""/>
        <dsp:cNvSpPr/>
      </dsp:nvSpPr>
      <dsp:spPr>
        <a:xfrm>
          <a:off x="3690492" y="2744672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D20975D-5815-4145-B79A-79C332AFFE46}">
      <dsp:nvSpPr>
        <dsp:cNvPr id="0" name=""/>
        <dsp:cNvSpPr/>
      </dsp:nvSpPr>
      <dsp:spPr>
        <a:xfrm>
          <a:off x="3855055" y="2901007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Choque distributivo </a:t>
          </a:r>
        </a:p>
      </dsp:txBody>
      <dsp:txXfrm>
        <a:off x="3882601" y="2928553"/>
        <a:ext cx="1425973" cy="885384"/>
      </dsp:txXfrm>
    </dsp:sp>
    <dsp:sp modelId="{988C3FE3-59C8-F441-8177-3DE60F577032}">
      <dsp:nvSpPr>
        <dsp:cNvPr id="0" name=""/>
        <dsp:cNvSpPr/>
      </dsp:nvSpPr>
      <dsp:spPr>
        <a:xfrm>
          <a:off x="3690492" y="4115892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F90C41B-802D-6041-9BC0-95DBF65F3017}">
      <dsp:nvSpPr>
        <dsp:cNvPr id="0" name=""/>
        <dsp:cNvSpPr/>
      </dsp:nvSpPr>
      <dsp:spPr>
        <a:xfrm>
          <a:off x="3855055" y="4272226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Tratamento para </a:t>
          </a:r>
          <a:r>
            <a:rPr lang="pt-BR" sz="1500" kern="1200" dirty="0" err="1"/>
            <a:t>vasoplegia</a:t>
          </a:r>
          <a:r>
            <a:rPr lang="pt-BR" sz="1500" kern="1200" dirty="0"/>
            <a:t> </a:t>
          </a:r>
        </a:p>
      </dsp:txBody>
      <dsp:txXfrm>
        <a:off x="3882601" y="4299772"/>
        <a:ext cx="1425973" cy="885384"/>
      </dsp:txXfrm>
    </dsp:sp>
    <dsp:sp modelId="{D6832A0D-191E-104E-94D3-19DB2016D8DC}">
      <dsp:nvSpPr>
        <dsp:cNvPr id="0" name=""/>
        <dsp:cNvSpPr/>
      </dsp:nvSpPr>
      <dsp:spPr>
        <a:xfrm>
          <a:off x="5500683" y="2744672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075DDE1-24C1-954E-A533-38F300E4F2CF}">
      <dsp:nvSpPr>
        <dsp:cNvPr id="0" name=""/>
        <dsp:cNvSpPr/>
      </dsp:nvSpPr>
      <dsp:spPr>
        <a:xfrm>
          <a:off x="5665246" y="2901007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Choque adaptativo</a:t>
          </a:r>
        </a:p>
      </dsp:txBody>
      <dsp:txXfrm>
        <a:off x="5692792" y="2928553"/>
        <a:ext cx="1425973" cy="885384"/>
      </dsp:txXfrm>
    </dsp:sp>
    <dsp:sp modelId="{00C9F8E9-23D7-7A42-B27F-0B2A13BC7820}">
      <dsp:nvSpPr>
        <dsp:cNvPr id="0" name=""/>
        <dsp:cNvSpPr/>
      </dsp:nvSpPr>
      <dsp:spPr>
        <a:xfrm>
          <a:off x="5500683" y="4115892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B2E42D2-ADBA-9B4B-8EB9-7223D9AAFBE9}">
      <dsp:nvSpPr>
        <dsp:cNvPr id="0" name=""/>
        <dsp:cNvSpPr/>
      </dsp:nvSpPr>
      <dsp:spPr>
        <a:xfrm>
          <a:off x="5665246" y="4272226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Tratamento para contratilidade</a:t>
          </a:r>
        </a:p>
      </dsp:txBody>
      <dsp:txXfrm>
        <a:off x="5692792" y="4299772"/>
        <a:ext cx="1425973" cy="885384"/>
      </dsp:txXfrm>
    </dsp:sp>
    <dsp:sp modelId="{FE3E4328-D2CD-0F49-B918-23E59CF27C38}">
      <dsp:nvSpPr>
        <dsp:cNvPr id="0" name=""/>
        <dsp:cNvSpPr/>
      </dsp:nvSpPr>
      <dsp:spPr>
        <a:xfrm>
          <a:off x="7310874" y="1373453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9C9ADAC-B8D9-584F-9E0F-641963ED3650}">
      <dsp:nvSpPr>
        <dsp:cNvPr id="0" name=""/>
        <dsp:cNvSpPr/>
      </dsp:nvSpPr>
      <dsp:spPr>
        <a:xfrm>
          <a:off x="7475436" y="1529787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Não: Estável (baixo grau de suspeição)</a:t>
          </a:r>
        </a:p>
      </dsp:txBody>
      <dsp:txXfrm>
        <a:off x="7502982" y="1557333"/>
        <a:ext cx="1425973" cy="885384"/>
      </dsp:txXfrm>
    </dsp:sp>
    <dsp:sp modelId="{5320D0FB-CC87-7341-B06B-256F9446BAA4}">
      <dsp:nvSpPr>
        <dsp:cNvPr id="0" name=""/>
        <dsp:cNvSpPr/>
      </dsp:nvSpPr>
      <dsp:spPr>
        <a:xfrm>
          <a:off x="7310874" y="2744672"/>
          <a:ext cx="1481065" cy="940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C8D958D-29DE-4A42-AD43-4A49DB69D36B}">
      <dsp:nvSpPr>
        <dsp:cNvPr id="0" name=""/>
        <dsp:cNvSpPr/>
      </dsp:nvSpPr>
      <dsp:spPr>
        <a:xfrm>
          <a:off x="7475436" y="2901007"/>
          <a:ext cx="1481065" cy="940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Observação rigorosa 6/6h </a:t>
          </a:r>
        </a:p>
      </dsp:txBody>
      <dsp:txXfrm>
        <a:off x="7502982" y="2928553"/>
        <a:ext cx="1425973" cy="8853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3B2486-5DC2-BD45-B729-2C247E0B7E42}">
      <dsp:nvSpPr>
        <dsp:cNvPr id="0" name=""/>
        <dsp:cNvSpPr/>
      </dsp:nvSpPr>
      <dsp:spPr>
        <a:xfrm>
          <a:off x="824611" y="0"/>
          <a:ext cx="4979580" cy="4979580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F35FEE-9B89-324D-B06D-426887BC9F78}">
      <dsp:nvSpPr>
        <dsp:cNvPr id="0" name=""/>
        <dsp:cNvSpPr/>
      </dsp:nvSpPr>
      <dsp:spPr>
        <a:xfrm>
          <a:off x="1297671" y="473060"/>
          <a:ext cx="1942036" cy="194203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/>
            <a:t>Estudos com pacientes pediátricos mostram desfechos desfavoráveis em pacientes com BE &gt; -7mEq/L</a:t>
          </a:r>
          <a:endParaRPr lang="en-US" sz="1500" kern="1200"/>
        </a:p>
      </dsp:txBody>
      <dsp:txXfrm>
        <a:off x="1392473" y="567862"/>
        <a:ext cx="1752432" cy="1752432"/>
      </dsp:txXfrm>
    </dsp:sp>
    <dsp:sp modelId="{61FBACCF-D3A3-5546-A9C3-D6E39B250026}">
      <dsp:nvSpPr>
        <dsp:cNvPr id="0" name=""/>
        <dsp:cNvSpPr/>
      </dsp:nvSpPr>
      <dsp:spPr>
        <a:xfrm>
          <a:off x="3389095" y="473060"/>
          <a:ext cx="1942036" cy="194203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/>
            <a:t>pH &lt; 7 e BE &lt;-12 estão significativamente associados com morte</a:t>
          </a:r>
          <a:endParaRPr lang="en-US" sz="1500" kern="1200"/>
        </a:p>
      </dsp:txBody>
      <dsp:txXfrm>
        <a:off x="3483897" y="567862"/>
        <a:ext cx="1752432" cy="1752432"/>
      </dsp:txXfrm>
    </dsp:sp>
    <dsp:sp modelId="{3A0678B8-E591-7742-B432-F8F64A99A4A2}">
      <dsp:nvSpPr>
        <dsp:cNvPr id="0" name=""/>
        <dsp:cNvSpPr/>
      </dsp:nvSpPr>
      <dsp:spPr>
        <a:xfrm>
          <a:off x="1297671" y="2564484"/>
          <a:ext cx="1942036" cy="194203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/>
            <a:t>Acidose e BE elevados estão relacionados com mau prognóstico </a:t>
          </a:r>
          <a:endParaRPr lang="en-US" sz="1500" kern="1200"/>
        </a:p>
      </dsp:txBody>
      <dsp:txXfrm>
        <a:off x="1392473" y="2659286"/>
        <a:ext cx="1752432" cy="1752432"/>
      </dsp:txXfrm>
    </dsp:sp>
    <dsp:sp modelId="{30879FEF-8CAF-4C40-A22F-06B39EA3DD4D}">
      <dsp:nvSpPr>
        <dsp:cNvPr id="0" name=""/>
        <dsp:cNvSpPr/>
      </dsp:nvSpPr>
      <dsp:spPr>
        <a:xfrm>
          <a:off x="3389095" y="2564484"/>
          <a:ext cx="1942036" cy="194203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/>
            <a:t>Não são bons instrumentos para diagnóstico inicial de má-perfusão tecidual </a:t>
          </a:r>
          <a:endParaRPr lang="en-US" sz="1500" kern="1200"/>
        </a:p>
      </dsp:txBody>
      <dsp:txXfrm>
        <a:off x="3483897" y="2659286"/>
        <a:ext cx="1752432" cy="17524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20C919-48D5-0843-809F-1666965271B3}">
      <dsp:nvSpPr>
        <dsp:cNvPr id="0" name=""/>
        <dsp:cNvSpPr/>
      </dsp:nvSpPr>
      <dsp:spPr>
        <a:xfrm>
          <a:off x="6615957" y="2751376"/>
          <a:ext cx="924731" cy="1978422"/>
        </a:xfrm>
        <a:custGeom>
          <a:avLst/>
          <a:gdLst/>
          <a:ahLst/>
          <a:cxnLst/>
          <a:rect l="0" t="0" r="0" b="0"/>
          <a:pathLst>
            <a:path>
              <a:moveTo>
                <a:pt x="924731" y="0"/>
              </a:moveTo>
              <a:lnTo>
                <a:pt x="924731" y="1978422"/>
              </a:lnTo>
              <a:lnTo>
                <a:pt x="0" y="1978422"/>
              </a:lnTo>
            </a:path>
          </a:pathLst>
        </a:custGeom>
        <a:noFill/>
        <a:ln w="127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DF0C68-EDB9-7841-96AB-70AB9C95C273}">
      <dsp:nvSpPr>
        <dsp:cNvPr id="0" name=""/>
        <dsp:cNvSpPr/>
      </dsp:nvSpPr>
      <dsp:spPr>
        <a:xfrm>
          <a:off x="7540689" y="2751376"/>
          <a:ext cx="660146" cy="1672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2686"/>
              </a:lnTo>
              <a:lnTo>
                <a:pt x="660146" y="1672686"/>
              </a:lnTo>
            </a:path>
          </a:pathLst>
        </a:custGeom>
        <a:noFill/>
        <a:ln w="127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EA61B3-20B2-9140-9663-75FEFFDBC930}">
      <dsp:nvSpPr>
        <dsp:cNvPr id="0" name=""/>
        <dsp:cNvSpPr/>
      </dsp:nvSpPr>
      <dsp:spPr>
        <a:xfrm>
          <a:off x="4508772" y="1137543"/>
          <a:ext cx="3031916" cy="476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7406"/>
              </a:lnTo>
              <a:lnTo>
                <a:pt x="3031916" y="237406"/>
              </a:lnTo>
              <a:lnTo>
                <a:pt x="3031916" y="476290"/>
              </a:lnTo>
            </a:path>
          </a:pathLst>
        </a:cu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A6C597-0DCE-584F-84ED-1432F60B2A86}">
      <dsp:nvSpPr>
        <dsp:cNvPr id="0" name=""/>
        <dsp:cNvSpPr/>
      </dsp:nvSpPr>
      <dsp:spPr>
        <a:xfrm>
          <a:off x="3582630" y="2834640"/>
          <a:ext cx="927484" cy="571472"/>
        </a:xfrm>
        <a:custGeom>
          <a:avLst/>
          <a:gdLst/>
          <a:ahLst/>
          <a:cxnLst/>
          <a:rect l="0" t="0" r="0" b="0"/>
          <a:pathLst>
            <a:path>
              <a:moveTo>
                <a:pt x="927484" y="0"/>
              </a:moveTo>
              <a:lnTo>
                <a:pt x="927484" y="571472"/>
              </a:lnTo>
              <a:lnTo>
                <a:pt x="0" y="571472"/>
              </a:lnTo>
            </a:path>
          </a:pathLst>
        </a:custGeom>
        <a:noFill/>
        <a:ln w="127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660253-22A3-674E-9714-3059570E73EF}">
      <dsp:nvSpPr>
        <dsp:cNvPr id="0" name=""/>
        <dsp:cNvSpPr/>
      </dsp:nvSpPr>
      <dsp:spPr>
        <a:xfrm>
          <a:off x="4510115" y="2834640"/>
          <a:ext cx="778466" cy="561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797"/>
              </a:lnTo>
              <a:lnTo>
                <a:pt x="778466" y="561797"/>
              </a:lnTo>
            </a:path>
          </a:pathLst>
        </a:custGeom>
        <a:noFill/>
        <a:ln w="127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52D29F-22BA-CC48-BD0E-E10F1A527F0E}">
      <dsp:nvSpPr>
        <dsp:cNvPr id="0" name=""/>
        <dsp:cNvSpPr/>
      </dsp:nvSpPr>
      <dsp:spPr>
        <a:xfrm>
          <a:off x="4463052" y="1137543"/>
          <a:ext cx="91440" cy="5595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670"/>
              </a:lnTo>
              <a:lnTo>
                <a:pt x="47062" y="320670"/>
              </a:lnTo>
              <a:lnTo>
                <a:pt x="47062" y="559554"/>
              </a:lnTo>
            </a:path>
          </a:pathLst>
        </a:cu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BC332B-94FD-C34A-ADAF-D294A679382E}">
      <dsp:nvSpPr>
        <dsp:cNvPr id="0" name=""/>
        <dsp:cNvSpPr/>
      </dsp:nvSpPr>
      <dsp:spPr>
        <a:xfrm>
          <a:off x="1569809" y="2756727"/>
          <a:ext cx="139356" cy="1763894"/>
        </a:xfrm>
        <a:custGeom>
          <a:avLst/>
          <a:gdLst/>
          <a:ahLst/>
          <a:cxnLst/>
          <a:rect l="0" t="0" r="0" b="0"/>
          <a:pathLst>
            <a:path>
              <a:moveTo>
                <a:pt x="139356" y="0"/>
              </a:moveTo>
              <a:lnTo>
                <a:pt x="139356" y="1763894"/>
              </a:lnTo>
              <a:lnTo>
                <a:pt x="0" y="1763894"/>
              </a:lnTo>
            </a:path>
          </a:pathLst>
        </a:custGeom>
        <a:noFill/>
        <a:ln w="127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35CDB7-A2CB-5B45-A08A-EE15390ADFEF}">
      <dsp:nvSpPr>
        <dsp:cNvPr id="0" name=""/>
        <dsp:cNvSpPr/>
      </dsp:nvSpPr>
      <dsp:spPr>
        <a:xfrm>
          <a:off x="1709165" y="1137543"/>
          <a:ext cx="2799607" cy="481641"/>
        </a:xfrm>
        <a:custGeom>
          <a:avLst/>
          <a:gdLst/>
          <a:ahLst/>
          <a:cxnLst/>
          <a:rect l="0" t="0" r="0" b="0"/>
          <a:pathLst>
            <a:path>
              <a:moveTo>
                <a:pt x="2799607" y="0"/>
              </a:moveTo>
              <a:lnTo>
                <a:pt x="2799607" y="242757"/>
              </a:lnTo>
              <a:lnTo>
                <a:pt x="0" y="242757"/>
              </a:lnTo>
              <a:lnTo>
                <a:pt x="0" y="481641"/>
              </a:lnTo>
            </a:path>
          </a:pathLst>
        </a:cu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2907B0-886F-C745-BB8A-BE1B29AC664C}">
      <dsp:nvSpPr>
        <dsp:cNvPr id="0" name=""/>
        <dsp:cNvSpPr/>
      </dsp:nvSpPr>
      <dsp:spPr>
        <a:xfrm>
          <a:off x="3940001" y="0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419A90-0479-AD42-996C-056602ED5B1A}">
      <dsp:nvSpPr>
        <dsp:cNvPr id="0" name=""/>
        <dsp:cNvSpPr/>
      </dsp:nvSpPr>
      <dsp:spPr>
        <a:xfrm>
          <a:off x="3940001" y="0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61A307-A652-854B-9316-C7AFA50A3B1F}">
      <dsp:nvSpPr>
        <dsp:cNvPr id="0" name=""/>
        <dsp:cNvSpPr/>
      </dsp:nvSpPr>
      <dsp:spPr>
        <a:xfrm>
          <a:off x="3371229" y="204757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/>
            <a:t>Preditores</a:t>
          </a:r>
        </a:p>
      </dsp:txBody>
      <dsp:txXfrm>
        <a:off x="3371229" y="204757"/>
        <a:ext cx="2275086" cy="728027"/>
      </dsp:txXfrm>
    </dsp:sp>
    <dsp:sp modelId="{92A1AF9C-074D-6C48-B6AF-DB9759539929}">
      <dsp:nvSpPr>
        <dsp:cNvPr id="0" name=""/>
        <dsp:cNvSpPr/>
      </dsp:nvSpPr>
      <dsp:spPr>
        <a:xfrm>
          <a:off x="1140394" y="1619184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E344B4-7E7B-D04A-95F6-E6BB1E453C6F}">
      <dsp:nvSpPr>
        <dsp:cNvPr id="0" name=""/>
        <dsp:cNvSpPr/>
      </dsp:nvSpPr>
      <dsp:spPr>
        <a:xfrm>
          <a:off x="1140394" y="1619184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632943-F3BF-5F48-B91A-32829712CAC2}">
      <dsp:nvSpPr>
        <dsp:cNvPr id="0" name=""/>
        <dsp:cNvSpPr/>
      </dsp:nvSpPr>
      <dsp:spPr>
        <a:xfrm>
          <a:off x="571622" y="1823942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>
              <a:highlight>
                <a:srgbClr val="00FF00"/>
              </a:highlight>
            </a:rPr>
            <a:t>Sem </a:t>
          </a:r>
          <a:r>
            <a:rPr lang="pt-BR" sz="2000" kern="1200" dirty="0" err="1">
              <a:highlight>
                <a:srgbClr val="00FF00"/>
              </a:highlight>
            </a:rPr>
            <a:t>preditor</a:t>
          </a:r>
          <a:endParaRPr lang="pt-BR" sz="2000" kern="1200" dirty="0">
            <a:highlight>
              <a:srgbClr val="00FF00"/>
            </a:highlight>
          </a:endParaRPr>
        </a:p>
      </dsp:txBody>
      <dsp:txXfrm>
        <a:off x="571622" y="1823942"/>
        <a:ext cx="2275086" cy="728027"/>
      </dsp:txXfrm>
    </dsp:sp>
    <dsp:sp modelId="{5750B158-5F49-E144-92D8-091B38FB3DE5}">
      <dsp:nvSpPr>
        <dsp:cNvPr id="0" name=""/>
        <dsp:cNvSpPr/>
      </dsp:nvSpPr>
      <dsp:spPr>
        <a:xfrm>
          <a:off x="568771" y="4315863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ECE88D-BC36-DA48-A17E-DAFE27891D9E}">
      <dsp:nvSpPr>
        <dsp:cNvPr id="0" name=""/>
        <dsp:cNvSpPr/>
      </dsp:nvSpPr>
      <dsp:spPr>
        <a:xfrm>
          <a:off x="568771" y="4315863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93BE64-DD0F-AD49-8CFB-9E781F9C6472}">
      <dsp:nvSpPr>
        <dsp:cNvPr id="0" name=""/>
        <dsp:cNvSpPr/>
      </dsp:nvSpPr>
      <dsp:spPr>
        <a:xfrm>
          <a:off x="0" y="4520621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/>
            <a:t>Avaliar de 6/6h e gasometria diária se necessário</a:t>
          </a:r>
        </a:p>
      </dsp:txBody>
      <dsp:txXfrm>
        <a:off x="0" y="4520621"/>
        <a:ext cx="2275086" cy="728027"/>
      </dsp:txXfrm>
    </dsp:sp>
    <dsp:sp modelId="{2C0ED7CF-2BDA-5940-82F0-E6FD57D9AA87}">
      <dsp:nvSpPr>
        <dsp:cNvPr id="0" name=""/>
        <dsp:cNvSpPr/>
      </dsp:nvSpPr>
      <dsp:spPr>
        <a:xfrm>
          <a:off x="3941343" y="1697097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3A407-6606-2E46-9924-6223E4334CFB}">
      <dsp:nvSpPr>
        <dsp:cNvPr id="0" name=""/>
        <dsp:cNvSpPr/>
      </dsp:nvSpPr>
      <dsp:spPr>
        <a:xfrm>
          <a:off x="3941343" y="1697097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CFF2C4-7AEF-0C48-91FE-5AC47434F308}">
      <dsp:nvSpPr>
        <dsp:cNvPr id="0" name=""/>
        <dsp:cNvSpPr/>
      </dsp:nvSpPr>
      <dsp:spPr>
        <a:xfrm>
          <a:off x="3372572" y="1901855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>
              <a:highlight>
                <a:srgbClr val="FFFF00"/>
              </a:highlight>
            </a:rPr>
            <a:t>1 </a:t>
          </a:r>
          <a:r>
            <a:rPr lang="pt-BR" sz="2000" kern="1200" dirty="0" err="1">
              <a:highlight>
                <a:srgbClr val="FFFF00"/>
              </a:highlight>
            </a:rPr>
            <a:t>preditor</a:t>
          </a:r>
          <a:endParaRPr lang="pt-BR" sz="2000" kern="1200" dirty="0">
            <a:highlight>
              <a:srgbClr val="FFFF00"/>
            </a:highlight>
          </a:endParaRPr>
        </a:p>
      </dsp:txBody>
      <dsp:txXfrm>
        <a:off x="3372572" y="1901855"/>
        <a:ext cx="2275086" cy="728027"/>
      </dsp:txXfrm>
    </dsp:sp>
    <dsp:sp modelId="{3C5680CB-08F6-CE41-871D-06379A0BB14B}">
      <dsp:nvSpPr>
        <dsp:cNvPr id="0" name=""/>
        <dsp:cNvSpPr/>
      </dsp:nvSpPr>
      <dsp:spPr>
        <a:xfrm>
          <a:off x="5152076" y="3191680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BB189-B03E-B941-BF53-1FE34A33D3EA}">
      <dsp:nvSpPr>
        <dsp:cNvPr id="0" name=""/>
        <dsp:cNvSpPr/>
      </dsp:nvSpPr>
      <dsp:spPr>
        <a:xfrm>
          <a:off x="5152076" y="3191680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A7755D-A89A-BA42-B0D5-186E8AD87C26}">
      <dsp:nvSpPr>
        <dsp:cNvPr id="0" name=""/>
        <dsp:cNvSpPr/>
      </dsp:nvSpPr>
      <dsp:spPr>
        <a:xfrm>
          <a:off x="4583304" y="3396437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Avalia 3/3h e </a:t>
          </a:r>
          <a:r>
            <a:rPr lang="pt-BR" sz="1500" kern="1200" dirty="0" err="1"/>
            <a:t>gaso</a:t>
          </a:r>
          <a:r>
            <a:rPr lang="pt-BR" sz="1500" kern="1200" dirty="0"/>
            <a:t> 12/12h se + 1 parâmetro. ECO</a:t>
          </a:r>
        </a:p>
      </dsp:txBody>
      <dsp:txXfrm>
        <a:off x="4583304" y="3396437"/>
        <a:ext cx="2275086" cy="728027"/>
      </dsp:txXfrm>
    </dsp:sp>
    <dsp:sp modelId="{4427CE14-57DE-834D-BE78-B456C4C71726}">
      <dsp:nvSpPr>
        <dsp:cNvPr id="0" name=""/>
        <dsp:cNvSpPr/>
      </dsp:nvSpPr>
      <dsp:spPr>
        <a:xfrm>
          <a:off x="2581593" y="3201355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F12F36-0365-FA46-B2E8-4372D03B8888}">
      <dsp:nvSpPr>
        <dsp:cNvPr id="0" name=""/>
        <dsp:cNvSpPr/>
      </dsp:nvSpPr>
      <dsp:spPr>
        <a:xfrm>
          <a:off x="2581593" y="3201355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07BC1A-93CF-7343-823F-3C5A9D0168C8}">
      <dsp:nvSpPr>
        <dsp:cNvPr id="0" name=""/>
        <dsp:cNvSpPr/>
      </dsp:nvSpPr>
      <dsp:spPr>
        <a:xfrm>
          <a:off x="2012821" y="3406113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Avalia 6/6h e </a:t>
          </a:r>
          <a:r>
            <a:rPr lang="pt-BR" sz="1500" kern="1200" dirty="0" err="1"/>
            <a:t>gaso</a:t>
          </a:r>
          <a:r>
            <a:rPr lang="pt-BR" sz="1500" kern="1200" dirty="0"/>
            <a:t> diária se não nenhum parâmetro</a:t>
          </a:r>
        </a:p>
      </dsp:txBody>
      <dsp:txXfrm>
        <a:off x="2012821" y="3406113"/>
        <a:ext cx="2275086" cy="728027"/>
      </dsp:txXfrm>
    </dsp:sp>
    <dsp:sp modelId="{D50E0409-9965-5F4D-9CF4-8ACE1D7D57D0}">
      <dsp:nvSpPr>
        <dsp:cNvPr id="0" name=""/>
        <dsp:cNvSpPr/>
      </dsp:nvSpPr>
      <dsp:spPr>
        <a:xfrm>
          <a:off x="6971917" y="1613833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EA07D9-9DFB-A940-8E7B-5585E8B715CB}">
      <dsp:nvSpPr>
        <dsp:cNvPr id="0" name=""/>
        <dsp:cNvSpPr/>
      </dsp:nvSpPr>
      <dsp:spPr>
        <a:xfrm>
          <a:off x="6971917" y="1613833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D161BF-9ACF-354C-AB7B-1FEFB4FE6246}">
      <dsp:nvSpPr>
        <dsp:cNvPr id="0" name=""/>
        <dsp:cNvSpPr/>
      </dsp:nvSpPr>
      <dsp:spPr>
        <a:xfrm>
          <a:off x="6403146" y="1818591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>
              <a:highlight>
                <a:srgbClr val="FF0000"/>
              </a:highlight>
            </a:rPr>
            <a:t>2 ou mais preditores</a:t>
          </a:r>
          <a:r>
            <a:rPr lang="pt-BR" sz="1800" kern="1200" dirty="0">
              <a:highlight>
                <a:srgbClr val="FF0000"/>
              </a:highlight>
            </a:rPr>
            <a:t> </a:t>
          </a:r>
        </a:p>
      </dsp:txBody>
      <dsp:txXfrm>
        <a:off x="6403146" y="1818591"/>
        <a:ext cx="2275086" cy="728027"/>
      </dsp:txXfrm>
    </dsp:sp>
    <dsp:sp modelId="{397A273F-79D9-A74A-AB4A-E9C829A4BD09}">
      <dsp:nvSpPr>
        <dsp:cNvPr id="0" name=""/>
        <dsp:cNvSpPr/>
      </dsp:nvSpPr>
      <dsp:spPr>
        <a:xfrm>
          <a:off x="8064330" y="4219305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D9B1A7-56A9-4B4B-878C-71CD098A65A7}">
      <dsp:nvSpPr>
        <dsp:cNvPr id="0" name=""/>
        <dsp:cNvSpPr/>
      </dsp:nvSpPr>
      <dsp:spPr>
        <a:xfrm>
          <a:off x="8064330" y="4219305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7011B-8434-134E-8646-BC9019F11B38}">
      <dsp:nvSpPr>
        <dsp:cNvPr id="0" name=""/>
        <dsp:cNvSpPr/>
      </dsp:nvSpPr>
      <dsp:spPr>
        <a:xfrm>
          <a:off x="7495558" y="4424063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Avalia 1/1h e </a:t>
          </a:r>
          <a:r>
            <a:rPr lang="pt-BR" sz="1500" kern="1200" dirty="0" err="1"/>
            <a:t>gaso</a:t>
          </a:r>
          <a:r>
            <a:rPr lang="pt-BR" sz="1500" kern="1200" dirty="0"/>
            <a:t> de 12/12h + de dois parâmetros clínicos. ECO</a:t>
          </a:r>
        </a:p>
      </dsp:txBody>
      <dsp:txXfrm>
        <a:off x="7495558" y="4424063"/>
        <a:ext cx="2275086" cy="728027"/>
      </dsp:txXfrm>
    </dsp:sp>
    <dsp:sp modelId="{B1E47BE1-8702-EF49-9C43-D818857C62F5}">
      <dsp:nvSpPr>
        <dsp:cNvPr id="0" name=""/>
        <dsp:cNvSpPr/>
      </dsp:nvSpPr>
      <dsp:spPr>
        <a:xfrm>
          <a:off x="5614919" y="4525040"/>
          <a:ext cx="1137543" cy="1137543"/>
        </a:xfrm>
        <a:prstGeom prst="arc">
          <a:avLst>
            <a:gd name="adj1" fmla="val 13200000"/>
            <a:gd name="adj2" fmla="val 192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1D0343-9166-874D-9B7B-B18A46B2227D}">
      <dsp:nvSpPr>
        <dsp:cNvPr id="0" name=""/>
        <dsp:cNvSpPr/>
      </dsp:nvSpPr>
      <dsp:spPr>
        <a:xfrm>
          <a:off x="5614919" y="4525040"/>
          <a:ext cx="1137543" cy="1137543"/>
        </a:xfrm>
        <a:prstGeom prst="arc">
          <a:avLst>
            <a:gd name="adj1" fmla="val 2400000"/>
            <a:gd name="adj2" fmla="val 840000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9C78F4-80ED-A549-83FF-5F6324B03377}">
      <dsp:nvSpPr>
        <dsp:cNvPr id="0" name=""/>
        <dsp:cNvSpPr/>
      </dsp:nvSpPr>
      <dsp:spPr>
        <a:xfrm>
          <a:off x="5046148" y="4729798"/>
          <a:ext cx="2275086" cy="728027"/>
        </a:xfrm>
        <a:prstGeom prst="rect">
          <a:avLst/>
        </a:prstGeom>
        <a:noFill/>
        <a:ln w="12700" cap="rnd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Avalia 3/3h e </a:t>
          </a:r>
          <a:r>
            <a:rPr lang="pt-BR" sz="1500" kern="1200" dirty="0" err="1"/>
            <a:t>gaso</a:t>
          </a:r>
          <a:r>
            <a:rPr lang="pt-BR" sz="1500" kern="1200" dirty="0"/>
            <a:t> de 12/12h se nenhum parâmetro</a:t>
          </a:r>
        </a:p>
      </dsp:txBody>
      <dsp:txXfrm>
        <a:off x="5046148" y="4729798"/>
        <a:ext cx="2275086" cy="7280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04652-E7FF-E84F-B50B-6B1644D2AEB3}">
      <dsp:nvSpPr>
        <dsp:cNvPr id="0" name=""/>
        <dsp:cNvSpPr/>
      </dsp:nvSpPr>
      <dsp:spPr>
        <a:xfrm>
          <a:off x="6210370" y="1722127"/>
          <a:ext cx="91440" cy="3202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276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4EF9C-FEB1-154B-80A1-512C3063A13B}">
      <dsp:nvSpPr>
        <dsp:cNvPr id="0" name=""/>
        <dsp:cNvSpPr/>
      </dsp:nvSpPr>
      <dsp:spPr>
        <a:xfrm>
          <a:off x="4910133" y="702564"/>
          <a:ext cx="1345957" cy="3202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259"/>
              </a:lnTo>
              <a:lnTo>
                <a:pt x="1345957" y="218259"/>
              </a:lnTo>
              <a:lnTo>
                <a:pt x="1345957" y="320276"/>
              </a:lnTo>
            </a:path>
          </a:pathLst>
        </a:custGeom>
        <a:noFill/>
        <a:ln w="19050" cap="rnd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D565CE-3CFA-FC42-A786-C76264753BB6}">
      <dsp:nvSpPr>
        <dsp:cNvPr id="0" name=""/>
        <dsp:cNvSpPr/>
      </dsp:nvSpPr>
      <dsp:spPr>
        <a:xfrm>
          <a:off x="4864413" y="2741690"/>
          <a:ext cx="91440" cy="3202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276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07EC0B-EDCE-3A49-B9F2-E9DD0318E040}">
      <dsp:nvSpPr>
        <dsp:cNvPr id="0" name=""/>
        <dsp:cNvSpPr/>
      </dsp:nvSpPr>
      <dsp:spPr>
        <a:xfrm>
          <a:off x="3564175" y="1722127"/>
          <a:ext cx="1345957" cy="3202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259"/>
              </a:lnTo>
              <a:lnTo>
                <a:pt x="1345957" y="218259"/>
              </a:lnTo>
              <a:lnTo>
                <a:pt x="1345957" y="320276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A5F9C-800D-7042-B4DE-E6F23FC5D830}">
      <dsp:nvSpPr>
        <dsp:cNvPr id="0" name=""/>
        <dsp:cNvSpPr/>
      </dsp:nvSpPr>
      <dsp:spPr>
        <a:xfrm>
          <a:off x="3518455" y="2741690"/>
          <a:ext cx="91440" cy="3202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276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86C724-A6BA-BB4D-903C-A84BBA1E74EC}">
      <dsp:nvSpPr>
        <dsp:cNvPr id="0" name=""/>
        <dsp:cNvSpPr/>
      </dsp:nvSpPr>
      <dsp:spPr>
        <a:xfrm>
          <a:off x="3518455" y="1722127"/>
          <a:ext cx="91440" cy="3202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276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B46874-4430-6B45-BC46-B686C83D4397}">
      <dsp:nvSpPr>
        <dsp:cNvPr id="0" name=""/>
        <dsp:cNvSpPr/>
      </dsp:nvSpPr>
      <dsp:spPr>
        <a:xfrm>
          <a:off x="2172497" y="2741690"/>
          <a:ext cx="91440" cy="3202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276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A13B4-DC33-E84D-9CDD-BE88E34FBA72}">
      <dsp:nvSpPr>
        <dsp:cNvPr id="0" name=""/>
        <dsp:cNvSpPr/>
      </dsp:nvSpPr>
      <dsp:spPr>
        <a:xfrm>
          <a:off x="2218217" y="1722127"/>
          <a:ext cx="1345957" cy="320276"/>
        </a:xfrm>
        <a:custGeom>
          <a:avLst/>
          <a:gdLst/>
          <a:ahLst/>
          <a:cxnLst/>
          <a:rect l="0" t="0" r="0" b="0"/>
          <a:pathLst>
            <a:path>
              <a:moveTo>
                <a:pt x="1345957" y="0"/>
              </a:moveTo>
              <a:lnTo>
                <a:pt x="1345957" y="218259"/>
              </a:lnTo>
              <a:lnTo>
                <a:pt x="0" y="218259"/>
              </a:lnTo>
              <a:lnTo>
                <a:pt x="0" y="320276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C6AB42-5A5F-9844-991E-B73EEBEF15CB}">
      <dsp:nvSpPr>
        <dsp:cNvPr id="0" name=""/>
        <dsp:cNvSpPr/>
      </dsp:nvSpPr>
      <dsp:spPr>
        <a:xfrm>
          <a:off x="3564175" y="702564"/>
          <a:ext cx="1345957" cy="320276"/>
        </a:xfrm>
        <a:custGeom>
          <a:avLst/>
          <a:gdLst/>
          <a:ahLst/>
          <a:cxnLst/>
          <a:rect l="0" t="0" r="0" b="0"/>
          <a:pathLst>
            <a:path>
              <a:moveTo>
                <a:pt x="1345957" y="0"/>
              </a:moveTo>
              <a:lnTo>
                <a:pt x="1345957" y="218259"/>
              </a:lnTo>
              <a:lnTo>
                <a:pt x="0" y="218259"/>
              </a:lnTo>
              <a:lnTo>
                <a:pt x="0" y="320276"/>
              </a:lnTo>
            </a:path>
          </a:pathLst>
        </a:custGeom>
        <a:noFill/>
        <a:ln w="19050" cap="rnd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1408BF-15E8-4E49-BC6C-758C900D17C7}">
      <dsp:nvSpPr>
        <dsp:cNvPr id="0" name=""/>
        <dsp:cNvSpPr/>
      </dsp:nvSpPr>
      <dsp:spPr>
        <a:xfrm>
          <a:off x="4359513" y="3277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639B0D0-8964-6441-9832-6B11805C49F3}">
      <dsp:nvSpPr>
        <dsp:cNvPr id="0" name=""/>
        <dsp:cNvSpPr/>
      </dsp:nvSpPr>
      <dsp:spPr>
        <a:xfrm>
          <a:off x="4481873" y="119519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Suspeita de choque (avaliar)</a:t>
          </a:r>
        </a:p>
      </dsp:txBody>
      <dsp:txXfrm>
        <a:off x="4502354" y="140000"/>
        <a:ext cx="1060276" cy="658324"/>
      </dsp:txXfrm>
    </dsp:sp>
    <dsp:sp modelId="{3187AD15-41D7-7345-85CE-DBA25A6797D1}">
      <dsp:nvSpPr>
        <dsp:cNvPr id="0" name=""/>
        <dsp:cNvSpPr/>
      </dsp:nvSpPr>
      <dsp:spPr>
        <a:xfrm>
          <a:off x="3013556" y="1022840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98A7374-C1C8-C14C-AC14-E32C94CE6227}">
      <dsp:nvSpPr>
        <dsp:cNvPr id="0" name=""/>
        <dsp:cNvSpPr/>
      </dsp:nvSpPr>
      <dsp:spPr>
        <a:xfrm>
          <a:off x="3135915" y="1139082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Sim: choque. (grau elevado de suspeição). </a:t>
          </a:r>
        </a:p>
      </dsp:txBody>
      <dsp:txXfrm>
        <a:off x="3156396" y="1159563"/>
        <a:ext cx="1060276" cy="658324"/>
      </dsp:txXfrm>
    </dsp:sp>
    <dsp:sp modelId="{544B1C8B-19EB-8941-BBCE-8729A9C24B01}">
      <dsp:nvSpPr>
        <dsp:cNvPr id="0" name=""/>
        <dsp:cNvSpPr/>
      </dsp:nvSpPr>
      <dsp:spPr>
        <a:xfrm>
          <a:off x="1667598" y="2042403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952D550-D6AA-0E4C-AE46-69F7D0CE7DBD}">
      <dsp:nvSpPr>
        <dsp:cNvPr id="0" name=""/>
        <dsp:cNvSpPr/>
      </dsp:nvSpPr>
      <dsp:spPr>
        <a:xfrm>
          <a:off x="1789958" y="2158645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Choque cardiogênico</a:t>
          </a:r>
        </a:p>
      </dsp:txBody>
      <dsp:txXfrm>
        <a:off x="1810439" y="2179126"/>
        <a:ext cx="1060276" cy="658324"/>
      </dsp:txXfrm>
    </dsp:sp>
    <dsp:sp modelId="{2128348A-997C-2848-AE66-F3186490135E}">
      <dsp:nvSpPr>
        <dsp:cNvPr id="0" name=""/>
        <dsp:cNvSpPr/>
      </dsp:nvSpPr>
      <dsp:spPr>
        <a:xfrm>
          <a:off x="1667598" y="3061967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B90AA37-C179-8E45-8CC6-50617508C0BB}">
      <dsp:nvSpPr>
        <dsp:cNvPr id="0" name=""/>
        <dsp:cNvSpPr/>
      </dsp:nvSpPr>
      <dsp:spPr>
        <a:xfrm>
          <a:off x="1789958" y="3178208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Tratamento para contratilidade</a:t>
          </a:r>
        </a:p>
      </dsp:txBody>
      <dsp:txXfrm>
        <a:off x="1810439" y="3198689"/>
        <a:ext cx="1060276" cy="658324"/>
      </dsp:txXfrm>
    </dsp:sp>
    <dsp:sp modelId="{C398EE84-112C-FB4D-9E67-793DDCF2F9B3}">
      <dsp:nvSpPr>
        <dsp:cNvPr id="0" name=""/>
        <dsp:cNvSpPr/>
      </dsp:nvSpPr>
      <dsp:spPr>
        <a:xfrm>
          <a:off x="3013556" y="2042403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79DF896-6A31-E349-A3E7-AE1810FB5843}">
      <dsp:nvSpPr>
        <dsp:cNvPr id="0" name=""/>
        <dsp:cNvSpPr/>
      </dsp:nvSpPr>
      <dsp:spPr>
        <a:xfrm>
          <a:off x="3135915" y="2158645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Choque distributivo </a:t>
          </a:r>
        </a:p>
      </dsp:txBody>
      <dsp:txXfrm>
        <a:off x="3156396" y="2179126"/>
        <a:ext cx="1060276" cy="658324"/>
      </dsp:txXfrm>
    </dsp:sp>
    <dsp:sp modelId="{9343A193-6A2B-3645-AC66-B1B491723ABB}">
      <dsp:nvSpPr>
        <dsp:cNvPr id="0" name=""/>
        <dsp:cNvSpPr/>
      </dsp:nvSpPr>
      <dsp:spPr>
        <a:xfrm>
          <a:off x="3013556" y="3061967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1AE0FA7-50A1-5C4B-8A0A-E58730B1978C}">
      <dsp:nvSpPr>
        <dsp:cNvPr id="0" name=""/>
        <dsp:cNvSpPr/>
      </dsp:nvSpPr>
      <dsp:spPr>
        <a:xfrm>
          <a:off x="3135915" y="3178208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Tratamento para </a:t>
          </a:r>
          <a:r>
            <a:rPr lang="pt-BR" sz="1100" kern="1200" dirty="0" err="1"/>
            <a:t>vasoplegia</a:t>
          </a:r>
          <a:r>
            <a:rPr lang="pt-BR" sz="1100" kern="1200" dirty="0"/>
            <a:t> </a:t>
          </a:r>
        </a:p>
      </dsp:txBody>
      <dsp:txXfrm>
        <a:off x="3156396" y="3198689"/>
        <a:ext cx="1060276" cy="658324"/>
      </dsp:txXfrm>
    </dsp:sp>
    <dsp:sp modelId="{9728D13B-3E4F-614F-B986-C025105BFB73}">
      <dsp:nvSpPr>
        <dsp:cNvPr id="0" name=""/>
        <dsp:cNvSpPr/>
      </dsp:nvSpPr>
      <dsp:spPr>
        <a:xfrm>
          <a:off x="4359513" y="2042403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2FA75A7-57A4-BC46-8DB1-5B1A32620AC9}">
      <dsp:nvSpPr>
        <dsp:cNvPr id="0" name=""/>
        <dsp:cNvSpPr/>
      </dsp:nvSpPr>
      <dsp:spPr>
        <a:xfrm>
          <a:off x="4481873" y="2158645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Choque adaptativo</a:t>
          </a:r>
        </a:p>
      </dsp:txBody>
      <dsp:txXfrm>
        <a:off x="4502354" y="2179126"/>
        <a:ext cx="1060276" cy="658324"/>
      </dsp:txXfrm>
    </dsp:sp>
    <dsp:sp modelId="{E28B657C-4889-E349-BB06-1E887AD62037}">
      <dsp:nvSpPr>
        <dsp:cNvPr id="0" name=""/>
        <dsp:cNvSpPr/>
      </dsp:nvSpPr>
      <dsp:spPr>
        <a:xfrm>
          <a:off x="4359513" y="3061967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42D9888-530E-1243-9803-7540203792DB}">
      <dsp:nvSpPr>
        <dsp:cNvPr id="0" name=""/>
        <dsp:cNvSpPr/>
      </dsp:nvSpPr>
      <dsp:spPr>
        <a:xfrm>
          <a:off x="4481873" y="3178208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Tratamento para contratilidade</a:t>
          </a:r>
        </a:p>
      </dsp:txBody>
      <dsp:txXfrm>
        <a:off x="4502354" y="3198689"/>
        <a:ext cx="1060276" cy="658324"/>
      </dsp:txXfrm>
    </dsp:sp>
    <dsp:sp modelId="{B5DDD61B-799A-F146-8825-ECAB7B3B8F03}">
      <dsp:nvSpPr>
        <dsp:cNvPr id="0" name=""/>
        <dsp:cNvSpPr/>
      </dsp:nvSpPr>
      <dsp:spPr>
        <a:xfrm>
          <a:off x="5705471" y="1022840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437A0D4-DD0F-5641-803C-4684C90A7AAE}">
      <dsp:nvSpPr>
        <dsp:cNvPr id="0" name=""/>
        <dsp:cNvSpPr/>
      </dsp:nvSpPr>
      <dsp:spPr>
        <a:xfrm>
          <a:off x="5827831" y="1139082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Não: Estável (baixo grau de suspeição)</a:t>
          </a:r>
        </a:p>
      </dsp:txBody>
      <dsp:txXfrm>
        <a:off x="5848312" y="1159563"/>
        <a:ext cx="1060276" cy="658324"/>
      </dsp:txXfrm>
    </dsp:sp>
    <dsp:sp modelId="{2DA30DCB-0361-564C-994B-776F14DDA880}">
      <dsp:nvSpPr>
        <dsp:cNvPr id="0" name=""/>
        <dsp:cNvSpPr/>
      </dsp:nvSpPr>
      <dsp:spPr>
        <a:xfrm>
          <a:off x="5705471" y="2042403"/>
          <a:ext cx="1101238" cy="6992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69D7BDC-8C88-A643-8E9B-C126FC049E9A}">
      <dsp:nvSpPr>
        <dsp:cNvPr id="0" name=""/>
        <dsp:cNvSpPr/>
      </dsp:nvSpPr>
      <dsp:spPr>
        <a:xfrm>
          <a:off x="5827831" y="2158645"/>
          <a:ext cx="1101238" cy="6992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/>
            <a:t>Observação rigorosa 6/6h </a:t>
          </a:r>
        </a:p>
      </dsp:txBody>
      <dsp:txXfrm>
        <a:off x="5848312" y="2179126"/>
        <a:ext cx="1060276" cy="6583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04652-E7FF-E84F-B50B-6B1644D2AEB3}">
      <dsp:nvSpPr>
        <dsp:cNvPr id="0" name=""/>
        <dsp:cNvSpPr/>
      </dsp:nvSpPr>
      <dsp:spPr>
        <a:xfrm>
          <a:off x="8295734" y="2295906"/>
          <a:ext cx="91440" cy="42703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7035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4EF9C-FEB1-154B-80A1-512C3063A13B}">
      <dsp:nvSpPr>
        <dsp:cNvPr id="0" name=""/>
        <dsp:cNvSpPr/>
      </dsp:nvSpPr>
      <dsp:spPr>
        <a:xfrm>
          <a:off x="6546844" y="936488"/>
          <a:ext cx="1794610" cy="4270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1012"/>
              </a:lnTo>
              <a:lnTo>
                <a:pt x="1794610" y="291012"/>
              </a:lnTo>
              <a:lnTo>
                <a:pt x="1794610" y="427035"/>
              </a:lnTo>
            </a:path>
          </a:pathLst>
        </a:custGeom>
        <a:noFill/>
        <a:ln w="19050" cap="rnd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D565CE-3CFA-FC42-A786-C76264753BB6}">
      <dsp:nvSpPr>
        <dsp:cNvPr id="0" name=""/>
        <dsp:cNvSpPr/>
      </dsp:nvSpPr>
      <dsp:spPr>
        <a:xfrm>
          <a:off x="6501124" y="3655323"/>
          <a:ext cx="91440" cy="42703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7035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07EC0B-EDCE-3A49-B9F2-E9DD0318E040}">
      <dsp:nvSpPr>
        <dsp:cNvPr id="0" name=""/>
        <dsp:cNvSpPr/>
      </dsp:nvSpPr>
      <dsp:spPr>
        <a:xfrm>
          <a:off x="4752233" y="2295906"/>
          <a:ext cx="1794610" cy="4270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1012"/>
              </a:lnTo>
              <a:lnTo>
                <a:pt x="1794610" y="291012"/>
              </a:lnTo>
              <a:lnTo>
                <a:pt x="1794610" y="427035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A5F9C-800D-7042-B4DE-E6F23FC5D830}">
      <dsp:nvSpPr>
        <dsp:cNvPr id="0" name=""/>
        <dsp:cNvSpPr/>
      </dsp:nvSpPr>
      <dsp:spPr>
        <a:xfrm>
          <a:off x="4706513" y="3655323"/>
          <a:ext cx="91440" cy="42703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7035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86C724-A6BA-BB4D-903C-A84BBA1E74EC}">
      <dsp:nvSpPr>
        <dsp:cNvPr id="0" name=""/>
        <dsp:cNvSpPr/>
      </dsp:nvSpPr>
      <dsp:spPr>
        <a:xfrm>
          <a:off x="4706513" y="2295906"/>
          <a:ext cx="91440" cy="42703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7035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B46874-4430-6B45-BC46-B686C83D4397}">
      <dsp:nvSpPr>
        <dsp:cNvPr id="0" name=""/>
        <dsp:cNvSpPr/>
      </dsp:nvSpPr>
      <dsp:spPr>
        <a:xfrm>
          <a:off x="2911903" y="3655323"/>
          <a:ext cx="91440" cy="42703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7035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A13B4-DC33-E84D-9CDD-BE88E34FBA72}">
      <dsp:nvSpPr>
        <dsp:cNvPr id="0" name=""/>
        <dsp:cNvSpPr/>
      </dsp:nvSpPr>
      <dsp:spPr>
        <a:xfrm>
          <a:off x="2957623" y="2295906"/>
          <a:ext cx="1794610" cy="427035"/>
        </a:xfrm>
        <a:custGeom>
          <a:avLst/>
          <a:gdLst/>
          <a:ahLst/>
          <a:cxnLst/>
          <a:rect l="0" t="0" r="0" b="0"/>
          <a:pathLst>
            <a:path>
              <a:moveTo>
                <a:pt x="1794610" y="0"/>
              </a:moveTo>
              <a:lnTo>
                <a:pt x="1794610" y="291012"/>
              </a:lnTo>
              <a:lnTo>
                <a:pt x="0" y="291012"/>
              </a:lnTo>
              <a:lnTo>
                <a:pt x="0" y="427035"/>
              </a:lnTo>
            </a:path>
          </a:pathLst>
        </a:custGeom>
        <a:noFill/>
        <a:ln w="19050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C6AB42-5A5F-9844-991E-B73EEBEF15CB}">
      <dsp:nvSpPr>
        <dsp:cNvPr id="0" name=""/>
        <dsp:cNvSpPr/>
      </dsp:nvSpPr>
      <dsp:spPr>
        <a:xfrm>
          <a:off x="4752233" y="936488"/>
          <a:ext cx="1794610" cy="427035"/>
        </a:xfrm>
        <a:custGeom>
          <a:avLst/>
          <a:gdLst/>
          <a:ahLst/>
          <a:cxnLst/>
          <a:rect l="0" t="0" r="0" b="0"/>
          <a:pathLst>
            <a:path>
              <a:moveTo>
                <a:pt x="1794610" y="0"/>
              </a:moveTo>
              <a:lnTo>
                <a:pt x="1794610" y="291012"/>
              </a:lnTo>
              <a:lnTo>
                <a:pt x="0" y="291012"/>
              </a:lnTo>
              <a:lnTo>
                <a:pt x="0" y="427035"/>
              </a:lnTo>
            </a:path>
          </a:pathLst>
        </a:custGeom>
        <a:noFill/>
        <a:ln w="19050" cap="rnd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1408BF-15E8-4E49-BC6C-758C900D17C7}">
      <dsp:nvSpPr>
        <dsp:cNvPr id="0" name=""/>
        <dsp:cNvSpPr/>
      </dsp:nvSpPr>
      <dsp:spPr>
        <a:xfrm>
          <a:off x="5812685" y="4107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639B0D0-8964-6441-9832-6B11805C49F3}">
      <dsp:nvSpPr>
        <dsp:cNvPr id="0" name=""/>
        <dsp:cNvSpPr/>
      </dsp:nvSpPr>
      <dsp:spPr>
        <a:xfrm>
          <a:off x="5975831" y="159096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Suspeita de choque (avaliar)</a:t>
          </a:r>
        </a:p>
      </dsp:txBody>
      <dsp:txXfrm>
        <a:off x="6003140" y="186405"/>
        <a:ext cx="1413699" cy="877763"/>
      </dsp:txXfrm>
    </dsp:sp>
    <dsp:sp modelId="{3187AD15-41D7-7345-85CE-DBA25A6797D1}">
      <dsp:nvSpPr>
        <dsp:cNvPr id="0" name=""/>
        <dsp:cNvSpPr/>
      </dsp:nvSpPr>
      <dsp:spPr>
        <a:xfrm>
          <a:off x="4018074" y="1363524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98A7374-C1C8-C14C-AC14-E32C94CE6227}">
      <dsp:nvSpPr>
        <dsp:cNvPr id="0" name=""/>
        <dsp:cNvSpPr/>
      </dsp:nvSpPr>
      <dsp:spPr>
        <a:xfrm>
          <a:off x="4181221" y="1518513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Sim: choque. (grau elevado de suspeição). </a:t>
          </a:r>
        </a:p>
      </dsp:txBody>
      <dsp:txXfrm>
        <a:off x="4208530" y="1545822"/>
        <a:ext cx="1413699" cy="877763"/>
      </dsp:txXfrm>
    </dsp:sp>
    <dsp:sp modelId="{544B1C8B-19EB-8941-BBCE-8729A9C24B01}">
      <dsp:nvSpPr>
        <dsp:cNvPr id="0" name=""/>
        <dsp:cNvSpPr/>
      </dsp:nvSpPr>
      <dsp:spPr>
        <a:xfrm>
          <a:off x="2223464" y="2722941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952D550-D6AA-0E4C-AE46-69F7D0CE7DBD}">
      <dsp:nvSpPr>
        <dsp:cNvPr id="0" name=""/>
        <dsp:cNvSpPr/>
      </dsp:nvSpPr>
      <dsp:spPr>
        <a:xfrm>
          <a:off x="2386610" y="2877930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Choque cardiogênico</a:t>
          </a:r>
        </a:p>
      </dsp:txBody>
      <dsp:txXfrm>
        <a:off x="2413919" y="2905239"/>
        <a:ext cx="1413699" cy="877763"/>
      </dsp:txXfrm>
    </dsp:sp>
    <dsp:sp modelId="{2128348A-997C-2848-AE66-F3186490135E}">
      <dsp:nvSpPr>
        <dsp:cNvPr id="0" name=""/>
        <dsp:cNvSpPr/>
      </dsp:nvSpPr>
      <dsp:spPr>
        <a:xfrm>
          <a:off x="2223464" y="4082359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B90AA37-C179-8E45-8CC6-50617508C0BB}">
      <dsp:nvSpPr>
        <dsp:cNvPr id="0" name=""/>
        <dsp:cNvSpPr/>
      </dsp:nvSpPr>
      <dsp:spPr>
        <a:xfrm>
          <a:off x="2386610" y="4237348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Tratamento para contratilidade</a:t>
          </a:r>
        </a:p>
      </dsp:txBody>
      <dsp:txXfrm>
        <a:off x="2413919" y="4264657"/>
        <a:ext cx="1413699" cy="877763"/>
      </dsp:txXfrm>
    </dsp:sp>
    <dsp:sp modelId="{C398EE84-112C-FB4D-9E67-793DDCF2F9B3}">
      <dsp:nvSpPr>
        <dsp:cNvPr id="0" name=""/>
        <dsp:cNvSpPr/>
      </dsp:nvSpPr>
      <dsp:spPr>
        <a:xfrm>
          <a:off x="4018074" y="2722941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79DF896-6A31-E349-A3E7-AE1810FB5843}">
      <dsp:nvSpPr>
        <dsp:cNvPr id="0" name=""/>
        <dsp:cNvSpPr/>
      </dsp:nvSpPr>
      <dsp:spPr>
        <a:xfrm>
          <a:off x="4181221" y="2877930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Choque distributivo </a:t>
          </a:r>
        </a:p>
      </dsp:txBody>
      <dsp:txXfrm>
        <a:off x="4208530" y="2905239"/>
        <a:ext cx="1413699" cy="877763"/>
      </dsp:txXfrm>
    </dsp:sp>
    <dsp:sp modelId="{9343A193-6A2B-3645-AC66-B1B491723ABB}">
      <dsp:nvSpPr>
        <dsp:cNvPr id="0" name=""/>
        <dsp:cNvSpPr/>
      </dsp:nvSpPr>
      <dsp:spPr>
        <a:xfrm>
          <a:off x="4018074" y="4082359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1AE0FA7-50A1-5C4B-8A0A-E58730B1978C}">
      <dsp:nvSpPr>
        <dsp:cNvPr id="0" name=""/>
        <dsp:cNvSpPr/>
      </dsp:nvSpPr>
      <dsp:spPr>
        <a:xfrm>
          <a:off x="4181221" y="4237348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Tratamento para </a:t>
          </a:r>
          <a:r>
            <a:rPr lang="pt-BR" sz="1500" kern="1200" dirty="0" err="1"/>
            <a:t>vasoplegia</a:t>
          </a:r>
          <a:r>
            <a:rPr lang="pt-BR" sz="1500" kern="1200" dirty="0"/>
            <a:t> </a:t>
          </a:r>
        </a:p>
      </dsp:txBody>
      <dsp:txXfrm>
        <a:off x="4208530" y="4264657"/>
        <a:ext cx="1413699" cy="877763"/>
      </dsp:txXfrm>
    </dsp:sp>
    <dsp:sp modelId="{9728D13B-3E4F-614F-B986-C025105BFB73}">
      <dsp:nvSpPr>
        <dsp:cNvPr id="0" name=""/>
        <dsp:cNvSpPr/>
      </dsp:nvSpPr>
      <dsp:spPr>
        <a:xfrm>
          <a:off x="5812685" y="2722941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2FA75A7-57A4-BC46-8DB1-5B1A32620AC9}">
      <dsp:nvSpPr>
        <dsp:cNvPr id="0" name=""/>
        <dsp:cNvSpPr/>
      </dsp:nvSpPr>
      <dsp:spPr>
        <a:xfrm>
          <a:off x="5975831" y="2877930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Choque adaptativo</a:t>
          </a:r>
        </a:p>
      </dsp:txBody>
      <dsp:txXfrm>
        <a:off x="6003140" y="2905239"/>
        <a:ext cx="1413699" cy="877763"/>
      </dsp:txXfrm>
    </dsp:sp>
    <dsp:sp modelId="{E28B657C-4889-E349-BB06-1E887AD62037}">
      <dsp:nvSpPr>
        <dsp:cNvPr id="0" name=""/>
        <dsp:cNvSpPr/>
      </dsp:nvSpPr>
      <dsp:spPr>
        <a:xfrm>
          <a:off x="5812685" y="4082359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42D9888-530E-1243-9803-7540203792DB}">
      <dsp:nvSpPr>
        <dsp:cNvPr id="0" name=""/>
        <dsp:cNvSpPr/>
      </dsp:nvSpPr>
      <dsp:spPr>
        <a:xfrm>
          <a:off x="5975831" y="4237348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Tratamento para contratilidade</a:t>
          </a:r>
        </a:p>
      </dsp:txBody>
      <dsp:txXfrm>
        <a:off x="6003140" y="4264657"/>
        <a:ext cx="1413699" cy="877763"/>
      </dsp:txXfrm>
    </dsp:sp>
    <dsp:sp modelId="{B5DDD61B-799A-F146-8825-ECAB7B3B8F03}">
      <dsp:nvSpPr>
        <dsp:cNvPr id="0" name=""/>
        <dsp:cNvSpPr/>
      </dsp:nvSpPr>
      <dsp:spPr>
        <a:xfrm>
          <a:off x="7607295" y="1363524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437A0D4-DD0F-5641-803C-4684C90A7AAE}">
      <dsp:nvSpPr>
        <dsp:cNvPr id="0" name=""/>
        <dsp:cNvSpPr/>
      </dsp:nvSpPr>
      <dsp:spPr>
        <a:xfrm>
          <a:off x="7770442" y="1518513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Não: Estável (baixo grau de suspeição)</a:t>
          </a:r>
        </a:p>
      </dsp:txBody>
      <dsp:txXfrm>
        <a:off x="7797751" y="1545822"/>
        <a:ext cx="1413699" cy="877763"/>
      </dsp:txXfrm>
    </dsp:sp>
    <dsp:sp modelId="{2DA30DCB-0361-564C-994B-776F14DDA880}">
      <dsp:nvSpPr>
        <dsp:cNvPr id="0" name=""/>
        <dsp:cNvSpPr/>
      </dsp:nvSpPr>
      <dsp:spPr>
        <a:xfrm>
          <a:off x="7607295" y="2722941"/>
          <a:ext cx="1468317" cy="9323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69D7BDC-8C88-A643-8E9B-C126FC049E9A}">
      <dsp:nvSpPr>
        <dsp:cNvPr id="0" name=""/>
        <dsp:cNvSpPr/>
      </dsp:nvSpPr>
      <dsp:spPr>
        <a:xfrm>
          <a:off x="7770442" y="2877930"/>
          <a:ext cx="1468317" cy="93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/>
            <a:t>Observação rigorosa 6/6h </a:t>
          </a:r>
        </a:p>
      </dsp:txBody>
      <dsp:txXfrm>
        <a:off x="7797751" y="2905239"/>
        <a:ext cx="1413699" cy="8777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2201B14-A72A-4E41-B178-944099598FD0}" type="datetimeFigureOut">
              <a:rPr lang="pt-BR"/>
              <a:pPr/>
              <a:t>28/10/2020</a:t>
            </a:fld>
            <a:endParaRPr lang="pt-BR"/>
          </a:p>
        </p:txBody>
      </p:sp>
      <p:sp>
        <p:nvSpPr>
          <p:cNvPr id="409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C1AB090-4CCD-417E-9146-B4C60C3B9A1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012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53;g35f391192_00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Google Shape;54;g35f391192_0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58;g3606f1c2d_30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Google Shape;59;g3606f1c2d_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67;g35f391192_04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" name="Google Shape;68;g35f391192_04:notes"/>
          <p:cNvSpPr txBox="1">
            <a:spLocks noGrp="1"/>
          </p:cNvSpPr>
          <p:nvPr>
            <p:ph type="body" idx="1"/>
          </p:nvPr>
        </p:nvSpPr>
        <p:spPr/>
        <p:txBody>
          <a:bodyPr lIns="91425" tIns="91425" rIns="91425" bIns="91425">
            <a:noAutofit/>
          </a:bodyPr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1000"/>
              <a:t>COMPENSADA: MAIOR FC E REDUÇÃO DE URINA, não são sinônimos de má perfusão e sim SINAIS DE ALERTA SEMPRE CORRELACIONANDO COM O NORMAL PARA AQUELE PCTE. FALA-SE EM INICIAR DROGA NESSE ESTAGIO EM RNPTE DEVIDO A PERDA DA AUTOREGULAÇÃO DO FLUXO SANGUINEO, PP CEREBRAL.</a:t>
            </a:r>
          </a:p>
          <a:p>
            <a:pPr>
              <a:buSzPts val="1400"/>
              <a:buFontTx/>
              <a:buChar char="-"/>
            </a:pPr>
            <a:r>
              <a:rPr lang="pt-BR" sz="1000"/>
              <a:t>DESCOMPENSADA: FLUXO PARA ÓRGAOS PRINCIPAIS COMPROMETIDO</a:t>
            </a:r>
          </a:p>
          <a:p>
            <a:pPr>
              <a:buSzPts val="1400"/>
              <a:buFontTx/>
              <a:buChar char="-"/>
            </a:pPr>
            <a:r>
              <a:rPr lang="pt-BR" sz="1000"/>
              <a:t>IRREVERSIVEL: ACIDOSE METABÓLICA E BE NEGATIVO MUITO AUMENTADO.</a:t>
            </a:r>
          </a:p>
          <a:p>
            <a:pPr>
              <a:buSzPts val="1400"/>
              <a:buFontTx/>
              <a:buChar char="-"/>
            </a:pPr>
            <a:r>
              <a:rPr lang="pt-BR" sz="1000"/>
              <a:t>ADAPTATIVO</a:t>
            </a:r>
          </a:p>
          <a:p>
            <a:pPr>
              <a:buSzPts val="1400"/>
            </a:pPr>
            <a:endParaRPr lang="pt-BR" sz="1000"/>
          </a:p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Google Shape;58;g3606f1c2d_30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Google Shape;59;g3606f1c2d_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r>
              <a:rPr lang="pt-BR" sz="1000"/>
              <a:t>Preparar para iniciar aminas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1000"/>
              <a:t>Atividade cronotrópica compromete Lusotropismo na pré-carga reduzida</a:t>
            </a:r>
          </a:p>
          <a:p>
            <a:pPr>
              <a:buSzPts val="1400"/>
              <a:buFontTx/>
              <a:buChar char="-"/>
            </a:pPr>
            <a:r>
              <a:rPr lang="pt-BR" sz="1000"/>
              <a:t>Ef colaterais devido aumentar taxa metabólica</a:t>
            </a:r>
          </a:p>
          <a:p>
            <a:pPr>
              <a:buSzPts val="1400"/>
              <a:buFontTx/>
              <a:buChar char="-"/>
            </a:pPr>
            <a:endParaRPr lang="pt-BR" sz="10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1000"/>
              <a:t>Altas doses = aumenta RVS (VC) mas reduz inotropismo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" name="Google Shape;173;g35ed75ccf_028:notes"/>
          <p:cNvSpPr txBox="1">
            <a:spLocks noGrp="1"/>
          </p:cNvSpPr>
          <p:nvPr>
            <p:ph type="body" idx="1"/>
          </p:nvPr>
        </p:nvSpPr>
        <p:spPr/>
        <p:txBody>
          <a:bodyPr lIns="91425" tIns="91425" rIns="91425" bIns="91425">
            <a:noAutofit/>
          </a:bodyPr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1000"/>
              <a:t>Altas doses = aumenta RVS (VC) mas reduz inotropismo</a:t>
            </a:r>
          </a:p>
          <a:p>
            <a:pPr>
              <a:buSzPts val="1400"/>
              <a:buFontTx/>
              <a:buChar char="-"/>
            </a:pPr>
            <a:r>
              <a:rPr lang="pt-BR" sz="1000"/>
              <a:t>Controversias </a:t>
            </a:r>
          </a:p>
          <a:p>
            <a:pPr>
              <a:buSzPts val="1400"/>
            </a:pPr>
            <a:r>
              <a:rPr lang="pt-BR" sz="1000"/>
              <a:t>----doses baixas de dopamina (0,5 a 5mcg/kg/min) estimulam os </a:t>
            </a:r>
            <a:r>
              <a:rPr lang="pt-BR" sz="1000" b="1"/>
              <a:t>receptores dopaminérgicos</a:t>
            </a:r>
            <a:r>
              <a:rPr lang="pt-BR" sz="1000"/>
              <a:t>; dosagens médias (5 a 10mcg/kg/min), os </a:t>
            </a:r>
            <a:r>
              <a:rPr lang="pt-BR" sz="1000" b="1"/>
              <a:t>receptores β </a:t>
            </a:r>
            <a:r>
              <a:rPr lang="pt-BR" sz="1000"/>
              <a:t>e altas dosagens (&gt;10mcg/kg/min), os </a:t>
            </a:r>
            <a:r>
              <a:rPr lang="pt-BR" sz="1000" b="1"/>
              <a:t>receptores </a:t>
            </a:r>
            <a:r>
              <a:rPr lang="el-GR" sz="1000" b="1"/>
              <a:t>α</a:t>
            </a:r>
            <a:endParaRPr lang="pt-BR" sz="1000" b="1"/>
          </a:p>
          <a:p>
            <a:pPr>
              <a:buSzPts val="1400"/>
            </a:pPr>
            <a:r>
              <a:rPr lang="pt-BR" sz="1000" b="1"/>
              <a:t>----</a:t>
            </a:r>
            <a:r>
              <a:rPr lang="pt-BR" sz="1000"/>
              <a:t>Dados em animais indicam que doses mais altas de dopamina não reduzem o fluxo hepático e não aumenta a resistência do fluxo mesentérico vascular. Também foi demonstrado que baixas doses (&lt;5mcg/kg/min) aumentam a produção de urina; contudo, ainda não há evidências dos benefícios dessa ação em curto ou longo prazos, não ocorrendo nenhum efeito sobre a creatinina sérica ou a incidência de oligúria</a:t>
            </a:r>
          </a:p>
          <a:p>
            <a:pPr>
              <a:buSzPts val="1400"/>
            </a:pPr>
            <a:r>
              <a:rPr lang="pt-BR" sz="1000"/>
              <a:t>-    </a:t>
            </a:r>
            <a:r>
              <a:rPr lang="pt-BR" sz="1000" b="1"/>
              <a:t>Dopamina deve ser a medicação de eleição para pacientes hipotensos</a:t>
            </a:r>
            <a:r>
              <a:rPr lang="pt-BR" sz="1000"/>
              <a:t>; entretanto, os estudos demonstram que, muitas vezes, esse aumento nos valores da pressão podem não refletir melhor perfusão tecidual ou perfusão cerebral; assim, deve haver uma monitoração rigorosa sobre seus efeitos na melhora do quadro do paciente. Se não obtiver os efeitos desejados, outros fármacos devem ser considerados, como dobutamina ou adrenalina.</a:t>
            </a:r>
            <a:endParaRPr lang="pt-BR" sz="900"/>
          </a:p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endParaRPr lang="pt-BR" sz="9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endParaRPr lang="pt-BR" sz="9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tônus vascular (camada muscular das artérias). </a:t>
            </a:r>
          </a:p>
          <a:p>
            <a:pPr>
              <a:buSzPts val="1400"/>
              <a:buFontTx/>
              <a:buChar char="-"/>
            </a:pPr>
            <a:r>
              <a:rPr lang="pt-BR" sz="1000"/>
              <a:t>potencial efeito colateral é a suposta </a:t>
            </a:r>
            <a:r>
              <a:rPr lang="pt-BR" sz="1000" b="1"/>
              <a:t>má-perfusão de órgãos terminais</a:t>
            </a:r>
            <a:r>
              <a:rPr lang="pt-BR" sz="1000"/>
              <a:t>; no entanto, a maioria dos estudos envolvendo seu uso em hipotensão refratária não demonstrou diminuição na perfusão dos órgãos. Também não há dados sobre seu efeito no fluxo sanguíneo cerebral e no DC em pré-termo. Portanto, o papel desse fármaco no manejo da instabilidade circulatória nesses pacientes parece promissor, mas ainda necessita ser mais bem estudado</a:t>
            </a:r>
            <a:endParaRPr lang="pt-BR" sz="9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Aumenta o monofosfato de adenosina cíclico (AMPc)  </a:t>
            </a:r>
          </a:p>
          <a:p>
            <a:pPr>
              <a:buSzPts val="1400"/>
              <a:buFontTx/>
              <a:buChar char="-"/>
            </a:pPr>
            <a:r>
              <a:rPr lang="pt-BR" sz="900"/>
              <a:t>Depende da função renal, pois é excretada pelos rins</a:t>
            </a:r>
          </a:p>
          <a:p>
            <a:pPr>
              <a:buSzPts val="1400"/>
              <a:buFontTx/>
              <a:buChar char="-"/>
            </a:pPr>
            <a:r>
              <a:rPr lang="pt-BR" sz="1000"/>
              <a:t>Alguns estudos que utilizaram milrinona em pré-termo com comprometimento cardiogênico demonstraram que queles que receberam esse fármaco tiveram taxas de falha de ventilação significativamente mais baixas e menor necessidade de outros suportes inotrópicos ou esteroides, o que sugere melhor estabilidade cardiovascular.</a:t>
            </a:r>
            <a:endParaRPr lang="pt-BR" sz="9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Efeitos 1 a 2h após (2) e 8 a 12h após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Painel das drogas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Uso de aminas segundo mecanismo de ação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Proposta de manejo do choque com sinais ecocardio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Proposta de manejo segundo tipo de choque 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Proposta de manejo segundo tipo de choque 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Proposta de manejo segundo tipo de choque </a:t>
            </a: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r>
              <a:rPr lang="pt-BR" sz="900"/>
              <a:t>Proposta de manejo segundo patologia e base</a:t>
            </a: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90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endParaRPr lang="pt-BR" sz="90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endParaRPr lang="pt-BR" sz="90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endParaRPr lang="pt-BR" sz="90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Google Shape;172;g35ed75ccf_028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Google Shape;173;g35ed75ccf_0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 marL="171450" indent="-171450"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  <a:buFontTx/>
              <a:buChar char="-"/>
            </a:pPr>
            <a:endParaRPr lang="pt-BR" sz="90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Google Shape;58;g3606f1c2d_30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Google Shape;59;g3606f1c2d_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Google Shape;58;g3606f1c2d_30:notes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Google Shape;59;g3606f1c2d_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 lIns="91425" tIns="91425" rIns="91425" bIns="91425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SzPts val="1400"/>
            </a:pPr>
            <a:endParaRPr lang="pt-BR" sz="10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31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6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30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70C13-289E-4A69-81D9-BF3D0FCBFCF6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D532F-7CB5-4799-AE60-A34B89FB340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642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1F400-8310-4412-AEF7-0CCA67343BD2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38840-CD13-4B6D-A120-7DA8FD85414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149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07D4-4DE8-490A-A5C5-4B749A07A324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8EADA-7CF4-48DE-8E83-4F555A3F220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805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7216C-FCCD-4CE8-909D-D08F3BCED524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4BE09-A880-4CAD-A1F1-CED164B4BFE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192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CC0D2-EC87-4408-9F8D-5ED8E1FAA10E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A6B95-59D2-4E0F-9C5B-6F16DF78A5B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657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4F058-0A84-4E14-A200-5FDF764C25C6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F5D76-B67C-474A-8B20-6D492766777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847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18994-D6D7-496E-8BBE-6BF9C0C9B4CA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208D6-0C88-4074-BF27-E0871E1E757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727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1A62B-2C6C-4C64-B4CD-F80F3B67D32B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D295-9BF2-4B0A-8B45-B672A8B5FAB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182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49964-CF23-4F91-BF51-8559C1E68C4A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62815-6475-4937-B3CB-B1D159DA9A8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11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1F5D9-9EC3-4307-B397-660AC88B0439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BF403-2BD7-417D-A18D-19FD0ADF3F8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7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EE81BD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EE81BD"/>
                </a:solidFill>
                <a:latin typeface="Arial" pitchFamily="34" charset="0"/>
              </a:rPr>
              <a:t>”</a:t>
            </a:r>
            <a:endParaRPr lang="en-US">
              <a:solidFill>
                <a:srgbClr val="EE81BD"/>
              </a:solidFill>
              <a:latin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91AA6-8B43-4EB8-BF1D-CBA3237DC036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75B14-6D15-4F6D-B1D5-A727DBF7AC5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201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98014-85EF-45DD-BE92-C5C942BD4A51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83F5D-61AF-4F5E-AD75-279F5FB4CE8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1932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EE81BD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EE81BD"/>
                </a:solidFill>
                <a:latin typeface="Arial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5BE48-7052-4DB9-BF30-42F1E49E9B4C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AB6EC-E5C9-4711-897B-086562127C3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045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CABDC-09CA-497C-AAC0-6E4A4D4055E7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9E0AC-0F1C-4BE1-BAEF-4764D6B0315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116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EBE4B-A7B9-4EC3-9450-4FD831CCDFD9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A7854-61D3-47EB-BE16-9EB126E8798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575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8DBFD-F15B-456E-87B3-3E38BF7A6FC0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6C4A2-81D8-4D89-ADD2-69EDD13A7A0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087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29F751-EB1E-4DB6-AE19-C26BBC5B7A2F}" type="datetimeFigureOut">
              <a:rPr lang="en-US"/>
              <a:pPr>
                <a:defRPr/>
              </a:pPr>
              <a:t>10/28/2020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95412A-A67D-40AF-BCD7-4B8A4316268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95" r:id="rId11"/>
    <p:sldLayoutId id="2147483684" r:id="rId12"/>
    <p:sldLayoutId id="2147483696" r:id="rId13"/>
    <p:sldLayoutId id="2147483683" r:id="rId14"/>
    <p:sldLayoutId id="2147483682" r:id="rId15"/>
    <p:sldLayoutId id="2147483681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sfar.org/scores2/snap22.php#haut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sfar.org/scores2/snap22.php#haut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sfar.org/scores2/snap22.php#hau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e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e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emf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pmargotto@gmail.com" TargetMode="Externa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hyperlink" Target="https://www.ncbi.nlm.nih.gov/pubmed/29404312" TargetMode="External"/><Relationship Id="rId7" Type="http://schemas.openxmlformats.org/officeDocument/2006/relationships/image" Target="../media/image30.png"/><Relationship Id="rId2" Type="http://schemas.openxmlformats.org/officeDocument/2006/relationships/hyperlink" Target="http://paulomargotto.com.br/avancos-no-diagnostico-e-tratamento-da-instabilidade-hemodinamica-do-choque-neonatal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hyperlink" Target="http://paulomargotto.com.br/documentos/20036" TargetMode="External"/><Relationship Id="rId4" Type="http://schemas.openxmlformats.org/officeDocument/2006/relationships/hyperlink" Target="https://www.ncbi.nlm.nih.gov/pubmed?linkname=pubmed_pubmed&amp;from_uid=29404312" TargetMode="Externa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0051" TargetMode="External"/><Relationship Id="rId2" Type="http://schemas.openxmlformats.org/officeDocument/2006/relationships/hyperlink" Target="http://paulomargotto.com.br/ecocardiografia-funcional-no-choque-em-recem-nascidos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9834" TargetMode="External"/><Relationship Id="rId2" Type="http://schemas.openxmlformats.org/officeDocument/2006/relationships/hyperlink" Target="http://paulomargotto.com.br/valores-normais-de-pressao-arterial-nos-recem-nascidos-prematuros-e-a-termo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paulomargotto.com.br/documentos/7408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paulomargotto.com.br/documentos/20088" TargetMode="Externa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ctrTitle"/>
          </p:nvPr>
        </p:nvSpPr>
        <p:spPr>
          <a:xfrm>
            <a:off x="393700" y="0"/>
            <a:ext cx="11328400" cy="1076325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3600" b="1" dirty="0" smtClean="0">
                <a:solidFill>
                  <a:srgbClr val="0000FF"/>
                </a:solidFill>
              </a:rPr>
              <a:t>Como escolher a amina vasoativa adequada na </a:t>
            </a:r>
            <a:r>
              <a:rPr lang="pt-BR" sz="3600" b="1" dirty="0" smtClean="0">
                <a:solidFill>
                  <a:srgbClr val="0000FF"/>
                </a:solidFill>
              </a:rPr>
              <a:t>Unidade de </a:t>
            </a:r>
            <a:r>
              <a:rPr lang="pt-BR" sz="3600" b="1" smtClean="0">
                <a:solidFill>
                  <a:srgbClr val="0000FF"/>
                </a:solidFill>
              </a:rPr>
              <a:t>Terapia Intensiva </a:t>
            </a:r>
            <a:r>
              <a:rPr lang="pt-BR" sz="3600" b="1" dirty="0" smtClean="0">
                <a:solidFill>
                  <a:srgbClr val="0000FF"/>
                </a:solidFill>
              </a:rPr>
              <a:t>Neonatal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8150" y="3875088"/>
            <a:ext cx="8628063" cy="1096962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pt-BR" smtClean="0">
                <a:solidFill>
                  <a:srgbClr val="7F7F7F"/>
                </a:solidFill>
              </a:rPr>
              <a:t>Parte 1 </a:t>
            </a:r>
          </a:p>
          <a:p>
            <a:pPr algn="ctr">
              <a:lnSpc>
                <a:spcPct val="80000"/>
              </a:lnSpc>
            </a:pPr>
            <a:r>
              <a:rPr lang="pt-BR" smtClean="0">
                <a:solidFill>
                  <a:srgbClr val="7F7F7F"/>
                </a:solidFill>
              </a:rPr>
              <a:t>Apresentação: Luciana Trindade (R3 Neonatologia/HMIB/SES/DF)</a:t>
            </a:r>
          </a:p>
          <a:p>
            <a:pPr algn="ctr">
              <a:lnSpc>
                <a:spcPct val="80000"/>
              </a:lnSpc>
            </a:pPr>
            <a:r>
              <a:rPr lang="pt-BR" smtClean="0">
                <a:solidFill>
                  <a:srgbClr val="7F7F7F"/>
                </a:solidFill>
              </a:rPr>
              <a:t>Coordenação: Diogo Pedroso</a:t>
            </a:r>
          </a:p>
          <a:p>
            <a:pPr>
              <a:lnSpc>
                <a:spcPct val="80000"/>
              </a:lnSpc>
            </a:pPr>
            <a:endParaRPr lang="pt-BR" smtClean="0">
              <a:solidFill>
                <a:srgbClr val="7F7F7F"/>
              </a:solidFill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974725"/>
            <a:ext cx="9698038" cy="116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8804275" y="6491288"/>
            <a:ext cx="3387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/>
            <a:r>
              <a:rPr lang="pt-BR"/>
              <a:t>Brasília, 28 de outubro de 2020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1082675" y="2141538"/>
            <a:ext cx="10264775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/>
            <a:r>
              <a:rPr lang="pt-BR" sz="1400" dirty="0">
                <a:solidFill>
                  <a:srgbClr val="404040"/>
                </a:solidFill>
              </a:rPr>
              <a:t>-</a:t>
            </a:r>
            <a:r>
              <a:rPr lang="pt-BR" sz="1400" dirty="0" err="1">
                <a:solidFill>
                  <a:srgbClr val="0000FF"/>
                </a:solidFill>
              </a:rPr>
              <a:t>Batton</a:t>
            </a:r>
            <a:r>
              <a:rPr lang="pt-BR" sz="1400" dirty="0">
                <a:solidFill>
                  <a:srgbClr val="0000FF"/>
                </a:solidFill>
              </a:rPr>
              <a:t> B</a:t>
            </a:r>
            <a:r>
              <a:rPr lang="pt-BR" sz="1400" dirty="0">
                <a:solidFill>
                  <a:srgbClr val="404040"/>
                </a:solidFill>
              </a:rPr>
              <a:t>. </a:t>
            </a:r>
            <a:r>
              <a:rPr lang="pt-BR" sz="1400" dirty="0" err="1">
                <a:solidFill>
                  <a:srgbClr val="404040"/>
                </a:solidFill>
              </a:rPr>
              <a:t>Etilogy</a:t>
            </a:r>
            <a:r>
              <a:rPr lang="pt-BR" sz="1400" dirty="0">
                <a:solidFill>
                  <a:srgbClr val="404040"/>
                </a:solidFill>
              </a:rPr>
              <a:t>, </a:t>
            </a:r>
            <a:r>
              <a:rPr lang="pt-BR" sz="1400" dirty="0" err="1">
                <a:solidFill>
                  <a:srgbClr val="404040"/>
                </a:solidFill>
              </a:rPr>
              <a:t>Clinical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manifestations</a:t>
            </a:r>
            <a:r>
              <a:rPr lang="pt-BR" sz="1400" dirty="0">
                <a:solidFill>
                  <a:srgbClr val="404040"/>
                </a:solidFill>
              </a:rPr>
              <a:t>, </a:t>
            </a:r>
            <a:r>
              <a:rPr lang="pt-BR" sz="1400" dirty="0" err="1">
                <a:solidFill>
                  <a:srgbClr val="404040"/>
                </a:solidFill>
              </a:rPr>
              <a:t>evaluation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and</a:t>
            </a:r>
            <a:r>
              <a:rPr lang="pt-BR" sz="1400" dirty="0">
                <a:solidFill>
                  <a:srgbClr val="404040"/>
                </a:solidFill>
              </a:rPr>
              <a:t> management </a:t>
            </a:r>
            <a:r>
              <a:rPr lang="pt-BR" sz="1400" dirty="0" err="1">
                <a:solidFill>
                  <a:srgbClr val="404040"/>
                </a:solidFill>
              </a:rPr>
              <a:t>of</a:t>
            </a:r>
            <a:r>
              <a:rPr lang="pt-BR" sz="1400" dirty="0">
                <a:solidFill>
                  <a:srgbClr val="404040"/>
                </a:solidFill>
              </a:rPr>
              <a:t> neonatal </a:t>
            </a:r>
            <a:r>
              <a:rPr lang="pt-BR" sz="1400" dirty="0" err="1">
                <a:solidFill>
                  <a:srgbClr val="404040"/>
                </a:solidFill>
              </a:rPr>
              <a:t>shock</a:t>
            </a:r>
            <a:r>
              <a:rPr lang="pt-BR" sz="1400" dirty="0">
                <a:solidFill>
                  <a:srgbClr val="404040"/>
                </a:solidFill>
              </a:rPr>
              <a:t>. </a:t>
            </a:r>
            <a:r>
              <a:rPr lang="pt-BR" sz="1400" dirty="0" err="1">
                <a:solidFill>
                  <a:srgbClr val="404040"/>
                </a:solidFill>
              </a:rPr>
              <a:t>UpToDate</a:t>
            </a:r>
            <a:r>
              <a:rPr lang="pt-BR" sz="1400" dirty="0">
                <a:solidFill>
                  <a:srgbClr val="404040"/>
                </a:solidFill>
              </a:rPr>
              <a:t>, 2018. </a:t>
            </a:r>
            <a:r>
              <a:rPr lang="pt-BR" sz="1400" dirty="0" err="1">
                <a:solidFill>
                  <a:srgbClr val="404040"/>
                </a:solidFill>
              </a:rPr>
              <a:t>Wolters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Kluwer</a:t>
            </a:r>
            <a:r>
              <a:rPr lang="pt-BR" sz="1400" dirty="0">
                <a:solidFill>
                  <a:srgbClr val="404040"/>
                </a:solidFill>
              </a:rPr>
              <a:t>. </a:t>
            </a:r>
          </a:p>
          <a:p>
            <a:pPr defTabSz="914400"/>
            <a:r>
              <a:rPr lang="pt-BR" sz="1400" dirty="0">
                <a:solidFill>
                  <a:srgbClr val="404040"/>
                </a:solidFill>
              </a:rPr>
              <a:t>-Ringer S. </a:t>
            </a:r>
            <a:r>
              <a:rPr lang="pt-BR" sz="1400" dirty="0" err="1">
                <a:solidFill>
                  <a:srgbClr val="404040"/>
                </a:solidFill>
              </a:rPr>
              <a:t>Fluid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and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electrolyte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therapy</a:t>
            </a:r>
            <a:r>
              <a:rPr lang="pt-BR" sz="1400" dirty="0">
                <a:solidFill>
                  <a:srgbClr val="404040"/>
                </a:solidFill>
              </a:rPr>
              <a:t> in </a:t>
            </a:r>
            <a:r>
              <a:rPr lang="pt-BR" sz="1400" dirty="0" err="1">
                <a:solidFill>
                  <a:srgbClr val="404040"/>
                </a:solidFill>
              </a:rPr>
              <a:t>newborns</a:t>
            </a:r>
            <a:r>
              <a:rPr lang="pt-BR" sz="1400" dirty="0">
                <a:solidFill>
                  <a:srgbClr val="404040"/>
                </a:solidFill>
              </a:rPr>
              <a:t>. </a:t>
            </a:r>
            <a:r>
              <a:rPr lang="pt-BR" sz="1400" dirty="0" err="1">
                <a:solidFill>
                  <a:srgbClr val="404040"/>
                </a:solidFill>
              </a:rPr>
              <a:t>UpToDate</a:t>
            </a:r>
            <a:r>
              <a:rPr lang="pt-BR" sz="1400" dirty="0">
                <a:solidFill>
                  <a:srgbClr val="404040"/>
                </a:solidFill>
              </a:rPr>
              <a:t>, 2019. </a:t>
            </a:r>
            <a:r>
              <a:rPr lang="pt-BR" sz="1400" dirty="0" err="1">
                <a:solidFill>
                  <a:srgbClr val="404040"/>
                </a:solidFill>
              </a:rPr>
              <a:t>Wolters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Kluwer</a:t>
            </a:r>
            <a:r>
              <a:rPr lang="pt-BR" sz="1400" dirty="0">
                <a:solidFill>
                  <a:srgbClr val="404040"/>
                </a:solidFill>
              </a:rPr>
              <a:t>. </a:t>
            </a:r>
          </a:p>
          <a:p>
            <a:pPr defTabSz="914400"/>
            <a:r>
              <a:rPr lang="pt-BR" sz="1400" dirty="0">
                <a:solidFill>
                  <a:srgbClr val="404040"/>
                </a:solidFill>
              </a:rPr>
              <a:t>-</a:t>
            </a:r>
            <a:r>
              <a:rPr lang="pt-BR" sz="1400" dirty="0">
                <a:solidFill>
                  <a:srgbClr val="0000FF"/>
                </a:solidFill>
              </a:rPr>
              <a:t>Pinto PM</a:t>
            </a:r>
            <a:r>
              <a:rPr lang="pt-BR" sz="1400" dirty="0">
                <a:solidFill>
                  <a:srgbClr val="404040"/>
                </a:solidFill>
              </a:rPr>
              <a:t>. Perfusão e Oxigenação Cerebral em Recém Nascidos de muito baixo peso – Estimativa de valores de referência do índice de Espectroscopia por Infravermelho Proximal. Dissertação de Pós-graduação em Pesquisa Clínica. Instituto Nacional de Saúde da Mulher, Criança e Adolescente Fernandes Figueira. Fundação Oswaldo Cruz. Rio de Janeiro, 2015. </a:t>
            </a:r>
          </a:p>
          <a:p>
            <a:pPr defTabSz="914400"/>
            <a:r>
              <a:rPr lang="pt-BR" sz="1400" dirty="0">
                <a:solidFill>
                  <a:srgbClr val="404040"/>
                </a:solidFill>
              </a:rPr>
              <a:t>-</a:t>
            </a:r>
            <a:r>
              <a:rPr lang="pt-BR" sz="1400" dirty="0" err="1">
                <a:solidFill>
                  <a:srgbClr val="0000FF"/>
                </a:solidFill>
              </a:rPr>
              <a:t>Variane</a:t>
            </a:r>
            <a:r>
              <a:rPr lang="pt-BR" sz="1400" dirty="0">
                <a:solidFill>
                  <a:srgbClr val="0000FF"/>
                </a:solidFill>
              </a:rPr>
              <a:t>, GFT</a:t>
            </a:r>
            <a:r>
              <a:rPr lang="pt-BR" sz="1400" dirty="0">
                <a:solidFill>
                  <a:srgbClr val="404040"/>
                </a:solidFill>
              </a:rPr>
              <a:t>, Netto A, Magalhães M, </a:t>
            </a:r>
            <a:r>
              <a:rPr lang="pt-BR" sz="1400" dirty="0" err="1">
                <a:solidFill>
                  <a:srgbClr val="404040"/>
                </a:solidFill>
              </a:rPr>
              <a:t>Pietrobom</a:t>
            </a:r>
            <a:r>
              <a:rPr lang="pt-BR" sz="1400" dirty="0">
                <a:solidFill>
                  <a:srgbClr val="404040"/>
                </a:solidFill>
              </a:rPr>
              <a:t> RFR, Rodrigues DP. Uso de espectroscopia de infravermelho próximo em unidade de terapia intensiva neonatal. In: Sociedade Brasileira de Pediatria, </a:t>
            </a:r>
            <a:r>
              <a:rPr lang="pt-BR" sz="1400" dirty="0" err="1">
                <a:solidFill>
                  <a:srgbClr val="404040"/>
                </a:solidFill>
              </a:rPr>
              <a:t>Procianoy</a:t>
            </a:r>
            <a:r>
              <a:rPr lang="pt-BR" sz="1400" dirty="0">
                <a:solidFill>
                  <a:srgbClr val="404040"/>
                </a:solidFill>
              </a:rPr>
              <a:t> RS, Leone CR, organizadores PRORN Programa de Atualização em Neonatologia: Ciclo 16. Porto Alegre: </a:t>
            </a:r>
            <a:r>
              <a:rPr lang="pt-BR" sz="1400" dirty="0" err="1">
                <a:solidFill>
                  <a:srgbClr val="404040"/>
                </a:solidFill>
              </a:rPr>
              <a:t>Atmed</a:t>
            </a:r>
            <a:r>
              <a:rPr lang="pt-BR" sz="1400" dirty="0">
                <a:solidFill>
                  <a:srgbClr val="404040"/>
                </a:solidFill>
              </a:rPr>
              <a:t> </a:t>
            </a:r>
            <a:r>
              <a:rPr lang="pt-BR" sz="1400" dirty="0" err="1">
                <a:solidFill>
                  <a:srgbClr val="404040"/>
                </a:solidFill>
              </a:rPr>
              <a:t>Panamericana</a:t>
            </a:r>
            <a:r>
              <a:rPr lang="pt-BR" sz="1400" dirty="0">
                <a:solidFill>
                  <a:srgbClr val="404040"/>
                </a:solidFill>
              </a:rPr>
              <a:t>; 2020. p.41-75 (Sistema de Educação Continuada a Distância, v.3)</a:t>
            </a:r>
          </a:p>
          <a:p>
            <a:pPr defTabSz="914400">
              <a:lnSpc>
                <a:spcPct val="80000"/>
              </a:lnSpc>
              <a:spcBef>
                <a:spcPct val="50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endParaRPr lang="pt-BR" sz="1400" dirty="0">
              <a:solidFill>
                <a:srgbClr val="404040"/>
              </a:solidFill>
            </a:endParaRPr>
          </a:p>
        </p:txBody>
      </p:sp>
      <p:pic>
        <p:nvPicPr>
          <p:cNvPr id="5130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3511550"/>
            <a:ext cx="1363662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AutoShape 11"/>
          <p:cNvSpPr>
            <a:spLocks noChangeArrowheads="1"/>
          </p:cNvSpPr>
          <p:nvPr/>
        </p:nvSpPr>
        <p:spPr bwMode="auto">
          <a:xfrm>
            <a:off x="179388" y="4875213"/>
            <a:ext cx="11168062" cy="1843087"/>
          </a:xfrm>
          <a:prstGeom prst="irregularSeal1">
            <a:avLst/>
          </a:prstGeom>
          <a:solidFill>
            <a:schemeClr val="accent1"/>
          </a:solidFill>
          <a:ln w="5715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 b="1">
                <a:solidFill>
                  <a:srgbClr val="FFFF00"/>
                </a:solidFill>
              </a:rPr>
              <a:t>Nos complementos a excelente visão de McNamara sobre o uso de drogas vasoativas</a:t>
            </a:r>
          </a:p>
          <a:p>
            <a:pPr algn="ctr" defTabSz="914400"/>
            <a:r>
              <a:rPr lang="pt-BR" b="1">
                <a:solidFill>
                  <a:srgbClr val="FFFF00"/>
                </a:solidFill>
              </a:rPr>
              <a:t>no Choque e na Hipertensão  Pulmonar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4839493" y="6519069"/>
            <a:ext cx="3157538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dirty="0">
                <a:solidFill>
                  <a:srgbClr val="7F7F7F"/>
                </a:solidFill>
                <a:hlinkClick r:id="rId4"/>
              </a:rPr>
              <a:t>www.paulomargotto.com.br</a:t>
            </a:r>
            <a:r>
              <a:rPr lang="pt-BR" dirty="0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 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smtClean="0"/>
              <a:t>É um dos principais desafios dentro da neonatologia</a:t>
            </a:r>
          </a:p>
          <a:p>
            <a:r>
              <a:rPr lang="pt-BR" sz="2400" smtClean="0"/>
              <a:t>É um ser em formação que reage de forma diferente aos diversos tipos de aminas vasoativas</a:t>
            </a:r>
          </a:p>
          <a:p>
            <a:r>
              <a:rPr lang="pt-BR" sz="2400" smtClean="0"/>
              <a:t>Instrumentos disponíveis para análise de hemodinâmica são falhos </a:t>
            </a:r>
          </a:p>
          <a:p>
            <a:r>
              <a:rPr lang="pt-BR" sz="2400" smtClean="0"/>
              <a:t>Outro desafio: definir o choque e o momento correto de inserir as aminas vasoativas</a:t>
            </a:r>
          </a:p>
          <a:p>
            <a:r>
              <a:rPr lang="pt-BR" sz="2400" smtClean="0"/>
              <a:t>Para o tratamento adequado, é preciso identificar o tipo de choque e saber os mecanismos fisiopatológicos envolvidos.  </a:t>
            </a:r>
          </a:p>
        </p:txBody>
      </p:sp>
      <p:sp>
        <p:nvSpPr>
          <p:cNvPr id="6148" name="CaixaDeTexto 3"/>
          <p:cNvSpPr txBox="1">
            <a:spLocks noChangeArrowheads="1"/>
          </p:cNvSpPr>
          <p:nvPr/>
        </p:nvSpPr>
        <p:spPr bwMode="auto">
          <a:xfrm>
            <a:off x="10694988" y="6581775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71" name="Título 1"/>
          <p:cNvSpPr>
            <a:spLocks noGrp="1"/>
          </p:cNvSpPr>
          <p:nvPr>
            <p:ph type="title"/>
          </p:nvPr>
        </p:nvSpPr>
        <p:spPr>
          <a:xfrm>
            <a:off x="1333500" y="609600"/>
            <a:ext cx="8596313" cy="1320800"/>
          </a:xfrm>
        </p:spPr>
        <p:txBody>
          <a:bodyPr/>
          <a:lstStyle/>
          <a:p>
            <a:r>
              <a:rPr lang="pt-BR" smtClean="0"/>
              <a:t>Conceitos básicos sobre instabilidade hemodinâmica </a:t>
            </a:r>
          </a:p>
        </p:txBody>
      </p:sp>
      <p:sp>
        <p:nvSpPr>
          <p:cNvPr id="10" name="Isosceles Tri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333502" y="2160589"/>
            <a:ext cx="8596668" cy="388077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Pré-carga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força exercida no miocárdio no final da diástole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Pós-carga: </a:t>
            </a:r>
            <a:r>
              <a:rPr lang="pt-BR" dirty="0">
                <a:solidFill>
                  <a:schemeClr val="bg1"/>
                </a:solidFill>
                <a:highlight>
                  <a:srgbClr val="000000"/>
                </a:highlight>
              </a:rPr>
              <a:t>resistência, impedância ou pressão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que os ventrículos têm que exercer para ejetar seu volume sanguíneo na sístole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Contratilidade: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inotropismo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inerente ao encurtamento das fibras musculares cardíacas alternando com seu alargamento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coração do RN: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Pouco retículo sarcoplasmático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pouco ATP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Razão aumentada de tecido não contrátil fibroso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Inervação simpática diminuída</a:t>
            </a:r>
          </a:p>
        </p:txBody>
      </p:sp>
      <p:sp>
        <p:nvSpPr>
          <p:cNvPr id="12" name="Isosceles Tri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2843213" y="2145269"/>
            <a:ext cx="757786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  <a:highlight>
                  <a:srgbClr val="000000"/>
                </a:highlight>
                <a:latin typeface="+mn-lt"/>
                <a:cs typeface="+mn-cs"/>
              </a:rPr>
              <a:t>Quantidade de volume sanguíneo no ventrículo no final da diástole</a:t>
            </a:r>
          </a:p>
        </p:txBody>
      </p:sp>
      <p:sp>
        <p:nvSpPr>
          <p:cNvPr id="7176" name="CaixaDeTexto 8"/>
          <p:cNvSpPr txBox="1">
            <a:spLocks noChangeArrowheads="1"/>
          </p:cNvSpPr>
          <p:nvPr/>
        </p:nvSpPr>
        <p:spPr bwMode="auto">
          <a:xfrm>
            <a:off x="10744200" y="6581775"/>
            <a:ext cx="16494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195" name="Título 1"/>
          <p:cNvSpPr>
            <a:spLocks noGrp="1"/>
          </p:cNvSpPr>
          <p:nvPr>
            <p:ph type="title"/>
          </p:nvPr>
        </p:nvSpPr>
        <p:spPr>
          <a:xfrm>
            <a:off x="1044575" y="1179513"/>
            <a:ext cx="3300413" cy="4464050"/>
          </a:xfrm>
        </p:spPr>
        <p:txBody>
          <a:bodyPr anchor="ctr"/>
          <a:lstStyle/>
          <a:p>
            <a:r>
              <a:rPr lang="pt-BR" smtClean="0"/>
              <a:t>Coração Neonatal – Mecanismo de Frank Starling </a:t>
            </a:r>
          </a:p>
        </p:txBody>
      </p:sp>
      <p:sp>
        <p:nvSpPr>
          <p:cNvPr id="10" name="Isosceles Tri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4013200"/>
            <a:ext cx="44926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656138" y="1443038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978400" y="1109663"/>
            <a:ext cx="6384925" cy="5111750"/>
          </a:xfrm>
        </p:spPr>
        <p:txBody>
          <a:bodyPr rtlCol="0" anchor="ctr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Capacidade do coração de se adaptar a variações do volume sanguíneo modificando sua contratilidade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DC aumenta quando o miocárdio relaxa e se dilata para receber mais sangue na diástole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tecido fibroso do miocárdio neonatal não tem capacidade de alongamento adequada para dilatação na diástole e consequente aumento da pós-carga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Aumento da câmara cardíaca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aumenta o volume ejetado (VS)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Em situação de choque, um coração dilatado pode representar uma </a:t>
            </a:r>
            <a:r>
              <a:rPr lang="pt-BR" sz="1800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capacidade adaptativa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do RN e não uma sobrecarga volumétrica </a:t>
            </a:r>
          </a:p>
          <a:p>
            <a:pPr lvl="2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Um coração dilatado no choque séptico está associado com menor mortalidade em pacientes adultos e pediátricos </a:t>
            </a:r>
            <a:endParaRPr lang="pt-B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Isosceles Tri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H="1">
            <a:off x="11364913" y="0"/>
            <a:ext cx="841375" cy="461645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200" name="CaixaDeTexto 8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7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0" name="Rectangl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9220" name="Group 21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3" name="Straight Connector 22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9221" name="Título 1"/>
          <p:cNvSpPr>
            <a:spLocks noGrp="1"/>
          </p:cNvSpPr>
          <p:nvPr>
            <p:ph type="title"/>
          </p:nvPr>
        </p:nvSpPr>
        <p:spPr>
          <a:xfrm>
            <a:off x="1506538" y="2405063"/>
            <a:ext cx="7767637" cy="1646237"/>
          </a:xfrm>
        </p:spPr>
        <p:txBody>
          <a:bodyPr anchor="b"/>
          <a:lstStyle/>
          <a:p>
            <a:pPr algn="ctr"/>
            <a:r>
              <a:rPr lang="en-US" sz="5400" smtClean="0"/>
              <a:t>DC = VS X FC</a:t>
            </a: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903288" y="1481138"/>
            <a:ext cx="341153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/>
              <a:t>Em situações de demanda elevada, um coração imaturo não consegue aumentar significativamente o débito cardíaco </a:t>
            </a: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6564313" y="4051300"/>
            <a:ext cx="42449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/>
              <a:t>O único mecanismo possível de compensação é o aumento da frequência cardíaca</a:t>
            </a:r>
          </a:p>
        </p:txBody>
      </p:sp>
      <p:sp>
        <p:nvSpPr>
          <p:cNvPr id="9224" name="CaixaDeTexto 31"/>
          <p:cNvSpPr txBox="1">
            <a:spLocks noChangeArrowheads="1"/>
          </p:cNvSpPr>
          <p:nvPr/>
        </p:nvSpPr>
        <p:spPr bwMode="auto">
          <a:xfrm>
            <a:off x="11061700" y="6581775"/>
            <a:ext cx="16478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0243" name="Group 9"/>
          <p:cNvGrpSpPr>
            <a:grpSpLocks noGrp="1" noUngrp="1" noRot="1" noChangeAspect="1" noMove="1" noResize="1"/>
          </p:cNvGrpSpPr>
          <p:nvPr/>
        </p:nvGrpSpPr>
        <p:grpSpPr bwMode="auto">
          <a:xfrm>
            <a:off x="7424738" y="-7938"/>
            <a:ext cx="4767262" cy="6865938"/>
            <a:chOff x="7425267" y="-8467"/>
            <a:chExt cx="4766733" cy="6866467"/>
          </a:xfrm>
        </p:grpSpPr>
        <p:cxnSp>
          <p:nvCxnSpPr>
            <p:cNvPr id="11" name="Straight Connector 10">
              <a:extLst>
                <a:ext uri="{FF2B5EF4-FFF2-40B4-BE49-F238E27FC236}"/>
                <a:ext uri="{C183D7F6-B498-43B3-948B-1728B52AA6E4}"/>
              </a:extLst>
            </p:cNvPr>
            <p:cNvCxnSpPr>
              <a:cxnSpLocks/>
            </p:cNvCxnSpPr>
            <p:nvPr/>
          </p:nvCxnSpPr>
          <p:spPr>
            <a:xfrm>
              <a:off x="10196734" y="4571824"/>
              <a:ext cx="393656" cy="2286176"/>
            </a:xfrm>
            <a:prstGeom prst="line">
              <a:avLst/>
            </a:prstGeom>
            <a:ln w="9525">
              <a:solidFill>
                <a:srgbClr val="BFBFB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/>
                <a:ext uri="{C183D7F6-B498-43B3-948B-1728B52AA6E4}"/>
              </a:extLst>
            </p:cNvPr>
            <p:cNvCxnSpPr>
              <a:cxnSpLocks/>
            </p:cNvCxnSpPr>
            <p:nvPr/>
          </p:nvCxnSpPr>
          <p:spPr>
            <a:xfrm flipH="1">
              <a:off x="7425267" y="4571824"/>
              <a:ext cx="3382587" cy="2286176"/>
            </a:xfrm>
            <a:prstGeom prst="line">
              <a:avLst/>
            </a:prstGeom>
            <a:ln w="9525">
              <a:solidFill>
                <a:srgbClr val="BFBFBF">
                  <a:alpha val="69804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0847" y="-8467"/>
              <a:ext cx="3007978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3075" y="-8467"/>
              <a:ext cx="2588925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1637" y="3047706"/>
              <a:ext cx="3260363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817" y="-8467"/>
              <a:ext cx="2854008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332" y="-8467"/>
              <a:ext cx="12904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602" y="-8467"/>
              <a:ext cx="1249223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340" y="3589086"/>
              <a:ext cx="1817485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1" name="Rectangle 2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45" name="Espaço Reservado para Conteúdo 2"/>
          <p:cNvSpPr>
            <a:spLocks noGrp="1"/>
          </p:cNvSpPr>
          <p:nvPr>
            <p:ph idx="1"/>
          </p:nvPr>
        </p:nvSpPr>
        <p:spPr>
          <a:xfrm>
            <a:off x="579438" y="193675"/>
            <a:ext cx="11202987" cy="4572000"/>
          </a:xfrm>
        </p:spPr>
        <p:txBody>
          <a:bodyPr anchor="ctr"/>
          <a:lstStyle/>
          <a:p>
            <a:r>
              <a:rPr lang="pt-BR" smtClean="0"/>
              <a:t>Quando o RN está sob mecanismo estressor, libera catecolaminas que acionam os receptores na vasculatura e estimulam a contração cardíaca e o tônus muscular liso </a:t>
            </a:r>
          </a:p>
          <a:p>
            <a:pPr lvl="1"/>
            <a:r>
              <a:rPr lang="pt-BR" smtClean="0"/>
              <a:t>Dopamina</a:t>
            </a:r>
          </a:p>
          <a:p>
            <a:pPr lvl="1"/>
            <a:r>
              <a:rPr lang="pt-BR" smtClean="0"/>
              <a:t>Adrenalina</a:t>
            </a:r>
          </a:p>
          <a:p>
            <a:pPr lvl="1"/>
            <a:r>
              <a:rPr lang="pt-BR" smtClean="0"/>
              <a:t>Norepinefrina </a:t>
            </a:r>
          </a:p>
          <a:p>
            <a:r>
              <a:rPr lang="pt-BR" smtClean="0"/>
              <a:t>A resposta às aminas vasoativas depende do número de receptores e do potencial de sensibilização desses receptores em cada paciente, sendo mais heterogênea sua ação quanto mais prematuro é o organismo. </a:t>
            </a:r>
          </a:p>
          <a:p>
            <a:r>
              <a:rPr lang="pt-BR" smtClean="0"/>
              <a:t>Nos pré-termos, há receptores alfa-1 muito ativos e pouca quantidade de beta-2 </a:t>
            </a:r>
          </a:p>
          <a:p>
            <a:r>
              <a:rPr lang="pt-BR" smtClean="0"/>
              <a:t>Apresentam também imaturidade funcional e respondem com hipersensibilidade a pequenas doses de catecolaminas, sem adequado aumento da contratilidade</a:t>
            </a:r>
          </a:p>
        </p:txBody>
      </p:sp>
      <p:sp>
        <p:nvSpPr>
          <p:cNvPr id="10246" name="Título 1"/>
          <p:cNvSpPr>
            <a:spLocks noGrp="1"/>
          </p:cNvSpPr>
          <p:nvPr>
            <p:ph type="title"/>
          </p:nvPr>
        </p:nvSpPr>
        <p:spPr>
          <a:xfrm>
            <a:off x="677863" y="4765675"/>
            <a:ext cx="8596312" cy="1320800"/>
          </a:xfrm>
        </p:spPr>
        <p:txBody>
          <a:bodyPr anchor="ctr"/>
          <a:lstStyle/>
          <a:p>
            <a:r>
              <a:rPr lang="pt-BR" sz="4400" smtClean="0">
                <a:solidFill>
                  <a:schemeClr val="bg1"/>
                </a:solidFill>
              </a:rPr>
              <a:t>Controle vascular Neonatal</a:t>
            </a:r>
          </a:p>
        </p:txBody>
      </p:sp>
      <p:sp>
        <p:nvSpPr>
          <p:cNvPr id="10247" name="CaixaDeTexto 19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267" name="Título 1"/>
          <p:cNvSpPr>
            <a:spLocks noGrp="1"/>
          </p:cNvSpPr>
          <p:nvPr>
            <p:ph type="title"/>
          </p:nvPr>
        </p:nvSpPr>
        <p:spPr>
          <a:xfrm>
            <a:off x="1287463" y="609600"/>
            <a:ext cx="10196512" cy="11001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Características de ação e localização de receptores alfa e beta em RN</a:t>
            </a:r>
          </a:p>
        </p:txBody>
      </p:sp>
      <p:sp>
        <p:nvSpPr>
          <p:cNvPr id="14" name="Isosceles Tri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Isosceles Tri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11299" name="Group 35"/>
          <p:cNvGraphicFramePr>
            <a:graphicFrameLocks noGrp="1"/>
          </p:cNvGraphicFramePr>
          <p:nvPr>
            <p:ph idx="1"/>
          </p:nvPr>
        </p:nvGraphicFramePr>
        <p:xfrm>
          <a:off x="1287463" y="2259013"/>
          <a:ext cx="9617075" cy="3470277"/>
        </p:xfrm>
        <a:graphic>
          <a:graphicData uri="http://schemas.openxmlformats.org/drawingml/2006/table">
            <a:tbl>
              <a:tblPr/>
              <a:tblGrid>
                <a:gridCol w="2122487"/>
                <a:gridCol w="3503613"/>
                <a:gridCol w="3990975"/>
              </a:tblGrid>
              <a:tr h="2635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</a:rPr>
                        <a:t>Receptores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</a:rPr>
                        <a:t>Local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</a:rPr>
                        <a:t>Ação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Alfa 1 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CD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Musculatura lisa dos vasos sanguíneos e vasos mesentéricos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CDDC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Vasoconstrição das coronárias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Vasoconstrição das veias periféricas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Diminuição da atividade da musculatura lisa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Diminuição do fluxo sanguíneo intestinal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CDDC"/>
                    </a:solidFill>
                  </a:tcPr>
                </a:tc>
              </a:tr>
              <a:tr h="11604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Alfa 2 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Pré-sináptico e pós-sináptico, nervos terminais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Vasoconstrição das coronárias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Vasoconstrição das veias periféricas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Aumento da velocidade de condução miocárdica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Diminuição da atividade da musculatura lisa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Diminuição do fluxo sanguíneo intestinal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8EE"/>
                    </a:solidFill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Beta 1 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CD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Células musculares lisas cardíacas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CDDC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Aumento da FC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Aumento da contratilidade do átrio 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CDDC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Beta 2 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Vasos sanguíneos e brônquios 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Dilatação dos capilares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Dilatação da artéria hepática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Broncodilatação 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</a:rPr>
                        <a:t>Dilatação das artérias dos músculos esqueléticos  </a:t>
                      </a:r>
                    </a:p>
                  </a:txBody>
                  <a:tcPr marL="59851" marR="59851" marT="29925" marB="299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8EE"/>
                    </a:solidFill>
                  </a:tcPr>
                </a:tc>
              </a:tr>
            </a:tbl>
          </a:graphicData>
        </a:graphic>
      </p:graphicFrame>
      <p:sp>
        <p:nvSpPr>
          <p:cNvPr id="8" name="Oval 7">
            <a:extLst>
              <a:ext uri="{FF2B5EF4-FFF2-40B4-BE49-F238E27FC236}"/>
            </a:extLst>
          </p:cNvPr>
          <p:cNvSpPr/>
          <p:nvPr/>
        </p:nvSpPr>
        <p:spPr>
          <a:xfrm>
            <a:off x="1970088" y="4783138"/>
            <a:ext cx="6470650" cy="1722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2649538" y="5094288"/>
            <a:ext cx="5308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/>
              <a:t>Amina de ação predominante em Beta-receptores aumenta o potencial inotrópico e provoca vasodilatação: dobutamina, adrenalina e dopamina em doses Beta </a:t>
            </a:r>
          </a:p>
        </p:txBody>
      </p:sp>
      <p:sp>
        <p:nvSpPr>
          <p:cNvPr id="11298" name="CaixaDeTexto 12"/>
          <p:cNvSpPr txBox="1">
            <a:spLocks noChangeArrowheads="1"/>
          </p:cNvSpPr>
          <p:nvPr/>
        </p:nvSpPr>
        <p:spPr bwMode="auto">
          <a:xfrm>
            <a:off x="9542463" y="5735638"/>
            <a:ext cx="21574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Fonte: Ferri,2019.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1" name="Título 1"/>
          <p:cNvSpPr>
            <a:spLocks noGrp="1"/>
          </p:cNvSpPr>
          <p:nvPr>
            <p:ph type="title"/>
          </p:nvPr>
        </p:nvSpPr>
        <p:spPr>
          <a:xfrm>
            <a:off x="549275" y="512763"/>
            <a:ext cx="8596313" cy="1320800"/>
          </a:xfrm>
        </p:spPr>
        <p:txBody>
          <a:bodyPr/>
          <a:lstStyle/>
          <a:p>
            <a:r>
              <a:rPr lang="pt-BR" smtClean="0"/>
              <a:t>Construção do raciocínio clínico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7863" y="1243013"/>
          <a:ext cx="10836804" cy="52149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293" name="CaixaDeTexto 4"/>
          <p:cNvSpPr txBox="1">
            <a:spLocks noChangeArrowheads="1"/>
          </p:cNvSpPr>
          <p:nvPr/>
        </p:nvSpPr>
        <p:spPr bwMode="auto">
          <a:xfrm>
            <a:off x="3097213" y="2143125"/>
            <a:ext cx="3757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/>
              <a:t>1) O paciente está chocado?</a:t>
            </a:r>
          </a:p>
        </p:txBody>
      </p:sp>
      <p:sp>
        <p:nvSpPr>
          <p:cNvPr id="12294" name="CaixaDeTexto 5"/>
          <p:cNvSpPr txBox="1">
            <a:spLocks noChangeArrowheads="1"/>
          </p:cNvSpPr>
          <p:nvPr/>
        </p:nvSpPr>
        <p:spPr bwMode="auto">
          <a:xfrm>
            <a:off x="1689100" y="3481388"/>
            <a:ext cx="3286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/>
              <a:t>2) Qual o tipo de choque?</a:t>
            </a:r>
          </a:p>
        </p:txBody>
      </p:sp>
      <p:sp>
        <p:nvSpPr>
          <p:cNvPr id="12295" name="CaixaDeTexto 6"/>
          <p:cNvSpPr txBox="1">
            <a:spLocks noChangeArrowheads="1"/>
          </p:cNvSpPr>
          <p:nvPr/>
        </p:nvSpPr>
        <p:spPr bwMode="auto">
          <a:xfrm>
            <a:off x="677863" y="5614988"/>
            <a:ext cx="16002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/>
              <a:t>3) Qual o tratamento?</a:t>
            </a:r>
          </a:p>
        </p:txBody>
      </p:sp>
      <p:sp>
        <p:nvSpPr>
          <p:cNvPr id="12296" name="CaixaDeTexto 9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4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6" name="Straight Connector 25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7" name="Rectangle 3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39" name="Straight Connector 38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14478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H="1">
            <a:off x="66675" y="3681413"/>
            <a:ext cx="476408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258888" y="-7938"/>
            <a:ext cx="3006725" cy="6865938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Rectangl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681163" y="-7938"/>
            <a:ext cx="2587625" cy="6865938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Isosceles Triangle 4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09650" y="3048000"/>
            <a:ext cx="3259138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9" name="Rectangle 2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411288" y="-7938"/>
            <a:ext cx="2854325" cy="6865938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" name="Isosceles Triangle 5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2449513" y="3589338"/>
            <a:ext cx="1816100" cy="3268662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3" name="Freeform: Shape 5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016250" y="-7938"/>
            <a:ext cx="9175750" cy="6865938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24" name="Título 1"/>
          <p:cNvSpPr>
            <a:spLocks noGrp="1"/>
          </p:cNvSpPr>
          <p:nvPr>
            <p:ph type="title"/>
          </p:nvPr>
        </p:nvSpPr>
        <p:spPr>
          <a:xfrm>
            <a:off x="4419600" y="1933575"/>
            <a:ext cx="6959600" cy="2851150"/>
          </a:xfrm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sz="4700" smtClean="0">
                <a:solidFill>
                  <a:srgbClr val="FFFFFF"/>
                </a:solidFill>
              </a:rPr>
              <a:t>Avaliação dos sinais e sintomas mais comumente utilizados em choque </a:t>
            </a:r>
          </a:p>
        </p:txBody>
      </p:sp>
      <p:sp>
        <p:nvSpPr>
          <p:cNvPr id="55" name="Isosceles Triangle 5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4062412" y="3271838"/>
            <a:ext cx="220663" cy="185738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26" name="CaixaDeTexto 37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Pressão arterial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76238" y="1489075"/>
            <a:ext cx="8267700" cy="522605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pt-BR" sz="1700" smtClean="0"/>
              <a:t>PAS (pressão arterial sistólica): é a força exercida sobre a parede do vaso durante a contração do miocárdio. Reflete a força contrátil e o DC do VE</a:t>
            </a:r>
          </a:p>
          <a:p>
            <a:pPr>
              <a:lnSpc>
                <a:spcPct val="80000"/>
              </a:lnSpc>
            </a:pPr>
            <a:r>
              <a:rPr lang="pt-BR" sz="1700" smtClean="0"/>
              <a:t>PAD (pressão arterial diastólica): pressão que permanece nos vasos quando o miocárdio relaxa. Reflete a resistência vascular e as condições de volume do paciente. </a:t>
            </a:r>
          </a:p>
          <a:p>
            <a:pPr>
              <a:lnSpc>
                <a:spcPct val="80000"/>
              </a:lnSpc>
            </a:pPr>
            <a:r>
              <a:rPr lang="pt-BR" sz="1700" smtClean="0"/>
              <a:t>É afetada por vários fatores: integridade do miocárdio, elasticidade dos vasos, volume sanguíneo, integridade do sistema nervoso simpático e parassimpático, produção hormonal e viscosidade do sangue. </a:t>
            </a:r>
          </a:p>
          <a:p>
            <a:pPr>
              <a:lnSpc>
                <a:spcPct val="80000"/>
              </a:lnSpc>
            </a:pPr>
            <a:r>
              <a:rPr lang="pt-BR" sz="1700" smtClean="0"/>
              <a:t>Filadélfia: Do primeiro ao quinto dia, peso ao nascer e idade gestacional estão fortemente relacionados à pressão arterial (PA). Durante os primeiros 5 dias, ocorre aumento progressivo da PAS (2,23 a 2,67mmHg/dia) e da PAD (1,58 a 2,02 mmHg/dia). Após o quinto dia, aumento mais gradual na PAS diária (0,24 a 0,27mmHg/dia) e da PAD (0 a 0,15mmHg/dia) </a:t>
            </a:r>
          </a:p>
          <a:p>
            <a:pPr>
              <a:lnSpc>
                <a:spcPct val="80000"/>
              </a:lnSpc>
            </a:pPr>
            <a:r>
              <a:rPr lang="pt-BR" sz="1700" smtClean="0"/>
              <a:t>Técnicas invasivas podem ser necessárias para RN com risco médio e alto de instabilidade hemodinâmica e àqueles que necessitam de aferições contínuas </a:t>
            </a:r>
          </a:p>
          <a:p>
            <a:pPr>
              <a:lnSpc>
                <a:spcPct val="80000"/>
              </a:lnSpc>
            </a:pPr>
            <a:r>
              <a:rPr lang="pt-BR" sz="1700" smtClean="0"/>
              <a:t>Mesmo com instrumento adequado, em pré-termo de muito baixo peso, a medida pode não ser tão confiável. </a:t>
            </a:r>
          </a:p>
          <a:p>
            <a:pPr>
              <a:lnSpc>
                <a:spcPct val="80000"/>
              </a:lnSpc>
            </a:pPr>
            <a:r>
              <a:rPr lang="pt-BR" sz="1700" smtClean="0"/>
              <a:t>O manguito deve cobrir dois terços da extremidade que é usada para aferição. Tamanho grande </a:t>
            </a:r>
            <a:r>
              <a:rPr lang="pt-BR" sz="1700" smtClean="0">
                <a:sym typeface="Wingdings" pitchFamily="2" charset="2"/>
              </a:rPr>
              <a:t> subestima. Tamanho pequeno  superestima </a:t>
            </a:r>
          </a:p>
          <a:p>
            <a:pPr>
              <a:lnSpc>
                <a:spcPct val="80000"/>
              </a:lnSpc>
            </a:pPr>
            <a:r>
              <a:rPr lang="pt-BR" sz="1700" smtClean="0">
                <a:sym typeface="Wingdings" pitchFamily="2" charset="2"/>
              </a:rPr>
              <a:t>Hipotensão é um achado tardio. Idealmente, o choque deve ser identificado e o tratamento iniciado </a:t>
            </a:r>
            <a:r>
              <a:rPr lang="pt-BR" sz="1700" b="1" smtClean="0">
                <a:sym typeface="Wingdings" pitchFamily="2" charset="2"/>
              </a:rPr>
              <a:t>antes</a:t>
            </a:r>
            <a:r>
              <a:rPr lang="pt-BR" sz="1700" smtClean="0">
                <a:sym typeface="Wingdings" pitchFamily="2" charset="2"/>
              </a:rPr>
              <a:t> da hipotensão. </a:t>
            </a:r>
          </a:p>
        </p:txBody>
      </p:sp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>
            <a:off x="8643938" y="1476375"/>
            <a:ext cx="3171825" cy="4211638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  <a:latin typeface="+mn-lt"/>
                <a:cs typeface="+mn-cs"/>
              </a:rPr>
              <a:t>Podem alterar PA esperada sem significar instabilidade hemodinâmica: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bg1"/>
                </a:solidFill>
                <a:latin typeface="+mn-lt"/>
                <a:cs typeface="+mn-cs"/>
              </a:rPr>
              <a:t>fatores maternos (uso de corticoide, sulfato de magnésio, hipertensão, uso de betabloqueadores, agonista alfa-adrenérgico, bloqueadores de canal de cálcio)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bg1"/>
                </a:solidFill>
                <a:latin typeface="+mn-lt"/>
                <a:cs typeface="+mn-cs"/>
              </a:rPr>
              <a:t>peso ao nascer (quanto menor, menor PAM em PT)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bg1"/>
                </a:solidFill>
                <a:latin typeface="+mn-lt"/>
                <a:cs typeface="+mn-cs"/>
              </a:rPr>
              <a:t>idade pós-natal (usar a corrigida)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4341" name="CaixaDeTexto 7"/>
          <p:cNvSpPr txBox="1">
            <a:spLocks noChangeArrowheads="1"/>
          </p:cNvSpPr>
          <p:nvPr/>
        </p:nvSpPr>
        <p:spPr bwMode="auto">
          <a:xfrm>
            <a:off x="10253663" y="6526213"/>
            <a:ext cx="23796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2019; Batton, 2018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8643938" y="6081713"/>
            <a:ext cx="3060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/>
            <a:r>
              <a:rPr lang="pt-BR"/>
              <a:t>PAM: pressão arterial média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363" name="Título 1"/>
          <p:cNvSpPr>
            <a:spLocks noGrp="1"/>
          </p:cNvSpPr>
          <p:nvPr>
            <p:ph type="title"/>
          </p:nvPr>
        </p:nvSpPr>
        <p:spPr>
          <a:xfrm>
            <a:off x="1287463" y="609600"/>
            <a:ext cx="10196512" cy="11001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Valores de Pressão Arterial Segundo a Idade Gestacional</a:t>
            </a:r>
          </a:p>
        </p:txBody>
      </p:sp>
      <p:sp>
        <p:nvSpPr>
          <p:cNvPr id="12" name="Isosceles Tri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Isosceles Tri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Tabela 5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435100" y="1947863"/>
          <a:ext cx="9321800" cy="4094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0450">
                  <a:extLst>
                    <a:ext uri="{9D8B030D-6E8A-4147-A177-3AD203B41FA5}"/>
                  </a:extLst>
                </a:gridCol>
                <a:gridCol w="2330450">
                  <a:extLst>
                    <a:ext uri="{9D8B030D-6E8A-4147-A177-3AD203B41FA5}"/>
                  </a:extLst>
                </a:gridCol>
                <a:gridCol w="2330450">
                  <a:extLst>
                    <a:ext uri="{9D8B030D-6E8A-4147-A177-3AD203B41FA5}"/>
                  </a:extLst>
                </a:gridCol>
                <a:gridCol w="2330450">
                  <a:extLst>
                    <a:ext uri="{9D8B030D-6E8A-4147-A177-3AD203B41FA5}"/>
                  </a:extLst>
                </a:gridCol>
              </a:tblGrid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IG (semanas)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PAS (mmHg)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PAM (mmHg)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PAD (mmHg)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endParaRPr lang="pt-BR" sz="1400" dirty="0"/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32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26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15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25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34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26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16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26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36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27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17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28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40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28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18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29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42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28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19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30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43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29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20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31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45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30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20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32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46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30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21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33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47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30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22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34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48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31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23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35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49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32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24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  <a:tr h="314936">
                <a:tc>
                  <a:txBody>
                    <a:bodyPr/>
                    <a:lstStyle/>
                    <a:p>
                      <a:r>
                        <a:rPr lang="pt-BR" sz="1400"/>
                        <a:t>36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50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32</a:t>
                      </a:r>
                    </a:p>
                  </a:txBody>
                  <a:tcPr marL="71562" marR="71562" marT="35788" marB="35788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25</a:t>
                      </a:r>
                    </a:p>
                  </a:txBody>
                  <a:tcPr marL="71562" marR="71562" marT="35788" marB="35788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5438" name="CaixaDeTexto 5"/>
          <p:cNvSpPr txBox="1">
            <a:spLocks noChangeArrowheads="1"/>
          </p:cNvSpPr>
          <p:nvPr/>
        </p:nvSpPr>
        <p:spPr bwMode="auto">
          <a:xfrm>
            <a:off x="8393113" y="6097588"/>
            <a:ext cx="2157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Fonte: Ferri,2019.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44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46" name="Straight Connector 45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Isosceles Triangle 4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2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3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4" name="Isosceles Triangle 5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5" name="Isosceles Triangle 5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57" name="Rectangle 5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6388" name="Group 58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60" name="Straight Connector 59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rgbClr val="FFFFF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6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65" name="Straight Connector 64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645650" y="-528"/>
              <a:ext cx="1219200" cy="6858528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7" name="Isosceles Triangle 6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8" name="Isosceles Triangle 6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6389" name="Título 1"/>
          <p:cNvSpPr>
            <a:spLocks noGrp="1"/>
          </p:cNvSpPr>
          <p:nvPr>
            <p:ph type="title"/>
          </p:nvPr>
        </p:nvSpPr>
        <p:spPr>
          <a:xfrm>
            <a:off x="793750" y="444500"/>
            <a:ext cx="8831263" cy="4776788"/>
          </a:xfrm>
        </p:spPr>
        <p:txBody>
          <a:bodyPr anchor="b"/>
          <a:lstStyle/>
          <a:p>
            <a:pPr algn="r">
              <a:lnSpc>
                <a:spcPct val="90000"/>
              </a:lnSpc>
            </a:pPr>
            <a:r>
              <a:rPr lang="en-US" sz="3000" smtClean="0">
                <a:solidFill>
                  <a:srgbClr val="FFFFFF"/>
                </a:solidFill>
              </a:rPr>
              <a:t>“A PA baixa não é a doença, mas sim um estado fisiológico de baixo fluxo sanguíneo, representando um desafio para o organismo que poderá compensar esse estado ou não. O cuidado neonatal deve estar em identificar e prevenir o choque.”</a:t>
            </a:r>
          </a:p>
        </p:txBody>
      </p:sp>
      <p:sp>
        <p:nvSpPr>
          <p:cNvPr id="16390" name="CaixaDeTexto 55"/>
          <p:cNvSpPr txBox="1">
            <a:spLocks noChangeArrowheads="1"/>
          </p:cNvSpPr>
          <p:nvPr/>
        </p:nvSpPr>
        <p:spPr bwMode="auto">
          <a:xfrm>
            <a:off x="8067675" y="5243513"/>
            <a:ext cx="2736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2000"/>
              <a:t>Ferri,</a:t>
            </a:r>
            <a:r>
              <a:rPr lang="pt-BR" sz="1200"/>
              <a:t> </a:t>
            </a:r>
            <a:r>
              <a:rPr lang="pt-BR" sz="2000"/>
              <a:t>2019</a:t>
            </a:r>
            <a:endParaRPr lang="pt-BR" sz="12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241800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1" name="Título 1"/>
          <p:cNvSpPr>
            <a:spLocks noGrp="1"/>
          </p:cNvSpPr>
          <p:nvPr>
            <p:ph type="title"/>
          </p:nvPr>
        </p:nvSpPr>
        <p:spPr>
          <a:xfrm>
            <a:off x="642938" y="815975"/>
            <a:ext cx="3368675" cy="5226050"/>
          </a:xfrm>
        </p:spPr>
        <p:txBody>
          <a:bodyPr anchor="ctr"/>
          <a:lstStyle/>
          <a:p>
            <a:r>
              <a:rPr lang="pt-BR" smtClean="0"/>
              <a:t>Perfusão, Pulso e Frequência cardíaca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473575" y="457200"/>
            <a:ext cx="5046663" cy="6188075"/>
          </a:xfrm>
        </p:spPr>
        <p:txBody>
          <a:bodyPr rtlCol="0" anchor="ctr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Tempo de enchimento capilar depende de: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Local da pele testado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Pressão aplicada ao local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Temperatura ambiente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Estado de hidratação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Maturidade da pele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Pulso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Um RN com pulsos amplos pode estar com má-perfusão tecidual e um RN sem pulsos pode estar muito </a:t>
            </a:r>
            <a:r>
              <a:rPr lang="pt-BR" sz="1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vasoconstrito</a:t>
            </a:r>
            <a:endParaRPr lang="pt-BR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Examinadores dependentes e influenciados pelos shunts cardíacos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FC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Muito inespecífico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Paciente controle dele mesmo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Aumento de 10-15% do basal indica atenção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Bradicardia é um sinal tardio</a:t>
            </a:r>
          </a:p>
        </p:txBody>
      </p:sp>
      <p:sp>
        <p:nvSpPr>
          <p:cNvPr id="17413" name="CaixaDeTexto 4"/>
          <p:cNvSpPr txBox="1">
            <a:spLocks noChangeArrowheads="1"/>
          </p:cNvSpPr>
          <p:nvPr/>
        </p:nvSpPr>
        <p:spPr bwMode="auto">
          <a:xfrm>
            <a:off x="10253663" y="6526213"/>
            <a:ext cx="23796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2019, Batton 2018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Lactato</a:t>
            </a:r>
            <a:br>
              <a:rPr lang="pt-BR" smtClean="0"/>
            </a:br>
            <a:endParaRPr lang="pt-BR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Correlação entre lactato e BE no período de transição após o nascimento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Estudos relataram diferentes valores de lactato relacionados com má-perfusão e morte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Lactato </a:t>
            </a: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acima de 5mmol/L 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 boa especificidade em desfechos desfavoráveis em RNPT no primeiro dia de vida.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evolução do lactato 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pode ser um critério para mau prognóstico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Nos pacientes que recebem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epinefrina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não pode ser levado em consideração, pois ocorre aumento dos valores de lactato. </a:t>
            </a:r>
          </a:p>
        </p:txBody>
      </p:sp>
      <p:sp>
        <p:nvSpPr>
          <p:cNvPr id="18436" name="CaixaDeTexto 3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677863" y="1252538"/>
            <a:ext cx="6154737" cy="4352925"/>
          </a:xfrm>
        </p:spPr>
        <p:txBody>
          <a:bodyPr anchor="ctr"/>
          <a:lstStyle/>
          <a:p>
            <a:r>
              <a:rPr lang="pt-BR" sz="2400" smtClean="0"/>
              <a:t>Não é um bom parâmetro clínico nas primeiras 48h de vida</a:t>
            </a:r>
          </a:p>
          <a:p>
            <a:pPr lvl="1"/>
            <a:r>
              <a:rPr lang="pt-BR" sz="2000" smtClean="0"/>
              <a:t>Fase oligúrica fisiológica nas primeiras 24h </a:t>
            </a:r>
          </a:p>
          <a:p>
            <a:pPr lvl="1"/>
            <a:r>
              <a:rPr lang="pt-BR" sz="2000" smtClean="0"/>
              <a:t>Fase poliúrica fisiológica até 48h-72h de vida</a:t>
            </a:r>
          </a:p>
          <a:p>
            <a:r>
              <a:rPr lang="pt-BR" sz="2400" smtClean="0"/>
              <a:t>O valor de diurese isolado não é um bom parâmetro para má-perfusão tecidual, pois é muito pouco sensível e influenciado por diversos fatores: estado de hidratação, modo de mensuração da diurese, etc)</a:t>
            </a:r>
          </a:p>
          <a:p>
            <a:endParaRPr lang="pt-BR" sz="2400" smtClean="0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534275" y="0"/>
            <a:ext cx="4657725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H="1">
            <a:off x="10590213" y="0"/>
            <a:ext cx="1060450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H="1">
            <a:off x="7721600" y="3721100"/>
            <a:ext cx="4344988" cy="3136900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182100" y="-7938"/>
            <a:ext cx="3006725" cy="6865938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602788" y="-7938"/>
            <a:ext cx="2589212" cy="6865938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932863" y="3048000"/>
            <a:ext cx="325913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334500" y="-7938"/>
            <a:ext cx="2854325" cy="6865938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898188" y="-7938"/>
            <a:ext cx="1290637" cy="6865938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939463" y="-7938"/>
            <a:ext cx="1249362" cy="6865938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371138" y="3589338"/>
            <a:ext cx="1817687" cy="3268662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470" name="Título 1"/>
          <p:cNvSpPr>
            <a:spLocks noGrp="1"/>
          </p:cNvSpPr>
          <p:nvPr>
            <p:ph type="title"/>
          </p:nvPr>
        </p:nvSpPr>
        <p:spPr>
          <a:xfrm>
            <a:off x="7829550" y="1252538"/>
            <a:ext cx="3371850" cy="4352925"/>
          </a:xfrm>
        </p:spPr>
        <p:txBody>
          <a:bodyPr anchor="ctr"/>
          <a:lstStyle/>
          <a:p>
            <a:r>
              <a:rPr lang="pt-BR" smtClean="0">
                <a:solidFill>
                  <a:schemeClr val="bg1"/>
                </a:solidFill>
              </a:rPr>
              <a:t>Débito urinário</a:t>
            </a:r>
          </a:p>
        </p:txBody>
      </p:sp>
      <p:sp>
        <p:nvSpPr>
          <p:cNvPr id="19471" name="CaixaDeTexto 14"/>
          <p:cNvSpPr txBox="1">
            <a:spLocks noChangeArrowheads="1"/>
          </p:cNvSpPr>
          <p:nvPr/>
        </p:nvSpPr>
        <p:spPr bwMode="auto">
          <a:xfrm>
            <a:off x="10253663" y="6526213"/>
            <a:ext cx="23796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2019, Ringer 2019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483" name="Título 1"/>
          <p:cNvSpPr>
            <a:spLocks noGrp="1"/>
          </p:cNvSpPr>
          <p:nvPr>
            <p:ph type="title"/>
          </p:nvPr>
        </p:nvSpPr>
        <p:spPr>
          <a:xfrm>
            <a:off x="1333500" y="609600"/>
            <a:ext cx="8596313" cy="1320800"/>
          </a:xfrm>
        </p:spPr>
        <p:txBody>
          <a:bodyPr/>
          <a:lstStyle/>
          <a:p>
            <a:r>
              <a:rPr lang="pt-BR" smtClean="0"/>
              <a:t>Pressão Venosa Central </a:t>
            </a:r>
          </a:p>
        </p:txBody>
      </p:sp>
      <p:sp>
        <p:nvSpPr>
          <p:cNvPr id="10" name="Isosceles Tri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1714500"/>
            <a:ext cx="9786938" cy="43275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Sem muitos estudos em </a:t>
            </a:r>
            <a:r>
              <a:rPr lang="pt-BR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pré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-termo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Estudo com RN de IG mediana 27s e mediana de Peso de 940g, estáveis.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PVC monitorada por 72h 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média 4,9mmHg (4,4-6,1)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Valor médio em 24h  3,5mmHg (+/- 2,2 mmHg), que se mantiveram até o 7º dia de vida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Não foram relatadas correlações significativas entre PVC média e PAM, creatinina sérica, ingestão de líquidos e débito urinário nas primeiras 96h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Correlação com produção de urina e com creatinina sérica entre 96 e 144h de vida (provavelmente mais relacionado com hidratação do que com má-perfusão)</a:t>
            </a:r>
            <a:endParaRPr lang="pt-B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487" name="CaixaDeTexto 6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07" name="Título 1"/>
          <p:cNvSpPr>
            <a:spLocks noGrp="1"/>
          </p:cNvSpPr>
          <p:nvPr>
            <p:ph type="title"/>
          </p:nvPr>
        </p:nvSpPr>
        <p:spPr>
          <a:xfrm>
            <a:off x="652463" y="1382713"/>
            <a:ext cx="3548062" cy="4092575"/>
          </a:xfrm>
        </p:spPr>
        <p:txBody>
          <a:bodyPr anchor="ctr"/>
          <a:lstStyle/>
          <a:p>
            <a:r>
              <a:rPr lang="pt-BR" sz="4400" smtClean="0"/>
              <a:t>Distúrbio acidobásico</a:t>
            </a:r>
          </a:p>
        </p:txBody>
      </p:sp>
      <p:grpSp>
        <p:nvGrpSpPr>
          <p:cNvPr id="21508" name="Group 10"/>
          <p:cNvGrpSpPr>
            <a:grpSpLocks noGrp="1" noUngrp="1" noRot="1" noChangeAspect="1" noMove="1" noResize="1"/>
          </p:cNvGrpSpPr>
          <p:nvPr/>
        </p:nvGrpSpPr>
        <p:grpSpPr bwMode="auto">
          <a:xfrm>
            <a:off x="1328738" y="-7938"/>
            <a:ext cx="4767262" cy="6865938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326" y="-528"/>
              <a:ext cx="1219065" cy="6858528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5267" y="3681168"/>
              <a:ext cx="4763558" cy="3176832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0847" y="-8467"/>
              <a:ext cx="3007978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3075" y="-8467"/>
              <a:ext cx="2588925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1637" y="3047706"/>
              <a:ext cx="3260363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817" y="-8467"/>
              <a:ext cx="2854008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332" y="-8467"/>
              <a:ext cx="12904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602" y="-8467"/>
              <a:ext cx="1249223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340" y="3589086"/>
              <a:ext cx="1817485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976938" y="0"/>
            <a:ext cx="621506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aphicFrame>
        <p:nvGraphicFramePr>
          <p:cNvPr id="5" name="Espaço Reservado para Conteúdo 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511" name="CaixaDeTexto 20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Sugestão de investigação clínica da má-perfusão tecidual – triagem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há parâmetros precisos para o diagnóstico, mas a intervenção precoce melhora os desfechos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maioria dos instrumentos apresenta melhor sensibilidade do que especificidade e são usados para definir exames mais acurados, reavaliações frequentes e tratamento medicamentoso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Devem ser classificados em: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Verdes: baixo risco, sem </a:t>
            </a:r>
            <a:r>
              <a:rPr lang="pt-BR" dirty="0">
                <a:solidFill>
                  <a:schemeClr val="accent1"/>
                </a:solidFill>
                <a:hlinkClick r:id="" action="ppaction://hlinkshowjump?jump=nextslide"/>
              </a:rPr>
              <a:t>preditores para choque neonatal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associados e sem alterações clínicos laboratoriais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Amarelo: risco moderado, com preditores e presença de uma alteração clínico-laboratorial. Avaliação contínua, com olhar especial aos marcadores citados. Sugestão: avaliação de 3/3h 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ecocardiograma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funcional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Vermelho: mais de um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preditor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positivo para choque, associados a dois ou mais dos parâmetros citados alterados. Sugestão:  avaliação de 1/1h e eco funcional</a:t>
            </a:r>
          </a:p>
        </p:txBody>
      </p:sp>
      <p:sp>
        <p:nvSpPr>
          <p:cNvPr id="22532" name="CaixaDeTexto 3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Preditores para choque neonatal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 numCol="2"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Asfixia neonatal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Apgar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1 ou 5 minutos &lt; 5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Sofrimento fetal agudo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Intercorrências no parto (DPP)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Corioamnionite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Peso abaixo de 1.000g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utilização de corticoide neonatal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Hipotermia moderada a grave na admissão na UTIN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Sepse precoce ou tardia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Ventilações agressivas (MAP &gt; 10)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Presença de pneumotórax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Hemorragia pulmonar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Desidratação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Hipertensão pulmonar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Enterocolite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necrosante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Hemorragia intraventricular grau 3 ou 4 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Crises convulsivas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Necessidade de reanimação em sala de parto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IG &lt; 28 semanas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Score for Neonatal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Acute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Phisiology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perinatal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extension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pt-BR" dirty="0">
                <a:solidFill>
                  <a:schemeClr val="accent1"/>
                </a:solidFill>
                <a:hlinkClick r:id="rId2">
                  <a:extLst>
                    <a:ext uri="{A12FA001-AC4F-418D-AE19-62706E023703}"/>
                  </a:extLst>
                </a:hlinkClick>
              </a:rPr>
              <a:t>SNAPPE II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&gt; 20 </a:t>
            </a:r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7713663" y="1506538"/>
            <a:ext cx="2684462" cy="1069975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>
                <a:solidFill>
                  <a:schemeClr val="accent5"/>
                </a:solidFill>
                <a:latin typeface="+mn-lt"/>
                <a:cs typeface="+mn-cs"/>
              </a:rPr>
              <a:t>O preditores mais fortemente associados a choque são SNAPPE II &gt; 20 e PN &lt;750g </a:t>
            </a:r>
          </a:p>
        </p:txBody>
      </p:sp>
      <p:cxnSp>
        <p:nvCxnSpPr>
          <p:cNvPr id="9" name="Conector em Curva 8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V="1">
            <a:off x="3300413" y="2019300"/>
            <a:ext cx="4413250" cy="1938338"/>
          </a:xfrm>
          <a:prstGeom prst="curvedConnector3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Angulado 16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rot="5400000" flipH="1" flipV="1">
            <a:off x="7219156" y="3296444"/>
            <a:ext cx="2767013" cy="1343025"/>
          </a:xfrm>
          <a:prstGeom prst="bentConnector3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9" name="CaixaDeTexto 17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35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37" name="Straight Connector 36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Isosceles Triangle 40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Isosceles Triangle 4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Isosceles Triangle 4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48" name="Rectangle 4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50" name="Straight Connector 49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H="1">
            <a:off x="95250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361238" y="3681413"/>
            <a:ext cx="4764087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7926388" y="-7938"/>
            <a:ext cx="3006725" cy="6865938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6" name="Rectangl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7923213" y="-7938"/>
            <a:ext cx="2587625" cy="6865938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8" name="Isosceles Triangle 5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7923213" y="3048000"/>
            <a:ext cx="325913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0" name="Rectangle 2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7926388" y="-7938"/>
            <a:ext cx="2854325" cy="6865938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2" name="Isosceles Triangle 6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7926388" y="3589338"/>
            <a:ext cx="1816100" cy="3268662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4" name="Freeform: Shape 6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0" y="-7938"/>
            <a:ext cx="9175750" cy="6865938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588" name="Título 1"/>
          <p:cNvSpPr>
            <a:spLocks noGrp="1"/>
          </p:cNvSpPr>
          <p:nvPr>
            <p:ph type="title"/>
          </p:nvPr>
        </p:nvSpPr>
        <p:spPr>
          <a:xfrm>
            <a:off x="1258888" y="2419350"/>
            <a:ext cx="6961187" cy="2849563"/>
          </a:xfrm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sz="3100" smtClean="0">
                <a:solidFill>
                  <a:srgbClr val="FFFFFF"/>
                </a:solidFill>
              </a:rPr>
              <a:t>O grande desafio continua sendo identificar o momento correto de iniciar a droga vasoativa (DVA). Se for diagnosticado na fase descompensada final ou na fase irreversível, pode ser tarde demais. </a:t>
            </a:r>
          </a:p>
        </p:txBody>
      </p:sp>
      <p:sp>
        <p:nvSpPr>
          <p:cNvPr id="66" name="Isosceles Triangle 6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992187" y="3271838"/>
            <a:ext cx="220663" cy="185738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590" name="CaixaDeTexto 46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38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40" name="Straight Connector 39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Isosceles Triangle 4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Isosceles Triangle 4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Isosceles Triangle 4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7" name="Rectangle 5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5604" name="Group 52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4" name="Straight Connector 53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6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7" name="Isosceles Triangle 5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8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0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60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Isosceles Triangle 61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9" name="Rectangle 6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76250" y="479425"/>
            <a:ext cx="11239500" cy="589915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606" name="Título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1565275" cy="5519738"/>
          </a:xfrm>
        </p:spPr>
        <p:txBody>
          <a:bodyPr anchor="ctr"/>
          <a:lstStyle/>
          <a:p>
            <a:pPr algn="ctr"/>
            <a:r>
              <a:rPr lang="pt-BR" sz="1500" smtClean="0"/>
              <a:t>Roteiro de Triagem para Instabilidade Hemodinâmica em Neonatologia 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744020" y="480060"/>
          <a:ext cx="9770645" cy="5991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608" name="CaixaDeTexto 62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627" name="Título 1"/>
          <p:cNvSpPr>
            <a:spLocks noGrp="1"/>
          </p:cNvSpPr>
          <p:nvPr>
            <p:ph type="title"/>
          </p:nvPr>
        </p:nvSpPr>
        <p:spPr>
          <a:xfrm>
            <a:off x="1333500" y="609600"/>
            <a:ext cx="8596313" cy="1320800"/>
          </a:xfrm>
        </p:spPr>
        <p:txBody>
          <a:bodyPr/>
          <a:lstStyle/>
          <a:p>
            <a:r>
              <a:rPr lang="pt-BR" smtClean="0"/>
              <a:t>Outras manifestações clínicas</a:t>
            </a:r>
          </a:p>
        </p:txBody>
      </p:sp>
      <p:sp>
        <p:nvSpPr>
          <p:cNvPr id="10" name="Isosceles Tri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1420813"/>
            <a:ext cx="10031413" cy="5060950"/>
          </a:xfrm>
        </p:spPr>
        <p:txBody>
          <a:bodyPr rtlCol="0">
            <a:normAutofit fontScale="925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Neurológico: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Letargia a irritabilidade. Fases tardias: estupor e coma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Hipotonia em repouso, redução de movimentos espontâneos das extremidades, reflexos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tendinosos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profundos reduzidos e ausência de reflexos primitivos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Renal: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Forte correlação com comprometimento do sistema circulatório 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oligúria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Choque resulta em insuficiência renal, com aumento de escórias nitrogenadas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Respiratório: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Taquipneia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como resposta compensatória a acidose metabólica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Sinais de desconforto respiratório, principalmente se doença primária for pneumonia ou comprometimento cardiovascular com edema pulmonar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Respiração periódica e apneia associadas a redução de perfusão cerebral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Hipoxemia por disfunção cardíaca, fluxo sanguíneo obstruído, HPP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Gastrointestinal: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Dificuldade de alimentação por letargia ou desconforto respiratório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Vômitos e distensão abdominal por íleo paralítico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Insuficiência hepática por má-perfusão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endParaRPr lang="pt-BR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endParaRPr lang="pt-BR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631" name="CaixaDeTexto 4"/>
          <p:cNvSpPr txBox="1">
            <a:spLocks noChangeArrowheads="1"/>
          </p:cNvSpPr>
          <p:nvPr/>
        </p:nvSpPr>
        <p:spPr bwMode="auto">
          <a:xfrm>
            <a:off x="10545763" y="6581775"/>
            <a:ext cx="16462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Batton, 2018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2" name="Straight Connector 1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3952875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H="1">
            <a:off x="2133600" y="3681413"/>
            <a:ext cx="4762500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324225" y="-7938"/>
            <a:ext cx="3008313" cy="6865938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746500" y="-7938"/>
            <a:ext cx="2589213" cy="6865938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074988" y="3048000"/>
            <a:ext cx="3260725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478213" y="-7938"/>
            <a:ext cx="2854325" cy="6865938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Isosceles Tri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514850" y="3589338"/>
            <a:ext cx="1817688" cy="3268662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3" y="609600"/>
            <a:ext cx="3843337" cy="5175250"/>
          </a:xfrm>
        </p:spPr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Ecocardiograma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Funcional </a:t>
            </a:r>
          </a:p>
        </p:txBody>
      </p:sp>
      <p:sp>
        <p:nvSpPr>
          <p:cNvPr id="26" name="Freeform: Shap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081588" y="-7938"/>
            <a:ext cx="7110412" cy="6865938"/>
          </a:xfrm>
          <a:custGeom>
            <a:avLst/>
            <a:gdLst>
              <a:gd name="connsiteX0" fmla="*/ 0 w 7109846"/>
              <a:gd name="connsiteY0" fmla="*/ 0 h 6866467"/>
              <a:gd name="connsiteX1" fmla="*/ 1249825 w 7109846"/>
              <a:gd name="connsiteY1" fmla="*/ 0 h 6866467"/>
              <a:gd name="connsiteX2" fmla="*/ 1249825 w 7109846"/>
              <a:gd name="connsiteY2" fmla="*/ 8467 h 6866467"/>
              <a:gd name="connsiteX3" fmla="*/ 7109846 w 7109846"/>
              <a:gd name="connsiteY3" fmla="*/ 8467 h 6866467"/>
              <a:gd name="connsiteX4" fmla="*/ 7109846 w 7109846"/>
              <a:gd name="connsiteY4" fmla="*/ 6866467 h 6866467"/>
              <a:gd name="connsiteX5" fmla="*/ 1249825 w 7109846"/>
              <a:gd name="connsiteY5" fmla="*/ 6866467 h 6866467"/>
              <a:gd name="connsiteX6" fmla="*/ 1109382 w 7109846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09846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7109846" y="8467"/>
                </a:lnTo>
                <a:lnTo>
                  <a:pt x="7109846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61" name="Espaço Reservado para Conteúdo 2"/>
          <p:cNvSpPr>
            <a:spLocks noGrp="1"/>
          </p:cNvSpPr>
          <p:nvPr>
            <p:ph idx="1"/>
          </p:nvPr>
        </p:nvSpPr>
        <p:spPr>
          <a:xfrm>
            <a:off x="6116638" y="609600"/>
            <a:ext cx="5510212" cy="5175250"/>
          </a:xfrm>
        </p:spPr>
        <p:txBody>
          <a:bodyPr anchor="ctr"/>
          <a:lstStyle/>
          <a:p>
            <a:r>
              <a:rPr lang="pt-BR" smtClean="0">
                <a:solidFill>
                  <a:srgbClr val="FFFFFF"/>
                </a:solidFill>
              </a:rPr>
              <a:t>É um instrumento importante para avaliar perfusão tecidual e nortear o manejo das aminas vasoativas </a:t>
            </a:r>
          </a:p>
          <a:p>
            <a:r>
              <a:rPr lang="pt-BR" smtClean="0">
                <a:solidFill>
                  <a:srgbClr val="FFFFFF"/>
                </a:solidFill>
              </a:rPr>
              <a:t>Pode mudar favoravelmente o manejo clínico em 30 a 60% dos casos </a:t>
            </a:r>
          </a:p>
          <a:p>
            <a:r>
              <a:rPr lang="pt-BR" smtClean="0">
                <a:solidFill>
                  <a:srgbClr val="FFFFFF"/>
                </a:solidFill>
              </a:rPr>
              <a:t>Presta-se à avaliação hemodinâmica </a:t>
            </a:r>
          </a:p>
          <a:p>
            <a:r>
              <a:rPr lang="pt-BR" smtClean="0">
                <a:solidFill>
                  <a:srgbClr val="FFFFFF"/>
                </a:solidFill>
              </a:rPr>
              <a:t>Pode ser utilizada em dois momentos: definição da presença de má-perfusão e manejo do choque </a:t>
            </a:r>
          </a:p>
          <a:p>
            <a:r>
              <a:rPr lang="pt-BR" smtClean="0">
                <a:solidFill>
                  <a:srgbClr val="FFFFFF"/>
                </a:solidFill>
              </a:rPr>
              <a:t>Paciente controle dele mesmo: parâmetros ecocardiográficos usados antes e 15 a 30 minutos após mudança das doses </a:t>
            </a:r>
          </a:p>
          <a:p>
            <a:r>
              <a:rPr lang="pt-BR" smtClean="0">
                <a:solidFill>
                  <a:srgbClr val="FFFFFF"/>
                </a:solidFill>
              </a:rPr>
              <a:t>Parâmetros mais comumente avaliados: presença de persistência do canal arterial (PCA), desempenho sistólico e fração de ejeção (FE) </a:t>
            </a:r>
          </a:p>
        </p:txBody>
      </p:sp>
      <p:sp>
        <p:nvSpPr>
          <p:cNvPr id="27662" name="CaixaDeTexto 14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241800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5" name="Título 1"/>
          <p:cNvSpPr>
            <a:spLocks noGrp="1"/>
          </p:cNvSpPr>
          <p:nvPr>
            <p:ph type="title"/>
          </p:nvPr>
        </p:nvSpPr>
        <p:spPr>
          <a:xfrm>
            <a:off x="642938" y="815975"/>
            <a:ext cx="3368675" cy="5226050"/>
          </a:xfrm>
        </p:spPr>
        <p:txBody>
          <a:bodyPr anchor="ctr"/>
          <a:lstStyle/>
          <a:p>
            <a:r>
              <a:rPr lang="pt-BR" sz="3300" smtClean="0"/>
              <a:t>Avaliação ecocardiográfica da perfusão sistêmica – Doppler </a:t>
            </a:r>
          </a:p>
        </p:txBody>
      </p:sp>
      <p:sp>
        <p:nvSpPr>
          <p:cNvPr id="28676" name="Espaço Reservado para Conteúdo 2"/>
          <p:cNvSpPr>
            <a:spLocks noGrp="1"/>
          </p:cNvSpPr>
          <p:nvPr>
            <p:ph idx="1"/>
          </p:nvPr>
        </p:nvSpPr>
        <p:spPr>
          <a:xfrm>
            <a:off x="4654550" y="815975"/>
            <a:ext cx="5175250" cy="5226050"/>
          </a:xfrm>
        </p:spPr>
        <p:txBody>
          <a:bodyPr anchor="ctr"/>
          <a:lstStyle/>
          <a:p>
            <a:r>
              <a:rPr lang="pt-BR" sz="2400" smtClean="0"/>
              <a:t>Medidas:</a:t>
            </a:r>
          </a:p>
          <a:p>
            <a:pPr lvl="1"/>
            <a:r>
              <a:rPr lang="pt-BR" sz="2000" smtClean="0"/>
              <a:t>Débito do VE </a:t>
            </a:r>
            <a:r>
              <a:rPr lang="pt-BR" sz="2000" smtClean="0">
                <a:sym typeface="Wingdings" pitchFamily="2" charset="2"/>
              </a:rPr>
              <a:t> reflete o fluxo sanguíneo sistêmico, na ausência de PCA </a:t>
            </a:r>
            <a:endParaRPr lang="pt-BR" sz="2000" smtClean="0"/>
          </a:p>
          <a:p>
            <a:pPr lvl="1"/>
            <a:r>
              <a:rPr lang="pt-BR" sz="2000" smtClean="0"/>
              <a:t>Débito do VD </a:t>
            </a:r>
            <a:r>
              <a:rPr lang="pt-BR" sz="2000" smtClean="0">
                <a:sym typeface="Wingdings" pitchFamily="2" charset="2"/>
              </a:rPr>
              <a:t> reflete o retorno venoso na ausência de shunt </a:t>
            </a:r>
            <a:endParaRPr lang="pt-BR" sz="2000" smtClean="0"/>
          </a:p>
          <a:p>
            <a:pPr lvl="1"/>
            <a:r>
              <a:rPr lang="pt-BR" sz="2000" smtClean="0"/>
              <a:t>Fluxo da veia cava superior </a:t>
            </a:r>
            <a:r>
              <a:rPr lang="pt-BR" sz="2000" smtClean="0">
                <a:sym typeface="Wingdings" pitchFamily="2" charset="2"/>
              </a:rPr>
              <a:t> porção de fluxo sanguíneo sistêmico na parte superior do corpo </a:t>
            </a: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28677" name="CaixaDeTexto 8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699" name="Título 1"/>
          <p:cNvSpPr>
            <a:spLocks noGrp="1"/>
          </p:cNvSpPr>
          <p:nvPr>
            <p:ph type="title"/>
          </p:nvPr>
        </p:nvSpPr>
        <p:spPr>
          <a:xfrm>
            <a:off x="1333500" y="609600"/>
            <a:ext cx="8596313" cy="1320800"/>
          </a:xfrm>
        </p:spPr>
        <p:txBody>
          <a:bodyPr/>
          <a:lstStyle/>
          <a:p>
            <a:r>
              <a:rPr lang="pt-BR" smtClean="0"/>
              <a:t>Avaliação ecocardiográfica </a:t>
            </a:r>
          </a:p>
        </p:txBody>
      </p:sp>
      <p:sp>
        <p:nvSpPr>
          <p:cNvPr id="36" name="Isosceles Triangle 3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42963" y="1489075"/>
            <a:ext cx="10672762" cy="52117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mtClean="0"/>
              <a:t>Da pré-carga e da responsividade fluida: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Variação &gt;15% no tempo de velocidade de saída do VE durante a inspiração e a expiração (Alto VPP com especificidade e sensibilidade &gt; 90%)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Índice de colapsibilidade da veia cava &gt;55% 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Índice de distensibilidade &gt;18% </a:t>
            </a:r>
          </a:p>
          <a:p>
            <a:pPr>
              <a:lnSpc>
                <a:spcPct val="80000"/>
              </a:lnSpc>
            </a:pPr>
            <a:r>
              <a:rPr lang="pt-BR" smtClean="0"/>
              <a:t>Da função do VE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Avaliação da contratilidade cardíaca: FE, padrão Doppler do enchimento de VE e imagem do Doppler tecidual </a:t>
            </a:r>
          </a:p>
          <a:p>
            <a:pPr lvl="2">
              <a:lnSpc>
                <a:spcPct val="80000"/>
              </a:lnSpc>
            </a:pPr>
            <a:r>
              <a:rPr lang="pt-BR" smtClean="0"/>
              <a:t>FE normal: &gt; 55% </a:t>
            </a:r>
          </a:p>
          <a:p>
            <a:pPr lvl="2">
              <a:lnSpc>
                <a:spcPct val="80000"/>
              </a:lnSpc>
            </a:pPr>
            <a:r>
              <a:rPr lang="pt-BR" smtClean="0"/>
              <a:t>Redução leve: 41 a 55%</a:t>
            </a:r>
          </a:p>
          <a:p>
            <a:pPr lvl="2">
              <a:lnSpc>
                <a:spcPct val="80000"/>
              </a:lnSpc>
            </a:pPr>
            <a:r>
              <a:rPr lang="pt-BR" smtClean="0"/>
              <a:t>Redução moderada: 31 a 40%</a:t>
            </a:r>
          </a:p>
          <a:p>
            <a:pPr lvl="2">
              <a:lnSpc>
                <a:spcPct val="80000"/>
              </a:lnSpc>
            </a:pPr>
            <a:r>
              <a:rPr lang="pt-BR" smtClean="0"/>
              <a:t>Redução acentuada: &lt;30%</a:t>
            </a:r>
          </a:p>
          <a:p>
            <a:pPr>
              <a:lnSpc>
                <a:spcPct val="80000"/>
              </a:lnSpc>
            </a:pPr>
            <a:r>
              <a:rPr lang="pt-BR" smtClean="0"/>
              <a:t>Da função do VD e da hipertensão pulmonar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Avaliação das PAs pulmonares na presença de jato de regurgitação tricúspide 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Avaliação do sentido do fluxo no CA ou em outras comunicações intersseptais, formato do VE, comportamento valvular e tempo de aceleração da artéria pulmonar 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Índice de desempenho miocárdico de VD </a:t>
            </a:r>
          </a:p>
        </p:txBody>
      </p:sp>
      <p:sp>
        <p:nvSpPr>
          <p:cNvPr id="38" name="Isosceles Triangle 3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703" name="CaixaDeTexto 16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66090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Isosceles Triangle 2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4660900" y="0"/>
            <a:ext cx="1055688" cy="6858000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0725" name="Título 1"/>
          <p:cNvSpPr>
            <a:spLocks noGrp="1"/>
          </p:cNvSpPr>
          <p:nvPr>
            <p:ph type="title"/>
          </p:nvPr>
        </p:nvSpPr>
        <p:spPr>
          <a:xfrm>
            <a:off x="673100" y="642938"/>
            <a:ext cx="4203700" cy="1376362"/>
          </a:xfrm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pt-BR" sz="2500" smtClean="0">
                <a:solidFill>
                  <a:schemeClr val="bg1"/>
                </a:solidFill>
              </a:rPr>
              <a:t>Espectroscopia no Intervalo do Infravermelho Próximo (NIRS)</a:t>
            </a:r>
          </a:p>
        </p:txBody>
      </p:sp>
      <p:sp>
        <p:nvSpPr>
          <p:cNvPr id="30726" name="Espaço Reservado para Conteúdo 2"/>
          <p:cNvSpPr>
            <a:spLocks noGrp="1"/>
          </p:cNvSpPr>
          <p:nvPr>
            <p:ph idx="1"/>
          </p:nvPr>
        </p:nvSpPr>
        <p:spPr>
          <a:xfrm>
            <a:off x="673100" y="2160588"/>
            <a:ext cx="3975100" cy="34401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600" smtClean="0">
                <a:solidFill>
                  <a:schemeClr val="bg1"/>
                </a:solidFill>
              </a:rPr>
              <a:t>Ferramenta não invasiva para avaliar a hemodinâmica em neonatologia e os índices de perfusão pré-ductal e pós-ductal dos órgãos (cérebro, renal e esplâncnico)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solidFill>
                  <a:schemeClr val="bg1"/>
                </a:solidFill>
              </a:rPr>
              <a:t>Essas medidas correlacionam-se fortemente com o DC no RNT 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solidFill>
                  <a:schemeClr val="bg1"/>
                </a:solidFill>
              </a:rPr>
              <a:t>Sua utilização como auxiliar no manejo clínico reduziu a mortalidade (14 a 25%)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solidFill>
                  <a:schemeClr val="bg1"/>
                </a:solidFill>
              </a:rPr>
              <a:t>Mede a saturação regional de oxigênio do tecido cerebral e de outros órgãos somáticos, proporcionando uma noção de fluxo, volume sanguíneo e demanda de O2 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solidFill>
                  <a:schemeClr val="bg1"/>
                </a:solidFill>
              </a:rPr>
              <a:t>Em geral, uma variação maior do que 15% do valor basal demonstra alteração de perfusão tecidual </a:t>
            </a:r>
          </a:p>
        </p:txBody>
      </p:sp>
      <p:pic>
        <p:nvPicPr>
          <p:cNvPr id="30727" name="Imagem 4" descr="Interface gráfica do usuário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27238"/>
            <a:ext cx="5143500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Isosceles Tri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554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0729" name="CaixaDeTexto 12"/>
          <p:cNvSpPr txBox="1">
            <a:spLocks noChangeArrowheads="1"/>
          </p:cNvSpPr>
          <p:nvPr/>
        </p:nvSpPr>
        <p:spPr bwMode="auto">
          <a:xfrm>
            <a:off x="9388475" y="6526213"/>
            <a:ext cx="32448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Aft>
                <a:spcPts val="600"/>
              </a:spcAft>
            </a:pPr>
            <a:r>
              <a:rPr lang="pt-BR" sz="1200"/>
              <a:t>Ferri, 2019; Pinto 2015, Variane, 2020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Doppler cerebral – fluxo na artéria cerebral média 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534988" y="2160588"/>
            <a:ext cx="8980487" cy="3840162"/>
          </a:xfrm>
        </p:spPr>
        <p:txBody>
          <a:bodyPr/>
          <a:lstStyle/>
          <a:p>
            <a:r>
              <a:rPr lang="pt-BR" sz="2400" smtClean="0"/>
              <a:t>Estudo de 2013 avaliou recém-nascido pré-termo (RNPT) em choque distributivo e observou diminuição do Doppler cerebral, mas não analisou o método como biomarcador de choque </a:t>
            </a:r>
          </a:p>
          <a:p>
            <a:r>
              <a:rPr lang="pt-BR" sz="2400" smtClean="0"/>
              <a:t>Estudos em adultos são divergentes</a:t>
            </a:r>
          </a:p>
          <a:p>
            <a:r>
              <a:rPr lang="pt-BR" sz="2400" smtClean="0"/>
              <a:t>Mesmo em situação de choque, o fluxo pode estar preservado devido a mecanismos compensatórios cerebrais</a:t>
            </a:r>
          </a:p>
        </p:txBody>
      </p:sp>
      <p:sp>
        <p:nvSpPr>
          <p:cNvPr id="31748" name="CaixaDeTexto 3"/>
          <p:cNvSpPr txBox="1">
            <a:spLocks noChangeArrowheads="1"/>
          </p:cNvSpPr>
          <p:nvPr/>
        </p:nvSpPr>
        <p:spPr bwMode="auto">
          <a:xfrm>
            <a:off x="10983913" y="6526213"/>
            <a:ext cx="16494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pt-BR" sz="1200"/>
              <a:t>Ferri, 2019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7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0" name="Rectangl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2772" name="Group 21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3" name="Straight Connector 22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2773" name="Título 1"/>
          <p:cNvSpPr>
            <a:spLocks noGrp="1"/>
          </p:cNvSpPr>
          <p:nvPr>
            <p:ph type="title"/>
          </p:nvPr>
        </p:nvSpPr>
        <p:spPr>
          <a:xfrm>
            <a:off x="1506538" y="2405063"/>
            <a:ext cx="7767637" cy="1646237"/>
          </a:xfrm>
        </p:spPr>
        <p:txBody>
          <a:bodyPr anchor="b"/>
          <a:lstStyle/>
          <a:p>
            <a:pPr algn="r"/>
            <a:r>
              <a:rPr lang="en-US" sz="5400" smtClean="0"/>
              <a:t>Repetindo…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Preditores para choque neonatal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 numCol="2"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Asfixia neonatal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Apgar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1 ou 5 minutos &lt; 5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Sofrimento fetal agudo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Intercorrências no parto (DPP)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Corioamnionite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Peso abaixo de 1.000g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utilização de corticoide neonatal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Hipotermia moderada a grave na admissão na UTIN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Sepse precoce ou tardia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Ventilações agressivas (MAP &gt; 10)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Presença de pneumotórax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Hemorragia pulmonar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Desidratação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Hipertensão pulmonar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Desidratação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Enterocolite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necrosante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Hemorragia intraventricular grau 3 ou 4 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Crises convulsivas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Necessidade de reanimação em sala de parto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IG &lt; 28 semanas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Score for Neonatal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Acute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Phisiology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perinatal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extension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pt-BR" dirty="0">
                <a:solidFill>
                  <a:schemeClr val="accent1"/>
                </a:solidFill>
                <a:hlinkClick r:id="rId2">
                  <a:extLst>
                    <a:ext uri="{A12FA001-AC4F-418D-AE19-62706E023703}"/>
                  </a:extLst>
                </a:hlinkClick>
              </a:rPr>
              <a:t>SNAPPE II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&gt; 20 </a:t>
            </a:r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7713663" y="1506538"/>
            <a:ext cx="2684462" cy="1069975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>
                <a:solidFill>
                  <a:schemeClr val="accent5"/>
                </a:solidFill>
                <a:latin typeface="+mn-lt"/>
                <a:cs typeface="+mn-cs"/>
              </a:rPr>
              <a:t>O preditores mais fortemente associados a choque são SNAPPE II &gt; 20 e PN &lt;750g </a:t>
            </a:r>
          </a:p>
        </p:txBody>
      </p:sp>
      <p:cxnSp>
        <p:nvCxnSpPr>
          <p:cNvPr id="9" name="Conector em Curva 8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V="1">
            <a:off x="3300413" y="2019300"/>
            <a:ext cx="4413250" cy="1938338"/>
          </a:xfrm>
          <a:prstGeom prst="curvedConnector3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Angulado 16">
            <a:extLst>
              <a:ext uri="{FF2B5EF4-FFF2-40B4-BE49-F238E27FC236}"/>
            </a:extLst>
          </p:cNvPr>
          <p:cNvCxnSpPr/>
          <p:nvPr/>
        </p:nvCxnSpPr>
        <p:spPr>
          <a:xfrm rot="5400000" flipH="1" flipV="1">
            <a:off x="7046119" y="3513931"/>
            <a:ext cx="3087688" cy="1343025"/>
          </a:xfrm>
          <a:prstGeom prst="bentConnector3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4819" name="Group 9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82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800" smtClean="0"/>
              <a:t>Parâmetros clínicos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Perfusão tecidual </a:t>
            </a:r>
            <a:r>
              <a:rPr lang="pt-BR" sz="22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examinador dependente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Débito urinário </a:t>
            </a:r>
            <a:r>
              <a:rPr lang="pt-BR" sz="22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tardia, não pode ser considerado nas primeiras 48h 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FC </a:t>
            </a:r>
            <a:r>
              <a:rPr lang="pt-BR" sz="22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paciente controle dele mesmo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Pressão arterial </a:t>
            </a:r>
            <a:r>
              <a:rPr lang="pt-BR" sz="22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técnica adequada, difícil em muito baixo peso e pode estar relacionada com outros fatores 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Lactato elevado </a:t>
            </a:r>
            <a:r>
              <a:rPr lang="pt-BR" sz="22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vigiar evolução 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Pressão venosa central </a:t>
            </a:r>
            <a:r>
              <a:rPr lang="pt-BR" sz="22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 reflete mais hidratação do que perfusão 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84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Construção do raciocínio clínico</a:t>
            </a:r>
          </a:p>
        </p:txBody>
      </p:sp>
      <p:sp>
        <p:nvSpPr>
          <p:cNvPr id="35844" name="CaixaDeTexto 4"/>
          <p:cNvSpPr txBox="1">
            <a:spLocks noChangeArrowheads="1"/>
          </p:cNvSpPr>
          <p:nvPr/>
        </p:nvSpPr>
        <p:spPr bwMode="auto">
          <a:xfrm>
            <a:off x="2897188" y="2914650"/>
            <a:ext cx="3757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Aft>
                <a:spcPts val="600"/>
              </a:spcAft>
            </a:pPr>
            <a:r>
              <a:rPr lang="pt-BR"/>
              <a:t>1) O paciente está chocado?</a:t>
            </a:r>
          </a:p>
        </p:txBody>
      </p:sp>
      <p:sp>
        <p:nvSpPr>
          <p:cNvPr id="35845" name="CaixaDeTexto 5"/>
          <p:cNvSpPr txBox="1">
            <a:spLocks noChangeArrowheads="1"/>
          </p:cNvSpPr>
          <p:nvPr/>
        </p:nvSpPr>
        <p:spPr bwMode="auto">
          <a:xfrm>
            <a:off x="960438" y="4346575"/>
            <a:ext cx="3286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Aft>
                <a:spcPts val="600"/>
              </a:spcAft>
            </a:pPr>
            <a:r>
              <a:rPr lang="pt-BR"/>
              <a:t>2) Qual o tipo de choque?</a:t>
            </a:r>
          </a:p>
        </p:txBody>
      </p:sp>
      <p:sp>
        <p:nvSpPr>
          <p:cNvPr id="35846" name="CaixaDeTexto 6"/>
          <p:cNvSpPr txBox="1">
            <a:spLocks noChangeArrowheads="1"/>
          </p:cNvSpPr>
          <p:nvPr/>
        </p:nvSpPr>
        <p:spPr bwMode="auto">
          <a:xfrm>
            <a:off x="2297113" y="5376863"/>
            <a:ext cx="1600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Aft>
                <a:spcPts val="600"/>
              </a:spcAft>
            </a:pPr>
            <a:r>
              <a:rPr lang="pt-BR"/>
              <a:t>3) Qual o tratamento?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96761" y="2367627"/>
          <a:ext cx="8596668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79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81" name="Straight Connector 80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Isosceles Triangle 8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7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8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9" name="Isosceles Triangle 8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0" name="Isosceles Triangle 8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4" name="Imagem 3" descr="Uma imagem contendo no interior, mesa, comida, prato&#10;&#10;Descrição gerada automaticam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0"/>
            <a:ext cx="7070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8" name="Título 1"/>
          <p:cNvSpPr>
            <a:spLocks noGrp="1"/>
          </p:cNvSpPr>
          <p:nvPr>
            <p:ph type="title"/>
          </p:nvPr>
        </p:nvSpPr>
        <p:spPr>
          <a:xfrm>
            <a:off x="668338" y="1677988"/>
            <a:ext cx="5124450" cy="2370137"/>
          </a:xfrm>
        </p:spPr>
        <p:txBody>
          <a:bodyPr anchor="b"/>
          <a:lstStyle/>
          <a:p>
            <a:pPr algn="r"/>
            <a:r>
              <a:rPr lang="en-US" sz="4800" smtClean="0"/>
              <a:t>Obrigada </a:t>
            </a:r>
          </a:p>
        </p:txBody>
      </p:sp>
      <p:cxnSp>
        <p:nvCxnSpPr>
          <p:cNvPr id="92" name="Straight Connector 9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9371013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H="1">
            <a:off x="7424738" y="3681413"/>
            <a:ext cx="4764087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182100" y="-7938"/>
            <a:ext cx="3006725" cy="6865938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8" name="Rectangl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602788" y="-7938"/>
            <a:ext cx="2589212" cy="6865938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0" name="Isosceles Triangle 2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932863" y="3048000"/>
            <a:ext cx="325913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" name="Rectangle 2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334500" y="-7938"/>
            <a:ext cx="2854325" cy="6865938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4" name="Rectangle 2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898188" y="-7938"/>
            <a:ext cx="1290637" cy="6865938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6" name="Rectangle 2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939463" y="-7938"/>
            <a:ext cx="1249362" cy="6865938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8" name="Isosceles Triangle 2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371138" y="3589338"/>
            <a:ext cx="1817687" cy="3268662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735013" y="558800"/>
            <a:ext cx="10356850" cy="2195513"/>
          </a:xfrm>
        </p:spPr>
        <p:txBody>
          <a:bodyPr lIns="121897" tIns="121897" rIns="121897" bIns="121897" anchor="ctr"/>
          <a:lstStyle/>
          <a:p>
            <a:pPr>
              <a:buSzPts val="4800"/>
            </a:pPr>
            <a:r>
              <a:rPr lang="pt-BR" sz="4400" b="1" smtClean="0">
                <a:solidFill>
                  <a:srgbClr val="0000FF"/>
                </a:solidFill>
              </a:rPr>
              <a:t>Como escolher a amina vasoativa adequada na Unidade Neonatal</a:t>
            </a:r>
          </a:p>
        </p:txBody>
      </p:sp>
      <p:sp>
        <p:nvSpPr>
          <p:cNvPr id="6" name="Subtítulo 2"/>
          <p:cNvSpPr txBox="1">
            <a:spLocks/>
          </p:cNvSpPr>
          <p:nvPr/>
        </p:nvSpPr>
        <p:spPr bwMode="auto">
          <a:xfrm>
            <a:off x="1785938" y="2493963"/>
            <a:ext cx="5870575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defTabSz="914400">
              <a:lnSpc>
                <a:spcPct val="8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3200">
                <a:solidFill>
                  <a:srgbClr val="404040"/>
                </a:solidFill>
                <a:latin typeface="Calibri" pitchFamily="34" charset="0"/>
              </a:rPr>
              <a:t>Parte 2</a:t>
            </a:r>
          </a:p>
          <a:p>
            <a:pPr algn="ctr" defTabSz="914400">
              <a:lnSpc>
                <a:spcPct val="8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Apresentação: Tatiane M Barcelos (R4 Neonatologia)</a:t>
            </a:r>
          </a:p>
          <a:p>
            <a:pPr algn="ctr" defTabSz="914400">
              <a:lnSpc>
                <a:spcPct val="8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Coordenação: Diogo Pedroso</a:t>
            </a:r>
          </a:p>
          <a:p>
            <a:pPr algn="ctr" defTabSz="914400">
              <a:lnSpc>
                <a:spcPct val="8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endParaRPr lang="pt-BR" sz="2400">
              <a:solidFill>
                <a:srgbClr val="40404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A2AB015C-5F38-4D33-8020-683C2030E2DE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34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8239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Preditores para choque neonatal</a:t>
            </a:r>
          </a:p>
        </p:txBody>
      </p:sp>
      <p:sp>
        <p:nvSpPr>
          <p:cNvPr id="7" name="Espaço Reservado para Conteúd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56386" y="1435283"/>
            <a:ext cx="11462753" cy="5175416"/>
          </a:xfrm>
          <a:prstGeom prst="rect">
            <a:avLst/>
          </a:prstGeom>
        </p:spPr>
        <p:txBody>
          <a:bodyPr numCol="2">
            <a:normAutofit/>
          </a:bodyPr>
          <a:lstStyle>
            <a:lvl1pPr marL="68580" indent="-68580" algn="l" defTabSz="6858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15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88036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3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25196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62356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99516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5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75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25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275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Font typeface="Calibri" pitchFamily="34" charset="0"/>
              <a:buChar char="◦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defRPr/>
            </a:pPr>
            <a:r>
              <a:rPr lang="pt-BR" sz="1400" dirty="0"/>
              <a:t>Asfixia neonatal </a:t>
            </a:r>
          </a:p>
          <a:p>
            <a:pPr fontAlgn="auto">
              <a:defRPr/>
            </a:pPr>
            <a:r>
              <a:rPr lang="pt-BR" sz="1400" dirty="0" err="1"/>
              <a:t>Apgar</a:t>
            </a:r>
            <a:r>
              <a:rPr lang="pt-BR" sz="1400" dirty="0"/>
              <a:t> de 1 ou 5 minutos &lt; 5</a:t>
            </a:r>
          </a:p>
          <a:p>
            <a:pPr fontAlgn="auto">
              <a:defRPr/>
            </a:pPr>
            <a:r>
              <a:rPr lang="pt-BR" sz="1400" dirty="0"/>
              <a:t>Sofrimento fetal agudo </a:t>
            </a:r>
          </a:p>
          <a:p>
            <a:pPr fontAlgn="auto">
              <a:defRPr/>
            </a:pPr>
            <a:r>
              <a:rPr lang="pt-BR" sz="1400" dirty="0"/>
              <a:t>Intercorrências no parto (DPP)</a:t>
            </a:r>
          </a:p>
          <a:p>
            <a:pPr fontAlgn="auto">
              <a:defRPr/>
            </a:pPr>
            <a:r>
              <a:rPr lang="pt-BR" sz="1400" dirty="0" err="1"/>
              <a:t>Corioamnionite</a:t>
            </a:r>
            <a:endParaRPr lang="pt-BR" sz="1400" dirty="0"/>
          </a:p>
          <a:p>
            <a:pPr fontAlgn="auto">
              <a:defRPr/>
            </a:pPr>
            <a:r>
              <a:rPr lang="pt-BR" sz="1400" dirty="0">
                <a:solidFill>
                  <a:srgbClr val="FF0000"/>
                </a:solidFill>
              </a:rPr>
              <a:t>Peso abaixo de 1.000g </a:t>
            </a:r>
          </a:p>
          <a:p>
            <a:pPr fontAlgn="auto">
              <a:defRPr/>
            </a:pPr>
            <a:r>
              <a:rPr lang="pt-BR" sz="1400" dirty="0"/>
              <a:t>Não utilização de corticoide neonatal </a:t>
            </a:r>
          </a:p>
          <a:p>
            <a:pPr fontAlgn="auto">
              <a:defRPr/>
            </a:pPr>
            <a:r>
              <a:rPr lang="pt-BR" sz="1400" dirty="0"/>
              <a:t>Hipotermia moderada a grave na admissão na UTIN</a:t>
            </a:r>
          </a:p>
          <a:p>
            <a:pPr fontAlgn="auto">
              <a:defRPr/>
            </a:pPr>
            <a:r>
              <a:rPr lang="pt-BR" sz="1400" dirty="0"/>
              <a:t>Sepse precoce ou tardia </a:t>
            </a:r>
          </a:p>
          <a:p>
            <a:pPr fontAlgn="auto">
              <a:defRPr/>
            </a:pPr>
            <a:r>
              <a:rPr lang="pt-BR" sz="1400" dirty="0"/>
              <a:t>Ventilações agressivas (MAP &gt; 10)</a:t>
            </a:r>
          </a:p>
          <a:p>
            <a:pPr fontAlgn="auto">
              <a:defRPr/>
            </a:pPr>
            <a:r>
              <a:rPr lang="pt-BR" sz="1400" dirty="0"/>
              <a:t>Presença de pneumotórax</a:t>
            </a:r>
          </a:p>
          <a:p>
            <a:pPr fontAlgn="auto">
              <a:defRPr/>
            </a:pPr>
            <a:r>
              <a:rPr lang="pt-BR" sz="1400" dirty="0"/>
              <a:t>Hemorragia pulmonar</a:t>
            </a:r>
          </a:p>
          <a:p>
            <a:pPr fontAlgn="auto">
              <a:defRPr/>
            </a:pPr>
            <a:r>
              <a:rPr lang="pt-BR" sz="1400" dirty="0"/>
              <a:t>Desidratação </a:t>
            </a:r>
          </a:p>
          <a:p>
            <a:pPr fontAlgn="auto">
              <a:defRPr/>
            </a:pPr>
            <a:r>
              <a:rPr lang="pt-BR" sz="1400" dirty="0"/>
              <a:t>Hipertensão pulmonar</a:t>
            </a:r>
          </a:p>
          <a:p>
            <a:pPr fontAlgn="auto">
              <a:defRPr/>
            </a:pPr>
            <a:r>
              <a:rPr lang="pt-BR" sz="1400" dirty="0"/>
              <a:t>Desidratação </a:t>
            </a:r>
          </a:p>
          <a:p>
            <a:pPr fontAlgn="auto">
              <a:defRPr/>
            </a:pPr>
            <a:r>
              <a:rPr lang="pt-BR" sz="1400" dirty="0" err="1"/>
              <a:t>Enterocolite</a:t>
            </a:r>
            <a:r>
              <a:rPr lang="pt-BR" sz="1400" dirty="0"/>
              <a:t> necrosante</a:t>
            </a:r>
          </a:p>
          <a:p>
            <a:pPr fontAlgn="auto">
              <a:defRPr/>
            </a:pPr>
            <a:r>
              <a:rPr lang="pt-BR" sz="1400" dirty="0"/>
              <a:t>Hemorragia intraventricular grau 3 ou 4  </a:t>
            </a:r>
          </a:p>
          <a:p>
            <a:pPr fontAlgn="auto">
              <a:defRPr/>
            </a:pPr>
            <a:r>
              <a:rPr lang="pt-BR" sz="1400" dirty="0"/>
              <a:t>Crises convulsivas</a:t>
            </a:r>
          </a:p>
          <a:p>
            <a:pPr fontAlgn="auto">
              <a:defRPr/>
            </a:pPr>
            <a:r>
              <a:rPr lang="pt-BR" sz="1400" dirty="0"/>
              <a:t>Necessidade de reanimação em sala de parto</a:t>
            </a:r>
          </a:p>
          <a:p>
            <a:pPr fontAlgn="auto">
              <a:defRPr/>
            </a:pPr>
            <a:r>
              <a:rPr lang="pt-BR" sz="1400" dirty="0"/>
              <a:t>IG &lt; 28 semanas</a:t>
            </a:r>
          </a:p>
          <a:p>
            <a:pPr fontAlgn="auto">
              <a:defRPr/>
            </a:pPr>
            <a:r>
              <a:rPr lang="pt-BR" sz="1400" dirty="0">
                <a:solidFill>
                  <a:srgbClr val="FF0000"/>
                </a:solidFill>
              </a:rPr>
              <a:t>Score for Neonatal </a:t>
            </a:r>
            <a:r>
              <a:rPr lang="pt-BR" sz="1400" dirty="0" err="1">
                <a:solidFill>
                  <a:srgbClr val="FF0000"/>
                </a:solidFill>
              </a:rPr>
              <a:t>Acute</a:t>
            </a:r>
            <a:r>
              <a:rPr lang="pt-BR" sz="1400" dirty="0">
                <a:solidFill>
                  <a:srgbClr val="FF0000"/>
                </a:solidFill>
              </a:rPr>
              <a:t> </a:t>
            </a:r>
            <a:r>
              <a:rPr lang="pt-BR" sz="1400" dirty="0" err="1">
                <a:solidFill>
                  <a:srgbClr val="FF0000"/>
                </a:solidFill>
              </a:rPr>
              <a:t>Phisiology</a:t>
            </a:r>
            <a:r>
              <a:rPr lang="pt-BR" sz="1400" dirty="0">
                <a:solidFill>
                  <a:srgbClr val="FF0000"/>
                </a:solidFill>
              </a:rPr>
              <a:t> – perinatal </a:t>
            </a:r>
            <a:r>
              <a:rPr lang="pt-BR" sz="1400" dirty="0" err="1">
                <a:solidFill>
                  <a:srgbClr val="FF0000"/>
                </a:solidFill>
              </a:rPr>
              <a:t>extension</a:t>
            </a:r>
            <a:r>
              <a:rPr lang="pt-BR" sz="1400" dirty="0">
                <a:solidFill>
                  <a:srgbClr val="FF0000"/>
                </a:solidFill>
              </a:rPr>
              <a:t> (</a:t>
            </a:r>
            <a:r>
              <a:rPr lang="pt-BR" sz="1400" dirty="0">
                <a:solidFill>
                  <a:srgbClr val="FF0000"/>
                </a:solidFill>
                <a:hlinkClick r:id="rId3">
                  <a:extLst>
                    <a:ext uri="{A12FA001-AC4F-418D-AE19-62706E023703}"/>
                  </a:extLst>
                </a:hlinkClick>
              </a:rPr>
              <a:t>SNAPPE II</a:t>
            </a:r>
            <a:r>
              <a:rPr lang="pt-BR" sz="1400" dirty="0">
                <a:solidFill>
                  <a:srgbClr val="FF0000"/>
                </a:solidFill>
              </a:rPr>
              <a:t>) &gt; 20 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8EA1E63C-9137-4D44-BB8E-280603BBA667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35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Parâmetros Clínicos</a:t>
            </a:r>
          </a:p>
        </p:txBody>
      </p:sp>
      <p:sp>
        <p:nvSpPr>
          <p:cNvPr id="45060" name="Espaço Reservado para Conteúdo 2"/>
          <p:cNvSpPr txBox="1">
            <a:spLocks/>
          </p:cNvSpPr>
          <p:nvPr/>
        </p:nvSpPr>
        <p:spPr bwMode="auto">
          <a:xfrm>
            <a:off x="557213" y="1468438"/>
            <a:ext cx="11461750" cy="517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Perfusão tecidual </a:t>
            </a:r>
            <a:r>
              <a:rPr lang="pt-BR" sz="2400">
                <a:solidFill>
                  <a:srgbClr val="404040"/>
                </a:solidFill>
                <a:latin typeface="Calibri" pitchFamily="34" charset="0"/>
                <a:sym typeface="Wingdings" pitchFamily="2" charset="2"/>
              </a:rPr>
              <a:t> examinador dependente</a:t>
            </a:r>
            <a:endParaRPr lang="pt-BR" sz="2400">
              <a:solidFill>
                <a:srgbClr val="404040"/>
              </a:solidFill>
              <a:latin typeface="Calibri" pitchFamily="34" charset="0"/>
            </a:endParaRP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Débito urinário </a:t>
            </a:r>
            <a:r>
              <a:rPr lang="pt-BR" sz="2400">
                <a:solidFill>
                  <a:srgbClr val="404040"/>
                </a:solidFill>
                <a:latin typeface="Calibri" pitchFamily="34" charset="0"/>
                <a:sym typeface="Wingdings" pitchFamily="2" charset="2"/>
              </a:rPr>
              <a:t> tardia, não pode ser considerado nas primeiras 48h </a:t>
            </a:r>
            <a:endParaRPr lang="pt-BR" sz="2400">
              <a:solidFill>
                <a:srgbClr val="404040"/>
              </a:solidFill>
              <a:latin typeface="Calibri" pitchFamily="34" charset="0"/>
            </a:endParaRP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FC </a:t>
            </a:r>
            <a:r>
              <a:rPr lang="pt-BR" sz="2400">
                <a:solidFill>
                  <a:srgbClr val="404040"/>
                </a:solidFill>
                <a:latin typeface="Calibri" pitchFamily="34" charset="0"/>
                <a:sym typeface="Wingdings" pitchFamily="2" charset="2"/>
              </a:rPr>
              <a:t> paciente controle dele mesmo</a:t>
            </a:r>
            <a:endParaRPr lang="pt-BR" sz="2400">
              <a:solidFill>
                <a:srgbClr val="404040"/>
              </a:solidFill>
              <a:latin typeface="Calibri" pitchFamily="34" charset="0"/>
            </a:endParaRP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Pressão arterial </a:t>
            </a:r>
            <a:r>
              <a:rPr lang="pt-BR" sz="2400">
                <a:solidFill>
                  <a:srgbClr val="404040"/>
                </a:solidFill>
                <a:latin typeface="Calibri" pitchFamily="34" charset="0"/>
                <a:sym typeface="Wingdings" pitchFamily="2" charset="2"/>
              </a:rPr>
              <a:t> técnica adequada, difícil em muito baixo peso e pode estar relacionada com outros fatores </a:t>
            </a:r>
            <a:endParaRPr lang="pt-BR" sz="2400">
              <a:solidFill>
                <a:srgbClr val="404040"/>
              </a:solidFill>
              <a:latin typeface="Calibri" pitchFamily="34" charset="0"/>
            </a:endParaRP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Lactato elevado </a:t>
            </a:r>
            <a:r>
              <a:rPr lang="pt-BR" sz="2400">
                <a:solidFill>
                  <a:srgbClr val="404040"/>
                </a:solidFill>
                <a:latin typeface="Calibri" pitchFamily="34" charset="0"/>
                <a:sym typeface="Wingdings" pitchFamily="2" charset="2"/>
              </a:rPr>
              <a:t> vigiar evolução </a:t>
            </a:r>
            <a:endParaRPr lang="pt-BR" sz="2400">
              <a:solidFill>
                <a:srgbClr val="404040"/>
              </a:solidFill>
              <a:latin typeface="Calibri" pitchFamily="34" charset="0"/>
            </a:endParaRP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Pressão venosa central </a:t>
            </a:r>
            <a:r>
              <a:rPr lang="pt-BR" sz="2400">
                <a:solidFill>
                  <a:srgbClr val="404040"/>
                </a:solidFill>
                <a:latin typeface="Calibri" pitchFamily="34" charset="0"/>
                <a:sym typeface="Wingdings" pitchFamily="2" charset="2"/>
              </a:rPr>
              <a:t> reflete mais hidratação do que perfusão </a:t>
            </a:r>
            <a:endParaRPr lang="pt-BR" sz="2400">
              <a:solidFill>
                <a:srgbClr val="40404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4E65AE4E-E9E1-4A37-B755-38A948006199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36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Raciocínio Clínico</a:t>
            </a:r>
          </a:p>
        </p:txBody>
      </p:sp>
      <p:graphicFrame>
        <p:nvGraphicFramePr>
          <p:cNvPr id="7" name="Espaço Reservado para Conteúdo 3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1692565" y="842346"/>
          <a:ext cx="11462224" cy="5173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7109" name="CaixaDeTexto 7"/>
          <p:cNvSpPr txBox="1">
            <a:spLocks noChangeArrowheads="1"/>
          </p:cNvSpPr>
          <p:nvPr/>
        </p:nvSpPr>
        <p:spPr bwMode="auto">
          <a:xfrm>
            <a:off x="2151063" y="1797050"/>
            <a:ext cx="340518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Aft>
                <a:spcPts val="800"/>
              </a:spcAft>
            </a:pPr>
            <a:r>
              <a:rPr lang="pt-BR" sz="2100">
                <a:latin typeface="Calibri" pitchFamily="34" charset="0"/>
              </a:rPr>
              <a:t>1) O paciente está chocado?</a:t>
            </a:r>
          </a:p>
        </p:txBody>
      </p:sp>
      <p:sp>
        <p:nvSpPr>
          <p:cNvPr id="47110" name="CaixaDeTexto 8"/>
          <p:cNvSpPr txBox="1">
            <a:spLocks noChangeArrowheads="1"/>
          </p:cNvSpPr>
          <p:nvPr/>
        </p:nvSpPr>
        <p:spPr bwMode="auto">
          <a:xfrm>
            <a:off x="960438" y="3189288"/>
            <a:ext cx="3148012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Aft>
                <a:spcPts val="800"/>
              </a:spcAft>
            </a:pPr>
            <a:r>
              <a:rPr lang="pt-BR" sz="2100">
                <a:latin typeface="Calibri" pitchFamily="34" charset="0"/>
              </a:rPr>
              <a:t>2) Qual o tipo de choque?</a:t>
            </a:r>
          </a:p>
        </p:txBody>
      </p:sp>
      <p:sp>
        <p:nvSpPr>
          <p:cNvPr id="47111" name="CaixaDeTexto 9"/>
          <p:cNvSpPr txBox="1">
            <a:spLocks noChangeArrowheads="1"/>
          </p:cNvSpPr>
          <p:nvPr/>
        </p:nvSpPr>
        <p:spPr bwMode="auto">
          <a:xfrm>
            <a:off x="960438" y="4579938"/>
            <a:ext cx="2817812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Aft>
                <a:spcPts val="800"/>
              </a:spcAft>
            </a:pPr>
            <a:r>
              <a:rPr lang="pt-BR" sz="2100">
                <a:latin typeface="Calibri" pitchFamily="34" charset="0"/>
              </a:rPr>
              <a:t>3) Qual o tratamento?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>
            <a:spLocks noGrp="1"/>
          </p:cNvSpPr>
          <p:nvPr>
            <p:ph type="title" idx="4294967295"/>
          </p:nvPr>
        </p:nvSpPr>
        <p:spPr>
          <a:xfrm>
            <a:off x="2074863" y="958850"/>
            <a:ext cx="8821737" cy="933450"/>
          </a:xfrm>
        </p:spPr>
        <p:txBody>
          <a:bodyPr lIns="121897" tIns="121897" rIns="121897" bIns="121897" anchor="b"/>
          <a:lstStyle/>
          <a:p>
            <a:pPr>
              <a:buSzPts val="2400"/>
            </a:pPr>
            <a:r>
              <a:rPr lang="pt-BR" sz="3200" b="1" smtClean="0"/>
              <a:t>Tipos de Choque</a:t>
            </a:r>
          </a:p>
        </p:txBody>
      </p:sp>
      <p:sp>
        <p:nvSpPr>
          <p:cNvPr id="49155" name="Google Shape;62;p13"/>
          <p:cNvSpPr>
            <a:spLocks noGrp="1"/>
          </p:cNvSpPr>
          <p:nvPr>
            <p:ph type="body" idx="4294967295"/>
          </p:nvPr>
        </p:nvSpPr>
        <p:spPr>
          <a:xfrm>
            <a:off x="1041400" y="2214563"/>
            <a:ext cx="4389438" cy="2941637"/>
          </a:xfrm>
        </p:spPr>
        <p:txBody>
          <a:bodyPr lIns="121897" tIns="121897" rIns="121897" bIns="121897"/>
          <a:lstStyle/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r>
              <a:rPr lang="pt-BR" sz="2200" b="1" smtClean="0">
                <a:solidFill>
                  <a:srgbClr val="25212A"/>
                </a:solidFill>
              </a:rPr>
              <a:t>INSTABILIDADE HEMODINÂMICA</a:t>
            </a: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b="1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b="1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b="1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r>
              <a:rPr lang="pt-BR" sz="2200" b="1" smtClean="0">
                <a:solidFill>
                  <a:srgbClr val="25212A"/>
                </a:solidFill>
              </a:rPr>
              <a:t>                   </a:t>
            </a: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r>
              <a:rPr lang="pt-BR" sz="2200" b="1" smtClean="0">
                <a:solidFill>
                  <a:srgbClr val="25212A"/>
                </a:solidFill>
              </a:rPr>
              <a:t>                      CHOQUE</a:t>
            </a: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smtClean="0"/>
          </a:p>
        </p:txBody>
      </p:sp>
      <p:sp>
        <p:nvSpPr>
          <p:cNvPr id="63" name="Google Shape;63;p13"/>
          <p:cNvSpPr>
            <a:spLocks noGrp="1"/>
          </p:cNvSpPr>
          <p:nvPr>
            <p:ph type="body" idx="4294967295"/>
          </p:nvPr>
        </p:nvSpPr>
        <p:spPr>
          <a:xfrm>
            <a:off x="8301038" y="2044700"/>
            <a:ext cx="4138612" cy="2944813"/>
          </a:xfrm>
        </p:spPr>
        <p:txBody>
          <a:bodyPr lIns="121897" tIns="121897" rIns="121897" bIns="121897"/>
          <a:lstStyle/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r>
              <a:rPr lang="pt-BR" sz="2200" b="1" smtClean="0">
                <a:solidFill>
                  <a:srgbClr val="25212A"/>
                </a:solidFill>
              </a:rPr>
              <a:t>ADAPTATIVO</a:t>
            </a: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endParaRPr lang="pt-BR" sz="2200" b="1" smtClean="0">
              <a:solidFill>
                <a:srgbClr val="25212A"/>
              </a:solidFill>
            </a:endParaRP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r>
              <a:rPr lang="pt-BR" sz="2200" b="1" smtClean="0">
                <a:solidFill>
                  <a:srgbClr val="25212A"/>
                </a:solidFill>
              </a:rPr>
              <a:t>HIPOVOLÊMICO</a:t>
            </a: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endParaRPr lang="pt-BR" sz="2200" b="1" smtClean="0">
              <a:solidFill>
                <a:srgbClr val="25212A"/>
              </a:solidFill>
            </a:endParaRP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r>
              <a:rPr lang="pt-BR" sz="2200" b="1" smtClean="0">
                <a:solidFill>
                  <a:srgbClr val="25212A"/>
                </a:solidFill>
              </a:rPr>
              <a:t>CARDIOGÊNICO</a:t>
            </a: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endParaRPr lang="pt-BR" sz="2200" b="1" smtClean="0">
              <a:solidFill>
                <a:srgbClr val="25212A"/>
              </a:solidFill>
            </a:endParaRP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r>
              <a:rPr lang="pt-BR" sz="2200" b="1" smtClean="0">
                <a:solidFill>
                  <a:srgbClr val="25212A"/>
                </a:solidFill>
              </a:rPr>
              <a:t>SÉPTICO</a:t>
            </a: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endParaRPr lang="pt-BR" sz="2200" b="1" smtClean="0">
              <a:solidFill>
                <a:srgbClr val="25212A"/>
              </a:solidFill>
            </a:endParaRPr>
          </a:p>
          <a:p>
            <a:pPr marL="171450" indent="-171450" defTabSz="685800">
              <a:spcBef>
                <a:spcPts val="600"/>
              </a:spcBef>
              <a:buSzPts val="2200"/>
              <a:buFont typeface="Wingdings" pitchFamily="2" charset="2"/>
              <a:buChar char="§"/>
            </a:pPr>
            <a:r>
              <a:rPr lang="pt-BR" sz="2200" b="1" smtClean="0">
                <a:solidFill>
                  <a:srgbClr val="25212A"/>
                </a:solidFill>
              </a:rPr>
              <a:t>MISTOS</a:t>
            </a:r>
          </a:p>
        </p:txBody>
      </p:sp>
      <p:sp>
        <p:nvSpPr>
          <p:cNvPr id="65" name="Google Shape;65;p13"/>
          <p:cNvSpPr txBox="1">
            <a:spLocks noGrp="1"/>
          </p:cNvSpPr>
          <p:nvPr/>
        </p:nvSpPr>
        <p:spPr bwMode="auto">
          <a:xfrm>
            <a:off x="10533063" y="5465763"/>
            <a:ext cx="731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B36EAC94-F12E-45FD-ACE2-E0EED3FF0B12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37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" name="Seta: para Baixo 1"/>
          <p:cNvSpPr>
            <a:spLocks noChangeArrowheads="1"/>
          </p:cNvSpPr>
          <p:nvPr/>
        </p:nvSpPr>
        <p:spPr bwMode="auto">
          <a:xfrm flipH="1">
            <a:off x="3048000" y="3328988"/>
            <a:ext cx="379413" cy="696912"/>
          </a:xfrm>
          <a:prstGeom prst="downArrow">
            <a:avLst>
              <a:gd name="adj1" fmla="val 50000"/>
              <a:gd name="adj2" fmla="val 50206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r>
              <a:rPr lang="pt-BR" sz="2400">
                <a:solidFill>
                  <a:srgbClr val="FFFFFF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3" name="Chave Esquerda 2"/>
          <p:cNvSpPr>
            <a:spLocks/>
          </p:cNvSpPr>
          <p:nvPr/>
        </p:nvSpPr>
        <p:spPr bwMode="auto">
          <a:xfrm>
            <a:off x="7696200" y="2214563"/>
            <a:ext cx="392113" cy="3919537"/>
          </a:xfrm>
          <a:prstGeom prst="leftBrace">
            <a:avLst>
              <a:gd name="adj1" fmla="val 8330"/>
              <a:gd name="adj2" fmla="val 50000"/>
            </a:avLst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latin typeface="Calibri" pitchFamily="34" charset="0"/>
            </a:endParaRPr>
          </a:p>
        </p:txBody>
      </p:sp>
      <p:sp>
        <p:nvSpPr>
          <p:cNvPr id="12" name="Seta: para Baixo 11"/>
          <p:cNvSpPr>
            <a:spLocks noChangeArrowheads="1"/>
          </p:cNvSpPr>
          <p:nvPr/>
        </p:nvSpPr>
        <p:spPr bwMode="auto">
          <a:xfrm rot="16200000" flipH="1">
            <a:off x="5737225" y="4071938"/>
            <a:ext cx="474663" cy="1360487"/>
          </a:xfrm>
          <a:prstGeom prst="downArrow">
            <a:avLst>
              <a:gd name="adj1" fmla="val 50000"/>
              <a:gd name="adj2" fmla="val 49880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r>
              <a:rPr lang="pt-BR" sz="2400">
                <a:solidFill>
                  <a:srgbClr val="FFFFFF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build="p"/>
      <p:bldP spid="3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34D6800F-4BEB-4A30-9857-368103CC9A58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38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Choque Adaptativo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468438"/>
            <a:ext cx="11461750" cy="517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É a causa mais provável de instabilidade hemodinâmica nas primeiras 72h.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PA       /   DC 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Fisiopatologia: </a:t>
            </a: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falência miocárdica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 Hiperdinamismo Adaptativo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 Reserva deficiente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RNPT com SFA, hipotermia grave e necessidade de reanimação em SP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ATENÇÃO: Não confundir com choque séptico devido sepse precoce !!!</a:t>
            </a:r>
          </a:p>
        </p:txBody>
      </p:sp>
      <p:sp>
        <p:nvSpPr>
          <p:cNvPr id="2" name="Seta: para Baixo 1"/>
          <p:cNvSpPr>
            <a:spLocks noChangeArrowheads="1"/>
          </p:cNvSpPr>
          <p:nvPr/>
        </p:nvSpPr>
        <p:spPr bwMode="auto">
          <a:xfrm>
            <a:off x="1327150" y="2459038"/>
            <a:ext cx="152400" cy="239712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Seta: para Baixo 6"/>
          <p:cNvSpPr>
            <a:spLocks noChangeArrowheads="1"/>
          </p:cNvSpPr>
          <p:nvPr/>
        </p:nvSpPr>
        <p:spPr bwMode="auto">
          <a:xfrm>
            <a:off x="2533650" y="2457450"/>
            <a:ext cx="152400" cy="239713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CC00D5BA-D0C0-4DBC-B15D-9DA70B278AA9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39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Choque Hipovolêmico </a:t>
            </a:r>
          </a:p>
        </p:txBody>
      </p:sp>
      <p:sp>
        <p:nvSpPr>
          <p:cNvPr id="53252" name="Espaço Reservado para Conteúdo 2"/>
          <p:cNvSpPr txBox="1">
            <a:spLocks/>
          </p:cNvSpPr>
          <p:nvPr/>
        </p:nvSpPr>
        <p:spPr bwMode="auto">
          <a:xfrm>
            <a:off x="557213" y="1468438"/>
            <a:ext cx="11461750" cy="517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Não costuma ser causa de choque em RNs 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Há pouca correlação entre a PA e o volume sanguíneo no RNPT e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PAD      /  PRÉ-CARGA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Hemorragia fetomaterna, placenta prévia, acidentes hemorrágicos periparto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Palidez        Taquicardia       Hipotensão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ATENÇÃO: Suspeitar quando houver poliúria ou aumento transepidérmico de perda de água (ex: RNPTe sob aquecedor radiante)</a:t>
            </a:r>
          </a:p>
        </p:txBody>
      </p:sp>
      <p:sp>
        <p:nvSpPr>
          <p:cNvPr id="8" name="Seta: para Baixo 7"/>
          <p:cNvSpPr>
            <a:spLocks noChangeArrowheads="1"/>
          </p:cNvSpPr>
          <p:nvPr/>
        </p:nvSpPr>
        <p:spPr bwMode="auto">
          <a:xfrm>
            <a:off x="1479550" y="3155950"/>
            <a:ext cx="152400" cy="241300"/>
          </a:xfrm>
          <a:prstGeom prst="downArrow">
            <a:avLst>
              <a:gd name="adj1" fmla="val 50000"/>
              <a:gd name="adj2" fmla="val 50381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Seta: para Baixo 8"/>
          <p:cNvSpPr>
            <a:spLocks noChangeArrowheads="1"/>
          </p:cNvSpPr>
          <p:nvPr/>
        </p:nvSpPr>
        <p:spPr bwMode="auto">
          <a:xfrm>
            <a:off x="3636963" y="3155950"/>
            <a:ext cx="152400" cy="241300"/>
          </a:xfrm>
          <a:prstGeom prst="downArrow">
            <a:avLst>
              <a:gd name="adj1" fmla="val 50000"/>
              <a:gd name="adj2" fmla="val 50381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Seta: para Baixo 9"/>
          <p:cNvSpPr>
            <a:spLocks noChangeArrowheads="1"/>
          </p:cNvSpPr>
          <p:nvPr/>
        </p:nvSpPr>
        <p:spPr bwMode="auto">
          <a:xfrm rot="-5400000">
            <a:off x="1969294" y="4628357"/>
            <a:ext cx="152400" cy="239712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Seta: para Baixo 10"/>
          <p:cNvSpPr>
            <a:spLocks noChangeArrowheads="1"/>
          </p:cNvSpPr>
          <p:nvPr/>
        </p:nvSpPr>
        <p:spPr bwMode="auto">
          <a:xfrm rot="-5400000">
            <a:off x="3897313" y="4608513"/>
            <a:ext cx="152400" cy="241300"/>
          </a:xfrm>
          <a:prstGeom prst="downArrow">
            <a:avLst>
              <a:gd name="adj1" fmla="val 50000"/>
              <a:gd name="adj2" fmla="val 50381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A5907DEC-D746-4DE6-B53A-24C64DBBB5FD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40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Choque Cardiogênico</a:t>
            </a:r>
          </a:p>
        </p:txBody>
      </p:sp>
      <p:sp>
        <p:nvSpPr>
          <p:cNvPr id="55300" name="Espaço Reservado para Conteúdo 2"/>
          <p:cNvSpPr txBox="1">
            <a:spLocks/>
          </p:cNvSpPr>
          <p:nvPr/>
        </p:nvSpPr>
        <p:spPr bwMode="auto">
          <a:xfrm>
            <a:off x="557213" y="1468438"/>
            <a:ext cx="11461750" cy="517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Cardiopatia Congênita, Asfixia Neonatal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Contratilidade 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Fisiopatologia: </a:t>
            </a: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falência miocárdica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Taquicardia Supraventricular, Arritmias, Cardiomiopatias, Miocardite, Tamponamento Pericárdico</a:t>
            </a:r>
          </a:p>
        </p:txBody>
      </p:sp>
      <p:sp>
        <p:nvSpPr>
          <p:cNvPr id="10" name="Seta: para Baixo 9"/>
          <p:cNvSpPr>
            <a:spLocks noChangeArrowheads="1"/>
          </p:cNvSpPr>
          <p:nvPr/>
        </p:nvSpPr>
        <p:spPr bwMode="auto">
          <a:xfrm>
            <a:off x="2808288" y="2438400"/>
            <a:ext cx="152400" cy="239713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9EA13A36-AEC9-4596-9F17-E927D3AFC2A2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41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Choque Séptico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Resposta Inflamatória       SIRS        Dano em vários órgãos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Fisiopatologia: </a:t>
            </a:r>
            <a:r>
              <a:rPr lang="pt-BR" sz="2400" b="1">
                <a:solidFill>
                  <a:srgbClr val="404040"/>
                </a:solidFill>
                <a:latin typeface="Calibri" pitchFamily="34" charset="0"/>
              </a:rPr>
              <a:t>Vasodilatação e Disfunção Miocárdica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Fases: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2100" u="sng">
                <a:solidFill>
                  <a:srgbClr val="404040"/>
                </a:solidFill>
                <a:latin typeface="Calibri" pitchFamily="34" charset="0"/>
              </a:rPr>
              <a:t>FRIA</a:t>
            </a: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: PAS       RVP (VC periférica)  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2100" u="sng">
                <a:solidFill>
                  <a:srgbClr val="404040"/>
                </a:solidFill>
                <a:latin typeface="Calibri" pitchFamily="34" charset="0"/>
              </a:rPr>
              <a:t>QUENTE</a:t>
            </a: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: Pré-Carga (VD)        PAD      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2100" u="sng">
                <a:solidFill>
                  <a:srgbClr val="404040"/>
                </a:solidFill>
                <a:latin typeface="Calibri" pitchFamily="34" charset="0"/>
              </a:rPr>
              <a:t>FASE AVANÇADA</a:t>
            </a:r>
            <a:r>
              <a:rPr lang="pt-BR" sz="2100">
                <a:solidFill>
                  <a:srgbClr val="404040"/>
                </a:solidFill>
                <a:latin typeface="Calibri" pitchFamily="34" charset="0"/>
              </a:rPr>
              <a:t>:     PAD / PAS / Pré e Pós Carga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ATENÇÃO: Choque séptico é menos comum nas primeiras 72h de vida e quando ocorre na sepse precoce é mais comum em RNT com estreptococcia</a:t>
            </a:r>
          </a:p>
        </p:txBody>
      </p:sp>
      <p:sp>
        <p:nvSpPr>
          <p:cNvPr id="11" name="Seta: para Baixo 10"/>
          <p:cNvSpPr>
            <a:spLocks noChangeArrowheads="1"/>
          </p:cNvSpPr>
          <p:nvPr/>
        </p:nvSpPr>
        <p:spPr bwMode="auto">
          <a:xfrm>
            <a:off x="2330450" y="3511550"/>
            <a:ext cx="152400" cy="239713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Seta: para Baixo 11"/>
          <p:cNvSpPr>
            <a:spLocks noChangeArrowheads="1"/>
          </p:cNvSpPr>
          <p:nvPr/>
        </p:nvSpPr>
        <p:spPr bwMode="auto">
          <a:xfrm>
            <a:off x="4027488" y="4094163"/>
            <a:ext cx="152400" cy="238125"/>
          </a:xfrm>
          <a:prstGeom prst="downArrow">
            <a:avLst>
              <a:gd name="adj1" fmla="val 50000"/>
              <a:gd name="adj2" fmla="val 49718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" name="Seta: para Baixo 12"/>
          <p:cNvSpPr>
            <a:spLocks noChangeArrowheads="1"/>
          </p:cNvSpPr>
          <p:nvPr/>
        </p:nvSpPr>
        <p:spPr bwMode="auto">
          <a:xfrm>
            <a:off x="5008563" y="4114800"/>
            <a:ext cx="152400" cy="239713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" name="Seta: para Baixo 13"/>
          <p:cNvSpPr>
            <a:spLocks noChangeArrowheads="1"/>
          </p:cNvSpPr>
          <p:nvPr/>
        </p:nvSpPr>
        <p:spPr bwMode="auto">
          <a:xfrm>
            <a:off x="6640513" y="4679950"/>
            <a:ext cx="152400" cy="241300"/>
          </a:xfrm>
          <a:prstGeom prst="downArrow">
            <a:avLst>
              <a:gd name="adj1" fmla="val 50000"/>
              <a:gd name="adj2" fmla="val 50381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" name="Seta: para Baixo 14"/>
          <p:cNvSpPr>
            <a:spLocks noChangeArrowheads="1"/>
          </p:cNvSpPr>
          <p:nvPr/>
        </p:nvSpPr>
        <p:spPr bwMode="auto">
          <a:xfrm rot="10800000">
            <a:off x="4887913" y="3511550"/>
            <a:ext cx="152400" cy="239713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" name="Seta: para Baixo 15"/>
          <p:cNvSpPr>
            <a:spLocks noChangeArrowheads="1"/>
          </p:cNvSpPr>
          <p:nvPr/>
        </p:nvSpPr>
        <p:spPr bwMode="auto">
          <a:xfrm rot="-5400000">
            <a:off x="3777457" y="1405731"/>
            <a:ext cx="152400" cy="239713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" name="Seta: para Baixo 17"/>
          <p:cNvSpPr>
            <a:spLocks noChangeArrowheads="1"/>
          </p:cNvSpPr>
          <p:nvPr/>
        </p:nvSpPr>
        <p:spPr bwMode="auto">
          <a:xfrm rot="-5400000">
            <a:off x="4768057" y="1405731"/>
            <a:ext cx="152400" cy="239713"/>
          </a:xfrm>
          <a:prstGeom prst="downArrow">
            <a:avLst>
              <a:gd name="adj1" fmla="val 50000"/>
              <a:gd name="adj2" fmla="val 50049"/>
            </a:avLst>
          </a:prstGeom>
          <a:solidFill>
            <a:schemeClr val="accent1"/>
          </a:solidFill>
          <a:ln w="15875" algn="ctr">
            <a:solidFill>
              <a:srgbClr val="A75F0A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609600"/>
            <a:endParaRPr lang="pt-BR" sz="24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7478016C-EF4D-4257-8FDB-8F591A25FF4C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42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900113" y="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0000FF"/>
                </a:solidFill>
                <a:latin typeface="Calibri Light" pitchFamily="34" charset="0"/>
              </a:rPr>
              <a:t>Choque Misto</a:t>
            </a:r>
          </a:p>
        </p:txBody>
      </p:sp>
      <p:sp>
        <p:nvSpPr>
          <p:cNvPr id="59396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 Avaliação dos mecanismos fisiopatológicos: Avaliação da resistência, pré e pós-carga, aferição fidedigna de pressão.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488950"/>
            <a:ext cx="104949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1068388"/>
            <a:ext cx="10860087" cy="575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DB74B83D-8F24-4735-97B8-D8F656B1D312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43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6144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88" y="1741488"/>
            <a:ext cx="9796462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50"/>
            <a:ext cx="9428163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>
            <a:spLocks noGrp="1"/>
          </p:cNvSpPr>
          <p:nvPr>
            <p:ph type="title" idx="4294967295"/>
          </p:nvPr>
        </p:nvSpPr>
        <p:spPr>
          <a:xfrm>
            <a:off x="2074863" y="958850"/>
            <a:ext cx="8821737" cy="933450"/>
          </a:xfrm>
        </p:spPr>
        <p:txBody>
          <a:bodyPr lIns="121897" tIns="121897" rIns="121897" bIns="121897" anchor="b"/>
          <a:lstStyle/>
          <a:p>
            <a:pPr>
              <a:buSzPts val="2400"/>
            </a:pPr>
            <a:r>
              <a:rPr lang="pt-BR" sz="3200" b="1" smtClean="0"/>
              <a:t>Tratamento</a:t>
            </a:r>
          </a:p>
        </p:txBody>
      </p:sp>
      <p:sp>
        <p:nvSpPr>
          <p:cNvPr id="63491" name="Google Shape;62;p13"/>
          <p:cNvSpPr>
            <a:spLocks noGrp="1"/>
          </p:cNvSpPr>
          <p:nvPr>
            <p:ph type="body" idx="4294967295"/>
          </p:nvPr>
        </p:nvSpPr>
        <p:spPr>
          <a:xfrm>
            <a:off x="1041400" y="2214563"/>
            <a:ext cx="4389438" cy="2941637"/>
          </a:xfrm>
        </p:spPr>
        <p:txBody>
          <a:bodyPr lIns="121897" tIns="121897" rIns="121897" bIns="121897"/>
          <a:lstStyle/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r>
              <a:rPr lang="pt-BR" sz="2200" b="1" smtClean="0">
                <a:solidFill>
                  <a:srgbClr val="25212A"/>
                </a:solidFill>
              </a:rPr>
              <a:t>Expansões Volêmicas</a:t>
            </a: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b="1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r>
              <a:rPr lang="pt-BR" sz="2200" b="1" smtClean="0">
                <a:solidFill>
                  <a:srgbClr val="25212A"/>
                </a:solidFill>
              </a:rPr>
              <a:t>Aminas Vasoativas</a:t>
            </a: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b="1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r>
              <a:rPr lang="pt-BR" sz="2200" b="1" smtClean="0">
                <a:solidFill>
                  <a:srgbClr val="25212A"/>
                </a:solidFill>
              </a:rPr>
              <a:t>Hormônios</a:t>
            </a: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b="1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r>
              <a:rPr lang="pt-BR" sz="2200" b="1" smtClean="0">
                <a:solidFill>
                  <a:srgbClr val="25212A"/>
                </a:solidFill>
              </a:rPr>
              <a:t>Bicarbonato</a:t>
            </a: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smtClean="0">
              <a:solidFill>
                <a:srgbClr val="25212A"/>
              </a:solidFill>
            </a:endParaRPr>
          </a:p>
          <a:p>
            <a:pPr marL="0" indent="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2200" smtClean="0"/>
          </a:p>
        </p:txBody>
      </p:sp>
      <p:sp>
        <p:nvSpPr>
          <p:cNvPr id="65" name="Google Shape;65;p13"/>
          <p:cNvSpPr txBox="1">
            <a:spLocks noGrp="1"/>
          </p:cNvSpPr>
          <p:nvPr/>
        </p:nvSpPr>
        <p:spPr bwMode="auto">
          <a:xfrm>
            <a:off x="10533063" y="5465763"/>
            <a:ext cx="731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4477E382-B872-4379-89B1-F47987C80139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44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A34BCE00-D58E-46F8-AF2D-7F9E730796EA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45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Expansores de Volume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4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Restabelecem o desequilíbrio conteúdo (sangue) – contingente (vaso)</a:t>
            </a:r>
          </a:p>
          <a:p>
            <a:pPr lvl="1" defTabSz="914400">
              <a:lnSpc>
                <a:spcPct val="14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700">
                <a:solidFill>
                  <a:srgbClr val="404040"/>
                </a:solidFill>
                <a:latin typeface="Calibri" pitchFamily="34" charset="0"/>
              </a:rPr>
              <a:t> Absoluto x Relativo</a:t>
            </a:r>
          </a:p>
          <a:p>
            <a:pPr defTabSz="914400">
              <a:lnSpc>
                <a:spcPct val="14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Uso criterioso – administração generosa aumenta risco de PCA, ECN, prejuízo no DNPM e morte</a:t>
            </a:r>
          </a:p>
          <a:p>
            <a:pPr defTabSz="914400">
              <a:lnSpc>
                <a:spcPct val="14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 Cochrane em 2004, concluiu que não há evidências fortes para uso rotineiro em RNPT.</a:t>
            </a:r>
          </a:p>
          <a:p>
            <a:pPr defTabSz="914400">
              <a:lnSpc>
                <a:spcPct val="14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Sinais da necessidade de reposição fluidos:</a:t>
            </a:r>
          </a:p>
          <a:p>
            <a:pPr lvl="1" defTabSz="914400">
              <a:lnSpc>
                <a:spcPct val="14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700">
                <a:solidFill>
                  <a:srgbClr val="404040"/>
                </a:solidFill>
                <a:latin typeface="Calibri" pitchFamily="34" charset="0"/>
              </a:rPr>
              <a:t> PAD baixa</a:t>
            </a:r>
          </a:p>
          <a:p>
            <a:pPr lvl="1" defTabSz="914400">
              <a:lnSpc>
                <a:spcPct val="14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700">
                <a:solidFill>
                  <a:srgbClr val="404040"/>
                </a:solidFill>
                <a:latin typeface="Calibri" pitchFamily="34" charset="0"/>
              </a:rPr>
              <a:t> diminuição da pré-carga;</a:t>
            </a:r>
          </a:p>
          <a:p>
            <a:pPr lvl="1" defTabSz="914400">
              <a:lnSpc>
                <a:spcPct val="14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700">
                <a:solidFill>
                  <a:srgbClr val="404040"/>
                </a:solidFill>
                <a:latin typeface="Calibri" pitchFamily="34" charset="0"/>
              </a:rPr>
              <a:t> sinais importantes de desidratação (sódio sérico e débito urinário elevados);</a:t>
            </a:r>
          </a:p>
          <a:p>
            <a:pPr lvl="1" defTabSz="914400">
              <a:lnSpc>
                <a:spcPct val="14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700">
                <a:solidFill>
                  <a:srgbClr val="404040"/>
                </a:solidFill>
                <a:latin typeface="Calibri" pitchFamily="34" charset="0"/>
              </a:rPr>
              <a:t> PVC comparativa menor, ou seja, diminuição da PVC (15 a 20%) comparada à linha basal do paciente;</a:t>
            </a:r>
          </a:p>
          <a:p>
            <a:pPr lvl="1" defTabSz="914400">
              <a:lnSpc>
                <a:spcPct val="14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700">
                <a:solidFill>
                  <a:srgbClr val="404040"/>
                </a:solidFill>
                <a:latin typeface="Calibri" pitchFamily="34" charset="0"/>
              </a:rPr>
              <a:t> índice de distensibilidade da veia cava alterado.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8D4FCA2B-7612-4DBA-87FE-F2F95D0113BF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46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Expansores de Volume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Quando usar?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Hemorragia externa ou perda de líquido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No intervalo entre prescrição e preparo das aminas vasoativas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SIRS + edema + desidratação com instabilidade hemodinâmica = avaliação com Na sérico e densidade urinária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OBS: pode ser necessário quando em uso de Milrinona devido vasodilatação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</a:pPr>
            <a:endParaRPr lang="pt-BR" sz="1900">
              <a:solidFill>
                <a:srgbClr val="404040"/>
              </a:solidFill>
              <a:latin typeface="Calibri" pitchFamily="34" charset="0"/>
            </a:endParaRP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Qual a melhor escolha?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Cristalóides (SF 0,9%)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Albumina e outros colóides = desfecho desfavorável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endParaRPr lang="pt-BR" sz="1900">
              <a:solidFill>
                <a:srgbClr val="404040"/>
              </a:solidFill>
              <a:latin typeface="Calibri" pitchFamily="34" charset="0"/>
            </a:endParaRP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None/>
            </a:pPr>
            <a:endParaRPr lang="pt-BR" sz="1900">
              <a:solidFill>
                <a:srgbClr val="40404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46F00A85-E6FF-40AB-BD7F-136C3B3A7CF9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47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69635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8" y="109538"/>
            <a:ext cx="9515475" cy="663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4F5D1570-4384-42A7-8CF9-441B1CBF7246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48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Dobutamina</a:t>
            </a:r>
          </a:p>
        </p:txBody>
      </p:sp>
      <p:sp>
        <p:nvSpPr>
          <p:cNvPr id="71684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565150" indent="-182563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Inotrópica (receptores Beta) e alguns efeitos vasodilatadores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RV preservada x Pré-Carga reduzida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Efeitos Colaterais: Arritmias, Hipertensão, Vasodilatação Capilar Cutânea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Quando usar?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Choque por Disfunção Miocárdica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500">
                <a:solidFill>
                  <a:srgbClr val="404040"/>
                </a:solidFill>
                <a:latin typeface="Calibri" pitchFamily="34" charset="0"/>
              </a:rPr>
              <a:t> Queda da PA (PAS) / Contratilidade reduzida no Ecocardiograma /  FEj reduzida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Como Usar?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A dose inicial 5mcg/kg/min, com aumento de 2,5mcg/kg/min a cada 15 a 30 minutos, até atingir o efeito desejado ou a dose máxima (20mcg/kg/min).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Se taquicardia reduzir para dose anterior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D8077B31-FCB3-4D10-9879-611D637B76EE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49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Dopamina</a:t>
            </a:r>
          </a:p>
        </p:txBody>
      </p:sp>
      <p:sp>
        <p:nvSpPr>
          <p:cNvPr id="73732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565150" indent="-182563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Hormônio endógeno sintetizado e liberado no estresse por tecidos nervosos e glândula adrenal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É o precursor direto da adrenalina e da noradrenalina. 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Estimula positivamente os adrenoreceptores α e β, induzindo a contração do músculo liso vascular e do músculo cardíaco.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Altas doses  x desequilíbrio inotrópico/pós-carga e feedback negativo no eixo hipotálamo-hipófise-adrenal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Quando usar?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Choque Distributivo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500">
                <a:solidFill>
                  <a:srgbClr val="404040"/>
                </a:solidFill>
                <a:latin typeface="Calibri" pitchFamily="34" charset="0"/>
              </a:rPr>
              <a:t>antecedentes de sepse, hipovolemia, SRIS;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500">
                <a:solidFill>
                  <a:srgbClr val="404040"/>
                </a:solidFill>
                <a:latin typeface="Calibri" pitchFamily="34" charset="0"/>
              </a:rPr>
              <a:t>diminuição da PAD em fases iniciais ou de todos os componentes pressóricos em fases tardias;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500">
                <a:solidFill>
                  <a:srgbClr val="404040"/>
                </a:solidFill>
                <a:latin typeface="Calibri" pitchFamily="34" charset="0"/>
              </a:rPr>
              <a:t>diminuição da pré-carga e/ou da pós-carga.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327FE69C-3383-4CF9-B740-83E7762965CA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50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Dopamina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 Como Usar?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Deve ser iniciada em doses de 5mcg/kg/min, e a progressão deve ser realizada de 2,5mcg/kg/min a cada 30 minutos, até a dose máxima de 15mcg/kg/min.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Efeitos Adversos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Arritmias cardíacas (arritmia ventricular, alargamento do complexo QRS e batimentos cardíacos ectópicos).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Lesão por extravasamento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Hipopituitarismo transitório em bebês e crianças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Piloereção (arrepios)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Controvérsias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1ª escolha no Choque Neonatal = Dopamina x Dobutamina ??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529D2005-5479-4B9A-B055-7DEEFD866208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51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Adrenalina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Ou Epinefrina, é outra catecolamina endógena sintetizada e liberada pela medula adrenal nos momentos de estresse.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 Como Usar?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Aumenta a PA e o DC, estimulando receptores </a:t>
            </a:r>
            <a:r>
              <a:rPr lang="el-GR" sz="1600">
                <a:solidFill>
                  <a:srgbClr val="404040"/>
                </a:solidFill>
                <a:latin typeface="Calibri" pitchFamily="34" charset="0"/>
              </a:rPr>
              <a:t>α </a:t>
            </a: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e </a:t>
            </a:r>
            <a:r>
              <a:rPr lang="el-GR" sz="1600">
                <a:solidFill>
                  <a:srgbClr val="404040"/>
                </a:solidFill>
                <a:latin typeface="Calibri" pitchFamily="34" charset="0"/>
              </a:rPr>
              <a:t>β</a:t>
            </a: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= doses &gt; 0,3mcg/kg/min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Doses &lt; 0,3mcg/kg/min = efeito inotrópico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 Efeitos Adversos: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Aumento do lactato e da Glicose / Exacerbação da Acidose Metabólica / Isquemia Coronariana / Alteração da perfusão intestinal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É a 2ª droga inicial de escolha no choque séptico, após Dopamina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D89DD984-D52D-468A-96F6-7EEB2A686253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52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Noradrenalina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F</a:t>
            </a:r>
            <a:r>
              <a:rPr lang="pt-BR" sz="2000">
                <a:solidFill>
                  <a:srgbClr val="404040"/>
                </a:solidFill>
                <a:latin typeface="Calibri" pitchFamily="34" charset="0"/>
              </a:rPr>
              <a:t>ármaco simpatomimético de ocorrência natural, que exerce efeitos hemodinâmicos por meio da ativação de adrenoreceptores α e, principalmente, β.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 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2000">
                <a:solidFill>
                  <a:srgbClr val="404040"/>
                </a:solidFill>
                <a:latin typeface="Calibri" pitchFamily="34" charset="0"/>
              </a:rPr>
              <a:t>Estimula a vascularização cardíaca através dos β-adrenoreceptores e possui efeito maior sobre a resistência vascular periférica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Quando Usar?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Hipotensão Profunda e Choque Séptico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Estudos em RNPT evidenciou menor incidência de leucomalácia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Favorece tratamento da Hipertensão Pulmonar 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Dano nos enterócitos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2EB8FC9B-96E6-4557-9111-59A8B6CBC01D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53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Vasopressina</a:t>
            </a:r>
          </a:p>
        </p:txBody>
      </p:sp>
      <p:sp>
        <p:nvSpPr>
          <p:cNvPr id="81924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Neuropeptídeo natural secretado pela glândula pituitária posterior. 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Seus efeitos envolvem regulação da osmolaridade plasmática, do volume plasmático circulante e do tônus vascular 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Ação nos receptores V2 ocorre nos tubos coletores do rim, que aumentam a reabsorção de água 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Ação nos receptores V3 cerebral, causam redução da FC, desejável na disfunção  diastólica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Inotropismo negativo é prejudicial quando tem componente cardiogênico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Evidências em pré-termo resulta em melhora da PAM, do débito urinário e da FC sem aumentar o lactato.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Potencial efeito colateral é a suposta má-perfusão de órgãos terminais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Dopamina x Vasopressina = ambas aumentam PA. Vasopressina reduz PaCO2, menor uso de Surfactante e menor taquicardia.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D832B1BA-F693-4252-97FD-09003B766885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54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Milrinona</a:t>
            </a:r>
          </a:p>
        </p:txBody>
      </p:sp>
      <p:sp>
        <p:nvSpPr>
          <p:cNvPr id="83972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É um inibidor seletivo da fosfodiesterase III nos miócitos cardíacos e no músculo liso vascular. 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Vasodilatação, Inotropismo e Lusotropismo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Quando usar?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300">
                <a:solidFill>
                  <a:srgbClr val="404040"/>
                </a:solidFill>
                <a:latin typeface="Calibri" pitchFamily="34" charset="0"/>
              </a:rPr>
              <a:t> Após Cx Cardíaca e de PCA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300">
                <a:solidFill>
                  <a:srgbClr val="404040"/>
                </a:solidFill>
                <a:latin typeface="Calibri" pitchFamily="34" charset="0"/>
              </a:rPr>
              <a:t> Hipertensão Pulmonar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300">
                <a:solidFill>
                  <a:srgbClr val="404040"/>
                </a:solidFill>
                <a:latin typeface="Calibri" pitchFamily="34" charset="0"/>
              </a:rPr>
              <a:t> Hérnia Diafragmática Congênita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300">
                <a:solidFill>
                  <a:srgbClr val="404040"/>
                </a:solidFill>
                <a:latin typeface="Calibri" pitchFamily="34" charset="0"/>
              </a:rPr>
              <a:t>Doenças com disfunção miocárdica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Como Usar?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300">
                <a:solidFill>
                  <a:srgbClr val="404040"/>
                </a:solidFill>
                <a:latin typeface="Calibri" pitchFamily="34" charset="0"/>
              </a:rPr>
              <a:t> RNPT 0,2mcg/kg/min e RNT 0,375mcg/kg/min até 0,7mcg/kg/min 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300">
                <a:solidFill>
                  <a:srgbClr val="404040"/>
                </a:solidFill>
                <a:latin typeface="Calibri" pitchFamily="34" charset="0"/>
              </a:rPr>
              <a:t> Em caso de hipotensão, antes da retirada da milrinona, recomenda-se fazer uma expansão com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1300">
                <a:solidFill>
                  <a:srgbClr val="404040"/>
                </a:solidFill>
                <a:latin typeface="Calibri" pitchFamily="34" charset="0"/>
              </a:rPr>
              <a:t>10mL/kg, em 30 minutos, para adequar o conteúdo-contigente.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A515BD46-81EF-4BF6-956B-025F67F87DFE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55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Hidrocortisona 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É mais comumente utilizada em choque catecolaminas-resistente cujas etiologias pode ser devido: </a:t>
            </a:r>
            <a:r>
              <a:rPr lang="pt-BR" sz="1900" i="1">
                <a:solidFill>
                  <a:srgbClr val="404040"/>
                </a:solidFill>
                <a:latin typeface="Calibri" pitchFamily="34" charset="0"/>
              </a:rPr>
              <a:t>Downregulation </a:t>
            </a: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natural dos receptores androgênicos e / ou insuficiência adrenal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Efeitos: 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promoção da disponibilidade hormonal, diminuição do metabolismo de catecolaminas e inibição da recaptação destas pelo sistema nervoso simpático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melhora da acessibilidade celular ao cálcio e contratilidade cardíaca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diminuição das respostas inflamatórias e dos efeitos dos vasodilatadores locais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Como Usar: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1mg/kg de 8 em 8 horas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A hiperglicemia pode ser um efeito colateral de curto prazo</a:t>
            </a:r>
          </a:p>
          <a:p>
            <a:pPr lvl="1" algn="just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Faltam evidências em RNs hipotensos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E4056F93-1477-4912-80BD-258E0DAE691F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56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8067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200" y="198438"/>
            <a:ext cx="9372600" cy="646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BFD176CE-7840-40C8-81D7-5C0826146A57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57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9011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11150"/>
            <a:ext cx="85534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6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896938"/>
            <a:ext cx="8551863" cy="577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839E297F-C500-406B-9284-E380A8A849F6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58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92163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0" y="-36513"/>
            <a:ext cx="9188450" cy="112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4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963613"/>
            <a:ext cx="9188450" cy="569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8BF03E3E-C721-430F-BC26-74C1F07AF31E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59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9421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673100"/>
            <a:ext cx="9242425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2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42888"/>
            <a:ext cx="3475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254FE6A6-5FF4-490D-A463-025D8EFFE083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60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96259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350" y="550863"/>
            <a:ext cx="8732838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0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488" y="184150"/>
            <a:ext cx="31496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2B9B4589-89B3-49F9-8973-4113CF957A5C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61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98307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209550"/>
            <a:ext cx="3222625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8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779463"/>
            <a:ext cx="1041400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9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1392238"/>
            <a:ext cx="10414000" cy="503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634A444C-9204-4141-9E0C-824A63DD6E5E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62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035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14288"/>
            <a:ext cx="9088437" cy="554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6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700" y="5645150"/>
            <a:ext cx="9131300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2CA45C39-67C6-4F4B-B9FA-0DBDF5362CCE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63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03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None/>
            </a:pPr>
            <a:endParaRPr lang="pt-BR" sz="1600">
              <a:solidFill>
                <a:srgbClr val="404040"/>
              </a:solidFill>
              <a:latin typeface="Calibri" pitchFamily="34" charset="0"/>
            </a:endParaRPr>
          </a:p>
        </p:txBody>
      </p:sp>
      <p:pic>
        <p:nvPicPr>
          <p:cNvPr id="102404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08"/>
          <a:stretch>
            <a:fillRect/>
          </a:stretch>
        </p:blipFill>
        <p:spPr bwMode="auto">
          <a:xfrm>
            <a:off x="1689100" y="865188"/>
            <a:ext cx="9199563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5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5" b="-8051"/>
          <a:stretch>
            <a:fillRect/>
          </a:stretch>
        </p:blipFill>
        <p:spPr bwMode="auto">
          <a:xfrm>
            <a:off x="781050" y="169863"/>
            <a:ext cx="58245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C0C64B90-957E-4DB4-BD40-73193C58A9B5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64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4451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3" y="812800"/>
            <a:ext cx="8953500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52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176213"/>
            <a:ext cx="901223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F9B2005F-95C5-4D49-BF58-297C2F02D1FA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65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Como desmamar Amina Vasoativa </a:t>
            </a:r>
          </a:p>
        </p:txBody>
      </p:sp>
      <p:sp>
        <p:nvSpPr>
          <p:cNvPr id="106500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Sem evidências científicas, condutas baseadas em consenso de especialistas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Se sinais de melhora após a introdução, deve ser realizado o desmame imediato, não precisa ser gradual em caso de estabilidade a cada diminuição.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Tradicionalmente inicia desmame pela última droga introduzida OU por aquela que o paciente respondeu menos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Ritmo de desmame 2,5mcg/kg/min com reavaliações a cada 30min.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Se o paciente apresentar piora durante o desmame, deve ser usada a dosagem imediatamente anterior</a:t>
            </a:r>
          </a:p>
          <a:p>
            <a:pPr algn="just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à piora e aguardar 12 a 24 horas para a próxima tentativa de desmame.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913D20B9-C6B8-435E-93C7-D0712DB53624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66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Cuidados Gerais</a:t>
            </a:r>
          </a:p>
        </p:txBody>
      </p:sp>
      <p:sp>
        <p:nvSpPr>
          <p:cNvPr id="108548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565150" indent="-182563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 Distúrbios Ácido-Básico / Bicarbonato de Sódio: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Sem evidências de benefícios para tratamento de acidose metabólica em RNs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Uso de BIC apenas em perdas na IRC ou perdas GI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Associação com: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HIV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Flutuações FSC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Diminuição da Oxigenação tecidual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Piora da acidose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Lesão Miocárdica</a:t>
            </a:r>
          </a:p>
          <a:p>
            <a:pPr lvl="2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Deterioração da função cardíaca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/>
        </p:nvSpPr>
        <p:spPr bwMode="auto">
          <a:xfrm>
            <a:off x="9899650" y="6459538"/>
            <a:ext cx="1312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F22F7670-46B4-4598-8020-EA85379ED9E8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67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557213" y="450850"/>
            <a:ext cx="659288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85000"/>
              </a:lnSpc>
            </a:pPr>
            <a:r>
              <a:rPr lang="pt-BR" sz="3700" b="1">
                <a:solidFill>
                  <a:srgbClr val="404040"/>
                </a:solidFill>
                <a:latin typeface="Calibri Light" pitchFamily="34" charset="0"/>
              </a:rPr>
              <a:t>Cuidados Gerais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557213" y="1185863"/>
            <a:ext cx="114617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 marL="90488" indent="-90488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382588" indent="-180975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 Temperatura: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Hipotermia =&gt; compromete contratilidade cardíaca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Hipertermia =&gt; promove hiperdinamismo e gasto energético desnecessário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Distúrbios Hidroeletrolíticos: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Potássio, Cálcio e Glicose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No choque é alta a demanda metabólica, recomenda-se manter glicose ~120mg/dL. 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</a:pPr>
            <a:r>
              <a:rPr lang="pt-BR" sz="1900">
                <a:solidFill>
                  <a:srgbClr val="404040"/>
                </a:solidFill>
                <a:latin typeface="Calibri" pitchFamily="34" charset="0"/>
              </a:rPr>
              <a:t> </a:t>
            </a:r>
            <a:r>
              <a:rPr lang="pt-BR" sz="1900" u="sng">
                <a:solidFill>
                  <a:srgbClr val="404040"/>
                </a:solidFill>
                <a:latin typeface="Calibri" pitchFamily="34" charset="0"/>
              </a:rPr>
              <a:t>Ventilação Mecânica: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Cuidar MAP elevadas =&gt; aumento da resistência vascular pulmonar 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Considerar VAF</a:t>
            </a:r>
          </a:p>
          <a:p>
            <a:pPr lvl="1" defTabSz="914400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pt-BR" sz="1600">
                <a:solidFill>
                  <a:srgbClr val="404040"/>
                </a:solidFill>
                <a:latin typeface="Calibri" pitchFamily="34" charset="0"/>
              </a:rPr>
              <a:t> Lembrar que Oximetria de Pulsos pode estar alterada (acidose, anemia, e desvio da curva de dissociação de Hb)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>
            <a:spLocks noGrp="1"/>
          </p:cNvSpPr>
          <p:nvPr>
            <p:ph type="title" idx="4294967295"/>
          </p:nvPr>
        </p:nvSpPr>
        <p:spPr>
          <a:xfrm>
            <a:off x="2074863" y="958850"/>
            <a:ext cx="8821737" cy="933450"/>
          </a:xfrm>
        </p:spPr>
        <p:txBody>
          <a:bodyPr lIns="121897" tIns="121897" rIns="121897" bIns="121897" anchor="b"/>
          <a:lstStyle/>
          <a:p>
            <a:pPr>
              <a:buSzPts val="2400"/>
            </a:pPr>
            <a:r>
              <a:rPr lang="pt-BR" sz="3200" b="1" smtClean="0"/>
              <a:t>Conclusão</a:t>
            </a:r>
          </a:p>
        </p:txBody>
      </p:sp>
      <p:sp>
        <p:nvSpPr>
          <p:cNvPr id="62" name="Google Shape;62;p13"/>
          <p:cNvSpPr>
            <a:spLocks noGrp="1"/>
          </p:cNvSpPr>
          <p:nvPr>
            <p:ph type="body" idx="4294967295"/>
          </p:nvPr>
        </p:nvSpPr>
        <p:spPr>
          <a:xfrm>
            <a:off x="984250" y="2058988"/>
            <a:ext cx="10223500" cy="2943225"/>
          </a:xfrm>
          <a:solidFill>
            <a:schemeClr val="bg1"/>
          </a:solidFill>
        </p:spPr>
        <p:txBody>
          <a:bodyPr lIns="121897" tIns="121897" rIns="121897" bIns="121897"/>
          <a:lstStyle/>
          <a:p>
            <a:pPr marL="457200" indent="-368300" algn="just" defTabSz="685800">
              <a:lnSpc>
                <a:spcPct val="150000"/>
              </a:lnSpc>
              <a:spcBef>
                <a:spcPts val="600"/>
              </a:spcBef>
              <a:buSzPts val="2200"/>
              <a:buFont typeface="Wingdings" pitchFamily="2" charset="2"/>
              <a:buChar char="§"/>
            </a:pPr>
            <a:r>
              <a:rPr lang="pt-BR" sz="1900" smtClean="0"/>
              <a:t>O uso de aminas vasoativas exige observação, conhecimento e capacidade de raciocínio clínico intensos. O manejo do choque, em neonatologia, permanece um desafio, uma vez que os instrumentos disponíveis para avaliação de má-perfusão tecidual são falhos.</a:t>
            </a:r>
          </a:p>
          <a:p>
            <a:pPr marL="457200" indent="-368300" algn="just" defTabSz="685800">
              <a:lnSpc>
                <a:spcPct val="150000"/>
              </a:lnSpc>
              <a:spcBef>
                <a:spcPts val="600"/>
              </a:spcBef>
              <a:buSzPts val="2200"/>
              <a:buFont typeface="Wingdings" pitchFamily="2" charset="2"/>
              <a:buChar char="§"/>
            </a:pPr>
            <a:r>
              <a:rPr lang="pt-BR" sz="1900" smtClean="0"/>
              <a:t> O conhecimento do mecanismo fisiopatológico e do potencial de ação de cada medicamento é necessário para que a assistência neonatal ao paciente com instabilidade hemodinâmica seja adequada.</a:t>
            </a:r>
          </a:p>
          <a:p>
            <a:pPr marL="457200" indent="-36830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1900" smtClean="0">
              <a:solidFill>
                <a:srgbClr val="25212A"/>
              </a:solidFill>
            </a:endParaRPr>
          </a:p>
          <a:p>
            <a:pPr marL="457200" indent="-368300" defTabSz="685800">
              <a:spcBef>
                <a:spcPts val="600"/>
              </a:spcBef>
              <a:buSzPts val="2200"/>
              <a:buFont typeface="Wingdings 3" pitchFamily="18" charset="2"/>
              <a:buNone/>
            </a:pPr>
            <a:endParaRPr lang="pt-BR" sz="1900" smtClean="0"/>
          </a:p>
        </p:txBody>
      </p:sp>
      <p:sp>
        <p:nvSpPr>
          <p:cNvPr id="65" name="Google Shape;65;p13"/>
          <p:cNvSpPr txBox="1">
            <a:spLocks noGrp="1"/>
          </p:cNvSpPr>
          <p:nvPr/>
        </p:nvSpPr>
        <p:spPr bwMode="auto">
          <a:xfrm>
            <a:off x="10533063" y="5465763"/>
            <a:ext cx="731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F7FB68A7-43AA-4493-B46A-B35F0D0DA763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68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z="3200" smtClean="0"/>
              <a:t>Nota do Editor da página neonatal </a:t>
            </a:r>
            <a:r>
              <a:rPr lang="pt-BR" sz="3200" smtClean="0">
                <a:hlinkClick r:id="rId2"/>
              </a:rPr>
              <a:t>www.paulomargotto.com.br</a:t>
            </a:r>
            <a:r>
              <a:rPr lang="pt-BR" sz="3200" smtClean="0"/>
              <a:t>  Consultem também! Aqui e Agora!</a:t>
            </a:r>
          </a:p>
        </p:txBody>
      </p:sp>
      <p:pic>
        <p:nvPicPr>
          <p:cNvPr id="1167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338" y="2260600"/>
            <a:ext cx="6881812" cy="387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1343025" y="6132513"/>
            <a:ext cx="7629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/>
            <a:r>
              <a:rPr lang="pt-BR" sz="2000">
                <a:solidFill>
                  <a:srgbClr val="0000FF"/>
                </a:solidFill>
              </a:rPr>
              <a:t>Drs. Sandra Lins, Marta David R. de Moura e Paulo R. Margotto</a:t>
            </a:r>
          </a:p>
        </p:txBody>
      </p:sp>
      <p:sp>
        <p:nvSpPr>
          <p:cNvPr id="116742" name="Text Box 6"/>
          <p:cNvSpPr txBox="1">
            <a:spLocks noChangeArrowheads="1"/>
          </p:cNvSpPr>
          <p:nvPr/>
        </p:nvSpPr>
        <p:spPr bwMode="auto">
          <a:xfrm>
            <a:off x="8693150" y="5765800"/>
            <a:ext cx="2562225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/>
            <a:r>
              <a:rPr lang="pt-BR">
                <a:hlinkClick r:id="rId4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1" name="Rectangle 3"/>
          <p:cNvSpPr>
            <a:spLocks noGrp="1"/>
          </p:cNvSpPr>
          <p:nvPr>
            <p:ph type="body" idx="4294967295"/>
          </p:nvPr>
        </p:nvSpPr>
        <p:spPr>
          <a:xfrm>
            <a:off x="677863" y="1776413"/>
            <a:ext cx="9786937" cy="4697412"/>
          </a:xfrm>
        </p:spPr>
        <p:txBody>
          <a:bodyPr/>
          <a:lstStyle/>
          <a:p>
            <a:r>
              <a:rPr lang="pt-BR" sz="2000" smtClean="0">
                <a:solidFill>
                  <a:srgbClr val="0000FF"/>
                </a:solidFill>
              </a:rPr>
              <a:t>A chave para o tratamento do choque no período neonatal é a identificação e determinação precoces da etiologia para prestar cuidados adequados</a:t>
            </a:r>
            <a:r>
              <a:rPr lang="pt-BR" sz="2000" smtClean="0"/>
              <a:t>.</a:t>
            </a:r>
            <a:endParaRPr lang="pt-BR" sz="2000" b="1" smtClean="0"/>
          </a:p>
          <a:p>
            <a:r>
              <a:rPr lang="pt-BR" sz="2000" b="1" smtClean="0">
                <a:solidFill>
                  <a:srgbClr val="FF00FF"/>
                </a:solidFill>
              </a:rPr>
              <a:t>Disfunção miocárdica</a:t>
            </a:r>
            <a:r>
              <a:rPr lang="pt-BR" sz="2000" smtClean="0"/>
              <a:t>, </a:t>
            </a:r>
            <a:r>
              <a:rPr lang="pt-BR" sz="2000" smtClean="0">
                <a:solidFill>
                  <a:srgbClr val="FF00FF"/>
                </a:solidFill>
              </a:rPr>
              <a:t>tempo de enchimento capilar (TEC) anormal e a hipovolemia que leva à diminuição da oferta de oxigênio e nutrientes aos tecidos são frequentemente as principal fontes do choque neonatal</a:t>
            </a:r>
            <a:r>
              <a:rPr lang="pt-BR" sz="2000" smtClean="0"/>
              <a:t>. Isso geralmente é complicado pela insuficiência adrenal relativa, freqüentemente observada no bebê prematuro.</a:t>
            </a:r>
          </a:p>
          <a:p>
            <a:r>
              <a:rPr lang="pt-BR" sz="2000" smtClean="0"/>
              <a:t>O </a:t>
            </a:r>
            <a:r>
              <a:rPr lang="pt-BR" sz="2000" smtClean="0">
                <a:solidFill>
                  <a:srgbClr val="FF00FF"/>
                </a:solidFill>
              </a:rPr>
              <a:t>miocárdio neonatal</a:t>
            </a:r>
            <a:r>
              <a:rPr lang="pt-BR" sz="2000" smtClean="0"/>
              <a:t> possui menos elementos contráteis em comparação com crianças mais velhas e adultos. O miocárdio imaturo necessita de maior estímulo  contrátil, mas </a:t>
            </a:r>
            <a:r>
              <a:rPr lang="pt-BR" sz="2000" smtClean="0">
                <a:solidFill>
                  <a:srgbClr val="FF00FF"/>
                </a:solidFill>
              </a:rPr>
              <a:t>possui uma sensibilidade mais alta a alterações na pós-carga.</a:t>
            </a:r>
          </a:p>
          <a:p>
            <a:r>
              <a:rPr lang="pt-BR" sz="2000" smtClean="0"/>
              <a:t>Esses achados são importante na transição de alta resistência vascular para baixa resistência com a saída da placenta, é ainda evidenciado pelo baixo fluxo da veia cava superior (VCS) observado em uma grande proporção de bebês nas primeiras 6 a 12 horas de vida.</a:t>
            </a:r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1117600" y="195263"/>
            <a:ext cx="9086850" cy="1581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ctr">
            <a:spAutoFit/>
          </a:bodyPr>
          <a:lstStyle/>
          <a:p>
            <a:pPr algn="ctr"/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Avan</a:t>
            </a:r>
            <a:r>
              <a:rPr lang="en-US" sz="2400" b="1">
                <a:solidFill>
                  <a:srgbClr val="072A4D"/>
                </a:solidFill>
                <a:latin typeface="Trebuchet MS"/>
                <a:hlinkClick r:id="rId2"/>
              </a:rPr>
              <a:t>ç</a:t>
            </a:r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os no diagn</a:t>
            </a:r>
            <a:r>
              <a:rPr lang="en-US" sz="2400" b="1">
                <a:solidFill>
                  <a:srgbClr val="072A4D"/>
                </a:solidFill>
                <a:latin typeface="Trebuchet MS"/>
                <a:hlinkClick r:id="rId2"/>
              </a:rPr>
              <a:t>ó</a:t>
            </a:r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stico e tratamento da instabilidade hemodinâmica do choque neonatal</a:t>
            </a:r>
            <a:endParaRPr lang="en-US" sz="24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Advances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 in </a:t>
            </a:r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Diagnosis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 and </a:t>
            </a:r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Management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 of </a:t>
            </a:r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Hemodynamic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 </a:t>
            </a:r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Instability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 in </a:t>
            </a:r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Neonatal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 </a:t>
            </a:r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Shock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.</a:t>
            </a:r>
            <a:r>
              <a:rPr lang="en-US" sz="1400">
                <a:solidFill>
                  <a:srgbClr val="424242"/>
                </a:solidFill>
                <a:ea typeface="Source Sans Pro"/>
                <a:cs typeface="Source Sans Pro"/>
              </a:rPr>
              <a:t>Singh Y, Katheria AC, Vora F.Front Pediatr. 2018 Jan 19;6:2. doi: 10.3389/fped.2018.00002. eCollection 2018. Review.PMID: 2940431.</a:t>
            </a:r>
            <a:r>
              <a:rPr lang="en-US" sz="1400" b="1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Free PMC Article</a:t>
            </a:r>
            <a:r>
              <a:rPr lang="en-US" sz="1400" b="1">
                <a:solidFill>
                  <a:srgbClr val="424242"/>
                </a:solidFill>
                <a:ea typeface="Source Sans Pro"/>
                <a:cs typeface="Source Sans Pro"/>
              </a:rPr>
              <a:t>.</a:t>
            </a:r>
            <a:r>
              <a:rPr lang="en-US" sz="1400" u="sng">
                <a:solidFill>
                  <a:srgbClr val="78909C"/>
                </a:solidFill>
                <a:ea typeface="Source Sans Pro"/>
                <a:cs typeface="Source Sans Pro"/>
                <a:hlinkClick r:id="rId4"/>
              </a:rPr>
              <a:t>Similar articles</a:t>
            </a:r>
            <a:r>
              <a:rPr lang="en-US" sz="1400" u="sng">
                <a:solidFill>
                  <a:srgbClr val="424242"/>
                </a:solidFill>
                <a:ea typeface="Source Sans Pro"/>
                <a:cs typeface="Source Sans Pro"/>
              </a:rPr>
              <a:t>. </a:t>
            </a:r>
            <a:r>
              <a:rPr lang="en-US" sz="1400" b="1">
                <a:solidFill>
                  <a:srgbClr val="424242"/>
                </a:solidFill>
                <a:ea typeface="Source Sans Pro"/>
                <a:cs typeface="Source Sans Pro"/>
              </a:rPr>
              <a:t>Artigo Livre. </a:t>
            </a:r>
            <a:endParaRPr lang="en-US" sz="1400" u="sng">
              <a:solidFill>
                <a:srgbClr val="424242"/>
              </a:solidFill>
              <a:ea typeface="Source Sans Pro"/>
              <a:cs typeface="Source Sans Pro"/>
            </a:endParaRPr>
          </a:p>
          <a:p>
            <a:pPr algn="ctr" eaLnBrk="0" hangingPunct="0"/>
            <a:r>
              <a:rPr lang="en-US" sz="1400" u="sng">
                <a:solidFill>
                  <a:srgbClr val="424242"/>
                </a:solidFill>
                <a:ea typeface="Source Sans Pro"/>
                <a:cs typeface="Source Sans Pro"/>
              </a:rPr>
              <a:t>Apresentação: Milena Pires( R4 em Neonatologia do HMIB/SES/DF). Coordenação: Diogo Pedroso.</a:t>
            </a:r>
            <a:endParaRPr lang="en-US" sz="1400" u="sng">
              <a:solidFill>
                <a:srgbClr val="78909C"/>
              </a:solidFill>
            </a:endParaRPr>
          </a:p>
        </p:txBody>
      </p:sp>
      <p:pic>
        <p:nvPicPr>
          <p:cNvPr id="124933" name="Picture 5" descr="pptx">
            <a:hlinkClick r:id="rId5" tooltip="Instabilidade_hemodin_RN_AVANCOS_2019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200" y="352425"/>
            <a:ext cx="650875" cy="65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4" name="Oval 6"/>
          <p:cNvSpPr>
            <a:spLocks noChangeArrowheads="1"/>
          </p:cNvSpPr>
          <p:nvPr/>
        </p:nvSpPr>
        <p:spPr bwMode="auto">
          <a:xfrm>
            <a:off x="203200" y="571500"/>
            <a:ext cx="914400" cy="91440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 sz="2400">
                <a:solidFill>
                  <a:srgbClr val="0000FF"/>
                </a:solidFill>
              </a:rPr>
              <a:t>2018</a:t>
            </a:r>
          </a:p>
        </p:txBody>
      </p:sp>
      <p:pic>
        <p:nvPicPr>
          <p:cNvPr id="12493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4800" y="1136650"/>
            <a:ext cx="1601788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93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450" y="3186113"/>
            <a:ext cx="1966913" cy="14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4937" name="AutoShape 9"/>
          <p:cNvSpPr>
            <a:spLocks noChangeArrowheads="1"/>
          </p:cNvSpPr>
          <p:nvPr/>
        </p:nvSpPr>
        <p:spPr bwMode="auto">
          <a:xfrm>
            <a:off x="11037888" y="54371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3"/>
          <p:cNvSpPr>
            <a:spLocks noGrp="1"/>
          </p:cNvSpPr>
          <p:nvPr>
            <p:ph type="body" idx="4294967295"/>
          </p:nvPr>
        </p:nvSpPr>
        <p:spPr>
          <a:xfrm>
            <a:off x="330200" y="927100"/>
            <a:ext cx="10312400" cy="5715000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pt-BR" sz="2000" b="1" smtClean="0">
                <a:solidFill>
                  <a:srgbClr val="0000FF"/>
                </a:solidFill>
              </a:rPr>
              <a:t>A</a:t>
            </a:r>
            <a:r>
              <a:rPr lang="pt-BR" sz="2000" b="1" smtClean="0"/>
              <a:t> </a:t>
            </a:r>
            <a:r>
              <a:rPr lang="pt-BR" sz="2000" b="1" smtClean="0">
                <a:solidFill>
                  <a:srgbClr val="0000FF"/>
                </a:solidFill>
              </a:rPr>
              <a:t>fisiopatologia do choque em recém-nascidos é única, pois está associada à transição fisiológica da circulação fetal para a circulação neonatal ao nascer</a:t>
            </a:r>
          </a:p>
          <a:p>
            <a:pPr algn="ctr">
              <a:buFont typeface="Wingdings 3" pitchFamily="18" charset="2"/>
              <a:buNone/>
            </a:pPr>
            <a:r>
              <a:rPr lang="pt-BR" sz="2000" smtClean="0"/>
              <a:t>Outras características que tornam ainda mais difícil a adaptação do miocárdio neonatal às alterações no nascimento:</a:t>
            </a:r>
          </a:p>
          <a:p>
            <a:r>
              <a:rPr lang="pt-BR" sz="2000" smtClean="0"/>
              <a:t>Maior teor de água, maior relação superfície / volume</a:t>
            </a:r>
          </a:p>
          <a:p>
            <a:r>
              <a:rPr lang="pt-BR" sz="2000" smtClean="0"/>
              <a:t>Retículo sarcoplasmático imaturo</a:t>
            </a:r>
          </a:p>
          <a:p>
            <a:r>
              <a:rPr lang="pt-BR" sz="2000" smtClean="0"/>
              <a:t>Dependência de estoques extracelulares de cálcio</a:t>
            </a:r>
          </a:p>
          <a:p>
            <a:pPr algn="ctr">
              <a:buFont typeface="Wingdings 3" pitchFamily="18" charset="2"/>
              <a:buNone/>
            </a:pPr>
            <a:r>
              <a:rPr lang="pt-BR" sz="2000" b="1" smtClean="0"/>
              <a:t>Esse cenário pode ser ainda agravado por fatores que levam à hipoxia fetal e à depressão perinatal, levando à acidose metabólica e à má função do miocárdio.</a:t>
            </a:r>
          </a:p>
          <a:p>
            <a:pPr>
              <a:buFont typeface="Wingdings 3" pitchFamily="18" charset="2"/>
              <a:buNone/>
            </a:pPr>
            <a:endParaRPr lang="pt-BR" sz="2000" b="1" smtClean="0"/>
          </a:p>
          <a:p>
            <a:pPr>
              <a:buFont typeface="Wingdings 3" pitchFamily="18" charset="2"/>
              <a:buNone/>
            </a:pPr>
            <a:r>
              <a:rPr lang="pt-BR" sz="2000" b="1" smtClean="0">
                <a:solidFill>
                  <a:srgbClr val="FF3300"/>
                </a:solidFill>
              </a:rPr>
              <a:t>A persistência do canal arterial (PCA) hemodinamicamente significativo (hPCA) é uma causa comum de hipotensão em recém-nascido de muito baixo peso (RNMBP</a:t>
            </a:r>
            <a:r>
              <a:rPr lang="pt-BR" sz="2000" b="1" smtClean="0"/>
              <a:t>). Por isso hPCA com diminuição resultante das PA diastólicas também pode afetar teoricamente a perfusão do miocárdio.</a:t>
            </a:r>
          </a:p>
        </p:txBody>
      </p:sp>
      <p:sp>
        <p:nvSpPr>
          <p:cNvPr id="125956" name="AutoShape 4"/>
          <p:cNvSpPr>
            <a:spLocks noChangeArrowheads="1"/>
          </p:cNvSpPr>
          <p:nvPr/>
        </p:nvSpPr>
        <p:spPr bwMode="auto">
          <a:xfrm>
            <a:off x="11037888" y="54371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/>
          </p:cNvSpPr>
          <p:nvPr>
            <p:ph type="body" idx="4294967295"/>
          </p:nvPr>
        </p:nvSpPr>
        <p:spPr>
          <a:xfrm>
            <a:off x="0" y="177800"/>
            <a:ext cx="12192000" cy="6477000"/>
          </a:xfrm>
          <a:solidFill>
            <a:schemeClr val="bg1"/>
          </a:solidFill>
        </p:spPr>
        <p:txBody>
          <a:bodyPr/>
          <a:lstStyle/>
          <a:p>
            <a:r>
              <a:rPr lang="pt-BR" b="1" smtClean="0"/>
              <a:t> O </a:t>
            </a:r>
            <a:r>
              <a:rPr lang="pt-BR" b="1" smtClean="0">
                <a:solidFill>
                  <a:srgbClr val="FF00FF"/>
                </a:solidFill>
              </a:rPr>
              <a:t>VALOR DA PRESSÃO ARTERIAL MÉDIA MENOR QUE A IDADE GESTACIONAL</a:t>
            </a:r>
            <a:r>
              <a:rPr lang="pt-BR" smtClean="0"/>
              <a:t> em semanas é frequentemente considerado adequado nos primeiros dias de vida, mas isso é bastante simplista, pois os limiares podem variar entre pacientes diferentes e em momentos diferentes no mesmo paciente. Portanto, deve-se prestar atenção a medidas adicionais de perfusão.</a:t>
            </a:r>
          </a:p>
          <a:p>
            <a:r>
              <a:rPr lang="pt-BR" smtClean="0"/>
              <a:t>Outras medidas clínicas indiretas da função cardiovascular incluem tempo de enchimento capilar, TEC, débito urinário, fequência cardíaca (FC) e presença de acidose láctica. Uma combinação dessas medidas oferece maior especificidade para a detecção de estados de baixo fluxo.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 </a:t>
            </a:r>
          </a:p>
          <a:p>
            <a:pPr algn="ctr"/>
            <a:r>
              <a:rPr lang="pt-BR" b="1" smtClean="0">
                <a:solidFill>
                  <a:srgbClr val="0000FF"/>
                </a:solidFill>
              </a:rPr>
              <a:t>Não há correlação clara entre volume sanguíneo e pressão arterial em neonatos</a:t>
            </a:r>
          </a:p>
          <a:p>
            <a:r>
              <a:rPr lang="pt-BR" smtClean="0"/>
              <a:t>A </a:t>
            </a:r>
            <a:r>
              <a:rPr lang="pt-BR" b="1" smtClean="0"/>
              <a:t>hipovolemia raramente é a principal causa de hipotensão no RNMBP nos primeiros dias de vida</a:t>
            </a:r>
            <a:r>
              <a:rPr lang="pt-BR" smtClean="0"/>
              <a:t>, a menos que haja um histórico claro de perda de sangue perinatal.</a:t>
            </a:r>
          </a:p>
          <a:p>
            <a:r>
              <a:rPr lang="pt-BR" smtClean="0"/>
              <a:t>De fato, estudos mostraram que a </a:t>
            </a:r>
            <a:r>
              <a:rPr lang="pt-BR" b="1" smtClean="0"/>
              <a:t>dopamina é mais eficaz na correção da hipotensão</a:t>
            </a:r>
            <a:r>
              <a:rPr lang="pt-BR" smtClean="0"/>
              <a:t>, em comparação com a </a:t>
            </a:r>
            <a:r>
              <a:rPr lang="pt-BR" b="1" smtClean="0"/>
              <a:t>ressuscitação</a:t>
            </a:r>
            <a:r>
              <a:rPr lang="pt-BR" smtClean="0"/>
              <a:t> hídrica no período pós-natal imediato.</a:t>
            </a:r>
          </a:p>
          <a:p>
            <a:r>
              <a:rPr lang="pt-BR" smtClean="0"/>
              <a:t>Além disso, a administração excessiva de líquidos pode estar associada a resultados adversos, como PCA, doença pulmonar crônica e mortalidade</a:t>
            </a:r>
          </a:p>
          <a:p>
            <a:r>
              <a:rPr lang="pt-BR" b="1" smtClean="0">
                <a:solidFill>
                  <a:srgbClr val="0000FF"/>
                </a:solidFill>
              </a:rPr>
              <a:t>As informações fisiológicas obtidas pelo ecocardiograma funcional à beira do leito podem ajudar na escolha lógica de medicamentos, dependendo da fisiologia subjacente e dos efeitos hemodinâmicos desejados</a:t>
            </a:r>
            <a:r>
              <a:rPr lang="pt-BR" b="1" smtClean="0"/>
              <a:t>.</a:t>
            </a:r>
          </a:p>
          <a:p>
            <a:r>
              <a:rPr lang="pt-BR" b="1" smtClean="0"/>
              <a:t> Por exemplo, </a:t>
            </a:r>
            <a:r>
              <a:rPr lang="pt-BR" smtClean="0">
                <a:solidFill>
                  <a:srgbClr val="FF00FF"/>
                </a:solidFill>
              </a:rPr>
              <a:t>pacientes com choque podem justificar o uso de terapia vasopressora, enquanto pacientes com função cardíaca comprometida podem precisar de mais terapia inotrópica</a:t>
            </a:r>
          </a:p>
        </p:txBody>
      </p:sp>
      <p:sp>
        <p:nvSpPr>
          <p:cNvPr id="126980" name="AutoShape 4"/>
          <p:cNvSpPr>
            <a:spLocks noChangeArrowheads="1"/>
          </p:cNvSpPr>
          <p:nvPr/>
        </p:nvSpPr>
        <p:spPr bwMode="auto">
          <a:xfrm>
            <a:off x="11583988" y="6137275"/>
            <a:ext cx="354012" cy="517525"/>
          </a:xfrm>
          <a:prstGeom prst="curvedRightArrow">
            <a:avLst>
              <a:gd name="adj1" fmla="val 29238"/>
              <a:gd name="adj2" fmla="val 58475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/>
          </p:cNvSpPr>
          <p:nvPr>
            <p:ph type="title" idx="4294967295"/>
          </p:nvPr>
        </p:nvSpPr>
        <p:spPr>
          <a:xfrm>
            <a:off x="677863" y="139700"/>
            <a:ext cx="8596312" cy="1320800"/>
          </a:xfrm>
        </p:spPr>
        <p:txBody>
          <a:bodyPr/>
          <a:lstStyle/>
          <a:p>
            <a:r>
              <a:rPr lang="pt-BR" smtClean="0"/>
              <a:t>PORTANTO...</a:t>
            </a:r>
          </a:p>
        </p:txBody>
      </p:sp>
      <p:sp>
        <p:nvSpPr>
          <p:cNvPr id="128003" name="Rectangle 3"/>
          <p:cNvSpPr>
            <a:spLocks noGrp="1"/>
          </p:cNvSpPr>
          <p:nvPr>
            <p:ph type="body" idx="4294967295"/>
          </p:nvPr>
        </p:nvSpPr>
        <p:spPr>
          <a:xfrm>
            <a:off x="355600" y="863600"/>
            <a:ext cx="10642600" cy="5689600"/>
          </a:xfrm>
          <a:solidFill>
            <a:schemeClr val="bg1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sz="2200" smtClean="0"/>
              <a:t>O choque no período neonatal está associado a estados fisiopatológicos únicos que precisam de avaliação cuidadosa e abordagem individualizada para o manejo.</a:t>
            </a:r>
          </a:p>
          <a:p>
            <a:r>
              <a:rPr lang="pt-BR" sz="2200" smtClean="0"/>
              <a:t>O reconhecimento precoce do choque e sua fisiopatologia subjacente são críticos para instituir uma intervenção específica precoce, o que pode melhorar os resultados em pacientes com choque neonatal.</a:t>
            </a:r>
          </a:p>
          <a:p>
            <a:r>
              <a:rPr lang="pt-BR" sz="2200" i="1" smtClean="0"/>
              <a:t>Um ecocardiograma funcional à beira do leito pode fornecer informações anatômicas e fisiológicas vitais para esse tratamento. O uso generalizado é limitado devido à sua falta de disponibilidade, programas de treinamento estruturados para neonatologistas e dados sobre resultados clínicos. Essa modalidade deve ser mais explorada para gerar dados para os desfechos terapêuticos que podem ser usados para padronizar e protocolar o tratamento do choque neonatal. Recomendamos que a ecocardiografia focada no choque neonatal fosse considerada uma extensão do exame clínico e de outros parâmetros clínicos tradicionalmente utilizados.</a:t>
            </a:r>
            <a:endParaRPr lang="pt-BR" sz="2200" smtClean="0"/>
          </a:p>
          <a:p>
            <a:endParaRPr lang="pt-BR" sz="2200" smtClean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3"/>
          <p:cNvSpPr>
            <a:spLocks noGrp="1"/>
          </p:cNvSpPr>
          <p:nvPr>
            <p:ph type="body" idx="4294967295"/>
          </p:nvPr>
        </p:nvSpPr>
        <p:spPr>
          <a:xfrm>
            <a:off x="469900" y="1582738"/>
            <a:ext cx="10502900" cy="5275262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McNamara frisa durante a Conferência da necessidade de se reconhecer a importância de termos a melhor terapia disponível, não ficando no “achômetro”, avaliando esses pacientes de uma forma abrangente, e com certeza melhor será o desfecho.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Será que estamos causando dano ao paciente, danos à fisiologia devido não observar coisas a beira do leito?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Infelizmente temos que conviver com a pressão arterial (PA)! É importante. Não estou dizendo para ninguém ignorá-la, mas </a:t>
            </a:r>
            <a:r>
              <a:rPr lang="pt-BR" sz="2000" smtClean="0">
                <a:solidFill>
                  <a:srgbClr val="0000FF"/>
                </a:solidFill>
              </a:rPr>
              <a:t>precisamos ir além da pressão arterial</a:t>
            </a:r>
            <a:r>
              <a:rPr lang="pt-BR" sz="2000" smtClean="0"/>
              <a:t>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Normalmente é isso que as pessoas seguem de forma robótica, mas digo que não é o fator determinante da estabilidade cardiovascular. </a:t>
            </a:r>
            <a:r>
              <a:rPr lang="pt-BR" sz="2000" smtClean="0">
                <a:solidFill>
                  <a:srgbClr val="FF3300"/>
                </a:solidFill>
              </a:rPr>
              <a:t>Foi apresentado um caso em que o RN tinha uma  PA média normal, mas ao observar a pressão sistólica, esta estava baixa e acompanhada com acidose metabólica, lactato alto</a:t>
            </a:r>
            <a:r>
              <a:rPr lang="pt-BR" sz="2000" smtClean="0"/>
              <a:t>. Avaliando esses dados há uma </a:t>
            </a:r>
            <a:r>
              <a:rPr lang="pt-BR" sz="2000" b="1" smtClean="0">
                <a:solidFill>
                  <a:srgbClr val="FF3300"/>
                </a:solidFill>
              </a:rPr>
              <a:t>sugestão  de baixo débito cardíaco (DC),</a:t>
            </a:r>
            <a:r>
              <a:rPr lang="pt-BR" sz="2000" smtClean="0"/>
              <a:t> confirmado com a ecocadiografia. A </a:t>
            </a:r>
            <a:r>
              <a:rPr lang="pt-BR" sz="2000" smtClean="0">
                <a:solidFill>
                  <a:srgbClr val="0000FF"/>
                </a:solidFill>
              </a:rPr>
              <a:t>dobutamina (5mcg/kg/min) levou a melhora do bebê</a:t>
            </a:r>
            <a:r>
              <a:rPr lang="pt-BR" sz="2000" smtClean="0"/>
              <a:t>. </a:t>
            </a:r>
          </a:p>
          <a:p>
            <a:pPr>
              <a:lnSpc>
                <a:spcPct val="90000"/>
              </a:lnSpc>
            </a:pPr>
            <a:r>
              <a:rPr lang="pt-BR" sz="2000" smtClean="0">
                <a:solidFill>
                  <a:srgbClr val="FF3300"/>
                </a:solidFill>
              </a:rPr>
              <a:t>A pressão arterial média (PAM) não prevê o DC</a:t>
            </a:r>
            <a:r>
              <a:rPr lang="pt-BR" sz="2000" smtClean="0"/>
              <a:t>, assim como, isoladamente,  não se relaciona com o fluxo sanguíneo cerebral. Ao avaliar a PA baixa, avalie se há sinais clínicos de taquicardia, acidose, redução do débito cardíaco, lactato aumentado. </a:t>
            </a:r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0" y="-61913"/>
            <a:ext cx="12192000" cy="10985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ctr">
            <a:spAutoFit/>
          </a:bodyPr>
          <a:lstStyle/>
          <a:p>
            <a:pPr algn="ctr"/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ECOCARDIOGRAFIA FUNCIONAL NO CHOQUE EM REC</a:t>
            </a:r>
            <a:r>
              <a:rPr lang="en-US" sz="2400" b="1">
                <a:solidFill>
                  <a:srgbClr val="072A4D"/>
                </a:solidFill>
                <a:latin typeface="Trebuchet MS"/>
                <a:hlinkClick r:id="rId2"/>
              </a:rPr>
              <a:t>É</a:t>
            </a:r>
            <a:r>
              <a:rPr lang="en-US" sz="2400" b="1">
                <a:solidFill>
                  <a:srgbClr val="072A4D"/>
                </a:solidFill>
                <a:latin typeface="Lato" pitchFamily="34" charset="0"/>
                <a:hlinkClick r:id="rId2"/>
              </a:rPr>
              <a:t>M-NASCIDOS</a:t>
            </a:r>
            <a:endParaRPr lang="en-US" sz="24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1600">
                <a:solidFill>
                  <a:srgbClr val="424242"/>
                </a:solidFill>
                <a:ea typeface="Source Sans Pro"/>
                <a:cs typeface="Source Sans Pro"/>
              </a:rPr>
              <a:t>Patrick McNamara(Canadá-Estados Unidos)</a:t>
            </a:r>
          </a:p>
          <a:p>
            <a:pPr algn="ctr" eaLnBrk="0" hangingPunct="0"/>
            <a:r>
              <a:rPr lang="en-US" sz="1600">
                <a:solidFill>
                  <a:srgbClr val="424242"/>
                </a:solidFill>
                <a:ea typeface="Source Sans Pro"/>
                <a:cs typeface="Source Sans Pro"/>
              </a:rPr>
              <a:t>22º Simpósio Internacional de Neonatologia do Santa Joana, São Paulo, 11-14 de setembro de 2019. Realizado por Paulo R. Margotto.  22º Simpósio Internacional de Neonatologia do Santa Joana, São Paulo, 11-14 de setembro de 2019.</a:t>
            </a:r>
            <a:endParaRPr lang="en-US" sz="1600">
              <a:solidFill>
                <a:srgbClr val="78909C"/>
              </a:solidFill>
            </a:endParaRPr>
          </a:p>
        </p:txBody>
      </p:sp>
      <p:pic>
        <p:nvPicPr>
          <p:cNvPr id="118789" name="Picture 5" descr="doc">
            <a:hlinkClick r:id="rId3" tooltip="Ecocardiografia-Funcional-Choqu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8550" y="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90" name="Oval 6"/>
          <p:cNvSpPr>
            <a:spLocks noChangeArrowheads="1"/>
          </p:cNvSpPr>
          <p:nvPr/>
        </p:nvSpPr>
        <p:spPr bwMode="auto">
          <a:xfrm>
            <a:off x="-12700" y="858838"/>
            <a:ext cx="965200" cy="91440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2400">
                <a:solidFill>
                  <a:srgbClr val="0000FF"/>
                </a:solidFill>
              </a:rPr>
              <a:t>2019</a:t>
            </a:r>
          </a:p>
        </p:txBody>
      </p:sp>
      <p:sp>
        <p:nvSpPr>
          <p:cNvPr id="118791" name="AutoShape 7"/>
          <p:cNvSpPr>
            <a:spLocks noChangeArrowheads="1"/>
          </p:cNvSpPr>
          <p:nvPr/>
        </p:nvSpPr>
        <p:spPr bwMode="auto">
          <a:xfrm>
            <a:off x="11037888" y="54371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1" name="Rectangle 3"/>
          <p:cNvSpPr>
            <a:spLocks noGrp="1"/>
          </p:cNvSpPr>
          <p:nvPr>
            <p:ph type="body" idx="4294967295"/>
          </p:nvPr>
        </p:nvSpPr>
        <p:spPr>
          <a:xfrm>
            <a:off x="635000" y="495300"/>
            <a:ext cx="10429875" cy="6362700"/>
          </a:xfrm>
          <a:solidFill>
            <a:schemeClr val="bg1"/>
          </a:solidFill>
        </p:spPr>
        <p:txBody>
          <a:bodyPr/>
          <a:lstStyle/>
          <a:p>
            <a:r>
              <a:rPr lang="pt-BR" sz="2400" smtClean="0">
                <a:solidFill>
                  <a:srgbClr val="0000FF"/>
                </a:solidFill>
              </a:rPr>
              <a:t>Outra pergunta</a:t>
            </a:r>
            <a:r>
              <a:rPr lang="pt-BR" sz="2400" smtClean="0"/>
              <a:t>:  </a:t>
            </a:r>
            <a:r>
              <a:rPr lang="pt-BR" sz="2400" b="1" smtClean="0">
                <a:solidFill>
                  <a:srgbClr val="0000FF"/>
                </a:solidFill>
              </a:rPr>
              <a:t>que tipo de hipotensão (Pressão sistólica-PS- baixa ou PD-pressão diastólica- baixa?).</a:t>
            </a:r>
            <a:r>
              <a:rPr lang="pt-BR" sz="2400" smtClean="0"/>
              <a:t> A escolha da terapia vai ser diferente. Se o problema  for PS baixa, o paciente  ou tem  hipertensão pulmonar ou tem um problema  de função cardíaca. Dar um  fármaco que aumenta a resistência vascular  sistêmica não faz sentido nessa situação. Se ele tiver uma PD baixa as possibilidades podem  incluir HIPOVOLEMIA ou  CANAL ARTERIAL PÉRVIO (dê um inibidor da ciclogenase)  e se excluídas essas causas, VASOPRESSINA. Então você já está aumentando as possibilidades de raciocínio em relação aos problemas. </a:t>
            </a:r>
          </a:p>
          <a:p>
            <a:r>
              <a:rPr lang="pt-BR" sz="2400" smtClean="0">
                <a:solidFill>
                  <a:srgbClr val="0000FF"/>
                </a:solidFill>
              </a:rPr>
              <a:t>Pergunto: qual é a droga mais comum que se usa na UTI Neonatal?</a:t>
            </a:r>
            <a:r>
              <a:rPr lang="pt-BR" sz="2400" smtClean="0"/>
              <a:t> </a:t>
            </a:r>
            <a:r>
              <a:rPr lang="pt-BR" sz="2400" smtClean="0">
                <a:solidFill>
                  <a:srgbClr val="FF3300"/>
                </a:solidFill>
              </a:rPr>
              <a:t>dopamina. Pode não ser a melhor escolha para esse paciente.</a:t>
            </a:r>
            <a:r>
              <a:rPr lang="pt-BR" sz="2400" smtClean="0"/>
              <a:t> Sabemos  que se você der DOPAMINA, vai aumentar a PA, mas pode não aumentar o DC; se der dobutamina  vai melhorar o DC sem provavelmente aumentar muito a PA. </a:t>
            </a:r>
          </a:p>
        </p:txBody>
      </p:sp>
      <p:sp>
        <p:nvSpPr>
          <p:cNvPr id="119812" name="AutoShape 4"/>
          <p:cNvSpPr>
            <a:spLocks noChangeArrowheads="1"/>
          </p:cNvSpPr>
          <p:nvPr/>
        </p:nvSpPr>
        <p:spPr bwMode="auto">
          <a:xfrm>
            <a:off x="11037888" y="54371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/>
          <p:cNvSpPr>
            <a:spLocks noGrp="1"/>
          </p:cNvSpPr>
          <p:nvPr>
            <p:ph type="body" idx="4294967295"/>
          </p:nvPr>
        </p:nvSpPr>
        <p:spPr>
          <a:xfrm>
            <a:off x="995363" y="1144588"/>
            <a:ext cx="8596312" cy="4976812"/>
          </a:xfrm>
        </p:spPr>
        <p:txBody>
          <a:bodyPr/>
          <a:lstStyle/>
          <a:p>
            <a:r>
              <a:rPr lang="pt-BR" sz="2400" b="1" smtClean="0">
                <a:solidFill>
                  <a:srgbClr val="0000FF"/>
                </a:solidFill>
              </a:rPr>
              <a:t>É citado outro caso de um prematuro de 28 semanas, que recebeu reanimação ao nascer, apresentou baixa PD e que fizeram</a:t>
            </a:r>
            <a:r>
              <a:rPr lang="pt-BR" sz="2400" smtClean="0"/>
              <a:t>: </a:t>
            </a:r>
            <a:r>
              <a:rPr lang="pt-BR" sz="2400" smtClean="0">
                <a:solidFill>
                  <a:srgbClr val="FF3300"/>
                </a:solidFill>
              </a:rPr>
              <a:t>dopamina na dose de 5mcg/kg/min e a PD caiu mais ainda, então aumentaram a dopamina para 10mcg/kg/min, com piora da PD. Como não melhorou, acrescentaram um novo fármaco, epinefrina. O bebê estava acidótico, com lactato alto.</a:t>
            </a:r>
            <a:r>
              <a:rPr lang="pt-BR" sz="2400" smtClean="0"/>
              <a:t> Realizado </a:t>
            </a:r>
            <a:r>
              <a:rPr lang="pt-BR" sz="2400" smtClean="0">
                <a:solidFill>
                  <a:srgbClr val="FF00FF"/>
                </a:solidFill>
              </a:rPr>
              <a:t>ecocardiografia e  evidenciou canal arterial com baixo DC direito e  esquerdo</a:t>
            </a:r>
            <a:r>
              <a:rPr lang="pt-BR" sz="2400" smtClean="0"/>
              <a:t>. </a:t>
            </a:r>
            <a:r>
              <a:rPr lang="pt-BR" sz="2400" smtClean="0">
                <a:solidFill>
                  <a:srgbClr val="0000FF"/>
                </a:solidFill>
              </a:rPr>
              <a:t>Foi introduzido  dobutamina e o bebê melhorou em 6 horas e em 24 horas o bebê foi extubado</a:t>
            </a:r>
            <a:r>
              <a:rPr lang="pt-BR" sz="2400" smtClean="0"/>
              <a:t>.</a:t>
            </a:r>
          </a:p>
          <a:p>
            <a:pPr algn="ctr"/>
            <a:r>
              <a:rPr lang="pt-BR" sz="2400" smtClean="0"/>
              <a:t> </a:t>
            </a:r>
            <a:r>
              <a:rPr lang="pt-BR" sz="2800" b="1" smtClean="0">
                <a:solidFill>
                  <a:schemeClr val="hlink"/>
                </a:solidFill>
              </a:rPr>
              <a:t>Então PARE DE DAR AQUILO QUE NÃO ESTÁ MELHORANDO O PACIENTE!!! </a:t>
            </a:r>
          </a:p>
        </p:txBody>
      </p:sp>
      <p:sp>
        <p:nvSpPr>
          <p:cNvPr id="120836" name="AutoShape 4"/>
          <p:cNvSpPr>
            <a:spLocks noChangeArrowheads="1"/>
          </p:cNvSpPr>
          <p:nvPr/>
        </p:nvSpPr>
        <p:spPr bwMode="auto">
          <a:xfrm>
            <a:off x="11037888" y="54371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9" name="Rectangle 3"/>
          <p:cNvSpPr>
            <a:spLocks noGrp="1"/>
          </p:cNvSpPr>
          <p:nvPr>
            <p:ph type="body" idx="4294967295"/>
          </p:nvPr>
        </p:nvSpPr>
        <p:spPr>
          <a:xfrm>
            <a:off x="444500" y="381000"/>
            <a:ext cx="11036300" cy="5661025"/>
          </a:xfrm>
          <a:solidFill>
            <a:schemeClr val="bg1"/>
          </a:solidFill>
        </p:spPr>
        <p:txBody>
          <a:bodyPr/>
          <a:lstStyle/>
          <a:p>
            <a:r>
              <a:rPr lang="pt-BR" sz="2400" smtClean="0">
                <a:solidFill>
                  <a:srgbClr val="FF00FF"/>
                </a:solidFill>
              </a:rPr>
              <a:t>Na hipertensão pulmonar aguda</a:t>
            </a:r>
            <a:r>
              <a:rPr lang="pt-BR" sz="2400" smtClean="0"/>
              <a:t>, raciocine com um fármaco que não aumente  a resistência vascular pulmonar, como a </a:t>
            </a:r>
            <a:r>
              <a:rPr lang="pt-BR" sz="2400" smtClean="0">
                <a:solidFill>
                  <a:srgbClr val="FF3300"/>
                </a:solidFill>
              </a:rPr>
              <a:t>dopamina (essa aumenta a resistência vascular sistêmica e dramaticamente a resistência vascular – quase 2,5 vezes maior  após o aumento da dopamina</a:t>
            </a:r>
            <a:r>
              <a:rPr lang="pt-BR" sz="2400" smtClean="0"/>
              <a:t>). </a:t>
            </a:r>
            <a:r>
              <a:rPr lang="pt-BR" sz="2400" smtClean="0">
                <a:solidFill>
                  <a:srgbClr val="FF3300"/>
                </a:solidFill>
              </a:rPr>
              <a:t>Assim, você pode aumentar a PA, mas você pode causar um impacto negativo no débito cardíaco</a:t>
            </a:r>
            <a:r>
              <a:rPr lang="pt-BR" sz="2400" smtClean="0"/>
              <a:t>. O VD (ventrículo direito) é muito sensível a pós-carga. É por isso que quando temos baixa pressão arterial </a:t>
            </a:r>
            <a:r>
              <a:rPr lang="pt-BR" sz="2400" smtClean="0">
                <a:solidFill>
                  <a:srgbClr val="0000FF"/>
                </a:solidFill>
              </a:rPr>
              <a:t>em hipertensão pulmonar aguda nós usamos vasopressina que aumenta a PA (inclusive com menos consumo de oxigênio), mas no pulmão funciona estimulado ENOS, causando a liberação de óxido nítrico</a:t>
            </a:r>
            <a:r>
              <a:rPr lang="pt-BR" sz="2400" smtClean="0"/>
              <a:t> (outros usam norepinefrina – essa pode ocasionar vasoconstrição pulmonar em alguns bebês). </a:t>
            </a:r>
          </a:p>
          <a:p>
            <a:r>
              <a:rPr lang="pt-BR" sz="2400" b="1" smtClean="0">
                <a:solidFill>
                  <a:srgbClr val="0000FF"/>
                </a:solidFill>
              </a:rPr>
              <a:t>A milrinona não está indicada em situação de encefalopatia hipóxico-isquêmica devido a ocorrência de catastrófica hipotensão arterial. Esses bebês a disfunção do VD é o melhor preditor de lesão cerebral.</a:t>
            </a:r>
            <a:r>
              <a:rPr lang="pt-BR" sz="2400" smtClean="0"/>
              <a:t> </a:t>
            </a:r>
          </a:p>
        </p:txBody>
      </p:sp>
      <p:sp>
        <p:nvSpPr>
          <p:cNvPr id="121860" name="AutoShape 4"/>
          <p:cNvSpPr>
            <a:spLocks noChangeArrowheads="1"/>
          </p:cNvSpPr>
          <p:nvPr/>
        </p:nvSpPr>
        <p:spPr bwMode="auto">
          <a:xfrm>
            <a:off x="11404600" y="54371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b="1" smtClean="0"/>
              <a:t>Por último a minha mensagem para levar para casa</a:t>
            </a:r>
          </a:p>
        </p:txBody>
      </p:sp>
      <p:sp>
        <p:nvSpPr>
          <p:cNvPr id="1228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400" smtClean="0"/>
              <a:t>Pense na PA, mas pense numa forma mais ampla e sempre o por quê de uma forma holística.  Se tiverem acesso à  hemodinâmica, à ecografia, vocês podem melhora a precisão do seu diagnóstico e consequentemente da terapia. Precisamos utilizar a ecografia, muito judiciosamente. Em Toronto as pessoas treinam por um ano, fazem  em torno de 600-700 exames. Treinamos especialistas. 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533400" y="642938"/>
            <a:ext cx="11126788" cy="9128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0" bIns="0" anchor="ctr">
            <a:spAutoFit/>
          </a:bodyPr>
          <a:lstStyle/>
          <a:p>
            <a:pPr algn="ctr"/>
            <a:r>
              <a:rPr lang="en-US" sz="24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Valores Normais de Pressão Arterial Nos Rec</a:t>
            </a:r>
            <a:r>
              <a:rPr lang="en-US" sz="2400" b="1" u="sng">
                <a:solidFill>
                  <a:srgbClr val="072A4D"/>
                </a:solidFill>
                <a:latin typeface="Trebuchet MS"/>
                <a:hlinkClick r:id="rId2"/>
              </a:rPr>
              <a:t>é</a:t>
            </a:r>
            <a:r>
              <a:rPr lang="en-US" sz="24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m-Nascidos Prematuros e a Termo</a:t>
            </a:r>
            <a:endParaRPr lang="en-US" sz="2400" b="1" u="sng">
              <a:solidFill>
                <a:srgbClr val="072A4D"/>
              </a:solidFill>
              <a:latin typeface="Lato" pitchFamily="34" charset="0"/>
            </a:endParaRPr>
          </a:p>
          <a:p>
            <a:pPr algn="ctr"/>
            <a:endParaRPr lang="en-US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1400">
                <a:solidFill>
                  <a:srgbClr val="424242"/>
                </a:solidFill>
                <a:ea typeface="Source Sans Pro"/>
                <a:cs typeface="Source Sans Pro"/>
              </a:rPr>
              <a:t>Patrick MacNamara (Canadá/EUA) no 22º Simpósio Internacional do Santa Joana em 11 a 14 de setembro de 2019</a:t>
            </a:r>
            <a:endParaRPr lang="en-US" sz="1400">
              <a:solidFill>
                <a:srgbClr val="78909C"/>
              </a:solidFill>
            </a:endParaRPr>
          </a:p>
        </p:txBody>
      </p:sp>
      <p:pic>
        <p:nvPicPr>
          <p:cNvPr id="129027" name="Picture 3" descr="doc">
            <a:hlinkClick r:id="rId3" tooltip="NÍVEIS NORMAIS DE PRESSÃO ARTERIAL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388" y="10985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2295525"/>
            <a:ext cx="5416550" cy="319405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0" y="1838325"/>
            <a:ext cx="5786438" cy="457200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altLang="ja-JP" sz="1200" b="1">
                <a:latin typeface="Times New Roman" pitchFamily="18" charset="0"/>
                <a:ea typeface="MS Mincho" charset="-128"/>
              </a:rPr>
              <a:t>Idade Gestacional           SISTÓLICA               MÉDIA                    DIASTÓLICA</a:t>
            </a:r>
          </a:p>
          <a:p>
            <a:r>
              <a:rPr lang="pt-BR" altLang="ja-JP" sz="1200">
                <a:latin typeface="Times New Roman" pitchFamily="18" charset="0"/>
                <a:ea typeface="MS Mincho" charset="-128"/>
              </a:rPr>
              <a:t>      </a:t>
            </a:r>
            <a:r>
              <a:rPr lang="pt-BR" altLang="ja-JP" sz="1200" b="1">
                <a:latin typeface="Times New Roman" pitchFamily="18" charset="0"/>
                <a:ea typeface="MS Mincho" charset="-128"/>
              </a:rPr>
              <a:t>(</a:t>
            </a:r>
            <a:r>
              <a:rPr lang="pt-BR" altLang="ja-JP" sz="1200">
                <a:latin typeface="Times New Roman" pitchFamily="18" charset="0"/>
                <a:ea typeface="MS Mincho" charset="-128"/>
              </a:rPr>
              <a:t>semanas)             </a:t>
            </a:r>
            <a:endParaRPr lang="pt-BR">
              <a:ea typeface="MS Mincho" charset="-128"/>
            </a:endParaRPr>
          </a:p>
        </p:txBody>
      </p:sp>
      <p:pic>
        <p:nvPicPr>
          <p:cNvPr id="129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88" y="2622550"/>
            <a:ext cx="5397500" cy="1612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031" name="Oval 7"/>
          <p:cNvSpPr>
            <a:spLocks noChangeArrowheads="1"/>
          </p:cNvSpPr>
          <p:nvPr/>
        </p:nvSpPr>
        <p:spPr bwMode="auto">
          <a:xfrm>
            <a:off x="0" y="0"/>
            <a:ext cx="965200" cy="642938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2400">
                <a:solidFill>
                  <a:srgbClr val="0000FF"/>
                </a:solidFill>
              </a:rPr>
              <a:t>2019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sz="4000" smtClean="0">
                <a:solidFill>
                  <a:srgbClr val="0000FF"/>
                </a:solidFill>
              </a:rPr>
              <a:t>Drogas vasoativas e hipertensão pulmonar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Rectangle 4"/>
          <p:cNvSpPr>
            <a:spLocks noChangeArrowheads="1"/>
          </p:cNvSpPr>
          <p:nvPr/>
        </p:nvSpPr>
        <p:spPr bwMode="auto">
          <a:xfrm>
            <a:off x="0" y="0"/>
            <a:ext cx="11938000" cy="1403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800" b="1">
                <a:solidFill>
                  <a:srgbClr val="0000FF"/>
                </a:solidFill>
                <a:latin typeface="Lato" pitchFamily="34" charset="0"/>
              </a:rPr>
              <a:t>HIPERTENSÃO PULMONAR </a:t>
            </a:r>
            <a:r>
              <a:rPr lang="en-US" sz="2800" b="1">
                <a:solidFill>
                  <a:srgbClr val="0000FF"/>
                </a:solidFill>
                <a:latin typeface="Trebuchet MS"/>
              </a:rPr>
              <a:t>–</a:t>
            </a:r>
            <a:r>
              <a:rPr lang="en-US" sz="2800" b="1">
                <a:solidFill>
                  <a:srgbClr val="0000FF"/>
                </a:solidFill>
                <a:latin typeface="Lato" pitchFamily="34" charset="0"/>
              </a:rPr>
              <a:t> Entendendo o uso de drogas vasoativas Importância da disfun</a:t>
            </a:r>
            <a:r>
              <a:rPr lang="en-US" sz="2800" b="1">
                <a:solidFill>
                  <a:srgbClr val="0000FF"/>
                </a:solidFill>
                <a:latin typeface="Trebuchet MS"/>
              </a:rPr>
              <a:t>ç</a:t>
            </a:r>
            <a:r>
              <a:rPr lang="en-US" sz="2800" b="1">
                <a:solidFill>
                  <a:srgbClr val="0000FF"/>
                </a:solidFill>
                <a:latin typeface="Lato" pitchFamily="34" charset="0"/>
              </a:rPr>
              <a:t>ão ventricular</a:t>
            </a:r>
          </a:p>
          <a:p>
            <a:pPr algn="ctr" eaLnBrk="0" hangingPunct="0"/>
            <a:r>
              <a:rPr lang="en-US">
                <a:solidFill>
                  <a:srgbClr val="424242"/>
                </a:solidFill>
                <a:latin typeface="Source Sans Pro"/>
              </a:rPr>
              <a:t>Paulo R. Margotto.</a:t>
            </a:r>
            <a:br>
              <a:rPr lang="en-US">
                <a:solidFill>
                  <a:srgbClr val="424242"/>
                </a:solidFill>
                <a:latin typeface="Source Sans Pro"/>
              </a:rPr>
            </a:br>
            <a:endParaRPr lang="en-US">
              <a:solidFill>
                <a:srgbClr val="78909C"/>
              </a:solidFill>
            </a:endParaRPr>
          </a:p>
        </p:txBody>
      </p:sp>
      <p:pic>
        <p:nvPicPr>
          <p:cNvPr id="135173" name="Picture 5" descr="doc">
            <a:hlinkClick r:id="rId2" tooltip="Hipertens_pulmonar_uso_drogas_vasoativa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9938" y="30178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4" name="Picture 6"/>
          <p:cNvPicPr>
            <a:picLocks noChangeAspect="1" noChangeArrowheads="1"/>
          </p:cNvPicPr>
          <p:nvPr>
            <p:ph type="body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41638" y="1231900"/>
            <a:ext cx="6370637" cy="5626100"/>
          </a:xfrm>
          <a:noFill/>
          <a:ln w="381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5175" name="Oval 7"/>
          <p:cNvSpPr>
            <a:spLocks noChangeArrowheads="1"/>
          </p:cNvSpPr>
          <p:nvPr/>
        </p:nvSpPr>
        <p:spPr bwMode="auto">
          <a:xfrm>
            <a:off x="965200" y="909638"/>
            <a:ext cx="965200" cy="642937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2400">
                <a:solidFill>
                  <a:srgbClr val="0000FF"/>
                </a:solidFill>
              </a:rPr>
              <a:t>2017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/>
          </p:cNvSpPr>
          <p:nvPr>
            <p:ph type="body" idx="4294967295"/>
          </p:nvPr>
        </p:nvSpPr>
        <p:spPr>
          <a:xfrm>
            <a:off x="469900" y="1830388"/>
            <a:ext cx="10579100" cy="5027612"/>
          </a:xfrm>
          <a:solidFill>
            <a:schemeClr val="bg1"/>
          </a:solidFill>
        </p:spPr>
        <p:txBody>
          <a:bodyPr/>
          <a:lstStyle/>
          <a:p>
            <a:r>
              <a:rPr lang="pt-BR" smtClean="0"/>
              <a:t>Inicia dizendo que prefere os termos hipertensão pulmonar (HP) aguda e crônica, por refletir mais o que temos à mão. A </a:t>
            </a:r>
            <a:r>
              <a:rPr lang="pt-BR" smtClean="0">
                <a:solidFill>
                  <a:srgbClr val="FF3300"/>
                </a:solidFill>
              </a:rPr>
              <a:t>HIPERTENSÃO PULMONAR AGUDA</a:t>
            </a:r>
            <a:r>
              <a:rPr lang="pt-BR" smtClean="0"/>
              <a:t> (que conhecemos mais como Hipertensão pulmonar persistente do recém-nascido) constitui uma falha de adaptação neonatal com uma elevação persistente da resistência vascular pulmonar e essa doença pode estar associada à </a:t>
            </a:r>
            <a:r>
              <a:rPr lang="pt-BR" smtClean="0">
                <a:solidFill>
                  <a:srgbClr val="FF3300"/>
                </a:solidFill>
              </a:rPr>
              <a:t>insuficiência ventricular direita</a:t>
            </a:r>
            <a:r>
              <a:rPr lang="pt-BR" smtClean="0"/>
              <a:t>, ou com shunt de transição. Frequentemente buscamos as conseqüências e não focamos no </a:t>
            </a:r>
            <a:r>
              <a:rPr lang="pt-BR" smtClean="0">
                <a:solidFill>
                  <a:srgbClr val="FF3300"/>
                </a:solidFill>
              </a:rPr>
              <a:t>ponto fundamental, que é a alta resistência pulmonar, aumentando a pós-carga do ventrículo direito (VD).</a:t>
            </a:r>
            <a:r>
              <a:rPr lang="pt-BR" smtClean="0"/>
              <a:t> </a:t>
            </a:r>
          </a:p>
          <a:p>
            <a:r>
              <a:rPr lang="pt-BR" b="1" smtClean="0">
                <a:solidFill>
                  <a:srgbClr val="0000FF"/>
                </a:solidFill>
              </a:rPr>
              <a:t>A conduta na HP aguda gira em torno da pós-carga ventricular direita, devido à elevada resistência vascular pulmonar (RVP).</a:t>
            </a:r>
            <a:r>
              <a:rPr lang="pt-BR" smtClean="0"/>
              <a:t> Ainda ouço as pessoas falarem que o recém-nascido (RN) não tem HP porque não há diferença de oxigenação pré- e pós-ductal. Provavelmente os mais comprometidos com a HP frequentemente são aqueles que </a:t>
            </a:r>
            <a:r>
              <a:rPr lang="pt-BR" b="1" smtClean="0"/>
              <a:t>NÃO</a:t>
            </a:r>
            <a:r>
              <a:rPr lang="pt-BR" smtClean="0"/>
              <a:t> tem diferenças de saturação de O2 pré- e pós-ductal. </a:t>
            </a:r>
            <a:r>
              <a:rPr lang="pt-BR" smtClean="0">
                <a:solidFill>
                  <a:srgbClr val="FF3300"/>
                </a:solidFill>
              </a:rPr>
              <a:t>Há uma vulnerabilidade do VD à pós-carga</a:t>
            </a:r>
            <a:r>
              <a:rPr lang="pt-BR" smtClean="0"/>
              <a:t>: se você se focar somente no aumento da pressão arterial (PA), usando fármaco errado, o aumento da RVP agrava o desempenho do VD, além de que o aumento da frequência cardíaca (FC) a um determinado ponto agrava a perfusão miocárdica. Não podemos nos distrair com fisiologia. 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677863" y="504825"/>
            <a:ext cx="11514137" cy="13255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ARMADILHAS NO TRATAMENTO DA HIPERTENSÃO PULMONAR</a:t>
            </a:r>
          </a:p>
          <a:p>
            <a:pPr algn="ctr" eaLnBrk="0" hangingPunct="0"/>
            <a:r>
              <a:rPr lang="en-US" sz="2000">
                <a:solidFill>
                  <a:srgbClr val="424242"/>
                </a:solidFill>
                <a:latin typeface="Source Sans Pro"/>
              </a:rPr>
              <a:t>Patrick McNamara (Canad</a:t>
            </a:r>
            <a:r>
              <a:rPr lang="en-US" sz="2000">
                <a:solidFill>
                  <a:srgbClr val="424242"/>
                </a:solidFill>
                <a:latin typeface="Trebuchet MS"/>
              </a:rPr>
              <a:t>á</a:t>
            </a:r>
            <a:r>
              <a:rPr lang="en-US" sz="2000">
                <a:solidFill>
                  <a:srgbClr val="424242"/>
                </a:solidFill>
                <a:latin typeface="Source Sans Pro"/>
              </a:rPr>
              <a:t>-EUA).</a:t>
            </a:r>
          </a:p>
          <a:p>
            <a:pPr algn="ctr" eaLnBrk="0" hangingPunct="0"/>
            <a:r>
              <a:rPr lang="en-US" sz="2000">
                <a:solidFill>
                  <a:srgbClr val="424242"/>
                </a:solidFill>
                <a:latin typeface="Source Sans Pro"/>
              </a:rPr>
              <a:t>22</a:t>
            </a:r>
            <a:r>
              <a:rPr lang="en-US" sz="2000">
                <a:solidFill>
                  <a:srgbClr val="424242"/>
                </a:solidFill>
                <a:latin typeface="Trebuchet MS"/>
              </a:rPr>
              <a:t>º</a:t>
            </a:r>
            <a:r>
              <a:rPr lang="en-US" sz="2000">
                <a:solidFill>
                  <a:srgbClr val="424242"/>
                </a:solidFill>
                <a:latin typeface="Source Sans Pro"/>
              </a:rPr>
              <a:t> Simp</a:t>
            </a:r>
            <a:r>
              <a:rPr lang="en-US" sz="2000">
                <a:solidFill>
                  <a:srgbClr val="424242"/>
                </a:solidFill>
                <a:latin typeface="Trebuchet MS"/>
              </a:rPr>
              <a:t>ó</a:t>
            </a:r>
            <a:r>
              <a:rPr lang="en-US" sz="2000">
                <a:solidFill>
                  <a:srgbClr val="424242"/>
                </a:solidFill>
                <a:latin typeface="Source Sans Pro"/>
              </a:rPr>
              <a:t>sio Internacional de Neonatologia do Santa Joana, São Paulo, 11-14 de setembro de 2019. Realizado por Paulo R. Margotto</a:t>
            </a:r>
            <a:endParaRPr lang="en-US" sz="2000">
              <a:solidFill>
                <a:srgbClr val="78909C"/>
              </a:solidFill>
            </a:endParaRPr>
          </a:p>
        </p:txBody>
      </p:sp>
      <p:pic>
        <p:nvPicPr>
          <p:cNvPr id="131077" name="Picture 5" descr="doc">
            <a:hlinkClick r:id="rId2" tooltip="Armadilhas na Hipertens_Pulmonar RN_2019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00" y="3683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1078" name="AutoShape 6"/>
          <p:cNvSpPr>
            <a:spLocks noChangeArrowheads="1"/>
          </p:cNvSpPr>
          <p:nvPr/>
        </p:nvSpPr>
        <p:spPr bwMode="auto">
          <a:xfrm>
            <a:off x="11404600" y="54371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1079" name="Oval 7"/>
          <p:cNvSpPr>
            <a:spLocks noChangeArrowheads="1"/>
          </p:cNvSpPr>
          <p:nvPr/>
        </p:nvSpPr>
        <p:spPr bwMode="auto">
          <a:xfrm>
            <a:off x="0" y="504825"/>
            <a:ext cx="965200" cy="642938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2400">
                <a:solidFill>
                  <a:srgbClr val="0000FF"/>
                </a:solidFill>
              </a:rPr>
              <a:t>2019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9" name="Rectangle 3"/>
          <p:cNvSpPr>
            <a:spLocks noGrp="1"/>
          </p:cNvSpPr>
          <p:nvPr>
            <p:ph type="body" idx="4294967295"/>
          </p:nvPr>
        </p:nvSpPr>
        <p:spPr>
          <a:xfrm>
            <a:off x="215900" y="0"/>
            <a:ext cx="11976100" cy="6858000"/>
          </a:xfrm>
          <a:solidFill>
            <a:schemeClr val="bg1"/>
          </a:solidFill>
        </p:spPr>
        <p:txBody>
          <a:bodyPr/>
          <a:lstStyle/>
          <a:p>
            <a:r>
              <a:rPr lang="pt-BR" sz="2000" b="1" smtClean="0"/>
              <a:t>Quando você tem um compromisso com a oxigenação </a:t>
            </a:r>
            <a:r>
              <a:rPr lang="pt-BR" sz="2000" b="1" smtClean="0">
                <a:solidFill>
                  <a:srgbClr val="FF00FF"/>
                </a:solidFill>
              </a:rPr>
              <a:t>não é só como o pulmão é recrutado</a:t>
            </a:r>
            <a:r>
              <a:rPr lang="pt-BR" sz="2000" b="1" smtClean="0"/>
              <a:t>. </a:t>
            </a:r>
            <a:r>
              <a:rPr lang="pt-BR" sz="2000" b="1" smtClean="0">
                <a:solidFill>
                  <a:srgbClr val="0000FF"/>
                </a:solidFill>
              </a:rPr>
              <a:t>O desempenho do VD é muito importante no determinante do fluxo sanguíneo</a:t>
            </a:r>
            <a:r>
              <a:rPr lang="pt-BR" sz="2000" b="1" smtClean="0"/>
              <a:t>. Não podemos esquecer-nos disso</a:t>
            </a:r>
            <a:r>
              <a:rPr lang="pt-BR" sz="2000" smtClean="0"/>
              <a:t>. </a:t>
            </a:r>
          </a:p>
          <a:p>
            <a:pPr algn="ctr"/>
            <a:r>
              <a:rPr lang="pt-BR" sz="2000" smtClean="0"/>
              <a:t>Do ponto de vista fisiológico temos que lembrar que é importante que você pense em duas coisas na sua conduta na HP aguda: </a:t>
            </a:r>
            <a:r>
              <a:rPr lang="pt-BR" sz="2000" smtClean="0">
                <a:solidFill>
                  <a:srgbClr val="0000FF"/>
                </a:solidFill>
              </a:rPr>
              <a:t>PaO2 e o débito cardíaco (DC</a:t>
            </a:r>
            <a:r>
              <a:rPr lang="pt-BR" sz="2000" smtClean="0"/>
              <a:t>): </a:t>
            </a:r>
            <a:r>
              <a:rPr lang="pt-BR" sz="2000" b="1" smtClean="0">
                <a:solidFill>
                  <a:srgbClr val="0000FF"/>
                </a:solidFill>
              </a:rPr>
              <a:t>melhorar a função do VD e se necessário abrir shunt (prostaglandina E-1)</a:t>
            </a:r>
            <a:r>
              <a:rPr lang="pt-BR" sz="2000" smtClean="0"/>
              <a:t> para ter fluxo sanguíneo sistêmico, esmo ás custas de uma menor Saturação de O2.          </a:t>
            </a:r>
            <a:r>
              <a:rPr lang="pt-BR" sz="2000" b="1" smtClean="0">
                <a:solidFill>
                  <a:srgbClr val="FF00FF"/>
                </a:solidFill>
              </a:rPr>
              <a:t>Portanto, tratar a HP aguda não é aumentar a PA para reverter shunt. </a:t>
            </a:r>
          </a:p>
          <a:p>
            <a:r>
              <a:rPr lang="pt-BR" sz="2000" smtClean="0"/>
              <a:t>Lembre-se que o shunt é nosso amigo!</a:t>
            </a:r>
            <a:r>
              <a:rPr lang="pt-BR" sz="2000" b="1" smtClean="0"/>
              <a:t>  </a:t>
            </a:r>
            <a:r>
              <a:rPr lang="pt-BR" sz="2000" b="1" smtClean="0">
                <a:solidFill>
                  <a:srgbClr val="0000FF"/>
                </a:solidFill>
              </a:rPr>
              <a:t>A conduta na HP é reduzir a resistência vascular pulmonar e otimizar o fluxo sanguíneo e manter uma PA normal</a:t>
            </a:r>
            <a:r>
              <a:rPr lang="pt-BR" sz="2000" b="1" smtClean="0"/>
              <a:t>. </a:t>
            </a:r>
          </a:p>
          <a:p>
            <a:r>
              <a:rPr lang="pt-BR" sz="2000" b="1" smtClean="0">
                <a:solidFill>
                  <a:srgbClr val="0000FF"/>
                </a:solidFill>
              </a:rPr>
              <a:t>Se você alcançar uma boa função VD e reduzir a resistência vascular pulmonar você vai aumentar a pré-carga para o coração esquerdo e vai melhorar o DC e vai melhora Pressão Sistólica pré-ductal</a:t>
            </a:r>
            <a:r>
              <a:rPr lang="pt-BR" sz="2000" smtClean="0"/>
              <a:t>. </a:t>
            </a:r>
          </a:p>
          <a:p>
            <a:r>
              <a:rPr lang="pt-BR" sz="2000" smtClean="0"/>
              <a:t> </a:t>
            </a:r>
            <a:r>
              <a:rPr lang="pt-BR" sz="2000" b="1" smtClean="0">
                <a:solidFill>
                  <a:srgbClr val="0000FF"/>
                </a:solidFill>
              </a:rPr>
              <a:t>Administrar medicamentos para reduzir a pressão do lado direito é muito mais lógico do que usar medicamentos que vão aumenta a pressão sistêmica, devido ao efeito negativo na resistência vascular pulmonar.</a:t>
            </a:r>
            <a:r>
              <a:rPr lang="pt-BR" sz="2000" b="1" smtClean="0"/>
              <a:t> Na presença de uma PA normal, sem asfixia</a:t>
            </a:r>
            <a:r>
              <a:rPr lang="pt-BR" sz="2000" smtClean="0"/>
              <a:t>, a</a:t>
            </a:r>
            <a:r>
              <a:rPr lang="pt-BR" sz="2000" smtClean="0">
                <a:solidFill>
                  <a:srgbClr val="0000FF"/>
                </a:solidFill>
              </a:rPr>
              <a:t> </a:t>
            </a:r>
            <a:r>
              <a:rPr lang="pt-BR" sz="2000" b="1" smtClean="0">
                <a:solidFill>
                  <a:srgbClr val="0000FF"/>
                </a:solidFill>
              </a:rPr>
              <a:t>milrinona</a:t>
            </a:r>
            <a:r>
              <a:rPr lang="pt-BR" sz="2000" smtClean="0"/>
              <a:t> pode ser eficaz devido a sua capacidade de aumentar a função do VD e também, agir como vasodilatador pulmonar reduzindo a resistência vascular pulmonar. </a:t>
            </a:r>
          </a:p>
          <a:p>
            <a:r>
              <a:rPr lang="pt-BR" sz="2000" smtClean="0">
                <a:solidFill>
                  <a:srgbClr val="FF00FF"/>
                </a:solidFill>
              </a:rPr>
              <a:t>Se HP aguda refratária: milrinona pelas razões exposta (não use em asfixia!), prostaglandina E-1 e se hipotensão arterial, VASOPRESSINA.</a:t>
            </a:r>
            <a:r>
              <a:rPr lang="pt-BR" sz="2000" smtClean="0"/>
              <a:t> </a:t>
            </a:r>
          </a:p>
        </p:txBody>
      </p:sp>
      <p:sp>
        <p:nvSpPr>
          <p:cNvPr id="132100" name="AutoShape 4"/>
          <p:cNvSpPr>
            <a:spLocks noChangeArrowheads="1"/>
          </p:cNvSpPr>
          <p:nvPr/>
        </p:nvSpPr>
        <p:spPr bwMode="auto">
          <a:xfrm>
            <a:off x="11696700" y="6238875"/>
            <a:ext cx="292100" cy="619125"/>
          </a:xfrm>
          <a:prstGeom prst="curvedRightArrow">
            <a:avLst>
              <a:gd name="adj1" fmla="val 42391"/>
              <a:gd name="adj2" fmla="val 84783"/>
              <a:gd name="adj3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3" name="Rectangle 3"/>
          <p:cNvSpPr>
            <a:spLocks noGrp="1"/>
          </p:cNvSpPr>
          <p:nvPr>
            <p:ph type="body" idx="4294967295"/>
          </p:nvPr>
        </p:nvSpPr>
        <p:spPr>
          <a:xfrm>
            <a:off x="0" y="0"/>
            <a:ext cx="12192000" cy="6858000"/>
          </a:xfrm>
          <a:solidFill>
            <a:schemeClr val="bg1"/>
          </a:solidFill>
        </p:spPr>
        <p:txBody>
          <a:bodyPr/>
          <a:lstStyle/>
          <a:p>
            <a:r>
              <a:rPr lang="pt-BR" sz="2400" smtClean="0"/>
              <a:t>A </a:t>
            </a:r>
            <a:r>
              <a:rPr lang="pt-BR" sz="2400" i="1" smtClean="0">
                <a:solidFill>
                  <a:srgbClr val="0000FF"/>
                </a:solidFill>
              </a:rPr>
              <a:t>VASOPRESSINA</a:t>
            </a:r>
            <a:r>
              <a:rPr lang="pt-BR" sz="2400" smtClean="0"/>
              <a:t> (para melhorar a resistência vascular sistêmica sem aumentar a resistência vascular pulmonar). Portanto </a:t>
            </a:r>
            <a:r>
              <a:rPr lang="pt-BR" sz="2400" b="1" smtClean="0"/>
              <a:t>MILRINONA + VASOPRESSINA</a:t>
            </a:r>
            <a:r>
              <a:rPr lang="pt-BR" sz="2400" smtClean="0"/>
              <a:t> é uma terapia mais eficaz na nossa experiência.</a:t>
            </a:r>
          </a:p>
          <a:p>
            <a:r>
              <a:rPr lang="pt-BR" sz="2400" smtClean="0"/>
              <a:t> </a:t>
            </a:r>
            <a:r>
              <a:rPr lang="pt-BR" sz="2400" smtClean="0">
                <a:solidFill>
                  <a:srgbClr val="FF3300"/>
                </a:solidFill>
              </a:rPr>
              <a:t>A HIPERTENSÃO PULMONAR CRÔNICA e uma desrregulação do leito vascular pulmonar e/ou falha do VD</a:t>
            </a:r>
            <a:r>
              <a:rPr lang="pt-BR" sz="2400" smtClean="0">
                <a:solidFill>
                  <a:srgbClr val="0000FF"/>
                </a:solidFill>
              </a:rPr>
              <a:t>.</a:t>
            </a:r>
            <a:r>
              <a:rPr lang="pt-BR" sz="2400" smtClean="0"/>
              <a:t> A incidência em sido relatada em 28% dos pacientes com displasia broncopulmonar (DBP) as 36 semanas de idade pós-menstrual e com taxas de mortalidade de 38% nos casos graves de DBP. É uma doença nos últimos 5-10 anos. Não há consenso, as práticas são caóticas. </a:t>
            </a:r>
            <a:r>
              <a:rPr lang="pt-BR" sz="2400" b="1" smtClean="0"/>
              <a:t>Em termos dos critérios de diagnóstico, os mais comuns para a avaliação da HP crônica são o achatamento do septo e uma avaliação visual do VD e regurgitação tricúspide, exame realizado as 36 semanas de idade gestacional pós-concepção.</a:t>
            </a:r>
            <a:r>
              <a:rPr lang="pt-BR" sz="2400" smtClean="0"/>
              <a:t> Alguns pacientes tem uma hipertensão pulmonar mediada a fluxo, talvez seja a persistência do canal arterial, ou algum defeito atrial ou malformações. E por último, a HP crônica pode ser devido a outro problema, como estenose da veia pulmonar ou uma cardiopatia congênita. </a:t>
            </a:r>
          </a:p>
          <a:p>
            <a:r>
              <a:rPr lang="pt-BR" sz="2400" b="1" smtClean="0">
                <a:solidFill>
                  <a:srgbClr val="0000FF"/>
                </a:solidFill>
              </a:rPr>
              <a:t>Torna-se necessário que o Neonatologista faça faz a ecocardiografia funcional, pois assim estamos avaliando o nosso paciente e as informações que estamos obtendo são confiáveis à luz da melhor ciência possível. 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Text Box 2"/>
          <p:cNvSpPr txBox="1">
            <a:spLocks noChangeArrowheads="1"/>
          </p:cNvSpPr>
          <p:nvPr/>
        </p:nvSpPr>
        <p:spPr bwMode="auto">
          <a:xfrm>
            <a:off x="1165225" y="523875"/>
            <a:ext cx="1936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>
                <a:solidFill>
                  <a:srgbClr val="FF00FF"/>
                </a:solidFill>
              </a:rPr>
              <a:t>OBRIGADA!</a:t>
            </a:r>
          </a:p>
        </p:txBody>
      </p:sp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1990725" y="6097588"/>
            <a:ext cx="7356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defTabSz="914400"/>
            <a:r>
              <a:rPr lang="pt-BR" sz="2400" i="1">
                <a:solidFill>
                  <a:srgbClr val="0000FF"/>
                </a:solidFill>
              </a:rPr>
              <a:t>Staffs</a:t>
            </a:r>
            <a:r>
              <a:rPr lang="pt-BR" sz="2400">
                <a:solidFill>
                  <a:srgbClr val="0000FF"/>
                </a:solidFill>
              </a:rPr>
              <a:t> e Residentes em Neonatologia do HMIB/SESDF</a:t>
            </a:r>
          </a:p>
        </p:txBody>
      </p:sp>
      <p:pic>
        <p:nvPicPr>
          <p:cNvPr id="130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200" y="1042988"/>
            <a:ext cx="8847138" cy="497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>
            <a:spLocks noGrp="1"/>
          </p:cNvSpPr>
          <p:nvPr>
            <p:ph type="title" idx="4294967295"/>
          </p:nvPr>
        </p:nvSpPr>
        <p:spPr>
          <a:xfrm>
            <a:off x="2074863" y="958850"/>
            <a:ext cx="8821737" cy="933450"/>
          </a:xfrm>
        </p:spPr>
        <p:txBody>
          <a:bodyPr lIns="121897" tIns="121897" rIns="121897" bIns="121897" anchor="b"/>
          <a:lstStyle/>
          <a:p>
            <a:pPr>
              <a:buSzPts val="2400"/>
            </a:pPr>
            <a:r>
              <a:rPr lang="pt-BR" sz="3200" b="1" smtClean="0"/>
              <a:t>Obrigada !!</a:t>
            </a:r>
          </a:p>
        </p:txBody>
      </p:sp>
      <p:sp>
        <p:nvSpPr>
          <p:cNvPr id="65" name="Google Shape;65;p13"/>
          <p:cNvSpPr txBox="1">
            <a:spLocks noGrp="1"/>
          </p:cNvSpPr>
          <p:nvPr/>
        </p:nvSpPr>
        <p:spPr bwMode="auto">
          <a:xfrm>
            <a:off x="10533063" y="5465763"/>
            <a:ext cx="731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defTabSz="6096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990600" indent="-381000" defTabSz="6096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5240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21336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743200" indent="-304800" defTabSz="609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32004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36576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41148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4572000" indent="-304800" defTabSz="609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/>
            <a:fld id="{784A9F70-433E-4BAA-8506-077C78CBB89A}" type="slidenum">
              <a:rPr lang="pt-BR" sz="900">
                <a:solidFill>
                  <a:srgbClr val="FFFFFF"/>
                </a:solidFill>
                <a:latin typeface="Calibri" pitchFamily="34" charset="0"/>
              </a:rPr>
              <a:pPr algn="r"/>
              <a:t>86</a:t>
            </a:fld>
            <a:endParaRPr lang="pt-BR" sz="9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1469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2216150"/>
            <a:ext cx="5332412" cy="299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722563"/>
            <a:ext cx="5332413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do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6227</Words>
  <Application>Microsoft Office PowerPoint</Application>
  <PresentationFormat>Personalizar</PresentationFormat>
  <Paragraphs>731</Paragraphs>
  <Slides>86</Slides>
  <Notes>37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86</vt:i4>
      </vt:variant>
    </vt:vector>
  </HeadingPairs>
  <TitlesOfParts>
    <vt:vector size="97" baseType="lpstr">
      <vt:lpstr>Trebuchet MS</vt:lpstr>
      <vt:lpstr>Arial</vt:lpstr>
      <vt:lpstr>Wingdings 3</vt:lpstr>
      <vt:lpstr>Calibri</vt:lpstr>
      <vt:lpstr>Wingdings</vt:lpstr>
      <vt:lpstr>Calibri Light</vt:lpstr>
      <vt:lpstr>Lato</vt:lpstr>
      <vt:lpstr>Source Sans Pro</vt:lpstr>
      <vt:lpstr>Times New Roman</vt:lpstr>
      <vt:lpstr>MS Mincho</vt:lpstr>
      <vt:lpstr>Facetado</vt:lpstr>
      <vt:lpstr>Como escolher a amina vasoativa adequada na Unidade de Terapia Intensiva Neonatal</vt:lpstr>
      <vt:lpstr>Introdução </vt:lpstr>
      <vt:lpstr>Conceitos básicos sobre instabilidade hemodinâmica </vt:lpstr>
      <vt:lpstr>Coração Neonatal – Mecanismo de Frank Starling </vt:lpstr>
      <vt:lpstr>DC = VS X FC</vt:lpstr>
      <vt:lpstr>Controle vascular Neonatal</vt:lpstr>
      <vt:lpstr>Características de ação e localização de receptores alfa e beta em RN</vt:lpstr>
      <vt:lpstr>Construção do raciocínio clínico</vt:lpstr>
      <vt:lpstr>Avaliação dos sinais e sintomas mais comumente utilizados em choque </vt:lpstr>
      <vt:lpstr>Pressão arterial </vt:lpstr>
      <vt:lpstr>Valores de Pressão Arterial Segundo a Idade Gestacional</vt:lpstr>
      <vt:lpstr>“A PA baixa não é a doença, mas sim um estado fisiológico de baixo fluxo sanguíneo, representando um desafio para o organismo que poderá compensar esse estado ou não. O cuidado neonatal deve estar em identificar e prevenir o choque.”</vt:lpstr>
      <vt:lpstr>Perfusão, Pulso e Frequência cardíaca </vt:lpstr>
      <vt:lpstr>Lactato </vt:lpstr>
      <vt:lpstr>Débito urinário</vt:lpstr>
      <vt:lpstr>Pressão Venosa Central </vt:lpstr>
      <vt:lpstr>Distúrbio acidobásico</vt:lpstr>
      <vt:lpstr>Sugestão de investigação clínica da má-perfusão tecidual – triagem </vt:lpstr>
      <vt:lpstr>Preditores para choque neonatal</vt:lpstr>
      <vt:lpstr>O grande desafio continua sendo identificar o momento correto de iniciar a droga vasoativa (DVA). Se for diagnosticado na fase descompensada final ou na fase irreversível, pode ser tarde demais. </vt:lpstr>
      <vt:lpstr>Roteiro de Triagem para Instabilidade Hemodinâmica em Neonatologia </vt:lpstr>
      <vt:lpstr>Outras manifestações clínicas</vt:lpstr>
      <vt:lpstr>Ecocardiograma Funcional </vt:lpstr>
      <vt:lpstr>Avaliação ecocardiográfica da perfusão sistêmica – Doppler </vt:lpstr>
      <vt:lpstr>Avaliação ecocardiográfica </vt:lpstr>
      <vt:lpstr>Espectroscopia no Intervalo do Infravermelho Próximo (NIRS)</vt:lpstr>
      <vt:lpstr>Doppler cerebral – fluxo na artéria cerebral média </vt:lpstr>
      <vt:lpstr>Repetindo…</vt:lpstr>
      <vt:lpstr>Preditores para choque neonatal</vt:lpstr>
      <vt:lpstr>Parâmetros clínicos </vt:lpstr>
      <vt:lpstr>Construção do raciocínio clínico</vt:lpstr>
      <vt:lpstr>Obrigada </vt:lpstr>
      <vt:lpstr>Como escolher a amina vasoativa adequada na Unidade Neonatal</vt:lpstr>
      <vt:lpstr>Apresentação do PowerPoint</vt:lpstr>
      <vt:lpstr>Apresentação do PowerPoint</vt:lpstr>
      <vt:lpstr>Apresentação do PowerPoint</vt:lpstr>
      <vt:lpstr>Tipos de Choque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Tratamento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Nota do Editor da página neonatal www.paulomargotto.com.br  Consultem também! Aqui e Agora!</vt:lpstr>
      <vt:lpstr>Apresentação do PowerPoint</vt:lpstr>
      <vt:lpstr>Apresentação do PowerPoint</vt:lpstr>
      <vt:lpstr>Apresentação do PowerPoint</vt:lpstr>
      <vt:lpstr>PORTANTO...</vt:lpstr>
      <vt:lpstr>Apresentação do PowerPoint</vt:lpstr>
      <vt:lpstr>Apresentação do PowerPoint</vt:lpstr>
      <vt:lpstr>Apresentação do PowerPoint</vt:lpstr>
      <vt:lpstr>Apresentação do PowerPoint</vt:lpstr>
      <vt:lpstr>Por último a minha mensagem para levar para casa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Obrigada 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escolher a amina vasoativa adequada na unidade neonatal</dc:title>
  <dc:creator>Luciana Trindade</dc:creator>
  <cp:lastModifiedBy>Paulo</cp:lastModifiedBy>
  <cp:revision>22</cp:revision>
  <dcterms:created xsi:type="dcterms:W3CDTF">2020-10-06T01:11:59Z</dcterms:created>
  <dcterms:modified xsi:type="dcterms:W3CDTF">2020-10-28T23:21:08Z</dcterms:modified>
</cp:coreProperties>
</file>